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8" r:id="rId1"/>
  </p:sldMasterIdLst>
  <p:notesMasterIdLst>
    <p:notesMasterId r:id="rId37"/>
  </p:notesMasterIdLst>
  <p:sldIdLst>
    <p:sldId id="271" r:id="rId2"/>
    <p:sldId id="288" r:id="rId3"/>
    <p:sldId id="289" r:id="rId4"/>
    <p:sldId id="290" r:id="rId5"/>
    <p:sldId id="291" r:id="rId6"/>
    <p:sldId id="292" r:id="rId7"/>
    <p:sldId id="293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19" r:id="rId33"/>
    <p:sldId id="320" r:id="rId34"/>
    <p:sldId id="321" r:id="rId35"/>
    <p:sldId id="287" r:id="rId36"/>
  </p:sldIdLst>
  <p:sldSz cx="10693400" cy="7562850"/>
  <p:notesSz cx="10693400" cy="75628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93883" autoAdjust="0"/>
  </p:normalViewPr>
  <p:slideViewPr>
    <p:cSldViewPr>
      <p:cViewPr varScale="1">
        <p:scale>
          <a:sx n="55" d="100"/>
          <a:sy n="55" d="100"/>
        </p:scale>
        <p:origin x="1296" y="3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695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7399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0111" y="756285"/>
            <a:ext cx="7017544" cy="3277236"/>
          </a:xfrm>
        </p:spPr>
        <p:txBody>
          <a:bodyPr anchor="b">
            <a:normAutofit/>
          </a:bodyPr>
          <a:lstStyle>
            <a:lvl1pPr algn="l">
              <a:defRPr sz="421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0111" y="4238931"/>
            <a:ext cx="5614035" cy="2147476"/>
          </a:xfrm>
        </p:spPr>
        <p:txBody>
          <a:bodyPr anchor="t">
            <a:normAutofit/>
          </a:bodyPr>
          <a:lstStyle>
            <a:lvl1pPr marL="0" indent="0" algn="l">
              <a:buNone/>
              <a:defRPr sz="1842">
                <a:solidFill>
                  <a:schemeClr val="bg2">
                    <a:lumMod val="75000"/>
                  </a:schemeClr>
                </a:solidFill>
              </a:defRPr>
            </a:lvl1pPr>
            <a:lvl2pPr marL="4010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2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30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04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050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06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07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080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DD398-B39A-4675-A0D2-CC195CE6FB3F}" type="datetime1">
              <a:rPr lang="en-US" smtClean="0"/>
              <a:t>3/21/2025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7216652" y="9337"/>
            <a:ext cx="3341688" cy="42015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5357375" y="100954"/>
            <a:ext cx="5333241" cy="67056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6346421" y="252095"/>
            <a:ext cx="4344194" cy="54620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434141" y="35596"/>
            <a:ext cx="4256476" cy="535176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6881093" y="672255"/>
            <a:ext cx="3809523" cy="478980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884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01504" y="588222"/>
            <a:ext cx="9489000" cy="3445298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403"/>
            </a:lvl1pPr>
            <a:lvl2pPr marL="401010" indent="0">
              <a:buNone/>
              <a:defRPr sz="1403"/>
            </a:lvl2pPr>
            <a:lvl3pPr marL="802020" indent="0">
              <a:buNone/>
              <a:defRPr sz="1403"/>
            </a:lvl3pPr>
            <a:lvl4pPr marL="1203030" indent="0">
              <a:buNone/>
              <a:defRPr sz="1403"/>
            </a:lvl4pPr>
            <a:lvl5pPr marL="1604040" indent="0">
              <a:buNone/>
              <a:defRPr sz="1403"/>
            </a:lvl5pPr>
            <a:lvl6pPr marL="2005051" indent="0">
              <a:buNone/>
              <a:defRPr sz="1403"/>
            </a:lvl6pPr>
            <a:lvl7pPr marL="2406061" indent="0">
              <a:buNone/>
              <a:defRPr sz="1403"/>
            </a:lvl7pPr>
            <a:lvl8pPr marL="2807071" indent="0">
              <a:buNone/>
              <a:defRPr sz="1403"/>
            </a:lvl8pPr>
            <a:lvl9pPr marL="3208081" indent="0">
              <a:buNone/>
              <a:defRPr sz="1403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802007" y="4238931"/>
            <a:ext cx="7283484" cy="50419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403"/>
            </a:lvl1pPr>
            <a:lvl2pPr marL="401010" indent="0">
              <a:buFontTx/>
              <a:buNone/>
              <a:defRPr/>
            </a:lvl2pPr>
            <a:lvl3pPr marL="802020" indent="0">
              <a:buFontTx/>
              <a:buNone/>
              <a:defRPr/>
            </a:lvl3pPr>
            <a:lvl4pPr marL="1203030" indent="0">
              <a:buFontTx/>
              <a:buNone/>
              <a:defRPr/>
            </a:lvl4pPr>
            <a:lvl5pPr marL="160404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FDEB4-9C49-4860-A558-D79EB067CAB6}" type="datetime1">
              <a:rPr lang="en-US" smtClean="0"/>
              <a:t>3/21/2025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758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112" y="756285"/>
            <a:ext cx="8822055" cy="3025140"/>
          </a:xfrm>
        </p:spPr>
        <p:txBody>
          <a:bodyPr anchor="ctr">
            <a:normAutofit/>
          </a:bodyPr>
          <a:lstStyle>
            <a:lvl1pPr algn="l">
              <a:defRPr sz="2807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0111" y="4537710"/>
            <a:ext cx="7486773" cy="2072781"/>
          </a:xfrm>
        </p:spPr>
        <p:txBody>
          <a:bodyPr anchor="ctr">
            <a:normAutofit/>
          </a:bodyPr>
          <a:lstStyle>
            <a:lvl1pPr marL="0" indent="0" algn="l">
              <a:buNone/>
              <a:defRPr sz="1754">
                <a:solidFill>
                  <a:schemeClr val="bg2">
                    <a:lumMod val="75000"/>
                  </a:schemeClr>
                </a:solidFill>
              </a:defRPr>
            </a:lvl1pPr>
            <a:lvl2pPr marL="401010" indent="0">
              <a:buNone/>
              <a:defRPr sz="1579">
                <a:solidFill>
                  <a:schemeClr val="tx1">
                    <a:tint val="75000"/>
                  </a:schemeClr>
                </a:solidFill>
              </a:defRPr>
            </a:lvl2pPr>
            <a:lvl3pPr marL="802020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3pPr>
            <a:lvl4pPr marL="1203030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4pPr>
            <a:lvl5pPr marL="1604040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5pPr>
            <a:lvl6pPr marL="2005051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6pPr>
            <a:lvl7pPr marL="2406061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7pPr>
            <a:lvl8pPr marL="2807071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8pPr>
            <a:lvl9pPr marL="3208081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C06EE-A84D-4293-B37F-35D8B6E34A28}" type="datetime1">
              <a:rPr lang="en-US" smtClean="0"/>
              <a:t>3/21/2025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589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113" y="756285"/>
            <a:ext cx="8020051" cy="3025140"/>
          </a:xfrm>
        </p:spPr>
        <p:txBody>
          <a:bodyPr anchor="ctr">
            <a:normAutofit/>
          </a:bodyPr>
          <a:lstStyle>
            <a:lvl1pPr algn="l">
              <a:defRPr sz="2807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68448" y="3781425"/>
            <a:ext cx="7485380" cy="420158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01010" indent="0">
              <a:buFontTx/>
              <a:buNone/>
              <a:defRPr/>
            </a:lvl2pPr>
            <a:lvl3pPr marL="802020" indent="0">
              <a:buFontTx/>
              <a:buNone/>
              <a:defRPr/>
            </a:lvl3pPr>
            <a:lvl4pPr marL="1203030" indent="0">
              <a:buFontTx/>
              <a:buNone/>
              <a:defRPr/>
            </a:lvl4pPr>
            <a:lvl5pPr marL="160404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0112" y="4743122"/>
            <a:ext cx="7485380" cy="1858032"/>
          </a:xfrm>
        </p:spPr>
        <p:txBody>
          <a:bodyPr anchor="ctr">
            <a:normAutofit/>
          </a:bodyPr>
          <a:lstStyle>
            <a:lvl1pPr marL="0" indent="0" algn="l">
              <a:buNone/>
              <a:defRPr sz="1754">
                <a:solidFill>
                  <a:schemeClr val="bg2">
                    <a:lumMod val="75000"/>
                  </a:schemeClr>
                </a:solidFill>
              </a:defRPr>
            </a:lvl1pPr>
            <a:lvl2pPr marL="401010" indent="0">
              <a:buNone/>
              <a:defRPr sz="1579">
                <a:solidFill>
                  <a:schemeClr val="tx1">
                    <a:tint val="75000"/>
                  </a:schemeClr>
                </a:solidFill>
              </a:defRPr>
            </a:lvl2pPr>
            <a:lvl3pPr marL="802020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3pPr>
            <a:lvl4pPr marL="1203030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4pPr>
            <a:lvl5pPr marL="1604040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5pPr>
            <a:lvl6pPr marL="2005051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6pPr>
            <a:lvl7pPr marL="2406061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7pPr>
            <a:lvl8pPr marL="2807071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8pPr>
            <a:lvl9pPr marL="3208081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BE9C-2999-4988-8A92-8AEB94112481}" type="datetime1">
              <a:rPr lang="en-US" smtClean="0"/>
              <a:t>3/21/2025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66443" y="895700"/>
            <a:ext cx="534670" cy="644878"/>
          </a:xfrm>
          <a:prstGeom prst="rect">
            <a:avLst/>
          </a:prstGeom>
        </p:spPr>
        <p:txBody>
          <a:bodyPr vert="horz" lIns="80201" tIns="40100" rIns="80201" bIns="40100" rtlCol="0" anchor="ctr">
            <a:noAutofit/>
          </a:bodyPr>
          <a:lstStyle/>
          <a:p>
            <a:pPr lvl="0"/>
            <a:r>
              <a:rPr lang="en-US" sz="7017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021163" y="3053152"/>
            <a:ext cx="534670" cy="644878"/>
          </a:xfrm>
          <a:prstGeom prst="rect">
            <a:avLst/>
          </a:prstGeom>
        </p:spPr>
        <p:txBody>
          <a:bodyPr vert="horz" lIns="80201" tIns="40100" rIns="80201" bIns="40100" rtlCol="0" anchor="ctr">
            <a:noAutofit/>
          </a:bodyPr>
          <a:lstStyle/>
          <a:p>
            <a:pPr lvl="0" algn="r"/>
            <a:r>
              <a:rPr lang="en-US" sz="7017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1847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111" y="3781425"/>
            <a:ext cx="7485380" cy="1871855"/>
          </a:xfrm>
        </p:spPr>
        <p:txBody>
          <a:bodyPr anchor="b">
            <a:normAutofit/>
          </a:bodyPr>
          <a:lstStyle>
            <a:lvl1pPr algn="l">
              <a:defRPr sz="2807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0110" y="5660537"/>
            <a:ext cx="7486775" cy="948830"/>
          </a:xfrm>
        </p:spPr>
        <p:txBody>
          <a:bodyPr anchor="t">
            <a:normAutofit/>
          </a:bodyPr>
          <a:lstStyle>
            <a:lvl1pPr marL="0" indent="0" algn="l">
              <a:buNone/>
              <a:defRPr sz="1754">
                <a:solidFill>
                  <a:schemeClr val="bg2">
                    <a:lumMod val="75000"/>
                  </a:schemeClr>
                </a:solidFill>
              </a:defRPr>
            </a:lvl1pPr>
            <a:lvl2pPr marL="401010" indent="0">
              <a:buNone/>
              <a:defRPr sz="1579">
                <a:solidFill>
                  <a:schemeClr val="tx1">
                    <a:tint val="75000"/>
                  </a:schemeClr>
                </a:solidFill>
              </a:defRPr>
            </a:lvl2pPr>
            <a:lvl3pPr marL="802020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3pPr>
            <a:lvl4pPr marL="1203030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4pPr>
            <a:lvl5pPr marL="1604040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5pPr>
            <a:lvl6pPr marL="2005051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6pPr>
            <a:lvl7pPr marL="2406061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7pPr>
            <a:lvl8pPr marL="2807071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8pPr>
            <a:lvl9pPr marL="3208081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E9B52-888A-432E-BEBD-475F4BA69944}" type="datetime1">
              <a:rPr lang="en-US" smtClean="0"/>
              <a:t>3/21/2025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223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114" y="756285"/>
            <a:ext cx="8020050" cy="3025140"/>
          </a:xfrm>
        </p:spPr>
        <p:txBody>
          <a:bodyPr anchor="ctr">
            <a:normAutofit/>
          </a:bodyPr>
          <a:lstStyle>
            <a:lvl1pPr algn="l">
              <a:defRPr sz="2807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0111" y="4332300"/>
            <a:ext cx="7485381" cy="1157769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5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0110" y="5490069"/>
            <a:ext cx="7485381" cy="1120422"/>
          </a:xfrm>
        </p:spPr>
        <p:txBody>
          <a:bodyPr anchor="t">
            <a:normAutofit/>
          </a:bodyPr>
          <a:lstStyle>
            <a:lvl1pPr marL="0" indent="0" algn="l">
              <a:buNone/>
              <a:defRPr sz="1579">
                <a:solidFill>
                  <a:schemeClr val="bg2">
                    <a:lumMod val="75000"/>
                  </a:schemeClr>
                </a:solidFill>
              </a:defRPr>
            </a:lvl1pPr>
            <a:lvl2pPr marL="401010" indent="0">
              <a:buNone/>
              <a:defRPr sz="1579">
                <a:solidFill>
                  <a:schemeClr val="tx1">
                    <a:tint val="75000"/>
                  </a:schemeClr>
                </a:solidFill>
              </a:defRPr>
            </a:lvl2pPr>
            <a:lvl3pPr marL="802020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3pPr>
            <a:lvl4pPr marL="1203030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4pPr>
            <a:lvl5pPr marL="1604040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5pPr>
            <a:lvl6pPr marL="2005051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6pPr>
            <a:lvl7pPr marL="2406061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7pPr>
            <a:lvl8pPr marL="2807071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8pPr>
            <a:lvl9pPr marL="3208081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DBB9-4454-4A18-BB48-089B8A8E500F}" type="datetime1">
              <a:rPr lang="en-US" smtClean="0"/>
              <a:t>3/21/2025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66443" y="895700"/>
            <a:ext cx="534670" cy="644878"/>
          </a:xfrm>
          <a:prstGeom prst="rect">
            <a:avLst/>
          </a:prstGeom>
        </p:spPr>
        <p:txBody>
          <a:bodyPr vert="horz" lIns="80201" tIns="40100" rIns="80201" bIns="40100" rtlCol="0" anchor="ctr">
            <a:noAutofit/>
          </a:bodyPr>
          <a:lstStyle/>
          <a:p>
            <a:pPr lvl="0"/>
            <a:r>
              <a:rPr lang="en-US" sz="7017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021163" y="3053152"/>
            <a:ext cx="534670" cy="644878"/>
          </a:xfrm>
          <a:prstGeom prst="rect">
            <a:avLst/>
          </a:prstGeom>
        </p:spPr>
        <p:txBody>
          <a:bodyPr vert="horz" lIns="80201" tIns="40100" rIns="80201" bIns="40100" rtlCol="0" anchor="ctr">
            <a:noAutofit/>
          </a:bodyPr>
          <a:lstStyle/>
          <a:p>
            <a:pPr lvl="0" algn="r"/>
            <a:r>
              <a:rPr lang="en-US" sz="7017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5114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112" y="756285"/>
            <a:ext cx="8822055" cy="302514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0111" y="4332300"/>
            <a:ext cx="7485380" cy="924348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05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0110" y="5256647"/>
            <a:ext cx="7485381" cy="1353844"/>
          </a:xfrm>
        </p:spPr>
        <p:txBody>
          <a:bodyPr anchor="t">
            <a:normAutofit/>
          </a:bodyPr>
          <a:lstStyle>
            <a:lvl1pPr marL="0" indent="0" algn="l">
              <a:buNone/>
              <a:defRPr sz="1579">
                <a:solidFill>
                  <a:schemeClr val="bg2">
                    <a:lumMod val="75000"/>
                  </a:schemeClr>
                </a:solidFill>
              </a:defRPr>
            </a:lvl1pPr>
            <a:lvl2pPr marL="401010" indent="0">
              <a:buNone/>
              <a:defRPr sz="1579">
                <a:solidFill>
                  <a:schemeClr val="tx1">
                    <a:tint val="75000"/>
                  </a:schemeClr>
                </a:solidFill>
              </a:defRPr>
            </a:lvl2pPr>
            <a:lvl3pPr marL="802020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3pPr>
            <a:lvl4pPr marL="1203030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4pPr>
            <a:lvl5pPr marL="1604040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5pPr>
            <a:lvl6pPr marL="2005051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6pPr>
            <a:lvl7pPr marL="2406061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7pPr>
            <a:lvl8pPr marL="2807071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8pPr>
            <a:lvl9pPr marL="3208081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D4EC-AE07-466C-BAE3-2BC661941ED8}" type="datetime1">
              <a:rPr lang="en-US" smtClean="0"/>
              <a:t>3/21/2025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3474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A9FB2-DC52-44D9-8E3B-CF7EB6003C36}" type="datetime1">
              <a:rPr lang="en-US" smtClean="0"/>
              <a:t>3/21/2025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735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17655" y="756285"/>
            <a:ext cx="1804511" cy="50419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1504" y="756285"/>
            <a:ext cx="6861598" cy="5854206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C3D90-6F86-4B97-BC80-1D1FE326FE28}" type="datetime1">
              <a:rPr lang="en-US" smtClean="0"/>
              <a:t>3/21/2025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558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C60F-D1CE-4D49-ACF6-DAC6872ED0F7}" type="datetime1">
              <a:rPr lang="en-US" smtClean="0"/>
              <a:t>3/21/2025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822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110" y="2212834"/>
            <a:ext cx="7485381" cy="2516098"/>
          </a:xfrm>
        </p:spPr>
        <p:txBody>
          <a:bodyPr anchor="b">
            <a:normAutofit/>
          </a:bodyPr>
          <a:lstStyle>
            <a:lvl1pPr algn="l">
              <a:defRPr sz="3158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0112" y="4957868"/>
            <a:ext cx="7485380" cy="1652623"/>
          </a:xfrm>
        </p:spPr>
        <p:txBody>
          <a:bodyPr anchor="t">
            <a:normAutofit/>
          </a:bodyPr>
          <a:lstStyle>
            <a:lvl1pPr marL="0" indent="0" algn="l">
              <a:buNone/>
              <a:defRPr sz="1579">
                <a:solidFill>
                  <a:schemeClr val="bg2">
                    <a:lumMod val="75000"/>
                  </a:schemeClr>
                </a:solidFill>
              </a:defRPr>
            </a:lvl1pPr>
            <a:lvl2pPr marL="401010" indent="0">
              <a:buNone/>
              <a:defRPr sz="1579">
                <a:solidFill>
                  <a:schemeClr val="tx1">
                    <a:tint val="75000"/>
                  </a:schemeClr>
                </a:solidFill>
              </a:defRPr>
            </a:lvl2pPr>
            <a:lvl3pPr marL="802020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3pPr>
            <a:lvl4pPr marL="1203030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4pPr>
            <a:lvl5pPr marL="1604040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5pPr>
            <a:lvl6pPr marL="2005051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6pPr>
            <a:lvl7pPr marL="2406061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7pPr>
            <a:lvl8pPr marL="2807071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8pPr>
            <a:lvl9pPr marL="3208081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92BE-0354-456F-A9F8-7D534F2AB0E2}" type="datetime1">
              <a:rPr lang="en-US" smtClean="0"/>
              <a:t>3/21/2025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950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0110" y="756286"/>
            <a:ext cx="4330735" cy="398683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4217" y="756286"/>
            <a:ext cx="4327949" cy="3986835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2E8AC-1DA8-4F57-A390-E2E1C44527F9}" type="datetime1">
              <a:rPr lang="en-US" smtClean="0"/>
              <a:t>3/21/2025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582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2595" y="756285"/>
            <a:ext cx="4078251" cy="635489"/>
          </a:xfrm>
        </p:spPr>
        <p:txBody>
          <a:bodyPr anchor="b">
            <a:noAutofit/>
          </a:bodyPr>
          <a:lstStyle>
            <a:lvl1pPr marL="0" indent="0">
              <a:buNone/>
              <a:defRPr sz="2456" b="0">
                <a:solidFill>
                  <a:schemeClr val="tx1"/>
                </a:solidFill>
              </a:defRPr>
            </a:lvl1pPr>
            <a:lvl2pPr marL="401010" indent="0">
              <a:buNone/>
              <a:defRPr sz="1754" b="1"/>
            </a:lvl2pPr>
            <a:lvl3pPr marL="802020" indent="0">
              <a:buNone/>
              <a:defRPr sz="1579" b="1"/>
            </a:lvl3pPr>
            <a:lvl4pPr marL="1203030" indent="0">
              <a:buNone/>
              <a:defRPr sz="1403" b="1"/>
            </a:lvl4pPr>
            <a:lvl5pPr marL="1604040" indent="0">
              <a:buNone/>
              <a:defRPr sz="1403" b="1"/>
            </a:lvl5pPr>
            <a:lvl6pPr marL="2005051" indent="0">
              <a:buNone/>
              <a:defRPr sz="1403" b="1"/>
            </a:lvl6pPr>
            <a:lvl7pPr marL="2406061" indent="0">
              <a:buNone/>
              <a:defRPr sz="1403" b="1"/>
            </a:lvl7pPr>
            <a:lvl8pPr marL="2807071" indent="0">
              <a:buNone/>
              <a:defRPr sz="1403" b="1"/>
            </a:lvl8pPr>
            <a:lvl9pPr marL="3208081" indent="0">
              <a:buNone/>
              <a:defRPr sz="1403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0110" y="1401111"/>
            <a:ext cx="4330735" cy="3342010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31848" y="756285"/>
            <a:ext cx="4091711" cy="635489"/>
          </a:xfrm>
        </p:spPr>
        <p:txBody>
          <a:bodyPr anchor="b">
            <a:noAutofit/>
          </a:bodyPr>
          <a:lstStyle>
            <a:lvl1pPr marL="0" indent="0">
              <a:buNone/>
              <a:defRPr sz="2456" b="0">
                <a:solidFill>
                  <a:schemeClr val="tx1"/>
                </a:solidFill>
              </a:defRPr>
            </a:lvl1pPr>
            <a:lvl2pPr marL="401010" indent="0">
              <a:buNone/>
              <a:defRPr sz="1754" b="1"/>
            </a:lvl2pPr>
            <a:lvl3pPr marL="802020" indent="0">
              <a:buNone/>
              <a:defRPr sz="1579" b="1"/>
            </a:lvl3pPr>
            <a:lvl4pPr marL="1203030" indent="0">
              <a:buNone/>
              <a:defRPr sz="1403" b="1"/>
            </a:lvl4pPr>
            <a:lvl5pPr marL="1604040" indent="0">
              <a:buNone/>
              <a:defRPr sz="1403" b="1"/>
            </a:lvl5pPr>
            <a:lvl6pPr marL="2005051" indent="0">
              <a:buNone/>
              <a:defRPr sz="1403" b="1"/>
            </a:lvl6pPr>
            <a:lvl7pPr marL="2406061" indent="0">
              <a:buNone/>
              <a:defRPr sz="1403" b="1"/>
            </a:lvl7pPr>
            <a:lvl8pPr marL="2807071" indent="0">
              <a:buNone/>
              <a:defRPr sz="1403" b="1"/>
            </a:lvl8pPr>
            <a:lvl9pPr marL="3208081" indent="0">
              <a:buNone/>
              <a:defRPr sz="1403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824" y="1391774"/>
            <a:ext cx="4323309" cy="3342010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F4969-DA3C-45F6-B391-C001C1ADFE23}" type="datetime1">
              <a:rPr lang="en-US" smtClean="0"/>
              <a:t>3/21/2025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941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CC25E-AD22-41C5-8D59-42BC62252B02}" type="datetime1">
              <a:rPr lang="en-US" smtClean="0"/>
              <a:t>3/21/2025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487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24695-8C52-4673-8746-45E785BDCE96}" type="datetime1">
              <a:rPr lang="en-US" smtClean="0"/>
              <a:t>3/21/2025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730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4146" y="756285"/>
            <a:ext cx="3208020" cy="1512570"/>
          </a:xfrm>
        </p:spPr>
        <p:txBody>
          <a:bodyPr anchor="b">
            <a:normAutofit/>
          </a:bodyPr>
          <a:lstStyle>
            <a:lvl1pPr algn="l">
              <a:defRPr sz="2105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112" y="756285"/>
            <a:ext cx="5213033" cy="5854206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14146" y="2436918"/>
            <a:ext cx="3208020" cy="2306203"/>
          </a:xfrm>
        </p:spPr>
        <p:txBody>
          <a:bodyPr anchor="t">
            <a:normAutofit/>
          </a:bodyPr>
          <a:lstStyle>
            <a:lvl1pPr marL="0" indent="0">
              <a:buNone/>
              <a:defRPr sz="1403"/>
            </a:lvl1pPr>
            <a:lvl2pPr marL="401010" indent="0">
              <a:buNone/>
              <a:defRPr sz="1053"/>
            </a:lvl2pPr>
            <a:lvl3pPr marL="802020" indent="0">
              <a:buNone/>
              <a:defRPr sz="877"/>
            </a:lvl3pPr>
            <a:lvl4pPr marL="1203030" indent="0">
              <a:buNone/>
              <a:defRPr sz="789"/>
            </a:lvl4pPr>
            <a:lvl5pPr marL="1604040" indent="0">
              <a:buNone/>
              <a:defRPr sz="789"/>
            </a:lvl5pPr>
            <a:lvl6pPr marL="2005051" indent="0">
              <a:buNone/>
              <a:defRPr sz="789"/>
            </a:lvl6pPr>
            <a:lvl7pPr marL="2406061" indent="0">
              <a:buNone/>
              <a:defRPr sz="789"/>
            </a:lvl7pPr>
            <a:lvl8pPr marL="2807071" indent="0">
              <a:buNone/>
              <a:defRPr sz="789"/>
            </a:lvl8pPr>
            <a:lvl9pPr marL="3208081" indent="0">
              <a:buNone/>
              <a:defRPr sz="789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8C5E6-3E94-4003-B684-0EC0814425F9}" type="datetime1">
              <a:rPr lang="en-US" smtClean="0"/>
              <a:t>3/21/2025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185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2300" y="1596602"/>
            <a:ext cx="5279866" cy="1260475"/>
          </a:xfrm>
        </p:spPr>
        <p:txBody>
          <a:bodyPr anchor="b">
            <a:normAutofit/>
          </a:bodyPr>
          <a:lstStyle>
            <a:lvl1pPr algn="l">
              <a:defRPr sz="2456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7446" y="1008380"/>
            <a:ext cx="2877688" cy="50419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403"/>
            </a:lvl1pPr>
            <a:lvl2pPr marL="401010" indent="0">
              <a:buNone/>
              <a:defRPr sz="1403"/>
            </a:lvl2pPr>
            <a:lvl3pPr marL="802020" indent="0">
              <a:buNone/>
              <a:defRPr sz="1403"/>
            </a:lvl3pPr>
            <a:lvl4pPr marL="1203030" indent="0">
              <a:buNone/>
              <a:defRPr sz="1403"/>
            </a:lvl4pPr>
            <a:lvl5pPr marL="1604040" indent="0">
              <a:buNone/>
              <a:defRPr sz="1403"/>
            </a:lvl5pPr>
            <a:lvl6pPr marL="2005051" indent="0">
              <a:buNone/>
              <a:defRPr sz="1403"/>
            </a:lvl6pPr>
            <a:lvl7pPr marL="2406061" indent="0">
              <a:buNone/>
              <a:defRPr sz="1403"/>
            </a:lvl7pPr>
            <a:lvl8pPr marL="2807071" indent="0">
              <a:buNone/>
              <a:defRPr sz="1403"/>
            </a:lvl8pPr>
            <a:lvl9pPr marL="3208081" indent="0">
              <a:buNone/>
              <a:defRPr sz="1403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42300" y="3062487"/>
            <a:ext cx="5281259" cy="2259518"/>
          </a:xfrm>
        </p:spPr>
        <p:txBody>
          <a:bodyPr anchor="t">
            <a:normAutofit/>
          </a:bodyPr>
          <a:lstStyle>
            <a:lvl1pPr marL="0" indent="0">
              <a:buNone/>
              <a:defRPr sz="1579"/>
            </a:lvl1pPr>
            <a:lvl2pPr marL="401010" indent="0">
              <a:buNone/>
              <a:defRPr sz="1053"/>
            </a:lvl2pPr>
            <a:lvl3pPr marL="802020" indent="0">
              <a:buNone/>
              <a:defRPr sz="877"/>
            </a:lvl3pPr>
            <a:lvl4pPr marL="1203030" indent="0">
              <a:buNone/>
              <a:defRPr sz="789"/>
            </a:lvl4pPr>
            <a:lvl5pPr marL="1604040" indent="0">
              <a:buNone/>
              <a:defRPr sz="789"/>
            </a:lvl5pPr>
            <a:lvl6pPr marL="2005051" indent="0">
              <a:buNone/>
              <a:defRPr sz="789"/>
            </a:lvl6pPr>
            <a:lvl7pPr marL="2406061" indent="0">
              <a:buNone/>
              <a:defRPr sz="789"/>
            </a:lvl7pPr>
            <a:lvl8pPr marL="2807071" indent="0">
              <a:buNone/>
              <a:defRPr sz="789"/>
            </a:lvl8pPr>
            <a:lvl9pPr marL="3208081" indent="0">
              <a:buNone/>
              <a:defRPr sz="789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189A2-A399-4B04-ADB7-AC8CA3B3F204}" type="datetime1">
              <a:rPr lang="en-US" smtClean="0"/>
              <a:t>3/21/2025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467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40000"/>
                <a:lumOff val="60000"/>
              </a:schemeClr>
            </a:gs>
            <a:gs pos="100000">
              <a:schemeClr val="tx2"/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8075279" y="3267898"/>
            <a:ext cx="2615338" cy="35386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0111" y="4948531"/>
            <a:ext cx="7485380" cy="166196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0111" y="756286"/>
            <a:ext cx="7485380" cy="3986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86995" y="6806565"/>
            <a:ext cx="1403509" cy="402652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877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003FC22-21B2-44CF-A876-513FF2FC1F94}" type="datetime1">
              <a:rPr lang="en-US" smtClean="0"/>
              <a:t>3/21/2025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111" y="6806565"/>
            <a:ext cx="6616541" cy="402652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77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89390" y="6151819"/>
            <a:ext cx="1001844" cy="73877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7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8542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</p:sldLayoutIdLst>
  <p:hf hdr="0" ftr="0" dt="0"/>
  <p:txStyles>
    <p:titleStyle>
      <a:lvl1pPr algn="l" defTabSz="401010" rtl="0" eaLnBrk="1" latinLnBrk="0" hangingPunct="1">
        <a:spcBef>
          <a:spcPct val="0"/>
        </a:spcBef>
        <a:buNone/>
        <a:defRPr sz="3158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0631" indent="-250631" algn="l" defTabSz="401010" rtl="0" eaLnBrk="1" latinLnBrk="0" hangingPunct="1">
        <a:spcBef>
          <a:spcPct val="20000"/>
        </a:spcBef>
        <a:spcAft>
          <a:spcPts val="526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754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651641" indent="-250631" algn="l" defTabSz="401010" rtl="0" eaLnBrk="1" latinLnBrk="0" hangingPunct="1">
        <a:spcBef>
          <a:spcPct val="20000"/>
        </a:spcBef>
        <a:spcAft>
          <a:spcPts val="526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579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052652" indent="-250631" algn="l" defTabSz="401010" rtl="0" eaLnBrk="1" latinLnBrk="0" hangingPunct="1">
        <a:spcBef>
          <a:spcPct val="20000"/>
        </a:spcBef>
        <a:spcAft>
          <a:spcPts val="526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3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353409" indent="-150379" algn="l" defTabSz="401010" rtl="0" eaLnBrk="1" latinLnBrk="0" hangingPunct="1">
        <a:spcBef>
          <a:spcPct val="20000"/>
        </a:spcBef>
        <a:spcAft>
          <a:spcPts val="526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28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1754419" indent="-150379" algn="l" defTabSz="401010" rtl="0" eaLnBrk="1" latinLnBrk="0" hangingPunct="1">
        <a:spcBef>
          <a:spcPct val="20000"/>
        </a:spcBef>
        <a:spcAft>
          <a:spcPts val="526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28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205556" indent="-200505" algn="l" defTabSz="401010" rtl="0" eaLnBrk="1" latinLnBrk="0" hangingPunct="1">
        <a:spcBef>
          <a:spcPct val="20000"/>
        </a:spcBef>
        <a:spcAft>
          <a:spcPts val="526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28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606566" indent="-200505" algn="l" defTabSz="401010" rtl="0" eaLnBrk="1" latinLnBrk="0" hangingPunct="1">
        <a:spcBef>
          <a:spcPct val="20000"/>
        </a:spcBef>
        <a:spcAft>
          <a:spcPts val="526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28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007576" indent="-200505" algn="l" defTabSz="401010" rtl="0" eaLnBrk="1" latinLnBrk="0" hangingPunct="1">
        <a:spcBef>
          <a:spcPct val="20000"/>
        </a:spcBef>
        <a:spcAft>
          <a:spcPts val="526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28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408586" indent="-200505" algn="l" defTabSz="401010" rtl="0" eaLnBrk="1" latinLnBrk="0" hangingPunct="1">
        <a:spcBef>
          <a:spcPct val="20000"/>
        </a:spcBef>
        <a:spcAft>
          <a:spcPts val="526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228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101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1pPr>
      <a:lvl2pPr marL="401010" algn="l" defTabSz="40101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2pPr>
      <a:lvl3pPr marL="802020" algn="l" defTabSz="40101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3pPr>
      <a:lvl4pPr marL="1203030" algn="l" defTabSz="40101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4pPr>
      <a:lvl5pPr marL="1604040" algn="l" defTabSz="40101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5pPr>
      <a:lvl6pPr marL="2005051" algn="l" defTabSz="40101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406061" algn="l" defTabSz="40101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2807071" algn="l" defTabSz="40101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208081" algn="l" defTabSz="40101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1579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Преподаватель:</a:t>
            </a:r>
          </a:p>
          <a:p>
            <a:r>
              <a:rPr lang="ru-RU" sz="2105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Смирнов Константин Алексеевич</a:t>
            </a:r>
          </a:p>
          <a:p>
            <a:r>
              <a:rPr lang="en-US" sz="2105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konst17@mail.ru</a:t>
            </a:r>
          </a:p>
          <a:p>
            <a:r>
              <a:rPr lang="ru-RU" sz="2105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+</a:t>
            </a:r>
            <a:r>
              <a:rPr lang="ru-RU" sz="2105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79213016421</a:t>
            </a:r>
            <a:endParaRPr lang="ru-RU" sz="2105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ru-RU" sz="2105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ru-RU" dirty="0"/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491008" y="1370098"/>
            <a:ext cx="8901619" cy="2737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defTabSz="401010" eaLnBrk="1" hangingPunct="1"/>
            <a:r>
              <a:rPr lang="ru-RU" sz="2456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Дисциплина: </a:t>
            </a:r>
            <a:r>
              <a:rPr lang="ru-RU" sz="2456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Проектирование и архитектура программных систем </a:t>
            </a:r>
          </a:p>
          <a:p>
            <a:pPr defTabSz="401010" eaLnBrk="1" hangingPunct="1"/>
            <a:endParaRPr lang="en-US" sz="2456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defTabSz="401010" eaLnBrk="1" hangingPunct="1"/>
            <a:r>
              <a:rPr lang="ru-RU" sz="2456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Практическое занятие №</a:t>
            </a:r>
            <a:r>
              <a:rPr lang="en-US" sz="2456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ru-RU" sz="2456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US" sz="2456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56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Виды и направления тестирования. </a:t>
            </a:r>
            <a:r>
              <a:rPr lang="ru-RU" sz="2456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Дымовое тестирование, тестирование критического пути </a:t>
            </a:r>
            <a:endParaRPr lang="ru-RU" sz="2456" b="1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defTabSz="401010" eaLnBrk="1" hangingPunct="1"/>
            <a:endParaRPr lang="ru-RU" sz="2456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36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309100" y="6677025"/>
            <a:ext cx="1001844" cy="738778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02019" y="0"/>
            <a:ext cx="10491381" cy="63340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Классификация </a:t>
            </a: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по доступу к коду и архитектуре </a:t>
            </a: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приложения</a:t>
            </a:r>
          </a:p>
          <a:p>
            <a:pPr marL="0" marR="0" lvl="0" indent="0" algn="just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Метод </a:t>
            </a:r>
            <a:r>
              <a:rPr kumimoji="0" lang="ru-RU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белого ящика </a:t>
            </a: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white box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testing,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open box testing, clear box testing, glass box testing)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—</a:t>
            </a:r>
            <a:r>
              <a:rPr kumimoji="0" 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у </a:t>
            </a:r>
            <a:r>
              <a:rPr kumimoji="0" lang="ru-RU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тестировщика</a:t>
            </a: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есть доступ к внутренней структуре и коду приложения, а также есть </a:t>
            </a:r>
            <a:r>
              <a:rPr kumimoji="0" 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достаточно </a:t>
            </a: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знаний для понимания увиденного. Выделяют даже сопутствующую тестированию </a:t>
            </a:r>
            <a:r>
              <a:rPr kumimoji="0" 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по методу </a:t>
            </a: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белого ящика глобальную технику — тестирование на основе дизайна (</a:t>
            </a:r>
            <a:r>
              <a:rPr kumimoji="0" lang="ru-RU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design-basedtesting</a:t>
            </a:r>
            <a:r>
              <a:rPr kumimoji="0" 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). </a:t>
            </a: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Для более глубокого изучения сути метода белого ящика рекомендуется </a:t>
            </a:r>
            <a:r>
              <a:rPr kumimoji="0" 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ознакомиться </a:t>
            </a: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с техниками исследования потока </a:t>
            </a:r>
            <a:r>
              <a:rPr kumimoji="0" 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управления </a:t>
            </a: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или потока </a:t>
            </a:r>
            <a:r>
              <a:rPr kumimoji="0" 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данных, использования </a:t>
            </a: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диаграмм </a:t>
            </a:r>
            <a:r>
              <a:rPr kumimoji="0" 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состояний. </a:t>
            </a: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Некоторые </a:t>
            </a:r>
            <a:r>
              <a:rPr kumimoji="0" 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склонны </a:t>
            </a: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жёстко связывать этот </a:t>
            </a:r>
            <a:r>
              <a:rPr kumimoji="0" 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метод со </a:t>
            </a: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статическим тестированием, но ничто не мешает </a:t>
            </a:r>
            <a:r>
              <a:rPr kumimoji="0" lang="ru-RU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тестировщику</a:t>
            </a: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запустить код на </a:t>
            </a:r>
            <a:r>
              <a:rPr kumimoji="0" 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выполнение </a:t>
            </a: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и при этом периодически обращаться к самому коду (а модульное </a:t>
            </a:r>
            <a:r>
              <a:rPr kumimoji="0" 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тестирование и </a:t>
            </a: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вовсе предполагает запуск кода на исполнение и при этом работу именно с кодом, а не </a:t>
            </a:r>
            <a:r>
              <a:rPr kumimoji="0" 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с «приложением </a:t>
            </a: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целиком»).</a:t>
            </a:r>
          </a:p>
        </p:txBody>
      </p:sp>
    </p:spTree>
    <p:extLst>
      <p:ext uri="{BB962C8B-B14F-4D97-AF65-F5344CB8AC3E}">
        <p14:creationId xmlns:p14="http://schemas.microsoft.com/office/powerpoint/2010/main" val="151318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309100" y="6677025"/>
            <a:ext cx="1001844" cy="738778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02019" y="348567"/>
            <a:ext cx="10491381" cy="673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Классификация </a:t>
            </a: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по доступу к коду и архитектуре </a:t>
            </a: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приложения</a:t>
            </a:r>
          </a:p>
          <a:p>
            <a:pPr algn="just">
              <a:lnSpc>
                <a:spcPct val="130000"/>
              </a:lnSpc>
            </a:pPr>
            <a:r>
              <a:rPr lang="en-US" sz="22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</a:t>
            </a:r>
            <a:r>
              <a:rPr lang="en-US" sz="2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чёрного</a:t>
            </a:r>
            <a:r>
              <a:rPr lang="en-US" sz="2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ящика</a:t>
            </a:r>
            <a:r>
              <a:rPr lang="en-US" sz="2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(black box </a:t>
            </a:r>
            <a:r>
              <a:rPr lang="en-US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testing, </a:t>
            </a:r>
            <a:r>
              <a:rPr lang="en-US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closed box testing, </a:t>
            </a:r>
            <a:r>
              <a:rPr lang="en-US" sz="2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</a:t>
            </a:r>
            <a:r>
              <a:rPr lang="en-US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cation-based testing) </a:t>
            </a:r>
            <a:r>
              <a:rPr lang="en-US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sz="2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тестировщика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либо нет доступа к внутренней структуре и коду приложения, либо 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недостаточно 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знаний для их понимания, либо он сознательно не обращается к ним в 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процессе тестирования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При этом абсолютное большинство перечисленных 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видов 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тестирования работают по методу чёрного ящика, идею которого в 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альтернативном определении 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можно сформулировать так: </a:t>
            </a:r>
            <a:r>
              <a:rPr lang="ru-RU" sz="2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тестировщик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оказывает на приложение 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воздействия 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(и проверяет реакцию) тем же способом, каким при реальной эксплуатации 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 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него воздействовали бы пользователи или другие приложения. В рамках 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тестирования 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методу чёрного ящика основной информацией для создания тест-кейсов 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выступает документация 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(особенно — требования (</a:t>
            </a:r>
            <a:r>
              <a:rPr lang="ru-RU" sz="2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requirements-based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общий 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здравый смысл 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(для случаев, когда поведение приложения в некоторой ситуации не 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регламентировано 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явно; иногда это называют «тестированием на основе неявных требований», но 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канонического 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определения у этого подхода нет).</a:t>
            </a:r>
          </a:p>
        </p:txBody>
      </p:sp>
    </p:spTree>
    <p:extLst>
      <p:ext uri="{BB962C8B-B14F-4D97-AF65-F5344CB8AC3E}">
        <p14:creationId xmlns:p14="http://schemas.microsoft.com/office/powerpoint/2010/main" val="384350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309100" y="6677025"/>
            <a:ext cx="1001844" cy="738778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88138" y="123825"/>
            <a:ext cx="10491381" cy="6814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Классификация </a:t>
            </a: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по доступу к коду и архитектуре </a:t>
            </a: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приложения</a:t>
            </a:r>
          </a:p>
          <a:p>
            <a:pPr marL="0" marR="0" lvl="0" indent="0" algn="just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ru-RU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серого ящика </a:t>
            </a: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gray</a:t>
            </a: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</a:t>
            </a: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ru-RU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комбинация методов белого ящика и </a:t>
            </a:r>
            <a:r>
              <a:rPr lang="ru-RU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чёрного ящика</a:t>
            </a: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состоящая в том, что к части кода и архитектуры у </a:t>
            </a:r>
            <a:r>
              <a:rPr lang="ru-RU" sz="2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тестировщика</a:t>
            </a: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доступ есть, а </a:t>
            </a:r>
            <a:r>
              <a:rPr lang="ru-RU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 части </a:t>
            </a: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нет. </a:t>
            </a:r>
            <a:r>
              <a:rPr lang="ru-RU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Его </a:t>
            </a: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явное упоминание — крайне редкий случай: обычно говорят о </a:t>
            </a:r>
            <a:r>
              <a:rPr lang="ru-RU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методах </a:t>
            </a: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белого или чёрного ящика в применении к тем или иным частям приложения, при </a:t>
            </a:r>
            <a:r>
              <a:rPr lang="ru-RU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этом понимая</a:t>
            </a: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что «приложение целиком» тестируется по методу серого ящика</a:t>
            </a:r>
            <a:r>
              <a:rPr lang="ru-RU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30000"/>
              </a:lnSpc>
            </a:pPr>
            <a:endParaRPr lang="ru-RU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ru-RU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Если </a:t>
            </a: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сравнить основные преимущества и недостатки перечисленных методов, получается </a:t>
            </a:r>
            <a:r>
              <a:rPr lang="ru-RU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следующая </a:t>
            </a: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картина (см. таблицу </a:t>
            </a:r>
            <a:r>
              <a:rPr lang="ru-RU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1).</a:t>
            </a:r>
            <a:endParaRPr lang="ru-RU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ru-RU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Методы </a:t>
            </a: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белого и чёрного ящика не являются конкурирующими или взаимоисключающими </a:t>
            </a:r>
            <a:r>
              <a:rPr lang="ru-RU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напротив</a:t>
            </a: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они гармонично дополняют друг друга, компенсируя таким образом имеющиеся </a:t>
            </a:r>
            <a:r>
              <a:rPr lang="ru-RU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недостатки</a:t>
            </a: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521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309100" y="6677025"/>
            <a:ext cx="1001844" cy="738778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7509" y="809625"/>
            <a:ext cx="10491381" cy="524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151831"/>
              </p:ext>
            </p:extLst>
          </p:nvPr>
        </p:nvGraphicFramePr>
        <p:xfrm>
          <a:off x="128182" y="581025"/>
          <a:ext cx="10528299" cy="5637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207">
                  <a:extLst>
                    <a:ext uri="{9D8B030D-6E8A-4147-A177-3AD203B41FA5}">
                      <a16:colId xmlns:a16="http://schemas.microsoft.com/office/drawing/2014/main" val="2557328633"/>
                    </a:ext>
                  </a:extLst>
                </a:gridCol>
                <a:gridCol w="4302793">
                  <a:extLst>
                    <a:ext uri="{9D8B030D-6E8A-4147-A177-3AD203B41FA5}">
                      <a16:colId xmlns:a16="http://schemas.microsoft.com/office/drawing/2014/main" val="4170004435"/>
                    </a:ext>
                  </a:extLst>
                </a:gridCol>
                <a:gridCol w="4432299">
                  <a:extLst>
                    <a:ext uri="{9D8B030D-6E8A-4147-A177-3AD203B41FA5}">
                      <a16:colId xmlns:a16="http://schemas.microsoft.com/office/drawing/2014/main" val="2922606273"/>
                    </a:ext>
                  </a:extLst>
                </a:gridCol>
              </a:tblGrid>
              <a:tr h="1502673">
                <a:tc>
                  <a:txBody>
                    <a:bodyPr/>
                    <a:lstStyle/>
                    <a:p>
                      <a:r>
                        <a:rPr lang="ru-RU" dirty="0" smtClean="0"/>
                        <a:t>Метод тестирования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Преимущества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Недостатки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139058"/>
                  </a:ext>
                </a:extLst>
              </a:tr>
              <a:tr h="1502673">
                <a:tc>
                  <a:txBody>
                    <a:bodyPr/>
                    <a:lstStyle/>
                    <a:p>
                      <a:r>
                        <a:rPr lang="ru-RU" dirty="0" smtClean="0"/>
                        <a:t>Белого</a:t>
                      </a:r>
                      <a:r>
                        <a:rPr lang="ru-RU" baseline="0" dirty="0" smtClean="0"/>
                        <a:t> ящика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ru-RU" sz="1579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Показывает скрытые проблемы и упрощает их диагностику.</a:t>
                      </a:r>
                    </a:p>
                    <a:p>
                      <a:pPr algn="just"/>
                      <a:r>
                        <a:rPr lang="ru-RU" sz="1579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 Допускает достаточно простую автоматизацию тест-кейсов и их выполнение на самых ранних стадиях развития проекта.</a:t>
                      </a:r>
                    </a:p>
                    <a:p>
                      <a:pPr algn="just"/>
                      <a:r>
                        <a:rPr lang="ru-RU" sz="1579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 Обладает развитой системой </a:t>
                      </a:r>
                      <a:r>
                        <a:rPr lang="ru-RU" sz="1579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метрик,сбор</a:t>
                      </a:r>
                      <a:r>
                        <a:rPr lang="ru-RU" sz="1579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и анализ которых легко автоматизируется.</a:t>
                      </a:r>
                    </a:p>
                    <a:p>
                      <a:pPr algn="just"/>
                      <a:r>
                        <a:rPr lang="ru-RU" sz="1579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 Стимулирует разработчиков к написанию качественного кода.</a:t>
                      </a:r>
                    </a:p>
                    <a:p>
                      <a:pPr algn="just"/>
                      <a:r>
                        <a:rPr lang="ru-RU" sz="1579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 Многие техники этого метода являются проверенными, хорошо себя </a:t>
                      </a:r>
                      <a:r>
                        <a:rPr lang="ru-RU" sz="1579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зарекомен</a:t>
                      </a:r>
                      <a:r>
                        <a:rPr lang="ru-RU" sz="1579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579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довавшими</a:t>
                      </a:r>
                      <a:r>
                        <a:rPr lang="ru-RU" sz="1579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решениями, базирующимися на строгом техническом подходе.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lang="ru-RU" sz="1579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 Не может выполняться </a:t>
                      </a:r>
                      <a:r>
                        <a:rPr lang="ru-RU" sz="1579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тестировщи</a:t>
                      </a:r>
                      <a:r>
                        <a:rPr lang="ru-RU" sz="1579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lang="ru-RU" sz="1579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ками</a:t>
                      </a:r>
                      <a:r>
                        <a:rPr lang="ru-RU" sz="1579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не обладающими достаточными</a:t>
                      </a:r>
                    </a:p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lang="ru-RU" sz="1579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знаниями в области </a:t>
                      </a:r>
                      <a:r>
                        <a:rPr lang="ru-RU" sz="1579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программирова</a:t>
                      </a:r>
                      <a:r>
                        <a:rPr lang="ru-RU" sz="1579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lang="ru-RU" sz="1579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ния</a:t>
                      </a:r>
                      <a:r>
                        <a:rPr lang="ru-RU" sz="1579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lang="ru-RU" sz="1579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 Тестирование сфокусировано на реализованной функциональности, что повышает вероятность пропуска нереализованных требований.</a:t>
                      </a:r>
                    </a:p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lang="ru-RU" sz="1579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 Поведение приложения исследуется в</a:t>
                      </a:r>
                    </a:p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lang="ru-RU" sz="1579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отрыве от реальной среды выполнения</a:t>
                      </a:r>
                    </a:p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lang="ru-RU" sz="1579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и не учитывает её влияние.</a:t>
                      </a:r>
                    </a:p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lang="ru-RU" sz="1579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 Поведение приложения исследуется в</a:t>
                      </a:r>
                    </a:p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lang="ru-RU" sz="1579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отрыве от реальных пользовательских</a:t>
                      </a:r>
                    </a:p>
                    <a:p>
                      <a:pPr algn="just">
                        <a:lnSpc>
                          <a:spcPct val="120000"/>
                        </a:lnSpc>
                      </a:pPr>
                      <a:r>
                        <a:rPr lang="ru-RU" sz="1579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сценариев.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226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2819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309100" y="6677025"/>
            <a:ext cx="1001844" cy="738778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7509" y="809625"/>
            <a:ext cx="10491381" cy="524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503055"/>
              </p:ext>
            </p:extLst>
          </p:nvPr>
        </p:nvGraphicFramePr>
        <p:xfrm>
          <a:off x="165101" y="47626"/>
          <a:ext cx="10528299" cy="7086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3207">
                  <a:extLst>
                    <a:ext uri="{9D8B030D-6E8A-4147-A177-3AD203B41FA5}">
                      <a16:colId xmlns:a16="http://schemas.microsoft.com/office/drawing/2014/main" val="2557328633"/>
                    </a:ext>
                  </a:extLst>
                </a:gridCol>
                <a:gridCol w="4302793">
                  <a:extLst>
                    <a:ext uri="{9D8B030D-6E8A-4147-A177-3AD203B41FA5}">
                      <a16:colId xmlns:a16="http://schemas.microsoft.com/office/drawing/2014/main" val="4170004435"/>
                    </a:ext>
                  </a:extLst>
                </a:gridCol>
                <a:gridCol w="4432299">
                  <a:extLst>
                    <a:ext uri="{9D8B030D-6E8A-4147-A177-3AD203B41FA5}">
                      <a16:colId xmlns:a16="http://schemas.microsoft.com/office/drawing/2014/main" val="2922606273"/>
                    </a:ext>
                  </a:extLst>
                </a:gridCol>
              </a:tblGrid>
              <a:tr h="1383931">
                <a:tc>
                  <a:txBody>
                    <a:bodyPr/>
                    <a:lstStyle/>
                    <a:p>
                      <a:r>
                        <a:rPr lang="ru-RU" dirty="0" smtClean="0"/>
                        <a:t>Метод тестирования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Преимущества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Недостатки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139058"/>
                  </a:ext>
                </a:extLst>
              </a:tr>
              <a:tr h="4471137">
                <a:tc>
                  <a:txBody>
                    <a:bodyPr/>
                    <a:lstStyle/>
                    <a:p>
                      <a:r>
                        <a:rPr lang="ru-RU" dirty="0" smtClean="0"/>
                        <a:t>Черного</a:t>
                      </a:r>
                      <a:r>
                        <a:rPr lang="ru-RU" baseline="0" dirty="0" smtClean="0"/>
                        <a:t> ящика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579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ru-RU" sz="1579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Тестировщик</a:t>
                      </a:r>
                      <a:r>
                        <a:rPr lang="ru-RU" sz="1579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не обязан обладать (</a:t>
                      </a:r>
                      <a:r>
                        <a:rPr lang="ru-RU" sz="1579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глу</a:t>
                      </a:r>
                      <a:r>
                        <a:rPr lang="ru-RU" sz="1579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  <a:p>
                      <a:pPr algn="just"/>
                      <a:r>
                        <a:rPr lang="ru-RU" sz="1579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бокими</a:t>
                      </a:r>
                      <a:r>
                        <a:rPr lang="ru-RU" sz="1579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знаниями в области </a:t>
                      </a:r>
                      <a:r>
                        <a:rPr lang="ru-RU" sz="1579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програм</a:t>
                      </a:r>
                      <a:r>
                        <a:rPr lang="ru-RU" sz="1579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  <a:p>
                      <a:pPr algn="just"/>
                      <a:r>
                        <a:rPr lang="ru-RU" sz="1579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мирования</a:t>
                      </a:r>
                      <a:r>
                        <a:rPr lang="ru-RU" sz="1579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algn="just"/>
                      <a:r>
                        <a:rPr lang="ru-RU" sz="1579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 Поведение приложения исследуется в</a:t>
                      </a:r>
                    </a:p>
                    <a:p>
                      <a:pPr algn="just"/>
                      <a:r>
                        <a:rPr lang="ru-RU" sz="1579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контексте реальной среды выполнения</a:t>
                      </a:r>
                    </a:p>
                    <a:p>
                      <a:pPr algn="just"/>
                      <a:r>
                        <a:rPr lang="ru-RU" sz="1579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и учитывает её влияние.</a:t>
                      </a:r>
                    </a:p>
                    <a:p>
                      <a:pPr algn="just"/>
                      <a:r>
                        <a:rPr lang="ru-RU" sz="1579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 Поведение приложения исследуется в</a:t>
                      </a:r>
                    </a:p>
                    <a:p>
                      <a:pPr algn="just"/>
                      <a:r>
                        <a:rPr lang="ru-RU" sz="1579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контексте реальных пользовательских</a:t>
                      </a:r>
                    </a:p>
                    <a:p>
                      <a:pPr algn="just"/>
                      <a:r>
                        <a:rPr lang="ru-RU" sz="1579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сценариев{148}.</a:t>
                      </a:r>
                    </a:p>
                    <a:p>
                      <a:pPr algn="just"/>
                      <a:r>
                        <a:rPr lang="ru-RU" sz="1579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 Тест-кейсы можно создавать уже на стадии появления стабильных требований.</a:t>
                      </a:r>
                    </a:p>
                    <a:p>
                      <a:pPr algn="just"/>
                      <a:r>
                        <a:rPr lang="ru-RU" sz="1579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 Процесс создания тест-кейсов позволяет выявить дефекты в требованиях.</a:t>
                      </a:r>
                    </a:p>
                    <a:p>
                      <a:pPr algn="just"/>
                      <a:r>
                        <a:rPr lang="ru-RU" sz="1579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 Допускает создание тест-кейсов, которые можно многократно использовать на разных проектах.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579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 Возможно повторение части тест-</a:t>
                      </a:r>
                      <a:r>
                        <a:rPr lang="ru-RU" sz="1579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кей</a:t>
                      </a:r>
                      <a:r>
                        <a:rPr lang="ru-RU" sz="1579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  <a:p>
                      <a:r>
                        <a:rPr lang="ru-RU" sz="1579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сов, уже выполненных разработчиками.</a:t>
                      </a:r>
                    </a:p>
                    <a:p>
                      <a:r>
                        <a:rPr lang="ru-RU" sz="1579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 Высока вероятность того, что часть воз-</a:t>
                      </a:r>
                    </a:p>
                    <a:p>
                      <a:r>
                        <a:rPr lang="ru-RU" sz="1579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можных</a:t>
                      </a:r>
                      <a:r>
                        <a:rPr lang="ru-RU" sz="1579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вариантов поведения приложения останется </a:t>
                      </a:r>
                      <a:r>
                        <a:rPr lang="ru-RU" sz="1579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непротестированной</a:t>
                      </a:r>
                      <a:r>
                        <a:rPr lang="ru-RU" sz="1579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ru-RU" sz="1579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 Для разработки высокоэффективных</a:t>
                      </a:r>
                    </a:p>
                    <a:p>
                      <a:r>
                        <a:rPr lang="ru-RU" sz="1579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тест-кейсов необходима качественная</a:t>
                      </a:r>
                    </a:p>
                    <a:p>
                      <a:r>
                        <a:rPr lang="ru-RU" sz="1579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документация.</a:t>
                      </a:r>
                    </a:p>
                    <a:p>
                      <a:r>
                        <a:rPr lang="ru-RU" sz="1579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 Диагностика обнаруженных дефектов</a:t>
                      </a:r>
                    </a:p>
                    <a:p>
                      <a:r>
                        <a:rPr lang="ru-RU" sz="1579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более сложна в сравнении с техниками</a:t>
                      </a:r>
                    </a:p>
                    <a:p>
                      <a:r>
                        <a:rPr lang="ru-RU" sz="1579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метода белого ящика.</a:t>
                      </a:r>
                    </a:p>
                    <a:p>
                      <a:r>
                        <a:rPr lang="ru-RU" sz="1579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 В связи с широким выбором техник и</a:t>
                      </a:r>
                    </a:p>
                    <a:p>
                      <a:r>
                        <a:rPr lang="ru-RU" sz="1579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подходов затрудняется планирование и</a:t>
                      </a:r>
                    </a:p>
                    <a:p>
                      <a:r>
                        <a:rPr lang="ru-RU" sz="1579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оценка трудозатрат.</a:t>
                      </a:r>
                    </a:p>
                    <a:p>
                      <a:r>
                        <a:rPr lang="ru-RU" sz="1579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 В случае автоматизации могут потребоваться сложные дорог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569305"/>
                  </a:ext>
                </a:extLst>
              </a:tr>
              <a:tr h="1231531">
                <a:tc>
                  <a:txBody>
                    <a:bodyPr/>
                    <a:lstStyle/>
                    <a:p>
                      <a:r>
                        <a:rPr lang="ru-RU" dirty="0" smtClean="0"/>
                        <a:t>Серого</a:t>
                      </a:r>
                      <a:r>
                        <a:rPr lang="ru-RU" baseline="0" dirty="0" smtClean="0"/>
                        <a:t> ящика</a:t>
                      </a:r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579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Сочетает преимущества и недостатки методов белого и чёрного ящика.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41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077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309100" y="6677025"/>
            <a:ext cx="1001844" cy="738778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88138" y="123825"/>
            <a:ext cx="10491381" cy="673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Классификация </a:t>
            </a: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по </a:t>
            </a: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степени автоматизации</a:t>
            </a:r>
          </a:p>
          <a:p>
            <a:pPr marR="0" lvl="0" indent="0" algn="just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2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ru-RU" sz="2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Ручное тестирование (</a:t>
            </a:r>
            <a:r>
              <a:rPr lang="ru-RU" sz="22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manual</a:t>
            </a:r>
            <a:r>
              <a:rPr lang="ru-RU" sz="2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тестирование, в котором тест-кейсы 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выполняются 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человеком вручную без использования средств автоматизации. Несмотря на то что 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 звучит 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очень просто, от </a:t>
            </a:r>
            <a:r>
              <a:rPr lang="ru-RU" sz="2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тестировщика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те или иные моменты времени требуются такие 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качества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как терпеливость, наблюдательность, креативность, умение ставить 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нестандартные эксперименты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а также умение видеть и понимать, что происходит «внутри системы», т.е. 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как внешние 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воздействия на приложение трансформируются в его внутренние 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процессы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30000"/>
              </a:lnSpc>
            </a:pPr>
            <a:r>
              <a:rPr lang="ru-RU" sz="2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Автоматизированное тестирование (</a:t>
            </a:r>
            <a:r>
              <a:rPr lang="en-US" sz="2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automated testing, test automation) </a:t>
            </a:r>
            <a:r>
              <a:rPr lang="en-US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набор 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техник, подходов 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инструментальных средств, позволяющий исключить человека из 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выполнения некоторых 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 в процессе тестирования. Тест-кейсы частично или полностью 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выполняет специальное 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инструментальное средство, однако разработка тест-кейсов, подготовка 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данных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оценка результатов выполнения, написания отчётов об обнаруженных дефектах 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—всё 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 и многое другое по-прежнему делает человек.</a:t>
            </a:r>
          </a:p>
        </p:txBody>
      </p:sp>
    </p:spTree>
    <p:extLst>
      <p:ext uri="{BB962C8B-B14F-4D97-AF65-F5344CB8AC3E}">
        <p14:creationId xmlns:p14="http://schemas.microsoft.com/office/powerpoint/2010/main" val="47553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309100" y="6677025"/>
            <a:ext cx="1001844" cy="738778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88138" y="123825"/>
            <a:ext cx="10491381" cy="488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22300" y="183456"/>
            <a:ext cx="9372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solidFill>
                  <a:schemeClr val="bg1"/>
                </a:solidFill>
                <a:latin typeface="MinionPro-BoldIt"/>
              </a:rPr>
              <a:t>Преимущества и недостатки автоматизированного тестирования</a:t>
            </a:r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79159"/>
              </p:ext>
            </p:extLst>
          </p:nvPr>
        </p:nvGraphicFramePr>
        <p:xfrm>
          <a:off x="13882" y="612419"/>
          <a:ext cx="10679518" cy="6924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9759">
                  <a:extLst>
                    <a:ext uri="{9D8B030D-6E8A-4147-A177-3AD203B41FA5}">
                      <a16:colId xmlns:a16="http://schemas.microsoft.com/office/drawing/2014/main" val="3300474421"/>
                    </a:ext>
                  </a:extLst>
                </a:gridCol>
                <a:gridCol w="5339759">
                  <a:extLst>
                    <a:ext uri="{9D8B030D-6E8A-4147-A177-3AD203B41FA5}">
                      <a16:colId xmlns:a16="http://schemas.microsoft.com/office/drawing/2014/main" val="3867334715"/>
                    </a:ext>
                  </a:extLst>
                </a:gridCol>
              </a:tblGrid>
              <a:tr h="355747">
                <a:tc>
                  <a:txBody>
                    <a:bodyPr/>
                    <a:lstStyle/>
                    <a:p>
                      <a:r>
                        <a:rPr lang="ru-RU" dirty="0" smtClean="0"/>
                        <a:t>Преимущества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Недостатки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381071"/>
                  </a:ext>
                </a:extLst>
              </a:tr>
              <a:tr h="6301099">
                <a:tc>
                  <a:txBody>
                    <a:bodyPr/>
                    <a:lstStyle/>
                    <a:p>
                      <a:pPr algn="just"/>
                      <a:r>
                        <a:rPr lang="ru-RU" sz="17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 Скорость выполнения тест-кейсов может в разы и на порядки превосходить возможности человека.</a:t>
                      </a:r>
                    </a:p>
                    <a:p>
                      <a:pPr algn="just"/>
                      <a:r>
                        <a:rPr lang="ru-RU" sz="17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 Отсутствие влияния человеческого фактора в процессе выполнения тест-кейсов (усталости, невнимательности и т.д.).</a:t>
                      </a:r>
                    </a:p>
                    <a:p>
                      <a:pPr algn="just"/>
                      <a:r>
                        <a:rPr lang="ru-RU" sz="17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 Минимизация затрат при многократном выполнении тест-кейсов (участие человека здесь требуется лишь эпизодически).</a:t>
                      </a:r>
                    </a:p>
                    <a:p>
                      <a:pPr algn="just"/>
                      <a:r>
                        <a:rPr lang="ru-RU" sz="17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 Способность средств автоматизации выполнить тест-кейсы, в принципе непосильные для человека в силу своей сложности, скорости или иных факторов.</a:t>
                      </a:r>
                    </a:p>
                    <a:p>
                      <a:pPr algn="just"/>
                      <a:r>
                        <a:rPr lang="ru-RU" sz="17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 Способность средств автоматизации собирать, сохранять, анализировать, агрегировать и представлять в удобной для восприятия человеком форме колоссальные объёмы данных.</a:t>
                      </a:r>
                    </a:p>
                    <a:p>
                      <a:pPr algn="just"/>
                      <a:r>
                        <a:rPr lang="ru-RU" sz="17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 Способность средств автоматизации выполнять низкоуровневые действия с приложением, операционной системой, каналами передачи данных и т.д.</a:t>
                      </a:r>
                      <a:endParaRPr lang="ru-RU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sz="17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•Необходим высококвалифицированный</a:t>
                      </a:r>
                    </a:p>
                    <a:p>
                      <a:pPr algn="just"/>
                      <a:r>
                        <a:rPr lang="ru-RU" sz="17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пер со нал в силу того факта, что автоматизация — это «проект внутри проекта» (со своими требованиями, планами, кодом и т.д.)</a:t>
                      </a:r>
                    </a:p>
                    <a:p>
                      <a:pPr algn="just"/>
                      <a:r>
                        <a:rPr lang="ru-RU" sz="17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 Высокие затраты на сложные средства автоматизации, разработку и сопровождение кода тест-кейсов.</a:t>
                      </a:r>
                    </a:p>
                    <a:p>
                      <a:pPr algn="just"/>
                      <a:r>
                        <a:rPr lang="ru-RU" sz="17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 Автоматизация требует более тщательного планирования и управления рисками, т.к. в противном случае проекту может быть нанесён серьёзный ущерб.</a:t>
                      </a:r>
                    </a:p>
                    <a:p>
                      <a:pPr algn="just"/>
                      <a:r>
                        <a:rPr lang="ru-RU" sz="17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 Средств автоматизации крайне много, что усложняет проблему выбора того или иного средства и может повлечь за собой финансовые затраты (и риски), необходимость обучения персонала (или поиска специалистов).</a:t>
                      </a:r>
                    </a:p>
                    <a:p>
                      <a:pPr algn="just"/>
                      <a:r>
                        <a:rPr lang="ru-RU" sz="17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 В случае ощутимого изменения требований, смены технологического домена, переработки интерфейсов (как пользовательских, таки программных) многие тест-кейсы становятся безнадёжно устаревшими и требуют</a:t>
                      </a:r>
                    </a:p>
                    <a:p>
                      <a:pPr algn="just"/>
                      <a:r>
                        <a:rPr lang="ru-RU" sz="17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создания заново.</a:t>
                      </a:r>
                      <a:endParaRPr lang="ru-RU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139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429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309100" y="6677025"/>
            <a:ext cx="1001844" cy="738778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88138" y="123825"/>
            <a:ext cx="10491381" cy="7719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Если же выразить все преимущества и недостатки автоматизации тестирования одной фразой, то получается, что автоматизация позволяет ощутимо увеличить </a:t>
            </a:r>
            <a:r>
              <a:rPr lang="ru-RU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тестовое покрытие </a:t>
            </a: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coverage</a:t>
            </a:r>
            <a:r>
              <a:rPr lang="ru-RU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 при этом столь же ощутимо увеличивает риски</a:t>
            </a:r>
            <a:r>
              <a:rPr lang="ru-RU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30000"/>
              </a:lnSpc>
            </a:pPr>
            <a:endParaRPr lang="ru-RU" sz="24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 по </a:t>
            </a:r>
            <a:r>
              <a:rPr lang="ru-RU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уровню детализации приложения</a:t>
            </a:r>
          </a:p>
          <a:p>
            <a:pPr algn="just">
              <a:lnSpc>
                <a:spcPct val="140000"/>
              </a:lnSpc>
            </a:pP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Модульное </a:t>
            </a:r>
            <a:r>
              <a:rPr lang="ru-RU" sz="2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(компонентное) тестирование (</a:t>
            </a:r>
            <a:r>
              <a:rPr lang="en-US" sz="2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testing, module testing, component </a:t>
            </a:r>
            <a:r>
              <a:rPr lang="en-US" sz="2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testing)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направлено 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проверку отдельных небольших частей приложения, которые (как 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правило)можно 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исследовать изолированно от других подобных частей. При выполнении данного 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тестирования 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могут проверяться отдельные функции или методы классов, сами классы, 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взаимодействие 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классов, небольшие библиотеки, отдельные части приложения. Часто 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данный вид 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тестирования реализуется с использованием специальных технологий и 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инструментальных 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 автоматизации 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тестирования, 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значительно упрощающих и 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ускоряющих разработку 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соответствующих тест-кейсов.</a:t>
            </a:r>
          </a:p>
          <a:p>
            <a:pPr algn="just">
              <a:lnSpc>
                <a:spcPct val="130000"/>
              </a:lnSpc>
            </a:pPr>
            <a:endParaRPr lang="ru-RU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26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309100" y="6677025"/>
            <a:ext cx="1001844" cy="738778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88138" y="123825"/>
            <a:ext cx="10491381" cy="673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Классификация по </a:t>
            </a: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уровню детализации приложения</a:t>
            </a:r>
          </a:p>
          <a:p>
            <a:pPr algn="just">
              <a:lnSpc>
                <a:spcPct val="140000"/>
              </a:lnSpc>
            </a:pP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ru-RU" sz="2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Интеграционное тестирование (</a:t>
            </a:r>
            <a:r>
              <a:rPr lang="en-US" sz="2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 </a:t>
            </a:r>
            <a:r>
              <a:rPr lang="en-US" sz="2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testing, </a:t>
            </a:r>
            <a:r>
              <a:rPr lang="en-US" sz="2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 integration </a:t>
            </a:r>
            <a:r>
              <a:rPr lang="en-US" sz="2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testing,</a:t>
            </a:r>
            <a:r>
              <a:rPr lang="ru-RU" sz="2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pairwise </a:t>
            </a:r>
            <a:r>
              <a:rPr lang="en-US" sz="2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integration </a:t>
            </a:r>
            <a:r>
              <a:rPr lang="en-US" sz="2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testing, </a:t>
            </a:r>
            <a:r>
              <a:rPr lang="en-US" sz="2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integration </a:t>
            </a:r>
            <a:r>
              <a:rPr lang="en-US" sz="2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testing, </a:t>
            </a:r>
            <a:r>
              <a:rPr lang="en-US" sz="2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incremental </a:t>
            </a:r>
            <a:r>
              <a:rPr lang="en-US" sz="2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testing, interface</a:t>
            </a:r>
            <a:r>
              <a:rPr lang="ru-RU" sz="2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ru-RU" sz="2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2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r>
              <a:rPr lang="ru-RU" sz="2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ru-RU" sz="2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направлено на проверку взаимодействия между 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несколькими частями 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 (каждая из которых, в свою очередь, проверена отдельно на 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стадии модульного 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тестирования). К сожалению, даже если мы работаем с очень 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качественными отдельными 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компонентами, «на стыке» их взаимодействия часто возникают проблемы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8900" indent="-88900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Системное </a:t>
            </a:r>
            <a:r>
              <a:rPr lang="ru-RU" sz="2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(</a:t>
            </a:r>
            <a:r>
              <a:rPr lang="ru-RU" sz="22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ru-RU" sz="2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ru-RU" sz="2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направлено на проверку 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всего приложения как единого 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целого, собранного из частей, проверенных на двух предыдущих стадиях. Здесь 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 только 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выявляются дефекты «на стыках» компонентов, но и появляется возможность 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полноценно 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взаимодействовать с приложением с точки зрения конечного пользователя, 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применяя 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множество других видов 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тестирования.</a:t>
            </a:r>
            <a:endParaRPr lang="ru-RU" sz="2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92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309100" y="6677025"/>
            <a:ext cx="1001844" cy="738778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88138" y="123825"/>
            <a:ext cx="10491381" cy="625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</a:pP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С 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классификацией по уровню детализации приложения связан </a:t>
            </a:r>
            <a:r>
              <a:rPr lang="ru-RU" sz="22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интересный печальный </a:t>
            </a:r>
            <a:r>
              <a:rPr lang="ru-RU" sz="22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факт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если 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предыдущая стадия обнаружила проблемы, то на следующей стадии эти проблемы 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точно нанесут 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удар по качеству; если же предыдущая стадия не обнаружила проблем, это ещё 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никоим образом 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 защищает нас от проблем на следующей стадии.</a:t>
            </a:r>
          </a:p>
          <a:p>
            <a:pPr algn="just">
              <a:lnSpc>
                <a:spcPct val="140000"/>
              </a:lnSpc>
            </a:pP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Для 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лучшего запоминания степень детализации в модульном, интеграционном и 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системном тестировании 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показана схематично на 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рисунке 3.</a:t>
            </a:r>
            <a:endParaRPr lang="ru-RU" sz="2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40000"/>
              </a:lnSpc>
            </a:pP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Определение 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уровня тестирования (</a:t>
            </a:r>
            <a:r>
              <a:rPr lang="ru-RU" sz="2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 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можно увидеть, что аналогичное разбиение на модульное, интеграционное и системное 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 которым добавлено ещё и приёмочное 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тестирование, 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используется в 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контексте разделения 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областей ответственности на проекте. Но такая классификация больше относится 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 вопросам 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управления проектом, чем к тестированию в чистом виде, а потому выходит за 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рамки рассматриваемых 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нами вопросов.</a:t>
            </a:r>
          </a:p>
        </p:txBody>
      </p:sp>
    </p:spTree>
    <p:extLst>
      <p:ext uri="{BB962C8B-B14F-4D97-AF65-F5344CB8AC3E}">
        <p14:creationId xmlns:p14="http://schemas.microsoft.com/office/powerpoint/2010/main" val="241002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41300" y="428625"/>
            <a:ext cx="10287000" cy="524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Упрощенная классификация тестирования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309100" y="6677025"/>
            <a:ext cx="1001844" cy="738778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42983" y="1571625"/>
            <a:ext cx="9906000" cy="3593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ru-RU" sz="2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Тестирование </a:t>
            </a:r>
            <a:r>
              <a:rPr lang="ru-RU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можно классифицировать по очень большому количеству </a:t>
            </a:r>
            <a:r>
              <a:rPr lang="ru-RU" sz="2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признаков.</a:t>
            </a:r>
            <a:endParaRPr lang="ru-RU" sz="2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ru-RU" sz="2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Рассмотрим </a:t>
            </a:r>
            <a:r>
              <a:rPr lang="ru-RU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самый простой, минимальный набор информации, необходимый </a:t>
            </a:r>
            <a:r>
              <a:rPr lang="ru-RU" sz="2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начинающему </a:t>
            </a:r>
            <a:r>
              <a:rPr lang="ru-RU" sz="2500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тестировщику</a:t>
            </a:r>
            <a:r>
              <a:rPr lang="ru-RU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30000"/>
              </a:lnSpc>
            </a:pPr>
            <a:r>
              <a:rPr lang="ru-RU" sz="2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Можно использовать </a:t>
            </a:r>
            <a:r>
              <a:rPr lang="ru-RU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нижеприведённый список как очень краткую «шпаргалку для запоминания</a:t>
            </a:r>
            <a:r>
              <a:rPr lang="ru-RU" sz="2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». </a:t>
            </a:r>
            <a:endParaRPr lang="ru-RU" sz="2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ru-RU" sz="2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Итак</a:t>
            </a:r>
            <a:r>
              <a:rPr lang="ru-RU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тестирование можно классифицировать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42368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309100" y="6677025"/>
            <a:ext cx="1001844" cy="738778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98" y="1038225"/>
            <a:ext cx="10210801" cy="3109297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850899" y="4391025"/>
            <a:ext cx="9220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i="1" dirty="0" smtClean="0">
                <a:solidFill>
                  <a:schemeClr val="bg1"/>
                </a:solidFill>
                <a:latin typeface="MinionPro-BoldIt"/>
              </a:rPr>
              <a:t>Рисунок 3. Схематичное </a:t>
            </a:r>
            <a:r>
              <a:rPr lang="ru-RU" b="1" i="1" dirty="0">
                <a:solidFill>
                  <a:schemeClr val="bg1"/>
                </a:solidFill>
                <a:latin typeface="MinionPro-BoldIt"/>
              </a:rPr>
              <a:t>представление классификации тестирования</a:t>
            </a:r>
          </a:p>
          <a:p>
            <a:pPr algn="just"/>
            <a:r>
              <a:rPr lang="ru-RU" b="1" i="1" dirty="0">
                <a:solidFill>
                  <a:schemeClr val="bg1"/>
                </a:solidFill>
                <a:latin typeface="MinionPro-BoldIt"/>
              </a:rPr>
              <a:t>по уровню детализации приложения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14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309100" y="6677025"/>
            <a:ext cx="1001844" cy="738778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090744" y="6723248"/>
            <a:ext cx="922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nionPro-BoldIt"/>
                <a:ea typeface="+mn-ea"/>
                <a:cs typeface="+mn-cs"/>
              </a:rPr>
              <a:t>Рисунок 4. </a:t>
            </a:r>
            <a:r>
              <a:rPr lang="ru-RU" b="1" i="1" noProof="0" dirty="0" smtClean="0">
                <a:solidFill>
                  <a:prstClr val="black"/>
                </a:solidFill>
                <a:latin typeface="MinionPro-BoldIt"/>
              </a:rPr>
              <a:t>Вариант классификации по уровню тестирования 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300" y="267057"/>
            <a:ext cx="4125262" cy="640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08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309100" y="6677025"/>
            <a:ext cx="1001844" cy="738778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68300" y="200025"/>
            <a:ext cx="10287000" cy="7340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lang="ru-RU" sz="26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 по убыванию степени важности тестируемых функций (по уровню функционального тестирования)</a:t>
            </a:r>
          </a:p>
          <a:p>
            <a:pPr lvl="0" algn="ctr">
              <a:lnSpc>
                <a:spcPct val="130000"/>
              </a:lnSpc>
              <a:defRPr/>
            </a:pPr>
            <a:endParaRPr lang="ru-RU" sz="26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40000"/>
              </a:lnSpc>
            </a:pP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В 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некоторых источниках эту разновидность классификации также называют «по глубине 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тестирования».</a:t>
            </a:r>
          </a:p>
          <a:p>
            <a:pPr algn="just">
              <a:lnSpc>
                <a:spcPct val="140000"/>
              </a:lnSpc>
            </a:pPr>
            <a:r>
              <a:rPr lang="en-US" sz="2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2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Дымовое</a:t>
            </a:r>
            <a:r>
              <a:rPr lang="en-US" sz="2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r>
              <a:rPr lang="en-US" sz="2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(smoke </a:t>
            </a:r>
            <a:r>
              <a:rPr lang="en-US" sz="2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test, </a:t>
            </a:r>
            <a:r>
              <a:rPr lang="en-US" sz="2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intake </a:t>
            </a:r>
            <a:r>
              <a:rPr lang="en-US" sz="2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ru-RU" sz="2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 </a:t>
            </a:r>
            <a:r>
              <a:rPr lang="en-US" sz="2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verification test</a:t>
            </a:r>
            <a:r>
              <a:rPr lang="en-US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направлено</a:t>
            </a:r>
            <a:r>
              <a:rPr lang="en-US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проверку 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самой главной, самой важной, самой ключевой функциональности, 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неработоспособность 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которой делает бессмысленной саму идею использования приложения (или 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иного объекта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подвергаемого дымовому тестированию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>
              <a:lnSpc>
                <a:spcPct val="140000"/>
              </a:lnSpc>
            </a:pPr>
            <a:r>
              <a:rPr lang="ru-RU" sz="2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Внимание! Очень распространённая проблема! 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Из-за особенности перевода на 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русский язык 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 термином «приёмочное тестирование» часто может пониматься как «</a:t>
            </a:r>
            <a:r>
              <a:rPr lang="ru-RU" sz="2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smoke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», 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 и «</a:t>
            </a:r>
            <a:r>
              <a:rPr lang="ru-RU" sz="2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acceptance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», 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которые изначально не имеют между собою 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ничего общего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Возможно, в том числе поэтому многие </a:t>
            </a:r>
            <a:r>
              <a:rPr lang="ru-RU" sz="2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тестировщики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почти не 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используют русский 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перевод «дымовое тестирование», а так и говорят — «</a:t>
            </a:r>
            <a:r>
              <a:rPr lang="ru-RU" sz="2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смоук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-тест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  <a:endParaRPr lang="ru-RU" sz="2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527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309100" y="6677025"/>
            <a:ext cx="1001844" cy="738778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41300" y="1190625"/>
            <a:ext cx="10287000" cy="4391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</a:pPr>
            <a:r>
              <a:rPr kumimoji="0" 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Дымовое тестирование проводится после выхода нового </a:t>
            </a:r>
            <a:r>
              <a:rPr lang="ru-RU" sz="2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билда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чтобы определить 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общий уровень 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качества приложения и принять решение о (не)целесообразности выполнения 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тестирования 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критического пути и расширенного тестирования. Поскольку тест-кейсов 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уровне 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дымового тестирования относительно немного, а сами они достаточно просты, 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 при 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этом очень часто повторяются, они являются хорошими кандидатами на 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автоматизацию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В связи с высокой важностью тест-кейсов на данном уровне пороговое значение 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метрики 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их прохождения часто выставляется равным 100 % или близким к 100 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%.</a:t>
            </a:r>
          </a:p>
          <a:p>
            <a:pPr algn="just">
              <a:lnSpc>
                <a:spcPct val="150000"/>
              </a:lnSpc>
            </a:pP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sz="2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00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309100" y="6677025"/>
            <a:ext cx="1001844" cy="738778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68300" y="200025"/>
            <a:ext cx="10287000" cy="620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r>
              <a:rPr kumimoji="0" lang="ru-RU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Тестирование </a:t>
            </a:r>
            <a:r>
              <a:rPr kumimoji="0" lang="ru-RU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критического пути (</a:t>
            </a:r>
            <a:r>
              <a:rPr kumimoji="0" lang="ru-RU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critical</a:t>
            </a:r>
            <a:r>
              <a:rPr kumimoji="0" lang="ru-RU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ru-RU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path</a:t>
            </a:r>
            <a:r>
              <a:rPr kumimoji="0" lang="ru-RU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ru-RU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test</a:t>
            </a:r>
            <a:r>
              <a:rPr kumimoji="0" lang="ru-RU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</a:t>
            </a: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направлено на исследование </a:t>
            </a:r>
            <a:r>
              <a:rPr kumimoji="0" 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функциональности</a:t>
            </a: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используемой типичными пользователями в типичной повседневной </a:t>
            </a:r>
            <a:r>
              <a:rPr kumimoji="0" 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деятельности</a:t>
            </a: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</a:t>
            </a:r>
            <a:r>
              <a:rPr kumimoji="0" 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Сама идея позаимствована </a:t>
            </a: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из управления проектами и трансформирована в контексте </a:t>
            </a:r>
            <a:r>
              <a:rPr kumimoji="0" 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тестирования в </a:t>
            </a: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следующую: существует большинство пользователей, которые чаще всего используют </a:t>
            </a:r>
            <a:r>
              <a:rPr kumimoji="0" 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некое </a:t>
            </a: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подмножество функций приложения (см. рисунок </a:t>
            </a:r>
            <a:r>
              <a:rPr kumimoji="0" 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5). </a:t>
            </a: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Именно эти функции и </a:t>
            </a:r>
            <a:r>
              <a:rPr kumimoji="0" 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нужно проверить</a:t>
            </a: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как только мы убедились, что приложение «в принципе работает» (дымовой </a:t>
            </a:r>
            <a:r>
              <a:rPr kumimoji="0" 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тест прошёл </a:t>
            </a: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успешно). Если по каким-то причинам приложение не выполняет эти функции </a:t>
            </a:r>
            <a:r>
              <a:rPr kumimoji="0" 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или выполняет </a:t>
            </a: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их некорректно, очень многие пользователи не смогут достичь множества </a:t>
            </a:r>
            <a:r>
              <a:rPr kumimoji="0" 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своих </a:t>
            </a: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целей. Пороговое значение метрики успешного прохождения «теста критического </a:t>
            </a:r>
            <a:r>
              <a:rPr kumimoji="0" 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пути» уже </a:t>
            </a: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немного ниже, чем в дымовом тестировании, но всё равно достаточно высоко (как </a:t>
            </a:r>
            <a:r>
              <a:rPr kumimoji="0" 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правило</a:t>
            </a: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порядка 70–80–90 % — в зависимости от сути проекта).</a:t>
            </a:r>
          </a:p>
        </p:txBody>
      </p:sp>
    </p:spTree>
    <p:extLst>
      <p:ext uri="{BB962C8B-B14F-4D97-AF65-F5344CB8AC3E}">
        <p14:creationId xmlns:p14="http://schemas.microsoft.com/office/powerpoint/2010/main" val="35810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309100" y="6677025"/>
            <a:ext cx="1001844" cy="738778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68300" y="200025"/>
            <a:ext cx="10287000" cy="168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marR="0" lvl="0" indent="0" algn="just" defTabSz="4572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103" y="962025"/>
            <a:ext cx="7933660" cy="39624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2222500" y="5316871"/>
            <a:ext cx="922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nionPro-BoldIt"/>
                <a:ea typeface="+mn-ea"/>
                <a:cs typeface="+mn-cs"/>
              </a:rPr>
              <a:t>Рисунок 5. </a:t>
            </a:r>
            <a:r>
              <a:rPr lang="ru-RU" b="1" i="1" noProof="0" dirty="0" smtClean="0">
                <a:solidFill>
                  <a:prstClr val="black"/>
                </a:solidFill>
                <a:latin typeface="MinionPro-BoldIt"/>
              </a:rPr>
              <a:t>Тестирование критического пути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853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309100" y="6677025"/>
            <a:ext cx="1001844" cy="738778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68300" y="200025"/>
            <a:ext cx="10287000" cy="168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65100" y="352425"/>
            <a:ext cx="10363200" cy="672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</a:pP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Расширенное </a:t>
            </a:r>
            <a:r>
              <a:rPr lang="ru-RU" sz="2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(</a:t>
            </a:r>
            <a:r>
              <a:rPr lang="ru-RU" sz="22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extended</a:t>
            </a:r>
            <a:r>
              <a:rPr lang="ru-RU" sz="2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ru-RU" sz="2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направлено на исследование всей 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заявленной в 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требованиях функциональности — даже той, которая низко </a:t>
            </a:r>
            <a:r>
              <a:rPr lang="ru-RU" sz="2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проранжирована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по 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степени 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важности. При этом здесь также учитывается, какая функциональность является 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более важной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а какая — менее важной. Но при наличии достаточного количества времени и 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иных ресурсов 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тест-кейсы этого уровня могут затронуть даже самые низкоприоритетные 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40000"/>
              </a:lnSpc>
            </a:pP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Ещё 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одним направлением исследования в рамках данного тестирования являются 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нетипичные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маловероятные, экзотические случаи и сценарии использования функций и 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свойств приложения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затронутых на предыдущих уровнях. Пороговое значение метрики 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успешного прохождения 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расширенного тестирования существенно ниже, чем в тестировании 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критического 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пути (иногда можно увидеть даже значения в диапазоне 30–50 %, т.к. 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подавляющее большинство 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найденных здесь дефектов не представляет угрозы для успешного 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использования 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 большинством пользователей).</a:t>
            </a:r>
          </a:p>
        </p:txBody>
      </p:sp>
    </p:spTree>
    <p:extLst>
      <p:ext uri="{BB962C8B-B14F-4D97-AF65-F5344CB8AC3E}">
        <p14:creationId xmlns:p14="http://schemas.microsoft.com/office/powerpoint/2010/main" val="133065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309100" y="6677025"/>
            <a:ext cx="1001844" cy="738778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68300" y="200025"/>
            <a:ext cx="10287000" cy="168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65100" y="352425"/>
            <a:ext cx="10363200" cy="51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endParaRPr kumimoji="0" lang="ru-RU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30200" y="1190625"/>
            <a:ext cx="10033000" cy="388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</a:pP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Важно!!! 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 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сожалению, часто можно встретить мнение, что дымовое тестирование, 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критического 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пути и расширенное тестирование напрямую связаны с 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позитивным тестированием 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негативным 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тестированием, и негативное появляется только 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уровне 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тестирования критического пути. Это не так. Как позитивные, так и 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негативные тесты 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могут (а иногда и обязаны) встречаться на всех перечисленных уровнях. 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деление на ноль в калькуляторе явно должно относиться к дымовому 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тестированию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хотя это яркий пример негативного тест-кейса.</a:t>
            </a:r>
          </a:p>
        </p:txBody>
      </p:sp>
    </p:spTree>
    <p:extLst>
      <p:ext uri="{BB962C8B-B14F-4D97-AF65-F5344CB8AC3E}">
        <p14:creationId xmlns:p14="http://schemas.microsoft.com/office/powerpoint/2010/main" val="326091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309100" y="6677025"/>
            <a:ext cx="1001844" cy="738778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68300" y="200025"/>
            <a:ext cx="10287000" cy="168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65100" y="352425"/>
            <a:ext cx="10363200" cy="51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</a:pP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sz="2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948" y="474085"/>
            <a:ext cx="9059996" cy="480060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250948" y="5534025"/>
            <a:ext cx="9220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ru-RU" sz="1800" b="1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nionPro-BoldIt"/>
                <a:ea typeface="+mn-ea"/>
                <a:cs typeface="+mn-cs"/>
              </a:rPr>
              <a:t>Рисунок 6. </a:t>
            </a:r>
            <a:r>
              <a:rPr lang="ru-RU" b="1" i="1" dirty="0">
                <a:solidFill>
                  <a:schemeClr val="bg1"/>
                </a:solidFill>
              </a:rPr>
              <a:t>Классификация тестирования по (убыванию) степени важности</a:t>
            </a:r>
          </a:p>
          <a:p>
            <a:r>
              <a:rPr lang="ru-RU" b="1" i="1" dirty="0">
                <a:solidFill>
                  <a:schemeClr val="bg1"/>
                </a:solidFill>
              </a:rPr>
              <a:t>тестируемых функций (по уровню функционального тестирования)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46929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309100" y="6677025"/>
            <a:ext cx="1001844" cy="738778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68300" y="200025"/>
            <a:ext cx="10287000" cy="168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65100" y="352425"/>
            <a:ext cx="10363200" cy="51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endParaRPr kumimoji="0" lang="ru-RU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016000" y="352425"/>
            <a:ext cx="8991600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lang="ru-RU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 по </a:t>
            </a:r>
            <a:r>
              <a:rPr lang="ru-RU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принципу работы с приложением</a:t>
            </a:r>
            <a:endParaRPr lang="ru-RU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65100" y="965270"/>
            <a:ext cx="103632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</a:pP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Позитивное </a:t>
            </a:r>
            <a:r>
              <a:rPr lang="ru-RU" sz="2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(</a:t>
            </a:r>
            <a:r>
              <a:rPr lang="ru-RU" sz="22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</a:t>
            </a:r>
            <a:r>
              <a:rPr lang="ru-RU" sz="2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ru-RU" sz="2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направлено на исследование приложения 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ситуации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когда все действия выполняются строго по инструкции без каких бы то ни 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было ошибок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отклонений, ввода неверных данных и т.д. Если позитивные тест-кейсы 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завершаются 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ошибками, это тревожный признак — приложение работает неверно даже в 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идеальных 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условиях (и можно предположить, что в неидеальных условиях оно работает ещё хуже).</a:t>
            </a:r>
          </a:p>
          <a:p>
            <a:pPr algn="just">
              <a:lnSpc>
                <a:spcPct val="140000"/>
              </a:lnSpc>
            </a:pP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Для 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ускорения тестирования несколько позитивных тест-кейсов можно объединять (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перед отправкой заполнить все поля формы верными значениями) — иногда это 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может усложнить 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диагностику ошибки, но существенная экономия времени компенсирует 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этот риск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02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277878" y="6677853"/>
            <a:ext cx="1001844" cy="738778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pSp>
        <p:nvGrpSpPr>
          <p:cNvPr id="75" name="Группа 74"/>
          <p:cNvGrpSpPr/>
          <p:nvPr/>
        </p:nvGrpSpPr>
        <p:grpSpPr>
          <a:xfrm>
            <a:off x="241300" y="1038225"/>
            <a:ext cx="10528106" cy="5334000"/>
            <a:chOff x="1015964" y="5506961"/>
            <a:chExt cx="5878998" cy="1307224"/>
          </a:xfrm>
        </p:grpSpPr>
        <p:sp>
          <p:nvSpPr>
            <p:cNvPr id="76" name="object 2"/>
            <p:cNvSpPr txBox="1"/>
            <p:nvPr/>
          </p:nvSpPr>
          <p:spPr>
            <a:xfrm>
              <a:off x="1259514" y="6116268"/>
              <a:ext cx="609460" cy="5462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defTabSz="914400"/>
              <a:r>
                <a:rPr sz="1200" spc="-15" dirty="0">
                  <a:solidFill>
                    <a:prstClr val="black"/>
                  </a:solidFill>
                  <a:latin typeface="Arial"/>
                  <a:cs typeface="Arial"/>
                </a:rPr>
                <a:t>С</a:t>
              </a:r>
              <a:r>
                <a:rPr sz="1200" spc="15" dirty="0">
                  <a:solidFill>
                    <a:prstClr val="black"/>
                  </a:solidFill>
                  <a:latin typeface="Arial"/>
                  <a:cs typeface="Arial"/>
                </a:rPr>
                <a:t>т</a:t>
              </a:r>
              <a:r>
                <a:rPr sz="1200" spc="-5" dirty="0">
                  <a:solidFill>
                    <a:prstClr val="black"/>
                  </a:solidFill>
                  <a:latin typeface="Arial"/>
                  <a:cs typeface="Arial"/>
                </a:rPr>
                <a:t>ати</a:t>
              </a:r>
              <a:r>
                <a:rPr sz="1200" spc="-10" dirty="0">
                  <a:solidFill>
                    <a:prstClr val="black"/>
                  </a:solidFill>
                  <a:latin typeface="Arial"/>
                  <a:cs typeface="Arial"/>
                </a:rPr>
                <a:t>ч</a:t>
              </a:r>
              <a:r>
                <a:rPr sz="1200" spc="15" dirty="0">
                  <a:solidFill>
                    <a:prstClr val="black"/>
                  </a:solidFill>
                  <a:latin typeface="Arial"/>
                  <a:cs typeface="Arial"/>
                </a:rPr>
                <a:t>е</a:t>
              </a:r>
              <a:r>
                <a:rPr sz="1200" dirty="0">
                  <a:solidFill>
                    <a:prstClr val="black"/>
                  </a:solidFill>
                  <a:latin typeface="Arial"/>
                  <a:cs typeface="Arial"/>
                </a:rPr>
                <a:t>с</a:t>
              </a:r>
              <a:r>
                <a:rPr sz="1200" spc="-20" dirty="0">
                  <a:solidFill>
                    <a:prstClr val="black"/>
                  </a:solidFill>
                  <a:latin typeface="Arial"/>
                  <a:cs typeface="Arial"/>
                </a:rPr>
                <a:t>к</a:t>
              </a:r>
              <a:r>
                <a:rPr sz="1200" spc="-5" dirty="0">
                  <a:solidFill>
                    <a:prstClr val="black"/>
                  </a:solidFill>
                  <a:latin typeface="Arial"/>
                  <a:cs typeface="Arial"/>
                </a:rPr>
                <a:t>о</a:t>
              </a:r>
              <a:r>
                <a:rPr sz="1200" dirty="0">
                  <a:solidFill>
                    <a:prstClr val="black"/>
                  </a:solidFill>
                  <a:latin typeface="Arial"/>
                  <a:cs typeface="Arial"/>
                </a:rPr>
                <a:t>е</a:t>
              </a:r>
            </a:p>
          </p:txBody>
        </p:sp>
        <p:sp>
          <p:nvSpPr>
            <p:cNvPr id="77" name="object 3"/>
            <p:cNvSpPr/>
            <p:nvPr/>
          </p:nvSpPr>
          <p:spPr>
            <a:xfrm>
              <a:off x="2033488" y="6077178"/>
              <a:ext cx="788035" cy="162560"/>
            </a:xfrm>
            <a:custGeom>
              <a:avLst/>
              <a:gdLst/>
              <a:ahLst/>
              <a:cxnLst/>
              <a:rect l="l" t="t" r="r" b="b"/>
              <a:pathLst>
                <a:path w="788035" h="162560">
                  <a:moveTo>
                    <a:pt x="0" y="162039"/>
                  </a:moveTo>
                  <a:lnTo>
                    <a:pt x="787742" y="162039"/>
                  </a:lnTo>
                  <a:lnTo>
                    <a:pt x="787742" y="0"/>
                  </a:lnTo>
                  <a:lnTo>
                    <a:pt x="0" y="0"/>
                  </a:lnTo>
                  <a:lnTo>
                    <a:pt x="0" y="16203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1200" smtClea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8" name="object 4"/>
            <p:cNvSpPr txBox="1"/>
            <p:nvPr/>
          </p:nvSpPr>
          <p:spPr>
            <a:xfrm>
              <a:off x="2220876" y="6116268"/>
              <a:ext cx="600647" cy="5462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defTabSz="914400"/>
              <a:r>
                <a:rPr sz="1200" spc="10" dirty="0">
                  <a:solidFill>
                    <a:prstClr val="black"/>
                  </a:solidFill>
                  <a:latin typeface="Arial"/>
                  <a:cs typeface="Arial"/>
                </a:rPr>
                <a:t>Д</a:t>
              </a:r>
              <a:r>
                <a:rPr sz="1200" spc="-5" dirty="0">
                  <a:solidFill>
                    <a:prstClr val="black"/>
                  </a:solidFill>
                  <a:latin typeface="Arial"/>
                  <a:cs typeface="Arial"/>
                </a:rPr>
                <a:t>и</a:t>
              </a:r>
              <a:r>
                <a:rPr sz="1200" dirty="0">
                  <a:solidFill>
                    <a:prstClr val="black"/>
                  </a:solidFill>
                  <a:latin typeface="Arial"/>
                  <a:cs typeface="Arial"/>
                </a:rPr>
                <a:t>н</a:t>
              </a:r>
              <a:r>
                <a:rPr sz="1200" spc="-5" dirty="0">
                  <a:solidFill>
                    <a:prstClr val="black"/>
                  </a:solidFill>
                  <a:latin typeface="Arial"/>
                  <a:cs typeface="Arial"/>
                </a:rPr>
                <a:t>а</a:t>
              </a:r>
              <a:r>
                <a:rPr sz="1200" spc="5" dirty="0">
                  <a:solidFill>
                    <a:prstClr val="black"/>
                  </a:solidFill>
                  <a:latin typeface="Arial"/>
                  <a:cs typeface="Arial"/>
                </a:rPr>
                <a:t>м</a:t>
              </a:r>
              <a:r>
                <a:rPr sz="1200" spc="-5" dirty="0">
                  <a:solidFill>
                    <a:prstClr val="black"/>
                  </a:solidFill>
                  <a:latin typeface="Arial"/>
                  <a:cs typeface="Arial"/>
                </a:rPr>
                <a:t>и</a:t>
              </a:r>
              <a:r>
                <a:rPr sz="1200" spc="-10" dirty="0">
                  <a:solidFill>
                    <a:prstClr val="black"/>
                  </a:solidFill>
                  <a:latin typeface="Arial"/>
                  <a:cs typeface="Arial"/>
                </a:rPr>
                <a:t>ч</a:t>
              </a:r>
              <a:r>
                <a:rPr sz="1200" spc="-5" dirty="0">
                  <a:solidFill>
                    <a:prstClr val="black"/>
                  </a:solidFill>
                  <a:latin typeface="Arial"/>
                  <a:cs typeface="Arial"/>
                </a:rPr>
                <a:t>е</a:t>
              </a:r>
              <a:r>
                <a:rPr sz="1200" dirty="0">
                  <a:solidFill>
                    <a:prstClr val="black"/>
                  </a:solidFill>
                  <a:latin typeface="Arial"/>
                  <a:cs typeface="Arial"/>
                </a:rPr>
                <a:t>с</a:t>
              </a:r>
              <a:r>
                <a:rPr sz="1200" spc="5" dirty="0">
                  <a:solidFill>
                    <a:prstClr val="black"/>
                  </a:solidFill>
                  <a:latin typeface="Arial"/>
                  <a:cs typeface="Arial"/>
                </a:rPr>
                <a:t>к</a:t>
              </a:r>
              <a:r>
                <a:rPr sz="1200" spc="-5" dirty="0">
                  <a:solidFill>
                    <a:prstClr val="black"/>
                  </a:solidFill>
                  <a:latin typeface="Arial"/>
                  <a:cs typeface="Arial"/>
                </a:rPr>
                <a:t>о</a:t>
              </a:r>
              <a:r>
                <a:rPr sz="1200" dirty="0">
                  <a:solidFill>
                    <a:prstClr val="black"/>
                  </a:solidFill>
                  <a:latin typeface="Arial"/>
                  <a:cs typeface="Arial"/>
                </a:rPr>
                <a:t>е</a:t>
              </a:r>
            </a:p>
          </p:txBody>
        </p:sp>
        <p:sp>
          <p:nvSpPr>
            <p:cNvPr id="79" name="object 5"/>
            <p:cNvSpPr/>
            <p:nvPr/>
          </p:nvSpPr>
          <p:spPr>
            <a:xfrm>
              <a:off x="1180073" y="5833084"/>
              <a:ext cx="1641475" cy="162560"/>
            </a:xfrm>
            <a:custGeom>
              <a:avLst/>
              <a:gdLst/>
              <a:ahLst/>
              <a:cxnLst/>
              <a:rect l="l" t="t" r="r" b="b"/>
              <a:pathLst>
                <a:path w="1641475" h="162560">
                  <a:moveTo>
                    <a:pt x="0" y="162039"/>
                  </a:moveTo>
                  <a:lnTo>
                    <a:pt x="1641132" y="162039"/>
                  </a:lnTo>
                  <a:lnTo>
                    <a:pt x="1641132" y="0"/>
                  </a:lnTo>
                  <a:lnTo>
                    <a:pt x="0" y="0"/>
                  </a:lnTo>
                  <a:lnTo>
                    <a:pt x="0" y="16203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1200" smtClea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0" name="object 6"/>
            <p:cNvSpPr txBox="1"/>
            <p:nvPr/>
          </p:nvSpPr>
          <p:spPr>
            <a:xfrm>
              <a:off x="1234699" y="5887697"/>
              <a:ext cx="1672888" cy="5280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defTabSz="914400"/>
              <a:r>
                <a:rPr sz="1400" b="1" spc="-10" dirty="0">
                  <a:solidFill>
                    <a:prstClr val="black"/>
                  </a:solidFill>
                  <a:latin typeface="Arial"/>
                  <a:cs typeface="Arial"/>
                </a:rPr>
                <a:t>П</a:t>
              </a:r>
              <a:r>
                <a:rPr sz="1400" b="1" dirty="0">
                  <a:solidFill>
                    <a:prstClr val="black"/>
                  </a:solidFill>
                  <a:latin typeface="Arial"/>
                  <a:cs typeface="Arial"/>
                </a:rPr>
                <a:t>о</a:t>
              </a:r>
              <a:r>
                <a:rPr sz="1400" b="1" spc="5" dirty="0">
                  <a:solidFill>
                    <a:prstClr val="black"/>
                  </a:solidFill>
                  <a:latin typeface="Arial"/>
                  <a:cs typeface="Arial"/>
                </a:rPr>
                <a:t> </a:t>
              </a:r>
              <a:r>
                <a:rPr sz="1400" b="1" spc="-5" dirty="0">
                  <a:solidFill>
                    <a:prstClr val="black"/>
                  </a:solidFill>
                  <a:latin typeface="Arial"/>
                  <a:cs typeface="Arial"/>
                </a:rPr>
                <a:t>запу</a:t>
              </a:r>
              <a:r>
                <a:rPr sz="1400" b="1" spc="15" dirty="0">
                  <a:solidFill>
                    <a:prstClr val="black"/>
                  </a:solidFill>
                  <a:latin typeface="Arial"/>
                  <a:cs typeface="Arial"/>
                </a:rPr>
                <a:t>с</a:t>
              </a:r>
              <a:r>
                <a:rPr sz="1400" b="1" spc="-5" dirty="0">
                  <a:solidFill>
                    <a:prstClr val="black"/>
                  </a:solidFill>
                  <a:latin typeface="Arial"/>
                  <a:cs typeface="Arial"/>
                </a:rPr>
                <a:t>к</a:t>
              </a:r>
              <a:r>
                <a:rPr sz="1400" b="1" dirty="0">
                  <a:solidFill>
                    <a:prstClr val="black"/>
                  </a:solidFill>
                  <a:latin typeface="Arial"/>
                  <a:cs typeface="Arial"/>
                </a:rPr>
                <a:t>у</a:t>
              </a:r>
              <a:r>
                <a:rPr sz="1400" b="1" spc="-15" dirty="0">
                  <a:solidFill>
                    <a:prstClr val="black"/>
                  </a:solidFill>
                  <a:latin typeface="Arial"/>
                  <a:cs typeface="Arial"/>
                </a:rPr>
                <a:t> </a:t>
              </a:r>
              <a:r>
                <a:rPr sz="1400" b="1" spc="-5" dirty="0" err="1">
                  <a:solidFill>
                    <a:prstClr val="black"/>
                  </a:solidFill>
                  <a:latin typeface="Arial"/>
                  <a:cs typeface="Arial"/>
                </a:rPr>
                <a:t>ко</a:t>
              </a:r>
              <a:r>
                <a:rPr sz="1400" b="1" spc="5" dirty="0" err="1">
                  <a:solidFill>
                    <a:prstClr val="black"/>
                  </a:solidFill>
                  <a:latin typeface="Arial"/>
                  <a:cs typeface="Arial"/>
                </a:rPr>
                <a:t>д</a:t>
              </a:r>
              <a:r>
                <a:rPr sz="1400" b="1" dirty="0" err="1">
                  <a:solidFill>
                    <a:prstClr val="black"/>
                  </a:solidFill>
                  <a:latin typeface="Arial"/>
                  <a:cs typeface="Arial"/>
                </a:rPr>
                <a:t>а</a:t>
              </a:r>
              <a:r>
                <a:rPr sz="1400" b="1" spc="5" dirty="0">
                  <a:solidFill>
                    <a:prstClr val="black"/>
                  </a:solidFill>
                  <a:latin typeface="Arial"/>
                  <a:cs typeface="Arial"/>
                </a:rPr>
                <a:t> </a:t>
              </a:r>
              <a:r>
                <a:rPr sz="1400" b="1" spc="-5" dirty="0" err="1" smtClean="0">
                  <a:solidFill>
                    <a:prstClr val="black"/>
                  </a:solidFill>
                  <a:latin typeface="Arial"/>
                  <a:cs typeface="Arial"/>
                </a:rPr>
                <a:t>н</a:t>
              </a:r>
              <a:r>
                <a:rPr sz="1400" b="1" dirty="0" err="1" smtClean="0">
                  <a:solidFill>
                    <a:prstClr val="black"/>
                  </a:solidFill>
                  <a:latin typeface="Arial"/>
                  <a:cs typeface="Arial"/>
                </a:rPr>
                <a:t>а</a:t>
              </a:r>
              <a:r>
                <a:rPr lang="ru-RU" sz="1400" b="1" dirty="0">
                  <a:solidFill>
                    <a:prstClr val="black"/>
                  </a:solidFill>
                  <a:latin typeface="Arial"/>
                  <a:cs typeface="Arial"/>
                </a:rPr>
                <a:t> </a:t>
              </a:r>
              <a:r>
                <a:rPr sz="1400" b="1" spc="-10" dirty="0" err="1" smtClean="0">
                  <a:solidFill>
                    <a:prstClr val="black"/>
                  </a:solidFill>
                  <a:latin typeface="Arial"/>
                  <a:cs typeface="Arial"/>
                </a:rPr>
                <a:t>и</a:t>
              </a:r>
              <a:r>
                <a:rPr sz="1400" b="1" spc="-5" dirty="0" err="1" smtClean="0">
                  <a:solidFill>
                    <a:prstClr val="black"/>
                  </a:solidFill>
                  <a:latin typeface="Arial"/>
                  <a:cs typeface="Arial"/>
                </a:rPr>
                <a:t>спо</a:t>
              </a:r>
              <a:r>
                <a:rPr sz="1400" b="1" spc="5" dirty="0" err="1" smtClean="0">
                  <a:solidFill>
                    <a:prstClr val="black"/>
                  </a:solidFill>
                  <a:latin typeface="Arial"/>
                  <a:cs typeface="Arial"/>
                </a:rPr>
                <a:t>л</a:t>
              </a:r>
              <a:r>
                <a:rPr sz="1400" b="1" spc="-5" dirty="0" err="1" smtClean="0">
                  <a:solidFill>
                    <a:prstClr val="black"/>
                  </a:solidFill>
                  <a:latin typeface="Arial"/>
                  <a:cs typeface="Arial"/>
                </a:rPr>
                <a:t>нен</a:t>
              </a:r>
              <a:r>
                <a:rPr sz="1400" b="1" spc="15" dirty="0" err="1" smtClean="0">
                  <a:solidFill>
                    <a:prstClr val="black"/>
                  </a:solidFill>
                  <a:latin typeface="Arial"/>
                  <a:cs typeface="Arial"/>
                </a:rPr>
                <a:t>и</a:t>
              </a:r>
              <a:r>
                <a:rPr sz="1400" b="1" dirty="0" err="1" smtClean="0">
                  <a:solidFill>
                    <a:prstClr val="black"/>
                  </a:solidFill>
                  <a:latin typeface="Arial"/>
                  <a:cs typeface="Arial"/>
                </a:rPr>
                <a:t>е</a:t>
              </a:r>
              <a:endParaRPr sz="1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81" name="object 7"/>
            <p:cNvSpPr/>
            <p:nvPr/>
          </p:nvSpPr>
          <p:spPr>
            <a:xfrm>
              <a:off x="3149437" y="6073064"/>
              <a:ext cx="492759" cy="162560"/>
            </a:xfrm>
            <a:custGeom>
              <a:avLst/>
              <a:gdLst/>
              <a:ahLst/>
              <a:cxnLst/>
              <a:rect l="l" t="t" r="r" b="b"/>
              <a:pathLst>
                <a:path w="492760" h="162560">
                  <a:moveTo>
                    <a:pt x="0" y="162039"/>
                  </a:moveTo>
                  <a:lnTo>
                    <a:pt x="492353" y="162039"/>
                  </a:lnTo>
                  <a:lnTo>
                    <a:pt x="492353" y="0"/>
                  </a:lnTo>
                  <a:lnTo>
                    <a:pt x="0" y="0"/>
                  </a:lnTo>
                  <a:lnTo>
                    <a:pt x="0" y="16203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1200" smtClea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2" name="object 8"/>
            <p:cNvSpPr txBox="1"/>
            <p:nvPr/>
          </p:nvSpPr>
          <p:spPr>
            <a:xfrm>
              <a:off x="3197125" y="6077305"/>
              <a:ext cx="399415" cy="16386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4935" marR="5080" indent="-102870" defTabSz="914400"/>
              <a:r>
                <a:rPr sz="1200" spc="5" dirty="0">
                  <a:solidFill>
                    <a:prstClr val="black"/>
                  </a:solidFill>
                  <a:latin typeface="Arial"/>
                  <a:cs typeface="Arial"/>
                </a:rPr>
                <a:t>М</a:t>
              </a:r>
              <a:r>
                <a:rPr sz="1200" spc="-5" dirty="0">
                  <a:solidFill>
                    <a:prstClr val="black"/>
                  </a:solidFill>
                  <a:latin typeface="Arial"/>
                  <a:cs typeface="Arial"/>
                </a:rPr>
                <a:t>ето</a:t>
              </a:r>
              <a:r>
                <a:rPr sz="1200" dirty="0">
                  <a:solidFill>
                    <a:prstClr val="black"/>
                  </a:solidFill>
                  <a:latin typeface="Arial"/>
                  <a:cs typeface="Arial"/>
                </a:rPr>
                <a:t>д</a:t>
              </a:r>
              <a:r>
                <a:rPr sz="1200" spc="-5" dirty="0">
                  <a:solidFill>
                    <a:prstClr val="black"/>
                  </a:solidFill>
                  <a:latin typeface="Arial"/>
                  <a:cs typeface="Arial"/>
                </a:rPr>
                <a:t> </a:t>
              </a:r>
              <a:r>
                <a:rPr sz="1200" spc="10" dirty="0">
                  <a:solidFill>
                    <a:prstClr val="black"/>
                  </a:solidFill>
                  <a:latin typeface="Arial"/>
                  <a:cs typeface="Arial"/>
                </a:rPr>
                <a:t>б</a:t>
              </a:r>
              <a:r>
                <a:rPr sz="1200" spc="-5" dirty="0">
                  <a:solidFill>
                    <a:prstClr val="black"/>
                  </a:solidFill>
                  <a:latin typeface="Arial"/>
                  <a:cs typeface="Arial"/>
                </a:rPr>
                <a:t>е</a:t>
              </a:r>
              <a:r>
                <a:rPr sz="1200" spc="5" dirty="0">
                  <a:solidFill>
                    <a:prstClr val="black"/>
                  </a:solidFill>
                  <a:latin typeface="Arial"/>
                  <a:cs typeface="Arial"/>
                </a:rPr>
                <a:t>л</a:t>
              </a:r>
              <a:r>
                <a:rPr sz="1200" spc="-5" dirty="0">
                  <a:solidFill>
                    <a:prstClr val="black"/>
                  </a:solidFill>
                  <a:latin typeface="Arial"/>
                  <a:cs typeface="Arial"/>
                </a:rPr>
                <a:t>о</a:t>
              </a:r>
              <a:r>
                <a:rPr sz="1200" spc="-10" dirty="0">
                  <a:solidFill>
                    <a:prstClr val="black"/>
                  </a:solidFill>
                  <a:latin typeface="Arial"/>
                  <a:cs typeface="Arial"/>
                </a:rPr>
                <a:t>г</a:t>
              </a:r>
              <a:r>
                <a:rPr sz="1200" dirty="0">
                  <a:solidFill>
                    <a:prstClr val="black"/>
                  </a:solidFill>
                  <a:latin typeface="Arial"/>
                  <a:cs typeface="Arial"/>
                </a:rPr>
                <a:t>о я</a:t>
              </a:r>
              <a:r>
                <a:rPr sz="1200" spc="-15" dirty="0">
                  <a:solidFill>
                    <a:prstClr val="black"/>
                  </a:solidFill>
                  <a:latin typeface="Arial"/>
                  <a:cs typeface="Arial"/>
                </a:rPr>
                <a:t>щ</a:t>
              </a:r>
              <a:r>
                <a:rPr sz="1200" spc="-5" dirty="0">
                  <a:solidFill>
                    <a:prstClr val="black"/>
                  </a:solidFill>
                  <a:latin typeface="Arial"/>
                  <a:cs typeface="Arial"/>
                </a:rPr>
                <a:t>и</a:t>
              </a:r>
              <a:r>
                <a:rPr sz="1200" spc="5" dirty="0">
                  <a:solidFill>
                    <a:prstClr val="black"/>
                  </a:solidFill>
                  <a:latin typeface="Arial"/>
                  <a:cs typeface="Arial"/>
                </a:rPr>
                <a:t>к</a:t>
              </a:r>
              <a:r>
                <a:rPr sz="1200" dirty="0">
                  <a:solidFill>
                    <a:prstClr val="black"/>
                  </a:solidFill>
                  <a:latin typeface="Arial"/>
                  <a:cs typeface="Arial"/>
                </a:rPr>
                <a:t>а</a:t>
              </a:r>
              <a:endParaRPr sz="120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83" name="object 9"/>
            <p:cNvSpPr/>
            <p:nvPr/>
          </p:nvSpPr>
          <p:spPr>
            <a:xfrm>
              <a:off x="3149437" y="5828982"/>
              <a:ext cx="1641475" cy="162560"/>
            </a:xfrm>
            <a:custGeom>
              <a:avLst/>
              <a:gdLst/>
              <a:ahLst/>
              <a:cxnLst/>
              <a:rect l="l" t="t" r="r" b="b"/>
              <a:pathLst>
                <a:path w="1641475" h="162560">
                  <a:moveTo>
                    <a:pt x="0" y="162039"/>
                  </a:moveTo>
                  <a:lnTo>
                    <a:pt x="1641132" y="162039"/>
                  </a:lnTo>
                  <a:lnTo>
                    <a:pt x="1641132" y="0"/>
                  </a:lnTo>
                  <a:lnTo>
                    <a:pt x="0" y="0"/>
                  </a:lnTo>
                  <a:lnTo>
                    <a:pt x="0" y="16203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1200" smtClea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4" name="object 10"/>
            <p:cNvSpPr txBox="1"/>
            <p:nvPr/>
          </p:nvSpPr>
          <p:spPr>
            <a:xfrm>
              <a:off x="3261375" y="5851828"/>
              <a:ext cx="1570557" cy="10924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defTabSz="914400"/>
              <a:r>
                <a:rPr sz="1400" b="1" spc="-10" dirty="0">
                  <a:solidFill>
                    <a:prstClr val="black"/>
                  </a:solidFill>
                  <a:latin typeface="Arial"/>
                  <a:cs typeface="Arial"/>
                </a:rPr>
                <a:t>П</a:t>
              </a:r>
              <a:r>
                <a:rPr sz="1400" b="1" dirty="0">
                  <a:solidFill>
                    <a:prstClr val="black"/>
                  </a:solidFill>
                  <a:latin typeface="Arial"/>
                  <a:cs typeface="Arial"/>
                </a:rPr>
                <a:t>о</a:t>
              </a:r>
              <a:r>
                <a:rPr sz="1400" b="1" spc="5" dirty="0">
                  <a:solidFill>
                    <a:prstClr val="black"/>
                  </a:solidFill>
                  <a:latin typeface="Arial"/>
                  <a:cs typeface="Arial"/>
                </a:rPr>
                <a:t> д</a:t>
              </a:r>
              <a:r>
                <a:rPr sz="1400" b="1" spc="-5" dirty="0">
                  <a:solidFill>
                    <a:prstClr val="black"/>
                  </a:solidFill>
                  <a:latin typeface="Arial"/>
                  <a:cs typeface="Arial"/>
                </a:rPr>
                <a:t>ос</a:t>
              </a:r>
              <a:r>
                <a:rPr sz="1400" b="1" dirty="0">
                  <a:solidFill>
                    <a:prstClr val="black"/>
                  </a:solidFill>
                  <a:latin typeface="Arial"/>
                  <a:cs typeface="Arial"/>
                </a:rPr>
                <a:t>т</a:t>
              </a:r>
              <a:r>
                <a:rPr sz="1400" b="1" spc="-5" dirty="0">
                  <a:solidFill>
                    <a:prstClr val="black"/>
                  </a:solidFill>
                  <a:latin typeface="Arial"/>
                  <a:cs typeface="Arial"/>
                </a:rPr>
                <a:t>уп</a:t>
              </a:r>
              <a:r>
                <a:rPr sz="1400" b="1" dirty="0">
                  <a:solidFill>
                    <a:prstClr val="black"/>
                  </a:solidFill>
                  <a:latin typeface="Arial"/>
                  <a:cs typeface="Arial"/>
                </a:rPr>
                <a:t>у</a:t>
              </a:r>
              <a:r>
                <a:rPr sz="1400" b="1" spc="5" dirty="0">
                  <a:solidFill>
                    <a:prstClr val="black"/>
                  </a:solidFill>
                  <a:latin typeface="Arial"/>
                  <a:cs typeface="Arial"/>
                </a:rPr>
                <a:t> </a:t>
              </a:r>
              <a:r>
                <a:rPr sz="1400" b="1" dirty="0">
                  <a:solidFill>
                    <a:prstClr val="black"/>
                  </a:solidFill>
                  <a:latin typeface="Arial"/>
                  <a:cs typeface="Arial"/>
                </a:rPr>
                <a:t>к</a:t>
              </a:r>
              <a:r>
                <a:rPr sz="1400" b="1" spc="-15" dirty="0">
                  <a:solidFill>
                    <a:prstClr val="black"/>
                  </a:solidFill>
                  <a:latin typeface="Arial"/>
                  <a:cs typeface="Arial"/>
                </a:rPr>
                <a:t> </a:t>
              </a:r>
              <a:r>
                <a:rPr sz="1400" b="1" spc="-5" dirty="0">
                  <a:solidFill>
                    <a:prstClr val="black"/>
                  </a:solidFill>
                  <a:latin typeface="Arial"/>
                  <a:cs typeface="Arial"/>
                </a:rPr>
                <a:t>к</a:t>
              </a:r>
              <a:r>
                <a:rPr sz="1400" b="1" spc="15" dirty="0">
                  <a:solidFill>
                    <a:prstClr val="black"/>
                  </a:solidFill>
                  <a:latin typeface="Arial"/>
                  <a:cs typeface="Arial"/>
                </a:rPr>
                <a:t>о</a:t>
              </a:r>
              <a:r>
                <a:rPr sz="1400" b="1" spc="-20" dirty="0">
                  <a:solidFill>
                    <a:prstClr val="black"/>
                  </a:solidFill>
                  <a:latin typeface="Arial"/>
                  <a:cs typeface="Arial"/>
                </a:rPr>
                <a:t>д</a:t>
              </a:r>
              <a:r>
                <a:rPr sz="1400" b="1" dirty="0">
                  <a:solidFill>
                    <a:prstClr val="black"/>
                  </a:solidFill>
                  <a:latin typeface="Arial"/>
                  <a:cs typeface="Arial"/>
                </a:rPr>
                <a:t>у</a:t>
              </a:r>
              <a:r>
                <a:rPr sz="1400" b="1" spc="5" dirty="0">
                  <a:solidFill>
                    <a:prstClr val="black"/>
                  </a:solidFill>
                  <a:latin typeface="Arial"/>
                  <a:cs typeface="Arial"/>
                </a:rPr>
                <a:t> </a:t>
              </a:r>
              <a:r>
                <a:rPr sz="1400" b="1" dirty="0">
                  <a:solidFill>
                    <a:prstClr val="black"/>
                  </a:solidFill>
                  <a:latin typeface="Arial"/>
                  <a:cs typeface="Arial"/>
                </a:rPr>
                <a:t>и </a:t>
              </a:r>
              <a:r>
                <a:rPr lang="ru-RU" sz="1400" b="1" dirty="0" smtClean="0">
                  <a:solidFill>
                    <a:prstClr val="black"/>
                  </a:solidFill>
                  <a:latin typeface="Arial"/>
                  <a:cs typeface="Arial"/>
                </a:rPr>
                <a:t>а</a:t>
              </a:r>
              <a:r>
                <a:rPr sz="1400" b="1" spc="-5" dirty="0" err="1" smtClean="0">
                  <a:solidFill>
                    <a:prstClr val="black"/>
                  </a:solidFill>
                  <a:latin typeface="Arial"/>
                  <a:cs typeface="Arial"/>
                </a:rPr>
                <a:t>рх</a:t>
              </a:r>
              <a:r>
                <a:rPr sz="1400" b="1" spc="15" dirty="0" err="1" smtClean="0">
                  <a:solidFill>
                    <a:prstClr val="black"/>
                  </a:solidFill>
                  <a:latin typeface="Arial"/>
                  <a:cs typeface="Arial"/>
                </a:rPr>
                <a:t>и</a:t>
              </a:r>
              <a:r>
                <a:rPr sz="1400" b="1" spc="-20" dirty="0" err="1" smtClean="0">
                  <a:solidFill>
                    <a:prstClr val="black"/>
                  </a:solidFill>
                  <a:latin typeface="Arial"/>
                  <a:cs typeface="Arial"/>
                </a:rPr>
                <a:t>т</a:t>
              </a:r>
              <a:r>
                <a:rPr sz="1400" b="1" spc="15" dirty="0" err="1" smtClean="0">
                  <a:solidFill>
                    <a:prstClr val="black"/>
                  </a:solidFill>
                  <a:latin typeface="Arial"/>
                  <a:cs typeface="Arial"/>
                </a:rPr>
                <a:t>е</a:t>
              </a:r>
              <a:r>
                <a:rPr sz="1400" b="1" spc="-5" dirty="0" err="1" smtClean="0">
                  <a:solidFill>
                    <a:prstClr val="black"/>
                  </a:solidFill>
                  <a:latin typeface="Arial"/>
                  <a:cs typeface="Arial"/>
                </a:rPr>
                <a:t>к</a:t>
              </a:r>
              <a:r>
                <a:rPr sz="1400" b="1" spc="-20" dirty="0" err="1" smtClean="0">
                  <a:solidFill>
                    <a:prstClr val="black"/>
                  </a:solidFill>
                  <a:latin typeface="Arial"/>
                  <a:cs typeface="Arial"/>
                </a:rPr>
                <a:t>т</a:t>
              </a:r>
              <a:r>
                <a:rPr sz="1400" b="1" spc="-5" dirty="0" err="1" smtClean="0">
                  <a:solidFill>
                    <a:prstClr val="black"/>
                  </a:solidFill>
                  <a:latin typeface="Arial"/>
                  <a:cs typeface="Arial"/>
                </a:rPr>
                <a:t>у</a:t>
              </a:r>
              <a:r>
                <a:rPr sz="1400" b="1" spc="15" dirty="0" err="1" smtClean="0">
                  <a:solidFill>
                    <a:prstClr val="black"/>
                  </a:solidFill>
                  <a:latin typeface="Arial"/>
                  <a:cs typeface="Arial"/>
                </a:rPr>
                <a:t>р</a:t>
              </a:r>
              <a:r>
                <a:rPr sz="1400" b="1" dirty="0" err="1" smtClean="0">
                  <a:solidFill>
                    <a:prstClr val="black"/>
                  </a:solidFill>
                  <a:latin typeface="Arial"/>
                  <a:cs typeface="Arial"/>
                </a:rPr>
                <a:t>е</a:t>
              </a:r>
              <a:r>
                <a:rPr sz="1400" b="1" spc="-15" dirty="0" smtClean="0">
                  <a:solidFill>
                    <a:prstClr val="black"/>
                  </a:solidFill>
                  <a:latin typeface="Arial"/>
                  <a:cs typeface="Arial"/>
                </a:rPr>
                <a:t> </a:t>
              </a:r>
              <a:r>
                <a:rPr sz="1400" b="1" spc="-5" dirty="0">
                  <a:solidFill>
                    <a:prstClr val="black"/>
                  </a:solidFill>
                  <a:latin typeface="Arial"/>
                  <a:cs typeface="Arial"/>
                </a:rPr>
                <a:t>п</a:t>
              </a:r>
              <a:r>
                <a:rPr sz="1400" b="1" spc="15" dirty="0">
                  <a:solidFill>
                    <a:prstClr val="black"/>
                  </a:solidFill>
                  <a:latin typeface="Arial"/>
                  <a:cs typeface="Arial"/>
                </a:rPr>
                <a:t>р</a:t>
              </a:r>
              <a:r>
                <a:rPr sz="1400" b="1" spc="-10" dirty="0">
                  <a:solidFill>
                    <a:prstClr val="black"/>
                  </a:solidFill>
                  <a:latin typeface="Arial"/>
                  <a:cs typeface="Arial"/>
                </a:rPr>
                <a:t>и</a:t>
              </a:r>
              <a:r>
                <a:rPr sz="1400" b="1" spc="5" dirty="0">
                  <a:solidFill>
                    <a:prstClr val="black"/>
                  </a:solidFill>
                  <a:latin typeface="Arial"/>
                  <a:cs typeface="Arial"/>
                </a:rPr>
                <a:t>л</a:t>
              </a:r>
              <a:r>
                <a:rPr sz="1400" b="1" spc="-5" dirty="0">
                  <a:solidFill>
                    <a:prstClr val="black"/>
                  </a:solidFill>
                  <a:latin typeface="Arial"/>
                  <a:cs typeface="Arial"/>
                </a:rPr>
                <a:t>ожен</a:t>
              </a:r>
              <a:r>
                <a:rPr sz="1400" b="1" spc="15" dirty="0">
                  <a:solidFill>
                    <a:prstClr val="black"/>
                  </a:solidFill>
                  <a:latin typeface="Arial"/>
                  <a:cs typeface="Arial"/>
                </a:rPr>
                <a:t>и</a:t>
              </a:r>
              <a:r>
                <a:rPr sz="1400" b="1" dirty="0">
                  <a:solidFill>
                    <a:prstClr val="black"/>
                  </a:solidFill>
                  <a:latin typeface="Arial"/>
                  <a:cs typeface="Arial"/>
                </a:rPr>
                <a:t>я</a:t>
              </a:r>
              <a:endParaRPr sz="1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85" name="object 11"/>
            <p:cNvSpPr/>
            <p:nvPr/>
          </p:nvSpPr>
          <p:spPr>
            <a:xfrm>
              <a:off x="3723896" y="6073064"/>
              <a:ext cx="492759" cy="162560"/>
            </a:xfrm>
            <a:custGeom>
              <a:avLst/>
              <a:gdLst/>
              <a:ahLst/>
              <a:cxnLst/>
              <a:rect l="l" t="t" r="r" b="b"/>
              <a:pathLst>
                <a:path w="492760" h="162560">
                  <a:moveTo>
                    <a:pt x="0" y="162039"/>
                  </a:moveTo>
                  <a:lnTo>
                    <a:pt x="492340" y="162039"/>
                  </a:lnTo>
                  <a:lnTo>
                    <a:pt x="492340" y="0"/>
                  </a:lnTo>
                  <a:lnTo>
                    <a:pt x="0" y="0"/>
                  </a:lnTo>
                  <a:lnTo>
                    <a:pt x="0" y="16203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1200" smtClea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6" name="object 12"/>
            <p:cNvSpPr txBox="1"/>
            <p:nvPr/>
          </p:nvSpPr>
          <p:spPr>
            <a:xfrm>
              <a:off x="3758034" y="6077305"/>
              <a:ext cx="426720" cy="16386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8270" marR="5080" indent="-116205" defTabSz="914400"/>
              <a:r>
                <a:rPr sz="1200" spc="5" dirty="0">
                  <a:solidFill>
                    <a:prstClr val="black"/>
                  </a:solidFill>
                  <a:latin typeface="Arial"/>
                  <a:cs typeface="Arial"/>
                </a:rPr>
                <a:t>М</a:t>
              </a:r>
              <a:r>
                <a:rPr sz="1200" spc="-5" dirty="0">
                  <a:solidFill>
                    <a:prstClr val="black"/>
                  </a:solidFill>
                  <a:latin typeface="Arial"/>
                  <a:cs typeface="Arial"/>
                </a:rPr>
                <a:t>ето</a:t>
              </a:r>
              <a:r>
                <a:rPr sz="1200" dirty="0">
                  <a:solidFill>
                    <a:prstClr val="black"/>
                  </a:solidFill>
                  <a:latin typeface="Arial"/>
                  <a:cs typeface="Arial"/>
                </a:rPr>
                <a:t>д</a:t>
              </a:r>
              <a:r>
                <a:rPr sz="1200" spc="-5" dirty="0">
                  <a:solidFill>
                    <a:prstClr val="black"/>
                  </a:solidFill>
                  <a:latin typeface="Arial"/>
                  <a:cs typeface="Arial"/>
                </a:rPr>
                <a:t> </a:t>
              </a:r>
              <a:r>
                <a:rPr sz="1200" spc="10" dirty="0">
                  <a:solidFill>
                    <a:prstClr val="black"/>
                  </a:solidFill>
                  <a:latin typeface="Arial"/>
                  <a:cs typeface="Arial"/>
                </a:rPr>
                <a:t>ч</a:t>
              </a:r>
              <a:r>
                <a:rPr sz="1200" spc="-5" dirty="0">
                  <a:solidFill>
                    <a:prstClr val="black"/>
                  </a:solidFill>
                  <a:latin typeface="Arial"/>
                  <a:cs typeface="Arial"/>
                </a:rPr>
                <a:t>ёрно</a:t>
              </a:r>
              <a:r>
                <a:rPr sz="1200" spc="-10" dirty="0">
                  <a:solidFill>
                    <a:prstClr val="black"/>
                  </a:solidFill>
                  <a:latin typeface="Arial"/>
                  <a:cs typeface="Arial"/>
                </a:rPr>
                <a:t>г</a:t>
              </a:r>
              <a:r>
                <a:rPr sz="1200" dirty="0">
                  <a:solidFill>
                    <a:prstClr val="black"/>
                  </a:solidFill>
                  <a:latin typeface="Arial"/>
                  <a:cs typeface="Arial"/>
                </a:rPr>
                <a:t>о я</a:t>
              </a:r>
              <a:r>
                <a:rPr sz="1200" spc="-15" dirty="0">
                  <a:solidFill>
                    <a:prstClr val="black"/>
                  </a:solidFill>
                  <a:latin typeface="Arial"/>
                  <a:cs typeface="Arial"/>
                </a:rPr>
                <a:t>щ</a:t>
              </a:r>
              <a:r>
                <a:rPr sz="1200" spc="-5" dirty="0">
                  <a:solidFill>
                    <a:prstClr val="black"/>
                  </a:solidFill>
                  <a:latin typeface="Arial"/>
                  <a:cs typeface="Arial"/>
                </a:rPr>
                <a:t>и</a:t>
              </a:r>
              <a:r>
                <a:rPr sz="1200" spc="5" dirty="0">
                  <a:solidFill>
                    <a:prstClr val="black"/>
                  </a:solidFill>
                  <a:latin typeface="Arial"/>
                  <a:cs typeface="Arial"/>
                </a:rPr>
                <a:t>к</a:t>
              </a:r>
              <a:r>
                <a:rPr sz="1200" dirty="0">
                  <a:solidFill>
                    <a:prstClr val="black"/>
                  </a:solidFill>
                  <a:latin typeface="Arial"/>
                  <a:cs typeface="Arial"/>
                </a:rPr>
                <a:t>а</a:t>
              </a:r>
              <a:endParaRPr sz="120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87" name="object 13"/>
            <p:cNvSpPr/>
            <p:nvPr/>
          </p:nvSpPr>
          <p:spPr>
            <a:xfrm>
              <a:off x="4298279" y="6073064"/>
              <a:ext cx="492759" cy="162560"/>
            </a:xfrm>
            <a:custGeom>
              <a:avLst/>
              <a:gdLst/>
              <a:ahLst/>
              <a:cxnLst/>
              <a:rect l="l" t="t" r="r" b="b"/>
              <a:pathLst>
                <a:path w="492760" h="162560">
                  <a:moveTo>
                    <a:pt x="0" y="162039"/>
                  </a:moveTo>
                  <a:lnTo>
                    <a:pt x="492353" y="162039"/>
                  </a:lnTo>
                  <a:lnTo>
                    <a:pt x="492353" y="0"/>
                  </a:lnTo>
                  <a:lnTo>
                    <a:pt x="0" y="0"/>
                  </a:lnTo>
                  <a:lnTo>
                    <a:pt x="0" y="16203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1200" smtClea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8" name="object 14"/>
            <p:cNvSpPr txBox="1"/>
            <p:nvPr/>
          </p:nvSpPr>
          <p:spPr>
            <a:xfrm>
              <a:off x="4349269" y="6077305"/>
              <a:ext cx="393700" cy="16386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11760" marR="5080" indent="-99695" defTabSz="914400"/>
              <a:r>
                <a:rPr sz="1200" spc="5" dirty="0">
                  <a:solidFill>
                    <a:prstClr val="black"/>
                  </a:solidFill>
                  <a:latin typeface="Arial"/>
                  <a:cs typeface="Arial"/>
                </a:rPr>
                <a:t>М</a:t>
              </a:r>
              <a:r>
                <a:rPr sz="1200" spc="-5" dirty="0">
                  <a:solidFill>
                    <a:prstClr val="black"/>
                  </a:solidFill>
                  <a:latin typeface="Arial"/>
                  <a:cs typeface="Arial"/>
                </a:rPr>
                <a:t>ето</a:t>
              </a:r>
              <a:r>
                <a:rPr sz="1200" dirty="0">
                  <a:solidFill>
                    <a:prstClr val="black"/>
                  </a:solidFill>
                  <a:latin typeface="Arial"/>
                  <a:cs typeface="Arial"/>
                </a:rPr>
                <a:t>д</a:t>
              </a:r>
              <a:r>
                <a:rPr sz="1200" spc="-5" dirty="0">
                  <a:solidFill>
                    <a:prstClr val="black"/>
                  </a:solidFill>
                  <a:latin typeface="Arial"/>
                  <a:cs typeface="Arial"/>
                </a:rPr>
                <a:t> </a:t>
              </a:r>
              <a:r>
                <a:rPr sz="1200" dirty="0">
                  <a:solidFill>
                    <a:prstClr val="black"/>
                  </a:solidFill>
                  <a:latin typeface="Arial"/>
                  <a:cs typeface="Arial"/>
                </a:rPr>
                <a:t>с</a:t>
              </a:r>
              <a:r>
                <a:rPr sz="1200" spc="-5" dirty="0">
                  <a:solidFill>
                    <a:prstClr val="black"/>
                  </a:solidFill>
                  <a:latin typeface="Arial"/>
                  <a:cs typeface="Arial"/>
                </a:rPr>
                <a:t>е</a:t>
              </a:r>
              <a:r>
                <a:rPr sz="1200" spc="15" dirty="0">
                  <a:solidFill>
                    <a:prstClr val="black"/>
                  </a:solidFill>
                  <a:latin typeface="Arial"/>
                  <a:cs typeface="Arial"/>
                </a:rPr>
                <a:t>р</a:t>
              </a:r>
              <a:r>
                <a:rPr sz="1200" spc="-5" dirty="0">
                  <a:solidFill>
                    <a:prstClr val="black"/>
                  </a:solidFill>
                  <a:latin typeface="Arial"/>
                  <a:cs typeface="Arial"/>
                </a:rPr>
                <a:t>о</a:t>
              </a:r>
              <a:r>
                <a:rPr sz="1200" spc="-10" dirty="0">
                  <a:solidFill>
                    <a:prstClr val="black"/>
                  </a:solidFill>
                  <a:latin typeface="Arial"/>
                  <a:cs typeface="Arial"/>
                </a:rPr>
                <a:t>г</a:t>
              </a:r>
              <a:r>
                <a:rPr sz="1200" dirty="0">
                  <a:solidFill>
                    <a:prstClr val="black"/>
                  </a:solidFill>
                  <a:latin typeface="Arial"/>
                  <a:cs typeface="Arial"/>
                </a:rPr>
                <a:t>о я</a:t>
              </a:r>
              <a:r>
                <a:rPr sz="1200" spc="-15" dirty="0">
                  <a:solidFill>
                    <a:prstClr val="black"/>
                  </a:solidFill>
                  <a:latin typeface="Arial"/>
                  <a:cs typeface="Arial"/>
                </a:rPr>
                <a:t>щ</a:t>
              </a:r>
              <a:r>
                <a:rPr sz="1200" spc="-5" dirty="0">
                  <a:solidFill>
                    <a:prstClr val="black"/>
                  </a:solidFill>
                  <a:latin typeface="Arial"/>
                  <a:cs typeface="Arial"/>
                </a:rPr>
                <a:t>и</a:t>
              </a:r>
              <a:r>
                <a:rPr sz="1200" spc="5" dirty="0">
                  <a:solidFill>
                    <a:prstClr val="black"/>
                  </a:solidFill>
                  <a:latin typeface="Arial"/>
                  <a:cs typeface="Arial"/>
                </a:rPr>
                <a:t>к</a:t>
              </a:r>
              <a:r>
                <a:rPr sz="1200" dirty="0">
                  <a:solidFill>
                    <a:prstClr val="black"/>
                  </a:solidFill>
                  <a:latin typeface="Arial"/>
                  <a:cs typeface="Arial"/>
                </a:rPr>
                <a:t>а</a:t>
              </a:r>
              <a:endParaRPr sz="120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89" name="object 15"/>
            <p:cNvSpPr/>
            <p:nvPr/>
          </p:nvSpPr>
          <p:spPr>
            <a:xfrm>
              <a:off x="1098019" y="6651625"/>
              <a:ext cx="574813" cy="162560"/>
            </a:xfrm>
            <a:custGeom>
              <a:avLst/>
              <a:gdLst/>
              <a:ahLst/>
              <a:cxnLst/>
              <a:rect l="l" t="t" r="r" b="b"/>
              <a:pathLst>
                <a:path w="492760" h="162559">
                  <a:moveTo>
                    <a:pt x="0" y="162039"/>
                  </a:moveTo>
                  <a:lnTo>
                    <a:pt x="492340" y="162039"/>
                  </a:lnTo>
                  <a:lnTo>
                    <a:pt x="492340" y="0"/>
                  </a:lnTo>
                  <a:lnTo>
                    <a:pt x="0" y="0"/>
                  </a:lnTo>
                  <a:lnTo>
                    <a:pt x="0" y="16203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1200" smtClea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0" name="object 16"/>
            <p:cNvSpPr txBox="1"/>
            <p:nvPr/>
          </p:nvSpPr>
          <p:spPr>
            <a:xfrm>
              <a:off x="1139294" y="6690893"/>
              <a:ext cx="493733" cy="5462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defTabSz="914400"/>
              <a:r>
                <a:rPr sz="1200" spc="5" dirty="0">
                  <a:solidFill>
                    <a:prstClr val="black"/>
                  </a:solidFill>
                  <a:latin typeface="Arial"/>
                  <a:cs typeface="Arial"/>
                </a:rPr>
                <a:t>М</a:t>
              </a:r>
              <a:r>
                <a:rPr sz="1200" spc="-5" dirty="0">
                  <a:solidFill>
                    <a:prstClr val="black"/>
                  </a:solidFill>
                  <a:latin typeface="Arial"/>
                  <a:cs typeface="Arial"/>
                </a:rPr>
                <a:t>о</a:t>
              </a:r>
              <a:r>
                <a:rPr sz="1200" spc="-20" dirty="0">
                  <a:solidFill>
                    <a:prstClr val="black"/>
                  </a:solidFill>
                  <a:latin typeface="Arial"/>
                  <a:cs typeface="Arial"/>
                </a:rPr>
                <a:t>д</a:t>
              </a:r>
              <a:r>
                <a:rPr sz="1200" dirty="0">
                  <a:solidFill>
                    <a:prstClr val="black"/>
                  </a:solidFill>
                  <a:latin typeface="Arial"/>
                  <a:cs typeface="Arial"/>
                </a:rPr>
                <a:t>у</a:t>
              </a:r>
              <a:r>
                <a:rPr sz="1200" spc="5" dirty="0">
                  <a:solidFill>
                    <a:prstClr val="black"/>
                  </a:solidFill>
                  <a:latin typeface="Arial"/>
                  <a:cs typeface="Arial"/>
                </a:rPr>
                <a:t>л</a:t>
              </a:r>
              <a:r>
                <a:rPr sz="1200" spc="10" dirty="0">
                  <a:solidFill>
                    <a:prstClr val="black"/>
                  </a:solidFill>
                  <a:latin typeface="Arial"/>
                  <a:cs typeface="Arial"/>
                </a:rPr>
                <a:t>ь</a:t>
              </a:r>
              <a:r>
                <a:rPr sz="1200" dirty="0">
                  <a:solidFill>
                    <a:prstClr val="black"/>
                  </a:solidFill>
                  <a:latin typeface="Arial"/>
                  <a:cs typeface="Arial"/>
                </a:rPr>
                <a:t>н</a:t>
              </a:r>
              <a:r>
                <a:rPr sz="1200" spc="-5" dirty="0">
                  <a:solidFill>
                    <a:prstClr val="black"/>
                  </a:solidFill>
                  <a:latin typeface="Arial"/>
                  <a:cs typeface="Arial"/>
                </a:rPr>
                <a:t>о</a:t>
              </a:r>
              <a:r>
                <a:rPr sz="1200" dirty="0">
                  <a:solidFill>
                    <a:prstClr val="black"/>
                  </a:solidFill>
                  <a:latin typeface="Arial"/>
                  <a:cs typeface="Arial"/>
                </a:rPr>
                <a:t>е</a:t>
              </a:r>
            </a:p>
          </p:txBody>
        </p:sp>
        <p:sp>
          <p:nvSpPr>
            <p:cNvPr id="91" name="object 17"/>
            <p:cNvSpPr/>
            <p:nvPr/>
          </p:nvSpPr>
          <p:spPr>
            <a:xfrm>
              <a:off x="1688297" y="6651625"/>
              <a:ext cx="558945" cy="162560"/>
            </a:xfrm>
            <a:custGeom>
              <a:avLst/>
              <a:gdLst/>
              <a:ahLst/>
              <a:cxnLst/>
              <a:rect l="l" t="t" r="r" b="b"/>
              <a:pathLst>
                <a:path w="492760" h="162559">
                  <a:moveTo>
                    <a:pt x="0" y="162039"/>
                  </a:moveTo>
                  <a:lnTo>
                    <a:pt x="492353" y="162039"/>
                  </a:lnTo>
                  <a:lnTo>
                    <a:pt x="492353" y="0"/>
                  </a:lnTo>
                  <a:lnTo>
                    <a:pt x="0" y="0"/>
                  </a:lnTo>
                  <a:lnTo>
                    <a:pt x="0" y="16203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1200" smtClea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2" name="object 18"/>
            <p:cNvSpPr txBox="1"/>
            <p:nvPr/>
          </p:nvSpPr>
          <p:spPr>
            <a:xfrm>
              <a:off x="1714107" y="6673504"/>
              <a:ext cx="534383" cy="10924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defTabSz="914400"/>
              <a:r>
                <a:rPr sz="1200" spc="-10" dirty="0">
                  <a:solidFill>
                    <a:prstClr val="black"/>
                  </a:solidFill>
                  <a:latin typeface="Arial"/>
                  <a:cs typeface="Arial"/>
                </a:rPr>
                <a:t>И</a:t>
              </a:r>
              <a:r>
                <a:rPr sz="1200" dirty="0">
                  <a:solidFill>
                    <a:prstClr val="black"/>
                  </a:solidFill>
                  <a:latin typeface="Arial"/>
                  <a:cs typeface="Arial"/>
                </a:rPr>
                <a:t>н</a:t>
              </a:r>
              <a:r>
                <a:rPr sz="1200" spc="15" dirty="0">
                  <a:solidFill>
                    <a:prstClr val="black"/>
                  </a:solidFill>
                  <a:latin typeface="Arial"/>
                  <a:cs typeface="Arial"/>
                </a:rPr>
                <a:t>т</a:t>
              </a:r>
              <a:r>
                <a:rPr sz="1200" spc="-5" dirty="0">
                  <a:solidFill>
                    <a:prstClr val="black"/>
                  </a:solidFill>
                  <a:latin typeface="Arial"/>
                  <a:cs typeface="Arial"/>
                </a:rPr>
                <a:t>е</a:t>
              </a:r>
              <a:r>
                <a:rPr sz="1200" spc="-10" dirty="0">
                  <a:solidFill>
                    <a:prstClr val="black"/>
                  </a:solidFill>
                  <a:latin typeface="Arial"/>
                  <a:cs typeface="Arial"/>
                </a:rPr>
                <a:t>г</a:t>
              </a:r>
              <a:r>
                <a:rPr sz="1200" spc="-5" dirty="0">
                  <a:solidFill>
                    <a:prstClr val="black"/>
                  </a:solidFill>
                  <a:latin typeface="Arial"/>
                  <a:cs typeface="Arial"/>
                </a:rPr>
                <a:t>ра</a:t>
              </a:r>
              <a:r>
                <a:rPr sz="1200" spc="10" dirty="0">
                  <a:solidFill>
                    <a:prstClr val="black"/>
                  </a:solidFill>
                  <a:latin typeface="Arial"/>
                  <a:cs typeface="Arial"/>
                </a:rPr>
                <a:t>ц</a:t>
              </a:r>
              <a:r>
                <a:rPr sz="1200" spc="-5" dirty="0">
                  <a:solidFill>
                    <a:prstClr val="black"/>
                  </a:solidFill>
                  <a:latin typeface="Arial"/>
                  <a:cs typeface="Arial"/>
                </a:rPr>
                <a:t>ио</a:t>
              </a:r>
              <a:r>
                <a:rPr sz="1200" dirty="0">
                  <a:solidFill>
                    <a:prstClr val="black"/>
                  </a:solidFill>
                  <a:latin typeface="Arial"/>
                  <a:cs typeface="Arial"/>
                </a:rPr>
                <a:t>н</a:t>
              </a:r>
              <a:r>
                <a:rPr sz="1200" spc="-5" dirty="0">
                  <a:solidFill>
                    <a:prstClr val="black"/>
                  </a:solidFill>
                  <a:latin typeface="Arial"/>
                  <a:cs typeface="Arial"/>
                </a:rPr>
                <a:t>ное</a:t>
              </a:r>
              <a:endParaRPr sz="12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93" name="object 19"/>
            <p:cNvSpPr/>
            <p:nvPr/>
          </p:nvSpPr>
          <p:spPr>
            <a:xfrm>
              <a:off x="1180073" y="6407531"/>
              <a:ext cx="1641475" cy="162560"/>
            </a:xfrm>
            <a:custGeom>
              <a:avLst/>
              <a:gdLst/>
              <a:ahLst/>
              <a:cxnLst/>
              <a:rect l="l" t="t" r="r" b="b"/>
              <a:pathLst>
                <a:path w="1641475" h="162559">
                  <a:moveTo>
                    <a:pt x="0" y="162051"/>
                  </a:moveTo>
                  <a:lnTo>
                    <a:pt x="1641132" y="162051"/>
                  </a:lnTo>
                  <a:lnTo>
                    <a:pt x="1641132" y="0"/>
                  </a:lnTo>
                  <a:lnTo>
                    <a:pt x="0" y="0"/>
                  </a:lnTo>
                  <a:lnTo>
                    <a:pt x="0" y="162051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1200" smtClea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4" name="object 20"/>
            <p:cNvSpPr txBox="1"/>
            <p:nvPr/>
          </p:nvSpPr>
          <p:spPr>
            <a:xfrm>
              <a:off x="1361486" y="6431073"/>
              <a:ext cx="1500989" cy="10559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defTabSz="914400"/>
              <a:r>
                <a:rPr sz="1400" b="1" spc="-10" dirty="0">
                  <a:solidFill>
                    <a:prstClr val="black"/>
                  </a:solidFill>
                  <a:latin typeface="Arial"/>
                  <a:cs typeface="Arial"/>
                </a:rPr>
                <a:t>П</a:t>
              </a:r>
              <a:r>
                <a:rPr sz="1400" b="1" dirty="0">
                  <a:solidFill>
                    <a:prstClr val="black"/>
                  </a:solidFill>
                  <a:latin typeface="Arial"/>
                  <a:cs typeface="Arial"/>
                </a:rPr>
                <a:t>о</a:t>
              </a:r>
              <a:r>
                <a:rPr sz="1400" b="1" spc="5" dirty="0">
                  <a:solidFill>
                    <a:prstClr val="black"/>
                  </a:solidFill>
                  <a:latin typeface="Arial"/>
                  <a:cs typeface="Arial"/>
                </a:rPr>
                <a:t> </a:t>
              </a:r>
              <a:r>
                <a:rPr sz="1400" b="1" spc="-5" dirty="0">
                  <a:solidFill>
                    <a:prstClr val="black"/>
                  </a:solidFill>
                  <a:latin typeface="Arial"/>
                  <a:cs typeface="Arial"/>
                </a:rPr>
                <a:t>ур</a:t>
              </a:r>
              <a:r>
                <a:rPr sz="1400" b="1" spc="15" dirty="0">
                  <a:solidFill>
                    <a:prstClr val="black"/>
                  </a:solidFill>
                  <a:latin typeface="Arial"/>
                  <a:cs typeface="Arial"/>
                </a:rPr>
                <a:t>о</a:t>
              </a:r>
              <a:r>
                <a:rPr sz="1400" b="1" spc="-10" dirty="0">
                  <a:solidFill>
                    <a:prstClr val="black"/>
                  </a:solidFill>
                  <a:latin typeface="Arial"/>
                  <a:cs typeface="Arial"/>
                </a:rPr>
                <a:t>в</a:t>
              </a:r>
              <a:r>
                <a:rPr sz="1400" b="1" spc="-5" dirty="0">
                  <a:solidFill>
                    <a:prstClr val="black"/>
                  </a:solidFill>
                  <a:latin typeface="Arial"/>
                  <a:cs typeface="Arial"/>
                </a:rPr>
                <a:t>н</a:t>
              </a:r>
              <a:r>
                <a:rPr sz="1400" b="1" dirty="0">
                  <a:solidFill>
                    <a:prstClr val="black"/>
                  </a:solidFill>
                  <a:latin typeface="Arial"/>
                  <a:cs typeface="Arial"/>
                </a:rPr>
                <a:t>ю</a:t>
              </a:r>
              <a:r>
                <a:rPr sz="1400" b="1" spc="5" dirty="0">
                  <a:solidFill>
                    <a:prstClr val="black"/>
                  </a:solidFill>
                  <a:latin typeface="Arial"/>
                  <a:cs typeface="Arial"/>
                </a:rPr>
                <a:t> </a:t>
              </a:r>
              <a:r>
                <a:rPr sz="1400" b="1" spc="-20" dirty="0">
                  <a:solidFill>
                    <a:prstClr val="black"/>
                  </a:solidFill>
                  <a:latin typeface="Arial"/>
                  <a:cs typeface="Arial"/>
                </a:rPr>
                <a:t>д</a:t>
              </a:r>
              <a:r>
                <a:rPr sz="1400" b="1" spc="15" dirty="0">
                  <a:solidFill>
                    <a:prstClr val="black"/>
                  </a:solidFill>
                  <a:latin typeface="Arial"/>
                  <a:cs typeface="Arial"/>
                </a:rPr>
                <a:t>е</a:t>
              </a:r>
              <a:r>
                <a:rPr sz="1400" b="1" spc="-20" dirty="0">
                  <a:solidFill>
                    <a:prstClr val="black"/>
                  </a:solidFill>
                  <a:latin typeface="Arial"/>
                  <a:cs typeface="Arial"/>
                </a:rPr>
                <a:t>т</a:t>
              </a:r>
              <a:r>
                <a:rPr sz="1400" b="1" spc="-5" dirty="0">
                  <a:solidFill>
                    <a:prstClr val="black"/>
                  </a:solidFill>
                  <a:latin typeface="Arial"/>
                  <a:cs typeface="Arial"/>
                </a:rPr>
                <a:t>а</a:t>
              </a:r>
              <a:r>
                <a:rPr sz="1400" b="1" spc="5" dirty="0">
                  <a:solidFill>
                    <a:prstClr val="black"/>
                  </a:solidFill>
                  <a:latin typeface="Arial"/>
                  <a:cs typeface="Arial"/>
                </a:rPr>
                <a:t>л</a:t>
              </a:r>
              <a:r>
                <a:rPr sz="1400" b="1" spc="-10" dirty="0">
                  <a:solidFill>
                    <a:prstClr val="black"/>
                  </a:solidFill>
                  <a:latin typeface="Arial"/>
                  <a:cs typeface="Arial"/>
                </a:rPr>
                <a:t>и</a:t>
              </a:r>
              <a:r>
                <a:rPr sz="1400" b="1" dirty="0">
                  <a:solidFill>
                    <a:prstClr val="black"/>
                  </a:solidFill>
                  <a:latin typeface="Arial"/>
                  <a:cs typeface="Arial"/>
                </a:rPr>
                <a:t>з</a:t>
              </a:r>
              <a:r>
                <a:rPr sz="1400" b="1" spc="20" dirty="0">
                  <a:solidFill>
                    <a:prstClr val="black"/>
                  </a:solidFill>
                  <a:latin typeface="Arial"/>
                  <a:cs typeface="Arial"/>
                </a:rPr>
                <a:t>а</a:t>
              </a:r>
              <a:r>
                <a:rPr sz="1400" b="1" spc="-10" dirty="0">
                  <a:solidFill>
                    <a:prstClr val="black"/>
                  </a:solidFill>
                  <a:latin typeface="Arial"/>
                  <a:cs typeface="Arial"/>
                </a:rPr>
                <a:t>ци</a:t>
              </a:r>
              <a:r>
                <a:rPr sz="1400" b="1" dirty="0">
                  <a:solidFill>
                    <a:prstClr val="black"/>
                  </a:solidFill>
                  <a:latin typeface="Arial"/>
                  <a:cs typeface="Arial"/>
                </a:rPr>
                <a:t>и </a:t>
              </a:r>
              <a:r>
                <a:rPr sz="1400" b="1" spc="-5" dirty="0">
                  <a:solidFill>
                    <a:prstClr val="black"/>
                  </a:solidFill>
                  <a:latin typeface="Arial"/>
                  <a:cs typeface="Arial"/>
                </a:rPr>
                <a:t>пр</a:t>
              </a:r>
              <a:r>
                <a:rPr sz="1400" b="1" spc="15" dirty="0">
                  <a:solidFill>
                    <a:prstClr val="black"/>
                  </a:solidFill>
                  <a:latin typeface="Arial"/>
                  <a:cs typeface="Arial"/>
                </a:rPr>
                <a:t>и</a:t>
              </a:r>
              <a:r>
                <a:rPr sz="1400" b="1" spc="-20" dirty="0">
                  <a:solidFill>
                    <a:prstClr val="black"/>
                  </a:solidFill>
                  <a:latin typeface="Arial"/>
                  <a:cs typeface="Arial"/>
                </a:rPr>
                <a:t>л</a:t>
              </a:r>
              <a:r>
                <a:rPr sz="1400" b="1" spc="-5" dirty="0">
                  <a:solidFill>
                    <a:prstClr val="black"/>
                  </a:solidFill>
                  <a:latin typeface="Arial"/>
                  <a:cs typeface="Arial"/>
                </a:rPr>
                <a:t>о</a:t>
              </a:r>
              <a:r>
                <a:rPr sz="1400" b="1" spc="15" dirty="0">
                  <a:solidFill>
                    <a:prstClr val="black"/>
                  </a:solidFill>
                  <a:latin typeface="Arial"/>
                  <a:cs typeface="Arial"/>
                </a:rPr>
                <a:t>ж</a:t>
              </a:r>
              <a:r>
                <a:rPr sz="1400" b="1" spc="-5" dirty="0">
                  <a:solidFill>
                    <a:prstClr val="black"/>
                  </a:solidFill>
                  <a:latin typeface="Arial"/>
                  <a:cs typeface="Arial"/>
                </a:rPr>
                <a:t>ен</a:t>
              </a:r>
              <a:r>
                <a:rPr sz="1400" b="1" spc="-10" dirty="0">
                  <a:solidFill>
                    <a:prstClr val="black"/>
                  </a:solidFill>
                  <a:latin typeface="Arial"/>
                  <a:cs typeface="Arial"/>
                </a:rPr>
                <a:t>и</a:t>
              </a:r>
              <a:r>
                <a:rPr sz="1400" b="1" dirty="0">
                  <a:solidFill>
                    <a:prstClr val="black"/>
                  </a:solidFill>
                  <a:latin typeface="Arial"/>
                  <a:cs typeface="Arial"/>
                </a:rPr>
                <a:t>я</a:t>
              </a:r>
              <a:endParaRPr sz="1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95" name="object 21"/>
            <p:cNvSpPr/>
            <p:nvPr/>
          </p:nvSpPr>
          <p:spPr>
            <a:xfrm>
              <a:off x="2328877" y="6651625"/>
              <a:ext cx="590178" cy="162560"/>
            </a:xfrm>
            <a:custGeom>
              <a:avLst/>
              <a:gdLst/>
              <a:ahLst/>
              <a:cxnLst/>
              <a:rect l="l" t="t" r="r" b="b"/>
              <a:pathLst>
                <a:path w="492760" h="162559">
                  <a:moveTo>
                    <a:pt x="0" y="162039"/>
                  </a:moveTo>
                  <a:lnTo>
                    <a:pt x="492340" y="162039"/>
                  </a:lnTo>
                  <a:lnTo>
                    <a:pt x="492340" y="0"/>
                  </a:lnTo>
                  <a:lnTo>
                    <a:pt x="0" y="0"/>
                  </a:lnTo>
                  <a:lnTo>
                    <a:pt x="0" y="16203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1200" smtClea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6" name="object 22"/>
            <p:cNvSpPr txBox="1"/>
            <p:nvPr/>
          </p:nvSpPr>
          <p:spPr>
            <a:xfrm>
              <a:off x="2377352" y="6690893"/>
              <a:ext cx="504973" cy="5462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defTabSz="914400"/>
              <a:r>
                <a:rPr sz="1200" spc="-15" dirty="0">
                  <a:solidFill>
                    <a:prstClr val="black"/>
                  </a:solidFill>
                  <a:latin typeface="Arial"/>
                  <a:cs typeface="Arial"/>
                </a:rPr>
                <a:t>С</a:t>
              </a:r>
              <a:r>
                <a:rPr sz="1200" spc="15" dirty="0">
                  <a:solidFill>
                    <a:prstClr val="black"/>
                  </a:solidFill>
                  <a:latin typeface="Arial"/>
                  <a:cs typeface="Arial"/>
                </a:rPr>
                <a:t>и</a:t>
              </a:r>
              <a:r>
                <a:rPr sz="1200" dirty="0">
                  <a:solidFill>
                    <a:prstClr val="black"/>
                  </a:solidFill>
                  <a:latin typeface="Arial"/>
                  <a:cs typeface="Arial"/>
                </a:rPr>
                <a:t>с</a:t>
              </a:r>
              <a:r>
                <a:rPr sz="1200" spc="-5" dirty="0">
                  <a:solidFill>
                    <a:prstClr val="black"/>
                  </a:solidFill>
                  <a:latin typeface="Arial"/>
                  <a:cs typeface="Arial"/>
                </a:rPr>
                <a:t>те</a:t>
              </a:r>
              <a:r>
                <a:rPr sz="1200" spc="5" dirty="0">
                  <a:solidFill>
                    <a:prstClr val="black"/>
                  </a:solidFill>
                  <a:latin typeface="Arial"/>
                  <a:cs typeface="Arial"/>
                </a:rPr>
                <a:t>м</a:t>
              </a:r>
              <a:r>
                <a:rPr sz="1200" dirty="0">
                  <a:solidFill>
                    <a:prstClr val="black"/>
                  </a:solidFill>
                  <a:latin typeface="Arial"/>
                  <a:cs typeface="Arial"/>
                </a:rPr>
                <a:t>н</a:t>
              </a:r>
              <a:r>
                <a:rPr sz="1200" spc="-5" dirty="0">
                  <a:solidFill>
                    <a:prstClr val="black"/>
                  </a:solidFill>
                  <a:latin typeface="Arial"/>
                  <a:cs typeface="Arial"/>
                </a:rPr>
                <a:t>о</a:t>
              </a:r>
              <a:r>
                <a:rPr sz="1200" dirty="0">
                  <a:solidFill>
                    <a:prstClr val="black"/>
                  </a:solidFill>
                  <a:latin typeface="Arial"/>
                  <a:cs typeface="Arial"/>
                </a:rPr>
                <a:t>е</a:t>
              </a:r>
            </a:p>
          </p:txBody>
        </p:sp>
        <p:sp>
          <p:nvSpPr>
            <p:cNvPr id="97" name="object 23"/>
            <p:cNvSpPr/>
            <p:nvPr/>
          </p:nvSpPr>
          <p:spPr>
            <a:xfrm>
              <a:off x="5118851" y="6075159"/>
              <a:ext cx="788035" cy="162560"/>
            </a:xfrm>
            <a:custGeom>
              <a:avLst/>
              <a:gdLst/>
              <a:ahLst/>
              <a:cxnLst/>
              <a:rect l="l" t="t" r="r" b="b"/>
              <a:pathLst>
                <a:path w="788035" h="162560">
                  <a:moveTo>
                    <a:pt x="0" y="162039"/>
                  </a:moveTo>
                  <a:lnTo>
                    <a:pt x="787730" y="162039"/>
                  </a:lnTo>
                  <a:lnTo>
                    <a:pt x="787730" y="0"/>
                  </a:lnTo>
                  <a:lnTo>
                    <a:pt x="0" y="0"/>
                  </a:lnTo>
                  <a:lnTo>
                    <a:pt x="0" y="16203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1200" smtClea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8" name="object 24"/>
            <p:cNvSpPr txBox="1"/>
            <p:nvPr/>
          </p:nvSpPr>
          <p:spPr>
            <a:xfrm>
              <a:off x="5404830" y="6114236"/>
              <a:ext cx="484037" cy="5462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defTabSz="914400"/>
              <a:r>
                <a:rPr sz="1200" spc="-10" dirty="0">
                  <a:solidFill>
                    <a:prstClr val="black"/>
                  </a:solidFill>
                  <a:latin typeface="Arial"/>
                  <a:cs typeface="Arial"/>
                </a:rPr>
                <a:t>Р</a:t>
              </a:r>
              <a:r>
                <a:rPr sz="1200" dirty="0">
                  <a:solidFill>
                    <a:prstClr val="black"/>
                  </a:solidFill>
                  <a:latin typeface="Arial"/>
                  <a:cs typeface="Arial"/>
                </a:rPr>
                <a:t>у</a:t>
              </a:r>
              <a:r>
                <a:rPr sz="1200" spc="10" dirty="0">
                  <a:solidFill>
                    <a:prstClr val="black"/>
                  </a:solidFill>
                  <a:latin typeface="Arial"/>
                  <a:cs typeface="Arial"/>
                </a:rPr>
                <a:t>ч</a:t>
              </a:r>
              <a:r>
                <a:rPr sz="1200" dirty="0">
                  <a:solidFill>
                    <a:prstClr val="black"/>
                  </a:solidFill>
                  <a:latin typeface="Arial"/>
                  <a:cs typeface="Arial"/>
                </a:rPr>
                <a:t>н</a:t>
              </a:r>
              <a:r>
                <a:rPr sz="1200" spc="-5" dirty="0">
                  <a:solidFill>
                    <a:prstClr val="black"/>
                  </a:solidFill>
                  <a:latin typeface="Arial"/>
                  <a:cs typeface="Arial"/>
                </a:rPr>
                <a:t>о</a:t>
              </a:r>
              <a:r>
                <a:rPr sz="1200" dirty="0">
                  <a:solidFill>
                    <a:prstClr val="black"/>
                  </a:solidFill>
                  <a:latin typeface="Arial"/>
                  <a:cs typeface="Arial"/>
                </a:rPr>
                <a:t>е</a:t>
              </a:r>
            </a:p>
          </p:txBody>
        </p:sp>
        <p:sp>
          <p:nvSpPr>
            <p:cNvPr id="99" name="object 25"/>
            <p:cNvSpPr/>
            <p:nvPr/>
          </p:nvSpPr>
          <p:spPr>
            <a:xfrm>
              <a:off x="5972240" y="6075159"/>
              <a:ext cx="788035" cy="162560"/>
            </a:xfrm>
            <a:custGeom>
              <a:avLst/>
              <a:gdLst/>
              <a:ahLst/>
              <a:cxnLst/>
              <a:rect l="l" t="t" r="r" b="b"/>
              <a:pathLst>
                <a:path w="788034" h="162560">
                  <a:moveTo>
                    <a:pt x="0" y="162039"/>
                  </a:moveTo>
                  <a:lnTo>
                    <a:pt x="787742" y="162039"/>
                  </a:lnTo>
                  <a:lnTo>
                    <a:pt x="787742" y="0"/>
                  </a:lnTo>
                  <a:lnTo>
                    <a:pt x="0" y="0"/>
                  </a:lnTo>
                  <a:lnTo>
                    <a:pt x="0" y="16203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1200" smtClea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0" name="object 26"/>
            <p:cNvSpPr txBox="1"/>
            <p:nvPr/>
          </p:nvSpPr>
          <p:spPr>
            <a:xfrm>
              <a:off x="6068913" y="6114236"/>
              <a:ext cx="598805" cy="10924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defTabSz="914400"/>
              <a:r>
                <a:rPr sz="1200" spc="-10" dirty="0">
                  <a:solidFill>
                    <a:prstClr val="black"/>
                  </a:solidFill>
                  <a:latin typeface="Arial"/>
                  <a:cs typeface="Arial"/>
                </a:rPr>
                <a:t>А</a:t>
              </a:r>
              <a:r>
                <a:rPr sz="1200" spc="5" dirty="0">
                  <a:solidFill>
                    <a:prstClr val="black"/>
                  </a:solidFill>
                  <a:latin typeface="Arial"/>
                  <a:cs typeface="Arial"/>
                </a:rPr>
                <a:t>в</a:t>
              </a:r>
              <a:r>
                <a:rPr sz="1200" spc="-5" dirty="0">
                  <a:solidFill>
                    <a:prstClr val="black"/>
                  </a:solidFill>
                  <a:latin typeface="Arial"/>
                  <a:cs typeface="Arial"/>
                </a:rPr>
                <a:t>то</a:t>
              </a:r>
              <a:r>
                <a:rPr sz="1200" spc="5" dirty="0">
                  <a:solidFill>
                    <a:prstClr val="black"/>
                  </a:solidFill>
                  <a:latin typeface="Arial"/>
                  <a:cs typeface="Arial"/>
                </a:rPr>
                <a:t>м</a:t>
              </a:r>
              <a:r>
                <a:rPr sz="1200" spc="-5" dirty="0">
                  <a:solidFill>
                    <a:prstClr val="black"/>
                  </a:solidFill>
                  <a:latin typeface="Arial"/>
                  <a:cs typeface="Arial"/>
                </a:rPr>
                <a:t>ати</a:t>
              </a:r>
              <a:r>
                <a:rPr sz="1200" spc="15" dirty="0">
                  <a:solidFill>
                    <a:prstClr val="black"/>
                  </a:solidFill>
                  <a:latin typeface="Arial"/>
                  <a:cs typeface="Arial"/>
                </a:rPr>
                <a:t>з</a:t>
              </a:r>
              <a:r>
                <a:rPr sz="1200" spc="-5" dirty="0">
                  <a:solidFill>
                    <a:prstClr val="black"/>
                  </a:solidFill>
                  <a:latin typeface="Arial"/>
                  <a:cs typeface="Arial"/>
                </a:rPr>
                <a:t>иро</a:t>
              </a:r>
              <a:r>
                <a:rPr sz="1200" spc="5" dirty="0">
                  <a:solidFill>
                    <a:prstClr val="black"/>
                  </a:solidFill>
                  <a:latin typeface="Arial"/>
                  <a:cs typeface="Arial"/>
                </a:rPr>
                <a:t>в</a:t>
              </a:r>
              <a:r>
                <a:rPr sz="1200" spc="-5" dirty="0">
                  <a:solidFill>
                    <a:prstClr val="black"/>
                  </a:solidFill>
                  <a:latin typeface="Arial"/>
                  <a:cs typeface="Arial"/>
                </a:rPr>
                <a:t>а</a:t>
              </a:r>
              <a:r>
                <a:rPr sz="1200" dirty="0">
                  <a:solidFill>
                    <a:prstClr val="black"/>
                  </a:solidFill>
                  <a:latin typeface="Arial"/>
                  <a:cs typeface="Arial"/>
                </a:rPr>
                <a:t>н</a:t>
              </a:r>
              <a:r>
                <a:rPr sz="1200" spc="-5" dirty="0">
                  <a:solidFill>
                    <a:prstClr val="black"/>
                  </a:solidFill>
                  <a:latin typeface="Arial"/>
                  <a:cs typeface="Arial"/>
                </a:rPr>
                <a:t>ное</a:t>
              </a:r>
              <a:endParaRPr sz="120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01" name="object 27"/>
            <p:cNvSpPr/>
            <p:nvPr/>
          </p:nvSpPr>
          <p:spPr>
            <a:xfrm>
              <a:off x="5118851" y="5831001"/>
              <a:ext cx="1641475" cy="162560"/>
            </a:xfrm>
            <a:custGeom>
              <a:avLst/>
              <a:gdLst/>
              <a:ahLst/>
              <a:cxnLst/>
              <a:rect l="l" t="t" r="r" b="b"/>
              <a:pathLst>
                <a:path w="1641475" h="162560">
                  <a:moveTo>
                    <a:pt x="0" y="162039"/>
                  </a:moveTo>
                  <a:lnTo>
                    <a:pt x="1641132" y="162039"/>
                  </a:lnTo>
                  <a:lnTo>
                    <a:pt x="1641132" y="0"/>
                  </a:lnTo>
                  <a:lnTo>
                    <a:pt x="0" y="0"/>
                  </a:lnTo>
                  <a:lnTo>
                    <a:pt x="0" y="16203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1200" smtClea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2" name="object 28"/>
            <p:cNvSpPr txBox="1"/>
            <p:nvPr/>
          </p:nvSpPr>
          <p:spPr>
            <a:xfrm>
              <a:off x="5539793" y="5870090"/>
              <a:ext cx="802005" cy="10924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defTabSz="914400"/>
              <a:r>
                <a:rPr sz="1400" b="1" spc="-10" dirty="0">
                  <a:solidFill>
                    <a:prstClr val="black"/>
                  </a:solidFill>
                  <a:latin typeface="Arial"/>
                  <a:cs typeface="Arial"/>
                </a:rPr>
                <a:t>П</a:t>
              </a:r>
              <a:r>
                <a:rPr sz="1400" b="1" dirty="0">
                  <a:solidFill>
                    <a:prstClr val="black"/>
                  </a:solidFill>
                  <a:latin typeface="Arial"/>
                  <a:cs typeface="Arial"/>
                </a:rPr>
                <a:t>о</a:t>
              </a:r>
              <a:r>
                <a:rPr sz="1400" b="1" spc="5" dirty="0">
                  <a:solidFill>
                    <a:prstClr val="black"/>
                  </a:solidFill>
                  <a:latin typeface="Arial"/>
                  <a:cs typeface="Arial"/>
                </a:rPr>
                <a:t> </a:t>
              </a:r>
              <a:r>
                <a:rPr sz="1400" b="1" spc="-5" dirty="0">
                  <a:solidFill>
                    <a:prstClr val="black"/>
                  </a:solidFill>
                  <a:latin typeface="Arial"/>
                  <a:cs typeface="Arial"/>
                </a:rPr>
                <a:t>с</a:t>
              </a:r>
              <a:r>
                <a:rPr sz="1400" b="1" dirty="0">
                  <a:solidFill>
                    <a:prstClr val="black"/>
                  </a:solidFill>
                  <a:latin typeface="Arial"/>
                  <a:cs typeface="Arial"/>
                </a:rPr>
                <a:t>т</a:t>
              </a:r>
              <a:r>
                <a:rPr sz="1400" b="1" spc="-5" dirty="0">
                  <a:solidFill>
                    <a:prstClr val="black"/>
                  </a:solidFill>
                  <a:latin typeface="Arial"/>
                  <a:cs typeface="Arial"/>
                </a:rPr>
                <a:t>епен</a:t>
              </a:r>
              <a:r>
                <a:rPr sz="1400" b="1" dirty="0">
                  <a:solidFill>
                    <a:prstClr val="black"/>
                  </a:solidFill>
                  <a:latin typeface="Arial"/>
                  <a:cs typeface="Arial"/>
                </a:rPr>
                <a:t>и </a:t>
              </a:r>
              <a:r>
                <a:rPr sz="1400" b="1" spc="-5" dirty="0">
                  <a:solidFill>
                    <a:prstClr val="black"/>
                  </a:solidFill>
                  <a:latin typeface="Arial"/>
                  <a:cs typeface="Arial"/>
                </a:rPr>
                <a:t>а</a:t>
              </a:r>
              <a:r>
                <a:rPr sz="1400" b="1" spc="15" dirty="0">
                  <a:solidFill>
                    <a:prstClr val="black"/>
                  </a:solidFill>
                  <a:latin typeface="Arial"/>
                  <a:cs typeface="Arial"/>
                </a:rPr>
                <a:t>в</a:t>
              </a:r>
              <a:r>
                <a:rPr sz="1400" b="1" dirty="0">
                  <a:solidFill>
                    <a:prstClr val="black"/>
                  </a:solidFill>
                  <a:latin typeface="Arial"/>
                  <a:cs typeface="Arial"/>
                </a:rPr>
                <a:t>т</a:t>
              </a:r>
              <a:r>
                <a:rPr sz="1400" b="1" spc="-5" dirty="0">
                  <a:solidFill>
                    <a:prstClr val="black"/>
                  </a:solidFill>
                  <a:latin typeface="Arial"/>
                  <a:cs typeface="Arial"/>
                </a:rPr>
                <a:t>о</a:t>
              </a:r>
              <a:r>
                <a:rPr sz="1400" b="1" dirty="0">
                  <a:solidFill>
                    <a:prstClr val="black"/>
                  </a:solidFill>
                  <a:latin typeface="Arial"/>
                  <a:cs typeface="Arial"/>
                </a:rPr>
                <a:t>м</a:t>
              </a:r>
              <a:r>
                <a:rPr sz="1400" b="1" spc="-5" dirty="0">
                  <a:solidFill>
                    <a:prstClr val="black"/>
                  </a:solidFill>
                  <a:latin typeface="Arial"/>
                  <a:cs typeface="Arial"/>
                </a:rPr>
                <a:t>а</a:t>
              </a:r>
              <a:r>
                <a:rPr sz="1400" b="1" spc="-20" dirty="0">
                  <a:solidFill>
                    <a:prstClr val="black"/>
                  </a:solidFill>
                  <a:latin typeface="Arial"/>
                  <a:cs typeface="Arial"/>
                </a:rPr>
                <a:t>т</a:t>
              </a:r>
              <a:r>
                <a:rPr sz="1400" b="1" spc="15" dirty="0">
                  <a:solidFill>
                    <a:prstClr val="black"/>
                  </a:solidFill>
                  <a:latin typeface="Arial"/>
                  <a:cs typeface="Arial"/>
                </a:rPr>
                <a:t>и</a:t>
              </a:r>
              <a:r>
                <a:rPr sz="1400" b="1" dirty="0">
                  <a:solidFill>
                    <a:prstClr val="black"/>
                  </a:solidFill>
                  <a:latin typeface="Arial"/>
                  <a:cs typeface="Arial"/>
                </a:rPr>
                <a:t>з</a:t>
              </a:r>
              <a:r>
                <a:rPr sz="1400" b="1" spc="-5" dirty="0">
                  <a:solidFill>
                    <a:prstClr val="black"/>
                  </a:solidFill>
                  <a:latin typeface="Arial"/>
                  <a:cs typeface="Arial"/>
                </a:rPr>
                <a:t>а</a:t>
              </a:r>
              <a:r>
                <a:rPr sz="1400" b="1" spc="-10" dirty="0">
                  <a:solidFill>
                    <a:prstClr val="black"/>
                  </a:solidFill>
                  <a:latin typeface="Arial"/>
                  <a:cs typeface="Arial"/>
                </a:rPr>
                <a:t>ци</a:t>
              </a:r>
              <a:r>
                <a:rPr sz="1400" b="1" dirty="0">
                  <a:solidFill>
                    <a:prstClr val="black"/>
                  </a:solidFill>
                  <a:latin typeface="Arial"/>
                  <a:cs typeface="Arial"/>
                </a:rPr>
                <a:t>и</a:t>
              </a:r>
              <a:endParaRPr sz="1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03" name="object 29"/>
            <p:cNvSpPr/>
            <p:nvPr/>
          </p:nvSpPr>
          <p:spPr>
            <a:xfrm>
              <a:off x="3149436" y="6403365"/>
              <a:ext cx="1767530" cy="162560"/>
            </a:xfrm>
            <a:custGeom>
              <a:avLst/>
              <a:gdLst/>
              <a:ahLst/>
              <a:cxnLst/>
              <a:rect l="l" t="t" r="r" b="b"/>
              <a:pathLst>
                <a:path w="1641475" h="162559">
                  <a:moveTo>
                    <a:pt x="0" y="162039"/>
                  </a:moveTo>
                  <a:lnTo>
                    <a:pt x="1641132" y="162039"/>
                  </a:lnTo>
                  <a:lnTo>
                    <a:pt x="1641132" y="0"/>
                  </a:lnTo>
                  <a:lnTo>
                    <a:pt x="0" y="0"/>
                  </a:lnTo>
                  <a:lnTo>
                    <a:pt x="0" y="16203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1200" smtClea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4" name="object 30"/>
            <p:cNvSpPr txBox="1"/>
            <p:nvPr/>
          </p:nvSpPr>
          <p:spPr>
            <a:xfrm>
              <a:off x="3149359" y="6407771"/>
              <a:ext cx="1750216" cy="10559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571500" marR="5080" indent="-559435" algn="just" defTabSz="914400"/>
              <a:r>
                <a:rPr sz="1400" b="1" spc="-10" dirty="0">
                  <a:solidFill>
                    <a:prstClr val="black"/>
                  </a:solidFill>
                  <a:latin typeface="Arial"/>
                  <a:cs typeface="Arial"/>
                </a:rPr>
                <a:t>П</a:t>
              </a:r>
              <a:r>
                <a:rPr sz="1400" b="1" dirty="0">
                  <a:solidFill>
                    <a:prstClr val="black"/>
                  </a:solidFill>
                  <a:latin typeface="Arial"/>
                  <a:cs typeface="Arial"/>
                </a:rPr>
                <a:t>о</a:t>
              </a:r>
              <a:r>
                <a:rPr sz="1400" b="1" spc="5" dirty="0">
                  <a:solidFill>
                    <a:prstClr val="black"/>
                  </a:solidFill>
                  <a:latin typeface="Arial"/>
                  <a:cs typeface="Arial"/>
                </a:rPr>
                <a:t> </a:t>
              </a:r>
              <a:r>
                <a:rPr sz="1400" b="1" dirty="0">
                  <a:solidFill>
                    <a:prstClr val="black"/>
                  </a:solidFill>
                  <a:latin typeface="Arial"/>
                  <a:cs typeface="Arial"/>
                </a:rPr>
                <a:t>(</a:t>
              </a:r>
              <a:r>
                <a:rPr sz="1400" b="1" spc="-5" dirty="0">
                  <a:solidFill>
                    <a:prstClr val="black"/>
                  </a:solidFill>
                  <a:latin typeface="Arial"/>
                  <a:cs typeface="Arial"/>
                </a:rPr>
                <a:t>у</a:t>
              </a:r>
              <a:r>
                <a:rPr sz="1400" b="1" spc="-10" dirty="0">
                  <a:solidFill>
                    <a:prstClr val="black"/>
                  </a:solidFill>
                  <a:latin typeface="Arial"/>
                  <a:cs typeface="Arial"/>
                </a:rPr>
                <a:t>б</a:t>
              </a:r>
              <a:r>
                <a:rPr sz="1400" b="1" spc="20" dirty="0">
                  <a:solidFill>
                    <a:prstClr val="black"/>
                  </a:solidFill>
                  <a:latin typeface="Arial"/>
                  <a:cs typeface="Arial"/>
                </a:rPr>
                <a:t>ы</a:t>
              </a:r>
              <a:r>
                <a:rPr sz="1400" b="1" spc="-10" dirty="0">
                  <a:solidFill>
                    <a:prstClr val="black"/>
                  </a:solidFill>
                  <a:latin typeface="Arial"/>
                  <a:cs typeface="Arial"/>
                </a:rPr>
                <a:t>в</a:t>
              </a:r>
              <a:r>
                <a:rPr sz="1400" b="1" spc="-5" dirty="0">
                  <a:solidFill>
                    <a:prstClr val="black"/>
                  </a:solidFill>
                  <a:latin typeface="Arial"/>
                  <a:cs typeface="Arial"/>
                </a:rPr>
                <a:t>ан</a:t>
              </a:r>
              <a:r>
                <a:rPr sz="1400" b="1" spc="-10" dirty="0">
                  <a:solidFill>
                    <a:prstClr val="black"/>
                  </a:solidFill>
                  <a:latin typeface="Arial"/>
                  <a:cs typeface="Arial"/>
                </a:rPr>
                <a:t>и</a:t>
              </a:r>
              <a:r>
                <a:rPr sz="1400" b="1" spc="10" dirty="0">
                  <a:solidFill>
                    <a:prstClr val="black"/>
                  </a:solidFill>
                  <a:latin typeface="Arial"/>
                  <a:cs typeface="Arial"/>
                </a:rPr>
                <a:t>ю</a:t>
              </a:r>
              <a:r>
                <a:rPr sz="1400" b="1" dirty="0">
                  <a:solidFill>
                    <a:prstClr val="black"/>
                  </a:solidFill>
                  <a:latin typeface="Arial"/>
                  <a:cs typeface="Arial"/>
                </a:rPr>
                <a:t>) </a:t>
              </a:r>
              <a:r>
                <a:rPr sz="1400" b="1" spc="-5" dirty="0" err="1" smtClean="0">
                  <a:solidFill>
                    <a:prstClr val="black"/>
                  </a:solidFill>
                  <a:latin typeface="Arial"/>
                  <a:cs typeface="Arial"/>
                </a:rPr>
                <a:t>с</a:t>
              </a:r>
              <a:r>
                <a:rPr sz="1400" b="1" dirty="0" err="1" smtClean="0">
                  <a:solidFill>
                    <a:prstClr val="black"/>
                  </a:solidFill>
                  <a:latin typeface="Arial"/>
                  <a:cs typeface="Arial"/>
                </a:rPr>
                <a:t>т</a:t>
              </a:r>
              <a:r>
                <a:rPr sz="1400" b="1" spc="-5" dirty="0" err="1" smtClean="0">
                  <a:solidFill>
                    <a:prstClr val="black"/>
                  </a:solidFill>
                  <a:latin typeface="Arial"/>
                  <a:cs typeface="Arial"/>
                </a:rPr>
                <a:t>епен</a:t>
              </a:r>
              <a:r>
                <a:rPr sz="1400" b="1" dirty="0" err="1" smtClean="0">
                  <a:solidFill>
                    <a:prstClr val="black"/>
                  </a:solidFill>
                  <a:latin typeface="Arial"/>
                  <a:cs typeface="Arial"/>
                </a:rPr>
                <a:t>и</a:t>
              </a:r>
              <a:r>
                <a:rPr lang="ru-RU" sz="1400" b="1" dirty="0" smtClean="0">
                  <a:solidFill>
                    <a:prstClr val="black"/>
                  </a:solidFill>
                  <a:latin typeface="Arial"/>
                  <a:cs typeface="Arial"/>
                </a:rPr>
                <a:t> в</a:t>
              </a:r>
              <a:r>
                <a:rPr sz="1400" b="1" spc="15" dirty="0" err="1" smtClean="0">
                  <a:solidFill>
                    <a:prstClr val="black"/>
                  </a:solidFill>
                  <a:latin typeface="Arial"/>
                  <a:cs typeface="Arial"/>
                </a:rPr>
                <a:t>а</a:t>
              </a:r>
              <a:r>
                <a:rPr sz="1400" b="1" spc="-5" dirty="0" err="1" smtClean="0">
                  <a:solidFill>
                    <a:prstClr val="black"/>
                  </a:solidFill>
                  <a:latin typeface="Arial"/>
                  <a:cs typeface="Arial"/>
                </a:rPr>
                <a:t>жн</a:t>
              </a:r>
              <a:r>
                <a:rPr sz="1400" b="1" spc="-10" dirty="0" err="1" smtClean="0">
                  <a:solidFill>
                    <a:prstClr val="black"/>
                  </a:solidFill>
                  <a:latin typeface="Arial"/>
                  <a:cs typeface="Arial"/>
                </a:rPr>
                <a:t>о</a:t>
              </a:r>
              <a:r>
                <a:rPr sz="1400" b="1" spc="-5" dirty="0" err="1" smtClean="0">
                  <a:solidFill>
                    <a:prstClr val="black"/>
                  </a:solidFill>
                  <a:latin typeface="Arial"/>
                  <a:cs typeface="Arial"/>
                </a:rPr>
                <a:t>с</a:t>
              </a:r>
              <a:r>
                <a:rPr sz="1400" b="1" dirty="0" err="1" smtClean="0">
                  <a:solidFill>
                    <a:prstClr val="black"/>
                  </a:solidFill>
                  <a:latin typeface="Arial"/>
                  <a:cs typeface="Arial"/>
                </a:rPr>
                <a:t>ти</a:t>
              </a:r>
              <a:r>
                <a:rPr sz="1400" b="1" dirty="0" smtClean="0">
                  <a:solidFill>
                    <a:prstClr val="black"/>
                  </a:solidFill>
                  <a:latin typeface="Arial"/>
                  <a:cs typeface="Arial"/>
                </a:rPr>
                <a:t> </a:t>
              </a:r>
              <a:r>
                <a:rPr sz="1400" b="1" dirty="0" err="1" smtClean="0">
                  <a:solidFill>
                    <a:prstClr val="black"/>
                  </a:solidFill>
                  <a:latin typeface="Arial"/>
                  <a:cs typeface="Arial"/>
                </a:rPr>
                <a:t>т</a:t>
              </a:r>
              <a:r>
                <a:rPr sz="1400" b="1" spc="-5" dirty="0" err="1" smtClean="0">
                  <a:solidFill>
                    <a:prstClr val="black"/>
                  </a:solidFill>
                  <a:latin typeface="Arial"/>
                  <a:cs typeface="Arial"/>
                </a:rPr>
                <a:t>ес</a:t>
              </a:r>
              <a:r>
                <a:rPr sz="1400" b="1" dirty="0" err="1" smtClean="0">
                  <a:solidFill>
                    <a:prstClr val="black"/>
                  </a:solidFill>
                  <a:latin typeface="Arial"/>
                  <a:cs typeface="Arial"/>
                </a:rPr>
                <a:t>т</a:t>
              </a:r>
              <a:r>
                <a:rPr sz="1400" b="1" spc="-10" dirty="0" err="1" smtClean="0">
                  <a:solidFill>
                    <a:prstClr val="black"/>
                  </a:solidFill>
                  <a:latin typeface="Arial"/>
                  <a:cs typeface="Arial"/>
                </a:rPr>
                <a:t>и</a:t>
              </a:r>
              <a:r>
                <a:rPr sz="1400" b="1" spc="-5" dirty="0" err="1" smtClean="0">
                  <a:solidFill>
                    <a:prstClr val="black"/>
                  </a:solidFill>
                  <a:latin typeface="Arial"/>
                  <a:cs typeface="Arial"/>
                </a:rPr>
                <a:t>руе</a:t>
              </a:r>
              <a:r>
                <a:rPr sz="1400" b="1" dirty="0" err="1" smtClean="0">
                  <a:solidFill>
                    <a:prstClr val="black"/>
                  </a:solidFill>
                  <a:latin typeface="Arial"/>
                  <a:cs typeface="Arial"/>
                </a:rPr>
                <a:t>м</a:t>
              </a:r>
              <a:r>
                <a:rPr sz="1400" b="1" spc="-5" dirty="0" err="1" smtClean="0">
                  <a:solidFill>
                    <a:prstClr val="black"/>
                  </a:solidFill>
                  <a:latin typeface="Arial"/>
                  <a:cs typeface="Arial"/>
                </a:rPr>
                <a:t>ы</a:t>
              </a:r>
              <a:r>
                <a:rPr sz="1400" b="1" dirty="0" err="1" smtClean="0">
                  <a:solidFill>
                    <a:prstClr val="black"/>
                  </a:solidFill>
                  <a:latin typeface="Arial"/>
                  <a:cs typeface="Arial"/>
                </a:rPr>
                <a:t>х</a:t>
              </a:r>
              <a:r>
                <a:rPr lang="ru-RU" sz="1400" b="1" dirty="0" smtClean="0">
                  <a:solidFill>
                    <a:prstClr val="black"/>
                  </a:solidFill>
                  <a:latin typeface="Arial"/>
                  <a:cs typeface="Arial"/>
                </a:rPr>
                <a:t> </a:t>
              </a:r>
              <a:r>
                <a:rPr sz="1400" b="1" spc="10" dirty="0" err="1" smtClean="0">
                  <a:solidFill>
                    <a:prstClr val="black"/>
                  </a:solidFill>
                  <a:latin typeface="Arial"/>
                  <a:cs typeface="Arial"/>
                </a:rPr>
                <a:t>ф</a:t>
              </a:r>
              <a:r>
                <a:rPr sz="1400" b="1" spc="-5" dirty="0" err="1" smtClean="0">
                  <a:solidFill>
                    <a:prstClr val="black"/>
                  </a:solidFill>
                  <a:latin typeface="Arial"/>
                  <a:cs typeface="Arial"/>
                </a:rPr>
                <a:t>унк</a:t>
              </a:r>
              <a:r>
                <a:rPr sz="1400" b="1" spc="-10" dirty="0" err="1" smtClean="0">
                  <a:solidFill>
                    <a:prstClr val="black"/>
                  </a:solidFill>
                  <a:latin typeface="Arial"/>
                  <a:cs typeface="Arial"/>
                </a:rPr>
                <a:t>ций</a:t>
              </a:r>
              <a:endParaRPr sz="1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05" name="object 31"/>
            <p:cNvSpPr/>
            <p:nvPr/>
          </p:nvSpPr>
          <p:spPr>
            <a:xfrm>
              <a:off x="3149437" y="6647459"/>
              <a:ext cx="492759" cy="162560"/>
            </a:xfrm>
            <a:custGeom>
              <a:avLst/>
              <a:gdLst/>
              <a:ahLst/>
              <a:cxnLst/>
              <a:rect l="l" t="t" r="r" b="b"/>
              <a:pathLst>
                <a:path w="492760" h="162559">
                  <a:moveTo>
                    <a:pt x="0" y="162039"/>
                  </a:moveTo>
                  <a:lnTo>
                    <a:pt x="492353" y="162039"/>
                  </a:lnTo>
                  <a:lnTo>
                    <a:pt x="492353" y="0"/>
                  </a:lnTo>
                  <a:lnTo>
                    <a:pt x="0" y="0"/>
                  </a:lnTo>
                  <a:lnTo>
                    <a:pt x="0" y="16203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1200" smtClea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6" name="object 32"/>
            <p:cNvSpPr txBox="1"/>
            <p:nvPr/>
          </p:nvSpPr>
          <p:spPr>
            <a:xfrm>
              <a:off x="3178689" y="6673504"/>
              <a:ext cx="778332" cy="10924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defTabSz="914400"/>
              <a:r>
                <a:rPr sz="1200" spc="-5" dirty="0">
                  <a:solidFill>
                    <a:prstClr val="black"/>
                  </a:solidFill>
                  <a:latin typeface="Arial"/>
                  <a:cs typeface="Arial"/>
                </a:rPr>
                <a:t>«</a:t>
              </a:r>
              <a:r>
                <a:rPr sz="1200" spc="10" dirty="0">
                  <a:solidFill>
                    <a:prstClr val="black"/>
                  </a:solidFill>
                  <a:latin typeface="Arial"/>
                  <a:cs typeface="Arial"/>
                </a:rPr>
                <a:t>Д</a:t>
              </a:r>
              <a:r>
                <a:rPr sz="1200" spc="-10" dirty="0">
                  <a:solidFill>
                    <a:prstClr val="black"/>
                  </a:solidFill>
                  <a:latin typeface="Arial"/>
                  <a:cs typeface="Arial"/>
                </a:rPr>
                <a:t>ы</a:t>
              </a:r>
              <a:r>
                <a:rPr sz="1200" spc="5" dirty="0">
                  <a:solidFill>
                    <a:prstClr val="black"/>
                  </a:solidFill>
                  <a:latin typeface="Arial"/>
                  <a:cs typeface="Arial"/>
                </a:rPr>
                <a:t>м</a:t>
              </a:r>
              <a:r>
                <a:rPr sz="1200" spc="-5" dirty="0">
                  <a:solidFill>
                    <a:prstClr val="black"/>
                  </a:solidFill>
                  <a:latin typeface="Arial"/>
                  <a:cs typeface="Arial"/>
                </a:rPr>
                <a:t>о</a:t>
              </a:r>
              <a:r>
                <a:rPr sz="1200" spc="-15" dirty="0">
                  <a:solidFill>
                    <a:prstClr val="black"/>
                  </a:solidFill>
                  <a:latin typeface="Arial"/>
                  <a:cs typeface="Arial"/>
                </a:rPr>
                <a:t>в</a:t>
              </a:r>
              <a:r>
                <a:rPr sz="1200" spc="15" dirty="0">
                  <a:solidFill>
                    <a:prstClr val="black"/>
                  </a:solidFill>
                  <a:latin typeface="Arial"/>
                  <a:cs typeface="Arial"/>
                </a:rPr>
                <a:t>о</a:t>
              </a:r>
              <a:r>
                <a:rPr sz="1200" spc="-10" dirty="0">
                  <a:solidFill>
                    <a:prstClr val="black"/>
                  </a:solidFill>
                  <a:latin typeface="Arial"/>
                  <a:cs typeface="Arial"/>
                </a:rPr>
                <a:t>е</a:t>
              </a:r>
              <a:r>
                <a:rPr sz="1200" dirty="0">
                  <a:solidFill>
                    <a:prstClr val="black"/>
                  </a:solidFill>
                  <a:latin typeface="Arial"/>
                  <a:cs typeface="Arial"/>
                </a:rPr>
                <a:t>»</a:t>
              </a:r>
            </a:p>
            <a:p>
              <a:pPr marL="39370" defTabSz="914400">
                <a:spcBef>
                  <a:spcPts val="5"/>
                </a:spcBef>
              </a:pPr>
              <a:r>
                <a:rPr sz="1200" dirty="0">
                  <a:solidFill>
                    <a:prstClr val="black"/>
                  </a:solidFill>
                  <a:latin typeface="Arial"/>
                  <a:cs typeface="Arial"/>
                </a:rPr>
                <a:t>(«с</a:t>
              </a:r>
              <a:r>
                <a:rPr sz="1200" spc="5" dirty="0">
                  <a:solidFill>
                    <a:prstClr val="black"/>
                  </a:solidFill>
                  <a:latin typeface="Arial"/>
                  <a:cs typeface="Arial"/>
                </a:rPr>
                <a:t>м</a:t>
              </a:r>
              <a:r>
                <a:rPr sz="1200" spc="-5" dirty="0">
                  <a:solidFill>
                    <a:prstClr val="black"/>
                  </a:solidFill>
                  <a:latin typeface="Arial"/>
                  <a:cs typeface="Arial"/>
                </a:rPr>
                <a:t>о</a:t>
              </a:r>
              <a:r>
                <a:rPr sz="1200" dirty="0">
                  <a:solidFill>
                    <a:prstClr val="black"/>
                  </a:solidFill>
                  <a:latin typeface="Arial"/>
                  <a:cs typeface="Arial"/>
                </a:rPr>
                <a:t>у</a:t>
              </a:r>
              <a:r>
                <a:rPr sz="1200" spc="-5" dirty="0">
                  <a:solidFill>
                    <a:prstClr val="black"/>
                  </a:solidFill>
                  <a:latin typeface="Arial"/>
                  <a:cs typeface="Arial"/>
                </a:rPr>
                <a:t>к»</a:t>
              </a:r>
              <a:r>
                <a:rPr sz="1200" dirty="0">
                  <a:solidFill>
                    <a:prstClr val="black"/>
                  </a:solidFill>
                  <a:latin typeface="Arial"/>
                  <a:cs typeface="Arial"/>
                </a:rPr>
                <a:t>)</a:t>
              </a:r>
            </a:p>
          </p:txBody>
        </p:sp>
        <p:sp>
          <p:nvSpPr>
            <p:cNvPr id="107" name="object 33"/>
            <p:cNvSpPr/>
            <p:nvPr/>
          </p:nvSpPr>
          <p:spPr>
            <a:xfrm>
              <a:off x="3702884" y="6647459"/>
              <a:ext cx="582342" cy="162560"/>
            </a:xfrm>
            <a:custGeom>
              <a:avLst/>
              <a:gdLst/>
              <a:ahLst/>
              <a:cxnLst/>
              <a:rect l="l" t="t" r="r" b="b"/>
              <a:pathLst>
                <a:path w="492760" h="162559">
                  <a:moveTo>
                    <a:pt x="0" y="162039"/>
                  </a:moveTo>
                  <a:lnTo>
                    <a:pt x="492340" y="162039"/>
                  </a:lnTo>
                  <a:lnTo>
                    <a:pt x="492340" y="0"/>
                  </a:lnTo>
                  <a:lnTo>
                    <a:pt x="0" y="0"/>
                  </a:lnTo>
                  <a:lnTo>
                    <a:pt x="0" y="16203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1200" smtClea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8" name="object 34"/>
            <p:cNvSpPr txBox="1"/>
            <p:nvPr/>
          </p:nvSpPr>
          <p:spPr>
            <a:xfrm>
              <a:off x="3707550" y="6673504"/>
              <a:ext cx="577676" cy="10924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32715" marR="5080" indent="-120650" defTabSz="914400"/>
              <a:r>
                <a:rPr sz="1200" spc="5" dirty="0">
                  <a:solidFill>
                    <a:prstClr val="black"/>
                  </a:solidFill>
                  <a:latin typeface="Arial"/>
                  <a:cs typeface="Arial"/>
                </a:rPr>
                <a:t>К</a:t>
              </a:r>
              <a:r>
                <a:rPr sz="1200" spc="-5" dirty="0">
                  <a:solidFill>
                    <a:prstClr val="black"/>
                  </a:solidFill>
                  <a:latin typeface="Arial"/>
                  <a:cs typeface="Arial"/>
                </a:rPr>
                <a:t>рити</a:t>
              </a:r>
              <a:r>
                <a:rPr sz="1200" spc="10" dirty="0">
                  <a:solidFill>
                    <a:prstClr val="black"/>
                  </a:solidFill>
                  <a:latin typeface="Arial"/>
                  <a:cs typeface="Arial"/>
                </a:rPr>
                <a:t>ч</a:t>
              </a:r>
              <a:r>
                <a:rPr sz="1200" spc="-5" dirty="0">
                  <a:solidFill>
                    <a:prstClr val="black"/>
                  </a:solidFill>
                  <a:latin typeface="Arial"/>
                  <a:cs typeface="Arial"/>
                </a:rPr>
                <a:t>е</a:t>
              </a:r>
              <a:r>
                <a:rPr sz="1200" dirty="0">
                  <a:solidFill>
                    <a:prstClr val="black"/>
                  </a:solidFill>
                  <a:latin typeface="Arial"/>
                  <a:cs typeface="Arial"/>
                </a:rPr>
                <a:t>с</a:t>
              </a:r>
              <a:r>
                <a:rPr sz="1200" spc="5" dirty="0">
                  <a:solidFill>
                    <a:prstClr val="black"/>
                  </a:solidFill>
                  <a:latin typeface="Arial"/>
                  <a:cs typeface="Arial"/>
                </a:rPr>
                <a:t>к</a:t>
              </a:r>
              <a:r>
                <a:rPr sz="1200" spc="-5" dirty="0">
                  <a:solidFill>
                    <a:prstClr val="black"/>
                  </a:solidFill>
                  <a:latin typeface="Arial"/>
                  <a:cs typeface="Arial"/>
                </a:rPr>
                <a:t>о</a:t>
              </a:r>
              <a:r>
                <a:rPr sz="1200" spc="-10" dirty="0">
                  <a:solidFill>
                    <a:prstClr val="black"/>
                  </a:solidFill>
                  <a:latin typeface="Arial"/>
                  <a:cs typeface="Arial"/>
                </a:rPr>
                <a:t>г</a:t>
              </a:r>
              <a:r>
                <a:rPr sz="1200" dirty="0">
                  <a:solidFill>
                    <a:prstClr val="black"/>
                  </a:solidFill>
                  <a:latin typeface="Arial"/>
                  <a:cs typeface="Arial"/>
                </a:rPr>
                <a:t>о пу</a:t>
              </a:r>
              <a:r>
                <a:rPr sz="1200" spc="-5" dirty="0">
                  <a:solidFill>
                    <a:prstClr val="black"/>
                  </a:solidFill>
                  <a:latin typeface="Arial"/>
                  <a:cs typeface="Arial"/>
                </a:rPr>
                <a:t>т</a:t>
              </a:r>
              <a:r>
                <a:rPr sz="1200" dirty="0">
                  <a:solidFill>
                    <a:prstClr val="black"/>
                  </a:solidFill>
                  <a:latin typeface="Arial"/>
                  <a:cs typeface="Arial"/>
                </a:rPr>
                <a:t>и</a:t>
              </a:r>
            </a:p>
          </p:txBody>
        </p:sp>
        <p:sp>
          <p:nvSpPr>
            <p:cNvPr id="109" name="object 35"/>
            <p:cNvSpPr/>
            <p:nvPr/>
          </p:nvSpPr>
          <p:spPr>
            <a:xfrm>
              <a:off x="4298279" y="6647459"/>
              <a:ext cx="601295" cy="162560"/>
            </a:xfrm>
            <a:custGeom>
              <a:avLst/>
              <a:gdLst/>
              <a:ahLst/>
              <a:cxnLst/>
              <a:rect l="l" t="t" r="r" b="b"/>
              <a:pathLst>
                <a:path w="492760" h="162559">
                  <a:moveTo>
                    <a:pt x="0" y="162039"/>
                  </a:moveTo>
                  <a:lnTo>
                    <a:pt x="492353" y="162039"/>
                  </a:lnTo>
                  <a:lnTo>
                    <a:pt x="492353" y="0"/>
                  </a:lnTo>
                  <a:lnTo>
                    <a:pt x="0" y="0"/>
                  </a:lnTo>
                  <a:lnTo>
                    <a:pt x="0" y="16203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1200" smtClea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0" name="object 36"/>
            <p:cNvSpPr txBox="1"/>
            <p:nvPr/>
          </p:nvSpPr>
          <p:spPr>
            <a:xfrm>
              <a:off x="4318943" y="6696248"/>
              <a:ext cx="613308" cy="5462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defTabSz="914400"/>
              <a:r>
                <a:rPr sz="1200" spc="-10" dirty="0">
                  <a:solidFill>
                    <a:prstClr val="black"/>
                  </a:solidFill>
                  <a:latin typeface="Arial"/>
                  <a:cs typeface="Arial"/>
                </a:rPr>
                <a:t>Р</a:t>
              </a:r>
              <a:r>
                <a:rPr sz="1200" spc="-5" dirty="0">
                  <a:solidFill>
                    <a:prstClr val="black"/>
                  </a:solidFill>
                  <a:latin typeface="Arial"/>
                  <a:cs typeface="Arial"/>
                </a:rPr>
                <a:t>а</a:t>
              </a:r>
              <a:r>
                <a:rPr sz="1200" dirty="0">
                  <a:solidFill>
                    <a:prstClr val="black"/>
                  </a:solidFill>
                  <a:latin typeface="Arial"/>
                  <a:cs typeface="Arial"/>
                </a:rPr>
                <a:t>с</a:t>
              </a:r>
              <a:r>
                <a:rPr sz="1200" spc="20" dirty="0">
                  <a:solidFill>
                    <a:prstClr val="black"/>
                  </a:solidFill>
                  <a:latin typeface="Arial"/>
                  <a:cs typeface="Arial"/>
                </a:rPr>
                <a:t>ш</a:t>
              </a:r>
              <a:r>
                <a:rPr sz="1200" spc="-5" dirty="0">
                  <a:solidFill>
                    <a:prstClr val="black"/>
                  </a:solidFill>
                  <a:latin typeface="Arial"/>
                  <a:cs typeface="Arial"/>
                </a:rPr>
                <a:t>иренное</a:t>
              </a:r>
              <a:endParaRPr sz="12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11" name="object 37"/>
            <p:cNvSpPr/>
            <p:nvPr/>
          </p:nvSpPr>
          <p:spPr>
            <a:xfrm>
              <a:off x="1015964" y="5506961"/>
              <a:ext cx="5744210" cy="162560"/>
            </a:xfrm>
            <a:custGeom>
              <a:avLst/>
              <a:gdLst/>
              <a:ahLst/>
              <a:cxnLst/>
              <a:rect l="l" t="t" r="r" b="b"/>
              <a:pathLst>
                <a:path w="5744209" h="162560">
                  <a:moveTo>
                    <a:pt x="0" y="162039"/>
                  </a:moveTo>
                  <a:lnTo>
                    <a:pt x="5744070" y="162039"/>
                  </a:lnTo>
                  <a:lnTo>
                    <a:pt x="5744070" y="0"/>
                  </a:lnTo>
                  <a:lnTo>
                    <a:pt x="0" y="0"/>
                  </a:lnTo>
                  <a:lnTo>
                    <a:pt x="0" y="16203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1200" smtClea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2" name="object 38"/>
            <p:cNvSpPr txBox="1"/>
            <p:nvPr/>
          </p:nvSpPr>
          <p:spPr>
            <a:xfrm>
              <a:off x="2646777" y="5572763"/>
              <a:ext cx="3075953" cy="60342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defTabSz="914400"/>
              <a:r>
                <a:rPr sz="1600" b="1" spc="-10" dirty="0">
                  <a:solidFill>
                    <a:prstClr val="black"/>
                  </a:solidFill>
                  <a:latin typeface="Arial"/>
                  <a:cs typeface="Arial"/>
                </a:rPr>
                <a:t>У</a:t>
              </a:r>
              <a:r>
                <a:rPr sz="1600" b="1" spc="20" dirty="0">
                  <a:solidFill>
                    <a:prstClr val="black"/>
                  </a:solidFill>
                  <a:latin typeface="Arial"/>
                  <a:cs typeface="Arial"/>
                </a:rPr>
                <a:t>п</a:t>
              </a:r>
              <a:r>
                <a:rPr sz="1600" b="1" spc="-5" dirty="0">
                  <a:solidFill>
                    <a:prstClr val="black"/>
                  </a:solidFill>
                  <a:latin typeface="Arial"/>
                  <a:cs typeface="Arial"/>
                </a:rPr>
                <a:t>ро</a:t>
              </a:r>
              <a:r>
                <a:rPr sz="1600" b="1" dirty="0">
                  <a:solidFill>
                    <a:prstClr val="black"/>
                  </a:solidFill>
                  <a:latin typeface="Arial"/>
                  <a:cs typeface="Arial"/>
                </a:rPr>
                <a:t>щ</a:t>
              </a:r>
              <a:r>
                <a:rPr sz="1600" b="1" spc="-5" dirty="0">
                  <a:solidFill>
                    <a:prstClr val="black"/>
                  </a:solidFill>
                  <a:latin typeface="Arial"/>
                  <a:cs typeface="Arial"/>
                </a:rPr>
                <a:t>ё</a:t>
              </a:r>
              <a:r>
                <a:rPr sz="1600" b="1" dirty="0">
                  <a:solidFill>
                    <a:prstClr val="black"/>
                  </a:solidFill>
                  <a:latin typeface="Arial"/>
                  <a:cs typeface="Arial"/>
                </a:rPr>
                <a:t>нн</a:t>
              </a:r>
              <a:r>
                <a:rPr sz="1600" b="1" spc="-5" dirty="0">
                  <a:solidFill>
                    <a:prstClr val="black"/>
                  </a:solidFill>
                  <a:latin typeface="Arial"/>
                  <a:cs typeface="Arial"/>
                </a:rPr>
                <a:t>а</a:t>
              </a:r>
              <a:r>
                <a:rPr sz="1600" b="1" dirty="0">
                  <a:solidFill>
                    <a:prstClr val="black"/>
                  </a:solidFill>
                  <a:latin typeface="Arial"/>
                  <a:cs typeface="Arial"/>
                </a:rPr>
                <a:t>я</a:t>
              </a:r>
              <a:r>
                <a:rPr sz="1600" b="1" spc="-5" dirty="0">
                  <a:solidFill>
                    <a:prstClr val="black"/>
                  </a:solidFill>
                  <a:latin typeface="Arial"/>
                  <a:cs typeface="Arial"/>
                </a:rPr>
                <a:t> к</a:t>
              </a:r>
              <a:r>
                <a:rPr sz="1600" b="1" spc="5" dirty="0">
                  <a:solidFill>
                    <a:prstClr val="black"/>
                  </a:solidFill>
                  <a:latin typeface="Arial"/>
                  <a:cs typeface="Arial"/>
                </a:rPr>
                <a:t>л</a:t>
              </a:r>
              <a:r>
                <a:rPr sz="1600" b="1" spc="-5" dirty="0">
                  <a:solidFill>
                    <a:prstClr val="black"/>
                  </a:solidFill>
                  <a:latin typeface="Arial"/>
                  <a:cs typeface="Arial"/>
                </a:rPr>
                <a:t>ас</a:t>
              </a:r>
              <a:r>
                <a:rPr sz="1600" b="1" spc="20" dirty="0">
                  <a:solidFill>
                    <a:prstClr val="black"/>
                  </a:solidFill>
                  <a:latin typeface="Arial"/>
                  <a:cs typeface="Arial"/>
                </a:rPr>
                <a:t>с</a:t>
              </a:r>
              <a:r>
                <a:rPr sz="1600" b="1" spc="-10" dirty="0">
                  <a:solidFill>
                    <a:prstClr val="black"/>
                  </a:solidFill>
                  <a:latin typeface="Arial"/>
                  <a:cs typeface="Arial"/>
                </a:rPr>
                <a:t>и</a:t>
              </a:r>
              <a:r>
                <a:rPr sz="1600" b="1" spc="-15" dirty="0">
                  <a:solidFill>
                    <a:prstClr val="black"/>
                  </a:solidFill>
                  <a:latin typeface="Arial"/>
                  <a:cs typeface="Arial"/>
                </a:rPr>
                <a:t>ф</a:t>
              </a:r>
              <a:r>
                <a:rPr sz="1600" b="1" spc="15" dirty="0">
                  <a:solidFill>
                    <a:prstClr val="black"/>
                  </a:solidFill>
                  <a:latin typeface="Arial"/>
                  <a:cs typeface="Arial"/>
                </a:rPr>
                <a:t>и</a:t>
              </a:r>
              <a:r>
                <a:rPr sz="1600" b="1" spc="-5" dirty="0">
                  <a:solidFill>
                    <a:prstClr val="black"/>
                  </a:solidFill>
                  <a:latin typeface="Arial"/>
                  <a:cs typeface="Arial"/>
                </a:rPr>
                <a:t>ка</a:t>
              </a:r>
              <a:r>
                <a:rPr sz="1600" b="1" spc="-10" dirty="0">
                  <a:solidFill>
                    <a:prstClr val="black"/>
                  </a:solidFill>
                  <a:latin typeface="Arial"/>
                  <a:cs typeface="Arial"/>
                </a:rPr>
                <a:t>ци</a:t>
              </a:r>
              <a:r>
                <a:rPr sz="1600" b="1" dirty="0">
                  <a:solidFill>
                    <a:prstClr val="black"/>
                  </a:solidFill>
                  <a:latin typeface="Arial"/>
                  <a:cs typeface="Arial"/>
                </a:rPr>
                <a:t>я</a:t>
              </a:r>
              <a:r>
                <a:rPr sz="1600" b="1" spc="20" dirty="0">
                  <a:solidFill>
                    <a:prstClr val="black"/>
                  </a:solidFill>
                  <a:latin typeface="Arial"/>
                  <a:cs typeface="Arial"/>
                </a:rPr>
                <a:t> </a:t>
              </a:r>
              <a:r>
                <a:rPr sz="1600" b="1" spc="-20" dirty="0">
                  <a:solidFill>
                    <a:prstClr val="black"/>
                  </a:solidFill>
                  <a:latin typeface="Arial"/>
                  <a:cs typeface="Arial"/>
                </a:rPr>
                <a:t>т</a:t>
              </a:r>
              <a:r>
                <a:rPr sz="1600" b="1" spc="20" dirty="0">
                  <a:solidFill>
                    <a:prstClr val="black"/>
                  </a:solidFill>
                  <a:latin typeface="Arial"/>
                  <a:cs typeface="Arial"/>
                </a:rPr>
                <a:t>е</a:t>
              </a:r>
              <a:r>
                <a:rPr sz="1600" b="1" spc="-5" dirty="0">
                  <a:solidFill>
                    <a:prstClr val="black"/>
                  </a:solidFill>
                  <a:latin typeface="Arial"/>
                  <a:cs typeface="Arial"/>
                </a:rPr>
                <a:t>с</a:t>
              </a:r>
              <a:r>
                <a:rPr sz="1600" b="1" spc="-20" dirty="0">
                  <a:solidFill>
                    <a:prstClr val="black"/>
                  </a:solidFill>
                  <a:latin typeface="Arial"/>
                  <a:cs typeface="Arial"/>
                </a:rPr>
                <a:t>т</a:t>
              </a:r>
              <a:r>
                <a:rPr sz="1600" b="1" spc="15" dirty="0">
                  <a:solidFill>
                    <a:prstClr val="black"/>
                  </a:solidFill>
                  <a:latin typeface="Arial"/>
                  <a:cs typeface="Arial"/>
                </a:rPr>
                <a:t>и</a:t>
              </a:r>
              <a:r>
                <a:rPr sz="1600" b="1" spc="-5" dirty="0">
                  <a:solidFill>
                    <a:prstClr val="black"/>
                  </a:solidFill>
                  <a:latin typeface="Arial"/>
                  <a:cs typeface="Arial"/>
                </a:rPr>
                <a:t>ров</a:t>
              </a:r>
              <a:r>
                <a:rPr sz="1600" b="1" spc="20" dirty="0">
                  <a:solidFill>
                    <a:prstClr val="black"/>
                  </a:solidFill>
                  <a:latin typeface="Arial"/>
                  <a:cs typeface="Arial"/>
                </a:rPr>
                <a:t>а</a:t>
              </a:r>
              <a:r>
                <a:rPr sz="1600" b="1" dirty="0">
                  <a:solidFill>
                    <a:prstClr val="black"/>
                  </a:solidFill>
                  <a:latin typeface="Arial"/>
                  <a:cs typeface="Arial"/>
                </a:rPr>
                <a:t>н</a:t>
              </a:r>
              <a:r>
                <a:rPr sz="1600" b="1" spc="-10" dirty="0">
                  <a:solidFill>
                    <a:prstClr val="black"/>
                  </a:solidFill>
                  <a:latin typeface="Arial"/>
                  <a:cs typeface="Arial"/>
                </a:rPr>
                <a:t>и</a:t>
              </a:r>
              <a:r>
                <a:rPr sz="1600" b="1" dirty="0">
                  <a:solidFill>
                    <a:prstClr val="black"/>
                  </a:solidFill>
                  <a:latin typeface="Arial"/>
                  <a:cs typeface="Arial"/>
                </a:rPr>
                <a:t>я</a:t>
              </a:r>
              <a:endParaRPr sz="16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13" name="object 39"/>
            <p:cNvSpPr/>
            <p:nvPr/>
          </p:nvSpPr>
          <p:spPr>
            <a:xfrm>
              <a:off x="1098019" y="5669000"/>
              <a:ext cx="0" cy="816610"/>
            </a:xfrm>
            <a:custGeom>
              <a:avLst/>
              <a:gdLst/>
              <a:ahLst/>
              <a:cxnLst/>
              <a:rect l="l" t="t" r="r" b="b"/>
              <a:pathLst>
                <a:path h="816610">
                  <a:moveTo>
                    <a:pt x="0" y="0"/>
                  </a:moveTo>
                  <a:lnTo>
                    <a:pt x="0" y="81639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1200" smtClea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4" name="object 40"/>
            <p:cNvSpPr/>
            <p:nvPr/>
          </p:nvSpPr>
          <p:spPr>
            <a:xfrm>
              <a:off x="3067408" y="5669000"/>
              <a:ext cx="0" cy="816610"/>
            </a:xfrm>
            <a:custGeom>
              <a:avLst/>
              <a:gdLst/>
              <a:ahLst/>
              <a:cxnLst/>
              <a:rect l="l" t="t" r="r" b="b"/>
              <a:pathLst>
                <a:path h="816610">
                  <a:moveTo>
                    <a:pt x="0" y="0"/>
                  </a:moveTo>
                  <a:lnTo>
                    <a:pt x="0" y="81639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1200" smtClea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5" name="object 41"/>
            <p:cNvSpPr/>
            <p:nvPr/>
          </p:nvSpPr>
          <p:spPr>
            <a:xfrm>
              <a:off x="5036810" y="5669000"/>
              <a:ext cx="0" cy="816610"/>
            </a:xfrm>
            <a:custGeom>
              <a:avLst/>
              <a:gdLst/>
              <a:ahLst/>
              <a:cxnLst/>
              <a:rect l="l" t="t" r="r" b="b"/>
              <a:pathLst>
                <a:path h="816610">
                  <a:moveTo>
                    <a:pt x="0" y="0"/>
                  </a:moveTo>
                  <a:lnTo>
                    <a:pt x="0" y="81639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1200" smtClea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6" name="object 42"/>
            <p:cNvSpPr/>
            <p:nvPr/>
          </p:nvSpPr>
          <p:spPr>
            <a:xfrm>
              <a:off x="1590347" y="5995123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0"/>
                  </a:moveTo>
                  <a:lnTo>
                    <a:pt x="0" y="8210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1200" smtClea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7" name="object 43"/>
            <p:cNvSpPr/>
            <p:nvPr/>
          </p:nvSpPr>
          <p:spPr>
            <a:xfrm>
              <a:off x="2410919" y="5995123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0"/>
                  </a:moveTo>
                  <a:lnTo>
                    <a:pt x="0" y="8210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1200" smtClea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8" name="object 44"/>
            <p:cNvSpPr/>
            <p:nvPr/>
          </p:nvSpPr>
          <p:spPr>
            <a:xfrm>
              <a:off x="1426276" y="6569583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0"/>
                  </a:moveTo>
                  <a:lnTo>
                    <a:pt x="0" y="820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1200" smtClea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9" name="object 45"/>
            <p:cNvSpPr/>
            <p:nvPr/>
          </p:nvSpPr>
          <p:spPr>
            <a:xfrm>
              <a:off x="2000658" y="6569583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0"/>
                  </a:moveTo>
                  <a:lnTo>
                    <a:pt x="0" y="820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1200" smtClea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0" name="object 46"/>
            <p:cNvSpPr/>
            <p:nvPr/>
          </p:nvSpPr>
          <p:spPr>
            <a:xfrm>
              <a:off x="2575054" y="6569583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0"/>
                  </a:moveTo>
                  <a:lnTo>
                    <a:pt x="0" y="820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1200" smtClea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1" name="object 47"/>
            <p:cNvSpPr/>
            <p:nvPr/>
          </p:nvSpPr>
          <p:spPr>
            <a:xfrm>
              <a:off x="1098019" y="5911012"/>
              <a:ext cx="82550" cy="0"/>
            </a:xfrm>
            <a:custGeom>
              <a:avLst/>
              <a:gdLst/>
              <a:ahLst/>
              <a:cxnLst/>
              <a:rect l="l" t="t" r="r" b="b"/>
              <a:pathLst>
                <a:path w="82550">
                  <a:moveTo>
                    <a:pt x="0" y="0"/>
                  </a:moveTo>
                  <a:lnTo>
                    <a:pt x="8205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1200" smtClea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2" name="object 48"/>
            <p:cNvSpPr/>
            <p:nvPr/>
          </p:nvSpPr>
          <p:spPr>
            <a:xfrm>
              <a:off x="1098019" y="6485394"/>
              <a:ext cx="82550" cy="0"/>
            </a:xfrm>
            <a:custGeom>
              <a:avLst/>
              <a:gdLst/>
              <a:ahLst/>
              <a:cxnLst/>
              <a:rect l="l" t="t" r="r" b="b"/>
              <a:pathLst>
                <a:path w="82550">
                  <a:moveTo>
                    <a:pt x="0" y="0"/>
                  </a:moveTo>
                  <a:lnTo>
                    <a:pt x="8205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1200" smtClea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3" name="object 49"/>
            <p:cNvSpPr/>
            <p:nvPr/>
          </p:nvSpPr>
          <p:spPr>
            <a:xfrm>
              <a:off x="3395614" y="5991021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0"/>
                  </a:moveTo>
                  <a:lnTo>
                    <a:pt x="0" y="820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1200" smtClea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4" name="object 50"/>
            <p:cNvSpPr/>
            <p:nvPr/>
          </p:nvSpPr>
          <p:spPr>
            <a:xfrm>
              <a:off x="3970073" y="5991021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0"/>
                  </a:moveTo>
                  <a:lnTo>
                    <a:pt x="0" y="820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1200" smtClea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5" name="object 51"/>
            <p:cNvSpPr/>
            <p:nvPr/>
          </p:nvSpPr>
          <p:spPr>
            <a:xfrm>
              <a:off x="4544456" y="5991021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0"/>
                  </a:moveTo>
                  <a:lnTo>
                    <a:pt x="0" y="8202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1200" smtClea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6" name="object 52"/>
            <p:cNvSpPr/>
            <p:nvPr/>
          </p:nvSpPr>
          <p:spPr>
            <a:xfrm>
              <a:off x="3395614" y="6565404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0"/>
                  </a:moveTo>
                  <a:lnTo>
                    <a:pt x="0" y="8204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1200" smtClea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7" name="object 53"/>
            <p:cNvSpPr/>
            <p:nvPr/>
          </p:nvSpPr>
          <p:spPr>
            <a:xfrm>
              <a:off x="3970073" y="6565404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0"/>
                  </a:moveTo>
                  <a:lnTo>
                    <a:pt x="0" y="8204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1200" smtClea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8" name="object 54"/>
            <p:cNvSpPr/>
            <p:nvPr/>
          </p:nvSpPr>
          <p:spPr>
            <a:xfrm>
              <a:off x="4544456" y="6565404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0"/>
                  </a:moveTo>
                  <a:lnTo>
                    <a:pt x="0" y="8204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1200" smtClea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9" name="object 55"/>
            <p:cNvSpPr/>
            <p:nvPr/>
          </p:nvSpPr>
          <p:spPr>
            <a:xfrm>
              <a:off x="3067408" y="5911012"/>
              <a:ext cx="82550" cy="0"/>
            </a:xfrm>
            <a:custGeom>
              <a:avLst/>
              <a:gdLst/>
              <a:ahLst/>
              <a:cxnLst/>
              <a:rect l="l" t="t" r="r" b="b"/>
              <a:pathLst>
                <a:path w="82550">
                  <a:moveTo>
                    <a:pt x="0" y="0"/>
                  </a:moveTo>
                  <a:lnTo>
                    <a:pt x="8202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1200" smtClea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0" name="object 56"/>
            <p:cNvSpPr/>
            <p:nvPr/>
          </p:nvSpPr>
          <p:spPr>
            <a:xfrm>
              <a:off x="3067408" y="6485394"/>
              <a:ext cx="82550" cy="0"/>
            </a:xfrm>
            <a:custGeom>
              <a:avLst/>
              <a:gdLst/>
              <a:ahLst/>
              <a:cxnLst/>
              <a:rect l="l" t="t" r="r" b="b"/>
              <a:pathLst>
                <a:path w="82550">
                  <a:moveTo>
                    <a:pt x="0" y="0"/>
                  </a:moveTo>
                  <a:lnTo>
                    <a:pt x="8202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1200" smtClea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1" name="object 57"/>
            <p:cNvSpPr/>
            <p:nvPr/>
          </p:nvSpPr>
          <p:spPr>
            <a:xfrm>
              <a:off x="5036810" y="5911012"/>
              <a:ext cx="82550" cy="0"/>
            </a:xfrm>
            <a:custGeom>
              <a:avLst/>
              <a:gdLst/>
              <a:ahLst/>
              <a:cxnLst/>
              <a:rect l="l" t="t" r="r" b="b"/>
              <a:pathLst>
                <a:path w="82550">
                  <a:moveTo>
                    <a:pt x="0" y="0"/>
                  </a:moveTo>
                  <a:lnTo>
                    <a:pt x="8204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1200" smtClea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2" name="object 58"/>
            <p:cNvSpPr/>
            <p:nvPr/>
          </p:nvSpPr>
          <p:spPr>
            <a:xfrm>
              <a:off x="5036810" y="6485394"/>
              <a:ext cx="82550" cy="0"/>
            </a:xfrm>
            <a:custGeom>
              <a:avLst/>
              <a:gdLst/>
              <a:ahLst/>
              <a:cxnLst/>
              <a:rect l="l" t="t" r="r" b="b"/>
              <a:pathLst>
                <a:path w="82550">
                  <a:moveTo>
                    <a:pt x="0" y="0"/>
                  </a:moveTo>
                  <a:lnTo>
                    <a:pt x="8204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1200" smtClea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3" name="object 59"/>
            <p:cNvSpPr/>
            <p:nvPr/>
          </p:nvSpPr>
          <p:spPr>
            <a:xfrm>
              <a:off x="5529163" y="5993041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0"/>
                  </a:moveTo>
                  <a:lnTo>
                    <a:pt x="0" y="8210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1200" smtClea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4" name="object 60"/>
            <p:cNvSpPr/>
            <p:nvPr/>
          </p:nvSpPr>
          <p:spPr>
            <a:xfrm>
              <a:off x="6349723" y="5993041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0"/>
                  </a:moveTo>
                  <a:lnTo>
                    <a:pt x="0" y="8210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1200" smtClea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5" name="object 61"/>
            <p:cNvSpPr/>
            <p:nvPr/>
          </p:nvSpPr>
          <p:spPr>
            <a:xfrm>
              <a:off x="5118851" y="6647459"/>
              <a:ext cx="788035" cy="162560"/>
            </a:xfrm>
            <a:custGeom>
              <a:avLst/>
              <a:gdLst/>
              <a:ahLst/>
              <a:cxnLst/>
              <a:rect l="l" t="t" r="r" b="b"/>
              <a:pathLst>
                <a:path w="788035" h="162559">
                  <a:moveTo>
                    <a:pt x="0" y="162039"/>
                  </a:moveTo>
                  <a:lnTo>
                    <a:pt x="787730" y="162039"/>
                  </a:lnTo>
                  <a:lnTo>
                    <a:pt x="787730" y="0"/>
                  </a:lnTo>
                  <a:lnTo>
                    <a:pt x="0" y="0"/>
                  </a:lnTo>
                  <a:lnTo>
                    <a:pt x="0" y="16203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1200" smtClea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6" name="object 62"/>
            <p:cNvSpPr txBox="1"/>
            <p:nvPr/>
          </p:nvSpPr>
          <p:spPr>
            <a:xfrm>
              <a:off x="5255544" y="6682682"/>
              <a:ext cx="564236" cy="5462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defTabSz="914400"/>
              <a:r>
                <a:rPr sz="1200" spc="-10" dirty="0">
                  <a:solidFill>
                    <a:prstClr val="black"/>
                  </a:solidFill>
                  <a:latin typeface="Arial"/>
                  <a:cs typeface="Arial"/>
                </a:rPr>
                <a:t>П</a:t>
              </a:r>
              <a:r>
                <a:rPr sz="1200" spc="-5" dirty="0">
                  <a:solidFill>
                    <a:prstClr val="black"/>
                  </a:solidFill>
                  <a:latin typeface="Arial"/>
                  <a:cs typeface="Arial"/>
                </a:rPr>
                <a:t>о</a:t>
              </a:r>
              <a:r>
                <a:rPr sz="1200" spc="15" dirty="0">
                  <a:solidFill>
                    <a:prstClr val="black"/>
                  </a:solidFill>
                  <a:latin typeface="Arial"/>
                  <a:cs typeface="Arial"/>
                </a:rPr>
                <a:t>з</a:t>
              </a:r>
              <a:r>
                <a:rPr sz="1200" spc="-5" dirty="0">
                  <a:solidFill>
                    <a:prstClr val="black"/>
                  </a:solidFill>
                  <a:latin typeface="Arial"/>
                  <a:cs typeface="Arial"/>
                </a:rPr>
                <a:t>ити</a:t>
              </a:r>
              <a:r>
                <a:rPr sz="1200" spc="5" dirty="0">
                  <a:solidFill>
                    <a:prstClr val="black"/>
                  </a:solidFill>
                  <a:latin typeface="Arial"/>
                  <a:cs typeface="Arial"/>
                </a:rPr>
                <a:t>в</a:t>
              </a:r>
              <a:r>
                <a:rPr sz="1200" dirty="0">
                  <a:solidFill>
                    <a:prstClr val="black"/>
                  </a:solidFill>
                  <a:latin typeface="Arial"/>
                  <a:cs typeface="Arial"/>
                </a:rPr>
                <a:t>н</a:t>
              </a:r>
              <a:r>
                <a:rPr sz="1200" spc="-5" dirty="0">
                  <a:solidFill>
                    <a:prstClr val="black"/>
                  </a:solidFill>
                  <a:latin typeface="Arial"/>
                  <a:cs typeface="Arial"/>
                </a:rPr>
                <a:t>о</a:t>
              </a:r>
              <a:r>
                <a:rPr sz="1200" dirty="0">
                  <a:solidFill>
                    <a:prstClr val="black"/>
                  </a:solidFill>
                  <a:latin typeface="Arial"/>
                  <a:cs typeface="Arial"/>
                </a:rPr>
                <a:t>е</a:t>
              </a:r>
            </a:p>
          </p:txBody>
        </p:sp>
        <p:sp>
          <p:nvSpPr>
            <p:cNvPr id="137" name="object 63"/>
            <p:cNvSpPr/>
            <p:nvPr/>
          </p:nvSpPr>
          <p:spPr>
            <a:xfrm>
              <a:off x="5972240" y="6647459"/>
              <a:ext cx="788035" cy="162560"/>
            </a:xfrm>
            <a:custGeom>
              <a:avLst/>
              <a:gdLst/>
              <a:ahLst/>
              <a:cxnLst/>
              <a:rect l="l" t="t" r="r" b="b"/>
              <a:pathLst>
                <a:path w="788034" h="162559">
                  <a:moveTo>
                    <a:pt x="0" y="162039"/>
                  </a:moveTo>
                  <a:lnTo>
                    <a:pt x="787742" y="162039"/>
                  </a:lnTo>
                  <a:lnTo>
                    <a:pt x="787742" y="0"/>
                  </a:lnTo>
                  <a:lnTo>
                    <a:pt x="0" y="0"/>
                  </a:lnTo>
                  <a:lnTo>
                    <a:pt x="0" y="16203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1200" smtClea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8" name="object 64"/>
            <p:cNvSpPr txBox="1"/>
            <p:nvPr/>
          </p:nvSpPr>
          <p:spPr>
            <a:xfrm>
              <a:off x="6199063" y="6686662"/>
              <a:ext cx="561111" cy="54620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defTabSz="914400"/>
              <a:r>
                <a:rPr sz="1200" spc="-15" dirty="0">
                  <a:solidFill>
                    <a:prstClr val="black"/>
                  </a:solidFill>
                  <a:latin typeface="Arial"/>
                  <a:cs typeface="Arial"/>
                </a:rPr>
                <a:t>Н</a:t>
              </a:r>
              <a:r>
                <a:rPr sz="1200" spc="15" dirty="0">
                  <a:solidFill>
                    <a:prstClr val="black"/>
                  </a:solidFill>
                  <a:latin typeface="Arial"/>
                  <a:cs typeface="Arial"/>
                </a:rPr>
                <a:t>е</a:t>
              </a:r>
              <a:r>
                <a:rPr sz="1200" spc="-10" dirty="0">
                  <a:solidFill>
                    <a:prstClr val="black"/>
                  </a:solidFill>
                  <a:latin typeface="Arial"/>
                  <a:cs typeface="Arial"/>
                </a:rPr>
                <a:t>г</a:t>
              </a:r>
              <a:r>
                <a:rPr sz="1200" spc="-5" dirty="0">
                  <a:solidFill>
                    <a:prstClr val="black"/>
                  </a:solidFill>
                  <a:latin typeface="Arial"/>
                  <a:cs typeface="Arial"/>
                </a:rPr>
                <a:t>ати</a:t>
              </a:r>
              <a:r>
                <a:rPr sz="1200" spc="5" dirty="0">
                  <a:solidFill>
                    <a:prstClr val="black"/>
                  </a:solidFill>
                  <a:latin typeface="Arial"/>
                  <a:cs typeface="Arial"/>
                </a:rPr>
                <a:t>в</a:t>
              </a:r>
              <a:r>
                <a:rPr sz="1200" dirty="0">
                  <a:solidFill>
                    <a:prstClr val="black"/>
                  </a:solidFill>
                  <a:latin typeface="Arial"/>
                  <a:cs typeface="Arial"/>
                </a:rPr>
                <a:t>н</a:t>
              </a:r>
              <a:r>
                <a:rPr sz="1200" spc="-5" dirty="0">
                  <a:solidFill>
                    <a:prstClr val="black"/>
                  </a:solidFill>
                  <a:latin typeface="Arial"/>
                  <a:cs typeface="Arial"/>
                </a:rPr>
                <a:t>о</a:t>
              </a:r>
              <a:r>
                <a:rPr sz="1200" dirty="0">
                  <a:solidFill>
                    <a:prstClr val="black"/>
                  </a:solidFill>
                  <a:latin typeface="Arial"/>
                  <a:cs typeface="Arial"/>
                </a:rPr>
                <a:t>е</a:t>
              </a:r>
            </a:p>
          </p:txBody>
        </p:sp>
        <p:sp>
          <p:nvSpPr>
            <p:cNvPr id="139" name="object 65"/>
            <p:cNvSpPr/>
            <p:nvPr/>
          </p:nvSpPr>
          <p:spPr>
            <a:xfrm>
              <a:off x="5118851" y="6403365"/>
              <a:ext cx="1641475" cy="162560"/>
            </a:xfrm>
            <a:custGeom>
              <a:avLst/>
              <a:gdLst/>
              <a:ahLst/>
              <a:cxnLst/>
              <a:rect l="l" t="t" r="r" b="b"/>
              <a:pathLst>
                <a:path w="1641475" h="162559">
                  <a:moveTo>
                    <a:pt x="0" y="162039"/>
                  </a:moveTo>
                  <a:lnTo>
                    <a:pt x="1641132" y="162039"/>
                  </a:lnTo>
                  <a:lnTo>
                    <a:pt x="1641132" y="0"/>
                  </a:lnTo>
                  <a:lnTo>
                    <a:pt x="0" y="0"/>
                  </a:lnTo>
                  <a:lnTo>
                    <a:pt x="0" y="162039"/>
                  </a:lnTo>
                  <a:close/>
                </a:path>
              </a:pathLst>
            </a:custGeom>
            <a:ln w="4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1200" smtClea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0" name="object 66"/>
            <p:cNvSpPr txBox="1"/>
            <p:nvPr/>
          </p:nvSpPr>
          <p:spPr>
            <a:xfrm>
              <a:off x="5145346" y="6421056"/>
              <a:ext cx="1749616" cy="10559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defTabSz="914400"/>
              <a:r>
                <a:rPr sz="1400" b="1" spc="-10" dirty="0">
                  <a:solidFill>
                    <a:prstClr val="black"/>
                  </a:solidFill>
                  <a:latin typeface="Arial"/>
                  <a:cs typeface="Arial"/>
                </a:rPr>
                <a:t>П</a:t>
              </a:r>
              <a:r>
                <a:rPr sz="1400" b="1" dirty="0">
                  <a:solidFill>
                    <a:prstClr val="black"/>
                  </a:solidFill>
                  <a:latin typeface="Arial"/>
                  <a:cs typeface="Arial"/>
                </a:rPr>
                <a:t>о</a:t>
              </a:r>
              <a:r>
                <a:rPr sz="1400" b="1" spc="5" dirty="0">
                  <a:solidFill>
                    <a:prstClr val="black"/>
                  </a:solidFill>
                  <a:latin typeface="Arial"/>
                  <a:cs typeface="Arial"/>
                </a:rPr>
                <a:t> </a:t>
              </a:r>
              <a:r>
                <a:rPr sz="1400" b="1" spc="-5" dirty="0">
                  <a:solidFill>
                    <a:prstClr val="black"/>
                  </a:solidFill>
                  <a:latin typeface="Arial"/>
                  <a:cs typeface="Arial"/>
                </a:rPr>
                <a:t>пр</a:t>
              </a:r>
              <a:r>
                <a:rPr sz="1400" b="1" spc="15" dirty="0">
                  <a:solidFill>
                    <a:prstClr val="black"/>
                  </a:solidFill>
                  <a:latin typeface="Arial"/>
                  <a:cs typeface="Arial"/>
                </a:rPr>
                <a:t>и</a:t>
              </a:r>
              <a:r>
                <a:rPr sz="1400" b="1" spc="-5" dirty="0">
                  <a:solidFill>
                    <a:prstClr val="black"/>
                  </a:solidFill>
                  <a:latin typeface="Arial"/>
                  <a:cs typeface="Arial"/>
                </a:rPr>
                <a:t>н</a:t>
              </a:r>
              <a:r>
                <a:rPr sz="1400" b="1" spc="-10" dirty="0">
                  <a:solidFill>
                    <a:prstClr val="black"/>
                  </a:solidFill>
                  <a:latin typeface="Arial"/>
                  <a:cs typeface="Arial"/>
                </a:rPr>
                <a:t>ци</a:t>
              </a:r>
              <a:r>
                <a:rPr sz="1400" b="1" spc="-5" dirty="0">
                  <a:solidFill>
                    <a:prstClr val="black"/>
                  </a:solidFill>
                  <a:latin typeface="Arial"/>
                  <a:cs typeface="Arial"/>
                </a:rPr>
                <a:t>п</a:t>
              </a:r>
              <a:r>
                <a:rPr sz="1400" b="1" spc="15" dirty="0">
                  <a:solidFill>
                    <a:prstClr val="black"/>
                  </a:solidFill>
                  <a:latin typeface="Arial"/>
                  <a:cs typeface="Arial"/>
                </a:rPr>
                <a:t>а</a:t>
              </a:r>
              <a:r>
                <a:rPr sz="1400" b="1" dirty="0">
                  <a:solidFill>
                    <a:prstClr val="black"/>
                  </a:solidFill>
                  <a:latin typeface="Arial"/>
                  <a:cs typeface="Arial"/>
                </a:rPr>
                <a:t>м</a:t>
              </a:r>
              <a:r>
                <a:rPr sz="1400" b="1" spc="-10" dirty="0">
                  <a:solidFill>
                    <a:prstClr val="black"/>
                  </a:solidFill>
                  <a:latin typeface="Arial"/>
                  <a:cs typeface="Arial"/>
                </a:rPr>
                <a:t> </a:t>
              </a:r>
              <a:r>
                <a:rPr sz="1400" b="1" spc="-5" dirty="0">
                  <a:solidFill>
                    <a:prstClr val="black"/>
                  </a:solidFill>
                  <a:latin typeface="Arial"/>
                  <a:cs typeface="Arial"/>
                </a:rPr>
                <a:t>ра</a:t>
              </a:r>
              <a:r>
                <a:rPr sz="1400" b="1" spc="10" dirty="0">
                  <a:solidFill>
                    <a:prstClr val="black"/>
                  </a:solidFill>
                  <a:latin typeface="Arial"/>
                  <a:cs typeface="Arial"/>
                </a:rPr>
                <a:t>б</a:t>
              </a:r>
              <a:r>
                <a:rPr sz="1400" b="1" spc="-5" dirty="0">
                  <a:solidFill>
                    <a:prstClr val="black"/>
                  </a:solidFill>
                  <a:latin typeface="Arial"/>
                  <a:cs typeface="Arial"/>
                </a:rPr>
                <a:t>о</a:t>
              </a:r>
              <a:r>
                <a:rPr sz="1400" b="1" dirty="0">
                  <a:solidFill>
                    <a:prstClr val="black"/>
                  </a:solidFill>
                  <a:latin typeface="Arial"/>
                  <a:cs typeface="Arial"/>
                </a:rPr>
                <a:t>ты</a:t>
              </a:r>
              <a:r>
                <a:rPr sz="1400" b="1" spc="-15" dirty="0">
                  <a:solidFill>
                    <a:prstClr val="black"/>
                  </a:solidFill>
                  <a:latin typeface="Arial"/>
                  <a:cs typeface="Arial"/>
                </a:rPr>
                <a:t> </a:t>
              </a:r>
              <a:r>
                <a:rPr sz="1400" b="1" dirty="0">
                  <a:solidFill>
                    <a:prstClr val="black"/>
                  </a:solidFill>
                  <a:latin typeface="Arial"/>
                  <a:cs typeface="Arial"/>
                </a:rPr>
                <a:t>с</a:t>
              </a:r>
              <a:r>
                <a:rPr sz="1400" b="1" spc="5" dirty="0">
                  <a:solidFill>
                    <a:prstClr val="black"/>
                  </a:solidFill>
                  <a:latin typeface="Arial"/>
                  <a:cs typeface="Arial"/>
                </a:rPr>
                <a:t> </a:t>
              </a:r>
              <a:r>
                <a:rPr sz="1400" b="1" spc="-5" dirty="0">
                  <a:solidFill>
                    <a:prstClr val="black"/>
                  </a:solidFill>
                  <a:latin typeface="Arial"/>
                  <a:cs typeface="Arial"/>
                </a:rPr>
                <a:t>пр</a:t>
              </a:r>
              <a:r>
                <a:rPr sz="1400" b="1" spc="15" dirty="0">
                  <a:solidFill>
                    <a:prstClr val="black"/>
                  </a:solidFill>
                  <a:latin typeface="Arial"/>
                  <a:cs typeface="Arial"/>
                </a:rPr>
                <a:t>и</a:t>
              </a:r>
              <a:r>
                <a:rPr sz="1400" b="1" spc="-20" dirty="0">
                  <a:solidFill>
                    <a:prstClr val="black"/>
                  </a:solidFill>
                  <a:latin typeface="Arial"/>
                  <a:cs typeface="Arial"/>
                </a:rPr>
                <a:t>л</a:t>
              </a:r>
              <a:r>
                <a:rPr sz="1400" b="1" spc="15" dirty="0">
                  <a:solidFill>
                    <a:prstClr val="black"/>
                  </a:solidFill>
                  <a:latin typeface="Arial"/>
                  <a:cs typeface="Arial"/>
                </a:rPr>
                <a:t>о</a:t>
              </a:r>
              <a:r>
                <a:rPr sz="1400" b="1" spc="-5" dirty="0">
                  <a:solidFill>
                    <a:prstClr val="black"/>
                  </a:solidFill>
                  <a:latin typeface="Arial"/>
                  <a:cs typeface="Arial"/>
                </a:rPr>
                <a:t>жен</a:t>
              </a:r>
              <a:r>
                <a:rPr sz="1400" b="1" spc="-10" dirty="0">
                  <a:solidFill>
                    <a:prstClr val="black"/>
                  </a:solidFill>
                  <a:latin typeface="Arial"/>
                  <a:cs typeface="Arial"/>
                </a:rPr>
                <a:t>и</a:t>
              </a:r>
              <a:r>
                <a:rPr sz="1400" b="1" spc="-5" dirty="0">
                  <a:solidFill>
                    <a:prstClr val="black"/>
                  </a:solidFill>
                  <a:latin typeface="Arial"/>
                  <a:cs typeface="Arial"/>
                </a:rPr>
                <a:t>е</a:t>
              </a:r>
              <a:r>
                <a:rPr sz="1400" b="1" dirty="0">
                  <a:solidFill>
                    <a:prstClr val="black"/>
                  </a:solidFill>
                  <a:latin typeface="Arial"/>
                  <a:cs typeface="Arial"/>
                </a:rPr>
                <a:t>м</a:t>
              </a:r>
              <a:endParaRPr sz="1400" dirty="0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141" name="object 67"/>
            <p:cNvSpPr/>
            <p:nvPr/>
          </p:nvSpPr>
          <p:spPr>
            <a:xfrm>
              <a:off x="5529163" y="6565404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0"/>
                  </a:moveTo>
                  <a:lnTo>
                    <a:pt x="0" y="8204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1200" smtClean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2" name="object 68"/>
            <p:cNvSpPr/>
            <p:nvPr/>
          </p:nvSpPr>
          <p:spPr>
            <a:xfrm>
              <a:off x="6349723" y="6565404"/>
              <a:ext cx="0" cy="82550"/>
            </a:xfrm>
            <a:custGeom>
              <a:avLst/>
              <a:gdLst/>
              <a:ahLst/>
              <a:cxnLst/>
              <a:rect l="l" t="t" r="r" b="b"/>
              <a:pathLst>
                <a:path h="82550">
                  <a:moveTo>
                    <a:pt x="0" y="0"/>
                  </a:moveTo>
                  <a:lnTo>
                    <a:pt x="0" y="8204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914400"/>
              <a:endParaRPr sz="1200" smtClean="0">
                <a:solidFill>
                  <a:prstClr val="black"/>
                </a:solidFill>
                <a:latin typeface="Calibri"/>
              </a:endParaRPr>
            </a:p>
          </p:txBody>
        </p:sp>
      </p:grpSp>
      <p:pic>
        <p:nvPicPr>
          <p:cNvPr id="143" name="Рисунок 1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29" y="3427833"/>
            <a:ext cx="1420491" cy="554784"/>
          </a:xfrm>
          <a:prstGeom prst="rect">
            <a:avLst/>
          </a:prstGeom>
        </p:spPr>
      </p:pic>
      <p:sp>
        <p:nvSpPr>
          <p:cNvPr id="144" name="Прямоугольник 143"/>
          <p:cNvSpPr/>
          <p:nvPr/>
        </p:nvSpPr>
        <p:spPr>
          <a:xfrm>
            <a:off x="2895076" y="6677910"/>
            <a:ext cx="6625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dirty="0" smtClean="0">
                <a:solidFill>
                  <a:schemeClr val="bg1"/>
                </a:solidFill>
                <a:latin typeface="MinionPro-BoldIt"/>
              </a:rPr>
              <a:t>Рисунок 1. Упрощённая </a:t>
            </a:r>
            <a:r>
              <a:rPr lang="ru-RU" b="1" i="1" dirty="0">
                <a:solidFill>
                  <a:schemeClr val="bg1"/>
                </a:solidFill>
                <a:latin typeface="MinionPro-BoldIt"/>
              </a:rPr>
              <a:t>классификация тестирования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84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309100" y="6677025"/>
            <a:ext cx="1001844" cy="738778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68300" y="200025"/>
            <a:ext cx="10287000" cy="168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65100" y="352425"/>
            <a:ext cx="10363200" cy="51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endParaRPr kumimoji="0" lang="ru-RU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65100" y="965270"/>
            <a:ext cx="103632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</a:pP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Негативное тестирование (</a:t>
            </a:r>
            <a:r>
              <a:rPr lang="ru-RU" sz="22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  <a:r>
              <a:rPr lang="ru-RU" sz="2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ru-RU" sz="2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2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invalid</a:t>
            </a:r>
            <a:r>
              <a:rPr lang="ru-RU" sz="2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ru-RU" sz="2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направлено на 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работы приложения в ситуациях, когда с ним выполняются (некорректные) 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операции и/или 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используются данные, потенциально приводящие к ошибкам (классика жанра — 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деление 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ноль). Поскольку в реальной жизни таких ситуаций значительно больше (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пользователи 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допускают ошибки, злоумышленники осознанно «ломают» приложение, в среде 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работы приложения 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возникают проблемы и т.д.), негативных тест-кейсов оказывается 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значительно больше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чем позитивных (иногда — в разы или даже на порядки). В отличие от 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позитивных негативные 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тест-кейсы не стоит объединять, т.к. подобное решение может привести к 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неверной 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трактовке поведения приложения и пропуску (</a:t>
            </a:r>
            <a:r>
              <a:rPr lang="ru-RU" sz="2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необнаружению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дефектов.</a:t>
            </a:r>
          </a:p>
        </p:txBody>
      </p:sp>
    </p:spTree>
    <p:extLst>
      <p:ext uri="{BB962C8B-B14F-4D97-AF65-F5344CB8AC3E}">
        <p14:creationId xmlns:p14="http://schemas.microsoft.com/office/powerpoint/2010/main" val="158487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309100" y="6677025"/>
            <a:ext cx="1001844" cy="738778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68300" y="200025"/>
            <a:ext cx="10287000" cy="168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65100" y="352425"/>
            <a:ext cx="10363200" cy="51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endParaRPr kumimoji="0" lang="ru-RU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81344" y="846645"/>
            <a:ext cx="10363200" cy="193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</a:pP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Данный вид классификации является искусственным, поскольку «внутри» речь будет идти 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 одних 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тех же видах тестирования, отличающихся в данном контексте лишь концентрацией 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соответствующих 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функциях и особенностях приложения, использованием специфических 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инструментов 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отдельных техник.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016000" y="169678"/>
            <a:ext cx="8991600" cy="524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lang="ru-RU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 по </a:t>
            </a:r>
            <a:r>
              <a:rPr lang="ru-RU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природе приложения</a:t>
            </a:r>
            <a:endParaRPr lang="ru-RU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08344" y="2728764"/>
            <a:ext cx="1034695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</a:pPr>
            <a:r>
              <a:rPr lang="ru-RU" b="1" dirty="0">
                <a:solidFill>
                  <a:schemeClr val="bg1"/>
                </a:solidFill>
                <a:latin typeface="MinionPro-Bold"/>
              </a:rPr>
              <a:t>•</a:t>
            </a: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веб-приложений (</a:t>
            </a:r>
            <a:r>
              <a:rPr lang="ru-RU" sz="22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web-applications</a:t>
            </a:r>
            <a:r>
              <a:rPr lang="ru-RU" sz="2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ru-RU" sz="2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сопряжено с интенсивной 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деятельностью 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области тестирования 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совместимости 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(в особенности — 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кросс-</a:t>
            </a:r>
            <a:r>
              <a:rPr lang="ru-RU" sz="2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браузерного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тестирования), 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тестирования 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производительности, 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автоматизации тестирования 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использованием 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широкого спектра инструментальных средств.</a:t>
            </a:r>
          </a:p>
          <a:p>
            <a:pPr algn="just">
              <a:lnSpc>
                <a:spcPct val="140000"/>
              </a:lnSpc>
            </a:pP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Тестирование мобильных приложений </a:t>
            </a:r>
            <a:r>
              <a:rPr lang="ru-RU" sz="2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2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</a:t>
            </a:r>
            <a:r>
              <a:rPr lang="ru-RU" sz="2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lang="ru-RU" sz="2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ru-RU" sz="2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также требует 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повышенного 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внимания к тестированию 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совместимости, 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оптимизации 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производительности 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(в том числе клиентской части с точки зрения снижения энергопотребления), 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автоматизации 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тестирования с применением эмуляторов мобильных устройств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7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309100" y="6677025"/>
            <a:ext cx="1001844" cy="738778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68300" y="200025"/>
            <a:ext cx="10287000" cy="168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65100" y="352425"/>
            <a:ext cx="10363200" cy="51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endParaRPr kumimoji="0" lang="ru-RU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29904" y="185627"/>
            <a:ext cx="10346956" cy="43581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• </a:t>
            </a:r>
            <a:r>
              <a:rPr kumimoji="0" lang="ru-RU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Тестирование настольных приложений (</a:t>
            </a:r>
            <a:r>
              <a:rPr kumimoji="0" lang="ru-RU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desktop</a:t>
            </a:r>
            <a:r>
              <a:rPr kumimoji="0" lang="ru-RU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ru-RU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applications</a:t>
            </a:r>
            <a:r>
              <a:rPr kumimoji="0" lang="ru-RU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ru-RU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testing</a:t>
            </a:r>
            <a:r>
              <a:rPr kumimoji="0" lang="ru-RU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</a:t>
            </a: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является самым </a:t>
            </a:r>
            <a:r>
              <a:rPr kumimoji="0" 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классическим </a:t>
            </a: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среди всех перечисленных в данной классификации, и его особенности </a:t>
            </a:r>
            <a:r>
              <a:rPr kumimoji="0" 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зависят от </a:t>
            </a: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предметной области приложения, нюансов архитектуры, ключевых показателей </a:t>
            </a:r>
            <a:r>
              <a:rPr kumimoji="0" 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качества </a:t>
            </a: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и т.д</a:t>
            </a:r>
            <a:r>
              <a:rPr kumimoji="0" 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40000"/>
              </a:lnSpc>
            </a:pP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Эту 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классификацию можно продолжать очень долго. Например, можно отдельно 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рассматривать 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консольных приложений (</a:t>
            </a:r>
            <a:r>
              <a:rPr lang="ru-RU" sz="2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и 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приложений с 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графическим интерфейсом (GUI-</a:t>
            </a:r>
            <a:r>
              <a:rPr lang="ru-RU" sz="2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серверных приложений (</a:t>
            </a:r>
            <a:r>
              <a:rPr lang="ru-RU" sz="22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</a:t>
            </a:r>
            <a:r>
              <a:rPr lang="en-US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testing) 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клиентских приложений (</a:t>
            </a:r>
            <a:r>
              <a:rPr lang="en-US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 applications testing) 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т.д.</a:t>
            </a:r>
          </a:p>
        </p:txBody>
      </p:sp>
    </p:spTree>
    <p:extLst>
      <p:ext uri="{BB962C8B-B14F-4D97-AF65-F5344CB8AC3E}">
        <p14:creationId xmlns:p14="http://schemas.microsoft.com/office/powerpoint/2010/main" val="164681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309100" y="6677025"/>
            <a:ext cx="1001844" cy="738778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68300" y="200025"/>
            <a:ext cx="10287000" cy="168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65100" y="352425"/>
            <a:ext cx="10363200" cy="51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endParaRPr kumimoji="0" lang="ru-RU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42605" y="200025"/>
            <a:ext cx="10300586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lang="ru-RU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 по </a:t>
            </a:r>
            <a:r>
              <a:rPr lang="ru-RU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фокусировке на уровне архитектуры приложения</a:t>
            </a:r>
            <a:endParaRPr lang="ru-RU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07754" y="772489"/>
            <a:ext cx="10160000" cy="1461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</a:pP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Данный 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вид классификации, как и предыдущий, также является искусственным и 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отражает лишь 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концентрацию внимания на отдельной части приложения.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68300" y="2442020"/>
            <a:ext cx="10099454" cy="388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</a:pP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ru-RU" sz="2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уровня представления (</a:t>
            </a:r>
            <a:r>
              <a:rPr lang="ru-RU" sz="22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</a:t>
            </a:r>
            <a:r>
              <a:rPr lang="ru-RU" sz="2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tier</a:t>
            </a:r>
            <a:r>
              <a:rPr lang="ru-RU" sz="2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ru-RU" sz="2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сконцентрировано на 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той части 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приложения, которая отвечает за взаимодействие с «внешним миром» (как 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пользователями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так и другими приложениями). Здесь исследуются вопросы удобства 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использования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скорости отклика интерфейса, совместимости с браузерами, корректности 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работы интерфейсов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40000"/>
              </a:lnSpc>
            </a:pP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ru-RU" sz="2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уровня бизнес-логики (</a:t>
            </a:r>
            <a:r>
              <a:rPr lang="ru-RU" sz="22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</a:t>
            </a:r>
            <a:r>
              <a:rPr lang="ru-RU" sz="2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</a:t>
            </a:r>
            <a:r>
              <a:rPr lang="ru-RU" sz="2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tier</a:t>
            </a:r>
            <a:r>
              <a:rPr lang="ru-RU" sz="2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b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ru-RU" sz="2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отвечает за проверку основного набора функций приложения и строится на базе ключевых требований к </a:t>
            </a:r>
            <a:r>
              <a:rPr lang="ru-RU" sz="2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приложению,бизнес</a:t>
            </a: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-правил и общей проверки функциональности</a:t>
            </a:r>
            <a:r>
              <a:rPr lang="ru-RU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98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309100" y="6677025"/>
            <a:ext cx="1001844" cy="738778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68300" y="200025"/>
            <a:ext cx="10287000" cy="168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65100" y="352425"/>
            <a:ext cx="10363200" cy="51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endParaRPr kumimoji="0" lang="ru-RU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88088" y="1419225"/>
            <a:ext cx="10099454" cy="2409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• </a:t>
            </a:r>
            <a:r>
              <a:rPr kumimoji="0" lang="ru-RU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Тестирование уровня данных (</a:t>
            </a:r>
            <a:r>
              <a:rPr kumimoji="0" lang="ru-RU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data</a:t>
            </a:r>
            <a:r>
              <a:rPr kumimoji="0" lang="ru-RU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ru-RU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tier</a:t>
            </a:r>
            <a:r>
              <a:rPr kumimoji="0" lang="ru-RU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ru-RU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testing</a:t>
            </a:r>
            <a:r>
              <a:rPr kumimoji="0" lang="ru-RU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</a:t>
            </a: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сконцентрировано на той части </a:t>
            </a:r>
            <a:r>
              <a:rPr kumimoji="0" 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приложения</a:t>
            </a: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которая отвечает за хранение и некоторую обработку данных (чаще всего — в </a:t>
            </a:r>
            <a:r>
              <a:rPr kumimoji="0" 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базе данных </a:t>
            </a: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или ином хранилище). Здесь особый интерес представляет тестирование </a:t>
            </a:r>
            <a:r>
              <a:rPr kumimoji="0" 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данных, проверка </a:t>
            </a: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соблюдения бизнес-правил, тестирование производительности.</a:t>
            </a:r>
          </a:p>
        </p:txBody>
      </p:sp>
    </p:spTree>
    <p:extLst>
      <p:ext uri="{BB962C8B-B14F-4D97-AF65-F5344CB8AC3E}">
        <p14:creationId xmlns:p14="http://schemas.microsoft.com/office/powerpoint/2010/main" val="238040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41300" y="428625"/>
            <a:ext cx="10287000" cy="5050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ru-RU" sz="2400" dirty="0" smtClean="0">
                <a:solidFill>
                  <a:schemeClr val="bg1"/>
                </a:solidFill>
                <a:latin typeface="MinionPro-Bold"/>
              </a:rPr>
              <a:t>Задание на </a:t>
            </a:r>
            <a:r>
              <a:rPr lang="ru-RU" sz="2400" dirty="0" smtClean="0">
                <a:solidFill>
                  <a:schemeClr val="bg1"/>
                </a:solidFill>
                <a:latin typeface="MinionPro-Bold"/>
              </a:rPr>
              <a:t>практическое занятие:</a:t>
            </a:r>
            <a:endParaRPr lang="ru-RU" sz="2400" dirty="0" smtClean="0">
              <a:solidFill>
                <a:schemeClr val="bg1"/>
              </a:solidFill>
              <a:latin typeface="MinionPro-Bold"/>
            </a:endParaRPr>
          </a:p>
          <a:p>
            <a:pPr algn="just">
              <a:lnSpc>
                <a:spcPct val="130000"/>
              </a:lnSpc>
            </a:pP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solidFill>
                  <a:schemeClr val="bg1"/>
                </a:solidFill>
                <a:latin typeface="MinionPro-Bold"/>
              </a:rPr>
              <a:t>1. </a:t>
            </a:r>
            <a:r>
              <a:rPr lang="ru-RU" sz="2400" dirty="0">
                <a:solidFill>
                  <a:schemeClr val="bg1"/>
                </a:solidFill>
                <a:latin typeface="MinionPro-Bold"/>
              </a:rPr>
              <a:t>Разработать </a:t>
            </a:r>
            <a:r>
              <a:rPr lang="ru-RU" sz="2400" dirty="0" smtClean="0">
                <a:solidFill>
                  <a:schemeClr val="bg1"/>
                </a:solidFill>
                <a:latin typeface="MinionPro-Bold"/>
              </a:rPr>
              <a:t>тест-кейс  ПО ВКР методом дымового тестирования.</a:t>
            </a:r>
          </a:p>
          <a:p>
            <a:pPr algn="just">
              <a:lnSpc>
                <a:spcPct val="130000"/>
              </a:lnSpc>
            </a:pPr>
            <a:endParaRPr lang="ru-RU" sz="2400" dirty="0" smtClean="0">
              <a:solidFill>
                <a:schemeClr val="bg1"/>
              </a:solidFill>
              <a:latin typeface="MinionPro-Bold"/>
            </a:endParaRPr>
          </a:p>
          <a:p>
            <a:pPr algn="just">
              <a:lnSpc>
                <a:spcPct val="130000"/>
              </a:lnSpc>
            </a:pPr>
            <a:r>
              <a:rPr lang="ru-RU" sz="2400" dirty="0" smtClean="0">
                <a:solidFill>
                  <a:schemeClr val="bg1"/>
                </a:solidFill>
                <a:latin typeface="MinionPro-Bold"/>
              </a:rPr>
              <a:t>2. Разработать тест-кейс  ПО </a:t>
            </a:r>
            <a:r>
              <a:rPr lang="ru-RU" sz="2400" dirty="0">
                <a:solidFill>
                  <a:schemeClr val="bg1"/>
                </a:solidFill>
                <a:latin typeface="MinionPro-Bold"/>
              </a:rPr>
              <a:t>ВКР </a:t>
            </a:r>
            <a:r>
              <a:rPr lang="ru-RU" sz="2400" dirty="0" smtClean="0">
                <a:solidFill>
                  <a:schemeClr val="bg1"/>
                </a:solidFill>
                <a:latin typeface="MinionPro-Bold"/>
              </a:rPr>
              <a:t> методом критического пути.</a:t>
            </a:r>
            <a:endParaRPr lang="ru-RU" sz="2400" dirty="0">
              <a:solidFill>
                <a:schemeClr val="bg1"/>
              </a:solidFill>
              <a:latin typeface="MinionPro-Bold"/>
            </a:endParaRPr>
          </a:p>
          <a:p>
            <a:pPr algn="just">
              <a:lnSpc>
                <a:spcPct val="130000"/>
              </a:lnSpc>
            </a:pPr>
            <a:endParaRPr lang="en-US" sz="2400" dirty="0">
              <a:solidFill>
                <a:schemeClr val="bg1"/>
              </a:solidFill>
              <a:latin typeface="MinionPro-Bold"/>
            </a:endParaRPr>
          </a:p>
          <a:p>
            <a:pPr>
              <a:spcBef>
                <a:spcPct val="50000"/>
              </a:spcBef>
            </a:pPr>
            <a:r>
              <a:rPr lang="en-US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Konst17@mail.ru</a:t>
            </a:r>
            <a:endParaRPr lang="en-US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!!!</a:t>
            </a:r>
            <a:r>
              <a:rPr lang="ru-RU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Внимание- в названии файла Фамилия, номер </a:t>
            </a:r>
            <a:r>
              <a:rPr lang="ru-RU" sz="24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группы_номер</a:t>
            </a:r>
            <a:r>
              <a:rPr lang="ru-RU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4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лаб.работы</a:t>
            </a:r>
            <a:r>
              <a:rPr lang="ru-RU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!!!</a:t>
            </a:r>
          </a:p>
          <a:p>
            <a:pPr algn="just">
              <a:lnSpc>
                <a:spcPct val="130000"/>
              </a:lnSpc>
            </a:pPr>
            <a:endParaRPr lang="ru-RU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309100" y="6677025"/>
            <a:ext cx="1001844" cy="738778"/>
          </a:xfrm>
        </p:spPr>
        <p:txBody>
          <a:bodyPr/>
          <a:lstStyle/>
          <a:p>
            <a:fld id="{D57F1E4F-1CFF-5643-939E-217C01CDF565}" type="slidenum">
              <a:rPr lang="en-US" sz="1400" smtClean="0"/>
              <a:pPr/>
              <a:t>35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7230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41300" y="428625"/>
            <a:ext cx="10287000" cy="524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Упрощенная классификация тестирования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309100" y="6677025"/>
            <a:ext cx="1001844" cy="738778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41300" y="953192"/>
            <a:ext cx="9906000" cy="5813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ru-RU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ru-RU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запуску кода на исполнение:</a:t>
            </a:r>
          </a:p>
          <a:p>
            <a:pPr algn="just">
              <a:lnSpc>
                <a:spcPct val="130000"/>
              </a:lnSpc>
            </a:pP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Статическое </a:t>
            </a:r>
            <a:r>
              <a:rPr lang="ru-RU" sz="2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</a:t>
            </a: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без запуска.</a:t>
            </a:r>
          </a:p>
          <a:p>
            <a:pPr algn="just">
              <a:lnSpc>
                <a:spcPct val="130000"/>
              </a:lnSpc>
            </a:pP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Динамическое </a:t>
            </a:r>
            <a:r>
              <a:rPr lang="ru-RU" sz="2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</a:t>
            </a: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с запуском.</a:t>
            </a:r>
          </a:p>
          <a:p>
            <a:pPr algn="just">
              <a:lnSpc>
                <a:spcPct val="130000"/>
              </a:lnSpc>
            </a:pPr>
            <a:r>
              <a:rPr lang="ru-RU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2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ru-RU" sz="2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ru-RU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доступу к коду и архитектуре приложения:</a:t>
            </a:r>
          </a:p>
          <a:p>
            <a:pPr algn="just">
              <a:lnSpc>
                <a:spcPct val="130000"/>
              </a:lnSpc>
            </a:pP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ru-RU" sz="2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белого ящика </a:t>
            </a: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доступ к коду есть.</a:t>
            </a:r>
          </a:p>
          <a:p>
            <a:pPr algn="just">
              <a:lnSpc>
                <a:spcPct val="130000"/>
              </a:lnSpc>
            </a:pP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ru-RU" sz="2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чёрного ящика </a:t>
            </a: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доступа к коду нет.</a:t>
            </a:r>
          </a:p>
          <a:p>
            <a:pPr algn="just">
              <a:lnSpc>
                <a:spcPct val="130000"/>
              </a:lnSpc>
            </a:pP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серого ящика </a:t>
            </a: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к части кода доступ есть, к части — нет.</a:t>
            </a:r>
          </a:p>
          <a:p>
            <a:pPr algn="just">
              <a:lnSpc>
                <a:spcPct val="130000"/>
              </a:lnSpc>
            </a:pPr>
            <a:endParaRPr lang="ru-RU" sz="2200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ru-RU" sz="2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ru-RU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степени автоматизации:</a:t>
            </a:r>
          </a:p>
          <a:p>
            <a:pPr algn="just">
              <a:lnSpc>
                <a:spcPct val="130000"/>
              </a:lnSpc>
            </a:pP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Ручное тестирование </a:t>
            </a: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тест-кейсы выполняет человек.</a:t>
            </a:r>
          </a:p>
          <a:p>
            <a:pPr algn="just">
              <a:lnSpc>
                <a:spcPct val="130000"/>
              </a:lnSpc>
            </a:pP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Автоматизированное тестирование </a:t>
            </a: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тест-кейсы частично или полностью </a:t>
            </a:r>
            <a:r>
              <a:rPr lang="ru-RU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выполняет специальное </a:t>
            </a: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инструментальное средство.</a:t>
            </a:r>
          </a:p>
        </p:txBody>
      </p:sp>
    </p:spTree>
    <p:extLst>
      <p:ext uri="{BB962C8B-B14F-4D97-AF65-F5344CB8AC3E}">
        <p14:creationId xmlns:p14="http://schemas.microsoft.com/office/powerpoint/2010/main" val="299786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309100" y="6677025"/>
            <a:ext cx="1001844" cy="738778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54000" y="428589"/>
            <a:ext cx="10287000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kumimoji="0" 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ru-RU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уровню детализации приложения (по уровню тестирования):</a:t>
            </a:r>
          </a:p>
          <a:p>
            <a:pPr algn="just">
              <a:lnSpc>
                <a:spcPct val="130000"/>
              </a:lnSpc>
            </a:pP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Модульное </a:t>
            </a:r>
            <a:r>
              <a:rPr lang="ru-RU" sz="2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(компонентное) тестирование </a:t>
            </a: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проверяются отдельные небольшие </a:t>
            </a:r>
            <a:r>
              <a:rPr lang="ru-RU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части приложения</a:t>
            </a: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30000"/>
              </a:lnSpc>
            </a:pP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Интеграционное </a:t>
            </a:r>
            <a:r>
              <a:rPr lang="ru-RU" sz="2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</a:t>
            </a: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проверяется взаимодействие между </a:t>
            </a:r>
            <a:r>
              <a:rPr lang="ru-RU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несколькими частями </a:t>
            </a: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приложения.</a:t>
            </a:r>
          </a:p>
          <a:p>
            <a:pPr algn="just">
              <a:lnSpc>
                <a:spcPct val="130000"/>
              </a:lnSpc>
            </a:pP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Системное </a:t>
            </a:r>
            <a:r>
              <a:rPr lang="ru-RU" sz="2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</a:t>
            </a: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приложение проверяется как единое целое.</a:t>
            </a:r>
          </a:p>
          <a:p>
            <a:pPr algn="just">
              <a:lnSpc>
                <a:spcPct val="130000"/>
              </a:lnSpc>
            </a:pP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ru-RU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(убыванию) степени важности тестируемых функций (по уровню функционального </a:t>
            </a:r>
            <a:r>
              <a:rPr lang="ru-RU" sz="2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тестирования</a:t>
            </a:r>
            <a:r>
              <a:rPr lang="ru-RU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algn="just">
              <a:lnSpc>
                <a:spcPct val="130000"/>
              </a:lnSpc>
            </a:pP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Дымовое тестирование </a:t>
            </a:r>
            <a:r>
              <a:rPr lang="ru-RU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самой важной, самой ключевой </a:t>
            </a:r>
            <a:r>
              <a:rPr lang="ru-RU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функциональности</a:t>
            </a: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неработоспособность </a:t>
            </a: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которой делает бессмысленной саму идею использования приложения.</a:t>
            </a:r>
          </a:p>
          <a:p>
            <a:pPr algn="just">
              <a:lnSpc>
                <a:spcPct val="130000"/>
              </a:lnSpc>
            </a:pP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</a:t>
            </a:r>
            <a:r>
              <a:rPr lang="ru-RU" sz="2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критического пути </a:t>
            </a: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проверка функциональности, используемой </a:t>
            </a:r>
            <a:r>
              <a:rPr lang="ru-RU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типичными </a:t>
            </a: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пользователями в типичной повседневной деятельности.</a:t>
            </a:r>
          </a:p>
          <a:p>
            <a:pPr algn="just">
              <a:lnSpc>
                <a:spcPct val="130000"/>
              </a:lnSpc>
            </a:pP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Расширенное </a:t>
            </a:r>
            <a:r>
              <a:rPr lang="ru-RU" sz="2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</a:t>
            </a: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проверка всей (остальной) функциональности, </a:t>
            </a:r>
            <a:r>
              <a:rPr lang="ru-RU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заявленной </a:t>
            </a: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требованиях.</a:t>
            </a:r>
          </a:p>
        </p:txBody>
      </p:sp>
    </p:spTree>
    <p:extLst>
      <p:ext uri="{BB962C8B-B14F-4D97-AF65-F5344CB8AC3E}">
        <p14:creationId xmlns:p14="http://schemas.microsoft.com/office/powerpoint/2010/main" val="1498560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309100" y="6677025"/>
            <a:ext cx="1001844" cy="738778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65100" y="809625"/>
            <a:ext cx="10491381" cy="53737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ru-RU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принципам работы с приложением:</a:t>
            </a:r>
          </a:p>
          <a:p>
            <a:pPr algn="just">
              <a:lnSpc>
                <a:spcPct val="130000"/>
              </a:lnSpc>
            </a:pP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Позитивное </a:t>
            </a:r>
            <a:r>
              <a:rPr lang="ru-RU" sz="2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</a:t>
            </a: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все действия с приложением выполняются строго по </a:t>
            </a:r>
            <a:r>
              <a:rPr lang="ru-RU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инструкции </a:t>
            </a: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без никаких недопустимых действий, некорректных данных и т.д. Можно </a:t>
            </a:r>
            <a:r>
              <a:rPr lang="ru-RU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образно </a:t>
            </a: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сказать, что приложение исследуется в «тепличных условиях».</a:t>
            </a:r>
          </a:p>
          <a:p>
            <a:pPr algn="just">
              <a:lnSpc>
                <a:spcPct val="130000"/>
              </a:lnSpc>
            </a:pPr>
            <a:r>
              <a:rPr lang="ru-RU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b="1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Негативное </a:t>
            </a:r>
            <a:r>
              <a:rPr lang="ru-RU" sz="2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</a:t>
            </a: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в работе с приложением выполняются (</a:t>
            </a:r>
            <a:r>
              <a:rPr lang="ru-RU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некорректные) операции </a:t>
            </a: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используются данные, потенциально приводящие к ошибкам (</a:t>
            </a:r>
            <a:r>
              <a:rPr lang="ru-RU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классика жанра </a:t>
            </a: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деление на ноль</a:t>
            </a:r>
            <a:r>
              <a:rPr lang="ru-RU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>
              <a:lnSpc>
                <a:spcPct val="130000"/>
              </a:lnSpc>
            </a:pPr>
            <a:r>
              <a:rPr lang="ru-RU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На </a:t>
            </a: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рисунке 2  приведена схема, на которой все способы классификации показаны</a:t>
            </a:r>
          </a:p>
          <a:p>
            <a:pPr algn="just">
              <a:lnSpc>
                <a:spcPct val="130000"/>
              </a:lnSpc>
            </a:pP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одновременно. Многие авторы, создававшие подобные классификации, использовали интеллект-карты, однако такая техника не позволяет в полной мере отразить тот факт, что способы классификации пересекаются (т.е. некоторые виды тестирования можно отнести к разным способам классификации). </a:t>
            </a:r>
          </a:p>
        </p:txBody>
      </p:sp>
    </p:spTree>
    <p:extLst>
      <p:ext uri="{BB962C8B-B14F-4D97-AF65-F5344CB8AC3E}">
        <p14:creationId xmlns:p14="http://schemas.microsoft.com/office/powerpoint/2010/main" val="2381414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309100" y="6677025"/>
            <a:ext cx="1001844" cy="738778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578" y="23562"/>
            <a:ext cx="8850444" cy="742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252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309100" y="6677025"/>
            <a:ext cx="1001844" cy="738778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02019" y="0"/>
            <a:ext cx="10491381" cy="673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Классификация по запуску кода</a:t>
            </a:r>
          </a:p>
          <a:p>
            <a:pPr marL="0" marR="0" lvl="0" indent="0" algn="just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Далеко не всякое тестирование предполагает взаимодействие с работающим </a:t>
            </a:r>
            <a:r>
              <a:rPr kumimoji="0" 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приложением. Потому </a:t>
            </a: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в рамках данной классификации выделяют:</a:t>
            </a:r>
          </a:p>
          <a:p>
            <a:pPr marL="0" marR="0" lvl="0" indent="0" algn="just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• </a:t>
            </a:r>
            <a:r>
              <a:rPr kumimoji="0" lang="ru-RU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Статическое </a:t>
            </a:r>
            <a:r>
              <a:rPr kumimoji="0" lang="ru-RU" sz="2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тестирование</a:t>
            </a:r>
            <a:r>
              <a:rPr kumimoji="0" 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— </a:t>
            </a: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тестирование без запуска кода на </a:t>
            </a:r>
            <a:r>
              <a:rPr kumimoji="0" 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исполнение</a:t>
            </a: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В рамках этого подхода тестированию могут подвергаться:</a:t>
            </a:r>
          </a:p>
          <a:p>
            <a:pPr marL="0" marR="0" lvl="0" indent="0" algn="just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	Документы </a:t>
            </a: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(требования, тест-кейсы, описания архитектуры приложения, схемы </a:t>
            </a:r>
            <a:r>
              <a:rPr kumimoji="0" 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баз данных </a:t>
            </a: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и т.д.).</a:t>
            </a:r>
          </a:p>
          <a:p>
            <a:pPr marL="0" marR="0" lvl="0" indent="0" algn="just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Графические </a:t>
            </a: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прототипы (например, эскизы пользовательского интерфейса).</a:t>
            </a:r>
          </a:p>
          <a:p>
            <a:pPr marL="0" marR="0" lvl="0" indent="0" algn="just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Код приложения (что часто выполняется самими программистами в рамках аудита </a:t>
            </a:r>
            <a:r>
              <a:rPr kumimoji="0" 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кода,</a:t>
            </a:r>
            <a:r>
              <a:rPr kumimoji="0" lang="ru-RU" sz="22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являющегося </a:t>
            </a: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специфической вариацией взаимного </a:t>
            </a:r>
            <a:r>
              <a:rPr kumimoji="0" 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просмотра в применении </a:t>
            </a: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к исходному коду). Код приложения также можно проверять с </a:t>
            </a:r>
            <a:r>
              <a:rPr kumimoji="0" 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использованием </a:t>
            </a: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техник тестирования на основе структур </a:t>
            </a:r>
            <a:r>
              <a:rPr kumimoji="0" 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кода.</a:t>
            </a:r>
            <a:endParaRPr kumimoji="0" lang="ru-RU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Параметры </a:t>
            </a: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(настройки) среды исполнения приложения.</a:t>
            </a:r>
          </a:p>
          <a:p>
            <a:pPr marL="0" marR="0" lvl="0" indent="0" algn="just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Подготовленные </a:t>
            </a:r>
            <a:r>
              <a:rPr kumimoji="0" lang="ru-RU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тестовые данные.</a:t>
            </a:r>
          </a:p>
          <a:p>
            <a:pPr marL="0" marR="0" lvl="0" indent="0" algn="just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kumimoji="0" lang="ru-RU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77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309100" y="6677025"/>
            <a:ext cx="1001844" cy="738778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146194">
                    <a:lumMod val="50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50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09403" y="504825"/>
            <a:ext cx="1049138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Классификация по запуску </a:t>
            </a:r>
            <a:r>
              <a:rPr kumimoji="0" lang="ru-RU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кода</a:t>
            </a:r>
          </a:p>
          <a:p>
            <a:pPr marL="0" marR="0" lvl="0" indent="0" algn="just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• </a:t>
            </a: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Динамическое тестирование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dynamic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ru-RU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testing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— тестирование с запуском кода на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исполнение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 Запускаться на исполнение может как код всего приложения целиком (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системное тестирование),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так и код нескольких взаимосвязанных частей (интеграционное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тестирование),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отдельных частей (модульное или компонентное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тестирование)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и даже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отдельные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участки кода. Основная идея этого вида тестирования состоит в том, что 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проверяется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реальное поведение (части) приложения</a:t>
            </a:r>
            <a:r>
              <a:rPr kumimoji="0" lang="ru-RU" sz="2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30000"/>
              </a:lnSpc>
            </a:pPr>
            <a:endParaRPr lang="ru-RU" sz="24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78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815</TotalTime>
  <Words>1275</Words>
  <Application>Microsoft Office PowerPoint</Application>
  <PresentationFormat>Произвольный</PresentationFormat>
  <Paragraphs>282</Paragraphs>
  <Slides>35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3" baseType="lpstr">
      <vt:lpstr>Arial</vt:lpstr>
      <vt:lpstr>Calibri</vt:lpstr>
      <vt:lpstr>Century Gothic</vt:lpstr>
      <vt:lpstr>MinionPro-Bold</vt:lpstr>
      <vt:lpstr>MinionPro-BoldIt</vt:lpstr>
      <vt:lpstr>Times New Roman</vt:lpstr>
      <vt:lpstr>Wingdings 3</vt:lpstr>
      <vt:lpstr>Сектор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Понятие алгоритма</dc:title>
  <dc:creator>КГСХА</dc:creator>
  <cp:lastModifiedBy>skons</cp:lastModifiedBy>
  <cp:revision>83</cp:revision>
  <dcterms:created xsi:type="dcterms:W3CDTF">2023-09-30T06:06:04Z</dcterms:created>
  <dcterms:modified xsi:type="dcterms:W3CDTF">2025-03-21T10:06:25Z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2023-09-30T00:00:00Z</vt:filetime>
  </property>
  <property fmtid="{D5CDD505-2E9C-101B-9397-08002B2CF9AE}" pid="3" name="LastSaved">
    <vt:filetime>2023-09-30T00:00:00Z</vt:filetime>
  </property>
</Properties>
</file>