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</p:sldMasterIdLst>
  <p:sldIdLst>
    <p:sldId id="256" r:id="rId4"/>
    <p:sldId id="257" r:id="rId5"/>
    <p:sldId id="266" r:id="rId6"/>
    <p:sldId id="267" r:id="rId7"/>
    <p:sldId id="268" r:id="rId8"/>
    <p:sldId id="258" r:id="rId9"/>
    <p:sldId id="265" r:id="rId10"/>
    <p:sldId id="259" r:id="rId11"/>
    <p:sldId id="269" r:id="rId12"/>
    <p:sldId id="260" r:id="rId13"/>
    <p:sldId id="270" r:id="rId14"/>
    <p:sldId id="271" r:id="rId15"/>
    <p:sldId id="261" r:id="rId16"/>
    <p:sldId id="262" r:id="rId17"/>
    <p:sldId id="263" r:id="rId18"/>
    <p:sldId id="264" r:id="rId19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E783BF-DAA0-4CEB-AA6F-E508B81AB4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16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32284A-3D8D-458E-939F-E2503CCE67A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09FBB4-7ABB-433D-9C25-FDD615F22FED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FF6207-98E7-4B73-9443-F7626FBC43F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7B92D7F-DA17-420D-83AC-D7527B9F7590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DB7983-D646-433A-BED1-F94260A9BB0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F396149-2CD1-4189-9736-DF1B81C058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/>
          <p:cNvPicPr/>
          <p:nvPr/>
        </p:nvPicPr>
        <p:blipFill>
          <a:blip r:embed="rId5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6"/>
          <a:stretch/>
        </p:blipFill>
        <p:spPr>
          <a:xfrm>
            <a:off x="7072200" y="359640"/>
            <a:ext cx="163296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40E79F-3B40-4718-A3FA-FBE473C1675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1120" cy="444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2600" cy="41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160C47-3CD4-48F9-A63A-ABB62DB09C0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199" y="1899424"/>
            <a:ext cx="7296616" cy="10357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квалификационная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работа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тему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2400" dirty="0"/>
            </a:br>
            <a:r>
              <a:rPr lang="ru-RU" sz="2400" b="1" dirty="0">
                <a:solidFill>
                  <a:srgbClr val="666666"/>
                </a:solidFill>
                <a:ea typeface="Arial"/>
              </a:rPr>
              <a:t>«Разработка многопользовательской</a:t>
            </a:r>
            <a:br>
              <a:rPr lang="ru-RU" sz="2400" b="1" dirty="0">
                <a:solidFill>
                  <a:srgbClr val="666666"/>
                </a:solidFill>
                <a:ea typeface="Arial"/>
              </a:rPr>
            </a:br>
            <a:r>
              <a:rPr lang="ru-RU" sz="2400" b="1" dirty="0">
                <a:solidFill>
                  <a:srgbClr val="666666"/>
                </a:solidFill>
                <a:ea typeface="Arial"/>
              </a:rPr>
              <a:t>компьютерной игры в жанре RTS «Боярский турнир»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/>
          <p:nvPr/>
        </p:nvSpPr>
        <p:spPr>
          <a:xfrm>
            <a:off x="457200" y="457200"/>
            <a:ext cx="571320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u="none" strike="noStrik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/>
          <p:nvPr/>
        </p:nvSpPr>
        <p:spPr>
          <a:xfrm>
            <a:off x="457199" y="3175783"/>
            <a:ext cx="62665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группы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ИКПИ-14 </a:t>
            </a:r>
            <a:r>
              <a:rPr lang="ru-RU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Хохлов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.В.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руководитель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преп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Петрова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О.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Б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/>
          <p:nvPr/>
        </p:nvSpPr>
        <p:spPr>
          <a:xfrm>
            <a:off x="4247280" y="4800600"/>
            <a:ext cx="100872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2025 год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</a:t>
            </a:r>
            <a:r>
              <a:rPr lang="en-US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ECS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3636B9-FACD-4729-959E-76A3CB26FC1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10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447011-8329-4B87-94F5-24169167A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704975"/>
            <a:ext cx="59340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CF9F8F2-C936-4715-BA43-D9419DF9C86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клиента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95EA29-E22E-4B6C-AF0F-429C0485ACB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11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12F22-9C22-41BA-80E5-DDC49219E1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5080"/>
            <a:ext cx="3160775" cy="406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ACC5E-B4A2-4481-A382-D3960E39C1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09" y="864609"/>
            <a:ext cx="1732804" cy="39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1C3EAA-631E-4C3A-830E-FD1DBB55D6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15" y="1230050"/>
            <a:ext cx="4541765" cy="324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BD79F1-DA52-4A93-BA98-34E86D3EBAC0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сервера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84E1D-39B6-4D67-B521-D2C7D49D4D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9" y="994183"/>
            <a:ext cx="2844165" cy="35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B9A9F-DE66-462F-B123-0F881B1CE5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43" y="1250642"/>
            <a:ext cx="4885379" cy="303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FA3560FE-B48C-4FFA-A5F8-35B33695383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12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52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0000"/>
                </a:solidFill>
                <a:ea typeface="Arial"/>
              </a:rPr>
              <a:t>Сетевое исследование нагрузки на сеть</a:t>
            </a:r>
            <a:endParaRPr lang="en-US" sz="2400" b="0" u="none" strike="noStrike" dirty="0">
              <a:solidFill>
                <a:srgbClr val="FF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49F443-10B6-4434-997E-87BAB5DCB672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13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EFCC5-A6EC-4B83-A138-0D04491C97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5" y="830757"/>
            <a:ext cx="3047171" cy="123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88A3C6-9905-4C03-9EA7-6535A62B9F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08" y="2121372"/>
            <a:ext cx="3204579" cy="1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B6B15-5B62-47E0-912C-F4EAF80897C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67" y="3427431"/>
            <a:ext cx="3414792" cy="138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27FF19-6F74-4CA5-B9E7-13F0EB28AA23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14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21E62D-E340-4096-883D-E0F27730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926336"/>
            <a:ext cx="7178722" cy="37650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4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0A4D14-9DF1-4A3F-B267-12C0B018601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15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24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В рамках дипломной работы выполнены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Разработана многопользовательская игра в жанре стратегии в реальном времени;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Реализована архитектура с авторитарным сервером и синхронизацией состояний;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Настроено сетевое взаимодействие с использованием протокола QUIC;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Проведён анализ сетевого трафика;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Продемонстрирована работоспособность клиентской и серверной частей на практике.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7FA8EE-D3CE-4E32-B52E-400C17B212C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16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387F29-7BDC-4B4C-A5F3-F4A9D256C66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2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2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Основная цель дипломной работы — разработать многопользовательскую игру «Боярский Турнир» в жанре стратегии в реальном времени с использованием современных технологий.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Для достижения этой цели были поставлены следующие задачи: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Реализовать архитектуру с авторитарным сервером;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Настроить сетевое взаимодействие с использованием протокола QUIC;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Обеспечить синхронизацию игровых состояний между клиентами;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Исследовать и проанализировать сетевой трафик игры.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A401A8B-3AB1-4A1D-809A-B5901300C77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Авторитарный сервер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46F439-B565-41FD-A5C0-BCF1011D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4" y="904407"/>
            <a:ext cx="3787493" cy="3631767"/>
          </a:xfrm>
          <a:prstGeom prst="rect">
            <a:avLst/>
          </a:prstGeom>
        </p:spPr>
      </p:pic>
      <p:sp>
        <p:nvSpPr>
          <p:cNvPr id="5" name="PlaceHolder 22">
            <a:extLst>
              <a:ext uri="{FF2B5EF4-FFF2-40B4-BE49-F238E27FC236}">
                <a16:creationId xmlns:a16="http://schemas.microsoft.com/office/drawing/2014/main" id="{4C8EF240-3557-4063-B869-0B85903B9CD1}"/>
              </a:ext>
            </a:extLst>
          </p:cNvPr>
          <p:cNvSpPr/>
          <p:nvPr/>
        </p:nvSpPr>
        <p:spPr>
          <a:xfrm>
            <a:off x="4898587" y="1044053"/>
            <a:ext cx="3656880" cy="3318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Сервер полностью контролирует всю игровую логику и состояние мира.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Клиенты (игроки) лишь отправляют команды и запросы на сервер, не влияя напрямую на игровой процесс.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F775812D-E063-4373-8FCF-6D39D41C971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3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0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64CA4D-F5C2-44E2-87D4-D83C36555A6E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Основные проблемы протокола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TCP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AutoShape 2" descr="Picture background">
            <a:extLst>
              <a:ext uri="{FF2B5EF4-FFF2-40B4-BE49-F238E27FC236}">
                <a16:creationId xmlns:a16="http://schemas.microsoft.com/office/drawing/2014/main" id="{72AB1C41-1836-41D9-AC1E-FB88A7EE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B58EC-8A54-4F02-AC19-2DB6F101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7" y="1259132"/>
            <a:ext cx="4273228" cy="2774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EB87A3-BC81-436F-86A4-661B6132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90" y="1423276"/>
            <a:ext cx="3733800" cy="904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02A8CB-59E4-4985-B690-1172542F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90" y="2571750"/>
            <a:ext cx="3656249" cy="1444193"/>
          </a:xfrm>
          <a:prstGeom prst="rect">
            <a:avLst/>
          </a:prstGeom>
        </p:spPr>
      </p:pic>
      <p:sp>
        <p:nvSpPr>
          <p:cNvPr id="10" name="PlaceHolder 2">
            <a:extLst>
              <a:ext uri="{FF2B5EF4-FFF2-40B4-BE49-F238E27FC236}">
                <a16:creationId xmlns:a16="http://schemas.microsoft.com/office/drawing/2014/main" id="{EFC503D3-C768-4F8D-899F-112FB68132B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4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6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6DEFC83-FC83-4D90-81EC-B3B03C8B34E5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Протокол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QUIC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7D947-1F00-4FF0-861D-E14D90E6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6" y="1351128"/>
            <a:ext cx="4010811" cy="28120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4235D-585C-499A-B2A1-BDEC75EC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32" y="2262157"/>
            <a:ext cx="3625311" cy="864845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D04596D9-6F7D-494F-A19C-3229397434BA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5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0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2400" b="1" dirty="0">
                <a:solidFill>
                  <a:srgbClr val="FF0000"/>
                </a:solidFill>
                <a:latin typeface="Arial"/>
              </a:rPr>
              <a:t>Анализ существующих аналогов</a:t>
            </a:r>
            <a:endParaRPr lang="en-US" sz="2400" b="0" u="none" strike="noStrike" dirty="0">
              <a:solidFill>
                <a:srgbClr val="FF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784A474-F8F9-4DC5-8AFE-6638820E2D4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6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Основным конкурентом для разработанно</a:t>
            </a:r>
            <a:r>
              <a:rPr lang="ru-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й игры 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является </a:t>
            </a:r>
            <a:r>
              <a:rPr lang="en-US" sz="2000" b="1" dirty="0"/>
              <a:t>Clash Royale</a:t>
            </a:r>
            <a:r>
              <a:rPr lang="ru-RU" sz="2000" b="1" dirty="0"/>
              <a:t> 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— </a:t>
            </a:r>
            <a:r>
              <a:rPr lang="ru-RU" sz="2000" dirty="0">
                <a:solidFill>
                  <a:srgbClr val="FF0000"/>
                </a:solidFill>
                <a:ea typeface="Arial"/>
              </a:rPr>
              <a:t>многопользовательская</a:t>
            </a:r>
            <a:r>
              <a:rPr lang="ru-RU" sz="2000" dirty="0">
                <a:solidFill>
                  <a:srgbClr val="4D4E4F"/>
                </a:solidFill>
                <a:ea typeface="Arial"/>
              </a:rPr>
              <a:t> мобильная стратегия с клиент-серверной архитектурой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Уход Supercell из российского региона ограничивает доступ и поддержку для игроков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Использование устаревших технологий сетевого взаимодействия</a:t>
            </a:r>
            <a:r>
              <a:rPr lang="ru" sz="2000" dirty="0">
                <a:solidFill>
                  <a:srgbClr val="4D4E4F"/>
                </a:solidFill>
                <a:latin typeface="Arial"/>
                <a:ea typeface="Arial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7128B85-001A-4B30-9C2B-84F4174A9D7A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Анализ существующих аналогов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62BCA1-636C-4B6A-8046-D5B02220F9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4936" y="908045"/>
            <a:ext cx="2019091" cy="6648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999582-0116-4F1E-8BDA-36E5C5AFF8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55" y="1711504"/>
            <a:ext cx="1643452" cy="29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EAC54E-9658-4003-B6C0-84A8DC4CD9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4180" y="908045"/>
            <a:ext cx="2019091" cy="667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9E9190-3D70-4FCD-988F-C3F8BB8A839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00" y="1708348"/>
            <a:ext cx="1643452" cy="2921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F86F0C51-3082-4B4C-B51D-5F8F41387DA2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7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3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Язык программирования Rust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994A23-3ABE-4C2C-AD97-0B67B0B8959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8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11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2000" dirty="0"/>
              <a:t>Для реализации клиент-серверной многопользовательской игры в данной дипломной работе использовался язык </a:t>
            </a:r>
            <a:r>
              <a:rPr lang="ru-RU" sz="2000" b="1" dirty="0" err="1"/>
              <a:t>Rust</a:t>
            </a:r>
            <a:r>
              <a:rPr lang="ru-RU" sz="2000" dirty="0"/>
              <a:t>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над C++: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 (</a:t>
            </a:r>
            <a:r>
              <a:rPr lang="ru-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система сборки </a:t>
            </a:r>
            <a:r>
              <a:rPr lang="en-US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cargo, crates.io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);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FF0000"/>
                </a:solidFill>
                <a:effectLst/>
                <a:uFillTx/>
                <a:latin typeface="Arial"/>
                <a:ea typeface="Arial"/>
              </a:rPr>
              <a:t>Развитие языка.</a:t>
            </a:r>
            <a:endParaRPr lang="en-US" sz="2000" b="0" u="none" strike="noStrike" dirty="0">
              <a:solidFill>
                <a:srgbClr val="FF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91499-A0D3-4249-BFB8-5C478DF3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90" y="3348915"/>
            <a:ext cx="35623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3445227-D671-4684-BFF4-6B42610137C4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  <a:ea typeface="Arial"/>
              </a:rPr>
              <a:t>Библиотека </a:t>
            </a:r>
            <a:r>
              <a:rPr lang="en-US" sz="2400" b="1" dirty="0">
                <a:solidFill>
                  <a:srgbClr val="FF9400"/>
                </a:solidFill>
                <a:latin typeface="Arial"/>
                <a:ea typeface="Arial"/>
              </a:rPr>
              <a:t>Bevy</a:t>
            </a:r>
            <a:r>
              <a:rPr lang="en-US" sz="2400" b="1" dirty="0">
                <a:solidFill>
                  <a:srgbClr val="FF9400"/>
                </a:solidFill>
                <a:ea typeface="Arial"/>
              </a:rPr>
              <a:t>, </a:t>
            </a:r>
            <a:r>
              <a:rPr lang="en-US" sz="2400" b="1" dirty="0" err="1">
                <a:solidFill>
                  <a:srgbClr val="FF9400"/>
                </a:solidFill>
                <a:ea typeface="Arial"/>
              </a:rPr>
              <a:t>bevy_quinnet</a:t>
            </a:r>
            <a:r>
              <a:rPr lang="en-US" sz="2400" b="1" dirty="0">
                <a:solidFill>
                  <a:srgbClr val="FF9400"/>
                </a:solidFill>
                <a:ea typeface="Arial"/>
              </a:rPr>
              <a:t> + QUIC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1">
            <a:extLst>
              <a:ext uri="{FF2B5EF4-FFF2-40B4-BE49-F238E27FC236}">
                <a16:creationId xmlns:a16="http://schemas.microsoft.com/office/drawing/2014/main" id="{312EA1D8-6B1C-4476-A7CE-DD7A4E828813}"/>
              </a:ext>
            </a:extLst>
          </p:cNvPr>
          <p:cNvSpPr/>
          <p:nvPr/>
        </p:nvSpPr>
        <p:spPr>
          <a:xfrm>
            <a:off x="442800" y="97227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Для построения игровой логики применён движок </a:t>
            </a:r>
            <a:r>
              <a:rPr lang="ru-RU" sz="2000" b="1" dirty="0" err="1"/>
              <a:t>Bevy</a:t>
            </a:r>
            <a:r>
              <a:rPr lang="ru-RU" sz="2000" dirty="0"/>
              <a:t>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Преимущества </a:t>
            </a:r>
            <a:r>
              <a:rPr lang="ru-RU" sz="2000" dirty="0" err="1"/>
              <a:t>Bevy</a:t>
            </a:r>
            <a:r>
              <a:rPr lang="ru-RU" sz="2000" b="1" dirty="0"/>
              <a:t>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Архитектура ECS (</a:t>
            </a:r>
            <a:r>
              <a:rPr lang="ru-RU" sz="2000" dirty="0" err="1"/>
              <a:t>Entity-Component-System</a:t>
            </a:r>
            <a:r>
              <a:rPr lang="ru-RU" sz="2000" dirty="0"/>
              <a:t>), обеспечивающая модульность и масштабируемость.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Удобная система плагинов.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Для сетевого взаимодействия выбран </a:t>
            </a:r>
            <a:r>
              <a:rPr lang="ru-RU" sz="2000" dirty="0" err="1"/>
              <a:t>bevy_quinnet</a:t>
            </a:r>
            <a:r>
              <a:rPr lang="ru-RU" sz="2000" dirty="0"/>
              <a:t> — библиотека на базе QUIC.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4B0F22A2-3033-4F4A-BF60-B8BBB947D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36" y="3669476"/>
            <a:ext cx="2436127" cy="12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C0E1D727-61EF-4924-92E9-1F193CFD0EF1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994A23-3ABE-4C2C-AD97-0B67B0B8959B}" type="slidenum">
              <a:rPr lang="ru-RU" smtClean="0"/>
              <a:pPr/>
              <a:t>9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42094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372</Words>
  <Application>Microsoft Office PowerPoint</Application>
  <PresentationFormat>Экран (16:9)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Symbol</vt:lpstr>
      <vt:lpstr>Times New Roman</vt:lpstr>
      <vt:lpstr>Wingdings</vt:lpstr>
      <vt:lpstr>White</vt:lpstr>
      <vt:lpstr>White</vt:lpstr>
      <vt:lpstr>White</vt:lpstr>
      <vt:lpstr>Выпускная квалификационная работа на тему: «Разработка многопользовательской компьютерной игры в жанре RTS «Боярский турнир»</vt:lpstr>
      <vt:lpstr>Постановка задачи</vt:lpstr>
      <vt:lpstr>Презентация PowerPoint</vt:lpstr>
      <vt:lpstr>Презентация PowerPoint</vt:lpstr>
      <vt:lpstr>Презентация PowerPoint</vt:lpstr>
      <vt:lpstr>Анализ существующих аналогов</vt:lpstr>
      <vt:lpstr>Презентация PowerPoint</vt:lpstr>
      <vt:lpstr>Язык программирования Rust</vt:lpstr>
      <vt:lpstr>Презентация PowerPoint</vt:lpstr>
      <vt:lpstr>Структура ECS</vt:lpstr>
      <vt:lpstr>Презентация PowerPoint</vt:lpstr>
      <vt:lpstr>Презентация PowerPoint</vt:lpstr>
      <vt:lpstr>Сетевое исследование нагрузки на сеть</vt:lpstr>
      <vt:lpstr>Пример работы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«Разработка HAL для микроконтроллера Mik32 Amur на языке программирования Rust»</dc:title>
  <dc:subject/>
  <dc:creator/>
  <dc:description/>
  <cp:lastModifiedBy>Тихон Хохлов</cp:lastModifiedBy>
  <cp:revision>128</cp:revision>
  <dcterms:modified xsi:type="dcterms:W3CDTF">2025-06-17T14:28:20Z</dcterms:modified>
  <dc:language>en-US</dc:language>
</cp:coreProperties>
</file>