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6858000" cx="12192000"/>
  <p:notesSz cx="6858000" cy="9144000"/>
  <p:embeddedFontLst>
    <p:embeddedFont>
      <p:font typeface="Century Gothic"/>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iMHWW3wse++b12T9EDAwBA4c7E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CenturyGothic-boldItalic.fntdata"/><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CenturyGothic-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CenturyGothic-italic.fntdata"/><Relationship Id="rId16" Type="http://schemas.openxmlformats.org/officeDocument/2006/relationships/slide" Target="slides/slide12.xml"/><Relationship Id="rId38" Type="http://schemas.openxmlformats.org/officeDocument/2006/relationships/font" Target="fonts/CenturyGothic-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7485f2814a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27485f2814a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74646d56a0_8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274646d56a0_8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74646d56a0_8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274646d56a0_8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74646d56a0_8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274646d56a0_8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74646d56a0_8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274646d56a0_8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74646d56a0_8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274646d56a0_8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7485f2814a_4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27485f2814a_4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74646d56a0_8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g274646d56a0_8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488793ef3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27488793ef3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75253344f8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75253344f8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g275253344f8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7485f27f0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7485f27f0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27485f27f0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75253344f8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75253344f8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g275253344f8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7485f2814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7485f2814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g27485f2814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7485f2814a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7485f2814a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g27485f2814a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7485f2814a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7485f2814a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g27485f2814a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7485f2814a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7485f2814a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27485f2814a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7485f2814a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7485f2814a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g27485f2814a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7485f2814a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7485f2814a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g27485f2814a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5253344f8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275253344f8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74646d56a0_7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274646d56a0_7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74646d56a0_7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274646d56a0_7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6"/>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chemeClr val="accent1"/>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24" name="Google Shape;24;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25"/>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80" name="Google Shape;80;p25"/>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1" name="Google Shape;81;p2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4" name="Shape 84"/>
        <p:cNvGrpSpPr/>
        <p:nvPr/>
      </p:nvGrpSpPr>
      <p:grpSpPr>
        <a:xfrm>
          <a:off x="0" y="0"/>
          <a:ext cx="0" cy="0"/>
          <a:chOff x="0" y="0"/>
          <a:chExt cx="0" cy="0"/>
        </a:xfrm>
      </p:grpSpPr>
      <p:sp>
        <p:nvSpPr>
          <p:cNvPr id="85" name="Google Shape;85;p26"/>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6"/>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87" name="Google Shape;87;p26"/>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8" name="Google Shape;88;p2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1" name="Shape 91"/>
        <p:cNvGrpSpPr/>
        <p:nvPr/>
      </p:nvGrpSpPr>
      <p:grpSpPr>
        <a:xfrm>
          <a:off x="0" y="0"/>
          <a:ext cx="0" cy="0"/>
          <a:chOff x="0" y="0"/>
          <a:chExt cx="0" cy="0"/>
        </a:xfrm>
      </p:grpSpPr>
      <p:sp>
        <p:nvSpPr>
          <p:cNvPr id="92" name="Google Shape;92;p27"/>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7"/>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4" name="Google Shape;94;p2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7" name="Shape 97"/>
        <p:cNvGrpSpPr/>
        <p:nvPr/>
      </p:nvGrpSpPr>
      <p:grpSpPr>
        <a:xfrm>
          <a:off x="0" y="0"/>
          <a:ext cx="0" cy="0"/>
          <a:chOff x="0" y="0"/>
          <a:chExt cx="0" cy="0"/>
        </a:xfrm>
      </p:grpSpPr>
      <p:sp>
        <p:nvSpPr>
          <p:cNvPr id="98" name="Google Shape;98;p28"/>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8"/>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chemeClr val="accent1"/>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0" name="Google Shape;100;p28"/>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1" name="Google Shape;101;p2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04" name="Google Shape;104;p28"/>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chemeClr val="accent1"/>
                </a:solidFill>
                <a:latin typeface="Arial"/>
                <a:ea typeface="Arial"/>
                <a:cs typeface="Arial"/>
                <a:sym typeface="Arial"/>
              </a:rPr>
              <a:t>“</a:t>
            </a:r>
            <a:endParaRPr/>
          </a:p>
        </p:txBody>
      </p:sp>
      <p:sp>
        <p:nvSpPr>
          <p:cNvPr id="105" name="Google Shape;105;p28"/>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6" name="Shape 106"/>
        <p:cNvGrpSpPr/>
        <p:nvPr/>
      </p:nvGrpSpPr>
      <p:grpSpPr>
        <a:xfrm>
          <a:off x="0" y="0"/>
          <a:ext cx="0" cy="0"/>
          <a:chOff x="0" y="0"/>
          <a:chExt cx="0" cy="0"/>
        </a:xfrm>
      </p:grpSpPr>
      <p:sp>
        <p:nvSpPr>
          <p:cNvPr id="107" name="Google Shape;107;p29"/>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9"/>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chemeClr val="accent1"/>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109" name="Google Shape;109;p2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12" name="Shape 112"/>
        <p:cNvGrpSpPr/>
        <p:nvPr/>
      </p:nvGrpSpPr>
      <p:grpSpPr>
        <a:xfrm>
          <a:off x="0" y="0"/>
          <a:ext cx="0" cy="0"/>
          <a:chOff x="0" y="0"/>
          <a:chExt cx="0" cy="0"/>
        </a:xfrm>
      </p:grpSpPr>
      <p:sp>
        <p:nvSpPr>
          <p:cNvPr id="113" name="Google Shape;113;p3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0"/>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5" name="Google Shape;115;p30"/>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6" name="Google Shape;116;p30"/>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7" name="Google Shape;117;p30"/>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8" name="Google Shape;118;p30"/>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9" name="Google Shape;119;p30"/>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0" name="Google Shape;120;p30"/>
          <p:cNvCxnSpPr/>
          <p:nvPr/>
        </p:nvCxnSpPr>
        <p:spPr>
          <a:xfrm>
            <a:off x="3726142" y="2133600"/>
            <a:ext cx="0" cy="39624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21" name="Google Shape;121;p30"/>
          <p:cNvCxnSpPr/>
          <p:nvPr/>
        </p:nvCxnSpPr>
        <p:spPr>
          <a:xfrm>
            <a:off x="6962227" y="2133600"/>
            <a:ext cx="0" cy="396688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22" name="Google Shape;122;p3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25" name="Shape 125"/>
        <p:cNvGrpSpPr/>
        <p:nvPr/>
      </p:nvGrpSpPr>
      <p:grpSpPr>
        <a:xfrm>
          <a:off x="0" y="0"/>
          <a:ext cx="0" cy="0"/>
          <a:chOff x="0" y="0"/>
          <a:chExt cx="0" cy="0"/>
        </a:xfrm>
      </p:grpSpPr>
      <p:sp>
        <p:nvSpPr>
          <p:cNvPr id="126" name="Google Shape;126;p3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1"/>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8" name="Google Shape;128;p31"/>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9" name="Google Shape;129;p31"/>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0" name="Google Shape;130;p31"/>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31" name="Google Shape;131;p31"/>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32" name="Google Shape;132;p31"/>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3" name="Google Shape;133;p31"/>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34" name="Google Shape;134;p31"/>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35" name="Google Shape;135;p31"/>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36" name="Google Shape;136;p31"/>
          <p:cNvCxnSpPr/>
          <p:nvPr/>
        </p:nvCxnSpPr>
        <p:spPr>
          <a:xfrm>
            <a:off x="3726142" y="2133600"/>
            <a:ext cx="0" cy="39624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37" name="Google Shape;137;p31"/>
          <p:cNvCxnSpPr/>
          <p:nvPr/>
        </p:nvCxnSpPr>
        <p:spPr>
          <a:xfrm>
            <a:off x="6962227" y="2133600"/>
            <a:ext cx="0" cy="396688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38" name="Google Shape;138;p3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1" name="Shape 141"/>
        <p:cNvGrpSpPr/>
        <p:nvPr/>
      </p:nvGrpSpPr>
      <p:grpSpPr>
        <a:xfrm>
          <a:off x="0" y="0"/>
          <a:ext cx="0" cy="0"/>
          <a:chOff x="0" y="0"/>
          <a:chExt cx="0" cy="0"/>
        </a:xfrm>
      </p:grpSpPr>
      <p:sp>
        <p:nvSpPr>
          <p:cNvPr id="142" name="Google Shape;142;p3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2"/>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4" name="Google Shape;144;p3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7" name="Shape 147"/>
        <p:cNvGrpSpPr/>
        <p:nvPr/>
      </p:nvGrpSpPr>
      <p:grpSpPr>
        <a:xfrm>
          <a:off x="0" y="0"/>
          <a:ext cx="0" cy="0"/>
          <a:chOff x="0" y="0"/>
          <a:chExt cx="0" cy="0"/>
        </a:xfrm>
      </p:grpSpPr>
      <p:sp>
        <p:nvSpPr>
          <p:cNvPr id="148" name="Google Shape;148;p33"/>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3"/>
          <p:cNvSpPr txBox="1"/>
          <p:nvPr>
            <p:ph idx="1" type="body"/>
          </p:nvPr>
        </p:nvSpPr>
        <p:spPr>
          <a:xfrm rot="5400000">
            <a:off x="1679576"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50" name="Google Shape;150;p3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7" name="Shape 27"/>
        <p:cNvGrpSpPr/>
        <p:nvPr/>
      </p:nvGrpSpPr>
      <p:grpSpPr>
        <a:xfrm>
          <a:off x="0" y="0"/>
          <a:ext cx="0" cy="0"/>
          <a:chOff x="0" y="0"/>
          <a:chExt cx="0" cy="0"/>
        </a:xfrm>
      </p:grpSpPr>
      <p:sp>
        <p:nvSpPr>
          <p:cNvPr id="28" name="Google Shape;28;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0" name="Google Shape;30;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niversity Logo">
  <p:cSld name="University Logo">
    <p:spTree>
      <p:nvGrpSpPr>
        <p:cNvPr id="33" name="Shape 33"/>
        <p:cNvGrpSpPr/>
        <p:nvPr/>
      </p:nvGrpSpPr>
      <p:grpSpPr>
        <a:xfrm>
          <a:off x="0" y="0"/>
          <a:ext cx="0" cy="0"/>
          <a:chOff x="0" y="0"/>
          <a:chExt cx="0" cy="0"/>
        </a:xfrm>
      </p:grpSpPr>
      <p:sp>
        <p:nvSpPr>
          <p:cNvPr id="34" name="Google Shape;34;p1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8" name="Google Shape;38;p18"/>
          <p:cNvSpPr/>
          <p:nvPr>
            <p:ph idx="2" type="pic"/>
          </p:nvPr>
        </p:nvSpPr>
        <p:spPr>
          <a:xfrm>
            <a:off x="10388600" y="5453063"/>
            <a:ext cx="1125538" cy="1196975"/>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19"/>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9"/>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chemeClr val="accent1"/>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42" name="Google Shape;42;p1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2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8" name="Google Shape;48;p20"/>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9" name="Google Shape;49;p2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2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1"/>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5" name="Google Shape;55;p21"/>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6" name="Google Shape;56;p21"/>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7" name="Google Shape;57;p21"/>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8" name="Google Shape;58;p2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2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2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24"/>
          <p:cNvSpPr txBox="1"/>
          <p:nvPr>
            <p:ph type="title"/>
          </p:nvPr>
        </p:nvSpPr>
        <p:spPr>
          <a:xfrm>
            <a:off x="1154954"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73" name="Google Shape;73;p24"/>
          <p:cNvSpPr txBox="1"/>
          <p:nvPr>
            <p:ph idx="2" type="body"/>
          </p:nvPr>
        </p:nvSpPr>
        <p:spPr>
          <a:xfrm>
            <a:off x="1154954"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4" name="Google Shape;74;p2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6.xml"/><Relationship Id="rId11" Type="http://schemas.openxmlformats.org/officeDocument/2006/relationships/slideLayout" Target="../slideLayouts/slideLayout7.xml"/><Relationship Id="rId22" Type="http://schemas.openxmlformats.org/officeDocument/2006/relationships/slideLayout" Target="../slideLayouts/slideLayout18.xml"/><Relationship Id="rId10" Type="http://schemas.openxmlformats.org/officeDocument/2006/relationships/slideLayout" Target="../slideLayouts/slideLayout6.xml"/><Relationship Id="rId21" Type="http://schemas.openxmlformats.org/officeDocument/2006/relationships/slideLayout" Target="../slideLayouts/slideLayout17.xml"/><Relationship Id="rId13" Type="http://schemas.openxmlformats.org/officeDocument/2006/relationships/slideLayout" Target="../slideLayouts/slideLayout9.xml"/><Relationship Id="rId12" Type="http://schemas.openxmlformats.org/officeDocument/2006/relationships/slideLayout" Target="../slideLayouts/slideLayout8.xml"/><Relationship Id="rId23" Type="http://schemas.openxmlformats.org/officeDocument/2006/relationships/theme" Target="../theme/theme1.xml"/><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7" Type="http://schemas.openxmlformats.org/officeDocument/2006/relationships/slideLayout" Target="../slideLayouts/slideLayout13.xml"/><Relationship Id="rId16" Type="http://schemas.openxmlformats.org/officeDocument/2006/relationships/slideLayout" Target="../slideLayouts/slideLayout12.xml"/><Relationship Id="rId5" Type="http://schemas.openxmlformats.org/officeDocument/2006/relationships/slideLayout" Target="../slideLayouts/slideLayout1.xml"/><Relationship Id="rId19" Type="http://schemas.openxmlformats.org/officeDocument/2006/relationships/slideLayout" Target="../slideLayouts/slideLayout15.xml"/><Relationship Id="rId6" Type="http://schemas.openxmlformats.org/officeDocument/2006/relationships/slideLayout" Target="../slideLayouts/slideLayout2.xml"/><Relationship Id="rId18" Type="http://schemas.openxmlformats.org/officeDocument/2006/relationships/slideLayout" Target="../slideLayouts/slideLayout14.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pic>
        <p:nvPicPr>
          <p:cNvPr id="10" name="Google Shape;10;p15"/>
          <p:cNvPicPr preferRelativeResize="0"/>
          <p:nvPr/>
        </p:nvPicPr>
        <p:blipFill rotWithShape="1">
          <a:blip r:embed="rId1">
            <a:alphaModFix/>
          </a:blip>
          <a:srcRect b="0" l="3613" r="0" t="0"/>
          <a:stretch/>
        </p:blipFill>
        <p:spPr>
          <a:xfrm>
            <a:off x="0" y="2669685"/>
            <a:ext cx="4037012" cy="4188315"/>
          </a:xfrm>
          <a:prstGeom prst="rect">
            <a:avLst/>
          </a:prstGeom>
          <a:noFill/>
          <a:ln>
            <a:noFill/>
          </a:ln>
        </p:spPr>
      </p:pic>
      <p:pic>
        <p:nvPicPr>
          <p:cNvPr id="11" name="Google Shape;11;p15"/>
          <p:cNvPicPr preferRelativeResize="0"/>
          <p:nvPr/>
        </p:nvPicPr>
        <p:blipFill rotWithShape="1">
          <a:blip r:embed="rId2">
            <a:alphaModFix/>
          </a:blip>
          <a:srcRect b="0" l="35640" r="0" t="0"/>
          <a:stretch/>
        </p:blipFill>
        <p:spPr>
          <a:xfrm>
            <a:off x="0" y="2892347"/>
            <a:ext cx="1522412" cy="2365453"/>
          </a:xfrm>
          <a:prstGeom prst="rect">
            <a:avLst/>
          </a:prstGeom>
          <a:noFill/>
          <a:ln>
            <a:noFill/>
          </a:ln>
        </p:spPr>
      </p:pic>
      <p:sp>
        <p:nvSpPr>
          <p:cNvPr id="12" name="Google Shape;12;p15"/>
          <p:cNvSpPr/>
          <p:nvPr/>
        </p:nvSpPr>
        <p:spPr>
          <a:xfrm>
            <a:off x="8609012" y="1676400"/>
            <a:ext cx="2819400" cy="2819400"/>
          </a:xfrm>
          <a:prstGeom prst="ellipse">
            <a:avLst/>
          </a:prstGeom>
          <a:gradFill>
            <a:gsLst>
              <a:gs pos="0">
                <a:srgbClr val="78C4F1">
                  <a:alpha val="6666"/>
                </a:srgbClr>
              </a:gs>
              <a:gs pos="36000">
                <a:srgbClr val="78C4F1">
                  <a:alpha val="5882"/>
                </a:srgbClr>
              </a:gs>
              <a:gs pos="69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 name="Google Shape;13;p15"/>
          <p:cNvPicPr preferRelativeResize="0"/>
          <p:nvPr/>
        </p:nvPicPr>
        <p:blipFill rotWithShape="1">
          <a:blip r:embed="rId3">
            <a:alphaModFix/>
          </a:blip>
          <a:srcRect b="0" l="0" r="0" t="28812"/>
          <a:stretch/>
        </p:blipFill>
        <p:spPr>
          <a:xfrm>
            <a:off x="7999412" y="0"/>
            <a:ext cx="1603387" cy="1141407"/>
          </a:xfrm>
          <a:prstGeom prst="rect">
            <a:avLst/>
          </a:prstGeom>
          <a:noFill/>
          <a:ln>
            <a:noFill/>
          </a:ln>
        </p:spPr>
      </p:pic>
      <p:pic>
        <p:nvPicPr>
          <p:cNvPr id="14" name="Google Shape;14;p15"/>
          <p:cNvPicPr preferRelativeResize="0"/>
          <p:nvPr/>
        </p:nvPicPr>
        <p:blipFill rotWithShape="1">
          <a:blip r:embed="rId4">
            <a:alphaModFix/>
          </a:blip>
          <a:srcRect b="23320" l="0" r="0" t="0"/>
          <a:stretch/>
        </p:blipFill>
        <p:spPr>
          <a:xfrm>
            <a:off x="8609012" y="6096000"/>
            <a:ext cx="993734" cy="762000"/>
          </a:xfrm>
          <a:prstGeom prst="rect">
            <a:avLst/>
          </a:prstGeom>
          <a:noFill/>
          <a:ln>
            <a:noFill/>
          </a:ln>
        </p:spPr>
      </p:pic>
      <p:sp>
        <p:nvSpPr>
          <p:cNvPr id="15" name="Google Shape;15;p1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7" name="Google Shape;17;p15"/>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chemeClr val="accent1"/>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chemeClr val="accent1"/>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chemeClr val="accent1"/>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8" name="Google Shape;18;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9" name="Google Shape;19;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0" name="Google Shape;20;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 id="2147483666"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6.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
          <p:cNvSpPr txBox="1"/>
          <p:nvPr>
            <p:ph type="ctrTitle"/>
          </p:nvPr>
        </p:nvSpPr>
        <p:spPr>
          <a:xfrm>
            <a:off x="919779" y="655543"/>
            <a:ext cx="10057802" cy="223555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2"/>
              </a:buClr>
              <a:buSzPts val="6000"/>
              <a:buFont typeface="Century Gothic"/>
              <a:buNone/>
            </a:pPr>
            <a:r>
              <a:rPr lang="en-US" sz="6000"/>
              <a:t>1</a:t>
            </a:r>
            <a:r>
              <a:rPr baseline="30000" lang="en-US" sz="6000"/>
              <a:t>st</a:t>
            </a:r>
            <a:r>
              <a:rPr lang="en-US" sz="6000"/>
              <a:t> PROJECT PRESENTATION GROUP 2</a:t>
            </a:r>
            <a:endParaRPr/>
          </a:p>
        </p:txBody>
      </p:sp>
      <p:sp>
        <p:nvSpPr>
          <p:cNvPr id="158" name="Google Shape;158;p1"/>
          <p:cNvSpPr txBox="1"/>
          <p:nvPr>
            <p:ph idx="1" type="subTitle"/>
          </p:nvPr>
        </p:nvSpPr>
        <p:spPr>
          <a:xfrm>
            <a:off x="1376680" y="3159094"/>
            <a:ext cx="9144000" cy="1200328"/>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600"/>
              <a:buNone/>
            </a:pPr>
            <a:r>
              <a:rPr lang="en-US"/>
              <a:t>ANALYZING THE TYPES AND AMOUNTS OF FEDERAL LOANS GIVEN TO STUDENTS IN AMERICAN COLLEGES</a:t>
            </a:r>
            <a:endParaRPr/>
          </a:p>
          <a:p>
            <a:pPr indent="0" lvl="0" marL="0" rtl="0" algn="ctr">
              <a:spcBef>
                <a:spcPts val="1000"/>
              </a:spcBef>
              <a:spcAft>
                <a:spcPts val="0"/>
              </a:spcAft>
              <a:buSzPts val="1600"/>
              <a:buNone/>
            </a:pPr>
            <a:r>
              <a:rPr lang="en-US"/>
              <a:t>ACADEMIC YEAR: 2020 - 2021</a:t>
            </a:r>
            <a:endParaRPr/>
          </a:p>
        </p:txBody>
      </p:sp>
      <p:sp>
        <p:nvSpPr>
          <p:cNvPr id="159" name="Google Shape;159;p1"/>
          <p:cNvSpPr txBox="1"/>
          <p:nvPr/>
        </p:nvSpPr>
        <p:spPr>
          <a:xfrm>
            <a:off x="640080" y="4924227"/>
            <a:ext cx="46736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Tianxiao Cao</a:t>
            </a:r>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Peter Gruskin</a:t>
            </a:r>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Mu Li</a:t>
            </a:r>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Michael Roberts</a:t>
            </a:r>
            <a:endParaRPr/>
          </a:p>
        </p:txBody>
      </p:sp>
      <p:sp>
        <p:nvSpPr>
          <p:cNvPr id="160" name="Google Shape;160;p1"/>
          <p:cNvSpPr txBox="1"/>
          <p:nvPr/>
        </p:nvSpPr>
        <p:spPr>
          <a:xfrm>
            <a:off x="6837903" y="4964867"/>
            <a:ext cx="490705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Columbia University School of Engineering</a:t>
            </a:r>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Data Analytics Boot Camp Program</a:t>
            </a:r>
            <a:endParaRPr/>
          </a:p>
          <a:p>
            <a:pPr indent="0" lvl="0" marL="0" marR="0" rtl="0" algn="l">
              <a:spcBef>
                <a:spcPts val="0"/>
              </a:spcBef>
              <a:spcAft>
                <a:spcPts val="0"/>
              </a:spcAft>
              <a:buNone/>
            </a:pPr>
            <a:r>
              <a:rPr lang="en-US" sz="1800">
                <a:solidFill>
                  <a:schemeClr val="lt1"/>
                </a:solidFill>
                <a:latin typeface="Century Gothic"/>
                <a:ea typeface="Century Gothic"/>
                <a:cs typeface="Century Gothic"/>
                <a:sym typeface="Century Gothic"/>
              </a:rPr>
              <a:t>August 17,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7485f2814a_4_0"/>
          <p:cNvSpPr txBox="1"/>
          <p:nvPr/>
        </p:nvSpPr>
        <p:spPr>
          <a:xfrm>
            <a:off x="2198275" y="2074425"/>
            <a:ext cx="85608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lt1"/>
                </a:solidFill>
                <a:latin typeface="Century Gothic"/>
                <a:ea typeface="Century Gothic"/>
                <a:cs typeface="Century Gothic"/>
                <a:sym typeface="Century Gothic"/>
              </a:rPr>
              <a:t>Section 2</a:t>
            </a:r>
            <a:endParaRPr sz="32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rPr lang="en-US" sz="3200">
                <a:solidFill>
                  <a:schemeClr val="lt1"/>
                </a:solidFill>
                <a:latin typeface="Century Gothic"/>
                <a:ea typeface="Century Gothic"/>
                <a:cs typeface="Century Gothic"/>
                <a:sym typeface="Century Gothic"/>
              </a:rPr>
              <a:t>The top 10 states with the most student loan amounts in the United States</a:t>
            </a:r>
            <a:br>
              <a:rPr lang="en-US" sz="3200">
                <a:solidFill>
                  <a:schemeClr val="lt1"/>
                </a:solidFill>
                <a:latin typeface="Century Gothic"/>
                <a:ea typeface="Century Gothic"/>
                <a:cs typeface="Century Gothic"/>
                <a:sym typeface="Century Gothic"/>
              </a:rPr>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7"/>
          <p:cNvSpPr txBox="1"/>
          <p:nvPr>
            <p:ph type="title"/>
          </p:nvPr>
        </p:nvSpPr>
        <p:spPr>
          <a:xfrm>
            <a:off x="756175" y="245525"/>
            <a:ext cx="9427800" cy="106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entury Gothic"/>
              <a:buNone/>
            </a:pPr>
            <a:r>
              <a:rPr lang="en-US" sz="3200">
                <a:solidFill>
                  <a:schemeClr val="lt1"/>
                </a:solidFill>
              </a:rPr>
              <a:t>T</a:t>
            </a:r>
            <a:r>
              <a:rPr lang="en-US" sz="3200">
                <a:solidFill>
                  <a:schemeClr val="lt1"/>
                </a:solidFill>
              </a:rPr>
              <a:t>he top 10 states with the most student loan amounts</a:t>
            </a:r>
            <a:br>
              <a:rPr lang="en-US" sz="3200">
                <a:solidFill>
                  <a:schemeClr val="lt1"/>
                </a:solidFill>
              </a:rPr>
            </a:br>
            <a:endParaRPr sz="3200">
              <a:solidFill>
                <a:schemeClr val="lt1"/>
              </a:solidFill>
            </a:endParaRPr>
          </a:p>
        </p:txBody>
      </p:sp>
      <p:sp>
        <p:nvSpPr>
          <p:cNvPr id="223" name="Google Shape;223;p7"/>
          <p:cNvSpPr txBox="1"/>
          <p:nvPr/>
        </p:nvSpPr>
        <p:spPr>
          <a:xfrm>
            <a:off x="10263600" y="1568600"/>
            <a:ext cx="1857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lt1"/>
                </a:solidFill>
                <a:latin typeface="Century Gothic"/>
                <a:ea typeface="Century Gothic"/>
                <a:cs typeface="Century Gothic"/>
                <a:sym typeface="Century Gothic"/>
              </a:rPr>
              <a:t>$ of loans </a:t>
            </a:r>
            <a:endParaRPr b="1" sz="2000">
              <a:solidFill>
                <a:schemeClr val="lt1"/>
              </a:solidFill>
              <a:latin typeface="Century Gothic"/>
              <a:ea typeface="Century Gothic"/>
              <a:cs typeface="Century Gothic"/>
              <a:sym typeface="Century Gothic"/>
            </a:endParaRPr>
          </a:p>
        </p:txBody>
      </p:sp>
      <p:pic>
        <p:nvPicPr>
          <p:cNvPr id="224" name="Google Shape;224;p7"/>
          <p:cNvPicPr preferRelativeResize="0"/>
          <p:nvPr/>
        </p:nvPicPr>
        <p:blipFill>
          <a:blip r:embed="rId3">
            <a:alphaModFix/>
          </a:blip>
          <a:stretch>
            <a:fillRect/>
          </a:stretch>
        </p:blipFill>
        <p:spPr>
          <a:xfrm>
            <a:off x="870750" y="1327225"/>
            <a:ext cx="9330643" cy="5302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74646d56a0_8_13"/>
          <p:cNvSpPr txBox="1"/>
          <p:nvPr>
            <p:ph type="title"/>
          </p:nvPr>
        </p:nvSpPr>
        <p:spPr>
          <a:xfrm>
            <a:off x="646111" y="403618"/>
            <a:ext cx="94047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entury Gothic"/>
              <a:buNone/>
            </a:pPr>
            <a:r>
              <a:rPr lang="en-US" sz="3200"/>
              <a:t>Comparison of student loan amounts across top 10 states</a:t>
            </a:r>
            <a:endParaRPr sz="3200"/>
          </a:p>
        </p:txBody>
      </p:sp>
      <p:sp>
        <p:nvSpPr>
          <p:cNvPr id="230" name="Google Shape;230;g274646d56a0_8_13"/>
          <p:cNvSpPr txBox="1"/>
          <p:nvPr/>
        </p:nvSpPr>
        <p:spPr>
          <a:xfrm>
            <a:off x="10050825" y="1568600"/>
            <a:ext cx="1857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lt1"/>
                </a:solidFill>
                <a:latin typeface="Century Gothic"/>
                <a:ea typeface="Century Gothic"/>
                <a:cs typeface="Century Gothic"/>
                <a:sym typeface="Century Gothic"/>
              </a:rPr>
              <a:t>$</a:t>
            </a:r>
            <a:r>
              <a:rPr b="1" lang="en-US" sz="2000">
                <a:solidFill>
                  <a:schemeClr val="lt1"/>
                </a:solidFill>
                <a:latin typeface="Century Gothic"/>
                <a:ea typeface="Century Gothic"/>
                <a:cs typeface="Century Gothic"/>
                <a:sym typeface="Century Gothic"/>
              </a:rPr>
              <a:t> of loans </a:t>
            </a:r>
            <a:endParaRPr b="1" sz="2000">
              <a:solidFill>
                <a:schemeClr val="lt1"/>
              </a:solidFill>
              <a:latin typeface="Century Gothic"/>
              <a:ea typeface="Century Gothic"/>
              <a:cs typeface="Century Gothic"/>
              <a:sym typeface="Century Gothic"/>
            </a:endParaRPr>
          </a:p>
        </p:txBody>
      </p:sp>
      <p:pic>
        <p:nvPicPr>
          <p:cNvPr id="231" name="Google Shape;231;g274646d56a0_8_13"/>
          <p:cNvPicPr preferRelativeResize="0"/>
          <p:nvPr/>
        </p:nvPicPr>
        <p:blipFill>
          <a:blip r:embed="rId3">
            <a:alphaModFix/>
          </a:blip>
          <a:stretch>
            <a:fillRect/>
          </a:stretch>
        </p:blipFill>
        <p:spPr>
          <a:xfrm>
            <a:off x="854375" y="1568600"/>
            <a:ext cx="9100376" cy="5137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74646d56a0_8_27"/>
          <p:cNvSpPr txBox="1"/>
          <p:nvPr>
            <p:ph type="title"/>
          </p:nvPr>
        </p:nvSpPr>
        <p:spPr>
          <a:xfrm>
            <a:off x="528850" y="223575"/>
            <a:ext cx="9736800" cy="1486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entury Gothic"/>
              <a:buNone/>
            </a:pPr>
            <a:r>
              <a:rPr lang="en-US" sz="3200">
                <a:solidFill>
                  <a:schemeClr val="lt1"/>
                </a:solidFill>
              </a:rPr>
              <a:t>The top 10 states with the most student loan amounts - </a:t>
            </a:r>
            <a:r>
              <a:rPr lang="en-US" sz="3200">
                <a:solidFill>
                  <a:schemeClr val="lt1"/>
                </a:solidFill>
              </a:rPr>
              <a:t>Differences between first 3 states</a:t>
            </a:r>
            <a:endParaRPr sz="3200">
              <a:solidFill>
                <a:schemeClr val="lt1"/>
              </a:solidFill>
            </a:endParaRPr>
          </a:p>
        </p:txBody>
      </p:sp>
      <p:sp>
        <p:nvSpPr>
          <p:cNvPr id="237" name="Google Shape;237;g274646d56a0_8_27"/>
          <p:cNvSpPr txBox="1"/>
          <p:nvPr/>
        </p:nvSpPr>
        <p:spPr>
          <a:xfrm>
            <a:off x="10050800" y="1568600"/>
            <a:ext cx="1857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lt1"/>
                </a:solidFill>
                <a:latin typeface="Century Gothic"/>
                <a:ea typeface="Century Gothic"/>
                <a:cs typeface="Century Gothic"/>
                <a:sym typeface="Century Gothic"/>
              </a:rPr>
              <a:t>$</a:t>
            </a:r>
            <a:r>
              <a:rPr b="1" lang="en-US" sz="2000">
                <a:solidFill>
                  <a:schemeClr val="lt1"/>
                </a:solidFill>
                <a:latin typeface="Century Gothic"/>
                <a:ea typeface="Century Gothic"/>
                <a:cs typeface="Century Gothic"/>
                <a:sym typeface="Century Gothic"/>
              </a:rPr>
              <a:t> of loans </a:t>
            </a:r>
            <a:endParaRPr b="1" sz="2000">
              <a:solidFill>
                <a:schemeClr val="lt1"/>
              </a:solidFill>
              <a:latin typeface="Century Gothic"/>
              <a:ea typeface="Century Gothic"/>
              <a:cs typeface="Century Gothic"/>
              <a:sym typeface="Century Gothic"/>
            </a:endParaRPr>
          </a:p>
        </p:txBody>
      </p:sp>
      <p:pic>
        <p:nvPicPr>
          <p:cNvPr id="238" name="Google Shape;238;g274646d56a0_8_27"/>
          <p:cNvPicPr preferRelativeResize="0"/>
          <p:nvPr/>
        </p:nvPicPr>
        <p:blipFill>
          <a:blip r:embed="rId3">
            <a:alphaModFix/>
          </a:blip>
          <a:stretch>
            <a:fillRect/>
          </a:stretch>
        </p:blipFill>
        <p:spPr>
          <a:xfrm>
            <a:off x="152400" y="1568600"/>
            <a:ext cx="8308323" cy="1585550"/>
          </a:xfrm>
          <a:prstGeom prst="rect">
            <a:avLst/>
          </a:prstGeom>
          <a:noFill/>
          <a:ln>
            <a:noFill/>
          </a:ln>
        </p:spPr>
      </p:pic>
      <p:pic>
        <p:nvPicPr>
          <p:cNvPr id="239" name="Google Shape;239;g274646d56a0_8_27"/>
          <p:cNvPicPr preferRelativeResize="0"/>
          <p:nvPr/>
        </p:nvPicPr>
        <p:blipFill>
          <a:blip r:embed="rId4">
            <a:alphaModFix/>
          </a:blip>
          <a:stretch>
            <a:fillRect/>
          </a:stretch>
        </p:blipFill>
        <p:spPr>
          <a:xfrm>
            <a:off x="152400" y="3154150"/>
            <a:ext cx="10902301" cy="2241325"/>
          </a:xfrm>
          <a:prstGeom prst="rect">
            <a:avLst/>
          </a:prstGeom>
          <a:noFill/>
          <a:ln>
            <a:noFill/>
          </a:ln>
        </p:spPr>
      </p:pic>
      <p:sp>
        <p:nvSpPr>
          <p:cNvPr id="240" name="Google Shape;240;g274646d56a0_8_27"/>
          <p:cNvSpPr/>
          <p:nvPr/>
        </p:nvSpPr>
        <p:spPr>
          <a:xfrm>
            <a:off x="1052700" y="2326754"/>
            <a:ext cx="3204600" cy="3450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274646d56a0_8_27"/>
          <p:cNvSpPr/>
          <p:nvPr/>
        </p:nvSpPr>
        <p:spPr>
          <a:xfrm>
            <a:off x="1439725" y="4117475"/>
            <a:ext cx="3947700" cy="5532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274646d56a0_8_27"/>
          <p:cNvSpPr txBox="1"/>
          <p:nvPr/>
        </p:nvSpPr>
        <p:spPr>
          <a:xfrm>
            <a:off x="371525" y="5634000"/>
            <a:ext cx="9736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lt1"/>
                </a:solidFill>
                <a:latin typeface="Century Gothic"/>
                <a:ea typeface="Century Gothic"/>
                <a:cs typeface="Century Gothic"/>
                <a:sym typeface="Century Gothic"/>
              </a:rPr>
              <a:t>Tukey-Kramer Test - Pairwise Comparisons</a:t>
            </a:r>
            <a:endParaRPr sz="2500">
              <a:solidFill>
                <a:schemeClr val="lt1"/>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74646d56a0_8_6"/>
          <p:cNvSpPr txBox="1"/>
          <p:nvPr>
            <p:ph type="title"/>
          </p:nvPr>
        </p:nvSpPr>
        <p:spPr>
          <a:xfrm>
            <a:off x="1149663" y="299150"/>
            <a:ext cx="8397600" cy="1147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entury Gothic"/>
              <a:buNone/>
            </a:pPr>
            <a:r>
              <a:rPr lang="en-US" sz="3200"/>
              <a:t>T</a:t>
            </a:r>
            <a:r>
              <a:rPr lang="en-US" sz="3200"/>
              <a:t>he top 10 states with the most number of student loans</a:t>
            </a:r>
            <a:br>
              <a:rPr lang="en-US" sz="3200"/>
            </a:br>
            <a:endParaRPr sz="3200"/>
          </a:p>
        </p:txBody>
      </p:sp>
      <p:sp>
        <p:nvSpPr>
          <p:cNvPr id="248" name="Google Shape;248;g274646d56a0_8_6"/>
          <p:cNvSpPr txBox="1"/>
          <p:nvPr/>
        </p:nvSpPr>
        <p:spPr>
          <a:xfrm>
            <a:off x="10050825" y="1568600"/>
            <a:ext cx="1857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lt1"/>
                </a:solidFill>
                <a:latin typeface="Century Gothic"/>
                <a:ea typeface="Century Gothic"/>
                <a:cs typeface="Century Gothic"/>
                <a:sym typeface="Century Gothic"/>
              </a:rPr>
              <a:t>#</a:t>
            </a:r>
            <a:r>
              <a:rPr b="1" lang="en-US" sz="2000">
                <a:solidFill>
                  <a:schemeClr val="lt1"/>
                </a:solidFill>
                <a:latin typeface="Century Gothic"/>
                <a:ea typeface="Century Gothic"/>
                <a:cs typeface="Century Gothic"/>
                <a:sym typeface="Century Gothic"/>
              </a:rPr>
              <a:t> of loans </a:t>
            </a:r>
            <a:endParaRPr b="1" sz="2000">
              <a:solidFill>
                <a:schemeClr val="lt1"/>
              </a:solidFill>
              <a:latin typeface="Century Gothic"/>
              <a:ea typeface="Century Gothic"/>
              <a:cs typeface="Century Gothic"/>
              <a:sym typeface="Century Gothic"/>
            </a:endParaRPr>
          </a:p>
        </p:txBody>
      </p:sp>
      <p:pic>
        <p:nvPicPr>
          <p:cNvPr id="249" name="Google Shape;249;g274646d56a0_8_6"/>
          <p:cNvPicPr preferRelativeResize="0"/>
          <p:nvPr/>
        </p:nvPicPr>
        <p:blipFill>
          <a:blip r:embed="rId3">
            <a:alphaModFix/>
          </a:blip>
          <a:stretch>
            <a:fillRect/>
          </a:stretch>
        </p:blipFill>
        <p:spPr>
          <a:xfrm>
            <a:off x="918888" y="1568600"/>
            <a:ext cx="8859125" cy="516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274646d56a0_8_20"/>
          <p:cNvSpPr txBox="1"/>
          <p:nvPr>
            <p:ph type="title"/>
          </p:nvPr>
        </p:nvSpPr>
        <p:spPr>
          <a:xfrm>
            <a:off x="882925" y="168200"/>
            <a:ext cx="96405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entury Gothic"/>
              <a:buNone/>
            </a:pPr>
            <a:r>
              <a:rPr lang="en-US" sz="3200"/>
              <a:t>Comparison of the number of student loans across top 10 receiving states </a:t>
            </a:r>
            <a:br>
              <a:rPr lang="en-US" sz="3200">
                <a:solidFill>
                  <a:schemeClr val="lt1"/>
                </a:solidFill>
              </a:rPr>
            </a:br>
            <a:endParaRPr sz="3200">
              <a:solidFill>
                <a:schemeClr val="lt1"/>
              </a:solidFill>
            </a:endParaRPr>
          </a:p>
        </p:txBody>
      </p:sp>
      <p:sp>
        <p:nvSpPr>
          <p:cNvPr id="255" name="Google Shape;255;g274646d56a0_8_20"/>
          <p:cNvSpPr txBox="1"/>
          <p:nvPr/>
        </p:nvSpPr>
        <p:spPr>
          <a:xfrm>
            <a:off x="10050825" y="1568600"/>
            <a:ext cx="1857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lt1"/>
                </a:solidFill>
                <a:latin typeface="Century Gothic"/>
                <a:ea typeface="Century Gothic"/>
                <a:cs typeface="Century Gothic"/>
                <a:sym typeface="Century Gothic"/>
              </a:rPr>
              <a:t>#</a:t>
            </a:r>
            <a:r>
              <a:rPr b="1" lang="en-US" sz="2000">
                <a:solidFill>
                  <a:schemeClr val="lt1"/>
                </a:solidFill>
                <a:latin typeface="Century Gothic"/>
                <a:ea typeface="Century Gothic"/>
                <a:cs typeface="Century Gothic"/>
                <a:sym typeface="Century Gothic"/>
              </a:rPr>
              <a:t> of loans </a:t>
            </a:r>
            <a:endParaRPr b="1" sz="2000">
              <a:solidFill>
                <a:schemeClr val="lt1"/>
              </a:solidFill>
              <a:latin typeface="Century Gothic"/>
              <a:ea typeface="Century Gothic"/>
              <a:cs typeface="Century Gothic"/>
              <a:sym typeface="Century Gothic"/>
            </a:endParaRPr>
          </a:p>
        </p:txBody>
      </p:sp>
      <p:pic>
        <p:nvPicPr>
          <p:cNvPr id="256" name="Google Shape;256;g274646d56a0_8_20"/>
          <p:cNvPicPr preferRelativeResize="0"/>
          <p:nvPr/>
        </p:nvPicPr>
        <p:blipFill>
          <a:blip r:embed="rId3">
            <a:alphaModFix/>
          </a:blip>
          <a:stretch>
            <a:fillRect/>
          </a:stretch>
        </p:blipFill>
        <p:spPr>
          <a:xfrm>
            <a:off x="1007750" y="1568600"/>
            <a:ext cx="8681392" cy="51369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74646d56a0_8_43"/>
          <p:cNvSpPr txBox="1"/>
          <p:nvPr>
            <p:ph type="title"/>
          </p:nvPr>
        </p:nvSpPr>
        <p:spPr>
          <a:xfrm>
            <a:off x="564250" y="289075"/>
            <a:ext cx="9619500" cy="1466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entury Gothic"/>
              <a:buNone/>
            </a:pPr>
            <a:r>
              <a:rPr lang="en-US" sz="3200"/>
              <a:t>The top 10 states with the most number of student loans </a:t>
            </a:r>
            <a:r>
              <a:rPr lang="en-US" sz="3200"/>
              <a:t>- Differences between first 3 states</a:t>
            </a:r>
            <a:endParaRPr sz="3200"/>
          </a:p>
        </p:txBody>
      </p:sp>
      <p:sp>
        <p:nvSpPr>
          <p:cNvPr id="262" name="Google Shape;262;g274646d56a0_8_43"/>
          <p:cNvSpPr txBox="1"/>
          <p:nvPr/>
        </p:nvSpPr>
        <p:spPr>
          <a:xfrm>
            <a:off x="10050825" y="1568600"/>
            <a:ext cx="1857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lt1"/>
                </a:solidFill>
                <a:latin typeface="Century Gothic"/>
                <a:ea typeface="Century Gothic"/>
                <a:cs typeface="Century Gothic"/>
                <a:sym typeface="Century Gothic"/>
              </a:rPr>
              <a:t>#</a:t>
            </a:r>
            <a:r>
              <a:rPr b="1" lang="en-US" sz="2000">
                <a:solidFill>
                  <a:schemeClr val="lt1"/>
                </a:solidFill>
                <a:latin typeface="Century Gothic"/>
                <a:ea typeface="Century Gothic"/>
                <a:cs typeface="Century Gothic"/>
                <a:sym typeface="Century Gothic"/>
              </a:rPr>
              <a:t> of loans </a:t>
            </a:r>
            <a:endParaRPr b="1" sz="2000">
              <a:solidFill>
                <a:schemeClr val="lt1"/>
              </a:solidFill>
              <a:latin typeface="Century Gothic"/>
              <a:ea typeface="Century Gothic"/>
              <a:cs typeface="Century Gothic"/>
              <a:sym typeface="Century Gothic"/>
            </a:endParaRPr>
          </a:p>
        </p:txBody>
      </p:sp>
      <p:pic>
        <p:nvPicPr>
          <p:cNvPr id="263" name="Google Shape;263;g274646d56a0_8_43"/>
          <p:cNvPicPr preferRelativeResize="0"/>
          <p:nvPr/>
        </p:nvPicPr>
        <p:blipFill>
          <a:blip r:embed="rId3">
            <a:alphaModFix/>
          </a:blip>
          <a:stretch>
            <a:fillRect/>
          </a:stretch>
        </p:blipFill>
        <p:spPr>
          <a:xfrm>
            <a:off x="646100" y="1656696"/>
            <a:ext cx="8548293" cy="1466700"/>
          </a:xfrm>
          <a:prstGeom prst="rect">
            <a:avLst/>
          </a:prstGeom>
          <a:noFill/>
          <a:ln>
            <a:noFill/>
          </a:ln>
        </p:spPr>
      </p:pic>
      <p:pic>
        <p:nvPicPr>
          <p:cNvPr id="264" name="Google Shape;264;g274646d56a0_8_43"/>
          <p:cNvPicPr preferRelativeResize="0"/>
          <p:nvPr/>
        </p:nvPicPr>
        <p:blipFill>
          <a:blip r:embed="rId4">
            <a:alphaModFix/>
          </a:blip>
          <a:stretch>
            <a:fillRect/>
          </a:stretch>
        </p:blipFill>
        <p:spPr>
          <a:xfrm>
            <a:off x="-56275" y="3141863"/>
            <a:ext cx="12304551" cy="1679875"/>
          </a:xfrm>
          <a:prstGeom prst="rect">
            <a:avLst/>
          </a:prstGeom>
          <a:noFill/>
          <a:ln>
            <a:noFill/>
          </a:ln>
        </p:spPr>
      </p:pic>
      <p:sp>
        <p:nvSpPr>
          <p:cNvPr id="265" name="Google Shape;265;g274646d56a0_8_43"/>
          <p:cNvSpPr/>
          <p:nvPr/>
        </p:nvSpPr>
        <p:spPr>
          <a:xfrm flipH="1" rot="10800000">
            <a:off x="1807150" y="2211075"/>
            <a:ext cx="3471900" cy="4755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274646d56a0_8_43"/>
          <p:cNvSpPr/>
          <p:nvPr/>
        </p:nvSpPr>
        <p:spPr>
          <a:xfrm>
            <a:off x="1114700" y="3854550"/>
            <a:ext cx="3235500" cy="4755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274646d56a0_8_43"/>
          <p:cNvSpPr txBox="1"/>
          <p:nvPr/>
        </p:nvSpPr>
        <p:spPr>
          <a:xfrm>
            <a:off x="446950" y="5169575"/>
            <a:ext cx="9736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lt1"/>
                </a:solidFill>
                <a:latin typeface="Century Gothic"/>
                <a:ea typeface="Century Gothic"/>
                <a:cs typeface="Century Gothic"/>
                <a:sym typeface="Century Gothic"/>
              </a:rPr>
              <a:t>Games Howell's Test - Pairwise Comparisons</a:t>
            </a:r>
            <a:endParaRPr sz="2500">
              <a:solidFill>
                <a:schemeClr val="lt1"/>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7485f2814a_4_8"/>
          <p:cNvSpPr txBox="1"/>
          <p:nvPr/>
        </p:nvSpPr>
        <p:spPr>
          <a:xfrm>
            <a:off x="2198275" y="2074425"/>
            <a:ext cx="8560800" cy="237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lt1"/>
                </a:solidFill>
                <a:latin typeface="Century Gothic"/>
                <a:ea typeface="Century Gothic"/>
                <a:cs typeface="Century Gothic"/>
                <a:sym typeface="Century Gothic"/>
              </a:rPr>
              <a:t>Section 3</a:t>
            </a:r>
            <a:endParaRPr sz="32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rPr lang="en-US" sz="3200">
                <a:solidFill>
                  <a:schemeClr val="lt2"/>
                </a:solidFill>
                <a:latin typeface="Century Gothic"/>
                <a:ea typeface="Century Gothic"/>
                <a:cs typeface="Century Gothic"/>
                <a:sym typeface="Century Gothic"/>
              </a:rPr>
              <a:t>State, School Type &amp; Loan Type, What is the breakdown of student loan amounts ($)</a:t>
            </a:r>
            <a:r>
              <a:rPr lang="en-US" sz="3200">
                <a:solidFill>
                  <a:schemeClr val="lt1"/>
                </a:solidFill>
                <a:latin typeface="Century Gothic"/>
                <a:ea typeface="Century Gothic"/>
                <a:cs typeface="Century Gothic"/>
                <a:sym typeface="Century Gothic"/>
              </a:rPr>
              <a:t> in the United States</a:t>
            </a:r>
            <a:br>
              <a:rPr lang="en-US" sz="3200">
                <a:solidFill>
                  <a:schemeClr val="lt1"/>
                </a:solidFill>
                <a:latin typeface="Century Gothic"/>
                <a:ea typeface="Century Gothic"/>
                <a:cs typeface="Century Gothic"/>
                <a:sym typeface="Century Gothic"/>
              </a:rPr>
            </a:b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entury Gothic"/>
              <a:buNone/>
            </a:pPr>
            <a:r>
              <a:rPr lang="en-US" sz="3200"/>
              <a:t>State, </a:t>
            </a:r>
            <a:r>
              <a:rPr lang="en-US" sz="3200"/>
              <a:t>School Type &amp; Loan Type, What is the breakdown of student loan </a:t>
            </a:r>
            <a:r>
              <a:rPr lang="en-US" sz="3200"/>
              <a:t>amounts ($)</a:t>
            </a:r>
            <a:r>
              <a:rPr lang="en-US" sz="3200"/>
              <a:t>? </a:t>
            </a:r>
            <a:endParaRPr/>
          </a:p>
        </p:txBody>
      </p:sp>
      <p:sp>
        <p:nvSpPr>
          <p:cNvPr id="278" name="Google Shape;278;p6"/>
          <p:cNvSpPr txBox="1"/>
          <p:nvPr>
            <p:ph idx="1" type="body"/>
          </p:nvPr>
        </p:nvSpPr>
        <p:spPr>
          <a:xfrm>
            <a:off x="6919900" y="1991001"/>
            <a:ext cx="5186100" cy="3520200"/>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rPr lang="en-US" sz="2200"/>
              <a:t>multivariate linear regression model</a:t>
            </a:r>
            <a:endParaRPr sz="2200"/>
          </a:p>
          <a:p>
            <a:pPr indent="-241300" lvl="0" marL="342900" rtl="0" algn="l">
              <a:spcBef>
                <a:spcPts val="0"/>
              </a:spcBef>
              <a:spcAft>
                <a:spcPts val="0"/>
              </a:spcAft>
              <a:buSzPts val="1600"/>
              <a:buNone/>
            </a:pPr>
            <a:r>
              <a:rPr lang="en-US" sz="2200"/>
              <a:t>ind var</a:t>
            </a:r>
            <a:r>
              <a:rPr lang="en-US" sz="2200"/>
              <a:t>: </a:t>
            </a:r>
            <a:r>
              <a:rPr lang="en-US" sz="2200"/>
              <a:t>State, School Type &amp; Loan Type</a:t>
            </a:r>
            <a:endParaRPr sz="2200"/>
          </a:p>
          <a:p>
            <a:pPr indent="-241300" lvl="0" marL="342900" rtl="0" algn="l">
              <a:spcBef>
                <a:spcPts val="0"/>
              </a:spcBef>
              <a:spcAft>
                <a:spcPts val="0"/>
              </a:spcAft>
              <a:buSzPts val="1600"/>
              <a:buNone/>
            </a:pPr>
            <a:r>
              <a:rPr lang="en-US" sz="2200"/>
              <a:t>dependent var: $ of loans</a:t>
            </a:r>
            <a:endParaRPr sz="2200"/>
          </a:p>
          <a:p>
            <a:pPr indent="-241300" lvl="0" marL="342900" rtl="0" algn="l">
              <a:spcBef>
                <a:spcPts val="0"/>
              </a:spcBef>
              <a:spcAft>
                <a:spcPts val="0"/>
              </a:spcAft>
              <a:buSzPts val="1600"/>
              <a:buNone/>
            </a:pPr>
            <a:r>
              <a:t/>
            </a:r>
            <a:endParaRPr sz="2200"/>
          </a:p>
          <a:p>
            <a:pPr indent="-241300" lvl="0" marL="342900" rtl="0" algn="l">
              <a:spcBef>
                <a:spcPts val="0"/>
              </a:spcBef>
              <a:spcAft>
                <a:spcPts val="0"/>
              </a:spcAft>
              <a:buSzPts val="1600"/>
              <a:buNone/>
            </a:pPr>
            <a:r>
              <a:rPr lang="en-US" sz="2200"/>
              <a:t>Model fitting is bad</a:t>
            </a:r>
            <a:endParaRPr sz="2200"/>
          </a:p>
        </p:txBody>
      </p:sp>
      <p:pic>
        <p:nvPicPr>
          <p:cNvPr id="279" name="Google Shape;279;p6"/>
          <p:cNvPicPr preferRelativeResize="0"/>
          <p:nvPr/>
        </p:nvPicPr>
        <p:blipFill>
          <a:blip r:embed="rId3">
            <a:alphaModFix/>
          </a:blip>
          <a:stretch>
            <a:fillRect/>
          </a:stretch>
        </p:blipFill>
        <p:spPr>
          <a:xfrm>
            <a:off x="229775" y="1547075"/>
            <a:ext cx="6612750" cy="5310925"/>
          </a:xfrm>
          <a:prstGeom prst="rect">
            <a:avLst/>
          </a:prstGeom>
          <a:noFill/>
          <a:ln>
            <a:noFill/>
          </a:ln>
        </p:spPr>
      </p:pic>
      <p:sp>
        <p:nvSpPr>
          <p:cNvPr id="280" name="Google Shape;280;p6"/>
          <p:cNvSpPr/>
          <p:nvPr/>
        </p:nvSpPr>
        <p:spPr>
          <a:xfrm flipH="1" rot="10800000">
            <a:off x="2894925" y="1791325"/>
            <a:ext cx="3065100" cy="588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1" name="Google Shape;281;p6"/>
          <p:cNvPicPr preferRelativeResize="0"/>
          <p:nvPr/>
        </p:nvPicPr>
        <p:blipFill>
          <a:blip r:embed="rId4">
            <a:alphaModFix/>
          </a:blip>
          <a:stretch>
            <a:fillRect/>
          </a:stretch>
        </p:blipFill>
        <p:spPr>
          <a:xfrm>
            <a:off x="6994925" y="4877813"/>
            <a:ext cx="4667250" cy="723900"/>
          </a:xfrm>
          <a:prstGeom prst="rect">
            <a:avLst/>
          </a:prstGeom>
          <a:noFill/>
          <a:ln>
            <a:noFill/>
          </a:ln>
        </p:spPr>
      </p:pic>
      <p:cxnSp>
        <p:nvCxnSpPr>
          <p:cNvPr id="282" name="Google Shape;282;p6"/>
          <p:cNvCxnSpPr/>
          <p:nvPr/>
        </p:nvCxnSpPr>
        <p:spPr>
          <a:xfrm>
            <a:off x="5913600" y="2414838"/>
            <a:ext cx="928800" cy="23688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274646d56a0_8_57"/>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entury Gothic"/>
              <a:buNone/>
            </a:pPr>
            <a:r>
              <a:rPr lang="en-US" sz="3200"/>
              <a:t>State, School Type &amp; Loan Type, What is the breakdown of student loan amounts ($)? </a:t>
            </a:r>
            <a:endParaRPr/>
          </a:p>
        </p:txBody>
      </p:sp>
      <p:sp>
        <p:nvSpPr>
          <p:cNvPr id="288" name="Google Shape;288;g274646d56a0_8_57"/>
          <p:cNvSpPr txBox="1"/>
          <p:nvPr>
            <p:ph idx="1" type="body"/>
          </p:nvPr>
        </p:nvSpPr>
        <p:spPr>
          <a:xfrm>
            <a:off x="6919900" y="1712350"/>
            <a:ext cx="5186100" cy="4340700"/>
          </a:xfrm>
          <a:prstGeom prst="rect">
            <a:avLst/>
          </a:prstGeom>
          <a:noFill/>
          <a:ln>
            <a:noFill/>
          </a:ln>
        </p:spPr>
        <p:txBody>
          <a:bodyPr anchorCtr="0" anchor="t" bIns="45700" lIns="91425" spcFirstLastPara="1" rIns="91425" wrap="square" tIns="45700">
            <a:noAutofit/>
          </a:bodyPr>
          <a:lstStyle/>
          <a:p>
            <a:pPr indent="-241300" lvl="0" marL="342900" rtl="0" algn="l">
              <a:lnSpc>
                <a:spcPct val="90000"/>
              </a:lnSpc>
              <a:spcBef>
                <a:spcPts val="0"/>
              </a:spcBef>
              <a:spcAft>
                <a:spcPts val="0"/>
              </a:spcAft>
              <a:buSzPts val="1600"/>
              <a:buNone/>
            </a:pPr>
            <a:r>
              <a:rPr lang="en-US" sz="2100"/>
              <a:t>M</a:t>
            </a:r>
            <a:r>
              <a:rPr lang="en-US" sz="2100"/>
              <a:t>ultivariate linear regression model</a:t>
            </a:r>
            <a:endParaRPr sz="2100"/>
          </a:p>
          <a:p>
            <a:pPr indent="-241300" lvl="0" marL="342900" rtl="0" algn="l">
              <a:lnSpc>
                <a:spcPct val="90000"/>
              </a:lnSpc>
              <a:spcBef>
                <a:spcPts val="0"/>
              </a:spcBef>
              <a:spcAft>
                <a:spcPts val="0"/>
              </a:spcAft>
              <a:buSzPts val="1600"/>
              <a:buNone/>
            </a:pPr>
            <a:r>
              <a:rPr lang="en-US" sz="2100"/>
              <a:t>try to add the interaction effect (ex.: School Type_Proprietary* Loan Type_Subsidized) into the model</a:t>
            </a:r>
            <a:endParaRPr sz="2100"/>
          </a:p>
          <a:p>
            <a:pPr indent="-241300" lvl="0" marL="342900" rtl="0" algn="l">
              <a:lnSpc>
                <a:spcPct val="90000"/>
              </a:lnSpc>
              <a:spcBef>
                <a:spcPts val="0"/>
              </a:spcBef>
              <a:spcAft>
                <a:spcPts val="0"/>
              </a:spcAft>
              <a:buSzPts val="1600"/>
              <a:buNone/>
            </a:pPr>
            <a:r>
              <a:rPr lang="en-US" sz="2100"/>
              <a:t>the model fitting is still bad</a:t>
            </a:r>
            <a:endParaRPr sz="2100"/>
          </a:p>
          <a:p>
            <a:pPr indent="-241300" lvl="0" marL="342900" rtl="0" algn="l">
              <a:lnSpc>
                <a:spcPct val="90000"/>
              </a:lnSpc>
              <a:spcBef>
                <a:spcPts val="0"/>
              </a:spcBef>
              <a:spcAft>
                <a:spcPts val="0"/>
              </a:spcAft>
              <a:buSzPts val="1600"/>
              <a:buNone/>
            </a:pPr>
            <a:r>
              <a:t/>
            </a:r>
            <a:endParaRPr sz="2100"/>
          </a:p>
          <a:p>
            <a:pPr indent="-241300" lvl="0" marL="342900" rtl="0" algn="l">
              <a:lnSpc>
                <a:spcPct val="90000"/>
              </a:lnSpc>
              <a:spcBef>
                <a:spcPts val="0"/>
              </a:spcBef>
              <a:spcAft>
                <a:spcPts val="0"/>
              </a:spcAft>
              <a:buSzPts val="1600"/>
              <a:buNone/>
            </a:pPr>
            <a:r>
              <a:rPr lang="en-US" sz="2100"/>
              <a:t>Possible reason is t</a:t>
            </a:r>
            <a:r>
              <a:rPr lang="en-US" sz="2100"/>
              <a:t>he small eigenvalues of the matrix:</a:t>
            </a:r>
            <a:endParaRPr sz="2100"/>
          </a:p>
          <a:p>
            <a:pPr indent="-241300" lvl="0" marL="342900" rtl="0" algn="l">
              <a:lnSpc>
                <a:spcPct val="90000"/>
              </a:lnSpc>
              <a:spcBef>
                <a:spcPts val="0"/>
              </a:spcBef>
              <a:spcAft>
                <a:spcPts val="0"/>
              </a:spcAft>
              <a:buSzPts val="1600"/>
              <a:buNone/>
            </a:pPr>
            <a:r>
              <a:rPr lang="en-US" sz="2100"/>
              <a:t>the issue of multicollinearity (high correlation among independent variables) </a:t>
            </a:r>
            <a:endParaRPr sz="2100"/>
          </a:p>
          <a:p>
            <a:pPr indent="-241300" lvl="0" marL="342900" rtl="0" algn="l">
              <a:lnSpc>
                <a:spcPct val="90000"/>
              </a:lnSpc>
              <a:spcBef>
                <a:spcPts val="0"/>
              </a:spcBef>
              <a:spcAft>
                <a:spcPts val="0"/>
              </a:spcAft>
              <a:buSzPts val="1600"/>
              <a:buNone/>
            </a:pPr>
            <a:r>
              <a:rPr lang="en-US" sz="2100"/>
              <a:t>or an issue of Design Matrix Singularity (some variables can be predicted by a linear combination of others)</a:t>
            </a:r>
            <a:endParaRPr sz="2100"/>
          </a:p>
        </p:txBody>
      </p:sp>
      <p:pic>
        <p:nvPicPr>
          <p:cNvPr id="289" name="Google Shape;289;g274646d56a0_8_57"/>
          <p:cNvPicPr preferRelativeResize="0"/>
          <p:nvPr/>
        </p:nvPicPr>
        <p:blipFill>
          <a:blip r:embed="rId3">
            <a:alphaModFix/>
          </a:blip>
          <a:stretch>
            <a:fillRect/>
          </a:stretch>
        </p:blipFill>
        <p:spPr>
          <a:xfrm>
            <a:off x="415550" y="1576100"/>
            <a:ext cx="6504350" cy="5281901"/>
          </a:xfrm>
          <a:prstGeom prst="rect">
            <a:avLst/>
          </a:prstGeom>
          <a:noFill/>
          <a:ln>
            <a:noFill/>
          </a:ln>
        </p:spPr>
      </p:pic>
      <p:sp>
        <p:nvSpPr>
          <p:cNvPr id="290" name="Google Shape;290;g274646d56a0_8_57"/>
          <p:cNvSpPr/>
          <p:nvPr/>
        </p:nvSpPr>
        <p:spPr>
          <a:xfrm flipH="1" rot="10800000">
            <a:off x="3080700" y="1853125"/>
            <a:ext cx="3065100" cy="588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1" name="Google Shape;291;g274646d56a0_8_57"/>
          <p:cNvCxnSpPr/>
          <p:nvPr/>
        </p:nvCxnSpPr>
        <p:spPr>
          <a:xfrm>
            <a:off x="6037300" y="2441413"/>
            <a:ext cx="1099500" cy="3704400"/>
          </a:xfrm>
          <a:prstGeom prst="straightConnector1">
            <a:avLst/>
          </a:prstGeom>
          <a:noFill/>
          <a:ln cap="flat" cmpd="sng" w="38100">
            <a:solidFill>
              <a:srgbClr val="FF0000"/>
            </a:solidFill>
            <a:prstDash val="solid"/>
            <a:round/>
            <a:headEnd len="med" w="med" type="none"/>
            <a:tailEnd len="med" w="med" type="triangle"/>
          </a:ln>
        </p:spPr>
      </p:cxnSp>
      <p:pic>
        <p:nvPicPr>
          <p:cNvPr id="292" name="Google Shape;292;g274646d56a0_8_57"/>
          <p:cNvPicPr preferRelativeResize="0"/>
          <p:nvPr/>
        </p:nvPicPr>
        <p:blipFill>
          <a:blip r:embed="rId4">
            <a:alphaModFix/>
          </a:blip>
          <a:stretch>
            <a:fillRect/>
          </a:stretch>
        </p:blipFill>
        <p:spPr>
          <a:xfrm>
            <a:off x="7227275" y="6053000"/>
            <a:ext cx="4342469" cy="63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7488793ef3_0_7"/>
          <p:cNvSpPr txBox="1"/>
          <p:nvPr>
            <p:ph type="title"/>
          </p:nvPr>
        </p:nvSpPr>
        <p:spPr>
          <a:xfrm>
            <a:off x="646100" y="452723"/>
            <a:ext cx="9404700" cy="1060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Nature of our project</a:t>
            </a:r>
            <a:endParaRPr sz="3000">
              <a:solidFill>
                <a:srgbClr val="00FF00"/>
              </a:solidFill>
            </a:endParaRPr>
          </a:p>
        </p:txBody>
      </p:sp>
      <p:sp>
        <p:nvSpPr>
          <p:cNvPr id="166" name="Google Shape;166;g27488793ef3_0_7"/>
          <p:cNvSpPr txBox="1"/>
          <p:nvPr>
            <p:ph idx="1" type="body"/>
          </p:nvPr>
        </p:nvSpPr>
        <p:spPr>
          <a:xfrm>
            <a:off x="646100" y="1512800"/>
            <a:ext cx="10454400" cy="5159400"/>
          </a:xfrm>
          <a:prstGeom prst="rect">
            <a:avLst/>
          </a:prstGeom>
          <a:noFill/>
          <a:ln cap="flat" cmpd="dbl" w="38100">
            <a:solidFill>
              <a:schemeClr val="accent6"/>
            </a:solidFill>
            <a:prstDash val="solid"/>
            <a:round/>
            <a:headEnd len="sm" w="sm" type="none"/>
            <a:tailEnd len="sm" w="sm" type="none"/>
          </a:ln>
        </p:spPr>
        <p:txBody>
          <a:bodyPr anchorCtr="0" anchor="t" bIns="45700" lIns="91425" spcFirstLastPara="1" rIns="91425" wrap="square" tIns="45700">
            <a:normAutofit fontScale="70000" lnSpcReduction="10000"/>
          </a:bodyPr>
          <a:lstStyle/>
          <a:p>
            <a:pPr indent="0" lvl="0" marL="914400" rtl="0" algn="l">
              <a:lnSpc>
                <a:spcPct val="115000"/>
              </a:lnSpc>
              <a:spcBef>
                <a:spcPts val="0"/>
              </a:spcBef>
              <a:spcAft>
                <a:spcPts val="0"/>
              </a:spcAft>
              <a:buNone/>
            </a:pPr>
            <a:r>
              <a:t/>
            </a:r>
            <a:endParaRPr sz="2887"/>
          </a:p>
          <a:p>
            <a:pPr indent="-356935" lvl="1" marL="914400" rtl="0" algn="l">
              <a:lnSpc>
                <a:spcPct val="115000"/>
              </a:lnSpc>
              <a:spcBef>
                <a:spcPts val="0"/>
              </a:spcBef>
              <a:spcAft>
                <a:spcPts val="0"/>
              </a:spcAft>
              <a:buSzPct val="100000"/>
              <a:buChar char="➢"/>
            </a:pPr>
            <a:r>
              <a:rPr lang="en-US" sz="2887"/>
              <a:t>Our primary area of interest is the amounts of money given in federal loans to students attending US colleges, universities, and training institutions.</a:t>
            </a:r>
            <a:endParaRPr sz="2887"/>
          </a:p>
          <a:p>
            <a:pPr indent="0" lvl="0" marL="914400" rtl="0" algn="l">
              <a:lnSpc>
                <a:spcPct val="115000"/>
              </a:lnSpc>
              <a:spcBef>
                <a:spcPts val="0"/>
              </a:spcBef>
              <a:spcAft>
                <a:spcPts val="0"/>
              </a:spcAft>
              <a:buNone/>
            </a:pPr>
            <a:r>
              <a:rPr lang="en-US" sz="2887"/>
              <a:t> </a:t>
            </a:r>
            <a:endParaRPr sz="2887"/>
          </a:p>
          <a:p>
            <a:pPr indent="-356935" lvl="1" marL="914400" rtl="0" algn="l">
              <a:lnSpc>
                <a:spcPct val="115000"/>
              </a:lnSpc>
              <a:spcBef>
                <a:spcPts val="0"/>
              </a:spcBef>
              <a:spcAft>
                <a:spcPts val="0"/>
              </a:spcAft>
              <a:buSzPct val="100000"/>
              <a:buChar char="➢"/>
            </a:pPr>
            <a:r>
              <a:rPr lang="en-US" sz="2887"/>
              <a:t>We examined a dataset with student loan data for the academic year 2020-2021.</a:t>
            </a:r>
            <a:endParaRPr sz="2887"/>
          </a:p>
          <a:p>
            <a:pPr indent="0" lvl="0" marL="914400" rtl="0" algn="l">
              <a:lnSpc>
                <a:spcPct val="115000"/>
              </a:lnSpc>
              <a:spcBef>
                <a:spcPts val="0"/>
              </a:spcBef>
              <a:spcAft>
                <a:spcPts val="0"/>
              </a:spcAft>
              <a:buNone/>
            </a:pPr>
            <a:r>
              <a:rPr lang="en-US" sz="2887" strike="sngStrike"/>
              <a:t> </a:t>
            </a:r>
            <a:endParaRPr sz="2887" strike="sngStrike"/>
          </a:p>
          <a:p>
            <a:pPr indent="-356935" lvl="1" marL="914400" rtl="0" algn="l">
              <a:lnSpc>
                <a:spcPct val="115000"/>
              </a:lnSpc>
              <a:spcBef>
                <a:spcPts val="0"/>
              </a:spcBef>
              <a:spcAft>
                <a:spcPts val="0"/>
              </a:spcAft>
              <a:buSzPct val="100000"/>
              <a:buChar char="➢"/>
            </a:pPr>
            <a:r>
              <a:rPr lang="en-US" sz="2887"/>
              <a:t>In our initial analysis, we identified:</a:t>
            </a:r>
            <a:endParaRPr sz="2887"/>
          </a:p>
          <a:p>
            <a:pPr indent="0" lvl="0" marL="914400" rtl="0" algn="l">
              <a:lnSpc>
                <a:spcPct val="115000"/>
              </a:lnSpc>
              <a:spcBef>
                <a:spcPts val="0"/>
              </a:spcBef>
              <a:spcAft>
                <a:spcPts val="0"/>
              </a:spcAft>
              <a:buNone/>
            </a:pPr>
            <a:r>
              <a:rPr lang="en-US" sz="2887"/>
              <a:t> </a:t>
            </a:r>
            <a:endParaRPr sz="2887"/>
          </a:p>
          <a:p>
            <a:pPr indent="-356935" lvl="2" marL="1371600" rtl="0" algn="l">
              <a:lnSpc>
                <a:spcPct val="115000"/>
              </a:lnSpc>
              <a:spcBef>
                <a:spcPts val="0"/>
              </a:spcBef>
              <a:spcAft>
                <a:spcPts val="0"/>
              </a:spcAft>
              <a:buSzPct val="100000"/>
              <a:buChar char="■"/>
            </a:pPr>
            <a:r>
              <a:rPr lang="en-US" sz="2887"/>
              <a:t>Five categories of federal loans through which loans were disbursed.</a:t>
            </a:r>
            <a:endParaRPr sz="2887"/>
          </a:p>
          <a:p>
            <a:pPr indent="0" lvl="0" marL="914400" rtl="0" algn="l">
              <a:lnSpc>
                <a:spcPct val="115000"/>
              </a:lnSpc>
              <a:spcBef>
                <a:spcPts val="0"/>
              </a:spcBef>
              <a:spcAft>
                <a:spcPts val="0"/>
              </a:spcAft>
              <a:buNone/>
            </a:pPr>
            <a:r>
              <a:t/>
            </a:r>
            <a:endParaRPr sz="2887"/>
          </a:p>
          <a:p>
            <a:pPr indent="-356935" lvl="2" marL="1371600" rtl="0" algn="l">
              <a:lnSpc>
                <a:spcPct val="115000"/>
              </a:lnSpc>
              <a:spcBef>
                <a:spcPts val="0"/>
              </a:spcBef>
              <a:spcAft>
                <a:spcPts val="0"/>
              </a:spcAft>
              <a:buSzPct val="100000"/>
              <a:buChar char="■"/>
            </a:pPr>
            <a:r>
              <a:rPr lang="en-US" sz="2887"/>
              <a:t>Three types of US schools where students received loans.</a:t>
            </a:r>
            <a:endParaRPr sz="2887"/>
          </a:p>
          <a:p>
            <a:pPr indent="0" lvl="0" marL="1371600" rtl="0" algn="l">
              <a:lnSpc>
                <a:spcPct val="115000"/>
              </a:lnSpc>
              <a:spcBef>
                <a:spcPts val="0"/>
              </a:spcBef>
              <a:spcAft>
                <a:spcPts val="0"/>
              </a:spcAft>
              <a:buNone/>
            </a:pPr>
            <a:r>
              <a:t/>
            </a:r>
            <a:endParaRPr sz="2887"/>
          </a:p>
          <a:p>
            <a:pPr indent="-356935" lvl="1" marL="914400" rtl="0" algn="l">
              <a:lnSpc>
                <a:spcPct val="115000"/>
              </a:lnSpc>
              <a:spcBef>
                <a:spcPts val="0"/>
              </a:spcBef>
              <a:spcAft>
                <a:spcPts val="0"/>
              </a:spcAft>
              <a:buSzPct val="100000"/>
              <a:buChar char="➢"/>
            </a:pPr>
            <a:r>
              <a:rPr lang="en-US" sz="2887"/>
              <a:t>Our main goal is to see how these loans are disbursed by state, school types and loan types.</a:t>
            </a:r>
            <a:endParaRPr sz="2887"/>
          </a:p>
          <a:p>
            <a:pPr indent="0" lvl="0" marL="0" rtl="0" algn="l">
              <a:spcBef>
                <a:spcPts val="0"/>
              </a:spcBef>
              <a:spcAft>
                <a:spcPts val="0"/>
              </a:spcAft>
              <a:buNone/>
            </a:pPr>
            <a:r>
              <a:t/>
            </a:r>
            <a:endParaRPr sz="2142"/>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275253344f8_1_0"/>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Section 4</a:t>
            </a:r>
            <a:endParaRPr/>
          </a:p>
        </p:txBody>
      </p:sp>
      <p:sp>
        <p:nvSpPr>
          <p:cNvPr id="299" name="Google Shape;299;g275253344f8_1_0"/>
          <p:cNvSpPr txBox="1"/>
          <p:nvPr>
            <p:ph idx="1" type="body"/>
          </p:nvPr>
        </p:nvSpPr>
        <p:spPr>
          <a:xfrm>
            <a:off x="586550" y="1563900"/>
            <a:ext cx="9523800" cy="1984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3200"/>
              <a:t>FEDERAL LOAN CATEGORIES</a:t>
            </a:r>
            <a:endParaRPr sz="3200"/>
          </a:p>
          <a:p>
            <a:pPr indent="0" lvl="0" marL="0" rtl="0" algn="l">
              <a:spcBef>
                <a:spcPts val="1000"/>
              </a:spcBef>
              <a:spcAft>
                <a:spcPts val="0"/>
              </a:spcAft>
              <a:buNone/>
            </a:pPr>
            <a:r>
              <a:rPr lang="en-US" sz="3200"/>
              <a:t>INDIVIDUAL SCHOOLS RECEIVING MOST &amp; LEAST FEDERAL LOANS</a:t>
            </a:r>
            <a:endParaRPr sz="3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9"/>
          <p:cNvSpPr txBox="1"/>
          <p:nvPr>
            <p:ph type="title"/>
          </p:nvPr>
        </p:nvSpPr>
        <p:spPr>
          <a:xfrm>
            <a:off x="545500" y="285100"/>
            <a:ext cx="9933600" cy="92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entury Gothic"/>
              <a:buNone/>
            </a:pPr>
            <a:r>
              <a:rPr lang="en-US" sz="3200"/>
              <a:t>Total loans offered by the 5 types of student loans </a:t>
            </a:r>
            <a:br>
              <a:rPr lang="en-US" sz="3200"/>
            </a:br>
            <a:endParaRPr sz="3200"/>
          </a:p>
        </p:txBody>
      </p:sp>
      <p:pic>
        <p:nvPicPr>
          <p:cNvPr id="305" name="Google Shape;305;p9"/>
          <p:cNvPicPr preferRelativeResize="0"/>
          <p:nvPr>
            <p:ph idx="1" type="body"/>
          </p:nvPr>
        </p:nvPicPr>
        <p:blipFill rotWithShape="1">
          <a:blip r:embed="rId3">
            <a:alphaModFix/>
          </a:blip>
          <a:srcRect b="0" l="0" r="0" t="0"/>
          <a:stretch/>
        </p:blipFill>
        <p:spPr>
          <a:xfrm>
            <a:off x="1838600" y="1365700"/>
            <a:ext cx="8132400" cy="4998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8"/>
          <p:cNvSpPr txBox="1"/>
          <p:nvPr>
            <p:ph type="title"/>
          </p:nvPr>
        </p:nvSpPr>
        <p:spPr>
          <a:xfrm>
            <a:off x="984925" y="353100"/>
            <a:ext cx="9184500" cy="1188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entury Gothic"/>
              <a:buNone/>
            </a:pPr>
            <a:r>
              <a:rPr lang="en-US" sz="2600">
                <a:solidFill>
                  <a:schemeClr val="lt1"/>
                </a:solidFill>
                <a:latin typeface="Calibri"/>
                <a:ea typeface="Calibri"/>
                <a:cs typeface="Calibri"/>
                <a:sym typeface="Calibri"/>
              </a:rPr>
              <a:t>Breakdown by 5 loan types of the number of loans distributed, the total amount of those loans and the number of recipients</a:t>
            </a:r>
            <a:endParaRPr sz="3400">
              <a:solidFill>
                <a:schemeClr val="lt1"/>
              </a:solidFill>
            </a:endParaRPr>
          </a:p>
        </p:txBody>
      </p:sp>
      <p:sp>
        <p:nvSpPr>
          <p:cNvPr id="311" name="Google Shape;311;p8"/>
          <p:cNvSpPr txBox="1"/>
          <p:nvPr>
            <p:ph idx="1" type="body"/>
          </p:nvPr>
        </p:nvSpPr>
        <p:spPr>
          <a:xfrm>
            <a:off x="1039375" y="2052925"/>
            <a:ext cx="9075600" cy="4195500"/>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pic>
        <p:nvPicPr>
          <p:cNvPr id="312" name="Google Shape;312;p8"/>
          <p:cNvPicPr preferRelativeResize="0"/>
          <p:nvPr/>
        </p:nvPicPr>
        <p:blipFill>
          <a:blip r:embed="rId3">
            <a:alphaModFix/>
          </a:blip>
          <a:stretch>
            <a:fillRect/>
          </a:stretch>
        </p:blipFill>
        <p:spPr>
          <a:xfrm>
            <a:off x="805275" y="1853125"/>
            <a:ext cx="10360651" cy="4367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0"/>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sp>
        <p:nvSpPr>
          <p:cNvPr id="318" name="Google Shape;318;p10"/>
          <p:cNvSpPr txBox="1"/>
          <p:nvPr>
            <p:ph type="title"/>
          </p:nvPr>
        </p:nvSpPr>
        <p:spPr>
          <a:xfrm>
            <a:off x="646100" y="452725"/>
            <a:ext cx="9619500" cy="10596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lt2"/>
              </a:buClr>
              <a:buSzPct val="100000"/>
              <a:buFont typeface="Century Gothic"/>
              <a:buNone/>
            </a:pPr>
            <a:r>
              <a:rPr lang="en-US" sz="3200"/>
              <a:t>Top ten schools where students received the most loans</a:t>
            </a:r>
            <a:endParaRPr/>
          </a:p>
        </p:txBody>
      </p:sp>
      <p:pic>
        <p:nvPicPr>
          <p:cNvPr id="319" name="Google Shape;319;p10"/>
          <p:cNvPicPr preferRelativeResize="0"/>
          <p:nvPr/>
        </p:nvPicPr>
        <p:blipFill>
          <a:blip r:embed="rId3">
            <a:alphaModFix/>
          </a:blip>
          <a:stretch>
            <a:fillRect/>
          </a:stretch>
        </p:blipFill>
        <p:spPr>
          <a:xfrm>
            <a:off x="390952" y="2052925"/>
            <a:ext cx="10904724" cy="3488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27485f27f0d_0_0"/>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entury Gothic"/>
              <a:buNone/>
            </a:pPr>
            <a:r>
              <a:rPr lang="en-US" sz="3200"/>
              <a:t>Top ten schools where students received the least loans</a:t>
            </a:r>
            <a:endParaRPr/>
          </a:p>
        </p:txBody>
      </p:sp>
      <p:sp>
        <p:nvSpPr>
          <p:cNvPr id="326" name="Google Shape;326;g27485f27f0d_0_0"/>
          <p:cNvSpPr txBox="1"/>
          <p:nvPr>
            <p:ph idx="1" type="body"/>
          </p:nvPr>
        </p:nvSpPr>
        <p:spPr>
          <a:xfrm>
            <a:off x="1103312" y="2052918"/>
            <a:ext cx="8946600" cy="4195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27" name="Google Shape;327;g27485f27f0d_0_0"/>
          <p:cNvPicPr preferRelativeResize="0"/>
          <p:nvPr/>
        </p:nvPicPr>
        <p:blipFill>
          <a:blip r:embed="rId3">
            <a:alphaModFix/>
          </a:blip>
          <a:stretch>
            <a:fillRect/>
          </a:stretch>
        </p:blipFill>
        <p:spPr>
          <a:xfrm>
            <a:off x="756175" y="1627350"/>
            <a:ext cx="10409748" cy="4805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275253344f8_0_3"/>
          <p:cNvSpPr txBox="1"/>
          <p:nvPr>
            <p:ph type="ctrTitle"/>
          </p:nvPr>
        </p:nvSpPr>
        <p:spPr>
          <a:xfrm>
            <a:off x="1154955" y="1447800"/>
            <a:ext cx="8825700" cy="3329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275253344f8_0_3"/>
          <p:cNvSpPr txBox="1"/>
          <p:nvPr>
            <p:ph idx="1" type="subTitle"/>
          </p:nvPr>
        </p:nvSpPr>
        <p:spPr>
          <a:xfrm>
            <a:off x="1154955" y="4777380"/>
            <a:ext cx="8825700" cy="861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335" name="Google Shape;335;g275253344f8_0_3"/>
          <p:cNvSpPr txBox="1"/>
          <p:nvPr/>
        </p:nvSpPr>
        <p:spPr>
          <a:xfrm>
            <a:off x="1375050" y="2697000"/>
            <a:ext cx="9441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200">
                <a:solidFill>
                  <a:schemeClr val="lt2"/>
                </a:solidFill>
                <a:latin typeface="Century Gothic"/>
                <a:ea typeface="Century Gothic"/>
                <a:cs typeface="Century Gothic"/>
                <a:sym typeface="Century Gothic"/>
              </a:rPr>
              <a:t>Student Loans on a map?</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7485f2814a_0_0"/>
          <p:cNvSpPr txBox="1"/>
          <p:nvPr>
            <p:ph type="ctrTitle"/>
          </p:nvPr>
        </p:nvSpPr>
        <p:spPr>
          <a:xfrm>
            <a:off x="1154955" y="1447800"/>
            <a:ext cx="8825700" cy="3329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27485f2814a_0_0"/>
          <p:cNvSpPr txBox="1"/>
          <p:nvPr>
            <p:ph idx="1" type="subTitle"/>
          </p:nvPr>
        </p:nvSpPr>
        <p:spPr>
          <a:xfrm>
            <a:off x="1154955" y="4777380"/>
            <a:ext cx="8825700" cy="861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43" name="Google Shape;343;g27485f2814a_0_0"/>
          <p:cNvPicPr preferRelativeResize="0"/>
          <p:nvPr/>
        </p:nvPicPr>
        <p:blipFill>
          <a:blip r:embed="rId3">
            <a:alphaModFix/>
          </a:blip>
          <a:stretch>
            <a:fillRect/>
          </a:stretch>
        </p:blipFill>
        <p:spPr>
          <a:xfrm>
            <a:off x="2369175" y="1447800"/>
            <a:ext cx="7302572" cy="5115725"/>
          </a:xfrm>
          <a:prstGeom prst="rect">
            <a:avLst/>
          </a:prstGeom>
          <a:noFill/>
          <a:ln>
            <a:noFill/>
          </a:ln>
        </p:spPr>
      </p:pic>
      <p:sp>
        <p:nvSpPr>
          <p:cNvPr id="344" name="Google Shape;344;g27485f2814a_0_0"/>
          <p:cNvSpPr txBox="1"/>
          <p:nvPr>
            <p:ph idx="4294967295" type="title"/>
          </p:nvPr>
        </p:nvSpPr>
        <p:spPr>
          <a:xfrm>
            <a:off x="646111" y="41386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entury Gothic"/>
              <a:buNone/>
            </a:pPr>
            <a:r>
              <a:rPr lang="en-US"/>
              <a:t>Student </a:t>
            </a:r>
            <a:r>
              <a:rPr lang="en-US"/>
              <a:t>Loans </a:t>
            </a:r>
            <a:r>
              <a:rPr lang="en-US"/>
              <a:t>on a map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27485f2814a_0_11"/>
          <p:cNvSpPr txBox="1"/>
          <p:nvPr>
            <p:ph type="ctrTitle"/>
          </p:nvPr>
        </p:nvSpPr>
        <p:spPr>
          <a:xfrm>
            <a:off x="1154955" y="1447800"/>
            <a:ext cx="8825700" cy="3329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27485f2814a_0_11"/>
          <p:cNvSpPr txBox="1"/>
          <p:nvPr>
            <p:ph idx="1" type="subTitle"/>
          </p:nvPr>
        </p:nvSpPr>
        <p:spPr>
          <a:xfrm>
            <a:off x="1154955" y="4777380"/>
            <a:ext cx="8825700" cy="861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52" name="Google Shape;352;g27485f2814a_0_11"/>
          <p:cNvPicPr preferRelativeResize="0"/>
          <p:nvPr/>
        </p:nvPicPr>
        <p:blipFill>
          <a:blip r:embed="rId3">
            <a:alphaModFix/>
          </a:blip>
          <a:stretch>
            <a:fillRect/>
          </a:stretch>
        </p:blipFill>
        <p:spPr>
          <a:xfrm>
            <a:off x="2371113" y="982479"/>
            <a:ext cx="7449774" cy="5678700"/>
          </a:xfrm>
          <a:prstGeom prst="rect">
            <a:avLst/>
          </a:prstGeom>
          <a:noFill/>
          <a:ln>
            <a:noFill/>
          </a:ln>
        </p:spPr>
      </p:pic>
      <p:sp>
        <p:nvSpPr>
          <p:cNvPr id="353" name="Google Shape;353;g27485f2814a_0_11"/>
          <p:cNvSpPr txBox="1"/>
          <p:nvPr/>
        </p:nvSpPr>
        <p:spPr>
          <a:xfrm>
            <a:off x="858450" y="268450"/>
            <a:ext cx="10475100" cy="60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lt1"/>
                </a:solidFill>
                <a:latin typeface="Century Gothic"/>
                <a:ea typeface="Century Gothic"/>
                <a:cs typeface="Century Gothic"/>
                <a:sym typeface="Century Gothic"/>
              </a:rPr>
              <a:t>CENSUS REGIONS &amp; DIVISIONS OF THE UNITED STATES</a:t>
            </a:r>
            <a:endParaRPr sz="3200">
              <a:solidFill>
                <a:schemeClr val="lt1"/>
              </a:solidFill>
              <a:latin typeface="Century Gothic"/>
              <a:ea typeface="Century Gothic"/>
              <a:cs typeface="Century Gothic"/>
              <a:sym typeface="Century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27485f2814a_0_32"/>
          <p:cNvSpPr txBox="1"/>
          <p:nvPr>
            <p:ph type="ctrTitle"/>
          </p:nvPr>
        </p:nvSpPr>
        <p:spPr>
          <a:xfrm>
            <a:off x="1154955" y="1447800"/>
            <a:ext cx="8825700" cy="3329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g27485f2814a_0_32"/>
          <p:cNvSpPr txBox="1"/>
          <p:nvPr>
            <p:ph idx="1" type="subTitle"/>
          </p:nvPr>
        </p:nvSpPr>
        <p:spPr>
          <a:xfrm>
            <a:off x="1154955" y="4777380"/>
            <a:ext cx="8825700" cy="861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61" name="Google Shape;361;g27485f2814a_0_32"/>
          <p:cNvPicPr preferRelativeResize="0"/>
          <p:nvPr/>
        </p:nvPicPr>
        <p:blipFill>
          <a:blip r:embed="rId3">
            <a:alphaModFix/>
          </a:blip>
          <a:stretch>
            <a:fillRect/>
          </a:stretch>
        </p:blipFill>
        <p:spPr>
          <a:xfrm>
            <a:off x="1959550" y="1371063"/>
            <a:ext cx="7642601" cy="5095075"/>
          </a:xfrm>
          <a:prstGeom prst="rect">
            <a:avLst/>
          </a:prstGeom>
          <a:noFill/>
          <a:ln>
            <a:noFill/>
          </a:ln>
        </p:spPr>
      </p:pic>
      <p:sp>
        <p:nvSpPr>
          <p:cNvPr id="362" name="Google Shape;362;g27485f2814a_0_32"/>
          <p:cNvSpPr txBox="1"/>
          <p:nvPr/>
        </p:nvSpPr>
        <p:spPr>
          <a:xfrm>
            <a:off x="839650" y="121725"/>
            <a:ext cx="9141000" cy="10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chemeClr val="lt1"/>
                </a:solidFill>
                <a:latin typeface="Century Gothic"/>
                <a:ea typeface="Century Gothic"/>
                <a:cs typeface="Century Gothic"/>
                <a:sym typeface="Century Gothic"/>
              </a:rPr>
              <a:t>STATE AVG. STUDENT LOAN AMOUNTS PER RECIPIENT BY </a:t>
            </a:r>
            <a:r>
              <a:rPr lang="en-US" sz="3000">
                <a:solidFill>
                  <a:schemeClr val="lt1"/>
                </a:solidFill>
                <a:latin typeface="Century Gothic"/>
                <a:ea typeface="Century Gothic"/>
                <a:cs typeface="Century Gothic"/>
                <a:sym typeface="Century Gothic"/>
              </a:rPr>
              <a:t>REGION (2020 - 2021)</a:t>
            </a:r>
            <a:endParaRPr sz="3000">
              <a:solidFill>
                <a:schemeClr val="lt1"/>
              </a:solidFill>
              <a:latin typeface="Century Gothic"/>
              <a:ea typeface="Century Gothic"/>
              <a:cs typeface="Century Gothic"/>
              <a:sym typeface="Century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27485f2814a_0_43"/>
          <p:cNvSpPr txBox="1"/>
          <p:nvPr>
            <p:ph type="ctrTitle"/>
          </p:nvPr>
        </p:nvSpPr>
        <p:spPr>
          <a:xfrm>
            <a:off x="1154955" y="1447800"/>
            <a:ext cx="8825700" cy="3329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g27485f2814a_0_43"/>
          <p:cNvSpPr txBox="1"/>
          <p:nvPr>
            <p:ph idx="1" type="subTitle"/>
          </p:nvPr>
        </p:nvSpPr>
        <p:spPr>
          <a:xfrm>
            <a:off x="1154955" y="4777380"/>
            <a:ext cx="8825700" cy="861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70" name="Google Shape;370;g27485f2814a_0_43"/>
          <p:cNvPicPr preferRelativeResize="0"/>
          <p:nvPr/>
        </p:nvPicPr>
        <p:blipFill rotWithShape="1">
          <a:blip r:embed="rId3">
            <a:alphaModFix/>
          </a:blip>
          <a:srcRect b="0" l="0" r="0" t="0"/>
          <a:stretch/>
        </p:blipFill>
        <p:spPr>
          <a:xfrm>
            <a:off x="274425" y="1310425"/>
            <a:ext cx="10586750" cy="5293375"/>
          </a:xfrm>
          <a:prstGeom prst="rect">
            <a:avLst/>
          </a:prstGeom>
          <a:noFill/>
          <a:ln>
            <a:noFill/>
          </a:ln>
        </p:spPr>
      </p:pic>
      <p:sp>
        <p:nvSpPr>
          <p:cNvPr id="371" name="Google Shape;371;g27485f2814a_0_43"/>
          <p:cNvSpPr txBox="1"/>
          <p:nvPr/>
        </p:nvSpPr>
        <p:spPr>
          <a:xfrm>
            <a:off x="374350" y="91050"/>
            <a:ext cx="9969300" cy="10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chemeClr val="lt1"/>
                </a:solidFill>
                <a:latin typeface="Century Gothic"/>
                <a:ea typeface="Century Gothic"/>
                <a:cs typeface="Century Gothic"/>
                <a:sym typeface="Century Gothic"/>
              </a:rPr>
              <a:t>AVG. </a:t>
            </a:r>
            <a:r>
              <a:rPr lang="en-US" sz="3000">
                <a:solidFill>
                  <a:schemeClr val="lt1"/>
                </a:solidFill>
                <a:latin typeface="Century Gothic"/>
                <a:ea typeface="Century Gothic"/>
                <a:cs typeface="Century Gothic"/>
                <a:sym typeface="Century Gothic"/>
              </a:rPr>
              <a:t>AMOUNTS OF LOANS ORIGINATED BY STATE AND REGION (2020 - 2021)</a:t>
            </a:r>
            <a:endParaRPr sz="3000">
              <a:solidFill>
                <a:schemeClr val="lt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646100" y="452725"/>
            <a:ext cx="93249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Implications of our Findings and </a:t>
            </a:r>
            <a:r>
              <a:rPr lang="en-US"/>
              <a:t>Discussion </a:t>
            </a:r>
            <a:endParaRPr/>
          </a:p>
        </p:txBody>
      </p:sp>
      <p:sp>
        <p:nvSpPr>
          <p:cNvPr id="172" name="Google Shape;172;p14"/>
          <p:cNvSpPr txBox="1"/>
          <p:nvPr>
            <p:ph idx="1" type="body"/>
          </p:nvPr>
        </p:nvSpPr>
        <p:spPr>
          <a:xfrm>
            <a:off x="521350" y="2052925"/>
            <a:ext cx="10346100" cy="4195500"/>
          </a:xfrm>
          <a:prstGeom prst="rect">
            <a:avLst/>
          </a:prstGeom>
          <a:noFill/>
          <a:ln>
            <a:noFill/>
          </a:ln>
        </p:spPr>
        <p:txBody>
          <a:bodyPr anchorCtr="0" anchor="t" bIns="45700" lIns="91425" spcFirstLastPara="1" rIns="91425" wrap="square" tIns="45700">
            <a:normAutofit/>
          </a:bodyPr>
          <a:lstStyle/>
          <a:p>
            <a:pPr indent="-339090" lvl="1" marL="914400" rtl="0" algn="l">
              <a:spcBef>
                <a:spcPts val="0"/>
              </a:spcBef>
              <a:spcAft>
                <a:spcPts val="0"/>
              </a:spcAft>
              <a:buSzPts val="1740"/>
              <a:buChar char="○"/>
            </a:pPr>
            <a:r>
              <a:rPr lang="en-US" sz="2100"/>
              <a:t>States with large urban areas as Texas, California, New York, and Penn have received the most loans, have the most loan recipients and have the most public and private schools </a:t>
            </a:r>
            <a:endParaRPr sz="2100"/>
          </a:p>
          <a:p>
            <a:pPr indent="0" lvl="0" marL="457200" rtl="0" algn="l">
              <a:spcBef>
                <a:spcPts val="0"/>
              </a:spcBef>
              <a:spcAft>
                <a:spcPts val="0"/>
              </a:spcAft>
              <a:buNone/>
            </a:pPr>
            <a:r>
              <a:t/>
            </a:r>
            <a:endParaRPr sz="2300"/>
          </a:p>
          <a:p>
            <a:pPr indent="-339090" lvl="1" marL="914400" rtl="0" algn="l">
              <a:spcBef>
                <a:spcPts val="0"/>
              </a:spcBef>
              <a:spcAft>
                <a:spcPts val="0"/>
              </a:spcAft>
              <a:buSzPts val="1740"/>
              <a:buChar char="○"/>
            </a:pPr>
            <a:r>
              <a:rPr lang="en-US" sz="2100"/>
              <a:t>The southern region received the most loans and have the most loan recipients.</a:t>
            </a:r>
            <a:endParaRPr sz="2100"/>
          </a:p>
          <a:p>
            <a:pPr indent="0" lvl="0" marL="457200" rtl="0" algn="l">
              <a:spcBef>
                <a:spcPts val="0"/>
              </a:spcBef>
              <a:spcAft>
                <a:spcPts val="0"/>
              </a:spcAft>
              <a:buNone/>
            </a:pPr>
            <a:r>
              <a:t/>
            </a:r>
            <a:endParaRPr sz="2300"/>
          </a:p>
          <a:p>
            <a:pPr indent="-339090" lvl="1" marL="914400" rtl="0" algn="l">
              <a:spcBef>
                <a:spcPts val="0"/>
              </a:spcBef>
              <a:spcAft>
                <a:spcPts val="0"/>
              </a:spcAft>
              <a:buSzPts val="1740"/>
              <a:buChar char="○"/>
            </a:pPr>
            <a:r>
              <a:rPr lang="en-US" sz="2100"/>
              <a:t>The two Federal loan categories with the highest loan disbursements (unsubsidized graduate and unsubsidized undergraduate) have interest rates which have implications for students ability to repay their loans.</a:t>
            </a:r>
            <a:endParaRPr sz="2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27485f2814a_0_18"/>
          <p:cNvSpPr txBox="1"/>
          <p:nvPr>
            <p:ph type="ctrTitle"/>
          </p:nvPr>
        </p:nvSpPr>
        <p:spPr>
          <a:xfrm>
            <a:off x="1154955" y="1447800"/>
            <a:ext cx="8825700" cy="3329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g27485f2814a_0_18"/>
          <p:cNvSpPr txBox="1"/>
          <p:nvPr>
            <p:ph idx="1" type="subTitle"/>
          </p:nvPr>
        </p:nvSpPr>
        <p:spPr>
          <a:xfrm>
            <a:off x="1154955" y="4777380"/>
            <a:ext cx="8825700" cy="861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79" name="Google Shape;379;g27485f2814a_0_18"/>
          <p:cNvPicPr preferRelativeResize="0"/>
          <p:nvPr/>
        </p:nvPicPr>
        <p:blipFill rotWithShape="1">
          <a:blip r:embed="rId3">
            <a:alphaModFix/>
          </a:blip>
          <a:srcRect b="0" l="0" r="0" t="0"/>
          <a:stretch/>
        </p:blipFill>
        <p:spPr>
          <a:xfrm>
            <a:off x="258600" y="1356875"/>
            <a:ext cx="10474250" cy="5237125"/>
          </a:xfrm>
          <a:prstGeom prst="rect">
            <a:avLst/>
          </a:prstGeom>
          <a:noFill/>
          <a:ln>
            <a:noFill/>
          </a:ln>
        </p:spPr>
      </p:pic>
      <p:sp>
        <p:nvSpPr>
          <p:cNvPr id="380" name="Google Shape;380;g27485f2814a_0_18"/>
          <p:cNvSpPr txBox="1"/>
          <p:nvPr/>
        </p:nvSpPr>
        <p:spPr>
          <a:xfrm>
            <a:off x="374350" y="91050"/>
            <a:ext cx="9969300" cy="10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chemeClr val="lt1"/>
                </a:solidFill>
                <a:latin typeface="Century Gothic"/>
                <a:ea typeface="Century Gothic"/>
                <a:cs typeface="Century Gothic"/>
                <a:sym typeface="Century Gothic"/>
              </a:rPr>
              <a:t>TOTAL AMOUNTS OF LOANS ORIGINATED BY STATE AND REGION (2020 - 2021)</a:t>
            </a:r>
            <a:endParaRPr sz="3000">
              <a:solidFill>
                <a:schemeClr val="lt1"/>
              </a:solidFill>
              <a:latin typeface="Century Gothic"/>
              <a:ea typeface="Century Gothic"/>
              <a:cs typeface="Century Gothic"/>
              <a:sym typeface="Century Gothic"/>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27485f2814a_0_25"/>
          <p:cNvSpPr txBox="1"/>
          <p:nvPr>
            <p:ph type="ctrTitle"/>
          </p:nvPr>
        </p:nvSpPr>
        <p:spPr>
          <a:xfrm>
            <a:off x="1154955" y="1447800"/>
            <a:ext cx="8825700" cy="3329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g27485f2814a_0_25"/>
          <p:cNvSpPr txBox="1"/>
          <p:nvPr>
            <p:ph idx="1" type="subTitle"/>
          </p:nvPr>
        </p:nvSpPr>
        <p:spPr>
          <a:xfrm>
            <a:off x="1154955" y="4777380"/>
            <a:ext cx="8825700" cy="861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88" name="Google Shape;388;g27485f2814a_0_25"/>
          <p:cNvPicPr preferRelativeResize="0"/>
          <p:nvPr/>
        </p:nvPicPr>
        <p:blipFill>
          <a:blip r:embed="rId3">
            <a:alphaModFix/>
          </a:blip>
          <a:stretch>
            <a:fillRect/>
          </a:stretch>
        </p:blipFill>
        <p:spPr>
          <a:xfrm>
            <a:off x="559500" y="1193875"/>
            <a:ext cx="10340226" cy="5427175"/>
          </a:xfrm>
          <a:prstGeom prst="rect">
            <a:avLst/>
          </a:prstGeom>
          <a:noFill/>
          <a:ln>
            <a:noFill/>
          </a:ln>
        </p:spPr>
      </p:pic>
      <p:pic>
        <p:nvPicPr>
          <p:cNvPr id="389" name="Google Shape;389;g27485f2814a_0_25"/>
          <p:cNvPicPr preferRelativeResize="0"/>
          <p:nvPr/>
        </p:nvPicPr>
        <p:blipFill>
          <a:blip r:embed="rId4">
            <a:alphaModFix/>
          </a:blip>
          <a:stretch>
            <a:fillRect/>
          </a:stretch>
        </p:blipFill>
        <p:spPr>
          <a:xfrm>
            <a:off x="8269975" y="1647128"/>
            <a:ext cx="2348600" cy="1790249"/>
          </a:xfrm>
          <a:prstGeom prst="rect">
            <a:avLst/>
          </a:prstGeom>
          <a:noFill/>
          <a:ln>
            <a:noFill/>
          </a:ln>
        </p:spPr>
      </p:pic>
      <p:sp>
        <p:nvSpPr>
          <p:cNvPr id="390" name="Google Shape;390;g27485f2814a_0_25"/>
          <p:cNvSpPr txBox="1"/>
          <p:nvPr/>
        </p:nvSpPr>
        <p:spPr>
          <a:xfrm>
            <a:off x="149500" y="157475"/>
            <a:ext cx="10591800" cy="8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chemeClr val="lt1"/>
                </a:solidFill>
                <a:latin typeface="Century Gothic"/>
                <a:ea typeface="Century Gothic"/>
                <a:cs typeface="Century Gothic"/>
                <a:sym typeface="Century Gothic"/>
              </a:rPr>
              <a:t>TOTAL STUDENT LOAN AMOUNT BY REGION (2020 - 2021)</a:t>
            </a:r>
            <a:endParaRPr sz="3000">
              <a:solidFill>
                <a:schemeClr val="lt1"/>
              </a:solidFill>
              <a:latin typeface="Century Gothic"/>
              <a:ea typeface="Century Gothic"/>
              <a:cs typeface="Century Gothic"/>
              <a:sym typeface="Century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Key Limitations</a:t>
            </a:r>
            <a:endParaRPr/>
          </a:p>
        </p:txBody>
      </p:sp>
      <p:sp>
        <p:nvSpPr>
          <p:cNvPr id="396" name="Google Shape;396;p12"/>
          <p:cNvSpPr txBox="1"/>
          <p:nvPr>
            <p:ph idx="1" type="body"/>
          </p:nvPr>
        </p:nvSpPr>
        <p:spPr>
          <a:xfrm>
            <a:off x="646100" y="1619450"/>
            <a:ext cx="10372500" cy="4426800"/>
          </a:xfrm>
          <a:prstGeom prst="rect">
            <a:avLst/>
          </a:prstGeom>
          <a:noFill/>
          <a:ln>
            <a:noFill/>
          </a:ln>
        </p:spPr>
        <p:txBody>
          <a:bodyPr anchorCtr="0" anchor="t" bIns="45700" lIns="91425" spcFirstLastPara="1" rIns="91425" wrap="square" tIns="45700">
            <a:normAutofit fontScale="92500" lnSpcReduction="20000"/>
          </a:bodyPr>
          <a:lstStyle/>
          <a:p>
            <a:pPr indent="-241300" lvl="0" marL="342900" rtl="0" algn="l">
              <a:spcBef>
                <a:spcPts val="0"/>
              </a:spcBef>
              <a:spcAft>
                <a:spcPts val="0"/>
              </a:spcAft>
              <a:buSzPct val="80000"/>
              <a:buNone/>
            </a:pPr>
            <a:r>
              <a:t/>
            </a:r>
            <a:endParaRPr/>
          </a:p>
          <a:p>
            <a:pPr indent="0" lvl="0" marL="342900" rtl="0" algn="l">
              <a:lnSpc>
                <a:spcPct val="115000"/>
              </a:lnSpc>
              <a:spcBef>
                <a:spcPts val="0"/>
              </a:spcBef>
              <a:spcAft>
                <a:spcPts val="0"/>
              </a:spcAft>
              <a:buClr>
                <a:schemeClr val="dk1"/>
              </a:buClr>
              <a:buSzPct val="49634"/>
              <a:buFont typeface="Arial"/>
              <a:buNone/>
            </a:pPr>
            <a:r>
              <a:rPr b="1" lang="en-US" sz="2216">
                <a:solidFill>
                  <a:srgbClr val="FFFFFF"/>
                </a:solidFill>
              </a:rPr>
              <a:t>CHALLENGES IN ANALYZING THE DATA</a:t>
            </a:r>
            <a:endParaRPr b="1" sz="2216">
              <a:solidFill>
                <a:srgbClr val="FFFFFF"/>
              </a:solidFill>
            </a:endParaRPr>
          </a:p>
          <a:p>
            <a:pPr indent="0" lvl="0" marL="342900" rtl="0" algn="l">
              <a:lnSpc>
                <a:spcPct val="115000"/>
              </a:lnSpc>
              <a:spcBef>
                <a:spcPts val="0"/>
              </a:spcBef>
              <a:spcAft>
                <a:spcPts val="0"/>
              </a:spcAft>
              <a:buSzPct val="55000"/>
              <a:buNone/>
            </a:pPr>
            <a:r>
              <a:t/>
            </a:r>
            <a:endParaRPr>
              <a:solidFill>
                <a:srgbClr val="FFFFFF"/>
              </a:solidFill>
            </a:endParaRPr>
          </a:p>
          <a:p>
            <a:pPr indent="-313182" lvl="0" marL="457200" rtl="0" algn="l">
              <a:lnSpc>
                <a:spcPct val="115000"/>
              </a:lnSpc>
              <a:spcBef>
                <a:spcPts val="0"/>
              </a:spcBef>
              <a:spcAft>
                <a:spcPts val="0"/>
              </a:spcAft>
              <a:buClr>
                <a:schemeClr val="accent6"/>
              </a:buClr>
              <a:buSzPct val="72000"/>
              <a:buChar char="➢"/>
            </a:pPr>
            <a:r>
              <a:rPr lang="en-US">
                <a:solidFill>
                  <a:srgbClr val="FFFFFF"/>
                </a:solidFill>
              </a:rPr>
              <a:t>Missing and incorrect zip codes for schools</a:t>
            </a:r>
            <a:endParaRPr>
              <a:solidFill>
                <a:srgbClr val="FFFFFF"/>
              </a:solidFill>
            </a:endParaRPr>
          </a:p>
          <a:p>
            <a:pPr indent="0" lvl="0" marL="914400" rtl="0" algn="l">
              <a:lnSpc>
                <a:spcPct val="115000"/>
              </a:lnSpc>
              <a:spcBef>
                <a:spcPts val="0"/>
              </a:spcBef>
              <a:spcAft>
                <a:spcPts val="0"/>
              </a:spcAft>
              <a:buNone/>
            </a:pPr>
            <a:r>
              <a:t/>
            </a:r>
            <a:endParaRPr>
              <a:solidFill>
                <a:srgbClr val="FFFFFF"/>
              </a:solidFill>
            </a:endParaRPr>
          </a:p>
          <a:p>
            <a:pPr indent="-313182" lvl="0" marL="457200" rtl="0" algn="l">
              <a:lnSpc>
                <a:spcPct val="115000"/>
              </a:lnSpc>
              <a:spcBef>
                <a:spcPts val="0"/>
              </a:spcBef>
              <a:spcAft>
                <a:spcPts val="0"/>
              </a:spcAft>
              <a:buClr>
                <a:schemeClr val="accent6"/>
              </a:buClr>
              <a:buSzPct val="72000"/>
              <a:buChar char="➢"/>
            </a:pPr>
            <a:r>
              <a:rPr lang="en-US">
                <a:solidFill>
                  <a:srgbClr val="FFFFFF"/>
                </a:solidFill>
              </a:rPr>
              <a:t>We only have one year of data so we cannot do any trends analysis in terms of changes in loans over time to schools</a:t>
            </a:r>
            <a:endParaRPr>
              <a:solidFill>
                <a:srgbClr val="FFFFFF"/>
              </a:solidFill>
            </a:endParaRPr>
          </a:p>
          <a:p>
            <a:pPr indent="0" lvl="0" marL="914400" rtl="0" algn="l">
              <a:lnSpc>
                <a:spcPct val="115000"/>
              </a:lnSpc>
              <a:spcBef>
                <a:spcPts val="0"/>
              </a:spcBef>
              <a:spcAft>
                <a:spcPts val="0"/>
              </a:spcAft>
              <a:buNone/>
            </a:pPr>
            <a:r>
              <a:t/>
            </a:r>
            <a:endParaRPr>
              <a:solidFill>
                <a:srgbClr val="FFFFFF"/>
              </a:solidFill>
            </a:endParaRPr>
          </a:p>
          <a:p>
            <a:pPr indent="-313182" lvl="0" marL="457200" rtl="0" algn="l">
              <a:lnSpc>
                <a:spcPct val="115000"/>
              </a:lnSpc>
              <a:spcBef>
                <a:spcPts val="0"/>
              </a:spcBef>
              <a:spcAft>
                <a:spcPts val="0"/>
              </a:spcAft>
              <a:buClr>
                <a:schemeClr val="accent6"/>
              </a:buClr>
              <a:buSzPct val="72000"/>
              <a:buChar char="➢"/>
            </a:pPr>
            <a:r>
              <a:rPr lang="en-US">
                <a:solidFill>
                  <a:srgbClr val="FFFFFF"/>
                </a:solidFill>
              </a:rPr>
              <a:t>A Totals category that continually duplicated loans disbursements and represented almost 50% of the data</a:t>
            </a:r>
            <a:endParaRPr>
              <a:solidFill>
                <a:srgbClr val="FFFFFF"/>
              </a:solidFill>
            </a:endParaRPr>
          </a:p>
          <a:p>
            <a:pPr indent="0" lvl="0" marL="457200" rtl="0" algn="l">
              <a:lnSpc>
                <a:spcPct val="115000"/>
              </a:lnSpc>
              <a:spcBef>
                <a:spcPts val="0"/>
              </a:spcBef>
              <a:spcAft>
                <a:spcPts val="0"/>
              </a:spcAft>
              <a:buNone/>
            </a:pPr>
            <a:r>
              <a:t/>
            </a:r>
            <a:endParaRPr>
              <a:solidFill>
                <a:srgbClr val="FFFFFF"/>
              </a:solidFill>
            </a:endParaRPr>
          </a:p>
          <a:p>
            <a:pPr indent="-313182" lvl="0" marL="457200" rtl="0" algn="l">
              <a:lnSpc>
                <a:spcPct val="115000"/>
              </a:lnSpc>
              <a:spcBef>
                <a:spcPts val="0"/>
              </a:spcBef>
              <a:spcAft>
                <a:spcPts val="0"/>
              </a:spcAft>
              <a:buClr>
                <a:schemeClr val="accent6"/>
              </a:buClr>
              <a:buSzPct val="72000"/>
              <a:buChar char="➢"/>
            </a:pPr>
            <a:r>
              <a:rPr lang="en-US">
                <a:solidFill>
                  <a:srgbClr val="FFFFFF"/>
                </a:solidFill>
              </a:rPr>
              <a:t>Missing information and low quality of data (ex. sample in each group, variance in different groups have huge differences) limited our analysis (ex., correlation and regression), and caused the low validity of the results and bad model fitting.</a:t>
            </a:r>
            <a:endParaRPr>
              <a:solidFill>
                <a:srgbClr val="FFFFFF"/>
              </a:solidFill>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75253344f8_2_0"/>
          <p:cNvSpPr txBox="1"/>
          <p:nvPr/>
        </p:nvSpPr>
        <p:spPr>
          <a:xfrm>
            <a:off x="2198275" y="2074425"/>
            <a:ext cx="85608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lt1"/>
                </a:solidFill>
                <a:latin typeface="Century Gothic"/>
                <a:ea typeface="Century Gothic"/>
                <a:cs typeface="Century Gothic"/>
                <a:sym typeface="Century Gothic"/>
              </a:rPr>
              <a:t>Se</a:t>
            </a:r>
            <a:r>
              <a:rPr lang="en-US" sz="3200">
                <a:solidFill>
                  <a:schemeClr val="lt1"/>
                </a:solidFill>
                <a:latin typeface="Century Gothic"/>
                <a:ea typeface="Century Gothic"/>
                <a:cs typeface="Century Gothic"/>
                <a:sym typeface="Century Gothic"/>
              </a:rPr>
              <a:t>ction 1</a:t>
            </a:r>
            <a:endParaRPr sz="32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rPr lang="en-US" sz="3200">
                <a:solidFill>
                  <a:schemeClr val="lt1"/>
                </a:solidFill>
                <a:latin typeface="Century Gothic"/>
                <a:ea typeface="Century Gothic"/>
                <a:cs typeface="Century Gothic"/>
                <a:sym typeface="Century Gothic"/>
              </a:rPr>
              <a:t>O</a:t>
            </a:r>
            <a:r>
              <a:rPr lang="en-US" sz="3200">
                <a:solidFill>
                  <a:schemeClr val="lt1"/>
                </a:solidFill>
                <a:latin typeface="Century Gothic"/>
                <a:ea typeface="Century Gothic"/>
                <a:cs typeface="Century Gothic"/>
                <a:sym typeface="Century Gothic"/>
              </a:rPr>
              <a:t>verall Information by State</a:t>
            </a:r>
            <a:endParaRPr sz="32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rPr lang="en-US" sz="3200">
                <a:solidFill>
                  <a:schemeClr val="lt1"/>
                </a:solidFill>
                <a:latin typeface="Century Gothic"/>
                <a:ea typeface="Century Gothic"/>
                <a:cs typeface="Century Gothic"/>
                <a:sym typeface="Century Gothic"/>
              </a:rPr>
              <a:t>(CA, TX, NY, PA…)</a:t>
            </a:r>
            <a:endParaRPr sz="3200">
              <a:solidFill>
                <a:schemeClr val="lt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entury Gothic"/>
              <a:buNone/>
            </a:pPr>
            <a:r>
              <a:rPr lang="en-US" sz="3200"/>
              <a:t>Number of colleges in each state receiving federal loans</a:t>
            </a:r>
            <a:endParaRPr/>
          </a:p>
        </p:txBody>
      </p:sp>
      <p:sp>
        <p:nvSpPr>
          <p:cNvPr id="183" name="Google Shape;183;p3"/>
          <p:cNvSpPr txBox="1"/>
          <p:nvPr>
            <p:ph idx="1" type="body"/>
          </p:nvPr>
        </p:nvSpPr>
        <p:spPr>
          <a:xfrm>
            <a:off x="838200" y="1935050"/>
            <a:ext cx="10515600" cy="4410900"/>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pic>
        <p:nvPicPr>
          <p:cNvPr id="184" name="Google Shape;184;p3"/>
          <p:cNvPicPr preferRelativeResize="0"/>
          <p:nvPr/>
        </p:nvPicPr>
        <p:blipFill>
          <a:blip r:embed="rId3">
            <a:alphaModFix/>
          </a:blip>
          <a:stretch>
            <a:fillRect/>
          </a:stretch>
        </p:blipFill>
        <p:spPr>
          <a:xfrm>
            <a:off x="838200" y="1935050"/>
            <a:ext cx="10515600" cy="4201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4"/>
          <p:cNvSpPr txBox="1"/>
          <p:nvPr>
            <p:ph type="title"/>
          </p:nvPr>
        </p:nvSpPr>
        <p:spPr>
          <a:xfrm>
            <a:off x="874213" y="566897"/>
            <a:ext cx="9404700" cy="781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3200"/>
              <a:buFont typeface="Century Gothic"/>
              <a:buNone/>
            </a:pPr>
            <a:r>
              <a:rPr lang="en-US" sz="3200"/>
              <a:t>Number of recipients of student </a:t>
            </a:r>
            <a:r>
              <a:rPr lang="en-US" sz="3600"/>
              <a:t>l</a:t>
            </a:r>
            <a:r>
              <a:rPr lang="en-US" sz="3600"/>
              <a:t>oans</a:t>
            </a:r>
            <a:r>
              <a:rPr lang="en-US" sz="3200"/>
              <a:t> by State </a:t>
            </a:r>
            <a:endParaRPr/>
          </a:p>
        </p:txBody>
      </p:sp>
      <p:sp>
        <p:nvSpPr>
          <p:cNvPr id="190" name="Google Shape;190;p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pic>
        <p:nvPicPr>
          <p:cNvPr id="191" name="Google Shape;191;p4"/>
          <p:cNvPicPr preferRelativeResize="0"/>
          <p:nvPr/>
        </p:nvPicPr>
        <p:blipFill>
          <a:blip r:embed="rId3">
            <a:alphaModFix/>
          </a:blip>
          <a:stretch>
            <a:fillRect/>
          </a:stretch>
        </p:blipFill>
        <p:spPr>
          <a:xfrm>
            <a:off x="854036" y="2130099"/>
            <a:ext cx="10717074" cy="4041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74646d56a0_7_3"/>
          <p:cNvSpPr txBox="1"/>
          <p:nvPr>
            <p:ph type="title"/>
          </p:nvPr>
        </p:nvSpPr>
        <p:spPr>
          <a:xfrm>
            <a:off x="2010525" y="698250"/>
            <a:ext cx="7933800" cy="634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3200"/>
              <a:buFont typeface="Century Gothic"/>
              <a:buNone/>
            </a:pPr>
            <a:r>
              <a:rPr lang="en-US" sz="3200"/>
              <a:t>Total amount of student </a:t>
            </a:r>
            <a:r>
              <a:rPr lang="en-US" sz="3200"/>
              <a:t>l</a:t>
            </a:r>
            <a:r>
              <a:rPr lang="en-US" sz="3200"/>
              <a:t>oans by State</a:t>
            </a:r>
            <a:endParaRPr sz="3200"/>
          </a:p>
        </p:txBody>
      </p:sp>
      <p:sp>
        <p:nvSpPr>
          <p:cNvPr id="197" name="Google Shape;197;g274646d56a0_7_3"/>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pic>
        <p:nvPicPr>
          <p:cNvPr id="198" name="Google Shape;198;g274646d56a0_7_3"/>
          <p:cNvPicPr preferRelativeResize="0"/>
          <p:nvPr/>
        </p:nvPicPr>
        <p:blipFill>
          <a:blip r:embed="rId3">
            <a:alphaModFix/>
          </a:blip>
          <a:stretch>
            <a:fillRect/>
          </a:stretch>
        </p:blipFill>
        <p:spPr>
          <a:xfrm>
            <a:off x="805275" y="2052925"/>
            <a:ext cx="10344300" cy="3923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5"/>
          <p:cNvSpPr txBox="1"/>
          <p:nvPr>
            <p:ph type="title"/>
          </p:nvPr>
        </p:nvSpPr>
        <p:spPr>
          <a:xfrm>
            <a:off x="1262450" y="486175"/>
            <a:ext cx="8946600" cy="1125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3200"/>
              <a:buFont typeface="Century Gothic"/>
              <a:buNone/>
            </a:pPr>
            <a:r>
              <a:rPr lang="en-US" sz="3200"/>
              <a:t>The </a:t>
            </a:r>
            <a:r>
              <a:rPr lang="en-US" sz="3200"/>
              <a:t>states with the most public schools receiving Federal student loans</a:t>
            </a:r>
            <a:endParaRPr/>
          </a:p>
        </p:txBody>
      </p:sp>
      <p:sp>
        <p:nvSpPr>
          <p:cNvPr id="204" name="Google Shape;204;p5"/>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pic>
        <p:nvPicPr>
          <p:cNvPr id="205" name="Google Shape;205;p5"/>
          <p:cNvPicPr preferRelativeResize="0"/>
          <p:nvPr/>
        </p:nvPicPr>
        <p:blipFill>
          <a:blip r:embed="rId3">
            <a:alphaModFix/>
          </a:blip>
          <a:stretch>
            <a:fillRect/>
          </a:stretch>
        </p:blipFill>
        <p:spPr>
          <a:xfrm>
            <a:off x="646100" y="2052925"/>
            <a:ext cx="10487101" cy="3922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74646d56a0_7_13"/>
          <p:cNvSpPr txBox="1"/>
          <p:nvPr>
            <p:ph type="title"/>
          </p:nvPr>
        </p:nvSpPr>
        <p:spPr>
          <a:xfrm>
            <a:off x="1393650" y="338150"/>
            <a:ext cx="9404700" cy="1026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200"/>
              <a:buFont typeface="Century Gothic"/>
              <a:buNone/>
            </a:pPr>
            <a:r>
              <a:rPr lang="en-US" sz="3200"/>
              <a:t>S</a:t>
            </a:r>
            <a:r>
              <a:rPr lang="en-US" sz="3200"/>
              <a:t>tates with the most private schools receiving federal loans</a:t>
            </a:r>
            <a:endParaRPr sz="3200"/>
          </a:p>
        </p:txBody>
      </p:sp>
      <p:sp>
        <p:nvSpPr>
          <p:cNvPr id="211" name="Google Shape;211;g274646d56a0_7_13"/>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rmAutofit/>
          </a:bodyPr>
          <a:lstStyle/>
          <a:p>
            <a:pPr indent="-241300" lvl="0" marL="342900" rtl="0" algn="l">
              <a:spcBef>
                <a:spcPts val="0"/>
              </a:spcBef>
              <a:spcAft>
                <a:spcPts val="0"/>
              </a:spcAft>
              <a:buSzPts val="1600"/>
              <a:buNone/>
            </a:pPr>
            <a:r>
              <a:t/>
            </a:r>
            <a:endParaRPr/>
          </a:p>
        </p:txBody>
      </p:sp>
      <p:pic>
        <p:nvPicPr>
          <p:cNvPr id="212" name="Google Shape;212;g274646d56a0_7_13"/>
          <p:cNvPicPr preferRelativeResize="0"/>
          <p:nvPr/>
        </p:nvPicPr>
        <p:blipFill>
          <a:blip r:embed="rId3">
            <a:alphaModFix/>
          </a:blip>
          <a:stretch>
            <a:fillRect/>
          </a:stretch>
        </p:blipFill>
        <p:spPr>
          <a:xfrm>
            <a:off x="1103300" y="1689450"/>
            <a:ext cx="9964424" cy="4395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FE09F"/>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2023-08-10T23:01:30Z</dcterms:created>
  <dc:creator>Michael Roberts</dc:creator>
</cp:coreProperties>
</file>