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555" r:id="rId2"/>
    <p:sldId id="558" r:id="rId3"/>
    <p:sldId id="596" r:id="rId4"/>
    <p:sldId id="597" r:id="rId5"/>
    <p:sldId id="598" r:id="rId6"/>
    <p:sldId id="592" r:id="rId7"/>
    <p:sldId id="594" r:id="rId8"/>
    <p:sldId id="589" r:id="rId9"/>
    <p:sldId id="590" r:id="rId10"/>
    <p:sldId id="591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0000"/>
    <a:srgbClr val="E0E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5134" autoAdjust="0"/>
  </p:normalViewPr>
  <p:slideViewPr>
    <p:cSldViewPr snapToObjects="1">
      <p:cViewPr varScale="1">
        <p:scale>
          <a:sx n="70" d="100"/>
          <a:sy n="70" d="100"/>
        </p:scale>
        <p:origin x="2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D2FDAF1-F4C4-FF43-BCCB-A55293E3BA2B}" type="datetimeFigureOut">
              <a:rPr lang="en-US"/>
              <a:pPr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2FB2BCF-35BA-D54D-A078-74A0A1792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6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8A21877-0AFE-7945-BE43-56C4D3957A68}" type="datetimeFigureOut">
              <a:rPr lang="en-US"/>
              <a:pPr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EA1198F-1A15-B74B-9BE3-28379BA79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00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1198F-1A15-B74B-9BE3-28379BA793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Hypothesis: Asynchronous request improves client performance</a:t>
            </a:r>
          </a:p>
          <a:p>
            <a:r>
              <a:rPr lang="en-US" sz="1200" dirty="0" smtClean="0"/>
              <a:t>Tasks: </a:t>
            </a:r>
          </a:p>
          <a:p>
            <a:r>
              <a:rPr lang="en-US" sz="1200" dirty="0" smtClean="0"/>
              <a:t>1: client side: change to send JAX-RS Asynchronous requests. I'm planning to use Asynchronous invocation and </a:t>
            </a:r>
            <a:r>
              <a:rPr lang="en-US" sz="1200" dirty="0" err="1" smtClean="0"/>
              <a:t>InvocationCallback</a:t>
            </a:r>
            <a:r>
              <a:rPr lang="en-US" sz="1200" dirty="0" smtClean="0"/>
              <a:t> Interface. Implement </a:t>
            </a:r>
            <a:r>
              <a:rPr lang="en-US" sz="1200" dirty="0" err="1" smtClean="0"/>
              <a:t>InvocationCallback</a:t>
            </a:r>
            <a:r>
              <a:rPr lang="en-US" sz="1200" dirty="0" smtClean="0"/>
              <a:t> Interface to make each Asynchronous request writes data individually into output file.</a:t>
            </a:r>
          </a:p>
          <a:p>
            <a:r>
              <a:rPr lang="en-US" sz="1200" dirty="0" smtClean="0"/>
              <a:t>2: server side: no need to use </a:t>
            </a:r>
            <a:r>
              <a:rPr lang="en-US" sz="1200" dirty="0" err="1" smtClean="0"/>
              <a:t>async</a:t>
            </a:r>
            <a:r>
              <a:rPr lang="en-US" sz="1200" dirty="0" smtClean="0"/>
              <a:t> since the JAX-RS would spawn a new worker thread for each client request (already in parallel), and the client would always need to wait for the sever/database to reply the expected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1198F-1A15-B74B-9BE3-28379BA793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run the 32, 64, 128, and 256 threads the same as previous assignments and compare its result with sync results.</a:t>
            </a:r>
          </a:p>
          <a:p>
            <a:r>
              <a:rPr lang="en-US" dirty="0" smtClean="0"/>
              <a:t>2: check the bottleneck, previously it was on client side (local machine, I start to get timeout exceptions when running 512 threads), now I'm expecting the bottleneck move to server side or database side (CPU or memory utilization grow higher), and thus I will scale up the instances accordingly.</a:t>
            </a:r>
          </a:p>
          <a:p>
            <a:r>
              <a:rPr lang="en-US" dirty="0" smtClean="0"/>
              <a:t>3: after scale up the instances, scale up my client threads and number of iterations to see how much higher client loads I can get by using </a:t>
            </a:r>
            <a:r>
              <a:rPr lang="en-US" dirty="0" err="1" smtClean="0"/>
              <a:t>async</a:t>
            </a:r>
            <a:r>
              <a:rPr lang="en-US" dirty="0" smtClean="0"/>
              <a:t>. Run 512 and 1024 threads as well as 256 and 512 iterations or even higher.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1198F-1A15-B74B-9BE3-28379BA793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--There</a:t>
            </a:r>
            <a:r>
              <a:rPr lang="en-US" baseline="0" dirty="0" smtClean="0"/>
              <a:t> are many types of NoSQL databases, including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columnar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 (Cassandra,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HBase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),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key-value store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DynamoDB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Riak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),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document-store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 (MongoDB,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CouchDB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), 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graph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 (Neo4j,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OrientDB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) categories.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 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DynamoDB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a highly available, scalable, and distributed data store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-- </a:t>
            </a:r>
            <a:r>
              <a:rPr lang="en-US" sz="1200" dirty="0" smtClean="0"/>
              <a:t>scalable read-write I/O running on IOPS-optimized solid state drives. It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deliver highly predictable performance.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--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DynamoDB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spreads the data across partitions and raises throughput. As a contrary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, Relational Databases are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scaled by increasing the power of the hardware. 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-- SQL databases are good fit for the complex query intensive environment.  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Wearable Service, the queries are simple enough to use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DynamoDB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instead.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SQL databases have predefined schema whereas NoSQL databases have dynamic schema for unstructured data. Only Hash Type Primary Key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Hash and Range Type Primary Key is mandatory in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DynamoDB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table.</a:t>
            </a: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In our case, we can use Hash and Range Type Primary Key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to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 uniquely identifies an item.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UserID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as Hash key for data partition.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the combination of the values of “day” and “hour” as range key to provide time range queries.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1198F-1A15-B74B-9BE3-28379BA793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Currently, we keep query response times in a file, and all other statistical data, such as latency and throughput in memory. We need external application to get statistic results and visualizations.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In real web service, what if I need to</a:t>
            </a:r>
            <a:r>
              <a:rPr lang="en-US" baseline="0" dirty="0" smtClean="0"/>
              <a:t> need to know how many queries in last hour? How many failures caused by database queries? What happened before my server crash down? What should I do if my EC2 instance stopped and I lost the local log file? We need a stable and reliable log service to keep our log data.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provide open-source solutions for log services.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1198F-1A15-B74B-9BE3-28379BA793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1198F-1A15-B74B-9BE3-28379BA793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Currently, we keep query response times in a file, and all other statistical data, such as latency and throughput in memory. We need external application to get statistic results and visualizations.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In real web service, what if I need to</a:t>
            </a:r>
            <a:r>
              <a:rPr lang="en-US" baseline="0" dirty="0" smtClean="0"/>
              <a:t> need to know how many queries in last hour? How many failures caused by database queries? What happened before my server crash down? What should I do if my EC2 instance stopped and I lost the local log file? We need a stable and reliable log service to keep our log data.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provide open-source solutions for log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1198F-1A15-B74B-9BE3-28379BA793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5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baseline="0" dirty="0" smtClean="0"/>
              <a:t>For example,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may accept and store our response time and latency data as JSON data.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By these features, we may get statistical results such as mean latency, throughput,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1198F-1A15-B74B-9BE3-28379BA793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Kibana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is an open source analytics and visualization platform designed to work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Elasticsearch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. 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 Discover Tab, we can monitor real-time incoming logs or history data. For example in last 15 minutes or 2 hours, or the data in last month, etc. 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We can easily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build our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own visualizations and dashboard,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such as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Line, Pie, Vertical bar,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table, maps, timelines, and so on.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1198F-1A15-B74B-9BE3-28379BA793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</a:br>
            <a:r>
              <a:rPr lang="en-US" sz="3600" dirty="0">
                <a:latin typeface="Helvetica CE"/>
                <a:ea typeface="+mj-ea"/>
                <a:cs typeface="Helvetica CE"/>
              </a:rPr>
              <a:t/>
            </a:r>
            <a:br>
              <a:rPr lang="en-US" sz="3600" dirty="0">
                <a:latin typeface="Helvetica CE"/>
                <a:ea typeface="+mj-ea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ea typeface="+mj-ea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ITC New Baskerville Roman"/>
                <a:ea typeface="+mn-ea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14D299-D224-DE43-ACF0-507BD2DB484A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8937-7E2E-0840-9B95-72C7339BA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rgbClr val="CC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Arial Narrow" panose="020B0606020202030204" pitchFamily="34" charset="0"/>
              </a:defRPr>
            </a:lvl1pPr>
            <a:lvl2pPr>
              <a:defRPr sz="1800">
                <a:latin typeface="Arial Narrow" panose="020B0606020202030204" pitchFamily="34" charset="0"/>
              </a:defRPr>
            </a:lvl2pPr>
            <a:lvl3pPr>
              <a:defRPr sz="1500">
                <a:latin typeface="Arial Narrow" panose="020B0606020202030204" pitchFamily="34" charset="0"/>
              </a:defRPr>
            </a:lvl3pPr>
            <a:lvl4pPr>
              <a:defRPr sz="1350">
                <a:latin typeface="Arial Narrow" panose="020B0606020202030204" pitchFamily="34" charset="0"/>
              </a:defRPr>
            </a:lvl4pPr>
            <a:lvl5pPr>
              <a:defRPr sz="135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796968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1875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28600" y="651376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Ian Gorton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892" y="7620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</a:t>
            </a:r>
            <a:r>
              <a:rPr lang="en-US" baseline="0" dirty="0">
                <a:solidFill>
                  <a:schemeClr val="bg1"/>
                </a:solidFill>
              </a:rPr>
              <a:t> of Computer and Information Science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4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</a:br>
            <a:r>
              <a:rPr lang="en-US" sz="3600" dirty="0">
                <a:solidFill>
                  <a:prstClr val="black"/>
                </a:solidFill>
                <a:latin typeface="Helvetica CE"/>
                <a:ea typeface="+mn-ea"/>
                <a:cs typeface="Helvetica CE"/>
              </a:rPr>
              <a:t/>
            </a:r>
            <a:br>
              <a:rPr lang="en-US" sz="3600" dirty="0">
                <a:solidFill>
                  <a:prstClr val="black"/>
                </a:solidFill>
                <a:latin typeface="Helvetica CE"/>
                <a:ea typeface="+mn-ea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ea typeface="+mn-ea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ITC New Baskerville Roman"/>
                <a:ea typeface="+mn-ea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14D299-D224-DE43-ACF0-507BD2DB484A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8937-7E2E-0840-9B95-72C7339BA239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F677F9-DFF3-994C-BE54-A2C07F960626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329F-E972-D84C-8174-CF03B0BF6881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E739B9-011B-B24C-9CEE-EF5163CAE1A8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A3BC4-B19D-A441-9E0C-B5423139123D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/>
                <a:cs typeface="Helvetica CE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/>
                <a:cs typeface="Helvetica CE"/>
              </a:rPr>
            </a:br>
            <a:r>
              <a:rPr lang="en-US" sz="3600" dirty="0">
                <a:solidFill>
                  <a:prstClr val="black"/>
                </a:solidFill>
                <a:latin typeface="Helvetica CE"/>
                <a:cs typeface="Helvetica CE"/>
              </a:rPr>
              <a:t/>
            </a:r>
            <a:br>
              <a:rPr lang="en-US" sz="3600" dirty="0">
                <a:solidFill>
                  <a:prstClr val="black"/>
                </a:solidFill>
                <a:latin typeface="Helvetica CE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ITC New Baskerville Roman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D14D299-D224-DE43-ACF0-507BD2DB484A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12/4/18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0D68937-7E2E-0840-9B95-72C7339BA239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92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0F677F9-DFF3-994C-BE54-A2C07F960626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12/4/18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87D329F-E972-D84C-8174-CF03B0BF6881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13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0E739B9-011B-B24C-9CEE-EF5163CAE1A8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12/4/18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9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/>
                <a:cs typeface="Helvetica CE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/>
                <a:cs typeface="Helvetica CE"/>
              </a:rPr>
            </a:br>
            <a:r>
              <a:rPr lang="en-US" sz="3600" dirty="0">
                <a:solidFill>
                  <a:prstClr val="black"/>
                </a:solidFill>
                <a:latin typeface="Helvetica CE"/>
                <a:cs typeface="Helvetica CE"/>
              </a:rPr>
              <a:t/>
            </a:r>
            <a:br>
              <a:rPr lang="en-US" sz="3600" dirty="0">
                <a:solidFill>
                  <a:prstClr val="black"/>
                </a:solidFill>
                <a:latin typeface="Helvetica CE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ITC New Baskerville Roman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D14D299-D224-DE43-ACF0-507BD2DB484A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12/4/18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0D68937-7E2E-0840-9B95-72C7339BA239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23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0F677F9-DFF3-994C-BE54-A2C07F960626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12/4/18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87D329F-E972-D84C-8174-CF03B0BF6881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9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F677F9-DFF3-994C-BE54-A2C07F960626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329F-E972-D84C-8174-CF03B0BF68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8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0E739B9-011B-B24C-9CEE-EF5163CAE1A8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12/4/18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48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Headline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Lorem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Ipsum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/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/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12030"/>
              </a:solidFill>
              <a:effectLst/>
              <a:uLnTx/>
              <a:uFillTx/>
              <a:latin typeface="Helvetica CE"/>
              <a:ea typeface="ＭＳ Ｐゴシック" charset="0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TC New Baskerville Roman"/>
                <a:ea typeface="ＭＳ Ｐゴシック" charset="0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14D299-D224-DE43-ACF0-507BD2DB484A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12/4/18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D68937-7E2E-0840-9B95-72C7339BA23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22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677F9-DFF3-994C-BE54-A2C07F96062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12/4/18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7D329F-E972-D84C-8174-CF03B0BF68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4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39B9-011B-B24C-9CEE-EF5163CAE1A8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12/4/18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A3BC4-B19D-A441-9E0C-B5423139123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2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D0C78-20BB-D54B-8314-0DB69530C007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4603E-D9C9-624B-8C10-448A0842B9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739B9-011B-B24C-9CEE-EF5163CAE1A8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A3BC4-B19D-A441-9E0C-B54231391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E2AED-E6F5-B040-8530-D37A5207EBFF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8921E-8527-A842-89DB-FD5145820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D0A798-B20F-8F40-A7FE-FF343D9A2D8B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004B5-FD3D-E142-ADBC-8FF1F3FD84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D938D-8950-C047-948F-106340589404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7D367-BCA1-DA48-B9FE-F826A2524F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A08F08-9473-C544-9822-05C2AD014517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CB953-BE1B-3847-BD89-044ED3CC8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711D7-F4D6-1D40-9837-130CCB41BA6F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8C9EC-B454-8F47-AF77-C76DD7D00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1295400"/>
            <a:ext cx="89154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5826312-4609-354F-939F-3C677DD0A8BE}" type="datetime1">
              <a:rPr lang="en-US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DC4CCB0-989A-C149-9B0E-3E4F963381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533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ACTUALLY THE TITLE SLIDE?</a:t>
            </a:r>
            <a:br>
              <a:rPr lang="en-US"/>
            </a:b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6" r:id="rId10"/>
    <p:sldLayoutId id="2147483768" r:id="rId11"/>
    <p:sldLayoutId id="2147483728" r:id="rId12"/>
    <p:sldLayoutId id="2147483729" r:id="rId13"/>
    <p:sldLayoutId id="2147483731" r:id="rId14"/>
    <p:sldLayoutId id="2147483739" r:id="rId15"/>
    <p:sldLayoutId id="2147483740" r:id="rId16"/>
    <p:sldLayoutId id="2147483742" r:id="rId17"/>
    <p:sldLayoutId id="2147483749" r:id="rId18"/>
    <p:sldLayoutId id="2147483750" r:id="rId19"/>
    <p:sldLayoutId id="2147483752" r:id="rId20"/>
    <p:sldLayoutId id="2147483759" r:id="rId21"/>
    <p:sldLayoutId id="2147483760" r:id="rId22"/>
    <p:sldLayoutId id="2147483762" r:id="rId2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C12030"/>
          </a:solidFill>
          <a:latin typeface="Helvetica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6400800" cy="838200"/>
          </a:xfrm>
        </p:spPr>
        <p:txBody>
          <a:bodyPr/>
          <a:lstStyle/>
          <a:p>
            <a:r>
              <a:rPr lang="en-US" dirty="0" smtClean="0"/>
              <a:t>Wearable Device Service </a:t>
            </a:r>
            <a:r>
              <a:rPr lang="en-US" dirty="0" smtClean="0"/>
              <a:t>Extension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400050"/>
          </a:xfrm>
        </p:spPr>
        <p:txBody>
          <a:bodyPr/>
          <a:lstStyle/>
          <a:p>
            <a:r>
              <a:rPr lang="en-US" sz="2400" dirty="0" err="1" smtClean="0"/>
              <a:t>Shufan</a:t>
            </a:r>
            <a:r>
              <a:rPr lang="en-US" sz="2400" dirty="0" smtClean="0"/>
              <a:t> Xing, Wen </a:t>
            </a:r>
            <a:r>
              <a:rPr lang="en-US" sz="2400" dirty="0" smtClean="0"/>
              <a:t>Zhang</a:t>
            </a:r>
          </a:p>
          <a:p>
            <a:r>
              <a:rPr lang="en-US" sz="2400" dirty="0" smtClean="0"/>
              <a:t>Team: Forward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4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5217886" cy="4525963"/>
          </a:xfrm>
        </p:spPr>
        <p:txBody>
          <a:bodyPr/>
          <a:lstStyle/>
          <a:p>
            <a:r>
              <a:rPr lang="en-US" dirty="0" smtClean="0"/>
              <a:t>Real-time log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isualization dashboard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Image result for kiba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33" y="506865"/>
            <a:ext cx="4653933" cy="262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kiba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0" y="3338264"/>
            <a:ext cx="4706250" cy="2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652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DynamoDB</a:t>
            </a:r>
            <a:endParaRPr lang="en-US" dirty="0"/>
          </a:p>
          <a:p>
            <a:pPr lvl="1"/>
            <a:r>
              <a:rPr lang="en-US" dirty="0" smtClean="0"/>
              <a:t>AWS NoSQL data store</a:t>
            </a:r>
          </a:p>
          <a:p>
            <a:endParaRPr lang="en-US" dirty="0" smtClean="0"/>
          </a:p>
          <a:p>
            <a:r>
              <a:rPr lang="en-US" altLang="zh-CN" sz="3200" dirty="0"/>
              <a:t>Asynchronous</a:t>
            </a:r>
            <a:r>
              <a:rPr lang="zh-CN" altLang="en-US" sz="3200" dirty="0"/>
              <a:t> </a:t>
            </a:r>
            <a:r>
              <a:rPr lang="en-US" altLang="zh-CN" sz="3200" dirty="0"/>
              <a:t>Application</a:t>
            </a:r>
            <a:r>
              <a:rPr lang="zh-CN" altLang="en-US" sz="3200" dirty="0"/>
              <a:t> </a:t>
            </a:r>
            <a:r>
              <a:rPr lang="en-US" altLang="zh-CN" sz="3200" dirty="0"/>
              <a:t>Design</a:t>
            </a:r>
            <a:endParaRPr lang="en-US" sz="3200" dirty="0"/>
          </a:p>
          <a:p>
            <a:pPr lvl="1"/>
            <a:r>
              <a:rPr lang="en-US" dirty="0"/>
              <a:t>Asynchronous invocation and </a:t>
            </a:r>
            <a:r>
              <a:rPr lang="en-US" dirty="0" err="1"/>
              <a:t>InvocationCallback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JAX_RS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(optional) </a:t>
            </a:r>
            <a:r>
              <a:rPr lang="en-US" sz="3200" dirty="0" err="1" smtClean="0"/>
              <a:t>Elasticsearch</a:t>
            </a:r>
            <a:r>
              <a:rPr lang="en-US" sz="3200" dirty="0" smtClean="0"/>
              <a:t> &amp; </a:t>
            </a:r>
            <a:r>
              <a:rPr lang="en-US" sz="3200" dirty="0" err="1" smtClean="0"/>
              <a:t>Kibana</a:t>
            </a:r>
            <a:endParaRPr lang="en-US" dirty="0"/>
          </a:p>
          <a:p>
            <a:pPr lvl="1"/>
            <a:r>
              <a:rPr lang="en-US" dirty="0" smtClean="0"/>
              <a:t>Search and analyze metrics data in real time and create dashboard for Wearable Device web service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380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Hypothesis</a:t>
            </a:r>
            <a:r>
              <a:rPr lang="en-US" dirty="0"/>
              <a:t>: Asynchronous request improves client </a:t>
            </a:r>
            <a:r>
              <a:rPr lang="en-US" dirty="0" smtClean="0"/>
              <a:t>performance</a:t>
            </a:r>
          </a:p>
          <a:p>
            <a:pPr marL="0" indent="0">
              <a:buNone/>
            </a:pPr>
            <a:r>
              <a:rPr lang="en-US" sz="2400" dirty="0"/>
              <a:t>Tasks: </a:t>
            </a:r>
          </a:p>
          <a:p>
            <a:pPr marL="0" indent="0">
              <a:buNone/>
            </a:pPr>
            <a:r>
              <a:rPr lang="en-US" dirty="0"/>
              <a:t>1: client side: </a:t>
            </a:r>
            <a:endParaRPr lang="en-US" dirty="0" smtClean="0"/>
          </a:p>
          <a:p>
            <a:r>
              <a:rPr lang="en-US" dirty="0" smtClean="0"/>
              <a:t>JAX-RS </a:t>
            </a:r>
            <a:r>
              <a:rPr lang="en-US" dirty="0"/>
              <a:t>Asynchronous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Asynchronous </a:t>
            </a:r>
            <a:r>
              <a:rPr lang="en-US" dirty="0"/>
              <a:t>invocation and </a:t>
            </a:r>
            <a:r>
              <a:rPr lang="en-US" dirty="0" err="1"/>
              <a:t>InvocationCallback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each </a:t>
            </a:r>
            <a:r>
              <a:rPr lang="en-US" dirty="0"/>
              <a:t>Asynchronous request writes data individually into output file.</a:t>
            </a:r>
          </a:p>
          <a:p>
            <a:pPr marL="0" indent="0">
              <a:buNone/>
            </a:pPr>
            <a:r>
              <a:rPr lang="en-US" dirty="0"/>
              <a:t>2: server side: no need to use </a:t>
            </a:r>
            <a:r>
              <a:rPr lang="en-US" altLang="zh-CN" dirty="0" err="1" smtClean="0"/>
              <a:t>A</a:t>
            </a:r>
            <a:r>
              <a:rPr lang="en-US" dirty="0" err="1" smtClean="0"/>
              <a:t>sync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/>
              <a:t>Asynchronous</a:t>
            </a:r>
            <a:r>
              <a:rPr lang="zh-CN" altLang="en-US" sz="2800" dirty="0"/>
              <a:t> </a:t>
            </a:r>
            <a:r>
              <a:rPr lang="en-US" altLang="zh-CN" sz="2800" dirty="0"/>
              <a:t>Application</a:t>
            </a:r>
            <a:r>
              <a:rPr lang="zh-CN" altLang="en-US" sz="2800" dirty="0"/>
              <a:t> </a:t>
            </a:r>
            <a:r>
              <a:rPr lang="en-US" altLang="zh-CN" sz="2800" dirty="0"/>
              <a:t>Design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329F-E972-D84C-8174-CF03B0BF688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9EC42BC-41CA-470E-BDC2-D52A1E3B0A2C}"/>
              </a:ext>
            </a:extLst>
          </p:cNvPr>
          <p:cNvGrpSpPr/>
          <p:nvPr/>
        </p:nvGrpSpPr>
        <p:grpSpPr>
          <a:xfrm>
            <a:off x="242034" y="4150401"/>
            <a:ext cx="8507532" cy="2282149"/>
            <a:chOff x="1184246" y="3665645"/>
            <a:chExt cx="8507532" cy="2282149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6B22A7D6-592E-4E32-B0F8-A734405CDE34}"/>
                </a:ext>
              </a:extLst>
            </p:cNvPr>
            <p:cNvSpPr/>
            <p:nvPr/>
          </p:nvSpPr>
          <p:spPr>
            <a:xfrm>
              <a:off x="2952925" y="3758268"/>
              <a:ext cx="1107347" cy="2189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E4D8D60-8C12-4787-A2E6-64B5D3C11B34}"/>
                </a:ext>
              </a:extLst>
            </p:cNvPr>
            <p:cNvSpPr/>
            <p:nvPr/>
          </p:nvSpPr>
          <p:spPr>
            <a:xfrm>
              <a:off x="1184246" y="3758268"/>
              <a:ext cx="1107347" cy="2189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F6AC6C7-973C-4726-8C37-8F5FC5DDC6AE}"/>
                </a:ext>
              </a:extLst>
            </p:cNvPr>
            <p:cNvSpPr/>
            <p:nvPr/>
          </p:nvSpPr>
          <p:spPr>
            <a:xfrm>
              <a:off x="6336871" y="3758268"/>
              <a:ext cx="1878149" cy="21894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CA6656E-C1E1-4E72-9B0B-4E553D0F10DD}"/>
                </a:ext>
              </a:extLst>
            </p:cNvPr>
            <p:cNvSpPr/>
            <p:nvPr/>
          </p:nvSpPr>
          <p:spPr>
            <a:xfrm>
              <a:off x="6505711" y="3886260"/>
              <a:ext cx="1395333" cy="531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Thread 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0F262314-3707-4677-B788-27586A067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3462" y="4001548"/>
              <a:ext cx="237224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AFC311C-2883-4DC2-AB9F-80D18162A179}"/>
                </a:ext>
              </a:extLst>
            </p:cNvPr>
            <p:cNvSpPr/>
            <p:nvPr/>
          </p:nvSpPr>
          <p:spPr>
            <a:xfrm>
              <a:off x="4584675" y="3665645"/>
              <a:ext cx="829111" cy="243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POST/GET</a:t>
              </a:r>
            </a:p>
          </p:txBody>
        </p:sp>
        <p:cxnSp>
          <p:nvCxnSpPr>
            <p:cNvPr id="12" name="Connector: Curved 46">
              <a:extLst>
                <a:ext uri="{FF2B5EF4-FFF2-40B4-BE49-F238E27FC236}">
                  <a16:creationId xmlns="" xmlns:a16="http://schemas.microsoft.com/office/drawing/2014/main" id="{B177D9B8-864D-4007-98C7-87B8DB0B3123}"/>
                </a:ext>
              </a:extLst>
            </p:cNvPr>
            <p:cNvCxnSpPr>
              <a:cxnSpLocks/>
              <a:stCxn id="26" idx="2"/>
              <a:endCxn id="26" idx="0"/>
            </p:cNvCxnSpPr>
            <p:nvPr/>
          </p:nvCxnSpPr>
          <p:spPr>
            <a:xfrm rot="5400000" flipH="1">
              <a:off x="4877590" y="3787286"/>
              <a:ext cx="243281" cy="12700"/>
            </a:xfrm>
            <a:prstGeom prst="curvedConnector5">
              <a:avLst>
                <a:gd name="adj1" fmla="val -93965"/>
                <a:gd name="adj2" fmla="val -5074575"/>
                <a:gd name="adj3" fmla="val 19396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2461FC16-220B-48AD-8B75-8CA70FF3BB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1593" y="4012704"/>
              <a:ext cx="6613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3A2B4B7A-90E3-4BC6-8377-59589BB11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91593" y="4295733"/>
              <a:ext cx="6613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D211CB3B-39DD-4C5E-93BE-2458EC56CD70}"/>
                </a:ext>
              </a:extLst>
            </p:cNvPr>
            <p:cNvCxnSpPr>
              <a:cxnSpLocks/>
            </p:cNvCxnSpPr>
            <p:nvPr/>
          </p:nvCxnSpPr>
          <p:spPr>
            <a:xfrm>
              <a:off x="4133461" y="4295733"/>
              <a:ext cx="31737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65EB92C-A99A-4CC8-B882-99DC0B755ECC}"/>
                </a:ext>
              </a:extLst>
            </p:cNvPr>
            <p:cNvSpPr/>
            <p:nvPr/>
          </p:nvSpPr>
          <p:spPr>
            <a:xfrm>
              <a:off x="7307255" y="4226801"/>
              <a:ext cx="593789" cy="1905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Callback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248E918-2D83-4D33-BDE7-E052D61B2EDE}"/>
                </a:ext>
              </a:extLst>
            </p:cNvPr>
            <p:cNvCxnSpPr>
              <a:cxnSpLocks/>
            </p:cNvCxnSpPr>
            <p:nvPr/>
          </p:nvCxnSpPr>
          <p:spPr>
            <a:xfrm>
              <a:off x="7901044" y="4302495"/>
              <a:ext cx="6613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69C89FC-6740-4A2A-A805-A83AA0D82D8A}"/>
                </a:ext>
              </a:extLst>
            </p:cNvPr>
            <p:cNvSpPr/>
            <p:nvPr/>
          </p:nvSpPr>
          <p:spPr>
            <a:xfrm>
              <a:off x="8584431" y="3758196"/>
              <a:ext cx="1107347" cy="2189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E701B649-660D-45A4-838E-EDB3AB1C0563}"/>
                </a:ext>
              </a:extLst>
            </p:cNvPr>
            <p:cNvSpPr/>
            <p:nvPr/>
          </p:nvSpPr>
          <p:spPr>
            <a:xfrm>
              <a:off x="6505711" y="5141724"/>
              <a:ext cx="1395333" cy="531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Thread 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E38A5DA-FE03-4450-BB34-CEC01F90B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3462" y="5257012"/>
              <a:ext cx="237224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32435208-F1EB-42B0-BFD0-51C1CBECDA0A}"/>
                </a:ext>
              </a:extLst>
            </p:cNvPr>
            <p:cNvSpPr/>
            <p:nvPr/>
          </p:nvSpPr>
          <p:spPr>
            <a:xfrm>
              <a:off x="4584675" y="4921109"/>
              <a:ext cx="829111" cy="243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POST/GET</a:t>
              </a:r>
            </a:p>
          </p:txBody>
        </p:sp>
        <p:cxnSp>
          <p:nvCxnSpPr>
            <p:cNvPr id="22" name="Connector: Curved 72">
              <a:extLst>
                <a:ext uri="{FF2B5EF4-FFF2-40B4-BE49-F238E27FC236}">
                  <a16:creationId xmlns="" xmlns:a16="http://schemas.microsoft.com/office/drawing/2014/main" id="{C1EB7B90-B86C-4CB5-9C25-7C1F84C7D5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77590" y="5042750"/>
              <a:ext cx="243281" cy="12700"/>
            </a:xfrm>
            <a:prstGeom prst="curvedConnector5">
              <a:avLst>
                <a:gd name="adj1" fmla="val -93965"/>
                <a:gd name="adj2" fmla="val -5074575"/>
                <a:gd name="adj3" fmla="val 19396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716B98A2-6E8F-46BC-8DCB-36051000230A}"/>
                </a:ext>
              </a:extLst>
            </p:cNvPr>
            <p:cNvCxnSpPr>
              <a:cxnSpLocks/>
            </p:cNvCxnSpPr>
            <p:nvPr/>
          </p:nvCxnSpPr>
          <p:spPr>
            <a:xfrm>
              <a:off x="4133461" y="5551197"/>
              <a:ext cx="31737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5BFA7231-C90F-4DF8-8076-FF1CC2461BAB}"/>
                </a:ext>
              </a:extLst>
            </p:cNvPr>
            <p:cNvSpPr/>
            <p:nvPr/>
          </p:nvSpPr>
          <p:spPr>
            <a:xfrm>
              <a:off x="7307255" y="5482265"/>
              <a:ext cx="593789" cy="1905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Callback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000E046E-273E-4E0A-A236-351CB95854B2}"/>
                </a:ext>
              </a:extLst>
            </p:cNvPr>
            <p:cNvCxnSpPr>
              <a:cxnSpLocks/>
            </p:cNvCxnSpPr>
            <p:nvPr/>
          </p:nvCxnSpPr>
          <p:spPr>
            <a:xfrm>
              <a:off x="7901044" y="5557959"/>
              <a:ext cx="6613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EE161984-A288-4EEB-8791-86D24928C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1592" y="5260663"/>
              <a:ext cx="6613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3A68441B-77D2-4EF5-A046-21B2A8D994AF}"/>
                </a:ext>
              </a:extLst>
            </p:cNvPr>
            <p:cNvCxnSpPr>
              <a:cxnSpLocks/>
            </p:cNvCxnSpPr>
            <p:nvPr/>
          </p:nvCxnSpPr>
          <p:spPr>
            <a:xfrm>
              <a:off x="2291592" y="5543692"/>
              <a:ext cx="6613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5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1</a:t>
            </a:r>
            <a:r>
              <a:rPr lang="en-US" sz="2800" dirty="0"/>
              <a:t>: </a:t>
            </a:r>
            <a:r>
              <a:rPr lang="en-US" sz="2800" dirty="0" smtClean="0"/>
              <a:t>run </a:t>
            </a:r>
            <a:r>
              <a:rPr lang="en-US" sz="2800" dirty="0"/>
              <a:t>32, 64, 128, and 256 threads </a:t>
            </a:r>
            <a:r>
              <a:rPr lang="en-US" sz="2800" dirty="0" smtClean="0"/>
              <a:t>and </a:t>
            </a:r>
            <a:r>
              <a:rPr lang="en-US" sz="2800" dirty="0"/>
              <a:t>compare </a:t>
            </a:r>
            <a:r>
              <a:rPr lang="en-US" altLang="zh-CN" sz="2800" dirty="0" smtClean="0"/>
              <a:t>their</a:t>
            </a:r>
            <a:r>
              <a:rPr lang="en-US" sz="2800" dirty="0" smtClean="0"/>
              <a:t> </a:t>
            </a:r>
            <a:r>
              <a:rPr lang="en-US" sz="2800" dirty="0"/>
              <a:t>result with sync results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2: check the </a:t>
            </a:r>
            <a:r>
              <a:rPr lang="en-US" sz="2800" dirty="0" smtClean="0"/>
              <a:t>bottleneck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3</a:t>
            </a:r>
            <a:r>
              <a:rPr lang="en-US" sz="2800" dirty="0"/>
              <a:t>: </a:t>
            </a:r>
            <a:r>
              <a:rPr lang="en-US" sz="2800" dirty="0" smtClean="0"/>
              <a:t>scale </a:t>
            </a:r>
            <a:r>
              <a:rPr lang="en-US" sz="2800" dirty="0"/>
              <a:t>up </a:t>
            </a:r>
            <a:r>
              <a:rPr lang="en-US" sz="2800" dirty="0" smtClean="0"/>
              <a:t>client </a:t>
            </a:r>
            <a:r>
              <a:rPr lang="en-US" sz="2800" dirty="0"/>
              <a:t>threads and number of </a:t>
            </a:r>
            <a:r>
              <a:rPr lang="en-US" sz="2800" dirty="0" smtClean="0"/>
              <a:t>iterations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 smtClean="0"/>
              <a:t>Tests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perform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329F-E972-D84C-8174-CF03B0BF68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104903"/>
            <a:ext cx="8229600" cy="486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Arial Narrow" panose="020B0606020202030204" pitchFamily="34" charset="0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Why </a:t>
            </a:r>
            <a:r>
              <a:rPr lang="en-US" sz="3200" dirty="0" err="1" smtClean="0"/>
              <a:t>DynamoDB</a:t>
            </a:r>
            <a:r>
              <a:rPr lang="en-US" sz="3200" dirty="0" smtClean="0"/>
              <a:t>:</a:t>
            </a:r>
          </a:p>
          <a:p>
            <a:pPr lvl="1"/>
            <a:r>
              <a:rPr lang="en-US" sz="2900" dirty="0" smtClean="0"/>
              <a:t>NoSQL (not only SQL)</a:t>
            </a:r>
          </a:p>
          <a:p>
            <a:pPr lvl="1"/>
            <a:r>
              <a:rPr lang="en-US" sz="2900" dirty="0" smtClean="0"/>
              <a:t>AWS key-value store</a:t>
            </a:r>
          </a:p>
          <a:p>
            <a:pPr lvl="1"/>
            <a:r>
              <a:rPr lang="en-US" sz="2900" dirty="0" smtClean="0"/>
              <a:t>Optimized in I/O</a:t>
            </a:r>
          </a:p>
          <a:p>
            <a:pPr lvl="1"/>
            <a:r>
              <a:rPr lang="en-US" sz="2900" dirty="0" smtClean="0"/>
              <a:t>Scalable</a:t>
            </a:r>
          </a:p>
          <a:p>
            <a:pPr lvl="1"/>
            <a:r>
              <a:rPr lang="en-US" sz="2900" dirty="0" smtClean="0"/>
              <a:t>Fit for simple queries</a:t>
            </a:r>
          </a:p>
          <a:p>
            <a:r>
              <a:rPr lang="en-US" sz="3200" dirty="0" smtClean="0"/>
              <a:t>Basic </a:t>
            </a:r>
            <a:r>
              <a:rPr lang="en-US" sz="3200" dirty="0"/>
              <a:t>Design</a:t>
            </a:r>
          </a:p>
          <a:p>
            <a:pPr lvl="1"/>
            <a:r>
              <a:rPr lang="en-US" sz="2600" dirty="0"/>
              <a:t>Dynamic schema in </a:t>
            </a:r>
            <a:r>
              <a:rPr lang="en-US" sz="2600" dirty="0" err="1"/>
              <a:t>DynamoDB</a:t>
            </a:r>
            <a:endParaRPr lang="en-US" sz="2600" dirty="0"/>
          </a:p>
          <a:p>
            <a:pPr lvl="1"/>
            <a:r>
              <a:rPr lang="en-US" sz="2600" dirty="0"/>
              <a:t>Hash key: </a:t>
            </a:r>
            <a:r>
              <a:rPr lang="en-US" sz="2600" b="1" dirty="0" err="1"/>
              <a:t>UserID</a:t>
            </a:r>
            <a:endParaRPr lang="en-US" sz="2600" b="1" dirty="0"/>
          </a:p>
          <a:p>
            <a:pPr lvl="1"/>
            <a:r>
              <a:rPr lang="en-US" sz="2600" dirty="0"/>
              <a:t>Range key: </a:t>
            </a:r>
            <a:r>
              <a:rPr lang="en-US" sz="2800" b="1" dirty="0"/>
              <a:t>“day” + “hour” 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dynam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14" y="1600202"/>
            <a:ext cx="4193686" cy="193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5217886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Image result for client deskt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00" y="1501772"/>
            <a:ext cx="733965" cy="5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aws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41" y="279228"/>
            <a:ext cx="7438571" cy="601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19" y="2519695"/>
            <a:ext cx="2370650" cy="18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73" y="1730133"/>
            <a:ext cx="2750458" cy="2791039"/>
          </a:xfrm>
          <a:prstGeom prst="rect">
            <a:avLst/>
          </a:prstGeom>
        </p:spPr>
      </p:pic>
      <p:pic>
        <p:nvPicPr>
          <p:cNvPr id="5130" name="Picture 10" descr="Image result for dynamo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995" y="2447122"/>
            <a:ext cx="1051406" cy="95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6" descr="Image result for elasticsearch"/>
          <p:cNvSpPr>
            <a:spLocks noChangeAspect="1" noChangeArrowheads="1"/>
          </p:cNvSpPr>
          <p:nvPr/>
        </p:nvSpPr>
        <p:spPr bwMode="auto">
          <a:xfrm>
            <a:off x="7128969" y="11823358"/>
            <a:ext cx="116388" cy="11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8" name="Picture 18" descr="https://scontent-sea1-1.xx.fbcdn.net/v/t1.0-1/25498416_579096415764433_1964670305523920359_n.png?_nc_cat=108&amp;_nc_ht=scontent-sea1-1.xx&amp;oh=75d12d66899ffe967a060dd99e2d9c7a&amp;oe=5C9A210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48" y="5118142"/>
            <a:ext cx="880032" cy="88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mage result for kiban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83" y="4991224"/>
            <a:ext cx="1083118" cy="108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-Right Arrow 11"/>
          <p:cNvSpPr/>
          <p:nvPr/>
        </p:nvSpPr>
        <p:spPr>
          <a:xfrm rot="2196214">
            <a:off x="1193441" y="2019526"/>
            <a:ext cx="1092223" cy="3675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1193439" y="2851743"/>
            <a:ext cx="817617" cy="3675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19113229">
            <a:off x="1133118" y="3831846"/>
            <a:ext cx="1094200" cy="39683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8254022">
            <a:off x="888324" y="4667050"/>
            <a:ext cx="1824369" cy="3559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8919" y="1049102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0595" y="3440997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</a:t>
            </a:r>
            <a:endParaRPr lang="en-US" dirty="0"/>
          </a:p>
        </p:txBody>
      </p:sp>
      <p:pic>
        <p:nvPicPr>
          <p:cNvPr id="5142" name="Picture 22" descr="Image result for aw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72" y="971893"/>
            <a:ext cx="1291096" cy="6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723077" y="43391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86214" y="3386854"/>
            <a:ext cx="14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6" name="Left-Right Arrow 35"/>
          <p:cNvSpPr/>
          <p:nvPr/>
        </p:nvSpPr>
        <p:spPr>
          <a:xfrm>
            <a:off x="3088996" y="2946791"/>
            <a:ext cx="626991" cy="3675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6513370" y="2863101"/>
            <a:ext cx="626991" cy="3675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5400000">
            <a:off x="3958638" y="4569499"/>
            <a:ext cx="626991" cy="3675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452318" y="5940530"/>
            <a:ext cx="17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17815" y="5983753"/>
            <a:ext cx="17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857289" y="5321794"/>
            <a:ext cx="2134745" cy="3866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client deskt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9" y="2733870"/>
            <a:ext cx="733965" cy="5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client deskt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7" y="4112851"/>
            <a:ext cx="733965" cy="5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mage result for client deskt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8" y="5391039"/>
            <a:ext cx="733965" cy="5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94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s://www.elastic.co/assets/blteb1c97719574938d/logo-elastic-elasticsearch-lt.svg"/>
          <p:cNvSpPr>
            <a:spLocks noChangeAspect="1" noChangeArrowheads="1"/>
          </p:cNvSpPr>
          <p:nvPr/>
        </p:nvSpPr>
        <p:spPr bwMode="auto">
          <a:xfrm>
            <a:off x="19050" y="394017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294x238 Christmas Thank You Clipart Merry Christmas And Happy New Year 201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86" y="2209800"/>
            <a:ext cx="28003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14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&amp; </a:t>
            </a:r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5181600" cy="4525963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Currently, we keep statistical data in files and memory.</a:t>
            </a:r>
          </a:p>
          <a:p>
            <a:pPr lvl="1"/>
            <a:r>
              <a:rPr lang="en-US" dirty="0" smtClean="0"/>
              <a:t>In web service, we need log service.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9" name="AutoShape 12" descr="https://www.elastic.co/assets/blteb1c97719574938d/logo-elastic-elasticsearch-lt.svg"/>
          <p:cNvSpPr>
            <a:spLocks noChangeAspect="1" noChangeArrowheads="1"/>
          </p:cNvSpPr>
          <p:nvPr/>
        </p:nvSpPr>
        <p:spPr bwMode="auto">
          <a:xfrm>
            <a:off x="19050" y="394017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 descr="Image result for kiba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62984"/>
            <a:ext cx="2362200" cy="189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elastic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78538"/>
            <a:ext cx="4491594" cy="119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05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0679"/>
            <a:ext cx="4343400" cy="4525963"/>
          </a:xfrm>
        </p:spPr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is a hosted distributed system to store</a:t>
            </a:r>
            <a:r>
              <a:rPr lang="en-US" dirty="0"/>
              <a:t>, search, and analyze big </a:t>
            </a:r>
            <a:r>
              <a:rPr lang="en-US" dirty="0" smtClean="0"/>
              <a:t>volumes of </a:t>
            </a:r>
            <a:r>
              <a:rPr lang="en-US" dirty="0"/>
              <a:t>data quickly and in near real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provides different search ways, such as by simple basic searches or by complex SQL-like queries.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Image result for elastic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57" y="4173743"/>
            <a:ext cx="3439455" cy="19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smnh.me/images/elasticsearch-arbitrary-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17" y="914400"/>
            <a:ext cx="3017595" cy="275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58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20308</TotalTime>
  <Words>791</Words>
  <Application>Microsoft Macintosh PowerPoint</Application>
  <PresentationFormat>On-screen Show (4:3)</PresentationFormat>
  <Paragraphs>134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Narrow</vt:lpstr>
      <vt:lpstr>Calibri</vt:lpstr>
      <vt:lpstr>Helvetica</vt:lpstr>
      <vt:lpstr>Helvetica CE</vt:lpstr>
      <vt:lpstr>ITC New Baskerville Roman</vt:lpstr>
      <vt:lpstr>ＭＳ Ｐゴシック</vt:lpstr>
      <vt:lpstr>New Baskerville ITC Std</vt:lpstr>
      <vt:lpstr>Times</vt:lpstr>
      <vt:lpstr>Arial</vt:lpstr>
      <vt:lpstr>powerpoint_newNEU</vt:lpstr>
      <vt:lpstr>Wearable Device Service Extension </vt:lpstr>
      <vt:lpstr>Introduction</vt:lpstr>
      <vt:lpstr>Asynchronous Application Design </vt:lpstr>
      <vt:lpstr>Tests to perform</vt:lpstr>
      <vt:lpstr>DynamoDB</vt:lpstr>
      <vt:lpstr>System Architecture</vt:lpstr>
      <vt:lpstr>PowerPoint Presentation</vt:lpstr>
      <vt:lpstr>Elasticsearch &amp; Kibana</vt:lpstr>
      <vt:lpstr>Elasticsearch</vt:lpstr>
      <vt:lpstr>Kibana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Sean Gallagher</dc:creator>
  <cp:lastModifiedBy>Microsoft Office User</cp:lastModifiedBy>
  <cp:revision>608</cp:revision>
  <cp:lastPrinted>2016-01-07T21:34:23Z</cp:lastPrinted>
  <dcterms:created xsi:type="dcterms:W3CDTF">2011-02-07T13:28:07Z</dcterms:created>
  <dcterms:modified xsi:type="dcterms:W3CDTF">2018-12-05T02:52:25Z</dcterms:modified>
</cp:coreProperties>
</file>