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4E0"/>
          </a:solidFill>
        </a:fill>
      </a:tcStyle>
    </a:wholeTbl>
    <a:band2H>
      <a:tcTxStyle b="def" i="def"/>
      <a:tcStyle>
        <a:tcBdr/>
        <a:fill>
          <a:solidFill>
            <a:srgbClr val="FEF2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F3E7"/>
          </a:solidFill>
        </a:fill>
      </a:tcStyle>
    </a:wholeTbl>
    <a:band2H>
      <a:tcTxStyle b="def" i="def"/>
      <a:tcStyle>
        <a:tcBdr/>
        <a:fill>
          <a:solidFill>
            <a:srgbClr val="EFF9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4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文層級一…"/>
          <p:cNvSpPr txBox="1"/>
          <p:nvPr>
            <p:ph type="body" sz="quarter" idx="1"/>
          </p:nvPr>
        </p:nvSpPr>
        <p:spPr>
          <a:xfrm>
            <a:off x="3923927" y="2643758"/>
            <a:ext cx="5220073" cy="108012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spcBef>
                <a:spcPts val="800"/>
              </a:spcBef>
              <a:buSzTx/>
              <a:buFontTx/>
              <a:buNone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" name="Text Placeholder 9"/>
          <p:cNvSpPr/>
          <p:nvPr>
            <p:ph type="body" sz="quarter" idx="13"/>
          </p:nvPr>
        </p:nvSpPr>
        <p:spPr>
          <a:xfrm>
            <a:off x="3923927" y="3723878"/>
            <a:ext cx="5219925" cy="50405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icture Placeholder 2"/>
          <p:cNvSpPr/>
          <p:nvPr>
            <p:ph type="pic" sz="quarter" idx="13"/>
          </p:nvPr>
        </p:nvSpPr>
        <p:spPr>
          <a:xfrm>
            <a:off x="0" y="0"/>
            <a:ext cx="3059833" cy="2196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9" name="Picture Placeholder 2"/>
          <p:cNvSpPr/>
          <p:nvPr>
            <p:ph type="pic" sz="quarter" idx="14"/>
          </p:nvPr>
        </p:nvSpPr>
        <p:spPr>
          <a:xfrm>
            <a:off x="6083999" y="2947499"/>
            <a:ext cx="3060001" cy="2196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icture Placeholder 2"/>
          <p:cNvSpPr/>
          <p:nvPr>
            <p:ph type="pic" sz="quarter" idx="13"/>
          </p:nvPr>
        </p:nvSpPr>
        <p:spPr>
          <a:xfrm>
            <a:off x="3528391" y="0"/>
            <a:ext cx="2123729" cy="321982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8" name="Picture Placeholder 2"/>
          <p:cNvSpPr/>
          <p:nvPr>
            <p:ph type="pic" sz="quarter" idx="14"/>
          </p:nvPr>
        </p:nvSpPr>
        <p:spPr>
          <a:xfrm>
            <a:off x="7020272" y="1923677"/>
            <a:ext cx="2123729" cy="321982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icture Placeholder 2"/>
          <p:cNvSpPr/>
          <p:nvPr>
            <p:ph type="pic" sz="quarter" idx="13"/>
          </p:nvPr>
        </p:nvSpPr>
        <p:spPr>
          <a:xfrm>
            <a:off x="717858" y="1275605"/>
            <a:ext cx="2448545" cy="202405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7" name="Picture Placeholder 2"/>
          <p:cNvSpPr/>
          <p:nvPr>
            <p:ph type="pic" sz="quarter" idx="14"/>
          </p:nvPr>
        </p:nvSpPr>
        <p:spPr>
          <a:xfrm>
            <a:off x="3339541" y="1275605"/>
            <a:ext cx="2448274" cy="202405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8" name="Picture Placeholder 2"/>
          <p:cNvSpPr/>
          <p:nvPr>
            <p:ph type="pic" sz="quarter" idx="15"/>
          </p:nvPr>
        </p:nvSpPr>
        <p:spPr>
          <a:xfrm>
            <a:off x="5960953" y="1275605"/>
            <a:ext cx="2448275" cy="202405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9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0" name="Text Placeholder 9"/>
          <p:cNvSpPr/>
          <p:nvPr>
            <p:ph type="body" sz="quarter" idx="16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1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285" y="1275605"/>
            <a:ext cx="2923754" cy="251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2645" y="1275605"/>
            <a:ext cx="2923754" cy="251862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Picture Placeholder 2"/>
          <p:cNvSpPr/>
          <p:nvPr>
            <p:ph type="pic" sz="quarter" idx="13"/>
          </p:nvPr>
        </p:nvSpPr>
        <p:spPr>
          <a:xfrm>
            <a:off x="1582656" y="1374406"/>
            <a:ext cx="2700000" cy="158483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1" name="Picture Placeholder 2"/>
          <p:cNvSpPr/>
          <p:nvPr>
            <p:ph type="pic" sz="quarter" idx="14"/>
          </p:nvPr>
        </p:nvSpPr>
        <p:spPr>
          <a:xfrm>
            <a:off x="4820963" y="1374406"/>
            <a:ext cx="2736001" cy="158483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2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3" name="Text Placeholder 9"/>
          <p:cNvSpPr/>
          <p:nvPr>
            <p:ph type="body" sz="quarter" idx="15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nut 3"/>
          <p:cNvSpPr/>
          <p:nvPr/>
        </p:nvSpPr>
        <p:spPr>
          <a:xfrm>
            <a:off x="2847110" y="1179745"/>
            <a:ext cx="3401565" cy="340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" y="10800"/>
                </a:moveTo>
                <a:cubicBezTo>
                  <a:pt x="292" y="16603"/>
                  <a:pt x="4997" y="21308"/>
                  <a:pt x="10800" y="21308"/>
                </a:cubicBezTo>
                <a:cubicBezTo>
                  <a:pt x="16603" y="21308"/>
                  <a:pt x="21308" y="16603"/>
                  <a:pt x="21308" y="10800"/>
                </a:cubicBezTo>
                <a:cubicBezTo>
                  <a:pt x="21308" y="4997"/>
                  <a:pt x="16603" y="292"/>
                  <a:pt x="10800" y="292"/>
                </a:cubicBezTo>
                <a:cubicBezTo>
                  <a:pt x="4997" y="292"/>
                  <a:pt x="292" y="4997"/>
                  <a:pt x="292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5224" y="1079004"/>
            <a:ext cx="3373329" cy="408503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icture Placeholder 2"/>
          <p:cNvSpPr/>
          <p:nvPr>
            <p:ph type="pic" sz="quarter" idx="13"/>
          </p:nvPr>
        </p:nvSpPr>
        <p:spPr>
          <a:xfrm>
            <a:off x="3566328" y="1217153"/>
            <a:ext cx="1945466" cy="300514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64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5" name="Text Placeholder 9"/>
          <p:cNvSpPr/>
          <p:nvPr>
            <p:ph type="body" sz="quarter" idx="14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16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Break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內文層級一…"/>
          <p:cNvSpPr txBox="1"/>
          <p:nvPr>
            <p:ph type="body" sz="quarter" idx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spcBef>
                <a:spcPts val="800"/>
              </a:spcBef>
              <a:buSzTx/>
              <a:buFontTx/>
              <a:buNone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4" name="Text Placeholder 9"/>
          <p:cNvSpPr/>
          <p:nvPr>
            <p:ph type="body" sz="quarter" idx="13"/>
          </p:nvPr>
        </p:nvSpPr>
        <p:spPr>
          <a:xfrm>
            <a:off x="4213800" y="2703953"/>
            <a:ext cx="49302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1839" y="3651870"/>
            <a:ext cx="1013896" cy="1016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5935" y="950740"/>
            <a:ext cx="648073" cy="649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560" y="419817"/>
            <a:ext cx="442143" cy="443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0392" y="1779199"/>
            <a:ext cx="360041" cy="360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1" name="Group 2"/>
          <p:cNvGrpSpPr/>
          <p:nvPr/>
        </p:nvGrpSpPr>
        <p:grpSpPr>
          <a:xfrm>
            <a:off x="1115615" y="1275607"/>
            <a:ext cx="2585658" cy="2592286"/>
            <a:chOff x="0" y="0"/>
            <a:chExt cx="2585656" cy="2592285"/>
          </a:xfrm>
        </p:grpSpPr>
        <p:pic>
          <p:nvPicPr>
            <p:cNvPr id="179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2585658" cy="2592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Oval 1"/>
            <p:cNvSpPr/>
            <p:nvPr/>
          </p:nvSpPr>
          <p:spPr>
            <a:xfrm>
              <a:off x="680759" y="684074"/>
              <a:ext cx="1224137" cy="122413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pic>
        <p:nvPicPr>
          <p:cNvPr id="18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68344" y="3578807"/>
            <a:ext cx="1475657" cy="1592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8226853" y="-51528"/>
            <a:ext cx="879831" cy="94941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大標題文字"/>
          <p:cNvSpPr txBox="1"/>
          <p:nvPr>
            <p:ph type="title"/>
          </p:nvPr>
        </p:nvSpPr>
        <p:spPr>
          <a:xfrm>
            <a:off x="1614487" y="273844"/>
            <a:ext cx="5915026" cy="994173"/>
          </a:xfrm>
          <a:prstGeom prst="rect">
            <a:avLst/>
          </a:prstGeom>
        </p:spPr>
        <p:txBody>
          <a:bodyPr lIns="34289" tIns="34289" rIns="34289" bIns="34289">
            <a:normAutofit fontScale="100000" lnSpcReduction="0"/>
          </a:bodyPr>
          <a:lstStyle>
            <a:lvl1pPr algn="l" defTabSz="51435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2" name="內文層級一…"/>
          <p:cNvSpPr txBox="1"/>
          <p:nvPr>
            <p:ph type="body" idx="1"/>
          </p:nvPr>
        </p:nvSpPr>
        <p:spPr>
          <a:xfrm>
            <a:off x="1614487" y="1369218"/>
            <a:ext cx="5915026" cy="3263505"/>
          </a:xfrm>
          <a:prstGeom prst="rect">
            <a:avLst/>
          </a:prstGeom>
        </p:spPr>
        <p:txBody>
          <a:bodyPr lIns="34289" tIns="34289" rIns="34289" bIns="34289">
            <a:normAutofit fontScale="100000" lnSpcReduction="0"/>
          </a:bodyPr>
          <a:lstStyle>
            <a:lvl1pPr marL="114300" indent="-114300" defTabSz="514350">
              <a:lnSpc>
                <a:spcPct val="90000"/>
              </a:lnSpc>
              <a:spcBef>
                <a:spcPts val="500"/>
              </a:spcBef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476250" indent="-133350" defTabSz="514350">
              <a:lnSpc>
                <a:spcPct val="90000"/>
              </a:lnSpc>
              <a:spcBef>
                <a:spcPts val="500"/>
              </a:spcBef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845819" indent="-160019" defTabSz="514350">
              <a:lnSpc>
                <a:spcPct val="90000"/>
              </a:lnSpc>
              <a:spcBef>
                <a:spcPts val="500"/>
              </a:spcBef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213338" indent="-184638" defTabSz="514350">
              <a:lnSpc>
                <a:spcPct val="90000"/>
              </a:lnSpc>
              <a:spcBef>
                <a:spcPts val="500"/>
              </a:spcBef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1556238" indent="-184638" defTabSz="514350">
              <a:lnSpc>
                <a:spcPct val="90000"/>
              </a:lnSpc>
              <a:spcBef>
                <a:spcPts val="500"/>
              </a:spcBef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3" name="幻燈片編號"/>
          <p:cNvSpPr txBox="1"/>
          <p:nvPr>
            <p:ph type="sldNum" sz="quarter" idx="2"/>
          </p:nvPr>
        </p:nvSpPr>
        <p:spPr>
          <a:xfrm>
            <a:off x="7368311" y="4825445"/>
            <a:ext cx="161202" cy="157481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 Slide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1707971">
            <a:off x="2873931" y="156272"/>
            <a:ext cx="1587122" cy="1514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527839">
            <a:off x="3005458" y="3443640"/>
            <a:ext cx="1587122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414606">
            <a:off x="1967896" y="2192111"/>
            <a:ext cx="1587122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4162722">
            <a:off x="2110757" y="805096"/>
            <a:ext cx="1587121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7864253">
            <a:off x="3934583" y="142673"/>
            <a:ext cx="1587122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164797">
            <a:off x="5618205" y="2384716"/>
            <a:ext cx="1587122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274932">
            <a:off x="5463156" y="736149"/>
            <a:ext cx="1587122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729549">
            <a:off x="4788024" y="3370715"/>
            <a:ext cx="1587121" cy="15144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3"/>
          <p:cNvGrpSpPr/>
          <p:nvPr/>
        </p:nvGrpSpPr>
        <p:grpSpPr>
          <a:xfrm>
            <a:off x="2254580" y="248388"/>
            <a:ext cx="4634840" cy="4646724"/>
            <a:chOff x="0" y="0"/>
            <a:chExt cx="4634839" cy="4646723"/>
          </a:xfrm>
        </p:grpSpPr>
        <p:pic>
          <p:nvPicPr>
            <p:cNvPr id="28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34840" cy="4646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" name="Oval 5"/>
            <p:cNvSpPr/>
            <p:nvPr/>
          </p:nvSpPr>
          <p:spPr>
            <a:xfrm>
              <a:off x="859866" y="865808"/>
              <a:ext cx="2915111" cy="291511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31" name="內文層級一…"/>
          <p:cNvSpPr txBox="1"/>
          <p:nvPr>
            <p:ph type="body" sz="quarter" idx="1"/>
          </p:nvPr>
        </p:nvSpPr>
        <p:spPr>
          <a:xfrm>
            <a:off x="3203848" y="2101601"/>
            <a:ext cx="2736303" cy="57606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Text Placeholder 9"/>
          <p:cNvSpPr/>
          <p:nvPr>
            <p:ph type="body" sz="quarter" idx="13"/>
          </p:nvPr>
        </p:nvSpPr>
        <p:spPr>
          <a:xfrm>
            <a:off x="3203699" y="2677666"/>
            <a:ext cx="2736305" cy="43204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pic>
        <p:nvPicPr>
          <p:cNvPr id="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2860"/>
            <a:ext cx="1587121" cy="151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3624791"/>
            <a:ext cx="1407409" cy="151870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"/>
          <p:cNvGrpSpPr/>
          <p:nvPr/>
        </p:nvGrpSpPr>
        <p:grpSpPr>
          <a:xfrm>
            <a:off x="2843808" y="377121"/>
            <a:ext cx="3456384" cy="3465249"/>
            <a:chOff x="0" y="0"/>
            <a:chExt cx="3456383" cy="3465247"/>
          </a:xfrm>
        </p:grpSpPr>
        <p:pic>
          <p:nvPicPr>
            <p:cNvPr id="49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456384" cy="34652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" name="Oval 5"/>
            <p:cNvSpPr/>
            <p:nvPr/>
          </p:nvSpPr>
          <p:spPr>
            <a:xfrm>
              <a:off x="910008" y="914439"/>
              <a:ext cx="1636369" cy="16363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52" name="內文層級一…"/>
          <p:cNvSpPr txBox="1"/>
          <p:nvPr>
            <p:ph type="body" sz="quarter" idx="1"/>
          </p:nvPr>
        </p:nvSpPr>
        <p:spPr>
          <a:xfrm>
            <a:off x="2829098" y="3829794"/>
            <a:ext cx="3456385" cy="57606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b="1"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Text Placeholder 9"/>
          <p:cNvSpPr/>
          <p:nvPr>
            <p:ph type="body" sz="quarter" idx="13"/>
          </p:nvPr>
        </p:nvSpPr>
        <p:spPr>
          <a:xfrm>
            <a:off x="2828949" y="4443957"/>
            <a:ext cx="3456385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2" name="Text Placeholder 9"/>
          <p:cNvSpPr/>
          <p:nvPr>
            <p:ph type="body" sz="quarter" idx="13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Text Placeholder 9"/>
          <p:cNvSpPr/>
          <p:nvPr>
            <p:ph type="body" sz="quarter" idx="13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/>
          <p:nvPr>
            <p:ph type="pic" sz="quarter" idx="13"/>
          </p:nvPr>
        </p:nvSpPr>
        <p:spPr>
          <a:xfrm>
            <a:off x="863568" y="1599822"/>
            <a:ext cx="1440001" cy="1440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0" name="Picture Placeholder 2"/>
          <p:cNvSpPr/>
          <p:nvPr>
            <p:ph type="pic" sz="quarter" idx="14"/>
          </p:nvPr>
        </p:nvSpPr>
        <p:spPr>
          <a:xfrm>
            <a:off x="2842130" y="1597374"/>
            <a:ext cx="1440001" cy="1440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1" name="Picture Placeholder 2"/>
          <p:cNvSpPr/>
          <p:nvPr>
            <p:ph type="pic" sz="quarter" idx="15"/>
          </p:nvPr>
        </p:nvSpPr>
        <p:spPr>
          <a:xfrm>
            <a:off x="4834733" y="1597374"/>
            <a:ext cx="1440001" cy="1440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2" name="Picture Placeholder 2"/>
          <p:cNvSpPr/>
          <p:nvPr>
            <p:ph type="pic" sz="quarter" idx="16"/>
          </p:nvPr>
        </p:nvSpPr>
        <p:spPr>
          <a:xfrm>
            <a:off x="6827011" y="1599822"/>
            <a:ext cx="1440001" cy="1440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3" name="Block Arc 1"/>
          <p:cNvSpPr/>
          <p:nvPr/>
        </p:nvSpPr>
        <p:spPr>
          <a:xfrm>
            <a:off x="683568" y="1419821"/>
            <a:ext cx="1800001" cy="92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84" name="Block Arc 11"/>
          <p:cNvSpPr/>
          <p:nvPr/>
        </p:nvSpPr>
        <p:spPr>
          <a:xfrm>
            <a:off x="2671382" y="1419821"/>
            <a:ext cx="1800001" cy="92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85" name="Block Arc 12"/>
          <p:cNvSpPr/>
          <p:nvPr/>
        </p:nvSpPr>
        <p:spPr>
          <a:xfrm>
            <a:off x="4659195" y="1419821"/>
            <a:ext cx="1800001" cy="92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86" name="Block Arc 13"/>
          <p:cNvSpPr/>
          <p:nvPr/>
        </p:nvSpPr>
        <p:spPr>
          <a:xfrm>
            <a:off x="6647011" y="1419821"/>
            <a:ext cx="1800001" cy="92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87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Text Placeholder 9"/>
          <p:cNvSpPr/>
          <p:nvPr>
            <p:ph type="body" sz="quarter" idx="17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8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sets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100" name="Group 4"/>
          <p:cNvGrpSpPr/>
          <p:nvPr/>
        </p:nvGrpSpPr>
        <p:grpSpPr>
          <a:xfrm>
            <a:off x="354007" y="1131588"/>
            <a:ext cx="2849841" cy="3649173"/>
            <a:chOff x="0" y="0"/>
            <a:chExt cx="2849840" cy="3649171"/>
          </a:xfrm>
        </p:grpSpPr>
        <p:sp>
          <p:nvSpPr>
            <p:cNvPr id="97" name="Rounded Rectangle 5"/>
            <p:cNvSpPr/>
            <p:nvPr/>
          </p:nvSpPr>
          <p:spPr>
            <a:xfrm>
              <a:off x="0" y="0"/>
              <a:ext cx="2849841" cy="3649172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98" name="Rounded Rectangle 8"/>
            <p:cNvSpPr/>
            <p:nvPr/>
          </p:nvSpPr>
          <p:spPr>
            <a:xfrm>
              <a:off x="177923" y="215910"/>
              <a:ext cx="108521" cy="324047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99" name="Half Frame 11"/>
            <p:cNvSpPr/>
            <p:nvPr/>
          </p:nvSpPr>
          <p:spPr>
            <a:xfrm rot="5400000">
              <a:off x="2238634" y="106611"/>
              <a:ext cx="502332" cy="50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5323" y="5125"/>
                  </a:lnTo>
                  <a:lnTo>
                    <a:pt x="5323" y="1627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10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Basic Layou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icture Placeholder 2"/>
          <p:cNvSpPr/>
          <p:nvPr>
            <p:ph type="pic" idx="13"/>
          </p:nvPr>
        </p:nvSpPr>
        <p:spPr>
          <a:xfrm>
            <a:off x="2771799" y="1404763"/>
            <a:ext cx="6372201" cy="302433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" name="內文層級一…"/>
          <p:cNvSpPr txBox="1"/>
          <p:nvPr>
            <p:ph type="body" sz="quarter" idx="1"/>
          </p:nvPr>
        </p:nvSpPr>
        <p:spPr>
          <a:xfrm>
            <a:off x="0" y="123478"/>
            <a:ext cx="9144000" cy="57606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spcBef>
                <a:spcPts val="800"/>
              </a:spcBef>
              <a:buSzTx/>
              <a:buFontTx/>
              <a:buNone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  <a:lvl2pPr marL="824592" indent="-367392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2pPr>
            <a:lvl3pPr marL="1257300" indent="-342900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3pPr>
            <a:lvl4pPr marL="17830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4pPr>
            <a:lvl5pPr marL="2240279" indent="-411479" algn="ctr">
              <a:spcBef>
                <a:spcPts val="800"/>
              </a:spcBef>
              <a:buFontTx/>
              <a:defRPr sz="36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0" name="Text Placeholder 9"/>
          <p:cNvSpPr/>
          <p:nvPr>
            <p:ph type="body" sz="quarter" idx="14"/>
          </p:nvPr>
        </p:nvSpPr>
        <p:spPr>
          <a:xfrm>
            <a:off x="0" y="699541"/>
            <a:ext cx="9144000" cy="288033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0" indent="0" algn="ctr">
              <a:spcBef>
                <a:spcPts val="300"/>
              </a:spcBef>
              <a:buSzTx/>
              <a:buFontTx/>
              <a:buNone/>
              <a:defRPr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pPr>
          </a:p>
        </p:txBody>
      </p:sp>
      <p:sp>
        <p:nvSpPr>
          <p:cNvPr id="11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國泰尾牙籌辦</a:t>
            </a:r>
          </a:p>
        </p:txBody>
      </p:sp>
      <p:sp>
        <p:nvSpPr>
          <p:cNvPr id="203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b="1" sz="1400">
                <a:solidFill>
                  <a:srgbClr val="404040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2019/09/05</a:t>
            </a:r>
          </a:p>
        </p:txBody>
      </p:sp>
      <p:grpSp>
        <p:nvGrpSpPr>
          <p:cNvPr id="208" name="Group 5"/>
          <p:cNvGrpSpPr/>
          <p:nvPr/>
        </p:nvGrpSpPr>
        <p:grpSpPr>
          <a:xfrm>
            <a:off x="3650519" y="2738625"/>
            <a:ext cx="129393" cy="1440162"/>
            <a:chOff x="0" y="0"/>
            <a:chExt cx="129392" cy="1440160"/>
          </a:xfrm>
        </p:grpSpPr>
        <p:sp>
          <p:nvSpPr>
            <p:cNvPr id="204" name="Rectangle 6"/>
            <p:cNvSpPr/>
            <p:nvPr/>
          </p:nvSpPr>
          <p:spPr>
            <a:xfrm>
              <a:off x="96496" y="-1"/>
              <a:ext cx="32897" cy="144016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05" name="Rectangle 7"/>
            <p:cNvSpPr/>
            <p:nvPr/>
          </p:nvSpPr>
          <p:spPr>
            <a:xfrm>
              <a:off x="64331" y="-1"/>
              <a:ext cx="32897" cy="14401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06" name="Rectangle 8"/>
            <p:cNvSpPr/>
            <p:nvPr/>
          </p:nvSpPr>
          <p:spPr>
            <a:xfrm>
              <a:off x="32165" y="-1"/>
              <a:ext cx="32897" cy="14401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07" name="Rectangle 9"/>
            <p:cNvSpPr/>
            <p:nvPr/>
          </p:nvSpPr>
          <p:spPr>
            <a:xfrm>
              <a:off x="-1" y="-1"/>
              <a:ext cx="32897" cy="144016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預算編列"/>
          <p:cNvSpPr txBox="1"/>
          <p:nvPr>
            <p:ph type="title" idx="4294967295"/>
          </p:nvPr>
        </p:nvSpPr>
        <p:spPr>
          <a:xfrm>
            <a:off x="1719069" y="97882"/>
            <a:ext cx="5467542" cy="594361"/>
          </a:xfrm>
          <a:prstGeom prst="rect">
            <a:avLst/>
          </a:prstGeom>
        </p:spPr>
        <p:txBody>
          <a:bodyPr lIns="34289" tIns="34289" rIns="34289" bIns="34289">
            <a:normAutofit fontScale="100000" lnSpcReduction="0"/>
          </a:bodyPr>
          <a:lstStyle>
            <a:lvl1pPr algn="l" defTabSz="514350">
              <a:lnSpc>
                <a:spcPct val="90000"/>
              </a:lnSpc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預算編列</a:t>
            </a:r>
          </a:p>
        </p:txBody>
      </p:sp>
      <p:graphicFrame>
        <p:nvGraphicFramePr>
          <p:cNvPr id="308" name="表格 1"/>
          <p:cNvGraphicFramePr/>
          <p:nvPr/>
        </p:nvGraphicFramePr>
        <p:xfrm>
          <a:off x="1719071" y="625850"/>
          <a:ext cx="6127645" cy="16852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70036"/>
                <a:gridCol w="868428"/>
                <a:gridCol w="943945"/>
                <a:gridCol w="2842059"/>
              </a:tblGrid>
              <a:tr h="283527">
                <a:tc>
                  <a:txBody>
                    <a:bodyPr/>
                    <a:lstStyle/>
                    <a:p>
                      <a:pPr algn="l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部門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總人數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參加人數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可運用支出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3527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數據生態營運部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145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145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2,000*145=290,000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數位銀行部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179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145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2,000*179=358,000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defTabSz="685782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中台發展部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66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2,000*66=132,000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defTabSz="685782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邀請長官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26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18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2000</a:t>
                      </a:r>
                      <a:r>
                        <a:t>*</a:t>
                      </a:r>
                      <a:r>
                        <a:t>18=36,000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algn="l" defTabSz="685782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總計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409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372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816,000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表格 3"/>
          <p:cNvGraphicFramePr/>
          <p:nvPr/>
        </p:nvGraphicFramePr>
        <p:xfrm>
          <a:off x="1719069" y="2389158"/>
          <a:ext cx="6101261" cy="195770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2351"/>
                <a:gridCol w="3935733"/>
              </a:tblGrid>
              <a:tr h="283527">
                <a:tc>
                  <a:txBody>
                    <a:bodyPr/>
                    <a:lstStyle/>
                    <a:p>
                      <a:pPr algn="l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費用項目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費用金額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83527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公關公司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135,000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餐廳桌錢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10,000</a:t>
                      </a:r>
                      <a:r>
                        <a:t>*</a:t>
                      </a:r>
                      <a:r>
                        <a:t>(1+10%)*38=418,000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酒錢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350*38=13,300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抽獎費用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240,000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雜支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9,700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總計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14350">
                        <a:defRPr sz="1800"/>
                      </a:pPr>
                      <a:r>
                        <a:rPr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816,000</a:t>
                      </a:r>
                    </a:p>
                  </a:txBody>
                  <a:tcPr marL="45720" marR="45720" marT="45720" marB="45720" anchor="t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pSp>
        <p:nvGrpSpPr>
          <p:cNvPr id="312" name="七邊形 4"/>
          <p:cNvGrpSpPr/>
          <p:nvPr/>
        </p:nvGrpSpPr>
        <p:grpSpPr>
          <a:xfrm>
            <a:off x="4310148" y="1713345"/>
            <a:ext cx="93520" cy="195581"/>
            <a:chOff x="1202" y="-6350"/>
            <a:chExt cx="93518" cy="195579"/>
          </a:xfrm>
        </p:grpSpPr>
        <p:sp>
          <p:nvSpPr>
            <p:cNvPr id="310" name="多邊形"/>
            <p:cNvSpPr/>
            <p:nvPr/>
          </p:nvSpPr>
          <p:spPr>
            <a:xfrm>
              <a:off x="1202" y="50915"/>
              <a:ext cx="93519" cy="81050"/>
            </a:xfrm>
            <a:prstGeom prst="heptagon">
              <a:avLst/>
            </a:prstGeom>
            <a:solidFill>
              <a:srgbClr val="70AD47"/>
            </a:solidFill>
            <a:ln w="3175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1"/>
            <p:cNvSpPr txBox="1"/>
            <p:nvPr/>
          </p:nvSpPr>
          <p:spPr>
            <a:xfrm>
              <a:off x="10463" y="-6351"/>
              <a:ext cx="74997" cy="195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5" name="七邊形 6"/>
          <p:cNvGrpSpPr/>
          <p:nvPr/>
        </p:nvGrpSpPr>
        <p:grpSpPr>
          <a:xfrm>
            <a:off x="4406080" y="1975355"/>
            <a:ext cx="93519" cy="195581"/>
            <a:chOff x="1202" y="-6350"/>
            <a:chExt cx="93518" cy="195579"/>
          </a:xfrm>
        </p:grpSpPr>
        <p:sp>
          <p:nvSpPr>
            <p:cNvPr id="313" name="多邊形"/>
            <p:cNvSpPr/>
            <p:nvPr/>
          </p:nvSpPr>
          <p:spPr>
            <a:xfrm>
              <a:off x="1202" y="50915"/>
              <a:ext cx="93519" cy="81050"/>
            </a:xfrm>
            <a:prstGeom prst="heptagon">
              <a:avLst/>
            </a:prstGeom>
            <a:solidFill>
              <a:srgbClr val="70AD47"/>
            </a:solidFill>
            <a:ln w="3175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2"/>
            <p:cNvSpPr txBox="1"/>
            <p:nvPr/>
          </p:nvSpPr>
          <p:spPr>
            <a:xfrm>
              <a:off x="10463" y="-6351"/>
              <a:ext cx="74997" cy="195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18" name="七邊形 7"/>
          <p:cNvGrpSpPr/>
          <p:nvPr/>
        </p:nvGrpSpPr>
        <p:grpSpPr>
          <a:xfrm>
            <a:off x="5428210" y="2881283"/>
            <a:ext cx="93519" cy="195581"/>
            <a:chOff x="1202" y="-6350"/>
            <a:chExt cx="93518" cy="195579"/>
          </a:xfrm>
        </p:grpSpPr>
        <p:sp>
          <p:nvSpPr>
            <p:cNvPr id="316" name="多邊形"/>
            <p:cNvSpPr/>
            <p:nvPr/>
          </p:nvSpPr>
          <p:spPr>
            <a:xfrm>
              <a:off x="1202" y="50915"/>
              <a:ext cx="93519" cy="81050"/>
            </a:xfrm>
            <a:prstGeom prst="heptagon">
              <a:avLst/>
            </a:prstGeom>
            <a:solidFill>
              <a:srgbClr val="70AD47"/>
            </a:solidFill>
            <a:ln w="3175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7" name="3"/>
            <p:cNvSpPr txBox="1"/>
            <p:nvPr/>
          </p:nvSpPr>
          <p:spPr>
            <a:xfrm>
              <a:off x="10463" y="-6351"/>
              <a:ext cx="74997" cy="195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21" name="七邊形 8"/>
          <p:cNvGrpSpPr/>
          <p:nvPr/>
        </p:nvGrpSpPr>
        <p:grpSpPr>
          <a:xfrm>
            <a:off x="5116482" y="3218144"/>
            <a:ext cx="93519" cy="195581"/>
            <a:chOff x="1202" y="-6350"/>
            <a:chExt cx="93518" cy="195579"/>
          </a:xfrm>
        </p:grpSpPr>
        <p:sp>
          <p:nvSpPr>
            <p:cNvPr id="319" name="多邊形"/>
            <p:cNvSpPr/>
            <p:nvPr/>
          </p:nvSpPr>
          <p:spPr>
            <a:xfrm>
              <a:off x="1202" y="50915"/>
              <a:ext cx="93519" cy="81050"/>
            </a:xfrm>
            <a:prstGeom prst="heptagon">
              <a:avLst/>
            </a:prstGeom>
            <a:solidFill>
              <a:srgbClr val="70AD47"/>
            </a:solidFill>
            <a:ln w="3175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0" name="4"/>
            <p:cNvSpPr txBox="1"/>
            <p:nvPr/>
          </p:nvSpPr>
          <p:spPr>
            <a:xfrm>
              <a:off x="10463" y="-6351"/>
              <a:ext cx="74997" cy="195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22" name="文字方塊 9"/>
          <p:cNvSpPr txBox="1"/>
          <p:nvPr/>
        </p:nvSpPr>
        <p:spPr>
          <a:xfrm>
            <a:off x="1719069" y="4336068"/>
            <a:ext cx="5683414" cy="76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邀請長官先依七成出席預估</a:t>
            </a:r>
          </a:p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總參加人數</a:t>
            </a:r>
            <a:r>
              <a:t>372</a:t>
            </a:r>
            <a:r>
              <a:t>，可抽獎人數</a:t>
            </a:r>
            <a:r>
              <a:t>354</a:t>
            </a:r>
          </a:p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依出席人數</a:t>
            </a:r>
            <a:r>
              <a:t>+</a:t>
            </a:r>
            <a:r>
              <a:t>可能參加廠商預估</a:t>
            </a:r>
          </a:p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天成飯店桌錢僅含果汁，未含酒錢，故先以一桌一瓶紅酒估算</a:t>
            </a:r>
          </a:p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可運用支出與總務承辦確認依部門總人數估算</a:t>
            </a:r>
            <a:r>
              <a:t>(</a:t>
            </a:r>
            <a:r>
              <a:t>含試用、兼任、華卡</a:t>
            </a:r>
            <a:r>
              <a:t>)</a:t>
            </a:r>
            <a:r>
              <a:t>，不需扣除未出席同仁人數</a:t>
            </a:r>
          </a:p>
        </p:txBody>
      </p:sp>
      <p:grpSp>
        <p:nvGrpSpPr>
          <p:cNvPr id="325" name="七邊形 10"/>
          <p:cNvGrpSpPr/>
          <p:nvPr/>
        </p:nvGrpSpPr>
        <p:grpSpPr>
          <a:xfrm>
            <a:off x="5845925" y="594452"/>
            <a:ext cx="93519" cy="195581"/>
            <a:chOff x="1202" y="-6350"/>
            <a:chExt cx="93518" cy="195579"/>
          </a:xfrm>
        </p:grpSpPr>
        <p:sp>
          <p:nvSpPr>
            <p:cNvPr id="323" name="多邊形"/>
            <p:cNvSpPr/>
            <p:nvPr/>
          </p:nvSpPr>
          <p:spPr>
            <a:xfrm>
              <a:off x="1202" y="50915"/>
              <a:ext cx="93519" cy="81050"/>
            </a:xfrm>
            <a:prstGeom prst="heptagon">
              <a:avLst/>
            </a:prstGeom>
            <a:solidFill>
              <a:srgbClr val="70AD47"/>
            </a:solidFill>
            <a:ln w="3175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4" name="5"/>
            <p:cNvSpPr txBox="1"/>
            <p:nvPr/>
          </p:nvSpPr>
          <p:spPr>
            <a:xfrm>
              <a:off x="10463" y="-6351"/>
              <a:ext cx="74997" cy="195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預算編列"/>
          <p:cNvSpPr txBox="1"/>
          <p:nvPr>
            <p:ph type="title" idx="4294967295"/>
          </p:nvPr>
        </p:nvSpPr>
        <p:spPr>
          <a:xfrm>
            <a:off x="1719070" y="370747"/>
            <a:ext cx="5467542" cy="594361"/>
          </a:xfrm>
          <a:prstGeom prst="rect">
            <a:avLst/>
          </a:prstGeom>
        </p:spPr>
        <p:txBody>
          <a:bodyPr lIns="34289" tIns="34289" rIns="34289" bIns="34289">
            <a:normAutofit fontScale="100000" lnSpcReduction="0"/>
          </a:bodyPr>
          <a:lstStyle>
            <a:lvl1pPr algn="l" defTabSz="514350">
              <a:lnSpc>
                <a:spcPct val="90000"/>
              </a:lnSpc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預算編列</a:t>
            </a:r>
          </a:p>
        </p:txBody>
      </p:sp>
      <p:graphicFrame>
        <p:nvGraphicFramePr>
          <p:cNvPr id="328" name="表格 7"/>
          <p:cNvGraphicFramePr/>
          <p:nvPr/>
        </p:nvGraphicFramePr>
        <p:xfrm>
          <a:off x="1719070" y="1058316"/>
          <a:ext cx="5658475" cy="320007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1" bandCol="0" bandRow="1" rtl="0">
                <a:tableStyleId>{4C3C2611-4C71-4FC5-86AE-919BDF0F9419}</a:tableStyleId>
              </a:tblPr>
              <a:tblGrid>
                <a:gridCol w="1413824"/>
                <a:gridCol w="1413824"/>
                <a:gridCol w="1413824"/>
                <a:gridCol w="1413824"/>
              </a:tblGrid>
              <a:tr h="355210">
                <a:tc>
                  <a:txBody>
                    <a:bodyPr/>
                    <a:lstStyle/>
                    <a:p>
                      <a:pPr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獎項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獎金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數量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預算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5210">
                <a:tc>
                  <a:txBody>
                    <a:bodyPr/>
                    <a:lstStyle/>
                    <a:p>
                      <a:pPr defTabSz="514350">
                        <a:defRPr b="1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1</a:t>
                      </a:r>
                      <a:r>
                        <a:t>獎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20,000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20,000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55210">
                <a:tc>
                  <a:txBody>
                    <a:bodyPr/>
                    <a:lstStyle/>
                    <a:p>
                      <a:pPr defTabSz="514350">
                        <a:defRPr b="1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2</a:t>
                      </a:r>
                      <a:r>
                        <a:t>獎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  </a:t>
                      </a:r>
                      <a:r>
                        <a:t>10,000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5210">
                <a:tc>
                  <a:txBody>
                    <a:bodyPr/>
                    <a:lstStyle/>
                    <a:p>
                      <a:pPr defTabSz="514350">
                        <a:defRPr b="1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3</a:t>
                      </a:r>
                      <a:r>
                        <a:t>獎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   </a:t>
                      </a:r>
                      <a:r>
                        <a:t>8,000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40,000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55210">
                <a:tc>
                  <a:txBody>
                    <a:bodyPr/>
                    <a:lstStyle/>
                    <a:p>
                      <a:pPr defTabSz="514350">
                        <a:defRPr b="1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4</a:t>
                      </a:r>
                      <a:r>
                        <a:t>獎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   </a:t>
                      </a:r>
                      <a:r>
                        <a:t>5,000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50,000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5210">
                <a:tc>
                  <a:txBody>
                    <a:bodyPr/>
                    <a:lstStyle/>
                    <a:p>
                      <a:pPr defTabSz="514350">
                        <a:defRPr b="1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5</a:t>
                      </a:r>
                      <a:r>
                        <a:t>獎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    </a:t>
                      </a:r>
                      <a:r>
                        <a:t>2,000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30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60,000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55210">
                <a:tc>
                  <a:txBody>
                    <a:bodyPr/>
                    <a:lstStyle/>
                    <a:p>
                      <a:pPr defTabSz="514350">
                        <a:defRPr b="1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6</a:t>
                      </a:r>
                      <a:r>
                        <a:t>獎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b="1"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    </a:t>
                      </a:r>
                      <a:r>
                        <a:t>1,000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60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60,000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5210">
                <a:tc gridSpan="2"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總計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107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defTabSz="514350">
                        <a:defRPr sz="1800"/>
                      </a:pPr>
                      <a:r>
                        <a:rPr b="1" sz="1200"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240,000 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355210">
                <a:tc gridSpan="2">
                  <a:txBody>
                    <a:bodyPr/>
                    <a:lstStyle/>
                    <a:p>
                      <a:pPr defTabSz="514350">
                        <a:defRPr>
                          <a:latin typeface="微軟正黑體"/>
                          <a:ea typeface="微軟正黑體"/>
                          <a:cs typeface="微軟正黑體"/>
                          <a:sym typeface="微軟正黑體"/>
                        </a:defRPr>
                      </a:pPr>
                      <a:r>
                        <a:t>中獎率</a:t>
                      </a:r>
                      <a:r>
                        <a:t>(</a:t>
                      </a:r>
                      <a:r>
                        <a:t>總數</a:t>
                      </a:r>
                      <a:r>
                        <a:t>/354)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51435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  <a:cs typeface="微軟正黑體"/>
                          <a:sym typeface="微軟正黑體"/>
                        </a:rPr>
                        <a:t>30%</a:t>
                      </a:r>
                    </a:p>
                  </a:txBody>
                  <a:tcPr marL="45720" marR="45720" marT="45720" marB="4572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pSp>
        <p:nvGrpSpPr>
          <p:cNvPr id="331" name="七邊形 1"/>
          <p:cNvGrpSpPr/>
          <p:nvPr/>
        </p:nvGrpSpPr>
        <p:grpSpPr>
          <a:xfrm>
            <a:off x="6168043" y="3929726"/>
            <a:ext cx="105988" cy="195581"/>
            <a:chOff x="1362" y="-6349"/>
            <a:chExt cx="105987" cy="195579"/>
          </a:xfrm>
        </p:grpSpPr>
        <p:sp>
          <p:nvSpPr>
            <p:cNvPr id="329" name="多邊形"/>
            <p:cNvSpPr/>
            <p:nvPr/>
          </p:nvSpPr>
          <p:spPr>
            <a:xfrm>
              <a:off x="1362" y="41563"/>
              <a:ext cx="105989" cy="99754"/>
            </a:xfrm>
            <a:prstGeom prst="heptagon">
              <a:avLst/>
            </a:prstGeom>
            <a:solidFill>
              <a:srgbClr val="70AD47"/>
            </a:solidFill>
            <a:ln w="3175" cap="flat">
              <a:solidFill>
                <a:srgbClr val="527E34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0" name="1"/>
            <p:cNvSpPr txBox="1"/>
            <p:nvPr/>
          </p:nvSpPr>
          <p:spPr>
            <a:xfrm>
              <a:off x="11858" y="-6350"/>
              <a:ext cx="84997" cy="19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sz="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32" name="文字方塊 3"/>
          <p:cNvSpPr txBox="1"/>
          <p:nvPr/>
        </p:nvSpPr>
        <p:spPr>
          <a:xfrm>
            <a:off x="1719070" y="4370416"/>
            <a:ext cx="5658474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中獎率未含長官</a:t>
            </a:r>
            <a:r>
              <a:t>Donate</a:t>
            </a:r>
            <a:r>
              <a:t>部分</a:t>
            </a:r>
          </a:p>
          <a:p>
            <a:pPr marL="249381" indent="-249381" defTabSz="685800">
              <a:buSzPct val="100000"/>
              <a:buAutoNum type="arabicPeriod" startAt="1"/>
              <a:defRPr sz="8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想確認獎金是要用現金還是買禮券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 Placeholder 1"/>
          <p:cNvSpPr txBox="1"/>
          <p:nvPr>
            <p:ph type="body" sz="quarter" idx="1"/>
          </p:nvPr>
        </p:nvSpPr>
        <p:spPr>
          <a:xfrm>
            <a:off x="0" y="411510"/>
            <a:ext cx="9144000" cy="576065"/>
          </a:xfrm>
          <a:prstGeom prst="rect">
            <a:avLst/>
          </a:prstGeom>
        </p:spPr>
        <p:txBody>
          <a:bodyPr/>
          <a:lstStyle>
            <a:lvl1pPr defTabSz="704087">
              <a:spcBef>
                <a:spcPts val="600"/>
              </a:spcBef>
              <a:defRPr sz="2772"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尾牙人數</a:t>
            </a:r>
          </a:p>
        </p:txBody>
      </p:sp>
      <p:sp>
        <p:nvSpPr>
          <p:cNvPr id="335" name="TextBox 10"/>
          <p:cNvSpPr txBox="1"/>
          <p:nvPr/>
        </p:nvSpPr>
        <p:spPr>
          <a:xfrm>
            <a:off x="977079" y="1564252"/>
            <a:ext cx="70912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01</a:t>
            </a:r>
          </a:p>
        </p:txBody>
      </p:sp>
      <p:graphicFrame>
        <p:nvGraphicFramePr>
          <p:cNvPr id="336" name="表格 32"/>
          <p:cNvGraphicFramePr/>
          <p:nvPr/>
        </p:nvGraphicFramePr>
        <p:xfrm>
          <a:off x="628650" y="1059580"/>
          <a:ext cx="7886700" cy="364267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070809"/>
                <a:gridCol w="1621400"/>
                <a:gridCol w="1621400"/>
                <a:gridCol w="1621400"/>
                <a:gridCol w="951691"/>
              </a:tblGrid>
              <a:tr h="21602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相關資訊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數據部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數銀部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中台部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統整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</a:tr>
              <a:tr h="339948"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各部預計參加尾牙的人數</a:t>
                      </a:r>
                      <a:r>
                        <a:t> (</a:t>
                      </a:r>
                      <a:r>
                        <a:t>含兼任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145</a:t>
                      </a:r>
                      <a:r>
                        <a:t>位</a:t>
                      </a:r>
                      <a:r>
                        <a:t>(</a:t>
                      </a:r>
                      <a:r>
                        <a:t>含兼任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共</a:t>
                      </a:r>
                      <a:r>
                        <a:t>116</a:t>
                      </a:r>
                      <a:r>
                        <a:t>人參加，其中</a:t>
                      </a:r>
                      <a:r>
                        <a:t>1</a:t>
                      </a:r>
                      <a:r>
                        <a:t>人吃素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65</a:t>
                      </a:r>
                      <a:r>
                        <a:t>人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326</a:t>
                      </a:r>
                      <a:r>
                        <a:t>人</a:t>
                      </a:r>
                      <a:r>
                        <a:t>(</a:t>
                      </a:r>
                      <a:r>
                        <a:t>含兼任</a:t>
                      </a:r>
                      <a:r>
                        <a:t>)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</a:tr>
              <a:tr h="26226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獎項中獎比例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30%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30%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35%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　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</a:tr>
              <a:tr h="5245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是否邀請廠商贊助獎項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有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目前已邀請</a:t>
                      </a:r>
                      <a:r>
                        <a:t>Mastercard</a:t>
                      </a:r>
                      <a:r>
                        <a:t>，預計</a:t>
                      </a:r>
                      <a:r>
                        <a:t>3</a:t>
                      </a:r>
                      <a:r>
                        <a:t>人出席，贊助內容未訂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無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　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</a:tr>
              <a:tr h="464000"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訂金</a:t>
                      </a:r>
                      <a:r>
                        <a:t> (</a:t>
                      </a:r>
                      <a:r>
                        <a:t>餐廳</a:t>
                      </a:r>
                      <a:r>
                        <a:t>/</a:t>
                      </a:r>
                      <a:r>
                        <a:t>公關公司</a:t>
                      </a:r>
                      <a:r>
                        <a:t>) </a:t>
                      </a:r>
                      <a:r>
                        <a:t>是否由各部先支出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可以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可以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待確認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　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AEA"/>
                    </a:solidFill>
                  </a:tcPr>
                </a:tc>
              </a:tr>
              <a:tr h="183588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各部表演項目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RAP</a:t>
                      </a:r>
                      <a:r>
                        <a:t>與情歌唱跳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defRPr>
                      </a:pPr>
                      <a:r>
                        <a:t>無表演，提供四項活動想法</a:t>
                      </a:r>
                      <a:r>
                        <a:t>:</a:t>
                      </a:r>
                      <a:br/>
                      <a:r>
                        <a:t>1.     </a:t>
                      </a:r>
                      <a:r>
                        <a:t>喝啤酒湊字</a:t>
                      </a:r>
                      <a:br/>
                      <a:r>
                        <a:t>2.     APP</a:t>
                      </a:r>
                      <a:r>
                        <a:t>猜拳遊戲</a:t>
                      </a:r>
                      <a:br/>
                      <a:r>
                        <a:t>3.     </a:t>
                      </a:r>
                      <a:r>
                        <a:t>撥打電話搶答問題</a:t>
                      </a:r>
                      <a:br/>
                      <a:r>
                        <a:t>4.     </a:t>
                      </a:r>
                      <a:r>
                        <a:t>限定時間內，各組計步器累積步數競賽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待確認遊戲內容及表演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latin typeface="Adobe 繁黑體 Std B"/>
                          <a:ea typeface="Adobe 繁黑體 Std B"/>
                          <a:cs typeface="Adobe 繁黑體 Std B"/>
                          <a:sym typeface="Adobe 繁黑體 Std B"/>
                        </a:rPr>
                        <a:t>　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2D2"/>
                    </a:solidFill>
                  </a:tcPr>
                </a:tc>
              </a:tr>
            </a:tbl>
          </a:graphicData>
        </a:graphic>
      </p:graphicFrame>
      <p:sp>
        <p:nvSpPr>
          <p:cNvPr id="337" name="Rectangle 1"/>
          <p:cNvSpPr txBox="1"/>
          <p:nvPr/>
        </p:nvSpPr>
        <p:spPr>
          <a:xfrm>
            <a:off x="628650" y="2149792"/>
            <a:ext cx="15489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 sz="1200">
                <a:solidFill>
                  <a:srgbClr val="1F497D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Placeholder 1"/>
          <p:cNvSpPr txBox="1"/>
          <p:nvPr/>
        </p:nvSpPr>
        <p:spPr>
          <a:xfrm>
            <a:off x="0" y="336321"/>
            <a:ext cx="91440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800"/>
              </a:spcBef>
              <a:defRPr sz="3600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尾牙時間</a:t>
            </a:r>
          </a:p>
        </p:txBody>
      </p:sp>
      <p:sp>
        <p:nvSpPr>
          <p:cNvPr id="211" name="矩形 4"/>
          <p:cNvSpPr txBox="1"/>
          <p:nvPr/>
        </p:nvSpPr>
        <p:spPr>
          <a:xfrm>
            <a:off x="899591" y="1851669"/>
            <a:ext cx="4572001" cy="199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Adobe Gothic Std B"/>
                <a:ea typeface="Adobe Gothic Std B"/>
                <a:cs typeface="Adobe Gothic Std B"/>
                <a:sym typeface="Adobe Gothic Std B"/>
              </a:defRPr>
            </a:pPr>
          </a:p>
          <a:p>
            <a:pPr>
              <a:defRPr sz="2000"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t> </a:t>
            </a:r>
            <a:r>
              <a:rPr sz="1800">
                <a:latin typeface="Adobe 繁黑體 Std B"/>
                <a:ea typeface="Adobe 繁黑體 Std B"/>
                <a:cs typeface="Adobe 繁黑體 Std B"/>
                <a:sym typeface="Adobe 繁黑體 Std B"/>
              </a:rPr>
              <a:t>2020</a:t>
            </a:r>
            <a:r>
              <a:rPr sz="1800">
                <a:latin typeface="Adobe 繁黑體 Std B"/>
                <a:ea typeface="Adobe 繁黑體 Std B"/>
                <a:cs typeface="Adobe 繁黑體 Std B"/>
                <a:sym typeface="Adobe 繁黑體 Std B"/>
              </a:rPr>
              <a:t>年</a:t>
            </a:r>
            <a:r>
              <a:rPr sz="1800">
                <a:latin typeface="Adobe 繁黑體 Std B"/>
                <a:ea typeface="Adobe 繁黑體 Std B"/>
                <a:cs typeface="Adobe 繁黑體 Std B"/>
                <a:sym typeface="Adobe 繁黑體 Std B"/>
              </a:rPr>
              <a:t>01</a:t>
            </a:r>
            <a:r>
              <a:rPr sz="1800">
                <a:latin typeface="Adobe 繁黑體 Std B"/>
                <a:ea typeface="Adobe 繁黑體 Std B"/>
                <a:cs typeface="Adobe 繁黑體 Std B"/>
                <a:sym typeface="Adobe 繁黑體 Std B"/>
              </a:rPr>
              <a:t>月</a:t>
            </a:r>
            <a:r>
              <a:rPr sz="1800">
                <a:latin typeface="Adobe 繁黑體 Std B"/>
                <a:ea typeface="Adobe 繁黑體 Std B"/>
                <a:cs typeface="Adobe 繁黑體 Std B"/>
                <a:sym typeface="Adobe 繁黑體 Std B"/>
              </a:rPr>
              <a:t>03</a:t>
            </a:r>
            <a:r>
              <a:rPr sz="1800">
                <a:latin typeface="Adobe 繁黑體 Std B"/>
                <a:ea typeface="Adobe 繁黑體 Std B"/>
                <a:cs typeface="Adobe 繁黑體 Std B"/>
                <a:sym typeface="Adobe 繁黑體 Std B"/>
              </a:rPr>
              <a:t>日 </a:t>
            </a:r>
            <a:endParaRPr sz="1800">
              <a:latin typeface="Adobe 繁黑體 Std B"/>
              <a:ea typeface="Adobe 繁黑體 Std B"/>
              <a:cs typeface="Adobe 繁黑體 Std B"/>
              <a:sym typeface="Adobe 繁黑體 Std B"/>
            </a:endParaRP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星期五 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使用時間 </a:t>
            </a:r>
            <a:r>
              <a:t>:</a:t>
            </a: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18:00-22:00 </a:t>
            </a:r>
            <a:b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</a:b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四樓貴賓廳 </a:t>
            </a:r>
            <a:b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</a:b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共 </a:t>
            </a: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326</a:t>
            </a: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 人 </a:t>
            </a: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(</a:t>
            </a: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含兼任</a:t>
            </a:r>
            <a:r>
              <a:rPr>
                <a:latin typeface="Adobe 繁黑體 Std B"/>
                <a:ea typeface="Adobe 繁黑體 Std B"/>
                <a:cs typeface="Adobe 繁黑體 Std B"/>
                <a:sym typeface="Adobe 繁黑體 Std B"/>
              </a:rPr>
              <a:t>)	</a:t>
            </a:r>
          </a:p>
        </p:txBody>
      </p:sp>
      <p:pic>
        <p:nvPicPr>
          <p:cNvPr id="212" name="圖片 5" descr="圖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7983" y="1707653"/>
            <a:ext cx="4230015" cy="2643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字版面配置區 1"/>
          <p:cNvSpPr txBox="1"/>
          <p:nvPr>
            <p:ph type="body" sz="quarter" idx="1"/>
          </p:nvPr>
        </p:nvSpPr>
        <p:spPr>
          <a:xfrm>
            <a:off x="0" y="267493"/>
            <a:ext cx="9144000" cy="576066"/>
          </a:xfrm>
          <a:prstGeom prst="rect">
            <a:avLst/>
          </a:prstGeom>
        </p:spPr>
        <p:txBody>
          <a:bodyPr/>
          <a:lstStyle>
            <a:lvl1pPr defTabSz="704087">
              <a:spcBef>
                <a:spcPts val="600"/>
              </a:spcBef>
              <a:defRPr sz="2772"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主題</a:t>
            </a:r>
          </a:p>
        </p:txBody>
      </p:sp>
      <p:pic>
        <p:nvPicPr>
          <p:cNvPr id="215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563637"/>
            <a:ext cx="4464818" cy="244827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矩形 5"/>
          <p:cNvSpPr txBox="1"/>
          <p:nvPr/>
        </p:nvSpPr>
        <p:spPr>
          <a:xfrm>
            <a:off x="5148064" y="1503804"/>
            <a:ext cx="3588104" cy="256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此次主題特別結合 </a:t>
            </a:r>
          </a:p>
          <a:p>
            <a:pPr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以「</a:t>
            </a:r>
            <a:r>
              <a:rPr>
                <a:solidFill>
                  <a:srgbClr val="F16244"/>
                </a:solidFill>
              </a:rPr>
              <a:t>贏戰新紀元</a:t>
            </a:r>
            <a:r>
              <a:t>」為概念，將科技感、</a:t>
            </a:r>
            <a:r>
              <a:t>AI</a:t>
            </a:r>
            <a:r>
              <a:t>人工智慧新紀元，劃開序幕，讓國泰世華新的年度展開全新目標。 </a:t>
            </a:r>
          </a:p>
          <a:p>
            <a:pPr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結合科技，提供全新創新解決方案，創造無限與效益，前瞻多元，共創未來 。 </a:t>
            </a:r>
          </a:p>
          <a:p>
            <a:pPr>
              <a:defRPr sz="1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企劃主題概念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字版面配置區 1"/>
          <p:cNvSpPr txBox="1"/>
          <p:nvPr>
            <p:ph type="body" sz="quarter" idx="1"/>
          </p:nvPr>
        </p:nvSpPr>
        <p:spPr>
          <a:xfrm>
            <a:off x="-14034" y="339502"/>
            <a:ext cx="9144001" cy="576065"/>
          </a:xfrm>
          <a:prstGeom prst="rect">
            <a:avLst/>
          </a:prstGeom>
        </p:spPr>
        <p:txBody>
          <a:bodyPr/>
          <a:lstStyle>
            <a:lvl1pPr defTabSz="722376">
              <a:spcBef>
                <a:spcPts val="600"/>
              </a:spcBef>
              <a:defRPr sz="2844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Adobe Arabic"/>
                <a:ea typeface="Adobe Arabic"/>
                <a:cs typeface="Adobe Arabic"/>
                <a:sym typeface="Adobe Arabi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活動流程</a:t>
            </a:r>
          </a:p>
        </p:txBody>
      </p:sp>
      <p:pic>
        <p:nvPicPr>
          <p:cNvPr id="219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16" y="1016928"/>
            <a:ext cx="6884701" cy="4000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開場表演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600"/>
              </a:spcBef>
              <a:defRPr sz="2772"/>
            </a:lvl1pPr>
          </a:lstStyle>
          <a:p>
            <a:pPr/>
            <a:r>
              <a:t>開場表演</a:t>
            </a:r>
          </a:p>
        </p:txBody>
      </p:sp>
      <p:pic>
        <p:nvPicPr>
          <p:cNvPr id="222" name="page20image66170576.png" descr="page20image6617057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962" y="2683989"/>
            <a:ext cx="3214488" cy="244046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文字"/>
          <p:cNvSpPr txBox="1"/>
          <p:nvPr/>
        </p:nvSpPr>
        <p:spPr>
          <a:xfrm>
            <a:off x="-1111250" y="16573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24" name="page20image66174384.png" descr="page20image6617438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0282" y="2645889"/>
            <a:ext cx="3549618" cy="251666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文字"/>
          <p:cNvSpPr txBox="1"/>
          <p:nvPr/>
        </p:nvSpPr>
        <p:spPr>
          <a:xfrm>
            <a:off x="3822700" y="1657350"/>
            <a:ext cx="1803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26" name="墨西哥雷射激光舞…"/>
          <p:cNvSpPr txBox="1"/>
          <p:nvPr/>
        </p:nvSpPr>
        <p:spPr>
          <a:xfrm>
            <a:off x="709930" y="995680"/>
            <a:ext cx="8932240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1400">
                <a:solidFill>
                  <a:srgbClr val="0563C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墨西哥雷射激光舞 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5300"/>
              </a:lnSpc>
              <a:spcBef>
                <a:spcPts val="1200"/>
              </a:spcBef>
              <a:defRPr sz="1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派對饗宴即將開始，為突顯耀眼奪目的科技成就，宛如鑽石般 閃亮耀眼，大放異彩，將以最特別的 LASER DANCER SHOW做為 本次活動的開場，透過 LASER MAN 運用雷射光束創造種種令 人驚訝的光影變化，來展現業界無人能比的科技成就。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群組 4"/>
          <p:cNvGrpSpPr/>
          <p:nvPr/>
        </p:nvGrpSpPr>
        <p:grpSpPr>
          <a:xfrm>
            <a:off x="6395367" y="2004317"/>
            <a:ext cx="1303110" cy="1724198"/>
            <a:chOff x="0" y="0"/>
            <a:chExt cx="1303109" cy="1724196"/>
          </a:xfrm>
        </p:grpSpPr>
        <p:pic>
          <p:nvPicPr>
            <p:cNvPr id="22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03110" cy="13031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文字方塊 6"/>
            <p:cNvSpPr txBox="1"/>
            <p:nvPr/>
          </p:nvSpPr>
          <p:spPr>
            <a:xfrm>
              <a:off x="432047" y="1404156"/>
              <a:ext cx="53519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300"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r>
                <a:t>L</a:t>
              </a:r>
              <a:r>
                <a:t>先生</a:t>
              </a:r>
            </a:p>
          </p:txBody>
        </p:sp>
      </p:grpSp>
      <p:grpSp>
        <p:nvGrpSpPr>
          <p:cNvPr id="233" name="群組 7"/>
          <p:cNvGrpSpPr/>
          <p:nvPr/>
        </p:nvGrpSpPr>
        <p:grpSpPr>
          <a:xfrm>
            <a:off x="4307670" y="1844667"/>
            <a:ext cx="1464285" cy="1778203"/>
            <a:chOff x="0" y="0"/>
            <a:chExt cx="1464284" cy="1778202"/>
          </a:xfrm>
        </p:grpSpPr>
        <p:pic>
          <p:nvPicPr>
            <p:cNvPr id="231" name="Picture 3" descr="Picture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64285" cy="14642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文字方塊 9"/>
            <p:cNvSpPr txBox="1"/>
            <p:nvPr/>
          </p:nvSpPr>
          <p:spPr>
            <a:xfrm>
              <a:off x="0" y="1458162"/>
              <a:ext cx="136996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300"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r>
                <a:t>Y</a:t>
              </a:r>
              <a:r>
                <a:t>先生與勁歌舞團</a:t>
              </a:r>
            </a:p>
          </p:txBody>
        </p:sp>
      </p:grpSp>
      <p:sp>
        <p:nvSpPr>
          <p:cNvPr id="234" name="矩形 11"/>
          <p:cNvSpPr txBox="1"/>
          <p:nvPr/>
        </p:nvSpPr>
        <p:spPr>
          <a:xfrm>
            <a:off x="6530563" y="1626275"/>
            <a:ext cx="112231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57175" indent="-257175" algn="ctr">
              <a:defRPr b="1" sz="1300">
                <a:solidFill>
                  <a:srgbClr val="FFC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Rap</a:t>
            </a:r>
            <a:r>
              <a:t>嘻哈創作 </a:t>
            </a:r>
          </a:p>
        </p:txBody>
      </p:sp>
      <p:sp>
        <p:nvSpPr>
          <p:cNvPr id="235" name="矩形 12"/>
          <p:cNvSpPr txBox="1"/>
          <p:nvPr/>
        </p:nvSpPr>
        <p:spPr>
          <a:xfrm>
            <a:off x="4631706" y="1520630"/>
            <a:ext cx="764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57175" indent="-257175">
              <a:defRPr b="1" sz="1300">
                <a:solidFill>
                  <a:srgbClr val="FFC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情歌唱跳</a:t>
            </a:r>
          </a:p>
        </p:txBody>
      </p:sp>
      <p:sp>
        <p:nvSpPr>
          <p:cNvPr id="236" name="矩形 13"/>
          <p:cNvSpPr txBox="1"/>
          <p:nvPr/>
        </p:nvSpPr>
        <p:spPr>
          <a:xfrm>
            <a:off x="3148330" y="547018"/>
            <a:ext cx="28473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同仁演出時間</a:t>
            </a:r>
          </a:p>
        </p:txBody>
      </p:sp>
      <p:sp>
        <p:nvSpPr>
          <p:cNvPr id="237" name="遊戲1(甩便利貼)"/>
          <p:cNvSpPr txBox="1"/>
          <p:nvPr/>
        </p:nvSpPr>
        <p:spPr>
          <a:xfrm>
            <a:off x="2056129" y="2367279"/>
            <a:ext cx="175512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遊戲1(甩便利貼)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2"/>
          <p:cNvSpPr txBox="1"/>
          <p:nvPr/>
        </p:nvSpPr>
        <p:spPr>
          <a:xfrm>
            <a:off x="0" y="192305"/>
            <a:ext cx="91440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尾牙遊戲</a:t>
            </a:r>
          </a:p>
        </p:txBody>
      </p:sp>
      <p:grpSp>
        <p:nvGrpSpPr>
          <p:cNvPr id="243" name="Group 3"/>
          <p:cNvGrpSpPr/>
          <p:nvPr/>
        </p:nvGrpSpPr>
        <p:grpSpPr>
          <a:xfrm>
            <a:off x="2267743" y="1059582"/>
            <a:ext cx="6552729" cy="914401"/>
            <a:chOff x="0" y="0"/>
            <a:chExt cx="6552728" cy="914400"/>
          </a:xfrm>
        </p:grpSpPr>
        <p:sp>
          <p:nvSpPr>
            <p:cNvPr id="240" name="Pentagon 4"/>
            <p:cNvSpPr/>
            <p:nvPr/>
          </p:nvSpPr>
          <p:spPr>
            <a:xfrm>
              <a:off x="482352" y="159529"/>
              <a:ext cx="6070376" cy="7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319" y="0"/>
                  </a:lnTo>
                  <a:lnTo>
                    <a:pt x="21600" y="10800"/>
                  </a:lnTo>
                  <a:lnTo>
                    <a:pt x="2031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41" name="Pentagon 5"/>
            <p:cNvSpPr/>
            <p:nvPr/>
          </p:nvSpPr>
          <p:spPr>
            <a:xfrm>
              <a:off x="482352" y="97200"/>
              <a:ext cx="591497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85" y="0"/>
                  </a:lnTo>
                  <a:lnTo>
                    <a:pt x="21600" y="10800"/>
                  </a:lnTo>
                  <a:lnTo>
                    <a:pt x="202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42" name="Diamond 6"/>
            <p:cNvSpPr/>
            <p:nvPr/>
          </p:nvSpPr>
          <p:spPr>
            <a:xfrm>
              <a:off x="-1" y="0"/>
              <a:ext cx="914401" cy="914400"/>
            </a:xfrm>
            <a:prstGeom prst="diamond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244" name="직사각형 39"/>
          <p:cNvSpPr txBox="1"/>
          <p:nvPr/>
        </p:nvSpPr>
        <p:spPr>
          <a:xfrm>
            <a:off x="2509437" y="1262926"/>
            <a:ext cx="403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1 </a:t>
            </a:r>
          </a:p>
        </p:txBody>
      </p:sp>
      <p:sp>
        <p:nvSpPr>
          <p:cNvPr id="245" name="TextBox 10"/>
          <p:cNvSpPr txBox="1"/>
          <p:nvPr/>
        </p:nvSpPr>
        <p:spPr>
          <a:xfrm>
            <a:off x="3382960" y="1239622"/>
            <a:ext cx="475253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40404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 b="1">
                <a:latin typeface="Adobe Arabic"/>
                <a:ea typeface="Adobe Arabic"/>
                <a:cs typeface="Adobe Arabic"/>
                <a:sym typeface="Adobe Arabic"/>
              </a:defRPr>
            </a:pP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啤酒大胃王</a:t>
            </a:r>
          </a:p>
        </p:txBody>
      </p:sp>
      <p:grpSp>
        <p:nvGrpSpPr>
          <p:cNvPr id="249" name="Group 11"/>
          <p:cNvGrpSpPr/>
          <p:nvPr/>
        </p:nvGrpSpPr>
        <p:grpSpPr>
          <a:xfrm>
            <a:off x="2264737" y="1982609"/>
            <a:ext cx="6552729" cy="914401"/>
            <a:chOff x="0" y="0"/>
            <a:chExt cx="6552728" cy="914400"/>
          </a:xfrm>
        </p:grpSpPr>
        <p:sp>
          <p:nvSpPr>
            <p:cNvPr id="246" name="Pentagon 12"/>
            <p:cNvSpPr/>
            <p:nvPr/>
          </p:nvSpPr>
          <p:spPr>
            <a:xfrm>
              <a:off x="482352" y="159529"/>
              <a:ext cx="6070376" cy="7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319" y="0"/>
                  </a:lnTo>
                  <a:lnTo>
                    <a:pt x="21600" y="10800"/>
                  </a:lnTo>
                  <a:lnTo>
                    <a:pt x="2031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47" name="Pentagon 13"/>
            <p:cNvSpPr/>
            <p:nvPr/>
          </p:nvSpPr>
          <p:spPr>
            <a:xfrm>
              <a:off x="482352" y="97200"/>
              <a:ext cx="591497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85" y="0"/>
                  </a:lnTo>
                  <a:lnTo>
                    <a:pt x="21600" y="10800"/>
                  </a:lnTo>
                  <a:lnTo>
                    <a:pt x="202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48" name="Diamond 14"/>
            <p:cNvSpPr/>
            <p:nvPr/>
          </p:nvSpPr>
          <p:spPr>
            <a:xfrm>
              <a:off x="-1" y="0"/>
              <a:ext cx="914401" cy="914400"/>
            </a:xfrm>
            <a:prstGeom prst="diamond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grpSp>
        <p:nvGrpSpPr>
          <p:cNvPr id="253" name="Group 15"/>
          <p:cNvGrpSpPr/>
          <p:nvPr/>
        </p:nvGrpSpPr>
        <p:grpSpPr>
          <a:xfrm>
            <a:off x="2261731" y="2905636"/>
            <a:ext cx="6552729" cy="914401"/>
            <a:chOff x="0" y="0"/>
            <a:chExt cx="6552728" cy="914400"/>
          </a:xfrm>
        </p:grpSpPr>
        <p:sp>
          <p:nvSpPr>
            <p:cNvPr id="250" name="Pentagon 16"/>
            <p:cNvSpPr/>
            <p:nvPr/>
          </p:nvSpPr>
          <p:spPr>
            <a:xfrm>
              <a:off x="482352" y="159529"/>
              <a:ext cx="6070376" cy="7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319" y="0"/>
                  </a:lnTo>
                  <a:lnTo>
                    <a:pt x="21600" y="10800"/>
                  </a:lnTo>
                  <a:lnTo>
                    <a:pt x="2031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51" name="Pentagon 17"/>
            <p:cNvSpPr/>
            <p:nvPr/>
          </p:nvSpPr>
          <p:spPr>
            <a:xfrm>
              <a:off x="482352" y="97200"/>
              <a:ext cx="591497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85" y="0"/>
                  </a:lnTo>
                  <a:lnTo>
                    <a:pt x="21600" y="10800"/>
                  </a:lnTo>
                  <a:lnTo>
                    <a:pt x="202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52" name="Diamond 18"/>
            <p:cNvSpPr/>
            <p:nvPr/>
          </p:nvSpPr>
          <p:spPr>
            <a:xfrm>
              <a:off x="-1" y="0"/>
              <a:ext cx="914401" cy="914400"/>
            </a:xfrm>
            <a:prstGeom prst="diamond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grpSp>
        <p:nvGrpSpPr>
          <p:cNvPr id="257" name="Group 19"/>
          <p:cNvGrpSpPr/>
          <p:nvPr/>
        </p:nvGrpSpPr>
        <p:grpSpPr>
          <a:xfrm>
            <a:off x="2258726" y="3828662"/>
            <a:ext cx="6552729" cy="914401"/>
            <a:chOff x="0" y="0"/>
            <a:chExt cx="6552728" cy="914400"/>
          </a:xfrm>
        </p:grpSpPr>
        <p:sp>
          <p:nvSpPr>
            <p:cNvPr id="254" name="Pentagon 20"/>
            <p:cNvSpPr/>
            <p:nvPr/>
          </p:nvSpPr>
          <p:spPr>
            <a:xfrm>
              <a:off x="482352" y="159529"/>
              <a:ext cx="6070376" cy="72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319" y="0"/>
                  </a:lnTo>
                  <a:lnTo>
                    <a:pt x="21600" y="10800"/>
                  </a:lnTo>
                  <a:lnTo>
                    <a:pt x="2031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55" name="Pentagon 21"/>
            <p:cNvSpPr/>
            <p:nvPr/>
          </p:nvSpPr>
          <p:spPr>
            <a:xfrm>
              <a:off x="482352" y="97200"/>
              <a:ext cx="5914970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85" y="0"/>
                  </a:lnTo>
                  <a:lnTo>
                    <a:pt x="21600" y="10800"/>
                  </a:lnTo>
                  <a:lnTo>
                    <a:pt x="2028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56" name="Diamond 22"/>
            <p:cNvSpPr/>
            <p:nvPr/>
          </p:nvSpPr>
          <p:spPr>
            <a:xfrm>
              <a:off x="-1" y="0"/>
              <a:ext cx="914401" cy="914400"/>
            </a:xfrm>
            <a:prstGeom prst="diamond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258" name="직사각형 39"/>
          <p:cNvSpPr txBox="1"/>
          <p:nvPr/>
        </p:nvSpPr>
        <p:spPr>
          <a:xfrm>
            <a:off x="2509437" y="2187449"/>
            <a:ext cx="403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2 </a:t>
            </a:r>
          </a:p>
        </p:txBody>
      </p:sp>
      <p:sp>
        <p:nvSpPr>
          <p:cNvPr id="259" name="TextBox 10"/>
          <p:cNvSpPr txBox="1"/>
          <p:nvPr/>
        </p:nvSpPr>
        <p:spPr>
          <a:xfrm>
            <a:off x="3382960" y="2164145"/>
            <a:ext cx="475253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40404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 b="1">
                <a:latin typeface="Adobe Arabic"/>
                <a:ea typeface="Adobe Arabic"/>
                <a:cs typeface="Adobe Arabic"/>
                <a:sym typeface="Adobe Arabic"/>
              </a:defRPr>
            </a:pP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大家一起跳起來</a:t>
            </a:r>
          </a:p>
        </p:txBody>
      </p:sp>
      <p:sp>
        <p:nvSpPr>
          <p:cNvPr id="260" name="직사각형 39"/>
          <p:cNvSpPr txBox="1"/>
          <p:nvPr/>
        </p:nvSpPr>
        <p:spPr>
          <a:xfrm>
            <a:off x="2509437" y="3111970"/>
            <a:ext cx="403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3 </a:t>
            </a:r>
          </a:p>
        </p:txBody>
      </p:sp>
      <p:sp>
        <p:nvSpPr>
          <p:cNvPr id="261" name="TextBox 10"/>
          <p:cNvSpPr txBox="1"/>
          <p:nvPr/>
        </p:nvSpPr>
        <p:spPr>
          <a:xfrm>
            <a:off x="3382960" y="3088667"/>
            <a:ext cx="475253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40404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 b="1">
                <a:latin typeface="Adobe Arabic"/>
                <a:ea typeface="Adobe Arabic"/>
                <a:cs typeface="Adobe Arabic"/>
                <a:sym typeface="Adobe Arabic"/>
              </a:defRPr>
            </a:pP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叫我第一名</a:t>
            </a:r>
          </a:p>
        </p:txBody>
      </p:sp>
      <p:sp>
        <p:nvSpPr>
          <p:cNvPr id="262" name="직사각형 39"/>
          <p:cNvSpPr txBox="1"/>
          <p:nvPr/>
        </p:nvSpPr>
        <p:spPr>
          <a:xfrm>
            <a:off x="2509437" y="4036493"/>
            <a:ext cx="40318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4 </a:t>
            </a:r>
          </a:p>
        </p:txBody>
      </p:sp>
      <p:sp>
        <p:nvSpPr>
          <p:cNvPr id="263" name="TextBox 10"/>
          <p:cNvSpPr txBox="1"/>
          <p:nvPr/>
        </p:nvSpPr>
        <p:spPr>
          <a:xfrm>
            <a:off x="3382960" y="4013189"/>
            <a:ext cx="475253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40404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 b="1">
                <a:latin typeface="Adobe Arabic"/>
                <a:ea typeface="Adobe Arabic"/>
                <a:cs typeface="Adobe Arabic"/>
                <a:sym typeface="Adobe Arabic"/>
              </a:defRPr>
            </a:pP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國泰賓果王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Placeholder 1"/>
          <p:cNvSpPr txBox="1"/>
          <p:nvPr>
            <p:ph type="body" sz="quarter" idx="1"/>
          </p:nvPr>
        </p:nvSpPr>
        <p:spPr>
          <a:xfrm>
            <a:off x="-72009" y="335658"/>
            <a:ext cx="9144001" cy="576066"/>
          </a:xfrm>
          <a:prstGeom prst="rect">
            <a:avLst/>
          </a:prstGeom>
        </p:spPr>
        <p:txBody>
          <a:bodyPr/>
          <a:lstStyle>
            <a:lvl1pPr defTabSz="704087">
              <a:spcBef>
                <a:spcPts val="600"/>
              </a:spcBef>
              <a:defRPr sz="2772"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尾牙遊戲</a:t>
            </a:r>
          </a:p>
        </p:txBody>
      </p:sp>
      <p:sp>
        <p:nvSpPr>
          <p:cNvPr id="266" name="Text Placeholder 2"/>
          <p:cNvSpPr/>
          <p:nvPr>
            <p:ph type="body" idx="13"/>
          </p:nvPr>
        </p:nvSpPr>
        <p:spPr>
          <a:xfrm>
            <a:off x="624336" y="1089424"/>
            <a:ext cx="3275857" cy="2880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768095">
              <a:spcBef>
                <a:spcPts val="200"/>
              </a:spcBef>
              <a:buSzTx/>
              <a:buFontTx/>
              <a:buNone/>
              <a:defRPr sz="1175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啤酒大胃王</a:t>
            </a:r>
          </a:p>
        </p:txBody>
      </p:sp>
      <p:grpSp>
        <p:nvGrpSpPr>
          <p:cNvPr id="269" name="Group 5"/>
          <p:cNvGrpSpPr/>
          <p:nvPr/>
        </p:nvGrpSpPr>
        <p:grpSpPr>
          <a:xfrm>
            <a:off x="899591" y="1521505"/>
            <a:ext cx="864098" cy="1188089"/>
            <a:chOff x="0" y="0"/>
            <a:chExt cx="864096" cy="1188087"/>
          </a:xfrm>
        </p:grpSpPr>
        <p:sp>
          <p:nvSpPr>
            <p:cNvPr id="267" name="Rectangle 3"/>
            <p:cNvSpPr/>
            <p:nvPr/>
          </p:nvSpPr>
          <p:spPr>
            <a:xfrm>
              <a:off x="0" y="0"/>
              <a:ext cx="864096" cy="59401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68" name="Isosceles Triangle 4"/>
            <p:cNvSpPr/>
            <p:nvPr/>
          </p:nvSpPr>
          <p:spPr>
            <a:xfrm rot="10800000">
              <a:off x="-1" y="594077"/>
              <a:ext cx="864097" cy="59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grpSp>
        <p:nvGrpSpPr>
          <p:cNvPr id="272" name="Group 7"/>
          <p:cNvGrpSpPr/>
          <p:nvPr/>
        </p:nvGrpSpPr>
        <p:grpSpPr>
          <a:xfrm>
            <a:off x="1835696" y="1572510"/>
            <a:ext cx="2664297" cy="1159321"/>
            <a:chOff x="0" y="0"/>
            <a:chExt cx="2664296" cy="1159320"/>
          </a:xfrm>
        </p:grpSpPr>
        <p:sp>
          <p:nvSpPr>
            <p:cNvPr id="270" name="TextBox 8"/>
            <p:cNvSpPr txBox="1"/>
            <p:nvPr/>
          </p:nvSpPr>
          <p:spPr>
            <a:xfrm>
              <a:off x="0" y="255080"/>
              <a:ext cx="2664297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>
                  <a:solidFill>
                    <a:srgbClr val="404040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各桌派一位代表上台</a:t>
              </a:r>
              <a:b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</a:b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在啤酒底部貼字，喝完的人才看得到字，最快集滿</a:t>
              </a:r>
              <a:r>
                <a:t>(</a:t>
              </a: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國、泰、世、華</a:t>
              </a:r>
              <a:r>
                <a:t>)</a:t>
              </a: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四個字的人獲得優勝。</a:t>
              </a:r>
            </a:p>
          </p:txBody>
        </p:sp>
        <p:sp>
          <p:nvSpPr>
            <p:cNvPr id="271" name="TextBox 9"/>
            <p:cNvSpPr txBox="1"/>
            <p:nvPr/>
          </p:nvSpPr>
          <p:spPr>
            <a:xfrm>
              <a:off x="0" y="0"/>
              <a:ext cx="266429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 b="1"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 b="0">
                  <a:latin typeface="Arial Unicode MS"/>
                  <a:ea typeface="Arial Unicode MS"/>
                  <a:cs typeface="Arial Unicode MS"/>
                  <a:sym typeface="Arial Unicode MS"/>
                </a:rPr>
                <a:t>遊戲規則</a:t>
              </a:r>
            </a:p>
          </p:txBody>
        </p:sp>
      </p:grpSp>
      <p:sp>
        <p:nvSpPr>
          <p:cNvPr id="273" name="TextBox 10"/>
          <p:cNvSpPr txBox="1"/>
          <p:nvPr/>
        </p:nvSpPr>
        <p:spPr>
          <a:xfrm>
            <a:off x="977079" y="1564252"/>
            <a:ext cx="70912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276" name="Group 11"/>
          <p:cNvGrpSpPr/>
          <p:nvPr/>
        </p:nvGrpSpPr>
        <p:grpSpPr>
          <a:xfrm>
            <a:off x="4868950" y="1521472"/>
            <a:ext cx="864097" cy="1188088"/>
            <a:chOff x="0" y="0"/>
            <a:chExt cx="864096" cy="1188087"/>
          </a:xfrm>
        </p:grpSpPr>
        <p:sp>
          <p:nvSpPr>
            <p:cNvPr id="274" name="Rectangle 12"/>
            <p:cNvSpPr/>
            <p:nvPr/>
          </p:nvSpPr>
          <p:spPr>
            <a:xfrm>
              <a:off x="0" y="0"/>
              <a:ext cx="864096" cy="5940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75" name="Isosceles Triangle 13"/>
            <p:cNvSpPr/>
            <p:nvPr/>
          </p:nvSpPr>
          <p:spPr>
            <a:xfrm rot="10800000">
              <a:off x="-1" y="594077"/>
              <a:ext cx="864097" cy="59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grpSp>
        <p:nvGrpSpPr>
          <p:cNvPr id="279" name="Group 14"/>
          <p:cNvGrpSpPr/>
          <p:nvPr/>
        </p:nvGrpSpPr>
        <p:grpSpPr>
          <a:xfrm>
            <a:off x="5805054" y="1572476"/>
            <a:ext cx="2664298" cy="956122"/>
            <a:chOff x="0" y="0"/>
            <a:chExt cx="2664296" cy="956121"/>
          </a:xfrm>
        </p:grpSpPr>
        <p:sp>
          <p:nvSpPr>
            <p:cNvPr id="277" name="TextBox 15"/>
            <p:cNvSpPr txBox="1"/>
            <p:nvPr/>
          </p:nvSpPr>
          <p:spPr>
            <a:xfrm>
              <a:off x="0" y="255081"/>
              <a:ext cx="266429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參加遊戲的玩家必須穿起草裙與配戴記步器，在三分鐘內步數最高的玩家獲勝</a:t>
              </a:r>
            </a:p>
          </p:txBody>
        </p:sp>
        <p:sp>
          <p:nvSpPr>
            <p:cNvPr id="278" name="TextBox 16"/>
            <p:cNvSpPr txBox="1"/>
            <p:nvPr/>
          </p:nvSpPr>
          <p:spPr>
            <a:xfrm>
              <a:off x="0" y="0"/>
              <a:ext cx="266429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 b="1"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 b="0">
                  <a:latin typeface="Arial Unicode MS"/>
                  <a:ea typeface="Arial Unicode MS"/>
                  <a:cs typeface="Arial Unicode MS"/>
                  <a:sym typeface="Arial Unicode MS"/>
                </a:rPr>
                <a:t>遊戲規則</a:t>
              </a:r>
            </a:p>
          </p:txBody>
        </p:sp>
      </p:grpSp>
      <p:sp>
        <p:nvSpPr>
          <p:cNvPr id="280" name="TextBox 17"/>
          <p:cNvSpPr txBox="1"/>
          <p:nvPr/>
        </p:nvSpPr>
        <p:spPr>
          <a:xfrm>
            <a:off x="4946439" y="1564220"/>
            <a:ext cx="70912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81" name="TextBox 24"/>
          <p:cNvSpPr txBox="1"/>
          <p:nvPr/>
        </p:nvSpPr>
        <p:spPr>
          <a:xfrm>
            <a:off x="977079" y="3256429"/>
            <a:ext cx="70912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82" name="TextBox 31"/>
          <p:cNvSpPr txBox="1"/>
          <p:nvPr/>
        </p:nvSpPr>
        <p:spPr>
          <a:xfrm>
            <a:off x="4946439" y="3256396"/>
            <a:ext cx="70912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04</a:t>
            </a:r>
          </a:p>
        </p:txBody>
      </p:sp>
      <p:pic>
        <p:nvPicPr>
          <p:cNvPr id="283" name="圖片 6" descr="圖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945" y="3064929"/>
            <a:ext cx="2232249" cy="148546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ext Placeholder 2"/>
          <p:cNvSpPr txBox="1"/>
          <p:nvPr/>
        </p:nvSpPr>
        <p:spPr>
          <a:xfrm>
            <a:off x="5499275" y="1043894"/>
            <a:ext cx="32758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300"/>
              </a:spcBef>
              <a:defRPr sz="1400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大家一起跳起來</a:t>
            </a:r>
          </a:p>
        </p:txBody>
      </p:sp>
      <p:pic>
        <p:nvPicPr>
          <p:cNvPr id="285" name="圖片 34" descr="圖片 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3091" y="3096602"/>
            <a:ext cx="2471765" cy="144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 Placeholder 1"/>
          <p:cNvSpPr txBox="1"/>
          <p:nvPr>
            <p:ph type="body" sz="quarter" idx="1"/>
          </p:nvPr>
        </p:nvSpPr>
        <p:spPr>
          <a:xfrm>
            <a:off x="0" y="318305"/>
            <a:ext cx="9144000" cy="576065"/>
          </a:xfrm>
          <a:prstGeom prst="rect">
            <a:avLst/>
          </a:prstGeom>
        </p:spPr>
        <p:txBody>
          <a:bodyPr/>
          <a:lstStyle>
            <a:lvl1pPr defTabSz="704087">
              <a:spcBef>
                <a:spcPts val="600"/>
              </a:spcBef>
              <a:defRPr sz="2772"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尾牙遊戲</a:t>
            </a:r>
          </a:p>
        </p:txBody>
      </p:sp>
      <p:grpSp>
        <p:nvGrpSpPr>
          <p:cNvPr id="290" name="Group 7"/>
          <p:cNvGrpSpPr/>
          <p:nvPr/>
        </p:nvGrpSpPr>
        <p:grpSpPr>
          <a:xfrm>
            <a:off x="1835696" y="1572510"/>
            <a:ext cx="2664297" cy="956122"/>
            <a:chOff x="0" y="0"/>
            <a:chExt cx="2664296" cy="956121"/>
          </a:xfrm>
        </p:grpSpPr>
        <p:sp>
          <p:nvSpPr>
            <p:cNvPr id="288" name="TextBox 8"/>
            <p:cNvSpPr txBox="1"/>
            <p:nvPr/>
          </p:nvSpPr>
          <p:spPr>
            <a:xfrm>
              <a:off x="0" y="255081"/>
              <a:ext cx="2664297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入場投入鈔票（上面留有電話）尾牙最後抽出幸運兒（2個），抽到的人還要用草裙舞或便利貼決勝負</a:t>
              </a:r>
            </a:p>
          </p:txBody>
        </p:sp>
        <p:sp>
          <p:nvSpPr>
            <p:cNvPr id="289" name="TextBox 9"/>
            <p:cNvSpPr txBox="1"/>
            <p:nvPr/>
          </p:nvSpPr>
          <p:spPr>
            <a:xfrm>
              <a:off x="0" y="0"/>
              <a:ext cx="266429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 b="1"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 b="0">
                  <a:latin typeface="Arial Unicode MS"/>
                  <a:ea typeface="Arial Unicode MS"/>
                  <a:cs typeface="Arial Unicode MS"/>
                  <a:sym typeface="Arial Unicode MS"/>
                </a:rPr>
                <a:t>遊戲規則</a:t>
              </a:r>
            </a:p>
          </p:txBody>
        </p:sp>
      </p:grpSp>
      <p:sp>
        <p:nvSpPr>
          <p:cNvPr id="291" name="TextBox 10"/>
          <p:cNvSpPr txBox="1"/>
          <p:nvPr/>
        </p:nvSpPr>
        <p:spPr>
          <a:xfrm>
            <a:off x="977079" y="1564252"/>
            <a:ext cx="70912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294" name="Group 14"/>
          <p:cNvGrpSpPr/>
          <p:nvPr/>
        </p:nvGrpSpPr>
        <p:grpSpPr>
          <a:xfrm>
            <a:off x="5805054" y="1572476"/>
            <a:ext cx="2664298" cy="255082"/>
            <a:chOff x="0" y="0"/>
            <a:chExt cx="2664296" cy="255081"/>
          </a:xfrm>
        </p:grpSpPr>
        <p:sp>
          <p:nvSpPr>
            <p:cNvPr id="292" name="TextBox 15"/>
            <p:cNvSpPr/>
            <p:nvPr/>
          </p:nvSpPr>
          <p:spPr>
            <a:xfrm>
              <a:off x="0" y="255081"/>
              <a:ext cx="266429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404040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>
                  <a:latin typeface="Arial Unicode MS"/>
                  <a:ea typeface="Arial Unicode MS"/>
                  <a:cs typeface="Arial Unicode MS"/>
                  <a:sym typeface="Arial Unicode MS"/>
                </a:rPr>
                <a:t>分隊伍，主持人問問題，選擇正確的人留下來，其餘淘汰，最後看哪隊活下來。</a:t>
              </a:r>
            </a:p>
          </p:txBody>
        </p:sp>
        <p:sp>
          <p:nvSpPr>
            <p:cNvPr id="293" name="TextBox 16"/>
            <p:cNvSpPr/>
            <p:nvPr/>
          </p:nvSpPr>
          <p:spPr>
            <a:xfrm>
              <a:off x="0" y="0"/>
              <a:ext cx="26642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chemeClr val="accent4"/>
                  </a:solidFill>
                  <a:latin typeface="Arial Unicode MS"/>
                  <a:ea typeface="Arial Unicode MS"/>
                  <a:cs typeface="Arial Unicode MS"/>
                  <a:sym typeface="Arial Unicode MS"/>
                </a:defRPr>
              </a:lvl1pPr>
            </a:lstStyle>
            <a:p>
              <a:pPr>
                <a:defRPr b="1">
                  <a:latin typeface="Adobe Arabic"/>
                  <a:ea typeface="Adobe Arabic"/>
                  <a:cs typeface="Adobe Arabic"/>
                  <a:sym typeface="Adobe Arabic"/>
                </a:defRPr>
              </a:pPr>
              <a:r>
                <a:rPr b="0">
                  <a:latin typeface="Arial Unicode MS"/>
                  <a:ea typeface="Arial Unicode MS"/>
                  <a:cs typeface="Arial Unicode MS"/>
                  <a:sym typeface="Arial Unicode MS"/>
                </a:rPr>
                <a:t>遊戲規則</a:t>
              </a:r>
            </a:p>
          </p:txBody>
        </p:sp>
      </p:grpSp>
      <p:sp>
        <p:nvSpPr>
          <p:cNvPr id="295" name="TextBox 17"/>
          <p:cNvSpPr txBox="1"/>
          <p:nvPr/>
        </p:nvSpPr>
        <p:spPr>
          <a:xfrm>
            <a:off x="4946439" y="1564220"/>
            <a:ext cx="70912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02</a:t>
            </a:r>
          </a:p>
        </p:txBody>
      </p:sp>
      <p:grpSp>
        <p:nvGrpSpPr>
          <p:cNvPr id="298" name="Group 18"/>
          <p:cNvGrpSpPr/>
          <p:nvPr/>
        </p:nvGrpSpPr>
        <p:grpSpPr>
          <a:xfrm>
            <a:off x="850606" y="1572477"/>
            <a:ext cx="864098" cy="1188089"/>
            <a:chOff x="0" y="0"/>
            <a:chExt cx="864096" cy="1188087"/>
          </a:xfrm>
        </p:grpSpPr>
        <p:sp>
          <p:nvSpPr>
            <p:cNvPr id="296" name="Rectangle 19"/>
            <p:cNvSpPr/>
            <p:nvPr/>
          </p:nvSpPr>
          <p:spPr>
            <a:xfrm>
              <a:off x="0" y="0"/>
              <a:ext cx="864096" cy="5940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297" name="Isosceles Triangle 20"/>
            <p:cNvSpPr/>
            <p:nvPr/>
          </p:nvSpPr>
          <p:spPr>
            <a:xfrm rot="10800000">
              <a:off x="-1" y="594077"/>
              <a:ext cx="864097" cy="59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299" name="TextBox 24"/>
          <p:cNvSpPr txBox="1"/>
          <p:nvPr/>
        </p:nvSpPr>
        <p:spPr>
          <a:xfrm>
            <a:off x="884587" y="1643204"/>
            <a:ext cx="70912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03</a:t>
            </a:r>
          </a:p>
        </p:txBody>
      </p:sp>
      <p:grpSp>
        <p:nvGrpSpPr>
          <p:cNvPr id="302" name="Group 25"/>
          <p:cNvGrpSpPr/>
          <p:nvPr/>
        </p:nvGrpSpPr>
        <p:grpSpPr>
          <a:xfrm>
            <a:off x="4791464" y="1633265"/>
            <a:ext cx="864097" cy="1188089"/>
            <a:chOff x="0" y="0"/>
            <a:chExt cx="864096" cy="1188087"/>
          </a:xfrm>
        </p:grpSpPr>
        <p:sp>
          <p:nvSpPr>
            <p:cNvPr id="300" name="Rectangle 26"/>
            <p:cNvSpPr/>
            <p:nvPr/>
          </p:nvSpPr>
          <p:spPr>
            <a:xfrm>
              <a:off x="0" y="0"/>
              <a:ext cx="864096" cy="59401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  <p:sp>
          <p:nvSpPr>
            <p:cNvPr id="301" name="Isosceles Triangle 27"/>
            <p:cNvSpPr/>
            <p:nvPr/>
          </p:nvSpPr>
          <p:spPr>
            <a:xfrm rot="10800000">
              <a:off x="-1" y="594077"/>
              <a:ext cx="864097" cy="59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dobe Arabic"/>
                  <a:ea typeface="Adobe Arabic"/>
                  <a:cs typeface="Adobe Arabic"/>
                  <a:sym typeface="Adobe Arabic"/>
                </a:defRPr>
              </a:pPr>
            </a:p>
          </p:txBody>
        </p:sp>
      </p:grpSp>
      <p:sp>
        <p:nvSpPr>
          <p:cNvPr id="303" name="TextBox 31"/>
          <p:cNvSpPr txBox="1"/>
          <p:nvPr/>
        </p:nvSpPr>
        <p:spPr>
          <a:xfrm>
            <a:off x="4879419" y="1643204"/>
            <a:ext cx="70912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Adobe Arabic"/>
                <a:ea typeface="Adobe Arabic"/>
                <a:cs typeface="Adobe Arabic"/>
                <a:sym typeface="Adobe Arabic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304" name="Text Placeholder 2"/>
          <p:cNvSpPr/>
          <p:nvPr>
            <p:ph type="body" idx="13"/>
          </p:nvPr>
        </p:nvSpPr>
        <p:spPr>
          <a:xfrm>
            <a:off x="624336" y="1089424"/>
            <a:ext cx="3275857" cy="2880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 defTabSz="768095">
              <a:spcBef>
                <a:spcPts val="200"/>
              </a:spcBef>
              <a:buSzTx/>
              <a:buFontTx/>
              <a:buNone/>
              <a:defRPr sz="1175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賽錢箱（搭配草裙舞or便利貼）</a:t>
            </a:r>
          </a:p>
        </p:txBody>
      </p:sp>
      <p:sp>
        <p:nvSpPr>
          <p:cNvPr id="305" name="Text Placeholder 2"/>
          <p:cNvSpPr txBox="1"/>
          <p:nvPr/>
        </p:nvSpPr>
        <p:spPr>
          <a:xfrm>
            <a:off x="4791464" y="1069986"/>
            <a:ext cx="327585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300"/>
              </a:spcBef>
              <a:defRPr sz="1400">
                <a:solidFill>
                  <a:srgbClr val="404040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/>
            <a:r>
              <a:t>反應遊戲（備取）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Cover and End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0000FF"/>
      </a:hlink>
      <a:folHlink>
        <a:srgbClr val="FF00FF"/>
      </a:folHlink>
    </a:clrScheme>
    <a:fontScheme name="Cover and End Slide Master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over and End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