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3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74295-6CFF-456B-B72E-746C7B640BED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75320-40A4-48A3-9502-7D6BD3A5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325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5DDCF-3684-4F5A-9A40-EF08AD63B838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812C-FF5A-4809-9755-0ED8EE6D3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43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F-0721-4CAD-88E9-5926D3672DB3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32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8555-0905-4619-9783-FF3DE6A60CAA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80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228E-467D-483D-BF17-A590F89FDDB2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5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04D0-4612-47E7-A4C6-094EBC102D69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48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418B-81B5-4098-833A-12F8E6AF8C7E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9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3C8A-223F-4F1F-8574-3A9542152810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100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4D1D-E839-4770-B7AC-5DE01A510EB6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90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1FDE-9145-4263-973A-162A8D500B50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00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C181-8AC4-4691-8F58-AF74ECE9BC79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3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07D1-31D1-4D35-A417-01FB6355760F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3C8A-223F-4F1F-8574-3A9542152810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6371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3C8A-223F-4F1F-8574-3A9542152810}" type="datetime1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458A8-D2B4-4215-800F-55DA225A5B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86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768093" y="130510"/>
            <a:ext cx="7290054" cy="792480"/>
          </a:xfrm>
        </p:spPr>
        <p:txBody>
          <a:bodyPr>
            <a:normAutofit/>
          </a:bodyPr>
          <a:lstStyle/>
          <a:p>
            <a:r>
              <a:rPr lang="zh-TW" altLang="en-US" sz="3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預算編列</a:t>
            </a:r>
            <a:endParaRPr lang="zh-TW" altLang="en-US" sz="3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18466"/>
              </p:ext>
            </p:extLst>
          </p:nvPr>
        </p:nvGraphicFramePr>
        <p:xfrm>
          <a:off x="768095" y="834468"/>
          <a:ext cx="8090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853">
                  <a:extLst>
                    <a:ext uri="{9D8B030D-6E8A-4147-A177-3AD203B41FA5}">
                      <a16:colId xmlns:a16="http://schemas.microsoft.com/office/drawing/2014/main" val="289769608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3464459562"/>
                    </a:ext>
                  </a:extLst>
                </a:gridCol>
                <a:gridCol w="1246910">
                  <a:extLst>
                    <a:ext uri="{9D8B030D-6E8A-4147-A177-3AD203B41FA5}">
                      <a16:colId xmlns:a16="http://schemas.microsoft.com/office/drawing/2014/main" val="3624458839"/>
                    </a:ext>
                  </a:extLst>
                </a:gridCol>
                <a:gridCol w="3754234">
                  <a:extLst>
                    <a:ext uri="{9D8B030D-6E8A-4147-A177-3AD203B41FA5}">
                      <a16:colId xmlns:a16="http://schemas.microsoft.com/office/drawing/2014/main" val="3070898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部門</a:t>
                      </a:r>
                      <a:endParaRPr lang="en-US" altLang="zh-TW" sz="17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總人數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參加人數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可運用支出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1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數據生態營運部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145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145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2,000*145=290,000</a:t>
                      </a:r>
                      <a:endParaRPr lang="zh-TW" altLang="en-US" sz="17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數位銀行部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179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145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2,000*179=358,000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72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中台發展部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2,000*66=132,000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0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邀請長官</a:t>
                      </a:r>
                      <a:endParaRPr lang="zh-TW" altLang="en-US" sz="17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2000</a:t>
                      </a:r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18=36,000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409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372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816,000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8027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30760"/>
              </p:ext>
            </p:extLst>
          </p:nvPr>
        </p:nvGraphicFramePr>
        <p:xfrm>
          <a:off x="768093" y="3185545"/>
          <a:ext cx="80901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30">
                  <a:extLst>
                    <a:ext uri="{9D8B030D-6E8A-4147-A177-3AD203B41FA5}">
                      <a16:colId xmlns:a16="http://schemas.microsoft.com/office/drawing/2014/main" val="3631125275"/>
                    </a:ext>
                  </a:extLst>
                </a:gridCol>
                <a:gridCol w="5221425">
                  <a:extLst>
                    <a:ext uri="{9D8B030D-6E8A-4147-A177-3AD203B41FA5}">
                      <a16:colId xmlns:a16="http://schemas.microsoft.com/office/drawing/2014/main" val="2090419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公關公司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135,000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餐廳桌錢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10,000</a:t>
                      </a:r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(1+10%)*</a:t>
                      </a:r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38=418,000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4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酒錢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350*38=13,300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抽獎費用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240,000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6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雜支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9,700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3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總計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816,000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68595"/>
                  </a:ext>
                </a:extLst>
              </a:tr>
            </a:tbl>
          </a:graphicData>
        </a:graphic>
      </p:graphicFrame>
      <p:sp>
        <p:nvSpPr>
          <p:cNvPr id="5" name="七邊形 4"/>
          <p:cNvSpPr/>
          <p:nvPr/>
        </p:nvSpPr>
        <p:spPr>
          <a:xfrm>
            <a:off x="4222865" y="2360815"/>
            <a:ext cx="124691" cy="108065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1</a:t>
            </a:r>
            <a:endParaRPr lang="zh-TW" altLang="en-US" sz="1100" dirty="0"/>
          </a:p>
        </p:txBody>
      </p:sp>
      <p:sp>
        <p:nvSpPr>
          <p:cNvPr id="7" name="七邊形 6"/>
          <p:cNvSpPr/>
          <p:nvPr/>
        </p:nvSpPr>
        <p:spPr>
          <a:xfrm>
            <a:off x="4350774" y="2710161"/>
            <a:ext cx="124691" cy="108065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2</a:t>
            </a:r>
            <a:endParaRPr lang="zh-TW" altLang="en-US" sz="1100" dirty="0"/>
          </a:p>
        </p:txBody>
      </p:sp>
      <p:sp>
        <p:nvSpPr>
          <p:cNvPr id="8" name="七邊形 7"/>
          <p:cNvSpPr/>
          <p:nvPr/>
        </p:nvSpPr>
        <p:spPr>
          <a:xfrm>
            <a:off x="5713614" y="3918066"/>
            <a:ext cx="124691" cy="108065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3</a:t>
            </a:r>
            <a:endParaRPr lang="zh-TW" altLang="en-US" sz="1100" dirty="0"/>
          </a:p>
        </p:txBody>
      </p:sp>
      <p:sp>
        <p:nvSpPr>
          <p:cNvPr id="9" name="七邊形 8"/>
          <p:cNvSpPr/>
          <p:nvPr/>
        </p:nvSpPr>
        <p:spPr>
          <a:xfrm>
            <a:off x="5297977" y="4367213"/>
            <a:ext cx="124691" cy="108065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4</a:t>
            </a:r>
            <a:endParaRPr lang="zh-TW" altLang="en-US" sz="11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8093" y="5781425"/>
            <a:ext cx="75778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邀請長官先依七成出席預估</a:t>
            </a:r>
            <a:endParaRPr lang="en-US" altLang="zh-TW" sz="1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總參加人數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372</a:t>
            </a: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，可抽獎人數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354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依出席人數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可能參加廠商預估</a:t>
            </a:r>
            <a:endParaRPr lang="en-US" altLang="zh-TW" sz="1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天成飯店桌錢僅含果汁，未含酒錢，故先以一桌一瓶紅酒估算</a:t>
            </a:r>
            <a:endParaRPr lang="en-US" altLang="zh-TW" sz="1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可運用支出與總務承辦確認依部門總人數估算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含試用、兼任、華卡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，不需扣除未出席同仁人數</a:t>
            </a:r>
            <a:endParaRPr lang="zh-TW" altLang="en-US" dirty="0"/>
          </a:p>
        </p:txBody>
      </p:sp>
      <p:sp>
        <p:nvSpPr>
          <p:cNvPr id="11" name="七邊形 10"/>
          <p:cNvSpPr/>
          <p:nvPr/>
        </p:nvSpPr>
        <p:spPr>
          <a:xfrm>
            <a:off x="6270567" y="868957"/>
            <a:ext cx="124691" cy="108065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5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492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768094" y="494330"/>
            <a:ext cx="7290054" cy="792480"/>
          </a:xfrm>
        </p:spPr>
        <p:txBody>
          <a:bodyPr>
            <a:normAutofit/>
          </a:bodyPr>
          <a:lstStyle/>
          <a:p>
            <a:r>
              <a:rPr lang="zh-TW" altLang="en-US" sz="3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預算編列</a:t>
            </a:r>
            <a:endParaRPr lang="zh-TW" altLang="en-US" sz="3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58A8-D2B4-4215-800F-55DA225A5B7E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96442"/>
              </p:ext>
            </p:extLst>
          </p:nvPr>
        </p:nvGraphicFramePr>
        <p:xfrm>
          <a:off x="768094" y="1411088"/>
          <a:ext cx="7544632" cy="4266765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1886158">
                  <a:extLst>
                    <a:ext uri="{9D8B030D-6E8A-4147-A177-3AD203B41FA5}">
                      <a16:colId xmlns:a16="http://schemas.microsoft.com/office/drawing/2014/main" val="1465902252"/>
                    </a:ext>
                  </a:extLst>
                </a:gridCol>
                <a:gridCol w="1886158">
                  <a:extLst>
                    <a:ext uri="{9D8B030D-6E8A-4147-A177-3AD203B41FA5}">
                      <a16:colId xmlns:a16="http://schemas.microsoft.com/office/drawing/2014/main" val="171578877"/>
                    </a:ext>
                  </a:extLst>
                </a:gridCol>
                <a:gridCol w="1886158">
                  <a:extLst>
                    <a:ext uri="{9D8B030D-6E8A-4147-A177-3AD203B41FA5}">
                      <a16:colId xmlns:a16="http://schemas.microsoft.com/office/drawing/2014/main" val="1293236266"/>
                    </a:ext>
                  </a:extLst>
                </a:gridCol>
                <a:gridCol w="1886158">
                  <a:extLst>
                    <a:ext uri="{9D8B030D-6E8A-4147-A177-3AD203B41FA5}">
                      <a16:colId xmlns:a16="http://schemas.microsoft.com/office/drawing/2014/main" val="897879117"/>
                    </a:ext>
                  </a:extLst>
                </a:gridCol>
              </a:tblGrid>
              <a:tr h="474085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獎項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獎金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預算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348232"/>
                  </a:ext>
                </a:extLst>
              </a:tr>
              <a:tr h="474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獎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20,000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20,000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339616"/>
                  </a:ext>
                </a:extLst>
              </a:tr>
              <a:tr h="474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獎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10,000 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10,000 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0072"/>
                  </a:ext>
                </a:extLst>
              </a:tr>
              <a:tr h="474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獎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8,000 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40,000 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233442"/>
                  </a:ext>
                </a:extLst>
              </a:tr>
              <a:tr h="474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獎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5,000 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50,000 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920781"/>
                  </a:ext>
                </a:extLst>
              </a:tr>
              <a:tr h="474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獎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2,000 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60,000 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824838"/>
                  </a:ext>
                </a:extLst>
              </a:tr>
              <a:tr h="474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r>
                        <a:rPr lang="zh-TW" altLang="en-US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獎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1,000 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60,000 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623881"/>
                  </a:ext>
                </a:extLst>
              </a:tr>
              <a:tr h="474085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7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總計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107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240,000 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033547"/>
                  </a:ext>
                </a:extLst>
              </a:tr>
              <a:tr h="474085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中獎率</a:t>
                      </a:r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總數</a:t>
                      </a:r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354)</a:t>
                      </a:r>
                      <a:endParaRPr lang="zh-TW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30%</a:t>
                      </a:r>
                      <a:endParaRPr lang="en-US" altLang="zh-TW" sz="17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18116"/>
                  </a:ext>
                </a:extLst>
              </a:tr>
            </a:tbl>
          </a:graphicData>
        </a:graphic>
      </p:graphicFrame>
      <p:sp>
        <p:nvSpPr>
          <p:cNvPr id="2" name="七邊形 1"/>
          <p:cNvSpPr/>
          <p:nvPr/>
        </p:nvSpPr>
        <p:spPr>
          <a:xfrm>
            <a:off x="6700058" y="5303520"/>
            <a:ext cx="141317" cy="133004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1</a:t>
            </a:r>
            <a:endParaRPr lang="zh-TW" altLang="en-US" sz="11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8094" y="5827222"/>
            <a:ext cx="7544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中獎率未含長官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Donate</a:t>
            </a: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部分</a:t>
            </a:r>
            <a:endParaRPr lang="en-US" altLang="zh-TW" sz="1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想確認獎金是要用現金還是買禮券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zh-TW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222</Words>
  <Application>Microsoft Office PowerPoint</Application>
  <PresentationFormat>如螢幕大小 (4:3)</PresentationFormat>
  <Paragraphs>88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預算編列</vt:lpstr>
      <vt:lpstr>預算編列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陳皓文[Haowen Chen]</dc:creator>
  <cp:lastModifiedBy>王雅貞[Jenny Wang]</cp:lastModifiedBy>
  <cp:revision>53</cp:revision>
  <dcterms:created xsi:type="dcterms:W3CDTF">2017-11-30T02:15:52Z</dcterms:created>
  <dcterms:modified xsi:type="dcterms:W3CDTF">2019-09-05T08:30:39Z</dcterms:modified>
</cp:coreProperties>
</file>