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9" r:id="rId2"/>
    <p:sldId id="258" r:id="rId3"/>
    <p:sldId id="260"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121814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1574833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231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3769349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665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3142295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529911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47941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66597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342378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1497948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182114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61792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209949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158802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662D0D79-A7E9-4315-9E3C-3511F04920FE}" type="datetimeFigureOut">
              <a:rPr lang="zh-TW" altLang="en-US" smtClean="0"/>
              <a:t>2022/10/26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22359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2D0D79-A7E9-4315-9E3C-3511F04920FE}" type="datetimeFigureOut">
              <a:rPr lang="zh-TW" altLang="en-US" smtClean="0"/>
              <a:t>2022/10/26</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AF94B6-38F2-47C5-9D7F-81AB6A5D7C57}" type="slidenum">
              <a:rPr lang="zh-TW" altLang="en-US" smtClean="0"/>
              <a:t>‹#›</a:t>
            </a:fld>
            <a:endParaRPr lang="zh-TW" altLang="en-US"/>
          </a:p>
        </p:txBody>
      </p:sp>
    </p:spTree>
    <p:extLst>
      <p:ext uri="{BB962C8B-B14F-4D97-AF65-F5344CB8AC3E}">
        <p14:creationId xmlns:p14="http://schemas.microsoft.com/office/powerpoint/2010/main" val="371617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ebgl2fundamentals.org/webgl/webgl-fundamental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AD2764-94CE-F4F2-1CF5-17AECF4EB6A7}"/>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計算機圖學</a:t>
            </a:r>
            <a:r>
              <a:rPr lang="en-US" altLang="zh-TW" dirty="0">
                <a:latin typeface="+mn-lt"/>
                <a:ea typeface="標楷體" panose="03000509000000000000" pitchFamily="65" charset="-120"/>
              </a:rPr>
              <a:t>-HW1</a:t>
            </a:r>
            <a:br>
              <a:rPr lang="en-US" altLang="zh-TW" dirty="0">
                <a:latin typeface="+mn-lt"/>
                <a:ea typeface="標楷體" panose="03000509000000000000" pitchFamily="65" charset="-120"/>
              </a:rPr>
            </a:br>
            <a:r>
              <a:rPr lang="en-US" altLang="zh-TW" dirty="0" err="1">
                <a:latin typeface="+mn-lt"/>
                <a:ea typeface="標楷體" panose="03000509000000000000" pitchFamily="65" charset="-120"/>
              </a:rPr>
              <a:t>Sierpinski</a:t>
            </a:r>
            <a:r>
              <a:rPr lang="en-US" altLang="zh-TW" dirty="0">
                <a:latin typeface="+mn-lt"/>
                <a:ea typeface="標楷體" panose="03000509000000000000" pitchFamily="65" charset="-120"/>
              </a:rPr>
              <a:t> triangle</a:t>
            </a:r>
            <a:endParaRPr lang="zh-TW" altLang="en-US" dirty="0">
              <a:latin typeface="標楷體" panose="03000509000000000000" pitchFamily="65" charset="-120"/>
              <a:ea typeface="標楷體" panose="03000509000000000000" pitchFamily="65" charset="-120"/>
            </a:endParaRPr>
          </a:p>
        </p:txBody>
      </p:sp>
      <p:sp>
        <p:nvSpPr>
          <p:cNvPr id="3" name="副標題 2">
            <a:extLst>
              <a:ext uri="{FF2B5EF4-FFF2-40B4-BE49-F238E27FC236}">
                <a16:creationId xmlns:a16="http://schemas.microsoft.com/office/drawing/2014/main" id="{D694EC9B-1869-C096-8F0F-763EBB62FA4A}"/>
              </a:ext>
            </a:extLst>
          </p:cNvPr>
          <p:cNvSpPr>
            <a:spLocks noGrp="1"/>
          </p:cNvSpPr>
          <p:nvPr>
            <p:ph type="subTitle" idx="1"/>
          </p:nvPr>
        </p:nvSpPr>
        <p:spPr/>
        <p:txBody>
          <a:bodyPr>
            <a:normAutofit/>
          </a:bodyPr>
          <a:lstStyle/>
          <a:p>
            <a:r>
              <a:rPr lang="en-US" altLang="zh-TW" sz="4000" dirty="0"/>
              <a:t>1093305</a:t>
            </a:r>
            <a:r>
              <a:rPr lang="zh-TW" altLang="en-US" sz="4000" dirty="0"/>
              <a:t> </a:t>
            </a:r>
            <a:r>
              <a:rPr lang="zh-TW" altLang="en-US" sz="4000" dirty="0">
                <a:latin typeface="標楷體" panose="03000509000000000000" pitchFamily="65" charset="-120"/>
                <a:ea typeface="標楷體" panose="03000509000000000000" pitchFamily="65" charset="-120"/>
              </a:rPr>
              <a:t>陳鈺汶</a:t>
            </a:r>
          </a:p>
        </p:txBody>
      </p:sp>
    </p:spTree>
    <p:extLst>
      <p:ext uri="{BB962C8B-B14F-4D97-AF65-F5344CB8AC3E}">
        <p14:creationId xmlns:p14="http://schemas.microsoft.com/office/powerpoint/2010/main" val="300174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6329175" y="2547241"/>
            <a:ext cx="4480339" cy="3880773"/>
          </a:xfrm>
        </p:spPr>
        <p:txBody>
          <a:bodyPr>
            <a:normAutofit/>
          </a:bodyPr>
          <a:lstStyle/>
          <a:p>
            <a:r>
              <a:rPr lang="zh-TW" altLang="en-US" sz="2800" dirty="0">
                <a:latin typeface="標楷體" panose="03000509000000000000" pitchFamily="65" charset="-120"/>
                <a:ea typeface="標楷體" panose="03000509000000000000" pitchFamily="65" charset="-120"/>
              </a:rPr>
              <a:t>這個</a:t>
            </a:r>
            <a:r>
              <a:rPr lang="en-US" altLang="zh-TW" sz="2800" dirty="0">
                <a:latin typeface="+mj-lt"/>
                <a:ea typeface="標楷體" panose="03000509000000000000" pitchFamily="65" charset="-120"/>
              </a:rPr>
              <a:t>Function</a:t>
            </a:r>
            <a:r>
              <a:rPr lang="zh-TW" altLang="en-US" sz="2800" dirty="0">
                <a:latin typeface="標楷體" panose="03000509000000000000" pitchFamily="65" charset="-120"/>
                <a:ea typeface="標楷體" panose="03000509000000000000" pitchFamily="65" charset="-120"/>
              </a:rPr>
              <a:t>是把所有需要畫出的東西都畫出，搭配</a:t>
            </a:r>
            <a:r>
              <a:rPr lang="en-US" altLang="zh-TW" sz="2800" dirty="0" err="1">
                <a:latin typeface="+mj-lt"/>
                <a:ea typeface="標楷體" panose="03000509000000000000" pitchFamily="65" charset="-120"/>
              </a:rPr>
              <a:t>upFloor</a:t>
            </a:r>
            <a:r>
              <a:rPr lang="en-US" altLang="zh-TW" sz="2800" dirty="0">
                <a:latin typeface="+mj-lt"/>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，每次拉霸值變動一次都要重新繪畫到畫布上</a:t>
            </a:r>
            <a:endParaRPr lang="en-US" altLang="zh-TW" sz="2800"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49183252-52C0-E6D8-160F-C70D74C2D1B6}"/>
              </a:ext>
            </a:extLst>
          </p:cNvPr>
          <p:cNvPicPr>
            <a:picLocks noChangeAspect="1"/>
          </p:cNvPicPr>
          <p:nvPr/>
        </p:nvPicPr>
        <p:blipFill>
          <a:blip r:embed="rId2"/>
          <a:stretch>
            <a:fillRect/>
          </a:stretch>
        </p:blipFill>
        <p:spPr>
          <a:xfrm>
            <a:off x="624366" y="1584556"/>
            <a:ext cx="5471634" cy="4663844"/>
          </a:xfrm>
          <a:prstGeom prst="rect">
            <a:avLst/>
          </a:prstGeom>
        </p:spPr>
      </p:pic>
    </p:spTree>
    <p:extLst>
      <p:ext uri="{BB962C8B-B14F-4D97-AF65-F5344CB8AC3E}">
        <p14:creationId xmlns:p14="http://schemas.microsoft.com/office/powerpoint/2010/main" val="19390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DDECF6-2E3A-9457-F24A-8EB9738330BC}"/>
              </a:ext>
            </a:extLst>
          </p:cNvPr>
          <p:cNvSpPr>
            <a:spLocks noGrp="1"/>
          </p:cNvSpPr>
          <p:nvPr>
            <p:ph type="ctrTitle"/>
          </p:nvPr>
        </p:nvSpPr>
        <p:spPr>
          <a:xfrm>
            <a:off x="560009" y="2404531"/>
            <a:ext cx="7766936" cy="1646302"/>
          </a:xfrm>
        </p:spPr>
        <p:txBody>
          <a:bodyPr/>
          <a:lstStyle/>
          <a:p>
            <a:r>
              <a:rPr lang="zh-TW" altLang="en-US" sz="8000" dirty="0">
                <a:latin typeface="標楷體" panose="03000509000000000000" pitchFamily="65" charset="-120"/>
                <a:ea typeface="標楷體" panose="03000509000000000000" pitchFamily="65" charset="-120"/>
              </a:rPr>
              <a:t>謝謝觀賞</a:t>
            </a:r>
          </a:p>
        </p:txBody>
      </p:sp>
      <p:sp>
        <p:nvSpPr>
          <p:cNvPr id="3" name="副標題 2">
            <a:extLst>
              <a:ext uri="{FF2B5EF4-FFF2-40B4-BE49-F238E27FC236}">
                <a16:creationId xmlns:a16="http://schemas.microsoft.com/office/drawing/2014/main" id="{6A61636E-8A9D-1A3F-B6C5-3B2C3AF9FF91}"/>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2761534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677334" y="2160589"/>
            <a:ext cx="9332080" cy="3880773"/>
          </a:xfrm>
        </p:spPr>
        <p:txBody>
          <a:bodyPr>
            <a:normAutofit/>
          </a:bodyPr>
          <a:lstStyle/>
          <a:p>
            <a:r>
              <a:rPr lang="zh-TW" altLang="en-US" sz="3600" dirty="0">
                <a:latin typeface="標楷體" panose="03000509000000000000" pitchFamily="65" charset="-120"/>
                <a:ea typeface="標楷體" panose="03000509000000000000" pitchFamily="65" charset="-120"/>
              </a:rPr>
              <a:t>本次作業以課堂網頁上的範例</a:t>
            </a:r>
            <a:r>
              <a:rPr lang="en-US" altLang="zh-TW" sz="3600" dirty="0">
                <a:latin typeface="+mj-lt"/>
                <a:ea typeface="標楷體" panose="03000509000000000000" pitchFamily="65" charset="-120"/>
              </a:rPr>
              <a:t>(fundaments)</a:t>
            </a:r>
            <a:r>
              <a:rPr lang="zh-TW" altLang="en-US" sz="3600" dirty="0">
                <a:latin typeface="標楷體" panose="03000509000000000000" pitchFamily="65" charset="-120"/>
                <a:ea typeface="標楷體" panose="03000509000000000000" pitchFamily="65" charset="-120"/>
              </a:rPr>
              <a:t>修改而成</a:t>
            </a:r>
            <a:endParaRPr lang="en-US" altLang="zh-TW" sz="3600" dirty="0">
              <a:latin typeface="標楷體" panose="03000509000000000000" pitchFamily="65" charset="-120"/>
              <a:ea typeface="標楷體" panose="03000509000000000000" pitchFamily="65" charset="-120"/>
            </a:endParaRPr>
          </a:p>
          <a:p>
            <a:r>
              <a:rPr lang="en-US" altLang="zh-TW" sz="3600" dirty="0">
                <a:latin typeface="+mj-lt"/>
                <a:hlinkClick r:id="rId2"/>
              </a:rPr>
              <a:t>Webgl2 Fundamentals</a:t>
            </a:r>
            <a:endParaRPr lang="zh-TW" altLang="en-US" sz="3600" dirty="0">
              <a:latin typeface="+mj-lt"/>
            </a:endParaRPr>
          </a:p>
        </p:txBody>
      </p:sp>
    </p:spTree>
    <p:extLst>
      <p:ext uri="{BB962C8B-B14F-4D97-AF65-F5344CB8AC3E}">
        <p14:creationId xmlns:p14="http://schemas.microsoft.com/office/powerpoint/2010/main" val="151545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862374" y="5621196"/>
            <a:ext cx="8226588" cy="3880773"/>
          </a:xfrm>
        </p:spPr>
        <p:txBody>
          <a:bodyPr>
            <a:normAutofit/>
          </a:bodyPr>
          <a:lstStyle/>
          <a:p>
            <a:r>
              <a:rPr lang="zh-TW" altLang="en-US" sz="3600" dirty="0">
                <a:latin typeface="標楷體" panose="03000509000000000000" pitchFamily="65" charset="-120"/>
                <a:ea typeface="標楷體" panose="03000509000000000000" pitchFamily="65" charset="-120"/>
              </a:rPr>
              <a:t>基本前置</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設定</a:t>
            </a:r>
            <a:r>
              <a:rPr lang="en-US" altLang="zh-TW" sz="3600" dirty="0">
                <a:latin typeface="標楷體" panose="03000509000000000000" pitchFamily="65" charset="-120"/>
                <a:ea typeface="標楷體" panose="03000509000000000000" pitchFamily="65" charset="-120"/>
              </a:rPr>
              <a:t>id)</a:t>
            </a:r>
          </a:p>
        </p:txBody>
      </p:sp>
      <p:pic>
        <p:nvPicPr>
          <p:cNvPr id="7" name="圖片 6">
            <a:extLst>
              <a:ext uri="{FF2B5EF4-FFF2-40B4-BE49-F238E27FC236}">
                <a16:creationId xmlns:a16="http://schemas.microsoft.com/office/drawing/2014/main" id="{89758B9E-6EE9-DE12-CCAD-A03BC60B0E85}"/>
              </a:ext>
            </a:extLst>
          </p:cNvPr>
          <p:cNvPicPr>
            <a:picLocks noChangeAspect="1"/>
          </p:cNvPicPr>
          <p:nvPr/>
        </p:nvPicPr>
        <p:blipFill rotWithShape="1">
          <a:blip r:embed="rId2"/>
          <a:srcRect l="7192" t="35547" r="29357" b="23457"/>
          <a:stretch/>
        </p:blipFill>
        <p:spPr>
          <a:xfrm>
            <a:off x="677334" y="1930400"/>
            <a:ext cx="8153846" cy="3431716"/>
          </a:xfrm>
          <a:prstGeom prst="rect">
            <a:avLst/>
          </a:prstGeom>
        </p:spPr>
      </p:pic>
    </p:spTree>
    <p:extLst>
      <p:ext uri="{BB962C8B-B14F-4D97-AF65-F5344CB8AC3E}">
        <p14:creationId xmlns:p14="http://schemas.microsoft.com/office/powerpoint/2010/main" val="610908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862374" y="5621196"/>
            <a:ext cx="8226588" cy="3880773"/>
          </a:xfrm>
        </p:spPr>
        <p:txBody>
          <a:bodyPr>
            <a:normAutofit/>
          </a:bodyPr>
          <a:lstStyle/>
          <a:p>
            <a:r>
              <a:rPr lang="zh-TW" altLang="en-US" sz="3600" dirty="0">
                <a:latin typeface="標楷體" panose="03000509000000000000" pitchFamily="65" charset="-120"/>
                <a:ea typeface="標楷體" panose="03000509000000000000" pitchFamily="65" charset="-120"/>
              </a:rPr>
              <a:t>基本前置</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位置</a:t>
            </a:r>
            <a:r>
              <a:rPr lang="en-US" altLang="zh-TW" sz="3600" dirty="0">
                <a:latin typeface="標楷體" panose="03000509000000000000" pitchFamily="65" charset="-120"/>
                <a:ea typeface="標楷體" panose="03000509000000000000" pitchFamily="65" charset="-120"/>
              </a:rPr>
              <a:t>)</a:t>
            </a:r>
          </a:p>
        </p:txBody>
      </p:sp>
      <p:pic>
        <p:nvPicPr>
          <p:cNvPr id="5" name="圖片 4">
            <a:extLst>
              <a:ext uri="{FF2B5EF4-FFF2-40B4-BE49-F238E27FC236}">
                <a16:creationId xmlns:a16="http://schemas.microsoft.com/office/drawing/2014/main" id="{D695D984-6A81-EF6E-1876-F8E847DBC74B}"/>
              </a:ext>
            </a:extLst>
          </p:cNvPr>
          <p:cNvPicPr>
            <a:picLocks noChangeAspect="1"/>
          </p:cNvPicPr>
          <p:nvPr/>
        </p:nvPicPr>
        <p:blipFill rotWithShape="1">
          <a:blip r:embed="rId2"/>
          <a:srcRect l="5674" r="38233" b="34661"/>
          <a:stretch/>
        </p:blipFill>
        <p:spPr>
          <a:xfrm>
            <a:off x="862374" y="1572303"/>
            <a:ext cx="8226588" cy="4003306"/>
          </a:xfrm>
          <a:prstGeom prst="rect">
            <a:avLst/>
          </a:prstGeom>
        </p:spPr>
      </p:pic>
    </p:spTree>
    <p:extLst>
      <p:ext uri="{BB962C8B-B14F-4D97-AF65-F5344CB8AC3E}">
        <p14:creationId xmlns:p14="http://schemas.microsoft.com/office/powerpoint/2010/main" val="328526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862374" y="5621196"/>
            <a:ext cx="8226588" cy="3880773"/>
          </a:xfrm>
        </p:spPr>
        <p:txBody>
          <a:bodyPr>
            <a:normAutofit/>
          </a:bodyPr>
          <a:lstStyle/>
          <a:p>
            <a:r>
              <a:rPr lang="zh-TW" altLang="en-US" sz="3600" dirty="0">
                <a:latin typeface="標楷體" panose="03000509000000000000" pitchFamily="65" charset="-120"/>
                <a:ea typeface="標楷體" panose="03000509000000000000" pitchFamily="65" charset="-120"/>
              </a:rPr>
              <a:t>基本前置</a:t>
            </a:r>
            <a:r>
              <a:rPr lang="en-US" altLang="zh-TW" sz="3600" dirty="0">
                <a:latin typeface="標楷體" panose="03000509000000000000" pitchFamily="65" charset="-120"/>
                <a:ea typeface="標楷體" panose="03000509000000000000" pitchFamily="65" charset="-120"/>
              </a:rPr>
              <a:t>(</a:t>
            </a:r>
            <a:r>
              <a:rPr lang="zh-TW" altLang="en-US" sz="3600" dirty="0">
                <a:latin typeface="標楷體" panose="03000509000000000000" pitchFamily="65" charset="-120"/>
                <a:ea typeface="標楷體" panose="03000509000000000000" pitchFamily="65" charset="-120"/>
              </a:rPr>
              <a:t>顏色</a:t>
            </a:r>
            <a:r>
              <a:rPr lang="en-US" altLang="zh-TW" sz="3600" dirty="0">
                <a:latin typeface="標楷體" panose="03000509000000000000" pitchFamily="65" charset="-120"/>
                <a:ea typeface="標楷體" panose="03000509000000000000" pitchFamily="65" charset="-120"/>
              </a:rPr>
              <a:t>)</a:t>
            </a:r>
          </a:p>
        </p:txBody>
      </p:sp>
      <p:pic>
        <p:nvPicPr>
          <p:cNvPr id="6" name="圖片 5">
            <a:extLst>
              <a:ext uri="{FF2B5EF4-FFF2-40B4-BE49-F238E27FC236}">
                <a16:creationId xmlns:a16="http://schemas.microsoft.com/office/drawing/2014/main" id="{1522E070-0A0A-E794-2690-99F33646408E}"/>
              </a:ext>
            </a:extLst>
          </p:cNvPr>
          <p:cNvPicPr>
            <a:picLocks noChangeAspect="1"/>
          </p:cNvPicPr>
          <p:nvPr/>
        </p:nvPicPr>
        <p:blipFill>
          <a:blip r:embed="rId2"/>
          <a:stretch>
            <a:fillRect/>
          </a:stretch>
        </p:blipFill>
        <p:spPr>
          <a:xfrm>
            <a:off x="862374" y="1930400"/>
            <a:ext cx="8244446" cy="3355298"/>
          </a:xfrm>
          <a:prstGeom prst="rect">
            <a:avLst/>
          </a:prstGeom>
        </p:spPr>
      </p:pic>
    </p:spTree>
    <p:extLst>
      <p:ext uri="{BB962C8B-B14F-4D97-AF65-F5344CB8AC3E}">
        <p14:creationId xmlns:p14="http://schemas.microsoft.com/office/powerpoint/2010/main" val="377313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862374" y="5621196"/>
            <a:ext cx="8226588" cy="3880773"/>
          </a:xfrm>
        </p:spPr>
        <p:txBody>
          <a:bodyPr>
            <a:normAutofit/>
          </a:bodyPr>
          <a:lstStyle/>
          <a:p>
            <a:r>
              <a:rPr lang="zh-TW" altLang="en-US" sz="2800" dirty="0">
                <a:latin typeface="標楷體" panose="03000509000000000000" pitchFamily="65" charset="-120"/>
                <a:ea typeface="標楷體" panose="03000509000000000000" pitchFamily="65" charset="-120"/>
              </a:rPr>
              <a:t>創範圍最小值為</a:t>
            </a:r>
            <a:r>
              <a:rPr lang="en-US" altLang="zh-TW" sz="2800" dirty="0">
                <a:latin typeface="標楷體" panose="03000509000000000000" pitchFamily="65" charset="-120"/>
                <a:ea typeface="標楷體" panose="03000509000000000000" pitchFamily="65" charset="-120"/>
              </a:rPr>
              <a:t>1</a:t>
            </a:r>
            <a:r>
              <a:rPr lang="zh-TW" altLang="en-US" sz="2800" dirty="0">
                <a:latin typeface="標楷體" panose="03000509000000000000" pitchFamily="65" charset="-120"/>
                <a:ea typeface="標楷體" panose="03000509000000000000" pitchFamily="65" charset="-120"/>
              </a:rPr>
              <a:t>、最大值為</a:t>
            </a:r>
            <a:r>
              <a:rPr lang="en-US" altLang="zh-TW" sz="2800" dirty="0">
                <a:latin typeface="標楷體" panose="03000509000000000000" pitchFamily="65" charset="-120"/>
                <a:ea typeface="標楷體" panose="03000509000000000000" pitchFamily="65" charset="-120"/>
              </a:rPr>
              <a:t>9</a:t>
            </a:r>
            <a:r>
              <a:rPr lang="zh-TW" altLang="en-US" sz="2800" dirty="0">
                <a:latin typeface="標楷體" panose="03000509000000000000" pitchFamily="65" charset="-120"/>
                <a:ea typeface="標楷體" panose="03000509000000000000" pitchFamily="65" charset="-120"/>
              </a:rPr>
              <a:t>的拉霸，</a:t>
            </a:r>
            <a:r>
              <a:rPr lang="en-US" altLang="zh-TW" sz="2800" dirty="0" err="1">
                <a:latin typeface="+mj-lt"/>
                <a:ea typeface="標楷體" panose="03000509000000000000" pitchFamily="65" charset="-120"/>
              </a:rPr>
              <a:t>ui</a:t>
            </a:r>
            <a:r>
              <a:rPr lang="zh-TW" altLang="en-US" sz="2800" dirty="0">
                <a:latin typeface="標楷體" panose="03000509000000000000" pitchFamily="65" charset="-120"/>
                <a:ea typeface="標楷體" panose="03000509000000000000" pitchFamily="65" charset="-120"/>
              </a:rPr>
              <a:t>為層數</a:t>
            </a:r>
            <a:endParaRPr lang="en-US" altLang="zh-TW" sz="28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236F59FF-36D9-D3D8-C407-F6B2EA7D2D24}"/>
              </a:ext>
            </a:extLst>
          </p:cNvPr>
          <p:cNvPicPr>
            <a:picLocks noChangeAspect="1"/>
          </p:cNvPicPr>
          <p:nvPr/>
        </p:nvPicPr>
        <p:blipFill>
          <a:blip r:embed="rId2"/>
          <a:stretch>
            <a:fillRect/>
          </a:stretch>
        </p:blipFill>
        <p:spPr>
          <a:xfrm>
            <a:off x="677334" y="1930400"/>
            <a:ext cx="8716268" cy="3299593"/>
          </a:xfrm>
          <a:prstGeom prst="rect">
            <a:avLst/>
          </a:prstGeom>
        </p:spPr>
      </p:pic>
    </p:spTree>
    <p:extLst>
      <p:ext uri="{BB962C8B-B14F-4D97-AF65-F5344CB8AC3E}">
        <p14:creationId xmlns:p14="http://schemas.microsoft.com/office/powerpoint/2010/main" val="1630930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862372" y="3815545"/>
            <a:ext cx="8226588" cy="3880773"/>
          </a:xfrm>
        </p:spPr>
        <p:txBody>
          <a:bodyPr>
            <a:normAutofit/>
          </a:bodyPr>
          <a:lstStyle/>
          <a:p>
            <a:r>
              <a:rPr lang="zh-TW" altLang="en-US" sz="2800" dirty="0">
                <a:latin typeface="標楷體" panose="03000509000000000000" pitchFamily="65" charset="-120"/>
                <a:ea typeface="標楷體" panose="03000509000000000000" pitchFamily="65" charset="-120"/>
              </a:rPr>
              <a:t>用來算出內層三角形的各個點</a:t>
            </a:r>
            <a:r>
              <a:rPr lang="en-US" altLang="zh-TW" sz="2800" dirty="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取得</a:t>
            </a:r>
            <a:r>
              <a:rPr lang="en-US" altLang="zh-TW" sz="2800" dirty="0">
                <a:latin typeface="標楷體" panose="03000509000000000000" pitchFamily="65" charset="-120"/>
                <a:ea typeface="標楷體" panose="03000509000000000000" pitchFamily="65" charset="-120"/>
              </a:rPr>
              <a:t>A</a:t>
            </a:r>
            <a:r>
              <a:rPr lang="zh-TW" altLang="en-US"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B</a:t>
            </a:r>
            <a:r>
              <a:rPr lang="zh-TW" altLang="en-US" sz="2800" dirty="0">
                <a:latin typeface="標楷體" panose="03000509000000000000" pitchFamily="65" charset="-120"/>
                <a:ea typeface="標楷體" panose="03000509000000000000" pitchFamily="65" charset="-120"/>
              </a:rPr>
              <a:t>兩點的一半位置的點</a:t>
            </a:r>
            <a:r>
              <a:rPr lang="en-US" altLang="zh-TW" sz="2800" dirty="0">
                <a:latin typeface="標楷體" panose="03000509000000000000" pitchFamily="65" charset="-120"/>
                <a:ea typeface="標楷體" panose="03000509000000000000" pitchFamily="65" charset="-120"/>
              </a:rPr>
              <a:t>)</a:t>
            </a:r>
          </a:p>
        </p:txBody>
      </p:sp>
      <p:pic>
        <p:nvPicPr>
          <p:cNvPr id="10" name="圖片 9">
            <a:extLst>
              <a:ext uri="{FF2B5EF4-FFF2-40B4-BE49-F238E27FC236}">
                <a16:creationId xmlns:a16="http://schemas.microsoft.com/office/drawing/2014/main" id="{3D4770AF-B622-5D5C-7072-6B4D011D070E}"/>
              </a:ext>
            </a:extLst>
          </p:cNvPr>
          <p:cNvPicPr>
            <a:picLocks noChangeAspect="1"/>
          </p:cNvPicPr>
          <p:nvPr/>
        </p:nvPicPr>
        <p:blipFill>
          <a:blip r:embed="rId2"/>
          <a:stretch>
            <a:fillRect/>
          </a:stretch>
        </p:blipFill>
        <p:spPr>
          <a:xfrm>
            <a:off x="586232" y="2022997"/>
            <a:ext cx="8778869" cy="1320800"/>
          </a:xfrm>
          <a:prstGeom prst="rect">
            <a:avLst/>
          </a:prstGeom>
        </p:spPr>
      </p:pic>
    </p:spTree>
    <p:extLst>
      <p:ext uri="{BB962C8B-B14F-4D97-AF65-F5344CB8AC3E}">
        <p14:creationId xmlns:p14="http://schemas.microsoft.com/office/powerpoint/2010/main" val="289577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588844" y="4671963"/>
            <a:ext cx="9086098" cy="3880773"/>
          </a:xfrm>
        </p:spPr>
        <p:txBody>
          <a:bodyPr>
            <a:normAutofit/>
          </a:bodyPr>
          <a:lstStyle/>
          <a:p>
            <a:r>
              <a:rPr lang="zh-TW" altLang="en-US" sz="2800" dirty="0">
                <a:latin typeface="標楷體" panose="03000509000000000000" pitchFamily="65" charset="-120"/>
                <a:ea typeface="標楷體" panose="03000509000000000000" pitchFamily="65" charset="-120"/>
              </a:rPr>
              <a:t>計算內部三角形的各個點除了最大外圈三角形，然後以外部三角形的三個點跟剛剛算好內部三角形的三個點和層數為要傳入的值，用遞迴把每層內部三角形內點算出來，在層數為</a:t>
            </a:r>
            <a:r>
              <a:rPr lang="en-US" altLang="zh-TW" sz="2800" dirty="0">
                <a:latin typeface="標楷體" panose="03000509000000000000" pitchFamily="65" charset="-120"/>
                <a:ea typeface="標楷體" panose="03000509000000000000" pitchFamily="65" charset="-120"/>
              </a:rPr>
              <a:t>0</a:t>
            </a:r>
            <a:r>
              <a:rPr lang="zh-TW" altLang="en-US" sz="2800" dirty="0">
                <a:latin typeface="標楷體" panose="03000509000000000000" pitchFamily="65" charset="-120"/>
                <a:ea typeface="標楷體" panose="03000509000000000000" pitchFamily="65" charset="-120"/>
              </a:rPr>
              <a:t>時，就把三角形各點</a:t>
            </a:r>
            <a:r>
              <a:rPr lang="en-US" altLang="zh-TW" sz="2800" dirty="0">
                <a:latin typeface="+mj-lt"/>
                <a:ea typeface="標楷體" panose="03000509000000000000" pitchFamily="65" charset="-120"/>
              </a:rPr>
              <a:t>push</a:t>
            </a:r>
            <a:r>
              <a:rPr lang="zh-TW" altLang="en-US" sz="2800" dirty="0">
                <a:latin typeface="標楷體" panose="03000509000000000000" pitchFamily="65" charset="-120"/>
                <a:ea typeface="標楷體" panose="03000509000000000000" pitchFamily="65" charset="-120"/>
              </a:rPr>
              <a:t>到</a:t>
            </a:r>
            <a:r>
              <a:rPr lang="en-US" altLang="zh-TW" sz="2800" dirty="0">
                <a:latin typeface="+mj-lt"/>
                <a:ea typeface="標楷體" panose="03000509000000000000" pitchFamily="65" charset="-120"/>
              </a:rPr>
              <a:t>List</a:t>
            </a:r>
            <a:r>
              <a:rPr lang="zh-TW" altLang="en-US" sz="2800" dirty="0">
                <a:latin typeface="標楷體" panose="03000509000000000000" pitchFamily="65" charset="-120"/>
                <a:ea typeface="標楷體" panose="03000509000000000000" pitchFamily="65" charset="-120"/>
              </a:rPr>
              <a:t>裡</a:t>
            </a:r>
            <a:endParaRPr lang="en-US" altLang="zh-TW" sz="2800"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FB65B292-F4DB-98C7-1908-88898A1AC352}"/>
              </a:ext>
            </a:extLst>
          </p:cNvPr>
          <p:cNvPicPr>
            <a:picLocks noChangeAspect="1"/>
          </p:cNvPicPr>
          <p:nvPr/>
        </p:nvPicPr>
        <p:blipFill>
          <a:blip r:embed="rId2"/>
          <a:stretch>
            <a:fillRect/>
          </a:stretch>
        </p:blipFill>
        <p:spPr>
          <a:xfrm>
            <a:off x="677335" y="1676248"/>
            <a:ext cx="6215078" cy="2893697"/>
          </a:xfrm>
          <a:prstGeom prst="rect">
            <a:avLst/>
          </a:prstGeom>
        </p:spPr>
      </p:pic>
    </p:spTree>
    <p:extLst>
      <p:ext uri="{BB962C8B-B14F-4D97-AF65-F5344CB8AC3E}">
        <p14:creationId xmlns:p14="http://schemas.microsoft.com/office/powerpoint/2010/main" val="279235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0A8323-AF62-48C1-E470-412CB6BAC813}"/>
              </a:ext>
            </a:extLst>
          </p:cNvPr>
          <p:cNvSpPr>
            <a:spLocks noGrp="1"/>
          </p:cNvSpPr>
          <p:nvPr>
            <p:ph type="title"/>
          </p:nvPr>
        </p:nvSpPr>
        <p:spPr/>
        <p:txBody>
          <a:bodyPr>
            <a:normAutofit/>
          </a:bodyPr>
          <a:lstStyle/>
          <a:p>
            <a:r>
              <a:rPr lang="en-US" altLang="zh-TW" sz="5400" dirty="0" err="1">
                <a:latin typeface="+mn-lt"/>
                <a:ea typeface="標楷體" panose="03000509000000000000" pitchFamily="65" charset="-120"/>
              </a:rPr>
              <a:t>Sierpinski</a:t>
            </a:r>
            <a:r>
              <a:rPr lang="en-US" altLang="zh-TW" sz="5400" dirty="0">
                <a:latin typeface="+mn-lt"/>
                <a:ea typeface="標楷體" panose="03000509000000000000" pitchFamily="65" charset="-120"/>
              </a:rPr>
              <a:t> triangle</a:t>
            </a:r>
            <a:r>
              <a:rPr lang="zh-TW" altLang="en-US" sz="5400" dirty="0">
                <a:latin typeface="+mn-lt"/>
                <a:ea typeface="標楷體" panose="03000509000000000000" pitchFamily="65" charset="-120"/>
              </a:rPr>
              <a:t>說明</a:t>
            </a:r>
            <a:r>
              <a:rPr lang="en-US" altLang="zh-TW" sz="5400" dirty="0">
                <a:latin typeface="+mn-lt"/>
                <a:ea typeface="標楷體" panose="03000509000000000000" pitchFamily="65" charset="-120"/>
              </a:rPr>
              <a:t>:</a:t>
            </a:r>
            <a:endParaRPr lang="zh-TW" altLang="en-US" sz="5400" dirty="0"/>
          </a:p>
        </p:txBody>
      </p:sp>
      <p:sp>
        <p:nvSpPr>
          <p:cNvPr id="3" name="內容版面配置區 2">
            <a:extLst>
              <a:ext uri="{FF2B5EF4-FFF2-40B4-BE49-F238E27FC236}">
                <a16:creationId xmlns:a16="http://schemas.microsoft.com/office/drawing/2014/main" id="{3B8023F6-4FA3-0A61-3CA7-E39ED7151391}"/>
              </a:ext>
            </a:extLst>
          </p:cNvPr>
          <p:cNvSpPr>
            <a:spLocks noGrp="1"/>
          </p:cNvSpPr>
          <p:nvPr>
            <p:ph idx="1"/>
          </p:nvPr>
        </p:nvSpPr>
        <p:spPr>
          <a:xfrm>
            <a:off x="677334" y="4308013"/>
            <a:ext cx="8226588" cy="3880773"/>
          </a:xfrm>
        </p:spPr>
        <p:txBody>
          <a:bodyPr>
            <a:normAutofit/>
          </a:bodyPr>
          <a:lstStyle/>
          <a:p>
            <a:r>
              <a:rPr lang="zh-TW" altLang="en-US" sz="2800" dirty="0">
                <a:latin typeface="標楷體" panose="03000509000000000000" pitchFamily="65" charset="-120"/>
                <a:ea typeface="標楷體" panose="03000509000000000000" pitchFamily="65" charset="-120"/>
              </a:rPr>
              <a:t>把</a:t>
            </a:r>
            <a:r>
              <a:rPr lang="en-US" altLang="zh-TW" sz="2800" dirty="0">
                <a:latin typeface="+mj-lt"/>
                <a:ea typeface="標楷體" panose="03000509000000000000" pitchFamily="65" charset="-120"/>
              </a:rPr>
              <a:t>List</a:t>
            </a:r>
            <a:r>
              <a:rPr lang="zh-TW" altLang="en-US" sz="2800" dirty="0">
                <a:latin typeface="標楷體" panose="03000509000000000000" pitchFamily="65" charset="-120"/>
                <a:ea typeface="標楷體" panose="03000509000000000000" pitchFamily="65" charset="-120"/>
              </a:rPr>
              <a:t>存到</a:t>
            </a:r>
            <a:r>
              <a:rPr lang="en-US" altLang="zh-TW" sz="2800" dirty="0" err="1">
                <a:latin typeface="+mj-lt"/>
                <a:ea typeface="標楷體" panose="03000509000000000000" pitchFamily="65" charset="-120"/>
              </a:rPr>
              <a:t>gl</a:t>
            </a:r>
            <a:r>
              <a:rPr lang="zh-TW" altLang="en-US" sz="2800" dirty="0">
                <a:latin typeface="標楷體" panose="03000509000000000000" pitchFamily="65" charset="-120"/>
                <a:ea typeface="標楷體" panose="03000509000000000000" pitchFamily="65" charset="-120"/>
              </a:rPr>
              <a:t>的</a:t>
            </a:r>
            <a:r>
              <a:rPr lang="en-US" altLang="zh-TW" sz="2800" dirty="0" err="1">
                <a:latin typeface="+mj-lt"/>
                <a:ea typeface="標楷體" panose="03000509000000000000" pitchFamily="65" charset="-120"/>
              </a:rPr>
              <a:t>bufferData</a:t>
            </a:r>
            <a:r>
              <a:rPr lang="zh-TW" altLang="en-US" sz="2800" dirty="0">
                <a:latin typeface="標楷體" panose="03000509000000000000" pitchFamily="65" charset="-120"/>
                <a:ea typeface="標楷體" panose="03000509000000000000" pitchFamily="65" charset="-120"/>
              </a:rPr>
              <a:t>中並畫出</a:t>
            </a:r>
            <a:endParaRPr lang="en-US" altLang="zh-TW" sz="2800"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DFCA8557-EB1B-8E4F-FE91-26A53E9D9E72}"/>
              </a:ext>
            </a:extLst>
          </p:cNvPr>
          <p:cNvPicPr>
            <a:picLocks noChangeAspect="1"/>
          </p:cNvPicPr>
          <p:nvPr/>
        </p:nvPicPr>
        <p:blipFill>
          <a:blip r:embed="rId2"/>
          <a:stretch>
            <a:fillRect/>
          </a:stretch>
        </p:blipFill>
        <p:spPr>
          <a:xfrm>
            <a:off x="677334" y="1930400"/>
            <a:ext cx="8072660" cy="1724147"/>
          </a:xfrm>
          <a:prstGeom prst="rect">
            <a:avLst/>
          </a:prstGeom>
        </p:spPr>
      </p:pic>
    </p:spTree>
    <p:extLst>
      <p:ext uri="{BB962C8B-B14F-4D97-AF65-F5344CB8AC3E}">
        <p14:creationId xmlns:p14="http://schemas.microsoft.com/office/powerpoint/2010/main" val="1649831270"/>
      </p:ext>
    </p:extLst>
  </p:cSld>
  <p:clrMapOvr>
    <a:masterClrMapping/>
  </p:clrMapOvr>
</p:sld>
</file>

<file path=ppt/theme/theme1.xml><?xml version="1.0" encoding="utf-8"?>
<a:theme xmlns:a="http://schemas.openxmlformats.org/drawingml/2006/main" name="多面向">
  <a:themeElements>
    <a:clrScheme name="暖調藍色">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127</TotalTime>
  <Words>233</Words>
  <Application>Microsoft Office PowerPoint</Application>
  <PresentationFormat>寬螢幕</PresentationFormat>
  <Paragraphs>22</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標楷體</vt:lpstr>
      <vt:lpstr>Arial</vt:lpstr>
      <vt:lpstr>Trebuchet MS</vt:lpstr>
      <vt:lpstr>Wingdings 3</vt:lpstr>
      <vt:lpstr>多面向</vt:lpstr>
      <vt:lpstr>計算機圖學-HW1 Sierpinski triangle</vt:lpstr>
      <vt:lpstr>Sierpinski triangle說明:</vt:lpstr>
      <vt:lpstr>Sierpinski triangle說明:</vt:lpstr>
      <vt:lpstr>Sierpinski triangle說明:</vt:lpstr>
      <vt:lpstr>Sierpinski triangle說明:</vt:lpstr>
      <vt:lpstr>Sierpinski triangle說明:</vt:lpstr>
      <vt:lpstr>Sierpinski triangle說明:</vt:lpstr>
      <vt:lpstr>Sierpinski triangle說明:</vt:lpstr>
      <vt:lpstr>Sierpinski triangle說明:</vt:lpstr>
      <vt:lpstr>Sierpinski triangle說明:</vt:lpstr>
      <vt:lpstr>謝謝觀賞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計算機圖學-HW1 Sierpinski triangle</dc:title>
  <dc:creator>YN L</dc:creator>
  <cp:lastModifiedBy>YN L</cp:lastModifiedBy>
  <cp:revision>3</cp:revision>
  <dcterms:created xsi:type="dcterms:W3CDTF">2022-10-25T14:43:00Z</dcterms:created>
  <dcterms:modified xsi:type="dcterms:W3CDTF">2022-10-26T15:10:47Z</dcterms:modified>
</cp:coreProperties>
</file>