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2" r:id="rId5"/>
    <p:sldId id="261" r:id="rId6"/>
    <p:sldId id="257" r:id="rId7"/>
    <p:sldId id="258" r:id="rId8"/>
    <p:sldId id="264" r:id="rId9"/>
    <p:sldId id="272" r:id="rId10"/>
    <p:sldId id="265" r:id="rId11"/>
    <p:sldId id="270" r:id="rId12"/>
    <p:sldId id="269" r:id="rId13"/>
    <p:sldId id="268" r:id="rId14"/>
    <p:sldId id="267" r:id="rId15"/>
    <p:sldId id="266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花宫网银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陈存腾  林海云 杨旭瑜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4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 smtClean="0"/>
              <a:t>登陆界面</a:t>
            </a:r>
            <a:endParaRPr lang="en-US" altLang="zh-CN" dirty="0" smtClean="0"/>
          </a:p>
          <a:p>
            <a:r>
              <a:rPr lang="zh-CN" altLang="en-US" dirty="0" smtClean="0"/>
              <a:t>后台欢迎界面</a:t>
            </a:r>
            <a:endParaRPr lang="en-US" altLang="zh-CN" dirty="0" smtClean="0"/>
          </a:p>
          <a:p>
            <a:r>
              <a:rPr lang="zh-CN" altLang="en-US" dirty="0" smtClean="0"/>
              <a:t>个人功能菜单</a:t>
            </a:r>
            <a:endParaRPr lang="en-US" altLang="zh-CN" dirty="0" smtClean="0"/>
          </a:p>
          <a:p>
            <a:r>
              <a:rPr lang="zh-CN" altLang="en-US" dirty="0" smtClean="0"/>
              <a:t>明细查询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9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:\Users\Fish\Desktop\png\1.首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Fish\Desktop\png\2.页面登入设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 descr="C:\Users\Fish\Desktop\XX银行\个人 银行欢迎页面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 descr="C:\Users\Fish\Desktop\XX银行\个人网银功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 descr="C:\Users\Fish\Desktop\XX银行\个人网银功能-明细查询功能演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852936"/>
            <a:ext cx="2664296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/>
              <a:t>谢谢！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751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我们的用户：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183816"/>
              </p:ext>
            </p:extLst>
          </p:nvPr>
        </p:nvGraphicFramePr>
        <p:xfrm>
          <a:off x="1043608" y="2348880"/>
          <a:ext cx="7056784" cy="331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927"/>
                <a:gridCol w="5544857"/>
              </a:tblGrid>
              <a:tr h="473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角色名称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职责描述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6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银行系统管理员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创建、修改、删除工作人员账号密码，修改存贷款利率等</a:t>
                      </a:r>
                      <a:r>
                        <a:rPr lang="zh-CN" sz="1800" kern="100" dirty="0" smtClean="0">
                          <a:effectLst/>
                        </a:rPr>
                        <a:t>核心</a:t>
                      </a:r>
                      <a:r>
                        <a:rPr lang="zh-CN" altLang="en-US" sz="1800" kern="100" dirty="0" smtClean="0">
                          <a:effectLst/>
                        </a:rPr>
                        <a:t>信息</a:t>
                      </a:r>
                      <a:r>
                        <a:rPr lang="zh-CN" sz="1800" kern="100" dirty="0" smtClean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6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业务操作员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添加删除用户账号和个人信息，办理存款转账，开通网银业务等与用户直接相关的</a:t>
                      </a:r>
                      <a:r>
                        <a:rPr lang="zh-CN" sz="1800" kern="100" dirty="0" smtClean="0">
                          <a:effectLst/>
                        </a:rPr>
                        <a:t>业务</a:t>
                      </a:r>
                      <a:r>
                        <a:rPr lang="zh-CN" altLang="en-US" sz="1800" kern="100" dirty="0" smtClean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6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银行客户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修改网上银行密码，查询账号余额，转账，查询交易记录以及其他个人业务。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管理员权限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067126"/>
              </p:ext>
            </p:extLst>
          </p:nvPr>
        </p:nvGraphicFramePr>
        <p:xfrm>
          <a:off x="1115613" y="2492894"/>
          <a:ext cx="6984778" cy="3456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389"/>
                <a:gridCol w="3492389"/>
              </a:tblGrid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功能类别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子功能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管理业务操作员账号信息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创建业务操作员账号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修改业务操作员账号信息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删除工作人员账号密码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修改存贷款利率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修改存贷款利率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业务</a:t>
            </a:r>
            <a:r>
              <a:rPr lang="zh-CN" altLang="zh-CN" b="1" dirty="0" smtClean="0"/>
              <a:t>操作员</a:t>
            </a:r>
            <a:r>
              <a:rPr lang="en-US" altLang="zh-CN" b="1" dirty="0" smtClean="0"/>
              <a:t>: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59980"/>
              </p:ext>
            </p:extLst>
          </p:nvPr>
        </p:nvGraphicFramePr>
        <p:xfrm>
          <a:off x="1043605" y="2348882"/>
          <a:ext cx="6912770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385"/>
                <a:gridCol w="3456385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功能类别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子功能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管理用户账号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添加用户账号和个人信息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删除用户账号和个人信息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办理存款转账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办理存款转账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开通网银业务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开通网银业务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82717"/>
              </p:ext>
            </p:extLst>
          </p:nvPr>
        </p:nvGraphicFramePr>
        <p:xfrm>
          <a:off x="1115616" y="2276872"/>
          <a:ext cx="2595344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344"/>
              </a:tblGrid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功能类别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我的账户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定期存款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转账汇款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银行卡业务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养老金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在线财务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理财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网上保险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信用卡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电子银行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350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安全中心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客服服务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  <a:tr h="175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在线服务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782" marR="657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机密性（保证其他人无法截取）：</a:t>
            </a:r>
            <a:r>
              <a:rPr lang="en-US" altLang="zh-CN" sz="2000" b="1" dirty="0" smtClean="0">
                <a:latin typeface="+mn-ea"/>
              </a:rPr>
              <a:t>SSL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err="1" smtClean="0">
                <a:latin typeface="+mn-ea"/>
              </a:rPr>
              <a:t>USBkey</a:t>
            </a:r>
            <a:endParaRPr lang="zh-CN" altLang="en-US" sz="2000" b="1" dirty="0">
              <a:latin typeface="+mn-ea"/>
            </a:endParaRPr>
          </a:p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完整性（保证内容不被修改）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en-US" altLang="zh-CN" sz="2000" b="1" dirty="0" smtClean="0">
                <a:latin typeface="+mn-ea"/>
              </a:rPr>
              <a:t>SSL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err="1" smtClean="0">
                <a:latin typeface="+mn-ea"/>
              </a:rPr>
              <a:t>USBkey</a:t>
            </a:r>
            <a:endParaRPr lang="zh-CN" altLang="en-US" sz="2000" b="1" dirty="0">
              <a:latin typeface="+mn-ea"/>
            </a:endParaRPr>
          </a:p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认证性：</a:t>
            </a:r>
            <a:r>
              <a:rPr lang="en-US" altLang="zh-CN" sz="2000" b="1" dirty="0" smtClean="0">
                <a:latin typeface="+mn-ea"/>
              </a:rPr>
              <a:t>SSL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err="1" smtClean="0">
                <a:latin typeface="+mn-ea"/>
              </a:rPr>
              <a:t>USBkey</a:t>
            </a:r>
            <a:endParaRPr lang="en-US" altLang="zh-CN" sz="2000" b="1" dirty="0">
              <a:latin typeface="+mn-ea"/>
            </a:endParaRPr>
          </a:p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不可抵赖性：</a:t>
            </a:r>
            <a:r>
              <a:rPr lang="en-US" altLang="zh-CN" sz="2000" b="1" dirty="0" err="1">
                <a:latin typeface="+mn-ea"/>
              </a:rPr>
              <a:t>USBkey</a:t>
            </a:r>
            <a:endParaRPr lang="en-US" altLang="zh-CN" sz="2000" b="1" dirty="0">
              <a:latin typeface="+mn-ea"/>
            </a:endParaRPr>
          </a:p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访问控制：</a:t>
            </a:r>
            <a:r>
              <a:rPr lang="en-US" altLang="zh-CN" sz="2000" b="1" dirty="0" smtClean="0">
                <a:latin typeface="+mn-ea"/>
              </a:rPr>
              <a:t> SSL</a:t>
            </a:r>
            <a:r>
              <a:rPr lang="zh-CN" altLang="en-US" sz="2000" b="1" dirty="0" smtClean="0">
                <a:latin typeface="+mn-ea"/>
              </a:rPr>
              <a:t>，账户密码验证</a:t>
            </a:r>
            <a:endParaRPr lang="en-US" altLang="zh-CN" sz="2000" b="1" dirty="0">
              <a:latin typeface="+mn-ea"/>
            </a:endParaRPr>
          </a:p>
          <a:p>
            <a:pPr marL="685800" indent="-685800">
              <a:buFont typeface="Wingdings" pitchFamily="2" charset="2"/>
              <a:buAutoNum type="arabicPeriod"/>
            </a:pPr>
            <a:r>
              <a:rPr lang="zh-CN" altLang="en-US" sz="2000" b="1" dirty="0" smtClean="0">
                <a:latin typeface="+mn-ea"/>
              </a:rPr>
              <a:t>可用性：使用优秀的服务器</a:t>
            </a:r>
            <a:endParaRPr lang="en-US" altLang="zh-CN" sz="2000" b="1" dirty="0">
              <a:latin typeface="+mn-ea"/>
            </a:endParaRPr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USB key?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双因子认证</a:t>
            </a:r>
            <a:endParaRPr lang="en-US" altLang="zh-CN" b="1" dirty="0" smtClean="0"/>
          </a:p>
          <a:p>
            <a:r>
              <a:rPr lang="zh-CN" altLang="en-US" b="1" dirty="0" smtClean="0"/>
              <a:t>用户</a:t>
            </a:r>
            <a:r>
              <a:rPr lang="zh-CN" altLang="en-US" b="1" dirty="0"/>
              <a:t>的私钥是在高安全度的</a:t>
            </a:r>
            <a:r>
              <a:rPr lang="en-US" altLang="zh-CN" b="1" dirty="0"/>
              <a:t>USB Key</a:t>
            </a:r>
            <a:r>
              <a:rPr lang="zh-CN" altLang="en-US" b="1" dirty="0"/>
              <a:t>内产生，并且终身</a:t>
            </a:r>
            <a:r>
              <a:rPr lang="zh-CN" altLang="en-US" b="1" dirty="0" smtClean="0"/>
              <a:t>不可</a:t>
            </a:r>
            <a:r>
              <a:rPr lang="zh-CN" altLang="en-US" b="1" dirty="0"/>
              <a:t>导出到</a:t>
            </a:r>
            <a:r>
              <a:rPr lang="en-US" altLang="zh-CN" b="1" dirty="0"/>
              <a:t>USB Key</a:t>
            </a:r>
            <a:r>
              <a:rPr lang="zh-CN" altLang="en-US" b="1" dirty="0"/>
              <a:t>外部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拥有物理按键，防止被木马截取密码信息。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021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物理架构：</a:t>
            </a:r>
            <a:endParaRPr lang="zh-CN" altLang="en-US" dirty="0"/>
          </a:p>
        </p:txBody>
      </p:sp>
      <p:pic>
        <p:nvPicPr>
          <p:cNvPr id="3074" name="Picture 2" descr="C:\Users\Fish\Documents\Tencent Files\282583534\FileRecv\网银架构方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92888" cy="46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Fish\Desktop\网银架构方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88832" cy="42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CCE8C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144</TotalTime>
  <Words>296</Words>
  <Application>Microsoft Office PowerPoint</Application>
  <PresentationFormat>全屏显示(4:3)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奥斯汀</vt:lpstr>
      <vt:lpstr>花宫网银</vt:lpstr>
      <vt:lpstr>我们的用户：</vt:lpstr>
      <vt:lpstr>管理员权限</vt:lpstr>
      <vt:lpstr>业务操作员:</vt:lpstr>
      <vt:lpstr>普通用户</vt:lpstr>
      <vt:lpstr>安全性</vt:lpstr>
      <vt:lpstr>Why USB key?</vt:lpstr>
      <vt:lpstr>物理架构：</vt:lpstr>
      <vt:lpstr>系统架构</vt:lpstr>
      <vt:lpstr>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</dc:creator>
  <cp:lastModifiedBy>Fish</cp:lastModifiedBy>
  <cp:revision>49</cp:revision>
  <dcterms:created xsi:type="dcterms:W3CDTF">2012-04-26T02:40:25Z</dcterms:created>
  <dcterms:modified xsi:type="dcterms:W3CDTF">2012-04-26T06:33:44Z</dcterms:modified>
</cp:coreProperties>
</file>