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5"/>
    <p:restoredTop sz="94692"/>
  </p:normalViewPr>
  <p:slideViewPr>
    <p:cSldViewPr snapToGrid="0">
      <p:cViewPr varScale="1">
        <p:scale>
          <a:sx n="101" d="100"/>
          <a:sy n="101" d="100"/>
        </p:scale>
        <p:origin x="200" y="2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55C03-5163-4BF8-BBEB-9C19037921C9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36CD4F7-5DF4-4A57-B842-EBA37E2C9E2D}">
      <dgm:prSet/>
      <dgm:spPr/>
      <dgm:t>
        <a:bodyPr/>
        <a:lstStyle/>
        <a:p>
          <a:r>
            <a:rPr lang="en-US" dirty="0"/>
            <a:t>What are the most common crime in </a:t>
          </a:r>
          <a:r>
            <a:rPr lang="en-US" dirty="0" err="1"/>
            <a:t>differrent</a:t>
          </a:r>
          <a:r>
            <a:rPr lang="en-US" dirty="0"/>
            <a:t> districts of Seattle</a:t>
          </a:r>
        </a:p>
      </dgm:t>
    </dgm:pt>
    <dgm:pt modelId="{EF034BC7-FA62-4D0B-A9C5-B2F299DB7BD3}" type="parTrans" cxnId="{910BB9CE-72FC-4D9C-985B-8B2613283DDC}">
      <dgm:prSet/>
      <dgm:spPr/>
      <dgm:t>
        <a:bodyPr/>
        <a:lstStyle/>
        <a:p>
          <a:endParaRPr lang="en-US"/>
        </a:p>
      </dgm:t>
    </dgm:pt>
    <dgm:pt modelId="{75F66C7B-2A6A-4933-8FA7-2DDCF5B4750C}" type="sibTrans" cxnId="{910BB9CE-72FC-4D9C-985B-8B2613283DDC}">
      <dgm:prSet/>
      <dgm:spPr/>
      <dgm:t>
        <a:bodyPr/>
        <a:lstStyle/>
        <a:p>
          <a:endParaRPr lang="en-US"/>
        </a:p>
      </dgm:t>
    </dgm:pt>
    <dgm:pt modelId="{2491D0B2-0C43-4D8F-ADE8-8CF5DE1449C5}">
      <dgm:prSet/>
      <dgm:spPr/>
      <dgm:t>
        <a:bodyPr/>
        <a:lstStyle/>
        <a:p>
          <a:r>
            <a:rPr lang="en-US" dirty="0"/>
            <a:t>At what time do most crimes occur</a:t>
          </a:r>
        </a:p>
      </dgm:t>
    </dgm:pt>
    <dgm:pt modelId="{221A5237-B416-4B45-A4EE-67B42CDA65D0}" type="parTrans" cxnId="{624CC123-4B38-4253-AB78-2DFDE494B12B}">
      <dgm:prSet/>
      <dgm:spPr/>
      <dgm:t>
        <a:bodyPr/>
        <a:lstStyle/>
        <a:p>
          <a:endParaRPr lang="en-US"/>
        </a:p>
      </dgm:t>
    </dgm:pt>
    <dgm:pt modelId="{751D688E-6B38-4071-B858-FFF9AFCDC5BF}" type="sibTrans" cxnId="{624CC123-4B38-4253-AB78-2DFDE494B12B}">
      <dgm:prSet/>
      <dgm:spPr/>
      <dgm:t>
        <a:bodyPr/>
        <a:lstStyle/>
        <a:p>
          <a:endParaRPr lang="en-US"/>
        </a:p>
      </dgm:t>
    </dgm:pt>
    <dgm:pt modelId="{5320B47B-983E-4D14-8603-2EF83E6D24E6}">
      <dgm:prSet/>
      <dgm:spPr/>
      <dgm:t>
        <a:bodyPr/>
        <a:lstStyle/>
        <a:p>
          <a:r>
            <a:rPr lang="en-US" dirty="0"/>
            <a:t>What Crimes are likely to happen?</a:t>
          </a:r>
        </a:p>
      </dgm:t>
    </dgm:pt>
    <dgm:pt modelId="{C21B5FCB-F999-4EAF-BD26-B2663A690720}" type="parTrans" cxnId="{FDF4DE99-7D7C-41BE-B23A-B48FB6107BB8}">
      <dgm:prSet/>
      <dgm:spPr/>
      <dgm:t>
        <a:bodyPr/>
        <a:lstStyle/>
        <a:p>
          <a:endParaRPr lang="en-US"/>
        </a:p>
      </dgm:t>
    </dgm:pt>
    <dgm:pt modelId="{2339ACBC-BB30-4495-829F-1C7700191F4E}" type="sibTrans" cxnId="{FDF4DE99-7D7C-41BE-B23A-B48FB6107BB8}">
      <dgm:prSet/>
      <dgm:spPr/>
      <dgm:t>
        <a:bodyPr/>
        <a:lstStyle/>
        <a:p>
          <a:endParaRPr lang="en-US"/>
        </a:p>
      </dgm:t>
    </dgm:pt>
    <dgm:pt modelId="{2C1B16EC-5BA6-4B05-A06D-E8DA292CFAFB}">
      <dgm:prSet/>
      <dgm:spPr/>
      <dgm:t>
        <a:bodyPr/>
        <a:lstStyle/>
        <a:p>
          <a:r>
            <a:rPr lang="en-US" dirty="0"/>
            <a:t>How do the rates of crime change across time in different districts</a:t>
          </a:r>
        </a:p>
      </dgm:t>
    </dgm:pt>
    <dgm:pt modelId="{9499CFCF-BF1E-4BEB-87EF-D01C73AAD5A6}" type="parTrans" cxnId="{97587385-5189-4E8C-B535-243E0125D5B4}">
      <dgm:prSet/>
      <dgm:spPr/>
      <dgm:t>
        <a:bodyPr/>
        <a:lstStyle/>
        <a:p>
          <a:endParaRPr lang="en-US"/>
        </a:p>
      </dgm:t>
    </dgm:pt>
    <dgm:pt modelId="{30B10EFA-4FE0-4E30-A668-DFFA1A8E8523}" type="sibTrans" cxnId="{97587385-5189-4E8C-B535-243E0125D5B4}">
      <dgm:prSet/>
      <dgm:spPr/>
      <dgm:t>
        <a:bodyPr/>
        <a:lstStyle/>
        <a:p>
          <a:endParaRPr lang="en-US"/>
        </a:p>
      </dgm:t>
    </dgm:pt>
    <dgm:pt modelId="{69C081DB-ADF3-CE40-9292-8DE39C102F56}" type="pres">
      <dgm:prSet presAssocID="{0EA55C03-5163-4BF8-BBEB-9C19037921C9}" presName="matrix" presStyleCnt="0">
        <dgm:presLayoutVars>
          <dgm:chMax val="1"/>
          <dgm:dir/>
          <dgm:resizeHandles val="exact"/>
        </dgm:presLayoutVars>
      </dgm:prSet>
      <dgm:spPr/>
    </dgm:pt>
    <dgm:pt modelId="{B18CCE33-DD72-9345-B8A0-95DFFE6DC58C}" type="pres">
      <dgm:prSet presAssocID="{0EA55C03-5163-4BF8-BBEB-9C19037921C9}" presName="diamond" presStyleLbl="bgShp" presStyleIdx="0" presStyleCnt="1"/>
      <dgm:spPr/>
    </dgm:pt>
    <dgm:pt modelId="{1AEFAF3E-3A77-A147-B838-024C35620B49}" type="pres">
      <dgm:prSet presAssocID="{0EA55C03-5163-4BF8-BBEB-9C19037921C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FFDAE9F-B4BF-7848-8DF6-7BA65E209C29}" type="pres">
      <dgm:prSet presAssocID="{0EA55C03-5163-4BF8-BBEB-9C19037921C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FCA6DD8-4709-BD43-AECF-E4915992BF38}" type="pres">
      <dgm:prSet presAssocID="{0EA55C03-5163-4BF8-BBEB-9C19037921C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C25C106-2093-AD40-9DE1-84AFDE35F945}" type="pres">
      <dgm:prSet presAssocID="{0EA55C03-5163-4BF8-BBEB-9C19037921C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0A54119-DB15-F045-9E90-09C58B8018E6}" type="presOf" srcId="{2C1B16EC-5BA6-4B05-A06D-E8DA292CFAFB}" destId="{DC25C106-2093-AD40-9DE1-84AFDE35F945}" srcOrd="0" destOrd="0" presId="urn:microsoft.com/office/officeart/2005/8/layout/matrix3"/>
    <dgm:cxn modelId="{624CC123-4B38-4253-AB78-2DFDE494B12B}" srcId="{0EA55C03-5163-4BF8-BBEB-9C19037921C9}" destId="{2491D0B2-0C43-4D8F-ADE8-8CF5DE1449C5}" srcOrd="1" destOrd="0" parTransId="{221A5237-B416-4B45-A4EE-67B42CDA65D0}" sibTransId="{751D688E-6B38-4071-B858-FFF9AFCDC5BF}"/>
    <dgm:cxn modelId="{8C53A42F-F907-CF41-8814-CB058A7311BF}" type="presOf" srcId="{5320B47B-983E-4D14-8603-2EF83E6D24E6}" destId="{DFCA6DD8-4709-BD43-AECF-E4915992BF38}" srcOrd="0" destOrd="0" presId="urn:microsoft.com/office/officeart/2005/8/layout/matrix3"/>
    <dgm:cxn modelId="{97587385-5189-4E8C-B535-243E0125D5B4}" srcId="{0EA55C03-5163-4BF8-BBEB-9C19037921C9}" destId="{2C1B16EC-5BA6-4B05-A06D-E8DA292CFAFB}" srcOrd="3" destOrd="0" parTransId="{9499CFCF-BF1E-4BEB-87EF-D01C73AAD5A6}" sibTransId="{30B10EFA-4FE0-4E30-A668-DFFA1A8E8523}"/>
    <dgm:cxn modelId="{FDF4DE99-7D7C-41BE-B23A-B48FB6107BB8}" srcId="{0EA55C03-5163-4BF8-BBEB-9C19037921C9}" destId="{5320B47B-983E-4D14-8603-2EF83E6D24E6}" srcOrd="2" destOrd="0" parTransId="{C21B5FCB-F999-4EAF-BD26-B2663A690720}" sibTransId="{2339ACBC-BB30-4495-829F-1C7700191F4E}"/>
    <dgm:cxn modelId="{3C65C3A9-9F2C-C84A-9C1D-7A3DB010631F}" type="presOf" srcId="{0EA55C03-5163-4BF8-BBEB-9C19037921C9}" destId="{69C081DB-ADF3-CE40-9292-8DE39C102F56}" srcOrd="0" destOrd="0" presId="urn:microsoft.com/office/officeart/2005/8/layout/matrix3"/>
    <dgm:cxn modelId="{910BB9CE-72FC-4D9C-985B-8B2613283DDC}" srcId="{0EA55C03-5163-4BF8-BBEB-9C19037921C9}" destId="{B36CD4F7-5DF4-4A57-B842-EBA37E2C9E2D}" srcOrd="0" destOrd="0" parTransId="{EF034BC7-FA62-4D0B-A9C5-B2F299DB7BD3}" sibTransId="{75F66C7B-2A6A-4933-8FA7-2DDCF5B4750C}"/>
    <dgm:cxn modelId="{881A36D8-46D9-5E4E-BE36-36208D2EC479}" type="presOf" srcId="{B36CD4F7-5DF4-4A57-B842-EBA37E2C9E2D}" destId="{1AEFAF3E-3A77-A147-B838-024C35620B49}" srcOrd="0" destOrd="0" presId="urn:microsoft.com/office/officeart/2005/8/layout/matrix3"/>
    <dgm:cxn modelId="{2C8A69FC-C171-344C-B59C-0681BF8C9A52}" type="presOf" srcId="{2491D0B2-0C43-4D8F-ADE8-8CF5DE1449C5}" destId="{DFFDAE9F-B4BF-7848-8DF6-7BA65E209C29}" srcOrd="0" destOrd="0" presId="urn:microsoft.com/office/officeart/2005/8/layout/matrix3"/>
    <dgm:cxn modelId="{A610A45B-5D1E-0046-9B2D-0C958DA65230}" type="presParOf" srcId="{69C081DB-ADF3-CE40-9292-8DE39C102F56}" destId="{B18CCE33-DD72-9345-B8A0-95DFFE6DC58C}" srcOrd="0" destOrd="0" presId="urn:microsoft.com/office/officeart/2005/8/layout/matrix3"/>
    <dgm:cxn modelId="{1734D81C-1925-A349-A63A-75E9C4023D82}" type="presParOf" srcId="{69C081DB-ADF3-CE40-9292-8DE39C102F56}" destId="{1AEFAF3E-3A77-A147-B838-024C35620B49}" srcOrd="1" destOrd="0" presId="urn:microsoft.com/office/officeart/2005/8/layout/matrix3"/>
    <dgm:cxn modelId="{F8D659E7-4EDF-C74F-BA6E-2BCE0B71E313}" type="presParOf" srcId="{69C081DB-ADF3-CE40-9292-8DE39C102F56}" destId="{DFFDAE9F-B4BF-7848-8DF6-7BA65E209C29}" srcOrd="2" destOrd="0" presId="urn:microsoft.com/office/officeart/2005/8/layout/matrix3"/>
    <dgm:cxn modelId="{E1CA5D93-226D-DD43-AB32-A01B88B3DEE3}" type="presParOf" srcId="{69C081DB-ADF3-CE40-9292-8DE39C102F56}" destId="{DFCA6DD8-4709-BD43-AECF-E4915992BF38}" srcOrd="3" destOrd="0" presId="urn:microsoft.com/office/officeart/2005/8/layout/matrix3"/>
    <dgm:cxn modelId="{C0418AAF-9A36-6543-85CA-CBFBAC4EB7A2}" type="presParOf" srcId="{69C081DB-ADF3-CE40-9292-8DE39C102F56}" destId="{DC25C106-2093-AD40-9DE1-84AFDE35F94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191767-FBF4-43D7-842B-3188FC6190A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91E151-0766-41B5-82B9-DC80619591C8}">
      <dgm:prSet/>
      <dgm:spPr/>
      <dgm:t>
        <a:bodyPr/>
        <a:lstStyle/>
        <a:p>
          <a:r>
            <a:rPr lang="en-US"/>
            <a:t>Visualize distribution of crime/crime rates across different police beats (patrol area) in seattle</a:t>
          </a:r>
        </a:p>
      </dgm:t>
    </dgm:pt>
    <dgm:pt modelId="{60B57E6F-9A1A-46FB-9ABE-F6419C231021}" type="parTrans" cxnId="{A18700D5-627C-4A86-A968-60756F4F43E4}">
      <dgm:prSet/>
      <dgm:spPr/>
      <dgm:t>
        <a:bodyPr/>
        <a:lstStyle/>
        <a:p>
          <a:endParaRPr lang="en-US"/>
        </a:p>
      </dgm:t>
    </dgm:pt>
    <dgm:pt modelId="{FC728C85-0BD2-4174-A13A-C88857D39D75}" type="sibTrans" cxnId="{A18700D5-627C-4A86-A968-60756F4F43E4}">
      <dgm:prSet/>
      <dgm:spPr/>
      <dgm:t>
        <a:bodyPr/>
        <a:lstStyle/>
        <a:p>
          <a:endParaRPr lang="en-US"/>
        </a:p>
      </dgm:t>
    </dgm:pt>
    <dgm:pt modelId="{4A824D4F-6D57-42E8-AC1F-98A4914B5959}">
      <dgm:prSet/>
      <dgm:spPr/>
      <dgm:t>
        <a:bodyPr/>
        <a:lstStyle/>
        <a:p>
          <a:r>
            <a:rPr lang="en-US" dirty="0"/>
            <a:t>Use </a:t>
          </a:r>
          <a:r>
            <a:rPr lang="en-US" dirty="0" err="1"/>
            <a:t>ggplot</a:t>
          </a:r>
          <a:r>
            <a:rPr lang="en-US" dirty="0"/>
            <a:t> and shapefiles for the lines on the map</a:t>
          </a:r>
        </a:p>
      </dgm:t>
    </dgm:pt>
    <dgm:pt modelId="{F983D7EC-9F0E-4FB7-8C73-8AF744DF45A0}" type="parTrans" cxnId="{01C106FC-A972-4627-96CA-47156D2B5235}">
      <dgm:prSet/>
      <dgm:spPr/>
      <dgm:t>
        <a:bodyPr/>
        <a:lstStyle/>
        <a:p>
          <a:endParaRPr lang="en-US"/>
        </a:p>
      </dgm:t>
    </dgm:pt>
    <dgm:pt modelId="{3219CC85-1052-4893-B8D8-F41FD2ADC924}" type="sibTrans" cxnId="{01C106FC-A972-4627-96CA-47156D2B5235}">
      <dgm:prSet/>
      <dgm:spPr/>
      <dgm:t>
        <a:bodyPr/>
        <a:lstStyle/>
        <a:p>
          <a:endParaRPr lang="en-US"/>
        </a:p>
      </dgm:t>
    </dgm:pt>
    <dgm:pt modelId="{81323E30-398C-405D-AAE0-07FDFC35516A}">
      <dgm:prSet/>
      <dgm:spPr/>
      <dgm:t>
        <a:bodyPr/>
        <a:lstStyle/>
        <a:p>
          <a:r>
            <a:rPr lang="en-US" dirty="0"/>
            <a:t>Answers Question Like: How do the rates of different types of crime change across time</a:t>
          </a:r>
        </a:p>
      </dgm:t>
    </dgm:pt>
    <dgm:pt modelId="{60B30BFD-95EA-4DB9-AA32-13DB607C40D0}" type="parTrans" cxnId="{A90AFB3B-0729-4AA3-8ACD-5665D6045E03}">
      <dgm:prSet/>
      <dgm:spPr/>
      <dgm:t>
        <a:bodyPr/>
        <a:lstStyle/>
        <a:p>
          <a:endParaRPr lang="en-US"/>
        </a:p>
      </dgm:t>
    </dgm:pt>
    <dgm:pt modelId="{43C59F5A-6DDE-4327-B36E-C1169A063951}" type="sibTrans" cxnId="{A90AFB3B-0729-4AA3-8ACD-5665D6045E03}">
      <dgm:prSet/>
      <dgm:spPr/>
      <dgm:t>
        <a:bodyPr/>
        <a:lstStyle/>
        <a:p>
          <a:endParaRPr lang="en-US"/>
        </a:p>
      </dgm:t>
    </dgm:pt>
    <dgm:pt modelId="{50DBD6D3-2A1F-1246-B581-A73B811D5161}" type="pres">
      <dgm:prSet presAssocID="{20191767-FBF4-43D7-842B-3188FC6190AD}" presName="vert0" presStyleCnt="0">
        <dgm:presLayoutVars>
          <dgm:dir/>
          <dgm:animOne val="branch"/>
          <dgm:animLvl val="lvl"/>
        </dgm:presLayoutVars>
      </dgm:prSet>
      <dgm:spPr/>
    </dgm:pt>
    <dgm:pt modelId="{64DC6158-3821-E447-969D-64279FD8BF6C}" type="pres">
      <dgm:prSet presAssocID="{C991E151-0766-41B5-82B9-DC80619591C8}" presName="thickLine" presStyleLbl="alignNode1" presStyleIdx="0" presStyleCnt="3"/>
      <dgm:spPr/>
    </dgm:pt>
    <dgm:pt modelId="{981D7404-3E4E-6E41-9B59-2676667D4B2F}" type="pres">
      <dgm:prSet presAssocID="{C991E151-0766-41B5-82B9-DC80619591C8}" presName="horz1" presStyleCnt="0"/>
      <dgm:spPr/>
    </dgm:pt>
    <dgm:pt modelId="{E20E4213-B6DF-3342-8707-468693828EC5}" type="pres">
      <dgm:prSet presAssocID="{C991E151-0766-41B5-82B9-DC80619591C8}" presName="tx1" presStyleLbl="revTx" presStyleIdx="0" presStyleCnt="3"/>
      <dgm:spPr/>
    </dgm:pt>
    <dgm:pt modelId="{CD209746-FA07-0448-A97E-78A13E7A920B}" type="pres">
      <dgm:prSet presAssocID="{C991E151-0766-41B5-82B9-DC80619591C8}" presName="vert1" presStyleCnt="0"/>
      <dgm:spPr/>
    </dgm:pt>
    <dgm:pt modelId="{F0CEDAC7-8E84-B149-8F5B-B74B2C53FB5A}" type="pres">
      <dgm:prSet presAssocID="{4A824D4F-6D57-42E8-AC1F-98A4914B5959}" presName="thickLine" presStyleLbl="alignNode1" presStyleIdx="1" presStyleCnt="3"/>
      <dgm:spPr/>
    </dgm:pt>
    <dgm:pt modelId="{C7526F42-149C-354E-B8CC-8ED5EE058AAC}" type="pres">
      <dgm:prSet presAssocID="{4A824D4F-6D57-42E8-AC1F-98A4914B5959}" presName="horz1" presStyleCnt="0"/>
      <dgm:spPr/>
    </dgm:pt>
    <dgm:pt modelId="{C0902E0B-2ABA-4B42-ADF0-F25CDEE7FF5D}" type="pres">
      <dgm:prSet presAssocID="{4A824D4F-6D57-42E8-AC1F-98A4914B5959}" presName="tx1" presStyleLbl="revTx" presStyleIdx="1" presStyleCnt="3"/>
      <dgm:spPr/>
    </dgm:pt>
    <dgm:pt modelId="{FC088DB5-16B9-D641-A2A9-A5008D173A82}" type="pres">
      <dgm:prSet presAssocID="{4A824D4F-6D57-42E8-AC1F-98A4914B5959}" presName="vert1" presStyleCnt="0"/>
      <dgm:spPr/>
    </dgm:pt>
    <dgm:pt modelId="{D230A0EA-0BA8-6345-934E-041146A3F0DF}" type="pres">
      <dgm:prSet presAssocID="{81323E30-398C-405D-AAE0-07FDFC35516A}" presName="thickLine" presStyleLbl="alignNode1" presStyleIdx="2" presStyleCnt="3"/>
      <dgm:spPr/>
    </dgm:pt>
    <dgm:pt modelId="{FB833559-E0CB-AF48-9249-44A7217B7E07}" type="pres">
      <dgm:prSet presAssocID="{81323E30-398C-405D-AAE0-07FDFC35516A}" presName="horz1" presStyleCnt="0"/>
      <dgm:spPr/>
    </dgm:pt>
    <dgm:pt modelId="{D9C017DC-E45D-6249-A36C-73902DC8194E}" type="pres">
      <dgm:prSet presAssocID="{81323E30-398C-405D-AAE0-07FDFC35516A}" presName="tx1" presStyleLbl="revTx" presStyleIdx="2" presStyleCnt="3"/>
      <dgm:spPr/>
    </dgm:pt>
    <dgm:pt modelId="{0C18A1A4-00AB-F141-8D3D-0153AA341A64}" type="pres">
      <dgm:prSet presAssocID="{81323E30-398C-405D-AAE0-07FDFC35516A}" presName="vert1" presStyleCnt="0"/>
      <dgm:spPr/>
    </dgm:pt>
  </dgm:ptLst>
  <dgm:cxnLst>
    <dgm:cxn modelId="{8BB1301D-D13C-9B4B-A499-2943ECC7AE66}" type="presOf" srcId="{20191767-FBF4-43D7-842B-3188FC6190AD}" destId="{50DBD6D3-2A1F-1246-B581-A73B811D5161}" srcOrd="0" destOrd="0" presId="urn:microsoft.com/office/officeart/2008/layout/LinedList"/>
    <dgm:cxn modelId="{A90AFB3B-0729-4AA3-8ACD-5665D6045E03}" srcId="{20191767-FBF4-43D7-842B-3188FC6190AD}" destId="{81323E30-398C-405D-AAE0-07FDFC35516A}" srcOrd="2" destOrd="0" parTransId="{60B30BFD-95EA-4DB9-AA32-13DB607C40D0}" sibTransId="{43C59F5A-6DDE-4327-B36E-C1169A063951}"/>
    <dgm:cxn modelId="{27B1B757-329E-D54D-B9A3-8ABF8A64D849}" type="presOf" srcId="{81323E30-398C-405D-AAE0-07FDFC35516A}" destId="{D9C017DC-E45D-6249-A36C-73902DC8194E}" srcOrd="0" destOrd="0" presId="urn:microsoft.com/office/officeart/2008/layout/LinedList"/>
    <dgm:cxn modelId="{A18700D5-627C-4A86-A968-60756F4F43E4}" srcId="{20191767-FBF4-43D7-842B-3188FC6190AD}" destId="{C991E151-0766-41B5-82B9-DC80619591C8}" srcOrd="0" destOrd="0" parTransId="{60B57E6F-9A1A-46FB-9ABE-F6419C231021}" sibTransId="{FC728C85-0BD2-4174-A13A-C88857D39D75}"/>
    <dgm:cxn modelId="{173D1ED9-B682-E145-9BCF-B77956FDC96E}" type="presOf" srcId="{4A824D4F-6D57-42E8-AC1F-98A4914B5959}" destId="{C0902E0B-2ABA-4B42-ADF0-F25CDEE7FF5D}" srcOrd="0" destOrd="0" presId="urn:microsoft.com/office/officeart/2008/layout/LinedList"/>
    <dgm:cxn modelId="{85CDB1DF-7246-554F-89F8-4798FB9AD73F}" type="presOf" srcId="{C991E151-0766-41B5-82B9-DC80619591C8}" destId="{E20E4213-B6DF-3342-8707-468693828EC5}" srcOrd="0" destOrd="0" presId="urn:microsoft.com/office/officeart/2008/layout/LinedList"/>
    <dgm:cxn modelId="{01C106FC-A972-4627-96CA-47156D2B5235}" srcId="{20191767-FBF4-43D7-842B-3188FC6190AD}" destId="{4A824D4F-6D57-42E8-AC1F-98A4914B5959}" srcOrd="1" destOrd="0" parTransId="{F983D7EC-9F0E-4FB7-8C73-8AF744DF45A0}" sibTransId="{3219CC85-1052-4893-B8D8-F41FD2ADC924}"/>
    <dgm:cxn modelId="{C3DF78F7-C451-9C45-B1D0-61569FE3F489}" type="presParOf" srcId="{50DBD6D3-2A1F-1246-B581-A73B811D5161}" destId="{64DC6158-3821-E447-969D-64279FD8BF6C}" srcOrd="0" destOrd="0" presId="urn:microsoft.com/office/officeart/2008/layout/LinedList"/>
    <dgm:cxn modelId="{6ADF68AD-1F95-F446-B4B8-99F4426D6EFD}" type="presParOf" srcId="{50DBD6D3-2A1F-1246-B581-A73B811D5161}" destId="{981D7404-3E4E-6E41-9B59-2676667D4B2F}" srcOrd="1" destOrd="0" presId="urn:microsoft.com/office/officeart/2008/layout/LinedList"/>
    <dgm:cxn modelId="{B79CFE19-74A3-7443-982E-4F0A75B75D7D}" type="presParOf" srcId="{981D7404-3E4E-6E41-9B59-2676667D4B2F}" destId="{E20E4213-B6DF-3342-8707-468693828EC5}" srcOrd="0" destOrd="0" presId="urn:microsoft.com/office/officeart/2008/layout/LinedList"/>
    <dgm:cxn modelId="{15921535-2A62-CF47-A902-E0D2C0F978DE}" type="presParOf" srcId="{981D7404-3E4E-6E41-9B59-2676667D4B2F}" destId="{CD209746-FA07-0448-A97E-78A13E7A920B}" srcOrd="1" destOrd="0" presId="urn:microsoft.com/office/officeart/2008/layout/LinedList"/>
    <dgm:cxn modelId="{100BBC6D-44F6-6C44-8A3E-13F8EB043666}" type="presParOf" srcId="{50DBD6D3-2A1F-1246-B581-A73B811D5161}" destId="{F0CEDAC7-8E84-B149-8F5B-B74B2C53FB5A}" srcOrd="2" destOrd="0" presId="urn:microsoft.com/office/officeart/2008/layout/LinedList"/>
    <dgm:cxn modelId="{592CE240-1A2B-4A4E-9425-31798F1DB7B9}" type="presParOf" srcId="{50DBD6D3-2A1F-1246-B581-A73B811D5161}" destId="{C7526F42-149C-354E-B8CC-8ED5EE058AAC}" srcOrd="3" destOrd="0" presId="urn:microsoft.com/office/officeart/2008/layout/LinedList"/>
    <dgm:cxn modelId="{713C0B41-9B69-D444-931F-A7CA2549B232}" type="presParOf" srcId="{C7526F42-149C-354E-B8CC-8ED5EE058AAC}" destId="{C0902E0B-2ABA-4B42-ADF0-F25CDEE7FF5D}" srcOrd="0" destOrd="0" presId="urn:microsoft.com/office/officeart/2008/layout/LinedList"/>
    <dgm:cxn modelId="{5AC7E3ED-0537-444A-AA8F-1E2D0A929A9E}" type="presParOf" srcId="{C7526F42-149C-354E-B8CC-8ED5EE058AAC}" destId="{FC088DB5-16B9-D641-A2A9-A5008D173A82}" srcOrd="1" destOrd="0" presId="urn:microsoft.com/office/officeart/2008/layout/LinedList"/>
    <dgm:cxn modelId="{54FF2010-33F6-0B4B-B89E-377BFD8FE1CC}" type="presParOf" srcId="{50DBD6D3-2A1F-1246-B581-A73B811D5161}" destId="{D230A0EA-0BA8-6345-934E-041146A3F0DF}" srcOrd="4" destOrd="0" presId="urn:microsoft.com/office/officeart/2008/layout/LinedList"/>
    <dgm:cxn modelId="{12518402-F106-EB4C-88C9-CB044AE887E1}" type="presParOf" srcId="{50DBD6D3-2A1F-1246-B581-A73B811D5161}" destId="{FB833559-E0CB-AF48-9249-44A7217B7E07}" srcOrd="5" destOrd="0" presId="urn:microsoft.com/office/officeart/2008/layout/LinedList"/>
    <dgm:cxn modelId="{1B968436-B54D-AC42-97CA-7E2DD59890EF}" type="presParOf" srcId="{FB833559-E0CB-AF48-9249-44A7217B7E07}" destId="{D9C017DC-E45D-6249-A36C-73902DC8194E}" srcOrd="0" destOrd="0" presId="urn:microsoft.com/office/officeart/2008/layout/LinedList"/>
    <dgm:cxn modelId="{BC49046F-086E-1043-9DA0-0FBD2281979A}" type="presParOf" srcId="{FB833559-E0CB-AF48-9249-44A7217B7E07}" destId="{0C18A1A4-00AB-F141-8D3D-0153AA341A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CCE33-DD72-9345-B8A0-95DFFE6DC58C}">
      <dsp:nvSpPr>
        <dsp:cNvPr id="0" name=""/>
        <dsp:cNvSpPr/>
      </dsp:nvSpPr>
      <dsp:spPr>
        <a:xfrm>
          <a:off x="154124" y="0"/>
          <a:ext cx="5494983" cy="549498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FAF3E-3A77-A147-B838-024C35620B49}">
      <dsp:nvSpPr>
        <dsp:cNvPr id="0" name=""/>
        <dsp:cNvSpPr/>
      </dsp:nvSpPr>
      <dsp:spPr>
        <a:xfrm>
          <a:off x="676147" y="522023"/>
          <a:ext cx="2143043" cy="21430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are the most common crime in </a:t>
          </a:r>
          <a:r>
            <a:rPr lang="en-US" sz="1900" kern="1200" dirty="0" err="1"/>
            <a:t>differrent</a:t>
          </a:r>
          <a:r>
            <a:rPr lang="en-US" sz="1900" kern="1200" dirty="0"/>
            <a:t> districts of Seattle</a:t>
          </a:r>
        </a:p>
      </dsp:txBody>
      <dsp:txXfrm>
        <a:off x="780762" y="626638"/>
        <a:ext cx="1933813" cy="1933813"/>
      </dsp:txXfrm>
    </dsp:sp>
    <dsp:sp modelId="{DFFDAE9F-B4BF-7848-8DF6-7BA65E209C29}">
      <dsp:nvSpPr>
        <dsp:cNvPr id="0" name=""/>
        <dsp:cNvSpPr/>
      </dsp:nvSpPr>
      <dsp:spPr>
        <a:xfrm>
          <a:off x="2984040" y="522023"/>
          <a:ext cx="2143043" cy="21430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At what time do most crimes occur</a:t>
          </a:r>
        </a:p>
      </dsp:txBody>
      <dsp:txXfrm>
        <a:off x="3088655" y="626638"/>
        <a:ext cx="1933813" cy="1933813"/>
      </dsp:txXfrm>
    </dsp:sp>
    <dsp:sp modelId="{DFCA6DD8-4709-BD43-AECF-E4915992BF38}">
      <dsp:nvSpPr>
        <dsp:cNvPr id="0" name=""/>
        <dsp:cNvSpPr/>
      </dsp:nvSpPr>
      <dsp:spPr>
        <a:xfrm>
          <a:off x="676147" y="2829916"/>
          <a:ext cx="2143043" cy="21430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Crimes are likely to happen?</a:t>
          </a:r>
        </a:p>
      </dsp:txBody>
      <dsp:txXfrm>
        <a:off x="780762" y="2934531"/>
        <a:ext cx="1933813" cy="1933813"/>
      </dsp:txXfrm>
    </dsp:sp>
    <dsp:sp modelId="{DC25C106-2093-AD40-9DE1-84AFDE35F945}">
      <dsp:nvSpPr>
        <dsp:cNvPr id="0" name=""/>
        <dsp:cNvSpPr/>
      </dsp:nvSpPr>
      <dsp:spPr>
        <a:xfrm>
          <a:off x="2984040" y="2829916"/>
          <a:ext cx="2143043" cy="21430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do the rates of crime change across time in different districts</a:t>
          </a:r>
        </a:p>
      </dsp:txBody>
      <dsp:txXfrm>
        <a:off x="3088655" y="2934531"/>
        <a:ext cx="1933813" cy="1933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C6158-3821-E447-969D-64279FD8BF6C}">
      <dsp:nvSpPr>
        <dsp:cNvPr id="0" name=""/>
        <dsp:cNvSpPr/>
      </dsp:nvSpPr>
      <dsp:spPr>
        <a:xfrm>
          <a:off x="0" y="20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E4213-B6DF-3342-8707-468693828EC5}">
      <dsp:nvSpPr>
        <dsp:cNvPr id="0" name=""/>
        <dsp:cNvSpPr/>
      </dsp:nvSpPr>
      <dsp:spPr>
        <a:xfrm>
          <a:off x="0" y="2031"/>
          <a:ext cx="10515600" cy="138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Visualize distribution of crime/crime rates across different police beats (patrol area) in seattle</a:t>
          </a:r>
        </a:p>
      </dsp:txBody>
      <dsp:txXfrm>
        <a:off x="0" y="2031"/>
        <a:ext cx="10515600" cy="1385485"/>
      </dsp:txXfrm>
    </dsp:sp>
    <dsp:sp modelId="{F0CEDAC7-8E84-B149-8F5B-B74B2C53FB5A}">
      <dsp:nvSpPr>
        <dsp:cNvPr id="0" name=""/>
        <dsp:cNvSpPr/>
      </dsp:nvSpPr>
      <dsp:spPr>
        <a:xfrm>
          <a:off x="0" y="13875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02E0B-2ABA-4B42-ADF0-F25CDEE7FF5D}">
      <dsp:nvSpPr>
        <dsp:cNvPr id="0" name=""/>
        <dsp:cNvSpPr/>
      </dsp:nvSpPr>
      <dsp:spPr>
        <a:xfrm>
          <a:off x="0" y="1387517"/>
          <a:ext cx="10515600" cy="138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Use </a:t>
          </a:r>
          <a:r>
            <a:rPr lang="en-US" sz="3500" kern="1200" dirty="0" err="1"/>
            <a:t>ggplot</a:t>
          </a:r>
          <a:r>
            <a:rPr lang="en-US" sz="3500" kern="1200" dirty="0"/>
            <a:t> and shapefiles for the lines on the map</a:t>
          </a:r>
        </a:p>
      </dsp:txBody>
      <dsp:txXfrm>
        <a:off x="0" y="1387517"/>
        <a:ext cx="10515600" cy="1385485"/>
      </dsp:txXfrm>
    </dsp:sp>
    <dsp:sp modelId="{D230A0EA-0BA8-6345-934E-041146A3F0DF}">
      <dsp:nvSpPr>
        <dsp:cNvPr id="0" name=""/>
        <dsp:cNvSpPr/>
      </dsp:nvSpPr>
      <dsp:spPr>
        <a:xfrm>
          <a:off x="0" y="27730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017DC-E45D-6249-A36C-73902DC8194E}">
      <dsp:nvSpPr>
        <dsp:cNvPr id="0" name=""/>
        <dsp:cNvSpPr/>
      </dsp:nvSpPr>
      <dsp:spPr>
        <a:xfrm>
          <a:off x="0" y="2773002"/>
          <a:ext cx="10515600" cy="138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Answers Question Like: How do the rates of different types of crime change across time</a:t>
          </a:r>
        </a:p>
      </dsp:txBody>
      <dsp:txXfrm>
        <a:off x="0" y="2773002"/>
        <a:ext cx="10515600" cy="1385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8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1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12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9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2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7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9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0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8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4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1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doumtaiga/crime-data-set" TargetMode="External"/><Relationship Id="rId2" Type="http://schemas.openxmlformats.org/officeDocument/2006/relationships/hyperlink" Target="https://data-seattlecitygis.opendata.arcgis.com/datasets/SeattleCityGIS::seattle-police-department-beats-2008-2015-web-mercator/abou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adoumtaiga/crime-data-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hopscotch on a sidewalk">
            <a:extLst>
              <a:ext uri="{FF2B5EF4-FFF2-40B4-BE49-F238E27FC236}">
                <a16:creationId xmlns:a16="http://schemas.microsoft.com/office/drawing/2014/main" id="{F2B4DA4B-118A-B2AD-B2AF-DACF479C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97" b="863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594F8-98E6-CED0-9F57-63E3C672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/>
              <a:t>TRENDS IN CRIME (SEATTLE)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20EB1-7178-61AB-B24E-A5295E39B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/>
              <a:t>BY: ANTHONY WEN</a:t>
            </a:r>
          </a:p>
        </p:txBody>
      </p:sp>
    </p:spTree>
    <p:extLst>
      <p:ext uri="{BB962C8B-B14F-4D97-AF65-F5344CB8AC3E}">
        <p14:creationId xmlns:p14="http://schemas.microsoft.com/office/powerpoint/2010/main" val="349745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6F6B5C-2B5F-4FEE-8263-34996D29D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2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3188-B152-784F-718B-80267A353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65299"/>
            <a:ext cx="5257799" cy="44116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Classification model to try to predict the type of crime based on Hour and Precinct, dividing the data into branch based on these features. Training V.S. Testing Data has a 70/30 split (like ones in lab)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Predictor Variables: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Precinct: the police precinct where the crime occurred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Hour: hour of the day when the crime occurred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Results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69% of the crimes are related to selling cocaine in south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In the north and a bit of the southwest district, 70% related to be prostitution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C8AB86F5-5A7F-7841-BE11-3E12A25B5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614" y="3136900"/>
            <a:ext cx="5068416" cy="164723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2AA256E-04F1-608D-509C-8DAD1F5C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9338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B9C5-FD25-C3DE-5B78-A92D0B12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C63A-6877-0901-0E9F-ADB65B84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What are the most common crime in different districts of Seattle? At what time do most crimes occur?</a:t>
            </a:r>
          </a:p>
          <a:p>
            <a:pPr lvl="1"/>
            <a:r>
              <a:rPr lang="en-US" dirty="0"/>
              <a:t>Shown in part #4 and 5, it seems that the most common crime is theft car prowl, but that might be different if we look at certain individual districts </a:t>
            </a:r>
          </a:p>
          <a:p>
            <a:pPr lvl="1"/>
            <a:r>
              <a:rPr lang="en-US" dirty="0"/>
              <a:t>these data could potentially be biased as they are only reported incidents </a:t>
            </a:r>
          </a:p>
          <a:p>
            <a:pPr lvl="1"/>
            <a:r>
              <a:rPr lang="en-US" dirty="0"/>
              <a:t>there seems to be trends that show that crime rates are increasing in north of Seattle and decreasing in the south, but these are just general trends from the past</a:t>
            </a:r>
          </a:p>
          <a:p>
            <a:pPr marL="0" indent="0">
              <a:buNone/>
            </a:pPr>
            <a:r>
              <a:rPr lang="en-US" dirty="0"/>
              <a:t>2. How do the rates of crime change across time in different districts</a:t>
            </a:r>
          </a:p>
          <a:p>
            <a:pPr lvl="1"/>
            <a:r>
              <a:rPr lang="en-US" dirty="0"/>
              <a:t> Shown in part #4 with the </a:t>
            </a:r>
            <a:r>
              <a:rPr lang="en-US" dirty="0" err="1"/>
              <a:t>spacial</a:t>
            </a:r>
            <a:r>
              <a:rPr lang="en-US" dirty="0"/>
              <a:t> graphs and also #5</a:t>
            </a:r>
          </a:p>
          <a:p>
            <a:pPr lvl="1"/>
            <a:r>
              <a:rPr lang="en-US" dirty="0"/>
              <a:t>These crimes are concentrated during mostly the afternoon, indicating the need for targeted policing during these times.</a:t>
            </a:r>
          </a:p>
          <a:p>
            <a:pPr marL="0" indent="0">
              <a:buNone/>
            </a:pPr>
            <a:r>
              <a:rPr lang="en-US" dirty="0"/>
              <a:t>3. What Crimes are likely to happen?</a:t>
            </a:r>
          </a:p>
          <a:p>
            <a:pPr lvl="1"/>
            <a:r>
              <a:rPr lang="en-US" dirty="0"/>
              <a:t>Shown in part #6, Certain general direction in Seattle show higher rates of prostitution and drug-related crimes, like in the north or southwest</a:t>
            </a:r>
          </a:p>
        </p:txBody>
      </p:sp>
    </p:spTree>
    <p:extLst>
      <p:ext uri="{BB962C8B-B14F-4D97-AF65-F5344CB8AC3E}">
        <p14:creationId xmlns:p14="http://schemas.microsoft.com/office/powerpoint/2010/main" val="39180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22A5-BB1B-BF81-F7E8-FF838133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0A53-A99B-31C6-A0C6-913BFF030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Beat Files/Shape Files: </a:t>
            </a:r>
            <a:r>
              <a:rPr lang="en-US" dirty="0">
                <a:hlinkClick r:id="rId2"/>
              </a:rPr>
              <a:t>https://data-seattlecitygis.opendata.arcgis.com/datasets/SeattleCityGIS::seattle-police-department-beats-2008-2015-web-mercator/about</a:t>
            </a:r>
            <a:endParaRPr lang="en-US" dirty="0"/>
          </a:p>
          <a:p>
            <a:r>
              <a:rPr lang="en-US" dirty="0"/>
              <a:t>Kaggle Dataset: </a:t>
            </a:r>
            <a:r>
              <a:rPr lang="en-US" sz="2800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 (Body CS)"/>
                <a:hlinkClick r:id="rId3"/>
              </a:rPr>
              <a:t>https://www.kaggle.com/datasets/adoumtaiga/crime-data-set</a:t>
            </a:r>
            <a:r>
              <a:rPr lang="en-US" sz="2800" dirty="0">
                <a:effectLst/>
              </a:rPr>
              <a:t> </a:t>
            </a:r>
          </a:p>
          <a:p>
            <a:r>
              <a:rPr lang="en-US" dirty="0"/>
              <a:t>Labs and Knowledge from Class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913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5502C-8FE7-B004-8AB2-62B9112F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2D732-45BC-0A56-DFCB-88C71E020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Purpose: analyze and discover trends that appear in crime in the city of Seattle – location, time, rates, nature of crime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Dataset from Kaggle: </a:t>
            </a:r>
            <a:r>
              <a:rPr lang="en-US" sz="1700" u="sng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 (Body CS)"/>
                <a:hlinkClick r:id="rId2"/>
              </a:rPr>
              <a:t>https://www.kaggle.com/datasets/adoumtaiga/crime-data-set</a:t>
            </a:r>
            <a:r>
              <a:rPr lang="en-US" sz="1700" dirty="0">
                <a:effectLst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Crime reports for the city of Seattle for the last decade or so. Obtained from the Seattle Police Department’s incident reporting system and other public records.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Contains 15+ characteristic and 400,000+ rows of data</a:t>
            </a:r>
          </a:p>
        </p:txBody>
      </p:sp>
      <p:pic>
        <p:nvPicPr>
          <p:cNvPr id="5" name="Picture 4" descr="Analogue board showing flight information">
            <a:extLst>
              <a:ext uri="{FF2B5EF4-FFF2-40B4-BE49-F238E27FC236}">
                <a16:creationId xmlns:a16="http://schemas.microsoft.com/office/drawing/2014/main" id="{44F812DB-6576-A7C6-EDD3-0284B56493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84" r="2347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5810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C393DE-1394-4E5E-8479-8B46B8EE7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3334BC-A5C9-4E98-B2FE-3FB7AD4D0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E1B2F-BDDF-9682-5354-16CBD2C7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Questions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7BB91D9-FCCF-4464-A06C-903EF4F37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4081" y="-3482"/>
            <a:ext cx="8047921" cy="6861482"/>
          </a:xfrm>
          <a:custGeom>
            <a:avLst/>
            <a:gdLst>
              <a:gd name="connsiteX0" fmla="*/ 58769 w 8047921"/>
              <a:gd name="connsiteY0" fmla="*/ 4239616 h 6861482"/>
              <a:gd name="connsiteX1" fmla="*/ 58894 w 8047921"/>
              <a:gd name="connsiteY1" fmla="*/ 4240495 h 6861482"/>
              <a:gd name="connsiteX2" fmla="*/ 59045 w 8047921"/>
              <a:gd name="connsiteY2" fmla="*/ 4241609 h 6861482"/>
              <a:gd name="connsiteX3" fmla="*/ 527473 w 8047921"/>
              <a:gd name="connsiteY3" fmla="*/ 0 h 6861482"/>
              <a:gd name="connsiteX4" fmla="*/ 8047921 w 8047921"/>
              <a:gd name="connsiteY4" fmla="*/ 0 h 6861482"/>
              <a:gd name="connsiteX5" fmla="*/ 8047921 w 8047921"/>
              <a:gd name="connsiteY5" fmla="*/ 6861482 h 6861482"/>
              <a:gd name="connsiteX6" fmla="*/ 1319860 w 8047921"/>
              <a:gd name="connsiteY6" fmla="*/ 6861482 h 6861482"/>
              <a:gd name="connsiteX7" fmla="*/ 1297994 w 8047921"/>
              <a:gd name="connsiteY7" fmla="*/ 6831011 h 6861482"/>
              <a:gd name="connsiteX8" fmla="*/ 1024504 w 8047921"/>
              <a:gd name="connsiteY8" fmla="*/ 6405892 h 6861482"/>
              <a:gd name="connsiteX9" fmla="*/ 843366 w 8047921"/>
              <a:gd name="connsiteY9" fmla="*/ 6082357 h 6861482"/>
              <a:gd name="connsiteX10" fmla="*/ 690198 w 8047921"/>
              <a:gd name="connsiteY10" fmla="*/ 5793573 h 6861482"/>
              <a:gd name="connsiteX11" fmla="*/ 777021 w 8047921"/>
              <a:gd name="connsiteY11" fmla="*/ 5729320 h 6861482"/>
              <a:gd name="connsiteX12" fmla="*/ 670606 w 8047921"/>
              <a:gd name="connsiteY12" fmla="*/ 5463560 h 6861482"/>
              <a:gd name="connsiteX13" fmla="*/ 332307 w 8047921"/>
              <a:gd name="connsiteY13" fmla="*/ 4640688 h 6861482"/>
              <a:gd name="connsiteX14" fmla="*/ 178764 w 8047921"/>
              <a:gd name="connsiteY14" fmla="*/ 4440302 h 6861482"/>
              <a:gd name="connsiteX15" fmla="*/ 102405 w 8047921"/>
              <a:gd name="connsiteY15" fmla="*/ 4371063 h 6861482"/>
              <a:gd name="connsiteX16" fmla="*/ 82464 w 8047921"/>
              <a:gd name="connsiteY16" fmla="*/ 4327380 h 6861482"/>
              <a:gd name="connsiteX17" fmla="*/ 72595 w 8047921"/>
              <a:gd name="connsiteY17" fmla="*/ 4327380 h 6861482"/>
              <a:gd name="connsiteX18" fmla="*/ 71105 w 8047921"/>
              <a:gd name="connsiteY18" fmla="*/ 4319440 h 6861482"/>
              <a:gd name="connsiteX19" fmla="*/ 63234 w 8047921"/>
              <a:gd name="connsiteY19" fmla="*/ 4265601 h 6861482"/>
              <a:gd name="connsiteX20" fmla="*/ 58391 w 8047921"/>
              <a:gd name="connsiteY20" fmla="*/ 4236887 h 6861482"/>
              <a:gd name="connsiteX21" fmla="*/ 58769 w 8047921"/>
              <a:gd name="connsiteY21" fmla="*/ 4239616 h 6861482"/>
              <a:gd name="connsiteX22" fmla="*/ 57161 w 8047921"/>
              <a:gd name="connsiteY22" fmla="*/ 4228245 h 6861482"/>
              <a:gd name="connsiteX23" fmla="*/ 55444 w 8047921"/>
              <a:gd name="connsiteY23" fmla="*/ 4216187 h 6861482"/>
              <a:gd name="connsiteX24" fmla="*/ 57173 w 8047921"/>
              <a:gd name="connsiteY24" fmla="*/ 4216187 h 6861482"/>
              <a:gd name="connsiteX25" fmla="*/ 46978 w 8047921"/>
              <a:gd name="connsiteY25" fmla="*/ 4153970 h 6861482"/>
              <a:gd name="connsiteX26" fmla="*/ 23198 w 8047921"/>
              <a:gd name="connsiteY26" fmla="*/ 4042035 h 6861482"/>
              <a:gd name="connsiteX27" fmla="*/ 12577 w 8047921"/>
              <a:gd name="connsiteY27" fmla="*/ 4017890 h 6861482"/>
              <a:gd name="connsiteX28" fmla="*/ 144506 w 8047921"/>
              <a:gd name="connsiteY28" fmla="*/ 3860429 h 6861482"/>
              <a:gd name="connsiteX29" fmla="*/ 22695 w 8047921"/>
              <a:gd name="connsiteY29" fmla="*/ 3800021 h 6861482"/>
              <a:gd name="connsiteX30" fmla="*/ 24220 w 8047921"/>
              <a:gd name="connsiteY30" fmla="*/ 3771718 h 6861482"/>
              <a:gd name="connsiteX31" fmla="*/ 27584 w 8047921"/>
              <a:gd name="connsiteY31" fmla="*/ 3757935 h 6861482"/>
              <a:gd name="connsiteX32" fmla="*/ 33375 w 8047921"/>
              <a:gd name="connsiteY32" fmla="*/ 3747325 h 6861482"/>
              <a:gd name="connsiteX33" fmla="*/ 77078 w 8047921"/>
              <a:gd name="connsiteY33" fmla="*/ 3705028 h 6861482"/>
              <a:gd name="connsiteX34" fmla="*/ 31331 w 8047921"/>
              <a:gd name="connsiteY34" fmla="*/ 3445525 h 6861482"/>
              <a:gd name="connsiteX35" fmla="*/ 3341 w 8047921"/>
              <a:gd name="connsiteY35" fmla="*/ 3405686 h 6861482"/>
              <a:gd name="connsiteX36" fmla="*/ 0 w 8047921"/>
              <a:gd name="connsiteY36" fmla="*/ 3393684 h 6861482"/>
              <a:gd name="connsiteX37" fmla="*/ 5588 w 8047921"/>
              <a:gd name="connsiteY37" fmla="*/ 3363918 h 6861482"/>
              <a:gd name="connsiteX38" fmla="*/ 28563 w 8047921"/>
              <a:gd name="connsiteY38" fmla="*/ 3279721 h 6861482"/>
              <a:gd name="connsiteX39" fmla="*/ 31618 w 8047921"/>
              <a:gd name="connsiteY39" fmla="*/ 3274732 h 6861482"/>
              <a:gd name="connsiteX40" fmla="*/ 54143 w 8047921"/>
              <a:gd name="connsiteY40" fmla="*/ 3204655 h 6861482"/>
              <a:gd name="connsiteX41" fmla="*/ 54066 w 8047921"/>
              <a:gd name="connsiteY41" fmla="*/ 3198166 h 6861482"/>
              <a:gd name="connsiteX42" fmla="*/ 59893 w 8047921"/>
              <a:gd name="connsiteY42" fmla="*/ 3181568 h 6861482"/>
              <a:gd name="connsiteX43" fmla="*/ 182871 w 8047921"/>
              <a:gd name="connsiteY43" fmla="*/ 3024678 h 6861482"/>
              <a:gd name="connsiteX44" fmla="*/ 305944 w 8047921"/>
              <a:gd name="connsiteY44" fmla="*/ 2810127 h 6861482"/>
              <a:gd name="connsiteX45" fmla="*/ 326259 w 8047921"/>
              <a:gd name="connsiteY45" fmla="*/ 2596949 h 6861482"/>
              <a:gd name="connsiteX46" fmla="*/ 556280 w 8047921"/>
              <a:gd name="connsiteY46" fmla="*/ 2524080 h 6861482"/>
              <a:gd name="connsiteX47" fmla="*/ 358274 w 8047921"/>
              <a:gd name="connsiteY47" fmla="*/ 2014028 h 6861482"/>
              <a:gd name="connsiteX48" fmla="*/ 340119 w 8047921"/>
              <a:gd name="connsiteY48" fmla="*/ 1914129 h 6861482"/>
              <a:gd name="connsiteX49" fmla="*/ 478258 w 8047921"/>
              <a:gd name="connsiteY49" fmla="*/ 1606217 h 6861482"/>
              <a:gd name="connsiteX50" fmla="*/ 500664 w 8047921"/>
              <a:gd name="connsiteY50" fmla="*/ 1556554 h 6861482"/>
              <a:gd name="connsiteX51" fmla="*/ 551219 w 8047921"/>
              <a:gd name="connsiteY51" fmla="*/ 1459414 h 6861482"/>
              <a:gd name="connsiteX52" fmla="*/ 687152 w 8047921"/>
              <a:gd name="connsiteY52" fmla="*/ 1466109 h 6861482"/>
              <a:gd name="connsiteX53" fmla="*/ 619370 w 8047921"/>
              <a:gd name="connsiteY53" fmla="*/ 1372761 h 6861482"/>
              <a:gd name="connsiteX54" fmla="*/ 491520 w 8047921"/>
              <a:gd name="connsiteY54" fmla="*/ 1080052 h 6861482"/>
              <a:gd name="connsiteX55" fmla="*/ 589761 w 8047921"/>
              <a:gd name="connsiteY55" fmla="*/ 854014 h 6861482"/>
              <a:gd name="connsiteX56" fmla="*/ 617929 w 8047921"/>
              <a:gd name="connsiteY56" fmla="*/ 821285 h 6861482"/>
              <a:gd name="connsiteX57" fmla="*/ 583503 w 8047921"/>
              <a:gd name="connsiteY57" fmla="*/ 760897 h 6861482"/>
              <a:gd name="connsiteX58" fmla="*/ 515241 w 8047921"/>
              <a:gd name="connsiteY58" fmla="*/ 560313 h 6861482"/>
              <a:gd name="connsiteX59" fmla="*/ 480798 w 8047921"/>
              <a:gd name="connsiteY59" fmla="*/ 423850 h 6861482"/>
              <a:gd name="connsiteX60" fmla="*/ 436755 w 8047921"/>
              <a:gd name="connsiteY60" fmla="*/ 361124 h 6861482"/>
              <a:gd name="connsiteX61" fmla="*/ 428051 w 8047921"/>
              <a:gd name="connsiteY61" fmla="*/ 314763 h 6861482"/>
              <a:gd name="connsiteX62" fmla="*/ 457954 w 8047921"/>
              <a:gd name="connsiteY62" fmla="*/ 104693 h 6861482"/>
              <a:gd name="connsiteX63" fmla="*/ 472694 w 8047921"/>
              <a:gd name="connsiteY63" fmla="*/ 52392 h 6861482"/>
              <a:gd name="connsiteX64" fmla="*/ 512572 w 8047921"/>
              <a:gd name="connsiteY64" fmla="*/ 23688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047921" h="6861482">
                <a:moveTo>
                  <a:pt x="58769" y="4239616"/>
                </a:moveTo>
                <a:lnTo>
                  <a:pt x="58894" y="4240495"/>
                </a:lnTo>
                <a:cubicBezTo>
                  <a:pt x="59164" y="4242428"/>
                  <a:pt x="59171" y="4242505"/>
                  <a:pt x="59045" y="4241609"/>
                </a:cubicBezTo>
                <a:close/>
                <a:moveTo>
                  <a:pt x="527473" y="0"/>
                </a:moveTo>
                <a:lnTo>
                  <a:pt x="8047921" y="0"/>
                </a:lnTo>
                <a:lnTo>
                  <a:pt x="8047921" y="6861482"/>
                </a:lnTo>
                <a:lnTo>
                  <a:pt x="1319860" y="6861482"/>
                </a:lnTo>
                <a:lnTo>
                  <a:pt x="1297994" y="6831011"/>
                </a:lnTo>
                <a:cubicBezTo>
                  <a:pt x="1121436" y="6580901"/>
                  <a:pt x="1026069" y="6413841"/>
                  <a:pt x="1024504" y="6405892"/>
                </a:cubicBezTo>
                <a:cubicBezTo>
                  <a:pt x="995790" y="6256850"/>
                  <a:pt x="915502" y="6175982"/>
                  <a:pt x="843366" y="6082357"/>
                </a:cubicBezTo>
                <a:cubicBezTo>
                  <a:pt x="780556" y="6000311"/>
                  <a:pt x="713540" y="5913360"/>
                  <a:pt x="690198" y="5793573"/>
                </a:cubicBezTo>
                <a:cubicBezTo>
                  <a:pt x="659374" y="5634705"/>
                  <a:pt x="756440" y="5782527"/>
                  <a:pt x="777021" y="5729320"/>
                </a:cubicBezTo>
                <a:cubicBezTo>
                  <a:pt x="741019" y="5642157"/>
                  <a:pt x="683667" y="5556007"/>
                  <a:pt x="670606" y="5463560"/>
                </a:cubicBezTo>
                <a:cubicBezTo>
                  <a:pt x="624014" y="5129308"/>
                  <a:pt x="509280" y="4866180"/>
                  <a:pt x="332307" y="4640688"/>
                </a:cubicBezTo>
                <a:cubicBezTo>
                  <a:pt x="281557" y="4575550"/>
                  <a:pt x="249914" y="4473150"/>
                  <a:pt x="178764" y="4440302"/>
                </a:cubicBezTo>
                <a:cubicBezTo>
                  <a:pt x="144180" y="4424583"/>
                  <a:pt x="119969" y="4400506"/>
                  <a:pt x="102405" y="4371063"/>
                </a:cubicBezTo>
                <a:lnTo>
                  <a:pt x="82464" y="4327380"/>
                </a:lnTo>
                <a:lnTo>
                  <a:pt x="72595" y="4327380"/>
                </a:lnTo>
                <a:lnTo>
                  <a:pt x="71105" y="4319440"/>
                </a:lnTo>
                <a:cubicBezTo>
                  <a:pt x="68098" y="4300784"/>
                  <a:pt x="63569" y="4267782"/>
                  <a:pt x="63234" y="4265601"/>
                </a:cubicBezTo>
                <a:cubicBezTo>
                  <a:pt x="56185" y="4219786"/>
                  <a:pt x="57328" y="4229054"/>
                  <a:pt x="58391" y="4236887"/>
                </a:cubicBezTo>
                <a:lnTo>
                  <a:pt x="58769" y="4239616"/>
                </a:lnTo>
                <a:lnTo>
                  <a:pt x="57161" y="4228245"/>
                </a:lnTo>
                <a:lnTo>
                  <a:pt x="55444" y="4216187"/>
                </a:lnTo>
                <a:lnTo>
                  <a:pt x="57173" y="4216187"/>
                </a:lnTo>
                <a:lnTo>
                  <a:pt x="46978" y="4153970"/>
                </a:lnTo>
                <a:cubicBezTo>
                  <a:pt x="41098" y="4115040"/>
                  <a:pt x="34414" y="4076730"/>
                  <a:pt x="23198" y="4042035"/>
                </a:cubicBezTo>
                <a:lnTo>
                  <a:pt x="12577" y="4017890"/>
                </a:lnTo>
                <a:lnTo>
                  <a:pt x="144506" y="3860429"/>
                </a:lnTo>
                <a:cubicBezTo>
                  <a:pt x="103351" y="3777846"/>
                  <a:pt x="58276" y="3834526"/>
                  <a:pt x="22695" y="3800021"/>
                </a:cubicBezTo>
                <a:cubicBezTo>
                  <a:pt x="23786" y="3791627"/>
                  <a:pt x="23716" y="3781009"/>
                  <a:pt x="24220" y="3771718"/>
                </a:cubicBezTo>
                <a:lnTo>
                  <a:pt x="27584" y="3757935"/>
                </a:lnTo>
                <a:lnTo>
                  <a:pt x="33375" y="3747325"/>
                </a:lnTo>
                <a:lnTo>
                  <a:pt x="77078" y="3705028"/>
                </a:lnTo>
                <a:cubicBezTo>
                  <a:pt x="173055" y="3608961"/>
                  <a:pt x="158512" y="3588143"/>
                  <a:pt x="31331" y="3445525"/>
                </a:cubicBezTo>
                <a:cubicBezTo>
                  <a:pt x="18649" y="3431228"/>
                  <a:pt x="9488" y="3418102"/>
                  <a:pt x="3341" y="3405686"/>
                </a:cubicBezTo>
                <a:lnTo>
                  <a:pt x="0" y="3393684"/>
                </a:lnTo>
                <a:lnTo>
                  <a:pt x="5588" y="3363918"/>
                </a:lnTo>
                <a:lnTo>
                  <a:pt x="28563" y="3279721"/>
                </a:lnTo>
                <a:lnTo>
                  <a:pt x="31618" y="3274732"/>
                </a:lnTo>
                <a:cubicBezTo>
                  <a:pt x="41998" y="3256804"/>
                  <a:pt x="51127" y="3236251"/>
                  <a:pt x="54143" y="3204655"/>
                </a:cubicBezTo>
                <a:lnTo>
                  <a:pt x="54066" y="3198166"/>
                </a:lnTo>
                <a:lnTo>
                  <a:pt x="59893" y="3181568"/>
                </a:lnTo>
                <a:cubicBezTo>
                  <a:pt x="95562" y="3088781"/>
                  <a:pt x="138958" y="3020054"/>
                  <a:pt x="182871" y="3024678"/>
                </a:cubicBezTo>
                <a:cubicBezTo>
                  <a:pt x="138662" y="2798901"/>
                  <a:pt x="138662" y="2798901"/>
                  <a:pt x="305944" y="2810127"/>
                </a:cubicBezTo>
                <a:cubicBezTo>
                  <a:pt x="246290" y="2658988"/>
                  <a:pt x="247386" y="2624324"/>
                  <a:pt x="326259" y="2596949"/>
                </a:cubicBezTo>
                <a:cubicBezTo>
                  <a:pt x="402195" y="2570407"/>
                  <a:pt x="485357" y="2575904"/>
                  <a:pt x="556280" y="2524080"/>
                </a:cubicBezTo>
                <a:cubicBezTo>
                  <a:pt x="498302" y="2335317"/>
                  <a:pt x="486850" y="2130710"/>
                  <a:pt x="358274" y="2014028"/>
                </a:cubicBezTo>
                <a:cubicBezTo>
                  <a:pt x="338015" y="1995898"/>
                  <a:pt x="325730" y="1940125"/>
                  <a:pt x="340119" y="1914129"/>
                </a:cubicBezTo>
                <a:cubicBezTo>
                  <a:pt x="391157" y="1817105"/>
                  <a:pt x="329468" y="1592503"/>
                  <a:pt x="478258" y="1606217"/>
                </a:cubicBezTo>
                <a:cubicBezTo>
                  <a:pt x="496627" y="1607581"/>
                  <a:pt x="514137" y="1590108"/>
                  <a:pt x="500664" y="1556554"/>
                </a:cubicBezTo>
                <a:cubicBezTo>
                  <a:pt x="454384" y="1442049"/>
                  <a:pt x="514266" y="1463610"/>
                  <a:pt x="551219" y="1459414"/>
                </a:cubicBezTo>
                <a:cubicBezTo>
                  <a:pt x="595940" y="1454776"/>
                  <a:pt x="644530" y="1511622"/>
                  <a:pt x="687152" y="1466109"/>
                </a:cubicBezTo>
                <a:cubicBezTo>
                  <a:pt x="679388" y="1405223"/>
                  <a:pt x="643786" y="1397333"/>
                  <a:pt x="619370" y="1372761"/>
                </a:cubicBezTo>
                <a:cubicBezTo>
                  <a:pt x="548020" y="1300280"/>
                  <a:pt x="490448" y="1221065"/>
                  <a:pt x="491520" y="1080052"/>
                </a:cubicBezTo>
                <a:cubicBezTo>
                  <a:pt x="492222" y="966113"/>
                  <a:pt x="487698" y="864105"/>
                  <a:pt x="589761" y="854014"/>
                </a:cubicBezTo>
                <a:cubicBezTo>
                  <a:pt x="605798" y="852486"/>
                  <a:pt x="614435" y="839840"/>
                  <a:pt x="617929" y="821285"/>
                </a:cubicBezTo>
                <a:cubicBezTo>
                  <a:pt x="606975" y="799992"/>
                  <a:pt x="596528" y="778040"/>
                  <a:pt x="583503" y="760897"/>
                </a:cubicBezTo>
                <a:cubicBezTo>
                  <a:pt x="539748" y="704450"/>
                  <a:pt x="526482" y="633687"/>
                  <a:pt x="515241" y="560313"/>
                </a:cubicBezTo>
                <a:cubicBezTo>
                  <a:pt x="508001" y="513531"/>
                  <a:pt x="499292" y="467166"/>
                  <a:pt x="480798" y="423850"/>
                </a:cubicBezTo>
                <a:cubicBezTo>
                  <a:pt x="469533" y="397046"/>
                  <a:pt x="455191" y="375704"/>
                  <a:pt x="436755" y="361124"/>
                </a:cubicBezTo>
                <a:cubicBezTo>
                  <a:pt x="420701" y="347903"/>
                  <a:pt x="416284" y="334407"/>
                  <a:pt x="428051" y="314763"/>
                </a:cubicBezTo>
                <a:cubicBezTo>
                  <a:pt x="461326" y="258432"/>
                  <a:pt x="476043" y="191375"/>
                  <a:pt x="457954" y="104693"/>
                </a:cubicBezTo>
                <a:cubicBezTo>
                  <a:pt x="452484" y="78523"/>
                  <a:pt x="457495" y="58007"/>
                  <a:pt x="472694" y="52392"/>
                </a:cubicBezTo>
                <a:cubicBezTo>
                  <a:pt x="488509" y="46345"/>
                  <a:pt x="501512" y="36363"/>
                  <a:pt x="512572" y="2368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3B1F26-D4A3-EAA8-0FD2-65238EE3B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92723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319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D78B18-34EF-4D42-AF72-2B172A77D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F57235-3997-4CD4-B73A-8599E770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8163A36F-63B7-B0BF-1231-76FC9265FA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5" r="2" b="3836"/>
          <a:stretch/>
        </p:blipFill>
        <p:spPr>
          <a:xfrm>
            <a:off x="1" y="10"/>
            <a:ext cx="7534640" cy="4094241"/>
          </a:xfrm>
          <a:prstGeom prst="rect">
            <a:avLst/>
          </a:prstGeom>
        </p:spPr>
      </p:pic>
      <p:pic>
        <p:nvPicPr>
          <p:cNvPr id="7" name="Picture 6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C5DD58E6-31D6-102D-DC3A-A0304A74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4" r="20703" b="1"/>
          <a:stretch/>
        </p:blipFill>
        <p:spPr>
          <a:xfrm>
            <a:off x="20" y="4183383"/>
            <a:ext cx="7534621" cy="2674617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D8946D3-B439-867F-C7B3-3682C6402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616" t="-2" r="65704"/>
          <a:stretch/>
        </p:blipFill>
        <p:spPr>
          <a:xfrm>
            <a:off x="7618287" y="10"/>
            <a:ext cx="4573713" cy="6857990"/>
          </a:xfrm>
          <a:prstGeom prst="rect">
            <a:avLst/>
          </a:pr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46F5D52F-BA92-4714-90AF-29E3B3CF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4895848" y="2871118"/>
            <a:ext cx="7296153" cy="3485232"/>
          </a:xfrm>
          <a:custGeom>
            <a:avLst/>
            <a:gdLst>
              <a:gd name="connsiteX0" fmla="*/ 5801211 w 7296153"/>
              <a:gd name="connsiteY0" fmla="*/ 3485212 h 3485232"/>
              <a:gd name="connsiteX1" fmla="*/ 3126062 w 7296153"/>
              <a:gd name="connsiteY1" fmla="*/ 3418424 h 3485232"/>
              <a:gd name="connsiteX2" fmla="*/ 935092 w 7296153"/>
              <a:gd name="connsiteY2" fmla="*/ 2926421 h 3485232"/>
              <a:gd name="connsiteX3" fmla="*/ 1273584 w 7296153"/>
              <a:gd name="connsiteY3" fmla="*/ 2866699 h 3485232"/>
              <a:gd name="connsiteX4" fmla="*/ 458124 w 7296153"/>
              <a:gd name="connsiteY4" fmla="*/ 2735876 h 3485232"/>
              <a:gd name="connsiteX5" fmla="*/ 504283 w 7296153"/>
              <a:gd name="connsiteY5" fmla="*/ 2718813 h 3485232"/>
              <a:gd name="connsiteX6" fmla="*/ 415044 w 7296153"/>
              <a:gd name="connsiteY6" fmla="*/ 2650558 h 3485232"/>
              <a:gd name="connsiteX7" fmla="*/ 48856 w 7296153"/>
              <a:gd name="connsiteY7" fmla="*/ 2542489 h 3485232"/>
              <a:gd name="connsiteX8" fmla="*/ 504283 w 7296153"/>
              <a:gd name="connsiteY8" fmla="*/ 2360477 h 3485232"/>
              <a:gd name="connsiteX9" fmla="*/ 43520 w 7296153"/>
              <a:gd name="connsiteY9" fmla="*/ 2132199 h 3485232"/>
              <a:gd name="connsiteX10" fmla="*/ 0 w 7296153"/>
              <a:gd name="connsiteY10" fmla="*/ 2116516 h 3485232"/>
              <a:gd name="connsiteX11" fmla="*/ 0 w 7296153"/>
              <a:gd name="connsiteY11" fmla="*/ 1964270 h 3485232"/>
              <a:gd name="connsiteX12" fmla="*/ 28223 w 7296153"/>
              <a:gd name="connsiteY12" fmla="*/ 1960747 h 3485232"/>
              <a:gd name="connsiteX13" fmla="*/ 590445 w 7296153"/>
              <a:gd name="connsiteY13" fmla="*/ 1743340 h 3485232"/>
              <a:gd name="connsiteX14" fmla="*/ 67001 w 7296153"/>
              <a:gd name="connsiteY14" fmla="*/ 1697248 h 3485232"/>
              <a:gd name="connsiteX15" fmla="*/ 0 w 7296153"/>
              <a:gd name="connsiteY15" fmla="*/ 1692346 h 3485232"/>
              <a:gd name="connsiteX16" fmla="*/ 0 w 7296153"/>
              <a:gd name="connsiteY16" fmla="*/ 1554667 h 3485232"/>
              <a:gd name="connsiteX17" fmla="*/ 66424 w 7296153"/>
              <a:gd name="connsiteY17" fmla="*/ 1553212 h 3485232"/>
              <a:gd name="connsiteX18" fmla="*/ 175022 w 7296153"/>
              <a:gd name="connsiteY18" fmla="*/ 1544263 h 3485232"/>
              <a:gd name="connsiteX19" fmla="*/ 319651 w 7296153"/>
              <a:gd name="connsiteY19" fmla="*/ 1495916 h 3485232"/>
              <a:gd name="connsiteX20" fmla="*/ 175022 w 7296153"/>
              <a:gd name="connsiteY20" fmla="*/ 1419130 h 3485232"/>
              <a:gd name="connsiteX21" fmla="*/ 0 w 7296153"/>
              <a:gd name="connsiteY21" fmla="*/ 1398716 h 3485232"/>
              <a:gd name="connsiteX22" fmla="*/ 0 w 7296153"/>
              <a:gd name="connsiteY22" fmla="*/ 430447 h 3485232"/>
              <a:gd name="connsiteX23" fmla="*/ 129297 w 7296153"/>
              <a:gd name="connsiteY23" fmla="*/ 411928 h 3485232"/>
              <a:gd name="connsiteX24" fmla="*/ 288879 w 7296153"/>
              <a:gd name="connsiteY24" fmla="*/ 403841 h 3485232"/>
              <a:gd name="connsiteX25" fmla="*/ 922782 w 7296153"/>
              <a:gd name="connsiteY25" fmla="*/ 332742 h 3485232"/>
              <a:gd name="connsiteX26" fmla="*/ 1556686 w 7296153"/>
              <a:gd name="connsiteY26" fmla="*/ 332742 h 3485232"/>
              <a:gd name="connsiteX27" fmla="*/ 1738243 w 7296153"/>
              <a:gd name="connsiteY27" fmla="*/ 338430 h 3485232"/>
              <a:gd name="connsiteX28" fmla="*/ 1741320 w 7296153"/>
              <a:gd name="connsiteY28" fmla="*/ 338430 h 3485232"/>
              <a:gd name="connsiteX29" fmla="*/ 2529085 w 7296153"/>
              <a:gd name="connsiteY29" fmla="*/ 364026 h 3485232"/>
              <a:gd name="connsiteX30" fmla="*/ 2821418 w 7296153"/>
              <a:gd name="connsiteY30" fmla="*/ 366869 h 3485232"/>
              <a:gd name="connsiteX31" fmla="*/ 3455323 w 7296153"/>
              <a:gd name="connsiteY31" fmla="*/ 369713 h 3485232"/>
              <a:gd name="connsiteX32" fmla="*/ 4086150 w 7296153"/>
              <a:gd name="connsiteY32" fmla="*/ 358337 h 3485232"/>
              <a:gd name="connsiteX33" fmla="*/ 4726208 w 7296153"/>
              <a:gd name="connsiteY33" fmla="*/ 324210 h 3485232"/>
              <a:gd name="connsiteX34" fmla="*/ 5357035 w 7296153"/>
              <a:gd name="connsiteY34" fmla="*/ 278706 h 3485232"/>
              <a:gd name="connsiteX35" fmla="*/ 5760150 w 7296153"/>
              <a:gd name="connsiteY35" fmla="*/ 176324 h 3485232"/>
              <a:gd name="connsiteX36" fmla="*/ 6197112 w 7296153"/>
              <a:gd name="connsiteY36" fmla="*/ 0 h 3485232"/>
              <a:gd name="connsiteX37" fmla="*/ 6624844 w 7296153"/>
              <a:gd name="connsiteY37" fmla="*/ 238892 h 3485232"/>
              <a:gd name="connsiteX38" fmla="*/ 7224899 w 7296153"/>
              <a:gd name="connsiteY38" fmla="*/ 733739 h 3485232"/>
              <a:gd name="connsiteX39" fmla="*/ 7274134 w 7296153"/>
              <a:gd name="connsiteY39" fmla="*/ 1851409 h 3485232"/>
              <a:gd name="connsiteX40" fmla="*/ 6812554 w 7296153"/>
              <a:gd name="connsiteY40" fmla="*/ 3176689 h 3485232"/>
              <a:gd name="connsiteX41" fmla="*/ 6320201 w 7296153"/>
              <a:gd name="connsiteY41" fmla="*/ 3480990 h 3485232"/>
              <a:gd name="connsiteX42" fmla="*/ 5801211 w 7296153"/>
              <a:gd name="connsiteY42" fmla="*/ 3485212 h 348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296153" h="3485232">
                <a:moveTo>
                  <a:pt x="5801211" y="3485212"/>
                </a:moveTo>
                <a:cubicBezTo>
                  <a:pt x="4970077" y="3484546"/>
                  <a:pt x="3421473" y="3467483"/>
                  <a:pt x="3126062" y="3418424"/>
                </a:cubicBezTo>
                <a:cubicBezTo>
                  <a:pt x="984327" y="3057243"/>
                  <a:pt x="935092" y="2926421"/>
                  <a:pt x="935092" y="2926421"/>
                </a:cubicBezTo>
                <a:cubicBezTo>
                  <a:pt x="935092" y="2926421"/>
                  <a:pt x="1162804" y="2900826"/>
                  <a:pt x="1273584" y="2866699"/>
                </a:cubicBezTo>
                <a:cubicBezTo>
                  <a:pt x="1113570" y="2863854"/>
                  <a:pt x="482742" y="2755785"/>
                  <a:pt x="458124" y="2735876"/>
                </a:cubicBezTo>
                <a:cubicBezTo>
                  <a:pt x="470434" y="2730189"/>
                  <a:pt x="488899" y="2724501"/>
                  <a:pt x="504283" y="2718813"/>
                </a:cubicBezTo>
                <a:cubicBezTo>
                  <a:pt x="470434" y="2701750"/>
                  <a:pt x="442738" y="2681842"/>
                  <a:pt x="415044" y="2650558"/>
                </a:cubicBezTo>
                <a:cubicBezTo>
                  <a:pt x="325805" y="2545333"/>
                  <a:pt x="175022" y="2582304"/>
                  <a:pt x="48856" y="2542489"/>
                </a:cubicBezTo>
                <a:cubicBezTo>
                  <a:pt x="128864" y="2320661"/>
                  <a:pt x="341192" y="2403135"/>
                  <a:pt x="504283" y="2360477"/>
                </a:cubicBezTo>
                <a:cubicBezTo>
                  <a:pt x="130018" y="2246007"/>
                  <a:pt x="146846" y="2179440"/>
                  <a:pt x="43520" y="2132199"/>
                </a:cubicBezTo>
                <a:lnTo>
                  <a:pt x="0" y="2116516"/>
                </a:lnTo>
                <a:lnTo>
                  <a:pt x="0" y="1964270"/>
                </a:lnTo>
                <a:lnTo>
                  <a:pt x="28223" y="1960747"/>
                </a:lnTo>
                <a:cubicBezTo>
                  <a:pt x="204111" y="1945305"/>
                  <a:pt x="394273" y="1945971"/>
                  <a:pt x="590445" y="1743340"/>
                </a:cubicBezTo>
                <a:cubicBezTo>
                  <a:pt x="477358" y="1726276"/>
                  <a:pt x="279888" y="1712412"/>
                  <a:pt x="67001" y="1697248"/>
                </a:cubicBezTo>
                <a:lnTo>
                  <a:pt x="0" y="1692346"/>
                </a:lnTo>
                <a:lnTo>
                  <a:pt x="0" y="1554667"/>
                </a:lnTo>
                <a:lnTo>
                  <a:pt x="66424" y="1553212"/>
                </a:lnTo>
                <a:cubicBezTo>
                  <a:pt x="102659" y="1551418"/>
                  <a:pt x="138865" y="1548529"/>
                  <a:pt x="175022" y="1544263"/>
                </a:cubicBezTo>
                <a:cubicBezTo>
                  <a:pt x="227334" y="1541420"/>
                  <a:pt x="310419" y="1567014"/>
                  <a:pt x="319651" y="1495916"/>
                </a:cubicBezTo>
                <a:cubicBezTo>
                  <a:pt x="328883" y="1407754"/>
                  <a:pt x="221180" y="1427662"/>
                  <a:pt x="175022" y="1419130"/>
                </a:cubicBezTo>
                <a:lnTo>
                  <a:pt x="0" y="1398716"/>
                </a:lnTo>
                <a:lnTo>
                  <a:pt x="0" y="430447"/>
                </a:lnTo>
                <a:lnTo>
                  <a:pt x="129297" y="411928"/>
                </a:lnTo>
                <a:cubicBezTo>
                  <a:pt x="181946" y="406329"/>
                  <a:pt x="235028" y="403130"/>
                  <a:pt x="288879" y="403841"/>
                </a:cubicBezTo>
                <a:cubicBezTo>
                  <a:pt x="491974" y="344118"/>
                  <a:pt x="716609" y="409528"/>
                  <a:pt x="922782" y="332742"/>
                </a:cubicBezTo>
                <a:cubicBezTo>
                  <a:pt x="1132033" y="332742"/>
                  <a:pt x="1344360" y="332742"/>
                  <a:pt x="1556686" y="332742"/>
                </a:cubicBezTo>
                <a:cubicBezTo>
                  <a:pt x="1618232" y="335586"/>
                  <a:pt x="1676697" y="335586"/>
                  <a:pt x="1738243" y="338430"/>
                </a:cubicBezTo>
                <a:cubicBezTo>
                  <a:pt x="1738243" y="338430"/>
                  <a:pt x="1741320" y="338430"/>
                  <a:pt x="1741320" y="338430"/>
                </a:cubicBezTo>
                <a:cubicBezTo>
                  <a:pt x="2005960" y="346962"/>
                  <a:pt x="2267521" y="352650"/>
                  <a:pt x="2529085" y="364026"/>
                </a:cubicBezTo>
                <a:cubicBezTo>
                  <a:pt x="2627554" y="364026"/>
                  <a:pt x="2722948" y="366869"/>
                  <a:pt x="2821418" y="366869"/>
                </a:cubicBezTo>
                <a:cubicBezTo>
                  <a:pt x="3030669" y="381088"/>
                  <a:pt x="3242996" y="389620"/>
                  <a:pt x="3455323" y="369713"/>
                </a:cubicBezTo>
                <a:cubicBezTo>
                  <a:pt x="3667650" y="386777"/>
                  <a:pt x="3873823" y="375402"/>
                  <a:pt x="4086150" y="358337"/>
                </a:cubicBezTo>
                <a:cubicBezTo>
                  <a:pt x="4301554" y="378245"/>
                  <a:pt x="4513882" y="349805"/>
                  <a:pt x="4726208" y="324210"/>
                </a:cubicBezTo>
                <a:cubicBezTo>
                  <a:pt x="4938536" y="335586"/>
                  <a:pt x="5150863" y="335586"/>
                  <a:pt x="5357035" y="278706"/>
                </a:cubicBezTo>
                <a:cubicBezTo>
                  <a:pt x="5513974" y="341274"/>
                  <a:pt x="5590904" y="136510"/>
                  <a:pt x="5760150" y="176324"/>
                </a:cubicBezTo>
                <a:cubicBezTo>
                  <a:pt x="5929396" y="218985"/>
                  <a:pt x="6049407" y="56879"/>
                  <a:pt x="6197112" y="0"/>
                </a:cubicBezTo>
                <a:cubicBezTo>
                  <a:pt x="6310970" y="127978"/>
                  <a:pt x="6480216" y="164949"/>
                  <a:pt x="6624844" y="238892"/>
                </a:cubicBezTo>
                <a:cubicBezTo>
                  <a:pt x="6766396" y="295771"/>
                  <a:pt x="7169509" y="625668"/>
                  <a:pt x="7224899" y="733739"/>
                </a:cubicBezTo>
                <a:cubicBezTo>
                  <a:pt x="7323370" y="921439"/>
                  <a:pt x="7298752" y="1609674"/>
                  <a:pt x="7274134" y="1851409"/>
                </a:cubicBezTo>
                <a:cubicBezTo>
                  <a:pt x="7181818" y="2454327"/>
                  <a:pt x="6843326" y="3148249"/>
                  <a:pt x="6812554" y="3176689"/>
                </a:cubicBezTo>
                <a:cubicBezTo>
                  <a:pt x="6714084" y="3156781"/>
                  <a:pt x="6489447" y="3469615"/>
                  <a:pt x="6320201" y="3480990"/>
                </a:cubicBezTo>
                <a:cubicBezTo>
                  <a:pt x="6275581" y="3483834"/>
                  <a:pt x="6078256" y="3485434"/>
                  <a:pt x="5801211" y="348521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BBD31-8BF5-B755-61DF-33CF5639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974" y="3285767"/>
            <a:ext cx="5437526" cy="1701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i="1"/>
              <a:t>BASIC SUMMARY OF OVERALL DATASET</a:t>
            </a:r>
          </a:p>
        </p:txBody>
      </p:sp>
    </p:spTree>
    <p:extLst>
      <p:ext uri="{BB962C8B-B14F-4D97-AF65-F5344CB8AC3E}">
        <p14:creationId xmlns:p14="http://schemas.microsoft.com/office/powerpoint/2010/main" val="389497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52FA-0E37-9CB5-BB76-F557CE32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Graphs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DDB3559-7422-1C45-578C-41F556A0D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557693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03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p of the united states&#10;&#10;Description automatically generated">
            <a:extLst>
              <a:ext uri="{FF2B5EF4-FFF2-40B4-BE49-F238E27FC236}">
                <a16:creationId xmlns:a16="http://schemas.microsoft.com/office/drawing/2014/main" id="{EF998C0D-AF5F-BE1B-E52D-D2A1BE6CD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8" y="1360742"/>
            <a:ext cx="5372099" cy="4136516"/>
          </a:xfrm>
          <a:prstGeom prst="rect">
            <a:avLst/>
          </a:prstGeom>
        </p:spPr>
      </p:pic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0BBD107B-8C8F-DDF6-4484-763BA0A2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431" y="1495044"/>
            <a:ext cx="5372101" cy="386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05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2245F03-66D5-45EC-A0B5-90E656B11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26FB0-F3DF-8F9D-AFCF-C2E7592E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5120850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i="1" dirty="0"/>
              <a:t>General Analysis and By Time of Day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D19B96-FDA2-2DE4-BC81-A542AA244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668" y="1259312"/>
            <a:ext cx="5130799" cy="3129787"/>
          </a:xfrm>
          <a:prstGeom prst="rect">
            <a:avLst/>
          </a:prstGeom>
        </p:spPr>
      </p:pic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8EBB7F8-5473-1459-149F-38AC9EDF3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41" y="1188698"/>
            <a:ext cx="5557813" cy="393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4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488F6DB-AE81-4C8D-B1F2-045AB0C89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E2B7507-3B6B-BCF5-0816-C33025B22F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4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3A356-2C58-9B1C-5B66-A221524AE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374" y="3311905"/>
            <a:ext cx="5861107" cy="18723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Data is Biased 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only reported incidents are represented 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Ignores background information on the crime 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Only talking through numbers, ignores human nature/emotion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13998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2245F03-66D5-45EC-A0B5-90E656B11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FFE33-A19C-FA18-3644-8655BD9F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i="1"/>
              <a:t>Predicting Crime (Prostitution and Drugs)</a:t>
            </a:r>
          </a:p>
        </p:txBody>
      </p:sp>
      <p:pic>
        <p:nvPicPr>
          <p:cNvPr id="5" name="Content Placeholder 4" descr="A diagram of a crime classification&#10;&#10;Description automatically generated">
            <a:extLst>
              <a:ext uri="{FF2B5EF4-FFF2-40B4-BE49-F238E27FC236}">
                <a16:creationId xmlns:a16="http://schemas.microsoft.com/office/drawing/2014/main" id="{686C37CC-C8DA-C184-B710-6C20737C5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556" y="649707"/>
            <a:ext cx="4916710" cy="3146695"/>
          </a:xfrm>
          <a:prstGeom prst="rect">
            <a:avLst/>
          </a:prstGeom>
        </p:spPr>
      </p:pic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0D3DC4A-006E-EA51-DC28-E9C9C9C8A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2" y="643467"/>
            <a:ext cx="4715188" cy="31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2475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538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Times New Roman</vt:lpstr>
      <vt:lpstr>BrushVTI</vt:lpstr>
      <vt:lpstr>TRENDS IN CRIME (SEATTLE) </vt:lpstr>
      <vt:lpstr>INTRODUCTION</vt:lpstr>
      <vt:lpstr>Questions</vt:lpstr>
      <vt:lpstr>BASIC SUMMARY OF OVERALL DATASET</vt:lpstr>
      <vt:lpstr>Spatial Graphs</vt:lpstr>
      <vt:lpstr>PowerPoint Presentation</vt:lpstr>
      <vt:lpstr>General Analysis and By Time of Day</vt:lpstr>
      <vt:lpstr>PowerPoint Presentation</vt:lpstr>
      <vt:lpstr>Predicting Crime (Prostitution and Drugs)</vt:lpstr>
      <vt:lpstr>Classification</vt:lpstr>
      <vt:lpstr>Summary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Wen</dc:creator>
  <cp:lastModifiedBy>Anthony Wen</cp:lastModifiedBy>
  <cp:revision>2</cp:revision>
  <dcterms:created xsi:type="dcterms:W3CDTF">2024-08-11T00:04:22Z</dcterms:created>
  <dcterms:modified xsi:type="dcterms:W3CDTF">2024-08-11T02:14:03Z</dcterms:modified>
</cp:coreProperties>
</file>