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64" r:id="rId5"/>
    <p:sldId id="268" r:id="rId6"/>
    <p:sldId id="274" r:id="rId7"/>
    <p:sldId id="269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824"/>
    <a:srgbClr val="251F1D"/>
    <a:srgbClr val="433731"/>
    <a:srgbClr val="C0B4B0"/>
    <a:srgbClr val="65544F"/>
    <a:srgbClr val="2F2725"/>
    <a:srgbClr val="DEDEDE"/>
    <a:srgbClr val="3D3330"/>
    <a:srgbClr val="3D3430"/>
    <a:srgbClr val="9F8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pos="3840"/>
        <p:guide orient="horz" pos="216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277723" y="1392058"/>
            <a:ext cx="3435737" cy="3431511"/>
            <a:chOff x="3606747" y="884842"/>
            <a:chExt cx="5272563" cy="526607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>
              <p:custDataLst>
                <p:tags r:id="rId1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 rot="16200000">
            <a:off x="5787569" y="1652329"/>
            <a:ext cx="615553" cy="30683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SVG</a:t>
            </a:r>
            <a:endParaRPr lang="zh-CN" altLang="en-US" sz="28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748809" y="5753888"/>
            <a:ext cx="430887" cy="164436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Ross / 2017.11.27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20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PA_组合 29"/>
          <p:cNvGrpSpPr/>
          <p:nvPr>
            <p:custDataLst>
              <p:tags r:id="rId3"/>
            </p:custDataLst>
          </p:nvPr>
        </p:nvGrpSpPr>
        <p:grpSpPr>
          <a:xfrm>
            <a:off x="4749281" y="970385"/>
            <a:ext cx="2693437" cy="2808514"/>
            <a:chOff x="4749281" y="970385"/>
            <a:chExt cx="2693437" cy="2808514"/>
          </a:xfrm>
        </p:grpSpPr>
        <p:sp>
          <p:nvSpPr>
            <p:cNvPr id="29" name="椭圆 28"/>
            <p:cNvSpPr/>
            <p:nvPr/>
          </p:nvSpPr>
          <p:spPr>
            <a:xfrm>
              <a:off x="4749281" y="1085462"/>
              <a:ext cx="2693437" cy="26934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749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9" t="27209" r="50000" b="36060"/>
            <a:stretch>
              <a:fillRect/>
            </a:stretch>
          </p:blipFill>
          <p:spPr>
            <a:xfrm>
              <a:off x="5050971" y="970385"/>
              <a:ext cx="2015412" cy="2015412"/>
            </a:xfrm>
            <a:custGeom>
              <a:avLst/>
              <a:gdLst>
                <a:gd name="connsiteX0" fmla="*/ 1007706 w 2015412"/>
                <a:gd name="connsiteY0" fmla="*/ 0 h 2015412"/>
                <a:gd name="connsiteX1" fmla="*/ 2015412 w 2015412"/>
                <a:gd name="connsiteY1" fmla="*/ 1007706 h 2015412"/>
                <a:gd name="connsiteX2" fmla="*/ 1007706 w 2015412"/>
                <a:gd name="connsiteY2" fmla="*/ 2015412 h 2015412"/>
                <a:gd name="connsiteX3" fmla="*/ 0 w 2015412"/>
                <a:gd name="connsiteY3" fmla="*/ 1007706 h 2015412"/>
                <a:gd name="connsiteX4" fmla="*/ 1007706 w 2015412"/>
                <a:gd name="connsiteY4" fmla="*/ 0 h 201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412" h="2015412">
                  <a:moveTo>
                    <a:pt x="1007706" y="0"/>
                  </a:moveTo>
                  <a:cubicBezTo>
                    <a:pt x="1564247" y="0"/>
                    <a:pt x="2015412" y="451165"/>
                    <a:pt x="2015412" y="1007706"/>
                  </a:cubicBezTo>
                  <a:cubicBezTo>
                    <a:pt x="2015412" y="1564247"/>
                    <a:pt x="1564247" y="2015412"/>
                    <a:pt x="1007706" y="2015412"/>
                  </a:cubicBezTo>
                  <a:cubicBezTo>
                    <a:pt x="451165" y="2015412"/>
                    <a:pt x="0" y="1564247"/>
                    <a:pt x="0" y="1007706"/>
                  </a:cubicBezTo>
                  <a:cubicBezTo>
                    <a:pt x="0" y="451165"/>
                    <a:pt x="451165" y="0"/>
                    <a:pt x="1007706" y="0"/>
                  </a:cubicBezTo>
                  <a:close/>
                </a:path>
              </a:pathLst>
            </a:custGeom>
          </p:spPr>
        </p:pic>
      </p:grpSp>
      <p:sp>
        <p:nvSpPr>
          <p:cNvPr id="31" name="PA_矩形 30"/>
          <p:cNvSpPr/>
          <p:nvPr>
            <p:custDataLst>
              <p:tags r:id="rId4"/>
            </p:custDataLst>
          </p:nvPr>
        </p:nvSpPr>
        <p:spPr>
          <a:xfrm>
            <a:off x="5592843" y="3548066"/>
            <a:ext cx="93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what</a:t>
            </a:r>
            <a:endParaRPr lang="zh-CN" altLang="en-US" sz="24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36" name="PA_矩形 35"/>
          <p:cNvSpPr/>
          <p:nvPr>
            <p:custDataLst>
              <p:tags r:id="rId5"/>
            </p:custDataLst>
          </p:nvPr>
        </p:nvSpPr>
        <p:spPr>
          <a:xfrm>
            <a:off x="7442718" y="5518962"/>
            <a:ext cx="41772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是使用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文档描述来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绘图且更容易编辑与做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动态交互</a:t>
            </a:r>
          </a:p>
        </p:txBody>
      </p:sp>
      <p:sp>
        <p:nvSpPr>
          <p:cNvPr id="9" name="PA_矩形 35"/>
          <p:cNvSpPr/>
          <p:nvPr>
            <p:custDataLst>
              <p:tags r:id="rId6"/>
            </p:custDataLst>
          </p:nvPr>
        </p:nvSpPr>
        <p:spPr>
          <a:xfrm>
            <a:off x="702224" y="4982367"/>
            <a:ext cx="358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SVG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指可伸缩矢量图形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(Scalable Vector Graphics)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PA_矩形 35"/>
          <p:cNvSpPr/>
          <p:nvPr>
            <p:custDataLst>
              <p:tags r:id="rId7"/>
            </p:custDataLst>
          </p:nvPr>
        </p:nvSpPr>
        <p:spPr>
          <a:xfrm>
            <a:off x="702224" y="5369570"/>
            <a:ext cx="2981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SVG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用来定义用于网络的基于矢量的图形</a:t>
            </a:r>
          </a:p>
        </p:txBody>
      </p:sp>
      <p:sp>
        <p:nvSpPr>
          <p:cNvPr id="11" name="PA_矩形 35"/>
          <p:cNvSpPr/>
          <p:nvPr>
            <p:custDataLst>
              <p:tags r:id="rId8"/>
            </p:custDataLst>
          </p:nvPr>
        </p:nvSpPr>
        <p:spPr>
          <a:xfrm>
            <a:off x="702224" y="5756773"/>
            <a:ext cx="2146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SVG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格式定义图形</a:t>
            </a:r>
          </a:p>
        </p:txBody>
      </p:sp>
      <p:sp>
        <p:nvSpPr>
          <p:cNvPr id="12" name="PA_矩形 35"/>
          <p:cNvSpPr/>
          <p:nvPr>
            <p:custDataLst>
              <p:tags r:id="rId9"/>
            </p:custDataLst>
          </p:nvPr>
        </p:nvSpPr>
        <p:spPr>
          <a:xfrm>
            <a:off x="702224" y="6143976"/>
            <a:ext cx="3907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SVG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与诸如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XSL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之类的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W3C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标准是一个整体</a:t>
            </a:r>
          </a:p>
        </p:txBody>
      </p:sp>
      <p:sp>
        <p:nvSpPr>
          <p:cNvPr id="2" name="燕尾形箭头 1"/>
          <p:cNvSpPr/>
          <p:nvPr/>
        </p:nvSpPr>
        <p:spPr>
          <a:xfrm>
            <a:off x="5776042" y="5496102"/>
            <a:ext cx="565265" cy="32271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97" y="0"/>
            <a:ext cx="3349004" cy="6858000"/>
          </a:xfrm>
          <a:prstGeom prst="rect">
            <a:avLst/>
          </a:prstGeom>
          <a:solidFill>
            <a:srgbClr val="3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78196" y="1313090"/>
            <a:ext cx="5017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项目功能完善，数据可视化需求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878185" y="883451"/>
            <a:ext cx="0" cy="3472614"/>
          </a:xfrm>
          <a:prstGeom prst="line">
            <a:avLst/>
          </a:prstGeom>
          <a:ln w="25400">
            <a:solidFill>
              <a:srgbClr val="65544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0833" y="605204"/>
            <a:ext cx="1251625" cy="707886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SVG</a:t>
            </a:r>
          </a:p>
        </p:txBody>
      </p:sp>
      <p:sp>
        <p:nvSpPr>
          <p:cNvPr id="15" name="矩形 14"/>
          <p:cNvSpPr/>
          <p:nvPr/>
        </p:nvSpPr>
        <p:spPr>
          <a:xfrm>
            <a:off x="4478196" y="2080632"/>
            <a:ext cx="5017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替代</a:t>
            </a:r>
            <a:r>
              <a:rPr lang="en-US" altLang="zh-CN" sz="1200" dirty="0" err="1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img</a:t>
            </a:r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标签，</a:t>
            </a:r>
            <a:r>
              <a:rPr lang="zh-CN" altLang="en-US" sz="1200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增强的用户</a:t>
            </a:r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8196" y="2926242"/>
            <a:ext cx="5017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更加丰富的动画实现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78196" y="3794664"/>
            <a:ext cx="5017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相比</a:t>
            </a:r>
            <a:r>
              <a:rPr lang="en-US" altLang="zh-CN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Canvas</a:t>
            </a:r>
            <a:r>
              <a:rPr lang="zh-CN" altLang="en-US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，更加方便，简单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7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956789" y="1648806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2370951" y="1646983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248395" y="684063"/>
            <a:ext cx="1031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spc="300" dirty="0" smtClean="0">
                <a:solidFill>
                  <a:srgbClr val="65544F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比较</a:t>
            </a:r>
            <a:endParaRPr lang="zh-CN" altLang="en-US" sz="3000" spc="300" dirty="0">
              <a:solidFill>
                <a:srgbClr val="65544F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77597" y="2088317"/>
            <a:ext cx="1527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300" dirty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canvas</a:t>
            </a:r>
            <a:endParaRPr lang="zh-CN" altLang="en-US" sz="32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61427" y="2018728"/>
            <a:ext cx="979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svg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809" y="3636532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较新，由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私有技术发展而来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7809" y="4073943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功能简单，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绘图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77809" y="4511354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像素，只能脚本驱动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6921" y="4948765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主流浏览器，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IE9+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48125" y="3636532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历史悠久，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年成为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W3C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</a:t>
            </a:r>
          </a:p>
        </p:txBody>
      </p:sp>
      <p:sp>
        <p:nvSpPr>
          <p:cNvPr id="17" name="矩形 16"/>
          <p:cNvSpPr/>
          <p:nvPr/>
        </p:nvSpPr>
        <p:spPr>
          <a:xfrm>
            <a:off x="7448125" y="4073943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功能丰富，各种图形，滤镜，动画等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8125" y="4511354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矢量，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XML,CSS,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元素操作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67237" y="4948765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主流浏览器，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IE9+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67558" y="3636532"/>
            <a:ext cx="974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3128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历史</a:t>
            </a:r>
          </a:p>
        </p:txBody>
      </p:sp>
      <p:sp>
        <p:nvSpPr>
          <p:cNvPr id="26" name="矩形 25"/>
          <p:cNvSpPr/>
          <p:nvPr/>
        </p:nvSpPr>
        <p:spPr>
          <a:xfrm>
            <a:off x="5567558" y="4073943"/>
            <a:ext cx="974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3128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</a:p>
        </p:txBody>
      </p:sp>
      <p:sp>
        <p:nvSpPr>
          <p:cNvPr id="27" name="矩形 26"/>
          <p:cNvSpPr/>
          <p:nvPr/>
        </p:nvSpPr>
        <p:spPr>
          <a:xfrm>
            <a:off x="5579208" y="4511354"/>
            <a:ext cx="974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3128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</a:t>
            </a:r>
            <a:endParaRPr lang="zh-CN" altLang="en-US" sz="1200" dirty="0">
              <a:solidFill>
                <a:srgbClr val="3128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9208" y="4948765"/>
            <a:ext cx="974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3128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</a:p>
        </p:txBody>
      </p:sp>
      <p:sp>
        <p:nvSpPr>
          <p:cNvPr id="37" name="矩形 36"/>
          <p:cNvSpPr/>
          <p:nvPr/>
        </p:nvSpPr>
        <p:spPr>
          <a:xfrm>
            <a:off x="1696921" y="5386176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适用小面积，大数据量绘制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67237" y="5386176"/>
            <a:ext cx="2738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适合大面积，小数据量应用场景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79208" y="5386176"/>
            <a:ext cx="974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3128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714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91067" y="389467"/>
            <a:ext cx="550333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96845" y="371610"/>
            <a:ext cx="7560733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&lt;rect width="300" height="100" style="fill:rgb(0,0,255);stroke-width:1; stroke:rgb(0,0,0)"/&gt;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6727" y="1130141"/>
            <a:ext cx="399011" cy="399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396845" y="1233722"/>
            <a:ext cx="7560733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&lt;circle cx="100" cy="50" r="40" stroke="black" stroke-width="2" fill="red"/&gt;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46500" y="1999460"/>
            <a:ext cx="639464" cy="3158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396845" y="1999129"/>
            <a:ext cx="8009622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&lt;ellipse cx="300" cy="150" rx="200" ry="80" style="fill:rgb(200,100,50); stroke:rgb(0,0,100);stroke-width:2"/&gt;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6500" y="2879918"/>
            <a:ext cx="69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396845" y="2754899"/>
            <a:ext cx="7560733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&lt;line x1="0" y1="0" x2="300" y2="300" style="stroke:rgb(99,99,99);stroke-width:2"/&gt;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直角三角形 27"/>
          <p:cNvSpPr/>
          <p:nvPr/>
        </p:nvSpPr>
        <p:spPr>
          <a:xfrm rot="4311588">
            <a:off x="525596" y="3731140"/>
            <a:ext cx="630613" cy="623455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352278" y="3875905"/>
            <a:ext cx="7560733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&lt;polygon points="220,100 300,210 170,250" style="fill:#cccccc; stroke:#000000;stroke-width:1"/&gt;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>
            <a:off x="446500" y="5140806"/>
            <a:ext cx="318742" cy="1947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637692" y="5327227"/>
            <a:ext cx="318742" cy="1947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429133" y="5307888"/>
            <a:ext cx="7804035" cy="2500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&lt;polyline points="0,0 0,20 20,20 20,40 40,40 40,60" style="fill:white;stroke:red;stroke-width:2"/&gt;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98595" y="277663"/>
            <a:ext cx="1031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spc="300" dirty="0">
                <a:solidFill>
                  <a:srgbClr val="65544F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路径</a:t>
            </a:r>
            <a:endParaRPr lang="zh-CN" altLang="en-US" sz="3000" spc="300" dirty="0">
              <a:solidFill>
                <a:srgbClr val="65544F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661" y="1064749"/>
            <a:ext cx="50273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M =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moveto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L =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lineto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H = horizontal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lineto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V = vertical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lineto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C =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curveto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S = smooth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curveto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Q = quadratic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Belzier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 curve</a:t>
            </a: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T = smooth quadratic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Belzier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curveto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A = elliptical Arc</a:t>
            </a:r>
          </a:p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Z = </a:t>
            </a:r>
            <a:r>
              <a:rPr lang="en-US" altLang="zh-CN" dirty="0" err="1">
                <a:solidFill>
                  <a:srgbClr val="000000"/>
                </a:solidFill>
                <a:latin typeface="PingFangSC-Regular"/>
              </a:rPr>
              <a:t>closepath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4894" y="4306382"/>
            <a:ext cx="3765666" cy="22505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&lt;path d="M153 334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C153 334 151 334 151 334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C151 339 153 344 156 344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C164 344 171 339 171 334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C171 322 164 314 156 314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C142 314 131 322 131 334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C131 350 142 364 156 364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C175 364 191 350 191 334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C191 311 175 294 156 294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C131 294 111 311 111 334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C111 361 131 384 156 384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C186 384 211 361 211 334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C211 300 186 274 156 274"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style="fill:white;stroke:red;stroke-width:2"/&gt;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47" y="4583257"/>
            <a:ext cx="1552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4609577" y="2290323"/>
            <a:ext cx="2685261" cy="2685261"/>
          </a:xfrm>
          <a:prstGeom prst="arc">
            <a:avLst>
              <a:gd name="adj1" fmla="val 16200000"/>
              <a:gd name="adj2" fmla="val 11270040"/>
            </a:avLst>
          </a:prstGeom>
          <a:noFill/>
          <a:ln w="50800">
            <a:solidFill>
              <a:srgbClr val="3D343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388335" y="2098372"/>
            <a:ext cx="3119370" cy="2780025"/>
            <a:chOff x="4083535" y="1499937"/>
            <a:chExt cx="3970856" cy="353888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3" t="26151" r="29106" b="22889"/>
            <a:stretch>
              <a:fillRect/>
            </a:stretch>
          </p:blipFill>
          <p:spPr>
            <a:xfrm>
              <a:off x="4083535" y="3860543"/>
              <a:ext cx="1178275" cy="1178275"/>
            </a:xfrm>
            <a:custGeom>
              <a:avLst/>
              <a:gdLst>
                <a:gd name="connsiteX0" fmla="*/ 1747438 w 3494876"/>
                <a:gd name="connsiteY0" fmla="*/ 0 h 3494876"/>
                <a:gd name="connsiteX1" fmla="*/ 3494876 w 3494876"/>
                <a:gd name="connsiteY1" fmla="*/ 1747438 h 3494876"/>
                <a:gd name="connsiteX2" fmla="*/ 1747438 w 3494876"/>
                <a:gd name="connsiteY2" fmla="*/ 3494876 h 3494876"/>
                <a:gd name="connsiteX3" fmla="*/ 0 w 3494876"/>
                <a:gd name="connsiteY3" fmla="*/ 1747438 h 3494876"/>
                <a:gd name="connsiteX4" fmla="*/ 1747438 w 3494876"/>
                <a:gd name="connsiteY4" fmla="*/ 0 h 349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76" h="3494876">
                  <a:moveTo>
                    <a:pt x="1747438" y="0"/>
                  </a:moveTo>
                  <a:cubicBezTo>
                    <a:pt x="2712521" y="0"/>
                    <a:pt x="3494876" y="782355"/>
                    <a:pt x="3494876" y="1747438"/>
                  </a:cubicBezTo>
                  <a:cubicBezTo>
                    <a:pt x="3494876" y="2712521"/>
                    <a:pt x="2712521" y="3494876"/>
                    <a:pt x="1747438" y="3494876"/>
                  </a:cubicBezTo>
                  <a:cubicBezTo>
                    <a:pt x="782355" y="3494876"/>
                    <a:pt x="0" y="2712521"/>
                    <a:pt x="0" y="1747438"/>
                  </a:cubicBezTo>
                  <a:cubicBezTo>
                    <a:pt x="0" y="782355"/>
                    <a:pt x="782355" y="0"/>
                    <a:pt x="1747438" y="0"/>
                  </a:cubicBezTo>
                  <a:close/>
                </a:path>
              </a:pathLst>
            </a:cu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9" t="27209" r="50000" b="36060"/>
            <a:stretch>
              <a:fillRect/>
            </a:stretch>
          </p:blipFill>
          <p:spPr>
            <a:xfrm>
              <a:off x="7007309" y="3919492"/>
              <a:ext cx="1047082" cy="1047082"/>
            </a:xfrm>
            <a:custGeom>
              <a:avLst/>
              <a:gdLst>
                <a:gd name="connsiteX0" fmla="*/ 1007706 w 2015412"/>
                <a:gd name="connsiteY0" fmla="*/ 0 h 2015412"/>
                <a:gd name="connsiteX1" fmla="*/ 2015412 w 2015412"/>
                <a:gd name="connsiteY1" fmla="*/ 1007706 h 2015412"/>
                <a:gd name="connsiteX2" fmla="*/ 1007706 w 2015412"/>
                <a:gd name="connsiteY2" fmla="*/ 2015412 h 2015412"/>
                <a:gd name="connsiteX3" fmla="*/ 0 w 2015412"/>
                <a:gd name="connsiteY3" fmla="*/ 1007706 h 2015412"/>
                <a:gd name="connsiteX4" fmla="*/ 1007706 w 2015412"/>
                <a:gd name="connsiteY4" fmla="*/ 0 h 201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412" h="2015412">
                  <a:moveTo>
                    <a:pt x="1007706" y="0"/>
                  </a:moveTo>
                  <a:cubicBezTo>
                    <a:pt x="1564247" y="0"/>
                    <a:pt x="2015412" y="451165"/>
                    <a:pt x="2015412" y="1007706"/>
                  </a:cubicBezTo>
                  <a:cubicBezTo>
                    <a:pt x="2015412" y="1564247"/>
                    <a:pt x="1564247" y="2015412"/>
                    <a:pt x="1007706" y="2015412"/>
                  </a:cubicBezTo>
                  <a:cubicBezTo>
                    <a:pt x="451165" y="2015412"/>
                    <a:pt x="0" y="1564247"/>
                    <a:pt x="0" y="1007706"/>
                  </a:cubicBezTo>
                  <a:cubicBezTo>
                    <a:pt x="0" y="451165"/>
                    <a:pt x="451165" y="0"/>
                    <a:pt x="1007706" y="0"/>
                  </a:cubicBezTo>
                  <a:close/>
                </a:path>
              </a:pathLst>
            </a:custGeom>
            <a:effectLst>
              <a:outerShdw blurRad="177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椭圆 5"/>
            <p:cNvSpPr/>
            <p:nvPr/>
          </p:nvSpPr>
          <p:spPr>
            <a:xfrm>
              <a:off x="5631946" y="1499937"/>
              <a:ext cx="946484" cy="946484"/>
            </a:xfrm>
            <a:prstGeom prst="ellipse">
              <a:avLst/>
            </a:prstGeom>
            <a:solidFill>
              <a:srgbClr val="3D3330"/>
            </a:soli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645920" y="4876324"/>
            <a:ext cx="2963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动画插件（</a:t>
            </a:r>
            <a:r>
              <a:rPr lang="en-US" altLang="zh-CN" sz="1200" dirty="0" err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snap</a:t>
            </a:r>
            <a:r>
              <a:rPr lang="en-US" altLang="zh-CN" sz="1200" dirty="0" err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.svg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/TweenMax.js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），或原生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CSS3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样式制作动画交互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4509" y="1650919"/>
            <a:ext cx="3426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工具画出想要的图案，生成 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.SVG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07705" y="4975584"/>
            <a:ext cx="2607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导入页面添加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75366" y="2193136"/>
            <a:ext cx="4347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1</a:t>
            </a:r>
            <a:endParaRPr lang="zh-CN" altLang="en-US" sz="3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00702" y="4133369"/>
            <a:ext cx="4347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2</a:t>
            </a:r>
            <a:endParaRPr lang="zh-CN" altLang="en-US" sz="3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38256" y="4133369"/>
            <a:ext cx="4347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3</a:t>
            </a:r>
            <a:endParaRPr lang="zh-CN" altLang="en-US" sz="3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8" name="PA_矩形 34"/>
          <p:cNvSpPr/>
          <p:nvPr>
            <p:custDataLst>
              <p:tags r:id="rId1"/>
            </p:custDataLst>
          </p:nvPr>
        </p:nvSpPr>
        <p:spPr>
          <a:xfrm>
            <a:off x="5535190" y="3289351"/>
            <a:ext cx="979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err="1" smtClean="0">
                <a:solidFill>
                  <a:srgbClr val="3D3330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svg</a:t>
            </a:r>
            <a:endParaRPr lang="zh-CN" altLang="en-US" sz="4000" spc="300" dirty="0">
              <a:solidFill>
                <a:srgbClr val="3D3330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08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77476" y="1470734"/>
            <a:ext cx="3435737" cy="3431511"/>
            <a:chOff x="3606747" y="884842"/>
            <a:chExt cx="5272563" cy="526607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>
              <p:custDataLst>
                <p:tags r:id="rId1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 rot="16200000">
            <a:off x="5787569" y="1652329"/>
            <a:ext cx="615553" cy="30683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demo</a:t>
            </a:r>
            <a:endParaRPr lang="zh-CN" altLang="en-US" sz="28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9607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B1B1B"/>
      </a:accent1>
      <a:accent2>
        <a:srgbClr val="B098AE"/>
      </a:accent2>
      <a:accent3>
        <a:srgbClr val="0491C9"/>
      </a:accent3>
      <a:accent4>
        <a:srgbClr val="858585"/>
      </a:accent4>
      <a:accent5>
        <a:srgbClr val="F45E61"/>
      </a:accent5>
      <a:accent6>
        <a:srgbClr val="F2E0CA"/>
      </a:accent6>
      <a:hlink>
        <a:srgbClr val="888D77"/>
      </a:hlink>
      <a:folHlink>
        <a:srgbClr val="9E5B5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5F5F5"/>
    </a:accent1>
    <a:accent2>
      <a:srgbClr val="6F796E"/>
    </a:accent2>
    <a:accent3>
      <a:srgbClr val="F1DFD1"/>
    </a:accent3>
    <a:accent4>
      <a:srgbClr val="D4AE8A"/>
    </a:accent4>
    <a:accent5>
      <a:srgbClr val="D8D8D9"/>
    </a:accent5>
    <a:accent6>
      <a:srgbClr val="413630"/>
    </a:accent6>
    <a:hlink>
      <a:srgbClr val="D8D8D9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584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Malgun Gothic Semilight</vt:lpstr>
      <vt:lpstr>MS UI Gothic</vt:lpstr>
      <vt:lpstr>PingFangSC-Regular</vt:lpstr>
      <vt:lpstr>宋体</vt:lpstr>
      <vt:lpstr>微软雅黑 Light</vt:lpstr>
      <vt:lpstr>Arial</vt:lpstr>
      <vt:lpstr>Calibri</vt:lpstr>
      <vt:lpstr>Calibri Light</vt:lpstr>
      <vt:lpstr>Consolas</vt:lpstr>
      <vt:lpstr>Tw Cen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Bingyan Wen</cp:lastModifiedBy>
  <cp:revision>67</cp:revision>
  <dcterms:created xsi:type="dcterms:W3CDTF">2015-05-05T08:02:14Z</dcterms:created>
  <dcterms:modified xsi:type="dcterms:W3CDTF">2017-11-29T06:41:52Z</dcterms:modified>
</cp:coreProperties>
</file>