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E5C8-AE79-4A6A-B085-3832110AAE1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7CBA-6890-4E80-8E4B-59C575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78659" y="1491049"/>
            <a:ext cx="4720282" cy="137571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23438" y="2866768"/>
            <a:ext cx="675503" cy="46955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04518" y="1416908"/>
            <a:ext cx="148281" cy="1482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24801" y="2792628"/>
            <a:ext cx="148281" cy="1482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57534" y="3262183"/>
            <a:ext cx="148281" cy="1482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19800" y="10846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0083" y="2460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72816" y="29290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08202" y="1989437"/>
            <a:ext cx="1470456" cy="741406"/>
            <a:chOff x="2131538" y="2024446"/>
            <a:chExt cx="1470456" cy="74140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07042" y="2030970"/>
              <a:ext cx="794952" cy="231688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07042" y="2024446"/>
              <a:ext cx="0" cy="74140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131538" y="2027880"/>
              <a:ext cx="675503" cy="46955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998372" y="176083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8935" y="20429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6333" y="26635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662353" y="3301997"/>
            <a:ext cx="512805" cy="748414"/>
            <a:chOff x="7601466" y="2958613"/>
            <a:chExt cx="512805" cy="748414"/>
          </a:xfrm>
        </p:grpSpPr>
        <p:cxnSp>
          <p:nvCxnSpPr>
            <p:cNvPr id="25" name="Straight Connector 24"/>
            <p:cNvCxnSpPr/>
            <p:nvPr/>
          </p:nvCxnSpPr>
          <p:spPr>
            <a:xfrm flipH="1" flipV="1">
              <a:off x="7601466" y="2958613"/>
              <a:ext cx="512805" cy="149457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114271" y="3101546"/>
              <a:ext cx="0" cy="60548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674801" y="3104980"/>
              <a:ext cx="439470" cy="305484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312173" y="36646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8621" y="29409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99924" y="39975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63525" y="3416440"/>
            <a:ext cx="307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local frame for the member BC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44583" y="1559691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frame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71" y="3970852"/>
            <a:ext cx="3553321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363524" y="3710350"/>
                <a:ext cx="2045881" cy="1101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24" y="3710350"/>
                <a:ext cx="2045881" cy="1101905"/>
              </a:xfrm>
              <a:prstGeom prst="rect">
                <a:avLst/>
              </a:prstGeom>
              <a:blipFill>
                <a:blip r:embed="rId3"/>
                <a:stretch>
                  <a:fillRect l="-2679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12362" y="4772672"/>
                <a:ext cx="141487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362" y="4772672"/>
                <a:ext cx="1414875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86486" y="927943"/>
            <a:ext cx="306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local frame for the member AB is the same as the global one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2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75" y="117693"/>
            <a:ext cx="61055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0 99 2</a:t>
            </a:r>
          </a:p>
          <a:p>
            <a:r>
              <a:rPr lang="en-US" sz="900" dirty="0"/>
              <a:t>3 2 3 </a:t>
            </a:r>
            <a:r>
              <a:rPr lang="en-US" sz="900" dirty="0" smtClean="0"/>
              <a:t>2    </a:t>
            </a:r>
            <a:r>
              <a:rPr lang="en-US" sz="900" dirty="0"/>
              <a:t>1 </a:t>
            </a:r>
            <a:r>
              <a:rPr lang="en-US" sz="900" dirty="0" smtClean="0"/>
              <a:t>   0 </a:t>
            </a:r>
            <a:r>
              <a:rPr lang="en-US" sz="900" dirty="0"/>
              <a:t>0 0 0</a:t>
            </a:r>
          </a:p>
          <a:p>
            <a:endParaRPr lang="en-US" sz="900" dirty="0"/>
          </a:p>
          <a:p>
            <a:r>
              <a:rPr lang="en-US" sz="900" dirty="0"/>
              <a:t>1     0   0 0</a:t>
            </a:r>
          </a:p>
          <a:p>
            <a:r>
              <a:rPr lang="en-US" sz="900" dirty="0"/>
              <a:t>2  1000   0 0</a:t>
            </a:r>
          </a:p>
          <a:p>
            <a:r>
              <a:rPr lang="en-US" sz="900" dirty="0"/>
              <a:t>3  1000 153 0</a:t>
            </a:r>
          </a:p>
          <a:p>
            <a:endParaRPr lang="en-US" sz="900" dirty="0"/>
          </a:p>
          <a:p>
            <a:r>
              <a:rPr lang="en-US" sz="900" dirty="0"/>
              <a:t>1  1 2 1 </a:t>
            </a:r>
            <a:r>
              <a:rPr lang="en-US" sz="900" dirty="0" smtClean="0"/>
              <a:t>1    </a:t>
            </a:r>
            <a:r>
              <a:rPr lang="en-US" sz="900" dirty="0"/>
              <a:t>0 </a:t>
            </a:r>
            <a:r>
              <a:rPr lang="en-US" sz="900" dirty="0" smtClean="0"/>
              <a:t>   1 </a:t>
            </a:r>
            <a:r>
              <a:rPr lang="en-US" sz="900" dirty="0"/>
              <a:t>0</a:t>
            </a:r>
          </a:p>
          <a:p>
            <a:r>
              <a:rPr lang="en-US" sz="900" dirty="0"/>
              <a:t>2  2 3 2 2 </a:t>
            </a:r>
            <a:r>
              <a:rPr lang="en-US" sz="900" dirty="0" smtClean="0"/>
              <a:t>   1    1 </a:t>
            </a:r>
            <a:r>
              <a:rPr lang="en-US" sz="900" dirty="0"/>
              <a:t>0</a:t>
            </a:r>
          </a:p>
          <a:p>
            <a:endParaRPr lang="en-US" sz="900" dirty="0"/>
          </a:p>
          <a:p>
            <a:r>
              <a:rPr lang="en-US" sz="900" dirty="0"/>
              <a:t>1</a:t>
            </a:r>
          </a:p>
          <a:p>
            <a:r>
              <a:rPr lang="en-US" sz="900" dirty="0"/>
              <a:t>1 2 3 4 5 6</a:t>
            </a:r>
          </a:p>
          <a:p>
            <a:r>
              <a:rPr lang="en-US" sz="900" dirty="0"/>
              <a:t>0 0 0 0 0 0</a:t>
            </a:r>
          </a:p>
          <a:p>
            <a:r>
              <a:rPr lang="en-US" sz="900" dirty="0"/>
              <a:t>0 0 0 0 0 0</a:t>
            </a:r>
          </a:p>
          <a:p>
            <a:r>
              <a:rPr lang="en-US" sz="900" dirty="0"/>
              <a:t>0 0 0 0 0 0</a:t>
            </a:r>
          </a:p>
          <a:p>
            <a:endParaRPr lang="en-US" sz="900" dirty="0"/>
          </a:p>
          <a:p>
            <a:r>
              <a:rPr lang="en-US" sz="900" dirty="0"/>
              <a:t>2</a:t>
            </a:r>
          </a:p>
          <a:p>
            <a:r>
              <a:rPr lang="en-US" sz="900" dirty="0"/>
              <a:t>7 2 3 10 5 6</a:t>
            </a:r>
          </a:p>
          <a:p>
            <a:r>
              <a:rPr lang="en-US" sz="900" dirty="0"/>
              <a:t>0 0 0 0 0 0</a:t>
            </a:r>
          </a:p>
          <a:p>
            <a:r>
              <a:rPr lang="en-US" sz="900" dirty="0"/>
              <a:t>0 0 0 0 0 0</a:t>
            </a:r>
          </a:p>
          <a:p>
            <a:r>
              <a:rPr lang="en-US" sz="900" dirty="0"/>
              <a:t>0 0 0 0 0 0</a:t>
            </a:r>
          </a:p>
          <a:p>
            <a:endParaRPr lang="en-US" sz="900" dirty="0"/>
          </a:p>
          <a:p>
            <a:r>
              <a:rPr lang="en-US" sz="900" dirty="0"/>
              <a:t>3</a:t>
            </a:r>
          </a:p>
          <a:p>
            <a:r>
              <a:rPr lang="en-US" sz="900" dirty="0"/>
              <a:t>7 8 9 10 11 12</a:t>
            </a:r>
          </a:p>
          <a:p>
            <a:r>
              <a:rPr lang="en-US" sz="900" dirty="0"/>
              <a:t>0 0 3.953 0 0 0</a:t>
            </a:r>
          </a:p>
          <a:p>
            <a:r>
              <a:rPr lang="en-US" sz="900" dirty="0"/>
              <a:t>0 0 0 0 0 0</a:t>
            </a:r>
          </a:p>
          <a:p>
            <a:r>
              <a:rPr lang="en-US" sz="900" dirty="0"/>
              <a:t>0 0 0 0 0 0</a:t>
            </a:r>
          </a:p>
          <a:p>
            <a:endParaRPr lang="en-US" sz="900" dirty="0"/>
          </a:p>
          <a:p>
            <a:r>
              <a:rPr lang="en-US" sz="900" dirty="0"/>
              <a:t>1</a:t>
            </a:r>
          </a:p>
          <a:p>
            <a:r>
              <a:rPr lang="en-US" sz="900" dirty="0"/>
              <a:t>     4.8449054736E-07    0.0000000000E+00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endParaRPr lang="en-US" sz="900" dirty="0"/>
          </a:p>
          <a:p>
            <a:r>
              <a:rPr lang="en-US" sz="900" dirty="0"/>
              <a:t>     0.0000000000E+00    2.5263777469E-06    0.0000000000E+00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endParaRPr lang="en-US" sz="900" dirty="0"/>
          </a:p>
          <a:p>
            <a:r>
              <a:rPr lang="en-US" sz="900" dirty="0"/>
              <a:t>     0.0000000000E+00    </a:t>
            </a:r>
            <a:r>
              <a:rPr lang="en-US" sz="900" dirty="0" err="1"/>
              <a:t>0.0000000000E+00</a:t>
            </a:r>
            <a:r>
              <a:rPr lang="en-US" sz="900" dirty="0"/>
              <a:t>    2.5263777469E-06    0.0000000000E+00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endParaRPr lang="en-US" sz="900" dirty="0"/>
          </a:p>
          <a:p>
            <a:r>
              <a:rPr lang="en-US" sz="900" dirty="0"/>
              <a:t>     0.0000000000E+00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6.2865682450E-08    0.0000000000E+00    </a:t>
            </a:r>
            <a:r>
              <a:rPr lang="en-US" sz="900" dirty="0" err="1"/>
              <a:t>0.0000000000E+00</a:t>
            </a:r>
            <a:endParaRPr lang="en-US" sz="900" dirty="0"/>
          </a:p>
          <a:p>
            <a:r>
              <a:rPr lang="en-US" sz="900" dirty="0"/>
              <a:t>     0.0000000000E+00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4.7267364444E-08    0.0000000000E+00</a:t>
            </a:r>
          </a:p>
          <a:p>
            <a:r>
              <a:rPr lang="en-US" sz="900" dirty="0"/>
              <a:t>     0.0000000000E+00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</a:t>
            </a:r>
            <a:r>
              <a:rPr lang="en-US" sz="900" dirty="0" err="1"/>
              <a:t>0.0000000000E+00</a:t>
            </a:r>
            <a:r>
              <a:rPr lang="en-US" sz="900" dirty="0"/>
              <a:t>    4.7267364444E-08</a:t>
            </a:r>
          </a:p>
          <a:p>
            <a:endParaRPr lang="en-US" sz="900" dirty="0"/>
          </a:p>
          <a:p>
            <a:r>
              <a:rPr lang="en-US" sz="900" dirty="0"/>
              <a:t>2</a:t>
            </a:r>
          </a:p>
          <a:p>
            <a:r>
              <a:rPr lang="en-US" sz="900" dirty="0"/>
              <a:t> 9.0383770549E-008  0.0000000000E+000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endParaRPr lang="en-US" sz="900" dirty="0"/>
          </a:p>
          <a:p>
            <a:r>
              <a:rPr lang="en-US" sz="900" dirty="0"/>
              <a:t> 0.0000000000E+000  2.7656430909E-007  0.0000000000E+000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endParaRPr lang="en-US" sz="900" dirty="0"/>
          </a:p>
          <a:p>
            <a:r>
              <a:rPr lang="en-US" sz="900" dirty="0"/>
              <a:t> 0.0000000000E+000  </a:t>
            </a:r>
            <a:r>
              <a:rPr lang="en-US" sz="900" dirty="0" err="1"/>
              <a:t>0.0000000000E+000</a:t>
            </a:r>
            <a:r>
              <a:rPr lang="en-US" sz="900" dirty="0"/>
              <a:t>  2.7656430909E-007  0.0000000000E+000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endParaRPr lang="en-US" sz="900" dirty="0"/>
          </a:p>
          <a:p>
            <a:r>
              <a:rPr lang="en-US" sz="900" dirty="0"/>
              <a:t> 0.0000000000E+000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2.3198208184E-008  0.0000000000E+000  </a:t>
            </a:r>
            <a:r>
              <a:rPr lang="en-US" sz="900" dirty="0" err="1"/>
              <a:t>0.0000000000E+000</a:t>
            </a:r>
            <a:endParaRPr lang="en-US" sz="900" dirty="0"/>
          </a:p>
          <a:p>
            <a:r>
              <a:rPr lang="en-US" sz="900" dirty="0"/>
              <a:t> 0.0000000000E+000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1.7844772331E-008  0.0000000000E+000</a:t>
            </a:r>
          </a:p>
          <a:p>
            <a:r>
              <a:rPr lang="en-US" sz="900" dirty="0"/>
              <a:t> 0.0000000000E+000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</a:t>
            </a:r>
            <a:r>
              <a:rPr lang="en-US" sz="900" dirty="0" err="1"/>
              <a:t>0.0000000000E+000</a:t>
            </a:r>
            <a:r>
              <a:rPr lang="en-US" sz="900" dirty="0"/>
              <a:t>  1.7844772331E-008</a:t>
            </a:r>
          </a:p>
          <a:p>
            <a:endParaRPr lang="en-US" sz="900" dirty="0"/>
          </a:p>
          <a:p>
            <a:r>
              <a:rPr lang="en-US" sz="900" dirty="0"/>
              <a:t>1</a:t>
            </a:r>
          </a:p>
          <a:p>
            <a:r>
              <a:rPr lang="en-US" sz="900" dirty="0"/>
              <a:t>0 -1 0</a:t>
            </a:r>
          </a:p>
          <a:p>
            <a:r>
              <a:rPr lang="en-US" sz="900" dirty="0"/>
              <a:t>1 0 0</a:t>
            </a:r>
          </a:p>
          <a:p>
            <a:r>
              <a:rPr lang="en-US" sz="900" dirty="0"/>
              <a:t>0 0 1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79451" y="453658"/>
            <a:ext cx="838200" cy="16524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17650" y="434241"/>
            <a:ext cx="13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 local frame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362" y="1254125"/>
            <a:ext cx="180975" cy="1682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476" y="285383"/>
            <a:ext cx="180975" cy="1682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95337" y="1419374"/>
            <a:ext cx="838200" cy="16524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3537" y="1419374"/>
            <a:ext cx="441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apply the local frame 1 to the member 2 (BC)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" y="6191250"/>
            <a:ext cx="330200" cy="5778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444500" y="6480175"/>
            <a:ext cx="35083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4700" y="6295509"/>
            <a:ext cx="32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set the matrix C for local frame 1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5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5" y="166956"/>
            <a:ext cx="651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Step #           2</a:t>
            </a:r>
          </a:p>
          <a:p>
            <a:r>
              <a:rPr lang="en-US" sz="1200" dirty="0"/>
              <a:t> Point #:            1</a:t>
            </a:r>
          </a:p>
          <a:p>
            <a:r>
              <a:rPr lang="en-US" sz="1200" dirty="0"/>
              <a:t> --------------------------------</a:t>
            </a:r>
          </a:p>
          <a:p>
            <a:r>
              <a:rPr lang="en-US" sz="1200" dirty="0"/>
              <a:t>   0.0000000E+00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0.0000000E+00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0.0000000E+00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6.0436292E+02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Point #:            2</a:t>
            </a:r>
          </a:p>
          <a:p>
            <a:r>
              <a:rPr lang="en-US" sz="1200" dirty="0"/>
              <a:t> --------------------------------</a:t>
            </a:r>
          </a:p>
          <a:p>
            <a:r>
              <a:rPr lang="en-US" sz="1200" dirty="0"/>
              <a:t>   1.0000000E+03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0.0000000E+00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3.7997116E-02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0.0000000E+00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 smtClean="0"/>
              <a:t>0.0000000E+00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Point #:            3</a:t>
            </a:r>
          </a:p>
          <a:p>
            <a:r>
              <a:rPr lang="en-US" sz="1200" dirty="0"/>
              <a:t> --------------------------------</a:t>
            </a:r>
          </a:p>
          <a:p>
            <a:r>
              <a:rPr lang="en-US" sz="1200" dirty="0"/>
              <a:t>   1.0000000E+03  1.5300000E+02  0.0000000E+00</a:t>
            </a:r>
          </a:p>
          <a:p>
            <a:r>
              <a:rPr lang="en-US" sz="1200" dirty="0"/>
              <a:t>   0.0000000E+00 -1.1284484E-01  5.8752386E+00  3.8822451E-02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0.0000000E+00  </a:t>
            </a:r>
            <a:r>
              <a:rPr lang="en-US" sz="1200" dirty="0"/>
              <a:t>0.0000000E+00</a:t>
            </a:r>
            <a:r>
              <a:rPr lang="en-US" sz="1200" dirty="0"/>
              <a:t>  3.9530000E+00  0.0000000E+00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Member #:            1</a:t>
            </a:r>
          </a:p>
          <a:p>
            <a:r>
              <a:rPr lang="en-US" sz="1200" dirty="0"/>
              <a:t> --------------------------------</a:t>
            </a:r>
          </a:p>
          <a:p>
            <a:r>
              <a:rPr lang="en-US" sz="1200" dirty="0"/>
              <a:t>   5.0000000E+02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2.5243549E-29  0.0000000E+00  </a:t>
            </a:r>
            <a:r>
              <a:rPr lang="en-US" sz="1200" dirty="0"/>
              <a:t>0.0000000E+00</a:t>
            </a:r>
            <a:r>
              <a:rPr lang="en-US" sz="1200" dirty="0"/>
              <a:t>  1.8998558E-02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0.0000000E+00  </a:t>
            </a:r>
            <a:r>
              <a:rPr lang="en-US" sz="1200" dirty="0"/>
              <a:t>0.0000000E+00</a:t>
            </a:r>
            <a:r>
              <a:rPr lang="en-US" sz="1200" dirty="0"/>
              <a:t>  </a:t>
            </a:r>
            <a:r>
              <a:rPr lang="en-US" sz="1200" dirty="0"/>
              <a:t>0.0000000E+00</a:t>
            </a:r>
            <a:r>
              <a:rPr lang="en-US" sz="1200" dirty="0"/>
              <a:t>  6.0436292E+02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Member #:            2</a:t>
            </a:r>
          </a:p>
          <a:p>
            <a:r>
              <a:rPr lang="en-US" sz="1200" dirty="0"/>
              <a:t> --------------------------------</a:t>
            </a:r>
          </a:p>
          <a:p>
            <a:r>
              <a:rPr lang="en-US" sz="1200" dirty="0"/>
              <a:t>   1.0000000E+03  7.6500000E+01  0.0000000E+00</a:t>
            </a:r>
          </a:p>
          <a:p>
            <a:r>
              <a:rPr lang="en-US" sz="1200" dirty="0"/>
              <a:t>   0.0000000E+00 -5.6422420E-02  2.9376193E+00  3.8409784E-02  0.0000000E+00  </a:t>
            </a:r>
            <a:r>
              <a:rPr lang="en-US" sz="1200" dirty="0"/>
              <a:t>0.0000000E+00</a:t>
            </a:r>
            <a:endParaRPr lang="en-US" sz="1200" dirty="0"/>
          </a:p>
          <a:p>
            <a:r>
              <a:rPr lang="en-US" sz="1200" dirty="0"/>
              <a:t>   1.5179188E-01  0.0000000E+00  3.9500846E+00  0.0000000E+00 -3.0218146E+02  0.0000000E+00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075" y="2209800"/>
            <a:ext cx="6276975" cy="2095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3" idx="3"/>
          </p:cNvCxnSpPr>
          <p:nvPr/>
        </p:nvCxnSpPr>
        <p:spPr>
          <a:xfrm flipH="1">
            <a:off x="6496050" y="2314575"/>
            <a:ext cx="428625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24675" y="1981200"/>
            <a:ext cx="433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the manual, results of forces/moments of connection points are replaced with 0s since there could be jumps of loads between left and right of the point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7562" y="1114336"/>
            <a:ext cx="1052513" cy="20011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10076" y="1314451"/>
            <a:ext cx="2514599" cy="2190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4675" y="1348859"/>
            <a:ext cx="29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moment is balanced now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9075" y="5518368"/>
            <a:ext cx="6276975" cy="2095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9074" y="4422993"/>
            <a:ext cx="6276975" cy="20955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5" idx="3"/>
          </p:cNvCxnSpPr>
          <p:nvPr/>
        </p:nvCxnSpPr>
        <p:spPr>
          <a:xfrm flipH="1">
            <a:off x="6496049" y="4527768"/>
            <a:ext cx="428626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3"/>
          </p:cNvCxnSpPr>
          <p:nvPr/>
        </p:nvCxnSpPr>
        <p:spPr>
          <a:xfrm flipH="1">
            <a:off x="6496050" y="4527768"/>
            <a:ext cx="428625" cy="109537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24675" y="4238625"/>
            <a:ext cx="433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resultant loads of point 2 can be deduced from the two elements that contain the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485</Words>
  <Application>Microsoft Office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Tian</dc:creator>
  <cp:lastModifiedBy>Su Tian</cp:lastModifiedBy>
  <cp:revision>13</cp:revision>
  <dcterms:created xsi:type="dcterms:W3CDTF">2020-02-18T18:00:29Z</dcterms:created>
  <dcterms:modified xsi:type="dcterms:W3CDTF">2020-02-18T18:36:08Z</dcterms:modified>
</cp:coreProperties>
</file>