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97784F-AA9F-F69D-0D48-0112DC7BCA18}"/>
              </a:ext>
            </a:extLst>
          </p:cNvPr>
          <p:cNvSpPr/>
          <p:nvPr/>
        </p:nvSpPr>
        <p:spPr>
          <a:xfrm>
            <a:off x="2924175" y="-104775"/>
            <a:ext cx="9410700" cy="7162800"/>
          </a:xfrm>
          <a:custGeom>
            <a:avLst/>
            <a:gdLst>
              <a:gd name="connsiteX0" fmla="*/ 1524000 w 9410700"/>
              <a:gd name="connsiteY0" fmla="*/ 9525 h 7162800"/>
              <a:gd name="connsiteX1" fmla="*/ 0 w 9410700"/>
              <a:gd name="connsiteY1" fmla="*/ 7162800 h 7162800"/>
              <a:gd name="connsiteX2" fmla="*/ 9410700 w 9410700"/>
              <a:gd name="connsiteY2" fmla="*/ 7134225 h 7162800"/>
              <a:gd name="connsiteX3" fmla="*/ 9344025 w 9410700"/>
              <a:gd name="connsiteY3" fmla="*/ 0 h 7162800"/>
              <a:gd name="connsiteX4" fmla="*/ 1524000 w 9410700"/>
              <a:gd name="connsiteY4" fmla="*/ 9525 h 716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0700" h="7162800">
                <a:moveTo>
                  <a:pt x="1524000" y="9525"/>
                </a:moveTo>
                <a:lnTo>
                  <a:pt x="0" y="7162800"/>
                </a:lnTo>
                <a:lnTo>
                  <a:pt x="9410700" y="7134225"/>
                </a:lnTo>
                <a:lnTo>
                  <a:pt x="9344025" y="0"/>
                </a:lnTo>
                <a:lnTo>
                  <a:pt x="1524000" y="9525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FDB9A8D-1D84-42A9-B8AC-B10B604B7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762126"/>
            <a:ext cx="7315200" cy="2852737"/>
          </a:xfrm>
        </p:spPr>
        <p:txBody>
          <a:bodyPr anchor="b">
            <a:normAutofit/>
          </a:bodyPr>
          <a:lstStyle>
            <a:lvl1pPr algn="r">
              <a:defRPr sz="6000" i="0">
                <a:solidFill>
                  <a:schemeClr val="bg1"/>
                </a:solidFill>
                <a:latin typeface="+mj-lt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C195A96-9373-4301-A689-9A690A42B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7200" y="4641851"/>
            <a:ext cx="7315200" cy="9144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90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>
          <p15:clr>
            <a:srgbClr val="FBAE40"/>
          </p15:clr>
        </p15:guide>
        <p15:guide id="4" orient="horz" pos="4320">
          <p15:clr>
            <a:srgbClr val="FBAE40"/>
          </p15:clr>
        </p15:guide>
        <p15:guide id="5" pos="7680">
          <p15:clr>
            <a:srgbClr val="FBAE40"/>
          </p15:clr>
        </p15:guide>
        <p15:guide id="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26351-9963-4811-A589-3B470290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FD63CF3-314B-7412-0C9B-0A9E6E2A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5B30CB-9C08-17D3-3C15-7513249B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095"/>
            <a:ext cx="109728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726351-9963-4811-A589-3B470290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636270"/>
            <a:ext cx="10972800" cy="36576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07EA-3383-E0C3-C013-F88B7DA053E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8E3D9-C968-16DB-D216-61A6CB248E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4D3A-5692-A6FE-73FF-6C5F69CB9D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6B9A-053B-F056-037B-BB0DE269EB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6CFDCC-E713-1F49-A177-07CF175D0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8680"/>
            <a:ext cx="530352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Fig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8B631-D3F7-9675-364F-449904F17E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950-343F-5BD2-3482-82DFFA355A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51A23E-84BD-9D3B-E866-CA7E9084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0" y="868680"/>
            <a:ext cx="530352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13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1611-0F7F-D515-6364-738EF469DA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44FD-3457-202F-3F64-2C0EBC8AB6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279A7-EF99-4392-E002-8CC42029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68680"/>
            <a:ext cx="530352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278522-9A8A-463D-139E-9106432629C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8880" y="868680"/>
            <a:ext cx="5303520" cy="5303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640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EFBA-EC1E-E937-8A7D-38C90481F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8E38F-B1C1-FCE4-EADF-737BB6B07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BDD84-A59D-161B-7201-BE3F5B739FCC}"/>
              </a:ext>
            </a:extLst>
          </p:cNvPr>
          <p:cNvSpPr/>
          <p:nvPr/>
        </p:nvSpPr>
        <p:spPr>
          <a:xfrm>
            <a:off x="428625" y="0"/>
            <a:ext cx="2667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69E8B-1939-B353-714D-B1C80EE72F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99CFA-B1FF-6CB4-2191-2CAA9ED72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45F95D-8C69-2D41-A4BD-AEB2256E3BC9}"/>
              </a:ext>
            </a:extLst>
          </p:cNvPr>
          <p:cNvSpPr/>
          <p:nvPr/>
        </p:nvSpPr>
        <p:spPr>
          <a:xfrm>
            <a:off x="-30480" y="6766560"/>
            <a:ext cx="12252960" cy="91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868680"/>
            <a:ext cx="10972800" cy="5303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E3D401-0164-4DC5-9A32-170F9D96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27432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j-lt"/>
                <a:ea typeface="Source Sans Pro Black" panose="020B08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5200" y="6400800"/>
            <a:ext cx="457200" cy="27432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lang="en-US" sz="1200" smtClean="0">
                <a:solidFill>
                  <a:schemeClr val="tx2"/>
                </a:solidFill>
                <a:latin typeface="+mj-lt"/>
                <a:ea typeface="Source Sans Pro Black" panose="020B0803030403020204" pitchFamily="34" charset="0"/>
              </a:defRPr>
            </a:lvl1pPr>
          </a:lstStyle>
          <a:p>
            <a:fld id="{74D60EB8-591A-443E-AAB1-D8CD498C32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BF3B2-B896-845B-FECA-58E2342B1C2E}"/>
              </a:ext>
            </a:extLst>
          </p:cNvPr>
          <p:cNvSpPr/>
          <p:nvPr/>
        </p:nvSpPr>
        <p:spPr>
          <a:xfrm>
            <a:off x="5273040" y="6766560"/>
            <a:ext cx="1645920" cy="9144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FA6A45-51F7-C9D0-BA97-A22002BFB48A}"/>
              </a:ext>
            </a:extLst>
          </p:cNvPr>
          <p:cNvSpPr/>
          <p:nvPr/>
        </p:nvSpPr>
        <p:spPr>
          <a:xfrm>
            <a:off x="5364480" y="6766560"/>
            <a:ext cx="1463040" cy="9144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0" kern="1200">
          <a:solidFill>
            <a:schemeClr val="accent2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Source Sans Pro" panose="020B0503030403020204" pitchFamily="34" charset="0"/>
        <a:buChar char="&gt;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Source Sans Pro" panose="020B0503030403020204" pitchFamily="34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Source Sans Pro" panose="020B0503030403020204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Source Sans Pro" panose="020B0503030403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Source Sans Pro" panose="020B0503030403020204" pitchFamily="34" charset="0"/>
        <a:buChar char="&gt;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6F07FBC9-E2FC-BCF0-A81F-330C64813762}"/>
              </a:ext>
            </a:extLst>
          </p:cNvPr>
          <p:cNvSpPr/>
          <p:nvPr/>
        </p:nvSpPr>
        <p:spPr>
          <a:xfrm>
            <a:off x="5170768" y="2192520"/>
            <a:ext cx="2160000" cy="2880000"/>
          </a:xfrm>
          <a:prstGeom prst="roundRect">
            <a:avLst>
              <a:gd name="adj" fmla="val 814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SGIO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B4E2-C9D5-9450-1730-0162C5A6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78C27-59D1-EBFF-576D-D18F141F2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8523AD-1339-4152-99EF-D8C36E4E972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FB820-05B8-D484-8533-1500108F4512}"/>
              </a:ext>
            </a:extLst>
          </p:cNvPr>
          <p:cNvSpPr txBox="1"/>
          <p:nvPr/>
        </p:nvSpPr>
        <p:spPr>
          <a:xfrm>
            <a:off x="3642268" y="2543138"/>
            <a:ext cx="63190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VABS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AC7028-93F8-0CC7-0752-A8F7E89169E4}"/>
              </a:ext>
            </a:extLst>
          </p:cNvPr>
          <p:cNvSpPr txBox="1"/>
          <p:nvPr/>
        </p:nvSpPr>
        <p:spPr>
          <a:xfrm>
            <a:off x="8720499" y="3850769"/>
            <a:ext cx="97334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600" dirty="0" err="1"/>
              <a:t>Paraview</a:t>
            </a:r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5A74F-DCD7-F1A8-82E8-FEE36656174D}"/>
              </a:ext>
            </a:extLst>
          </p:cNvPr>
          <p:cNvSpPr txBox="1"/>
          <p:nvPr/>
        </p:nvSpPr>
        <p:spPr>
          <a:xfrm>
            <a:off x="8720499" y="2282589"/>
            <a:ext cx="679994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600" dirty="0" err="1"/>
              <a:t>Gmsh</a:t>
            </a:r>
            <a:endParaRPr 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5F0053-54C9-378A-41CE-191CDBC4BF0D}"/>
              </a:ext>
            </a:extLst>
          </p:cNvPr>
          <p:cNvSpPr txBox="1"/>
          <p:nvPr/>
        </p:nvSpPr>
        <p:spPr>
          <a:xfrm>
            <a:off x="8720499" y="3066679"/>
            <a:ext cx="1236236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600" dirty="0"/>
              <a:t>Abaqus/CAE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B50D3D5-5AC4-9F39-F740-B6612A598D6D}"/>
              </a:ext>
            </a:extLst>
          </p:cNvPr>
          <p:cNvSpPr txBox="1"/>
          <p:nvPr/>
        </p:nvSpPr>
        <p:spPr>
          <a:xfrm>
            <a:off x="8720499" y="4634860"/>
            <a:ext cx="37863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1600" dirty="0"/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98104A-C0A7-CBA4-98F7-A96119849289}"/>
              </a:ext>
            </a:extLst>
          </p:cNvPr>
          <p:cNvSpPr txBox="1"/>
          <p:nvPr/>
        </p:nvSpPr>
        <p:spPr>
          <a:xfrm>
            <a:off x="3143734" y="4296306"/>
            <a:ext cx="1130438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SwiftComp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55D7C3E-912E-6377-C6D2-F24A7D204135}"/>
              </a:ext>
            </a:extLst>
          </p:cNvPr>
          <p:cNvCxnSpPr>
            <a:cxnSpLocks/>
            <a:stCxn id="7" idx="3"/>
            <a:endCxn id="113" idx="1"/>
          </p:cNvCxnSpPr>
          <p:nvPr/>
        </p:nvCxnSpPr>
        <p:spPr>
          <a:xfrm>
            <a:off x="4274172" y="2712415"/>
            <a:ext cx="896596" cy="920105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DC3AC6F-1EDC-67AD-2E32-8021A54431C1}"/>
              </a:ext>
            </a:extLst>
          </p:cNvPr>
          <p:cNvCxnSpPr>
            <a:cxnSpLocks/>
            <a:stCxn id="37" idx="3"/>
            <a:endCxn id="113" idx="1"/>
          </p:cNvCxnSpPr>
          <p:nvPr/>
        </p:nvCxnSpPr>
        <p:spPr>
          <a:xfrm flipV="1">
            <a:off x="4274172" y="3632520"/>
            <a:ext cx="896596" cy="833063"/>
          </a:xfrm>
          <a:prstGeom prst="bentConnector3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B0B322-BB8E-04C4-91FD-3A3AB8521B3D}"/>
              </a:ext>
            </a:extLst>
          </p:cNvPr>
          <p:cNvSpPr txBox="1"/>
          <p:nvPr/>
        </p:nvSpPr>
        <p:spPr>
          <a:xfrm>
            <a:off x="4482661" y="2889798"/>
            <a:ext cx="479618" cy="367308"/>
          </a:xfrm>
          <a:prstGeom prst="foldedCorner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/>
              <a:t>.</a:t>
            </a:r>
            <a:r>
              <a:rPr lang="en-US" sz="1400" dirty="0" err="1"/>
              <a:t>dat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51FDF0-5D90-8B06-7337-21CAFF510830}"/>
              </a:ext>
            </a:extLst>
          </p:cNvPr>
          <p:cNvSpPr txBox="1"/>
          <p:nvPr/>
        </p:nvSpPr>
        <p:spPr>
          <a:xfrm>
            <a:off x="4525140" y="3928998"/>
            <a:ext cx="394660" cy="367308"/>
          </a:xfrm>
          <a:prstGeom prst="foldedCorner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/>
              <a:t>.sg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95B694E-30AF-9B36-C889-1E09FC7BF067}"/>
              </a:ext>
            </a:extLst>
          </p:cNvPr>
          <p:cNvCxnSpPr>
            <a:cxnSpLocks/>
            <a:stCxn id="113" idx="3"/>
            <a:endCxn id="44" idx="1"/>
          </p:cNvCxnSpPr>
          <p:nvPr/>
        </p:nvCxnSpPr>
        <p:spPr>
          <a:xfrm flipV="1">
            <a:off x="7330768" y="2451866"/>
            <a:ext cx="1389731" cy="1180654"/>
          </a:xfrm>
          <a:prstGeom prst="bentConnector3">
            <a:avLst>
              <a:gd name="adj1" fmla="val 24997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B187772-7FBE-4284-FEB1-8CA860D76940}"/>
              </a:ext>
            </a:extLst>
          </p:cNvPr>
          <p:cNvCxnSpPr>
            <a:cxnSpLocks/>
            <a:stCxn id="113" idx="3"/>
            <a:endCxn id="69" idx="1"/>
          </p:cNvCxnSpPr>
          <p:nvPr/>
        </p:nvCxnSpPr>
        <p:spPr>
          <a:xfrm flipV="1">
            <a:off x="7330768" y="3235956"/>
            <a:ext cx="1389731" cy="396564"/>
          </a:xfrm>
          <a:prstGeom prst="bentConnector3">
            <a:avLst>
              <a:gd name="adj1" fmla="val 24997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74BF9B0-90BE-7E28-1309-6B9C70660FF4}"/>
              </a:ext>
            </a:extLst>
          </p:cNvPr>
          <p:cNvCxnSpPr>
            <a:cxnSpLocks/>
            <a:stCxn id="113" idx="3"/>
            <a:endCxn id="43" idx="1"/>
          </p:cNvCxnSpPr>
          <p:nvPr/>
        </p:nvCxnSpPr>
        <p:spPr>
          <a:xfrm>
            <a:off x="7330768" y="3632520"/>
            <a:ext cx="1389731" cy="387526"/>
          </a:xfrm>
          <a:prstGeom prst="bentConnector3">
            <a:avLst>
              <a:gd name="adj1" fmla="val 24997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6BDE80B8-E40D-378B-FB4C-D17BDD0538F2}"/>
              </a:ext>
            </a:extLst>
          </p:cNvPr>
          <p:cNvCxnSpPr>
            <a:cxnSpLocks/>
            <a:stCxn id="113" idx="3"/>
            <a:endCxn id="86" idx="1"/>
          </p:cNvCxnSpPr>
          <p:nvPr/>
        </p:nvCxnSpPr>
        <p:spPr>
          <a:xfrm>
            <a:off x="7330768" y="3632520"/>
            <a:ext cx="1389731" cy="1171617"/>
          </a:xfrm>
          <a:prstGeom prst="bentConnector3">
            <a:avLst>
              <a:gd name="adj1" fmla="val 24997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99A0F9A-E223-9EC9-9E08-DABE70AF00B8}"/>
              </a:ext>
            </a:extLst>
          </p:cNvPr>
          <p:cNvSpPr txBox="1"/>
          <p:nvPr/>
        </p:nvSpPr>
        <p:spPr>
          <a:xfrm>
            <a:off x="7879346" y="2280955"/>
            <a:ext cx="551754" cy="367308"/>
          </a:xfrm>
          <a:prstGeom prst="foldedCorner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msh</a:t>
            </a:r>
            <a:endParaRPr 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6179782-7DC4-23CB-5FD8-AF87FC96971D}"/>
              </a:ext>
            </a:extLst>
          </p:cNvPr>
          <p:cNvSpPr txBox="1"/>
          <p:nvPr/>
        </p:nvSpPr>
        <p:spPr>
          <a:xfrm>
            <a:off x="7919421" y="3015214"/>
            <a:ext cx="471604" cy="367308"/>
          </a:xfrm>
          <a:prstGeom prst="foldedCorner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inp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298C96-E9BE-2E5B-090B-6DFB126FCB35}"/>
              </a:ext>
            </a:extLst>
          </p:cNvPr>
          <p:cNvSpPr txBox="1"/>
          <p:nvPr/>
        </p:nvSpPr>
        <p:spPr>
          <a:xfrm>
            <a:off x="7919421" y="3845430"/>
            <a:ext cx="461986" cy="367308"/>
          </a:xfrm>
          <a:prstGeom prst="foldedCorner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vtk</a:t>
            </a:r>
            <a:endParaRPr lang="en-US" sz="1400" dirty="0"/>
          </a:p>
        </p:txBody>
      </p: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8541321D-77DC-F40D-5D9B-F7C243A4D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01156"/>
              </p:ext>
            </p:extLst>
          </p:nvPr>
        </p:nvGraphicFramePr>
        <p:xfrm>
          <a:off x="5278768" y="3198868"/>
          <a:ext cx="1944000" cy="17068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3959484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Cross-section/</a:t>
                      </a:r>
                    </a:p>
                    <a:p>
                      <a:pPr algn="ctr"/>
                      <a:r>
                        <a:rPr lang="en-US" sz="1400" b="0" dirty="0"/>
                        <a:t>Structure Gene Data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9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Meshing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Materials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Local orientations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Node/Element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Analysis configs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73655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BEF5B6A4-D7BC-E79B-25EC-0296D5F65DB1}"/>
              </a:ext>
            </a:extLst>
          </p:cNvPr>
          <p:cNvSpPr txBox="1"/>
          <p:nvPr/>
        </p:nvSpPr>
        <p:spPr>
          <a:xfrm>
            <a:off x="5247515" y="2628188"/>
            <a:ext cx="2005677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I/O functions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(read, write, convert, …)</a:t>
            </a:r>
          </a:p>
        </p:txBody>
      </p:sp>
    </p:spTree>
    <p:extLst>
      <p:ext uri="{BB962C8B-B14F-4D97-AF65-F5344CB8AC3E}">
        <p14:creationId xmlns:p14="http://schemas.microsoft.com/office/powerpoint/2010/main" val="3103513900"/>
      </p:ext>
    </p:extLst>
  </p:cSld>
  <p:clrMapOvr>
    <a:masterClrMapping/>
  </p:clrMapOvr>
</p:sld>
</file>

<file path=ppt/theme/theme1.xml><?xml version="1.0" encoding="utf-8"?>
<a:theme xmlns:a="http://schemas.openxmlformats.org/drawingml/2006/main" name="as-pu-d2-source">
  <a:themeElements>
    <a:clrScheme name="as">
      <a:dk1>
        <a:srgbClr val="000000"/>
      </a:dk1>
      <a:lt1>
        <a:srgbClr val="FFFFFF"/>
      </a:lt1>
      <a:dk2>
        <a:srgbClr val="636363"/>
      </a:dk2>
      <a:lt2>
        <a:srgbClr val="9D9795"/>
      </a:lt2>
      <a:accent1>
        <a:srgbClr val="CFB991"/>
      </a:accent1>
      <a:accent2>
        <a:srgbClr val="D41F27"/>
      </a:accent2>
      <a:accent3>
        <a:srgbClr val="8AC53E"/>
      </a:accent3>
      <a:accent4>
        <a:srgbClr val="91A7CF"/>
      </a:accent4>
      <a:accent5>
        <a:srgbClr val="CF91C6"/>
      </a:accent5>
      <a:accent6>
        <a:srgbClr val="DDB945"/>
      </a:accent6>
      <a:hlink>
        <a:srgbClr val="0030DA"/>
      </a:hlink>
      <a:folHlink>
        <a:srgbClr val="000000"/>
      </a:folHlink>
    </a:clrScheme>
    <a:fontScheme name="source-sans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s-pu-d2-source" id="{A12D0000-7160-480B-9D08-81702BAB93CA}" vid="{3E03F2F1-55D3-4757-96AB-3E1EE6346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as-pu-d2-source</Template>
  <TotalTime>116</TotalTime>
  <Words>50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Source Sans Pro</vt:lpstr>
      <vt:lpstr>Source Sans Pro Black</vt:lpstr>
      <vt:lpstr>Source Sans Pro Semibold</vt:lpstr>
      <vt:lpstr>as-pu-d2-source</vt:lpstr>
      <vt:lpstr>SGIO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 Tian</dc:creator>
  <cp:lastModifiedBy>Su Tian</cp:lastModifiedBy>
  <cp:revision>22</cp:revision>
  <dcterms:created xsi:type="dcterms:W3CDTF">2025-01-27T20:17:17Z</dcterms:created>
  <dcterms:modified xsi:type="dcterms:W3CDTF">2025-01-27T22:14:05Z</dcterms:modified>
</cp:coreProperties>
</file>