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6.jpg" ContentType="image/jpeg"/>
  <Override PartName="/ppt/media/image7.jpg" ContentType="image/jpeg"/>
  <Override PartName="/ppt/notesSlides/notesSlide3.xml" ContentType="application/vnd.openxmlformats-officedocument.presentationml.notesSlide+xml"/>
  <Override PartName="/ppt/media/image10.jpg" ContentType="image/jpeg"/>
  <Override PartName="/ppt/media/image11.jpg" ContentType="image/jpeg"/>
  <Override PartName="/ppt/notesSlides/notesSlide4.xml" ContentType="application/vnd.openxmlformats-officedocument.presentationml.notesSlide+xml"/>
  <Override PartName="/ppt/media/image12.jpg" ContentType="image/jpe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400" r:id="rId3"/>
    <p:sldId id="420" r:id="rId4"/>
    <p:sldId id="401" r:id="rId5"/>
    <p:sldId id="426" r:id="rId6"/>
    <p:sldId id="425" r:id="rId7"/>
    <p:sldId id="424" r:id="rId8"/>
    <p:sldId id="423" r:id="rId9"/>
    <p:sldId id="422" r:id="rId10"/>
    <p:sldId id="421" r:id="rId11"/>
    <p:sldId id="405" r:id="rId12"/>
    <p:sldId id="403" r:id="rId13"/>
    <p:sldId id="427" r:id="rId14"/>
    <p:sldId id="429" r:id="rId15"/>
    <p:sldId id="428" r:id="rId16"/>
    <p:sldId id="406" r:id="rId17"/>
    <p:sldId id="430" r:id="rId18"/>
    <p:sldId id="407" r:id="rId19"/>
    <p:sldId id="414" r:id="rId20"/>
    <p:sldId id="418" r:id="rId21"/>
    <p:sldId id="415" r:id="rId22"/>
    <p:sldId id="416" r:id="rId23"/>
    <p:sldId id="417" r:id="rId24"/>
    <p:sldId id="419" r:id="rId25"/>
    <p:sldId id="355" r:id="rId26"/>
  </p:sldIdLst>
  <p:sldSz cx="12192000" cy="6858000"/>
  <p:notesSz cx="7104063" cy="10234613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3883"/>
    <a:srgbClr val="AFAFAF"/>
    <a:srgbClr val="FFFFFF"/>
    <a:srgbClr val="CCCCCC"/>
    <a:srgbClr val="F2F2F2"/>
    <a:srgbClr val="A6A6A6"/>
    <a:srgbClr val="413B39"/>
    <a:srgbClr val="D9D9D9"/>
    <a:srgbClr val="DCDEE0"/>
    <a:srgbClr val="61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 autoAdjust="0"/>
    <p:restoredTop sz="83750" autoAdjust="0"/>
  </p:normalViewPr>
  <p:slideViewPr>
    <p:cSldViewPr snapToGrid="0" showGuides="1">
      <p:cViewPr varScale="1">
        <p:scale>
          <a:sx n="114" d="100"/>
          <a:sy n="114" d="100"/>
        </p:scale>
        <p:origin x="12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F7FB74-2031-4C89-A1D6-789CA3AEDA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A994B3-6388-4945-A19F-6F70F174BB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F92F01-61A7-482A-BD6C-409075A0CF41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55188F-1BE7-41CF-A4BD-18BD969692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F083B6-2A0D-4C7B-9C35-382D3083BA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92A5F-D309-4A5C-961E-7FF2FF522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4818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ea typeface="微软雅黑 Light" panose="020B0502040204020203" pitchFamily="34" charset="-122"/>
              </a:defRPr>
            </a:lvl1pPr>
          </a:lstStyle>
          <a:p>
            <a:fld id="{915CA9C5-7EA0-4D9C-B9C0-3ECAE44BE918}" type="datetimeFigureOut">
              <a:rPr lang="zh-CN" altLang="en-US" smtClean="0"/>
              <a:pPr/>
              <a:t>2022/11/20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ea typeface="微软雅黑 Light" panose="020B0502040204020203" pitchFamily="34" charset="-122"/>
              </a:defRPr>
            </a:lvl1pPr>
          </a:lstStyle>
          <a:p>
            <a:fld id="{72BB0AE3-27A2-456D-827B-E612802472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1143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375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528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866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393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342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162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286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9874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758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386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187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991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8918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5899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8684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9179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573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890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952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761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705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586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038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266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501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E6C8-0C4E-425C-B890-9C58A4DEBF9D}" type="datetime1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7857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7590-5640-41B4-BFEB-6E15236DFBF3}" type="datetime1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164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D9B-B86F-478F-9208-0FC4E829B73B}" type="datetime1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2429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48133-B1AA-4E1D-9E4E-44A0D6C9C998}" type="datetime1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3957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AD9AA-FBCF-4F17-9DAF-588EF6F66428}" type="datetime1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817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E4FA-CAF7-43A8-8EF5-18B921D6A068}" type="datetime1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4417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128E-4830-440C-9ED9-0A5CB0088B45}" type="datetime1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3572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2293-518E-41E2-B89B-0681E3838591}" type="datetime1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7793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70DCB-DABC-4DBB-89CE-61CEB3297E23}" type="datetime1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106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E61F-8807-4BD7-91C5-09B7EA8B469A}" type="datetime1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5581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23E3-F72D-41D0-AC45-F68E8BFEE08F}" type="datetime1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7589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BD05F585-A476-49F2-B27D-64C34E2B34DF}" type="datetime1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600F063A-7B63-491C-A845-B41E9950C87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973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 Light" panose="020B0502040204020203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DAD450B2-E519-474C-828A-115F59A02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694" y="947404"/>
            <a:ext cx="4600260" cy="7121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3B57354-FCF7-44E7-B3A7-F87B6FC95466}"/>
              </a:ext>
            </a:extLst>
          </p:cNvPr>
          <p:cNvSpPr txBox="1"/>
          <p:nvPr/>
        </p:nvSpPr>
        <p:spPr>
          <a:xfrm>
            <a:off x="2452295" y="1699843"/>
            <a:ext cx="4926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Nanjing University of Aeronautics and Astronautics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257816-E05D-4650-8F33-AE9460F300B8}"/>
              </a:ext>
            </a:extLst>
          </p:cNvPr>
          <p:cNvSpPr/>
          <p:nvPr/>
        </p:nvSpPr>
        <p:spPr>
          <a:xfrm>
            <a:off x="1" y="2862096"/>
            <a:ext cx="12191999" cy="3252246"/>
          </a:xfrm>
          <a:prstGeom prst="rect">
            <a:avLst/>
          </a:prstGeom>
          <a:solidFill>
            <a:srgbClr val="493883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ED90DA-552D-4E85-8A4E-1295E5060BB0}"/>
              </a:ext>
            </a:extLst>
          </p:cNvPr>
          <p:cNvSpPr txBox="1"/>
          <p:nvPr/>
        </p:nvSpPr>
        <p:spPr>
          <a:xfrm>
            <a:off x="7220931" y="1175958"/>
            <a:ext cx="3139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智周万物 道济天下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16" name="图片 1">
            <a:extLst>
              <a:ext uri="{FF2B5EF4-FFF2-40B4-BE49-F238E27FC236}">
                <a16:creationId xmlns:a16="http://schemas.microsoft.com/office/drawing/2014/main" id="{C3C9B7D5-862A-404E-809F-A14662E91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49388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26" y="415001"/>
            <a:ext cx="2052571" cy="1983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AB10F46-9E57-46BB-958E-69CF8A9CEB33}"/>
              </a:ext>
            </a:extLst>
          </p:cNvPr>
          <p:cNvSpPr txBox="1"/>
          <p:nvPr/>
        </p:nvSpPr>
        <p:spPr>
          <a:xfrm>
            <a:off x="811738" y="2989548"/>
            <a:ext cx="105685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PAR: A Power-Aware Routing Algorithm for UAV Networks</a:t>
            </a:r>
            <a:endParaRPr lang="zh-CN" alt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CBAC589-2524-4231-BBBA-53FA22454DC6}"/>
              </a:ext>
            </a:extLst>
          </p:cNvPr>
          <p:cNvSpPr txBox="1"/>
          <p:nvPr/>
        </p:nvSpPr>
        <p:spPr>
          <a:xfrm>
            <a:off x="2174253" y="4440439"/>
            <a:ext cx="784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Wenbin Zhai, Liang Liu*, </a:t>
            </a:r>
            <a:r>
              <a:rPr lang="en-US" altLang="zh-CN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Jianfei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Peng, </a:t>
            </a:r>
            <a:r>
              <a:rPr lang="en-US" altLang="zh-CN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Youwei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Ding, and </a:t>
            </a:r>
            <a:r>
              <a:rPr lang="en-US" altLang="zh-CN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Wanying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Lu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CF7698C-FF3F-4427-A2ED-09026B46D9F1}"/>
              </a:ext>
            </a:extLst>
          </p:cNvPr>
          <p:cNvSpPr txBox="1"/>
          <p:nvPr/>
        </p:nvSpPr>
        <p:spPr>
          <a:xfrm>
            <a:off x="3392331" y="4920320"/>
            <a:ext cx="5860515" cy="8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 marR="180340" algn="ctr">
              <a:lnSpc>
                <a:spcPct val="125000"/>
              </a:lnSpc>
              <a:spcBef>
                <a:spcPts val="80"/>
              </a:spcBef>
            </a:pPr>
            <a:r>
              <a:rPr lang="en-US" altLang="zh-CN" sz="2000" b="1" spc="25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College of Computer Science and Technology</a:t>
            </a:r>
          </a:p>
          <a:p>
            <a:pPr marL="12700" marR="180340" algn="ctr">
              <a:lnSpc>
                <a:spcPct val="125000"/>
              </a:lnSpc>
              <a:spcBef>
                <a:spcPts val="80"/>
              </a:spcBef>
            </a:pPr>
            <a:r>
              <a:rPr lang="en-US" altLang="zh-CN" sz="2000" b="1" i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Nanjing University of Aeronautics and Astronautics</a:t>
            </a:r>
            <a:endParaRPr lang="zh-CN" altLang="en-US" sz="20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66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/>
    </mc:Choice>
    <mc:Fallback xmlns="">
      <p:transition advTm="1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>
            <a:extLst>
              <a:ext uri="{FF2B5EF4-FFF2-40B4-BE49-F238E27FC236}">
                <a16:creationId xmlns:a16="http://schemas.microsoft.com/office/drawing/2014/main" id="{9823DE74-C8D3-4212-BFC7-154070B2885B}"/>
              </a:ext>
            </a:extLst>
          </p:cNvPr>
          <p:cNvSpPr/>
          <p:nvPr/>
        </p:nvSpPr>
        <p:spPr>
          <a:xfrm>
            <a:off x="1738921" y="0"/>
            <a:ext cx="1045307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7">
            <a:extLst>
              <a:ext uri="{FF2B5EF4-FFF2-40B4-BE49-F238E27FC236}">
                <a16:creationId xmlns:a16="http://schemas.microsoft.com/office/drawing/2014/main" id="{964FDE0C-96E6-4049-83ED-52E44967BDF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00140" y="1438348"/>
            <a:ext cx="9313683" cy="457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algn="r" eaLnBrk="0" hangingPunct="0">
              <a:spcBef>
                <a:spcPct val="20000"/>
              </a:spcBef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zh-CN" altLang="zh-CN" b="1" i="1">
              <a:solidFill>
                <a:srgbClr val="000000"/>
              </a:solidFill>
              <a:ea typeface="华文新魏" panose="02010800040101010101" pitchFamily="2" charset="-122"/>
              <a:sym typeface="Verdana" panose="020B08040305040B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D829EC6-5EC8-429F-82F2-172B2FF4EE73}"/>
              </a:ext>
            </a:extLst>
          </p:cNvPr>
          <p:cNvSpPr txBox="1"/>
          <p:nvPr/>
        </p:nvSpPr>
        <p:spPr>
          <a:xfrm>
            <a:off x="2215298" y="941839"/>
            <a:ext cx="365516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Objectives and Challenges</a:t>
            </a:r>
            <a:endParaRPr lang="en-US" altLang="zh-CN" sz="2400" b="1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0717543-2BE3-475F-9B2C-87CF0555EB26}"/>
              </a:ext>
            </a:extLst>
          </p:cNvPr>
          <p:cNvSpPr/>
          <p:nvPr/>
        </p:nvSpPr>
        <p:spPr>
          <a:xfrm>
            <a:off x="2720858" y="3472973"/>
            <a:ext cx="3646716" cy="586853"/>
          </a:xfrm>
          <a:prstGeom prst="rect">
            <a:avLst/>
          </a:prstGeom>
          <a:solidFill>
            <a:srgbClr val="493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D67EEC0-122B-4C23-B726-74F5924C2BAF}"/>
              </a:ext>
            </a:extLst>
          </p:cNvPr>
          <p:cNvSpPr/>
          <p:nvPr/>
        </p:nvSpPr>
        <p:spPr>
          <a:xfrm>
            <a:off x="7723813" y="3472972"/>
            <a:ext cx="3943024" cy="586853"/>
          </a:xfrm>
          <a:prstGeom prst="rect">
            <a:avLst/>
          </a:prstGeom>
          <a:solidFill>
            <a:srgbClr val="493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E8FA22B-8D01-47E3-A8D8-07411CB68280}"/>
              </a:ext>
            </a:extLst>
          </p:cNvPr>
          <p:cNvSpPr/>
          <p:nvPr/>
        </p:nvSpPr>
        <p:spPr>
          <a:xfrm>
            <a:off x="1966385" y="4388972"/>
            <a:ext cx="413018" cy="424129"/>
          </a:xfrm>
          <a:prstGeom prst="ellipse">
            <a:avLst/>
          </a:prstGeom>
          <a:solidFill>
            <a:srgbClr val="49388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F6EC9A5-AC24-408F-9770-347BD0C95333}"/>
              </a:ext>
            </a:extLst>
          </p:cNvPr>
          <p:cNvSpPr/>
          <p:nvPr/>
        </p:nvSpPr>
        <p:spPr>
          <a:xfrm>
            <a:off x="1966385" y="5233286"/>
            <a:ext cx="413018" cy="424129"/>
          </a:xfrm>
          <a:prstGeom prst="ellipse">
            <a:avLst/>
          </a:prstGeom>
          <a:solidFill>
            <a:srgbClr val="49388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E8FCACB-68D5-4B7D-8D4F-F2C870F01484}"/>
              </a:ext>
            </a:extLst>
          </p:cNvPr>
          <p:cNvSpPr/>
          <p:nvPr/>
        </p:nvSpPr>
        <p:spPr>
          <a:xfrm>
            <a:off x="1966385" y="5992103"/>
            <a:ext cx="413018" cy="424129"/>
          </a:xfrm>
          <a:prstGeom prst="ellipse">
            <a:avLst/>
          </a:prstGeom>
          <a:solidFill>
            <a:srgbClr val="49388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3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86888BF-B3EF-4AF6-87E0-6E4F6BD3C937}"/>
              </a:ext>
            </a:extLst>
          </p:cNvPr>
          <p:cNvSpPr txBox="1"/>
          <p:nvPr/>
        </p:nvSpPr>
        <p:spPr>
          <a:xfrm>
            <a:off x="2992051" y="4277872"/>
            <a:ext cx="2957754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Sparse Nodes and Intermittent Communications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3345C08-05A2-46F7-AAD4-ED9120E1EAD8}"/>
              </a:ext>
            </a:extLst>
          </p:cNvPr>
          <p:cNvSpPr txBox="1"/>
          <p:nvPr/>
        </p:nvSpPr>
        <p:spPr>
          <a:xfrm>
            <a:off x="3086654" y="5148687"/>
            <a:ext cx="2768548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High mobility of nodes and high dynamic of topology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04A7A50-A06B-46D8-9E67-9E93810CE370}"/>
              </a:ext>
            </a:extLst>
          </p:cNvPr>
          <p:cNvSpPr txBox="1"/>
          <p:nvPr/>
        </p:nvSpPr>
        <p:spPr>
          <a:xfrm>
            <a:off x="3564007" y="6019502"/>
            <a:ext cx="196041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Non-Cross-Layer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7186FF0-549B-4FE4-A1CD-BC4F63E24D97}"/>
              </a:ext>
            </a:extLst>
          </p:cNvPr>
          <p:cNvSpPr txBox="1"/>
          <p:nvPr/>
        </p:nvSpPr>
        <p:spPr>
          <a:xfrm>
            <a:off x="7762192" y="4416370"/>
            <a:ext cx="411358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Store-Carry-Forward Mechanism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B47E16E-15BA-4511-AF8D-41A3DD50EB81}"/>
              </a:ext>
            </a:extLst>
          </p:cNvPr>
          <p:cNvSpPr txBox="1"/>
          <p:nvPr/>
        </p:nvSpPr>
        <p:spPr>
          <a:xfrm>
            <a:off x="8154763" y="5264962"/>
            <a:ext cx="345906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Pre-planned Trajectory Information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24F5867-58F2-4DD3-85C6-BED7EA13751F}"/>
              </a:ext>
            </a:extLst>
          </p:cNvPr>
          <p:cNvSpPr txBox="1"/>
          <p:nvPr/>
        </p:nvSpPr>
        <p:spPr>
          <a:xfrm>
            <a:off x="8466092" y="5919890"/>
            <a:ext cx="2836401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Power-Aware Characteristic at the physical layer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箭头: 下 36">
            <a:extLst>
              <a:ext uri="{FF2B5EF4-FFF2-40B4-BE49-F238E27FC236}">
                <a16:creationId xmlns:a16="http://schemas.microsoft.com/office/drawing/2014/main" id="{A634E09E-8CF4-48F8-88F6-8326345F415A}"/>
              </a:ext>
            </a:extLst>
          </p:cNvPr>
          <p:cNvSpPr/>
          <p:nvPr/>
        </p:nvSpPr>
        <p:spPr>
          <a:xfrm rot="16200000" flipH="1">
            <a:off x="6796626" y="3855049"/>
            <a:ext cx="311084" cy="1483821"/>
          </a:xfrm>
          <a:prstGeom prst="downArrow">
            <a:avLst/>
          </a:prstGeom>
          <a:solidFill>
            <a:srgbClr val="493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灯片编号占位符 7">
            <a:extLst>
              <a:ext uri="{FF2B5EF4-FFF2-40B4-BE49-F238E27FC236}">
                <a16:creationId xmlns:a16="http://schemas.microsoft.com/office/drawing/2014/main" id="{9052F96A-BB19-46A6-87F5-3F842474FECF}"/>
              </a:ext>
            </a:extLst>
          </p:cNvPr>
          <p:cNvSpPr txBox="1">
            <a:spLocks/>
          </p:cNvSpPr>
          <p:nvPr/>
        </p:nvSpPr>
        <p:spPr>
          <a:xfrm>
            <a:off x="9245740" y="65102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微软雅黑 Light" panose="020B0502040204020203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00F063A-7B63-491C-A845-B41E9950C879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D8EC9AC-0731-4F46-80BF-DC802DD7B603}"/>
              </a:ext>
            </a:extLst>
          </p:cNvPr>
          <p:cNvSpPr/>
          <p:nvPr/>
        </p:nvSpPr>
        <p:spPr>
          <a:xfrm>
            <a:off x="2720858" y="1581305"/>
            <a:ext cx="3646716" cy="586853"/>
          </a:xfrm>
          <a:prstGeom prst="rect">
            <a:avLst/>
          </a:prstGeom>
          <a:solidFill>
            <a:srgbClr val="493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Objectives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0F75E02-8B12-4BBA-9C7D-9AF82E68F927}"/>
              </a:ext>
            </a:extLst>
          </p:cNvPr>
          <p:cNvSpPr/>
          <p:nvPr/>
        </p:nvSpPr>
        <p:spPr>
          <a:xfrm>
            <a:off x="7723813" y="1576784"/>
            <a:ext cx="3943024" cy="586853"/>
          </a:xfrm>
          <a:prstGeom prst="rect">
            <a:avLst/>
          </a:prstGeom>
          <a:solidFill>
            <a:srgbClr val="493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F1FB6194-022B-4D54-A796-A30074B0C6E8}"/>
              </a:ext>
            </a:extLst>
          </p:cNvPr>
          <p:cNvSpPr/>
          <p:nvPr/>
        </p:nvSpPr>
        <p:spPr>
          <a:xfrm>
            <a:off x="1966385" y="2258426"/>
            <a:ext cx="413018" cy="424129"/>
          </a:xfrm>
          <a:prstGeom prst="ellipse">
            <a:avLst/>
          </a:prstGeom>
          <a:solidFill>
            <a:srgbClr val="49388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4BA7EE4-741E-4A3C-8DC0-114472696C67}"/>
              </a:ext>
            </a:extLst>
          </p:cNvPr>
          <p:cNvSpPr txBox="1"/>
          <p:nvPr/>
        </p:nvSpPr>
        <p:spPr>
          <a:xfrm>
            <a:off x="2866378" y="2287749"/>
            <a:ext cx="32091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Energy Consumption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DCE8B6AC-15AF-43D3-BAA8-34177075DF6A}"/>
              </a:ext>
            </a:extLst>
          </p:cNvPr>
          <p:cNvSpPr/>
          <p:nvPr/>
        </p:nvSpPr>
        <p:spPr>
          <a:xfrm>
            <a:off x="1966385" y="2859332"/>
            <a:ext cx="413018" cy="424129"/>
          </a:xfrm>
          <a:prstGeom prst="ellipse">
            <a:avLst/>
          </a:prstGeom>
          <a:solidFill>
            <a:srgbClr val="49388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9F81778-8BE3-4F35-855B-16A00F36612C}"/>
              </a:ext>
            </a:extLst>
          </p:cNvPr>
          <p:cNvSpPr txBox="1"/>
          <p:nvPr/>
        </p:nvSpPr>
        <p:spPr>
          <a:xfrm>
            <a:off x="3642681" y="2882141"/>
            <a:ext cx="180307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Delivery Delay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80E8944-C8AB-4565-8798-2E017DDD1B46}"/>
              </a:ext>
            </a:extLst>
          </p:cNvPr>
          <p:cNvSpPr txBox="1"/>
          <p:nvPr/>
        </p:nvSpPr>
        <p:spPr>
          <a:xfrm>
            <a:off x="8089670" y="2291284"/>
            <a:ext cx="345862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Energy Consumption Minimization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4D2D1E6-7CBF-4988-BDC6-924ECE89F92B}"/>
              </a:ext>
            </a:extLst>
          </p:cNvPr>
          <p:cNvSpPr txBox="1"/>
          <p:nvPr/>
        </p:nvSpPr>
        <p:spPr>
          <a:xfrm>
            <a:off x="8648390" y="2904301"/>
            <a:ext cx="234118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Delay Constraint </a:t>
            </a:r>
            <a:r>
              <a:rPr lang="en-US" altLang="zh-CN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endParaRPr lang="zh-CN" altLang="en-US" sz="2400" b="1" i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" name="箭头: 下 53">
            <a:extLst>
              <a:ext uri="{FF2B5EF4-FFF2-40B4-BE49-F238E27FC236}">
                <a16:creationId xmlns:a16="http://schemas.microsoft.com/office/drawing/2014/main" id="{8755CDF2-F065-4658-B44E-2268E67381F3}"/>
              </a:ext>
            </a:extLst>
          </p:cNvPr>
          <p:cNvSpPr/>
          <p:nvPr/>
        </p:nvSpPr>
        <p:spPr>
          <a:xfrm rot="16200000" flipH="1">
            <a:off x="6809918" y="4729942"/>
            <a:ext cx="311084" cy="1483821"/>
          </a:xfrm>
          <a:prstGeom prst="downArrow">
            <a:avLst/>
          </a:prstGeom>
          <a:solidFill>
            <a:srgbClr val="493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箭头: 下 54">
            <a:extLst>
              <a:ext uri="{FF2B5EF4-FFF2-40B4-BE49-F238E27FC236}">
                <a16:creationId xmlns:a16="http://schemas.microsoft.com/office/drawing/2014/main" id="{0ED53132-A7E4-4FB7-9C53-19A00003C6A4}"/>
              </a:ext>
            </a:extLst>
          </p:cNvPr>
          <p:cNvSpPr/>
          <p:nvPr/>
        </p:nvSpPr>
        <p:spPr>
          <a:xfrm rot="16200000" flipH="1">
            <a:off x="6796626" y="5495335"/>
            <a:ext cx="311084" cy="1483821"/>
          </a:xfrm>
          <a:prstGeom prst="downArrow">
            <a:avLst/>
          </a:prstGeom>
          <a:solidFill>
            <a:srgbClr val="493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92FA28C0-CDEF-452C-900F-8B319850BA5C}"/>
              </a:ext>
            </a:extLst>
          </p:cNvPr>
          <p:cNvSpPr/>
          <p:nvPr/>
        </p:nvSpPr>
        <p:spPr>
          <a:xfrm rot="16200000" flipH="1">
            <a:off x="6796627" y="1776805"/>
            <a:ext cx="311084" cy="1483821"/>
          </a:xfrm>
          <a:prstGeom prst="downArrow">
            <a:avLst/>
          </a:prstGeom>
          <a:solidFill>
            <a:srgbClr val="493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下 56">
            <a:extLst>
              <a:ext uri="{FF2B5EF4-FFF2-40B4-BE49-F238E27FC236}">
                <a16:creationId xmlns:a16="http://schemas.microsoft.com/office/drawing/2014/main" id="{B839BB65-6EB0-4398-9039-506D189BD0E7}"/>
              </a:ext>
            </a:extLst>
          </p:cNvPr>
          <p:cNvSpPr/>
          <p:nvPr/>
        </p:nvSpPr>
        <p:spPr>
          <a:xfrm rot="16200000" flipH="1">
            <a:off x="6796626" y="2386009"/>
            <a:ext cx="311084" cy="1483821"/>
          </a:xfrm>
          <a:prstGeom prst="downArrow">
            <a:avLst/>
          </a:prstGeom>
          <a:solidFill>
            <a:srgbClr val="493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8CB2177-7C0E-4F45-92AD-743AF45BCE6F}"/>
              </a:ext>
            </a:extLst>
          </p:cNvPr>
          <p:cNvSpPr/>
          <p:nvPr/>
        </p:nvSpPr>
        <p:spPr>
          <a:xfrm>
            <a:off x="1738921" y="0"/>
            <a:ext cx="10453079" cy="756742"/>
          </a:xfrm>
          <a:prstGeom prst="rect">
            <a:avLst/>
          </a:prstGeom>
          <a:solidFill>
            <a:srgbClr val="493883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511E158-77BC-488E-9505-AF9BA3D4DB36}"/>
              </a:ext>
            </a:extLst>
          </p:cNvPr>
          <p:cNvSpPr txBox="1"/>
          <p:nvPr/>
        </p:nvSpPr>
        <p:spPr>
          <a:xfrm>
            <a:off x="1754563" y="134316"/>
            <a:ext cx="2074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Background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2" name="图片 61">
            <a:extLst>
              <a:ext uri="{FF2B5EF4-FFF2-40B4-BE49-F238E27FC236}">
                <a16:creationId xmlns:a16="http://schemas.microsoft.com/office/drawing/2014/main" id="{24CE9C8A-28F7-4F49-89BB-D6E81586AB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390" y="0"/>
            <a:ext cx="3537960" cy="756742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F3498B04-25A3-4BAB-A825-439C4E3FEDC7}"/>
              </a:ext>
            </a:extLst>
          </p:cNvPr>
          <p:cNvSpPr/>
          <p:nvPr/>
        </p:nvSpPr>
        <p:spPr>
          <a:xfrm>
            <a:off x="80370" y="1232491"/>
            <a:ext cx="1522324" cy="599037"/>
          </a:xfrm>
          <a:prstGeom prst="rect">
            <a:avLst/>
          </a:prstGeom>
          <a:solidFill>
            <a:srgbClr val="493883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Background</a:t>
            </a:r>
            <a:endParaRPr lang="zh-CN" altLang="en-US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D40E3BD-3298-41B3-A962-E4337BC179B3}"/>
              </a:ext>
            </a:extLst>
          </p:cNvPr>
          <p:cNvSpPr/>
          <p:nvPr/>
        </p:nvSpPr>
        <p:spPr>
          <a:xfrm>
            <a:off x="80370" y="2336923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87E3822-E332-47EA-B75B-7C5F77CB913C}"/>
              </a:ext>
            </a:extLst>
          </p:cNvPr>
          <p:cNvSpPr/>
          <p:nvPr/>
        </p:nvSpPr>
        <p:spPr>
          <a:xfrm>
            <a:off x="80370" y="3447505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C50D2BA-A789-4E81-8740-DD5EB1E4EBB3}"/>
              </a:ext>
            </a:extLst>
          </p:cNvPr>
          <p:cNvSpPr/>
          <p:nvPr/>
        </p:nvSpPr>
        <p:spPr>
          <a:xfrm>
            <a:off x="80370" y="4558087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EE476E8-CCE5-4BF5-BB1A-6051A102746C}"/>
              </a:ext>
            </a:extLst>
          </p:cNvPr>
          <p:cNvSpPr/>
          <p:nvPr/>
        </p:nvSpPr>
        <p:spPr>
          <a:xfrm>
            <a:off x="80370" y="5668669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84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/>
    </mc:Choice>
    <mc:Fallback xmlns="">
      <p:transition advTm="1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91B85F3-6568-4FB4-BB76-594AFB4B9E5B}"/>
              </a:ext>
            </a:extLst>
          </p:cNvPr>
          <p:cNvSpPr/>
          <p:nvPr/>
        </p:nvSpPr>
        <p:spPr>
          <a:xfrm>
            <a:off x="1738921" y="0"/>
            <a:ext cx="1045307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5C5EE1-24FC-451D-AC6A-07B071885079}"/>
              </a:ext>
            </a:extLst>
          </p:cNvPr>
          <p:cNvSpPr/>
          <p:nvPr/>
        </p:nvSpPr>
        <p:spPr>
          <a:xfrm>
            <a:off x="1738921" y="0"/>
            <a:ext cx="10453079" cy="756742"/>
          </a:xfrm>
          <a:prstGeom prst="rect">
            <a:avLst/>
          </a:prstGeom>
          <a:solidFill>
            <a:srgbClr val="493883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69A20E-33F4-471F-9EC1-36BFA062F3B0}"/>
              </a:ext>
            </a:extLst>
          </p:cNvPr>
          <p:cNvSpPr txBox="1"/>
          <p:nvPr/>
        </p:nvSpPr>
        <p:spPr>
          <a:xfrm>
            <a:off x="1754563" y="134316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System Model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16E3F289-019B-46BA-8B67-56B73368B4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390" y="0"/>
            <a:ext cx="3537960" cy="756742"/>
          </a:xfrm>
          <a:prstGeom prst="rect">
            <a:avLst/>
          </a:prstGeom>
        </p:spPr>
      </p:pic>
      <p:sp>
        <p:nvSpPr>
          <p:cNvPr id="18" name="灯片编号占位符 7">
            <a:extLst>
              <a:ext uri="{FF2B5EF4-FFF2-40B4-BE49-F238E27FC236}">
                <a16:creationId xmlns:a16="http://schemas.microsoft.com/office/drawing/2014/main" id="{339291A8-2E95-4CAB-8EBC-2A2568D7FD71}"/>
              </a:ext>
            </a:extLst>
          </p:cNvPr>
          <p:cNvSpPr txBox="1">
            <a:spLocks/>
          </p:cNvSpPr>
          <p:nvPr/>
        </p:nvSpPr>
        <p:spPr>
          <a:xfrm>
            <a:off x="9245740" y="65102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微软雅黑 Light" panose="020B0502040204020203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00F063A-7B63-491C-A845-B41E9950C879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B907FD7-FA00-47E2-A6B2-EF4319E463B4}"/>
              </a:ext>
            </a:extLst>
          </p:cNvPr>
          <p:cNvSpPr txBox="1"/>
          <p:nvPr/>
        </p:nvSpPr>
        <p:spPr>
          <a:xfrm>
            <a:off x="2215298" y="941839"/>
            <a:ext cx="2244525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Network Model</a:t>
            </a:r>
          </a:p>
        </p:txBody>
      </p:sp>
      <p:sp>
        <p:nvSpPr>
          <p:cNvPr id="31" name="矩形 7">
            <a:extLst>
              <a:ext uri="{FF2B5EF4-FFF2-40B4-BE49-F238E27FC236}">
                <a16:creationId xmlns:a16="http://schemas.microsoft.com/office/drawing/2014/main" id="{94D0ABE5-2987-43B5-97C4-24CFA25EEF6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00140" y="1438348"/>
            <a:ext cx="9313683" cy="457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algn="r" eaLnBrk="0" hangingPunct="0">
              <a:spcBef>
                <a:spcPct val="20000"/>
              </a:spcBef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zh-CN" altLang="zh-CN" b="1" i="1">
              <a:solidFill>
                <a:srgbClr val="000000"/>
              </a:solidFill>
              <a:ea typeface="华文新魏" panose="02010800040101010101" pitchFamily="2" charset="-122"/>
              <a:sym typeface="Verdana" panose="020B08040305040B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5FBF6D-6DE5-42E3-8803-84CBD5DBDE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140" y="1879306"/>
            <a:ext cx="6686952" cy="4394539"/>
          </a:xfrm>
          <a:prstGeom prst="rect">
            <a:avLst/>
          </a:prstGeom>
        </p:spPr>
      </p:pic>
      <p:sp>
        <p:nvSpPr>
          <p:cNvPr id="21" name="椭圆 20">
            <a:extLst>
              <a:ext uri="{FF2B5EF4-FFF2-40B4-BE49-F238E27FC236}">
                <a16:creationId xmlns:a16="http://schemas.microsoft.com/office/drawing/2014/main" id="{AA947907-179C-47E9-9170-F8650BFE3484}"/>
              </a:ext>
            </a:extLst>
          </p:cNvPr>
          <p:cNvSpPr/>
          <p:nvPr/>
        </p:nvSpPr>
        <p:spPr>
          <a:xfrm>
            <a:off x="7376186" y="2118651"/>
            <a:ext cx="413018" cy="424129"/>
          </a:xfrm>
          <a:prstGeom prst="ellipse">
            <a:avLst/>
          </a:prstGeom>
          <a:solidFill>
            <a:srgbClr val="49388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8F42C59-A5CE-47FF-9ED0-0D108127F029}"/>
              </a:ext>
            </a:extLst>
          </p:cNvPr>
          <p:cNvSpPr/>
          <p:nvPr/>
        </p:nvSpPr>
        <p:spPr>
          <a:xfrm>
            <a:off x="7376186" y="2962965"/>
            <a:ext cx="413018" cy="424129"/>
          </a:xfrm>
          <a:prstGeom prst="ellipse">
            <a:avLst/>
          </a:prstGeom>
          <a:solidFill>
            <a:srgbClr val="49388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5A27926-E2CC-40FF-9073-CBCFBE3178BC}"/>
              </a:ext>
            </a:extLst>
          </p:cNvPr>
          <p:cNvSpPr/>
          <p:nvPr/>
        </p:nvSpPr>
        <p:spPr>
          <a:xfrm>
            <a:off x="7376186" y="3807279"/>
            <a:ext cx="413018" cy="424129"/>
          </a:xfrm>
          <a:prstGeom prst="ellipse">
            <a:avLst/>
          </a:prstGeom>
          <a:solidFill>
            <a:srgbClr val="49388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3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03E9CFA-170F-4D2B-8FBA-3DEF38CFDB03}"/>
              </a:ext>
            </a:extLst>
          </p:cNvPr>
          <p:cNvSpPr txBox="1"/>
          <p:nvPr/>
        </p:nvSpPr>
        <p:spPr>
          <a:xfrm>
            <a:off x="8291541" y="2146049"/>
            <a:ext cx="32006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Hybrid Communication Model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0D18A65-4341-4743-A9B7-EF7A4DF4A45D}"/>
              </a:ext>
            </a:extLst>
          </p:cNvPr>
          <p:cNvSpPr txBox="1"/>
          <p:nvPr/>
        </p:nvSpPr>
        <p:spPr>
          <a:xfrm>
            <a:off x="8291541" y="2851863"/>
            <a:ext cx="3200638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Availability of Position and Trajectory Information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59C8D45-1EA4-4CAF-A465-5DAF37284691}"/>
              </a:ext>
            </a:extLst>
          </p:cNvPr>
          <p:cNvSpPr txBox="1"/>
          <p:nvPr/>
        </p:nvSpPr>
        <p:spPr>
          <a:xfrm>
            <a:off x="8291541" y="3834677"/>
            <a:ext cx="32006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Power Awareness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3BD140B-3EE1-4470-8707-4EC94293DDA9}"/>
              </a:ext>
            </a:extLst>
          </p:cNvPr>
          <p:cNvSpPr/>
          <p:nvPr/>
        </p:nvSpPr>
        <p:spPr>
          <a:xfrm>
            <a:off x="80370" y="1232491"/>
            <a:ext cx="1522324" cy="59903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AFAFA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Background</a:t>
            </a:r>
            <a:endParaRPr lang="zh-CN" altLang="en-US" b="1" dirty="0">
              <a:solidFill>
                <a:srgbClr val="AFAFA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4C25278-3C1A-4345-BA3A-C881A255D5E1}"/>
              </a:ext>
            </a:extLst>
          </p:cNvPr>
          <p:cNvSpPr/>
          <p:nvPr/>
        </p:nvSpPr>
        <p:spPr>
          <a:xfrm>
            <a:off x="80370" y="2336923"/>
            <a:ext cx="1522324" cy="599036"/>
          </a:xfrm>
          <a:prstGeom prst="rect">
            <a:avLst/>
          </a:prstGeom>
          <a:solidFill>
            <a:srgbClr val="49388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F807F0B-27A4-4A33-8E01-23D68FAA8203}"/>
              </a:ext>
            </a:extLst>
          </p:cNvPr>
          <p:cNvSpPr/>
          <p:nvPr/>
        </p:nvSpPr>
        <p:spPr>
          <a:xfrm>
            <a:off x="80370" y="3447505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D16E483-C43A-4A36-9CBD-CB55CB13BFFD}"/>
              </a:ext>
            </a:extLst>
          </p:cNvPr>
          <p:cNvSpPr/>
          <p:nvPr/>
        </p:nvSpPr>
        <p:spPr>
          <a:xfrm>
            <a:off x="80370" y="4558087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FBA38B8-1C8A-4E1C-8B30-F6F939AA637B}"/>
              </a:ext>
            </a:extLst>
          </p:cNvPr>
          <p:cNvSpPr/>
          <p:nvPr/>
        </p:nvSpPr>
        <p:spPr>
          <a:xfrm>
            <a:off x="80370" y="5668669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1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/>
    </mc:Choice>
    <mc:Fallback xmlns="">
      <p:transition advTm="1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91B85F3-6568-4FB4-BB76-594AFB4B9E5B}"/>
              </a:ext>
            </a:extLst>
          </p:cNvPr>
          <p:cNvSpPr/>
          <p:nvPr/>
        </p:nvSpPr>
        <p:spPr>
          <a:xfrm>
            <a:off x="1738921" y="0"/>
            <a:ext cx="1045307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5C5EE1-24FC-451D-AC6A-07B071885079}"/>
              </a:ext>
            </a:extLst>
          </p:cNvPr>
          <p:cNvSpPr/>
          <p:nvPr/>
        </p:nvSpPr>
        <p:spPr>
          <a:xfrm>
            <a:off x="1738921" y="0"/>
            <a:ext cx="10453079" cy="756742"/>
          </a:xfrm>
          <a:prstGeom prst="rect">
            <a:avLst/>
          </a:prstGeom>
          <a:solidFill>
            <a:srgbClr val="493883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69A20E-33F4-471F-9EC1-36BFA062F3B0}"/>
              </a:ext>
            </a:extLst>
          </p:cNvPr>
          <p:cNvSpPr txBox="1"/>
          <p:nvPr/>
        </p:nvSpPr>
        <p:spPr>
          <a:xfrm>
            <a:off x="1754563" y="134316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System Model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16E3F289-019B-46BA-8B67-56B73368B4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390" y="0"/>
            <a:ext cx="3537960" cy="756742"/>
          </a:xfrm>
          <a:prstGeom prst="rect">
            <a:avLst/>
          </a:prstGeom>
        </p:spPr>
      </p:pic>
      <p:sp>
        <p:nvSpPr>
          <p:cNvPr id="18" name="灯片编号占位符 7">
            <a:extLst>
              <a:ext uri="{FF2B5EF4-FFF2-40B4-BE49-F238E27FC236}">
                <a16:creationId xmlns:a16="http://schemas.microsoft.com/office/drawing/2014/main" id="{339291A8-2E95-4CAB-8EBC-2A2568D7FD71}"/>
              </a:ext>
            </a:extLst>
          </p:cNvPr>
          <p:cNvSpPr txBox="1">
            <a:spLocks/>
          </p:cNvSpPr>
          <p:nvPr/>
        </p:nvSpPr>
        <p:spPr>
          <a:xfrm>
            <a:off x="9245740" y="65102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微软雅黑 Light" panose="020B0502040204020203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00F063A-7B63-491C-A845-B41E9950C879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B907FD7-FA00-47E2-A6B2-EF4319E463B4}"/>
              </a:ext>
            </a:extLst>
          </p:cNvPr>
          <p:cNvSpPr txBox="1"/>
          <p:nvPr/>
        </p:nvSpPr>
        <p:spPr>
          <a:xfrm>
            <a:off x="2215298" y="941839"/>
            <a:ext cx="3744167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Encounter and Path Model</a:t>
            </a:r>
          </a:p>
        </p:txBody>
      </p:sp>
      <p:sp>
        <p:nvSpPr>
          <p:cNvPr id="31" name="矩形 7">
            <a:extLst>
              <a:ext uri="{FF2B5EF4-FFF2-40B4-BE49-F238E27FC236}">
                <a16:creationId xmlns:a16="http://schemas.microsoft.com/office/drawing/2014/main" id="{94D0ABE5-2987-43B5-97C4-24CFA25EEF6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00140" y="1438348"/>
            <a:ext cx="9313683" cy="457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algn="r" eaLnBrk="0" hangingPunct="0">
              <a:spcBef>
                <a:spcPct val="20000"/>
              </a:spcBef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zh-CN" altLang="zh-CN" b="1" i="1">
              <a:solidFill>
                <a:srgbClr val="000000"/>
              </a:solidFill>
              <a:ea typeface="华文新魏" panose="02010800040101010101" pitchFamily="2" charset="-122"/>
              <a:sym typeface="Verdana" panose="020B08040305040B0204" pitchFamily="34" charset="0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0A140449-F1C9-43C6-BE45-DF1C645F7C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140" y="1854239"/>
            <a:ext cx="5351864" cy="45530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13ACA1B-5C87-4D82-A068-D1CDA4327F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581" y="4530715"/>
            <a:ext cx="4517690" cy="29936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C396E69-F601-402F-993E-5BA58FC3D1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0865" y="3719175"/>
            <a:ext cx="2215301" cy="293922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DA0580C0-7ADA-484A-B16C-909687EDBD03}"/>
              </a:ext>
            </a:extLst>
          </p:cNvPr>
          <p:cNvSpPr txBox="1"/>
          <p:nvPr/>
        </p:nvSpPr>
        <p:spPr>
          <a:xfrm>
            <a:off x="6896570" y="2030965"/>
            <a:ext cx="489771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Each UAV has two different power levels </a:t>
            </a:r>
            <a:r>
              <a:rPr lang="en-US" altLang="zh-CN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1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and </a:t>
            </a:r>
            <a:r>
              <a:rPr lang="en-US" altLang="zh-CN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1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9D7649E-54E6-4141-AC92-FC5E67044E1F}"/>
              </a:ext>
            </a:extLst>
          </p:cNvPr>
          <p:cNvSpPr txBox="1"/>
          <p:nvPr/>
        </p:nvSpPr>
        <p:spPr>
          <a:xfrm>
            <a:off x="6569397" y="2832225"/>
            <a:ext cx="555205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Encounters at the power level </a:t>
            </a:r>
            <a:r>
              <a:rPr lang="en-US" altLang="zh-CN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1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are abstracted as points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31D509D-3B4D-4B9F-BCC6-2D01DD0DC420}"/>
              </a:ext>
            </a:extLst>
          </p:cNvPr>
          <p:cNvSpPr/>
          <p:nvPr/>
        </p:nvSpPr>
        <p:spPr>
          <a:xfrm>
            <a:off x="80370" y="1232491"/>
            <a:ext cx="1522324" cy="59903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AFAFA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Background</a:t>
            </a:r>
            <a:endParaRPr lang="zh-CN" altLang="en-US" b="1" dirty="0">
              <a:solidFill>
                <a:srgbClr val="AFAFA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50D9DBF-46E3-493B-A6E9-346C58522748}"/>
              </a:ext>
            </a:extLst>
          </p:cNvPr>
          <p:cNvSpPr/>
          <p:nvPr/>
        </p:nvSpPr>
        <p:spPr>
          <a:xfrm>
            <a:off x="80370" y="2336923"/>
            <a:ext cx="1522324" cy="599036"/>
          </a:xfrm>
          <a:prstGeom prst="rect">
            <a:avLst/>
          </a:prstGeom>
          <a:solidFill>
            <a:srgbClr val="49388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404CCFF-BA3B-45D5-A3D8-58C61BE0399D}"/>
              </a:ext>
            </a:extLst>
          </p:cNvPr>
          <p:cNvSpPr/>
          <p:nvPr/>
        </p:nvSpPr>
        <p:spPr>
          <a:xfrm>
            <a:off x="80370" y="3447505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3ED7955-179F-46B8-B44B-DDC6D55CDBC7}"/>
              </a:ext>
            </a:extLst>
          </p:cNvPr>
          <p:cNvSpPr/>
          <p:nvPr/>
        </p:nvSpPr>
        <p:spPr>
          <a:xfrm>
            <a:off x="80370" y="4558087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93DB3B9-D63E-498E-9608-9056298BC975}"/>
              </a:ext>
            </a:extLst>
          </p:cNvPr>
          <p:cNvSpPr/>
          <p:nvPr/>
        </p:nvSpPr>
        <p:spPr>
          <a:xfrm>
            <a:off x="80370" y="5668669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27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/>
    </mc:Choice>
    <mc:Fallback xmlns="">
      <p:transition advTm="1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91B85F3-6568-4FB4-BB76-594AFB4B9E5B}"/>
              </a:ext>
            </a:extLst>
          </p:cNvPr>
          <p:cNvSpPr/>
          <p:nvPr/>
        </p:nvSpPr>
        <p:spPr>
          <a:xfrm>
            <a:off x="1738921" y="0"/>
            <a:ext cx="1045307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5C5EE1-24FC-451D-AC6A-07B071885079}"/>
              </a:ext>
            </a:extLst>
          </p:cNvPr>
          <p:cNvSpPr/>
          <p:nvPr/>
        </p:nvSpPr>
        <p:spPr>
          <a:xfrm>
            <a:off x="1738921" y="0"/>
            <a:ext cx="10453079" cy="756742"/>
          </a:xfrm>
          <a:prstGeom prst="rect">
            <a:avLst/>
          </a:prstGeom>
          <a:solidFill>
            <a:srgbClr val="493883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69A20E-33F4-471F-9EC1-36BFA062F3B0}"/>
              </a:ext>
            </a:extLst>
          </p:cNvPr>
          <p:cNvSpPr txBox="1"/>
          <p:nvPr/>
        </p:nvSpPr>
        <p:spPr>
          <a:xfrm>
            <a:off x="1754563" y="134316"/>
            <a:ext cx="896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PAR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16E3F289-019B-46BA-8B67-56B73368B4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390" y="0"/>
            <a:ext cx="3537960" cy="756742"/>
          </a:xfrm>
          <a:prstGeom prst="rect">
            <a:avLst/>
          </a:prstGeom>
        </p:spPr>
      </p:pic>
      <p:sp>
        <p:nvSpPr>
          <p:cNvPr id="18" name="灯片编号占位符 7">
            <a:extLst>
              <a:ext uri="{FF2B5EF4-FFF2-40B4-BE49-F238E27FC236}">
                <a16:creationId xmlns:a16="http://schemas.microsoft.com/office/drawing/2014/main" id="{339291A8-2E95-4CAB-8EBC-2A2568D7FD71}"/>
              </a:ext>
            </a:extLst>
          </p:cNvPr>
          <p:cNvSpPr txBox="1">
            <a:spLocks/>
          </p:cNvSpPr>
          <p:nvPr/>
        </p:nvSpPr>
        <p:spPr>
          <a:xfrm>
            <a:off x="9245740" y="65102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微软雅黑 Light" panose="020B0502040204020203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00F063A-7B63-491C-A845-B41E9950C879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B907FD7-FA00-47E2-A6B2-EF4319E463B4}"/>
              </a:ext>
            </a:extLst>
          </p:cNvPr>
          <p:cNvSpPr txBox="1"/>
          <p:nvPr/>
        </p:nvSpPr>
        <p:spPr>
          <a:xfrm>
            <a:off x="2215298" y="941839"/>
            <a:ext cx="402340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Power-aware Encounter Tree</a:t>
            </a:r>
          </a:p>
        </p:txBody>
      </p:sp>
      <p:sp>
        <p:nvSpPr>
          <p:cNvPr id="31" name="矩形 7">
            <a:extLst>
              <a:ext uri="{FF2B5EF4-FFF2-40B4-BE49-F238E27FC236}">
                <a16:creationId xmlns:a16="http://schemas.microsoft.com/office/drawing/2014/main" id="{94D0ABE5-2987-43B5-97C4-24CFA25EEF6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00140" y="1438348"/>
            <a:ext cx="9313683" cy="457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algn="r" eaLnBrk="0" hangingPunct="0">
              <a:spcBef>
                <a:spcPct val="20000"/>
              </a:spcBef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zh-CN" altLang="zh-CN" b="1" i="1">
              <a:solidFill>
                <a:srgbClr val="000000"/>
              </a:solidFill>
              <a:ea typeface="华文新魏" panose="02010800040101010101" pitchFamily="2" charset="-122"/>
              <a:sym typeface="Verdana" panose="020B08040305040B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57B755-7266-4742-8DAF-B4FBBD7B8B1A}"/>
              </a:ext>
            </a:extLst>
          </p:cNvPr>
          <p:cNvSpPr txBox="1"/>
          <p:nvPr/>
        </p:nvSpPr>
        <p:spPr>
          <a:xfrm>
            <a:off x="2215298" y="2358113"/>
            <a:ext cx="323413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Node: UAV or Ground Station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20D2AC6-1547-4944-BED5-0C829BD71E23}"/>
              </a:ext>
            </a:extLst>
          </p:cNvPr>
          <p:cNvSpPr txBox="1"/>
          <p:nvPr/>
        </p:nvSpPr>
        <p:spPr>
          <a:xfrm>
            <a:off x="2215298" y="3921502"/>
            <a:ext cx="279847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Directed Edge: Encounter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DDAACA-D18A-49A3-B0A1-48DAC07E3F62}"/>
              </a:ext>
            </a:extLst>
          </p:cNvPr>
          <p:cNvSpPr/>
          <p:nvPr/>
        </p:nvSpPr>
        <p:spPr>
          <a:xfrm>
            <a:off x="80370" y="1232491"/>
            <a:ext cx="1522324" cy="59903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AFAFA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Background</a:t>
            </a:r>
            <a:endParaRPr lang="zh-CN" altLang="en-US" b="1" dirty="0">
              <a:solidFill>
                <a:srgbClr val="AFAFA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1A03E40-3693-4DC5-94D2-22C4458F0991}"/>
              </a:ext>
            </a:extLst>
          </p:cNvPr>
          <p:cNvSpPr/>
          <p:nvPr/>
        </p:nvSpPr>
        <p:spPr>
          <a:xfrm>
            <a:off x="80370" y="3447505"/>
            <a:ext cx="1522324" cy="599036"/>
          </a:xfrm>
          <a:prstGeom prst="rect">
            <a:avLst/>
          </a:prstGeom>
          <a:solidFill>
            <a:srgbClr val="49388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46966B3-BC4B-4397-98F0-FCDADB026DC9}"/>
              </a:ext>
            </a:extLst>
          </p:cNvPr>
          <p:cNvSpPr/>
          <p:nvPr/>
        </p:nvSpPr>
        <p:spPr>
          <a:xfrm>
            <a:off x="80370" y="4558087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FFA5DFD-8F12-4D07-978F-D44CE2BDEE5F}"/>
              </a:ext>
            </a:extLst>
          </p:cNvPr>
          <p:cNvSpPr/>
          <p:nvPr/>
        </p:nvSpPr>
        <p:spPr>
          <a:xfrm>
            <a:off x="80370" y="5668669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FA5FBB5-50CD-42FB-9E50-51135CCFFC45}"/>
              </a:ext>
            </a:extLst>
          </p:cNvPr>
          <p:cNvSpPr/>
          <p:nvPr/>
        </p:nvSpPr>
        <p:spPr>
          <a:xfrm>
            <a:off x="80370" y="2336923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</a:p>
        </p:txBody>
      </p:sp>
    </p:spTree>
    <p:extLst>
      <p:ext uri="{BB962C8B-B14F-4D97-AF65-F5344CB8AC3E}">
        <p14:creationId xmlns:p14="http://schemas.microsoft.com/office/powerpoint/2010/main" val="379209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/>
    </mc:Choice>
    <mc:Fallback xmlns="">
      <p:transition advTm="1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91B85F3-6568-4FB4-BB76-594AFB4B9E5B}"/>
              </a:ext>
            </a:extLst>
          </p:cNvPr>
          <p:cNvSpPr/>
          <p:nvPr/>
        </p:nvSpPr>
        <p:spPr>
          <a:xfrm>
            <a:off x="1738921" y="0"/>
            <a:ext cx="1045307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5C5EE1-24FC-451D-AC6A-07B071885079}"/>
              </a:ext>
            </a:extLst>
          </p:cNvPr>
          <p:cNvSpPr/>
          <p:nvPr/>
        </p:nvSpPr>
        <p:spPr>
          <a:xfrm>
            <a:off x="1738921" y="0"/>
            <a:ext cx="10453079" cy="756742"/>
          </a:xfrm>
          <a:prstGeom prst="rect">
            <a:avLst/>
          </a:prstGeom>
          <a:solidFill>
            <a:srgbClr val="493883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69A20E-33F4-471F-9EC1-36BFA062F3B0}"/>
              </a:ext>
            </a:extLst>
          </p:cNvPr>
          <p:cNvSpPr txBox="1"/>
          <p:nvPr/>
        </p:nvSpPr>
        <p:spPr>
          <a:xfrm>
            <a:off x="1754563" y="134316"/>
            <a:ext cx="896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PAR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16E3F289-019B-46BA-8B67-56B73368B4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390" y="0"/>
            <a:ext cx="3537960" cy="756742"/>
          </a:xfrm>
          <a:prstGeom prst="rect">
            <a:avLst/>
          </a:prstGeom>
        </p:spPr>
      </p:pic>
      <p:sp>
        <p:nvSpPr>
          <p:cNvPr id="18" name="灯片编号占位符 7">
            <a:extLst>
              <a:ext uri="{FF2B5EF4-FFF2-40B4-BE49-F238E27FC236}">
                <a16:creationId xmlns:a16="http://schemas.microsoft.com/office/drawing/2014/main" id="{339291A8-2E95-4CAB-8EBC-2A2568D7FD71}"/>
              </a:ext>
            </a:extLst>
          </p:cNvPr>
          <p:cNvSpPr txBox="1">
            <a:spLocks/>
          </p:cNvSpPr>
          <p:nvPr/>
        </p:nvSpPr>
        <p:spPr>
          <a:xfrm>
            <a:off x="9245740" y="65102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微软雅黑 Light" panose="020B0502040204020203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00F063A-7B63-491C-A845-B41E9950C879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B907FD7-FA00-47E2-A6B2-EF4319E463B4}"/>
              </a:ext>
            </a:extLst>
          </p:cNvPr>
          <p:cNvSpPr txBox="1"/>
          <p:nvPr/>
        </p:nvSpPr>
        <p:spPr>
          <a:xfrm>
            <a:off x="2215298" y="941839"/>
            <a:ext cx="402340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Power-aware Encounter Tree</a:t>
            </a:r>
          </a:p>
        </p:txBody>
      </p:sp>
      <p:sp>
        <p:nvSpPr>
          <p:cNvPr id="31" name="矩形 7">
            <a:extLst>
              <a:ext uri="{FF2B5EF4-FFF2-40B4-BE49-F238E27FC236}">
                <a16:creationId xmlns:a16="http://schemas.microsoft.com/office/drawing/2014/main" id="{94D0ABE5-2987-43B5-97C4-24CFA25EEF6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00140" y="1438348"/>
            <a:ext cx="9313683" cy="457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algn="r" eaLnBrk="0" hangingPunct="0">
              <a:spcBef>
                <a:spcPct val="20000"/>
              </a:spcBef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zh-CN" altLang="zh-CN" b="1" i="1">
              <a:solidFill>
                <a:srgbClr val="000000"/>
              </a:solidFill>
              <a:ea typeface="华文新魏" panose="02010800040101010101" pitchFamily="2" charset="-122"/>
              <a:sym typeface="Verdana" panose="020B08040305040B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13ACA1B-5C87-4D82-A068-D1CDA4327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699" y="5557632"/>
            <a:ext cx="4517690" cy="29936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C396E69-F601-402F-993E-5BA58FC3D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9893" y="4876944"/>
            <a:ext cx="2215301" cy="293922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1E57B755-7266-4742-8DAF-B4FBBD7B8B1A}"/>
              </a:ext>
            </a:extLst>
          </p:cNvPr>
          <p:cNvSpPr txBox="1"/>
          <p:nvPr/>
        </p:nvSpPr>
        <p:spPr>
          <a:xfrm>
            <a:off x="2215298" y="2358113"/>
            <a:ext cx="323413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Node: UAV or Ground Station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20D2AC6-1547-4944-BED5-0C829BD71E23}"/>
              </a:ext>
            </a:extLst>
          </p:cNvPr>
          <p:cNvSpPr txBox="1"/>
          <p:nvPr/>
        </p:nvSpPr>
        <p:spPr>
          <a:xfrm>
            <a:off x="2215298" y="3921502"/>
            <a:ext cx="279847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Directed Edge: Encounter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1E0F4E0-1D85-4CA6-8770-369913E5FBEA}"/>
              </a:ext>
            </a:extLst>
          </p:cNvPr>
          <p:cNvSpPr/>
          <p:nvPr/>
        </p:nvSpPr>
        <p:spPr>
          <a:xfrm>
            <a:off x="80370" y="1232491"/>
            <a:ext cx="1522324" cy="59903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AFAFA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Background</a:t>
            </a:r>
            <a:endParaRPr lang="zh-CN" altLang="en-US" b="1" dirty="0">
              <a:solidFill>
                <a:srgbClr val="AFAFA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A16756F-F8E8-42FC-9244-BFE1019B42E9}"/>
              </a:ext>
            </a:extLst>
          </p:cNvPr>
          <p:cNvSpPr/>
          <p:nvPr/>
        </p:nvSpPr>
        <p:spPr>
          <a:xfrm>
            <a:off x="80370" y="3447505"/>
            <a:ext cx="1522324" cy="599036"/>
          </a:xfrm>
          <a:prstGeom prst="rect">
            <a:avLst/>
          </a:prstGeom>
          <a:solidFill>
            <a:srgbClr val="49388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28C7685-6BA0-4DA6-83CB-7176A0F1B363}"/>
              </a:ext>
            </a:extLst>
          </p:cNvPr>
          <p:cNvSpPr/>
          <p:nvPr/>
        </p:nvSpPr>
        <p:spPr>
          <a:xfrm>
            <a:off x="80370" y="4558087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141A026-082F-44A2-B234-9F29A1F5D9D7}"/>
              </a:ext>
            </a:extLst>
          </p:cNvPr>
          <p:cNvSpPr/>
          <p:nvPr/>
        </p:nvSpPr>
        <p:spPr>
          <a:xfrm>
            <a:off x="80370" y="5668669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78306E2-994C-4FCA-94A8-71A4C26EBA10}"/>
              </a:ext>
            </a:extLst>
          </p:cNvPr>
          <p:cNvSpPr/>
          <p:nvPr/>
        </p:nvSpPr>
        <p:spPr>
          <a:xfrm>
            <a:off x="80370" y="2336923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</a:p>
        </p:txBody>
      </p:sp>
    </p:spTree>
    <p:extLst>
      <p:ext uri="{BB962C8B-B14F-4D97-AF65-F5344CB8AC3E}">
        <p14:creationId xmlns:p14="http://schemas.microsoft.com/office/powerpoint/2010/main" val="398619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/>
    </mc:Choice>
    <mc:Fallback xmlns="">
      <p:transition advTm="1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91B85F3-6568-4FB4-BB76-594AFB4B9E5B}"/>
              </a:ext>
            </a:extLst>
          </p:cNvPr>
          <p:cNvSpPr/>
          <p:nvPr/>
        </p:nvSpPr>
        <p:spPr>
          <a:xfrm>
            <a:off x="1738921" y="0"/>
            <a:ext cx="1045307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5C5EE1-24FC-451D-AC6A-07B071885079}"/>
              </a:ext>
            </a:extLst>
          </p:cNvPr>
          <p:cNvSpPr/>
          <p:nvPr/>
        </p:nvSpPr>
        <p:spPr>
          <a:xfrm>
            <a:off x="1738921" y="0"/>
            <a:ext cx="10453079" cy="756742"/>
          </a:xfrm>
          <a:prstGeom prst="rect">
            <a:avLst/>
          </a:prstGeom>
          <a:solidFill>
            <a:srgbClr val="493883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69A20E-33F4-471F-9EC1-36BFA062F3B0}"/>
              </a:ext>
            </a:extLst>
          </p:cNvPr>
          <p:cNvSpPr txBox="1"/>
          <p:nvPr/>
        </p:nvSpPr>
        <p:spPr>
          <a:xfrm>
            <a:off x="1754563" y="134316"/>
            <a:ext cx="896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PAR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16E3F289-019B-46BA-8B67-56B73368B4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390" y="0"/>
            <a:ext cx="3537960" cy="756742"/>
          </a:xfrm>
          <a:prstGeom prst="rect">
            <a:avLst/>
          </a:prstGeom>
        </p:spPr>
      </p:pic>
      <p:sp>
        <p:nvSpPr>
          <p:cNvPr id="18" name="灯片编号占位符 7">
            <a:extLst>
              <a:ext uri="{FF2B5EF4-FFF2-40B4-BE49-F238E27FC236}">
                <a16:creationId xmlns:a16="http://schemas.microsoft.com/office/drawing/2014/main" id="{339291A8-2E95-4CAB-8EBC-2A2568D7FD71}"/>
              </a:ext>
            </a:extLst>
          </p:cNvPr>
          <p:cNvSpPr txBox="1">
            <a:spLocks/>
          </p:cNvSpPr>
          <p:nvPr/>
        </p:nvSpPr>
        <p:spPr>
          <a:xfrm>
            <a:off x="9245740" y="65102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微软雅黑 Light" panose="020B0502040204020203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00F063A-7B63-491C-A845-B41E9950C879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B907FD7-FA00-47E2-A6B2-EF4319E463B4}"/>
              </a:ext>
            </a:extLst>
          </p:cNvPr>
          <p:cNvSpPr txBox="1"/>
          <p:nvPr/>
        </p:nvSpPr>
        <p:spPr>
          <a:xfrm>
            <a:off x="2215298" y="941839"/>
            <a:ext cx="402340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Power-aware Encounter Tree</a:t>
            </a:r>
          </a:p>
        </p:txBody>
      </p:sp>
      <p:sp>
        <p:nvSpPr>
          <p:cNvPr id="31" name="矩形 7">
            <a:extLst>
              <a:ext uri="{FF2B5EF4-FFF2-40B4-BE49-F238E27FC236}">
                <a16:creationId xmlns:a16="http://schemas.microsoft.com/office/drawing/2014/main" id="{94D0ABE5-2987-43B5-97C4-24CFA25EEF6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00140" y="1438348"/>
            <a:ext cx="9313683" cy="457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algn="r" eaLnBrk="0" hangingPunct="0">
              <a:spcBef>
                <a:spcPct val="20000"/>
              </a:spcBef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zh-CN" altLang="zh-CN" b="1" i="1">
              <a:solidFill>
                <a:srgbClr val="000000"/>
              </a:solidFill>
              <a:ea typeface="华文新魏" panose="02010800040101010101" pitchFamily="2" charset="-122"/>
              <a:sym typeface="Verdana" panose="020B08040305040B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13ACA1B-5C87-4D82-A068-D1CDA4327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699" y="5557632"/>
            <a:ext cx="4517690" cy="29936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C396E69-F601-402F-993E-5BA58FC3D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9893" y="4876944"/>
            <a:ext cx="2215301" cy="29392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44A532D-09F9-43DC-9A02-849DC82CFA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166" y="3776574"/>
            <a:ext cx="1479154" cy="291628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1E57B755-7266-4742-8DAF-B4FBBD7B8B1A}"/>
              </a:ext>
            </a:extLst>
          </p:cNvPr>
          <p:cNvSpPr txBox="1"/>
          <p:nvPr/>
        </p:nvSpPr>
        <p:spPr>
          <a:xfrm>
            <a:off x="2215298" y="2358113"/>
            <a:ext cx="323413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Node: UAV or Ground Station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20D2AC6-1547-4944-BED5-0C829BD71E23}"/>
              </a:ext>
            </a:extLst>
          </p:cNvPr>
          <p:cNvSpPr txBox="1"/>
          <p:nvPr/>
        </p:nvSpPr>
        <p:spPr>
          <a:xfrm>
            <a:off x="2215298" y="3921502"/>
            <a:ext cx="279847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Directed Edge: Encounter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17E02E3-B303-45C6-9595-4681A88C6733}"/>
              </a:ext>
            </a:extLst>
          </p:cNvPr>
          <p:cNvSpPr/>
          <p:nvPr/>
        </p:nvSpPr>
        <p:spPr>
          <a:xfrm>
            <a:off x="80370" y="1232491"/>
            <a:ext cx="1522324" cy="59903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AFAFA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Background</a:t>
            </a:r>
            <a:endParaRPr lang="zh-CN" altLang="en-US" b="1" dirty="0">
              <a:solidFill>
                <a:srgbClr val="AFAFA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AAF579E-B000-47D2-9CB7-DA530C13CDF5}"/>
              </a:ext>
            </a:extLst>
          </p:cNvPr>
          <p:cNvSpPr/>
          <p:nvPr/>
        </p:nvSpPr>
        <p:spPr>
          <a:xfrm>
            <a:off x="80370" y="3447505"/>
            <a:ext cx="1522324" cy="599036"/>
          </a:xfrm>
          <a:prstGeom prst="rect">
            <a:avLst/>
          </a:prstGeom>
          <a:solidFill>
            <a:srgbClr val="49388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C1DCE0B-24B8-4E3C-9CE6-DA8D34AB0F58}"/>
              </a:ext>
            </a:extLst>
          </p:cNvPr>
          <p:cNvSpPr/>
          <p:nvPr/>
        </p:nvSpPr>
        <p:spPr>
          <a:xfrm>
            <a:off x="80370" y="4558087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E5894CF-22CD-4D41-A415-9C2F40183BAD}"/>
              </a:ext>
            </a:extLst>
          </p:cNvPr>
          <p:cNvSpPr/>
          <p:nvPr/>
        </p:nvSpPr>
        <p:spPr>
          <a:xfrm>
            <a:off x="80370" y="5668669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B53F4EB-A00C-4B3B-AD66-A00B9779FC86}"/>
              </a:ext>
            </a:extLst>
          </p:cNvPr>
          <p:cNvSpPr/>
          <p:nvPr/>
        </p:nvSpPr>
        <p:spPr>
          <a:xfrm>
            <a:off x="80370" y="2336923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</a:p>
        </p:txBody>
      </p:sp>
    </p:spTree>
    <p:extLst>
      <p:ext uri="{BB962C8B-B14F-4D97-AF65-F5344CB8AC3E}">
        <p14:creationId xmlns:p14="http://schemas.microsoft.com/office/powerpoint/2010/main" val="173848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/>
    </mc:Choice>
    <mc:Fallback xmlns="">
      <p:transition advTm="1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91B85F3-6568-4FB4-BB76-594AFB4B9E5B}"/>
              </a:ext>
            </a:extLst>
          </p:cNvPr>
          <p:cNvSpPr/>
          <p:nvPr/>
        </p:nvSpPr>
        <p:spPr>
          <a:xfrm>
            <a:off x="1738921" y="0"/>
            <a:ext cx="1045307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5C5EE1-24FC-451D-AC6A-07B071885079}"/>
              </a:ext>
            </a:extLst>
          </p:cNvPr>
          <p:cNvSpPr/>
          <p:nvPr/>
        </p:nvSpPr>
        <p:spPr>
          <a:xfrm>
            <a:off x="1738921" y="0"/>
            <a:ext cx="10453079" cy="756742"/>
          </a:xfrm>
          <a:prstGeom prst="rect">
            <a:avLst/>
          </a:prstGeom>
          <a:solidFill>
            <a:srgbClr val="493883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69A20E-33F4-471F-9EC1-36BFA062F3B0}"/>
              </a:ext>
            </a:extLst>
          </p:cNvPr>
          <p:cNvSpPr txBox="1"/>
          <p:nvPr/>
        </p:nvSpPr>
        <p:spPr>
          <a:xfrm>
            <a:off x="1754563" y="134316"/>
            <a:ext cx="896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PAR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16E3F289-019B-46BA-8B67-56B73368B4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390" y="0"/>
            <a:ext cx="3537960" cy="756742"/>
          </a:xfrm>
          <a:prstGeom prst="rect">
            <a:avLst/>
          </a:prstGeom>
        </p:spPr>
      </p:pic>
      <p:sp>
        <p:nvSpPr>
          <p:cNvPr id="18" name="灯片编号占位符 7">
            <a:extLst>
              <a:ext uri="{FF2B5EF4-FFF2-40B4-BE49-F238E27FC236}">
                <a16:creationId xmlns:a16="http://schemas.microsoft.com/office/drawing/2014/main" id="{339291A8-2E95-4CAB-8EBC-2A2568D7FD71}"/>
              </a:ext>
            </a:extLst>
          </p:cNvPr>
          <p:cNvSpPr txBox="1">
            <a:spLocks/>
          </p:cNvSpPr>
          <p:nvPr/>
        </p:nvSpPr>
        <p:spPr>
          <a:xfrm>
            <a:off x="9245740" y="65102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微软雅黑 Light" panose="020B0502040204020203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00F063A-7B63-491C-A845-B41E9950C879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B907FD7-FA00-47E2-A6B2-EF4319E463B4}"/>
              </a:ext>
            </a:extLst>
          </p:cNvPr>
          <p:cNvSpPr txBox="1"/>
          <p:nvPr/>
        </p:nvSpPr>
        <p:spPr>
          <a:xfrm>
            <a:off x="2215298" y="941839"/>
            <a:ext cx="402340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Power-aware Encounter Tree</a:t>
            </a:r>
          </a:p>
        </p:txBody>
      </p:sp>
      <p:sp>
        <p:nvSpPr>
          <p:cNvPr id="31" name="矩形 7">
            <a:extLst>
              <a:ext uri="{FF2B5EF4-FFF2-40B4-BE49-F238E27FC236}">
                <a16:creationId xmlns:a16="http://schemas.microsoft.com/office/drawing/2014/main" id="{94D0ABE5-2987-43B5-97C4-24CFA25EEF6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00140" y="1438348"/>
            <a:ext cx="9313683" cy="457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algn="r" eaLnBrk="0" hangingPunct="0">
              <a:spcBef>
                <a:spcPct val="20000"/>
              </a:spcBef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zh-CN" altLang="zh-CN" b="1" i="1">
              <a:solidFill>
                <a:srgbClr val="000000"/>
              </a:solidFill>
              <a:ea typeface="华文新魏" panose="02010800040101010101" pitchFamily="2" charset="-122"/>
              <a:sym typeface="Verdana" panose="020B08040305040B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13ACA1B-5C87-4D82-A068-D1CDA4327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699" y="5557632"/>
            <a:ext cx="4517690" cy="29936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C396E69-F601-402F-993E-5BA58FC3D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9893" y="4876944"/>
            <a:ext cx="2215301" cy="29392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44A532D-09F9-43DC-9A02-849DC82CFA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166" y="3776574"/>
            <a:ext cx="1479154" cy="291628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1E57B755-7266-4742-8DAF-B4FBBD7B8B1A}"/>
              </a:ext>
            </a:extLst>
          </p:cNvPr>
          <p:cNvSpPr txBox="1"/>
          <p:nvPr/>
        </p:nvSpPr>
        <p:spPr>
          <a:xfrm>
            <a:off x="2215298" y="2358113"/>
            <a:ext cx="323413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Node: UAV or Ground Station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20D2AC6-1547-4944-BED5-0C829BD71E23}"/>
              </a:ext>
            </a:extLst>
          </p:cNvPr>
          <p:cNvSpPr txBox="1"/>
          <p:nvPr/>
        </p:nvSpPr>
        <p:spPr>
          <a:xfrm>
            <a:off x="2215298" y="3921502"/>
            <a:ext cx="279847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Directed Edge: Encounter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69B957B-4CDA-4014-BCDD-C29AF89476A0}"/>
              </a:ext>
            </a:extLst>
          </p:cNvPr>
          <p:cNvSpPr txBox="1"/>
          <p:nvPr/>
        </p:nvSpPr>
        <p:spPr>
          <a:xfrm>
            <a:off x="5920538" y="1666487"/>
            <a:ext cx="323413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Energy Consumption Metric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123E79D-6C74-4B57-8155-9EF3E211488B}"/>
              </a:ext>
            </a:extLst>
          </p:cNvPr>
          <p:cNvSpPr txBox="1"/>
          <p:nvPr/>
        </p:nvSpPr>
        <p:spPr>
          <a:xfrm>
            <a:off x="5959465" y="2403794"/>
            <a:ext cx="167828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Encounter Time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024D526-1E55-48F3-8DB7-C46C93D5F4CF}"/>
              </a:ext>
            </a:extLst>
          </p:cNvPr>
          <p:cNvSpPr txBox="1"/>
          <p:nvPr/>
        </p:nvSpPr>
        <p:spPr>
          <a:xfrm>
            <a:off x="5959464" y="3140137"/>
            <a:ext cx="449361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Child nodes: after encountering its parent node 	     within the delay constraint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右大括号 26">
            <a:extLst>
              <a:ext uri="{FF2B5EF4-FFF2-40B4-BE49-F238E27FC236}">
                <a16:creationId xmlns:a16="http://schemas.microsoft.com/office/drawing/2014/main" id="{E98BF3F4-79CB-42B9-9C8F-C1D5F0B201E1}"/>
              </a:ext>
            </a:extLst>
          </p:cNvPr>
          <p:cNvSpPr/>
          <p:nvPr/>
        </p:nvSpPr>
        <p:spPr>
          <a:xfrm rot="10800000">
            <a:off x="5395691" y="1639651"/>
            <a:ext cx="388620" cy="1806255"/>
          </a:xfrm>
          <a:prstGeom prst="rightBrace">
            <a:avLst>
              <a:gd name="adj1" fmla="val 75223"/>
              <a:gd name="adj2" fmla="val 4920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D6738E3-63DA-4A14-9F46-944F32B71CEB}"/>
              </a:ext>
            </a:extLst>
          </p:cNvPr>
          <p:cNvSpPr/>
          <p:nvPr/>
        </p:nvSpPr>
        <p:spPr>
          <a:xfrm>
            <a:off x="80370" y="1232491"/>
            <a:ext cx="1522324" cy="59903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AFAFA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Background</a:t>
            </a:r>
            <a:endParaRPr lang="zh-CN" altLang="en-US" b="1" dirty="0">
              <a:solidFill>
                <a:srgbClr val="AFAFA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3B9212D-4D49-491F-A030-813581D3A6C9}"/>
              </a:ext>
            </a:extLst>
          </p:cNvPr>
          <p:cNvSpPr/>
          <p:nvPr/>
        </p:nvSpPr>
        <p:spPr>
          <a:xfrm>
            <a:off x="80370" y="3447505"/>
            <a:ext cx="1522324" cy="599036"/>
          </a:xfrm>
          <a:prstGeom prst="rect">
            <a:avLst/>
          </a:prstGeom>
          <a:solidFill>
            <a:srgbClr val="49388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5D8C933-CD48-4373-A729-DC5D75F0F3C2}"/>
              </a:ext>
            </a:extLst>
          </p:cNvPr>
          <p:cNvSpPr/>
          <p:nvPr/>
        </p:nvSpPr>
        <p:spPr>
          <a:xfrm>
            <a:off x="80370" y="4558087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BB4063A-1840-4F34-9DBC-748605E32F56}"/>
              </a:ext>
            </a:extLst>
          </p:cNvPr>
          <p:cNvSpPr/>
          <p:nvPr/>
        </p:nvSpPr>
        <p:spPr>
          <a:xfrm>
            <a:off x="80370" y="5668669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E8B4B52-6052-493C-9272-BF47E84BDF0C}"/>
              </a:ext>
            </a:extLst>
          </p:cNvPr>
          <p:cNvSpPr/>
          <p:nvPr/>
        </p:nvSpPr>
        <p:spPr>
          <a:xfrm>
            <a:off x="80370" y="2336923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</a:p>
        </p:txBody>
      </p:sp>
    </p:spTree>
    <p:extLst>
      <p:ext uri="{BB962C8B-B14F-4D97-AF65-F5344CB8AC3E}">
        <p14:creationId xmlns:p14="http://schemas.microsoft.com/office/powerpoint/2010/main" val="254965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/>
    </mc:Choice>
    <mc:Fallback xmlns="">
      <p:transition advTm="1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91B85F3-6568-4FB4-BB76-594AFB4B9E5B}"/>
              </a:ext>
            </a:extLst>
          </p:cNvPr>
          <p:cNvSpPr/>
          <p:nvPr/>
        </p:nvSpPr>
        <p:spPr>
          <a:xfrm>
            <a:off x="1738921" y="0"/>
            <a:ext cx="1045307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5C5EE1-24FC-451D-AC6A-07B071885079}"/>
              </a:ext>
            </a:extLst>
          </p:cNvPr>
          <p:cNvSpPr/>
          <p:nvPr/>
        </p:nvSpPr>
        <p:spPr>
          <a:xfrm>
            <a:off x="1738921" y="0"/>
            <a:ext cx="10453079" cy="756742"/>
          </a:xfrm>
          <a:prstGeom prst="rect">
            <a:avLst/>
          </a:prstGeom>
          <a:solidFill>
            <a:srgbClr val="493883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69A20E-33F4-471F-9EC1-36BFA062F3B0}"/>
              </a:ext>
            </a:extLst>
          </p:cNvPr>
          <p:cNvSpPr txBox="1"/>
          <p:nvPr/>
        </p:nvSpPr>
        <p:spPr>
          <a:xfrm>
            <a:off x="1754563" y="134316"/>
            <a:ext cx="896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PAR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16E3F289-019B-46BA-8B67-56B73368B4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390" y="0"/>
            <a:ext cx="3537960" cy="756742"/>
          </a:xfrm>
          <a:prstGeom prst="rect">
            <a:avLst/>
          </a:prstGeom>
        </p:spPr>
      </p:pic>
      <p:sp>
        <p:nvSpPr>
          <p:cNvPr id="18" name="灯片编号占位符 7">
            <a:extLst>
              <a:ext uri="{FF2B5EF4-FFF2-40B4-BE49-F238E27FC236}">
                <a16:creationId xmlns:a16="http://schemas.microsoft.com/office/drawing/2014/main" id="{339291A8-2E95-4CAB-8EBC-2A2568D7FD71}"/>
              </a:ext>
            </a:extLst>
          </p:cNvPr>
          <p:cNvSpPr txBox="1">
            <a:spLocks/>
          </p:cNvSpPr>
          <p:nvPr/>
        </p:nvSpPr>
        <p:spPr>
          <a:xfrm>
            <a:off x="9245740" y="65102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微软雅黑 Light" panose="020B0502040204020203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00F063A-7B63-491C-A845-B41E9950C879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B907FD7-FA00-47E2-A6B2-EF4319E463B4}"/>
              </a:ext>
            </a:extLst>
          </p:cNvPr>
          <p:cNvSpPr txBox="1"/>
          <p:nvPr/>
        </p:nvSpPr>
        <p:spPr>
          <a:xfrm>
            <a:off x="2215298" y="941839"/>
            <a:ext cx="3421193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Construction Procedure </a:t>
            </a:r>
          </a:p>
        </p:txBody>
      </p:sp>
      <p:sp>
        <p:nvSpPr>
          <p:cNvPr id="31" name="矩形 7">
            <a:extLst>
              <a:ext uri="{FF2B5EF4-FFF2-40B4-BE49-F238E27FC236}">
                <a16:creationId xmlns:a16="http://schemas.microsoft.com/office/drawing/2014/main" id="{94D0ABE5-2987-43B5-97C4-24CFA25EEF6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00140" y="1438348"/>
            <a:ext cx="9313683" cy="457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algn="r" eaLnBrk="0" hangingPunct="0">
              <a:spcBef>
                <a:spcPct val="20000"/>
              </a:spcBef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zh-CN" altLang="zh-CN" b="1" i="1">
              <a:solidFill>
                <a:srgbClr val="000000"/>
              </a:solidFill>
              <a:ea typeface="华文新魏" panose="02010800040101010101" pitchFamily="2" charset="-122"/>
              <a:sym typeface="Verdana" panose="020B08040305040B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57B755-7266-4742-8DAF-B4FBBD7B8B1A}"/>
              </a:ext>
            </a:extLst>
          </p:cNvPr>
          <p:cNvSpPr txBox="1"/>
          <p:nvPr/>
        </p:nvSpPr>
        <p:spPr>
          <a:xfrm>
            <a:off x="2166090" y="1680837"/>
            <a:ext cx="4689515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Expanding the tree by adding new pairs of nodes and edges into it one by one 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20D2AC6-1547-4944-BED5-0C829BD71E23}"/>
              </a:ext>
            </a:extLst>
          </p:cNvPr>
          <p:cNvSpPr txBox="1"/>
          <p:nvPr/>
        </p:nvSpPr>
        <p:spPr>
          <a:xfrm>
            <a:off x="2166090" y="2515581"/>
            <a:ext cx="4657762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priority queue </a:t>
            </a:r>
            <a:r>
              <a:rPr lang="en-US" altLang="zh-CN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PQ</a:t>
            </a:r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is used to assist the insertion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E2A7A26-5B62-4B21-8F8B-B9814B52D7E3}"/>
              </a:ext>
            </a:extLst>
          </p:cNvPr>
          <p:cNvSpPr txBox="1"/>
          <p:nvPr/>
        </p:nvSpPr>
        <p:spPr>
          <a:xfrm>
            <a:off x="2215724" y="3352535"/>
            <a:ext cx="4608128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The head node in the priority queue has the smallest energy consumption metric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842064B-C6AE-4CB2-A1F7-43D4683B7FBD}"/>
              </a:ext>
            </a:extLst>
          </p:cNvPr>
          <p:cNvSpPr txBox="1"/>
          <p:nvPr/>
        </p:nvSpPr>
        <p:spPr>
          <a:xfrm>
            <a:off x="2215724" y="4185926"/>
            <a:ext cx="4657762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Nodes can be inserted repeatedly due to multiple power levels while encounters must be unique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D113E7F-5AE6-4082-A207-27DE45AFEFF9}"/>
              </a:ext>
            </a:extLst>
          </p:cNvPr>
          <p:cNvSpPr txBox="1"/>
          <p:nvPr/>
        </p:nvSpPr>
        <p:spPr>
          <a:xfrm>
            <a:off x="2215298" y="5020670"/>
            <a:ext cx="4608128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Each time the head node is removed from the priority queue and inserted into the tree, its children are added to the priority queue at the same time.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61D056D-7994-46DB-A855-F543E7C25FB6}"/>
              </a:ext>
            </a:extLst>
          </p:cNvPr>
          <p:cNvSpPr/>
          <p:nvPr/>
        </p:nvSpPr>
        <p:spPr>
          <a:xfrm>
            <a:off x="80370" y="1232491"/>
            <a:ext cx="1522324" cy="59903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AFAFA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Background</a:t>
            </a:r>
            <a:endParaRPr lang="zh-CN" altLang="en-US" b="1" dirty="0">
              <a:solidFill>
                <a:srgbClr val="AFAFA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6EF106D-4DF1-4ABE-BA16-23C3A7457D8C}"/>
              </a:ext>
            </a:extLst>
          </p:cNvPr>
          <p:cNvSpPr/>
          <p:nvPr/>
        </p:nvSpPr>
        <p:spPr>
          <a:xfrm>
            <a:off x="80370" y="3447505"/>
            <a:ext cx="1522324" cy="599036"/>
          </a:xfrm>
          <a:prstGeom prst="rect">
            <a:avLst/>
          </a:prstGeom>
          <a:solidFill>
            <a:srgbClr val="49388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03D5FFE-3572-4EBA-8E02-56D058A38296}"/>
              </a:ext>
            </a:extLst>
          </p:cNvPr>
          <p:cNvSpPr/>
          <p:nvPr/>
        </p:nvSpPr>
        <p:spPr>
          <a:xfrm>
            <a:off x="80370" y="4558087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BDAA05D-D1CC-4555-AB04-6AFB193F8E1C}"/>
              </a:ext>
            </a:extLst>
          </p:cNvPr>
          <p:cNvSpPr/>
          <p:nvPr/>
        </p:nvSpPr>
        <p:spPr>
          <a:xfrm>
            <a:off x="80370" y="5668669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A24278D-5DD9-4E22-891D-7167FEF9E037}"/>
              </a:ext>
            </a:extLst>
          </p:cNvPr>
          <p:cNvSpPr/>
          <p:nvPr/>
        </p:nvSpPr>
        <p:spPr>
          <a:xfrm>
            <a:off x="80370" y="2336923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</a:p>
        </p:txBody>
      </p:sp>
    </p:spTree>
    <p:extLst>
      <p:ext uri="{BB962C8B-B14F-4D97-AF65-F5344CB8AC3E}">
        <p14:creationId xmlns:p14="http://schemas.microsoft.com/office/powerpoint/2010/main" val="123685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/>
    </mc:Choice>
    <mc:Fallback xmlns="">
      <p:transition advTm="1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91B85F3-6568-4FB4-BB76-594AFB4B9E5B}"/>
              </a:ext>
            </a:extLst>
          </p:cNvPr>
          <p:cNvSpPr/>
          <p:nvPr/>
        </p:nvSpPr>
        <p:spPr>
          <a:xfrm>
            <a:off x="1738921" y="0"/>
            <a:ext cx="1045307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5C5EE1-24FC-451D-AC6A-07B071885079}"/>
              </a:ext>
            </a:extLst>
          </p:cNvPr>
          <p:cNvSpPr/>
          <p:nvPr/>
        </p:nvSpPr>
        <p:spPr>
          <a:xfrm>
            <a:off x="1738921" y="0"/>
            <a:ext cx="10453079" cy="756742"/>
          </a:xfrm>
          <a:prstGeom prst="rect">
            <a:avLst/>
          </a:prstGeom>
          <a:solidFill>
            <a:srgbClr val="493883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69A20E-33F4-471F-9EC1-36BFA062F3B0}"/>
              </a:ext>
            </a:extLst>
          </p:cNvPr>
          <p:cNvSpPr txBox="1"/>
          <p:nvPr/>
        </p:nvSpPr>
        <p:spPr>
          <a:xfrm>
            <a:off x="1754563" y="134316"/>
            <a:ext cx="896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PAR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16E3F289-019B-46BA-8B67-56B73368B4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390" y="0"/>
            <a:ext cx="3537960" cy="756742"/>
          </a:xfrm>
          <a:prstGeom prst="rect">
            <a:avLst/>
          </a:prstGeom>
        </p:spPr>
      </p:pic>
      <p:sp>
        <p:nvSpPr>
          <p:cNvPr id="18" name="灯片编号占位符 7">
            <a:extLst>
              <a:ext uri="{FF2B5EF4-FFF2-40B4-BE49-F238E27FC236}">
                <a16:creationId xmlns:a16="http://schemas.microsoft.com/office/drawing/2014/main" id="{339291A8-2E95-4CAB-8EBC-2A2568D7FD71}"/>
              </a:ext>
            </a:extLst>
          </p:cNvPr>
          <p:cNvSpPr txBox="1">
            <a:spLocks/>
          </p:cNvSpPr>
          <p:nvPr/>
        </p:nvSpPr>
        <p:spPr>
          <a:xfrm>
            <a:off x="9245740" y="65102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微软雅黑 Light" panose="020B0502040204020203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00F063A-7B63-491C-A845-B41E9950C879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B907FD7-FA00-47E2-A6B2-EF4319E463B4}"/>
              </a:ext>
            </a:extLst>
          </p:cNvPr>
          <p:cNvSpPr txBox="1"/>
          <p:nvPr/>
        </p:nvSpPr>
        <p:spPr>
          <a:xfrm>
            <a:off x="2215298" y="941839"/>
            <a:ext cx="3421193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Construction Procedure </a:t>
            </a:r>
          </a:p>
        </p:txBody>
      </p:sp>
      <p:sp>
        <p:nvSpPr>
          <p:cNvPr id="31" name="矩形 7">
            <a:extLst>
              <a:ext uri="{FF2B5EF4-FFF2-40B4-BE49-F238E27FC236}">
                <a16:creationId xmlns:a16="http://schemas.microsoft.com/office/drawing/2014/main" id="{94D0ABE5-2987-43B5-97C4-24CFA25EEF6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00140" y="1438348"/>
            <a:ext cx="9313683" cy="457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algn="r" eaLnBrk="0" hangingPunct="0">
              <a:spcBef>
                <a:spcPct val="20000"/>
              </a:spcBef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zh-CN" altLang="zh-CN" b="1" i="1">
              <a:solidFill>
                <a:srgbClr val="000000"/>
              </a:solidFill>
              <a:ea typeface="华文新魏" panose="02010800040101010101" pitchFamily="2" charset="-122"/>
              <a:sym typeface="Verdana" panose="020B08040305040B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57B755-7266-4742-8DAF-B4FBBD7B8B1A}"/>
              </a:ext>
            </a:extLst>
          </p:cNvPr>
          <p:cNvSpPr txBox="1"/>
          <p:nvPr/>
        </p:nvSpPr>
        <p:spPr>
          <a:xfrm>
            <a:off x="2166090" y="1680837"/>
            <a:ext cx="4689515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Expanding the tree by adding new pairs of nodes and edges into it one by one 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20D2AC6-1547-4944-BED5-0C829BD71E23}"/>
              </a:ext>
            </a:extLst>
          </p:cNvPr>
          <p:cNvSpPr txBox="1"/>
          <p:nvPr/>
        </p:nvSpPr>
        <p:spPr>
          <a:xfrm>
            <a:off x="2166090" y="2515581"/>
            <a:ext cx="4657762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priority queue </a:t>
            </a:r>
            <a:r>
              <a:rPr lang="en-US" altLang="zh-CN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PQ</a:t>
            </a:r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is used to assist the insertion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DA3421-D100-44F8-8206-0C756AE46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52" y="1664813"/>
            <a:ext cx="4789971" cy="4828062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1E2A7A26-5B62-4B21-8F8B-B9814B52D7E3}"/>
              </a:ext>
            </a:extLst>
          </p:cNvPr>
          <p:cNvSpPr txBox="1"/>
          <p:nvPr/>
        </p:nvSpPr>
        <p:spPr>
          <a:xfrm>
            <a:off x="2215724" y="3352535"/>
            <a:ext cx="4608128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The head node in the priority queue has the smallest energy consumption metric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842064B-C6AE-4CB2-A1F7-43D4683B7FBD}"/>
              </a:ext>
            </a:extLst>
          </p:cNvPr>
          <p:cNvSpPr txBox="1"/>
          <p:nvPr/>
        </p:nvSpPr>
        <p:spPr>
          <a:xfrm>
            <a:off x="2215724" y="4185926"/>
            <a:ext cx="4657762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Nodes can be inserted repeatedly due to multiple power levels while encounters must be unique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D113E7F-5AE6-4082-A207-27DE45AFEFF9}"/>
              </a:ext>
            </a:extLst>
          </p:cNvPr>
          <p:cNvSpPr txBox="1"/>
          <p:nvPr/>
        </p:nvSpPr>
        <p:spPr>
          <a:xfrm>
            <a:off x="2215298" y="5020670"/>
            <a:ext cx="4608128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Each time the head node is removed from the priority queue and inserted into the tree, its children are added to the priority queue at the same time.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91825C54-13ED-40C5-AA1C-B08EE0C136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4605" y="6515502"/>
            <a:ext cx="2215301" cy="293922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AC7EEA55-5740-40F6-97D5-FCE615BCD7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6133" y="6510297"/>
            <a:ext cx="4517690" cy="299365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67A8077D-6518-47D6-90A6-757160ED1696}"/>
              </a:ext>
            </a:extLst>
          </p:cNvPr>
          <p:cNvSpPr/>
          <p:nvPr/>
        </p:nvSpPr>
        <p:spPr>
          <a:xfrm>
            <a:off x="80370" y="1232491"/>
            <a:ext cx="1522324" cy="59903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AFAFA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Background</a:t>
            </a:r>
            <a:endParaRPr lang="zh-CN" altLang="en-US" b="1" dirty="0">
              <a:solidFill>
                <a:srgbClr val="AFAFA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E9587EF-4AFE-4985-801C-FE22013A14BB}"/>
              </a:ext>
            </a:extLst>
          </p:cNvPr>
          <p:cNvSpPr/>
          <p:nvPr/>
        </p:nvSpPr>
        <p:spPr>
          <a:xfrm>
            <a:off x="80370" y="3447505"/>
            <a:ext cx="1522324" cy="599036"/>
          </a:xfrm>
          <a:prstGeom prst="rect">
            <a:avLst/>
          </a:prstGeom>
          <a:solidFill>
            <a:srgbClr val="49388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8F9A559-4FE1-45A9-BAFB-3477EA90C554}"/>
              </a:ext>
            </a:extLst>
          </p:cNvPr>
          <p:cNvSpPr/>
          <p:nvPr/>
        </p:nvSpPr>
        <p:spPr>
          <a:xfrm>
            <a:off x="80370" y="4558087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4C9AC71-9F2B-47F1-8E52-3FC8CEEA0A4D}"/>
              </a:ext>
            </a:extLst>
          </p:cNvPr>
          <p:cNvSpPr/>
          <p:nvPr/>
        </p:nvSpPr>
        <p:spPr>
          <a:xfrm>
            <a:off x="80370" y="5668669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8887421-97C2-4EF8-9DC2-AC2925D236F4}"/>
              </a:ext>
            </a:extLst>
          </p:cNvPr>
          <p:cNvSpPr/>
          <p:nvPr/>
        </p:nvSpPr>
        <p:spPr>
          <a:xfrm>
            <a:off x="80370" y="2336923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</a:p>
        </p:txBody>
      </p:sp>
    </p:spTree>
    <p:extLst>
      <p:ext uri="{BB962C8B-B14F-4D97-AF65-F5344CB8AC3E}">
        <p14:creationId xmlns:p14="http://schemas.microsoft.com/office/powerpoint/2010/main" val="87541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/>
    </mc:Choice>
    <mc:Fallback xmlns="">
      <p:transition advTm="1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91B85F3-6568-4FB4-BB76-594AFB4B9E5B}"/>
              </a:ext>
            </a:extLst>
          </p:cNvPr>
          <p:cNvSpPr/>
          <p:nvPr/>
        </p:nvSpPr>
        <p:spPr>
          <a:xfrm>
            <a:off x="1738921" y="0"/>
            <a:ext cx="1045307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5C5EE1-24FC-451D-AC6A-07B071885079}"/>
              </a:ext>
            </a:extLst>
          </p:cNvPr>
          <p:cNvSpPr/>
          <p:nvPr/>
        </p:nvSpPr>
        <p:spPr>
          <a:xfrm>
            <a:off x="1738921" y="0"/>
            <a:ext cx="10453079" cy="756742"/>
          </a:xfrm>
          <a:prstGeom prst="rect">
            <a:avLst/>
          </a:prstGeom>
          <a:solidFill>
            <a:srgbClr val="493883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69A20E-33F4-471F-9EC1-36BFA062F3B0}"/>
              </a:ext>
            </a:extLst>
          </p:cNvPr>
          <p:cNvSpPr txBox="1"/>
          <p:nvPr/>
        </p:nvSpPr>
        <p:spPr>
          <a:xfrm>
            <a:off x="1754563" y="134316"/>
            <a:ext cx="3943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Performance Evaluation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16E3F289-019B-46BA-8B67-56B73368B4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390" y="0"/>
            <a:ext cx="3537960" cy="756742"/>
          </a:xfrm>
          <a:prstGeom prst="rect">
            <a:avLst/>
          </a:prstGeom>
        </p:spPr>
      </p:pic>
      <p:sp>
        <p:nvSpPr>
          <p:cNvPr id="18" name="灯片编号占位符 7">
            <a:extLst>
              <a:ext uri="{FF2B5EF4-FFF2-40B4-BE49-F238E27FC236}">
                <a16:creationId xmlns:a16="http://schemas.microsoft.com/office/drawing/2014/main" id="{339291A8-2E95-4CAB-8EBC-2A2568D7FD71}"/>
              </a:ext>
            </a:extLst>
          </p:cNvPr>
          <p:cNvSpPr txBox="1">
            <a:spLocks/>
          </p:cNvSpPr>
          <p:nvPr/>
        </p:nvSpPr>
        <p:spPr>
          <a:xfrm>
            <a:off x="9245740" y="65102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微软雅黑 Light" panose="020B0502040204020203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00F063A-7B63-491C-A845-B41E9950C879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B907FD7-FA00-47E2-A6B2-EF4319E463B4}"/>
              </a:ext>
            </a:extLst>
          </p:cNvPr>
          <p:cNvSpPr txBox="1"/>
          <p:nvPr/>
        </p:nvSpPr>
        <p:spPr>
          <a:xfrm>
            <a:off x="2215298" y="941839"/>
            <a:ext cx="2451312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Simulation Setup</a:t>
            </a:r>
          </a:p>
        </p:txBody>
      </p:sp>
      <p:sp>
        <p:nvSpPr>
          <p:cNvPr id="31" name="矩形 7">
            <a:extLst>
              <a:ext uri="{FF2B5EF4-FFF2-40B4-BE49-F238E27FC236}">
                <a16:creationId xmlns:a16="http://schemas.microsoft.com/office/drawing/2014/main" id="{94D0ABE5-2987-43B5-97C4-24CFA25EEF6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00140" y="1438348"/>
            <a:ext cx="9313683" cy="457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algn="r" eaLnBrk="0" hangingPunct="0">
              <a:spcBef>
                <a:spcPct val="20000"/>
              </a:spcBef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zh-CN" altLang="zh-CN" b="1" i="1">
              <a:solidFill>
                <a:srgbClr val="000000"/>
              </a:solidFill>
              <a:ea typeface="华文新魏" panose="02010800040101010101" pitchFamily="2" charset="-122"/>
              <a:sym typeface="Verdana" panose="020B08040305040B0204" pitchFamily="34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E95A489-728D-4112-B0F8-700D42145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924" y="2085110"/>
            <a:ext cx="6150589" cy="3254914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6363A67A-AAA3-4EB4-B0C1-EC1B29C05165}"/>
              </a:ext>
            </a:extLst>
          </p:cNvPr>
          <p:cNvSpPr/>
          <p:nvPr/>
        </p:nvSpPr>
        <p:spPr>
          <a:xfrm>
            <a:off x="8179882" y="1836095"/>
            <a:ext cx="2338885" cy="464166"/>
          </a:xfrm>
          <a:prstGeom prst="rect">
            <a:avLst/>
          </a:prstGeom>
          <a:solidFill>
            <a:srgbClr val="493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Algorithms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AADBB40-A827-4E5B-AB1E-F9B498AC5615}"/>
              </a:ext>
            </a:extLst>
          </p:cNvPr>
          <p:cNvSpPr/>
          <p:nvPr/>
        </p:nvSpPr>
        <p:spPr>
          <a:xfrm>
            <a:off x="8179882" y="3384043"/>
            <a:ext cx="2338885" cy="464166"/>
          </a:xfrm>
          <a:prstGeom prst="rect">
            <a:avLst/>
          </a:prstGeom>
          <a:solidFill>
            <a:srgbClr val="493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BB89470-40FF-4E23-AF0C-67FA7C4E11C2}"/>
              </a:ext>
            </a:extLst>
          </p:cNvPr>
          <p:cNvSpPr txBox="1"/>
          <p:nvPr/>
        </p:nvSpPr>
        <p:spPr>
          <a:xfrm>
            <a:off x="8179882" y="4096821"/>
            <a:ext cx="171173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Delivery Ratio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BD153DA-D98C-4AB4-A327-28EE4F3BF5B7}"/>
              </a:ext>
            </a:extLst>
          </p:cNvPr>
          <p:cNvSpPr txBox="1"/>
          <p:nvPr/>
        </p:nvSpPr>
        <p:spPr>
          <a:xfrm>
            <a:off x="8179882" y="4579278"/>
            <a:ext cx="222877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Energy Consumption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688A71A-7542-4F12-94BF-2D92FC0BE121}"/>
              </a:ext>
            </a:extLst>
          </p:cNvPr>
          <p:cNvSpPr txBox="1"/>
          <p:nvPr/>
        </p:nvSpPr>
        <p:spPr>
          <a:xfrm>
            <a:off x="8179882" y="5061735"/>
            <a:ext cx="171173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Overhead Ratio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53A1108-7F6D-4E11-A17E-F532001EBF8F}"/>
              </a:ext>
            </a:extLst>
          </p:cNvPr>
          <p:cNvSpPr txBox="1"/>
          <p:nvPr/>
        </p:nvSpPr>
        <p:spPr>
          <a:xfrm>
            <a:off x="8179882" y="2489100"/>
            <a:ext cx="3961828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Three classic routing algorithms in [1]:</a:t>
            </a:r>
          </a:p>
          <a:p>
            <a:pPr algn="just"/>
            <a:r>
              <a:rPr lang="en-US" altLang="zh-CN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DTN</a:t>
            </a:r>
            <a:r>
              <a:rPr lang="en-US" altLang="zh-CN" sz="1400" i="1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geo</a:t>
            </a:r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DTN</a:t>
            </a:r>
            <a:r>
              <a:rPr lang="en-US" altLang="zh-CN" sz="1400" i="1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close</a:t>
            </a:r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DTN</a:t>
            </a:r>
            <a:r>
              <a:rPr lang="en-US" altLang="zh-CN" sz="1400" i="1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load</a:t>
            </a:r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273BD06-74B9-4094-97DC-9EC7028B8697}"/>
              </a:ext>
            </a:extLst>
          </p:cNvPr>
          <p:cNvSpPr txBox="1"/>
          <p:nvPr/>
        </p:nvSpPr>
        <p:spPr>
          <a:xfrm>
            <a:off x="1901959" y="5907203"/>
            <a:ext cx="1019724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[1] M. </a:t>
            </a:r>
            <a:r>
              <a:rPr lang="en-US" altLang="zh-CN" sz="16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Asadpour</a:t>
            </a:r>
            <a:r>
              <a:rPr lang="en-US" altLang="zh-CN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K. A. Hummel, D. </a:t>
            </a:r>
            <a:r>
              <a:rPr lang="en-US" altLang="zh-CN" sz="16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Giustiniano</a:t>
            </a:r>
            <a:r>
              <a:rPr lang="en-US" altLang="zh-CN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and S. </a:t>
            </a:r>
            <a:r>
              <a:rPr lang="en-US" altLang="zh-CN" sz="16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Draskovic</a:t>
            </a:r>
            <a:r>
              <a:rPr lang="en-US" altLang="zh-CN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“Route or carry: Motion-driven packet forwarding in micro aerial vehicle networks,” IEEE Transactions on Mobile Computing, vol. 16, no. 3, pp. 843–856, 2016.</a:t>
            </a:r>
            <a:endParaRPr lang="zh-CN" altLang="en-US" sz="20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0AED1E8-A4B0-4337-8984-6F28BF723FE0}"/>
              </a:ext>
            </a:extLst>
          </p:cNvPr>
          <p:cNvSpPr/>
          <p:nvPr/>
        </p:nvSpPr>
        <p:spPr>
          <a:xfrm>
            <a:off x="80370" y="1232491"/>
            <a:ext cx="1522324" cy="59903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AFAFA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Background</a:t>
            </a:r>
            <a:endParaRPr lang="zh-CN" altLang="en-US" b="1" dirty="0">
              <a:solidFill>
                <a:srgbClr val="AFAFA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6CAB10D-2A6F-43B5-959C-A0F0AED169E4}"/>
              </a:ext>
            </a:extLst>
          </p:cNvPr>
          <p:cNvSpPr/>
          <p:nvPr/>
        </p:nvSpPr>
        <p:spPr>
          <a:xfrm>
            <a:off x="80370" y="4558087"/>
            <a:ext cx="1522324" cy="599036"/>
          </a:xfrm>
          <a:prstGeom prst="rect">
            <a:avLst/>
          </a:prstGeom>
          <a:solidFill>
            <a:srgbClr val="49388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08FA943-BD7F-41CB-8789-5B0A9BA16512}"/>
              </a:ext>
            </a:extLst>
          </p:cNvPr>
          <p:cNvSpPr/>
          <p:nvPr/>
        </p:nvSpPr>
        <p:spPr>
          <a:xfrm>
            <a:off x="80370" y="5668669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CAD15DB-23CE-4EE3-BC9A-1DB2F59B3863}"/>
              </a:ext>
            </a:extLst>
          </p:cNvPr>
          <p:cNvSpPr/>
          <p:nvPr/>
        </p:nvSpPr>
        <p:spPr>
          <a:xfrm>
            <a:off x="80370" y="2336923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13E6E54-A42F-485C-A74E-413CDD55FFCB}"/>
              </a:ext>
            </a:extLst>
          </p:cNvPr>
          <p:cNvSpPr/>
          <p:nvPr/>
        </p:nvSpPr>
        <p:spPr>
          <a:xfrm>
            <a:off x="80370" y="3447505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6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/>
    </mc:Choice>
    <mc:Fallback xmlns="">
      <p:transition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91B85F3-6568-4FB4-BB76-594AFB4B9E5B}"/>
              </a:ext>
            </a:extLst>
          </p:cNvPr>
          <p:cNvSpPr/>
          <p:nvPr/>
        </p:nvSpPr>
        <p:spPr>
          <a:xfrm>
            <a:off x="1738921" y="0"/>
            <a:ext cx="1045307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165838-76EB-41FA-94B6-0D3E399803FF}"/>
              </a:ext>
            </a:extLst>
          </p:cNvPr>
          <p:cNvSpPr/>
          <p:nvPr/>
        </p:nvSpPr>
        <p:spPr>
          <a:xfrm>
            <a:off x="80370" y="1232491"/>
            <a:ext cx="1522324" cy="599037"/>
          </a:xfrm>
          <a:prstGeom prst="rect">
            <a:avLst/>
          </a:prstGeom>
          <a:solidFill>
            <a:srgbClr val="493883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Background</a:t>
            </a:r>
            <a:endParaRPr lang="zh-CN" altLang="en-US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7C1005-EB75-48D4-A426-FD7BF5ECFB4F}"/>
              </a:ext>
            </a:extLst>
          </p:cNvPr>
          <p:cNvSpPr/>
          <p:nvPr/>
        </p:nvSpPr>
        <p:spPr>
          <a:xfrm>
            <a:off x="80370" y="2336923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5C5EE1-24FC-451D-AC6A-07B071885079}"/>
              </a:ext>
            </a:extLst>
          </p:cNvPr>
          <p:cNvSpPr/>
          <p:nvPr/>
        </p:nvSpPr>
        <p:spPr>
          <a:xfrm>
            <a:off x="1738921" y="0"/>
            <a:ext cx="10453079" cy="756742"/>
          </a:xfrm>
          <a:prstGeom prst="rect">
            <a:avLst/>
          </a:prstGeom>
          <a:solidFill>
            <a:srgbClr val="493883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69A20E-33F4-471F-9EC1-36BFA062F3B0}"/>
              </a:ext>
            </a:extLst>
          </p:cNvPr>
          <p:cNvSpPr txBox="1"/>
          <p:nvPr/>
        </p:nvSpPr>
        <p:spPr>
          <a:xfrm>
            <a:off x="1754563" y="134316"/>
            <a:ext cx="2074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Background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B60BF4-F580-447C-99B2-8DE8F5B91962}"/>
              </a:ext>
            </a:extLst>
          </p:cNvPr>
          <p:cNvSpPr/>
          <p:nvPr/>
        </p:nvSpPr>
        <p:spPr>
          <a:xfrm>
            <a:off x="80370" y="3447505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66F22F8-D174-4DA9-AE9F-4D9478348725}"/>
              </a:ext>
            </a:extLst>
          </p:cNvPr>
          <p:cNvSpPr/>
          <p:nvPr/>
        </p:nvSpPr>
        <p:spPr>
          <a:xfrm>
            <a:off x="80370" y="4558087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16E3F289-019B-46BA-8B67-56B73368B4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390" y="0"/>
            <a:ext cx="3537960" cy="756742"/>
          </a:xfrm>
          <a:prstGeom prst="rect">
            <a:avLst/>
          </a:prstGeom>
        </p:spPr>
      </p:pic>
      <p:sp>
        <p:nvSpPr>
          <p:cNvPr id="18" name="灯片编号占位符 7">
            <a:extLst>
              <a:ext uri="{FF2B5EF4-FFF2-40B4-BE49-F238E27FC236}">
                <a16:creationId xmlns:a16="http://schemas.microsoft.com/office/drawing/2014/main" id="{339291A8-2E95-4CAB-8EBC-2A2568D7FD71}"/>
              </a:ext>
            </a:extLst>
          </p:cNvPr>
          <p:cNvSpPr txBox="1">
            <a:spLocks/>
          </p:cNvSpPr>
          <p:nvPr/>
        </p:nvSpPr>
        <p:spPr>
          <a:xfrm>
            <a:off x="9245740" y="65102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微软雅黑 Light" panose="020B0502040204020203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00F063A-7B63-491C-A845-B41E9950C879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2476F55A-34F3-4857-B706-311D5917CC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194" y="1750408"/>
            <a:ext cx="2717070" cy="156023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FBA2E67B-B55E-447D-982A-70D7396EBBC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445" y="1763092"/>
            <a:ext cx="2717071" cy="155937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FA2561DD-E889-4B14-A510-ECC29F252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697" y="1750408"/>
            <a:ext cx="2717071" cy="1559374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061132A1-F59A-43BC-BFB0-E1DEACAA33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88" y="3990599"/>
            <a:ext cx="2717070" cy="154669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77DAFB6E-0368-405F-899A-B9203B8FA99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697" y="3984256"/>
            <a:ext cx="2717070" cy="1559375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40DCDEB0-D948-4CA6-912F-F571677FC6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194" y="3990599"/>
            <a:ext cx="2717070" cy="154669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9B907FD7-FA00-47E2-A6B2-EF4319E463B4}"/>
              </a:ext>
            </a:extLst>
          </p:cNvPr>
          <p:cNvSpPr txBox="1"/>
          <p:nvPr/>
        </p:nvSpPr>
        <p:spPr>
          <a:xfrm>
            <a:off x="2215298" y="941839"/>
            <a:ext cx="4686732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Unmanned Aerial Vehicles (UAVs)</a:t>
            </a:r>
          </a:p>
        </p:txBody>
      </p:sp>
      <p:sp>
        <p:nvSpPr>
          <p:cNvPr id="31" name="矩形 7">
            <a:extLst>
              <a:ext uri="{FF2B5EF4-FFF2-40B4-BE49-F238E27FC236}">
                <a16:creationId xmlns:a16="http://schemas.microsoft.com/office/drawing/2014/main" id="{94D0ABE5-2987-43B5-97C4-24CFA25EEF6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00140" y="1438348"/>
            <a:ext cx="9313683" cy="457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algn="r" eaLnBrk="0" hangingPunct="0">
              <a:spcBef>
                <a:spcPct val="20000"/>
              </a:spcBef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zh-CN" altLang="zh-CN" b="1" i="1">
              <a:solidFill>
                <a:srgbClr val="000000"/>
              </a:solidFill>
              <a:ea typeface="华文新魏" panose="02010800040101010101" pitchFamily="2" charset="-122"/>
              <a:sym typeface="Verdana" panose="020B08040305040B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55370A2-2943-4602-81EF-2F97E31F516D}"/>
              </a:ext>
            </a:extLst>
          </p:cNvPr>
          <p:cNvSpPr txBox="1"/>
          <p:nvPr/>
        </p:nvSpPr>
        <p:spPr>
          <a:xfrm>
            <a:off x="2423194" y="3429000"/>
            <a:ext cx="271707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border patrol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5E70C80-BA8D-4D22-A566-BCF2E871B80A}"/>
              </a:ext>
            </a:extLst>
          </p:cNvPr>
          <p:cNvSpPr txBox="1"/>
          <p:nvPr/>
        </p:nvSpPr>
        <p:spPr>
          <a:xfrm>
            <a:off x="5598188" y="3468696"/>
            <a:ext cx="271707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farmland monitoring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F4B8575-160A-4B5D-8AEC-23C78D6DE9F8}"/>
              </a:ext>
            </a:extLst>
          </p:cNvPr>
          <p:cNvSpPr txBox="1"/>
          <p:nvPr/>
        </p:nvSpPr>
        <p:spPr>
          <a:xfrm>
            <a:off x="8773697" y="3468696"/>
            <a:ext cx="271707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disaster response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B432874-9B78-4E6C-B79D-A6BD07F79D63}"/>
              </a:ext>
            </a:extLst>
          </p:cNvPr>
          <p:cNvSpPr txBox="1"/>
          <p:nvPr/>
        </p:nvSpPr>
        <p:spPr>
          <a:xfrm>
            <a:off x="2423194" y="5729556"/>
            <a:ext cx="271707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animal monitoring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43EAD8A-3BBE-46EB-8544-344FF7D4AB7E}"/>
              </a:ext>
            </a:extLst>
          </p:cNvPr>
          <p:cNvSpPr txBox="1"/>
          <p:nvPr/>
        </p:nvSpPr>
        <p:spPr>
          <a:xfrm>
            <a:off x="5598188" y="5729556"/>
            <a:ext cx="271707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logistics and transportation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BC4E09A-CB6B-492B-B7CB-B62781BEAB00}"/>
              </a:ext>
            </a:extLst>
          </p:cNvPr>
          <p:cNvSpPr txBox="1"/>
          <p:nvPr/>
        </p:nvSpPr>
        <p:spPr>
          <a:xfrm>
            <a:off x="8773182" y="5733496"/>
            <a:ext cx="271707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traffic monitoring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D6F1CDA-98A4-4EC6-89F4-59F13D0D1F8F}"/>
              </a:ext>
            </a:extLst>
          </p:cNvPr>
          <p:cNvSpPr/>
          <p:nvPr/>
        </p:nvSpPr>
        <p:spPr>
          <a:xfrm>
            <a:off x="80370" y="5668669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3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/>
    </mc:Choice>
    <mc:Fallback xmlns="">
      <p:transition advTm="1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91B85F3-6568-4FB4-BB76-594AFB4B9E5B}"/>
              </a:ext>
            </a:extLst>
          </p:cNvPr>
          <p:cNvSpPr/>
          <p:nvPr/>
        </p:nvSpPr>
        <p:spPr>
          <a:xfrm>
            <a:off x="1738921" y="0"/>
            <a:ext cx="1045307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5C5EE1-24FC-451D-AC6A-07B071885079}"/>
              </a:ext>
            </a:extLst>
          </p:cNvPr>
          <p:cNvSpPr/>
          <p:nvPr/>
        </p:nvSpPr>
        <p:spPr>
          <a:xfrm>
            <a:off x="1738921" y="0"/>
            <a:ext cx="10453079" cy="756742"/>
          </a:xfrm>
          <a:prstGeom prst="rect">
            <a:avLst/>
          </a:prstGeom>
          <a:solidFill>
            <a:srgbClr val="493883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69A20E-33F4-471F-9EC1-36BFA062F3B0}"/>
              </a:ext>
            </a:extLst>
          </p:cNvPr>
          <p:cNvSpPr txBox="1"/>
          <p:nvPr/>
        </p:nvSpPr>
        <p:spPr>
          <a:xfrm>
            <a:off x="1754563" y="134316"/>
            <a:ext cx="3943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Performance Evaluation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16E3F289-019B-46BA-8B67-56B73368B4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390" y="0"/>
            <a:ext cx="3537960" cy="756742"/>
          </a:xfrm>
          <a:prstGeom prst="rect">
            <a:avLst/>
          </a:prstGeom>
        </p:spPr>
      </p:pic>
      <p:sp>
        <p:nvSpPr>
          <p:cNvPr id="18" name="灯片编号占位符 7">
            <a:extLst>
              <a:ext uri="{FF2B5EF4-FFF2-40B4-BE49-F238E27FC236}">
                <a16:creationId xmlns:a16="http://schemas.microsoft.com/office/drawing/2014/main" id="{339291A8-2E95-4CAB-8EBC-2A2568D7FD71}"/>
              </a:ext>
            </a:extLst>
          </p:cNvPr>
          <p:cNvSpPr txBox="1">
            <a:spLocks/>
          </p:cNvSpPr>
          <p:nvPr/>
        </p:nvSpPr>
        <p:spPr>
          <a:xfrm>
            <a:off x="9245740" y="65102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微软雅黑 Light" panose="020B0502040204020203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00F063A-7B63-491C-A845-B41E9950C879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B907FD7-FA00-47E2-A6B2-EF4319E463B4}"/>
              </a:ext>
            </a:extLst>
          </p:cNvPr>
          <p:cNvSpPr txBox="1"/>
          <p:nvPr/>
        </p:nvSpPr>
        <p:spPr>
          <a:xfrm>
            <a:off x="2215298" y="941839"/>
            <a:ext cx="2842445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Simulation Scenario</a:t>
            </a:r>
          </a:p>
        </p:txBody>
      </p:sp>
      <p:sp>
        <p:nvSpPr>
          <p:cNvPr id="31" name="矩形 7">
            <a:extLst>
              <a:ext uri="{FF2B5EF4-FFF2-40B4-BE49-F238E27FC236}">
                <a16:creationId xmlns:a16="http://schemas.microsoft.com/office/drawing/2014/main" id="{94D0ABE5-2987-43B5-97C4-24CFA25EEF6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00140" y="1438348"/>
            <a:ext cx="9313683" cy="457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algn="r" eaLnBrk="0" hangingPunct="0">
              <a:spcBef>
                <a:spcPct val="20000"/>
              </a:spcBef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zh-CN" altLang="zh-CN" b="1" i="1">
              <a:solidFill>
                <a:srgbClr val="000000"/>
              </a:solidFill>
              <a:ea typeface="华文新魏" panose="02010800040101010101" pitchFamily="2" charset="-122"/>
              <a:sym typeface="Verdana" panose="020B08040305040B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06A1C64-06F7-4579-B464-69BEAB938F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417" y="1821424"/>
            <a:ext cx="7324631" cy="460831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195B9132-6EC5-43CD-B29F-7EFF5FD0C397}"/>
              </a:ext>
            </a:extLst>
          </p:cNvPr>
          <p:cNvSpPr/>
          <p:nvPr/>
        </p:nvSpPr>
        <p:spPr>
          <a:xfrm>
            <a:off x="80370" y="1232491"/>
            <a:ext cx="1522324" cy="59903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AFAFA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Background</a:t>
            </a:r>
            <a:endParaRPr lang="zh-CN" altLang="en-US" b="1" dirty="0">
              <a:solidFill>
                <a:srgbClr val="AFAFA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F8B06C4-D62F-4A2F-A6BA-323863D483A9}"/>
              </a:ext>
            </a:extLst>
          </p:cNvPr>
          <p:cNvSpPr/>
          <p:nvPr/>
        </p:nvSpPr>
        <p:spPr>
          <a:xfrm>
            <a:off x="80370" y="4558087"/>
            <a:ext cx="1522324" cy="599036"/>
          </a:xfrm>
          <a:prstGeom prst="rect">
            <a:avLst/>
          </a:prstGeom>
          <a:solidFill>
            <a:srgbClr val="49388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F31BFB3-B2DA-4014-AEAC-AB6DF135D003}"/>
              </a:ext>
            </a:extLst>
          </p:cNvPr>
          <p:cNvSpPr/>
          <p:nvPr/>
        </p:nvSpPr>
        <p:spPr>
          <a:xfrm>
            <a:off x="80370" y="5668669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4E3BDDF-DD18-44FE-A6D2-EC085B00D4E4}"/>
              </a:ext>
            </a:extLst>
          </p:cNvPr>
          <p:cNvSpPr/>
          <p:nvPr/>
        </p:nvSpPr>
        <p:spPr>
          <a:xfrm>
            <a:off x="80370" y="2336923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83F57ED-65B9-4593-B52B-C265FBF4B452}"/>
              </a:ext>
            </a:extLst>
          </p:cNvPr>
          <p:cNvSpPr/>
          <p:nvPr/>
        </p:nvSpPr>
        <p:spPr>
          <a:xfrm>
            <a:off x="80370" y="3447505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43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/>
    </mc:Choice>
    <mc:Fallback xmlns="">
      <p:transition advTm="1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91B85F3-6568-4FB4-BB76-594AFB4B9E5B}"/>
              </a:ext>
            </a:extLst>
          </p:cNvPr>
          <p:cNvSpPr/>
          <p:nvPr/>
        </p:nvSpPr>
        <p:spPr>
          <a:xfrm>
            <a:off x="1738921" y="0"/>
            <a:ext cx="1045307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5C5EE1-24FC-451D-AC6A-07B071885079}"/>
              </a:ext>
            </a:extLst>
          </p:cNvPr>
          <p:cNvSpPr/>
          <p:nvPr/>
        </p:nvSpPr>
        <p:spPr>
          <a:xfrm>
            <a:off x="1738921" y="0"/>
            <a:ext cx="10453079" cy="756742"/>
          </a:xfrm>
          <a:prstGeom prst="rect">
            <a:avLst/>
          </a:prstGeom>
          <a:solidFill>
            <a:srgbClr val="493883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69A20E-33F4-471F-9EC1-36BFA062F3B0}"/>
              </a:ext>
            </a:extLst>
          </p:cNvPr>
          <p:cNvSpPr txBox="1"/>
          <p:nvPr/>
        </p:nvSpPr>
        <p:spPr>
          <a:xfrm>
            <a:off x="1754563" y="134316"/>
            <a:ext cx="3943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Performance Evaluation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16E3F289-019B-46BA-8B67-56B73368B4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390" y="0"/>
            <a:ext cx="3537960" cy="756742"/>
          </a:xfrm>
          <a:prstGeom prst="rect">
            <a:avLst/>
          </a:prstGeom>
        </p:spPr>
      </p:pic>
      <p:sp>
        <p:nvSpPr>
          <p:cNvPr id="18" name="灯片编号占位符 7">
            <a:extLst>
              <a:ext uri="{FF2B5EF4-FFF2-40B4-BE49-F238E27FC236}">
                <a16:creationId xmlns:a16="http://schemas.microsoft.com/office/drawing/2014/main" id="{339291A8-2E95-4CAB-8EBC-2A2568D7FD71}"/>
              </a:ext>
            </a:extLst>
          </p:cNvPr>
          <p:cNvSpPr txBox="1">
            <a:spLocks/>
          </p:cNvSpPr>
          <p:nvPr/>
        </p:nvSpPr>
        <p:spPr>
          <a:xfrm>
            <a:off x="9245740" y="65102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微软雅黑 Light" panose="020B0502040204020203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00F063A-7B63-491C-A845-B41E9950C879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B907FD7-FA00-47E2-A6B2-EF4319E463B4}"/>
              </a:ext>
            </a:extLst>
          </p:cNvPr>
          <p:cNvSpPr txBox="1"/>
          <p:nvPr/>
        </p:nvSpPr>
        <p:spPr>
          <a:xfrm>
            <a:off x="2215298" y="941839"/>
            <a:ext cx="457291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Impact of Message Creation Rate</a:t>
            </a:r>
          </a:p>
        </p:txBody>
      </p:sp>
      <p:sp>
        <p:nvSpPr>
          <p:cNvPr id="31" name="矩形 7">
            <a:extLst>
              <a:ext uri="{FF2B5EF4-FFF2-40B4-BE49-F238E27FC236}">
                <a16:creationId xmlns:a16="http://schemas.microsoft.com/office/drawing/2014/main" id="{94D0ABE5-2987-43B5-97C4-24CFA25EEF6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00140" y="1438348"/>
            <a:ext cx="9313683" cy="457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algn="r" eaLnBrk="0" hangingPunct="0">
              <a:spcBef>
                <a:spcPct val="20000"/>
              </a:spcBef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zh-CN" altLang="zh-CN" b="1" i="1">
              <a:solidFill>
                <a:srgbClr val="000000"/>
              </a:solidFill>
              <a:ea typeface="华文新魏" panose="02010800040101010101" pitchFamily="2" charset="-122"/>
              <a:sym typeface="Verdana" panose="020B08040305040B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FD17235-6768-45B9-9A58-D5823C6956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740" y="1936979"/>
            <a:ext cx="10461439" cy="277926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DA963AB9-9AD2-412C-84D4-97D211676FEC}"/>
              </a:ext>
            </a:extLst>
          </p:cNvPr>
          <p:cNvSpPr txBox="1"/>
          <p:nvPr/>
        </p:nvSpPr>
        <p:spPr>
          <a:xfrm>
            <a:off x="2232285" y="4984490"/>
            <a:ext cx="9381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PAR firstly guarantees the timely delivery of messages, and then minimizes the energy consumption.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889DA64-121C-4610-8FA7-7FC0ABF3662D}"/>
              </a:ext>
            </a:extLst>
          </p:cNvPr>
          <p:cNvSpPr txBox="1"/>
          <p:nvPr/>
        </p:nvSpPr>
        <p:spPr>
          <a:xfrm>
            <a:off x="2215298" y="5625120"/>
            <a:ext cx="9398525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PAR can improve the power level and increase the energy consumption to ensure the timely delivery of messages.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B1FE164-9868-40E0-8EA7-A3A989599B6F}"/>
              </a:ext>
            </a:extLst>
          </p:cNvPr>
          <p:cNvSpPr/>
          <p:nvPr/>
        </p:nvSpPr>
        <p:spPr>
          <a:xfrm>
            <a:off x="80370" y="1232491"/>
            <a:ext cx="1522324" cy="59903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AFAFA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Background</a:t>
            </a:r>
            <a:endParaRPr lang="zh-CN" altLang="en-US" b="1" dirty="0">
              <a:solidFill>
                <a:srgbClr val="AFAFA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35B7243-1434-4C56-BE0B-46B7F7BB9B52}"/>
              </a:ext>
            </a:extLst>
          </p:cNvPr>
          <p:cNvSpPr/>
          <p:nvPr/>
        </p:nvSpPr>
        <p:spPr>
          <a:xfrm>
            <a:off x="80370" y="4558087"/>
            <a:ext cx="1522324" cy="599036"/>
          </a:xfrm>
          <a:prstGeom prst="rect">
            <a:avLst/>
          </a:prstGeom>
          <a:solidFill>
            <a:srgbClr val="49388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9E5326D-8F24-4867-A0D3-5531B743F896}"/>
              </a:ext>
            </a:extLst>
          </p:cNvPr>
          <p:cNvSpPr/>
          <p:nvPr/>
        </p:nvSpPr>
        <p:spPr>
          <a:xfrm>
            <a:off x="80370" y="5668669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CAA0B01-A11D-4A4A-8350-072C008D42ED}"/>
              </a:ext>
            </a:extLst>
          </p:cNvPr>
          <p:cNvSpPr/>
          <p:nvPr/>
        </p:nvSpPr>
        <p:spPr>
          <a:xfrm>
            <a:off x="80370" y="2336923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BD7A657-796C-45DA-8E46-B32860622FB9}"/>
              </a:ext>
            </a:extLst>
          </p:cNvPr>
          <p:cNvSpPr/>
          <p:nvPr/>
        </p:nvSpPr>
        <p:spPr>
          <a:xfrm>
            <a:off x="80370" y="3447505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47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/>
    </mc:Choice>
    <mc:Fallback xmlns="">
      <p:transition advTm="1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91B85F3-6568-4FB4-BB76-594AFB4B9E5B}"/>
              </a:ext>
            </a:extLst>
          </p:cNvPr>
          <p:cNvSpPr/>
          <p:nvPr/>
        </p:nvSpPr>
        <p:spPr>
          <a:xfrm>
            <a:off x="1738921" y="0"/>
            <a:ext cx="1045307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5C5EE1-24FC-451D-AC6A-07B071885079}"/>
              </a:ext>
            </a:extLst>
          </p:cNvPr>
          <p:cNvSpPr/>
          <p:nvPr/>
        </p:nvSpPr>
        <p:spPr>
          <a:xfrm>
            <a:off x="1738921" y="0"/>
            <a:ext cx="10453079" cy="756742"/>
          </a:xfrm>
          <a:prstGeom prst="rect">
            <a:avLst/>
          </a:prstGeom>
          <a:solidFill>
            <a:srgbClr val="493883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69A20E-33F4-471F-9EC1-36BFA062F3B0}"/>
              </a:ext>
            </a:extLst>
          </p:cNvPr>
          <p:cNvSpPr txBox="1"/>
          <p:nvPr/>
        </p:nvSpPr>
        <p:spPr>
          <a:xfrm>
            <a:off x="1754563" y="134316"/>
            <a:ext cx="3943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Performance Evaluation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16E3F289-019B-46BA-8B67-56B73368B4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390" y="0"/>
            <a:ext cx="3537960" cy="756742"/>
          </a:xfrm>
          <a:prstGeom prst="rect">
            <a:avLst/>
          </a:prstGeom>
        </p:spPr>
      </p:pic>
      <p:sp>
        <p:nvSpPr>
          <p:cNvPr id="18" name="灯片编号占位符 7">
            <a:extLst>
              <a:ext uri="{FF2B5EF4-FFF2-40B4-BE49-F238E27FC236}">
                <a16:creationId xmlns:a16="http://schemas.microsoft.com/office/drawing/2014/main" id="{339291A8-2E95-4CAB-8EBC-2A2568D7FD71}"/>
              </a:ext>
            </a:extLst>
          </p:cNvPr>
          <p:cNvSpPr txBox="1">
            <a:spLocks/>
          </p:cNvSpPr>
          <p:nvPr/>
        </p:nvSpPr>
        <p:spPr>
          <a:xfrm>
            <a:off x="9245740" y="65102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微软雅黑 Light" panose="020B0502040204020203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00F063A-7B63-491C-A845-B41E9950C879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B907FD7-FA00-47E2-A6B2-EF4319E463B4}"/>
              </a:ext>
            </a:extLst>
          </p:cNvPr>
          <p:cNvSpPr txBox="1"/>
          <p:nvPr/>
        </p:nvSpPr>
        <p:spPr>
          <a:xfrm>
            <a:off x="2215298" y="941839"/>
            <a:ext cx="30232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Impact of UAV Speed</a:t>
            </a:r>
          </a:p>
        </p:txBody>
      </p:sp>
      <p:sp>
        <p:nvSpPr>
          <p:cNvPr id="31" name="矩形 7">
            <a:extLst>
              <a:ext uri="{FF2B5EF4-FFF2-40B4-BE49-F238E27FC236}">
                <a16:creationId xmlns:a16="http://schemas.microsoft.com/office/drawing/2014/main" id="{94D0ABE5-2987-43B5-97C4-24CFA25EEF6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00140" y="1438348"/>
            <a:ext cx="9313683" cy="457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algn="r" eaLnBrk="0" hangingPunct="0">
              <a:spcBef>
                <a:spcPct val="20000"/>
              </a:spcBef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zh-CN" altLang="zh-CN" b="1" i="1">
              <a:solidFill>
                <a:srgbClr val="000000"/>
              </a:solidFill>
              <a:ea typeface="华文新魏" panose="02010800040101010101" pitchFamily="2" charset="-122"/>
              <a:sym typeface="Verdana" panose="020B08040305040B0204" pitchFamily="34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E8A5448-4A40-401E-AA4C-6CE411A057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21" y="1997219"/>
            <a:ext cx="10462535" cy="2755916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9C4A8CCD-9E9C-428F-A367-92B5F9BFA684}"/>
              </a:ext>
            </a:extLst>
          </p:cNvPr>
          <p:cNvSpPr txBox="1"/>
          <p:nvPr/>
        </p:nvSpPr>
        <p:spPr>
          <a:xfrm>
            <a:off x="2232285" y="4984490"/>
            <a:ext cx="9381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DTN</a:t>
            </a:r>
            <a:r>
              <a:rPr lang="en-US" altLang="zh-CN" sz="1400" i="1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close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does not guarantee the timely delivery of packets</a:t>
            </a:r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97D7AD0-8136-479B-A897-66B72E47F5E9}"/>
              </a:ext>
            </a:extLst>
          </p:cNvPr>
          <p:cNvSpPr txBox="1"/>
          <p:nvPr/>
        </p:nvSpPr>
        <p:spPr>
          <a:xfrm>
            <a:off x="2215298" y="5625120"/>
            <a:ext cx="9398525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When the delivery ratios of PAR and </a:t>
            </a:r>
            <a:r>
              <a:rPr lang="en-US" altLang="zh-CN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DTN</a:t>
            </a:r>
            <a:r>
              <a:rPr lang="en-US" altLang="zh-CN" sz="1400" i="1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close</a:t>
            </a:r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are the same, the energy consumption of PAR is much smaller than that of </a:t>
            </a:r>
            <a:r>
              <a:rPr lang="en-US" altLang="zh-CN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DTN</a:t>
            </a:r>
            <a:r>
              <a:rPr lang="en-US" altLang="zh-CN" sz="1400" i="1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close</a:t>
            </a:r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236D3C9-40DA-4B74-8DBE-20B363E0AD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270" y="2027022"/>
            <a:ext cx="10453080" cy="2803956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42B6DBC7-0CDD-4605-9A2C-101476F85388}"/>
              </a:ext>
            </a:extLst>
          </p:cNvPr>
          <p:cNvSpPr/>
          <p:nvPr/>
        </p:nvSpPr>
        <p:spPr>
          <a:xfrm>
            <a:off x="80370" y="1232491"/>
            <a:ext cx="1522324" cy="59903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AFAFA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Background</a:t>
            </a:r>
            <a:endParaRPr lang="zh-CN" altLang="en-US" b="1" dirty="0">
              <a:solidFill>
                <a:srgbClr val="AFAFA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C16236F-ADB3-4F2F-83D1-70E8A18E9FD9}"/>
              </a:ext>
            </a:extLst>
          </p:cNvPr>
          <p:cNvSpPr/>
          <p:nvPr/>
        </p:nvSpPr>
        <p:spPr>
          <a:xfrm>
            <a:off x="80370" y="4558087"/>
            <a:ext cx="1522324" cy="599036"/>
          </a:xfrm>
          <a:prstGeom prst="rect">
            <a:avLst/>
          </a:prstGeom>
          <a:solidFill>
            <a:srgbClr val="49388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2054BA3-0D9A-4E9A-95D6-D58D444DE692}"/>
              </a:ext>
            </a:extLst>
          </p:cNvPr>
          <p:cNvSpPr/>
          <p:nvPr/>
        </p:nvSpPr>
        <p:spPr>
          <a:xfrm>
            <a:off x="80370" y="5668669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5000019-C6C7-4D16-A206-BDCE995F758B}"/>
              </a:ext>
            </a:extLst>
          </p:cNvPr>
          <p:cNvSpPr/>
          <p:nvPr/>
        </p:nvSpPr>
        <p:spPr>
          <a:xfrm>
            <a:off x="80370" y="2336923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5E272B5-7BFD-4706-AB23-394715B86106}"/>
              </a:ext>
            </a:extLst>
          </p:cNvPr>
          <p:cNvSpPr/>
          <p:nvPr/>
        </p:nvSpPr>
        <p:spPr>
          <a:xfrm>
            <a:off x="80370" y="3447505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35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/>
    </mc:Choice>
    <mc:Fallback xmlns="">
      <p:transition advTm="1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91B85F3-6568-4FB4-BB76-594AFB4B9E5B}"/>
              </a:ext>
            </a:extLst>
          </p:cNvPr>
          <p:cNvSpPr/>
          <p:nvPr/>
        </p:nvSpPr>
        <p:spPr>
          <a:xfrm>
            <a:off x="1738921" y="0"/>
            <a:ext cx="1045307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5C5EE1-24FC-451D-AC6A-07B071885079}"/>
              </a:ext>
            </a:extLst>
          </p:cNvPr>
          <p:cNvSpPr/>
          <p:nvPr/>
        </p:nvSpPr>
        <p:spPr>
          <a:xfrm>
            <a:off x="1738921" y="0"/>
            <a:ext cx="10453079" cy="756742"/>
          </a:xfrm>
          <a:prstGeom prst="rect">
            <a:avLst/>
          </a:prstGeom>
          <a:solidFill>
            <a:srgbClr val="493883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69A20E-33F4-471F-9EC1-36BFA062F3B0}"/>
              </a:ext>
            </a:extLst>
          </p:cNvPr>
          <p:cNvSpPr txBox="1"/>
          <p:nvPr/>
        </p:nvSpPr>
        <p:spPr>
          <a:xfrm>
            <a:off x="1754563" y="134316"/>
            <a:ext cx="3943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Performance Evaluation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16E3F289-019B-46BA-8B67-56B73368B4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390" y="0"/>
            <a:ext cx="3537960" cy="756742"/>
          </a:xfrm>
          <a:prstGeom prst="rect">
            <a:avLst/>
          </a:prstGeom>
        </p:spPr>
      </p:pic>
      <p:sp>
        <p:nvSpPr>
          <p:cNvPr id="18" name="灯片编号占位符 7">
            <a:extLst>
              <a:ext uri="{FF2B5EF4-FFF2-40B4-BE49-F238E27FC236}">
                <a16:creationId xmlns:a16="http://schemas.microsoft.com/office/drawing/2014/main" id="{339291A8-2E95-4CAB-8EBC-2A2568D7FD71}"/>
              </a:ext>
            </a:extLst>
          </p:cNvPr>
          <p:cNvSpPr txBox="1">
            <a:spLocks/>
          </p:cNvSpPr>
          <p:nvPr/>
        </p:nvSpPr>
        <p:spPr>
          <a:xfrm>
            <a:off x="9245740" y="65102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微软雅黑 Light" panose="020B0502040204020203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00F063A-7B63-491C-A845-B41E9950C879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B907FD7-FA00-47E2-A6B2-EF4319E463B4}"/>
              </a:ext>
            </a:extLst>
          </p:cNvPr>
          <p:cNvSpPr txBox="1"/>
          <p:nvPr/>
        </p:nvSpPr>
        <p:spPr>
          <a:xfrm>
            <a:off x="2215298" y="941839"/>
            <a:ext cx="3785011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Impact of Delay Constraint</a:t>
            </a:r>
          </a:p>
        </p:txBody>
      </p:sp>
      <p:sp>
        <p:nvSpPr>
          <p:cNvPr id="31" name="矩形 7">
            <a:extLst>
              <a:ext uri="{FF2B5EF4-FFF2-40B4-BE49-F238E27FC236}">
                <a16:creationId xmlns:a16="http://schemas.microsoft.com/office/drawing/2014/main" id="{94D0ABE5-2987-43B5-97C4-24CFA25EEF6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00140" y="1438348"/>
            <a:ext cx="9313683" cy="457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algn="r" eaLnBrk="0" hangingPunct="0">
              <a:spcBef>
                <a:spcPct val="20000"/>
              </a:spcBef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zh-CN" altLang="zh-CN" b="1" i="1">
              <a:solidFill>
                <a:srgbClr val="000000"/>
              </a:solidFill>
              <a:ea typeface="华文新魏" panose="02010800040101010101" pitchFamily="2" charset="-122"/>
              <a:sym typeface="Verdana" panose="020B08040305040B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88EB70F-81D9-4DE3-9381-35AF867FB4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989" y="2027811"/>
            <a:ext cx="10453080" cy="28023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1FAF5513-E7EE-4E81-8172-322C5B1A0710}"/>
              </a:ext>
            </a:extLst>
          </p:cNvPr>
          <p:cNvSpPr txBox="1"/>
          <p:nvPr/>
        </p:nvSpPr>
        <p:spPr>
          <a:xfrm>
            <a:off x="2232285" y="4984490"/>
            <a:ext cx="9381538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When the delay constraint is small, PAR increases the power level to ensure the timely delivery of message.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02375E3-B01A-4AF9-AF87-C226D4B4755C}"/>
              </a:ext>
            </a:extLst>
          </p:cNvPr>
          <p:cNvSpPr txBox="1"/>
          <p:nvPr/>
        </p:nvSpPr>
        <p:spPr>
          <a:xfrm>
            <a:off x="2215298" y="5625120"/>
            <a:ext cx="9398525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As the delay constraint tends to be relaxed, PAR gradually decreases the power level to minimize the energy consumption.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8E5F3BD-02ED-45D7-959F-869201BF9A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20" y="2065046"/>
            <a:ext cx="10453080" cy="276506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224E63CA-C642-4A23-A4C1-5B3981B77237}"/>
              </a:ext>
            </a:extLst>
          </p:cNvPr>
          <p:cNvSpPr/>
          <p:nvPr/>
        </p:nvSpPr>
        <p:spPr>
          <a:xfrm>
            <a:off x="80370" y="1232491"/>
            <a:ext cx="1522324" cy="59903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AFAFA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Background</a:t>
            </a:r>
            <a:endParaRPr lang="zh-CN" altLang="en-US" b="1" dirty="0">
              <a:solidFill>
                <a:srgbClr val="AFAFA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3BA15DD-258C-476B-BCD5-2744A73949F9}"/>
              </a:ext>
            </a:extLst>
          </p:cNvPr>
          <p:cNvSpPr/>
          <p:nvPr/>
        </p:nvSpPr>
        <p:spPr>
          <a:xfrm>
            <a:off x="80370" y="4558087"/>
            <a:ext cx="1522324" cy="599036"/>
          </a:xfrm>
          <a:prstGeom prst="rect">
            <a:avLst/>
          </a:prstGeom>
          <a:solidFill>
            <a:srgbClr val="49388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A92732A-0C58-4F57-AF93-D1C450AC0DAB}"/>
              </a:ext>
            </a:extLst>
          </p:cNvPr>
          <p:cNvSpPr/>
          <p:nvPr/>
        </p:nvSpPr>
        <p:spPr>
          <a:xfrm>
            <a:off x="80370" y="5668669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D2A495E-ED71-48F0-88D4-11C414706D6A}"/>
              </a:ext>
            </a:extLst>
          </p:cNvPr>
          <p:cNvSpPr/>
          <p:nvPr/>
        </p:nvSpPr>
        <p:spPr>
          <a:xfrm>
            <a:off x="80370" y="2336923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4A633D4-2252-4D34-8FD4-E0409A082AB5}"/>
              </a:ext>
            </a:extLst>
          </p:cNvPr>
          <p:cNvSpPr/>
          <p:nvPr/>
        </p:nvSpPr>
        <p:spPr>
          <a:xfrm>
            <a:off x="80370" y="3447505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0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/>
    </mc:Choice>
    <mc:Fallback xmlns="">
      <p:transition advTm="1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142E7446-7FB0-45C1-A461-1AB93F6E251A}"/>
              </a:ext>
            </a:extLst>
          </p:cNvPr>
          <p:cNvSpPr/>
          <p:nvPr/>
        </p:nvSpPr>
        <p:spPr>
          <a:xfrm>
            <a:off x="1738921" y="0"/>
            <a:ext cx="1045307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5C5EE1-24FC-451D-AC6A-07B071885079}"/>
              </a:ext>
            </a:extLst>
          </p:cNvPr>
          <p:cNvSpPr/>
          <p:nvPr/>
        </p:nvSpPr>
        <p:spPr>
          <a:xfrm>
            <a:off x="1738921" y="0"/>
            <a:ext cx="10453079" cy="756742"/>
          </a:xfrm>
          <a:prstGeom prst="rect">
            <a:avLst/>
          </a:prstGeom>
          <a:solidFill>
            <a:srgbClr val="493883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69A20E-33F4-471F-9EC1-36BFA062F3B0}"/>
              </a:ext>
            </a:extLst>
          </p:cNvPr>
          <p:cNvSpPr txBox="1"/>
          <p:nvPr/>
        </p:nvSpPr>
        <p:spPr>
          <a:xfrm>
            <a:off x="1754563" y="134316"/>
            <a:ext cx="190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Conclusion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16E3F289-019B-46BA-8B67-56B73368B4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390" y="0"/>
            <a:ext cx="3537960" cy="756742"/>
          </a:xfrm>
          <a:prstGeom prst="rect">
            <a:avLst/>
          </a:prstGeom>
        </p:spPr>
      </p:pic>
      <p:sp>
        <p:nvSpPr>
          <p:cNvPr id="25" name="椭圆 24">
            <a:extLst>
              <a:ext uri="{FF2B5EF4-FFF2-40B4-BE49-F238E27FC236}">
                <a16:creationId xmlns:a16="http://schemas.microsoft.com/office/drawing/2014/main" id="{F0D2F737-B64A-4816-8553-DE85350626D2}"/>
              </a:ext>
            </a:extLst>
          </p:cNvPr>
          <p:cNvSpPr/>
          <p:nvPr/>
        </p:nvSpPr>
        <p:spPr>
          <a:xfrm>
            <a:off x="2362839" y="1818212"/>
            <a:ext cx="413018" cy="424129"/>
          </a:xfrm>
          <a:prstGeom prst="ellipse">
            <a:avLst/>
          </a:prstGeom>
          <a:solidFill>
            <a:srgbClr val="49388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DA786283-6676-401E-983E-8F195062DB2C}"/>
              </a:ext>
            </a:extLst>
          </p:cNvPr>
          <p:cNvSpPr/>
          <p:nvPr/>
        </p:nvSpPr>
        <p:spPr>
          <a:xfrm>
            <a:off x="2362839" y="2782796"/>
            <a:ext cx="413018" cy="424129"/>
          </a:xfrm>
          <a:prstGeom prst="ellipse">
            <a:avLst/>
          </a:prstGeom>
          <a:solidFill>
            <a:srgbClr val="49388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CB4D679-7A5C-4570-9059-C29C85721077}"/>
              </a:ext>
            </a:extLst>
          </p:cNvPr>
          <p:cNvSpPr/>
          <p:nvPr/>
        </p:nvSpPr>
        <p:spPr>
          <a:xfrm>
            <a:off x="2362839" y="3740273"/>
            <a:ext cx="413018" cy="424129"/>
          </a:xfrm>
          <a:prstGeom prst="ellipse">
            <a:avLst/>
          </a:prstGeom>
          <a:solidFill>
            <a:srgbClr val="49388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3</a:t>
            </a:r>
          </a:p>
        </p:txBody>
      </p:sp>
      <p:sp>
        <p:nvSpPr>
          <p:cNvPr id="34" name="灯片编号占位符 7">
            <a:extLst>
              <a:ext uri="{FF2B5EF4-FFF2-40B4-BE49-F238E27FC236}">
                <a16:creationId xmlns:a16="http://schemas.microsoft.com/office/drawing/2014/main" id="{FF4493F1-352A-4C34-8991-EC98F95D4A6C}"/>
              </a:ext>
            </a:extLst>
          </p:cNvPr>
          <p:cNvSpPr txBox="1">
            <a:spLocks/>
          </p:cNvSpPr>
          <p:nvPr/>
        </p:nvSpPr>
        <p:spPr>
          <a:xfrm>
            <a:off x="9245740" y="65102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微软雅黑 Light" panose="020B0502040204020203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00F063A-7B63-491C-A845-B41E9950C879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A2E9533-5ACD-4A11-8969-B6CEA29CA859}"/>
              </a:ext>
            </a:extLst>
          </p:cNvPr>
          <p:cNvSpPr txBox="1"/>
          <p:nvPr/>
        </p:nvSpPr>
        <p:spPr>
          <a:xfrm>
            <a:off x="3110678" y="1714219"/>
            <a:ext cx="832171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Our paper proposes a power-aware routing algorithm (PAR) for UAV networks to minimize energy consumption within the delay constraint.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B18E0D8-73A8-45C1-B700-4D6716021E91}"/>
              </a:ext>
            </a:extLst>
          </p:cNvPr>
          <p:cNvSpPr txBox="1"/>
          <p:nvPr/>
        </p:nvSpPr>
        <p:spPr>
          <a:xfrm>
            <a:off x="3110678" y="2671696"/>
            <a:ext cx="832171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PAR utilize the power-aware characteristic and pre-planned trajectory information of UAV networks to optimize routing protocols.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3C35628-90CE-484C-8D51-4742897484EB}"/>
              </a:ext>
            </a:extLst>
          </p:cNvPr>
          <p:cNvSpPr txBox="1"/>
          <p:nvPr/>
        </p:nvSpPr>
        <p:spPr>
          <a:xfrm>
            <a:off x="3110678" y="3629173"/>
            <a:ext cx="832171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The experimental results show that PAR significantly reduces the energy consumption and improves the network performance compared with three classic algorithms.  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1E12146-E5A2-431E-ABF1-F9E15899B5DB}"/>
              </a:ext>
            </a:extLst>
          </p:cNvPr>
          <p:cNvSpPr/>
          <p:nvPr/>
        </p:nvSpPr>
        <p:spPr>
          <a:xfrm>
            <a:off x="80370" y="1232491"/>
            <a:ext cx="1522324" cy="59903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AFAFA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Background</a:t>
            </a:r>
            <a:endParaRPr lang="zh-CN" altLang="en-US" b="1" dirty="0">
              <a:solidFill>
                <a:srgbClr val="AFAFA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101D6CD-7546-4809-B7B7-6F7A2CB15D62}"/>
              </a:ext>
            </a:extLst>
          </p:cNvPr>
          <p:cNvSpPr/>
          <p:nvPr/>
        </p:nvSpPr>
        <p:spPr>
          <a:xfrm>
            <a:off x="80370" y="5668669"/>
            <a:ext cx="1522324" cy="599036"/>
          </a:xfrm>
          <a:prstGeom prst="rect">
            <a:avLst/>
          </a:prstGeom>
          <a:solidFill>
            <a:srgbClr val="49388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77D264B-050A-4260-82FC-5109D210DCA5}"/>
              </a:ext>
            </a:extLst>
          </p:cNvPr>
          <p:cNvSpPr/>
          <p:nvPr/>
        </p:nvSpPr>
        <p:spPr>
          <a:xfrm>
            <a:off x="80370" y="2336923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50F8468-39B7-4A92-9611-94240E4DD826}"/>
              </a:ext>
            </a:extLst>
          </p:cNvPr>
          <p:cNvSpPr/>
          <p:nvPr/>
        </p:nvSpPr>
        <p:spPr>
          <a:xfrm>
            <a:off x="80370" y="3447505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7277A28-402B-4EC2-8735-7BB2273C0362}"/>
              </a:ext>
            </a:extLst>
          </p:cNvPr>
          <p:cNvSpPr/>
          <p:nvPr/>
        </p:nvSpPr>
        <p:spPr>
          <a:xfrm>
            <a:off x="80370" y="4558087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71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/>
    </mc:Choice>
    <mc:Fallback xmlns="">
      <p:transition advTm="1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73540079-AC39-44B9-AD3F-6E1F2C1E44DB}"/>
              </a:ext>
            </a:extLst>
          </p:cNvPr>
          <p:cNvSpPr/>
          <p:nvPr/>
        </p:nvSpPr>
        <p:spPr>
          <a:xfrm>
            <a:off x="1" y="0"/>
            <a:ext cx="12192000" cy="756742"/>
          </a:xfrm>
          <a:prstGeom prst="rect">
            <a:avLst/>
          </a:prstGeom>
          <a:solidFill>
            <a:srgbClr val="493883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6C1D1949-8421-4BBE-B766-D3AB704E4B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390" y="0"/>
            <a:ext cx="3537960" cy="756742"/>
          </a:xfrm>
          <a:prstGeom prst="rect">
            <a:avLst/>
          </a:prstGeom>
        </p:spPr>
      </p:pic>
      <p:pic>
        <p:nvPicPr>
          <p:cNvPr id="33" name="图片 7">
            <a:extLst>
              <a:ext uri="{FF2B5EF4-FFF2-40B4-BE49-F238E27FC236}">
                <a16:creationId xmlns:a16="http://schemas.microsoft.com/office/drawing/2014/main" id="{651DAF3F-30EE-4484-8545-76FB26DB7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2F2F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627" y="1543924"/>
            <a:ext cx="4821237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46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/>
    </mc:Choice>
    <mc:Fallback xmlns="">
      <p:transition advTm="1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91B85F3-6568-4FB4-BB76-594AFB4B9E5B}"/>
              </a:ext>
            </a:extLst>
          </p:cNvPr>
          <p:cNvSpPr/>
          <p:nvPr/>
        </p:nvSpPr>
        <p:spPr>
          <a:xfrm>
            <a:off x="1738921" y="0"/>
            <a:ext cx="1045307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5C5EE1-24FC-451D-AC6A-07B071885079}"/>
              </a:ext>
            </a:extLst>
          </p:cNvPr>
          <p:cNvSpPr/>
          <p:nvPr/>
        </p:nvSpPr>
        <p:spPr>
          <a:xfrm>
            <a:off x="1738921" y="0"/>
            <a:ext cx="10453079" cy="756742"/>
          </a:xfrm>
          <a:prstGeom prst="rect">
            <a:avLst/>
          </a:prstGeom>
          <a:solidFill>
            <a:srgbClr val="493883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69A20E-33F4-471F-9EC1-36BFA062F3B0}"/>
              </a:ext>
            </a:extLst>
          </p:cNvPr>
          <p:cNvSpPr txBox="1"/>
          <p:nvPr/>
        </p:nvSpPr>
        <p:spPr>
          <a:xfrm>
            <a:off x="1754563" y="134316"/>
            <a:ext cx="2074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Background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16E3F289-019B-46BA-8B67-56B73368B4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390" y="0"/>
            <a:ext cx="3537960" cy="756742"/>
          </a:xfrm>
          <a:prstGeom prst="rect">
            <a:avLst/>
          </a:prstGeom>
        </p:spPr>
      </p:pic>
      <p:sp>
        <p:nvSpPr>
          <p:cNvPr id="18" name="灯片编号占位符 7">
            <a:extLst>
              <a:ext uri="{FF2B5EF4-FFF2-40B4-BE49-F238E27FC236}">
                <a16:creationId xmlns:a16="http://schemas.microsoft.com/office/drawing/2014/main" id="{339291A8-2E95-4CAB-8EBC-2A2568D7FD71}"/>
              </a:ext>
            </a:extLst>
          </p:cNvPr>
          <p:cNvSpPr txBox="1">
            <a:spLocks/>
          </p:cNvSpPr>
          <p:nvPr/>
        </p:nvSpPr>
        <p:spPr>
          <a:xfrm>
            <a:off x="9245740" y="65102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微软雅黑 Light" panose="020B0502040204020203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00F063A-7B63-491C-A845-B41E9950C879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B907FD7-FA00-47E2-A6B2-EF4319E463B4}"/>
              </a:ext>
            </a:extLst>
          </p:cNvPr>
          <p:cNvSpPr txBox="1"/>
          <p:nvPr/>
        </p:nvSpPr>
        <p:spPr>
          <a:xfrm>
            <a:off x="2215298" y="941839"/>
            <a:ext cx="2151166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UAV Networks</a:t>
            </a:r>
          </a:p>
        </p:txBody>
      </p:sp>
      <p:sp>
        <p:nvSpPr>
          <p:cNvPr id="31" name="矩形 7">
            <a:extLst>
              <a:ext uri="{FF2B5EF4-FFF2-40B4-BE49-F238E27FC236}">
                <a16:creationId xmlns:a16="http://schemas.microsoft.com/office/drawing/2014/main" id="{94D0ABE5-2987-43B5-97C4-24CFA25EEF6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00140" y="1438348"/>
            <a:ext cx="9313683" cy="457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algn="r" eaLnBrk="0" hangingPunct="0">
              <a:spcBef>
                <a:spcPct val="20000"/>
              </a:spcBef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zh-CN" altLang="zh-CN" b="1" i="1">
              <a:solidFill>
                <a:srgbClr val="000000"/>
              </a:solidFill>
              <a:ea typeface="华文新魏" panose="02010800040101010101" pitchFamily="2" charset="-122"/>
              <a:sym typeface="Verdana" panose="020B08040305040B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55370A2-2943-4602-81EF-2F97E31F516D}"/>
              </a:ext>
            </a:extLst>
          </p:cNvPr>
          <p:cNvSpPr txBox="1"/>
          <p:nvPr/>
        </p:nvSpPr>
        <p:spPr>
          <a:xfrm>
            <a:off x="3007929" y="3438039"/>
            <a:ext cx="271707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single UAV system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B432874-9B78-4E6C-B79D-A6BD07F79D63}"/>
              </a:ext>
            </a:extLst>
          </p:cNvPr>
          <p:cNvSpPr txBox="1"/>
          <p:nvPr/>
        </p:nvSpPr>
        <p:spPr>
          <a:xfrm>
            <a:off x="7736009" y="3468696"/>
            <a:ext cx="271707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multi-hop UAV network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8B109A08-1C41-4C9C-922E-F0E0019248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929" y="1769434"/>
            <a:ext cx="2717070" cy="1546691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7A2019BF-7EB3-43E9-9916-C4A7528987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009" y="1770051"/>
            <a:ext cx="2717070" cy="1546691"/>
          </a:xfrm>
          <a:prstGeom prst="rect">
            <a:avLst/>
          </a:prstGeom>
        </p:spPr>
      </p:pic>
      <p:sp>
        <p:nvSpPr>
          <p:cNvPr id="52" name="箭头: 下 51">
            <a:extLst>
              <a:ext uri="{FF2B5EF4-FFF2-40B4-BE49-F238E27FC236}">
                <a16:creationId xmlns:a16="http://schemas.microsoft.com/office/drawing/2014/main" id="{F0807A79-3846-49B9-9022-DE9C139C2348}"/>
              </a:ext>
            </a:extLst>
          </p:cNvPr>
          <p:cNvSpPr/>
          <p:nvPr/>
        </p:nvSpPr>
        <p:spPr>
          <a:xfrm rot="16200000" flipH="1">
            <a:off x="6574962" y="2112804"/>
            <a:ext cx="311084" cy="859950"/>
          </a:xfrm>
          <a:prstGeom prst="downArrow">
            <a:avLst/>
          </a:prstGeom>
          <a:solidFill>
            <a:srgbClr val="493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5CB3E6B-C3D3-4962-BEEA-97476AC9BB67}"/>
              </a:ext>
            </a:extLst>
          </p:cNvPr>
          <p:cNvSpPr/>
          <p:nvPr/>
        </p:nvSpPr>
        <p:spPr>
          <a:xfrm>
            <a:off x="80370" y="1232491"/>
            <a:ext cx="1522324" cy="599037"/>
          </a:xfrm>
          <a:prstGeom prst="rect">
            <a:avLst/>
          </a:prstGeom>
          <a:solidFill>
            <a:srgbClr val="493883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Background</a:t>
            </a:r>
            <a:endParaRPr lang="zh-CN" altLang="en-US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8E39AD6-9568-4D01-AFF8-641DC8F1CE93}"/>
              </a:ext>
            </a:extLst>
          </p:cNvPr>
          <p:cNvSpPr/>
          <p:nvPr/>
        </p:nvSpPr>
        <p:spPr>
          <a:xfrm>
            <a:off x="80370" y="2336923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FFF978B-7041-4930-A9DF-98323A6754AE}"/>
              </a:ext>
            </a:extLst>
          </p:cNvPr>
          <p:cNvSpPr/>
          <p:nvPr/>
        </p:nvSpPr>
        <p:spPr>
          <a:xfrm>
            <a:off x="80370" y="3447505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B468756-5D2E-45F1-B98E-CD2E74C2ECE4}"/>
              </a:ext>
            </a:extLst>
          </p:cNvPr>
          <p:cNvSpPr/>
          <p:nvPr/>
        </p:nvSpPr>
        <p:spPr>
          <a:xfrm>
            <a:off x="80370" y="4558087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2CECDAE-B931-4697-BB88-6B04F6D70584}"/>
              </a:ext>
            </a:extLst>
          </p:cNvPr>
          <p:cNvSpPr/>
          <p:nvPr/>
        </p:nvSpPr>
        <p:spPr>
          <a:xfrm>
            <a:off x="80370" y="5668669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74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/>
    </mc:Choice>
    <mc:Fallback xmlns="">
      <p:transition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91B85F3-6568-4FB4-BB76-594AFB4B9E5B}"/>
              </a:ext>
            </a:extLst>
          </p:cNvPr>
          <p:cNvSpPr/>
          <p:nvPr/>
        </p:nvSpPr>
        <p:spPr>
          <a:xfrm>
            <a:off x="1738921" y="0"/>
            <a:ext cx="1045307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5C5EE1-24FC-451D-AC6A-07B071885079}"/>
              </a:ext>
            </a:extLst>
          </p:cNvPr>
          <p:cNvSpPr/>
          <p:nvPr/>
        </p:nvSpPr>
        <p:spPr>
          <a:xfrm>
            <a:off x="1738921" y="0"/>
            <a:ext cx="10453079" cy="756742"/>
          </a:xfrm>
          <a:prstGeom prst="rect">
            <a:avLst/>
          </a:prstGeom>
          <a:solidFill>
            <a:srgbClr val="493883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69A20E-33F4-471F-9EC1-36BFA062F3B0}"/>
              </a:ext>
            </a:extLst>
          </p:cNvPr>
          <p:cNvSpPr txBox="1"/>
          <p:nvPr/>
        </p:nvSpPr>
        <p:spPr>
          <a:xfrm>
            <a:off x="1754563" y="134316"/>
            <a:ext cx="2074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Background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16E3F289-019B-46BA-8B67-56B73368B4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390" y="0"/>
            <a:ext cx="3537960" cy="756742"/>
          </a:xfrm>
          <a:prstGeom prst="rect">
            <a:avLst/>
          </a:prstGeom>
        </p:spPr>
      </p:pic>
      <p:sp>
        <p:nvSpPr>
          <p:cNvPr id="18" name="灯片编号占位符 7">
            <a:extLst>
              <a:ext uri="{FF2B5EF4-FFF2-40B4-BE49-F238E27FC236}">
                <a16:creationId xmlns:a16="http://schemas.microsoft.com/office/drawing/2014/main" id="{339291A8-2E95-4CAB-8EBC-2A2568D7FD71}"/>
              </a:ext>
            </a:extLst>
          </p:cNvPr>
          <p:cNvSpPr txBox="1">
            <a:spLocks/>
          </p:cNvSpPr>
          <p:nvPr/>
        </p:nvSpPr>
        <p:spPr>
          <a:xfrm>
            <a:off x="9245740" y="65102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微软雅黑 Light" panose="020B0502040204020203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00F063A-7B63-491C-A845-B41E9950C879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B907FD7-FA00-47E2-A6B2-EF4319E463B4}"/>
              </a:ext>
            </a:extLst>
          </p:cNvPr>
          <p:cNvSpPr txBox="1"/>
          <p:nvPr/>
        </p:nvSpPr>
        <p:spPr>
          <a:xfrm>
            <a:off x="2215298" y="941839"/>
            <a:ext cx="2151166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UAV Networks</a:t>
            </a:r>
          </a:p>
        </p:txBody>
      </p:sp>
      <p:sp>
        <p:nvSpPr>
          <p:cNvPr id="31" name="矩形 7">
            <a:extLst>
              <a:ext uri="{FF2B5EF4-FFF2-40B4-BE49-F238E27FC236}">
                <a16:creationId xmlns:a16="http://schemas.microsoft.com/office/drawing/2014/main" id="{94D0ABE5-2987-43B5-97C4-24CFA25EEF6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00140" y="1438348"/>
            <a:ext cx="9313683" cy="457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algn="r" eaLnBrk="0" hangingPunct="0">
              <a:spcBef>
                <a:spcPct val="20000"/>
              </a:spcBef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zh-CN" altLang="zh-CN" b="1" i="1">
              <a:solidFill>
                <a:srgbClr val="000000"/>
              </a:solidFill>
              <a:ea typeface="华文新魏" panose="02010800040101010101" pitchFamily="2" charset="-122"/>
              <a:sym typeface="Verdana" panose="020B08040305040B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55370A2-2943-4602-81EF-2F97E31F516D}"/>
              </a:ext>
            </a:extLst>
          </p:cNvPr>
          <p:cNvSpPr txBox="1"/>
          <p:nvPr/>
        </p:nvSpPr>
        <p:spPr>
          <a:xfrm>
            <a:off x="3007929" y="3438039"/>
            <a:ext cx="271707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single UAV system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B432874-9B78-4E6C-B79D-A6BD07F79D63}"/>
              </a:ext>
            </a:extLst>
          </p:cNvPr>
          <p:cNvSpPr txBox="1"/>
          <p:nvPr/>
        </p:nvSpPr>
        <p:spPr>
          <a:xfrm>
            <a:off x="7736009" y="3468696"/>
            <a:ext cx="271707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multi-hop UAV network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8B109A08-1C41-4C9C-922E-F0E0019248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929" y="1769434"/>
            <a:ext cx="2717070" cy="1546691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7A2019BF-7EB3-43E9-9916-C4A7528987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009" y="1770051"/>
            <a:ext cx="2717070" cy="1546691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749F318A-BDEF-40FE-B685-76F88D4671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787" y="4516158"/>
            <a:ext cx="2717070" cy="1566268"/>
          </a:xfrm>
          <a:prstGeom prst="rect">
            <a:avLst/>
          </a:prstGeom>
        </p:spPr>
      </p:pic>
      <p:sp>
        <p:nvSpPr>
          <p:cNvPr id="52" name="箭头: 下 51">
            <a:extLst>
              <a:ext uri="{FF2B5EF4-FFF2-40B4-BE49-F238E27FC236}">
                <a16:creationId xmlns:a16="http://schemas.microsoft.com/office/drawing/2014/main" id="{F0807A79-3846-49B9-9022-DE9C139C2348}"/>
              </a:ext>
            </a:extLst>
          </p:cNvPr>
          <p:cNvSpPr/>
          <p:nvPr/>
        </p:nvSpPr>
        <p:spPr>
          <a:xfrm rot="16200000" flipH="1">
            <a:off x="6574962" y="2112804"/>
            <a:ext cx="311084" cy="859950"/>
          </a:xfrm>
          <a:prstGeom prst="downArrow">
            <a:avLst/>
          </a:prstGeom>
          <a:solidFill>
            <a:srgbClr val="493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C739EED-C889-40DE-A0DF-D23A6EE433A0}"/>
              </a:ext>
            </a:extLst>
          </p:cNvPr>
          <p:cNvSpPr txBox="1"/>
          <p:nvPr/>
        </p:nvSpPr>
        <p:spPr>
          <a:xfrm>
            <a:off x="2756317" y="5178314"/>
            <a:ext cx="475824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Network Communication and Routing Protocol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" name="箭头: 下 54">
            <a:extLst>
              <a:ext uri="{FF2B5EF4-FFF2-40B4-BE49-F238E27FC236}">
                <a16:creationId xmlns:a16="http://schemas.microsoft.com/office/drawing/2014/main" id="{79F567DF-B208-4320-8CF8-7A8B0ABC5F8C}"/>
              </a:ext>
            </a:extLst>
          </p:cNvPr>
          <p:cNvSpPr/>
          <p:nvPr/>
        </p:nvSpPr>
        <p:spPr>
          <a:xfrm flipH="1">
            <a:off x="8939002" y="4004506"/>
            <a:ext cx="311084" cy="460343"/>
          </a:xfrm>
          <a:prstGeom prst="downArrow">
            <a:avLst/>
          </a:prstGeom>
          <a:solidFill>
            <a:srgbClr val="493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5CB3E6B-C3D3-4962-BEEA-97476AC9BB67}"/>
              </a:ext>
            </a:extLst>
          </p:cNvPr>
          <p:cNvSpPr/>
          <p:nvPr/>
        </p:nvSpPr>
        <p:spPr>
          <a:xfrm>
            <a:off x="80370" y="1232491"/>
            <a:ext cx="1522324" cy="599037"/>
          </a:xfrm>
          <a:prstGeom prst="rect">
            <a:avLst/>
          </a:prstGeom>
          <a:solidFill>
            <a:srgbClr val="493883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Background</a:t>
            </a:r>
            <a:endParaRPr lang="zh-CN" altLang="en-US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8E39AD6-9568-4D01-AFF8-641DC8F1CE93}"/>
              </a:ext>
            </a:extLst>
          </p:cNvPr>
          <p:cNvSpPr/>
          <p:nvPr/>
        </p:nvSpPr>
        <p:spPr>
          <a:xfrm>
            <a:off x="80370" y="2336923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FFF978B-7041-4930-A9DF-98323A6754AE}"/>
              </a:ext>
            </a:extLst>
          </p:cNvPr>
          <p:cNvSpPr/>
          <p:nvPr/>
        </p:nvSpPr>
        <p:spPr>
          <a:xfrm>
            <a:off x="80370" y="3447505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B468756-5D2E-45F1-B98E-CD2E74C2ECE4}"/>
              </a:ext>
            </a:extLst>
          </p:cNvPr>
          <p:cNvSpPr/>
          <p:nvPr/>
        </p:nvSpPr>
        <p:spPr>
          <a:xfrm>
            <a:off x="80370" y="4558087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2CECDAE-B931-4697-BB88-6B04F6D70584}"/>
              </a:ext>
            </a:extLst>
          </p:cNvPr>
          <p:cNvSpPr/>
          <p:nvPr/>
        </p:nvSpPr>
        <p:spPr>
          <a:xfrm>
            <a:off x="80370" y="5668669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56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/>
    </mc:Choice>
    <mc:Fallback xmlns="">
      <p:transition advTm="1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>
            <a:extLst>
              <a:ext uri="{FF2B5EF4-FFF2-40B4-BE49-F238E27FC236}">
                <a16:creationId xmlns:a16="http://schemas.microsoft.com/office/drawing/2014/main" id="{9823DE74-C8D3-4212-BFC7-154070B2885B}"/>
              </a:ext>
            </a:extLst>
          </p:cNvPr>
          <p:cNvSpPr/>
          <p:nvPr/>
        </p:nvSpPr>
        <p:spPr>
          <a:xfrm>
            <a:off x="1738921" y="0"/>
            <a:ext cx="1045307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7">
            <a:extLst>
              <a:ext uri="{FF2B5EF4-FFF2-40B4-BE49-F238E27FC236}">
                <a16:creationId xmlns:a16="http://schemas.microsoft.com/office/drawing/2014/main" id="{964FDE0C-96E6-4049-83ED-52E44967BDF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00140" y="1438348"/>
            <a:ext cx="9313683" cy="457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algn="r" eaLnBrk="0" hangingPunct="0">
              <a:spcBef>
                <a:spcPct val="20000"/>
              </a:spcBef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zh-CN" altLang="zh-CN" b="1" i="1">
              <a:solidFill>
                <a:srgbClr val="000000"/>
              </a:solidFill>
              <a:ea typeface="华文新魏" panose="02010800040101010101" pitchFamily="2" charset="-122"/>
              <a:sym typeface="Verdana" panose="020B08040305040B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D829EC6-5EC8-429F-82F2-172B2FF4EE73}"/>
              </a:ext>
            </a:extLst>
          </p:cNvPr>
          <p:cNvSpPr txBox="1"/>
          <p:nvPr/>
        </p:nvSpPr>
        <p:spPr>
          <a:xfrm>
            <a:off x="2215298" y="941839"/>
            <a:ext cx="365516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Objectives and Challenges</a:t>
            </a:r>
            <a:endParaRPr lang="en-US" altLang="zh-CN" sz="2400" b="1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1" name="灯片编号占位符 7">
            <a:extLst>
              <a:ext uri="{FF2B5EF4-FFF2-40B4-BE49-F238E27FC236}">
                <a16:creationId xmlns:a16="http://schemas.microsoft.com/office/drawing/2014/main" id="{9052F96A-BB19-46A6-87F5-3F842474FECF}"/>
              </a:ext>
            </a:extLst>
          </p:cNvPr>
          <p:cNvSpPr txBox="1">
            <a:spLocks/>
          </p:cNvSpPr>
          <p:nvPr/>
        </p:nvSpPr>
        <p:spPr>
          <a:xfrm>
            <a:off x="9245740" y="65102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微软雅黑 Light" panose="020B0502040204020203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00F063A-7B63-491C-A845-B41E9950C879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D8EC9AC-0731-4F46-80BF-DC802DD7B603}"/>
              </a:ext>
            </a:extLst>
          </p:cNvPr>
          <p:cNvSpPr/>
          <p:nvPr/>
        </p:nvSpPr>
        <p:spPr>
          <a:xfrm>
            <a:off x="2720858" y="1581305"/>
            <a:ext cx="3646716" cy="586853"/>
          </a:xfrm>
          <a:prstGeom prst="rect">
            <a:avLst/>
          </a:prstGeom>
          <a:solidFill>
            <a:srgbClr val="493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Objectives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F1FB6194-022B-4D54-A796-A30074B0C6E8}"/>
              </a:ext>
            </a:extLst>
          </p:cNvPr>
          <p:cNvSpPr/>
          <p:nvPr/>
        </p:nvSpPr>
        <p:spPr>
          <a:xfrm>
            <a:off x="1966385" y="2258426"/>
            <a:ext cx="413018" cy="424129"/>
          </a:xfrm>
          <a:prstGeom prst="ellipse">
            <a:avLst/>
          </a:prstGeom>
          <a:solidFill>
            <a:srgbClr val="49388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4BA7EE4-741E-4A3C-8DC0-114472696C67}"/>
              </a:ext>
            </a:extLst>
          </p:cNvPr>
          <p:cNvSpPr txBox="1"/>
          <p:nvPr/>
        </p:nvSpPr>
        <p:spPr>
          <a:xfrm>
            <a:off x="2866378" y="2287749"/>
            <a:ext cx="32091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Energy Consumption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8CB2177-7C0E-4F45-92AD-743AF45BCE6F}"/>
              </a:ext>
            </a:extLst>
          </p:cNvPr>
          <p:cNvSpPr/>
          <p:nvPr/>
        </p:nvSpPr>
        <p:spPr>
          <a:xfrm>
            <a:off x="1738921" y="0"/>
            <a:ext cx="10453079" cy="756742"/>
          </a:xfrm>
          <a:prstGeom prst="rect">
            <a:avLst/>
          </a:prstGeom>
          <a:solidFill>
            <a:srgbClr val="493883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511E158-77BC-488E-9505-AF9BA3D4DB36}"/>
              </a:ext>
            </a:extLst>
          </p:cNvPr>
          <p:cNvSpPr txBox="1"/>
          <p:nvPr/>
        </p:nvSpPr>
        <p:spPr>
          <a:xfrm>
            <a:off x="1754563" y="134316"/>
            <a:ext cx="2074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Background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2" name="图片 61">
            <a:extLst>
              <a:ext uri="{FF2B5EF4-FFF2-40B4-BE49-F238E27FC236}">
                <a16:creationId xmlns:a16="http://schemas.microsoft.com/office/drawing/2014/main" id="{24CE9C8A-28F7-4F49-89BB-D6E81586AB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390" y="0"/>
            <a:ext cx="3537960" cy="756742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F3498B04-25A3-4BAB-A825-439C4E3FEDC7}"/>
              </a:ext>
            </a:extLst>
          </p:cNvPr>
          <p:cNvSpPr/>
          <p:nvPr/>
        </p:nvSpPr>
        <p:spPr>
          <a:xfrm>
            <a:off x="80370" y="1232491"/>
            <a:ext cx="1522324" cy="599037"/>
          </a:xfrm>
          <a:prstGeom prst="rect">
            <a:avLst/>
          </a:prstGeom>
          <a:solidFill>
            <a:srgbClr val="493883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Background</a:t>
            </a:r>
            <a:endParaRPr lang="zh-CN" altLang="en-US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D40E3BD-3298-41B3-A962-E4337BC179B3}"/>
              </a:ext>
            </a:extLst>
          </p:cNvPr>
          <p:cNvSpPr/>
          <p:nvPr/>
        </p:nvSpPr>
        <p:spPr>
          <a:xfrm>
            <a:off x="80370" y="2336923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87E3822-E332-47EA-B75B-7C5F77CB913C}"/>
              </a:ext>
            </a:extLst>
          </p:cNvPr>
          <p:cNvSpPr/>
          <p:nvPr/>
        </p:nvSpPr>
        <p:spPr>
          <a:xfrm>
            <a:off x="80370" y="3447505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C50D2BA-A789-4E81-8740-DD5EB1E4EBB3}"/>
              </a:ext>
            </a:extLst>
          </p:cNvPr>
          <p:cNvSpPr/>
          <p:nvPr/>
        </p:nvSpPr>
        <p:spPr>
          <a:xfrm>
            <a:off x="80370" y="4558087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EE476E8-CCE5-4BF5-BB1A-6051A102746C}"/>
              </a:ext>
            </a:extLst>
          </p:cNvPr>
          <p:cNvSpPr/>
          <p:nvPr/>
        </p:nvSpPr>
        <p:spPr>
          <a:xfrm>
            <a:off x="80370" y="5668669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56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/>
    </mc:Choice>
    <mc:Fallback xmlns="">
      <p:transition advTm="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>
            <a:extLst>
              <a:ext uri="{FF2B5EF4-FFF2-40B4-BE49-F238E27FC236}">
                <a16:creationId xmlns:a16="http://schemas.microsoft.com/office/drawing/2014/main" id="{9823DE74-C8D3-4212-BFC7-154070B2885B}"/>
              </a:ext>
            </a:extLst>
          </p:cNvPr>
          <p:cNvSpPr/>
          <p:nvPr/>
        </p:nvSpPr>
        <p:spPr>
          <a:xfrm>
            <a:off x="1738921" y="0"/>
            <a:ext cx="1045307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7">
            <a:extLst>
              <a:ext uri="{FF2B5EF4-FFF2-40B4-BE49-F238E27FC236}">
                <a16:creationId xmlns:a16="http://schemas.microsoft.com/office/drawing/2014/main" id="{964FDE0C-96E6-4049-83ED-52E44967BDF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00140" y="1438348"/>
            <a:ext cx="9313683" cy="457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algn="r" eaLnBrk="0" hangingPunct="0">
              <a:spcBef>
                <a:spcPct val="20000"/>
              </a:spcBef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zh-CN" altLang="zh-CN" b="1" i="1">
              <a:solidFill>
                <a:srgbClr val="000000"/>
              </a:solidFill>
              <a:ea typeface="华文新魏" panose="02010800040101010101" pitchFamily="2" charset="-122"/>
              <a:sym typeface="Verdana" panose="020B08040305040B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D829EC6-5EC8-429F-82F2-172B2FF4EE73}"/>
              </a:ext>
            </a:extLst>
          </p:cNvPr>
          <p:cNvSpPr txBox="1"/>
          <p:nvPr/>
        </p:nvSpPr>
        <p:spPr>
          <a:xfrm>
            <a:off x="2215298" y="941839"/>
            <a:ext cx="365516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Objectives and Challenges</a:t>
            </a:r>
            <a:endParaRPr lang="en-US" altLang="zh-CN" sz="2400" b="1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1" name="灯片编号占位符 7">
            <a:extLst>
              <a:ext uri="{FF2B5EF4-FFF2-40B4-BE49-F238E27FC236}">
                <a16:creationId xmlns:a16="http://schemas.microsoft.com/office/drawing/2014/main" id="{9052F96A-BB19-46A6-87F5-3F842474FECF}"/>
              </a:ext>
            </a:extLst>
          </p:cNvPr>
          <p:cNvSpPr txBox="1">
            <a:spLocks/>
          </p:cNvSpPr>
          <p:nvPr/>
        </p:nvSpPr>
        <p:spPr>
          <a:xfrm>
            <a:off x="9245740" y="65102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微软雅黑 Light" panose="020B0502040204020203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00F063A-7B63-491C-A845-B41E9950C879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D8EC9AC-0731-4F46-80BF-DC802DD7B603}"/>
              </a:ext>
            </a:extLst>
          </p:cNvPr>
          <p:cNvSpPr/>
          <p:nvPr/>
        </p:nvSpPr>
        <p:spPr>
          <a:xfrm>
            <a:off x="2720858" y="1581305"/>
            <a:ext cx="3646716" cy="586853"/>
          </a:xfrm>
          <a:prstGeom prst="rect">
            <a:avLst/>
          </a:prstGeom>
          <a:solidFill>
            <a:srgbClr val="493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Objectives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0F75E02-8B12-4BBA-9C7D-9AF82E68F927}"/>
              </a:ext>
            </a:extLst>
          </p:cNvPr>
          <p:cNvSpPr/>
          <p:nvPr/>
        </p:nvSpPr>
        <p:spPr>
          <a:xfrm>
            <a:off x="7723813" y="1576784"/>
            <a:ext cx="3943024" cy="586853"/>
          </a:xfrm>
          <a:prstGeom prst="rect">
            <a:avLst/>
          </a:prstGeom>
          <a:solidFill>
            <a:srgbClr val="493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F1FB6194-022B-4D54-A796-A30074B0C6E8}"/>
              </a:ext>
            </a:extLst>
          </p:cNvPr>
          <p:cNvSpPr/>
          <p:nvPr/>
        </p:nvSpPr>
        <p:spPr>
          <a:xfrm>
            <a:off x="1966385" y="2258426"/>
            <a:ext cx="413018" cy="424129"/>
          </a:xfrm>
          <a:prstGeom prst="ellipse">
            <a:avLst/>
          </a:prstGeom>
          <a:solidFill>
            <a:srgbClr val="49388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4BA7EE4-741E-4A3C-8DC0-114472696C67}"/>
              </a:ext>
            </a:extLst>
          </p:cNvPr>
          <p:cNvSpPr txBox="1"/>
          <p:nvPr/>
        </p:nvSpPr>
        <p:spPr>
          <a:xfrm>
            <a:off x="2866378" y="2287749"/>
            <a:ext cx="32091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Energy Consumption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80E8944-C8AB-4565-8798-2E017DDD1B46}"/>
              </a:ext>
            </a:extLst>
          </p:cNvPr>
          <p:cNvSpPr txBox="1"/>
          <p:nvPr/>
        </p:nvSpPr>
        <p:spPr>
          <a:xfrm>
            <a:off x="8089670" y="2291284"/>
            <a:ext cx="345862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Energy Consumption Minimization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92FA28C0-CDEF-452C-900F-8B319850BA5C}"/>
              </a:ext>
            </a:extLst>
          </p:cNvPr>
          <p:cNvSpPr/>
          <p:nvPr/>
        </p:nvSpPr>
        <p:spPr>
          <a:xfrm rot="16200000" flipH="1">
            <a:off x="6796627" y="1776805"/>
            <a:ext cx="311084" cy="1483821"/>
          </a:xfrm>
          <a:prstGeom prst="downArrow">
            <a:avLst/>
          </a:prstGeom>
          <a:solidFill>
            <a:srgbClr val="493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8CB2177-7C0E-4F45-92AD-743AF45BCE6F}"/>
              </a:ext>
            </a:extLst>
          </p:cNvPr>
          <p:cNvSpPr/>
          <p:nvPr/>
        </p:nvSpPr>
        <p:spPr>
          <a:xfrm>
            <a:off x="1738921" y="0"/>
            <a:ext cx="10453079" cy="756742"/>
          </a:xfrm>
          <a:prstGeom prst="rect">
            <a:avLst/>
          </a:prstGeom>
          <a:solidFill>
            <a:srgbClr val="493883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511E158-77BC-488E-9505-AF9BA3D4DB36}"/>
              </a:ext>
            </a:extLst>
          </p:cNvPr>
          <p:cNvSpPr txBox="1"/>
          <p:nvPr/>
        </p:nvSpPr>
        <p:spPr>
          <a:xfrm>
            <a:off x="1754563" y="134316"/>
            <a:ext cx="2074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Background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2" name="图片 61">
            <a:extLst>
              <a:ext uri="{FF2B5EF4-FFF2-40B4-BE49-F238E27FC236}">
                <a16:creationId xmlns:a16="http://schemas.microsoft.com/office/drawing/2014/main" id="{24CE9C8A-28F7-4F49-89BB-D6E81586AB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390" y="0"/>
            <a:ext cx="3537960" cy="756742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F3498B04-25A3-4BAB-A825-439C4E3FEDC7}"/>
              </a:ext>
            </a:extLst>
          </p:cNvPr>
          <p:cNvSpPr/>
          <p:nvPr/>
        </p:nvSpPr>
        <p:spPr>
          <a:xfrm>
            <a:off x="80370" y="1232491"/>
            <a:ext cx="1522324" cy="599037"/>
          </a:xfrm>
          <a:prstGeom prst="rect">
            <a:avLst/>
          </a:prstGeom>
          <a:solidFill>
            <a:srgbClr val="493883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Background</a:t>
            </a:r>
            <a:endParaRPr lang="zh-CN" altLang="en-US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D40E3BD-3298-41B3-A962-E4337BC179B3}"/>
              </a:ext>
            </a:extLst>
          </p:cNvPr>
          <p:cNvSpPr/>
          <p:nvPr/>
        </p:nvSpPr>
        <p:spPr>
          <a:xfrm>
            <a:off x="80370" y="2336923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87E3822-E332-47EA-B75B-7C5F77CB913C}"/>
              </a:ext>
            </a:extLst>
          </p:cNvPr>
          <p:cNvSpPr/>
          <p:nvPr/>
        </p:nvSpPr>
        <p:spPr>
          <a:xfrm>
            <a:off x="80370" y="3447505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C50D2BA-A789-4E81-8740-DD5EB1E4EBB3}"/>
              </a:ext>
            </a:extLst>
          </p:cNvPr>
          <p:cNvSpPr/>
          <p:nvPr/>
        </p:nvSpPr>
        <p:spPr>
          <a:xfrm>
            <a:off x="80370" y="4558087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EE476E8-CCE5-4BF5-BB1A-6051A102746C}"/>
              </a:ext>
            </a:extLst>
          </p:cNvPr>
          <p:cNvSpPr/>
          <p:nvPr/>
        </p:nvSpPr>
        <p:spPr>
          <a:xfrm>
            <a:off x="80370" y="5668669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20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/>
    </mc:Choice>
    <mc:Fallback xmlns="">
      <p:transition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>
            <a:extLst>
              <a:ext uri="{FF2B5EF4-FFF2-40B4-BE49-F238E27FC236}">
                <a16:creationId xmlns:a16="http://schemas.microsoft.com/office/drawing/2014/main" id="{9823DE74-C8D3-4212-BFC7-154070B2885B}"/>
              </a:ext>
            </a:extLst>
          </p:cNvPr>
          <p:cNvSpPr/>
          <p:nvPr/>
        </p:nvSpPr>
        <p:spPr>
          <a:xfrm>
            <a:off x="1738921" y="0"/>
            <a:ext cx="1045307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7">
            <a:extLst>
              <a:ext uri="{FF2B5EF4-FFF2-40B4-BE49-F238E27FC236}">
                <a16:creationId xmlns:a16="http://schemas.microsoft.com/office/drawing/2014/main" id="{964FDE0C-96E6-4049-83ED-52E44967BDF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00140" y="1438348"/>
            <a:ext cx="9313683" cy="457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algn="r" eaLnBrk="0" hangingPunct="0">
              <a:spcBef>
                <a:spcPct val="20000"/>
              </a:spcBef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zh-CN" altLang="zh-CN" b="1" i="1">
              <a:solidFill>
                <a:srgbClr val="000000"/>
              </a:solidFill>
              <a:ea typeface="华文新魏" panose="02010800040101010101" pitchFamily="2" charset="-122"/>
              <a:sym typeface="Verdana" panose="020B08040305040B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D829EC6-5EC8-429F-82F2-172B2FF4EE73}"/>
              </a:ext>
            </a:extLst>
          </p:cNvPr>
          <p:cNvSpPr txBox="1"/>
          <p:nvPr/>
        </p:nvSpPr>
        <p:spPr>
          <a:xfrm>
            <a:off x="2215298" y="941839"/>
            <a:ext cx="365516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Objectives and Challenges</a:t>
            </a:r>
            <a:endParaRPr lang="en-US" altLang="zh-CN" sz="2400" b="1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1" name="灯片编号占位符 7">
            <a:extLst>
              <a:ext uri="{FF2B5EF4-FFF2-40B4-BE49-F238E27FC236}">
                <a16:creationId xmlns:a16="http://schemas.microsoft.com/office/drawing/2014/main" id="{9052F96A-BB19-46A6-87F5-3F842474FECF}"/>
              </a:ext>
            </a:extLst>
          </p:cNvPr>
          <p:cNvSpPr txBox="1">
            <a:spLocks/>
          </p:cNvSpPr>
          <p:nvPr/>
        </p:nvSpPr>
        <p:spPr>
          <a:xfrm>
            <a:off x="9245740" y="65102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微软雅黑 Light" panose="020B0502040204020203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00F063A-7B63-491C-A845-B41E9950C879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D8EC9AC-0731-4F46-80BF-DC802DD7B603}"/>
              </a:ext>
            </a:extLst>
          </p:cNvPr>
          <p:cNvSpPr/>
          <p:nvPr/>
        </p:nvSpPr>
        <p:spPr>
          <a:xfrm>
            <a:off x="2720858" y="1581305"/>
            <a:ext cx="3646716" cy="586853"/>
          </a:xfrm>
          <a:prstGeom prst="rect">
            <a:avLst/>
          </a:prstGeom>
          <a:solidFill>
            <a:srgbClr val="493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Objectives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0F75E02-8B12-4BBA-9C7D-9AF82E68F927}"/>
              </a:ext>
            </a:extLst>
          </p:cNvPr>
          <p:cNvSpPr/>
          <p:nvPr/>
        </p:nvSpPr>
        <p:spPr>
          <a:xfrm>
            <a:off x="7723813" y="1576784"/>
            <a:ext cx="3943024" cy="586853"/>
          </a:xfrm>
          <a:prstGeom prst="rect">
            <a:avLst/>
          </a:prstGeom>
          <a:solidFill>
            <a:srgbClr val="493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F1FB6194-022B-4D54-A796-A30074B0C6E8}"/>
              </a:ext>
            </a:extLst>
          </p:cNvPr>
          <p:cNvSpPr/>
          <p:nvPr/>
        </p:nvSpPr>
        <p:spPr>
          <a:xfrm>
            <a:off x="1966385" y="2258426"/>
            <a:ext cx="413018" cy="424129"/>
          </a:xfrm>
          <a:prstGeom prst="ellipse">
            <a:avLst/>
          </a:prstGeom>
          <a:solidFill>
            <a:srgbClr val="49388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4BA7EE4-741E-4A3C-8DC0-114472696C67}"/>
              </a:ext>
            </a:extLst>
          </p:cNvPr>
          <p:cNvSpPr txBox="1"/>
          <p:nvPr/>
        </p:nvSpPr>
        <p:spPr>
          <a:xfrm>
            <a:off x="2866378" y="2287749"/>
            <a:ext cx="32091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Energy Consumption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DCE8B6AC-15AF-43D3-BAA8-34177075DF6A}"/>
              </a:ext>
            </a:extLst>
          </p:cNvPr>
          <p:cNvSpPr/>
          <p:nvPr/>
        </p:nvSpPr>
        <p:spPr>
          <a:xfrm>
            <a:off x="1966385" y="2859332"/>
            <a:ext cx="413018" cy="424129"/>
          </a:xfrm>
          <a:prstGeom prst="ellipse">
            <a:avLst/>
          </a:prstGeom>
          <a:solidFill>
            <a:srgbClr val="49388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9F81778-8BE3-4F35-855B-16A00F36612C}"/>
              </a:ext>
            </a:extLst>
          </p:cNvPr>
          <p:cNvSpPr txBox="1"/>
          <p:nvPr/>
        </p:nvSpPr>
        <p:spPr>
          <a:xfrm>
            <a:off x="3642681" y="2882141"/>
            <a:ext cx="180307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Delivery Delay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80E8944-C8AB-4565-8798-2E017DDD1B46}"/>
              </a:ext>
            </a:extLst>
          </p:cNvPr>
          <p:cNvSpPr txBox="1"/>
          <p:nvPr/>
        </p:nvSpPr>
        <p:spPr>
          <a:xfrm>
            <a:off x="8089670" y="2291284"/>
            <a:ext cx="345862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Energy Consumption Minimization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92FA28C0-CDEF-452C-900F-8B319850BA5C}"/>
              </a:ext>
            </a:extLst>
          </p:cNvPr>
          <p:cNvSpPr/>
          <p:nvPr/>
        </p:nvSpPr>
        <p:spPr>
          <a:xfrm rot="16200000" flipH="1">
            <a:off x="6796627" y="1776805"/>
            <a:ext cx="311084" cy="1483821"/>
          </a:xfrm>
          <a:prstGeom prst="downArrow">
            <a:avLst/>
          </a:prstGeom>
          <a:solidFill>
            <a:srgbClr val="493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8CB2177-7C0E-4F45-92AD-743AF45BCE6F}"/>
              </a:ext>
            </a:extLst>
          </p:cNvPr>
          <p:cNvSpPr/>
          <p:nvPr/>
        </p:nvSpPr>
        <p:spPr>
          <a:xfrm>
            <a:off x="1738921" y="0"/>
            <a:ext cx="10453079" cy="756742"/>
          </a:xfrm>
          <a:prstGeom prst="rect">
            <a:avLst/>
          </a:prstGeom>
          <a:solidFill>
            <a:srgbClr val="493883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511E158-77BC-488E-9505-AF9BA3D4DB36}"/>
              </a:ext>
            </a:extLst>
          </p:cNvPr>
          <p:cNvSpPr txBox="1"/>
          <p:nvPr/>
        </p:nvSpPr>
        <p:spPr>
          <a:xfrm>
            <a:off x="1754563" y="134316"/>
            <a:ext cx="2074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Background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2" name="图片 61">
            <a:extLst>
              <a:ext uri="{FF2B5EF4-FFF2-40B4-BE49-F238E27FC236}">
                <a16:creationId xmlns:a16="http://schemas.microsoft.com/office/drawing/2014/main" id="{24CE9C8A-28F7-4F49-89BB-D6E81586AB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390" y="0"/>
            <a:ext cx="3537960" cy="756742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F3498B04-25A3-4BAB-A825-439C4E3FEDC7}"/>
              </a:ext>
            </a:extLst>
          </p:cNvPr>
          <p:cNvSpPr/>
          <p:nvPr/>
        </p:nvSpPr>
        <p:spPr>
          <a:xfrm>
            <a:off x="80370" y="1232491"/>
            <a:ext cx="1522324" cy="599037"/>
          </a:xfrm>
          <a:prstGeom prst="rect">
            <a:avLst/>
          </a:prstGeom>
          <a:solidFill>
            <a:srgbClr val="493883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Background</a:t>
            </a:r>
            <a:endParaRPr lang="zh-CN" altLang="en-US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D40E3BD-3298-41B3-A962-E4337BC179B3}"/>
              </a:ext>
            </a:extLst>
          </p:cNvPr>
          <p:cNvSpPr/>
          <p:nvPr/>
        </p:nvSpPr>
        <p:spPr>
          <a:xfrm>
            <a:off x="80370" y="2336923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87E3822-E332-47EA-B75B-7C5F77CB913C}"/>
              </a:ext>
            </a:extLst>
          </p:cNvPr>
          <p:cNvSpPr/>
          <p:nvPr/>
        </p:nvSpPr>
        <p:spPr>
          <a:xfrm>
            <a:off x="80370" y="3447505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C50D2BA-A789-4E81-8740-DD5EB1E4EBB3}"/>
              </a:ext>
            </a:extLst>
          </p:cNvPr>
          <p:cNvSpPr/>
          <p:nvPr/>
        </p:nvSpPr>
        <p:spPr>
          <a:xfrm>
            <a:off x="80370" y="4558087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EE476E8-CCE5-4BF5-BB1A-6051A102746C}"/>
              </a:ext>
            </a:extLst>
          </p:cNvPr>
          <p:cNvSpPr/>
          <p:nvPr/>
        </p:nvSpPr>
        <p:spPr>
          <a:xfrm>
            <a:off x="80370" y="5668669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48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/>
    </mc:Choice>
    <mc:Fallback xmlns="">
      <p:transition advTm="1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>
            <a:extLst>
              <a:ext uri="{FF2B5EF4-FFF2-40B4-BE49-F238E27FC236}">
                <a16:creationId xmlns:a16="http://schemas.microsoft.com/office/drawing/2014/main" id="{9823DE74-C8D3-4212-BFC7-154070B2885B}"/>
              </a:ext>
            </a:extLst>
          </p:cNvPr>
          <p:cNvSpPr/>
          <p:nvPr/>
        </p:nvSpPr>
        <p:spPr>
          <a:xfrm>
            <a:off x="1738921" y="0"/>
            <a:ext cx="1045307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7">
            <a:extLst>
              <a:ext uri="{FF2B5EF4-FFF2-40B4-BE49-F238E27FC236}">
                <a16:creationId xmlns:a16="http://schemas.microsoft.com/office/drawing/2014/main" id="{964FDE0C-96E6-4049-83ED-52E44967BDF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00140" y="1438348"/>
            <a:ext cx="9313683" cy="457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algn="r" eaLnBrk="0" hangingPunct="0">
              <a:spcBef>
                <a:spcPct val="20000"/>
              </a:spcBef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zh-CN" altLang="zh-CN" b="1" i="1">
              <a:solidFill>
                <a:srgbClr val="000000"/>
              </a:solidFill>
              <a:ea typeface="华文新魏" panose="02010800040101010101" pitchFamily="2" charset="-122"/>
              <a:sym typeface="Verdana" panose="020B08040305040B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D829EC6-5EC8-429F-82F2-172B2FF4EE73}"/>
              </a:ext>
            </a:extLst>
          </p:cNvPr>
          <p:cNvSpPr txBox="1"/>
          <p:nvPr/>
        </p:nvSpPr>
        <p:spPr>
          <a:xfrm>
            <a:off x="2215298" y="941839"/>
            <a:ext cx="365516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Objectives and Challenges</a:t>
            </a:r>
            <a:endParaRPr lang="en-US" altLang="zh-CN" sz="2400" b="1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1" name="灯片编号占位符 7">
            <a:extLst>
              <a:ext uri="{FF2B5EF4-FFF2-40B4-BE49-F238E27FC236}">
                <a16:creationId xmlns:a16="http://schemas.microsoft.com/office/drawing/2014/main" id="{9052F96A-BB19-46A6-87F5-3F842474FECF}"/>
              </a:ext>
            </a:extLst>
          </p:cNvPr>
          <p:cNvSpPr txBox="1">
            <a:spLocks/>
          </p:cNvSpPr>
          <p:nvPr/>
        </p:nvSpPr>
        <p:spPr>
          <a:xfrm>
            <a:off x="9245740" y="65102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微软雅黑 Light" panose="020B0502040204020203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00F063A-7B63-491C-A845-B41E9950C879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D8EC9AC-0731-4F46-80BF-DC802DD7B603}"/>
              </a:ext>
            </a:extLst>
          </p:cNvPr>
          <p:cNvSpPr/>
          <p:nvPr/>
        </p:nvSpPr>
        <p:spPr>
          <a:xfrm>
            <a:off x="2720858" y="1581305"/>
            <a:ext cx="3646716" cy="586853"/>
          </a:xfrm>
          <a:prstGeom prst="rect">
            <a:avLst/>
          </a:prstGeom>
          <a:solidFill>
            <a:srgbClr val="493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Objectives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0F75E02-8B12-4BBA-9C7D-9AF82E68F927}"/>
              </a:ext>
            </a:extLst>
          </p:cNvPr>
          <p:cNvSpPr/>
          <p:nvPr/>
        </p:nvSpPr>
        <p:spPr>
          <a:xfrm>
            <a:off x="7723813" y="1576784"/>
            <a:ext cx="3943024" cy="586853"/>
          </a:xfrm>
          <a:prstGeom prst="rect">
            <a:avLst/>
          </a:prstGeom>
          <a:solidFill>
            <a:srgbClr val="493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F1FB6194-022B-4D54-A796-A30074B0C6E8}"/>
              </a:ext>
            </a:extLst>
          </p:cNvPr>
          <p:cNvSpPr/>
          <p:nvPr/>
        </p:nvSpPr>
        <p:spPr>
          <a:xfrm>
            <a:off x="1966385" y="2258426"/>
            <a:ext cx="413018" cy="424129"/>
          </a:xfrm>
          <a:prstGeom prst="ellipse">
            <a:avLst/>
          </a:prstGeom>
          <a:solidFill>
            <a:srgbClr val="49388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4BA7EE4-741E-4A3C-8DC0-114472696C67}"/>
              </a:ext>
            </a:extLst>
          </p:cNvPr>
          <p:cNvSpPr txBox="1"/>
          <p:nvPr/>
        </p:nvSpPr>
        <p:spPr>
          <a:xfrm>
            <a:off x="2866378" y="2287749"/>
            <a:ext cx="32091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Energy Consumption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DCE8B6AC-15AF-43D3-BAA8-34177075DF6A}"/>
              </a:ext>
            </a:extLst>
          </p:cNvPr>
          <p:cNvSpPr/>
          <p:nvPr/>
        </p:nvSpPr>
        <p:spPr>
          <a:xfrm>
            <a:off x="1966385" y="2859332"/>
            <a:ext cx="413018" cy="424129"/>
          </a:xfrm>
          <a:prstGeom prst="ellipse">
            <a:avLst/>
          </a:prstGeom>
          <a:solidFill>
            <a:srgbClr val="49388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9F81778-8BE3-4F35-855B-16A00F36612C}"/>
              </a:ext>
            </a:extLst>
          </p:cNvPr>
          <p:cNvSpPr txBox="1"/>
          <p:nvPr/>
        </p:nvSpPr>
        <p:spPr>
          <a:xfrm>
            <a:off x="3642681" y="2882141"/>
            <a:ext cx="180307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Delivery Delay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80E8944-C8AB-4565-8798-2E017DDD1B46}"/>
              </a:ext>
            </a:extLst>
          </p:cNvPr>
          <p:cNvSpPr txBox="1"/>
          <p:nvPr/>
        </p:nvSpPr>
        <p:spPr>
          <a:xfrm>
            <a:off x="8089670" y="2291284"/>
            <a:ext cx="345862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Energy Consumption Minimization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4D2D1E6-7CBF-4988-BDC6-924ECE89F92B}"/>
              </a:ext>
            </a:extLst>
          </p:cNvPr>
          <p:cNvSpPr txBox="1"/>
          <p:nvPr/>
        </p:nvSpPr>
        <p:spPr>
          <a:xfrm>
            <a:off x="8648390" y="2904301"/>
            <a:ext cx="234118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Delay Constraint </a:t>
            </a:r>
            <a:r>
              <a:rPr lang="en-US" altLang="zh-CN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endParaRPr lang="zh-CN" altLang="en-US" sz="2400" b="1" i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92FA28C0-CDEF-452C-900F-8B319850BA5C}"/>
              </a:ext>
            </a:extLst>
          </p:cNvPr>
          <p:cNvSpPr/>
          <p:nvPr/>
        </p:nvSpPr>
        <p:spPr>
          <a:xfrm rot="16200000" flipH="1">
            <a:off x="6796627" y="1776805"/>
            <a:ext cx="311084" cy="1483821"/>
          </a:xfrm>
          <a:prstGeom prst="downArrow">
            <a:avLst/>
          </a:prstGeom>
          <a:solidFill>
            <a:srgbClr val="493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下 56">
            <a:extLst>
              <a:ext uri="{FF2B5EF4-FFF2-40B4-BE49-F238E27FC236}">
                <a16:creationId xmlns:a16="http://schemas.microsoft.com/office/drawing/2014/main" id="{B839BB65-6EB0-4398-9039-506D189BD0E7}"/>
              </a:ext>
            </a:extLst>
          </p:cNvPr>
          <p:cNvSpPr/>
          <p:nvPr/>
        </p:nvSpPr>
        <p:spPr>
          <a:xfrm rot="16200000" flipH="1">
            <a:off x="6796626" y="2386009"/>
            <a:ext cx="311084" cy="1483821"/>
          </a:xfrm>
          <a:prstGeom prst="downArrow">
            <a:avLst/>
          </a:prstGeom>
          <a:solidFill>
            <a:srgbClr val="493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8CB2177-7C0E-4F45-92AD-743AF45BCE6F}"/>
              </a:ext>
            </a:extLst>
          </p:cNvPr>
          <p:cNvSpPr/>
          <p:nvPr/>
        </p:nvSpPr>
        <p:spPr>
          <a:xfrm>
            <a:off x="1738921" y="0"/>
            <a:ext cx="10453079" cy="756742"/>
          </a:xfrm>
          <a:prstGeom prst="rect">
            <a:avLst/>
          </a:prstGeom>
          <a:solidFill>
            <a:srgbClr val="493883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511E158-77BC-488E-9505-AF9BA3D4DB36}"/>
              </a:ext>
            </a:extLst>
          </p:cNvPr>
          <p:cNvSpPr txBox="1"/>
          <p:nvPr/>
        </p:nvSpPr>
        <p:spPr>
          <a:xfrm>
            <a:off x="1754563" y="134316"/>
            <a:ext cx="2074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Background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2" name="图片 61">
            <a:extLst>
              <a:ext uri="{FF2B5EF4-FFF2-40B4-BE49-F238E27FC236}">
                <a16:creationId xmlns:a16="http://schemas.microsoft.com/office/drawing/2014/main" id="{24CE9C8A-28F7-4F49-89BB-D6E81586AB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390" y="0"/>
            <a:ext cx="3537960" cy="756742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F3498B04-25A3-4BAB-A825-439C4E3FEDC7}"/>
              </a:ext>
            </a:extLst>
          </p:cNvPr>
          <p:cNvSpPr/>
          <p:nvPr/>
        </p:nvSpPr>
        <p:spPr>
          <a:xfrm>
            <a:off x="80370" y="1232491"/>
            <a:ext cx="1522324" cy="599037"/>
          </a:xfrm>
          <a:prstGeom prst="rect">
            <a:avLst/>
          </a:prstGeom>
          <a:solidFill>
            <a:srgbClr val="493883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Background</a:t>
            </a:r>
            <a:endParaRPr lang="zh-CN" altLang="en-US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D40E3BD-3298-41B3-A962-E4337BC179B3}"/>
              </a:ext>
            </a:extLst>
          </p:cNvPr>
          <p:cNvSpPr/>
          <p:nvPr/>
        </p:nvSpPr>
        <p:spPr>
          <a:xfrm>
            <a:off x="80370" y="2336923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87E3822-E332-47EA-B75B-7C5F77CB913C}"/>
              </a:ext>
            </a:extLst>
          </p:cNvPr>
          <p:cNvSpPr/>
          <p:nvPr/>
        </p:nvSpPr>
        <p:spPr>
          <a:xfrm>
            <a:off x="80370" y="3447505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C50D2BA-A789-4E81-8740-DD5EB1E4EBB3}"/>
              </a:ext>
            </a:extLst>
          </p:cNvPr>
          <p:cNvSpPr/>
          <p:nvPr/>
        </p:nvSpPr>
        <p:spPr>
          <a:xfrm>
            <a:off x="80370" y="4558087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EE476E8-CCE5-4BF5-BB1A-6051A102746C}"/>
              </a:ext>
            </a:extLst>
          </p:cNvPr>
          <p:cNvSpPr/>
          <p:nvPr/>
        </p:nvSpPr>
        <p:spPr>
          <a:xfrm>
            <a:off x="80370" y="5668669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/>
    </mc:Choice>
    <mc:Fallback xmlns="">
      <p:transition advTm="1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>
            <a:extLst>
              <a:ext uri="{FF2B5EF4-FFF2-40B4-BE49-F238E27FC236}">
                <a16:creationId xmlns:a16="http://schemas.microsoft.com/office/drawing/2014/main" id="{9823DE74-C8D3-4212-BFC7-154070B2885B}"/>
              </a:ext>
            </a:extLst>
          </p:cNvPr>
          <p:cNvSpPr/>
          <p:nvPr/>
        </p:nvSpPr>
        <p:spPr>
          <a:xfrm>
            <a:off x="1738921" y="0"/>
            <a:ext cx="1045307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7">
            <a:extLst>
              <a:ext uri="{FF2B5EF4-FFF2-40B4-BE49-F238E27FC236}">
                <a16:creationId xmlns:a16="http://schemas.microsoft.com/office/drawing/2014/main" id="{964FDE0C-96E6-4049-83ED-52E44967BDF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00140" y="1438348"/>
            <a:ext cx="9313683" cy="457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algn="r" eaLnBrk="0" hangingPunct="0">
              <a:spcBef>
                <a:spcPct val="20000"/>
              </a:spcBef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zh-CN" altLang="zh-CN" b="1" i="1">
              <a:solidFill>
                <a:srgbClr val="000000"/>
              </a:solidFill>
              <a:ea typeface="华文新魏" panose="02010800040101010101" pitchFamily="2" charset="-122"/>
              <a:sym typeface="Verdana" panose="020B08040305040B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D829EC6-5EC8-429F-82F2-172B2FF4EE73}"/>
              </a:ext>
            </a:extLst>
          </p:cNvPr>
          <p:cNvSpPr txBox="1"/>
          <p:nvPr/>
        </p:nvSpPr>
        <p:spPr>
          <a:xfrm>
            <a:off x="2215298" y="941839"/>
            <a:ext cx="365516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Objectives and Challenges</a:t>
            </a:r>
            <a:endParaRPr lang="en-US" altLang="zh-CN" sz="2400" b="1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0717543-2BE3-475F-9B2C-87CF0555EB26}"/>
              </a:ext>
            </a:extLst>
          </p:cNvPr>
          <p:cNvSpPr/>
          <p:nvPr/>
        </p:nvSpPr>
        <p:spPr>
          <a:xfrm>
            <a:off x="2720858" y="3472973"/>
            <a:ext cx="3646716" cy="586853"/>
          </a:xfrm>
          <a:prstGeom prst="rect">
            <a:avLst/>
          </a:prstGeom>
          <a:solidFill>
            <a:srgbClr val="493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E8FA22B-8D01-47E3-A8D8-07411CB68280}"/>
              </a:ext>
            </a:extLst>
          </p:cNvPr>
          <p:cNvSpPr/>
          <p:nvPr/>
        </p:nvSpPr>
        <p:spPr>
          <a:xfrm>
            <a:off x="1966385" y="4388972"/>
            <a:ext cx="413018" cy="424129"/>
          </a:xfrm>
          <a:prstGeom prst="ellipse">
            <a:avLst/>
          </a:prstGeom>
          <a:solidFill>
            <a:srgbClr val="49388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F6EC9A5-AC24-408F-9770-347BD0C95333}"/>
              </a:ext>
            </a:extLst>
          </p:cNvPr>
          <p:cNvSpPr/>
          <p:nvPr/>
        </p:nvSpPr>
        <p:spPr>
          <a:xfrm>
            <a:off x="1966385" y="5233286"/>
            <a:ext cx="413018" cy="424129"/>
          </a:xfrm>
          <a:prstGeom prst="ellipse">
            <a:avLst/>
          </a:prstGeom>
          <a:solidFill>
            <a:srgbClr val="49388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E8FCACB-68D5-4B7D-8D4F-F2C870F01484}"/>
              </a:ext>
            </a:extLst>
          </p:cNvPr>
          <p:cNvSpPr/>
          <p:nvPr/>
        </p:nvSpPr>
        <p:spPr>
          <a:xfrm>
            <a:off x="1966385" y="5992103"/>
            <a:ext cx="413018" cy="424129"/>
          </a:xfrm>
          <a:prstGeom prst="ellipse">
            <a:avLst/>
          </a:prstGeom>
          <a:solidFill>
            <a:srgbClr val="49388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3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86888BF-B3EF-4AF6-87E0-6E4F6BD3C937}"/>
              </a:ext>
            </a:extLst>
          </p:cNvPr>
          <p:cNvSpPr txBox="1"/>
          <p:nvPr/>
        </p:nvSpPr>
        <p:spPr>
          <a:xfrm>
            <a:off x="2992051" y="4277872"/>
            <a:ext cx="2957754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Sparse Nodes and Intermittent Communications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3345C08-05A2-46F7-AAD4-ED9120E1EAD8}"/>
              </a:ext>
            </a:extLst>
          </p:cNvPr>
          <p:cNvSpPr txBox="1"/>
          <p:nvPr/>
        </p:nvSpPr>
        <p:spPr>
          <a:xfrm>
            <a:off x="3086654" y="5148687"/>
            <a:ext cx="2768548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High mobility of nodes and high dynamic of topology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04A7A50-A06B-46D8-9E67-9E93810CE370}"/>
              </a:ext>
            </a:extLst>
          </p:cNvPr>
          <p:cNvSpPr txBox="1"/>
          <p:nvPr/>
        </p:nvSpPr>
        <p:spPr>
          <a:xfrm>
            <a:off x="3564007" y="6019502"/>
            <a:ext cx="196041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Non-Cross-Layer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" name="灯片编号占位符 7">
            <a:extLst>
              <a:ext uri="{FF2B5EF4-FFF2-40B4-BE49-F238E27FC236}">
                <a16:creationId xmlns:a16="http://schemas.microsoft.com/office/drawing/2014/main" id="{9052F96A-BB19-46A6-87F5-3F842474FECF}"/>
              </a:ext>
            </a:extLst>
          </p:cNvPr>
          <p:cNvSpPr txBox="1">
            <a:spLocks/>
          </p:cNvSpPr>
          <p:nvPr/>
        </p:nvSpPr>
        <p:spPr>
          <a:xfrm>
            <a:off x="9245740" y="65102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微软雅黑 Light" panose="020B0502040204020203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00F063A-7B63-491C-A845-B41E9950C879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D8EC9AC-0731-4F46-80BF-DC802DD7B603}"/>
              </a:ext>
            </a:extLst>
          </p:cNvPr>
          <p:cNvSpPr/>
          <p:nvPr/>
        </p:nvSpPr>
        <p:spPr>
          <a:xfrm>
            <a:off x="2720858" y="1581305"/>
            <a:ext cx="3646716" cy="586853"/>
          </a:xfrm>
          <a:prstGeom prst="rect">
            <a:avLst/>
          </a:prstGeom>
          <a:solidFill>
            <a:srgbClr val="493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Objectives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0F75E02-8B12-4BBA-9C7D-9AF82E68F927}"/>
              </a:ext>
            </a:extLst>
          </p:cNvPr>
          <p:cNvSpPr/>
          <p:nvPr/>
        </p:nvSpPr>
        <p:spPr>
          <a:xfrm>
            <a:off x="7723813" y="1576784"/>
            <a:ext cx="3943024" cy="586853"/>
          </a:xfrm>
          <a:prstGeom prst="rect">
            <a:avLst/>
          </a:prstGeom>
          <a:solidFill>
            <a:srgbClr val="493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F1FB6194-022B-4D54-A796-A30074B0C6E8}"/>
              </a:ext>
            </a:extLst>
          </p:cNvPr>
          <p:cNvSpPr/>
          <p:nvPr/>
        </p:nvSpPr>
        <p:spPr>
          <a:xfrm>
            <a:off x="1966385" y="2258426"/>
            <a:ext cx="413018" cy="424129"/>
          </a:xfrm>
          <a:prstGeom prst="ellipse">
            <a:avLst/>
          </a:prstGeom>
          <a:solidFill>
            <a:srgbClr val="49388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4BA7EE4-741E-4A3C-8DC0-114472696C67}"/>
              </a:ext>
            </a:extLst>
          </p:cNvPr>
          <p:cNvSpPr txBox="1"/>
          <p:nvPr/>
        </p:nvSpPr>
        <p:spPr>
          <a:xfrm>
            <a:off x="2866378" y="2287749"/>
            <a:ext cx="32091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Energy Consumption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DCE8B6AC-15AF-43D3-BAA8-34177075DF6A}"/>
              </a:ext>
            </a:extLst>
          </p:cNvPr>
          <p:cNvSpPr/>
          <p:nvPr/>
        </p:nvSpPr>
        <p:spPr>
          <a:xfrm>
            <a:off x="1966385" y="2859332"/>
            <a:ext cx="413018" cy="424129"/>
          </a:xfrm>
          <a:prstGeom prst="ellipse">
            <a:avLst/>
          </a:prstGeom>
          <a:solidFill>
            <a:srgbClr val="49388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9F81778-8BE3-4F35-855B-16A00F36612C}"/>
              </a:ext>
            </a:extLst>
          </p:cNvPr>
          <p:cNvSpPr txBox="1"/>
          <p:nvPr/>
        </p:nvSpPr>
        <p:spPr>
          <a:xfrm>
            <a:off x="3642681" y="2882141"/>
            <a:ext cx="180307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Delivery Delay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80E8944-C8AB-4565-8798-2E017DDD1B46}"/>
              </a:ext>
            </a:extLst>
          </p:cNvPr>
          <p:cNvSpPr txBox="1"/>
          <p:nvPr/>
        </p:nvSpPr>
        <p:spPr>
          <a:xfrm>
            <a:off x="8089670" y="2291284"/>
            <a:ext cx="345862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Energy Consumption Minimization</a:t>
            </a:r>
            <a:endParaRPr lang="zh-CN" altLang="en-US" sz="2400" b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4D2D1E6-7CBF-4988-BDC6-924ECE89F92B}"/>
              </a:ext>
            </a:extLst>
          </p:cNvPr>
          <p:cNvSpPr txBox="1"/>
          <p:nvPr/>
        </p:nvSpPr>
        <p:spPr>
          <a:xfrm>
            <a:off x="8648390" y="2904301"/>
            <a:ext cx="234118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Delay Constraint </a:t>
            </a:r>
            <a:r>
              <a:rPr lang="en-US" altLang="zh-CN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endParaRPr lang="zh-CN" altLang="en-US" sz="2400" b="1" i="1" baseline="30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92FA28C0-CDEF-452C-900F-8B319850BA5C}"/>
              </a:ext>
            </a:extLst>
          </p:cNvPr>
          <p:cNvSpPr/>
          <p:nvPr/>
        </p:nvSpPr>
        <p:spPr>
          <a:xfrm rot="16200000" flipH="1">
            <a:off x="6796627" y="1776805"/>
            <a:ext cx="311084" cy="1483821"/>
          </a:xfrm>
          <a:prstGeom prst="downArrow">
            <a:avLst/>
          </a:prstGeom>
          <a:solidFill>
            <a:srgbClr val="493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下 56">
            <a:extLst>
              <a:ext uri="{FF2B5EF4-FFF2-40B4-BE49-F238E27FC236}">
                <a16:creationId xmlns:a16="http://schemas.microsoft.com/office/drawing/2014/main" id="{B839BB65-6EB0-4398-9039-506D189BD0E7}"/>
              </a:ext>
            </a:extLst>
          </p:cNvPr>
          <p:cNvSpPr/>
          <p:nvPr/>
        </p:nvSpPr>
        <p:spPr>
          <a:xfrm rot="16200000" flipH="1">
            <a:off x="6796626" y="2386009"/>
            <a:ext cx="311084" cy="1483821"/>
          </a:xfrm>
          <a:prstGeom prst="downArrow">
            <a:avLst/>
          </a:prstGeom>
          <a:solidFill>
            <a:srgbClr val="493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8CB2177-7C0E-4F45-92AD-743AF45BCE6F}"/>
              </a:ext>
            </a:extLst>
          </p:cNvPr>
          <p:cNvSpPr/>
          <p:nvPr/>
        </p:nvSpPr>
        <p:spPr>
          <a:xfrm>
            <a:off x="1738921" y="0"/>
            <a:ext cx="10453079" cy="756742"/>
          </a:xfrm>
          <a:prstGeom prst="rect">
            <a:avLst/>
          </a:prstGeom>
          <a:solidFill>
            <a:srgbClr val="493883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511E158-77BC-488E-9505-AF9BA3D4DB36}"/>
              </a:ext>
            </a:extLst>
          </p:cNvPr>
          <p:cNvSpPr txBox="1"/>
          <p:nvPr/>
        </p:nvSpPr>
        <p:spPr>
          <a:xfrm>
            <a:off x="1754563" y="134316"/>
            <a:ext cx="2074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Background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2" name="图片 61">
            <a:extLst>
              <a:ext uri="{FF2B5EF4-FFF2-40B4-BE49-F238E27FC236}">
                <a16:creationId xmlns:a16="http://schemas.microsoft.com/office/drawing/2014/main" id="{24CE9C8A-28F7-4F49-89BB-D6E81586AB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390" y="0"/>
            <a:ext cx="3537960" cy="756742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F3498B04-25A3-4BAB-A825-439C4E3FEDC7}"/>
              </a:ext>
            </a:extLst>
          </p:cNvPr>
          <p:cNvSpPr/>
          <p:nvPr/>
        </p:nvSpPr>
        <p:spPr>
          <a:xfrm>
            <a:off x="80370" y="1232491"/>
            <a:ext cx="1522324" cy="599037"/>
          </a:xfrm>
          <a:prstGeom prst="rect">
            <a:avLst/>
          </a:prstGeom>
          <a:solidFill>
            <a:srgbClr val="493883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Background</a:t>
            </a:r>
            <a:endParaRPr lang="zh-CN" altLang="en-US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D40E3BD-3298-41B3-A962-E4337BC179B3}"/>
              </a:ext>
            </a:extLst>
          </p:cNvPr>
          <p:cNvSpPr/>
          <p:nvPr/>
        </p:nvSpPr>
        <p:spPr>
          <a:xfrm>
            <a:off x="80370" y="2336923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87E3822-E332-47EA-B75B-7C5F77CB913C}"/>
              </a:ext>
            </a:extLst>
          </p:cNvPr>
          <p:cNvSpPr/>
          <p:nvPr/>
        </p:nvSpPr>
        <p:spPr>
          <a:xfrm>
            <a:off x="80370" y="3447505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C50D2BA-A789-4E81-8740-DD5EB1E4EBB3}"/>
              </a:ext>
            </a:extLst>
          </p:cNvPr>
          <p:cNvSpPr/>
          <p:nvPr/>
        </p:nvSpPr>
        <p:spPr>
          <a:xfrm>
            <a:off x="80370" y="4558087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EE476E8-CCE5-4BF5-BB1A-6051A102746C}"/>
              </a:ext>
            </a:extLst>
          </p:cNvPr>
          <p:cNvSpPr/>
          <p:nvPr/>
        </p:nvSpPr>
        <p:spPr>
          <a:xfrm>
            <a:off x="80370" y="5668669"/>
            <a:ext cx="1522324" cy="59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/>
    </mc:Choice>
    <mc:Fallback xmlns="">
      <p:transition advTm="1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4741858-C536-45FB-B51A-1550FFC52E14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BauLUoIw/En9EMAAF14AAAXAAAAdW5pdmVyc2FsL3VuaXZlcnNhbC5wbmftfXk803/8uGuSHBM+uUc6kELKkWOLSp8uiqJPMVmOckzJbWYlVFgnciZFJxZNchaZcozKOW0iphhmbGOz/TZd6qPPtz9+f3wf30c9HlHb+/V6Pe/z9Xq9z9ntsZEUVxIXEBCQ/Hv7ln0CAiIAAQGhc2KivE9qDl2k8H4JBuyzsRLIb1b5yPuPiOfm3ZsFBDDoJewjvCcFFvtvPxggICBVw/8riIPfOSogEDzx95bNDiEulHfUgg2eB43HObvZgmzBFbMAWZ/4qhSyMUwt8nWu1RZM9OU70peVbm2PipYDnLNciQLe27jZK0FySPb0gUNxglYvXp9fe7a9r9KFjCioDM4rMyvraB69Hj4YcPlKnkWZoVlAk6dn81TFWEZAR+70zDQeWRk61eZoXFA+8aqNYYucsScdrxYQltCf9wOCE32EQ0eCZzj04Xx2VoidmLrIkShBUQXX7z9cu0RvcvEF9+16H3e4yIqdSp8JqVnHkhxmbqqcP5f+Y1S9YN9wPnc6iysjJiYyfwr+D6frqHrh0QmM4Lk3b89dmTJ48QMojSTIB8Hg2RFP8BXRh7qSE4Pp3LQ3Bifj58/S2yO6XPrJcI+e26y64U+Y6NsKW6EUm5fGgZdR2woi2yQSFdXSdqbXq3BDM3X1ToxUxMDw3x72P8Z/2Cgz9XlglpgKNxDE3QkVKVeDf52w+qnkrqXi5szeM2l01k7ozOVLo7LPY3ZuOAtldXcY1YyBOOOxFzIygKywIY7F9Icrjo+n6SVViLVTT2qpaMYw2ZJR+pC1DEya6uwEaLabBb5zOxRDTmFzPwUNRqbDwnHHP1ADoadUkbisL7gNerhetutdCw9tGHQeC+sYrnpSRcsY6+l5cqL/U7ifWU8N/fBNbXYOeCZnd7RxK7uuKoszmWdMLTILHm0cTEFMXMlKf/AsHmF26+AskVEZvD/2dqwQNTNh7IjdUi4IzBMWWNdd8MzrGCF4OIGQj/W9Z9erQiDUmNYZzbhHf6OvuuSuv8QllFFe64jUxODDG9OrVReN7suuLvw7EaKuRC1VKbBWnrbGMloCt+5erm56NIMc1rwyEbmhhspRSSzGcT37nbuqAoy7FMUcsL6E9WQi8S72TViiWey95DCDr6yKVTY5pAVcpJGaqNB6gZvo3/sQjhhu0zoaYdN/aZGO2gUuHte9bUA2i1k7DMYrLi7tGV82o2IRj8sJDelFLcpPSuhIyHKvuQJuUM956ks+HXQu1//QFRXJE2xz+hpPYMRkDqhi5mC0ObWIOcb2E84K0c1S5tbFhbev/kRcl1wk43ZdTONkkpWZfbbzqpoLiOFzvsdKAkN8umcTuBw2GcydMXoxzCUjOeQ0ul67TEHGcMLAOpnUw31MXLg68VCNouB05TGk2tj9CHhduDbpDZVzjvyCZd7RUbm6P+QFjRaCCwiwoMIr8SUPPTvCvR21gEVXsA/N2gOGTG8524y8yQYZm3aEVodJV128e+2fb0QJFL5yVoiCW3TzWBy0MEejPmZdKgd7zkf4TIiucnR6pUqCla5y1ZCn7FL0i01F10FLABOlmEwfdoDyenUx82u+Zquf8oSztbfOk5xjNK2acFItVkLgZvYFXA69VcWGpsJS43rkqKLd/YHoWRqYSxt+b6VLSizHwUozIxKYB3WXEWTR7r6EbZyLUx+wfmZGBCtU52gn2muy/7GhiJf13RDdT5dZqugXQYxINq3iTaVNvwkuXCNtshPHHAspGORsS4B1RehyzJ6XvA9f/0mu4TFqT1lmBLjOIM49dth0lVz9uAaJgKnsLHBiZJMv0iOABaosh1mxF6a+TsGzbnlBx3FfVdPHWP+YFrBqO06vn6qaE2D6OilhC/tRJmm6x+dV/7Lx9zbA5RJx5MeL9DhgoVhml5PWRXwDdCJ2+HzHfT+C6WZnHTkvm7H+qpxQvAxHZRo/G59rqga3jva69ehIc7ichI1jP9WrvXvgJhWfNv1YMkRUkocqZqr4yHONbAir9RxOLXxkahs4MpNQTMkRUTw+ycdX9ohLuSMM2UfyGY+VPGE01lVdkg0JB51Pb7qyO7Rdm3iB+g/FVB0vW9psPeqJ8c2FsH2YBrfF1N2QUhaxRwuBeGPraj0JcgTykDH0q7Uy5jPc1xpUxS7JOT29E0mMKJw1tvGEXWeHbGYHs92IkSrqS5aBG2LcdeXqFUUxI/nHcG2+ZmRUuYNW4VhduIx4sWR4jEio5wzbWOnTna3Ri01XgtM4zFBzvW2E2IatwiYRCSGRkREa3DLVY5YeFjX9hunaLaPhHPmY4s4YoRp8TwkIY5KM2qnCjRjbYpgx1sY0TtxpZq9OjDV9aEmyrrku5Ks64QKgjGRFcAcqxLsZyLclkkp1x5+ukVMQPU9pEiPQIA+QHaYrPI0/4NJ6pF8AwhtzcIpffAdqpYLJTi3g2XOimjaDARsqVVENl3AqJ+KRNE/T0wqaCBlg8dnEwEF84mLATYxis1zcoHokFT2lUuZLNmcme4nj/MqNfToDciFlpL1FYsJu0eC0EeZBlTG2yWYRgKLKh0eYXcQc185TY+KARGe8XDbEhzyuJmRg39vDkOfZYDjJjEoKhaIjwB7j7c2NLxlDPEEpEuxGr/IJ5w7gLPZIAtzeWduEyr6wxmuYXllJN8Dez3h5qpnxNJC19fR3f/NUMn2tXD1+YtDrUPxSrGQkYcUWWovRiOmrlOF6KLM/eYqeKYRJVAE04ia4sZrna9IyJce0/UewGbRq55va5kZy9SzRD3JjYkJu2yAbXk57sieIAtM9IXvMqyqorubGHO5FO3VPFYd2w61awOE4AXVJXFCtjVbSKVtUJ66caxMZfyND++IbTlEm1fIl0PeQISlGcjrvb1jXe5YeqYCqBt4o10knqhHtXXl8KDGmV0gaxDAUTMisd09nl393jf4Zoqt4dBYk0UN7mVvNwB0gNNn5FS3XrbSf6sTqWNQtimAmC3bLPPPRPfkUXu5iqaZR4z9ZWHEhrNzFLyCQ0BzYu05GfItvdxVQvyf5zkv/aDDYFoSyYsmgnIzgS1MY2l4WxcjH6qkjEe98CwzY9VZsZIwk7oHnEzCFI8WwwGqWGGMfvhtjcukFmhLeJ6WEk004lHAjIozKNSVo2rwKeGtOSjM9s5r4JhSc6IusUPdWfGbLCuUixqqs4Z9KKAhVQqn3O2pnZcD2Q7Fs75XTHX9LleKemSZWBc7cnhceXObjua70mXfIQ5459L4DK2ANMcvEJo93BBU1fCXHpCdEa7xK81zAmfva6SSD0lsyOOQ7HPdye/lf3t8DCivB7OoRq0uPs1KihfY0eiOlO5Fj3xc6KRotxH+iUUIMsC5Y6BRmr/e3SAf1WBko3vhA47DZdtbYrcYfopTDzVF2EC3X3J+CsOodkmKAA2G9K+HJO4lv/3moOD/4yp9b65z6wkPIqfu61i3W+eFLf1M++FFbLv4Uxt3mzbTGYvxyScNK+PGH7T9ET47CwQhaGqmHeUBY9KfArZ1HMHU5GXGDHyOuB2+j7FxvL3IRelIp0mIQ3PgD0F78IRfF1i88xEpL4+iPsSFQXAyw4vQPGAoIr9moLuf0EZUstkNE8UeQ/osiK08v3fwTCtk8qi+v/5Hohft4IeA1tZBzN36m03+CvlxL5hvoM4bjk29s4ZlIznTTTr2KYuptIZ0bQifWxQVYpSvfI5/iLXsjPu9888nZWaG+FFOPLzJQheIFPIfSHF1Cty67xR8BvwdJV+5T2WvquAQQLbTSRN4nqZQDXaUijPsiUZGSbCYO3C5+N0r8TnWzeK3pzZOJy3gU2+Gv06n7ZkxPIzED9tmDVk8ptyyZe8wJoEM+zkdc6zsiLSgUxqO6n7ekjrrcUO9RF9PtvJWOEg38Jb5bPK9gBwjAwfWB0DXa1etCp0U055FBVUHBW9Q8nw+0FUpqz+C1M0cVNWW/f9+tKm8nKK9wHzLwz5HcKPVn82gOWSRalyqIvs+DjUeWM1dCB9QP1s37PirIBsBbuE7HrvRAirb6dv31/w23wbzvb7zbKyhvh8KIO+TLe4iLLY2fx7hTrq4PFMef8FblEWyTyXVHqcvu87//jq732d9CV/gPun/Q/V+L7syd6gt6lU9KESz6YCVrtGymkpwZbhRMQjAeVMLSTrLcDsHSEGtzFqaH07aGRyMVcYMzg01pReICUotXuKUBhBsKtReCszA+yb0r/MRw+8NRIZSEpBsBMQVFvXr8fJfg5tOXvltUlJTEJClfFyk9yNyLsvYQrw1wI6yBoi1nvNwNGtLvLkx6z08aD4Kei6t0R+GnQnFJy4VQncugtLsLc2LwTVDnZWf5FO8i5FCQasBRQyBQXMX+MQ3sqNXy7GX5yYu6sHneppdNiXY0eSxUljr2pIabYRa8x3n2ZQOY1mjoiFQ80hGkNiPkq64uZ1J8PDnUZcH11r3ZF3LNXsf/eBHilTeoaESbYCohEi2Ec+Cw8fLip/zXF6isaFCY57FMkGbv5fc8rNZuot8tQDROtFF6/hITAyTeZU9nHVpQQGglsi7v34o7pFHsoYzOgTWE0jV8pA7N0iyhCyJV/jD6se1e1I4iixfDamWJsJIAKB8J7AwZEbkgEs2EHU4sOXkTbFdm38Y1wyYeZjghwWzIgFg6XDEbsmg17dXmR/Hz2Uh7LNNuvh+QeAybF9b0KkzqXbP11wHXF+R6ekFC4eBdHX+vIou24f0dAfVBako8rO/ZvDdvWLyQ8KbnnS1s117jv73IYoA3YCM2AyfCE49Pe03wJxcUVxPbJUce2h9wfdCVOfF4z8GOSoq5EY9M6SdX5EIPLEQm1xn6M6W8fMhYNmQl78FdD4eKp/YvpGW9xQeevU6+w3uwOp8CYk2vPD68Uer+gqpefWQtytPZk+e4Ow4iClTl7xxe0ygHXHG116HwYJ2e4TeSv4tK8uTI8yJDrsJaxJI1ZKd/++bbxoY7O8HZ1UsT3Uisb7bh7upPx/OCviqdnDCiRGe4Myy7elMiLZ3x6GSloT3kous8JG8ICwf4bfEhcB/ywX94qCRotKYyTXITh3b3OwJii74jENEtdejRfaGKWCEM9JprVNy0w42TD/X/PSvtmJnPy8vWqB36kNqIhW2Xfha2JknXQs7ESEHdzfIrLebrwtCX9WLselPm1oIsyChL39i1B3dq+XvNrbWwFZ0uVsUe3Z1drfFMQGY+bvOZM7cW1s5V93+Cp87OFfo/4PWAl23JSwANsn5hmfkwmxrJPeGZXp/z9KEctN8ozwI/JMX6feBxgVjIzm4IJU6vWXABf07Q8zXp/6Ccm4L0wGAPLsG1N2XAnFH+C5BDDy32zropVLGBm9csV/+Pu77+VsoDWOrCTmHXm/VODaZr/GmDTRn2NLKaQi3WsXK5wvjG/0Kkaz8qFhT5hGCnjn3nyOXJ7QJ2bajK+SBHrZzZdyFN2djv1DKJWiMclvWpamHnwn8ap7YlAMGdZQTLStRixUWSYPYLct/U94IFzwmaOAJ0OsQNASKLt80L0Dfp++eveh62HwJIshdc0FQNFK+lbwE49B7+BfVKU8WG9wvKO+3hKa1qeuOaRS/Xz18g6Q22U5bngQP2L6wH5OPLHzjyggrThanitIfgZstz/s37F/aG6ffPFbrwph/4hej/Qf4/kXdLGEbQuzyNg0d7Qt8wlI5T+y7ouVCC2WWUNSA0TgpBVPrU3mApvpAiTL6+OlmYIQ1mjw+Olo1FvmEkKBsb4c1pjbrBGtjQ8wVeM2Ol5MwmCqGkJH+dC5kfPoXpHpd7Vo0tYIaaj3q7/IKk5f+gK0tWWaOC9G4eTPQwURo0jdzdFUV6GugdwNO5h2WKz+pz0JZhU52V13n+zFSn62rzAC/sWSdwrRi3fpvsN/K4K6Z4LnlNPuC7BOBmq4ZkU++3jqWsBYIM4gZNIv/C42VoTGMOuKo/dFr+mZXuFbRk3lAJ+sV2BCtEV3b4lXt/IG1NiXHWFUlWPiWu4xyiHhdro612YdanxKKjK2Y5ZfhFP2VT0QFKJc5ywNuj8CK6hNXeXmS7mfbu06tQKC/p1br9Ny/1PNiutyoxr//lZwPqLtlYIvkR3hB0Vqi1fvDqtBcH9ta8Eia6ecOzrl3gyRZrxya4ZWYTIr6ShOTOOqIHHpyJ0FUa9HrSj3Gy5JhlpkGnT8Q4eZqvVsO7uiqIx/valAf5BbOUKJfO+6pGrtDwANZiHxOuHtnus3PdFRax2SWu4yUOZkF1ityicfzi4+MMZD6obch2kkvqexV6kAckUHy+rbpB3ubuRyAadVG8wjf0mT60zMOV5Hxs9ZHOe+cpC2IpJIz7T4LzenFPCTFm7YRIDzCnzPd1f+l0F+dwcPsJH7M+qlcjA7FVYCmBmDiJM8KyCH5Q5X2161vHPbV4q3sa187Art/B+UPdpulEQACtlUb/ZmPXpT2/XxL2pQ9VrSI52XOn0ZdgKBc3WDqbmOVpX0UxpLWK4GgEdQ2r0z7EgCBIfKqNvflhx2b9+oGAQYjRLGX3bMzuADMdZH2QhKegBHoz0V/fZhgWTgDefJcroR8zXO/b/dej2kqPOxc3eicH256mla/RIa9bQC8y/3LL8H43RUVhcjem9iig4NYo5hidRus6jAuArbDkTh5pFlFYl7a5enwPF5ZdXUnpbI+Gm72m4ABu198jBLrR+3zKWo8oi3+IP/ees/WGutyTHtaubxpaPK8ketL3xQT0rpJ4cfAgXufF1Wlms/LHx20XPEw8JD9sZ43XRRoAwDaf0IsBdB6rOdnZkPKgxgP1yJImkXo0WAK+q7NZTSFSTqNd1lDm5ODWRiWFyPQjhPUNycEciwcLatc04dxUudVGuXplAQ/NLGM2IZAURfeIDAVFsbdvZl1nWYMtLyIxrqQgFVleckHrl6bMSu2zUnbYYg8iYWapqg0Du1BsLSsC00bhMsgmbmYL82LR8uV2nUE5NVNi5qTMBU0FL3h1IqWWICIjnc56MWOzMGjy0RtAyRMbnlKuspxWbaPS9BYXZw2j60yVBugFEsXBJHTHcS64nWD0qdWfDN2sQEh08mPujXK2MfUwrQ2LLVJYf7jeV8mPWxhDLZcQn8hcRNm9rD/wpss05ryvRu3Mij1VuAW9ZkolonAbz2De3r+wwTzWdGGWZzBTKoX+DP8z/M/wP8P/DF94eO/tZJd//uG6IXnh6aoHkHTNLxHmXL2d2iDxdS4747mqvks45fHiQ2L39/Fi5R2Avh4gOe6V6QF+lPTsrmvRrtlkgcf2Zl/mFhO2tZh6OziQDHXZAYKB+QvcgaTL9vXYVewR48XZ7ub7TyXRdkr+uGFFeq5LYxe1cJdmX2norZOJZ/p/aEN0HPuv5gRn0xWtgrWL3X+YcfDIf/YzdIzRDs0n/FV+2GazSZIP9c9tFNQ1JaD4g8lqqOfSgccrs39svphL/NeQnQODl16ZSiUK/9AMy/uvxgxzeNfNcuyKq18nu6PMpJdUVYS+P7vMSK9i8nVbSYHxgd42RyiiwmhvHpJVgjQr7UL0nVttlDU74mksbcnsHZTm9EobMYjhY25VMO6EGd2U/o71mBNJyQ7iU97Y9HtBbLXozZdTgRGAyJk3WX6ZkTMfL9PQSHb/BUkBqcXGxNnRYPhNUYsNJVjMXy68+K9UQMBFON/vU90XoHcajFeMIcaYfp1LCxxvLJWobYyyViJvNF/tIak7UHEUTAxx5je4yksV58VswN0PC97oAEFrme0llYEXGeiID5pCqGe4FZXjZ/VUHMx2B0OPPLC7cWZJlPF+KFwH10B1+0LUAAWTh6rYUwfULU8bBEWoISb3oqqTWKtqbRbXHSdTOc3IOeyM5pf7iqfe7O+9m5fZ7R350VjWfKBfqgROCqoc6o04sctEU86pU9BisDfcD6mdCRtM+dzoK3QRfvO4tl2O4dk55XK+jJL1eoMeoovpdJbW8qjZem6JjT8sMfFmvzrnan9+XRAF6dt70a5/GMp9GrBtETneukY5u/q01GD2one0pGsjppmJqz+PHNbXd97ps3svyhmkETIWTvLO5SGyuPgICg3UHU7X5AX726fnx7l2vgNZvOyvKcMsOL+yv4pQsAwaQf1E5udwxCxcf2miL7cubCIwpqA13yS5KUuSi+zAMyrolR0ExyJyZvjo7tH7xgrs3kXgJ+eOTY2F4sOJQK2RmdANndLm49Vt66mqeO+0UTomYg8Lbq5W8JiCYR8sW1sz9YILWq/p2hHQl7nkef2AiPBc8kb0bwitMU1KXPmFCA6SKsritV6jFoyeolJe6kgan22xlq6ovOeF7afy/j8meR/EMVcD5efNckM4NdLgiKl0ZnCH47oraDLXxpAYSQkjYn07GWGs438hM/1DdO8hY/Str63OipiQbArilDvD2QwaHszN3X3B9+U2TgOUM0GsUUXjwuiIAe9tAuOzY0jubtvZRk/LgH36QIbLnX+wPeXNZ+YYZTifUYmLAcuBcaKbrFBeqTQz69M+z6UlAX3TpYnKxn6HH7LaHx4q4OpuG7ZdDHArc8M+09dV4CDL9KZJGOm2grysyBlJer/t6P5tLYTrf/kK6EsA3LZBIhEDa6BdWwJApK5izzvA4XrcSVUqnKPrKVz7dLlrfVYJd9AnSkJ9AhOSwAybHkgu8FjjQDdOOheu5zVKbutxRMfyBR0y1fuPnyJ8H671xBe7jdL3H3LcMNTFBnOY/XAnXQ5YacZrpH+4xe6G89/NSgpG/XnRQpjdFIkYZ0OA1MNn2XhvsBVw847Hm/2sUV7jARY1duppXDGRGNCyuFUWlTEJYc1KcUiC+8lcSHldPqWZvEW/xXK1+YuTNei1KkXcE2MAcq57ehq/vQz3mF+3UOkeGtRF+bBjGwa2I4mrey+ipdPN5Op9X7GER8QB2HeHelue+oS7sGROLwJFjH+wU7cZCDgeqSxeXCSCTWghi3E00eYTMRSFJYDlXgrEQ+pps0wTqxhJ0xz1zPBXEigjkzjFFadRnDP8ms4yAXgxh+SVmA37ahnzlEyKp5tkWO8RQieng24heRngSVFrP5oBQ86keF1Z5jKQRhwYE9yoNT1e2sW2UQDuDomwsSbGCFEsBLAV7fmDSF25TiyUMoISE2s+YYvqjO3Ms3c+xJnBJ8yJx/r54iHlGxnOYypptIrLuY82OgoBcjOgikt3Wdirt4NAGiYDOcKtKiVNyPhJnGPElt6lvGzyulANWrnWJ9pI/Q7RCeMMF9FRYg3DR2xNRec0JU/FtYE+KxrIVgF/oel24dgYoS4HaThxWQOuiT0RKTxNFiOPU1Gd2PJlVpFXXQ9p+XtJJoYS8UgObTf7XIW2h/jRKxkJwZHp6tzDR/w6sB7mwtG2kRNXbBARriOZQgZvXJ80i+n2eTM7lupsjIO8CL03RrtqB9Hq3d04v2YMU3pH1xMpbngBlVCIETAVJxF19bJKKPjZjP5tZ0oTTBve7zNWauxQNWrCGeFqlMWluIddYwRCSVFikhN46TrvFzipvjXgoJZKTiduEf2sEAY63Vbp0uwR58HpRKhagoXkeS5N4LTUuuXEO4iqvapgHPqL8eLvdNrbqChoDCf2bNEEcQeztH2Eo3wmDHW9uEhCFkt5CeBRNpyrWuYIKYOXZhA8xEcOMQymFC0Zb2VoR7SACQGJdThvd94/Qs0uqCd5o7cSb4yn2Ll2RJKha3hWIy9GozTD1pwanVnYn9myC5UonQmVYp/87vBx1Zjd8AjzG77jRR/RWdJVMZqTrSnwJSJupcw3KAwRez0hC5cx1E8mVNLwkoOw6ZkaLjoLNzwaRqwMBB3Kok8bWCFfxYUSwTdmZZGhOc98kTMFkhJuZn0w0TKOuasIAJN4xBWIx9sdIVRNszsT07MvslQ2P3NAQd5S+kHcJ3Y3+iv3abVQn9F2VodFLvZ/oPp1z4zJ7Y+PR0IAuT6XbRcrhB2m83xpwfenG1BQqW+aOKWgAPe26L8qnj4jc1otbVq7xNTjvAloKtRyKd/Bhs53sP47ary7anRaiPHwVzGhksPnWav4MQrwlL8BdRuFlvDpianf1/K706Hhg3kOvXjOCH7P05JqpVSuM4s5Glx1CNx5DOyVC8lb1KwnGmnwfU+Me+9Vj45HsftdSVmMQwE1yKFK5PslUKDEqU6oOGCTuVekoFOHnkBiSX/TFwYcqe5w1xnnMKpIPiju7AWhWFFBCi0i+gY+4BpPTNWbYPNrHu7/uBUsRa4rfA08NMgVXQzlznRk2G4yySo+UmR3o0jY49YN/GTTiYCerwGbg3D3VIND7zQ5a5m4nKf4Fi1/Ft03G+Jpkct/POjTi9qJSI1v27pnNvhfT+q8vwXAYaK5Tvp2EqJqEeObvz0+uJxI3trz8+z7e1+uzpITl7MWBGkMjR1ezffNEz/UoEqTOtfcjRKf3IdKdgk7JgsKDZ35mNdAPsE3aVH29u4NjOR2U49ExS8CKSE5+fpW5x5ewN7g2HvN0aUrYvgQSQfAD4ohixOhDuybz79Fiu3VAwSJgjtCOi32gEh2Pyg5zIy/uUYEpyeYPLsSUtGW9gWMsON7fO6L36me4vew+DFXtND8FOFJ5l819+/xYHRYuHieqSRLuCek42/xi0rvVLGCy36Aw428hTstk29TOg/wEBr+Rac6P+/F+D2dG0IWv0hwoLCJT/cL/FxC3p9t4rn6qmkGkhtMOl5d/VyiNtyM2E91ITH2L9gLQyRUI9k4pA/PImb5uIQOXMsU3ejLJwRKPo4RVI7rr1gnN9Qb7fy3p67mrOe3JTs9XaGawCLhCB7fdKuEYGNTrwJrdwlqnPmxai8GSCKNd1nLK3xugQauvI6J3zvvCQNeRIQJetmvU8ieI/m+iB8zAN2q90WxOvoHBLOrd+gJwO5icAm636jWYKwup+CdbJ4v1FAwtzvu6E/JUAOcOZItHs+jWeHrJVEfkNMvq2AjCl/rrim8SZ3KPpyQTwkGRNKLsnxHe0qLpud2cjOSKydvN9nbWgSOx/B3Vs2vmR44zvdcjCru7O5IUM/t9PfnMJKtkOl9qNsOvVWc4SqjLGbtaiNpi8mW9jEwlwYGezmeFVpTIRB/u07N+NE32uuSqkt5cVRlFf1xgfNGndbiLQFLuXVxg4ERW2lyhKXcmX2olQ7qRBi1UrzD1nL6g7JQgb9aEaAPg1ML9zkVfJYXaGj+sOPNP99OPZXrtaO7wOvwzb/PybB2IhFkM1Kp+MqIu9X7dC6O5TnvRiorxVeQo/ngbOckZ7HN6hINvkwSr2jiqAXMgifyXHIBM5R1kOx14GbpubH3njdgxYagC0hC3Sq1C2TyxLRTZGXYk0omN4TCD4ynAhM37th5TI2CW79mfLxGGgpwZlkula2Tvr6WX3L/ocVzFxVwVsjAXj31EjPY8c3S7M0bjLqYOFrOMXxBipIqiRpiaQy6MFUndmzD1tYRm+1ASTs2km1usxcWA4l4EeDmPB0Wao91x16gH5fkCedOEzXWpg+hvJTPRaBuHwytfPB7Lwreezgb8qCkIq9aXyXOA8FU5IZERn5Q9xCUAEcCJRGJozY8x5LFEIvr1RBCSQj2TcFUTQ9pqHl7rvsg9snJeoAnFN4AqWN0GEE6NPPfotWsKF77NGATcsO4wb4sQ8Huvax0bX2VCjj4H/1y0GZdUmSPOie8I6OdtuoMRTfaiZQd7JHlbe9V1u6MKn/ZW4mWPsrEUnLMfad+xQobLaAkA1vGJr/lqFQ0HuMQRpWB6AGbRTcxL9GaR1uAOVm+hnJ4UhuzdkJmRzG0bDS0cNToDZHhgIL5begUdSPQ9/Jy9/mqzkuOyWKACRehmkCbK1nBO0B7ptCi4Jpo390RRC399usMKQWjaWo6+7zdciXu4bFxKQomgWIjGXZclGcNjgJOYiH/4LNsxICbnUzQYyHESkXALwivkg0hCuhzN0E2UE1fZzFE4liAozmXkZvWKjNC/KJFTZ8qcgdJbmiKr/DpHg59W7Si2IeZm0eOC585DCWseIGVgnf/NeyTzJM0qH5L0r1qFR3gqv6Kq03cSiRjzsRHXfqhSsAnVcIOUWHKdnez9WAfj+5BM6x2Et49xxR9Q73SUE6BM/3cpzPgutfVRx/RXD8u29UH5z8IKeeMe8oIFBNUhk0++I0FeP3lW/NUB7iHlqlChTslMrZHe/vaFa5R4NcghNSnoZETYwpmdV/rLx48JKufdhuE3xeiPYQ0nj92BhUkuqes7d/QAcUbS7KL3HX0twLWK3TKi9V683eaCirsTLDwO4r6phiVPFMk55sceAdCkuf7nvif6i03xjya2+9Xy8n/Ah6Ilv7Wne6qOi3BgOh/GQZ1uaGy60VTfBiiFzREUXau55NebXK4MTZng380djx/E2zoObzf9bz4HOgX2Xrg6eB4VdiXpxQMCwuyQzjTZGPw9Evb3CHTB9YAB9dcnn6GlHcwEAkZNliLSEd3jYYnXvO2AfsfFGYpoRyhiEBaDYgz/gmewjogLJp0TJ3vqpaJp6x1ffV9k261uGTjqfHXHjxX03hH6Fph+y6UvIudjp1uQNclgakD8K+QKKXsJR2xd4AAPP5BvXpszVeA1z/4uut0daOdPOi2zWtBa3+3Tz8MX6AF3Vi8CHOQ54QN7y28ZSR+RirtppCO/ptf7I7ItYhr2icon7J34Qa6x9vgTjleDHD9wMINdEPKZp8knmOO/8VOk5zKmtw7PBIV/6LIeUzarYiP3S8iGMUpVaOtc6xbOILZFQ5Mu83DLmfhCCZ+SlWvij0xWMD5VGCEnFiNfDRdQWJVNJWRZv14gQiELNpXoTL2MQSOC48Yub8ggqxUFM+j+AWMVTD8/IjlHw9JKjjdQYWgceEIUvKCFK/c1mufNXN1m392wo0bNi1tSnGMp3aQfr2X3wMVp2xeiBN1UEjJ5v2zTbxgyFmr8PkSnpbOJw5LSVDy/SYlK1zXCal/mRh5nhJ7iZ0V4sUyB0ImjHVcHb4DrS7hYIUqqZqlKJMa8lE3XBGbUTzC/6h/G+wkAZGTOSDfCL0iUV4uH6e8K39c9IoVT4YF4qUUVOdvZdctwoBXFsqIP4AnRaGlxUTixX+0Azw9lwDyNBz1PjR7qTpp/8H69ZePzxOhdd6QuUb3A0MRBaLxc9yiA6kSZUMu9Jv3iZ++phMBhvwn+IpuaakO1He++GPMNFdZnguYqnv2HSfAPnw75Pek/PNXn4f/bKK+fs43EbVQy3OOARu/MAFVqvh5vbmpq+t/2nj/5XPX28uiSm+/xeLqF38zEqHCVt+X/DGS+P453yCeq4pYWjB4vPlfKC5kkb98zg8oA3be9UVfkv1Wvp74ToB/ec9vnzt9BECWIqdXuDS1pX87hPkV/YXM75fP+e5yMGkfQU1z9TcCDHwnwALx63deRK3gTPxdnnr/a+G5sek7xf9tsb9+zjP2jWtvYy227flGgAbl3+OFwN/sgSshGx0DvtrGtN9kfsqhHb7h8enfvk82/k1eXGY2rKYezx/8fs7t95ivX3K1m65g+i1HXQf/TV6soCbb9rUdbvoytavfbzLf1U/7McXg5Pcck/ibvNjep5dVe7809WsC0iPxe8z//6yIuRIAy6m7tr59ZqmNmDHkdDKyS6IKFD6CuT/QR4Y1SIO4LbGWp96up/4DYlYvolcSDVhXCHyjXFlJDJomcSgkYm2wecEjImz4xAiNkbFEh/ywTGfJwbqtl+dxt2GOu7niAEtGKd75xMzzZZX+dgFq+IRtlbPNq2Y7RcE2T9HHojVD6ju6psIwerGjtpVBZbuURYoLHA+OGbAOhObbVfsI2ot+5/yBubNBKcvlmDheytoUXMV6t5sd7iWrSg/aWFCa6HUP5jCbA5od2i+clTPe5YDjkutZ+ZDlmbLDce5uFtOpNasskGoFigXygi8KQ9FZ7nGXCt6NWuumFYFiULgAvEVJaN+51fkeSyQ6CJYlr1tsMfF2rmeXCWiz3e1DvocZKTlzKnLeTt2GiVYUJBnZqytTJCT4G7g2VeZ0JcbMrOZFQvvtVd9w+6v6PakzpZVHzqgkhMTIyxwuBu2tVxSaDqPOdJXjTvq2AA01+qbcpkNmnRxHg1mtKCe/TjbOqI4GU6Uq+Wa4Efo20jypJIJQrLYSFzH8L263zHmErVqFvp/YTrLK9BiGXP2qMklAX1XR34m5m1KHDgc3q3UyqCivDwEViuofEEtisiEbBikWMjdL8QeXtD6QBl3AxbK6jNgUJJzFhPjYRgxUiLo513Qo3u93QC/hOTzBFNg+37T4G9/1eU6JDntqFd7P9rVG0XPPyEht0VRLiGSX+74ORqhoWK4H5kxSJmedsyGEJ7iA7txIQrg7QVIGvRiw/GonPXDIRj9XXGS9Q1eg5Z305HdedvWut1DzwwB+GceWN1jExlq1KVJUmDW6F9jwwiuicUOcvysvR0VZh5NQR7T8t8tG+mjZTe9cEuuDw+AN7G+ckQ1amYFpdL8S9J1bQ3OG0r/ZTh1+r+Th5ncdtWOp2sDd4SKCpZVMrc0bZkxfW7DXCJlagJVnmQqbG9d3yot/wMme3ISMbAdnZjFW1qPXFzNWezH0rFC+xnLxg0iCBcAt/CTL7R21TVQWZ8RoI/MrBJcjfowY5tTM7W1lxmvQbmb+pXGE5odpJ90sY9F4D+PUQa862prM5N1hGygUrmeACuEKtDWKTH8RRnMRpmBr8f1rMpWbEJZgl9UumlXdlOPKVK8hQwGvYZkjm9nmanCkGuEi660f9HFpwbrVck7vATdK5Ah0pdBvJjB3zubuUhR3UN7X8K5nmqyot1/5Z3sv/tneo4bh9XptzLFw1exqcZ4Vpn+8ErRxv/0P5OPPxhwWFhLMEfqlNQ3bifEtuLTsmwkL+13ffSzL8pij/cYvvWcU8TeNIgSujaVsnPhmhXf9ttmnvFlNOX4v92ta8LuObWjtC2zFNpdvXP74u677FmLmlvPutq/96LDfDU4qbndiO+qXfIvvK37X6hfbZhXfv5v6xYNB4L/p1xaWot/x3L+Smf/BH04muRFcNPW+SeTk70Zfry0Rr/Nzj7/68kDF78aXxH0+BO8PZ7/le7/tuLvzbLvbHHZ/keIbvxuatBw67xueUP6NU29+O/hiTf5dlnpP+2t1+HfDy//NSshLg4gcegmcnwZVMS9UPTm3qpXx9Hjh2GG7xUfH7ukevf7xCvS7FPGgQIjSNwoxiOEFdXYBjdXin5O310c79RZH/v29n+LrCtUcv2uL2GH95HRMS3xUYJNYZ1A5v2wNFE9Z/53IhVb8kgM/wYRho2L2ehX6CFPV0Lx8ke/jc4SG1eT92arIb/tyYFDS7GiwMWimJbZRQR8WhQIozdXDcZU6HUsYcsD1Csd+SI+dDHtP8E/9fa8szMvsWkbvfDlZu9DedP12iZDD/FN/C5YFis34B/70Dyxck4jfKKzmKMhbeKGcXpCSyD/wF/+LHfmwpmosjjsI53j0h3dtvPOksPHkwmdM7I7BlgOZrejID+HZG0M+XLLR0dUt6l24ynHjNU4MkKQaJwbQGTvvrqe58HzufIE9r9wweWhhtBy65fhtmr669bMHFux43HidyxcyeeOkjyUL1zvuFGvzI4kXCe4zDxes10Bu75bhSaqOn+4b+MKMsTtm/w3OhYsmO9KW88TMoccpl/QrcsyDc8ETi9eMtvJ05s4TzK6qhSsvP8C5oIjo+J7n6aPdCdj1yDULn3iaD+eC5Zv5BF9YWubDueAJjvkEX7iLNR/OXwia/R/B+D8qGNUtTUV4y7LQyVYbY/5JmjaGId7ccMcwFQci9SC5s2n8nU6fWNmxakrOgz22cRRLD7NuMu5kGd2MXkAuWFgalPi7JlyHBusSlB2zq/mbu6xQ1qm9acZwl429mF0ROKTNdv8MKEY11odn91lsMRGXCOqLh2lIxrtgKNkvg929MOn9NvNQ8nq3BRYx3P7Q2E7J+zTMY7P5ao5vVXeMudKIhESM5jimJx83QaY81bxT7z5RRQskdHQtE681+rArzodDINtova708LMxL3loU0apmS0oB+lhdi2sFZJn+d4Uv3sDLjYei9uFCnGJiHdlyiecarSMw+XIwD1lPsBkttTCGD0B+DYxxIb3VNI0zYlDpxAc7yfmmrvoZYKKZPow7PMdce59G92mfQlqTeHmSYSl3Ax+FsFJ8I0rCHGpdCk/ECMko1uLJBvVrS9NuMbou50ksyC/Nsjz+bXOuHVym2xEvQXg5iX8oKnSgNO6tE9if3XXVWQcBDbU9k/LZ1uVu2zopuANV9Tb3cjozto9459Ukw/RVGLQcyQxh0VlCLykiaBGkCF0Nt9TGPUcmA055/4LhdLiK5Sv36NnFiuAndiI+Lc2RZmMlXFctUjyqVkJ6RiQhQLHPI37Hqc4waX1C5RmOoNAcQLqqdPpf198b81ip2sX+qryMut0X9b+UJDLyYXPIu+AafDEXeLdlivp9p+kDeTxpCD7Z+knwT7tjI3c1miyGJK1N9rrAyztZC6kLNHnNUwUwuoQlSptdTVfjTWEPzBJ1wYWKfVRfQs6Imt7L25qGjBd2MZsUOXbmOFVeXSbMxnGHQ0yrBBdJfZ7R6ORGrTg0UJ9toLVBta0054BfNrkAGJRDBjPEhlZApgIPOk8vXppLEF5+LjybIjL6BgWLV2L9YDIsDpjgBifSheRpTUC2ROZ5oz1C0uuh9VnyQ1QSaCOm2XK7mbkp0kNxoXtyUN7lM4ObRYVDK1C0TFerwNKg25VzYY+0BvT1O+JoXNpMGlMpZNjWWUP3sl2w9h0KiaCrYvVzgJxB408OoF4kKikzGWJDns+ca//QhuX/O+xzQi/CT1piayiYbL8maRSn1/Yx4d81dM/9YbYhOxAkrMG7qcUNU79ys4d4LeUFJ52tY2XgJeJOxB9aU7bFkbzJB/Nh2mxamFespLIZmD9ILIDD+silMChFuDKsSouJwH9lwPxXPKh3IWXwvK52Gls79oxEsWe5hnKAPnlR4FALhJvwXDQ+mfQ6heWdlKOr7na2dU10uDy0hP9das4TWNGK+6kFDeG/soDrOGrRLqSeC1OtNtOncPq8sx66F/cCFi4zWT3cTWfvPZWKBsQ4lQAzzx2OM6dpASIWKFelVHXN/zC3e3j04RnEN4niPabEvwgChrVTWnGBX76Ckcguh0xIvJXkkx/5cYeRs+xSdZ4Sbzyom01JM5KlDMYPdCvB9yiBTRcFNFU9itxWv7H1f+JAf/EgH8E43+XYCzNjhobaO8d43LG1vw6l3Z9hoh3theUT7mzsHTITkkcyBHSKfwz/M/wP8P/DP8z/M/wP8P/DP8z/M/wP8P/zw2fu4fAfw2swwEC2PMQkq65YL7HP4Pe5F1QEXSc5Boqb4cCHFBvljyR+IvbBauPiWaGfbrb1KBXVV6dVLfubpS4wxogOdrE2AFfwM+EFG3lMwb2sNwhs2/R828HyF3/udH705XP/M554Wth8P57Ry2W7vjhTP8N6H9fLl0eecUc14yBzb8F4O5/Xg5ge03nIDr68g/zDXXM9bVlfrommt/wrt4hXb6igLQCjwkY+QECnf8EzP72jnbN7B/nm5nru2//+XbpA8d78/nv11D+9+tSqmf4qCy30vjFPQcCHckCmwYTTeePkvjP2xR2iq2M/une6/9CY+nmn++9/k9CbbH7+XqFX2B8Q068fPz5kjS9SOqFNGkksyaNfzYqLXysIjiIhHHGIDAZmIql+osVfrhE4gWEUNSEgZqdSruZd2GMvx/A5F7BhVm0+8lpayg8EW8WDA0/pTV+BsR2pWUyyj2DNKorzywjKBMqkmSjZk/NlxLXCtFKWsZYY9A4/Wqu2czTzhIDAjWdGNZu/WmpMCl2hOuEiEGDVMUjZt5kjeoA6/vqgkCH0q0zuaV4hJ8sKdacwX9xyiCBxKGnZbLaCiIDab1npF0QyD7ZLBMv59jyTHI8VGy0p5QWRqmavK1XkU2nnDhHptzzVCkyjwSz30uTxsth6OF1mvbldZ1Y8/Fq4TQEK/Re3l1Phf2ewl2JVMaLu7juieONXy7aVox71lLaPGh5i6oa3owDc6itkdqZhthMFxAaZjYVxWjNhhSc2+nDeLs6z+stcSKp5PDG6NgHrLoEZXiYi4g4leYF6Wf5wsMJbVWxD/ABe8Bd2yiaEnGp/Be/lM+M3fHewAjV7cMEl/ermglnOK3LlG2oo008ib7gVWx4OI6rZuZBiP+AzZhQYmFX0jfSNXSzGoilngqqm5Trg9I5mYqGIyc2enzeED0jUduLe3io5C8C0FMT7PGgI4bbQkmEmQ/YfEBLAaTetZhawiXwBmgbWXlJV3b4di2goQh241mD9T1Gbqap4Y3YED9KbVpTZLvetpeaYnFc/KpNoAsCWon72UgR09DG9Q715LOx6aZLdweZBcy9zqXdVSP5nfutGSWMtKmhOwlba5lHDjgrlJxy5FS9jzphb3iBCe6O8mcpQijEse42YaTTwtLqzPfMhgUchqoMYzapzDyxuxES+zLdA+ElC9o94B82gz1zNLd6YM8T05VVFlKt5jiudE2qV1KAHPh5hg87pxWebCvdGi9tMxuwrT7fmLxOs60jrmNJHoxw+dmzTrpq2L4uevnORv1NR40uUp70sIbl9JIC07+cQCZCItojEpuGTbHHGnGmLgF+w+aTHHHY4/O4s0Iv7NQvhHtpATUxNfg0aWm7DTdNlRD1z2jp/bZJBCWmb3Z1If+6AV88KKyTzsbkhidfktC5V3BiCBvvS9ImrgtcqkrYRjjRHe7xoFLNEfpZ4PNxkF0roRMIkZiqmgTTsrdjER2zm6gGpzH/qEw8seu1yq7G4s+TBc8XqqstEztMX/F0bctLUfYmK5TztmihWO7LN5grxNt7eq5ROkeYM42elvZ7ZnHYmv5kC/KdL3fSpTdUX4Y/KKEwSjCbXD4FV5qW72F3vcCExVusk3sC0QKClDsDSSgxkT6iSGxPtN+Iaxj7yZLdESI3JN26w8Vr8YQqnVai/Y2HARE9ObMXlobaopgHiVnqWVVjmUKs+PQZpVi/hkC8HPPDanDp9KBxVWno4HVPo7ZtISMW/ndlg93NsO5CbZtUwmQzMZRJ5gmy3NQ+vTnDN6w/zuxHJy8Crpsqa31bYHiAfBcKHx1m1RlXntin78+j5/iyXmwLS81sICr+/V3zyHrcIvrs3RIvS025+ipLINePVXT2mm9RI2eJ/VtTpaly8BYWNYGHyJMtXlee7Y4RoSSIEtzdLHz7QU0RZY36K7zQ+JRLEnqJoQn0bWdifRoCzwqB2L2LjElcDoM0juVOJFcdfvok4XpBOjjId6fPeP7UfiwshHi//ca7XAxl/AnU5bO5HCJUl3If7RsIztupazhIX0rQz+swmdQ7QbmXZtdbe12odfKx5iuCeIX3PyGRPupq8CpcuzF91Tjz/WrGncBdePSYhOCjyNY4MsxAWB1JJHrpC5+JcAkfeYRC45brdgZ7cjHo5FqsKkspNOdZ56g11h2qf+LeXefVTSYoCy6bVsCooZIIHuLmE/WajvgLl2gI4yUqhGbYHiJ1E2ZtWSo3IFaIf3hnldAVGHa6E09IaGvoj83a+XbHw88iV1OtjYzUF1WPIRkEGCKz4kiSBFw/A8O/eAY+M3uUENbnSQ0/lA8jjOCcHM31OBZ0RgbmH1BZJQ+dnSOwMh8/2IgN25wO6+DU9e+tCil/CGObtyuD0SS94LXQh1v9xrQZy4Di6Qri8ajJJ0tEhMHvQm/ic82URhCa/VTMafrwy9VZPd366LaZliVbDgvc1MYXvN+Vy+TyTAMGPi1P8H8F3aVwPxaXkfU1CoBEJLFbSL5YC3jHbPwjg0RSbBDixZhHabMz/hyJ1mc6bdY2Hpyarp0qyTBgrR+kpwRKMnIktfsYb5ivsh5XlfmlvVMT3kRt40gtE9wc4W4R9FfgB8Z7a/rdMCR/+1vvLXxWfIWGBXHsrMcrWAllxV9/e0du1Swf21Iy/MFUYmkdtnRCqWYQzOWqZENyh3x9+04flBSt+/T+xJjt17P047bcSdvVACHT6ksJxxM9Spq8Y4QoY4daq8m6eJ9Bgjt2Nv+asBpFK0JXGUoNb9ZoGsUUaawZbiQZw7gnp52zqyunyOsxJKrZ4ZjlNeOawwS1M6+CpJMXK+MqC87yIsycVpULjTRWeeeu0B5sRu/JSfCeclYqcZcjoZVm0uW38xoOO33VzlVBdJequERe29bXKssu2Vtu0z8gjQ6Hfy68t+ShtDnd1VgPS5ux/uBc32wIm70GOv1KeRseZ4VSsYALR4mJ9d0Psx8wKLk2+FQ1+pX6raXitd6eqgEez7CKGLI44Hkd3//y90jb5Jj+dZ3MCMVcn3hCSXv017IkxOrRoE2zTjfNsU0BUgCs76HDW2xLC6qdLMxHKz5fIwrJEtXZPeZ/nV2hk/qG2ewBFl3RbaeuRGCrsMdNTftdCQ+asTLNXYDp8N1GTeRUyYN3bWOUMb57z5SDrNgRI/3CNa0cCSu3rqDBzWXOPGj6NiYioEsA9Ggh7kwB92noUHZsPqSYRC0KGel0C4/MWu2Mo0z2Y/XkFMoaIokPVl7pvmszFEAIQmw50iGBCvDFdW4dScG/w4Q/dd7oYD1nlUyVFFiI9xdxwbOjV4xfNuQ+rtA+taHBgFA0i1jRLgtG1z2Z9fMUPJoC5A7aLKqztHwKB9UlvtRgVa1dcY6Cn02c7dlo7/qkoGZzPh0mXGappi7HRBp/PK6BXeQuVnzSrmStYcxqEDoGXEgsDw2goaQjXGmxSGYsnBlJYhFLptugs233yWKLDmtJBT4eJGest1dPbrrwsjSVqmaFehLixzJ5lt8l4m3kScpIm7NGST69s2NI5MciZk3mmm0vAnKrxwsEJMCWFyUnCgXVWExIuUe4cCV7qHpcahY3GQHD8XTjsfCWrmryrrZ0DjhdWx/LocMe7c16D92o0FyrcIhkgI5NwMwwmdX1uM9H3SJnO5AI2QQk5N3ULAaNGPlkSu1xGux8Hl65pC1Vwsfs0sDfQR1X771fb9rkQ5I8Vnf86Vj0pr/Ei5fFp+uUeCPyfHD5gdhgAb8zqHJGtfbmoU56WM/0+c/Rb6hiyAgGt2oxgP7ugx/BAjDBwLyHgkw+eITWgK0Ru3LMIkZTcK+eEvxzVD+S6FQUYhivvM1md7f+UZO4gPzrQkdgDyytUJfs1D0A7EE4Z5AIuSEp3leKacScZbBDM5xU0TQ1tO/qZroUCwbS8IIbPVl7rGkKrYqz1gNSbORjDGVjQKvvbOiP9cONh/o2LVfgRTVm3QewsAcuauAxlhWiLXkudJIT5r/rz1ZctG4bM3h2CqWy/WUrzRkEUhAFmFqrZ4KDbO9iSNfqPhlh2fkHH1CMSqqQUp7ifD4IQhpX4JW3km10T1bFCh8iiwGe1zrxLNloptDu7f7k5oz7aMBImkYhBQPlDECJ7AHer0EQ5z0oIvjAGXwkvcgRJEutKBO9dPzAnnWU9WV7Gn3dytcoxDEOG1VSSBEPNzzDHVbv21JR8N6yA6dQh8VIigYhRIZbLn542388tKrxs+r7I0T510lMZK1NJMnfvPSuIx03FkVNfw8Vi1tlDLdMGe5qXyFtjfK6TAvF9Wh+7KmiDcyUtGlabrsoiTTX+/TYG5rjQmX5mFuq1L6aKgZdr5/JVLr4gY4bidHfG2orDki1U/dTV2AAFYw4J/y5dDiX/skMHtZuSQ5GMoKNq2hmVZrAIV1gPdBGXV/tvMOedbHRQqZTFmmE7Xa0USwVHqm2BgRijXR1BiVu7KnB9X946r2ph+egMQk11yXKsO4P1NSqKqEf3rpQ5qQ+Vx+IvMLpJMGTxtmY7rVHQOh3sfCIfuXbEPXjobzIAWNm+oKGG2d3F8x2tyUYdceA92W+l4hiHmSlp+RSd1ZN7uTvrHDzVImvCK5TIzE4CbdMwFnY4YBZAzdw+XTT7X39r0rJV8PiK4j621+m7v9kgM1QYyxZ8zlUpRmPv9CLPBH4rDqlAUPKS6Iz88CzH0+qq8sp9EB7+ZF96srCYU3Bmi6RqvElVZ9T66CeIthIrbLmhAz2MWh1nIcxB8w91dS5qY9aeli9+bFqmZCgIWCQu4SQshhtFvP5vieFJ4HD7fdOozD/qE6E9+/LlEX63pjBoB7kXBfaLasp50S2kImI6J2xtNSfehmyblmcCxbmY2Yxuszhi1PS56dcvbdYS3bNmnWVdhgPTvQUgPOmkGQzkqKqgvL9ZLsbiwFYRIS6ZZlZ+lr98oIotPSk6ioxQDNIvHZXVECWef/Guj0h2Bw01KcuMQenavN5YqKPuqV95CipZPARB9MPTqaYM4LMOcz+nCpuYtsr3CJR+4x+2yV+Za29UO4UtEpNohYpDd4ENFaKB+8eKpCeVJT6vAQ5vRmxz/xDkQO2Ru9S7GEFi9i505soF8nDfcEZAdw9wfUzuES8xvDQrGkse9TsQN4EbtE6g9dBicKn6rX6ZG3NT0xdH4dxV7wvYL8q8OFM2nIdtFreWwA4o2McPwxDMEVnhJlAYiZcka0PsD12gRHMy+nO4YOYK+GNcV9eUjf0DtLoZmkD3pgcWOc5hEvca+65jhCeSImDmR84A1MDz/QLV+Taxq7Srpo6VPU4lGelg/31gfgE90Ttp+SnnQ9aIRHEjyrL7jqRDbJuP1IlIr0juF2eo4pztxSZMNTrTVN7YO2h26Ed3viw7apSqhJmgxbIU1otmo9g4oyKMQRclvEX/9K7MmMFZifOMmgqPcRPN2BXq0WwxWp3XDfG41ty/KQYpSDyMTCGUVnHbKnMx2VOtUB6U54VWr9TVRWvPY/f+Dpou0YiohmTE4dBtn7AzQLcuk+xzdgmz/itaehuUzRORGjPRGxllzla/nsFYqfi0F1Ps1s4M2zBIRYH1P9ATlyFJmQBZmBwaoS5BJhpf5YSzNZVGw4l+ZQtWfpz4cF1fJlYuXa59s8vDHObO/rRj1q4hOH9d8VIXnTyD192+vbm8+9tXKrx7KeKi4DwGkNgaLVzQeXMPeGqR8J6K69c/ekuyy1q/h14JCfg35dpRqGuKcaZ9+Y3cSOvr1XXuLz051swcZAPAtRAefHaDiSXgdx59kCSeGhNAVlyzMnsh/ejXZx7A26HNYr5zLugAhs6cM0xWvi54M+vSvvLQ31mdohFKOAKK9YlyN/aqcUW4P35e+ueLflWrqf/H1BLAwQUAAIACAAWri1Kss1wIU0AAABqAAAAGwAAAHVuaXZlcnNhbC91bml2ZXJzYWwucG5nLnhtbLOxr8jNUShLLSrOzM+zVTLUM1Cyt+PlsikoSi3LTC1XqACKAQUhQEmh0lbJxAjBLc9MKcmwVTI3MkeIZaRmpmeU2CqZmpjCBfWBRgIAUEsBAgAAFAACAAgARJRXRyO0Tvv7AgAAsAgAABQAAAAAAAAAAQAAAAAAAAAAAHVuaXZlcnNhbC9wbGF5ZXIueG1sUEsBAgAAFAACAAgAFq4tSgjD8Sf0QwAAXXgAABcAAAAAAAAAAAAAAAAALQMAAHVuaXZlcnNhbC91bml2ZXJzYWwucG5nUEsBAgAAFAACAAgAFq4tSrLNcCFNAAAAagAAABsAAAAAAAAAAQAAAAAAVkcAAHVuaXZlcnNhbC91bml2ZXJzYWwucG5nLnhtbFBLBQYAAAAAAwADANAAAADcRwAAAAA="/>
  <p:tag name="ISPRING_PRESENTATION_TITLE" val="台灯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16161"/>
      </a:accent1>
      <a:accent2>
        <a:srgbClr val="A6A6A6"/>
      </a:accent2>
      <a:accent3>
        <a:srgbClr val="616161"/>
      </a:accent3>
      <a:accent4>
        <a:srgbClr val="A6A6A6"/>
      </a:accent4>
      <a:accent5>
        <a:srgbClr val="616161"/>
      </a:accent5>
      <a:accent6>
        <a:srgbClr val="A6A6A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12777</TotalTime>
  <Words>1021</Words>
  <Application>Microsoft Office PowerPoint</Application>
  <PresentationFormat>宽屏</PresentationFormat>
  <Paragraphs>331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隶书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zhai1349542952</cp:lastModifiedBy>
  <cp:revision>459</cp:revision>
  <dcterms:created xsi:type="dcterms:W3CDTF">2017-03-02T11:20:43Z</dcterms:created>
  <dcterms:modified xsi:type="dcterms:W3CDTF">2022-11-20T08:30:22Z</dcterms:modified>
</cp:coreProperties>
</file>