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81" r:id="rId5"/>
    <p:sldId id="287" r:id="rId6"/>
    <p:sldId id="288" r:id="rId7"/>
    <p:sldId id="263" r:id="rId8"/>
    <p:sldId id="260" r:id="rId9"/>
    <p:sldId id="262" r:id="rId10"/>
    <p:sldId id="282" r:id="rId11"/>
    <p:sldId id="266" r:id="rId12"/>
    <p:sldId id="283" r:id="rId13"/>
    <p:sldId id="267" r:id="rId14"/>
    <p:sldId id="268" r:id="rId15"/>
    <p:sldId id="269" r:id="rId16"/>
    <p:sldId id="270" r:id="rId17"/>
    <p:sldId id="264" r:id="rId18"/>
    <p:sldId id="272" r:id="rId19"/>
    <p:sldId id="273" r:id="rId20"/>
    <p:sldId id="271" r:id="rId21"/>
    <p:sldId id="274" r:id="rId22"/>
    <p:sldId id="275" r:id="rId23"/>
    <p:sldId id="276" r:id="rId24"/>
    <p:sldId id="277" r:id="rId25"/>
    <p:sldId id="278" r:id="rId26"/>
    <p:sldId id="285" r:id="rId27"/>
    <p:sldId id="284" r:id="rId28"/>
    <p:sldId id="279" r:id="rId29"/>
    <p:sldId id="280" r:id="rId30"/>
    <p:sldId id="28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7605;&#35774;\&#31639;&#27861;&#24615;&#33021;&#22270;&#20462;&#2591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7605;&#35774;\5.&#27605;&#19994;&#35770;&#25991;\&#22270;&#34920;&#20844;&#24335;\&#31639;&#27861;&#24615;&#33021;&#22270;&#20462;&#25913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7605;&#35774;\5.&#27605;&#19994;&#35770;&#25991;\&#22270;&#34920;&#20844;&#24335;\&#31639;&#27861;&#24615;&#33021;&#22270;&#20462;&#25913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7605;&#35774;\5.&#27605;&#19994;&#35770;&#25991;\&#22270;&#34920;&#20844;&#24335;\&#31639;&#27861;&#24615;&#33021;&#22270;&#20462;&#25913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7605;&#35774;\5.&#27605;&#19994;&#35770;&#25991;\&#22270;&#34920;&#20844;&#24335;\&#31639;&#27861;&#24615;&#33021;&#22270;&#20462;&#25913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7605;&#35774;\&#31639;&#27861;&#24615;&#33021;&#22270;&#20462;&#2591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1639;&#27861;&#24615;&#33021;&#22270;&#20462;&#2591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1639;&#27861;&#24615;&#33021;&#22270;&#20462;&#2591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hai\OneDrive%20-%20business\&#26700;&#38754;\&#31572;&#36777;&#22270;&#3492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hai\OneDrive%20-%20business\&#26700;&#38754;\&#31572;&#36777;&#22270;&#3492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7605;&#35774;\5.&#27605;&#19994;&#35770;&#25991;\&#22270;&#34920;&#20844;&#24335;\&#31639;&#27861;&#24615;&#33021;&#22270;&#20462;&#25913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7605;&#35774;\5.&#27605;&#19994;&#35770;&#25991;\&#22270;&#34920;&#20844;&#24335;\&#31639;&#27861;&#24615;&#33021;&#22270;&#20462;&#25913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7605;&#35774;\5.&#27605;&#19994;&#35770;&#25991;\&#22270;&#34920;&#20844;&#24335;\&#31639;&#27861;&#24615;&#33021;&#22270;&#20462;&#25913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Sheet1!$B$27</c:f>
              <c:strCache>
                <c:ptCount val="1"/>
                <c:pt idx="0">
                  <c:v>1位加密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Sheet1!$A$28:$A$32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Sheet1!$B$28:$B$32</c:f>
              <c:numCache>
                <c:formatCode>General</c:formatCode>
                <c:ptCount val="5"/>
                <c:pt idx="0">
                  <c:v>6.5000000000000002E-2</c:v>
                </c:pt>
                <c:pt idx="1">
                  <c:v>0.28799999999999998</c:v>
                </c:pt>
                <c:pt idx="2">
                  <c:v>0.504</c:v>
                </c:pt>
                <c:pt idx="3">
                  <c:v>0.66100000000000003</c:v>
                </c:pt>
                <c:pt idx="4">
                  <c:v>0.90700000000000003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01-47B4-BBA6-D4AFE4A81884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2位加密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Sheet1!$A$28:$A$32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Sheet1!$C$28:$C$32</c:f>
              <c:numCache>
                <c:formatCode>General</c:formatCode>
                <c:ptCount val="5"/>
                <c:pt idx="0">
                  <c:v>3.4000000000000002E-2</c:v>
                </c:pt>
                <c:pt idx="1">
                  <c:v>0.19</c:v>
                </c:pt>
                <c:pt idx="2">
                  <c:v>0.307</c:v>
                </c:pt>
                <c:pt idx="3">
                  <c:v>0.40799999999999997</c:v>
                </c:pt>
                <c:pt idx="4">
                  <c:v>0.54700000000000004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01-47B4-BBA6-D4AFE4A81884}"/>
            </c:ext>
          </c:extLst>
        </c:ser>
        <c:ser>
          <c:idx val="2"/>
          <c:order val="2"/>
          <c:tx>
            <c:strRef>
              <c:f>Sheet1!$D$27</c:f>
              <c:strCache>
                <c:ptCount val="1"/>
                <c:pt idx="0">
                  <c:v>4位加密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Sheet1!$A$28:$A$32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Sheet1!$D$28:$D$32</c:f>
              <c:numCache>
                <c:formatCode>General</c:formatCode>
                <c:ptCount val="5"/>
                <c:pt idx="0">
                  <c:v>1.9E-2</c:v>
                </c:pt>
                <c:pt idx="1">
                  <c:v>0.11799999999999999</c:v>
                </c:pt>
                <c:pt idx="2">
                  <c:v>0.183</c:v>
                </c:pt>
                <c:pt idx="3">
                  <c:v>0.25800000000000001</c:v>
                </c:pt>
                <c:pt idx="4">
                  <c:v>0.29099999999999998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01-47B4-BBA6-D4AFE4A81884}"/>
            </c:ext>
          </c:extLst>
        </c:ser>
        <c:ser>
          <c:idx val="3"/>
          <c:order val="3"/>
          <c:tx>
            <c:strRef>
              <c:f>Sheet1!$E$27</c:f>
              <c:strCache>
                <c:ptCount val="1"/>
                <c:pt idx="0">
                  <c:v>8位加密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Sheet1!$A$28:$A$32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Sheet1!$E$28:$E$32</c:f>
              <c:numCache>
                <c:formatCode>General</c:formatCode>
                <c:ptCount val="5"/>
                <c:pt idx="0">
                  <c:v>1.4E-2</c:v>
                </c:pt>
                <c:pt idx="1">
                  <c:v>7.3999999999999996E-2</c:v>
                </c:pt>
                <c:pt idx="2">
                  <c:v>0.14499999999999999</c:v>
                </c:pt>
                <c:pt idx="3">
                  <c:v>0.182</c:v>
                </c:pt>
                <c:pt idx="4">
                  <c:v>0.187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201-47B4-BBA6-D4AFE4A81884}"/>
            </c:ext>
          </c:extLst>
        </c:ser>
        <c:ser>
          <c:idx val="4"/>
          <c:order val="4"/>
          <c:tx>
            <c:strRef>
              <c:f>Sheet1!$F$27</c:f>
              <c:strCache>
                <c:ptCount val="1"/>
                <c:pt idx="0">
                  <c:v>16位加密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Sheet1!$A$28:$A$32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Sheet1!$F$28:$F$32</c:f>
              <c:numCache>
                <c:formatCode>General</c:formatCode>
                <c:ptCount val="5"/>
                <c:pt idx="0">
                  <c:v>8.0000000000000002E-3</c:v>
                </c:pt>
                <c:pt idx="1">
                  <c:v>3.7999999999999999E-2</c:v>
                </c:pt>
                <c:pt idx="2">
                  <c:v>7.5999999999999998E-2</c:v>
                </c:pt>
                <c:pt idx="3">
                  <c:v>9.7000000000000003E-2</c:v>
                </c:pt>
                <c:pt idx="4">
                  <c:v>0.13300000000000001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201-47B4-BBA6-D4AFE4A818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5954896"/>
        <c:axId val="1252755552"/>
      </c:lineChart>
      <c:catAx>
        <c:axId val="1395954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明文大小</a:t>
                </a:r>
                <a:r>
                  <a:rPr lang="en-US" altLang="zh-CN"/>
                  <a:t>/</a:t>
                </a:r>
                <a:r>
                  <a:rPr lang="zh-CN" altLang="en-US"/>
                  <a:t>字节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2755552"/>
        <c:crosses val="autoZero"/>
        <c:auto val="1"/>
        <c:lblAlgn val="ctr"/>
        <c:lblOffset val="100"/>
        <c:noMultiLvlLbl val="0"/>
      </c:catAx>
      <c:valAx>
        <c:axId val="125275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加密时间</a:t>
                </a:r>
                <a:r>
                  <a:rPr lang="en-US" altLang="zh-CN"/>
                  <a:t>/</a:t>
                </a:r>
                <a:r>
                  <a:rPr lang="zh-CN" altLang="en-US"/>
                  <a:t>秒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5954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Sheet1!$C$45</c:f>
              <c:strCache>
                <c:ptCount val="1"/>
                <c:pt idx="0">
                  <c:v>2位解密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Sheet1!$A$46:$A$50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Sheet1!$C$46:$C$50</c:f>
              <c:numCache>
                <c:formatCode>General</c:formatCode>
                <c:ptCount val="5"/>
                <c:pt idx="0">
                  <c:v>2.5999999999999999E-2</c:v>
                </c:pt>
                <c:pt idx="1">
                  <c:v>0.38300000000000001</c:v>
                </c:pt>
                <c:pt idx="2">
                  <c:v>2.085</c:v>
                </c:pt>
                <c:pt idx="3">
                  <c:v>5.0739999999999998</c:v>
                </c:pt>
                <c:pt idx="4">
                  <c:v>9.6020000000000003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5B-47F7-8AE5-CB11374743AF}"/>
            </c:ext>
          </c:extLst>
        </c:ser>
        <c:ser>
          <c:idx val="1"/>
          <c:order val="1"/>
          <c:tx>
            <c:strRef>
              <c:f>Sheet1!$D$45</c:f>
              <c:strCache>
                <c:ptCount val="1"/>
                <c:pt idx="0">
                  <c:v>4位解密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Sheet1!$A$46:$A$50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Sheet1!$D$46:$D$50</c:f>
              <c:numCache>
                <c:formatCode>General</c:formatCode>
                <c:ptCount val="5"/>
                <c:pt idx="0">
                  <c:v>1.2999999999999999E-2</c:v>
                </c:pt>
                <c:pt idx="1">
                  <c:v>0.12</c:v>
                </c:pt>
                <c:pt idx="2">
                  <c:v>0.38100000000000001</c:v>
                </c:pt>
                <c:pt idx="3">
                  <c:v>1.355</c:v>
                </c:pt>
                <c:pt idx="4">
                  <c:v>2.399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5B-47F7-8AE5-CB11374743AF}"/>
            </c:ext>
          </c:extLst>
        </c:ser>
        <c:ser>
          <c:idx val="2"/>
          <c:order val="2"/>
          <c:tx>
            <c:strRef>
              <c:f>Sheet1!$E$45</c:f>
              <c:strCache>
                <c:ptCount val="1"/>
                <c:pt idx="0">
                  <c:v>8位解密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Sheet1!$A$46:$A$50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Sheet1!$E$46:$E$50</c:f>
              <c:numCache>
                <c:formatCode>General</c:formatCode>
                <c:ptCount val="5"/>
                <c:pt idx="0">
                  <c:v>0.01</c:v>
                </c:pt>
                <c:pt idx="1">
                  <c:v>7.5999999999999998E-2</c:v>
                </c:pt>
                <c:pt idx="2">
                  <c:v>0.14799999999999999</c:v>
                </c:pt>
                <c:pt idx="3">
                  <c:v>0.22</c:v>
                </c:pt>
                <c:pt idx="4">
                  <c:v>0.38300000000000001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5B-47F7-8AE5-CB11374743AF}"/>
            </c:ext>
          </c:extLst>
        </c:ser>
        <c:ser>
          <c:idx val="3"/>
          <c:order val="3"/>
          <c:tx>
            <c:strRef>
              <c:f>Sheet1!$F$45</c:f>
              <c:strCache>
                <c:ptCount val="1"/>
                <c:pt idx="0">
                  <c:v>16位解密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Sheet1!$A$46:$A$50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Sheet1!$F$46:$F$50</c:f>
              <c:numCache>
                <c:formatCode>General</c:formatCode>
                <c:ptCount val="5"/>
                <c:pt idx="0">
                  <c:v>3.0000000000000001E-3</c:v>
                </c:pt>
                <c:pt idx="1">
                  <c:v>2.7E-2</c:v>
                </c:pt>
                <c:pt idx="2">
                  <c:v>5.7000000000000002E-2</c:v>
                </c:pt>
                <c:pt idx="3">
                  <c:v>9.1999999999999998E-2</c:v>
                </c:pt>
                <c:pt idx="4">
                  <c:v>0.126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35B-47F7-8AE5-CB11374743AF}"/>
            </c:ext>
          </c:extLst>
        </c:ser>
        <c:ser>
          <c:idx val="4"/>
          <c:order val="4"/>
          <c:tx>
            <c:strRef>
              <c:f>Sheet1!$G$45</c:f>
              <c:strCache>
                <c:ptCount val="1"/>
                <c:pt idx="0">
                  <c:v>Helib8位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Sheet1!$A$46:$A$50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Sheet1!$G$46:$G$50</c:f>
              <c:numCache>
                <c:formatCode>General</c:formatCode>
                <c:ptCount val="5"/>
                <c:pt idx="0">
                  <c:v>0.1</c:v>
                </c:pt>
                <c:pt idx="1">
                  <c:v>2.488</c:v>
                </c:pt>
                <c:pt idx="2">
                  <c:v>2.9119999999999999</c:v>
                </c:pt>
                <c:pt idx="3">
                  <c:v>3.577</c:v>
                </c:pt>
                <c:pt idx="4">
                  <c:v>4.3109999999999999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35B-47F7-8AE5-CB11374743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1125968"/>
        <c:axId val="1393052640"/>
      </c:lineChart>
      <c:catAx>
        <c:axId val="1321125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明文大小</a:t>
                </a:r>
                <a:r>
                  <a:rPr lang="en-US" altLang="zh-CN"/>
                  <a:t>/</a:t>
                </a:r>
                <a:r>
                  <a:rPr lang="zh-CN" altLang="en-US"/>
                  <a:t>字节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3052640"/>
        <c:crosses val="autoZero"/>
        <c:auto val="1"/>
        <c:lblAlgn val="ctr"/>
        <c:lblOffset val="100"/>
        <c:noMultiLvlLbl val="0"/>
      </c:catAx>
      <c:valAx>
        <c:axId val="139305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解密时间</a:t>
                </a:r>
                <a:r>
                  <a:rPr lang="en-US" altLang="zh-CN"/>
                  <a:t>/</a:t>
                </a:r>
                <a:r>
                  <a:rPr lang="zh-CN" altLang="en-US"/>
                  <a:t>秒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21125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46941589928379"/>
          <c:y val="6.6006600660066E-2"/>
          <c:w val="0.78603340895947327"/>
          <c:h val="0.64968789792365067"/>
        </c:manualLayout>
      </c:layout>
      <c:lineChart>
        <c:grouping val="standard"/>
        <c:varyColors val="0"/>
        <c:ser>
          <c:idx val="0"/>
          <c:order val="0"/>
          <c:tx>
            <c:strRef>
              <c:f>Sheet1!$B$63</c:f>
              <c:strCache>
                <c:ptCount val="1"/>
                <c:pt idx="0">
                  <c:v>4位检索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Sheet1!$A$64:$A$68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Sheet1!$B$64:$B$68</c:f>
              <c:numCache>
                <c:formatCode>General</c:formatCode>
                <c:ptCount val="5"/>
                <c:pt idx="0">
                  <c:v>16.699000000000002</c:v>
                </c:pt>
                <c:pt idx="1">
                  <c:v>105.078</c:v>
                </c:pt>
                <c:pt idx="2">
                  <c:v>264.03899999999999</c:v>
                </c:pt>
                <c:pt idx="3">
                  <c:v>410.524</c:v>
                </c:pt>
                <c:pt idx="4">
                  <c:v>501.43700000000001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C8-4E31-85CD-C79166EC7892}"/>
            </c:ext>
          </c:extLst>
        </c:ser>
        <c:ser>
          <c:idx val="1"/>
          <c:order val="1"/>
          <c:tx>
            <c:strRef>
              <c:f>Sheet1!$C$63</c:f>
              <c:strCache>
                <c:ptCount val="1"/>
                <c:pt idx="0">
                  <c:v>8位检索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Sheet1!$A$64:$A$68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Sheet1!$C$64:$C$68</c:f>
              <c:numCache>
                <c:formatCode>General</c:formatCode>
                <c:ptCount val="5"/>
                <c:pt idx="0">
                  <c:v>3.3279999999999998</c:v>
                </c:pt>
                <c:pt idx="1">
                  <c:v>19.448</c:v>
                </c:pt>
                <c:pt idx="2">
                  <c:v>46.432000000000002</c:v>
                </c:pt>
                <c:pt idx="3">
                  <c:v>78.28</c:v>
                </c:pt>
                <c:pt idx="4">
                  <c:v>86.004999999999995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C8-4E31-85CD-C79166EC7892}"/>
            </c:ext>
          </c:extLst>
        </c:ser>
        <c:ser>
          <c:idx val="2"/>
          <c:order val="2"/>
          <c:tx>
            <c:strRef>
              <c:f>Sheet1!$D$63</c:f>
              <c:strCache>
                <c:ptCount val="1"/>
                <c:pt idx="0">
                  <c:v>16位检索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Sheet1!$A$64:$A$68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Sheet1!$D$64:$D$68</c:f>
              <c:numCache>
                <c:formatCode>General</c:formatCode>
                <c:ptCount val="5"/>
                <c:pt idx="0">
                  <c:v>0.92700000000000005</c:v>
                </c:pt>
                <c:pt idx="1">
                  <c:v>4.5199999999999996</c:v>
                </c:pt>
                <c:pt idx="2">
                  <c:v>9.8070000000000004</c:v>
                </c:pt>
                <c:pt idx="3">
                  <c:v>14.986000000000001</c:v>
                </c:pt>
                <c:pt idx="4">
                  <c:v>18.082999999999998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C8-4E31-85CD-C79166EC78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46122256"/>
        <c:axId val="1144937904"/>
      </c:lineChart>
      <c:catAx>
        <c:axId val="1146122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明文大小</a:t>
                </a:r>
                <a:r>
                  <a:rPr lang="en-US" altLang="zh-CN"/>
                  <a:t>/</a:t>
                </a:r>
                <a:r>
                  <a:rPr lang="zh-CN" altLang="en-US"/>
                  <a:t>字节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44937904"/>
        <c:crosses val="autoZero"/>
        <c:auto val="1"/>
        <c:lblAlgn val="ctr"/>
        <c:lblOffset val="100"/>
        <c:noMultiLvlLbl val="0"/>
      </c:catAx>
      <c:valAx>
        <c:axId val="114493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检索时间</a:t>
                </a:r>
                <a:r>
                  <a:rPr lang="en-US" altLang="zh-CN"/>
                  <a:t>/</a:t>
                </a:r>
                <a:r>
                  <a:rPr lang="zh-CN" altLang="en-US"/>
                  <a:t>秒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46122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Sheet1!$C$94</c:f>
              <c:strCache>
                <c:ptCount val="1"/>
                <c:pt idx="0">
                  <c:v>4位检索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Sheet1!$B$95:$B$99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Sheet1!$C$95:$C$99</c:f>
              <c:numCache>
                <c:formatCode>General</c:formatCode>
                <c:ptCount val="5"/>
                <c:pt idx="0">
                  <c:v>31.009</c:v>
                </c:pt>
                <c:pt idx="1">
                  <c:v>186.255</c:v>
                </c:pt>
                <c:pt idx="2">
                  <c:v>481.71</c:v>
                </c:pt>
                <c:pt idx="3">
                  <c:v>769.86300000000006</c:v>
                </c:pt>
                <c:pt idx="4">
                  <c:v>888.50400000000002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43-4310-B02A-3CF86D276671}"/>
            </c:ext>
          </c:extLst>
        </c:ser>
        <c:ser>
          <c:idx val="1"/>
          <c:order val="1"/>
          <c:tx>
            <c:strRef>
              <c:f>Sheet1!$D$94</c:f>
              <c:strCache>
                <c:ptCount val="1"/>
                <c:pt idx="0">
                  <c:v>8位检索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Sheet1!$B$95:$B$99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Sheet1!$D$95:$D$99</c:f>
              <c:numCache>
                <c:formatCode>General</c:formatCode>
                <c:ptCount val="5"/>
                <c:pt idx="0">
                  <c:v>5.5650000000000004</c:v>
                </c:pt>
                <c:pt idx="1">
                  <c:v>32.412999999999997</c:v>
                </c:pt>
                <c:pt idx="2">
                  <c:v>82.19</c:v>
                </c:pt>
                <c:pt idx="3">
                  <c:v>127.59399999999999</c:v>
                </c:pt>
                <c:pt idx="4">
                  <c:v>157.459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43-4310-B02A-3CF86D276671}"/>
            </c:ext>
          </c:extLst>
        </c:ser>
        <c:ser>
          <c:idx val="2"/>
          <c:order val="2"/>
          <c:tx>
            <c:strRef>
              <c:f>Sheet1!$E$94</c:f>
              <c:strCache>
                <c:ptCount val="1"/>
                <c:pt idx="0">
                  <c:v>16位检索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Sheet1!$B$95:$B$99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Sheet1!$E$95:$E$99</c:f>
              <c:numCache>
                <c:formatCode>General</c:formatCode>
                <c:ptCount val="5"/>
                <c:pt idx="0">
                  <c:v>1.3380000000000001</c:v>
                </c:pt>
                <c:pt idx="1">
                  <c:v>6.3159999999999998</c:v>
                </c:pt>
                <c:pt idx="2">
                  <c:v>15.6</c:v>
                </c:pt>
                <c:pt idx="3">
                  <c:v>24.547000000000001</c:v>
                </c:pt>
                <c:pt idx="4">
                  <c:v>28.754000000000001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43-4310-B02A-3CF86D2766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8262816"/>
        <c:axId val="1560923984"/>
      </c:lineChart>
      <c:catAx>
        <c:axId val="1568262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明文大小</a:t>
                </a:r>
                <a:r>
                  <a:rPr lang="en-US"/>
                  <a:t>/</a:t>
                </a:r>
                <a:r>
                  <a:rPr lang="zh-CN"/>
                  <a:t>字节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0923984"/>
        <c:crosses val="autoZero"/>
        <c:auto val="1"/>
        <c:lblAlgn val="ctr"/>
        <c:lblOffset val="100"/>
        <c:noMultiLvlLbl val="0"/>
      </c:catAx>
      <c:valAx>
        <c:axId val="156092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检索时间</a:t>
                </a:r>
                <a:r>
                  <a:rPr lang="en-US"/>
                  <a:t>/</a:t>
                </a:r>
                <a:r>
                  <a:rPr lang="zh-CN"/>
                  <a:t>秒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8262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Sheet1!$C$117</c:f>
              <c:strCache>
                <c:ptCount val="1"/>
                <c:pt idx="0">
                  <c:v>4位检索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Sheet1!$B$118:$B$122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Sheet1!$C$118:$C$122</c:f>
              <c:numCache>
                <c:formatCode>General</c:formatCode>
                <c:ptCount val="5"/>
                <c:pt idx="0">
                  <c:v>45.856000000000002</c:v>
                </c:pt>
                <c:pt idx="1">
                  <c:v>292.55200000000002</c:v>
                </c:pt>
                <c:pt idx="2">
                  <c:v>757.14700000000005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C4-49BC-89A6-979F21EE6CA3}"/>
            </c:ext>
          </c:extLst>
        </c:ser>
        <c:ser>
          <c:idx val="1"/>
          <c:order val="1"/>
          <c:tx>
            <c:strRef>
              <c:f>Sheet1!$D$117</c:f>
              <c:strCache>
                <c:ptCount val="1"/>
                <c:pt idx="0">
                  <c:v>8位检索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Sheet1!$B$118:$B$122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Sheet1!$D$118:$D$122</c:f>
              <c:numCache>
                <c:formatCode>General</c:formatCode>
                <c:ptCount val="5"/>
                <c:pt idx="0">
                  <c:v>8.2789999999999999</c:v>
                </c:pt>
                <c:pt idx="1">
                  <c:v>47.683999999999997</c:v>
                </c:pt>
                <c:pt idx="2">
                  <c:v>129.922</c:v>
                </c:pt>
                <c:pt idx="3">
                  <c:v>204.518</c:v>
                </c:pt>
                <c:pt idx="4">
                  <c:v>245.90700000000001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C4-49BC-89A6-979F21EE6CA3}"/>
            </c:ext>
          </c:extLst>
        </c:ser>
        <c:ser>
          <c:idx val="2"/>
          <c:order val="2"/>
          <c:tx>
            <c:strRef>
              <c:f>Sheet1!$E$117</c:f>
              <c:strCache>
                <c:ptCount val="1"/>
                <c:pt idx="0">
                  <c:v>16位检索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Sheet1!$B$118:$B$122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Sheet1!$E$118:$E$122</c:f>
              <c:numCache>
                <c:formatCode>General</c:formatCode>
                <c:ptCount val="5"/>
                <c:pt idx="0">
                  <c:v>1.9339999999999999</c:v>
                </c:pt>
                <c:pt idx="1">
                  <c:v>8.7910000000000004</c:v>
                </c:pt>
                <c:pt idx="2">
                  <c:v>22.18</c:v>
                </c:pt>
                <c:pt idx="3">
                  <c:v>34.335000000000001</c:v>
                </c:pt>
                <c:pt idx="4">
                  <c:v>42.631999999999998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C4-49BC-89A6-979F21EE6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0205840"/>
        <c:axId val="1499005184"/>
      </c:lineChart>
      <c:catAx>
        <c:axId val="1420205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明文大小</a:t>
                </a:r>
                <a:r>
                  <a:rPr lang="en-US" altLang="zh-CN"/>
                  <a:t>/</a:t>
                </a:r>
                <a:r>
                  <a:rPr lang="zh-CN" altLang="en-US"/>
                  <a:t>字节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9005184"/>
        <c:crosses val="autoZero"/>
        <c:auto val="1"/>
        <c:lblAlgn val="ctr"/>
        <c:lblOffset val="100"/>
        <c:noMultiLvlLbl val="0"/>
      </c:catAx>
      <c:valAx>
        <c:axId val="149900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检索时间</a:t>
                </a:r>
                <a:r>
                  <a:rPr lang="en-US" altLang="zh-CN"/>
                  <a:t>/</a:t>
                </a:r>
                <a:r>
                  <a:rPr lang="zh-CN" altLang="en-US"/>
                  <a:t>秒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20205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Sheet1!$B$45</c:f>
              <c:strCache>
                <c:ptCount val="1"/>
                <c:pt idx="0">
                  <c:v>1位解密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Sheet1!$A$46:$A$50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Sheet1!$B$46:$B$50</c:f>
              <c:numCache>
                <c:formatCode>General</c:formatCode>
                <c:ptCount val="5"/>
                <c:pt idx="0">
                  <c:v>3.5000000000000003E-2</c:v>
                </c:pt>
                <c:pt idx="1">
                  <c:v>2.2240000000000002</c:v>
                </c:pt>
                <c:pt idx="2">
                  <c:v>9.8230000000000004</c:v>
                </c:pt>
                <c:pt idx="3">
                  <c:v>23.303000000000001</c:v>
                </c:pt>
                <c:pt idx="4">
                  <c:v>42.890999999999998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3D-401A-9F12-7D9A15637608}"/>
            </c:ext>
          </c:extLst>
        </c:ser>
        <c:ser>
          <c:idx val="1"/>
          <c:order val="1"/>
          <c:tx>
            <c:strRef>
              <c:f>Sheet1!$C$45</c:f>
              <c:strCache>
                <c:ptCount val="1"/>
                <c:pt idx="0">
                  <c:v>2位解密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Sheet1!$A$46:$A$50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Sheet1!$C$46:$C$50</c:f>
              <c:numCache>
                <c:formatCode>General</c:formatCode>
                <c:ptCount val="5"/>
                <c:pt idx="0">
                  <c:v>2.5999999999999999E-2</c:v>
                </c:pt>
                <c:pt idx="1">
                  <c:v>0.38300000000000001</c:v>
                </c:pt>
                <c:pt idx="2">
                  <c:v>2.085</c:v>
                </c:pt>
                <c:pt idx="3">
                  <c:v>5.0739999999999998</c:v>
                </c:pt>
                <c:pt idx="4">
                  <c:v>9.6020000000000003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3D-401A-9F12-7D9A15637608}"/>
            </c:ext>
          </c:extLst>
        </c:ser>
        <c:ser>
          <c:idx val="2"/>
          <c:order val="2"/>
          <c:tx>
            <c:strRef>
              <c:f>Sheet1!$D$45</c:f>
              <c:strCache>
                <c:ptCount val="1"/>
                <c:pt idx="0">
                  <c:v>4位解密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Sheet1!$A$46:$A$50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Sheet1!$D$46:$D$50</c:f>
              <c:numCache>
                <c:formatCode>General</c:formatCode>
                <c:ptCount val="5"/>
                <c:pt idx="0">
                  <c:v>1.2999999999999999E-2</c:v>
                </c:pt>
                <c:pt idx="1">
                  <c:v>0.12</c:v>
                </c:pt>
                <c:pt idx="2">
                  <c:v>0.38100000000000001</c:v>
                </c:pt>
                <c:pt idx="3">
                  <c:v>1.355</c:v>
                </c:pt>
                <c:pt idx="4">
                  <c:v>2.399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3D-401A-9F12-7D9A15637608}"/>
            </c:ext>
          </c:extLst>
        </c:ser>
        <c:ser>
          <c:idx val="3"/>
          <c:order val="3"/>
          <c:tx>
            <c:strRef>
              <c:f>Sheet1!$E$45</c:f>
              <c:strCache>
                <c:ptCount val="1"/>
                <c:pt idx="0">
                  <c:v>8位解密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Sheet1!$A$46:$A$50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Sheet1!$E$46:$E$50</c:f>
              <c:numCache>
                <c:formatCode>General</c:formatCode>
                <c:ptCount val="5"/>
                <c:pt idx="0">
                  <c:v>0.01</c:v>
                </c:pt>
                <c:pt idx="1">
                  <c:v>7.5999999999999998E-2</c:v>
                </c:pt>
                <c:pt idx="2">
                  <c:v>0.14799999999999999</c:v>
                </c:pt>
                <c:pt idx="3">
                  <c:v>0.22</c:v>
                </c:pt>
                <c:pt idx="4">
                  <c:v>0.38300000000000001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3D-401A-9F12-7D9A15637608}"/>
            </c:ext>
          </c:extLst>
        </c:ser>
        <c:ser>
          <c:idx val="4"/>
          <c:order val="4"/>
          <c:tx>
            <c:strRef>
              <c:f>Sheet1!$F$45</c:f>
              <c:strCache>
                <c:ptCount val="1"/>
                <c:pt idx="0">
                  <c:v>16位解密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Sheet1!$A$46:$A$50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Sheet1!$F$46:$F$50</c:f>
              <c:numCache>
                <c:formatCode>General</c:formatCode>
                <c:ptCount val="5"/>
                <c:pt idx="0">
                  <c:v>3.0000000000000001E-3</c:v>
                </c:pt>
                <c:pt idx="1">
                  <c:v>2.7E-2</c:v>
                </c:pt>
                <c:pt idx="2">
                  <c:v>5.7000000000000002E-2</c:v>
                </c:pt>
                <c:pt idx="3">
                  <c:v>9.1999999999999998E-2</c:v>
                </c:pt>
                <c:pt idx="4">
                  <c:v>0.126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83D-401A-9F12-7D9A15637608}"/>
            </c:ext>
          </c:extLst>
        </c:ser>
        <c:ser>
          <c:idx val="5"/>
          <c:order val="5"/>
          <c:tx>
            <c:strRef>
              <c:f>Sheet1!$G$45</c:f>
              <c:strCache>
                <c:ptCount val="1"/>
                <c:pt idx="0">
                  <c:v>Helib8位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Sheet1!$A$46:$A$50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Sheet1!$G$46:$G$50</c:f>
              <c:numCache>
                <c:formatCode>General</c:formatCode>
                <c:ptCount val="5"/>
                <c:pt idx="0">
                  <c:v>0.1</c:v>
                </c:pt>
                <c:pt idx="1">
                  <c:v>2.488</c:v>
                </c:pt>
                <c:pt idx="2">
                  <c:v>2.9119999999999999</c:v>
                </c:pt>
                <c:pt idx="3">
                  <c:v>3.577</c:v>
                </c:pt>
                <c:pt idx="4">
                  <c:v>4.3109999999999999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83D-401A-9F12-7D9A15637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1125968"/>
        <c:axId val="1393052640"/>
      </c:lineChart>
      <c:catAx>
        <c:axId val="1321125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明文大小</a:t>
                </a:r>
                <a:r>
                  <a:rPr lang="en-US" altLang="zh-CN"/>
                  <a:t>/</a:t>
                </a:r>
                <a:r>
                  <a:rPr lang="zh-CN" altLang="en-US"/>
                  <a:t>字节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3052640"/>
        <c:crosses val="autoZero"/>
        <c:auto val="1"/>
        <c:lblAlgn val="ctr"/>
        <c:lblOffset val="100"/>
        <c:noMultiLvlLbl val="0"/>
      </c:catAx>
      <c:valAx>
        <c:axId val="139305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解密时间</a:t>
                </a:r>
                <a:r>
                  <a:rPr lang="en-US" altLang="zh-CN"/>
                  <a:t>/</a:t>
                </a:r>
                <a:r>
                  <a:rPr lang="zh-CN" altLang="en-US"/>
                  <a:t>秒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21125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46941589928379"/>
          <c:y val="6.6006600660066E-2"/>
          <c:w val="0.78603340895947327"/>
          <c:h val="0.64968789792365067"/>
        </c:manualLayout>
      </c:layout>
      <c:lineChart>
        <c:grouping val="standard"/>
        <c:varyColors val="0"/>
        <c:ser>
          <c:idx val="0"/>
          <c:order val="0"/>
          <c:tx>
            <c:strRef>
              <c:f>Sheet1!$B$63</c:f>
              <c:strCache>
                <c:ptCount val="1"/>
                <c:pt idx="0">
                  <c:v>4位检索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Sheet1!$A$64:$A$68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Sheet1!$B$64:$B$68</c:f>
              <c:numCache>
                <c:formatCode>General</c:formatCode>
                <c:ptCount val="5"/>
                <c:pt idx="0">
                  <c:v>16.699000000000002</c:v>
                </c:pt>
                <c:pt idx="1">
                  <c:v>105.078</c:v>
                </c:pt>
                <c:pt idx="2">
                  <c:v>264.03899999999999</c:v>
                </c:pt>
                <c:pt idx="3">
                  <c:v>410.524</c:v>
                </c:pt>
                <c:pt idx="4">
                  <c:v>501.43700000000001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F6-42A8-A625-B89B557EDB89}"/>
            </c:ext>
          </c:extLst>
        </c:ser>
        <c:ser>
          <c:idx val="1"/>
          <c:order val="1"/>
          <c:tx>
            <c:strRef>
              <c:f>Sheet1!$C$63</c:f>
              <c:strCache>
                <c:ptCount val="1"/>
                <c:pt idx="0">
                  <c:v>8位检索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Sheet1!$A$64:$A$68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Sheet1!$C$64:$C$68</c:f>
              <c:numCache>
                <c:formatCode>General</c:formatCode>
                <c:ptCount val="5"/>
                <c:pt idx="0">
                  <c:v>3.3279999999999998</c:v>
                </c:pt>
                <c:pt idx="1">
                  <c:v>19.448</c:v>
                </c:pt>
                <c:pt idx="2">
                  <c:v>46.432000000000002</c:v>
                </c:pt>
                <c:pt idx="3">
                  <c:v>78.28</c:v>
                </c:pt>
                <c:pt idx="4">
                  <c:v>86.004999999999995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F6-42A8-A625-B89B557EDB89}"/>
            </c:ext>
          </c:extLst>
        </c:ser>
        <c:ser>
          <c:idx val="2"/>
          <c:order val="2"/>
          <c:tx>
            <c:strRef>
              <c:f>Sheet1!$D$63</c:f>
              <c:strCache>
                <c:ptCount val="1"/>
                <c:pt idx="0">
                  <c:v>16位检索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Sheet1!$A$64:$A$68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Sheet1!$D$64:$D$68</c:f>
              <c:numCache>
                <c:formatCode>General</c:formatCode>
                <c:ptCount val="5"/>
                <c:pt idx="0">
                  <c:v>0.92700000000000005</c:v>
                </c:pt>
                <c:pt idx="1">
                  <c:v>4.5199999999999996</c:v>
                </c:pt>
                <c:pt idx="2">
                  <c:v>9.8070000000000004</c:v>
                </c:pt>
                <c:pt idx="3">
                  <c:v>14.986000000000001</c:v>
                </c:pt>
                <c:pt idx="4">
                  <c:v>18.082999999999998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F6-42A8-A625-B89B557EDB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9659808"/>
        <c:axId val="699660200"/>
      </c:lineChart>
      <c:catAx>
        <c:axId val="699659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明文大小</a:t>
                </a:r>
                <a:r>
                  <a:rPr lang="en-US" altLang="zh-CN"/>
                  <a:t>/</a:t>
                </a:r>
                <a:r>
                  <a:rPr lang="zh-CN" altLang="en-US"/>
                  <a:t>字节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9660200"/>
        <c:crosses val="autoZero"/>
        <c:auto val="1"/>
        <c:lblAlgn val="ctr"/>
        <c:lblOffset val="100"/>
        <c:noMultiLvlLbl val="0"/>
      </c:catAx>
      <c:valAx>
        <c:axId val="699660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检索时间</a:t>
                </a:r>
                <a:r>
                  <a:rPr lang="en-US" altLang="zh-CN"/>
                  <a:t>/</a:t>
                </a:r>
                <a:r>
                  <a:rPr lang="zh-CN" altLang="en-US"/>
                  <a:t>秒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965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Sheet1!$C$94</c:f>
              <c:strCache>
                <c:ptCount val="1"/>
                <c:pt idx="0">
                  <c:v>4位检索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Sheet1!$B$95:$B$99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Sheet1!$C$95:$C$99</c:f>
              <c:numCache>
                <c:formatCode>General</c:formatCode>
                <c:ptCount val="5"/>
                <c:pt idx="0">
                  <c:v>31.009</c:v>
                </c:pt>
                <c:pt idx="1">
                  <c:v>186.255</c:v>
                </c:pt>
                <c:pt idx="2">
                  <c:v>481.71</c:v>
                </c:pt>
                <c:pt idx="3">
                  <c:v>769.86300000000006</c:v>
                </c:pt>
                <c:pt idx="4">
                  <c:v>888.50400000000002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5C-46EF-BBA0-B30A5E18C9D1}"/>
            </c:ext>
          </c:extLst>
        </c:ser>
        <c:ser>
          <c:idx val="1"/>
          <c:order val="1"/>
          <c:tx>
            <c:strRef>
              <c:f>Sheet1!$D$94</c:f>
              <c:strCache>
                <c:ptCount val="1"/>
                <c:pt idx="0">
                  <c:v>8位检索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Sheet1!$B$95:$B$99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Sheet1!$D$95:$D$99</c:f>
              <c:numCache>
                <c:formatCode>General</c:formatCode>
                <c:ptCount val="5"/>
                <c:pt idx="0">
                  <c:v>5.5650000000000004</c:v>
                </c:pt>
                <c:pt idx="1">
                  <c:v>32.412999999999997</c:v>
                </c:pt>
                <c:pt idx="2">
                  <c:v>82.19</c:v>
                </c:pt>
                <c:pt idx="3">
                  <c:v>127.59399999999999</c:v>
                </c:pt>
                <c:pt idx="4">
                  <c:v>157.459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5C-46EF-BBA0-B30A5E18C9D1}"/>
            </c:ext>
          </c:extLst>
        </c:ser>
        <c:ser>
          <c:idx val="2"/>
          <c:order val="2"/>
          <c:tx>
            <c:strRef>
              <c:f>Sheet1!$E$94</c:f>
              <c:strCache>
                <c:ptCount val="1"/>
                <c:pt idx="0">
                  <c:v>16位检索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Sheet1!$B$95:$B$99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Sheet1!$E$95:$E$99</c:f>
              <c:numCache>
                <c:formatCode>General</c:formatCode>
                <c:ptCount val="5"/>
                <c:pt idx="0">
                  <c:v>1.3380000000000001</c:v>
                </c:pt>
                <c:pt idx="1">
                  <c:v>6.3159999999999998</c:v>
                </c:pt>
                <c:pt idx="2">
                  <c:v>15.6</c:v>
                </c:pt>
                <c:pt idx="3">
                  <c:v>24.547000000000001</c:v>
                </c:pt>
                <c:pt idx="4">
                  <c:v>28.754000000000001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A5C-46EF-BBA0-B30A5E18C9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5874832"/>
        <c:axId val="705875224"/>
      </c:lineChart>
      <c:catAx>
        <c:axId val="705874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明文大小</a:t>
                </a:r>
                <a:r>
                  <a:rPr lang="en-US"/>
                  <a:t>/</a:t>
                </a:r>
                <a:r>
                  <a:rPr lang="zh-CN"/>
                  <a:t>字节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5875224"/>
        <c:crosses val="autoZero"/>
        <c:auto val="1"/>
        <c:lblAlgn val="ctr"/>
        <c:lblOffset val="100"/>
        <c:noMultiLvlLbl val="0"/>
      </c:catAx>
      <c:valAx>
        <c:axId val="705875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检索时间</a:t>
                </a:r>
                <a:r>
                  <a:rPr lang="en-US"/>
                  <a:t>/</a:t>
                </a:r>
                <a:r>
                  <a:rPr lang="zh-CN"/>
                  <a:t>秒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5874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Sheet1!$A$3:$A$19</c:f>
              <c:strCache>
                <c:ptCount val="17"/>
                <c:pt idx="0">
                  <c:v>医疗</c:v>
                </c:pt>
                <c:pt idx="1">
                  <c:v>金融</c:v>
                </c:pt>
                <c:pt idx="2">
                  <c:v>能源</c:v>
                </c:pt>
                <c:pt idx="3">
                  <c:v>工业</c:v>
                </c:pt>
                <c:pt idx="4">
                  <c:v>药业</c:v>
                </c:pt>
                <c:pt idx="5">
                  <c:v>技术</c:v>
                </c:pt>
                <c:pt idx="6">
                  <c:v>教育</c:v>
                </c:pt>
                <c:pt idx="7">
                  <c:v>服务</c:v>
                </c:pt>
                <c:pt idx="8">
                  <c:v>娱乐</c:v>
                </c:pt>
                <c:pt idx="9">
                  <c:v>运输</c:v>
                </c:pt>
                <c:pt idx="10">
                  <c:v>通讯</c:v>
                </c:pt>
                <c:pt idx="11">
                  <c:v>消费</c:v>
                </c:pt>
                <c:pt idx="12">
                  <c:v>媒体</c:v>
                </c:pt>
                <c:pt idx="13">
                  <c:v>款待</c:v>
                </c:pt>
                <c:pt idx="14">
                  <c:v>零售</c:v>
                </c:pt>
                <c:pt idx="15">
                  <c:v>研究</c:v>
                </c:pt>
                <c:pt idx="16">
                  <c:v>上市</c:v>
                </c:pt>
              </c:strCache>
            </c:strRef>
          </c:cat>
          <c:val>
            <c:numRef>
              <c:f>Sheet1!$B$3:$B$19</c:f>
              <c:numCache>
                <c:formatCode>General</c:formatCode>
                <c:ptCount val="17"/>
                <c:pt idx="0">
                  <c:v>6.45</c:v>
                </c:pt>
                <c:pt idx="1">
                  <c:v>5.86</c:v>
                </c:pt>
                <c:pt idx="2">
                  <c:v>5.6</c:v>
                </c:pt>
                <c:pt idx="3">
                  <c:v>5.2</c:v>
                </c:pt>
                <c:pt idx="4">
                  <c:v>5.2</c:v>
                </c:pt>
                <c:pt idx="5">
                  <c:v>5.05</c:v>
                </c:pt>
                <c:pt idx="6">
                  <c:v>4.7699999999999996</c:v>
                </c:pt>
                <c:pt idx="7">
                  <c:v>4.62</c:v>
                </c:pt>
                <c:pt idx="8">
                  <c:v>4.32</c:v>
                </c:pt>
                <c:pt idx="9">
                  <c:v>3.77</c:v>
                </c:pt>
                <c:pt idx="10">
                  <c:v>3.45</c:v>
                </c:pt>
                <c:pt idx="11">
                  <c:v>2.59</c:v>
                </c:pt>
                <c:pt idx="12">
                  <c:v>2.2400000000000002</c:v>
                </c:pt>
                <c:pt idx="13">
                  <c:v>1.99</c:v>
                </c:pt>
                <c:pt idx="14">
                  <c:v>1.84</c:v>
                </c:pt>
                <c:pt idx="15">
                  <c:v>1.65</c:v>
                </c:pt>
                <c:pt idx="16">
                  <c:v>1.29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01-40E4-ABC8-EE5B8E514B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65112256"/>
        <c:axId val="1065113240"/>
        <c:axId val="0"/>
      </c:bar3DChart>
      <c:catAx>
        <c:axId val="1065112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65113240"/>
        <c:crosses val="autoZero"/>
        <c:auto val="1"/>
        <c:lblAlgn val="ctr"/>
        <c:lblOffset val="100"/>
        <c:noMultiLvlLbl val="0"/>
      </c:catAx>
      <c:valAx>
        <c:axId val="1065113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65112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Sheet1!$A$22:$A$38</c:f>
              <c:strCache>
                <c:ptCount val="17"/>
                <c:pt idx="0">
                  <c:v>医疗</c:v>
                </c:pt>
                <c:pt idx="1">
                  <c:v>金融</c:v>
                </c:pt>
                <c:pt idx="2">
                  <c:v>技术</c:v>
                </c:pt>
                <c:pt idx="3">
                  <c:v>制药业</c:v>
                </c:pt>
                <c:pt idx="4">
                  <c:v>服务</c:v>
                </c:pt>
                <c:pt idx="5">
                  <c:v>能源</c:v>
                </c:pt>
                <c:pt idx="6">
                  <c:v>工业</c:v>
                </c:pt>
                <c:pt idx="7">
                  <c:v>教育</c:v>
                </c:pt>
                <c:pt idx="8">
                  <c:v>娱乐</c:v>
                </c:pt>
                <c:pt idx="9">
                  <c:v>通讯</c:v>
                </c:pt>
                <c:pt idx="10">
                  <c:v>消费</c:v>
                </c:pt>
                <c:pt idx="11">
                  <c:v>运输</c:v>
                </c:pt>
                <c:pt idx="12">
                  <c:v>款待</c:v>
                </c:pt>
                <c:pt idx="13">
                  <c:v>媒体</c:v>
                </c:pt>
                <c:pt idx="14">
                  <c:v>零售</c:v>
                </c:pt>
                <c:pt idx="15">
                  <c:v>研究</c:v>
                </c:pt>
                <c:pt idx="16">
                  <c:v>上市</c:v>
                </c:pt>
              </c:strCache>
            </c:strRef>
          </c:cat>
          <c:val>
            <c:numRef>
              <c:f>Sheet1!$B$22:$B$38</c:f>
              <c:numCache>
                <c:formatCode>General</c:formatCode>
                <c:ptCount val="17"/>
                <c:pt idx="0">
                  <c:v>429</c:v>
                </c:pt>
                <c:pt idx="1">
                  <c:v>210</c:v>
                </c:pt>
                <c:pt idx="2">
                  <c:v>183</c:v>
                </c:pt>
                <c:pt idx="3">
                  <c:v>178</c:v>
                </c:pt>
                <c:pt idx="4">
                  <c:v>178</c:v>
                </c:pt>
                <c:pt idx="5">
                  <c:v>165</c:v>
                </c:pt>
                <c:pt idx="6">
                  <c:v>160</c:v>
                </c:pt>
                <c:pt idx="7">
                  <c:v>142</c:v>
                </c:pt>
                <c:pt idx="8">
                  <c:v>138</c:v>
                </c:pt>
                <c:pt idx="9">
                  <c:v>132</c:v>
                </c:pt>
                <c:pt idx="10">
                  <c:v>131</c:v>
                </c:pt>
                <c:pt idx="11">
                  <c:v>130</c:v>
                </c:pt>
                <c:pt idx="12">
                  <c:v>123</c:v>
                </c:pt>
                <c:pt idx="13">
                  <c:v>123</c:v>
                </c:pt>
                <c:pt idx="14">
                  <c:v>119</c:v>
                </c:pt>
                <c:pt idx="15">
                  <c:v>117</c:v>
                </c:pt>
                <c:pt idx="16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B7-438F-B4C2-7E104F987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12587456"/>
        <c:axId val="612588112"/>
        <c:axId val="0"/>
      </c:bar3DChart>
      <c:catAx>
        <c:axId val="61258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2588112"/>
        <c:crosses val="autoZero"/>
        <c:auto val="1"/>
        <c:lblAlgn val="ctr"/>
        <c:lblOffset val="100"/>
        <c:noMultiLvlLbl val="0"/>
      </c:catAx>
      <c:valAx>
        <c:axId val="6125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2587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Sheet1!$B$27</c:f>
              <c:strCache>
                <c:ptCount val="1"/>
                <c:pt idx="0">
                  <c:v>1位加密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Sheet1!$A$28:$A$32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Sheet1!$B$28:$B$32</c:f>
              <c:numCache>
                <c:formatCode>General</c:formatCode>
                <c:ptCount val="5"/>
                <c:pt idx="0">
                  <c:v>6.5000000000000002E-2</c:v>
                </c:pt>
                <c:pt idx="1">
                  <c:v>0.28799999999999998</c:v>
                </c:pt>
                <c:pt idx="2">
                  <c:v>0.504</c:v>
                </c:pt>
                <c:pt idx="3">
                  <c:v>0.66100000000000003</c:v>
                </c:pt>
                <c:pt idx="4">
                  <c:v>0.90700000000000003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24-4389-8F0C-DBAEAEE779C1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2位加密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Sheet1!$A$28:$A$32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Sheet1!$C$28:$C$32</c:f>
              <c:numCache>
                <c:formatCode>General</c:formatCode>
                <c:ptCount val="5"/>
                <c:pt idx="0">
                  <c:v>3.4000000000000002E-2</c:v>
                </c:pt>
                <c:pt idx="1">
                  <c:v>0.19</c:v>
                </c:pt>
                <c:pt idx="2">
                  <c:v>0.307</c:v>
                </c:pt>
                <c:pt idx="3">
                  <c:v>0.40799999999999997</c:v>
                </c:pt>
                <c:pt idx="4">
                  <c:v>0.54700000000000004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24-4389-8F0C-DBAEAEE779C1}"/>
            </c:ext>
          </c:extLst>
        </c:ser>
        <c:ser>
          <c:idx val="2"/>
          <c:order val="2"/>
          <c:tx>
            <c:strRef>
              <c:f>Sheet1!$D$27</c:f>
              <c:strCache>
                <c:ptCount val="1"/>
                <c:pt idx="0">
                  <c:v>4位加密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Sheet1!$A$28:$A$32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Sheet1!$D$28:$D$32</c:f>
              <c:numCache>
                <c:formatCode>General</c:formatCode>
                <c:ptCount val="5"/>
                <c:pt idx="0">
                  <c:v>1.9E-2</c:v>
                </c:pt>
                <c:pt idx="1">
                  <c:v>0.11799999999999999</c:v>
                </c:pt>
                <c:pt idx="2">
                  <c:v>0.183</c:v>
                </c:pt>
                <c:pt idx="3">
                  <c:v>0.25800000000000001</c:v>
                </c:pt>
                <c:pt idx="4">
                  <c:v>0.29099999999999998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24-4389-8F0C-DBAEAEE779C1}"/>
            </c:ext>
          </c:extLst>
        </c:ser>
        <c:ser>
          <c:idx val="3"/>
          <c:order val="3"/>
          <c:tx>
            <c:strRef>
              <c:f>Sheet1!$E$27</c:f>
              <c:strCache>
                <c:ptCount val="1"/>
                <c:pt idx="0">
                  <c:v>8位加密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Sheet1!$A$28:$A$32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Sheet1!$E$28:$E$32</c:f>
              <c:numCache>
                <c:formatCode>General</c:formatCode>
                <c:ptCount val="5"/>
                <c:pt idx="0">
                  <c:v>1.4E-2</c:v>
                </c:pt>
                <c:pt idx="1">
                  <c:v>7.3999999999999996E-2</c:v>
                </c:pt>
                <c:pt idx="2">
                  <c:v>0.14499999999999999</c:v>
                </c:pt>
                <c:pt idx="3">
                  <c:v>0.182</c:v>
                </c:pt>
                <c:pt idx="4">
                  <c:v>0.187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124-4389-8F0C-DBAEAEE779C1}"/>
            </c:ext>
          </c:extLst>
        </c:ser>
        <c:ser>
          <c:idx val="4"/>
          <c:order val="4"/>
          <c:tx>
            <c:strRef>
              <c:f>Sheet1!$F$27</c:f>
              <c:strCache>
                <c:ptCount val="1"/>
                <c:pt idx="0">
                  <c:v>16位加密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Sheet1!$A$28:$A$32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Sheet1!$F$28:$F$32</c:f>
              <c:numCache>
                <c:formatCode>General</c:formatCode>
                <c:ptCount val="5"/>
                <c:pt idx="0">
                  <c:v>8.0000000000000002E-3</c:v>
                </c:pt>
                <c:pt idx="1">
                  <c:v>3.7999999999999999E-2</c:v>
                </c:pt>
                <c:pt idx="2">
                  <c:v>7.5999999999999998E-2</c:v>
                </c:pt>
                <c:pt idx="3">
                  <c:v>9.7000000000000003E-2</c:v>
                </c:pt>
                <c:pt idx="4">
                  <c:v>0.13300000000000001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124-4389-8F0C-DBAEAEE779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5954896"/>
        <c:axId val="1252755552"/>
      </c:lineChart>
      <c:catAx>
        <c:axId val="1395954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明文大小</a:t>
                </a:r>
                <a:r>
                  <a:rPr lang="en-US" altLang="zh-CN"/>
                  <a:t>/</a:t>
                </a:r>
                <a:r>
                  <a:rPr lang="zh-CN" altLang="en-US"/>
                  <a:t>字节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2755552"/>
        <c:crosses val="autoZero"/>
        <c:auto val="1"/>
        <c:lblAlgn val="ctr"/>
        <c:lblOffset val="100"/>
        <c:noMultiLvlLbl val="0"/>
      </c:catAx>
      <c:valAx>
        <c:axId val="125275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加密时间</a:t>
                </a:r>
                <a:r>
                  <a:rPr lang="en-US" altLang="zh-CN"/>
                  <a:t>/</a:t>
                </a:r>
                <a:r>
                  <a:rPr lang="zh-CN" altLang="en-US"/>
                  <a:t>秒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5954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Sheet1!$B$27</c:f>
              <c:strCache>
                <c:ptCount val="1"/>
                <c:pt idx="0">
                  <c:v>1位加密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Sheet1!$A$28:$A$32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Sheet1!$B$28:$B$32</c:f>
              <c:numCache>
                <c:formatCode>General</c:formatCode>
                <c:ptCount val="5"/>
                <c:pt idx="0">
                  <c:v>6.5000000000000002E-2</c:v>
                </c:pt>
                <c:pt idx="1">
                  <c:v>0.28799999999999998</c:v>
                </c:pt>
                <c:pt idx="2">
                  <c:v>0.504</c:v>
                </c:pt>
                <c:pt idx="3">
                  <c:v>0.66100000000000003</c:v>
                </c:pt>
                <c:pt idx="4">
                  <c:v>0.90700000000000003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9E-4C25-A16E-CAF4F4464EAE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2位加密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Sheet1!$A$28:$A$32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Sheet1!$C$28:$C$32</c:f>
              <c:numCache>
                <c:formatCode>General</c:formatCode>
                <c:ptCount val="5"/>
                <c:pt idx="0">
                  <c:v>3.4000000000000002E-2</c:v>
                </c:pt>
                <c:pt idx="1">
                  <c:v>0.19</c:v>
                </c:pt>
                <c:pt idx="2">
                  <c:v>0.307</c:v>
                </c:pt>
                <c:pt idx="3">
                  <c:v>0.40799999999999997</c:v>
                </c:pt>
                <c:pt idx="4">
                  <c:v>0.54700000000000004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9E-4C25-A16E-CAF4F4464EAE}"/>
            </c:ext>
          </c:extLst>
        </c:ser>
        <c:ser>
          <c:idx val="2"/>
          <c:order val="2"/>
          <c:tx>
            <c:strRef>
              <c:f>Sheet1!$D$27</c:f>
              <c:strCache>
                <c:ptCount val="1"/>
                <c:pt idx="0">
                  <c:v>4位加密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Sheet1!$A$28:$A$32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Sheet1!$D$28:$D$32</c:f>
              <c:numCache>
                <c:formatCode>General</c:formatCode>
                <c:ptCount val="5"/>
                <c:pt idx="0">
                  <c:v>1.9E-2</c:v>
                </c:pt>
                <c:pt idx="1">
                  <c:v>0.11799999999999999</c:v>
                </c:pt>
                <c:pt idx="2">
                  <c:v>0.183</c:v>
                </c:pt>
                <c:pt idx="3">
                  <c:v>0.25800000000000001</c:v>
                </c:pt>
                <c:pt idx="4">
                  <c:v>0.29099999999999998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9E-4C25-A16E-CAF4F4464EAE}"/>
            </c:ext>
          </c:extLst>
        </c:ser>
        <c:ser>
          <c:idx val="3"/>
          <c:order val="3"/>
          <c:tx>
            <c:strRef>
              <c:f>Sheet1!$E$27</c:f>
              <c:strCache>
                <c:ptCount val="1"/>
                <c:pt idx="0">
                  <c:v>8位加密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Sheet1!$A$28:$A$32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Sheet1!$E$28:$E$32</c:f>
              <c:numCache>
                <c:formatCode>General</c:formatCode>
                <c:ptCount val="5"/>
                <c:pt idx="0">
                  <c:v>1.4E-2</c:v>
                </c:pt>
                <c:pt idx="1">
                  <c:v>7.3999999999999996E-2</c:v>
                </c:pt>
                <c:pt idx="2">
                  <c:v>0.14499999999999999</c:v>
                </c:pt>
                <c:pt idx="3">
                  <c:v>0.182</c:v>
                </c:pt>
                <c:pt idx="4">
                  <c:v>0.187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69E-4C25-A16E-CAF4F4464EAE}"/>
            </c:ext>
          </c:extLst>
        </c:ser>
        <c:ser>
          <c:idx val="4"/>
          <c:order val="4"/>
          <c:tx>
            <c:strRef>
              <c:f>Sheet1!$F$27</c:f>
              <c:strCache>
                <c:ptCount val="1"/>
                <c:pt idx="0">
                  <c:v>16位加密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Sheet1!$A$28:$A$32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Sheet1!$F$28:$F$32</c:f>
              <c:numCache>
                <c:formatCode>General</c:formatCode>
                <c:ptCount val="5"/>
                <c:pt idx="0">
                  <c:v>8.0000000000000002E-3</c:v>
                </c:pt>
                <c:pt idx="1">
                  <c:v>3.7999999999999999E-2</c:v>
                </c:pt>
                <c:pt idx="2">
                  <c:v>7.5999999999999998E-2</c:v>
                </c:pt>
                <c:pt idx="3">
                  <c:v>9.7000000000000003E-2</c:v>
                </c:pt>
                <c:pt idx="4">
                  <c:v>0.13300000000000001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69E-4C25-A16E-CAF4F4464EAE}"/>
            </c:ext>
          </c:extLst>
        </c:ser>
        <c:ser>
          <c:idx val="5"/>
          <c:order val="5"/>
          <c:tx>
            <c:strRef>
              <c:f>Sheet1!$G$27</c:f>
              <c:strCache>
                <c:ptCount val="1"/>
                <c:pt idx="0">
                  <c:v>Helib8位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Sheet1!$A$28:$A$32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Sheet1!$G$28:$G$32</c:f>
              <c:numCache>
                <c:formatCode>General</c:formatCode>
                <c:ptCount val="5"/>
                <c:pt idx="0">
                  <c:v>0.1</c:v>
                </c:pt>
                <c:pt idx="1">
                  <c:v>1.2330000000000001</c:v>
                </c:pt>
                <c:pt idx="2">
                  <c:v>2.1240000000000001</c:v>
                </c:pt>
                <c:pt idx="3">
                  <c:v>2.899</c:v>
                </c:pt>
                <c:pt idx="4">
                  <c:v>4.423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69E-4C25-A16E-CAF4F4464E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5954896"/>
        <c:axId val="1252755552"/>
      </c:lineChart>
      <c:catAx>
        <c:axId val="1395954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明文大小</a:t>
                </a:r>
                <a:r>
                  <a:rPr lang="en-US" altLang="zh-CN"/>
                  <a:t>/</a:t>
                </a:r>
                <a:r>
                  <a:rPr lang="zh-CN" altLang="en-US"/>
                  <a:t>字节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2755552"/>
        <c:crosses val="autoZero"/>
        <c:auto val="1"/>
        <c:lblAlgn val="ctr"/>
        <c:lblOffset val="100"/>
        <c:noMultiLvlLbl val="0"/>
      </c:catAx>
      <c:valAx>
        <c:axId val="125275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加密时间</a:t>
                </a:r>
                <a:r>
                  <a:rPr lang="en-US" altLang="zh-CN"/>
                  <a:t>/</a:t>
                </a:r>
                <a:r>
                  <a:rPr lang="zh-CN" altLang="en-US"/>
                  <a:t>秒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5954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Sheet1!$B$45</c:f>
              <c:strCache>
                <c:ptCount val="1"/>
                <c:pt idx="0">
                  <c:v>1位解密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Sheet1!$A$46:$A$50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Sheet1!$B$46:$B$50</c:f>
              <c:numCache>
                <c:formatCode>General</c:formatCode>
                <c:ptCount val="5"/>
                <c:pt idx="0">
                  <c:v>3.5000000000000003E-2</c:v>
                </c:pt>
                <c:pt idx="1">
                  <c:v>2.2240000000000002</c:v>
                </c:pt>
                <c:pt idx="2">
                  <c:v>9.8230000000000004</c:v>
                </c:pt>
                <c:pt idx="3">
                  <c:v>23.303000000000001</c:v>
                </c:pt>
                <c:pt idx="4">
                  <c:v>42.890999999999998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CC-45D2-A722-284C3D3822F5}"/>
            </c:ext>
          </c:extLst>
        </c:ser>
        <c:ser>
          <c:idx val="1"/>
          <c:order val="1"/>
          <c:tx>
            <c:strRef>
              <c:f>Sheet1!$C$45</c:f>
              <c:strCache>
                <c:ptCount val="1"/>
                <c:pt idx="0">
                  <c:v>2位解密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Sheet1!$A$46:$A$50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Sheet1!$C$46:$C$50</c:f>
              <c:numCache>
                <c:formatCode>General</c:formatCode>
                <c:ptCount val="5"/>
                <c:pt idx="0">
                  <c:v>2.5999999999999999E-2</c:v>
                </c:pt>
                <c:pt idx="1">
                  <c:v>0.38300000000000001</c:v>
                </c:pt>
                <c:pt idx="2">
                  <c:v>2.085</c:v>
                </c:pt>
                <c:pt idx="3">
                  <c:v>5.0739999999999998</c:v>
                </c:pt>
                <c:pt idx="4">
                  <c:v>9.6020000000000003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CC-45D2-A722-284C3D3822F5}"/>
            </c:ext>
          </c:extLst>
        </c:ser>
        <c:ser>
          <c:idx val="2"/>
          <c:order val="2"/>
          <c:tx>
            <c:strRef>
              <c:f>Sheet1!$D$45</c:f>
              <c:strCache>
                <c:ptCount val="1"/>
                <c:pt idx="0">
                  <c:v>4位解密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Sheet1!$A$46:$A$50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Sheet1!$D$46:$D$50</c:f>
              <c:numCache>
                <c:formatCode>General</c:formatCode>
                <c:ptCount val="5"/>
                <c:pt idx="0">
                  <c:v>1.2999999999999999E-2</c:v>
                </c:pt>
                <c:pt idx="1">
                  <c:v>0.12</c:v>
                </c:pt>
                <c:pt idx="2">
                  <c:v>0.38100000000000001</c:v>
                </c:pt>
                <c:pt idx="3">
                  <c:v>1.355</c:v>
                </c:pt>
                <c:pt idx="4">
                  <c:v>2.399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CC-45D2-A722-284C3D3822F5}"/>
            </c:ext>
          </c:extLst>
        </c:ser>
        <c:ser>
          <c:idx val="3"/>
          <c:order val="3"/>
          <c:tx>
            <c:strRef>
              <c:f>Sheet1!$E$45</c:f>
              <c:strCache>
                <c:ptCount val="1"/>
                <c:pt idx="0">
                  <c:v>8位解密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Sheet1!$A$46:$A$50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Sheet1!$E$46:$E$50</c:f>
              <c:numCache>
                <c:formatCode>General</c:formatCode>
                <c:ptCount val="5"/>
                <c:pt idx="0">
                  <c:v>0.01</c:v>
                </c:pt>
                <c:pt idx="1">
                  <c:v>7.5999999999999998E-2</c:v>
                </c:pt>
                <c:pt idx="2">
                  <c:v>0.14799999999999999</c:v>
                </c:pt>
                <c:pt idx="3">
                  <c:v>0.22</c:v>
                </c:pt>
                <c:pt idx="4">
                  <c:v>0.38300000000000001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CC-45D2-A722-284C3D3822F5}"/>
            </c:ext>
          </c:extLst>
        </c:ser>
        <c:ser>
          <c:idx val="4"/>
          <c:order val="4"/>
          <c:tx>
            <c:strRef>
              <c:f>Sheet1!$F$45</c:f>
              <c:strCache>
                <c:ptCount val="1"/>
                <c:pt idx="0">
                  <c:v>16位解密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Sheet1!$A$46:$A$50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Sheet1!$F$46:$F$50</c:f>
              <c:numCache>
                <c:formatCode>General</c:formatCode>
                <c:ptCount val="5"/>
                <c:pt idx="0">
                  <c:v>3.0000000000000001E-3</c:v>
                </c:pt>
                <c:pt idx="1">
                  <c:v>2.7E-2</c:v>
                </c:pt>
                <c:pt idx="2">
                  <c:v>5.7000000000000002E-2</c:v>
                </c:pt>
                <c:pt idx="3">
                  <c:v>9.1999999999999998E-2</c:v>
                </c:pt>
                <c:pt idx="4">
                  <c:v>0.126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ACC-45D2-A722-284C3D3822F5}"/>
            </c:ext>
          </c:extLst>
        </c:ser>
        <c:ser>
          <c:idx val="5"/>
          <c:order val="5"/>
          <c:tx>
            <c:strRef>
              <c:f>Sheet1!$G$45</c:f>
              <c:strCache>
                <c:ptCount val="1"/>
                <c:pt idx="0">
                  <c:v>Helib8位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Sheet1!$A$46:$A$50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cat>
          <c:val>
            <c:numRef>
              <c:f>Sheet1!$G$46:$G$50</c:f>
              <c:numCache>
                <c:formatCode>General</c:formatCode>
                <c:ptCount val="5"/>
                <c:pt idx="0">
                  <c:v>0.1</c:v>
                </c:pt>
                <c:pt idx="1">
                  <c:v>2.488</c:v>
                </c:pt>
                <c:pt idx="2">
                  <c:v>2.9119999999999999</c:v>
                </c:pt>
                <c:pt idx="3">
                  <c:v>3.577</c:v>
                </c:pt>
                <c:pt idx="4">
                  <c:v>4.3109999999999999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ACC-45D2-A722-284C3D3822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1125968"/>
        <c:axId val="1393052640"/>
      </c:lineChart>
      <c:catAx>
        <c:axId val="1321125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明文大小</a:t>
                </a:r>
                <a:r>
                  <a:rPr lang="en-US" altLang="zh-CN"/>
                  <a:t>/</a:t>
                </a:r>
                <a:r>
                  <a:rPr lang="zh-CN" altLang="en-US"/>
                  <a:t>字节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3052640"/>
        <c:crosses val="autoZero"/>
        <c:auto val="1"/>
        <c:lblAlgn val="ctr"/>
        <c:lblOffset val="100"/>
        <c:noMultiLvlLbl val="0"/>
      </c:catAx>
      <c:valAx>
        <c:axId val="139305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解密时间</a:t>
                </a:r>
                <a:r>
                  <a:rPr lang="en-US" altLang="zh-CN"/>
                  <a:t>/</a:t>
                </a:r>
                <a:r>
                  <a:rPr lang="zh-CN" altLang="en-US"/>
                  <a:t>秒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21125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7CCFF-A8DD-4994-BDF7-DDAFF47B1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D629F0-FE7C-40CC-ABBA-141A000B0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97676-9D67-46F0-BA40-1CE8AC4C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8C29-2588-4281-8248-187535561891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3B084-129A-4248-BC65-E69E8DE0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A5917-F22E-492F-97D6-33F52BD4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C2E-E8FA-4807-9C4A-74D67DB0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26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941E8-36B8-412F-9874-C27EF369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993B3-C9ED-4293-975F-5D4048E5A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C8544-8107-44BF-B66D-794D5A89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8C29-2588-4281-8248-187535561891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9F9C3-E4DF-41F8-BB5A-ACBE2E42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3E84C-00E0-43AD-B0A1-FB4D4260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C2E-E8FA-4807-9C4A-74D67DB0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4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08D581-D38B-451E-83D0-BFEEC4D50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517CBD-2996-4DC8-9397-93175A468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C060D-9E72-46AA-A305-153322CC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8C29-2588-4281-8248-187535561891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5D419-A58F-4600-B5D5-CE8AD733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6B294-121F-4FFA-AD47-D3D97940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C2E-E8FA-4807-9C4A-74D67DB0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9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8682B-CE38-46EE-8E79-097A332F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39830-4F09-410E-ADFD-46EFE7A83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537DC-E55E-472F-9701-704093D4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8C29-2588-4281-8248-187535561891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55B75-839B-4310-BC17-B5F2F6A6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368B6-7001-4D95-8BD8-F0774293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C2E-E8FA-4807-9C4A-74D67DB0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7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79CCD-13EF-4CD3-820B-E8EFD345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12674B-BAE3-4FC0-8B77-D893DDDC2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CC082-0393-4D0D-A8C0-8DD83F96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8C29-2588-4281-8248-187535561891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566E5B-629B-4EEA-9153-3A9AD7C6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C61BB-E0D8-4867-9E4F-C97E659A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C2E-E8FA-4807-9C4A-74D67DB0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57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5E6BA-71C6-4946-A83E-3836989F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BC378-A5EF-4BAB-8D1A-620D6F3DE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D292E5-D87E-44B6-B52E-D8C80E35C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C7B965-265D-4E1A-AA14-9C082975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8C29-2588-4281-8248-187535561891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9F368F-122B-4A49-81CD-3DE1C621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762799-6ABB-49E8-AD5B-DE2A63C0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C2E-E8FA-4807-9C4A-74D67DB0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1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6A049-19C3-476E-80E6-AE3B14281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9A35EB-6AC4-49B2-8877-A120B8E84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71AA56-68BC-44CB-A093-CD585F2E1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4D2796-BB60-4AED-A8B1-FF2DCC064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965AEB-1307-4F07-9847-7471C4D93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075CAE-E414-46B0-83BA-5490C5BD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8C29-2588-4281-8248-187535561891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979752-55C3-4C9A-8827-DE06C031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558469-2B7B-46B0-9847-6F395F7A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C2E-E8FA-4807-9C4A-74D67DB0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2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856D3-4CDB-4CD2-9A69-352917F0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517EEF-C207-4FDB-9D08-48E620D5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8C29-2588-4281-8248-187535561891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6C69F-2D8F-4222-ABED-730742FE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633215-0CB3-4F45-8BB8-38882248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C2E-E8FA-4807-9C4A-74D67DB0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8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6731EA-2EAD-407C-8E93-1093DC49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8C29-2588-4281-8248-187535561891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43E90A-E055-492D-8749-2BA496AE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18BCC7-8256-4849-A8BA-0FF7E39F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C2E-E8FA-4807-9C4A-74D67DB0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50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A048B-099C-47C2-A45E-6301B5CC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81BA3-50CC-4EC3-9698-2135E01B8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4F8E2B-3E3D-49EC-B75E-085641287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A8365A-48AE-409E-B380-4E82F5D6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8C29-2588-4281-8248-187535561891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A6D876-0A22-4953-915D-11769B64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D804A4-0094-456C-AD61-401CC091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C2E-E8FA-4807-9C4A-74D67DB0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02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0CA82-2129-43DF-B0D4-71306442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ECD8A6-F72F-477B-9C46-68AFB09BA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DD974D-6590-4492-8C96-A748A8496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5A189-821F-4AE8-BECB-5EA33922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8C29-2588-4281-8248-187535561891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D9A65-F35F-482B-9A00-5DEC7489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972A91-5D70-47D7-8C51-689C757A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C2E-E8FA-4807-9C4A-74D67DB0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90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E97B35-0B08-4BBD-A55C-5284F94A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ABB0B7-6CCD-4287-9EDE-09390DA36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8106B-E1F1-4FAD-99BC-311350E0D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A8C29-2588-4281-8248-187535561891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EBF31-E8C5-4041-B225-80648C0C8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CFCCE-2197-48D0-9114-4436B83D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2C2E-E8FA-4807-9C4A-74D67DB0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0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chart" Target="../charts/chart3.xml"/><Relationship Id="rId5" Type="http://schemas.openxmlformats.org/officeDocument/2006/relationships/image" Target="../media/image4.png"/><Relationship Id="rId10" Type="http://schemas.openxmlformats.org/officeDocument/2006/relationships/chart" Target="../charts/chart2.xml"/><Relationship Id="rId4" Type="http://schemas.openxmlformats.org/officeDocument/2006/relationships/image" Target="../media/image3.png"/><Relationship Id="rId9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hart" Target="../charts/char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5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12.emf"/><Relationship Id="rId4" Type="http://schemas.openxmlformats.org/officeDocument/2006/relationships/image" Target="../media/image16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24.emf"/><Relationship Id="rId18" Type="http://schemas.openxmlformats.org/officeDocument/2006/relationships/oleObject" Target="../embeddings/oleObject14.bin"/><Relationship Id="rId3" Type="http://schemas.openxmlformats.org/officeDocument/2006/relationships/image" Target="../media/image1.png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3.emf"/><Relationship Id="rId5" Type="http://schemas.openxmlformats.org/officeDocument/2006/relationships/image" Target="../media/image20.emf"/><Relationship Id="rId15" Type="http://schemas.openxmlformats.org/officeDocument/2006/relationships/image" Target="../media/image25.e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2.emf"/><Relationship Id="rId1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1FDE4E-BD50-406F-BB9A-67ECF7225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1" y="641024"/>
            <a:ext cx="2497084" cy="17816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07D75BE-C1C7-4CEC-9A0C-1A7F83BBDF5D}"/>
              </a:ext>
            </a:extLst>
          </p:cNvPr>
          <p:cNvSpPr txBox="1"/>
          <p:nvPr/>
        </p:nvSpPr>
        <p:spPr>
          <a:xfrm>
            <a:off x="2400842" y="991957"/>
            <a:ext cx="4477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南京中医药大学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B57354-FCF7-44E7-B3A7-F87B6FC95466}"/>
              </a:ext>
            </a:extLst>
          </p:cNvPr>
          <p:cNvSpPr txBox="1"/>
          <p:nvPr/>
        </p:nvSpPr>
        <p:spPr>
          <a:xfrm>
            <a:off x="2452295" y="1699843"/>
            <a:ext cx="3841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Nanjing University of Chinese Medicine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89953D-8F89-410B-B55D-E09FDF2EF6C5}"/>
              </a:ext>
            </a:extLst>
          </p:cNvPr>
          <p:cNvSpPr txBox="1"/>
          <p:nvPr/>
        </p:nvSpPr>
        <p:spPr>
          <a:xfrm>
            <a:off x="6740164" y="1499788"/>
            <a:ext cx="164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自信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敬业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257816-E05D-4650-8F33-AE9460F300B8}"/>
              </a:ext>
            </a:extLst>
          </p:cNvPr>
          <p:cNvSpPr/>
          <p:nvPr/>
        </p:nvSpPr>
        <p:spPr>
          <a:xfrm>
            <a:off x="0" y="2846896"/>
            <a:ext cx="12191999" cy="32522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A186C6-298F-430B-8C07-EBCAB3F0E31F}"/>
              </a:ext>
            </a:extLst>
          </p:cNvPr>
          <p:cNvSpPr txBox="1"/>
          <p:nvPr/>
        </p:nvSpPr>
        <p:spPr>
          <a:xfrm>
            <a:off x="1055801" y="3595667"/>
            <a:ext cx="78053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bg1"/>
                </a:solidFill>
              </a:rPr>
              <a:t>基于同态加密的中医药数据安全存储方法设计与实现</a:t>
            </a:r>
          </a:p>
        </p:txBody>
      </p:sp>
      <p:sp>
        <p:nvSpPr>
          <p:cNvPr id="11" name="Freeform 28">
            <a:extLst>
              <a:ext uri="{FF2B5EF4-FFF2-40B4-BE49-F238E27FC236}">
                <a16:creationId xmlns:a16="http://schemas.microsoft.com/office/drawing/2014/main" id="{850FCCC4-FD31-4B2D-804F-1C33E0C8B21E}"/>
              </a:ext>
            </a:extLst>
          </p:cNvPr>
          <p:cNvSpPr>
            <a:spLocks noEditPoints="1"/>
          </p:cNvSpPr>
          <p:nvPr/>
        </p:nvSpPr>
        <p:spPr bwMode="auto">
          <a:xfrm>
            <a:off x="3826487" y="4758164"/>
            <a:ext cx="521662" cy="461665"/>
          </a:xfrm>
          <a:custGeom>
            <a:avLst/>
            <a:gdLst>
              <a:gd name="T0" fmla="*/ 40 w 192"/>
              <a:gd name="T1" fmla="*/ 118 h 144"/>
              <a:gd name="T2" fmla="*/ 40 w 192"/>
              <a:gd name="T3" fmla="*/ 118 h 144"/>
              <a:gd name="T4" fmla="*/ 56 w 192"/>
              <a:gd name="T5" fmla="*/ 116 h 144"/>
              <a:gd name="T6" fmla="*/ 97 w 192"/>
              <a:gd name="T7" fmla="*/ 137 h 144"/>
              <a:gd name="T8" fmla="*/ 99 w 192"/>
              <a:gd name="T9" fmla="*/ 137 h 144"/>
              <a:gd name="T10" fmla="*/ 140 w 192"/>
              <a:gd name="T11" fmla="*/ 116 h 144"/>
              <a:gd name="T12" fmla="*/ 156 w 192"/>
              <a:gd name="T13" fmla="*/ 118 h 144"/>
              <a:gd name="T14" fmla="*/ 156 w 192"/>
              <a:gd name="T15" fmla="*/ 118 h 144"/>
              <a:gd name="T16" fmla="*/ 156 w 192"/>
              <a:gd name="T17" fmla="*/ 70 h 144"/>
              <a:gd name="T18" fmla="*/ 96 w 192"/>
              <a:gd name="T19" fmla="*/ 98 h 144"/>
              <a:gd name="T20" fmla="*/ 40 w 192"/>
              <a:gd name="T21" fmla="*/ 72 h 144"/>
              <a:gd name="T22" fmla="*/ 40 w 192"/>
              <a:gd name="T23" fmla="*/ 118 h 144"/>
              <a:gd name="T24" fmla="*/ 96 w 192"/>
              <a:gd name="T25" fmla="*/ 0 h 144"/>
              <a:gd name="T26" fmla="*/ 0 w 192"/>
              <a:gd name="T27" fmla="*/ 44 h 144"/>
              <a:gd name="T28" fmla="*/ 96 w 192"/>
              <a:gd name="T29" fmla="*/ 88 h 144"/>
              <a:gd name="T30" fmla="*/ 192 w 192"/>
              <a:gd name="T31" fmla="*/ 44 h 144"/>
              <a:gd name="T32" fmla="*/ 96 w 192"/>
              <a:gd name="T33" fmla="*/ 0 h 144"/>
              <a:gd name="T34" fmla="*/ 8 w 192"/>
              <a:gd name="T35" fmla="*/ 56 h 144"/>
              <a:gd name="T36" fmla="*/ 4 w 192"/>
              <a:gd name="T37" fmla="*/ 104 h 144"/>
              <a:gd name="T38" fmla="*/ 12 w 192"/>
              <a:gd name="T39" fmla="*/ 104 h 144"/>
              <a:gd name="T40" fmla="*/ 12 w 192"/>
              <a:gd name="T41" fmla="*/ 58 h 144"/>
              <a:gd name="T42" fmla="*/ 8 w 192"/>
              <a:gd name="T43" fmla="*/ 56 h 144"/>
              <a:gd name="T44" fmla="*/ 16 w 192"/>
              <a:gd name="T45" fmla="*/ 144 h 144"/>
              <a:gd name="T46" fmla="*/ 9 w 192"/>
              <a:gd name="T47" fmla="*/ 124 h 144"/>
              <a:gd name="T48" fmla="*/ 16 w 192"/>
              <a:gd name="T49" fmla="*/ 116 h 144"/>
              <a:gd name="T50" fmla="*/ 8 w 192"/>
              <a:gd name="T51" fmla="*/ 108 h 144"/>
              <a:gd name="T52" fmla="*/ 0 w 192"/>
              <a:gd name="T53" fmla="*/ 116 h 144"/>
              <a:gd name="T54" fmla="*/ 7 w 192"/>
              <a:gd name="T55" fmla="*/ 124 h 144"/>
              <a:gd name="T56" fmla="*/ 0 w 192"/>
              <a:gd name="T57" fmla="*/ 144 h 144"/>
              <a:gd name="T58" fmla="*/ 16 w 192"/>
              <a:gd name="T5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144">
                <a:moveTo>
                  <a:pt x="40" y="118"/>
                </a:moveTo>
                <a:cubicBezTo>
                  <a:pt x="40" y="118"/>
                  <a:pt x="40" y="118"/>
                  <a:pt x="40" y="118"/>
                </a:cubicBezTo>
                <a:cubicBezTo>
                  <a:pt x="45" y="116"/>
                  <a:pt x="50" y="116"/>
                  <a:pt x="56" y="116"/>
                </a:cubicBezTo>
                <a:cubicBezTo>
                  <a:pt x="72" y="116"/>
                  <a:pt x="91" y="127"/>
                  <a:pt x="97" y="137"/>
                </a:cubicBezTo>
                <a:cubicBezTo>
                  <a:pt x="99" y="137"/>
                  <a:pt x="99" y="137"/>
                  <a:pt x="99" y="137"/>
                </a:cubicBezTo>
                <a:cubicBezTo>
                  <a:pt x="105" y="127"/>
                  <a:pt x="123" y="116"/>
                  <a:pt x="140" y="116"/>
                </a:cubicBezTo>
                <a:cubicBezTo>
                  <a:pt x="145" y="116"/>
                  <a:pt x="151" y="116"/>
                  <a:pt x="156" y="118"/>
                </a:cubicBezTo>
                <a:cubicBezTo>
                  <a:pt x="156" y="118"/>
                  <a:pt x="156" y="118"/>
                  <a:pt x="156" y="118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96" y="98"/>
                  <a:pt x="96" y="98"/>
                  <a:pt x="96" y="98"/>
                </a:cubicBezTo>
                <a:cubicBezTo>
                  <a:pt x="40" y="72"/>
                  <a:pt x="40" y="72"/>
                  <a:pt x="40" y="72"/>
                </a:cubicBezTo>
                <a:lnTo>
                  <a:pt x="40" y="118"/>
                </a:lnTo>
                <a:close/>
                <a:moveTo>
                  <a:pt x="96" y="0"/>
                </a:moveTo>
                <a:cubicBezTo>
                  <a:pt x="0" y="44"/>
                  <a:pt x="0" y="44"/>
                  <a:pt x="0" y="44"/>
                </a:cubicBezTo>
                <a:cubicBezTo>
                  <a:pt x="96" y="88"/>
                  <a:pt x="96" y="88"/>
                  <a:pt x="96" y="88"/>
                </a:cubicBezTo>
                <a:cubicBezTo>
                  <a:pt x="192" y="44"/>
                  <a:pt x="192" y="44"/>
                  <a:pt x="192" y="44"/>
                </a:cubicBezTo>
                <a:lnTo>
                  <a:pt x="96" y="0"/>
                </a:lnTo>
                <a:close/>
                <a:moveTo>
                  <a:pt x="8" y="56"/>
                </a:moveTo>
                <a:cubicBezTo>
                  <a:pt x="4" y="104"/>
                  <a:pt x="4" y="104"/>
                  <a:pt x="4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2" y="58"/>
                  <a:pt x="12" y="58"/>
                  <a:pt x="12" y="58"/>
                </a:cubicBezTo>
                <a:lnTo>
                  <a:pt x="8" y="56"/>
                </a:lnTo>
                <a:close/>
                <a:moveTo>
                  <a:pt x="16" y="144"/>
                </a:moveTo>
                <a:cubicBezTo>
                  <a:pt x="9" y="124"/>
                  <a:pt x="9" y="124"/>
                  <a:pt x="9" y="124"/>
                </a:cubicBezTo>
                <a:cubicBezTo>
                  <a:pt x="13" y="123"/>
                  <a:pt x="16" y="120"/>
                  <a:pt x="16" y="116"/>
                </a:cubicBezTo>
                <a:cubicBezTo>
                  <a:pt x="16" y="111"/>
                  <a:pt x="12" y="108"/>
                  <a:pt x="8" y="108"/>
                </a:cubicBezTo>
                <a:cubicBezTo>
                  <a:pt x="3" y="108"/>
                  <a:pt x="0" y="111"/>
                  <a:pt x="0" y="116"/>
                </a:cubicBezTo>
                <a:cubicBezTo>
                  <a:pt x="0" y="120"/>
                  <a:pt x="3" y="123"/>
                  <a:pt x="7" y="124"/>
                </a:cubicBezTo>
                <a:cubicBezTo>
                  <a:pt x="0" y="144"/>
                  <a:pt x="0" y="144"/>
                  <a:pt x="0" y="144"/>
                </a:cubicBezTo>
                <a:lnTo>
                  <a:pt x="16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CCBC15-4D7C-40BE-9C6D-8D7AA3656601}"/>
              </a:ext>
            </a:extLst>
          </p:cNvPr>
          <p:cNvSpPr txBox="1"/>
          <p:nvPr/>
        </p:nvSpPr>
        <p:spPr>
          <a:xfrm>
            <a:off x="4348149" y="484054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答辩人：翟文斌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3049D7-C9A2-42BF-A740-05B9DD13CC48}"/>
              </a:ext>
            </a:extLst>
          </p:cNvPr>
          <p:cNvSpPr txBox="1"/>
          <p:nvPr/>
        </p:nvSpPr>
        <p:spPr>
          <a:xfrm>
            <a:off x="7364766" y="479773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指导老师：丁有伟</a:t>
            </a:r>
          </a:p>
        </p:txBody>
      </p:sp>
      <p:sp>
        <p:nvSpPr>
          <p:cNvPr id="15" name="Freeform 28">
            <a:extLst>
              <a:ext uri="{FF2B5EF4-FFF2-40B4-BE49-F238E27FC236}">
                <a16:creationId xmlns:a16="http://schemas.microsoft.com/office/drawing/2014/main" id="{E643C037-EF19-4334-ACFA-098532129697}"/>
              </a:ext>
            </a:extLst>
          </p:cNvPr>
          <p:cNvSpPr>
            <a:spLocks noEditPoints="1"/>
          </p:cNvSpPr>
          <p:nvPr/>
        </p:nvSpPr>
        <p:spPr bwMode="auto">
          <a:xfrm>
            <a:off x="6878574" y="4758712"/>
            <a:ext cx="521662" cy="461665"/>
          </a:xfrm>
          <a:custGeom>
            <a:avLst/>
            <a:gdLst>
              <a:gd name="T0" fmla="*/ 40 w 192"/>
              <a:gd name="T1" fmla="*/ 118 h 144"/>
              <a:gd name="T2" fmla="*/ 40 w 192"/>
              <a:gd name="T3" fmla="*/ 118 h 144"/>
              <a:gd name="T4" fmla="*/ 56 w 192"/>
              <a:gd name="T5" fmla="*/ 116 h 144"/>
              <a:gd name="T6" fmla="*/ 97 w 192"/>
              <a:gd name="T7" fmla="*/ 137 h 144"/>
              <a:gd name="T8" fmla="*/ 99 w 192"/>
              <a:gd name="T9" fmla="*/ 137 h 144"/>
              <a:gd name="T10" fmla="*/ 140 w 192"/>
              <a:gd name="T11" fmla="*/ 116 h 144"/>
              <a:gd name="T12" fmla="*/ 156 w 192"/>
              <a:gd name="T13" fmla="*/ 118 h 144"/>
              <a:gd name="T14" fmla="*/ 156 w 192"/>
              <a:gd name="T15" fmla="*/ 118 h 144"/>
              <a:gd name="T16" fmla="*/ 156 w 192"/>
              <a:gd name="T17" fmla="*/ 70 h 144"/>
              <a:gd name="T18" fmla="*/ 96 w 192"/>
              <a:gd name="T19" fmla="*/ 98 h 144"/>
              <a:gd name="T20" fmla="*/ 40 w 192"/>
              <a:gd name="T21" fmla="*/ 72 h 144"/>
              <a:gd name="T22" fmla="*/ 40 w 192"/>
              <a:gd name="T23" fmla="*/ 118 h 144"/>
              <a:gd name="T24" fmla="*/ 96 w 192"/>
              <a:gd name="T25" fmla="*/ 0 h 144"/>
              <a:gd name="T26" fmla="*/ 0 w 192"/>
              <a:gd name="T27" fmla="*/ 44 h 144"/>
              <a:gd name="T28" fmla="*/ 96 w 192"/>
              <a:gd name="T29" fmla="*/ 88 h 144"/>
              <a:gd name="T30" fmla="*/ 192 w 192"/>
              <a:gd name="T31" fmla="*/ 44 h 144"/>
              <a:gd name="T32" fmla="*/ 96 w 192"/>
              <a:gd name="T33" fmla="*/ 0 h 144"/>
              <a:gd name="T34" fmla="*/ 8 w 192"/>
              <a:gd name="T35" fmla="*/ 56 h 144"/>
              <a:gd name="T36" fmla="*/ 4 w 192"/>
              <a:gd name="T37" fmla="*/ 104 h 144"/>
              <a:gd name="T38" fmla="*/ 12 w 192"/>
              <a:gd name="T39" fmla="*/ 104 h 144"/>
              <a:gd name="T40" fmla="*/ 12 w 192"/>
              <a:gd name="T41" fmla="*/ 58 h 144"/>
              <a:gd name="T42" fmla="*/ 8 w 192"/>
              <a:gd name="T43" fmla="*/ 56 h 144"/>
              <a:gd name="T44" fmla="*/ 16 w 192"/>
              <a:gd name="T45" fmla="*/ 144 h 144"/>
              <a:gd name="T46" fmla="*/ 9 w 192"/>
              <a:gd name="T47" fmla="*/ 124 h 144"/>
              <a:gd name="T48" fmla="*/ 16 w 192"/>
              <a:gd name="T49" fmla="*/ 116 h 144"/>
              <a:gd name="T50" fmla="*/ 8 w 192"/>
              <a:gd name="T51" fmla="*/ 108 h 144"/>
              <a:gd name="T52" fmla="*/ 0 w 192"/>
              <a:gd name="T53" fmla="*/ 116 h 144"/>
              <a:gd name="T54" fmla="*/ 7 w 192"/>
              <a:gd name="T55" fmla="*/ 124 h 144"/>
              <a:gd name="T56" fmla="*/ 0 w 192"/>
              <a:gd name="T57" fmla="*/ 144 h 144"/>
              <a:gd name="T58" fmla="*/ 16 w 192"/>
              <a:gd name="T5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144">
                <a:moveTo>
                  <a:pt x="40" y="118"/>
                </a:moveTo>
                <a:cubicBezTo>
                  <a:pt x="40" y="118"/>
                  <a:pt x="40" y="118"/>
                  <a:pt x="40" y="118"/>
                </a:cubicBezTo>
                <a:cubicBezTo>
                  <a:pt x="45" y="116"/>
                  <a:pt x="50" y="116"/>
                  <a:pt x="56" y="116"/>
                </a:cubicBezTo>
                <a:cubicBezTo>
                  <a:pt x="72" y="116"/>
                  <a:pt x="91" y="127"/>
                  <a:pt x="97" y="137"/>
                </a:cubicBezTo>
                <a:cubicBezTo>
                  <a:pt x="99" y="137"/>
                  <a:pt x="99" y="137"/>
                  <a:pt x="99" y="137"/>
                </a:cubicBezTo>
                <a:cubicBezTo>
                  <a:pt x="105" y="127"/>
                  <a:pt x="123" y="116"/>
                  <a:pt x="140" y="116"/>
                </a:cubicBezTo>
                <a:cubicBezTo>
                  <a:pt x="145" y="116"/>
                  <a:pt x="151" y="116"/>
                  <a:pt x="156" y="118"/>
                </a:cubicBezTo>
                <a:cubicBezTo>
                  <a:pt x="156" y="118"/>
                  <a:pt x="156" y="118"/>
                  <a:pt x="156" y="118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96" y="98"/>
                  <a:pt x="96" y="98"/>
                  <a:pt x="96" y="98"/>
                </a:cubicBezTo>
                <a:cubicBezTo>
                  <a:pt x="40" y="72"/>
                  <a:pt x="40" y="72"/>
                  <a:pt x="40" y="72"/>
                </a:cubicBezTo>
                <a:lnTo>
                  <a:pt x="40" y="118"/>
                </a:lnTo>
                <a:close/>
                <a:moveTo>
                  <a:pt x="96" y="0"/>
                </a:moveTo>
                <a:cubicBezTo>
                  <a:pt x="0" y="44"/>
                  <a:pt x="0" y="44"/>
                  <a:pt x="0" y="44"/>
                </a:cubicBezTo>
                <a:cubicBezTo>
                  <a:pt x="96" y="88"/>
                  <a:pt x="96" y="88"/>
                  <a:pt x="96" y="88"/>
                </a:cubicBezTo>
                <a:cubicBezTo>
                  <a:pt x="192" y="44"/>
                  <a:pt x="192" y="44"/>
                  <a:pt x="192" y="44"/>
                </a:cubicBezTo>
                <a:lnTo>
                  <a:pt x="96" y="0"/>
                </a:lnTo>
                <a:close/>
                <a:moveTo>
                  <a:pt x="8" y="56"/>
                </a:moveTo>
                <a:cubicBezTo>
                  <a:pt x="4" y="104"/>
                  <a:pt x="4" y="104"/>
                  <a:pt x="4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2" y="58"/>
                  <a:pt x="12" y="58"/>
                  <a:pt x="12" y="58"/>
                </a:cubicBezTo>
                <a:lnTo>
                  <a:pt x="8" y="56"/>
                </a:lnTo>
                <a:close/>
                <a:moveTo>
                  <a:pt x="16" y="144"/>
                </a:moveTo>
                <a:cubicBezTo>
                  <a:pt x="9" y="124"/>
                  <a:pt x="9" y="124"/>
                  <a:pt x="9" y="124"/>
                </a:cubicBezTo>
                <a:cubicBezTo>
                  <a:pt x="13" y="123"/>
                  <a:pt x="16" y="120"/>
                  <a:pt x="16" y="116"/>
                </a:cubicBezTo>
                <a:cubicBezTo>
                  <a:pt x="16" y="111"/>
                  <a:pt x="12" y="108"/>
                  <a:pt x="8" y="108"/>
                </a:cubicBezTo>
                <a:cubicBezTo>
                  <a:pt x="3" y="108"/>
                  <a:pt x="0" y="111"/>
                  <a:pt x="0" y="116"/>
                </a:cubicBezTo>
                <a:cubicBezTo>
                  <a:pt x="0" y="120"/>
                  <a:pt x="3" y="123"/>
                  <a:pt x="7" y="124"/>
                </a:cubicBezTo>
                <a:cubicBezTo>
                  <a:pt x="0" y="144"/>
                  <a:pt x="0" y="144"/>
                  <a:pt x="0" y="144"/>
                </a:cubicBezTo>
                <a:lnTo>
                  <a:pt x="16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66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20849" y="0"/>
            <a:ext cx="105517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693987" y="0"/>
            <a:ext cx="10605461" cy="7373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640263" y="1343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算法设计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405D14-75B1-483A-AFB9-19F693A2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15" y="-183823"/>
            <a:ext cx="1704358" cy="12160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90E78B-5F17-417A-BF87-C36002CD4069}"/>
              </a:ext>
            </a:extLst>
          </p:cNvPr>
          <p:cNvSpPr txBox="1"/>
          <p:nvPr/>
        </p:nvSpPr>
        <p:spPr>
          <a:xfrm>
            <a:off x="9897044" y="0"/>
            <a:ext cx="24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南京中医药大学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29D2E-E5B5-475F-A11D-1401C29C8794}"/>
              </a:ext>
            </a:extLst>
          </p:cNvPr>
          <p:cNvSpPr txBox="1"/>
          <p:nvPr/>
        </p:nvSpPr>
        <p:spPr>
          <a:xfrm>
            <a:off x="9805203" y="461665"/>
            <a:ext cx="2494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Nanjing University of Chinese Medicine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650A8CF0-073E-4988-9268-721FA01CF81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272003-BC17-4C41-990E-33BC3A3397AF}"/>
              </a:ext>
            </a:extLst>
          </p:cNvPr>
          <p:cNvSpPr txBox="1"/>
          <p:nvPr/>
        </p:nvSpPr>
        <p:spPr>
          <a:xfrm>
            <a:off x="2215298" y="941839"/>
            <a:ext cx="203132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加密算法举例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04752BC-0F67-4E8D-A6BC-D52A3C00301D}"/>
              </a:ext>
            </a:extLst>
          </p:cNvPr>
          <p:cNvSpPr/>
          <p:nvPr/>
        </p:nvSpPr>
        <p:spPr>
          <a:xfrm>
            <a:off x="354264" y="885030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论文摘要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33F6C5D-E2FC-4A9A-9813-96C3B46FA95F}"/>
              </a:ext>
            </a:extLst>
          </p:cNvPr>
          <p:cNvSpPr/>
          <p:nvPr/>
        </p:nvSpPr>
        <p:spPr>
          <a:xfrm>
            <a:off x="354264" y="177074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研究背景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05670F3-A144-43A2-921B-FEB96F0EB9A1}"/>
              </a:ext>
            </a:extLst>
          </p:cNvPr>
          <p:cNvSpPr/>
          <p:nvPr/>
        </p:nvSpPr>
        <p:spPr>
          <a:xfrm>
            <a:off x="352318" y="267698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文献综述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42EA7A4-000B-4536-B069-47FB11D9A482}"/>
              </a:ext>
            </a:extLst>
          </p:cNvPr>
          <p:cNvSpPr/>
          <p:nvPr/>
        </p:nvSpPr>
        <p:spPr>
          <a:xfrm>
            <a:off x="350553" y="3562706"/>
            <a:ext cx="1272619" cy="5184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算法设计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F3D1122-AFFF-4D06-B801-C75F52A22AAE}"/>
              </a:ext>
            </a:extLst>
          </p:cNvPr>
          <p:cNvSpPr/>
          <p:nvPr/>
        </p:nvSpPr>
        <p:spPr>
          <a:xfrm>
            <a:off x="359651" y="446720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算法分析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0D0AFD3-A65A-4C91-8DEA-E04D131247BD}"/>
              </a:ext>
            </a:extLst>
          </p:cNvPr>
          <p:cNvSpPr/>
          <p:nvPr/>
        </p:nvSpPr>
        <p:spPr>
          <a:xfrm>
            <a:off x="357256" y="5350383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系统应用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3F7EB4B-79DF-4355-A7D5-0BEF8C664DAE}"/>
              </a:ext>
            </a:extLst>
          </p:cNvPr>
          <p:cNvSpPr/>
          <p:nvPr/>
        </p:nvSpPr>
        <p:spPr>
          <a:xfrm>
            <a:off x="357255" y="6240382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论文总结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290D0F7-A63B-4AF8-92E4-96F7162017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47204" y="3381058"/>
            <a:ext cx="4421044" cy="27686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65A42DA-C1A7-4262-9666-F8F1067D606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83261" y="3848054"/>
            <a:ext cx="5274310" cy="16884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A185B96-5D5B-4B49-B54B-8145E887493F}"/>
              </a:ext>
            </a:extLst>
          </p:cNvPr>
          <p:cNvSpPr/>
          <p:nvPr/>
        </p:nvSpPr>
        <p:spPr>
          <a:xfrm>
            <a:off x="2782192" y="1802367"/>
            <a:ext cx="7349081" cy="1126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明文为</a:t>
            </a:r>
            <a:r>
              <a:rPr lang="zh-CN" altLang="zh-CN" dirty="0">
                <a:solidFill>
                  <a:schemeClr val="tx1"/>
                </a:solidFill>
              </a:rPr>
              <a:t>五味子</a:t>
            </a:r>
            <a:r>
              <a:rPr lang="zh-CN" altLang="en-US" dirty="0">
                <a:solidFill>
                  <a:schemeClr val="tx1"/>
                </a:solidFill>
              </a:rPr>
              <a:t>，按</a:t>
            </a:r>
            <a:r>
              <a:rPr lang="en-US" altLang="zh-CN" dirty="0">
                <a:solidFill>
                  <a:schemeClr val="tx1"/>
                </a:solidFill>
              </a:rPr>
              <a:t>8bit</a:t>
            </a:r>
            <a:r>
              <a:rPr lang="zh-CN" altLang="en-US" dirty="0">
                <a:solidFill>
                  <a:schemeClr val="tx1"/>
                </a:solidFill>
              </a:rPr>
              <a:t>分组，转换为二进制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结果为</a:t>
            </a:r>
            <a:r>
              <a:rPr lang="en-US" altLang="zh-CN" dirty="0">
                <a:solidFill>
                  <a:schemeClr val="tx1"/>
                </a:solidFill>
              </a:rPr>
              <a:t>01001110 10010100 01010100 01110011 01011011 01010000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相应的大数为</a:t>
            </a:r>
            <a:r>
              <a:rPr lang="en-US" altLang="zh-CN" dirty="0">
                <a:solidFill>
                  <a:schemeClr val="tx1"/>
                </a:solidFill>
              </a:rPr>
              <a:t>78 148 84 115 91 80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加密结果如左图所示，相应的大数结果如右图所示</a:t>
            </a:r>
            <a:r>
              <a:rPr lang="zh-CN" altLang="en-US" dirty="0"/>
              <a:t>行加密</a:t>
            </a:r>
          </a:p>
        </p:txBody>
      </p:sp>
    </p:spTree>
    <p:extLst>
      <p:ext uri="{BB962C8B-B14F-4D97-AF65-F5344CB8AC3E}">
        <p14:creationId xmlns:p14="http://schemas.microsoft.com/office/powerpoint/2010/main" val="203639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20849" y="0"/>
            <a:ext cx="105517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693987" y="0"/>
            <a:ext cx="10605461" cy="7373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640263" y="1343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算法设计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405D14-75B1-483A-AFB9-19F693A2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15" y="-183823"/>
            <a:ext cx="1704358" cy="12160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90E78B-5F17-417A-BF87-C36002CD4069}"/>
              </a:ext>
            </a:extLst>
          </p:cNvPr>
          <p:cNvSpPr txBox="1"/>
          <p:nvPr/>
        </p:nvSpPr>
        <p:spPr>
          <a:xfrm>
            <a:off x="9897044" y="0"/>
            <a:ext cx="24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南京中医药大学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29D2E-E5B5-475F-A11D-1401C29C8794}"/>
              </a:ext>
            </a:extLst>
          </p:cNvPr>
          <p:cNvSpPr txBox="1"/>
          <p:nvPr/>
        </p:nvSpPr>
        <p:spPr>
          <a:xfrm>
            <a:off x="9805203" y="461665"/>
            <a:ext cx="2494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Nanjing University of Chinese Medicine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650A8CF0-073E-4988-9268-721FA01CF81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272003-BC17-4C41-990E-33BC3A3397AF}"/>
              </a:ext>
            </a:extLst>
          </p:cNvPr>
          <p:cNvSpPr txBox="1"/>
          <p:nvPr/>
        </p:nvSpPr>
        <p:spPr>
          <a:xfrm>
            <a:off x="2215298" y="941839"/>
            <a:ext cx="141577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解密算法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024434D-C15C-4A5D-86DB-43C5A476DC8B}"/>
              </a:ext>
            </a:extLst>
          </p:cNvPr>
          <p:cNvSpPr txBox="1"/>
          <p:nvPr/>
        </p:nvSpPr>
        <p:spPr>
          <a:xfrm>
            <a:off x="9323490" y="617786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解密算法流程图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A844090-0A95-4BA2-A941-4E053BB865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05" y="1667890"/>
            <a:ext cx="3721735" cy="444246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4A0CD613-7242-4212-97D0-6B81EC7E6772}"/>
              </a:ext>
            </a:extLst>
          </p:cNvPr>
          <p:cNvSpPr/>
          <p:nvPr/>
        </p:nvSpPr>
        <p:spPr>
          <a:xfrm>
            <a:off x="354264" y="885030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论文摘要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E7AAA1-408B-401F-B168-869B8D21EF60}"/>
              </a:ext>
            </a:extLst>
          </p:cNvPr>
          <p:cNvSpPr/>
          <p:nvPr/>
        </p:nvSpPr>
        <p:spPr>
          <a:xfrm>
            <a:off x="354264" y="177074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研究背景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0217D00-924F-464A-AC68-553D7552B04D}"/>
              </a:ext>
            </a:extLst>
          </p:cNvPr>
          <p:cNvSpPr/>
          <p:nvPr/>
        </p:nvSpPr>
        <p:spPr>
          <a:xfrm>
            <a:off x="352318" y="267698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文献综述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83D798D-C09B-4260-92EA-46A3FF108C99}"/>
              </a:ext>
            </a:extLst>
          </p:cNvPr>
          <p:cNvSpPr/>
          <p:nvPr/>
        </p:nvSpPr>
        <p:spPr>
          <a:xfrm>
            <a:off x="350553" y="3562706"/>
            <a:ext cx="1272619" cy="5184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算法设计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B3B9DC1-8042-40DA-B7D0-520AA171AC6A}"/>
              </a:ext>
            </a:extLst>
          </p:cNvPr>
          <p:cNvSpPr/>
          <p:nvPr/>
        </p:nvSpPr>
        <p:spPr>
          <a:xfrm>
            <a:off x="359651" y="446720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算法分析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9D87EA7-8B3D-4F25-9DD9-D7E4927DECF1}"/>
              </a:ext>
            </a:extLst>
          </p:cNvPr>
          <p:cNvSpPr/>
          <p:nvPr/>
        </p:nvSpPr>
        <p:spPr>
          <a:xfrm>
            <a:off x="357256" y="5350383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系统应用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18D703F-5C9F-4DF3-A65D-1161FC94BD25}"/>
              </a:ext>
            </a:extLst>
          </p:cNvPr>
          <p:cNvSpPr/>
          <p:nvPr/>
        </p:nvSpPr>
        <p:spPr>
          <a:xfrm>
            <a:off x="357255" y="6240382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论文总结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DE694C-5234-447C-B10A-D2B29D845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724" y="2354985"/>
            <a:ext cx="5994366" cy="260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55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20849" y="0"/>
            <a:ext cx="105517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693987" y="0"/>
            <a:ext cx="10605461" cy="7373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640263" y="1343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算法设计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405D14-75B1-483A-AFB9-19F693A2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15" y="-183823"/>
            <a:ext cx="1704358" cy="12160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90E78B-5F17-417A-BF87-C36002CD4069}"/>
              </a:ext>
            </a:extLst>
          </p:cNvPr>
          <p:cNvSpPr txBox="1"/>
          <p:nvPr/>
        </p:nvSpPr>
        <p:spPr>
          <a:xfrm>
            <a:off x="9897044" y="0"/>
            <a:ext cx="24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南京中医药大学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29D2E-E5B5-475F-A11D-1401C29C8794}"/>
              </a:ext>
            </a:extLst>
          </p:cNvPr>
          <p:cNvSpPr txBox="1"/>
          <p:nvPr/>
        </p:nvSpPr>
        <p:spPr>
          <a:xfrm>
            <a:off x="9805203" y="461665"/>
            <a:ext cx="2494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Nanjing University of Chinese Medicine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650A8CF0-073E-4988-9268-721FA01CF81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272003-BC17-4C41-990E-33BC3A3397AF}"/>
              </a:ext>
            </a:extLst>
          </p:cNvPr>
          <p:cNvSpPr txBox="1"/>
          <p:nvPr/>
        </p:nvSpPr>
        <p:spPr>
          <a:xfrm>
            <a:off x="2215298" y="941839"/>
            <a:ext cx="203132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解密算法举例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04752BC-0F67-4E8D-A6BC-D52A3C00301D}"/>
              </a:ext>
            </a:extLst>
          </p:cNvPr>
          <p:cNvSpPr/>
          <p:nvPr/>
        </p:nvSpPr>
        <p:spPr>
          <a:xfrm>
            <a:off x="354264" y="885030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论文摘要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33F6C5D-E2FC-4A9A-9813-96C3B46FA95F}"/>
              </a:ext>
            </a:extLst>
          </p:cNvPr>
          <p:cNvSpPr/>
          <p:nvPr/>
        </p:nvSpPr>
        <p:spPr>
          <a:xfrm>
            <a:off x="354264" y="177074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研究背景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05670F3-A144-43A2-921B-FEB96F0EB9A1}"/>
              </a:ext>
            </a:extLst>
          </p:cNvPr>
          <p:cNvSpPr/>
          <p:nvPr/>
        </p:nvSpPr>
        <p:spPr>
          <a:xfrm>
            <a:off x="352318" y="267698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文献综述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42EA7A4-000B-4536-B069-47FB11D9A482}"/>
              </a:ext>
            </a:extLst>
          </p:cNvPr>
          <p:cNvSpPr/>
          <p:nvPr/>
        </p:nvSpPr>
        <p:spPr>
          <a:xfrm>
            <a:off x="350553" y="3562706"/>
            <a:ext cx="1272619" cy="5184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算法设计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F3D1122-AFFF-4D06-B801-C75F52A22AAE}"/>
              </a:ext>
            </a:extLst>
          </p:cNvPr>
          <p:cNvSpPr/>
          <p:nvPr/>
        </p:nvSpPr>
        <p:spPr>
          <a:xfrm>
            <a:off x="359651" y="446720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算法分析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0D0AFD3-A65A-4C91-8DEA-E04D131247BD}"/>
              </a:ext>
            </a:extLst>
          </p:cNvPr>
          <p:cNvSpPr/>
          <p:nvPr/>
        </p:nvSpPr>
        <p:spPr>
          <a:xfrm>
            <a:off x="357256" y="5350383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系统应用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3F7EB4B-79DF-4355-A7D5-0BEF8C664DAE}"/>
              </a:ext>
            </a:extLst>
          </p:cNvPr>
          <p:cNvSpPr/>
          <p:nvPr/>
        </p:nvSpPr>
        <p:spPr>
          <a:xfrm>
            <a:off x="357255" y="6240382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论文总结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290D0F7-A63B-4AF8-92E4-96F7162017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59655" y="3429000"/>
            <a:ext cx="4421044" cy="27686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65A42DA-C1A7-4262-9666-F8F1067D606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31899" y="3429000"/>
            <a:ext cx="5274310" cy="16884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A185B96-5D5B-4B49-B54B-8145E887493F}"/>
              </a:ext>
            </a:extLst>
          </p:cNvPr>
          <p:cNvSpPr/>
          <p:nvPr/>
        </p:nvSpPr>
        <p:spPr>
          <a:xfrm>
            <a:off x="2782192" y="1802367"/>
            <a:ext cx="7349081" cy="1126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明文为“五味子”，按</a:t>
            </a:r>
            <a:r>
              <a:rPr lang="en-US" altLang="zh-CN" dirty="0">
                <a:solidFill>
                  <a:schemeClr val="tx1"/>
                </a:solidFill>
              </a:rPr>
              <a:t>8bit</a:t>
            </a:r>
            <a:r>
              <a:rPr lang="zh-CN" altLang="en-US" dirty="0">
                <a:solidFill>
                  <a:schemeClr val="tx1"/>
                </a:solidFill>
              </a:rPr>
              <a:t>分组，转换为二进制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结果为</a:t>
            </a:r>
            <a:r>
              <a:rPr lang="en-US" altLang="zh-CN" dirty="0">
                <a:solidFill>
                  <a:schemeClr val="tx1"/>
                </a:solidFill>
              </a:rPr>
              <a:t>01001110 10010100 01010100 01110011 01011011 01010000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相应的大数为</a:t>
            </a:r>
            <a:r>
              <a:rPr lang="en-US" altLang="zh-CN" dirty="0">
                <a:solidFill>
                  <a:schemeClr val="tx1"/>
                </a:solidFill>
              </a:rPr>
              <a:t>78 148 84 115 91 80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加密结果如左图所示，相应的大数结果如右图所示</a:t>
            </a:r>
            <a:r>
              <a:rPr lang="zh-CN" altLang="en-US" dirty="0"/>
              <a:t>行加密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ACFA813-38BB-420E-86C1-06BBE9174F09}"/>
              </a:ext>
            </a:extLst>
          </p:cNvPr>
          <p:cNvSpPr/>
          <p:nvPr/>
        </p:nvSpPr>
        <p:spPr>
          <a:xfrm>
            <a:off x="6651141" y="5382659"/>
            <a:ext cx="5355068" cy="1126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对密文按分组用解密公式进行运算，即可得到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78 148 84 115 91 80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将其转换为二进制后</a:t>
            </a:r>
            <a:r>
              <a:rPr lang="en-US" altLang="zh-CN" dirty="0">
                <a:solidFill>
                  <a:schemeClr val="tx1"/>
                </a:solidFill>
              </a:rPr>
              <a:t>j</a:t>
            </a:r>
            <a:r>
              <a:rPr lang="zh-CN" altLang="en-US" dirty="0">
                <a:solidFill>
                  <a:schemeClr val="tx1"/>
                </a:solidFill>
              </a:rPr>
              <a:t>进行编码，得到明文“五味子”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6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20849" y="0"/>
            <a:ext cx="105517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693987" y="0"/>
            <a:ext cx="10605461" cy="7373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640263" y="1343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算法设计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405D14-75B1-483A-AFB9-19F693A2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15" y="-183823"/>
            <a:ext cx="1704358" cy="12160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90E78B-5F17-417A-BF87-C36002CD4069}"/>
              </a:ext>
            </a:extLst>
          </p:cNvPr>
          <p:cNvSpPr txBox="1"/>
          <p:nvPr/>
        </p:nvSpPr>
        <p:spPr>
          <a:xfrm>
            <a:off x="9897044" y="0"/>
            <a:ext cx="24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南京中医药大学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29D2E-E5B5-475F-A11D-1401C29C8794}"/>
              </a:ext>
            </a:extLst>
          </p:cNvPr>
          <p:cNvSpPr txBox="1"/>
          <p:nvPr/>
        </p:nvSpPr>
        <p:spPr>
          <a:xfrm>
            <a:off x="9805203" y="461665"/>
            <a:ext cx="2494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Nanjing University of Chinese Medicine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650A8CF0-073E-4988-9268-721FA01CF81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272003-BC17-4C41-990E-33BC3A3397AF}"/>
              </a:ext>
            </a:extLst>
          </p:cNvPr>
          <p:cNvSpPr txBox="1"/>
          <p:nvPr/>
        </p:nvSpPr>
        <p:spPr>
          <a:xfrm>
            <a:off x="2215298" y="941839"/>
            <a:ext cx="141577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检索算法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024434D-C15C-4A5D-86DB-43C5A476DC8B}"/>
              </a:ext>
            </a:extLst>
          </p:cNvPr>
          <p:cNvSpPr txBox="1"/>
          <p:nvPr/>
        </p:nvSpPr>
        <p:spPr>
          <a:xfrm>
            <a:off x="9323490" y="617786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检索算法流程图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69B63A2-6703-4898-9F33-5A0BA76C6E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28" y="1609835"/>
            <a:ext cx="3009900" cy="4476115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53549A42-092F-4528-B965-0AE82A0F4595}"/>
              </a:ext>
            </a:extLst>
          </p:cNvPr>
          <p:cNvSpPr/>
          <p:nvPr/>
        </p:nvSpPr>
        <p:spPr>
          <a:xfrm>
            <a:off x="354264" y="885030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论文摘要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7D90AFB-0FCD-4F16-9CF0-B912C8DACE68}"/>
              </a:ext>
            </a:extLst>
          </p:cNvPr>
          <p:cNvSpPr/>
          <p:nvPr/>
        </p:nvSpPr>
        <p:spPr>
          <a:xfrm>
            <a:off x="354264" y="177074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研究背景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3886A8F-61A3-427A-BE98-257A824AE0D4}"/>
              </a:ext>
            </a:extLst>
          </p:cNvPr>
          <p:cNvSpPr/>
          <p:nvPr/>
        </p:nvSpPr>
        <p:spPr>
          <a:xfrm>
            <a:off x="352318" y="267698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文献综述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870249-42DF-4D89-9DAF-F923CFC75040}"/>
              </a:ext>
            </a:extLst>
          </p:cNvPr>
          <p:cNvSpPr/>
          <p:nvPr/>
        </p:nvSpPr>
        <p:spPr>
          <a:xfrm>
            <a:off x="350553" y="3562706"/>
            <a:ext cx="1272619" cy="5184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算法设计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783916C-A146-463B-BD39-569FF046CDE8}"/>
              </a:ext>
            </a:extLst>
          </p:cNvPr>
          <p:cNvSpPr/>
          <p:nvPr/>
        </p:nvSpPr>
        <p:spPr>
          <a:xfrm>
            <a:off x="359651" y="446720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算法分析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3DC36FB-7255-4BBC-85B7-582186EEE3C4}"/>
              </a:ext>
            </a:extLst>
          </p:cNvPr>
          <p:cNvSpPr/>
          <p:nvPr/>
        </p:nvSpPr>
        <p:spPr>
          <a:xfrm>
            <a:off x="357256" y="5350383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系统应用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CDF2025-A0D0-4F4B-88F1-E54083963E04}"/>
              </a:ext>
            </a:extLst>
          </p:cNvPr>
          <p:cNvSpPr/>
          <p:nvPr/>
        </p:nvSpPr>
        <p:spPr>
          <a:xfrm>
            <a:off x="357255" y="6240382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论文总结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2853CB5-B63B-48FE-9A8A-EEFAD8AC6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140" y="1770748"/>
            <a:ext cx="5578254" cy="419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2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20849" y="0"/>
            <a:ext cx="105517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693987" y="0"/>
            <a:ext cx="10605461" cy="7373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640263" y="1343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算法分析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405D14-75B1-483A-AFB9-19F693A2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15" y="-183823"/>
            <a:ext cx="1704358" cy="12160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90E78B-5F17-417A-BF87-C36002CD4069}"/>
              </a:ext>
            </a:extLst>
          </p:cNvPr>
          <p:cNvSpPr txBox="1"/>
          <p:nvPr/>
        </p:nvSpPr>
        <p:spPr>
          <a:xfrm>
            <a:off x="9897044" y="0"/>
            <a:ext cx="24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南京中医药大学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29D2E-E5B5-475F-A11D-1401C29C8794}"/>
              </a:ext>
            </a:extLst>
          </p:cNvPr>
          <p:cNvSpPr txBox="1"/>
          <p:nvPr/>
        </p:nvSpPr>
        <p:spPr>
          <a:xfrm>
            <a:off x="9805203" y="461665"/>
            <a:ext cx="2494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Nanjing University of Chinese Medicine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650A8CF0-073E-4988-9268-721FA01CF81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272003-BC17-4C41-990E-33BC3A3397AF}"/>
              </a:ext>
            </a:extLst>
          </p:cNvPr>
          <p:cNvSpPr txBox="1"/>
          <p:nvPr/>
        </p:nvSpPr>
        <p:spPr>
          <a:xfrm>
            <a:off x="2215298" y="941839"/>
            <a:ext cx="17235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同态性分析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2C6FBC-E405-415A-AC48-B85A89F0C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152" y="2390846"/>
            <a:ext cx="4854361" cy="31092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DACE292-2BD3-43F2-828B-DD64BC092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351" y="2321227"/>
            <a:ext cx="4793395" cy="3688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DCFDA85-68D0-46B2-A07F-A37039E17AB4}"/>
              </a:ext>
            </a:extLst>
          </p:cNvPr>
          <p:cNvSpPr txBox="1"/>
          <p:nvPr/>
        </p:nvSpPr>
        <p:spPr>
          <a:xfrm>
            <a:off x="3575489" y="17306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加法同态性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3F7871-14D9-4BFE-AD7F-A83095310980}"/>
              </a:ext>
            </a:extLst>
          </p:cNvPr>
          <p:cNvSpPr txBox="1"/>
          <p:nvPr/>
        </p:nvSpPr>
        <p:spPr>
          <a:xfrm>
            <a:off x="8868634" y="17306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乘法同态性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8357139-9997-408B-9DA5-5CFFBE3631DE}"/>
              </a:ext>
            </a:extLst>
          </p:cNvPr>
          <p:cNvSpPr/>
          <p:nvPr/>
        </p:nvSpPr>
        <p:spPr>
          <a:xfrm>
            <a:off x="354264" y="885030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论文摘要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C7C52BE-746C-478D-A53E-094B76052321}"/>
              </a:ext>
            </a:extLst>
          </p:cNvPr>
          <p:cNvSpPr/>
          <p:nvPr/>
        </p:nvSpPr>
        <p:spPr>
          <a:xfrm>
            <a:off x="354264" y="177074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研究背景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7162F87-A477-4EE9-8047-58DB13342D7F}"/>
              </a:ext>
            </a:extLst>
          </p:cNvPr>
          <p:cNvSpPr/>
          <p:nvPr/>
        </p:nvSpPr>
        <p:spPr>
          <a:xfrm>
            <a:off x="352318" y="267698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文献综述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BF1E78D-6F7A-4CD8-8C28-D3D794DB780A}"/>
              </a:ext>
            </a:extLst>
          </p:cNvPr>
          <p:cNvSpPr/>
          <p:nvPr/>
        </p:nvSpPr>
        <p:spPr>
          <a:xfrm>
            <a:off x="350553" y="3562706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算法设计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63CD6F5-760C-47DB-97FD-D134EF22E971}"/>
              </a:ext>
            </a:extLst>
          </p:cNvPr>
          <p:cNvSpPr/>
          <p:nvPr/>
        </p:nvSpPr>
        <p:spPr>
          <a:xfrm>
            <a:off x="359651" y="4467208"/>
            <a:ext cx="1272619" cy="5184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算法分析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A7126A4-CF95-4F6B-B847-A5B377067C7D}"/>
              </a:ext>
            </a:extLst>
          </p:cNvPr>
          <p:cNvSpPr/>
          <p:nvPr/>
        </p:nvSpPr>
        <p:spPr>
          <a:xfrm>
            <a:off x="357256" y="5350383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系统应用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E25C3A4-0FF1-4853-AC74-1187A0A87251}"/>
              </a:ext>
            </a:extLst>
          </p:cNvPr>
          <p:cNvSpPr/>
          <p:nvPr/>
        </p:nvSpPr>
        <p:spPr>
          <a:xfrm>
            <a:off x="357255" y="6240382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论文总结</a:t>
            </a:r>
          </a:p>
        </p:txBody>
      </p:sp>
    </p:spTree>
    <p:extLst>
      <p:ext uri="{BB962C8B-B14F-4D97-AF65-F5344CB8AC3E}">
        <p14:creationId xmlns:p14="http://schemas.microsoft.com/office/powerpoint/2010/main" val="87536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20849" y="0"/>
            <a:ext cx="105517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693987" y="0"/>
            <a:ext cx="10605461" cy="7373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640263" y="1343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算法分析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405D14-75B1-483A-AFB9-19F693A2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15" y="-183823"/>
            <a:ext cx="1704358" cy="12160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90E78B-5F17-417A-BF87-C36002CD4069}"/>
              </a:ext>
            </a:extLst>
          </p:cNvPr>
          <p:cNvSpPr txBox="1"/>
          <p:nvPr/>
        </p:nvSpPr>
        <p:spPr>
          <a:xfrm>
            <a:off x="9897044" y="0"/>
            <a:ext cx="24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南京中医药大学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29D2E-E5B5-475F-A11D-1401C29C8794}"/>
              </a:ext>
            </a:extLst>
          </p:cNvPr>
          <p:cNvSpPr txBox="1"/>
          <p:nvPr/>
        </p:nvSpPr>
        <p:spPr>
          <a:xfrm>
            <a:off x="9805203" y="461665"/>
            <a:ext cx="2494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Nanjing University of Chinese Medicine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650A8CF0-073E-4988-9268-721FA01CF81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272003-BC17-4C41-990E-33BC3A3397AF}"/>
              </a:ext>
            </a:extLst>
          </p:cNvPr>
          <p:cNvSpPr txBox="1"/>
          <p:nvPr/>
        </p:nvSpPr>
        <p:spPr>
          <a:xfrm>
            <a:off x="2215298" y="941839"/>
            <a:ext cx="203132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检索算法分析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7DA82FA-6D1F-4070-BB5B-86E40868D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061" y="1608000"/>
            <a:ext cx="4254431" cy="32010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9A8F095-16A1-41D5-AB8C-3A412EA4E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492" y="3198831"/>
            <a:ext cx="5825141" cy="2586689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11055476-D160-4DBB-9B8D-A2711879FC5B}"/>
              </a:ext>
            </a:extLst>
          </p:cNvPr>
          <p:cNvSpPr/>
          <p:nvPr/>
        </p:nvSpPr>
        <p:spPr>
          <a:xfrm>
            <a:off x="354264" y="885030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论文摘要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A9112D3-7904-424B-B4F1-6629304C0321}"/>
              </a:ext>
            </a:extLst>
          </p:cNvPr>
          <p:cNvSpPr/>
          <p:nvPr/>
        </p:nvSpPr>
        <p:spPr>
          <a:xfrm>
            <a:off x="354264" y="177074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研究背景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48F1D1-0E13-419A-91C3-7E45153C80F0}"/>
              </a:ext>
            </a:extLst>
          </p:cNvPr>
          <p:cNvSpPr/>
          <p:nvPr/>
        </p:nvSpPr>
        <p:spPr>
          <a:xfrm>
            <a:off x="352318" y="267698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文献综述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9232DED-3CEC-45AA-8A3D-F65715EF631B}"/>
              </a:ext>
            </a:extLst>
          </p:cNvPr>
          <p:cNvSpPr/>
          <p:nvPr/>
        </p:nvSpPr>
        <p:spPr>
          <a:xfrm>
            <a:off x="350553" y="3562706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算法设计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BA296AF-E4BD-466E-84D3-1C9DE0058198}"/>
              </a:ext>
            </a:extLst>
          </p:cNvPr>
          <p:cNvSpPr/>
          <p:nvPr/>
        </p:nvSpPr>
        <p:spPr>
          <a:xfrm>
            <a:off x="359651" y="4467208"/>
            <a:ext cx="1272619" cy="5184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算法分析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A5CED6-EC7E-4BAD-BF41-A8EB474458A5}"/>
              </a:ext>
            </a:extLst>
          </p:cNvPr>
          <p:cNvSpPr/>
          <p:nvPr/>
        </p:nvSpPr>
        <p:spPr>
          <a:xfrm>
            <a:off x="357256" y="5350383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系统应用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085B12C-519B-41A7-A931-961E0F2A480C}"/>
              </a:ext>
            </a:extLst>
          </p:cNvPr>
          <p:cNvSpPr/>
          <p:nvPr/>
        </p:nvSpPr>
        <p:spPr>
          <a:xfrm>
            <a:off x="357255" y="6240382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论文总结</a:t>
            </a:r>
          </a:p>
        </p:txBody>
      </p:sp>
    </p:spTree>
    <p:extLst>
      <p:ext uri="{BB962C8B-B14F-4D97-AF65-F5344CB8AC3E}">
        <p14:creationId xmlns:p14="http://schemas.microsoft.com/office/powerpoint/2010/main" val="1256751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20849" y="0"/>
            <a:ext cx="105517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693987" y="0"/>
            <a:ext cx="10605461" cy="7373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640263" y="1343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算法分析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405D14-75B1-483A-AFB9-19F693A2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15" y="-183823"/>
            <a:ext cx="1704358" cy="12160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90E78B-5F17-417A-BF87-C36002CD4069}"/>
              </a:ext>
            </a:extLst>
          </p:cNvPr>
          <p:cNvSpPr txBox="1"/>
          <p:nvPr/>
        </p:nvSpPr>
        <p:spPr>
          <a:xfrm>
            <a:off x="9897044" y="0"/>
            <a:ext cx="24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南京中医药大学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29D2E-E5B5-475F-A11D-1401C29C8794}"/>
              </a:ext>
            </a:extLst>
          </p:cNvPr>
          <p:cNvSpPr txBox="1"/>
          <p:nvPr/>
        </p:nvSpPr>
        <p:spPr>
          <a:xfrm>
            <a:off x="9805203" y="461665"/>
            <a:ext cx="2494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Nanjing University of Chinese Medicine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650A8CF0-073E-4988-9268-721FA01CF81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272003-BC17-4C41-990E-33BC3A3397AF}"/>
              </a:ext>
            </a:extLst>
          </p:cNvPr>
          <p:cNvSpPr txBox="1"/>
          <p:nvPr/>
        </p:nvSpPr>
        <p:spPr>
          <a:xfrm>
            <a:off x="2215298" y="941839"/>
            <a:ext cx="233910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算法安全性分析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27E671-CDD7-4DD5-B129-2379F2329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220" y="1809618"/>
            <a:ext cx="6551857" cy="4159168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46574106-55DA-4AA9-8FCC-EBF8F53348FC}"/>
              </a:ext>
            </a:extLst>
          </p:cNvPr>
          <p:cNvSpPr/>
          <p:nvPr/>
        </p:nvSpPr>
        <p:spPr>
          <a:xfrm>
            <a:off x="354264" y="885030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论文摘要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FE4804-B3C3-4E88-9EC7-74BAA901E635}"/>
              </a:ext>
            </a:extLst>
          </p:cNvPr>
          <p:cNvSpPr/>
          <p:nvPr/>
        </p:nvSpPr>
        <p:spPr>
          <a:xfrm>
            <a:off x="354264" y="177074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研究背景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472F0F7-076F-48EE-9BBE-4FCE289BC242}"/>
              </a:ext>
            </a:extLst>
          </p:cNvPr>
          <p:cNvSpPr/>
          <p:nvPr/>
        </p:nvSpPr>
        <p:spPr>
          <a:xfrm>
            <a:off x="352318" y="267698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文献综述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8A0FF76-8DE9-4D1C-A8B6-F7D9FD5A32D9}"/>
              </a:ext>
            </a:extLst>
          </p:cNvPr>
          <p:cNvSpPr/>
          <p:nvPr/>
        </p:nvSpPr>
        <p:spPr>
          <a:xfrm>
            <a:off x="350553" y="3562706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算法设计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C8DD184-EE94-497C-84CA-7E3FA07C78B8}"/>
              </a:ext>
            </a:extLst>
          </p:cNvPr>
          <p:cNvSpPr/>
          <p:nvPr/>
        </p:nvSpPr>
        <p:spPr>
          <a:xfrm>
            <a:off x="359651" y="4467208"/>
            <a:ext cx="1272619" cy="5184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算法分析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639519D-A358-49EF-A36E-ADC0729D077E}"/>
              </a:ext>
            </a:extLst>
          </p:cNvPr>
          <p:cNvSpPr/>
          <p:nvPr/>
        </p:nvSpPr>
        <p:spPr>
          <a:xfrm>
            <a:off x="357256" y="5350383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系统应用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890B33B-F946-4738-8D80-F0DE959B8D62}"/>
              </a:ext>
            </a:extLst>
          </p:cNvPr>
          <p:cNvSpPr/>
          <p:nvPr/>
        </p:nvSpPr>
        <p:spPr>
          <a:xfrm>
            <a:off x="357255" y="6240382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论文总结</a:t>
            </a:r>
          </a:p>
        </p:txBody>
      </p:sp>
    </p:spTree>
    <p:extLst>
      <p:ext uri="{BB962C8B-B14F-4D97-AF65-F5344CB8AC3E}">
        <p14:creationId xmlns:p14="http://schemas.microsoft.com/office/powerpoint/2010/main" val="3986486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20849" y="0"/>
            <a:ext cx="105517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693987" y="0"/>
            <a:ext cx="10605461" cy="7373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640263" y="1343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算法分析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405D14-75B1-483A-AFB9-19F693A2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15" y="-183823"/>
            <a:ext cx="1704358" cy="12160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90E78B-5F17-417A-BF87-C36002CD4069}"/>
              </a:ext>
            </a:extLst>
          </p:cNvPr>
          <p:cNvSpPr txBox="1"/>
          <p:nvPr/>
        </p:nvSpPr>
        <p:spPr>
          <a:xfrm>
            <a:off x="9897044" y="0"/>
            <a:ext cx="24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南京中医药大学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29D2E-E5B5-475F-A11D-1401C29C8794}"/>
              </a:ext>
            </a:extLst>
          </p:cNvPr>
          <p:cNvSpPr txBox="1"/>
          <p:nvPr/>
        </p:nvSpPr>
        <p:spPr>
          <a:xfrm>
            <a:off x="9805203" y="461665"/>
            <a:ext cx="2494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Nanjing University of Chinese Medicine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16" name="矩形 7">
            <a:extLst>
              <a:ext uri="{FF2B5EF4-FFF2-40B4-BE49-F238E27FC236}">
                <a16:creationId xmlns:a16="http://schemas.microsoft.com/office/drawing/2014/main" id="{141A3B33-36AD-4A85-A9C4-70B97312FFD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8C7967B-C499-4C8B-9DDA-B9B661B6B77D}"/>
              </a:ext>
            </a:extLst>
          </p:cNvPr>
          <p:cNvSpPr txBox="1"/>
          <p:nvPr/>
        </p:nvSpPr>
        <p:spPr>
          <a:xfrm>
            <a:off x="2215298" y="941839"/>
            <a:ext cx="700223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算法性能分析（与</a:t>
            </a:r>
            <a:r>
              <a:rPr lang="en-US" altLang="zh-CN" sz="2400" b="1" dirty="0" err="1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Helib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同态加密算法库进行比较）</a:t>
            </a:r>
          </a:p>
        </p:txBody>
      </p:sp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3F709980-542C-4ED5-A102-90C8ED68E8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97308"/>
              </p:ext>
            </p:extLst>
          </p:nvPr>
        </p:nvGraphicFramePr>
        <p:xfrm>
          <a:off x="7263649" y="3019234"/>
          <a:ext cx="4114800" cy="265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id="{3F709980-542C-4ED5-A102-90C8ED68E8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242440"/>
              </p:ext>
            </p:extLst>
          </p:nvPr>
        </p:nvGraphicFramePr>
        <p:xfrm>
          <a:off x="2300140" y="3019234"/>
          <a:ext cx="4114800" cy="265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27FF68AE-35F7-43C7-B52A-87D30448000A}"/>
              </a:ext>
            </a:extLst>
          </p:cNvPr>
          <p:cNvSpPr txBox="1"/>
          <p:nvPr/>
        </p:nvSpPr>
        <p:spPr>
          <a:xfrm>
            <a:off x="5433298" y="1760053"/>
            <a:ext cx="3127043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明文分组与加密时间关系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DBB75CA-7784-4621-AD91-2475A7B00342}"/>
              </a:ext>
            </a:extLst>
          </p:cNvPr>
          <p:cNvSpPr/>
          <p:nvPr/>
        </p:nvSpPr>
        <p:spPr>
          <a:xfrm>
            <a:off x="354264" y="885030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论文摘要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E43D5D2-7AC6-4451-ACBE-C372D27BCD44}"/>
              </a:ext>
            </a:extLst>
          </p:cNvPr>
          <p:cNvSpPr/>
          <p:nvPr/>
        </p:nvSpPr>
        <p:spPr>
          <a:xfrm>
            <a:off x="354264" y="177074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研究背景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802ED44-8681-478E-9E98-8DE1F747DC32}"/>
              </a:ext>
            </a:extLst>
          </p:cNvPr>
          <p:cNvSpPr/>
          <p:nvPr/>
        </p:nvSpPr>
        <p:spPr>
          <a:xfrm>
            <a:off x="352318" y="267698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文献综述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D27E717-3821-4B2C-85F7-B4355291AF4A}"/>
              </a:ext>
            </a:extLst>
          </p:cNvPr>
          <p:cNvSpPr/>
          <p:nvPr/>
        </p:nvSpPr>
        <p:spPr>
          <a:xfrm>
            <a:off x="350553" y="3562706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算法设计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18C4E62-C3F9-482D-88AC-1BAD2458A4E2}"/>
              </a:ext>
            </a:extLst>
          </p:cNvPr>
          <p:cNvSpPr/>
          <p:nvPr/>
        </p:nvSpPr>
        <p:spPr>
          <a:xfrm>
            <a:off x="359651" y="4467208"/>
            <a:ext cx="1272619" cy="5184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算法分析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468377A-E9F3-4742-8B2C-E4794286A41E}"/>
              </a:ext>
            </a:extLst>
          </p:cNvPr>
          <p:cNvSpPr/>
          <p:nvPr/>
        </p:nvSpPr>
        <p:spPr>
          <a:xfrm>
            <a:off x="357256" y="5350383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系统应用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60E6B63-88FD-41FD-91C0-B4F7C74C6E92}"/>
              </a:ext>
            </a:extLst>
          </p:cNvPr>
          <p:cNvSpPr/>
          <p:nvPr/>
        </p:nvSpPr>
        <p:spPr>
          <a:xfrm>
            <a:off x="357255" y="6240382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论文总结</a:t>
            </a:r>
          </a:p>
        </p:txBody>
      </p:sp>
    </p:spTree>
    <p:extLst>
      <p:ext uri="{BB962C8B-B14F-4D97-AF65-F5344CB8AC3E}">
        <p14:creationId xmlns:p14="http://schemas.microsoft.com/office/powerpoint/2010/main" val="1969531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20849" y="0"/>
            <a:ext cx="105517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693987" y="0"/>
            <a:ext cx="10605461" cy="7373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640263" y="1343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算法分析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405D14-75B1-483A-AFB9-19F693A2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15" y="-183823"/>
            <a:ext cx="1704358" cy="12160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90E78B-5F17-417A-BF87-C36002CD4069}"/>
              </a:ext>
            </a:extLst>
          </p:cNvPr>
          <p:cNvSpPr txBox="1"/>
          <p:nvPr/>
        </p:nvSpPr>
        <p:spPr>
          <a:xfrm>
            <a:off x="9897044" y="0"/>
            <a:ext cx="24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南京中医药大学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29D2E-E5B5-475F-A11D-1401C29C8794}"/>
              </a:ext>
            </a:extLst>
          </p:cNvPr>
          <p:cNvSpPr txBox="1"/>
          <p:nvPr/>
        </p:nvSpPr>
        <p:spPr>
          <a:xfrm>
            <a:off x="9805203" y="461665"/>
            <a:ext cx="2494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Nanjing University of Chinese Medicine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16" name="矩形 7">
            <a:extLst>
              <a:ext uri="{FF2B5EF4-FFF2-40B4-BE49-F238E27FC236}">
                <a16:creationId xmlns:a16="http://schemas.microsoft.com/office/drawing/2014/main" id="{141A3B33-36AD-4A85-A9C4-70B97312FFD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8C7967B-C499-4C8B-9DDA-B9B661B6B77D}"/>
              </a:ext>
            </a:extLst>
          </p:cNvPr>
          <p:cNvSpPr txBox="1"/>
          <p:nvPr/>
        </p:nvSpPr>
        <p:spPr>
          <a:xfrm>
            <a:off x="2215298" y="941839"/>
            <a:ext cx="700223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算法性能分析（与</a:t>
            </a:r>
            <a:r>
              <a:rPr lang="en-US" altLang="zh-CN" sz="2400" b="1" dirty="0" err="1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Helib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同态加密算法库进行比较）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7FF68AE-35F7-43C7-B52A-87D30448000A}"/>
              </a:ext>
            </a:extLst>
          </p:cNvPr>
          <p:cNvSpPr txBox="1"/>
          <p:nvPr/>
        </p:nvSpPr>
        <p:spPr>
          <a:xfrm>
            <a:off x="5433298" y="1760053"/>
            <a:ext cx="3127043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明文分组与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解密</a:t>
            </a:r>
            <a:r>
              <a:rPr lang="zh-CN" altLang="zh-CN" sz="2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时间关系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lt"/>
              <a:ea typeface="+mj-ea"/>
            </a:endParaRPr>
          </a:p>
        </p:txBody>
      </p:sp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288336B0-A797-4D43-A0D2-9AB6C1106B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8308345"/>
              </p:ext>
            </p:extLst>
          </p:nvPr>
        </p:nvGraphicFramePr>
        <p:xfrm>
          <a:off x="2300140" y="3019233"/>
          <a:ext cx="4114800" cy="265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图表 25">
            <a:extLst>
              <a:ext uri="{FF2B5EF4-FFF2-40B4-BE49-F238E27FC236}">
                <a16:creationId xmlns:a16="http://schemas.microsoft.com/office/drawing/2014/main" id="{288336B0-A797-4D43-A0D2-9AB6C1106B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297788"/>
              </p:ext>
            </p:extLst>
          </p:nvPr>
        </p:nvGraphicFramePr>
        <p:xfrm>
          <a:off x="7423825" y="3020110"/>
          <a:ext cx="4114800" cy="265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235F7ED6-910C-4B2C-981F-D4F2BA58A8AE}"/>
              </a:ext>
            </a:extLst>
          </p:cNvPr>
          <p:cNvSpPr/>
          <p:nvPr/>
        </p:nvSpPr>
        <p:spPr>
          <a:xfrm>
            <a:off x="354264" y="885030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论文摘要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4D3275A-8660-4FA3-B4A4-D66DDF1134B3}"/>
              </a:ext>
            </a:extLst>
          </p:cNvPr>
          <p:cNvSpPr/>
          <p:nvPr/>
        </p:nvSpPr>
        <p:spPr>
          <a:xfrm>
            <a:off x="354264" y="177074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研究背景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22289A6-C022-462E-9A53-72B00D3CCF5A}"/>
              </a:ext>
            </a:extLst>
          </p:cNvPr>
          <p:cNvSpPr/>
          <p:nvPr/>
        </p:nvSpPr>
        <p:spPr>
          <a:xfrm>
            <a:off x="352318" y="267698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文献综述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A44B143-BBC5-4AD3-AF9E-F7989D6F429B}"/>
              </a:ext>
            </a:extLst>
          </p:cNvPr>
          <p:cNvSpPr/>
          <p:nvPr/>
        </p:nvSpPr>
        <p:spPr>
          <a:xfrm>
            <a:off x="350553" y="3562706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算法设计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31156C5-8ADE-41E9-8655-C14FF777D6F1}"/>
              </a:ext>
            </a:extLst>
          </p:cNvPr>
          <p:cNvSpPr/>
          <p:nvPr/>
        </p:nvSpPr>
        <p:spPr>
          <a:xfrm>
            <a:off x="359651" y="4467208"/>
            <a:ext cx="1272619" cy="5184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算法分析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F6414FA-A368-462E-A426-0D620E503CDC}"/>
              </a:ext>
            </a:extLst>
          </p:cNvPr>
          <p:cNvSpPr/>
          <p:nvPr/>
        </p:nvSpPr>
        <p:spPr>
          <a:xfrm>
            <a:off x="357256" y="5350383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系统应用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C38362D-2F5E-4CE1-910C-E54237E2B4B1}"/>
              </a:ext>
            </a:extLst>
          </p:cNvPr>
          <p:cNvSpPr/>
          <p:nvPr/>
        </p:nvSpPr>
        <p:spPr>
          <a:xfrm>
            <a:off x="357255" y="6240382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论文总结</a:t>
            </a:r>
          </a:p>
        </p:txBody>
      </p:sp>
    </p:spTree>
    <p:extLst>
      <p:ext uri="{BB962C8B-B14F-4D97-AF65-F5344CB8AC3E}">
        <p14:creationId xmlns:p14="http://schemas.microsoft.com/office/powerpoint/2010/main" val="3971260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20849" y="0"/>
            <a:ext cx="105517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693987" y="0"/>
            <a:ext cx="10605461" cy="7373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640263" y="1343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算法分析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405D14-75B1-483A-AFB9-19F693A2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15" y="-183823"/>
            <a:ext cx="1704358" cy="12160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90E78B-5F17-417A-BF87-C36002CD4069}"/>
              </a:ext>
            </a:extLst>
          </p:cNvPr>
          <p:cNvSpPr txBox="1"/>
          <p:nvPr/>
        </p:nvSpPr>
        <p:spPr>
          <a:xfrm>
            <a:off x="9897044" y="0"/>
            <a:ext cx="24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南京中医药大学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29D2E-E5B5-475F-A11D-1401C29C8794}"/>
              </a:ext>
            </a:extLst>
          </p:cNvPr>
          <p:cNvSpPr txBox="1"/>
          <p:nvPr/>
        </p:nvSpPr>
        <p:spPr>
          <a:xfrm>
            <a:off x="9805203" y="461665"/>
            <a:ext cx="2494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Nanjing University of Chinese Medicine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16" name="矩形 7">
            <a:extLst>
              <a:ext uri="{FF2B5EF4-FFF2-40B4-BE49-F238E27FC236}">
                <a16:creationId xmlns:a16="http://schemas.microsoft.com/office/drawing/2014/main" id="{141A3B33-36AD-4A85-A9C4-70B97312FFD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8C7967B-C499-4C8B-9DDA-B9B661B6B77D}"/>
              </a:ext>
            </a:extLst>
          </p:cNvPr>
          <p:cNvSpPr txBox="1"/>
          <p:nvPr/>
        </p:nvSpPr>
        <p:spPr>
          <a:xfrm>
            <a:off x="2215298" y="941839"/>
            <a:ext cx="700223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算法性能分析（与</a:t>
            </a:r>
            <a:r>
              <a:rPr lang="en-US" altLang="zh-CN" sz="2400" b="1" dirty="0" err="1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Helib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同态加密算法库进行比较）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7FF68AE-35F7-43C7-B52A-87D30448000A}"/>
              </a:ext>
            </a:extLst>
          </p:cNvPr>
          <p:cNvSpPr txBox="1"/>
          <p:nvPr/>
        </p:nvSpPr>
        <p:spPr>
          <a:xfrm>
            <a:off x="5433298" y="1760053"/>
            <a:ext cx="3127043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明文分组与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检索</a:t>
            </a:r>
            <a:r>
              <a:rPr lang="zh-CN" altLang="zh-CN" sz="2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时间关系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lt"/>
              <a:ea typeface="+mj-ea"/>
            </a:endParaRPr>
          </a:p>
        </p:txBody>
      </p:sp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D6DF7576-4244-4651-B5EA-05C0C9B1CA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7145086"/>
              </p:ext>
            </p:extLst>
          </p:nvPr>
        </p:nvGraphicFramePr>
        <p:xfrm>
          <a:off x="1783501" y="3045466"/>
          <a:ext cx="3343559" cy="2170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id="{1D80147C-57AA-47F3-868B-FFA89EB1B4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923605"/>
              </p:ext>
            </p:extLst>
          </p:nvPr>
        </p:nvGraphicFramePr>
        <p:xfrm>
          <a:off x="5375427" y="3014089"/>
          <a:ext cx="3343559" cy="2170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图表 26">
            <a:extLst>
              <a:ext uri="{FF2B5EF4-FFF2-40B4-BE49-F238E27FC236}">
                <a16:creationId xmlns:a16="http://schemas.microsoft.com/office/drawing/2014/main" id="{1F37EF13-7980-47FB-B3A1-3E556152F2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3845240"/>
              </p:ext>
            </p:extLst>
          </p:nvPr>
        </p:nvGraphicFramePr>
        <p:xfrm>
          <a:off x="8967353" y="3014089"/>
          <a:ext cx="3224369" cy="2169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7315706-CB81-4521-920B-FE301DC60D6D}"/>
              </a:ext>
            </a:extLst>
          </p:cNvPr>
          <p:cNvSpPr txBox="1"/>
          <p:nvPr/>
        </p:nvSpPr>
        <p:spPr>
          <a:xfrm>
            <a:off x="2693693" y="5511555"/>
            <a:ext cx="1523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关键词为</a:t>
            </a:r>
            <a:r>
              <a:rPr lang="en-US" altLang="zh-CN" sz="1600" dirty="0"/>
              <a:t>4</a:t>
            </a:r>
            <a:r>
              <a:rPr lang="zh-CN" altLang="en-US" sz="1600" dirty="0"/>
              <a:t>字节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F1E405E-B916-4693-B353-5A27B1973CB2}"/>
              </a:ext>
            </a:extLst>
          </p:cNvPr>
          <p:cNvSpPr txBox="1"/>
          <p:nvPr/>
        </p:nvSpPr>
        <p:spPr>
          <a:xfrm>
            <a:off x="6195394" y="5511555"/>
            <a:ext cx="1523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关键词为</a:t>
            </a:r>
            <a:r>
              <a:rPr lang="en-US" altLang="zh-CN" sz="1600" dirty="0"/>
              <a:t>6</a:t>
            </a:r>
            <a:r>
              <a:rPr lang="zh-CN" altLang="en-US" sz="1600" dirty="0"/>
              <a:t>字节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8348004-BEF9-47F4-89B0-C043EDF5091B}"/>
              </a:ext>
            </a:extLst>
          </p:cNvPr>
          <p:cNvSpPr txBox="1"/>
          <p:nvPr/>
        </p:nvSpPr>
        <p:spPr>
          <a:xfrm>
            <a:off x="9805203" y="5511555"/>
            <a:ext cx="1523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关键词为</a:t>
            </a:r>
            <a:r>
              <a:rPr lang="en-US" altLang="zh-CN" sz="1600" dirty="0"/>
              <a:t>8</a:t>
            </a:r>
            <a:r>
              <a:rPr lang="zh-CN" altLang="en-US" sz="1600" dirty="0"/>
              <a:t>字节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D356370-856E-4A3A-8258-AF10C38F6D2C}"/>
              </a:ext>
            </a:extLst>
          </p:cNvPr>
          <p:cNvSpPr/>
          <p:nvPr/>
        </p:nvSpPr>
        <p:spPr>
          <a:xfrm>
            <a:off x="354264" y="885030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论文摘要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6A3E657-ACFF-4C5E-8AF7-0D719662A587}"/>
              </a:ext>
            </a:extLst>
          </p:cNvPr>
          <p:cNvSpPr/>
          <p:nvPr/>
        </p:nvSpPr>
        <p:spPr>
          <a:xfrm>
            <a:off x="354264" y="177074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研究背景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C2A5D50-44B2-48E6-B01F-04A3C2BB0DEF}"/>
              </a:ext>
            </a:extLst>
          </p:cNvPr>
          <p:cNvSpPr/>
          <p:nvPr/>
        </p:nvSpPr>
        <p:spPr>
          <a:xfrm>
            <a:off x="352318" y="267698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文献综述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D785A8A-82F8-45D8-B0A2-6D29A543A653}"/>
              </a:ext>
            </a:extLst>
          </p:cNvPr>
          <p:cNvSpPr/>
          <p:nvPr/>
        </p:nvSpPr>
        <p:spPr>
          <a:xfrm>
            <a:off x="350553" y="3562706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算法设计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7DA3870-4B4D-4D83-A079-F9F4BFF19C52}"/>
              </a:ext>
            </a:extLst>
          </p:cNvPr>
          <p:cNvSpPr/>
          <p:nvPr/>
        </p:nvSpPr>
        <p:spPr>
          <a:xfrm>
            <a:off x="359651" y="4467208"/>
            <a:ext cx="1272619" cy="5184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算法分析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807FE8A-6D1B-45D6-BBD8-5DC46BA9D19E}"/>
              </a:ext>
            </a:extLst>
          </p:cNvPr>
          <p:cNvSpPr/>
          <p:nvPr/>
        </p:nvSpPr>
        <p:spPr>
          <a:xfrm>
            <a:off x="357256" y="5350383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系统应用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03B3A8B-214C-4802-8472-1E48B7161871}"/>
              </a:ext>
            </a:extLst>
          </p:cNvPr>
          <p:cNvSpPr/>
          <p:nvPr/>
        </p:nvSpPr>
        <p:spPr>
          <a:xfrm>
            <a:off x="357255" y="6240382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论文总结</a:t>
            </a:r>
          </a:p>
        </p:txBody>
      </p:sp>
    </p:spTree>
    <p:extLst>
      <p:ext uri="{BB962C8B-B14F-4D97-AF65-F5344CB8AC3E}">
        <p14:creationId xmlns:p14="http://schemas.microsoft.com/office/powerpoint/2010/main" val="374220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693989" y="0"/>
            <a:ext cx="105517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165838-76EB-41FA-94B6-0D3E399803FF}"/>
              </a:ext>
            </a:extLst>
          </p:cNvPr>
          <p:cNvSpPr/>
          <p:nvPr/>
        </p:nvSpPr>
        <p:spPr>
          <a:xfrm>
            <a:off x="354264" y="885030"/>
            <a:ext cx="1272619" cy="5184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论文摘要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7C1005-EB75-48D4-A426-FD7BF5ECFB4F}"/>
              </a:ext>
            </a:extLst>
          </p:cNvPr>
          <p:cNvSpPr/>
          <p:nvPr/>
        </p:nvSpPr>
        <p:spPr>
          <a:xfrm>
            <a:off x="354264" y="177074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研究背景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FAF3F7-E668-46A8-8DAE-144C099A34E7}"/>
              </a:ext>
            </a:extLst>
          </p:cNvPr>
          <p:cNvSpPr/>
          <p:nvPr/>
        </p:nvSpPr>
        <p:spPr>
          <a:xfrm>
            <a:off x="352318" y="267698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文献综述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693988" y="1"/>
            <a:ext cx="10551736" cy="7567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640263" y="1343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论文摘要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405D14-75B1-483A-AFB9-19F693A2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15" y="-183823"/>
            <a:ext cx="1704358" cy="12160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90E78B-5F17-417A-BF87-C36002CD4069}"/>
              </a:ext>
            </a:extLst>
          </p:cNvPr>
          <p:cNvSpPr txBox="1"/>
          <p:nvPr/>
        </p:nvSpPr>
        <p:spPr>
          <a:xfrm>
            <a:off x="9897044" y="0"/>
            <a:ext cx="24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南京中医药大学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29D2E-E5B5-475F-A11D-1401C29C8794}"/>
              </a:ext>
            </a:extLst>
          </p:cNvPr>
          <p:cNvSpPr txBox="1"/>
          <p:nvPr/>
        </p:nvSpPr>
        <p:spPr>
          <a:xfrm>
            <a:off x="9805203" y="461665"/>
            <a:ext cx="2494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Nanjing University of Chinese Medicine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矩形 7">
            <a:extLst>
              <a:ext uri="{FF2B5EF4-FFF2-40B4-BE49-F238E27FC236}">
                <a16:creationId xmlns:a16="http://schemas.microsoft.com/office/drawing/2014/main" id="{0DB15FBD-29FD-439D-BBD7-74B41D89C3F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14B801D-E3D3-416C-BEE0-CE52F889302F}"/>
              </a:ext>
            </a:extLst>
          </p:cNvPr>
          <p:cNvSpPr txBox="1"/>
          <p:nvPr/>
        </p:nvSpPr>
        <p:spPr>
          <a:xfrm>
            <a:off x="2215298" y="941839"/>
            <a:ext cx="80021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主题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F14C067-6303-4E8C-8503-024C32565E32}"/>
              </a:ext>
            </a:extLst>
          </p:cNvPr>
          <p:cNvSpPr txBox="1"/>
          <p:nvPr/>
        </p:nvSpPr>
        <p:spPr>
          <a:xfrm>
            <a:off x="2300139" y="1634783"/>
            <a:ext cx="945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zh-CN" altLang="en-US" b="1" dirty="0"/>
              <a:t>中医药数据</a:t>
            </a:r>
            <a:r>
              <a:rPr lang="zh-CN" altLang="en-US" dirty="0"/>
              <a:t>，对其</a:t>
            </a:r>
            <a:r>
              <a:rPr lang="zh-CN" altLang="en-US" b="1" dirty="0"/>
              <a:t>安全存储</a:t>
            </a:r>
            <a:r>
              <a:rPr lang="zh-CN" altLang="en-US" dirty="0"/>
              <a:t>进行分析，并进行</a:t>
            </a:r>
            <a:r>
              <a:rPr lang="zh-CN" altLang="en-US" b="1" dirty="0"/>
              <a:t>同态加密</a:t>
            </a:r>
            <a:r>
              <a:rPr lang="zh-CN" altLang="en-US" dirty="0"/>
              <a:t>算法和</a:t>
            </a:r>
            <a:r>
              <a:rPr lang="zh-CN" altLang="en-US" b="1" dirty="0"/>
              <a:t>密文检索</a:t>
            </a:r>
            <a:r>
              <a:rPr lang="zh-CN" altLang="en-US" dirty="0"/>
              <a:t>算法设计与实现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AB5D78D-F9D5-4F5E-B2ED-351335F59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983" y="2107959"/>
            <a:ext cx="1394625" cy="964575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4474A1F-37C4-434A-A39B-2F46B61AF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440" y="2078700"/>
            <a:ext cx="976566" cy="1040937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1" name="加号 30">
            <a:extLst>
              <a:ext uri="{FF2B5EF4-FFF2-40B4-BE49-F238E27FC236}">
                <a16:creationId xmlns:a16="http://schemas.microsoft.com/office/drawing/2014/main" id="{092692E6-F6CC-47E7-84AD-21D911D47A39}"/>
              </a:ext>
            </a:extLst>
          </p:cNvPr>
          <p:cNvSpPr/>
          <p:nvPr/>
        </p:nvSpPr>
        <p:spPr>
          <a:xfrm>
            <a:off x="7482049" y="2125062"/>
            <a:ext cx="853950" cy="841056"/>
          </a:xfrm>
          <a:prstGeom prst="mathPlus">
            <a:avLst>
              <a:gd name="adj1" fmla="val 19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3F43E8EB-F398-4605-8605-4C16E1248C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87" y="2069779"/>
            <a:ext cx="925964" cy="1040937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4" name="加号 33">
            <a:extLst>
              <a:ext uri="{FF2B5EF4-FFF2-40B4-BE49-F238E27FC236}">
                <a16:creationId xmlns:a16="http://schemas.microsoft.com/office/drawing/2014/main" id="{34AEEAA5-9D7B-4860-8761-2BB502839ABE}"/>
              </a:ext>
            </a:extLst>
          </p:cNvPr>
          <p:cNvSpPr/>
          <p:nvPr/>
        </p:nvSpPr>
        <p:spPr>
          <a:xfrm>
            <a:off x="4680592" y="2072764"/>
            <a:ext cx="853950" cy="841056"/>
          </a:xfrm>
          <a:prstGeom prst="mathPlus">
            <a:avLst>
              <a:gd name="adj1" fmla="val 19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7">
            <a:extLst>
              <a:ext uri="{FF2B5EF4-FFF2-40B4-BE49-F238E27FC236}">
                <a16:creationId xmlns:a16="http://schemas.microsoft.com/office/drawing/2014/main" id="{AF0D473B-267F-4FB9-A3FE-F135D51650A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3277234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F8EF2E5-8FEB-4539-8066-EEAA32335B4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29" y="3875254"/>
            <a:ext cx="2835512" cy="2142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F0549859-A7EF-43C6-82A7-562F63B9ED57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254" y="4249465"/>
            <a:ext cx="2680194" cy="20770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91F6709-0686-4D3D-9FB7-67EFED001A31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435" y="4667151"/>
            <a:ext cx="2882898" cy="1884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41" name="图表 40">
            <a:extLst>
              <a:ext uri="{FF2B5EF4-FFF2-40B4-BE49-F238E27FC236}">
                <a16:creationId xmlns:a16="http://schemas.microsoft.com/office/drawing/2014/main" id="{3F709980-542C-4ED5-A102-90C8ED68E8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923442"/>
              </p:ext>
            </p:extLst>
          </p:nvPr>
        </p:nvGraphicFramePr>
        <p:xfrm>
          <a:off x="1723116" y="3369804"/>
          <a:ext cx="2959348" cy="1819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2" name="图表 41">
            <a:extLst>
              <a:ext uri="{FF2B5EF4-FFF2-40B4-BE49-F238E27FC236}">
                <a16:creationId xmlns:a16="http://schemas.microsoft.com/office/drawing/2014/main" id="{288336B0-A797-4D43-A0D2-9AB6C1106B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268562"/>
              </p:ext>
            </p:extLst>
          </p:nvPr>
        </p:nvGraphicFramePr>
        <p:xfrm>
          <a:off x="4824097" y="3356782"/>
          <a:ext cx="2784317" cy="1871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3" name="图表 42">
            <a:extLst>
              <a:ext uri="{FF2B5EF4-FFF2-40B4-BE49-F238E27FC236}">
                <a16:creationId xmlns:a16="http://schemas.microsoft.com/office/drawing/2014/main" id="{D6DF7576-4244-4651-B5EA-05C0C9B1C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385746"/>
              </p:ext>
            </p:extLst>
          </p:nvPr>
        </p:nvGraphicFramePr>
        <p:xfrm>
          <a:off x="1775906" y="4619825"/>
          <a:ext cx="3033304" cy="2285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4" name="图表 43">
            <a:extLst>
              <a:ext uri="{FF2B5EF4-FFF2-40B4-BE49-F238E27FC236}">
                <a16:creationId xmlns:a16="http://schemas.microsoft.com/office/drawing/2014/main" id="{1D80147C-57AA-47F3-868B-FFA89EB1B4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5199418"/>
              </p:ext>
            </p:extLst>
          </p:nvPr>
        </p:nvGraphicFramePr>
        <p:xfrm>
          <a:off x="4809210" y="5113536"/>
          <a:ext cx="2959348" cy="1871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45" name="矩形 44">
            <a:extLst>
              <a:ext uri="{FF2B5EF4-FFF2-40B4-BE49-F238E27FC236}">
                <a16:creationId xmlns:a16="http://schemas.microsoft.com/office/drawing/2014/main" id="{FD84EC35-7B43-4471-B2E1-32C41B1ABDC9}"/>
              </a:ext>
            </a:extLst>
          </p:cNvPr>
          <p:cNvSpPr/>
          <p:nvPr/>
        </p:nvSpPr>
        <p:spPr>
          <a:xfrm>
            <a:off x="350553" y="3562706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算法设计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9C0F7F8-F689-4D8D-9EF1-E8427DD461B1}"/>
              </a:ext>
            </a:extLst>
          </p:cNvPr>
          <p:cNvSpPr/>
          <p:nvPr/>
        </p:nvSpPr>
        <p:spPr>
          <a:xfrm>
            <a:off x="359651" y="446720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算法分析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3DF58F7-E4DA-4080-89E7-0E44D61FABA3}"/>
              </a:ext>
            </a:extLst>
          </p:cNvPr>
          <p:cNvSpPr/>
          <p:nvPr/>
        </p:nvSpPr>
        <p:spPr>
          <a:xfrm>
            <a:off x="357256" y="5350383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系统应用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7064FC8-F105-45A2-A086-111987F91B49}"/>
              </a:ext>
            </a:extLst>
          </p:cNvPr>
          <p:cNvSpPr/>
          <p:nvPr/>
        </p:nvSpPr>
        <p:spPr>
          <a:xfrm>
            <a:off x="357255" y="6240382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论文总结</a:t>
            </a:r>
          </a:p>
        </p:txBody>
      </p:sp>
    </p:spTree>
    <p:extLst>
      <p:ext uri="{BB962C8B-B14F-4D97-AF65-F5344CB8AC3E}">
        <p14:creationId xmlns:p14="http://schemas.microsoft.com/office/powerpoint/2010/main" val="1515405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20849" y="0"/>
            <a:ext cx="105517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693987" y="0"/>
            <a:ext cx="10605461" cy="7373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640263" y="1343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系统应用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405D14-75B1-483A-AFB9-19F693A2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15" y="-183823"/>
            <a:ext cx="1704358" cy="12160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90E78B-5F17-417A-BF87-C36002CD4069}"/>
              </a:ext>
            </a:extLst>
          </p:cNvPr>
          <p:cNvSpPr txBox="1"/>
          <p:nvPr/>
        </p:nvSpPr>
        <p:spPr>
          <a:xfrm>
            <a:off x="9897044" y="0"/>
            <a:ext cx="24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南京中医药大学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29D2E-E5B5-475F-A11D-1401C29C8794}"/>
              </a:ext>
            </a:extLst>
          </p:cNvPr>
          <p:cNvSpPr txBox="1"/>
          <p:nvPr/>
        </p:nvSpPr>
        <p:spPr>
          <a:xfrm>
            <a:off x="9805203" y="461665"/>
            <a:ext cx="2494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Nanjing University of Chinese Medicine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矩形 7">
            <a:extLst>
              <a:ext uri="{FF2B5EF4-FFF2-40B4-BE49-F238E27FC236}">
                <a16:creationId xmlns:a16="http://schemas.microsoft.com/office/drawing/2014/main" id="{0F99C524-8333-4B41-BBBD-0738E1CB369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E4129E-CA0D-47E8-B5BB-CB44D3DD1C03}"/>
              </a:ext>
            </a:extLst>
          </p:cNvPr>
          <p:cNvSpPr txBox="1"/>
          <p:nvPr/>
        </p:nvSpPr>
        <p:spPr>
          <a:xfrm>
            <a:off x="2215298" y="941839"/>
            <a:ext cx="825585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对结构化的中医药数据文件可进行列加密解密并进行检索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515D8CF-E71A-464B-93CD-67BF7DA5230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98" y="1783239"/>
            <a:ext cx="9107698" cy="4613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28F149E5-E4C1-4694-BAA1-C7996A57F6A8}"/>
              </a:ext>
            </a:extLst>
          </p:cNvPr>
          <p:cNvSpPr/>
          <p:nvPr/>
        </p:nvSpPr>
        <p:spPr>
          <a:xfrm>
            <a:off x="354264" y="885030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论文摘要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217DB8-63BB-48A0-941A-D52788A091CB}"/>
              </a:ext>
            </a:extLst>
          </p:cNvPr>
          <p:cNvSpPr/>
          <p:nvPr/>
        </p:nvSpPr>
        <p:spPr>
          <a:xfrm>
            <a:off x="354264" y="177074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研究背景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4A7685D-BBAD-4779-9B1B-A6873E848132}"/>
              </a:ext>
            </a:extLst>
          </p:cNvPr>
          <p:cNvSpPr/>
          <p:nvPr/>
        </p:nvSpPr>
        <p:spPr>
          <a:xfrm>
            <a:off x="352318" y="267698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文献综述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7E1B0E1-A482-42C1-8FBE-85D1421B4915}"/>
              </a:ext>
            </a:extLst>
          </p:cNvPr>
          <p:cNvSpPr/>
          <p:nvPr/>
        </p:nvSpPr>
        <p:spPr>
          <a:xfrm>
            <a:off x="350553" y="3562706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算法设计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A889B5E-10D5-482B-BE31-A5BC43D929AB}"/>
              </a:ext>
            </a:extLst>
          </p:cNvPr>
          <p:cNvSpPr/>
          <p:nvPr/>
        </p:nvSpPr>
        <p:spPr>
          <a:xfrm>
            <a:off x="359651" y="446720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算法分析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032AF7F-EFC3-4650-B50A-7606ED2D6033}"/>
              </a:ext>
            </a:extLst>
          </p:cNvPr>
          <p:cNvSpPr/>
          <p:nvPr/>
        </p:nvSpPr>
        <p:spPr>
          <a:xfrm>
            <a:off x="357256" y="5350383"/>
            <a:ext cx="1272619" cy="5184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系统应用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77AE00E-552C-42E8-8F1B-A815FA9E6717}"/>
              </a:ext>
            </a:extLst>
          </p:cNvPr>
          <p:cNvSpPr/>
          <p:nvPr/>
        </p:nvSpPr>
        <p:spPr>
          <a:xfrm>
            <a:off x="357255" y="6240382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论文总结</a:t>
            </a:r>
          </a:p>
        </p:txBody>
      </p:sp>
    </p:spTree>
    <p:extLst>
      <p:ext uri="{BB962C8B-B14F-4D97-AF65-F5344CB8AC3E}">
        <p14:creationId xmlns:p14="http://schemas.microsoft.com/office/powerpoint/2010/main" val="2335147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20849" y="0"/>
            <a:ext cx="105517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693987" y="0"/>
            <a:ext cx="10605461" cy="7373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640263" y="1343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系统应用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405D14-75B1-483A-AFB9-19F693A2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15" y="-183823"/>
            <a:ext cx="1704358" cy="12160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90E78B-5F17-417A-BF87-C36002CD4069}"/>
              </a:ext>
            </a:extLst>
          </p:cNvPr>
          <p:cNvSpPr txBox="1"/>
          <p:nvPr/>
        </p:nvSpPr>
        <p:spPr>
          <a:xfrm>
            <a:off x="9897044" y="0"/>
            <a:ext cx="24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南京中医药大学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29D2E-E5B5-475F-A11D-1401C29C8794}"/>
              </a:ext>
            </a:extLst>
          </p:cNvPr>
          <p:cNvSpPr txBox="1"/>
          <p:nvPr/>
        </p:nvSpPr>
        <p:spPr>
          <a:xfrm>
            <a:off x="9805203" y="461665"/>
            <a:ext cx="2494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Nanjing University of Chinese Medicine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矩形 7">
            <a:extLst>
              <a:ext uri="{FF2B5EF4-FFF2-40B4-BE49-F238E27FC236}">
                <a16:creationId xmlns:a16="http://schemas.microsoft.com/office/drawing/2014/main" id="{0F99C524-8333-4B41-BBBD-0738E1CB369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E4129E-CA0D-47E8-B5BB-CB44D3DD1C03}"/>
              </a:ext>
            </a:extLst>
          </p:cNvPr>
          <p:cNvSpPr txBox="1"/>
          <p:nvPr/>
        </p:nvSpPr>
        <p:spPr>
          <a:xfrm>
            <a:off x="2215298" y="941839"/>
            <a:ext cx="825585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对结构化的中医药数据文件可进行列加密解密并进行检索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515D8CF-E71A-464B-93CD-67BF7DA5230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98" y="1783239"/>
            <a:ext cx="9107698" cy="4613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22FDAE1-C007-4B8D-91C6-F3757C6507A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98" y="1783238"/>
            <a:ext cx="9107698" cy="4613095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9F12CC0C-A728-4243-A3D7-7B9E28E609FF}"/>
              </a:ext>
            </a:extLst>
          </p:cNvPr>
          <p:cNvSpPr/>
          <p:nvPr/>
        </p:nvSpPr>
        <p:spPr>
          <a:xfrm>
            <a:off x="354264" y="885030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论文摘要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836A4C-ADBB-4932-AE4F-F4CBA6ACF4C8}"/>
              </a:ext>
            </a:extLst>
          </p:cNvPr>
          <p:cNvSpPr/>
          <p:nvPr/>
        </p:nvSpPr>
        <p:spPr>
          <a:xfrm>
            <a:off x="354264" y="177074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研究背景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8ABBF7-2A17-45E0-9B6E-0D78E82765EF}"/>
              </a:ext>
            </a:extLst>
          </p:cNvPr>
          <p:cNvSpPr/>
          <p:nvPr/>
        </p:nvSpPr>
        <p:spPr>
          <a:xfrm>
            <a:off x="352318" y="267698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文献综述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5F63DDA-4B4E-47E1-8BCA-D869D70EF6C2}"/>
              </a:ext>
            </a:extLst>
          </p:cNvPr>
          <p:cNvSpPr/>
          <p:nvPr/>
        </p:nvSpPr>
        <p:spPr>
          <a:xfrm>
            <a:off x="350553" y="3562706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算法设计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8C9D77A-FD4A-4E60-98FC-F68FEB228075}"/>
              </a:ext>
            </a:extLst>
          </p:cNvPr>
          <p:cNvSpPr/>
          <p:nvPr/>
        </p:nvSpPr>
        <p:spPr>
          <a:xfrm>
            <a:off x="359651" y="446720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算法分析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44A1BA5-211A-402A-B2E7-7DCFC539625D}"/>
              </a:ext>
            </a:extLst>
          </p:cNvPr>
          <p:cNvSpPr/>
          <p:nvPr/>
        </p:nvSpPr>
        <p:spPr>
          <a:xfrm>
            <a:off x="357256" y="5350383"/>
            <a:ext cx="1272619" cy="5184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系统应用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C91E125-098E-49F3-BBC9-7F1937C92156}"/>
              </a:ext>
            </a:extLst>
          </p:cNvPr>
          <p:cNvSpPr/>
          <p:nvPr/>
        </p:nvSpPr>
        <p:spPr>
          <a:xfrm>
            <a:off x="357255" y="6240382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论文总结</a:t>
            </a:r>
          </a:p>
        </p:txBody>
      </p:sp>
    </p:spTree>
    <p:extLst>
      <p:ext uri="{BB962C8B-B14F-4D97-AF65-F5344CB8AC3E}">
        <p14:creationId xmlns:p14="http://schemas.microsoft.com/office/powerpoint/2010/main" val="3504405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20849" y="0"/>
            <a:ext cx="105517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693987" y="0"/>
            <a:ext cx="10605461" cy="7373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640263" y="1343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系统应用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405D14-75B1-483A-AFB9-19F693A2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15" y="-183823"/>
            <a:ext cx="1704358" cy="12160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90E78B-5F17-417A-BF87-C36002CD4069}"/>
              </a:ext>
            </a:extLst>
          </p:cNvPr>
          <p:cNvSpPr txBox="1"/>
          <p:nvPr/>
        </p:nvSpPr>
        <p:spPr>
          <a:xfrm>
            <a:off x="9897044" y="0"/>
            <a:ext cx="24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南京中医药大学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29D2E-E5B5-475F-A11D-1401C29C8794}"/>
              </a:ext>
            </a:extLst>
          </p:cNvPr>
          <p:cNvSpPr txBox="1"/>
          <p:nvPr/>
        </p:nvSpPr>
        <p:spPr>
          <a:xfrm>
            <a:off x="9805203" y="461665"/>
            <a:ext cx="2494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Nanjing University of Chinese Medicine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矩形 7">
            <a:extLst>
              <a:ext uri="{FF2B5EF4-FFF2-40B4-BE49-F238E27FC236}">
                <a16:creationId xmlns:a16="http://schemas.microsoft.com/office/drawing/2014/main" id="{0F99C524-8333-4B41-BBBD-0738E1CB369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E4129E-CA0D-47E8-B5BB-CB44D3DD1C03}"/>
              </a:ext>
            </a:extLst>
          </p:cNvPr>
          <p:cNvSpPr txBox="1"/>
          <p:nvPr/>
        </p:nvSpPr>
        <p:spPr>
          <a:xfrm>
            <a:off x="2215298" y="941839"/>
            <a:ext cx="825585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对结构化的中医药数据文件可进行列加密解密并进行检索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515D8CF-E71A-464B-93CD-67BF7DA5230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98" y="1783239"/>
            <a:ext cx="9107698" cy="4613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91F6709-0686-4D3D-9FB7-67EFED001A3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98" y="1783238"/>
            <a:ext cx="9107698" cy="4613095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CB830585-0100-4F7C-A5CD-09F1286C69F1}"/>
              </a:ext>
            </a:extLst>
          </p:cNvPr>
          <p:cNvSpPr/>
          <p:nvPr/>
        </p:nvSpPr>
        <p:spPr>
          <a:xfrm>
            <a:off x="354264" y="885030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论文摘要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1A9932E-A102-4062-B58D-83810971E893}"/>
              </a:ext>
            </a:extLst>
          </p:cNvPr>
          <p:cNvSpPr/>
          <p:nvPr/>
        </p:nvSpPr>
        <p:spPr>
          <a:xfrm>
            <a:off x="354264" y="177074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研究背景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C3D3AA-7083-44F8-9EAE-3F90C2009A5B}"/>
              </a:ext>
            </a:extLst>
          </p:cNvPr>
          <p:cNvSpPr/>
          <p:nvPr/>
        </p:nvSpPr>
        <p:spPr>
          <a:xfrm>
            <a:off x="352318" y="267698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文献综述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52383FB-096B-45F1-B716-1AAD133AAB9D}"/>
              </a:ext>
            </a:extLst>
          </p:cNvPr>
          <p:cNvSpPr/>
          <p:nvPr/>
        </p:nvSpPr>
        <p:spPr>
          <a:xfrm>
            <a:off x="350553" y="3562706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算法设计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E5998FF-11BC-4D9B-B2EE-9F4964658DA2}"/>
              </a:ext>
            </a:extLst>
          </p:cNvPr>
          <p:cNvSpPr/>
          <p:nvPr/>
        </p:nvSpPr>
        <p:spPr>
          <a:xfrm>
            <a:off x="359651" y="446720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算法分析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967534E-BB47-485B-BFC8-DB5FB9B4F6C6}"/>
              </a:ext>
            </a:extLst>
          </p:cNvPr>
          <p:cNvSpPr/>
          <p:nvPr/>
        </p:nvSpPr>
        <p:spPr>
          <a:xfrm>
            <a:off x="357256" y="5350383"/>
            <a:ext cx="1272619" cy="5184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系统应用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978B6DB-2EE4-4EE6-BCEE-256076CD0646}"/>
              </a:ext>
            </a:extLst>
          </p:cNvPr>
          <p:cNvSpPr/>
          <p:nvPr/>
        </p:nvSpPr>
        <p:spPr>
          <a:xfrm>
            <a:off x="357255" y="6240382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论文总结</a:t>
            </a:r>
          </a:p>
        </p:txBody>
      </p:sp>
    </p:spTree>
    <p:extLst>
      <p:ext uri="{BB962C8B-B14F-4D97-AF65-F5344CB8AC3E}">
        <p14:creationId xmlns:p14="http://schemas.microsoft.com/office/powerpoint/2010/main" val="809933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20849" y="0"/>
            <a:ext cx="105517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693987" y="0"/>
            <a:ext cx="10605461" cy="7373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640263" y="1343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系统应用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405D14-75B1-483A-AFB9-19F693A2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15" y="-183823"/>
            <a:ext cx="1704358" cy="12160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90E78B-5F17-417A-BF87-C36002CD4069}"/>
              </a:ext>
            </a:extLst>
          </p:cNvPr>
          <p:cNvSpPr txBox="1"/>
          <p:nvPr/>
        </p:nvSpPr>
        <p:spPr>
          <a:xfrm>
            <a:off x="9897044" y="0"/>
            <a:ext cx="24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南京中医药大学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29D2E-E5B5-475F-A11D-1401C29C8794}"/>
              </a:ext>
            </a:extLst>
          </p:cNvPr>
          <p:cNvSpPr txBox="1"/>
          <p:nvPr/>
        </p:nvSpPr>
        <p:spPr>
          <a:xfrm>
            <a:off x="9805203" y="461665"/>
            <a:ext cx="2494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Nanjing University of Chinese Medicine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矩形 7">
            <a:extLst>
              <a:ext uri="{FF2B5EF4-FFF2-40B4-BE49-F238E27FC236}">
                <a16:creationId xmlns:a16="http://schemas.microsoft.com/office/drawing/2014/main" id="{0F99C524-8333-4B41-BBBD-0738E1CB369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E4129E-CA0D-47E8-B5BB-CB44D3DD1C03}"/>
              </a:ext>
            </a:extLst>
          </p:cNvPr>
          <p:cNvSpPr txBox="1"/>
          <p:nvPr/>
        </p:nvSpPr>
        <p:spPr>
          <a:xfrm>
            <a:off x="2215298" y="941840"/>
            <a:ext cx="860185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对非结构化的中医药数据文件可进行文件加密解密并进行检索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515D8CF-E71A-464B-93CD-67BF7DA5230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98" y="1783239"/>
            <a:ext cx="9107698" cy="4613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165BA3B-6812-426A-BB0A-5D0B09B99F5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298" y="1759599"/>
            <a:ext cx="9313683" cy="463673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E3FC52D2-B04F-416F-A5F6-A23BB16D6DDE}"/>
              </a:ext>
            </a:extLst>
          </p:cNvPr>
          <p:cNvSpPr/>
          <p:nvPr/>
        </p:nvSpPr>
        <p:spPr>
          <a:xfrm>
            <a:off x="354264" y="885030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论文摘要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2757524-6D96-49F5-9AB8-28AC7B822819}"/>
              </a:ext>
            </a:extLst>
          </p:cNvPr>
          <p:cNvSpPr/>
          <p:nvPr/>
        </p:nvSpPr>
        <p:spPr>
          <a:xfrm>
            <a:off x="354264" y="177074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研究背景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EA20EE4-0602-4D30-90CD-1D4B51764758}"/>
              </a:ext>
            </a:extLst>
          </p:cNvPr>
          <p:cNvSpPr/>
          <p:nvPr/>
        </p:nvSpPr>
        <p:spPr>
          <a:xfrm>
            <a:off x="352318" y="267698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文献综述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B08EB5B-7524-4162-B087-1A8AE6B0A471}"/>
              </a:ext>
            </a:extLst>
          </p:cNvPr>
          <p:cNvSpPr/>
          <p:nvPr/>
        </p:nvSpPr>
        <p:spPr>
          <a:xfrm>
            <a:off x="350553" y="3562706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算法设计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949271-D94F-47DE-86F0-192F7DC19965}"/>
              </a:ext>
            </a:extLst>
          </p:cNvPr>
          <p:cNvSpPr/>
          <p:nvPr/>
        </p:nvSpPr>
        <p:spPr>
          <a:xfrm>
            <a:off x="359651" y="446720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算法分析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0B5B3D6-7E2D-463F-B0D0-BBE54BE8E1C9}"/>
              </a:ext>
            </a:extLst>
          </p:cNvPr>
          <p:cNvSpPr/>
          <p:nvPr/>
        </p:nvSpPr>
        <p:spPr>
          <a:xfrm>
            <a:off x="357256" y="5350383"/>
            <a:ext cx="1272619" cy="5184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系统应用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16E0293-932E-4149-92BE-A3A6CE4A5D12}"/>
              </a:ext>
            </a:extLst>
          </p:cNvPr>
          <p:cNvSpPr/>
          <p:nvPr/>
        </p:nvSpPr>
        <p:spPr>
          <a:xfrm>
            <a:off x="357255" y="6240382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论文总结</a:t>
            </a:r>
          </a:p>
        </p:txBody>
      </p:sp>
    </p:spTree>
    <p:extLst>
      <p:ext uri="{BB962C8B-B14F-4D97-AF65-F5344CB8AC3E}">
        <p14:creationId xmlns:p14="http://schemas.microsoft.com/office/powerpoint/2010/main" val="3098384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20849" y="0"/>
            <a:ext cx="105517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693987" y="0"/>
            <a:ext cx="10605461" cy="7373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640263" y="1343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系统应用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405D14-75B1-483A-AFB9-19F693A2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15" y="-183823"/>
            <a:ext cx="1704358" cy="12160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90E78B-5F17-417A-BF87-C36002CD4069}"/>
              </a:ext>
            </a:extLst>
          </p:cNvPr>
          <p:cNvSpPr txBox="1"/>
          <p:nvPr/>
        </p:nvSpPr>
        <p:spPr>
          <a:xfrm>
            <a:off x="9897044" y="0"/>
            <a:ext cx="24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南京中医药大学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29D2E-E5B5-475F-A11D-1401C29C8794}"/>
              </a:ext>
            </a:extLst>
          </p:cNvPr>
          <p:cNvSpPr txBox="1"/>
          <p:nvPr/>
        </p:nvSpPr>
        <p:spPr>
          <a:xfrm>
            <a:off x="9805203" y="461665"/>
            <a:ext cx="2494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Nanjing University of Chinese Medicine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矩形 7">
            <a:extLst>
              <a:ext uri="{FF2B5EF4-FFF2-40B4-BE49-F238E27FC236}">
                <a16:creationId xmlns:a16="http://schemas.microsoft.com/office/drawing/2014/main" id="{0F99C524-8333-4B41-BBBD-0738E1CB369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E4129E-CA0D-47E8-B5BB-CB44D3DD1C03}"/>
              </a:ext>
            </a:extLst>
          </p:cNvPr>
          <p:cNvSpPr txBox="1"/>
          <p:nvPr/>
        </p:nvSpPr>
        <p:spPr>
          <a:xfrm>
            <a:off x="2215298" y="941839"/>
            <a:ext cx="825585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对结构化的中医药数据文件可进行列加密解密并进行检索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515D8CF-E71A-464B-93CD-67BF7DA5230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98" y="1783239"/>
            <a:ext cx="9107698" cy="4613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00C7926-16BD-4098-8DAD-B052525A8A2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6" y="1765635"/>
            <a:ext cx="9121130" cy="4630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15F89D16-A025-4D7E-9B53-403746AD8BA9}"/>
              </a:ext>
            </a:extLst>
          </p:cNvPr>
          <p:cNvSpPr/>
          <p:nvPr/>
        </p:nvSpPr>
        <p:spPr>
          <a:xfrm>
            <a:off x="354264" y="885030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论文摘要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43C705B-0C7D-4D06-B9BD-0228F41E4F61}"/>
              </a:ext>
            </a:extLst>
          </p:cNvPr>
          <p:cNvSpPr/>
          <p:nvPr/>
        </p:nvSpPr>
        <p:spPr>
          <a:xfrm>
            <a:off x="354264" y="177074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研究背景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1A42CCB-E5AC-4B36-8BAD-4FE3B41E7882}"/>
              </a:ext>
            </a:extLst>
          </p:cNvPr>
          <p:cNvSpPr/>
          <p:nvPr/>
        </p:nvSpPr>
        <p:spPr>
          <a:xfrm>
            <a:off x="352318" y="267698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文献综述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4763A74-50CF-4423-BEBF-0C2A306E5BCC}"/>
              </a:ext>
            </a:extLst>
          </p:cNvPr>
          <p:cNvSpPr/>
          <p:nvPr/>
        </p:nvSpPr>
        <p:spPr>
          <a:xfrm>
            <a:off x="350553" y="3562706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算法设计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7CAF633-FFEF-4C9D-8384-D9C2931EE501}"/>
              </a:ext>
            </a:extLst>
          </p:cNvPr>
          <p:cNvSpPr/>
          <p:nvPr/>
        </p:nvSpPr>
        <p:spPr>
          <a:xfrm>
            <a:off x="359651" y="446720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算法分析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A5EBAC9-80CF-4489-BB00-BC13090EADE7}"/>
              </a:ext>
            </a:extLst>
          </p:cNvPr>
          <p:cNvSpPr/>
          <p:nvPr/>
        </p:nvSpPr>
        <p:spPr>
          <a:xfrm>
            <a:off x="357256" y="5350383"/>
            <a:ext cx="1272619" cy="5184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系统应用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48DBB71-D085-48FC-A701-AAEDD79754AF}"/>
              </a:ext>
            </a:extLst>
          </p:cNvPr>
          <p:cNvSpPr/>
          <p:nvPr/>
        </p:nvSpPr>
        <p:spPr>
          <a:xfrm>
            <a:off x="357255" y="6240382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论文总结</a:t>
            </a:r>
          </a:p>
        </p:txBody>
      </p:sp>
    </p:spTree>
    <p:extLst>
      <p:ext uri="{BB962C8B-B14F-4D97-AF65-F5344CB8AC3E}">
        <p14:creationId xmlns:p14="http://schemas.microsoft.com/office/powerpoint/2010/main" val="886074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20849" y="0"/>
            <a:ext cx="105517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693987" y="0"/>
            <a:ext cx="10605461" cy="7373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640263" y="1343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系统应用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405D14-75B1-483A-AFB9-19F693A2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15" y="-183823"/>
            <a:ext cx="1704358" cy="12160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90E78B-5F17-417A-BF87-C36002CD4069}"/>
              </a:ext>
            </a:extLst>
          </p:cNvPr>
          <p:cNvSpPr txBox="1"/>
          <p:nvPr/>
        </p:nvSpPr>
        <p:spPr>
          <a:xfrm>
            <a:off x="9897044" y="0"/>
            <a:ext cx="24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南京中医药大学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29D2E-E5B5-475F-A11D-1401C29C8794}"/>
              </a:ext>
            </a:extLst>
          </p:cNvPr>
          <p:cNvSpPr txBox="1"/>
          <p:nvPr/>
        </p:nvSpPr>
        <p:spPr>
          <a:xfrm>
            <a:off x="9805203" y="461665"/>
            <a:ext cx="2494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Nanjing University of Chinese Medicine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矩形 7">
            <a:extLst>
              <a:ext uri="{FF2B5EF4-FFF2-40B4-BE49-F238E27FC236}">
                <a16:creationId xmlns:a16="http://schemas.microsoft.com/office/drawing/2014/main" id="{0F99C524-8333-4B41-BBBD-0738E1CB369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E4129E-CA0D-47E8-B5BB-CB44D3DD1C03}"/>
              </a:ext>
            </a:extLst>
          </p:cNvPr>
          <p:cNvSpPr txBox="1"/>
          <p:nvPr/>
        </p:nvSpPr>
        <p:spPr>
          <a:xfrm>
            <a:off x="2215298" y="941839"/>
            <a:ext cx="825585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对结构化的中医药数据文件可进行列加密解密并进行检索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515D8CF-E71A-464B-93CD-67BF7DA5230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98" y="1783239"/>
            <a:ext cx="9107698" cy="4613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E994BB8D-65D8-4D73-8CA2-3B4C34D6EAC0}"/>
              </a:ext>
            </a:extLst>
          </p:cNvPr>
          <p:cNvSpPr/>
          <p:nvPr/>
        </p:nvSpPr>
        <p:spPr>
          <a:xfrm>
            <a:off x="354264" y="885030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论文摘要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443496C-1D6B-40CA-83EF-04C484D6B66A}"/>
              </a:ext>
            </a:extLst>
          </p:cNvPr>
          <p:cNvSpPr/>
          <p:nvPr/>
        </p:nvSpPr>
        <p:spPr>
          <a:xfrm>
            <a:off x="354264" y="177074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研究背景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6FB510B-322E-417C-A688-6E091E3C13D5}"/>
              </a:ext>
            </a:extLst>
          </p:cNvPr>
          <p:cNvSpPr/>
          <p:nvPr/>
        </p:nvSpPr>
        <p:spPr>
          <a:xfrm>
            <a:off x="352318" y="267698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文献综述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8334C8C-5DE8-4E62-83DB-0128541A8E61}"/>
              </a:ext>
            </a:extLst>
          </p:cNvPr>
          <p:cNvSpPr/>
          <p:nvPr/>
        </p:nvSpPr>
        <p:spPr>
          <a:xfrm>
            <a:off x="350553" y="3562706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算法设计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CE7A4C-D610-4F4C-A267-07D112978973}"/>
              </a:ext>
            </a:extLst>
          </p:cNvPr>
          <p:cNvSpPr/>
          <p:nvPr/>
        </p:nvSpPr>
        <p:spPr>
          <a:xfrm>
            <a:off x="359651" y="446720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算法分析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74A3159-003D-4074-B888-1662AD2E17FA}"/>
              </a:ext>
            </a:extLst>
          </p:cNvPr>
          <p:cNvSpPr/>
          <p:nvPr/>
        </p:nvSpPr>
        <p:spPr>
          <a:xfrm>
            <a:off x="357256" y="5350383"/>
            <a:ext cx="1272619" cy="5184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系统应用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5ACDF19-7A20-4F4D-8EF2-B687562196AF}"/>
              </a:ext>
            </a:extLst>
          </p:cNvPr>
          <p:cNvSpPr/>
          <p:nvPr/>
        </p:nvSpPr>
        <p:spPr>
          <a:xfrm>
            <a:off x="357255" y="6240382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论文总结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790A44-0342-4C57-874C-A13B73AA5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98" y="1793118"/>
            <a:ext cx="9107698" cy="461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56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20849" y="0"/>
            <a:ext cx="105517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693987" y="0"/>
            <a:ext cx="10605461" cy="7373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640263" y="1343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系统应用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405D14-75B1-483A-AFB9-19F693A2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15" y="-183823"/>
            <a:ext cx="1704358" cy="12160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90E78B-5F17-417A-BF87-C36002CD4069}"/>
              </a:ext>
            </a:extLst>
          </p:cNvPr>
          <p:cNvSpPr txBox="1"/>
          <p:nvPr/>
        </p:nvSpPr>
        <p:spPr>
          <a:xfrm>
            <a:off x="9897044" y="0"/>
            <a:ext cx="24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南京中医药大学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29D2E-E5B5-475F-A11D-1401C29C8794}"/>
              </a:ext>
            </a:extLst>
          </p:cNvPr>
          <p:cNvSpPr txBox="1"/>
          <p:nvPr/>
        </p:nvSpPr>
        <p:spPr>
          <a:xfrm>
            <a:off x="9805203" y="461665"/>
            <a:ext cx="2494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Nanjing University of Chinese Medicine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矩形 7">
            <a:extLst>
              <a:ext uri="{FF2B5EF4-FFF2-40B4-BE49-F238E27FC236}">
                <a16:creationId xmlns:a16="http://schemas.microsoft.com/office/drawing/2014/main" id="{0F99C524-8333-4B41-BBBD-0738E1CB369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E4129E-CA0D-47E8-B5BB-CB44D3DD1C03}"/>
              </a:ext>
            </a:extLst>
          </p:cNvPr>
          <p:cNvSpPr txBox="1"/>
          <p:nvPr/>
        </p:nvSpPr>
        <p:spPr>
          <a:xfrm>
            <a:off x="2215298" y="941839"/>
            <a:ext cx="825585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对结构化的中医药数据文件可进行列加密解密并进行检索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515D8CF-E71A-464B-93CD-67BF7DA5230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98" y="1783239"/>
            <a:ext cx="9107698" cy="4613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E994BB8D-65D8-4D73-8CA2-3B4C34D6EAC0}"/>
              </a:ext>
            </a:extLst>
          </p:cNvPr>
          <p:cNvSpPr/>
          <p:nvPr/>
        </p:nvSpPr>
        <p:spPr>
          <a:xfrm>
            <a:off x="354264" y="885030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论文摘要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443496C-1D6B-40CA-83EF-04C484D6B66A}"/>
              </a:ext>
            </a:extLst>
          </p:cNvPr>
          <p:cNvSpPr/>
          <p:nvPr/>
        </p:nvSpPr>
        <p:spPr>
          <a:xfrm>
            <a:off x="354264" y="177074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研究背景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6FB510B-322E-417C-A688-6E091E3C13D5}"/>
              </a:ext>
            </a:extLst>
          </p:cNvPr>
          <p:cNvSpPr/>
          <p:nvPr/>
        </p:nvSpPr>
        <p:spPr>
          <a:xfrm>
            <a:off x="352318" y="267698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文献综述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8334C8C-5DE8-4E62-83DB-0128541A8E61}"/>
              </a:ext>
            </a:extLst>
          </p:cNvPr>
          <p:cNvSpPr/>
          <p:nvPr/>
        </p:nvSpPr>
        <p:spPr>
          <a:xfrm>
            <a:off x="350553" y="3562706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算法设计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CE7A4C-D610-4F4C-A267-07D112978973}"/>
              </a:ext>
            </a:extLst>
          </p:cNvPr>
          <p:cNvSpPr/>
          <p:nvPr/>
        </p:nvSpPr>
        <p:spPr>
          <a:xfrm>
            <a:off x="359651" y="446720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算法分析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74A3159-003D-4074-B888-1662AD2E17FA}"/>
              </a:ext>
            </a:extLst>
          </p:cNvPr>
          <p:cNvSpPr/>
          <p:nvPr/>
        </p:nvSpPr>
        <p:spPr>
          <a:xfrm>
            <a:off x="357256" y="5350383"/>
            <a:ext cx="1272619" cy="5184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系统应用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5ACDF19-7A20-4F4D-8EF2-B687562196AF}"/>
              </a:ext>
            </a:extLst>
          </p:cNvPr>
          <p:cNvSpPr/>
          <p:nvPr/>
        </p:nvSpPr>
        <p:spPr>
          <a:xfrm>
            <a:off x="357255" y="6240382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论文总结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790A44-0342-4C57-874C-A13B73AA5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98" y="1793118"/>
            <a:ext cx="9107698" cy="46130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DF98EA1-2933-41EF-91D5-F3A7EA056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98" y="1811708"/>
            <a:ext cx="9107698" cy="458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25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20849" y="0"/>
            <a:ext cx="105517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693987" y="0"/>
            <a:ext cx="10605461" cy="7373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640263" y="1343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论文总结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405D14-75B1-483A-AFB9-19F693A2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15" y="-183823"/>
            <a:ext cx="1704358" cy="12160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90E78B-5F17-417A-BF87-C36002CD4069}"/>
              </a:ext>
            </a:extLst>
          </p:cNvPr>
          <p:cNvSpPr txBox="1"/>
          <p:nvPr/>
        </p:nvSpPr>
        <p:spPr>
          <a:xfrm>
            <a:off x="9897044" y="0"/>
            <a:ext cx="24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南京中医药大学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29D2E-E5B5-475F-A11D-1401C29C8794}"/>
              </a:ext>
            </a:extLst>
          </p:cNvPr>
          <p:cNvSpPr txBox="1"/>
          <p:nvPr/>
        </p:nvSpPr>
        <p:spPr>
          <a:xfrm>
            <a:off x="9805203" y="461665"/>
            <a:ext cx="2494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Nanjing University of Chinese Medicine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矩形 7">
            <a:extLst>
              <a:ext uri="{FF2B5EF4-FFF2-40B4-BE49-F238E27FC236}">
                <a16:creationId xmlns:a16="http://schemas.microsoft.com/office/drawing/2014/main" id="{0F99C524-8333-4B41-BBBD-0738E1CB369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E4129E-CA0D-47E8-B5BB-CB44D3DD1C03}"/>
              </a:ext>
            </a:extLst>
          </p:cNvPr>
          <p:cNvSpPr txBox="1"/>
          <p:nvPr/>
        </p:nvSpPr>
        <p:spPr>
          <a:xfrm>
            <a:off x="2215298" y="941839"/>
            <a:ext cx="825585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难点和创新点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F5C0B1-AF5E-47DA-9020-BDAF2773A189}"/>
              </a:ext>
            </a:extLst>
          </p:cNvPr>
          <p:cNvSpPr/>
          <p:nvPr/>
        </p:nvSpPr>
        <p:spPr>
          <a:xfrm>
            <a:off x="354264" y="885030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论文摘要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6539CDF-DCDA-46B5-A538-DCA53853A9D1}"/>
              </a:ext>
            </a:extLst>
          </p:cNvPr>
          <p:cNvSpPr/>
          <p:nvPr/>
        </p:nvSpPr>
        <p:spPr>
          <a:xfrm>
            <a:off x="354264" y="177074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研究背景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A8C2845-D30E-4B91-99C1-A1FE0F50D065}"/>
              </a:ext>
            </a:extLst>
          </p:cNvPr>
          <p:cNvSpPr/>
          <p:nvPr/>
        </p:nvSpPr>
        <p:spPr>
          <a:xfrm>
            <a:off x="352318" y="267698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文献综述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C0C040C-3DEC-4987-BBB4-CDFA35753267}"/>
              </a:ext>
            </a:extLst>
          </p:cNvPr>
          <p:cNvSpPr/>
          <p:nvPr/>
        </p:nvSpPr>
        <p:spPr>
          <a:xfrm>
            <a:off x="350553" y="3562706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算法设计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36D7609-44E6-4F52-9ADD-B4824F2B5A71}"/>
              </a:ext>
            </a:extLst>
          </p:cNvPr>
          <p:cNvSpPr/>
          <p:nvPr/>
        </p:nvSpPr>
        <p:spPr>
          <a:xfrm>
            <a:off x="359651" y="446720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算法分析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2A8E71-271D-4DD8-8E8C-12E88434C3D6}"/>
              </a:ext>
            </a:extLst>
          </p:cNvPr>
          <p:cNvSpPr/>
          <p:nvPr/>
        </p:nvSpPr>
        <p:spPr>
          <a:xfrm>
            <a:off x="357256" y="5350383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系统应用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C6BCE19-6765-4248-B106-A351D71F280D}"/>
              </a:ext>
            </a:extLst>
          </p:cNvPr>
          <p:cNvSpPr/>
          <p:nvPr/>
        </p:nvSpPr>
        <p:spPr>
          <a:xfrm>
            <a:off x="357255" y="6240382"/>
            <a:ext cx="1272619" cy="5184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论文总结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4AEBE61-2ACD-48D0-8D43-1B1A66DC8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423" y="2936225"/>
            <a:ext cx="4536674" cy="14422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FF09523-54D7-4D0E-BFF1-1A65232EB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149" y="2289222"/>
            <a:ext cx="4633965" cy="30932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1319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20849" y="0"/>
            <a:ext cx="105517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693987" y="0"/>
            <a:ext cx="10605461" cy="7373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640263" y="1343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论文总结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405D14-75B1-483A-AFB9-19F693A2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15" y="-183823"/>
            <a:ext cx="1704358" cy="12160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90E78B-5F17-417A-BF87-C36002CD4069}"/>
              </a:ext>
            </a:extLst>
          </p:cNvPr>
          <p:cNvSpPr txBox="1"/>
          <p:nvPr/>
        </p:nvSpPr>
        <p:spPr>
          <a:xfrm>
            <a:off x="9897044" y="0"/>
            <a:ext cx="24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南京中医药大学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29D2E-E5B5-475F-A11D-1401C29C8794}"/>
              </a:ext>
            </a:extLst>
          </p:cNvPr>
          <p:cNvSpPr txBox="1"/>
          <p:nvPr/>
        </p:nvSpPr>
        <p:spPr>
          <a:xfrm>
            <a:off x="9805203" y="461665"/>
            <a:ext cx="2494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Nanjing University of Chinese Medicine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矩形 7">
            <a:extLst>
              <a:ext uri="{FF2B5EF4-FFF2-40B4-BE49-F238E27FC236}">
                <a16:creationId xmlns:a16="http://schemas.microsoft.com/office/drawing/2014/main" id="{0F99C524-8333-4B41-BBBD-0738E1CB369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E4129E-CA0D-47E8-B5BB-CB44D3DD1C03}"/>
              </a:ext>
            </a:extLst>
          </p:cNvPr>
          <p:cNvSpPr txBox="1"/>
          <p:nvPr/>
        </p:nvSpPr>
        <p:spPr>
          <a:xfrm>
            <a:off x="2215298" y="941839"/>
            <a:ext cx="825585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论文工作总结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A41914-624E-4EDE-9EAC-D4F13CD5E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298" y="1909332"/>
            <a:ext cx="8700941" cy="4447147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1DF5C0B1-AF5E-47DA-9020-BDAF2773A189}"/>
              </a:ext>
            </a:extLst>
          </p:cNvPr>
          <p:cNvSpPr/>
          <p:nvPr/>
        </p:nvSpPr>
        <p:spPr>
          <a:xfrm>
            <a:off x="354264" y="885030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论文摘要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6539CDF-DCDA-46B5-A538-DCA53853A9D1}"/>
              </a:ext>
            </a:extLst>
          </p:cNvPr>
          <p:cNvSpPr/>
          <p:nvPr/>
        </p:nvSpPr>
        <p:spPr>
          <a:xfrm>
            <a:off x="354264" y="177074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研究背景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A8C2845-D30E-4B91-99C1-A1FE0F50D065}"/>
              </a:ext>
            </a:extLst>
          </p:cNvPr>
          <p:cNvSpPr/>
          <p:nvPr/>
        </p:nvSpPr>
        <p:spPr>
          <a:xfrm>
            <a:off x="352318" y="267698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文献综述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C0C040C-3DEC-4987-BBB4-CDFA35753267}"/>
              </a:ext>
            </a:extLst>
          </p:cNvPr>
          <p:cNvSpPr/>
          <p:nvPr/>
        </p:nvSpPr>
        <p:spPr>
          <a:xfrm>
            <a:off x="350553" y="3562706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算法设计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36D7609-44E6-4F52-9ADD-B4824F2B5A71}"/>
              </a:ext>
            </a:extLst>
          </p:cNvPr>
          <p:cNvSpPr/>
          <p:nvPr/>
        </p:nvSpPr>
        <p:spPr>
          <a:xfrm>
            <a:off x="359651" y="446720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算法分析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2A8E71-271D-4DD8-8E8C-12E88434C3D6}"/>
              </a:ext>
            </a:extLst>
          </p:cNvPr>
          <p:cNvSpPr/>
          <p:nvPr/>
        </p:nvSpPr>
        <p:spPr>
          <a:xfrm>
            <a:off x="357256" y="5350383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系统应用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C6BCE19-6765-4248-B106-A351D71F280D}"/>
              </a:ext>
            </a:extLst>
          </p:cNvPr>
          <p:cNvSpPr/>
          <p:nvPr/>
        </p:nvSpPr>
        <p:spPr>
          <a:xfrm>
            <a:off x="357255" y="6240382"/>
            <a:ext cx="1272619" cy="5184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论文总结</a:t>
            </a:r>
          </a:p>
        </p:txBody>
      </p:sp>
    </p:spTree>
    <p:extLst>
      <p:ext uri="{BB962C8B-B14F-4D97-AF65-F5344CB8AC3E}">
        <p14:creationId xmlns:p14="http://schemas.microsoft.com/office/powerpoint/2010/main" val="150254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20849" y="0"/>
            <a:ext cx="105517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693987" y="0"/>
            <a:ext cx="10605461" cy="7373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640263" y="1343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论文总结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405D14-75B1-483A-AFB9-19F693A2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15" y="-183823"/>
            <a:ext cx="1704358" cy="12160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90E78B-5F17-417A-BF87-C36002CD4069}"/>
              </a:ext>
            </a:extLst>
          </p:cNvPr>
          <p:cNvSpPr txBox="1"/>
          <p:nvPr/>
        </p:nvSpPr>
        <p:spPr>
          <a:xfrm>
            <a:off x="9897044" y="0"/>
            <a:ext cx="24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南京中医药大学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29D2E-E5B5-475F-A11D-1401C29C8794}"/>
              </a:ext>
            </a:extLst>
          </p:cNvPr>
          <p:cNvSpPr txBox="1"/>
          <p:nvPr/>
        </p:nvSpPr>
        <p:spPr>
          <a:xfrm>
            <a:off x="9805203" y="461665"/>
            <a:ext cx="2494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Nanjing University of Chinese Medicine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矩形 7">
            <a:extLst>
              <a:ext uri="{FF2B5EF4-FFF2-40B4-BE49-F238E27FC236}">
                <a16:creationId xmlns:a16="http://schemas.microsoft.com/office/drawing/2014/main" id="{0F99C524-8333-4B41-BBBD-0738E1CB369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E4129E-CA0D-47E8-B5BB-CB44D3DD1C03}"/>
              </a:ext>
            </a:extLst>
          </p:cNvPr>
          <p:cNvSpPr txBox="1"/>
          <p:nvPr/>
        </p:nvSpPr>
        <p:spPr>
          <a:xfrm>
            <a:off x="2215298" y="941839"/>
            <a:ext cx="825585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研究展望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5DD01DE-23FA-462B-97A3-2308B743B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298" y="1909332"/>
            <a:ext cx="8789192" cy="414267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4C1B7861-660D-43C1-83F6-4A16B4016871}"/>
              </a:ext>
            </a:extLst>
          </p:cNvPr>
          <p:cNvSpPr/>
          <p:nvPr/>
        </p:nvSpPr>
        <p:spPr>
          <a:xfrm>
            <a:off x="354264" y="885030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论文摘要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337B06B-442D-4FB5-83BA-C08A321D58C6}"/>
              </a:ext>
            </a:extLst>
          </p:cNvPr>
          <p:cNvSpPr/>
          <p:nvPr/>
        </p:nvSpPr>
        <p:spPr>
          <a:xfrm>
            <a:off x="354264" y="177074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研究背景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4DA4923-B817-464A-9BE2-B97746AB5C5C}"/>
              </a:ext>
            </a:extLst>
          </p:cNvPr>
          <p:cNvSpPr/>
          <p:nvPr/>
        </p:nvSpPr>
        <p:spPr>
          <a:xfrm>
            <a:off x="352318" y="267698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文献综述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3C6A79F-9FE7-41EE-80B4-B694453C743C}"/>
              </a:ext>
            </a:extLst>
          </p:cNvPr>
          <p:cNvSpPr/>
          <p:nvPr/>
        </p:nvSpPr>
        <p:spPr>
          <a:xfrm>
            <a:off x="350553" y="3562706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算法设计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3A0C93B-FF00-4381-B9FB-51F17F399FD2}"/>
              </a:ext>
            </a:extLst>
          </p:cNvPr>
          <p:cNvSpPr/>
          <p:nvPr/>
        </p:nvSpPr>
        <p:spPr>
          <a:xfrm>
            <a:off x="359651" y="446720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算法分析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CC531C2-5ECD-44F4-BBF5-CCE790BB6570}"/>
              </a:ext>
            </a:extLst>
          </p:cNvPr>
          <p:cNvSpPr/>
          <p:nvPr/>
        </p:nvSpPr>
        <p:spPr>
          <a:xfrm>
            <a:off x="357256" y="5350383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系统应用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8862103-C0BB-4B17-A8FA-33AD85D331E7}"/>
              </a:ext>
            </a:extLst>
          </p:cNvPr>
          <p:cNvSpPr/>
          <p:nvPr/>
        </p:nvSpPr>
        <p:spPr>
          <a:xfrm>
            <a:off x="357255" y="6240382"/>
            <a:ext cx="1272619" cy="5184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论文总结</a:t>
            </a:r>
          </a:p>
        </p:txBody>
      </p:sp>
    </p:spTree>
    <p:extLst>
      <p:ext uri="{BB962C8B-B14F-4D97-AF65-F5344CB8AC3E}">
        <p14:creationId xmlns:p14="http://schemas.microsoft.com/office/powerpoint/2010/main" val="405769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20849" y="0"/>
            <a:ext cx="105517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693987" y="0"/>
            <a:ext cx="10605461" cy="7373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640263" y="1343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研究背景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405D14-75B1-483A-AFB9-19F693A2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15" y="-183823"/>
            <a:ext cx="1704358" cy="12160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90E78B-5F17-417A-BF87-C36002CD4069}"/>
              </a:ext>
            </a:extLst>
          </p:cNvPr>
          <p:cNvSpPr txBox="1"/>
          <p:nvPr/>
        </p:nvSpPr>
        <p:spPr>
          <a:xfrm>
            <a:off x="9897044" y="0"/>
            <a:ext cx="24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南京中医药大学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29D2E-E5B5-475F-A11D-1401C29C8794}"/>
              </a:ext>
            </a:extLst>
          </p:cNvPr>
          <p:cNvSpPr txBox="1"/>
          <p:nvPr/>
        </p:nvSpPr>
        <p:spPr>
          <a:xfrm>
            <a:off x="9805203" y="461665"/>
            <a:ext cx="2494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Nanjing University of Chinese Medicine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37" name="图表 36">
            <a:extLst>
              <a:ext uri="{FF2B5EF4-FFF2-40B4-BE49-F238E27FC236}">
                <a16:creationId xmlns:a16="http://schemas.microsoft.com/office/drawing/2014/main" id="{737291ED-105D-4BAC-8229-FF83FF5D1C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03995"/>
              </p:ext>
            </p:extLst>
          </p:nvPr>
        </p:nvGraphicFramePr>
        <p:xfrm>
          <a:off x="1693989" y="3843779"/>
          <a:ext cx="3443619" cy="2198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5" name="图表 44">
            <a:extLst>
              <a:ext uri="{FF2B5EF4-FFF2-40B4-BE49-F238E27FC236}">
                <a16:creationId xmlns:a16="http://schemas.microsoft.com/office/drawing/2014/main" id="{E2AA462E-8FB1-433D-8CF2-064021B1FD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420501"/>
              </p:ext>
            </p:extLst>
          </p:nvPr>
        </p:nvGraphicFramePr>
        <p:xfrm>
          <a:off x="5137607" y="3967505"/>
          <a:ext cx="3443619" cy="2153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AEB44D5A-F75F-474F-A3C4-A757A12259CE}"/>
              </a:ext>
            </a:extLst>
          </p:cNvPr>
          <p:cNvSpPr txBox="1"/>
          <p:nvPr/>
        </p:nvSpPr>
        <p:spPr>
          <a:xfrm>
            <a:off x="5897419" y="6120659"/>
            <a:ext cx="223791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j-lt"/>
              </a:rPr>
              <a:t>行业平均每条记录的成本</a:t>
            </a:r>
            <a:r>
              <a:rPr lang="en-US" altLang="zh-CN" sz="1200" dirty="0">
                <a:latin typeface="+mj-lt"/>
              </a:rPr>
              <a:t>/</a:t>
            </a:r>
            <a:r>
              <a:rPr lang="zh-CN" altLang="en-US" sz="1200" dirty="0">
                <a:latin typeface="+mj-lt"/>
              </a:rPr>
              <a:t>美元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E14A4AF-6EB9-4FFF-8B0E-69B97D5442C8}"/>
              </a:ext>
            </a:extLst>
          </p:cNvPr>
          <p:cNvSpPr txBox="1"/>
          <p:nvPr/>
        </p:nvSpPr>
        <p:spPr>
          <a:xfrm>
            <a:off x="2390031" y="6120658"/>
            <a:ext cx="2680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j-lt"/>
              </a:rPr>
              <a:t>行业数据泄露的平均总成本</a:t>
            </a:r>
            <a:r>
              <a:rPr lang="en-US" altLang="zh-CN" sz="1200" dirty="0">
                <a:latin typeface="+mj-lt"/>
              </a:rPr>
              <a:t>/</a:t>
            </a:r>
            <a:r>
              <a:rPr lang="zh-CN" altLang="en-US" sz="1200" dirty="0">
                <a:latin typeface="+mj-lt"/>
              </a:rPr>
              <a:t>百万美元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9DA07374-9C1A-41AB-9ECF-0EB145CF58C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400" y="1408412"/>
            <a:ext cx="3443619" cy="175919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7C214C6-9ACB-492A-8578-ABC18C5D8A48}"/>
              </a:ext>
            </a:extLst>
          </p:cNvPr>
          <p:cNvSpPr txBox="1"/>
          <p:nvPr/>
        </p:nvSpPr>
        <p:spPr>
          <a:xfrm>
            <a:off x="2036189" y="1032234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中医药数据成本和价值极高且容易泄露患者的隐私</a:t>
            </a:r>
            <a:endParaRPr lang="en-US" altLang="zh-CN" dirty="0"/>
          </a:p>
          <a:p>
            <a:pPr algn="ctr"/>
            <a:r>
              <a:rPr lang="zh-CN" altLang="en-US" dirty="0"/>
              <a:t>医疗数据从机构内网移至云服务器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51FCDDC-FE5C-4934-B9B1-51ED3157D713}"/>
              </a:ext>
            </a:extLst>
          </p:cNvPr>
          <p:cNvSpPr txBox="1"/>
          <p:nvPr/>
        </p:nvSpPr>
        <p:spPr>
          <a:xfrm>
            <a:off x="1637298" y="2068056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传统的数据加密技术无法同时保证数据的安全性和可操作性</a:t>
            </a:r>
            <a:endParaRPr lang="en-US" altLang="zh-CN" dirty="0"/>
          </a:p>
          <a:p>
            <a:pPr algn="ctr"/>
            <a:r>
              <a:rPr lang="zh-CN" altLang="en-US" dirty="0"/>
              <a:t>无法充分利用云计算的优势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ECC5D958-A3D5-4DC1-8DA0-12D3F87BE22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340" y="3581873"/>
            <a:ext cx="3443619" cy="2538785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C5FE7C39-0631-4559-9FD4-BA4A22C9E2C4}"/>
              </a:ext>
            </a:extLst>
          </p:cNvPr>
          <p:cNvSpPr txBox="1"/>
          <p:nvPr/>
        </p:nvSpPr>
        <p:spPr>
          <a:xfrm>
            <a:off x="1637297" y="3125089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同态加密可以在无需密钥的情况下直接对加密数据进行计算</a:t>
            </a:r>
            <a:endParaRPr lang="en-US" altLang="zh-CN" dirty="0"/>
          </a:p>
          <a:p>
            <a:pPr algn="ctr"/>
            <a:r>
              <a:rPr lang="zh-CN" altLang="en-US" dirty="0"/>
              <a:t>同时保持数据的格式、特征和功能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B73BFBD9-9354-4856-A363-0D08EB5EFAB9}"/>
              </a:ext>
            </a:extLst>
          </p:cNvPr>
          <p:cNvSpPr/>
          <p:nvPr/>
        </p:nvSpPr>
        <p:spPr>
          <a:xfrm flipH="1">
            <a:off x="4730454" y="1663968"/>
            <a:ext cx="311084" cy="460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F57BF9E0-E0C0-4709-B556-A01E1AF725AC}"/>
              </a:ext>
            </a:extLst>
          </p:cNvPr>
          <p:cNvSpPr/>
          <p:nvPr/>
        </p:nvSpPr>
        <p:spPr>
          <a:xfrm flipH="1">
            <a:off x="4730454" y="2675615"/>
            <a:ext cx="311084" cy="460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25B60F4-2887-46F2-B797-F6FF1EA5E552}"/>
              </a:ext>
            </a:extLst>
          </p:cNvPr>
          <p:cNvSpPr/>
          <p:nvPr/>
        </p:nvSpPr>
        <p:spPr>
          <a:xfrm>
            <a:off x="354264" y="885030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论文摘要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5B854AA-D160-48AE-8750-62F44A6462F7}"/>
              </a:ext>
            </a:extLst>
          </p:cNvPr>
          <p:cNvSpPr/>
          <p:nvPr/>
        </p:nvSpPr>
        <p:spPr>
          <a:xfrm>
            <a:off x="354264" y="1770748"/>
            <a:ext cx="1272619" cy="5184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研究背景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99EA71C-86BF-43E5-9D80-BA28774C4E34}"/>
              </a:ext>
            </a:extLst>
          </p:cNvPr>
          <p:cNvSpPr/>
          <p:nvPr/>
        </p:nvSpPr>
        <p:spPr>
          <a:xfrm>
            <a:off x="352318" y="267698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文献综述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5711D60-5342-44A2-AD11-0D26459CAB63}"/>
              </a:ext>
            </a:extLst>
          </p:cNvPr>
          <p:cNvSpPr/>
          <p:nvPr/>
        </p:nvSpPr>
        <p:spPr>
          <a:xfrm>
            <a:off x="350553" y="3562706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算法设计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0009B64-B54C-4326-B6C5-44FA1CA71AF4}"/>
              </a:ext>
            </a:extLst>
          </p:cNvPr>
          <p:cNvSpPr/>
          <p:nvPr/>
        </p:nvSpPr>
        <p:spPr>
          <a:xfrm>
            <a:off x="359651" y="446720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算法分析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519D970-C67D-46D8-9DC0-40E400090467}"/>
              </a:ext>
            </a:extLst>
          </p:cNvPr>
          <p:cNvSpPr/>
          <p:nvPr/>
        </p:nvSpPr>
        <p:spPr>
          <a:xfrm>
            <a:off x="357256" y="5350383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系统应用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C4AA0F-F41F-48A3-AFD5-E19213F8C919}"/>
              </a:ext>
            </a:extLst>
          </p:cNvPr>
          <p:cNvSpPr/>
          <p:nvPr/>
        </p:nvSpPr>
        <p:spPr>
          <a:xfrm>
            <a:off x="357255" y="6240382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论文总结</a:t>
            </a:r>
          </a:p>
        </p:txBody>
      </p:sp>
    </p:spTree>
    <p:extLst>
      <p:ext uri="{BB962C8B-B14F-4D97-AF65-F5344CB8AC3E}">
        <p14:creationId xmlns:p14="http://schemas.microsoft.com/office/powerpoint/2010/main" val="528230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" y="0"/>
            <a:ext cx="12299448" cy="7373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405D14-75B1-483A-AFB9-19F693A2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15" y="-183823"/>
            <a:ext cx="1704358" cy="12160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90E78B-5F17-417A-BF87-C36002CD4069}"/>
              </a:ext>
            </a:extLst>
          </p:cNvPr>
          <p:cNvSpPr txBox="1"/>
          <p:nvPr/>
        </p:nvSpPr>
        <p:spPr>
          <a:xfrm>
            <a:off x="9897044" y="0"/>
            <a:ext cx="24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南京中医药大学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29D2E-E5B5-475F-A11D-1401C29C8794}"/>
              </a:ext>
            </a:extLst>
          </p:cNvPr>
          <p:cNvSpPr txBox="1"/>
          <p:nvPr/>
        </p:nvSpPr>
        <p:spPr>
          <a:xfrm>
            <a:off x="9805203" y="461665"/>
            <a:ext cx="2494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Nanjing University of Chinese Medicine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89B4D1-D9A2-4890-857D-EEB03E36B2C0}"/>
              </a:ext>
            </a:extLst>
          </p:cNvPr>
          <p:cNvSpPr txBox="1"/>
          <p:nvPr/>
        </p:nvSpPr>
        <p:spPr>
          <a:xfrm>
            <a:off x="4772561" y="3157979"/>
            <a:ext cx="2646878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380387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20849" y="0"/>
            <a:ext cx="105517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693987" y="0"/>
            <a:ext cx="10605461" cy="7373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640263" y="1343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文献综述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405D14-75B1-483A-AFB9-19F693A28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15" y="-183823"/>
            <a:ext cx="1704358" cy="12160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90E78B-5F17-417A-BF87-C36002CD4069}"/>
              </a:ext>
            </a:extLst>
          </p:cNvPr>
          <p:cNvSpPr txBox="1"/>
          <p:nvPr/>
        </p:nvSpPr>
        <p:spPr>
          <a:xfrm>
            <a:off x="9897044" y="0"/>
            <a:ext cx="24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南京中医药大学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29D2E-E5B5-475F-A11D-1401C29C8794}"/>
              </a:ext>
            </a:extLst>
          </p:cNvPr>
          <p:cNvSpPr txBox="1"/>
          <p:nvPr/>
        </p:nvSpPr>
        <p:spPr>
          <a:xfrm>
            <a:off x="9805203" y="461665"/>
            <a:ext cx="2494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Nanjing University of Chinese Medicine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F5C0B1-AF5E-47DA-9020-BDAF2773A189}"/>
              </a:ext>
            </a:extLst>
          </p:cNvPr>
          <p:cNvSpPr/>
          <p:nvPr/>
        </p:nvSpPr>
        <p:spPr>
          <a:xfrm>
            <a:off x="354264" y="885030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论文摘要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6539CDF-DCDA-46B5-A538-DCA53853A9D1}"/>
              </a:ext>
            </a:extLst>
          </p:cNvPr>
          <p:cNvSpPr/>
          <p:nvPr/>
        </p:nvSpPr>
        <p:spPr>
          <a:xfrm>
            <a:off x="354264" y="177074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研究背景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A8C2845-D30E-4B91-99C1-A1FE0F50D065}"/>
              </a:ext>
            </a:extLst>
          </p:cNvPr>
          <p:cNvSpPr/>
          <p:nvPr/>
        </p:nvSpPr>
        <p:spPr>
          <a:xfrm>
            <a:off x="352318" y="2676988"/>
            <a:ext cx="1272619" cy="5184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文献综述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C0C040C-3DEC-4987-BBB4-CDFA35753267}"/>
              </a:ext>
            </a:extLst>
          </p:cNvPr>
          <p:cNvSpPr/>
          <p:nvPr/>
        </p:nvSpPr>
        <p:spPr>
          <a:xfrm>
            <a:off x="350553" y="3562706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算法设计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36D7609-44E6-4F52-9ADD-B4824F2B5A71}"/>
              </a:ext>
            </a:extLst>
          </p:cNvPr>
          <p:cNvSpPr/>
          <p:nvPr/>
        </p:nvSpPr>
        <p:spPr>
          <a:xfrm>
            <a:off x="359651" y="446720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算法分析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2A8E71-271D-4DD8-8E8C-12E88434C3D6}"/>
              </a:ext>
            </a:extLst>
          </p:cNvPr>
          <p:cNvSpPr/>
          <p:nvPr/>
        </p:nvSpPr>
        <p:spPr>
          <a:xfrm>
            <a:off x="357256" y="5350383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系统应用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C6BCE19-6765-4248-B106-A351D71F280D}"/>
              </a:ext>
            </a:extLst>
          </p:cNvPr>
          <p:cNvSpPr/>
          <p:nvPr/>
        </p:nvSpPr>
        <p:spPr>
          <a:xfrm>
            <a:off x="357255" y="6240382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论文总结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3ED55BC-1B79-4FB6-909A-0FF266735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061" y="4368416"/>
            <a:ext cx="7203416" cy="2199701"/>
          </a:xfrm>
          <a:prstGeom prst="rect">
            <a:avLst/>
          </a:prstGeom>
        </p:spPr>
      </p:pic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D1E43CE-0F15-48EB-83A0-B94EECB58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663979"/>
              </p:ext>
            </p:extLst>
          </p:nvPr>
        </p:nvGraphicFramePr>
        <p:xfrm>
          <a:off x="2854559" y="841359"/>
          <a:ext cx="7616592" cy="3382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4148">
                  <a:extLst>
                    <a:ext uri="{9D8B030D-6E8A-4147-A177-3AD203B41FA5}">
                      <a16:colId xmlns:a16="http://schemas.microsoft.com/office/drawing/2014/main" val="4194965259"/>
                    </a:ext>
                  </a:extLst>
                </a:gridCol>
                <a:gridCol w="1904148">
                  <a:extLst>
                    <a:ext uri="{9D8B030D-6E8A-4147-A177-3AD203B41FA5}">
                      <a16:colId xmlns:a16="http://schemas.microsoft.com/office/drawing/2014/main" val="2644748774"/>
                    </a:ext>
                  </a:extLst>
                </a:gridCol>
                <a:gridCol w="1904148">
                  <a:extLst>
                    <a:ext uri="{9D8B030D-6E8A-4147-A177-3AD203B41FA5}">
                      <a16:colId xmlns:a16="http://schemas.microsoft.com/office/drawing/2014/main" val="275520933"/>
                    </a:ext>
                  </a:extLst>
                </a:gridCol>
                <a:gridCol w="1904148">
                  <a:extLst>
                    <a:ext uri="{9D8B030D-6E8A-4147-A177-3AD203B41FA5}">
                      <a16:colId xmlns:a16="http://schemas.microsoft.com/office/drawing/2014/main" val="3689316211"/>
                    </a:ext>
                  </a:extLst>
                </a:gridCol>
              </a:tblGrid>
              <a:tr h="483215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Gentry</a:t>
                      </a:r>
                      <a:r>
                        <a:rPr lang="zh-CN" sz="1600" kern="100" dirty="0">
                          <a:effectLst/>
                        </a:rPr>
                        <a:t>体制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DGHV</a:t>
                      </a:r>
                      <a:r>
                        <a:rPr lang="zh-CN" sz="1600" kern="100" dirty="0">
                          <a:effectLst/>
                        </a:rPr>
                        <a:t>体制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BGV</a:t>
                      </a:r>
                      <a:r>
                        <a:rPr lang="zh-CN" sz="1600" kern="100" dirty="0">
                          <a:effectLst/>
                        </a:rPr>
                        <a:t>体制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2390656"/>
                  </a:ext>
                </a:extLst>
              </a:tr>
              <a:tr h="48321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基于的数学难题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理想格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近似最大公约数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环上的错误学习问题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2832440"/>
                  </a:ext>
                </a:extLst>
              </a:tr>
              <a:tr h="48321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同态操作次数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log</a:t>
                      </a:r>
                      <a:r>
                        <a:rPr lang="en-US" sz="1400" kern="100" baseline="-25000" dirty="0">
                          <a:effectLst/>
                        </a:rPr>
                        <a:t>2</a:t>
                      </a:r>
                      <a:r>
                        <a:rPr lang="en-US" sz="1400" kern="100" dirty="0">
                          <a:effectLst/>
                        </a:rPr>
                        <a:t>k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log</a:t>
                      </a:r>
                      <a:r>
                        <a:rPr lang="en-US" sz="1400" kern="100" baseline="-25000" dirty="0">
                          <a:effectLst/>
                        </a:rPr>
                        <a:t>2</a:t>
                      </a:r>
                      <a:r>
                        <a:rPr lang="en-US" sz="1400" kern="100" dirty="0">
                          <a:effectLst/>
                        </a:rPr>
                        <a:t>k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k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6703581"/>
                  </a:ext>
                </a:extLst>
              </a:tr>
              <a:tr h="48321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算法运行时间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O(n</a:t>
                      </a:r>
                      <a:r>
                        <a:rPr lang="en-US" sz="1400" kern="100" baseline="30000" dirty="0">
                          <a:effectLst/>
                        </a:rPr>
                        <a:t>3.5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O(n</a:t>
                      </a:r>
                      <a:r>
                        <a:rPr lang="en-US" sz="1400" kern="100" baseline="30000" dirty="0">
                          <a:effectLst/>
                        </a:rPr>
                        <a:t>3.5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O(n</a:t>
                      </a:r>
                      <a:r>
                        <a:rPr lang="en-US" sz="1400" kern="100" baseline="30000" dirty="0">
                          <a:effectLst/>
                        </a:rPr>
                        <a:t>3.5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2461268"/>
                  </a:ext>
                </a:extLst>
              </a:tr>
              <a:tr h="48321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实现方式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电路压缩和自举技术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模数转换和自举技术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模数转换和自举技术</a:t>
                      </a:r>
                      <a:endParaRPr lang="en-US" altLang="zh-CN" sz="14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8069143"/>
                  </a:ext>
                </a:extLst>
              </a:tr>
              <a:tr h="48321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加密公式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en-US" altLang="zh-CN" sz="16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0148660"/>
                  </a:ext>
                </a:extLst>
              </a:tr>
              <a:tr h="48321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解密公式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en-US" altLang="zh-CN" sz="16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5321442"/>
                  </a:ext>
                </a:extLst>
              </a:tr>
            </a:tbl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A478120C-E8AA-4571-B34F-20250D422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926138"/>
              </p:ext>
            </p:extLst>
          </p:nvPr>
        </p:nvGraphicFramePr>
        <p:xfrm>
          <a:off x="4815004" y="3336535"/>
          <a:ext cx="1790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5" imgW="1790413" imgH="304887" progId="Equation.DSMT4">
                  <p:embed/>
                </p:oleObj>
              </mc:Choice>
              <mc:Fallback>
                <p:oleObj name="Equation" r:id="rId5" imgW="1790413" imgH="304887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86A46E0F-26F0-4C67-A5D4-E7591D4B5B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15004" y="3336535"/>
                        <a:ext cx="1790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8B73293C-904E-4A16-8966-B7E79CE868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130712"/>
              </p:ext>
            </p:extLst>
          </p:nvPr>
        </p:nvGraphicFramePr>
        <p:xfrm>
          <a:off x="4757854" y="3768141"/>
          <a:ext cx="1905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7" imgW="1904878" imgH="352402" progId="Equation.DSMT4">
                  <p:embed/>
                </p:oleObj>
              </mc:Choice>
              <mc:Fallback>
                <p:oleObj name="Equation" r:id="rId7" imgW="1904878" imgH="352402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183AA02C-B57F-4088-9EAF-0BA8E77AE3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57854" y="3768141"/>
                        <a:ext cx="190500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157B37BA-6232-48DA-A68A-84EE63ED48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387906"/>
              </p:ext>
            </p:extLst>
          </p:nvPr>
        </p:nvGraphicFramePr>
        <p:xfrm>
          <a:off x="6803893" y="3341210"/>
          <a:ext cx="14859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9" imgW="1485891" imgH="257013" progId="Equation.DSMT4">
                  <p:embed/>
                </p:oleObj>
              </mc:Choice>
              <mc:Fallback>
                <p:oleObj name="Equation" r:id="rId9" imgW="1485891" imgH="257013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D7398C5F-80B1-4F0F-9D75-1B4199DEE8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03893" y="3341210"/>
                        <a:ext cx="1485900" cy="25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61C156EE-BC12-4FE2-90B0-D188E531D7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307910"/>
              </p:ext>
            </p:extLst>
          </p:nvPr>
        </p:nvGraphicFramePr>
        <p:xfrm>
          <a:off x="6685769" y="3778833"/>
          <a:ext cx="17811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11" imgW="1781054" imgH="257013" progId="Equation.DSMT4">
                  <p:embed/>
                </p:oleObj>
              </mc:Choice>
              <mc:Fallback>
                <p:oleObj name="Equation" r:id="rId11" imgW="1781054" imgH="257013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B947D5EC-6ED0-4289-B07A-7EF0D83F52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85769" y="3778833"/>
                        <a:ext cx="1781175" cy="25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B20BCBFF-4086-49AF-B4A9-CB965A768B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063367"/>
              </p:ext>
            </p:extLst>
          </p:nvPr>
        </p:nvGraphicFramePr>
        <p:xfrm>
          <a:off x="8586882" y="3336448"/>
          <a:ext cx="18002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13" imgW="1800131" imgH="266732" progId="Equation.DSMT4">
                  <p:embed/>
                </p:oleObj>
              </mc:Choice>
              <mc:Fallback>
                <p:oleObj name="Equation" r:id="rId13" imgW="1800131" imgH="266732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EABD2818-EE42-4DA2-8753-B25D6AB06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86882" y="3336448"/>
                        <a:ext cx="1800225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50240857-5C8A-4F54-ADF8-09C937B93B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696969"/>
              </p:ext>
            </p:extLst>
          </p:nvPr>
        </p:nvGraphicFramePr>
        <p:xfrm>
          <a:off x="8964311" y="3778833"/>
          <a:ext cx="1104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15" imgW="1104700" imgH="304887" progId="Equation.DSMT4">
                  <p:embed/>
                </p:oleObj>
              </mc:Choice>
              <mc:Fallback>
                <p:oleObj name="Equation" r:id="rId15" imgW="1104700" imgH="304887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BC4CD22D-BD6B-4F82-BBC1-C31CC59768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964311" y="3778833"/>
                        <a:ext cx="1104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264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08362" y="0"/>
            <a:ext cx="105517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693987" y="0"/>
            <a:ext cx="10551733" cy="7373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640263" y="1343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算法设计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405D14-75B1-483A-AFB9-19F693A2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15" y="-183823"/>
            <a:ext cx="1704358" cy="12160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90E78B-5F17-417A-BF87-C36002CD4069}"/>
              </a:ext>
            </a:extLst>
          </p:cNvPr>
          <p:cNvSpPr txBox="1"/>
          <p:nvPr/>
        </p:nvSpPr>
        <p:spPr>
          <a:xfrm>
            <a:off x="9897044" y="0"/>
            <a:ext cx="24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南京中医药大学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29D2E-E5B5-475F-A11D-1401C29C8794}"/>
              </a:ext>
            </a:extLst>
          </p:cNvPr>
          <p:cNvSpPr txBox="1"/>
          <p:nvPr/>
        </p:nvSpPr>
        <p:spPr>
          <a:xfrm>
            <a:off x="9805203" y="461665"/>
            <a:ext cx="2494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Nanjing University of Chinese Medicine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矩形 7">
            <a:extLst>
              <a:ext uri="{FF2B5EF4-FFF2-40B4-BE49-F238E27FC236}">
                <a16:creationId xmlns:a16="http://schemas.microsoft.com/office/drawing/2014/main" id="{BBC0A5B4-D050-479E-8D6E-D88A3E7D77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AAECE10-6797-4F68-958F-0267C24D64D0}"/>
              </a:ext>
            </a:extLst>
          </p:cNvPr>
          <p:cNvSpPr txBox="1"/>
          <p:nvPr/>
        </p:nvSpPr>
        <p:spPr>
          <a:xfrm>
            <a:off x="2215298" y="941839"/>
            <a:ext cx="264687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什么是同态加密？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2AFB128-CE18-4DE5-8C1D-5F28AD2676C7}"/>
              </a:ext>
            </a:extLst>
          </p:cNvPr>
          <p:cNvSpPr/>
          <p:nvPr/>
        </p:nvSpPr>
        <p:spPr>
          <a:xfrm>
            <a:off x="354264" y="885030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论文摘要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75A68D6-9689-4082-89D8-4EC6BB25A432}"/>
              </a:ext>
            </a:extLst>
          </p:cNvPr>
          <p:cNvSpPr/>
          <p:nvPr/>
        </p:nvSpPr>
        <p:spPr>
          <a:xfrm>
            <a:off x="354264" y="177074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研究背景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D44880B-B594-48AE-AE3E-5F33F0084636}"/>
              </a:ext>
            </a:extLst>
          </p:cNvPr>
          <p:cNvSpPr/>
          <p:nvPr/>
        </p:nvSpPr>
        <p:spPr>
          <a:xfrm>
            <a:off x="352318" y="267698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文献综述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25182F6-2AA3-4197-863F-F1C2A66EE43D}"/>
              </a:ext>
            </a:extLst>
          </p:cNvPr>
          <p:cNvSpPr/>
          <p:nvPr/>
        </p:nvSpPr>
        <p:spPr>
          <a:xfrm>
            <a:off x="350553" y="3562706"/>
            <a:ext cx="1272619" cy="5184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算法设计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E3C161-78EE-488E-AAB9-88903787AE2C}"/>
              </a:ext>
            </a:extLst>
          </p:cNvPr>
          <p:cNvSpPr/>
          <p:nvPr/>
        </p:nvSpPr>
        <p:spPr>
          <a:xfrm>
            <a:off x="359651" y="446720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算法分析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8089378-6CA9-4D1F-B8F6-38A1CC0594C6}"/>
              </a:ext>
            </a:extLst>
          </p:cNvPr>
          <p:cNvSpPr/>
          <p:nvPr/>
        </p:nvSpPr>
        <p:spPr>
          <a:xfrm>
            <a:off x="357256" y="5350383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系统应用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0032C3D-EF2C-4B20-A8C2-B3CFA43C2D13}"/>
              </a:ext>
            </a:extLst>
          </p:cNvPr>
          <p:cNvSpPr/>
          <p:nvPr/>
        </p:nvSpPr>
        <p:spPr>
          <a:xfrm>
            <a:off x="357255" y="6240382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论文总结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9E4FA3-13E1-4799-8994-A30B786DE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140" y="2936225"/>
            <a:ext cx="8742017" cy="216802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EC61BB9-94AA-400B-BF33-CA53DE3C0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679" y="3089868"/>
            <a:ext cx="8408937" cy="20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7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08362" y="0"/>
            <a:ext cx="105517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693987" y="0"/>
            <a:ext cx="10551733" cy="7373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640263" y="1343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算法设计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405D14-75B1-483A-AFB9-19F693A2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15" y="-183823"/>
            <a:ext cx="1704358" cy="12160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90E78B-5F17-417A-BF87-C36002CD4069}"/>
              </a:ext>
            </a:extLst>
          </p:cNvPr>
          <p:cNvSpPr txBox="1"/>
          <p:nvPr/>
        </p:nvSpPr>
        <p:spPr>
          <a:xfrm>
            <a:off x="9897044" y="0"/>
            <a:ext cx="24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南京中医药大学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29D2E-E5B5-475F-A11D-1401C29C8794}"/>
              </a:ext>
            </a:extLst>
          </p:cNvPr>
          <p:cNvSpPr txBox="1"/>
          <p:nvPr/>
        </p:nvSpPr>
        <p:spPr>
          <a:xfrm>
            <a:off x="9805203" y="461665"/>
            <a:ext cx="2494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Nanjing University of Chinese Medicine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矩形 7">
            <a:extLst>
              <a:ext uri="{FF2B5EF4-FFF2-40B4-BE49-F238E27FC236}">
                <a16:creationId xmlns:a16="http://schemas.microsoft.com/office/drawing/2014/main" id="{BBC0A5B4-D050-479E-8D6E-D88A3E7D77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AAECE10-6797-4F68-958F-0267C24D64D0}"/>
              </a:ext>
            </a:extLst>
          </p:cNvPr>
          <p:cNvSpPr txBox="1"/>
          <p:nvPr/>
        </p:nvSpPr>
        <p:spPr>
          <a:xfrm>
            <a:off x="2215298" y="941839"/>
            <a:ext cx="264687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什么是同态加密？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2AFB128-CE18-4DE5-8C1D-5F28AD2676C7}"/>
              </a:ext>
            </a:extLst>
          </p:cNvPr>
          <p:cNvSpPr/>
          <p:nvPr/>
        </p:nvSpPr>
        <p:spPr>
          <a:xfrm>
            <a:off x="354264" y="885030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论文摘要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75A68D6-9689-4082-89D8-4EC6BB25A432}"/>
              </a:ext>
            </a:extLst>
          </p:cNvPr>
          <p:cNvSpPr/>
          <p:nvPr/>
        </p:nvSpPr>
        <p:spPr>
          <a:xfrm>
            <a:off x="354264" y="177074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研究背景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D44880B-B594-48AE-AE3E-5F33F0084636}"/>
              </a:ext>
            </a:extLst>
          </p:cNvPr>
          <p:cNvSpPr/>
          <p:nvPr/>
        </p:nvSpPr>
        <p:spPr>
          <a:xfrm>
            <a:off x="352318" y="267698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文献综述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25182F6-2AA3-4197-863F-F1C2A66EE43D}"/>
              </a:ext>
            </a:extLst>
          </p:cNvPr>
          <p:cNvSpPr/>
          <p:nvPr/>
        </p:nvSpPr>
        <p:spPr>
          <a:xfrm>
            <a:off x="350553" y="3562706"/>
            <a:ext cx="1272619" cy="5184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算法设计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E3C161-78EE-488E-AAB9-88903787AE2C}"/>
              </a:ext>
            </a:extLst>
          </p:cNvPr>
          <p:cNvSpPr/>
          <p:nvPr/>
        </p:nvSpPr>
        <p:spPr>
          <a:xfrm>
            <a:off x="359651" y="446720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算法分析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8089378-6CA9-4D1F-B8F6-38A1CC0594C6}"/>
              </a:ext>
            </a:extLst>
          </p:cNvPr>
          <p:cNvSpPr/>
          <p:nvPr/>
        </p:nvSpPr>
        <p:spPr>
          <a:xfrm>
            <a:off x="357256" y="5350383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系统应用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0032C3D-EF2C-4B20-A8C2-B3CFA43C2D13}"/>
              </a:ext>
            </a:extLst>
          </p:cNvPr>
          <p:cNvSpPr/>
          <p:nvPr/>
        </p:nvSpPr>
        <p:spPr>
          <a:xfrm>
            <a:off x="357255" y="6240382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论文总结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055358-E5EB-4031-9DCC-675574407E9C}"/>
              </a:ext>
            </a:extLst>
          </p:cNvPr>
          <p:cNvSpPr txBox="1"/>
          <p:nvPr/>
        </p:nvSpPr>
        <p:spPr>
          <a:xfrm>
            <a:off x="2552905" y="1667890"/>
            <a:ext cx="8118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有个叫张三的用户买了一块金子，他想让工人把这块金子打造成项链，但是工人在打造的过程中可能会偷金子，因此我们需要一种方法，让工人可以对金子进行加工，但是不能得到任何金子。张三可以这么做：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）张三将金子锁在一个密闭的盒子里</a:t>
            </a:r>
            <a:r>
              <a:rPr lang="en-US" altLang="zh-CN" dirty="0"/>
              <a:t>,</a:t>
            </a:r>
            <a:r>
              <a:rPr lang="zh-CN" altLang="en-US" dirty="0"/>
              <a:t>这个盒子里安装了一个手套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）工人可以带着这个手套，对盒子内部的金子进行处理。但是盒子是锁着的，所以工人不仅拿不到金子，连处理过程中掉下的任何金子都拿不到。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）加工完成后。</a:t>
            </a:r>
            <a:r>
              <a:rPr lang="en-US" altLang="zh-CN" dirty="0"/>
              <a:t>Alice</a:t>
            </a:r>
            <a:r>
              <a:rPr lang="zh-CN" altLang="en-US" dirty="0"/>
              <a:t>拿回这个盒子，把锁打开，就得到了金子。</a:t>
            </a:r>
            <a:endParaRPr lang="en-US" altLang="zh-CN" dirty="0"/>
          </a:p>
          <a:p>
            <a:r>
              <a:rPr lang="zh-CN" altLang="en-US" dirty="0"/>
              <a:t>这个盒子大概是这样的：                                         这里面的对应关系是：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8EF148-1790-4054-AAF1-1521EBFBB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103" y="4081180"/>
            <a:ext cx="3811897" cy="26246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5A54387-5ABC-4FCE-B0FD-F4F3F8F36CD5}"/>
              </a:ext>
            </a:extLst>
          </p:cNvPr>
          <p:cNvSpPr txBox="1"/>
          <p:nvPr/>
        </p:nvSpPr>
        <p:spPr>
          <a:xfrm>
            <a:off x="6172092" y="4160037"/>
            <a:ext cx="55916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盒子：同态加密算法</a:t>
            </a:r>
            <a:endParaRPr lang="en-US" altLang="zh-CN" dirty="0"/>
          </a:p>
          <a:p>
            <a:r>
              <a:rPr lang="zh-CN" altLang="en-US" dirty="0"/>
              <a:t>盒子上的锁：用户密钥</a:t>
            </a:r>
            <a:endParaRPr lang="en-US" altLang="zh-CN" dirty="0"/>
          </a:p>
          <a:p>
            <a:r>
              <a:rPr lang="zh-CN" altLang="en-US" dirty="0"/>
              <a:t>将金子放在盒子里面并且用锁锁上：将数据用同态加密方案进行加密</a:t>
            </a:r>
            <a:endParaRPr lang="en-US" altLang="zh-CN" dirty="0"/>
          </a:p>
          <a:p>
            <a:r>
              <a:rPr lang="zh-CN" altLang="en-US" dirty="0"/>
              <a:t>加工：应用同态特性，在无法取得数据的条件下直接对加密结果进行处理</a:t>
            </a:r>
            <a:endParaRPr lang="en-US" altLang="zh-CN" dirty="0"/>
          </a:p>
          <a:p>
            <a:r>
              <a:rPr lang="zh-CN" altLang="en-US" dirty="0"/>
              <a:t>开锁：对结果进行解密，直接得到处理后的结果</a:t>
            </a:r>
          </a:p>
        </p:txBody>
      </p:sp>
    </p:spTree>
    <p:extLst>
      <p:ext uri="{BB962C8B-B14F-4D97-AF65-F5344CB8AC3E}">
        <p14:creationId xmlns:p14="http://schemas.microsoft.com/office/powerpoint/2010/main" val="384757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08362" y="0"/>
            <a:ext cx="105517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693987" y="0"/>
            <a:ext cx="10551733" cy="7373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640263" y="1343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算法设计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405D14-75B1-483A-AFB9-19F693A28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15" y="-183823"/>
            <a:ext cx="1704358" cy="12160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90E78B-5F17-417A-BF87-C36002CD4069}"/>
              </a:ext>
            </a:extLst>
          </p:cNvPr>
          <p:cNvSpPr txBox="1"/>
          <p:nvPr/>
        </p:nvSpPr>
        <p:spPr>
          <a:xfrm>
            <a:off x="9897044" y="0"/>
            <a:ext cx="24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南京中医药大学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29D2E-E5B5-475F-A11D-1401C29C8794}"/>
              </a:ext>
            </a:extLst>
          </p:cNvPr>
          <p:cNvSpPr txBox="1"/>
          <p:nvPr/>
        </p:nvSpPr>
        <p:spPr>
          <a:xfrm>
            <a:off x="9805203" y="461665"/>
            <a:ext cx="2494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Nanjing University of Chinese Medicine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矩形 7">
            <a:extLst>
              <a:ext uri="{FF2B5EF4-FFF2-40B4-BE49-F238E27FC236}">
                <a16:creationId xmlns:a16="http://schemas.microsoft.com/office/drawing/2014/main" id="{BBC0A5B4-D050-479E-8D6E-D88A3E7D77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AAECE10-6797-4F68-958F-0267C24D64D0}"/>
              </a:ext>
            </a:extLst>
          </p:cNvPr>
          <p:cNvSpPr txBox="1"/>
          <p:nvPr/>
        </p:nvSpPr>
        <p:spPr>
          <a:xfrm>
            <a:off x="2215298" y="941839"/>
            <a:ext cx="141577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问题描述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E08748-4798-434A-A93E-752F0B202A68}"/>
              </a:ext>
            </a:extLst>
          </p:cNvPr>
          <p:cNvSpPr txBox="1"/>
          <p:nvPr/>
        </p:nvSpPr>
        <p:spPr>
          <a:xfrm>
            <a:off x="2450741" y="1923655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对结构化的中医药数据文件</a:t>
            </a:r>
            <a:endParaRPr lang="en-US" altLang="zh-CN" dirty="0"/>
          </a:p>
          <a:p>
            <a:r>
              <a:rPr lang="zh-CN" altLang="en-US" dirty="0"/>
              <a:t>可进行列加密解密并进行检索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2A317FD-76CA-462D-91D4-9A105C19AF74}"/>
              </a:ext>
            </a:extLst>
          </p:cNvPr>
          <p:cNvSpPr txBox="1"/>
          <p:nvPr/>
        </p:nvSpPr>
        <p:spPr>
          <a:xfrm>
            <a:off x="7681926" y="192365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对非结构化的中医药数据文件</a:t>
            </a:r>
            <a:endParaRPr lang="en-US" altLang="zh-CN" dirty="0"/>
          </a:p>
          <a:p>
            <a:r>
              <a:rPr lang="zh-CN" altLang="en-US" dirty="0"/>
              <a:t>可进行文件加密解密并进行检索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9221815-4D11-4403-8D66-812028BBBB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488976"/>
              </p:ext>
            </p:extLst>
          </p:nvPr>
        </p:nvGraphicFramePr>
        <p:xfrm>
          <a:off x="2450741" y="2992881"/>
          <a:ext cx="2898742" cy="525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" name="Equation" r:id="rId4" imgW="1523686" imgH="276091" progId="Equation.DSMT4">
                  <p:embed/>
                </p:oleObj>
              </mc:Choice>
              <mc:Fallback>
                <p:oleObj name="Equation" r:id="rId4" imgW="1523686" imgH="276091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49221815-4D11-4403-8D66-812028BBBB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0741" y="2992881"/>
                        <a:ext cx="2898742" cy="525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22EFD31-27DF-4E2B-A5F3-1FD9771BDC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291128"/>
              </p:ext>
            </p:extLst>
          </p:nvPr>
        </p:nvGraphicFramePr>
        <p:xfrm>
          <a:off x="1941227" y="3795483"/>
          <a:ext cx="4521756" cy="523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" name="Equation" r:id="rId6" imgW="2552436" imgH="295169" progId="Equation.DSMT4">
                  <p:embed/>
                </p:oleObj>
              </mc:Choice>
              <mc:Fallback>
                <p:oleObj name="Equation" r:id="rId6" imgW="2552436" imgH="29516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41227" y="3795483"/>
                        <a:ext cx="4521756" cy="523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E844028-0D56-46FB-902B-E4DE01E607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694108"/>
              </p:ext>
            </p:extLst>
          </p:nvPr>
        </p:nvGraphicFramePr>
        <p:xfrm>
          <a:off x="9149812" y="2597675"/>
          <a:ext cx="480547" cy="411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" name="Equation" r:id="rId8" imgW="200135" imgH="171342" progId="Equation.DSMT4">
                  <p:embed/>
                </p:oleObj>
              </mc:Choice>
              <mc:Fallback>
                <p:oleObj name="Equation" r:id="rId8" imgW="200135" imgH="17134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9812" y="2597675"/>
                        <a:ext cx="480547" cy="411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0ADBF30-0029-4432-98FA-1D80ED30B2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821687"/>
              </p:ext>
            </p:extLst>
          </p:nvPr>
        </p:nvGraphicFramePr>
        <p:xfrm>
          <a:off x="8076595" y="3503583"/>
          <a:ext cx="2626980" cy="525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Equation" r:id="rId10" imgW="1142855" imgH="228576" progId="Equation.DSMT4">
                  <p:embed/>
                </p:oleObj>
              </mc:Choice>
              <mc:Fallback>
                <p:oleObj name="Equation" r:id="rId10" imgW="1142855" imgH="22857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076595" y="3503583"/>
                        <a:ext cx="2626980" cy="525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BE6E1F86-F77C-4473-A0B9-115433B887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753056"/>
              </p:ext>
            </p:extLst>
          </p:nvPr>
        </p:nvGraphicFramePr>
        <p:xfrm>
          <a:off x="6941199" y="4398256"/>
          <a:ext cx="4417226" cy="525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Equation" r:id="rId12" imgW="2161885" imgH="257013" progId="Equation.DSMT4">
                  <p:embed/>
                </p:oleObj>
              </mc:Choice>
              <mc:Fallback>
                <p:oleObj name="Equation" r:id="rId12" imgW="2161885" imgH="25701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41199" y="4398256"/>
                        <a:ext cx="4417226" cy="525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693CA300-823E-4EEA-8394-E486AEBF0982}"/>
              </a:ext>
            </a:extLst>
          </p:cNvPr>
          <p:cNvSpPr txBox="1"/>
          <p:nvPr/>
        </p:nvSpPr>
        <p:spPr>
          <a:xfrm>
            <a:off x="2555260" y="5166462"/>
            <a:ext cx="4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endParaRPr lang="zh-CN" altLang="en-US" sz="280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89C1F7B-A2C0-4238-B654-8CC3C3D558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771793"/>
              </p:ext>
            </p:extLst>
          </p:nvPr>
        </p:nvGraphicFramePr>
        <p:xfrm>
          <a:off x="3619500" y="5189538"/>
          <a:ext cx="8477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Equation" r:id="rId14" imgW="418987" imgH="257013" progId="Equation.DSMT4">
                  <p:embed/>
                </p:oleObj>
              </mc:Choice>
              <mc:Fallback>
                <p:oleObj name="Equation" r:id="rId14" imgW="418987" imgH="25701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619500" y="5189538"/>
                        <a:ext cx="847725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箭头: 下 26">
            <a:extLst>
              <a:ext uri="{FF2B5EF4-FFF2-40B4-BE49-F238E27FC236}">
                <a16:creationId xmlns:a16="http://schemas.microsoft.com/office/drawing/2014/main" id="{C136F1B8-973E-4D3A-BE25-AF20926717FE}"/>
              </a:ext>
            </a:extLst>
          </p:cNvPr>
          <p:cNvSpPr/>
          <p:nvPr/>
        </p:nvSpPr>
        <p:spPr>
          <a:xfrm flipH="1">
            <a:off x="3744570" y="3467880"/>
            <a:ext cx="311084" cy="460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B7EFE873-CF25-4902-B108-7F1A2CD4B2AA}"/>
              </a:ext>
            </a:extLst>
          </p:cNvPr>
          <p:cNvSpPr/>
          <p:nvPr/>
        </p:nvSpPr>
        <p:spPr>
          <a:xfrm flipH="1">
            <a:off x="9234543" y="3026406"/>
            <a:ext cx="311084" cy="460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EB85DA44-0C0D-4ECA-8C95-676D7386E169}"/>
              </a:ext>
            </a:extLst>
          </p:cNvPr>
          <p:cNvSpPr/>
          <p:nvPr/>
        </p:nvSpPr>
        <p:spPr>
          <a:xfrm flipH="1">
            <a:off x="9229399" y="3937913"/>
            <a:ext cx="311084" cy="460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FB258672-EBA7-4A65-96E8-DFAAFA78A2E8}"/>
              </a:ext>
            </a:extLst>
          </p:cNvPr>
          <p:cNvSpPr/>
          <p:nvPr/>
        </p:nvSpPr>
        <p:spPr>
          <a:xfrm rot="16200000" flipH="1">
            <a:off x="3139131" y="5202548"/>
            <a:ext cx="311084" cy="460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4C9F1E50-A6FB-414E-AB63-56EA40B9E9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876057"/>
              </p:ext>
            </p:extLst>
          </p:nvPr>
        </p:nvGraphicFramePr>
        <p:xfrm>
          <a:off x="5116879" y="5195887"/>
          <a:ext cx="190023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Equation" r:id="rId16" imgW="1900582" imgH="512298" progId="Equation.DSMT4">
                  <p:embed/>
                </p:oleObj>
              </mc:Choice>
              <mc:Fallback>
                <p:oleObj name="Equation" r:id="rId16" imgW="1900582" imgH="51229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116879" y="5195887"/>
                        <a:ext cx="1900237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箭头: 下 32">
            <a:extLst>
              <a:ext uri="{FF2B5EF4-FFF2-40B4-BE49-F238E27FC236}">
                <a16:creationId xmlns:a16="http://schemas.microsoft.com/office/drawing/2014/main" id="{FD2872A5-58BB-4FA0-B2EB-9B0FB680FE4F}"/>
              </a:ext>
            </a:extLst>
          </p:cNvPr>
          <p:cNvSpPr/>
          <p:nvPr/>
        </p:nvSpPr>
        <p:spPr>
          <a:xfrm rot="16200000" flipH="1">
            <a:off x="4636510" y="5189480"/>
            <a:ext cx="311084" cy="460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74ABE4E8-827E-4B76-B9A6-D71A029DD029}"/>
              </a:ext>
            </a:extLst>
          </p:cNvPr>
          <p:cNvSpPr/>
          <p:nvPr/>
        </p:nvSpPr>
        <p:spPr>
          <a:xfrm>
            <a:off x="7111771" y="5290245"/>
            <a:ext cx="683932" cy="2980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6E4B3D2B-7126-4EA7-8A10-059D4FBF24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782654"/>
              </p:ext>
            </p:extLst>
          </p:nvPr>
        </p:nvGraphicFramePr>
        <p:xfrm>
          <a:off x="7981247" y="5197319"/>
          <a:ext cx="1107884" cy="511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Equation" r:id="rId18" imgW="495000" imgH="228600" progId="Equation.DSMT4">
                  <p:embed/>
                </p:oleObj>
              </mc:Choice>
              <mc:Fallback>
                <p:oleObj name="Equation" r:id="rId18" imgW="49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981247" y="5197319"/>
                        <a:ext cx="1107884" cy="511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22AFB128-CE18-4DE5-8C1D-5F28AD2676C7}"/>
              </a:ext>
            </a:extLst>
          </p:cNvPr>
          <p:cNvSpPr/>
          <p:nvPr/>
        </p:nvSpPr>
        <p:spPr>
          <a:xfrm>
            <a:off x="354264" y="885030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论文摘要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75A68D6-9689-4082-89D8-4EC6BB25A432}"/>
              </a:ext>
            </a:extLst>
          </p:cNvPr>
          <p:cNvSpPr/>
          <p:nvPr/>
        </p:nvSpPr>
        <p:spPr>
          <a:xfrm>
            <a:off x="354264" y="177074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研究背景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D44880B-B594-48AE-AE3E-5F33F0084636}"/>
              </a:ext>
            </a:extLst>
          </p:cNvPr>
          <p:cNvSpPr/>
          <p:nvPr/>
        </p:nvSpPr>
        <p:spPr>
          <a:xfrm>
            <a:off x="352318" y="267698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文献综述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25182F6-2AA3-4197-863F-F1C2A66EE43D}"/>
              </a:ext>
            </a:extLst>
          </p:cNvPr>
          <p:cNvSpPr/>
          <p:nvPr/>
        </p:nvSpPr>
        <p:spPr>
          <a:xfrm>
            <a:off x="350553" y="3562706"/>
            <a:ext cx="1272619" cy="5184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算法设计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E3C161-78EE-488E-AAB9-88903787AE2C}"/>
              </a:ext>
            </a:extLst>
          </p:cNvPr>
          <p:cNvSpPr/>
          <p:nvPr/>
        </p:nvSpPr>
        <p:spPr>
          <a:xfrm>
            <a:off x="359651" y="446720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算法分析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8089378-6CA9-4D1F-B8F6-38A1CC0594C6}"/>
              </a:ext>
            </a:extLst>
          </p:cNvPr>
          <p:cNvSpPr/>
          <p:nvPr/>
        </p:nvSpPr>
        <p:spPr>
          <a:xfrm>
            <a:off x="357256" y="5350383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系统应用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0032C3D-EF2C-4B20-A8C2-B3CFA43C2D13}"/>
              </a:ext>
            </a:extLst>
          </p:cNvPr>
          <p:cNvSpPr/>
          <p:nvPr/>
        </p:nvSpPr>
        <p:spPr>
          <a:xfrm>
            <a:off x="357255" y="6240382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论文总结</a:t>
            </a:r>
          </a:p>
        </p:txBody>
      </p:sp>
    </p:spTree>
    <p:extLst>
      <p:ext uri="{BB962C8B-B14F-4D97-AF65-F5344CB8AC3E}">
        <p14:creationId xmlns:p14="http://schemas.microsoft.com/office/powerpoint/2010/main" val="201030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20849" y="0"/>
            <a:ext cx="105517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693987" y="0"/>
            <a:ext cx="10605461" cy="7373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640263" y="1343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算法设计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405D14-75B1-483A-AFB9-19F693A2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15" y="-183823"/>
            <a:ext cx="1704358" cy="12160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90E78B-5F17-417A-BF87-C36002CD4069}"/>
              </a:ext>
            </a:extLst>
          </p:cNvPr>
          <p:cNvSpPr txBox="1"/>
          <p:nvPr/>
        </p:nvSpPr>
        <p:spPr>
          <a:xfrm>
            <a:off x="9897044" y="0"/>
            <a:ext cx="24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南京中医药大学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29D2E-E5B5-475F-A11D-1401C29C8794}"/>
              </a:ext>
            </a:extLst>
          </p:cNvPr>
          <p:cNvSpPr txBox="1"/>
          <p:nvPr/>
        </p:nvSpPr>
        <p:spPr>
          <a:xfrm>
            <a:off x="9805203" y="461665"/>
            <a:ext cx="2494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Nanjing University of Chinese Medicine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矩形 7">
            <a:extLst>
              <a:ext uri="{FF2B5EF4-FFF2-40B4-BE49-F238E27FC236}">
                <a16:creationId xmlns:a16="http://schemas.microsoft.com/office/drawing/2014/main" id="{BBC0A5B4-D050-479E-8D6E-D88A3E7D77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AAECE10-6797-4F68-958F-0267C24D64D0}"/>
              </a:ext>
            </a:extLst>
          </p:cNvPr>
          <p:cNvSpPr txBox="1"/>
          <p:nvPr/>
        </p:nvSpPr>
        <p:spPr>
          <a:xfrm>
            <a:off x="2215298" y="941839"/>
            <a:ext cx="141577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问题描述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D7B01BB-0AC6-4756-9416-D606CD495ED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602" y="1889226"/>
            <a:ext cx="5584221" cy="182997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136C9DF-512F-4289-A2D3-994E224E7CC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602" y="4078906"/>
            <a:ext cx="5584221" cy="241938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4E08748-4798-434A-A93E-752F0B202A68}"/>
              </a:ext>
            </a:extLst>
          </p:cNvPr>
          <p:cNvSpPr txBox="1"/>
          <p:nvPr/>
        </p:nvSpPr>
        <p:spPr>
          <a:xfrm>
            <a:off x="2450741" y="2377758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对结构化的中医药数据文件</a:t>
            </a:r>
            <a:endParaRPr lang="en-US" altLang="zh-CN" dirty="0"/>
          </a:p>
          <a:p>
            <a:r>
              <a:rPr lang="zh-CN" altLang="en-US" dirty="0"/>
              <a:t>可进行列加密解密并进行检索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2A317FD-76CA-462D-91D4-9A105C19AF74}"/>
              </a:ext>
            </a:extLst>
          </p:cNvPr>
          <p:cNvSpPr txBox="1"/>
          <p:nvPr/>
        </p:nvSpPr>
        <p:spPr>
          <a:xfrm>
            <a:off x="2450741" y="477332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对非结构化的中医药数据文件</a:t>
            </a:r>
            <a:endParaRPr lang="en-US" altLang="zh-CN" dirty="0"/>
          </a:p>
          <a:p>
            <a:r>
              <a:rPr lang="zh-CN" altLang="en-US" dirty="0"/>
              <a:t>可进行文件加密解密并进行检索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DFAAA48-8679-4BBD-A0EB-B101899E0FB4}"/>
              </a:ext>
            </a:extLst>
          </p:cNvPr>
          <p:cNvSpPr/>
          <p:nvPr/>
        </p:nvSpPr>
        <p:spPr>
          <a:xfrm>
            <a:off x="354264" y="885030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论文摘要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B955627-8EC8-4BC9-9C83-349A531C4082}"/>
              </a:ext>
            </a:extLst>
          </p:cNvPr>
          <p:cNvSpPr/>
          <p:nvPr/>
        </p:nvSpPr>
        <p:spPr>
          <a:xfrm>
            <a:off x="354264" y="177074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研究背景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073D6A1-CD00-4741-9E4B-18C29E1E93BE}"/>
              </a:ext>
            </a:extLst>
          </p:cNvPr>
          <p:cNvSpPr/>
          <p:nvPr/>
        </p:nvSpPr>
        <p:spPr>
          <a:xfrm>
            <a:off x="352318" y="267698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文献综述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DB4829A-05A2-4B32-B72A-930E869927B5}"/>
              </a:ext>
            </a:extLst>
          </p:cNvPr>
          <p:cNvSpPr/>
          <p:nvPr/>
        </p:nvSpPr>
        <p:spPr>
          <a:xfrm>
            <a:off x="350553" y="3562706"/>
            <a:ext cx="1272619" cy="5184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算法设计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E745D8E-D8A7-4470-8603-2B53464764FF}"/>
              </a:ext>
            </a:extLst>
          </p:cNvPr>
          <p:cNvSpPr/>
          <p:nvPr/>
        </p:nvSpPr>
        <p:spPr>
          <a:xfrm>
            <a:off x="359651" y="446720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算法分析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65D3A87-C1EF-4269-85B3-6F9EF6F548EE}"/>
              </a:ext>
            </a:extLst>
          </p:cNvPr>
          <p:cNvSpPr/>
          <p:nvPr/>
        </p:nvSpPr>
        <p:spPr>
          <a:xfrm>
            <a:off x="357256" y="5350383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系统应用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7AB0F13-3D70-4923-B26D-28D02A8DE05E}"/>
              </a:ext>
            </a:extLst>
          </p:cNvPr>
          <p:cNvSpPr/>
          <p:nvPr/>
        </p:nvSpPr>
        <p:spPr>
          <a:xfrm>
            <a:off x="357255" y="6240382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论文总结</a:t>
            </a:r>
          </a:p>
        </p:txBody>
      </p:sp>
    </p:spTree>
    <p:extLst>
      <p:ext uri="{BB962C8B-B14F-4D97-AF65-F5344CB8AC3E}">
        <p14:creationId xmlns:p14="http://schemas.microsoft.com/office/powerpoint/2010/main" val="296550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20849" y="0"/>
            <a:ext cx="105517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693987" y="0"/>
            <a:ext cx="10605461" cy="7373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640263" y="1343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算法设计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405D14-75B1-483A-AFB9-19F693A2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15" y="-183823"/>
            <a:ext cx="1704358" cy="12160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90E78B-5F17-417A-BF87-C36002CD4069}"/>
              </a:ext>
            </a:extLst>
          </p:cNvPr>
          <p:cNvSpPr txBox="1"/>
          <p:nvPr/>
        </p:nvSpPr>
        <p:spPr>
          <a:xfrm>
            <a:off x="9897044" y="0"/>
            <a:ext cx="24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南京中医药大学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29D2E-E5B5-475F-A11D-1401C29C8794}"/>
              </a:ext>
            </a:extLst>
          </p:cNvPr>
          <p:cNvSpPr txBox="1"/>
          <p:nvPr/>
        </p:nvSpPr>
        <p:spPr>
          <a:xfrm>
            <a:off x="9805203" y="461665"/>
            <a:ext cx="2494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Nanjing University of Chinese Medicine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650A8CF0-073E-4988-9268-721FA01CF81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272003-BC17-4C41-990E-33BC3A3397AF}"/>
              </a:ext>
            </a:extLst>
          </p:cNvPr>
          <p:cNvSpPr txBox="1"/>
          <p:nvPr/>
        </p:nvSpPr>
        <p:spPr>
          <a:xfrm>
            <a:off x="2215298" y="941839"/>
            <a:ext cx="141577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加密算法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D4531A7-4923-4AB4-A326-95173EBB98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014" y="1588686"/>
            <a:ext cx="3958373" cy="4613096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0024434D-C15C-4A5D-86DB-43C5A476DC8B}"/>
              </a:ext>
            </a:extLst>
          </p:cNvPr>
          <p:cNvSpPr txBox="1"/>
          <p:nvPr/>
        </p:nvSpPr>
        <p:spPr>
          <a:xfrm>
            <a:off x="9323490" y="617786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加密算法流程图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04752BC-0F67-4E8D-A6BC-D52A3C00301D}"/>
              </a:ext>
            </a:extLst>
          </p:cNvPr>
          <p:cNvSpPr/>
          <p:nvPr/>
        </p:nvSpPr>
        <p:spPr>
          <a:xfrm>
            <a:off x="354264" y="885030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论文摘要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33F6C5D-E2FC-4A9A-9813-96C3B46FA95F}"/>
              </a:ext>
            </a:extLst>
          </p:cNvPr>
          <p:cNvSpPr/>
          <p:nvPr/>
        </p:nvSpPr>
        <p:spPr>
          <a:xfrm>
            <a:off x="354264" y="177074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研究背景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05670F3-A144-43A2-921B-FEB96F0EB9A1}"/>
              </a:ext>
            </a:extLst>
          </p:cNvPr>
          <p:cNvSpPr/>
          <p:nvPr/>
        </p:nvSpPr>
        <p:spPr>
          <a:xfrm>
            <a:off x="352318" y="267698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文献综述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42EA7A4-000B-4536-B069-47FB11D9A482}"/>
              </a:ext>
            </a:extLst>
          </p:cNvPr>
          <p:cNvSpPr/>
          <p:nvPr/>
        </p:nvSpPr>
        <p:spPr>
          <a:xfrm>
            <a:off x="350553" y="3562706"/>
            <a:ext cx="1272619" cy="5184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算法设计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F3D1122-AFFF-4D06-B801-C75F52A22AAE}"/>
              </a:ext>
            </a:extLst>
          </p:cNvPr>
          <p:cNvSpPr/>
          <p:nvPr/>
        </p:nvSpPr>
        <p:spPr>
          <a:xfrm>
            <a:off x="359651" y="4467208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算法分析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0D0AFD3-A65A-4C91-8DEA-E04D131247BD}"/>
              </a:ext>
            </a:extLst>
          </p:cNvPr>
          <p:cNvSpPr/>
          <p:nvPr/>
        </p:nvSpPr>
        <p:spPr>
          <a:xfrm>
            <a:off x="357256" y="5350383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系统应用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3F7EB4B-79DF-4355-A7D5-0BEF8C664DAE}"/>
              </a:ext>
            </a:extLst>
          </p:cNvPr>
          <p:cNvSpPr/>
          <p:nvPr/>
        </p:nvSpPr>
        <p:spPr>
          <a:xfrm>
            <a:off x="357255" y="6240382"/>
            <a:ext cx="1272619" cy="51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论文总结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3E9F8D4E-E4F2-42B9-96F6-130112495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251" y="2766394"/>
            <a:ext cx="6094763" cy="225767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A5C8E57-239E-49A3-B493-3D0DAE2DF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6935" y="2029985"/>
            <a:ext cx="6112678" cy="38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1507</Words>
  <Application>Microsoft Office PowerPoint</Application>
  <PresentationFormat>宽屏</PresentationFormat>
  <Paragraphs>409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等线</vt:lpstr>
      <vt:lpstr>等线 Light</vt:lpstr>
      <vt:lpstr>华文行楷</vt:lpstr>
      <vt:lpstr>隶书</vt:lpstr>
      <vt:lpstr>宋体</vt:lpstr>
      <vt:lpstr>微软雅黑 Light</vt:lpstr>
      <vt:lpstr>Arial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文斌</dc:creator>
  <cp:lastModifiedBy>文斌</cp:lastModifiedBy>
  <cp:revision>45</cp:revision>
  <dcterms:created xsi:type="dcterms:W3CDTF">2020-06-01T01:13:08Z</dcterms:created>
  <dcterms:modified xsi:type="dcterms:W3CDTF">2020-06-02T15:58:58Z</dcterms:modified>
</cp:coreProperties>
</file>