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7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09C440-A7C0-EAA4-AE31-B3023678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A005A1-D411-A919-3202-214444D38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E2E1A1-6022-8E2C-A935-16CA290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9AF381-7BF8-CA44-15AA-4B26BE1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0D1FC8-A361-FF8A-B454-50528A5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1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626A4E-D22C-48A9-8FCC-309A2E96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D8B3B28-E2E4-4697-6546-C2A54343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2E9F07-885C-83DE-F83D-9F204AB9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C8D8D2-C806-4261-3A38-BF48FBB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ACCDE5E-6474-5BAD-13A8-72FE9A6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0FEEFCF-205C-9F8B-CC64-D90C3615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664FC09-0F8E-E4A2-9902-3882376B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E57E33-775C-5A54-0FD6-B15A7A2F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B31FF5-F741-262F-081E-F65D296F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3E905C-396D-440F-248C-138A4BD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6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11F43-42F6-F179-24D8-EFD7E37D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0D833-E133-A5CF-B16B-E6987270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FCFA23-8616-0A14-FCBD-7721AE87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280D4A-E789-DA2B-518E-2B680F23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B45B40-664C-0C53-4C2D-191F512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6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82DBE8-C95D-49CC-81D4-B1E9A8A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8E2381-C44B-844D-16D3-CDA4C933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02C674-C0F2-657D-43E7-35D81D4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038544-CC7A-1E59-EF24-8DC25A0B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C9DECC-011C-AEC7-19C3-FA359197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4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ED7026-4E9C-C4DF-7081-C9ED87E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2C0AC2-14A9-86CF-D01B-C38727703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35D7E6-09E7-4160-3B0A-9B1461DBC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8A8048-B4B5-290C-7A66-EA2B7DF7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9CF91F-426B-52B1-A7E4-EE040BF0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90F0DBC-CAD1-04E8-09A9-2BAFEA9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43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545F8-98A1-037F-176A-3F28A01E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1959AC-11C8-38ED-AA24-7B539AD7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20FC54-DB86-300A-7E43-AA08F772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AA2FA51-9F0E-CA92-B9A2-3B7D618F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74EC411-AD77-E357-E3F3-E666DCC44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E9BE3AB-B0AD-0891-9FF2-40BBF0B2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081339-85D8-4B3B-849C-C7DDF460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88FA3FE-41D1-407A-0E93-C2027D3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1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8CB66-C176-47EF-FF07-DD6F80B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FB42B1E-F1A8-CCDC-2686-83DA80C5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F208DD-606F-84B8-2CC8-DC4A240F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9B9BB70-76DB-023B-D32A-04EDA631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5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274DBE-DBA5-AD20-0308-B8CCABFC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3BE6FA0-2192-44C4-EED6-028052F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BF7086-EEFD-EE23-2023-9DCB28E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19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7EAA-DF69-5240-6FD2-861F80E1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02ECBA-CCC4-963A-9DA3-D0EBC2C6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7496F7-33F6-FD37-7DA7-87ACCED63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91C591F-038A-1425-9956-A946FD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7C8BE40-F182-F23E-8C7A-AD3B400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9BE1A7-A1FC-034C-3BFE-E17460F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86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916FBD-7CA1-0F82-7FDA-1C9C0A50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8358788-D30F-9724-EA41-658ABFA9C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39A3A97-911A-3D85-BEC3-4EFC80A1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C52893-BB94-50AC-FC10-D7C1C4F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D526BE-BAE0-B2B0-D2DD-A29B1A8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032E73-EC44-FABB-E933-B59F411F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8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C2333BF-6293-84D1-0860-56E8A2A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81CE705-D9FC-36E8-0F91-1AC141B1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66386-8800-F08A-F7F2-722B601F4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6D35-201D-4FC3-94DD-53FE2BE1539C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3DBD2D-AD39-F7DA-9C6C-860D02EDC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8F7754-9725-E99B-DD25-FFF41FFD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BDC4-6197-4237-A9CB-514D6B7A1F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5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9ACBA2-C0EE-8F23-080F-FC170CA1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2535121"/>
            <a:ext cx="10640754" cy="1186487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GB" sz="4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5G NR Simulation in NS-3</a:t>
            </a:r>
            <a:br>
              <a:rPr lang="cs-CZ" sz="24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13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09F3BE-7761-A7C7-449C-942CFF69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416552"/>
            <a:ext cx="4312920" cy="2221428"/>
          </a:xfrm>
        </p:spPr>
        <p:txBody>
          <a:bodyPr anchor="ctr">
            <a:normAutofit fontScale="92500"/>
          </a:bodyPr>
          <a:lstStyle/>
          <a:p>
            <a:pPr algn="l">
              <a:spcAft>
                <a:spcPts val="800"/>
              </a:spcAft>
            </a:pPr>
            <a:r>
              <a:rPr lang="en-GB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Authors:	</a:t>
            </a:r>
            <a:r>
              <a:rPr lang="en-AU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GB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Adam Hora</a:t>
            </a:r>
            <a:endParaRPr lang="cs-CZ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cs-CZ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GB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Boris </a:t>
            </a:r>
            <a:r>
              <a:rPr lang="en-GB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Hynšt</a:t>
            </a:r>
            <a:endParaRPr lang="cs-CZ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l">
              <a:spcAft>
                <a:spcPts val="800"/>
              </a:spcAft>
            </a:pPr>
            <a:r>
              <a:rPr lang="cs-CZ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GB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Jan </a:t>
            </a:r>
            <a:r>
              <a:rPr lang="en-GB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Hrubý</a:t>
            </a:r>
            <a:endParaRPr lang="cs-CZ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l">
              <a:spcAft>
                <a:spcPts val="800"/>
              </a:spcAft>
            </a:pPr>
            <a:r>
              <a:rPr lang="cs-CZ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b="1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</a:t>
            </a:r>
            <a:r>
              <a:rPr lang="en-GB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Václav Pastušek</a:t>
            </a:r>
            <a:endParaRPr lang="cs-CZ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C87B0-7801-A958-3526-3D3EED47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645" r="96128">
                        <a14:foregroundMark x1="15034" y1="31000" x2="15034" y2="31000"/>
                        <a14:foregroundMark x1="7289" y1="51000" x2="7289" y2="51000"/>
                        <a14:foregroundMark x1="4100" y1="42000" x2="4100" y2="42000"/>
                        <a14:foregroundMark x1="9339" y1="33000" x2="9339" y2="33000"/>
                        <a14:foregroundMark x1="12984" y1="47000" x2="12984" y2="47000"/>
                        <a14:foregroundMark x1="11390" y1="50000" x2="11390" y2="50000"/>
                        <a14:foregroundMark x1="19590" y1="40000" x2="19590" y2="40000"/>
                        <a14:foregroundMark x1="18907" y1="40000" x2="18907" y2="40000"/>
                        <a14:foregroundMark x1="88383" y1="78000" x2="92255" y2="78000"/>
                        <a14:foregroundMark x1="95216" y1="78000" x2="96128" y2="77000"/>
                        <a14:foregroundMark x1="14123" y1="44000" x2="19590" y2="60000"/>
                        <a14:foregroundMark x1="13440" y1="35000" x2="12756" y2="64000"/>
                      </a14:backgroundRemoval>
                    </a14:imgEffect>
                    <a14:imgEffect>
                      <a14:artisticGlowDiffused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53" y="301752"/>
            <a:ext cx="7944522" cy="18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2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26908F1-999D-B50B-E6A0-0839DE9AC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000" b="1" dirty="0" err="1">
                <a:ln w="0"/>
                <a:solidFill>
                  <a:schemeClr val="accent1"/>
                </a:solidFill>
                <a:effectLst>
                  <a:glow rad="101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  <a:endParaRPr lang="en-GB" sz="8000" b="1" dirty="0">
              <a:ln w="0"/>
              <a:solidFill>
                <a:schemeClr val="accent1"/>
              </a:solidFill>
              <a:effectLst>
                <a:glow rad="101600">
                  <a:schemeClr val="accent1">
                    <a:lumMod val="40000"/>
                    <a:lumOff val="60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7475A-A145-ED30-3304-0E1FC2C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08AFA0-3F07-BC9B-068A-A534AFA9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focuses on simulating a 5G-NSA (Non-Standalone) network using the Network Simulator 3 (NS-3) framework. </a:t>
            </a:r>
            <a:endParaRPr lang="cs-CZ" dirty="0"/>
          </a:p>
          <a:p>
            <a:r>
              <a:rPr lang="en-GB" dirty="0"/>
              <a:t>Contributors</a:t>
            </a:r>
            <a:r>
              <a:rPr lang="cs-CZ" dirty="0"/>
              <a:t> </a:t>
            </a:r>
            <a:r>
              <a:rPr lang="en-US" dirty="0"/>
              <a:t>will engage in practical exercises to design a detailed network scenario, fine-tune 5G New Radio (NR) parameters, and analyze network performance comprehensively.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EC87A1-634C-DA4F-49CB-EFB514E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design</a:t>
            </a:r>
            <a:endParaRPr lang="en-GB" b="1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867612-5355-0999-F853-37E5A371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703"/>
            <a:ext cx="10013427" cy="5525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9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71A43-91BB-5EA2-94CC-2188A4EC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Launching the 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091093-DEB0-C59D-ED32-2800FF2D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Method of launching a program: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“./ns3 run 13th</a:t>
            </a:r>
            <a:r>
              <a:rPr lang="cs-CZ" sz="2400" b="1" i="1" dirty="0">
                <a:solidFill>
                  <a:schemeClr val="accent1">
                    <a:lumMod val="75000"/>
                  </a:schemeClr>
                </a:solidFill>
              </a:rPr>
              <a:t>-g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roup</a:t>
            </a:r>
            <a:r>
              <a:rPr lang="cs-CZ" sz="2400" b="1" i="1" dirty="0">
                <a:solidFill>
                  <a:schemeClr val="accent1">
                    <a:lumMod val="75000"/>
                  </a:schemeClr>
                </a:solidFill>
              </a:rPr>
              <a:t>_5G-NSA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--param=value“</a:t>
            </a:r>
          </a:p>
          <a:p>
            <a:pPr marL="0" indent="0">
              <a:buNone/>
            </a:pPr>
            <a:r>
              <a:rPr lang="cs-CZ" sz="2400" dirty="0" err="1"/>
              <a:t>Chosen</a:t>
            </a:r>
            <a:r>
              <a:rPr lang="cs-CZ" sz="2400" dirty="0"/>
              <a:t> a</a:t>
            </a:r>
            <a:r>
              <a:rPr lang="en-US" sz="2400" dirty="0" err="1"/>
              <a:t>pplication</a:t>
            </a:r>
            <a:r>
              <a:rPr lang="en-US" sz="2400" dirty="0"/>
              <a:t> parameters</a:t>
            </a:r>
            <a:r>
              <a:rPr lang="cs-CZ" sz="2400" dirty="0"/>
              <a:t> (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the</a:t>
            </a:r>
            <a:r>
              <a:rPr lang="cs-CZ" sz="2400" dirty="0"/>
              <a:t> 11 </a:t>
            </a:r>
            <a:r>
              <a:rPr lang="cs-CZ" sz="2400" dirty="0" err="1"/>
              <a:t>total</a:t>
            </a:r>
            <a:r>
              <a:rPr lang="cs-CZ" sz="2400" dirty="0"/>
              <a:t>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•</a:t>
            </a:r>
            <a:r>
              <a:rPr lang="cs-CZ" sz="2400" dirty="0"/>
              <a:t> 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numerologyBandwidth</a:t>
            </a:r>
            <a:r>
              <a:rPr lang="en-US" sz="2400" dirty="0"/>
              <a:t> – Set numerology 0 to </a:t>
            </a:r>
            <a:r>
              <a:rPr lang="cs-CZ" sz="2400" dirty="0"/>
              <a:t>4</a:t>
            </a:r>
            <a:r>
              <a:rPr lang="en-US" sz="2400" dirty="0"/>
              <a:t> [-].</a:t>
            </a:r>
          </a:p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txPower</a:t>
            </a:r>
            <a:r>
              <a:rPr lang="en-US" sz="2400" dirty="0"/>
              <a:t> – Set transmitter power [dBm].</a:t>
            </a:r>
          </a:p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packetSize</a:t>
            </a:r>
            <a:r>
              <a:rPr lang="en-US" sz="2400" dirty="0"/>
              <a:t> – Set packet size [Bytes].</a:t>
            </a:r>
          </a:p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maxPacketSize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– Set the max number of packets transmitted per second [-].</a:t>
            </a:r>
          </a:p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simTime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– Set simulation time [sec].</a:t>
            </a:r>
            <a:endParaRPr lang="cs-CZ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84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67428-482E-A52A-E4E1-1DB6F1CA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40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Simulated scenarios</a:t>
            </a:r>
            <a:r>
              <a:rPr lang="cs-CZ" sz="40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40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cs-CZ" sz="40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cs-CZ" sz="40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gNodeBs</a:t>
            </a:r>
            <a:r>
              <a:rPr lang="cs-CZ" sz="40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and 5 </a:t>
            </a:r>
            <a:r>
              <a:rPr lang="cs-CZ" sz="40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UEs</a:t>
            </a:r>
            <a:endParaRPr lang="en-GB" sz="8000" b="1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9E69EF6-2E86-73D3-C94B-8A3765CB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12" y="1544384"/>
            <a:ext cx="6637498" cy="271647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B313A46-6463-3227-8B1E-8F803B7C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2" y="3276028"/>
            <a:ext cx="5709911" cy="3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3FB25-B338-7FED-55C6-407AA9EE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4000" b="1" kern="100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Comparison between simulations of the first group</a:t>
            </a:r>
            <a:endParaRPr lang="en-GB" sz="8000" b="1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9F4F09-C995-2322-DA5B-C434185E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Numerology </a:t>
            </a:r>
            <a:r>
              <a:rPr lang="cs-CZ" dirty="0" err="1"/>
              <a:t>num</a:t>
            </a:r>
            <a:r>
              <a:rPr lang="cs-CZ" dirty="0"/>
              <a:t>. 0</a:t>
            </a:r>
          </a:p>
          <a:p>
            <a:pPr lvl="1"/>
            <a:r>
              <a:rPr lang="cs-CZ" dirty="0" err="1"/>
              <a:t>Average</a:t>
            </a:r>
            <a:r>
              <a:rPr lang="cs-CZ" dirty="0"/>
              <a:t> sim. </a:t>
            </a:r>
            <a:r>
              <a:rPr lang="cs-CZ" dirty="0" err="1"/>
              <a:t>throughput</a:t>
            </a:r>
            <a:r>
              <a:rPr lang="cs-CZ" dirty="0"/>
              <a:t> [Mbps]: 16.720</a:t>
            </a:r>
          </a:p>
          <a:p>
            <a:pPr lvl="1"/>
            <a:r>
              <a:rPr lang="en-GB" dirty="0"/>
              <a:t>Av</a:t>
            </a:r>
            <a:r>
              <a:rPr lang="cs-CZ" dirty="0"/>
              <a:t>e</a:t>
            </a:r>
            <a:r>
              <a:rPr lang="en-GB" dirty="0"/>
              <a:t>rage sim. delay [</a:t>
            </a:r>
            <a:r>
              <a:rPr lang="en-GB" dirty="0" err="1"/>
              <a:t>ms</a:t>
            </a:r>
            <a:r>
              <a:rPr lang="en-GB" dirty="0"/>
              <a:t>]</a:t>
            </a:r>
            <a:r>
              <a:rPr lang="cs-CZ" dirty="0"/>
              <a:t>: 8.321</a:t>
            </a:r>
          </a:p>
          <a:p>
            <a:pPr lvl="1"/>
            <a:endParaRPr lang="cs-CZ" dirty="0"/>
          </a:p>
          <a:p>
            <a:r>
              <a:rPr lang="cs-CZ" dirty="0"/>
              <a:t>Numerology </a:t>
            </a:r>
            <a:r>
              <a:rPr lang="cs-CZ" dirty="0" err="1"/>
              <a:t>num</a:t>
            </a:r>
            <a:r>
              <a:rPr lang="cs-CZ" dirty="0"/>
              <a:t>. 4</a:t>
            </a:r>
          </a:p>
          <a:p>
            <a:pPr lvl="1"/>
            <a:r>
              <a:rPr lang="cs-CZ" dirty="0" err="1"/>
              <a:t>Average</a:t>
            </a:r>
            <a:r>
              <a:rPr lang="cs-CZ" dirty="0"/>
              <a:t> sim. </a:t>
            </a:r>
            <a:r>
              <a:rPr lang="cs-CZ" dirty="0" err="1"/>
              <a:t>throughput</a:t>
            </a:r>
            <a:r>
              <a:rPr lang="cs-CZ" dirty="0"/>
              <a:t> [Mbps]: 16.775</a:t>
            </a:r>
          </a:p>
          <a:p>
            <a:pPr lvl="1"/>
            <a:r>
              <a:rPr lang="en-GB" dirty="0"/>
              <a:t>Av</a:t>
            </a:r>
            <a:r>
              <a:rPr lang="cs-CZ" dirty="0"/>
              <a:t>e</a:t>
            </a:r>
            <a:r>
              <a:rPr lang="en-GB" dirty="0"/>
              <a:t>rage sim. delay [</a:t>
            </a:r>
            <a:r>
              <a:rPr lang="en-GB" dirty="0" err="1"/>
              <a:t>ms</a:t>
            </a:r>
            <a:r>
              <a:rPr lang="en-GB" dirty="0"/>
              <a:t>]</a:t>
            </a:r>
            <a:r>
              <a:rPr lang="cs-CZ" dirty="0"/>
              <a:t>: 2.060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17378-EC1A-BDF0-52ED-3D6748FC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r>
              <a:rPr lang="cs-CZ" sz="36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cs-CZ" sz="36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</a:t>
            </a:r>
            <a:r>
              <a:rPr lang="cs-CZ" sz="36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maximum </a:t>
            </a:r>
            <a:r>
              <a:rPr lang="cs-CZ" sz="36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numbers</a:t>
            </a:r>
            <a:r>
              <a:rPr lang="cs-CZ" sz="36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cs-CZ" sz="36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cs-CZ" sz="36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cs-CZ" sz="3600" b="1" dirty="0" err="1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gNodeBs</a:t>
            </a:r>
            <a:endParaRPr lang="en-GB" sz="3600" b="1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74345-231E-BF25-95BB-40687F1EC5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12" y="1690688"/>
            <a:ext cx="7824414" cy="471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389DA-50C9-009F-4D76-8990559B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Problems and future implementation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FEDBD-F941-87FB-00C2-BBECBF64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/>
              <a:t>Problems</a:t>
            </a:r>
            <a:r>
              <a:rPr lang="cs-CZ" dirty="0"/>
              <a:t>:</a:t>
            </a:r>
          </a:p>
          <a:p>
            <a:r>
              <a:rPr lang="cs-CZ" dirty="0"/>
              <a:t>MME – mobility model</a:t>
            </a:r>
          </a:p>
          <a:p>
            <a:r>
              <a:rPr lang="cs-CZ" dirty="0" err="1"/>
              <a:t>HeganalGridHelper</a:t>
            </a:r>
            <a:r>
              <a:rPr lang="cs-CZ" dirty="0"/>
              <a:t> documentation -&gt; TODO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:</a:t>
            </a:r>
          </a:p>
          <a:p>
            <a:r>
              <a:rPr lang="cs-CZ" dirty="0" err="1"/>
              <a:t>UEs</a:t>
            </a:r>
            <a:r>
              <a:rPr lang="cs-CZ" dirty="0"/>
              <a:t> </a:t>
            </a:r>
            <a:r>
              <a:rPr lang="cs-CZ" dirty="0" err="1"/>
              <a:t>changing</a:t>
            </a:r>
            <a:r>
              <a:rPr lang="cs-CZ" dirty="0"/>
              <a:t> speed</a:t>
            </a:r>
          </a:p>
          <a:p>
            <a:r>
              <a:rPr lang="cs-CZ" dirty="0" err="1"/>
              <a:t>UEs</a:t>
            </a:r>
            <a:r>
              <a:rPr lang="cs-CZ" dirty="0"/>
              <a:t> </a:t>
            </a:r>
            <a:r>
              <a:rPr lang="cs-CZ" dirty="0" err="1"/>
              <a:t>handover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557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26908F1-999D-B50B-E6A0-0839DE9A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2" y="1250378"/>
            <a:ext cx="11594591" cy="2644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800" b="1" kern="1200" dirty="0">
                <a:ln w="0"/>
                <a:solidFill>
                  <a:schemeClr val="accent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Thank you very much for your attention</a:t>
            </a:r>
            <a:endParaRPr lang="cs-CZ" sz="5400" b="1" dirty="0">
              <a:ln w="0"/>
              <a:solidFill>
                <a:schemeClr val="accent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3670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727</TotalTime>
  <Words>269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5G NR Simulation in NS-3 Assignment 13</vt:lpstr>
      <vt:lpstr>Introduction</vt:lpstr>
      <vt:lpstr>Network design</vt:lpstr>
      <vt:lpstr>Launching the Program</vt:lpstr>
      <vt:lpstr>Simulated scenarios for 2 gNodeBs and 5 UEs</vt:lpstr>
      <vt:lpstr>Comparison between simulations of the first group</vt:lpstr>
      <vt:lpstr>Implementation using maximum numbers of gNodeBs</vt:lpstr>
      <vt:lpstr>Problems and future implementation</vt:lpstr>
      <vt:lpstr>Thank you very much for your attention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prezentace: 1. Úvod Představení projektu a jeho cíle. 2. Návrh sítě Krátký přehled navrhovaného scénáře. Zvýraznění klíčových prvků sítě a jejich konfigurace. 3. Simulace a Analýza Popis provedení simulace s různými parametry. Výsledky analýzy klíčových metrik. 4. Závěr a Doporučení Shrnutí dosažených výsledků. Diskuse o problémech a jejich řešení. Případné návrhy na budoucí zlepšení výkonu sítě. 5. Otázky a Diskuze Otevření prostoru pro otázky a diskuzi od posluchačů.</dc:title>
  <dc:creator>Pastušek Václav (204437)</dc:creator>
  <cp:lastModifiedBy>Pastušek Václav (204437)</cp:lastModifiedBy>
  <cp:revision>56</cp:revision>
  <dcterms:created xsi:type="dcterms:W3CDTF">2023-12-10T10:52:06Z</dcterms:created>
  <dcterms:modified xsi:type="dcterms:W3CDTF">2023-12-13T22:36:22Z</dcterms:modified>
</cp:coreProperties>
</file>