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9"/>
  </p:notesMasterIdLst>
  <p:sldIdLst>
    <p:sldId id="256" r:id="rId3"/>
    <p:sldId id="269" r:id="rId4"/>
    <p:sldId id="270" r:id="rId5"/>
    <p:sldId id="260" r:id="rId6"/>
    <p:sldId id="272" r:id="rId7"/>
    <p:sldId id="261" r:id="rId8"/>
    <p:sldId id="273" r:id="rId9"/>
    <p:sldId id="262" r:id="rId10"/>
    <p:sldId id="281" r:id="rId11"/>
    <p:sldId id="282" r:id="rId12"/>
    <p:sldId id="275" r:id="rId13"/>
    <p:sldId id="264" r:id="rId14"/>
    <p:sldId id="265" r:id="rId15"/>
    <p:sldId id="278" r:id="rId16"/>
    <p:sldId id="267" r:id="rId17"/>
    <p:sldId id="266" r:id="rId18"/>
    <p:sldId id="283" r:id="rId19"/>
    <p:sldId id="285" r:id="rId20"/>
    <p:sldId id="284" r:id="rId21"/>
    <p:sldId id="286" r:id="rId22"/>
    <p:sldId id="287" r:id="rId23"/>
    <p:sldId id="288" r:id="rId24"/>
    <p:sldId id="289" r:id="rId25"/>
    <p:sldId id="279" r:id="rId26"/>
    <p:sldId id="280" r:id="rId27"/>
    <p:sldId id="268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20D41B-B09E-4FC5-8906-18D72025FCC7}">
          <p14:sldIdLst>
            <p14:sldId id="256"/>
            <p14:sldId id="269"/>
            <p14:sldId id="270"/>
            <p14:sldId id="260"/>
            <p14:sldId id="272"/>
            <p14:sldId id="261"/>
            <p14:sldId id="273"/>
            <p14:sldId id="262"/>
            <p14:sldId id="281"/>
            <p14:sldId id="282"/>
            <p14:sldId id="275"/>
            <p14:sldId id="264"/>
            <p14:sldId id="265"/>
            <p14:sldId id="278"/>
            <p14:sldId id="267"/>
            <p14:sldId id="266"/>
            <p14:sldId id="283"/>
            <p14:sldId id="285"/>
            <p14:sldId id="284"/>
            <p14:sldId id="286"/>
            <p14:sldId id="287"/>
            <p14:sldId id="288"/>
            <p14:sldId id="289"/>
            <p14:sldId id="279"/>
            <p14:sldId id="280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DC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14" autoAdjust="0"/>
    <p:restoredTop sz="86679" autoAdjust="0"/>
  </p:normalViewPr>
  <p:slideViewPr>
    <p:cSldViewPr>
      <p:cViewPr varScale="1">
        <p:scale>
          <a:sx n="89" d="100"/>
          <a:sy n="89" d="100"/>
        </p:scale>
        <p:origin x="-108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30"/>
    </p:cViewPr>
  </p:outlin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loop\project\nlpfall2013\doc\12.05.2013%20Meeting\Result12.05.201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afs\cs.pitt.edu\usr0\wencan\private\class\2013-Fall\StudywithDiane\NLPFall2013\doc\11.14.2013%20Meeting-newTopine\Resul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>
                <a:effectLst/>
              </a:rPr>
              <a:t>First Correct Model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'N-Best Topline'!$S$2</c:f>
              <c:strCache>
                <c:ptCount val="1"/>
                <c:pt idx="0">
                  <c:v>All Train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val>
            <c:numRef>
              <c:f>'N-Best Topline'!$Z$2:$Z$12</c:f>
              <c:numCache>
                <c:formatCode>General</c:formatCode>
                <c:ptCount val="11"/>
                <c:pt idx="0">
                  <c:v>0.58763699999999996</c:v>
                </c:pt>
                <c:pt idx="1">
                  <c:v>0.61516879999999996</c:v>
                </c:pt>
                <c:pt idx="2">
                  <c:v>0.61797460000000004</c:v>
                </c:pt>
                <c:pt idx="3">
                  <c:v>0.61885140000000005</c:v>
                </c:pt>
                <c:pt idx="4">
                  <c:v>0.61920209999999998</c:v>
                </c:pt>
                <c:pt idx="5">
                  <c:v>0.61920209999999998</c:v>
                </c:pt>
                <c:pt idx="6">
                  <c:v>0.61972819999999995</c:v>
                </c:pt>
                <c:pt idx="7">
                  <c:v>0.61981589999999998</c:v>
                </c:pt>
                <c:pt idx="8">
                  <c:v>0.61981589999999998</c:v>
                </c:pt>
                <c:pt idx="9">
                  <c:v>0.61981589999999998</c:v>
                </c:pt>
                <c:pt idx="10">
                  <c:v>0.61981589999999998</c:v>
                </c:pt>
              </c:numCache>
            </c:numRef>
          </c:val>
          <c:smooth val="0"/>
        </c:ser>
        <c:ser>
          <c:idx val="3"/>
          <c:order val="1"/>
          <c:tx>
            <c:strRef>
              <c:f>'N-Best Topline'!$S$14</c:f>
              <c:strCache>
                <c:ptCount val="1"/>
                <c:pt idx="0">
                  <c:v>All Dev</c:v>
                </c:pt>
              </c:strCache>
            </c:strRef>
          </c:tx>
          <c:spPr>
            <a:ln>
              <a:solidFill>
                <a:srgbClr val="00B0F0"/>
              </a:solidFill>
              <a:prstDash val="dash"/>
            </a:ln>
          </c:spPr>
          <c:marker>
            <c:symbol val="none"/>
          </c:marker>
          <c:val>
            <c:numRef>
              <c:f>'N-Best Topline'!$Z$14:$Z$24</c:f>
              <c:numCache>
                <c:formatCode>General</c:formatCode>
                <c:ptCount val="11"/>
                <c:pt idx="0">
                  <c:v>0.51850890000000005</c:v>
                </c:pt>
                <c:pt idx="1">
                  <c:v>0.53675700000000004</c:v>
                </c:pt>
                <c:pt idx="2">
                  <c:v>0.54483839999999994</c:v>
                </c:pt>
                <c:pt idx="3">
                  <c:v>0.54118869999999997</c:v>
                </c:pt>
                <c:pt idx="4">
                  <c:v>0.54588110000000001</c:v>
                </c:pt>
                <c:pt idx="5">
                  <c:v>0.54744530000000002</c:v>
                </c:pt>
                <c:pt idx="6">
                  <c:v>0.54718460000000002</c:v>
                </c:pt>
                <c:pt idx="7">
                  <c:v>0.54692390000000002</c:v>
                </c:pt>
                <c:pt idx="8">
                  <c:v>0.54692390000000002</c:v>
                </c:pt>
                <c:pt idx="9">
                  <c:v>0.54692390000000002</c:v>
                </c:pt>
                <c:pt idx="10">
                  <c:v>0.54692390000000002</c:v>
                </c:pt>
              </c:numCache>
            </c:numRef>
          </c:val>
          <c:smooth val="0"/>
        </c:ser>
        <c:ser>
          <c:idx val="4"/>
          <c:order val="2"/>
          <c:tx>
            <c:strRef>
              <c:f>'N-Best Topline'!$AC$2</c:f>
              <c:strCache>
                <c:ptCount val="1"/>
                <c:pt idx="0">
                  <c:v>Top1 Train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val>
            <c:numRef>
              <c:f>'N-Best Topline'!$AD$2:$AD$12</c:f>
              <c:numCache>
                <c:formatCode>General</c:formatCode>
                <c:ptCount val="11"/>
                <c:pt idx="0">
                  <c:v>0.67365189999999997</c:v>
                </c:pt>
                <c:pt idx="1">
                  <c:v>0.70188510000000004</c:v>
                </c:pt>
                <c:pt idx="2">
                  <c:v>0.70495399999999997</c:v>
                </c:pt>
                <c:pt idx="3">
                  <c:v>0.70311270000000003</c:v>
                </c:pt>
                <c:pt idx="4">
                  <c:v>0.7021482</c:v>
                </c:pt>
                <c:pt idx="5">
                  <c:v>0.70179749999999996</c:v>
                </c:pt>
                <c:pt idx="6">
                  <c:v>0.70249890000000004</c:v>
                </c:pt>
                <c:pt idx="7">
                  <c:v>0.70258659999999995</c:v>
                </c:pt>
                <c:pt idx="8">
                  <c:v>0.7021482</c:v>
                </c:pt>
                <c:pt idx="9">
                  <c:v>0.7021482</c:v>
                </c:pt>
                <c:pt idx="10">
                  <c:v>0.7021482</c:v>
                </c:pt>
              </c:numCache>
            </c:numRef>
          </c:val>
          <c:smooth val="0"/>
        </c:ser>
        <c:ser>
          <c:idx val="5"/>
          <c:order val="3"/>
          <c:tx>
            <c:strRef>
              <c:f>'N-Best Topline'!$AC$14</c:f>
              <c:strCache>
                <c:ptCount val="1"/>
                <c:pt idx="0">
                  <c:v>Top1 Dev</c:v>
                </c:pt>
              </c:strCache>
            </c:strRef>
          </c:tx>
          <c:spPr>
            <a:ln>
              <a:solidFill>
                <a:srgbClr val="00B050"/>
              </a:solidFill>
              <a:prstDash val="dash"/>
            </a:ln>
          </c:spPr>
          <c:marker>
            <c:symbol val="none"/>
          </c:marker>
          <c:val>
            <c:numRef>
              <c:f>'N-Best Topline'!$AD$14:$AD$24</c:f>
              <c:numCache>
                <c:formatCode>General</c:formatCode>
                <c:ptCount val="11"/>
                <c:pt idx="0">
                  <c:v>0.58759119999999998</c:v>
                </c:pt>
                <c:pt idx="1">
                  <c:v>0.6027112</c:v>
                </c:pt>
                <c:pt idx="2">
                  <c:v>0.59749739999999996</c:v>
                </c:pt>
                <c:pt idx="3">
                  <c:v>0.60323249999999995</c:v>
                </c:pt>
                <c:pt idx="4">
                  <c:v>0.5959333</c:v>
                </c:pt>
                <c:pt idx="5">
                  <c:v>0.59489049999999999</c:v>
                </c:pt>
                <c:pt idx="6">
                  <c:v>0.59489049999999999</c:v>
                </c:pt>
                <c:pt idx="7">
                  <c:v>0.59489049999999999</c:v>
                </c:pt>
                <c:pt idx="8">
                  <c:v>0.5959333</c:v>
                </c:pt>
                <c:pt idx="9">
                  <c:v>0.5959333</c:v>
                </c:pt>
                <c:pt idx="10">
                  <c:v>0.5959333</c:v>
                </c:pt>
              </c:numCache>
            </c:numRef>
          </c:val>
          <c:smooth val="0"/>
        </c:ser>
        <c:ser>
          <c:idx val="1"/>
          <c:order val="4"/>
          <c:tx>
            <c:strRef>
              <c:f>'N-Best Topline'!$AI$2</c:f>
              <c:strCache>
                <c:ptCount val="1"/>
                <c:pt idx="0">
                  <c:v>Top3 Train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cat>
            <c:numRef>
              <c:f>'N-Best Topline'!$C$2:$C$12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'N-Best Topline'!$AM$2:$AM$12</c:f>
              <c:numCache>
                <c:formatCode>General</c:formatCode>
                <c:ptCount val="11"/>
                <c:pt idx="0">
                  <c:v>0.62411220000000001</c:v>
                </c:pt>
                <c:pt idx="1">
                  <c:v>0.65085490000000001</c:v>
                </c:pt>
                <c:pt idx="2">
                  <c:v>0.65532659999999998</c:v>
                </c:pt>
                <c:pt idx="3">
                  <c:v>0.6560281</c:v>
                </c:pt>
                <c:pt idx="4">
                  <c:v>0.65497590000000006</c:v>
                </c:pt>
                <c:pt idx="5">
                  <c:v>0.65199470000000004</c:v>
                </c:pt>
                <c:pt idx="6">
                  <c:v>0.64796140000000002</c:v>
                </c:pt>
                <c:pt idx="7">
                  <c:v>0.64717230000000003</c:v>
                </c:pt>
                <c:pt idx="8">
                  <c:v>0.64673389999999997</c:v>
                </c:pt>
                <c:pt idx="9">
                  <c:v>0.64673389999999997</c:v>
                </c:pt>
                <c:pt idx="10">
                  <c:v>0.64673389999999997</c:v>
                </c:pt>
              </c:numCache>
            </c:numRef>
          </c:val>
          <c:smooth val="0"/>
        </c:ser>
        <c:ser>
          <c:idx val="0"/>
          <c:order val="5"/>
          <c:tx>
            <c:strRef>
              <c:f>'N-Best Topline'!$AI$14</c:f>
              <c:strCache>
                <c:ptCount val="1"/>
                <c:pt idx="0">
                  <c:v>Top3 Dev</c:v>
                </c:pt>
              </c:strCache>
            </c:strRef>
          </c:tx>
          <c:spPr>
            <a:ln>
              <a:solidFill>
                <a:srgbClr val="FFC000"/>
              </a:solidFill>
              <a:prstDash val="dash"/>
            </a:ln>
          </c:spPr>
          <c:marker>
            <c:symbol val="none"/>
          </c:marker>
          <c:cat>
            <c:numRef>
              <c:f>'N-Best Topline'!$C$2:$C$12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'N-Best Topline'!$AM$14:$AM$24</c:f>
              <c:numCache>
                <c:formatCode>General</c:formatCode>
                <c:ptCount val="11"/>
                <c:pt idx="0">
                  <c:v>0.55839419999999995</c:v>
                </c:pt>
                <c:pt idx="1">
                  <c:v>0.57533889999999999</c:v>
                </c:pt>
                <c:pt idx="2">
                  <c:v>0.57429609999999998</c:v>
                </c:pt>
                <c:pt idx="3">
                  <c:v>0.57116789999999995</c:v>
                </c:pt>
                <c:pt idx="4">
                  <c:v>0.56256519999999999</c:v>
                </c:pt>
                <c:pt idx="5">
                  <c:v>0.56074040000000003</c:v>
                </c:pt>
                <c:pt idx="6">
                  <c:v>0.55735140000000005</c:v>
                </c:pt>
                <c:pt idx="7">
                  <c:v>0.55370180000000002</c:v>
                </c:pt>
                <c:pt idx="8">
                  <c:v>0.54927009999999998</c:v>
                </c:pt>
                <c:pt idx="9">
                  <c:v>0.54927009999999998</c:v>
                </c:pt>
                <c:pt idx="10">
                  <c:v>0.54927009999999998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0389376"/>
        <c:axId val="167908096"/>
      </c:lineChart>
      <c:catAx>
        <c:axId val="1603893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TopK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7908096"/>
        <c:crosses val="autoZero"/>
        <c:auto val="1"/>
        <c:lblAlgn val="ctr"/>
        <c:lblOffset val="100"/>
        <c:noMultiLvlLbl val="0"/>
      </c:catAx>
      <c:valAx>
        <c:axId val="167908096"/>
        <c:scaling>
          <c:orientation val="minMax"/>
          <c:min val="0.30000000000000004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Accuracy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03893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Joint Goal 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'M:\loop\project\NLPFall2013\doc\11.07.2013 Meeting\[Results.xlsx]Topline'!$R$1</c:f>
              <c:strCache>
                <c:ptCount val="1"/>
                <c:pt idx="0">
                  <c:v>HWUbaseline_train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cat>
            <c:numRef>
              <c:f>'new Topline'!$C$2:$C$12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'M:\loop\project\NLPFall2013\doc\11.07.2013 Meeting\[Results.xlsx]Topline'!$R$2:$R$12</c:f>
              <c:numCache>
                <c:formatCode>General</c:formatCode>
                <c:ptCount val="11"/>
                <c:pt idx="0">
                  <c:v>0.73195969999999999</c:v>
                </c:pt>
                <c:pt idx="1">
                  <c:v>0.73195969999999999</c:v>
                </c:pt>
                <c:pt idx="2">
                  <c:v>0.73195969999999999</c:v>
                </c:pt>
                <c:pt idx="3">
                  <c:v>0.73195969999999999</c:v>
                </c:pt>
                <c:pt idx="4">
                  <c:v>0.73195969999999999</c:v>
                </c:pt>
                <c:pt idx="5">
                  <c:v>0.73195969999999999</c:v>
                </c:pt>
                <c:pt idx="6">
                  <c:v>0.73195969999999999</c:v>
                </c:pt>
                <c:pt idx="7">
                  <c:v>0.73195969999999999</c:v>
                </c:pt>
                <c:pt idx="8">
                  <c:v>0.73195969999999999</c:v>
                </c:pt>
                <c:pt idx="9">
                  <c:v>0.73195969999999999</c:v>
                </c:pt>
                <c:pt idx="10">
                  <c:v>0.73195969999999999</c:v>
                </c:pt>
              </c:numCache>
            </c:numRef>
          </c:val>
          <c:smooth val="0"/>
        </c:ser>
        <c:ser>
          <c:idx val="7"/>
          <c:order val="1"/>
          <c:tx>
            <c:strRef>
              <c:f>'M:\loop\project\NLPFall2013\doc\11.07.2013 Meeting\[Results.xlsx]Topline'!$R$13</c:f>
              <c:strCache>
                <c:ptCount val="1"/>
                <c:pt idx="0">
                  <c:v>HWUbaseline_dev</c:v>
                </c:pt>
              </c:strCache>
            </c:strRef>
          </c:tx>
          <c:spPr>
            <a:ln>
              <a:solidFill>
                <a:srgbClr val="00B0F0"/>
              </a:solidFill>
              <a:prstDash val="dash"/>
            </a:ln>
          </c:spPr>
          <c:marker>
            <c:symbol val="none"/>
          </c:marker>
          <c:cat>
            <c:numRef>
              <c:f>'new Topline'!$C$2:$C$12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'M:\loop\project\NLPFall2013\doc\11.07.2013 Meeting\[Results.xlsx]Topline'!$R$14:$R$24</c:f>
              <c:numCache>
                <c:formatCode>General</c:formatCode>
                <c:ptCount val="11"/>
                <c:pt idx="0">
                  <c:v>0.62304479999999995</c:v>
                </c:pt>
                <c:pt idx="1">
                  <c:v>0.62304479999999995</c:v>
                </c:pt>
                <c:pt idx="2">
                  <c:v>0.62304479999999995</c:v>
                </c:pt>
                <c:pt idx="3">
                  <c:v>0.62304479999999995</c:v>
                </c:pt>
                <c:pt idx="4">
                  <c:v>0.62304479999999995</c:v>
                </c:pt>
                <c:pt idx="5">
                  <c:v>0.62304479999999995</c:v>
                </c:pt>
                <c:pt idx="6">
                  <c:v>0.62304479999999995</c:v>
                </c:pt>
                <c:pt idx="7">
                  <c:v>0.62304479999999995</c:v>
                </c:pt>
                <c:pt idx="8">
                  <c:v>0.62304479999999995</c:v>
                </c:pt>
                <c:pt idx="9">
                  <c:v>0.62304479999999995</c:v>
                </c:pt>
                <c:pt idx="10">
                  <c:v>0.62304479999999995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'new Topline'!$K$1</c:f>
              <c:strCache>
                <c:ptCount val="1"/>
                <c:pt idx="0">
                  <c:v>topline1_train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cat>
            <c:numRef>
              <c:f>'new Topline'!$C$2:$C$12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'new Topline'!$K$2:$K$12</c:f>
              <c:numCache>
                <c:formatCode>General</c:formatCode>
                <c:ptCount val="11"/>
                <c:pt idx="0">
                  <c:v>0.74563789999999996</c:v>
                </c:pt>
                <c:pt idx="1">
                  <c:v>0.80675140000000001</c:v>
                </c:pt>
                <c:pt idx="2">
                  <c:v>0.82621659999999997</c:v>
                </c:pt>
                <c:pt idx="3">
                  <c:v>0.83156509999999995</c:v>
                </c:pt>
                <c:pt idx="4">
                  <c:v>0.83787809999999996</c:v>
                </c:pt>
                <c:pt idx="5">
                  <c:v>0.84243749999999995</c:v>
                </c:pt>
                <c:pt idx="6">
                  <c:v>0.84436650000000002</c:v>
                </c:pt>
                <c:pt idx="7">
                  <c:v>0.8486629</c:v>
                </c:pt>
                <c:pt idx="8">
                  <c:v>0.84901360000000003</c:v>
                </c:pt>
                <c:pt idx="9">
                  <c:v>0.84901360000000003</c:v>
                </c:pt>
                <c:pt idx="10">
                  <c:v>0.84901360000000003</c:v>
                </c:pt>
              </c:numCache>
            </c:numRef>
          </c:val>
          <c:smooth val="0"/>
        </c:ser>
        <c:ser>
          <c:idx val="2"/>
          <c:order val="3"/>
          <c:tx>
            <c:strRef>
              <c:f>'new Topline'!$K$13</c:f>
              <c:strCache>
                <c:ptCount val="1"/>
                <c:pt idx="0">
                  <c:v>topline1_dev</c:v>
                </c:pt>
              </c:strCache>
            </c:strRef>
          </c:tx>
          <c:spPr>
            <a:ln>
              <a:solidFill>
                <a:srgbClr val="00B050"/>
              </a:solidFill>
              <a:prstDash val="dash"/>
            </a:ln>
          </c:spPr>
          <c:marker>
            <c:symbol val="none"/>
          </c:marker>
          <c:cat>
            <c:numRef>
              <c:f>'new Topline'!$C$2:$C$12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'new Topline'!$K$14:$K$24</c:f>
              <c:numCache>
                <c:formatCode>General</c:formatCode>
                <c:ptCount val="11"/>
                <c:pt idx="0">
                  <c:v>0.67440040000000001</c:v>
                </c:pt>
                <c:pt idx="1">
                  <c:v>0.73331599999999997</c:v>
                </c:pt>
                <c:pt idx="2">
                  <c:v>0.75260689999999997</c:v>
                </c:pt>
                <c:pt idx="3">
                  <c:v>0.76824820000000005</c:v>
                </c:pt>
                <c:pt idx="4">
                  <c:v>0.77711160000000001</c:v>
                </c:pt>
                <c:pt idx="5">
                  <c:v>0.78310740000000001</c:v>
                </c:pt>
                <c:pt idx="6">
                  <c:v>0.78362880000000001</c:v>
                </c:pt>
                <c:pt idx="7">
                  <c:v>0.78571429999999998</c:v>
                </c:pt>
                <c:pt idx="8">
                  <c:v>0.78571429999999998</c:v>
                </c:pt>
                <c:pt idx="9">
                  <c:v>0.78597499999999998</c:v>
                </c:pt>
                <c:pt idx="10">
                  <c:v>0.78597499999999998</c:v>
                </c:pt>
              </c:numCache>
            </c:numRef>
          </c:val>
          <c:smooth val="0"/>
        </c:ser>
        <c:ser>
          <c:idx val="5"/>
          <c:order val="4"/>
          <c:tx>
            <c:strRef>
              <c:f>'new Topline'!$N$1</c:f>
              <c:strCache>
                <c:ptCount val="1"/>
                <c:pt idx="0">
                  <c:v>topline2_train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cat>
            <c:numRef>
              <c:f>'new Topline'!$C$2:$C$12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'new Topline'!$N$2:$N$12</c:f>
              <c:numCache>
                <c:formatCode>General</c:formatCode>
                <c:ptCount val="11"/>
                <c:pt idx="0">
                  <c:v>0.85322229999999999</c:v>
                </c:pt>
                <c:pt idx="1">
                  <c:v>0.85322229999999999</c:v>
                </c:pt>
                <c:pt idx="2">
                  <c:v>0.85322229999999999</c:v>
                </c:pt>
                <c:pt idx="3">
                  <c:v>0.85322229999999999</c:v>
                </c:pt>
                <c:pt idx="4">
                  <c:v>0.85322229999999999</c:v>
                </c:pt>
                <c:pt idx="5">
                  <c:v>0.85322229999999999</c:v>
                </c:pt>
                <c:pt idx="6">
                  <c:v>0.85322229999999999</c:v>
                </c:pt>
                <c:pt idx="7">
                  <c:v>0.85322229999999999</c:v>
                </c:pt>
                <c:pt idx="8">
                  <c:v>0.85322229999999999</c:v>
                </c:pt>
                <c:pt idx="9">
                  <c:v>0.85322229999999999</c:v>
                </c:pt>
                <c:pt idx="10">
                  <c:v>0.85322229999999999</c:v>
                </c:pt>
              </c:numCache>
            </c:numRef>
          </c:val>
          <c:smooth val="0"/>
        </c:ser>
        <c:ser>
          <c:idx val="6"/>
          <c:order val="5"/>
          <c:tx>
            <c:strRef>
              <c:f>'new Topline'!$N$13</c:f>
              <c:strCache>
                <c:ptCount val="1"/>
                <c:pt idx="0">
                  <c:v>topline2_dev</c:v>
                </c:pt>
              </c:strCache>
            </c:strRef>
          </c:tx>
          <c:spPr>
            <a:ln>
              <a:solidFill>
                <a:srgbClr val="FFC000"/>
              </a:solidFill>
              <a:prstDash val="dash"/>
            </a:ln>
          </c:spPr>
          <c:marker>
            <c:symbol val="none"/>
          </c:marker>
          <c:cat>
            <c:numRef>
              <c:f>'new Topline'!$C$2:$C$12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'new Topline'!$N$14:$N$24</c:f>
              <c:numCache>
                <c:formatCode>General</c:formatCode>
                <c:ptCount val="11"/>
                <c:pt idx="0">
                  <c:v>0.78753910000000005</c:v>
                </c:pt>
                <c:pt idx="1">
                  <c:v>0.78753910000000005</c:v>
                </c:pt>
                <c:pt idx="2">
                  <c:v>0.78753910000000005</c:v>
                </c:pt>
                <c:pt idx="3">
                  <c:v>0.78753910000000005</c:v>
                </c:pt>
                <c:pt idx="4">
                  <c:v>0.78753910000000005</c:v>
                </c:pt>
                <c:pt idx="5">
                  <c:v>0.78753910000000005</c:v>
                </c:pt>
                <c:pt idx="6">
                  <c:v>0.78753910000000005</c:v>
                </c:pt>
                <c:pt idx="7">
                  <c:v>0.78753910000000005</c:v>
                </c:pt>
                <c:pt idx="8">
                  <c:v>0.78753910000000005</c:v>
                </c:pt>
                <c:pt idx="9">
                  <c:v>0.78753910000000005</c:v>
                </c:pt>
                <c:pt idx="10">
                  <c:v>0.78753910000000005</c:v>
                </c:pt>
              </c:numCache>
            </c:numRef>
          </c:val>
          <c:smooth val="0"/>
        </c:ser>
        <c:ser>
          <c:idx val="8"/>
          <c:order val="6"/>
          <c:tx>
            <c:strRef>
              <c:f>'new Topline'!$Q$1</c:f>
              <c:strCache>
                <c:ptCount val="1"/>
                <c:pt idx="0">
                  <c:v>topline3_train</c:v>
                </c:pt>
              </c:strCache>
            </c:strRef>
          </c:tx>
          <c:spPr>
            <a:ln>
              <a:solidFill>
                <a:srgbClr val="7030A0"/>
              </a:solidFill>
            </a:ln>
          </c:spPr>
          <c:marker>
            <c:symbol val="none"/>
          </c:marker>
          <c:cat>
            <c:numRef>
              <c:f>'new Topline'!$C$2:$C$12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'new Topline'!$Q$2:$Q$12</c:f>
              <c:numCache>
                <c:formatCode>General</c:formatCode>
                <c:ptCount val="11"/>
                <c:pt idx="0">
                  <c:v>0.95808859999999996</c:v>
                </c:pt>
                <c:pt idx="1">
                  <c:v>0.95808859999999996</c:v>
                </c:pt>
                <c:pt idx="2">
                  <c:v>0.95808859999999996</c:v>
                </c:pt>
                <c:pt idx="3">
                  <c:v>0.95808859999999996</c:v>
                </c:pt>
                <c:pt idx="4">
                  <c:v>0.95808859999999996</c:v>
                </c:pt>
                <c:pt idx="5">
                  <c:v>0.95808859999999996</c:v>
                </c:pt>
                <c:pt idx="6">
                  <c:v>0.95808859999999996</c:v>
                </c:pt>
                <c:pt idx="7">
                  <c:v>0.95808859999999996</c:v>
                </c:pt>
                <c:pt idx="8">
                  <c:v>0.95808859999999996</c:v>
                </c:pt>
                <c:pt idx="9">
                  <c:v>0.95808859999999996</c:v>
                </c:pt>
                <c:pt idx="10">
                  <c:v>0.95808859999999996</c:v>
                </c:pt>
              </c:numCache>
            </c:numRef>
          </c:val>
          <c:smooth val="0"/>
        </c:ser>
        <c:ser>
          <c:idx val="9"/>
          <c:order val="7"/>
          <c:tx>
            <c:strRef>
              <c:f>'new Topline'!$Q$13</c:f>
              <c:strCache>
                <c:ptCount val="1"/>
                <c:pt idx="0">
                  <c:v>topline3_dev</c:v>
                </c:pt>
              </c:strCache>
            </c:strRef>
          </c:tx>
          <c:spPr>
            <a:ln>
              <a:solidFill>
                <a:srgbClr val="7030A0"/>
              </a:solidFill>
              <a:prstDash val="dash"/>
            </a:ln>
          </c:spPr>
          <c:marker>
            <c:symbol val="none"/>
          </c:marker>
          <c:cat>
            <c:numRef>
              <c:f>'new Topline'!$C$2:$C$12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'new Topline'!$Q$14:$Q$24</c:f>
              <c:numCache>
                <c:formatCode>General</c:formatCode>
                <c:ptCount val="11"/>
                <c:pt idx="0">
                  <c:v>0.94942649999999995</c:v>
                </c:pt>
                <c:pt idx="1">
                  <c:v>0.94942649999999995</c:v>
                </c:pt>
                <c:pt idx="2">
                  <c:v>0.94942649999999995</c:v>
                </c:pt>
                <c:pt idx="3">
                  <c:v>0.94942649999999995</c:v>
                </c:pt>
                <c:pt idx="4">
                  <c:v>0.94942649999999995</c:v>
                </c:pt>
                <c:pt idx="5">
                  <c:v>0.94942649999999995</c:v>
                </c:pt>
                <c:pt idx="6">
                  <c:v>0.94942649999999995</c:v>
                </c:pt>
                <c:pt idx="7">
                  <c:v>0.94942649999999995</c:v>
                </c:pt>
                <c:pt idx="8">
                  <c:v>0.94942649999999995</c:v>
                </c:pt>
                <c:pt idx="9">
                  <c:v>0.94942649999999995</c:v>
                </c:pt>
                <c:pt idx="10">
                  <c:v>0.94942649999999995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8717056"/>
        <c:axId val="166833152"/>
      </c:lineChart>
      <c:catAx>
        <c:axId val="1587170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TopK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6833152"/>
        <c:crosses val="autoZero"/>
        <c:auto val="1"/>
        <c:lblAlgn val="ctr"/>
        <c:lblOffset val="100"/>
        <c:noMultiLvlLbl val="0"/>
      </c:catAx>
      <c:valAx>
        <c:axId val="166833152"/>
        <c:scaling>
          <c:orientation val="minMax"/>
          <c:min val="0.4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Accuracy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87170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349A0-9DCA-4449-8462-5D9CB563EABC}" type="datetimeFigureOut">
              <a:rPr lang="zh-CN" altLang="en-US" smtClean="0"/>
              <a:pPr/>
              <a:t>2013-12-6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76553-5B91-4449-9B02-3D0658743E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06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76553-5B91-4449-9B02-3D0658743E3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47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288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86105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86105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pPr/>
              <a:t>12/6/2013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946976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pPr/>
              <a:t>12/6/2013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714907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pPr/>
              <a:t>12/6/2013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488051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pPr/>
              <a:t>12/6/2013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124699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pPr/>
              <a:t>12/6/2013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477794"/>
      </p:ext>
    </p:extLst>
  </p:cSld>
  <p:clrMapOvr>
    <a:masterClrMapping/>
  </p:clrMapOvr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pPr/>
              <a:t>12/6/2013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438970"/>
      </p:ext>
    </p:extLst>
  </p:cSld>
  <p:clrMapOvr>
    <a:masterClrMapping/>
  </p:clrMapOvr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pPr/>
              <a:t>12/6/2013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63692"/>
      </p:ext>
    </p:extLst>
  </p:cSld>
  <p:clrMapOvr>
    <a:masterClrMapping/>
  </p:clrMapOvr>
  <p:hf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pPr/>
              <a:t>12/6/2013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54541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pPr/>
              <a:t>12/6/2013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005729"/>
      </p:ext>
    </p:extLst>
  </p:cSld>
  <p:clrMapOvr>
    <a:masterClrMapping/>
  </p:clrMapOvr>
  <p:hf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pPr/>
              <a:t>12/6/2013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90336"/>
      </p:ext>
    </p:extLst>
  </p:cSld>
  <p:clrMapOvr>
    <a:masterClrMapping/>
  </p:clrMapOvr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FAD0A-34F9-4C29-9F52-5A12662E7BF1}" type="datetime1">
              <a:rPr lang="en-US" altLang="zh-CN" smtClean="0"/>
              <a:pPr/>
              <a:t>12/6/2013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463645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84313"/>
            <a:ext cx="39243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484313"/>
            <a:ext cx="39243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484313"/>
            <a:ext cx="800100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1860" name="AutoShape 4"/>
          <p:cNvSpPr>
            <a:spLocks noChangeArrowheads="1"/>
          </p:cNvSpPr>
          <p:nvPr/>
        </p:nvSpPr>
        <p:spPr bwMode="auto">
          <a:xfrm>
            <a:off x="539750" y="1231900"/>
            <a:ext cx="795813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6AFAD0A-34F9-4C29-9F52-5A12662E7BF1}" type="datetime1">
              <a:rPr lang="en-US" altLang="zh-CN" smtClean="0"/>
              <a:pPr/>
              <a:t>12/6/2013</a:t>
            </a:fld>
            <a:endParaRPr lang="zh-CN" alt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zh-CN" altLang="en-US"/>
          </a:p>
        </p:txBody>
      </p:sp>
      <p:sp>
        <p:nvSpPr>
          <p:cNvPr id="1218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2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FAD0A-34F9-4C29-9F52-5A12662E7BF1}" type="datetime1">
              <a:rPr lang="en-US" altLang="zh-CN" smtClean="0"/>
              <a:pPr/>
              <a:t>12/6/2013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20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amdial.org/~mh521/dst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062664" cy="1371600"/>
          </a:xfrm>
        </p:spPr>
        <p:txBody>
          <a:bodyPr/>
          <a:lstStyle/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3600" dirty="0"/>
              <a:t> Dialog State Tracking Challenge </a:t>
            </a:r>
            <a:r>
              <a:rPr lang="en-US" sz="3600" dirty="0" smtClean="0"/>
              <a:t>II</a:t>
            </a:r>
            <a:endParaRPr 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4511" y="4932898"/>
            <a:ext cx="7010400" cy="1944216"/>
          </a:xfrm>
        </p:spPr>
        <p:txBody>
          <a:bodyPr/>
          <a:lstStyle/>
          <a:p>
            <a:r>
              <a:rPr lang="en-US" altLang="zh-CN" sz="2400" i="1" dirty="0" err="1" smtClean="0"/>
              <a:t>Wencan</a:t>
            </a:r>
            <a:r>
              <a:rPr lang="en-US" altLang="zh-CN" sz="2400" i="1" dirty="0" smtClean="0"/>
              <a:t> </a:t>
            </a:r>
            <a:r>
              <a:rPr lang="en-US" altLang="zh-CN" sz="2400" i="1" dirty="0" err="1" smtClean="0"/>
              <a:t>Luo</a:t>
            </a:r>
            <a:endParaRPr lang="en-US" altLang="zh-CN" sz="2400" dirty="0" smtClean="0"/>
          </a:p>
          <a:p>
            <a:r>
              <a:rPr lang="en-US" altLang="zh-CN" sz="2400" dirty="0" smtClean="0"/>
              <a:t>12/06/2013</a:t>
            </a:r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6309320"/>
            <a:ext cx="3158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http://camdial.org/~mh521/dstc/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64904"/>
            <a:ext cx="4629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Dialog States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Close-Domain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9759271"/>
              </p:ext>
            </p:extLst>
          </p:nvPr>
        </p:nvGraphicFramePr>
        <p:xfrm>
          <a:off x="323528" y="2276872"/>
          <a:ext cx="8136904" cy="3222580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812739"/>
                <a:gridCol w="1131477"/>
                <a:gridCol w="1080120"/>
                <a:gridCol w="5112568"/>
              </a:tblGrid>
              <a:tr h="488824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Dialog States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number of values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value examples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85282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Goals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area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centre,north,west,south,east</a:t>
                      </a:r>
                      <a:endParaRPr lang="en-US" sz="16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940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food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91</a:t>
                      </a:r>
                      <a:endParaRPr lang="en-US" sz="16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catalan,chinese,christmas,corsica,creative,crossover,cuban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589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name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113</a:t>
                      </a:r>
                      <a:endParaRPr lang="en-US" sz="16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ali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baba,anatolia,ask,backstreet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bistro,bangkok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city,bedouin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85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pricerange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cheap,moderate,expensive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2389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Method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none,byconstraints,byname,finished,byalternatives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432048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Request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addr,area,food,phone,pricerange,postcode,signature,name</a:t>
                      </a:r>
                      <a:endParaRPr lang="en-US" sz="16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97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Accumulated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1569666"/>
            <a:ext cx="90582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103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Task: Tracking the 3 States (an example output)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" b="29418"/>
          <a:stretch/>
        </p:blipFill>
        <p:spPr bwMode="auto">
          <a:xfrm>
            <a:off x="1285875" y="1531916"/>
            <a:ext cx="6572250" cy="500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66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Ratio of the </a:t>
            </a:r>
            <a:r>
              <a:rPr lang="en-US" dirty="0"/>
              <a:t>1-best </a:t>
            </a:r>
            <a:r>
              <a:rPr lang="en-US" dirty="0"/>
              <a:t>correct </a:t>
            </a:r>
            <a:r>
              <a:rPr lang="en-US" dirty="0" smtClean="0"/>
              <a:t>hypothesis. </a:t>
            </a:r>
            <a:endParaRPr lang="en-US" dirty="0" smtClean="0"/>
          </a:p>
          <a:p>
            <a:r>
              <a:rPr lang="en-US" dirty="0" smtClean="0"/>
              <a:t>L2</a:t>
            </a:r>
          </a:p>
          <a:p>
            <a:pPr lvl="1"/>
            <a:r>
              <a:rPr lang="en-US" dirty="0" smtClean="0"/>
              <a:t>The L2 norm between the vector of correct scores and the result</a:t>
            </a:r>
          </a:p>
          <a:p>
            <a:r>
              <a:rPr lang="en-US" dirty="0" smtClean="0"/>
              <a:t>ROC</a:t>
            </a:r>
          </a:p>
          <a:p>
            <a:pPr lvl="1"/>
            <a:r>
              <a:rPr lang="en-US" dirty="0" smtClean="0"/>
              <a:t>Aim </a:t>
            </a:r>
            <a:r>
              <a:rPr lang="en-US" dirty="0"/>
              <a:t>to evaluate how </a:t>
            </a:r>
            <a:r>
              <a:rPr lang="en-US" b="1" dirty="0"/>
              <a:t>"discriminative</a:t>
            </a:r>
            <a:r>
              <a:rPr lang="en-US" b="1" dirty="0" smtClean="0"/>
              <a:t>"</a:t>
            </a:r>
            <a:r>
              <a:rPr lang="en-US" dirty="0" smtClean="0"/>
              <a:t> </a:t>
            </a:r>
            <a:r>
              <a:rPr lang="en-US" dirty="0"/>
              <a:t>is for the top hypothesis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58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 about the 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441" y="4293096"/>
            <a:ext cx="8001000" cy="468153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*DM (Dialog Manager)</a:t>
            </a:r>
          </a:p>
          <a:p>
            <a:pPr marL="0" indent="0">
              <a:buNone/>
            </a:pPr>
            <a:r>
              <a:rPr lang="en-US" sz="1800" dirty="0" smtClean="0"/>
              <a:t>*SR (Speech Recognizer)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8373464" cy="199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835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Baselines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Baseline + </a:t>
            </a:r>
            <a:r>
              <a:rPr lang="en-US" dirty="0" err="1" smtClean="0"/>
              <a:t>Baseline_focus</a:t>
            </a:r>
            <a:endParaRPr lang="en-US" dirty="0" smtClean="0"/>
          </a:p>
          <a:p>
            <a:r>
              <a:rPr lang="en-US" dirty="0" err="1" smtClean="0"/>
              <a:t>HWU_Baseline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Heriot-Watt University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140968"/>
            <a:ext cx="64293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055493"/>
            <a:ext cx="48577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08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Current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First-Correct Model (best for “goals”)</a:t>
            </a:r>
          </a:p>
          <a:p>
            <a:r>
              <a:rPr lang="en-US" dirty="0" smtClean="0"/>
              <a:t>Decompose the problem</a:t>
            </a:r>
          </a:p>
          <a:p>
            <a:pPr lvl="1"/>
            <a:r>
              <a:rPr lang="en-US" dirty="0" smtClean="0"/>
              <a:t>Request Classifier (best for “request”)</a:t>
            </a:r>
          </a:p>
          <a:p>
            <a:pPr lvl="1"/>
            <a:r>
              <a:rPr lang="en-US" dirty="0" smtClean="0"/>
              <a:t>Method Classifier (best for “method”)</a:t>
            </a:r>
          </a:p>
          <a:p>
            <a:pPr lvl="1"/>
            <a:r>
              <a:rPr lang="en-US" dirty="0" smtClean="0"/>
              <a:t>Goals Classifier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12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First-Correct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Considering only the top 1 is not enough</a:t>
            </a:r>
          </a:p>
          <a:p>
            <a:r>
              <a:rPr lang="en-US" dirty="0" smtClean="0"/>
              <a:t>Considering only the first-correct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2267744" y="3018656"/>
            <a:ext cx="1008112" cy="31318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SLU 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67744" y="3547864"/>
            <a:ext cx="1008112" cy="31318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SLU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264718" y="4123928"/>
            <a:ext cx="1008112" cy="31318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SLU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779912" y="479715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79912" y="515719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79912" y="551723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61581" y="3175248"/>
            <a:ext cx="1224136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delet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61692"/>
            <a:ext cx="427112" cy="42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3361581" y="3704456"/>
            <a:ext cx="1224136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delet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490900"/>
            <a:ext cx="427112" cy="42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>
            <a:off x="3361581" y="4270040"/>
            <a:ext cx="1224136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 descr="clean,clear,correct,ok,right,yes,next,forward,arro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007344"/>
            <a:ext cx="429768" cy="42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42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</a:t>
            </a:r>
            <a:r>
              <a:rPr lang="en-US" dirty="0" smtClean="0"/>
              <a:t>Gold-standard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Assumptions: the SLU is correct if and only if:</a:t>
            </a:r>
          </a:p>
          <a:p>
            <a:pPr lvl="1"/>
            <a:r>
              <a:rPr lang="en-US" dirty="0" smtClean="0"/>
              <a:t>H1: all </a:t>
            </a:r>
            <a:r>
              <a:rPr lang="en-US" dirty="0"/>
              <a:t>the SLU </a:t>
            </a:r>
            <a:r>
              <a:rPr lang="en-US" dirty="0" err="1"/>
              <a:t>hyps</a:t>
            </a:r>
            <a:r>
              <a:rPr lang="en-US" dirty="0"/>
              <a:t> (</a:t>
            </a:r>
            <a:r>
              <a:rPr lang="en-US" dirty="0" err="1"/>
              <a:t>slot,value</a:t>
            </a:r>
            <a:r>
              <a:rPr lang="en-US" dirty="0"/>
              <a:t>) appear in the annotation</a:t>
            </a:r>
            <a:endParaRPr lang="en-US" dirty="0" smtClean="0"/>
          </a:p>
          <a:p>
            <a:pPr lvl="1"/>
            <a:r>
              <a:rPr lang="en-US" dirty="0" smtClean="0"/>
              <a:t>H2: it </a:t>
            </a:r>
            <a:r>
              <a:rPr lang="en-US" dirty="0"/>
              <a:t>matches the differences between the pervious correct answer and the current one</a:t>
            </a:r>
            <a:endParaRPr lang="en-US" dirty="0" smtClean="0"/>
          </a:p>
          <a:p>
            <a:pPr lvl="1"/>
            <a:r>
              <a:rPr lang="en-US" dirty="0" smtClean="0"/>
              <a:t>H3: it </a:t>
            </a:r>
            <a:r>
              <a:rPr lang="en-US" dirty="0"/>
              <a:t>will turn into the correct answer based on the previous one and the new SLU</a:t>
            </a:r>
            <a:endParaRPr lang="en-US" dirty="0" smtClean="0"/>
          </a:p>
          <a:p>
            <a:r>
              <a:rPr lang="en-US" dirty="0" smtClean="0"/>
              <a:t>H1 is the best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39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SLU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Dialog Acts (21)</a:t>
            </a:r>
          </a:p>
          <a:p>
            <a:pPr lvl="2"/>
            <a:r>
              <a:rPr lang="en-US" dirty="0" smtClean="0"/>
              <a:t>“inform”, </a:t>
            </a:r>
            <a:r>
              <a:rPr lang="en-US" dirty="0"/>
              <a:t>“request”, “</a:t>
            </a:r>
            <a:r>
              <a:rPr lang="en-US" dirty="0" err="1"/>
              <a:t>reqalts</a:t>
            </a:r>
            <a:r>
              <a:rPr lang="en-US" dirty="0" smtClean="0"/>
              <a:t>”, “affirm”, “negate”, …</a:t>
            </a:r>
          </a:p>
          <a:p>
            <a:pPr lvl="1"/>
            <a:r>
              <a:rPr lang="en-US" dirty="0" smtClean="0"/>
              <a:t>Top ASR Unigram (577)</a:t>
            </a:r>
          </a:p>
          <a:p>
            <a:pPr lvl="2"/>
            <a:r>
              <a:rPr lang="en-US" dirty="0"/>
              <a:t>“moderately priced </a:t>
            </a:r>
            <a:r>
              <a:rPr lang="en-US" dirty="0" err="1"/>
              <a:t>swedish</a:t>
            </a:r>
            <a:r>
              <a:rPr lang="en-US" dirty="0"/>
              <a:t> </a:t>
            </a:r>
            <a:r>
              <a:rPr lang="en-US" dirty="0" smtClean="0"/>
              <a:t>food”</a:t>
            </a:r>
          </a:p>
          <a:p>
            <a:r>
              <a:rPr lang="en-US" dirty="0" smtClean="0"/>
              <a:t>3 different training sets</a:t>
            </a:r>
          </a:p>
          <a:p>
            <a:pPr lvl="1"/>
            <a:r>
              <a:rPr lang="en-US" dirty="0" smtClean="0"/>
              <a:t>“All SLU Candidates”</a:t>
            </a:r>
          </a:p>
          <a:p>
            <a:pPr lvl="1"/>
            <a:r>
              <a:rPr lang="en-US" dirty="0" smtClean="0"/>
              <a:t>“Top 3 SLU Candidates”</a:t>
            </a:r>
          </a:p>
          <a:p>
            <a:pPr lvl="1"/>
            <a:r>
              <a:rPr lang="en-US" dirty="0" smtClean="0"/>
              <a:t>“Top 1 SLU Candidates”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53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Fiction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67544" y="1574982"/>
            <a:ext cx="2361327" cy="2214058"/>
            <a:chOff x="410473" y="1584130"/>
            <a:chExt cx="2647537" cy="2402744"/>
          </a:xfrm>
        </p:grpSpPr>
        <p:pic>
          <p:nvPicPr>
            <p:cNvPr id="2050" name="Picture 2" descr="M:\private\class\2013-Fall\StudywithDiane\NLPFall2013\doc\12.06.2013 Meeting\astroboy2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473" y="1584130"/>
              <a:ext cx="2647537" cy="1948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827584" y="3617542"/>
              <a:ext cx="1813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Astro</a:t>
              </a:r>
              <a:r>
                <a:rPr lang="en-US" dirty="0"/>
                <a:t> </a:t>
              </a:r>
              <a:r>
                <a:rPr lang="en-US" dirty="0" smtClean="0"/>
                <a:t>Boy (1952)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28438" y="2852936"/>
            <a:ext cx="1579666" cy="1800200"/>
            <a:chOff x="3573491" y="2284672"/>
            <a:chExt cx="2095500" cy="2454324"/>
          </a:xfrm>
        </p:grpSpPr>
        <p:pic>
          <p:nvPicPr>
            <p:cNvPr id="2051" name="Picture 3" descr="M:\private\class\2013-Fall\StudywithDiane\NLPFall2013\doc\12.06.2013 Meeting\220px-HAL9000.sv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491" y="2284672"/>
              <a:ext cx="2095500" cy="2095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3634749" y="4369664"/>
              <a:ext cx="1843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HAL </a:t>
              </a:r>
              <a:r>
                <a:rPr lang="en-US" dirty="0" smtClean="0"/>
                <a:t>9000 (2001)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07741" y="4811981"/>
            <a:ext cx="3129032" cy="2145411"/>
            <a:chOff x="5220072" y="1453616"/>
            <a:chExt cx="2031827" cy="1686660"/>
          </a:xfrm>
        </p:grpSpPr>
        <p:pic>
          <p:nvPicPr>
            <p:cNvPr id="2055" name="Picture 7" descr="M:\private\class\2013-Fall\StudywithDiane\NLPFall2013\doc\12.06.2013 Meeting\Walle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1453616"/>
              <a:ext cx="1917084" cy="12814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5553934" y="2770944"/>
              <a:ext cx="1697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WALL.E (2008)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9150" y="4595720"/>
            <a:ext cx="3370734" cy="2262280"/>
            <a:chOff x="5040983" y="4288434"/>
            <a:chExt cx="3680174" cy="2262280"/>
          </a:xfrm>
        </p:grpSpPr>
        <p:pic>
          <p:nvPicPr>
            <p:cNvPr id="2054" name="Picture 6" descr="M:\private\class\2013-Fall\StudywithDiane\NLPFall2013\doc\12.06.2013 Meeting\TimeMachineLibrarian.bmp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0983" y="4288434"/>
              <a:ext cx="3680174" cy="1804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5292080" y="6181382"/>
              <a:ext cx="3119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 Machine </a:t>
              </a:r>
              <a:r>
                <a:rPr lang="en-US" dirty="0" smtClean="0"/>
                <a:t>Librarian (2002)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056524" y="1584130"/>
            <a:ext cx="2903544" cy="2402744"/>
            <a:chOff x="395536" y="4418212"/>
            <a:chExt cx="3305944" cy="2249436"/>
          </a:xfrm>
        </p:grpSpPr>
        <p:pic>
          <p:nvPicPr>
            <p:cNvPr id="2053" name="Picture 5" descr="M:\private\class\2013-Fall\StudywithDiane\NLPFall2013\doc\12.06.2013 Meeting\Karrimage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4418212"/>
              <a:ext cx="3305944" cy="1763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488689" y="6298316"/>
              <a:ext cx="2803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KITT </a:t>
              </a:r>
              <a:r>
                <a:rPr lang="en-US" dirty="0" smtClean="0"/>
                <a:t>(</a:t>
              </a:r>
              <a:r>
                <a:rPr lang="en-US" dirty="0"/>
                <a:t>Knight Rider</a:t>
              </a:r>
              <a:r>
                <a:rPr lang="en-US" dirty="0" smtClean="0"/>
                <a:t>) (1982)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744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Correct Model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HWUBaseline</a:t>
            </a:r>
            <a:r>
              <a:rPr lang="en-US" dirty="0" smtClean="0"/>
              <a:t> &gt; Top1 &gt; Top3 &gt; 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768609617"/>
              </p:ext>
            </p:extLst>
          </p:nvPr>
        </p:nvGraphicFramePr>
        <p:xfrm>
          <a:off x="611560" y="2060848"/>
          <a:ext cx="7344816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63688" y="6093296"/>
            <a:ext cx="487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Picking up top ASR for all SLU might not be good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824758" y="2276872"/>
            <a:ext cx="0" cy="35283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85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Decompose the Problem: Request Classifier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</a:t>
            </a:r>
            <a:r>
              <a:rPr lang="en-US" dirty="0"/>
              <a:t>8 things are “</a:t>
            </a:r>
            <a:r>
              <a:rPr lang="en-US" dirty="0" err="1"/>
              <a:t>requestable</a:t>
            </a:r>
            <a:r>
              <a:rPr lang="en-US" dirty="0" smtClean="0"/>
              <a:t>”</a:t>
            </a:r>
          </a:p>
          <a:p>
            <a:pPr lvl="1"/>
            <a:r>
              <a:rPr lang="en-US" sz="2000" i="1" dirty="0" err="1" smtClean="0"/>
              <a:t>addr</a:t>
            </a:r>
            <a:r>
              <a:rPr lang="en-US" sz="2000" i="1" dirty="0" smtClean="0"/>
              <a:t>, area, food, phone, </a:t>
            </a:r>
            <a:r>
              <a:rPr lang="en-US" sz="2000" i="1" dirty="0" err="1" smtClean="0"/>
              <a:t>pricerange</a:t>
            </a:r>
            <a:r>
              <a:rPr lang="en-US" sz="2000" i="1" dirty="0" smtClean="0"/>
              <a:t>, postcode, signature, name</a:t>
            </a:r>
            <a:endParaRPr lang="en-US" i="1" dirty="0">
              <a:latin typeface="Calibri"/>
              <a:ea typeface="SimSun"/>
              <a:cs typeface="Times New Roman"/>
            </a:endParaRPr>
          </a:p>
          <a:p>
            <a:r>
              <a:rPr lang="en-US" dirty="0" smtClean="0"/>
              <a:t>Build 8 binary classifiers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68960"/>
            <a:ext cx="626745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5418821"/>
            <a:ext cx="4770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Build </a:t>
            </a:r>
            <a:r>
              <a:rPr lang="en-US" dirty="0">
                <a:solidFill>
                  <a:srgbClr val="FF0000"/>
                </a:solidFill>
              </a:rPr>
              <a:t>a new model for “request</a:t>
            </a:r>
            <a:r>
              <a:rPr lang="en-US" dirty="0" smtClean="0">
                <a:solidFill>
                  <a:srgbClr val="FF0000"/>
                </a:solidFill>
              </a:rPr>
              <a:t>”: ASR -&gt;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Consider </a:t>
            </a:r>
            <a:r>
              <a:rPr lang="en-US" dirty="0">
                <a:solidFill>
                  <a:srgbClr val="FF0000"/>
                </a:solidFill>
              </a:rPr>
              <a:t>the ASR </a:t>
            </a:r>
            <a:r>
              <a:rPr lang="en-US" dirty="0" smtClean="0">
                <a:solidFill>
                  <a:srgbClr val="FF0000"/>
                </a:solidFill>
              </a:rPr>
              <a:t>errors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“phone number</a:t>
            </a:r>
            <a:r>
              <a:rPr lang="en-US" dirty="0" smtClean="0">
                <a:solidFill>
                  <a:srgbClr val="FF0000"/>
                </a:solidFill>
              </a:rPr>
              <a:t>” -&gt; “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don't the number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69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Only 5 possible values</a:t>
            </a:r>
          </a:p>
          <a:p>
            <a:pPr lvl="1"/>
            <a:r>
              <a:rPr lang="en-US" sz="2000" dirty="0" err="1" smtClean="0"/>
              <a:t>none,byconstraints,byname,finished,byalternatives</a:t>
            </a:r>
            <a:endParaRPr lang="en-US" sz="2000" dirty="0" smtClean="0"/>
          </a:p>
          <a:p>
            <a:r>
              <a:rPr lang="en-US" sz="2800" dirty="0" smtClean="0">
                <a:latin typeface="Calibri"/>
                <a:ea typeface="SimSun"/>
                <a:cs typeface="Times New Roman"/>
              </a:rPr>
              <a:t>New Feature Set</a:t>
            </a:r>
          </a:p>
          <a:p>
            <a:pPr lvl="1"/>
            <a:r>
              <a:rPr lang="en-US" sz="2200" dirty="0" smtClean="0">
                <a:latin typeface="Calibri"/>
                <a:ea typeface="SimSun"/>
                <a:cs typeface="Times New Roman"/>
              </a:rPr>
              <a:t>Slot with name (“inform” -&gt; “inform(food)”)</a:t>
            </a:r>
            <a:endParaRPr lang="en-US" sz="2200" dirty="0">
              <a:latin typeface="Calibri"/>
              <a:ea typeface="SimSun"/>
              <a:cs typeface="Times New Roman"/>
            </a:endParaRP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02" y="3356992"/>
            <a:ext cx="705802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207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Slots</a:t>
            </a:r>
          </a:p>
          <a:p>
            <a:pPr lvl="1"/>
            <a:r>
              <a:rPr lang="en-US" dirty="0" smtClean="0"/>
              <a:t>Area (5): </a:t>
            </a:r>
            <a:r>
              <a:rPr lang="en-US" dirty="0" err="1"/>
              <a:t>centre,north,west,south,east</a:t>
            </a:r>
            <a:endParaRPr lang="en-US" dirty="0" smtClean="0"/>
          </a:p>
          <a:p>
            <a:pPr lvl="1"/>
            <a:r>
              <a:rPr lang="en-US" dirty="0" smtClean="0"/>
              <a:t>Food (91)</a:t>
            </a:r>
            <a:endParaRPr lang="en-US" dirty="0"/>
          </a:p>
          <a:p>
            <a:pPr lvl="1"/>
            <a:r>
              <a:rPr lang="en-US" dirty="0" smtClean="0"/>
              <a:t>Name (113)</a:t>
            </a:r>
          </a:p>
          <a:p>
            <a:pPr lvl="1"/>
            <a:r>
              <a:rPr lang="en-US" dirty="0" err="1" smtClean="0"/>
              <a:t>Pricerange</a:t>
            </a:r>
            <a:r>
              <a:rPr lang="en-US" dirty="0" smtClean="0"/>
              <a:t> (3): </a:t>
            </a:r>
            <a:r>
              <a:rPr lang="en-US" dirty="0" err="1"/>
              <a:t>cheap,moderate,expensive</a:t>
            </a:r>
            <a:endParaRPr lang="en-US" dirty="0" smtClean="0"/>
          </a:p>
          <a:p>
            <a:r>
              <a:rPr lang="en-US" dirty="0" smtClean="0"/>
              <a:t>Two-stage Classifiers</a:t>
            </a:r>
          </a:p>
          <a:p>
            <a:pPr lvl="1"/>
            <a:r>
              <a:rPr lang="en-US" dirty="0" smtClean="0"/>
              <a:t>1) Binary (Yes, No)</a:t>
            </a:r>
          </a:p>
          <a:p>
            <a:pPr lvl="1"/>
            <a:r>
              <a:rPr lang="en-US" dirty="0" smtClean="0"/>
              <a:t>2a) For “area” and “</a:t>
            </a:r>
            <a:r>
              <a:rPr lang="en-US" dirty="0" err="1"/>
              <a:t>p</a:t>
            </a:r>
            <a:r>
              <a:rPr lang="en-US" dirty="0" err="1" smtClean="0"/>
              <a:t>ricerange</a:t>
            </a:r>
            <a:r>
              <a:rPr lang="en-US" dirty="0" smtClean="0"/>
              <a:t>”, another classifier</a:t>
            </a:r>
          </a:p>
          <a:p>
            <a:pPr lvl="1"/>
            <a:r>
              <a:rPr lang="en-US" dirty="0" smtClean="0"/>
              <a:t>2b) For “food” and “name”</a:t>
            </a:r>
          </a:p>
          <a:p>
            <a:pPr lvl="2"/>
            <a:r>
              <a:rPr lang="en-US" dirty="0" smtClean="0"/>
              <a:t>if “Yes”, find the first slot-value in SLU</a:t>
            </a:r>
          </a:p>
          <a:p>
            <a:r>
              <a:rPr lang="en-US" dirty="0" smtClean="0"/>
              <a:t>Not better than the first-correct model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00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Best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Goals: first </a:t>
            </a:r>
            <a:r>
              <a:rPr lang="en-US" dirty="0"/>
              <a:t>correct model with training on </a:t>
            </a:r>
            <a:r>
              <a:rPr lang="en-US" dirty="0" smtClean="0"/>
              <a:t>top1</a:t>
            </a:r>
            <a:endParaRPr lang="en-US" dirty="0"/>
          </a:p>
          <a:p>
            <a:r>
              <a:rPr lang="en-US" dirty="0" smtClean="0"/>
              <a:t>Request: request classifier</a:t>
            </a:r>
            <a:endParaRPr lang="en-US" dirty="0"/>
          </a:p>
          <a:p>
            <a:r>
              <a:rPr lang="en-US" dirty="0" smtClean="0"/>
              <a:t>Method: method classifier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84984"/>
            <a:ext cx="7839126" cy="14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031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Interesting </a:t>
            </a:r>
            <a:r>
              <a:rPr lang="en-US" dirty="0" smtClean="0"/>
              <a:t>Results: </a:t>
            </a:r>
            <a:r>
              <a:rPr lang="en-US" dirty="0" err="1" smtClean="0"/>
              <a:t>Toplines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Topline1: SLU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747417" y="1484784"/>
            <a:ext cx="800100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000" kern="0" dirty="0" smtClean="0"/>
              <a:t>Topline2: Top ASR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589637" y="1493192"/>
            <a:ext cx="800100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000" kern="0" dirty="0" smtClean="0"/>
              <a:t>Topline 3: Transcription</a:t>
            </a:r>
            <a:endParaRPr lang="en-US" sz="2000" kern="0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4518488"/>
              </p:ext>
            </p:extLst>
          </p:nvPr>
        </p:nvGraphicFramePr>
        <p:xfrm>
          <a:off x="611560" y="2060848"/>
          <a:ext cx="7853360" cy="4424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587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</a:t>
            </a:r>
            <a:r>
              <a:rPr lang="en-US" dirty="0" smtClean="0"/>
              <a:t>Your </a:t>
            </a:r>
            <a:r>
              <a:rPr lang="en-US" dirty="0"/>
              <a:t>F</a:t>
            </a:r>
            <a:r>
              <a:rPr lang="en-US" dirty="0" smtClean="0"/>
              <a:t>eedback</a:t>
            </a:r>
            <a:r>
              <a:rPr lang="en-US" dirty="0" smtClean="0"/>
              <a:t>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  <p:pic>
        <p:nvPicPr>
          <p:cNvPr id="12290" name="Picture 2" descr="http://www.langevin.com/wp-content/uploads/2013/08/brainstorm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316" y="1556792"/>
            <a:ext cx="4486870" cy="448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19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from Fiction to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3074" name="Picture 2" descr="Project Sl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3024336" cy="216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434534"/>
            <a:ext cx="2967435" cy="2260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Siri search screensho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4077072"/>
            <a:ext cx="1512168" cy="226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GoogleNowScreensho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126" y="4077072"/>
            <a:ext cx="1452886" cy="238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91680" y="36901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00515" y="36851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72570" y="6456003"/>
            <a:ext cx="63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46470" y="64560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45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Challenges: every transition is not perfect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661019" y="1460469"/>
            <a:ext cx="3563566" cy="4837397"/>
            <a:chOff x="1047" y="1257"/>
            <a:chExt cx="2369" cy="3415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2200" y="2796"/>
              <a:ext cx="1216" cy="34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1100" dirty="0"/>
                <a:t>DM</a:t>
              </a:r>
            </a:p>
            <a:p>
              <a:pPr algn="ctr"/>
              <a:r>
                <a:rPr lang="en-US" altLang="en-US" sz="1100" dirty="0"/>
                <a:t>Dialogue Manager</a:t>
              </a: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2196" y="1504"/>
              <a:ext cx="1216" cy="34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1100" dirty="0" smtClean="0"/>
                <a:t>ASR</a:t>
              </a:r>
            </a:p>
            <a:p>
              <a:pPr algn="ctr"/>
              <a:r>
                <a:rPr lang="en-US" altLang="en-US" sz="1000" dirty="0" smtClean="0"/>
                <a:t>Automatic Speech Recognizer</a:t>
              </a:r>
              <a:endParaRPr lang="en-US" altLang="en-US" sz="1000" dirty="0"/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2197" y="4019"/>
              <a:ext cx="1216" cy="34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1100" dirty="0"/>
                <a:t>TTS</a:t>
              </a:r>
            </a:p>
            <a:p>
              <a:pPr algn="ctr"/>
              <a:r>
                <a:rPr lang="en-US" altLang="en-US" sz="1100" dirty="0"/>
                <a:t>Text-to-Speech </a:t>
              </a: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2197" y="3439"/>
              <a:ext cx="1216" cy="34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1100" dirty="0"/>
                <a:t>NLG</a:t>
              </a:r>
            </a:p>
            <a:p>
              <a:pPr algn="ctr"/>
              <a:r>
                <a:rPr lang="en-US" altLang="en-US" sz="1100" dirty="0"/>
                <a:t>Natural Language Generation</a:t>
              </a: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2196" y="2124"/>
              <a:ext cx="1216" cy="34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1100" dirty="0"/>
                <a:t>NLU/SLU</a:t>
              </a:r>
              <a:endParaRPr lang="en-US" altLang="en-US" sz="1100" dirty="0" smtClean="0"/>
            </a:p>
            <a:p>
              <a:pPr algn="ctr"/>
              <a:r>
                <a:rPr lang="en-US" altLang="en-US" sz="1100" dirty="0" smtClean="0"/>
                <a:t>Natural Language Understanding</a:t>
              </a:r>
              <a:endParaRPr lang="en-US" altLang="en-US" sz="1100" dirty="0"/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1047" y="3439"/>
              <a:ext cx="812" cy="34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1100" dirty="0"/>
                <a:t>TM</a:t>
              </a:r>
            </a:p>
            <a:p>
              <a:pPr algn="ctr"/>
              <a:r>
                <a:rPr lang="en-US" altLang="en-US" sz="1100" dirty="0"/>
                <a:t>Task Manager</a:t>
              </a:r>
            </a:p>
          </p:txBody>
        </p:sp>
        <p:cxnSp>
          <p:nvCxnSpPr>
            <p:cNvPr id="12" name="AutoShape 10"/>
            <p:cNvCxnSpPr>
              <a:cxnSpLocks noChangeShapeType="1"/>
              <a:stCxn id="7" idx="2"/>
              <a:endCxn id="10" idx="0"/>
            </p:cNvCxnSpPr>
            <p:nvPr/>
          </p:nvCxnSpPr>
          <p:spPr bwMode="auto">
            <a:xfrm>
              <a:off x="2804" y="1845"/>
              <a:ext cx="0" cy="2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2"/>
            <p:cNvCxnSpPr>
              <a:cxnSpLocks noChangeShapeType="1"/>
              <a:stCxn id="10" idx="2"/>
              <a:endCxn id="6" idx="0"/>
            </p:cNvCxnSpPr>
            <p:nvPr/>
          </p:nvCxnSpPr>
          <p:spPr bwMode="auto">
            <a:xfrm rot="16200000" flipH="1">
              <a:off x="2641" y="2629"/>
              <a:ext cx="330" cy="4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3"/>
            <p:cNvCxnSpPr>
              <a:cxnSpLocks noChangeShapeType="1"/>
              <a:stCxn id="6" idx="2"/>
              <a:endCxn id="9" idx="0"/>
            </p:cNvCxnSpPr>
            <p:nvPr/>
          </p:nvCxnSpPr>
          <p:spPr bwMode="auto">
            <a:xfrm rot="5400000">
              <a:off x="2656" y="3287"/>
              <a:ext cx="301" cy="3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4"/>
            <p:cNvCxnSpPr>
              <a:cxnSpLocks noChangeShapeType="1"/>
              <a:stCxn id="9" idx="2"/>
              <a:endCxn id="8" idx="0"/>
            </p:cNvCxnSpPr>
            <p:nvPr/>
          </p:nvCxnSpPr>
          <p:spPr bwMode="auto">
            <a:xfrm>
              <a:off x="2805" y="3781"/>
              <a:ext cx="0" cy="2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7"/>
            <p:cNvCxnSpPr>
              <a:cxnSpLocks noChangeShapeType="1"/>
              <a:endCxn id="7" idx="0"/>
            </p:cNvCxnSpPr>
            <p:nvPr/>
          </p:nvCxnSpPr>
          <p:spPr bwMode="auto">
            <a:xfrm flipH="1">
              <a:off x="2804" y="1257"/>
              <a:ext cx="2" cy="24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8"/>
            <p:cNvCxnSpPr>
              <a:cxnSpLocks noChangeShapeType="1"/>
              <a:stCxn id="8" idx="2"/>
            </p:cNvCxnSpPr>
            <p:nvPr/>
          </p:nvCxnSpPr>
          <p:spPr bwMode="auto">
            <a:xfrm>
              <a:off x="2805" y="4361"/>
              <a:ext cx="0" cy="31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8" name="AutoShape 4"/>
            <p:cNvSpPr>
              <a:spLocks noChangeArrowheads="1"/>
            </p:cNvSpPr>
            <p:nvPr/>
          </p:nvSpPr>
          <p:spPr bwMode="auto">
            <a:xfrm>
              <a:off x="2194" y="2796"/>
              <a:ext cx="1216" cy="34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1100" dirty="0"/>
                <a:t>DM</a:t>
              </a:r>
            </a:p>
            <a:p>
              <a:pPr algn="ctr"/>
              <a:r>
                <a:rPr lang="en-US" altLang="en-US" sz="1100" dirty="0"/>
                <a:t>Dialogue Manager</a:t>
              </a:r>
            </a:p>
          </p:txBody>
        </p:sp>
      </p:grpSp>
      <p:cxnSp>
        <p:nvCxnSpPr>
          <p:cNvPr id="32" name="Straight Arrow Connector 31"/>
          <p:cNvCxnSpPr>
            <a:stCxn id="9" idx="1"/>
            <a:endCxn id="11" idx="3"/>
          </p:cNvCxnSpPr>
          <p:nvPr/>
        </p:nvCxnSpPr>
        <p:spPr>
          <a:xfrm flipH="1">
            <a:off x="2882469" y="4793528"/>
            <a:ext cx="508436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" name="AutoShape 17"/>
          <p:cNvCxnSpPr>
            <a:cxnSpLocks noChangeShapeType="1"/>
          </p:cNvCxnSpPr>
          <p:nvPr/>
        </p:nvCxnSpPr>
        <p:spPr bwMode="auto">
          <a:xfrm flipH="1">
            <a:off x="4302102" y="1460413"/>
            <a:ext cx="3008" cy="34987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" name="AutoShape 10"/>
          <p:cNvCxnSpPr>
            <a:cxnSpLocks noChangeShapeType="1"/>
          </p:cNvCxnSpPr>
          <p:nvPr/>
        </p:nvCxnSpPr>
        <p:spPr bwMode="auto">
          <a:xfrm>
            <a:off x="4301851" y="2293222"/>
            <a:ext cx="0" cy="39520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" name="AutoShape 12"/>
          <p:cNvCxnSpPr>
            <a:cxnSpLocks noChangeShapeType="1"/>
          </p:cNvCxnSpPr>
          <p:nvPr/>
        </p:nvCxnSpPr>
        <p:spPr bwMode="auto">
          <a:xfrm rot="16200000" flipH="1">
            <a:off x="4073269" y="3408290"/>
            <a:ext cx="467450" cy="6017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" name="AutoShape 13"/>
          <p:cNvCxnSpPr>
            <a:cxnSpLocks noChangeShapeType="1"/>
          </p:cNvCxnSpPr>
          <p:nvPr/>
        </p:nvCxnSpPr>
        <p:spPr bwMode="auto">
          <a:xfrm rot="5400000">
            <a:off x="4094468" y="4337114"/>
            <a:ext cx="426371" cy="4513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" name="AutoShape 14"/>
          <p:cNvCxnSpPr>
            <a:cxnSpLocks noChangeShapeType="1"/>
          </p:cNvCxnSpPr>
          <p:nvPr/>
        </p:nvCxnSpPr>
        <p:spPr bwMode="auto">
          <a:xfrm>
            <a:off x="4305397" y="5036986"/>
            <a:ext cx="0" cy="33713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2" name="AutoShape 17"/>
          <p:cNvCxnSpPr>
            <a:cxnSpLocks noChangeShapeType="1"/>
          </p:cNvCxnSpPr>
          <p:nvPr/>
        </p:nvCxnSpPr>
        <p:spPr bwMode="auto">
          <a:xfrm flipH="1">
            <a:off x="4302896" y="1457226"/>
            <a:ext cx="3008" cy="349879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AutoShape 18"/>
          <p:cNvCxnSpPr>
            <a:cxnSpLocks noChangeShapeType="1"/>
          </p:cNvCxnSpPr>
          <p:nvPr/>
        </p:nvCxnSpPr>
        <p:spPr bwMode="auto">
          <a:xfrm>
            <a:off x="4305401" y="5858221"/>
            <a:ext cx="0" cy="440536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" name="Straight Arrow Connector 163"/>
          <p:cNvCxnSpPr/>
          <p:nvPr/>
        </p:nvCxnSpPr>
        <p:spPr>
          <a:xfrm flipH="1">
            <a:off x="2881908" y="4793977"/>
            <a:ext cx="508436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7943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8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6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4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2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Dialog State Tracking: from Open-loop to Close-loop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47" name="Group 20"/>
          <p:cNvGrpSpPr>
            <a:grpSpLocks/>
          </p:cNvGrpSpPr>
          <p:nvPr/>
        </p:nvGrpSpPr>
        <p:grpSpPr bwMode="auto">
          <a:xfrm>
            <a:off x="1661019" y="1460469"/>
            <a:ext cx="3563566" cy="4837397"/>
            <a:chOff x="1047" y="1257"/>
            <a:chExt cx="2369" cy="3415"/>
          </a:xfrm>
        </p:grpSpPr>
        <p:sp>
          <p:nvSpPr>
            <p:cNvPr id="48" name="AutoShape 4"/>
            <p:cNvSpPr>
              <a:spLocks noChangeArrowheads="1"/>
            </p:cNvSpPr>
            <p:nvPr/>
          </p:nvSpPr>
          <p:spPr bwMode="auto">
            <a:xfrm>
              <a:off x="2200" y="2796"/>
              <a:ext cx="1216" cy="34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1100" dirty="0"/>
                <a:t>DM</a:t>
              </a:r>
            </a:p>
            <a:p>
              <a:pPr algn="ctr"/>
              <a:r>
                <a:rPr lang="en-US" altLang="en-US" sz="1100" dirty="0"/>
                <a:t>Dialogue Manager</a:t>
              </a:r>
            </a:p>
          </p:txBody>
        </p:sp>
        <p:sp>
          <p:nvSpPr>
            <p:cNvPr id="49" name="AutoShape 5"/>
            <p:cNvSpPr>
              <a:spLocks noChangeArrowheads="1"/>
            </p:cNvSpPr>
            <p:nvPr/>
          </p:nvSpPr>
          <p:spPr bwMode="auto">
            <a:xfrm>
              <a:off x="2196" y="1504"/>
              <a:ext cx="1216" cy="34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1100" dirty="0" smtClean="0"/>
                <a:t>ASR</a:t>
              </a:r>
            </a:p>
            <a:p>
              <a:pPr algn="ctr"/>
              <a:r>
                <a:rPr lang="en-US" altLang="en-US" sz="1000" dirty="0" smtClean="0"/>
                <a:t>Automatic Speech Recognizer</a:t>
              </a:r>
              <a:endParaRPr lang="en-US" altLang="en-US" sz="1000" dirty="0"/>
            </a:p>
          </p:txBody>
        </p:sp>
        <p:sp>
          <p:nvSpPr>
            <p:cNvPr id="50" name="AutoShape 6"/>
            <p:cNvSpPr>
              <a:spLocks noChangeArrowheads="1"/>
            </p:cNvSpPr>
            <p:nvPr/>
          </p:nvSpPr>
          <p:spPr bwMode="auto">
            <a:xfrm>
              <a:off x="2197" y="4019"/>
              <a:ext cx="1216" cy="34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1100" dirty="0"/>
                <a:t>TTS</a:t>
              </a:r>
            </a:p>
            <a:p>
              <a:pPr algn="ctr"/>
              <a:r>
                <a:rPr lang="en-US" altLang="en-US" sz="1100" dirty="0"/>
                <a:t>Text-to-Speech </a:t>
              </a:r>
            </a:p>
          </p:txBody>
        </p:sp>
        <p:sp>
          <p:nvSpPr>
            <p:cNvPr id="51" name="AutoShape 7"/>
            <p:cNvSpPr>
              <a:spLocks noChangeArrowheads="1"/>
            </p:cNvSpPr>
            <p:nvPr/>
          </p:nvSpPr>
          <p:spPr bwMode="auto">
            <a:xfrm>
              <a:off x="2197" y="3439"/>
              <a:ext cx="1216" cy="34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1100" dirty="0"/>
                <a:t>NLG</a:t>
              </a:r>
            </a:p>
            <a:p>
              <a:pPr algn="ctr"/>
              <a:r>
                <a:rPr lang="en-US" altLang="en-US" sz="1100" dirty="0"/>
                <a:t>Natural Language Generation</a:t>
              </a:r>
            </a:p>
          </p:txBody>
        </p:sp>
        <p:sp>
          <p:nvSpPr>
            <p:cNvPr id="52" name="AutoShape 8"/>
            <p:cNvSpPr>
              <a:spLocks noChangeArrowheads="1"/>
            </p:cNvSpPr>
            <p:nvPr/>
          </p:nvSpPr>
          <p:spPr bwMode="auto">
            <a:xfrm>
              <a:off x="2196" y="2124"/>
              <a:ext cx="1216" cy="34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1100" dirty="0" smtClean="0"/>
                <a:t>NLU/SLU </a:t>
              </a:r>
              <a:endParaRPr lang="en-US" altLang="en-US" sz="1100" dirty="0" smtClean="0"/>
            </a:p>
            <a:p>
              <a:pPr algn="ctr"/>
              <a:r>
                <a:rPr lang="en-US" altLang="en-US" sz="1100" dirty="0" smtClean="0"/>
                <a:t>Natural Language Understanding</a:t>
              </a:r>
              <a:endParaRPr lang="en-US" altLang="en-US" sz="1100" dirty="0"/>
            </a:p>
          </p:txBody>
        </p:sp>
        <p:sp>
          <p:nvSpPr>
            <p:cNvPr id="53" name="AutoShape 9"/>
            <p:cNvSpPr>
              <a:spLocks noChangeArrowheads="1"/>
            </p:cNvSpPr>
            <p:nvPr/>
          </p:nvSpPr>
          <p:spPr bwMode="auto">
            <a:xfrm>
              <a:off x="1047" y="3439"/>
              <a:ext cx="812" cy="34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1100" dirty="0"/>
                <a:t>TM</a:t>
              </a:r>
            </a:p>
            <a:p>
              <a:pPr algn="ctr"/>
              <a:r>
                <a:rPr lang="en-US" altLang="en-US" sz="1100" dirty="0"/>
                <a:t>Task Manager</a:t>
              </a:r>
            </a:p>
          </p:txBody>
        </p:sp>
        <p:cxnSp>
          <p:nvCxnSpPr>
            <p:cNvPr id="54" name="AutoShape 10"/>
            <p:cNvCxnSpPr>
              <a:cxnSpLocks noChangeShapeType="1"/>
              <a:stCxn id="49" idx="2"/>
              <a:endCxn id="52" idx="0"/>
            </p:cNvCxnSpPr>
            <p:nvPr/>
          </p:nvCxnSpPr>
          <p:spPr bwMode="auto">
            <a:xfrm>
              <a:off x="2804" y="1845"/>
              <a:ext cx="0" cy="2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12"/>
            <p:cNvCxnSpPr>
              <a:cxnSpLocks noChangeShapeType="1"/>
              <a:stCxn id="52" idx="2"/>
              <a:endCxn id="48" idx="0"/>
            </p:cNvCxnSpPr>
            <p:nvPr/>
          </p:nvCxnSpPr>
          <p:spPr bwMode="auto">
            <a:xfrm rot="16200000" flipH="1">
              <a:off x="2641" y="2629"/>
              <a:ext cx="330" cy="4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13"/>
            <p:cNvCxnSpPr>
              <a:cxnSpLocks noChangeShapeType="1"/>
              <a:stCxn id="48" idx="2"/>
              <a:endCxn id="51" idx="0"/>
            </p:cNvCxnSpPr>
            <p:nvPr/>
          </p:nvCxnSpPr>
          <p:spPr bwMode="auto">
            <a:xfrm rot="5400000">
              <a:off x="2656" y="3287"/>
              <a:ext cx="301" cy="3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14"/>
            <p:cNvCxnSpPr>
              <a:cxnSpLocks noChangeShapeType="1"/>
              <a:stCxn id="51" idx="2"/>
              <a:endCxn id="50" idx="0"/>
            </p:cNvCxnSpPr>
            <p:nvPr/>
          </p:nvCxnSpPr>
          <p:spPr bwMode="auto">
            <a:xfrm>
              <a:off x="2805" y="3781"/>
              <a:ext cx="0" cy="2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17"/>
            <p:cNvCxnSpPr>
              <a:cxnSpLocks noChangeShapeType="1"/>
              <a:endCxn id="49" idx="0"/>
            </p:cNvCxnSpPr>
            <p:nvPr/>
          </p:nvCxnSpPr>
          <p:spPr bwMode="auto">
            <a:xfrm flipH="1">
              <a:off x="2804" y="1257"/>
              <a:ext cx="2" cy="24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18"/>
            <p:cNvCxnSpPr>
              <a:cxnSpLocks noChangeShapeType="1"/>
              <a:stCxn id="50" idx="2"/>
            </p:cNvCxnSpPr>
            <p:nvPr/>
          </p:nvCxnSpPr>
          <p:spPr bwMode="auto">
            <a:xfrm>
              <a:off x="2805" y="4361"/>
              <a:ext cx="0" cy="31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" name="AutoShape 4"/>
            <p:cNvSpPr>
              <a:spLocks noChangeArrowheads="1"/>
            </p:cNvSpPr>
            <p:nvPr/>
          </p:nvSpPr>
          <p:spPr bwMode="auto">
            <a:xfrm>
              <a:off x="2194" y="2796"/>
              <a:ext cx="1216" cy="34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17088" dir="2963922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1100" dirty="0"/>
                <a:t>DM</a:t>
              </a:r>
            </a:p>
            <a:p>
              <a:pPr algn="ctr"/>
              <a:r>
                <a:rPr lang="en-US" altLang="en-US" sz="1100" dirty="0"/>
                <a:t>Dialogue Manager</a:t>
              </a:r>
            </a:p>
          </p:txBody>
        </p:sp>
      </p:grpSp>
      <p:cxnSp>
        <p:nvCxnSpPr>
          <p:cNvPr id="61" name="Straight Arrow Connector 60"/>
          <p:cNvCxnSpPr>
            <a:stCxn id="51" idx="1"/>
            <a:endCxn id="53" idx="3"/>
          </p:cNvCxnSpPr>
          <p:nvPr/>
        </p:nvCxnSpPr>
        <p:spPr>
          <a:xfrm flipH="1">
            <a:off x="2882469" y="4793528"/>
            <a:ext cx="508436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17"/>
          <p:cNvCxnSpPr>
            <a:cxnSpLocks noChangeShapeType="1"/>
          </p:cNvCxnSpPr>
          <p:nvPr/>
        </p:nvCxnSpPr>
        <p:spPr bwMode="auto">
          <a:xfrm flipH="1">
            <a:off x="4302102" y="1460413"/>
            <a:ext cx="3008" cy="34987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10"/>
          <p:cNvCxnSpPr>
            <a:cxnSpLocks noChangeShapeType="1"/>
          </p:cNvCxnSpPr>
          <p:nvPr/>
        </p:nvCxnSpPr>
        <p:spPr bwMode="auto">
          <a:xfrm>
            <a:off x="4301057" y="2293222"/>
            <a:ext cx="0" cy="39520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12"/>
          <p:cNvCxnSpPr>
            <a:cxnSpLocks noChangeShapeType="1"/>
          </p:cNvCxnSpPr>
          <p:nvPr/>
        </p:nvCxnSpPr>
        <p:spPr bwMode="auto">
          <a:xfrm rot="16200000" flipH="1">
            <a:off x="4073269" y="3408290"/>
            <a:ext cx="467450" cy="6017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13"/>
          <p:cNvCxnSpPr>
            <a:cxnSpLocks noChangeShapeType="1"/>
          </p:cNvCxnSpPr>
          <p:nvPr/>
        </p:nvCxnSpPr>
        <p:spPr bwMode="auto">
          <a:xfrm rot="5400000">
            <a:off x="4094468" y="4337114"/>
            <a:ext cx="426371" cy="4513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AutoShape 14"/>
          <p:cNvCxnSpPr>
            <a:cxnSpLocks noChangeShapeType="1"/>
          </p:cNvCxnSpPr>
          <p:nvPr/>
        </p:nvCxnSpPr>
        <p:spPr bwMode="auto">
          <a:xfrm>
            <a:off x="4305397" y="5036986"/>
            <a:ext cx="0" cy="33713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AutoShape 17"/>
          <p:cNvCxnSpPr>
            <a:cxnSpLocks noChangeShapeType="1"/>
          </p:cNvCxnSpPr>
          <p:nvPr/>
        </p:nvCxnSpPr>
        <p:spPr bwMode="auto">
          <a:xfrm flipH="1">
            <a:off x="4302896" y="1457226"/>
            <a:ext cx="3008" cy="34987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AutoShape 18"/>
          <p:cNvCxnSpPr>
            <a:cxnSpLocks noChangeShapeType="1"/>
          </p:cNvCxnSpPr>
          <p:nvPr/>
        </p:nvCxnSpPr>
        <p:spPr bwMode="auto">
          <a:xfrm>
            <a:off x="4305401" y="5858221"/>
            <a:ext cx="0" cy="44053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Arrow Connector 68"/>
          <p:cNvCxnSpPr/>
          <p:nvPr/>
        </p:nvCxnSpPr>
        <p:spPr>
          <a:xfrm flipH="1">
            <a:off x="2881908" y="4797152"/>
            <a:ext cx="508436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2"/>
          <p:cNvSpPr/>
          <p:nvPr/>
        </p:nvSpPr>
        <p:spPr>
          <a:xfrm>
            <a:off x="564952" y="1632165"/>
            <a:ext cx="2270909" cy="27072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17088" dir="2963922" algn="ctr" rotWithShape="0">
              <a:schemeClr val="tx1"/>
            </a:outerShdw>
          </a:effec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Dialog State Tracking</a:t>
            </a:r>
          </a:p>
        </p:txBody>
      </p:sp>
      <p:sp>
        <p:nvSpPr>
          <p:cNvPr id="74" name="Curved Up Arrow 73"/>
          <p:cNvSpPr/>
          <p:nvPr/>
        </p:nvSpPr>
        <p:spPr>
          <a:xfrm>
            <a:off x="2987824" y="2102722"/>
            <a:ext cx="398569" cy="19760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Curved Down Arrow 74"/>
          <p:cNvSpPr/>
          <p:nvPr/>
        </p:nvSpPr>
        <p:spPr>
          <a:xfrm>
            <a:off x="2987824" y="1810348"/>
            <a:ext cx="398569" cy="17849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Curved Up Arrow 75"/>
          <p:cNvSpPr/>
          <p:nvPr/>
        </p:nvSpPr>
        <p:spPr>
          <a:xfrm>
            <a:off x="2987824" y="2980804"/>
            <a:ext cx="398569" cy="19760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Curved Down Arrow 76"/>
          <p:cNvSpPr/>
          <p:nvPr/>
        </p:nvSpPr>
        <p:spPr>
          <a:xfrm>
            <a:off x="2987824" y="2688430"/>
            <a:ext cx="398569" cy="17849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Curved Up Arrow 77"/>
          <p:cNvSpPr/>
          <p:nvPr/>
        </p:nvSpPr>
        <p:spPr>
          <a:xfrm>
            <a:off x="2987823" y="3996591"/>
            <a:ext cx="398569" cy="19760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Curved Down Arrow 78"/>
          <p:cNvSpPr/>
          <p:nvPr/>
        </p:nvSpPr>
        <p:spPr>
          <a:xfrm>
            <a:off x="2987823" y="3704217"/>
            <a:ext cx="398569" cy="17849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33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Dialog State Tracking Challenge (</a:t>
            </a:r>
            <a:r>
              <a:rPr lang="en-US" sz="2800" dirty="0" smtClean="0"/>
              <a:t>DSTC) </a:t>
            </a:r>
            <a:r>
              <a:rPr lang="en-US" sz="2800" dirty="0" smtClean="0"/>
              <a:t>Overview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smtClean="0"/>
              <a:t>bank </a:t>
            </a:r>
            <a:r>
              <a:rPr lang="en-US" dirty="0" smtClean="0"/>
              <a:t>for comparing different approaches</a:t>
            </a:r>
          </a:p>
          <a:p>
            <a:r>
              <a:rPr lang="en-US" dirty="0" smtClean="0"/>
              <a:t>Challenge 1 (finished)</a:t>
            </a:r>
          </a:p>
          <a:p>
            <a:pPr lvl="1"/>
            <a:r>
              <a:rPr lang="en-US" dirty="0" smtClean="0"/>
              <a:t>Corpus: CMU, “Let’s Go</a:t>
            </a:r>
            <a:r>
              <a:rPr lang="en-US" dirty="0"/>
              <a:t>” (Bus timetables)</a:t>
            </a:r>
            <a:endParaRPr lang="en-US" dirty="0" smtClean="0"/>
          </a:p>
          <a:p>
            <a:pPr lvl="1"/>
            <a:r>
              <a:rPr lang="en-US" dirty="0" smtClean="0"/>
              <a:t>9 teams, 27 submission</a:t>
            </a:r>
          </a:p>
          <a:p>
            <a:pPr lvl="1"/>
            <a:r>
              <a:rPr lang="en-US" dirty="0" smtClean="0"/>
              <a:t>Results are in </a:t>
            </a:r>
            <a:r>
              <a:rPr lang="en-US" dirty="0" err="1" smtClean="0"/>
              <a:t>Sigdial</a:t>
            </a:r>
            <a:r>
              <a:rPr lang="en-US" dirty="0" smtClean="0"/>
              <a:t> 2013</a:t>
            </a:r>
          </a:p>
          <a:p>
            <a:pPr lvl="2"/>
            <a:r>
              <a:rPr lang="en-US" dirty="0" smtClean="0"/>
              <a:t>No </a:t>
            </a:r>
            <a:r>
              <a:rPr lang="en-US" dirty="0" err="1" smtClean="0"/>
              <a:t>winer</a:t>
            </a:r>
            <a:endParaRPr lang="en-US" dirty="0" smtClean="0"/>
          </a:p>
          <a:p>
            <a:r>
              <a:rPr lang="en-US" dirty="0" smtClean="0"/>
              <a:t>Challenge 2 &amp; 3</a:t>
            </a:r>
          </a:p>
          <a:p>
            <a:pPr lvl="1"/>
            <a:r>
              <a:rPr lang="en-US" dirty="0"/>
              <a:t>New Corpus</a:t>
            </a:r>
            <a:r>
              <a:rPr lang="en-US" dirty="0" smtClean="0"/>
              <a:t>: Restaurant </a:t>
            </a:r>
            <a:r>
              <a:rPr lang="en-US" dirty="0" smtClean="0"/>
              <a:t>(from University of Cambridge)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7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strike="sngStrike" dirty="0"/>
              <a:t>7th October 2013    </a:t>
            </a:r>
            <a:r>
              <a:rPr lang="en-US" sz="2000" strike="sngStrike" dirty="0"/>
              <a:t>Train and development set released</a:t>
            </a:r>
          </a:p>
          <a:p>
            <a:r>
              <a:rPr lang="en-US" sz="2000" b="1" dirty="0" smtClean="0"/>
              <a:t>20th </a:t>
            </a:r>
            <a:r>
              <a:rPr lang="en-US" sz="2000" b="1" dirty="0"/>
              <a:t>January </a:t>
            </a:r>
            <a:r>
              <a:rPr lang="en-US" sz="2000" b="1" dirty="0" smtClean="0"/>
              <a:t>2014  </a:t>
            </a:r>
            <a:r>
              <a:rPr lang="en-US" sz="2000" dirty="0" err="1" smtClean="0"/>
              <a:t>Unlabelled</a:t>
            </a:r>
            <a:r>
              <a:rPr lang="en-US" sz="2000" dirty="0" smtClean="0"/>
              <a:t> </a:t>
            </a:r>
            <a:r>
              <a:rPr lang="en-US" sz="2000" dirty="0"/>
              <a:t>restaurant information test set released</a:t>
            </a:r>
          </a:p>
          <a:p>
            <a:r>
              <a:rPr lang="en-US" sz="2000" b="1" dirty="0"/>
              <a:t>27th January </a:t>
            </a:r>
            <a:r>
              <a:rPr lang="en-US" sz="2000" b="1" dirty="0" smtClean="0"/>
              <a:t>2014  </a:t>
            </a:r>
            <a:r>
              <a:rPr lang="en-US" sz="2000" dirty="0" smtClean="0"/>
              <a:t>Tracker </a:t>
            </a:r>
            <a:r>
              <a:rPr lang="en-US" sz="2000" dirty="0"/>
              <a:t>output on restaurant information test set due</a:t>
            </a:r>
          </a:p>
          <a:p>
            <a:r>
              <a:rPr lang="en-US" sz="2000" b="1" dirty="0"/>
              <a:t>3rd February </a:t>
            </a:r>
            <a:r>
              <a:rPr lang="en-US" sz="2000" b="1" dirty="0" smtClean="0"/>
              <a:t>2014 </a:t>
            </a:r>
            <a:r>
              <a:rPr lang="en-US" sz="2000" dirty="0" smtClean="0"/>
              <a:t>Results </a:t>
            </a:r>
            <a:r>
              <a:rPr lang="en-US" sz="2000" dirty="0"/>
              <a:t>on </a:t>
            </a:r>
            <a:r>
              <a:rPr lang="en-US" sz="2000" dirty="0" smtClean="0"/>
              <a:t>test </a:t>
            </a:r>
            <a:r>
              <a:rPr lang="en-US" sz="2000" dirty="0"/>
              <a:t>set given to participants</a:t>
            </a:r>
          </a:p>
          <a:p>
            <a:r>
              <a:rPr lang="en-US" sz="2000" b="1" dirty="0"/>
              <a:t>5th March </a:t>
            </a:r>
            <a:r>
              <a:rPr lang="en-US" sz="2000" b="1" dirty="0" smtClean="0"/>
              <a:t>2014      </a:t>
            </a:r>
            <a:r>
              <a:rPr lang="en-US" sz="2000" dirty="0" smtClean="0"/>
              <a:t>Approximate </a:t>
            </a:r>
            <a:r>
              <a:rPr lang="en-US" sz="2000" dirty="0" err="1"/>
              <a:t>SIGdial</a:t>
            </a:r>
            <a:r>
              <a:rPr lang="en-US" sz="2000" dirty="0"/>
              <a:t> deadline</a:t>
            </a:r>
          </a:p>
          <a:p>
            <a:r>
              <a:rPr lang="en-US" sz="2000" b="1" dirty="0"/>
              <a:t>June </a:t>
            </a:r>
            <a:r>
              <a:rPr lang="en-US" sz="2000" b="1" dirty="0" smtClean="0"/>
              <a:t>2014                </a:t>
            </a:r>
            <a:r>
              <a:rPr lang="en-US" sz="2000" dirty="0" smtClean="0"/>
              <a:t>Results </a:t>
            </a:r>
            <a:r>
              <a:rPr lang="en-US" sz="2000" dirty="0"/>
              <a:t>presented at SIGDIAL Conference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50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001000" cy="89217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Corpus: An 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3671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Hello , welcome to the Cambridge restaurant system? You can ask for restaurants by area , price range or food type . How may I help you?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hello and welcome to the </a:t>
            </a:r>
            <a:r>
              <a:rPr lang="en-US" sz="2000" b="1" dirty="0" err="1" smtClean="0">
                <a:solidFill>
                  <a:srgbClr val="FF0000"/>
                </a:solidFill>
              </a:rPr>
              <a:t>cambridge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 kind of food would you like?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moderately priced </a:t>
            </a:r>
            <a:r>
              <a:rPr lang="en-US" sz="2000" b="1" dirty="0" err="1">
                <a:solidFill>
                  <a:srgbClr val="FF0000"/>
                </a:solidFill>
              </a:rPr>
              <a:t>swedish</a:t>
            </a:r>
            <a:r>
              <a:rPr lang="en-US" sz="2000" b="1" dirty="0">
                <a:solidFill>
                  <a:srgbClr val="FF0000"/>
                </a:solidFill>
              </a:rPr>
              <a:t> food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Sorry there is no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swedish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restaurant in the moderate price range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how about </a:t>
            </a:r>
            <a:r>
              <a:rPr lang="en-US" sz="2000" b="1" dirty="0" err="1">
                <a:solidFill>
                  <a:srgbClr val="FF0000"/>
                </a:solidFill>
              </a:rPr>
              <a:t>asian</a:t>
            </a:r>
            <a:r>
              <a:rPr lang="en-US" sz="2000" b="1" dirty="0">
                <a:solidFill>
                  <a:srgbClr val="FF0000"/>
                </a:solidFill>
              </a:rPr>
              <a:t> oriental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yippee noodle bar is a great restaurant serving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asian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oriental food and it is in the moderate price range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is there anything else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Can I help you with anything else?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could </a:t>
            </a:r>
            <a:r>
              <a:rPr lang="en-US" sz="2000" b="1" dirty="0" err="1">
                <a:solidFill>
                  <a:srgbClr val="FF0000"/>
                </a:solidFill>
              </a:rPr>
              <a:t>i</a:t>
            </a:r>
            <a:r>
              <a:rPr lang="en-US" sz="2000" b="1" dirty="0">
                <a:solidFill>
                  <a:srgbClr val="FF0000"/>
                </a:solidFill>
              </a:rPr>
              <a:t> have the address and phone number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Sure , yippee noodle bar is on 40428 King Street City Centre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phone number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phone number of yippee noodle bar is 01223 518111 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thank you good bye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99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001000" cy="89217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Comprehensive Log Data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36712"/>
            <a:ext cx="8229600" cy="5832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What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kind of food would you like? </a:t>
            </a:r>
            <a:endParaRPr lang="en-US" sz="20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</a:t>
            </a:r>
            <a:r>
              <a:rPr lang="en-US" sz="1800" b="1" i="1" dirty="0" smtClean="0">
                <a:solidFill>
                  <a:srgbClr val="00B050"/>
                </a:solidFill>
              </a:rPr>
              <a:t>start-time: 2.36377   end-time: 4.79</a:t>
            </a:r>
          </a:p>
          <a:p>
            <a:pPr marL="0" indent="0">
              <a:buNone/>
            </a:pPr>
            <a:r>
              <a:rPr lang="en-US" sz="1800" b="1" i="1" dirty="0">
                <a:solidFill>
                  <a:srgbClr val="00B050"/>
                </a:solidFill>
              </a:rPr>
              <a:t> </a:t>
            </a:r>
            <a:r>
              <a:rPr lang="en-US" sz="1800" b="1" i="1" dirty="0" smtClean="0">
                <a:solidFill>
                  <a:srgbClr val="00B050"/>
                </a:solidFill>
              </a:rPr>
              <a:t>  dialog-acts: request(food)</a:t>
            </a:r>
            <a:endParaRPr lang="en-US" sz="1800" b="1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moderately priced </a:t>
            </a:r>
            <a:r>
              <a:rPr lang="en-US" sz="2000" b="1" dirty="0" err="1">
                <a:solidFill>
                  <a:srgbClr val="FF0000"/>
                </a:solidFill>
              </a:rPr>
              <a:t>swedish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food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   </a:t>
            </a:r>
            <a:r>
              <a:rPr lang="en-US" sz="1800" b="1" i="1" dirty="0">
                <a:solidFill>
                  <a:srgbClr val="00B050"/>
                </a:solidFill>
              </a:rPr>
              <a:t>"</a:t>
            </a:r>
            <a:r>
              <a:rPr lang="en-US" sz="1800" b="1" i="1" dirty="0" err="1">
                <a:solidFill>
                  <a:srgbClr val="00B050"/>
                </a:solidFill>
              </a:rPr>
              <a:t>asr-hyp</a:t>
            </a:r>
            <a:r>
              <a:rPr lang="en-US" sz="1800" b="1" i="1" dirty="0">
                <a:solidFill>
                  <a:srgbClr val="00B050"/>
                </a:solidFill>
              </a:rPr>
              <a:t>": </a:t>
            </a:r>
            <a:r>
              <a:rPr lang="en-US" sz="1800" b="1" i="1" dirty="0" smtClean="0">
                <a:solidFill>
                  <a:srgbClr val="00B050"/>
                </a:solidFill>
              </a:rPr>
              <a:t>[  "</a:t>
            </a:r>
            <a:r>
              <a:rPr lang="en-US" sz="1800" b="1" i="1" dirty="0">
                <a:solidFill>
                  <a:srgbClr val="00B050"/>
                </a:solidFill>
              </a:rPr>
              <a:t>moderately priced </a:t>
            </a:r>
            <a:r>
              <a:rPr lang="en-US" sz="1800" b="1" i="1" dirty="0" err="1">
                <a:solidFill>
                  <a:srgbClr val="00B050"/>
                </a:solidFill>
              </a:rPr>
              <a:t>swedish</a:t>
            </a:r>
            <a:r>
              <a:rPr lang="en-US" sz="1800" b="1" i="1" dirty="0">
                <a:solidFill>
                  <a:srgbClr val="00B050"/>
                </a:solidFill>
              </a:rPr>
              <a:t> food“, score=-0.011239;</a:t>
            </a:r>
          </a:p>
          <a:p>
            <a:pPr marL="0" indent="0">
              <a:buNone/>
            </a:pPr>
            <a:r>
              <a:rPr lang="en-US" sz="1800" b="1" i="1" dirty="0">
                <a:solidFill>
                  <a:srgbClr val="00B050"/>
                </a:solidFill>
              </a:rPr>
              <a:t>    	         "moderately priced </a:t>
            </a:r>
            <a:r>
              <a:rPr lang="en-US" sz="1800" b="1" i="1" dirty="0" err="1">
                <a:solidFill>
                  <a:srgbClr val="00B050"/>
                </a:solidFill>
              </a:rPr>
              <a:t>swiss</a:t>
            </a:r>
            <a:r>
              <a:rPr lang="en-US" sz="1800" b="1" i="1" dirty="0">
                <a:solidFill>
                  <a:srgbClr val="00B050"/>
                </a:solidFill>
              </a:rPr>
              <a:t> food", score=-5.548622;</a:t>
            </a:r>
          </a:p>
          <a:p>
            <a:pPr marL="0" indent="0">
              <a:buNone/>
            </a:pPr>
            <a:r>
              <a:rPr lang="en-US" sz="1800" b="1" i="1" dirty="0">
                <a:solidFill>
                  <a:srgbClr val="00B050"/>
                </a:solidFill>
              </a:rPr>
              <a:t>                         ….</a:t>
            </a:r>
          </a:p>
          <a:p>
            <a:pPr marL="0" indent="0">
              <a:buNone/>
            </a:pPr>
            <a:r>
              <a:rPr lang="en-US" sz="1800" b="1" i="1" dirty="0">
                <a:solidFill>
                  <a:srgbClr val="00B050"/>
                </a:solidFill>
              </a:rPr>
              <a:t>                        ]</a:t>
            </a:r>
          </a:p>
          <a:p>
            <a:pPr marL="0" indent="0">
              <a:buNone/>
            </a:pPr>
            <a:r>
              <a:rPr lang="en-US" sz="1800" b="1" i="1" dirty="0">
                <a:solidFill>
                  <a:srgbClr val="00B050"/>
                </a:solidFill>
              </a:rPr>
              <a:t>   "</a:t>
            </a:r>
            <a:r>
              <a:rPr lang="en-US" sz="1800" b="1" i="1" dirty="0" err="1">
                <a:solidFill>
                  <a:srgbClr val="00B050"/>
                </a:solidFill>
              </a:rPr>
              <a:t>slu-hyp</a:t>
            </a:r>
            <a:r>
              <a:rPr lang="en-US" sz="1800" b="1" i="1" dirty="0">
                <a:solidFill>
                  <a:srgbClr val="00B050"/>
                </a:solidFill>
              </a:rPr>
              <a:t>" : [inform(food=</a:t>
            </a:r>
            <a:r>
              <a:rPr lang="en-US" sz="1800" b="1" i="1" dirty="0" err="1">
                <a:solidFill>
                  <a:srgbClr val="00B050"/>
                </a:solidFill>
              </a:rPr>
              <a:t>swedish</a:t>
            </a:r>
            <a:r>
              <a:rPr lang="en-US" sz="1800" b="1" i="1" dirty="0">
                <a:solidFill>
                  <a:srgbClr val="00B050"/>
                </a:solidFill>
              </a:rPr>
              <a:t>), inform(</a:t>
            </a:r>
            <a:r>
              <a:rPr lang="en-US" sz="1800" b="1" i="1" dirty="0" err="1">
                <a:solidFill>
                  <a:srgbClr val="00B050"/>
                </a:solidFill>
              </a:rPr>
              <a:t>pricerange</a:t>
            </a:r>
            <a:r>
              <a:rPr lang="en-US" sz="1800" b="1" i="1" dirty="0">
                <a:solidFill>
                  <a:srgbClr val="00B050"/>
                </a:solidFill>
              </a:rPr>
              <a:t>=moderate), </a:t>
            </a:r>
            <a:r>
              <a:rPr lang="en-US" sz="1800" b="1" i="1" dirty="0" smtClean="0">
                <a:solidFill>
                  <a:srgbClr val="00B050"/>
                </a:solidFill>
              </a:rPr>
              <a:t>score=0.607</a:t>
            </a:r>
            <a:r>
              <a:rPr lang="en-US" sz="1800" b="1" i="1" dirty="0">
                <a:solidFill>
                  <a:srgbClr val="00B05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                       </a:t>
            </a:r>
            <a:r>
              <a:rPr lang="en-US" sz="1800" b="1" i="1" dirty="0" smtClean="0">
                <a:solidFill>
                  <a:srgbClr val="00B050"/>
                </a:solidFill>
              </a:rPr>
              <a:t>inform(food=</a:t>
            </a:r>
            <a:r>
              <a:rPr lang="en-US" sz="1800" b="1" i="1" dirty="0" err="1" smtClean="0">
                <a:solidFill>
                  <a:srgbClr val="00B050"/>
                </a:solidFill>
              </a:rPr>
              <a:t>swiss</a:t>
            </a:r>
            <a:r>
              <a:rPr lang="en-US" sz="1800" b="1" i="1" dirty="0">
                <a:solidFill>
                  <a:srgbClr val="00B050"/>
                </a:solidFill>
              </a:rPr>
              <a:t>), score=0.1;</a:t>
            </a:r>
          </a:p>
          <a:p>
            <a:pPr marL="0" indent="0">
              <a:buNone/>
            </a:pPr>
            <a:r>
              <a:rPr lang="en-US" sz="1800" b="1" i="1" dirty="0">
                <a:solidFill>
                  <a:srgbClr val="00B050"/>
                </a:solidFill>
              </a:rPr>
              <a:t>       </a:t>
            </a:r>
            <a:r>
              <a:rPr lang="en-US" sz="1800" b="1" i="1" dirty="0" smtClean="0">
                <a:solidFill>
                  <a:srgbClr val="00B050"/>
                </a:solidFill>
              </a:rPr>
              <a:t>                  </a:t>
            </a:r>
            <a:r>
              <a:rPr lang="en-US" sz="1800" b="1" i="1" dirty="0">
                <a:solidFill>
                  <a:srgbClr val="00B050"/>
                </a:solidFill>
              </a:rPr>
              <a:t>….</a:t>
            </a:r>
          </a:p>
          <a:p>
            <a:pPr marL="0" indent="0">
              <a:buNone/>
            </a:pPr>
            <a:r>
              <a:rPr lang="en-US" sz="1800" b="1" i="1" dirty="0">
                <a:solidFill>
                  <a:srgbClr val="00B050"/>
                </a:solidFill>
              </a:rPr>
              <a:t>         </a:t>
            </a:r>
            <a:r>
              <a:rPr lang="en-US" sz="1800" b="1" i="1" dirty="0" smtClean="0">
                <a:solidFill>
                  <a:srgbClr val="00B050"/>
                </a:solidFill>
              </a:rPr>
              <a:t>              ]</a:t>
            </a:r>
            <a:endParaRPr lang="en-US" sz="1800" b="1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could </a:t>
            </a:r>
            <a:r>
              <a:rPr lang="en-US" sz="2000" b="1" dirty="0" err="1">
                <a:solidFill>
                  <a:srgbClr val="FF0000"/>
                </a:solidFill>
              </a:rPr>
              <a:t>i</a:t>
            </a:r>
            <a:r>
              <a:rPr lang="en-US" sz="2000" b="1" dirty="0">
                <a:solidFill>
                  <a:srgbClr val="FF0000"/>
                </a:solidFill>
              </a:rPr>
              <a:t> have the address and phone number 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i="1" dirty="0" smtClean="0">
                <a:solidFill>
                  <a:srgbClr val="00B050"/>
                </a:solidFill>
              </a:rPr>
              <a:t>   "</a:t>
            </a:r>
            <a:r>
              <a:rPr lang="en-US" sz="1800" b="1" i="1" dirty="0" err="1">
                <a:solidFill>
                  <a:srgbClr val="00B050"/>
                </a:solidFill>
              </a:rPr>
              <a:t>slu-hyp</a:t>
            </a:r>
            <a:r>
              <a:rPr lang="en-US" sz="1800" b="1" i="1" dirty="0">
                <a:solidFill>
                  <a:srgbClr val="00B050"/>
                </a:solidFill>
              </a:rPr>
              <a:t>“: [</a:t>
            </a:r>
            <a:r>
              <a:rPr lang="en-US" sz="1800" b="1" i="1" dirty="0" smtClean="0">
                <a:solidFill>
                  <a:srgbClr val="00B050"/>
                </a:solidFill>
              </a:rPr>
              <a:t>request(slot=</a:t>
            </a:r>
            <a:r>
              <a:rPr lang="en-US" sz="1800" b="1" i="1" dirty="0" err="1" smtClean="0">
                <a:solidFill>
                  <a:srgbClr val="00B050"/>
                </a:solidFill>
              </a:rPr>
              <a:t>addr</a:t>
            </a:r>
            <a:r>
              <a:rPr lang="en-US" sz="1800" b="1" i="1" dirty="0" smtClean="0">
                <a:solidFill>
                  <a:srgbClr val="00B050"/>
                </a:solidFill>
              </a:rPr>
              <a:t>), score= 0.728;</a:t>
            </a:r>
          </a:p>
          <a:p>
            <a:pPr marL="0" indent="0">
              <a:buNone/>
            </a:pPr>
            <a:r>
              <a:rPr lang="en-US" sz="1800" b="1" i="1" dirty="0">
                <a:solidFill>
                  <a:srgbClr val="00B050"/>
                </a:solidFill>
              </a:rPr>
              <a:t> </a:t>
            </a:r>
            <a:r>
              <a:rPr lang="en-US" sz="1800" b="1" i="1" dirty="0" smtClean="0">
                <a:solidFill>
                  <a:srgbClr val="00B050"/>
                </a:solidFill>
              </a:rPr>
              <a:t>                       </a:t>
            </a:r>
            <a:r>
              <a:rPr lang="en-US" sz="1800" b="1" i="1" dirty="0" smtClean="0">
                <a:solidFill>
                  <a:srgbClr val="00B050"/>
                </a:solidFill>
              </a:rPr>
              <a:t>request(slot=</a:t>
            </a:r>
            <a:r>
              <a:rPr lang="en-US" sz="1800" b="1" i="1" dirty="0" err="1" smtClean="0">
                <a:solidFill>
                  <a:srgbClr val="00B050"/>
                </a:solidFill>
              </a:rPr>
              <a:t>addr</a:t>
            </a:r>
            <a:r>
              <a:rPr lang="en-US" sz="1800" b="1" i="1" dirty="0" smtClean="0">
                <a:solidFill>
                  <a:srgbClr val="00B050"/>
                </a:solidFill>
              </a:rPr>
              <a:t>), request(slot=phone), score=0.272</a:t>
            </a:r>
            <a:endParaRPr lang="en-US" sz="1800" b="1" i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b="1" i="1" dirty="0">
                <a:solidFill>
                  <a:srgbClr val="00B050"/>
                </a:solidFill>
              </a:rPr>
              <a:t> </a:t>
            </a:r>
            <a:r>
              <a:rPr lang="en-US" sz="1800" b="1" i="1" dirty="0" smtClean="0">
                <a:solidFill>
                  <a:srgbClr val="00B050"/>
                </a:solidFill>
              </a:rPr>
              <a:t>                     ]</a:t>
            </a:r>
            <a:endParaRPr lang="en-US" sz="1800" b="1" i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31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Red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Profi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5514</TotalTime>
  <Words>921</Words>
  <Application>Microsoft Office PowerPoint</Application>
  <PresentationFormat>On-screen Show (4:3)</PresentationFormat>
  <Paragraphs>230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Theme_Red</vt:lpstr>
      <vt:lpstr>Office Theme</vt:lpstr>
      <vt:lpstr>   Dialog State Tracking Challenge II</vt:lpstr>
      <vt:lpstr>Motivation: Fiction</vt:lpstr>
      <vt:lpstr>Motivation: from Fiction to Facts</vt:lpstr>
      <vt:lpstr>Challenges: every transition is not perfect</vt:lpstr>
      <vt:lpstr>Dialog State Tracking: from Open-loop to Close-loop</vt:lpstr>
      <vt:lpstr>Dialog State Tracking Challenge (DSTC) Overview</vt:lpstr>
      <vt:lpstr>Challenge 2 Schedule</vt:lpstr>
      <vt:lpstr>Corpus: An Example</vt:lpstr>
      <vt:lpstr>Comprehensive Log Data</vt:lpstr>
      <vt:lpstr>3 Dialog States</vt:lpstr>
      <vt:lpstr>Accumulated Annotation</vt:lpstr>
      <vt:lpstr>Task: Tracking the 3 States (an example output)</vt:lpstr>
      <vt:lpstr>Evaluation Metrics</vt:lpstr>
      <vt:lpstr>Basic Info about the Corpus</vt:lpstr>
      <vt:lpstr>Three Baselines</vt:lpstr>
      <vt:lpstr>Our Current Approaches</vt:lpstr>
      <vt:lpstr>First-Correct Model</vt:lpstr>
      <vt:lpstr>Missing Gold-standard</vt:lpstr>
      <vt:lpstr>SLU Classifier</vt:lpstr>
      <vt:lpstr>First Correct Model Result</vt:lpstr>
      <vt:lpstr>Decompose the Problem: Request Classifier</vt:lpstr>
      <vt:lpstr>Method Classifier</vt:lpstr>
      <vt:lpstr>Goals Classifier</vt:lpstr>
      <vt:lpstr>Current Best Results</vt:lpstr>
      <vt:lpstr>Other Interesting Results: Toplines</vt:lpstr>
      <vt:lpstr>Need Your Feedback!!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e-Chimera</dc:title>
  <dc:creator>Jingtao Wang</dc:creator>
  <cp:lastModifiedBy>Wencan Luo</cp:lastModifiedBy>
  <cp:revision>4042</cp:revision>
  <dcterms:modified xsi:type="dcterms:W3CDTF">2013-12-06T18:18:12Z</dcterms:modified>
</cp:coreProperties>
</file>