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6"/>
  </p:notesMasterIdLst>
  <p:sldIdLst>
    <p:sldId id="256" r:id="rId3"/>
    <p:sldId id="281" r:id="rId4"/>
    <p:sldId id="292" r:id="rId5"/>
    <p:sldId id="293" r:id="rId6"/>
    <p:sldId id="291" r:id="rId7"/>
    <p:sldId id="282" r:id="rId8"/>
    <p:sldId id="265" r:id="rId9"/>
    <p:sldId id="266" r:id="rId10"/>
    <p:sldId id="287" r:id="rId11"/>
    <p:sldId id="288" r:id="rId12"/>
    <p:sldId id="289" r:id="rId13"/>
    <p:sldId id="294" r:id="rId14"/>
    <p:sldId id="29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20D41B-B09E-4FC5-8906-18D72025FCC7}">
          <p14:sldIdLst>
            <p14:sldId id="256"/>
            <p14:sldId id="281"/>
            <p14:sldId id="292"/>
            <p14:sldId id="293"/>
            <p14:sldId id="291"/>
            <p14:sldId id="282"/>
            <p14:sldId id="265"/>
            <p14:sldId id="266"/>
            <p14:sldId id="287"/>
            <p14:sldId id="288"/>
            <p14:sldId id="289"/>
            <p14:sldId id="294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DC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14" autoAdjust="0"/>
    <p:restoredTop sz="86679" autoAdjust="0"/>
  </p:normalViewPr>
  <p:slideViewPr>
    <p:cSldViewPr>
      <p:cViewPr>
        <p:scale>
          <a:sx n="100" d="100"/>
          <a:sy n="100" d="100"/>
        </p:scale>
        <p:origin x="-1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3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349A0-9DCA-4449-8462-5D9CB563EABC}" type="datetimeFigureOut">
              <a:rPr lang="zh-CN" altLang="en-US" smtClean="0"/>
              <a:pPr/>
              <a:t>2014-2-7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76553-5B91-4449-9B02-3D0658743E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0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86105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8610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2/7/2014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946976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2/7/2014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14907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2/7/2014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88051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2/7/2014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124699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2/7/2014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77794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2/7/2014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438970"/>
      </p:ext>
    </p:extLst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2/7/2014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3692"/>
      </p:ext>
    </p:extLst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2/7/2014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54541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2/7/2014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005729"/>
      </p:ext>
    </p:extLst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2/7/2014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0336"/>
      </p:ext>
    </p:extLst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2/7/2014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463645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84313"/>
            <a:ext cx="39243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484313"/>
            <a:ext cx="39243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84313"/>
            <a:ext cx="80010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539750" y="12319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6AFAD0A-34F9-4C29-9F52-5A12662E7BF1}" type="datetime1">
              <a:rPr lang="en-US" altLang="zh-CN" smtClean="0"/>
              <a:pPr/>
              <a:t>2/7/2014</a:t>
            </a:fld>
            <a:endParaRPr lang="zh-CN" alt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zh-CN" altLang="en-US"/>
          </a:p>
        </p:txBody>
      </p:sp>
      <p:sp>
        <p:nvSpPr>
          <p:cNvPr id="1218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2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FAD0A-34F9-4C29-9F52-5A12662E7BF1}" type="datetime1">
              <a:rPr lang="en-US" altLang="zh-CN" smtClean="0"/>
              <a:pPr/>
              <a:t>2/7/2014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20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amdial.org/~mh521/dst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62664" cy="1371600"/>
          </a:xfrm>
        </p:spPr>
        <p:txBody>
          <a:bodyPr/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3600" dirty="0"/>
              <a:t> Dialog State </a:t>
            </a:r>
            <a:r>
              <a:rPr lang="en-US" sz="3600" dirty="0" smtClean="0"/>
              <a:t>Tracking: Decompose the Goals</a:t>
            </a:r>
            <a:endParaRPr 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4511" y="4932898"/>
            <a:ext cx="7010400" cy="1944216"/>
          </a:xfrm>
        </p:spPr>
        <p:txBody>
          <a:bodyPr/>
          <a:lstStyle/>
          <a:p>
            <a:r>
              <a:rPr lang="en-US" altLang="zh-CN" sz="2400" i="1" dirty="0" err="1" smtClean="0"/>
              <a:t>Wencan</a:t>
            </a:r>
            <a:r>
              <a:rPr lang="en-US" altLang="zh-CN" sz="2400" i="1" dirty="0" smtClean="0"/>
              <a:t> Luo, Diane </a:t>
            </a:r>
            <a:r>
              <a:rPr lang="en-US" altLang="zh-CN" sz="2400" i="1" dirty="0" err="1" smtClean="0"/>
              <a:t>Litman</a:t>
            </a:r>
            <a:endParaRPr lang="en-US" altLang="zh-CN" sz="2400" dirty="0" smtClean="0"/>
          </a:p>
          <a:p>
            <a:r>
              <a:rPr lang="en-US" altLang="zh-CN" sz="2400" dirty="0" smtClean="0"/>
              <a:t>02/07/2013</a:t>
            </a:r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6309320"/>
            <a:ext cx="3158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http://camdial.org/~mh521/dstc/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4629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Only 5 possible values</a:t>
            </a:r>
          </a:p>
          <a:p>
            <a:pPr lvl="1"/>
            <a:r>
              <a:rPr lang="en-US" sz="2000" dirty="0" err="1" smtClean="0"/>
              <a:t>none,byconstraints,byname,finished,byalternatives</a:t>
            </a:r>
            <a:endParaRPr lang="en-US" sz="2000" dirty="0" smtClean="0"/>
          </a:p>
          <a:p>
            <a:r>
              <a:rPr lang="en-US" sz="2800" dirty="0" smtClean="0">
                <a:latin typeface="Calibri"/>
                <a:ea typeface="SimSun"/>
                <a:cs typeface="Times New Roman"/>
              </a:rPr>
              <a:t>Same feature Set with Requester Classifier</a:t>
            </a:r>
          </a:p>
          <a:p>
            <a:r>
              <a:rPr lang="en-US" sz="2800" dirty="0" smtClean="0">
                <a:latin typeface="Calibri"/>
                <a:ea typeface="SimSun"/>
                <a:cs typeface="Times New Roman"/>
              </a:rPr>
              <a:t>SVM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7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Goals Classifier: Majority voting N-best ASR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4 Slots</a:t>
            </a:r>
          </a:p>
          <a:p>
            <a:pPr lvl="1"/>
            <a:r>
              <a:rPr lang="en-US" sz="2000" dirty="0" smtClean="0"/>
              <a:t>Area (5): </a:t>
            </a:r>
            <a:r>
              <a:rPr lang="en-US" sz="2000" dirty="0" err="1"/>
              <a:t>centre,north,west,south,east</a:t>
            </a:r>
            <a:endParaRPr lang="en-US" sz="2000" dirty="0" smtClean="0"/>
          </a:p>
          <a:p>
            <a:pPr lvl="1"/>
            <a:r>
              <a:rPr lang="en-US" sz="2000" dirty="0" smtClean="0"/>
              <a:t>Food (91)</a:t>
            </a:r>
            <a:endParaRPr lang="en-US" sz="2000" dirty="0"/>
          </a:p>
          <a:p>
            <a:pPr lvl="1"/>
            <a:r>
              <a:rPr lang="en-US" sz="2000" dirty="0" smtClean="0"/>
              <a:t>Name (113)</a:t>
            </a:r>
          </a:p>
          <a:p>
            <a:pPr lvl="1"/>
            <a:r>
              <a:rPr lang="en-US" sz="2000" dirty="0" err="1" smtClean="0"/>
              <a:t>Pricerange</a:t>
            </a:r>
            <a:r>
              <a:rPr lang="en-US" sz="2000" dirty="0" smtClean="0"/>
              <a:t> (3): </a:t>
            </a:r>
            <a:r>
              <a:rPr lang="en-US" sz="2000" dirty="0" err="1"/>
              <a:t>cheap,moderate,expensive</a:t>
            </a:r>
            <a:endParaRPr lang="en-US" sz="2000" dirty="0" smtClean="0"/>
          </a:p>
          <a:p>
            <a:r>
              <a:rPr lang="en-US" sz="2800" dirty="0" smtClean="0"/>
              <a:t>5-way/4-way classifier for “area” and “</a:t>
            </a:r>
            <a:r>
              <a:rPr lang="en-US" sz="2800" dirty="0" err="1" smtClean="0"/>
              <a:t>pricerange</a:t>
            </a:r>
            <a:r>
              <a:rPr lang="en-US" sz="2800" dirty="0" smtClean="0"/>
              <a:t>”</a:t>
            </a:r>
          </a:p>
          <a:p>
            <a:pPr lvl="1"/>
            <a:r>
              <a:rPr lang="en-US" sz="2000" dirty="0" smtClean="0"/>
              <a:t>“</a:t>
            </a:r>
            <a:r>
              <a:rPr lang="en-US" sz="2000" dirty="0" err="1" smtClean="0"/>
              <a:t>dontcare</a:t>
            </a:r>
            <a:r>
              <a:rPr lang="en-US" sz="2000" dirty="0" smtClean="0"/>
              <a:t>”</a:t>
            </a:r>
          </a:p>
          <a:p>
            <a:r>
              <a:rPr lang="en-US" sz="2800" dirty="0" smtClean="0"/>
              <a:t>2-way classifier for “food” and “name”</a:t>
            </a:r>
          </a:p>
          <a:p>
            <a:pPr lvl="2"/>
            <a:r>
              <a:rPr lang="en-US" sz="2000" dirty="0" smtClean="0"/>
              <a:t>if “Yes”, find the first slot-value in SLU</a:t>
            </a:r>
          </a:p>
          <a:p>
            <a:pPr marL="471487" lvl="1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Overfitting</a:t>
            </a:r>
            <a:r>
              <a:rPr lang="en-US" dirty="0" smtClean="0"/>
              <a:t>: Used the baseline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0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243408"/>
            <a:ext cx="8001000" cy="892175"/>
          </a:xfrm>
        </p:spPr>
        <p:txBody>
          <a:bodyPr/>
          <a:lstStyle/>
          <a:p>
            <a:r>
              <a:rPr lang="en-US" dirty="0" smtClean="0"/>
              <a:t>Results:9 </a:t>
            </a:r>
            <a:r>
              <a:rPr lang="en-US" dirty="0"/>
              <a:t>teams with 31 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3073" name="Picture 1" descr="\\ad.cs.pitt.edu\Users\Users1\wencan\Desktop\untitled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5"/>
            <a:ext cx="8439150" cy="59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3717032"/>
            <a:ext cx="8820472" cy="79208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B0F0"/>
                </a:solidFill>
              </a:rPr>
              <a:t>our team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6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good on “request” (rank 2)</a:t>
            </a:r>
          </a:p>
          <a:p>
            <a:r>
              <a:rPr lang="en-US" dirty="0" smtClean="0"/>
              <a:t>It’s average on “method” (rank 4)</a:t>
            </a:r>
          </a:p>
          <a:p>
            <a:r>
              <a:rPr lang="en-US" dirty="0" smtClean="0"/>
              <a:t>It’s bad on “goals” (rank 7)</a:t>
            </a:r>
          </a:p>
          <a:p>
            <a:r>
              <a:rPr lang="en-US" dirty="0" smtClean="0"/>
              <a:t>Weakness</a:t>
            </a:r>
          </a:p>
          <a:p>
            <a:pPr lvl="1"/>
            <a:r>
              <a:rPr lang="en-US" dirty="0"/>
              <a:t>Assume the goals are </a:t>
            </a:r>
            <a:r>
              <a:rPr lang="en-US" dirty="0" smtClean="0"/>
              <a:t>independent</a:t>
            </a:r>
          </a:p>
          <a:p>
            <a:pPr lvl="1"/>
            <a:r>
              <a:rPr lang="en-US" dirty="0" err="1" smtClean="0"/>
              <a:t>Overfitting</a:t>
            </a:r>
            <a:r>
              <a:rPr lang="en-US" dirty="0" smtClean="0"/>
              <a:t> when data size is small</a:t>
            </a:r>
            <a:endParaRPr lang="en-US" dirty="0"/>
          </a:p>
          <a:p>
            <a:pPr lvl="1"/>
            <a:r>
              <a:rPr lang="en-US" dirty="0" smtClean="0"/>
              <a:t>No history feature (future work)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15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001000" cy="892175"/>
          </a:xfrm>
        </p:spPr>
        <p:txBody>
          <a:bodyPr>
            <a:normAutofit/>
          </a:bodyPr>
          <a:lstStyle/>
          <a:p>
            <a:r>
              <a:rPr lang="en-US" sz="3600" dirty="0"/>
              <a:t>Problem: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System: What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kind of food would you like? </a:t>
            </a:r>
            <a:endParaRPr lang="en-US" sz="20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1800" b="1" i="1" dirty="0" smtClean="0">
                <a:solidFill>
                  <a:srgbClr val="00B050"/>
                </a:solidFill>
              </a:rPr>
              <a:t>start-time: 2.36377   end-time: 4.79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00B050"/>
                </a:solidFill>
              </a:rPr>
              <a:t> </a:t>
            </a:r>
            <a:r>
              <a:rPr lang="en-US" sz="1800" b="1" i="1" dirty="0" smtClean="0">
                <a:solidFill>
                  <a:srgbClr val="00B050"/>
                </a:solidFill>
              </a:rPr>
              <a:t>  </a:t>
            </a:r>
            <a:r>
              <a:rPr lang="en-US" sz="1800" b="1" i="1" dirty="0" err="1" smtClean="0">
                <a:solidFill>
                  <a:srgbClr val="00B050"/>
                </a:solidFill>
              </a:rPr>
              <a:t>slu-hyp</a:t>
            </a:r>
            <a:r>
              <a:rPr lang="en-US" sz="1800" b="1" i="1" dirty="0" smtClean="0">
                <a:solidFill>
                  <a:srgbClr val="00B050"/>
                </a:solidFill>
              </a:rPr>
              <a:t>: [request(food)]</a:t>
            </a:r>
            <a:r>
              <a:rPr lang="en-US" sz="1800" b="1" i="1" dirty="0">
                <a:solidFill>
                  <a:srgbClr val="00B050"/>
                </a:solidFill>
              </a:rPr>
              <a:t/>
            </a:r>
            <a:br>
              <a:rPr lang="en-US" sz="1800" b="1" i="1" dirty="0">
                <a:solidFill>
                  <a:srgbClr val="00B050"/>
                </a:solidFill>
              </a:rPr>
            </a:b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User [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input]: does not matter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-&gt; “food=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dontcare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sz="1800" b="1" i="1" dirty="0" smtClean="0">
                <a:solidFill>
                  <a:srgbClr val="00B050"/>
                </a:solidFill>
              </a:rPr>
              <a:t/>
            </a:r>
            <a:br>
              <a:rPr lang="en-US" sz="1800" b="1" i="1" dirty="0" smtClean="0">
                <a:solidFill>
                  <a:srgbClr val="00B050"/>
                </a:solidFill>
              </a:rPr>
            </a:br>
            <a:r>
              <a:rPr lang="en-US" sz="1800" b="1" i="1" dirty="0" smtClean="0">
                <a:solidFill>
                  <a:srgbClr val="00B050"/>
                </a:solidFill>
              </a:rPr>
              <a:t>   "</a:t>
            </a:r>
            <a:r>
              <a:rPr lang="en-US" sz="1800" b="1" i="1" dirty="0" err="1">
                <a:solidFill>
                  <a:srgbClr val="00B050"/>
                </a:solidFill>
              </a:rPr>
              <a:t>asr-hyp</a:t>
            </a:r>
            <a:r>
              <a:rPr lang="en-US" sz="1800" b="1" i="1" dirty="0">
                <a:solidFill>
                  <a:srgbClr val="00B050"/>
                </a:solidFill>
              </a:rPr>
              <a:t>": [the phone number </a:t>
            </a:r>
            <a:r>
              <a:rPr lang="en-US" sz="1800" b="1" i="1" dirty="0" smtClean="0">
                <a:solidFill>
                  <a:srgbClr val="00B050"/>
                </a:solidFill>
              </a:rPr>
              <a:t>]</a:t>
            </a:r>
            <a:br>
              <a:rPr lang="en-US" sz="1800" b="1" i="1" dirty="0" smtClean="0">
                <a:solidFill>
                  <a:srgbClr val="00B050"/>
                </a:solidFill>
              </a:rPr>
            </a:br>
            <a:endParaRPr lang="en-US" sz="1800" b="1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Can I help you with anything else?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User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[input]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could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have the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address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phone number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i="1" dirty="0" smtClean="0">
                <a:solidFill>
                  <a:srgbClr val="00B050"/>
                </a:solidFill>
              </a:rPr>
              <a:t>   "</a:t>
            </a:r>
            <a:r>
              <a:rPr lang="en-US" sz="1800" b="1" i="1" dirty="0" err="1">
                <a:solidFill>
                  <a:srgbClr val="00B050"/>
                </a:solidFill>
              </a:rPr>
              <a:t>slu-hyp</a:t>
            </a:r>
            <a:r>
              <a:rPr lang="en-US" sz="1800" b="1" i="1" dirty="0">
                <a:solidFill>
                  <a:srgbClr val="00B050"/>
                </a:solidFill>
              </a:rPr>
              <a:t>“: [</a:t>
            </a:r>
            <a:r>
              <a:rPr lang="en-US" sz="1800" b="1" i="1" dirty="0" smtClean="0">
                <a:solidFill>
                  <a:srgbClr val="00B050"/>
                </a:solidFill>
              </a:rPr>
              <a:t>request(slot=</a:t>
            </a:r>
            <a:r>
              <a:rPr lang="en-US" sz="1800" b="1" i="1" dirty="0" err="1" smtClean="0">
                <a:solidFill>
                  <a:srgbClr val="00B050"/>
                </a:solidFill>
              </a:rPr>
              <a:t>addr</a:t>
            </a:r>
            <a:r>
              <a:rPr lang="en-US" sz="1800" b="1" i="1" dirty="0" smtClean="0">
                <a:solidFill>
                  <a:srgbClr val="00B050"/>
                </a:solidFill>
              </a:rPr>
              <a:t>), score= 0.728;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00B050"/>
                </a:solidFill>
              </a:rPr>
              <a:t> </a:t>
            </a:r>
            <a:r>
              <a:rPr lang="en-US" sz="1800" b="1" i="1" dirty="0" smtClean="0">
                <a:solidFill>
                  <a:srgbClr val="00B050"/>
                </a:solidFill>
              </a:rPr>
              <a:t>                       request(slot=</a:t>
            </a:r>
            <a:r>
              <a:rPr lang="en-US" sz="1800" b="1" i="1" dirty="0" err="1" smtClean="0">
                <a:solidFill>
                  <a:srgbClr val="00B050"/>
                </a:solidFill>
              </a:rPr>
              <a:t>addr</a:t>
            </a:r>
            <a:r>
              <a:rPr lang="en-US" sz="1800" b="1" i="1" dirty="0" smtClean="0">
                <a:solidFill>
                  <a:srgbClr val="00B050"/>
                </a:solidFill>
              </a:rPr>
              <a:t>), request(slot=phone), score=0.272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00B050"/>
                </a:solidFill>
              </a:rPr>
              <a:t> </a:t>
            </a:r>
            <a:r>
              <a:rPr lang="en-US" sz="1800" b="1" i="1" dirty="0" smtClean="0">
                <a:solidFill>
                  <a:srgbClr val="00B050"/>
                </a:solidFill>
              </a:rPr>
              <a:t>                     ]</a:t>
            </a:r>
            <a:endParaRPr lang="en-US" sz="1800" b="1" i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4509120"/>
            <a:ext cx="6814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It suffers from both ASR and SLU Errors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(</a:t>
            </a:r>
            <a:r>
              <a:rPr lang="en-US" sz="1800" dirty="0" err="1"/>
              <a:t>Matallinou</a:t>
            </a:r>
            <a:r>
              <a:rPr lang="en-US" sz="1800" dirty="0"/>
              <a:t> et al, </a:t>
            </a:r>
            <a:r>
              <a:rPr lang="en-US" sz="1800" dirty="0" smtClean="0"/>
              <a:t>2013; Thomson </a:t>
            </a:r>
            <a:r>
              <a:rPr lang="en-US" sz="1800" dirty="0"/>
              <a:t>and Young, </a:t>
            </a:r>
            <a:r>
              <a:rPr lang="en-US" sz="1800" dirty="0" smtClean="0"/>
              <a:t>2010; Lee, 2013; …)</a:t>
            </a:r>
          </a:p>
          <a:p>
            <a:r>
              <a:rPr lang="en-US" dirty="0" smtClean="0"/>
              <a:t>One model for all the goals</a:t>
            </a:r>
          </a:p>
          <a:p>
            <a:pPr lvl="1"/>
            <a:r>
              <a:rPr lang="en-US" dirty="0" smtClean="0"/>
              <a:t>DSTC1: Bus schedule</a:t>
            </a:r>
          </a:p>
          <a:p>
            <a:pPr lvl="2"/>
            <a:r>
              <a:rPr lang="en-US" dirty="0" smtClean="0"/>
              <a:t>time, route, from, to</a:t>
            </a:r>
          </a:p>
          <a:p>
            <a:r>
              <a:rPr lang="en-US" dirty="0" smtClean="0"/>
              <a:t>Features: no lexicon feature</a:t>
            </a:r>
          </a:p>
          <a:p>
            <a:pPr lvl="1"/>
            <a:r>
              <a:rPr lang="en-US" dirty="0" smtClean="0"/>
              <a:t>Convert to discrete features (or random variables)</a:t>
            </a:r>
          </a:p>
          <a:p>
            <a:pPr lvl="2"/>
            <a:r>
              <a:rPr lang="en-US" dirty="0" smtClean="0"/>
              <a:t>rank of SLU, ASR</a:t>
            </a:r>
          </a:p>
          <a:p>
            <a:pPr lvl="2"/>
            <a:r>
              <a:rPr lang="en-US" dirty="0" smtClean="0"/>
              <a:t>confidence score</a:t>
            </a:r>
          </a:p>
          <a:p>
            <a:pPr lvl="2"/>
            <a:r>
              <a:rPr lang="en-US" dirty="0" err="1" smtClean="0"/>
              <a:t>hasRoute</a:t>
            </a:r>
            <a:r>
              <a:rPr lang="en-US" dirty="0" smtClean="0"/>
              <a:t>, </a:t>
            </a:r>
            <a:r>
              <a:rPr lang="en-US" dirty="0" err="1" smtClean="0"/>
              <a:t>hasFrom</a:t>
            </a:r>
            <a:r>
              <a:rPr lang="en-US" dirty="0" smtClean="0"/>
              <a:t>, </a:t>
            </a:r>
            <a:r>
              <a:rPr lang="en-US" dirty="0" err="1" smtClean="0"/>
              <a:t>hasTo</a:t>
            </a:r>
            <a:r>
              <a:rPr lang="en-US" dirty="0" smtClean="0"/>
              <a:t>, </a:t>
            </a:r>
            <a:r>
              <a:rPr lang="en-US" dirty="0" err="1" smtClean="0"/>
              <a:t>hasDate</a:t>
            </a:r>
            <a:r>
              <a:rPr lang="en-US" dirty="0" smtClean="0"/>
              <a:t>, 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Decompose the goals</a:t>
            </a:r>
          </a:p>
          <a:p>
            <a:pPr lvl="1"/>
            <a:r>
              <a:rPr lang="en-US" dirty="0" smtClean="0"/>
              <a:t>Proposal a model for each goal</a:t>
            </a:r>
          </a:p>
          <a:p>
            <a:r>
              <a:rPr lang="en-US" dirty="0" smtClean="0"/>
              <a:t>Leverage the lexicon information in the utterance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07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Restaurant information domain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8112901" cy="1303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3441" y="4293096"/>
            <a:ext cx="80010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400" kern="0" dirty="0" smtClean="0"/>
              <a:t>*DM (Dialog Manager)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kern="0" dirty="0" smtClean="0"/>
              <a:t>*SR (Speech Recognizer)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22569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Dialog States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7253779"/>
              </p:ext>
            </p:extLst>
          </p:nvPr>
        </p:nvGraphicFramePr>
        <p:xfrm>
          <a:off x="323528" y="1628800"/>
          <a:ext cx="8136904" cy="324036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812739"/>
                <a:gridCol w="1131477"/>
                <a:gridCol w="1224136"/>
                <a:gridCol w="4968552"/>
              </a:tblGrid>
              <a:tr h="48882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Dialog States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number of </a:t>
                      </a:r>
                      <a:r>
                        <a:rPr lang="en-US" sz="1600" dirty="0" smtClean="0">
                          <a:effectLst/>
                        </a:rPr>
                        <a:t>values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value examples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5282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Goals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area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centre,north,west,south,east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940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food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91</a:t>
                      </a:r>
                      <a:endParaRPr lang="en-US" sz="16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catalan,chinese,christmas,corsica,creative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589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113</a:t>
                      </a:r>
                      <a:endParaRPr lang="en-US" sz="16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ali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baba,anatolia,ask,backstreet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5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pricerange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cheap,moderate,expensive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2389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Method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none,byconstraints,byname,finished,byalternatives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3204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Request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addr,area,food,phone,pricerange,postcode,signature,name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9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Ratio of the </a:t>
            </a:r>
            <a:r>
              <a:rPr lang="en-US" dirty="0"/>
              <a:t>1-best correct </a:t>
            </a:r>
            <a:r>
              <a:rPr lang="en-US" dirty="0" smtClean="0"/>
              <a:t>hypothesis. </a:t>
            </a:r>
          </a:p>
          <a:p>
            <a:r>
              <a:rPr lang="en-US" dirty="0" smtClean="0"/>
              <a:t>L2</a:t>
            </a:r>
          </a:p>
          <a:p>
            <a:pPr lvl="1"/>
            <a:r>
              <a:rPr lang="en-US" dirty="0" smtClean="0"/>
              <a:t>The L2 norm between the vector of correct scores and the result</a:t>
            </a:r>
          </a:p>
          <a:p>
            <a:r>
              <a:rPr lang="en-US" dirty="0" smtClean="0"/>
              <a:t>ROC</a:t>
            </a:r>
          </a:p>
          <a:p>
            <a:pPr lvl="1"/>
            <a:r>
              <a:rPr lang="en-US" dirty="0" smtClean="0"/>
              <a:t>Aim </a:t>
            </a:r>
            <a:r>
              <a:rPr lang="en-US" dirty="0"/>
              <a:t>to evaluate how </a:t>
            </a:r>
            <a:r>
              <a:rPr lang="en-US" b="1" dirty="0"/>
              <a:t>"discriminative</a:t>
            </a:r>
            <a:r>
              <a:rPr lang="en-US" b="1" dirty="0" smtClean="0"/>
              <a:t>"</a:t>
            </a:r>
            <a:r>
              <a:rPr lang="en-US" dirty="0" smtClean="0"/>
              <a:t> </a:t>
            </a:r>
            <a:r>
              <a:rPr lang="en-US" dirty="0"/>
              <a:t>is for the top hypothesis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5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Current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Decompose the problem</a:t>
            </a:r>
          </a:p>
          <a:p>
            <a:pPr lvl="1"/>
            <a:r>
              <a:rPr lang="en-US" dirty="0" smtClean="0"/>
              <a:t>Request Classifier (best for “request”)</a:t>
            </a:r>
          </a:p>
          <a:p>
            <a:pPr lvl="1"/>
            <a:r>
              <a:rPr lang="en-US" dirty="0" smtClean="0"/>
              <a:t>Method Classifier (best for “method”)</a:t>
            </a:r>
          </a:p>
          <a:p>
            <a:pPr lvl="1"/>
            <a:r>
              <a:rPr lang="en-US" dirty="0" smtClean="0"/>
              <a:t>Goals 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Request: multi-label classifier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</a:t>
            </a:r>
            <a:r>
              <a:rPr lang="en-US" dirty="0"/>
              <a:t>8 things are “</a:t>
            </a:r>
            <a:r>
              <a:rPr lang="en-US" dirty="0" err="1"/>
              <a:t>requestable</a:t>
            </a:r>
            <a:r>
              <a:rPr lang="en-US" dirty="0" smtClean="0"/>
              <a:t>”</a:t>
            </a:r>
          </a:p>
          <a:p>
            <a:pPr lvl="1"/>
            <a:r>
              <a:rPr lang="en-US" sz="2000" i="1" dirty="0" err="1" smtClean="0"/>
              <a:t>addr</a:t>
            </a:r>
            <a:r>
              <a:rPr lang="en-US" sz="2000" i="1" dirty="0" smtClean="0"/>
              <a:t>, area, food, phone, </a:t>
            </a:r>
            <a:r>
              <a:rPr lang="en-US" sz="2000" i="1" dirty="0" err="1" smtClean="0"/>
              <a:t>pricerange</a:t>
            </a:r>
            <a:r>
              <a:rPr lang="en-US" sz="2000" i="1" dirty="0" smtClean="0"/>
              <a:t>, postcode, signature, name</a:t>
            </a:r>
            <a:endParaRPr lang="en-US" i="1" dirty="0">
              <a:latin typeface="Calibri"/>
              <a:ea typeface="SimSun"/>
              <a:cs typeface="Times New Roman"/>
            </a:endParaRPr>
          </a:p>
          <a:p>
            <a:pPr lvl="1"/>
            <a:r>
              <a:rPr lang="en-US" dirty="0" smtClean="0"/>
              <a:t>Two slots can be requested at a same time</a:t>
            </a:r>
          </a:p>
          <a:p>
            <a:r>
              <a:rPr lang="en-US" dirty="0" smtClean="0"/>
              <a:t>Multi-label classifier</a:t>
            </a:r>
          </a:p>
          <a:p>
            <a:pPr lvl="1"/>
            <a:r>
              <a:rPr lang="en-US" dirty="0" err="1" smtClean="0"/>
              <a:t>Mulan</a:t>
            </a:r>
            <a:r>
              <a:rPr lang="en-US" dirty="0"/>
              <a:t> toolkit (http://mulan.sourceforge.net/)</a:t>
            </a:r>
            <a:endParaRPr lang="en-US" dirty="0" smtClean="0"/>
          </a:p>
          <a:p>
            <a:pPr lvl="2"/>
            <a:r>
              <a:rPr lang="en-US" dirty="0" err="1" smtClean="0"/>
              <a:t>BinaryRelevance</a:t>
            </a:r>
            <a:r>
              <a:rPr lang="en-US" dirty="0" smtClean="0"/>
              <a:t> Classifier</a:t>
            </a:r>
          </a:p>
          <a:p>
            <a:pPr lvl="1"/>
            <a:r>
              <a:rPr lang="en-US" dirty="0" smtClean="0"/>
              <a:t>Features</a:t>
            </a:r>
          </a:p>
          <a:p>
            <a:pPr lvl="2"/>
            <a:r>
              <a:rPr lang="en-US" dirty="0" smtClean="0"/>
              <a:t>Top ASR unigram (669)</a:t>
            </a:r>
          </a:p>
          <a:p>
            <a:pPr lvl="2"/>
            <a:r>
              <a:rPr lang="en-US" dirty="0" smtClean="0"/>
              <a:t>Dialog Acts (51)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58180" y="5380672"/>
            <a:ext cx="43829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Consider </a:t>
            </a:r>
            <a:r>
              <a:rPr lang="en-US" dirty="0">
                <a:solidFill>
                  <a:srgbClr val="FF0000"/>
                </a:solidFill>
              </a:rPr>
              <a:t>the ASR </a:t>
            </a:r>
            <a:r>
              <a:rPr lang="en-US" dirty="0" smtClean="0">
                <a:solidFill>
                  <a:srgbClr val="FF0000"/>
                </a:solidFill>
              </a:rPr>
              <a:t>errors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“phone number</a:t>
            </a:r>
            <a:r>
              <a:rPr lang="en-US" dirty="0" smtClean="0">
                <a:solidFill>
                  <a:srgbClr val="FF0000"/>
                </a:solidFill>
              </a:rPr>
              <a:t>” -&gt; “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don't the number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Consider </a:t>
            </a:r>
            <a:r>
              <a:rPr lang="en-US" dirty="0" smtClean="0">
                <a:solidFill>
                  <a:srgbClr val="FF0000"/>
                </a:solidFill>
              </a:rPr>
              <a:t>multiple requests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“phone number and address”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69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heme_Red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5671</TotalTime>
  <Words>466</Words>
  <Application>Microsoft Office PowerPoint</Application>
  <PresentationFormat>On-screen Show (4:3)</PresentationFormat>
  <Paragraphs>120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Theme_Red</vt:lpstr>
      <vt:lpstr>Office Theme</vt:lpstr>
      <vt:lpstr>   Dialog State Tracking: Decompose the Goals</vt:lpstr>
      <vt:lpstr>Problem: An Example</vt:lpstr>
      <vt:lpstr>Related Work</vt:lpstr>
      <vt:lpstr>Our contribution</vt:lpstr>
      <vt:lpstr>Corpus Description</vt:lpstr>
      <vt:lpstr>3 Dialog States</vt:lpstr>
      <vt:lpstr>Evaluation Metrics</vt:lpstr>
      <vt:lpstr>Our Current Approaches</vt:lpstr>
      <vt:lpstr>Request: multi-label classifier</vt:lpstr>
      <vt:lpstr>Method Classifier</vt:lpstr>
      <vt:lpstr>Goals Classifier: Majority voting N-best ASR</vt:lpstr>
      <vt:lpstr>Results:9 teams with 31 submission</vt:lpstr>
      <vt:lpstr>Conclusion &amp;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e-Chimera</dc:title>
  <dc:creator>Jingtao Wang</dc:creator>
  <cp:lastModifiedBy>Wencan Luo</cp:lastModifiedBy>
  <cp:revision>4316</cp:revision>
  <dcterms:modified xsi:type="dcterms:W3CDTF">2014-02-08T03:17:17Z</dcterms:modified>
</cp:coreProperties>
</file>