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1705"/>
    <a:srgbClr val="BE0C0C"/>
    <a:srgbClr val="FFFFFF"/>
    <a:srgbClr val="B3A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" d="100"/>
          <a:sy n="26" d="100"/>
        </p:scale>
        <p:origin x="-222" y="-90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98F95-8F3F-4CF4-9BA1-14E7A917112F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FA272-449C-413C-B4ED-2030F35B2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6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FA272-449C-413C-B4ED-2030F35B29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2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2"/>
            <a:ext cx="3108960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7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4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54"/>
            <a:ext cx="82296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54"/>
            <a:ext cx="240792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3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2"/>
            <a:ext cx="31089600" cy="54483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4"/>
            <a:ext cx="31089600" cy="600074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8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2"/>
            <a:ext cx="16154400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2"/>
            <a:ext cx="16154400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7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2"/>
            <a:ext cx="16160752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500"/>
            <a:ext cx="16160752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140452"/>
            <a:ext cx="16167100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8699500"/>
            <a:ext cx="16167100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6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0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092200"/>
            <a:ext cx="12033252" cy="46482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2"/>
            <a:ext cx="20447000" cy="23412452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5740402"/>
            <a:ext cx="12033252" cy="18764252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6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0"/>
            <a:ext cx="21945600" cy="22669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100"/>
            <a:ext cx="21945600" cy="164592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2"/>
            <a:ext cx="21945600" cy="3219448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9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2"/>
            <a:ext cx="32918400" cy="18103852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36576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3657600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eaLnBrk="1" latinLnBrk="0" hangingPunct="1">
        <a:spcBef>
          <a:spcPct val="20000"/>
        </a:spcBef>
        <a:buFont typeface="Arial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spcBef>
          <a:spcPct val="20000"/>
        </a:spcBef>
        <a:buFont typeface="Arial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hyperlink" Target="http://aclweb.org/anthology/N/N13/N13-2002.pdf" TargetMode="Externa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9.png"/><Relationship Id="rId10" Type="http://schemas.openxmlformats.org/officeDocument/2006/relationships/image" Target="../media/image30.png"/><Relationship Id="rId4" Type="http://schemas.openxmlformats.org/officeDocument/2006/relationships/image" Target="../media/image2.jpeg"/><Relationship Id="rId9" Type="http://schemas.openxmlformats.org/officeDocument/2006/relationships/image" Target="../media/image4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1828801" y="15774412"/>
            <a:ext cx="8991600" cy="3046988"/>
            <a:chOff x="1828800" y="15240000"/>
            <a:chExt cx="9079015" cy="3046988"/>
          </a:xfrm>
        </p:grpSpPr>
        <p:sp>
          <p:nvSpPr>
            <p:cNvPr id="82" name="TextBox 8"/>
            <p:cNvSpPr txBox="1">
              <a:spLocks noChangeArrowheads="1"/>
            </p:cNvSpPr>
            <p:nvPr/>
          </p:nvSpPr>
          <p:spPr bwMode="auto">
            <a:xfrm>
              <a:off x="1856692" y="15259050"/>
              <a:ext cx="2610352" cy="43810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defTabSz="908050" eaLnBrk="0" hangingPunct="0"/>
            </a:lstStyle>
            <a:p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28800" y="15240000"/>
              <a:ext cx="9079015" cy="304698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Skewed Distribution</a:t>
              </a:r>
              <a:r>
                <a:rPr lang="en-US" sz="2400" dirty="0" smtClean="0"/>
                <a:t> (</a:t>
              </a:r>
              <a:r>
                <a:rPr lang="en-US" sz="2400" dirty="0"/>
                <a:t>unbalanced degree: 3% ~ 24%</a:t>
              </a:r>
              <a:r>
                <a:rPr lang="en-US" sz="2400" dirty="0" smtClean="0"/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i="1" dirty="0" smtClean="0"/>
                <a:t>text classification (Forman, 2003)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i="1" dirty="0" smtClean="0"/>
                <a:t>information </a:t>
              </a:r>
              <a:r>
                <a:rPr lang="en-US" sz="2400" i="1" dirty="0"/>
                <a:t>extraction (Hoffmann et al., 2011</a:t>
              </a:r>
              <a:r>
                <a:rPr lang="en-US" sz="2400" i="1" dirty="0" smtClean="0"/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i="1" dirty="0"/>
                <a:t>emotion detection (</a:t>
              </a:r>
              <a:r>
                <a:rPr lang="en-US" sz="2400" i="1" dirty="0" err="1"/>
                <a:t>Ang</a:t>
              </a:r>
              <a:r>
                <a:rPr lang="en-US" sz="2400" i="1" dirty="0"/>
                <a:t> et al., 2002; </a:t>
              </a:r>
              <a:r>
                <a:rPr lang="en-US" sz="2400" i="1" dirty="0" err="1"/>
                <a:t>Alm</a:t>
              </a:r>
              <a:r>
                <a:rPr lang="en-US" sz="2400" i="1" dirty="0"/>
                <a:t> et al., 2005</a:t>
              </a:r>
              <a:r>
                <a:rPr lang="en-US" sz="2400" i="1" dirty="0" smtClean="0"/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i="1" dirty="0"/>
                <a:t>sentiment classification (Li et al., 2012</a:t>
              </a:r>
              <a:r>
                <a:rPr lang="en-US" sz="2400" i="1" dirty="0" smtClean="0"/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i="1" dirty="0"/>
                <a:t>polarity of opinion (</a:t>
              </a:r>
              <a:r>
                <a:rPr lang="en-US" sz="2400" i="1" dirty="0" err="1"/>
                <a:t>Carvalho</a:t>
              </a:r>
              <a:r>
                <a:rPr lang="en-US" sz="2400" i="1" dirty="0"/>
                <a:t> et al., 2011</a:t>
              </a:r>
              <a:r>
                <a:rPr lang="en-US" sz="2400" i="1" dirty="0" smtClean="0"/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i="1" dirty="0"/>
                <a:t>uncertainty and correctness of student answers in tutoring dialogue systems (Forbes-Riley and </a:t>
              </a:r>
              <a:r>
                <a:rPr lang="en-US" sz="2400" i="1" dirty="0" err="1"/>
                <a:t>Litman</a:t>
              </a:r>
              <a:r>
                <a:rPr lang="en-US" sz="2400" i="1" dirty="0"/>
                <a:t>, 2011; </a:t>
              </a:r>
              <a:r>
                <a:rPr lang="en-US" sz="2400" i="1" dirty="0" err="1"/>
                <a:t>Dzikovska</a:t>
              </a:r>
              <a:r>
                <a:rPr lang="en-US" sz="2400" i="1" dirty="0"/>
                <a:t> et al., 2012)</a:t>
              </a:r>
              <a:endParaRPr lang="en-US" sz="2400" dirty="0"/>
            </a:p>
          </p:txBody>
        </p:sp>
      </p:grpSp>
      <p:pic>
        <p:nvPicPr>
          <p:cNvPr id="4" name="Picture 16" descr="University-of-Pittsburgh-Greensburg-5EDD2945.pn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6" t="11960" r="23885" b="10390"/>
          <a:stretch>
            <a:fillRect/>
          </a:stretch>
        </p:blipFill>
        <p:spPr bwMode="auto">
          <a:xfrm>
            <a:off x="31508700" y="228600"/>
            <a:ext cx="40386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4"/>
          <p:cNvSpPr txBox="1">
            <a:spLocks noChangeArrowheads="1"/>
          </p:cNvSpPr>
          <p:nvPr/>
        </p:nvSpPr>
        <p:spPr bwMode="auto">
          <a:xfrm>
            <a:off x="5081588" y="500063"/>
            <a:ext cx="244602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8000" dirty="0"/>
              <a:t>Reducing Annotation Effort on Unbalanced Corpus based on Cost </a:t>
            </a:r>
            <a:r>
              <a:rPr lang="en-US" sz="8000" dirty="0" smtClean="0"/>
              <a:t>Matrix*</a:t>
            </a:r>
            <a:endParaRPr lang="en-US" sz="7200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4927600" y="26670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8" name="Equation" r:id="rId5" imgW="428207" imgH="666100" progId="Equation.DSMT4">
                  <p:embed/>
                </p:oleObj>
              </mc:Choice>
              <mc:Fallback>
                <p:oleObj name="Equation" r:id="rId5" imgW="428207" imgH="66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667000"/>
                        <a:ext cx="914400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0" y="0"/>
            <a:ext cx="3657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219200" y="6348412"/>
            <a:ext cx="381000" cy="15763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08050" eaLnBrk="0" hangingPunct="0"/>
            <a:endParaRPr lang="en-US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600200" y="6424612"/>
            <a:ext cx="289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dirty="0">
                <a:solidFill>
                  <a:srgbClr val="0070C0"/>
                </a:solidFill>
              </a:rPr>
              <a:t>Motivation</a:t>
            </a: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1828800" y="7221537"/>
            <a:ext cx="82296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High-quality annotated corpora are desirable.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Annotation is </a:t>
            </a:r>
            <a:r>
              <a:rPr lang="en-US" sz="3200" i="1" dirty="0"/>
              <a:t>tedious</a:t>
            </a:r>
            <a:r>
              <a:rPr lang="en-US" sz="3200" dirty="0"/>
              <a:t> and</a:t>
            </a:r>
            <a:r>
              <a:rPr lang="en-US" sz="3200" i="1" dirty="0"/>
              <a:t> costly.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It’s a tradeoff between </a:t>
            </a:r>
            <a:r>
              <a:rPr lang="en-US" sz="3200" i="1" dirty="0"/>
              <a:t>data quality </a:t>
            </a:r>
            <a:r>
              <a:rPr lang="en-US" sz="3200" dirty="0"/>
              <a:t>and </a:t>
            </a:r>
            <a:r>
              <a:rPr lang="en-US" sz="3200" i="1" dirty="0"/>
              <a:t>human effort.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Reducing annotation effort but not hurting the quality?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20796" y="10515600"/>
            <a:ext cx="4298994" cy="2034653"/>
            <a:chOff x="457200" y="5573347"/>
            <a:chExt cx="15925800" cy="10895348"/>
          </a:xfrm>
        </p:grpSpPr>
        <p:sp>
          <p:nvSpPr>
            <p:cNvPr id="13" name="Rectangle 12"/>
            <p:cNvSpPr/>
            <p:nvPr/>
          </p:nvSpPr>
          <p:spPr>
            <a:xfrm>
              <a:off x="457200" y="5573347"/>
              <a:ext cx="15925800" cy="1089534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379089" y="5644743"/>
              <a:ext cx="14013311" cy="10719162"/>
              <a:chOff x="1769148" y="5357569"/>
              <a:chExt cx="14551033" cy="10719162"/>
            </a:xfrm>
          </p:grpSpPr>
          <p:sp>
            <p:nvSpPr>
              <p:cNvPr id="15" name="Rectangle 14"/>
              <p:cNvSpPr/>
              <p:nvPr/>
            </p:nvSpPr>
            <p:spPr>
              <a:xfrm rot="817625">
                <a:off x="1769148" y="10646478"/>
                <a:ext cx="14522742" cy="83340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1002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8149768" y="11496820"/>
                <a:ext cx="1524000" cy="1524000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892663" y="5357569"/>
                <a:ext cx="4272694" cy="3200400"/>
              </a:xfrm>
              <a:prstGeom prst="ellipse">
                <a:avLst/>
              </a:prstGeom>
              <a:ln w="57150"/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2047487" y="8399626"/>
                <a:ext cx="4272694" cy="3200400"/>
              </a:xfrm>
              <a:prstGeom prst="ellipse">
                <a:avLst/>
              </a:prstGeom>
              <a:ln w="571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9" name="TextBox 8"/>
              <p:cNvSpPr txBox="1">
                <a:spLocks noChangeArrowheads="1"/>
              </p:cNvSpPr>
              <p:nvPr/>
            </p:nvSpPr>
            <p:spPr bwMode="auto">
              <a:xfrm>
                <a:off x="2218915" y="13934185"/>
                <a:ext cx="12944889" cy="2142546"/>
              </a:xfrm>
              <a:prstGeom prst="rect">
                <a:avLst/>
              </a:prstGeom>
              <a:solidFill>
                <a:srgbClr val="C00000">
                  <a:alpha val="7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sz="2000" dirty="0">
                    <a:solidFill>
                      <a:schemeClr val="bg1"/>
                    </a:solidFill>
                  </a:rPr>
                  <a:t>Annotation Trade-off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734598" y="8927622"/>
                <a:ext cx="2999762" cy="214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Effort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915147" y="5927458"/>
                <a:ext cx="3694821" cy="214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Quality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139324" y="25349329"/>
            <a:ext cx="34407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* This work is published in NAACL-SRW, 2013</a:t>
            </a:r>
          </a:p>
          <a:p>
            <a:r>
              <a:rPr lang="en-US" sz="3200" b="1" dirty="0" err="1"/>
              <a:t>Wencan</a:t>
            </a:r>
            <a:r>
              <a:rPr lang="en-US" sz="3200" b="1" dirty="0"/>
              <a:t> </a:t>
            </a:r>
            <a:r>
              <a:rPr lang="en-US" sz="3200" b="1" dirty="0" err="1"/>
              <a:t>Luo</a:t>
            </a:r>
            <a:r>
              <a:rPr lang="en-US" sz="3200" b="1" dirty="0"/>
              <a:t>, Diane </a:t>
            </a:r>
            <a:r>
              <a:rPr lang="en-US" sz="3200" b="1" dirty="0" err="1"/>
              <a:t>Litman</a:t>
            </a:r>
            <a:r>
              <a:rPr lang="en-US" sz="3200" b="1" dirty="0"/>
              <a:t> and Joel Chan. </a:t>
            </a:r>
            <a:r>
              <a:rPr lang="en-US" sz="3200" b="1" dirty="0">
                <a:hlinkClick r:id="rId7"/>
              </a:rPr>
              <a:t>Reducing Annotation Effort on Unbalanced Corpus based on Cost Matrix.</a:t>
            </a:r>
            <a:r>
              <a:rPr lang="en-US" sz="3200" b="1" dirty="0"/>
              <a:t> </a:t>
            </a:r>
            <a:r>
              <a:rPr lang="en-US" sz="3200" b="1" dirty="0" smtClean="0"/>
              <a:t> </a:t>
            </a:r>
            <a:r>
              <a:rPr lang="en-US" sz="3200" b="1" i="1" dirty="0" smtClean="0"/>
              <a:t>Proceedings </a:t>
            </a:r>
            <a:r>
              <a:rPr lang="en-US" sz="3200" b="1" i="1" dirty="0"/>
              <a:t>of the NAACL HLT Student Research Workshop</a:t>
            </a:r>
            <a:r>
              <a:rPr lang="en-US" sz="3200" b="1" dirty="0"/>
              <a:t>, Atlanta, GA, June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  <p:sp>
        <p:nvSpPr>
          <p:cNvPr id="22" name="Text Box 96"/>
          <p:cNvSpPr txBox="1">
            <a:spLocks noChangeArrowheads="1"/>
          </p:cNvSpPr>
          <p:nvPr/>
        </p:nvSpPr>
        <p:spPr bwMode="auto">
          <a:xfrm>
            <a:off x="9190375" y="3144301"/>
            <a:ext cx="17221200" cy="255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19070" tIns="45267" rIns="419070" bIns="45267">
            <a:spAutoFit/>
          </a:bodyPr>
          <a:lstStyle>
            <a:lvl1pPr defTabSz="908050" eaLnBrk="0" hangingPunct="0">
              <a:spcBef>
                <a:spcPct val="20000"/>
              </a:spcBef>
              <a:buChar char="•"/>
              <a:defRPr sz="14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08050" eaLnBrk="0" hangingPunct="0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08050" eaLnBrk="0" hangingPunct="0">
              <a:spcBef>
                <a:spcPct val="20000"/>
              </a:spcBef>
              <a:buChar char="•"/>
              <a:defRPr sz="11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08050" eaLnBrk="0" hangingPunct="0">
              <a:spcBef>
                <a:spcPct val="20000"/>
              </a:spcBef>
              <a:buChar char="–"/>
              <a:defRPr sz="9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08050" eaLnBrk="0" hangingPunct="0">
              <a:spcBef>
                <a:spcPct val="20000"/>
              </a:spcBef>
              <a:buChar char="»"/>
              <a:defRPr sz="9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08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08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08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08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 dirty="0" err="1">
                <a:solidFill>
                  <a:srgbClr val="000000"/>
                </a:solidFill>
              </a:rPr>
              <a:t>Wencan</a:t>
            </a:r>
            <a:r>
              <a:rPr lang="en-US" altLang="en-US" sz="4000" b="1" dirty="0">
                <a:solidFill>
                  <a:srgbClr val="000000"/>
                </a:solidFill>
              </a:rPr>
              <a:t> </a:t>
            </a:r>
            <a:r>
              <a:rPr lang="en-US" altLang="en-US" sz="4000" b="1" dirty="0" smtClean="0">
                <a:solidFill>
                  <a:srgbClr val="000000"/>
                </a:solidFill>
              </a:rPr>
              <a:t>Luo</a:t>
            </a:r>
            <a:r>
              <a:rPr lang="en-US" altLang="en-US" sz="4000" b="1" baseline="30000" dirty="0" smtClean="0">
                <a:solidFill>
                  <a:srgbClr val="000000"/>
                </a:solidFill>
              </a:rPr>
              <a:t>1</a:t>
            </a:r>
            <a:r>
              <a:rPr lang="en-US" altLang="en-US" sz="4000" b="1" dirty="0" smtClean="0">
                <a:solidFill>
                  <a:srgbClr val="000000"/>
                </a:solidFill>
              </a:rPr>
              <a:t>,</a:t>
            </a:r>
            <a:r>
              <a:rPr lang="en-US" altLang="en-US" sz="40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n-US" sz="4000" b="1" dirty="0">
                <a:solidFill>
                  <a:srgbClr val="000000"/>
                </a:solidFill>
              </a:rPr>
              <a:t>Diane Litman</a:t>
            </a:r>
            <a:r>
              <a:rPr lang="en-US" altLang="en-US" sz="4000" b="1" baseline="30000" dirty="0" smtClean="0">
                <a:solidFill>
                  <a:srgbClr val="000000"/>
                </a:solidFill>
                <a:latin typeface="Arial" charset="0"/>
              </a:rPr>
              <a:t>1,2</a:t>
            </a:r>
            <a:r>
              <a:rPr lang="en-US" altLang="en-US" sz="4000" b="1" dirty="0">
                <a:solidFill>
                  <a:srgbClr val="000000"/>
                </a:solidFill>
              </a:rPr>
              <a:t> </a:t>
            </a:r>
            <a:r>
              <a:rPr lang="en-US" altLang="en-US" sz="4000" b="1" dirty="0" smtClean="0">
                <a:solidFill>
                  <a:srgbClr val="000000"/>
                </a:solidFill>
              </a:rPr>
              <a:t>and  Joel Chan</a:t>
            </a:r>
            <a:r>
              <a:rPr lang="en-US" altLang="en-US" sz="4000" b="1" baseline="30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en-US" altLang="en-US" sz="4000" b="1" dirty="0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 baseline="300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altLang="en-US" sz="4000" b="1" dirty="0">
                <a:solidFill>
                  <a:srgbClr val="000000"/>
                </a:solidFill>
              </a:rPr>
              <a:t>Department of Computer Science, University of Pittsburgh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 baseline="300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altLang="en-US" sz="4000" b="1" dirty="0">
                <a:solidFill>
                  <a:srgbClr val="000000"/>
                </a:solidFill>
              </a:rPr>
              <a:t>Learning Research and Development Center, University of Pittsburgh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b="1" dirty="0" smtClean="0">
                <a:solidFill>
                  <a:srgbClr val="000000"/>
                </a:solidFill>
              </a:rPr>
              <a:t>{</a:t>
            </a:r>
            <a:r>
              <a:rPr lang="en-US" altLang="en-US" sz="4000" b="1" dirty="0" err="1" smtClean="0">
                <a:solidFill>
                  <a:srgbClr val="000000"/>
                </a:solidFill>
              </a:rPr>
              <a:t>wencan,litman</a:t>
            </a:r>
            <a:r>
              <a:rPr lang="en-US" altLang="en-US" sz="4000" b="1" dirty="0" smtClean="0">
                <a:solidFill>
                  <a:srgbClr val="000000"/>
                </a:solidFill>
              </a:rPr>
              <a:t>}@cs.pitt.edu</a:t>
            </a:r>
            <a:r>
              <a:rPr lang="en-US" altLang="en-US" sz="4000" b="1" dirty="0">
                <a:solidFill>
                  <a:srgbClr val="000000"/>
                </a:solidFill>
              </a:rPr>
              <a:t>, {joc59</a:t>
            </a:r>
            <a:r>
              <a:rPr lang="en-US" altLang="en-US" sz="4000" b="1" dirty="0" smtClean="0">
                <a:solidFill>
                  <a:srgbClr val="000000"/>
                </a:solidFill>
              </a:rPr>
              <a:t>}@pitt.edu</a:t>
            </a:r>
            <a:endParaRPr lang="en-US" altLang="en-US" sz="4000" b="1" dirty="0">
              <a:solidFill>
                <a:srgbClr val="0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522720" y="10531658"/>
            <a:ext cx="4297680" cy="2039112"/>
            <a:chOff x="457200" y="5573350"/>
            <a:chExt cx="15925800" cy="10733449"/>
          </a:xfrm>
        </p:grpSpPr>
        <p:sp>
          <p:nvSpPr>
            <p:cNvPr id="24" name="Rectangle 23"/>
            <p:cNvSpPr/>
            <p:nvPr/>
          </p:nvSpPr>
          <p:spPr>
            <a:xfrm>
              <a:off x="457200" y="5573350"/>
              <a:ext cx="15925800" cy="1073344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379089" y="5960108"/>
              <a:ext cx="14013311" cy="9861692"/>
              <a:chOff x="1769148" y="5672934"/>
              <a:chExt cx="14551033" cy="9861692"/>
            </a:xfrm>
          </p:grpSpPr>
          <p:sp>
            <p:nvSpPr>
              <p:cNvPr id="26" name="Rectangle 25"/>
              <p:cNvSpPr/>
              <p:nvPr/>
            </p:nvSpPr>
            <p:spPr>
              <a:xfrm rot="817625">
                <a:off x="1769148" y="10646478"/>
                <a:ext cx="14522742" cy="83340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1002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8149768" y="11496820"/>
                <a:ext cx="1524000" cy="1524000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999562" y="5672934"/>
                <a:ext cx="4272693" cy="3200398"/>
              </a:xfrm>
              <a:prstGeom prst="ellipse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2047487" y="8399626"/>
                <a:ext cx="4272694" cy="3200400"/>
              </a:xfrm>
              <a:prstGeom prst="ellipse">
                <a:avLst/>
              </a:prstGeom>
              <a:ln w="571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8"/>
              <p:cNvSpPr txBox="1">
                <a:spLocks noChangeArrowheads="1"/>
              </p:cNvSpPr>
              <p:nvPr/>
            </p:nvSpPr>
            <p:spPr bwMode="auto">
              <a:xfrm>
                <a:off x="3620786" y="13934186"/>
                <a:ext cx="11543014" cy="1600440"/>
              </a:xfrm>
              <a:prstGeom prst="rect">
                <a:avLst/>
              </a:prstGeom>
              <a:solidFill>
                <a:srgbClr val="C00000">
                  <a:alpha val="7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 eaLnBrk="1" hangingPunct="1"/>
                <a:r>
                  <a:rPr lang="en-US" sz="2000" dirty="0">
                    <a:solidFill>
                      <a:schemeClr val="bg1"/>
                    </a:solidFill>
                  </a:rPr>
                  <a:t>Unbalanced Corpus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2987338" y="9172372"/>
                <a:ext cx="2314289" cy="2106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PPR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316257" y="6375718"/>
                <a:ext cx="3126759" cy="2106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Recall</a:t>
                </a: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1331562" y="19659600"/>
            <a:ext cx="8839200" cy="4966553"/>
            <a:chOff x="1388102" y="16043275"/>
            <a:chExt cx="8839200" cy="4966553"/>
          </a:xfrm>
        </p:grpSpPr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1388102" y="16043275"/>
              <a:ext cx="381000" cy="15763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08050" eaLnBrk="0" hangingPunct="0"/>
              <a:endParaRPr lang="en-US"/>
            </a:p>
          </p:txBody>
        </p:sp>
        <p:sp>
          <p:nvSpPr>
            <p:cNvPr id="48" name="TextBox 7"/>
            <p:cNvSpPr txBox="1">
              <a:spLocks noChangeArrowheads="1"/>
            </p:cNvSpPr>
            <p:nvPr/>
          </p:nvSpPr>
          <p:spPr bwMode="auto">
            <a:xfrm>
              <a:off x="1769102" y="16119475"/>
              <a:ext cx="387457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70C0"/>
                  </a:solidFill>
                </a:rPr>
                <a:t>Related Work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9" name="TextBox 8"/>
            <p:cNvSpPr txBox="1">
              <a:spLocks noChangeArrowheads="1"/>
            </p:cNvSpPr>
            <p:nvPr/>
          </p:nvSpPr>
          <p:spPr bwMode="auto">
            <a:xfrm>
              <a:off x="1997702" y="16916400"/>
              <a:ext cx="8229600" cy="4093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rgbClr val="00B0F0"/>
                  </a:solidFill>
                </a:rPr>
                <a:t>Semi-supervised learning </a:t>
              </a:r>
              <a:r>
                <a:rPr lang="en-US" sz="3200" dirty="0" smtClean="0">
                  <a:solidFill>
                    <a:srgbClr val="00B0F0"/>
                  </a:solidFill>
                </a:rPr>
                <a:t>methods</a:t>
              </a:r>
              <a:endParaRPr lang="en-US" sz="3200" dirty="0">
                <a:solidFill>
                  <a:srgbClr val="00B0F0"/>
                </a:solidFill>
              </a:endParaRPr>
            </a:p>
            <a:p>
              <a:pPr marL="914400" indent="-514350">
                <a:buFont typeface="+mj-lt"/>
                <a:buAutoNum type="arabicPeriod"/>
              </a:pPr>
              <a:r>
                <a:rPr lang="en-US" sz="2800" i="1" dirty="0"/>
                <a:t>active </a:t>
              </a:r>
              <a:r>
                <a:rPr lang="en-US" sz="2800" i="1" dirty="0"/>
                <a:t>learning</a:t>
              </a:r>
              <a:r>
                <a:rPr lang="en-US" sz="2800" dirty="0"/>
                <a:t> (Cohn et al., 1994; Zhu and </a:t>
              </a:r>
              <a:r>
                <a:rPr lang="en-US" sz="2800" dirty="0" err="1"/>
                <a:t>Hovy</a:t>
              </a:r>
              <a:r>
                <a:rPr lang="en-US" sz="2800" dirty="0"/>
                <a:t>, 2007; Zhu et al., 2010</a:t>
              </a:r>
              <a:r>
                <a:rPr lang="en-US" sz="2800" dirty="0" smtClean="0"/>
                <a:t>)</a:t>
              </a:r>
            </a:p>
            <a:p>
              <a:pPr marL="914400" indent="-514350">
                <a:buFont typeface="+mj-lt"/>
                <a:buAutoNum type="arabicPeriod"/>
              </a:pPr>
              <a:r>
                <a:rPr lang="en-US" sz="2800" i="1" dirty="0"/>
                <a:t>co-training</a:t>
              </a:r>
              <a:r>
                <a:rPr lang="en-US" sz="2800" dirty="0"/>
                <a:t> (Blum and Mitchell, 1998</a:t>
              </a:r>
              <a:r>
                <a:rPr lang="en-US" sz="2800" dirty="0" smtClean="0"/>
                <a:t>)</a:t>
              </a:r>
            </a:p>
            <a:p>
              <a:pPr marL="914400" indent="-514350">
                <a:buFont typeface="+mj-lt"/>
                <a:buAutoNum type="arabicPeriod"/>
              </a:pPr>
              <a:r>
                <a:rPr lang="en-US" sz="2800" i="1" dirty="0"/>
                <a:t>self-training</a:t>
              </a:r>
              <a:r>
                <a:rPr lang="en-US" sz="2800" dirty="0"/>
                <a:t> (</a:t>
              </a:r>
              <a:r>
                <a:rPr lang="en-US" sz="2800" dirty="0" err="1"/>
                <a:t>Mihalcea</a:t>
              </a:r>
              <a:r>
                <a:rPr lang="en-US" sz="2800" dirty="0"/>
                <a:t>, 2004)</a:t>
              </a:r>
              <a:endParaRPr lang="en-US" sz="2800" dirty="0" smtClean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rgbClr val="00B0F0"/>
                  </a:solidFill>
                </a:rPr>
                <a:t>Supervised methods + manual checking</a:t>
              </a:r>
            </a:p>
            <a:p>
              <a:pPr marL="400050"/>
              <a:r>
                <a:rPr lang="en-US" sz="2800" i="1" dirty="0"/>
                <a:t>pre-annotation (</a:t>
              </a:r>
              <a:r>
                <a:rPr lang="en-US" sz="2800" i="1" dirty="0" err="1"/>
                <a:t>Brants</a:t>
              </a:r>
              <a:r>
                <a:rPr lang="en-US" sz="2800" i="1" dirty="0"/>
                <a:t> and </a:t>
              </a:r>
              <a:r>
                <a:rPr lang="en-US" sz="2800" i="1" dirty="0" err="1"/>
                <a:t>Plaehn</a:t>
              </a:r>
              <a:r>
                <a:rPr lang="en-US" sz="2800" i="1" dirty="0"/>
                <a:t>, 2000; </a:t>
              </a:r>
              <a:r>
                <a:rPr lang="en-US" sz="2800" i="1" dirty="0" err="1"/>
                <a:t>Chiou</a:t>
              </a:r>
              <a:r>
                <a:rPr lang="en-US" sz="2800" i="1" dirty="0"/>
                <a:t> et al., 2001; </a:t>
              </a:r>
              <a:r>
                <a:rPr lang="en-US" sz="2800" i="1" dirty="0" err="1"/>
                <a:t>Xue</a:t>
              </a:r>
              <a:r>
                <a:rPr lang="en-US" sz="2800" i="1" dirty="0"/>
                <a:t> et al., 2002; </a:t>
              </a:r>
              <a:r>
                <a:rPr lang="en-US" sz="2800" i="1" dirty="0" err="1"/>
                <a:t>Ganchev</a:t>
              </a:r>
              <a:r>
                <a:rPr lang="en-US" sz="2800" i="1" dirty="0"/>
                <a:t> et al., 2007; Chou et al., 2006; </a:t>
              </a:r>
              <a:r>
                <a:rPr lang="en-US" sz="2800" i="1" dirty="0" err="1"/>
                <a:t>Rehbein</a:t>
              </a:r>
              <a:r>
                <a:rPr lang="en-US" sz="2800" i="1" dirty="0"/>
                <a:t> et al., 2012</a:t>
              </a:r>
              <a:r>
                <a:rPr lang="en-US" sz="2800" i="1" dirty="0"/>
                <a:t>)</a:t>
              </a:r>
              <a:endParaRPr lang="en-US" sz="2800" i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2420600" y="6348412"/>
            <a:ext cx="8811768" cy="3427670"/>
            <a:chOff x="1388102" y="16043275"/>
            <a:chExt cx="8811768" cy="3427670"/>
          </a:xfrm>
        </p:grpSpPr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1388102" y="16043275"/>
              <a:ext cx="381000" cy="15763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08050" eaLnBrk="0" hangingPunct="0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3" name="TextBox 7"/>
            <p:cNvSpPr txBox="1">
              <a:spLocks noChangeArrowheads="1"/>
            </p:cNvSpPr>
            <p:nvPr/>
          </p:nvSpPr>
          <p:spPr bwMode="auto">
            <a:xfrm>
              <a:off x="1769102" y="16119475"/>
              <a:ext cx="3874572" cy="707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FF0000"/>
                  </a:solidFill>
                </a:rPr>
                <a:t>Our Approach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TextBox 8"/>
            <p:cNvSpPr txBox="1">
              <a:spLocks noChangeArrowheads="1"/>
            </p:cNvSpPr>
            <p:nvPr/>
          </p:nvSpPr>
          <p:spPr bwMode="auto">
            <a:xfrm>
              <a:off x="1970270" y="16916400"/>
              <a:ext cx="8229600" cy="2554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Belongs to </a:t>
              </a:r>
              <a:r>
                <a:rPr lang="en-US" sz="3200" dirty="0" smtClean="0"/>
                <a:t>pre-annotation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Annotation Steps</a:t>
              </a:r>
              <a:r>
                <a:rPr lang="en-US" sz="3200" dirty="0" smtClean="0"/>
                <a:t>:</a:t>
              </a:r>
            </a:p>
            <a:p>
              <a:pPr marL="914400" indent="-514350">
                <a:buFont typeface="+mj-lt"/>
                <a:buAutoNum type="arabicPeriod"/>
              </a:pPr>
              <a:r>
                <a:rPr lang="en-US" sz="3200" dirty="0"/>
                <a:t>build a </a:t>
              </a:r>
              <a:r>
                <a:rPr lang="en-US" sz="3200" b="1" dirty="0">
                  <a:solidFill>
                    <a:srgbClr val="0070C0"/>
                  </a:solidFill>
                </a:rPr>
                <a:t>high-recall </a:t>
              </a:r>
              <a:r>
                <a:rPr lang="en-US" sz="3200" b="1" dirty="0" smtClean="0">
                  <a:solidFill>
                    <a:srgbClr val="0070C0"/>
                  </a:solidFill>
                </a:rPr>
                <a:t>classifier</a:t>
              </a:r>
            </a:p>
            <a:p>
              <a:pPr marL="914400" indent="-514350">
                <a:buFont typeface="+mj-lt"/>
                <a:buAutoNum type="arabicPeriod"/>
              </a:pPr>
              <a:r>
                <a:rPr lang="en-US" sz="3200" dirty="0"/>
                <a:t>apply to the rest of the unlabeled </a:t>
              </a:r>
              <a:r>
                <a:rPr lang="en-US" sz="3200" dirty="0" smtClean="0"/>
                <a:t>data</a:t>
              </a:r>
            </a:p>
            <a:p>
              <a:pPr marL="914400" indent="-514350">
                <a:buFont typeface="+mj-lt"/>
                <a:buAutoNum type="arabicPeriod"/>
              </a:pPr>
              <a:r>
                <a:rPr lang="en-US" sz="3200" dirty="0"/>
                <a:t>manually check every </a:t>
              </a:r>
              <a:r>
                <a:rPr lang="en-US" sz="3200" b="1" dirty="0">
                  <a:solidFill>
                    <a:srgbClr val="0070C0"/>
                  </a:solidFill>
                </a:rPr>
                <a:t>positive</a:t>
              </a:r>
              <a:r>
                <a:rPr lang="en-US" sz="3200" dirty="0">
                  <a:solidFill>
                    <a:srgbClr val="FF0000"/>
                  </a:solidFill>
                </a:rPr>
                <a:t> </a:t>
              </a:r>
              <a:r>
                <a:rPr lang="en-US" sz="3200" dirty="0"/>
                <a:t>label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2420600" y="14519532"/>
            <a:ext cx="8839200" cy="2442785"/>
            <a:chOff x="1388102" y="16043275"/>
            <a:chExt cx="8839200" cy="2442785"/>
          </a:xfrm>
        </p:grpSpPr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1388102" y="16043275"/>
              <a:ext cx="381000" cy="15763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08050" eaLnBrk="0" hangingPunct="0"/>
              <a:endParaRPr lang="en-US"/>
            </a:p>
          </p:txBody>
        </p:sp>
        <p:sp>
          <p:nvSpPr>
            <p:cNvPr id="57" name="TextBox 7"/>
            <p:cNvSpPr txBox="1">
              <a:spLocks noChangeArrowheads="1"/>
            </p:cNvSpPr>
            <p:nvPr/>
          </p:nvSpPr>
          <p:spPr bwMode="auto">
            <a:xfrm>
              <a:off x="1769101" y="16119475"/>
              <a:ext cx="5486401" cy="707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FF0000"/>
                  </a:solidFill>
                </a:rPr>
                <a:t>Intrinsic Evaluation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8"/>
            <p:cNvSpPr txBox="1">
              <a:spLocks noChangeArrowheads="1"/>
            </p:cNvSpPr>
            <p:nvPr/>
          </p:nvSpPr>
          <p:spPr bwMode="auto">
            <a:xfrm>
              <a:off x="1997702" y="16916400"/>
              <a:ext cx="82296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 smtClean="0"/>
                <a:t>Transcribed </a:t>
              </a:r>
              <a:r>
                <a:rPr lang="en-US" sz="3200" dirty="0"/>
                <a:t>human-human </a:t>
              </a:r>
              <a:r>
                <a:rPr lang="en-US" sz="3200" dirty="0" smtClean="0"/>
                <a:t>dialogues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 smtClean="0"/>
                <a:t>Annotated </a:t>
              </a:r>
              <a:r>
                <a:rPr lang="en-US" sz="3200" dirty="0"/>
                <a:t>by two coders (kappa = 0.75</a:t>
              </a:r>
              <a:r>
                <a:rPr lang="en-US" sz="3200" dirty="0" smtClean="0"/>
                <a:t>)</a:t>
              </a:r>
            </a:p>
            <a:p>
              <a:pPr marL="914400" indent="-457200">
                <a:buFont typeface="Wingdings" panose="05000000000000000000" pitchFamily="2" charset="2"/>
                <a:buChar char="ü"/>
              </a:pPr>
              <a:r>
                <a:rPr lang="en-US" sz="3200" dirty="0" smtClean="0"/>
                <a:t>for </a:t>
              </a:r>
              <a:r>
                <a:rPr lang="en-US" sz="3200" dirty="0"/>
                <a:t>presence/absence of uncertainty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1453880"/>
                  </p:ext>
                </p:extLst>
              </p:nvPr>
            </p:nvGraphicFramePr>
            <p:xfrm>
              <a:off x="13015040" y="12154840"/>
              <a:ext cx="6400800" cy="1430274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2286000"/>
                    <a:gridCol w="1981200"/>
                    <a:gridCol w="2133600"/>
                  </a:tblGrid>
                  <a:tr h="226824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Actual class</a:t>
                          </a:r>
                          <a:r>
                            <a:rPr lang="en-US" sz="2400" b="0" baseline="0" dirty="0" smtClean="0"/>
                            <a:t> 1</a:t>
                          </a:r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 smtClean="0"/>
                            <a:t>Actual class</a:t>
                          </a:r>
                          <a:r>
                            <a:rPr lang="en-US" sz="2400" b="0" baseline="0" dirty="0" smtClean="0"/>
                            <a:t> 0</a:t>
                          </a:r>
                          <a:endParaRPr lang="en-US" sz="2400" b="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Predicted class 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𝑡𝑝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𝑓𝑝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Predicted class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𝑓𝑛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𝑡𝑛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1453880"/>
                  </p:ext>
                </p:extLst>
              </p:nvPr>
            </p:nvGraphicFramePr>
            <p:xfrm>
              <a:off x="13015040" y="12154840"/>
              <a:ext cx="6400800" cy="1430274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2286000"/>
                    <a:gridCol w="1981200"/>
                    <a:gridCol w="21336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/>
                            <a:t>Actual class</a:t>
                          </a:r>
                          <a:r>
                            <a:rPr lang="en-US" sz="2400" b="0" baseline="0" dirty="0" smtClean="0"/>
                            <a:t> 1</a:t>
                          </a:r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 smtClean="0"/>
                            <a:t>Actual class</a:t>
                          </a:r>
                          <a:r>
                            <a:rPr lang="en-US" sz="2400" b="0" baseline="0" dirty="0" smtClean="0"/>
                            <a:t> 0</a:t>
                          </a:r>
                          <a:endParaRPr lang="en-US" sz="2400" b="0" dirty="0" smtClean="0"/>
                        </a:p>
                      </a:txBody>
                      <a:tcPr/>
                    </a:tc>
                  </a:tr>
                  <a:tr h="486537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Predicted class 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15385" t="-103750" r="-108000" b="-12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200000" t="-103750" r="-286" b="-122500"/>
                          </a:stretch>
                        </a:blipFill>
                      </a:tcPr>
                    </a:tc>
                  </a:tr>
                  <a:tr h="48653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Predicted class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15385" t="-203750" r="-108000" b="-2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200000" t="-203750" r="-286" b="-225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61" name="Group 60"/>
          <p:cNvGrpSpPr/>
          <p:nvPr/>
        </p:nvGrpSpPr>
        <p:grpSpPr>
          <a:xfrm>
            <a:off x="24300180" y="6424612"/>
            <a:ext cx="8839200" cy="4412555"/>
            <a:chOff x="1388102" y="16043275"/>
            <a:chExt cx="8839200" cy="4412555"/>
          </a:xfrm>
        </p:grpSpPr>
        <p:sp>
          <p:nvSpPr>
            <p:cNvPr id="62" name="Rectangle 6"/>
            <p:cNvSpPr>
              <a:spLocks noChangeArrowheads="1"/>
            </p:cNvSpPr>
            <p:nvPr/>
          </p:nvSpPr>
          <p:spPr bwMode="auto">
            <a:xfrm>
              <a:off x="1388102" y="16043275"/>
              <a:ext cx="381000" cy="15763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08050" eaLnBrk="0" hangingPunct="0"/>
              <a:endParaRPr lang="en-US"/>
            </a:p>
          </p:txBody>
        </p:sp>
        <p:sp>
          <p:nvSpPr>
            <p:cNvPr id="63" name="TextBox 7"/>
            <p:cNvSpPr txBox="1">
              <a:spLocks noChangeArrowheads="1"/>
            </p:cNvSpPr>
            <p:nvPr/>
          </p:nvSpPr>
          <p:spPr bwMode="auto">
            <a:xfrm>
              <a:off x="1769102" y="16119475"/>
              <a:ext cx="6042088" cy="707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B050"/>
                  </a:solidFill>
                </a:rPr>
                <a:t>Extinct Evaluation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1997702" y="16916400"/>
                  <a:ext cx="8229600" cy="35394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3200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Concerns about the data </a:t>
                  </a:r>
                  <a:r>
                    <a:rPr lang="en-US" sz="3200" dirty="0" smtClean="0">
                      <a:solidFill>
                        <a:schemeClr val="accent3">
                          <a:lumMod val="50000"/>
                        </a:schemeClr>
                      </a:solidFill>
                    </a:rPr>
                    <a:t>quality</a:t>
                  </a:r>
                </a:p>
                <a:p>
                  <a:pPr marL="914400" indent="-457200">
                    <a:buFont typeface="Wingdings" panose="05000000000000000000" pitchFamily="2" charset="2"/>
                    <a:buChar char="ü"/>
                  </a:pPr>
                  <a:r>
                    <a:rPr lang="en-US" sz="3200" dirty="0"/>
                    <a:t>missed some </a:t>
                  </a:r>
                  <a14:m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𝑓𝑛</m:t>
                      </m:r>
                    </m:oMath>
                  </a14:m>
                  <a:endParaRPr lang="en-US" sz="3200" dirty="0" smtClean="0"/>
                </a:p>
                <a:p>
                  <a:pPr marL="914400" indent="-457200">
                    <a:buFont typeface="Wingdings" panose="05000000000000000000" pitchFamily="2" charset="2"/>
                    <a:buChar char="ü"/>
                  </a:pPr>
                  <a:r>
                    <a:rPr lang="en-US" sz="3200" dirty="0"/>
                    <a:t>changed the distribution </a:t>
                  </a:r>
                  <a:r>
                    <a:rPr lang="en-US" sz="3200" dirty="0"/>
                    <a:t>of classes</a:t>
                  </a:r>
                  <a:endParaRPr lang="en-US" sz="3200" dirty="0"/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3200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Extrinsic </a:t>
                  </a:r>
                  <a:r>
                    <a:rPr lang="en-US" sz="3200" dirty="0" smtClean="0">
                      <a:solidFill>
                        <a:schemeClr val="accent3">
                          <a:lumMod val="50000"/>
                        </a:schemeClr>
                      </a:solidFill>
                    </a:rPr>
                    <a:t>task</a:t>
                  </a:r>
                </a:p>
                <a:p>
                  <a:pPr marL="914400" indent="-457200">
                    <a:buFont typeface="Wingdings" panose="05000000000000000000" pitchFamily="2" charset="2"/>
                    <a:buChar char="ü"/>
                  </a:pPr>
                  <a:r>
                    <a:rPr lang="en-US" sz="3200" dirty="0"/>
                    <a:t>Replicate the analysis of uncertainty level </a:t>
                  </a:r>
                  <a:r>
                    <a:rPr lang="en-US" sz="3200" dirty="0"/>
                    <a:t>change with the use of analogies (Chan et al., 2012)</a:t>
                  </a:r>
                </a:p>
              </p:txBody>
            </p:sp>
          </mc:Choice>
          <mc:Fallback>
            <p:sp>
              <p:nvSpPr>
                <p:cNvPr id="64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97702" y="16916400"/>
                  <a:ext cx="8229600" cy="353943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630" t="-2238" r="-74" b="-464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Right Arrow 64"/>
          <p:cNvSpPr/>
          <p:nvPr/>
        </p:nvSpPr>
        <p:spPr>
          <a:xfrm>
            <a:off x="5853638" y="11361549"/>
            <a:ext cx="690441" cy="287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11430" rIns="22860" bIns="11430" rtlCol="0" anchor="ctr"/>
          <a:lstStyle/>
          <a:p>
            <a:pPr algn="ctr"/>
            <a:endParaRPr lang="en-US"/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1626221" y="12572286"/>
            <a:ext cx="4000500" cy="284693"/>
          </a:xfrm>
          <a:prstGeom prst="rect">
            <a:avLst/>
          </a:prstGeom>
          <a:solidFill>
            <a:schemeClr val="tx2">
              <a:alpha val="70195"/>
            </a:schemeClr>
          </a:solidFill>
          <a:ln>
            <a:noFill/>
          </a:ln>
        </p:spPr>
        <p:txBody>
          <a:bodyPr wrap="square" lIns="22860" tIns="11430" rIns="22860" bIns="11430">
            <a:spAutoFit/>
          </a:bodyPr>
          <a:lstStyle>
            <a:lvl1pPr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 eaLnBrk="1" hangingPunct="1"/>
            <a:r>
              <a:rPr lang="en-US" sz="1700" dirty="0">
                <a:solidFill>
                  <a:schemeClr val="bg1"/>
                </a:solidFill>
              </a:rPr>
              <a:t>Reducing effort &amp; NOT hurting quality</a:t>
            </a: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6595554" y="12606440"/>
            <a:ext cx="3981450" cy="284693"/>
          </a:xfrm>
          <a:prstGeom prst="rect">
            <a:avLst/>
          </a:prstGeom>
          <a:solidFill>
            <a:schemeClr val="tx2">
              <a:alpha val="70195"/>
            </a:schemeClr>
          </a:solidFill>
          <a:ln>
            <a:noFill/>
          </a:ln>
        </p:spPr>
        <p:txBody>
          <a:bodyPr wrap="square" lIns="22860" tIns="11430" rIns="22860" bIns="11430">
            <a:spAutoFit/>
          </a:bodyPr>
          <a:lstStyle>
            <a:defPPr>
              <a:defRPr lang="en-US"/>
            </a:defPPr>
            <a:lvl1pPr algn="just">
              <a:defRPr sz="6600" b="1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700" dirty="0"/>
              <a:t>Cost-sensitive Classification Problem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742493" y="13119733"/>
            <a:ext cx="4687227" cy="1798882"/>
            <a:chOff x="2180131" y="4830519"/>
            <a:chExt cx="4687227" cy="1798882"/>
          </a:xfrm>
        </p:grpSpPr>
        <p:sp>
          <p:nvSpPr>
            <p:cNvPr id="70" name="Rectangle 69"/>
            <p:cNvSpPr/>
            <p:nvPr/>
          </p:nvSpPr>
          <p:spPr>
            <a:xfrm>
              <a:off x="2180131" y="4830519"/>
              <a:ext cx="4687227" cy="179888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2471363" y="6172200"/>
                  <a:ext cx="4125419" cy="33086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70195"/>
                  </a:schemeClr>
                </a:solidFill>
                <a:ln>
                  <a:noFill/>
                </a:ln>
              </p:spPr>
              <p:txBody>
                <a:bodyPr wrap="square" lIns="22860" tIns="11430" rIns="22860" bIns="11430">
                  <a:spAutoFit/>
                </a:bodyPr>
                <a:lstStyle>
                  <a:defPPr>
                    <a:defRPr lang="en-US"/>
                  </a:defPPr>
                  <a:lvl1pPr algn="just">
                    <a:defRPr sz="6600" b="1">
                      <a:solidFill>
                        <a:schemeClr val="bg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 b="1">
                      <a:solidFill>
                        <a:srgbClr val="003399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sz="2000" dirty="0"/>
                    <a:t>Objective: </a:t>
                  </a:r>
                  <a14:m>
                    <m:oMath xmlns:m="http://schemas.openxmlformats.org/officeDocument/2006/math">
                      <m:r>
                        <a:rPr lang="en-US" sz="2000">
                          <a:latin typeface="Cambria Math"/>
                        </a:rPr>
                        <m:t>𝒎𝒂𝒙</m:t>
                      </m:r>
                      <m:r>
                        <a:rPr lang="en-US" sz="200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/>
                            </a:rPr>
                            <m:t>𝑹𝒆𝒄𝒂𝒍𝒍</m:t>
                          </m:r>
                          <m:r>
                            <a:rPr lang="en-US" sz="2000">
                              <a:latin typeface="Cambria Math"/>
                            </a:rPr>
                            <m:t> −</m:t>
                          </m:r>
                          <m:r>
                            <a:rPr lang="en-US" sz="2000">
                              <a:latin typeface="Cambria Math"/>
                            </a:rPr>
                            <m:t>𝑷𝑷𝑹</m:t>
                          </m:r>
                        </m:e>
                      </m:d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885452" y="24688800"/>
                  <a:ext cx="16501674" cy="132343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3177" t="-19816" b="-419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8"/>
            <p:cNvSpPr txBox="1">
              <a:spLocks noChangeArrowheads="1"/>
            </p:cNvSpPr>
            <p:nvPr/>
          </p:nvSpPr>
          <p:spPr bwMode="auto">
            <a:xfrm>
              <a:off x="4905375" y="4926940"/>
              <a:ext cx="1472159" cy="330860"/>
            </a:xfrm>
            <a:prstGeom prst="rect">
              <a:avLst/>
            </a:prstGeom>
            <a:solidFill>
              <a:schemeClr val="tx2">
                <a:lumMod val="75000"/>
                <a:alpha val="70195"/>
              </a:schemeClr>
            </a:solidFill>
            <a:ln>
              <a:noFill/>
            </a:ln>
          </p:spPr>
          <p:txBody>
            <a:bodyPr wrap="square" lIns="22860" tIns="11430" rIns="22860" bIns="11430">
              <a:spAutoFit/>
            </a:bodyPr>
            <a:lstStyle>
              <a:defPPr>
                <a:defRPr lang="en-US"/>
              </a:defPPr>
              <a:lvl1pPr algn="just">
                <a:defRPr sz="8000" b="1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 dirty="0"/>
                <a:t>High recall</a:t>
              </a:r>
            </a:p>
          </p:txBody>
        </p:sp>
        <p:sp>
          <p:nvSpPr>
            <p:cNvPr id="73" name="TextBox 8"/>
            <p:cNvSpPr txBox="1">
              <a:spLocks noChangeArrowheads="1"/>
            </p:cNvSpPr>
            <p:nvPr/>
          </p:nvSpPr>
          <p:spPr bwMode="auto">
            <a:xfrm>
              <a:off x="2678713" y="4965040"/>
              <a:ext cx="1510087" cy="330860"/>
            </a:xfrm>
            <a:prstGeom prst="rect">
              <a:avLst/>
            </a:prstGeom>
            <a:solidFill>
              <a:schemeClr val="tx2">
                <a:lumMod val="75000"/>
                <a:alpha val="70195"/>
              </a:schemeClr>
            </a:solidFill>
            <a:ln>
              <a:noFill/>
            </a:ln>
          </p:spPr>
          <p:txBody>
            <a:bodyPr wrap="square" lIns="22860" tIns="11430" rIns="22860" bIns="11430">
              <a:spAutoFit/>
            </a:bodyPr>
            <a:lstStyle>
              <a:defPPr>
                <a:defRPr lang="en-US"/>
              </a:defPPr>
              <a:lvl1pPr algn="just">
                <a:defRPr sz="6600" b="1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 dirty="0"/>
                <a:t>High quality</a:t>
              </a:r>
            </a:p>
          </p:txBody>
        </p:sp>
        <p:sp>
          <p:nvSpPr>
            <p:cNvPr id="74" name="TextBox 8"/>
            <p:cNvSpPr txBox="1">
              <a:spLocks noChangeArrowheads="1"/>
            </p:cNvSpPr>
            <p:nvPr/>
          </p:nvSpPr>
          <p:spPr bwMode="auto">
            <a:xfrm>
              <a:off x="2711331" y="5584166"/>
              <a:ext cx="1477469" cy="330860"/>
            </a:xfrm>
            <a:prstGeom prst="rect">
              <a:avLst/>
            </a:prstGeom>
            <a:solidFill>
              <a:srgbClr val="C00000">
                <a:alpha val="70195"/>
              </a:srgbClr>
            </a:solidFill>
            <a:ln>
              <a:noFill/>
            </a:ln>
          </p:spPr>
          <p:txBody>
            <a:bodyPr wrap="square" lIns="22860" tIns="11430" rIns="22860" bIns="11430">
              <a:spAutoFit/>
            </a:bodyPr>
            <a:lstStyle>
              <a:defPPr>
                <a:defRPr lang="en-US"/>
              </a:defPPr>
              <a:lvl1pPr algn="just">
                <a:defRPr sz="6600" b="1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 dirty="0"/>
                <a:t>Low effort</a:t>
              </a:r>
            </a:p>
          </p:txBody>
        </p:sp>
        <p:sp>
          <p:nvSpPr>
            <p:cNvPr id="75" name="TextBox 8"/>
            <p:cNvSpPr txBox="1">
              <a:spLocks noChangeArrowheads="1"/>
            </p:cNvSpPr>
            <p:nvPr/>
          </p:nvSpPr>
          <p:spPr bwMode="auto">
            <a:xfrm>
              <a:off x="4905375" y="5574641"/>
              <a:ext cx="1472160" cy="330860"/>
            </a:xfrm>
            <a:prstGeom prst="rect">
              <a:avLst/>
            </a:prstGeom>
            <a:solidFill>
              <a:srgbClr val="C00000">
                <a:alpha val="70195"/>
              </a:srgbClr>
            </a:solidFill>
            <a:ln>
              <a:noFill/>
            </a:ln>
          </p:spPr>
          <p:txBody>
            <a:bodyPr wrap="square" lIns="22860" tIns="11430" rIns="22860" bIns="11430">
              <a:spAutoFit/>
            </a:bodyPr>
            <a:lstStyle>
              <a:defPPr>
                <a:defRPr lang="en-US"/>
              </a:defPPr>
              <a:lvl1pPr algn="just">
                <a:defRPr sz="8000" b="1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US" sz="2000" dirty="0"/>
                <a:t>Low PPR</a:t>
              </a:r>
            </a:p>
          </p:txBody>
        </p:sp>
        <p:sp>
          <p:nvSpPr>
            <p:cNvPr id="76" name="Equal 75"/>
            <p:cNvSpPr/>
            <p:nvPr/>
          </p:nvSpPr>
          <p:spPr>
            <a:xfrm>
              <a:off x="4400550" y="5029200"/>
              <a:ext cx="228600" cy="228600"/>
            </a:xfrm>
            <a:prstGeom prst="mathEqua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22860" tIns="11430" rIns="22860" bIns="11430"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7" name="Equal 76"/>
            <p:cNvSpPr/>
            <p:nvPr/>
          </p:nvSpPr>
          <p:spPr>
            <a:xfrm>
              <a:off x="4381500" y="5581650"/>
              <a:ext cx="228600" cy="228600"/>
            </a:xfrm>
            <a:prstGeom prst="mathEqual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22860" tIns="11430" rIns="22860" bIns="1143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3002768" y="9982200"/>
            <a:ext cx="9079015" cy="1815882"/>
            <a:chOff x="13002768" y="10565559"/>
            <a:chExt cx="9079015" cy="1815882"/>
          </a:xfrm>
        </p:grpSpPr>
        <p:grpSp>
          <p:nvGrpSpPr>
            <p:cNvPr id="85" name="Group 84"/>
            <p:cNvGrpSpPr/>
            <p:nvPr/>
          </p:nvGrpSpPr>
          <p:grpSpPr>
            <a:xfrm>
              <a:off x="13002768" y="10565559"/>
              <a:ext cx="9079015" cy="1815882"/>
              <a:chOff x="1828800" y="15240000"/>
              <a:chExt cx="9079015" cy="1816145"/>
            </a:xfrm>
          </p:grpSpPr>
          <p:sp>
            <p:nvSpPr>
              <p:cNvPr id="86" name="TextBox 8"/>
              <p:cNvSpPr txBox="1">
                <a:spLocks noChangeArrowheads="1"/>
              </p:cNvSpPr>
              <p:nvPr/>
            </p:nvSpPr>
            <p:spPr bwMode="auto">
              <a:xfrm>
                <a:off x="1847168" y="15259050"/>
                <a:ext cx="1599739" cy="4508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n-US"/>
                </a:defPPr>
                <a:lvl1pPr defTabSz="908050" eaLnBrk="0" hangingPunct="0"/>
              </a:lstStyle>
              <a:p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828800" y="15240000"/>
                <a:ext cx="9079015" cy="1816145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Cost Matrix  </a:t>
                </a:r>
                <a:r>
                  <a:rPr lang="en-US" sz="2400" b="1" dirty="0" smtClean="0"/>
                  <a:t>High-Recall Classifier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C51705"/>
                    </a:solidFill>
                  </a:rPr>
                  <a:t>Cost-sensitive problem</a:t>
                </a:r>
              </a:p>
              <a:p>
                <a:pPr marL="891540" indent="-342900">
                  <a:buFont typeface="Courier New" panose="02070309020205020404" pitchFamily="49" charset="0"/>
                  <a:buChar char="o"/>
                </a:pPr>
                <a:r>
                  <a:rPr lang="en-US" sz="2000" dirty="0" smtClean="0"/>
                  <a:t>a </a:t>
                </a:r>
                <a:r>
                  <a:rPr lang="en-US" sz="2000" dirty="0"/>
                  <a:t>trivial solution : classify all instances as ‘</a:t>
                </a:r>
                <a:r>
                  <a:rPr lang="en-US" sz="2000" dirty="0" smtClean="0"/>
                  <a:t>1’</a:t>
                </a:r>
              </a:p>
              <a:p>
                <a:pPr marL="891540" indent="-342900">
                  <a:buFont typeface="Courier New" panose="02070309020205020404" pitchFamily="49" charset="0"/>
                  <a:buChar char="o"/>
                </a:pPr>
                <a:r>
                  <a:rPr lang="en-US" sz="2000" dirty="0" smtClean="0"/>
                  <a:t>100</a:t>
                </a:r>
                <a:r>
                  <a:rPr lang="en-US" sz="2000" dirty="0"/>
                  <a:t>% recall, but high positive predict → no cost </a:t>
                </a:r>
                <a:r>
                  <a:rPr lang="en-US" sz="2000" dirty="0" smtClean="0"/>
                  <a:t>savings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C51705"/>
                    </a:solidFill>
                  </a:rPr>
                  <a:t>Objective: high recall &amp; low positive predict rate (PPR</a:t>
                </a:r>
                <a:r>
                  <a:rPr lang="en-US" sz="2400" dirty="0" smtClean="0">
                    <a:solidFill>
                      <a:srgbClr val="C51705"/>
                    </a:solidFill>
                  </a:rPr>
                  <a:t>)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ctangle 87"/>
                <p:cNvSpPr/>
                <p:nvPr/>
              </p:nvSpPr>
              <p:spPr>
                <a:xfrm>
                  <a:off x="20193000" y="11803937"/>
                  <a:ext cx="1561453" cy="5588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/>
                          </a:rPr>
                          <m:t>𝑃𝑃𝑅</m:t>
                        </m:r>
                        <m:r>
                          <a:rPr lang="en-US" sz="1600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𝑡𝑝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𝑓𝑝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93000" y="11803937"/>
                  <a:ext cx="1561453" cy="55887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/>
              <p:cNvSpPr/>
              <p:nvPr/>
            </p:nvSpPr>
            <p:spPr>
              <a:xfrm>
                <a:off x="19672953" y="12510800"/>
                <a:ext cx="2601546" cy="824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𝑅𝑒𝑐𝑎𝑙𝑙</m:t>
                      </m:r>
                      <m:r>
                        <a:rPr lang="en-US" sz="24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𝑡𝑝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𝑡𝑝</m:t>
                          </m:r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𝑓𝑛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2953" y="12510800"/>
                <a:ext cx="2601546" cy="8242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493106"/>
              </p:ext>
            </p:extLst>
          </p:nvPr>
        </p:nvGraphicFramePr>
        <p:xfrm>
          <a:off x="13030200" y="17145000"/>
          <a:ext cx="9244299" cy="13716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25396"/>
                <a:gridCol w="5407828"/>
                <a:gridCol w="2311075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Speaker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Utterance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Uncertainty?</a:t>
                      </a:r>
                      <a:endParaRPr lang="en-US" sz="2400" dirty="0"/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You can't see the forest through the trees.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</a:tr>
              <a:tr h="3666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I'm not quite sure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946887"/>
              </p:ext>
            </p:extLst>
          </p:nvPr>
        </p:nvGraphicFramePr>
        <p:xfrm>
          <a:off x="13030200" y="18973800"/>
          <a:ext cx="9244299" cy="1828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081433"/>
                <a:gridCol w="3081433"/>
                <a:gridCol w="30814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# of Utterances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Unbalanced Degree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Train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12,331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13.3%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1,558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14.2%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Unlabeled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42,641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4" name="Group 93"/>
          <p:cNvGrpSpPr/>
          <p:nvPr/>
        </p:nvGrpSpPr>
        <p:grpSpPr>
          <a:xfrm>
            <a:off x="13002769" y="21537209"/>
            <a:ext cx="3673404" cy="1138773"/>
            <a:chOff x="1828800" y="15240005"/>
            <a:chExt cx="9079015" cy="1138939"/>
          </a:xfrm>
        </p:grpSpPr>
        <p:sp>
          <p:nvSpPr>
            <p:cNvPr id="96" name="TextBox 8"/>
            <p:cNvSpPr txBox="1">
              <a:spLocks noChangeArrowheads="1"/>
            </p:cNvSpPr>
            <p:nvPr/>
          </p:nvSpPr>
          <p:spPr bwMode="auto">
            <a:xfrm>
              <a:off x="1847166" y="15259050"/>
              <a:ext cx="5134403" cy="4508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defTabSz="908050" eaLnBrk="0" hangingPunct="0"/>
            </a:lstStyle>
            <a:p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828800" y="15240005"/>
              <a:ext cx="9079015" cy="1138939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Basic Classifier</a:t>
              </a:r>
              <a:endParaRPr lang="en-US" sz="2400" b="1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Feature Set</a:t>
              </a:r>
              <a:endParaRPr lang="en-US" sz="2400" dirty="0" smtClean="0">
                <a:solidFill>
                  <a:srgbClr val="C51705"/>
                </a:solidFill>
              </a:endParaRPr>
            </a:p>
            <a:p>
              <a:pPr marL="891540" indent="-342900">
                <a:buFont typeface="Courier New" panose="02070309020205020404" pitchFamily="49" charset="0"/>
                <a:buChar char="o"/>
              </a:pPr>
              <a:r>
                <a:rPr lang="en-US" sz="2000" dirty="0"/>
                <a:t>133 </a:t>
              </a:r>
              <a:r>
                <a:rPr lang="en-US" sz="2000" dirty="0" smtClean="0"/>
                <a:t>Keywords/Phases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7068800" y="21537212"/>
            <a:ext cx="5467350" cy="1229962"/>
            <a:chOff x="17068800" y="21308612"/>
            <a:chExt cx="5467350" cy="1229962"/>
          </a:xfrm>
        </p:grpSpPr>
        <p:sp>
          <p:nvSpPr>
            <p:cNvPr id="99" name="TextBox 8"/>
            <p:cNvSpPr txBox="1">
              <a:spLocks noChangeArrowheads="1"/>
            </p:cNvSpPr>
            <p:nvPr/>
          </p:nvSpPr>
          <p:spPr bwMode="auto">
            <a:xfrm>
              <a:off x="17183100" y="21308612"/>
              <a:ext cx="2719494" cy="45079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defTabSz="908050" eaLnBrk="0" hangingPunct="0"/>
            </a:lstStyle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17068800" y="21308622"/>
                  <a:ext cx="5467350" cy="1229952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bg1"/>
                      </a:solidFill>
                    </a:rPr>
                    <a:t>High Recall Classifier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>
                              <a:latin typeface="Cambria Math"/>
                            </a:rPr>
                            <m:t>𝑓𝑛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 smtClean="0">
                          <a:latin typeface="Cambria Math"/>
                        </a:rPr>
                        <m:t>1</m:t>
                      </m:r>
                      <m:r>
                        <a:rPr lang="en-US" sz="2400" i="1">
                          <a:latin typeface="Cambria Math"/>
                        </a:rPr>
                        <m:t>5</m:t>
                      </m:r>
                      <m:r>
                        <a:rPr lang="en-US" sz="240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chosen</m:t>
                          </m:r>
                          <m:r>
                            <a:rPr lang="en-US" sz="24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based</m:t>
                          </m:r>
                          <m:r>
                            <a:rPr lang="en-US" sz="24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on</m:t>
                          </m:r>
                          <m:r>
                            <a:rPr lang="en-US" sz="24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train</m:t>
                          </m:r>
                          <m:r>
                            <a:rPr lang="en-US" sz="24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set</m:t>
                          </m:r>
                        </m:e>
                      </m:d>
                    </m:oMath>
                  </a14:m>
                  <a:endParaRPr lang="en-US" sz="2400" dirty="0" smtClean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400" dirty="0" smtClean="0"/>
                    <a:t>Up </a:t>
                  </a:r>
                  <a:r>
                    <a:rPr lang="en-US" sz="2400" dirty="0"/>
                    <a:t>to 80% annotation effort </a:t>
                  </a:r>
                  <a:r>
                    <a:rPr lang="en-US" sz="2400" dirty="0" smtClean="0"/>
                    <a:t>reduction</a:t>
                  </a:r>
                </a:p>
              </p:txBody>
            </p:sp>
          </mc:Choice>
          <mc:Fallback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68800" y="21308622"/>
                  <a:ext cx="5467350" cy="122995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670" t="-3941" b="-9852"/>
                  </a:stretch>
                </a:blip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2" name="Table 10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5623513"/>
                  </p:ext>
                </p:extLst>
              </p:nvPr>
            </p:nvGraphicFramePr>
            <p:xfrm>
              <a:off x="13010200" y="23164800"/>
              <a:ext cx="9582141" cy="13716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3645380"/>
                    <a:gridCol w="2611928"/>
                    <a:gridCol w="3324833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Recall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Positive Predict</a:t>
                          </a:r>
                          <a:r>
                            <a:rPr lang="en-US" sz="2400" baseline="0" dirty="0" smtClean="0"/>
                            <a:t> Rate</a:t>
                          </a:r>
                          <a:endParaRPr lang="en-US" sz="240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Basic Classifier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/>
                                  <m:t>𝟔𝟕</m:t>
                                </m:r>
                                <m:r>
                                  <a:rPr lang="en-US" sz="2400" smtClean="0"/>
                                  <m:t>.</m:t>
                                </m:r>
                                <m:r>
                                  <a:rPr lang="en-US" sz="2400" smtClean="0"/>
                                  <m:t>𝟒</m:t>
                                </m:r>
                                <m:r>
                                  <a:rPr lang="en-US" sz="2400" smtClean="0"/>
                                  <m:t>%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/>
                                  <m:t>𝟏𝟎</m:t>
                                </m:r>
                                <m:r>
                                  <a:rPr lang="en-US" sz="2400" smtClean="0"/>
                                  <m:t>.</m:t>
                                </m:r>
                                <m:r>
                                  <a:rPr lang="en-US" sz="2400" smtClean="0"/>
                                  <m:t>𝟗</m:t>
                                </m:r>
                                <m:r>
                                  <a:rPr lang="en-US" sz="2400" smtClean="0"/>
                                  <m:t>%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Cost-Sensitive</a:t>
                          </a:r>
                          <a:r>
                            <a:rPr lang="en-US" sz="2400" baseline="0" dirty="0" smtClean="0"/>
                            <a:t> Classifier</a:t>
                          </a:r>
                          <a:endParaRPr 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/>
                                  <m:t>𝟗𝟏</m:t>
                                </m:r>
                                <m:r>
                                  <a:rPr lang="en-US" sz="2400" smtClean="0"/>
                                  <m:t>.</m:t>
                                </m:r>
                                <m:r>
                                  <a:rPr lang="en-US" sz="2400" smtClean="0"/>
                                  <m:t>𝟎</m:t>
                                </m:r>
                                <m:r>
                                  <a:rPr lang="en-US" sz="2400" smtClean="0"/>
                                  <m:t>%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/>
                                  <m:t>𝟐𝟎</m:t>
                                </m:r>
                                <m:r>
                                  <a:rPr lang="en-US" sz="2400" smtClean="0"/>
                                  <m:t>.</m:t>
                                </m:r>
                                <m:r>
                                  <a:rPr lang="en-US" sz="2400" smtClean="0"/>
                                  <m:t>𝟕</m:t>
                                </m:r>
                                <m:r>
                                  <a:rPr lang="en-US" sz="2400" smtClean="0"/>
                                  <m:t>%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2" name="Table 10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5623513"/>
                  </p:ext>
                </p:extLst>
              </p:nvPr>
            </p:nvGraphicFramePr>
            <p:xfrm>
              <a:off x="13010200" y="23164800"/>
              <a:ext cx="9582141" cy="13716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3645380"/>
                    <a:gridCol w="2611928"/>
                    <a:gridCol w="3324833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Recall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Positive Predict</a:t>
                          </a:r>
                          <a:r>
                            <a:rPr lang="en-US" sz="2400" baseline="0" dirty="0" smtClean="0"/>
                            <a:t> Rate</a:t>
                          </a:r>
                          <a:endParaRPr lang="en-US" sz="2400" dirty="0" smtClean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Basic Classifier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39394" t="-110667" r="-1272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88440" t="-110667" r="-183" b="-1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Cost-Sensitive</a:t>
                          </a:r>
                          <a:r>
                            <a:rPr lang="en-US" sz="2400" baseline="0" dirty="0" smtClean="0"/>
                            <a:t> Classifier</a:t>
                          </a:r>
                          <a:endParaRPr 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39394" t="-210667" r="-1272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88440" t="-210667" r="-183" b="-30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06" name="Group 105"/>
          <p:cNvGrpSpPr/>
          <p:nvPr/>
        </p:nvGrpSpPr>
        <p:grpSpPr>
          <a:xfrm>
            <a:off x="24909780" y="11485434"/>
            <a:ext cx="7627621" cy="1840504"/>
            <a:chOff x="1828800" y="15240008"/>
            <a:chExt cx="7627621" cy="1840770"/>
          </a:xfrm>
        </p:grpSpPr>
        <p:sp>
          <p:nvSpPr>
            <p:cNvPr id="108" name="TextBox 8"/>
            <p:cNvSpPr txBox="1">
              <a:spLocks noChangeArrowheads="1"/>
            </p:cNvSpPr>
            <p:nvPr/>
          </p:nvSpPr>
          <p:spPr bwMode="auto">
            <a:xfrm>
              <a:off x="1828800" y="15259051"/>
              <a:ext cx="1208452" cy="37209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defTabSz="908050" eaLnBrk="0" hangingPunct="0"/>
            </a:lstStyle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828801" y="15240008"/>
                  <a:ext cx="7627620" cy="184077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bg1"/>
                      </a:solidFill>
                    </a:rPr>
                    <a:t>Results</a:t>
                  </a:r>
                  <a:endParaRPr lang="en-US" sz="2400" b="1" dirty="0" smtClean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400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Under two conditions</a:t>
                  </a:r>
                  <a:endParaRPr lang="en-US" sz="2400" dirty="0" smtClean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  <a:p>
                  <a:pPr marL="891540" indent="-342900">
                    <a:buFont typeface="Courier New" panose="02070309020205020404" pitchFamily="49" charset="0"/>
                    <a:buChar char="o"/>
                  </a:pPr>
                  <a:r>
                    <a:rPr lang="en-US" sz="2000" dirty="0"/>
                    <a:t>manual </a:t>
                  </a:r>
                  <a:r>
                    <a:rPr lang="en-US" sz="2000" dirty="0" smtClean="0"/>
                    <a:t>label (</a:t>
                  </a:r>
                  <a:r>
                    <a:rPr lang="en-US" sz="2000" b="1" dirty="0" smtClean="0"/>
                    <a:t>black line</a:t>
                  </a:r>
                  <a:r>
                    <a:rPr lang="en-US" sz="2000" dirty="0" smtClean="0"/>
                    <a:t>)</a:t>
                  </a:r>
                </a:p>
                <a:p>
                  <a:pPr marL="891540" indent="-342900">
                    <a:buFont typeface="Courier New" panose="02070309020205020404" pitchFamily="49" charset="0"/>
                    <a:buChar char="o"/>
                  </a:pPr>
                  <a:r>
                    <a:rPr lang="en-US" sz="2000" dirty="0"/>
                    <a:t>predicted label and manually </a:t>
                  </a:r>
                  <a:r>
                    <a:rPr lang="en-US" sz="2000" dirty="0" smtClean="0"/>
                    <a:t>check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𝑓𝑛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=5,10,20</m:t>
                      </m:r>
                    </m:oMath>
                  </a14:m>
                  <a:r>
                    <a:rPr lang="en-US" sz="2000" dirty="0" smtClean="0"/>
                    <a:t>)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400" b="1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NOT</a:t>
                  </a:r>
                  <a:r>
                    <a:rPr lang="en-US" sz="2400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 substantially alter or miss known statistical effects</a:t>
                  </a:r>
                  <a:endParaRPr lang="en-US" sz="2400" dirty="0" smtClean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1" y="15240008"/>
                  <a:ext cx="7627620" cy="184077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1197" t="-2640" b="-6271"/>
                  </a:stretch>
                </a:blip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0" name="Picture 2" descr="E:\loop\Dropbox\naacl2013\pitt_all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0947" y="13985164"/>
            <a:ext cx="639146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" name="Group 110"/>
          <p:cNvGrpSpPr/>
          <p:nvPr/>
        </p:nvGrpSpPr>
        <p:grpSpPr>
          <a:xfrm>
            <a:off x="24377358" y="18291046"/>
            <a:ext cx="8839200" cy="5889883"/>
            <a:chOff x="1388102" y="16043275"/>
            <a:chExt cx="8839200" cy="5889883"/>
          </a:xfrm>
        </p:grpSpPr>
        <p:sp>
          <p:nvSpPr>
            <p:cNvPr id="112" name="Rectangle 6"/>
            <p:cNvSpPr>
              <a:spLocks noChangeArrowheads="1"/>
            </p:cNvSpPr>
            <p:nvPr/>
          </p:nvSpPr>
          <p:spPr bwMode="auto">
            <a:xfrm>
              <a:off x="1388102" y="16043275"/>
              <a:ext cx="381000" cy="15763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08050" eaLnBrk="0" hangingPunct="0"/>
              <a:endParaRPr lang="en-US"/>
            </a:p>
          </p:txBody>
        </p:sp>
        <p:sp>
          <p:nvSpPr>
            <p:cNvPr id="113" name="TextBox 7"/>
            <p:cNvSpPr txBox="1">
              <a:spLocks noChangeArrowheads="1"/>
            </p:cNvSpPr>
            <p:nvPr/>
          </p:nvSpPr>
          <p:spPr bwMode="auto">
            <a:xfrm>
              <a:off x="1769102" y="16119475"/>
              <a:ext cx="6042088" cy="707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rgbClr val="003399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dirty="0" smtClean="0">
                  <a:solidFill>
                    <a:srgbClr val="00B050"/>
                  </a:solidFill>
                </a:rPr>
                <a:t>Conclusion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14" name="TextBox 8"/>
            <p:cNvSpPr txBox="1">
              <a:spLocks noChangeArrowheads="1"/>
            </p:cNvSpPr>
            <p:nvPr/>
          </p:nvSpPr>
          <p:spPr bwMode="auto">
            <a:xfrm>
              <a:off x="1997702" y="16916400"/>
              <a:ext cx="8229600" cy="5016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An annotation scheme based on cost matrix</a:t>
              </a:r>
              <a:endParaRPr lang="en-US" sz="3200" dirty="0" smtClean="0">
                <a:solidFill>
                  <a:schemeClr val="accent3">
                    <a:lumMod val="50000"/>
                  </a:schemeClr>
                </a:solidFill>
              </a:endParaRPr>
            </a:p>
            <a:p>
              <a:pPr marL="914400" indent="-457200">
                <a:buFont typeface="Wingdings" panose="05000000000000000000" pitchFamily="2" charset="2"/>
                <a:buChar char="ü"/>
              </a:pPr>
              <a:r>
                <a:rPr lang="en-US" sz="3200" dirty="0"/>
                <a:t>lowers the threshold to build a high-recall classifier</a:t>
              </a:r>
              <a:endParaRPr lang="en-US" sz="3200" dirty="0" smtClean="0"/>
            </a:p>
            <a:p>
              <a:pPr marL="914400" indent="-457200">
                <a:buFont typeface="Wingdings" panose="05000000000000000000" pitchFamily="2" charset="2"/>
                <a:buChar char="ü"/>
              </a:pPr>
              <a:r>
                <a:rPr lang="en-US" sz="3200" dirty="0"/>
                <a:t>reduces significant annotation effort (by checking only the positive predictions</a:t>
              </a:r>
              <a:r>
                <a:rPr lang="en-US" sz="3200" dirty="0" smtClean="0"/>
                <a:t>)</a:t>
              </a:r>
            </a:p>
            <a:p>
              <a:pPr marL="914400" indent="-457200">
                <a:buFont typeface="Wingdings" panose="05000000000000000000" pitchFamily="2" charset="2"/>
                <a:buChar char="ü"/>
              </a:pPr>
              <a:r>
                <a:rPr lang="en-US" sz="3200" dirty="0"/>
                <a:t>does not sacrifice data quality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Future work</a:t>
              </a:r>
              <a:endParaRPr lang="en-US" sz="3200" dirty="0" smtClean="0">
                <a:solidFill>
                  <a:schemeClr val="accent3">
                    <a:lumMod val="50000"/>
                  </a:schemeClr>
                </a:solidFill>
              </a:endParaRPr>
            </a:p>
            <a:p>
              <a:pPr marL="914400" indent="-457200">
                <a:buFont typeface="Wingdings" panose="05000000000000000000" pitchFamily="2" charset="2"/>
                <a:buChar char="ü"/>
              </a:pPr>
              <a:r>
                <a:rPr lang="en-US" sz="3200" dirty="0"/>
                <a:t>experiment with different </a:t>
              </a:r>
              <a:r>
                <a:rPr lang="en-US" sz="3200" dirty="0" smtClean="0"/>
                <a:t>tasks</a:t>
              </a:r>
            </a:p>
            <a:p>
              <a:pPr marL="914400" indent="-457200">
                <a:buFont typeface="Wingdings" panose="05000000000000000000" pitchFamily="2" charset="2"/>
                <a:buChar char="ü"/>
              </a:pPr>
              <a:r>
                <a:rPr lang="en-US" sz="3200" dirty="0"/>
                <a:t>extend to multi-class classification </a:t>
              </a:r>
              <a:r>
                <a:rPr lang="en-US" sz="3200" dirty="0" smtClean="0"/>
                <a:t>tasks</a:t>
              </a:r>
            </a:p>
            <a:p>
              <a:pPr marL="914400" indent="-457200">
                <a:buFont typeface="Wingdings" panose="05000000000000000000" pitchFamily="2" charset="2"/>
                <a:buChar char="ü"/>
              </a:pPr>
              <a:r>
                <a:rPr lang="en-US" sz="3200" dirty="0"/>
                <a:t>explore effects of the degree of unbalance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484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630</Words>
  <Application>Microsoft Office PowerPoint</Application>
  <PresentationFormat>Custom</PresentationFormat>
  <Paragraphs>119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wencan</dc:creator>
  <cp:lastModifiedBy>Wencan Luo</cp:lastModifiedBy>
  <cp:revision>242</cp:revision>
  <dcterms:created xsi:type="dcterms:W3CDTF">2006-08-16T00:00:00Z</dcterms:created>
  <dcterms:modified xsi:type="dcterms:W3CDTF">2013-09-21T02:59:23Z</dcterms:modified>
</cp:coreProperties>
</file>