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70" r:id="rId13"/>
    <p:sldId id="282" r:id="rId14"/>
    <p:sldId id="285" r:id="rId15"/>
    <p:sldId id="286" r:id="rId16"/>
    <p:sldId id="263" r:id="rId17"/>
    <p:sldId id="264" r:id="rId18"/>
    <p:sldId id="284" r:id="rId19"/>
    <p:sldId id="275" r:id="rId20"/>
    <p:sldId id="276" r:id="rId21"/>
    <p:sldId id="277" r:id="rId22"/>
    <p:sldId id="278" r:id="rId23"/>
    <p:sldId id="279" r:id="rId24"/>
    <p:sldId id="283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76639" autoAdjust="0"/>
  </p:normalViewPr>
  <p:slideViewPr>
    <p:cSldViewPr>
      <p:cViewPr>
        <p:scale>
          <a:sx n="50" d="100"/>
          <a:sy n="50" d="100"/>
        </p:scale>
        <p:origin x="-1464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Today. I’m going</a:t>
            </a:r>
            <a:r>
              <a:rPr lang="en-US" baseline="0" dirty="0" smtClean="0"/>
              <a:t> to </a:t>
            </a:r>
            <a:r>
              <a:rPr lang="en-US" dirty="0" smtClean="0"/>
              <a:t>show you</a:t>
            </a:r>
            <a:r>
              <a:rPr lang="en-US" baseline="0" dirty="0" smtClean="0"/>
              <a:t> a method to reduce annotation effort on unbalanced corpus based on cost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7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 golden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5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lines with the cost matrices and say that the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pattern/prior findings are mostly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2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the high recall approach,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automatic annotations are no longer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7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0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 ['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ætəm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 ['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soʊlər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1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C-</a:t>
            </a:r>
            <a:r>
              <a:rPr lang="en-US" dirty="0" err="1" smtClean="0"/>
              <a:t>Fn</a:t>
            </a:r>
            <a:r>
              <a:rPr lang="en-US" dirty="0" smtClean="0"/>
              <a:t> = 20 with Lag 2 is not significant?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standardized mean difference remains very similar)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7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Desirable 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dɪ'zaɪərəbl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6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class categories are heavily skewed towards one or a few categories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make things easier on such corpus?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9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the difference between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Semi-supervised learning and supervised learning?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Semi-supervised learning: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use of both labeled and unlabeled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ta"/>
              </a:rPr>
              <a:t>data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learning reduces annotation by carefully selecting more useful samples.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Co-training relies on several conditional independent classifiers to tag new unlabeled data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self-training takes the advantage of full unlabeled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4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minimize the </a:t>
            </a:r>
            <a:r>
              <a:rPr lang="en-US" dirty="0" err="1" smtClean="0"/>
              <a:t>fn</a:t>
            </a:r>
            <a:endParaRPr lang="en-US" dirty="0" smtClean="0"/>
          </a:p>
          <a:p>
            <a:r>
              <a:rPr lang="en-US" dirty="0" smtClean="0"/>
              <a:t>Turn this task into a</a:t>
            </a:r>
            <a:r>
              <a:rPr lang="en-US" baseline="0" dirty="0" smtClean="0"/>
              <a:t> cost-sensitive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2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use n-gram?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0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Analogy: a cognitive strategy where a source and target knowledge structure are compared in terms of structural correspondences as a strategy for solving problems under uncertainty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Joel Chan, Susannah B. F.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Paletz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Christian D.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Schunn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2012.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Analogy as a strategy for supporting complex problem solving under uncertainty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Memory &amp; Cognition, 40, 1352-1365.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46AF20-B9EC-4A45-8FF1-76CECADEFB64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163B6-AF74-4234-ABAC-C360ED2A8456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8C3B2-6DBE-4DA6-B533-02A08D98A0A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731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0792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2412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46288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9266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76291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61381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177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77443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82969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1837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673D7-EF01-43FE-9D1F-D76FDC445BF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8BC7B-B4D5-4CBE-818A-24D402084700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7F8EB-8259-4FC1-9500-8810A0DE0DCC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F75C-A58C-475C-9F4A-154231F880D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BC099-DF8E-4AFC-A8A1-586DC33AAB2D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CED00-6F81-4F38-A553-4F839DD302A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0A0996-5443-45F5-BB0E-8EF910594B35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1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Annotation Effort on Unbalanced Corpus based on Cost Matrix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7704856" cy="1600200"/>
          </a:xfrm>
        </p:spPr>
        <p:txBody>
          <a:bodyPr/>
          <a:lstStyle/>
          <a:p>
            <a:r>
              <a:rPr lang="en-US" b="1" i="1" dirty="0" err="1" smtClean="0"/>
              <a:t>Wencan</a:t>
            </a:r>
            <a:r>
              <a:rPr lang="en-US" b="1" i="1" dirty="0" smtClean="0"/>
              <a:t> Luo</a:t>
            </a:r>
            <a:r>
              <a:rPr lang="en-US" b="1" i="1" baseline="30000" dirty="0" smtClean="0"/>
              <a:t>1</a:t>
            </a:r>
            <a:r>
              <a:rPr lang="en-US" b="1" dirty="0" smtClean="0"/>
              <a:t>, </a:t>
            </a:r>
            <a:r>
              <a:rPr lang="en-US" b="1" dirty="0"/>
              <a:t>Diane </a:t>
            </a:r>
            <a:r>
              <a:rPr lang="en-US" b="1" dirty="0" smtClean="0"/>
              <a:t>Litman</a:t>
            </a:r>
            <a:r>
              <a:rPr lang="en-US" b="1" i="1" baseline="30000" dirty="0"/>
              <a:t>1,2</a:t>
            </a:r>
            <a:r>
              <a:rPr lang="en-US" b="1" dirty="0" smtClean="0"/>
              <a:t> and </a:t>
            </a:r>
            <a:r>
              <a:rPr lang="en-US" b="1" dirty="0"/>
              <a:t>Joel </a:t>
            </a:r>
            <a:r>
              <a:rPr lang="en-US" b="1" dirty="0" smtClean="0"/>
              <a:t>Chan</a:t>
            </a:r>
            <a:r>
              <a:rPr lang="en-US" b="1" i="1" baseline="30000" dirty="0"/>
              <a:t>2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endParaRPr lang="en-GB" b="1" i="1" dirty="0" smtClean="0"/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endParaRPr lang="en-GB" b="1" i="1" dirty="0" smtClean="0"/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sz="2800" b="1" i="1" baseline="30000" dirty="0">
                <a:cs typeface="+mn-cs"/>
              </a:rPr>
              <a:t>1</a:t>
            </a:r>
            <a:r>
              <a:rPr lang="en-GB" b="1" i="1" dirty="0" smtClean="0"/>
              <a:t>Department of Computer Science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sz="2800" b="1" i="1" baseline="30000" dirty="0">
                <a:cs typeface="+mn-cs"/>
              </a:rPr>
              <a:t>2</a:t>
            </a:r>
            <a:r>
              <a:rPr lang="en-GB" b="1" i="1" dirty="0" smtClean="0"/>
              <a:t>Learning </a:t>
            </a:r>
            <a:r>
              <a:rPr lang="en-GB" b="1" i="1" dirty="0"/>
              <a:t>Research and Development </a:t>
            </a:r>
            <a:r>
              <a:rPr lang="en-GB" b="1" i="1" dirty="0" err="1"/>
              <a:t>Center</a:t>
            </a:r>
            <a:r>
              <a:rPr lang="en-GB" b="1" i="1" dirty="0"/>
              <a:t> 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b="1" i="1" dirty="0"/>
              <a:t>University of Pittsburgh</a:t>
            </a:r>
          </a:p>
          <a:p>
            <a:pPr marL="457200" lvl="1" indent="0" algn="ctr">
              <a:spcBef>
                <a:spcPts val="550"/>
              </a:spcBef>
              <a:buSzPct val="61000"/>
              <a:buFont typeface="Times New Roman" pitchFamily="18" charset="0"/>
              <a:buNone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</a:pPr>
            <a:r>
              <a:rPr lang="en-GB" b="1" i="1" dirty="0"/>
              <a:t>Pittsburgh, PA  USA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46AF20-B9EC-4A45-8FF1-76CECADEFB64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High-recall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Cost Matrix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Result on Test Set (SVM is the best)</a:t>
                </a:r>
              </a:p>
              <a:p>
                <a:pPr lvl="1"/>
                <a:r>
                  <a:rPr lang="en-US" dirty="0" smtClean="0"/>
                  <a:t>Up to 80</a:t>
                </a:r>
                <a:r>
                  <a:rPr lang="en-US" dirty="0"/>
                  <a:t>% annotation </a:t>
                </a:r>
                <a:r>
                  <a:rPr lang="en-US" dirty="0" smtClean="0"/>
                  <a:t>effort reduction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𝑓𝑛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=15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chosen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based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on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train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set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508969"/>
                  </p:ext>
                </p:extLst>
              </p:nvPr>
            </p:nvGraphicFramePr>
            <p:xfrm>
              <a:off x="1428328" y="2016573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𝑓𝑛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=1,2,3..20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 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508969"/>
                  </p:ext>
                </p:extLst>
              </p:nvPr>
            </p:nvGraphicFramePr>
            <p:xfrm>
              <a:off x="1428328" y="2016573"/>
              <a:ext cx="6096000" cy="11452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101563" r="-10000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101563" r="-300" b="-117188"/>
                          </a:stretch>
                        </a:blipFill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201563" r="-1000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201563" r="-300" b="-17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7888"/>
                  </p:ext>
                </p:extLst>
              </p:nvPr>
            </p:nvGraphicFramePr>
            <p:xfrm>
              <a:off x="1043608" y="4769832"/>
              <a:ext cx="6624736" cy="1107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520280"/>
                    <a:gridCol w="1805790"/>
                    <a:gridCol w="2298666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Recall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Positive Predict</a:t>
                          </a:r>
                          <a:r>
                            <a:rPr lang="en-US" baseline="0" dirty="0" smtClean="0"/>
                            <a:t> Rate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Basic Classifier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𝟔𝟕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Cost-Sensitive</a:t>
                          </a:r>
                          <a:r>
                            <a:rPr lang="en-US" baseline="0" dirty="0" smtClean="0"/>
                            <a:t> Classifier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𝟗𝟏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7888"/>
                  </p:ext>
                </p:extLst>
              </p:nvPr>
            </p:nvGraphicFramePr>
            <p:xfrm>
              <a:off x="1043608" y="4769832"/>
              <a:ext cx="6624736" cy="11074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520280"/>
                    <a:gridCol w="1805790"/>
                    <a:gridCol w="229866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Recall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Positive Predict</a:t>
                          </a:r>
                          <a:r>
                            <a:rPr lang="en-US" baseline="0" dirty="0" smtClean="0"/>
                            <a:t> Rate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Basic Classifier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9865" t="-106557" r="-12736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88329" t="-1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Cost-Sensitive</a:t>
                          </a:r>
                          <a:r>
                            <a:rPr lang="en-US" baseline="0" dirty="0" smtClean="0"/>
                            <a:t> Classifier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9865" t="-206557" r="-1273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88329" t="-2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99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Concerns about the data quality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issed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𝑓𝑛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hanged the distribution of classes</a:t>
                </a:r>
              </a:p>
              <a:p>
                <a:r>
                  <a:rPr lang="en-US" dirty="0"/>
                  <a:t>Extrinsic </a:t>
                </a:r>
                <a:r>
                  <a:rPr lang="en-US" dirty="0" smtClean="0"/>
                  <a:t>task</a:t>
                </a:r>
                <a:endParaRPr lang="en-US" dirty="0"/>
              </a:p>
              <a:p>
                <a:pPr lvl="1"/>
                <a:r>
                  <a:rPr lang="en-US" dirty="0"/>
                  <a:t>Replicate the analysis of uncertainty level change with the </a:t>
                </a:r>
                <a:r>
                  <a:rPr lang="en-US" dirty="0" smtClean="0"/>
                  <a:t>use </a:t>
                </a:r>
                <a:r>
                  <a:rPr lang="en-US" dirty="0"/>
                  <a:t>of analogies (Chan et al., 2012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0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577262" cy="4681537"/>
          </a:xfrm>
        </p:spPr>
        <p:txBody>
          <a:bodyPr/>
          <a:lstStyle/>
          <a:p>
            <a:r>
              <a:rPr lang="en-US" sz="2600" dirty="0" smtClean="0"/>
              <a:t>Under two conditions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anual label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redicted label and manually check</a:t>
            </a:r>
          </a:p>
          <a:p>
            <a:r>
              <a:rPr lang="en-US" sz="2600" dirty="0" smtClean="0"/>
              <a:t>NOT substantially </a:t>
            </a:r>
            <a:r>
              <a:rPr lang="en-US" sz="2600" dirty="0"/>
              <a:t>alter or miss</a:t>
            </a:r>
            <a:r>
              <a:rPr lang="en-US" sz="2600" dirty="0" smtClean="0"/>
              <a:t> known </a:t>
            </a:r>
            <a:r>
              <a:rPr lang="en-US" sz="2600" dirty="0"/>
              <a:t>statistical </a:t>
            </a:r>
            <a:r>
              <a:rPr lang="en-US" sz="2600" dirty="0" smtClean="0"/>
              <a:t>effects</a:t>
            </a:r>
          </a:p>
          <a:p>
            <a:pPr marL="47148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28" name="Picture 4" descr="E:\loop\Dropbox\naacl2013\pitt_hu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3429000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577262" cy="4681537"/>
          </a:xfrm>
        </p:spPr>
        <p:txBody>
          <a:bodyPr/>
          <a:lstStyle/>
          <a:p>
            <a:r>
              <a:rPr lang="en-US" sz="2600" dirty="0" smtClean="0"/>
              <a:t>Under two conditions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anual label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redicted label and manually check</a:t>
            </a:r>
          </a:p>
          <a:p>
            <a:r>
              <a:rPr lang="en-US" sz="2600" dirty="0" smtClean="0"/>
              <a:t>NOT substantially </a:t>
            </a:r>
            <a:r>
              <a:rPr lang="en-US" sz="2600" dirty="0"/>
              <a:t>alter or miss</a:t>
            </a:r>
            <a:r>
              <a:rPr lang="en-US" sz="2600" dirty="0" smtClean="0"/>
              <a:t> known </a:t>
            </a:r>
            <a:r>
              <a:rPr lang="en-US" sz="2600" dirty="0"/>
              <a:t>statistical </a:t>
            </a:r>
            <a:r>
              <a:rPr lang="en-US" sz="2600" dirty="0" smtClean="0"/>
              <a:t>effects</a:t>
            </a:r>
          </a:p>
          <a:p>
            <a:pPr marL="47148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2050" name="Picture 2" descr="E:\loop\Dropbox\naacl2013\pitt_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3429000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Evaluation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484313"/>
            <a:ext cx="8577262" cy="4681537"/>
          </a:xfrm>
        </p:spPr>
        <p:txBody>
          <a:bodyPr/>
          <a:lstStyle/>
          <a:p>
            <a:r>
              <a:rPr lang="en-US" sz="2600" dirty="0" smtClean="0"/>
              <a:t>Under two conditions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anual label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redicted label and manually check</a:t>
            </a:r>
          </a:p>
          <a:p>
            <a:r>
              <a:rPr lang="en-US" sz="2600" dirty="0" smtClean="0"/>
              <a:t>NOT substantially </a:t>
            </a:r>
            <a:r>
              <a:rPr lang="en-US" sz="2600" dirty="0"/>
              <a:t>alter or miss</a:t>
            </a:r>
            <a:r>
              <a:rPr lang="en-US" sz="2600" dirty="0" smtClean="0"/>
              <a:t> known </a:t>
            </a:r>
            <a:r>
              <a:rPr lang="en-US" sz="2600" dirty="0"/>
              <a:t>statistical </a:t>
            </a:r>
            <a:r>
              <a:rPr lang="en-US" sz="2600" dirty="0" smtClean="0"/>
              <a:t>effects</a:t>
            </a:r>
          </a:p>
          <a:p>
            <a:pPr marL="47148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26" name="Picture 2" descr="E:\loop\Dropbox\naacl2013\pitt_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3429000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annotation scheme based on cost matrix</a:t>
            </a:r>
          </a:p>
          <a:p>
            <a:pPr lvl="1"/>
            <a:r>
              <a:rPr lang="en-US" dirty="0" smtClean="0"/>
              <a:t>lowers the threshold to build a high-recall classifier</a:t>
            </a:r>
          </a:p>
          <a:p>
            <a:pPr lvl="1"/>
            <a:r>
              <a:rPr lang="en-US" dirty="0" smtClean="0"/>
              <a:t>reduces significant </a:t>
            </a:r>
            <a:r>
              <a:rPr lang="en-US" dirty="0"/>
              <a:t>annotation </a:t>
            </a:r>
            <a:r>
              <a:rPr lang="en-US" dirty="0" smtClean="0"/>
              <a:t>effort (by checking only the positive predictions)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sacrifice data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experiment with different </a:t>
            </a:r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to multi-class classification tasks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xplore effects of the degree </a:t>
            </a:r>
            <a:r>
              <a:rPr lang="en-US" dirty="0"/>
              <a:t>of </a:t>
            </a:r>
            <a:r>
              <a:rPr lang="en-US" dirty="0" smtClean="0"/>
              <a:t>unbalance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Words/Phrases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16" y="2635895"/>
            <a:ext cx="8001000" cy="46815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‘+’ </a:t>
            </a:r>
            <a:r>
              <a:rPr lang="en-US" sz="2000" dirty="0"/>
              <a:t>: some evidence of uncertainty</a:t>
            </a:r>
          </a:p>
          <a:p>
            <a:r>
              <a:rPr lang="en-US" sz="2000" dirty="0"/>
              <a:t>‘-’ : no evidence of uncertainty</a:t>
            </a:r>
          </a:p>
          <a:p>
            <a:r>
              <a:rPr lang="en-US" sz="2000" dirty="0"/>
              <a:t>‘*’ : may or may not show </a:t>
            </a:r>
            <a:r>
              <a:rPr lang="en-US" sz="2000" dirty="0" smtClean="0"/>
              <a:t>uncertainty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5" y="1484784"/>
            <a:ext cx="867981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32040" y="2636912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endParaRPr lang="en-US" sz="2000" kern="0" dirty="0" smtClean="0"/>
          </a:p>
          <a:p>
            <a:r>
              <a:rPr lang="en-US" sz="2000" kern="0" dirty="0" smtClean="0"/>
              <a:t>‘1’ : from (</a:t>
            </a:r>
            <a:r>
              <a:rPr lang="en-US" sz="2000" kern="0" dirty="0" err="1" smtClean="0"/>
              <a:t>Hiraishi</a:t>
            </a:r>
            <a:r>
              <a:rPr lang="en-US" sz="2000" kern="0" dirty="0" smtClean="0"/>
              <a:t> et al., 2000)</a:t>
            </a:r>
          </a:p>
          <a:p>
            <a:r>
              <a:rPr lang="en-US" sz="2000" kern="0" dirty="0" smtClean="0"/>
              <a:t>‘2’ : from (Holms, 1999)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849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Words/Phrases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38803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0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Proposed annotation scheme</a:t>
            </a:r>
          </a:p>
          <a:p>
            <a:r>
              <a:rPr lang="en-US" dirty="0" smtClean="0"/>
              <a:t>Extrinsic evaluation</a:t>
            </a:r>
          </a:p>
          <a:p>
            <a:r>
              <a:rPr lang="en-US" dirty="0" smtClean="0"/>
              <a:t>Summary and future </a:t>
            </a:r>
            <a:r>
              <a:rPr lang="en-US" dirty="0"/>
              <a:t>w</a:t>
            </a:r>
            <a:r>
              <a:rPr lang="en-US" dirty="0" smtClean="0"/>
              <a:t>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  <a:p>
            <a:pPr lvl="1"/>
            <a:r>
              <a:rPr lang="en-US" dirty="0"/>
              <a:t>133 Keywords/Phases</a:t>
            </a:r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12976"/>
            <a:ext cx="729293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8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High-recall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 on Test Set (SVM is the best)</a:t>
            </a:r>
          </a:p>
          <a:p>
            <a:pPr lvl="1"/>
            <a:r>
              <a:rPr lang="en-US" dirty="0" smtClean="0"/>
              <a:t>Up to 80</a:t>
            </a:r>
            <a:r>
              <a:rPr lang="en-US" dirty="0"/>
              <a:t>% annotation </a:t>
            </a:r>
            <a:r>
              <a:rPr lang="en-US" dirty="0" smtClean="0"/>
              <a:t>effort reduction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215508"/>
                  </p:ext>
                </p:extLst>
              </p:nvPr>
            </p:nvGraphicFramePr>
            <p:xfrm>
              <a:off x="1428328" y="2016573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𝑓𝑛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=1,2,3..20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 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508969"/>
                  </p:ext>
                </p:extLst>
              </p:nvPr>
            </p:nvGraphicFramePr>
            <p:xfrm>
              <a:off x="1428328" y="2016573"/>
              <a:ext cx="6096000" cy="114528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701" t="-101563" r="-10000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101563" r="-300" b="-117188"/>
                          </a:stretch>
                        </a:blipFill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701" t="-201563" r="-1000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201563" r="-300" b="-171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23581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1403647" y="5949280"/>
            <a:ext cx="6235812" cy="393948"/>
          </a:xfrm>
          <a:prstGeom prst="flowChartProcess">
            <a:avLst/>
          </a:prstGeom>
          <a:solidFill>
            <a:schemeClr val="lt1">
              <a:alpha val="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Analogy </a:t>
            </a:r>
            <a:r>
              <a:rPr lang="en-US" sz="2400" dirty="0"/>
              <a:t>is a fundamental cognitive process in which a source (a known piece of information) and a target (a problem or current domain of knowledge) are linked to one another by a systematic mapping of attributes and/or relations, which then allows for transfer of existing knowledge to the target (</a:t>
            </a:r>
            <a:r>
              <a:rPr lang="en-US" sz="2400" dirty="0" err="1"/>
              <a:t>Gentner</a:t>
            </a:r>
            <a:r>
              <a:rPr lang="en-US" sz="2400" dirty="0"/>
              <a:t>, 1983; </a:t>
            </a:r>
            <a:r>
              <a:rPr lang="en-US" sz="2400" dirty="0" err="1"/>
              <a:t>Holyoak</a:t>
            </a:r>
            <a:r>
              <a:rPr lang="en-US" sz="2400" dirty="0"/>
              <a:t> &amp; </a:t>
            </a:r>
            <a:r>
              <a:rPr lang="en-US" sz="2400" dirty="0" err="1"/>
              <a:t>Thagard</a:t>
            </a:r>
            <a:r>
              <a:rPr lang="en-US" sz="2400" dirty="0"/>
              <a:t>, 1996b).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solar system and an atom </a:t>
            </a:r>
            <a:endParaRPr lang="en-US" dirty="0" smtClean="0"/>
          </a:p>
          <a:p>
            <a:pPr lvl="1"/>
            <a:r>
              <a:rPr lang="en-US" dirty="0" smtClean="0"/>
              <a:t>both </a:t>
            </a:r>
            <a:r>
              <a:rPr lang="en-US" dirty="0"/>
              <a:t>having </a:t>
            </a:r>
            <a:r>
              <a:rPr lang="en-US" dirty="0" smtClean="0"/>
              <a:t>a nucleus </a:t>
            </a:r>
            <a:r>
              <a:rPr lang="en-US" dirty="0"/>
              <a:t>and orbiting elements.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Analogy Block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3073" name="Picture 1" descr="C:\Users\wencan\AppData\Roaming\Tencent\Users\372554181\QQ\WinTemp\RichOle\Z15N]RK}GBH`B${V7$V[II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553300" cy="339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54716" y="5445224"/>
            <a:ext cx="7849732" cy="1118933"/>
            <a:chOff x="395536" y="4929336"/>
            <a:chExt cx="7992888" cy="1142474"/>
          </a:xfrm>
        </p:grpSpPr>
        <p:sp>
          <p:nvSpPr>
            <p:cNvPr id="8" name="Flowchart: Process 7"/>
            <p:cNvSpPr/>
            <p:nvPr/>
          </p:nvSpPr>
          <p:spPr>
            <a:xfrm>
              <a:off x="1899320" y="4941168"/>
              <a:ext cx="2096616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utterances before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067944" y="4941168"/>
              <a:ext cx="1080120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Analogy </a:t>
              </a:r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92080" y="4941168"/>
              <a:ext cx="1224136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after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660232" y="4929336"/>
              <a:ext cx="1728192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more after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95536" y="4941168"/>
              <a:ext cx="1080120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9572" y="5692606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5716" y="570247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5896" y="567021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9196" y="565456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-1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8692" y="570247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recall rate </a:t>
            </a:r>
            <a:r>
              <a:rPr lang="en-US" dirty="0"/>
              <a:t>of the classifier is sufficient to not </a:t>
            </a:r>
            <a:r>
              <a:rPr lang="en-US" dirty="0" smtClean="0"/>
              <a:t>substantially alter </a:t>
            </a:r>
            <a:r>
              <a:rPr lang="en-US" dirty="0"/>
              <a:t>or miss known statistical effects.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3074" name="Picture 2" descr="E:\loop\Dropbox\naacl2013\naacl2013_cameraready\pit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88940"/>
            <a:ext cx="640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mean difference from </a:t>
            </a:r>
            <a:r>
              <a:rPr lang="en-US" dirty="0" smtClean="0"/>
              <a:t>baseline</a:t>
            </a:r>
          </a:p>
          <a:p>
            <a:pPr marL="0" indent="0">
              <a:buNone/>
            </a:pPr>
            <a:r>
              <a:rPr lang="en-US" sz="2400" dirty="0" smtClean="0"/>
              <a:t>     (‘*’ </a:t>
            </a:r>
            <a:r>
              <a:rPr lang="en-US" sz="2400" dirty="0"/>
              <a:t>denotes p &lt; .05, ‘**’ denotes p &lt; .01)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6" y="2582401"/>
            <a:ext cx="7173224" cy="315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32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igh-quality annotated </a:t>
            </a:r>
            <a:r>
              <a:rPr lang="en-US" dirty="0"/>
              <a:t>corpora are desirable.</a:t>
            </a:r>
            <a:endParaRPr lang="en-US" dirty="0" smtClean="0"/>
          </a:p>
          <a:p>
            <a:r>
              <a:rPr lang="en-US" dirty="0" smtClean="0"/>
              <a:t>Annotation is </a:t>
            </a:r>
            <a:r>
              <a:rPr lang="en-US" i="1" dirty="0" smtClean="0"/>
              <a:t>tedious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costly.</a:t>
            </a:r>
          </a:p>
          <a:p>
            <a:r>
              <a:rPr lang="en-US" dirty="0" smtClean="0"/>
              <a:t>It’s a </a:t>
            </a:r>
            <a:r>
              <a:rPr lang="en-US" dirty="0"/>
              <a:t>t</a:t>
            </a:r>
            <a:r>
              <a:rPr lang="en-US" dirty="0" smtClean="0"/>
              <a:t>radeoff between </a:t>
            </a:r>
            <a:r>
              <a:rPr lang="en-US" i="1" dirty="0"/>
              <a:t>data quality </a:t>
            </a:r>
            <a:r>
              <a:rPr lang="en-US" dirty="0"/>
              <a:t>and </a:t>
            </a:r>
            <a:r>
              <a:rPr lang="en-US" i="1" dirty="0"/>
              <a:t>human </a:t>
            </a:r>
            <a:r>
              <a:rPr lang="en-US" i="1" dirty="0" smtClean="0"/>
              <a:t>effort.</a:t>
            </a:r>
          </a:p>
          <a:p>
            <a:r>
              <a:rPr lang="en-US" dirty="0" smtClean="0"/>
              <a:t>Reducing annotation effort but not hurting the quality?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Skewed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significant proportion of corpora are </a:t>
            </a:r>
            <a:r>
              <a:rPr lang="en-US" dirty="0" smtClean="0"/>
              <a:t>unbalanced </a:t>
            </a:r>
            <a:r>
              <a:rPr lang="en-US" sz="2400" dirty="0" smtClean="0"/>
              <a:t>(unbalanced degree: 3</a:t>
            </a:r>
            <a:r>
              <a:rPr lang="en-US" sz="2400" dirty="0"/>
              <a:t>% ~</a:t>
            </a:r>
            <a:r>
              <a:rPr lang="en-US" sz="2400" dirty="0" smtClean="0"/>
              <a:t> </a:t>
            </a:r>
            <a:r>
              <a:rPr lang="en-US" sz="2400" dirty="0"/>
              <a:t>24%</a:t>
            </a:r>
            <a:r>
              <a:rPr lang="en-US" sz="2400" dirty="0" smtClean="0"/>
              <a:t>)</a:t>
            </a:r>
          </a:p>
          <a:p>
            <a:pPr lvl="1"/>
            <a:r>
              <a:rPr lang="en-US" i="1" dirty="0" smtClean="0"/>
              <a:t>text </a:t>
            </a:r>
            <a:r>
              <a:rPr lang="en-US" i="1" dirty="0"/>
              <a:t>classification (Forman, 2003) </a:t>
            </a:r>
          </a:p>
          <a:p>
            <a:pPr lvl="1"/>
            <a:r>
              <a:rPr lang="en-US" i="1" dirty="0"/>
              <a:t>information extraction (Hoffmann et al., 2011)</a:t>
            </a:r>
          </a:p>
          <a:p>
            <a:pPr lvl="1"/>
            <a:r>
              <a:rPr lang="en-US" i="1" dirty="0"/>
              <a:t>emotion detection (</a:t>
            </a:r>
            <a:r>
              <a:rPr lang="en-US" i="1" dirty="0" err="1"/>
              <a:t>Ang</a:t>
            </a:r>
            <a:r>
              <a:rPr lang="en-US" i="1" dirty="0"/>
              <a:t> et al., 2002; </a:t>
            </a:r>
            <a:r>
              <a:rPr lang="en-US" i="1" dirty="0" err="1"/>
              <a:t>Alm</a:t>
            </a:r>
            <a:r>
              <a:rPr lang="en-US" i="1" dirty="0"/>
              <a:t> et al., 2005)</a:t>
            </a:r>
          </a:p>
          <a:p>
            <a:pPr lvl="1"/>
            <a:r>
              <a:rPr lang="en-US" i="1" dirty="0"/>
              <a:t>sentiment classification (Li et al., 2012)</a:t>
            </a:r>
          </a:p>
          <a:p>
            <a:pPr lvl="1"/>
            <a:r>
              <a:rPr lang="en-US" i="1" dirty="0"/>
              <a:t>polarity of opinion (</a:t>
            </a:r>
            <a:r>
              <a:rPr lang="en-US" i="1" dirty="0" err="1"/>
              <a:t>Carvalho</a:t>
            </a:r>
            <a:r>
              <a:rPr lang="en-US" i="1" dirty="0"/>
              <a:t> et al., 2011)</a:t>
            </a:r>
          </a:p>
          <a:p>
            <a:pPr lvl="1"/>
            <a:r>
              <a:rPr lang="en-US" i="1" dirty="0"/>
              <a:t>uncertainty and correctness of student answers in tutoring dialogue systems (Forbes-Riley and </a:t>
            </a:r>
            <a:r>
              <a:rPr lang="en-US" i="1" dirty="0" err="1"/>
              <a:t>Litman</a:t>
            </a:r>
            <a:r>
              <a:rPr lang="en-US" i="1" dirty="0"/>
              <a:t>, 2011; </a:t>
            </a:r>
            <a:r>
              <a:rPr lang="en-US" i="1" dirty="0" err="1"/>
              <a:t>Dzikovska</a:t>
            </a:r>
            <a:r>
              <a:rPr lang="en-US" i="1" dirty="0"/>
              <a:t> et al., </a:t>
            </a:r>
            <a:r>
              <a:rPr lang="en-US" i="1"/>
              <a:t>2012</a:t>
            </a:r>
            <a:r>
              <a:rPr lang="en-US" i="1" smtClean="0"/>
              <a:t>)</a:t>
            </a:r>
            <a:endParaRPr lang="en-US" i="1" dirty="0"/>
          </a:p>
          <a:p>
            <a:pPr lvl="1"/>
            <a:endParaRPr 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Related Work: Reducing </a:t>
            </a:r>
            <a:r>
              <a:rPr lang="en-US" sz="3200" dirty="0"/>
              <a:t>Annotation </a:t>
            </a:r>
            <a:r>
              <a:rPr lang="en-US" sz="3200" dirty="0" smtClean="0"/>
              <a:t>Effort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 learning methods</a:t>
            </a:r>
          </a:p>
          <a:p>
            <a:pPr lvl="1"/>
            <a:r>
              <a:rPr lang="en-US" i="1" dirty="0"/>
              <a:t>active learning </a:t>
            </a:r>
            <a:r>
              <a:rPr lang="da-DK" dirty="0"/>
              <a:t>(Cohn et al., 1994; Zhu and Hovy, 2007; Zhu et al., 2010)</a:t>
            </a:r>
            <a:endParaRPr lang="en-US" dirty="0"/>
          </a:p>
          <a:p>
            <a:pPr lvl="1"/>
            <a:r>
              <a:rPr lang="en-US" i="1" dirty="0"/>
              <a:t>co-training</a:t>
            </a:r>
            <a:r>
              <a:rPr lang="en-US" dirty="0"/>
              <a:t> (Blum and Mitchell, 1998)</a:t>
            </a:r>
          </a:p>
          <a:p>
            <a:pPr lvl="1"/>
            <a:r>
              <a:rPr lang="en-US" i="1" dirty="0"/>
              <a:t>self-training</a:t>
            </a:r>
            <a:r>
              <a:rPr lang="en-US" dirty="0"/>
              <a:t> (</a:t>
            </a:r>
            <a:r>
              <a:rPr lang="en-US" dirty="0" err="1"/>
              <a:t>Mihalcea</a:t>
            </a:r>
            <a:r>
              <a:rPr lang="en-US" dirty="0"/>
              <a:t>, 2004)</a:t>
            </a:r>
          </a:p>
          <a:p>
            <a:r>
              <a:rPr lang="en-US" dirty="0" smtClean="0"/>
              <a:t>Supervised methods + manual checking</a:t>
            </a:r>
          </a:p>
          <a:p>
            <a:pPr lvl="1"/>
            <a:r>
              <a:rPr lang="en-US" i="1" dirty="0"/>
              <a:t>pre-annotation</a:t>
            </a:r>
            <a:r>
              <a:rPr lang="en-US" dirty="0"/>
              <a:t> (</a:t>
            </a:r>
            <a:r>
              <a:rPr lang="en-US" dirty="0" err="1"/>
              <a:t>Brants</a:t>
            </a:r>
            <a:r>
              <a:rPr lang="en-US" dirty="0"/>
              <a:t> and </a:t>
            </a:r>
            <a:r>
              <a:rPr lang="en-US" dirty="0" err="1"/>
              <a:t>Plaehn</a:t>
            </a:r>
            <a:r>
              <a:rPr lang="en-US" dirty="0"/>
              <a:t>, 2000; </a:t>
            </a:r>
            <a:r>
              <a:rPr lang="en-US" dirty="0" err="1"/>
              <a:t>Chiou</a:t>
            </a:r>
            <a:r>
              <a:rPr lang="en-US" dirty="0"/>
              <a:t> et al., 2001; </a:t>
            </a:r>
            <a:r>
              <a:rPr lang="en-US" dirty="0" err="1"/>
              <a:t>Xue</a:t>
            </a:r>
            <a:r>
              <a:rPr lang="en-US" dirty="0"/>
              <a:t> et al., 2002; </a:t>
            </a:r>
            <a:r>
              <a:rPr lang="en-US" dirty="0" err="1"/>
              <a:t>Ganchev</a:t>
            </a:r>
            <a:r>
              <a:rPr lang="en-US" dirty="0"/>
              <a:t> et al., 2007; Chou et al., 2006; </a:t>
            </a:r>
            <a:r>
              <a:rPr lang="en-US" dirty="0" err="1"/>
              <a:t>Rehbein</a:t>
            </a:r>
            <a:r>
              <a:rPr lang="en-US" dirty="0"/>
              <a:t> et al., 2012)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Proposed Annotation Scheme for Unbalanced Corpus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Belongs to pre-annotation </a:t>
            </a:r>
          </a:p>
          <a:p>
            <a:r>
              <a:rPr lang="en-US" dirty="0" smtClean="0"/>
              <a:t>Annotation Steps: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high-recall </a:t>
            </a:r>
            <a:r>
              <a:rPr lang="en-US" b="1" dirty="0" smtClean="0">
                <a:solidFill>
                  <a:srgbClr val="0070C0"/>
                </a:solidFill>
              </a:rPr>
              <a:t>classifier</a:t>
            </a:r>
          </a:p>
          <a:p>
            <a:pPr lvl="1"/>
            <a:r>
              <a:rPr lang="en-US" dirty="0"/>
              <a:t>apply </a:t>
            </a:r>
            <a:r>
              <a:rPr lang="en-US" dirty="0" smtClean="0"/>
              <a:t>to </a:t>
            </a:r>
            <a:r>
              <a:rPr lang="en-US" dirty="0"/>
              <a:t>the rest of the unlabeled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manually check every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label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how to get a high-recall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oncern of </a:t>
            </a:r>
            <a:r>
              <a:rPr lang="en-US" dirty="0"/>
              <a:t>the overall quality of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High-Recall Classifier: Cost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484313"/>
                <a:ext cx="8253734" cy="5373687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4"/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𝑅𝑒𝑐𝑎𝑙𝑙</m:t>
                      </m:r>
                      <m:r>
                        <a:rPr lang="en-US" sz="28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𝑡𝑝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Cost-sensitive </a:t>
                </a:r>
                <a:r>
                  <a:rPr lang="en-US" sz="2800" dirty="0" smtClean="0"/>
                  <a:t>problem</a:t>
                </a:r>
              </a:p>
              <a:p>
                <a:pPr lvl="1"/>
                <a:r>
                  <a:rPr lang="en-US" sz="2000" dirty="0"/>
                  <a:t>a trivial solution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classify all instances as ‘1</a:t>
                </a:r>
                <a:r>
                  <a:rPr lang="en-US" sz="2000" dirty="0" smtClean="0"/>
                  <a:t>’</a:t>
                </a:r>
              </a:p>
              <a:p>
                <a:pPr marL="471487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100% recall, but high positive predict → no cost savings</a:t>
                </a:r>
                <a:endParaRPr lang="en-US" sz="2200" dirty="0" smtClean="0"/>
              </a:p>
              <a:p>
                <a:r>
                  <a:rPr lang="en-US" sz="2800" dirty="0" smtClean="0"/>
                  <a:t>Objective: high </a:t>
                </a:r>
                <a:r>
                  <a:rPr lang="en-US" sz="2800" dirty="0"/>
                  <a:t>r</a:t>
                </a:r>
                <a:r>
                  <a:rPr lang="en-US" sz="2800" dirty="0" smtClean="0"/>
                  <a:t>ecall &amp; low </a:t>
                </a:r>
                <a:r>
                  <a:rPr lang="en-US" sz="2800" dirty="0"/>
                  <a:t>p</a:t>
                </a:r>
                <a:r>
                  <a:rPr lang="en-US" sz="2800" dirty="0" smtClean="0"/>
                  <a:t>ositive predict rate (PPR)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𝑃𝑃𝑅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𝑡𝑝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484313"/>
                <a:ext cx="8253734" cy="5373687"/>
              </a:xfrm>
              <a:blipFill rotWithShape="1">
                <a:blip r:embed="rId3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66441" y="3140968"/>
                <a:ext cx="549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m:t>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41" y="3140968"/>
                <a:ext cx="54977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2105" y="2924944"/>
                <a:ext cx="549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05" y="2924944"/>
                <a:ext cx="54977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456430"/>
                  </p:ext>
                </p:extLst>
              </p:nvPr>
            </p:nvGraphicFramePr>
            <p:xfrm>
              <a:off x="1331640" y="1556792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32000"/>
                    <a:gridCol w="2032000"/>
                    <a:gridCol w="20320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456430"/>
                  </p:ext>
                </p:extLst>
              </p:nvPr>
            </p:nvGraphicFramePr>
            <p:xfrm>
              <a:off x="1331640" y="1556792"/>
              <a:ext cx="6096000" cy="114135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Actual class</a:t>
                          </a:r>
                          <a:r>
                            <a:rPr lang="en-US" baseline="0" dirty="0" smtClean="0"/>
                            <a:t> 0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class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99701" t="-101563" r="-100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300" t="-101563" r="-300" b="-118750"/>
                          </a:stretch>
                        </a:blipFill>
                      </a:tcPr>
                    </a:tc>
                  </a:tr>
                  <a:tr h="38779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99701" t="-201563" r="-1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300" t="-201563" r="-300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85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313"/>
            <a:ext cx="8280920" cy="4681537"/>
          </a:xfrm>
        </p:spPr>
        <p:txBody>
          <a:bodyPr/>
          <a:lstStyle/>
          <a:p>
            <a:r>
              <a:rPr lang="en-US" dirty="0" smtClean="0"/>
              <a:t>Annotation </a:t>
            </a:r>
            <a:r>
              <a:rPr lang="en-US" dirty="0"/>
              <a:t>for presence/absence of </a:t>
            </a:r>
            <a:r>
              <a:rPr lang="en-US" dirty="0" smtClean="0"/>
              <a:t>uncertainty</a:t>
            </a:r>
          </a:p>
          <a:p>
            <a:pPr lvl="1"/>
            <a:endParaRPr lang="en-US" dirty="0" smtClean="0"/>
          </a:p>
          <a:p>
            <a:pPr marL="1695450" lvl="4" indent="0">
              <a:buNone/>
            </a:pPr>
            <a:endParaRPr lang="en-US" dirty="0"/>
          </a:p>
          <a:p>
            <a:pPr marL="1695450" lvl="4" indent="0">
              <a:buNone/>
            </a:pPr>
            <a:endParaRPr lang="en-US" dirty="0" smtClean="0"/>
          </a:p>
          <a:p>
            <a:r>
              <a:rPr lang="en-US" dirty="0" smtClean="0"/>
              <a:t>Corpus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ranscribed human-human dialogues</a:t>
            </a:r>
          </a:p>
          <a:p>
            <a:pPr lvl="1"/>
            <a:r>
              <a:rPr lang="en-US" dirty="0" smtClean="0"/>
              <a:t>annotated by two coders (kappa = 0.75)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75933"/>
              </p:ext>
            </p:extLst>
          </p:nvPr>
        </p:nvGraphicFramePr>
        <p:xfrm>
          <a:off x="971600" y="4681944"/>
          <a:ext cx="6912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304256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Utterances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Unbalanced Degree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Unlabeled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21392"/>
              </p:ext>
            </p:extLst>
          </p:nvPr>
        </p:nvGraphicFramePr>
        <p:xfrm>
          <a:off x="971600" y="2114850"/>
          <a:ext cx="7200800" cy="109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99"/>
                <a:gridCol w="4212401"/>
                <a:gridCol w="18002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Utterance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Uncertainty?</a:t>
                      </a:r>
                      <a:endParaRPr 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can't see the forest through the trees.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66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I'm not quite 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  <a:p>
            <a:pPr lvl="1"/>
            <a:r>
              <a:rPr lang="en-US" dirty="0"/>
              <a:t>133 Keywords/Phases</a:t>
            </a:r>
          </a:p>
          <a:p>
            <a:r>
              <a:rPr lang="en-US" dirty="0" smtClean="0"/>
              <a:t>Results on test set</a:t>
            </a:r>
          </a:p>
          <a:p>
            <a:pPr lvl="1"/>
            <a:r>
              <a:rPr lang="en-US" dirty="0" smtClean="0"/>
              <a:t>using SVM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ecall: 67.4%</a:t>
            </a:r>
          </a:p>
          <a:p>
            <a:pPr lvl="1"/>
            <a:r>
              <a:rPr lang="en-US" dirty="0" smtClean="0"/>
              <a:t>PPR:   10.9%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E496-CF3D-48F2-BFA0-C6349C991B72}" type="datetime1">
              <a:rPr lang="en-US" altLang="zh-CN" smtClean="0"/>
              <a:t>9/20/2013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5386</TotalTime>
  <Words>1160</Words>
  <Application>Microsoft Office PowerPoint</Application>
  <PresentationFormat>On-screen Show (4:3)</PresentationFormat>
  <Paragraphs>323</Paragraphs>
  <Slides>25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Theme_Red</vt:lpstr>
      <vt:lpstr>Office Theme</vt:lpstr>
      <vt:lpstr>Reducing Annotation Effort on Unbalanced Corpus based on Cost Matrix</vt:lpstr>
      <vt:lpstr>Outline</vt:lpstr>
      <vt:lpstr>Motivation</vt:lpstr>
      <vt:lpstr>Highly Skewed Distribution</vt:lpstr>
      <vt:lpstr>Related Work: Reducing Annotation Effort</vt:lpstr>
      <vt:lpstr>Proposed Annotation Scheme for Unbalanced Corpus</vt:lpstr>
      <vt:lpstr>High-Recall Classifier: Cost Matrix</vt:lpstr>
      <vt:lpstr>Experiment</vt:lpstr>
      <vt:lpstr>Basic Classifier</vt:lpstr>
      <vt:lpstr>High-recall Classifier</vt:lpstr>
      <vt:lpstr>Extrinsic Evaluation</vt:lpstr>
      <vt:lpstr>Extrinsic Evaluation Result</vt:lpstr>
      <vt:lpstr>Extrinsic Evaluation Result</vt:lpstr>
      <vt:lpstr>Extrinsic Evaluation Result</vt:lpstr>
      <vt:lpstr>Summary</vt:lpstr>
      <vt:lpstr>Thank you!</vt:lpstr>
      <vt:lpstr>PowerPoint Presentation</vt:lpstr>
      <vt:lpstr>Key Words/Phrases</vt:lpstr>
      <vt:lpstr>Key Words/Phrases Cont.</vt:lpstr>
      <vt:lpstr>Basic Classifier</vt:lpstr>
      <vt:lpstr>High-recall Classifier</vt:lpstr>
      <vt:lpstr>Analogy</vt:lpstr>
      <vt:lpstr>Analogy Example</vt:lpstr>
      <vt:lpstr>Extrinsic Evaluation Result</vt:lpstr>
      <vt:lpstr>Significant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wencan</dc:creator>
  <cp:lastModifiedBy>Wencan Luo</cp:lastModifiedBy>
  <cp:revision>3503</cp:revision>
  <dcterms:modified xsi:type="dcterms:W3CDTF">2013-09-21T02:03:25Z</dcterms:modified>
</cp:coreProperties>
</file>