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66" r:id="rId6"/>
    <p:sldId id="269" r:id="rId7"/>
    <p:sldId id="259" r:id="rId8"/>
    <p:sldId id="260" r:id="rId9"/>
    <p:sldId id="274" r:id="rId10"/>
    <p:sldId id="280" r:id="rId11"/>
    <p:sldId id="273" r:id="rId12"/>
    <p:sldId id="267" r:id="rId13"/>
    <p:sldId id="261" r:id="rId14"/>
    <p:sldId id="275" r:id="rId15"/>
    <p:sldId id="282" r:id="rId16"/>
    <p:sldId id="278" r:id="rId17"/>
    <p:sldId id="279" r:id="rId18"/>
    <p:sldId id="276" r:id="rId19"/>
    <p:sldId id="281" r:id="rId20"/>
    <p:sldId id="263" r:id="rId21"/>
    <p:sldId id="262" r:id="rId22"/>
    <p:sldId id="26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57"/>
            <p14:sldId id="258"/>
            <p14:sldId id="268"/>
            <p14:sldId id="266"/>
            <p14:sldId id="269"/>
            <p14:sldId id="259"/>
            <p14:sldId id="260"/>
            <p14:sldId id="274"/>
            <p14:sldId id="280"/>
            <p14:sldId id="273"/>
            <p14:sldId id="267"/>
            <p14:sldId id="261"/>
            <p14:sldId id="275"/>
            <p14:sldId id="282"/>
            <p14:sldId id="278"/>
            <p14:sldId id="279"/>
            <p14:sldId id="276"/>
            <p14:sldId id="281"/>
            <p14:sldId id="263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7394" autoAdjust="0"/>
  </p:normalViewPr>
  <p:slideViewPr>
    <p:cSldViewPr>
      <p:cViewPr varScale="1">
        <p:scale>
          <a:sx n="60" d="100"/>
          <a:sy n="60" d="100"/>
        </p:scale>
        <p:origin x="-13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.pitt.edu\usr0\wencan\private\project\Bosch\nlu\20_Data\TextData\Data4Grammar-148-v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/>
              <a:t>frequency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frequency</c:v>
          </c:tx>
          <c:marker>
            <c:symbol val="none"/>
          </c:marker>
          <c:val>
            <c:numRef>
              <c:f>'148.2.1'!$A$1:$A$782</c:f>
              <c:numCache>
                <c:formatCode>General</c:formatCode>
                <c:ptCount val="782"/>
                <c:pt idx="0">
                  <c:v>41</c:v>
                </c:pt>
                <c:pt idx="1">
                  <c:v>38</c:v>
                </c:pt>
                <c:pt idx="2">
                  <c:v>37</c:v>
                </c:pt>
                <c:pt idx="3">
                  <c:v>35</c:v>
                </c:pt>
                <c:pt idx="4">
                  <c:v>34</c:v>
                </c:pt>
                <c:pt idx="5">
                  <c:v>34</c:v>
                </c:pt>
                <c:pt idx="6">
                  <c:v>33</c:v>
                </c:pt>
                <c:pt idx="7">
                  <c:v>33</c:v>
                </c:pt>
                <c:pt idx="8">
                  <c:v>30</c:v>
                </c:pt>
                <c:pt idx="9">
                  <c:v>24</c:v>
                </c:pt>
                <c:pt idx="10">
                  <c:v>24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22</c:v>
                </c:pt>
                <c:pt idx="15">
                  <c:v>21</c:v>
                </c:pt>
                <c:pt idx="16">
                  <c:v>21</c:v>
                </c:pt>
                <c:pt idx="17">
                  <c:v>21</c:v>
                </c:pt>
                <c:pt idx="18">
                  <c:v>21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19</c:v>
                </c:pt>
                <c:pt idx="27">
                  <c:v>19</c:v>
                </c:pt>
                <c:pt idx="28">
                  <c:v>18</c:v>
                </c:pt>
                <c:pt idx="29">
                  <c:v>18</c:v>
                </c:pt>
                <c:pt idx="30">
                  <c:v>17</c:v>
                </c:pt>
                <c:pt idx="31">
                  <c:v>17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15</c:v>
                </c:pt>
                <c:pt idx="39">
                  <c:v>15</c:v>
                </c:pt>
                <c:pt idx="40">
                  <c:v>14</c:v>
                </c:pt>
                <c:pt idx="41">
                  <c:v>14</c:v>
                </c:pt>
                <c:pt idx="42">
                  <c:v>14</c:v>
                </c:pt>
                <c:pt idx="43">
                  <c:v>14</c:v>
                </c:pt>
                <c:pt idx="44">
                  <c:v>14</c:v>
                </c:pt>
                <c:pt idx="45">
                  <c:v>14</c:v>
                </c:pt>
                <c:pt idx="46">
                  <c:v>14</c:v>
                </c:pt>
                <c:pt idx="47">
                  <c:v>14</c:v>
                </c:pt>
                <c:pt idx="48">
                  <c:v>14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12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7</c:v>
                </c:pt>
                <c:pt idx="134">
                  <c:v>7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7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6</c:v>
                </c:pt>
                <c:pt idx="144">
                  <c:v>6</c:v>
                </c:pt>
                <c:pt idx="145">
                  <c:v>6</c:v>
                </c:pt>
                <c:pt idx="146">
                  <c:v>6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5</c:v>
                </c:pt>
                <c:pt idx="216">
                  <c:v>5</c:v>
                </c:pt>
                <c:pt idx="217">
                  <c:v>5</c:v>
                </c:pt>
                <c:pt idx="218">
                  <c:v>4</c:v>
                </c:pt>
                <c:pt idx="219">
                  <c:v>4</c:v>
                </c:pt>
                <c:pt idx="220">
                  <c:v>4</c:v>
                </c:pt>
                <c:pt idx="221">
                  <c:v>4</c:v>
                </c:pt>
                <c:pt idx="222">
                  <c:v>4</c:v>
                </c:pt>
                <c:pt idx="223">
                  <c:v>4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4</c:v>
                </c:pt>
                <c:pt idx="229">
                  <c:v>4</c:v>
                </c:pt>
                <c:pt idx="230">
                  <c:v>4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4</c:v>
                </c:pt>
                <c:pt idx="237">
                  <c:v>4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4</c:v>
                </c:pt>
                <c:pt idx="257">
                  <c:v>4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4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4</c:v>
                </c:pt>
                <c:pt idx="269">
                  <c:v>4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3</c:v>
                </c:pt>
                <c:pt idx="389">
                  <c:v>3</c:v>
                </c:pt>
                <c:pt idx="390">
                  <c:v>3</c:v>
                </c:pt>
                <c:pt idx="391">
                  <c:v>3</c:v>
                </c:pt>
                <c:pt idx="392">
                  <c:v>3</c:v>
                </c:pt>
                <c:pt idx="393">
                  <c:v>3</c:v>
                </c:pt>
                <c:pt idx="394">
                  <c:v>3</c:v>
                </c:pt>
                <c:pt idx="395">
                  <c:v>3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3</c:v>
                </c:pt>
                <c:pt idx="400">
                  <c:v>3</c:v>
                </c:pt>
                <c:pt idx="401">
                  <c:v>3</c:v>
                </c:pt>
                <c:pt idx="402">
                  <c:v>3</c:v>
                </c:pt>
                <c:pt idx="403">
                  <c:v>3</c:v>
                </c:pt>
                <c:pt idx="404">
                  <c:v>3</c:v>
                </c:pt>
                <c:pt idx="405">
                  <c:v>3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3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2</c:v>
                </c:pt>
                <c:pt idx="595">
                  <c:v>2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2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2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2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2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2</c:v>
                </c:pt>
                <c:pt idx="704">
                  <c:v>2</c:v>
                </c:pt>
                <c:pt idx="705">
                  <c:v>2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2</c:v>
                </c:pt>
                <c:pt idx="780">
                  <c:v>2</c:v>
                </c:pt>
                <c:pt idx="78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586880"/>
        <c:axId val="44588416"/>
      </c:lineChart>
      <c:catAx>
        <c:axId val="44586880"/>
        <c:scaling>
          <c:orientation val="minMax"/>
        </c:scaling>
        <c:delete val="0"/>
        <c:axPos val="b"/>
        <c:majorTickMark val="out"/>
        <c:minorTickMark val="none"/>
        <c:tickLblPos val="nextTo"/>
        <c:crossAx val="44588416"/>
        <c:crosses val="autoZero"/>
        <c:auto val="1"/>
        <c:lblAlgn val="ctr"/>
        <c:lblOffset val="100"/>
        <c:noMultiLvlLbl val="0"/>
      </c:catAx>
      <c:valAx>
        <c:axId val="44588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586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hsa.org/html/stateinfo/laws/cellphone_law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number of states have passed laws banning texting or wireless phones or requiring hands-free use of wireless phones while driving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http://www.ghsa.org/html/stateinfo/laws/cellphone_laws.html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6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0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46AF20-B9EC-4A45-8FF1-76CECADEFB64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163B6-AF74-4234-ABAC-C360ED2A8456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C3B2-6DBE-4DA6-B533-02A08D98A0A5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73D7-EF01-43FE-9D1F-D76FDC445BF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8BC7B-B4D5-4CBE-818A-24D402084700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7F8EB-8259-4FC1-9500-8810A0DE0DCC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F75C-A58C-475C-9F4A-154231F880D5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BC099-DF8E-4AFC-A8A1-586DC33AAB2D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CED00-6F81-4F38-A553-4F839DD302A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A0996-5443-45F5-BB0E-8EF910594B35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hasen.org/~taku/software/yamcha/" TargetMode="External"/><Relationship Id="rId2" Type="http://schemas.openxmlformats.org/officeDocument/2006/relationships/hyperlink" Target="http://crfpp.googlecode.com/svn/trunk/doc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hyperlink" Target="http://www.cs.waikato.ac.nz/ml/weka/" TargetMode="External"/><Relationship Id="rId4" Type="http://schemas.openxmlformats.org/officeDocument/2006/relationships/hyperlink" Target="http://ml.nec-labs.com/senna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xtinganddrivingsafety.com/texting-and-driving-sta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 smtClean="0"/>
              <a:t>Natural Language Understanding (NLU) for Automobiles</a:t>
            </a:r>
            <a:endParaRPr 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924944"/>
            <a:ext cx="7010400" cy="2071702"/>
          </a:xfrm>
        </p:spPr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</a:rPr>
              <a:t>Work from Internship in Bosch</a:t>
            </a:r>
          </a:p>
          <a:p>
            <a:r>
              <a:rPr lang="en-US" sz="2400" i="1" dirty="0" err="1" smtClean="0"/>
              <a:t>Wencan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Luo</a:t>
            </a:r>
            <a:r>
              <a:rPr lang="en-US" sz="2400" i="1" dirty="0" smtClean="0"/>
              <a:t>, Lin Zhao</a:t>
            </a:r>
          </a:p>
          <a:p>
            <a:r>
              <a:rPr lang="en-US" altLang="zh-CN" sz="2400" dirty="0" smtClean="0"/>
              <a:t>09/20/2013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8704F0-97AF-4297-9BFE-D0AC02A0C7D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test set</a:t>
            </a:r>
          </a:p>
          <a:p>
            <a:r>
              <a:rPr lang="en-US" dirty="0" smtClean="0"/>
              <a:t>Simulated data generated </a:t>
            </a:r>
            <a:r>
              <a:rPr lang="en-US" dirty="0"/>
              <a:t>by hand-crafted </a:t>
            </a:r>
            <a:r>
              <a:rPr lang="en-US" dirty="0" smtClean="0"/>
              <a:t>grammar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500" dirty="0" smtClean="0"/>
              <a:t>"(.*)where  is the &lt;POI.JJ&gt; </a:t>
            </a:r>
            <a:r>
              <a:rPr lang="en-US" sz="1500" dirty="0"/>
              <a:t>&lt;</a:t>
            </a:r>
            <a:r>
              <a:rPr lang="en-US" sz="1500" dirty="0" err="1"/>
              <a:t>poiType</a:t>
            </a:r>
            <a:r>
              <a:rPr lang="en-US" sz="1500" dirty="0" smtClean="0"/>
              <a:t>&gt; ( </a:t>
            </a:r>
            <a:r>
              <a:rPr lang="en-US" sz="1500" dirty="0"/>
              <a:t>&lt;</a:t>
            </a:r>
            <a:r>
              <a:rPr lang="en-US" sz="1500" dirty="0" err="1"/>
              <a:t>POILocationConstraints</a:t>
            </a:r>
            <a:r>
              <a:rPr lang="en-US" sz="1500" dirty="0" smtClean="0"/>
              <a:t>&gt;)?":[</a:t>
            </a:r>
            <a:r>
              <a:rPr lang="en-US" sz="1500" dirty="0"/>
              <a:t>Topic="</a:t>
            </a:r>
            <a:r>
              <a:rPr lang="en-US" sz="1500" dirty="0" err="1"/>
              <a:t>LocalSearch</a:t>
            </a:r>
            <a:r>
              <a:rPr lang="en-US" sz="1500" dirty="0"/>
              <a:t>"]</a:t>
            </a:r>
            <a:endParaRPr lang="en-US" sz="1500" dirty="0" smtClean="0"/>
          </a:p>
          <a:p>
            <a:r>
              <a:rPr lang="en-US" dirty="0" smtClean="0"/>
              <a:t>368,488 sentences</a:t>
            </a:r>
          </a:p>
          <a:p>
            <a:pPr lvl="1"/>
            <a:r>
              <a:rPr lang="en-US" dirty="0" smtClean="0"/>
              <a:t>skew distribution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9"/>
          <a:stretch/>
        </p:blipFill>
        <p:spPr bwMode="auto">
          <a:xfrm>
            <a:off x="4716016" y="3430116"/>
            <a:ext cx="3096344" cy="251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4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Spoken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1870 </a:t>
            </a:r>
            <a:r>
              <a:rPr lang="en-US" dirty="0"/>
              <a:t>of sentences from </a:t>
            </a:r>
            <a:r>
              <a:rPr lang="en-US" dirty="0" err="1"/>
              <a:t>TextData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native speaker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speech </a:t>
            </a:r>
            <a:r>
              <a:rPr lang="en-US" dirty="0" smtClean="0"/>
              <a:t>recognition engines</a:t>
            </a:r>
          </a:p>
          <a:p>
            <a:pPr lvl="2"/>
            <a:r>
              <a:rPr lang="en-US" dirty="0" smtClean="0"/>
              <a:t>Google Speech API</a:t>
            </a:r>
          </a:p>
          <a:p>
            <a:pPr lvl="2"/>
            <a:r>
              <a:rPr lang="en-US" dirty="0" err="1" smtClean="0"/>
              <a:t>Vocon</a:t>
            </a:r>
            <a:r>
              <a:rPr lang="en-US" dirty="0" smtClean="0"/>
              <a:t> by NUANCE</a:t>
            </a:r>
          </a:p>
          <a:p>
            <a:pPr lvl="2"/>
            <a:r>
              <a:rPr lang="en-US" dirty="0" smtClean="0"/>
              <a:t>N-Best with confidence scores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66198"/>
            <a:ext cx="5256583" cy="77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5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ways to say the same thing</a:t>
            </a:r>
          </a:p>
          <a:p>
            <a:pPr lvl="1"/>
            <a:r>
              <a:rPr lang="en-US" sz="2000" dirty="0"/>
              <a:t>“my current location”, “my location”, “nearby”, “me”, “where </a:t>
            </a:r>
            <a:r>
              <a:rPr lang="en-US" sz="2000" dirty="0" err="1"/>
              <a:t>i</a:t>
            </a:r>
            <a:r>
              <a:rPr lang="en-US" sz="2000" dirty="0"/>
              <a:t> am”, “my present location”, “close me”</a:t>
            </a:r>
          </a:p>
          <a:p>
            <a:pPr lvl="1"/>
            <a:r>
              <a:rPr lang="en-US" sz="2000" dirty="0"/>
              <a:t>“restaurant”, “restaurants”, “place to buy food”, “where can </a:t>
            </a:r>
            <a:r>
              <a:rPr lang="en-US" sz="2000" dirty="0" err="1"/>
              <a:t>i</a:t>
            </a:r>
            <a:r>
              <a:rPr lang="en-US" sz="2000" dirty="0"/>
              <a:t> get food”, “where </a:t>
            </a:r>
            <a:r>
              <a:rPr lang="en-US" sz="2000" dirty="0" err="1"/>
              <a:t>i</a:t>
            </a:r>
            <a:r>
              <a:rPr lang="en-US" sz="2000" dirty="0"/>
              <a:t> can get food”, “place to eat”, “food”, “taco bell”, “chevron”</a:t>
            </a:r>
          </a:p>
          <a:p>
            <a:r>
              <a:rPr lang="en-US" dirty="0" smtClean="0"/>
              <a:t>ASR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</a:p>
          <a:p>
            <a:r>
              <a:rPr lang="en-US" dirty="0" smtClean="0"/>
              <a:t>Hierarchical Model</a:t>
            </a:r>
          </a:p>
          <a:p>
            <a:r>
              <a:rPr lang="en-US" dirty="0" smtClean="0"/>
              <a:t>Class-Based Model</a:t>
            </a:r>
          </a:p>
          <a:p>
            <a:r>
              <a:rPr lang="en-US" dirty="0" smtClean="0"/>
              <a:t>N-Best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Baseline: topic/frame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+</a:t>
            </a:r>
            <a:r>
              <a:rPr lang="en-US" dirty="0"/>
              <a:t> 1-best ASR</a:t>
            </a:r>
            <a:endParaRPr lang="en-US" dirty="0" smtClean="0"/>
          </a:p>
          <a:p>
            <a:r>
              <a:rPr lang="en-US" dirty="0" smtClean="0"/>
              <a:t>Feature set</a:t>
            </a:r>
          </a:p>
          <a:p>
            <a:pPr lvl="1"/>
            <a:r>
              <a:rPr lang="en-US" dirty="0" smtClean="0"/>
              <a:t>Unigram</a:t>
            </a:r>
          </a:p>
          <a:p>
            <a:pPr lvl="1"/>
            <a:r>
              <a:rPr lang="en-US" dirty="0" err="1"/>
              <a:t>HasNegative</a:t>
            </a:r>
            <a:endParaRPr lang="en-US" dirty="0" smtClean="0"/>
          </a:p>
          <a:p>
            <a:pPr lvl="1"/>
            <a:r>
              <a:rPr lang="en-US" dirty="0" smtClean="0"/>
              <a:t>Lemmatized Unigram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36" y="4221088"/>
            <a:ext cx="899312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3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Baseline: slot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Labeling Problem</a:t>
            </a:r>
          </a:p>
          <a:p>
            <a:r>
              <a:rPr lang="en-US" dirty="0" smtClean="0"/>
              <a:t>CRF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Unigram, Bigram, Trigram</a:t>
            </a:r>
          </a:p>
          <a:p>
            <a:pPr lvl="1"/>
            <a:r>
              <a:rPr lang="en-US" dirty="0" smtClean="0"/>
              <a:t>POS</a:t>
            </a:r>
          </a:p>
          <a:p>
            <a:pPr lvl="1"/>
            <a:r>
              <a:rPr lang="en-US" smtClean="0"/>
              <a:t>Previous tag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81128"/>
            <a:ext cx="5048742" cy="69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5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model: does topic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7583710" cy="177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87624" y="1863100"/>
            <a:ext cx="914400" cy="1277868"/>
            <a:chOff x="1403648" y="2132368"/>
            <a:chExt cx="914400" cy="1277868"/>
          </a:xfrm>
        </p:grpSpPr>
        <p:sp>
          <p:nvSpPr>
            <p:cNvPr id="12" name="Rectangle 11"/>
            <p:cNvSpPr/>
            <p:nvPr/>
          </p:nvSpPr>
          <p:spPr>
            <a:xfrm>
              <a:off x="1403648" y="2132368"/>
              <a:ext cx="914400" cy="3348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60848" y="2467256"/>
              <a:ext cx="0" cy="6017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403648" y="3075348"/>
              <a:ext cx="914400" cy="3348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9932" y="1856712"/>
            <a:ext cx="986408" cy="1281062"/>
            <a:chOff x="1367644" y="2129174"/>
            <a:chExt cx="986408" cy="1281062"/>
          </a:xfrm>
        </p:grpSpPr>
        <p:sp>
          <p:nvSpPr>
            <p:cNvPr id="27" name="Rectangle 26"/>
            <p:cNvSpPr/>
            <p:nvPr/>
          </p:nvSpPr>
          <p:spPr>
            <a:xfrm>
              <a:off x="1367644" y="2129174"/>
              <a:ext cx="986408" cy="3348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Domain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860848" y="2467256"/>
              <a:ext cx="0" cy="6017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403648" y="3075348"/>
              <a:ext cx="914400" cy="3348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88224" y="1856712"/>
            <a:ext cx="1202432" cy="1277868"/>
            <a:chOff x="1259632" y="2132368"/>
            <a:chExt cx="1202432" cy="1277868"/>
          </a:xfrm>
        </p:grpSpPr>
        <p:sp>
          <p:nvSpPr>
            <p:cNvPr id="31" name="Rectangle 30"/>
            <p:cNvSpPr/>
            <p:nvPr/>
          </p:nvSpPr>
          <p:spPr>
            <a:xfrm>
              <a:off x="1259632" y="2132368"/>
              <a:ext cx="1202432" cy="3348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Clustering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860848" y="2467256"/>
              <a:ext cx="0" cy="6017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403648" y="3075348"/>
              <a:ext cx="914400" cy="3348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11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slot value by its name</a:t>
            </a:r>
          </a:p>
          <a:p>
            <a:pPr lvl="1"/>
            <a:r>
              <a:rPr lang="en-US" dirty="0" smtClean="0"/>
              <a:t>Palo Alto -&gt; </a:t>
            </a:r>
            <a:r>
              <a:rPr lang="en-US" dirty="0" err="1" smtClean="0"/>
              <a:t>cityname</a:t>
            </a:r>
            <a:endParaRPr lang="en-US" dirty="0" smtClean="0"/>
          </a:p>
          <a:p>
            <a:pPr lvl="1"/>
            <a:r>
              <a:rPr lang="en-US" dirty="0" smtClean="0"/>
              <a:t>San Francisco -&gt; </a:t>
            </a:r>
            <a:r>
              <a:rPr lang="en-US" dirty="0" err="1" smtClean="0"/>
              <a:t>cityname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find my friends in </a:t>
            </a:r>
            <a:r>
              <a:rPr lang="en-US" sz="2400" dirty="0" err="1" smtClean="0">
                <a:solidFill>
                  <a:srgbClr val="FF0000"/>
                </a:solidFill>
              </a:rPr>
              <a:t>palo</a:t>
            </a:r>
            <a:r>
              <a:rPr lang="en-US" sz="2400" dirty="0" smtClean="0">
                <a:solidFill>
                  <a:srgbClr val="FF0000"/>
                </a:solidFill>
              </a:rPr>
              <a:t> alto </a:t>
            </a:r>
            <a:r>
              <a:rPr lang="en-US" sz="2400" dirty="0" smtClean="0"/>
              <a:t>-&gt; </a:t>
            </a:r>
            <a:r>
              <a:rPr lang="en-US" sz="2400" dirty="0"/>
              <a:t>find my friends in </a:t>
            </a:r>
            <a:r>
              <a:rPr lang="en-US" sz="2400" dirty="0" err="1">
                <a:solidFill>
                  <a:srgbClr val="FF0000"/>
                </a:solidFill>
              </a:rPr>
              <a:t>cityname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Cannot do POS</a:t>
            </a:r>
          </a:p>
          <a:p>
            <a:r>
              <a:rPr lang="en-US" dirty="0" smtClean="0"/>
              <a:t>Replace by words</a:t>
            </a:r>
          </a:p>
          <a:p>
            <a:r>
              <a:rPr lang="en-US" dirty="0" smtClean="0"/>
              <a:t>Not improve</a:t>
            </a:r>
          </a:p>
          <a:p>
            <a:pPr lvl="1"/>
            <a:r>
              <a:rPr lang="en-US" dirty="0" smtClean="0"/>
              <a:t>useful for large vocabulary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4" y="3573016"/>
            <a:ext cx="29432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1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Re-score N-Best</a:t>
            </a:r>
          </a:p>
          <a:p>
            <a:pPr lvl="1"/>
            <a:r>
              <a:rPr lang="en-US" dirty="0"/>
              <a:t>Upper Bound</a:t>
            </a:r>
          </a:p>
          <a:p>
            <a:pPr lvl="2"/>
            <a:r>
              <a:rPr lang="en-US" dirty="0"/>
              <a:t>appears in one of the N-Best</a:t>
            </a:r>
          </a:p>
          <a:p>
            <a:pPr lvl="1"/>
            <a:r>
              <a:rPr lang="en-US" dirty="0"/>
              <a:t>Majority Voting</a:t>
            </a:r>
          </a:p>
          <a:p>
            <a:pPr lvl="2"/>
            <a:r>
              <a:rPr lang="en-US" dirty="0"/>
              <a:t>picks a random one if there are more than one</a:t>
            </a:r>
          </a:p>
          <a:p>
            <a:pPr lvl="1"/>
            <a:r>
              <a:rPr lang="en-US" dirty="0"/>
              <a:t>Weighted Voting</a:t>
            </a:r>
          </a:p>
          <a:p>
            <a:pPr lvl="2"/>
            <a:r>
              <a:rPr lang="en-US" dirty="0"/>
              <a:t>considers the ASR rank</a:t>
            </a:r>
          </a:p>
          <a:p>
            <a:pPr lvl="2"/>
            <a:r>
              <a:rPr lang="en-US" dirty="0"/>
              <a:t>gives each </a:t>
            </a:r>
            <a:r>
              <a:rPr lang="en-US" dirty="0" smtClean="0"/>
              <a:t>candidate </a:t>
            </a:r>
            <a:r>
              <a:rPr lang="en-US" dirty="0"/>
              <a:t>the weight (</a:t>
            </a:r>
            <a:r>
              <a:rPr lang="en-US" dirty="0" err="1"/>
              <a:t>i</a:t>
            </a:r>
            <a:r>
              <a:rPr lang="en-US" dirty="0"/>
              <a:t> + 1)/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First </a:t>
            </a:r>
            <a:r>
              <a:rPr lang="en-US" dirty="0" smtClean="0"/>
              <a:t>None-Empty</a:t>
            </a:r>
          </a:p>
          <a:p>
            <a:pPr lvl="2"/>
            <a:r>
              <a:rPr lang="en-US" dirty="0" smtClean="0"/>
              <a:t>Pick up the first non-empty slot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14" y="3212976"/>
            <a:ext cx="68103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N-Best </a:t>
            </a:r>
            <a:r>
              <a:rPr lang="en-US" dirty="0" smtClean="0"/>
              <a:t>slot prediction </a:t>
            </a:r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&gt; </a:t>
            </a:r>
            <a:r>
              <a:rPr lang="en-US" dirty="0" err="1" smtClean="0"/>
              <a:t>Vocon</a:t>
            </a:r>
            <a:endParaRPr lang="en-US" dirty="0" smtClean="0"/>
          </a:p>
          <a:p>
            <a:r>
              <a:rPr lang="en-US" dirty="0" smtClean="0"/>
              <a:t>Majority </a:t>
            </a:r>
            <a:r>
              <a:rPr lang="en-US" dirty="0" smtClean="0"/>
              <a:t>voting is bad</a:t>
            </a:r>
          </a:p>
          <a:p>
            <a:r>
              <a:rPr lang="en-US" dirty="0" smtClean="0"/>
              <a:t>A gap to the upper bound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68789" y="3900381"/>
            <a:ext cx="0" cy="11848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26564" y="3900381"/>
            <a:ext cx="0" cy="11848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5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Corpus</a:t>
            </a:r>
          </a:p>
          <a:p>
            <a:r>
              <a:rPr lang="en-US" dirty="0" smtClean="0"/>
              <a:t>Approaches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Hybrid model for topic and slot prediction</a:t>
                </a:r>
              </a:p>
              <a:p>
                <a:pPr lvl="1"/>
                <a:r>
                  <a:rPr lang="en-US" dirty="0" smtClean="0"/>
                  <a:t>Slot helps topic</a:t>
                </a:r>
              </a:p>
              <a:p>
                <a:pPr lvl="1"/>
                <a:r>
                  <a:rPr lang="en-US" dirty="0" smtClean="0"/>
                  <a:t>Topic helps slot</a:t>
                </a:r>
              </a:p>
              <a:p>
                <a:r>
                  <a:rPr lang="en-US" dirty="0" smtClean="0"/>
                  <a:t>Semantic re-ranking for ASR</a:t>
                </a:r>
              </a:p>
              <a:p>
                <a:pPr lvl="1"/>
                <a:r>
                  <a:rPr lang="en-US" dirty="0" smtClean="0"/>
                  <a:t>Rank the candidates by semantic meaning</a:t>
                </a:r>
              </a:p>
              <a:p>
                <a:pPr lvl="1"/>
                <a:r>
                  <a:rPr lang="en-US" dirty="0" smtClean="0"/>
                  <a:t>Objective function</a:t>
                </a:r>
              </a:p>
              <a:p>
                <a:pPr marL="471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i="1" dirty="0"/>
                            <m:t>Semantic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Score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Frame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𝑡𝑜𝑝𝑖𝑐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𝑠𝑙𝑜𝑡𝑠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909637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01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Labeling</a:t>
            </a:r>
          </a:p>
          <a:p>
            <a:pPr lvl="1"/>
            <a:r>
              <a:rPr lang="en-US" dirty="0">
                <a:hlinkClick r:id="rId2"/>
              </a:rPr>
              <a:t>CRF++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YamCha</a:t>
            </a:r>
            <a:endParaRPr lang="en-US" dirty="0"/>
          </a:p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err="1" smtClean="0">
                <a:hlinkClick r:id="rId4"/>
              </a:rPr>
              <a:t>Senna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(deep learning)</a:t>
            </a:r>
          </a:p>
          <a:p>
            <a:pPr lvl="2"/>
            <a:r>
              <a:rPr lang="en-US" dirty="0" smtClean="0"/>
              <a:t>POS, CHK, NER, SRL</a:t>
            </a:r>
          </a:p>
          <a:p>
            <a:pPr marL="469900" lvl="1" indent="-469900">
              <a:buFont typeface="Wingdings" pitchFamily="2" charset="2"/>
              <a:buChar char="o"/>
            </a:pPr>
            <a:r>
              <a:rPr lang="en-US" sz="3000" dirty="0" smtClean="0">
                <a:cs typeface="+mn-cs"/>
              </a:rPr>
              <a:t>Lemma</a:t>
            </a:r>
          </a:p>
          <a:p>
            <a:pPr marL="866775" lvl="2" indent="-469900"/>
            <a:r>
              <a:rPr lang="en-US" sz="2800" dirty="0" smtClean="0">
                <a:cs typeface="+mn-cs"/>
              </a:rPr>
              <a:t>NLTK + </a:t>
            </a:r>
            <a:r>
              <a:rPr lang="en-US" sz="2800" dirty="0" err="1" smtClean="0">
                <a:cs typeface="+mn-cs"/>
              </a:rPr>
              <a:t>WordNet</a:t>
            </a:r>
            <a:endParaRPr lang="en-US" sz="2800" dirty="0" smtClean="0">
              <a:cs typeface="+mn-cs"/>
            </a:endParaRPr>
          </a:p>
          <a:p>
            <a:pPr marL="469900" lvl="1" indent="-469900">
              <a:buFont typeface="Wingdings" pitchFamily="2" charset="2"/>
              <a:buChar char="o"/>
            </a:pPr>
            <a:r>
              <a:rPr lang="en-US" sz="3000" dirty="0" smtClean="0">
                <a:cs typeface="+mn-cs"/>
              </a:rPr>
              <a:t>Classification</a:t>
            </a:r>
          </a:p>
          <a:p>
            <a:pPr lvl="1"/>
            <a:r>
              <a:rPr lang="en-US" dirty="0" err="1">
                <a:hlinkClick r:id="rId5"/>
              </a:rPr>
              <a:t>Weka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4063380" cy="106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3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 smtClean="0">
                <a:hlinkClick r:id="rId2"/>
              </a:rPr>
              <a:t>D</a:t>
            </a:r>
            <a:r>
              <a:rPr lang="en-US" sz="1500" dirty="0">
                <a:hlinkClick r:id="rId2"/>
              </a:rPr>
              <a:t>. </a:t>
            </a:r>
            <a:r>
              <a:rPr lang="en-US" sz="1500" dirty="0" err="1">
                <a:hlinkClick r:id="rId2"/>
              </a:rPr>
              <a:t>Jurafsky</a:t>
            </a:r>
            <a:r>
              <a:rPr lang="en-US" sz="1500" dirty="0">
                <a:hlinkClick r:id="rId2"/>
              </a:rPr>
              <a:t> and J. H. Martin. 2000. Speech and Language Processing: An Introduction to Natural Language Processing. Computational Linguistics, and Speech Recognition, Prentice-Hall, Upper Saddle River, </a:t>
            </a:r>
            <a:r>
              <a:rPr lang="en-US" sz="1500" dirty="0" smtClean="0">
                <a:hlinkClick r:id="rId2"/>
              </a:rPr>
              <a:t>NJ.</a:t>
            </a:r>
          </a:p>
          <a:p>
            <a:r>
              <a:rPr lang="en-US" sz="1500" dirty="0" smtClean="0">
                <a:hlinkClick r:id="rId2"/>
              </a:rPr>
              <a:t>R</a:t>
            </a:r>
            <a:r>
              <a:rPr lang="en-US" sz="1500" dirty="0">
                <a:hlinkClick r:id="rId2"/>
              </a:rPr>
              <a:t>. </a:t>
            </a:r>
            <a:r>
              <a:rPr lang="en-US" sz="1500" dirty="0" err="1">
                <a:hlinkClick r:id="rId2"/>
              </a:rPr>
              <a:t>Collobert</a:t>
            </a:r>
            <a:r>
              <a:rPr lang="en-US" sz="1500" dirty="0">
                <a:hlinkClick r:id="rId2"/>
              </a:rPr>
              <a:t>, J. Weston, L. </a:t>
            </a:r>
            <a:r>
              <a:rPr lang="en-US" sz="1500" dirty="0" err="1">
                <a:hlinkClick r:id="rId2"/>
              </a:rPr>
              <a:t>Bottou</a:t>
            </a:r>
            <a:r>
              <a:rPr lang="en-US" sz="1500" dirty="0">
                <a:hlinkClick r:id="rId2"/>
              </a:rPr>
              <a:t>, M. </a:t>
            </a:r>
            <a:r>
              <a:rPr lang="en-US" sz="1500" dirty="0" err="1">
                <a:hlinkClick r:id="rId2"/>
              </a:rPr>
              <a:t>Karlen</a:t>
            </a:r>
            <a:r>
              <a:rPr lang="en-US" sz="1500" dirty="0">
                <a:hlinkClick r:id="rId2"/>
              </a:rPr>
              <a:t>, K. </a:t>
            </a:r>
            <a:r>
              <a:rPr lang="en-US" sz="1500" dirty="0" err="1">
                <a:hlinkClick r:id="rId2"/>
              </a:rPr>
              <a:t>Kavukcuoglu</a:t>
            </a:r>
            <a:r>
              <a:rPr lang="en-US" sz="1500" dirty="0">
                <a:hlinkClick r:id="rId2"/>
              </a:rPr>
              <a:t> and P. </a:t>
            </a:r>
            <a:r>
              <a:rPr lang="en-US" sz="1500" dirty="0" err="1">
                <a:hlinkClick r:id="rId2"/>
              </a:rPr>
              <a:t>Kuksa</a:t>
            </a:r>
            <a:r>
              <a:rPr lang="en-US" sz="1500" dirty="0">
                <a:hlinkClick r:id="rId2"/>
              </a:rPr>
              <a:t>. 2011. Natural Language Processing (Almost) from Scratch. Journal of Machine Learning Research (JMLR).</a:t>
            </a:r>
          </a:p>
          <a:p>
            <a:r>
              <a:rPr lang="en-US" sz="1500" dirty="0">
                <a:hlinkClick r:id="rId2"/>
              </a:rPr>
              <a:t>C. Raymond and G. </a:t>
            </a:r>
            <a:r>
              <a:rPr lang="en-US" sz="1500" dirty="0" err="1">
                <a:hlinkClick r:id="rId2"/>
              </a:rPr>
              <a:t>Riccardi</a:t>
            </a:r>
            <a:r>
              <a:rPr lang="en-US" sz="1500" dirty="0">
                <a:hlinkClick r:id="rId2"/>
              </a:rPr>
              <a:t>. 2007. Generative and discriminative algorithms for spoken language understanding. In </a:t>
            </a:r>
            <a:r>
              <a:rPr lang="en-US" sz="1500" dirty="0" err="1">
                <a:hlinkClick r:id="rId2"/>
              </a:rPr>
              <a:t>Interspeech</a:t>
            </a:r>
            <a:r>
              <a:rPr lang="en-US" sz="1500" dirty="0">
                <a:hlinkClick r:id="rId2"/>
              </a:rPr>
              <a:t>, pp. 16051608, Antwerp, Belgium, Aug. 2007</a:t>
            </a:r>
            <a:r>
              <a:rPr lang="en-US" sz="1500" dirty="0" smtClean="0">
                <a:hlinkClick r:id="rId2"/>
              </a:rPr>
              <a:t>.</a:t>
            </a:r>
          </a:p>
          <a:p>
            <a:r>
              <a:rPr lang="en-US" sz="1500" dirty="0">
                <a:hlinkClick r:id="rId2"/>
              </a:rPr>
              <a:t>C. J. Fillmore. 1982. Frame semantics. In Linguistics in the Morning Calm, pages 111137. Hanshin Publishing Co., Seoul, South Korea.</a:t>
            </a:r>
            <a:endParaRPr lang="en-US" sz="1500" dirty="0" smtClean="0">
              <a:hlinkClick r:id="rId2"/>
            </a:endParaRPr>
          </a:p>
          <a:p>
            <a:r>
              <a:rPr lang="en-US" sz="1500" dirty="0" smtClean="0">
                <a:hlinkClick r:id="rId2"/>
              </a:rPr>
              <a:t>http</a:t>
            </a:r>
            <a:r>
              <a:rPr lang="en-US" sz="1500" dirty="0">
                <a:hlinkClick r:id="rId2"/>
              </a:rPr>
              <a:t>://www.textinganddrivingsafety.com/texting-and-driving-stats/</a:t>
            </a:r>
            <a:endParaRPr lang="en-US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Texting </a:t>
            </a:r>
            <a:r>
              <a:rPr lang="en-US" dirty="0" smtClean="0"/>
              <a:t>distracts driving</a:t>
            </a:r>
            <a:endParaRPr lang="en-US" dirty="0"/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23%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of auto collisions involved cell phones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5 seconds </a:t>
            </a:r>
            <a:r>
              <a:rPr lang="en-US" sz="1800" b="1" i="1" dirty="0" smtClean="0"/>
              <a:t>(</a:t>
            </a:r>
            <a:r>
              <a:rPr lang="en-US" sz="1800" dirty="0"/>
              <a:t>The minimal amount of time your attention is taken away from the road when texting and </a:t>
            </a:r>
            <a:r>
              <a:rPr lang="en-US" sz="1800" dirty="0" smtClean="0"/>
              <a:t>driving)</a:t>
            </a:r>
            <a:endParaRPr lang="en-US" sz="1800" b="1" i="1" dirty="0">
              <a:solidFill>
                <a:schemeClr val="accent2"/>
              </a:solidFill>
            </a:endParaRP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23X (more likely to make a crash)</a:t>
            </a:r>
          </a:p>
          <a:p>
            <a:pPr marL="471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026" name="Picture 2" descr="http://theexpiredmeter.com/wp-content/uploads/2008/11/cellphone-driv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47" y="705506"/>
            <a:ext cx="2123454" cy="143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87482"/>
            <a:ext cx="5601190" cy="169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4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Speaking/listening is safer, natural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Picture 4" descr="http://www.bmwblog.com/wp-content/uploads/green-driving-assistant-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4752528" cy="31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051720" y="1556792"/>
            <a:ext cx="6910561" cy="663883"/>
            <a:chOff x="2051720" y="1556792"/>
            <a:chExt cx="6910561" cy="663883"/>
          </a:xfrm>
        </p:grpSpPr>
        <p:sp>
          <p:nvSpPr>
            <p:cNvPr id="7" name="Oval Callout 6"/>
            <p:cNvSpPr/>
            <p:nvPr/>
          </p:nvSpPr>
          <p:spPr>
            <a:xfrm>
              <a:off x="2051720" y="1556792"/>
              <a:ext cx="6910561" cy="646331"/>
            </a:xfrm>
            <a:prstGeom prst="wedgeEllipse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85254" y="1574344"/>
              <a:ext cx="536557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3600" dirty="0" smtClean="0"/>
                <a:t>“text </a:t>
              </a:r>
              <a:r>
                <a:rPr lang="en-US" sz="3600" dirty="0"/>
                <a:t>my wife </a:t>
              </a:r>
              <a:r>
                <a:rPr lang="en-US" sz="3600" dirty="0" smtClean="0"/>
                <a:t>I </a:t>
              </a:r>
              <a:r>
                <a:rPr lang="en-US" sz="3600" dirty="0"/>
                <a:t>will be </a:t>
              </a:r>
              <a:r>
                <a:rPr lang="en-US" sz="3600" dirty="0" smtClean="0"/>
                <a:t>late”</a:t>
              </a:r>
              <a:endParaRPr lang="en-US" sz="3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5248" y="1484784"/>
            <a:ext cx="9203102" cy="646331"/>
            <a:chOff x="2051720" y="1556792"/>
            <a:chExt cx="8325305" cy="646331"/>
          </a:xfrm>
        </p:grpSpPr>
        <p:sp>
          <p:nvSpPr>
            <p:cNvPr id="12" name="Oval Callout 11"/>
            <p:cNvSpPr/>
            <p:nvPr/>
          </p:nvSpPr>
          <p:spPr>
            <a:xfrm>
              <a:off x="2051720" y="1574344"/>
              <a:ext cx="8325305" cy="628779"/>
            </a:xfrm>
            <a:prstGeom prst="wedgeEllipse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6815" y="1556792"/>
              <a:ext cx="7513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3200" dirty="0"/>
                <a:t>“where is the best </a:t>
              </a:r>
              <a:r>
                <a:rPr lang="en-US" sz="3200" dirty="0" err="1" smtClean="0"/>
                <a:t>chinese</a:t>
              </a:r>
              <a:r>
                <a:rPr lang="en-US" sz="3200" dirty="0" smtClean="0"/>
                <a:t> restaurant in </a:t>
              </a:r>
              <a:r>
                <a:rPr lang="en-US" sz="3200" dirty="0" err="1"/>
                <a:t>palo</a:t>
              </a:r>
              <a:r>
                <a:rPr lang="en-US" sz="3200" dirty="0"/>
                <a:t> alto”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0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93694" y="1596440"/>
            <a:ext cx="151216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5902" y="1596440"/>
            <a:ext cx="1296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1566" y="1596440"/>
            <a:ext cx="108012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7206" y="1596421"/>
            <a:ext cx="61887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NLU makes it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“where </a:t>
            </a:r>
            <a:r>
              <a:rPr lang="en-US" sz="2800" dirty="0"/>
              <a:t>is the best </a:t>
            </a:r>
            <a:r>
              <a:rPr lang="en-US" sz="2800" dirty="0" err="1"/>
              <a:t>chinese</a:t>
            </a:r>
            <a:r>
              <a:rPr lang="en-US" sz="2800" dirty="0"/>
              <a:t> restaurant in </a:t>
            </a:r>
            <a:r>
              <a:rPr lang="en-US" sz="2800" dirty="0" err="1"/>
              <a:t>palo</a:t>
            </a:r>
            <a:r>
              <a:rPr lang="en-US" sz="2800" dirty="0"/>
              <a:t> </a:t>
            </a:r>
            <a:r>
              <a:rPr lang="en-US" sz="2800" dirty="0" smtClean="0"/>
              <a:t>alto”</a:t>
            </a:r>
          </a:p>
          <a:p>
            <a:pPr marL="471487" lvl="1" indent="0">
              <a:buNone/>
            </a:pPr>
            <a:r>
              <a:rPr lang="en-US" dirty="0" smtClean="0"/>
              <a:t>             </a:t>
            </a:r>
          </a:p>
          <a:p>
            <a:pPr marL="471487" lvl="1" indent="0">
              <a:buNone/>
            </a:pPr>
            <a:endParaRPr lang="en-US" dirty="0" smtClean="0"/>
          </a:p>
          <a:p>
            <a:pPr marL="471487" lvl="1" indent="0">
              <a:buNone/>
            </a:pPr>
            <a:endParaRPr lang="en-US" dirty="0" smtClean="0"/>
          </a:p>
          <a:p>
            <a:pPr marL="471487" lvl="1" indent="0">
              <a:buNone/>
            </a:pPr>
            <a:endParaRPr lang="en-US" dirty="0" smtClean="0"/>
          </a:p>
          <a:p>
            <a:pPr marL="471487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92505" y="2479050"/>
            <a:ext cx="61887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2505" y="2948816"/>
            <a:ext cx="61887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2505" y="3390806"/>
            <a:ext cx="61887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92505" y="3840986"/>
            <a:ext cx="61887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1891" y="247905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to eat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21891" y="29488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ruise type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1891" y="339080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sorting by </a:t>
            </a:r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21891" y="382955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location.city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2504" y="4869160"/>
            <a:ext cx="6188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21890" y="486916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=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2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3" grpId="0" build="p"/>
      <p:bldP spid="7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picture: Spoken Dialog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38604" y="1595666"/>
            <a:ext cx="7692727" cy="4419526"/>
            <a:chOff x="616" y="1325"/>
            <a:chExt cx="5114" cy="3120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264" y="3112"/>
              <a:ext cx="1721" cy="5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 smtClean="0"/>
                <a:t>DM</a:t>
              </a:r>
            </a:p>
            <a:p>
              <a:pPr algn="ctr"/>
              <a:r>
                <a:rPr lang="en-US" altLang="en-US" sz="1400" dirty="0" smtClean="0"/>
                <a:t>Dialogue </a:t>
              </a:r>
              <a:r>
                <a:rPr lang="en-US" altLang="en-US" sz="1400" dirty="0"/>
                <a:t>Manager</a:t>
              </a: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616" y="1565"/>
              <a:ext cx="1720" cy="5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 smtClean="0"/>
                <a:t>ASR</a:t>
              </a:r>
            </a:p>
            <a:p>
              <a:pPr algn="ctr"/>
              <a:r>
                <a:rPr lang="en-US" altLang="en-US" sz="1400" dirty="0" smtClean="0"/>
                <a:t>Automatic Speech </a:t>
              </a:r>
              <a:r>
                <a:rPr lang="en-US" altLang="en-US" sz="1400" dirty="0"/>
                <a:t>Recognizer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4010" y="1565"/>
              <a:ext cx="1720" cy="5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/>
                <a:t>TTS</a:t>
              </a:r>
              <a:endParaRPr lang="en-US" altLang="en-US" dirty="0" smtClean="0"/>
            </a:p>
            <a:p>
              <a:pPr algn="ctr"/>
              <a:r>
                <a:rPr lang="en-US" altLang="en-US" sz="1400" dirty="0" smtClean="0"/>
                <a:t>Text-to-Speech </a:t>
              </a:r>
              <a:endParaRPr lang="en-US" altLang="en-US" sz="1400" dirty="0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10" y="2382"/>
              <a:ext cx="1720" cy="5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 smtClean="0"/>
                <a:t>NLG</a:t>
              </a:r>
            </a:p>
            <a:p>
              <a:pPr algn="ctr"/>
              <a:r>
                <a:rPr lang="en-US" altLang="en-US" sz="1400" dirty="0" smtClean="0"/>
                <a:t>Natural Language Generation</a:t>
              </a:r>
              <a:endParaRPr lang="en-US" altLang="en-US" sz="1400" dirty="0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616" y="2382"/>
              <a:ext cx="1720" cy="559"/>
            </a:xfrm>
            <a:prstGeom prst="roundRect">
              <a:avLst>
                <a:gd name="adj" fmla="val 16667"/>
              </a:avLst>
            </a:prstGeom>
            <a:solidFill>
              <a:srgbClr val="0000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NLU </a:t>
              </a:r>
            </a:p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Natural Language Understanding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264" y="3886"/>
              <a:ext cx="1721" cy="5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 smtClean="0"/>
                <a:t>TM</a:t>
              </a:r>
            </a:p>
            <a:p>
              <a:pPr algn="ctr"/>
              <a:r>
                <a:rPr lang="en-US" altLang="en-US" sz="1400" dirty="0" smtClean="0"/>
                <a:t>Task Manager</a:t>
              </a:r>
              <a:endParaRPr lang="en-US" altLang="en-US" sz="1400" dirty="0"/>
            </a:p>
          </p:txBody>
        </p:sp>
        <p:cxnSp>
          <p:nvCxnSpPr>
            <p:cNvPr id="13" name="AutoShape 10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1476" y="2129"/>
              <a:ext cx="0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1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3125" y="3677"/>
              <a:ext cx="0" cy="20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2"/>
            <p:cNvCxnSpPr>
              <a:cxnSpLocks noChangeShapeType="1"/>
              <a:stCxn id="11" idx="2"/>
              <a:endCxn id="7" idx="1"/>
            </p:cNvCxnSpPr>
            <p:nvPr/>
          </p:nvCxnSpPr>
          <p:spPr bwMode="auto">
            <a:xfrm rot="16200000" flipH="1">
              <a:off x="1645" y="2777"/>
              <a:ext cx="446" cy="78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7" idx="3"/>
              <a:endCxn id="10" idx="2"/>
            </p:cNvCxnSpPr>
            <p:nvPr/>
          </p:nvCxnSpPr>
          <p:spPr bwMode="auto">
            <a:xfrm flipV="1">
              <a:off x="3990" y="2946"/>
              <a:ext cx="880" cy="446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0" idx="0"/>
              <a:endCxn id="9" idx="2"/>
            </p:cNvCxnSpPr>
            <p:nvPr/>
          </p:nvCxnSpPr>
          <p:spPr bwMode="auto">
            <a:xfrm flipV="1">
              <a:off x="4870" y="2129"/>
              <a:ext cx="0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/>
            <p:cNvCxnSpPr>
              <a:cxnSpLocks noChangeShapeType="1"/>
            </p:cNvCxnSpPr>
            <p:nvPr/>
          </p:nvCxnSpPr>
          <p:spPr bwMode="auto">
            <a:xfrm>
              <a:off x="1495" y="1325"/>
              <a:ext cx="0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8"/>
            <p:cNvCxnSpPr>
              <a:cxnSpLocks noChangeShapeType="1"/>
            </p:cNvCxnSpPr>
            <p:nvPr/>
          </p:nvCxnSpPr>
          <p:spPr bwMode="auto">
            <a:xfrm flipV="1">
              <a:off x="4893" y="1325"/>
              <a:ext cx="0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282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NLU</a:t>
            </a:r>
          </a:p>
          <a:p>
            <a:pPr lvl="1"/>
            <a:r>
              <a:rPr lang="en-US" sz="2000" dirty="0" smtClean="0"/>
              <a:t>Produce </a:t>
            </a:r>
            <a:r>
              <a:rPr lang="en-US" sz="2000" dirty="0"/>
              <a:t>a </a:t>
            </a:r>
            <a:r>
              <a:rPr lang="en-US" sz="2000" b="1" dirty="0"/>
              <a:t>semantic representation </a:t>
            </a:r>
            <a:r>
              <a:rPr lang="en-US" sz="2000" dirty="0" smtClean="0"/>
              <a:t>appropriate for </a:t>
            </a:r>
            <a:r>
              <a:rPr lang="en-US" sz="2000" dirty="0"/>
              <a:t>the </a:t>
            </a:r>
            <a:r>
              <a:rPr lang="en-US" sz="2000" dirty="0" smtClean="0"/>
              <a:t>task </a:t>
            </a:r>
            <a:r>
              <a:rPr lang="en-US" sz="1800" dirty="0" smtClean="0"/>
              <a:t>(</a:t>
            </a:r>
            <a:r>
              <a:rPr lang="en-US" sz="1800" dirty="0" err="1"/>
              <a:t>Jurafsky</a:t>
            </a:r>
            <a:r>
              <a:rPr lang="en-US" sz="1800" dirty="0"/>
              <a:t> and Martin, 2000</a:t>
            </a:r>
            <a:r>
              <a:rPr lang="en-US" sz="1800" dirty="0" smtClean="0"/>
              <a:t>)</a:t>
            </a:r>
          </a:p>
          <a:p>
            <a:pPr lvl="1"/>
            <a:r>
              <a:rPr lang="en-US" sz="2000" i="1" dirty="0"/>
              <a:t>Frame semantics </a:t>
            </a:r>
            <a:r>
              <a:rPr lang="en-US" sz="1800" dirty="0"/>
              <a:t>(Fillmore, 1982)</a:t>
            </a:r>
          </a:p>
          <a:p>
            <a:r>
              <a:rPr lang="en-US" sz="2800" dirty="0" smtClean="0"/>
              <a:t>Methods</a:t>
            </a:r>
          </a:p>
          <a:p>
            <a:pPr lvl="1"/>
            <a:r>
              <a:rPr lang="en-US" sz="2000" dirty="0" smtClean="0"/>
              <a:t>Generative </a:t>
            </a:r>
            <a:r>
              <a:rPr lang="en-US" sz="2000" dirty="0"/>
              <a:t>and discriminative </a:t>
            </a:r>
            <a:r>
              <a:rPr lang="en-US" sz="2000" dirty="0" smtClean="0"/>
              <a:t>models (Raymond </a:t>
            </a:r>
            <a:r>
              <a:rPr lang="en-US" sz="2000" dirty="0"/>
              <a:t>and </a:t>
            </a:r>
            <a:r>
              <a:rPr lang="en-US" sz="2000" dirty="0" err="1"/>
              <a:t>Riccardi</a:t>
            </a:r>
            <a:r>
              <a:rPr lang="en-US" sz="2000" dirty="0"/>
              <a:t>, 2007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/>
              <a:t>CRF, SVM, Finite State Transducers</a:t>
            </a:r>
            <a:endParaRPr lang="en-US" sz="1800" dirty="0" smtClean="0"/>
          </a:p>
          <a:p>
            <a:pPr lvl="1"/>
            <a:r>
              <a:rPr lang="en-US" sz="2000" dirty="0" smtClean="0"/>
              <a:t>Combining different classifiers (</a:t>
            </a:r>
            <a:r>
              <a:rPr lang="en-US" sz="2000" dirty="0" err="1" smtClean="0"/>
              <a:t>Eun</a:t>
            </a:r>
            <a:r>
              <a:rPr lang="en-US" sz="2000" dirty="0" smtClean="0"/>
              <a:t> </a:t>
            </a:r>
            <a:r>
              <a:rPr lang="en-US" sz="2000" dirty="0"/>
              <a:t>at </a:t>
            </a:r>
            <a:r>
              <a:rPr lang="en-US" sz="2000" dirty="0" smtClean="0"/>
              <a:t>al. 2005)</a:t>
            </a:r>
          </a:p>
          <a:p>
            <a:pPr lvl="1"/>
            <a:r>
              <a:rPr lang="en-US" sz="2200" dirty="0"/>
              <a:t>English Slot Grammar </a:t>
            </a:r>
            <a:r>
              <a:rPr lang="en-US" sz="2200" dirty="0" smtClean="0"/>
              <a:t>(</a:t>
            </a:r>
            <a:r>
              <a:rPr lang="en-US" sz="2200" dirty="0" err="1" smtClean="0"/>
              <a:t>Waston</a:t>
            </a:r>
            <a:r>
              <a:rPr lang="en-US" sz="2200" dirty="0" smtClean="0"/>
              <a:t>, McCord </a:t>
            </a:r>
            <a:r>
              <a:rPr lang="en-US" sz="2200" dirty="0"/>
              <a:t>et al, 2012</a:t>
            </a:r>
            <a:r>
              <a:rPr lang="en-US" sz="2200" dirty="0" smtClean="0"/>
              <a:t>)</a:t>
            </a:r>
          </a:p>
          <a:p>
            <a:pPr lvl="2"/>
            <a:r>
              <a:rPr lang="en-US" sz="2000" dirty="0"/>
              <a:t>Predicate-Argument Structure</a:t>
            </a:r>
            <a:endParaRPr lang="en-US" sz="2000" dirty="0" smtClean="0"/>
          </a:p>
          <a:p>
            <a:pPr lvl="1"/>
            <a:r>
              <a:rPr lang="en-US" sz="2200" dirty="0" smtClean="0"/>
              <a:t>…</a:t>
            </a:r>
          </a:p>
          <a:p>
            <a:pPr lvl="1"/>
            <a:endParaRPr lang="en-US" sz="22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Data</a:t>
            </a:r>
          </a:p>
          <a:p>
            <a:pPr lvl="1"/>
            <a:r>
              <a:rPr lang="en-US" dirty="0" smtClean="0"/>
              <a:t>Collected </a:t>
            </a:r>
            <a:r>
              <a:rPr lang="en-US" dirty="0"/>
              <a:t>by Amazon Mechanical </a:t>
            </a:r>
            <a:r>
              <a:rPr lang="en-US" dirty="0" smtClean="0"/>
              <a:t>Turk</a:t>
            </a:r>
          </a:p>
          <a:p>
            <a:pPr lvl="1"/>
            <a:r>
              <a:rPr lang="en-US" dirty="0" smtClean="0"/>
              <a:t>Task: what will you say when given a specific topic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9818" y="3394194"/>
            <a:ext cx="6208172" cy="2883768"/>
            <a:chOff x="569818" y="3068960"/>
            <a:chExt cx="6208172" cy="288376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366"/>
            <a:stretch/>
          </p:blipFill>
          <p:spPr bwMode="auto">
            <a:xfrm>
              <a:off x="1331640" y="3068960"/>
              <a:ext cx="521775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53"/>
            <a:stretch/>
          </p:blipFill>
          <p:spPr bwMode="auto">
            <a:xfrm>
              <a:off x="1331640" y="4581128"/>
              <a:ext cx="544635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69818" y="3480839"/>
              <a:ext cx="713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 5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9818" y="4993007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 5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15816" y="3025968"/>
            <a:ext cx="282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= POI </a:t>
            </a:r>
            <a:r>
              <a:rPr lang="en-US" sz="1600" dirty="0" smtClean="0"/>
              <a:t>(point of interest)</a:t>
            </a:r>
            <a:endParaRPr lang="en-US" sz="1600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648417"/>
              </p:ext>
            </p:extLst>
          </p:nvPr>
        </p:nvGraphicFramePr>
        <p:xfrm>
          <a:off x="6588224" y="1124744"/>
          <a:ext cx="2213992" cy="1443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90" y="3627358"/>
            <a:ext cx="187579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1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Data</a:t>
            </a:r>
          </a:p>
          <a:p>
            <a:pPr lvl="1"/>
            <a:r>
              <a:rPr lang="en-US" dirty="0" smtClean="0"/>
              <a:t>4 domains</a:t>
            </a:r>
          </a:p>
          <a:p>
            <a:pPr lvl="1"/>
            <a:r>
              <a:rPr lang="en-US" dirty="0" smtClean="0"/>
              <a:t>11 topics</a:t>
            </a:r>
          </a:p>
          <a:p>
            <a:pPr lvl="1"/>
            <a:r>
              <a:rPr lang="en-US" dirty="0" smtClean="0"/>
              <a:t>3364 transcriptions</a:t>
            </a:r>
          </a:p>
          <a:p>
            <a:pPr lvl="1"/>
            <a:r>
              <a:rPr lang="en-US" dirty="0" smtClean="0"/>
              <a:t>20 slots</a:t>
            </a:r>
          </a:p>
          <a:p>
            <a:pPr lvl="2"/>
            <a:r>
              <a:rPr lang="en-US" dirty="0"/>
              <a:t>location</a:t>
            </a:r>
          </a:p>
          <a:p>
            <a:pPr lvl="3"/>
            <a:r>
              <a:rPr lang="en-US" dirty="0" err="1"/>
              <a:t>cityname</a:t>
            </a:r>
            <a:endParaRPr lang="en-US" dirty="0"/>
          </a:p>
          <a:p>
            <a:pPr lvl="3"/>
            <a:r>
              <a:rPr lang="en-US" dirty="0" err="1"/>
              <a:t>streetname</a:t>
            </a:r>
            <a:endParaRPr lang="en-US" dirty="0"/>
          </a:p>
          <a:p>
            <a:pPr lvl="2"/>
            <a:r>
              <a:rPr lang="en-US" dirty="0"/>
              <a:t>friend name</a:t>
            </a:r>
          </a:p>
          <a:p>
            <a:pPr lvl="2"/>
            <a:r>
              <a:rPr lang="en-US" dirty="0" smtClean="0"/>
              <a:t>poi name</a:t>
            </a:r>
          </a:p>
          <a:p>
            <a:pPr lvl="2"/>
            <a:r>
              <a:rPr lang="en-US" dirty="0" smtClean="0"/>
              <a:t>…</a:t>
            </a:r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6792"/>
            <a:ext cx="43148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6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863</Words>
  <Application>Microsoft Office PowerPoint</Application>
  <PresentationFormat>On-screen Show (4:3)</PresentationFormat>
  <Paragraphs>222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Theme_Red</vt:lpstr>
      <vt:lpstr>Natural Language Understanding (NLU) for Automobiles</vt:lpstr>
      <vt:lpstr>Outline</vt:lpstr>
      <vt:lpstr>Background</vt:lpstr>
      <vt:lpstr>Speaking/listening is safer, natural</vt:lpstr>
      <vt:lpstr>NLU makes it happen</vt:lpstr>
      <vt:lpstr>A big picture: Spoken Dialog System</vt:lpstr>
      <vt:lpstr>Related work</vt:lpstr>
      <vt:lpstr>Corpus</vt:lpstr>
      <vt:lpstr>Corpus</vt:lpstr>
      <vt:lpstr>Fake data</vt:lpstr>
      <vt:lpstr>Corpus</vt:lpstr>
      <vt:lpstr>Challenges</vt:lpstr>
      <vt:lpstr>Approaches</vt:lpstr>
      <vt:lpstr>Baseline: topic/frame prediction</vt:lpstr>
      <vt:lpstr>Baseline: slot prediction</vt:lpstr>
      <vt:lpstr>Hierarchical model: does topic help?</vt:lpstr>
      <vt:lpstr>Class-based model</vt:lpstr>
      <vt:lpstr>N-Best model</vt:lpstr>
      <vt:lpstr>N-Best slot prediction result</vt:lpstr>
      <vt:lpstr>Future Work</vt:lpstr>
      <vt:lpstr>Implementation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wencan</dc:creator>
  <cp:lastModifiedBy>wencan</cp:lastModifiedBy>
  <cp:revision>3426</cp:revision>
  <dcterms:modified xsi:type="dcterms:W3CDTF">2013-09-20T17:01:22Z</dcterms:modified>
</cp:coreProperties>
</file>