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9" r:id="rId3"/>
    <p:sldId id="270" r:id="rId4"/>
    <p:sldId id="260" r:id="rId5"/>
    <p:sldId id="272" r:id="rId6"/>
    <p:sldId id="261" r:id="rId7"/>
    <p:sldId id="273" r:id="rId8"/>
    <p:sldId id="262" r:id="rId9"/>
    <p:sldId id="276" r:id="rId10"/>
    <p:sldId id="277" r:id="rId11"/>
    <p:sldId id="275" r:id="rId12"/>
    <p:sldId id="264" r:id="rId13"/>
    <p:sldId id="265" r:id="rId14"/>
    <p:sldId id="278" r:id="rId15"/>
    <p:sldId id="266" r:id="rId16"/>
    <p:sldId id="267" r:id="rId17"/>
    <p:sldId id="279" r:id="rId18"/>
    <p:sldId id="280" r:id="rId19"/>
    <p:sldId id="26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69"/>
            <p14:sldId id="270"/>
            <p14:sldId id="260"/>
            <p14:sldId id="272"/>
            <p14:sldId id="261"/>
            <p14:sldId id="273"/>
            <p14:sldId id="262"/>
            <p14:sldId id="276"/>
            <p14:sldId id="277"/>
            <p14:sldId id="275"/>
            <p14:sldId id="264"/>
            <p14:sldId id="265"/>
            <p14:sldId id="278"/>
            <p14:sldId id="266"/>
            <p14:sldId id="267"/>
            <p14:sldId id="279"/>
            <p14:sldId id="280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DC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4" autoAdjust="0"/>
    <p:restoredTop sz="86679" autoAdjust="0"/>
  </p:normalViewPr>
  <p:slideViewPr>
    <p:cSldViewPr>
      <p:cViewPr>
        <p:scale>
          <a:sx n="75" d="100"/>
          <a:sy n="75" d="100"/>
        </p:scale>
        <p:origin x="-822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2013-12-5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pPr/>
              <a:t>12/5/2013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mdial.org/~mh521/dst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/>
              <a:t> Dialog State Tracking Challenge </a:t>
            </a:r>
            <a:r>
              <a:rPr lang="en-US" sz="3600" dirty="0" smtClean="0"/>
              <a:t>II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4511" y="4932898"/>
            <a:ext cx="7010400" cy="1944216"/>
          </a:xfrm>
        </p:spPr>
        <p:txBody>
          <a:bodyPr/>
          <a:lstStyle/>
          <a:p>
            <a:r>
              <a:rPr lang="en-US" altLang="zh-CN" sz="2400" i="1" dirty="0" err="1" smtClean="0"/>
              <a:t>Wencan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Luo</a:t>
            </a:r>
            <a:endParaRPr lang="en-US" altLang="zh-CN" sz="2400" dirty="0" smtClean="0"/>
          </a:p>
          <a:p>
            <a:r>
              <a:rPr lang="en-US" altLang="zh-CN" sz="2400" dirty="0" smtClean="0"/>
              <a:t>12/06/2013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6309320"/>
            <a:ext cx="31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http://camdial.org/~mh521/dstc/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629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Dialog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Task: Tracking the </a:t>
            </a:r>
            <a:r>
              <a:rPr lang="en-US" sz="2800" dirty="0" smtClean="0"/>
              <a:t>3 </a:t>
            </a:r>
            <a:r>
              <a:rPr lang="en-US" sz="2800" dirty="0" smtClean="0"/>
              <a:t>States (an example </a:t>
            </a:r>
            <a:r>
              <a:rPr lang="en-US" sz="2800" dirty="0" smtClean="0"/>
              <a:t>o</a:t>
            </a:r>
            <a:r>
              <a:rPr lang="en-US" sz="2800" dirty="0" smtClean="0"/>
              <a:t>utput)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 about the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feedback!!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7544" y="1574982"/>
            <a:ext cx="2361327" cy="2214058"/>
            <a:chOff x="410473" y="1584130"/>
            <a:chExt cx="2647537" cy="2402744"/>
          </a:xfrm>
        </p:grpSpPr>
        <p:pic>
          <p:nvPicPr>
            <p:cNvPr id="2050" name="Picture 2" descr="M:\private\class\2013-Fall\StudywithDiane\NLPFall2013\doc\12.06.2013 Meeting\astroboy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73" y="1584130"/>
              <a:ext cx="2647537" cy="194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27584" y="3617542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Astro</a:t>
              </a:r>
              <a:r>
                <a:rPr lang="en-US" dirty="0"/>
                <a:t> </a:t>
              </a:r>
              <a:r>
                <a:rPr lang="en-US" dirty="0" smtClean="0"/>
                <a:t>Boy (1952)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8438" y="2852936"/>
            <a:ext cx="1579666" cy="1800200"/>
            <a:chOff x="3573491" y="2284672"/>
            <a:chExt cx="2095500" cy="2454324"/>
          </a:xfrm>
        </p:grpSpPr>
        <p:pic>
          <p:nvPicPr>
            <p:cNvPr id="2051" name="Picture 3" descr="M:\private\class\2013-Fall\StudywithDiane\NLPFall2013\doc\12.06.2013 Meeting\220px-HAL9000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491" y="2284672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34749" y="4369664"/>
              <a:ext cx="1843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 </a:t>
              </a:r>
              <a:r>
                <a:rPr lang="en-US" dirty="0" smtClean="0"/>
                <a:t>9000 (2001)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07741" y="4811981"/>
            <a:ext cx="3129032" cy="2145411"/>
            <a:chOff x="5220072" y="1453616"/>
            <a:chExt cx="2031827" cy="1686660"/>
          </a:xfrm>
        </p:grpSpPr>
        <p:pic>
          <p:nvPicPr>
            <p:cNvPr id="2055" name="Picture 7" descr="M:\private\class\2013-Fall\StudywithDiane\NLPFall2013\doc\12.06.2013 Meeting\Wall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453616"/>
              <a:ext cx="1917084" cy="1281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553934" y="2770944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WALL.E (2008)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9150" y="4595720"/>
            <a:ext cx="3370734" cy="2262280"/>
            <a:chOff x="5040983" y="4288434"/>
            <a:chExt cx="3680174" cy="2262280"/>
          </a:xfrm>
        </p:grpSpPr>
        <p:pic>
          <p:nvPicPr>
            <p:cNvPr id="2054" name="Picture 6" descr="M:\private\class\2013-Fall\StudywithDiane\NLPFall2013\doc\12.06.2013 Meeting\TimeMachineLibrarian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983" y="4288434"/>
              <a:ext cx="3680174" cy="1804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292080" y="6181382"/>
              <a:ext cx="311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Machine </a:t>
              </a:r>
              <a:r>
                <a:rPr lang="en-US" dirty="0" smtClean="0"/>
                <a:t>Librarian (2002)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524" y="1584130"/>
            <a:ext cx="2903544" cy="2402744"/>
            <a:chOff x="395536" y="4418212"/>
            <a:chExt cx="3305944" cy="2249436"/>
          </a:xfrm>
        </p:grpSpPr>
        <p:pic>
          <p:nvPicPr>
            <p:cNvPr id="2053" name="Picture 5" descr="M:\private\class\2013-Fall\StudywithDiane\NLPFall2013\doc\12.06.2013 Meeting\Karrimage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418212"/>
              <a:ext cx="3305944" cy="1763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88689" y="6298316"/>
              <a:ext cx="280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KITT </a:t>
              </a:r>
              <a:r>
                <a:rPr lang="en-US" dirty="0" smtClean="0"/>
                <a:t>(</a:t>
              </a:r>
              <a:r>
                <a:rPr lang="en-US" dirty="0"/>
                <a:t>Knight Rider</a:t>
              </a:r>
              <a:r>
                <a:rPr lang="en-US" dirty="0" smtClean="0"/>
                <a:t>) (1982)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4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from Fiction to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3074" name="Picture 2" descr="Project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024336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34534"/>
            <a:ext cx="2967435" cy="226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iri search screensh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077072"/>
            <a:ext cx="1512168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GoogleNowScreensh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26" y="4077072"/>
            <a:ext cx="1452886" cy="23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3690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515" y="3685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2570" y="6456003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46470" y="6456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</a:t>
            </a:r>
            <a:r>
              <a:rPr lang="en-US" sz="3600" dirty="0" smtClean="0"/>
              <a:t>: every transition is not perfect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61019" y="1460469"/>
            <a:ext cx="3563566" cy="4837397"/>
            <a:chOff x="1047" y="1257"/>
            <a:chExt cx="2369" cy="3415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200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</a:t>
              </a:r>
              <a:r>
                <a:rPr lang="en-US" altLang="en-US" sz="1100" dirty="0"/>
                <a:t>Manager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196" y="1504"/>
              <a:ext cx="1216" cy="3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ASR</a:t>
              </a:r>
            </a:p>
            <a:p>
              <a:pPr algn="ctr"/>
              <a:r>
                <a:rPr lang="en-US" altLang="en-US" sz="1000" dirty="0" smtClean="0"/>
                <a:t>Automatic Speech Recognizer</a:t>
              </a:r>
              <a:endParaRPr lang="en-US" altLang="en-US" sz="1000" dirty="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97" y="401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TTS</a:t>
              </a:r>
              <a:endParaRPr lang="en-US" altLang="en-US" sz="1100" dirty="0"/>
            </a:p>
            <a:p>
              <a:pPr algn="ctr"/>
              <a:r>
                <a:rPr lang="en-US" altLang="en-US" sz="1100" dirty="0"/>
                <a:t>Text-to-Speech </a:t>
              </a:r>
              <a:endParaRPr lang="en-US" altLang="en-US" sz="1100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197" y="343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NLG</a:t>
              </a:r>
            </a:p>
            <a:p>
              <a:pPr algn="ctr"/>
              <a:r>
                <a:rPr lang="en-US" altLang="en-US" sz="1100" dirty="0"/>
                <a:t>Natural Language Generation</a:t>
              </a:r>
              <a:endParaRPr lang="en-US" altLang="en-US" sz="1100" dirty="0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2196" y="2124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NLU </a:t>
              </a:r>
            </a:p>
            <a:p>
              <a:pPr algn="ctr"/>
              <a:r>
                <a:rPr lang="en-US" altLang="en-US" sz="1100" dirty="0" smtClean="0"/>
                <a:t>Natural Language Understanding</a:t>
              </a:r>
              <a:endParaRPr lang="en-US" altLang="en-US" sz="1100" dirty="0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047" y="3439"/>
              <a:ext cx="812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TM</a:t>
              </a:r>
            </a:p>
            <a:p>
              <a:pPr algn="ctr"/>
              <a:r>
                <a:rPr lang="en-US" altLang="en-US" sz="1100" dirty="0"/>
                <a:t>Task Manager</a:t>
              </a:r>
              <a:endParaRPr lang="en-US" altLang="en-US" sz="1100" dirty="0"/>
            </a:p>
          </p:txBody>
        </p:sp>
        <p:cxnSp>
          <p:nvCxnSpPr>
            <p:cNvPr id="12" name="AutoShape 1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2804" y="1845"/>
              <a:ext cx="0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10" idx="2"/>
              <a:endCxn id="6" idx="0"/>
            </p:cNvCxnSpPr>
            <p:nvPr/>
          </p:nvCxnSpPr>
          <p:spPr bwMode="auto">
            <a:xfrm rot="16200000" flipH="1">
              <a:off x="2641" y="2629"/>
              <a:ext cx="33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rot="5400000">
              <a:off x="2656" y="3287"/>
              <a:ext cx="301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>
              <a:off x="2805" y="3781"/>
              <a:ext cx="0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endCxn id="7" idx="0"/>
            </p:cNvCxnSpPr>
            <p:nvPr/>
          </p:nvCxnSpPr>
          <p:spPr bwMode="auto">
            <a:xfrm flipH="1">
              <a:off x="2804" y="1257"/>
              <a:ext cx="2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8" idx="2"/>
            </p:cNvCxnSpPr>
            <p:nvPr/>
          </p:nvCxnSpPr>
          <p:spPr bwMode="auto">
            <a:xfrm>
              <a:off x="2805" y="4361"/>
              <a:ext cx="0" cy="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AutoShape 4"/>
            <p:cNvSpPr>
              <a:spLocks noChangeArrowheads="1"/>
            </p:cNvSpPr>
            <p:nvPr/>
          </p:nvSpPr>
          <p:spPr bwMode="auto">
            <a:xfrm>
              <a:off x="2194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</a:t>
              </a:r>
              <a:r>
                <a:rPr lang="en-US" altLang="en-US" sz="1100" dirty="0"/>
                <a:t>Manager</a:t>
              </a:r>
            </a:p>
          </p:txBody>
        </p:sp>
      </p:grpSp>
      <p:cxnSp>
        <p:nvCxnSpPr>
          <p:cNvPr id="32" name="Straight Arrow Connector 31"/>
          <p:cNvCxnSpPr>
            <a:stCxn id="9" idx="1"/>
            <a:endCxn id="11" idx="3"/>
          </p:cNvCxnSpPr>
          <p:nvPr/>
        </p:nvCxnSpPr>
        <p:spPr>
          <a:xfrm flipH="1">
            <a:off x="2882469" y="4793528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flipH="1">
            <a:off x="4302102" y="1460413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0"/>
          <p:cNvCxnSpPr>
            <a:cxnSpLocks noChangeShapeType="1"/>
          </p:cNvCxnSpPr>
          <p:nvPr/>
        </p:nvCxnSpPr>
        <p:spPr bwMode="auto">
          <a:xfrm>
            <a:off x="4301851" y="2293222"/>
            <a:ext cx="0" cy="3952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</p:cNvCxnSpPr>
          <p:nvPr/>
        </p:nvCxnSpPr>
        <p:spPr bwMode="auto">
          <a:xfrm rot="16200000" flipH="1">
            <a:off x="4073269" y="3408290"/>
            <a:ext cx="467450" cy="601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13"/>
          <p:cNvCxnSpPr>
            <a:cxnSpLocks noChangeShapeType="1"/>
          </p:cNvCxnSpPr>
          <p:nvPr/>
        </p:nvCxnSpPr>
        <p:spPr bwMode="auto">
          <a:xfrm rot="5400000">
            <a:off x="4094468" y="4337114"/>
            <a:ext cx="426371" cy="45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14"/>
          <p:cNvCxnSpPr>
            <a:cxnSpLocks noChangeShapeType="1"/>
          </p:cNvCxnSpPr>
          <p:nvPr/>
        </p:nvCxnSpPr>
        <p:spPr bwMode="auto">
          <a:xfrm>
            <a:off x="4305397" y="5036986"/>
            <a:ext cx="0" cy="33713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AutoShape 17"/>
          <p:cNvCxnSpPr>
            <a:cxnSpLocks noChangeShapeType="1"/>
          </p:cNvCxnSpPr>
          <p:nvPr/>
        </p:nvCxnSpPr>
        <p:spPr bwMode="auto">
          <a:xfrm flipH="1">
            <a:off x="4302896" y="1457226"/>
            <a:ext cx="3008" cy="349879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AutoShape 18"/>
          <p:cNvCxnSpPr>
            <a:cxnSpLocks noChangeShapeType="1"/>
          </p:cNvCxnSpPr>
          <p:nvPr/>
        </p:nvCxnSpPr>
        <p:spPr bwMode="auto">
          <a:xfrm>
            <a:off x="4305401" y="5858221"/>
            <a:ext cx="0" cy="44053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Arrow Connector 163"/>
          <p:cNvCxnSpPr/>
          <p:nvPr/>
        </p:nvCxnSpPr>
        <p:spPr>
          <a:xfrm flipH="1">
            <a:off x="2881908" y="4793977"/>
            <a:ext cx="508436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94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Dialog State Tracking: from Open-loop to Close-loop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1661019" y="1460469"/>
            <a:ext cx="3563566" cy="4837397"/>
            <a:chOff x="1047" y="1257"/>
            <a:chExt cx="2369" cy="3415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2200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</a:t>
              </a:r>
              <a:r>
                <a:rPr lang="en-US" altLang="en-US" sz="1100" dirty="0"/>
                <a:t>Manager</a:t>
              </a:r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2196" y="1504"/>
              <a:ext cx="1216" cy="3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ASR</a:t>
              </a:r>
            </a:p>
            <a:p>
              <a:pPr algn="ctr"/>
              <a:r>
                <a:rPr lang="en-US" altLang="en-US" sz="1000" dirty="0" smtClean="0"/>
                <a:t>Automatic Speech Recognizer</a:t>
              </a:r>
              <a:endParaRPr lang="en-US" altLang="en-US" sz="1000" dirty="0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2197" y="401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TTS</a:t>
              </a:r>
              <a:endParaRPr lang="en-US" altLang="en-US" sz="1100" dirty="0"/>
            </a:p>
            <a:p>
              <a:pPr algn="ctr"/>
              <a:r>
                <a:rPr lang="en-US" altLang="en-US" sz="1100" dirty="0"/>
                <a:t>Text-to-Speech </a:t>
              </a:r>
              <a:endParaRPr lang="en-US" altLang="en-US" sz="1100" dirty="0"/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2197" y="343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NLG</a:t>
              </a:r>
            </a:p>
            <a:p>
              <a:pPr algn="ctr"/>
              <a:r>
                <a:rPr lang="en-US" altLang="en-US" sz="1100" dirty="0"/>
                <a:t>Natural Language Generation</a:t>
              </a:r>
              <a:endParaRPr lang="en-US" altLang="en-US" sz="1100" dirty="0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2196" y="2124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NLU </a:t>
              </a:r>
            </a:p>
            <a:p>
              <a:pPr algn="ctr"/>
              <a:r>
                <a:rPr lang="en-US" altLang="en-US" sz="1100" dirty="0" smtClean="0"/>
                <a:t>Natural Language Understanding</a:t>
              </a:r>
              <a:endParaRPr lang="en-US" altLang="en-US" sz="1100" dirty="0"/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1047" y="3439"/>
              <a:ext cx="812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TM</a:t>
              </a:r>
            </a:p>
            <a:p>
              <a:pPr algn="ctr"/>
              <a:r>
                <a:rPr lang="en-US" altLang="en-US" sz="1100" dirty="0"/>
                <a:t>Task Manager</a:t>
              </a:r>
              <a:endParaRPr lang="en-US" altLang="en-US" sz="1100" dirty="0"/>
            </a:p>
          </p:txBody>
        </p:sp>
        <p:cxnSp>
          <p:nvCxnSpPr>
            <p:cNvPr id="54" name="AutoShape 10"/>
            <p:cNvCxnSpPr>
              <a:cxnSpLocks noChangeShapeType="1"/>
              <a:stCxn id="49" idx="2"/>
              <a:endCxn id="52" idx="0"/>
            </p:cNvCxnSpPr>
            <p:nvPr/>
          </p:nvCxnSpPr>
          <p:spPr bwMode="auto">
            <a:xfrm>
              <a:off x="2804" y="1845"/>
              <a:ext cx="0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"/>
            <p:cNvCxnSpPr>
              <a:cxnSpLocks noChangeShapeType="1"/>
              <a:stCxn id="52" idx="2"/>
              <a:endCxn id="48" idx="0"/>
            </p:cNvCxnSpPr>
            <p:nvPr/>
          </p:nvCxnSpPr>
          <p:spPr bwMode="auto">
            <a:xfrm rot="16200000" flipH="1">
              <a:off x="2641" y="2629"/>
              <a:ext cx="33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"/>
            <p:cNvCxnSpPr>
              <a:cxnSpLocks noChangeShapeType="1"/>
              <a:stCxn id="48" idx="2"/>
              <a:endCxn id="51" idx="0"/>
            </p:cNvCxnSpPr>
            <p:nvPr/>
          </p:nvCxnSpPr>
          <p:spPr bwMode="auto">
            <a:xfrm rot="5400000">
              <a:off x="2656" y="3287"/>
              <a:ext cx="301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4"/>
            <p:cNvCxnSpPr>
              <a:cxnSpLocks noChangeShapeType="1"/>
              <a:stCxn id="51" idx="2"/>
              <a:endCxn id="50" idx="0"/>
            </p:cNvCxnSpPr>
            <p:nvPr/>
          </p:nvCxnSpPr>
          <p:spPr bwMode="auto">
            <a:xfrm>
              <a:off x="2805" y="3781"/>
              <a:ext cx="0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7"/>
            <p:cNvCxnSpPr>
              <a:cxnSpLocks noChangeShapeType="1"/>
              <a:endCxn id="49" idx="0"/>
            </p:cNvCxnSpPr>
            <p:nvPr/>
          </p:nvCxnSpPr>
          <p:spPr bwMode="auto">
            <a:xfrm flipH="1">
              <a:off x="2804" y="1257"/>
              <a:ext cx="2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8"/>
            <p:cNvCxnSpPr>
              <a:cxnSpLocks noChangeShapeType="1"/>
              <a:stCxn id="50" idx="2"/>
            </p:cNvCxnSpPr>
            <p:nvPr/>
          </p:nvCxnSpPr>
          <p:spPr bwMode="auto">
            <a:xfrm>
              <a:off x="2805" y="4361"/>
              <a:ext cx="0" cy="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2194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</a:t>
              </a:r>
              <a:r>
                <a:rPr lang="en-US" altLang="en-US" sz="1100" dirty="0"/>
                <a:t>Manager</a:t>
              </a:r>
            </a:p>
          </p:txBody>
        </p:sp>
      </p:grpSp>
      <p:cxnSp>
        <p:nvCxnSpPr>
          <p:cNvPr id="61" name="Straight Arrow Connector 60"/>
          <p:cNvCxnSpPr>
            <a:stCxn id="51" idx="1"/>
            <a:endCxn id="53" idx="3"/>
          </p:cNvCxnSpPr>
          <p:nvPr/>
        </p:nvCxnSpPr>
        <p:spPr>
          <a:xfrm flipH="1">
            <a:off x="2882469" y="4793528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7"/>
          <p:cNvCxnSpPr>
            <a:cxnSpLocks noChangeShapeType="1"/>
          </p:cNvCxnSpPr>
          <p:nvPr/>
        </p:nvCxnSpPr>
        <p:spPr bwMode="auto">
          <a:xfrm flipH="1">
            <a:off x="4302102" y="1460413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0"/>
          <p:cNvCxnSpPr>
            <a:cxnSpLocks noChangeShapeType="1"/>
          </p:cNvCxnSpPr>
          <p:nvPr/>
        </p:nvCxnSpPr>
        <p:spPr bwMode="auto">
          <a:xfrm>
            <a:off x="4301057" y="2293222"/>
            <a:ext cx="0" cy="3952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2"/>
          <p:cNvCxnSpPr>
            <a:cxnSpLocks noChangeShapeType="1"/>
          </p:cNvCxnSpPr>
          <p:nvPr/>
        </p:nvCxnSpPr>
        <p:spPr bwMode="auto">
          <a:xfrm rot="16200000" flipH="1">
            <a:off x="4073269" y="3408290"/>
            <a:ext cx="467450" cy="601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"/>
          <p:cNvCxnSpPr>
            <a:cxnSpLocks noChangeShapeType="1"/>
          </p:cNvCxnSpPr>
          <p:nvPr/>
        </p:nvCxnSpPr>
        <p:spPr bwMode="auto">
          <a:xfrm rot="5400000">
            <a:off x="4094468" y="4337114"/>
            <a:ext cx="426371" cy="45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305397" y="5036986"/>
            <a:ext cx="0" cy="3371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7"/>
          <p:cNvCxnSpPr>
            <a:cxnSpLocks noChangeShapeType="1"/>
          </p:cNvCxnSpPr>
          <p:nvPr/>
        </p:nvCxnSpPr>
        <p:spPr bwMode="auto">
          <a:xfrm flipH="1">
            <a:off x="4302896" y="1457226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8"/>
          <p:cNvCxnSpPr>
            <a:cxnSpLocks noChangeShapeType="1"/>
          </p:cNvCxnSpPr>
          <p:nvPr/>
        </p:nvCxnSpPr>
        <p:spPr bwMode="auto">
          <a:xfrm>
            <a:off x="4305401" y="5858221"/>
            <a:ext cx="0" cy="44053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>
          <a:xfrm flipH="1">
            <a:off x="2881908" y="4797152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>
          <a:xfrm>
            <a:off x="564952" y="1632165"/>
            <a:ext cx="2270909" cy="2707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Dialog State Tracking</a:t>
            </a:r>
          </a:p>
        </p:txBody>
      </p:sp>
      <p:sp>
        <p:nvSpPr>
          <p:cNvPr id="74" name="Curved Up Arrow 73"/>
          <p:cNvSpPr/>
          <p:nvPr/>
        </p:nvSpPr>
        <p:spPr>
          <a:xfrm>
            <a:off x="2987824" y="2102722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urved Down Arrow 74"/>
          <p:cNvSpPr/>
          <p:nvPr/>
        </p:nvSpPr>
        <p:spPr>
          <a:xfrm>
            <a:off x="2987824" y="1810348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Up Arrow 75"/>
          <p:cNvSpPr/>
          <p:nvPr/>
        </p:nvSpPr>
        <p:spPr>
          <a:xfrm>
            <a:off x="2987824" y="2980804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urved Down Arrow 76"/>
          <p:cNvSpPr/>
          <p:nvPr/>
        </p:nvSpPr>
        <p:spPr>
          <a:xfrm>
            <a:off x="2987824" y="2688430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urved Up Arrow 77"/>
          <p:cNvSpPr/>
          <p:nvPr/>
        </p:nvSpPr>
        <p:spPr>
          <a:xfrm>
            <a:off x="2987823" y="3996591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Down Arrow 78"/>
          <p:cNvSpPr/>
          <p:nvPr/>
        </p:nvSpPr>
        <p:spPr>
          <a:xfrm>
            <a:off x="2987823" y="3704217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Dialog State Tracking Challenge (DST)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Bank for comparing different approaches</a:t>
            </a:r>
          </a:p>
          <a:p>
            <a:r>
              <a:rPr lang="en-US" dirty="0" smtClean="0"/>
              <a:t>Challenge 1 (finished)</a:t>
            </a:r>
          </a:p>
          <a:p>
            <a:pPr lvl="1"/>
            <a:r>
              <a:rPr lang="en-US" dirty="0" smtClean="0"/>
              <a:t>Corpus: CMU, “Let’s Go</a:t>
            </a:r>
            <a:r>
              <a:rPr lang="en-US" dirty="0"/>
              <a:t>” (Bus timetables)</a:t>
            </a:r>
            <a:endParaRPr lang="en-US" dirty="0" smtClean="0"/>
          </a:p>
          <a:p>
            <a:pPr lvl="1"/>
            <a:r>
              <a:rPr lang="en-US" dirty="0" smtClean="0"/>
              <a:t>9 teams, 27 submission</a:t>
            </a:r>
          </a:p>
          <a:p>
            <a:pPr lvl="1"/>
            <a:r>
              <a:rPr lang="en-US" dirty="0" smtClean="0"/>
              <a:t>Results are in </a:t>
            </a:r>
            <a:r>
              <a:rPr lang="en-US" dirty="0" err="1" smtClean="0"/>
              <a:t>Sigdial</a:t>
            </a:r>
            <a:r>
              <a:rPr lang="en-US" dirty="0" smtClean="0"/>
              <a:t> 2013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winer</a:t>
            </a:r>
            <a:endParaRPr lang="en-US" dirty="0" smtClean="0"/>
          </a:p>
          <a:p>
            <a:r>
              <a:rPr lang="en-US" dirty="0" smtClean="0"/>
              <a:t>Challenge 2 &amp; 3</a:t>
            </a:r>
          </a:p>
          <a:p>
            <a:pPr lvl="1"/>
            <a:r>
              <a:rPr lang="en-US" dirty="0"/>
              <a:t>New Corpus</a:t>
            </a:r>
            <a:r>
              <a:rPr lang="en-US" dirty="0" smtClean="0"/>
              <a:t>: Restaurant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trike="sngStrike" dirty="0"/>
              <a:t>7th October 2013    </a:t>
            </a:r>
            <a:r>
              <a:rPr lang="en-US" sz="2000" strike="sngStrike" dirty="0"/>
              <a:t>Train and development set released</a:t>
            </a:r>
          </a:p>
          <a:p>
            <a:r>
              <a:rPr lang="en-US" sz="2000" b="1" dirty="0" smtClean="0"/>
              <a:t>20th </a:t>
            </a:r>
            <a:r>
              <a:rPr lang="en-US" sz="2000" b="1" dirty="0"/>
              <a:t>January </a:t>
            </a:r>
            <a:r>
              <a:rPr lang="en-US" sz="2000" b="1" dirty="0" smtClean="0"/>
              <a:t>2014  </a:t>
            </a:r>
            <a:r>
              <a:rPr lang="en-US" sz="2000" dirty="0" err="1" smtClean="0"/>
              <a:t>Unlabelled</a:t>
            </a:r>
            <a:r>
              <a:rPr lang="en-US" sz="2000" dirty="0" smtClean="0"/>
              <a:t> </a:t>
            </a:r>
            <a:r>
              <a:rPr lang="en-US" sz="2000" dirty="0"/>
              <a:t>restaurant information test set released</a:t>
            </a:r>
          </a:p>
          <a:p>
            <a:r>
              <a:rPr lang="en-US" sz="2000" b="1" dirty="0"/>
              <a:t>27th January </a:t>
            </a:r>
            <a:r>
              <a:rPr lang="en-US" sz="2000" b="1" dirty="0" smtClean="0"/>
              <a:t>2014  </a:t>
            </a:r>
            <a:r>
              <a:rPr lang="en-US" sz="2000" dirty="0" smtClean="0"/>
              <a:t>Tracker </a:t>
            </a:r>
            <a:r>
              <a:rPr lang="en-US" sz="2000" dirty="0"/>
              <a:t>output on restaurant information test set due</a:t>
            </a:r>
          </a:p>
          <a:p>
            <a:r>
              <a:rPr lang="en-US" sz="2000" b="1" dirty="0"/>
              <a:t>3rd February </a:t>
            </a:r>
            <a:r>
              <a:rPr lang="en-US" sz="2000" b="1" dirty="0" smtClean="0"/>
              <a:t>2014 </a:t>
            </a:r>
            <a:r>
              <a:rPr lang="en-US" sz="2000" dirty="0" smtClean="0"/>
              <a:t>Results </a:t>
            </a:r>
            <a:r>
              <a:rPr lang="en-US" sz="2000" dirty="0"/>
              <a:t>on </a:t>
            </a:r>
            <a:r>
              <a:rPr lang="en-US" sz="2000" dirty="0" smtClean="0"/>
              <a:t>test </a:t>
            </a:r>
            <a:r>
              <a:rPr lang="en-US" sz="2000" dirty="0"/>
              <a:t>set given to participants</a:t>
            </a:r>
          </a:p>
          <a:p>
            <a:r>
              <a:rPr lang="en-US" sz="2000" b="1" dirty="0"/>
              <a:t>5th March </a:t>
            </a:r>
            <a:r>
              <a:rPr lang="en-US" sz="2000" b="1" dirty="0" smtClean="0"/>
              <a:t>2014      </a:t>
            </a:r>
            <a:r>
              <a:rPr lang="en-US" sz="2000" dirty="0" smtClean="0"/>
              <a:t>Approximate </a:t>
            </a:r>
            <a:r>
              <a:rPr lang="en-US" sz="2000" dirty="0" err="1"/>
              <a:t>SIGdial</a:t>
            </a:r>
            <a:r>
              <a:rPr lang="en-US" sz="2000" dirty="0"/>
              <a:t> deadline</a:t>
            </a:r>
          </a:p>
          <a:p>
            <a:r>
              <a:rPr lang="en-US" sz="2000" b="1" dirty="0"/>
              <a:t>June </a:t>
            </a:r>
            <a:r>
              <a:rPr lang="en-US" sz="2000" b="1" dirty="0" smtClean="0"/>
              <a:t>2014                </a:t>
            </a:r>
            <a:r>
              <a:rPr lang="en-US" sz="2000" dirty="0" smtClean="0"/>
              <a:t>Results </a:t>
            </a:r>
            <a:r>
              <a:rPr lang="en-US" sz="2000" dirty="0"/>
              <a:t>presented at SIGDIAL Conference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Log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</TotalTime>
  <Words>281</Words>
  <Application>Microsoft Office PowerPoint</Application>
  <PresentationFormat>On-screen Show (4:3)</PresentationFormat>
  <Paragraphs>93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Theme_Red</vt:lpstr>
      <vt:lpstr>   Dialog State Tracking Challenge II</vt:lpstr>
      <vt:lpstr>Motivation: Fiction</vt:lpstr>
      <vt:lpstr>Motivation: from Fiction to Facts</vt:lpstr>
      <vt:lpstr>Challenges: every transition is not perfect</vt:lpstr>
      <vt:lpstr>Dialog State Tracking: from Open-loop to Close-loop</vt:lpstr>
      <vt:lpstr>Dialog State Tracking Challenge (DST) Overview</vt:lpstr>
      <vt:lpstr>Schedule</vt:lpstr>
      <vt:lpstr>Corpus: An Example</vt:lpstr>
      <vt:lpstr>Comprehensive Log Data</vt:lpstr>
      <vt:lpstr>3 Dialog States</vt:lpstr>
      <vt:lpstr>Accumulated Annotation</vt:lpstr>
      <vt:lpstr>Task: Tracking the 3 States (an example output)</vt:lpstr>
      <vt:lpstr>Evaluation Metrics</vt:lpstr>
      <vt:lpstr>Basic Info about the Corpus</vt:lpstr>
      <vt:lpstr>Our Current Approaches</vt:lpstr>
      <vt:lpstr>Two baselines</vt:lpstr>
      <vt:lpstr>Current Best Results</vt:lpstr>
      <vt:lpstr>Other Interesting Results</vt:lpstr>
      <vt:lpstr>Need your feedback!!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e-Chimera</dc:title>
  <dc:creator>Jingtao Wang</dc:creator>
  <cp:lastModifiedBy>Wencan Luo</cp:lastModifiedBy>
  <cp:revision>3801</cp:revision>
  <dcterms:modified xsi:type="dcterms:W3CDTF">2013-12-06T04:52:30Z</dcterms:modified>
</cp:coreProperties>
</file>