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8"/>
  </p:notesMasterIdLst>
  <p:sldIdLst>
    <p:sldId id="256" r:id="rId3"/>
    <p:sldId id="281" r:id="rId4"/>
    <p:sldId id="292" r:id="rId5"/>
    <p:sldId id="293" r:id="rId6"/>
    <p:sldId id="291" r:id="rId7"/>
    <p:sldId id="282" r:id="rId8"/>
    <p:sldId id="265" r:id="rId9"/>
    <p:sldId id="266" r:id="rId10"/>
    <p:sldId id="287" r:id="rId11"/>
    <p:sldId id="288" r:id="rId12"/>
    <p:sldId id="289" r:id="rId13"/>
    <p:sldId id="294" r:id="rId14"/>
    <p:sldId id="295" r:id="rId15"/>
    <p:sldId id="296" r:id="rId16"/>
    <p:sldId id="298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20D41B-B09E-4FC5-8906-18D72025FCC7}">
          <p14:sldIdLst>
            <p14:sldId id="256"/>
            <p14:sldId id="281"/>
            <p14:sldId id="292"/>
            <p14:sldId id="293"/>
            <p14:sldId id="291"/>
            <p14:sldId id="282"/>
            <p14:sldId id="265"/>
            <p14:sldId id="266"/>
            <p14:sldId id="287"/>
            <p14:sldId id="288"/>
            <p14:sldId id="289"/>
            <p14:sldId id="294"/>
            <p14:sldId id="295"/>
            <p14:sldId id="296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DC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14" autoAdjust="0"/>
    <p:restoredTop sz="86679" autoAdjust="0"/>
  </p:normalViewPr>
  <p:slideViewPr>
    <p:cSldViewPr>
      <p:cViewPr>
        <p:scale>
          <a:sx n="100" d="100"/>
          <a:sy n="100" d="100"/>
        </p:scale>
        <p:origin x="-10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30"/>
    </p:cViewPr>
  </p:outlin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349A0-9DCA-4449-8462-5D9CB563EABC}" type="datetimeFigureOut">
              <a:rPr lang="zh-CN" altLang="en-US" smtClean="0"/>
              <a:pPr/>
              <a:t>2014-2-7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76553-5B91-4449-9B02-3D0658743E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06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47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288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86105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86105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pPr/>
              <a:t>2/7/2014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946976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pPr/>
              <a:t>2/7/2014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714907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pPr/>
              <a:t>2/7/2014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488051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pPr/>
              <a:t>2/7/2014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124699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pPr/>
              <a:t>2/7/2014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477794"/>
      </p:ext>
    </p:extLst>
  </p:cSld>
  <p:clrMapOvr>
    <a:masterClrMapping/>
  </p:clrMapOvr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pPr/>
              <a:t>2/7/2014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438970"/>
      </p:ext>
    </p:extLst>
  </p:cSld>
  <p:clrMapOvr>
    <a:masterClrMapping/>
  </p:clrMapOvr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pPr/>
              <a:t>2/7/2014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63692"/>
      </p:ext>
    </p:extLst>
  </p:cSld>
  <p:clrMapOvr>
    <a:masterClrMapping/>
  </p:clrMapOvr>
  <p:hf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pPr/>
              <a:t>2/7/2014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54541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pPr/>
              <a:t>2/7/2014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005729"/>
      </p:ext>
    </p:extLst>
  </p:cSld>
  <p:clrMapOvr>
    <a:masterClrMapping/>
  </p:clrMapOvr>
  <p:hf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pPr/>
              <a:t>2/7/2014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90336"/>
      </p:ext>
    </p:extLst>
  </p:cSld>
  <p:clrMapOvr>
    <a:masterClrMapping/>
  </p:clrMapOvr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pPr/>
              <a:t>2/7/2014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463645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84313"/>
            <a:ext cx="39243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484313"/>
            <a:ext cx="39243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484313"/>
            <a:ext cx="800100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1860" name="AutoShape 4"/>
          <p:cNvSpPr>
            <a:spLocks noChangeArrowheads="1"/>
          </p:cNvSpPr>
          <p:nvPr/>
        </p:nvSpPr>
        <p:spPr bwMode="auto">
          <a:xfrm>
            <a:off x="539750" y="1231900"/>
            <a:ext cx="795813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6AFAD0A-34F9-4C29-9F52-5A12662E7BF1}" type="datetime1">
              <a:rPr lang="en-US" altLang="zh-CN" smtClean="0"/>
              <a:pPr/>
              <a:t>2/7/2014</a:t>
            </a:fld>
            <a:endParaRPr lang="zh-CN" alt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zh-CN" altLang="en-US"/>
          </a:p>
        </p:txBody>
      </p:sp>
      <p:sp>
        <p:nvSpPr>
          <p:cNvPr id="1218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2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FAD0A-34F9-4C29-9F52-5A12662E7BF1}" type="datetime1">
              <a:rPr lang="en-US" altLang="zh-CN" smtClean="0"/>
              <a:pPr/>
              <a:t>2/7/2014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20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amdial.org/~mh521/dst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062664" cy="1371600"/>
          </a:xfrm>
        </p:spPr>
        <p:txBody>
          <a:bodyPr/>
          <a:lstStyle/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3600" dirty="0"/>
              <a:t> Dialog State </a:t>
            </a:r>
            <a:r>
              <a:rPr lang="en-US" sz="3600" dirty="0" smtClean="0"/>
              <a:t>Tracking: Decompose the Goals</a:t>
            </a:r>
            <a:endParaRPr 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4511" y="4932898"/>
            <a:ext cx="7010400" cy="1944216"/>
          </a:xfrm>
        </p:spPr>
        <p:txBody>
          <a:bodyPr/>
          <a:lstStyle/>
          <a:p>
            <a:r>
              <a:rPr lang="en-US" altLang="zh-CN" sz="2400" i="1" dirty="0" err="1" smtClean="0"/>
              <a:t>Wencan</a:t>
            </a:r>
            <a:r>
              <a:rPr lang="en-US" altLang="zh-CN" sz="2400" i="1" dirty="0" smtClean="0"/>
              <a:t> </a:t>
            </a:r>
            <a:r>
              <a:rPr lang="en-US" altLang="zh-CN" sz="2400" i="1" dirty="0" smtClean="0"/>
              <a:t>Luo, Diane </a:t>
            </a:r>
            <a:r>
              <a:rPr lang="en-US" altLang="zh-CN" sz="2400" i="1" dirty="0" err="1" smtClean="0"/>
              <a:t>Litman</a:t>
            </a:r>
            <a:endParaRPr lang="en-US" altLang="zh-CN" sz="2400" dirty="0" smtClean="0"/>
          </a:p>
          <a:p>
            <a:r>
              <a:rPr lang="en-US" altLang="zh-CN" sz="2400" dirty="0" smtClean="0"/>
              <a:t>02/07/2013</a:t>
            </a:r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6309320"/>
            <a:ext cx="3158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http://camdial.org/~mh521/dstc/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64904"/>
            <a:ext cx="4629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Only 5 possible values</a:t>
            </a:r>
          </a:p>
          <a:p>
            <a:pPr lvl="1"/>
            <a:r>
              <a:rPr lang="en-US" sz="2000" dirty="0" err="1" smtClean="0"/>
              <a:t>none,byconstraints,byname,finished,byalternatives</a:t>
            </a:r>
            <a:endParaRPr lang="en-US" sz="2000" dirty="0" smtClean="0"/>
          </a:p>
          <a:p>
            <a:r>
              <a:rPr lang="en-US" sz="2800" dirty="0" smtClean="0">
                <a:latin typeface="Calibri"/>
                <a:ea typeface="SimSun"/>
                <a:cs typeface="Times New Roman"/>
              </a:rPr>
              <a:t>Same feature Set with Requester Classifier</a:t>
            </a:r>
          </a:p>
          <a:p>
            <a:r>
              <a:rPr lang="en-US" sz="2800" dirty="0" smtClean="0">
                <a:latin typeface="Calibri"/>
                <a:ea typeface="SimSun"/>
                <a:cs typeface="Times New Roman"/>
              </a:rPr>
              <a:t>SVM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07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Goals Classifier: Majority voting N-best ASR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4 Slots</a:t>
            </a:r>
          </a:p>
          <a:p>
            <a:pPr lvl="1"/>
            <a:r>
              <a:rPr lang="en-US" sz="2000" dirty="0" smtClean="0"/>
              <a:t>Area (5): </a:t>
            </a:r>
            <a:r>
              <a:rPr lang="en-US" sz="2000" dirty="0" err="1"/>
              <a:t>centre,north,west,south,east</a:t>
            </a:r>
            <a:endParaRPr lang="en-US" sz="2000" dirty="0" smtClean="0"/>
          </a:p>
          <a:p>
            <a:pPr lvl="1"/>
            <a:r>
              <a:rPr lang="en-US" sz="2000" dirty="0" smtClean="0"/>
              <a:t>Food (91)</a:t>
            </a:r>
            <a:endParaRPr lang="en-US" sz="2000" dirty="0"/>
          </a:p>
          <a:p>
            <a:pPr lvl="1"/>
            <a:r>
              <a:rPr lang="en-US" sz="2000" dirty="0" smtClean="0"/>
              <a:t>Name (113)</a:t>
            </a:r>
          </a:p>
          <a:p>
            <a:pPr lvl="1"/>
            <a:r>
              <a:rPr lang="en-US" sz="2000" dirty="0" err="1" smtClean="0"/>
              <a:t>Pricerange</a:t>
            </a:r>
            <a:r>
              <a:rPr lang="en-US" sz="2000" dirty="0" smtClean="0"/>
              <a:t> (3): </a:t>
            </a:r>
            <a:r>
              <a:rPr lang="en-US" sz="2000" dirty="0" err="1"/>
              <a:t>cheap,moderate,expensive</a:t>
            </a:r>
            <a:endParaRPr lang="en-US" sz="2000" dirty="0" smtClean="0"/>
          </a:p>
          <a:p>
            <a:r>
              <a:rPr lang="en-US" sz="2800" dirty="0" smtClean="0"/>
              <a:t>5-way/4-way classifier for “area” and “</a:t>
            </a:r>
            <a:r>
              <a:rPr lang="en-US" sz="2800" dirty="0" err="1" smtClean="0"/>
              <a:t>pricerange</a:t>
            </a:r>
            <a:r>
              <a:rPr lang="en-US" sz="2800" dirty="0" smtClean="0"/>
              <a:t>”</a:t>
            </a:r>
          </a:p>
          <a:p>
            <a:pPr lvl="1"/>
            <a:r>
              <a:rPr lang="en-US" sz="2000" dirty="0" smtClean="0"/>
              <a:t>“</a:t>
            </a:r>
            <a:r>
              <a:rPr lang="en-US" sz="2000" dirty="0" err="1" smtClean="0"/>
              <a:t>dontcare</a:t>
            </a:r>
            <a:r>
              <a:rPr lang="en-US" sz="2000" dirty="0" smtClean="0"/>
              <a:t>”</a:t>
            </a:r>
          </a:p>
          <a:p>
            <a:r>
              <a:rPr lang="en-US" sz="2800" dirty="0" smtClean="0"/>
              <a:t>2-way classifier for “food” and “name”</a:t>
            </a:r>
          </a:p>
          <a:p>
            <a:pPr lvl="2"/>
            <a:r>
              <a:rPr lang="en-US" sz="2000" dirty="0" smtClean="0"/>
              <a:t>if “Yes”, find the first slot-value in SLU</a:t>
            </a:r>
          </a:p>
          <a:p>
            <a:pPr marL="471487" lvl="1" indent="0">
              <a:buNone/>
            </a:pPr>
            <a:r>
              <a:rPr lang="en-US" dirty="0" smtClean="0"/>
              <a:t>-&gt; </a:t>
            </a:r>
            <a:r>
              <a:rPr lang="en-US" dirty="0" err="1" smtClean="0"/>
              <a:t>Overfitting</a:t>
            </a:r>
            <a:r>
              <a:rPr lang="en-US" dirty="0" smtClean="0"/>
              <a:t>: Used the baseline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00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-243408"/>
            <a:ext cx="8001000" cy="892175"/>
          </a:xfrm>
        </p:spPr>
        <p:txBody>
          <a:bodyPr/>
          <a:lstStyle/>
          <a:p>
            <a:r>
              <a:rPr lang="en-US" dirty="0" smtClean="0"/>
              <a:t>Results:9 </a:t>
            </a:r>
            <a:r>
              <a:rPr lang="en-US" dirty="0"/>
              <a:t>teams with 31 submission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3073" name="Picture 1" descr="\\ad.cs.pitt.edu\Users\Users1\wencan\Desktop\untitled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2695"/>
            <a:ext cx="8439150" cy="593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36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good on “request” (rank 2)</a:t>
            </a:r>
          </a:p>
          <a:p>
            <a:r>
              <a:rPr lang="en-US" dirty="0" smtClean="0"/>
              <a:t>It’s average on “method” (rank 4)</a:t>
            </a:r>
          </a:p>
          <a:p>
            <a:r>
              <a:rPr lang="en-US" dirty="0" smtClean="0"/>
              <a:t>It’s bad on “goals” (rank 7)</a:t>
            </a:r>
          </a:p>
          <a:p>
            <a:r>
              <a:rPr lang="en-US" dirty="0" smtClean="0"/>
              <a:t>Weakness</a:t>
            </a:r>
          </a:p>
          <a:p>
            <a:pPr lvl="1"/>
            <a:r>
              <a:rPr lang="en-US" dirty="0"/>
              <a:t>Assume the goals are </a:t>
            </a:r>
            <a:r>
              <a:rPr lang="en-US" dirty="0" smtClean="0"/>
              <a:t>independent</a:t>
            </a:r>
          </a:p>
          <a:p>
            <a:pPr lvl="1"/>
            <a:r>
              <a:rPr lang="en-US" dirty="0" err="1" smtClean="0"/>
              <a:t>Overfitting</a:t>
            </a:r>
            <a:r>
              <a:rPr lang="en-US" dirty="0" smtClean="0"/>
              <a:t> when data size is small</a:t>
            </a:r>
            <a:endParaRPr lang="en-US" dirty="0"/>
          </a:p>
          <a:p>
            <a:pPr lvl="1"/>
            <a:r>
              <a:rPr lang="en-US" dirty="0" smtClean="0"/>
              <a:t>No history feature (future work)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15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Accumulated forward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00B0F0"/>
                </a:solidFill>
              </a:rPr>
              <a:t>System: What </a:t>
            </a:r>
            <a:r>
              <a:rPr lang="en-US" sz="2800" b="1" dirty="0">
                <a:solidFill>
                  <a:srgbClr val="00B0F0"/>
                </a:solidFill>
              </a:rPr>
              <a:t>kind of food would you like</a:t>
            </a:r>
            <a:r>
              <a:rPr lang="en-US" sz="2800" b="1" dirty="0" smtClean="0">
                <a:solidFill>
                  <a:srgbClr val="00B0F0"/>
                </a:solidFill>
              </a:rPr>
              <a:t>?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C000"/>
                </a:solidFill>
              </a:rPr>
              <a:t>User: Does </a:t>
            </a:r>
            <a:r>
              <a:rPr lang="en-US" sz="2800" b="1" dirty="0">
                <a:solidFill>
                  <a:srgbClr val="FFC000"/>
                </a:solidFill>
              </a:rPr>
              <a:t>not matter  </a:t>
            </a:r>
            <a:r>
              <a:rPr lang="en-US" sz="2800" b="1" dirty="0"/>
              <a:t>-&gt; “food=</a:t>
            </a:r>
            <a:r>
              <a:rPr lang="en-US" sz="2800" b="1" dirty="0" err="1"/>
              <a:t>dontcare</a:t>
            </a:r>
            <a:r>
              <a:rPr lang="en-US" sz="2800" b="1" dirty="0" smtClean="0"/>
              <a:t>”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b="1" dirty="0" smtClean="0">
                <a:solidFill>
                  <a:srgbClr val="92D050"/>
                </a:solidFill>
              </a:rPr>
              <a:t>ASR: </a:t>
            </a:r>
            <a:r>
              <a:rPr lang="en-US" sz="2800" b="1" i="1" dirty="0">
                <a:solidFill>
                  <a:srgbClr val="92D050"/>
                </a:solidFill>
              </a:rPr>
              <a:t>the phone number </a:t>
            </a:r>
            <a:endParaRPr lang="en-US" sz="2800" b="1" i="1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B0F0"/>
                </a:solidFill>
              </a:rPr>
              <a:t>Case 1: Do you like Chinese food?</a:t>
            </a:r>
            <a:endParaRPr lang="en-US" sz="28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C000"/>
                </a:solidFill>
              </a:rPr>
              <a:t>User1: no </a:t>
            </a:r>
            <a:r>
              <a:rPr lang="en-US" sz="2800" b="1" dirty="0" smtClean="0"/>
              <a:t>-&gt; </a:t>
            </a:r>
            <a:r>
              <a:rPr lang="en-US" sz="2800" b="1" dirty="0"/>
              <a:t>“food=</a:t>
            </a:r>
            <a:r>
              <a:rPr lang="en-US" sz="2800" b="1" dirty="0" err="1"/>
              <a:t>dontcare</a:t>
            </a:r>
            <a:r>
              <a:rPr lang="en-US" sz="2800" b="1" dirty="0" smtClean="0"/>
              <a:t>”</a:t>
            </a:r>
            <a:endParaRPr lang="en-US" sz="2800" b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2800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800" b="1" smtClean="0">
                <a:solidFill>
                  <a:srgbClr val="00B0F0"/>
                </a:solidFill>
              </a:rPr>
              <a:t>Case 2: </a:t>
            </a:r>
            <a:r>
              <a:rPr lang="en-US" sz="2800" b="1" dirty="0">
                <a:solidFill>
                  <a:srgbClr val="00B0F0"/>
                </a:solidFill>
              </a:rPr>
              <a:t>What kind of food would you like?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C000"/>
                </a:solidFill>
              </a:rPr>
              <a:t>User2: any type </a:t>
            </a:r>
            <a:r>
              <a:rPr lang="en-US" sz="2800" b="1" dirty="0"/>
              <a:t>-&gt; “food=</a:t>
            </a:r>
            <a:r>
              <a:rPr lang="en-US" sz="2800" b="1" dirty="0" err="1"/>
              <a:t>dontcare</a:t>
            </a:r>
            <a:r>
              <a:rPr lang="en-US" sz="2800" b="1" dirty="0"/>
              <a:t>”</a:t>
            </a:r>
            <a:endParaRPr lang="en-US" sz="2800" b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FFC000"/>
                </a:solidFill>
              </a:rPr>
              <a:t>	</a:t>
            </a:r>
            <a:r>
              <a:rPr lang="en-US" sz="2800" b="1" dirty="0"/>
              <a:t> </a:t>
            </a:r>
            <a:r>
              <a:rPr lang="en-US" sz="2800" b="1" dirty="0" smtClean="0">
                <a:solidFill>
                  <a:srgbClr val="92D050"/>
                </a:solidFill>
              </a:rPr>
              <a:t>ASR: any type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69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</a:t>
            </a:r>
            <a:r>
              <a:rPr lang="en-US" dirty="0" smtClean="0"/>
              <a:t>Gold-standard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Assumptions: the SLU is correct if and only if: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matches the differences between the pervious correct answer and the current </a:t>
            </a:r>
            <a:r>
              <a:rPr lang="en-US" dirty="0" smtClean="0"/>
              <a:t>one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1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001000" cy="892175"/>
          </a:xfrm>
        </p:spPr>
        <p:txBody>
          <a:bodyPr>
            <a:normAutofit/>
          </a:bodyPr>
          <a:lstStyle/>
          <a:p>
            <a:r>
              <a:rPr lang="en-US" sz="3600" dirty="0"/>
              <a:t>Problem: 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36712"/>
            <a:ext cx="8229600" cy="5832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System: What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kind of food would you like? </a:t>
            </a:r>
            <a:endParaRPr lang="en-US" sz="20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</a:t>
            </a:r>
            <a:r>
              <a:rPr lang="en-US" sz="1800" b="1" i="1" dirty="0" smtClean="0">
                <a:solidFill>
                  <a:srgbClr val="00B050"/>
                </a:solidFill>
              </a:rPr>
              <a:t>start-time: 2.36377   end-time: 4.79</a:t>
            </a:r>
          </a:p>
          <a:p>
            <a:pPr marL="0" indent="0">
              <a:buNone/>
            </a:pPr>
            <a:r>
              <a:rPr lang="en-US" sz="1800" b="1" i="1" dirty="0">
                <a:solidFill>
                  <a:srgbClr val="00B050"/>
                </a:solidFill>
              </a:rPr>
              <a:t> </a:t>
            </a:r>
            <a:r>
              <a:rPr lang="en-US" sz="1800" b="1" i="1" dirty="0" smtClean="0">
                <a:solidFill>
                  <a:srgbClr val="00B050"/>
                </a:solidFill>
              </a:rPr>
              <a:t>  </a:t>
            </a:r>
            <a:r>
              <a:rPr lang="en-US" sz="1800" b="1" i="1" dirty="0" err="1" smtClean="0">
                <a:solidFill>
                  <a:srgbClr val="00B050"/>
                </a:solidFill>
              </a:rPr>
              <a:t>slu-hyp</a:t>
            </a:r>
            <a:r>
              <a:rPr lang="en-US" sz="1800" b="1" i="1" dirty="0" smtClean="0">
                <a:solidFill>
                  <a:srgbClr val="00B050"/>
                </a:solidFill>
              </a:rPr>
              <a:t>: [request(food)]</a:t>
            </a:r>
            <a:r>
              <a:rPr lang="en-US" sz="1800" b="1" i="1" dirty="0">
                <a:solidFill>
                  <a:srgbClr val="00B050"/>
                </a:solidFill>
              </a:rPr>
              <a:t/>
            </a:r>
            <a:br>
              <a:rPr lang="en-US" sz="1800" b="1" i="1" dirty="0">
                <a:solidFill>
                  <a:srgbClr val="00B050"/>
                </a:solidFill>
              </a:rPr>
            </a:b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User [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input]: does not matter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-&gt; “food=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dontcare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sz="1800" b="1" i="1" dirty="0" smtClean="0">
                <a:solidFill>
                  <a:srgbClr val="00B050"/>
                </a:solidFill>
              </a:rPr>
              <a:t/>
            </a:r>
            <a:br>
              <a:rPr lang="en-US" sz="1800" b="1" i="1" dirty="0" smtClean="0">
                <a:solidFill>
                  <a:srgbClr val="00B050"/>
                </a:solidFill>
              </a:rPr>
            </a:br>
            <a:r>
              <a:rPr lang="en-US" sz="1800" b="1" i="1" dirty="0" smtClean="0">
                <a:solidFill>
                  <a:srgbClr val="00B050"/>
                </a:solidFill>
              </a:rPr>
              <a:t>   "</a:t>
            </a:r>
            <a:r>
              <a:rPr lang="en-US" sz="1800" b="1" i="1" dirty="0" err="1">
                <a:solidFill>
                  <a:srgbClr val="00B050"/>
                </a:solidFill>
              </a:rPr>
              <a:t>asr-hyp</a:t>
            </a:r>
            <a:r>
              <a:rPr lang="en-US" sz="1800" b="1" i="1" dirty="0">
                <a:solidFill>
                  <a:srgbClr val="00B050"/>
                </a:solidFill>
              </a:rPr>
              <a:t>": [the phone number </a:t>
            </a:r>
            <a:r>
              <a:rPr lang="en-US" sz="1800" b="1" i="1" dirty="0" smtClean="0">
                <a:solidFill>
                  <a:srgbClr val="00B050"/>
                </a:solidFill>
              </a:rPr>
              <a:t>]</a:t>
            </a:r>
            <a:br>
              <a:rPr lang="en-US" sz="1800" b="1" i="1" dirty="0" smtClean="0">
                <a:solidFill>
                  <a:srgbClr val="00B050"/>
                </a:solidFill>
              </a:rPr>
            </a:br>
            <a:endParaRPr lang="en-US" sz="1800" b="1" i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System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Can I help you with anything else?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User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[input]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could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have the 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</a:rPr>
              <a:t>address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</a:rPr>
              <a:t>phone number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i="1" dirty="0" smtClean="0">
                <a:solidFill>
                  <a:srgbClr val="00B050"/>
                </a:solidFill>
              </a:rPr>
              <a:t>   "</a:t>
            </a:r>
            <a:r>
              <a:rPr lang="en-US" sz="1800" b="1" i="1" dirty="0" err="1">
                <a:solidFill>
                  <a:srgbClr val="00B050"/>
                </a:solidFill>
              </a:rPr>
              <a:t>slu-hyp</a:t>
            </a:r>
            <a:r>
              <a:rPr lang="en-US" sz="1800" b="1" i="1" dirty="0">
                <a:solidFill>
                  <a:srgbClr val="00B050"/>
                </a:solidFill>
              </a:rPr>
              <a:t>“: [</a:t>
            </a:r>
            <a:r>
              <a:rPr lang="en-US" sz="1800" b="1" i="1" dirty="0" smtClean="0">
                <a:solidFill>
                  <a:srgbClr val="00B050"/>
                </a:solidFill>
              </a:rPr>
              <a:t>request(slot=</a:t>
            </a:r>
            <a:r>
              <a:rPr lang="en-US" sz="1800" b="1" i="1" dirty="0" err="1" smtClean="0">
                <a:solidFill>
                  <a:srgbClr val="00B050"/>
                </a:solidFill>
              </a:rPr>
              <a:t>addr</a:t>
            </a:r>
            <a:r>
              <a:rPr lang="en-US" sz="1800" b="1" i="1" dirty="0" smtClean="0">
                <a:solidFill>
                  <a:srgbClr val="00B050"/>
                </a:solidFill>
              </a:rPr>
              <a:t>), score= 0.728;</a:t>
            </a:r>
          </a:p>
          <a:p>
            <a:pPr marL="0" indent="0">
              <a:buNone/>
            </a:pPr>
            <a:r>
              <a:rPr lang="en-US" sz="1800" b="1" i="1" dirty="0">
                <a:solidFill>
                  <a:srgbClr val="00B050"/>
                </a:solidFill>
              </a:rPr>
              <a:t> </a:t>
            </a:r>
            <a:r>
              <a:rPr lang="en-US" sz="1800" b="1" i="1" dirty="0" smtClean="0">
                <a:solidFill>
                  <a:srgbClr val="00B050"/>
                </a:solidFill>
              </a:rPr>
              <a:t>                       request(slot=</a:t>
            </a:r>
            <a:r>
              <a:rPr lang="en-US" sz="1800" b="1" i="1" dirty="0" err="1" smtClean="0">
                <a:solidFill>
                  <a:srgbClr val="00B050"/>
                </a:solidFill>
              </a:rPr>
              <a:t>addr</a:t>
            </a:r>
            <a:r>
              <a:rPr lang="en-US" sz="1800" b="1" i="1" dirty="0" smtClean="0">
                <a:solidFill>
                  <a:srgbClr val="00B050"/>
                </a:solidFill>
              </a:rPr>
              <a:t>), request(slot=phone), score=0.272</a:t>
            </a:r>
          </a:p>
          <a:p>
            <a:pPr marL="0" indent="0">
              <a:buNone/>
            </a:pPr>
            <a:r>
              <a:rPr lang="en-US" sz="1800" b="1" i="1" dirty="0">
                <a:solidFill>
                  <a:srgbClr val="00B050"/>
                </a:solidFill>
              </a:rPr>
              <a:t> </a:t>
            </a:r>
            <a:r>
              <a:rPr lang="en-US" sz="1800" b="1" i="1" dirty="0" smtClean="0">
                <a:solidFill>
                  <a:srgbClr val="00B050"/>
                </a:solidFill>
              </a:rPr>
              <a:t>                     ]</a:t>
            </a:r>
            <a:endParaRPr lang="en-US" sz="1800" b="1" i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4509120"/>
            <a:ext cx="6814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It suffers from both ASR and SLU Errors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31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(</a:t>
            </a:r>
            <a:r>
              <a:rPr lang="en-US" sz="1800" dirty="0" err="1"/>
              <a:t>Matallinou</a:t>
            </a:r>
            <a:r>
              <a:rPr lang="en-US" sz="1800" dirty="0"/>
              <a:t> et al, </a:t>
            </a:r>
            <a:r>
              <a:rPr lang="en-US" sz="1800" dirty="0" smtClean="0"/>
              <a:t>2013; Thomson </a:t>
            </a:r>
            <a:r>
              <a:rPr lang="en-US" sz="1800" dirty="0"/>
              <a:t>and Young, </a:t>
            </a:r>
            <a:r>
              <a:rPr lang="en-US" sz="1800" dirty="0" smtClean="0"/>
              <a:t>2010; Lee, 2013; …)</a:t>
            </a:r>
          </a:p>
          <a:p>
            <a:r>
              <a:rPr lang="en-US" dirty="0" smtClean="0"/>
              <a:t>One model for all the goals</a:t>
            </a:r>
          </a:p>
          <a:p>
            <a:pPr lvl="1"/>
            <a:r>
              <a:rPr lang="en-US" dirty="0" smtClean="0"/>
              <a:t>DSTC1: Bus schedule</a:t>
            </a:r>
          </a:p>
          <a:p>
            <a:pPr lvl="2"/>
            <a:r>
              <a:rPr lang="en-US" dirty="0" smtClean="0"/>
              <a:t>time, route, from, to</a:t>
            </a:r>
          </a:p>
          <a:p>
            <a:r>
              <a:rPr lang="en-US" dirty="0" smtClean="0"/>
              <a:t>Features: no lexicon feature</a:t>
            </a:r>
          </a:p>
          <a:p>
            <a:pPr lvl="1"/>
            <a:r>
              <a:rPr lang="en-US" dirty="0" smtClean="0"/>
              <a:t>Convert to discrete features (or random variables)</a:t>
            </a:r>
          </a:p>
          <a:p>
            <a:pPr lvl="2"/>
            <a:r>
              <a:rPr lang="en-US" dirty="0" smtClean="0"/>
              <a:t>rank of SLU, ASR</a:t>
            </a:r>
          </a:p>
          <a:p>
            <a:pPr lvl="2"/>
            <a:r>
              <a:rPr lang="en-US" dirty="0" smtClean="0"/>
              <a:t>confidence score</a:t>
            </a:r>
          </a:p>
          <a:p>
            <a:pPr lvl="2"/>
            <a:r>
              <a:rPr lang="en-US" dirty="0" err="1" smtClean="0"/>
              <a:t>hasRoute</a:t>
            </a:r>
            <a:r>
              <a:rPr lang="en-US" dirty="0" smtClean="0"/>
              <a:t>, </a:t>
            </a:r>
            <a:r>
              <a:rPr lang="en-US" dirty="0" err="1" smtClean="0"/>
              <a:t>hasFrom</a:t>
            </a:r>
            <a:r>
              <a:rPr lang="en-US" dirty="0" smtClean="0"/>
              <a:t>, </a:t>
            </a:r>
            <a:r>
              <a:rPr lang="en-US" dirty="0" err="1" smtClean="0"/>
              <a:t>hasTo</a:t>
            </a:r>
            <a:r>
              <a:rPr lang="en-US" dirty="0" smtClean="0"/>
              <a:t>, </a:t>
            </a:r>
            <a:r>
              <a:rPr lang="en-US" dirty="0" err="1" smtClean="0"/>
              <a:t>hasDate</a:t>
            </a:r>
            <a:r>
              <a:rPr lang="en-US" dirty="0" smtClean="0"/>
              <a:t>, 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2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Decompose the goals</a:t>
            </a:r>
          </a:p>
          <a:p>
            <a:pPr lvl="1"/>
            <a:r>
              <a:rPr lang="en-US" dirty="0" smtClean="0"/>
              <a:t>Proposal a model for each goal</a:t>
            </a:r>
          </a:p>
          <a:p>
            <a:r>
              <a:rPr lang="en-US" dirty="0" smtClean="0"/>
              <a:t>Leverage the lexicon information in the utterance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07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Corpus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Restaurant information domain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0888"/>
            <a:ext cx="8112901" cy="1303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3441" y="4293096"/>
            <a:ext cx="800100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400" kern="0" dirty="0" smtClean="0"/>
              <a:t>*DM (Dialog Manager)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kern="0" dirty="0" smtClean="0"/>
              <a:t>*SR (Speech Recognizer)</a:t>
            </a:r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225691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Dialog States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7253779"/>
              </p:ext>
            </p:extLst>
          </p:nvPr>
        </p:nvGraphicFramePr>
        <p:xfrm>
          <a:off x="323528" y="1628800"/>
          <a:ext cx="8136904" cy="3240360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812739"/>
                <a:gridCol w="1131477"/>
                <a:gridCol w="1224136"/>
                <a:gridCol w="4968552"/>
              </a:tblGrid>
              <a:tr h="488824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Dialog States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number of </a:t>
                      </a:r>
                      <a:r>
                        <a:rPr lang="en-US" sz="1600" dirty="0" smtClean="0">
                          <a:effectLst/>
                        </a:rPr>
                        <a:t>values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value examples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85282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Goals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area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centre,north,west,south,east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940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food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91</a:t>
                      </a:r>
                      <a:endParaRPr lang="en-US" sz="16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catalan,chinese,christmas,corsica,creative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589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name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113</a:t>
                      </a:r>
                      <a:endParaRPr lang="en-US" sz="16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ali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baba,anatolia,ask,backstreet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85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pricerange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cheap,moderate,expensive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2389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Method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none,byconstraints,byname,finished,byalternatives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3204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Request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addr,area,food,phone,pricerange,postcode,signature,name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97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Ratio of the </a:t>
            </a:r>
            <a:r>
              <a:rPr lang="en-US" dirty="0"/>
              <a:t>1-best correct </a:t>
            </a:r>
            <a:r>
              <a:rPr lang="en-US" dirty="0" smtClean="0"/>
              <a:t>hypothesis. </a:t>
            </a:r>
          </a:p>
          <a:p>
            <a:r>
              <a:rPr lang="en-US" dirty="0" smtClean="0"/>
              <a:t>L2</a:t>
            </a:r>
          </a:p>
          <a:p>
            <a:pPr lvl="1"/>
            <a:r>
              <a:rPr lang="en-US" dirty="0" smtClean="0"/>
              <a:t>The L2 norm between the vector of correct scores and the result</a:t>
            </a:r>
          </a:p>
          <a:p>
            <a:r>
              <a:rPr lang="en-US" dirty="0" smtClean="0"/>
              <a:t>ROC</a:t>
            </a:r>
          </a:p>
          <a:p>
            <a:pPr lvl="1"/>
            <a:r>
              <a:rPr lang="en-US" dirty="0" smtClean="0"/>
              <a:t>Aim </a:t>
            </a:r>
            <a:r>
              <a:rPr lang="en-US" dirty="0"/>
              <a:t>to evaluate how </a:t>
            </a:r>
            <a:r>
              <a:rPr lang="en-US" b="1" dirty="0"/>
              <a:t>"discriminative</a:t>
            </a:r>
            <a:r>
              <a:rPr lang="en-US" b="1" dirty="0" smtClean="0"/>
              <a:t>"</a:t>
            </a:r>
            <a:r>
              <a:rPr lang="en-US" dirty="0" smtClean="0"/>
              <a:t> </a:t>
            </a:r>
            <a:r>
              <a:rPr lang="en-US" dirty="0"/>
              <a:t>is for the top hypothesis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58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Current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Decompose the problem</a:t>
            </a:r>
          </a:p>
          <a:p>
            <a:pPr lvl="1"/>
            <a:r>
              <a:rPr lang="en-US" dirty="0" smtClean="0"/>
              <a:t>Request Classifier (best for “request”)</a:t>
            </a:r>
          </a:p>
          <a:p>
            <a:pPr lvl="1"/>
            <a:r>
              <a:rPr lang="en-US" dirty="0" smtClean="0"/>
              <a:t>Method Classifier (best for “method”)</a:t>
            </a:r>
          </a:p>
          <a:p>
            <a:pPr lvl="1"/>
            <a:r>
              <a:rPr lang="en-US" dirty="0" smtClean="0"/>
              <a:t>Goals Classifier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12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Request: multi-label classifier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</a:t>
            </a:r>
            <a:r>
              <a:rPr lang="en-US" dirty="0"/>
              <a:t>8 things are “</a:t>
            </a:r>
            <a:r>
              <a:rPr lang="en-US" dirty="0" err="1"/>
              <a:t>requestable</a:t>
            </a:r>
            <a:r>
              <a:rPr lang="en-US" dirty="0" smtClean="0"/>
              <a:t>”</a:t>
            </a:r>
          </a:p>
          <a:p>
            <a:pPr lvl="1"/>
            <a:r>
              <a:rPr lang="en-US" sz="2000" i="1" dirty="0" err="1" smtClean="0"/>
              <a:t>addr</a:t>
            </a:r>
            <a:r>
              <a:rPr lang="en-US" sz="2000" i="1" dirty="0" smtClean="0"/>
              <a:t>, area, food, phone, </a:t>
            </a:r>
            <a:r>
              <a:rPr lang="en-US" sz="2000" i="1" dirty="0" err="1" smtClean="0"/>
              <a:t>pricerange</a:t>
            </a:r>
            <a:r>
              <a:rPr lang="en-US" sz="2000" i="1" dirty="0" smtClean="0"/>
              <a:t>, postcode, signature, name</a:t>
            </a:r>
            <a:endParaRPr lang="en-US" i="1" dirty="0">
              <a:latin typeface="Calibri"/>
              <a:ea typeface="SimSun"/>
              <a:cs typeface="Times New Roman"/>
            </a:endParaRPr>
          </a:p>
          <a:p>
            <a:pPr lvl="1"/>
            <a:r>
              <a:rPr lang="en-US" dirty="0" smtClean="0"/>
              <a:t>Two slots can be requested at a same time</a:t>
            </a:r>
          </a:p>
          <a:p>
            <a:r>
              <a:rPr lang="en-US" dirty="0" smtClean="0"/>
              <a:t>Multi-label classifier</a:t>
            </a:r>
          </a:p>
          <a:p>
            <a:pPr lvl="1"/>
            <a:r>
              <a:rPr lang="en-US" dirty="0" err="1" smtClean="0"/>
              <a:t>Mulan</a:t>
            </a:r>
            <a:r>
              <a:rPr lang="en-US" dirty="0"/>
              <a:t> toolkit (http://mulan.sourceforge.net/)</a:t>
            </a:r>
            <a:endParaRPr lang="en-US" dirty="0" smtClean="0"/>
          </a:p>
          <a:p>
            <a:pPr lvl="2"/>
            <a:r>
              <a:rPr lang="en-US" dirty="0" err="1" smtClean="0"/>
              <a:t>BinaryRelevance</a:t>
            </a:r>
            <a:r>
              <a:rPr lang="en-US" dirty="0" smtClean="0"/>
              <a:t> Classifier</a:t>
            </a:r>
          </a:p>
          <a:p>
            <a:pPr lvl="1"/>
            <a:r>
              <a:rPr lang="en-US" dirty="0" smtClean="0"/>
              <a:t>Features</a:t>
            </a:r>
          </a:p>
          <a:p>
            <a:pPr lvl="2"/>
            <a:r>
              <a:rPr lang="en-US" dirty="0" smtClean="0"/>
              <a:t>Top ASR unigram (669)</a:t>
            </a:r>
          </a:p>
          <a:p>
            <a:pPr lvl="2"/>
            <a:r>
              <a:rPr lang="en-US" dirty="0" smtClean="0"/>
              <a:t>Dialog Acts (51)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58180" y="5380672"/>
            <a:ext cx="43829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Consider </a:t>
            </a:r>
            <a:r>
              <a:rPr lang="en-US" dirty="0">
                <a:solidFill>
                  <a:srgbClr val="FF0000"/>
                </a:solidFill>
              </a:rPr>
              <a:t>the ASR </a:t>
            </a:r>
            <a:r>
              <a:rPr lang="en-US" dirty="0" smtClean="0">
                <a:solidFill>
                  <a:srgbClr val="FF0000"/>
                </a:solidFill>
              </a:rPr>
              <a:t>errors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“phone number</a:t>
            </a:r>
            <a:r>
              <a:rPr lang="en-US" dirty="0" smtClean="0">
                <a:solidFill>
                  <a:srgbClr val="FF0000"/>
                </a:solidFill>
              </a:rPr>
              <a:t>” -&gt; “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don't the number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Consider </a:t>
            </a:r>
            <a:r>
              <a:rPr lang="en-US" dirty="0" smtClean="0">
                <a:solidFill>
                  <a:srgbClr val="FF0000"/>
                </a:solidFill>
              </a:rPr>
              <a:t>multiple requests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“phone number and address”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69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Theme_Red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Profi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5636</TotalTime>
  <Words>514</Words>
  <Application>Microsoft Office PowerPoint</Application>
  <PresentationFormat>On-screen Show (4:3)</PresentationFormat>
  <Paragraphs>134</Paragraphs>
  <Slides>15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Theme_Red</vt:lpstr>
      <vt:lpstr>Office Theme</vt:lpstr>
      <vt:lpstr>   Dialog State Tracking: Decompose the Goals</vt:lpstr>
      <vt:lpstr>Problem: An Example</vt:lpstr>
      <vt:lpstr>Related Work</vt:lpstr>
      <vt:lpstr>Our contribution</vt:lpstr>
      <vt:lpstr>Corpus Description</vt:lpstr>
      <vt:lpstr>3 Dialog States</vt:lpstr>
      <vt:lpstr>Evaluation Metrics</vt:lpstr>
      <vt:lpstr>Our Current Approaches</vt:lpstr>
      <vt:lpstr>Request: multi-label classifier</vt:lpstr>
      <vt:lpstr>Method Classifier</vt:lpstr>
      <vt:lpstr>Goals Classifier: Majority voting N-best ASR</vt:lpstr>
      <vt:lpstr>Results:9 teams with 31 submission</vt:lpstr>
      <vt:lpstr>Conclusion &amp; Discussion</vt:lpstr>
      <vt:lpstr>Accumulated forward annotation</vt:lpstr>
      <vt:lpstr>Missing Gold-standard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e-Chimera</dc:title>
  <dc:creator>Jingtao Wang</dc:creator>
  <cp:lastModifiedBy>Wencan Luo</cp:lastModifiedBy>
  <cp:revision>4313</cp:revision>
  <dcterms:modified xsi:type="dcterms:W3CDTF">2014-02-08T01:57:15Z</dcterms:modified>
</cp:coreProperties>
</file>