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3A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05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4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7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6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0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9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180131" y="4830519"/>
            <a:ext cx="4687227" cy="179888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6" descr="University-of-Pittsburgh-Greensburg-5EDD2945.p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6" t="11960" r="23885" b="10390"/>
          <a:stretch>
            <a:fillRect/>
          </a:stretch>
        </p:blipFill>
        <p:spPr bwMode="auto">
          <a:xfrm>
            <a:off x="7877175" y="57150"/>
            <a:ext cx="1009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4"/>
          <p:cNvSpPr txBox="1">
            <a:spLocks noChangeArrowheads="1"/>
          </p:cNvSpPr>
          <p:nvPr/>
        </p:nvSpPr>
        <p:spPr bwMode="auto">
          <a:xfrm>
            <a:off x="1270397" y="125016"/>
            <a:ext cx="6115050" cy="63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60" tIns="11430" rIns="22860" bIns="11430">
            <a:spAutoFit/>
          </a:bodyPr>
          <a:lstStyle>
            <a:lvl1pPr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2000" dirty="0"/>
              <a:t>Reducing Annotation Effort on Unbalanced Corpus based on Cost </a:t>
            </a:r>
            <a:r>
              <a:rPr lang="en-US" sz="2000" dirty="0"/>
              <a:t>Matrix</a:t>
            </a:r>
            <a:endParaRPr lang="en-US" sz="18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231900" y="666750"/>
          <a:ext cx="228600" cy="44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4" imgW="428207" imgH="666100" progId="Equation.DSMT4">
                  <p:embed/>
                </p:oleObj>
              </mc:Choice>
              <mc:Fallback>
                <p:oleObj name="Equation" r:id="rId4" imgW="428207" imgH="66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666750"/>
                        <a:ext cx="228600" cy="44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0" y="-92891"/>
            <a:ext cx="462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2860" tIns="11430" rIns="22860" bIns="11430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8" name="Text Box 96"/>
          <p:cNvSpPr txBox="1">
            <a:spLocks noChangeArrowheads="1"/>
          </p:cNvSpPr>
          <p:nvPr/>
        </p:nvSpPr>
        <p:spPr bwMode="auto">
          <a:xfrm>
            <a:off x="1245394" y="843367"/>
            <a:ext cx="6165056" cy="2998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04768" tIns="11317" rIns="104768" bIns="11317">
            <a:spAutoFit/>
          </a:bodyPr>
          <a:lstStyle>
            <a:lvl1pPr defTabSz="908050">
              <a:defRPr sz="4000" b="1">
                <a:solidFill>
                  <a:srgbClr val="003399"/>
                </a:solidFill>
                <a:latin typeface="Arial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1800" dirty="0" err="1">
                <a:solidFill>
                  <a:schemeClr val="dk1"/>
                </a:solidFill>
                <a:latin typeface="+mn-lt"/>
              </a:rPr>
              <a:t>Wencan</a:t>
            </a:r>
            <a:r>
              <a:rPr lang="en-US" sz="18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</a:rPr>
              <a:t>Luo</a:t>
            </a:r>
            <a:r>
              <a:rPr lang="en-US" sz="1800" dirty="0">
                <a:solidFill>
                  <a:schemeClr val="dk1"/>
                </a:solidFill>
                <a:latin typeface="+mn-lt"/>
              </a:rPr>
              <a:t>, Diane </a:t>
            </a:r>
            <a:r>
              <a:rPr lang="en-US" sz="1800" dirty="0" err="1">
                <a:solidFill>
                  <a:schemeClr val="dk1"/>
                </a:solidFill>
                <a:latin typeface="+mn-lt"/>
              </a:rPr>
              <a:t>Litman</a:t>
            </a:r>
            <a:r>
              <a:rPr lang="en-US" sz="1800" dirty="0">
                <a:solidFill>
                  <a:schemeClr val="dk1"/>
                </a:solidFill>
                <a:latin typeface="+mn-lt"/>
              </a:rPr>
              <a:t> and Joel Chan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14300" y="1615831"/>
            <a:ext cx="3981450" cy="2683363"/>
            <a:chOff x="457200" y="5573350"/>
            <a:chExt cx="15925800" cy="10733450"/>
          </a:xfrm>
        </p:grpSpPr>
        <p:sp>
          <p:nvSpPr>
            <p:cNvPr id="53" name="Rectangle 52"/>
            <p:cNvSpPr/>
            <p:nvPr/>
          </p:nvSpPr>
          <p:spPr>
            <a:xfrm>
              <a:off x="457200" y="5573350"/>
              <a:ext cx="15925800" cy="107334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379089" y="6468700"/>
              <a:ext cx="14013311" cy="9353100"/>
              <a:chOff x="1769148" y="6181526"/>
              <a:chExt cx="14551033" cy="9353100"/>
            </a:xfrm>
          </p:grpSpPr>
          <p:sp>
            <p:nvSpPr>
              <p:cNvPr id="36" name="Rectangle 35"/>
              <p:cNvSpPr/>
              <p:nvPr/>
            </p:nvSpPr>
            <p:spPr>
              <a:xfrm rot="817625">
                <a:off x="1769148" y="10646478"/>
                <a:ext cx="14522742" cy="83340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1002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>
                <a:off x="8149768" y="11496820"/>
                <a:ext cx="1524000" cy="15240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473487" y="6181526"/>
                <a:ext cx="4272694" cy="3200400"/>
              </a:xfrm>
              <a:prstGeom prst="ellipse">
                <a:avLst/>
              </a:prstGeom>
              <a:ln w="57150"/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2047487" y="8399626"/>
                <a:ext cx="4272694" cy="3200400"/>
              </a:xfrm>
              <a:prstGeom prst="ellipse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8"/>
              <p:cNvSpPr txBox="1">
                <a:spLocks noChangeArrowheads="1"/>
              </p:cNvSpPr>
              <p:nvPr/>
            </p:nvSpPr>
            <p:spPr bwMode="auto">
              <a:xfrm>
                <a:off x="3620786" y="13934186"/>
                <a:ext cx="11543014" cy="1600440"/>
              </a:xfrm>
              <a:prstGeom prst="rect">
                <a:avLst/>
              </a:prstGeom>
              <a:solidFill>
                <a:srgbClr val="C00000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 eaLnBrk="1" hangingPunct="1"/>
                <a:r>
                  <a:rPr lang="en-US" sz="2000" dirty="0">
                    <a:solidFill>
                      <a:schemeClr val="bg1"/>
                    </a:solidFill>
                  </a:rPr>
                  <a:t>Annotation Trade-off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2700760" y="9305726"/>
                <a:ext cx="3494147" cy="1723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/>
                  <a:t>Effort</a:t>
                </a:r>
                <a:endParaRPr lang="en-US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552612" y="6747650"/>
                <a:ext cx="4309091" cy="1723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/>
                  <a:t>Quality</a:t>
                </a:r>
                <a:endParaRPr lang="en-US" b="1" dirty="0"/>
              </a:p>
            </p:txBody>
          </p:sp>
        </p:grpSp>
      </p:grpSp>
      <p:sp>
        <p:nvSpPr>
          <p:cNvPr id="44" name="Right Arrow 43"/>
          <p:cNvSpPr/>
          <p:nvPr/>
        </p:nvSpPr>
        <p:spPr>
          <a:xfrm>
            <a:off x="4226779" y="3213073"/>
            <a:ext cx="690441" cy="287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" tIns="11430" rIns="22860" bIns="11430" rtlCol="0" anchor="ctr"/>
          <a:lstStyle/>
          <a:p>
            <a:pPr algn="ctr"/>
            <a:endParaRPr lang="en-US"/>
          </a:p>
        </p:txBody>
      </p: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119063" y="4446745"/>
            <a:ext cx="4000500" cy="284693"/>
          </a:xfrm>
          <a:prstGeom prst="rect">
            <a:avLst/>
          </a:prstGeom>
          <a:solidFill>
            <a:schemeClr val="tx2">
              <a:alpha val="70195"/>
            </a:schemeClr>
          </a:solidFill>
          <a:ln>
            <a:noFill/>
          </a:ln>
        </p:spPr>
        <p:txBody>
          <a:bodyPr wrap="square" lIns="22860" tIns="11430" rIns="22860" bIns="11430">
            <a:spAutoFit/>
          </a:bodyPr>
          <a:lstStyle>
            <a:lvl1pPr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 eaLnBrk="1" hangingPunct="1"/>
            <a:r>
              <a:rPr lang="en-US" sz="1700" dirty="0">
                <a:solidFill>
                  <a:schemeClr val="bg1"/>
                </a:solidFill>
              </a:rPr>
              <a:t>Reducing effort &amp; NOT hurting quality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4905375" y="4435790"/>
            <a:ext cx="3981450" cy="284693"/>
          </a:xfrm>
          <a:prstGeom prst="rect">
            <a:avLst/>
          </a:prstGeom>
          <a:solidFill>
            <a:schemeClr val="tx2">
              <a:alpha val="70195"/>
            </a:schemeClr>
          </a:solidFill>
          <a:ln>
            <a:noFill/>
          </a:ln>
        </p:spPr>
        <p:txBody>
          <a:bodyPr wrap="square" lIns="22860" tIns="11430" rIns="22860" bIns="11430">
            <a:spAutoFit/>
          </a:bodyPr>
          <a:lstStyle>
            <a:defPPr>
              <a:defRPr lang="en-US"/>
            </a:defPPr>
            <a:lvl1pPr algn="just">
              <a:defRPr sz="66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700" dirty="0"/>
              <a:t>Cost-sensitive Classification Problem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917220" y="1619250"/>
            <a:ext cx="3981450" cy="2683363"/>
            <a:chOff x="457200" y="5573350"/>
            <a:chExt cx="15925800" cy="10733450"/>
          </a:xfrm>
        </p:grpSpPr>
        <p:sp>
          <p:nvSpPr>
            <p:cNvPr id="66" name="Rectangle 65"/>
            <p:cNvSpPr/>
            <p:nvPr/>
          </p:nvSpPr>
          <p:spPr>
            <a:xfrm>
              <a:off x="457200" y="5573350"/>
              <a:ext cx="15925800" cy="107334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379089" y="6468700"/>
              <a:ext cx="14013311" cy="9353100"/>
              <a:chOff x="1769148" y="6181526"/>
              <a:chExt cx="14551033" cy="9353100"/>
            </a:xfrm>
          </p:grpSpPr>
          <p:sp>
            <p:nvSpPr>
              <p:cNvPr id="68" name="Rectangle 67"/>
              <p:cNvSpPr/>
              <p:nvPr/>
            </p:nvSpPr>
            <p:spPr>
              <a:xfrm rot="817625">
                <a:off x="1769148" y="10646478"/>
                <a:ext cx="14522742" cy="833409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1002">
                <a:schemeClr val="lt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68"/>
              <p:cNvSpPr/>
              <p:nvPr/>
            </p:nvSpPr>
            <p:spPr>
              <a:xfrm>
                <a:off x="8149768" y="11496820"/>
                <a:ext cx="1524000" cy="1524000"/>
              </a:xfrm>
              <a:prstGeom prst="triangl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473487" y="6181526"/>
                <a:ext cx="4272694" cy="3200400"/>
              </a:xfrm>
              <a:prstGeom prst="ellipse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2047487" y="8399626"/>
                <a:ext cx="4272694" cy="3200400"/>
              </a:xfrm>
              <a:prstGeom prst="ellipse">
                <a:avLst/>
              </a:prstGeom>
              <a:ln w="571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8"/>
              <p:cNvSpPr txBox="1">
                <a:spLocks noChangeArrowheads="1"/>
              </p:cNvSpPr>
              <p:nvPr/>
            </p:nvSpPr>
            <p:spPr bwMode="auto">
              <a:xfrm>
                <a:off x="3620786" y="13934186"/>
                <a:ext cx="11543014" cy="1600440"/>
              </a:xfrm>
              <a:prstGeom prst="rect">
                <a:avLst/>
              </a:prstGeom>
              <a:solidFill>
                <a:srgbClr val="C00000">
                  <a:alpha val="7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just" eaLnBrk="1" hangingPunct="1"/>
                <a:r>
                  <a:rPr lang="en-US" sz="2000" dirty="0">
                    <a:solidFill>
                      <a:schemeClr val="bg1"/>
                    </a:solidFill>
                  </a:rPr>
                  <a:t>Unbalanced Corpus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2987339" y="9172374"/>
                <a:ext cx="2677870" cy="1723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/>
                  <a:t>PPR</a:t>
                </a:r>
                <a:endParaRPr lang="en-US" b="1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542976" y="6839226"/>
                <a:ext cx="3639295" cy="1723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/>
                  <a:t>Recall</a:t>
                </a:r>
                <a:endParaRPr lang="en-US" b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8"/>
              <p:cNvSpPr txBox="1">
                <a:spLocks noChangeArrowheads="1"/>
              </p:cNvSpPr>
              <p:nvPr/>
            </p:nvSpPr>
            <p:spPr bwMode="auto">
              <a:xfrm>
                <a:off x="2471363" y="6172200"/>
                <a:ext cx="4125419" cy="330860"/>
              </a:xfrm>
              <a:prstGeom prst="rect">
                <a:avLst/>
              </a:prstGeom>
              <a:solidFill>
                <a:schemeClr val="accent3">
                  <a:lumMod val="75000"/>
                  <a:alpha val="70195"/>
                </a:schemeClr>
              </a:solidFill>
              <a:ln>
                <a:noFill/>
              </a:ln>
            </p:spPr>
            <p:txBody>
              <a:bodyPr wrap="square" lIns="22860" tIns="11430" rIns="22860" bIns="11430">
                <a:spAutoFit/>
              </a:bodyPr>
              <a:lstStyle>
                <a:defPPr>
                  <a:defRPr lang="en-US"/>
                </a:defPPr>
                <a:lvl1pPr algn="just">
                  <a:defRPr sz="6600" b="1">
                    <a:solidFill>
                      <a:schemeClr val="bg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 b="1">
                    <a:solidFill>
                      <a:srgbClr val="003399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US" sz="2000" dirty="0"/>
                  <a:t>Objective: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𝒎𝒂𝒙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/>
                          </a:rPr>
                          <m:t>𝑹𝒆𝒄𝒂𝒍𝒍</m:t>
                        </m:r>
                        <m:r>
                          <a:rPr lang="en-US" sz="2000">
                            <a:latin typeface="Cambria Math"/>
                          </a:rPr>
                          <m:t> −</m:t>
                        </m:r>
                        <m:r>
                          <a:rPr lang="en-US" sz="2000">
                            <a:latin typeface="Cambria Math"/>
                          </a:rPr>
                          <m:t>𝑷𝑷𝑹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85452" y="24688800"/>
                <a:ext cx="16501674" cy="1323439"/>
              </a:xfrm>
              <a:prstGeom prst="rect">
                <a:avLst/>
              </a:prstGeom>
              <a:blipFill rotWithShape="1">
                <a:blip r:embed="rId6"/>
                <a:stretch>
                  <a:fillRect l="-3177" t="-19816" b="-419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8"/>
          <p:cNvSpPr txBox="1">
            <a:spLocks noChangeArrowheads="1"/>
          </p:cNvSpPr>
          <p:nvPr/>
        </p:nvSpPr>
        <p:spPr bwMode="auto">
          <a:xfrm>
            <a:off x="4905375" y="4926940"/>
            <a:ext cx="1472159" cy="330860"/>
          </a:xfrm>
          <a:prstGeom prst="rect">
            <a:avLst/>
          </a:prstGeom>
          <a:solidFill>
            <a:schemeClr val="tx2">
              <a:lumMod val="75000"/>
              <a:alpha val="70195"/>
            </a:schemeClr>
          </a:solidFill>
          <a:ln>
            <a:noFill/>
          </a:ln>
        </p:spPr>
        <p:txBody>
          <a:bodyPr wrap="square" lIns="22860" tIns="11430" rIns="22860" bIns="11430">
            <a:spAutoFit/>
          </a:bodyPr>
          <a:lstStyle>
            <a:defPPr>
              <a:defRPr lang="en-US"/>
            </a:defPPr>
            <a:lvl1pPr algn="just">
              <a:defRPr sz="80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dirty="0"/>
              <a:t>High recall</a:t>
            </a:r>
          </a:p>
        </p:txBody>
      </p:sp>
      <p:sp>
        <p:nvSpPr>
          <p:cNvPr id="77" name="TextBox 8"/>
          <p:cNvSpPr txBox="1">
            <a:spLocks noChangeArrowheads="1"/>
          </p:cNvSpPr>
          <p:nvPr/>
        </p:nvSpPr>
        <p:spPr bwMode="auto">
          <a:xfrm>
            <a:off x="2678713" y="4965040"/>
            <a:ext cx="1510087" cy="330860"/>
          </a:xfrm>
          <a:prstGeom prst="rect">
            <a:avLst/>
          </a:prstGeom>
          <a:solidFill>
            <a:schemeClr val="tx2">
              <a:lumMod val="75000"/>
              <a:alpha val="70195"/>
            </a:schemeClr>
          </a:solidFill>
          <a:ln>
            <a:noFill/>
          </a:ln>
        </p:spPr>
        <p:txBody>
          <a:bodyPr wrap="square" lIns="22860" tIns="11430" rIns="22860" bIns="11430">
            <a:spAutoFit/>
          </a:bodyPr>
          <a:lstStyle>
            <a:defPPr>
              <a:defRPr lang="en-US"/>
            </a:defPPr>
            <a:lvl1pPr algn="just">
              <a:defRPr sz="66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dirty="0"/>
              <a:t>High quality</a:t>
            </a:r>
            <a:endParaRPr lang="en-US" sz="2000" dirty="0"/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711331" y="5584166"/>
            <a:ext cx="1477469" cy="330860"/>
          </a:xfrm>
          <a:prstGeom prst="rect">
            <a:avLst/>
          </a:prstGeom>
          <a:solidFill>
            <a:srgbClr val="C00000">
              <a:alpha val="70195"/>
            </a:srgbClr>
          </a:solidFill>
          <a:ln>
            <a:noFill/>
          </a:ln>
        </p:spPr>
        <p:txBody>
          <a:bodyPr wrap="square" lIns="22860" tIns="11430" rIns="22860" bIns="11430">
            <a:spAutoFit/>
          </a:bodyPr>
          <a:lstStyle>
            <a:defPPr>
              <a:defRPr lang="en-US"/>
            </a:defPPr>
            <a:lvl1pPr algn="just">
              <a:defRPr sz="66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dirty="0"/>
              <a:t>Low effort</a:t>
            </a:r>
            <a:endParaRPr lang="en-US" sz="2000" dirty="0"/>
          </a:p>
        </p:txBody>
      </p:sp>
      <p:sp>
        <p:nvSpPr>
          <p:cNvPr id="79" name="TextBox 8"/>
          <p:cNvSpPr txBox="1">
            <a:spLocks noChangeArrowheads="1"/>
          </p:cNvSpPr>
          <p:nvPr/>
        </p:nvSpPr>
        <p:spPr bwMode="auto">
          <a:xfrm>
            <a:off x="4905375" y="5574641"/>
            <a:ext cx="1472160" cy="330860"/>
          </a:xfrm>
          <a:prstGeom prst="rect">
            <a:avLst/>
          </a:prstGeom>
          <a:solidFill>
            <a:srgbClr val="C00000">
              <a:alpha val="70195"/>
            </a:srgbClr>
          </a:solidFill>
          <a:ln>
            <a:noFill/>
          </a:ln>
        </p:spPr>
        <p:txBody>
          <a:bodyPr wrap="square" lIns="22860" tIns="11430" rIns="22860" bIns="11430">
            <a:spAutoFit/>
          </a:bodyPr>
          <a:lstStyle>
            <a:defPPr>
              <a:defRPr lang="en-US"/>
            </a:defPPr>
            <a:lvl1pPr algn="just">
              <a:defRPr sz="8000" b="1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2000" dirty="0"/>
              <a:t>Low PPR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467698" y="1854984"/>
                <a:ext cx="1338091" cy="460399"/>
              </a:xfrm>
              <a:prstGeom prst="rect">
                <a:avLst/>
              </a:prstGeom>
            </p:spPr>
            <p:txBody>
              <a:bodyPr wrap="none" lIns="22860" tIns="11430" rIns="22860" bIns="1143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𝑃𝑃𝑅</m:t>
                      </m:r>
                      <m:r>
                        <a:rPr lang="en-US" sz="15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/>
                            </a:rPr>
                            <m:t>𝑡𝑝</m:t>
                          </m:r>
                          <m:r>
                            <a:rPr lang="en-US" sz="1500" i="1">
                              <a:latin typeface="Cambria Math"/>
                            </a:rPr>
                            <m:t>+</m:t>
                          </m:r>
                          <m:r>
                            <a:rPr lang="en-US" sz="1500" i="1">
                              <a:latin typeface="Cambria Math"/>
                            </a:rPr>
                            <m:t>𝑓𝑝</m:t>
                          </m:r>
                        </m:num>
                        <m:den>
                          <m:r>
                            <a:rPr lang="en-US" sz="15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0793" y="7419936"/>
                <a:ext cx="5352363" cy="184159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Equal 103"/>
          <p:cNvSpPr/>
          <p:nvPr/>
        </p:nvSpPr>
        <p:spPr>
          <a:xfrm>
            <a:off x="4400550" y="5029200"/>
            <a:ext cx="228600" cy="228600"/>
          </a:xfrm>
          <a:prstGeom prst="mathEqua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2860" tIns="11430" rIns="22860" bIns="11430"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5" name="Equal 104"/>
          <p:cNvSpPr/>
          <p:nvPr/>
        </p:nvSpPr>
        <p:spPr>
          <a:xfrm>
            <a:off x="4381500" y="5581650"/>
            <a:ext cx="228600" cy="228600"/>
          </a:xfrm>
          <a:prstGeom prst="mathEqual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2860" tIns="11430" rIns="22860" bIns="1143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59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wencan</dc:creator>
  <cp:lastModifiedBy>wencan</cp:lastModifiedBy>
  <cp:revision>62</cp:revision>
  <dcterms:created xsi:type="dcterms:W3CDTF">2006-08-16T00:00:00Z</dcterms:created>
  <dcterms:modified xsi:type="dcterms:W3CDTF">2013-06-07T08:53:03Z</dcterms:modified>
</cp:coreProperties>
</file>