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365760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3A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" d="100"/>
          <a:sy n="17" d="100"/>
        </p:scale>
        <p:origin x="-1170" y="-150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4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4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4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7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6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0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9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University-of-Pittsburgh-Greensburg-5EDD2945.p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6" t="11960" r="23885" b="10390"/>
          <a:stretch>
            <a:fillRect/>
          </a:stretch>
        </p:blipFill>
        <p:spPr bwMode="auto">
          <a:xfrm>
            <a:off x="31508700" y="228600"/>
            <a:ext cx="40386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4"/>
          <p:cNvSpPr txBox="1">
            <a:spLocks noChangeArrowheads="1"/>
          </p:cNvSpPr>
          <p:nvPr/>
        </p:nvSpPr>
        <p:spPr bwMode="auto">
          <a:xfrm>
            <a:off x="5081588" y="500063"/>
            <a:ext cx="24460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8000" dirty="0"/>
              <a:t>Reducing Annotation Effort on Unbalanced Corpus based on Cost </a:t>
            </a:r>
            <a:r>
              <a:rPr lang="en-US" sz="8000" dirty="0" smtClean="0"/>
              <a:t>Matrix</a:t>
            </a:r>
            <a:endParaRPr lang="en-US" sz="72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4" imgW="428207" imgH="666100" progId="Equation.DSMT4">
                  <p:embed/>
                </p:oleObj>
              </mc:Choice>
              <mc:Fallback>
                <p:oleObj name="Equation" r:id="rId4" imgW="428207" imgH="66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0"/>
            <a:ext cx="3657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8" name="Text Box 96"/>
          <p:cNvSpPr txBox="1">
            <a:spLocks noChangeArrowheads="1"/>
          </p:cNvSpPr>
          <p:nvPr/>
        </p:nvSpPr>
        <p:spPr bwMode="auto">
          <a:xfrm>
            <a:off x="4981575" y="3373469"/>
            <a:ext cx="24660225" cy="11994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419070" tIns="45267" rIns="419070" bIns="45267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7200" dirty="0" err="1">
                <a:solidFill>
                  <a:schemeClr val="dk1"/>
                </a:solidFill>
                <a:latin typeface="+mn-lt"/>
              </a:rPr>
              <a:t>Wencan</a:t>
            </a:r>
            <a:r>
              <a:rPr lang="en-US" sz="72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7200" dirty="0" err="1">
                <a:solidFill>
                  <a:schemeClr val="dk1"/>
                </a:solidFill>
                <a:latin typeface="+mn-lt"/>
              </a:rPr>
              <a:t>Luo</a:t>
            </a:r>
            <a:r>
              <a:rPr lang="en-US" sz="7200" dirty="0">
                <a:solidFill>
                  <a:schemeClr val="dk1"/>
                </a:solidFill>
                <a:latin typeface="+mn-lt"/>
              </a:rPr>
              <a:t>, Diane </a:t>
            </a:r>
            <a:r>
              <a:rPr lang="en-US" sz="7200" dirty="0" err="1">
                <a:solidFill>
                  <a:schemeClr val="dk1"/>
                </a:solidFill>
                <a:latin typeface="+mn-lt"/>
              </a:rPr>
              <a:t>Litman</a:t>
            </a:r>
            <a:r>
              <a:rPr lang="en-US" sz="7200" dirty="0">
                <a:solidFill>
                  <a:schemeClr val="dk1"/>
                </a:solidFill>
                <a:latin typeface="+mn-lt"/>
              </a:rPr>
              <a:t> and Joel Chan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19200" y="5738812"/>
            <a:ext cx="381000" cy="15763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08050" eaLnBrk="0" hangingPunct="0"/>
            <a:endParaRPr 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600200" y="5815012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0070C0"/>
                </a:solidFill>
              </a:rPr>
              <a:t>Motivation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1828800" y="6611937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High-quality annotated corpora are desirable.</a:t>
            </a:r>
          </a:p>
          <a:p>
            <a:r>
              <a:rPr lang="en-US" sz="2400" dirty="0"/>
              <a:t>Annotation is </a:t>
            </a:r>
            <a:r>
              <a:rPr lang="en-US" sz="2400" i="1" dirty="0"/>
              <a:t>tedious</a:t>
            </a:r>
            <a:r>
              <a:rPr lang="en-US" sz="2400" dirty="0"/>
              <a:t> and</a:t>
            </a:r>
            <a:r>
              <a:rPr lang="en-US" sz="2400" i="1" dirty="0"/>
              <a:t> costly.</a:t>
            </a:r>
          </a:p>
          <a:p>
            <a:r>
              <a:rPr lang="en-US" sz="2400" dirty="0"/>
              <a:t>It’s a tradeoff between </a:t>
            </a:r>
            <a:r>
              <a:rPr lang="en-US" sz="2400" i="1" dirty="0"/>
              <a:t>data quality </a:t>
            </a:r>
            <a:r>
              <a:rPr lang="en-US" sz="2400" dirty="0"/>
              <a:t>and </a:t>
            </a:r>
            <a:r>
              <a:rPr lang="en-US" sz="2400" i="1" dirty="0"/>
              <a:t>human effort.</a:t>
            </a:r>
          </a:p>
          <a:p>
            <a:r>
              <a:rPr lang="en-US" sz="2400" dirty="0"/>
              <a:t>Reducing annotation effort but not hurting the quality?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University-of-Pittsburgh-Greensburg-5EDD2945.p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6" t="11960" r="23885" b="10390"/>
          <a:stretch>
            <a:fillRect/>
          </a:stretch>
        </p:blipFill>
        <p:spPr bwMode="auto">
          <a:xfrm>
            <a:off x="31508700" y="228600"/>
            <a:ext cx="40386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4"/>
          <p:cNvSpPr txBox="1">
            <a:spLocks noChangeArrowheads="1"/>
          </p:cNvSpPr>
          <p:nvPr/>
        </p:nvSpPr>
        <p:spPr bwMode="auto">
          <a:xfrm>
            <a:off x="5081588" y="500063"/>
            <a:ext cx="24460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8000" dirty="0"/>
              <a:t>Reducing Annotation Effort on Unbalanced Corpus based on Cost </a:t>
            </a:r>
            <a:r>
              <a:rPr lang="en-US" sz="8000" dirty="0" smtClean="0"/>
              <a:t>Matrix</a:t>
            </a:r>
            <a:endParaRPr lang="en-US" sz="72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4" imgW="428207" imgH="666100" progId="Equation.DSMT4">
                  <p:embed/>
                </p:oleObj>
              </mc:Choice>
              <mc:Fallback>
                <p:oleObj name="Equation" r:id="rId4" imgW="428207" imgH="66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0"/>
            <a:ext cx="3657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8" name="Text Box 96"/>
          <p:cNvSpPr txBox="1">
            <a:spLocks noChangeArrowheads="1"/>
          </p:cNvSpPr>
          <p:nvPr/>
        </p:nvSpPr>
        <p:spPr bwMode="auto">
          <a:xfrm>
            <a:off x="4981575" y="3373469"/>
            <a:ext cx="24660225" cy="11994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419070" tIns="45267" rIns="419070" bIns="45267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7200" dirty="0" err="1">
                <a:solidFill>
                  <a:schemeClr val="dk1"/>
                </a:solidFill>
                <a:latin typeface="+mn-lt"/>
              </a:rPr>
              <a:t>Wencan</a:t>
            </a:r>
            <a:r>
              <a:rPr lang="en-US" sz="72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7200" dirty="0" err="1">
                <a:solidFill>
                  <a:schemeClr val="dk1"/>
                </a:solidFill>
                <a:latin typeface="+mn-lt"/>
              </a:rPr>
              <a:t>Luo</a:t>
            </a:r>
            <a:r>
              <a:rPr lang="en-US" sz="7200" dirty="0">
                <a:solidFill>
                  <a:schemeClr val="dk1"/>
                </a:solidFill>
                <a:latin typeface="+mn-lt"/>
              </a:rPr>
              <a:t>, Diane </a:t>
            </a:r>
            <a:r>
              <a:rPr lang="en-US" sz="7200" dirty="0" err="1">
                <a:solidFill>
                  <a:schemeClr val="dk1"/>
                </a:solidFill>
                <a:latin typeface="+mn-lt"/>
              </a:rPr>
              <a:t>Litman</a:t>
            </a:r>
            <a:r>
              <a:rPr lang="en-US" sz="7200" dirty="0">
                <a:solidFill>
                  <a:schemeClr val="dk1"/>
                </a:solidFill>
                <a:latin typeface="+mn-lt"/>
              </a:rPr>
              <a:t> and Joel Chan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6463325"/>
            <a:ext cx="15925800" cy="10733450"/>
            <a:chOff x="457200" y="5573350"/>
            <a:chExt cx="15925800" cy="10733450"/>
          </a:xfrm>
        </p:grpSpPr>
        <p:sp>
          <p:nvSpPr>
            <p:cNvPr id="53" name="Rectangle 52"/>
            <p:cNvSpPr/>
            <p:nvPr/>
          </p:nvSpPr>
          <p:spPr>
            <a:xfrm>
              <a:off x="457200" y="5573350"/>
              <a:ext cx="15925800" cy="107334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379089" y="6468700"/>
              <a:ext cx="14013311" cy="9076100"/>
              <a:chOff x="1769148" y="6181526"/>
              <a:chExt cx="14551033" cy="9076100"/>
            </a:xfrm>
          </p:grpSpPr>
          <p:sp>
            <p:nvSpPr>
              <p:cNvPr id="36" name="Rectangle 35"/>
              <p:cNvSpPr/>
              <p:nvPr/>
            </p:nvSpPr>
            <p:spPr>
              <a:xfrm rot="817625">
                <a:off x="1769148" y="10646478"/>
                <a:ext cx="14522742" cy="83340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1002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8149768" y="11496820"/>
                <a:ext cx="1524000" cy="15240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473487" y="6181526"/>
                <a:ext cx="4272694" cy="3200400"/>
              </a:xfrm>
              <a:prstGeom prst="ellipse">
                <a:avLst/>
              </a:prstGeom>
              <a:ln w="762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2047487" y="8399626"/>
                <a:ext cx="4272694" cy="32004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8"/>
              <p:cNvSpPr txBox="1">
                <a:spLocks noChangeArrowheads="1"/>
              </p:cNvSpPr>
              <p:nvPr/>
            </p:nvSpPr>
            <p:spPr bwMode="auto">
              <a:xfrm>
                <a:off x="3620785" y="13934187"/>
                <a:ext cx="11543015" cy="1323439"/>
              </a:xfrm>
              <a:prstGeom prst="rect">
                <a:avLst/>
              </a:prstGeom>
              <a:solidFill>
                <a:srgbClr val="C00000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 eaLnBrk="1" hangingPunct="1"/>
                <a:r>
                  <a:rPr lang="en-US" sz="8000" dirty="0" smtClean="0">
                    <a:solidFill>
                      <a:schemeClr val="bg1"/>
                    </a:solidFill>
                  </a:rPr>
                  <a:t>Annotation Trade-off</a:t>
                </a:r>
                <a:endParaRPr lang="en-US" sz="8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2700759" y="9305726"/>
                <a:ext cx="2907306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0" b="1" dirty="0" smtClean="0"/>
                  <a:t>Effort</a:t>
                </a:r>
                <a:endParaRPr lang="en-US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10859" y="7064209"/>
                <a:ext cx="360226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0" b="1" dirty="0" smtClean="0"/>
                  <a:t>Quality</a:t>
                </a:r>
                <a:endParaRPr lang="en-US" b="1" dirty="0"/>
              </a:p>
            </p:txBody>
          </p:sp>
        </p:grpSp>
      </p:grpSp>
      <p:sp>
        <p:nvSpPr>
          <p:cNvPr id="44" name="Right Arrow 43"/>
          <p:cNvSpPr/>
          <p:nvPr/>
        </p:nvSpPr>
        <p:spPr>
          <a:xfrm>
            <a:off x="16907117" y="12852292"/>
            <a:ext cx="2761764" cy="1149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476250" y="17786980"/>
            <a:ext cx="16002000" cy="1107996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en-US" sz="6600" dirty="0" smtClean="0">
                <a:solidFill>
                  <a:schemeClr val="bg1"/>
                </a:solidFill>
              </a:rPr>
              <a:t>Reducing effort &amp; NOT hurting quality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19621500" y="17743160"/>
            <a:ext cx="15925800" cy="1107996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66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dirty="0"/>
              <a:t>Cost-sensitive Classification Problem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9668881" y="6477000"/>
            <a:ext cx="15925800" cy="10733450"/>
            <a:chOff x="457200" y="5573350"/>
            <a:chExt cx="15925800" cy="10733450"/>
          </a:xfrm>
        </p:grpSpPr>
        <p:sp>
          <p:nvSpPr>
            <p:cNvPr id="66" name="Rectangle 65"/>
            <p:cNvSpPr/>
            <p:nvPr/>
          </p:nvSpPr>
          <p:spPr>
            <a:xfrm>
              <a:off x="457200" y="5573350"/>
              <a:ext cx="15925800" cy="107334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379089" y="6468700"/>
              <a:ext cx="14013311" cy="9076100"/>
              <a:chOff x="1769148" y="6181526"/>
              <a:chExt cx="14551033" cy="9076100"/>
            </a:xfrm>
          </p:grpSpPr>
          <p:sp>
            <p:nvSpPr>
              <p:cNvPr id="68" name="Rectangle 67"/>
              <p:cNvSpPr/>
              <p:nvPr/>
            </p:nvSpPr>
            <p:spPr>
              <a:xfrm rot="817625">
                <a:off x="1769148" y="10646478"/>
                <a:ext cx="14522742" cy="83340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1002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>
                <a:off x="8149768" y="11496820"/>
                <a:ext cx="1524000" cy="15240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473487" y="6181526"/>
                <a:ext cx="4272694" cy="3200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2047487" y="8399626"/>
                <a:ext cx="4272694" cy="32004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8"/>
              <p:cNvSpPr txBox="1">
                <a:spLocks noChangeArrowheads="1"/>
              </p:cNvSpPr>
              <p:nvPr/>
            </p:nvSpPr>
            <p:spPr bwMode="auto">
              <a:xfrm>
                <a:off x="3620785" y="13934187"/>
                <a:ext cx="11543015" cy="1323439"/>
              </a:xfrm>
              <a:prstGeom prst="rect">
                <a:avLst/>
              </a:prstGeom>
              <a:solidFill>
                <a:srgbClr val="C00000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 eaLnBrk="1" hangingPunct="1"/>
                <a:r>
                  <a:rPr lang="en-US" sz="8000" dirty="0">
                    <a:solidFill>
                      <a:schemeClr val="bg1"/>
                    </a:solidFill>
                  </a:rPr>
                  <a:t>Unbalanced Corpus</a:t>
                </a:r>
                <a:endParaRPr lang="en-US" sz="8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3134498" y="9383176"/>
                <a:ext cx="2099284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0" b="1" dirty="0" smtClean="0"/>
                  <a:t>PPR</a:t>
                </a:r>
                <a:endParaRPr lang="en-US" b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993096" y="7064209"/>
                <a:ext cx="3062306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0" b="1" dirty="0" smtClean="0"/>
                  <a:t>Recall</a:t>
                </a:r>
                <a:endParaRPr lang="en-US" b="1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8"/>
              <p:cNvSpPr txBox="1">
                <a:spLocks noChangeArrowheads="1"/>
              </p:cNvSpPr>
              <p:nvPr/>
            </p:nvSpPr>
            <p:spPr bwMode="auto">
              <a:xfrm>
                <a:off x="9885452" y="24688800"/>
                <a:ext cx="16501674" cy="1323439"/>
              </a:xfrm>
              <a:prstGeom prst="rect">
                <a:avLst/>
              </a:prstGeom>
              <a:solidFill>
                <a:schemeClr val="accent3">
                  <a:lumMod val="75000"/>
                  <a:alpha val="70195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just">
                  <a:defRPr sz="6600" b="1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8000" dirty="0"/>
                  <a:t>Objective: </a:t>
                </a:r>
                <a14:m>
                  <m:oMath xmlns:m="http://schemas.openxmlformats.org/officeDocument/2006/math">
                    <m:r>
                      <a:rPr lang="en-US" sz="8000"/>
                      <m:t>𝒎𝒂𝒙</m:t>
                    </m:r>
                    <m:r>
                      <a:rPr lang="en-US" sz="8000"/>
                      <m:t> </m:t>
                    </m:r>
                    <m:d>
                      <m:dPr>
                        <m:ctrlPr>
                          <a:rPr lang="en-US" sz="8000"/>
                        </m:ctrlPr>
                      </m:dPr>
                      <m:e>
                        <m:r>
                          <a:rPr lang="en-US" sz="8000"/>
                          <m:t>𝑹𝒆𝒄𝒂𝒍𝒍</m:t>
                        </m:r>
                        <m:r>
                          <a:rPr lang="en-US" sz="8000"/>
                          <m:t> −</m:t>
                        </m:r>
                        <m:r>
                          <a:rPr lang="en-US" sz="8000"/>
                          <m:t>𝑷𝑷𝑹</m:t>
                        </m:r>
                      </m:e>
                    </m:d>
                  </m:oMath>
                </a14:m>
                <a:endParaRPr lang="en-US" sz="8000" dirty="0"/>
              </a:p>
            </p:txBody>
          </p:sp>
        </mc:Choice>
        <mc:Fallback>
          <p:sp>
            <p:nvSpPr>
              <p:cNvPr id="75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85452" y="24688800"/>
                <a:ext cx="16501674" cy="1323439"/>
              </a:xfrm>
              <a:prstGeom prst="rect">
                <a:avLst/>
              </a:prstGeom>
              <a:blipFill rotWithShape="1">
                <a:blip r:embed="rId6"/>
                <a:stretch>
                  <a:fillRect l="-3177" t="-19816" b="-419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19621500" y="19707761"/>
            <a:ext cx="5888637" cy="1323439"/>
          </a:xfrm>
          <a:prstGeom prst="rect">
            <a:avLst/>
          </a:prstGeom>
          <a:solidFill>
            <a:schemeClr val="tx2">
              <a:lumMod val="75000"/>
              <a:alpha val="70195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80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dirty="0"/>
              <a:t>High recall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10714849" y="19860158"/>
            <a:ext cx="6040349" cy="1323439"/>
          </a:xfrm>
          <a:prstGeom prst="rect">
            <a:avLst/>
          </a:prstGeom>
          <a:solidFill>
            <a:schemeClr val="tx2">
              <a:lumMod val="75000"/>
              <a:alpha val="70195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66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8000" dirty="0" smtClean="0"/>
              <a:t>High quality</a:t>
            </a:r>
            <a:endParaRPr lang="en-US" sz="8000" dirty="0"/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10845324" y="22336664"/>
            <a:ext cx="5909874" cy="1323439"/>
          </a:xfrm>
          <a:prstGeom prst="rect">
            <a:avLst/>
          </a:prstGeom>
          <a:solidFill>
            <a:srgbClr val="C00000">
              <a:alpha val="70195"/>
            </a:srgb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66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8000" dirty="0" smtClean="0"/>
              <a:t>Low effort</a:t>
            </a:r>
            <a:endParaRPr lang="en-US" sz="8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19621500" y="22298563"/>
            <a:ext cx="5888638" cy="1323439"/>
          </a:xfrm>
          <a:prstGeom prst="rect">
            <a:avLst/>
          </a:prstGeom>
          <a:solidFill>
            <a:srgbClr val="C00000">
              <a:alpha val="70195"/>
            </a:srgb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80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dirty="0"/>
              <a:t>Low PPR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29870793" y="7419936"/>
                <a:ext cx="5352363" cy="1841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/>
                        </a:rPr>
                        <m:t>𝑃𝑃𝑅</m:t>
                      </m:r>
                      <m:r>
                        <a:rPr lang="en-US" sz="6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6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/>
                            </a:rPr>
                            <m:t>𝑡𝑝</m:t>
                          </m:r>
                          <m:r>
                            <a:rPr lang="en-US" sz="6000" i="1">
                              <a:latin typeface="Cambria Math"/>
                            </a:rPr>
                            <m:t>+</m:t>
                          </m:r>
                          <m:r>
                            <a:rPr lang="en-US" sz="6000" i="1">
                              <a:latin typeface="Cambria Math"/>
                            </a:rPr>
                            <m:t>𝑓𝑝</m:t>
                          </m:r>
                        </m:num>
                        <m:den>
                          <m:r>
                            <a:rPr lang="en-US" sz="60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793" y="7419936"/>
                <a:ext cx="5352363" cy="184159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Equal 103"/>
          <p:cNvSpPr/>
          <p:nvPr/>
        </p:nvSpPr>
        <p:spPr>
          <a:xfrm>
            <a:off x="17602200" y="20116800"/>
            <a:ext cx="914400" cy="914400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Equal 104"/>
          <p:cNvSpPr/>
          <p:nvPr/>
        </p:nvSpPr>
        <p:spPr>
          <a:xfrm>
            <a:off x="17526000" y="22326600"/>
            <a:ext cx="914400" cy="914400"/>
          </a:xfrm>
          <a:prstGeom prst="mathEqual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109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MathType 6.0 Equation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wencan</dc:creator>
  <cp:lastModifiedBy>wencan</cp:lastModifiedBy>
  <cp:revision>55</cp:revision>
  <dcterms:created xsi:type="dcterms:W3CDTF">2006-08-16T00:00:00Z</dcterms:created>
  <dcterms:modified xsi:type="dcterms:W3CDTF">2013-06-07T08:47:08Z</dcterms:modified>
</cp:coreProperties>
</file>