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705"/>
    <a:srgbClr val="BE0C0C"/>
    <a:srgbClr val="FFFFFF"/>
    <a:srgbClr val="B3A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032" y="420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98F95-8F3F-4CF4-9BA1-14E7A917112F}" type="datetimeFigureOut">
              <a:rPr lang="en-US" smtClean="0"/>
              <a:t>9/21/2013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FA272-449C-413C-B4ED-2030F35B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FA272-449C-413C-B4ED-2030F35B2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hyperlink" Target="http://aclweb.org/anthology/N/N13/N13-2002.pdf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2.jpeg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828801" y="16155412"/>
            <a:ext cx="8991600" cy="3046988"/>
            <a:chOff x="1828800" y="15240000"/>
            <a:chExt cx="9079015" cy="3046988"/>
          </a:xfrm>
        </p:grpSpPr>
        <p:sp>
          <p:nvSpPr>
            <p:cNvPr id="82" name="TextBox 8"/>
            <p:cNvSpPr txBox="1">
              <a:spLocks noChangeArrowheads="1"/>
            </p:cNvSpPr>
            <p:nvPr/>
          </p:nvSpPr>
          <p:spPr bwMode="auto">
            <a:xfrm>
              <a:off x="1856692" y="15259050"/>
              <a:ext cx="2610352" cy="43810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28800" y="15240000"/>
              <a:ext cx="9079015" cy="304698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Skewed Distribution</a:t>
              </a:r>
              <a:r>
                <a:rPr lang="en-US" sz="2400" dirty="0" smtClean="0"/>
                <a:t> (</a:t>
              </a:r>
              <a:r>
                <a:rPr lang="en-US" sz="2400" dirty="0"/>
                <a:t>unbalanced degree: 3% ~ 24%</a:t>
              </a:r>
              <a:r>
                <a:rPr lang="en-US" sz="2400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 smtClean="0"/>
                <a:t>text classification (Forman, 2003)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 smtClean="0"/>
                <a:t>information </a:t>
              </a:r>
              <a:r>
                <a:rPr lang="en-US" sz="2400" i="1" dirty="0"/>
                <a:t>extraction (Hoffmann et al., 2011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emotion detection (</a:t>
              </a:r>
              <a:r>
                <a:rPr lang="en-US" sz="2400" i="1" dirty="0" err="1"/>
                <a:t>Ang</a:t>
              </a:r>
              <a:r>
                <a:rPr lang="en-US" sz="2400" i="1" dirty="0"/>
                <a:t> et al., 2002; </a:t>
              </a:r>
              <a:r>
                <a:rPr lang="en-US" sz="2400" i="1" dirty="0" err="1"/>
                <a:t>Alm</a:t>
              </a:r>
              <a:r>
                <a:rPr lang="en-US" sz="2400" i="1" dirty="0"/>
                <a:t> et al., 2005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sentiment classification (Li et al., 2012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polarity of opinion (</a:t>
              </a:r>
              <a:r>
                <a:rPr lang="en-US" sz="2400" i="1" dirty="0" err="1"/>
                <a:t>Carvalho</a:t>
              </a:r>
              <a:r>
                <a:rPr lang="en-US" sz="2400" i="1" dirty="0"/>
                <a:t> et al., 2011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uncertainty and correctness of student answers in tutoring dialogue systems (Forbes-Riley and </a:t>
              </a:r>
              <a:r>
                <a:rPr lang="en-US" sz="2400" i="1" dirty="0" err="1"/>
                <a:t>Litman</a:t>
              </a:r>
              <a:r>
                <a:rPr lang="en-US" sz="2400" i="1" dirty="0"/>
                <a:t>, 2011; </a:t>
              </a:r>
              <a:r>
                <a:rPr lang="en-US" sz="2400" i="1" dirty="0" err="1"/>
                <a:t>Dzikovska</a:t>
              </a:r>
              <a:r>
                <a:rPr lang="en-US" sz="2400" i="1" dirty="0"/>
                <a:t> et al., 2012)</a:t>
              </a:r>
              <a:endParaRPr lang="en-US" sz="2400" dirty="0"/>
            </a:p>
          </p:txBody>
        </p:sp>
      </p:grpSp>
      <p:pic>
        <p:nvPicPr>
          <p:cNvPr id="4" name="Picture 16" descr="University-of-Pittsburgh-Greensburg-5EDD2945.p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11960" r="23885" b="10390"/>
          <a:stretch>
            <a:fillRect/>
          </a:stretch>
        </p:blipFill>
        <p:spPr bwMode="auto">
          <a:xfrm>
            <a:off x="31508700" y="228600"/>
            <a:ext cx="4038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4"/>
          <p:cNvSpPr txBox="1">
            <a:spLocks noChangeArrowheads="1"/>
          </p:cNvSpPr>
          <p:nvPr/>
        </p:nvSpPr>
        <p:spPr bwMode="auto">
          <a:xfrm>
            <a:off x="5081588" y="500063"/>
            <a:ext cx="24460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8000" dirty="0"/>
              <a:t>Reducing Annotation Effort on Unbalanced Corpus based on Cost </a:t>
            </a:r>
            <a:r>
              <a:rPr lang="en-US" sz="8000" dirty="0" smtClean="0"/>
              <a:t>Matrix*</a:t>
            </a:r>
            <a:endParaRPr lang="en-US" sz="72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Equation" r:id="rId5" imgW="428207" imgH="666100" progId="Equation.DSMT4">
                  <p:embed/>
                </p:oleObj>
              </mc:Choice>
              <mc:Fallback>
                <p:oleObj name="Equation" r:id="rId5" imgW="428207" imgH="66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19200" y="6348412"/>
            <a:ext cx="381000" cy="15763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08050" eaLnBrk="0" hangingPunct="0"/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600200" y="6424612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828800" y="7221537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High-quality annotated corpora are desirable.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Annotation is </a:t>
            </a:r>
            <a:r>
              <a:rPr lang="en-US" sz="3200" i="1" dirty="0"/>
              <a:t>tedious</a:t>
            </a:r>
            <a:r>
              <a:rPr lang="en-US" sz="3200" dirty="0"/>
              <a:t> and</a:t>
            </a:r>
            <a:r>
              <a:rPr lang="en-US" sz="3200" i="1" dirty="0"/>
              <a:t> costly.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It’s a tradeoff between </a:t>
            </a:r>
            <a:r>
              <a:rPr lang="en-US" sz="3200" i="1" dirty="0"/>
              <a:t>data quality </a:t>
            </a:r>
            <a:r>
              <a:rPr lang="en-US" sz="3200" dirty="0"/>
              <a:t>and </a:t>
            </a:r>
            <a:r>
              <a:rPr lang="en-US" sz="3200" i="1" dirty="0"/>
              <a:t>human effort.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Reducing annotation effort but not hurting the quality?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0796" y="10515600"/>
            <a:ext cx="4298994" cy="2034653"/>
            <a:chOff x="457200" y="5573347"/>
            <a:chExt cx="15925800" cy="10895348"/>
          </a:xfrm>
        </p:grpSpPr>
        <p:sp>
          <p:nvSpPr>
            <p:cNvPr id="13" name="Rectangle 12"/>
            <p:cNvSpPr/>
            <p:nvPr/>
          </p:nvSpPr>
          <p:spPr>
            <a:xfrm>
              <a:off x="457200" y="5573347"/>
              <a:ext cx="15925800" cy="108953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379089" y="5644743"/>
              <a:ext cx="14013311" cy="10719162"/>
              <a:chOff x="1769148" y="5357569"/>
              <a:chExt cx="14551033" cy="10719162"/>
            </a:xfrm>
          </p:grpSpPr>
          <p:sp>
            <p:nvSpPr>
              <p:cNvPr id="15" name="Rectangle 14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92663" y="5357569"/>
                <a:ext cx="4272694" cy="3200400"/>
              </a:xfrm>
              <a:prstGeom prst="ellipse">
                <a:avLst/>
              </a:prstGeom>
              <a:ln w="57150"/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TextBox 8"/>
              <p:cNvSpPr txBox="1">
                <a:spLocks noChangeArrowheads="1"/>
              </p:cNvSpPr>
              <p:nvPr/>
            </p:nvSpPr>
            <p:spPr bwMode="auto">
              <a:xfrm>
                <a:off x="2218915" y="13934185"/>
                <a:ext cx="12944889" cy="2142546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sz="2000" dirty="0">
                    <a:solidFill>
                      <a:schemeClr val="bg1"/>
                    </a:solidFill>
                  </a:rPr>
                  <a:t>Annotation Trade-off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734598" y="8927622"/>
                <a:ext cx="2999762" cy="214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Effort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15147" y="5927458"/>
                <a:ext cx="3694821" cy="214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Quality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139324" y="25349329"/>
            <a:ext cx="34407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* This work is published in NAACL-SRW, 2013</a:t>
            </a:r>
          </a:p>
          <a:p>
            <a:r>
              <a:rPr lang="en-US" sz="3200" b="1" dirty="0" err="1"/>
              <a:t>Wencan</a:t>
            </a:r>
            <a:r>
              <a:rPr lang="en-US" sz="3200" b="1" dirty="0"/>
              <a:t> </a:t>
            </a:r>
            <a:r>
              <a:rPr lang="en-US" sz="3200" b="1" dirty="0" err="1"/>
              <a:t>Luo</a:t>
            </a:r>
            <a:r>
              <a:rPr lang="en-US" sz="3200" b="1" dirty="0"/>
              <a:t>, Diane </a:t>
            </a:r>
            <a:r>
              <a:rPr lang="en-US" sz="3200" b="1" dirty="0" err="1"/>
              <a:t>Litman</a:t>
            </a:r>
            <a:r>
              <a:rPr lang="en-US" sz="3200" b="1" dirty="0"/>
              <a:t> and Joel Chan. </a:t>
            </a:r>
            <a:r>
              <a:rPr lang="en-US" sz="3200" b="1" dirty="0">
                <a:hlinkClick r:id="rId7"/>
              </a:rPr>
              <a:t>Reducing Annotation Effort on Unbalanced Corpus based on Cost Matrix.</a:t>
            </a:r>
            <a:r>
              <a:rPr lang="en-US" sz="3200" b="1" dirty="0"/>
              <a:t> 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Proceedings </a:t>
            </a:r>
            <a:r>
              <a:rPr lang="en-US" sz="3200" b="1" i="1" dirty="0"/>
              <a:t>of the NAACL HLT Student Research Workshop</a:t>
            </a:r>
            <a:r>
              <a:rPr lang="en-US" sz="3200" b="1" dirty="0"/>
              <a:t>, Atlanta, GA, June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22" name="Text Box 96"/>
          <p:cNvSpPr txBox="1">
            <a:spLocks noChangeArrowheads="1"/>
          </p:cNvSpPr>
          <p:nvPr/>
        </p:nvSpPr>
        <p:spPr bwMode="auto">
          <a:xfrm>
            <a:off x="9190375" y="3144301"/>
            <a:ext cx="17221200" cy="255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19070" tIns="45267" rIns="419070" bIns="45267">
            <a:spAutoFit/>
          </a:bodyPr>
          <a:lstStyle>
            <a:lvl1pPr defTabSz="908050" eaLnBrk="0" hangingPunct="0">
              <a:spcBef>
                <a:spcPct val="20000"/>
              </a:spcBef>
              <a:buChar char="•"/>
              <a:defRPr sz="14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 err="1">
                <a:solidFill>
                  <a:srgbClr val="000000"/>
                </a:solidFill>
              </a:rPr>
              <a:t>Wencan</a:t>
            </a:r>
            <a:r>
              <a:rPr lang="en-US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Luo</a:t>
            </a:r>
            <a:r>
              <a:rPr lang="en-US" altLang="en-US" sz="4000" b="1" baseline="30000" dirty="0" smtClean="0">
                <a:solidFill>
                  <a:srgbClr val="000000"/>
                </a:solidFill>
              </a:rPr>
              <a:t>1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,</a:t>
            </a:r>
            <a:r>
              <a:rPr lang="en-US" altLang="en-US" sz="40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4000" b="1" dirty="0">
                <a:solidFill>
                  <a:srgbClr val="000000"/>
                </a:solidFill>
              </a:rPr>
              <a:t>Diane Litman</a:t>
            </a:r>
            <a:r>
              <a:rPr lang="en-US" altLang="en-US" sz="4000" b="1" baseline="30000" dirty="0" smtClean="0">
                <a:solidFill>
                  <a:srgbClr val="000000"/>
                </a:solidFill>
                <a:latin typeface="Arial" charset="0"/>
              </a:rPr>
              <a:t>1,2</a:t>
            </a:r>
            <a:r>
              <a:rPr lang="en-US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and  Joel Chan</a:t>
            </a:r>
            <a:r>
              <a:rPr lang="en-US" altLang="en-US" sz="4000" b="1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 sz="4000" b="1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baseline="30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altLang="en-US" sz="4000" b="1" dirty="0">
                <a:solidFill>
                  <a:srgbClr val="000000"/>
                </a:solidFill>
              </a:rPr>
              <a:t>Department of Computer Science, University of Pittsburgh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baseline="30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en-US" sz="4000" b="1" dirty="0">
                <a:solidFill>
                  <a:srgbClr val="000000"/>
                </a:solidFill>
              </a:rPr>
              <a:t>Learning Research and Development Center, University of Pittsburgh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rgbClr val="000000"/>
                </a:solidFill>
              </a:rPr>
              <a:t>{</a:t>
            </a:r>
            <a:r>
              <a:rPr lang="en-US" altLang="en-US" sz="4000" b="1" dirty="0" err="1" smtClean="0">
                <a:solidFill>
                  <a:srgbClr val="000000"/>
                </a:solidFill>
              </a:rPr>
              <a:t>wencan,litman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}@cs.pitt.edu</a:t>
            </a:r>
            <a:r>
              <a:rPr lang="en-US" altLang="en-US" sz="4000" b="1" dirty="0">
                <a:solidFill>
                  <a:srgbClr val="000000"/>
                </a:solidFill>
              </a:rPr>
              <a:t>, {joc59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}@pitt.edu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22720" y="10531658"/>
            <a:ext cx="4297680" cy="2039112"/>
            <a:chOff x="457200" y="5573350"/>
            <a:chExt cx="15925800" cy="10733449"/>
          </a:xfrm>
        </p:grpSpPr>
        <p:sp>
          <p:nvSpPr>
            <p:cNvPr id="24" name="Rectangle 23"/>
            <p:cNvSpPr/>
            <p:nvPr/>
          </p:nvSpPr>
          <p:spPr>
            <a:xfrm>
              <a:off x="457200" y="5573350"/>
              <a:ext cx="15925800" cy="107334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79089" y="5960108"/>
              <a:ext cx="14013311" cy="9861692"/>
              <a:chOff x="1769148" y="5672934"/>
              <a:chExt cx="14551033" cy="9861692"/>
            </a:xfrm>
          </p:grpSpPr>
          <p:sp>
            <p:nvSpPr>
              <p:cNvPr id="26" name="Rectangle 25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999562" y="5672934"/>
                <a:ext cx="4272693" cy="3200398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8"/>
              <p:cNvSpPr txBox="1">
                <a:spLocks noChangeArrowheads="1"/>
              </p:cNvSpPr>
              <p:nvPr/>
            </p:nvSpPr>
            <p:spPr bwMode="auto">
              <a:xfrm>
                <a:off x="3620786" y="13934186"/>
                <a:ext cx="11543014" cy="1600440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/>
                <a:r>
                  <a:rPr lang="en-US" sz="2000" dirty="0">
                    <a:solidFill>
                      <a:schemeClr val="bg1"/>
                    </a:solidFill>
                  </a:rPr>
                  <a:t>Unbalanced Corpus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987338" y="9172372"/>
                <a:ext cx="2314289" cy="210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PPR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316257" y="6375718"/>
                <a:ext cx="3126759" cy="210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Recall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31562" y="19659600"/>
            <a:ext cx="8839200" cy="4966553"/>
            <a:chOff x="1388102" y="16043275"/>
            <a:chExt cx="8839200" cy="496655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48" name="TextBox 7"/>
            <p:cNvSpPr txBox="1">
              <a:spLocks noChangeArrowheads="1"/>
            </p:cNvSpPr>
            <p:nvPr/>
          </p:nvSpPr>
          <p:spPr bwMode="auto">
            <a:xfrm>
              <a:off x="1769102" y="16119475"/>
              <a:ext cx="387457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70C0"/>
                  </a:solidFill>
                </a:rPr>
                <a:t>Related Work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1997702" y="16916400"/>
              <a:ext cx="8229600" cy="409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rgbClr val="00B0F0"/>
                  </a:solidFill>
                </a:rPr>
                <a:t>Semi-supervised learning </a:t>
              </a:r>
              <a:r>
                <a:rPr lang="en-US" sz="3200" dirty="0" smtClean="0">
                  <a:solidFill>
                    <a:srgbClr val="00B0F0"/>
                  </a:solidFill>
                </a:rPr>
                <a:t>methods</a:t>
              </a:r>
              <a:endParaRPr lang="en-US" sz="3200" dirty="0">
                <a:solidFill>
                  <a:srgbClr val="00B0F0"/>
                </a:solidFill>
              </a:endParaRPr>
            </a:p>
            <a:p>
              <a:pPr marL="914400" indent="-514350">
                <a:buFont typeface="+mj-lt"/>
                <a:buAutoNum type="arabicPeriod"/>
              </a:pPr>
              <a:r>
                <a:rPr lang="en-US" sz="2800" i="1" dirty="0"/>
                <a:t>active learning</a:t>
              </a:r>
              <a:r>
                <a:rPr lang="en-US" sz="2800" dirty="0"/>
                <a:t> (Cohn et al., 1994; Zhu and </a:t>
              </a:r>
              <a:r>
                <a:rPr lang="en-US" sz="2800" dirty="0" err="1"/>
                <a:t>Hovy</a:t>
              </a:r>
              <a:r>
                <a:rPr lang="en-US" sz="2800" dirty="0"/>
                <a:t>, 2007; Zhu et al., 2010</a:t>
              </a:r>
              <a:r>
                <a:rPr lang="en-US" sz="2800" dirty="0" smtClean="0"/>
                <a:t>)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2800" i="1" dirty="0"/>
                <a:t>co-training</a:t>
              </a:r>
              <a:r>
                <a:rPr lang="en-US" sz="2800" dirty="0"/>
                <a:t> (Blum and Mitchell, 1998</a:t>
              </a:r>
              <a:r>
                <a:rPr lang="en-US" sz="2800" dirty="0" smtClean="0"/>
                <a:t>)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2800" i="1" dirty="0"/>
                <a:t>self-training</a:t>
              </a:r>
              <a:r>
                <a:rPr lang="en-US" sz="2800" dirty="0"/>
                <a:t> (</a:t>
              </a:r>
              <a:r>
                <a:rPr lang="en-US" sz="2800" dirty="0" err="1"/>
                <a:t>Mihalcea</a:t>
              </a:r>
              <a:r>
                <a:rPr lang="en-US" sz="2800" dirty="0"/>
                <a:t>, 2004)</a:t>
              </a:r>
              <a:endParaRPr lang="en-US" sz="2800" dirty="0" smtClean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rgbClr val="00B0F0"/>
                  </a:solidFill>
                </a:rPr>
                <a:t>Supervised methods + manual checking</a:t>
              </a:r>
            </a:p>
            <a:p>
              <a:pPr marL="400050"/>
              <a:r>
                <a:rPr lang="en-US" sz="2800" i="1" dirty="0"/>
                <a:t>pre-annotation (</a:t>
              </a:r>
              <a:r>
                <a:rPr lang="en-US" sz="2800" i="1" dirty="0" err="1"/>
                <a:t>Brants</a:t>
              </a:r>
              <a:r>
                <a:rPr lang="en-US" sz="2800" i="1" dirty="0"/>
                <a:t> and </a:t>
              </a:r>
              <a:r>
                <a:rPr lang="en-US" sz="2800" i="1" dirty="0" err="1"/>
                <a:t>Plaehn</a:t>
              </a:r>
              <a:r>
                <a:rPr lang="en-US" sz="2800" i="1" dirty="0"/>
                <a:t>, 2000; </a:t>
              </a:r>
              <a:r>
                <a:rPr lang="en-US" sz="2800" i="1" dirty="0" err="1"/>
                <a:t>Chiou</a:t>
              </a:r>
              <a:r>
                <a:rPr lang="en-US" sz="2800" i="1" dirty="0"/>
                <a:t> et al., 2001; </a:t>
              </a:r>
              <a:r>
                <a:rPr lang="en-US" sz="2800" i="1" dirty="0" err="1"/>
                <a:t>Xue</a:t>
              </a:r>
              <a:r>
                <a:rPr lang="en-US" sz="2800" i="1" dirty="0"/>
                <a:t> et al., 2002; </a:t>
              </a:r>
              <a:r>
                <a:rPr lang="en-US" sz="2800" i="1" dirty="0" err="1"/>
                <a:t>Ganchev</a:t>
              </a:r>
              <a:r>
                <a:rPr lang="en-US" sz="2800" i="1" dirty="0"/>
                <a:t> et al., 2007; Chou et al., 2006; </a:t>
              </a:r>
              <a:r>
                <a:rPr lang="en-US" sz="2800" i="1" dirty="0" err="1"/>
                <a:t>Rehbein</a:t>
              </a:r>
              <a:r>
                <a:rPr lang="en-US" sz="2800" i="1" dirty="0"/>
                <a:t> et al., 2012)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374059" y="6348412"/>
            <a:ext cx="8811768" cy="3427670"/>
            <a:chOff x="1388102" y="16043275"/>
            <a:chExt cx="8811768" cy="3427670"/>
          </a:xfrm>
        </p:grpSpPr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1769102" y="16119475"/>
              <a:ext cx="3874572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0000"/>
                  </a:solidFill>
                </a:rPr>
                <a:t>Our Approach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8"/>
            <p:cNvSpPr txBox="1">
              <a:spLocks noChangeArrowheads="1"/>
            </p:cNvSpPr>
            <p:nvPr/>
          </p:nvSpPr>
          <p:spPr bwMode="auto">
            <a:xfrm>
              <a:off x="1970270" y="16916400"/>
              <a:ext cx="8229600" cy="255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Belongs to </a:t>
              </a:r>
              <a:r>
                <a:rPr lang="en-US" sz="3200" dirty="0" smtClean="0"/>
                <a:t>pre-annotation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Annotation Steps</a:t>
              </a:r>
              <a:r>
                <a:rPr lang="en-US" sz="3200" dirty="0" smtClean="0"/>
                <a:t>: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3200" dirty="0"/>
                <a:t>build a </a:t>
              </a:r>
              <a:r>
                <a:rPr lang="en-US" sz="3200" b="1" dirty="0">
                  <a:solidFill>
                    <a:srgbClr val="0070C0"/>
                  </a:solidFill>
                </a:rPr>
                <a:t>high-recall </a:t>
              </a:r>
              <a:r>
                <a:rPr lang="en-US" sz="3200" b="1" dirty="0" smtClean="0">
                  <a:solidFill>
                    <a:srgbClr val="0070C0"/>
                  </a:solidFill>
                </a:rPr>
                <a:t>classifier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3200" dirty="0"/>
                <a:t>apply to the rest of the unlabeled </a:t>
              </a:r>
              <a:r>
                <a:rPr lang="en-US" sz="3200" dirty="0" smtClean="0"/>
                <a:t>data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3200" dirty="0"/>
                <a:t>manually check every </a:t>
              </a:r>
              <a:r>
                <a:rPr lang="en-US" sz="3200" b="1" dirty="0">
                  <a:solidFill>
                    <a:srgbClr val="0070C0"/>
                  </a:solidFill>
                </a:rPr>
                <a:t>positive</a:t>
              </a:r>
              <a:r>
                <a:rPr lang="en-US" sz="3200" dirty="0">
                  <a:solidFill>
                    <a:srgbClr val="FF0000"/>
                  </a:solidFill>
                </a:rPr>
                <a:t> </a:t>
              </a:r>
              <a:r>
                <a:rPr lang="en-US" sz="3200" dirty="0"/>
                <a:t>label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3374059" y="14519532"/>
            <a:ext cx="8839200" cy="2442785"/>
            <a:chOff x="1388102" y="16043275"/>
            <a:chExt cx="8839200" cy="2442785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1769101" y="16119475"/>
              <a:ext cx="5486401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0000"/>
                  </a:solidFill>
                </a:rPr>
                <a:t>Intrinsic Evaluation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8"/>
            <p:cNvSpPr txBox="1">
              <a:spLocks noChangeArrowheads="1"/>
            </p:cNvSpPr>
            <p:nvPr/>
          </p:nvSpPr>
          <p:spPr bwMode="auto">
            <a:xfrm>
              <a:off x="1997702" y="16916400"/>
              <a:ext cx="82296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Transcribed </a:t>
              </a:r>
              <a:r>
                <a:rPr lang="en-US" sz="3200" dirty="0"/>
                <a:t>human-human </a:t>
              </a:r>
              <a:r>
                <a:rPr lang="en-US" sz="3200" dirty="0" smtClean="0"/>
                <a:t>dialogues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Annotated </a:t>
              </a:r>
              <a:r>
                <a:rPr lang="en-US" sz="3200" dirty="0"/>
                <a:t>by two coders (kappa = 0.75</a:t>
              </a:r>
              <a:r>
                <a:rPr lang="en-US" sz="3200" dirty="0" smtClean="0"/>
                <a:t>)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 smtClean="0"/>
                <a:t>for </a:t>
              </a:r>
              <a:r>
                <a:rPr lang="en-US" sz="3200" dirty="0"/>
                <a:t>presence/absence of uncertainty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465420"/>
                  </p:ext>
                </p:extLst>
              </p:nvPr>
            </p:nvGraphicFramePr>
            <p:xfrm>
              <a:off x="13968499" y="12154840"/>
              <a:ext cx="6400800" cy="143027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86000"/>
                    <a:gridCol w="1981200"/>
                    <a:gridCol w="2133600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1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0</a:t>
                          </a:r>
                          <a:endParaRPr lang="en-US" sz="2400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Predicted class 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𝑓𝑝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𝑓𝑛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465420"/>
                  </p:ext>
                </p:extLst>
              </p:nvPr>
            </p:nvGraphicFramePr>
            <p:xfrm>
              <a:off x="13968499" y="12154840"/>
              <a:ext cx="6400800" cy="143027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86000"/>
                    <a:gridCol w="1981200"/>
                    <a:gridCol w="21336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1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0</a:t>
                          </a:r>
                          <a:endParaRPr lang="en-US" sz="2400" b="0" dirty="0" smtClean="0"/>
                        </a:p>
                      </a:txBody>
                      <a:tcPr/>
                    </a:tc>
                  </a:tr>
                  <a:tr h="48653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Predicted class 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5385" t="-103750" r="-108000" b="-1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103750" r="-286" b="-122500"/>
                          </a:stretch>
                        </a:blipFill>
                      </a:tcPr>
                    </a:tc>
                  </a:tr>
                  <a:tr h="48653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5385" t="-203750" r="-108000" b="-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203750" r="-286" b="-2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1" name="Group 60"/>
          <p:cNvGrpSpPr/>
          <p:nvPr/>
        </p:nvGrpSpPr>
        <p:grpSpPr>
          <a:xfrm>
            <a:off x="25602222" y="6424612"/>
            <a:ext cx="8839200" cy="4412555"/>
            <a:chOff x="1388102" y="16043275"/>
            <a:chExt cx="8839200" cy="4412555"/>
          </a:xfrm>
        </p:grpSpPr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63" name="TextBox 7"/>
            <p:cNvSpPr txBox="1">
              <a:spLocks noChangeArrowheads="1"/>
            </p:cNvSpPr>
            <p:nvPr/>
          </p:nvSpPr>
          <p:spPr bwMode="auto">
            <a:xfrm>
              <a:off x="1769102" y="16119475"/>
              <a:ext cx="6042088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B050"/>
                  </a:solidFill>
                </a:rPr>
                <a:t>Extrinsic Evaluation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1997702" y="16916400"/>
                  <a:ext cx="8229600" cy="3539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Concerns about the data </a:t>
                  </a:r>
                  <a:r>
                    <a:rPr lang="en-US" sz="320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quality</a:t>
                  </a:r>
                </a:p>
                <a:p>
                  <a:pPr marL="9144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/>
                    <a:t>missed some </a:t>
                  </a:r>
                  <a14:m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𝑓𝑛</m:t>
                      </m:r>
                    </m:oMath>
                  </a14:m>
                  <a:endParaRPr lang="en-US" sz="3200" dirty="0" smtClean="0"/>
                </a:p>
                <a:p>
                  <a:pPr marL="9144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/>
                    <a:t>changed the distribution of classes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Extrinsic </a:t>
                  </a:r>
                  <a:r>
                    <a:rPr lang="en-US" sz="320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task</a:t>
                  </a:r>
                </a:p>
                <a:p>
                  <a:pPr marL="9144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/>
                    <a:t>Replicate the analysis of uncertainty level change with the use of analogies (Chan et al., 2012)</a:t>
                  </a:r>
                </a:p>
              </p:txBody>
            </p:sp>
          </mc:Choice>
          <mc:Fallback xmlns="">
            <p:sp>
              <p:nvSpPr>
                <p:cNvPr id="64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7702" y="16916400"/>
                  <a:ext cx="8229600" cy="35394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30" t="-2238" r="-74" b="-46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ight Arrow 64"/>
          <p:cNvSpPr/>
          <p:nvPr/>
        </p:nvSpPr>
        <p:spPr>
          <a:xfrm>
            <a:off x="5853638" y="11361549"/>
            <a:ext cx="690441" cy="287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11430" rIns="22860" bIns="11430" rtlCol="0" anchor="ctr"/>
          <a:lstStyle/>
          <a:p>
            <a:pPr algn="ctr"/>
            <a:endParaRPr lang="en-US"/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626221" y="12572286"/>
            <a:ext cx="4000500" cy="284693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sz="1700" dirty="0">
                <a:solidFill>
                  <a:schemeClr val="bg1"/>
                </a:solidFill>
              </a:rPr>
              <a:t>Reducing effort &amp; NOT hurting quality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6595554" y="12606440"/>
            <a:ext cx="3981450" cy="284693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defPPr>
              <a:defRPr lang="en-US"/>
            </a:defPPr>
            <a:lvl1pPr algn="just">
              <a:defRPr sz="66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700" dirty="0"/>
              <a:t>Cost-sensitive Classification Problem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742493" y="13119733"/>
            <a:ext cx="4687227" cy="1798882"/>
            <a:chOff x="2180131" y="4830519"/>
            <a:chExt cx="4687227" cy="1798882"/>
          </a:xfrm>
        </p:grpSpPr>
        <p:sp>
          <p:nvSpPr>
            <p:cNvPr id="70" name="Rectangle 69"/>
            <p:cNvSpPr/>
            <p:nvPr/>
          </p:nvSpPr>
          <p:spPr>
            <a:xfrm>
              <a:off x="2180131" y="4830519"/>
              <a:ext cx="4687227" cy="17988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471363" y="6172200"/>
                  <a:ext cx="4125419" cy="33086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70195"/>
                  </a:schemeClr>
                </a:solidFill>
                <a:ln>
                  <a:noFill/>
                </a:ln>
              </p:spPr>
              <p:txBody>
                <a:bodyPr wrap="square" lIns="22860" tIns="11430" rIns="22860" bIns="11430">
                  <a:spAutoFit/>
                </a:bodyPr>
                <a:lstStyle>
                  <a:defPPr>
                    <a:defRPr lang="en-US"/>
                  </a:defPPr>
                  <a:lvl1pPr algn="just">
                    <a:defRPr sz="6600" b="1">
                      <a:solidFill>
                        <a:schemeClr val="bg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dirty="0"/>
                    <a:t>Objective: </a:t>
                  </a:r>
                  <a14:m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𝒎𝒂𝒙</m:t>
                      </m:r>
                      <m:r>
                        <a:rPr lang="en-US" sz="200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/>
                            </a:rPr>
                            <m:t>𝑹𝒆𝒄𝒂𝒍𝒍</m:t>
                          </m:r>
                          <m:r>
                            <a:rPr lang="en-US" sz="2000">
                              <a:latin typeface="Cambria Math"/>
                            </a:rPr>
                            <m:t> −</m:t>
                          </m:r>
                          <m:r>
                            <a:rPr lang="en-US" sz="2000">
                              <a:latin typeface="Cambria Math"/>
                            </a:rPr>
                            <m:t>𝑷𝑷𝑹</m:t>
                          </m:r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5452" y="24688800"/>
                  <a:ext cx="16501674" cy="132343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177" t="-19816" b="-419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8"/>
            <p:cNvSpPr txBox="1">
              <a:spLocks noChangeArrowheads="1"/>
            </p:cNvSpPr>
            <p:nvPr/>
          </p:nvSpPr>
          <p:spPr bwMode="auto">
            <a:xfrm>
              <a:off x="4905375" y="4926940"/>
              <a:ext cx="1472159" cy="330860"/>
            </a:xfrm>
            <a:prstGeom prst="rect">
              <a:avLst/>
            </a:prstGeom>
            <a:solidFill>
              <a:schemeClr val="tx2">
                <a:lumMod val="75000"/>
                <a:alpha val="70195"/>
              </a:scheme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80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High recall</a:t>
              </a:r>
            </a:p>
          </p:txBody>
        </p:sp>
        <p:sp>
          <p:nvSpPr>
            <p:cNvPr id="73" name="TextBox 8"/>
            <p:cNvSpPr txBox="1">
              <a:spLocks noChangeArrowheads="1"/>
            </p:cNvSpPr>
            <p:nvPr/>
          </p:nvSpPr>
          <p:spPr bwMode="auto">
            <a:xfrm>
              <a:off x="2678713" y="4965040"/>
              <a:ext cx="1510087" cy="330860"/>
            </a:xfrm>
            <a:prstGeom prst="rect">
              <a:avLst/>
            </a:prstGeom>
            <a:solidFill>
              <a:schemeClr val="tx2">
                <a:lumMod val="75000"/>
                <a:alpha val="70195"/>
              </a:scheme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66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High quality</a:t>
              </a:r>
            </a:p>
          </p:txBody>
        </p:sp>
        <p:sp>
          <p:nvSpPr>
            <p:cNvPr id="74" name="TextBox 8"/>
            <p:cNvSpPr txBox="1">
              <a:spLocks noChangeArrowheads="1"/>
            </p:cNvSpPr>
            <p:nvPr/>
          </p:nvSpPr>
          <p:spPr bwMode="auto">
            <a:xfrm>
              <a:off x="2711331" y="5584166"/>
              <a:ext cx="1477469" cy="330860"/>
            </a:xfrm>
            <a:prstGeom prst="rect">
              <a:avLst/>
            </a:prstGeom>
            <a:solidFill>
              <a:srgbClr val="C00000">
                <a:alpha val="70195"/>
              </a:srgb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66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Low effort</a:t>
              </a:r>
            </a:p>
          </p:txBody>
        </p:sp>
        <p:sp>
          <p:nvSpPr>
            <p:cNvPr id="75" name="TextBox 8"/>
            <p:cNvSpPr txBox="1">
              <a:spLocks noChangeArrowheads="1"/>
            </p:cNvSpPr>
            <p:nvPr/>
          </p:nvSpPr>
          <p:spPr bwMode="auto">
            <a:xfrm>
              <a:off x="4905375" y="5574641"/>
              <a:ext cx="1472160" cy="330860"/>
            </a:xfrm>
            <a:prstGeom prst="rect">
              <a:avLst/>
            </a:prstGeom>
            <a:solidFill>
              <a:srgbClr val="C00000">
                <a:alpha val="70195"/>
              </a:srgb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80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Low PPR</a:t>
              </a:r>
            </a:p>
          </p:txBody>
        </p:sp>
        <p:sp>
          <p:nvSpPr>
            <p:cNvPr id="76" name="Equal 75"/>
            <p:cNvSpPr/>
            <p:nvPr/>
          </p:nvSpPr>
          <p:spPr>
            <a:xfrm>
              <a:off x="4400550" y="5029200"/>
              <a:ext cx="228600" cy="228600"/>
            </a:xfrm>
            <a:prstGeom prst="mathEqua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22860" tIns="11430" rIns="22860" bIns="1143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Equal 76"/>
            <p:cNvSpPr/>
            <p:nvPr/>
          </p:nvSpPr>
          <p:spPr>
            <a:xfrm>
              <a:off x="4381500" y="5581650"/>
              <a:ext cx="228600" cy="228600"/>
            </a:xfrm>
            <a:prstGeom prst="mathEqual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2860" tIns="11430" rIns="22860" bIns="1143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3956227" y="9982200"/>
            <a:ext cx="9079015" cy="1815882"/>
            <a:chOff x="13002768" y="10565559"/>
            <a:chExt cx="9079015" cy="1815882"/>
          </a:xfrm>
        </p:grpSpPr>
        <p:grpSp>
          <p:nvGrpSpPr>
            <p:cNvPr id="85" name="Group 84"/>
            <p:cNvGrpSpPr/>
            <p:nvPr/>
          </p:nvGrpSpPr>
          <p:grpSpPr>
            <a:xfrm>
              <a:off x="13002768" y="10565559"/>
              <a:ext cx="9079015" cy="1815882"/>
              <a:chOff x="1828800" y="15240000"/>
              <a:chExt cx="9079015" cy="1816145"/>
            </a:xfrm>
          </p:grpSpPr>
          <p:sp>
            <p:nvSpPr>
              <p:cNvPr id="86" name="TextBox 8"/>
              <p:cNvSpPr txBox="1">
                <a:spLocks noChangeArrowheads="1"/>
              </p:cNvSpPr>
              <p:nvPr/>
            </p:nvSpPr>
            <p:spPr bwMode="auto">
              <a:xfrm>
                <a:off x="1847168" y="15259050"/>
                <a:ext cx="1599739" cy="4508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defTabSz="908050" eaLnBrk="0" hangingPunct="0"/>
              </a:lstStyle>
              <a:p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828800" y="15240000"/>
                <a:ext cx="9079015" cy="181614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Cost Matrix  </a:t>
                </a:r>
                <a:r>
                  <a:rPr lang="en-US" sz="2400" b="1" dirty="0" smtClean="0"/>
                  <a:t>High-Recall Classifier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51705"/>
                    </a:solidFill>
                  </a:rPr>
                  <a:t>Cost-sensitive problem</a:t>
                </a:r>
              </a:p>
              <a:p>
                <a:pPr marL="891540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trivial solution : classify all instances as ‘</a:t>
                </a:r>
                <a:r>
                  <a:rPr lang="en-US" sz="2000" dirty="0" smtClean="0"/>
                  <a:t>1’</a:t>
                </a:r>
              </a:p>
              <a:p>
                <a:pPr marL="891540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100</a:t>
                </a:r>
                <a:r>
                  <a:rPr lang="en-US" sz="2000" dirty="0"/>
                  <a:t>% recall, but high positive predict → no cost </a:t>
                </a:r>
                <a:r>
                  <a:rPr lang="en-US" sz="2000" dirty="0" smtClean="0"/>
                  <a:t>savings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C51705"/>
                    </a:solidFill>
                  </a:rPr>
                  <a:t>Objective: high recall &amp; low positive predict rate (PPR</a:t>
                </a:r>
                <a:r>
                  <a:rPr lang="en-US" sz="2400" dirty="0" smtClean="0">
                    <a:solidFill>
                      <a:srgbClr val="C51705"/>
                    </a:solidFill>
                  </a:rPr>
                  <a:t>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20193000" y="11803937"/>
                  <a:ext cx="1561453" cy="558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𝑃𝑃𝑅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𝑡𝑝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𝑓𝑝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3000" y="11803937"/>
                  <a:ext cx="1561453" cy="5588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20626412" y="12510800"/>
                <a:ext cx="2601546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𝑅𝑒𝑐𝑎𝑙𝑙</m:t>
                      </m:r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𝑡𝑝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𝑡𝑝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412" y="12510800"/>
                <a:ext cx="2601546" cy="824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75303"/>
              </p:ext>
            </p:extLst>
          </p:nvPr>
        </p:nvGraphicFramePr>
        <p:xfrm>
          <a:off x="13983659" y="17145000"/>
          <a:ext cx="9244299" cy="1371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25396"/>
                <a:gridCol w="5407828"/>
                <a:gridCol w="2311075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Speaker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Utterance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Uncertainty?</a:t>
                      </a:r>
                      <a:endParaRPr lang="en-US" sz="2400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You can't see the forest through the trees.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3666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I'm not quite 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1683"/>
              </p:ext>
            </p:extLst>
          </p:nvPr>
        </p:nvGraphicFramePr>
        <p:xfrm>
          <a:off x="13983659" y="18973800"/>
          <a:ext cx="9244299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81433"/>
                <a:gridCol w="3081433"/>
                <a:gridCol w="30814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of Utterances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Unbalanced Degree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12,331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13.3%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1,558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14.2%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Unlabeled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42,641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13956228" y="21537209"/>
            <a:ext cx="3673404" cy="1138773"/>
            <a:chOff x="1828800" y="15240005"/>
            <a:chExt cx="9079015" cy="1138939"/>
          </a:xfrm>
        </p:grpSpPr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1847166" y="15259050"/>
              <a:ext cx="5134403" cy="450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28800" y="15240005"/>
              <a:ext cx="9079015" cy="1138939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Basic Classifier</a:t>
              </a:r>
              <a:endParaRPr lang="en-US" sz="2400" b="1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Feature Set</a:t>
              </a:r>
              <a:endParaRPr lang="en-US" sz="2400" dirty="0" smtClean="0">
                <a:solidFill>
                  <a:srgbClr val="C51705"/>
                </a:solidFill>
              </a:endParaRPr>
            </a:p>
            <a:p>
              <a:pPr marL="891540" indent="-342900">
                <a:buFont typeface="Courier New" panose="02070309020205020404" pitchFamily="49" charset="0"/>
                <a:buChar char="o"/>
              </a:pPr>
              <a:r>
                <a:rPr lang="en-US" sz="2000" dirty="0"/>
                <a:t>133 </a:t>
              </a:r>
              <a:r>
                <a:rPr lang="en-US" sz="2000" dirty="0" smtClean="0"/>
                <a:t>Keywords/Phases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8022259" y="21537212"/>
            <a:ext cx="5467350" cy="1229962"/>
            <a:chOff x="17068800" y="21308612"/>
            <a:chExt cx="5467350" cy="1229962"/>
          </a:xfrm>
        </p:grpSpPr>
        <p:sp>
          <p:nvSpPr>
            <p:cNvPr id="99" name="TextBox 8"/>
            <p:cNvSpPr txBox="1">
              <a:spLocks noChangeArrowheads="1"/>
            </p:cNvSpPr>
            <p:nvPr/>
          </p:nvSpPr>
          <p:spPr bwMode="auto">
            <a:xfrm>
              <a:off x="17183100" y="21308612"/>
              <a:ext cx="2719494" cy="4507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7068800" y="21308622"/>
                  <a:ext cx="5467350" cy="12299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High Recall Classifier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𝑓𝑛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5</m:t>
                      </m:r>
                      <m:r>
                        <a:rPr lang="en-US" sz="240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chosen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based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on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train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set</m:t>
                          </m:r>
                        </m:e>
                      </m:d>
                    </m:oMath>
                  </a14:m>
                  <a:endParaRPr lang="en-US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 smtClean="0"/>
                    <a:t>Up </a:t>
                  </a:r>
                  <a:r>
                    <a:rPr lang="en-US" sz="2400" dirty="0"/>
                    <a:t>to 80% annotation effort </a:t>
                  </a:r>
                  <a:r>
                    <a:rPr lang="en-US" sz="2400" dirty="0" smtClean="0"/>
                    <a:t>reduction</a:t>
                  </a: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8800" y="21308622"/>
                  <a:ext cx="5467350" cy="122995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670" t="-3941" b="-9852"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2" name="Table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503602"/>
                  </p:ext>
                </p:extLst>
              </p:nvPr>
            </p:nvGraphicFramePr>
            <p:xfrm>
              <a:off x="13963659" y="23164800"/>
              <a:ext cx="9582141" cy="13716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3645380"/>
                    <a:gridCol w="2611928"/>
                    <a:gridCol w="332483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Recall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Positive Predict</a:t>
                          </a:r>
                          <a:r>
                            <a:rPr lang="en-US" sz="2400" baseline="0" dirty="0" smtClean="0"/>
                            <a:t> Rate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Basic Classifier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/>
                                  </a:rPr>
                                  <m:t>𝟔𝟕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Cost-Sensitive</a:t>
                          </a:r>
                          <a:r>
                            <a:rPr lang="en-US" sz="2400" baseline="0" dirty="0" smtClean="0"/>
                            <a:t> Classifier</a:t>
                          </a:r>
                          <a:endParaRPr 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/>
                                  </a:rPr>
                                  <m:t>𝟗𝟏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𝟕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2" name="Table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503602"/>
                  </p:ext>
                </p:extLst>
              </p:nvPr>
            </p:nvGraphicFramePr>
            <p:xfrm>
              <a:off x="13963659" y="23164800"/>
              <a:ext cx="9582141" cy="13716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3645380"/>
                    <a:gridCol w="2611928"/>
                    <a:gridCol w="332483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Recall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Positive Predict</a:t>
                          </a:r>
                          <a:r>
                            <a:rPr lang="en-US" sz="2400" baseline="0" dirty="0" smtClean="0"/>
                            <a:t> Rate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Basic Classifier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39627" t="-110667" r="-12704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88624" t="-110667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Cost-Sensitive</a:t>
                          </a:r>
                          <a:r>
                            <a:rPr lang="en-US" sz="2400" baseline="0" dirty="0" smtClean="0"/>
                            <a:t> Classifier</a:t>
                          </a:r>
                          <a:endParaRPr 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39627" t="-210667" r="-12704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88624" t="-210667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6" name="Group 105"/>
          <p:cNvGrpSpPr/>
          <p:nvPr/>
        </p:nvGrpSpPr>
        <p:grpSpPr>
          <a:xfrm>
            <a:off x="26211822" y="11485434"/>
            <a:ext cx="7627621" cy="1840504"/>
            <a:chOff x="1828800" y="15240008"/>
            <a:chExt cx="7627621" cy="1840770"/>
          </a:xfrm>
        </p:grpSpPr>
        <p:sp>
          <p:nvSpPr>
            <p:cNvPr id="108" name="TextBox 8"/>
            <p:cNvSpPr txBox="1">
              <a:spLocks noChangeArrowheads="1"/>
            </p:cNvSpPr>
            <p:nvPr/>
          </p:nvSpPr>
          <p:spPr bwMode="auto">
            <a:xfrm>
              <a:off x="1828800" y="15259051"/>
              <a:ext cx="1208452" cy="3720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828801" y="15240008"/>
                  <a:ext cx="7627620" cy="184077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Results</a:t>
                  </a:r>
                  <a:endParaRPr lang="en-US" sz="2400" b="1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Under two conditions</a:t>
                  </a:r>
                  <a:endParaRPr lang="en-US" sz="2400" dirty="0" smtClean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  <a:p>
                  <a:pPr marL="891540" indent="-342900">
                    <a:buFont typeface="Courier New" panose="02070309020205020404" pitchFamily="49" charset="0"/>
                    <a:buChar char="o"/>
                  </a:pPr>
                  <a:r>
                    <a:rPr lang="en-US" sz="2000" dirty="0"/>
                    <a:t>manual </a:t>
                  </a:r>
                  <a:r>
                    <a:rPr lang="en-US" sz="2000" dirty="0" smtClean="0"/>
                    <a:t>label (</a:t>
                  </a:r>
                  <a:r>
                    <a:rPr lang="en-US" sz="2000" b="1" dirty="0" smtClean="0"/>
                    <a:t>black line</a:t>
                  </a:r>
                  <a:r>
                    <a:rPr lang="en-US" sz="2000" dirty="0" smtClean="0"/>
                    <a:t>)</a:t>
                  </a:r>
                </a:p>
                <a:p>
                  <a:pPr marL="891540" indent="-342900">
                    <a:buFont typeface="Courier New" panose="02070309020205020404" pitchFamily="49" charset="0"/>
                    <a:buChar char="o"/>
                  </a:pPr>
                  <a:r>
                    <a:rPr lang="en-US" sz="2000" dirty="0"/>
                    <a:t>predicted label and manually </a:t>
                  </a:r>
                  <a:r>
                    <a:rPr lang="en-US" sz="2000" dirty="0" smtClean="0"/>
                    <a:t>check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𝑓𝑛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=5,10,20</m:t>
                      </m:r>
                    </m:oMath>
                  </a14:m>
                  <a:r>
                    <a:rPr lang="en-US" sz="2000" dirty="0" smtClean="0"/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NOT</a:t>
                  </a:r>
                  <a:r>
                    <a:rPr lang="en-US" sz="24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 substantially alter or miss known statistical effects</a:t>
                  </a:r>
                  <a:endParaRPr lang="en-US" sz="2400" dirty="0" smtClean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1" y="15240008"/>
                  <a:ext cx="7627620" cy="184077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197" t="-2640" b="-6271"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0" name="Picture 2" descr="E:\loop\Dropbox\naacl2013\pitt_all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989" y="13985164"/>
            <a:ext cx="63914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/>
          <p:cNvGrpSpPr/>
          <p:nvPr/>
        </p:nvGrpSpPr>
        <p:grpSpPr>
          <a:xfrm>
            <a:off x="25679400" y="18291046"/>
            <a:ext cx="8839200" cy="5889883"/>
            <a:chOff x="1388102" y="16043275"/>
            <a:chExt cx="8839200" cy="5889883"/>
          </a:xfrm>
        </p:grpSpPr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113" name="TextBox 7"/>
            <p:cNvSpPr txBox="1">
              <a:spLocks noChangeArrowheads="1"/>
            </p:cNvSpPr>
            <p:nvPr/>
          </p:nvSpPr>
          <p:spPr bwMode="auto">
            <a:xfrm>
              <a:off x="1769102" y="16119475"/>
              <a:ext cx="6042088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B050"/>
                  </a:solidFill>
                </a:rPr>
                <a:t>Conclusion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8"/>
            <p:cNvSpPr txBox="1">
              <a:spLocks noChangeArrowheads="1"/>
            </p:cNvSpPr>
            <p:nvPr/>
          </p:nvSpPr>
          <p:spPr bwMode="auto">
            <a:xfrm>
              <a:off x="1997702" y="16916400"/>
              <a:ext cx="82296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An annotation scheme based on cost matrix</a:t>
              </a:r>
              <a:endParaRPr lang="en-US" sz="32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lowers the threshold to build a high-recall classifier</a:t>
              </a:r>
              <a:endParaRPr lang="en-US" sz="3200" dirty="0" smtClean="0"/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reduces significant annotation effort (by checking only the positive predictions</a:t>
              </a:r>
              <a:r>
                <a:rPr lang="en-US" sz="3200" dirty="0" smtClean="0"/>
                <a:t>)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does not sacrifice data quality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Future work</a:t>
              </a:r>
              <a:endParaRPr lang="en-US" sz="32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experiment with different </a:t>
              </a:r>
              <a:r>
                <a:rPr lang="en-US" sz="3200" dirty="0" smtClean="0"/>
                <a:t>tasks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extend to multi-class classification </a:t>
              </a:r>
              <a:r>
                <a:rPr lang="en-US" sz="3200" dirty="0" smtClean="0"/>
                <a:t>tasks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explore effects of the degree of unbalance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3505200" y="15104396"/>
                <a:ext cx="1905650" cy="675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𝑃𝑃𝑅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𝑓𝑝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5104396"/>
                <a:ext cx="1905650" cy="67544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5698539" y="15078775"/>
                <a:ext cx="2202461" cy="702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𝑅𝑒𝑐𝑎𝑙𝑙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39" y="15078775"/>
                <a:ext cx="2202461" cy="7022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46946" y="14801671"/>
            <a:ext cx="2219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</a:t>
            </a:r>
            <a:r>
              <a:rPr lang="en-US" sz="2400" i="1" dirty="0" err="1" smtClean="0"/>
              <a:t>p</a:t>
            </a:r>
            <a:r>
              <a:rPr lang="en-US" sz="2400" dirty="0"/>
              <a:t>: true </a:t>
            </a:r>
            <a:r>
              <a:rPr lang="en-US" sz="2400" dirty="0" smtClean="0"/>
              <a:t>positive</a:t>
            </a:r>
          </a:p>
          <a:p>
            <a:r>
              <a:rPr lang="en-US" sz="2400" i="1" dirty="0" err="1" smtClean="0"/>
              <a:t>fp</a:t>
            </a:r>
            <a:r>
              <a:rPr lang="en-US" sz="2400" dirty="0" smtClean="0"/>
              <a:t>: false positive</a:t>
            </a:r>
          </a:p>
          <a:p>
            <a:r>
              <a:rPr lang="en-US" sz="2400" i="1" dirty="0" smtClean="0"/>
              <a:t>N</a:t>
            </a:r>
            <a:r>
              <a:rPr lang="en-US" sz="2400" dirty="0" smtClean="0"/>
              <a:t>: total number</a:t>
            </a:r>
          </a:p>
        </p:txBody>
      </p:sp>
    </p:spTree>
    <p:extLst>
      <p:ext uri="{BB962C8B-B14F-4D97-AF65-F5344CB8AC3E}">
        <p14:creationId xmlns:p14="http://schemas.microsoft.com/office/powerpoint/2010/main" val="15348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659</Words>
  <Application>Microsoft Office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wencan</dc:creator>
  <cp:lastModifiedBy>wencan</cp:lastModifiedBy>
  <cp:revision>245</cp:revision>
  <dcterms:created xsi:type="dcterms:W3CDTF">2006-08-16T00:00:00Z</dcterms:created>
  <dcterms:modified xsi:type="dcterms:W3CDTF">2013-09-21T13:38:40Z</dcterms:modified>
</cp:coreProperties>
</file>