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9"/>
  </p:notesMasterIdLst>
  <p:sldIdLst>
    <p:sldId id="256" r:id="rId3"/>
    <p:sldId id="257" r:id="rId4"/>
    <p:sldId id="260" r:id="rId5"/>
    <p:sldId id="259" r:id="rId6"/>
    <p:sldId id="261" r:id="rId7"/>
    <p:sldId id="278" r:id="rId8"/>
    <p:sldId id="277" r:id="rId9"/>
    <p:sldId id="279" r:id="rId10"/>
    <p:sldId id="280" r:id="rId11"/>
    <p:sldId id="281" r:id="rId12"/>
    <p:sldId id="282" r:id="rId13"/>
    <p:sldId id="270" r:id="rId14"/>
    <p:sldId id="271" r:id="rId15"/>
    <p:sldId id="262" r:id="rId16"/>
    <p:sldId id="258" r:id="rId17"/>
    <p:sldId id="26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57"/>
            <p14:sldId id="260"/>
            <p14:sldId id="259"/>
            <p14:sldId id="261"/>
            <p14:sldId id="278"/>
            <p14:sldId id="277"/>
            <p14:sldId id="279"/>
            <p14:sldId id="280"/>
            <p14:sldId id="281"/>
            <p14:sldId id="282"/>
            <p14:sldId id="270"/>
            <p14:sldId id="271"/>
            <p14:sldId id="262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7394" autoAdjust="0"/>
  </p:normalViewPr>
  <p:slideViewPr>
    <p:cSldViewPr>
      <p:cViewPr varScale="1">
        <p:scale>
          <a:sx n="96" d="100"/>
          <a:sy n="96" d="100"/>
        </p:scale>
        <p:origin x="-1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2013-10-11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1212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22648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3665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71354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56127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29096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49946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3635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90389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3814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354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AD0A-34F9-4C29-9F52-5A12662E7BF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aacl2013.naacl.org/Documents/deep-learning-for-nlp-naacl-2013-tutori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kathy/" TargetMode="External"/><Relationship Id="rId2" Type="http://schemas.openxmlformats.org/officeDocument/2006/relationships/hyperlink" Target="http://www.nmr.mgh.harvard.edu/kuperberglab/people/gina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mr.mgh.harvard.edu/kuperberglab/people/gina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umbia.edu/~kath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lp.stanford.edu/software/dcoref.s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3140968"/>
            <a:ext cx="7776864" cy="2071702"/>
          </a:xfrm>
        </p:spPr>
        <p:txBody>
          <a:bodyPr/>
          <a:lstStyle/>
          <a:p>
            <a:r>
              <a:rPr lang="en-US" sz="2400" dirty="0"/>
              <a:t>The 2013 Conference of the </a:t>
            </a:r>
            <a:r>
              <a:rPr lang="en-US" sz="2400" i="1" dirty="0"/>
              <a:t>North American Chapter of the</a:t>
            </a:r>
            <a:br>
              <a:rPr lang="en-US" sz="2400" i="1" dirty="0"/>
            </a:br>
            <a:r>
              <a:rPr lang="en-US" sz="2400" i="1" dirty="0"/>
              <a:t>Association for Computational Linguistics</a:t>
            </a:r>
            <a:r>
              <a:rPr lang="en-US" sz="2400" dirty="0"/>
              <a:t>: Human Language Technologies </a:t>
            </a:r>
          </a:p>
          <a:p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4F0-97AF-4297-9BFE-D0AC02A0C7D1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7" name="Picture 2" descr="NAACL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83974"/>
            <a:ext cx="7677150" cy="1781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(1/5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Relation Extraction with Matrix Factorization and Universal </a:t>
            </a:r>
            <a:r>
              <a:rPr lang="en-US" sz="2400" dirty="0" smtClean="0"/>
              <a:t>Schemas</a:t>
            </a:r>
          </a:p>
          <a:p>
            <a:pPr lvl="1"/>
            <a:r>
              <a:rPr lang="en-US" sz="2000" dirty="0"/>
              <a:t>Sebastian </a:t>
            </a:r>
            <a:r>
              <a:rPr lang="en-US" sz="2000" dirty="0" smtClean="0"/>
              <a:t>Riedel (</a:t>
            </a:r>
            <a:r>
              <a:rPr lang="en-US" sz="2000" dirty="0"/>
              <a:t>College </a:t>
            </a:r>
            <a:r>
              <a:rPr lang="en-US" sz="2000" dirty="0" smtClean="0"/>
              <a:t>London, UK)</a:t>
            </a:r>
          </a:p>
          <a:p>
            <a:pPr lvl="1"/>
            <a:r>
              <a:rPr lang="en-US" sz="2000" dirty="0" err="1"/>
              <a:t>Limin</a:t>
            </a:r>
            <a:r>
              <a:rPr lang="en-US" sz="2000" dirty="0"/>
              <a:t> Yao, </a:t>
            </a:r>
            <a:r>
              <a:rPr lang="en-US" sz="2000" dirty="0" smtClean="0"/>
              <a:t>etc. (Massachusetts </a:t>
            </a:r>
            <a:r>
              <a:rPr lang="en-US" sz="2000" dirty="0"/>
              <a:t>at Amherst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Take-home </a:t>
            </a:r>
            <a:r>
              <a:rPr lang="en-US" sz="2400" dirty="0"/>
              <a:t>message</a:t>
            </a:r>
          </a:p>
          <a:p>
            <a:pPr lvl="1"/>
            <a:r>
              <a:rPr lang="en-US" sz="1800" dirty="0"/>
              <a:t>Universal schema: </a:t>
            </a:r>
            <a:endParaRPr lang="en-US" sz="1800" dirty="0" smtClean="0"/>
          </a:p>
          <a:p>
            <a:pPr lvl="2"/>
            <a:r>
              <a:rPr lang="en-US" sz="1600" dirty="0" smtClean="0"/>
              <a:t>surface </a:t>
            </a:r>
            <a:r>
              <a:rPr lang="en-US" sz="1600" dirty="0"/>
              <a:t>form </a:t>
            </a:r>
            <a:r>
              <a:rPr lang="en-US" sz="1600" dirty="0" smtClean="0"/>
              <a:t>&amp; relations</a:t>
            </a:r>
          </a:p>
          <a:p>
            <a:pPr marL="909637" lvl="2" indent="0">
              <a:buNone/>
            </a:pPr>
            <a:r>
              <a:rPr lang="en-US" sz="1600" dirty="0" smtClean="0"/>
              <a:t>“Oman is a professor at Orchard”</a:t>
            </a:r>
            <a:endParaRPr lang="en-US" sz="1600" dirty="0"/>
          </a:p>
          <a:p>
            <a:pPr lvl="1"/>
            <a:r>
              <a:rPr lang="en-US" sz="1800" dirty="0" smtClean="0"/>
              <a:t>Inference -&gt; Learn </a:t>
            </a:r>
            <a:r>
              <a:rPr lang="en-US" sz="1800" dirty="0"/>
              <a:t>latent vectors </a:t>
            </a:r>
            <a:endParaRPr lang="en-US" sz="1800" dirty="0" smtClean="0"/>
          </a:p>
          <a:p>
            <a:pPr marL="471487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Matrix computation</a:t>
            </a:r>
          </a:p>
          <a:p>
            <a:pPr marL="471487" lvl="1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96952"/>
            <a:ext cx="3312368" cy="393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8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(2/5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 Part-of-Speech Tagger From Two Hours of </a:t>
            </a:r>
            <a:r>
              <a:rPr lang="en-US" dirty="0" smtClean="0"/>
              <a:t>Annotation</a:t>
            </a:r>
          </a:p>
          <a:p>
            <a:pPr lvl="1"/>
            <a:r>
              <a:rPr lang="en-US" dirty="0"/>
              <a:t>Dan </a:t>
            </a:r>
            <a:r>
              <a:rPr lang="en-US" dirty="0" err="1"/>
              <a:t>Garrette</a:t>
            </a:r>
            <a:r>
              <a:rPr lang="en-US" dirty="0"/>
              <a:t>, Jason </a:t>
            </a:r>
            <a:r>
              <a:rPr lang="en-US" dirty="0" err="1"/>
              <a:t>Baldridge</a:t>
            </a:r>
            <a:r>
              <a:rPr lang="en-US" dirty="0"/>
              <a:t> (Texas at Austin)</a:t>
            </a:r>
            <a:endParaRPr lang="en-US" dirty="0" smtClean="0"/>
          </a:p>
          <a:p>
            <a:r>
              <a:rPr lang="en-US" dirty="0"/>
              <a:t>Take-home </a:t>
            </a:r>
            <a:r>
              <a:rPr lang="en-US" dirty="0" smtClean="0"/>
              <a:t>message</a:t>
            </a:r>
          </a:p>
          <a:p>
            <a:pPr lvl="1"/>
            <a:r>
              <a:rPr lang="en-US" sz="2600" dirty="0" smtClean="0"/>
              <a:t>Close to state-of-art but low cost</a:t>
            </a:r>
          </a:p>
          <a:p>
            <a:pPr lvl="1"/>
            <a:r>
              <a:rPr lang="en-US" sz="2600" dirty="0" smtClean="0"/>
              <a:t>Supervised + unsupervised model</a:t>
            </a:r>
          </a:p>
          <a:p>
            <a:pPr lvl="2"/>
            <a:r>
              <a:rPr lang="en-US" dirty="0" smtClean="0"/>
              <a:t>Tag dictionary expansion, Graph Model,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(3/5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Minimally Supervised Method for Multilingual Paraphrase Extraction from </a:t>
            </a:r>
            <a:r>
              <a:rPr lang="en-US" sz="2400" dirty="0" smtClean="0"/>
              <a:t>Definition </a:t>
            </a:r>
            <a:r>
              <a:rPr lang="en-US" sz="2400" dirty="0"/>
              <a:t>Sentences on the </a:t>
            </a:r>
            <a:r>
              <a:rPr lang="en-US" sz="2400" dirty="0" smtClean="0"/>
              <a:t>Web</a:t>
            </a:r>
          </a:p>
          <a:p>
            <a:pPr lvl="1"/>
            <a:r>
              <a:rPr lang="en-US" sz="1800" dirty="0" err="1"/>
              <a:t>Yulan</a:t>
            </a:r>
            <a:r>
              <a:rPr lang="en-US" sz="1800" dirty="0"/>
              <a:t> </a:t>
            </a:r>
            <a:r>
              <a:rPr lang="en-US" sz="1800" dirty="0" smtClean="0"/>
              <a:t>Yan, etc. (NICT, Japan)</a:t>
            </a:r>
          </a:p>
          <a:p>
            <a:pPr lvl="2"/>
            <a:r>
              <a:rPr lang="en-US" sz="1800" dirty="0"/>
              <a:t>Universal Communication Research </a:t>
            </a:r>
            <a:r>
              <a:rPr lang="en-US" sz="1800" dirty="0" smtClean="0"/>
              <a:t>Institute</a:t>
            </a:r>
            <a:endParaRPr lang="en-US" sz="1800" dirty="0" smtClean="0"/>
          </a:p>
          <a:p>
            <a:r>
              <a:rPr lang="en-US" sz="2400" dirty="0" smtClean="0"/>
              <a:t>Paraphrase</a:t>
            </a:r>
          </a:p>
          <a:p>
            <a:r>
              <a:rPr lang="en-US" sz="2400" dirty="0" smtClean="0"/>
              <a:t>Take-home message</a:t>
            </a:r>
          </a:p>
          <a:p>
            <a:pPr lvl="1"/>
            <a:r>
              <a:rPr lang="en-US" sz="1800" dirty="0" smtClean="0"/>
              <a:t>Make good use of public corpus</a:t>
            </a:r>
          </a:p>
          <a:p>
            <a:pPr lvl="2"/>
            <a:r>
              <a:rPr lang="en-US" sz="1600" dirty="0"/>
              <a:t>Definition </a:t>
            </a:r>
            <a:r>
              <a:rPr lang="en-US" sz="1600" dirty="0" smtClean="0"/>
              <a:t>Extraction</a:t>
            </a:r>
          </a:p>
          <a:p>
            <a:pPr marL="1306513" lvl="3" indent="0">
              <a:buNone/>
            </a:pPr>
            <a:r>
              <a:rPr lang="en-US" sz="1400" dirty="0" smtClean="0"/>
              <a:t>“</a:t>
            </a:r>
            <a:r>
              <a:rPr lang="en-US" sz="1400" dirty="0"/>
              <a:t>A </a:t>
            </a:r>
            <a:r>
              <a:rPr lang="en-US" sz="1400" b="1" dirty="0"/>
              <a:t>paraphrase</a:t>
            </a:r>
            <a:r>
              <a:rPr lang="en-US" sz="1400" dirty="0"/>
              <a:t> </a:t>
            </a:r>
            <a:r>
              <a:rPr lang="en-US" sz="1400" dirty="0" smtClean="0"/>
              <a:t>is </a:t>
            </a:r>
            <a:r>
              <a:rPr lang="en-US" sz="1400" dirty="0"/>
              <a:t>a restatement of the meaning of a text or passage using other words</a:t>
            </a:r>
            <a:r>
              <a:rPr lang="en-US" sz="1400" dirty="0" smtClean="0"/>
              <a:t>.” (first sentence in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2200" dirty="0" smtClean="0"/>
              <a:t>Overlap between multiple d</a:t>
            </a:r>
            <a:r>
              <a:rPr lang="en-US" sz="2000" dirty="0" smtClean="0"/>
              <a:t>efinitions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11" y="2996952"/>
            <a:ext cx="3859036" cy="126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3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(4/5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Named Entity Recognition with Bilingual </a:t>
            </a:r>
            <a:r>
              <a:rPr lang="en-US" sz="2400" dirty="0" smtClean="0"/>
              <a:t>Constraints</a:t>
            </a:r>
          </a:p>
          <a:p>
            <a:pPr lvl="1"/>
            <a:r>
              <a:rPr lang="en-US" sz="1800" dirty="0" err="1"/>
              <a:t>Wanxiang</a:t>
            </a:r>
            <a:r>
              <a:rPr lang="en-US" sz="1800" dirty="0"/>
              <a:t> </a:t>
            </a:r>
            <a:r>
              <a:rPr lang="en-US" sz="1800" dirty="0" err="1" smtClean="0"/>
              <a:t>Che</a:t>
            </a:r>
            <a:r>
              <a:rPr lang="en-US" sz="1800" dirty="0" smtClean="0"/>
              <a:t> (</a:t>
            </a:r>
            <a:r>
              <a:rPr lang="en-US" sz="1800" dirty="0"/>
              <a:t>Harbin Institute of </a:t>
            </a:r>
            <a:r>
              <a:rPr lang="en-US" sz="1800" dirty="0" smtClean="0"/>
              <a:t>Technology, China)</a:t>
            </a:r>
          </a:p>
          <a:p>
            <a:pPr lvl="1"/>
            <a:r>
              <a:rPr lang="en-US" sz="1800" dirty="0" smtClean="0"/>
              <a:t>Christopher </a:t>
            </a:r>
            <a:r>
              <a:rPr lang="en-US" sz="1800" dirty="0"/>
              <a:t>D. Manning, </a:t>
            </a:r>
            <a:r>
              <a:rPr lang="en-US" sz="1800" dirty="0" smtClean="0"/>
              <a:t>etc. (Stanford)</a:t>
            </a:r>
            <a:endParaRPr lang="en-US" sz="18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Take-home message</a:t>
            </a:r>
          </a:p>
          <a:p>
            <a:pPr lvl="1"/>
            <a:r>
              <a:rPr lang="en-US" sz="2000" dirty="0" smtClean="0"/>
              <a:t>Bilingual sentences contain complementary cues.</a:t>
            </a:r>
          </a:p>
          <a:p>
            <a:pPr lvl="1"/>
            <a:r>
              <a:rPr lang="en-US" sz="2000" dirty="0" smtClean="0"/>
              <a:t>ILP </a:t>
            </a:r>
            <a:r>
              <a:rPr lang="en-US" sz="2000" dirty="0"/>
              <a:t>is used in the inference phrase to put some constraint</a:t>
            </a:r>
          </a:p>
          <a:p>
            <a:pPr lvl="1"/>
            <a:r>
              <a:rPr lang="en-US" sz="2000" dirty="0"/>
              <a:t>Use the bilingual sentence as the </a:t>
            </a:r>
            <a:r>
              <a:rPr lang="en-US" sz="2000" dirty="0" smtClean="0"/>
              <a:t>constraint</a:t>
            </a:r>
          </a:p>
          <a:p>
            <a:pPr lvl="2"/>
            <a:r>
              <a:rPr lang="en-US" sz="1800" dirty="0" smtClean="0"/>
              <a:t>A is NE in L1, A is NE in L2, too.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1" y="2627387"/>
            <a:ext cx="6777236" cy="178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Generating Expressions that Refer to Visible </a:t>
            </a:r>
            <a:r>
              <a:rPr lang="en-US" sz="2800" dirty="0" smtClean="0"/>
              <a:t>Objects</a:t>
            </a:r>
          </a:p>
          <a:p>
            <a:pPr lvl="1"/>
            <a:r>
              <a:rPr lang="en-US" sz="2000" dirty="0"/>
              <a:t>Margaret Mitchell (Johns Hopkins)</a:t>
            </a:r>
          </a:p>
          <a:p>
            <a:pPr lvl="1"/>
            <a:r>
              <a:rPr lang="en-US" sz="2000" dirty="0" err="1"/>
              <a:t>Kees</a:t>
            </a:r>
            <a:r>
              <a:rPr lang="en-US" sz="2000" dirty="0"/>
              <a:t> van </a:t>
            </a:r>
            <a:r>
              <a:rPr lang="en-US" sz="2000" dirty="0" err="1"/>
              <a:t>Deemter</a:t>
            </a:r>
            <a:r>
              <a:rPr lang="en-US" sz="2000" dirty="0"/>
              <a:t>, Ehud Reiter (Aberdeen, UK)</a:t>
            </a:r>
            <a:endParaRPr lang="en-US" sz="20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Take-home </a:t>
            </a:r>
            <a:r>
              <a:rPr lang="en-US" sz="2800" dirty="0"/>
              <a:t>message</a:t>
            </a:r>
          </a:p>
          <a:p>
            <a:pPr lvl="1"/>
            <a:r>
              <a:rPr lang="en-US" sz="2200" dirty="0" smtClean="0"/>
              <a:t>Toy example but </a:t>
            </a:r>
            <a:r>
              <a:rPr lang="en-US" sz="2000" dirty="0"/>
              <a:t>foresight 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8" y="3193021"/>
            <a:ext cx="4166060" cy="160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508623"/>
            <a:ext cx="4505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923928" y="3852912"/>
            <a:ext cx="720080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 descr="http://blog.thefoundationstone.org/wp-content/uploads/2010/07/Ride-Bike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26" y="5661248"/>
            <a:ext cx="905073" cy="11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6205" y="5983674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 boy is riding a bike”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488557" y="5983674"/>
            <a:ext cx="720080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I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Fei</a:t>
            </a:r>
            <a:r>
              <a:rPr lang="en-US" sz="2800" dirty="0" smtClean="0"/>
              <a:t> </a:t>
            </a:r>
            <a:r>
              <a:rPr lang="en-US" sz="2800" dirty="0" smtClean="0"/>
              <a:t>Liu, Bosch, (graduated </a:t>
            </a:r>
            <a:r>
              <a:rPr lang="en-US" sz="2800" dirty="0"/>
              <a:t>from Texas at Dallas)</a:t>
            </a:r>
            <a:endParaRPr lang="en-US" sz="2800" dirty="0" smtClean="0"/>
          </a:p>
          <a:p>
            <a:pPr lvl="1"/>
            <a:r>
              <a:rPr lang="en-US" sz="2000" dirty="0" smtClean="0"/>
              <a:t>My mentor in SWR</a:t>
            </a:r>
          </a:p>
          <a:p>
            <a:pPr lvl="1"/>
            <a:r>
              <a:rPr lang="en-US" sz="2000" dirty="0"/>
              <a:t>How to publish good papers</a:t>
            </a:r>
            <a:r>
              <a:rPr lang="en-US" sz="2000" dirty="0" smtClean="0"/>
              <a:t>?</a:t>
            </a:r>
          </a:p>
          <a:p>
            <a:pPr lvl="2"/>
            <a:r>
              <a:rPr lang="en-US" sz="1800" dirty="0"/>
              <a:t>“All graduates are encouraged to publish their bullshit”</a:t>
            </a:r>
            <a:endParaRPr lang="en-US" sz="1800" dirty="0" smtClean="0"/>
          </a:p>
          <a:p>
            <a:r>
              <a:rPr lang="en-US" sz="2800" dirty="0" smtClean="0"/>
              <a:t>Kristy Boyer (AP at </a:t>
            </a:r>
            <a:r>
              <a:rPr lang="en-US" sz="2800" dirty="0"/>
              <a:t>NC State University</a:t>
            </a:r>
            <a:r>
              <a:rPr lang="en-US" sz="2800" dirty="0" smtClean="0"/>
              <a:t>)</a:t>
            </a:r>
          </a:p>
          <a:p>
            <a:pPr lvl="1"/>
            <a:r>
              <a:rPr lang="en-US" sz="2200" dirty="0" smtClean="0"/>
              <a:t>Researchers</a:t>
            </a:r>
            <a:r>
              <a:rPr lang="en-US" sz="2200" dirty="0"/>
              <a:t>' schedule</a:t>
            </a:r>
            <a:endParaRPr lang="en-US" sz="2200" dirty="0" smtClean="0"/>
          </a:p>
          <a:p>
            <a:r>
              <a:rPr lang="en-US" sz="2800" dirty="0"/>
              <a:t>Liu </a:t>
            </a:r>
            <a:r>
              <a:rPr lang="en-US" sz="2800" dirty="0" smtClean="0"/>
              <a:t>Yang (Prof </a:t>
            </a:r>
            <a:r>
              <a:rPr lang="en-US" sz="2800" dirty="0"/>
              <a:t>@ Texas at Dallas)</a:t>
            </a:r>
            <a:endParaRPr lang="en-US" sz="2800" dirty="0" smtClean="0"/>
          </a:p>
          <a:p>
            <a:r>
              <a:rPr lang="en-US" sz="2800" dirty="0"/>
              <a:t>Lei </a:t>
            </a:r>
            <a:r>
              <a:rPr lang="en-US" sz="2800" dirty="0" smtClean="0"/>
              <a:t>Chen (ETS)</a:t>
            </a:r>
          </a:p>
          <a:p>
            <a:pPr lvl="1"/>
            <a:r>
              <a:rPr lang="en-US" sz="2200" dirty="0" smtClean="0"/>
              <a:t>Automatic scoring for TOEFL Spoken Test</a:t>
            </a:r>
            <a:endParaRPr lang="en-US" sz="22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prepared</a:t>
            </a:r>
          </a:p>
          <a:p>
            <a:r>
              <a:rPr lang="en-US" dirty="0" smtClean="0"/>
              <a:t>A good notebook</a:t>
            </a:r>
          </a:p>
          <a:p>
            <a:pPr lvl="1"/>
            <a:r>
              <a:rPr lang="en-US" dirty="0" err="1" smtClean="0"/>
              <a:t>iPad</a:t>
            </a:r>
            <a:r>
              <a:rPr lang="en-US" dirty="0" smtClean="0"/>
              <a:t> is not good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battery life</a:t>
            </a:r>
          </a:p>
          <a:p>
            <a:r>
              <a:rPr lang="en-US" dirty="0" smtClean="0"/>
              <a:t>More clothes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484313"/>
            <a:ext cx="8001000" cy="5041031"/>
          </a:xfrm>
        </p:spPr>
        <p:txBody>
          <a:bodyPr/>
          <a:lstStyle/>
          <a:p>
            <a:r>
              <a:rPr lang="en-US" dirty="0" smtClean="0"/>
              <a:t>Schedule</a:t>
            </a:r>
          </a:p>
          <a:p>
            <a:pPr lvl="1"/>
            <a:r>
              <a:rPr lang="en-US" dirty="0"/>
              <a:t>Tutorials: June 09</a:t>
            </a:r>
          </a:p>
          <a:p>
            <a:pPr lvl="1"/>
            <a:r>
              <a:rPr lang="en-US" dirty="0"/>
              <a:t>Main Conference: June 10 – 12</a:t>
            </a:r>
          </a:p>
          <a:p>
            <a:pPr lvl="1"/>
            <a:r>
              <a:rPr lang="en-US" dirty="0"/>
              <a:t>Workshops: June 13 – </a:t>
            </a:r>
            <a:r>
              <a:rPr lang="en-US" dirty="0" smtClean="0"/>
              <a:t>15</a:t>
            </a:r>
          </a:p>
          <a:p>
            <a:pPr lvl="2"/>
            <a:r>
              <a:rPr lang="en-US" dirty="0" smtClean="0"/>
              <a:t>Student Research Workshop</a:t>
            </a:r>
            <a:endParaRPr lang="en-US" dirty="0"/>
          </a:p>
          <a:p>
            <a:r>
              <a:rPr lang="en-US" dirty="0" smtClean="0"/>
              <a:t>Accepted Papers</a:t>
            </a:r>
            <a:endParaRPr lang="en-US" dirty="0"/>
          </a:p>
          <a:p>
            <a:pPr lvl="1"/>
            <a:r>
              <a:rPr lang="en-US" dirty="0" smtClean="0"/>
              <a:t>89 long (acceptance rate</a:t>
            </a:r>
            <a:r>
              <a:rPr lang="en-US" dirty="0"/>
              <a:t>: 30</a:t>
            </a:r>
            <a:r>
              <a:rPr lang="en-US" dirty="0" smtClean="0"/>
              <a:t>%)</a:t>
            </a:r>
            <a:endParaRPr lang="en-US" dirty="0"/>
          </a:p>
          <a:p>
            <a:pPr lvl="1"/>
            <a:r>
              <a:rPr lang="en-US" dirty="0" smtClean="0"/>
              <a:t>51 short (</a:t>
            </a:r>
            <a:r>
              <a:rPr lang="en-US" dirty="0"/>
              <a:t>acceptance </a:t>
            </a:r>
            <a:r>
              <a:rPr lang="en-US" dirty="0" smtClean="0"/>
              <a:t>rate</a:t>
            </a:r>
            <a:r>
              <a:rPr lang="en-US" dirty="0"/>
              <a:t>: 37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13 student workshop</a:t>
            </a:r>
          </a:p>
          <a:p>
            <a:pPr lvl="2"/>
            <a:r>
              <a:rPr lang="en-US" dirty="0" smtClean="0"/>
              <a:t>7 </a:t>
            </a:r>
            <a:r>
              <a:rPr lang="en-US" dirty="0"/>
              <a:t>research </a:t>
            </a:r>
            <a:r>
              <a:rPr lang="en-US" dirty="0" smtClean="0"/>
              <a:t>papers  (</a:t>
            </a:r>
            <a:r>
              <a:rPr lang="en-US" dirty="0"/>
              <a:t>acceptance rate: </a:t>
            </a:r>
            <a:r>
              <a:rPr lang="en-US" dirty="0" smtClean="0"/>
              <a:t>47%)</a:t>
            </a:r>
          </a:p>
          <a:p>
            <a:pPr lvl="2"/>
            <a:r>
              <a:rPr lang="en-US" dirty="0"/>
              <a:t>6 thesis proposals  (acceptance rate: 75% )</a:t>
            </a:r>
          </a:p>
          <a:p>
            <a:pPr marL="909637" lvl="2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for NLP (without Magic)</a:t>
            </a:r>
          </a:p>
          <a:p>
            <a:pPr lvl="1"/>
            <a:r>
              <a:rPr lang="en-US" dirty="0"/>
              <a:t>Richard </a:t>
            </a:r>
            <a:r>
              <a:rPr lang="en-US" dirty="0" err="1"/>
              <a:t>Socher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Christopher D. Manning </a:t>
            </a:r>
            <a:endParaRPr lang="en-US" dirty="0" smtClean="0"/>
          </a:p>
          <a:p>
            <a:pPr marL="471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(</a:t>
            </a:r>
            <a:r>
              <a:rPr lang="en-US" dirty="0"/>
              <a:t>Stanford University) </a:t>
            </a:r>
          </a:p>
          <a:p>
            <a:pPr lvl="1"/>
            <a:r>
              <a:rPr lang="en-US" dirty="0">
                <a:hlinkClick r:id="rId2"/>
              </a:rPr>
              <a:t>http://naacl2013.naacl.org/Documents/deep-learning-for-nlp-naacl-2013-tutorial.pdf</a:t>
            </a:r>
            <a:endParaRPr lang="en-US" dirty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sz="2200" dirty="0"/>
              <a:t>Learning multiple </a:t>
            </a:r>
            <a:r>
              <a:rPr lang="en-US" sz="2200" dirty="0" smtClean="0"/>
              <a:t>levels representations</a:t>
            </a:r>
          </a:p>
          <a:p>
            <a:pPr lvl="1"/>
            <a:r>
              <a:rPr lang="en-US" sz="2200" dirty="0"/>
              <a:t>Unsupervised pre-training is a key factor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356992"/>
            <a:ext cx="2404516" cy="297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www.socher.org/uploads/Main/RichardSoch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328831"/>
            <a:ext cx="1112975" cy="13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Conference: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94685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2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papers/talks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</a:t>
            </a:r>
            <a:r>
              <a:rPr lang="en-US" sz="2800" dirty="0" smtClean="0"/>
              <a:t>nvited talks</a:t>
            </a:r>
          </a:p>
          <a:p>
            <a:pPr lvl="1"/>
            <a:r>
              <a:rPr lang="en-US" sz="1800" dirty="0">
                <a:hlinkClick r:id="rId2"/>
              </a:rPr>
              <a:t>Gina </a:t>
            </a:r>
            <a:r>
              <a:rPr lang="en-US" sz="1800" dirty="0" err="1" smtClean="0">
                <a:hlinkClick r:id="rId2"/>
              </a:rPr>
              <a:t>Kuperberg</a:t>
            </a:r>
            <a:r>
              <a:rPr lang="en-US" sz="1800" dirty="0">
                <a:hlinkClick r:id="rId2"/>
              </a:rPr>
              <a:t> </a:t>
            </a:r>
            <a:r>
              <a:rPr lang="en-US" sz="1800" dirty="0"/>
              <a:t>(A hierarchical B</a:t>
            </a:r>
            <a:r>
              <a:rPr lang="en-US" sz="1800" dirty="0" smtClean="0"/>
              <a:t>ayesian approach)</a:t>
            </a:r>
          </a:p>
          <a:p>
            <a:pPr lvl="1"/>
            <a:r>
              <a:rPr lang="en-US" sz="1800" dirty="0">
                <a:hlinkClick r:id="rId3"/>
              </a:rPr>
              <a:t>Kathleen </a:t>
            </a:r>
            <a:r>
              <a:rPr lang="en-US" sz="1800" dirty="0" err="1" smtClean="0">
                <a:hlinkClick r:id="rId3"/>
              </a:rPr>
              <a:t>McKeown</a:t>
            </a:r>
            <a:r>
              <a:rPr lang="en-US" sz="1800" dirty="0" smtClean="0">
                <a:hlinkClick r:id="rId3"/>
              </a:rPr>
              <a:t> </a:t>
            </a:r>
            <a:r>
              <a:rPr lang="en-US" sz="1800" dirty="0" smtClean="0"/>
              <a:t>(</a:t>
            </a:r>
            <a:r>
              <a:rPr lang="en-US" sz="1800" dirty="0"/>
              <a:t>from </a:t>
            </a:r>
            <a:r>
              <a:rPr lang="en-US" sz="1800" dirty="0" smtClean="0"/>
              <a:t>fact </a:t>
            </a:r>
            <a:r>
              <a:rPr lang="en-US" sz="1800" dirty="0"/>
              <a:t>to </a:t>
            </a:r>
            <a:r>
              <a:rPr lang="en-US" sz="1800" dirty="0" smtClean="0"/>
              <a:t>fiction)</a:t>
            </a:r>
          </a:p>
          <a:p>
            <a:r>
              <a:rPr lang="en-US" sz="2800" dirty="0" smtClean="0"/>
              <a:t>Best papers</a:t>
            </a:r>
          </a:p>
          <a:p>
            <a:pPr lvl="1"/>
            <a:r>
              <a:rPr lang="en-US" sz="1800" dirty="0"/>
              <a:t>The Life and Death of Discourse Entities: Identifying Singleton Mentions</a:t>
            </a:r>
          </a:p>
          <a:p>
            <a:pPr lvl="1"/>
            <a:r>
              <a:rPr lang="en-US" sz="1800" dirty="0"/>
              <a:t>Automatic Generation of English Respellings</a:t>
            </a:r>
            <a:endParaRPr lang="en-US" sz="1800" dirty="0" smtClean="0"/>
          </a:p>
          <a:p>
            <a:r>
              <a:rPr lang="en-US" sz="2800" dirty="0" smtClean="0"/>
              <a:t>Other interesting papers</a:t>
            </a:r>
          </a:p>
          <a:p>
            <a:pPr lvl="1"/>
            <a:r>
              <a:rPr lang="en-US" sz="1800" dirty="0"/>
              <a:t>Relation Extraction with Matrix Factorization and Universal Schemas</a:t>
            </a:r>
          </a:p>
          <a:p>
            <a:pPr lvl="1"/>
            <a:r>
              <a:rPr lang="en-US" sz="1800" dirty="0"/>
              <a:t>Learning a Part-of-Speech Tagger From Two Hours of Annotation</a:t>
            </a:r>
          </a:p>
          <a:p>
            <a:pPr lvl="1"/>
            <a:r>
              <a:rPr lang="en-US" sz="1800" dirty="0"/>
              <a:t>Named Entity Recognition with Bilingual Constraints </a:t>
            </a:r>
          </a:p>
          <a:p>
            <a:pPr lvl="1"/>
            <a:r>
              <a:rPr lang="en-US" sz="1800" dirty="0"/>
              <a:t>Multi-faceted Event Recognition with Bootstrapped Dictionaries</a:t>
            </a:r>
          </a:p>
          <a:p>
            <a:pPr lvl="1"/>
            <a:r>
              <a:rPr lang="en-US" sz="1800" dirty="0"/>
              <a:t>Generating Expressions that Refer to Visible Objects</a:t>
            </a:r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Invited </a:t>
            </a:r>
            <a:r>
              <a:rPr lang="en-US" sz="3200" dirty="0" smtClean="0"/>
              <a:t>Talks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 hierarchical Bayesian Approach to Language Comprehension in the Brain</a:t>
            </a:r>
            <a:endParaRPr lang="en-US" sz="2800" dirty="0" smtClean="0">
              <a:hlinkClick r:id="rId2"/>
            </a:endParaRPr>
          </a:p>
          <a:p>
            <a:pPr lvl="1"/>
            <a:r>
              <a:rPr lang="en-US" sz="2600" dirty="0" smtClean="0">
                <a:hlinkClick r:id="rId2"/>
              </a:rPr>
              <a:t>Gina </a:t>
            </a:r>
            <a:r>
              <a:rPr lang="en-US" sz="2600" dirty="0" err="1" smtClean="0">
                <a:hlinkClick r:id="rId2"/>
              </a:rPr>
              <a:t>Kuperberg</a:t>
            </a:r>
            <a:endParaRPr lang="en-US" sz="2600" dirty="0"/>
          </a:p>
          <a:p>
            <a:pPr lvl="2"/>
            <a:r>
              <a:rPr lang="en-US" sz="1800" dirty="0" smtClean="0"/>
              <a:t>Department </a:t>
            </a:r>
            <a:r>
              <a:rPr lang="en-US" sz="1800" dirty="0"/>
              <a:t>of Psychology, Tufts University</a:t>
            </a:r>
          </a:p>
          <a:p>
            <a:pPr lvl="2"/>
            <a:r>
              <a:rPr lang="en-US" sz="2000" dirty="0"/>
              <a:t>Department of Psychiatry, Massachusetts General Hospital</a:t>
            </a:r>
          </a:p>
          <a:p>
            <a:r>
              <a:rPr lang="en-US" sz="2800" dirty="0"/>
              <a:t>Take-home message</a:t>
            </a:r>
          </a:p>
          <a:p>
            <a:pPr lvl="1"/>
            <a:r>
              <a:rPr lang="en-US" dirty="0" smtClean="0"/>
              <a:t>Forward + Backward Feedback</a:t>
            </a:r>
          </a:p>
          <a:p>
            <a:pPr lvl="1"/>
            <a:r>
              <a:rPr lang="en-US" dirty="0" smtClean="0"/>
              <a:t>Deep learning?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Curved Left Arrow 5"/>
          <p:cNvSpPr/>
          <p:nvPr/>
        </p:nvSpPr>
        <p:spPr>
          <a:xfrm>
            <a:off x="7020272" y="3926724"/>
            <a:ext cx="288032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7020272" y="4646804"/>
            <a:ext cx="288032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7017838" y="5294876"/>
            <a:ext cx="288032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10800000">
            <a:off x="6660232" y="3913134"/>
            <a:ext cx="288032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0800000">
            <a:off x="6660231" y="4616987"/>
            <a:ext cx="288032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rot="10800000">
            <a:off x="6660231" y="5263640"/>
            <a:ext cx="288032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40165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8893" y="47203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4310" y="5398242"/>
            <a:ext cx="6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6336" y="4303632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</a:p>
          <a:p>
            <a:r>
              <a:rPr lang="en-US" dirty="0" smtClean="0"/>
              <a:t>Forward </a:t>
            </a:r>
          </a:p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</a:t>
            </a:r>
            <a:r>
              <a:rPr lang="en-US" sz="3600" dirty="0" smtClean="0"/>
              <a:t>nvited Talks 2/2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Natural Language Applications from Fact to Fiction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600" i="1" dirty="0" smtClean="0">
                <a:hlinkClick r:id="rId2"/>
              </a:rPr>
              <a:t>Kathleen </a:t>
            </a:r>
            <a:r>
              <a:rPr lang="en-US" sz="2600" i="1" dirty="0" err="1" smtClean="0">
                <a:hlinkClick r:id="rId2"/>
              </a:rPr>
              <a:t>McKeown</a:t>
            </a:r>
            <a:endParaRPr lang="en-US" sz="2600" i="1" dirty="0" smtClean="0"/>
          </a:p>
          <a:p>
            <a:pPr lvl="2"/>
            <a:r>
              <a:rPr lang="en-US" dirty="0" smtClean="0"/>
              <a:t>CS Department, Columbia University</a:t>
            </a:r>
          </a:p>
          <a:p>
            <a:r>
              <a:rPr lang="en-US" sz="2400" dirty="0" smtClean="0"/>
              <a:t>Take-home message</a:t>
            </a:r>
          </a:p>
          <a:p>
            <a:pPr lvl="1"/>
            <a:r>
              <a:rPr lang="en-US" dirty="0" smtClean="0"/>
              <a:t>How topic evolves in the last decades?</a:t>
            </a:r>
          </a:p>
          <a:p>
            <a:pPr lvl="2"/>
            <a:r>
              <a:rPr lang="en-US" dirty="0" smtClean="0"/>
              <a:t>Fact -&gt; Fiction (Genres)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2035" y="4274797"/>
            <a:ext cx="65114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17314" y="4274797"/>
            <a:ext cx="180019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Scientific Journal Articles 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735742" y="4274797"/>
            <a:ext cx="15090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Online discussion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00107" y="4274797"/>
            <a:ext cx="167706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 narrative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549859" y="4274797"/>
            <a:ext cx="766557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Novels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903176" y="4361928"/>
            <a:ext cx="514138" cy="154154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217513" y="4386874"/>
            <a:ext cx="518229" cy="129207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244744" y="4386875"/>
            <a:ext cx="255364" cy="129207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177170" y="4361928"/>
            <a:ext cx="372690" cy="144016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346" y="4769154"/>
            <a:ext cx="1232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Most annotated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187625" y="4789600"/>
            <a:ext cx="21781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 smtClean="0"/>
              <a:t>Argumentative zoning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C</a:t>
            </a:r>
            <a:r>
              <a:rPr lang="en-US" sz="1200" dirty="0" smtClean="0"/>
              <a:t>itation sentiment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Prediction of Scientific </a:t>
            </a:r>
            <a:r>
              <a:rPr lang="en-US" sz="1200" dirty="0" smtClean="0"/>
              <a:t>Impact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Query-focused Summarization</a:t>
            </a:r>
            <a:endParaRPr lang="en-US" sz="1200" dirty="0" smtClean="0"/>
          </a:p>
          <a:p>
            <a:pPr indent="9144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506053" y="4789601"/>
            <a:ext cx="18062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 smtClean="0"/>
              <a:t>Unedited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 smtClean="0"/>
              <a:t>Dialog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Questions about </a:t>
            </a:r>
            <a:r>
              <a:rPr lang="en-US" sz="1200" dirty="0" smtClean="0"/>
              <a:t>Events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Reliability and influence</a:t>
            </a:r>
            <a:endParaRPr lang="en-US" sz="1200" dirty="0" smtClean="0"/>
          </a:p>
          <a:p>
            <a:pPr indent="9144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282302" y="4789600"/>
            <a:ext cx="19793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Coherent telling of a </a:t>
            </a:r>
            <a:r>
              <a:rPr lang="en-US" sz="1200" dirty="0" smtClean="0"/>
              <a:t>story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 smtClean="0"/>
              <a:t>Compelling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Predicting when a </a:t>
            </a:r>
            <a:r>
              <a:rPr lang="en-US" sz="1200" dirty="0" smtClean="0"/>
              <a:t>narrative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/>
              <a:t>is interesting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320171" y="4789601"/>
            <a:ext cx="17469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Comparative </a:t>
            </a:r>
            <a:r>
              <a:rPr lang="en-US" sz="1200" dirty="0" smtClean="0"/>
              <a:t>Literature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Constructing the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social network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sz="1200" dirty="0"/>
              <a:t>I</a:t>
            </a:r>
            <a:r>
              <a:rPr lang="en-US" sz="1200" dirty="0" smtClean="0"/>
              <a:t>mpact </a:t>
            </a:r>
            <a:r>
              <a:rPr lang="en-US" sz="1200" dirty="0"/>
              <a:t>of Network Size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172816" y="4077072"/>
            <a:ext cx="0" cy="1872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95409" y="4077072"/>
            <a:ext cx="0" cy="1872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67253" y="4077072"/>
            <a:ext cx="0" cy="1872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20171" y="4077072"/>
            <a:ext cx="0" cy="1872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student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Automatic Generation of English Respellings</a:t>
            </a:r>
          </a:p>
          <a:p>
            <a:pPr lvl="1"/>
            <a:r>
              <a:rPr lang="pl-PL" sz="1800" dirty="0"/>
              <a:t>Bradley Hauer and Grzegorz </a:t>
            </a:r>
            <a:r>
              <a:rPr lang="pl-PL" sz="1800" dirty="0" smtClean="0"/>
              <a:t>Kondrak</a:t>
            </a:r>
            <a:r>
              <a:rPr lang="en-US" sz="1800" dirty="0" smtClean="0"/>
              <a:t> (Alberta, Canada)</a:t>
            </a:r>
          </a:p>
          <a:p>
            <a:r>
              <a:rPr lang="en-US" sz="2400" dirty="0" smtClean="0"/>
              <a:t>Problem</a:t>
            </a:r>
          </a:p>
          <a:p>
            <a:pPr lvl="1"/>
            <a:r>
              <a:rPr lang="en-US" sz="1800" dirty="0"/>
              <a:t>Pronunciation [</a:t>
            </a:r>
            <a:r>
              <a:rPr lang="en-US" sz="1800" dirty="0" err="1"/>
              <a:t>prəˌnʌnsi'eɪʃn</a:t>
            </a:r>
            <a:r>
              <a:rPr lang="en-US" sz="1800" dirty="0" smtClean="0"/>
              <a:t>] </a:t>
            </a:r>
            <a:r>
              <a:rPr lang="en-US" sz="1800" dirty="0"/>
              <a:t> </a:t>
            </a:r>
            <a:r>
              <a:rPr lang="en-US" sz="1800" dirty="0" smtClean="0"/>
              <a:t>is not perfect</a:t>
            </a:r>
          </a:p>
          <a:p>
            <a:pPr lvl="1"/>
            <a:r>
              <a:rPr lang="en-US" sz="1800" dirty="0" smtClean="0"/>
              <a:t>E.g., “</a:t>
            </a:r>
            <a:r>
              <a:rPr lang="en-US" sz="1800" dirty="0" err="1" smtClean="0"/>
              <a:t>Huatulco</a:t>
            </a:r>
            <a:r>
              <a:rPr lang="en-US" sz="1800" dirty="0" smtClean="0"/>
              <a:t>” (Mexican resort) </a:t>
            </a:r>
            <a:r>
              <a:rPr lang="en-US" sz="1800" dirty="0" smtClean="0">
                <a:sym typeface="Wingdings" pitchFamily="2" charset="2"/>
              </a:rPr>
              <a:t> “</a:t>
            </a:r>
            <a:r>
              <a:rPr lang="en-US" sz="1800" dirty="0" err="1" smtClean="0">
                <a:sym typeface="Wingdings" pitchFamily="2" charset="2"/>
              </a:rPr>
              <a:t>wah</a:t>
            </a:r>
            <a:r>
              <a:rPr lang="en-US" sz="1800" dirty="0" smtClean="0">
                <a:sym typeface="Wingdings" pitchFamily="2" charset="2"/>
              </a:rPr>
              <a:t>-tool-</a:t>
            </a:r>
            <a:r>
              <a:rPr lang="en-US" sz="1800" dirty="0" err="1" smtClean="0">
                <a:sym typeface="Wingdings" pitchFamily="2" charset="2"/>
              </a:rPr>
              <a:t>koh</a:t>
            </a:r>
            <a:r>
              <a:rPr lang="en-US" sz="1800" dirty="0" smtClean="0">
                <a:sym typeface="Wingdings" pitchFamily="2" charset="2"/>
              </a:rPr>
              <a:t>”</a:t>
            </a:r>
            <a:endParaRPr lang="en-US" sz="2000" dirty="0" smtClean="0"/>
          </a:p>
          <a:p>
            <a:r>
              <a:rPr lang="en-US" sz="2400" dirty="0" smtClean="0"/>
              <a:t>Take-home </a:t>
            </a:r>
            <a:r>
              <a:rPr lang="en-US" sz="2400" dirty="0"/>
              <a:t>message</a:t>
            </a:r>
          </a:p>
          <a:p>
            <a:pPr lvl="1"/>
            <a:r>
              <a:rPr lang="en-US" sz="2000" dirty="0" smtClean="0"/>
              <a:t>Map </a:t>
            </a:r>
            <a:r>
              <a:rPr lang="en-US" sz="2000" dirty="0"/>
              <a:t>English spellings to </a:t>
            </a:r>
            <a:r>
              <a:rPr lang="en-US" sz="2000" dirty="0" smtClean="0"/>
              <a:t>pronunciations (MT)</a:t>
            </a:r>
          </a:p>
          <a:p>
            <a:pPr lvl="1"/>
            <a:r>
              <a:rPr lang="en-US" sz="2000" smtClean="0"/>
              <a:t>“Identify </a:t>
            </a:r>
            <a:r>
              <a:rPr lang="en-US" sz="2000" dirty="0"/>
              <a:t>a new problem, build a model that is hard </a:t>
            </a:r>
            <a:r>
              <a:rPr lang="en-US" sz="2000"/>
              <a:t>to </a:t>
            </a:r>
            <a:r>
              <a:rPr lang="en-US" sz="2000" smtClean="0"/>
              <a:t>beat”</a:t>
            </a:r>
            <a:endParaRPr lang="en-US" sz="2000" dirty="0"/>
          </a:p>
          <a:p>
            <a:pPr lvl="1"/>
            <a:r>
              <a:rPr lang="en-US" sz="2000" dirty="0" smtClean="0"/>
              <a:t>Usage: Foreign Name?</a:t>
            </a:r>
          </a:p>
          <a:p>
            <a:pPr lvl="2"/>
            <a:r>
              <a:rPr lang="en-US" sz="2000" dirty="0" err="1" smtClean="0"/>
              <a:t>Wencan</a:t>
            </a:r>
            <a:r>
              <a:rPr lang="en-US" sz="2000" dirty="0" smtClean="0"/>
              <a:t> </a:t>
            </a:r>
            <a:r>
              <a:rPr lang="en-US" sz="2000" dirty="0" err="1" smtClean="0"/>
              <a:t>Luo</a:t>
            </a:r>
            <a:r>
              <a:rPr lang="en-US" sz="2000" dirty="0" smtClean="0"/>
              <a:t> (when-sun-law)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short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Life and Death of Discourse Entities: Identifying Singleton </a:t>
            </a:r>
            <a:r>
              <a:rPr lang="en-US" sz="2800" dirty="0" smtClean="0"/>
              <a:t>Mentions</a:t>
            </a:r>
          </a:p>
          <a:p>
            <a:pPr lvl="1"/>
            <a:r>
              <a:rPr lang="en-US" sz="2000" dirty="0"/>
              <a:t>Marta </a:t>
            </a:r>
            <a:r>
              <a:rPr lang="en-US" sz="2000" dirty="0" err="1"/>
              <a:t>Recasens</a:t>
            </a:r>
            <a:r>
              <a:rPr lang="en-US" sz="2000" dirty="0"/>
              <a:t>, Marie-Catherine de </a:t>
            </a:r>
            <a:r>
              <a:rPr lang="en-US" sz="2000" dirty="0" err="1"/>
              <a:t>Marneffe</a:t>
            </a:r>
            <a:r>
              <a:rPr lang="en-US" sz="2000" dirty="0"/>
              <a:t>, Christopher Potts (Stanford University)</a:t>
            </a:r>
            <a:endParaRPr lang="en-US" sz="2000" dirty="0" smtClean="0"/>
          </a:p>
          <a:p>
            <a:r>
              <a:rPr lang="en-US" sz="2800" dirty="0" smtClean="0"/>
              <a:t>Predict Lifespan Model</a:t>
            </a:r>
          </a:p>
          <a:p>
            <a:pPr lvl="1"/>
            <a:r>
              <a:rPr lang="en-US" sz="2000" dirty="0" smtClean="0"/>
              <a:t>Singleton: </a:t>
            </a:r>
            <a:r>
              <a:rPr lang="en-US" sz="2000" dirty="0"/>
              <a:t>Entities that appear only once</a:t>
            </a:r>
            <a:endParaRPr lang="en-US" sz="2000" dirty="0" smtClean="0"/>
          </a:p>
          <a:p>
            <a:pPr lvl="1"/>
            <a:r>
              <a:rPr lang="en-US" sz="2200" dirty="0" err="1" smtClean="0"/>
              <a:t>Coreferent</a:t>
            </a:r>
            <a:r>
              <a:rPr lang="en-US" sz="2200" dirty="0" smtClean="0"/>
              <a:t>: more than once</a:t>
            </a:r>
          </a:p>
          <a:p>
            <a:r>
              <a:rPr lang="en-US" sz="2800" dirty="0" smtClean="0"/>
              <a:t>Take-home </a:t>
            </a:r>
            <a:r>
              <a:rPr lang="en-US" sz="2800" dirty="0"/>
              <a:t>message</a:t>
            </a:r>
          </a:p>
          <a:p>
            <a:pPr lvl="1"/>
            <a:r>
              <a:rPr lang="en-US" sz="2000" dirty="0" smtClean="0"/>
              <a:t>Lifespan model improves state-of-the-art </a:t>
            </a:r>
            <a:r>
              <a:rPr lang="en-US" sz="2000" dirty="0" err="1" smtClean="0"/>
              <a:t>coreference</a:t>
            </a:r>
            <a:r>
              <a:rPr lang="en-US" sz="2000" dirty="0" smtClean="0"/>
              <a:t> resolution</a:t>
            </a:r>
          </a:p>
          <a:p>
            <a:pPr lvl="2"/>
            <a:r>
              <a:rPr lang="en-US" sz="2000" dirty="0" smtClean="0">
                <a:hlinkClick r:id="rId2"/>
              </a:rPr>
              <a:t>Stanford </a:t>
            </a:r>
            <a:r>
              <a:rPr lang="en-US" sz="2000" dirty="0" err="1" smtClean="0">
                <a:hlinkClick r:id="rId2"/>
              </a:rPr>
              <a:t>Coreference</a:t>
            </a:r>
            <a:r>
              <a:rPr lang="en-US" sz="2000" dirty="0" smtClean="0">
                <a:hlinkClick r:id="rId2"/>
              </a:rPr>
              <a:t> resolution system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10/11/2013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84984"/>
            <a:ext cx="3131840" cy="123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9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</TotalTime>
  <Words>588</Words>
  <Application>Microsoft Office PowerPoint</Application>
  <PresentationFormat>On-screen Show (4:3)</PresentationFormat>
  <Paragraphs>197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Theme_Red</vt:lpstr>
      <vt:lpstr>Office Theme</vt:lpstr>
      <vt:lpstr>PowerPoint Presentation</vt:lpstr>
      <vt:lpstr>Overview</vt:lpstr>
      <vt:lpstr>Tutorial</vt:lpstr>
      <vt:lpstr>Main Conference: Sessions</vt:lpstr>
      <vt:lpstr>Interesting papers/talks</vt:lpstr>
      <vt:lpstr>Invited Talks 1/2</vt:lpstr>
      <vt:lpstr>Invited Talks 2/2</vt:lpstr>
      <vt:lpstr>Best student paper</vt:lpstr>
      <vt:lpstr>Best short paper</vt:lpstr>
      <vt:lpstr>Papers (1/5)</vt:lpstr>
      <vt:lpstr>Papers (2/5)</vt:lpstr>
      <vt:lpstr>Papers (3/5)</vt:lpstr>
      <vt:lpstr>Papers (4/5)</vt:lpstr>
      <vt:lpstr>Papers (5/5)</vt:lpstr>
      <vt:lpstr>People I met</vt:lpstr>
      <vt:lpstr>Some lessons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 Luo</cp:lastModifiedBy>
  <cp:revision>3914</cp:revision>
  <dcterms:modified xsi:type="dcterms:W3CDTF">2013-10-11T17:46:35Z</dcterms:modified>
</cp:coreProperties>
</file>