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2274" y="-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gstyle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724C-E7A2-4A6D-A4BD-CDB6C1C03172}" type="datetimeFigureOut">
              <a:rPr lang="en-US" smtClean="0"/>
              <a:pPr/>
              <a:t>7/2/2013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A10D-7D5E-4932-A76F-CD1632FD3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NAACL 2013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latin typeface="+mj-lt"/>
              </a:rPr>
              <a:t>Fei </a:t>
            </a:r>
            <a:r>
              <a:rPr lang="en-US" smtClean="0">
                <a:latin typeface="+mj-lt"/>
              </a:rPr>
              <a:t>Liu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July 2, 2013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Papers (6/6)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Symposium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to Say What You See and See What You Say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Jeff </a:t>
            </a:r>
            <a:r>
              <a:rPr lang="en-US" dirty="0" err="1" smtClean="0"/>
              <a:t>Siskind</a:t>
            </a:r>
            <a:r>
              <a:rPr lang="en-US" dirty="0" smtClean="0"/>
              <a:t>, Purdue</a:t>
            </a:r>
          </a:p>
          <a:p>
            <a:pPr lvl="1"/>
            <a:r>
              <a:rPr lang="en-US" dirty="0" smtClean="0"/>
              <a:t>Video In Sentence Out</a:t>
            </a:r>
          </a:p>
          <a:p>
            <a:pPr lvl="1"/>
            <a:r>
              <a:rPr lang="en-US" u="sng" dirty="0" smtClean="0"/>
              <a:t>Demo Video</a:t>
            </a:r>
          </a:p>
        </p:txBody>
      </p:sp>
      <p:pic>
        <p:nvPicPr>
          <p:cNvPr id="20482" name="Picture 2" descr="https://engineering.purdue.edu/~qobi/qob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2819400"/>
            <a:ext cx="3310151" cy="24238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Symposium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Generating Natural-Language Video Descriptions Using Text-Mined Knowledge</a:t>
            </a:r>
          </a:p>
          <a:p>
            <a:pPr lvl="1"/>
            <a:r>
              <a:rPr lang="en-US" dirty="0" smtClean="0"/>
              <a:t>Ray Mooney, UT Austin</a:t>
            </a:r>
            <a:endParaRPr lang="en-US" dirty="0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391088"/>
            <a:ext cx="3810000" cy="27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0550" y="3429000"/>
            <a:ext cx="42862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Symposium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Parallel, Distributed and Sparse Computation for Automated Knowledge Base Construction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Andrew McCallum</a:t>
            </a:r>
          </a:p>
          <a:p>
            <a:pPr lvl="1">
              <a:buNone/>
            </a:pPr>
            <a:r>
              <a:rPr lang="en-US" dirty="0" smtClean="0"/>
              <a:t>	UMass</a:t>
            </a:r>
            <a:endParaRPr lang="en-US" dirty="0"/>
          </a:p>
        </p:txBody>
      </p:sp>
      <p:pic>
        <p:nvPicPr>
          <p:cNvPr id="16387" name="Picture 3" descr="C:\Users\lif2pal\Desktop\NAACL_2013\IMG_20130615_173236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2949959"/>
            <a:ext cx="4419600" cy="36032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400" dirty="0" smtClean="0"/>
              <a:t>Thank You!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Logistics</a:t>
            </a:r>
          </a:p>
          <a:p>
            <a:pPr lvl="1"/>
            <a:r>
              <a:rPr lang="en-US" dirty="0" smtClean="0"/>
              <a:t>Tutorials: June 09</a:t>
            </a:r>
          </a:p>
          <a:p>
            <a:pPr lvl="1"/>
            <a:r>
              <a:rPr lang="en-US" dirty="0" smtClean="0"/>
              <a:t>Main Conference: June 10 – 12</a:t>
            </a:r>
          </a:p>
          <a:p>
            <a:pPr lvl="1"/>
            <a:r>
              <a:rPr lang="en-US" dirty="0" smtClean="0"/>
              <a:t>Workshops: June 13 – 15</a:t>
            </a:r>
          </a:p>
          <a:p>
            <a:pPr lvl="1"/>
            <a:r>
              <a:rPr lang="en-US" dirty="0" smtClean="0"/>
              <a:t>Joint NAACL/ICML Symposium: June 15</a:t>
            </a:r>
          </a:p>
          <a:p>
            <a:pPr lvl="1"/>
            <a:endParaRPr lang="en-US" sz="1000" dirty="0" smtClean="0"/>
          </a:p>
          <a:p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Westin Peachtree Hotel, Atlanta, Georgia</a:t>
            </a:r>
            <a:endParaRPr lang="en-US" dirty="0"/>
          </a:p>
        </p:txBody>
      </p:sp>
      <p:pic>
        <p:nvPicPr>
          <p:cNvPr id="6" name="Picture 2" descr="NAACL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200024"/>
            <a:ext cx="7677150" cy="1781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/>
          <a:lstStyle/>
          <a:p>
            <a:r>
              <a:rPr lang="en-US" dirty="0" smtClean="0"/>
              <a:t>Deep Learning for NLP</a:t>
            </a:r>
          </a:p>
          <a:p>
            <a:pPr lvl="1"/>
            <a:r>
              <a:rPr lang="en-US" dirty="0" smtClean="0"/>
              <a:t>Richard </a:t>
            </a:r>
            <a:r>
              <a:rPr lang="en-US" dirty="0" err="1" smtClean="0"/>
              <a:t>Socher</a:t>
            </a:r>
            <a:r>
              <a:rPr lang="en-US" dirty="0" smtClean="0"/>
              <a:t> and Chris Manning, Stanford</a:t>
            </a:r>
          </a:p>
          <a:p>
            <a:pPr lvl="1"/>
            <a:endParaRPr lang="en-US" sz="1000" dirty="0" smtClean="0"/>
          </a:p>
          <a:p>
            <a:r>
              <a:rPr lang="en-US" dirty="0" smtClean="0"/>
              <a:t>Take-home message</a:t>
            </a:r>
          </a:p>
          <a:p>
            <a:pPr lvl="1"/>
            <a:r>
              <a:rPr lang="en-US" dirty="0" smtClean="0"/>
              <a:t>Learning multiple levels of latent representations</a:t>
            </a:r>
          </a:p>
          <a:p>
            <a:pPr lvl="1"/>
            <a:r>
              <a:rPr lang="en-US" dirty="0" smtClean="0"/>
              <a:t>Unsupervised pre-training is a key factor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752600"/>
            <a:ext cx="343852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Spectral Learning Algorithms for NLP</a:t>
            </a:r>
          </a:p>
          <a:p>
            <a:pPr lvl="1"/>
            <a:r>
              <a:rPr lang="en-US" dirty="0" smtClean="0"/>
              <a:t>Cohen, Collins, </a:t>
            </a:r>
            <a:r>
              <a:rPr lang="en-US" dirty="0" err="1" smtClean="0"/>
              <a:t>Stratos</a:t>
            </a:r>
            <a:r>
              <a:rPr lang="en-US" dirty="0" smtClean="0"/>
              <a:t>, Columbia</a:t>
            </a:r>
          </a:p>
          <a:p>
            <a:pPr lvl="1"/>
            <a:r>
              <a:rPr lang="en-US" dirty="0" smtClean="0"/>
              <a:t>Foster, </a:t>
            </a:r>
            <a:r>
              <a:rPr lang="en-US" dirty="0" err="1" smtClean="0"/>
              <a:t>Ungar</a:t>
            </a:r>
            <a:r>
              <a:rPr lang="en-US" dirty="0" smtClean="0"/>
              <a:t>, </a:t>
            </a:r>
            <a:r>
              <a:rPr lang="en-US" dirty="0" err="1" smtClean="0"/>
              <a:t>UPenn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Take-home message</a:t>
            </a:r>
          </a:p>
          <a:p>
            <a:pPr lvl="1"/>
            <a:r>
              <a:rPr lang="en-US" dirty="0" smtClean="0"/>
              <a:t>Use CCA (canonical correlation analysis) to learn low dimensional representation</a:t>
            </a:r>
          </a:p>
          <a:p>
            <a:pPr lvl="1"/>
            <a:r>
              <a:rPr lang="en-US" dirty="0" smtClean="0"/>
              <a:t>Learned word representations maximize the correlation between contrasting views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Papers (1/6)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Relation Extraction with Matrix Factorization and Universal Schemas </a:t>
            </a:r>
          </a:p>
          <a:p>
            <a:pPr lvl="1"/>
            <a:r>
              <a:rPr lang="en-US" dirty="0" smtClean="0"/>
              <a:t>Riedel, UCL, Yao, McCallum, Marlin, </a:t>
            </a:r>
            <a:r>
              <a:rPr lang="en-US" dirty="0" err="1" smtClean="0"/>
              <a:t>Umass</a:t>
            </a:r>
            <a:endParaRPr lang="en-US" dirty="0" smtClean="0"/>
          </a:p>
          <a:p>
            <a:pPr lvl="1"/>
            <a:endParaRPr lang="en-US" sz="1000" dirty="0" smtClean="0"/>
          </a:p>
          <a:p>
            <a:r>
              <a:rPr lang="en-US" dirty="0" smtClean="0"/>
              <a:t>Take-home message</a:t>
            </a:r>
          </a:p>
          <a:p>
            <a:pPr lvl="1"/>
            <a:r>
              <a:rPr lang="en-US" dirty="0" smtClean="0"/>
              <a:t>Universal schema: union of surface form predicates as in </a:t>
            </a:r>
            <a:r>
              <a:rPr lang="en-US" dirty="0" err="1" smtClean="0"/>
              <a:t>OpenIE</a:t>
            </a:r>
            <a:r>
              <a:rPr lang="en-US" dirty="0" smtClean="0"/>
              <a:t> and relations in the schemas of pre-existing databases</a:t>
            </a:r>
          </a:p>
          <a:p>
            <a:pPr lvl="1"/>
            <a:r>
              <a:rPr lang="en-US" dirty="0" smtClean="0"/>
              <a:t>Learn latent vectors for entity </a:t>
            </a:r>
            <a:r>
              <a:rPr lang="en-US" dirty="0" err="1" smtClean="0"/>
              <a:t>tuples</a:t>
            </a:r>
            <a:r>
              <a:rPr lang="en-US" dirty="0" smtClean="0"/>
              <a:t> and relations, used to populate the database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Papers (2/6)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a Part-of-Speech Tagger From Two Hours of Annotation</a:t>
            </a:r>
          </a:p>
          <a:p>
            <a:pPr lvl="1"/>
            <a:r>
              <a:rPr lang="en-US" dirty="0" smtClean="0"/>
              <a:t>Dan </a:t>
            </a:r>
            <a:r>
              <a:rPr lang="en-US" dirty="0" err="1" smtClean="0"/>
              <a:t>Garrette</a:t>
            </a:r>
            <a:r>
              <a:rPr lang="en-US" dirty="0" smtClean="0"/>
              <a:t>, Jason </a:t>
            </a:r>
            <a:r>
              <a:rPr lang="en-US" dirty="0" err="1" smtClean="0"/>
              <a:t>Baldridge</a:t>
            </a:r>
            <a:r>
              <a:rPr lang="en-US" dirty="0" smtClean="0"/>
              <a:t>, UT Austin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3505200"/>
            <a:ext cx="74676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 am hopeful that </a:t>
            </a:r>
            <a:r>
              <a:rPr lang="en-US" dirty="0" err="1" smtClean="0"/>
              <a:t>Garrette</a:t>
            </a:r>
            <a:r>
              <a:rPr lang="en-US" dirty="0" smtClean="0"/>
              <a:t> and </a:t>
            </a:r>
            <a:r>
              <a:rPr lang="en-US" dirty="0" err="1" smtClean="0"/>
              <a:t>Baldridge’s</a:t>
            </a:r>
            <a:r>
              <a:rPr lang="en-US" dirty="0" smtClean="0"/>
              <a:t> approach will encourage NLP researchers to write more papers that fall into the category “</a:t>
            </a:r>
            <a:r>
              <a:rPr lang="en-US" i="1" dirty="0" smtClean="0">
                <a:solidFill>
                  <a:srgbClr val="C00000"/>
                </a:solidFill>
              </a:rPr>
              <a:t>Look Mom! I improved the state-of-the-art with only $250 of investment in data annotation</a:t>
            </a:r>
            <a:r>
              <a:rPr lang="en-US" dirty="0" smtClean="0"/>
              <a:t>” and fewer papers that fall into the category “Look Mom! I spent three years of my life and no money on data annotation, but I got a system that is 53% below the state of the art.”</a:t>
            </a:r>
          </a:p>
          <a:p>
            <a:endParaRPr lang="en-US" dirty="0" smtClean="0"/>
          </a:p>
          <a:p>
            <a:r>
              <a:rPr lang="en-US" dirty="0" smtClean="0"/>
              <a:t>-- Daniel </a:t>
            </a:r>
            <a:r>
              <a:rPr lang="en-US" dirty="0" err="1" smtClean="0"/>
              <a:t>Marcu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Papers (3/6)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PPDB: The Paraphrase Database</a:t>
            </a:r>
          </a:p>
          <a:p>
            <a:pPr lvl="1"/>
            <a:r>
              <a:rPr lang="en-US" dirty="0" err="1" smtClean="0"/>
              <a:t>Juri</a:t>
            </a:r>
            <a:r>
              <a:rPr lang="en-US" dirty="0" smtClean="0"/>
              <a:t> </a:t>
            </a:r>
            <a:r>
              <a:rPr lang="en-US" dirty="0" err="1" smtClean="0"/>
              <a:t>Ganitkevitch</a:t>
            </a:r>
            <a:r>
              <a:rPr lang="en-US" dirty="0" smtClean="0"/>
              <a:t>, Benjamin Van </a:t>
            </a:r>
            <a:r>
              <a:rPr lang="en-US" dirty="0" err="1" smtClean="0"/>
              <a:t>Durme</a:t>
            </a:r>
            <a:r>
              <a:rPr lang="en-US" dirty="0" smtClean="0"/>
              <a:t>, JHU, Chris </a:t>
            </a:r>
            <a:r>
              <a:rPr lang="en-US" dirty="0" err="1" smtClean="0"/>
              <a:t>Callison</a:t>
            </a:r>
            <a:r>
              <a:rPr lang="en-US" dirty="0" smtClean="0"/>
              <a:t>-Burch, </a:t>
            </a:r>
            <a:r>
              <a:rPr lang="en-US" dirty="0" err="1" smtClean="0"/>
              <a:t>UPenn</a:t>
            </a:r>
            <a:endParaRPr lang="en-US" dirty="0" smtClean="0"/>
          </a:p>
          <a:p>
            <a:pPr lvl="1"/>
            <a:endParaRPr lang="en-US" sz="1000" dirty="0" smtClean="0"/>
          </a:p>
          <a:p>
            <a:r>
              <a:rPr lang="en-US" dirty="0" smtClean="0"/>
              <a:t>Take-home message</a:t>
            </a:r>
          </a:p>
          <a:p>
            <a:pPr lvl="1"/>
            <a:r>
              <a:rPr lang="en-US" dirty="0" smtClean="0"/>
              <a:t>Over 220 million paraphrase pairs</a:t>
            </a:r>
          </a:p>
          <a:p>
            <a:pPr lvl="1"/>
            <a:r>
              <a:rPr lang="en-US" dirty="0" smtClean="0"/>
              <a:t>Capture meaning-preserving syntactic transformations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Papers (4/6)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Generation of English Respellings</a:t>
            </a:r>
          </a:p>
          <a:p>
            <a:pPr lvl="1"/>
            <a:r>
              <a:rPr lang="en-US" dirty="0" smtClean="0"/>
              <a:t>Bradley </a:t>
            </a:r>
            <a:r>
              <a:rPr lang="en-US" dirty="0" err="1" smtClean="0"/>
              <a:t>Hauer</a:t>
            </a:r>
            <a:r>
              <a:rPr lang="en-US" dirty="0" smtClean="0"/>
              <a:t>, </a:t>
            </a:r>
            <a:r>
              <a:rPr lang="en-US" dirty="0" err="1" smtClean="0"/>
              <a:t>Grzegorz</a:t>
            </a:r>
            <a:r>
              <a:rPr lang="en-US" dirty="0" smtClean="0"/>
              <a:t> </a:t>
            </a:r>
            <a:r>
              <a:rPr lang="en-US" dirty="0" err="1" smtClean="0"/>
              <a:t>Kondrak</a:t>
            </a:r>
            <a:r>
              <a:rPr lang="en-US" dirty="0" smtClean="0"/>
              <a:t>, U Alberta</a:t>
            </a:r>
          </a:p>
          <a:p>
            <a:pPr lvl="1"/>
            <a:endParaRPr lang="en-US" sz="1000" dirty="0" smtClean="0"/>
          </a:p>
          <a:p>
            <a:r>
              <a:rPr lang="en-US" dirty="0" smtClean="0"/>
              <a:t>Take-home message</a:t>
            </a:r>
          </a:p>
          <a:p>
            <a:pPr lvl="1"/>
            <a:r>
              <a:rPr lang="en-US" dirty="0" smtClean="0"/>
              <a:t>Best student paper</a:t>
            </a:r>
          </a:p>
          <a:p>
            <a:pPr lvl="1"/>
            <a:r>
              <a:rPr lang="en-US" dirty="0" smtClean="0"/>
              <a:t>Map English spellings to pronunciations</a:t>
            </a:r>
          </a:p>
          <a:p>
            <a:pPr lvl="1">
              <a:buNone/>
            </a:pPr>
            <a:r>
              <a:rPr lang="en-US" dirty="0" smtClean="0"/>
              <a:t>		E.g., “</a:t>
            </a:r>
            <a:r>
              <a:rPr lang="en-US" dirty="0" err="1" smtClean="0"/>
              <a:t>Huatulco</a:t>
            </a:r>
            <a:r>
              <a:rPr lang="en-US" dirty="0" smtClean="0"/>
              <a:t>” (Mexican resort) 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		 “</a:t>
            </a:r>
            <a:r>
              <a:rPr lang="en-US" dirty="0" err="1" smtClean="0">
                <a:sym typeface="Wingdings" pitchFamily="2" charset="2"/>
              </a:rPr>
              <a:t>wah</a:t>
            </a:r>
            <a:r>
              <a:rPr lang="en-US" dirty="0" smtClean="0">
                <a:sym typeface="Wingdings" pitchFamily="2" charset="2"/>
              </a:rPr>
              <a:t>-tool-</a:t>
            </a:r>
            <a:r>
              <a:rPr lang="en-US" dirty="0" err="1" smtClean="0">
                <a:sym typeface="Wingdings" pitchFamily="2" charset="2"/>
              </a:rPr>
              <a:t>koh</a:t>
            </a:r>
            <a:r>
              <a:rPr lang="en-US" dirty="0" smtClean="0">
                <a:sym typeface="Wingdings" pitchFamily="2" charset="2"/>
              </a:rPr>
              <a:t>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Papers (5/6)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110</TotalTime>
  <Words>406</Words>
  <Application>Microsoft Office PowerPoint</Application>
  <PresentationFormat>On-screen Show (4:3)</PresentationFormat>
  <Paragraphs>74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Blank</vt:lpstr>
      <vt:lpstr>NAACL 2013 Report</vt:lpstr>
      <vt:lpstr>Slide 2</vt:lpstr>
      <vt:lpstr>Tutorials (1/2)</vt:lpstr>
      <vt:lpstr>Tutorials (2/2)</vt:lpstr>
      <vt:lpstr>Papers (1/6)</vt:lpstr>
      <vt:lpstr>Papers (2/6)</vt:lpstr>
      <vt:lpstr>Papers (3/6)</vt:lpstr>
      <vt:lpstr>Papers (4/6)</vt:lpstr>
      <vt:lpstr>Papers (5/6)</vt:lpstr>
      <vt:lpstr>Papers (6/6)</vt:lpstr>
      <vt:lpstr>Symposium (1/3)</vt:lpstr>
      <vt:lpstr>Symposium (2/3)</vt:lpstr>
      <vt:lpstr>Symposium (3/3)</vt:lpstr>
      <vt:lpstr>Slide 14</vt:lpstr>
    </vt:vector>
  </TitlesOfParts>
  <Company>Bosch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NAACL 2013 Report</dc:title>
  <dc:creator>lif2pal</dc:creator>
  <cp:lastModifiedBy>wab2pal</cp:lastModifiedBy>
  <cp:revision>107</cp:revision>
  <dcterms:created xsi:type="dcterms:W3CDTF">2013-07-01T23:55:32Z</dcterms:created>
  <dcterms:modified xsi:type="dcterms:W3CDTF">2013-07-02T17:28:56Z</dcterms:modified>
</cp:coreProperties>
</file>