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70" r:id="rId16"/>
    <p:sldId id="271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7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cl.uniroma1.it/babel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NAACL 2013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Fei </a:t>
            </a:r>
            <a:r>
              <a:rPr lang="en-US" dirty="0" smtClean="0">
                <a:latin typeface="+mj-lt"/>
              </a:rPr>
              <a:t>Liu, </a:t>
            </a:r>
            <a:r>
              <a:rPr lang="en-US" smtClean="0">
                <a:latin typeface="+mj-lt"/>
              </a:rPr>
              <a:t>Bingqing Wang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July 2, 2013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Semantic Parsing Freebase: Towards Open-domain Semantic parsing</a:t>
            </a:r>
          </a:p>
          <a:p>
            <a:pPr lvl="1"/>
            <a:r>
              <a:rPr lang="en-US" dirty="0" err="1" smtClean="0"/>
              <a:t>Qingqing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and Alexander Yates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 home message</a:t>
            </a:r>
          </a:p>
          <a:p>
            <a:pPr lvl="1"/>
            <a:r>
              <a:rPr lang="en-US" dirty="0" smtClean="0"/>
              <a:t>A similar work has been accepted by ACL 2013</a:t>
            </a:r>
          </a:p>
          <a:p>
            <a:pPr lvl="1"/>
            <a:r>
              <a:rPr lang="en-US" dirty="0" smtClean="0"/>
              <a:t>First-order logic for the question semantic parsing</a:t>
            </a:r>
          </a:p>
          <a:p>
            <a:pPr lvl="1"/>
            <a:r>
              <a:rPr lang="en-US" dirty="0" smtClean="0"/>
              <a:t>The dataset come from Freebase, and tried some domain-transfer method for different domains in Freebase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(6/6)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Entity Recognition with Bilingual Constraints </a:t>
            </a:r>
            <a:endParaRPr lang="en-US" dirty="0" smtClean="0"/>
          </a:p>
          <a:p>
            <a:pPr lvl="1"/>
            <a:r>
              <a:rPr lang="en-US" dirty="0" err="1" smtClean="0"/>
              <a:t>Wanxiang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, </a:t>
            </a:r>
            <a:r>
              <a:rPr lang="en-US" dirty="0" err="1" smtClean="0"/>
              <a:t>Mengqiu</a:t>
            </a:r>
            <a:r>
              <a:rPr lang="en-US" dirty="0" smtClean="0"/>
              <a:t> Wang, Chris Manning and Ting Liu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Take home Message</a:t>
            </a:r>
          </a:p>
          <a:p>
            <a:pPr lvl="1"/>
            <a:r>
              <a:rPr lang="en-US" dirty="0" smtClean="0"/>
              <a:t>ILP is used in the inference phrase to put some constraint</a:t>
            </a:r>
          </a:p>
          <a:p>
            <a:pPr lvl="1"/>
            <a:r>
              <a:rPr lang="en-US" dirty="0" smtClean="0"/>
              <a:t>Use the bilingual sentence as the constraint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Symposium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Say What You See and See What You Say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Jeff </a:t>
            </a:r>
            <a:r>
              <a:rPr lang="en-US" dirty="0" err="1" smtClean="0"/>
              <a:t>Siskind</a:t>
            </a:r>
            <a:r>
              <a:rPr lang="en-US" dirty="0" smtClean="0"/>
              <a:t>, Purdue</a:t>
            </a:r>
          </a:p>
          <a:p>
            <a:pPr lvl="1"/>
            <a:r>
              <a:rPr lang="en-US" dirty="0" smtClean="0"/>
              <a:t>Video In Sentence Out</a:t>
            </a:r>
          </a:p>
          <a:p>
            <a:pPr lvl="1"/>
            <a:r>
              <a:rPr lang="en-US" u="sng" dirty="0" smtClean="0"/>
              <a:t>Demo Video</a:t>
            </a:r>
          </a:p>
        </p:txBody>
      </p:sp>
      <p:pic>
        <p:nvPicPr>
          <p:cNvPr id="20482" name="Picture 2" descr="https://engineering.purdue.edu/~qobi/qob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819400"/>
            <a:ext cx="3310151" cy="2423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Symposium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Natural-Language Video Descriptions Using Text-Mined Knowledge</a:t>
            </a:r>
          </a:p>
          <a:p>
            <a:pPr lvl="1"/>
            <a:r>
              <a:rPr lang="en-US" dirty="0" smtClean="0"/>
              <a:t>Ray Mooney, UT Austin</a:t>
            </a:r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91088"/>
            <a:ext cx="3810000" cy="27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34290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Symposium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Parallel, Distributed and Sparse Computation for Automated Knowledge Base Construction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Andrew McCallum</a:t>
            </a:r>
          </a:p>
          <a:p>
            <a:pPr lvl="1">
              <a:buNone/>
            </a:pPr>
            <a:r>
              <a:rPr lang="en-US" dirty="0" smtClean="0"/>
              <a:t>	UMass</a:t>
            </a:r>
            <a:endParaRPr lang="en-US" dirty="0"/>
          </a:p>
        </p:txBody>
      </p:sp>
      <p:pic>
        <p:nvPicPr>
          <p:cNvPr id="16387" name="Picture 3" descr="C:\Users\lif2pal\Desktop\NAACL_2013\IMG_20130615_17323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949959"/>
            <a:ext cx="4419600" cy="3603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Sem</a:t>
            </a:r>
            <a:endParaRPr lang="en-US" dirty="0" smtClean="0"/>
          </a:p>
          <a:p>
            <a:pPr lvl="1"/>
            <a:r>
              <a:rPr lang="en-US" dirty="0" smtClean="0"/>
              <a:t>Task: Semantic Textual Similarity</a:t>
            </a:r>
          </a:p>
          <a:p>
            <a:pPr lvl="1"/>
            <a:r>
              <a:rPr lang="en-US" dirty="0" smtClean="0"/>
              <a:t>calculate the similarity between given sentence pair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SemEval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</a:p>
          <a:p>
            <a:pPr lvl="2"/>
            <a:r>
              <a:rPr lang="en-US" dirty="0" err="1" smtClean="0"/>
              <a:t>TempEval</a:t>
            </a:r>
            <a:endParaRPr lang="en-US" dirty="0" smtClean="0"/>
          </a:p>
          <a:p>
            <a:pPr lvl="2"/>
            <a:r>
              <a:rPr lang="en-US" dirty="0" smtClean="0"/>
              <a:t>Sentiment Analysis in Twitter</a:t>
            </a:r>
          </a:p>
          <a:p>
            <a:pPr lvl="2"/>
            <a:r>
              <a:rPr lang="en-US" dirty="0" smtClean="0"/>
              <a:t>Spatial Role Labeling</a:t>
            </a:r>
          </a:p>
          <a:p>
            <a:pPr lvl="2"/>
            <a:r>
              <a:rPr lang="en-US" dirty="0" smtClean="0"/>
              <a:t>Cross-lingual Word Sense Disambiguation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err="1" smtClean="0"/>
              <a:t>Babelnet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http://lcl.uniroma1.it/babelnet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err="1" smtClean="0"/>
              <a:t>Wordnet+wikipedia+Dbpedia+wikitionary+multilanguage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Logistics</a:t>
            </a:r>
          </a:p>
          <a:p>
            <a:pPr lvl="1"/>
            <a:r>
              <a:rPr lang="en-US" dirty="0" smtClean="0"/>
              <a:t>Tutorials: June 09</a:t>
            </a:r>
          </a:p>
          <a:p>
            <a:pPr lvl="1"/>
            <a:r>
              <a:rPr lang="en-US" dirty="0" smtClean="0"/>
              <a:t>Main Conference: June 10 – 12</a:t>
            </a:r>
          </a:p>
          <a:p>
            <a:pPr lvl="1"/>
            <a:r>
              <a:rPr lang="en-US" dirty="0" smtClean="0"/>
              <a:t>Workshops: June 13 – 15</a:t>
            </a:r>
          </a:p>
          <a:p>
            <a:pPr lvl="1"/>
            <a:r>
              <a:rPr lang="en-US" dirty="0" smtClean="0"/>
              <a:t>Joint NAACL/ICML Symposium: June 15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Westin Peachtree Hotel, Atlanta, Georgia</a:t>
            </a:r>
            <a:endParaRPr lang="en-US" dirty="0"/>
          </a:p>
        </p:txBody>
      </p:sp>
      <p:pic>
        <p:nvPicPr>
          <p:cNvPr id="6" name="Picture 2" descr="NAACL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00024"/>
            <a:ext cx="7677150" cy="178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Parsing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Topic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Information Extraction</a:t>
            </a:r>
          </a:p>
          <a:p>
            <a:r>
              <a:rPr lang="en-US" dirty="0" smtClean="0"/>
              <a:t>Social Media Text</a:t>
            </a:r>
          </a:p>
          <a:p>
            <a:r>
              <a:rPr lang="en-US" dirty="0" smtClean="0"/>
              <a:t>Spoken Language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TACL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Deep Learning for NLP</a:t>
            </a:r>
          </a:p>
          <a:p>
            <a:pPr lvl="1"/>
            <a:r>
              <a:rPr lang="en-US" dirty="0" smtClean="0"/>
              <a:t>Richard </a:t>
            </a:r>
            <a:r>
              <a:rPr lang="en-US" dirty="0" err="1" smtClean="0"/>
              <a:t>Socher</a:t>
            </a:r>
            <a:r>
              <a:rPr lang="en-US" dirty="0" smtClean="0"/>
              <a:t> and Chris Manning, Stanford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Learning multiple levels of latent representations</a:t>
            </a:r>
          </a:p>
          <a:p>
            <a:pPr lvl="1"/>
            <a:r>
              <a:rPr lang="en-US" dirty="0" smtClean="0"/>
              <a:t>Unsupervised pre-training is a key factor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34385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Spectral Learning Algorithms for NLP</a:t>
            </a:r>
          </a:p>
          <a:p>
            <a:pPr lvl="1"/>
            <a:r>
              <a:rPr lang="en-US" dirty="0" smtClean="0"/>
              <a:t>Cohen, Collins, </a:t>
            </a:r>
            <a:r>
              <a:rPr lang="en-US" dirty="0" err="1" smtClean="0"/>
              <a:t>Stratos</a:t>
            </a:r>
            <a:r>
              <a:rPr lang="en-US" dirty="0" smtClean="0"/>
              <a:t>, Columbia</a:t>
            </a:r>
          </a:p>
          <a:p>
            <a:pPr lvl="1"/>
            <a:r>
              <a:rPr lang="en-US" dirty="0" smtClean="0"/>
              <a:t>Foster, </a:t>
            </a:r>
            <a:r>
              <a:rPr lang="en-US" dirty="0" err="1" smtClean="0"/>
              <a:t>Ungar</a:t>
            </a:r>
            <a:r>
              <a:rPr lang="en-US" dirty="0" smtClean="0"/>
              <a:t>, </a:t>
            </a:r>
            <a:r>
              <a:rPr lang="en-US" dirty="0" err="1" smtClean="0"/>
              <a:t>UPenn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Use CCA (canonical correlation analysis) to learn low dimensional representation</a:t>
            </a:r>
          </a:p>
          <a:p>
            <a:pPr lvl="1"/>
            <a:r>
              <a:rPr lang="en-US" dirty="0" smtClean="0"/>
              <a:t>Learned word representations maximize the correlation between contrasting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(1/6)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 Extraction with Matrix Factorization and Universal Schemas </a:t>
            </a:r>
          </a:p>
          <a:p>
            <a:pPr lvl="1"/>
            <a:r>
              <a:rPr lang="en-US" dirty="0" smtClean="0"/>
              <a:t>Riedel, UCL, Yao, McCallum, Marlin, </a:t>
            </a:r>
            <a:r>
              <a:rPr lang="en-US" dirty="0" err="1" smtClean="0"/>
              <a:t>Umass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Universal schema: union of surface form predicates as in </a:t>
            </a:r>
            <a:r>
              <a:rPr lang="en-US" dirty="0" err="1" smtClean="0"/>
              <a:t>OpenIE</a:t>
            </a:r>
            <a:r>
              <a:rPr lang="en-US" dirty="0" smtClean="0"/>
              <a:t> and relations in the schemas of pre-existing databases</a:t>
            </a:r>
          </a:p>
          <a:p>
            <a:pPr lvl="1"/>
            <a:r>
              <a:rPr lang="en-US" dirty="0" smtClean="0"/>
              <a:t>Learn latent vectors for entity </a:t>
            </a:r>
            <a:r>
              <a:rPr lang="en-US" dirty="0" err="1" smtClean="0"/>
              <a:t>tuples</a:t>
            </a:r>
            <a:r>
              <a:rPr lang="en-US" dirty="0" smtClean="0"/>
              <a:t> and relations, used to populate the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(2/6)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 Part-of-Speech Tagger From Two Hours of Annotation</a:t>
            </a:r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Garrette</a:t>
            </a:r>
            <a:r>
              <a:rPr lang="en-US" dirty="0" smtClean="0"/>
              <a:t>, Jason </a:t>
            </a:r>
            <a:r>
              <a:rPr lang="en-US" dirty="0" err="1" smtClean="0"/>
              <a:t>Baldridge</a:t>
            </a:r>
            <a:r>
              <a:rPr lang="en-US" dirty="0" smtClean="0"/>
              <a:t>, UT Austin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505200"/>
            <a:ext cx="746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 am hopeful that </a:t>
            </a:r>
            <a:r>
              <a:rPr lang="en-US" dirty="0" err="1" smtClean="0"/>
              <a:t>Garrette</a:t>
            </a:r>
            <a:r>
              <a:rPr lang="en-US" dirty="0" smtClean="0"/>
              <a:t> and </a:t>
            </a:r>
            <a:r>
              <a:rPr lang="en-US" dirty="0" err="1" smtClean="0"/>
              <a:t>Baldridge’s</a:t>
            </a:r>
            <a:r>
              <a:rPr lang="en-US" dirty="0" smtClean="0"/>
              <a:t> approach will encourage NLP researchers to write more papers that fall into the category “</a:t>
            </a:r>
            <a:r>
              <a:rPr lang="en-US" i="1" dirty="0" smtClean="0">
                <a:solidFill>
                  <a:srgbClr val="C00000"/>
                </a:solidFill>
              </a:rPr>
              <a:t>Look Mom! I improved the state-of-the-art with only $250 of investment in data annotation</a:t>
            </a:r>
            <a:r>
              <a:rPr lang="en-US" dirty="0" smtClean="0"/>
              <a:t>” and fewer papers that fall into the category “Look Mom! I spent three years of my life and no money on data annotation, but I got a system that is 53% below the state of the art.”</a:t>
            </a:r>
          </a:p>
          <a:p>
            <a:endParaRPr lang="en-US" dirty="0" smtClean="0"/>
          </a:p>
          <a:p>
            <a:r>
              <a:rPr lang="en-US" dirty="0" smtClean="0"/>
              <a:t>-- Daniel </a:t>
            </a:r>
            <a:r>
              <a:rPr lang="en-US" dirty="0" err="1" smtClean="0"/>
              <a:t>Marcu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(3/6)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PPDB: The Paraphrase Database</a:t>
            </a:r>
          </a:p>
          <a:p>
            <a:pPr lvl="1"/>
            <a:r>
              <a:rPr lang="en-US" dirty="0" err="1" smtClean="0"/>
              <a:t>Juri</a:t>
            </a:r>
            <a:r>
              <a:rPr lang="en-US" dirty="0" smtClean="0"/>
              <a:t> </a:t>
            </a:r>
            <a:r>
              <a:rPr lang="en-US" dirty="0" err="1" smtClean="0"/>
              <a:t>Ganitkevitch</a:t>
            </a:r>
            <a:r>
              <a:rPr lang="en-US" dirty="0" smtClean="0"/>
              <a:t>, Benjamin Van </a:t>
            </a:r>
            <a:r>
              <a:rPr lang="en-US" dirty="0" err="1" smtClean="0"/>
              <a:t>Durme</a:t>
            </a:r>
            <a:r>
              <a:rPr lang="en-US" dirty="0" smtClean="0"/>
              <a:t>, JHU, Chris </a:t>
            </a:r>
            <a:r>
              <a:rPr lang="en-US" dirty="0" err="1" smtClean="0"/>
              <a:t>Callison</a:t>
            </a:r>
            <a:r>
              <a:rPr lang="en-US" dirty="0" smtClean="0"/>
              <a:t>-Burch, </a:t>
            </a:r>
            <a:r>
              <a:rPr lang="en-US" dirty="0" err="1" smtClean="0"/>
              <a:t>UPenn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Over 220 million paraphrase pairs</a:t>
            </a:r>
          </a:p>
          <a:p>
            <a:pPr lvl="1"/>
            <a:r>
              <a:rPr lang="en-US" dirty="0" smtClean="0"/>
              <a:t>Capture meaning-preserving syntactic transformations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(4/6)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Generation of English Respellings</a:t>
            </a:r>
          </a:p>
          <a:p>
            <a:pPr lvl="1"/>
            <a:r>
              <a:rPr lang="en-US" dirty="0" smtClean="0"/>
              <a:t>Bradley </a:t>
            </a:r>
            <a:r>
              <a:rPr lang="en-US" dirty="0" err="1" smtClean="0"/>
              <a:t>Hauer</a:t>
            </a:r>
            <a:r>
              <a:rPr lang="en-US" dirty="0" smtClean="0"/>
              <a:t>, </a:t>
            </a:r>
            <a:r>
              <a:rPr lang="en-US" dirty="0" err="1" smtClean="0"/>
              <a:t>Grzegorz</a:t>
            </a:r>
            <a:r>
              <a:rPr lang="en-US" dirty="0" smtClean="0"/>
              <a:t> </a:t>
            </a:r>
            <a:r>
              <a:rPr lang="en-US" dirty="0" err="1" smtClean="0"/>
              <a:t>Kondrak</a:t>
            </a:r>
            <a:r>
              <a:rPr lang="en-US" dirty="0" smtClean="0"/>
              <a:t>, U Alberta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Best student paper</a:t>
            </a:r>
          </a:p>
          <a:p>
            <a:pPr lvl="1"/>
            <a:r>
              <a:rPr lang="en-US" dirty="0" smtClean="0"/>
              <a:t>Map English spellings to pronunciations</a:t>
            </a:r>
          </a:p>
          <a:p>
            <a:pPr lvl="1">
              <a:buNone/>
            </a:pPr>
            <a:r>
              <a:rPr lang="en-US" dirty="0" smtClean="0"/>
              <a:t>		E.g., “</a:t>
            </a:r>
            <a:r>
              <a:rPr lang="en-US" dirty="0" err="1" smtClean="0"/>
              <a:t>Huatulco</a:t>
            </a:r>
            <a:r>
              <a:rPr lang="en-US" dirty="0" smtClean="0"/>
              <a:t>” (Mexican resort)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	 “</a:t>
            </a:r>
            <a:r>
              <a:rPr lang="en-US" dirty="0" err="1" smtClean="0">
                <a:sym typeface="Wingdings" pitchFamily="2" charset="2"/>
              </a:rPr>
              <a:t>wah</a:t>
            </a:r>
            <a:r>
              <a:rPr lang="en-US" dirty="0" smtClean="0">
                <a:sym typeface="Wingdings" pitchFamily="2" charset="2"/>
              </a:rPr>
              <a:t>-tool-</a:t>
            </a:r>
            <a:r>
              <a:rPr lang="en-US" dirty="0" err="1" smtClean="0">
                <a:sym typeface="Wingdings" pitchFamily="2" charset="2"/>
              </a:rPr>
              <a:t>koh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216</TotalTime>
  <Words>547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</vt:lpstr>
      <vt:lpstr>NAACL 2013 Report</vt:lpstr>
      <vt:lpstr>Slide 2</vt:lpstr>
      <vt:lpstr>Sessions</vt:lpstr>
      <vt:lpstr>Tutorials (1/2)</vt:lpstr>
      <vt:lpstr>Tutorials (2/2)</vt:lpstr>
      <vt:lpstr>Papers (1/6)</vt:lpstr>
      <vt:lpstr>Papers (2/6)</vt:lpstr>
      <vt:lpstr>Papers (3/6)</vt:lpstr>
      <vt:lpstr>Papers (4/6)</vt:lpstr>
      <vt:lpstr>Papers (5/6)</vt:lpstr>
      <vt:lpstr>Papers (6/6)</vt:lpstr>
      <vt:lpstr>Symposium (1/3)</vt:lpstr>
      <vt:lpstr>Symposium (2/3)</vt:lpstr>
      <vt:lpstr>Symposium (3/3)</vt:lpstr>
      <vt:lpstr>Workshop</vt:lpstr>
      <vt:lpstr>Workshop</vt:lpstr>
      <vt:lpstr>Slide 17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NAACL 2013 Report</dc:title>
  <dc:creator>lif2pal</dc:creator>
  <cp:lastModifiedBy>wab2pal</cp:lastModifiedBy>
  <cp:revision>123</cp:revision>
  <dcterms:created xsi:type="dcterms:W3CDTF">2013-07-01T23:55:32Z</dcterms:created>
  <dcterms:modified xsi:type="dcterms:W3CDTF">2013-07-02T19:18:19Z</dcterms:modified>
</cp:coreProperties>
</file>