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can Luo" initials="WL" lastIdx="1" clrIdx="0">
    <p:extLst>
      <p:ext uri="{19B8F6BF-5375-455C-9EA6-DF929625EA0E}">
        <p15:presenceInfo xmlns:p15="http://schemas.microsoft.com/office/powerpoint/2012/main" userId="b85fd828a50fb0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C44F-61F1-4540-8D3C-6C06C84B5FE1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3958F-913D-40CA-A479-C106D5F5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4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3958F-913D-40CA-A479-C106D5F5D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9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2C29-D35B-4DE7-AE0F-EC5BBD17B23A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0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401-5C53-4E48-84BF-B35F86F8CA2A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A32C-1B4D-42D4-B724-8E3E3912783E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7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DE5F-82B0-4A45-BB10-6D5BC377D2A9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B48F-734D-4D3C-8A79-0AFD3C497B93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F52A-59FB-481D-9584-0AD0AE9B2EF6}" type="datetime1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0C62-3FCC-4E7B-A07A-8C7A3640C2D4}" type="datetime1">
              <a:rPr lang="en-US" smtClean="0"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07ED-1C70-4034-8DA5-CF36752053F5}" type="datetime1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E6D6-C7C8-4438-8B3B-7A7921D0D548}" type="datetime1">
              <a:rPr lang="en-US" smtClean="0"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7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93E-1E5F-4199-A0F4-0FE5A75A1FB8}" type="datetime1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7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30B9-2025-4138-9848-EBF466BB4179}" type="datetime1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22A6F-AF55-476F-A82D-084B20C3BE23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239D-948E-4666-B770-695E983F0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Trevor_IE256_Lecture_15_Completed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New </a:t>
            </a:r>
            <a:r>
              <a:rPr lang="en-US" dirty="0"/>
              <a:t>Annotated </a:t>
            </a:r>
            <a:r>
              <a:rPr lang="en-US" dirty="0" smtClean="0"/>
              <a:t>Summarization Corpus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Wencan Luo</a:t>
            </a:r>
          </a:p>
          <a:p>
            <a:r>
              <a:rPr lang="en-US" dirty="0" smtClean="0"/>
              <a:t>05/28/2015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676-DE54-4F65-9D29-ED70938959E1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long does it </a:t>
            </a:r>
            <a:r>
              <a:rPr lang="en-US" dirty="0" smtClean="0"/>
              <a:t>take to create a summary?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reading the responses is time-consuming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creating the abstract and extractive summaries takes about only 1 min</a:t>
            </a:r>
          </a:p>
          <a:p>
            <a:r>
              <a:rPr lang="en-US" dirty="0" smtClean="0"/>
              <a:t>Does annotating the phrases make the summary </a:t>
            </a:r>
            <a:r>
              <a:rPr lang="en-US" dirty="0"/>
              <a:t>quality better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summary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with phrase annotation  vs.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without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ow to measure the agreement?</a:t>
            </a:r>
          </a:p>
          <a:p>
            <a:r>
              <a:rPr lang="en-US" dirty="0"/>
              <a:t>How to evaluate the numbers</a:t>
            </a:r>
            <a:r>
              <a:rPr lang="en-US" dirty="0" smtClean="0"/>
              <a:t>?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wo gold standard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partial overlap due to the phrase extraction </a:t>
            </a:r>
          </a:p>
          <a:p>
            <a:r>
              <a:rPr lang="en-US" smtClean="0"/>
              <a:t>More?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DE5F-82B0-4A45-BB10-6D5BC377D2A9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Summarization with student coverage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Coverage </a:t>
            </a:r>
            <a:r>
              <a:rPr lang="en-US" dirty="0"/>
              <a:t>(i.e. how many students semantically mention a point in the summary)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DE5F-82B0-4A45-BB10-6D5BC377D2A9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3144" y="2698669"/>
            <a:ext cx="6373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Prompt: </a:t>
            </a:r>
            <a:r>
              <a:rPr lang="en-US" b="1" dirty="0"/>
              <a:t>Describe what was </a:t>
            </a:r>
            <a:r>
              <a:rPr lang="en-US" b="1" dirty="0" smtClean="0"/>
              <a:t>confusing or </a:t>
            </a:r>
            <a:r>
              <a:rPr lang="en-US" b="1" dirty="0"/>
              <a:t>needed more </a:t>
            </a:r>
            <a:r>
              <a:rPr lang="en-US" b="1" dirty="0" smtClean="0"/>
              <a:t>detail</a:t>
            </a:r>
          </a:p>
          <a:p>
            <a:r>
              <a:rPr lang="en-US" dirty="0" smtClean="0"/>
              <a:t>1</a:t>
            </a:r>
            <a:r>
              <a:rPr lang="en-US" dirty="0"/>
              <a:t>)</a:t>
            </a:r>
            <a:r>
              <a:rPr lang="en-US" dirty="0" smtClean="0"/>
              <a:t> Graphs </a:t>
            </a:r>
            <a:r>
              <a:rPr lang="en-US" dirty="0"/>
              <a:t>of attraction/ repulsive &amp; atomic </a:t>
            </a:r>
            <a:r>
              <a:rPr lang="en-US" dirty="0" smtClean="0"/>
              <a:t>separation [</a:t>
            </a:r>
            <a:r>
              <a:rPr lang="en-US" dirty="0" smtClean="0">
                <a:solidFill>
                  <a:srgbClr val="00B0F0"/>
                </a:solidFill>
              </a:rPr>
              <a:t>10</a:t>
            </a:r>
            <a:r>
              <a:rPr lang="en-US" dirty="0" smtClean="0"/>
              <a:t>]</a:t>
            </a:r>
          </a:p>
          <a:p>
            <a:r>
              <a:rPr lang="en-US" dirty="0" smtClean="0"/>
              <a:t>2) Properties </a:t>
            </a:r>
            <a:r>
              <a:rPr lang="en-US" dirty="0"/>
              <a:t>and equations with bond </a:t>
            </a:r>
            <a:r>
              <a:rPr lang="en-US" dirty="0" smtClean="0"/>
              <a:t>strength [</a:t>
            </a:r>
            <a:r>
              <a:rPr lang="en-US" dirty="0" smtClean="0">
                <a:solidFill>
                  <a:srgbClr val="00B050"/>
                </a:solidFill>
              </a:rPr>
              <a:t>7</a:t>
            </a:r>
            <a:r>
              <a:rPr lang="en-US" dirty="0" smtClean="0"/>
              <a:t>]</a:t>
            </a:r>
          </a:p>
          <a:p>
            <a:r>
              <a:rPr lang="en-US" dirty="0" smtClean="0"/>
              <a:t>3) Coefficient </a:t>
            </a:r>
            <a:r>
              <a:rPr lang="en-US" dirty="0"/>
              <a:t>of thermal </a:t>
            </a:r>
            <a:r>
              <a:rPr lang="en-US" dirty="0" smtClean="0"/>
              <a:t>expansion [</a:t>
            </a:r>
            <a:r>
              <a:rPr lang="en-US" dirty="0" smtClean="0">
                <a:solidFill>
                  <a:srgbClr val="7030A0"/>
                </a:solidFill>
              </a:rPr>
              <a:t>6</a:t>
            </a:r>
            <a:r>
              <a:rPr lang="en-US" dirty="0" smtClean="0"/>
              <a:t>]</a:t>
            </a:r>
          </a:p>
          <a:p>
            <a:r>
              <a:rPr lang="en-US" dirty="0" smtClean="0"/>
              <a:t>4</a:t>
            </a:r>
            <a:r>
              <a:rPr lang="en-US" dirty="0"/>
              <a:t>)</a:t>
            </a:r>
            <a:r>
              <a:rPr lang="en-US" dirty="0" smtClean="0"/>
              <a:t> Activity </a:t>
            </a:r>
            <a:r>
              <a:rPr lang="en-US" dirty="0"/>
              <a:t>part </a:t>
            </a:r>
            <a:r>
              <a:rPr lang="en-US" dirty="0" smtClean="0"/>
              <a:t>III [4]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7598" y="4230589"/>
            <a:ext cx="7439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10 out of 53 students </a:t>
            </a:r>
            <a:r>
              <a:rPr lang="en-US" sz="2400" dirty="0"/>
              <a:t>had problems understanding the two types of graphs;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another </a:t>
            </a:r>
            <a:r>
              <a:rPr lang="en-US" sz="2400" dirty="0">
                <a:solidFill>
                  <a:srgbClr val="00B050"/>
                </a:solidFill>
              </a:rPr>
              <a:t>7 </a:t>
            </a:r>
            <a:r>
              <a:rPr lang="en-US" sz="2400" dirty="0"/>
              <a:t>students were confused about the properties and equations with bond strength;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7030A0"/>
                </a:solidFill>
              </a:rPr>
              <a:t>6 </a:t>
            </a:r>
            <a:r>
              <a:rPr lang="en-US" sz="2400" dirty="0">
                <a:solidFill>
                  <a:srgbClr val="7030A0"/>
                </a:solidFill>
              </a:rPr>
              <a:t>students </a:t>
            </a:r>
            <a:r>
              <a:rPr lang="en-US" sz="2400" dirty="0"/>
              <a:t>need more explanation of thermal expansion coefficients...</a:t>
            </a:r>
          </a:p>
        </p:txBody>
      </p:sp>
      <p:sp>
        <p:nvSpPr>
          <p:cNvPr id="8" name="Down Arrow 7"/>
          <p:cNvSpPr/>
          <p:nvPr/>
        </p:nvSpPr>
        <p:spPr>
          <a:xfrm>
            <a:off x="3712191" y="3998794"/>
            <a:ext cx="313899" cy="341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1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to evaluate </a:t>
            </a:r>
            <a:r>
              <a:rPr lang="en-US" dirty="0" smtClean="0"/>
              <a:t>the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Abstractive Human Summary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Extractive System 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DE5F-82B0-4A45-BB10-6D5BC377D2A9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1128" y="2399297"/>
            <a:ext cx="5746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Graphs of attraction/ repulsive &amp; atomic separation [</a:t>
            </a:r>
            <a:r>
              <a:rPr lang="en-US" dirty="0">
                <a:solidFill>
                  <a:srgbClr val="00B0F0"/>
                </a:solidFill>
              </a:rPr>
              <a:t>10</a:t>
            </a:r>
            <a:r>
              <a:rPr lang="en-US" dirty="0"/>
              <a:t>]</a:t>
            </a:r>
          </a:p>
          <a:p>
            <a:r>
              <a:rPr lang="en-US" dirty="0"/>
              <a:t>2) Properties and equations with bond strength [</a:t>
            </a:r>
            <a:r>
              <a:rPr lang="en-US" dirty="0">
                <a:solidFill>
                  <a:srgbClr val="00B050"/>
                </a:solidFill>
              </a:rPr>
              <a:t>7</a:t>
            </a:r>
            <a:r>
              <a:rPr lang="en-US" dirty="0"/>
              <a:t>]</a:t>
            </a:r>
          </a:p>
          <a:p>
            <a:r>
              <a:rPr lang="en-US" dirty="0"/>
              <a:t>3) Coefficient of thermal expansion [</a:t>
            </a:r>
            <a:r>
              <a:rPr lang="en-US" dirty="0">
                <a:solidFill>
                  <a:srgbClr val="7030A0"/>
                </a:solidFill>
              </a:rPr>
              <a:t>6</a:t>
            </a:r>
            <a:r>
              <a:rPr lang="en-US" dirty="0"/>
              <a:t>]</a:t>
            </a:r>
          </a:p>
          <a:p>
            <a:r>
              <a:rPr lang="en-US" dirty="0"/>
              <a:t>4) Activity part III [4]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1128" y="4289484"/>
            <a:ext cx="5233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the class [17]</a:t>
            </a:r>
          </a:p>
          <a:p>
            <a:r>
              <a:rPr lang="en-US" dirty="0"/>
              <a:t>2) equations with bond strength and </a:t>
            </a:r>
            <a:r>
              <a:rPr lang="en-US" dirty="0" err="1"/>
              <a:t>hooke</a:t>
            </a:r>
            <a:r>
              <a:rPr lang="en-US" dirty="0"/>
              <a:t> ’s law [10]</a:t>
            </a:r>
          </a:p>
          <a:p>
            <a:r>
              <a:rPr lang="en-US" dirty="0"/>
              <a:t>3) graphs and equations [8]</a:t>
            </a:r>
          </a:p>
          <a:p>
            <a:r>
              <a:rPr lang="en-US" dirty="0"/>
              <a:t>4) graphs of attractive + repulsive forces [6]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6206" y="5866547"/>
            <a:ext cx="328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Where is the summary from?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46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to evaluate </a:t>
            </a:r>
            <a:r>
              <a:rPr lang="en-US" dirty="0"/>
              <a:t>the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Abstractive Human Summary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Extractive System 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DE5F-82B0-4A45-BB10-6D5BC377D2A9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1128" y="2385649"/>
            <a:ext cx="5746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1) Graphs of attraction/ repulsive &amp; atomic separation [10]</a:t>
            </a:r>
          </a:p>
          <a:p>
            <a:r>
              <a:rPr lang="en-US" dirty="0">
                <a:solidFill>
                  <a:srgbClr val="00B050"/>
                </a:solidFill>
              </a:rPr>
              <a:t>2) Properties and equations with bond strength [7]</a:t>
            </a:r>
          </a:p>
          <a:p>
            <a:r>
              <a:rPr lang="en-US" dirty="0"/>
              <a:t>3) Coefficient of thermal expansion [</a:t>
            </a:r>
            <a:r>
              <a:rPr lang="en-US" dirty="0">
                <a:solidFill>
                  <a:srgbClr val="7030A0"/>
                </a:solidFill>
              </a:rPr>
              <a:t>6</a:t>
            </a:r>
            <a:r>
              <a:rPr lang="en-US" dirty="0"/>
              <a:t>]</a:t>
            </a:r>
          </a:p>
          <a:p>
            <a:r>
              <a:rPr lang="en-US" dirty="0"/>
              <a:t>4) Activity part III [4]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1128" y="4289484"/>
            <a:ext cx="5233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the class [17]</a:t>
            </a:r>
          </a:p>
          <a:p>
            <a:r>
              <a:rPr lang="en-US" dirty="0">
                <a:solidFill>
                  <a:srgbClr val="00B050"/>
                </a:solidFill>
              </a:rPr>
              <a:t>2) equations with bond strength and </a:t>
            </a:r>
            <a:r>
              <a:rPr lang="en-US" dirty="0" err="1">
                <a:solidFill>
                  <a:srgbClr val="00B050"/>
                </a:solidFill>
              </a:rPr>
              <a:t>hooke</a:t>
            </a:r>
            <a:r>
              <a:rPr lang="en-US" dirty="0">
                <a:solidFill>
                  <a:srgbClr val="00B050"/>
                </a:solidFill>
              </a:rPr>
              <a:t> ’s law [10]</a:t>
            </a:r>
          </a:p>
          <a:p>
            <a:r>
              <a:rPr lang="en-US" dirty="0"/>
              <a:t>3) </a:t>
            </a:r>
            <a:r>
              <a:rPr lang="en-US" dirty="0">
                <a:solidFill>
                  <a:srgbClr val="00B0F0"/>
                </a:solidFill>
              </a:rPr>
              <a:t>graphs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equations</a:t>
            </a:r>
            <a:r>
              <a:rPr lang="en-US" dirty="0"/>
              <a:t> [8]</a:t>
            </a:r>
          </a:p>
          <a:p>
            <a:r>
              <a:rPr lang="en-US" dirty="0">
                <a:solidFill>
                  <a:srgbClr val="00B0F0"/>
                </a:solidFill>
              </a:rPr>
              <a:t>4) graphs of attractive + repulsive forces [6]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51128" y="5700963"/>
                <a:ext cx="363920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28" y="5700963"/>
                <a:ext cx="3639201" cy="610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new </a:t>
            </a:r>
            <a:r>
              <a:rPr lang="en-US" dirty="0" smtClean="0"/>
              <a:t>corpus </a:t>
            </a:r>
            <a:r>
              <a:rPr lang="en-US" dirty="0"/>
              <a:t>collected by </a:t>
            </a:r>
            <a:r>
              <a:rPr lang="en-US" dirty="0" err="1"/>
              <a:t>CourseMIRROR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Spring 2015, </a:t>
            </a:r>
            <a:r>
              <a:rPr lang="en-US" dirty="0"/>
              <a:t>Statistics for Industrial Engineers</a:t>
            </a:r>
          </a:p>
          <a:p>
            <a:pPr lvl="1"/>
            <a:r>
              <a:rPr lang="en-US" dirty="0" err="1" smtClean="0"/>
              <a:t>Boğaziçi</a:t>
            </a:r>
            <a:r>
              <a:rPr lang="en-US" dirty="0" smtClean="0"/>
              <a:t> </a:t>
            </a:r>
            <a:r>
              <a:rPr lang="en-US" dirty="0"/>
              <a:t>University (Turkey)</a:t>
            </a:r>
            <a:endParaRPr lang="en-US" dirty="0" smtClean="0"/>
          </a:p>
          <a:p>
            <a:pPr lvl="1"/>
            <a:r>
              <a:rPr lang="en-US" dirty="0" smtClean="0"/>
              <a:t>68 students signed up for the user study</a:t>
            </a:r>
            <a:endParaRPr lang="en-US" dirty="0"/>
          </a:p>
          <a:p>
            <a:pPr lvl="1"/>
            <a:r>
              <a:rPr lang="en-US" dirty="0" smtClean="0"/>
              <a:t>22 lectures are open for reflection submission</a:t>
            </a:r>
          </a:p>
          <a:p>
            <a:pPr lvl="2"/>
            <a:r>
              <a:rPr lang="en-US" dirty="0" smtClean="0"/>
              <a:t>Ave number of </a:t>
            </a:r>
            <a:r>
              <a:rPr lang="en-US" dirty="0"/>
              <a:t>lectures submitted </a:t>
            </a:r>
            <a:r>
              <a:rPr lang="en-US" dirty="0" smtClean="0"/>
              <a:t>by per </a:t>
            </a:r>
            <a:r>
              <a:rPr lang="en-US" dirty="0"/>
              <a:t>student : </a:t>
            </a:r>
            <a:r>
              <a:rPr lang="en-US" dirty="0" smtClean="0"/>
              <a:t>12.8</a:t>
            </a:r>
          </a:p>
          <a:p>
            <a:r>
              <a:rPr lang="en-US" dirty="0" smtClean="0"/>
              <a:t>2 reflection prompts</a:t>
            </a:r>
          </a:p>
          <a:p>
            <a:pPr lvl="1"/>
            <a:r>
              <a:rPr lang="en-US" dirty="0" smtClean="0"/>
              <a:t>POI: Describe </a:t>
            </a:r>
            <a:r>
              <a:rPr lang="en-US" dirty="0"/>
              <a:t>what you found most interesting in today's class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MP: Describe </a:t>
            </a:r>
            <a:r>
              <a:rPr lang="en-US" dirty="0"/>
              <a:t>what was confusing or needed more detail?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DE5F-82B0-4A45-BB10-6D5BC377D2A9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</a:t>
            </a:r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annotators (graduate students at Pitt)</a:t>
            </a:r>
          </a:p>
          <a:p>
            <a:pPr lvl="1"/>
            <a:r>
              <a:rPr lang="en-US" dirty="0" smtClean="0"/>
              <a:t>One major in Math</a:t>
            </a:r>
          </a:p>
          <a:p>
            <a:pPr lvl="1"/>
            <a:r>
              <a:rPr lang="en-US" dirty="0" smtClean="0"/>
              <a:t>The other majoring in Statistics</a:t>
            </a:r>
          </a:p>
          <a:p>
            <a:pPr lvl="1"/>
            <a:r>
              <a:rPr lang="en-US" dirty="0" smtClean="0"/>
              <a:t>Native English speakers</a:t>
            </a:r>
          </a:p>
          <a:p>
            <a:r>
              <a:rPr lang="en-US" dirty="0" smtClean="0"/>
              <a:t>Summaries are created after each lecture</a:t>
            </a:r>
          </a:p>
          <a:p>
            <a:pPr lvl="1"/>
            <a:r>
              <a:rPr lang="en-US" dirty="0" smtClean="0"/>
              <a:t>22 lectures</a:t>
            </a:r>
          </a:p>
          <a:p>
            <a:pPr lvl="1"/>
            <a:r>
              <a:rPr lang="en-US" dirty="0" smtClean="0"/>
              <a:t>$25 per lecture, per annotator</a:t>
            </a:r>
          </a:p>
          <a:p>
            <a:r>
              <a:rPr lang="en-US" dirty="0" smtClean="0"/>
              <a:t>Tasks (see </a:t>
            </a:r>
            <a:r>
              <a:rPr lang="en-US" dirty="0" smtClean="0">
                <a:hlinkClick r:id="rId2" action="ppaction://hlinkfile"/>
              </a:rPr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Phrase Summarization 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alf have phrase annotation</a:t>
            </a:r>
          </a:p>
          <a:p>
            <a:pPr lvl="2"/>
            <a:r>
              <a:rPr lang="en-US" dirty="0" smtClean="0"/>
              <a:t>Half not</a:t>
            </a:r>
          </a:p>
          <a:p>
            <a:pPr lvl="1"/>
            <a:r>
              <a:rPr lang="en-US" dirty="0" smtClean="0"/>
              <a:t>Abstract Summarization</a:t>
            </a:r>
          </a:p>
          <a:p>
            <a:pPr lvl="1"/>
            <a:r>
              <a:rPr lang="en-US" dirty="0" smtClean="0"/>
              <a:t>Extractive Summarization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DE5F-82B0-4A45-BB10-6D5BC377D2A9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Basic </a:t>
            </a:r>
            <a:r>
              <a:rPr lang="en-US" sz="4000" dirty="0" smtClean="0"/>
              <a:t>statistics: </a:t>
            </a:r>
            <a:r>
              <a:rPr lang="en-US" sz="4000" dirty="0" smtClean="0"/>
              <a:t>students‘ response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515079"/>
            <a:ext cx="7886700" cy="334292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DE5F-82B0-4A45-BB10-6D5BC377D2A9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45851"/>
              </p:ext>
            </p:extLst>
          </p:nvPr>
        </p:nvGraphicFramePr>
        <p:xfrm>
          <a:off x="1033154" y="1979352"/>
          <a:ext cx="6453496" cy="10611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73067"/>
                <a:gridCol w="1583140"/>
                <a:gridCol w="1705970"/>
                <a:gridCol w="2191319"/>
              </a:tblGrid>
              <a:tr h="409006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# of sentences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# of words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average </a:t>
                      </a:r>
                      <a:r>
                        <a:rPr lang="en-US" sz="1800" u="none" strike="noStrike" dirty="0" smtClean="0">
                          <a:effectLst/>
                        </a:rPr>
                        <a:t>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POI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4,983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5,143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5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</a:t>
            </a:r>
            <a:r>
              <a:rPr lang="en-US" sz="4000" dirty="0" smtClean="0"/>
              <a:t>statistics</a:t>
            </a:r>
            <a:r>
              <a:rPr lang="en-US" sz="4000" dirty="0"/>
              <a:t>: </a:t>
            </a:r>
            <a:r>
              <a:rPr lang="en-US" sz="4000" dirty="0" smtClean="0"/>
              <a:t>summaries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876354"/>
              </p:ext>
            </p:extLst>
          </p:nvPr>
        </p:nvGraphicFramePr>
        <p:xfrm>
          <a:off x="760198" y="1690689"/>
          <a:ext cx="6814308" cy="121628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27876"/>
                <a:gridCol w="1735284"/>
                <a:gridCol w="1515215"/>
                <a:gridCol w="1635933"/>
              </a:tblGrid>
              <a:tr h="451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Average </a:t>
                      </a:r>
                      <a:r>
                        <a:rPr lang="en-US" sz="1800" u="none" strike="noStrike" kern="1200" dirty="0" smtClean="0">
                          <a:effectLst/>
                        </a:rPr>
                        <a:t>Length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Phrase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Abstract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Extractive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2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Annotator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29*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2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Annotator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DE5F-82B0-4A45-BB10-6D5BC377D2A9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4821" y="3292101"/>
            <a:ext cx="870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means: summaries given by annotator 1 is significantly shorter than annotator 2, p &lt;0.05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preference: </a:t>
            </a:r>
            <a:r>
              <a:rPr lang="en-US" dirty="0"/>
              <a:t>Individually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933926"/>
              </p:ext>
            </p:extLst>
          </p:nvPr>
        </p:nvGraphicFramePr>
        <p:xfrm>
          <a:off x="828437" y="1690689"/>
          <a:ext cx="6773366" cy="126652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71424"/>
                <a:gridCol w="2069726"/>
                <a:gridCol w="1506112"/>
                <a:gridCol w="1626104"/>
              </a:tblGrid>
              <a:tr h="422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Preference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Phrase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Abstract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Extractive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2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Annotator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2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Annotator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DE5F-82B0-4A45-BB10-6D5BC377D2A9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39D-948E-4666-B770-695E983F02D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380394"/>
              </p:ext>
            </p:extLst>
          </p:nvPr>
        </p:nvGraphicFramePr>
        <p:xfrm>
          <a:off x="939893" y="4408868"/>
          <a:ext cx="6773366" cy="126652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71424"/>
                <a:gridCol w="2069726"/>
                <a:gridCol w="1506112"/>
                <a:gridCol w="1626104"/>
              </a:tblGrid>
              <a:tr h="422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Preference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Phrase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Abstract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Extractive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2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Annotator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2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Annotator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3725839" y="3766783"/>
            <a:ext cx="272955" cy="559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5343" y="3261815"/>
            <a:ext cx="18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the mind?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96858" y="32618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2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621</Words>
  <Application>Microsoft Office PowerPoint</Application>
  <PresentationFormat>On-screen Show (4:3)</PresentationFormat>
  <Paragraphs>151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 New Annotated Summarization Corpus</vt:lpstr>
      <vt:lpstr>Summarization with student coverage</vt:lpstr>
      <vt:lpstr>Hard to evaluate the summary</vt:lpstr>
      <vt:lpstr>Hard to evaluate the summary</vt:lpstr>
      <vt:lpstr>A new corpus collected by CourseMIRROR</vt:lpstr>
      <vt:lpstr>Summarization annotation</vt:lpstr>
      <vt:lpstr>Basic statistics: students‘ response</vt:lpstr>
      <vt:lpstr>Basic statistics: summaries</vt:lpstr>
      <vt:lpstr>Summary preference: Individually</vt:lpstr>
      <vt:lpstr>Exploratory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Wencan Luo</dc:creator>
  <cp:lastModifiedBy>Wencan Luo</cp:lastModifiedBy>
  <cp:revision>164</cp:revision>
  <dcterms:created xsi:type="dcterms:W3CDTF">2015-05-28T13:59:14Z</dcterms:created>
  <dcterms:modified xsi:type="dcterms:W3CDTF">2015-05-28T20:10:52Z</dcterms:modified>
</cp:coreProperties>
</file>