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92608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1pPr>
    <a:lvl2pPr marL="380944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2pPr>
    <a:lvl3pPr marL="761888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3pPr>
    <a:lvl4pPr marL="1142832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4pPr>
    <a:lvl5pPr marL="1523776" algn="ctr" rtl="0" fontAlgn="base">
      <a:spcBef>
        <a:spcPct val="0"/>
      </a:spcBef>
      <a:spcAft>
        <a:spcPct val="0"/>
      </a:spcAft>
      <a:defRPr sz="7166" kern="1200">
        <a:solidFill>
          <a:schemeClr val="tx1"/>
        </a:solidFill>
        <a:latin typeface="Arial" charset="0"/>
        <a:ea typeface="+mn-ea"/>
        <a:cs typeface="+mn-cs"/>
      </a:defRPr>
    </a:lvl5pPr>
    <a:lvl6pPr marL="1904720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6pPr>
    <a:lvl7pPr marL="2285664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7pPr>
    <a:lvl8pPr marL="2666607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8pPr>
    <a:lvl9pPr marL="3047551" algn="l" defTabSz="761888" rtl="0" eaLnBrk="1" latinLnBrk="0" hangingPunct="1">
      <a:defRPr sz="716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9" userDrawn="1">
          <p15:clr>
            <a:srgbClr val="A4A3A4"/>
          </p15:clr>
        </p15:guide>
        <p15:guide id="2" orient="horz" pos="17952" userDrawn="1">
          <p15:clr>
            <a:srgbClr val="A4A3A4"/>
          </p15:clr>
        </p15:guide>
        <p15:guide id="3" orient="horz" pos="1909" userDrawn="1">
          <p15:clr>
            <a:srgbClr val="A4A3A4"/>
          </p15:clr>
        </p15:guide>
        <p15:guide id="4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6D2"/>
    <a:srgbClr val="7A0000"/>
    <a:srgbClr val="C0C0C0"/>
    <a:srgbClr val="EAEAEA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2280" autoAdjust="0"/>
  </p:normalViewPr>
  <p:slideViewPr>
    <p:cSldViewPr snapToGrid="0">
      <p:cViewPr>
        <p:scale>
          <a:sx n="33" d="100"/>
          <a:sy n="33" d="100"/>
        </p:scale>
        <p:origin x="-12" y="-696"/>
      </p:cViewPr>
      <p:guideLst>
        <p:guide orient="horz" pos="4299"/>
        <p:guide orient="horz" pos="17952"/>
        <p:guide orient="horz" pos="1909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CFCC4-319C-42A0-AB9A-BF69BDF4F747}" type="doc">
      <dgm:prSet loTypeId="urn:microsoft.com/office/officeart/2005/8/layout/vList3" loCatId="list" qsTypeId="urn:microsoft.com/office/officeart/2005/8/quickstyle/simple1" qsCatId="simple" csTypeId="urn:microsoft.com/office/officeart/2005/8/colors/accent6_5" csCatId="accent6" phldr="1"/>
      <dgm:spPr/>
    </dgm:pt>
    <dgm:pt modelId="{8226CB33-73D7-4DC5-AACF-3E2F637E083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</a:rPr>
            <a:t>Candidate phrase selection</a:t>
          </a:r>
          <a:endParaRPr lang="en-US" dirty="0"/>
        </a:p>
      </dgm:t>
    </dgm:pt>
    <dgm:pt modelId="{56D20330-8CC9-4EC6-90F1-5E595781F349}" type="parTrans" cxnId="{824EC8C1-E134-454D-B77B-CFAA0581E01D}">
      <dgm:prSet/>
      <dgm:spPr/>
      <dgm:t>
        <a:bodyPr/>
        <a:lstStyle/>
        <a:p>
          <a:endParaRPr lang="en-US"/>
        </a:p>
      </dgm:t>
    </dgm:pt>
    <dgm:pt modelId="{E603642C-678F-4576-BC57-11F375B17783}" type="sibTrans" cxnId="{824EC8C1-E134-454D-B77B-CFAA0581E01D}">
      <dgm:prSet/>
      <dgm:spPr/>
      <dgm:t>
        <a:bodyPr/>
        <a:lstStyle/>
        <a:p>
          <a:endParaRPr lang="en-US"/>
        </a:p>
      </dgm:t>
    </dgm:pt>
    <dgm:pt modelId="{05360F85-13B3-4A3F-A47F-225F9BBF2EB0}">
      <dgm:prSet phldrT="[Text]"/>
      <dgm:spPr/>
      <dgm:t>
        <a:bodyPr/>
        <a:lstStyle/>
        <a:p>
          <a:r>
            <a:rPr lang="en-US" dirty="0" smtClean="0"/>
            <a:t>Phrase clustering</a:t>
          </a:r>
          <a:endParaRPr lang="en-US" dirty="0"/>
        </a:p>
      </dgm:t>
    </dgm:pt>
    <dgm:pt modelId="{729F0210-5917-4331-A358-0AA578795449}" type="parTrans" cxnId="{C61C5973-3B5A-40F6-8971-F7803D9E9F77}">
      <dgm:prSet/>
      <dgm:spPr/>
      <dgm:t>
        <a:bodyPr/>
        <a:lstStyle/>
        <a:p>
          <a:endParaRPr lang="en-US"/>
        </a:p>
      </dgm:t>
    </dgm:pt>
    <dgm:pt modelId="{6F740113-0140-45BC-A8DE-931DCAA46802}" type="sibTrans" cxnId="{C61C5973-3B5A-40F6-8971-F7803D9E9F77}">
      <dgm:prSet/>
      <dgm:spPr/>
      <dgm:t>
        <a:bodyPr/>
        <a:lstStyle/>
        <a:p>
          <a:endParaRPr lang="en-US"/>
        </a:p>
      </dgm:t>
    </dgm:pt>
    <dgm:pt modelId="{EE037291-0A51-43C8-87E0-F31E6729FED0}">
      <dgm:prSet phldrT="[Text]"/>
      <dgm:spPr/>
      <dgm:t>
        <a:bodyPr/>
        <a:lstStyle/>
        <a:p>
          <a:r>
            <a:rPr lang="en-US" dirty="0" smtClean="0"/>
            <a:t>Centroid phrase extraction</a:t>
          </a:r>
          <a:endParaRPr lang="en-US" dirty="0"/>
        </a:p>
      </dgm:t>
    </dgm:pt>
    <dgm:pt modelId="{E86FE8A9-6B36-44BC-BA3C-FC792577232F}" type="parTrans" cxnId="{0A6EA279-2F1E-4721-AFB4-59F0807AA6BD}">
      <dgm:prSet/>
      <dgm:spPr/>
      <dgm:t>
        <a:bodyPr/>
        <a:lstStyle/>
        <a:p>
          <a:endParaRPr lang="en-US"/>
        </a:p>
      </dgm:t>
    </dgm:pt>
    <dgm:pt modelId="{5C2F0403-2BF2-4482-8A6C-88EBC5748FDF}" type="sibTrans" cxnId="{0A6EA279-2F1E-4721-AFB4-59F0807AA6BD}">
      <dgm:prSet/>
      <dgm:spPr/>
      <dgm:t>
        <a:bodyPr/>
        <a:lstStyle/>
        <a:p>
          <a:endParaRPr lang="en-US"/>
        </a:p>
      </dgm:t>
    </dgm:pt>
    <dgm:pt modelId="{C19F0C17-69B3-4FCD-ADAE-1A9874D876C0}" type="pres">
      <dgm:prSet presAssocID="{461CFCC4-319C-42A0-AB9A-BF69BDF4F747}" presName="linearFlow" presStyleCnt="0">
        <dgm:presLayoutVars>
          <dgm:dir/>
          <dgm:resizeHandles val="exact"/>
        </dgm:presLayoutVars>
      </dgm:prSet>
      <dgm:spPr/>
    </dgm:pt>
    <dgm:pt modelId="{1E53D5B3-9984-4EAE-835E-72F18BD5EC34}" type="pres">
      <dgm:prSet presAssocID="{8226CB33-73D7-4DC5-AACF-3E2F637E0839}" presName="composite" presStyleCnt="0"/>
      <dgm:spPr/>
    </dgm:pt>
    <dgm:pt modelId="{9CF9D7F8-429F-4854-9982-A7CF7602C9D2}" type="pres">
      <dgm:prSet presAssocID="{8226CB33-73D7-4DC5-AACF-3E2F637E0839}" presName="imgShp" presStyleLbl="fgImgPlace1" presStyleIdx="0" presStyleCnt="3"/>
      <dgm:spPr/>
    </dgm:pt>
    <dgm:pt modelId="{2AF6031A-2705-425C-8F44-98486C953C83}" type="pres">
      <dgm:prSet presAssocID="{8226CB33-73D7-4DC5-AACF-3E2F637E083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6818F-37EC-4B4C-9199-A434FAF6EDDB}" type="pres">
      <dgm:prSet presAssocID="{E603642C-678F-4576-BC57-11F375B17783}" presName="spacing" presStyleCnt="0"/>
      <dgm:spPr/>
    </dgm:pt>
    <dgm:pt modelId="{032A8234-95B2-4508-A794-CCC84423DEA8}" type="pres">
      <dgm:prSet presAssocID="{05360F85-13B3-4A3F-A47F-225F9BBF2EB0}" presName="composite" presStyleCnt="0"/>
      <dgm:spPr/>
    </dgm:pt>
    <dgm:pt modelId="{2FC6E2AC-C009-4F45-B624-D2644F31795D}" type="pres">
      <dgm:prSet presAssocID="{05360F85-13B3-4A3F-A47F-225F9BBF2EB0}" presName="imgShp" presStyleLbl="fgImgPlace1" presStyleIdx="1" presStyleCnt="3"/>
      <dgm:spPr/>
    </dgm:pt>
    <dgm:pt modelId="{4E45BCB7-3BD4-4438-87A8-B7F7829C84C4}" type="pres">
      <dgm:prSet presAssocID="{05360F85-13B3-4A3F-A47F-225F9BBF2EB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64B4A-81F1-4C8A-BDC2-E9FBF224B7E7}" type="pres">
      <dgm:prSet presAssocID="{6F740113-0140-45BC-A8DE-931DCAA46802}" presName="spacing" presStyleCnt="0"/>
      <dgm:spPr/>
    </dgm:pt>
    <dgm:pt modelId="{C74BDF98-E418-484C-A559-FB00898BF3AF}" type="pres">
      <dgm:prSet presAssocID="{EE037291-0A51-43C8-87E0-F31E6729FED0}" presName="composite" presStyleCnt="0"/>
      <dgm:spPr/>
    </dgm:pt>
    <dgm:pt modelId="{3B146EB3-29A0-487F-9422-EF2879B54E05}" type="pres">
      <dgm:prSet presAssocID="{EE037291-0A51-43C8-87E0-F31E6729FED0}" presName="imgShp" presStyleLbl="fgImgPlace1" presStyleIdx="2" presStyleCnt="3"/>
      <dgm:spPr/>
    </dgm:pt>
    <dgm:pt modelId="{CC663E55-7F86-4D59-8C0A-8D2C644C3574}" type="pres">
      <dgm:prSet presAssocID="{EE037291-0A51-43C8-87E0-F31E6729FED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4EC8C1-E134-454D-B77B-CFAA0581E01D}" srcId="{461CFCC4-319C-42A0-AB9A-BF69BDF4F747}" destId="{8226CB33-73D7-4DC5-AACF-3E2F637E0839}" srcOrd="0" destOrd="0" parTransId="{56D20330-8CC9-4EC6-90F1-5E595781F349}" sibTransId="{E603642C-678F-4576-BC57-11F375B17783}"/>
    <dgm:cxn modelId="{C61C5973-3B5A-40F6-8971-F7803D9E9F77}" srcId="{461CFCC4-319C-42A0-AB9A-BF69BDF4F747}" destId="{05360F85-13B3-4A3F-A47F-225F9BBF2EB0}" srcOrd="1" destOrd="0" parTransId="{729F0210-5917-4331-A358-0AA578795449}" sibTransId="{6F740113-0140-45BC-A8DE-931DCAA46802}"/>
    <dgm:cxn modelId="{9389A9FB-661B-4944-935D-931E0B8C764A}" type="presOf" srcId="{05360F85-13B3-4A3F-A47F-225F9BBF2EB0}" destId="{4E45BCB7-3BD4-4438-87A8-B7F7829C84C4}" srcOrd="0" destOrd="0" presId="urn:microsoft.com/office/officeart/2005/8/layout/vList3"/>
    <dgm:cxn modelId="{C63AFB18-2CF4-46DF-94DB-0E235F0D8A0E}" type="presOf" srcId="{EE037291-0A51-43C8-87E0-F31E6729FED0}" destId="{CC663E55-7F86-4D59-8C0A-8D2C644C3574}" srcOrd="0" destOrd="0" presId="urn:microsoft.com/office/officeart/2005/8/layout/vList3"/>
    <dgm:cxn modelId="{0A6EA279-2F1E-4721-AFB4-59F0807AA6BD}" srcId="{461CFCC4-319C-42A0-AB9A-BF69BDF4F747}" destId="{EE037291-0A51-43C8-87E0-F31E6729FED0}" srcOrd="2" destOrd="0" parTransId="{E86FE8A9-6B36-44BC-BA3C-FC792577232F}" sibTransId="{5C2F0403-2BF2-4482-8A6C-88EBC5748FDF}"/>
    <dgm:cxn modelId="{133689C6-660D-4F0E-86ED-005B625AB3A0}" type="presOf" srcId="{461CFCC4-319C-42A0-AB9A-BF69BDF4F747}" destId="{C19F0C17-69B3-4FCD-ADAE-1A9874D876C0}" srcOrd="0" destOrd="0" presId="urn:microsoft.com/office/officeart/2005/8/layout/vList3"/>
    <dgm:cxn modelId="{0D426D07-DDA7-4093-B027-960D8ED267DB}" type="presOf" srcId="{8226CB33-73D7-4DC5-AACF-3E2F637E0839}" destId="{2AF6031A-2705-425C-8F44-98486C953C83}" srcOrd="0" destOrd="0" presId="urn:microsoft.com/office/officeart/2005/8/layout/vList3"/>
    <dgm:cxn modelId="{25D5627B-860F-47E8-A78D-629E4D4EC8A9}" type="presParOf" srcId="{C19F0C17-69B3-4FCD-ADAE-1A9874D876C0}" destId="{1E53D5B3-9984-4EAE-835E-72F18BD5EC34}" srcOrd="0" destOrd="0" presId="urn:microsoft.com/office/officeart/2005/8/layout/vList3"/>
    <dgm:cxn modelId="{0FA5A793-4374-4035-B505-55D77EB2917A}" type="presParOf" srcId="{1E53D5B3-9984-4EAE-835E-72F18BD5EC34}" destId="{9CF9D7F8-429F-4854-9982-A7CF7602C9D2}" srcOrd="0" destOrd="0" presId="urn:microsoft.com/office/officeart/2005/8/layout/vList3"/>
    <dgm:cxn modelId="{4144586F-861A-4AA7-B812-AED5A8A48340}" type="presParOf" srcId="{1E53D5B3-9984-4EAE-835E-72F18BD5EC34}" destId="{2AF6031A-2705-425C-8F44-98486C953C83}" srcOrd="1" destOrd="0" presId="urn:microsoft.com/office/officeart/2005/8/layout/vList3"/>
    <dgm:cxn modelId="{AEBCF118-0045-40C6-AF31-0A723DFEF23C}" type="presParOf" srcId="{C19F0C17-69B3-4FCD-ADAE-1A9874D876C0}" destId="{E1B6818F-37EC-4B4C-9199-A434FAF6EDDB}" srcOrd="1" destOrd="0" presId="urn:microsoft.com/office/officeart/2005/8/layout/vList3"/>
    <dgm:cxn modelId="{4BBCF5E3-5AFC-41CC-BDA3-DD5990F8C4CF}" type="presParOf" srcId="{C19F0C17-69B3-4FCD-ADAE-1A9874D876C0}" destId="{032A8234-95B2-4508-A794-CCC84423DEA8}" srcOrd="2" destOrd="0" presId="urn:microsoft.com/office/officeart/2005/8/layout/vList3"/>
    <dgm:cxn modelId="{6712BBDA-E34D-497F-B779-BE3D58CA5BA1}" type="presParOf" srcId="{032A8234-95B2-4508-A794-CCC84423DEA8}" destId="{2FC6E2AC-C009-4F45-B624-D2644F31795D}" srcOrd="0" destOrd="0" presId="urn:microsoft.com/office/officeart/2005/8/layout/vList3"/>
    <dgm:cxn modelId="{09C3BB72-37FA-4AAC-B4D6-0EC77F574B58}" type="presParOf" srcId="{032A8234-95B2-4508-A794-CCC84423DEA8}" destId="{4E45BCB7-3BD4-4438-87A8-B7F7829C84C4}" srcOrd="1" destOrd="0" presId="urn:microsoft.com/office/officeart/2005/8/layout/vList3"/>
    <dgm:cxn modelId="{E6E57248-F98C-4731-8C56-F767369213FC}" type="presParOf" srcId="{C19F0C17-69B3-4FCD-ADAE-1A9874D876C0}" destId="{AC964B4A-81F1-4C8A-BDC2-E9FBF224B7E7}" srcOrd="3" destOrd="0" presId="urn:microsoft.com/office/officeart/2005/8/layout/vList3"/>
    <dgm:cxn modelId="{E8F6EC86-3356-4805-BBDC-6FA30D56B3F6}" type="presParOf" srcId="{C19F0C17-69B3-4FCD-ADAE-1A9874D876C0}" destId="{C74BDF98-E418-484C-A559-FB00898BF3AF}" srcOrd="4" destOrd="0" presId="urn:microsoft.com/office/officeart/2005/8/layout/vList3"/>
    <dgm:cxn modelId="{663E4610-A87A-4B6D-BEEC-BE32106CB5C5}" type="presParOf" srcId="{C74BDF98-E418-484C-A559-FB00898BF3AF}" destId="{3B146EB3-29A0-487F-9422-EF2879B54E05}" srcOrd="0" destOrd="0" presId="urn:microsoft.com/office/officeart/2005/8/layout/vList3"/>
    <dgm:cxn modelId="{B5477AED-5A99-495A-8C77-86B652AFAD01}" type="presParOf" srcId="{C74BDF98-E418-484C-A559-FB00898BF3AF}" destId="{CC663E55-7F86-4D59-8C0A-8D2C644C357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31A-2705-425C-8F44-98486C953C83}">
      <dsp:nvSpPr>
        <dsp:cNvPr id="0" name=""/>
        <dsp:cNvSpPr/>
      </dsp:nvSpPr>
      <dsp:spPr>
        <a:xfrm rot="10800000">
          <a:off x="1144858" y="556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itchFamily="18" charset="0"/>
            </a:rPr>
            <a:t>Candidate phrase selection</a:t>
          </a:r>
          <a:endParaRPr lang="en-US" sz="2400" kern="1200" dirty="0"/>
        </a:p>
      </dsp:txBody>
      <dsp:txXfrm rot="10800000">
        <a:off x="1350345" y="556"/>
        <a:ext cx="3523957" cy="821949"/>
      </dsp:txXfrm>
    </dsp:sp>
    <dsp:sp modelId="{9CF9D7F8-429F-4854-9982-A7CF7602C9D2}">
      <dsp:nvSpPr>
        <dsp:cNvPr id="0" name=""/>
        <dsp:cNvSpPr/>
      </dsp:nvSpPr>
      <dsp:spPr>
        <a:xfrm>
          <a:off x="733883" y="556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5BCB7-3BD4-4438-87A8-B7F7829C84C4}">
      <dsp:nvSpPr>
        <dsp:cNvPr id="0" name=""/>
        <dsp:cNvSpPr/>
      </dsp:nvSpPr>
      <dsp:spPr>
        <a:xfrm rot="10800000">
          <a:off x="1144858" y="1067865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Phrase clustering</a:t>
          </a:r>
          <a:endParaRPr lang="en-US" sz="2400" kern="1200" dirty="0"/>
        </a:p>
      </dsp:txBody>
      <dsp:txXfrm rot="10800000">
        <a:off x="1350345" y="1067865"/>
        <a:ext cx="3523957" cy="821949"/>
      </dsp:txXfrm>
    </dsp:sp>
    <dsp:sp modelId="{2FC6E2AC-C009-4F45-B624-D2644F31795D}">
      <dsp:nvSpPr>
        <dsp:cNvPr id="0" name=""/>
        <dsp:cNvSpPr/>
      </dsp:nvSpPr>
      <dsp:spPr>
        <a:xfrm>
          <a:off x="733883" y="1067865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-866"/>
            <a:lumOff val="707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63E55-7F86-4D59-8C0A-8D2C644C3574}">
      <dsp:nvSpPr>
        <dsp:cNvPr id="0" name=""/>
        <dsp:cNvSpPr/>
      </dsp:nvSpPr>
      <dsp:spPr>
        <a:xfrm rot="10800000">
          <a:off x="1144858" y="2135173"/>
          <a:ext cx="3729444" cy="821949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457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Centroid phrase extraction</a:t>
          </a:r>
          <a:endParaRPr lang="en-US" sz="2400" kern="1200" dirty="0"/>
        </a:p>
      </dsp:txBody>
      <dsp:txXfrm rot="10800000">
        <a:off x="1350345" y="2135173"/>
        <a:ext cx="3523957" cy="821949"/>
      </dsp:txXfrm>
    </dsp:sp>
    <dsp:sp modelId="{3B146EB3-29A0-487F-9422-EF2879B54E05}">
      <dsp:nvSpPr>
        <dsp:cNvPr id="0" name=""/>
        <dsp:cNvSpPr/>
      </dsp:nvSpPr>
      <dsp:spPr>
        <a:xfrm>
          <a:off x="733883" y="2135173"/>
          <a:ext cx="821949" cy="821949"/>
        </a:xfrm>
        <a:prstGeom prst="ellipse">
          <a:avLst/>
        </a:prstGeom>
        <a:solidFill>
          <a:schemeClr val="accent6">
            <a:tint val="50000"/>
            <a:alpha val="90000"/>
            <a:hueOff val="0"/>
            <a:satOff val="-1731"/>
            <a:lumOff val="14139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97550" y="3276600"/>
            <a:ext cx="20512088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944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888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832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776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720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664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607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551" algn="l" defTabSz="7618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97550" y="3276600"/>
            <a:ext cx="20512088" cy="16409988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9857045" y="28796124"/>
            <a:ext cx="3451489" cy="18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3257634" y="28718935"/>
            <a:ext cx="20154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smtClean="0">
                <a:solidFill>
                  <a:schemeClr val="bg1"/>
                </a:solidFill>
              </a:rPr>
              <a:t>www.postersession.com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657947" rtl="0" fontAlgn="base">
        <a:spcBef>
          <a:spcPct val="0"/>
        </a:spcBef>
        <a:spcAft>
          <a:spcPct val="0"/>
        </a:spcAft>
        <a:defRPr sz="17584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7947" rtl="0" fontAlgn="base">
        <a:spcBef>
          <a:spcPct val="0"/>
        </a:spcBef>
        <a:spcAft>
          <a:spcPct val="0"/>
        </a:spcAft>
        <a:defRPr sz="17584">
          <a:solidFill>
            <a:schemeClr val="tx2"/>
          </a:solidFill>
          <a:latin typeface="Arial" charset="0"/>
        </a:defRPr>
      </a:lvl2pPr>
      <a:lvl3pPr algn="ctr" defTabSz="3657947" rtl="0" fontAlgn="base">
        <a:spcBef>
          <a:spcPct val="0"/>
        </a:spcBef>
        <a:spcAft>
          <a:spcPct val="0"/>
        </a:spcAft>
        <a:defRPr sz="17584">
          <a:solidFill>
            <a:schemeClr val="tx2"/>
          </a:solidFill>
          <a:latin typeface="Arial" charset="0"/>
        </a:defRPr>
      </a:lvl3pPr>
      <a:lvl4pPr algn="ctr" defTabSz="3657947" rtl="0" fontAlgn="base">
        <a:spcBef>
          <a:spcPct val="0"/>
        </a:spcBef>
        <a:spcAft>
          <a:spcPct val="0"/>
        </a:spcAft>
        <a:defRPr sz="17584">
          <a:solidFill>
            <a:schemeClr val="tx2"/>
          </a:solidFill>
          <a:latin typeface="Arial" charset="0"/>
        </a:defRPr>
      </a:lvl4pPr>
      <a:lvl5pPr algn="ctr" defTabSz="3657947" rtl="0" fontAlgn="base">
        <a:spcBef>
          <a:spcPct val="0"/>
        </a:spcBef>
        <a:spcAft>
          <a:spcPct val="0"/>
        </a:spcAft>
        <a:defRPr sz="17584">
          <a:solidFill>
            <a:schemeClr val="tx2"/>
          </a:solidFill>
          <a:latin typeface="Arial" charset="0"/>
        </a:defRPr>
      </a:lvl5pPr>
      <a:lvl6pPr marL="381008" algn="ctr" defTabSz="3657947" rtl="0" fontAlgn="base">
        <a:spcBef>
          <a:spcPct val="0"/>
        </a:spcBef>
        <a:spcAft>
          <a:spcPct val="0"/>
        </a:spcAft>
        <a:defRPr sz="17584">
          <a:solidFill>
            <a:schemeClr val="tx2"/>
          </a:solidFill>
          <a:latin typeface="Arial" charset="0"/>
        </a:defRPr>
      </a:lvl6pPr>
      <a:lvl7pPr marL="762018" algn="ctr" defTabSz="3657947" rtl="0" fontAlgn="base">
        <a:spcBef>
          <a:spcPct val="0"/>
        </a:spcBef>
        <a:spcAft>
          <a:spcPct val="0"/>
        </a:spcAft>
        <a:defRPr sz="17584">
          <a:solidFill>
            <a:schemeClr val="tx2"/>
          </a:solidFill>
          <a:latin typeface="Arial" charset="0"/>
        </a:defRPr>
      </a:lvl7pPr>
      <a:lvl8pPr marL="1143025" algn="ctr" defTabSz="3657947" rtl="0" fontAlgn="base">
        <a:spcBef>
          <a:spcPct val="0"/>
        </a:spcBef>
        <a:spcAft>
          <a:spcPct val="0"/>
        </a:spcAft>
        <a:defRPr sz="17584">
          <a:solidFill>
            <a:schemeClr val="tx2"/>
          </a:solidFill>
          <a:latin typeface="Arial" charset="0"/>
        </a:defRPr>
      </a:lvl8pPr>
      <a:lvl9pPr marL="1524035" algn="ctr" defTabSz="3657947" rtl="0" fontAlgn="base">
        <a:spcBef>
          <a:spcPct val="0"/>
        </a:spcBef>
        <a:spcAft>
          <a:spcPct val="0"/>
        </a:spcAft>
        <a:defRPr sz="17584">
          <a:solidFill>
            <a:schemeClr val="tx2"/>
          </a:solidFill>
          <a:latin typeface="Arial" charset="0"/>
        </a:defRPr>
      </a:lvl9pPr>
    </p:titleStyle>
    <p:bodyStyle>
      <a:lvl1pPr marL="1371896" indent="-1371896" algn="l" defTabSz="3657947" rtl="0" fontAlgn="base">
        <a:spcBef>
          <a:spcPct val="20000"/>
        </a:spcBef>
        <a:spcAft>
          <a:spcPct val="0"/>
        </a:spcAft>
        <a:buChar char="•"/>
        <a:defRPr sz="12834">
          <a:solidFill>
            <a:schemeClr val="tx1"/>
          </a:solidFill>
          <a:latin typeface="+mn-lt"/>
          <a:ea typeface="+mn-ea"/>
          <a:cs typeface="+mn-cs"/>
        </a:defRPr>
      </a:lvl1pPr>
      <a:lvl2pPr marL="2971338" indent="-1143025" algn="l" defTabSz="3657947" rtl="0" fontAlgn="base">
        <a:spcBef>
          <a:spcPct val="20000"/>
        </a:spcBef>
        <a:spcAft>
          <a:spcPct val="0"/>
        </a:spcAft>
        <a:buChar char="–"/>
        <a:defRPr sz="11168">
          <a:solidFill>
            <a:schemeClr val="tx1"/>
          </a:solidFill>
          <a:latin typeface="+mn-lt"/>
        </a:defRPr>
      </a:lvl2pPr>
      <a:lvl3pPr marL="4572103" indent="-914156" algn="l" defTabSz="3657947" rtl="0" fontAlgn="base">
        <a:spcBef>
          <a:spcPct val="20000"/>
        </a:spcBef>
        <a:spcAft>
          <a:spcPct val="0"/>
        </a:spcAft>
        <a:buChar char="•"/>
        <a:defRPr sz="9583">
          <a:solidFill>
            <a:schemeClr val="tx1"/>
          </a:solidFill>
          <a:latin typeface="+mn-lt"/>
        </a:defRPr>
      </a:lvl3pPr>
      <a:lvl4pPr marL="6400415" indent="-914156" algn="l" defTabSz="3657947" rtl="0" fontAlgn="base">
        <a:spcBef>
          <a:spcPct val="20000"/>
        </a:spcBef>
        <a:spcAft>
          <a:spcPct val="0"/>
        </a:spcAft>
        <a:buChar char="–"/>
        <a:defRPr sz="8001">
          <a:solidFill>
            <a:schemeClr val="tx1"/>
          </a:solidFill>
          <a:latin typeface="+mn-lt"/>
        </a:defRPr>
      </a:lvl4pPr>
      <a:lvl5pPr marL="8230049" indent="-914156" algn="l" defTabSz="3657947" rtl="0" fontAlgn="base">
        <a:spcBef>
          <a:spcPct val="20000"/>
        </a:spcBef>
        <a:spcAft>
          <a:spcPct val="0"/>
        </a:spcAft>
        <a:buChar char="»"/>
        <a:defRPr sz="8001">
          <a:solidFill>
            <a:schemeClr val="tx1"/>
          </a:solidFill>
          <a:latin typeface="+mn-lt"/>
        </a:defRPr>
      </a:lvl5pPr>
      <a:lvl6pPr marL="8611059" indent="-914156" algn="l" defTabSz="3657947" rtl="0" fontAlgn="base">
        <a:spcBef>
          <a:spcPct val="20000"/>
        </a:spcBef>
        <a:spcAft>
          <a:spcPct val="0"/>
        </a:spcAft>
        <a:buChar char="»"/>
        <a:defRPr sz="8001">
          <a:solidFill>
            <a:schemeClr val="tx1"/>
          </a:solidFill>
          <a:latin typeface="+mn-lt"/>
        </a:defRPr>
      </a:lvl6pPr>
      <a:lvl7pPr marL="8992067" indent="-914156" algn="l" defTabSz="3657947" rtl="0" fontAlgn="base">
        <a:spcBef>
          <a:spcPct val="20000"/>
        </a:spcBef>
        <a:spcAft>
          <a:spcPct val="0"/>
        </a:spcAft>
        <a:buChar char="»"/>
        <a:defRPr sz="8001">
          <a:solidFill>
            <a:schemeClr val="tx1"/>
          </a:solidFill>
          <a:latin typeface="+mn-lt"/>
        </a:defRPr>
      </a:lvl7pPr>
      <a:lvl8pPr marL="9373076" indent="-914156" algn="l" defTabSz="3657947" rtl="0" fontAlgn="base">
        <a:spcBef>
          <a:spcPct val="20000"/>
        </a:spcBef>
        <a:spcAft>
          <a:spcPct val="0"/>
        </a:spcAft>
        <a:buChar char="»"/>
        <a:defRPr sz="8001">
          <a:solidFill>
            <a:schemeClr val="tx1"/>
          </a:solidFill>
          <a:latin typeface="+mn-lt"/>
        </a:defRPr>
      </a:lvl8pPr>
      <a:lvl9pPr marL="9754085" indent="-914156" algn="l" defTabSz="3657947" rtl="0" fontAlgn="base">
        <a:spcBef>
          <a:spcPct val="20000"/>
        </a:spcBef>
        <a:spcAft>
          <a:spcPct val="0"/>
        </a:spcAft>
        <a:buChar char="»"/>
        <a:defRPr sz="80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2018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1pPr>
      <a:lvl2pPr marL="381008" algn="l" defTabSz="762018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2pPr>
      <a:lvl3pPr marL="762018" algn="l" defTabSz="762018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143025" algn="l" defTabSz="762018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524035" algn="l" defTabSz="762018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1905042" algn="l" defTabSz="762018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86052" algn="l" defTabSz="762018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667060" algn="l" defTabSz="762018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3048068" algn="l" defTabSz="762018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Layout" Target="../diagrams/layout1.xml"/><Relationship Id="rId18" Type="http://schemas.openxmlformats.org/officeDocument/2006/relationships/image" Target="../media/image12.emf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diagramData" Target="../diagrams/data1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microsoft.com/office/2007/relationships/diagramDrawing" Target="../diagrams/drawing1.xml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19" Type="http://schemas.openxmlformats.org/officeDocument/2006/relationships/image" Target="../media/image13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27368502" y="5994402"/>
            <a:ext cx="8636000" cy="2237544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9461502" y="5994402"/>
            <a:ext cx="8636000" cy="2237544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18415001" y="5994402"/>
            <a:ext cx="8636000" cy="2237544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51418" y="7846483"/>
            <a:ext cx="8149167" cy="11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3657947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We hope you find this template useful! This one is set up to yield a 48x36” (4x3’) horizontal poster.</a:t>
            </a:r>
          </a:p>
          <a:p>
            <a:pPr algn="l" defTabSz="3657947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652003" y="6375400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947">
              <a:spcBef>
                <a:spcPct val="50000"/>
              </a:spcBef>
            </a:pPr>
            <a:r>
              <a:rPr lang="en-US" sz="5971" b="1" dirty="0"/>
              <a:t>Methods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7686003" y="6380692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947">
              <a:spcBef>
                <a:spcPct val="50000"/>
              </a:spcBef>
            </a:pPr>
            <a:r>
              <a:rPr lang="en-US" sz="5971" b="1" dirty="0"/>
              <a:t>Results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08001" y="864181"/>
            <a:ext cx="35433000" cy="43815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3657947"/>
            <a:endParaRPr lang="en-US" sz="5971" dirty="0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751418" y="1186402"/>
            <a:ext cx="3026515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7947">
              <a:spcBef>
                <a:spcPct val="50000"/>
              </a:spcBef>
            </a:pPr>
            <a:r>
              <a:rPr lang="en-US" sz="7200" b="1" dirty="0"/>
              <a:t>Automatic Summarization of Student Reflections Based on Phrase Clustering</a:t>
            </a:r>
          </a:p>
          <a:p>
            <a:pPr defTabSz="3657947"/>
            <a:r>
              <a:rPr lang="en-US" sz="5400" b="1" dirty="0"/>
              <a:t>Wencan Luo, Diane </a:t>
            </a:r>
            <a:r>
              <a:rPr lang="en-US" sz="5400" b="1" dirty="0"/>
              <a:t>Litman</a:t>
            </a:r>
          </a:p>
          <a:p>
            <a:pPr defTabSz="3657947"/>
            <a:r>
              <a:rPr lang="en-US" sz="5400" dirty="0"/>
              <a:t>Key phrases: </a:t>
            </a:r>
            <a:r>
              <a:rPr lang="en-US" sz="5400" i="1" dirty="0"/>
              <a:t>automatic phrase summarization</a:t>
            </a:r>
            <a:r>
              <a:rPr lang="en-US" sz="5400" dirty="0"/>
              <a:t>, </a:t>
            </a:r>
            <a:r>
              <a:rPr lang="en-US" sz="5400" i="1" dirty="0"/>
              <a:t>phrase clustering</a:t>
            </a:r>
            <a:r>
              <a:rPr lang="en-US" sz="5400" dirty="0"/>
              <a:t>, </a:t>
            </a:r>
            <a:r>
              <a:rPr lang="en-US" sz="5400" i="1" dirty="0"/>
              <a:t>student reflections</a:t>
            </a:r>
            <a:endParaRPr lang="en-US" sz="5400" i="1" dirty="0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8209743" y="22415404"/>
            <a:ext cx="692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947">
              <a:spcBef>
                <a:spcPct val="50000"/>
              </a:spcBef>
            </a:pPr>
            <a:r>
              <a:rPr lang="en-US" sz="5971" b="1" dirty="0"/>
              <a:t>Bibliography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4" name="Text Box 36"/>
              <p:cNvSpPr txBox="1">
                <a:spLocks noChangeArrowheads="1"/>
              </p:cNvSpPr>
              <p:nvPr/>
            </p:nvSpPr>
            <p:spPr bwMode="auto">
              <a:xfrm>
                <a:off x="9736668" y="11609660"/>
                <a:ext cx="7852834" cy="16150753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Task definition</a:t>
                </a: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Input</a:t>
                </a:r>
                <a:r>
                  <a:rPr lang="en-US" sz="2333" dirty="0">
                    <a:latin typeface="Times New Roman" pitchFamily="18" charset="0"/>
                  </a:rPr>
                  <a:t>: a collection</a:t>
                </a:r>
                <a:r>
                  <a:rPr lang="en-GB" sz="2333" dirty="0">
                    <a:latin typeface="Times New Roman" pitchFamily="18" charset="0"/>
                  </a:rPr>
                  <a:t> of </a:t>
                </a:r>
                <a:r>
                  <a:rPr lang="en-GB" sz="2333" dirty="0">
                    <a:latin typeface="Times New Roman" pitchFamily="18" charset="0"/>
                  </a:rPr>
                  <a:t>documents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333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333" dirty="0">
                    <a:latin typeface="Times New Roman" pitchFamily="18" charset="0"/>
                  </a:rPr>
                  <a:t>with a total </a:t>
                </a:r>
                <a:r>
                  <a:rPr lang="en-GB" sz="2333" dirty="0">
                    <a:latin typeface="Times New Roman" pitchFamily="18" charset="0"/>
                  </a:rPr>
                  <a:t>of </a:t>
                </a:r>
                <a:r>
                  <a:rPr lang="en-GB" sz="2333" dirty="0">
                    <a:latin typeface="Times New Roman" pitchFamily="18" charset="0"/>
                  </a:rPr>
                  <a:t>n sentences</a:t>
                </a: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GB" sz="2333" dirty="0">
                    <a:latin typeface="Times New Roman" pitchFamily="18" charset="0"/>
                  </a:rPr>
                  <a:t>Output: a list of important </a:t>
                </a:r>
                <a:r>
                  <a:rPr lang="en-GB" sz="2333" dirty="0">
                    <a:latin typeface="Times New Roman" pitchFamily="18" charset="0"/>
                  </a:rPr>
                  <a:t>key phrases</a:t>
                </a:r>
                <a:r>
                  <a:rPr lang="en-GB" sz="2333" dirty="0">
                    <a:latin typeface="Times New Roman" pitchFamily="18" charset="0"/>
                  </a:rPr>
                  <a:t>. The total number of words in the list is less than R (compression rate).</a:t>
                </a: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GB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Algorithm</a:t>
                </a:r>
                <a:endParaRPr lang="en-GB" sz="4000" dirty="0">
                  <a:latin typeface="Times New Roman" pitchFamily="18" charset="0"/>
                </a:endParaRPr>
              </a:p>
              <a:p>
                <a:pPr marL="457214" indent="-457214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Select </a:t>
                </a:r>
                <a:r>
                  <a:rPr lang="en-US" sz="2333" dirty="0">
                    <a:latin typeface="Times New Roman" pitchFamily="18" charset="0"/>
                  </a:rPr>
                  <a:t>candidate phrase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33" dirty="0">
                    <a:latin typeface="Times New Roman" pitchFamily="18" charset="0"/>
                  </a:rPr>
                  <a:t> for each sentence s in every document</a:t>
                </a:r>
              </a:p>
              <a:p>
                <a:pPr marL="457214" indent="-457214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Get a collection of all the extracted phrases as </a:t>
                </a:r>
                <a14:m>
                  <m:oMath xmlns:m="http://schemas.openxmlformats.org/officeDocument/2006/math">
                    <m:r>
                      <a:rPr lang="en-US" sz="2333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33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3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333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333" dirty="0">
                  <a:latin typeface="Times New Roman" pitchFamily="18" charset="0"/>
                </a:endParaRPr>
              </a:p>
              <a:p>
                <a:pPr marL="457214" indent="-457214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Cluster the phrases</a:t>
                </a:r>
              </a:p>
              <a:p>
                <a:pPr marL="457214" indent="-457214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Rank the </a:t>
                </a:r>
                <a:r>
                  <a:rPr lang="en-US" sz="2333" dirty="0">
                    <a:latin typeface="Times New Roman" pitchFamily="18" charset="0"/>
                  </a:rPr>
                  <a:t>clusters by </a:t>
                </a:r>
                <a:r>
                  <a:rPr lang="en-US" sz="2333" dirty="0">
                    <a:latin typeface="Times New Roman" pitchFamily="18" charset="0"/>
                  </a:rPr>
                  <a:t>the number of phrases in the cluster</a:t>
                </a:r>
              </a:p>
              <a:p>
                <a:pPr marL="457214" indent="-457214" algn="l">
                  <a:buFont typeface="+mj-lt"/>
                  <a:buAutoNum type="alphaLcParenR"/>
                </a:pPr>
                <a:r>
                  <a:rPr lang="en-US" sz="2333" dirty="0">
                    <a:latin typeface="Times New Roman" pitchFamily="18" charset="0"/>
                  </a:rPr>
                  <a:t>Select </a:t>
                </a:r>
                <a:r>
                  <a:rPr lang="en-US" sz="2333" dirty="0">
                    <a:latin typeface="Times New Roman" pitchFamily="18" charset="0"/>
                  </a:rPr>
                  <a:t>the centroid for </a:t>
                </a:r>
                <a:r>
                  <a:rPr lang="en-US" sz="2333" dirty="0">
                    <a:latin typeface="Times New Roman" pitchFamily="18" charset="0"/>
                  </a:rPr>
                  <a:t>each </a:t>
                </a:r>
                <a:r>
                  <a:rPr lang="en-US" sz="2333" dirty="0">
                    <a:latin typeface="Times New Roman" pitchFamily="18" charset="0"/>
                  </a:rPr>
                  <a:t>cluster </a:t>
                </a:r>
                <a:r>
                  <a:rPr lang="en-US" sz="2333" dirty="0">
                    <a:latin typeface="Times New Roman" pitchFamily="18" charset="0"/>
                  </a:rPr>
                  <a:t>according to the ranking until reaching the limit </a:t>
                </a:r>
                <a:r>
                  <a:rPr lang="en-US" sz="2333" dirty="0">
                    <a:latin typeface="Times New Roman" pitchFamily="18" charset="0"/>
                  </a:rPr>
                  <a:t>of R words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Candidate </a:t>
                </a:r>
                <a:r>
                  <a:rPr lang="en-US" sz="4000" dirty="0">
                    <a:latin typeface="Times New Roman" pitchFamily="18" charset="0"/>
                  </a:rPr>
                  <a:t>phrase </a:t>
                </a:r>
                <a:r>
                  <a:rPr lang="en-US" sz="4000" dirty="0">
                    <a:latin typeface="Times New Roman" pitchFamily="18" charset="0"/>
                  </a:rPr>
                  <a:t>selection</a:t>
                </a: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Shallow Parser (Chunk</a:t>
                </a:r>
                <a:r>
                  <a:rPr lang="en-US" sz="2333" dirty="0">
                    <a:latin typeface="Times New Roman" pitchFamily="18" charset="0"/>
                  </a:rPr>
                  <a:t>): Noun phrase (NP)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Syntax </a:t>
                </a:r>
                <a:r>
                  <a:rPr lang="en-US" sz="2333" dirty="0">
                    <a:latin typeface="Times New Roman" pitchFamily="18" charset="0"/>
                  </a:rPr>
                  <a:t>Tree</a:t>
                </a:r>
                <a:r>
                  <a:rPr lang="en-US" sz="2333" dirty="0">
                    <a:latin typeface="Times New Roman" pitchFamily="18" charset="0"/>
                  </a:rPr>
                  <a:t>: </a:t>
                </a:r>
                <a:r>
                  <a:rPr lang="en-US" sz="2333" dirty="0">
                    <a:latin typeface="Times New Roman" pitchFamily="18" charset="0"/>
                  </a:rPr>
                  <a:t>NP by Breadth-first search (future work)</a:t>
                </a: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4000" dirty="0" smtClean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4000" dirty="0" smtClean="0">
                    <a:latin typeface="Times New Roman" pitchFamily="18" charset="0"/>
                  </a:rPr>
                  <a:t>Clustering </a:t>
                </a:r>
                <a:r>
                  <a:rPr lang="en-US" sz="4000" dirty="0">
                    <a:latin typeface="Times New Roman" pitchFamily="18" charset="0"/>
                  </a:rPr>
                  <a:t>algorithm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2333" dirty="0">
                    <a:latin typeface="Times New Roman" pitchFamily="18" charset="0"/>
                  </a:rPr>
                  <a:t>K-Medoids (</a:t>
                </a:r>
                <a:r>
                  <a:rPr lang="en-US" sz="2333" dirty="0">
                    <a:latin typeface="Times New Roman" pitchFamily="18" charset="0"/>
                  </a:rPr>
                  <a:t>Kaufman &amp; Rousseeuw, 1987)</a:t>
                </a: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chooses datapoints as </a:t>
                </a:r>
                <a:r>
                  <a:rPr lang="en-US" sz="2333" dirty="0">
                    <a:latin typeface="Times New Roman" pitchFamily="18" charset="0"/>
                  </a:rPr>
                  <a:t>centroids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works with an arbitrary </a:t>
                </a:r>
                <a:r>
                  <a:rPr lang="en-US" sz="2333" dirty="0">
                    <a:latin typeface="Times New Roman" pitchFamily="18" charset="0"/>
                  </a:rPr>
                  <a:t>distance </a:t>
                </a:r>
                <a:r>
                  <a:rPr lang="en-US" sz="2333" dirty="0">
                    <a:latin typeface="Times New Roman" pitchFamily="18" charset="0"/>
                  </a:rPr>
                  <a:t>matrix between datapoints</a:t>
                </a: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Distance </a:t>
                </a:r>
                <a:r>
                  <a:rPr lang="en-US" sz="4000" dirty="0">
                    <a:latin typeface="Times New Roman" pitchFamily="18" charset="0"/>
                  </a:rPr>
                  <a:t>metric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2333" dirty="0">
                    <a:latin typeface="Times New Roman" pitchFamily="18" charset="0"/>
                  </a:rPr>
                  <a:t>optimumComparerLSATasa (Rus et al., 2013)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optimal </a:t>
                </a:r>
                <a:r>
                  <a:rPr lang="en-US" sz="2333" dirty="0">
                    <a:latin typeface="Times New Roman" pitchFamily="18" charset="0"/>
                  </a:rPr>
                  <a:t>assignment </a:t>
                </a:r>
                <a:r>
                  <a:rPr lang="en-US" sz="2333" dirty="0">
                    <a:latin typeface="Times New Roman" pitchFamily="18" charset="0"/>
                  </a:rPr>
                  <a:t>based </a:t>
                </a:r>
                <a:r>
                  <a:rPr lang="en-US" sz="2333" dirty="0">
                    <a:latin typeface="Times New Roman" pitchFamily="18" charset="0"/>
                  </a:rPr>
                  <a:t>on word-to-word similarity</a:t>
                </a: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l</a:t>
                </a:r>
                <a:r>
                  <a:rPr lang="en-US" sz="2333" dirty="0">
                    <a:latin typeface="Times New Roman" pitchFamily="18" charset="0"/>
                  </a:rPr>
                  <a:t>atent </a:t>
                </a:r>
                <a:r>
                  <a:rPr lang="en-US" sz="2333" dirty="0">
                    <a:latin typeface="Times New Roman" pitchFamily="18" charset="0"/>
                  </a:rPr>
                  <a:t>semantic </a:t>
                </a:r>
                <a:r>
                  <a:rPr lang="en-US" sz="2333" dirty="0">
                    <a:latin typeface="Times New Roman" pitchFamily="18" charset="0"/>
                  </a:rPr>
                  <a:t>analysis (LSA) </a:t>
                </a:r>
                <a:r>
                  <a:rPr lang="en-US" sz="2333" dirty="0">
                    <a:latin typeface="Times New Roman" pitchFamily="18" charset="0"/>
                  </a:rPr>
                  <a:t>using the TASA </a:t>
                </a:r>
                <a:r>
                  <a:rPr lang="en-US" sz="2333" dirty="0">
                    <a:latin typeface="Times New Roman" pitchFamily="18" charset="0"/>
                  </a:rPr>
                  <a:t>corpus</a:t>
                </a: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 smtClean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Number of </a:t>
                </a:r>
                <a:r>
                  <a:rPr lang="en-US" sz="4000" dirty="0">
                    <a:latin typeface="Times New Roman" pitchFamily="18" charset="0"/>
                  </a:rPr>
                  <a:t>topics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  <a:p>
                <a:pPr defTabSz="510658" eaLnBrk="0" hangingPunct="0">
                  <a:lnSpc>
                    <a:spcPct val="95000"/>
                  </a:lnSpc>
                </a:pPr>
                <a:r>
                  <a:rPr lang="en-US" sz="2333" dirty="0">
                    <a:latin typeface="Times New Roman" pitchFamily="18" charset="0"/>
                  </a:rPr>
                  <a:t>V is the number of </a:t>
                </a:r>
                <a:r>
                  <a:rPr lang="en-US" sz="2333" dirty="0">
                    <a:latin typeface="Times New Roman" pitchFamily="18" charset="0"/>
                  </a:rPr>
                  <a:t>candidate phrases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/>
                <a:endParaRPr lang="en-US" sz="1667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2084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6668" y="11609660"/>
                <a:ext cx="7852834" cy="16150753"/>
              </a:xfrm>
              <a:prstGeom prst="rect">
                <a:avLst/>
              </a:prstGeom>
              <a:blipFill rotWithShape="0">
                <a:blip r:embed="rId3"/>
                <a:stretch>
                  <a:fillRect l="-3261" t="-981" r="-1708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7842635" y="23711286"/>
            <a:ext cx="7655718" cy="385251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marL="285757" indent="-285757" algn="l" defTabSz="510658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Boud, D., Keogh, R., &amp; Walker, D. (2013). </a:t>
            </a:r>
            <a:r>
              <a:rPr lang="en-US" sz="2000" i="1" dirty="0"/>
              <a:t>Reflection: Turning Experience Into Learning</a:t>
            </a:r>
            <a:r>
              <a:rPr lang="en-US" sz="2000" dirty="0"/>
              <a:t> (p. 170). Routledge</a:t>
            </a:r>
          </a:p>
          <a:p>
            <a:pPr marL="285757" indent="-285757" algn="l" defTabSz="510658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Hasan</a:t>
            </a:r>
            <a:r>
              <a:rPr lang="en-US" sz="2000" dirty="0"/>
              <a:t>, K. S., &amp; Ng, V. (2014). Automatic Keyphrase Extraction: A Survey of the State of the Art. </a:t>
            </a:r>
            <a:r>
              <a:rPr lang="en-US" sz="2000" i="1" dirty="0"/>
              <a:t>ACL 2014</a:t>
            </a:r>
            <a:r>
              <a:rPr lang="en-US" sz="2000" dirty="0"/>
              <a:t>.</a:t>
            </a:r>
            <a:endParaRPr lang="en-US" sz="2000" dirty="0"/>
          </a:p>
          <a:p>
            <a:pPr marL="285757" indent="-285757" algn="l" defTabSz="510658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Kaufman</a:t>
            </a:r>
            <a:r>
              <a:rPr lang="en-US" sz="2000" dirty="0"/>
              <a:t>, L., &amp; Rousseeuw, P. (1987). </a:t>
            </a:r>
            <a:r>
              <a:rPr lang="en-US" sz="2000" i="1" dirty="0"/>
              <a:t>Clustering by means of medoids</a:t>
            </a:r>
            <a:r>
              <a:rPr lang="en-US" sz="2000" dirty="0"/>
              <a:t> (pp. 405–416). North-Holland. </a:t>
            </a:r>
            <a:endParaRPr lang="en-US" sz="2000" dirty="0"/>
          </a:p>
          <a:p>
            <a:pPr marL="285757" indent="-285757" algn="l" defTabSz="510658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Medelyan</a:t>
            </a:r>
            <a:r>
              <a:rPr lang="en-US" sz="2000" dirty="0"/>
              <a:t>, O., </a:t>
            </a:r>
            <a:r>
              <a:rPr lang="en-US" sz="2000" dirty="0"/>
              <a:t>et al. </a:t>
            </a:r>
            <a:r>
              <a:rPr lang="en-US" sz="2000" dirty="0"/>
              <a:t>(2009). Human-competitive tagging using automatic keyphrase extraction. </a:t>
            </a:r>
            <a:r>
              <a:rPr lang="en-US" sz="2000" i="1" dirty="0"/>
              <a:t>EMNLP 2009</a:t>
            </a:r>
            <a:r>
              <a:rPr lang="en-US" sz="2000" dirty="0"/>
              <a:t>.</a:t>
            </a:r>
          </a:p>
          <a:p>
            <a:pPr marL="285757" indent="-285757" algn="l" defTabSz="510658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Menekse, M., &amp; Chi, M.T.H. (2013). The effectiveness of knowledge co-construction on pairs’ learning outcomes. </a:t>
            </a:r>
            <a:r>
              <a:rPr lang="en-US" sz="2000" i="1" dirty="0"/>
              <a:t>AERA 2013</a:t>
            </a:r>
            <a:r>
              <a:rPr lang="en-US" sz="2000" dirty="0"/>
              <a:t>.</a:t>
            </a:r>
          </a:p>
          <a:p>
            <a:pPr marL="285757" indent="-285757" algn="l" defTabSz="510658"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sz="2000" dirty="0"/>
              <a:t>Rus</a:t>
            </a:r>
            <a:r>
              <a:rPr lang="en-US" sz="2000" dirty="0"/>
              <a:t>, V., Lintean, </a:t>
            </a:r>
            <a:r>
              <a:rPr lang="en-US" sz="2000" dirty="0"/>
              <a:t>et al. </a:t>
            </a:r>
            <a:r>
              <a:rPr lang="en-US" sz="2000" dirty="0"/>
              <a:t>(2013). SEMILAR: The Semantic Similarity Toolkit. </a:t>
            </a:r>
            <a:r>
              <a:rPr lang="en-US" sz="2000" i="1" dirty="0"/>
              <a:t>ACL 2013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8700750" y="8039101"/>
            <a:ext cx="8138583" cy="1147306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58" eaLnBrk="0" hangingPunct="0">
              <a:lnSpc>
                <a:spcPct val="95000"/>
              </a:lnSpc>
            </a:pPr>
            <a:r>
              <a:rPr lang="en-US" sz="4000" dirty="0">
                <a:latin typeface="Times New Roman" pitchFamily="18" charset="0"/>
              </a:rPr>
              <a:t>Participants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53 undergraduate engineering students (19 were female)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an </a:t>
            </a:r>
            <a:r>
              <a:rPr lang="en-US" sz="2333" dirty="0">
                <a:latin typeface="Times New Roman" pitchFamily="18" charset="0"/>
              </a:rPr>
              <a:t>introductory materials science and engineering </a:t>
            </a:r>
            <a:r>
              <a:rPr lang="en-US" sz="2333" dirty="0">
                <a:latin typeface="Times New Roman" pitchFamily="18" charset="0"/>
              </a:rPr>
              <a:t>class</a:t>
            </a: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r>
              <a:rPr lang="en-US" sz="4000" dirty="0">
                <a:latin typeface="Times New Roman" pitchFamily="18" charset="0"/>
              </a:rPr>
              <a:t>Reflection</a:t>
            </a:r>
            <a:r>
              <a:rPr lang="en-US" sz="2333" dirty="0">
                <a:latin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</a:rPr>
              <a:t>collection</a:t>
            </a:r>
          </a:p>
          <a:p>
            <a:pPr algn="just" defTabSz="510658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S</a:t>
            </a:r>
            <a:r>
              <a:rPr lang="en-US" sz="2333" dirty="0">
                <a:latin typeface="Times New Roman" pitchFamily="18" charset="0"/>
              </a:rPr>
              <a:t>tudents </a:t>
            </a:r>
            <a:r>
              <a:rPr lang="en-US" sz="2333" dirty="0">
                <a:latin typeface="Times New Roman" pitchFamily="18" charset="0"/>
              </a:rPr>
              <a:t>were asked to complete </a:t>
            </a:r>
            <a:r>
              <a:rPr lang="en-US" sz="2333" dirty="0">
                <a:latin typeface="Times New Roman" pitchFamily="18" charset="0"/>
              </a:rPr>
              <a:t>the questionnaire (Fig. 2) </a:t>
            </a:r>
            <a:r>
              <a:rPr lang="en-US" sz="2333" dirty="0">
                <a:latin typeface="Times New Roman" pitchFamily="18" charset="0"/>
              </a:rPr>
              <a:t>at the end of each class during the entire </a:t>
            </a:r>
            <a:r>
              <a:rPr lang="en-US" sz="2333" dirty="0">
                <a:latin typeface="Times New Roman" pitchFamily="18" charset="0"/>
              </a:rPr>
              <a:t>semester. </a:t>
            </a: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endParaRPr lang="en-US" sz="2400" dirty="0"/>
          </a:p>
          <a:p>
            <a:pPr algn="just" defTabSz="510658" eaLnBrk="0" hangingPunct="0">
              <a:lnSpc>
                <a:spcPct val="95000"/>
              </a:lnSpc>
            </a:pPr>
            <a:r>
              <a:rPr lang="en-US" sz="4000" dirty="0">
                <a:latin typeface="Times New Roman" pitchFamily="18" charset="0"/>
              </a:rPr>
              <a:t>Data size</a:t>
            </a:r>
            <a:endParaRPr lang="en-US" sz="4000" dirty="0">
              <a:latin typeface="Times New Roman" pitchFamily="18" charset="0"/>
            </a:endParaRP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900+ </a:t>
            </a:r>
            <a:r>
              <a:rPr lang="en-US" sz="2333" dirty="0">
                <a:latin typeface="Times New Roman" pitchFamily="18" charset="0"/>
              </a:rPr>
              <a:t>feedbacks for each point of reflection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25 lectures during the semester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12 of the lectures have manual summaries from the TA</a:t>
            </a:r>
          </a:p>
          <a:p>
            <a:pPr algn="just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 Box 40"/>
              <p:cNvSpPr txBox="1">
                <a:spLocks noChangeArrowheads="1"/>
              </p:cNvSpPr>
              <p:nvPr/>
            </p:nvSpPr>
            <p:spPr bwMode="auto">
              <a:xfrm>
                <a:off x="27744210" y="8036782"/>
                <a:ext cx="8075083" cy="3023634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Rouge </a:t>
                </a:r>
                <a:r>
                  <a:rPr lang="en-US" sz="4000" dirty="0">
                    <a:latin typeface="Times New Roman" pitchFamily="18" charset="0"/>
                  </a:rPr>
                  <a:t>scores for Muddiest Point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2333" dirty="0">
                    <a:latin typeface="Times New Roman" pitchFamily="18" charset="0"/>
                  </a:rPr>
                  <a:t>Best result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333" dirty="0">
                    <a:latin typeface="Times New Roman" pitchFamily="18" charset="0"/>
                  </a:rPr>
                  <a:t>=0.3)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88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44209" y="7122381"/>
                <a:ext cx="8075083" cy="3023634"/>
              </a:xfrm>
              <a:prstGeom prst="rect">
                <a:avLst/>
              </a:prstGeom>
              <a:blipFill rotWithShape="0">
                <a:blip r:embed="rId4"/>
                <a:stretch>
                  <a:fillRect l="-3170" t="-5242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08000" y="5994400"/>
            <a:ext cx="8636000" cy="2237544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971" dirty="0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698500" y="6375400"/>
            <a:ext cx="8191500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947">
              <a:spcBef>
                <a:spcPct val="50000"/>
              </a:spcBef>
            </a:pPr>
            <a:r>
              <a:rPr lang="en-US" sz="5971" b="1" dirty="0"/>
              <a:t>Motivation</a:t>
            </a:r>
            <a:endParaRPr lang="en-US" sz="5971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8605502" y="6384662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947">
              <a:spcBef>
                <a:spcPct val="50000"/>
              </a:spcBef>
            </a:pPr>
            <a:r>
              <a:rPr lang="en-US" sz="5971" b="1" dirty="0"/>
              <a:t>Corpus</a:t>
            </a:r>
          </a:p>
        </p:txBody>
      </p:sp>
      <p:pic>
        <p:nvPicPr>
          <p:cNvPr id="24" name="Picture 2" descr="http://mips.lrdc.pitt.edu/demos/pitt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1" y="959759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698500" y="22315551"/>
            <a:ext cx="8191500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947">
              <a:spcBef>
                <a:spcPct val="50000"/>
              </a:spcBef>
            </a:pPr>
            <a:r>
              <a:rPr lang="en-US" sz="5971" b="1" dirty="0"/>
              <a:t>Related Work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751418" y="8039100"/>
            <a:ext cx="7852833" cy="13352616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58" eaLnBrk="0" hangingPunct="0">
              <a:lnSpc>
                <a:spcPct val="95000"/>
              </a:lnSpc>
            </a:pPr>
            <a:r>
              <a:rPr lang="en-US" sz="2333" b="1" i="1" dirty="0">
                <a:latin typeface="Times New Roman" pitchFamily="18" charset="0"/>
              </a:rPr>
              <a:t>Student reflection</a:t>
            </a:r>
          </a:p>
          <a:p>
            <a:pPr marL="342910" indent="-342910" algn="l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“recapture experience, think about it, mull it over and evaluate </a:t>
            </a:r>
            <a:r>
              <a:rPr lang="en-US" sz="2333" dirty="0">
                <a:latin typeface="Times New Roman" pitchFamily="18" charset="0"/>
              </a:rPr>
              <a:t>it” </a:t>
            </a:r>
            <a:r>
              <a:rPr lang="en-US" sz="2333" dirty="0">
                <a:latin typeface="Times New Roman" pitchFamily="18" charset="0"/>
              </a:rPr>
              <a:t>(Boud et al., 2013)</a:t>
            </a:r>
          </a:p>
          <a:p>
            <a:pPr marL="342910" indent="-342910" algn="l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showed </a:t>
            </a:r>
            <a:r>
              <a:rPr lang="en-US" sz="2333" dirty="0">
                <a:latin typeface="Times New Roman" pitchFamily="18" charset="0"/>
              </a:rPr>
              <a:t>a significant positive correlation to the learning </a:t>
            </a:r>
            <a:r>
              <a:rPr lang="en-US" sz="2333" dirty="0">
                <a:latin typeface="Times New Roman" pitchFamily="18" charset="0"/>
              </a:rPr>
              <a:t>gains</a:t>
            </a:r>
            <a:r>
              <a:rPr lang="en-US" sz="2333" dirty="0">
                <a:latin typeface="Times New Roman" pitchFamily="18" charset="0"/>
              </a:rPr>
              <a:t> (Menekse &amp; Chi, 2013)</a:t>
            </a: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endParaRPr lang="en-US" sz="2333" i="1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r>
              <a:rPr lang="en-US" sz="2333" b="1" dirty="0">
                <a:latin typeface="Times New Roman" pitchFamily="18" charset="0"/>
              </a:rPr>
              <a:t>To </a:t>
            </a:r>
            <a:r>
              <a:rPr lang="en-US" sz="2333" b="1" dirty="0">
                <a:latin typeface="Times New Roman" pitchFamily="18" charset="0"/>
              </a:rPr>
              <a:t>enhance </a:t>
            </a:r>
            <a:r>
              <a:rPr lang="en-US" sz="2333" b="1" dirty="0">
                <a:latin typeface="Times New Roman" pitchFamily="18" charset="0"/>
              </a:rPr>
              <a:t>the interaction between students and </a:t>
            </a:r>
            <a:r>
              <a:rPr lang="en-US" sz="2333" b="1" dirty="0">
                <a:latin typeface="Times New Roman" pitchFamily="18" charset="0"/>
              </a:rPr>
              <a:t>instructors via reflections, it needs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A timely feedback</a:t>
            </a: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l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endParaRPr lang="en-US" sz="2333" b="1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r>
              <a:rPr lang="en-US" sz="2333" b="1" dirty="0">
                <a:latin typeface="Times New Roman" pitchFamily="18" charset="0"/>
              </a:rPr>
              <a:t>A challenge for instructors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t</a:t>
            </a:r>
            <a:r>
              <a:rPr lang="en-US" sz="2333" dirty="0">
                <a:latin typeface="Times New Roman" pitchFamily="18" charset="0"/>
              </a:rPr>
              <a:t>o have a general </a:t>
            </a:r>
            <a:r>
              <a:rPr lang="en-US" sz="2333" dirty="0">
                <a:latin typeface="Times New Roman" pitchFamily="18" charset="0"/>
              </a:rPr>
              <a:t>understanding (summarization</a:t>
            </a:r>
            <a:r>
              <a:rPr lang="en-US" sz="2333" dirty="0">
                <a:latin typeface="Times New Roman" pitchFamily="18" charset="0"/>
              </a:rPr>
              <a:t>) about students</a:t>
            </a:r>
            <a:r>
              <a:rPr lang="en-US" sz="2333" dirty="0">
                <a:latin typeface="Times New Roman" pitchFamily="18" charset="0"/>
              </a:rPr>
              <a:t>’ feedback before </a:t>
            </a:r>
            <a:r>
              <a:rPr lang="en-US" sz="2333" dirty="0">
                <a:latin typeface="Times New Roman" pitchFamily="18" charset="0"/>
              </a:rPr>
              <a:t>next lecture 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especially for big class (STEM courses, </a:t>
            </a:r>
            <a:r>
              <a:rPr lang="en-US" sz="2333" dirty="0">
                <a:latin typeface="Times New Roman" pitchFamily="18" charset="0"/>
              </a:rPr>
              <a:t>Massive Open Online </a:t>
            </a:r>
            <a:r>
              <a:rPr lang="en-US" sz="2333" dirty="0">
                <a:latin typeface="Times New Roman" pitchFamily="18" charset="0"/>
              </a:rPr>
              <a:t>Courses)</a:t>
            </a: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r>
              <a:rPr lang="en-US" sz="2333" b="1" dirty="0">
                <a:latin typeface="Times New Roman" pitchFamily="18" charset="0"/>
              </a:rPr>
              <a:t>Phrase </a:t>
            </a:r>
            <a:r>
              <a:rPr lang="en-US" sz="2333" b="1" dirty="0">
                <a:latin typeface="Times New Roman" pitchFamily="18" charset="0"/>
              </a:rPr>
              <a:t>summarization </a:t>
            </a:r>
            <a:r>
              <a:rPr lang="en-US" sz="2333" b="1" dirty="0">
                <a:latin typeface="Times New Roman" pitchFamily="18" charset="0"/>
              </a:rPr>
              <a:t>is better than sentence summarization</a:t>
            </a:r>
            <a:endParaRPr lang="en-US" sz="2333" b="1" dirty="0">
              <a:latin typeface="Times New Roman" pitchFamily="18" charset="0"/>
            </a:endParaRPr>
          </a:p>
          <a:p>
            <a:pPr marL="457214" indent="-457214" algn="just" defTabSz="510658" eaLnBrk="0" hangingPunct="0">
              <a:lnSpc>
                <a:spcPct val="95000"/>
              </a:lnSpc>
              <a:buAutoNum type="arabicParenR"/>
            </a:pPr>
            <a:r>
              <a:rPr lang="en-US" sz="2333" dirty="0">
                <a:latin typeface="Times New Roman" pitchFamily="18" charset="0"/>
              </a:rPr>
              <a:t>The students’ reflections tend to be short. </a:t>
            </a:r>
          </a:p>
          <a:p>
            <a:pPr marL="457214" indent="-457214" algn="just" defTabSz="510658" eaLnBrk="0" hangingPunct="0">
              <a:lnSpc>
                <a:spcPct val="95000"/>
              </a:lnSpc>
              <a:buAutoNum type="arabicParenR"/>
            </a:pPr>
            <a:r>
              <a:rPr lang="en-US" sz="2333" dirty="0">
                <a:latin typeface="Times New Roman" pitchFamily="18" charset="0"/>
              </a:rPr>
              <a:t>It fits better on small screens (mobile devices).  </a:t>
            </a:r>
          </a:p>
          <a:p>
            <a:pPr marL="457214" indent="-457214" algn="just" defTabSz="510658" eaLnBrk="0" hangingPunct="0">
              <a:lnSpc>
                <a:spcPct val="95000"/>
              </a:lnSpc>
              <a:buAutoNum type="arabicParenR"/>
            </a:pPr>
            <a:r>
              <a:rPr lang="en-US" sz="2333" dirty="0">
                <a:latin typeface="Times New Roman" pitchFamily="18" charset="0"/>
              </a:rPr>
              <a:t>This condensed form can provide </a:t>
            </a:r>
            <a:r>
              <a:rPr lang="en-US" sz="2333" dirty="0">
                <a:latin typeface="Times New Roman" pitchFamily="18" charset="0"/>
              </a:rPr>
              <a:t>more </a:t>
            </a:r>
            <a:r>
              <a:rPr lang="en-US" sz="2333" dirty="0">
                <a:latin typeface="Times New Roman" pitchFamily="18" charset="0"/>
              </a:rPr>
              <a:t>coverage. </a:t>
            </a:r>
          </a:p>
          <a:p>
            <a:pPr marL="457214" indent="-457214" algn="just" defTabSz="510658" eaLnBrk="0" hangingPunct="0">
              <a:lnSpc>
                <a:spcPct val="95000"/>
              </a:lnSpc>
              <a:buAutoNum type="arabicParenR"/>
            </a:pPr>
            <a:r>
              <a:rPr lang="en-US" sz="2333" dirty="0">
                <a:latin typeface="Times New Roman" pitchFamily="18" charset="0"/>
              </a:rPr>
              <a:t>It is easy to understand via phrase cloud.</a:t>
            </a:r>
          </a:p>
          <a:p>
            <a:pPr algn="just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r>
              <a:rPr lang="en-US" sz="2333" b="1" dirty="0">
                <a:latin typeface="Times New Roman" pitchFamily="18" charset="0"/>
              </a:rPr>
              <a:t>Phrase summarization based on </a:t>
            </a:r>
            <a:r>
              <a:rPr lang="en-US" sz="2333" b="1" i="1" dirty="0">
                <a:latin typeface="Times New Roman" pitchFamily="18" charset="0"/>
              </a:rPr>
              <a:t>clustering</a:t>
            </a:r>
            <a:endParaRPr lang="en-US" sz="2333" b="1" dirty="0">
              <a:latin typeface="Times New Roman" pitchFamily="18" charset="0"/>
            </a:endParaRP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similar </a:t>
            </a:r>
            <a:r>
              <a:rPr lang="en-US" sz="2333" dirty="0">
                <a:latin typeface="Times New Roman" pitchFamily="18" charset="0"/>
              </a:rPr>
              <a:t>phrases will </a:t>
            </a:r>
            <a:r>
              <a:rPr lang="en-US" sz="2333" dirty="0">
                <a:latin typeface="Times New Roman" pitchFamily="18" charset="0"/>
              </a:rPr>
              <a:t>be grouped </a:t>
            </a:r>
            <a:r>
              <a:rPr lang="en-US" sz="2333" dirty="0">
                <a:latin typeface="Times New Roman" pitchFamily="18" charset="0"/>
              </a:rPr>
              <a:t>(</a:t>
            </a:r>
            <a:r>
              <a:rPr lang="en-US" sz="2333" dirty="0">
                <a:latin typeface="Times New Roman" pitchFamily="18" charset="0"/>
              </a:rPr>
              <a:t>minimize the redundancy) 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different phrases will be split </a:t>
            </a:r>
            <a:r>
              <a:rPr lang="en-US" sz="2333" dirty="0">
                <a:latin typeface="Times New Roman" pitchFamily="18" charset="0"/>
              </a:rPr>
              <a:t>(</a:t>
            </a:r>
            <a:r>
              <a:rPr lang="en-US" sz="2333" dirty="0">
                <a:latin typeface="Times New Roman" pitchFamily="18" charset="0"/>
              </a:rPr>
              <a:t>maximize the coverage</a:t>
            </a:r>
            <a:r>
              <a:rPr lang="en-US" sz="2333" dirty="0">
                <a:latin typeface="Times New Roman" pitchFamily="18" charset="0"/>
              </a:rPr>
              <a:t>)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distances are measured by semantic similarity</a:t>
            </a:r>
          </a:p>
          <a:p>
            <a:pPr lvl="1" algn="just" defTabSz="510658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* different surface </a:t>
            </a:r>
            <a:r>
              <a:rPr lang="en-US" sz="2333" dirty="0">
                <a:latin typeface="Times New Roman" pitchFamily="18" charset="0"/>
              </a:rPr>
              <a:t>forms (i.e. in morphology or synonym)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867834" y="23707726"/>
            <a:ext cx="4768055" cy="346202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50975" tIns="25488" rIns="50975" bIns="25488">
            <a:spAutoFit/>
          </a:bodyPr>
          <a:lstStyle/>
          <a:p>
            <a:pPr algn="just" defTabSz="510658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Automatic text summarization (ATS)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Word level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Sentence level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endParaRPr lang="en-US" sz="2333" dirty="0">
              <a:latin typeface="Times New Roman" pitchFamily="18" charset="0"/>
            </a:endParaRP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sz="2333" dirty="0">
                <a:latin typeface="Times New Roman" pitchFamily="18" charset="0"/>
              </a:rPr>
              <a:t>Phrase level</a:t>
            </a:r>
            <a:endParaRPr lang="en-US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 </a:t>
            </a:r>
            <a:r>
              <a:rPr lang="en-US" sz="2333" dirty="0">
                <a:latin typeface="Times New Roman" pitchFamily="18" charset="0"/>
              </a:rPr>
              <a:t>     </a:t>
            </a:r>
            <a:r>
              <a:rPr lang="en-US" sz="2333" dirty="0">
                <a:latin typeface="Times New Roman" pitchFamily="18" charset="0"/>
              </a:rPr>
              <a:t>K</a:t>
            </a:r>
            <a:r>
              <a:rPr lang="en-US" sz="2333" dirty="0">
                <a:latin typeface="Times New Roman" pitchFamily="18" charset="0"/>
              </a:rPr>
              <a:t>ey </a:t>
            </a:r>
            <a:r>
              <a:rPr lang="en-US" sz="2333" dirty="0">
                <a:latin typeface="Times New Roman" pitchFamily="18" charset="0"/>
              </a:rPr>
              <a:t>phrase </a:t>
            </a:r>
            <a:r>
              <a:rPr lang="en-US" sz="2333" dirty="0">
                <a:latin typeface="Times New Roman" pitchFamily="18" charset="0"/>
              </a:rPr>
              <a:t>extraction (Hasan &amp; Ng, 2014)</a:t>
            </a:r>
            <a:endParaRPr lang="en-US" sz="2333" dirty="0">
              <a:latin typeface="Times New Roman" pitchFamily="18" charset="0"/>
            </a:endParaRPr>
          </a:p>
        </p:txBody>
      </p:sp>
      <p:pic>
        <p:nvPicPr>
          <p:cNvPr id="28" name="Picture 2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70" y="11420601"/>
            <a:ext cx="6528329" cy="257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/>
          <a:srcRect t="3263" b="13498"/>
          <a:stretch/>
        </p:blipFill>
        <p:spPr>
          <a:xfrm>
            <a:off x="19554980" y="11009755"/>
            <a:ext cx="6096000" cy="3480619"/>
          </a:xfrm>
          <a:prstGeom prst="rect">
            <a:avLst/>
          </a:prstGeom>
        </p:spPr>
      </p:pic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18507233" y="20424762"/>
            <a:ext cx="819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947">
              <a:spcBef>
                <a:spcPct val="50000"/>
              </a:spcBef>
            </a:pPr>
            <a:r>
              <a:rPr lang="en-US" sz="5971" b="1" dirty="0"/>
              <a:t>Evaluation</a:t>
            </a:r>
            <a:endParaRPr lang="en-US" sz="5971" b="1" dirty="0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7855335" y="17127355"/>
            <a:ext cx="7852833" cy="392529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58" eaLnBrk="0" hangingPunct="0">
              <a:lnSpc>
                <a:spcPct val="95000"/>
              </a:lnSpc>
            </a:pPr>
            <a:r>
              <a:rPr lang="en-US" sz="2333" dirty="0">
                <a:latin typeface="Times New Roman" pitchFamily="18" charset="0"/>
              </a:rPr>
              <a:t>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18676566" y="21718879"/>
                <a:ext cx="7852833" cy="5935713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 lIns="50975" tIns="25488" rIns="50975" bIns="25488">
                <a:spAutoFit/>
              </a:bodyPr>
              <a:lstStyle/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Metric</a:t>
                </a:r>
                <a:endParaRPr lang="en-US" sz="4000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2400" dirty="0"/>
                  <a:t>ROUGE scores </a:t>
                </a:r>
                <a:r>
                  <a:rPr lang="en-US" sz="2400" dirty="0"/>
                  <a:t>(widely used in ATS)</a:t>
                </a: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Overlap between human summary and automated summary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l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l" defTabSz="510658" eaLnBrk="0" hangingPunct="0"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𝑅𝑂𝑈𝐺𝐸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𝐶𝑜𝑢𝑛𝑡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𝑚𝑎𝑡𝑐h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𝑔𝑟𝑎𝑚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𝑅𝑒𝑓𝑒𝑟𝑒𝑛𝑐𝑒𝑆𝑢𝑚𝑚𝑎𝑟𝑖𝑒𝑠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𝑔𝑟𝑎𝑚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𝑔𝑟𝑎𝑚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l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l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4000" dirty="0">
                    <a:latin typeface="Times New Roman" pitchFamily="18" charset="0"/>
                  </a:rPr>
                  <a:t>Baseline</a:t>
                </a:r>
                <a:endParaRPr lang="en-US" sz="4000" dirty="0">
                  <a:latin typeface="Times New Roman" pitchFamily="18" charset="0"/>
                </a:endParaRP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Unigram</a:t>
                </a:r>
                <a:endParaRPr lang="en-US" sz="2333" dirty="0">
                  <a:latin typeface="Times New Roman" pitchFamily="18" charset="0"/>
                </a:endParaRPr>
              </a:p>
              <a:p>
                <a:pPr lvl="1" algn="just" defTabSz="510658" eaLnBrk="0" hangingPunct="0">
                  <a:lnSpc>
                    <a:spcPct val="95000"/>
                  </a:lnSpc>
                </a:pPr>
                <a:r>
                  <a:rPr lang="en-US" sz="2333" dirty="0">
                    <a:latin typeface="Times New Roman" pitchFamily="18" charset="0"/>
                  </a:rPr>
                  <a:t>* a </a:t>
                </a:r>
                <a:r>
                  <a:rPr lang="en-US" sz="2333" dirty="0">
                    <a:latin typeface="Times New Roman" pitchFamily="18" charset="0"/>
                  </a:rPr>
                  <a:t>list of most frequent words (unigram</a:t>
                </a:r>
                <a:r>
                  <a:rPr lang="en-US" sz="2333" dirty="0">
                    <a:latin typeface="Times New Roman" pitchFamily="18" charset="0"/>
                  </a:rPr>
                  <a:t>), weighting by tf-idf</a:t>
                </a:r>
                <a:endParaRPr lang="en-US" sz="2333" dirty="0">
                  <a:latin typeface="Times New Roman" pitchFamily="18" charset="0"/>
                </a:endParaRPr>
              </a:p>
              <a:p>
                <a:pPr marL="342910" indent="-342910" algn="just" defTabSz="510658" eaLnBrk="0" hangingPunct="0">
                  <a:lnSpc>
                    <a:spcPct val="95000"/>
                  </a:lnSpc>
                  <a:buFont typeface="Times New Roman" panose="02020603050405020304" pitchFamily="18" charset="0"/>
                  <a:buChar char="―"/>
                </a:pPr>
                <a:r>
                  <a:rPr lang="en-US" sz="2333" dirty="0">
                    <a:latin typeface="Times New Roman" pitchFamily="18" charset="0"/>
                  </a:rPr>
                  <a:t>Keyphrase </a:t>
                </a:r>
                <a:r>
                  <a:rPr lang="en-US" sz="2333" dirty="0">
                    <a:latin typeface="Times New Roman" pitchFamily="18" charset="0"/>
                  </a:rPr>
                  <a:t>extraction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just" defTabSz="510658" eaLnBrk="0" hangingPunct="0">
                  <a:lnSpc>
                    <a:spcPct val="95000"/>
                  </a:lnSpc>
                </a:pPr>
                <a:r>
                  <a:rPr lang="en-US" sz="2333" dirty="0">
                    <a:latin typeface="Times New Roman" pitchFamily="18" charset="0"/>
                  </a:rPr>
                  <a:t>     * the </a:t>
                </a:r>
                <a:r>
                  <a:rPr lang="en-US" sz="2333" dirty="0">
                    <a:latin typeface="Times New Roman" pitchFamily="18" charset="0"/>
                  </a:rPr>
                  <a:t>state-of-art keyphrase extraction </a:t>
                </a:r>
                <a:r>
                  <a:rPr lang="en-US" sz="2333" dirty="0">
                    <a:latin typeface="Times New Roman" pitchFamily="18" charset="0"/>
                  </a:rPr>
                  <a:t>implemented </a:t>
                </a:r>
                <a:r>
                  <a:rPr lang="en-US" sz="2333" dirty="0">
                    <a:latin typeface="Times New Roman" pitchFamily="18" charset="0"/>
                  </a:rPr>
                  <a:t>by Maui </a:t>
                </a:r>
                <a:r>
                  <a:rPr lang="en-US" sz="2333" dirty="0">
                    <a:latin typeface="Times New Roman" pitchFamily="18" charset="0"/>
                  </a:rPr>
                  <a:t>(</a:t>
                </a:r>
                <a:r>
                  <a:rPr lang="en-US" sz="2333" dirty="0">
                    <a:latin typeface="Times New Roman" pitchFamily="18" charset="0"/>
                  </a:rPr>
                  <a:t>Medelyan et al., 2009</a:t>
                </a:r>
                <a:r>
                  <a:rPr lang="en-US" sz="2333" dirty="0">
                    <a:latin typeface="Times New Roman" pitchFamily="18" charset="0"/>
                  </a:rPr>
                  <a:t>)</a:t>
                </a:r>
                <a:endParaRPr lang="en-US" sz="2333" dirty="0">
                  <a:latin typeface="Times New Roman" pitchFamily="18" charset="0"/>
                </a:endParaRPr>
              </a:p>
              <a:p>
                <a:pPr algn="l" defTabSz="510658" eaLnBrk="0" hangingPunct="0">
                  <a:lnSpc>
                    <a:spcPct val="95000"/>
                  </a:lnSpc>
                </a:pPr>
                <a:endParaRPr lang="en-US" sz="2333" dirty="0">
                  <a:latin typeface="Times New Roman" pitchFamily="18" charset="0"/>
                </a:endParaRPr>
              </a:p>
              <a:p>
                <a:pPr algn="l" defTabSz="510658" eaLnBrk="0" hangingPunct="0"/>
                <a:endParaRPr lang="en-US" sz="1667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76566" y="21718879"/>
                <a:ext cx="7852833" cy="5935713"/>
              </a:xfrm>
              <a:prstGeom prst="rect">
                <a:avLst/>
              </a:prstGeom>
              <a:blipFill rotWithShape="0">
                <a:blip r:embed="rId8"/>
                <a:stretch>
                  <a:fillRect l="-3261" t="-2772" r="-1630"/>
                </a:stretch>
              </a:blipFill>
              <a:ln w="57150" cmpd="thinThick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0968" y="14041522"/>
            <a:ext cx="74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Figure </a:t>
            </a:r>
            <a:r>
              <a:rPr lang="en-US" sz="1800" dirty="0">
                <a:latin typeface="Times New Roman" pitchFamily="18" charset="0"/>
              </a:rPr>
              <a:t>1. A continuous feedback cycle </a:t>
            </a:r>
            <a:r>
              <a:rPr lang="en-US" sz="1800" dirty="0">
                <a:latin typeface="Times New Roman" pitchFamily="18" charset="0"/>
              </a:rPr>
              <a:t>between students and instructors  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1028" name="Picture 4" descr="http://startingat402.files.wordpress.com/2008/09/picture-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23" y="23993076"/>
            <a:ext cx="2121264" cy="120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/>
          <a:srcRect l="23821" t="14516" b="8127"/>
          <a:stretch/>
        </p:blipFill>
        <p:spPr>
          <a:xfrm>
            <a:off x="5494950" y="25247200"/>
            <a:ext cx="3234717" cy="922886"/>
          </a:xfrm>
          <a:prstGeom prst="rect">
            <a:avLst/>
          </a:prstGeom>
        </p:spPr>
      </p:pic>
      <p:pic>
        <p:nvPicPr>
          <p:cNvPr id="38" name="Picture 2" descr="http://www.forterra.org/images/uploads/What_Matters_To_You_Wordl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98" y="26320620"/>
            <a:ext cx="2395538" cy="11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9736668" y="8041253"/>
            <a:ext cx="7852834" cy="66702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50975" tIns="25488" rIns="50975" bIns="25488">
            <a:spAutoFit/>
          </a:bodyPr>
          <a:lstStyle/>
          <a:p>
            <a:pPr algn="just" defTabSz="510658" eaLnBrk="0" hangingPunct="0"/>
            <a:r>
              <a:rPr lang="en-US" sz="4000" dirty="0">
                <a:latin typeface="Times New Roman" pitchFamily="18" charset="0"/>
              </a:rPr>
              <a:t>Overview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33261" y="8271948"/>
            <a:ext cx="5608187" cy="2957680"/>
            <a:chOff x="10943657" y="7260453"/>
            <a:chExt cx="5608187" cy="2957680"/>
          </a:xfrm>
        </p:grpSpPr>
        <p:graphicFrame>
          <p:nvGraphicFramePr>
            <p:cNvPr id="4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4277940"/>
                </p:ext>
              </p:extLst>
            </p:nvPr>
          </p:nvGraphicFramePr>
          <p:xfrm>
            <a:off x="10943657" y="7260453"/>
            <a:ext cx="5608187" cy="2957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43" name="Down Arrow 42"/>
            <p:cNvSpPr/>
            <p:nvPr/>
          </p:nvSpPr>
          <p:spPr>
            <a:xfrm>
              <a:off x="11988800" y="8047581"/>
              <a:ext cx="217715" cy="2691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11994245" y="9148671"/>
              <a:ext cx="217715" cy="2691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48055" y="7308423"/>
              <a:ext cx="4411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</a:t>
              </a:r>
              <a:endParaRPr lang="en-US" sz="3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68919" y="8409513"/>
              <a:ext cx="4411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  <a:endParaRPr lang="en-US" sz="3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68919" y="9473662"/>
              <a:ext cx="4411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3</a:t>
              </a:r>
              <a:endParaRPr lang="en-US" sz="36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744210" y="11080200"/>
            <a:ext cx="8032750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Times New Roman" pitchFamily="18" charset="0"/>
              </a:rPr>
              <a:t>Sample output</a:t>
            </a:r>
            <a:endParaRPr lang="en-US" altLang="zh-CN" sz="4000" dirty="0">
              <a:latin typeface="Times New Roman" pitchFamily="18" charset="0"/>
            </a:endParaRPr>
          </a:p>
          <a:p>
            <a:pPr algn="l"/>
            <a:r>
              <a:rPr lang="en-US" altLang="zh-CN" sz="233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Manual summary for one </a:t>
            </a:r>
            <a:r>
              <a:rPr lang="en-US" altLang="zh-CN" sz="233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lecture (muddiest </a:t>
            </a:r>
            <a:r>
              <a:rPr lang="en-US" altLang="zh-CN" sz="233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point):</a:t>
            </a:r>
            <a:endParaRPr lang="zh-CN" altLang="en-US" sz="233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class 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activities (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Specially the first activity)</a:t>
            </a:r>
            <a:endParaRPr lang="zh-CN" altLang="en-US" sz="20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00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Atomic Packing Factor and </a:t>
            </a:r>
            <a:r>
              <a:rPr lang="en-US" altLang="zh-CN" sz="2000" dirty="0">
                <a:highlight>
                  <a:srgbClr val="00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relation between a&amp;r</a:t>
            </a:r>
            <a:endParaRPr lang="zh-CN" altLang="en-US" sz="2000" dirty="0">
              <a:highlight>
                <a:srgbClr val="00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[3]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Which structure produce which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materials’ properties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how unit cell affects the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processing</a:t>
            </a:r>
          </a:p>
          <a:p>
            <a:pPr algn="l"/>
            <a:endParaRPr lang="en-US" altLang="zh-CN" sz="2000" dirty="0">
              <a:highlight>
                <a:srgbClr val="0000FF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33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Automated summary:</a:t>
            </a:r>
            <a:endParaRPr lang="zh-CN" altLang="en-US" sz="2330" dirty="0">
              <a:highlight>
                <a:srgbClr val="0000FF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31629"/>
              </p:ext>
            </p:extLst>
          </p:nvPr>
        </p:nvGraphicFramePr>
        <p:xfrm>
          <a:off x="27842768" y="14149741"/>
          <a:ext cx="7655717" cy="3373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523"/>
                <a:gridCol w="3066850"/>
                <a:gridCol w="2510344"/>
              </a:tblGrid>
              <a:tr h="2293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</a:rPr>
                        <a:t>Unigram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Keyphrase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</a:rPr>
                        <a:t>Extraction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Phrase Clustering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Structure characteristics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how unit cell</a:t>
                      </a: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 activities</a:t>
                      </a: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material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 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Which structures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Whethere we describe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structure characteristics</a:t>
                      </a: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unit cell lengths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activities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describe unit cell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atomic packing factor</a:t>
                      </a: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processing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lengths in terms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apf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packing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describe 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properties</a:t>
                      </a:r>
                    </a:p>
                  </a:txBody>
                  <a:tcPr marL="68580" marR="68580" marT="0" marB="0" anchor="b"/>
                </a:tc>
              </a:tr>
              <a:tr h="27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properties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Caculating structure characteristics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little more explanation</a:t>
                      </a: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exact difference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0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apf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slides How unit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crystal systems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1001857" y="18816758"/>
            <a:ext cx="5534025" cy="1714500"/>
            <a:chOff x="11012488" y="17777305"/>
            <a:chExt cx="5534025" cy="17145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012488" y="17853505"/>
              <a:ext cx="5534025" cy="1638300"/>
            </a:xfrm>
            <a:prstGeom prst="rect">
              <a:avLst/>
            </a:prstGeom>
          </p:spPr>
        </p:pic>
        <p:sp>
          <p:nvSpPr>
            <p:cNvPr id="48" name="Rounded Rectangle 47"/>
            <p:cNvSpPr/>
            <p:nvPr/>
          </p:nvSpPr>
          <p:spPr>
            <a:xfrm>
              <a:off x="12591599" y="17777305"/>
              <a:ext cx="704850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4216631" y="17777305"/>
              <a:ext cx="1400740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72309" y="19112456"/>
              <a:ext cx="94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Chunk</a:t>
              </a:r>
              <a:endParaRPr lang="en-US" sz="2333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403844" y="19153251"/>
              <a:ext cx="94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Syntax</a:t>
              </a:r>
              <a:endParaRPr lang="en-US" sz="2333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857009" y="14494607"/>
            <a:ext cx="74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Figure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</a:rPr>
              <a:t>. The questionnaire to collect reflection feedbacks after each class</a:t>
            </a:r>
            <a:endParaRPr lang="en-US" sz="1800" dirty="0"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623652" y="16908642"/>
            <a:ext cx="8075081" cy="2577131"/>
            <a:chOff x="18605500" y="16219302"/>
            <a:chExt cx="8075081" cy="2577131"/>
          </a:xfrm>
        </p:grpSpPr>
        <p:pic>
          <p:nvPicPr>
            <p:cNvPr id="54" name="Picture 53"/>
            <p:cNvPicPr/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1276" y="16219302"/>
              <a:ext cx="1923415" cy="192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Picture 54"/>
            <p:cNvPicPr/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0565" y="16219302"/>
              <a:ext cx="1923415" cy="192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Picture 55"/>
            <p:cNvPicPr/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988" y="16219302"/>
              <a:ext cx="1923415" cy="1920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TextBox 56"/>
            <p:cNvSpPr txBox="1"/>
            <p:nvPr/>
          </p:nvSpPr>
          <p:spPr>
            <a:xfrm>
              <a:off x="18605500" y="18150102"/>
              <a:ext cx="807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itchFamily="18" charset="0"/>
                </a:rPr>
                <a:t>Figure </a:t>
              </a:r>
              <a:r>
                <a:rPr lang="en-US" sz="1800" dirty="0">
                  <a:latin typeface="Times New Roman" pitchFamily="18" charset="0"/>
                </a:rPr>
                <a:t>3</a:t>
              </a:r>
              <a:r>
                <a:rPr lang="en-US" sz="1800" dirty="0">
                  <a:latin typeface="Times New Roman" pitchFamily="18" charset="0"/>
                </a:rPr>
                <a:t>. The distribution of number of words in students’ reflections: Point of Interest (POI), Muddiest Point (MP), and Learning Point (LP)</a:t>
              </a:r>
              <a:endParaRPr lang="en-US" sz="1800" dirty="0">
                <a:latin typeface="Times New Roman" pitchFamily="18" charset="0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13662"/>
              </p:ext>
            </p:extLst>
          </p:nvPr>
        </p:nvGraphicFramePr>
        <p:xfrm>
          <a:off x="28473402" y="9088380"/>
          <a:ext cx="5778499" cy="14013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75151"/>
                <a:gridCol w="1201116"/>
                <a:gridCol w="1201116"/>
                <a:gridCol w="1201116"/>
              </a:tblGrid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Type of method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R1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R-SU4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Unigram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Keyphrase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0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Phrase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0.367†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0.101*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0.096†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8385559" y="10575387"/>
            <a:ext cx="749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Times New Roman" pitchFamily="18" charset="0"/>
              </a:rPr>
              <a:t>* </a:t>
            </a:r>
            <a:r>
              <a:rPr lang="en-US" sz="1400" dirty="0">
                <a:latin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</a:rPr>
              <a:t>ndicates that it is significant different from the Unigram baseline (p&lt;0.05) </a:t>
            </a:r>
          </a:p>
          <a:p>
            <a:pPr algn="l"/>
            <a:r>
              <a:rPr lang="en-US" sz="1400" dirty="0"/>
              <a:t>†</a:t>
            </a:r>
            <a:r>
              <a:rPr lang="en-US" sz="1400" dirty="0">
                <a:latin typeface="Times New Roman" pitchFamily="18" charset="0"/>
              </a:rPr>
              <a:t> indicates that it is significant different from the </a:t>
            </a:r>
            <a:r>
              <a:rPr lang="en-US" sz="1400" dirty="0">
                <a:latin typeface="Times New Roman" pitchFamily="18" charset="0"/>
              </a:rPr>
              <a:t>Keyphrase baseline </a:t>
            </a:r>
            <a:r>
              <a:rPr lang="en-US" sz="1400" dirty="0">
                <a:latin typeface="Times New Roman" pitchFamily="18" charset="0"/>
              </a:rPr>
              <a:t>(p&lt;0.05)</a:t>
            </a:r>
            <a:endParaRPr lang="en-US" sz="1400" dirty="0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28130500" y="17603622"/>
            <a:ext cx="6921501" cy="101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57947">
              <a:spcBef>
                <a:spcPct val="50000"/>
              </a:spcBef>
            </a:pPr>
            <a:r>
              <a:rPr lang="en-US" sz="5971" b="1" dirty="0"/>
              <a:t>Summary</a:t>
            </a:r>
            <a:endParaRPr lang="en-US" sz="5971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744210" y="18580299"/>
            <a:ext cx="8032750" cy="340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10658" eaLnBrk="0" hangingPunct="0">
              <a:lnSpc>
                <a:spcPct val="95000"/>
              </a:lnSpc>
            </a:pPr>
            <a:r>
              <a:rPr lang="en-US" altLang="zh-CN" sz="2333" dirty="0">
                <a:latin typeface="Times New Roman" pitchFamily="18" charset="0"/>
              </a:rPr>
              <a:t>A new </a:t>
            </a:r>
            <a:r>
              <a:rPr lang="en-US" altLang="zh-CN" sz="2333" dirty="0">
                <a:latin typeface="Times New Roman" pitchFamily="18" charset="0"/>
              </a:rPr>
              <a:t>phrase summarization </a:t>
            </a:r>
            <a:r>
              <a:rPr lang="en-US" altLang="zh-CN" sz="2333" dirty="0">
                <a:latin typeface="Times New Roman" pitchFamily="18" charset="0"/>
              </a:rPr>
              <a:t>approach </a:t>
            </a:r>
            <a:r>
              <a:rPr lang="en-US" altLang="zh-CN" sz="2333" dirty="0">
                <a:latin typeface="Times New Roman" pitchFamily="18" charset="0"/>
              </a:rPr>
              <a:t>by clustering</a:t>
            </a:r>
            <a:endParaRPr lang="en-US" altLang="zh-CN" sz="2333" dirty="0">
              <a:latin typeface="Times New Roman" pitchFamily="18" charset="0"/>
            </a:endParaRP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>
                <a:latin typeface="Times New Roman" pitchFamily="18" charset="0"/>
              </a:rPr>
              <a:t>better than unigram and keyphrase extraction</a:t>
            </a:r>
          </a:p>
          <a:p>
            <a:pPr algn="just" defTabSz="510658" eaLnBrk="0" hangingPunct="0">
              <a:lnSpc>
                <a:spcPct val="95000"/>
              </a:lnSpc>
            </a:pPr>
            <a:endParaRPr lang="en-US" altLang="zh-CN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r>
              <a:rPr lang="en-US" altLang="zh-CN" sz="2333" dirty="0">
                <a:latin typeface="Times New Roman" pitchFamily="18" charset="0"/>
              </a:rPr>
              <a:t>Future work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>
                <a:latin typeface="Times New Roman" pitchFamily="18" charset="0"/>
              </a:rPr>
              <a:t>other clustering methods (hierarchical clustering, spectral clustering or Affinity Propagation)</a:t>
            </a:r>
          </a:p>
          <a:p>
            <a:pPr marL="342910" indent="-342910" algn="just" defTabSz="510658" eaLnBrk="0" hangingPunct="0">
              <a:lnSpc>
                <a:spcPct val="95000"/>
              </a:lnSpc>
              <a:buFont typeface="Times New Roman" panose="02020603050405020304" pitchFamily="18" charset="0"/>
              <a:buChar char="―"/>
            </a:pPr>
            <a:r>
              <a:rPr lang="en-US" altLang="zh-CN" sz="2333" dirty="0">
                <a:latin typeface="Times New Roman" pitchFamily="18" charset="0"/>
              </a:rPr>
              <a:t>human evaluation</a:t>
            </a:r>
            <a:endParaRPr lang="en-US" altLang="zh-CN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endParaRPr lang="en-US" altLang="zh-CN" sz="2333" dirty="0">
              <a:latin typeface="Times New Roman" pitchFamily="18" charset="0"/>
            </a:endParaRPr>
          </a:p>
          <a:p>
            <a:pPr algn="just" defTabSz="510658" eaLnBrk="0" hangingPunct="0">
              <a:lnSpc>
                <a:spcPct val="95000"/>
              </a:lnSpc>
            </a:pPr>
            <a:r>
              <a:rPr lang="en-US" altLang="zh-CN" sz="2000" i="1" dirty="0">
                <a:latin typeface="Times New Roman" pitchFamily="18" charset="0"/>
              </a:rPr>
              <a:t>This work is supported by Pitt’s Learning Research &amp; Development Center, through a grant to Drs. Muhsin Menekse, Diane Litman, &amp; Jingtao Wang</a:t>
            </a:r>
            <a:endParaRPr lang="zh-CN" altLang="en-US" sz="2000" i="1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772982" y="28673604"/>
            <a:ext cx="5935186" cy="578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884</Words>
  <Application>Microsoft Office PowerPoint</Application>
  <PresentationFormat>Custom</PresentationFormat>
  <Paragraphs>229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Calibri</vt:lpstr>
      <vt:lpstr>Cambria Math</vt:lpstr>
      <vt:lpstr>Symbol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bacy</cp:lastModifiedBy>
  <cp:revision>720</cp:revision>
  <cp:lastPrinted>2011-03-08T18:07:35Z</cp:lastPrinted>
  <dcterms:created xsi:type="dcterms:W3CDTF">2008-12-04T00:20:37Z</dcterms:created>
  <dcterms:modified xsi:type="dcterms:W3CDTF">2014-10-21T16:18:07Z</dcterms:modified>
  <cp:category>Research Poster</cp:category>
</cp:coreProperties>
</file>