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6576000" cy="27432000"/>
  <p:notesSz cx="32099250" cy="437483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7166" kern="1200">
        <a:solidFill>
          <a:schemeClr val="tx1"/>
        </a:solidFill>
        <a:latin typeface="Arial" charset="0"/>
        <a:ea typeface="+mn-ea"/>
        <a:cs typeface="+mn-cs"/>
      </a:defRPr>
    </a:lvl1pPr>
    <a:lvl2pPr marL="380944" algn="ctr" rtl="0" fontAlgn="base">
      <a:spcBef>
        <a:spcPct val="0"/>
      </a:spcBef>
      <a:spcAft>
        <a:spcPct val="0"/>
      </a:spcAft>
      <a:defRPr sz="7166" kern="1200">
        <a:solidFill>
          <a:schemeClr val="tx1"/>
        </a:solidFill>
        <a:latin typeface="Arial" charset="0"/>
        <a:ea typeface="+mn-ea"/>
        <a:cs typeface="+mn-cs"/>
      </a:defRPr>
    </a:lvl2pPr>
    <a:lvl3pPr marL="761888" algn="ctr" rtl="0" fontAlgn="base">
      <a:spcBef>
        <a:spcPct val="0"/>
      </a:spcBef>
      <a:spcAft>
        <a:spcPct val="0"/>
      </a:spcAft>
      <a:defRPr sz="7166" kern="1200">
        <a:solidFill>
          <a:schemeClr val="tx1"/>
        </a:solidFill>
        <a:latin typeface="Arial" charset="0"/>
        <a:ea typeface="+mn-ea"/>
        <a:cs typeface="+mn-cs"/>
      </a:defRPr>
    </a:lvl3pPr>
    <a:lvl4pPr marL="1142832" algn="ctr" rtl="0" fontAlgn="base">
      <a:spcBef>
        <a:spcPct val="0"/>
      </a:spcBef>
      <a:spcAft>
        <a:spcPct val="0"/>
      </a:spcAft>
      <a:defRPr sz="7166" kern="1200">
        <a:solidFill>
          <a:schemeClr val="tx1"/>
        </a:solidFill>
        <a:latin typeface="Arial" charset="0"/>
        <a:ea typeface="+mn-ea"/>
        <a:cs typeface="+mn-cs"/>
      </a:defRPr>
    </a:lvl4pPr>
    <a:lvl5pPr marL="1523776" algn="ctr" rtl="0" fontAlgn="base">
      <a:spcBef>
        <a:spcPct val="0"/>
      </a:spcBef>
      <a:spcAft>
        <a:spcPct val="0"/>
      </a:spcAft>
      <a:defRPr sz="7166" kern="1200">
        <a:solidFill>
          <a:schemeClr val="tx1"/>
        </a:solidFill>
        <a:latin typeface="Arial" charset="0"/>
        <a:ea typeface="+mn-ea"/>
        <a:cs typeface="+mn-cs"/>
      </a:defRPr>
    </a:lvl5pPr>
    <a:lvl6pPr marL="1904720" algn="l" defTabSz="761888" rtl="0" eaLnBrk="1" latinLnBrk="0" hangingPunct="1">
      <a:defRPr sz="7166" kern="1200">
        <a:solidFill>
          <a:schemeClr val="tx1"/>
        </a:solidFill>
        <a:latin typeface="Arial" charset="0"/>
        <a:ea typeface="+mn-ea"/>
        <a:cs typeface="+mn-cs"/>
      </a:defRPr>
    </a:lvl6pPr>
    <a:lvl7pPr marL="2285664" algn="l" defTabSz="761888" rtl="0" eaLnBrk="1" latinLnBrk="0" hangingPunct="1">
      <a:defRPr sz="7166" kern="1200">
        <a:solidFill>
          <a:schemeClr val="tx1"/>
        </a:solidFill>
        <a:latin typeface="Arial" charset="0"/>
        <a:ea typeface="+mn-ea"/>
        <a:cs typeface="+mn-cs"/>
      </a:defRPr>
    </a:lvl7pPr>
    <a:lvl8pPr marL="2666607" algn="l" defTabSz="761888" rtl="0" eaLnBrk="1" latinLnBrk="0" hangingPunct="1">
      <a:defRPr sz="7166" kern="1200">
        <a:solidFill>
          <a:schemeClr val="tx1"/>
        </a:solidFill>
        <a:latin typeface="Arial" charset="0"/>
        <a:ea typeface="+mn-ea"/>
        <a:cs typeface="+mn-cs"/>
      </a:defRPr>
    </a:lvl8pPr>
    <a:lvl9pPr marL="3047551" algn="l" defTabSz="761888" rtl="0" eaLnBrk="1" latinLnBrk="0" hangingPunct="1">
      <a:defRPr sz="7166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0" userDrawn="1">
          <p15:clr>
            <a:srgbClr val="A4A3A4"/>
          </p15:clr>
        </p15:guide>
        <p15:guide id="2" orient="horz" pos="16830" userDrawn="1">
          <p15:clr>
            <a:srgbClr val="A4A3A4"/>
          </p15:clr>
        </p15:guide>
        <p15:guide id="3" orient="horz" pos="1790" userDrawn="1">
          <p15:clr>
            <a:srgbClr val="A4A3A4"/>
          </p15:clr>
        </p15:guide>
        <p15:guide id="4" pos="11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46D2"/>
    <a:srgbClr val="7A0000"/>
    <a:srgbClr val="C0C0C0"/>
    <a:srgbClr val="EAEAEA"/>
    <a:srgbClr val="698ED9"/>
    <a:srgbClr val="A7C4FF"/>
    <a:srgbClr val="003064"/>
    <a:srgbClr val="003399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68" autoAdjust="0"/>
    <p:restoredTop sz="90844" autoAdjust="0"/>
  </p:normalViewPr>
  <p:slideViewPr>
    <p:cSldViewPr snapToGrid="0">
      <p:cViewPr>
        <p:scale>
          <a:sx n="100" d="100"/>
          <a:sy n="100" d="100"/>
        </p:scale>
        <p:origin x="-11712" y="-6432"/>
      </p:cViewPr>
      <p:guideLst>
        <p:guide orient="horz" pos="4030"/>
        <p:guide orient="horz" pos="16830"/>
        <p:guide orient="horz" pos="1790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1CFCC4-319C-42A0-AB9A-BF69BDF4F747}" type="doc">
      <dgm:prSet loTypeId="urn:microsoft.com/office/officeart/2005/8/layout/vList3" loCatId="list" qsTypeId="urn:microsoft.com/office/officeart/2005/8/quickstyle/simple1" qsCatId="simple" csTypeId="urn:microsoft.com/office/officeart/2005/8/colors/accent6_5" csCatId="accent6" phldr="1"/>
      <dgm:spPr/>
    </dgm:pt>
    <dgm:pt modelId="{8226CB33-73D7-4DC5-AACF-3E2F637E0839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</a:rPr>
            <a:t>Candidate phrase selection</a:t>
          </a:r>
          <a:endParaRPr lang="en-US" dirty="0"/>
        </a:p>
      </dgm:t>
    </dgm:pt>
    <dgm:pt modelId="{56D20330-8CC9-4EC6-90F1-5E595781F349}" type="parTrans" cxnId="{824EC8C1-E134-454D-B77B-CFAA0581E01D}">
      <dgm:prSet/>
      <dgm:spPr/>
      <dgm:t>
        <a:bodyPr/>
        <a:lstStyle/>
        <a:p>
          <a:endParaRPr lang="en-US"/>
        </a:p>
      </dgm:t>
    </dgm:pt>
    <dgm:pt modelId="{E603642C-678F-4576-BC57-11F375B17783}" type="sibTrans" cxnId="{824EC8C1-E134-454D-B77B-CFAA0581E01D}">
      <dgm:prSet/>
      <dgm:spPr/>
      <dgm:t>
        <a:bodyPr/>
        <a:lstStyle/>
        <a:p>
          <a:endParaRPr lang="en-US"/>
        </a:p>
      </dgm:t>
    </dgm:pt>
    <dgm:pt modelId="{05360F85-13B3-4A3F-A47F-225F9BBF2EB0}">
      <dgm:prSet phldrT="[Text]"/>
      <dgm:spPr/>
      <dgm:t>
        <a:bodyPr/>
        <a:lstStyle/>
        <a:p>
          <a:r>
            <a:rPr lang="en-US" dirty="0" smtClean="0"/>
            <a:t>Phrase clustering</a:t>
          </a:r>
          <a:endParaRPr lang="en-US" dirty="0"/>
        </a:p>
      </dgm:t>
    </dgm:pt>
    <dgm:pt modelId="{729F0210-5917-4331-A358-0AA578795449}" type="parTrans" cxnId="{C61C5973-3B5A-40F6-8971-F7803D9E9F77}">
      <dgm:prSet/>
      <dgm:spPr/>
      <dgm:t>
        <a:bodyPr/>
        <a:lstStyle/>
        <a:p>
          <a:endParaRPr lang="en-US"/>
        </a:p>
      </dgm:t>
    </dgm:pt>
    <dgm:pt modelId="{6F740113-0140-45BC-A8DE-931DCAA46802}" type="sibTrans" cxnId="{C61C5973-3B5A-40F6-8971-F7803D9E9F77}">
      <dgm:prSet/>
      <dgm:spPr/>
      <dgm:t>
        <a:bodyPr/>
        <a:lstStyle/>
        <a:p>
          <a:endParaRPr lang="en-US"/>
        </a:p>
      </dgm:t>
    </dgm:pt>
    <dgm:pt modelId="{EE037291-0A51-43C8-87E0-F31E6729FED0}">
      <dgm:prSet phldrT="[Text]"/>
      <dgm:spPr/>
      <dgm:t>
        <a:bodyPr/>
        <a:lstStyle/>
        <a:p>
          <a:r>
            <a:rPr lang="en-US" dirty="0" smtClean="0"/>
            <a:t>Centroid phrase extraction</a:t>
          </a:r>
          <a:endParaRPr lang="en-US" dirty="0"/>
        </a:p>
      </dgm:t>
    </dgm:pt>
    <dgm:pt modelId="{E86FE8A9-6B36-44BC-BA3C-FC792577232F}" type="parTrans" cxnId="{0A6EA279-2F1E-4721-AFB4-59F0807AA6BD}">
      <dgm:prSet/>
      <dgm:spPr/>
      <dgm:t>
        <a:bodyPr/>
        <a:lstStyle/>
        <a:p>
          <a:endParaRPr lang="en-US"/>
        </a:p>
      </dgm:t>
    </dgm:pt>
    <dgm:pt modelId="{5C2F0403-2BF2-4482-8A6C-88EBC5748FDF}" type="sibTrans" cxnId="{0A6EA279-2F1E-4721-AFB4-59F0807AA6BD}">
      <dgm:prSet/>
      <dgm:spPr/>
      <dgm:t>
        <a:bodyPr/>
        <a:lstStyle/>
        <a:p>
          <a:endParaRPr lang="en-US"/>
        </a:p>
      </dgm:t>
    </dgm:pt>
    <dgm:pt modelId="{C19F0C17-69B3-4FCD-ADAE-1A9874D876C0}" type="pres">
      <dgm:prSet presAssocID="{461CFCC4-319C-42A0-AB9A-BF69BDF4F747}" presName="linearFlow" presStyleCnt="0">
        <dgm:presLayoutVars>
          <dgm:dir/>
          <dgm:resizeHandles val="exact"/>
        </dgm:presLayoutVars>
      </dgm:prSet>
      <dgm:spPr/>
    </dgm:pt>
    <dgm:pt modelId="{1E53D5B3-9984-4EAE-835E-72F18BD5EC34}" type="pres">
      <dgm:prSet presAssocID="{8226CB33-73D7-4DC5-AACF-3E2F637E0839}" presName="composite" presStyleCnt="0"/>
      <dgm:spPr/>
    </dgm:pt>
    <dgm:pt modelId="{9CF9D7F8-429F-4854-9982-A7CF7602C9D2}" type="pres">
      <dgm:prSet presAssocID="{8226CB33-73D7-4DC5-AACF-3E2F637E0839}" presName="imgShp" presStyleLbl="fgImgPlace1" presStyleIdx="0" presStyleCnt="3"/>
      <dgm:spPr/>
    </dgm:pt>
    <dgm:pt modelId="{2AF6031A-2705-425C-8F44-98486C953C83}" type="pres">
      <dgm:prSet presAssocID="{8226CB33-73D7-4DC5-AACF-3E2F637E0839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6818F-37EC-4B4C-9199-A434FAF6EDDB}" type="pres">
      <dgm:prSet presAssocID="{E603642C-678F-4576-BC57-11F375B17783}" presName="spacing" presStyleCnt="0"/>
      <dgm:spPr/>
    </dgm:pt>
    <dgm:pt modelId="{032A8234-95B2-4508-A794-CCC84423DEA8}" type="pres">
      <dgm:prSet presAssocID="{05360F85-13B3-4A3F-A47F-225F9BBF2EB0}" presName="composite" presStyleCnt="0"/>
      <dgm:spPr/>
    </dgm:pt>
    <dgm:pt modelId="{2FC6E2AC-C009-4F45-B624-D2644F31795D}" type="pres">
      <dgm:prSet presAssocID="{05360F85-13B3-4A3F-A47F-225F9BBF2EB0}" presName="imgShp" presStyleLbl="fgImgPlace1" presStyleIdx="1" presStyleCnt="3"/>
      <dgm:spPr/>
    </dgm:pt>
    <dgm:pt modelId="{4E45BCB7-3BD4-4438-87A8-B7F7829C84C4}" type="pres">
      <dgm:prSet presAssocID="{05360F85-13B3-4A3F-A47F-225F9BBF2EB0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64B4A-81F1-4C8A-BDC2-E9FBF224B7E7}" type="pres">
      <dgm:prSet presAssocID="{6F740113-0140-45BC-A8DE-931DCAA46802}" presName="spacing" presStyleCnt="0"/>
      <dgm:spPr/>
    </dgm:pt>
    <dgm:pt modelId="{C74BDF98-E418-484C-A559-FB00898BF3AF}" type="pres">
      <dgm:prSet presAssocID="{EE037291-0A51-43C8-87E0-F31E6729FED0}" presName="composite" presStyleCnt="0"/>
      <dgm:spPr/>
    </dgm:pt>
    <dgm:pt modelId="{3B146EB3-29A0-487F-9422-EF2879B54E05}" type="pres">
      <dgm:prSet presAssocID="{EE037291-0A51-43C8-87E0-F31E6729FED0}" presName="imgShp" presStyleLbl="fgImgPlace1" presStyleIdx="2" presStyleCnt="3"/>
      <dgm:spPr/>
    </dgm:pt>
    <dgm:pt modelId="{CC663E55-7F86-4D59-8C0A-8D2C644C3574}" type="pres">
      <dgm:prSet presAssocID="{EE037291-0A51-43C8-87E0-F31E6729FED0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4EC8C1-E134-454D-B77B-CFAA0581E01D}" srcId="{461CFCC4-319C-42A0-AB9A-BF69BDF4F747}" destId="{8226CB33-73D7-4DC5-AACF-3E2F637E0839}" srcOrd="0" destOrd="0" parTransId="{56D20330-8CC9-4EC6-90F1-5E595781F349}" sibTransId="{E603642C-678F-4576-BC57-11F375B17783}"/>
    <dgm:cxn modelId="{C61C5973-3B5A-40F6-8971-F7803D9E9F77}" srcId="{461CFCC4-319C-42A0-AB9A-BF69BDF4F747}" destId="{05360F85-13B3-4A3F-A47F-225F9BBF2EB0}" srcOrd="1" destOrd="0" parTransId="{729F0210-5917-4331-A358-0AA578795449}" sibTransId="{6F740113-0140-45BC-A8DE-931DCAA46802}"/>
    <dgm:cxn modelId="{9389A9FB-661B-4944-935D-931E0B8C764A}" type="presOf" srcId="{05360F85-13B3-4A3F-A47F-225F9BBF2EB0}" destId="{4E45BCB7-3BD4-4438-87A8-B7F7829C84C4}" srcOrd="0" destOrd="0" presId="urn:microsoft.com/office/officeart/2005/8/layout/vList3"/>
    <dgm:cxn modelId="{C63AFB18-2CF4-46DF-94DB-0E235F0D8A0E}" type="presOf" srcId="{EE037291-0A51-43C8-87E0-F31E6729FED0}" destId="{CC663E55-7F86-4D59-8C0A-8D2C644C3574}" srcOrd="0" destOrd="0" presId="urn:microsoft.com/office/officeart/2005/8/layout/vList3"/>
    <dgm:cxn modelId="{0A6EA279-2F1E-4721-AFB4-59F0807AA6BD}" srcId="{461CFCC4-319C-42A0-AB9A-BF69BDF4F747}" destId="{EE037291-0A51-43C8-87E0-F31E6729FED0}" srcOrd="2" destOrd="0" parTransId="{E86FE8A9-6B36-44BC-BA3C-FC792577232F}" sibTransId="{5C2F0403-2BF2-4482-8A6C-88EBC5748FDF}"/>
    <dgm:cxn modelId="{133689C6-660D-4F0E-86ED-005B625AB3A0}" type="presOf" srcId="{461CFCC4-319C-42A0-AB9A-BF69BDF4F747}" destId="{C19F0C17-69B3-4FCD-ADAE-1A9874D876C0}" srcOrd="0" destOrd="0" presId="urn:microsoft.com/office/officeart/2005/8/layout/vList3"/>
    <dgm:cxn modelId="{0D426D07-DDA7-4093-B027-960D8ED267DB}" type="presOf" srcId="{8226CB33-73D7-4DC5-AACF-3E2F637E0839}" destId="{2AF6031A-2705-425C-8F44-98486C953C83}" srcOrd="0" destOrd="0" presId="urn:microsoft.com/office/officeart/2005/8/layout/vList3"/>
    <dgm:cxn modelId="{25D5627B-860F-47E8-A78D-629E4D4EC8A9}" type="presParOf" srcId="{C19F0C17-69B3-4FCD-ADAE-1A9874D876C0}" destId="{1E53D5B3-9984-4EAE-835E-72F18BD5EC34}" srcOrd="0" destOrd="0" presId="urn:microsoft.com/office/officeart/2005/8/layout/vList3"/>
    <dgm:cxn modelId="{0FA5A793-4374-4035-B505-55D77EB2917A}" type="presParOf" srcId="{1E53D5B3-9984-4EAE-835E-72F18BD5EC34}" destId="{9CF9D7F8-429F-4854-9982-A7CF7602C9D2}" srcOrd="0" destOrd="0" presId="urn:microsoft.com/office/officeart/2005/8/layout/vList3"/>
    <dgm:cxn modelId="{4144586F-861A-4AA7-B812-AED5A8A48340}" type="presParOf" srcId="{1E53D5B3-9984-4EAE-835E-72F18BD5EC34}" destId="{2AF6031A-2705-425C-8F44-98486C953C83}" srcOrd="1" destOrd="0" presId="urn:microsoft.com/office/officeart/2005/8/layout/vList3"/>
    <dgm:cxn modelId="{AEBCF118-0045-40C6-AF31-0A723DFEF23C}" type="presParOf" srcId="{C19F0C17-69B3-4FCD-ADAE-1A9874D876C0}" destId="{E1B6818F-37EC-4B4C-9199-A434FAF6EDDB}" srcOrd="1" destOrd="0" presId="urn:microsoft.com/office/officeart/2005/8/layout/vList3"/>
    <dgm:cxn modelId="{4BBCF5E3-5AFC-41CC-BDA3-DD5990F8C4CF}" type="presParOf" srcId="{C19F0C17-69B3-4FCD-ADAE-1A9874D876C0}" destId="{032A8234-95B2-4508-A794-CCC84423DEA8}" srcOrd="2" destOrd="0" presId="urn:microsoft.com/office/officeart/2005/8/layout/vList3"/>
    <dgm:cxn modelId="{6712BBDA-E34D-497F-B779-BE3D58CA5BA1}" type="presParOf" srcId="{032A8234-95B2-4508-A794-CCC84423DEA8}" destId="{2FC6E2AC-C009-4F45-B624-D2644F31795D}" srcOrd="0" destOrd="0" presId="urn:microsoft.com/office/officeart/2005/8/layout/vList3"/>
    <dgm:cxn modelId="{09C3BB72-37FA-4AAC-B4D6-0EC77F574B58}" type="presParOf" srcId="{032A8234-95B2-4508-A794-CCC84423DEA8}" destId="{4E45BCB7-3BD4-4438-87A8-B7F7829C84C4}" srcOrd="1" destOrd="0" presId="urn:microsoft.com/office/officeart/2005/8/layout/vList3"/>
    <dgm:cxn modelId="{E6E57248-F98C-4731-8C56-F767369213FC}" type="presParOf" srcId="{C19F0C17-69B3-4FCD-ADAE-1A9874D876C0}" destId="{AC964B4A-81F1-4C8A-BDC2-E9FBF224B7E7}" srcOrd="3" destOrd="0" presId="urn:microsoft.com/office/officeart/2005/8/layout/vList3"/>
    <dgm:cxn modelId="{E8F6EC86-3356-4805-BBDC-6FA30D56B3F6}" type="presParOf" srcId="{C19F0C17-69B3-4FCD-ADAE-1A9874D876C0}" destId="{C74BDF98-E418-484C-A559-FB00898BF3AF}" srcOrd="4" destOrd="0" presId="urn:microsoft.com/office/officeart/2005/8/layout/vList3"/>
    <dgm:cxn modelId="{663E4610-A87A-4B6D-BEEC-BE32106CB5C5}" type="presParOf" srcId="{C74BDF98-E418-484C-A559-FB00898BF3AF}" destId="{3B146EB3-29A0-487F-9422-EF2879B54E05}" srcOrd="0" destOrd="0" presId="urn:microsoft.com/office/officeart/2005/8/layout/vList3"/>
    <dgm:cxn modelId="{B5477AED-5A99-495A-8C77-86B652AFAD01}" type="presParOf" srcId="{C74BDF98-E418-484C-A559-FB00898BF3AF}" destId="{CC663E55-7F86-4D59-8C0A-8D2C644C357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6031A-2705-425C-8F44-98486C953C83}">
      <dsp:nvSpPr>
        <dsp:cNvPr id="0" name=""/>
        <dsp:cNvSpPr/>
      </dsp:nvSpPr>
      <dsp:spPr>
        <a:xfrm rot="10800000">
          <a:off x="1144858" y="556"/>
          <a:ext cx="3729444" cy="821949"/>
        </a:xfrm>
        <a:prstGeom prst="homePlate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457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itchFamily="18" charset="0"/>
            </a:rPr>
            <a:t>Candidate phrase selection</a:t>
          </a:r>
          <a:endParaRPr lang="en-US" sz="2400" kern="1200" dirty="0"/>
        </a:p>
      </dsp:txBody>
      <dsp:txXfrm rot="10800000">
        <a:off x="1350345" y="556"/>
        <a:ext cx="3523957" cy="821949"/>
      </dsp:txXfrm>
    </dsp:sp>
    <dsp:sp modelId="{9CF9D7F8-429F-4854-9982-A7CF7602C9D2}">
      <dsp:nvSpPr>
        <dsp:cNvPr id="0" name=""/>
        <dsp:cNvSpPr/>
      </dsp:nvSpPr>
      <dsp:spPr>
        <a:xfrm>
          <a:off x="733883" y="556"/>
          <a:ext cx="821949" cy="821949"/>
        </a:xfrm>
        <a:prstGeom prst="ellipse">
          <a:avLst/>
        </a:prstGeom>
        <a:solidFill>
          <a:schemeClr val="accent6">
            <a:tint val="5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45BCB7-3BD4-4438-87A8-B7F7829C84C4}">
      <dsp:nvSpPr>
        <dsp:cNvPr id="0" name=""/>
        <dsp:cNvSpPr/>
      </dsp:nvSpPr>
      <dsp:spPr>
        <a:xfrm rot="10800000">
          <a:off x="1144858" y="1067865"/>
          <a:ext cx="3729444" cy="821949"/>
        </a:xfrm>
        <a:prstGeom prst="homePlate">
          <a:avLst/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457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Phrase clustering</a:t>
          </a:r>
          <a:endParaRPr lang="en-US" sz="2400" kern="1200" dirty="0"/>
        </a:p>
      </dsp:txBody>
      <dsp:txXfrm rot="10800000">
        <a:off x="1350345" y="1067865"/>
        <a:ext cx="3523957" cy="821949"/>
      </dsp:txXfrm>
    </dsp:sp>
    <dsp:sp modelId="{2FC6E2AC-C009-4F45-B624-D2644F31795D}">
      <dsp:nvSpPr>
        <dsp:cNvPr id="0" name=""/>
        <dsp:cNvSpPr/>
      </dsp:nvSpPr>
      <dsp:spPr>
        <a:xfrm>
          <a:off x="733883" y="1067865"/>
          <a:ext cx="821949" cy="821949"/>
        </a:xfrm>
        <a:prstGeom prst="ellipse">
          <a:avLst/>
        </a:prstGeom>
        <a:solidFill>
          <a:schemeClr val="accent6">
            <a:tint val="50000"/>
            <a:alpha val="90000"/>
            <a:hueOff val="0"/>
            <a:satOff val="-866"/>
            <a:lumOff val="707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663E55-7F86-4D59-8C0A-8D2C644C3574}">
      <dsp:nvSpPr>
        <dsp:cNvPr id="0" name=""/>
        <dsp:cNvSpPr/>
      </dsp:nvSpPr>
      <dsp:spPr>
        <a:xfrm rot="10800000">
          <a:off x="1144858" y="2135173"/>
          <a:ext cx="3729444" cy="821949"/>
        </a:xfrm>
        <a:prstGeom prst="homePlate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457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Centroid phrase extraction</a:t>
          </a:r>
          <a:endParaRPr lang="en-US" sz="2400" kern="1200" dirty="0"/>
        </a:p>
      </dsp:txBody>
      <dsp:txXfrm rot="10800000">
        <a:off x="1350345" y="2135173"/>
        <a:ext cx="3523957" cy="821949"/>
      </dsp:txXfrm>
    </dsp:sp>
    <dsp:sp modelId="{3B146EB3-29A0-487F-9422-EF2879B54E05}">
      <dsp:nvSpPr>
        <dsp:cNvPr id="0" name=""/>
        <dsp:cNvSpPr/>
      </dsp:nvSpPr>
      <dsp:spPr>
        <a:xfrm>
          <a:off x="733883" y="2135173"/>
          <a:ext cx="821949" cy="821949"/>
        </a:xfrm>
        <a:prstGeom prst="ellipse">
          <a:avLst/>
        </a:prstGeom>
        <a:solidFill>
          <a:schemeClr val="accent6">
            <a:tint val="50000"/>
            <a:alpha val="90000"/>
            <a:hueOff val="0"/>
            <a:satOff val="-1731"/>
            <a:lumOff val="14139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t" anchorCtr="0" compatLnSpc="1">
            <a:prstTxWarp prst="textNoShape">
              <a:avLst/>
            </a:prstTxWarp>
          </a:bodyPr>
          <a:lstStyle>
            <a:lvl1pPr algn="l">
              <a:defRPr sz="57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181987" y="2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t" anchorCtr="0" compatLnSpc="1">
            <a:prstTxWarp prst="textNoShape">
              <a:avLst/>
            </a:prstTxWarp>
          </a:bodyPr>
          <a:lstStyle>
            <a:lvl1pPr algn="r">
              <a:defRPr sz="57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113338" y="3276600"/>
            <a:ext cx="21880512" cy="16409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209927" y="20784215"/>
            <a:ext cx="25679400" cy="19686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1553394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b" anchorCtr="0" compatLnSpc="1">
            <a:prstTxWarp prst="textNoShape">
              <a:avLst/>
            </a:prstTxWarp>
          </a:bodyPr>
          <a:lstStyle>
            <a:lvl1pPr algn="l">
              <a:defRPr sz="57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8181987" y="41553394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b" anchorCtr="0" compatLnSpc="1">
            <a:prstTxWarp prst="textNoShape">
              <a:avLst/>
            </a:prstTxWarp>
          </a:bodyPr>
          <a:lstStyle>
            <a:lvl1pPr algn="r">
              <a:defRPr sz="5700"/>
            </a:lvl1pPr>
          </a:lstStyle>
          <a:p>
            <a:fld id="{7FB84CA5-7362-492D-8EBC-472296314F2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22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80944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761888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142832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523776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1904720" algn="l" defTabSz="7618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85664" algn="l" defTabSz="7618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66607" algn="l" defTabSz="7618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47551" algn="l" defTabSz="7618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4D40FB-8398-4C90-906C-C9755161D6CD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114925" y="3276600"/>
            <a:ext cx="21877338" cy="16409988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2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gaprint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29857042" y="26996365"/>
            <a:ext cx="3451489" cy="177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33257632" y="26924000"/>
            <a:ext cx="201548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 smtClean="0">
                <a:solidFill>
                  <a:schemeClr val="bg1"/>
                </a:solidFill>
              </a:rPr>
              <a:t>www.postersession.com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3657833" rtl="0" fontAlgn="base">
        <a:spcBef>
          <a:spcPct val="0"/>
        </a:spcBef>
        <a:spcAft>
          <a:spcPct val="0"/>
        </a:spcAft>
        <a:defRPr sz="17583">
          <a:solidFill>
            <a:schemeClr val="tx2"/>
          </a:solidFill>
          <a:latin typeface="+mj-lt"/>
          <a:ea typeface="+mj-ea"/>
          <a:cs typeface="+mj-cs"/>
        </a:defRPr>
      </a:lvl1pPr>
      <a:lvl2pPr algn="ctr" defTabSz="3657833" rtl="0" fontAlgn="base">
        <a:spcBef>
          <a:spcPct val="0"/>
        </a:spcBef>
        <a:spcAft>
          <a:spcPct val="0"/>
        </a:spcAft>
        <a:defRPr sz="17583">
          <a:solidFill>
            <a:schemeClr val="tx2"/>
          </a:solidFill>
          <a:latin typeface="Arial" charset="0"/>
        </a:defRPr>
      </a:lvl2pPr>
      <a:lvl3pPr algn="ctr" defTabSz="3657833" rtl="0" fontAlgn="base">
        <a:spcBef>
          <a:spcPct val="0"/>
        </a:spcBef>
        <a:spcAft>
          <a:spcPct val="0"/>
        </a:spcAft>
        <a:defRPr sz="17583">
          <a:solidFill>
            <a:schemeClr val="tx2"/>
          </a:solidFill>
          <a:latin typeface="Arial" charset="0"/>
        </a:defRPr>
      </a:lvl3pPr>
      <a:lvl4pPr algn="ctr" defTabSz="3657833" rtl="0" fontAlgn="base">
        <a:spcBef>
          <a:spcPct val="0"/>
        </a:spcBef>
        <a:spcAft>
          <a:spcPct val="0"/>
        </a:spcAft>
        <a:defRPr sz="17583">
          <a:solidFill>
            <a:schemeClr val="tx2"/>
          </a:solidFill>
          <a:latin typeface="Arial" charset="0"/>
        </a:defRPr>
      </a:lvl4pPr>
      <a:lvl5pPr algn="ctr" defTabSz="3657833" rtl="0" fontAlgn="base">
        <a:spcBef>
          <a:spcPct val="0"/>
        </a:spcBef>
        <a:spcAft>
          <a:spcPct val="0"/>
        </a:spcAft>
        <a:defRPr sz="17583">
          <a:solidFill>
            <a:schemeClr val="tx2"/>
          </a:solidFill>
          <a:latin typeface="Arial" charset="0"/>
        </a:defRPr>
      </a:lvl5pPr>
      <a:lvl6pPr marL="380996" algn="ctr" defTabSz="3657833" rtl="0" fontAlgn="base">
        <a:spcBef>
          <a:spcPct val="0"/>
        </a:spcBef>
        <a:spcAft>
          <a:spcPct val="0"/>
        </a:spcAft>
        <a:defRPr sz="17583">
          <a:solidFill>
            <a:schemeClr val="tx2"/>
          </a:solidFill>
          <a:latin typeface="Arial" charset="0"/>
        </a:defRPr>
      </a:lvl6pPr>
      <a:lvl7pPr marL="761994" algn="ctr" defTabSz="3657833" rtl="0" fontAlgn="base">
        <a:spcBef>
          <a:spcPct val="0"/>
        </a:spcBef>
        <a:spcAft>
          <a:spcPct val="0"/>
        </a:spcAft>
        <a:defRPr sz="17583">
          <a:solidFill>
            <a:schemeClr val="tx2"/>
          </a:solidFill>
          <a:latin typeface="Arial" charset="0"/>
        </a:defRPr>
      </a:lvl7pPr>
      <a:lvl8pPr marL="1142990" algn="ctr" defTabSz="3657833" rtl="0" fontAlgn="base">
        <a:spcBef>
          <a:spcPct val="0"/>
        </a:spcBef>
        <a:spcAft>
          <a:spcPct val="0"/>
        </a:spcAft>
        <a:defRPr sz="17583">
          <a:solidFill>
            <a:schemeClr val="tx2"/>
          </a:solidFill>
          <a:latin typeface="Arial" charset="0"/>
        </a:defRPr>
      </a:lvl8pPr>
      <a:lvl9pPr marL="1523987" algn="ctr" defTabSz="3657833" rtl="0" fontAlgn="base">
        <a:spcBef>
          <a:spcPct val="0"/>
        </a:spcBef>
        <a:spcAft>
          <a:spcPct val="0"/>
        </a:spcAft>
        <a:defRPr sz="17583">
          <a:solidFill>
            <a:schemeClr val="tx2"/>
          </a:solidFill>
          <a:latin typeface="Arial" charset="0"/>
        </a:defRPr>
      </a:lvl9pPr>
    </p:titleStyle>
    <p:bodyStyle>
      <a:lvl1pPr marL="1371853" indent="-1371853" algn="l" defTabSz="3657833" rtl="0" fontAlgn="base">
        <a:spcBef>
          <a:spcPct val="20000"/>
        </a:spcBef>
        <a:spcAft>
          <a:spcPct val="0"/>
        </a:spcAft>
        <a:buChar char="•"/>
        <a:defRPr sz="12834">
          <a:solidFill>
            <a:schemeClr val="tx1"/>
          </a:solidFill>
          <a:latin typeface="+mn-lt"/>
          <a:ea typeface="+mn-ea"/>
          <a:cs typeface="+mn-cs"/>
        </a:defRPr>
      </a:lvl1pPr>
      <a:lvl2pPr marL="2971245" indent="-1142990" algn="l" defTabSz="3657833" rtl="0" fontAlgn="base">
        <a:spcBef>
          <a:spcPct val="20000"/>
        </a:spcBef>
        <a:spcAft>
          <a:spcPct val="0"/>
        </a:spcAft>
        <a:buChar char="–"/>
        <a:defRPr sz="11167">
          <a:solidFill>
            <a:schemeClr val="tx1"/>
          </a:solidFill>
          <a:latin typeface="+mn-lt"/>
        </a:defRPr>
      </a:lvl2pPr>
      <a:lvl3pPr marL="4571960" indent="-914128" algn="l" defTabSz="3657833" rtl="0" fontAlgn="base">
        <a:spcBef>
          <a:spcPct val="20000"/>
        </a:spcBef>
        <a:spcAft>
          <a:spcPct val="0"/>
        </a:spcAft>
        <a:buChar char="•"/>
        <a:defRPr sz="9583">
          <a:solidFill>
            <a:schemeClr val="tx1"/>
          </a:solidFill>
          <a:latin typeface="+mn-lt"/>
        </a:defRPr>
      </a:lvl3pPr>
      <a:lvl4pPr marL="6400215" indent="-914128" algn="l" defTabSz="3657833" rtl="0" fontAlgn="base">
        <a:spcBef>
          <a:spcPct val="20000"/>
        </a:spcBef>
        <a:spcAft>
          <a:spcPct val="0"/>
        </a:spcAft>
        <a:buChar char="–"/>
        <a:defRPr sz="8000">
          <a:solidFill>
            <a:schemeClr val="tx1"/>
          </a:solidFill>
          <a:latin typeface="+mn-lt"/>
        </a:defRPr>
      </a:lvl4pPr>
      <a:lvl5pPr marL="8229792" indent="-914128" algn="l" defTabSz="3657833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5pPr>
      <a:lvl6pPr marL="8610790" indent="-914128" algn="l" defTabSz="3657833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6pPr>
      <a:lvl7pPr marL="8991786" indent="-914128" algn="l" defTabSz="3657833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7pPr>
      <a:lvl8pPr marL="9372783" indent="-914128" algn="l" defTabSz="3657833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8pPr>
      <a:lvl9pPr marL="9753780" indent="-914128" algn="l" defTabSz="3657833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994" rtl="0" eaLnBrk="1" latinLnBrk="0" hangingPunct="1">
        <a:defRPr sz="1501" kern="1200">
          <a:solidFill>
            <a:schemeClr val="tx1"/>
          </a:solidFill>
          <a:latin typeface="+mn-lt"/>
          <a:ea typeface="+mn-ea"/>
          <a:cs typeface="+mn-cs"/>
        </a:defRPr>
      </a:lvl1pPr>
      <a:lvl2pPr marL="380996" algn="l" defTabSz="761994" rtl="0" eaLnBrk="1" latinLnBrk="0" hangingPunct="1">
        <a:defRPr sz="1501" kern="1200">
          <a:solidFill>
            <a:schemeClr val="tx1"/>
          </a:solidFill>
          <a:latin typeface="+mn-lt"/>
          <a:ea typeface="+mn-ea"/>
          <a:cs typeface="+mn-cs"/>
        </a:defRPr>
      </a:lvl2pPr>
      <a:lvl3pPr marL="761994" algn="l" defTabSz="761994" rtl="0" eaLnBrk="1" latinLnBrk="0" hangingPunct="1"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1142990" algn="l" defTabSz="761994" rtl="0" eaLnBrk="1" latinLnBrk="0" hangingPunct="1">
        <a:defRPr sz="1501" kern="1200">
          <a:solidFill>
            <a:schemeClr val="tx1"/>
          </a:solidFill>
          <a:latin typeface="+mn-lt"/>
          <a:ea typeface="+mn-ea"/>
          <a:cs typeface="+mn-cs"/>
        </a:defRPr>
      </a:lvl4pPr>
      <a:lvl5pPr marL="1523987" algn="l" defTabSz="761994" rtl="0" eaLnBrk="1" latinLnBrk="0" hangingPunct="1">
        <a:defRPr sz="1501" kern="1200">
          <a:solidFill>
            <a:schemeClr val="tx1"/>
          </a:solidFill>
          <a:latin typeface="+mn-lt"/>
          <a:ea typeface="+mn-ea"/>
          <a:cs typeface="+mn-cs"/>
        </a:defRPr>
      </a:lvl5pPr>
      <a:lvl6pPr marL="1904983" algn="l" defTabSz="761994" rtl="0" eaLnBrk="1" latinLnBrk="0" hangingPunct="1">
        <a:defRPr sz="1501" kern="1200">
          <a:solidFill>
            <a:schemeClr val="tx1"/>
          </a:solidFill>
          <a:latin typeface="+mn-lt"/>
          <a:ea typeface="+mn-ea"/>
          <a:cs typeface="+mn-cs"/>
        </a:defRPr>
      </a:lvl6pPr>
      <a:lvl7pPr marL="2285980" algn="l" defTabSz="761994" rtl="0" eaLnBrk="1" latinLnBrk="0" hangingPunct="1">
        <a:defRPr sz="1501" kern="1200">
          <a:solidFill>
            <a:schemeClr val="tx1"/>
          </a:solidFill>
          <a:latin typeface="+mn-lt"/>
          <a:ea typeface="+mn-ea"/>
          <a:cs typeface="+mn-cs"/>
        </a:defRPr>
      </a:lvl7pPr>
      <a:lvl8pPr marL="2666977" algn="l" defTabSz="761994" rtl="0" eaLnBrk="1" latinLnBrk="0" hangingPunct="1">
        <a:defRPr sz="1501" kern="1200">
          <a:solidFill>
            <a:schemeClr val="tx1"/>
          </a:solidFill>
          <a:latin typeface="+mn-lt"/>
          <a:ea typeface="+mn-ea"/>
          <a:cs typeface="+mn-cs"/>
        </a:defRPr>
      </a:lvl8pPr>
      <a:lvl9pPr marL="3047973" algn="l" defTabSz="761994" rtl="0" eaLnBrk="1" latinLnBrk="0" hangingPunct="1">
        <a:defRPr sz="15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diagramData" Target="../diagrams/data1.xml"/><Relationship Id="rId18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image" Target="../media/image15.emf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1.xml"/><Relationship Id="rId20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diagramQuickStyle" Target="../diagrams/quickStyle1.xml"/><Relationship Id="rId10" Type="http://schemas.openxmlformats.org/officeDocument/2006/relationships/image" Target="../media/image9.png"/><Relationship Id="rId19" Type="http://schemas.openxmlformats.org/officeDocument/2006/relationships/image" Target="../media/image13.em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3064"/>
            </a:gs>
            <a:gs pos="50000">
              <a:srgbClr val="EAEAEA"/>
            </a:gs>
            <a:gs pos="100000">
              <a:srgbClr val="00306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30"/>
          <p:cNvSpPr>
            <a:spLocks noChangeArrowheads="1"/>
          </p:cNvSpPr>
          <p:nvPr/>
        </p:nvSpPr>
        <p:spPr bwMode="auto">
          <a:xfrm>
            <a:off x="27368501" y="5080001"/>
            <a:ext cx="8636000" cy="21653501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5971" dirty="0"/>
          </a:p>
        </p:txBody>
      </p:sp>
      <p:sp>
        <p:nvSpPr>
          <p:cNvPr id="21" name="AutoShape 29"/>
          <p:cNvSpPr>
            <a:spLocks noChangeArrowheads="1"/>
          </p:cNvSpPr>
          <p:nvPr/>
        </p:nvSpPr>
        <p:spPr bwMode="auto">
          <a:xfrm>
            <a:off x="9461501" y="5080001"/>
            <a:ext cx="8636000" cy="21653501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5971" dirty="0"/>
          </a:p>
        </p:txBody>
      </p:sp>
      <p:sp>
        <p:nvSpPr>
          <p:cNvPr id="22" name="AutoShape 31"/>
          <p:cNvSpPr>
            <a:spLocks noChangeArrowheads="1"/>
          </p:cNvSpPr>
          <p:nvPr/>
        </p:nvSpPr>
        <p:spPr bwMode="auto">
          <a:xfrm>
            <a:off x="18415000" y="5080001"/>
            <a:ext cx="8636000" cy="21653501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5971" dirty="0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751417" y="6932083"/>
            <a:ext cx="8149167" cy="11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3657833" eaLnBrk="0" hangingPunct="0">
              <a:lnSpc>
                <a:spcPct val="95000"/>
              </a:lnSpc>
            </a:pPr>
            <a:r>
              <a:rPr lang="en-US" sz="2333" dirty="0">
                <a:latin typeface="Times New Roman" pitchFamily="18" charset="0"/>
              </a:rPr>
              <a:t>We hope you find this template useful! This one is set up to yield a 48x36” (4x3’) horizontal poster.</a:t>
            </a:r>
          </a:p>
          <a:p>
            <a:pPr algn="l" defTabSz="3657833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9652001" y="5461000"/>
            <a:ext cx="8191501" cy="101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57833">
              <a:spcBef>
                <a:spcPct val="50000"/>
              </a:spcBef>
            </a:pPr>
            <a:r>
              <a:rPr lang="en-US" sz="5971" b="1" dirty="0"/>
              <a:t>Methods</a:t>
            </a: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27686001" y="5466292"/>
            <a:ext cx="8191501" cy="101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57833">
              <a:spcBef>
                <a:spcPct val="50000"/>
              </a:spcBef>
            </a:pPr>
            <a:r>
              <a:rPr lang="en-US" sz="5971" b="1" dirty="0"/>
              <a:t>Results</a:t>
            </a:r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571500" y="317500"/>
            <a:ext cx="35433000" cy="4381500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3657833"/>
            <a:endParaRPr lang="en-US" sz="5971" dirty="0">
              <a:solidFill>
                <a:schemeClr val="bg1"/>
              </a:solidFill>
            </a:endParaRP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751417" y="700353"/>
            <a:ext cx="3026515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57833">
              <a:spcBef>
                <a:spcPct val="50000"/>
              </a:spcBef>
            </a:pPr>
            <a:r>
              <a:rPr lang="en-US" sz="7200" b="1" dirty="0"/>
              <a:t>Automatic Summarization of Student Reflections Based on Phrase Clustering</a:t>
            </a:r>
          </a:p>
          <a:p>
            <a:pPr defTabSz="3657833"/>
            <a:r>
              <a:rPr lang="en-US" sz="5400" b="1" dirty="0"/>
              <a:t>Wencan Luo, Diane </a:t>
            </a:r>
            <a:r>
              <a:rPr lang="en-US" sz="5400" b="1" dirty="0" smtClean="0"/>
              <a:t>Litman</a:t>
            </a:r>
          </a:p>
          <a:p>
            <a:pPr defTabSz="3657833"/>
            <a:r>
              <a:rPr lang="en-US" sz="5400" dirty="0" smtClean="0"/>
              <a:t>Key phrases: </a:t>
            </a:r>
            <a:r>
              <a:rPr lang="en-US" sz="5400" i="1" dirty="0" smtClean="0"/>
              <a:t>automatic phrase summarization</a:t>
            </a:r>
            <a:r>
              <a:rPr lang="en-US" sz="5400" dirty="0" smtClean="0"/>
              <a:t>, </a:t>
            </a:r>
            <a:r>
              <a:rPr lang="en-US" sz="5400" i="1" dirty="0" smtClean="0"/>
              <a:t>phrase clustering</a:t>
            </a:r>
            <a:r>
              <a:rPr lang="en-US" sz="5400" dirty="0" smtClean="0"/>
              <a:t>, </a:t>
            </a:r>
            <a:r>
              <a:rPr lang="en-US" sz="5400" i="1" dirty="0" smtClean="0"/>
              <a:t>student reflections</a:t>
            </a:r>
            <a:endParaRPr lang="en-US" sz="5400" i="1" dirty="0"/>
          </a:p>
        </p:txBody>
      </p:sp>
      <p:sp>
        <p:nvSpPr>
          <p:cNvPr id="2075" name="Text Box 27"/>
          <p:cNvSpPr txBox="1">
            <a:spLocks noChangeArrowheads="1"/>
          </p:cNvSpPr>
          <p:nvPr/>
        </p:nvSpPr>
        <p:spPr bwMode="auto">
          <a:xfrm>
            <a:off x="28209742" y="21501003"/>
            <a:ext cx="6921501" cy="101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57833">
              <a:spcBef>
                <a:spcPct val="50000"/>
              </a:spcBef>
            </a:pPr>
            <a:r>
              <a:rPr lang="en-US" sz="5971" b="1" dirty="0"/>
              <a:t>Bibliography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84" name="Text Box 36"/>
              <p:cNvSpPr txBox="1">
                <a:spLocks noChangeArrowheads="1"/>
              </p:cNvSpPr>
              <p:nvPr/>
            </p:nvSpPr>
            <p:spPr bwMode="auto">
              <a:xfrm>
                <a:off x="9736668" y="10695259"/>
                <a:ext cx="7852834" cy="14883868"/>
              </a:xfrm>
              <a:prstGeom prst="rect">
                <a:avLst/>
              </a:prstGeom>
              <a:noFill/>
              <a:ln w="57150" cmpd="thinThick">
                <a:noFill/>
                <a:miter lim="800000"/>
                <a:headEnd/>
                <a:tailEnd/>
              </a:ln>
              <a:effectLst/>
            </p:spPr>
            <p:txBody>
              <a:bodyPr lIns="50975" tIns="25488" rIns="50975" bIns="25488">
                <a:spAutoFit/>
              </a:bodyPr>
              <a:lstStyle/>
              <a:p>
                <a:pPr algn="just" defTabSz="510642" eaLnBrk="0" hangingPunct="0">
                  <a:lnSpc>
                    <a:spcPct val="95000"/>
                  </a:lnSpc>
                </a:pPr>
                <a:r>
                  <a:rPr lang="en-US" sz="4000" dirty="0" smtClean="0">
                    <a:latin typeface="Times New Roman" pitchFamily="18" charset="0"/>
                  </a:rPr>
                  <a:t>Task definition</a:t>
                </a:r>
              </a:p>
              <a:p>
                <a:pPr marL="342900" indent="-342900" algn="just" defTabSz="510642" eaLnBrk="0" hangingPunct="0">
                  <a:lnSpc>
                    <a:spcPct val="95000"/>
                  </a:lnSpc>
                  <a:buFont typeface="Times New Roman" panose="02020603050405020304" pitchFamily="18" charset="0"/>
                  <a:buChar char="―"/>
                </a:pPr>
                <a:r>
                  <a:rPr lang="en-US" sz="2333" dirty="0" smtClean="0">
                    <a:latin typeface="Times New Roman" pitchFamily="18" charset="0"/>
                  </a:rPr>
                  <a:t>Input</a:t>
                </a:r>
                <a:r>
                  <a:rPr lang="en-US" sz="2333" dirty="0">
                    <a:latin typeface="Times New Roman" pitchFamily="18" charset="0"/>
                  </a:rPr>
                  <a:t>: a collection</a:t>
                </a:r>
                <a:r>
                  <a:rPr lang="en-GB" sz="2333" dirty="0">
                    <a:latin typeface="Times New Roman" pitchFamily="18" charset="0"/>
                  </a:rPr>
                  <a:t> of </a:t>
                </a:r>
                <a:r>
                  <a:rPr lang="en-GB" sz="2333" dirty="0" smtClean="0">
                    <a:latin typeface="Times New Roman" pitchFamily="18" charset="0"/>
                  </a:rPr>
                  <a:t>documents </a:t>
                </a:r>
                <a14:m>
                  <m:oMath xmlns:m="http://schemas.openxmlformats.org/officeDocument/2006/math">
                    <m:r>
                      <a:rPr lang="en-US" sz="2333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333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333" dirty="0">
                    <a:latin typeface="Times New Roman" pitchFamily="18" charset="0"/>
                  </a:rPr>
                  <a:t>with a total </a:t>
                </a:r>
                <a:r>
                  <a:rPr lang="en-GB" sz="2333" dirty="0" smtClean="0">
                    <a:latin typeface="Times New Roman" pitchFamily="18" charset="0"/>
                  </a:rPr>
                  <a:t>of </a:t>
                </a:r>
                <a:r>
                  <a:rPr lang="en-GB" sz="2333" dirty="0">
                    <a:latin typeface="Times New Roman" pitchFamily="18" charset="0"/>
                  </a:rPr>
                  <a:t>n sentences</a:t>
                </a:r>
              </a:p>
              <a:p>
                <a:pPr marL="342900" indent="-342900" algn="just" defTabSz="510642" eaLnBrk="0" hangingPunct="0">
                  <a:lnSpc>
                    <a:spcPct val="95000"/>
                  </a:lnSpc>
                  <a:buFont typeface="Times New Roman" panose="02020603050405020304" pitchFamily="18" charset="0"/>
                  <a:buChar char="―"/>
                </a:pPr>
                <a:r>
                  <a:rPr lang="en-GB" sz="2333" dirty="0">
                    <a:latin typeface="Times New Roman" pitchFamily="18" charset="0"/>
                  </a:rPr>
                  <a:t>Output: a list of important </a:t>
                </a:r>
                <a:r>
                  <a:rPr lang="en-GB" sz="2333" dirty="0" smtClean="0">
                    <a:latin typeface="Times New Roman" pitchFamily="18" charset="0"/>
                  </a:rPr>
                  <a:t>key phrases</a:t>
                </a:r>
                <a:r>
                  <a:rPr lang="en-GB" sz="2333" dirty="0">
                    <a:latin typeface="Times New Roman" pitchFamily="18" charset="0"/>
                  </a:rPr>
                  <a:t>. The total number of words in the list is less than R (compression rate).</a:t>
                </a:r>
              </a:p>
              <a:p>
                <a:pPr algn="just" defTabSz="510642" eaLnBrk="0" hangingPunct="0">
                  <a:lnSpc>
                    <a:spcPct val="95000"/>
                  </a:lnSpc>
                </a:pPr>
                <a:endParaRPr lang="en-GB" sz="2333" dirty="0" smtClean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r>
                  <a:rPr lang="en-US" sz="4000" dirty="0">
                    <a:latin typeface="Times New Roman" pitchFamily="18" charset="0"/>
                  </a:rPr>
                  <a:t>Algorithm</a:t>
                </a:r>
                <a:endParaRPr lang="en-GB" sz="4000" dirty="0">
                  <a:latin typeface="Times New Roman" pitchFamily="18" charset="0"/>
                </a:endParaRPr>
              </a:p>
              <a:p>
                <a:pPr marL="457200" lvl="0" indent="-457200" algn="l">
                  <a:buFont typeface="+mj-lt"/>
                  <a:buAutoNum type="alphaLcParenR"/>
                </a:pPr>
                <a:r>
                  <a:rPr lang="en-US" sz="2333" dirty="0">
                    <a:latin typeface="Times New Roman" pitchFamily="18" charset="0"/>
                  </a:rPr>
                  <a:t>Select </a:t>
                </a:r>
                <a:r>
                  <a:rPr lang="en-US" sz="2333" dirty="0" smtClean="0">
                    <a:latin typeface="Times New Roman" pitchFamily="18" charset="0"/>
                  </a:rPr>
                  <a:t>candidate phrase </a:t>
                </a:r>
                <a14:m>
                  <m:oMath xmlns:m="http://schemas.openxmlformats.org/officeDocument/2006/math">
                    <m:r>
                      <a:rPr lang="en-US" sz="2333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333" dirty="0">
                    <a:latin typeface="Times New Roman" pitchFamily="18" charset="0"/>
                  </a:rPr>
                  <a:t> for each sentence s in every document</a:t>
                </a:r>
              </a:p>
              <a:p>
                <a:pPr marL="457200" lvl="0" indent="-457200" algn="l">
                  <a:buFont typeface="+mj-lt"/>
                  <a:buAutoNum type="alphaLcParenR"/>
                </a:pPr>
                <a:r>
                  <a:rPr lang="en-US" sz="2333" dirty="0">
                    <a:latin typeface="Times New Roman" pitchFamily="18" charset="0"/>
                  </a:rPr>
                  <a:t>Get a collection of all the extracted phrases as </a:t>
                </a:r>
                <a14:m>
                  <m:oMath xmlns:m="http://schemas.openxmlformats.org/officeDocument/2006/math">
                    <m:r>
                      <a:rPr lang="en-US" sz="2333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333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333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33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333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333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333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333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333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333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333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333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sz="2333" dirty="0">
                  <a:latin typeface="Times New Roman" pitchFamily="18" charset="0"/>
                </a:endParaRPr>
              </a:p>
              <a:p>
                <a:pPr marL="457200" lvl="0" indent="-457200" algn="l">
                  <a:buFont typeface="+mj-lt"/>
                  <a:buAutoNum type="alphaLcParenR"/>
                </a:pPr>
                <a:r>
                  <a:rPr lang="en-US" sz="2333" dirty="0">
                    <a:latin typeface="Times New Roman" pitchFamily="18" charset="0"/>
                  </a:rPr>
                  <a:t>Cluster the phrases</a:t>
                </a:r>
              </a:p>
              <a:p>
                <a:pPr marL="457200" lvl="0" indent="-457200" algn="l">
                  <a:buFont typeface="+mj-lt"/>
                  <a:buAutoNum type="alphaLcParenR"/>
                </a:pPr>
                <a:r>
                  <a:rPr lang="en-US" sz="2333" dirty="0">
                    <a:latin typeface="Times New Roman" pitchFamily="18" charset="0"/>
                  </a:rPr>
                  <a:t>Rank the </a:t>
                </a:r>
                <a:r>
                  <a:rPr lang="en-US" sz="2333" dirty="0" smtClean="0">
                    <a:latin typeface="Times New Roman" pitchFamily="18" charset="0"/>
                  </a:rPr>
                  <a:t>clusters by </a:t>
                </a:r>
                <a:r>
                  <a:rPr lang="en-US" sz="2333" dirty="0">
                    <a:latin typeface="Times New Roman" pitchFamily="18" charset="0"/>
                  </a:rPr>
                  <a:t>the number of phrases in the cluster</a:t>
                </a:r>
              </a:p>
              <a:p>
                <a:pPr marL="457200" lvl="0" indent="-457200" algn="l">
                  <a:buFont typeface="+mj-lt"/>
                  <a:buAutoNum type="alphaLcParenR"/>
                </a:pPr>
                <a:r>
                  <a:rPr lang="en-US" sz="2333" dirty="0">
                    <a:latin typeface="Times New Roman" pitchFamily="18" charset="0"/>
                  </a:rPr>
                  <a:t>Select </a:t>
                </a:r>
                <a:r>
                  <a:rPr lang="en-US" sz="2333" dirty="0" smtClean="0">
                    <a:latin typeface="Times New Roman" pitchFamily="18" charset="0"/>
                  </a:rPr>
                  <a:t>the centroid for </a:t>
                </a:r>
                <a:r>
                  <a:rPr lang="en-US" sz="2333" dirty="0">
                    <a:latin typeface="Times New Roman" pitchFamily="18" charset="0"/>
                  </a:rPr>
                  <a:t>each </a:t>
                </a:r>
                <a:r>
                  <a:rPr lang="en-US" sz="2333" dirty="0" smtClean="0">
                    <a:latin typeface="Times New Roman" pitchFamily="18" charset="0"/>
                  </a:rPr>
                  <a:t>cluster </a:t>
                </a:r>
                <a:r>
                  <a:rPr lang="en-US" sz="2333" dirty="0">
                    <a:latin typeface="Times New Roman" pitchFamily="18" charset="0"/>
                  </a:rPr>
                  <a:t>according to the ranking until reaching the limit </a:t>
                </a:r>
                <a:r>
                  <a:rPr lang="en-US" sz="2333" dirty="0" smtClean="0">
                    <a:latin typeface="Times New Roman" pitchFamily="18" charset="0"/>
                  </a:rPr>
                  <a:t>of R words</a:t>
                </a:r>
                <a:endParaRPr lang="en-US" sz="2333" dirty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endParaRPr lang="en-US" sz="2333" dirty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r>
                  <a:rPr lang="en-US" sz="4000" dirty="0">
                    <a:latin typeface="Times New Roman" pitchFamily="18" charset="0"/>
                  </a:rPr>
                  <a:t>Candidate </a:t>
                </a:r>
                <a:r>
                  <a:rPr lang="en-US" sz="4000" dirty="0" smtClean="0">
                    <a:latin typeface="Times New Roman" pitchFamily="18" charset="0"/>
                  </a:rPr>
                  <a:t>phrase </a:t>
                </a:r>
                <a:r>
                  <a:rPr lang="en-US" sz="4000" dirty="0">
                    <a:latin typeface="Times New Roman" pitchFamily="18" charset="0"/>
                  </a:rPr>
                  <a:t>selection</a:t>
                </a:r>
              </a:p>
              <a:p>
                <a:pPr marL="342900" indent="-342900" algn="just" defTabSz="510642" eaLnBrk="0" hangingPunct="0">
                  <a:lnSpc>
                    <a:spcPct val="95000"/>
                  </a:lnSpc>
                  <a:buFont typeface="Times New Roman" panose="02020603050405020304" pitchFamily="18" charset="0"/>
                  <a:buChar char="―"/>
                </a:pPr>
                <a:r>
                  <a:rPr lang="en-US" sz="2333" dirty="0">
                    <a:latin typeface="Times New Roman" pitchFamily="18" charset="0"/>
                  </a:rPr>
                  <a:t>Shallow Parser (Chunk</a:t>
                </a:r>
                <a:r>
                  <a:rPr lang="en-US" sz="2333" dirty="0" smtClean="0">
                    <a:latin typeface="Times New Roman" pitchFamily="18" charset="0"/>
                  </a:rPr>
                  <a:t>): Noun phrase (NP)</a:t>
                </a:r>
                <a:endParaRPr lang="en-US" sz="2333" dirty="0">
                  <a:latin typeface="Times New Roman" pitchFamily="18" charset="0"/>
                </a:endParaRPr>
              </a:p>
              <a:p>
                <a:pPr marL="342900" indent="-342900" algn="just" defTabSz="510642" eaLnBrk="0" hangingPunct="0">
                  <a:lnSpc>
                    <a:spcPct val="95000"/>
                  </a:lnSpc>
                  <a:buFont typeface="Times New Roman" panose="02020603050405020304" pitchFamily="18" charset="0"/>
                  <a:buChar char="―"/>
                </a:pPr>
                <a:r>
                  <a:rPr lang="en-US" sz="2333" dirty="0">
                    <a:latin typeface="Times New Roman" pitchFamily="18" charset="0"/>
                  </a:rPr>
                  <a:t>Syntax </a:t>
                </a:r>
                <a:r>
                  <a:rPr lang="en-US" sz="2333" dirty="0" smtClean="0">
                    <a:latin typeface="Times New Roman" pitchFamily="18" charset="0"/>
                  </a:rPr>
                  <a:t>Tree</a:t>
                </a:r>
                <a:r>
                  <a:rPr lang="en-US" sz="2333" dirty="0">
                    <a:latin typeface="Times New Roman" pitchFamily="18" charset="0"/>
                  </a:rPr>
                  <a:t>: </a:t>
                </a:r>
                <a:r>
                  <a:rPr lang="en-US" sz="2333" dirty="0" smtClean="0">
                    <a:latin typeface="Times New Roman" pitchFamily="18" charset="0"/>
                  </a:rPr>
                  <a:t>NP by Breadth-first search (future work)</a:t>
                </a:r>
              </a:p>
              <a:p>
                <a:pPr algn="just" defTabSz="510642" eaLnBrk="0" hangingPunct="0">
                  <a:lnSpc>
                    <a:spcPct val="95000"/>
                  </a:lnSpc>
                </a:pPr>
                <a:endParaRPr lang="en-US" sz="2333" dirty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endParaRPr lang="en-US" sz="2333" dirty="0" smtClean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endParaRPr lang="en-US" sz="2333" dirty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endParaRPr lang="en-US" sz="2333" dirty="0" smtClean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endParaRPr lang="en-US" sz="2333" dirty="0" smtClean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endParaRPr lang="en-US" sz="2333" dirty="0" smtClean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r>
                  <a:rPr lang="en-US" sz="4000" dirty="0">
                    <a:latin typeface="Times New Roman" pitchFamily="18" charset="0"/>
                  </a:rPr>
                  <a:t>Clustering </a:t>
                </a:r>
                <a:r>
                  <a:rPr lang="en-US" sz="4000" dirty="0" smtClean="0">
                    <a:latin typeface="Times New Roman" pitchFamily="18" charset="0"/>
                  </a:rPr>
                  <a:t>algorithm</a:t>
                </a:r>
                <a:endParaRPr lang="en-US" sz="4000" dirty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r>
                  <a:rPr lang="en-US" sz="2333" dirty="0" smtClean="0">
                    <a:latin typeface="Times New Roman" pitchFamily="18" charset="0"/>
                  </a:rPr>
                  <a:t>K-Medoids (</a:t>
                </a:r>
                <a:r>
                  <a:rPr lang="en-US" sz="2333" dirty="0">
                    <a:latin typeface="Times New Roman" pitchFamily="18" charset="0"/>
                  </a:rPr>
                  <a:t>Kaufman &amp; Rousseeuw, 1987)</a:t>
                </a:r>
              </a:p>
              <a:p>
                <a:pPr marL="342900" indent="-342900" algn="just" defTabSz="510642" eaLnBrk="0" hangingPunct="0">
                  <a:lnSpc>
                    <a:spcPct val="95000"/>
                  </a:lnSpc>
                  <a:buFont typeface="Times New Roman" panose="02020603050405020304" pitchFamily="18" charset="0"/>
                  <a:buChar char="―"/>
                </a:pPr>
                <a:r>
                  <a:rPr lang="en-US" sz="2333" dirty="0">
                    <a:latin typeface="Times New Roman" pitchFamily="18" charset="0"/>
                  </a:rPr>
                  <a:t>chooses datapoints as </a:t>
                </a:r>
                <a:r>
                  <a:rPr lang="en-US" sz="2333" dirty="0" smtClean="0">
                    <a:latin typeface="Times New Roman" pitchFamily="18" charset="0"/>
                  </a:rPr>
                  <a:t>centroids</a:t>
                </a:r>
                <a:endParaRPr lang="en-US" sz="2333" dirty="0">
                  <a:latin typeface="Times New Roman" pitchFamily="18" charset="0"/>
                </a:endParaRPr>
              </a:p>
              <a:p>
                <a:pPr marL="342900" indent="-342900" algn="just" defTabSz="510642" eaLnBrk="0" hangingPunct="0">
                  <a:lnSpc>
                    <a:spcPct val="95000"/>
                  </a:lnSpc>
                  <a:buFont typeface="Times New Roman" panose="02020603050405020304" pitchFamily="18" charset="0"/>
                  <a:buChar char="―"/>
                </a:pPr>
                <a:r>
                  <a:rPr lang="en-US" sz="2333" dirty="0">
                    <a:latin typeface="Times New Roman" pitchFamily="18" charset="0"/>
                  </a:rPr>
                  <a:t>works with an arbitrary </a:t>
                </a:r>
                <a:r>
                  <a:rPr lang="en-US" sz="2333" dirty="0" smtClean="0">
                    <a:latin typeface="Times New Roman" pitchFamily="18" charset="0"/>
                  </a:rPr>
                  <a:t>distance </a:t>
                </a:r>
                <a:r>
                  <a:rPr lang="en-US" sz="2333" dirty="0">
                    <a:latin typeface="Times New Roman" pitchFamily="18" charset="0"/>
                  </a:rPr>
                  <a:t>matrix between datapoints</a:t>
                </a:r>
              </a:p>
              <a:p>
                <a:pPr algn="just" defTabSz="510642" eaLnBrk="0" hangingPunct="0">
                  <a:lnSpc>
                    <a:spcPct val="95000"/>
                  </a:lnSpc>
                </a:pPr>
                <a:endParaRPr lang="en-US" sz="2333" dirty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r>
                  <a:rPr lang="en-US" sz="4000" dirty="0">
                    <a:latin typeface="Times New Roman" pitchFamily="18" charset="0"/>
                  </a:rPr>
                  <a:t>Distance </a:t>
                </a:r>
                <a:r>
                  <a:rPr lang="en-US" sz="4000" dirty="0" smtClean="0">
                    <a:latin typeface="Times New Roman" pitchFamily="18" charset="0"/>
                  </a:rPr>
                  <a:t>metric</a:t>
                </a:r>
                <a:endParaRPr lang="en-US" sz="4000" dirty="0">
                  <a:latin typeface="Times New Roman" pitchFamily="18" charset="0"/>
                </a:endParaRPr>
              </a:p>
              <a:p>
                <a:pPr lvl="0" algn="just" defTabSz="510642" eaLnBrk="0" hangingPunct="0">
                  <a:lnSpc>
                    <a:spcPct val="95000"/>
                  </a:lnSpc>
                </a:pPr>
                <a:r>
                  <a:rPr lang="en-US" sz="2333" dirty="0" smtClean="0">
                    <a:latin typeface="Times New Roman" pitchFamily="18" charset="0"/>
                  </a:rPr>
                  <a:t>optimumComparerLSATasa (Rus et al., 2013)</a:t>
                </a:r>
                <a:endParaRPr lang="en-US" sz="2333" dirty="0">
                  <a:latin typeface="Times New Roman" pitchFamily="18" charset="0"/>
                </a:endParaRPr>
              </a:p>
              <a:p>
                <a:pPr marL="342900" lvl="0" indent="-342900" algn="just" defTabSz="510642" eaLnBrk="0" hangingPunct="0">
                  <a:lnSpc>
                    <a:spcPct val="95000"/>
                  </a:lnSpc>
                  <a:buFont typeface="Times New Roman" panose="02020603050405020304" pitchFamily="18" charset="0"/>
                  <a:buChar char="―"/>
                </a:pPr>
                <a:r>
                  <a:rPr lang="en-US" sz="2333" dirty="0" smtClean="0">
                    <a:latin typeface="Times New Roman" pitchFamily="18" charset="0"/>
                  </a:rPr>
                  <a:t>optimal </a:t>
                </a:r>
                <a:r>
                  <a:rPr lang="en-US" sz="2333" dirty="0">
                    <a:latin typeface="Times New Roman" pitchFamily="18" charset="0"/>
                  </a:rPr>
                  <a:t>assignment </a:t>
                </a:r>
                <a:r>
                  <a:rPr lang="en-US" sz="2333" dirty="0" smtClean="0">
                    <a:latin typeface="Times New Roman" pitchFamily="18" charset="0"/>
                  </a:rPr>
                  <a:t>based </a:t>
                </a:r>
                <a:r>
                  <a:rPr lang="en-US" sz="2333" dirty="0">
                    <a:latin typeface="Times New Roman" pitchFamily="18" charset="0"/>
                  </a:rPr>
                  <a:t>on word-to-word similarity</a:t>
                </a:r>
              </a:p>
              <a:p>
                <a:pPr marL="342900" lvl="0" indent="-342900" algn="just" defTabSz="510642" eaLnBrk="0" hangingPunct="0">
                  <a:lnSpc>
                    <a:spcPct val="95000"/>
                  </a:lnSpc>
                  <a:buFont typeface="Times New Roman" panose="02020603050405020304" pitchFamily="18" charset="0"/>
                  <a:buChar char="―"/>
                </a:pPr>
                <a:r>
                  <a:rPr lang="en-US" sz="2333" dirty="0">
                    <a:latin typeface="Times New Roman" pitchFamily="18" charset="0"/>
                  </a:rPr>
                  <a:t>l</a:t>
                </a:r>
                <a:r>
                  <a:rPr lang="en-US" sz="2333" dirty="0" smtClean="0">
                    <a:latin typeface="Times New Roman" pitchFamily="18" charset="0"/>
                  </a:rPr>
                  <a:t>atent </a:t>
                </a:r>
                <a:r>
                  <a:rPr lang="en-US" sz="2333" dirty="0">
                    <a:latin typeface="Times New Roman" pitchFamily="18" charset="0"/>
                  </a:rPr>
                  <a:t>semantic </a:t>
                </a:r>
                <a:r>
                  <a:rPr lang="en-US" sz="2333" dirty="0" smtClean="0">
                    <a:latin typeface="Times New Roman" pitchFamily="18" charset="0"/>
                  </a:rPr>
                  <a:t>analysis (LSA) </a:t>
                </a:r>
                <a:r>
                  <a:rPr lang="en-US" sz="2333" dirty="0">
                    <a:latin typeface="Times New Roman" pitchFamily="18" charset="0"/>
                  </a:rPr>
                  <a:t>using the TASA </a:t>
                </a:r>
                <a:r>
                  <a:rPr lang="en-US" sz="2333" dirty="0" smtClean="0">
                    <a:latin typeface="Times New Roman" pitchFamily="18" charset="0"/>
                  </a:rPr>
                  <a:t>corpus</a:t>
                </a:r>
              </a:p>
              <a:p>
                <a:pPr algn="just" defTabSz="510642" eaLnBrk="0" hangingPunct="0">
                  <a:lnSpc>
                    <a:spcPct val="95000"/>
                  </a:lnSpc>
                </a:pPr>
                <a:endParaRPr lang="en-US" sz="2333" dirty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r>
                  <a:rPr lang="en-US" sz="4000" dirty="0">
                    <a:latin typeface="Times New Roman" pitchFamily="18" charset="0"/>
                  </a:rPr>
                  <a:t>Number of </a:t>
                </a:r>
                <a:r>
                  <a:rPr lang="en-US" sz="4000" dirty="0" smtClean="0">
                    <a:latin typeface="Times New Roman" pitchFamily="18" charset="0"/>
                  </a:rPr>
                  <a:t>clusters</a:t>
                </a:r>
                <a:endParaRPr lang="en-US" sz="4000" dirty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 smtClean="0"/>
              </a:p>
              <a:p>
                <a:pPr defTabSz="510642" eaLnBrk="0" hangingPunct="0">
                  <a:lnSpc>
                    <a:spcPct val="95000"/>
                  </a:lnSpc>
                </a:pPr>
                <a:r>
                  <a:rPr lang="en-US" sz="2333" dirty="0">
                    <a:latin typeface="Times New Roman" pitchFamily="18" charset="0"/>
                  </a:rPr>
                  <a:t>V is the number of </a:t>
                </a:r>
                <a:r>
                  <a:rPr lang="en-US" sz="2333" dirty="0" smtClean="0">
                    <a:latin typeface="Times New Roman" pitchFamily="18" charset="0"/>
                  </a:rPr>
                  <a:t>candidate phrases</a:t>
                </a:r>
                <a:endParaRPr lang="en-US" sz="2333" dirty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endParaRPr lang="en-US" sz="2333" dirty="0">
                  <a:latin typeface="Times New Roman" pitchFamily="18" charset="0"/>
                </a:endParaRPr>
              </a:p>
              <a:p>
                <a:pPr algn="just" defTabSz="510642" eaLnBrk="0" hangingPunct="0"/>
                <a:endParaRPr lang="en-US" sz="1667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2084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36668" y="10695259"/>
                <a:ext cx="7852834" cy="14883868"/>
              </a:xfrm>
              <a:prstGeom prst="rect">
                <a:avLst/>
              </a:prstGeom>
              <a:blipFill rotWithShape="0">
                <a:blip r:embed="rId3"/>
                <a:stretch>
                  <a:fillRect l="-3261" t="-1065" r="-1708"/>
                </a:stretch>
              </a:blipFill>
              <a:ln w="57150" cmpd="thinThick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6" name="Text Box 38"/>
          <p:cNvSpPr txBox="1">
            <a:spLocks noChangeArrowheads="1"/>
          </p:cNvSpPr>
          <p:nvPr/>
        </p:nvSpPr>
        <p:spPr bwMode="auto">
          <a:xfrm>
            <a:off x="27842634" y="22663536"/>
            <a:ext cx="7655718" cy="3852514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lIns="50975" tIns="25488" rIns="50975" bIns="25488">
            <a:spAutoFit/>
          </a:bodyPr>
          <a:lstStyle/>
          <a:p>
            <a:pPr marL="285748" indent="-285748" algn="l" defTabSz="510642" eaLnBrk="0" hangingPunct="0">
              <a:lnSpc>
                <a:spcPct val="95000"/>
              </a:lnSpc>
              <a:buFont typeface="Symbol" pitchFamily="18" charset="2"/>
              <a:buAutoNum type="arabicPeriod"/>
            </a:pPr>
            <a:r>
              <a:rPr lang="en-US" sz="2000" dirty="0"/>
              <a:t>Boud, D., Keogh, R., &amp; Walker, D. (2013). </a:t>
            </a:r>
            <a:r>
              <a:rPr lang="en-US" sz="2000" i="1" dirty="0"/>
              <a:t>Reflection: Turning Experience Into Learning</a:t>
            </a:r>
            <a:r>
              <a:rPr lang="en-US" sz="2000" dirty="0"/>
              <a:t> (p. 170). Routledge</a:t>
            </a:r>
          </a:p>
          <a:p>
            <a:pPr marL="285748" indent="-285748" algn="l" defTabSz="510642" eaLnBrk="0" hangingPunct="0">
              <a:lnSpc>
                <a:spcPct val="95000"/>
              </a:lnSpc>
              <a:buFont typeface="Symbol" pitchFamily="18" charset="2"/>
              <a:buAutoNum type="arabicPeriod"/>
            </a:pPr>
            <a:r>
              <a:rPr lang="en-US" sz="2000" dirty="0" smtClean="0"/>
              <a:t>Hasan</a:t>
            </a:r>
            <a:r>
              <a:rPr lang="en-US" sz="2000" dirty="0"/>
              <a:t>, K. S., &amp; Ng, V. (2014). Automatic Keyphrase Extraction: A Survey of the State of the Art. </a:t>
            </a:r>
            <a:r>
              <a:rPr lang="en-US" sz="2000" i="1" dirty="0" smtClean="0"/>
              <a:t>ACL 2014</a:t>
            </a:r>
            <a:r>
              <a:rPr lang="en-US" sz="2000" dirty="0" smtClean="0"/>
              <a:t>.</a:t>
            </a:r>
            <a:endParaRPr lang="en-US" sz="2000" dirty="0"/>
          </a:p>
          <a:p>
            <a:pPr marL="285748" indent="-285748" algn="l" defTabSz="510642" eaLnBrk="0" hangingPunct="0">
              <a:lnSpc>
                <a:spcPct val="95000"/>
              </a:lnSpc>
              <a:buFont typeface="Symbol" pitchFamily="18" charset="2"/>
              <a:buAutoNum type="arabicPeriod"/>
            </a:pPr>
            <a:r>
              <a:rPr lang="en-US" sz="2000" dirty="0" smtClean="0"/>
              <a:t>Kaufman</a:t>
            </a:r>
            <a:r>
              <a:rPr lang="en-US" sz="2000" dirty="0"/>
              <a:t>, L., &amp; Rousseeuw, P. (1987). </a:t>
            </a:r>
            <a:r>
              <a:rPr lang="en-US" sz="2000" i="1" dirty="0"/>
              <a:t>Clustering by means of medoids</a:t>
            </a:r>
            <a:r>
              <a:rPr lang="en-US" sz="2000" dirty="0"/>
              <a:t> (pp. 405–416). North-Holland. </a:t>
            </a:r>
            <a:endParaRPr lang="en-US" sz="2000" dirty="0" smtClean="0"/>
          </a:p>
          <a:p>
            <a:pPr marL="285748" indent="-285748" algn="l" defTabSz="510642" eaLnBrk="0" hangingPunct="0">
              <a:lnSpc>
                <a:spcPct val="95000"/>
              </a:lnSpc>
              <a:buFont typeface="Symbol" pitchFamily="18" charset="2"/>
              <a:buAutoNum type="arabicPeriod"/>
            </a:pPr>
            <a:r>
              <a:rPr lang="en-US" sz="2000" dirty="0" smtClean="0"/>
              <a:t>Medelyan</a:t>
            </a:r>
            <a:r>
              <a:rPr lang="en-US" sz="2000" dirty="0"/>
              <a:t>, O., </a:t>
            </a:r>
            <a:r>
              <a:rPr lang="en-US" sz="2000" dirty="0" smtClean="0"/>
              <a:t>et al. </a:t>
            </a:r>
            <a:r>
              <a:rPr lang="en-US" sz="2000" dirty="0"/>
              <a:t>(2009). Human-competitive tagging using automatic keyphrase extraction. </a:t>
            </a:r>
            <a:r>
              <a:rPr lang="en-US" sz="2000" i="1" dirty="0" smtClean="0"/>
              <a:t>EMNLP 2009</a:t>
            </a:r>
            <a:r>
              <a:rPr lang="en-US" sz="2000" dirty="0" smtClean="0"/>
              <a:t>.</a:t>
            </a:r>
          </a:p>
          <a:p>
            <a:pPr marL="285748" indent="-285748" algn="l" defTabSz="510642" eaLnBrk="0" hangingPunct="0">
              <a:lnSpc>
                <a:spcPct val="95000"/>
              </a:lnSpc>
              <a:buFont typeface="Symbol" pitchFamily="18" charset="2"/>
              <a:buAutoNum type="arabicPeriod"/>
            </a:pPr>
            <a:r>
              <a:rPr lang="en-US" sz="2000" dirty="0"/>
              <a:t>Menekse, M., &amp; Chi, M.T.H. (2013). The effectiveness of knowledge co-construction on pairs’ learning outcomes. </a:t>
            </a:r>
            <a:r>
              <a:rPr lang="en-US" sz="2000" i="1" dirty="0" smtClean="0"/>
              <a:t>AERA 2013</a:t>
            </a:r>
            <a:r>
              <a:rPr lang="en-US" sz="2000" dirty="0" smtClean="0"/>
              <a:t>.</a:t>
            </a:r>
          </a:p>
          <a:p>
            <a:pPr marL="285748" indent="-285748" algn="l" defTabSz="510642" eaLnBrk="0" hangingPunct="0">
              <a:lnSpc>
                <a:spcPct val="95000"/>
              </a:lnSpc>
              <a:buFont typeface="Symbol" pitchFamily="18" charset="2"/>
              <a:buAutoNum type="arabicPeriod"/>
            </a:pPr>
            <a:r>
              <a:rPr lang="en-US" sz="2000" dirty="0" smtClean="0"/>
              <a:t>Rus</a:t>
            </a:r>
            <a:r>
              <a:rPr lang="en-US" sz="2000" dirty="0"/>
              <a:t>, V., Lintean, </a:t>
            </a:r>
            <a:r>
              <a:rPr lang="en-US" sz="2000" dirty="0" smtClean="0"/>
              <a:t>et al. </a:t>
            </a:r>
            <a:r>
              <a:rPr lang="en-US" sz="2000" dirty="0"/>
              <a:t>(2013). SEMILAR: The Semantic Similarity Toolkit. </a:t>
            </a:r>
            <a:r>
              <a:rPr lang="en-US" sz="2000" i="1" dirty="0"/>
              <a:t>ACL 2013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2087" name="Text Box 39"/>
          <p:cNvSpPr txBox="1">
            <a:spLocks noChangeArrowheads="1"/>
          </p:cNvSpPr>
          <p:nvPr/>
        </p:nvSpPr>
        <p:spPr bwMode="auto">
          <a:xfrm>
            <a:off x="18700748" y="7124700"/>
            <a:ext cx="8138583" cy="11473062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lIns="50975" tIns="25488" rIns="50975" bIns="25488">
            <a:spAutoFit/>
          </a:bodyPr>
          <a:lstStyle/>
          <a:p>
            <a:pPr algn="just" defTabSz="510642" eaLnBrk="0" hangingPunct="0">
              <a:lnSpc>
                <a:spcPct val="95000"/>
              </a:lnSpc>
            </a:pPr>
            <a:r>
              <a:rPr lang="en-US" sz="4000" dirty="0" smtClean="0">
                <a:latin typeface="Times New Roman" pitchFamily="18" charset="0"/>
              </a:rPr>
              <a:t>Participants</a:t>
            </a: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 smtClean="0">
                <a:latin typeface="Times New Roman" pitchFamily="18" charset="0"/>
              </a:rPr>
              <a:t>53 undergraduate engineering students (19 were female)</a:t>
            </a: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 smtClean="0">
                <a:latin typeface="Times New Roman" pitchFamily="18" charset="0"/>
              </a:rPr>
              <a:t>an </a:t>
            </a:r>
            <a:r>
              <a:rPr lang="en-US" sz="2333" dirty="0">
                <a:latin typeface="Times New Roman" pitchFamily="18" charset="0"/>
              </a:rPr>
              <a:t>introductory materials science and engineering </a:t>
            </a:r>
            <a:r>
              <a:rPr lang="en-US" sz="2333" dirty="0" smtClean="0">
                <a:latin typeface="Times New Roman" pitchFamily="18" charset="0"/>
              </a:rPr>
              <a:t>class</a:t>
            </a:r>
            <a:endParaRPr lang="en-US" sz="2333" dirty="0">
              <a:latin typeface="Times New Roman" pitchFamily="18" charset="0"/>
            </a:endParaRPr>
          </a:p>
          <a:p>
            <a:pPr algn="just" defTabSz="510642" eaLnBrk="0" hangingPunct="0">
              <a:lnSpc>
                <a:spcPct val="95000"/>
              </a:lnSpc>
            </a:pPr>
            <a:endParaRPr lang="en-US" sz="2333" dirty="0" smtClean="0">
              <a:latin typeface="Times New Roman" pitchFamily="18" charset="0"/>
            </a:endParaRPr>
          </a:p>
          <a:p>
            <a:pPr algn="just" defTabSz="510642" eaLnBrk="0" hangingPunct="0">
              <a:lnSpc>
                <a:spcPct val="95000"/>
              </a:lnSpc>
            </a:pPr>
            <a:r>
              <a:rPr lang="en-US" sz="4000" dirty="0" smtClean="0">
                <a:latin typeface="Times New Roman" pitchFamily="18" charset="0"/>
              </a:rPr>
              <a:t>Reflection</a:t>
            </a:r>
            <a:r>
              <a:rPr lang="en-US" sz="2333" dirty="0" smtClean="0">
                <a:latin typeface="Times New Roman" pitchFamily="18" charset="0"/>
              </a:rPr>
              <a:t> </a:t>
            </a:r>
            <a:r>
              <a:rPr lang="en-US" sz="4000" dirty="0">
                <a:latin typeface="Times New Roman" pitchFamily="18" charset="0"/>
              </a:rPr>
              <a:t>collection</a:t>
            </a:r>
          </a:p>
          <a:p>
            <a:pPr algn="just" defTabSz="510642" eaLnBrk="0" hangingPunct="0">
              <a:lnSpc>
                <a:spcPct val="95000"/>
              </a:lnSpc>
            </a:pPr>
            <a:r>
              <a:rPr lang="en-US" sz="2333" dirty="0">
                <a:latin typeface="Times New Roman" pitchFamily="18" charset="0"/>
              </a:rPr>
              <a:t>S</a:t>
            </a:r>
            <a:r>
              <a:rPr lang="en-US" sz="2333" dirty="0" smtClean="0">
                <a:latin typeface="Times New Roman" pitchFamily="18" charset="0"/>
              </a:rPr>
              <a:t>tudents </a:t>
            </a:r>
            <a:r>
              <a:rPr lang="en-US" sz="2333" dirty="0">
                <a:latin typeface="Times New Roman" pitchFamily="18" charset="0"/>
              </a:rPr>
              <a:t>were asked to complete </a:t>
            </a:r>
            <a:r>
              <a:rPr lang="en-US" sz="2333" dirty="0" smtClean="0">
                <a:latin typeface="Times New Roman" pitchFamily="18" charset="0"/>
              </a:rPr>
              <a:t>the questionnaire (Fig. 2) </a:t>
            </a:r>
            <a:r>
              <a:rPr lang="en-US" sz="2333" dirty="0">
                <a:latin typeface="Times New Roman" pitchFamily="18" charset="0"/>
              </a:rPr>
              <a:t>at the end of each class during the entire </a:t>
            </a:r>
            <a:r>
              <a:rPr lang="en-US" sz="2333" dirty="0" smtClean="0">
                <a:latin typeface="Times New Roman" pitchFamily="18" charset="0"/>
              </a:rPr>
              <a:t>semester. </a:t>
            </a:r>
            <a:endParaRPr lang="en-US" sz="2400" dirty="0"/>
          </a:p>
          <a:p>
            <a:pPr algn="just" defTabSz="510642" eaLnBrk="0" hangingPunct="0">
              <a:lnSpc>
                <a:spcPct val="95000"/>
              </a:lnSpc>
            </a:pPr>
            <a:endParaRPr lang="en-US" sz="2400" dirty="0" smtClean="0"/>
          </a:p>
          <a:p>
            <a:pPr algn="just" defTabSz="510642" eaLnBrk="0" hangingPunct="0">
              <a:lnSpc>
                <a:spcPct val="95000"/>
              </a:lnSpc>
            </a:pPr>
            <a:endParaRPr lang="en-US" sz="2400" dirty="0"/>
          </a:p>
          <a:p>
            <a:pPr algn="just" defTabSz="510642" eaLnBrk="0" hangingPunct="0">
              <a:lnSpc>
                <a:spcPct val="95000"/>
              </a:lnSpc>
            </a:pPr>
            <a:endParaRPr lang="en-US" sz="2400" dirty="0" smtClean="0"/>
          </a:p>
          <a:p>
            <a:pPr algn="just" defTabSz="510642" eaLnBrk="0" hangingPunct="0">
              <a:lnSpc>
                <a:spcPct val="95000"/>
              </a:lnSpc>
            </a:pPr>
            <a:endParaRPr lang="en-US" sz="2400" dirty="0"/>
          </a:p>
          <a:p>
            <a:pPr algn="just" defTabSz="510642" eaLnBrk="0" hangingPunct="0">
              <a:lnSpc>
                <a:spcPct val="95000"/>
              </a:lnSpc>
            </a:pPr>
            <a:endParaRPr lang="en-US" sz="2400" dirty="0" smtClean="0"/>
          </a:p>
          <a:p>
            <a:pPr algn="just" defTabSz="510642" eaLnBrk="0" hangingPunct="0">
              <a:lnSpc>
                <a:spcPct val="95000"/>
              </a:lnSpc>
            </a:pPr>
            <a:endParaRPr lang="en-US" sz="2400" dirty="0" smtClean="0"/>
          </a:p>
          <a:p>
            <a:pPr algn="just" defTabSz="510642" eaLnBrk="0" hangingPunct="0">
              <a:lnSpc>
                <a:spcPct val="95000"/>
              </a:lnSpc>
            </a:pPr>
            <a:endParaRPr lang="en-US" sz="2400" dirty="0"/>
          </a:p>
          <a:p>
            <a:pPr algn="just" defTabSz="510642" eaLnBrk="0" hangingPunct="0">
              <a:lnSpc>
                <a:spcPct val="95000"/>
              </a:lnSpc>
            </a:pPr>
            <a:endParaRPr lang="en-US" sz="2400" dirty="0" smtClean="0"/>
          </a:p>
          <a:p>
            <a:pPr algn="just" defTabSz="510642" eaLnBrk="0" hangingPunct="0">
              <a:lnSpc>
                <a:spcPct val="95000"/>
              </a:lnSpc>
            </a:pPr>
            <a:endParaRPr lang="en-US" sz="2400" dirty="0"/>
          </a:p>
          <a:p>
            <a:pPr algn="just" defTabSz="510642" eaLnBrk="0" hangingPunct="0">
              <a:lnSpc>
                <a:spcPct val="95000"/>
              </a:lnSpc>
            </a:pPr>
            <a:endParaRPr lang="en-US" sz="2400" dirty="0" smtClean="0"/>
          </a:p>
          <a:p>
            <a:pPr algn="just" defTabSz="510642" eaLnBrk="0" hangingPunct="0">
              <a:lnSpc>
                <a:spcPct val="95000"/>
              </a:lnSpc>
            </a:pPr>
            <a:endParaRPr lang="en-US" sz="2400" dirty="0"/>
          </a:p>
          <a:p>
            <a:pPr algn="just" defTabSz="510642" eaLnBrk="0" hangingPunct="0">
              <a:lnSpc>
                <a:spcPct val="95000"/>
              </a:lnSpc>
            </a:pPr>
            <a:endParaRPr lang="en-US" sz="2400" dirty="0" smtClean="0"/>
          </a:p>
          <a:p>
            <a:pPr algn="just" defTabSz="510642" eaLnBrk="0" hangingPunct="0">
              <a:lnSpc>
                <a:spcPct val="95000"/>
              </a:lnSpc>
            </a:pPr>
            <a:r>
              <a:rPr lang="en-US" sz="4000" dirty="0" smtClean="0">
                <a:latin typeface="Times New Roman" pitchFamily="18" charset="0"/>
              </a:rPr>
              <a:t>Data size</a:t>
            </a:r>
            <a:endParaRPr lang="en-US" sz="4000" dirty="0">
              <a:latin typeface="Times New Roman" pitchFamily="18" charset="0"/>
            </a:endParaRP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>
                <a:latin typeface="Times New Roman" pitchFamily="18" charset="0"/>
              </a:rPr>
              <a:t>900+ </a:t>
            </a:r>
            <a:r>
              <a:rPr lang="en-US" sz="2333" dirty="0" smtClean="0">
                <a:latin typeface="Times New Roman" pitchFamily="18" charset="0"/>
              </a:rPr>
              <a:t>feedbacks for each point of reflection</a:t>
            </a: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 smtClean="0">
                <a:latin typeface="Times New Roman" pitchFamily="18" charset="0"/>
              </a:rPr>
              <a:t>25 lectures during the semester</a:t>
            </a: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 smtClean="0">
                <a:latin typeface="Times New Roman" pitchFamily="18" charset="0"/>
              </a:rPr>
              <a:t>12 of the lectures have manual summaries from the TA</a:t>
            </a:r>
          </a:p>
          <a:p>
            <a:pPr algn="just" defTabSz="510642" eaLnBrk="0" hangingPunct="0">
              <a:lnSpc>
                <a:spcPct val="95000"/>
              </a:lnSpc>
            </a:pPr>
            <a:endParaRPr lang="en-US" sz="2333" dirty="0" smtClean="0">
              <a:latin typeface="Times New Roman" pitchFamily="18" charset="0"/>
            </a:endParaRPr>
          </a:p>
          <a:p>
            <a:pPr algn="just" defTabSz="510642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l" defTabSz="510642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l" defTabSz="510642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l" defTabSz="510642" eaLnBrk="0" hangingPunct="0">
              <a:lnSpc>
                <a:spcPct val="95000"/>
              </a:lnSpc>
            </a:pPr>
            <a:endParaRPr lang="en-US" sz="2333" dirty="0" smtClean="0">
              <a:latin typeface="Times New Roman" pitchFamily="18" charset="0"/>
            </a:endParaRPr>
          </a:p>
          <a:p>
            <a:pPr algn="l" defTabSz="510642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l" defTabSz="510642" eaLnBrk="0" hangingPunct="0">
              <a:lnSpc>
                <a:spcPct val="95000"/>
              </a:lnSpc>
            </a:pPr>
            <a:endParaRPr lang="en-US" sz="2333" dirty="0" smtClean="0">
              <a:latin typeface="Times New Roman" pitchFamily="18" charset="0"/>
            </a:endParaRPr>
          </a:p>
          <a:p>
            <a:pPr algn="l" defTabSz="510642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8" name="Text Box 40"/>
              <p:cNvSpPr txBox="1">
                <a:spLocks noChangeArrowheads="1"/>
              </p:cNvSpPr>
              <p:nvPr/>
            </p:nvSpPr>
            <p:spPr bwMode="auto">
              <a:xfrm>
                <a:off x="27744209" y="7122381"/>
                <a:ext cx="8075083" cy="3023634"/>
              </a:xfrm>
              <a:prstGeom prst="rect">
                <a:avLst/>
              </a:prstGeom>
              <a:noFill/>
              <a:ln w="57150" cmpd="thinThick">
                <a:noFill/>
                <a:miter lim="800000"/>
                <a:headEnd/>
                <a:tailEnd/>
              </a:ln>
              <a:effectLst/>
            </p:spPr>
            <p:txBody>
              <a:bodyPr lIns="50975" tIns="25488" rIns="50975" bIns="25488">
                <a:spAutoFit/>
              </a:bodyPr>
              <a:lstStyle/>
              <a:p>
                <a:pPr algn="just" defTabSz="510642" eaLnBrk="0" hangingPunct="0">
                  <a:lnSpc>
                    <a:spcPct val="95000"/>
                  </a:lnSpc>
                </a:pPr>
                <a:r>
                  <a:rPr lang="en-US" sz="4000" dirty="0">
                    <a:latin typeface="Times New Roman" pitchFamily="18" charset="0"/>
                  </a:rPr>
                  <a:t>Rouge </a:t>
                </a:r>
                <a:r>
                  <a:rPr lang="en-US" sz="4000" dirty="0" smtClean="0">
                    <a:latin typeface="Times New Roman" pitchFamily="18" charset="0"/>
                  </a:rPr>
                  <a:t>scores for Muddiest Point</a:t>
                </a:r>
                <a:endParaRPr lang="en-US" sz="4000" dirty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r>
                  <a:rPr lang="en-US" sz="2333" dirty="0" smtClean="0">
                    <a:latin typeface="Times New Roman" pitchFamily="18" charset="0"/>
                  </a:rPr>
                  <a:t>Best result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333" dirty="0" smtClean="0">
                    <a:latin typeface="Times New Roman" pitchFamily="18" charset="0"/>
                  </a:rPr>
                  <a:t>=0.3)</a:t>
                </a:r>
                <a:endParaRPr lang="en-US" sz="2333" dirty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endParaRPr lang="en-US" sz="2333" dirty="0" smtClean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endParaRPr lang="en-US" sz="2333" dirty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endParaRPr lang="en-US" sz="2333" dirty="0" smtClean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endParaRPr lang="en-US" sz="2333" dirty="0" smtClean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endParaRPr lang="en-US" sz="2333" dirty="0" smtClean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endParaRPr lang="en-US" sz="2333" dirty="0" smtClean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088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44209" y="7122381"/>
                <a:ext cx="8075083" cy="3023634"/>
              </a:xfrm>
              <a:prstGeom prst="rect">
                <a:avLst/>
              </a:prstGeom>
              <a:blipFill rotWithShape="0">
                <a:blip r:embed="rId4"/>
                <a:stretch>
                  <a:fillRect l="-3170" t="-5242"/>
                </a:stretch>
              </a:blipFill>
              <a:ln w="57150" cmpd="thinThick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508000" y="5080000"/>
            <a:ext cx="8636000" cy="216535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5971" dirty="0"/>
          </a:p>
        </p:txBody>
      </p:sp>
      <p:sp>
        <p:nvSpPr>
          <p:cNvPr id="2090" name="Text Box 42"/>
          <p:cNvSpPr txBox="1">
            <a:spLocks noChangeArrowheads="1"/>
          </p:cNvSpPr>
          <p:nvPr/>
        </p:nvSpPr>
        <p:spPr bwMode="auto">
          <a:xfrm>
            <a:off x="698500" y="5461000"/>
            <a:ext cx="8191500" cy="101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57833">
              <a:spcBef>
                <a:spcPct val="50000"/>
              </a:spcBef>
            </a:pPr>
            <a:r>
              <a:rPr lang="en-US" sz="5971" b="1" dirty="0" smtClean="0"/>
              <a:t>Motivation</a:t>
            </a:r>
            <a:endParaRPr lang="en-US" sz="5971" b="1" dirty="0"/>
          </a:p>
        </p:txBody>
      </p:sp>
      <p:sp>
        <p:nvSpPr>
          <p:cNvPr id="2091" name="Text Box 43"/>
          <p:cNvSpPr txBox="1">
            <a:spLocks noChangeArrowheads="1"/>
          </p:cNvSpPr>
          <p:nvPr/>
        </p:nvSpPr>
        <p:spPr bwMode="auto">
          <a:xfrm>
            <a:off x="18605500" y="5470261"/>
            <a:ext cx="8191501" cy="101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57833">
              <a:spcBef>
                <a:spcPct val="50000"/>
              </a:spcBef>
            </a:pPr>
            <a:r>
              <a:rPr lang="en-US" sz="5971" b="1" dirty="0"/>
              <a:t>Corpus</a:t>
            </a:r>
          </a:p>
        </p:txBody>
      </p:sp>
      <p:pic>
        <p:nvPicPr>
          <p:cNvPr id="24" name="Picture 2" descr="http://mips.lrdc.pitt.edu/demos/pitt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250" y="412750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698500" y="20715351"/>
            <a:ext cx="8191500" cy="101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57833">
              <a:spcBef>
                <a:spcPct val="50000"/>
              </a:spcBef>
            </a:pPr>
            <a:r>
              <a:rPr lang="en-US" sz="5971" b="1" dirty="0"/>
              <a:t>Related Work</a:t>
            </a:r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751417" y="7124700"/>
            <a:ext cx="7852833" cy="13693670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lIns="50975" tIns="25488" rIns="50975" bIns="25488">
            <a:spAutoFit/>
          </a:bodyPr>
          <a:lstStyle/>
          <a:p>
            <a:pPr algn="just" defTabSz="510642" eaLnBrk="0" hangingPunct="0">
              <a:lnSpc>
                <a:spcPct val="95000"/>
              </a:lnSpc>
            </a:pPr>
            <a:r>
              <a:rPr lang="en-US" sz="2333" b="1" i="1" dirty="0" smtClean="0">
                <a:latin typeface="Times New Roman" pitchFamily="18" charset="0"/>
              </a:rPr>
              <a:t>Student reflection</a:t>
            </a:r>
          </a:p>
          <a:p>
            <a:pPr marL="342900" indent="-342900" algn="l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>
                <a:latin typeface="Times New Roman" pitchFamily="18" charset="0"/>
              </a:rPr>
              <a:t>“recapture experience, think about it, mull it over and evaluate </a:t>
            </a:r>
            <a:r>
              <a:rPr lang="en-US" sz="2333" dirty="0" smtClean="0">
                <a:latin typeface="Times New Roman" pitchFamily="18" charset="0"/>
              </a:rPr>
              <a:t>it” </a:t>
            </a:r>
            <a:r>
              <a:rPr lang="en-US" sz="2333" dirty="0">
                <a:latin typeface="Times New Roman" pitchFamily="18" charset="0"/>
              </a:rPr>
              <a:t>(Boud et al., 2013)</a:t>
            </a:r>
          </a:p>
          <a:p>
            <a:pPr marL="342900" indent="-342900" algn="l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 smtClean="0">
                <a:latin typeface="Times New Roman" pitchFamily="18" charset="0"/>
              </a:rPr>
              <a:t>showed </a:t>
            </a:r>
            <a:r>
              <a:rPr lang="en-US" sz="2333" dirty="0">
                <a:latin typeface="Times New Roman" pitchFamily="18" charset="0"/>
              </a:rPr>
              <a:t>a significant positive correlation to the learning </a:t>
            </a:r>
            <a:r>
              <a:rPr lang="en-US" sz="2333" dirty="0" smtClean="0">
                <a:latin typeface="Times New Roman" pitchFamily="18" charset="0"/>
              </a:rPr>
              <a:t>gains</a:t>
            </a:r>
            <a:r>
              <a:rPr lang="en-US" sz="2333" dirty="0">
                <a:latin typeface="Times New Roman" pitchFamily="18" charset="0"/>
              </a:rPr>
              <a:t> (Menekse &amp; Chi, 2013)</a:t>
            </a:r>
            <a:endParaRPr lang="en-US" sz="2333" dirty="0" smtClean="0">
              <a:latin typeface="Times New Roman" pitchFamily="18" charset="0"/>
            </a:endParaRPr>
          </a:p>
          <a:p>
            <a:pPr algn="just" defTabSz="510642" eaLnBrk="0" hangingPunct="0">
              <a:lnSpc>
                <a:spcPct val="95000"/>
              </a:lnSpc>
            </a:pPr>
            <a:endParaRPr lang="en-US" sz="2333" i="1" dirty="0" smtClean="0">
              <a:latin typeface="Times New Roman" pitchFamily="18" charset="0"/>
            </a:endParaRPr>
          </a:p>
          <a:p>
            <a:pPr algn="just" defTabSz="510642" eaLnBrk="0" hangingPunct="0">
              <a:lnSpc>
                <a:spcPct val="95000"/>
              </a:lnSpc>
            </a:pPr>
            <a:r>
              <a:rPr lang="en-US" sz="2333" b="1" dirty="0">
                <a:latin typeface="Times New Roman" pitchFamily="18" charset="0"/>
              </a:rPr>
              <a:t>To </a:t>
            </a:r>
            <a:r>
              <a:rPr lang="en-US" sz="2333" b="1" dirty="0" smtClean="0">
                <a:latin typeface="Times New Roman" pitchFamily="18" charset="0"/>
              </a:rPr>
              <a:t>enhance </a:t>
            </a:r>
            <a:r>
              <a:rPr lang="en-US" sz="2333" b="1" dirty="0">
                <a:latin typeface="Times New Roman" pitchFamily="18" charset="0"/>
              </a:rPr>
              <a:t>the interaction between students and </a:t>
            </a:r>
            <a:r>
              <a:rPr lang="en-US" sz="2333" b="1" dirty="0" smtClean="0">
                <a:latin typeface="Times New Roman" pitchFamily="18" charset="0"/>
              </a:rPr>
              <a:t>instructors via reflections, it needs</a:t>
            </a: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 smtClean="0">
                <a:latin typeface="Times New Roman" pitchFamily="18" charset="0"/>
              </a:rPr>
              <a:t>A timely feedback</a:t>
            </a:r>
          </a:p>
          <a:p>
            <a:pPr algn="l" defTabSz="510642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l" defTabSz="510642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l" defTabSz="510642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l" defTabSz="510642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l" defTabSz="510642" eaLnBrk="0" hangingPunct="0">
              <a:lnSpc>
                <a:spcPct val="95000"/>
              </a:lnSpc>
            </a:pPr>
            <a:endParaRPr lang="en-US" sz="2333" dirty="0" smtClean="0">
              <a:latin typeface="Times New Roman" pitchFamily="18" charset="0"/>
            </a:endParaRPr>
          </a:p>
          <a:p>
            <a:pPr algn="l" defTabSz="510642" eaLnBrk="0" hangingPunct="0">
              <a:lnSpc>
                <a:spcPct val="95000"/>
              </a:lnSpc>
            </a:pPr>
            <a:endParaRPr lang="en-US" sz="2333" dirty="0" smtClean="0">
              <a:latin typeface="Times New Roman" pitchFamily="18" charset="0"/>
            </a:endParaRPr>
          </a:p>
          <a:p>
            <a:pPr algn="l" defTabSz="510642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l" defTabSz="510642" eaLnBrk="0" hangingPunct="0">
              <a:lnSpc>
                <a:spcPct val="95000"/>
              </a:lnSpc>
            </a:pPr>
            <a:endParaRPr lang="en-US" sz="2333" dirty="0" smtClean="0">
              <a:latin typeface="Times New Roman" pitchFamily="18" charset="0"/>
            </a:endParaRPr>
          </a:p>
          <a:p>
            <a:pPr algn="l" defTabSz="510642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just" defTabSz="510642" eaLnBrk="0" hangingPunct="0">
              <a:lnSpc>
                <a:spcPct val="95000"/>
              </a:lnSpc>
            </a:pPr>
            <a:endParaRPr lang="en-US" sz="2333" dirty="0" smtClean="0">
              <a:latin typeface="Times New Roman" pitchFamily="18" charset="0"/>
            </a:endParaRPr>
          </a:p>
          <a:p>
            <a:pPr algn="just" defTabSz="510642" eaLnBrk="0" hangingPunct="0">
              <a:lnSpc>
                <a:spcPct val="95000"/>
              </a:lnSpc>
            </a:pPr>
            <a:endParaRPr lang="en-US" sz="2333" b="1" dirty="0" smtClean="0">
              <a:latin typeface="Times New Roman" pitchFamily="18" charset="0"/>
            </a:endParaRPr>
          </a:p>
          <a:p>
            <a:pPr algn="just" defTabSz="510642" eaLnBrk="0" hangingPunct="0">
              <a:lnSpc>
                <a:spcPct val="95000"/>
              </a:lnSpc>
            </a:pPr>
            <a:r>
              <a:rPr lang="en-US" sz="2333" b="1" dirty="0" smtClean="0">
                <a:latin typeface="Times New Roman" pitchFamily="18" charset="0"/>
              </a:rPr>
              <a:t>A challenge for instructors</a:t>
            </a: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>
                <a:latin typeface="Times New Roman" pitchFamily="18" charset="0"/>
              </a:rPr>
              <a:t>t</a:t>
            </a:r>
            <a:r>
              <a:rPr lang="en-US" sz="2333" dirty="0" smtClean="0">
                <a:latin typeface="Times New Roman" pitchFamily="18" charset="0"/>
              </a:rPr>
              <a:t>o have a general </a:t>
            </a:r>
            <a:r>
              <a:rPr lang="en-US" sz="2333" dirty="0">
                <a:latin typeface="Times New Roman" pitchFamily="18" charset="0"/>
              </a:rPr>
              <a:t>understanding (summarization</a:t>
            </a:r>
            <a:r>
              <a:rPr lang="en-US" sz="2333" dirty="0" smtClean="0">
                <a:latin typeface="Times New Roman" pitchFamily="18" charset="0"/>
              </a:rPr>
              <a:t>) about students</a:t>
            </a:r>
            <a:r>
              <a:rPr lang="en-US" sz="2333" dirty="0">
                <a:latin typeface="Times New Roman" pitchFamily="18" charset="0"/>
              </a:rPr>
              <a:t>’ feedback before </a:t>
            </a:r>
            <a:r>
              <a:rPr lang="en-US" sz="2333" dirty="0" smtClean="0">
                <a:latin typeface="Times New Roman" pitchFamily="18" charset="0"/>
              </a:rPr>
              <a:t>next lecture </a:t>
            </a: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 smtClean="0">
                <a:latin typeface="Times New Roman" pitchFamily="18" charset="0"/>
              </a:rPr>
              <a:t>especially for big class (STEM courses, </a:t>
            </a:r>
            <a:r>
              <a:rPr lang="en-US" sz="2333" dirty="0">
                <a:latin typeface="Times New Roman" pitchFamily="18" charset="0"/>
              </a:rPr>
              <a:t>Massive Open Online </a:t>
            </a:r>
            <a:r>
              <a:rPr lang="en-US" sz="2333" dirty="0" smtClean="0">
                <a:latin typeface="Times New Roman" pitchFamily="18" charset="0"/>
              </a:rPr>
              <a:t>Courses)</a:t>
            </a:r>
            <a:endParaRPr lang="en-US" sz="2333" dirty="0">
              <a:latin typeface="Times New Roman" pitchFamily="18" charset="0"/>
            </a:endParaRPr>
          </a:p>
          <a:p>
            <a:pPr algn="just" defTabSz="510642" eaLnBrk="0" hangingPunct="0">
              <a:lnSpc>
                <a:spcPct val="95000"/>
              </a:lnSpc>
            </a:pPr>
            <a:endParaRPr lang="en-US" sz="2333" dirty="0" smtClean="0">
              <a:latin typeface="Times New Roman" pitchFamily="18" charset="0"/>
            </a:endParaRPr>
          </a:p>
          <a:p>
            <a:pPr algn="just" defTabSz="510642" eaLnBrk="0" hangingPunct="0">
              <a:lnSpc>
                <a:spcPct val="95000"/>
              </a:lnSpc>
            </a:pPr>
            <a:endParaRPr lang="en-US" sz="2333" dirty="0" smtClean="0">
              <a:latin typeface="Times New Roman" pitchFamily="18" charset="0"/>
            </a:endParaRPr>
          </a:p>
          <a:p>
            <a:pPr algn="just" defTabSz="510642" eaLnBrk="0" hangingPunct="0">
              <a:lnSpc>
                <a:spcPct val="95000"/>
              </a:lnSpc>
            </a:pPr>
            <a:r>
              <a:rPr lang="en-US" sz="2333" b="1" dirty="0" smtClean="0">
                <a:latin typeface="Times New Roman" pitchFamily="18" charset="0"/>
              </a:rPr>
              <a:t>Phrase </a:t>
            </a:r>
            <a:r>
              <a:rPr lang="en-US" sz="2333" b="1" dirty="0">
                <a:latin typeface="Times New Roman" pitchFamily="18" charset="0"/>
              </a:rPr>
              <a:t>summarization </a:t>
            </a:r>
            <a:r>
              <a:rPr lang="en-US" sz="2333" b="1" dirty="0" smtClean="0">
                <a:latin typeface="Times New Roman" pitchFamily="18" charset="0"/>
              </a:rPr>
              <a:t>is better than sentence summarization</a:t>
            </a:r>
            <a:endParaRPr lang="en-US" sz="2333" b="1" dirty="0">
              <a:latin typeface="Times New Roman" pitchFamily="18" charset="0"/>
            </a:endParaRPr>
          </a:p>
          <a:p>
            <a:pPr marL="457200" indent="-457200" algn="just" defTabSz="510642" eaLnBrk="0" hangingPunct="0">
              <a:lnSpc>
                <a:spcPct val="95000"/>
              </a:lnSpc>
              <a:buAutoNum type="arabicParenR"/>
            </a:pPr>
            <a:r>
              <a:rPr lang="en-US" sz="2333" dirty="0" smtClean="0">
                <a:latin typeface="Times New Roman" pitchFamily="18" charset="0"/>
              </a:rPr>
              <a:t>The students’ reflections tend to be short. </a:t>
            </a:r>
          </a:p>
          <a:p>
            <a:pPr marL="457200" indent="-457200" algn="just" defTabSz="510642" eaLnBrk="0" hangingPunct="0">
              <a:lnSpc>
                <a:spcPct val="95000"/>
              </a:lnSpc>
              <a:buAutoNum type="arabicParenR"/>
            </a:pPr>
            <a:r>
              <a:rPr lang="en-US" sz="2333" dirty="0" smtClean="0">
                <a:latin typeface="Times New Roman" pitchFamily="18" charset="0"/>
              </a:rPr>
              <a:t>It fits better on small screens (mobile devices).  </a:t>
            </a:r>
          </a:p>
          <a:p>
            <a:pPr marL="457200" indent="-457200" algn="just" defTabSz="510642" eaLnBrk="0" hangingPunct="0">
              <a:lnSpc>
                <a:spcPct val="95000"/>
              </a:lnSpc>
              <a:buAutoNum type="arabicParenR"/>
            </a:pPr>
            <a:r>
              <a:rPr lang="en-US" sz="2333" dirty="0" smtClean="0">
                <a:latin typeface="Times New Roman" pitchFamily="18" charset="0"/>
              </a:rPr>
              <a:t>This condensed form can provide </a:t>
            </a:r>
            <a:r>
              <a:rPr lang="en-US" sz="2333" dirty="0">
                <a:latin typeface="Times New Roman" pitchFamily="18" charset="0"/>
              </a:rPr>
              <a:t>more </a:t>
            </a:r>
            <a:r>
              <a:rPr lang="en-US" sz="2333" dirty="0" smtClean="0">
                <a:latin typeface="Times New Roman" pitchFamily="18" charset="0"/>
              </a:rPr>
              <a:t>coverage. </a:t>
            </a:r>
          </a:p>
          <a:p>
            <a:pPr marL="457200" indent="-457200" algn="just" defTabSz="510642" eaLnBrk="0" hangingPunct="0">
              <a:lnSpc>
                <a:spcPct val="95000"/>
              </a:lnSpc>
              <a:buAutoNum type="arabicParenR"/>
            </a:pPr>
            <a:r>
              <a:rPr lang="en-US" sz="2333" dirty="0" smtClean="0">
                <a:latin typeface="Times New Roman" pitchFamily="18" charset="0"/>
              </a:rPr>
              <a:t>It is easy to understand via phrase cloud.</a:t>
            </a:r>
          </a:p>
          <a:p>
            <a:pPr algn="just" defTabSz="510642" eaLnBrk="0" hangingPunct="0">
              <a:lnSpc>
                <a:spcPct val="95000"/>
              </a:lnSpc>
            </a:pPr>
            <a:endParaRPr lang="en-US" sz="2333" dirty="0" smtClean="0">
              <a:latin typeface="Times New Roman" pitchFamily="18" charset="0"/>
            </a:endParaRPr>
          </a:p>
          <a:p>
            <a:pPr algn="just" defTabSz="510642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just" defTabSz="510642" eaLnBrk="0" hangingPunct="0">
              <a:lnSpc>
                <a:spcPct val="95000"/>
              </a:lnSpc>
            </a:pPr>
            <a:r>
              <a:rPr lang="en-US" sz="2333" b="1" dirty="0" smtClean="0">
                <a:latin typeface="Times New Roman" pitchFamily="18" charset="0"/>
              </a:rPr>
              <a:t>Phrase summarization based on </a:t>
            </a:r>
            <a:r>
              <a:rPr lang="en-US" sz="2333" b="1" i="1" dirty="0" smtClean="0">
                <a:latin typeface="Times New Roman" pitchFamily="18" charset="0"/>
              </a:rPr>
              <a:t>clustering</a:t>
            </a:r>
            <a:endParaRPr lang="en-US" sz="2333" b="1" dirty="0" smtClean="0">
              <a:latin typeface="Times New Roman" pitchFamily="18" charset="0"/>
            </a:endParaRP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>
                <a:latin typeface="Times New Roman" pitchFamily="18" charset="0"/>
              </a:rPr>
              <a:t>similar </a:t>
            </a:r>
            <a:r>
              <a:rPr lang="en-US" sz="2333" dirty="0" smtClean="0">
                <a:latin typeface="Times New Roman" pitchFamily="18" charset="0"/>
              </a:rPr>
              <a:t>phrases will </a:t>
            </a:r>
            <a:r>
              <a:rPr lang="en-US" sz="2333" dirty="0">
                <a:latin typeface="Times New Roman" pitchFamily="18" charset="0"/>
              </a:rPr>
              <a:t>be grouped </a:t>
            </a:r>
            <a:r>
              <a:rPr lang="en-US" sz="2333" dirty="0" smtClean="0">
                <a:latin typeface="Times New Roman" pitchFamily="18" charset="0"/>
              </a:rPr>
              <a:t>(</a:t>
            </a:r>
            <a:r>
              <a:rPr lang="en-US" sz="2333" dirty="0">
                <a:latin typeface="Times New Roman" pitchFamily="18" charset="0"/>
              </a:rPr>
              <a:t>minimize the redundancy) </a:t>
            </a: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>
                <a:latin typeface="Times New Roman" pitchFamily="18" charset="0"/>
              </a:rPr>
              <a:t>different phrases will be split </a:t>
            </a:r>
            <a:r>
              <a:rPr lang="en-US" sz="2333" dirty="0" smtClean="0">
                <a:latin typeface="Times New Roman" pitchFamily="18" charset="0"/>
              </a:rPr>
              <a:t>(</a:t>
            </a:r>
            <a:r>
              <a:rPr lang="en-US" sz="2333" dirty="0">
                <a:latin typeface="Times New Roman" pitchFamily="18" charset="0"/>
              </a:rPr>
              <a:t>maximize the coverage</a:t>
            </a:r>
            <a:r>
              <a:rPr lang="en-US" sz="2333" dirty="0" smtClean="0">
                <a:latin typeface="Times New Roman" pitchFamily="18" charset="0"/>
              </a:rPr>
              <a:t>)</a:t>
            </a: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 smtClean="0">
                <a:latin typeface="Times New Roman" pitchFamily="18" charset="0"/>
              </a:rPr>
              <a:t>distances are measured by semantic similarity</a:t>
            </a:r>
          </a:p>
          <a:p>
            <a:pPr lvl="1" algn="just" defTabSz="510642" eaLnBrk="0" hangingPunct="0">
              <a:lnSpc>
                <a:spcPct val="95000"/>
              </a:lnSpc>
            </a:pPr>
            <a:r>
              <a:rPr lang="en-US" sz="2333" dirty="0" smtClean="0">
                <a:latin typeface="Times New Roman" pitchFamily="18" charset="0"/>
              </a:rPr>
              <a:t>* different surface </a:t>
            </a:r>
            <a:r>
              <a:rPr lang="en-US" sz="2333" dirty="0">
                <a:latin typeface="Times New Roman" pitchFamily="18" charset="0"/>
              </a:rPr>
              <a:t>forms (i.e. in morphology or synonym)</a:t>
            </a:r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867833" y="22107525"/>
            <a:ext cx="4768055" cy="3462023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square" lIns="50975" tIns="25488" rIns="50975" bIns="25488">
            <a:spAutoFit/>
          </a:bodyPr>
          <a:lstStyle/>
          <a:p>
            <a:pPr algn="just" defTabSz="510642" eaLnBrk="0" hangingPunct="0">
              <a:lnSpc>
                <a:spcPct val="95000"/>
              </a:lnSpc>
            </a:pPr>
            <a:r>
              <a:rPr lang="en-US" sz="2333" dirty="0" smtClean="0">
                <a:latin typeface="Times New Roman" pitchFamily="18" charset="0"/>
              </a:rPr>
              <a:t>Automatic text summarization (ATS)</a:t>
            </a: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 smtClean="0">
                <a:latin typeface="Times New Roman" pitchFamily="18" charset="0"/>
              </a:rPr>
              <a:t>Word level</a:t>
            </a: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endParaRPr lang="en-US" sz="2333" dirty="0" smtClean="0">
              <a:latin typeface="Times New Roman" pitchFamily="18" charset="0"/>
            </a:endParaRP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endParaRPr lang="en-US" sz="2333" dirty="0">
              <a:latin typeface="Times New Roman" pitchFamily="18" charset="0"/>
            </a:endParaRP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 smtClean="0">
                <a:latin typeface="Times New Roman" pitchFamily="18" charset="0"/>
              </a:rPr>
              <a:t>Sentence level</a:t>
            </a: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endParaRPr lang="en-US" sz="2333" dirty="0">
              <a:latin typeface="Times New Roman" pitchFamily="18" charset="0"/>
            </a:endParaRP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endParaRPr lang="en-US" sz="2333" dirty="0">
              <a:latin typeface="Times New Roman" pitchFamily="18" charset="0"/>
            </a:endParaRP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 smtClean="0">
                <a:latin typeface="Times New Roman" pitchFamily="18" charset="0"/>
              </a:rPr>
              <a:t>Phrase level</a:t>
            </a:r>
            <a:endParaRPr lang="en-US" sz="2333" dirty="0">
              <a:latin typeface="Times New Roman" pitchFamily="18" charset="0"/>
            </a:endParaRPr>
          </a:p>
          <a:p>
            <a:pPr algn="just" defTabSz="510642" eaLnBrk="0" hangingPunct="0">
              <a:lnSpc>
                <a:spcPct val="95000"/>
              </a:lnSpc>
            </a:pPr>
            <a:r>
              <a:rPr lang="en-US" sz="2333" dirty="0">
                <a:latin typeface="Times New Roman" pitchFamily="18" charset="0"/>
              </a:rPr>
              <a:t> </a:t>
            </a:r>
            <a:r>
              <a:rPr lang="en-US" sz="2333" dirty="0" smtClean="0">
                <a:latin typeface="Times New Roman" pitchFamily="18" charset="0"/>
              </a:rPr>
              <a:t>     </a:t>
            </a:r>
            <a:r>
              <a:rPr lang="en-US" sz="2333" dirty="0">
                <a:latin typeface="Times New Roman" pitchFamily="18" charset="0"/>
              </a:rPr>
              <a:t>K</a:t>
            </a:r>
            <a:r>
              <a:rPr lang="en-US" sz="2333" dirty="0" smtClean="0">
                <a:latin typeface="Times New Roman" pitchFamily="18" charset="0"/>
              </a:rPr>
              <a:t>ey </a:t>
            </a:r>
            <a:r>
              <a:rPr lang="en-US" sz="2333" dirty="0">
                <a:latin typeface="Times New Roman" pitchFamily="18" charset="0"/>
              </a:rPr>
              <a:t>phrase </a:t>
            </a:r>
            <a:r>
              <a:rPr lang="en-US" sz="2333" dirty="0" smtClean="0">
                <a:latin typeface="Times New Roman" pitchFamily="18" charset="0"/>
              </a:rPr>
              <a:t>extraction (Hasan &amp; Ng, 2014)</a:t>
            </a:r>
            <a:endParaRPr lang="en-US" sz="2333" dirty="0">
              <a:latin typeface="Times New Roman" pitchFamily="18" charset="0"/>
            </a:endParaRPr>
          </a:p>
        </p:txBody>
      </p:sp>
      <p:pic>
        <p:nvPicPr>
          <p:cNvPr id="28" name="Picture 2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668" y="10506201"/>
            <a:ext cx="6528329" cy="2572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/>
          <a:srcRect t="3263" b="13498"/>
          <a:stretch/>
        </p:blipFill>
        <p:spPr>
          <a:xfrm>
            <a:off x="19554980" y="10095354"/>
            <a:ext cx="6096000" cy="3480619"/>
          </a:xfrm>
          <a:prstGeom prst="rect">
            <a:avLst/>
          </a:prstGeom>
        </p:spPr>
      </p:pic>
      <p:sp>
        <p:nvSpPr>
          <p:cNvPr id="30" name="Text Box 43"/>
          <p:cNvSpPr txBox="1">
            <a:spLocks noChangeArrowheads="1"/>
          </p:cNvSpPr>
          <p:nvPr/>
        </p:nvSpPr>
        <p:spPr bwMode="auto">
          <a:xfrm>
            <a:off x="18507231" y="19110312"/>
            <a:ext cx="8191501" cy="101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57833">
              <a:spcBef>
                <a:spcPct val="50000"/>
              </a:spcBef>
            </a:pPr>
            <a:r>
              <a:rPr lang="en-US" sz="5971" b="1" dirty="0" smtClean="0"/>
              <a:t>Evaluation</a:t>
            </a:r>
            <a:endParaRPr lang="en-US" sz="5971" b="1" dirty="0"/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27855333" y="16212954"/>
            <a:ext cx="7852833" cy="392529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lIns="50975" tIns="25488" rIns="50975" bIns="25488">
            <a:spAutoFit/>
          </a:bodyPr>
          <a:lstStyle/>
          <a:p>
            <a:pPr algn="just" defTabSz="510642" eaLnBrk="0" hangingPunct="0">
              <a:lnSpc>
                <a:spcPct val="95000"/>
              </a:lnSpc>
            </a:pPr>
            <a:r>
              <a:rPr lang="en-US" sz="2333" dirty="0" smtClean="0">
                <a:latin typeface="Times New Roman" pitchFamily="18" charset="0"/>
              </a:rPr>
              <a:t>….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Box 36"/>
              <p:cNvSpPr txBox="1">
                <a:spLocks noChangeArrowheads="1"/>
              </p:cNvSpPr>
              <p:nvPr/>
            </p:nvSpPr>
            <p:spPr bwMode="auto">
              <a:xfrm>
                <a:off x="18676564" y="20404426"/>
                <a:ext cx="7852833" cy="5935713"/>
              </a:xfrm>
              <a:prstGeom prst="rect">
                <a:avLst/>
              </a:prstGeom>
              <a:noFill/>
              <a:ln w="57150" cmpd="thinThick">
                <a:noFill/>
                <a:miter lim="800000"/>
                <a:headEnd/>
                <a:tailEnd/>
              </a:ln>
              <a:effectLst/>
            </p:spPr>
            <p:txBody>
              <a:bodyPr lIns="50975" tIns="25488" rIns="50975" bIns="25488">
                <a:spAutoFit/>
              </a:bodyPr>
              <a:lstStyle/>
              <a:p>
                <a:pPr algn="just" defTabSz="510642" eaLnBrk="0" hangingPunct="0">
                  <a:lnSpc>
                    <a:spcPct val="95000"/>
                  </a:lnSpc>
                </a:pPr>
                <a:r>
                  <a:rPr lang="en-US" sz="4000" dirty="0" smtClean="0">
                    <a:latin typeface="Times New Roman" pitchFamily="18" charset="0"/>
                  </a:rPr>
                  <a:t>Metric</a:t>
                </a:r>
                <a:endParaRPr lang="en-US" sz="4000" dirty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r>
                  <a:rPr lang="en-US" sz="2400" dirty="0"/>
                  <a:t>ROUGE scores </a:t>
                </a:r>
                <a:r>
                  <a:rPr lang="en-US" sz="2400" dirty="0" smtClean="0"/>
                  <a:t>(widely used in ATS)</a:t>
                </a:r>
              </a:p>
              <a:p>
                <a:pPr marL="342900" indent="-342900" algn="just" defTabSz="510642" eaLnBrk="0" hangingPunct="0">
                  <a:lnSpc>
                    <a:spcPct val="95000"/>
                  </a:lnSpc>
                  <a:buFont typeface="Times New Roman" panose="02020603050405020304" pitchFamily="18" charset="0"/>
                  <a:buChar char="―"/>
                </a:pPr>
                <a:r>
                  <a:rPr lang="en-US" sz="2333" dirty="0" smtClean="0">
                    <a:latin typeface="Times New Roman" pitchFamily="18" charset="0"/>
                  </a:rPr>
                  <a:t>Overlap between human summary and automated summary</a:t>
                </a:r>
                <a:endParaRPr lang="en-US" sz="2333" dirty="0">
                  <a:latin typeface="Times New Roman" pitchFamily="18" charset="0"/>
                </a:endParaRPr>
              </a:p>
              <a:p>
                <a:pPr algn="l" defTabSz="510642" eaLnBrk="0" hangingPunct="0">
                  <a:lnSpc>
                    <a:spcPct val="95000"/>
                  </a:lnSpc>
                </a:pPr>
                <a:endParaRPr lang="en-US" sz="2333" dirty="0" smtClean="0">
                  <a:latin typeface="Times New Roman" pitchFamily="18" charset="0"/>
                </a:endParaRPr>
              </a:p>
              <a:p>
                <a:pPr algn="l" defTabSz="510642" eaLnBrk="0" hangingPunct="0">
                  <a:lnSpc>
                    <a:spcPct val="9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𝑅𝑂𝑈𝐺𝐸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–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𝑅𝑒𝑓𝑒𝑟𝑒𝑛𝑐𝑒𝑆𝑢𝑚𝑚𝑎𝑟𝑖𝑒𝑠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𝑔𝑟𝑎𝑚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𝐶𝑜𝑢𝑛𝑡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𝑚𝑎𝑡𝑐h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𝑔𝑟𝑎𝑚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𝑅𝑒𝑓𝑒𝑟𝑒𝑛𝑐𝑒𝑆𝑢𝑚𝑚𝑎𝑟𝑖𝑒𝑠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𝑔𝑟𝑎𝑚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𝐶𝑜𝑢𝑛𝑡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𝑔𝑟𝑎𝑚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algn="l" defTabSz="510642" eaLnBrk="0" hangingPunct="0">
                  <a:lnSpc>
                    <a:spcPct val="95000"/>
                  </a:lnSpc>
                </a:pPr>
                <a:endParaRPr lang="en-US" sz="2333" dirty="0">
                  <a:latin typeface="Times New Roman" pitchFamily="18" charset="0"/>
                </a:endParaRPr>
              </a:p>
              <a:p>
                <a:pPr algn="l" defTabSz="510642" eaLnBrk="0" hangingPunct="0">
                  <a:lnSpc>
                    <a:spcPct val="95000"/>
                  </a:lnSpc>
                </a:pPr>
                <a:endParaRPr lang="en-US" sz="2333" dirty="0" smtClean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r>
                  <a:rPr lang="en-US" sz="4000" dirty="0" smtClean="0">
                    <a:latin typeface="Times New Roman" pitchFamily="18" charset="0"/>
                  </a:rPr>
                  <a:t>Baseline</a:t>
                </a:r>
                <a:endParaRPr lang="en-US" sz="4000" dirty="0">
                  <a:latin typeface="Times New Roman" pitchFamily="18" charset="0"/>
                </a:endParaRPr>
              </a:p>
              <a:p>
                <a:pPr marL="342900" indent="-342900" algn="just" defTabSz="510642" eaLnBrk="0" hangingPunct="0">
                  <a:lnSpc>
                    <a:spcPct val="95000"/>
                  </a:lnSpc>
                  <a:buFont typeface="Times New Roman" panose="02020603050405020304" pitchFamily="18" charset="0"/>
                  <a:buChar char="―"/>
                </a:pPr>
                <a:r>
                  <a:rPr lang="en-US" sz="2333" dirty="0" smtClean="0">
                    <a:latin typeface="Times New Roman" pitchFamily="18" charset="0"/>
                  </a:rPr>
                  <a:t>Unigram</a:t>
                </a:r>
                <a:endParaRPr lang="en-US" sz="2333" dirty="0">
                  <a:latin typeface="Times New Roman" pitchFamily="18" charset="0"/>
                </a:endParaRPr>
              </a:p>
              <a:p>
                <a:pPr lvl="1" algn="just" defTabSz="510642" eaLnBrk="0" hangingPunct="0">
                  <a:lnSpc>
                    <a:spcPct val="95000"/>
                  </a:lnSpc>
                </a:pPr>
                <a:r>
                  <a:rPr lang="en-US" sz="2333" dirty="0" smtClean="0">
                    <a:latin typeface="Times New Roman" pitchFamily="18" charset="0"/>
                  </a:rPr>
                  <a:t>* a </a:t>
                </a:r>
                <a:r>
                  <a:rPr lang="en-US" sz="2333" dirty="0">
                    <a:latin typeface="Times New Roman" pitchFamily="18" charset="0"/>
                  </a:rPr>
                  <a:t>list of most frequent words (unigram</a:t>
                </a:r>
                <a:r>
                  <a:rPr lang="en-US" sz="2333" dirty="0" smtClean="0">
                    <a:latin typeface="Times New Roman" pitchFamily="18" charset="0"/>
                  </a:rPr>
                  <a:t>), weighting by tf-idf</a:t>
                </a:r>
                <a:endParaRPr lang="en-US" sz="2333" dirty="0">
                  <a:latin typeface="Times New Roman" pitchFamily="18" charset="0"/>
                </a:endParaRPr>
              </a:p>
              <a:p>
                <a:pPr marL="342900" indent="-342900" algn="just" defTabSz="510642" eaLnBrk="0" hangingPunct="0">
                  <a:lnSpc>
                    <a:spcPct val="95000"/>
                  </a:lnSpc>
                  <a:buFont typeface="Times New Roman" panose="02020603050405020304" pitchFamily="18" charset="0"/>
                  <a:buChar char="―"/>
                </a:pPr>
                <a:r>
                  <a:rPr lang="en-US" sz="2333" dirty="0">
                    <a:latin typeface="Times New Roman" pitchFamily="18" charset="0"/>
                  </a:rPr>
                  <a:t>Keyphrase </a:t>
                </a:r>
                <a:r>
                  <a:rPr lang="en-US" sz="2333" dirty="0" smtClean="0">
                    <a:latin typeface="Times New Roman" pitchFamily="18" charset="0"/>
                  </a:rPr>
                  <a:t>extraction</a:t>
                </a:r>
                <a:endParaRPr lang="en-US" sz="2333" dirty="0">
                  <a:latin typeface="Times New Roman" pitchFamily="18" charset="0"/>
                </a:endParaRPr>
              </a:p>
              <a:p>
                <a:pPr algn="just" defTabSz="510642" eaLnBrk="0" hangingPunct="0">
                  <a:lnSpc>
                    <a:spcPct val="95000"/>
                  </a:lnSpc>
                </a:pPr>
                <a:r>
                  <a:rPr lang="en-US" sz="2333" dirty="0" smtClean="0">
                    <a:latin typeface="Times New Roman" pitchFamily="18" charset="0"/>
                  </a:rPr>
                  <a:t>     * the </a:t>
                </a:r>
                <a:r>
                  <a:rPr lang="en-US" sz="2333" dirty="0">
                    <a:latin typeface="Times New Roman" pitchFamily="18" charset="0"/>
                  </a:rPr>
                  <a:t>state-of-art keyphrase extraction </a:t>
                </a:r>
                <a:r>
                  <a:rPr lang="en-US" sz="2333" dirty="0" smtClean="0">
                    <a:latin typeface="Times New Roman" pitchFamily="18" charset="0"/>
                  </a:rPr>
                  <a:t>implemented </a:t>
                </a:r>
                <a:r>
                  <a:rPr lang="en-US" sz="2333" dirty="0">
                    <a:latin typeface="Times New Roman" pitchFamily="18" charset="0"/>
                  </a:rPr>
                  <a:t>by Maui </a:t>
                </a:r>
                <a:r>
                  <a:rPr lang="en-US" sz="2333" dirty="0" smtClean="0">
                    <a:latin typeface="Times New Roman" pitchFamily="18" charset="0"/>
                  </a:rPr>
                  <a:t>(</a:t>
                </a:r>
                <a:r>
                  <a:rPr lang="en-US" sz="2333" dirty="0">
                    <a:latin typeface="Times New Roman" pitchFamily="18" charset="0"/>
                  </a:rPr>
                  <a:t>Medelyan et al., 2009</a:t>
                </a:r>
                <a:r>
                  <a:rPr lang="en-US" sz="2333" dirty="0" smtClean="0">
                    <a:latin typeface="Times New Roman" pitchFamily="18" charset="0"/>
                  </a:rPr>
                  <a:t>)</a:t>
                </a:r>
                <a:endParaRPr lang="en-US" sz="2333" dirty="0">
                  <a:latin typeface="Times New Roman" pitchFamily="18" charset="0"/>
                </a:endParaRPr>
              </a:p>
              <a:p>
                <a:pPr algn="l" defTabSz="510642" eaLnBrk="0" hangingPunct="0">
                  <a:lnSpc>
                    <a:spcPct val="95000"/>
                  </a:lnSpc>
                </a:pPr>
                <a:endParaRPr lang="en-US" sz="2333" dirty="0">
                  <a:latin typeface="Times New Roman" pitchFamily="18" charset="0"/>
                </a:endParaRPr>
              </a:p>
              <a:p>
                <a:pPr algn="l" defTabSz="510642" eaLnBrk="0" hangingPunct="0"/>
                <a:endParaRPr lang="en-US" sz="1667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36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676564" y="20404426"/>
                <a:ext cx="7852833" cy="5935713"/>
              </a:xfrm>
              <a:prstGeom prst="rect">
                <a:avLst/>
              </a:prstGeom>
              <a:blipFill rotWithShape="0">
                <a:blip r:embed="rId8"/>
                <a:stretch>
                  <a:fillRect l="-3261" t="-2669" r="-1630"/>
                </a:stretch>
              </a:blipFill>
              <a:ln w="57150" cmpd="thinThick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443893" y="26851723"/>
            <a:ext cx="6274858" cy="5255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0967" y="13127122"/>
            <a:ext cx="749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 pitchFamily="18" charset="0"/>
              </a:rPr>
              <a:t>Figure </a:t>
            </a:r>
            <a:r>
              <a:rPr lang="en-US" sz="1800" dirty="0">
                <a:latin typeface="Times New Roman" pitchFamily="18" charset="0"/>
              </a:rPr>
              <a:t>1. A continuous feedback cycle </a:t>
            </a:r>
            <a:r>
              <a:rPr lang="en-US" sz="1800" dirty="0" smtClean="0">
                <a:latin typeface="Times New Roman" pitchFamily="18" charset="0"/>
              </a:rPr>
              <a:t>between students and instructors  </a:t>
            </a:r>
            <a:endParaRPr lang="en-US" sz="1800" dirty="0">
              <a:latin typeface="Times New Roman" pitchFamily="18" charset="0"/>
            </a:endParaRPr>
          </a:p>
        </p:txBody>
      </p:sp>
      <p:pic>
        <p:nvPicPr>
          <p:cNvPr id="1028" name="Picture 4" descr="http://startingat402.files.wordpress.com/2008/09/picture-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823" y="22392874"/>
            <a:ext cx="2121264" cy="120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11"/>
          <a:srcRect l="23821" t="14516" b="8127"/>
          <a:stretch/>
        </p:blipFill>
        <p:spPr>
          <a:xfrm>
            <a:off x="5494948" y="23647000"/>
            <a:ext cx="3234717" cy="922886"/>
          </a:xfrm>
          <a:prstGeom prst="rect">
            <a:avLst/>
          </a:prstGeom>
        </p:spPr>
      </p:pic>
      <p:pic>
        <p:nvPicPr>
          <p:cNvPr id="38" name="Picture 2" descr="http://www.forterra.org/images/uploads/What_Matters_To_You_Wordle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797" y="24720418"/>
            <a:ext cx="2395538" cy="118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 Box 36"/>
          <p:cNvSpPr txBox="1">
            <a:spLocks noChangeArrowheads="1"/>
          </p:cNvSpPr>
          <p:nvPr/>
        </p:nvSpPr>
        <p:spPr bwMode="auto">
          <a:xfrm>
            <a:off x="9736668" y="7126852"/>
            <a:ext cx="7852834" cy="667027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lIns="50975" tIns="25488" rIns="50975" bIns="25488">
            <a:spAutoFit/>
          </a:bodyPr>
          <a:lstStyle/>
          <a:p>
            <a:pPr algn="just" defTabSz="510642" eaLnBrk="0" hangingPunct="0"/>
            <a:r>
              <a:rPr lang="en-US" sz="4000" dirty="0">
                <a:latin typeface="Times New Roman" pitchFamily="18" charset="0"/>
              </a:rPr>
              <a:t>Overview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33260" y="7357547"/>
            <a:ext cx="5608187" cy="2957680"/>
            <a:chOff x="10943657" y="7260453"/>
            <a:chExt cx="5608187" cy="2957680"/>
          </a:xfrm>
        </p:grpSpPr>
        <p:graphicFrame>
          <p:nvGraphicFramePr>
            <p:cNvPr id="42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64277940"/>
                </p:ext>
              </p:extLst>
            </p:nvPr>
          </p:nvGraphicFramePr>
          <p:xfrm>
            <a:off x="10943657" y="7260453"/>
            <a:ext cx="5608187" cy="29576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  <p:sp>
          <p:nvSpPr>
            <p:cNvPr id="43" name="Down Arrow 42"/>
            <p:cNvSpPr/>
            <p:nvPr/>
          </p:nvSpPr>
          <p:spPr>
            <a:xfrm>
              <a:off x="11988800" y="8047581"/>
              <a:ext cx="217715" cy="2691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Down Arrow 43"/>
            <p:cNvSpPr/>
            <p:nvPr/>
          </p:nvSpPr>
          <p:spPr>
            <a:xfrm>
              <a:off x="11994245" y="9148671"/>
              <a:ext cx="217715" cy="2691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59277" y="7308423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1</a:t>
              </a:r>
              <a:endParaRPr lang="en-US" sz="36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868920" y="8409513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2</a:t>
              </a:r>
              <a:endParaRPr lang="en-US" sz="36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868920" y="9473662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3</a:t>
              </a:r>
              <a:endParaRPr lang="en-US" sz="36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744209" y="10165800"/>
            <a:ext cx="8032750" cy="296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 smtClean="0">
                <a:latin typeface="Times New Roman" pitchFamily="18" charset="0"/>
              </a:rPr>
              <a:t>Sample output</a:t>
            </a:r>
            <a:endParaRPr lang="en-US" altLang="zh-CN" sz="4000" dirty="0">
              <a:latin typeface="Times New Roman" pitchFamily="18" charset="0"/>
            </a:endParaRPr>
          </a:p>
          <a:p>
            <a:pPr algn="l"/>
            <a:r>
              <a:rPr lang="en-US" altLang="zh-CN" sz="233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Manual summary for one </a:t>
            </a:r>
            <a:r>
              <a:rPr lang="en-US" altLang="zh-CN" sz="233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lecture (muddiest </a:t>
            </a:r>
            <a:r>
              <a:rPr lang="en-US" altLang="zh-CN" sz="233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point):</a:t>
            </a:r>
            <a:endParaRPr lang="zh-CN" altLang="en-US" sz="233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[1]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 class </a:t>
            </a:r>
            <a:r>
              <a:rPr lang="en-US" altLang="zh-CN" sz="2000" dirty="0" smtClean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activities (</a:t>
            </a: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Specially the first activity)</a:t>
            </a:r>
            <a:endParaRPr lang="zh-CN" altLang="en-US" sz="2000" dirty="0">
              <a:highlight>
                <a:srgbClr val="FFFF00"/>
              </a:highlight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[2]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highlight>
                  <a:srgbClr val="00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Atomic Packing Factor and </a:t>
            </a:r>
            <a:r>
              <a:rPr lang="en-US" altLang="zh-CN" sz="2000" dirty="0">
                <a:highlight>
                  <a:srgbClr val="00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relation between a&amp;r</a:t>
            </a:r>
            <a:endParaRPr lang="zh-CN" altLang="en-US" sz="2000" dirty="0">
              <a:highlight>
                <a:srgbClr val="00FF00"/>
              </a:highlight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[3]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highlight>
                  <a:srgbClr val="00FFFF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Which structure produce which </a:t>
            </a:r>
            <a:r>
              <a:rPr lang="en-US" altLang="zh-CN" sz="2000" dirty="0" smtClean="0">
                <a:highlight>
                  <a:srgbClr val="00FFFF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materials’ properties </a:t>
            </a:r>
            <a:r>
              <a:rPr lang="en-US" altLang="zh-CN" sz="2000" dirty="0">
                <a:highlight>
                  <a:srgbClr val="00FFFF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and how unit cell affects the </a:t>
            </a:r>
            <a:r>
              <a:rPr lang="en-US" altLang="zh-CN" sz="2000" dirty="0" smtClean="0">
                <a:highlight>
                  <a:srgbClr val="00FFFF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processing</a:t>
            </a:r>
          </a:p>
          <a:p>
            <a:pPr algn="l"/>
            <a:endParaRPr lang="en-US" altLang="zh-CN" sz="2000" dirty="0" smtClean="0">
              <a:highlight>
                <a:srgbClr val="0000FF"/>
              </a:highlight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33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Automated summary:</a:t>
            </a:r>
            <a:endParaRPr lang="zh-CN" altLang="en-US" sz="2330" dirty="0">
              <a:highlight>
                <a:srgbClr val="0000FF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54713"/>
              </p:ext>
            </p:extLst>
          </p:nvPr>
        </p:nvGraphicFramePr>
        <p:xfrm>
          <a:off x="27842766" y="13235339"/>
          <a:ext cx="7655717" cy="33727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8523"/>
                <a:gridCol w="3066850"/>
                <a:gridCol w="2510344"/>
              </a:tblGrid>
              <a:tr h="2219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Unigram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Keyphrase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</a:rPr>
                        <a:t>Extraction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Phrase Clustering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19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unit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Structure characteristics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how unit cell</a:t>
                      </a:r>
                    </a:p>
                  </a:txBody>
                  <a:tcPr marL="68580" marR="68580" marT="0" marB="0" anchor="b"/>
                </a:tc>
              </a:tr>
              <a:tr h="2219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atomic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atomic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packing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our activities</a:t>
                      </a:r>
                    </a:p>
                  </a:txBody>
                  <a:tcPr marL="68580" marR="68580" marT="0" marB="0" anchor="b"/>
                </a:tc>
              </a:tr>
              <a:tr h="2219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cell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packing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material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19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activity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unit cell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Which structures</a:t>
                      </a:r>
                      <a:endParaRPr lang="en-US" sz="1600" b="0" kern="120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19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confusing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Whethere we describe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structure characteristics</a:t>
                      </a:r>
                    </a:p>
                  </a:txBody>
                  <a:tcPr marL="68580" marR="68580" marT="0" marB="0" anchor="b"/>
                </a:tc>
              </a:tr>
              <a:tr h="2219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unit cell lengths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math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19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activities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describe unit cell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atomic packing factor</a:t>
                      </a:r>
                    </a:p>
                  </a:txBody>
                  <a:tcPr marL="68580" marR="68580" marT="0" marB="0" anchor="b"/>
                </a:tc>
              </a:tr>
              <a:tr h="2219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processing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lengths in terms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19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packing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describe unit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the properties</a:t>
                      </a:r>
                    </a:p>
                  </a:txBody>
                  <a:tcPr marL="68580" marR="68580" marT="0" marB="0" anchor="b"/>
                </a:tc>
              </a:tr>
              <a:tr h="2742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properties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Caculating structure characteristics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 defTabSz="761994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little more explanation</a:t>
                      </a:r>
                    </a:p>
                  </a:txBody>
                  <a:tcPr marL="68580" marR="68580" marT="0" marB="0" anchor="b"/>
                </a:tc>
              </a:tr>
              <a:tr h="2219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length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atomic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exact difference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19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apf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slides How unit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different crystal systems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1001855" y="17902360"/>
            <a:ext cx="5534025" cy="1714500"/>
            <a:chOff x="11012488" y="17777305"/>
            <a:chExt cx="5534025" cy="17145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1012488" y="17853505"/>
              <a:ext cx="5534025" cy="1638300"/>
            </a:xfrm>
            <a:prstGeom prst="rect">
              <a:avLst/>
            </a:prstGeom>
          </p:spPr>
        </p:pic>
        <p:sp>
          <p:nvSpPr>
            <p:cNvPr id="48" name="Rounded Rectangle 47"/>
            <p:cNvSpPr/>
            <p:nvPr/>
          </p:nvSpPr>
          <p:spPr>
            <a:xfrm>
              <a:off x="12591599" y="17777305"/>
              <a:ext cx="704850" cy="17145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14216631" y="17777305"/>
              <a:ext cx="1400740" cy="17145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472309" y="19112456"/>
              <a:ext cx="943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Chunk</a:t>
              </a:r>
              <a:endParaRPr lang="en-US" sz="2333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4403844" y="19153251"/>
              <a:ext cx="943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Syntax</a:t>
              </a:r>
              <a:endParaRPr lang="en-US" sz="2333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8857008" y="13580207"/>
            <a:ext cx="749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 pitchFamily="18" charset="0"/>
              </a:rPr>
              <a:t>Figure </a:t>
            </a:r>
            <a:r>
              <a:rPr lang="en-US" sz="1800" dirty="0">
                <a:latin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</a:rPr>
              <a:t>. The questionnaire to collect reflection feedbacks after each class</a:t>
            </a:r>
            <a:endParaRPr lang="en-US" sz="1800" dirty="0">
              <a:latin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623651" y="15994238"/>
            <a:ext cx="8075081" cy="2577131"/>
            <a:chOff x="18605500" y="16219302"/>
            <a:chExt cx="8075081" cy="2577131"/>
          </a:xfrm>
        </p:grpSpPr>
        <p:pic>
          <p:nvPicPr>
            <p:cNvPr id="54" name="Picture 53"/>
            <p:cNvPicPr/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41276" y="16219302"/>
              <a:ext cx="1923415" cy="1920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Picture 54"/>
            <p:cNvPicPr/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30565" y="16219302"/>
              <a:ext cx="1923415" cy="1920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Picture 55"/>
            <p:cNvPicPr/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51988" y="16219302"/>
              <a:ext cx="1923415" cy="19202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TextBox 56"/>
            <p:cNvSpPr txBox="1"/>
            <p:nvPr/>
          </p:nvSpPr>
          <p:spPr>
            <a:xfrm>
              <a:off x="18605500" y="18150102"/>
              <a:ext cx="80750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Times New Roman" pitchFamily="18" charset="0"/>
                </a:rPr>
                <a:t>Figure </a:t>
              </a:r>
              <a:r>
                <a:rPr lang="en-US" sz="1800" dirty="0">
                  <a:latin typeface="Times New Roman" pitchFamily="18" charset="0"/>
                </a:rPr>
                <a:t>3</a:t>
              </a:r>
              <a:r>
                <a:rPr lang="en-US" sz="1800" dirty="0" smtClean="0">
                  <a:latin typeface="Times New Roman" pitchFamily="18" charset="0"/>
                </a:rPr>
                <a:t>. The distribution of number of words in students’ reflections: Point of Interest (POI), Muddiest Point (MP), and Learning Point (LP)</a:t>
              </a:r>
              <a:endParaRPr lang="en-US" sz="1800" dirty="0">
                <a:latin typeface="Times New Roman" pitchFamily="18" charset="0"/>
              </a:endParaRPr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413662"/>
              </p:ext>
            </p:extLst>
          </p:nvPr>
        </p:nvGraphicFramePr>
        <p:xfrm>
          <a:off x="28473400" y="8173980"/>
          <a:ext cx="5778499" cy="140137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175151"/>
                <a:gridCol w="1201116"/>
                <a:gridCol w="1201116"/>
                <a:gridCol w="1201116"/>
              </a:tblGrid>
              <a:tr h="350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Type of method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R1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R2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R-SU4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0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Unigram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0.322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0.077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0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Keyphrase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0.227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0.076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0.053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0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Phrase Clustering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0.367†</a:t>
                      </a:r>
                      <a:endParaRPr lang="en-US" sz="18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0.101*</a:t>
                      </a:r>
                      <a:endParaRPr lang="en-US" sz="18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0.096†</a:t>
                      </a:r>
                      <a:endParaRPr lang="en-US" sz="18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28385557" y="9660987"/>
            <a:ext cx="749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Times New Roman" pitchFamily="18" charset="0"/>
              </a:rPr>
              <a:t>* </a:t>
            </a:r>
            <a:r>
              <a:rPr lang="en-US" sz="1400" dirty="0">
                <a:latin typeface="Times New Roman" pitchFamily="18" charset="0"/>
              </a:rPr>
              <a:t>i</a:t>
            </a:r>
            <a:r>
              <a:rPr lang="en-US" sz="1400" dirty="0" smtClean="0">
                <a:latin typeface="Times New Roman" pitchFamily="18" charset="0"/>
              </a:rPr>
              <a:t>ndicates that it is significant different from the Unigram baseline (p&lt;0.05) </a:t>
            </a:r>
          </a:p>
          <a:p>
            <a:pPr algn="l"/>
            <a:r>
              <a:rPr lang="en-US" sz="1400" dirty="0" smtClean="0"/>
              <a:t>†</a:t>
            </a:r>
            <a:r>
              <a:rPr lang="en-US" sz="1400" dirty="0">
                <a:latin typeface="Times New Roman" pitchFamily="18" charset="0"/>
              </a:rPr>
              <a:t> indicates that it is significant different from the </a:t>
            </a:r>
            <a:r>
              <a:rPr lang="en-US" sz="1400" dirty="0" smtClean="0">
                <a:latin typeface="Times New Roman" pitchFamily="18" charset="0"/>
              </a:rPr>
              <a:t>Keyphrase baseline </a:t>
            </a:r>
            <a:r>
              <a:rPr lang="en-US" sz="1400" dirty="0">
                <a:latin typeface="Times New Roman" pitchFamily="18" charset="0"/>
              </a:rPr>
              <a:t>(p&lt;0.05)</a:t>
            </a:r>
            <a:endParaRPr lang="en-US" sz="1400" dirty="0" smtClean="0"/>
          </a:p>
        </p:txBody>
      </p:sp>
      <p:sp>
        <p:nvSpPr>
          <p:cNvPr id="59" name="Text Box 27"/>
          <p:cNvSpPr txBox="1">
            <a:spLocks noChangeArrowheads="1"/>
          </p:cNvSpPr>
          <p:nvPr/>
        </p:nvSpPr>
        <p:spPr bwMode="auto">
          <a:xfrm>
            <a:off x="28130499" y="16689222"/>
            <a:ext cx="6921501" cy="101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57833">
              <a:spcBef>
                <a:spcPct val="50000"/>
              </a:spcBef>
            </a:pPr>
            <a:r>
              <a:rPr lang="en-US" sz="5971" b="1" dirty="0" smtClean="0"/>
              <a:t>Summary</a:t>
            </a:r>
            <a:endParaRPr lang="en-US" sz="5971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7744209" y="17665898"/>
            <a:ext cx="8032750" cy="3433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510642" eaLnBrk="0" hangingPunct="0">
              <a:lnSpc>
                <a:spcPct val="95000"/>
              </a:lnSpc>
            </a:pPr>
            <a:r>
              <a:rPr lang="en-US" altLang="zh-CN" sz="2333" dirty="0">
                <a:latin typeface="Times New Roman" pitchFamily="18" charset="0"/>
              </a:rPr>
              <a:t>A new </a:t>
            </a:r>
            <a:r>
              <a:rPr lang="en-US" altLang="zh-CN" sz="2333" dirty="0" smtClean="0">
                <a:latin typeface="Times New Roman" pitchFamily="18" charset="0"/>
              </a:rPr>
              <a:t>phrase summarization </a:t>
            </a:r>
            <a:r>
              <a:rPr lang="en-US" altLang="zh-CN" sz="2333" dirty="0">
                <a:latin typeface="Times New Roman" pitchFamily="18" charset="0"/>
              </a:rPr>
              <a:t>approach </a:t>
            </a:r>
            <a:r>
              <a:rPr lang="en-US" altLang="zh-CN" sz="2333" dirty="0" smtClean="0">
                <a:latin typeface="Times New Roman" pitchFamily="18" charset="0"/>
              </a:rPr>
              <a:t>by clustering</a:t>
            </a:r>
            <a:endParaRPr lang="en-US" altLang="zh-CN" sz="2333" dirty="0">
              <a:latin typeface="Times New Roman" pitchFamily="18" charset="0"/>
            </a:endParaRP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altLang="zh-CN" sz="2333" dirty="0" smtClean="0">
                <a:latin typeface="Times New Roman" pitchFamily="18" charset="0"/>
              </a:rPr>
              <a:t>better than unigram and keyphrase extraction</a:t>
            </a:r>
          </a:p>
          <a:p>
            <a:pPr algn="just" defTabSz="510642" eaLnBrk="0" hangingPunct="0">
              <a:lnSpc>
                <a:spcPct val="95000"/>
              </a:lnSpc>
            </a:pPr>
            <a:endParaRPr lang="en-US" altLang="zh-CN" sz="2333" dirty="0" smtClean="0">
              <a:latin typeface="Times New Roman" pitchFamily="18" charset="0"/>
            </a:endParaRPr>
          </a:p>
          <a:p>
            <a:pPr algn="just" defTabSz="510642" eaLnBrk="0" hangingPunct="0">
              <a:lnSpc>
                <a:spcPct val="95000"/>
              </a:lnSpc>
            </a:pPr>
            <a:r>
              <a:rPr lang="en-US" altLang="zh-CN" sz="2333" dirty="0" smtClean="0">
                <a:latin typeface="Times New Roman" pitchFamily="18" charset="0"/>
              </a:rPr>
              <a:t>Future work</a:t>
            </a: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altLang="zh-CN" sz="2333" dirty="0" smtClean="0">
                <a:latin typeface="Times New Roman" pitchFamily="18" charset="0"/>
              </a:rPr>
              <a:t>other clustering methods (hierarchical clustering, spectral clustering or Affinity Propagation)</a:t>
            </a:r>
          </a:p>
          <a:p>
            <a:pPr marL="342900" indent="-342900" algn="just" defTabSz="510642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altLang="zh-CN" sz="2333" dirty="0" smtClean="0">
                <a:latin typeface="Times New Roman" pitchFamily="18" charset="0"/>
              </a:rPr>
              <a:t>human evaluation</a:t>
            </a:r>
            <a:endParaRPr lang="en-US" altLang="zh-CN" sz="2333" dirty="0">
              <a:latin typeface="Times New Roman" pitchFamily="18" charset="0"/>
            </a:endParaRPr>
          </a:p>
          <a:p>
            <a:pPr algn="just" defTabSz="510642" eaLnBrk="0" hangingPunct="0">
              <a:lnSpc>
                <a:spcPct val="95000"/>
              </a:lnSpc>
            </a:pPr>
            <a:endParaRPr lang="en-US" altLang="zh-CN" sz="2333" dirty="0" smtClean="0">
              <a:latin typeface="Times New Roman" pitchFamily="18" charset="0"/>
            </a:endParaRPr>
          </a:p>
          <a:p>
            <a:pPr algn="just" defTabSz="510642" eaLnBrk="0" hangingPunct="0">
              <a:lnSpc>
                <a:spcPct val="95000"/>
              </a:lnSpc>
            </a:pPr>
            <a:r>
              <a:rPr lang="en-US" altLang="zh-CN" sz="2000" i="1" dirty="0">
                <a:latin typeface="Times New Roman" pitchFamily="18" charset="0"/>
              </a:rPr>
              <a:t>This work is supported by Pitt’s Learning Research &amp; Development Center, through a grant to Drs. Muhsin Menekse, Diane Litman, &amp; Jingtao Wang</a:t>
            </a:r>
            <a:endParaRPr lang="zh-CN" altLang="en-US" sz="2000" i="1" dirty="0"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0212050" y="11601450"/>
            <a:ext cx="4486275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0268669" y="12479246"/>
            <a:ext cx="4486275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2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FF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884</Words>
  <Application>Microsoft Office PowerPoint</Application>
  <PresentationFormat>Custom</PresentationFormat>
  <Paragraphs>226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SimSun</vt:lpstr>
      <vt:lpstr>Arial</vt:lpstr>
      <vt:lpstr>Calibri</vt:lpstr>
      <vt:lpstr>Cambria Math</vt:lpstr>
      <vt:lpstr>Symbol</vt:lpstr>
      <vt:lpstr>Times New Roman</vt:lpstr>
      <vt:lpstr>Default Design</vt:lpstr>
      <vt:lpstr>PowerPoint Presentation</vt:lpstr>
    </vt:vector>
  </TitlesOfParts>
  <Company>MegaPrint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36x48 Horizontal Poster</dc:title>
  <dc:creator>Ethan Shulda</dc:creator>
  <dc:description>©MegaPrint Inc. 2009</dc:description>
  <cp:lastModifiedBy>bacy</cp:lastModifiedBy>
  <cp:revision>712</cp:revision>
  <cp:lastPrinted>2011-03-08T18:07:35Z</cp:lastPrinted>
  <dcterms:created xsi:type="dcterms:W3CDTF">2008-12-04T00:20:37Z</dcterms:created>
  <dcterms:modified xsi:type="dcterms:W3CDTF">2014-10-27T00:18:08Z</dcterms:modified>
  <cp:category>Research Poster</cp:category>
</cp:coreProperties>
</file>