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4"/>
  </p:notesMasterIdLst>
  <p:sldIdLst>
    <p:sldId id="256" r:id="rId2"/>
    <p:sldId id="259" r:id="rId3"/>
    <p:sldId id="295" r:id="rId4"/>
    <p:sldId id="297" r:id="rId5"/>
    <p:sldId id="317" r:id="rId6"/>
    <p:sldId id="298" r:id="rId7"/>
    <p:sldId id="299" r:id="rId8"/>
    <p:sldId id="260" r:id="rId9"/>
    <p:sldId id="261" r:id="rId10"/>
    <p:sldId id="300" r:id="rId11"/>
    <p:sldId id="262" r:id="rId12"/>
    <p:sldId id="264" r:id="rId13"/>
    <p:sldId id="318" r:id="rId14"/>
    <p:sldId id="319" r:id="rId15"/>
    <p:sldId id="305" r:id="rId16"/>
    <p:sldId id="307" r:id="rId17"/>
    <p:sldId id="306" r:id="rId18"/>
    <p:sldId id="309" r:id="rId19"/>
    <p:sldId id="320" r:id="rId20"/>
    <p:sldId id="267" r:id="rId21"/>
    <p:sldId id="311" r:id="rId22"/>
    <p:sldId id="272" r:id="rId23"/>
    <p:sldId id="276" r:id="rId24"/>
    <p:sldId id="271" r:id="rId25"/>
    <p:sldId id="279" r:id="rId26"/>
    <p:sldId id="288" r:id="rId27"/>
    <p:sldId id="282" r:id="rId28"/>
    <p:sldId id="284" r:id="rId29"/>
    <p:sldId id="269" r:id="rId30"/>
    <p:sldId id="268" r:id="rId31"/>
    <p:sldId id="290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5" autoAdjust="0"/>
    <p:restoredTop sz="77885" autoAdjust="0"/>
  </p:normalViewPr>
  <p:slideViewPr>
    <p:cSldViewPr snapToGrid="0" snapToObjects="1">
      <p:cViewPr varScale="1">
        <p:scale>
          <a:sx n="97" d="100"/>
          <a:sy n="97" d="100"/>
        </p:scale>
        <p:origin x="19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D70CD-FEBB-524E-92ED-EACA306AFF8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1681D-43AE-914D-BDB7-928D4BCB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7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、多个客户端排序</a:t>
            </a:r>
          </a:p>
          <a:p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、一个客户端双写，保证一致性？</a:t>
            </a:r>
          </a:p>
          <a:p>
            <a:r>
              <a:rPr lang="zh-CN" altLang="en-US" dirty="0" smtClean="0">
                <a:effectLst/>
              </a:rPr>
              <a:t>随机数？</a:t>
            </a:r>
          </a:p>
          <a:p>
            <a:r>
              <a:rPr lang="zh-CN" altLang="en-US" dirty="0" smtClean="0">
                <a:effectLst/>
              </a:rPr>
              <a:t>系统时间？</a:t>
            </a:r>
          </a:p>
          <a:p>
            <a:r>
              <a:rPr lang="en-US" altLang="zh-CN" dirty="0" err="1" smtClean="0">
                <a:effectLst/>
              </a:rPr>
              <a:t>redis</a:t>
            </a:r>
            <a:r>
              <a:rPr lang="zh-CN" altLang="en-US" dirty="0" smtClean="0">
                <a:effectLst/>
              </a:rPr>
              <a:t>版本不一致？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Proxy</a:t>
            </a:r>
            <a:r>
              <a:rPr lang="zh-CN" altLang="en-US" dirty="0" smtClean="0">
                <a:effectLst/>
              </a:rPr>
              <a:t>层处理</a:t>
            </a:r>
            <a:r>
              <a:rPr lang="en-US" altLang="zh-CN" dirty="0" smtClean="0">
                <a:effectLst/>
              </a:rPr>
              <a:t>command</a:t>
            </a:r>
            <a:r>
              <a:rPr lang="zh-CN" altLang="en-US" dirty="0" smtClean="0">
                <a:effectLst/>
              </a:rPr>
              <a:t>？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Dynomite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lang="zh-CN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压力过大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、多数据中心网络流量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在内存，同时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需要存储数据，无法很大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挂掉？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压力过大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、多数据中心网络流量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在内存，同时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需要存储数据，无法很大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挂掉？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在内存，同时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需要存储数据，无法很大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挂掉？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node2runid</a:t>
            </a:r>
            <a:r>
              <a:rPr lang="zh-CN" altLang="en-US" dirty="0" smtClean="0"/>
              <a:t>可以</a:t>
            </a:r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info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命令获取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1681D-43AE-914D-BDB7-928D4BCB4B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471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208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6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9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38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97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751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312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67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9F72C-B247-5946-813D-6840A3D341E7}" type="datetimeFigureOut">
              <a:rPr kumimoji="1" lang="zh-CN" altLang="en-US" smtClean="0"/>
              <a:t>16/10/16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285D6C8-9F70-6145-8670-8DE868D62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40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Relationship Id="rId11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ntirez/ae068f95c0d08489130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tripcorp/x-pip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板_画板 8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7442" y="2142702"/>
            <a:ext cx="7029115" cy="716135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携程</a:t>
            </a:r>
            <a:r>
              <a:rPr lang="en-US" altLang="zh-CN" sz="4800" dirty="0" err="1"/>
              <a:t>redis</a:t>
            </a:r>
            <a:r>
              <a:rPr lang="zh-CN" altLang="en-US" sz="4800" dirty="0"/>
              <a:t>多数据中心实践</a:t>
            </a:r>
            <a:endParaRPr lang="zh-CN" altLang="en-US" sz="4800" dirty="0"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28899" y="2858837"/>
            <a:ext cx="7363158" cy="843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4600" dirty="0">
              <a:solidFill>
                <a:srgbClr val="000000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471561" y="4662915"/>
            <a:ext cx="1835141" cy="766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300" dirty="0" smtClean="0">
                <a:solidFill>
                  <a:srgbClr val="000000"/>
                </a:solidFill>
                <a:latin typeface="Heiti SC Light"/>
                <a:ea typeface="Heiti SC Light"/>
                <a:cs typeface="Heiti SC Light"/>
              </a:rPr>
              <a:t>孟文超</a:t>
            </a:r>
            <a:endParaRPr kumimoji="1" lang="zh-CN" altLang="en-US" sz="3300" dirty="0">
              <a:solidFill>
                <a:srgbClr val="000000"/>
              </a:solidFill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68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数据复制</a:t>
            </a:r>
            <a:r>
              <a:rPr lang="en-US" altLang="zh-CN" dirty="0"/>
              <a:t>-proxy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写同时成功？</a:t>
            </a:r>
          </a:p>
          <a:p>
            <a:r>
              <a:rPr lang="zh-CN" altLang="en-US" dirty="0" smtClean="0"/>
              <a:t>特殊命令处理</a:t>
            </a:r>
          </a:p>
          <a:p>
            <a:pPr lvl="1"/>
            <a:r>
              <a:rPr lang="zh-CN" altLang="en-US" dirty="0" smtClean="0"/>
              <a:t>系统时间相关</a:t>
            </a:r>
          </a:p>
          <a:p>
            <a:pPr lvl="2"/>
            <a:r>
              <a:rPr lang="en-US" altLang="zh-CN" dirty="0" smtClean="0"/>
              <a:t>time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随机数</a:t>
            </a:r>
          </a:p>
          <a:p>
            <a:pPr lvl="2"/>
            <a:r>
              <a:rPr lang="en-US" altLang="zh-CN" dirty="0" err="1" smtClean="0"/>
              <a:t>randomkey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数据复制</a:t>
            </a:r>
            <a:r>
              <a:rPr lang="en-US" altLang="zh-CN" dirty="0" smtClean="0"/>
              <a:t>-Master</a:t>
            </a:r>
            <a:r>
              <a:rPr lang="zh-CN" altLang="en-US" dirty="0" smtClean="0"/>
              <a:t>复制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12511"/>
            <a:ext cx="8001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复制原理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009862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runid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运行时生成随机</a:t>
            </a:r>
            <a:r>
              <a:rPr lang="en-US" altLang="zh-CN" dirty="0" smtClean="0"/>
              <a:t>id</a:t>
            </a:r>
            <a:endParaRPr lang="zh-CN" altLang="en-US" dirty="0"/>
          </a:p>
          <a:p>
            <a:pPr lvl="1"/>
            <a:r>
              <a:rPr lang="zh-CN" altLang="en-US" dirty="0" smtClean="0"/>
              <a:t>重启之后变化</a:t>
            </a:r>
          </a:p>
          <a:p>
            <a:pPr lvl="1"/>
            <a:r>
              <a:rPr lang="zh-CN" altLang="en-US" dirty="0" smtClean="0"/>
              <a:t>标记唯一的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进程</a:t>
            </a:r>
          </a:p>
          <a:p>
            <a:r>
              <a:rPr lang="en-US" altLang="zh-CN" dirty="0" smtClean="0"/>
              <a:t>RDB</a:t>
            </a:r>
            <a:endParaRPr lang="zh-CN" altLang="en-US" dirty="0"/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内存数据映像</a:t>
            </a:r>
          </a:p>
          <a:p>
            <a:pPr lvl="1"/>
            <a:r>
              <a:rPr lang="zh-CN" altLang="en-US" dirty="0" smtClean="0"/>
              <a:t>可以导出到磁盘</a:t>
            </a:r>
          </a:p>
          <a:p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log(</a:t>
            </a:r>
            <a:r>
              <a:rPr lang="zh-CN" altLang="en-US" dirty="0" smtClean="0"/>
              <a:t>复制日志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增量命令日志</a:t>
            </a:r>
          </a:p>
          <a:p>
            <a:pPr lvl="1"/>
            <a:r>
              <a:rPr lang="zh-CN" altLang="en-US" dirty="0" smtClean="0"/>
              <a:t>内存</a:t>
            </a:r>
          </a:p>
          <a:p>
            <a:pPr lvl="1"/>
            <a:r>
              <a:rPr lang="en-US" altLang="zh-CN" dirty="0" smtClean="0"/>
              <a:t>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</a:t>
            </a:r>
            <a:endParaRPr lang="zh-CN" altLang="en-US" dirty="0" smtClean="0"/>
          </a:p>
          <a:p>
            <a:r>
              <a:rPr lang="en-US" altLang="zh-CN" dirty="0"/>
              <a:t>r</a:t>
            </a:r>
            <a:r>
              <a:rPr lang="en-US" altLang="zh-CN" dirty="0" smtClean="0"/>
              <a:t>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offset(</a:t>
            </a:r>
            <a:r>
              <a:rPr lang="zh-CN" altLang="en-US" dirty="0" smtClean="0"/>
              <a:t>复制日志偏移量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启动时设置</a:t>
            </a:r>
          </a:p>
          <a:p>
            <a:pPr lvl="1"/>
            <a:r>
              <a:rPr lang="zh-CN" altLang="en-US" dirty="0" smtClean="0"/>
              <a:t>随着写入命令增加而增加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98776"/>
            <a:ext cx="4038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复制原理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194560"/>
            <a:ext cx="5211417" cy="3977640"/>
          </a:xfrm>
        </p:spPr>
        <p:txBody>
          <a:bodyPr/>
          <a:lstStyle/>
          <a:p>
            <a:r>
              <a:rPr lang="zh-CN" altLang="en-US" dirty="0"/>
              <a:t>初次</a:t>
            </a:r>
            <a:r>
              <a:rPr lang="en-US" altLang="zh-CN" dirty="0"/>
              <a:t>(</a:t>
            </a:r>
            <a:r>
              <a:rPr lang="zh-CN" altLang="en-US" dirty="0"/>
              <a:t>全量同步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PSYNC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-1</a:t>
            </a:r>
            <a:endParaRPr lang="zh-CN" altLang="en-US" dirty="0"/>
          </a:p>
          <a:p>
            <a:pPr lvl="1"/>
            <a:r>
              <a:rPr lang="en-US" altLang="zh-CN" dirty="0"/>
              <a:t>FULLSYNC</a:t>
            </a:r>
            <a:r>
              <a:rPr lang="zh-CN" altLang="en-US" dirty="0"/>
              <a:t> </a:t>
            </a:r>
            <a:r>
              <a:rPr lang="en-US" altLang="zh-CN" dirty="0" err="1"/>
              <a:t>masterrunid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endParaRPr lang="zh-CN" altLang="en-US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slave</a:t>
            </a:r>
            <a:r>
              <a:rPr lang="zh-CN" altLang="en-US" dirty="0"/>
              <a:t>传输</a:t>
            </a:r>
            <a:r>
              <a:rPr lang="en-US" altLang="zh-CN" dirty="0" err="1"/>
              <a:t>rdb</a:t>
            </a:r>
            <a:endParaRPr lang="zh-CN" altLang="en-US" dirty="0"/>
          </a:p>
          <a:p>
            <a:pPr lvl="1"/>
            <a:r>
              <a:rPr lang="en-US" altLang="zh-CN" dirty="0"/>
              <a:t>slave</a:t>
            </a:r>
            <a:r>
              <a:rPr lang="zh-CN" altLang="en-US" dirty="0"/>
              <a:t>接收</a:t>
            </a:r>
            <a:r>
              <a:rPr lang="en-US" altLang="zh-CN" dirty="0" err="1"/>
              <a:t>rdb</a:t>
            </a:r>
            <a:endParaRPr lang="zh-CN" altLang="en-US" dirty="0"/>
          </a:p>
          <a:p>
            <a:pPr lvl="1"/>
            <a:r>
              <a:rPr lang="en-US" altLang="zh-CN" dirty="0"/>
              <a:t>slave</a:t>
            </a:r>
            <a:r>
              <a:rPr lang="zh-CN" altLang="en-US" dirty="0"/>
              <a:t>加载数据至内存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无法对外提供服务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slave</a:t>
            </a:r>
            <a:r>
              <a:rPr lang="zh-CN" altLang="en-US" dirty="0"/>
              <a:t>传输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 smtClean="0"/>
              <a:t>log</a:t>
            </a:r>
            <a:endParaRPr lang="zh-CN" altLang="en-US" dirty="0" smtClean="0"/>
          </a:p>
          <a:p>
            <a:r>
              <a:rPr lang="en-US" altLang="zh-CN" dirty="0" smtClean="0"/>
              <a:t>Slave</a:t>
            </a:r>
            <a:r>
              <a:rPr lang="zh-CN" altLang="en-US" dirty="0" smtClean="0"/>
              <a:t>不可用时间</a:t>
            </a:r>
          </a:p>
          <a:p>
            <a:pPr lvl="1"/>
            <a:r>
              <a:rPr lang="en-US" altLang="zh-CN" dirty="0" smtClean="0"/>
              <a:t>10GB</a:t>
            </a:r>
            <a:r>
              <a:rPr lang="zh-CN" altLang="en-US" dirty="0" smtClean="0"/>
              <a:t>内存</a:t>
            </a:r>
            <a:r>
              <a:rPr lang="en-US" altLang="zh-CN" b="1" dirty="0" smtClean="0">
                <a:solidFill>
                  <a:srgbClr val="FF0000"/>
                </a:solidFill>
              </a:rPr>
              <a:t>1-2min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7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复制原理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194560"/>
            <a:ext cx="4721087" cy="3977640"/>
          </a:xfrm>
        </p:spPr>
        <p:txBody>
          <a:bodyPr/>
          <a:lstStyle/>
          <a:p>
            <a:r>
              <a:rPr lang="zh-CN" altLang="en-US" dirty="0"/>
              <a:t>网络中断，重连</a:t>
            </a:r>
            <a:r>
              <a:rPr lang="en-US" altLang="zh-CN" dirty="0"/>
              <a:t>(</a:t>
            </a:r>
            <a:r>
              <a:rPr lang="zh-CN" altLang="en-US" dirty="0"/>
              <a:t>增量</a:t>
            </a:r>
            <a:r>
              <a:rPr lang="zh-CN" altLang="en-US" dirty="0" smtClean="0"/>
              <a:t>同步成功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PSYNC</a:t>
            </a:r>
            <a:r>
              <a:rPr lang="zh-CN" altLang="en-US" dirty="0"/>
              <a:t> </a:t>
            </a:r>
            <a:r>
              <a:rPr lang="en-US" altLang="zh-CN" dirty="0" err="1"/>
              <a:t>masterrunid</a:t>
            </a:r>
            <a:r>
              <a:rPr lang="zh-CN" altLang="en-US" dirty="0"/>
              <a:t> </a:t>
            </a:r>
            <a:r>
              <a:rPr lang="en-US" altLang="zh-CN" dirty="0" err="1"/>
              <a:t>currentOffset</a:t>
            </a:r>
            <a:endParaRPr lang="zh-CN" altLang="en-US" dirty="0"/>
          </a:p>
          <a:p>
            <a:pPr lvl="1"/>
            <a:r>
              <a:rPr lang="en-US" altLang="zh-CN" dirty="0"/>
              <a:t>CONTINUE</a:t>
            </a:r>
            <a:endParaRPr lang="zh-CN" altLang="en-US" dirty="0"/>
          </a:p>
          <a:p>
            <a:r>
              <a:rPr lang="zh-CN" altLang="en-US" dirty="0"/>
              <a:t>网络中断，重连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增量成功失败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复制日志缺失</a:t>
            </a:r>
          </a:p>
          <a:p>
            <a:pPr lvl="1"/>
            <a:r>
              <a:rPr lang="en-US" altLang="zh-CN" dirty="0" err="1"/>
              <a:t>masterrunid</a:t>
            </a:r>
            <a:r>
              <a:rPr lang="zh-CN" altLang="en-US" dirty="0"/>
              <a:t>不</a:t>
            </a:r>
            <a:r>
              <a:rPr lang="zh-CN" altLang="en-US" dirty="0" smtClean="0"/>
              <a:t>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07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12511"/>
            <a:ext cx="8001000" cy="397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数据一致性</a:t>
            </a:r>
            <a:r>
              <a:rPr lang="en-US" altLang="zh-CN" dirty="0" smtClean="0"/>
              <a:t>-Master</a:t>
            </a:r>
            <a:r>
              <a:rPr lang="zh-CN" altLang="en-US" dirty="0" smtClean="0"/>
              <a:t>复制？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8035" y="2093976"/>
            <a:ext cx="215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复制日志有限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8034" y="2787912"/>
            <a:ext cx="250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多数据中心带宽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4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复制日志磁盘保存？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数据复制</a:t>
            </a:r>
            <a:r>
              <a:rPr lang="en-US" altLang="zh-CN" dirty="0" smtClean="0"/>
              <a:t>-replication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" y="1760400"/>
            <a:ext cx="845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数据复制</a:t>
            </a:r>
            <a:r>
              <a:rPr lang="en-US" altLang="zh-CN" dirty="0" smtClean="0"/>
              <a:t>-replication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009862" cy="4525963"/>
          </a:xfrm>
        </p:spPr>
        <p:txBody>
          <a:bodyPr/>
          <a:lstStyle/>
          <a:p>
            <a:r>
              <a:rPr lang="zh-CN" altLang="en-US" dirty="0" smtClean="0"/>
              <a:t>磁盘缓存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数据</a:t>
            </a:r>
          </a:p>
          <a:p>
            <a:r>
              <a:rPr lang="en-US" altLang="zh-CN" dirty="0" smtClean="0"/>
              <a:t>keeper</a:t>
            </a:r>
            <a:r>
              <a:rPr lang="en-US" altLang="zh-CN" dirty="0" smtClean="0">
                <a:sym typeface="Wingdings"/>
              </a:rPr>
              <a:t>--</a:t>
            </a:r>
            <a:r>
              <a:rPr lang="en-US" altLang="zh-CN" dirty="0" smtClean="0"/>
              <a:t>keeper</a:t>
            </a:r>
            <a:r>
              <a:rPr lang="zh-CN" altLang="en-US" dirty="0" smtClean="0"/>
              <a:t>数据传输</a:t>
            </a:r>
          </a:p>
          <a:p>
            <a:pPr lvl="1"/>
            <a:r>
              <a:rPr lang="zh-CN" altLang="en-US" dirty="0" smtClean="0"/>
              <a:t>数据中心内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keeper</a:t>
            </a:r>
            <a:r>
              <a:rPr lang="zh-CN" altLang="en-US" dirty="0" smtClean="0"/>
              <a:t>获取数据</a:t>
            </a:r>
          </a:p>
          <a:p>
            <a:pPr lvl="1"/>
            <a:r>
              <a:rPr lang="zh-CN" altLang="en-US" dirty="0" smtClean="0"/>
              <a:t>数据中心之间通过</a:t>
            </a:r>
            <a:r>
              <a:rPr lang="en-US" altLang="zh-CN" dirty="0" smtClean="0"/>
              <a:t>keeper</a:t>
            </a:r>
            <a:r>
              <a:rPr lang="zh-CN" altLang="en-US" dirty="0" smtClean="0"/>
              <a:t>复制</a:t>
            </a:r>
          </a:p>
          <a:p>
            <a:pPr lvl="2"/>
            <a:r>
              <a:rPr lang="zh-CN" altLang="en-US" dirty="0" smtClean="0"/>
              <a:t>压缩</a:t>
            </a:r>
          </a:p>
          <a:p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zh-CN" altLang="en-US" dirty="0"/>
          </a:p>
          <a:p>
            <a:pPr lvl="1"/>
            <a:r>
              <a:rPr lang="zh-CN" altLang="en-US" b="1" dirty="0" smtClean="0"/>
              <a:t>命名：</a:t>
            </a:r>
            <a:r>
              <a:rPr lang="en-US" altLang="zh-CN" b="1" dirty="0" smtClean="0">
                <a:solidFill>
                  <a:srgbClr val="FF0000"/>
                </a:solidFill>
              </a:rPr>
              <a:t>keeper</a:t>
            </a:r>
            <a:endParaRPr lang="zh-CN" altLang="en-US" dirty="0" smtClean="0"/>
          </a:p>
          <a:p>
            <a:pPr marL="274320" lvl="1" indent="0">
              <a:buNone/>
            </a:pP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测试环境延时</a:t>
            </a:r>
          </a:p>
          <a:p>
            <a:pPr lvl="1"/>
            <a:r>
              <a:rPr lang="en-US" altLang="zh-CN" dirty="0"/>
              <a:t>master-&gt;slave</a:t>
            </a:r>
            <a:r>
              <a:rPr lang="zh-CN" altLang="en-US" dirty="0"/>
              <a:t> </a:t>
            </a:r>
            <a:r>
              <a:rPr lang="en-US" altLang="zh-CN" dirty="0"/>
              <a:t>0.7ms</a:t>
            </a:r>
            <a:endParaRPr lang="zh-CN" altLang="en-US" dirty="0"/>
          </a:p>
          <a:p>
            <a:pPr lvl="1"/>
            <a:r>
              <a:rPr lang="en-US" altLang="zh-CN" dirty="0"/>
              <a:t>master-&gt;keeper-&gt;slave</a:t>
            </a:r>
            <a:r>
              <a:rPr lang="zh-CN" altLang="en-US" dirty="0"/>
              <a:t> </a:t>
            </a:r>
            <a:r>
              <a:rPr lang="en-US" altLang="zh-CN" dirty="0"/>
              <a:t>1ms</a:t>
            </a:r>
            <a:endParaRPr lang="zh-CN" altLang="en-US" dirty="0"/>
          </a:p>
          <a:p>
            <a:r>
              <a:rPr lang="zh-CN" altLang="en-US" dirty="0"/>
              <a:t>异地跨机房延时</a:t>
            </a:r>
          </a:p>
          <a:p>
            <a:pPr lvl="1"/>
            <a:r>
              <a:rPr lang="zh-CN" altLang="en-US" dirty="0"/>
              <a:t>几十毫</a:t>
            </a:r>
            <a:r>
              <a:rPr lang="zh-CN" altLang="en-US" dirty="0" smtClean="0"/>
              <a:t>秒</a:t>
            </a:r>
            <a:endParaRPr lang="zh-CN" altLang="en-US" dirty="0"/>
          </a:p>
          <a:p>
            <a:pPr lvl="1"/>
            <a:endParaRPr lang="en-US" dirty="0"/>
          </a:p>
          <a:p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实现方案</a:t>
            </a:r>
          </a:p>
          <a:p>
            <a:pPr lvl="1"/>
            <a:r>
              <a:rPr lang="zh-CN" altLang="en-US" dirty="0"/>
              <a:t>流式处理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 err="1"/>
              <a:t>gc</a:t>
            </a:r>
            <a:endParaRPr lang="zh-CN" altLang="en-US" dirty="0"/>
          </a:p>
          <a:p>
            <a:pPr lvl="2"/>
            <a:r>
              <a:rPr lang="en-US" altLang="zh-CN" dirty="0" err="1"/>
              <a:t>Netty</a:t>
            </a:r>
            <a:r>
              <a:rPr lang="en-US" altLang="zh-CN" dirty="0"/>
              <a:t>(Direct</a:t>
            </a:r>
            <a:r>
              <a:rPr lang="zh-CN" altLang="en-US" dirty="0"/>
              <a:t> </a:t>
            </a:r>
            <a:r>
              <a:rPr lang="en-US" altLang="zh-CN" dirty="0"/>
              <a:t>Io)</a:t>
            </a:r>
            <a:endParaRPr lang="zh-CN" altLang="en-US" dirty="0"/>
          </a:p>
          <a:p>
            <a:pPr lvl="2"/>
            <a:r>
              <a:rPr lang="zh-CN" altLang="en-US" dirty="0"/>
              <a:t>读操作系统缓存</a:t>
            </a:r>
            <a:r>
              <a:rPr lang="en-US" altLang="zh-CN" dirty="0"/>
              <a:t>(</a:t>
            </a:r>
            <a:r>
              <a:rPr lang="en-US" altLang="zh-CN" dirty="0" err="1"/>
              <a:t>ZeroCopy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通知</a:t>
            </a:r>
          </a:p>
          <a:p>
            <a:pPr lvl="2"/>
            <a:r>
              <a:rPr lang="en-US" altLang="zh-CN" dirty="0" smtClean="0"/>
              <a:t>JDK</a:t>
            </a:r>
            <a:endParaRPr lang="zh-CN" altLang="en-US" dirty="0" smtClean="0"/>
          </a:p>
          <a:p>
            <a:pPr lvl="3"/>
            <a:r>
              <a:rPr lang="en-US" altLang="zh-CN" dirty="0" err="1" smtClean="0"/>
              <a:t>AbstractQueuedSynchronizer</a:t>
            </a:r>
            <a:r>
              <a:rPr lang="en-US" altLang="zh-CN" dirty="0" smtClean="0"/>
              <a:t>(long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3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77" y="357200"/>
            <a:ext cx="4282634" cy="1670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03" y="2680069"/>
            <a:ext cx="2481659" cy="829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5" y="4067200"/>
            <a:ext cx="1981200" cy="50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07" y="4102285"/>
            <a:ext cx="1892395" cy="406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26" y="4812416"/>
            <a:ext cx="1837761" cy="18377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" y="424913"/>
            <a:ext cx="3538592" cy="19904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2" y="2678315"/>
            <a:ext cx="2423768" cy="2046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" y="5409720"/>
            <a:ext cx="1699366" cy="659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2303" y="5089184"/>
            <a:ext cx="1324380" cy="14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高可用</a:t>
            </a:r>
            <a:r>
              <a:rPr lang="en-US" altLang="zh-CN" dirty="0" smtClean="0"/>
              <a:t>-Keeper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60400"/>
            <a:ext cx="8458200" cy="464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7303" y="1210917"/>
            <a:ext cx="305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主备切换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7302" y="1672582"/>
            <a:ext cx="305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runid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相同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7301" y="2189932"/>
            <a:ext cx="305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offset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相同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2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高可用</a:t>
            </a:r>
            <a:r>
              <a:rPr lang="en-US" altLang="zh-CN" dirty="0"/>
              <a:t>-meta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009862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</a:t>
            </a:r>
          </a:p>
          <a:p>
            <a:pPr lvl="1"/>
            <a:r>
              <a:rPr lang="en-US" altLang="zh-CN" dirty="0" smtClean="0"/>
              <a:t>keeper</a:t>
            </a:r>
            <a:r>
              <a:rPr lang="zh-CN" altLang="en-US" dirty="0" smtClean="0"/>
              <a:t>主备选举</a:t>
            </a:r>
          </a:p>
          <a:p>
            <a:pPr lvl="2"/>
            <a:r>
              <a:rPr lang="en-US" altLang="zh-CN" dirty="0" smtClean="0"/>
              <a:t>Keeper</a:t>
            </a:r>
            <a:r>
              <a:rPr lang="zh-CN" altLang="en-US" dirty="0" smtClean="0"/>
              <a:t>主备用</a:t>
            </a:r>
            <a:r>
              <a:rPr lang="en-US" altLang="zh-CN" dirty="0" smtClean="0"/>
              <a:t>(</a:t>
            </a:r>
            <a:r>
              <a:rPr lang="en-US" altLang="zh-CN" dirty="0"/>
              <a:t>active/backup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keeper</a:t>
            </a:r>
            <a:r>
              <a:rPr lang="zh-CN" altLang="en-US" dirty="0" smtClean="0"/>
              <a:t>管理</a:t>
            </a:r>
          </a:p>
          <a:p>
            <a:pPr lvl="2"/>
            <a:r>
              <a:rPr lang="zh-CN" altLang="en-US" dirty="0" smtClean="0"/>
              <a:t>增加、删除</a:t>
            </a:r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分片，负责不同的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实例</a:t>
            </a:r>
          </a:p>
          <a:p>
            <a:pPr lvl="1"/>
            <a:r>
              <a:rPr lang="zh-CN" altLang="en-US" dirty="0" smtClean="0"/>
              <a:t>增删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，负载均衡</a:t>
            </a:r>
          </a:p>
          <a:p>
            <a:r>
              <a:rPr lang="en-US" altLang="zh-CN" dirty="0" smtClean="0"/>
              <a:t>Zookeeper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</a:t>
            </a:r>
          </a:p>
          <a:p>
            <a:pPr lvl="1"/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管理的分片协调</a:t>
            </a:r>
          </a:p>
          <a:p>
            <a:pPr lvl="1"/>
            <a:endParaRPr lang="zh-CN" altLang="en-US" dirty="0" smtClean="0"/>
          </a:p>
          <a:p>
            <a:pPr marL="274320" lvl="1" indent="0"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高可用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failover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695450"/>
            <a:ext cx="5435600" cy="346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835150"/>
            <a:ext cx="5727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049617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Sentinel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高可用性解决方案</a:t>
            </a:r>
          </a:p>
          <a:p>
            <a:r>
              <a:rPr lang="zh-CN" altLang="en-US" dirty="0" smtClean="0"/>
              <a:t>流程</a:t>
            </a:r>
          </a:p>
          <a:p>
            <a:pPr lvl="1"/>
            <a:r>
              <a:rPr lang="en-US" altLang="zh-CN" dirty="0" smtClean="0"/>
              <a:t>Sentinel</a:t>
            </a:r>
            <a:r>
              <a:rPr lang="zh-CN" altLang="en-US" dirty="0" smtClean="0"/>
              <a:t>选择一个</a:t>
            </a:r>
            <a:r>
              <a:rPr lang="en-US" altLang="zh-CN" dirty="0" smtClean="0"/>
              <a:t>slave(node2)</a:t>
            </a:r>
            <a:r>
              <a:rPr lang="zh-CN" altLang="en-US" dirty="0" smtClean="0"/>
              <a:t>为新的</a:t>
            </a:r>
            <a:r>
              <a:rPr lang="en-US" altLang="zh-CN" dirty="0" smtClean="0"/>
              <a:t>master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Sentinel</a:t>
            </a:r>
            <a:r>
              <a:rPr lang="zh-CN" altLang="en-US" dirty="0" smtClean="0"/>
              <a:t>提升</a:t>
            </a:r>
            <a:r>
              <a:rPr lang="en-US" altLang="zh-CN" dirty="0" smtClean="0"/>
              <a:t>node2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master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Keeper</a:t>
            </a:r>
            <a:r>
              <a:rPr lang="zh-CN" altLang="en-US" dirty="0" smtClean="0"/>
              <a:t>从新的</a:t>
            </a:r>
            <a:r>
              <a:rPr lang="en-US" altLang="zh-CN" dirty="0" smtClean="0"/>
              <a:t>master(node2)</a:t>
            </a:r>
            <a:r>
              <a:rPr lang="zh-CN" altLang="en-US" dirty="0" smtClean="0"/>
              <a:t>复制数据</a:t>
            </a: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全量同步</a:t>
            </a:r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全量同步原因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无全局</a:t>
            </a:r>
            <a:r>
              <a:rPr lang="en-US" altLang="zh-CN" dirty="0" smtClean="0"/>
              <a:t>offset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官方解决方案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gist.github.com/antirez/ae068f95c0d084891305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全局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尚未实现</a:t>
            </a:r>
          </a:p>
          <a:p>
            <a:pPr lvl="1"/>
            <a:r>
              <a:rPr lang="en-US" altLang="zh-CN" dirty="0" smtClean="0"/>
              <a:t>Slave</a:t>
            </a:r>
            <a:r>
              <a:rPr lang="zh-CN" altLang="en-US" dirty="0" smtClean="0"/>
              <a:t>同步速度不一致</a:t>
            </a:r>
          </a:p>
          <a:p>
            <a:pPr lvl="2"/>
            <a:r>
              <a:rPr lang="zh-CN" altLang="en-US" dirty="0" smtClean="0"/>
              <a:t>同步慢的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被提升为</a:t>
            </a:r>
            <a:r>
              <a:rPr lang="en-US" altLang="zh-CN" dirty="0" smtClean="0"/>
              <a:t>master</a:t>
            </a: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5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利用</a:t>
            </a:r>
            <a:r>
              <a:rPr lang="en-US" altLang="zh-CN" b="1" dirty="0"/>
              <a:t>keeper</a:t>
            </a:r>
            <a:r>
              <a:rPr lang="zh-CN" altLang="en-US" b="1" dirty="0"/>
              <a:t>实现</a:t>
            </a:r>
            <a:r>
              <a:rPr lang="zh-CN" altLang="en-US" b="1" dirty="0" smtClean="0"/>
              <a:t>增量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408"/>
            <a:ext cx="9144000" cy="342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利用</a:t>
            </a:r>
            <a:r>
              <a:rPr lang="en-US" altLang="zh-CN" b="1" dirty="0"/>
              <a:t>keeper</a:t>
            </a:r>
            <a:r>
              <a:rPr lang="zh-CN" altLang="en-US" b="1" dirty="0"/>
              <a:t>实现增量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093976"/>
            <a:ext cx="8915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假设需要提升</a:t>
            </a:r>
            <a:r>
              <a:rPr lang="en-US" altLang="zh-CN" dirty="0" smtClean="0"/>
              <a:t>node2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master</a:t>
            </a:r>
            <a:endParaRPr lang="zh-CN" altLang="en-US" dirty="0" smtClean="0"/>
          </a:p>
          <a:p>
            <a:r>
              <a:rPr lang="zh-CN" altLang="en-US" dirty="0" smtClean="0"/>
              <a:t>等待增量命令完全传输到</a:t>
            </a:r>
            <a:r>
              <a:rPr lang="en-US" altLang="zh-CN" dirty="0" smtClean="0"/>
              <a:t>node2</a:t>
            </a:r>
            <a:endParaRPr lang="zh-CN" altLang="en-US" dirty="0" smtClean="0"/>
          </a:p>
          <a:p>
            <a:r>
              <a:rPr lang="en-US" altLang="zh-CN" dirty="0" smtClean="0"/>
              <a:t>keeper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node2</a:t>
            </a:r>
            <a:r>
              <a:rPr lang="zh-CN" altLang="en-US" dirty="0" smtClean="0"/>
              <a:t>继续增量同步</a:t>
            </a:r>
          </a:p>
          <a:p>
            <a:r>
              <a:rPr lang="en-US" altLang="zh-CN" dirty="0" smtClean="0"/>
              <a:t>node3</a:t>
            </a:r>
            <a:r>
              <a:rPr lang="zh-CN" altLang="en-US" dirty="0" smtClean="0"/>
              <a:t>无需任何变化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/>
              <a:t>failover(</a:t>
            </a:r>
            <a:r>
              <a:rPr lang="en-US" altLang="zh-CN" dirty="0" err="1"/>
              <a:t>redis</a:t>
            </a:r>
            <a:r>
              <a:rPr lang="zh-CN" altLang="en-US" dirty="0"/>
              <a:t>源码修改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Sentinel</a:t>
            </a:r>
            <a:endParaRPr lang="zh-CN" altLang="en-US" dirty="0"/>
          </a:p>
          <a:p>
            <a:pPr lvl="1"/>
            <a:r>
              <a:rPr lang="en-US" altLang="zh-CN" dirty="0"/>
              <a:t>keeper</a:t>
            </a:r>
            <a:r>
              <a:rPr lang="zh-CN" altLang="en-US" dirty="0"/>
              <a:t>对</a:t>
            </a:r>
            <a:r>
              <a:rPr lang="en-US" altLang="zh-CN" dirty="0"/>
              <a:t>sentinel</a:t>
            </a:r>
            <a:r>
              <a:rPr lang="zh-CN" altLang="en-US" dirty="0"/>
              <a:t>透明</a:t>
            </a:r>
          </a:p>
          <a:p>
            <a:pPr lvl="1"/>
            <a:r>
              <a:rPr lang="en-US" altLang="zh-CN" dirty="0" err="1"/>
              <a:t>Setinel</a:t>
            </a:r>
            <a:r>
              <a:rPr lang="zh-CN" altLang="en-US" dirty="0"/>
              <a:t>提升操作转发给</a:t>
            </a:r>
            <a:r>
              <a:rPr lang="en-US" altLang="zh-CN" dirty="0"/>
              <a:t>keeper</a:t>
            </a:r>
            <a:r>
              <a:rPr lang="zh-CN" altLang="en-US" dirty="0" smtClean="0"/>
              <a:t>执行</a:t>
            </a:r>
          </a:p>
          <a:p>
            <a:r>
              <a:rPr lang="en-US" altLang="zh-CN" dirty="0" err="1" smtClean="0"/>
              <a:t>Redis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fsync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只产生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机房切换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049617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切换机房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node3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master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keeper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node3</a:t>
            </a:r>
            <a:r>
              <a:rPr lang="zh-CN" altLang="en-US" dirty="0" smtClean="0"/>
              <a:t>同步数据</a:t>
            </a:r>
          </a:p>
          <a:p>
            <a:pPr lvl="1"/>
            <a:r>
              <a:rPr lang="en-US" altLang="zh-CN" dirty="0" smtClean="0"/>
              <a:t>Node4</a:t>
            </a:r>
            <a:r>
              <a:rPr lang="zh-CN" altLang="en-US" dirty="0" smtClean="0"/>
              <a:t>不变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17" y="685524"/>
            <a:ext cx="2921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广泛使用的</a:t>
            </a:r>
            <a:r>
              <a:rPr lang="en-US" altLang="zh-CN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支持多种数据结构</a:t>
            </a:r>
          </a:p>
          <a:p>
            <a:pPr lvl="1"/>
            <a:r>
              <a:rPr lang="zh-CN" altLang="en-US" dirty="0" smtClean="0"/>
              <a:t>高性能、高可用</a:t>
            </a:r>
            <a:endParaRPr lang="zh-CN" altLang="en-US" dirty="0"/>
          </a:p>
          <a:p>
            <a:r>
              <a:rPr lang="zh-CN" altLang="en-US" dirty="0" smtClean="0"/>
              <a:t>携程</a:t>
            </a:r>
            <a:r>
              <a:rPr lang="zh-CN" altLang="en-US" dirty="0"/>
              <a:t>使用情况</a:t>
            </a:r>
          </a:p>
          <a:p>
            <a:pPr lvl="1"/>
            <a:r>
              <a:rPr lang="en-US" altLang="zh-CN" dirty="0"/>
              <a:t>2000</a:t>
            </a:r>
            <a:r>
              <a:rPr lang="zh-CN" altLang="en-US" dirty="0"/>
              <a:t>多组实例</a:t>
            </a:r>
          </a:p>
          <a:p>
            <a:pPr lvl="1"/>
            <a:r>
              <a:rPr lang="zh-CN" altLang="en-US" dirty="0"/>
              <a:t>每秒访问量</a:t>
            </a:r>
            <a:r>
              <a:rPr lang="en-US" altLang="zh-CN" dirty="0"/>
              <a:t>200</a:t>
            </a:r>
            <a:r>
              <a:rPr lang="zh-CN" altLang="en-US" dirty="0"/>
              <a:t>万</a:t>
            </a:r>
            <a:r>
              <a:rPr lang="en-US" altLang="zh-CN" dirty="0"/>
              <a:t>(</a:t>
            </a:r>
            <a:r>
              <a:rPr lang="zh-CN" altLang="en-US" dirty="0"/>
              <a:t>写入</a:t>
            </a:r>
            <a:r>
              <a:rPr lang="en-US" altLang="zh-CN" dirty="0"/>
              <a:t>10</a:t>
            </a:r>
            <a:r>
              <a:rPr lang="zh-CN" altLang="en-US" dirty="0"/>
              <a:t>万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72" y="2044531"/>
            <a:ext cx="1922115" cy="1001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72" y="3616382"/>
            <a:ext cx="2363503" cy="1012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33" y="3499310"/>
            <a:ext cx="2334461" cy="1247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33" y="2125158"/>
            <a:ext cx="2266122" cy="839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29" y="5125602"/>
            <a:ext cx="2931462" cy="11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机房切换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85" y="1538357"/>
            <a:ext cx="5702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正在开源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github.com/ctripcorp/x-pipe</a:t>
            </a:r>
            <a:endParaRPr lang="zh-CN" altLang="en-US" dirty="0" smtClean="0"/>
          </a:p>
          <a:p>
            <a:pPr lvl="1"/>
            <a:r>
              <a:rPr lang="zh-CN" altLang="en-US" smtClean="0"/>
              <a:t>欢迎一起</a:t>
            </a:r>
            <a:r>
              <a:rPr lang="zh-CN" altLang="en-US" dirty="0" smtClean="0"/>
              <a:t>工作</a:t>
            </a:r>
            <a:endParaRPr lang="zh-CN" altLang="en-US" dirty="0" smtClean="0"/>
          </a:p>
          <a:p>
            <a:r>
              <a:rPr lang="zh-CN" altLang="en-US" dirty="0" smtClean="0"/>
              <a:t>待解决问题</a:t>
            </a:r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支持</a:t>
            </a:r>
          </a:p>
          <a:p>
            <a:r>
              <a:rPr lang="en-US" altLang="zh-CN" dirty="0"/>
              <a:t>k</a:t>
            </a:r>
            <a:r>
              <a:rPr lang="en-US" altLang="zh-CN" dirty="0" smtClean="0"/>
              <a:t>eeper</a:t>
            </a:r>
            <a:r>
              <a:rPr lang="zh-CN" altLang="en-US" dirty="0" smtClean="0"/>
              <a:t>数据</a:t>
            </a:r>
          </a:p>
          <a:p>
            <a:pPr lvl="1"/>
            <a:r>
              <a:rPr lang="zh-CN" altLang="en-US" dirty="0" smtClean="0"/>
              <a:t>拆分</a:t>
            </a:r>
          </a:p>
          <a:p>
            <a:pPr lvl="1"/>
            <a:r>
              <a:rPr lang="zh-CN" altLang="en-US" dirty="0" smtClean="0"/>
              <a:t>合并</a:t>
            </a:r>
          </a:p>
          <a:p>
            <a:pPr marL="457200" lvl="2"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增量数据订阅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altLang="zh-CN" dirty="0" err="1" smtClean="0"/>
              <a:t>redis</a:t>
            </a:r>
            <a:r>
              <a:rPr lang="zh-CN" altLang="en-US" dirty="0"/>
              <a:t>数据</a:t>
            </a:r>
            <a:r>
              <a:rPr lang="zh-CN" altLang="en-US" dirty="0" smtClean="0"/>
              <a:t>持久保存</a:t>
            </a:r>
            <a:endParaRPr lang="zh-CN" altLang="en-US" dirty="0"/>
          </a:p>
          <a:p>
            <a:pPr lvl="1"/>
            <a:r>
              <a:rPr lang="en-US" altLang="zh-CN" dirty="0" err="1"/>
              <a:t>rdb</a:t>
            </a:r>
            <a:endParaRPr lang="zh-CN" altLang="en-US" dirty="0"/>
          </a:p>
          <a:p>
            <a:pPr lvl="1"/>
            <a:r>
              <a:rPr lang="en-US" altLang="zh-CN" dirty="0" err="1"/>
              <a:t>aof</a:t>
            </a:r>
            <a:r>
              <a:rPr lang="en-US" altLang="zh-CN" dirty="0"/>
              <a:t>(rewrite)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模板_画板 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多数据</a:t>
            </a:r>
            <a:r>
              <a:rPr lang="zh-CN" altLang="en-US" dirty="0" smtClean="0"/>
              <a:t>中心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多数据中心</a:t>
            </a:r>
          </a:p>
          <a:p>
            <a:pPr lvl="1"/>
            <a:r>
              <a:rPr lang="zh-CN" altLang="en-US" dirty="0" smtClean="0"/>
              <a:t>业务压力</a:t>
            </a:r>
          </a:p>
          <a:p>
            <a:pPr lvl="1"/>
            <a:r>
              <a:rPr lang="zh-CN" altLang="en-US" dirty="0" smtClean="0"/>
              <a:t>高可用</a:t>
            </a:r>
            <a:endParaRPr lang="en-US" altLang="zh-CN" dirty="0" smtClean="0"/>
          </a:p>
          <a:p>
            <a:r>
              <a:rPr lang="zh-CN" altLang="en-US" dirty="0" smtClean="0"/>
              <a:t>多数据中心阶段</a:t>
            </a:r>
          </a:p>
          <a:p>
            <a:pPr lvl="1"/>
            <a:r>
              <a:rPr lang="zh-CN" altLang="en-US" dirty="0" smtClean="0"/>
              <a:t>备份</a:t>
            </a:r>
          </a:p>
          <a:p>
            <a:pPr lvl="1"/>
            <a:r>
              <a:rPr lang="zh-CN" altLang="en-US" dirty="0" smtClean="0"/>
              <a:t>双活</a:t>
            </a:r>
          </a:p>
          <a:p>
            <a:pPr lvl="1"/>
            <a:r>
              <a:rPr lang="zh-CN" altLang="en-US" dirty="0" smtClean="0"/>
              <a:t>多活</a:t>
            </a:r>
          </a:p>
          <a:p>
            <a:pPr lvl="1"/>
            <a:endParaRPr lang="zh-CN" alt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多数据中心？</a:t>
            </a:r>
          </a:p>
          <a:p>
            <a:pPr lvl="1"/>
            <a:r>
              <a:rPr lang="en-US" altLang="zh-CN" dirty="0"/>
              <a:t>Cache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内存</a:t>
            </a:r>
            <a:r>
              <a:rPr lang="zh-CN" altLang="en-US" b="1" dirty="0" smtClean="0">
                <a:solidFill>
                  <a:srgbClr val="FF0000"/>
                </a:solidFill>
              </a:rPr>
              <a:t>数据库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需要解决的问题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数据复制</a:t>
            </a:r>
          </a:p>
          <a:p>
            <a:pPr lvl="1"/>
            <a:r>
              <a:rPr lang="zh-CN" altLang="en-US" dirty="0" smtClean="0"/>
              <a:t>一致性</a:t>
            </a:r>
          </a:p>
          <a:p>
            <a:pPr lvl="1"/>
            <a:r>
              <a:rPr lang="zh-CN" altLang="en-US" dirty="0" smtClean="0"/>
              <a:t>实时性</a:t>
            </a:r>
          </a:p>
          <a:p>
            <a:r>
              <a:rPr lang="zh-CN" altLang="en-US" dirty="0"/>
              <a:t>机房切换</a:t>
            </a:r>
          </a:p>
          <a:p>
            <a:pPr lvl="1"/>
            <a:r>
              <a:rPr lang="zh-CN" altLang="en-US" dirty="0"/>
              <a:t>反向</a:t>
            </a:r>
            <a:r>
              <a:rPr lang="zh-CN" altLang="en-US" dirty="0" smtClean="0"/>
              <a:t>复制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高可用</a:t>
            </a:r>
          </a:p>
          <a:p>
            <a:pPr lvl="1"/>
            <a:r>
              <a:rPr lang="zh-CN" altLang="en-US" dirty="0" smtClean="0"/>
              <a:t>复制高可用</a:t>
            </a:r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整体方案</a:t>
            </a:r>
            <a:r>
              <a:rPr lang="en-US" altLang="zh-CN" dirty="0" smtClean="0"/>
              <a:t>(</a:t>
            </a:r>
            <a:r>
              <a:rPr lang="en-US" altLang="zh-CN" dirty="0"/>
              <a:t>X-Pipe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89" y="1659722"/>
            <a:ext cx="7522611" cy="63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Console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元信息配置、监控、报警</a:t>
            </a:r>
          </a:p>
          <a:p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Keeper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选举、状态切换</a:t>
            </a:r>
          </a:p>
          <a:p>
            <a:pPr lvl="1"/>
            <a:r>
              <a:rPr lang="en-US" altLang="zh-CN" dirty="0"/>
              <a:t>HA</a:t>
            </a:r>
            <a:endParaRPr lang="zh-CN" altLang="en-US" dirty="0" smtClean="0"/>
          </a:p>
          <a:p>
            <a:r>
              <a:rPr lang="en-US" altLang="zh-CN" dirty="0" smtClean="0"/>
              <a:t>Keeper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数据管理</a:t>
            </a:r>
          </a:p>
          <a:p>
            <a:r>
              <a:rPr lang="en-US" altLang="zh-CN" dirty="0" smtClean="0"/>
              <a:t>Zookeeper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集群协调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数据复制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双写？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00" y="1613728"/>
            <a:ext cx="5842000" cy="397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034" y="4081670"/>
            <a:ext cx="215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写同时成功？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8034" y="4737653"/>
            <a:ext cx="246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多</a:t>
            </a:r>
            <a:r>
              <a:rPr lang="zh-CN" altLang="en-US" sz="2400" b="1" smtClean="0">
                <a:solidFill>
                  <a:srgbClr val="FF0000"/>
                </a:solidFill>
              </a:rPr>
              <a:t>客户端，时序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数据复制</a:t>
            </a:r>
            <a:r>
              <a:rPr lang="en-US" altLang="zh-CN" dirty="0" smtClean="0"/>
              <a:t>-proxy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00" y="1612800"/>
            <a:ext cx="4778594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1449</TotalTime>
  <Words>783</Words>
  <Application>Microsoft Macintosh PowerPoint</Application>
  <PresentationFormat>On-screen Show (4:3)</PresentationFormat>
  <Paragraphs>244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Calibri</vt:lpstr>
      <vt:lpstr>Heiti SC Light</vt:lpstr>
      <vt:lpstr>Rockwell</vt:lpstr>
      <vt:lpstr>Rockwell Condensed</vt:lpstr>
      <vt:lpstr>Rockwell Extra Bold</vt:lpstr>
      <vt:lpstr>Wingdings</vt:lpstr>
      <vt:lpstr>宋体</vt:lpstr>
      <vt:lpstr>方正姚体</vt:lpstr>
      <vt:lpstr>Wood Type</vt:lpstr>
      <vt:lpstr>携程redis多数据中心实践</vt:lpstr>
      <vt:lpstr>PowerPoint Presentation</vt:lpstr>
      <vt:lpstr>广泛使用的Redis</vt:lpstr>
      <vt:lpstr>Redis多数据中心</vt:lpstr>
      <vt:lpstr>需要解决的问题</vt:lpstr>
      <vt:lpstr>整体方案(X-Pipe)</vt:lpstr>
      <vt:lpstr>整体方案</vt:lpstr>
      <vt:lpstr>数据复制-双写？</vt:lpstr>
      <vt:lpstr>数据复制-proxy</vt:lpstr>
      <vt:lpstr>数据复制-proxy</vt:lpstr>
      <vt:lpstr>数据复制-Master复制</vt:lpstr>
      <vt:lpstr>Redis复制原理</vt:lpstr>
      <vt:lpstr>Redis复制原理-全量</vt:lpstr>
      <vt:lpstr>Redis复制原理-增量</vt:lpstr>
      <vt:lpstr>数据一致性-Master复制？</vt:lpstr>
      <vt:lpstr>复制日志磁盘保存？</vt:lpstr>
      <vt:lpstr>数据复制-replication log Server</vt:lpstr>
      <vt:lpstr>数据复制-replication log SERVER</vt:lpstr>
      <vt:lpstr>实时性</vt:lpstr>
      <vt:lpstr>高可用-Keeper</vt:lpstr>
      <vt:lpstr>高可用-meta server</vt:lpstr>
      <vt:lpstr>高可用-Redis failover</vt:lpstr>
      <vt:lpstr>Redis failover</vt:lpstr>
      <vt:lpstr>全量同步原因</vt:lpstr>
      <vt:lpstr>利用keeper实现增量</vt:lpstr>
      <vt:lpstr>利用keeper实现增量</vt:lpstr>
      <vt:lpstr>Redis failover</vt:lpstr>
      <vt:lpstr>Redis failover(redis源码修改)</vt:lpstr>
      <vt:lpstr>机房切换</vt:lpstr>
      <vt:lpstr>机房切换</vt:lpstr>
      <vt:lpstr>Future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Twitter监控系统</dc:title>
  <dc:creator>vega king</dc:creator>
  <cp:lastModifiedBy>Microsoft Office User</cp:lastModifiedBy>
  <cp:revision>515</cp:revision>
  <dcterms:created xsi:type="dcterms:W3CDTF">2016-07-25T09:14:30Z</dcterms:created>
  <dcterms:modified xsi:type="dcterms:W3CDTF">2016-10-16T09:49:30Z</dcterms:modified>
</cp:coreProperties>
</file>