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2746" r:id="rId6"/>
    <p:sldId id="3033" r:id="rId7"/>
    <p:sldId id="3217" r:id="rId8"/>
    <p:sldId id="4147" r:id="rId9"/>
    <p:sldId id="3871" r:id="rId10"/>
    <p:sldId id="4032" r:id="rId11"/>
    <p:sldId id="4266" r:id="rId12"/>
    <p:sldId id="3219" r:id="rId13"/>
    <p:sldId id="4034" r:id="rId14"/>
    <p:sldId id="4035" r:id="rId15"/>
    <p:sldId id="4033" r:id="rId16"/>
    <p:sldId id="4036" r:id="rId17"/>
    <p:sldId id="4210" r:id="rId18"/>
    <p:sldId id="3220" r:id="rId19"/>
    <p:sldId id="3847" r:id="rId20"/>
    <p:sldId id="3958" r:id="rId21"/>
    <p:sldId id="3959" r:id="rId22"/>
    <p:sldId id="3960" r:id="rId23"/>
    <p:sldId id="3961" r:id="rId24"/>
    <p:sldId id="3848" r:id="rId25"/>
    <p:sldId id="3849" r:id="rId26"/>
    <p:sldId id="4089" r:id="rId27"/>
    <p:sldId id="3846" r:id="rId28"/>
    <p:sldId id="3872" r:id="rId29"/>
    <p:sldId id="3873" r:id="rId30"/>
    <p:sldId id="3903" r:id="rId31"/>
    <p:sldId id="3904" r:id="rId32"/>
    <p:sldId id="3905" r:id="rId33"/>
    <p:sldId id="3926" r:id="rId34"/>
    <p:sldId id="3927" r:id="rId35"/>
    <p:sldId id="3928" r:id="rId36"/>
    <p:sldId id="3929" r:id="rId37"/>
    <p:sldId id="3930" r:id="rId38"/>
    <p:sldId id="3505" r:id="rId39"/>
    <p:sldId id="4001" r:id="rId40"/>
    <p:sldId id="4002" r:id="rId41"/>
    <p:sldId id="4003" r:id="rId42"/>
    <p:sldId id="4004" r:id="rId43"/>
    <p:sldId id="4005" r:id="rId44"/>
    <p:sldId id="4006" r:id="rId45"/>
    <p:sldId id="4000" r:id="rId46"/>
    <p:sldId id="3940" r:id="rId47"/>
    <p:sldId id="3941" r:id="rId48"/>
    <p:sldId id="3942" r:id="rId49"/>
    <p:sldId id="3943" r:id="rId50"/>
    <p:sldId id="3944" r:id="rId51"/>
    <p:sldId id="3945" r:id="rId52"/>
    <p:sldId id="3946" r:id="rId53"/>
    <p:sldId id="3948" r:id="rId54"/>
    <p:sldId id="3957" r:id="rId55"/>
    <p:sldId id="3955" r:id="rId56"/>
    <p:sldId id="4007" r:id="rId57"/>
    <p:sldId id="4008" r:id="rId58"/>
    <p:sldId id="4009" r:id="rId59"/>
    <p:sldId id="4011" r:id="rId60"/>
    <p:sldId id="4133" r:id="rId61"/>
    <p:sldId id="4135" r:id="rId62"/>
    <p:sldId id="3507" r:id="rId63"/>
    <p:sldId id="4010" r:id="rId64"/>
    <p:sldId id="4024" r:id="rId65"/>
    <p:sldId id="4025" r:id="rId66"/>
    <p:sldId id="4026" r:id="rId67"/>
    <p:sldId id="4027" r:id="rId68"/>
    <p:sldId id="4028" r:id="rId69"/>
    <p:sldId id="4029" r:id="rId70"/>
    <p:sldId id="4030" r:id="rId71"/>
    <p:sldId id="4031" r:id="rId72"/>
    <p:sldId id="4134" r:id="rId73"/>
  </p:sldIdLst>
  <p:sldSz cx="9144000" cy="6858000" type="screen4x3"/>
  <p:notesSz cx="6858000" cy="9144000"/>
  <p:custDataLst>
    <p:tags r:id="rId7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517" userDrawn="1">
          <p15:clr>
            <a:srgbClr val="A4A3A4"/>
          </p15:clr>
        </p15:guide>
        <p15:guide id="2" orient="horz" pos="3956" userDrawn="1">
          <p15:clr>
            <a:srgbClr val="A4A3A4"/>
          </p15:clr>
        </p15:guide>
        <p15:guide id="3" pos="2941" userDrawn="1">
          <p15:clr>
            <a:srgbClr val="A4A3A4"/>
          </p15:clr>
        </p15:guide>
        <p15:guide id="4" pos="320" userDrawn="1">
          <p15:clr>
            <a:srgbClr val="A4A3A4"/>
          </p15:clr>
        </p15:guide>
        <p15:guide id="5" pos="536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0A8"/>
    <a:srgbClr val="FF0D0D"/>
    <a:srgbClr val="FE0000"/>
    <a:srgbClr val="FD5C0C"/>
    <a:srgbClr val="FBBF09"/>
    <a:srgbClr val="194B79"/>
    <a:srgbClr val="1C50A4"/>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72" d="100"/>
          <a:sy n="72" d="100"/>
        </p:scale>
        <p:origin x="1164" y="72"/>
      </p:cViewPr>
      <p:guideLst>
        <p:guide orient="horz" pos="517"/>
        <p:guide orient="horz" pos="3956"/>
        <p:guide pos="2941"/>
        <p:guide pos="320"/>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8" Type="http://schemas.openxmlformats.org/officeDocument/2006/relationships/tags" Target="tags/tag3.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8-24T14:37:25.424"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Grp="1" noRot="1" noChangeAspec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endParaRPr lang="zh-CN" altLang="en-US" strike="noStrike" noProof="1"/>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lstStyle/>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948169" y="6381750"/>
            <a:ext cx="1783080"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none" rtlCol="0">
            <a:spAutoFit/>
          </a:bodyPr>
          <a:lstStyle/>
          <a:p>
            <a:pPr fontAlgn="base"/>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emf"/><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emf"/><Relationship Id="rId1" Type="http://schemas.openxmlformats.org/officeDocument/2006/relationships/tags" Target="../tags/tag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990" y="683260"/>
            <a:ext cx="8282940" cy="5597525"/>
          </a:xfrm>
        </p:spPr>
        <p:txBody>
          <a:bodyPr/>
          <a:lstStyle/>
          <a:p>
            <a:pPr marL="0" indent="0">
              <a:buNone/>
            </a:pPr>
            <a:r>
              <a:rPr kumimoji="0" lang="en-US" altLang="zh-CN" b="1" kern="1200" dirty="0">
                <a:solidFill>
                  <a:srgbClr val="00B0F0"/>
                </a:solidFill>
                <a:latin typeface="华文楷体" panose="02010600040101010101" charset="-122"/>
                <a:ea typeface="华文楷体" panose="02010600040101010101" charset="-122"/>
                <a:cs typeface="华文楷体" panose="02010600040101010101" charset="-122"/>
                <a:sym typeface="+mn-ea"/>
              </a:rPr>
              <a:t>   2. </a:t>
            </a:r>
            <a:r>
              <a:rPr kumimoji="0" lang="zh-CN" altLang="en-US" b="1" kern="1200" dirty="0">
                <a:solidFill>
                  <a:srgbClr val="00B0F0"/>
                </a:solidFill>
                <a:latin typeface="华文楷体" panose="02010600040101010101" charset="-122"/>
                <a:ea typeface="华文楷体" panose="02010600040101010101" charset="-122"/>
                <a:cs typeface="华文楷体" panose="02010600040101010101" charset="-122"/>
                <a:sym typeface="+mn-ea"/>
              </a:rPr>
              <a:t>危险  hazard</a:t>
            </a:r>
            <a:endParaRPr kumimoji="0" lang="en-US" altLang="zh-CN"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a:sym typeface="+mn-ea"/>
              </a:rPr>
              <a:t>    </a:t>
            </a: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rPr>
              <a:t>危险</a:t>
            </a:r>
            <a:r>
              <a:rPr kumimoji="0" lang="zh-CN" altLang="en-US" kern="1200">
                <a:latin typeface="华文楷体" panose="02010600040101010101" charset="-122"/>
                <a:ea typeface="华文楷体" panose="02010600040101010101" charset="-122"/>
                <a:cs typeface="华文楷体" panose="02010600040101010101" charset="-122"/>
                <a:sym typeface="+mn-ea"/>
              </a:rPr>
              <a:t>是指潜在伤害的来源。（《风险管理 术语》</a:t>
            </a:r>
            <a:r>
              <a:rPr kumimoji="0" lang="zh-CN" altLang="en-US" kern="1200">
                <a:latin typeface="+mj-lt"/>
                <a:ea typeface="华文楷体" panose="02010600040101010101" charset="-122"/>
                <a:cs typeface="+mj-lt"/>
                <a:sym typeface="+mn-ea"/>
              </a:rPr>
              <a:t>GB/T </a:t>
            </a:r>
            <a:r>
              <a:rPr kumimoji="0" lang="zh-CN" altLang="en-US" kern="1200">
                <a:latin typeface="华文楷体" panose="02010600040101010101" charset="-122"/>
                <a:ea typeface="华文楷体" panose="02010600040101010101" charset="-122"/>
                <a:cs typeface="华文楷体" panose="02010600040101010101" charset="-122"/>
                <a:sym typeface="+mn-ea"/>
              </a:rPr>
              <a:t>23694-2013）</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按可能导致生产过程中危险和有害因素的性质进行分类，共分为四大类（</a:t>
            </a:r>
            <a:r>
              <a:rPr kumimoji="0" lang="zh-CN" altLang="en-US" kern="1200">
                <a:latin typeface="+mj-lt"/>
                <a:ea typeface="华文楷体" panose="02010600040101010101" charset="-122"/>
                <a:cs typeface="+mj-lt"/>
                <a:sym typeface="+mn-ea"/>
              </a:rPr>
              <a:t>GB/T </a:t>
            </a:r>
            <a:r>
              <a:rPr kumimoji="0" lang="en-US" altLang="zh-CN" kern="1200">
                <a:latin typeface="华文楷体" panose="02010600040101010101" charset="-122"/>
                <a:ea typeface="华文楷体" panose="02010600040101010101" charset="-122"/>
                <a:cs typeface="华文楷体" panose="02010600040101010101" charset="-122"/>
                <a:sym typeface="+mn-ea"/>
              </a:rPr>
              <a:t>13861</a:t>
            </a:r>
            <a:r>
              <a:rPr kumimoji="0" lang="zh-CN" altLang="en-US" kern="1200">
                <a:latin typeface="华文楷体" panose="02010600040101010101" charset="-122"/>
                <a:ea typeface="华文楷体" panose="02010600040101010101" charset="-122"/>
                <a:cs typeface="华文楷体" panose="02010600040101010101" charset="-122"/>
                <a:sym typeface="+mn-ea"/>
              </a:rPr>
              <a:t>-20</a:t>
            </a:r>
            <a:r>
              <a:rPr kumimoji="0" lang="en-US" altLang="zh-CN" kern="1200">
                <a:latin typeface="华文楷体" panose="02010600040101010101" charset="-122"/>
                <a:ea typeface="华文楷体" panose="02010600040101010101" charset="-122"/>
                <a:cs typeface="华文楷体" panose="02010600040101010101" charset="-122"/>
                <a:sym typeface="+mn-ea"/>
              </a:rPr>
              <a:t>22</a:t>
            </a:r>
            <a:r>
              <a:rPr kumimoji="0" lang="zh-CN" altLang="en-US" kern="1200">
                <a:latin typeface="华文楷体" panose="02010600040101010101" charset="-122"/>
                <a:ea typeface="华文楷体" panose="02010600040101010101" charset="-122"/>
                <a:cs typeface="华文楷体" panose="02010600040101010101" charset="-122"/>
                <a:sym typeface="+mn-ea"/>
              </a:rPr>
              <a:t>）：</a:t>
            </a:r>
            <a:r>
              <a:rPr kumimoji="0" lang="en-US" altLang="zh-CN" kern="1200">
                <a:latin typeface="华文楷体" panose="02010600040101010101" charset="-122"/>
                <a:ea typeface="华文楷体" panose="02010600040101010101" charset="-122"/>
                <a:cs typeface="华文楷体" panose="02010600040101010101" charset="-122"/>
                <a:sym typeface="+mn-ea"/>
              </a:rPr>
              <a:t>   </a:t>
            </a:r>
            <a:endParaRPr kumimoji="0" lang="en-US" altLang="zh-CN" kern="12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⑴. 人的因素</a:t>
            </a:r>
            <a:endPar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在生产活动中，来自人员自身或人为性质的危险和有害因素。</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⑵. 物的因素</a:t>
            </a:r>
            <a:endPar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机械、设备、设施、材料等方面存在的危险和有害因素。</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⑶. 环境因素</a:t>
            </a:r>
            <a:endPar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生产作业环境中的危险和有害因素。</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⑷. 管理因素</a:t>
            </a:r>
            <a:endPar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管理和管理责任缺失所导致的危险和有害因素。</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4065" y="719455"/>
            <a:ext cx="8190865" cy="5171440"/>
          </a:xfrm>
        </p:spPr>
        <p:txBody>
          <a:bodyPr/>
          <a:lstStyle/>
          <a:p>
            <a:pPr marL="0" indent="0" algn="just">
              <a:buNone/>
            </a:pP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kumimoji="0" lang="en-US" altLang="zh-CN" b="1" kern="1200" dirty="0">
                <a:solidFill>
                  <a:srgbClr val="00B0F0"/>
                </a:solidFill>
                <a:latin typeface="华文楷体" panose="02010600040101010101" charset="-122"/>
                <a:ea typeface="华文楷体" panose="02010600040101010101" charset="-122"/>
                <a:cs typeface="华文楷体" panose="02010600040101010101" charset="-122"/>
                <a:sym typeface="+mn-ea"/>
              </a:rPr>
              <a:t>3. </a:t>
            </a:r>
            <a:r>
              <a:rPr kumimoji="0" lang="zh-CN" altLang="en-US" b="1" kern="1200" dirty="0">
                <a:solidFill>
                  <a:srgbClr val="00B0F0"/>
                </a:solidFill>
                <a:latin typeface="华文楷体" panose="02010600040101010101" charset="-122"/>
                <a:ea typeface="华文楷体" panose="02010600040101010101" charset="-122"/>
                <a:cs typeface="华文楷体" panose="02010600040101010101" charset="-122"/>
                <a:sym typeface="+mn-ea"/>
              </a:rPr>
              <a:t>危险源　hazard</a:t>
            </a:r>
            <a:endParaRPr kumimoji="0" lang="zh-CN" altLang="en-US" b="1" kern="1200" dirty="0">
              <a:solidFill>
                <a:srgbClr val="00B0F0"/>
              </a:solidFill>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可能导致人身伤害、健康损害、财产损失、工作环境破坏或这些情况组合的</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根源或状态</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dirty="0">
                <a:solidFill>
                  <a:srgbClr val="FF0D0D"/>
                </a:solidFill>
                <a:latin typeface="华文楷体" panose="02010600040101010101" charset="-122"/>
                <a:ea typeface="华文楷体" panose="02010600040101010101" charset="-122"/>
                <a:cs typeface="华文楷体" panose="02010600040101010101" charset="-122"/>
                <a:sym typeface="+mn-ea"/>
              </a:rPr>
              <a:t>     注意</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66CC"/>
                </a:solidFill>
                <a:latin typeface="华文楷体" panose="02010600040101010101" charset="-122"/>
                <a:ea typeface="华文楷体" panose="02010600040101010101" charset="-122"/>
                <a:cs typeface="华文楷体" panose="02010600040101010101" charset="-122"/>
                <a:sym typeface="+mn-ea"/>
              </a:rPr>
              <a:t>在分析生产过程中对人员造成伤亡、影响人的身体健康甚至导致疾病的因素时，危险源可称为危险和有害因素，分为</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人的因素</a:t>
            </a:r>
            <a:r>
              <a:rPr lang="zh-CN" altLang="en-US" dirty="0">
                <a:solidFill>
                  <a:srgbClr val="0066CC"/>
                </a:solidFill>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物的因素</a:t>
            </a:r>
            <a:r>
              <a:rPr lang="zh-CN" altLang="en-US" dirty="0">
                <a:solidFill>
                  <a:srgbClr val="0066CC"/>
                </a:solidFill>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环境因素</a:t>
            </a:r>
            <a:r>
              <a:rPr lang="zh-CN" altLang="en-US" dirty="0">
                <a:solidFill>
                  <a:srgbClr val="0066CC"/>
                </a:solidFill>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管理因素</a:t>
            </a:r>
            <a:r>
              <a:rPr lang="zh-CN" altLang="en-US" dirty="0">
                <a:solidFill>
                  <a:srgbClr val="0066CC"/>
                </a:solidFill>
                <a:latin typeface="华文楷体" panose="02010600040101010101" charset="-122"/>
                <a:ea typeface="华文楷体" panose="02010600040101010101" charset="-122"/>
                <a:cs typeface="华文楷体" panose="02010600040101010101" charset="-122"/>
                <a:sym typeface="+mn-ea"/>
              </a:rPr>
              <a:t>四类</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Char char="Ø"/>
            </a:pP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Char char="Ø"/>
            </a:pPr>
            <a:r>
              <a:rPr lang="zh-CN" dirty="0">
                <a:latin typeface="华文楷体" panose="02010600040101010101" charset="-122"/>
                <a:ea typeface="华文楷体" panose="02010600040101010101" charset="-122"/>
                <a:cs typeface="华文楷体" panose="02010600040101010101" charset="-122"/>
                <a:sym typeface="+mn-ea"/>
              </a:rPr>
              <a:t>安全与危险在安全科学系统中是一对矛盾，它们相伴存在</a:t>
            </a:r>
            <a:r>
              <a:rPr dirty="0">
                <a:latin typeface="华文楷体" panose="02010600040101010101" charset="-122"/>
                <a:ea typeface="华文楷体" panose="02010600040101010101" charset="-122"/>
                <a:cs typeface="华文楷体" panose="02010600040101010101" charset="-122"/>
                <a:sym typeface="+mn-ea"/>
              </a:rPr>
              <a:t>。</a:t>
            </a:r>
            <a:r>
              <a:rPr lang="zh-CN" dirty="0">
                <a:latin typeface="华文楷体" panose="02010600040101010101" charset="-122"/>
                <a:ea typeface="华文楷体" panose="02010600040101010101" charset="-122"/>
                <a:cs typeface="华文楷体" panose="02010600040101010101" charset="-122"/>
                <a:sym typeface="+mn-ea"/>
              </a:rPr>
              <a:t>安全是相对的，危险是绝对的。</a:t>
            </a:r>
            <a:endParaRPr dirty="0">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Char char="Ø"/>
            </a:pPr>
            <a:endParaRPr lang="zh-CN" altLang="en-US" b="1">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4700" y="563880"/>
            <a:ext cx="8190230" cy="5972810"/>
          </a:xfrm>
        </p:spPr>
        <p:txBody>
          <a:bodyPr/>
          <a:lstStyle/>
          <a:p>
            <a:pPr marL="0" indent="0" eaLnBrk="1" latinLnBrk="0" hangingPunct="1">
              <a:lnSpc>
                <a:spcPts val="3680"/>
              </a:lnSpc>
              <a:buFont typeface="Wingdings" panose="05000000000000000000" pitchFamily="2" charset="2"/>
              <a:buNone/>
            </a:pPr>
            <a:r>
              <a:rPr kumimoji="0" lang="zh-CN" altLang="en-US" sz="2800" kern="1200" dirty="0">
                <a:solidFill>
                  <a:srgbClr val="FFC000"/>
                </a:solidFill>
                <a:latin typeface="华文楷体" panose="02010600040101010101" charset="-122"/>
                <a:ea typeface="华文楷体" panose="02010600040101010101" charset="-122"/>
                <a:cs typeface="华文楷体" panose="02010600040101010101" charset="-122"/>
                <a:sym typeface="+mn-ea"/>
              </a:rPr>
              <a:t>㈡职业健康</a:t>
            </a: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endParaRPr lang="zh-CN" altLang="en-US" sz="2800" b="1" u="sng"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  1.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职业性危害因素（职业病危害因素）</a:t>
            </a:r>
            <a:endParaRPr lang="zh-CN" altLang="en-US">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是指在职业活动中产生和（或）存在的、可能对职业人群健康、安全和作业能力造成不良影响的因素或条件。</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按其性质分为物理性危害因素、化学性危害因素</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生物性危害因素</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Char char="Ø"/>
            </a:pPr>
            <a:r>
              <a:rPr lang="zh-CN" altLang="en-US">
                <a:latin typeface="华文楷体" panose="02010600040101010101" charset="-122"/>
                <a:ea typeface="华文楷体" panose="02010600040101010101" charset="-122"/>
                <a:cs typeface="华文楷体" panose="02010600040101010101" charset="-122"/>
                <a:sym typeface="+mn-ea"/>
              </a:rPr>
              <a:t>物理因素按照《工作场所有害因素职业接触限值 第2部分 物理因素》（GBZ 2.2-2007 ）执行，如高温、噪声、非电离辐射（紫外、红外、激光、微波等）、电离辐射（</a:t>
            </a:r>
            <a:r>
              <a:rPr lang="en-US">
                <a:latin typeface="华文楷体" panose="02010600040101010101" charset="-122"/>
                <a:ea typeface="华文楷体" panose="02010600040101010101" charset="-122"/>
                <a:cs typeface="华文楷体" panose="02010600040101010101" charset="-122"/>
                <a:sym typeface="+mn-ea"/>
              </a:rPr>
              <a:t>x</a:t>
            </a:r>
            <a:r>
              <a:rPr>
                <a:latin typeface="华文楷体" panose="02010600040101010101" charset="-122"/>
                <a:ea typeface="华文楷体" panose="02010600040101010101" charset="-122"/>
                <a:cs typeface="华文楷体" panose="02010600040101010101" charset="-122"/>
                <a:sym typeface="+mn-ea"/>
              </a:rPr>
              <a:t>射线、γ射线</a:t>
            </a:r>
            <a:r>
              <a:rPr 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等。</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Char char="Ø"/>
            </a:pPr>
            <a:r>
              <a:rPr lang="zh-CN" altLang="en-US">
                <a:latin typeface="华文楷体" panose="02010600040101010101" charset="-122"/>
                <a:ea typeface="华文楷体" panose="02010600040101010101" charset="-122"/>
                <a:cs typeface="华文楷体" panose="02010600040101010101" charset="-122"/>
                <a:sym typeface="+mn-ea"/>
              </a:rPr>
              <a:t>化学有害因素包括</a:t>
            </a:r>
            <a:r>
              <a:rPr lang="zh-CN" altLang="en-US" u="sng">
                <a:latin typeface="华文楷体" panose="02010600040101010101" charset="-122"/>
                <a:ea typeface="华文楷体" panose="02010600040101010101" charset="-122"/>
                <a:cs typeface="华文楷体" panose="02010600040101010101" charset="-122"/>
                <a:sym typeface="+mn-ea"/>
              </a:rPr>
              <a:t>化学物质</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u="sng">
                <a:latin typeface="华文楷体" panose="02010600040101010101" charset="-122"/>
                <a:ea typeface="华文楷体" panose="02010600040101010101" charset="-122"/>
                <a:cs typeface="华文楷体" panose="02010600040101010101" charset="-122"/>
                <a:sym typeface="+mn-ea"/>
              </a:rPr>
              <a:t>粉尘</a:t>
            </a:r>
            <a:r>
              <a:rPr lang="zh-CN" altLang="en-US">
                <a:latin typeface="华文楷体" panose="02010600040101010101" charset="-122"/>
                <a:ea typeface="华文楷体" panose="02010600040101010101" charset="-122"/>
                <a:cs typeface="华文楷体" panose="02010600040101010101" charset="-122"/>
                <a:sym typeface="+mn-ea"/>
              </a:rPr>
              <a:t>及</a:t>
            </a:r>
            <a:r>
              <a:rPr lang="zh-CN" altLang="en-US" u="sng">
                <a:latin typeface="华文楷体" panose="02010600040101010101" charset="-122"/>
                <a:ea typeface="华文楷体" panose="02010600040101010101" charset="-122"/>
                <a:cs typeface="华文楷体" panose="02010600040101010101" charset="-122"/>
                <a:sym typeface="+mn-ea"/>
              </a:rPr>
              <a:t>生物因素</a:t>
            </a:r>
            <a:r>
              <a:rPr lang="zh-CN" altLang="en-US">
                <a:latin typeface="华文楷体" panose="02010600040101010101" charset="-122"/>
                <a:ea typeface="华文楷体" panose="02010600040101010101" charset="-122"/>
                <a:cs typeface="华文楷体" panose="02010600040101010101" charset="-122"/>
                <a:sym typeface="+mn-ea"/>
              </a:rPr>
              <a:t>，按照《工作场所有害因素职业接触限值 第1部分：化学有害因素》（GBZ 2.1-2019）执行。</a:t>
            </a:r>
            <a:endParaRPr lang="zh-CN" altLang="en-US">
              <a:solidFill>
                <a:srgbClr val="00B050"/>
              </a:solidFill>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2640" y="607695"/>
            <a:ext cx="8049895" cy="5996305"/>
          </a:xfrm>
        </p:spPr>
        <p:txBody>
          <a:bodyPr/>
          <a:lstStyle/>
          <a:p>
            <a:pPr marL="0" indent="0">
              <a:buNone/>
            </a:pPr>
            <a:r>
              <a:rPr lang="zh-CN" altLang="en-US">
                <a:solidFill>
                  <a:srgbClr val="00B0F0"/>
                </a:solidFill>
                <a:latin typeface="华文楷体" panose="02010600040101010101" charset="-122"/>
                <a:ea typeface="华文楷体" panose="02010600040101010101" charset="-122"/>
                <a:cs typeface="华文楷体" panose="02010600040101010101" charset="-122"/>
              </a:rPr>
              <a:t>2. 职业病</a:t>
            </a:r>
            <a:endParaRPr lang="zh-CN" altLang="en-US">
              <a:solidFill>
                <a:srgbClr val="00B0F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a:t>
            </a:r>
            <a:r>
              <a:rPr lang="zh-CN" altLang="en-US">
                <a:solidFill>
                  <a:srgbClr val="FF0000"/>
                </a:solidFill>
                <a:latin typeface="华文楷体" panose="02010600040101010101" charset="-122"/>
                <a:ea typeface="华文楷体" panose="02010600040101010101" charset="-122"/>
                <a:cs typeface="华文楷体" panose="02010600040101010101" charset="-122"/>
              </a:rPr>
              <a:t>职业病</a:t>
            </a:r>
            <a:r>
              <a:rPr lang="zh-CN" altLang="en-US">
                <a:latin typeface="华文楷体" panose="02010600040101010101" charset="-122"/>
                <a:ea typeface="华文楷体" panose="02010600040101010101" charset="-122"/>
                <a:cs typeface="华文楷体" panose="02010600040101010101" charset="-122"/>
              </a:rPr>
              <a:t>是指企业、事业单位和个体经济组织等用人单位的劳动者在职业活动中，因接触粉尘、放射性物质和其他有毒、有害因素而引起的疾病。（</a:t>
            </a:r>
            <a:r>
              <a:rPr lang="zh-CN" altLang="en-US">
                <a:solidFill>
                  <a:srgbClr val="FFC000"/>
                </a:solidFill>
                <a:latin typeface="华文楷体" panose="02010600040101010101" charset="-122"/>
                <a:ea typeface="华文楷体" panose="02010600040101010101" charset="-122"/>
                <a:cs typeface="华文楷体" panose="02010600040101010101" charset="-122"/>
              </a:rPr>
              <a:t>引自《职业病防治法》</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职业病的分类和目录由国务院卫生行政部门会同国务院劳动保障行政部门制定、调整并公布。</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《职业病分类和目录》（国卫疾控发〔2013〕48号）</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职业病分为</a:t>
            </a:r>
            <a:r>
              <a:rPr lang="zh-CN" altLang="en-US">
                <a:highlight>
                  <a:srgbClr val="FFFF00"/>
                </a:highlight>
                <a:latin typeface="华文楷体" panose="02010600040101010101" charset="-122"/>
                <a:ea typeface="华文楷体" panose="02010600040101010101" charset="-122"/>
                <a:cs typeface="华文楷体" panose="02010600040101010101" charset="-122"/>
              </a:rPr>
              <a:t>十类</a:t>
            </a:r>
            <a:r>
              <a:rPr lang="zh-CN" altLang="en-US">
                <a:latin typeface="华文楷体" panose="02010600040101010101" charset="-122"/>
                <a:ea typeface="华文楷体" panose="02010600040101010101" charset="-122"/>
                <a:cs typeface="华文楷体" panose="02010600040101010101" charset="-122"/>
              </a:rPr>
              <a:t>：</a:t>
            </a:r>
            <a:r>
              <a:rPr lang="zh-CN" altLang="en-US">
                <a:solidFill>
                  <a:srgbClr val="00B0F0"/>
                </a:solidFill>
                <a:latin typeface="华文楷体" panose="02010600040101010101" charset="-122"/>
                <a:ea typeface="华文楷体" panose="02010600040101010101" charset="-122"/>
                <a:cs typeface="华文楷体" panose="02010600040101010101" charset="-122"/>
              </a:rPr>
              <a:t>职业性尘肺病及其他呼吸系统疾病</a:t>
            </a:r>
            <a:r>
              <a:rPr lang="zh-CN" altLang="en-US">
                <a:latin typeface="华文楷体" panose="02010600040101010101" charset="-122"/>
                <a:ea typeface="华文楷体" panose="02010600040101010101" charset="-122"/>
                <a:cs typeface="华文楷体" panose="02010600040101010101" charset="-122"/>
              </a:rPr>
              <a:t>、</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职业性</a:t>
            </a:r>
            <a:r>
              <a:rPr lang="zh-CN" altLang="en-US">
                <a:solidFill>
                  <a:srgbClr val="00B0F0"/>
                </a:solidFill>
                <a:latin typeface="华文楷体" panose="02010600040101010101" charset="-122"/>
                <a:ea typeface="华文楷体" panose="02010600040101010101" charset="-122"/>
                <a:cs typeface="华文楷体" panose="02010600040101010101" charset="-122"/>
              </a:rPr>
              <a:t>皮肤病</a:t>
            </a:r>
            <a:r>
              <a:rPr lang="zh-CN" altLang="en-US">
                <a:latin typeface="华文楷体" panose="02010600040101010101" charset="-122"/>
                <a:ea typeface="华文楷体" panose="02010600040101010101" charset="-122"/>
                <a:cs typeface="华文楷体" panose="02010600040101010101" charset="-122"/>
              </a:rPr>
              <a:t>、</a:t>
            </a:r>
            <a:r>
              <a:rPr lang="zh-CN" altLang="en-US">
                <a:solidFill>
                  <a:srgbClr val="00B0F0"/>
                </a:solidFill>
                <a:latin typeface="华文楷体" panose="02010600040101010101" charset="-122"/>
                <a:ea typeface="华文楷体" panose="02010600040101010101" charset="-122"/>
                <a:cs typeface="华文楷体" panose="02010600040101010101" charset="-122"/>
              </a:rPr>
              <a:t>职业性眼病</a:t>
            </a:r>
            <a:r>
              <a:rPr lang="zh-CN" altLang="en-US">
                <a:latin typeface="华文楷体" panose="02010600040101010101" charset="-122"/>
                <a:ea typeface="华文楷体" panose="02010600040101010101" charset="-122"/>
                <a:cs typeface="华文楷体" panose="02010600040101010101" charset="-122"/>
              </a:rPr>
              <a:t>（电光眼）、</a:t>
            </a:r>
            <a:r>
              <a:rPr lang="zh-CN" altLang="en-US">
                <a:solidFill>
                  <a:srgbClr val="00B0F0"/>
                </a:solidFill>
                <a:latin typeface="华文楷体" panose="02010600040101010101" charset="-122"/>
                <a:ea typeface="华文楷体" panose="02010600040101010101" charset="-122"/>
                <a:cs typeface="华文楷体" panose="02010600040101010101" charset="-122"/>
              </a:rPr>
              <a:t>职业性耳鼻喉口腔疾病</a:t>
            </a:r>
            <a:r>
              <a:rPr lang="zh-CN" altLang="en-US">
                <a:latin typeface="华文楷体" panose="02010600040101010101" charset="-122"/>
                <a:ea typeface="华文楷体" panose="02010600040101010101" charset="-122"/>
                <a:cs typeface="华文楷体" panose="02010600040101010101" charset="-122"/>
              </a:rPr>
              <a:t>（如噪声聋）、</a:t>
            </a:r>
            <a:r>
              <a:rPr lang="zh-CN" altLang="en-US">
                <a:solidFill>
                  <a:srgbClr val="00B0F0"/>
                </a:solidFill>
                <a:latin typeface="华文楷体" panose="02010600040101010101" charset="-122"/>
                <a:ea typeface="华文楷体" panose="02010600040101010101" charset="-122"/>
                <a:cs typeface="华文楷体" panose="02010600040101010101" charset="-122"/>
              </a:rPr>
              <a:t>职业性化学中毒</a:t>
            </a:r>
            <a:r>
              <a:rPr lang="zh-CN" altLang="en-US">
                <a:latin typeface="华文楷体" panose="02010600040101010101" charset="-122"/>
                <a:ea typeface="华文楷体" panose="02010600040101010101" charset="-122"/>
                <a:cs typeface="华文楷体" panose="02010600040101010101" charset="-122"/>
              </a:rPr>
              <a:t>（如汞及其化合物中毒、氯气中毒） 、</a:t>
            </a:r>
            <a:r>
              <a:rPr lang="zh-CN" altLang="en-US">
                <a:solidFill>
                  <a:srgbClr val="00B0F0"/>
                </a:solidFill>
                <a:latin typeface="华文楷体" panose="02010600040101010101" charset="-122"/>
                <a:ea typeface="华文楷体" panose="02010600040101010101" charset="-122"/>
                <a:cs typeface="华文楷体" panose="02010600040101010101" charset="-122"/>
              </a:rPr>
              <a:t>物理因素所致职业病</a:t>
            </a:r>
            <a:r>
              <a:rPr lang="zh-CN" altLang="en-US">
                <a:latin typeface="华文楷体" panose="02010600040101010101" charset="-122"/>
                <a:ea typeface="华文楷体" panose="02010600040101010101" charset="-122"/>
                <a:cs typeface="华文楷体" panose="02010600040101010101" charset="-122"/>
              </a:rPr>
              <a:t>（如中暑、高原病、冻伤）、</a:t>
            </a:r>
            <a:r>
              <a:rPr lang="zh-CN" altLang="en-US">
                <a:solidFill>
                  <a:srgbClr val="00B0F0"/>
                </a:solidFill>
                <a:latin typeface="华文楷体" panose="02010600040101010101" charset="-122"/>
                <a:ea typeface="华文楷体" panose="02010600040101010101" charset="-122"/>
                <a:cs typeface="华文楷体" panose="02010600040101010101" charset="-122"/>
              </a:rPr>
              <a:t>职业性放射性疾病</a:t>
            </a:r>
            <a:r>
              <a:rPr lang="zh-CN" altLang="en-US">
                <a:latin typeface="华文楷体" panose="02010600040101010101" charset="-122"/>
                <a:ea typeface="华文楷体" panose="02010600040101010101" charset="-122"/>
                <a:cs typeface="华文楷体" panose="02010600040101010101" charset="-122"/>
              </a:rPr>
              <a:t>（如外照射急性放射病）、</a:t>
            </a:r>
            <a:r>
              <a:rPr lang="zh-CN" altLang="en-US">
                <a:solidFill>
                  <a:srgbClr val="00B0F0"/>
                </a:solidFill>
                <a:latin typeface="华文楷体" panose="02010600040101010101" charset="-122"/>
                <a:ea typeface="华文楷体" panose="02010600040101010101" charset="-122"/>
                <a:cs typeface="华文楷体" panose="02010600040101010101" charset="-122"/>
              </a:rPr>
              <a:t>职业性传染病</a:t>
            </a:r>
            <a:r>
              <a:rPr lang="zh-CN" altLang="en-US">
                <a:latin typeface="华文楷体" panose="02010600040101010101" charset="-122"/>
                <a:ea typeface="华文楷体" panose="02010600040101010101" charset="-122"/>
                <a:cs typeface="华文楷体" panose="02010600040101010101" charset="-122"/>
              </a:rPr>
              <a:t>（如炭疽、布鲁氏菌病）、</a:t>
            </a:r>
            <a:r>
              <a:rPr lang="zh-CN" altLang="en-US">
                <a:solidFill>
                  <a:srgbClr val="00B0F0"/>
                </a:solidFill>
                <a:latin typeface="华文楷体" panose="02010600040101010101" charset="-122"/>
                <a:ea typeface="华文楷体" panose="02010600040101010101" charset="-122"/>
                <a:cs typeface="华文楷体" panose="02010600040101010101" charset="-122"/>
              </a:rPr>
              <a:t>职业性肿瘤</a:t>
            </a:r>
            <a:r>
              <a:rPr lang="zh-CN" altLang="en-US">
                <a:latin typeface="华文楷体" panose="02010600040101010101" charset="-122"/>
                <a:ea typeface="华文楷体" panose="02010600040101010101" charset="-122"/>
                <a:cs typeface="华文楷体" panose="02010600040101010101" charset="-122"/>
              </a:rPr>
              <a:t> （如苯所致白血病、煤焦油、煤焦油沥青、石油沥青所致皮肤癌）、</a:t>
            </a:r>
            <a:r>
              <a:rPr lang="zh-CN" altLang="en-US">
                <a:solidFill>
                  <a:srgbClr val="00B0F0"/>
                </a:solidFill>
                <a:latin typeface="华文楷体" panose="02010600040101010101" charset="-122"/>
                <a:ea typeface="华文楷体" panose="02010600040101010101" charset="-122"/>
                <a:cs typeface="华文楷体" panose="02010600040101010101" charset="-122"/>
              </a:rPr>
              <a:t>其他职业病</a:t>
            </a:r>
            <a:r>
              <a:rPr lang="zh-CN" altLang="en-US">
                <a:latin typeface="华文楷体" panose="02010600040101010101" charset="-122"/>
                <a:ea typeface="华文楷体" panose="02010600040101010101" charset="-122"/>
                <a:cs typeface="华文楷体" panose="02010600040101010101" charset="-122"/>
              </a:rPr>
              <a:t>（如金属烟热）。</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9935" y="637540"/>
            <a:ext cx="8214995" cy="574484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据国家卫生健康委员会统计数据显示，2019年全国共报告各类职业病新病例</a:t>
            </a:r>
            <a:r>
              <a:rPr lang="zh-CN" altLang="en-US">
                <a:solidFill>
                  <a:srgbClr val="00B0F0"/>
                </a:solidFill>
                <a:latin typeface="华文楷体" panose="02010600040101010101" charset="-122"/>
                <a:ea typeface="华文楷体" panose="02010600040101010101" charset="-122"/>
              </a:rPr>
              <a:t>19428例</a:t>
            </a:r>
            <a:r>
              <a:rPr lang="zh-CN" altLang="en-US">
                <a:latin typeface="华文楷体" panose="02010600040101010101" charset="-122"/>
                <a:ea typeface="华文楷体" panose="02010600040101010101" charset="-122"/>
              </a:rPr>
              <a:t>，职业性尘肺病及其他呼吸系统疾病15947例（其中职业性尘肺病15898例），职业性耳鼻喉口腔疾病1623例，</a:t>
            </a:r>
            <a:r>
              <a:rPr lang="zh-CN" altLang="en-US">
                <a:solidFill>
                  <a:srgbClr val="FF0000"/>
                </a:solidFill>
                <a:latin typeface="华文楷体" panose="02010600040101010101" charset="-122"/>
                <a:ea typeface="华文楷体" panose="02010600040101010101" charset="-122"/>
              </a:rPr>
              <a:t>职业性化学中毒778例</a:t>
            </a:r>
            <a:r>
              <a:rPr lang="zh-CN" altLang="en-US">
                <a:latin typeface="华文楷体" panose="02010600040101010101" charset="-122"/>
                <a:ea typeface="华文楷体" panose="02010600040101010101" charset="-122"/>
              </a:rPr>
              <a:t>，职业性传染病578例，物理因素所致职业病264例，职业性肿瘤87例，职业性皮肤病72例，职业性眼病53例，职业性放射性疾病15例，其他职业病11例。</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2021年全国共报告各类职业病新病例</a:t>
            </a:r>
            <a:r>
              <a:rPr lang="zh-CN" altLang="en-US">
                <a:solidFill>
                  <a:srgbClr val="00B0F0"/>
                </a:solidFill>
                <a:latin typeface="华文楷体" panose="02010600040101010101" charset="-122"/>
                <a:ea typeface="华文楷体" panose="02010600040101010101" charset="-122"/>
              </a:rPr>
              <a:t>15407例</a:t>
            </a:r>
            <a:r>
              <a:rPr lang="zh-CN" altLang="en-US">
                <a:latin typeface="华文楷体" panose="02010600040101010101" charset="-122"/>
                <a:ea typeface="华文楷体" panose="02010600040101010101" charset="-122"/>
              </a:rPr>
              <a:t>，其中职业性尘肺病及其他呼吸系统疾病11877例（其中职业性尘肺病11809例），职业性耳鼻喉口腔疾病2123例，职业性传染病339例，</a:t>
            </a:r>
            <a:r>
              <a:rPr lang="zh-CN" altLang="en-US">
                <a:solidFill>
                  <a:srgbClr val="FF0000"/>
                </a:solidFill>
                <a:latin typeface="华文楷体" panose="02010600040101010101" charset="-122"/>
                <a:ea typeface="华文楷体" panose="02010600040101010101" charset="-122"/>
              </a:rPr>
              <a:t>职业性化学中毒567例</a:t>
            </a:r>
            <a:r>
              <a:rPr lang="zh-CN" altLang="en-US">
                <a:latin typeface="华文楷体" panose="02010600040101010101" charset="-122"/>
                <a:ea typeface="华文楷体" panose="02010600040101010101" charset="-122"/>
              </a:rPr>
              <a:t>，物理因素所致职业病283例，职业性皮肤病83例，职业性肿瘤79例，职业性眼病43例(含5例放射性白内障），职业性放射性疾病5例，其他职业病8例。</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2310" y="689610"/>
            <a:ext cx="8246745" cy="5754370"/>
          </a:xfrm>
          <a:prstGeom prst="rect">
            <a:avLst/>
          </a:prstGeom>
          <a:noFill/>
        </p:spPr>
        <p:txBody>
          <a:bodyPr wrap="square" rtlCol="0">
            <a:spAutoFit/>
          </a:bodyPr>
          <a:lstStyle/>
          <a:p>
            <a:pPr algn="just"/>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sym typeface="+mn-ea"/>
              </a:rPr>
              <a:t>3. 职业接触限值  OELs</a:t>
            </a:r>
            <a:endParaRPr lang="zh-CN" altLang="en-US" sz="2400" dirty="0">
              <a:solidFill>
                <a:srgbClr val="0066CC"/>
              </a:solidFill>
              <a:latin typeface="华文楷体" panose="02010600040101010101" charset="-122"/>
              <a:ea typeface="华文楷体" panose="02010600040101010101" charset="-122"/>
              <a:cs typeface="华文楷体" panose="02010600040101010101" charset="-122"/>
            </a:endParaRPr>
          </a:p>
          <a:p>
            <a:pPr algn="just" eaLnBrk="1" latinLnBrk="0" hangingPunct="1">
              <a:lnSpc>
                <a:spcPts val="2880"/>
              </a:lnSpc>
            </a:pPr>
            <a:r>
              <a:rPr lang="zh-CN" altLang="en-US" sz="2400" dirty="0">
                <a:latin typeface="华文楷体" panose="02010600040101010101" charset="-122"/>
                <a:ea typeface="华文楷体" panose="02010600040101010101" charset="-122"/>
                <a:cs typeface="华文楷体" panose="02010600040101010101" charset="-122"/>
                <a:sym typeface="+mn-ea"/>
              </a:rPr>
              <a:t>    劳动者在职业活动过程中长期反复接触某种或多种职业性有害因素，不会引起绝大多数接触者不良健康效应的容许接触水平。化学有害因素的接触限值分为时间加权平均容许浓度、短时间接触容许浓度和最高容许浓度三类。</a:t>
            </a:r>
            <a:endParaRPr lang="en-US" altLang="zh-CN" sz="2400" dirty="0">
              <a:latin typeface="华文楷体" panose="02010600040101010101" charset="-122"/>
              <a:ea typeface="华文楷体" panose="02010600040101010101" charset="-122"/>
              <a:cs typeface="华文楷体" panose="02010600040101010101" charset="-122"/>
            </a:endParaRPr>
          </a:p>
          <a:p>
            <a:pPr algn="just"/>
            <a:r>
              <a:rPr kumimoji="1" lang="en-US" altLang="zh-CN" sz="2400" kern="0">
                <a:solidFill>
                  <a:srgbClr val="00B0F0"/>
                </a:solidFill>
                <a:latin typeface="华文楷体" panose="02010600040101010101" charset="-122"/>
                <a:ea typeface="华文楷体" panose="02010600040101010101" charset="-122"/>
                <a:cs typeface="华文楷体" panose="02010600040101010101" charset="-122"/>
              </a:rPr>
              <a:t> 4. </a:t>
            </a:r>
            <a:r>
              <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sym typeface="+mn-ea"/>
              </a:rPr>
              <a:t>时间加权平均容许浓度</a:t>
            </a:r>
            <a:r>
              <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rPr>
              <a:t>   PC-TWA </a:t>
            </a:r>
            <a:endPar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endParaRPr>
          </a:p>
          <a:p>
            <a:pPr algn="just" eaLnBrk="1" latinLnBrk="0" hangingPunct="1">
              <a:lnSpc>
                <a:spcPts val="2880"/>
              </a:lnSpc>
            </a:pPr>
            <a:r>
              <a:rPr lang="en-US" altLang="zh-CN" sz="2400"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以时间为权数规定的</a:t>
            </a:r>
            <a:r>
              <a:rPr lang="en-US" altLang="zh-CN" sz="2400" dirty="0">
                <a:solidFill>
                  <a:srgbClr val="FF0D0D"/>
                </a:solidFill>
                <a:latin typeface="华文楷体" panose="02010600040101010101" charset="-122"/>
                <a:ea typeface="华文楷体" panose="02010600040101010101" charset="-122"/>
                <a:cs typeface="华文楷体" panose="02010600040101010101" charset="-122"/>
              </a:rPr>
              <a:t>8 h</a:t>
            </a:r>
            <a:r>
              <a:rPr lang="zh-CN" altLang="en-US" sz="2400" dirty="0">
                <a:solidFill>
                  <a:srgbClr val="FF0D0D"/>
                </a:solidFill>
                <a:latin typeface="华文楷体" panose="02010600040101010101" charset="-122"/>
                <a:ea typeface="华文楷体" panose="02010600040101010101" charset="-122"/>
                <a:cs typeface="华文楷体" panose="02010600040101010101" charset="-122"/>
              </a:rPr>
              <a:t>工作日、</a:t>
            </a:r>
            <a:r>
              <a:rPr lang="en-US" altLang="zh-CN" sz="2400" dirty="0">
                <a:solidFill>
                  <a:srgbClr val="FF0D0D"/>
                </a:solidFill>
                <a:latin typeface="华文楷体" panose="02010600040101010101" charset="-122"/>
                <a:ea typeface="华文楷体" panose="02010600040101010101" charset="-122"/>
                <a:cs typeface="华文楷体" panose="02010600040101010101" charset="-122"/>
              </a:rPr>
              <a:t>40 h</a:t>
            </a:r>
            <a:r>
              <a:rPr lang="zh-CN" altLang="en-US" sz="2400" dirty="0">
                <a:solidFill>
                  <a:srgbClr val="FF0D0D"/>
                </a:solidFill>
                <a:latin typeface="华文楷体" panose="02010600040101010101" charset="-122"/>
                <a:ea typeface="华文楷体" panose="02010600040101010101" charset="-122"/>
                <a:cs typeface="华文楷体" panose="02010600040101010101" charset="-122"/>
              </a:rPr>
              <a:t>工作周</a:t>
            </a:r>
            <a:r>
              <a:rPr lang="zh-CN" altLang="en-US" sz="2400" dirty="0">
                <a:latin typeface="华文楷体" panose="02010600040101010101" charset="-122"/>
                <a:ea typeface="华文楷体" panose="02010600040101010101" charset="-122"/>
                <a:cs typeface="华文楷体" panose="02010600040101010101" charset="-122"/>
              </a:rPr>
              <a:t>的平均容许接触浓度。</a:t>
            </a:r>
            <a:endParaRPr lang="zh-CN" altLang="en-US" sz="2400" dirty="0">
              <a:latin typeface="华文楷体" panose="02010600040101010101" charset="-122"/>
              <a:ea typeface="华文楷体" panose="02010600040101010101" charset="-122"/>
              <a:cs typeface="华文楷体" panose="02010600040101010101" charset="-122"/>
            </a:endParaRPr>
          </a:p>
          <a:p>
            <a:pPr algn="just"/>
            <a:r>
              <a:rPr kumimoji="1" lang="en-US" altLang="zh-CN" sz="2400" kern="0">
                <a:solidFill>
                  <a:srgbClr val="00B0F0"/>
                </a:solidFill>
                <a:latin typeface="华文楷体" panose="02010600040101010101" charset="-122"/>
                <a:ea typeface="华文楷体" panose="02010600040101010101" charset="-122"/>
                <a:cs typeface="华文楷体" panose="02010600040101010101" charset="-122"/>
                <a:sym typeface="+mn-ea"/>
              </a:rPr>
              <a:t> 5. </a:t>
            </a:r>
            <a:r>
              <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sym typeface="+mn-ea"/>
              </a:rPr>
              <a:t>短时间接触容许浓度</a:t>
            </a:r>
            <a:r>
              <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rPr>
              <a:t>  PC-STEL</a:t>
            </a:r>
            <a:endPar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endParaRPr>
          </a:p>
          <a:p>
            <a:pPr algn="just"/>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 在实际测得的</a:t>
            </a:r>
            <a:r>
              <a:rPr lang="en-US" altLang="zh-CN" sz="2400" dirty="0">
                <a:latin typeface="华文楷体" panose="02010600040101010101" charset="-122"/>
                <a:ea typeface="华文楷体" panose="02010600040101010101" charset="-122"/>
                <a:cs typeface="华文楷体" panose="02010600040101010101" charset="-122"/>
                <a:sym typeface="+mn-ea"/>
              </a:rPr>
              <a:t>8 h</a:t>
            </a:r>
            <a:r>
              <a:rPr lang="zh-CN" altLang="en-US" sz="2400" dirty="0">
                <a:latin typeface="华文楷体" panose="02010600040101010101" charset="-122"/>
                <a:ea typeface="华文楷体" panose="02010600040101010101" charset="-122"/>
                <a:cs typeface="华文楷体" panose="02010600040101010101" charset="-122"/>
                <a:sym typeface="+mn-ea"/>
              </a:rPr>
              <a:t>工作日、</a:t>
            </a:r>
            <a:r>
              <a:rPr lang="en-US" altLang="zh-CN" sz="2400" dirty="0">
                <a:latin typeface="华文楷体" panose="02010600040101010101" charset="-122"/>
                <a:ea typeface="华文楷体" panose="02010600040101010101" charset="-122"/>
                <a:cs typeface="华文楷体" panose="02010600040101010101" charset="-122"/>
                <a:sym typeface="+mn-ea"/>
              </a:rPr>
              <a:t>40 h</a:t>
            </a:r>
            <a:r>
              <a:rPr lang="zh-CN" altLang="en-US" sz="2400" dirty="0">
                <a:latin typeface="华文楷体" panose="02010600040101010101" charset="-122"/>
                <a:ea typeface="华文楷体" panose="02010600040101010101" charset="-122"/>
                <a:cs typeface="华文楷体" panose="02010600040101010101" charset="-122"/>
                <a:sym typeface="+mn-ea"/>
              </a:rPr>
              <a:t>工作周平均接触浓度遵守</a:t>
            </a:r>
            <a:r>
              <a:rPr lang="en-US" altLang="zh-CN" sz="2400" dirty="0">
                <a:latin typeface="华文楷体" panose="02010600040101010101" charset="-122"/>
                <a:ea typeface="华文楷体" panose="02010600040101010101" charset="-122"/>
                <a:cs typeface="华文楷体" panose="02010600040101010101" charset="-122"/>
                <a:sym typeface="+mn-ea"/>
              </a:rPr>
              <a:t>PC-TWA</a:t>
            </a:r>
            <a:r>
              <a:rPr lang="zh-CN" altLang="en-US" sz="2400" dirty="0">
                <a:latin typeface="华文楷体" panose="02010600040101010101" charset="-122"/>
                <a:ea typeface="华文楷体" panose="02010600040101010101" charset="-122"/>
                <a:cs typeface="华文楷体" panose="02010600040101010101" charset="-122"/>
                <a:sym typeface="+mn-ea"/>
              </a:rPr>
              <a:t>的前提下，容许劳动者</a:t>
            </a:r>
            <a:r>
              <a:rPr lang="zh-CN" altLang="en-US" sz="2400" dirty="0">
                <a:solidFill>
                  <a:srgbClr val="FF0D0D"/>
                </a:solidFill>
                <a:latin typeface="华文楷体" panose="02010600040101010101" charset="-122"/>
                <a:ea typeface="华文楷体" panose="02010600040101010101" charset="-122"/>
                <a:cs typeface="华文楷体" panose="02010600040101010101" charset="-122"/>
                <a:sym typeface="+mn-ea"/>
              </a:rPr>
              <a:t>短时间（</a:t>
            </a:r>
            <a:r>
              <a:rPr lang="en-US" altLang="zh-CN" sz="2400" dirty="0">
                <a:solidFill>
                  <a:srgbClr val="FF0D0D"/>
                </a:solidFill>
                <a:latin typeface="华文楷体" panose="02010600040101010101" charset="-122"/>
                <a:ea typeface="华文楷体" panose="02010600040101010101" charset="-122"/>
                <a:cs typeface="华文楷体" panose="02010600040101010101" charset="-122"/>
                <a:sym typeface="+mn-ea"/>
              </a:rPr>
              <a:t>15min</a:t>
            </a:r>
            <a:r>
              <a:rPr lang="zh-CN" altLang="en-US" sz="2400" dirty="0">
                <a:solidFill>
                  <a:srgbClr val="FF0D0D"/>
                </a:solidFill>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接触的加权平均浓度</a:t>
            </a:r>
            <a:r>
              <a:rPr lang="zh-CN" altLang="en-US" sz="2400" dirty="0">
                <a:latin typeface="华文楷体" panose="02010600040101010101" charset="-122"/>
                <a:ea typeface="华文楷体" panose="02010600040101010101" charset="-122"/>
                <a:cs typeface="华文楷体" panose="02010600040101010101" charset="-122"/>
              </a:rPr>
              <a:t>。</a:t>
            </a:r>
            <a:endParaRPr lang="zh-CN" altLang="en-US" sz="2400" dirty="0">
              <a:latin typeface="华文楷体" panose="02010600040101010101" charset="-122"/>
              <a:ea typeface="华文楷体" panose="02010600040101010101" charset="-122"/>
              <a:cs typeface="华文楷体" panose="02010600040101010101" charset="-122"/>
            </a:endParaRPr>
          </a:p>
          <a:p>
            <a:pPr algn="just"/>
            <a:r>
              <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sym typeface="+mn-ea"/>
              </a:rPr>
              <a:t> 6. 最高容许浓度  MAC</a:t>
            </a:r>
            <a:endParaRPr kumimoji="1" lang="zh-CN" altLang="en-US" sz="2400" kern="0">
              <a:solidFill>
                <a:srgbClr val="00B0F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在</a:t>
            </a:r>
            <a:r>
              <a:rPr lang="zh-CN" altLang="en-US" sz="2400" dirty="0">
                <a:solidFill>
                  <a:srgbClr val="FF0D0D"/>
                </a:solidFill>
                <a:latin typeface="华文楷体" panose="02010600040101010101" charset="-122"/>
                <a:ea typeface="华文楷体" panose="02010600040101010101" charset="-122"/>
                <a:cs typeface="华文楷体" panose="02010600040101010101" charset="-122"/>
                <a:sym typeface="+mn-ea"/>
              </a:rPr>
              <a:t>一个工作日内</a:t>
            </a:r>
            <a:r>
              <a:rPr lang="zh-CN" altLang="en-US" sz="2400" dirty="0">
                <a:latin typeface="华文楷体" panose="02010600040101010101" charset="-122"/>
                <a:ea typeface="华文楷体" panose="02010600040101010101" charset="-122"/>
                <a:cs typeface="华文楷体" panose="02010600040101010101" charset="-122"/>
                <a:sym typeface="+mn-ea"/>
              </a:rPr>
              <a:t>、任何时间、工作地点的化学有害因素均不应超过的浓度。</a:t>
            </a:r>
            <a:endParaRPr lang="zh-CN" altLang="en-US" sz="2400" dirty="0">
              <a:solidFill>
                <a:srgbClr val="00B05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580390"/>
            <a:ext cx="8254365" cy="5801995"/>
          </a:xfrm>
        </p:spPr>
        <p:txBody>
          <a:bodyPr/>
          <a:lstStyle/>
          <a:p>
            <a:pPr marL="0" indent="0" eaLnBrk="1" hangingPunct="1">
              <a:buFont typeface="Wingdings" panose="05000000000000000000" pitchFamily="2" charset="2"/>
              <a:buNone/>
            </a:pPr>
            <a:r>
              <a:rPr lang="en-US" altLang="zh-CN" sz="2800">
                <a:solidFill>
                  <a:srgbClr val="FFC000"/>
                </a:solidFill>
                <a:latin typeface="华文楷体" panose="02010600040101010101" charset="-122"/>
                <a:ea typeface="华文楷体" panose="02010600040101010101" charset="-122"/>
                <a:sym typeface="+mn-ea"/>
              </a:rPr>
              <a:t>  ㈢</a:t>
            </a:r>
            <a:r>
              <a:rPr lang="zh-CN" altLang="en-US" sz="2800">
                <a:solidFill>
                  <a:srgbClr val="FFC000"/>
                </a:solidFill>
                <a:latin typeface="华文楷体" panose="02010600040101010101" charset="-122"/>
                <a:ea typeface="华文楷体" panose="02010600040101010101" charset="-122"/>
                <a:sym typeface="+mn-ea"/>
              </a:rPr>
              <a:t>安全生产、职业健康与环境保护</a:t>
            </a:r>
            <a:r>
              <a:rPr lang="zh-CN" altLang="en-US" sz="2800" b="1">
                <a:solidFill>
                  <a:srgbClr val="FFC000"/>
                </a:solidFill>
                <a:latin typeface="华文楷体" panose="02010600040101010101" charset="-122"/>
                <a:ea typeface="华文楷体" panose="02010600040101010101" charset="-122"/>
                <a:sym typeface="+mn-ea"/>
              </a:rPr>
              <a:t>  </a:t>
            </a:r>
            <a:endParaRPr lang="en-US" altLang="zh-CN" sz="2800" b="1">
              <a:solidFill>
                <a:srgbClr val="FFC000"/>
              </a:solidFill>
              <a:latin typeface="华文楷体" panose="02010600040101010101" charset="-122"/>
              <a:ea typeface="华文楷体" panose="02010600040101010101" charset="-122"/>
              <a:sym typeface="+mn-ea"/>
            </a:endParaRPr>
          </a:p>
          <a:p>
            <a:pPr marL="0" indent="0">
              <a:buNone/>
            </a:pPr>
            <a:r>
              <a:rPr lang="zh-CN" altLang="en-US"/>
              <a:t>    </a:t>
            </a:r>
            <a:r>
              <a:rPr lang="zh-CN" altLang="en-US">
                <a:latin typeface="华文楷体" panose="02010600040101010101" charset="-122"/>
                <a:ea typeface="华文楷体" panose="02010600040101010101" charset="-122"/>
                <a:cs typeface="华文楷体" panose="02010600040101010101" charset="-122"/>
              </a:rPr>
              <a:t>安全生产：通过人-机-环的和谐运作，使社会生产活动中危及劳动者生命和健康的各种事故风险和伤害因素始终处于有效控制的状态。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化工安全事故、职业病与环境污染的主要源头是危险化学品。源头防控是治本之策。有效控制危险化学品是化工生产安全性的根本保障。世界各国大型化工企业大多采用健康安全环境（</a:t>
            </a:r>
            <a:r>
              <a:rPr lang="en-US" altLang="zh-CN">
                <a:latin typeface="华文楷体" panose="02010600040101010101" charset="-122"/>
                <a:ea typeface="华文楷体" panose="02010600040101010101" charset="-122"/>
                <a:cs typeface="华文楷体" panose="02010600040101010101" charset="-122"/>
              </a:rPr>
              <a:t>HSE</a:t>
            </a:r>
            <a:r>
              <a:rPr lang="zh-CN" altLang="en-US">
                <a:latin typeface="华文楷体" panose="02010600040101010101" charset="-122"/>
                <a:ea typeface="华文楷体" panose="02010600040101010101" charset="-122"/>
                <a:cs typeface="华文楷体" panose="02010600040101010101" charset="-122"/>
              </a:rPr>
              <a:t>）管理体系，即安全、健康和环境一体化的现代管理模式。</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危险化学品污染有两种情况：一是企业排放的废气、废液和废渣污染环境；二是危险化学品的意外泄漏。（案例）</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环境保护技术包括三个层面：</a:t>
            </a:r>
            <a:r>
              <a:rPr lang="zh-CN" altLang="en-US">
                <a:solidFill>
                  <a:srgbClr val="FF0D0D"/>
                </a:solidFill>
                <a:latin typeface="华文楷体" panose="02010600040101010101" charset="-122"/>
                <a:ea typeface="华文楷体" panose="02010600040101010101" charset="-122"/>
                <a:cs typeface="华文楷体" panose="02010600040101010101" charset="-122"/>
              </a:rPr>
              <a:t>减少污染物产生</a:t>
            </a:r>
            <a:r>
              <a:rPr lang="zh-CN" altLang="en-US">
                <a:latin typeface="华文楷体" panose="02010600040101010101" charset="-122"/>
                <a:ea typeface="华文楷体" panose="02010600040101010101" charset="-122"/>
                <a:cs typeface="华文楷体" panose="02010600040101010101" charset="-122"/>
              </a:rPr>
              <a:t>的技术、</a:t>
            </a:r>
            <a:r>
              <a:rPr lang="zh-CN" altLang="en-US">
                <a:solidFill>
                  <a:srgbClr val="FF0D0D"/>
                </a:solidFill>
                <a:latin typeface="华文楷体" panose="02010600040101010101" charset="-122"/>
                <a:ea typeface="华文楷体" panose="02010600040101010101" charset="-122"/>
                <a:cs typeface="华文楷体" panose="02010600040101010101" charset="-122"/>
              </a:rPr>
              <a:t>减少污染物排放</a:t>
            </a:r>
            <a:r>
              <a:rPr lang="zh-CN" altLang="en-US">
                <a:latin typeface="华文楷体" panose="02010600040101010101" charset="-122"/>
                <a:ea typeface="华文楷体" panose="02010600040101010101" charset="-122"/>
                <a:cs typeface="华文楷体" panose="02010600040101010101" charset="-122"/>
              </a:rPr>
              <a:t>的技术、</a:t>
            </a:r>
            <a:r>
              <a:rPr lang="zh-CN" altLang="en-US">
                <a:solidFill>
                  <a:srgbClr val="FF0D0D"/>
                </a:solidFill>
                <a:latin typeface="华文楷体" panose="02010600040101010101" charset="-122"/>
                <a:ea typeface="华文楷体" panose="02010600040101010101" charset="-122"/>
                <a:cs typeface="华文楷体" panose="02010600040101010101" charset="-122"/>
              </a:rPr>
              <a:t>污染物处理</a:t>
            </a:r>
            <a:r>
              <a:rPr lang="zh-CN" altLang="en-US">
                <a:latin typeface="华文楷体" panose="02010600040101010101" charset="-122"/>
                <a:ea typeface="华文楷体" panose="02010600040101010101" charset="-122"/>
                <a:cs typeface="华文楷体" panose="02010600040101010101" charset="-122"/>
              </a:rPr>
              <a:t>技术。</a:t>
            </a:r>
            <a:r>
              <a:rPr lang="zh-CN" altLang="en-US">
                <a:latin typeface="华文楷体" panose="02010600040101010101" charset="-122"/>
                <a:ea typeface="华文楷体" panose="02010600040101010101" charset="-122"/>
                <a:cs typeface="华文楷体" panose="02010600040101010101" charset="-122"/>
                <a:sym typeface="+mn-ea"/>
              </a:rPr>
              <a:t>减少污染物产生或排放属于</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源头防控</a:t>
            </a:r>
            <a:r>
              <a:rPr lang="zh-CN" altLang="en-US">
                <a:latin typeface="华文楷体" panose="02010600040101010101" charset="-122"/>
                <a:ea typeface="华文楷体" panose="02010600040101010101" charset="-122"/>
                <a:cs typeface="华文楷体" panose="02010600040101010101" charset="-122"/>
                <a:sym typeface="+mn-ea"/>
              </a:rPr>
              <a:t>，污染物处理属于</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末端治理</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b="1">
              <a:solidFill>
                <a:srgbClr val="00B0F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540" y="507365"/>
            <a:ext cx="8327390" cy="6196965"/>
          </a:xfrm>
        </p:spPr>
        <p:txBody>
          <a:bodyPr/>
          <a:lstStyle/>
          <a:p>
            <a:pPr marL="0" indent="0">
              <a:buNone/>
            </a:pPr>
            <a:r>
              <a:rPr lang="zh-CN" altLang="en-US" sz="2800" b="1">
                <a:latin typeface="华文楷体" panose="02010600040101010101" charset="-122"/>
                <a:ea typeface="华文楷体" panose="02010600040101010101" charset="-122"/>
              </a:rPr>
              <a:t>四、化工安全事故</a:t>
            </a:r>
            <a:endParaRPr lang="zh-CN" altLang="en-US">
              <a:latin typeface="华文楷体" panose="02010600040101010101" charset="-122"/>
              <a:ea typeface="华文楷体" panose="02010600040101010101" charset="-122"/>
            </a:endParaRPr>
          </a:p>
          <a:p>
            <a:pPr marL="0" indent="0">
              <a:buNone/>
            </a:pPr>
            <a:r>
              <a:rPr lang="zh-CN" altLang="en-US" sz="2800" b="1">
                <a:solidFill>
                  <a:srgbClr val="FFC000"/>
                </a:solidFill>
                <a:latin typeface="华文楷体" panose="02010600040101010101" charset="-122"/>
                <a:ea typeface="华文楷体" panose="02010600040101010101" charset="-122"/>
              </a:rPr>
              <a:t>1</a:t>
            </a:r>
            <a:r>
              <a:rPr lang="zh-CN" altLang="en-US" sz="2800">
                <a:solidFill>
                  <a:srgbClr val="FFC000"/>
                </a:solidFill>
                <a:latin typeface="华文楷体" panose="02010600040101010101" charset="-122"/>
                <a:ea typeface="华文楷体" panose="02010600040101010101" charset="-122"/>
              </a:rPr>
              <a:t>. 事故的定义</a:t>
            </a:r>
            <a:endParaRPr lang="zh-CN" altLang="en-US" sz="2800">
              <a:solidFill>
                <a:srgbClr val="FFC000"/>
              </a:solidFill>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事故</a:t>
            </a:r>
            <a:r>
              <a:rPr lang="zh-CN" altLang="en-US">
                <a:latin typeface="华文楷体" panose="02010600040101010101" charset="-122"/>
                <a:ea typeface="华文楷体" panose="02010600040101010101" charset="-122"/>
              </a:rPr>
              <a:t>是造成死亡、疾病、伤害、损伤或其他损失的意外情况。（</a:t>
            </a:r>
            <a:r>
              <a:rPr lang="en-US" altLang="zh-CN">
                <a:latin typeface="华文楷体" panose="02010600040101010101" charset="-122"/>
                <a:ea typeface="华文楷体" panose="02010600040101010101" charset="-122"/>
              </a:rPr>
              <a:t>GB/T 15236-2008</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根据事故发生后造成后果的情况，把</a:t>
            </a:r>
            <a:r>
              <a:rPr lang="zh-CN" altLang="en-US">
                <a:latin typeface="华文楷体" panose="02010600040101010101" charset="-122"/>
                <a:ea typeface="华文楷体" panose="02010600040101010101" charset="-122"/>
                <a:sym typeface="+mn-ea"/>
              </a:rPr>
              <a:t>生产安全事故分为</a:t>
            </a:r>
            <a:r>
              <a:rPr lang="zh-CN" altLang="en-US">
                <a:solidFill>
                  <a:srgbClr val="7030A0"/>
                </a:solidFill>
                <a:latin typeface="华文楷体" panose="02010600040101010101" charset="-122"/>
                <a:ea typeface="华文楷体" panose="02010600040101010101" charset="-122"/>
                <a:sym typeface="+mn-ea"/>
              </a:rPr>
              <a:t>伤亡事故</a:t>
            </a:r>
            <a:r>
              <a:rPr lang="zh-CN" altLang="en-US">
                <a:latin typeface="华文楷体" panose="02010600040101010101" charset="-122"/>
                <a:ea typeface="华文楷体" panose="02010600040101010101" charset="-122"/>
                <a:sym typeface="+mn-ea"/>
              </a:rPr>
              <a:t>和</a:t>
            </a:r>
            <a:r>
              <a:rPr lang="zh-CN" altLang="en-US">
                <a:solidFill>
                  <a:srgbClr val="7030A0"/>
                </a:solidFill>
                <a:latin typeface="华文楷体" panose="02010600040101010101" charset="-122"/>
                <a:ea typeface="华文楷体" panose="02010600040101010101" charset="-122"/>
                <a:sym typeface="+mn-ea"/>
              </a:rPr>
              <a:t>未遂事故（事件）</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rPr>
              <a:t>    根据《企业职工伤亡事故分类 》（GB 6441-</a:t>
            </a:r>
            <a:r>
              <a:rPr lang="en-US" altLang="zh-CN">
                <a:latin typeface="华文楷体" panose="02010600040101010101" charset="-122"/>
                <a:ea typeface="华文楷体" panose="02010600040101010101" charset="-122"/>
              </a:rPr>
              <a:t>19</a:t>
            </a:r>
            <a:r>
              <a:rPr lang="zh-CN" altLang="en-US">
                <a:latin typeface="华文楷体" panose="02010600040101010101" charset="-122"/>
                <a:ea typeface="华文楷体" panose="02010600040101010101" charset="-122"/>
              </a:rPr>
              <a:t>86），</a:t>
            </a:r>
            <a:r>
              <a:rPr lang="zh-CN" altLang="en-US">
                <a:solidFill>
                  <a:srgbClr val="7030A0"/>
                </a:solidFill>
                <a:latin typeface="华文楷体" panose="02010600040101010101" charset="-122"/>
                <a:ea typeface="华文楷体" panose="02010600040101010101" charset="-122"/>
              </a:rPr>
              <a:t>伤亡事故</a:t>
            </a:r>
            <a:r>
              <a:rPr lang="zh-CN" altLang="en-US">
                <a:latin typeface="华文楷体" panose="02010600040101010101" charset="-122"/>
                <a:ea typeface="华文楷体" panose="02010600040101010101" charset="-122"/>
              </a:rPr>
              <a:t>是指企业职工在生产劳动过程中，发生的人身伤害、急性中毒。伤害程度分为三类：</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⑴ 轻伤 指损失工作日低于105日的失能伤害。</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⑵ 重伤 指损失工作日等于和超过105日的失能伤害。</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⑶ 死亡</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未发生但有可能发生伤害和健康损害的事件称为</a:t>
            </a:r>
            <a:r>
              <a:rPr lang="en-US" altLang="zh-CN">
                <a:latin typeface="华文楷体" panose="02010600040101010101" charset="-122"/>
                <a:ea typeface="华文楷体" panose="02010600040101010101" charset="-122"/>
              </a:rPr>
              <a:t>“</a:t>
            </a:r>
            <a:r>
              <a:rPr lang="zh-CN" altLang="en-US">
                <a:solidFill>
                  <a:srgbClr val="7030A0"/>
                </a:solidFill>
                <a:latin typeface="华文楷体" panose="02010600040101010101" charset="-122"/>
                <a:ea typeface="华文楷体" panose="02010600040101010101" charset="-122"/>
                <a:sym typeface="+mn-ea"/>
              </a:rPr>
              <a:t>未遂事故（事件）</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《职业健康安全管理体系 要求及使用指南》</a:t>
            </a:r>
            <a:r>
              <a:rPr lang="zh-CN" altLang="en-US">
                <a:latin typeface="华文楷体" panose="02010600040101010101" charset="-122"/>
                <a:ea typeface="华文楷体" panose="02010600040101010101" charset="-122"/>
                <a:sym typeface="+mn-ea"/>
              </a:rPr>
              <a:t>（GB</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T 45001-2020）</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170" y="608965"/>
            <a:ext cx="8239760" cy="5949315"/>
          </a:xfrm>
        </p:spPr>
        <p:txBody>
          <a:bodyPr/>
          <a:lstStyle/>
          <a:p>
            <a:pPr marL="0" indent="0">
              <a:buNone/>
            </a:pPr>
            <a:r>
              <a:rPr lang="en-US" altLang="zh-CN" b="1">
                <a:latin typeface="华文楷体" panose="02010600040101010101" charset="-122"/>
                <a:ea typeface="华文楷体" panose="02010600040101010101" charset="-122"/>
                <a:cs typeface="华文楷体" panose="02010600040101010101" charset="-122"/>
              </a:rPr>
              <a:t> </a:t>
            </a:r>
            <a:r>
              <a:rPr lang="zh-CN" altLang="en-US" sz="2800" b="1">
                <a:solidFill>
                  <a:srgbClr val="FFC000"/>
                </a:solidFill>
                <a:latin typeface="华文楷体" panose="02010600040101010101" charset="-122"/>
                <a:ea typeface="华文楷体" panose="02010600040101010101" charset="-122"/>
              </a:rPr>
              <a:t>2.</a:t>
            </a:r>
            <a:r>
              <a:rPr lang="zh-CN" altLang="en-US" sz="2800">
                <a:solidFill>
                  <a:srgbClr val="FFC000"/>
                </a:solidFill>
                <a:latin typeface="华文楷体" panose="02010600040101010101" charset="-122"/>
                <a:ea typeface="华文楷体" panose="02010600040101010101" charset="-122"/>
              </a:rPr>
              <a:t> 事故分类</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b="1">
                <a:solidFill>
                  <a:srgbClr val="7030A0"/>
                </a:solidFill>
                <a:latin typeface="华文楷体" panose="02010600040101010101" charset="-122"/>
                <a:ea typeface="华文楷体" panose="02010600040101010101" charset="-122"/>
              </a:rPr>
              <a:t>⑴ </a:t>
            </a:r>
            <a:r>
              <a:rPr lang="zh-CN" altLang="en-US">
                <a:solidFill>
                  <a:srgbClr val="7030A0"/>
                </a:solidFill>
                <a:latin typeface="华文楷体" panose="02010600040101010101" charset="-122"/>
                <a:ea typeface="华文楷体" panose="02010600040101010101" charset="-122"/>
                <a:cs typeface="华文楷体" panose="02010600040101010101" charset="-122"/>
              </a:rPr>
              <a:t>按照事故严重程度</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GB </a:t>
            </a:r>
            <a:r>
              <a:rPr lang="zh-CN" altLang="en-US">
                <a:latin typeface="华文楷体" panose="02010600040101010101" charset="-122"/>
                <a:ea typeface="华文楷体" panose="02010600040101010101" charset="-122"/>
                <a:sym typeface="+mn-ea"/>
              </a:rPr>
              <a:t> 6441-</a:t>
            </a:r>
            <a:r>
              <a:rPr lang="en-US" altLang="zh-CN">
                <a:latin typeface="华文楷体" panose="02010600040101010101" charset="-122"/>
                <a:ea typeface="华文楷体" panose="02010600040101010101" charset="-122"/>
                <a:sym typeface="+mn-ea"/>
              </a:rPr>
              <a:t>19</a:t>
            </a:r>
            <a:r>
              <a:rPr lang="zh-CN" altLang="en-US">
                <a:latin typeface="华文楷体" panose="02010600040101010101" charset="-122"/>
                <a:ea typeface="华文楷体" panose="02010600040101010101" charset="-122"/>
                <a:sym typeface="+mn-ea"/>
              </a:rPr>
              <a:t>86把事故分为三类：</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 轻伤事故  指只有轻伤的事故。</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② 重伤事故  指有重伤无死亡的事故。</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 死亡事故</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 重大伤亡事故   指一次事故死亡1--2人的事故。</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B. 特大伤亡事故   指一次事故死亡3人以上的事故(含3人) 。</a:t>
            </a:r>
            <a:endParaRPr lang="zh-CN" altLang="en-US">
              <a:latin typeface="华文楷体" panose="02010600040101010101" charset="-122"/>
              <a:ea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sym typeface="+mn-ea"/>
              </a:rPr>
              <a:t>⑵ </a:t>
            </a:r>
            <a:r>
              <a:rPr lang="zh-CN" altLang="en-US">
                <a:solidFill>
                  <a:srgbClr val="7030A0"/>
                </a:solidFill>
                <a:latin typeface="华文楷体" panose="02010600040101010101" charset="-122"/>
                <a:ea typeface="华文楷体" panose="02010600040101010101" charset="-122"/>
                <a:sym typeface="+mn-ea"/>
              </a:rPr>
              <a:t>按照人员伤亡或者直接经济损失分类</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《生产安全事故报告和调查处理条例》（国务院令第</a:t>
            </a:r>
            <a:r>
              <a:rPr lang="en-US" altLang="zh-CN">
                <a:latin typeface="华文楷体" panose="02010600040101010101" charset="-122"/>
                <a:ea typeface="华文楷体" panose="02010600040101010101" charset="-122"/>
                <a:sym typeface="+mn-ea"/>
              </a:rPr>
              <a:t>493</a:t>
            </a:r>
            <a:r>
              <a:rPr lang="zh-CN" altLang="en-US">
                <a:latin typeface="华文楷体" panose="02010600040101010101" charset="-122"/>
                <a:ea typeface="华文楷体" panose="02010600040101010101" charset="-122"/>
                <a:sym typeface="+mn-ea"/>
              </a:rPr>
              <a:t>号）根据生产安全事故（以下简称事故）造成的人员伤亡或者直接经济损失，事故一般分为以下四个等级：</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a:t>
            </a:r>
            <a:r>
              <a:rPr lang="zh-CN" altLang="en-US">
                <a:solidFill>
                  <a:srgbClr val="FF0000"/>
                </a:solidFill>
                <a:latin typeface="华文楷体" panose="02010600040101010101" charset="-122"/>
                <a:ea typeface="华文楷体" panose="02010600040101010101" charset="-122"/>
                <a:sym typeface="+mn-ea"/>
              </a:rPr>
              <a:t>特别重大事故</a:t>
            </a:r>
            <a:r>
              <a:rPr lang="zh-CN" altLang="en-US">
                <a:latin typeface="华文楷体" panose="02010600040101010101" charset="-122"/>
                <a:ea typeface="华文楷体" panose="02010600040101010101" charset="-122"/>
                <a:sym typeface="+mn-ea"/>
              </a:rPr>
              <a:t>，是指造成30人以上死亡，或者100人以上重伤（包括急性工业中毒，下同），或者1亿元以上直接经济损失的事故；</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668655"/>
            <a:ext cx="8254365" cy="5713730"/>
          </a:xfrm>
        </p:spPr>
        <p:txBody>
          <a:bodyPr/>
          <a:lstStyle/>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②</a:t>
            </a:r>
            <a:r>
              <a:rPr lang="zh-CN" altLang="en-US">
                <a:solidFill>
                  <a:srgbClr val="FF0000"/>
                </a:solidFill>
                <a:latin typeface="华文楷体" panose="02010600040101010101" charset="-122"/>
                <a:ea typeface="华文楷体" panose="02010600040101010101" charset="-122"/>
                <a:cs typeface="华文楷体" panose="02010600040101010101" charset="-122"/>
              </a:rPr>
              <a:t>重大事故</a:t>
            </a:r>
            <a:r>
              <a:rPr lang="zh-CN" altLang="en-US">
                <a:latin typeface="华文楷体" panose="02010600040101010101" charset="-122"/>
                <a:ea typeface="华文楷体" panose="02010600040101010101" charset="-122"/>
                <a:cs typeface="华文楷体" panose="02010600040101010101" charset="-122"/>
              </a:rPr>
              <a:t>，是指造成10人以上30人以下死亡，或者50人以上100人以下重伤，或者5000万元以上1亿元以下直接经济损失的事故；</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③</a:t>
            </a:r>
            <a:r>
              <a:rPr lang="zh-CN" altLang="en-US">
                <a:solidFill>
                  <a:srgbClr val="FF0000"/>
                </a:solidFill>
                <a:latin typeface="华文楷体" panose="02010600040101010101" charset="-122"/>
                <a:ea typeface="华文楷体" panose="02010600040101010101" charset="-122"/>
                <a:cs typeface="华文楷体" panose="02010600040101010101" charset="-122"/>
              </a:rPr>
              <a:t>较大事故</a:t>
            </a:r>
            <a:r>
              <a:rPr lang="zh-CN" altLang="en-US">
                <a:latin typeface="华文楷体" panose="02010600040101010101" charset="-122"/>
                <a:ea typeface="华文楷体" panose="02010600040101010101" charset="-122"/>
                <a:cs typeface="华文楷体" panose="02010600040101010101" charset="-122"/>
              </a:rPr>
              <a:t>，是指造成3人以上10人以下死亡，或者10人以上50人以下重伤，或者1000万元以上5000万元以下直接经济损失的事故；</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④</a:t>
            </a:r>
            <a:r>
              <a:rPr lang="zh-CN" altLang="en-US">
                <a:solidFill>
                  <a:srgbClr val="FF0000"/>
                </a:solidFill>
                <a:latin typeface="华文楷体" panose="02010600040101010101" charset="-122"/>
                <a:ea typeface="华文楷体" panose="02010600040101010101" charset="-122"/>
                <a:cs typeface="华文楷体" panose="02010600040101010101" charset="-122"/>
              </a:rPr>
              <a:t>一般事故</a:t>
            </a:r>
            <a:r>
              <a:rPr lang="zh-CN" altLang="en-US">
                <a:latin typeface="华文楷体" panose="02010600040101010101" charset="-122"/>
                <a:ea typeface="华文楷体" panose="02010600040101010101" charset="-122"/>
                <a:cs typeface="华文楷体" panose="02010600040101010101" charset="-122"/>
              </a:rPr>
              <a:t>，是指造成3人以下死亡，或者10人以下重伤，或者1000万元以下直接经济损失的事故。</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spcBef>
                <a:spcPts val="0"/>
              </a:spcBef>
              <a:buNone/>
            </a:pPr>
            <a:r>
              <a:rPr lang="zh-CN" altLang="en-US" b="1">
                <a:solidFill>
                  <a:srgbClr val="7030A0"/>
                </a:solidFill>
                <a:latin typeface="华文楷体" panose="02010600040101010101" charset="-122"/>
                <a:ea typeface="华文楷体" panose="02010600040101010101" charset="-122"/>
              </a:rPr>
              <a:t>⑶</a:t>
            </a:r>
            <a:r>
              <a:rPr lang="zh-CN" altLang="en-US">
                <a:solidFill>
                  <a:srgbClr val="7030A0"/>
                </a:solidFill>
                <a:latin typeface="华文楷体" panose="02010600040101010101" charset="-122"/>
                <a:ea typeface="华文楷体" panose="02010600040101010101" charset="-122"/>
              </a:rPr>
              <a:t> 按照致伤原因分类</a:t>
            </a:r>
            <a:endParaRPr lang="zh-CN" altLang="en-US">
              <a:solidFill>
                <a:srgbClr val="7030A0"/>
              </a:solidFill>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我国</a:t>
            </a:r>
            <a:r>
              <a:rPr lang="zh-CN" altLang="en-US">
                <a:latin typeface="华文楷体" panose="02010600040101010101" charset="-122"/>
                <a:ea typeface="华文楷体" panose="02010600040101010101" charset="-122"/>
                <a:cs typeface="华文楷体" panose="02010600040101010101" charset="-122"/>
                <a:sym typeface="+mn-ea"/>
              </a:rPr>
              <a:t>按照致伤原因把事故分为</a:t>
            </a:r>
            <a:r>
              <a:rPr lang="en-US" altLang="zh-CN">
                <a:latin typeface="华文楷体" panose="02010600040101010101" charset="-122"/>
                <a:ea typeface="华文楷体" panose="02010600040101010101" charset="-122"/>
                <a:cs typeface="华文楷体" panose="02010600040101010101" charset="-122"/>
                <a:sym typeface="+mn-ea"/>
              </a:rPr>
              <a:t>20</a:t>
            </a:r>
            <a:r>
              <a:rPr lang="zh-CN" altLang="en-US">
                <a:latin typeface="华文楷体" panose="02010600040101010101" charset="-122"/>
                <a:ea typeface="华文楷体" panose="02010600040101010101" charset="-122"/>
                <a:cs typeface="华文楷体" panose="02010600040101010101" charset="-122"/>
                <a:sym typeface="+mn-ea"/>
              </a:rPr>
              <a:t>类： 物体打击、车辆</a:t>
            </a:r>
            <a:r>
              <a:rPr lang="en-US" altLang="zh-CN">
                <a:latin typeface="华文楷体" panose="02010600040101010101" charset="-122"/>
                <a:ea typeface="华文楷体" panose="02010600040101010101" charset="-122"/>
                <a:cs typeface="华文楷体" panose="02010600040101010101" charset="-122"/>
                <a:sym typeface="+mn-ea"/>
              </a:rPr>
              <a:t>伤害</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  机械伤害</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起重伤害</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触电</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淹溺</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灼烫</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火灾</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高处坠</a:t>
            </a:r>
            <a:r>
              <a:rPr lang="zh-CN" altLang="en-US">
                <a:latin typeface="华文楷体" panose="02010600040101010101" charset="-122"/>
                <a:ea typeface="华文楷体" panose="02010600040101010101" charset="-122"/>
                <a:cs typeface="华文楷体" panose="02010600040101010101" charset="-122"/>
                <a:sym typeface="+mn-ea"/>
              </a:rPr>
              <a:t>落、</a:t>
            </a:r>
            <a:r>
              <a:rPr lang="en-US" altLang="zh-CN">
                <a:latin typeface="华文楷体" panose="02010600040101010101" charset="-122"/>
                <a:ea typeface="华文楷体" panose="02010600040101010101" charset="-122"/>
                <a:cs typeface="华文楷体" panose="02010600040101010101" charset="-122"/>
                <a:sym typeface="+mn-ea"/>
              </a:rPr>
              <a:t>坍塌</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冒顶片帮</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透水</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放炮</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火药爆炸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瓦斯爆炸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锅炉爆炸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容器爆炸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其他爆炸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中毒和窒息</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其他伤害</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（解释可参照《职业安全卫生术语》  GB</a:t>
            </a:r>
            <a:r>
              <a:rPr lang="en-US" altLang="zh-CN">
                <a:latin typeface="华文楷体" panose="02010600040101010101" charset="-122"/>
                <a:ea typeface="华文楷体" panose="02010600040101010101" charset="-122"/>
                <a:sym typeface="+mn-ea"/>
              </a:rPr>
              <a:t>/T 152</a:t>
            </a:r>
            <a:r>
              <a:rPr lang="zh-CN" altLang="en-US">
                <a:latin typeface="华文楷体" panose="02010600040101010101" charset="-122"/>
                <a:ea typeface="华文楷体" panose="02010600040101010101" charset="-122"/>
                <a:cs typeface="华文楷体" panose="02010600040101010101" charset="-122"/>
                <a:sym typeface="+mn-ea"/>
              </a:rPr>
              <a:t>36-2008 ）</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2000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38" name="TextBox 148"/>
          <p:cNvSpPr txBox="1"/>
          <p:nvPr/>
        </p:nvSpPr>
        <p:spPr>
          <a:xfrm>
            <a:off x="1063625" y="2185670"/>
            <a:ext cx="1584960" cy="958850"/>
          </a:xfrm>
          <a:prstGeom prst="rect">
            <a:avLst/>
          </a:prstGeom>
          <a:noFill/>
        </p:spPr>
        <p:txBody>
          <a:bodyPr vert="horz" wrap="square" rtlCol="0">
            <a:spAutoFit/>
          </a:bodyPr>
          <a:lstStyle/>
          <a:p>
            <a:pPr>
              <a:lnSpc>
                <a:spcPct val="120000"/>
              </a:lnSpc>
            </a:pPr>
            <a:r>
              <a:rPr lang="zh-CN" altLang="en-US" sz="4695" b="1" cap="all" spc="300" dirty="0">
                <a:solidFill>
                  <a:srgbClr val="00B050"/>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zh-CN" altLang="en-US" sz="4695" b="1" cap="all" spc="300" dirty="0">
              <a:solidFill>
                <a:srgbClr val="00B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691515" y="2945130"/>
            <a:ext cx="2397760" cy="668655"/>
          </a:xfrm>
          <a:prstGeom prst="rect">
            <a:avLst/>
          </a:prstGeom>
          <a:noFill/>
        </p:spPr>
        <p:txBody>
          <a:bodyPr vert="horz" wrap="square" rtlCol="0">
            <a:spAutoFit/>
          </a:bodyPr>
          <a:lstStyle/>
          <a:p>
            <a:pPr>
              <a:lnSpc>
                <a:spcPct val="120000"/>
              </a:lnSpc>
            </a:pPr>
            <a:r>
              <a:rPr lang="en-US" altLang="zh-CN" sz="313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313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3117850" y="691515"/>
            <a:ext cx="5584825" cy="5292725"/>
          </a:xfrm>
          <a:prstGeom prst="rect">
            <a:avLst/>
          </a:prstGeom>
          <a:noFill/>
        </p:spPr>
        <p:txBody>
          <a:bodyPr wrap="square" rtlCol="0">
            <a:spAutoFit/>
          </a:bodyPr>
          <a:lstStyle/>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第一章  化工安全概述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第二章  密封技术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第三章  腐蚀控制技术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第四章  自动控制与安全</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第五章  中毒事故与通风及除尘技术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第六章  火灾与爆炸事故的预防</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第七章  化工设计与安全</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第八章  检维修作业安全管理</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第九章  承压设备</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安全管理</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第十章</a:t>
            </a:r>
            <a:r>
              <a:rPr lang="en-US" altLang="zh-CN" sz="2400" b="1">
                <a:solidFill>
                  <a:srgbClr val="00B050"/>
                </a:solidFill>
                <a:latin typeface="华文楷体" panose="02010600040101010101" charset="-122"/>
                <a:ea typeface="华文楷体" panose="02010600040101010101" charset="-122"/>
                <a:cs typeface="华文楷体" panose="02010600040101010101" charset="-122"/>
                <a:sym typeface="+mn-ea"/>
              </a:rPr>
              <a:t>  </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化工安全管理概述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第十一章  </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职业性危害与防护</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第十二章</a:t>
            </a:r>
            <a:r>
              <a:rPr lang="en-US" altLang="zh-CN" sz="2400" b="1">
                <a:solidFill>
                  <a:srgbClr val="00B050"/>
                </a:solidFill>
                <a:latin typeface="华文楷体" panose="02010600040101010101" charset="-122"/>
                <a:ea typeface="华文楷体" panose="02010600040101010101" charset="-122"/>
                <a:cs typeface="华文楷体" panose="02010600040101010101" charset="-122"/>
                <a:sym typeface="+mn-ea"/>
              </a:rPr>
              <a:t>  </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三废治理概述</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  </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85" y="566420"/>
            <a:ext cx="8195945" cy="6079490"/>
          </a:xfrm>
        </p:spPr>
        <p:txBody>
          <a:bodyPr/>
          <a:lstStyle/>
          <a:p>
            <a:pPr marL="0" indent="0">
              <a:buNone/>
            </a:pPr>
            <a:r>
              <a:rPr lang="en-US" altLang="zh-CN" sz="2800" b="1">
                <a:solidFill>
                  <a:srgbClr val="FFC000"/>
                </a:solidFill>
                <a:latin typeface="华文楷体" panose="02010600040101010101" charset="-122"/>
                <a:ea typeface="华文楷体" panose="02010600040101010101" charset="-122"/>
                <a:sym typeface="+mn-ea"/>
              </a:rPr>
              <a:t> 3</a:t>
            </a:r>
            <a:r>
              <a:rPr lang="zh-CN" altLang="en-US" sz="2800">
                <a:solidFill>
                  <a:srgbClr val="FFC000"/>
                </a:solidFill>
                <a:latin typeface="华文楷体" panose="02010600040101010101" charset="-122"/>
                <a:ea typeface="华文楷体" panose="02010600040101010101" charset="-122"/>
                <a:sym typeface="+mn-ea"/>
              </a:rPr>
              <a:t>. 伤亡事故的计算方法</a:t>
            </a:r>
            <a:endParaRPr lang="zh-CN" altLang="en-US" sz="2800">
              <a:solidFill>
                <a:srgbClr val="FFC000"/>
              </a:solidFill>
              <a:latin typeface="华文楷体" panose="02010600040101010101" charset="-122"/>
              <a:ea typeface="华文楷体" panose="02010600040101010101" charset="-122"/>
              <a:sym typeface="+mn-ea"/>
            </a:endParaRPr>
          </a:p>
          <a:p>
            <a:pPr marL="0" indent="0">
              <a:buNone/>
            </a:pPr>
            <a:r>
              <a:rPr lang="zh-CN" altLang="en-US">
                <a:solidFill>
                  <a:schemeClr val="tx1"/>
                </a:solidFill>
                <a:latin typeface="华文楷体" panose="02010600040101010101" charset="-122"/>
                <a:ea typeface="华文楷体" panose="02010600040101010101" charset="-122"/>
                <a:sym typeface="+mn-ea"/>
              </a:rPr>
              <a:t>    适用于企业以及各省、市、县上报伤亡事故时使用的计算方法：</a:t>
            </a: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r>
              <a:rPr lang="zh-CN" altLang="en-US">
                <a:solidFill>
                  <a:schemeClr val="tx1"/>
                </a:solidFill>
                <a:latin typeface="华文楷体" panose="02010600040101010101" charset="-122"/>
                <a:ea typeface="华文楷体" panose="02010600040101010101" charset="-122"/>
                <a:sym typeface="+mn-ea"/>
              </a:rPr>
              <a:t>    目前我国仍沿用原劳动部门规定的工伤事故频率作为统计指标（习惯上称为千人负伤率）：</a:t>
            </a:r>
            <a:endParaRPr lang="zh-CN" altLang="en-US">
              <a:solidFill>
                <a:schemeClr val="tx1"/>
              </a:solidFill>
              <a:latin typeface="华文楷体" panose="02010600040101010101" charset="-122"/>
              <a:ea typeface="华文楷体" panose="02010600040101010101" charset="-122"/>
              <a:sym typeface="+mn-ea"/>
            </a:endParaRPr>
          </a:p>
          <a:p>
            <a:pPr marL="0" indent="0">
              <a:buNone/>
            </a:pPr>
            <a:r>
              <a:rPr lang="zh-CN" altLang="en-US">
                <a:solidFill>
                  <a:schemeClr val="tx1"/>
                </a:solidFill>
                <a:latin typeface="华文楷体" panose="02010600040101010101" charset="-122"/>
                <a:ea typeface="华文楷体" panose="02010600040101010101" charset="-122"/>
                <a:sym typeface="+mn-ea"/>
              </a:rPr>
              <a:t>            </a:t>
            </a: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a:p>
            <a:pPr marL="0" indent="0">
              <a:buNone/>
            </a:pPr>
            <a:endParaRPr lang="zh-CN" altLang="en-US">
              <a:solidFill>
                <a:schemeClr val="tx1"/>
              </a:solidFill>
              <a:latin typeface="华文楷体" panose="02010600040101010101" charset="-122"/>
              <a:ea typeface="华文楷体" panose="02010600040101010101" charset="-122"/>
              <a:sym typeface="+mn-ea"/>
            </a:endParaRPr>
          </a:p>
        </p:txBody>
      </p:sp>
      <p:pic>
        <p:nvPicPr>
          <p:cNvPr id="4" name="图片 3"/>
          <p:cNvPicPr>
            <a:picLocks noChangeAspect="1"/>
          </p:cNvPicPr>
          <p:nvPr/>
        </p:nvPicPr>
        <p:blipFill>
          <a:blip r:embed="rId1"/>
          <a:stretch>
            <a:fillRect/>
          </a:stretch>
        </p:blipFill>
        <p:spPr>
          <a:xfrm>
            <a:off x="701675" y="1856740"/>
            <a:ext cx="8334375" cy="1358900"/>
          </a:xfrm>
          <a:prstGeom prst="rect">
            <a:avLst/>
          </a:prstGeom>
        </p:spPr>
      </p:pic>
      <p:pic>
        <p:nvPicPr>
          <p:cNvPr id="5" name="图片 4"/>
          <p:cNvPicPr>
            <a:picLocks noChangeAspect="1"/>
          </p:cNvPicPr>
          <p:nvPr/>
        </p:nvPicPr>
        <p:blipFill>
          <a:blip r:embed="rId2"/>
          <a:stretch>
            <a:fillRect/>
          </a:stretch>
        </p:blipFill>
        <p:spPr>
          <a:xfrm>
            <a:off x="768985" y="3216275"/>
            <a:ext cx="8196580" cy="1323975"/>
          </a:xfrm>
          <a:prstGeom prst="rect">
            <a:avLst/>
          </a:prstGeom>
        </p:spPr>
      </p:pic>
      <p:pic>
        <p:nvPicPr>
          <p:cNvPr id="6" name="图片 5"/>
          <p:cNvPicPr>
            <a:picLocks noChangeAspect="1"/>
          </p:cNvPicPr>
          <p:nvPr/>
        </p:nvPicPr>
        <p:blipFill>
          <a:blip r:embed="rId3"/>
          <a:stretch>
            <a:fillRect/>
          </a:stretch>
        </p:blipFill>
        <p:spPr>
          <a:xfrm>
            <a:off x="2372360" y="5423535"/>
            <a:ext cx="5262245" cy="8858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325" y="639445"/>
            <a:ext cx="8269605" cy="5742940"/>
          </a:xfrm>
        </p:spPr>
        <p:txBody>
          <a:bodyPr/>
          <a:lstStyle/>
          <a:p>
            <a:pPr marL="0" indent="0">
              <a:buNone/>
            </a:pPr>
            <a:r>
              <a:rPr lang="zh-CN" altLang="en-US" sz="2800" b="1">
                <a:latin typeface="华文楷体" panose="02010600040101010101" charset="-122"/>
                <a:ea typeface="华文楷体" panose="02010600040101010101" charset="-122"/>
                <a:sym typeface="+mn-ea"/>
              </a:rPr>
              <a:t>五、安全技术、安全教育和安全管理</a:t>
            </a:r>
            <a:endParaRPr lang="zh-CN" altLang="en-US" sz="2800" b="1" u="sng">
              <a:solidFill>
                <a:srgbClr val="FFC000"/>
              </a:solidFill>
              <a:latin typeface="华文楷体" panose="02010600040101010101" charset="-122"/>
              <a:ea typeface="华文楷体" panose="02010600040101010101" charset="-122"/>
            </a:endParaRPr>
          </a:p>
          <a:p>
            <a:pPr marL="0" indent="0">
              <a:buNone/>
            </a:pPr>
            <a:r>
              <a:rPr lang="en-US" altLang="zh-CN" sz="2800">
                <a:solidFill>
                  <a:srgbClr val="FFC000"/>
                </a:solidFill>
                <a:latin typeface="华文楷体" panose="02010600040101010101" charset="-122"/>
                <a:ea typeface="华文楷体" panose="02010600040101010101" charset="-122"/>
              </a:rPr>
              <a:t>1.</a:t>
            </a:r>
            <a:r>
              <a:rPr lang="zh-CN" altLang="en-US" sz="2800">
                <a:solidFill>
                  <a:srgbClr val="FFC000"/>
                </a:solidFill>
                <a:latin typeface="华文楷体" panose="02010600040101010101" charset="-122"/>
                <a:ea typeface="华文楷体" panose="02010600040101010101" charset="-122"/>
              </a:rPr>
              <a:t>安全技术</a:t>
            </a:r>
            <a:endParaRPr lang="zh-CN" altLang="en-US" sz="2800" b="1" u="sng">
              <a:solidFill>
                <a:srgbClr val="FFC000"/>
              </a:solidFill>
              <a:latin typeface="华文楷体" panose="02010600040101010101" charset="-122"/>
              <a:ea typeface="华文楷体" panose="02010600040101010101" charset="-122"/>
            </a:endParaRPr>
          </a:p>
          <a:p>
            <a:pPr marL="0" indent="0">
              <a:buNone/>
            </a:pPr>
            <a:r>
              <a:rPr lang="zh-CN" altLang="en-US" b="1">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 安全技术是为消除生产过程中的各种不安全、不卫生因素，改善劳动条件和保证安全生产，而在工艺、设备、监测、控制等方面所采用的技术，包括</a:t>
            </a:r>
            <a:r>
              <a:rPr lang="zh-CN" altLang="en-US">
                <a:latin typeface="华文楷体" panose="02010600040101010101" charset="-122"/>
                <a:ea typeface="华文楷体" panose="02010600040101010101" charset="-122"/>
                <a:sym typeface="+mn-ea"/>
              </a:rPr>
              <a:t>技术措施</a:t>
            </a:r>
            <a:r>
              <a:rPr lang="zh-CN" altLang="en-US">
                <a:solidFill>
                  <a:schemeClr val="tx1"/>
                </a:solidFill>
                <a:latin typeface="华文楷体" panose="02010600040101010101" charset="-122"/>
                <a:ea typeface="华文楷体" panose="02010600040101010101" charset="-122"/>
              </a:rPr>
              <a:t>和</a:t>
            </a:r>
            <a:r>
              <a:rPr lang="zh-CN" altLang="en-US">
                <a:latin typeface="华文楷体" panose="02010600040101010101" charset="-122"/>
                <a:ea typeface="华文楷体" panose="02010600040101010101" charset="-122"/>
                <a:sym typeface="+mn-ea"/>
              </a:rPr>
              <a:t>安全设施</a:t>
            </a:r>
            <a:r>
              <a:rPr lang="zh-CN" altLang="en-US">
                <a:solidFill>
                  <a:schemeClr val="tx1"/>
                </a:solidFill>
                <a:latin typeface="华文楷体" panose="02010600040101010101" charset="-122"/>
                <a:ea typeface="华文楷体" panose="02010600040101010101" charset="-122"/>
              </a:rPr>
              <a:t>。例如：防火、防爆、</a:t>
            </a:r>
            <a:r>
              <a:rPr lang="zh-CN" altLang="en-US">
                <a:latin typeface="华文楷体" panose="02010600040101010101" charset="-122"/>
                <a:ea typeface="华文楷体" panose="02010600040101010101" charset="-122"/>
                <a:sym typeface="+mn-ea"/>
              </a:rPr>
              <a:t>防泄漏、</a:t>
            </a:r>
            <a:r>
              <a:rPr lang="zh-CN" altLang="en-US">
                <a:solidFill>
                  <a:schemeClr val="tx1"/>
                </a:solidFill>
                <a:latin typeface="华文楷体" panose="02010600040101010101" charset="-122"/>
                <a:ea typeface="华文楷体" panose="02010600040101010101" charset="-122"/>
              </a:rPr>
              <a:t>防中毒、防腐蚀、防尘、化工单元操作、压力容器、化工装置检修等</a:t>
            </a:r>
            <a:r>
              <a:rPr lang="zh-CN" altLang="en-US">
                <a:latin typeface="华文楷体" panose="02010600040101010101" charset="-122"/>
                <a:ea typeface="华文楷体" panose="02010600040101010101" charset="-122"/>
                <a:sym typeface="+mn-ea"/>
              </a:rPr>
              <a:t>安全技术。</a:t>
            </a:r>
            <a:endParaRPr lang="zh-CN" altLang="en-US">
              <a:latin typeface="华文楷体" panose="02010600040101010101" charset="-122"/>
              <a:ea typeface="华文楷体" panose="02010600040101010101" charset="-122"/>
              <a:sym typeface="+mn-ea"/>
            </a:endParaRPr>
          </a:p>
          <a:p>
            <a:pPr marL="0" indent="0">
              <a:buNone/>
            </a:pPr>
            <a:r>
              <a:rPr lang="zh-CN" altLang="en-US" sz="2800">
                <a:solidFill>
                  <a:srgbClr val="FFC000"/>
                </a:solidFill>
                <a:latin typeface="华文楷体" panose="02010600040101010101" charset="-122"/>
                <a:ea typeface="华文楷体" panose="02010600040101010101" charset="-122"/>
                <a:sym typeface="+mn-ea"/>
              </a:rPr>
              <a:t>2.安全教育</a:t>
            </a:r>
            <a:endParaRPr lang="zh-CN" altLang="en-US" sz="2800" b="1" u="sng">
              <a:solidFill>
                <a:srgbClr val="FFC000"/>
              </a:solidFill>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安全生产法</a:t>
            </a:r>
            <a:r>
              <a:rPr lang="zh-CN" altLang="en-US">
                <a:latin typeface="华文楷体" panose="02010600040101010101" charset="-122"/>
                <a:ea typeface="华文楷体" panose="02010600040101010101" charset="-122"/>
                <a:sym typeface="+mn-ea"/>
              </a:rPr>
              <a:t>》第二十八条规定：生产经营单位应当对从业人员进行安全生产教育和培训，保证从业人员具备必要的安全生产知识，熟悉有关的安全生产规章制度和安全操作规程，掌握本岗位的安全操作技能，了解事故应急处理措施，知悉自身在安全生产方面的权利和义务。未经安全生产教育和培训合格的从业人员，不得上岗作业。</a:t>
            </a:r>
            <a:endParaRPr lang="zh-CN" altLang="en-US">
              <a:latin typeface="华文楷体" panose="02010600040101010101" charset="-122"/>
              <a:ea typeface="华文楷体" panose="02010600040101010101" charset="-122"/>
              <a:sym typeface="+mn-ea"/>
            </a:endParaRPr>
          </a:p>
          <a:p>
            <a:pPr marL="0" indent="0">
              <a:buNone/>
            </a:pPr>
            <a:r>
              <a:rPr lang="zh-CN" altLang="en-US">
                <a:solidFill>
                  <a:schemeClr val="tx1"/>
                </a:solidFill>
                <a:latin typeface="华文楷体" panose="02010600040101010101" charset="-122"/>
                <a:ea typeface="华文楷体" panose="02010600040101010101" charset="-122"/>
              </a:rPr>
              <a:t>    </a:t>
            </a:r>
            <a:endParaRPr lang="zh-CN" altLang="en-US" sz="2800" b="1" u="sng">
              <a:solidFill>
                <a:srgbClr val="FFC000"/>
              </a:solidFill>
              <a:latin typeface="华文楷体" panose="02010600040101010101" charset="-122"/>
              <a:ea typeface="华文楷体" panose="02010600040101010101" charset="-122"/>
            </a:endParaRPr>
          </a:p>
          <a:p>
            <a:pPr marL="0" indent="0">
              <a:buNone/>
            </a:pPr>
            <a:r>
              <a:rPr lang="en-US" altLang="zh-CN"/>
              <a:t>    </a:t>
            </a:r>
            <a:endParaRPr lang="zh-CN" altLang="en-US" b="1">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7880" y="577215"/>
            <a:ext cx="8147050" cy="5927725"/>
          </a:xfrm>
        </p:spPr>
        <p:txBody>
          <a:bodyPr/>
          <a:lstStyle/>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生产经营单位安全培训规定</a:t>
            </a:r>
            <a:r>
              <a:rPr lang="zh-CN" altLang="en-US">
                <a:latin typeface="华文楷体" panose="02010600040101010101" charset="-122"/>
                <a:ea typeface="华文楷体" panose="02010600040101010101" charset="-122"/>
                <a:cs typeface="华文楷体" panose="02010600040101010101" charset="-122"/>
                <a:sym typeface="+mn-ea"/>
              </a:rPr>
              <a:t>》 （原国家安监总局令第3号，根据63号令、80号令修订）规定：</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①生产经营单位应当进行安全培训的从业人员包括</a:t>
            </a:r>
            <a:r>
              <a:rPr lang="en-US" altLang="zh-CN">
                <a:solidFill>
                  <a:srgbClr val="00B050"/>
                </a:solidFill>
                <a:latin typeface="华文楷体" panose="02010600040101010101" charset="-122"/>
                <a:ea typeface="华文楷体" panose="02010600040101010101" charset="-122"/>
                <a:cs typeface="华文楷体" panose="02010600040101010101" charset="-122"/>
                <a:sym typeface="+mn-ea"/>
              </a:rPr>
              <a:t>主要负责人</a:t>
            </a:r>
            <a:r>
              <a:rPr lang="en-US" altLang="zh-CN">
                <a:latin typeface="华文楷体" panose="02010600040101010101" charset="-122"/>
                <a:ea typeface="华文楷体" panose="02010600040101010101" charset="-122"/>
                <a:cs typeface="华文楷体" panose="02010600040101010101" charset="-122"/>
                <a:sym typeface="+mn-ea"/>
              </a:rPr>
              <a:t>、</a:t>
            </a:r>
            <a:r>
              <a:rPr lang="en-US" altLang="zh-CN">
                <a:solidFill>
                  <a:srgbClr val="00B050"/>
                </a:solidFill>
                <a:latin typeface="华文楷体" panose="02010600040101010101" charset="-122"/>
                <a:ea typeface="华文楷体" panose="02010600040101010101" charset="-122"/>
                <a:cs typeface="华文楷体" panose="02010600040101010101" charset="-122"/>
                <a:sym typeface="+mn-ea"/>
              </a:rPr>
              <a:t>安全生产管理人员</a:t>
            </a:r>
            <a:r>
              <a:rPr lang="en-US" altLang="zh-CN">
                <a:latin typeface="华文楷体" panose="02010600040101010101" charset="-122"/>
                <a:ea typeface="华文楷体" panose="02010600040101010101" charset="-122"/>
                <a:cs typeface="华文楷体" panose="02010600040101010101" charset="-122"/>
                <a:sym typeface="+mn-ea"/>
              </a:rPr>
              <a:t>、</a:t>
            </a:r>
            <a:r>
              <a:rPr lang="en-US" altLang="zh-CN">
                <a:solidFill>
                  <a:srgbClr val="00B050"/>
                </a:solidFill>
                <a:latin typeface="华文楷体" panose="02010600040101010101" charset="-122"/>
                <a:ea typeface="华文楷体" panose="02010600040101010101" charset="-122"/>
                <a:cs typeface="华文楷体" panose="02010600040101010101" charset="-122"/>
                <a:sym typeface="+mn-ea"/>
              </a:rPr>
              <a:t>特种作业人员</a:t>
            </a:r>
            <a:r>
              <a:rPr lang="en-US" altLang="zh-CN">
                <a:latin typeface="华文楷体" panose="02010600040101010101" charset="-122"/>
                <a:ea typeface="华文楷体" panose="02010600040101010101" charset="-122"/>
                <a:cs typeface="华文楷体" panose="02010600040101010101" charset="-122"/>
                <a:sym typeface="+mn-ea"/>
              </a:rPr>
              <a:t>和</a:t>
            </a:r>
            <a:r>
              <a:rPr lang="en-US" altLang="zh-CN">
                <a:solidFill>
                  <a:srgbClr val="00B050"/>
                </a:solidFill>
                <a:latin typeface="华文楷体" panose="02010600040101010101" charset="-122"/>
                <a:ea typeface="华文楷体" panose="02010600040101010101" charset="-122"/>
                <a:cs typeface="华文楷体" panose="02010600040101010101" charset="-122"/>
                <a:sym typeface="+mn-ea"/>
              </a:rPr>
              <a:t>其他从业人员</a:t>
            </a:r>
            <a:r>
              <a:rPr lang="zh-CN" altLang="en-US">
                <a:latin typeface="华文楷体" panose="02010600040101010101" charset="-122"/>
                <a:ea typeface="华文楷体" panose="02010600040101010101" charset="-122"/>
                <a:cs typeface="华文楷体" panose="02010600040101010101" charset="-122"/>
                <a:sym typeface="+mn-ea"/>
              </a:rPr>
              <a:t> （包括被派遣劳动者、实习学生）。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②煤矿、非煤矿山、危险化学品、烟花爆竹、金属冶炼等生产经营单位新上岗的从业人员安全培训时间</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不得少于72学时</a:t>
            </a:r>
            <a:r>
              <a:rPr lang="en-US" altLang="zh-CN">
                <a:latin typeface="华文楷体" panose="02010600040101010101" charset="-122"/>
                <a:ea typeface="华文楷体" panose="02010600040101010101" charset="-122"/>
                <a:cs typeface="华文楷体" panose="02010600040101010101" charset="-122"/>
                <a:sym typeface="+mn-ea"/>
              </a:rPr>
              <a:t>，每年再培训的时间</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不得少于20学时</a:t>
            </a:r>
            <a:r>
              <a:rPr lang="en-US" altLang="zh-CN">
                <a:latin typeface="华文楷体" panose="02010600040101010101" charset="-122"/>
                <a:ea typeface="华文楷体" panose="02010600040101010101" charset="-122"/>
                <a:cs typeface="华文楷体" panose="02010600040101010101" charset="-122"/>
                <a:sym typeface="+mn-ea"/>
              </a:rPr>
              <a:t>。加工、制造业等生产单位的其他从业人员，在上岗前必须经过</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厂</a:t>
            </a:r>
            <a:r>
              <a:rPr lang="en-US" altLang="zh-CN">
                <a:latin typeface="华文楷体" panose="02010600040101010101" charset="-122"/>
                <a:ea typeface="华文楷体" panose="02010600040101010101" charset="-122"/>
                <a:cs typeface="华文楷体" panose="02010600040101010101" charset="-122"/>
                <a:sym typeface="+mn-ea"/>
              </a:rPr>
              <a:t>（矿）、</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车间</a:t>
            </a:r>
            <a:r>
              <a:rPr lang="en-US" altLang="zh-CN">
                <a:latin typeface="华文楷体" panose="02010600040101010101" charset="-122"/>
                <a:ea typeface="华文楷体" panose="02010600040101010101" charset="-122"/>
                <a:cs typeface="华文楷体" panose="02010600040101010101" charset="-122"/>
                <a:sym typeface="+mn-ea"/>
              </a:rPr>
              <a:t>（工段、区、队）、</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班组</a:t>
            </a:r>
            <a:r>
              <a:rPr lang="en-US" altLang="zh-CN">
                <a:latin typeface="华文楷体" panose="02010600040101010101" charset="-122"/>
                <a:ea typeface="华文楷体" panose="02010600040101010101" charset="-122"/>
                <a:cs typeface="华文楷体" panose="02010600040101010101" charset="-122"/>
                <a:sym typeface="+mn-ea"/>
              </a:rPr>
              <a:t>三级安全培训教育</a:t>
            </a:r>
            <a:r>
              <a:rPr lang="zh-CN" altLang="en-US">
                <a:latin typeface="华文楷体" panose="02010600040101010101" charset="-122"/>
                <a:ea typeface="华文楷体" panose="02010600040101010101" charset="-122"/>
                <a:cs typeface="华文楷体" panose="02010600040101010101" charset="-122"/>
                <a:sym typeface="+mn-ea"/>
              </a:rPr>
              <a:t>。</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③</a:t>
            </a:r>
            <a:r>
              <a:rPr lang="zh-CN" altLang="en-US">
                <a:latin typeface="华文楷体" panose="02010600040101010101" charset="-122"/>
                <a:ea typeface="华文楷体" panose="02010600040101010101" charset="-122"/>
                <a:cs typeface="华文楷体" panose="02010600040101010101" charset="-122"/>
                <a:sym typeface="+mn-ea"/>
              </a:rPr>
              <a:t>  从业人员在本生产经营单位内</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调整工作岗位</a:t>
            </a:r>
            <a:r>
              <a:rPr lang="zh-CN" altLang="en-US">
                <a:latin typeface="华文楷体" panose="02010600040101010101" charset="-122"/>
                <a:ea typeface="华文楷体" panose="02010600040101010101" charset="-122"/>
                <a:cs typeface="华文楷体" panose="02010600040101010101" charset="-122"/>
                <a:sym typeface="+mn-ea"/>
              </a:rPr>
              <a:t>或</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离岗半年以上</a:t>
            </a:r>
            <a:r>
              <a:rPr lang="zh-CN" altLang="en-US">
                <a:latin typeface="华文楷体" panose="02010600040101010101" charset="-122"/>
                <a:ea typeface="华文楷体" panose="02010600040101010101" charset="-122"/>
                <a:cs typeface="华文楷体" panose="02010600040101010101" charset="-122"/>
                <a:sym typeface="+mn-ea"/>
              </a:rPr>
              <a:t>重新上岗时，应当重新接受车间（工段、区、队）和班组级的安全培训。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生产经营单位采用新工艺、新技术、新材料或者使用新设备时，应当对有关从业人员重新进行有针对性的安全培训。</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715" y="579755"/>
            <a:ext cx="8197215" cy="5613400"/>
          </a:xfrm>
        </p:spPr>
        <p:txBody>
          <a:bodyPr/>
          <a:lstStyle/>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④培训内容</a:t>
            </a:r>
            <a:endParaRPr lang="zh-CN" altLang="en-US">
              <a:solidFill>
                <a:srgbClr val="FF0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主要包括以下方面：本单位安全生产情况及安全生产基本知识，安全责任制与安全管理制度，安全技术，安全文化，安全生产法律法规和规范性文件，标准规范，操作规程，事故案例，应急处置，事故救援，安全设备设施、个人防护用品的使用和维护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800">
                <a:solidFill>
                  <a:srgbClr val="FFC000"/>
                </a:solidFill>
                <a:latin typeface="华文楷体" panose="02010600040101010101" charset="-122"/>
                <a:ea typeface="华文楷体" panose="02010600040101010101" charset="-122"/>
                <a:sym typeface="+mn-ea"/>
              </a:rPr>
              <a:t>3.安全管理</a:t>
            </a:r>
            <a:endParaRPr lang="zh-CN" altLang="en-US" sz="2800">
              <a:solidFill>
                <a:srgbClr val="FFC000"/>
              </a:solidFill>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生产经营单位必须遵守有关安全生产的法律、法规，加强安全生产管理，建立健全</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全员安全生产责任制</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安全生产规章制度</a:t>
            </a:r>
            <a:r>
              <a:rPr lang="zh-CN" altLang="en-US">
                <a:latin typeface="华文楷体" panose="02010600040101010101" charset="-122"/>
                <a:ea typeface="华文楷体" panose="02010600040101010101" charset="-122"/>
                <a:cs typeface="华文楷体" panose="02010600040101010101" charset="-122"/>
                <a:sym typeface="+mn-ea"/>
              </a:rPr>
              <a:t>，加大对安全生产资金、物资、技术、人员的</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投入保障力度</a:t>
            </a:r>
            <a:r>
              <a:rPr lang="zh-CN" altLang="en-US">
                <a:latin typeface="华文楷体" panose="02010600040101010101" charset="-122"/>
                <a:ea typeface="华文楷体" panose="02010600040101010101" charset="-122"/>
                <a:cs typeface="华文楷体" panose="02010600040101010101" charset="-122"/>
                <a:sym typeface="+mn-ea"/>
              </a:rPr>
              <a:t>，改善安全生产条件，加强安全生产标准化、信息化建设，构建安全风险分级管控和隐患排查治理</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双重预防机制</a:t>
            </a:r>
            <a:r>
              <a:rPr lang="zh-CN" altLang="en-US">
                <a:latin typeface="华文楷体" panose="02010600040101010101" charset="-122"/>
                <a:ea typeface="华文楷体" panose="02010600040101010101" charset="-122"/>
                <a:cs typeface="华文楷体" panose="02010600040101010101" charset="-122"/>
                <a:sym typeface="+mn-ea"/>
              </a:rPr>
              <a:t>，健全风险防范化解机制，提高安全生产水平，确保安全生产。</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2925" y="565150"/>
            <a:ext cx="8422005" cy="6021705"/>
          </a:xfrm>
        </p:spPr>
        <p:txBody>
          <a:bodyPr/>
          <a:lstStyle/>
          <a:p>
            <a:pPr marL="0" indent="0">
              <a:buNone/>
            </a:pPr>
            <a:r>
              <a:rPr kumimoji="0" lang="en-US" altLang="zh-CN" sz="2800" b="1" kern="1200" dirty="0">
                <a:solidFill>
                  <a:srgbClr val="FFC000"/>
                </a:solidFill>
                <a:latin typeface="华文楷体" panose="02010600040101010101" charset="-122"/>
                <a:ea typeface="华文楷体" panose="02010600040101010101" charset="-122"/>
                <a:cs typeface="华文楷体" panose="02010600040101010101" charset="-122"/>
              </a:rPr>
              <a:t>    </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endParaRPr kumimoji="0" lang="zh-CN" altLang="en-US" kern="1200">
              <a:latin typeface="华文楷体" panose="02010600040101010101" charset="-122"/>
              <a:ea typeface="华文楷体" panose="02010600040101010101" charset="-122"/>
              <a:cs typeface="华文楷体" panose="02010600040101010101" charset="-122"/>
            </a:endParaRPr>
          </a:p>
        </p:txBody>
      </p:sp>
      <p:sp>
        <p:nvSpPr>
          <p:cNvPr id="5" name="AutoShape 6"/>
          <p:cNvSpPr>
            <a:spLocks noChangeArrowheads="1"/>
          </p:cNvSpPr>
          <p:nvPr/>
        </p:nvSpPr>
        <p:spPr bwMode="auto">
          <a:xfrm>
            <a:off x="1873885" y="655320"/>
            <a:ext cx="4719320" cy="68580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第二节 危险化学品</a:t>
            </a:r>
            <a:endParaRPr lang="zh-CN" altLang="en-US" sz="2800" b="1" dirty="0">
              <a:solidFill>
                <a:srgbClr val="000099"/>
              </a:solidFill>
              <a:latin typeface="+mj-ea"/>
              <a:ea typeface="+mj-ea"/>
              <a:cs typeface="+mj-ea"/>
            </a:endParaRPr>
          </a:p>
        </p:txBody>
      </p:sp>
      <p:sp>
        <p:nvSpPr>
          <p:cNvPr id="4" name="文本框 3"/>
          <p:cNvSpPr txBox="1"/>
          <p:nvPr/>
        </p:nvSpPr>
        <p:spPr>
          <a:xfrm>
            <a:off x="752475" y="1746885"/>
            <a:ext cx="8212455" cy="4707890"/>
          </a:xfrm>
          <a:prstGeom prst="rect">
            <a:avLst/>
          </a:prstGeom>
          <a:noFill/>
        </p:spPr>
        <p:txBody>
          <a:bodyPr wrap="square" rtlCol="0">
            <a:spAutoFit/>
          </a:bodyPr>
          <a:lstStyle/>
          <a:p>
            <a:r>
              <a:rPr kumimoji="1" lang="zh-CN" altLang="en-US" sz="2800" kern="0">
                <a:latin typeface="华文楷体" panose="02010600040101010101" charset="-122"/>
                <a:ea typeface="华文楷体" panose="02010600040101010101" charset="-122"/>
              </a:rPr>
              <a:t>一、危险化学品</a:t>
            </a:r>
            <a:endParaRPr lang="zh-CN" altLang="en-US" sz="2800">
              <a:latin typeface="华文楷体" panose="02010600040101010101" charset="-122"/>
              <a:ea typeface="华文楷体" panose="02010600040101010101" charset="-122"/>
              <a:cs typeface="华文新魏" panose="02010800040101010101" pitchFamily="2" charset="-122"/>
            </a:endParaRPr>
          </a:p>
          <a:p>
            <a:r>
              <a:rPr kumimoji="1" lang="zh-CN" altLang="en-US" sz="2800" kern="0">
                <a:solidFill>
                  <a:srgbClr val="FFC000"/>
                </a:solidFill>
                <a:latin typeface="华文楷体" panose="02010600040101010101" charset="-122"/>
                <a:ea typeface="华文楷体" panose="02010600040101010101" charset="-122"/>
                <a:cs typeface="华文楷体" panose="02010600040101010101" charset="-122"/>
              </a:rPr>
              <a:t>1.危险化学品的定义</a:t>
            </a:r>
            <a:endParaRPr lang="zh-CN" altLang="en-US" sz="2400" u="sng">
              <a:latin typeface="华文新魏" panose="02010800040101010101" pitchFamily="2" charset="-122"/>
              <a:ea typeface="华文新魏" panose="02010800040101010101" pitchFamily="2" charset="-122"/>
              <a:cs typeface="华文新魏" panose="02010800040101010101" pitchFamily="2" charset="-122"/>
            </a:endParaRPr>
          </a:p>
          <a:p>
            <a:r>
              <a:rPr lang="zh-CN" altLang="en-US" sz="2400">
                <a:latin typeface="华文新魏" panose="02010800040101010101" pitchFamily="2" charset="-122"/>
                <a:ea typeface="华文新魏" panose="02010800040101010101" pitchFamily="2" charset="-122"/>
                <a:cs typeface="华文新魏" panose="02010800040101010101" pitchFamily="2" charset="-122"/>
              </a:rPr>
              <a:t>   </a:t>
            </a:r>
            <a:r>
              <a:rPr lang="zh-CN" altLang="en-US" sz="2400">
                <a:latin typeface="华文楷体" panose="02010600040101010101" charset="-122"/>
                <a:ea typeface="华文楷体" panose="02010600040101010101" charset="-122"/>
                <a:cs typeface="华文楷体" panose="02010600040101010101" charset="-122"/>
              </a:rPr>
              <a:t> </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危险化学品</a:t>
            </a:r>
            <a:r>
              <a:rPr lang="zh-CN" altLang="en-US" sz="2400">
                <a:latin typeface="华文楷体" panose="02010600040101010101" charset="-122"/>
                <a:ea typeface="华文楷体" panose="02010600040101010101" charset="-122"/>
                <a:cs typeface="华文楷体" panose="02010600040101010101" charset="-122"/>
              </a:rPr>
              <a:t>，是指具有毒害、腐蚀、爆炸、燃烧、助燃等性质，对人体、设施、环境具有危害的剧毒化学品和其他化学品。</a:t>
            </a:r>
            <a:endParaRPr lang="zh-CN" altLang="en-US" sz="2400">
              <a:latin typeface="华文楷体" panose="02010600040101010101" charset="-122"/>
              <a:ea typeface="华文楷体" panose="02010600040101010101" charset="-122"/>
              <a:cs typeface="华文楷体" panose="02010600040101010101" charset="-122"/>
            </a:endParaRPr>
          </a:p>
          <a:p>
            <a:r>
              <a:rPr kumimoji="1" lang="zh-CN" altLang="en-US" sz="2800" kern="0">
                <a:solidFill>
                  <a:srgbClr val="FFC000"/>
                </a:solidFill>
                <a:latin typeface="华文楷体" panose="02010600040101010101" charset="-122"/>
                <a:ea typeface="华文楷体" panose="02010600040101010101" charset="-122"/>
                <a:cs typeface="华文楷体" panose="02010600040101010101" charset="-122"/>
              </a:rPr>
              <a:t>2.危险化学品目录</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危险化学品目录，由国务院安全生产监督管理部门会同国务院工业和信息化、公安、环境保护、卫生、质量监督检验检疫、交通运输、铁路、民用航空、农业主管部门，根据化学品危险特性的鉴别和分类标准确定、公布，并适时调整。    </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a:t>
            </a:r>
            <a:r>
              <a:rPr lang="zh-CN" altLang="en-US" sz="2400">
                <a:solidFill>
                  <a:srgbClr val="00B0F0"/>
                </a:solidFill>
                <a:latin typeface="华文楷体" panose="02010600040101010101" charset="-122"/>
                <a:ea typeface="华文楷体" panose="02010600040101010101" charset="-122"/>
                <a:cs typeface="华文楷体" panose="02010600040101010101" charset="-122"/>
              </a:rPr>
              <a:t>《危险化学品目录》（2015版）</a:t>
            </a:r>
            <a:r>
              <a:rPr lang="zh-CN" altLang="en-US" sz="2400">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625" y="547370"/>
            <a:ext cx="8380095" cy="6228715"/>
          </a:xfrm>
        </p:spPr>
        <p:txBody>
          <a:bodyPr/>
          <a:lstStyle/>
          <a:p>
            <a:pPr marL="0" indent="0">
              <a:buNone/>
            </a:pPr>
            <a:r>
              <a:rPr lang="zh-CN" altLang="en-US" sz="2800">
                <a:latin typeface="华文楷体" panose="02010600040101010101" charset="-122"/>
                <a:ea typeface="华文楷体" panose="02010600040101010101" charset="-122"/>
                <a:sym typeface="+mn-ea"/>
              </a:rPr>
              <a:t>二、危险化学品分类</a:t>
            </a:r>
            <a:endParaRPr lang="zh-CN" altLang="en-US">
              <a:latin typeface="华文楷体" panose="02010600040101010101" charset="-122"/>
              <a:ea typeface="华文楷体" panose="02010600040101010101" charset="-122"/>
              <a:sym typeface="+mn-ea"/>
            </a:endParaRPr>
          </a:p>
          <a:p>
            <a:pPr marL="0" indent="0" eaLnBrk="1" latinLnBrk="0" hangingPunct="1">
              <a:lnSpc>
                <a:spcPts val="2580"/>
              </a:lnSpc>
              <a:spcBef>
                <a:spcPts val="0"/>
              </a:spcBef>
              <a:buNone/>
            </a:pPr>
            <a:r>
              <a:rPr lang="zh-CN" altLang="en-US"/>
              <a:t>    </a:t>
            </a:r>
            <a:r>
              <a:rPr lang="zh-CN" altLang="en-US">
                <a:latin typeface="华文楷体" panose="02010600040101010101" charset="-122"/>
                <a:ea typeface="华文楷体" panose="02010600040101010101" charset="-122"/>
                <a:cs typeface="华文楷体" panose="02010600040101010101" charset="-122"/>
              </a:rPr>
              <a:t>《化学品分类和危险性公示 通则》（GB 13690-2009）</a:t>
            </a:r>
            <a:r>
              <a:rPr lang="zh-CN" altLang="en-US">
                <a:latin typeface="华文楷体" panose="02010600040101010101" charset="-122"/>
                <a:ea typeface="华文楷体" panose="02010600040101010101" charset="-122"/>
                <a:cs typeface="华文楷体" panose="02010600040101010101" charset="-122"/>
                <a:sym typeface="+mn-ea"/>
              </a:rPr>
              <a:t>从</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理化危险</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健康危险</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环境危险</a:t>
            </a:r>
            <a:r>
              <a:rPr lang="zh-CN" altLang="en-US">
                <a:latin typeface="华文楷体" panose="02010600040101010101" charset="-122"/>
                <a:ea typeface="华文楷体" panose="02010600040101010101" charset="-122"/>
                <a:cs typeface="华文楷体" panose="02010600040101010101" charset="-122"/>
                <a:sym typeface="+mn-ea"/>
              </a:rPr>
              <a:t>三个方面，将危险化学品分为</a:t>
            </a:r>
            <a:r>
              <a:rPr lang="en-US" altLang="zh-CN">
                <a:latin typeface="华文楷体" panose="02010600040101010101" charset="-122"/>
                <a:ea typeface="华文楷体" panose="02010600040101010101" charset="-122"/>
                <a:cs typeface="华文楷体" panose="02010600040101010101" charset="-122"/>
                <a:sym typeface="+mn-ea"/>
              </a:rPr>
              <a:t>27</a:t>
            </a:r>
            <a:r>
              <a:rPr lang="zh-CN" altLang="en-US">
                <a:latin typeface="华文楷体" panose="02010600040101010101" charset="-122"/>
                <a:ea typeface="华文楷体" panose="02010600040101010101" charset="-122"/>
                <a:cs typeface="华文楷体" panose="02010600040101010101" charset="-122"/>
                <a:sym typeface="+mn-ea"/>
              </a:rPr>
              <a:t>类；</a:t>
            </a:r>
            <a:r>
              <a:rPr lang="en-US" altLang="zh-CN">
                <a:latin typeface="华文楷体" panose="02010600040101010101" charset="-122"/>
                <a:ea typeface="华文楷体" panose="02010600040101010101" charset="-122"/>
                <a:cs typeface="华文楷体" panose="02010600040101010101" charset="-122"/>
                <a:sym typeface="+mn-ea"/>
              </a:rPr>
              <a:t>2013</a:t>
            </a:r>
            <a:r>
              <a:rPr lang="zh-CN" altLang="en-US">
                <a:latin typeface="华文楷体" panose="02010600040101010101" charset="-122"/>
                <a:ea typeface="华文楷体" panose="02010600040101010101" charset="-122"/>
                <a:cs typeface="华文楷体" panose="02010600040101010101" charset="-122"/>
                <a:sym typeface="+mn-ea"/>
              </a:rPr>
              <a:t>年根据</a:t>
            </a:r>
            <a:r>
              <a:rPr lang="en-US" altLang="zh-CN">
                <a:latin typeface="华文楷体" panose="02010600040101010101" charset="-122"/>
                <a:ea typeface="华文楷体" panose="02010600040101010101" charset="-122"/>
                <a:cs typeface="华文楷体" panose="02010600040101010101" charset="-122"/>
                <a:sym typeface="+mn-ea"/>
              </a:rPr>
              <a:t>GHS</a:t>
            </a:r>
            <a:r>
              <a:rPr lang="zh-CN" altLang="en-US">
                <a:latin typeface="华文楷体" panose="02010600040101010101" charset="-122"/>
                <a:ea typeface="华文楷体" panose="02010600040101010101" charset="-122"/>
                <a:cs typeface="华文楷体" panose="02010600040101010101" charset="-122"/>
                <a:sym typeface="+mn-ea"/>
              </a:rPr>
              <a:t>第四修订版的要求，我国形成</a:t>
            </a:r>
            <a:r>
              <a:rPr lang="en-US" altLang="zh-CN">
                <a:latin typeface="华文楷体" panose="02010600040101010101" charset="-122"/>
                <a:ea typeface="华文楷体" panose="02010600040101010101" charset="-122"/>
                <a:cs typeface="华文楷体" panose="02010600040101010101" charset="-122"/>
                <a:sym typeface="+mn-ea"/>
              </a:rPr>
              <a:t>GB30000</a:t>
            </a:r>
            <a:r>
              <a:rPr lang="zh-CN" altLang="en-US">
                <a:latin typeface="华文楷体" panose="02010600040101010101" charset="-122"/>
                <a:ea typeface="华文楷体" panose="02010600040101010101" charset="-122"/>
                <a:cs typeface="华文楷体" panose="02010600040101010101" charset="-122"/>
                <a:sym typeface="+mn-ea"/>
              </a:rPr>
              <a:t>《化学品分类和标签规范》的标准结构，危险化学品变成</a:t>
            </a:r>
            <a:r>
              <a:rPr lang="en-US" altLang="zh-CN">
                <a:latin typeface="华文楷体" panose="02010600040101010101" charset="-122"/>
                <a:ea typeface="华文楷体" panose="02010600040101010101" charset="-122"/>
                <a:cs typeface="华文楷体" panose="02010600040101010101" charset="-122"/>
                <a:sym typeface="+mn-ea"/>
              </a:rPr>
              <a:t>28</a:t>
            </a:r>
            <a:r>
              <a:rPr lang="zh-CN" altLang="en-US">
                <a:latin typeface="华文楷体" panose="02010600040101010101" charset="-122"/>
                <a:ea typeface="华文楷体" panose="02010600040101010101" charset="-122"/>
                <a:cs typeface="华文楷体" panose="02010600040101010101" charset="-122"/>
                <a:sym typeface="+mn-ea"/>
              </a:rPr>
              <a:t>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800">
                <a:solidFill>
                  <a:srgbClr val="FFC000"/>
                </a:solidFill>
                <a:latin typeface="华文楷体" panose="02010600040101010101" charset="-122"/>
                <a:ea typeface="华文楷体" panose="02010600040101010101" charset="-122"/>
                <a:cs typeface="华文楷体" panose="02010600040101010101" charset="-122"/>
              </a:rPr>
              <a:t>1.理化危险 </a:t>
            </a:r>
            <a:r>
              <a:rPr lang="zh-CN" altLang="en-US">
                <a:latin typeface="华文楷体" panose="02010600040101010101" charset="-122"/>
                <a:ea typeface="华文楷体" panose="02010600040101010101" charset="-122"/>
                <a:sym typeface="+mn-ea"/>
              </a:rPr>
              <a:t>（</a:t>
            </a:r>
            <a:r>
              <a:rPr lang="en-US" altLang="zh-CN">
                <a:solidFill>
                  <a:srgbClr val="00B0F0"/>
                </a:solidFill>
                <a:latin typeface="华文楷体" panose="02010600040101010101" charset="-122"/>
                <a:ea typeface="华文楷体" panose="02010600040101010101" charset="-122"/>
                <a:sym typeface="+mn-ea"/>
              </a:rPr>
              <a:t>16</a:t>
            </a:r>
            <a:r>
              <a:rPr lang="zh-CN" altLang="en-US">
                <a:solidFill>
                  <a:srgbClr val="00B0F0"/>
                </a:solidFill>
                <a:latin typeface="华文楷体" panose="02010600040101010101" charset="-122"/>
                <a:ea typeface="华文楷体" panose="02010600040101010101" charset="-122"/>
                <a:sym typeface="+mn-ea"/>
              </a:rPr>
              <a:t>类</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爆炸物；易燃气体；气溶胶；氧化性气体；加压气体；易燃液体；易燃固体；自反应物质和混合物；自燃液体；自燃固体；自热物质和混合物；遇水放出易燃气体的物质和混合物；氧化性液体；氧化性固体；有机过氧化物；金属腐蚀物。</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sz="2800">
                <a:solidFill>
                  <a:srgbClr val="FFC000"/>
                </a:solidFill>
                <a:latin typeface="华文楷体" panose="02010600040101010101" charset="-122"/>
                <a:ea typeface="华文楷体" panose="02010600040101010101" charset="-122"/>
                <a:cs typeface="华文楷体" panose="02010600040101010101" charset="-122"/>
              </a:rPr>
              <a:t>2.健康危险 </a:t>
            </a:r>
            <a:r>
              <a:rPr lang="zh-CN" altLang="en-US">
                <a:latin typeface="华文楷体" panose="02010600040101010101" charset="-122"/>
                <a:ea typeface="华文楷体" panose="02010600040101010101" charset="-122"/>
                <a:sym typeface="+mn-ea"/>
              </a:rPr>
              <a:t>（</a:t>
            </a:r>
            <a:r>
              <a:rPr lang="en-US" altLang="zh-CN">
                <a:solidFill>
                  <a:srgbClr val="00B0F0"/>
                </a:solidFill>
                <a:latin typeface="华文楷体" panose="02010600040101010101" charset="-122"/>
                <a:ea typeface="华文楷体" panose="02010600040101010101" charset="-122"/>
                <a:sym typeface="+mn-ea"/>
              </a:rPr>
              <a:t>10</a:t>
            </a:r>
            <a:r>
              <a:rPr lang="zh-CN" altLang="en-US">
                <a:solidFill>
                  <a:srgbClr val="00B0F0"/>
                </a:solidFill>
                <a:latin typeface="华文楷体" panose="02010600040101010101" charset="-122"/>
                <a:ea typeface="华文楷体" panose="02010600040101010101" charset="-122"/>
                <a:sym typeface="+mn-ea"/>
              </a:rPr>
              <a:t>类</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急性毒性；皮肤腐蚀刺激；严重眼损伤</a:t>
            </a:r>
            <a:r>
              <a:rPr lang="en-US" altLang="zh-CN">
                <a:latin typeface="华文楷体" panose="02010600040101010101" charset="-122"/>
                <a:ea typeface="华文楷体" panose="02010600040101010101" charset="-122"/>
                <a:cs typeface="华文楷体" panose="02010600040101010101" charset="-122"/>
              </a:rPr>
              <a:t>/</a:t>
            </a:r>
            <a:r>
              <a:rPr lang="zh-CN" altLang="en-US">
                <a:latin typeface="华文楷体" panose="02010600040101010101" charset="-122"/>
                <a:ea typeface="华文楷体" panose="02010600040101010101" charset="-122"/>
                <a:cs typeface="华文楷体" panose="02010600040101010101" charset="-122"/>
              </a:rPr>
              <a:t>眼刺激；呼吸道或皮肤致敏；生殖细胞致突变性；致癌性；生殖毒性；特异性靶器官毒性 一次接触；</a:t>
            </a:r>
            <a:r>
              <a:rPr lang="zh-CN" altLang="en-US">
                <a:latin typeface="华文楷体" panose="02010600040101010101" charset="-122"/>
                <a:ea typeface="华文楷体" panose="02010600040101010101" charset="-122"/>
                <a:cs typeface="华文楷体" panose="02010600040101010101" charset="-122"/>
                <a:sym typeface="+mn-ea"/>
              </a:rPr>
              <a:t>特异性靶器官毒性 反复接触；吸入危害。</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120" y="753745"/>
            <a:ext cx="8307705" cy="5741670"/>
          </a:xfrm>
        </p:spPr>
        <p:txBody>
          <a:bodyPr/>
          <a:lstStyle/>
          <a:p>
            <a:pPr marL="0" indent="0">
              <a:buNone/>
            </a:pPr>
            <a:r>
              <a:rPr lang="zh-CN" altLang="en-US" sz="2800" dirty="0">
                <a:solidFill>
                  <a:srgbClr val="FFC000"/>
                </a:solidFill>
                <a:latin typeface="华文楷体" panose="02010600040101010101" charset="-122"/>
                <a:ea typeface="华文楷体" panose="02010600040101010101" charset="-122"/>
                <a:cs typeface="华文楷体" panose="02010600040101010101" charset="-122"/>
              </a:rPr>
              <a:t>3.环境危险</a:t>
            </a:r>
            <a:r>
              <a:rPr lang="zh-CN" altLang="en-US" dirty="0">
                <a:latin typeface="华文楷体" panose="02010600040101010101" charset="-122"/>
                <a:ea typeface="华文楷体" panose="02010600040101010101" charset="-122"/>
              </a:rPr>
              <a:t>（</a:t>
            </a:r>
            <a:r>
              <a:rPr lang="en-US" altLang="zh-CN" dirty="0">
                <a:solidFill>
                  <a:srgbClr val="00B0F0"/>
                </a:solidFill>
                <a:latin typeface="华文楷体" panose="02010600040101010101" charset="-122"/>
                <a:ea typeface="华文楷体" panose="02010600040101010101" charset="-122"/>
              </a:rPr>
              <a:t>2</a:t>
            </a:r>
            <a:r>
              <a:rPr lang="zh-CN" altLang="en-US" dirty="0">
                <a:solidFill>
                  <a:srgbClr val="00B0F0"/>
                </a:solidFill>
                <a:latin typeface="华文楷体" panose="02010600040101010101" charset="-122"/>
                <a:ea typeface="华文楷体" panose="02010600040101010101" charset="-122"/>
              </a:rPr>
              <a:t>类</a:t>
            </a:r>
            <a:r>
              <a:rPr lang="zh-CN" altLang="en-US" dirty="0">
                <a:latin typeface="华文楷体" panose="02010600040101010101" charset="-122"/>
                <a:ea typeface="华文楷体" panose="02010600040101010101" charset="-122"/>
              </a:rPr>
              <a:t>）</a:t>
            </a:r>
            <a:endParaRPr lang="zh-CN" altLang="en-US" dirty="0">
              <a:latin typeface="华文楷体" panose="02010600040101010101" charset="-122"/>
              <a:ea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对水生环境的危害；对臭氧层的危害。</a:t>
            </a:r>
            <a:endParaRPr lang="zh-CN" altLang="en-US" dirty="0">
              <a:latin typeface="华文楷体" panose="02010600040101010101" charset="-122"/>
              <a:ea typeface="华文楷体" panose="02010600040101010101" charset="-122"/>
            </a:endParaRPr>
          </a:p>
          <a:p>
            <a:pPr marL="0" indent="0">
              <a:buNone/>
            </a:pPr>
            <a:endParaRPr lang="zh-CN" altLang="en-US" sz="1400" dirty="0">
              <a:latin typeface="华文楷体" panose="02010600040101010101" charset="-122"/>
              <a:ea typeface="华文楷体" panose="02010600040101010101" charset="-122"/>
            </a:endParaRPr>
          </a:p>
          <a:p>
            <a:pPr marL="0" indent="0">
              <a:buNone/>
            </a:pPr>
            <a:r>
              <a:rPr lang="zh-CN" altLang="en-US" sz="2800" dirty="0">
                <a:latin typeface="华文楷体" panose="02010600040101010101" charset="-122"/>
                <a:ea typeface="华文楷体" panose="02010600040101010101" charset="-122"/>
              </a:rPr>
              <a:t>三、化学品安全标签和安全技术说明书（一书一签）</a:t>
            </a:r>
            <a:endParaRPr lang="zh-CN" altLang="en-US" sz="2800" dirty="0">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dirty="0">
                <a:latin typeface="华文楷体" panose="02010600040101010101" charset="-122"/>
                <a:ea typeface="华文楷体" panose="02010600040101010101" charset="-122"/>
              </a:rPr>
              <a:t>    《</a:t>
            </a:r>
            <a:r>
              <a:rPr lang="zh-CN" altLang="en-US" dirty="0">
                <a:solidFill>
                  <a:srgbClr val="00B0F0"/>
                </a:solidFill>
                <a:latin typeface="华文楷体" panose="02010600040101010101" charset="-122"/>
                <a:ea typeface="华文楷体" panose="02010600040101010101" charset="-122"/>
              </a:rPr>
              <a:t>危险化学品安全管理条例</a:t>
            </a:r>
            <a:r>
              <a:rPr lang="zh-CN" altLang="en-US" dirty="0">
                <a:latin typeface="华文楷体" panose="02010600040101010101" charset="-122"/>
                <a:ea typeface="华文楷体" panose="02010600040101010101" charset="-122"/>
              </a:rPr>
              <a:t>》第十五条规定：　危险化学品生产企业</a:t>
            </a:r>
            <a:r>
              <a:rPr lang="zh-CN" altLang="en-US" dirty="0">
                <a:solidFill>
                  <a:srgbClr val="FF0000"/>
                </a:solidFill>
                <a:latin typeface="华文楷体" panose="02010600040101010101" charset="-122"/>
                <a:ea typeface="华文楷体" panose="02010600040101010101" charset="-122"/>
              </a:rPr>
              <a:t>应当提供</a:t>
            </a:r>
            <a:r>
              <a:rPr lang="zh-CN" altLang="en-US" dirty="0">
                <a:latin typeface="华文楷体" panose="02010600040101010101" charset="-122"/>
                <a:ea typeface="华文楷体" panose="02010600040101010101" charset="-122"/>
              </a:rPr>
              <a:t>与其生产的危险化学品相符的</a:t>
            </a:r>
            <a:r>
              <a:rPr lang="zh-CN" altLang="en-US" dirty="0">
                <a:solidFill>
                  <a:srgbClr val="00B050"/>
                </a:solidFill>
                <a:latin typeface="华文楷体" panose="02010600040101010101" charset="-122"/>
                <a:ea typeface="华文楷体" panose="02010600040101010101" charset="-122"/>
              </a:rPr>
              <a:t>化学品安全技术说明书</a:t>
            </a:r>
            <a:r>
              <a:rPr lang="zh-CN" altLang="en-US" dirty="0">
                <a:latin typeface="华文楷体" panose="02010600040101010101" charset="-122"/>
                <a:ea typeface="华文楷体" panose="02010600040101010101" charset="-122"/>
              </a:rPr>
              <a:t>，并在危险化学品包装（包括外包装件）上</a:t>
            </a:r>
            <a:r>
              <a:rPr lang="zh-CN" altLang="en-US" dirty="0">
                <a:solidFill>
                  <a:srgbClr val="FF0000"/>
                </a:solidFill>
                <a:latin typeface="华文楷体" panose="02010600040101010101" charset="-122"/>
                <a:ea typeface="华文楷体" panose="02010600040101010101" charset="-122"/>
              </a:rPr>
              <a:t>粘贴或者拴挂</a:t>
            </a:r>
            <a:r>
              <a:rPr lang="zh-CN" altLang="en-US" dirty="0">
                <a:latin typeface="华文楷体" panose="02010600040101010101" charset="-122"/>
                <a:ea typeface="华文楷体" panose="02010600040101010101" charset="-122"/>
              </a:rPr>
              <a:t>与包装内危险化学品相符的</a:t>
            </a:r>
            <a:r>
              <a:rPr lang="zh-CN" altLang="en-US" dirty="0">
                <a:solidFill>
                  <a:srgbClr val="00B050"/>
                </a:solidFill>
                <a:latin typeface="华文楷体" panose="02010600040101010101" charset="-122"/>
                <a:ea typeface="华文楷体" panose="02010600040101010101" charset="-122"/>
              </a:rPr>
              <a:t>化学品安全标签</a:t>
            </a:r>
            <a:r>
              <a:rPr lang="zh-CN" altLang="en-US" dirty="0">
                <a:latin typeface="华文楷体" panose="02010600040101010101" charset="-122"/>
                <a:ea typeface="华文楷体" panose="02010600040101010101" charset="-122"/>
              </a:rPr>
              <a:t>。化学品安全技术说明书和化学品安全标签所载明的内容应当符合国家标准的要求。</a:t>
            </a:r>
            <a:endParaRPr lang="zh-CN" altLang="en-US" dirty="0">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dirty="0">
                <a:latin typeface="华文楷体" panose="02010600040101010101" charset="-122"/>
                <a:ea typeface="华文楷体" panose="02010600040101010101" charset="-122"/>
              </a:rPr>
              <a:t>    危险化学品生产企业发现其生产的危险化学品有新的危险特性的，应当立即公告，并及时修订其化学品安全技术说明书和化学品安全标签。</a:t>
            </a:r>
            <a:endParaRPr lang="zh-CN" altLang="en-US" dirty="0">
              <a:latin typeface="华文楷体" panose="02010600040101010101" charset="-122"/>
              <a:ea typeface="华文楷体" panose="02010600040101010101" charset="-122"/>
            </a:endParaRPr>
          </a:p>
          <a:p>
            <a:pPr marL="0" indent="0" eaLnBrk="1" latinLnBrk="0" hangingPunct="1">
              <a:lnSpc>
                <a:spcPts val="3180"/>
              </a:lnSpc>
              <a:spcBef>
                <a:spcPts val="0"/>
              </a:spcBef>
              <a:buNone/>
            </a:pP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015" y="523240"/>
            <a:ext cx="8209915" cy="6166485"/>
          </a:xfrm>
        </p:spPr>
        <p:txBody>
          <a:bodyPr/>
          <a:lstStyle/>
          <a:p>
            <a:pPr marL="0" indent="0">
              <a:buNone/>
            </a:pPr>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rPr>
              <a:t>1</a:t>
            </a:r>
            <a:r>
              <a:rPr lang="zh-CN" altLang="en-US" sz="2800" dirty="0">
                <a:solidFill>
                  <a:srgbClr val="FFC000"/>
                </a:solidFill>
                <a:latin typeface="华文楷体" panose="02010600040101010101" charset="-122"/>
                <a:ea typeface="华文楷体" panose="02010600040101010101" charset="-122"/>
                <a:cs typeface="华文楷体" panose="02010600040101010101" charset="-122"/>
              </a:rPr>
              <a:t>.危险化学品化学品安全标签</a:t>
            </a:r>
            <a:endParaRPr lang="zh-CN" altLang="en-US" sz="28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《化学品安全标签编写规定》（</a:t>
            </a:r>
            <a:r>
              <a:rPr lang="zh-CN" altLang="en-US" dirty="0">
                <a:latin typeface="+mj-lt"/>
                <a:ea typeface="华文楷体" panose="02010600040101010101" charset="-122"/>
                <a:cs typeface="+mj-lt"/>
              </a:rPr>
              <a:t>GB 15258-2009</a:t>
            </a:r>
            <a:r>
              <a:rPr lang="zh-CN" altLang="en-US" dirty="0">
                <a:latin typeface="华文楷体" panose="02010600040101010101" charset="-122"/>
                <a:ea typeface="华文楷体" panose="02010600040101010101" charset="-122"/>
                <a:cs typeface="华文楷体" panose="02010600040101010101" charset="-122"/>
              </a:rPr>
              <a:t>）规定了化学品安全标签内容：</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⑴</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化学品标识</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用中文和英文分别标明化学品的化学名称或通用名称。</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⑵</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象形图</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⑶</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信号词</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根据化学品的危险程度和类别，用</a:t>
            </a:r>
            <a:r>
              <a:rPr lang="en-US" altLang="zh-CN" dirty="0">
                <a:latin typeface="华文楷体" panose="02010600040101010101" charset="-122"/>
                <a:ea typeface="华文楷体" panose="02010600040101010101" charset="-122"/>
                <a:cs typeface="华文楷体" panose="02010600040101010101" charset="-122"/>
              </a:rPr>
              <a:t>“</a:t>
            </a:r>
            <a:r>
              <a:rPr lang="zh-CN" altLang="en-US" dirty="0">
                <a:latin typeface="华文楷体" panose="02010600040101010101" charset="-122"/>
                <a:ea typeface="华文楷体" panose="02010600040101010101" charset="-122"/>
                <a:cs typeface="华文楷体" panose="02010600040101010101" charset="-122"/>
              </a:rPr>
              <a:t>危险</a:t>
            </a:r>
            <a:r>
              <a:rPr lang="en-US" altLang="zh-CN" dirty="0">
                <a:latin typeface="华文楷体" panose="02010600040101010101" charset="-122"/>
                <a:ea typeface="华文楷体" panose="02010600040101010101" charset="-122"/>
                <a:cs typeface="华文楷体" panose="02010600040101010101" charset="-122"/>
              </a:rPr>
              <a:t>”</a:t>
            </a: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a:t>
            </a:r>
            <a:r>
              <a:rPr lang="zh-CN" altLang="en-US" dirty="0">
                <a:latin typeface="华文楷体" panose="02010600040101010101" charset="-122"/>
                <a:ea typeface="华文楷体" panose="02010600040101010101" charset="-122"/>
                <a:cs typeface="华文楷体" panose="02010600040101010101" charset="-122"/>
              </a:rPr>
              <a:t>警告</a:t>
            </a:r>
            <a:r>
              <a:rPr lang="en-US" altLang="zh-CN" dirty="0">
                <a:latin typeface="华文楷体" panose="02010600040101010101" charset="-122"/>
                <a:ea typeface="华文楷体" panose="02010600040101010101" charset="-122"/>
                <a:cs typeface="华文楷体" panose="02010600040101010101" charset="-122"/>
              </a:rPr>
              <a:t>”</a:t>
            </a:r>
            <a:r>
              <a:rPr lang="zh-CN" altLang="en-US" dirty="0">
                <a:latin typeface="华文楷体" panose="02010600040101010101" charset="-122"/>
                <a:ea typeface="华文楷体" panose="02010600040101010101" charset="-122"/>
                <a:cs typeface="华文楷体" panose="02010600040101010101" charset="-122"/>
              </a:rPr>
              <a:t>两个词分别进行危害程度的警示。</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⑷</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危险性说明</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⑸</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防范说明</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⑹ </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供应商标识</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⑺</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应急咨询电话</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⑻</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资料参阅提示语</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custDataLst>
              <p:tags r:id="rId1"/>
            </p:custDataLst>
          </p:nvPr>
        </p:nvPicPr>
        <p:blipFill>
          <a:blip r:embed="rId2"/>
          <a:stretch>
            <a:fillRect/>
          </a:stretch>
        </p:blipFill>
        <p:spPr>
          <a:xfrm>
            <a:off x="2178050" y="405130"/>
            <a:ext cx="5171440" cy="64528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85" y="638175"/>
            <a:ext cx="8195945" cy="5744210"/>
          </a:xfrm>
        </p:spPr>
        <p:txBody>
          <a:bodyPr/>
          <a:lstStyle/>
          <a:p>
            <a:pPr marL="0" indent="0">
              <a:buNone/>
            </a:pPr>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rPr>
              <a:t>2</a:t>
            </a:r>
            <a:r>
              <a:rPr lang="zh-CN" altLang="en-US" sz="2800" dirty="0">
                <a:solidFill>
                  <a:srgbClr val="FFC000"/>
                </a:solidFill>
                <a:latin typeface="华文楷体" panose="02010600040101010101" charset="-122"/>
                <a:ea typeface="华文楷体" panose="02010600040101010101" charset="-122"/>
                <a:cs typeface="华文楷体" panose="02010600040101010101" charset="-122"/>
              </a:rPr>
              <a:t>.化学品安全技术说明书（SDS）</a:t>
            </a:r>
            <a:endParaRPr lang="zh-CN" altLang="en-US" sz="28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sym typeface="+mn-ea"/>
              </a:rPr>
              <a:t>化学品安全技术说明书提供了化学品(物质或混合物)在安全、健康和环境保护等方面的信息，推荐了防护措施和紧急情况下的应对措施，在国际上称作化学品安全信息卡，简称</a:t>
            </a:r>
            <a:r>
              <a:rPr lang="en-US" altLang="zh-CN" dirty="0">
                <a:latin typeface="华文楷体" panose="02010600040101010101" charset="-122"/>
                <a:ea typeface="华文楷体" panose="02010600040101010101" charset="-122"/>
                <a:sym typeface="+mn-ea"/>
              </a:rPr>
              <a:t>SDS</a:t>
            </a:r>
            <a:r>
              <a:rPr lang="zh-CN" altLang="en-US" dirty="0">
                <a:latin typeface="华文楷体" panose="02010600040101010101" charset="-122"/>
                <a:ea typeface="华文楷体" panose="02010600040101010101" charset="-122"/>
                <a:sym typeface="+mn-ea"/>
              </a:rPr>
              <a:t>。</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sym typeface="+mn-ea"/>
              </a:rPr>
              <a:t>    根据《化学品安全技术说明书内容和项目顺序》（</a:t>
            </a:r>
            <a:r>
              <a:rPr lang="zh-CN" altLang="en-US" dirty="0">
                <a:latin typeface="+mj-lt"/>
                <a:ea typeface="华文楷体" panose="02010600040101010101" charset="-122"/>
                <a:cs typeface="+mj-lt"/>
                <a:sym typeface="+mn-ea"/>
              </a:rPr>
              <a:t>GB∕T </a:t>
            </a:r>
            <a:r>
              <a:rPr lang="zh-CN" altLang="en-US" dirty="0">
                <a:latin typeface="华文楷体" panose="02010600040101010101" charset="-122"/>
                <a:ea typeface="华文楷体" panose="02010600040101010101" charset="-122"/>
                <a:sym typeface="+mn-ea"/>
              </a:rPr>
              <a:t>16483-2008）规定，</a:t>
            </a:r>
            <a:r>
              <a:rPr lang="en-US" altLang="zh-CN" dirty="0">
                <a:latin typeface="华文楷体" panose="02010600040101010101" charset="-122"/>
                <a:ea typeface="华文楷体" panose="02010600040101010101" charset="-122"/>
                <a:sym typeface="+mn-ea"/>
              </a:rPr>
              <a:t>SDS</a:t>
            </a:r>
            <a:r>
              <a:rPr lang="zh-CN" altLang="en-US" dirty="0">
                <a:latin typeface="华文楷体" panose="02010600040101010101" charset="-122"/>
                <a:ea typeface="华文楷体" panose="02010600040101010101" charset="-122"/>
                <a:sym typeface="+mn-ea"/>
              </a:rPr>
              <a:t>将按照下面16部分提供化学品的信息，每部分的标题、编号和前后顺序不应随意变更。</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sym typeface="+mn-ea"/>
              </a:rPr>
              <a:t>　　1)化学品及企业标识；</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sym typeface="+mn-ea"/>
              </a:rPr>
              <a:t>　　2)危险性概述；</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sym typeface="+mn-ea"/>
              </a:rPr>
              <a:t>　　3)成分/组成信息；</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sym typeface="+mn-ea"/>
              </a:rPr>
              <a:t>　　4)急救措施；</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sym typeface="+mn-ea"/>
              </a:rPr>
              <a:t>　　5)消防措施；</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endParaRPr lang="zh-CN" altLang="en-US" dirty="0">
              <a:latin typeface="华文楷体" panose="02010600040101010101" charset="-122"/>
              <a:ea typeface="华文楷体"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317875" y="1599565"/>
            <a:ext cx="4128770" cy="738505"/>
          </a:xfrm>
          <a:prstGeom prst="rect">
            <a:avLst/>
          </a:prstGeom>
          <a:noFill/>
        </p:spPr>
        <p:txBody>
          <a:bodyPr wrap="square" lIns="0" tIns="0" rIns="0" bIns="0" rtlCol="0">
            <a:spAutoFit/>
          </a:bodyPr>
          <a:lstStyle/>
          <a:p>
            <a:r>
              <a:rPr lang="zh-CN" altLang="en-US" sz="3200" dirty="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dirty="0">
                <a:solidFill>
                  <a:srgbClr val="00B050"/>
                </a:solidFill>
                <a:latin typeface="华文隶书" panose="02010800040101010101" charset="-122"/>
                <a:ea typeface="华文隶书" panose="02010800040101010101" charset="-122"/>
                <a:sym typeface="Arial" panose="020B0604020202020204" pitchFamily="34" charset="0"/>
              </a:rPr>
              <a:t>化工安全概述</a:t>
            </a:r>
            <a:endParaRPr lang="zh-CN" altLang="en-US" sz="4800" dirty="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520825" y="1323340"/>
            <a:ext cx="179705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a:solidFill>
                  <a:srgbClr val="00B050"/>
                </a:solidFill>
                <a:latin typeface="Impact" panose="020B0806030902050204" pitchFamily="34" charset="0"/>
                <a:cs typeface="Arial" panose="020B0604020202020204" pitchFamily="34" charset="0"/>
              </a:rPr>
              <a:t>01</a:t>
            </a:r>
            <a:endParaRPr lang="en-US" altLang="zh-CN" sz="9815" cap="all" spc="300" dirty="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2755900" y="3253105"/>
            <a:ext cx="4793615" cy="1814830"/>
          </a:xfrm>
          <a:prstGeom prst="rect">
            <a:avLst/>
          </a:prstGeom>
          <a:noFill/>
        </p:spPr>
        <p:txBody>
          <a:bodyPr wrap="square" rtlCol="0">
            <a:spAutoFit/>
          </a:bodyPr>
          <a:lstStyle/>
          <a:p>
            <a:r>
              <a:rPr lang="zh-CN" altLang="en-US" sz="2800" dirty="0">
                <a:solidFill>
                  <a:srgbClr val="00B050"/>
                </a:solidFill>
                <a:latin typeface="华文隶书" panose="02010800040101010101" charset="-122"/>
                <a:ea typeface="华文隶书" panose="02010800040101010101" charset="-122"/>
              </a:rPr>
              <a:t>第一节  化学工业与安全</a:t>
            </a:r>
            <a:endParaRPr lang="zh-CN" altLang="en-US" sz="2800" dirty="0">
              <a:solidFill>
                <a:srgbClr val="00B050"/>
              </a:solidFill>
              <a:latin typeface="华文隶书" panose="02010800040101010101" charset="-122"/>
              <a:ea typeface="华文隶书" panose="02010800040101010101" charset="-122"/>
            </a:endParaRPr>
          </a:p>
          <a:p>
            <a:r>
              <a:rPr lang="zh-CN" altLang="en-US" sz="2800" dirty="0">
                <a:solidFill>
                  <a:srgbClr val="00B050"/>
                </a:solidFill>
                <a:latin typeface="华文隶书" panose="02010800040101010101" charset="-122"/>
                <a:ea typeface="华文隶书" panose="02010800040101010101" charset="-122"/>
              </a:rPr>
              <a:t>第二节  危险化学品 </a:t>
            </a:r>
            <a:endParaRPr lang="zh-CN" altLang="en-US" sz="2800" dirty="0">
              <a:solidFill>
                <a:srgbClr val="00B050"/>
              </a:solidFill>
              <a:latin typeface="华文隶书" panose="02010800040101010101" charset="-122"/>
              <a:ea typeface="华文隶书" panose="02010800040101010101" charset="-122"/>
            </a:endParaRPr>
          </a:p>
          <a:p>
            <a:r>
              <a:rPr lang="zh-CN" altLang="en-US" sz="2800" dirty="0">
                <a:solidFill>
                  <a:srgbClr val="00B050"/>
                </a:solidFill>
                <a:latin typeface="华文隶书" panose="02010800040101010101" charset="-122"/>
                <a:ea typeface="华文隶书" panose="02010800040101010101" charset="-122"/>
              </a:rPr>
              <a:t>第三节  事故致因理论简介</a:t>
            </a:r>
            <a:endParaRPr lang="zh-CN" altLang="en-US" sz="2800" dirty="0">
              <a:solidFill>
                <a:srgbClr val="00B050"/>
              </a:solidFill>
              <a:latin typeface="华文隶书" panose="02010800040101010101" charset="-122"/>
              <a:ea typeface="华文隶书" panose="02010800040101010101" charset="-122"/>
            </a:endParaRPr>
          </a:p>
          <a:p>
            <a:r>
              <a:rPr lang="zh-CN" altLang="en-US" sz="2800" dirty="0">
                <a:solidFill>
                  <a:srgbClr val="00B050"/>
                </a:solidFill>
                <a:latin typeface="华文隶书" panose="02010800040101010101" charset="-122"/>
                <a:ea typeface="华文隶书" panose="02010800040101010101" charset="-122"/>
              </a:rPr>
              <a:t>第四节  危险源及其辨识 </a:t>
            </a:r>
            <a:endParaRPr lang="zh-CN" altLang="en-US" sz="2800" dirty="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85" y="682625"/>
            <a:ext cx="8195945" cy="5699760"/>
          </a:xfrm>
        </p:spPr>
        <p:txBody>
          <a:bodyPr/>
          <a:lstStyle/>
          <a:p>
            <a:pPr marL="0" indent="0">
              <a:buNone/>
            </a:pPr>
            <a:r>
              <a:rPr lang="en-US" altLang="zh-CN"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6)泄漏应急处理；</a:t>
            </a:r>
            <a:r>
              <a:rPr lang="en-US" altLang="zh-CN" dirty="0">
                <a:latin typeface="华文楷体" panose="02010600040101010101" charset="-122"/>
                <a:ea typeface="华文楷体" panose="02010600040101010101" charset="-122"/>
                <a:sym typeface="+mn-ea"/>
              </a:rPr>
              <a:t>  </a:t>
            </a:r>
            <a:endParaRPr lang="en-US" altLang="zh-CN"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7)操作处置与储存；</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8)接触控制和个体防护；</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9)理化特性；</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10)稳定性和反应性；</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11)毒理学信息；</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12)生态学信息；</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13)废弃处置；</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14)运输信息；</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15)法规信息；</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16)其他信息。</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注：为方便SDS编制者识别不同化学品的SDS，SDS应该设定SDS编号。</a:t>
            </a:r>
            <a:endParaRPr lang="zh-CN" altLang="en-US" dirty="0">
              <a:latin typeface="华文楷体" panose="02010600040101010101" charset="-122"/>
              <a:ea typeface="华文楷体" panose="02010600040101010101" charset="-122"/>
              <a:sym typeface="+mn-ea"/>
            </a:endParaRPr>
          </a:p>
          <a:p>
            <a:pPr marL="0" indent="0">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7690" y="506730"/>
            <a:ext cx="8397240" cy="6167755"/>
          </a:xfrm>
        </p:spPr>
        <p:txBody>
          <a:bodyPr/>
          <a:lstStyle/>
          <a:p>
            <a:pPr marL="0" indent="0">
              <a:buNone/>
            </a:pPr>
            <a:r>
              <a:rPr lang="en-US" altLang="zh-CN" sz="2800">
                <a:latin typeface="华文楷体" panose="02010600040101010101" charset="-122"/>
                <a:ea typeface="华文楷体" panose="02010600040101010101" charset="-122"/>
              </a:rPr>
              <a:t>   </a:t>
            </a:r>
            <a:r>
              <a:rPr lang="zh-CN" altLang="en-US" sz="2800">
                <a:latin typeface="华文楷体" panose="02010600040101010101" charset="-122"/>
                <a:ea typeface="华文楷体" panose="02010600040101010101" charset="-122"/>
              </a:rPr>
              <a:t>四、危险化学品登记</a:t>
            </a:r>
            <a:endParaRPr lang="zh-CN" altLang="en-US">
              <a:latin typeface="华文楷体" panose="02010600040101010101" charset="-122"/>
              <a:ea typeface="华文楷体" panose="02010600040101010101" charset="-122"/>
            </a:endParaRPr>
          </a:p>
          <a:p>
            <a:pPr marL="0" indent="0">
              <a:buNone/>
            </a:pPr>
            <a:r>
              <a:rPr lang="zh-CN" altLang="en-US" sz="2800" b="1">
                <a:solidFill>
                  <a:srgbClr val="FFC000"/>
                </a:solidFill>
                <a:latin typeface="华文楷体" panose="02010600040101010101" charset="-122"/>
                <a:ea typeface="华文楷体" panose="02010600040101010101" charset="-122"/>
                <a:cs typeface="华文楷体" panose="02010600040101010101" charset="-122"/>
              </a:rPr>
              <a:t>1</a:t>
            </a:r>
            <a:r>
              <a:rPr lang="zh-CN" altLang="en-US" sz="2800">
                <a:solidFill>
                  <a:srgbClr val="FFC000"/>
                </a:solidFill>
                <a:latin typeface="华文楷体" panose="02010600040101010101" charset="-122"/>
                <a:ea typeface="华文楷体" panose="02010600040101010101" charset="-122"/>
                <a:cs typeface="华文楷体" panose="02010600040101010101" charset="-122"/>
              </a:rPr>
              <a:t>. 登记范围 </a:t>
            </a:r>
            <a:r>
              <a:rPr lang="zh-CN" altLang="en-US" sz="2800">
                <a:solidFill>
                  <a:schemeClr val="accent1"/>
                </a:solidFill>
                <a:latin typeface="华文楷体" panose="02010600040101010101" charset="-122"/>
                <a:ea typeface="华文楷体" panose="02010600040101010101" charset="-122"/>
                <a:cs typeface="华文楷体" panose="02010600040101010101" charset="-122"/>
              </a:rPr>
              <a:t> </a:t>
            </a:r>
            <a:r>
              <a:rPr lang="en-US" altLang="zh-CN" sz="2400" b="1">
                <a:solidFill>
                  <a:srgbClr val="00B0F0"/>
                </a:solidFill>
                <a:latin typeface="华文楷体" panose="02010600040101010101" charset="-122"/>
                <a:ea typeface="华文楷体" panose="02010600040101010101" charset="-122"/>
                <a:cs typeface="华文楷体" panose="02010600040101010101" charset="-122"/>
              </a:rPr>
              <a:t>[</a:t>
            </a:r>
            <a:r>
              <a:rPr lang="en-US" altLang="zh-CN" b="1">
                <a:solidFill>
                  <a:srgbClr val="00B0F0"/>
                </a:solidFill>
                <a:latin typeface="华文楷体" panose="02010600040101010101" charset="-122"/>
                <a:ea typeface="华文楷体" panose="02010600040101010101" charset="-122"/>
                <a:cs typeface="华文楷体" panose="02010600040101010101" charset="-122"/>
                <a:sym typeface="+mn-ea"/>
              </a:rPr>
              <a:t>《危险化学品登记管理办法》</a:t>
            </a:r>
            <a:r>
              <a:rPr lang="zh-CN" altLang="en-US" b="1">
                <a:solidFill>
                  <a:srgbClr val="00B0F0"/>
                </a:solidFill>
                <a:latin typeface="华文楷体" panose="02010600040101010101" charset="-122"/>
                <a:ea typeface="华文楷体" panose="02010600040101010101" charset="-122"/>
                <a:cs typeface="华文楷体" panose="02010600040101010101" charset="-122"/>
                <a:sym typeface="+mn-ea"/>
              </a:rPr>
              <a:t>（原国家安监总局令第</a:t>
            </a:r>
            <a:r>
              <a:rPr lang="en-US" altLang="zh-CN" b="1">
                <a:solidFill>
                  <a:srgbClr val="00B0F0"/>
                </a:solidFill>
                <a:latin typeface="华文楷体" panose="02010600040101010101" charset="-122"/>
                <a:ea typeface="华文楷体" panose="02010600040101010101" charset="-122"/>
                <a:cs typeface="华文楷体" panose="02010600040101010101" charset="-122"/>
                <a:sym typeface="+mn-ea"/>
              </a:rPr>
              <a:t>53</a:t>
            </a:r>
            <a:r>
              <a:rPr lang="zh-CN" altLang="en-US" b="1">
                <a:solidFill>
                  <a:srgbClr val="00B0F0"/>
                </a:solidFill>
                <a:latin typeface="华文楷体" panose="02010600040101010101" charset="-122"/>
                <a:ea typeface="华文楷体" panose="02010600040101010101" charset="-122"/>
                <a:cs typeface="华文楷体" panose="02010600040101010101" charset="-122"/>
                <a:sym typeface="+mn-ea"/>
              </a:rPr>
              <a:t>号）</a:t>
            </a:r>
            <a:r>
              <a:rPr lang="en-US" altLang="zh-CN" b="1">
                <a:solidFill>
                  <a:srgbClr val="00B0F0"/>
                </a:solidFill>
                <a:latin typeface="华文楷体" panose="02010600040101010101" charset="-122"/>
                <a:ea typeface="华文楷体" panose="02010600040101010101" charset="-122"/>
                <a:cs typeface="华文楷体" panose="02010600040101010101" charset="-122"/>
                <a:sym typeface="+mn-ea"/>
              </a:rPr>
              <a:t>]</a:t>
            </a:r>
            <a:endParaRPr lang="zh-CN" altLang="en-US">
              <a:solidFill>
                <a:srgbClr val="00B0F0"/>
              </a:solidFill>
              <a:latin typeface="华文楷体" panose="02010600040101010101" charset="-122"/>
              <a:ea typeface="华文楷体" panose="02010600040101010101" charset="-122"/>
            </a:endParaRPr>
          </a:p>
          <a:p>
            <a:pPr marL="0" indent="0">
              <a:buNone/>
            </a:pP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a:t>
            </a:r>
            <a:r>
              <a:rPr lang="zh-CN" altLang="en-US" b="1">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范围</a:t>
            </a: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危险化学品生产企业、进口企业(以下统称</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登记企业</a:t>
            </a:r>
            <a:r>
              <a:rPr lang="zh-CN" altLang="en-US">
                <a:latin typeface="华文楷体" panose="02010600040101010101" charset="-122"/>
                <a:ea typeface="华文楷体" panose="02010600040101010101" charset="-122"/>
                <a:cs typeface="华文楷体" panose="02010600040101010101" charset="-122"/>
                <a:sym typeface="+mn-ea"/>
              </a:rPr>
              <a:t>)生产或者进口《危险化学品目录》所列危险化学品的登记和管理工作。</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原则</a:t>
            </a:r>
            <a:r>
              <a:rPr lang="zh-CN" altLang="en-US">
                <a:latin typeface="华文楷体" panose="02010600040101010101" charset="-122"/>
                <a:ea typeface="华文楷体" panose="02010600040101010101" charset="-122"/>
                <a:cs typeface="华文楷体" panose="02010600040101010101" charset="-122"/>
                <a:sym typeface="+mn-ea"/>
              </a:rPr>
              <a:t>    国家实行危险化学品登记制度。危险化学品登记实行企业申请、两级审核、统一发证、分级管理的原则。</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800" b="1">
                <a:solidFill>
                  <a:srgbClr val="FFC000"/>
                </a:solidFill>
                <a:latin typeface="华文楷体" panose="02010600040101010101" charset="-122"/>
                <a:ea typeface="华文楷体" panose="02010600040101010101" charset="-122"/>
                <a:cs typeface="华文楷体" panose="02010600040101010101" charset="-122"/>
              </a:rPr>
              <a:t>2</a:t>
            </a:r>
            <a:r>
              <a:rPr lang="zh-CN" altLang="en-US" sz="2800">
                <a:solidFill>
                  <a:srgbClr val="FFC000"/>
                </a:solidFill>
                <a:latin typeface="华文楷体" panose="02010600040101010101" charset="-122"/>
                <a:ea typeface="华文楷体" panose="02010600040101010101" charset="-122"/>
                <a:cs typeface="华文楷体" panose="02010600040101010101" charset="-122"/>
              </a:rPr>
              <a:t>.登记机构</a:t>
            </a:r>
            <a:endParaRPr lang="zh-CN" altLang="en-US">
              <a:latin typeface="华文楷体" panose="02010600040101010101" charset="-122"/>
              <a:ea typeface="华文楷体" panose="02010600040101010101" charset="-122"/>
            </a:endParaRPr>
          </a:p>
          <a:p>
            <a:pPr marL="0" indent="0">
              <a:buNone/>
            </a:pP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a:t>
            </a:r>
            <a:r>
              <a:rPr lang="zh-CN" altLang="en-US" b="1">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登记中心</a:t>
            </a:r>
            <a:r>
              <a:rPr lang="zh-CN" altLang="en-US" b="1">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国家应急管理部化学品登记中心(以下简称登记中心)，承办全国危险化学品登记的具体工作和技术管理工作。</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b="1">
                <a:latin typeface="华文楷体" panose="02010600040101010101" charset="-122"/>
                <a:ea typeface="华文楷体" panose="02010600040101010101" charset="-122"/>
                <a:cs typeface="华文楷体" panose="02010600040101010101" charset="-122"/>
                <a:sym typeface="+mn-ea"/>
              </a:rPr>
              <a:t>    </a:t>
            </a:r>
            <a:r>
              <a:rPr lang="zh-CN" altLang="en-US" b="1">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登记办公室</a:t>
            </a:r>
            <a:r>
              <a:rPr lang="zh-CN" altLang="en-US" b="1">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省、自治区、直辖市人民政府安全生产监督管理部门设立危险化学品登记办公室或者危险化学品登记中心(以下简称登记办公室)，承办本行政区域内危险化学品登记的具体工作和技术管理工作。</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85" y="565785"/>
            <a:ext cx="8195945" cy="5816600"/>
          </a:xfrm>
        </p:spPr>
        <p:txBody>
          <a:bodyPr/>
          <a:lstStyle/>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sz="2800" b="1">
                <a:solidFill>
                  <a:srgbClr val="FFC000"/>
                </a:solidFill>
                <a:latin typeface="华文楷体" panose="02010600040101010101" charset="-122"/>
                <a:ea typeface="华文楷体" panose="02010600040101010101" charset="-122"/>
                <a:cs typeface="华文楷体" panose="02010600040101010101" charset="-122"/>
                <a:sym typeface="+mn-ea"/>
              </a:rPr>
              <a:t>3.</a:t>
            </a:r>
            <a:r>
              <a:rPr lang="zh-CN" altLang="en-US" sz="2800">
                <a:solidFill>
                  <a:srgbClr val="FFC000"/>
                </a:solidFill>
                <a:latin typeface="华文楷体" panose="02010600040101010101" charset="-122"/>
                <a:ea typeface="华文楷体" panose="02010600040101010101" charset="-122"/>
                <a:cs typeface="华文楷体" panose="02010600040101010101" charset="-122"/>
                <a:sym typeface="+mn-ea"/>
              </a:rPr>
              <a:t>登记的时间、内容和程序</a:t>
            </a:r>
            <a:endParaRPr lang="zh-CN" altLang="en-US" sz="280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⑴登记时间</a:t>
            </a:r>
            <a:endParaRPr lang="zh-CN" altLang="en-US" b="1">
              <a:latin typeface="华文楷体" panose="02010600040101010101" charset="-122"/>
              <a:ea typeface="华文楷体" panose="02010600040101010101" charset="-122"/>
              <a:cs typeface="华文楷体" panose="02010600040101010101" charset="-122"/>
            </a:endParaRPr>
          </a:p>
          <a:p>
            <a:pPr marL="0" indent="0">
              <a:buNone/>
            </a:pPr>
            <a:r>
              <a:rPr lang="zh-CN" altLang="en-US" b="1">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新建的生产企业应当在</a:t>
            </a:r>
            <a:r>
              <a:rPr lang="zh-CN" altLang="en-US">
                <a:solidFill>
                  <a:srgbClr val="FFC000"/>
                </a:solidFill>
                <a:latin typeface="华文楷体" panose="02010600040101010101" charset="-122"/>
                <a:ea typeface="华文楷体" panose="02010600040101010101" charset="-122"/>
                <a:cs typeface="华文楷体" panose="02010600040101010101" charset="-122"/>
                <a:sym typeface="+mn-ea"/>
              </a:rPr>
              <a:t>竣工验收前</a:t>
            </a:r>
            <a:r>
              <a:rPr lang="zh-CN" altLang="en-US">
                <a:latin typeface="华文楷体" panose="02010600040101010101" charset="-122"/>
                <a:ea typeface="华文楷体" panose="02010600040101010101" charset="-122"/>
                <a:cs typeface="华文楷体" panose="02010600040101010101" charset="-122"/>
                <a:sym typeface="+mn-ea"/>
              </a:rPr>
              <a:t>办理危险化学品登记。</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进口企业应当在</a:t>
            </a:r>
            <a:r>
              <a:rPr lang="zh-CN" altLang="en-US">
                <a:solidFill>
                  <a:srgbClr val="FFC000"/>
                </a:solidFill>
                <a:latin typeface="华文楷体" panose="02010600040101010101" charset="-122"/>
                <a:ea typeface="华文楷体" panose="02010600040101010101" charset="-122"/>
                <a:cs typeface="华文楷体" panose="02010600040101010101" charset="-122"/>
                <a:sym typeface="+mn-ea"/>
              </a:rPr>
              <a:t>首次进口前</a:t>
            </a:r>
            <a:r>
              <a:rPr lang="zh-CN" altLang="en-US">
                <a:latin typeface="华文楷体" panose="02010600040101010101" charset="-122"/>
                <a:ea typeface="华文楷体" panose="02010600040101010101" charset="-122"/>
                <a:cs typeface="华文楷体" panose="02010600040101010101" charset="-122"/>
                <a:sym typeface="+mn-ea"/>
              </a:rPr>
              <a:t>办理危险化学品登记。</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同一企业生产、进口同一品种危险化学品的，按照生产企业进行一次登记，但应当提交进口危险化学品的有关信息。</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 ⑵登记内容</a:t>
            </a:r>
            <a:r>
              <a:rPr lang="zh-CN" altLang="en-US" b="1">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a:t>
            </a:r>
            <a:endParaRPr lang="zh-CN" altLang="en-US" b="1">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❶</a:t>
            </a:r>
            <a:r>
              <a:rPr lang="zh-CN" altLang="en-US">
                <a:latin typeface="华文楷体" panose="02010600040101010101" charset="-122"/>
                <a:ea typeface="华文楷体" panose="02010600040101010101" charset="-122"/>
                <a:cs typeface="华文楷体" panose="02010600040101010101" charset="-122"/>
                <a:sym typeface="+mn-ea"/>
              </a:rPr>
              <a:t>分类和标签信息，包括危险化学品的危险性类别、象形图、警示词、危险性说明、防范说明等；</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❷</a:t>
            </a:r>
            <a:r>
              <a:rPr lang="zh-CN" altLang="en-US">
                <a:latin typeface="华文楷体" panose="02010600040101010101" charset="-122"/>
                <a:ea typeface="华文楷体" panose="02010600040101010101" charset="-122"/>
                <a:cs typeface="华文楷体" panose="02010600040101010101" charset="-122"/>
                <a:sym typeface="+mn-ea"/>
              </a:rPr>
              <a:t>物理、化学性质，包括危险化学品的外观与性状、溶解性、熔点、沸点等物理性质，闪点、爆炸极限、自燃温度、分解温度等化学性质；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❸</a:t>
            </a:r>
            <a:r>
              <a:rPr lang="zh-CN" altLang="en-US">
                <a:latin typeface="华文楷体" panose="02010600040101010101" charset="-122"/>
                <a:ea typeface="华文楷体" panose="02010600040101010101" charset="-122"/>
                <a:cs typeface="华文楷体" panose="02010600040101010101" charset="-122"/>
                <a:sym typeface="+mn-ea"/>
              </a:rPr>
              <a:t>主要用途，包括企业推荐的产品合法用途、禁止或者限制的用途等；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85" y="668655"/>
            <a:ext cx="8195945" cy="5713730"/>
          </a:xfrm>
        </p:spPr>
        <p:txBody>
          <a:bodyPr/>
          <a:lstStyle/>
          <a:p>
            <a:pPr marL="0" indent="0">
              <a:buNone/>
            </a:pPr>
            <a:r>
              <a:rPr lang="en-US" altLang="zh-CN"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a:t>
            </a:r>
            <a:r>
              <a:rPr lang="zh-CN" altLang="en-US"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❹</a:t>
            </a:r>
            <a:r>
              <a:rPr lang="zh-CN" altLang="en-US" dirty="0">
                <a:latin typeface="华文楷体" panose="02010600040101010101" charset="-122"/>
                <a:ea typeface="华文楷体" panose="02010600040101010101" charset="-122"/>
                <a:cs typeface="华文楷体" panose="02010600040101010101" charset="-122"/>
                <a:sym typeface="+mn-ea"/>
              </a:rPr>
              <a:t>危险特性，包括危险化学品的物理危险性、环境危害性和毒理特性；</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❺</a:t>
            </a:r>
            <a:r>
              <a:rPr lang="zh-CN" altLang="en-US" dirty="0">
                <a:latin typeface="华文楷体" panose="02010600040101010101" charset="-122"/>
                <a:ea typeface="华文楷体" panose="02010600040101010101" charset="-122"/>
                <a:cs typeface="华文楷体" panose="02010600040101010101" charset="-122"/>
                <a:sym typeface="+mn-ea"/>
              </a:rPr>
              <a:t>储存、使用、运输的安全要求，其中，储存的安全要求包括对建筑条件、库房条件、安全条件、环境卫生条件、温度和湿度条件的要求，使用的安全要求包括使用时的操作条件、作业人员防护措施、使用现场危害控制措施等，运输的安全要求包括对运输或者输送方式的要求、危害信息向有关运输人员的传递手段、装卸及运输过程中的安全措施等；</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❻</a:t>
            </a:r>
            <a:r>
              <a:rPr lang="zh-CN" altLang="en-US" dirty="0">
                <a:latin typeface="华文楷体" panose="02010600040101010101" charset="-122"/>
                <a:ea typeface="华文楷体" panose="02010600040101010101" charset="-122"/>
                <a:cs typeface="华文楷体" panose="02010600040101010101" charset="-122"/>
                <a:sym typeface="+mn-ea"/>
              </a:rPr>
              <a:t>出现危险情况的应急处置措施，包括危险化学品在生产、使用、储存、运输过程中发生火灾、爆炸、泄漏、中毒、窒息、灼伤等化学品事故时的应急处理方法，应急咨询服务电话等。</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b="1" dirty="0">
                <a:latin typeface="华文楷体" panose="02010600040101010101" charset="-122"/>
                <a:ea typeface="华文楷体" panose="02010600040101010101" charset="-122"/>
                <a:cs typeface="华文楷体" panose="02010600040101010101" charset="-122"/>
                <a:sym typeface="+mn-ea"/>
              </a:rPr>
              <a:t> ⑶</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登记程序</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gradFill>
                  <a:gsLst>
                    <a:gs pos="0">
                      <a:srgbClr val="14CD68"/>
                    </a:gs>
                    <a:gs pos="100000">
                      <a:srgbClr val="035C7D"/>
                    </a:gs>
                  </a:gsLst>
                  <a:lin scaled="0"/>
                </a:gradFill>
                <a:sym typeface="+mn-ea"/>
              </a:rPr>
              <a:t>  ❶</a:t>
            </a:r>
            <a:r>
              <a:rPr lang="zh-CN" altLang="en-US" dirty="0">
                <a:latin typeface="华文楷体" panose="02010600040101010101" charset="-122"/>
                <a:ea typeface="华文楷体" panose="02010600040101010101" charset="-122"/>
                <a:cs typeface="华文楷体" panose="02010600040101010101" charset="-122"/>
                <a:sym typeface="+mn-ea"/>
              </a:rPr>
              <a:t>登记企业通过登记系统提出申请；</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720" y="639445"/>
            <a:ext cx="8097520" cy="5742940"/>
          </a:xfrm>
        </p:spPr>
        <p:txBody>
          <a:bodyPr/>
          <a:lstStyle/>
          <a:p>
            <a:pPr marL="0" indent="0">
              <a:buNone/>
            </a:pPr>
            <a:r>
              <a:rPr lang="en-US" altLang="zh-CN">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a:t>
            </a: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❷</a:t>
            </a:r>
            <a:r>
              <a:rPr lang="zh-CN" altLang="en-US">
                <a:latin typeface="华文楷体" panose="02010600040101010101" charset="-122"/>
                <a:ea typeface="华文楷体" panose="02010600040101010101" charset="-122"/>
                <a:cs typeface="华文楷体" panose="02010600040101010101" charset="-122"/>
                <a:sym typeface="+mn-ea"/>
              </a:rPr>
              <a:t>登记办公室在3个工作日内对登记企业提出的申请进行初步审查，符合条件的，通过登记系统通知登记企业办理登记手续；</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❸</a:t>
            </a:r>
            <a:r>
              <a:rPr lang="zh-CN" altLang="en-US">
                <a:latin typeface="华文楷体" panose="02010600040101010101" charset="-122"/>
                <a:ea typeface="华文楷体" panose="02010600040101010101" charset="-122"/>
                <a:cs typeface="华文楷体" panose="02010600040101010101" charset="-122"/>
                <a:sym typeface="+mn-ea"/>
              </a:rPr>
              <a:t>登记企业接到登记办公室通知后，按照有关要求在登记系统中如实填写登记内容，并向登记办公室提交有关纸质登记材料；</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❹</a:t>
            </a:r>
            <a:r>
              <a:rPr lang="zh-CN" altLang="en-US">
                <a:latin typeface="华文楷体" panose="02010600040101010101" charset="-122"/>
                <a:ea typeface="华文楷体" panose="02010600040101010101" charset="-122"/>
                <a:cs typeface="华文楷体" panose="02010600040101010101" charset="-122"/>
                <a:sym typeface="+mn-ea"/>
              </a:rPr>
              <a:t>登记办公室在收到登记企业的登记材料之日起20个工作日内，对登记材料和登记内容逐项进行审查，必要时可进行现场核查，符合要求的，将登记材料提交给登记中心；不符合要求的，通过登记系统告知登记企业并说明理由；</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  ❺</a:t>
            </a:r>
            <a:r>
              <a:rPr lang="zh-CN" altLang="en-US">
                <a:latin typeface="华文楷体" panose="02010600040101010101" charset="-122"/>
                <a:ea typeface="华文楷体" panose="02010600040101010101" charset="-122"/>
                <a:cs typeface="华文楷体" panose="02010600040101010101" charset="-122"/>
                <a:sym typeface="+mn-ea"/>
              </a:rPr>
              <a:t>登记中心在收到登记办公室提交的登记材料之日起15个工作日内，对登记材料和登记内容进行审核，符合要求的，通过登记办公室向登记企业发放危险化学品登记证；不符合要求的，通过登记系统告知登记办公室、登记企业并说明理由。</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8965" y="1492885"/>
            <a:ext cx="8121650" cy="499110"/>
          </a:xfrm>
          <a:prstGeom prst="rect">
            <a:avLst/>
          </a:prstGeom>
          <a:noFill/>
        </p:spPr>
        <p:txBody>
          <a:bodyPr wrap="square" rtlCol="0">
            <a:spAutoFit/>
          </a:bodyPr>
          <a:lstStyle/>
          <a:p>
            <a:pPr eaLnBrk="1" latinLnBrk="0" hangingPunct="1">
              <a:lnSpc>
                <a:spcPts val="3180"/>
              </a:lnSpc>
            </a:pP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
        <p:nvSpPr>
          <p:cNvPr id="6" name="AutoShape 6"/>
          <p:cNvSpPr>
            <a:spLocks noChangeArrowheads="1"/>
          </p:cNvSpPr>
          <p:nvPr/>
        </p:nvSpPr>
        <p:spPr bwMode="auto">
          <a:xfrm>
            <a:off x="2335530" y="556895"/>
            <a:ext cx="4965700" cy="63246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第三节 事故致因理论简介</a:t>
            </a:r>
            <a:endParaRPr lang="zh-CN" altLang="en-US" sz="2800" b="1" dirty="0">
              <a:solidFill>
                <a:srgbClr val="000099"/>
              </a:solidFill>
              <a:latin typeface="+mj-ea"/>
              <a:ea typeface="+mj-ea"/>
              <a:cs typeface="+mj-ea"/>
            </a:endParaRPr>
          </a:p>
        </p:txBody>
      </p:sp>
      <p:sp>
        <p:nvSpPr>
          <p:cNvPr id="2" name="文本框 1"/>
          <p:cNvSpPr txBox="1"/>
          <p:nvPr/>
        </p:nvSpPr>
        <p:spPr>
          <a:xfrm>
            <a:off x="710565" y="1189355"/>
            <a:ext cx="8220710" cy="5323205"/>
          </a:xfrm>
          <a:prstGeom prst="rect">
            <a:avLst/>
          </a:prstGeom>
          <a:noFill/>
        </p:spPr>
        <p:txBody>
          <a:bodyPr wrap="square" rtlCol="0">
            <a:spAutoFit/>
          </a:bodyPr>
          <a:lstStyle/>
          <a:p>
            <a:pPr marL="0" indent="0" algn="l">
              <a:buNone/>
            </a:pPr>
            <a:r>
              <a:rPr lang="zh-CN" altLang="en-US" sz="2800" b="1" dirty="0">
                <a:latin typeface="华文楷体" panose="02010600040101010101" charset="-122"/>
                <a:ea typeface="华文楷体" panose="02010600040101010101" charset="-122"/>
                <a:sym typeface="+mn-ea"/>
              </a:rPr>
              <a:t>一、事故因果连锁论</a:t>
            </a:r>
            <a:endParaRPr lang="zh-CN" altLang="en-US" sz="2400" b="1" dirty="0">
              <a:latin typeface="华文楷体" panose="02010600040101010101" charset="-122"/>
              <a:ea typeface="华文楷体" panose="02010600040101010101" charset="-122"/>
              <a:sym typeface="+mn-ea"/>
            </a:endParaRPr>
          </a:p>
          <a:p>
            <a:pPr marL="0" indent="0" algn="l">
              <a:buNone/>
            </a:pP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rPr>
              <a:t>    1. 海因里希事故因果连锁论</a:t>
            </a:r>
            <a:endParaRPr kumimoji="0" lang="zh-CN" altLang="en-US" sz="2400" kern="1200" dirty="0">
              <a:solidFill>
                <a:schemeClr val="accent2"/>
              </a:solidFill>
              <a:latin typeface="华文楷体" panose="02010600040101010101" charset="-122"/>
              <a:ea typeface="华文楷体" panose="02010600040101010101" charset="-122"/>
              <a:cs typeface="华文楷体" panose="02010600040101010101" charset="-122"/>
            </a:endParaRPr>
          </a:p>
          <a:p>
            <a:pPr marL="0" indent="0" algn="l">
              <a:buNone/>
            </a:pPr>
            <a:r>
              <a:rPr lang="zh-CN" altLang="en-US" sz="2400" dirty="0">
                <a:latin typeface="华文楷体" panose="02010600040101010101" charset="-122"/>
                <a:ea typeface="华文楷体" panose="02010600040101010101" charset="-122"/>
                <a:sym typeface="+mn-ea"/>
              </a:rPr>
              <a:t>     是把工业伤害事故的发生发展过程描述为具有一定因果关系事件的连锁，即：人员伤亡的发生是事故的结果，事故的发生原因是人的不安全行为或物的不安全状态，人的不安全行为或物的不安全状态是由于人的缺点造成的，人的缺点是由于不良环境诱发或者是由先天的遗传因素造成的。</a:t>
            </a:r>
            <a:endParaRPr lang="zh-CN" altLang="en-US" sz="2400" dirty="0">
              <a:latin typeface="华文楷体" panose="02010600040101010101" charset="-122"/>
              <a:ea typeface="华文楷体" panose="02010600040101010101" charset="-122"/>
            </a:endParaRPr>
          </a:p>
          <a:p>
            <a:pPr marL="0" indent="0" algn="l">
              <a:buNone/>
            </a:pPr>
            <a:r>
              <a:rPr lang="zh-CN" altLang="en-US" sz="2400" dirty="0">
                <a:latin typeface="华文楷体" panose="02010600040101010101" charset="-122"/>
                <a:ea typeface="华文楷体" panose="02010600040101010101" charset="-122"/>
                <a:sym typeface="+mn-ea"/>
              </a:rPr>
              <a:t>     海因里希，1931年第一次提出了事故因果连锁理论，阐述导致伤亡事故各种原因因素间及与伤害间的关系，认为伤亡事故的发生不是一个孤立的事件，尽管伤害在某瞬间突然发生，却是一系列原因事件相继发生的结果。</a:t>
            </a:r>
            <a:endParaRPr lang="zh-CN" altLang="en-US" sz="2400" dirty="0">
              <a:latin typeface="华文楷体" panose="02010600040101010101" charset="-122"/>
              <a:ea typeface="华文楷体" panose="02010600040101010101" charset="-122"/>
            </a:endParaRPr>
          </a:p>
          <a:p>
            <a:pPr marL="0" indent="0" algn="l">
              <a:buNone/>
            </a:pPr>
            <a:r>
              <a:rPr lang="zh-CN" altLang="en-US" sz="2400" dirty="0">
                <a:latin typeface="华文楷体" panose="02010600040101010101" charset="-122"/>
                <a:ea typeface="华文楷体" panose="02010600040101010101" charset="-122"/>
                <a:sym typeface="+mn-ea"/>
              </a:rPr>
              <a:t>（1）伤害事故连锁构成</a:t>
            </a:r>
            <a:endParaRPr lang="zh-CN" altLang="en-US" sz="2400" dirty="0">
              <a:latin typeface="华文楷体" panose="02010600040101010101" charset="-122"/>
              <a:ea typeface="华文楷体" panose="02010600040101010101" charset="-122"/>
            </a:endParaRPr>
          </a:p>
          <a:p>
            <a:pPr marL="0" indent="0" algn="l">
              <a:buNone/>
            </a:pPr>
            <a:r>
              <a:rPr lang="zh-CN" altLang="en-US" sz="2400" dirty="0">
                <a:latin typeface="华文楷体" panose="02010600040101010101" charset="-122"/>
                <a:ea typeface="华文楷体" panose="02010600040101010101" charset="-122"/>
                <a:sym typeface="+mn-ea"/>
              </a:rPr>
              <a:t>1）人员伤亡的发生是事故的结果。</a:t>
            </a:r>
            <a:endParaRPr lang="zh-CN" altLang="en-US" sz="2400" dirty="0">
              <a:latin typeface="华文楷体" panose="02010600040101010101" charset="-122"/>
              <a:ea typeface="华文楷体" panose="02010600040101010101" charset="-122"/>
            </a:endParaRPr>
          </a:p>
          <a:p>
            <a:pPr marL="0" indent="0" algn="l">
              <a:buNone/>
            </a:pPr>
            <a:r>
              <a:rPr lang="zh-CN" altLang="en-US" sz="2400" dirty="0">
                <a:latin typeface="华文楷体" panose="02010600040101010101" charset="-122"/>
                <a:ea typeface="华文楷体" panose="02010600040101010101" charset="-122"/>
                <a:sym typeface="+mn-ea"/>
              </a:rPr>
              <a:t>2）事故的发生原因是人的不安全行为或物的不安全状态。</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620" y="726440"/>
            <a:ext cx="8195310" cy="5655945"/>
          </a:xfrm>
        </p:spPr>
        <p:txBody>
          <a:bodyPr/>
          <a:lstStyle/>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3）人的不安全行为或物的不安全状态是由于人的缺点造成的。</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4）人的缺点是由于不良环境诱发或者是由先天的遗传因素造成的。</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（2）海因里希将事故因果连锁过程概括为以下</a:t>
            </a:r>
            <a:r>
              <a:rPr lang="zh-CN" altLang="en-US">
                <a:solidFill>
                  <a:srgbClr val="00B0F0"/>
                </a:solidFill>
                <a:latin typeface="华文楷体" panose="02010600040101010101" charset="-122"/>
                <a:ea typeface="华文楷体" panose="02010600040101010101" charset="-122"/>
                <a:sym typeface="+mn-ea"/>
              </a:rPr>
              <a:t>5个因素</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1）遗传及社会环境；</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2）人的缺点；</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3）人的不安全行为或物的不安全状态；</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4）事故；</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5）伤害。</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海因里希用</a:t>
            </a:r>
            <a:r>
              <a:rPr lang="zh-CN" altLang="en-US">
                <a:solidFill>
                  <a:srgbClr val="00B0F0"/>
                </a:solidFill>
                <a:latin typeface="华文楷体" panose="02010600040101010101" charset="-122"/>
                <a:ea typeface="华文楷体" panose="02010600040101010101" charset="-122"/>
                <a:sym typeface="+mn-ea"/>
              </a:rPr>
              <a:t>多米诺骨牌</a:t>
            </a:r>
            <a:r>
              <a:rPr lang="zh-CN" altLang="en-US">
                <a:latin typeface="华文楷体" panose="02010600040101010101" charset="-122"/>
                <a:ea typeface="华文楷体" panose="02010600040101010101" charset="-122"/>
                <a:sym typeface="+mn-ea"/>
              </a:rPr>
              <a:t>来形象地描述这种事故的因果连锁关系。在多米诺骨牌系列中，一枚骨牌被碰倒了，则将发生连锁反应，其余几枚骨牌相继被碰倒。如果移去中间的一枚骨牌，则连锁被破坏，事故过程被中止。</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4380" y="652780"/>
            <a:ext cx="8210550" cy="5729605"/>
          </a:xfrm>
        </p:spPr>
        <p:txBody>
          <a:bodyPr/>
          <a:lstStyle/>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该理论的核心就是，认为企业安全工作的中心就是防止人的不安全行为，消除机械的或物的不安全状态，中断事故连锁的进程，从而避免事故的发生。但是，海因里希事故因果连锁理论也和事故频发倾向理论一样，把大多数工业事故的责任都归因于人的不安全行为，表现出时代的局限性。</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rPr>
              <a:t>2. 现代事故因果连锁论</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现代安全观念认为，发生在生产现场的人的不安全行为或物的不安全状态作为事故的直接原因必须加以追究。但是，它们只是一种表面现象，是其背后的间接原因的征兆，是根本原因</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管理失误的反应。</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在该事故因果连锁中，人的不安全行为或物的不安全状态的发生是由于个人原因及工作条件方面的原因造成的。在安全工作中只有找出这些间接原因，采取恰当措施，才能有效地防止事故的发生。</a:t>
            </a:r>
            <a:endParaRPr lang="zh-CN" altLang="en-US">
              <a:latin typeface="华文楷体" panose="02010600040101010101" charset="-122"/>
              <a:ea typeface="华文楷体" panose="02010600040101010101" charset="-122"/>
            </a:endParaRPr>
          </a:p>
          <a:p>
            <a:pPr marL="0" indent="0">
              <a:buNone/>
            </a:pP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726440"/>
            <a:ext cx="8181340" cy="5728970"/>
          </a:xfrm>
        </p:spPr>
        <p:txBody>
          <a:bodyPr/>
          <a:lstStyle/>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管理失误</a:t>
            </a:r>
            <a:r>
              <a:rPr lang="zh-CN" altLang="en-US">
                <a:latin typeface="华文楷体" panose="02010600040101010101" charset="-122"/>
                <a:ea typeface="华文楷体" panose="02010600040101010101" charset="-122"/>
                <a:sym typeface="+mn-ea"/>
              </a:rPr>
              <a:t>是该事故因果连锁中最重要的的原因因素。安全管理是企业管理的一部分，在计划、组织、指导、协调和控制等管理机能中，控制是安全管理的核心。它从对间接原因因素的控制入手，通过对人的不安全行为或物的不安全状态的控制，达到防止伤亡事故发生的目的。所谓管理失误，主要是指在控制机能方面的缺失，使得最终能够导致事故的个人原因和工作条件方面的原因得以存在。按此理论，加强企业管理和安全管理是防止伤亡事故的重要途径。</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人们对管理失误的原因进行了深入研究，认为</a:t>
            </a:r>
            <a:r>
              <a:rPr lang="zh-CN" altLang="en-US">
                <a:solidFill>
                  <a:srgbClr val="FF0000"/>
                </a:solidFill>
                <a:latin typeface="华文楷体" panose="02010600040101010101" charset="-122"/>
                <a:ea typeface="华文楷体" panose="02010600040101010101" charset="-122"/>
                <a:sym typeface="+mn-ea"/>
              </a:rPr>
              <a:t>管理失误反映企业管理体系方面的问题</a:t>
            </a:r>
            <a:r>
              <a:rPr lang="zh-CN" altLang="en-US">
                <a:latin typeface="华文楷体" panose="02010600040101010101" charset="-122"/>
                <a:ea typeface="华文楷体" panose="02010600040101010101" charset="-122"/>
                <a:sym typeface="+mn-ea"/>
              </a:rPr>
              <a:t>。它涉及如何有组织地进行管理工作，确定怎样的管理目标，以及如何计划、实现确定目标等方面的问题。企业应该建立并不断完善反映现代安全观念的管理体系。</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0410" y="624840"/>
            <a:ext cx="8224520" cy="6021070"/>
          </a:xfrm>
        </p:spPr>
        <p:txBody>
          <a:bodyPr/>
          <a:lstStyle/>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rPr>
              <a:t>3.预防事故对策</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根据事故因果连锁理论，人的不安全行为或物的不安全状态是事故发生的直接原因，因此，应该消除或控制人的不安全行为或物的不安全状态来防止事故的发生。</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引起人的不安全行为的原因</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⑴ </a:t>
            </a:r>
            <a:r>
              <a:rPr lang="zh-CN" altLang="en-US">
                <a:solidFill>
                  <a:srgbClr val="00B0F0"/>
                </a:solidFill>
                <a:latin typeface="华文楷体" panose="02010600040101010101" charset="-122"/>
                <a:ea typeface="华文楷体" panose="02010600040101010101" charset="-122"/>
                <a:sym typeface="+mn-ea"/>
              </a:rPr>
              <a:t>态度不端正</a:t>
            </a:r>
            <a:r>
              <a:rPr lang="zh-CN" altLang="en-US">
                <a:latin typeface="华文楷体" panose="02010600040101010101" charset="-122"/>
                <a:ea typeface="华文楷体" panose="02010600040101010101" charset="-122"/>
                <a:sym typeface="+mn-ea"/>
              </a:rPr>
              <a:t>。由于对安全生产缺乏正确的认识而故意采取不安全行为，或由于某种心理、精神方面的原因而忽视安全。</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⑵</a:t>
            </a:r>
            <a:r>
              <a:rPr lang="zh-CN" altLang="en-US">
                <a:solidFill>
                  <a:srgbClr val="00B0F0"/>
                </a:solidFill>
                <a:latin typeface="华文楷体" panose="02010600040101010101" charset="-122"/>
                <a:ea typeface="华文楷体" panose="02010600040101010101" charset="-122"/>
                <a:sym typeface="+mn-ea"/>
              </a:rPr>
              <a:t> 缺乏安全生产知识</a:t>
            </a:r>
            <a:r>
              <a:rPr lang="zh-CN" altLang="en-US">
                <a:latin typeface="华文楷体" panose="02010600040101010101" charset="-122"/>
                <a:ea typeface="华文楷体" panose="02010600040101010101" charset="-122"/>
                <a:sym typeface="+mn-ea"/>
              </a:rPr>
              <a:t>，缺少经验或操作不熟练等。</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⑶ </a:t>
            </a:r>
            <a:r>
              <a:rPr lang="zh-CN" altLang="en-US">
                <a:solidFill>
                  <a:srgbClr val="00B0F0"/>
                </a:solidFill>
                <a:latin typeface="华文楷体" panose="02010600040101010101" charset="-122"/>
                <a:ea typeface="华文楷体" panose="02010600040101010101" charset="-122"/>
                <a:sym typeface="+mn-ea"/>
              </a:rPr>
              <a:t>生理或健康状况不良</a:t>
            </a:r>
            <a:r>
              <a:rPr lang="zh-CN" altLang="en-US">
                <a:latin typeface="华文楷体" panose="02010600040101010101" charset="-122"/>
                <a:ea typeface="华文楷体" panose="02010600040101010101" charset="-122"/>
                <a:sym typeface="+mn-ea"/>
              </a:rPr>
              <a:t>，如视力、听力低下，反应迟钝，疾病、醉酒或其他生理机能障碍。</a:t>
            </a:r>
            <a:endParaRPr lang="zh-CN" altLang="en-US">
              <a:latin typeface="华文楷体" panose="02010600040101010101" charset="-122"/>
              <a:ea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⑷ </a:t>
            </a:r>
            <a:r>
              <a:rPr lang="zh-CN" altLang="en-US">
                <a:solidFill>
                  <a:srgbClr val="00B0F0"/>
                </a:solidFill>
                <a:latin typeface="华文楷体" panose="02010600040101010101" charset="-122"/>
                <a:ea typeface="华文楷体" panose="02010600040101010101" charset="-122"/>
                <a:sym typeface="+mn-ea"/>
              </a:rPr>
              <a:t>不良的工作环境</a:t>
            </a:r>
            <a:r>
              <a:rPr lang="zh-CN" altLang="en-US">
                <a:latin typeface="华文楷体" panose="02010600040101010101" charset="-122"/>
                <a:ea typeface="华文楷体" panose="02010600040101010101" charset="-122"/>
                <a:sym typeface="+mn-ea"/>
              </a:rPr>
              <a:t>。工作场所照明、温度、湿度或通风不良，强烈的噪声、振动、作业空间狭小，物料堆放杂乱，设备、工具缺陷以及没有安全防护装置等。</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2348865" y="734060"/>
            <a:ext cx="4686300" cy="47244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化学工业与安全 </a:t>
            </a:r>
            <a:endParaRPr lang="zh-CN" altLang="en-US" sz="2800" b="1" dirty="0">
              <a:solidFill>
                <a:srgbClr val="000099"/>
              </a:solidFill>
              <a:latin typeface="+mj-ea"/>
              <a:ea typeface="+mj-ea"/>
              <a:cs typeface="+mj-ea"/>
            </a:endParaRPr>
          </a:p>
        </p:txBody>
      </p:sp>
      <p:sp>
        <p:nvSpPr>
          <p:cNvPr id="2" name="文本框 1"/>
          <p:cNvSpPr txBox="1"/>
          <p:nvPr/>
        </p:nvSpPr>
        <p:spPr>
          <a:xfrm>
            <a:off x="737870" y="1494155"/>
            <a:ext cx="8033385" cy="4707890"/>
          </a:xfrm>
          <a:prstGeom prst="rect">
            <a:avLst/>
          </a:prstGeom>
          <a:noFill/>
        </p:spPr>
        <p:txBody>
          <a:bodyPr wrap="square" rtlCol="0">
            <a:spAutoFit/>
          </a:bodyPr>
          <a:lstStyle/>
          <a:p>
            <a:r>
              <a:rPr lang="zh-CN" altLang="en-US" sz="2800">
                <a:latin typeface="华文楷体" panose="02010600040101010101" charset="-122"/>
                <a:ea typeface="华文楷体" panose="02010600040101010101" charset="-122"/>
              </a:rPr>
              <a:t>一、化学工业概述</a:t>
            </a:r>
            <a:endParaRPr lang="zh-CN" altLang="en-US"/>
          </a:p>
          <a:p>
            <a:r>
              <a:rPr kumimoji="1" lang="en-US" altLang="zh-CN" sz="2800" kern="0" dirty="0">
                <a:solidFill>
                  <a:srgbClr val="FFC000"/>
                </a:solidFill>
                <a:latin typeface="华文楷体" panose="02010600040101010101" charset="-122"/>
                <a:ea typeface="华文楷体" panose="02010600040101010101" charset="-122"/>
                <a:cs typeface="华文楷体" panose="02010600040101010101" charset="-122"/>
              </a:rPr>
              <a:t>1.</a:t>
            </a:r>
            <a:r>
              <a:rPr kumimoji="1" lang="zh-CN" altLang="en-US" sz="2800" kern="0" dirty="0">
                <a:solidFill>
                  <a:srgbClr val="FFC000"/>
                </a:solidFill>
                <a:latin typeface="华文楷体" panose="02010600040101010101" charset="-122"/>
                <a:ea typeface="华文楷体" panose="02010600040101010101" charset="-122"/>
                <a:cs typeface="华文楷体" panose="02010600040101010101" charset="-122"/>
              </a:rPr>
              <a:t>化工</a:t>
            </a:r>
            <a:endParaRPr kumimoji="1" lang="zh-CN" altLang="en-US" sz="2800" b="1" u="sng" kern="0" dirty="0">
              <a:solidFill>
                <a:srgbClr val="FFC000"/>
              </a:solidFill>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化学工业（chemical industry）、化学工程（</a:t>
            </a:r>
            <a:r>
              <a:rPr lang="zh-CN" altLang="en-US" sz="2400">
                <a:latin typeface="华文楷体" panose="02010600040101010101" charset="-122"/>
                <a:ea typeface="华文楷体" panose="02010600040101010101" charset="-122"/>
                <a:cs typeface="华文楷体" panose="02010600040101010101" charset="-122"/>
                <a:sym typeface="+mn-ea"/>
              </a:rPr>
              <a:t>chemical engineering</a:t>
            </a:r>
            <a:r>
              <a:rPr lang="zh-CN" altLang="en-US" sz="2400">
                <a:latin typeface="华文楷体" panose="02010600040101010101" charset="-122"/>
                <a:ea typeface="华文楷体" panose="02010600040101010101" charset="-122"/>
                <a:cs typeface="华文楷体" panose="02010600040101010101" charset="-122"/>
              </a:rPr>
              <a:t>）、化学工艺（</a:t>
            </a:r>
            <a:r>
              <a:rPr lang="zh-CN" altLang="en-US" sz="2400">
                <a:latin typeface="华文楷体" panose="02010600040101010101" charset="-122"/>
                <a:ea typeface="华文楷体" panose="02010600040101010101" charset="-122"/>
                <a:cs typeface="华文楷体" panose="02010600040101010101" charset="-122"/>
                <a:sym typeface="+mn-ea"/>
              </a:rPr>
              <a:t>chemical techno-logy）都简称为化工。</a:t>
            </a:r>
            <a:endParaRPr lang="zh-CN" altLang="en-US" sz="2400">
              <a:latin typeface="华文楷体" panose="02010600040101010101" charset="-122"/>
              <a:ea typeface="华文楷体" panose="02010600040101010101" charset="-122"/>
              <a:cs typeface="华文楷体" panose="02010600040101010101" charset="-122"/>
            </a:endParaRPr>
          </a:p>
          <a:p>
            <a:r>
              <a:rPr kumimoji="1" lang="en-US" altLang="zh-CN" sz="2800" kern="0" dirty="0">
                <a:solidFill>
                  <a:srgbClr val="FFC000"/>
                </a:solidFill>
                <a:latin typeface="华文楷体" panose="02010600040101010101" charset="-122"/>
                <a:ea typeface="华文楷体" panose="02010600040101010101" charset="-122"/>
                <a:cs typeface="华文楷体" panose="02010600040101010101" charset="-122"/>
              </a:rPr>
              <a:t>2</a:t>
            </a:r>
            <a:r>
              <a:rPr kumimoji="1" lang="zh-CN" altLang="en-US" sz="2800" kern="0" dirty="0">
                <a:solidFill>
                  <a:srgbClr val="FFC000"/>
                </a:solidFill>
                <a:latin typeface="华文楷体" panose="02010600040101010101" charset="-122"/>
                <a:ea typeface="华文楷体" panose="02010600040101010101" charset="-122"/>
                <a:cs typeface="华文楷体" panose="02010600040101010101" charset="-122"/>
              </a:rPr>
              <a:t>.化工行业分类</a:t>
            </a:r>
            <a:endParaRPr kumimoji="1" lang="zh-CN" altLang="en-US" sz="2800" b="1" u="sng" kern="0" dirty="0">
              <a:solidFill>
                <a:srgbClr val="FFC000"/>
              </a:solidFill>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sym typeface="+mn-ea"/>
              </a:rPr>
              <a:t>化学工业</a:t>
            </a:r>
            <a:r>
              <a:rPr lang="zh-CN" altLang="en-US" sz="2400">
                <a:latin typeface="华文楷体" panose="02010600040101010101" charset="-122"/>
                <a:ea typeface="华文楷体" panose="02010600040101010101" charset="-122"/>
                <a:cs typeface="华文楷体" panose="02010600040101010101" charset="-122"/>
              </a:rPr>
              <a:t>可以分为</a:t>
            </a:r>
            <a:r>
              <a:rPr lang="zh-CN" altLang="en-US" sz="2400">
                <a:solidFill>
                  <a:srgbClr val="0070C0"/>
                </a:solidFill>
                <a:latin typeface="华文楷体" panose="02010600040101010101" charset="-122"/>
                <a:ea typeface="华文楷体" panose="02010600040101010101" charset="-122"/>
                <a:cs typeface="华文楷体" panose="02010600040101010101" charset="-122"/>
              </a:rPr>
              <a:t>无机化工工业和有机化学工业</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两大类</a:t>
            </a:r>
            <a:r>
              <a:rPr lang="zh-CN" altLang="en-US" sz="2400">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根据《国民经济行业分类》（</a:t>
            </a:r>
            <a:r>
              <a:rPr lang="en-US" altLang="zh-CN" sz="2400">
                <a:latin typeface="华文楷体" panose="02010600040101010101" charset="-122"/>
                <a:ea typeface="华文楷体" panose="02010600040101010101" charset="-122"/>
                <a:cs typeface="华文楷体" panose="02010600040101010101" charset="-122"/>
              </a:rPr>
              <a:t>GB/T 4754-2017</a:t>
            </a:r>
            <a:r>
              <a:rPr lang="zh-CN" altLang="en-US" sz="2400">
                <a:latin typeface="华文楷体" panose="02010600040101010101" charset="-122"/>
                <a:ea typeface="华文楷体" panose="02010600040101010101" charset="-122"/>
                <a:cs typeface="华文楷体" panose="02010600040101010101" charset="-122"/>
              </a:rPr>
              <a:t>），化工属于</a:t>
            </a:r>
            <a:r>
              <a:rPr lang="en-US" altLang="zh-CN" sz="2400">
                <a:highlight>
                  <a:srgbClr val="00FF00"/>
                </a:highlight>
                <a:latin typeface="华文楷体" panose="02010600040101010101" charset="-122"/>
                <a:ea typeface="华文楷体" panose="02010600040101010101" charset="-122"/>
                <a:cs typeface="华文楷体" panose="02010600040101010101" charset="-122"/>
              </a:rPr>
              <a:t>C </a:t>
            </a:r>
            <a:r>
              <a:rPr lang="zh-CN" altLang="en-US" sz="2400">
                <a:highlight>
                  <a:srgbClr val="00FF00"/>
                </a:highlight>
                <a:latin typeface="华文楷体" panose="02010600040101010101" charset="-122"/>
                <a:ea typeface="华文楷体" panose="02010600040101010101" charset="-122"/>
                <a:cs typeface="华文楷体" panose="02010600040101010101" charset="-122"/>
              </a:rPr>
              <a:t>制造业</a:t>
            </a:r>
            <a:r>
              <a:rPr lang="zh-CN" altLang="en-US" sz="2400">
                <a:latin typeface="华文楷体" panose="02010600040101010101" charset="-122"/>
                <a:ea typeface="华文楷体" panose="02010600040101010101" charset="-122"/>
                <a:cs typeface="华文楷体" panose="02010600040101010101" charset="-122"/>
              </a:rPr>
              <a:t>（</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门类</a:t>
            </a:r>
            <a:r>
              <a:rPr lang="zh-CN" altLang="en-US" sz="2400">
                <a:latin typeface="华文楷体" panose="02010600040101010101" charset="-122"/>
                <a:ea typeface="华文楷体" panose="02010600040101010101" charset="-122"/>
                <a:cs typeface="华文楷体" panose="02010600040101010101" charset="-122"/>
              </a:rPr>
              <a:t>），分为</a:t>
            </a:r>
            <a:r>
              <a:rPr lang="en-US" altLang="zh-CN" sz="2400">
                <a:latin typeface="华文楷体" panose="02010600040101010101" charset="-122"/>
                <a:ea typeface="华文楷体" panose="02010600040101010101" charset="-122"/>
                <a:cs typeface="华文楷体" panose="02010600040101010101" charset="-122"/>
              </a:rPr>
              <a:t>6</a:t>
            </a:r>
            <a:r>
              <a:rPr lang="zh-CN" altLang="en-US" sz="2400">
                <a:latin typeface="华文楷体" panose="02010600040101010101" charset="-122"/>
                <a:ea typeface="华文楷体" panose="02010600040101010101" charset="-122"/>
                <a:cs typeface="华文楷体" panose="02010600040101010101" charset="-122"/>
              </a:rPr>
              <a:t>类（</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大类</a:t>
            </a:r>
            <a:r>
              <a:rPr lang="zh-CN" altLang="en-US" sz="2400">
                <a:latin typeface="华文楷体" panose="02010600040101010101" charset="-122"/>
                <a:ea typeface="华文楷体" panose="02010600040101010101" charset="-122"/>
                <a:cs typeface="华文楷体" panose="02010600040101010101" charset="-122"/>
              </a:rPr>
              <a:t>）：</a:t>
            </a:r>
            <a:r>
              <a:rPr lang="en-US" altLang="zh-CN" sz="2400">
                <a:highlight>
                  <a:srgbClr val="FFFF00"/>
                </a:highlight>
                <a:latin typeface="华文楷体" panose="02010600040101010101" charset="-122"/>
                <a:ea typeface="华文楷体" panose="02010600040101010101" charset="-122"/>
                <a:cs typeface="华文楷体" panose="02010600040101010101" charset="-122"/>
              </a:rPr>
              <a:t>25</a:t>
            </a:r>
            <a:r>
              <a:rPr lang="en-US" altLang="zh-CN"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石油煤炭及其他燃料加工业，</a:t>
            </a:r>
            <a:r>
              <a:rPr lang="en-US" altLang="zh-CN" sz="2400">
                <a:highlight>
                  <a:srgbClr val="FFFF00"/>
                </a:highlight>
                <a:latin typeface="华文楷体" panose="02010600040101010101" charset="-122"/>
                <a:ea typeface="华文楷体" panose="02010600040101010101" charset="-122"/>
                <a:cs typeface="华文楷体" panose="02010600040101010101" charset="-122"/>
              </a:rPr>
              <a:t>26</a:t>
            </a:r>
            <a:r>
              <a:rPr lang="en-US" altLang="zh-CN"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化学原料和化学制品制造业，</a:t>
            </a:r>
            <a:r>
              <a:rPr lang="zh-CN" altLang="en-US" sz="2400">
                <a:highlight>
                  <a:srgbClr val="FFFF00"/>
                </a:highlight>
                <a:latin typeface="华文楷体" panose="02010600040101010101" charset="-122"/>
                <a:ea typeface="华文楷体" panose="02010600040101010101" charset="-122"/>
                <a:cs typeface="华文楷体" panose="02010600040101010101" charset="-122"/>
              </a:rPr>
              <a:t>27</a:t>
            </a:r>
            <a:r>
              <a:rPr lang="zh-CN" altLang="en-US" sz="2400">
                <a:latin typeface="华文楷体" panose="02010600040101010101" charset="-122"/>
                <a:ea typeface="华文楷体" panose="02010600040101010101" charset="-122"/>
                <a:cs typeface="华文楷体" panose="02010600040101010101" charset="-122"/>
              </a:rPr>
              <a:t> 医药制造业，</a:t>
            </a:r>
            <a:r>
              <a:rPr lang="en-US" altLang="zh-CN" sz="2400">
                <a:highlight>
                  <a:srgbClr val="FFFF00"/>
                </a:highlight>
                <a:latin typeface="华文楷体" panose="02010600040101010101" charset="-122"/>
                <a:ea typeface="华文楷体" panose="02010600040101010101" charset="-122"/>
                <a:cs typeface="华文楷体" panose="02010600040101010101" charset="-122"/>
              </a:rPr>
              <a:t>28</a:t>
            </a:r>
            <a:r>
              <a:rPr lang="en-US" altLang="zh-CN"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化学纤维制造业，</a:t>
            </a:r>
            <a:r>
              <a:rPr lang="en-US" altLang="zh-CN" sz="2400">
                <a:highlight>
                  <a:srgbClr val="FFFF00"/>
                </a:highlight>
                <a:latin typeface="华文楷体" panose="02010600040101010101" charset="-122"/>
                <a:ea typeface="华文楷体" panose="02010600040101010101" charset="-122"/>
                <a:cs typeface="华文楷体" panose="02010600040101010101" charset="-122"/>
              </a:rPr>
              <a:t>29</a:t>
            </a:r>
            <a:r>
              <a:rPr lang="en-US" altLang="zh-CN"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橡胶和塑料制品业，</a:t>
            </a:r>
            <a:r>
              <a:rPr lang="en-US" altLang="zh-CN" sz="2400">
                <a:highlight>
                  <a:srgbClr val="FFFF00"/>
                </a:highlight>
                <a:latin typeface="华文楷体" panose="02010600040101010101" charset="-122"/>
                <a:ea typeface="华文楷体" panose="02010600040101010101" charset="-122"/>
                <a:cs typeface="华文楷体" panose="02010600040101010101" charset="-122"/>
              </a:rPr>
              <a:t>30</a:t>
            </a:r>
            <a:r>
              <a:rPr lang="en-US" altLang="zh-CN"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非金属矿物制品业。</a:t>
            </a:r>
            <a:r>
              <a:rPr lang="en-US" altLang="zh-CN" sz="2400">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6770" y="785495"/>
            <a:ext cx="8138160" cy="5596890"/>
          </a:xfrm>
        </p:spPr>
        <p:txBody>
          <a:bodyPr/>
          <a:lstStyle/>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在所有预防事故措施中，首先应该考虑消除物的不安全状态，实现生产过程、机械设备等生产条件的本质安全。</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在任何情况下，通过科学的安全管理，加强对职工安全教育及训练，建立健全并严格执行规章制度，规范员工的行为都是非常必要的。上述预防事故的措施被归纳为</a:t>
            </a:r>
            <a:r>
              <a:rPr lang="en-US" altLang="zh-CN" b="1">
                <a:solidFill>
                  <a:srgbClr val="FF0000"/>
                </a:solidFill>
                <a:latin typeface="华文楷体" panose="02010600040101010101" charset="-122"/>
                <a:ea typeface="华文楷体" panose="02010600040101010101" charset="-122"/>
                <a:cs typeface="华文楷体" panose="02010600040101010101" charset="-122"/>
                <a:sym typeface="+mn-ea"/>
              </a:rPr>
              <a:t>3E</a:t>
            </a:r>
            <a:r>
              <a:rPr lang="zh-CN" altLang="en-US" b="1">
                <a:solidFill>
                  <a:srgbClr val="FF0000"/>
                </a:solidFill>
                <a:latin typeface="华文楷体" panose="02010600040101010101" charset="-122"/>
                <a:ea typeface="华文楷体" panose="02010600040101010101" charset="-122"/>
                <a:cs typeface="华文楷体" panose="02010600040101010101" charset="-122"/>
                <a:sym typeface="+mn-ea"/>
              </a:rPr>
              <a:t>对策</a:t>
            </a:r>
            <a:r>
              <a:rPr lang="zh-CN" altLang="en-US">
                <a:latin typeface="华文楷体" panose="02010600040101010101" charset="-122"/>
                <a:ea typeface="华文楷体" panose="02010600040101010101" charset="-122"/>
                <a:cs typeface="华文楷体" panose="02010600040101010101" charset="-122"/>
                <a:sym typeface="+mn-ea"/>
              </a:rPr>
              <a:t>，具体含义如下：</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⑴ </a:t>
            </a:r>
            <a:r>
              <a:rPr lang="en-US" altLang="zh-CN">
                <a:latin typeface="+mj-lt"/>
                <a:ea typeface="华文楷体" panose="02010600040101010101" charset="-122"/>
                <a:cs typeface="+mj-lt"/>
                <a:sym typeface="+mn-ea"/>
              </a:rPr>
              <a:t>Engineering</a:t>
            </a:r>
            <a:r>
              <a:rPr lang="zh-CN" altLang="en-US">
                <a:latin typeface="华文楷体" panose="02010600040101010101" charset="-122"/>
                <a:ea typeface="华文楷体" panose="02010600040101010101" charset="-122"/>
                <a:cs typeface="华文楷体" panose="02010600040101010101" charset="-122"/>
                <a:sym typeface="+mn-ea"/>
              </a:rPr>
              <a:t>，即</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工程技术</a:t>
            </a:r>
            <a:r>
              <a:rPr lang="zh-CN" altLang="en-US">
                <a:latin typeface="华文楷体" panose="02010600040101010101" charset="-122"/>
                <a:ea typeface="华文楷体" panose="02010600040101010101" charset="-122"/>
                <a:cs typeface="华文楷体" panose="02010600040101010101" charset="-122"/>
                <a:sym typeface="+mn-ea"/>
              </a:rPr>
              <a:t>，是利用工程技术手段实现生产工艺、机械设备等生产条件的安全。</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⑵ </a:t>
            </a:r>
            <a:r>
              <a:rPr lang="en-US" altLang="zh-CN">
                <a:latin typeface="+mj-lt"/>
                <a:ea typeface="华文楷体" panose="02010600040101010101" charset="-122"/>
                <a:cs typeface="+mj-lt"/>
                <a:sym typeface="+mn-ea"/>
              </a:rPr>
              <a:t>Education</a:t>
            </a:r>
            <a:r>
              <a:rPr lang="zh-CN" altLang="en-US">
                <a:latin typeface="华文楷体" panose="02010600040101010101" charset="-122"/>
                <a:ea typeface="华文楷体" panose="02010600040101010101" charset="-122"/>
                <a:cs typeface="华文楷体" panose="02010600040101010101" charset="-122"/>
                <a:sym typeface="+mn-ea"/>
              </a:rPr>
              <a:t>，即</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教育</a:t>
            </a:r>
            <a:r>
              <a:rPr lang="zh-CN" altLang="en-US">
                <a:latin typeface="华文楷体" panose="02010600040101010101" charset="-122"/>
                <a:ea typeface="华文楷体" panose="02010600040101010101" charset="-122"/>
                <a:cs typeface="华文楷体" panose="02010600040101010101" charset="-122"/>
                <a:sym typeface="+mn-ea"/>
              </a:rPr>
              <a:t>，是通过各种形式的安全培训教育使职工树立</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安全第一</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的思想，掌握安全生产所必需的知识和技能。</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⑶ </a:t>
            </a:r>
            <a:r>
              <a:rPr lang="en-US" altLang="zh-CN">
                <a:latin typeface="+mj-lt"/>
                <a:ea typeface="华文楷体" panose="02010600040101010101" charset="-122"/>
                <a:cs typeface="+mj-lt"/>
                <a:sym typeface="+mn-ea"/>
              </a:rPr>
              <a:t>Enforcement</a:t>
            </a:r>
            <a:r>
              <a:rPr lang="zh-CN" altLang="en-US">
                <a:latin typeface="华文楷体" panose="02010600040101010101" charset="-122"/>
                <a:ea typeface="华文楷体" panose="02010600040101010101" charset="-122"/>
                <a:cs typeface="华文楷体" panose="02010600040101010101" charset="-122"/>
                <a:sym typeface="+mn-ea"/>
              </a:rPr>
              <a:t>，即</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强制</a:t>
            </a:r>
            <a:r>
              <a:rPr lang="zh-CN" altLang="en-US">
                <a:latin typeface="华文楷体" panose="02010600040101010101" charset="-122"/>
                <a:ea typeface="华文楷体" panose="02010600040101010101" charset="-122"/>
                <a:cs typeface="华文楷体" panose="02010600040101010101" charset="-122"/>
                <a:sym typeface="+mn-ea"/>
              </a:rPr>
              <a:t>，是借助法规、规章制度约束人们的行为。</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654050"/>
            <a:ext cx="8152130" cy="5728335"/>
          </a:xfrm>
        </p:spPr>
        <p:txBody>
          <a:bodyPr/>
          <a:lstStyle/>
          <a:p>
            <a:pPr marL="0" indent="0" eaLnBrk="1" latinLnBrk="0" hangingPunct="1">
              <a:lnSpc>
                <a:spcPts val="3280"/>
              </a:lnSpc>
              <a:buNone/>
            </a:pP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rPr>
              <a:t>4. 海因里希法则</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海因里希根据</a:t>
            </a:r>
            <a:r>
              <a:rPr lang="en-US" altLang="zh-CN">
                <a:latin typeface="华文楷体" panose="02010600040101010101" charset="-122"/>
                <a:ea typeface="华文楷体" panose="02010600040101010101" charset="-122"/>
                <a:cs typeface="华文楷体" panose="02010600040101010101" charset="-122"/>
                <a:sym typeface="+mn-ea"/>
              </a:rPr>
              <a:t>55</a:t>
            </a:r>
            <a:r>
              <a:rPr lang="zh-CN" altLang="en-US">
                <a:latin typeface="华文楷体" panose="02010600040101010101" charset="-122"/>
                <a:ea typeface="华文楷体" panose="02010600040101010101" charset="-122"/>
                <a:cs typeface="华文楷体" panose="02010600040101010101" charset="-122"/>
                <a:sym typeface="+mn-ea"/>
              </a:rPr>
              <a:t>万件机械事故统计结果得出一个重要结论：在机械生产过程中，每发生</a:t>
            </a:r>
            <a:r>
              <a:rPr lang="en-US" altLang="zh-CN">
                <a:latin typeface="华文楷体" panose="02010600040101010101" charset="-122"/>
                <a:ea typeface="华文楷体" panose="02010600040101010101" charset="-122"/>
                <a:cs typeface="华文楷体" panose="02010600040101010101" charset="-122"/>
                <a:sym typeface="+mn-ea"/>
              </a:rPr>
              <a:t>330</a:t>
            </a:r>
            <a:r>
              <a:rPr lang="zh-CN" altLang="en-US">
                <a:latin typeface="华文楷体" panose="02010600040101010101" charset="-122"/>
                <a:ea typeface="华文楷体" panose="02010600040101010101" charset="-122"/>
                <a:cs typeface="华文楷体" panose="02010600040101010101" charset="-122"/>
                <a:sym typeface="+mn-ea"/>
              </a:rPr>
              <a:t>起意外事件，有</a:t>
            </a:r>
            <a:r>
              <a:rPr lang="en-US" altLang="zh-CN">
                <a:latin typeface="华文楷体" panose="02010600040101010101" charset="-122"/>
                <a:ea typeface="华文楷体" panose="02010600040101010101" charset="-122"/>
                <a:cs typeface="华文楷体" panose="02010600040101010101" charset="-122"/>
                <a:sym typeface="+mn-ea"/>
              </a:rPr>
              <a:t>300</a:t>
            </a:r>
            <a:r>
              <a:rPr lang="zh-CN" altLang="en-US">
                <a:latin typeface="华文楷体" panose="02010600040101010101" charset="-122"/>
                <a:ea typeface="华文楷体" panose="02010600040101010101" charset="-122"/>
                <a:cs typeface="华文楷体" panose="02010600040101010101" charset="-122"/>
                <a:sym typeface="+mn-ea"/>
              </a:rPr>
              <a:t>起未造成人员伤害，</a:t>
            </a:r>
            <a:r>
              <a:rPr lang="en-US" altLang="zh-CN">
                <a:latin typeface="华文楷体" panose="02010600040101010101" charset="-122"/>
                <a:ea typeface="华文楷体" panose="02010600040101010101" charset="-122"/>
                <a:cs typeface="华文楷体" panose="02010600040101010101" charset="-122"/>
                <a:sym typeface="+mn-ea"/>
              </a:rPr>
              <a:t>29</a:t>
            </a:r>
            <a:r>
              <a:rPr lang="zh-CN" altLang="en-US">
                <a:latin typeface="华文楷体" panose="02010600040101010101" charset="-122"/>
                <a:ea typeface="华文楷体" panose="02010600040101010101" charset="-122"/>
                <a:cs typeface="华文楷体" panose="02010600040101010101" charset="-122"/>
                <a:sym typeface="+mn-ea"/>
              </a:rPr>
              <a:t>起造成人员轻微伤害，</a:t>
            </a:r>
            <a:r>
              <a:rPr lang="en-US" altLang="zh-CN">
                <a:latin typeface="华文楷体" panose="02010600040101010101" charset="-122"/>
                <a:ea typeface="华文楷体" panose="02010600040101010101" charset="-122"/>
                <a:cs typeface="华文楷体" panose="02010600040101010101" charset="-122"/>
                <a:sym typeface="+mn-ea"/>
              </a:rPr>
              <a:t>1</a:t>
            </a:r>
            <a:r>
              <a:rPr lang="zh-CN" altLang="en-US">
                <a:latin typeface="华文楷体" panose="02010600040101010101" charset="-122"/>
                <a:ea typeface="华文楷体" panose="02010600040101010101" charset="-122"/>
                <a:cs typeface="华文楷体" panose="02010600040101010101" charset="-122"/>
                <a:sym typeface="+mn-ea"/>
              </a:rPr>
              <a:t>起导致重伤或死亡，即严重伤害、轻微伤害和没有伤害的事故件数之比为</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1:29:300</a:t>
            </a:r>
            <a:r>
              <a:rPr lang="zh-CN" altLang="en-US">
                <a:latin typeface="华文楷体" panose="02010600040101010101" charset="-122"/>
                <a:ea typeface="华文楷体" panose="02010600040101010101" charset="-122"/>
                <a:cs typeface="华文楷体" panose="02010600040101010101" charset="-122"/>
                <a:sym typeface="+mn-ea"/>
              </a:rPr>
              <a:t>，这称为</a:t>
            </a:r>
            <a:r>
              <a:rPr lang="zh-CN" altLang="en-US">
                <a:highlight>
                  <a:srgbClr val="00FFFF"/>
                </a:highlight>
                <a:latin typeface="华文楷体" panose="02010600040101010101" charset="-122"/>
                <a:ea typeface="华文楷体" panose="02010600040101010101" charset="-122"/>
                <a:cs typeface="华文楷体" panose="02010600040101010101" charset="-122"/>
                <a:sym typeface="+mn-ea"/>
              </a:rPr>
              <a:t>海因里希法则</a:t>
            </a:r>
            <a:r>
              <a:rPr lang="zh-CN" altLang="en-US">
                <a:latin typeface="华文楷体" panose="02010600040101010101" charset="-122"/>
                <a:ea typeface="华文楷体" panose="02010600040101010101" charset="-122"/>
                <a:cs typeface="华文楷体" panose="02010600040101010101" charset="-122"/>
                <a:sym typeface="+mn-ea"/>
              </a:rPr>
              <a:t>。这个统计规律说明，在同一项活动中，无数次意外事件必然导致重大伤亡事故的发生，因此要重视事故的苗头和未遂事故，否则终会酿成大祸。</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海因里希法则说明了事故发生的偶然性与必然性的关系。从表面上看事故发生是偶然的、以外的，实际上导致事故发生的危险因素早已存在，如果对此认识不足或控制不力（侥幸心理与麻痹思想），事故迟早要发生。</a:t>
            </a:r>
            <a:r>
              <a:rPr lang="zh-CN" altLang="en-US">
                <a:solidFill>
                  <a:srgbClr val="FFC000"/>
                </a:solidFill>
                <a:latin typeface="华文楷体" panose="02010600040101010101" charset="-122"/>
                <a:ea typeface="华文楷体" panose="02010600040101010101" charset="-122"/>
                <a:cs typeface="华文楷体" panose="02010600040101010101" charset="-122"/>
                <a:sym typeface="+mn-ea"/>
              </a:rPr>
              <a:t>违章指挥、违章作业、违反劳动纪律</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三违</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行为）是我国目前事故发生的主要原因。 </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620" y="668654"/>
            <a:ext cx="8195310" cy="6000705"/>
          </a:xfrm>
        </p:spPr>
        <p:txBody>
          <a:bodyPr/>
          <a:lstStyle/>
          <a:p>
            <a:pPr marL="0" indent="0" eaLnBrk="1" latinLnBrk="0" hangingPunct="1">
              <a:lnSpc>
                <a:spcPts val="3180"/>
              </a:lnSpc>
              <a:buNone/>
            </a:pPr>
            <a:r>
              <a:rPr lang="zh-CN" altLang="en-US" sz="2800" b="1" dirty="0">
                <a:latin typeface="华文楷体" panose="02010600040101010101" charset="-122"/>
                <a:ea typeface="华文楷体" panose="02010600040101010101" charset="-122"/>
                <a:sym typeface="+mn-ea"/>
              </a:rPr>
              <a:t>二、能量意外释放理论</a:t>
            </a:r>
            <a:endParaRPr lang="zh-CN" altLang="en-US" sz="2800" b="1" dirty="0">
              <a:latin typeface="华文楷体" panose="02010600040101010101" charset="-122"/>
              <a:ea typeface="华文楷体" panose="02010600040101010101" charset="-122"/>
            </a:endParaRPr>
          </a:p>
          <a:p>
            <a:pPr marL="0" indent="0" eaLnBrk="1" latinLnBrk="0" hangingPunct="1">
              <a:lnSpc>
                <a:spcPts val="3180"/>
              </a:lnSpc>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1.理论的提出</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buNone/>
            </a:pPr>
            <a:r>
              <a:rPr lang="en-US" altLang="zh-CN" dirty="0">
                <a:latin typeface="华文楷体" panose="02010600040101010101" charset="-122"/>
                <a:ea typeface="华文楷体" panose="02010600040101010101" charset="-122"/>
                <a:cs typeface="华文楷体" panose="02010600040101010101" charset="-122"/>
                <a:sym typeface="+mn-ea"/>
              </a:rPr>
              <a:t>    1961</a:t>
            </a:r>
            <a:r>
              <a:rPr lang="zh-CN" altLang="en-US" dirty="0">
                <a:latin typeface="华文楷体" panose="02010600040101010101" charset="-122"/>
                <a:ea typeface="华文楷体" panose="02010600040101010101" charset="-122"/>
                <a:cs typeface="华文楷体" panose="02010600040101010101" charset="-122"/>
                <a:sym typeface="+mn-ea"/>
              </a:rPr>
              <a:t>年，吉布森（</a:t>
            </a:r>
            <a:r>
              <a:rPr lang="en-US" altLang="zh-CN" dirty="0">
                <a:latin typeface="华文楷体" panose="02010600040101010101" charset="-122"/>
                <a:ea typeface="华文楷体" panose="02010600040101010101" charset="-122"/>
                <a:cs typeface="华文楷体" panose="02010600040101010101" charset="-122"/>
                <a:sym typeface="+mn-ea"/>
              </a:rPr>
              <a:t>Gibson</a:t>
            </a:r>
            <a:r>
              <a:rPr lang="zh-CN" altLang="en-US" dirty="0">
                <a:latin typeface="华文楷体" panose="02010600040101010101" charset="-122"/>
                <a:ea typeface="华文楷体" panose="02010600040101010101" charset="-122"/>
                <a:cs typeface="华文楷体" panose="02010600040101010101" charset="-122"/>
                <a:sym typeface="+mn-ea"/>
              </a:rPr>
              <a:t>）提出能量意外释放理论，其主要观点：</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事故是能量或危险物质的意外释放</a:t>
            </a:r>
            <a:r>
              <a:rPr lang="zh-CN" altLang="en-US" dirty="0">
                <a:latin typeface="华文楷体" panose="02010600040101010101" charset="-122"/>
                <a:ea typeface="华文楷体" panose="02010600040101010101" charset="-122"/>
                <a:cs typeface="华文楷体" panose="02010600040101010101" charset="-122"/>
                <a:sym typeface="+mn-ea"/>
              </a:rPr>
              <a:t>。危险物质的意外释放实际是化学能失控。该理论高度概括了</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事故的物理本质即能量失控</a:t>
            </a:r>
            <a:r>
              <a:rPr lang="zh-CN" altLang="en-US" dirty="0">
                <a:latin typeface="华文楷体" panose="02010600040101010101" charset="-122"/>
                <a:ea typeface="华文楷体" panose="02010600040101010101" charset="-122"/>
                <a:cs typeface="华文楷体" panose="02010600040101010101" charset="-122"/>
                <a:sym typeface="+mn-ea"/>
              </a:rPr>
              <a:t>。以危险化学品为载体的化学能因意外释放而失控，是火灾、爆炸、中毒等化工安全事故的本质。</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buNone/>
            </a:pPr>
            <a:r>
              <a:rPr lang="en-US" altLang="zh-CN" dirty="0">
                <a:latin typeface="华文楷体" panose="02010600040101010101" charset="-122"/>
                <a:ea typeface="华文楷体" panose="02010600040101010101" charset="-122"/>
                <a:cs typeface="华文楷体" panose="02010600040101010101" charset="-122"/>
                <a:sym typeface="+mn-ea"/>
              </a:rPr>
              <a:t>    1966</a:t>
            </a:r>
            <a:r>
              <a:rPr lang="zh-CN" altLang="en-US" dirty="0">
                <a:latin typeface="华文楷体" panose="02010600040101010101" charset="-122"/>
                <a:ea typeface="华文楷体" panose="02010600040101010101" charset="-122"/>
                <a:cs typeface="华文楷体" panose="02010600040101010101" charset="-122"/>
                <a:sym typeface="+mn-ea"/>
              </a:rPr>
              <a:t>年哈登（</a:t>
            </a:r>
            <a:r>
              <a:rPr lang="en-US" altLang="zh-CN" dirty="0">
                <a:latin typeface="华文楷体" panose="02010600040101010101" charset="-122"/>
                <a:ea typeface="华文楷体" panose="02010600040101010101" charset="-122"/>
                <a:cs typeface="华文楷体" panose="02010600040101010101" charset="-122"/>
                <a:sym typeface="+mn-ea"/>
              </a:rPr>
              <a:t>Harden</a:t>
            </a:r>
            <a:r>
              <a:rPr lang="zh-CN" altLang="en-US" dirty="0">
                <a:latin typeface="华文楷体" panose="02010600040101010101" charset="-122"/>
                <a:ea typeface="华文楷体" panose="02010600040101010101" charset="-122"/>
                <a:cs typeface="华文楷体" panose="02010600040101010101" charset="-122"/>
                <a:sym typeface="+mn-ea"/>
              </a:rPr>
              <a:t>）完善了能量意外释放理论，提出</a:t>
            </a:r>
            <a:r>
              <a:rPr lang="en-US" altLang="zh-CN" dirty="0">
                <a:latin typeface="华文楷体" panose="02010600040101010101" charset="-122"/>
                <a:ea typeface="华文楷体" panose="02010600040101010101" charset="-122"/>
                <a:cs typeface="华文楷体" panose="02010600040101010101" charset="-122"/>
                <a:sym typeface="+mn-ea"/>
              </a:rPr>
              <a:t>“</a:t>
            </a:r>
            <a:r>
              <a:rPr lang="en-US" altLang="zh-CN" dirty="0" err="1">
                <a:latin typeface="华文楷体" panose="02010600040101010101" charset="-122"/>
                <a:ea typeface="华文楷体" panose="02010600040101010101" charset="-122"/>
                <a:cs typeface="华文楷体" panose="02010600040101010101" charset="-122"/>
                <a:sym typeface="+mn-ea"/>
              </a:rPr>
              <a:t>人受伤害的原因只能是某种能量的转移</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，将伤害分为两类：</a:t>
            </a:r>
            <a:r>
              <a:rPr lang="zh-CN" altLang="en-US" dirty="0">
                <a:solidFill>
                  <a:schemeClr val="accent1"/>
                </a:solidFill>
                <a:latin typeface="华文楷体" panose="02010600040101010101" charset="-122"/>
                <a:ea typeface="华文楷体" panose="02010600040101010101" charset="-122"/>
                <a:cs typeface="华文楷体" panose="02010600040101010101" charset="-122"/>
                <a:sym typeface="+mn-ea"/>
              </a:rPr>
              <a:t>第一类伤害</a:t>
            </a:r>
            <a:r>
              <a:rPr lang="zh-CN" altLang="en-US" dirty="0">
                <a:latin typeface="华文楷体" panose="02010600040101010101" charset="-122"/>
                <a:ea typeface="华文楷体" panose="02010600040101010101" charset="-122"/>
                <a:cs typeface="华文楷体" panose="02010600040101010101" charset="-122"/>
                <a:sym typeface="+mn-ea"/>
              </a:rPr>
              <a:t>是由于意外释放的能量的数量超过了人体局部或全身的承受能力，这个承受能力称为损伤阈（</a:t>
            </a:r>
            <a:r>
              <a:rPr lang="en-US" altLang="zh-CN" dirty="0" err="1">
                <a:latin typeface="华文楷体" panose="02010600040101010101" charset="-122"/>
                <a:ea typeface="华文楷体" panose="02010600040101010101" charset="-122"/>
                <a:cs typeface="华文楷体" panose="02010600040101010101" charset="-122"/>
                <a:sym typeface="+mn-ea"/>
              </a:rPr>
              <a:t>yu</a:t>
            </a:r>
            <a:r>
              <a:rPr lang="zh-CN" altLang="en-US" dirty="0">
                <a:latin typeface="华文楷体" panose="02010600040101010101" charset="-122"/>
                <a:ea typeface="华文楷体" panose="02010600040101010101" charset="-122"/>
                <a:cs typeface="华文楷体" panose="02010600040101010101" charset="-122"/>
                <a:sym typeface="+mn-ea"/>
              </a:rPr>
              <a:t>）值，如电击伤害；</a:t>
            </a:r>
            <a:r>
              <a:rPr lang="zh-CN" altLang="en-US" dirty="0">
                <a:solidFill>
                  <a:schemeClr val="accent1"/>
                </a:solidFill>
                <a:latin typeface="华文楷体" panose="02010600040101010101" charset="-122"/>
                <a:ea typeface="华文楷体" panose="02010600040101010101" charset="-122"/>
                <a:cs typeface="华文楷体" panose="02010600040101010101" charset="-122"/>
                <a:sym typeface="+mn-ea"/>
              </a:rPr>
              <a:t>第二类伤害</a:t>
            </a:r>
            <a:r>
              <a:rPr lang="zh-CN" altLang="en-US" dirty="0">
                <a:latin typeface="华文楷体" panose="02010600040101010101" charset="-122"/>
                <a:ea typeface="华文楷体" panose="02010600040101010101" charset="-122"/>
                <a:cs typeface="华文楷体" panose="02010600040101010101" charset="-122"/>
                <a:sym typeface="+mn-ea"/>
              </a:rPr>
              <a:t>是由于意外释放的能量影响了人体局部或者全身性能量交换，主要是指中毒、窒息和冻伤（职业性伤害）。</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905" y="581025"/>
            <a:ext cx="8328025" cy="6160135"/>
          </a:xfrm>
        </p:spPr>
        <p:txBody>
          <a:bodyPr/>
          <a:lstStyle/>
          <a:p>
            <a:pPr marL="0" indent="0">
              <a:buNone/>
            </a:pPr>
            <a:r>
              <a:rPr lang="en-US" altLang="zh-CN">
                <a:latin typeface="华文楷体" panose="02010600040101010101" charset="-122"/>
                <a:ea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2.能量转移造成事故的表现</a:t>
            </a:r>
            <a:r>
              <a:rPr lang="zh-CN" altLang="en-US" sz="2800">
                <a:solidFill>
                  <a:schemeClr val="accent2"/>
                </a:solidFill>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机械能、电能、热能、化学能、电离能及非电离辐射、声能和生物能等形式的能量，都可导致人员伤害。其中前四种形式的能量引起的伤害最为常见。</a:t>
            </a:r>
            <a:endParaRPr lang="en-US" altLang="zh-CN">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意外释放的机械能是造成工业伤害事故的主要能量形式。现代化工业生产中广泛利用电能，当人们意外地接近或接触带电体时，可能发生触电事故而受到伤害。</a:t>
            </a:r>
            <a:endParaRPr lang="en-US" altLang="zh-CN">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工业生产中广泛利用热能，生产中利用的电能、机械能或化学能可以转变为热能，可燃物燃烧时释放出大量的热能，人体在热能的作用下，可能遭受到烧灼或发生烫伤</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有毒有害的化学物质使人员中毒，是化学能引起的典型伤害事故。</a:t>
            </a:r>
            <a:endParaRPr lang="en-US" altLang="zh-CN">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研究表明，人体对每一种形式能量的作用都有一定的抵抗能力</a:t>
            </a:r>
            <a:r>
              <a:rPr lang="zh-CN" altLang="en-US">
                <a:latin typeface="华文楷体" panose="02010600040101010101" charset="-122"/>
                <a:ea typeface="华文楷体" panose="02010600040101010101" charset="-122"/>
              </a:rPr>
              <a:t>（损伤</a:t>
            </a:r>
            <a:r>
              <a:rPr lang="en-US" altLang="zh-CN">
                <a:latin typeface="华文楷体" panose="02010600040101010101" charset="-122"/>
                <a:ea typeface="华文楷体" panose="02010600040101010101" charset="-122"/>
              </a:rPr>
              <a:t>阈值</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。当人体与某种形式的能量接触时，能否产生伤害及伤害的严重程度如何，主要取决于作用于人体的能量的大小。作用于人体的能量越大，造成严重伤害的可能性越大。</a:t>
            </a:r>
            <a:endParaRPr lang="en-US" altLang="zh-CN">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4535" y="498475"/>
            <a:ext cx="8240395" cy="6139815"/>
          </a:xfrm>
        </p:spPr>
        <p:txBody>
          <a:bodyPr/>
          <a:lstStyle/>
          <a:p>
            <a:pPr marL="0" indent="0">
              <a:buNone/>
            </a:pPr>
            <a:r>
              <a:rPr kumimoji="0" lang="en-US" altLang="zh-CN" sz="2800" kern="1200" dirty="0">
                <a:solidFill>
                  <a:schemeClr val="accent4"/>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rPr>
              <a:t>3.事故防范对策</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哈登认为，在一定条件下某种形式的能量能否产生伤害造成人员伤亡事故，取决于</a:t>
            </a:r>
            <a:r>
              <a:rPr lang="zh-CN" altLang="en-US" dirty="0">
                <a:gradFill>
                  <a:gsLst>
                    <a:gs pos="0">
                      <a:srgbClr val="FECF40"/>
                    </a:gs>
                    <a:gs pos="100000">
                      <a:srgbClr val="846C21"/>
                    </a:gs>
                  </a:gsLst>
                  <a:lin scaled="0"/>
                </a:gradFill>
                <a:latin typeface="华文楷体" panose="02010600040101010101" charset="-122"/>
                <a:ea typeface="华文楷体" panose="02010600040101010101" charset="-122"/>
                <a:sym typeface="+mn-ea"/>
              </a:rPr>
              <a:t>能量大小、接触能量时间长短和频率</a:t>
            </a:r>
            <a:r>
              <a:rPr lang="zh-CN" altLang="en-US" dirty="0">
                <a:solidFill>
                  <a:schemeClr val="tx1"/>
                </a:solidFill>
                <a:latin typeface="华文楷体" panose="02010600040101010101" charset="-122"/>
                <a:ea typeface="华文楷体" panose="02010600040101010101" charset="-122"/>
                <a:sym typeface="+mn-ea"/>
              </a:rPr>
              <a:t>以及</a:t>
            </a:r>
            <a:r>
              <a:rPr lang="zh-CN" altLang="en-US" dirty="0">
                <a:gradFill>
                  <a:gsLst>
                    <a:gs pos="0">
                      <a:srgbClr val="FECF40"/>
                    </a:gs>
                    <a:gs pos="100000">
                      <a:srgbClr val="846C21"/>
                    </a:gs>
                  </a:gsLst>
                  <a:lin scaled="0"/>
                </a:gradFill>
                <a:latin typeface="华文楷体" panose="02010600040101010101" charset="-122"/>
                <a:ea typeface="华文楷体" panose="02010600040101010101" charset="-122"/>
                <a:sym typeface="+mn-ea"/>
              </a:rPr>
              <a:t>力的集中程度</a:t>
            </a:r>
            <a:r>
              <a:rPr lang="zh-CN" altLang="en-US" dirty="0">
                <a:latin typeface="华文楷体" panose="02010600040101010101" charset="-122"/>
                <a:ea typeface="华文楷体" panose="02010600040101010101" charset="-122"/>
                <a:sym typeface="+mn-ea"/>
              </a:rPr>
              <a:t>。</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生产过程中各种能量失控是事故发生的根源。从能量意外释放理论出发，预防伤害事故就是防止能量或危险物质的意外释放。</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采用各种工程技术措施控制能量、预防能量意外释放是最基本的安全措施。在工业生产中经常采用的防止能量意外释放的屏蔽措施主要有：</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（1）用安全的能源代替不安全的能源。例如，在易发生触电的作业场所，用压缩空气动力代替电力，防触电；采用水力采煤代替火药爆破等。</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（2）限制能量的大小和危险物质浓度不超过规定的安全极限量。例如，利用低压电器设备防止电击，通风可以降低厂房内危险物质浓度。这属于危险物质浓度控制技术。</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endParaRPr lang="zh-CN" altLang="en-US" dirty="0">
              <a:latin typeface="华文楷体" panose="02010600040101010101" charset="-122"/>
              <a:ea typeface="华文楷体" panose="02010600040101010101" charset="-122"/>
            </a:endParaRPr>
          </a:p>
          <a:p>
            <a:pPr marL="0" indent="0">
              <a:buNone/>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6115" y="608965"/>
            <a:ext cx="8298815" cy="6007735"/>
          </a:xfrm>
        </p:spPr>
        <p:txBody>
          <a:bodyPr/>
          <a:lstStyle/>
          <a:p>
            <a:pPr marL="0" indent="0">
              <a:buNone/>
            </a:pPr>
            <a:r>
              <a:rPr lang="zh-CN" altLang="en-US" dirty="0">
                <a:latin typeface="华文楷体" panose="02010600040101010101" charset="-122"/>
                <a:ea typeface="华文楷体" panose="02010600040101010101" charset="-122"/>
                <a:cs typeface="华文楷体" panose="02010600040101010101" charset="-122"/>
              </a:rPr>
              <a:t>（3）控制乃至消除能量或危险物质的意外释放。如密封技术和腐蚀控制技术就是将危险物质控制在设备、管道中。这两项技术属于危险物质空间控制技术。 </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4）开辟能量释放渠道，防止能量蓄积。能量的大量蓄积会导致能量突然释放，因此要及时泄放多余能量，如通过接地措施消除静电蓄积；爆破片泄压等。缓慢地释放能量可以减轻其破坏作用，如用各种减振装置吸收冲击能量，防止人员受到伤害等。</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5）设置屏蔽或屏障设施。屏蔽设施如果是防止人员与能量接触的物理实体，属于狭义的屏蔽。这种屏蔽设施可以设置在能源载体上，如电气绝缘层以及安装在机械转动部分外面的防护罩等；也可以设置在人员与能源之间，如防火门、抗爆门、安全围栏等。人员佩戴的个体防护用品，可被看做是设置在人员身上的屏蔽设施。屏蔽设施还可以安装在可能发生相互作用的两种能源之间。</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639445"/>
            <a:ext cx="8225155" cy="5742940"/>
          </a:xfrm>
        </p:spPr>
        <p:txBody>
          <a:bodyPr/>
          <a:lstStyle/>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6</a:t>
            </a:r>
            <a:r>
              <a:rPr lang="zh-CN" altLang="en-US" dirty="0">
                <a:latin typeface="华文楷体" panose="02010600040101010101" charset="-122"/>
                <a:ea typeface="华文楷体" panose="02010600040101010101" charset="-122"/>
                <a:cs typeface="华文楷体" panose="02010600040101010101" charset="-122"/>
              </a:rPr>
              <a:t>）利用仪表监控能量或危险物质，如温度计、压力表浓度测量仪表等。当能量积累达到危险程度或即将意外释放时，利用自动控制系统可以控制能量的释放，或者切断能量的产生或传播途径，如自动断电，也可以自动报警，提示工作人员及时采取应对措施。</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7</a:t>
            </a:r>
            <a:r>
              <a:rPr lang="zh-CN" altLang="en-US" dirty="0">
                <a:latin typeface="华文楷体" panose="02010600040101010101" charset="-122"/>
                <a:ea typeface="华文楷体" panose="02010600040101010101" charset="-122"/>
                <a:cs typeface="华文楷体" panose="02010600040101010101" charset="-122"/>
              </a:rPr>
              <a:t>）信息形式的屏蔽。各种警告措施等信息形式的屏蔽，可以阻止人员的不安全行为或避免发生行为失误，防止人员接触危险物质或能量。</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8</a:t>
            </a:r>
            <a:r>
              <a:rPr lang="zh-CN" altLang="en-US" dirty="0">
                <a:latin typeface="华文楷体" panose="02010600040101010101" charset="-122"/>
                <a:ea typeface="华文楷体" panose="02010600040101010101" charset="-122"/>
                <a:cs typeface="华文楷体" panose="02010600040101010101" charset="-122"/>
              </a:rPr>
              <a:t>）改变工艺流程。例如，改变不安全流程为安全流程；用无毒少毒物质代替剧毒有害物质等。</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9</a:t>
            </a:r>
            <a:r>
              <a:rPr lang="zh-CN" altLang="en-US" dirty="0">
                <a:latin typeface="华文楷体" panose="02010600040101010101" charset="-122"/>
                <a:ea typeface="华文楷体" panose="02010600040101010101" charset="-122"/>
                <a:cs typeface="华文楷体" panose="02010600040101010101" charset="-122"/>
              </a:rPr>
              <a:t>）距离防护与时间防护。保持较远的距离，可以在能量意外释放时减少人员伤亡和财产损失，如远距离操作。必须与某些危险物质接触时，应尽可能缩短接触时间。</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3" y="764704"/>
            <a:ext cx="7848873" cy="5665941"/>
          </a:xfrm>
        </p:spPr>
        <p:txBody>
          <a:bodyPr/>
          <a:lstStyle/>
          <a:p>
            <a:pPr marL="0" indent="0">
              <a:buNone/>
            </a:pPr>
            <a:r>
              <a:rPr lang="en-US" altLang="zh-CN" sz="2800" b="1" dirty="0">
                <a:latin typeface="华文楷体" panose="02010600040101010101" charset="-122"/>
                <a:ea typeface="华文楷体" panose="02010600040101010101" charset="-122"/>
              </a:rPr>
              <a:t>   </a:t>
            </a:r>
            <a:r>
              <a:rPr lang="zh-CN" altLang="en-US" sz="2800" b="1" dirty="0">
                <a:latin typeface="华文楷体" panose="02010600040101010101" charset="-122"/>
                <a:ea typeface="华文楷体" panose="02010600040101010101" charset="-122"/>
              </a:rPr>
              <a:t>三、危险源系统理论</a:t>
            </a:r>
            <a:endParaRPr lang="zh-CN" altLang="en-US" sz="2800" b="1" dirty="0">
              <a:latin typeface="华文楷体" panose="02010600040101010101" charset="-122"/>
              <a:ea typeface="华文楷体" panose="02010600040101010101" charset="-122"/>
            </a:endParaRPr>
          </a:p>
          <a:p>
            <a:pPr marL="0" indent="0">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    1.危险源</a:t>
            </a:r>
            <a:endParaRPr lang="zh-CN" altLang="en-US" dirty="0">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dirty="0">
                <a:latin typeface="华文楷体" panose="02010600040101010101" charset="-122"/>
                <a:ea typeface="华文楷体" panose="02010600040101010101" charset="-122"/>
              </a:rPr>
              <a:t>    在系统安全研究中，认为危险源的存在是事故发生的根本原因，防止事故就是消除、控制系统中的危险源。</a:t>
            </a:r>
            <a:endParaRPr lang="zh-CN" altLang="en-US" dirty="0">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dirty="0">
                <a:latin typeface="华文楷体" panose="02010600040101010101" charset="-122"/>
                <a:ea typeface="华文楷体" panose="02010600040101010101" charset="-122"/>
              </a:rPr>
              <a:t>    根据危险源在事故发生、发展中的作用，把危险源划分为两大类，即</a:t>
            </a:r>
            <a:r>
              <a:rPr lang="zh-CN" altLang="en-US" dirty="0">
                <a:solidFill>
                  <a:srgbClr val="0070C0"/>
                </a:solidFill>
                <a:latin typeface="华文楷体" panose="02010600040101010101" charset="-122"/>
                <a:ea typeface="华文楷体" panose="02010600040101010101" charset="-122"/>
              </a:rPr>
              <a:t>第一类危险源</a:t>
            </a:r>
            <a:r>
              <a:rPr lang="zh-CN" altLang="en-US" dirty="0">
                <a:latin typeface="华文楷体" panose="02010600040101010101" charset="-122"/>
                <a:ea typeface="华文楷体" panose="02010600040101010101" charset="-122"/>
              </a:rPr>
              <a:t>和</a:t>
            </a:r>
            <a:r>
              <a:rPr lang="zh-CN" altLang="en-US" dirty="0">
                <a:solidFill>
                  <a:srgbClr val="0070C0"/>
                </a:solidFill>
                <a:latin typeface="华文楷体" panose="02010600040101010101" charset="-122"/>
                <a:ea typeface="华文楷体" panose="02010600040101010101" charset="-122"/>
              </a:rPr>
              <a:t>第二类危险源</a:t>
            </a:r>
            <a:r>
              <a:rPr lang="zh-CN" altLang="en-US" dirty="0">
                <a:latin typeface="华文楷体" panose="02010600040101010101" charset="-122"/>
                <a:ea typeface="华文楷体" panose="02010600040101010101" charset="-122"/>
              </a:rPr>
              <a:t>。</a:t>
            </a:r>
            <a:endParaRPr lang="zh-CN" altLang="en-US" dirty="0">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b="1" dirty="0">
                <a:solidFill>
                  <a:schemeClr val="accent2"/>
                </a:solidFill>
                <a:latin typeface="华文楷体" panose="02010600040101010101" charset="-122"/>
                <a:ea typeface="华文楷体" panose="02010600040101010101" charset="-122"/>
              </a:rPr>
              <a:t> </a:t>
            </a:r>
            <a:r>
              <a:rPr lang="zh-CN" altLang="en-US" b="1" dirty="0">
                <a:solidFill>
                  <a:srgbClr val="FF0000"/>
                </a:solidFill>
                <a:latin typeface="华文楷体" panose="02010600040101010101" charset="-122"/>
                <a:ea typeface="华文楷体" panose="02010600040101010101" charset="-122"/>
              </a:rPr>
              <a:t> </a:t>
            </a:r>
            <a:r>
              <a:rPr lang="zh-CN" altLang="en-US" b="1" dirty="0">
                <a:latin typeface="华文楷体" panose="02010600040101010101" charset="-122"/>
                <a:ea typeface="华文楷体" panose="02010600040101010101" charset="-122"/>
              </a:rPr>
              <a:t>⑴ </a:t>
            </a:r>
            <a:r>
              <a:rPr lang="zh-CN" altLang="en-US" b="1" dirty="0">
                <a:latin typeface="华文楷体" panose="02010600040101010101" charset="-122"/>
                <a:ea typeface="华文楷体" panose="02010600040101010101" charset="-122"/>
                <a:sym typeface="+mn-ea"/>
              </a:rPr>
              <a:t>第一类危险源</a:t>
            </a:r>
            <a:endParaRPr lang="zh-CN" altLang="en-US" b="1" dirty="0">
              <a:solidFill>
                <a:srgbClr val="00B050"/>
              </a:solidFill>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zh-CN" altLang="en-US" dirty="0">
                <a:latin typeface="华文楷体" panose="02010600040101010101" charset="-122"/>
                <a:ea typeface="华文楷体" panose="02010600040101010101" charset="-122"/>
                <a:sym typeface="+mn-ea"/>
              </a:rPr>
              <a:t>    根据能量意外释放论，事故是能量或危险物质的意外释放。于是，将系统中存在的、可能发生意外释放的</a:t>
            </a:r>
            <a:r>
              <a:rPr lang="zh-CN" altLang="en-US" dirty="0">
                <a:solidFill>
                  <a:srgbClr val="00B050"/>
                </a:solidFill>
                <a:latin typeface="华文楷体" panose="02010600040101010101" charset="-122"/>
                <a:ea typeface="华文楷体" panose="02010600040101010101" charset="-122"/>
                <a:sym typeface="+mn-ea"/>
              </a:rPr>
              <a:t>能量</a:t>
            </a:r>
            <a:r>
              <a:rPr lang="zh-CN" altLang="en-US" dirty="0">
                <a:latin typeface="华文楷体" panose="02010600040101010101" charset="-122"/>
                <a:ea typeface="华文楷体" panose="02010600040101010101" charset="-122"/>
                <a:sym typeface="+mn-ea"/>
              </a:rPr>
              <a:t>或</a:t>
            </a:r>
            <a:r>
              <a:rPr lang="zh-CN" altLang="en-US" dirty="0">
                <a:solidFill>
                  <a:srgbClr val="00B050"/>
                </a:solidFill>
                <a:latin typeface="华文楷体" panose="02010600040101010101" charset="-122"/>
                <a:ea typeface="华文楷体" panose="02010600040101010101" charset="-122"/>
                <a:sym typeface="+mn-ea"/>
              </a:rPr>
              <a:t>危险物质</a:t>
            </a:r>
            <a:r>
              <a:rPr lang="zh-CN" altLang="en-US" dirty="0">
                <a:latin typeface="华文楷体" panose="02010600040101010101" charset="-122"/>
                <a:ea typeface="华文楷体" panose="02010600040101010101" charset="-122"/>
                <a:sym typeface="+mn-ea"/>
              </a:rPr>
              <a:t>称作</a:t>
            </a:r>
            <a:r>
              <a:rPr lang="zh-CN" altLang="en-US" dirty="0">
                <a:solidFill>
                  <a:srgbClr val="FF0000"/>
                </a:solidFill>
                <a:latin typeface="华文楷体" panose="02010600040101010101" charset="-122"/>
                <a:ea typeface="华文楷体" panose="02010600040101010101" charset="-122"/>
                <a:sym typeface="+mn-ea"/>
              </a:rPr>
              <a:t>第一类危险源</a:t>
            </a:r>
            <a:r>
              <a:rPr lang="zh-CN" altLang="en-US" dirty="0">
                <a:latin typeface="华文楷体" panose="02010600040101010101" charset="-122"/>
                <a:ea typeface="华文楷体" panose="02010600040101010101" charset="-122"/>
                <a:sym typeface="+mn-ea"/>
              </a:rPr>
              <a:t>。第一类危险源具有的能量越多，一旦发生事故其后果越严重；包含的危险物质的量越多，其危险性越大。</a:t>
            </a:r>
            <a:endParaRPr lang="zh-CN" altLang="en-US" dirty="0">
              <a:latin typeface="华文楷体" panose="02010600040101010101" charset="-122"/>
              <a:ea typeface="华文楷体" panose="02010600040101010101"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692696"/>
            <a:ext cx="8281362" cy="5832648"/>
          </a:xfrm>
        </p:spPr>
        <p:txBody>
          <a:bodyPr/>
          <a:lstStyle/>
          <a:p>
            <a:pPr marL="0" indent="0" eaLnBrk="1" latinLnBrk="0" hangingPunct="1">
              <a:lnSpc>
                <a:spcPts val="2980"/>
              </a:lnSpc>
              <a:spcBef>
                <a:spcPts val="0"/>
              </a:spcBef>
              <a:buNone/>
            </a:pPr>
            <a:r>
              <a:rPr lang="zh-CN" altLang="en-US" b="1" dirty="0">
                <a:latin typeface="华文楷体" panose="02010600040101010101" charset="-122"/>
                <a:ea typeface="华文楷体" panose="02010600040101010101" charset="-122"/>
                <a:sym typeface="+mn-ea"/>
              </a:rPr>
              <a:t>⑵ 第二类危险源</a:t>
            </a:r>
            <a:endParaRPr lang="zh-CN" altLang="en-US" b="1" dirty="0">
              <a:solidFill>
                <a:srgbClr val="00B050"/>
              </a:solidFill>
              <a:latin typeface="华文楷体" panose="02010600040101010101" charset="-122"/>
              <a:ea typeface="华文楷体" panose="02010600040101010101" charset="-122"/>
              <a:sym typeface="+mn-ea"/>
            </a:endParaRPr>
          </a:p>
          <a:p>
            <a:pPr marL="0">
              <a:lnSpc>
                <a:spcPts val="29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在生产生活中，为了安全利用能量，让能量按照人们的意图在系统中流动、转换和做功，必须采取可靠的控制措施约束、限制能量，即必须控制第一类危险源，防止能量意外释放。控制措施包括对有害物质或能量采取密闭、转移、隔离、减弱、监控等技术措施。实际上，绝对可靠的控制措施并不存在。在许多复杂因素的作用下，能量控制措施可能失效，从而发生事故。导致能量控制措施失效的各种不安全因素称为</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第二类危险源</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a:lnSpc>
                <a:spcPts val="29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第二类危险源，包括人、物、环境三个方面的因素。</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a:lnSpc>
                <a:spcPts val="298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人的不安全行为和人失误都可能直接破坏对第一类危险源的控制，造成能量或危险物质的意外释放。</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人的不安全行为</a:t>
            </a:r>
            <a:r>
              <a:rPr lang="zh-CN" altLang="en-US" dirty="0">
                <a:latin typeface="华文楷体" panose="02010600040101010101" charset="-122"/>
                <a:ea typeface="华文楷体" panose="02010600040101010101" charset="-122"/>
                <a:cs typeface="华文楷体" panose="02010600040101010101" charset="-122"/>
                <a:sym typeface="+mn-ea"/>
              </a:rPr>
              <a:t>多指违章操作；</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人失误</a:t>
            </a:r>
            <a:r>
              <a:rPr lang="zh-CN" altLang="en-US" dirty="0">
                <a:latin typeface="华文楷体" panose="02010600040101010101" charset="-122"/>
                <a:ea typeface="华文楷体" panose="02010600040101010101" charset="-122"/>
                <a:cs typeface="华文楷体" panose="02010600040101010101" charset="-122"/>
                <a:sym typeface="+mn-ea"/>
              </a:rPr>
              <a:t>是指人的行为结果偏离了预定目标，或超出了可接受的界限，产生了不良后果。人失误往往是无意识的，如误开阀门使有毒气体从容器泄放到外界。</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nSpc>
                <a:spcPts val="2980"/>
              </a:lnSpc>
              <a:spcBef>
                <a:spcPts val="0"/>
              </a:spcBef>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nSpc>
                <a:spcPts val="2980"/>
              </a:lnSpc>
              <a:spcBef>
                <a:spcPts val="0"/>
              </a:spcBef>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2980"/>
              </a:lnSpc>
              <a:spcBef>
                <a:spcPts val="0"/>
              </a:spcBef>
              <a:buClrTx/>
              <a:buSzTx/>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10" y="565785"/>
            <a:ext cx="8338820" cy="5873750"/>
          </a:xfrm>
        </p:spPr>
        <p:txBody>
          <a:bodyPr/>
          <a:lstStyle/>
          <a:p>
            <a:pPr marL="0">
              <a:lnSpc>
                <a:spcPts val="31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物的因素可以概括为物的故障。故障是指由于性能低下而不能实现预定功能的现象，物的不安全状态也可以看作是一种故障状态。有时物的故障可能导致人员失误，如仪表失灵可能导致人员判断与操作失误，造成事故。</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zh-CN" altLang="en-US" dirty="0">
                <a:latin typeface="华文楷体" panose="02010600040101010101" charset="-122"/>
                <a:ea typeface="华文楷体" panose="02010600040101010101" charset="-122"/>
                <a:cs typeface="华文楷体" panose="02010600040101010101" charset="-122"/>
                <a:sym typeface="+mn-ea"/>
              </a:rPr>
              <a:t>    环境因素主要指系统运行的环境，包括温度、湿度、照明、粉尘、通风、噪声、振动、电磁辐射等物理环境，以及企业和社会的软环境。不良的物理环境可能引起物的故障或人失误。</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2.危险源与事故</a:t>
            </a:r>
            <a:endParaRPr lang="zh-CN" altLang="en-US" sz="2800" dirty="0">
              <a:latin typeface="华文楷体" panose="02010600040101010101" charset="-122"/>
              <a:ea typeface="华文楷体" panose="02010600040101010101" charset="-122"/>
            </a:endParaRPr>
          </a:p>
          <a:p>
            <a:pPr marL="0">
              <a:lnSpc>
                <a:spcPts val="3180"/>
              </a:lnSpc>
              <a:spcBef>
                <a:spcPts val="0"/>
              </a:spcBef>
              <a:buNone/>
            </a:pPr>
            <a:r>
              <a:rPr lang="zh-CN" altLang="en-US" dirty="0">
                <a:latin typeface="华文楷体" panose="02010600040101010101" charset="-122"/>
                <a:ea typeface="华文楷体" panose="02010600040101010101" charset="-122"/>
              </a:rPr>
              <a:t>    一起事故的发生是两类危险源共同起作用的结果。一方面，</a:t>
            </a:r>
            <a:r>
              <a:rPr lang="zh-CN" altLang="en-US" dirty="0">
                <a:latin typeface="华文楷体" panose="02010600040101010101" charset="-122"/>
                <a:ea typeface="华文楷体" panose="02010600040101010101" charset="-122"/>
                <a:sym typeface="+mn-ea"/>
              </a:rPr>
              <a:t>第一类危险源的存在是事故发生的前提，没有第一类危险源就谈不上能量或危险物质的意外释放，也就没有事故；另一方面，如果没有第二类危险源的出现，使得对第一类危险源的控制失效，也不会发生能量或危险物质的意外释放。</a:t>
            </a:r>
            <a:endParaRPr lang="zh-CN" altLang="en-US" dirty="0">
              <a:latin typeface="华文楷体" panose="02010600040101010101" charset="-122"/>
              <a:ea typeface="华文楷体" panose="02010600040101010101" charset="-122"/>
            </a:endParaRPr>
          </a:p>
          <a:p>
            <a:pPr marL="0" algn="l" eaLnBrk="1" latinLnBrk="0" hangingPunct="1">
              <a:lnSpc>
                <a:spcPts val="3180"/>
              </a:lnSpc>
              <a:spcBef>
                <a:spcPts val="0"/>
              </a:spcBef>
              <a:buClrTx/>
              <a:buSzTx/>
              <a:buNone/>
            </a:pP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476375" y="548640"/>
            <a:ext cx="6610350" cy="2877820"/>
          </a:xfrm>
          <a:prstGeom prst="rect">
            <a:avLst/>
          </a:prstGeom>
        </p:spPr>
      </p:pic>
      <p:pic>
        <p:nvPicPr>
          <p:cNvPr id="6" name="图片 5"/>
          <p:cNvPicPr>
            <a:picLocks noChangeAspect="1"/>
          </p:cNvPicPr>
          <p:nvPr/>
        </p:nvPicPr>
        <p:blipFill>
          <a:blip r:embed="rId2"/>
          <a:stretch>
            <a:fillRect/>
          </a:stretch>
        </p:blipFill>
        <p:spPr>
          <a:xfrm>
            <a:off x="1476375" y="3493770"/>
            <a:ext cx="6610350" cy="295719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170" y="624205"/>
            <a:ext cx="8239760" cy="5860415"/>
          </a:xfrm>
        </p:spPr>
        <p:txBody>
          <a:bodyPr/>
          <a:lstStyle/>
          <a:p>
            <a:pPr marL="0" algn="l" eaLnBrk="1" latinLnBrk="0" hangingPunct="1">
              <a:lnSpc>
                <a:spcPts val="3180"/>
              </a:lnSpc>
              <a:spcBef>
                <a:spcPts val="0"/>
              </a:spcBef>
              <a:buClrTx/>
              <a:buSzTx/>
              <a:buNone/>
            </a:pPr>
            <a:r>
              <a:rPr lang="zh-CN" altLang="en-US" dirty="0">
                <a:latin typeface="华文楷体" panose="02010600040101010101" charset="-122"/>
                <a:ea typeface="华文楷体" panose="02010600040101010101" charset="-122"/>
                <a:cs typeface="华文楷体" panose="02010600040101010101" charset="-122"/>
                <a:sym typeface="+mn-ea"/>
              </a:rPr>
              <a:t>    事故发生时，第一类危险源释放出的能量，直接导致人员伤害或财产损失，决定事故后果的</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严重程度</a:t>
            </a:r>
            <a:r>
              <a:rPr lang="zh-CN" altLang="en-US" dirty="0">
                <a:latin typeface="华文楷体" panose="02010600040101010101" charset="-122"/>
                <a:ea typeface="华文楷体" panose="02010600040101010101" charset="-122"/>
                <a:cs typeface="华文楷体" panose="02010600040101010101" charset="-122"/>
                <a:sym typeface="+mn-ea"/>
              </a:rPr>
              <a:t>；第二类危险源出现的频繁程度，决定事故发生的</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可能性大小</a:t>
            </a:r>
            <a:r>
              <a:rPr lang="zh-CN" altLang="en-US" dirty="0">
                <a:latin typeface="华文楷体" panose="02010600040101010101" charset="-122"/>
                <a:ea typeface="华文楷体" panose="02010600040101010101" charset="-122"/>
                <a:cs typeface="华文楷体" panose="02010600040101010101" charset="-122"/>
                <a:sym typeface="+mn-ea"/>
              </a:rPr>
              <a:t>。两类危险源共同决定危险源的危险性。正常生产中事故预防工作的重点是</a:t>
            </a:r>
            <a:r>
              <a:rPr lang="zh-CN" altLang="en-US" dirty="0">
                <a:latin typeface="华文楷体" panose="02010600040101010101" charset="-122"/>
                <a:ea typeface="华文楷体" panose="02010600040101010101" charset="-122"/>
                <a:sym typeface="+mn-ea"/>
              </a:rPr>
              <a:t>第二类危险源的控制问题。</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例如压力容器中的危险物质是</a:t>
            </a:r>
            <a:r>
              <a:rPr lang="zh-CN" altLang="en-US" dirty="0">
                <a:latin typeface="华文楷体" panose="02010600040101010101" charset="-122"/>
                <a:ea typeface="华文楷体" panose="02010600040101010101" charset="-122"/>
                <a:cs typeface="华文楷体" panose="02010600040101010101" charset="-122"/>
                <a:sym typeface="+mn-ea"/>
              </a:rPr>
              <a:t>第一类危险源，压力容器的缺陷或人误操作是</a:t>
            </a:r>
            <a:r>
              <a:rPr lang="zh-CN" altLang="en-US" dirty="0">
                <a:latin typeface="华文楷体" panose="02010600040101010101" charset="-122"/>
                <a:ea typeface="华文楷体" panose="02010600040101010101" charset="-122"/>
                <a:sym typeface="+mn-ea"/>
              </a:rPr>
              <a:t>第二类危险源，由于操作不当、压力容器超压、安全阀</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爆破片失效，就会发生爆炸事故。</a:t>
            </a:r>
            <a:endParaRPr lang="zh-CN" altLang="en-US" dirty="0">
              <a:latin typeface="华文楷体" panose="02010600040101010101" charset="-122"/>
              <a:ea typeface="华文楷体" panose="02010600040101010101" charset="-122"/>
              <a:sym typeface="+mn-ea"/>
            </a:endParaRPr>
          </a:p>
          <a:p>
            <a:pPr marL="0" indent="0">
              <a:buNone/>
            </a:pPr>
            <a:r>
              <a:rPr kumimoji="0" lang="zh-CN" altLang="en-US" sz="2400" b="1" kern="1200" dirty="0">
                <a:solidFill>
                  <a:srgbClr val="FFC000"/>
                </a:solidFill>
                <a:latin typeface="华文楷体" panose="02010600040101010101" charset="-122"/>
                <a:ea typeface="华文楷体" panose="02010600040101010101" charset="-122"/>
                <a:cs typeface="华文楷体" panose="02010600040101010101" charset="-122"/>
                <a:sym typeface="+mn-ea"/>
              </a:rPr>
              <a:t>3. 系统安全理论</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系统安全理论的要点是：在系统寿命周期内，应当用系统安全工程和管理方法，辨识系统中的危险源并对危险源实行有效控制，使其危险性减至最小，从而使系统在规定的性能、时间和成本范围内达到最佳的安全程度。</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85" y="682625"/>
            <a:ext cx="8195945" cy="5699760"/>
          </a:xfrm>
        </p:spPr>
        <p:txBody>
          <a:bodyPr/>
          <a:lstStyle/>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危险源是事故的根源。工业生产中不可能彻底消除危险源，所以没有绝对的安全。系统安全的目标不是零事故，而是最佳安全程度。</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按照系统安全思想，在一个新系统的构思阶段就必须考虑其安全性的问题，制定并开始执行安全工作规划，并且把系统安全活动贯穿于系统寿命周期直到系统报废为止。所以，化工企业的安全工作是从企业或项目的可研阶段开始的，从工艺技术选择、工厂选址、总平面与竖向布置、设备平面布置，到工艺流程联锁控制、设备制造、建构筑物设计、电气选型、防雷防静电、暖通、给排水等，处处都必须充分考虑安全因素。政府监管部门对于危险化学品的安全管理也应当涵盖危险化学品的</a:t>
            </a:r>
            <a:r>
              <a:rPr lang="zh-CN" altLang="zh-CN" dirty="0">
                <a:latin typeface="华文楷体" panose="02010600040101010101" charset="-122"/>
                <a:ea typeface="华文楷体" panose="02010600040101010101" charset="-122"/>
              </a:rPr>
              <a:t>生产、储存、使用、经营和运输</a:t>
            </a:r>
            <a:r>
              <a:rPr lang="zh-CN" altLang="en-US" dirty="0">
                <a:latin typeface="华文楷体" panose="02010600040101010101" charset="-122"/>
                <a:ea typeface="华文楷体" panose="02010600040101010101" charset="-122"/>
                <a:sym typeface="+mn-ea"/>
              </a:rPr>
              <a:t>等环节。</a:t>
            </a:r>
            <a:endParaRPr lang="zh-CN" altLang="en-US" dirty="0">
              <a:latin typeface="华文楷体" panose="02010600040101010101" charset="-122"/>
              <a:ea typeface="华文楷体" panose="02010600040101010101"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8040" y="682625"/>
            <a:ext cx="7991475" cy="5699760"/>
          </a:xfrm>
        </p:spPr>
        <p:txBody>
          <a:bodyPr/>
          <a:lstStyle/>
          <a:p>
            <a:pPr marL="0" indent="0">
              <a:buNone/>
            </a:pPr>
            <a:r>
              <a:rPr lang="zh-CN" altLang="en-US" sz="2800" b="1" dirty="0">
                <a:latin typeface="华文楷体" panose="02010600040101010101" charset="-122"/>
                <a:ea typeface="华文楷体" panose="02010600040101010101" charset="-122"/>
                <a:sym typeface="+mn-ea"/>
              </a:rPr>
              <a:t>四、变化</a:t>
            </a:r>
            <a:r>
              <a:rPr lang="en-US" altLang="zh-CN" sz="2800" b="1" dirty="0">
                <a:latin typeface="华文楷体" panose="02010600040101010101" charset="-122"/>
                <a:ea typeface="华文楷体" panose="02010600040101010101" charset="-122"/>
                <a:sym typeface="+mn-ea"/>
              </a:rPr>
              <a:t>-</a:t>
            </a:r>
            <a:r>
              <a:rPr lang="zh-CN" altLang="en-US" sz="2800" b="1" dirty="0">
                <a:latin typeface="华文楷体" panose="02010600040101010101" charset="-122"/>
                <a:ea typeface="华文楷体" panose="02010600040101010101" charset="-122"/>
                <a:sym typeface="+mn-ea"/>
              </a:rPr>
              <a:t>失误理论</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变化一失误理论又称变化分析方法，是由约翰逊在对管理疏忽与危险树(MORT)的研究中提出。该理论主要观点：</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运行系统中与能量和失误相对应的变化是事故发生的根本原因</a:t>
            </a:r>
            <a:r>
              <a:rPr lang="zh-CN" altLang="en-US" dirty="0">
                <a:latin typeface="华文楷体" panose="02010600040101010101" charset="-122"/>
                <a:ea typeface="华文楷体" panose="02010600040101010101" charset="-122"/>
                <a:cs typeface="华文楷体" panose="02010600040101010101" charset="-122"/>
              </a:rPr>
              <a:t>。没有变化就没有事故，系统运行过程中客观事物发生变化时，应及时发现变化并采取相应的措施以适应这些变化，否则将发生失误，导致事故。</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1. 变化与事故</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约翰逊认为：事故是由意外的能量释放引起的，这种能量释放的发生是由于管理者或操作者没有适应生产过程中物的或人的因素的变化，产生了计划错误或人为失误，从而导致不安全行为或不安全状态，破坏了对能量的屏蔽或控制，即发生了事故，因事故造成生产过程中人员伤产或财产损失。总之，中心问题是能量。</a:t>
            </a:r>
            <a:endParaRPr lang="zh-CN" altLang="en-US" dirty="0">
              <a:latin typeface="华文楷体" panose="02010600040101010101" charset="-122"/>
              <a:ea typeface="华文楷体" panose="02010600040101010101" charset="-122"/>
            </a:endParaRPr>
          </a:p>
          <a:p>
            <a:pPr marL="0" indent="0">
              <a:buNone/>
            </a:pP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rPr>
              <a:t>    </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405" y="726440"/>
            <a:ext cx="8137525" cy="5758180"/>
          </a:xfrm>
        </p:spPr>
        <p:txBody>
          <a:bodyPr/>
          <a:lstStyle/>
          <a:p>
            <a:pPr marL="0" indent="0">
              <a:buNone/>
            </a:pPr>
            <a:r>
              <a:rPr lang="zh-CN" altLang="en-US" dirty="0">
                <a:latin typeface="华文楷体" panose="02010600040101010101" charset="-122"/>
                <a:ea typeface="华文楷体" panose="02010600040101010101" charset="-122"/>
              </a:rPr>
              <a:t>    按照变化</a:t>
            </a:r>
            <a:r>
              <a:rPr lang="en-US" altLang="zh-CN" dirty="0">
                <a:latin typeface="华文楷体" panose="02010600040101010101" charset="-122"/>
                <a:ea typeface="华文楷体" panose="02010600040101010101" charset="-122"/>
              </a:rPr>
              <a:t>-</a:t>
            </a:r>
            <a:r>
              <a:rPr lang="zh-CN" altLang="en-US" dirty="0">
                <a:latin typeface="华文楷体" panose="02010600040101010101" charset="-122"/>
                <a:ea typeface="华文楷体" panose="02010600040101010101" charset="-122"/>
              </a:rPr>
              <a:t>失误理论，人失误和物的故障的发生都与变化有关。所以，在安全管理工作中，变化被看作一种潜在的事故致因，应该被尽早地发现并采取相应的措施。作为安全管理人员，应该关注一下变化：</a:t>
            </a:r>
            <a:endParaRPr lang="zh-CN" altLang="en-US" dirty="0">
              <a:latin typeface="华文楷体" panose="02010600040101010101" charset="-122"/>
              <a:ea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⑴ </a:t>
            </a:r>
            <a:r>
              <a:rPr lang="zh-CN" altLang="en-US" dirty="0">
                <a:solidFill>
                  <a:srgbClr val="00B0F0"/>
                </a:solidFill>
                <a:latin typeface="华文楷体" panose="02010600040101010101" charset="-122"/>
                <a:ea typeface="华文楷体" panose="02010600040101010101" charset="-122"/>
              </a:rPr>
              <a:t>企业外部社会环境的变化</a:t>
            </a:r>
            <a:r>
              <a:rPr lang="zh-CN" altLang="en-US" dirty="0">
                <a:latin typeface="华文楷体" panose="02010600040101010101" charset="-122"/>
                <a:ea typeface="华文楷体" panose="02010600040101010101" charset="-122"/>
              </a:rPr>
              <a:t>。企业外部社会环境，特别是国家政治或经济方针、政策的变化，对企业的经营理念、管理体制及员工心理等有较大的影响，必然也会对安全管理造成影响。</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rPr>
              <a:t>    ⑵ </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企业内部的宏观变化和微观变化</a:t>
            </a:r>
            <a:r>
              <a:rPr lang="zh-CN" altLang="en-US" dirty="0">
                <a:latin typeface="华文楷体" panose="02010600040101010101" charset="-122"/>
                <a:ea typeface="华文楷体" panose="02010600040101010101" charset="-122"/>
                <a:cs typeface="华文楷体" panose="02010600040101010101" charset="-122"/>
              </a:rPr>
              <a:t>。宏观变化是指企业总体上的变化，如领导人的变更，经营目标的调整，职工大范围的调整、录用，生产计划的较大改变等；微观变化是指一些具体事物的改变，如供应商的变化，机器设备维护、更换，工艺调整等。</a:t>
            </a: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6770" y="668655"/>
            <a:ext cx="8138160" cy="5713730"/>
          </a:xfrm>
        </p:spPr>
        <p:txBody>
          <a:bodyPr/>
          <a:lstStyle/>
          <a:p>
            <a:pPr marL="0" indent="0">
              <a:buNone/>
            </a:pPr>
            <a:r>
              <a:rPr lang="zh-CN" altLang="en-US" dirty="0">
                <a:latin typeface="华文楷体" panose="02010600040101010101" charset="-122"/>
                <a:ea typeface="华文楷体" panose="02010600040101010101" charset="-122"/>
                <a:cs typeface="华文楷体" panose="02010600040101010101" charset="-122"/>
              </a:rPr>
              <a:t>    ⑶ </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计划内与计划外的变化</a:t>
            </a:r>
            <a:r>
              <a:rPr lang="zh-CN" altLang="en-US" dirty="0">
                <a:latin typeface="华文楷体" panose="02010600040101010101" charset="-122"/>
                <a:ea typeface="华文楷体" panose="02010600040101010101" charset="-122"/>
                <a:cs typeface="华文楷体" panose="02010600040101010101" charset="-122"/>
              </a:rPr>
              <a:t>。对有计划进行的变化，应事先进行风险分析并采取安全措施；对于不是计划内的变化，一是要及时发现变化，而是要根据变化采取正确的措施。</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⑷ </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实际的变化和潜在的变化</a:t>
            </a:r>
            <a:r>
              <a:rPr lang="zh-CN" altLang="en-US" dirty="0">
                <a:latin typeface="华文楷体" panose="02010600040101010101" charset="-122"/>
                <a:ea typeface="华文楷体" panose="02010600040101010101" charset="-122"/>
                <a:cs typeface="华文楷体" panose="02010600040101010101" charset="-122"/>
              </a:rPr>
              <a:t>。通过检查和观测可以发现实际存在着的变化；潜在的变化却不易发现，往往需要靠经验和分析研究才能发现。</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⑸</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 时间的变化</a:t>
            </a:r>
            <a:r>
              <a:rPr lang="zh-CN" altLang="en-US" dirty="0">
                <a:latin typeface="华文楷体" panose="02010600040101010101" charset="-122"/>
                <a:ea typeface="华文楷体" panose="02010600040101010101" charset="-122"/>
                <a:cs typeface="华文楷体" panose="02010600040101010101" charset="-122"/>
              </a:rPr>
              <a:t>。随着时间的流逝，人员对危险的戒备会逐渐松弛，设备、装置性能会逐渐劣化，这些变化与其他方面的变化相互作用，引起新的变化。</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⑹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技术上的变化</a:t>
            </a:r>
            <a:r>
              <a:rPr lang="zh-CN" altLang="en-US" dirty="0">
                <a:latin typeface="华文楷体" panose="02010600040101010101" charset="-122"/>
                <a:ea typeface="华文楷体" panose="02010600040101010101" charset="-122"/>
                <a:cs typeface="华文楷体" panose="02010600040101010101" charset="-122"/>
                <a:sym typeface="+mn-ea"/>
              </a:rPr>
              <a:t>。采用新工艺、新技术或开始新工程、新项目时发生变化，人们由于不熟悉而易发生失误。</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⑺ </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人员的变化</a:t>
            </a:r>
            <a:r>
              <a:rPr lang="zh-CN" altLang="en-US" dirty="0">
                <a:latin typeface="华文楷体" panose="02010600040101010101" charset="-122"/>
                <a:ea typeface="华文楷体" panose="02010600040101010101" charset="-122"/>
                <a:cs typeface="华文楷体" panose="02010600040101010101" charset="-122"/>
              </a:rPr>
              <a:t>。这里主要指员工心理、生理上的变化。人的变化往往不易掌握，因素也较为复杂，需要认真观察和分析。</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1375" y="712470"/>
            <a:ext cx="8123555" cy="5669915"/>
          </a:xfrm>
        </p:spPr>
        <p:txBody>
          <a:bodyPr/>
          <a:lstStyle/>
          <a:p>
            <a:pPr marL="0" indent="0">
              <a:buNone/>
            </a:pPr>
            <a:r>
              <a:rPr lang="zh-CN" altLang="en-US" dirty="0">
                <a:latin typeface="华文楷体" panose="02010600040101010101" charset="-122"/>
                <a:ea typeface="华文楷体" panose="02010600040101010101" charset="-122"/>
                <a:cs typeface="华文楷体" panose="02010600040101010101" charset="-122"/>
              </a:rPr>
              <a:t>    ⑻ </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劳动组织的变化</a:t>
            </a:r>
            <a:r>
              <a:rPr lang="zh-CN" altLang="en-US" dirty="0">
                <a:latin typeface="华文楷体" panose="02010600040101010101" charset="-122"/>
                <a:ea typeface="华文楷体" panose="02010600040101010101" charset="-122"/>
                <a:cs typeface="华文楷体" panose="02010600040101010101" charset="-122"/>
              </a:rPr>
              <a:t>。当劳动组织发生变化时，可能引起组织过程的混乱，如项目交接不好，造成工作不衔接或配合不良，进而导致操作失误和不安全行为的发生。</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⑼ </a:t>
            </a:r>
            <a:r>
              <a:rPr lang="zh-CN" altLang="en-US" dirty="0">
                <a:solidFill>
                  <a:srgbClr val="00B0F0"/>
                </a:solidFill>
                <a:latin typeface="华文楷体" panose="02010600040101010101" charset="-122"/>
                <a:ea typeface="华文楷体" panose="02010600040101010101" charset="-122"/>
                <a:cs typeface="华文楷体" panose="02010600040101010101" charset="-122"/>
              </a:rPr>
              <a:t>操作规程的变化</a:t>
            </a:r>
            <a:r>
              <a:rPr lang="zh-CN" altLang="en-US" dirty="0">
                <a:latin typeface="华文楷体" panose="02010600040101010101" charset="-122"/>
                <a:ea typeface="华文楷体" panose="02010600040101010101" charset="-122"/>
                <a:cs typeface="华文楷体" panose="02010600040101010101" charset="-122"/>
              </a:rPr>
              <a:t>。新规程替换旧规程以后，往往要有一个逐渐适应和习惯的过程。</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当然，必须指出的是，并非所有的变化均能导致事故。在众多的变化中，只有</a:t>
            </a:r>
            <a:r>
              <a:rPr lang="zh-CN" altLang="en-US" dirty="0">
                <a:solidFill>
                  <a:srgbClr val="FF0000"/>
                </a:solidFill>
                <a:latin typeface="华文楷体" panose="02010600040101010101" charset="-122"/>
                <a:ea typeface="华文楷体" panose="02010600040101010101" charset="-122"/>
                <a:cs typeface="华文楷体" panose="02010600040101010101" charset="-122"/>
              </a:rPr>
              <a:t>极少数</a:t>
            </a:r>
            <a:r>
              <a:rPr lang="zh-CN" altLang="en-US" dirty="0">
                <a:latin typeface="华文楷体" panose="02010600040101010101" charset="-122"/>
                <a:ea typeface="华文楷体" panose="02010600040101010101" charset="-122"/>
                <a:cs typeface="华文楷体" panose="02010600040101010101" charset="-122"/>
              </a:rPr>
              <a:t>的变化会引起人的失误，而众多的变化引起的人的失误中，又</a:t>
            </a:r>
            <a:r>
              <a:rPr lang="zh-CN" altLang="en-US" dirty="0">
                <a:solidFill>
                  <a:srgbClr val="FF0000"/>
                </a:solidFill>
                <a:latin typeface="华文楷体" panose="02010600040101010101" charset="-122"/>
                <a:ea typeface="华文楷体" panose="02010600040101010101" charset="-122"/>
                <a:cs typeface="华文楷体" panose="02010600040101010101" charset="-122"/>
              </a:rPr>
              <a:t>只有极少数</a:t>
            </a:r>
            <a:r>
              <a:rPr lang="zh-CN" altLang="en-US" dirty="0">
                <a:latin typeface="华文楷体" panose="02010600040101010101" charset="-122"/>
                <a:ea typeface="华文楷体" panose="02010600040101010101" charset="-122"/>
                <a:cs typeface="华文楷体" panose="02010600040101010101" charset="-122"/>
              </a:rPr>
              <a:t>的一部分失误会导致事故的发生。</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653415"/>
            <a:ext cx="8152705" cy="5728970"/>
          </a:xfrm>
        </p:spPr>
        <p:txBody>
          <a:bodyPr/>
          <a:lstStyle/>
          <a:p>
            <a:pPr marL="0" indent="0">
              <a:buNone/>
            </a:pPr>
            <a:r>
              <a:rPr kumimoji="0" lang="en-US" altLang="zh-CN" b="1" kern="1200"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2. 变更管理</a:t>
            </a: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mj-lt"/>
                <a:ea typeface="华文楷体" panose="02010600040101010101" charset="-122"/>
                <a:cs typeface="+mj-lt"/>
                <a:sym typeface="+mn-ea"/>
              </a:rPr>
              <a:t> management of change</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变更管理 </a:t>
            </a:r>
            <a:r>
              <a:rPr lang="zh-CN" altLang="en-US" dirty="0">
                <a:latin typeface="华文楷体" panose="02010600040101010101" charset="-122"/>
                <a:ea typeface="华文楷体" panose="02010600040101010101" charset="-122"/>
                <a:cs typeface="华文楷体" panose="02010600040101010101" charset="-122"/>
                <a:sym typeface="+mn-ea"/>
              </a:rPr>
              <a:t>是指企业在工艺、设备、仪表、电气、公用工程、备件、材料、化学品、生产组织方式和人员、组织机构等方面等永久性或暂时性的</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变化</a:t>
            </a:r>
            <a:r>
              <a:rPr lang="zh-CN" altLang="en-US" dirty="0">
                <a:latin typeface="华文楷体" panose="02010600040101010101" charset="-122"/>
                <a:ea typeface="华文楷体" panose="02010600040101010101" charset="-122"/>
                <a:cs typeface="华文楷体" panose="02010600040101010101" charset="-122"/>
                <a:sym typeface="+mn-ea"/>
              </a:rPr>
              <a:t>进行有计划的控制，以避免或减轻对安全生产的影响。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变更管理程序包括</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变更申请</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变更风险评估及制定管控措施</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变更审批</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变更实施和相关方培训(告知)</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变更验收</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资料归档、变更关闭</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企业应建立变更管理档案，档案至少应包括变更申请审批表、风险评估记录、变更实施的相关资料、变更关闭确认记录、其他与变更相关的文件资料等。</a:t>
            </a:r>
            <a:endParaRPr lang="en-US" altLang="zh-CN"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430" y="704850"/>
            <a:ext cx="8064500" cy="5677535"/>
          </a:xfrm>
        </p:spPr>
        <p:txBody>
          <a:bodyPr/>
          <a:lstStyle/>
          <a:p>
            <a:pPr marL="0" indent="0">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3. 应急管理</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应急管理是针对生产中突然发生的暂时性变化而进行的有计划的控制。</a:t>
            </a:r>
            <a:r>
              <a:rPr lang="zh-CN" altLang="zh-CN" dirty="0">
                <a:latin typeface="华文楷体" panose="02010600040101010101" charset="-122"/>
                <a:ea typeface="华文楷体" panose="02010600040101010101" charset="-122"/>
              </a:rPr>
              <a:t>生产经营单位</a:t>
            </a:r>
            <a:r>
              <a:rPr lang="zh-CN" altLang="en-US" dirty="0">
                <a:latin typeface="华文楷体" panose="02010600040101010101" charset="-122"/>
                <a:ea typeface="华文楷体" panose="02010600040101010101" charset="-122"/>
              </a:rPr>
              <a:t>为应对</a:t>
            </a:r>
            <a:r>
              <a:rPr lang="zh-CN" altLang="zh-CN" dirty="0">
                <a:latin typeface="华文楷体" panose="02010600040101010101" charset="-122"/>
                <a:ea typeface="华文楷体" panose="02010600040101010101" charset="-122"/>
              </a:rPr>
              <a:t>生产安全事故</a:t>
            </a:r>
            <a:r>
              <a:rPr lang="zh-CN" altLang="en-US" dirty="0">
                <a:latin typeface="华文楷体" panose="02010600040101010101" charset="-122"/>
                <a:ea typeface="华文楷体" panose="02010600040101010101" charset="-122"/>
              </a:rPr>
              <a:t>而制定的</a:t>
            </a:r>
            <a:r>
              <a:rPr lang="zh-CN" altLang="zh-CN" dirty="0">
                <a:latin typeface="华文楷体" panose="02010600040101010101" charset="-122"/>
                <a:ea typeface="华文楷体" panose="02010600040101010101" charset="-122"/>
              </a:rPr>
              <a:t>应急预案分为</a:t>
            </a:r>
            <a:r>
              <a:rPr lang="zh-CN" altLang="zh-CN" dirty="0">
                <a:solidFill>
                  <a:srgbClr val="FF0000"/>
                </a:solidFill>
                <a:latin typeface="华文楷体" panose="02010600040101010101" charset="-122"/>
                <a:ea typeface="华文楷体" panose="02010600040101010101" charset="-122"/>
              </a:rPr>
              <a:t>综合应急预案</a:t>
            </a:r>
            <a:r>
              <a:rPr lang="zh-CN" altLang="zh-CN" dirty="0">
                <a:latin typeface="华文楷体" panose="02010600040101010101" charset="-122"/>
                <a:ea typeface="华文楷体" panose="02010600040101010101" charset="-122"/>
              </a:rPr>
              <a:t>、</a:t>
            </a:r>
            <a:r>
              <a:rPr lang="zh-CN" altLang="zh-CN" dirty="0">
                <a:solidFill>
                  <a:srgbClr val="FF0000"/>
                </a:solidFill>
                <a:latin typeface="华文楷体" panose="02010600040101010101" charset="-122"/>
                <a:ea typeface="华文楷体" panose="02010600040101010101" charset="-122"/>
              </a:rPr>
              <a:t>专项应急预案</a:t>
            </a:r>
            <a:r>
              <a:rPr lang="zh-CN" altLang="zh-CN" dirty="0">
                <a:latin typeface="华文楷体" panose="02010600040101010101" charset="-122"/>
                <a:ea typeface="华文楷体" panose="02010600040101010101" charset="-122"/>
              </a:rPr>
              <a:t>和</a:t>
            </a:r>
            <a:r>
              <a:rPr lang="zh-CN" altLang="zh-CN" dirty="0">
                <a:solidFill>
                  <a:srgbClr val="FF0000"/>
                </a:solidFill>
                <a:latin typeface="华文楷体" panose="02010600040101010101" charset="-122"/>
                <a:ea typeface="华文楷体" panose="02010600040101010101" charset="-122"/>
              </a:rPr>
              <a:t>现场处置方案</a:t>
            </a:r>
            <a:r>
              <a:rPr lang="zh-CN" altLang="en-US" dirty="0">
                <a:latin typeface="华文楷体" panose="02010600040101010101" charset="-122"/>
                <a:ea typeface="华文楷体" panose="02010600040101010101" charset="-122"/>
              </a:rPr>
              <a:t>。</a:t>
            </a:r>
            <a:endParaRPr lang="en-US" altLang="zh-CN" dirty="0">
              <a:latin typeface="华文楷体" panose="02010600040101010101" charset="-122"/>
              <a:ea typeface="华文楷体" panose="02010600040101010101" charset="-122"/>
            </a:endParaRPr>
          </a:p>
          <a:p>
            <a:pPr marL="0" indent="0">
              <a:buNone/>
            </a:pPr>
            <a:r>
              <a:rPr lang="zh-CN" altLang="en-US" dirty="0">
                <a:solidFill>
                  <a:srgbClr val="00B0F0"/>
                </a:solidFill>
                <a:latin typeface="华文楷体" panose="02010600040101010101" charset="-122"/>
                <a:ea typeface="华文楷体" panose="02010600040101010101" charset="-122"/>
              </a:rPr>
              <a:t>①企业应急预案的编制</a:t>
            </a:r>
            <a:endParaRPr lang="zh-CN" altLang="en-US" dirty="0">
              <a:latin typeface="华文楷体" panose="02010600040101010101" charset="-122"/>
              <a:ea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《生产经营单位生产安全事故应急预案编制导则》（GB∕T 29639-2020 ）</a:t>
            </a:r>
            <a:endParaRPr lang="zh-CN" altLang="en-US"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生产经营单位主要负责人负责组织编制和实施本单位的应急预案，并对应急预案的真实性和实用性负责</a:t>
            </a:r>
            <a:r>
              <a:rPr lang="zh-CN" altLang="en-US" dirty="0">
                <a:latin typeface="华文楷体" panose="02010600040101010101" charset="-122"/>
                <a:ea typeface="华文楷体" panose="02010600040101010101" charset="-122"/>
              </a:rPr>
              <a:t>。</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生产经营单位应当建立健全本单位的生产安全事故应急预案体系，依法编制综合应急预案、专项应急预案和现场处置方案，并向本单位从业人员公布。</a:t>
            </a: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3910" y="638175"/>
            <a:ext cx="8160385" cy="5743575"/>
          </a:xfrm>
        </p:spPr>
        <p:txBody>
          <a:bodyPr/>
          <a:lstStyle/>
          <a:p>
            <a:pPr marL="0" indent="0">
              <a:buNone/>
            </a:pPr>
            <a:r>
              <a:rPr lang="zh-CN" altLang="en-US" dirty="0">
                <a:solidFill>
                  <a:srgbClr val="00B0F0"/>
                </a:solidFill>
                <a:latin typeface="华文楷体" panose="02010600040101010101" charset="-122"/>
                <a:ea typeface="华文楷体" panose="02010600040101010101" charset="-122"/>
              </a:rPr>
              <a:t>②应急预案的管理</a:t>
            </a:r>
            <a:endParaRPr lang="zh-CN" altLang="en-US" dirty="0">
              <a:solidFill>
                <a:srgbClr val="00B0F0"/>
              </a:solidFill>
              <a:latin typeface="华文楷体" panose="02010600040101010101" charset="-122"/>
              <a:ea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《关于修改〈生产安全事故应急预案管理办法〉的决定》（应急管理部令第2号）</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rPr>
              <a:t>规定了</a:t>
            </a:r>
            <a:r>
              <a:rPr lang="zh-CN" altLang="zh-CN" dirty="0">
                <a:latin typeface="华文楷体" panose="02010600040101010101" charset="-122"/>
                <a:ea typeface="华文楷体" panose="02010600040101010101" charset="-122"/>
              </a:rPr>
              <a:t>生产安全事故应急预案（以下简称应急预案）的编制、评审、公布、备案、实施及监督管理工作</a:t>
            </a:r>
            <a:r>
              <a:rPr lang="zh-CN" altLang="en-US" dirty="0">
                <a:latin typeface="华文楷体" panose="02010600040101010101" charset="-122"/>
                <a:ea typeface="华文楷体" panose="02010600040101010101" charset="-122"/>
              </a:rPr>
              <a:t>。</a:t>
            </a:r>
            <a:endParaRPr lang="zh-CN" altLang="en-US" dirty="0">
              <a:latin typeface="华文楷体" panose="02010600040101010101" charset="-122"/>
              <a:ea typeface="华文楷体" panose="02010600040101010101" charset="-122"/>
            </a:endParaRPr>
          </a:p>
          <a:p>
            <a:pPr marL="0" indent="0">
              <a:buNone/>
            </a:pPr>
            <a:r>
              <a:rPr lang="zh-CN" altLang="en-US" dirty="0">
                <a:solidFill>
                  <a:srgbClr val="00B0F0"/>
                </a:solidFill>
                <a:latin typeface="华文楷体" panose="02010600040101010101" charset="-122"/>
                <a:ea typeface="华文楷体" panose="02010600040101010101" charset="-122"/>
              </a:rPr>
              <a:t>③应急预案的演练</a:t>
            </a:r>
            <a:endParaRPr lang="zh-CN" altLang="en-US" dirty="0">
              <a:solidFill>
                <a:srgbClr val="00B0F0"/>
              </a:solidFill>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en-US" dirty="0">
                <a:solidFill>
                  <a:srgbClr val="FF0000"/>
                </a:solidFill>
                <a:latin typeface="华文楷体" panose="02010600040101010101" charset="-122"/>
                <a:ea typeface="华文楷体" panose="02010600040101010101" charset="-122"/>
              </a:rPr>
              <a:t>演练</a:t>
            </a:r>
            <a:r>
              <a:rPr lang="zh-CN" altLang="en-US" dirty="0">
                <a:latin typeface="华文楷体" panose="02010600040101010101" charset="-122"/>
                <a:ea typeface="华文楷体" panose="02010600040101010101" charset="-122"/>
              </a:rPr>
              <a:t>：</a:t>
            </a:r>
            <a:r>
              <a:rPr lang="zh-CN" altLang="zh-CN" dirty="0">
                <a:latin typeface="华文楷体" panose="02010600040101010101" charset="-122"/>
                <a:ea typeface="华文楷体" panose="02010600040101010101" charset="-122"/>
              </a:rPr>
              <a:t>高危和人员密集单位应当</a:t>
            </a:r>
            <a:r>
              <a:rPr lang="zh-CN" altLang="zh-CN" dirty="0">
                <a:solidFill>
                  <a:srgbClr val="FFC000"/>
                </a:solidFill>
                <a:latin typeface="华文楷体" panose="02010600040101010101" charset="-122"/>
                <a:ea typeface="华文楷体" panose="02010600040101010101" charset="-122"/>
              </a:rPr>
              <a:t>每半年</a:t>
            </a:r>
            <a:r>
              <a:rPr lang="zh-CN" altLang="zh-CN" dirty="0">
                <a:latin typeface="华文楷体" panose="02010600040101010101" charset="-122"/>
                <a:ea typeface="华文楷体" panose="02010600040101010101" charset="-122"/>
              </a:rPr>
              <a:t>至少组织</a:t>
            </a:r>
            <a:r>
              <a:rPr lang="en-US" altLang="zh-CN" dirty="0">
                <a:latin typeface="华文楷体" panose="02010600040101010101" charset="-122"/>
                <a:ea typeface="华文楷体" panose="02010600040101010101" charset="-122"/>
              </a:rPr>
              <a:t>1</a:t>
            </a:r>
            <a:r>
              <a:rPr lang="zh-CN" altLang="zh-CN" dirty="0">
                <a:latin typeface="华文楷体" panose="02010600040101010101" charset="-122"/>
                <a:ea typeface="华文楷体" panose="02010600040101010101" charset="-122"/>
              </a:rPr>
              <a:t>次综合或者专项应急预案演练，</a:t>
            </a:r>
            <a:r>
              <a:rPr lang="zh-CN" altLang="zh-CN" dirty="0">
                <a:solidFill>
                  <a:srgbClr val="FFC000"/>
                </a:solidFill>
                <a:latin typeface="华文楷体" panose="02010600040101010101" charset="-122"/>
                <a:ea typeface="华文楷体" panose="02010600040101010101" charset="-122"/>
              </a:rPr>
              <a:t>每</a:t>
            </a:r>
            <a:r>
              <a:rPr lang="en-US" altLang="zh-CN" dirty="0">
                <a:solidFill>
                  <a:srgbClr val="FFC000"/>
                </a:solidFill>
                <a:latin typeface="华文楷体" panose="02010600040101010101" charset="-122"/>
                <a:ea typeface="华文楷体" panose="02010600040101010101" charset="-122"/>
              </a:rPr>
              <a:t>2</a:t>
            </a:r>
            <a:r>
              <a:rPr lang="zh-CN" altLang="zh-CN" dirty="0">
                <a:solidFill>
                  <a:srgbClr val="FFC000"/>
                </a:solidFill>
                <a:latin typeface="华文楷体" panose="02010600040101010101" charset="-122"/>
                <a:ea typeface="华文楷体" panose="02010600040101010101" charset="-122"/>
              </a:rPr>
              <a:t>年</a:t>
            </a:r>
            <a:r>
              <a:rPr lang="zh-CN" altLang="zh-CN" dirty="0">
                <a:latin typeface="华文楷体" panose="02010600040101010101" charset="-122"/>
                <a:ea typeface="华文楷体" panose="02010600040101010101" charset="-122"/>
              </a:rPr>
              <a:t>对所有专项应急预案至少组织</a:t>
            </a:r>
            <a:r>
              <a:rPr lang="en-US" altLang="zh-CN" dirty="0">
                <a:latin typeface="华文楷体" panose="02010600040101010101" charset="-122"/>
                <a:ea typeface="华文楷体" panose="02010600040101010101" charset="-122"/>
              </a:rPr>
              <a:t>1</a:t>
            </a:r>
            <a:r>
              <a:rPr lang="zh-CN" altLang="zh-CN" dirty="0">
                <a:latin typeface="华文楷体" panose="02010600040101010101" charset="-122"/>
                <a:ea typeface="华文楷体" panose="02010600040101010101" charset="-122"/>
              </a:rPr>
              <a:t>次演练，每半年对所有现场处置方案至少组织</a:t>
            </a:r>
            <a:r>
              <a:rPr lang="en-US" altLang="zh-CN" dirty="0">
                <a:latin typeface="华文楷体" panose="02010600040101010101" charset="-122"/>
                <a:ea typeface="华文楷体" panose="02010600040101010101" charset="-122"/>
              </a:rPr>
              <a:t>1</a:t>
            </a:r>
            <a:r>
              <a:rPr lang="zh-CN" altLang="zh-CN" dirty="0">
                <a:latin typeface="华文楷体" panose="02010600040101010101" charset="-122"/>
                <a:ea typeface="华文楷体" panose="02010600040101010101" charset="-122"/>
              </a:rPr>
              <a:t>次演练</a:t>
            </a:r>
            <a:r>
              <a:rPr lang="zh-CN" altLang="en-US" dirty="0">
                <a:latin typeface="华文楷体" panose="02010600040101010101" charset="-122"/>
                <a:ea typeface="华文楷体" panose="02010600040101010101" charset="-122"/>
              </a:rPr>
              <a:t>。</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en-US" dirty="0">
                <a:solidFill>
                  <a:srgbClr val="FF0000"/>
                </a:solidFill>
                <a:latin typeface="华文楷体" panose="02010600040101010101" charset="-122"/>
                <a:ea typeface="华文楷体" panose="02010600040101010101" charset="-122"/>
              </a:rPr>
              <a:t>评估</a:t>
            </a:r>
            <a:r>
              <a:rPr lang="zh-CN" altLang="en-US" dirty="0">
                <a:latin typeface="华文楷体" panose="02010600040101010101" charset="-122"/>
                <a:ea typeface="华文楷体" panose="02010600040101010101" charset="-122"/>
              </a:rPr>
              <a:t>：</a:t>
            </a:r>
            <a:r>
              <a:rPr lang="zh-CN" altLang="zh-CN" dirty="0">
                <a:latin typeface="华文楷体" panose="02010600040101010101" charset="-122"/>
                <a:ea typeface="华文楷体" panose="02010600040101010101" charset="-122"/>
              </a:rPr>
              <a:t>高危和人员密集单位应当</a:t>
            </a:r>
            <a:r>
              <a:rPr lang="zh-CN" altLang="zh-CN" dirty="0">
                <a:solidFill>
                  <a:srgbClr val="FFC000"/>
                </a:solidFill>
                <a:latin typeface="华文楷体" panose="02010600040101010101" charset="-122"/>
                <a:ea typeface="华文楷体" panose="02010600040101010101" charset="-122"/>
              </a:rPr>
              <a:t>每</a:t>
            </a:r>
            <a:r>
              <a:rPr lang="en-US" altLang="zh-CN" dirty="0">
                <a:solidFill>
                  <a:srgbClr val="FFC000"/>
                </a:solidFill>
                <a:latin typeface="华文楷体" panose="02010600040101010101" charset="-122"/>
                <a:ea typeface="华文楷体" panose="02010600040101010101" charset="-122"/>
              </a:rPr>
              <a:t>2</a:t>
            </a:r>
            <a:r>
              <a:rPr lang="zh-CN" altLang="zh-CN" dirty="0">
                <a:solidFill>
                  <a:srgbClr val="FFC000"/>
                </a:solidFill>
                <a:latin typeface="华文楷体" panose="02010600040101010101" charset="-122"/>
                <a:ea typeface="华文楷体" panose="02010600040101010101" charset="-122"/>
              </a:rPr>
              <a:t>年</a:t>
            </a:r>
            <a:r>
              <a:rPr lang="zh-CN" altLang="zh-CN" dirty="0">
                <a:latin typeface="华文楷体" panose="02010600040101010101" charset="-122"/>
                <a:ea typeface="华文楷体" panose="02010600040101010101" charset="-122"/>
              </a:rPr>
              <a:t>至少进行</a:t>
            </a:r>
            <a:r>
              <a:rPr lang="en-US" altLang="zh-CN" dirty="0">
                <a:latin typeface="华文楷体" panose="02010600040101010101" charset="-122"/>
                <a:ea typeface="华文楷体" panose="02010600040101010101" charset="-122"/>
              </a:rPr>
              <a:t>1</a:t>
            </a:r>
            <a:r>
              <a:rPr lang="zh-CN" altLang="zh-CN" dirty="0">
                <a:latin typeface="华文楷体" panose="02010600040101010101" charset="-122"/>
                <a:ea typeface="华文楷体" panose="02010600040101010101" charset="-122"/>
              </a:rPr>
              <a:t>次应急预案评估；其他生产经营单位应当</a:t>
            </a:r>
            <a:r>
              <a:rPr lang="zh-CN" altLang="zh-CN" dirty="0">
                <a:solidFill>
                  <a:srgbClr val="FFC000"/>
                </a:solidFill>
                <a:latin typeface="华文楷体" panose="02010600040101010101" charset="-122"/>
                <a:ea typeface="华文楷体" panose="02010600040101010101" charset="-122"/>
              </a:rPr>
              <a:t>每</a:t>
            </a:r>
            <a:r>
              <a:rPr lang="en-US" altLang="zh-CN" dirty="0">
                <a:solidFill>
                  <a:srgbClr val="FFC000"/>
                </a:solidFill>
                <a:latin typeface="华文楷体" panose="02010600040101010101" charset="-122"/>
                <a:ea typeface="华文楷体" panose="02010600040101010101" charset="-122"/>
              </a:rPr>
              <a:t>3</a:t>
            </a:r>
            <a:r>
              <a:rPr lang="zh-CN" altLang="zh-CN" dirty="0">
                <a:solidFill>
                  <a:srgbClr val="FFC000"/>
                </a:solidFill>
                <a:latin typeface="华文楷体" panose="02010600040101010101" charset="-122"/>
                <a:ea typeface="华文楷体" panose="02010600040101010101" charset="-122"/>
              </a:rPr>
              <a:t>年</a:t>
            </a:r>
            <a:r>
              <a:rPr lang="zh-CN" altLang="zh-CN" dirty="0">
                <a:latin typeface="华文楷体" panose="02010600040101010101" charset="-122"/>
                <a:ea typeface="华文楷体" panose="02010600040101010101" charset="-122"/>
              </a:rPr>
              <a:t>至少进行</a:t>
            </a:r>
            <a:r>
              <a:rPr lang="en-US" altLang="zh-CN" dirty="0">
                <a:latin typeface="华文楷体" panose="02010600040101010101" charset="-122"/>
                <a:ea typeface="华文楷体" panose="02010600040101010101" charset="-122"/>
              </a:rPr>
              <a:t>1</a:t>
            </a:r>
            <a:r>
              <a:rPr lang="zh-CN" altLang="zh-CN" dirty="0">
                <a:latin typeface="华文楷体" panose="02010600040101010101" charset="-122"/>
                <a:ea typeface="华文楷体" panose="02010600040101010101" charset="-122"/>
              </a:rPr>
              <a:t>次应急预案评估。</a:t>
            </a:r>
            <a:endParaRPr lang="zh-CN" altLang="en-US" dirty="0">
              <a:latin typeface="华文楷体" panose="02010600040101010101" charset="-122"/>
              <a:ea typeface="华文楷体" panose="02010600040101010101" charset="-122"/>
            </a:endParaRPr>
          </a:p>
          <a:p>
            <a:pPr marL="0" indent="0">
              <a:buNone/>
            </a:pP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1412776"/>
            <a:ext cx="8209607" cy="4524315"/>
          </a:xfrm>
          <a:prstGeom prst="rect">
            <a:avLst/>
          </a:prstGeom>
          <a:noFill/>
        </p:spPr>
        <p:txBody>
          <a:bodyPr wrap="square" rtlCol="0">
            <a:spAutoFit/>
          </a:bodyPr>
          <a:lstStyle/>
          <a:p>
            <a:pPr algn="l"/>
            <a:r>
              <a:rPr kumimoji="1" lang="zh-CN" altLang="en-US" sz="2400" b="1" kern="0" dirty="0">
                <a:latin typeface="华文楷体" panose="02010600040101010101" charset="-122"/>
                <a:ea typeface="华文楷体" panose="02010600040101010101" charset="-122"/>
              </a:rPr>
              <a:t>一、危险源辨识</a:t>
            </a:r>
            <a:endParaRPr kumimoji="1" lang="zh-CN" altLang="en-US" sz="2400" b="1" kern="0" dirty="0">
              <a:latin typeface="华文楷体" panose="02010600040101010101" charset="-122"/>
              <a:ea typeface="华文楷体" panose="02010600040101010101" charset="-122"/>
            </a:endParaRPr>
          </a:p>
          <a:p>
            <a:pPr algn="l"/>
            <a:r>
              <a:rPr lang="zh-CN" altLang="en-US" sz="2400" b="1" dirty="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rPr>
              <a:t>危险源是导致安全事故的根源。危险源辨识就是识别出存在的危险源，并确定其可能导致的事故</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rPr>
              <a:t>类别和性质，以便进行分类管理和有效控制。（风险分级管控）</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rPr>
              <a:t>1. </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rPr>
              <a:t>第一类危险源辨识</a:t>
            </a:r>
            <a:endPar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algn="l"/>
            <a:r>
              <a:rPr lang="en-US" altLang="zh-CN" sz="2400" dirty="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sym typeface="+mn-ea"/>
              </a:rPr>
              <a:t>第一类危险源辨识的原则是认真考察系统中能量的利用、产生和转换情况，弄清系统中出现的能量或危险物质的类型，研究它们对人或物的危害，在此基础上来辨识危险源。</a:t>
            </a:r>
            <a:endParaRPr lang="zh-CN" altLang="en-US" sz="2400" dirty="0">
              <a:latin typeface="华文楷体" panose="02010600040101010101" charset="-122"/>
              <a:ea typeface="华文楷体" panose="02010600040101010101" charset="-122"/>
              <a:sym typeface="+mn-ea"/>
            </a:endParaRPr>
          </a:p>
          <a:p>
            <a:pPr algn="l"/>
            <a:r>
              <a:rPr lang="en-US" altLang="zh-CN" sz="2400" dirty="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rPr>
              <a:t>在实际工作中，人们根据以往的事故经验弄清导致各种事故发生的主要危险源类型，然后到实际中去发现这些类型的危险源。在人们已经拥有了与对象系统类似系统的危险源辨识经验之后，就可以容易地进行危险源辨识工作。</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5" name="AutoShape 6"/>
          <p:cNvSpPr>
            <a:spLocks noChangeArrowheads="1"/>
          </p:cNvSpPr>
          <p:nvPr/>
        </p:nvSpPr>
        <p:spPr bwMode="auto">
          <a:xfrm>
            <a:off x="1619672" y="532130"/>
            <a:ext cx="5328591" cy="58674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第四节  危险源及其辨识 </a:t>
            </a:r>
            <a:endParaRPr lang="zh-CN" altLang="en-US" sz="2800" b="1" dirty="0">
              <a:solidFill>
                <a:srgbClr val="000099"/>
              </a:solidFill>
              <a:latin typeface="+mj-ea"/>
              <a:ea typeface="+mj-ea"/>
              <a:cs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8040" y="617220"/>
            <a:ext cx="8136890" cy="6196330"/>
          </a:xfrm>
        </p:spPr>
        <p:txBody>
          <a:bodyPr/>
          <a:lstStyle/>
          <a:p>
            <a:pPr marL="0" indent="0" eaLnBrk="1" latinLnBrk="0" hangingPunct="1">
              <a:lnSpc>
                <a:spcPts val="3680"/>
              </a:lnSpc>
              <a:buFont typeface="Wingdings" panose="05000000000000000000" pitchFamily="2" charset="2"/>
              <a:buNone/>
            </a:pPr>
            <a:r>
              <a:rPr lang="zh-CN" altLang="en-US" sz="2800">
                <a:latin typeface="华文楷体" panose="02010600040101010101" charset="-122"/>
                <a:ea typeface="华文楷体" panose="02010600040101010101" charset="-122"/>
                <a:sym typeface="+mn-ea"/>
              </a:rPr>
              <a:t>二、化工生产的特点</a:t>
            </a:r>
            <a:endParaRPr lang="en-US" altLang="zh-CN" sz="2800" b="1" u="sng"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由于化工生产的原辅料、产品、中间产品等都为化学品，其中大部分具有易燃易爆、有毒、腐蚀等危险性，决定了化工生产具有以下特性：</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1.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原料、产品的危险性</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化工生产使用的原料、半成品和成品种类繁多，绝大部分是易燃、易爆、有毒害、有腐蚀的</a:t>
            </a:r>
            <a:r>
              <a:rPr lang="zh-CN" altLang="en-US" dirty="0">
                <a:latin typeface="华文楷体" panose="02010600040101010101" charset="-122"/>
                <a:ea typeface="华文楷体" panose="02010600040101010101" charset="-122"/>
                <a:cs typeface="华文楷体" panose="02010600040101010101" charset="-122"/>
                <a:sym typeface="+mn-ea"/>
              </a:rPr>
              <a:t>危险</a:t>
            </a:r>
            <a:r>
              <a:rPr lang="zh-CN" altLang="en-US" dirty="0">
                <a:latin typeface="华文楷体" panose="02010600040101010101" charset="-122"/>
                <a:ea typeface="华文楷体" panose="02010600040101010101" charset="-122"/>
                <a:cs typeface="华文楷体" panose="02010600040101010101" charset="-122"/>
                <a:sym typeface="+mn-ea"/>
              </a:rPr>
              <a:t>化学品。</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2.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工艺条件苛刻</a:t>
            </a:r>
            <a:endPar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有些化学反应在高温、高压下进行，有的要在低温、高真空度下进行。</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  3.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生产规模大型化</a:t>
            </a:r>
            <a:endPar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近几十年来，国际上化工生产采用大型生产装置是一个明显的趋势。例如，合成氨的规模从20世纪50年代的6万t/a发展到70年代的54万t/a；乙烯装置的生产能力也从50年代的10万t/a发展到目前的</a:t>
            </a:r>
            <a:r>
              <a:rPr lang="en-US" altLang="zh-CN" dirty="0">
                <a:latin typeface="华文楷体" panose="02010600040101010101" charset="-122"/>
                <a:ea typeface="华文楷体" panose="02010600040101010101" charset="-122"/>
                <a:cs typeface="华文楷体" panose="02010600040101010101" charset="-122"/>
                <a:sym typeface="+mn-ea"/>
              </a:rPr>
              <a:t>12</a:t>
            </a:r>
            <a:r>
              <a:rPr lang="zh-CN" altLang="en-US" dirty="0">
                <a:latin typeface="华文楷体" panose="02010600040101010101" charset="-122"/>
                <a:ea typeface="华文楷体" panose="02010600040101010101" charset="-122"/>
                <a:cs typeface="华文楷体" panose="02010600040101010101" charset="-122"/>
                <a:sym typeface="+mn-ea"/>
              </a:rPr>
              <a:t>0万t/a。</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hangingPunct="1">
              <a:buClrTx/>
              <a:buSzTx/>
              <a:buFont typeface="Wingdings" panose="05000000000000000000" pitchFamily="2" charset="2"/>
              <a:buNone/>
            </a:pP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653415"/>
            <a:ext cx="8152130" cy="5728970"/>
          </a:xfrm>
        </p:spPr>
        <p:txBody>
          <a:bodyPr/>
          <a:lstStyle/>
          <a:p>
            <a:pPr marL="0" indent="0">
              <a:buNone/>
            </a:pPr>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从实际安全工作的角度，并非所有的能量或危险物质都作为危险源控制，只有其危险性超过一定限度的危险源才去关注并进行控制。因此，第一类危险源的辨识工作必须与危险源的危险性评价工作结合起来，此处</a:t>
            </a:r>
            <a:r>
              <a:rPr lang="zh-CN" altLang="en-US" dirty="0">
                <a:latin typeface="华文楷体" panose="02010600040101010101" charset="-122"/>
                <a:ea typeface="华文楷体" panose="02010600040101010101" charset="-122"/>
                <a:cs typeface="华文楷体" panose="02010600040101010101" charset="-122"/>
                <a:sym typeface="+mn-ea"/>
              </a:rPr>
              <a:t>危险性评价工作的着眼点在于危险源导致事故后果的严重程度是否达到或超过某种限度。</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2</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第二类危险源辨识</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rPr>
              <a:t>第二类危险源辨识的原则是在辨识第一类危险源的基础上，找寻可能使对第一类危险源控制措施失效的不安全因素。</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由于第二类危险源是一些围绕</a:t>
            </a:r>
            <a:r>
              <a:rPr lang="zh-CN" altLang="en-US" dirty="0">
                <a:latin typeface="华文楷体" panose="02010600040101010101" charset="-122"/>
                <a:ea typeface="华文楷体" panose="02010600040101010101" charset="-122"/>
                <a:cs typeface="华文楷体" panose="02010600040101010101" charset="-122"/>
                <a:sym typeface="+mn-ea"/>
              </a:rPr>
              <a:t>第一类危险源随机出现的不安全因素，所以第二类危险源辨识是件较困难的工作。</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第二类危险源辨识方法</a:t>
            </a:r>
            <a:r>
              <a:rPr lang="zh-CN" altLang="en-US" dirty="0">
                <a:latin typeface="华文楷体" panose="02010600040101010101" charset="-122"/>
                <a:ea typeface="华文楷体" panose="02010600040101010101" charset="-122"/>
                <a:cs typeface="华文楷体" panose="02010600040101010101" charset="-122"/>
                <a:sym typeface="+mn-ea"/>
              </a:rPr>
              <a:t>可分为两类：</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⑴ </a:t>
            </a:r>
            <a:r>
              <a:rPr lang="zh-CN" altLang="en-US" dirty="0">
                <a:solidFill>
                  <a:srgbClr val="7030A0"/>
                </a:solidFill>
                <a:latin typeface="华文楷体" panose="02010600040101010101" charset="-122"/>
                <a:ea typeface="华文楷体" panose="02010600040101010101" charset="-122"/>
                <a:cs typeface="华文楷体" panose="02010600040101010101" charset="-122"/>
              </a:rPr>
              <a:t>对照法</a:t>
            </a:r>
            <a:r>
              <a:rPr lang="zh-CN" altLang="en-US" dirty="0">
                <a:latin typeface="华文楷体" panose="02010600040101010101" charset="-122"/>
                <a:ea typeface="华文楷体" panose="02010600040101010101" charset="-122"/>
                <a:cs typeface="华文楷体" panose="02010600040101010101" charset="-122"/>
              </a:rPr>
              <a:t>。与有关的标准、规范、规程或经验相对照来辨识危险源。</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325" y="638175"/>
            <a:ext cx="8269605" cy="5744210"/>
          </a:xfrm>
        </p:spPr>
        <p:txBody>
          <a:bodyPr/>
          <a:lstStyle/>
          <a:p>
            <a:pPr marL="0" indent="0">
              <a:buNone/>
            </a:pPr>
            <a:r>
              <a:rPr lang="en-US" altLang="zh-CN"/>
              <a:t>   </a:t>
            </a:r>
            <a:r>
              <a:rPr lang="en-US" altLang="zh-CN">
                <a:latin typeface="华文楷体" panose="02010600040101010101" charset="-122"/>
                <a:ea typeface="华文楷体" panose="02010600040101010101" charset="-122"/>
                <a:cs typeface="华文楷体" panose="02010600040101010101" charset="-122"/>
              </a:rPr>
              <a:t> ⑵ </a:t>
            </a:r>
            <a:r>
              <a:rPr lang="zh-CN" altLang="en-US">
                <a:solidFill>
                  <a:srgbClr val="7030A0"/>
                </a:solidFill>
                <a:latin typeface="华文楷体" panose="02010600040101010101" charset="-122"/>
                <a:ea typeface="华文楷体" panose="02010600040101010101" charset="-122"/>
                <a:cs typeface="华文楷体" panose="02010600040101010101" charset="-122"/>
              </a:rPr>
              <a:t>系统安全分析</a:t>
            </a:r>
            <a:r>
              <a:rPr lang="zh-CN" altLang="en-US">
                <a:latin typeface="华文楷体" panose="02010600040101010101" charset="-122"/>
                <a:ea typeface="华文楷体" panose="02010600040101010101" charset="-122"/>
                <a:cs typeface="华文楷体" panose="02010600040101010101" charset="-122"/>
              </a:rPr>
              <a:t>。系统安全分析是从安全角度进行的系统分析，通过揭示系统中可能导致系统故障或事故的各种因素及其相互关联来辨识系统中的危险源。系统越复杂，越需要利用系统安全分析方法来辨识危险源。</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目前常用的</a:t>
            </a:r>
            <a:r>
              <a:rPr lang="zh-CN" altLang="en-US">
                <a:latin typeface="华文楷体" panose="02010600040101010101" charset="-122"/>
                <a:ea typeface="华文楷体" panose="02010600040101010101" charset="-122"/>
                <a:cs typeface="华文楷体" panose="02010600040101010101" charset="-122"/>
                <a:sym typeface="+mn-ea"/>
              </a:rPr>
              <a:t>系统安全分析方法：</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⑴ </a:t>
            </a:r>
            <a:r>
              <a:rPr lang="zh-CN" altLang="en-US">
                <a:solidFill>
                  <a:srgbClr val="00B0F0"/>
                </a:solidFill>
                <a:latin typeface="华文楷体" panose="02010600040101010101" charset="-122"/>
                <a:ea typeface="华文楷体" panose="02010600040101010101" charset="-122"/>
                <a:cs typeface="华文楷体" panose="02010600040101010101" charset="-122"/>
              </a:rPr>
              <a:t>预先危害分析</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PHA</a:t>
            </a:r>
            <a:r>
              <a:rPr lang="zh-CN" altLang="en-US">
                <a:latin typeface="华文楷体" panose="02010600040101010101" charset="-122"/>
                <a:ea typeface="华文楷体" panose="02010600040101010101" charset="-122"/>
                <a:cs typeface="华文楷体" panose="02010600040101010101" charset="-122"/>
              </a:rPr>
              <a:t>） </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进行</a:t>
            </a:r>
            <a:r>
              <a:rPr lang="zh-CN" altLang="en-US">
                <a:latin typeface="华文楷体" panose="02010600040101010101" charset="-122"/>
                <a:ea typeface="华文楷体" panose="02010600040101010101" charset="-122"/>
                <a:cs typeface="华文楷体" panose="02010600040101010101" charset="-122"/>
                <a:sym typeface="+mn-ea"/>
              </a:rPr>
              <a:t>预先危害分析时，首先利用安全检查表、经验和技术判断的方法查明第一类危险源存在部位，然后识别使危险源演变为事故的触发因素和必要条件，即第二类危险源，研究事故可能的后果及应该采取的措施。</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⑵ </a:t>
            </a:r>
            <a:r>
              <a:rPr lang="zh-CN" altLang="en-US">
                <a:solidFill>
                  <a:srgbClr val="00B0F0"/>
                </a:solidFill>
                <a:latin typeface="华文楷体" panose="02010600040101010101" charset="-122"/>
                <a:ea typeface="华文楷体" panose="02010600040101010101" charset="-122"/>
                <a:cs typeface="华文楷体" panose="02010600040101010101" charset="-122"/>
              </a:rPr>
              <a:t>故障类型和影响分析</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FMEA)</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sym typeface="+mn-ea"/>
              </a:rPr>
              <a:t>故障类型和影响分析是一种归纳的系统安全分析方法，一般包括四个方面的工作：定义对象系统；分析系统元素的故障类型和产生原因；研究故障类型的影响；结论和建议。</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4380" y="682625"/>
            <a:ext cx="8210550" cy="5699760"/>
          </a:xfrm>
        </p:spPr>
        <p:txBody>
          <a:bodyPr/>
          <a:lstStyle/>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 ⑶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危险与可操作性分析</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HAZOP</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HAZOP 方法是一种用于辨识工艺设计缺陷、工艺过程危险及操作性问题的定性分析方法，包括：辨识潜在的偏离设计目的的偏差，分析其可能的原因并评估相应的后果。</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HAZOP 分析可应用于项目的全生命周期，包括从前期概念设计阶段到后期生产运营阶段。在设计阶段，可以通过HAZOP分析来确保所有潜在的风险和可操作性问题满足企业的风险可接受标准。在运行阶段，对于工艺变更（MOC）、工艺事故/事件部分进行HAZOP 分析。</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HAZOP基本术语</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分析节点 、 引导词 、 工艺参数/要素、 偏差、原因 、 后果 、 安全措施 、 建议措施。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《危险与可操作性分析（HAZOP分析）应用导则》（AQ∕T3049-2013）</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551180"/>
            <a:ext cx="8254365" cy="5831205"/>
          </a:xfrm>
        </p:spPr>
        <p:txBody>
          <a:bodyPr/>
          <a:lstStyle/>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⑷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事件树分析</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ETA</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事件树分析法是一种时序逻辑的事故分析方法，它以一初始事件为起点，按照事故的发展顺序，分成阶段，一步一步地进行分析，每一事件可能的后续事件只能取完全对立的两种状态(成功或失败，正常或故障，安全或危险等)之一的原则，逐步向结果方面发展，直到达到系统故障或事故为止。所分析的情况用树枝状图表示，故叫事件树。它既可以定性地了解整个事件的动态变化过程，又可以定量计算出各阶段的概率，最终了解事故发展过程中各种状态的发生概率。</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⑸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故障树分析</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FTA</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故障树分析是由上往下的演绎式失效分析法，利用布林逻辑组合低阶事件，分析系统中不希望出现的状态。故障树分析主要用在安全工程以及可靠度工程的领域，用来了解系统失效的原因，并且找到最好的方式降低风险，或是确认某一安全事故或是特定系统失效的发生率。</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1375" y="565150"/>
            <a:ext cx="8123555" cy="5817235"/>
          </a:xfrm>
        </p:spPr>
        <p:txBody>
          <a:bodyPr/>
          <a:lstStyle/>
          <a:p>
            <a:pPr marL="0" indent="0">
              <a:buNone/>
            </a:pPr>
            <a:r>
              <a:rPr lang="zh-CN" altLang="en-US" sz="2800" b="1">
                <a:latin typeface="华文楷体" panose="02010600040101010101" charset="-122"/>
                <a:ea typeface="华文楷体" panose="02010600040101010101" charset="-122"/>
              </a:rPr>
              <a:t>二、危险化学品重大危险源</a:t>
            </a: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a:buNone/>
            </a:pPr>
            <a:r>
              <a:rPr lang="zh-CN" altLang="en-US" b="1">
                <a:solidFill>
                  <a:srgbClr val="FFC000"/>
                </a:solidFill>
                <a:latin typeface="华文楷体" panose="02010600040101010101" charset="-122"/>
                <a:ea typeface="华文楷体" panose="02010600040101010101" charset="-122"/>
                <a:cs typeface="华文楷体" panose="02010600040101010101" charset="-122"/>
              </a:rPr>
              <a:t>1.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危险化学品重大危险源定义</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lgn="just">
              <a:buClrTx/>
              <a:buSzTx/>
              <a:buFontTx/>
              <a:buNone/>
            </a:pPr>
            <a:r>
              <a:rPr lang="zh-CN" altLang="en-US" b="1"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u="sng" dirty="0">
                <a:solidFill>
                  <a:srgbClr val="7030A0"/>
                </a:solidFill>
                <a:latin typeface="华文楷体" panose="02010600040101010101" charset="-122"/>
                <a:ea typeface="华文楷体" panose="02010600040101010101" charset="-122"/>
                <a:cs typeface="华文楷体" panose="02010600040101010101" charset="-122"/>
                <a:sym typeface="+mn-ea"/>
              </a:rPr>
              <a:t>危险化学品重大危险源</a:t>
            </a:r>
            <a:r>
              <a:rPr lang="zh-CN" altLang="en-US" dirty="0">
                <a:latin typeface="华文楷体" panose="02010600040101010101" charset="-122"/>
                <a:ea typeface="华文楷体" panose="02010600040101010101" charset="-122"/>
                <a:cs typeface="华文楷体" panose="02010600040101010101" charset="-122"/>
                <a:sym typeface="+mn-ea"/>
              </a:rPr>
              <a:t>是指长期地或临时地生产、储存、使用或者经营危险化学品，且危险化学品的数量等于或者超过临界量的单元。（</a:t>
            </a:r>
            <a:r>
              <a:rPr lang="en-US" altLang="zh-CN" dirty="0">
                <a:latin typeface="华文楷体" panose="02010600040101010101" charset="-122"/>
                <a:ea typeface="华文楷体" panose="02010600040101010101" charset="-122"/>
                <a:cs typeface="华文楷体" panose="02010600040101010101" charset="-122"/>
                <a:sym typeface="+mn-ea"/>
              </a:rPr>
              <a:t>GB 18218-2018</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分为</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生产单元</a:t>
            </a:r>
            <a:r>
              <a:rPr lang="zh-CN" altLang="en-US" dirty="0">
                <a:latin typeface="华文楷体" panose="02010600040101010101" charset="-122"/>
                <a:ea typeface="华文楷体" panose="02010600040101010101" charset="-122"/>
                <a:cs typeface="华文楷体" panose="02010600040101010101" charset="-122"/>
                <a:sym typeface="+mn-ea"/>
              </a:rPr>
              <a:t>危险化学品重大危险源和</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储存单元</a:t>
            </a:r>
            <a:r>
              <a:rPr lang="zh-CN" altLang="en-US" dirty="0">
                <a:latin typeface="华文楷体" panose="02010600040101010101" charset="-122"/>
                <a:ea typeface="华文楷体" panose="02010600040101010101" charset="-122"/>
                <a:cs typeface="华文楷体" panose="02010600040101010101" charset="-122"/>
                <a:sym typeface="+mn-ea"/>
              </a:rPr>
              <a:t>危险化学品重大危险源。</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endParaRPr lang="en-US" altLang="zh-CN">
              <a:latin typeface="华文楷体" panose="02010600040101010101" charset="-122"/>
              <a:ea typeface="华文楷体" panose="02010600040101010101" charset="-122"/>
              <a:cs typeface="华文楷体" panose="02010600040101010101" charset="-122"/>
            </a:endParaRPr>
          </a:p>
        </p:txBody>
      </p:sp>
      <p:pic>
        <p:nvPicPr>
          <p:cNvPr id="5" name="图片 4"/>
          <p:cNvPicPr>
            <a:picLocks noChangeAspect="1"/>
          </p:cNvPicPr>
          <p:nvPr>
            <p:custDataLst>
              <p:tags r:id="rId1"/>
            </p:custDataLst>
          </p:nvPr>
        </p:nvPicPr>
        <p:blipFill>
          <a:blip r:embed="rId2"/>
          <a:stretch>
            <a:fillRect/>
          </a:stretch>
        </p:blipFill>
        <p:spPr>
          <a:xfrm>
            <a:off x="1085850" y="3522345"/>
            <a:ext cx="7338695" cy="25654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430" y="682625"/>
            <a:ext cx="8064500" cy="5699760"/>
          </a:xfrm>
        </p:spPr>
        <p:txBody>
          <a:bodyPr/>
          <a:lstStyle/>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2</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危险化学品重大危险源安全管理</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t>   </a:t>
            </a:r>
            <a:r>
              <a:rPr lang="zh-CN" altLang="en-US" dirty="0">
                <a:latin typeface="华文楷体" panose="02010600040101010101" charset="-122"/>
                <a:ea typeface="华文楷体" panose="02010600040101010101" charset="-122"/>
                <a:cs typeface="华文楷体" panose="02010600040101010101" charset="-122"/>
                <a:sym typeface="+mn-ea"/>
              </a:rPr>
              <a:t>危险化学品重大危险源属于</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两重点一重大</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中的</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一重大</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，根据其危险程度，分为一级、二级、三级和四级，其中一级为最高级别。</a:t>
            </a:r>
            <a:r>
              <a:rPr lang="zh-CN" altLang="en-US" dirty="0">
                <a:latin typeface="华文楷体" panose="02010600040101010101" charset="-122"/>
                <a:ea typeface="华文楷体" panose="02010600040101010101" charset="-122"/>
                <a:cs typeface="华文楷体" panose="02010600040101010101" charset="-122"/>
              </a:rPr>
              <a:t>按照《危险化学品重大危险源监督管理暂行规定》（原国家安监总局令第40号，根据79号令修正）进行管理。</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sym typeface="+mn-ea"/>
              </a:rPr>
              <a:t>危险化学品单位应按照</a:t>
            </a:r>
            <a:r>
              <a:rPr lang="en-US" altLang="zh-CN" dirty="0">
                <a:latin typeface="华文楷体" panose="02010600040101010101" charset="-122"/>
                <a:ea typeface="华文楷体" panose="02010600040101010101" charset="-122"/>
                <a:cs typeface="华文楷体" panose="02010600040101010101" charset="-122"/>
                <a:sym typeface="+mn-ea"/>
              </a:rPr>
              <a:t>GB 18218-2018</a:t>
            </a:r>
            <a:r>
              <a:rPr lang="zh-CN" altLang="en-US" dirty="0">
                <a:latin typeface="华文楷体" panose="02010600040101010101" charset="-122"/>
                <a:ea typeface="华文楷体" panose="02010600040101010101" charset="-122"/>
                <a:cs typeface="华文楷体" panose="02010600040101010101" charset="-122"/>
                <a:sym typeface="+mn-ea"/>
              </a:rPr>
              <a:t>辨识并确定重大危险源，建立重大危险源档案；</a:t>
            </a:r>
            <a:r>
              <a:rPr lang="zh-CN" altLang="en-US" dirty="0">
                <a:latin typeface="华文楷体" panose="02010600040101010101" charset="-122"/>
                <a:ea typeface="华文楷体" panose="02010600040101010101" charset="-122"/>
                <a:cs typeface="华文楷体" panose="02010600040101010101" charset="-122"/>
              </a:rPr>
              <a:t>每三年</a:t>
            </a:r>
            <a:r>
              <a:rPr lang="zh-CN" altLang="en-US" dirty="0">
                <a:latin typeface="华文楷体" panose="02010600040101010101" charset="-122"/>
                <a:ea typeface="华文楷体" panose="02010600040101010101" charset="-122"/>
                <a:cs typeface="华文楷体" panose="02010600040101010101" charset="-122"/>
                <a:sym typeface="+mn-ea"/>
              </a:rPr>
              <a:t>对重大危险源</a:t>
            </a:r>
            <a:r>
              <a:rPr lang="zh-CN" altLang="en-US" dirty="0">
                <a:latin typeface="华文楷体" panose="02010600040101010101" charset="-122"/>
                <a:ea typeface="华文楷体" panose="02010600040101010101" charset="-122"/>
                <a:cs typeface="华文楷体" panose="02010600040101010101" charset="-122"/>
              </a:rPr>
              <a:t>进行辨识、安全评估及分级；制定</a:t>
            </a:r>
            <a:r>
              <a:rPr lang="zh-CN" altLang="en-US" dirty="0">
                <a:latin typeface="华文楷体" panose="02010600040101010101" charset="-122"/>
                <a:ea typeface="华文楷体" panose="02010600040101010101" charset="-122"/>
                <a:cs typeface="华文楷体" panose="02010600040101010101" charset="-122"/>
                <a:sym typeface="+mn-ea"/>
              </a:rPr>
              <a:t>重大危险源专项应急预案，每年至少进行一次演练；填写重大危险源备案申请表，连同重大危险源档案材料报送所在地县级人民政府应急管理部门备案。</a:t>
            </a:r>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638810"/>
            <a:ext cx="8152130" cy="5886534"/>
          </a:xfrm>
        </p:spPr>
        <p:txBody>
          <a:bodyPr/>
          <a:lstStyle/>
          <a:p>
            <a:pPr marL="0" indent="0">
              <a:buNone/>
            </a:pPr>
            <a:r>
              <a:rPr lang="zh-CN" altLang="en-US" sz="2800" b="1" dirty="0">
                <a:latin typeface="华文楷体" panose="02010600040101010101" charset="-122"/>
                <a:ea typeface="华文楷体" panose="02010600040101010101" charset="-122"/>
                <a:sym typeface="+mn-ea"/>
              </a:rPr>
              <a:t>三、安全评价</a:t>
            </a:r>
            <a:endParaRPr lang="zh-CN" altLang="en-US" sz="2800" b="1" dirty="0">
              <a:latin typeface="华文楷体" panose="02010600040101010101" charset="-122"/>
              <a:ea typeface="华文楷体" panose="02010600040101010101" charset="-122"/>
              <a:sym typeface="+mn-ea"/>
            </a:endParaRPr>
          </a:p>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1. </a:t>
            </a:r>
            <a:r>
              <a:rPr lang="en-US" altLang="zh-CN" b="1" dirty="0" err="1">
                <a:solidFill>
                  <a:srgbClr val="FFC000"/>
                </a:solidFill>
                <a:latin typeface="华文楷体" panose="02010600040101010101" charset="-122"/>
                <a:ea typeface="华文楷体" panose="02010600040101010101" charset="-122"/>
                <a:cs typeface="华文楷体" panose="02010600040101010101" charset="-122"/>
              </a:rPr>
              <a:t>安全评价及其意义</a:t>
            </a:r>
            <a:endParaRPr lang="en-US" altLang="zh-CN"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sym typeface="+mn-ea"/>
              </a:rPr>
              <a:t>安全评价也称为危险性评价或风险评价，</a:t>
            </a:r>
            <a:r>
              <a:rPr lang="zh-CN" altLang="zh-CN" dirty="0">
                <a:latin typeface="华文楷体" panose="02010600040101010101" charset="-122"/>
                <a:ea typeface="华文楷体" panose="02010600040101010101" charset="-122"/>
              </a:rPr>
              <a:t>以实现安全为目的．应用安全系统工程原理和方法，辨识与分析工程、系统、生产经营活动中的危险、有害因素，预测发生事故造成职业危害的可能性及其严重程度，提出科学、合理、可行的安全对策措施建议，做出评价结论的活动。安全评价可针对一个特定的对象，也可针对一定区域范围</a:t>
            </a:r>
            <a:r>
              <a:rPr lang="zh-CN" altLang="en-US" dirty="0">
                <a:latin typeface="华文楷体" panose="02010600040101010101" charset="-122"/>
                <a:ea typeface="华文楷体" panose="02010600040101010101" charset="-122"/>
              </a:rPr>
              <a:t>。 </a:t>
            </a:r>
            <a:endParaRPr lang="zh-CN" altLang="en-US" dirty="0">
              <a:latin typeface="华文楷体" panose="02010600040101010101" charset="-122"/>
              <a:ea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安全评价的基础是危险源辨识。企业应制定并落实控制措施，将风险尤其是重大风险控制在可接受的程度。风险控制措施包括工程技术措施、管理措施、培训教育措施、个体防护措施和应急处置措施等方面；企业在选择</a:t>
            </a:r>
            <a:r>
              <a:rPr lang="zh-CN" altLang="en-US" dirty="0">
                <a:latin typeface="华文楷体" panose="02010600040101010101" charset="-122"/>
                <a:ea typeface="华文楷体" panose="02010600040101010101" charset="-122"/>
                <a:cs typeface="华文楷体" panose="02010600040101010101" charset="-122"/>
                <a:sym typeface="+mn-ea"/>
              </a:rPr>
              <a:t>风险控制措施时，应考虑可行性、安全性和可靠性。</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企业应根据安全评价结果及经营运行情况等，确定不可接受的风险（即隐患），并对隐患限期治理。</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6770" y="697230"/>
            <a:ext cx="8138160" cy="5685155"/>
          </a:xfrm>
        </p:spPr>
        <p:txBody>
          <a:bodyPr/>
          <a:lstStyle/>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2. </a:t>
            </a:r>
            <a:r>
              <a:rPr lang="en-US" altLang="zh-CN" b="1" dirty="0" err="1">
                <a:solidFill>
                  <a:srgbClr val="FFC000"/>
                </a:solidFill>
                <a:latin typeface="华文楷体" panose="02010600040101010101" charset="-122"/>
                <a:ea typeface="华文楷体" panose="02010600040101010101" charset="-122"/>
                <a:cs typeface="华文楷体" panose="02010600040101010101" charset="-122"/>
              </a:rPr>
              <a:t>安全评价相关规定</a:t>
            </a:r>
            <a:endParaRPr lang="en-US" altLang="zh-CN"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《安全生产法》</a:t>
            </a:r>
            <a:r>
              <a:rPr lang="zh-CN" altLang="en-US" dirty="0">
                <a:solidFill>
                  <a:srgbClr val="7030A0"/>
                </a:solidFill>
                <a:latin typeface="华文楷体" panose="02010600040101010101" charset="-122"/>
                <a:ea typeface="华文楷体" panose="02010600040101010101" charset="-122"/>
                <a:cs typeface="华文楷体" panose="02010600040101010101" charset="-122"/>
              </a:rPr>
              <a:t>第三十二条</a:t>
            </a:r>
            <a:r>
              <a:rPr lang="zh-CN" altLang="en-US" dirty="0">
                <a:latin typeface="华文楷体" panose="02010600040101010101" charset="-122"/>
                <a:ea typeface="华文楷体" panose="02010600040101010101" charset="-122"/>
                <a:cs typeface="华文楷体" panose="02010600040101010101" charset="-122"/>
              </a:rPr>
              <a:t>  矿山、金属冶炼建设项目和用于生产、储存、装卸危险物品的建设项目，应当按照国家有关规定进行安全评价。</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《危险化学品安全管理条例》</a:t>
            </a:r>
            <a:r>
              <a:rPr lang="zh-CN" altLang="en-US" dirty="0">
                <a:solidFill>
                  <a:srgbClr val="7030A0"/>
                </a:solidFill>
                <a:latin typeface="华文楷体" panose="02010600040101010101" charset="-122"/>
                <a:ea typeface="华文楷体" panose="02010600040101010101" charset="-122"/>
                <a:cs typeface="华文楷体" panose="02010600040101010101" charset="-122"/>
              </a:rPr>
              <a:t>第十二条</a:t>
            </a:r>
            <a:r>
              <a:rPr lang="zh-CN" altLang="en-US" dirty="0">
                <a:latin typeface="华文楷体" panose="02010600040101010101" charset="-122"/>
                <a:ea typeface="华文楷体" panose="02010600040101010101" charset="-122"/>
                <a:cs typeface="华文楷体" panose="02010600040101010101" charset="-122"/>
              </a:rPr>
              <a:t>　新建、改建、扩建生产、储存危险化学品的建设项目（以下简称建设项目），委托具备国家规定的资质条件的机构对建设项目进行安全评价。</a:t>
            </a:r>
            <a:r>
              <a:rPr lang="zh-CN" altLang="en-US" dirty="0">
                <a:solidFill>
                  <a:srgbClr val="7030A0"/>
                </a:solidFill>
                <a:latin typeface="华文楷体" panose="02010600040101010101" charset="-122"/>
                <a:ea typeface="华文楷体" panose="02010600040101010101" charset="-122"/>
                <a:cs typeface="华文楷体" panose="02010600040101010101" charset="-122"/>
              </a:rPr>
              <a:t>第二十二条</a:t>
            </a:r>
            <a:r>
              <a:rPr lang="zh-CN" altLang="en-US" dirty="0">
                <a:latin typeface="华文楷体" panose="02010600040101010101" charset="-122"/>
                <a:ea typeface="华文楷体" panose="02010600040101010101" charset="-122"/>
                <a:cs typeface="华文楷体" panose="02010600040101010101" charset="-122"/>
              </a:rPr>
              <a:t>　生产、储存危险化学品的企业，应当委托具备国家规定的资质条件的机构，对本企业的安全生产条件</a:t>
            </a:r>
            <a:r>
              <a:rPr lang="zh-CN" altLang="en-US" dirty="0">
                <a:solidFill>
                  <a:srgbClr val="FF0000"/>
                </a:solidFill>
                <a:latin typeface="华文楷体" panose="02010600040101010101" charset="-122"/>
                <a:ea typeface="华文楷体" panose="02010600040101010101" charset="-122"/>
                <a:cs typeface="华文楷体" panose="02010600040101010101" charset="-122"/>
              </a:rPr>
              <a:t>每3年</a:t>
            </a:r>
            <a:r>
              <a:rPr lang="zh-CN" altLang="en-US" dirty="0">
                <a:latin typeface="华文楷体" panose="02010600040101010101" charset="-122"/>
                <a:ea typeface="华文楷体" panose="02010600040101010101" charset="-122"/>
                <a:cs typeface="华文楷体" panose="02010600040101010101" charset="-122"/>
              </a:rPr>
              <a:t>进行一次安全评价，提出安全评价报告。</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《危险化学品建设项目安全监督管理办法》（总局令第45号，根据79号令修正）</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《建设项目安全设施“三同时”监督管理办法》</a:t>
            </a:r>
            <a:r>
              <a:rPr lang="zh-CN" altLang="en-US" dirty="0">
                <a:latin typeface="华文楷体" panose="02010600040101010101" charset="-122"/>
                <a:ea typeface="华文楷体" panose="02010600040101010101" charset="-122"/>
                <a:cs typeface="华文楷体" panose="02010600040101010101" charset="-122"/>
                <a:sym typeface="+mn-ea"/>
              </a:rPr>
              <a:t>（总局令第36号，根据77号令修正）</a:t>
            </a:r>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590" y="610235"/>
            <a:ext cx="8181340" cy="5772150"/>
          </a:xfrm>
        </p:spPr>
        <p:txBody>
          <a:bodyPr/>
          <a:lstStyle/>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3. </a:t>
            </a:r>
            <a:r>
              <a:rPr lang="en-US" altLang="zh-CN" b="1" dirty="0" err="1">
                <a:solidFill>
                  <a:srgbClr val="FFC000"/>
                </a:solidFill>
                <a:latin typeface="华文楷体" panose="02010600040101010101" charset="-122"/>
                <a:ea typeface="华文楷体" panose="02010600040101010101" charset="-122"/>
                <a:cs typeface="华文楷体" panose="02010600040101010101" charset="-122"/>
              </a:rPr>
              <a:t>安全评价</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类型</a:t>
            </a:r>
            <a:endParaRPr lang="en-US" altLang="zh-CN"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cs typeface="华文楷体" panose="02010600040101010101" charset="-122"/>
              </a:rPr>
              <a:t>⑴</a:t>
            </a:r>
            <a:r>
              <a:rPr lang="en-US" altLang="zh-CN" b="1" dirty="0">
                <a:solidFill>
                  <a:srgbClr val="00B0F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cs typeface="华文楷体" panose="02010600040101010101" charset="-122"/>
              </a:rPr>
              <a:t>安全预评价（AQ8002-2007  安全预评价导则）</a:t>
            </a:r>
            <a:endParaRPr lang="zh-CN" altLang="en-US" b="1" dirty="0">
              <a:solidFill>
                <a:srgbClr val="00B0F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在建设项目可行性研究阶段、工业园区规划阶段或生产经营活动组织实施之前，根据相关的基础资料，辨识与分析建设项目、工业园区、生产经营活动潜在的危险、有害因素，确定其与安全生产法律法规、规章、标准、规范的符合性、预测发生事故的可能性及其严重程度，提出科学、合理、可行的安全对策措施建议，做出安全评价结论的活动。</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en-US" altLang="zh-CN" dirty="0">
                <a:latin typeface="华文楷体" panose="02010600040101010101" charset="-122"/>
                <a:ea typeface="华文楷体" panose="02010600040101010101" charset="-122"/>
                <a:cs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rPr>
              <a:t>⑵</a:t>
            </a:r>
            <a:r>
              <a:rPr lang="en-US" altLang="zh-CN" b="1" dirty="0">
                <a:solidFill>
                  <a:srgbClr val="00B0F0"/>
                </a:solidFill>
                <a:latin typeface="华文楷体" panose="02010600040101010101" charset="-122"/>
                <a:ea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rPr>
              <a:t>安全验收评价（AQ8003-2007  安全验收评价导则）</a:t>
            </a:r>
            <a:endParaRPr lang="zh-CN" altLang="en-US" b="1" dirty="0">
              <a:solidFill>
                <a:srgbClr val="00B0F0"/>
              </a:solidFill>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在建设项目竣工后正式生产运行前或工业园区建设完成后，通过检查建设项目安全设施与主体工程同时设计、同时施工、同时投入生产和使用的情况或工业园区内的安全设施、设备、装置投入生产和使用的情况，检查安全生产管理措施到位情况，检查安全生产规章制度健全情况，检查事故应急救援预案建立情况，审查确定建设项目、工业园区建设满足安全</a:t>
            </a:r>
            <a:endParaRPr lang="zh-CN" altLang="en-US" dirty="0">
              <a:latin typeface="华文楷体" panose="02010600040101010101" charset="-122"/>
              <a:ea typeface="华文楷体" panose="02010600040101010101"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692696"/>
            <a:ext cx="8209037" cy="5689055"/>
          </a:xfrm>
        </p:spPr>
        <p:txBody>
          <a:bodyPr/>
          <a:lstStyle/>
          <a:p>
            <a:pPr marL="0" indent="0">
              <a:buNone/>
            </a:pPr>
            <a:r>
              <a:rPr lang="zh-CN" altLang="zh-CN" dirty="0">
                <a:latin typeface="华文楷体" panose="02010600040101010101" charset="-122"/>
                <a:ea typeface="华文楷体" panose="02010600040101010101" charset="-122"/>
              </a:rPr>
              <a:t>生产法律法规、规章、标准、规范要求的符合性．从整体上确定建设项目、工业园区的运行状况和安全管理情况，做出安全验收评价结论的活动</a:t>
            </a:r>
            <a:r>
              <a:rPr lang="zh-CN" altLang="en-US" dirty="0">
                <a:latin typeface="华文楷体" panose="02010600040101010101" charset="-122"/>
                <a:ea typeface="华文楷体" panose="02010600040101010101" charset="-122"/>
              </a:rPr>
              <a:t>。</a:t>
            </a:r>
            <a:endParaRPr lang="en-US" altLang="zh-CN" dirty="0">
              <a:latin typeface="华文楷体" panose="02010600040101010101" charset="-122"/>
              <a:ea typeface="华文楷体" panose="02010600040101010101" charset="-122"/>
            </a:endParaRPr>
          </a:p>
          <a:p>
            <a:pPr marL="0" indent="0">
              <a:buNone/>
            </a:pPr>
            <a:r>
              <a:rPr lang="en-US" altLang="zh-CN" b="1" dirty="0">
                <a:solidFill>
                  <a:srgbClr val="00B0F0"/>
                </a:solidFill>
                <a:latin typeface="华文楷体" panose="02010600040101010101" charset="-122"/>
                <a:ea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rPr>
              <a:t>⑶</a:t>
            </a:r>
            <a:r>
              <a:rPr lang="en-US" altLang="zh-CN" b="1" dirty="0">
                <a:solidFill>
                  <a:srgbClr val="00B0F0"/>
                </a:solidFill>
                <a:latin typeface="华文楷体" panose="02010600040101010101" charset="-122"/>
                <a:ea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rPr>
              <a:t>安全现状评价（AQ8001-2007  安全评价通则）</a:t>
            </a:r>
            <a:endParaRPr lang="zh-CN" altLang="en-US" b="1" dirty="0">
              <a:solidFill>
                <a:srgbClr val="00B0F0"/>
              </a:solidFill>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rPr>
              <a:t>安全现状评价是指</a:t>
            </a:r>
            <a:r>
              <a:rPr lang="zh-CN" altLang="zh-CN" dirty="0">
                <a:latin typeface="华文楷体" panose="02010600040101010101" charset="-122"/>
                <a:ea typeface="华文楷体" panose="02010600040101010101" charset="-122"/>
              </a:rPr>
              <a:t>针对生产经营活动中、工业园区内的事故风险、安全管理等情况，辨识与分析其存在的危险、有害因素，审查确定其与安全生产法律法规、规章、标准、规范要求的符合性，预测发生事故或造成职业危害的可能性及其严重程度，提出科学、合理、可行的安全对策措施建议，做出安全现状评价结论的活动。</a:t>
            </a:r>
            <a:endParaRPr lang="zh-CN"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sym typeface="+mn-ea"/>
              </a:rPr>
              <a:t>⑷</a:t>
            </a:r>
            <a:r>
              <a:rPr lang="en-US" altLang="zh-CN" b="1" dirty="0">
                <a:solidFill>
                  <a:srgbClr val="00B0F0"/>
                </a:solidFill>
                <a:latin typeface="华文楷体" panose="02010600040101010101" charset="-122"/>
                <a:ea typeface="华文楷体" panose="02010600040101010101" charset="-122"/>
                <a:sym typeface="+mn-ea"/>
              </a:rPr>
              <a:t> </a:t>
            </a:r>
            <a:r>
              <a:rPr lang="en-US" altLang="zh-CN" dirty="0">
                <a:latin typeface="华文楷体" panose="02010600040101010101" charset="-122"/>
                <a:ea typeface="华文楷体" panose="02010600040101010101" charset="-122"/>
              </a:rPr>
              <a:t>新建、改建、扩建危险化学品生产、储存装置和设施，以及伴有危险化学品产生的化学品生产装置和设施的建设项目（</a:t>
            </a:r>
            <a:r>
              <a:rPr lang="zh-CN" altLang="en-US" dirty="0">
                <a:latin typeface="华文楷体" panose="02010600040101010101" charset="-122"/>
                <a:ea typeface="华文楷体" panose="02010600040101010101" charset="-122"/>
              </a:rPr>
              <a:t>即危险化学品</a:t>
            </a:r>
            <a:r>
              <a:rPr lang="en-US" altLang="zh-CN" dirty="0">
                <a:latin typeface="华文楷体" panose="02010600040101010101" charset="-122"/>
                <a:ea typeface="华文楷体" panose="02010600040101010101" charset="-122"/>
              </a:rPr>
              <a:t>建设项目）</a:t>
            </a:r>
            <a:r>
              <a:rPr lang="en-US" altLang="zh-CN" dirty="0">
                <a:solidFill>
                  <a:srgbClr val="FF0000"/>
                </a:solidFill>
                <a:latin typeface="华文楷体" panose="02010600040101010101" charset="-122"/>
                <a:ea typeface="华文楷体" panose="02010600040101010101" charset="-122"/>
              </a:rPr>
              <a:t>设立安全评价</a:t>
            </a:r>
            <a:r>
              <a:rPr lang="en-US" altLang="zh-CN" dirty="0">
                <a:latin typeface="华文楷体" panose="02010600040101010101" charset="-122"/>
                <a:ea typeface="华文楷体" panose="02010600040101010101" charset="-122"/>
              </a:rPr>
              <a:t>和建设项目</a:t>
            </a:r>
            <a:r>
              <a:rPr lang="en-US" altLang="zh-CN" dirty="0">
                <a:solidFill>
                  <a:srgbClr val="FF0000"/>
                </a:solidFill>
                <a:latin typeface="华文楷体" panose="02010600040101010101" charset="-122"/>
                <a:ea typeface="华文楷体" panose="02010600040101010101" charset="-122"/>
              </a:rPr>
              <a:t>安全设施竣工验收评价</a:t>
            </a:r>
            <a:r>
              <a:rPr lang="zh-CN" altLang="en-US" dirty="0">
                <a:solidFill>
                  <a:srgbClr val="FF0000"/>
                </a:solidFill>
                <a:latin typeface="华文楷体" panose="02010600040101010101" charset="-122"/>
                <a:ea typeface="华文楷体" panose="02010600040101010101" charset="-122"/>
              </a:rPr>
              <a:t>，</a:t>
            </a:r>
            <a:r>
              <a:rPr lang="en-US" altLang="zh-CN" dirty="0">
                <a:highlight>
                  <a:srgbClr val="00FFFF"/>
                </a:highlight>
                <a:latin typeface="华文楷体" panose="02010600040101010101" charset="-122"/>
                <a:ea typeface="华文楷体" panose="02010600040101010101" charset="-122"/>
              </a:rPr>
              <a:t>使用《危险化学品建设项目安全评价细则》</a:t>
            </a:r>
            <a:r>
              <a:rPr lang="zh-CN" altLang="en-US" dirty="0">
                <a:latin typeface="华文楷体" panose="02010600040101010101" charset="-122"/>
                <a:ea typeface="华文楷体" panose="02010600040101010101" charset="-122"/>
              </a:rPr>
              <a:t>。</a:t>
            </a:r>
            <a:endParaRPr lang="zh-CN" altLang="en-US" dirty="0">
              <a:solidFill>
                <a:srgbClr val="FF0000"/>
              </a:solidFill>
              <a:latin typeface="华文楷体" panose="02010600040101010101" charset="-122"/>
              <a:ea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9305" y="627380"/>
            <a:ext cx="8175625" cy="5897880"/>
          </a:xfrm>
        </p:spPr>
        <p:txBody>
          <a:bodyPr/>
          <a:lstStyle/>
          <a:p>
            <a:pPr marL="0" algn="l" eaLnBrk="1" latinLnBrk="0" hangingPunct="1">
              <a:lnSpc>
                <a:spcPts val="3100"/>
              </a:lnSpc>
              <a:buClrTx/>
              <a:buSzTx/>
              <a:buFont typeface="Wingdings" panose="05000000000000000000" pitchFamily="2" charset="2"/>
              <a:buNone/>
            </a:pP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  4.</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生产方式的高度自动化与连续化</a:t>
            </a:r>
            <a:endPar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00"/>
              </a:lnSpc>
              <a:buClrTx/>
              <a:buSzTx/>
              <a:buFont typeface="Wingdings" panose="05000000000000000000" pitchFamily="2" charset="2"/>
              <a:buNone/>
            </a:pP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化工生产已经从过去落后的手工操作、间歇生产转变为高度自动化、连续化生产。生产设备由敞开式变为密闭式，生产操作由分散控制变为集中控制，同时也由人工手动操作变为</a:t>
            </a:r>
            <a:r>
              <a:rPr lang="en-US" altLang="zh-CN" dirty="0">
                <a:latin typeface="+mj-lt"/>
                <a:ea typeface="华文楷体" panose="02010600040101010101" charset="-122"/>
                <a:cs typeface="+mj-lt"/>
                <a:sym typeface="+mn-ea"/>
              </a:rPr>
              <a:t>DCS</a:t>
            </a:r>
            <a:r>
              <a:rPr lang="zh-CN" altLang="en-US" dirty="0">
                <a:latin typeface="+mj-lt"/>
                <a:ea typeface="华文楷体" panose="02010600040101010101" charset="-122"/>
                <a:cs typeface="+mj-lt"/>
                <a:sym typeface="+mn-ea"/>
              </a:rPr>
              <a:t>（</a:t>
            </a:r>
            <a:r>
              <a:rPr lang="en-US" altLang="zh-CN" dirty="0">
                <a:latin typeface="+mj-lt"/>
                <a:ea typeface="华文楷体" panose="02010600040101010101" charset="-122"/>
                <a:cs typeface="+mj-lt"/>
                <a:sym typeface="+mn-ea"/>
              </a:rPr>
              <a:t>PLC</a:t>
            </a:r>
            <a:r>
              <a:rPr lang="zh-CN" altLang="en-US" dirty="0">
                <a:latin typeface="华文楷体" panose="02010600040101010101" charset="-122"/>
                <a:ea typeface="华文楷体" panose="02010600040101010101" charset="-122"/>
                <a:cs typeface="华文楷体" panose="02010600040101010101" charset="-122"/>
                <a:sym typeface="+mn-ea"/>
              </a:rPr>
              <a:t>）控制。 </a:t>
            </a:r>
            <a:r>
              <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rPr>
              <a:t> </a:t>
            </a:r>
            <a:endPar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00"/>
              </a:lnSpc>
              <a:buClrTx/>
              <a:buSzTx/>
              <a:buFont typeface="Wingdings" panose="05000000000000000000" pitchFamily="2" charset="2"/>
              <a:buNone/>
            </a:pPr>
            <a:r>
              <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rPr>
              <a:t>  5. </a:t>
            </a:r>
            <a:r>
              <a:rPr kumimoji="0" lang="zh-CN" altLang="en-US" kern="1200" dirty="0">
                <a:solidFill>
                  <a:srgbClr val="00B0F0"/>
                </a:solidFill>
                <a:latin typeface="华文楷体" panose="02010600040101010101" charset="-122"/>
                <a:ea typeface="华文楷体" panose="02010600040101010101" charset="-122"/>
                <a:cs typeface="华文楷体" panose="02010600040101010101" charset="-122"/>
                <a:sym typeface="+mn-ea"/>
              </a:rPr>
              <a:t>生产技术具有多样性、复杂性和综合性</a:t>
            </a:r>
            <a:endParaRPr kumimoji="0" lang="zh-CN" altLang="en-US" kern="1200"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00"/>
              </a:lnSpc>
              <a:spcBef>
                <a:spcPts val="0"/>
              </a:spcBef>
              <a:buClrTx/>
              <a:buSzTx/>
              <a:buFont typeface="Wingdings" panose="05000000000000000000" pitchFamily="2" charset="2"/>
              <a:buNone/>
            </a:pPr>
            <a:r>
              <a:rPr kumimoji="0" lang="zh-CN" altLang="en-US" kern="1200"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化工产品品种繁多，每一种产品的生产不仅需要一种至几种特定的技术，而且原料来源多种多样，工艺流程也各不相同。即使是生产同一种化工产品，也有多种原料来源和多种工艺流程。</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00"/>
              </a:lnSpc>
              <a:buClrTx/>
              <a:buSzTx/>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kumimoji="0" lang="zh-CN" altLang="en-US" kern="1200" dirty="0">
                <a:solidFill>
                  <a:srgbClr val="00B0F0"/>
                </a:solidFill>
                <a:latin typeface="华文楷体" panose="02010600040101010101" charset="-122"/>
                <a:ea typeface="华文楷体" panose="02010600040101010101" charset="-122"/>
                <a:cs typeface="华文楷体" panose="02010600040101010101" charset="-122"/>
                <a:sym typeface="+mn-ea"/>
              </a:rPr>
              <a:t>6.</a:t>
            </a:r>
            <a:r>
              <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rPr>
              <a:t> 具有综合利用原料的特性</a:t>
            </a:r>
            <a:endPar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00"/>
              </a:lnSpc>
              <a:buClrTx/>
              <a:buSzTx/>
              <a:buFont typeface="Wingdings" panose="05000000000000000000" pitchFamily="2" charset="2"/>
              <a:buNone/>
            </a:pPr>
            <a:r>
              <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化学工业的生产是化学反应，在大量生产一种产品的同时，往往会生产出许多联产品和副产品，而这些联产品和副产品大部分又是化学工业的重要原料，可以再加工和深加工。</a:t>
            </a:r>
            <a:endPar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5330" y="899160"/>
            <a:ext cx="8084820" cy="5194935"/>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kumimoji="0" lang="en-US" altLang="zh-CN" kern="1200" dirty="0">
                <a:solidFill>
                  <a:srgbClr val="00B0F0"/>
                </a:solidFill>
                <a:latin typeface="华文楷体" panose="02010600040101010101" charset="-122"/>
                <a:ea typeface="华文楷体" panose="02010600040101010101" charset="-122"/>
                <a:cs typeface="华文楷体" panose="02010600040101010101" charset="-122"/>
              </a:rPr>
              <a:t>7.</a:t>
            </a:r>
            <a:r>
              <a:rPr kumimoji="0" lang="zh-CN" altLang="en-US" kern="1200" dirty="0">
                <a:solidFill>
                  <a:srgbClr val="00B0F0"/>
                </a:solidFill>
                <a:latin typeface="华文楷体" panose="02010600040101010101" charset="-122"/>
                <a:ea typeface="华文楷体" panose="02010600040101010101" charset="-122"/>
                <a:cs typeface="华文楷体" panose="02010600040101010101" charset="-122"/>
              </a:rPr>
              <a:t>生产过程要求有严格的比例性和连续性</a:t>
            </a:r>
            <a:endParaRPr kumimoji="0" lang="zh-CN" altLang="en-US" kern="1200" dirty="0">
              <a:solidFill>
                <a:srgbClr val="00B0F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一般化工产品的生产，对各种物料都有一定的比例要求。化工生产主要是装置性生产，从原材料到产品加工的各环节，主要通过管道输送，采取自动控制进行调节，形成一个首尾连贯、各环节紧密衔接的生产系统。这样的生产装置，客观上要求生产长周期运转，连续进行</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kumimoji="0" lang="zh-CN" altLang="en-US" kern="1200" dirty="0">
                <a:solidFill>
                  <a:srgbClr val="00B0F0"/>
                </a:solidFill>
                <a:latin typeface="华文楷体" panose="02010600040101010101" charset="-122"/>
                <a:ea typeface="华文楷体" panose="02010600040101010101" charset="-122"/>
                <a:cs typeface="华文楷体" panose="02010600040101010101" charset="-122"/>
              </a:rPr>
              <a:t>8.化工生产还具有耗能高的特性</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煤炭、石油、天然气既是化工生产的燃料动力，又是重要的原料。有些化工产品的生产，需要在高温或低温条件下进行，无论高温还是低温都需要消耗大量能源。</a:t>
            </a:r>
            <a:endParaRPr lang="zh-CN" altLang="en-US"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rPr>
              <a:t>    综上所述，化工生产的特点是一个多维度的概念，涵盖了从原料处理到产品制造的全过程</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765" y="602615"/>
            <a:ext cx="7813040" cy="5690235"/>
          </a:xfrm>
          <a:prstGeom prst="rect">
            <a:avLst/>
          </a:prstGeom>
          <a:noFill/>
        </p:spPr>
        <p:txBody>
          <a:bodyPr wrap="square" rtlCol="0">
            <a:spAutoFit/>
          </a:bodyPr>
          <a:lstStyle/>
          <a:p>
            <a:pPr marL="0" indent="0" eaLnBrk="1" latinLnBrk="0" hangingPunct="1">
              <a:lnSpc>
                <a:spcPts val="3680"/>
              </a:lnSpc>
              <a:buFont typeface="Wingdings" panose="05000000000000000000" pitchFamily="2" charset="2"/>
              <a:buNone/>
            </a:pPr>
            <a:r>
              <a:rPr kumimoji="1" lang="zh-CN" altLang="en-US" sz="2800" b="1" kern="0">
                <a:latin typeface="华文楷体" panose="02010600040101010101" charset="-122"/>
                <a:ea typeface="华文楷体" panose="02010600040101010101" charset="-122"/>
                <a:sym typeface="+mn-ea"/>
              </a:rPr>
              <a:t>三、化工安全、职业健康与环境保护</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SHE</a:t>
            </a:r>
            <a:r>
              <a:rPr lang="zh-CN" altLang="en-US" sz="2800">
                <a:latin typeface="华文楷体" panose="02010600040101010101" charset="-122"/>
                <a:ea typeface="华文楷体" panose="02010600040101010101" charset="-122"/>
                <a:sym typeface="+mn-ea"/>
              </a:rPr>
              <a:t>）</a:t>
            </a:r>
            <a:endParaRPr lang="zh-CN" altLang="en-US" sz="2800" b="1" u="sng">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en-US" altLang="zh-CN" sz="2800" dirty="0">
                <a:solidFill>
                  <a:srgbClr val="FFC000"/>
                </a:solidFill>
                <a:latin typeface="华文楷体" panose="02010600040101010101" charset="-122"/>
                <a:ea typeface="华文楷体" panose="02010600040101010101" charset="-122"/>
                <a:cs typeface="华文楷体" panose="02010600040101010101" charset="-122"/>
                <a:sym typeface="+mn-ea"/>
              </a:rPr>
              <a:t>㈠</a:t>
            </a:r>
            <a:r>
              <a:rPr lang="zh-CN" altLang="en-US" sz="2800" dirty="0">
                <a:solidFill>
                  <a:srgbClr val="FFC000"/>
                </a:solidFill>
                <a:latin typeface="华文楷体" panose="02010600040101010101" charset="-122"/>
                <a:ea typeface="华文楷体" panose="02010600040101010101" charset="-122"/>
                <a:cs typeface="华文楷体" panose="02010600040101010101" charset="-122"/>
                <a:sym typeface="+mn-ea"/>
              </a:rPr>
              <a:t>化工安全</a:t>
            </a:r>
            <a:endParaRPr lang="en-US" altLang="zh-CN" sz="28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buFont typeface="Wingdings" panose="05000000000000000000" pitchFamily="2" charset="2"/>
              <a:buNone/>
            </a:pPr>
            <a:r>
              <a:rPr lang="zh-CN" altLang="en-US" sz="2400" b="1"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en-US" altLang="zh-CN" sz="2400" b="1" dirty="0">
                <a:solidFill>
                  <a:srgbClr val="00B0F0"/>
                </a:solidFill>
                <a:latin typeface="华文楷体" panose="02010600040101010101" charset="-122"/>
                <a:ea typeface="华文楷体" panose="02010600040101010101" charset="-122"/>
                <a:cs typeface="华文楷体" panose="02010600040101010101" charset="-122"/>
                <a:sym typeface="+mn-ea"/>
              </a:rPr>
              <a:t>1. </a:t>
            </a:r>
            <a:r>
              <a:rPr lang="zh-CN" altLang="en-US" sz="2400" b="1" dirty="0">
                <a:solidFill>
                  <a:srgbClr val="00B0F0"/>
                </a:solidFill>
                <a:latin typeface="华文楷体" panose="02010600040101010101" charset="-122"/>
                <a:ea typeface="华文楷体" panose="02010600040101010101" charset="-122"/>
                <a:cs typeface="华文楷体" panose="02010600040101010101" charset="-122"/>
                <a:sym typeface="+mn-ea"/>
              </a:rPr>
              <a:t>安全  </a:t>
            </a:r>
            <a:r>
              <a:rPr lang="en-US" altLang="zh-CN" sz="2400" b="1" dirty="0">
                <a:solidFill>
                  <a:srgbClr val="00B0F0"/>
                </a:solidFill>
                <a:latin typeface="华文楷体" panose="02010600040101010101" charset="-122"/>
                <a:ea typeface="华文楷体" panose="02010600040101010101" charset="-122"/>
                <a:cs typeface="华文楷体" panose="02010600040101010101" charset="-122"/>
                <a:sym typeface="+mn-ea"/>
              </a:rPr>
              <a:t>safety</a:t>
            </a:r>
            <a:endParaRPr lang="en-US" altLang="zh-CN" sz="2400" b="1"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buFont typeface="Wingdings" panose="05000000000000000000" pitchFamily="2" charset="2"/>
              <a:buChar char="Ø"/>
            </a:pPr>
            <a:r>
              <a:rPr sz="2400" b="1" dirty="0">
                <a:solidFill>
                  <a:srgbClr val="FF0000"/>
                </a:solidFill>
                <a:latin typeface="华文楷体" panose="02010600040101010101" charset="-122"/>
                <a:ea typeface="华文楷体" panose="02010600040101010101" charset="-122"/>
                <a:cs typeface="华文楷体" panose="02010600040101010101" charset="-122"/>
                <a:sym typeface="+mn-ea"/>
              </a:rPr>
              <a:t>安全</a:t>
            </a:r>
            <a:r>
              <a:rPr sz="2400" dirty="0">
                <a:latin typeface="华文楷体" panose="02010600040101010101" charset="-122"/>
                <a:ea typeface="华文楷体" panose="02010600040101010101" charset="-122"/>
                <a:cs typeface="华文楷体" panose="02010600040101010101" charset="-122"/>
                <a:sym typeface="+mn-ea"/>
              </a:rPr>
              <a:t>是在人类生产过程中，将系统的运行状态对人类的生命、财产、环境可能产生的损害控制在人类能接受水平以下的</a:t>
            </a:r>
            <a:r>
              <a:rPr sz="2400" dirty="0">
                <a:solidFill>
                  <a:srgbClr val="00B0F0"/>
                </a:solidFill>
                <a:latin typeface="华文楷体" panose="02010600040101010101" charset="-122"/>
                <a:ea typeface="华文楷体" panose="02010600040101010101" charset="-122"/>
                <a:cs typeface="华文楷体" panose="02010600040101010101" charset="-122"/>
                <a:sym typeface="+mn-ea"/>
              </a:rPr>
              <a:t>状态</a:t>
            </a:r>
            <a:r>
              <a:rPr 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a:t>
            </a:r>
            <a:endParaRPr sz="2400" dirty="0">
              <a:solidFill>
                <a:srgbClr val="00B05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buFont typeface="Wingdings" panose="05000000000000000000" pitchFamily="2" charset="2"/>
              <a:buChar char="Ø"/>
            </a:pPr>
            <a:r>
              <a:rPr lang="zh-CN" sz="2400" dirty="0">
                <a:latin typeface="华文楷体" panose="02010600040101010101" charset="-122"/>
                <a:ea typeface="华文楷体" panose="02010600040101010101" charset="-122"/>
                <a:cs typeface="华文楷体" panose="02010600040101010101" charset="-122"/>
                <a:sym typeface="+mn-ea"/>
              </a:rPr>
              <a:t>没有危险是</a:t>
            </a:r>
            <a:r>
              <a:rPr sz="2400" dirty="0">
                <a:latin typeface="华文楷体" panose="02010600040101010101" charset="-122"/>
                <a:ea typeface="华文楷体" panose="02010600040101010101" charset="-122"/>
                <a:cs typeface="华文楷体" panose="02010600040101010101" charset="-122"/>
                <a:sym typeface="+mn-ea"/>
              </a:rPr>
              <a:t>安全</a:t>
            </a:r>
            <a:r>
              <a:rPr lang="zh-CN" sz="2400" dirty="0">
                <a:latin typeface="华文楷体" panose="02010600040101010101" charset="-122"/>
                <a:ea typeface="华文楷体" panose="02010600040101010101" charset="-122"/>
                <a:cs typeface="华文楷体" panose="02010600040101010101" charset="-122"/>
                <a:sym typeface="+mn-ea"/>
              </a:rPr>
              <a:t>的</a:t>
            </a:r>
            <a:r>
              <a:rPr lang="zh-CN" sz="2400" dirty="0">
                <a:solidFill>
                  <a:srgbClr val="FFC000"/>
                </a:solidFill>
                <a:latin typeface="华文楷体" panose="02010600040101010101" charset="-122"/>
                <a:ea typeface="华文楷体" panose="02010600040101010101" charset="-122"/>
                <a:cs typeface="华文楷体" panose="02010600040101010101" charset="-122"/>
                <a:sym typeface="+mn-ea"/>
              </a:rPr>
              <a:t>本质属性；</a:t>
            </a:r>
            <a:r>
              <a:rPr sz="2400" dirty="0">
                <a:latin typeface="华文楷体" panose="02010600040101010101" charset="-122"/>
                <a:ea typeface="华文楷体" panose="02010600040101010101" charset="-122"/>
                <a:cs typeface="华文楷体" panose="02010600040101010101" charset="-122"/>
                <a:sym typeface="+mn-ea"/>
              </a:rPr>
              <a:t>"不存在隐患"、"不存在威胁"、"不受威胁"、"不出事故"、"不受侵害"等等，并不是安全的</a:t>
            </a:r>
            <a:r>
              <a:rPr lang="zh-CN" sz="2400" dirty="0">
                <a:latin typeface="华文楷体" panose="02010600040101010101" charset="-122"/>
                <a:ea typeface="华文楷体" panose="02010600040101010101" charset="-122"/>
                <a:cs typeface="华文楷体" panose="02010600040101010101" charset="-122"/>
                <a:sym typeface="+mn-ea"/>
              </a:rPr>
              <a:t>本质</a:t>
            </a:r>
            <a:r>
              <a:rPr sz="2400" dirty="0">
                <a:latin typeface="华文楷体" panose="02010600040101010101" charset="-122"/>
                <a:ea typeface="华文楷体" panose="02010600040101010101" charset="-122"/>
                <a:cs typeface="华文楷体" panose="02010600040101010101" charset="-122"/>
                <a:sym typeface="+mn-ea"/>
              </a:rPr>
              <a:t>属性。</a:t>
            </a:r>
            <a:endParaRPr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buFont typeface="Wingdings" panose="05000000000000000000" pitchFamily="2" charset="2"/>
              <a:buChar char="Ø"/>
            </a:pPr>
            <a:r>
              <a:rPr 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没有危险</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作为一种状态，它不是一种实体性存在，而是通过实体（即安全的主体）表现出来。通过人，便是</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人的安全</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；在过程工业中，表现为</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过程安全</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（通过化工过程，便是</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化工过程的安全</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a:t>
            </a:r>
            <a:endParaRPr lang="zh-CN" altLang="en-US" sz="2400">
              <a:solidFill>
                <a:srgbClr val="00B05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tags/tag1.xml><?xml version="1.0" encoding="utf-8"?>
<p:tagLst xmlns:p="http://schemas.openxmlformats.org/presentationml/2006/main">
  <p:tag name="REFSHAPE" val="497983980"/>
  <p:tag name="KSO_WM_UNIT_PLACING_PICTURE_USER_VIEWPORT" val="{&quot;height&quot;:9137,&quot;width&quot;:7244}"/>
</p:tagLst>
</file>

<file path=ppt/tags/tag2.xml><?xml version="1.0" encoding="utf-8"?>
<p:tagLst xmlns:p="http://schemas.openxmlformats.org/presentationml/2006/main">
  <p:tag name="REFSHAPE" val="412487348"/>
  <p:tag name="KSO_WM_UNIT_PLACING_PICTURE_USER_VIEWPORT" val="{&quot;height&quot;:6405,&quot;width&quot;:10980}"/>
</p:tagLst>
</file>

<file path=ppt/tags/tag3.xml><?xml version="1.0" encoding="utf-8"?>
<p:tagLst xmlns:p="http://schemas.openxmlformats.org/presentationml/2006/main">
  <p:tag name="COMMONDATA" val="eyJoZGlkIjoiYTZhMmNkMzNkNTRjZWRlODE3OTI4MDdjZjg1NmViYjgifQ=="/>
  <p:tag name="KSO_WPP_MARK_KEY" val="12249b90-f92c-407e-b6b9-e1bb9082c58e"/>
  <p:tag name="commondata" val="eyJoZGlkIjoiYTc2ZGZiNzZiNDVlOGViOWVmM2JhOTY0NGJkNjUyYzgifQ=="/>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19294</Words>
  <Application>WPS 演示</Application>
  <PresentationFormat>全屏显示(4:3)</PresentationFormat>
  <Paragraphs>508</Paragraphs>
  <Slides>69</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69</vt:i4>
      </vt:variant>
    </vt:vector>
  </HeadingPairs>
  <TitlesOfParts>
    <vt:vector size="85" baseType="lpstr">
      <vt:lpstr>Arial</vt:lpstr>
      <vt:lpstr>宋体</vt:lpstr>
      <vt:lpstr>Wingdings</vt:lpstr>
      <vt:lpstr>Calibri</vt:lpstr>
      <vt:lpstr>Times New Roman</vt:lpstr>
      <vt:lpstr>华文新魏</vt:lpstr>
      <vt:lpstr>隶书</vt:lpstr>
      <vt:lpstr>华文行楷</vt:lpstr>
      <vt:lpstr>华文楷体</vt:lpstr>
      <vt:lpstr>微软雅黑</vt:lpstr>
      <vt:lpstr>华文隶书</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756</cp:revision>
  <dcterms:created xsi:type="dcterms:W3CDTF">2016-09-20T02:06:00Z</dcterms:created>
  <dcterms:modified xsi:type="dcterms:W3CDTF">2024-09-26T12:46:17Z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5DD6A21020BB481DA402122B06C93244</vt:lpwstr>
  </property>
</Properties>
</file>