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0" r:id="rId3"/>
  </p:sldMasterIdLst>
  <p:notesMasterIdLst>
    <p:notesMasterId r:id="rId5"/>
  </p:notesMasterIdLst>
  <p:sldIdLst>
    <p:sldId id="3112" r:id="rId4"/>
    <p:sldId id="3033" r:id="rId6"/>
    <p:sldId id="3217" r:id="rId7"/>
    <p:sldId id="5053" r:id="rId8"/>
    <p:sldId id="5054" r:id="rId9"/>
    <p:sldId id="5055" r:id="rId10"/>
    <p:sldId id="5056" r:id="rId11"/>
    <p:sldId id="5057" r:id="rId12"/>
    <p:sldId id="4032" r:id="rId13"/>
    <p:sldId id="4796" r:id="rId14"/>
    <p:sldId id="3871" r:id="rId15"/>
    <p:sldId id="4241" r:id="rId16"/>
    <p:sldId id="4333" r:id="rId17"/>
    <p:sldId id="4918" r:id="rId18"/>
    <p:sldId id="4383" r:id="rId19"/>
    <p:sldId id="4430" r:id="rId20"/>
    <p:sldId id="4431" r:id="rId21"/>
    <p:sldId id="4432" r:id="rId22"/>
    <p:sldId id="4860" r:id="rId23"/>
    <p:sldId id="4433" r:id="rId24"/>
    <p:sldId id="4435" r:id="rId25"/>
    <p:sldId id="3820" r:id="rId26"/>
    <p:sldId id="4972" r:id="rId27"/>
    <p:sldId id="4482" r:id="rId28"/>
    <p:sldId id="3218" r:id="rId29"/>
    <p:sldId id="3219" r:id="rId30"/>
    <p:sldId id="3220" r:id="rId31"/>
    <p:sldId id="4973" r:id="rId32"/>
    <p:sldId id="4974" r:id="rId33"/>
    <p:sldId id="4975" r:id="rId34"/>
    <p:sldId id="4976" r:id="rId35"/>
    <p:sldId id="4977" r:id="rId36"/>
    <p:sldId id="4978" r:id="rId37"/>
    <p:sldId id="4979" r:id="rId38"/>
    <p:sldId id="3847" r:id="rId39"/>
    <p:sldId id="3959" r:id="rId40"/>
    <p:sldId id="3960" r:id="rId41"/>
    <p:sldId id="4919" r:id="rId42"/>
    <p:sldId id="4566" r:id="rId43"/>
    <p:sldId id="4921" r:id="rId44"/>
    <p:sldId id="4920" r:id="rId45"/>
    <p:sldId id="4567" r:id="rId46"/>
    <p:sldId id="4568" r:id="rId47"/>
    <p:sldId id="4569" r:id="rId48"/>
    <p:sldId id="5058" r:id="rId49"/>
    <p:sldId id="5059" r:id="rId50"/>
    <p:sldId id="4915" r:id="rId51"/>
    <p:sldId id="4571" r:id="rId52"/>
    <p:sldId id="4946" r:id="rId53"/>
    <p:sldId id="5018" r:id="rId54"/>
    <p:sldId id="5019" r:id="rId55"/>
    <p:sldId id="5020" r:id="rId56"/>
    <p:sldId id="5021" r:id="rId57"/>
    <p:sldId id="5022" r:id="rId58"/>
    <p:sldId id="5062" r:id="rId59"/>
    <p:sldId id="5063" r:id="rId60"/>
    <p:sldId id="5064" r:id="rId61"/>
    <p:sldId id="5065" r:id="rId62"/>
    <p:sldId id="5066" r:id="rId63"/>
    <p:sldId id="5061" r:id="rId64"/>
    <p:sldId id="5023" r:id="rId65"/>
    <p:sldId id="5024" r:id="rId66"/>
    <p:sldId id="5025" r:id="rId67"/>
    <p:sldId id="5026" r:id="rId68"/>
    <p:sldId id="5029" r:id="rId69"/>
    <p:sldId id="5030" r:id="rId70"/>
    <p:sldId id="5031" r:id="rId71"/>
    <p:sldId id="5032" r:id="rId72"/>
    <p:sldId id="5067" r:id="rId73"/>
    <p:sldId id="4948" r:id="rId74"/>
    <p:sldId id="5033" r:id="rId75"/>
    <p:sldId id="5034" r:id="rId76"/>
    <p:sldId id="5035" r:id="rId77"/>
    <p:sldId id="5036" r:id="rId78"/>
    <p:sldId id="5037" r:id="rId79"/>
    <p:sldId id="5068" r:id="rId80"/>
    <p:sldId id="5069" r:id="rId81"/>
    <p:sldId id="5070" r:id="rId82"/>
    <p:sldId id="5071" r:id="rId83"/>
    <p:sldId id="4922" r:id="rId84"/>
    <p:sldId id="4951" r:id="rId85"/>
    <p:sldId id="4953" r:id="rId86"/>
    <p:sldId id="4954" r:id="rId87"/>
    <p:sldId id="4955" r:id="rId88"/>
    <p:sldId id="4957" r:id="rId89"/>
    <p:sldId id="4958" r:id="rId90"/>
    <p:sldId id="4959" r:id="rId91"/>
    <p:sldId id="4960" r:id="rId92"/>
    <p:sldId id="4961" r:id="rId93"/>
    <p:sldId id="4962" r:id="rId94"/>
    <p:sldId id="4963" r:id="rId95"/>
    <p:sldId id="4964" r:id="rId96"/>
    <p:sldId id="4965" r:id="rId97"/>
  </p:sldIdLst>
  <p:sldSz cx="9144000" cy="6858000" type="screen4x3"/>
  <p:notesSz cx="6858000" cy="9144000"/>
  <p:custDataLst>
    <p:tags r:id="rId101"/>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60" userDrawn="1">
          <p15:clr>
            <a:srgbClr val="A4A3A4"/>
          </p15:clr>
        </p15:guide>
        <p15:guide id="2" orient="horz" pos="4020" userDrawn="1">
          <p15:clr>
            <a:srgbClr val="A4A3A4"/>
          </p15:clr>
        </p15:guide>
        <p15:guide id="3" pos="3042" userDrawn="1">
          <p15:clr>
            <a:srgbClr val="A4A3A4"/>
          </p15:clr>
        </p15:guide>
        <p15:guide id="4" pos="342" userDrawn="1">
          <p15:clr>
            <a:srgbClr val="A4A3A4"/>
          </p15:clr>
        </p15:guide>
        <p15:guide id="5" pos="536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0000"/>
    <a:srgbClr val="FF0000"/>
    <a:srgbClr val="FF0D0D"/>
    <a:srgbClr val="FD5C0C"/>
    <a:srgbClr val="FBBF09"/>
    <a:srgbClr val="194B79"/>
    <a:srgbClr val="1C50A4"/>
    <a:srgbClr val="0060A8"/>
    <a:srgbClr val="CDC800"/>
    <a:srgbClr val="E975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73" autoAdjust="0"/>
    <p:restoredTop sz="92986" autoAdjust="0"/>
  </p:normalViewPr>
  <p:slideViewPr>
    <p:cSldViewPr showGuides="1">
      <p:cViewPr varScale="1">
        <p:scale>
          <a:sx n="57" d="100"/>
          <a:sy n="57" d="100"/>
        </p:scale>
        <p:origin x="-96" y="-90"/>
      </p:cViewPr>
      <p:guideLst>
        <p:guide orient="horz" pos="460"/>
        <p:guide orient="horz" pos="4020"/>
        <p:guide pos="3042"/>
        <p:guide pos="342"/>
        <p:guide pos="5365"/>
      </p:guideLst>
    </p:cSldViewPr>
  </p:slideViewPr>
  <p:outlineViewPr>
    <p:cViewPr>
      <p:scale>
        <a:sx n="100" d="100"/>
        <a:sy n="100" d="100"/>
      </p:scale>
      <p:origin x="0" y="-14412"/>
    </p:cViewPr>
  </p:outlin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viewProps" Target="viewProps.xml"/><Relationship Id="rId98" Type="http://schemas.openxmlformats.org/officeDocument/2006/relationships/presProps" Target="presProps.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1" Type="http://schemas.openxmlformats.org/officeDocument/2006/relationships/tags" Target="tags/tag3.xml"/><Relationship Id="rId100" Type="http://schemas.openxmlformats.org/officeDocument/2006/relationships/tableStyles" Target="tableStyles.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25D47C8-EFB8-4D88-B628-AED046E9C5B5}" type="slidenum">
              <a:rPr lang="zh-CN" altLang="en-US"/>
            </a:fld>
            <a:endParaRPr lang="en-US" altLang="zh-CN"/>
          </a:p>
        </p:txBody>
      </p:sp>
      <p:sp>
        <p:nvSpPr>
          <p:cNvPr id="526338" name="Rectangle 2"/>
          <p:cNvSpPr>
            <a:spLocks noRot="1" noChangeArrowheads="1" noTextEdit="1"/>
          </p:cNvSpPr>
          <p:nvPr>
            <p:ph type="sldImg"/>
          </p:nvPr>
        </p:nvSpPr>
        <p:spPr/>
      </p:sp>
      <p:sp>
        <p:nvSpPr>
          <p:cNvPr id="526339" name="Rectangle 3"/>
          <p:cNvSpPr>
            <a:spLocks noGrp="1" noChangeArrowheads="1"/>
          </p:cNvSpPr>
          <p:nvPr>
            <p:ph type="body" idx="1"/>
          </p:nvPr>
        </p:nvSpPr>
        <p:spPr/>
        <p:txBody>
          <a:bodyPr/>
          <a:lstStyle/>
          <a:p>
            <a:pPr marL="228600" indent="-228600"/>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1"/>
            <a:ext cx="2057400" cy="366183"/>
          </a:xfrm>
          <a:prstGeom prst="rect">
            <a:avLst/>
          </a:prstGeom>
        </p:spPr>
        <p:txBody>
          <a:bodyPr/>
          <a:lstStyle/>
          <a:p>
            <a:fld id="{E3AD87B8-9A4B-45E2-BBE5-FB86ADE287A3}" type="datetimeFigureOut">
              <a:rPr lang="zh-CN" altLang="en-US" smtClean="0"/>
            </a:fld>
            <a:endParaRPr lang="zh-CN" altLang="en-US"/>
          </a:p>
        </p:txBody>
      </p:sp>
      <p:sp>
        <p:nvSpPr>
          <p:cNvPr id="3" name="页脚占位符 2"/>
          <p:cNvSpPr>
            <a:spLocks noGrp="1"/>
          </p:cNvSpPr>
          <p:nvPr>
            <p:ph type="ftr" sz="quarter" idx="11"/>
          </p:nvPr>
        </p:nvSpPr>
        <p:spPr>
          <a:xfrm>
            <a:off x="3028950" y="6356351"/>
            <a:ext cx="3086100" cy="366183"/>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457950" y="6356351"/>
            <a:ext cx="2057400" cy="366183"/>
          </a:xfrm>
          <a:prstGeom prst="rect">
            <a:avLst/>
          </a:prstGeom>
        </p:spPr>
        <p:txBody>
          <a:bodyPr/>
          <a:lstStyle/>
          <a:p>
            <a:fld id="{37AAA611-6692-4583-86AB-5AB9B972BD46}"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C859BE78-9BDF-4326-BFF8-0C06906659EE}"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16017D3D-85B4-42D2-93DA-6608FC48BF82}"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620713"/>
            <a:ext cx="2016125" cy="576103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900113" y="620713"/>
            <a:ext cx="5895975" cy="576103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84A78C7D-3A1E-4D32-AA6E-28ACACC90715}"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3074" name="图片 2" descr="微信截图_20180310125201"/>
          <p:cNvPicPr>
            <a:picLocks noChangeAspect="1"/>
          </p:cNvPicPr>
          <p:nvPr/>
        </p:nvPicPr>
        <p:blipFill>
          <a:blip r:embed="rId2"/>
          <a:stretch>
            <a:fillRect/>
          </a:stretch>
        </p:blipFill>
        <p:spPr>
          <a:xfrm>
            <a:off x="-11112" y="3175"/>
            <a:ext cx="9156700" cy="1651000"/>
          </a:xfrm>
          <a:prstGeom prst="rect">
            <a:avLst/>
          </a:prstGeom>
          <a:noFill/>
          <a:ln w="9525">
            <a:noFill/>
          </a:ln>
        </p:spPr>
      </p:pic>
      <p:pic>
        <p:nvPicPr>
          <p:cNvPr id="3075" name="图片 3" descr="图片1"/>
          <p:cNvPicPr>
            <a:picLocks noChangeAspect="1"/>
          </p:cNvPicPr>
          <p:nvPr/>
        </p:nvPicPr>
        <p:blipFill>
          <a:blip r:embed="rId3"/>
          <a:stretch>
            <a:fillRect/>
          </a:stretch>
        </p:blipFill>
        <p:spPr>
          <a:xfrm>
            <a:off x="382588" y="2139950"/>
            <a:ext cx="2055812" cy="2051050"/>
          </a:xfrm>
          <a:prstGeom prst="rect">
            <a:avLst/>
          </a:prstGeom>
          <a:noFill/>
          <a:ln w="9525">
            <a:noFill/>
          </a:ln>
        </p:spPr>
      </p:pic>
      <p:sp>
        <p:nvSpPr>
          <p:cNvPr id="458755" name="Rectangle 1027"/>
          <p:cNvSpPr>
            <a:spLocks noGrp="1" noChangeArrowheads="1"/>
          </p:cNvSpPr>
          <p:nvPr>
            <p:ph type="ctrTitle"/>
          </p:nvPr>
        </p:nvSpPr>
        <p:spPr>
          <a:xfrm>
            <a:off x="2627313" y="2060575"/>
            <a:ext cx="5486400" cy="2209800"/>
          </a:xfrm>
        </p:spPr>
        <p:txBody>
          <a:bodyPr/>
          <a:lstStyle>
            <a:lvl1pPr>
              <a:defRPr u="none"/>
            </a:lvl1pPr>
          </a:lstStyle>
          <a:p>
            <a:pPr fontAlgn="base"/>
            <a:r>
              <a:rPr lang="zh-CN" altLang="en-US" strike="noStrike" noProof="1"/>
              <a:t>单击此处编辑母版标题样式</a:t>
            </a:r>
            <a:endParaRPr lang="zh-CN" altLang="en-US" strike="noStrike" noProof="1"/>
          </a:p>
        </p:txBody>
      </p:sp>
      <p:sp>
        <p:nvSpPr>
          <p:cNvPr id="458756" name="Rectangle 1028"/>
          <p:cNvSpPr>
            <a:spLocks noGrp="1" noChangeArrowheads="1"/>
          </p:cNvSpPr>
          <p:nvPr>
            <p:ph type="subTitle" idx="1"/>
          </p:nvPr>
        </p:nvSpPr>
        <p:spPr>
          <a:xfrm>
            <a:off x="2438400" y="4572000"/>
            <a:ext cx="6324600" cy="1295400"/>
          </a:xfrm>
        </p:spPr>
        <p:txBody>
          <a:bodyPr/>
          <a:lstStyle>
            <a:lvl1pPr marL="0" indent="0">
              <a:buFontTx/>
              <a:buNone/>
              <a:defRPr/>
            </a:lvl1pPr>
          </a:lstStyle>
          <a:p>
            <a:pPr fontAlgn="base"/>
            <a:r>
              <a:rPr lang="zh-CN" altLang="en-US" strike="noStrike" noProof="1"/>
              <a:t>单击此处编辑母版副标题样式</a:t>
            </a:r>
            <a:endParaRPr lang="zh-CN" altLang="en-US" strike="noStrike" noProof="1"/>
          </a:p>
        </p:txBody>
      </p:sp>
      <p:sp>
        <p:nvSpPr>
          <p:cNvPr id="458757" name="Rectangle 1029"/>
          <p:cNvSpPr>
            <a:spLocks noGrp="1" noChangeArrowheads="1"/>
          </p:cNvSpPr>
          <p:nvPr>
            <p:ph type="dt" sz="half" idx="2"/>
          </p:nvPr>
        </p:nvSpPr>
        <p:spPr bwMode="auto">
          <a:xfrm>
            <a:off x="533400" y="6324600"/>
            <a:ext cx="1905000" cy="457200"/>
          </a:xfrm>
          <a:prstGeom prst="rect">
            <a:avLst/>
          </a:prstGeom>
          <a:noFill/>
          <a:ln>
            <a:miter lim="800000"/>
          </a:ln>
        </p:spPr>
        <p:txBody>
          <a:bodyPr vert="horz" wrap="square" lIns="91440" tIns="45720" rIns="91440" bIns="45720" numCol="1" anchor="b" anchorCtr="0" compatLnSpc="1"/>
          <a:lstStyle>
            <a:lvl1pPr>
              <a:defRPr kumimoji="0" sz="1400" b="0" u="none">
                <a:solidFill>
                  <a:schemeClr val="tx1"/>
                </a:solidFill>
                <a:effectLst/>
                <a:ea typeface="+mn-ea"/>
              </a:defRPr>
            </a:lvl1pPr>
          </a:lstStyle>
          <a:p>
            <a:pPr fontAlgn="base"/>
            <a:endParaRPr lang="en-US" altLang="zh-CN" strike="noStrike" noProof="1"/>
          </a:p>
        </p:txBody>
      </p:sp>
      <p:sp>
        <p:nvSpPr>
          <p:cNvPr id="458758" name="Rectangle 1030"/>
          <p:cNvSpPr>
            <a:spLocks noGrp="1" noChangeArrowheads="1"/>
          </p:cNvSpPr>
          <p:nvPr>
            <p:ph type="ftr" sz="quarter" idx="3"/>
          </p:nvPr>
        </p:nvSpPr>
        <p:spPr>
          <a:xfrm>
            <a:off x="3200400" y="63246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400" b="0">
                <a:solidFill>
                  <a:schemeClr val="tx1"/>
                </a:solidFill>
                <a:effectLst/>
              </a:defRPr>
            </a:lvl1pPr>
          </a:lstStyle>
          <a:p>
            <a:pPr fontAlgn="base"/>
            <a:endParaRPr lang="en-US" altLang="zh-CN" strike="noStrike" noProof="1"/>
          </a:p>
        </p:txBody>
      </p:sp>
      <p:sp>
        <p:nvSpPr>
          <p:cNvPr id="458759" name="Rectangle 1031"/>
          <p:cNvSpPr>
            <a:spLocks noGrp="1" noChangeArrowheads="1"/>
          </p:cNvSpPr>
          <p:nvPr>
            <p:ph type="sldNum" sz="quarter" idx="4"/>
          </p:nvPr>
        </p:nvSpPr>
        <p:spPr bwMode="auto">
          <a:xfrm>
            <a:off x="6858000" y="6324600"/>
            <a:ext cx="1905000" cy="457200"/>
          </a:xfrm>
          <a:prstGeom prst="rect">
            <a:avLst/>
          </a:prstGeom>
          <a:noFill/>
          <a:ln>
            <a:miter lim="800000"/>
          </a:ln>
        </p:spPr>
        <p:txBody>
          <a:bodyPr vert="horz" wrap="square" lIns="91440" tIns="45720" rIns="91440" bIns="45720" numCol="1" anchor="b" anchorCtr="0" compatLnSpc="1"/>
          <a:lstStyle>
            <a:lvl1pPr algn="r">
              <a:defRPr kumimoji="0" sz="1400" b="0" u="none">
                <a:solidFill>
                  <a:schemeClr val="tx1"/>
                </a:solidFill>
                <a:effectLst/>
                <a:ea typeface="+mn-ea"/>
              </a:defRPr>
            </a:lvl1pPr>
          </a:lstStyle>
          <a:p>
            <a:pPr fontAlgn="base"/>
            <a:fld id="{B7F54F55-99DD-4B62-8A00-5656EDA3CB44}" type="slidenum">
              <a:rPr lang="zh-CN" altLang="en-US" strike="noStrike" noProof="1">
                <a:latin typeface="Times New Roman" panose="02020603050405020304" pitchFamily="18" charset="0"/>
                <a:ea typeface="+mn-ea"/>
                <a:cs typeface="+mn-cs"/>
              </a:rPr>
            </a:fld>
            <a:endParaRPr lang="en-US" altLang="zh-CN"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0A7DF0C6-CA5F-4999-9589-9510DF76ECA8}"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5F501E39-4E4D-477E-B662-5479F329465D}"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00113" y="1268413"/>
            <a:ext cx="3956050"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008563" y="1268413"/>
            <a:ext cx="3956050"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AA569709-FD62-456B-9C3F-43BE83168748}"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B2ED07F9-88A1-4BCB-B6D0-4F7126F8066E}"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2A3E6D7A-F7E4-4CF6-AF20-B1B38CD17C1B}"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13F392BE-027A-40B3-A693-3ECA5662991F}"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5" Type="http://schemas.openxmlformats.org/officeDocument/2006/relationships/theme" Target="../theme/theme2.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ct val="19000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ct val="95000"/>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ct val="95000"/>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5pPr>
      <a:lvl6pPr marL="238442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6pPr>
      <a:lvl7pPr marL="281813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8pPr>
      <a:lvl9pPr marL="368554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890"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8370" algn="l" defTabSz="866775" rtl="0" eaLnBrk="1" latinLnBrk="0" hangingPunct="1">
        <a:defRPr sz="17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p:sp>
        <p:nvSpPr>
          <p:cNvPr id="457730" name="Rectangle 2"/>
          <p:cNvSpPr>
            <a:spLocks noGrp="1" noChangeArrowheads="1"/>
          </p:cNvSpPr>
          <p:nvPr>
            <p:ph type="title"/>
          </p:nvPr>
        </p:nvSpPr>
        <p:spPr bwMode="auto">
          <a:xfrm>
            <a:off x="971550" y="620713"/>
            <a:ext cx="7993063" cy="431800"/>
          </a:xfrm>
          <a:prstGeom prst="rect">
            <a:avLst/>
          </a:prstGeom>
          <a:noFill/>
          <a:ln w="9525">
            <a:noFill/>
            <a:miter lim="800000"/>
          </a:ln>
          <a:effectLst/>
        </p:spPr>
        <p:txBody>
          <a:bodyPr vert="horz" wrap="square" lIns="91440" tIns="45720" rIns="91440" bIns="45720" numCol="1" anchor="ctr" anchorCtr="0" compatLnSpc="1"/>
          <a:lstStyle/>
          <a:p>
            <a:pPr lvl="0" fontAlgn="base"/>
            <a:r>
              <a:rPr lang="zh-CN" altLang="en-US" strike="noStrike" noProof="1" smtClean="0"/>
              <a:t>单击此处编辑母版标题样式</a:t>
            </a:r>
            <a:endParaRPr lang="zh-CN" altLang="en-US" strike="noStrike" noProof="1" smtClean="0"/>
          </a:p>
        </p:txBody>
      </p:sp>
      <p:sp>
        <p:nvSpPr>
          <p:cNvPr id="457731" name="Rectangle 3"/>
          <p:cNvSpPr>
            <a:spLocks noGrp="1" noChangeArrowheads="1"/>
          </p:cNvSpPr>
          <p:nvPr>
            <p:ph type="body" idx="1"/>
          </p:nvPr>
        </p:nvSpPr>
        <p:spPr bwMode="auto">
          <a:xfrm>
            <a:off x="900113" y="1268413"/>
            <a:ext cx="8064500" cy="5113338"/>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smtClean="0"/>
          </a:p>
        </p:txBody>
      </p:sp>
      <p:sp>
        <p:nvSpPr>
          <p:cNvPr id="457733" name="Rectangle 5"/>
          <p:cNvSpPr>
            <a:spLocks noGrp="1" noChangeArrowheads="1"/>
          </p:cNvSpPr>
          <p:nvPr>
            <p:ph type="ftr" sz="quarter" idx="3"/>
          </p:nvPr>
        </p:nvSpPr>
        <p:spPr bwMode="auto">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kumimoji="0" sz="1600" u="none">
                <a:effectLst>
                  <a:outerShdw blurRad="38100" dist="38100" dir="2700000" algn="tl">
                    <a:srgbClr val="C0C0C0"/>
                  </a:outerShdw>
                </a:effectLst>
                <a:ea typeface="+mn-ea"/>
              </a:defRPr>
            </a:lvl1pPr>
          </a:lstStyle>
          <a:p>
            <a:pPr fontAlgn="base"/>
            <a:r>
              <a:rPr lang="zh-CN" altLang="en-US" strike="noStrike" noProof="1">
                <a:latin typeface="Times New Roman" panose="02020603050405020304" pitchFamily="18" charset="0"/>
                <a:ea typeface="+mn-ea"/>
                <a:cs typeface="+mn-cs"/>
              </a:rPr>
              <a:t>~ </a:t>
            </a:r>
            <a:r>
              <a:rPr lang="en-US" altLang="zh-CN" strike="noStrike" noProof="1">
                <a:solidFill>
                  <a:srgbClr val="FF0066"/>
                </a:solidFill>
                <a:latin typeface="Times New Roman" panose="02020603050405020304" pitchFamily="18" charset="0"/>
                <a:ea typeface="+mn-ea"/>
                <a:cs typeface="+mn-cs"/>
              </a:rPr>
              <a:t>0 </a:t>
            </a:r>
            <a:r>
              <a:rPr lang="en-US" altLang="zh-CN" strike="noStrike" noProof="1">
                <a:latin typeface="Times New Roman" panose="02020603050405020304" pitchFamily="18" charset="0"/>
                <a:ea typeface="+mn-ea"/>
                <a:cs typeface="+mn-cs"/>
              </a:rPr>
              <a:t>~</a:t>
            </a:r>
            <a:endParaRPr lang="en-US" altLang="zh-CN" strike="noStrike" noProof="1"/>
          </a:p>
        </p:txBody>
      </p:sp>
      <p:sp>
        <p:nvSpPr>
          <p:cNvPr id="457741" name="Rectangle 13"/>
          <p:cNvSpPr>
            <a:spLocks noChangeArrowheads="1"/>
          </p:cNvSpPr>
          <p:nvPr/>
        </p:nvSpPr>
        <p:spPr bwMode="auto">
          <a:xfrm>
            <a:off x="755650" y="476250"/>
            <a:ext cx="8208963" cy="36513"/>
          </a:xfrm>
          <a:prstGeom prst="rect">
            <a:avLst/>
          </a:prstGeom>
          <a:gradFill rotWithShape="1">
            <a:gsLst>
              <a:gs pos="0">
                <a:srgbClr val="3399FF"/>
              </a:gs>
              <a:gs pos="100000">
                <a:srgbClr val="3399FF">
                  <a:gamma/>
                  <a:shade val="46275"/>
                  <a:invGamma/>
                </a:srgbClr>
              </a:gs>
            </a:gsLst>
            <a:lin ang="5400000" scaled="1"/>
          </a:gradFill>
          <a:ln w="9525">
            <a:noFill/>
            <a:miter lim="800000"/>
          </a:ln>
          <a:effectLst/>
        </p:spPr>
        <p:txBody>
          <a:bodyPr wrap="none" anchor="ctr"/>
          <a:lstStyle/>
          <a:p>
            <a:pPr fontAlgn="base"/>
            <a:endParaRPr lang="zh-CN" altLang="en-US" strike="noStrike" noProof="1"/>
          </a:p>
        </p:txBody>
      </p:sp>
      <p:sp>
        <p:nvSpPr>
          <p:cNvPr id="1030" name="Text Box 14"/>
          <p:cNvSpPr txBox="1"/>
          <p:nvPr/>
        </p:nvSpPr>
        <p:spPr>
          <a:xfrm>
            <a:off x="971550" y="120333"/>
            <a:ext cx="7380288" cy="398780"/>
          </a:xfrm>
          <a:prstGeom prst="rect">
            <a:avLst/>
          </a:prstGeom>
          <a:noFill/>
          <a:ln w="9525">
            <a:noFill/>
          </a:ln>
        </p:spPr>
        <p:txBody>
          <a:bodyPr anchor="b">
            <a:spAutoFit/>
          </a:bodyPr>
          <a:p>
            <a:pPr lvl="0">
              <a:spcBef>
                <a:spcPct val="50000"/>
              </a:spcBef>
            </a:pPr>
            <a:r>
              <a:rPr lang="zh-CN" altLang="en-US" sz="2000">
                <a:latin typeface="Times New Roman" panose="02020603050405020304" pitchFamily="18" charset="0"/>
              </a:rPr>
              <a:t>化工安全与环保</a:t>
            </a:r>
            <a:endParaRPr lang="zh-CN" altLang="en-US" sz="2000">
              <a:latin typeface="Times New Roman" panose="02020603050405020304" pitchFamily="18" charset="0"/>
            </a:endParaRPr>
          </a:p>
        </p:txBody>
      </p:sp>
      <p:sp>
        <p:nvSpPr>
          <p:cNvPr id="457744" name="Rectangle 16"/>
          <p:cNvSpPr>
            <a:spLocks noChangeArrowheads="1"/>
          </p:cNvSpPr>
          <p:nvPr/>
        </p:nvSpPr>
        <p:spPr bwMode="auto">
          <a:xfrm flipH="1" flipV="1">
            <a:off x="539750" y="981075"/>
            <a:ext cx="36513" cy="5688013"/>
          </a:xfrm>
          <a:prstGeom prst="rect">
            <a:avLst/>
          </a:prstGeom>
          <a:gradFill rotWithShape="1">
            <a:gsLst>
              <a:gs pos="0">
                <a:srgbClr val="3399FF">
                  <a:gamma/>
                  <a:shade val="46275"/>
                  <a:invGamma/>
                </a:srgbClr>
              </a:gs>
              <a:gs pos="100000">
                <a:srgbClr val="3399FF"/>
              </a:gs>
            </a:gsLst>
            <a:lin ang="0" scaled="1"/>
          </a:gradFill>
          <a:ln w="9525">
            <a:noFill/>
            <a:miter lim="800000"/>
          </a:ln>
          <a:effectLst/>
        </p:spPr>
        <p:txBody>
          <a:bodyPr wrap="none" anchor="ctr"/>
          <a:lstStyle/>
          <a:p>
            <a:pPr fontAlgn="base"/>
            <a:endParaRPr lang="zh-CN" altLang="en-US" strike="noStrike" noProof="1"/>
          </a:p>
        </p:txBody>
      </p:sp>
      <p:sp>
        <p:nvSpPr>
          <p:cNvPr id="457745" name="Rectangle 17"/>
          <p:cNvSpPr>
            <a:spLocks noChangeArrowheads="1"/>
          </p:cNvSpPr>
          <p:nvPr/>
        </p:nvSpPr>
        <p:spPr bwMode="auto">
          <a:xfrm>
            <a:off x="179388" y="1196975"/>
            <a:ext cx="288925" cy="4608513"/>
          </a:xfrm>
          <a:prstGeom prst="rect">
            <a:avLst/>
          </a:prstGeom>
          <a:noFill/>
          <a:ln w="9525">
            <a:noFill/>
            <a:miter lim="800000"/>
          </a:ln>
          <a:effectLst/>
        </p:spPr>
        <p:txBody>
          <a:bodyPr vert="eaVert" anchor="ctr"/>
          <a:lstStyle/>
          <a:p>
            <a:pPr fontAlgn="base"/>
            <a:endParaRPr lang="zh-CN" altLang="en-US" sz="2800" strike="noStrike" noProof="1">
              <a:solidFill>
                <a:srgbClr val="0000FF"/>
              </a:solidFill>
              <a:effectLst>
                <a:outerShdw blurRad="38100" dist="38100" dir="2700000" algn="tl">
                  <a:srgbClr val="C0C0C0"/>
                </a:outerShdw>
              </a:effectLst>
            </a:endParaRPr>
          </a:p>
        </p:txBody>
      </p:sp>
      <p:pic>
        <p:nvPicPr>
          <p:cNvPr id="1033" name="图片 1" descr="图片1"/>
          <p:cNvPicPr>
            <a:picLocks noChangeAspect="1"/>
          </p:cNvPicPr>
          <p:nvPr/>
        </p:nvPicPr>
        <p:blipFill>
          <a:blip r:embed="rId12"/>
          <a:stretch>
            <a:fillRect/>
          </a:stretch>
        </p:blipFill>
        <p:spPr>
          <a:xfrm>
            <a:off x="73025" y="15875"/>
            <a:ext cx="974725" cy="971550"/>
          </a:xfrm>
          <a:prstGeom prst="rect">
            <a:avLst/>
          </a:prstGeom>
          <a:noFill/>
          <a:ln w="9525">
            <a:noFill/>
          </a:ln>
        </p:spPr>
      </p:pic>
      <p:sp>
        <p:nvSpPr>
          <p:cNvPr id="3" name="文本框 2"/>
          <p:cNvSpPr txBox="1"/>
          <p:nvPr/>
        </p:nvSpPr>
        <p:spPr>
          <a:xfrm>
            <a:off x="6859270" y="6381750"/>
            <a:ext cx="1939925" cy="368300"/>
          </a:xfrm>
          <a:prstGeom prst="rect">
            <a:avLst/>
          </a:prstGeom>
          <a:pattFill prst="pct5">
            <a:fgClr>
              <a:schemeClr val="accent1"/>
            </a:fgClr>
            <a:bgClr>
              <a:schemeClr val="bg1"/>
            </a:bgClr>
          </a:pattFill>
          <a:effectLst>
            <a:innerShdw blurRad="63500" dist="50800">
              <a:prstClr val="black">
                <a:alpha val="50000"/>
              </a:prstClr>
            </a:innerShdw>
          </a:effectLst>
        </p:spPr>
        <p:txBody>
          <a:bodyPr wrap="square" rtlCol="0">
            <a:spAutoFit/>
          </a:bodyPr>
          <a:p>
            <a:pPr fontAlgn="base"/>
            <a:r>
              <a:rPr lang="en-US" altLang="zh-CN" u="none" strike="noStrike" noProof="1">
                <a:solidFill>
                  <a:srgbClr val="00B050"/>
                </a:solidFill>
                <a:latin typeface="隶书" panose="02010509060101010101" charset="-122"/>
                <a:ea typeface="隶书" panose="02010509060101010101" charset="-122"/>
                <a:cs typeface="+mn-cs"/>
              </a:rPr>
              <a:t> </a:t>
            </a:r>
            <a:r>
              <a:rPr lang="zh-CN" altLang="en-US" u="none" strike="noStrike" noProof="1">
                <a:solidFill>
                  <a:srgbClr val="00B050"/>
                </a:solidFill>
                <a:latin typeface="隶书" panose="02010509060101010101" charset="-122"/>
                <a:ea typeface="隶书" panose="02010509060101010101" charset="-122"/>
                <a:cs typeface="+mn-cs"/>
              </a:rPr>
              <a:t>化学与化工学院</a:t>
            </a:r>
            <a:endParaRPr lang="zh-CN" altLang="en-US" u="none" strike="noStrike" noProof="1">
              <a:solidFill>
                <a:srgbClr val="00B050"/>
              </a:solidFill>
              <a:latin typeface="隶书" panose="02010509060101010101" charset="-122"/>
              <a:ea typeface="隶书" panose="02010509060101010101" charset="-122"/>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lvl1pPr algn="l" rtl="0" fontAlgn="base">
        <a:spcBef>
          <a:spcPct val="0"/>
        </a:spcBef>
        <a:spcAft>
          <a:spcPct val="0"/>
        </a:spcAft>
        <a:defRPr kumimoji="1" sz="2800" b="1" u="sng">
          <a:solidFill>
            <a:srgbClr val="0000FF"/>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p:titleStyle>
    <p:bodyStyle>
      <a:lvl1pPr marL="342900" indent="-342900" algn="l" rtl="0" fontAlgn="base">
        <a:spcBef>
          <a:spcPct val="20000"/>
        </a:spcBef>
        <a:spcAft>
          <a:spcPct val="0"/>
        </a:spcAft>
        <a:buBlip>
          <a:blip r:embed="rId13"/>
        </a:buBlip>
        <a:defRPr kumimoji="1" sz="2400">
          <a:solidFill>
            <a:schemeClr val="tx1"/>
          </a:solidFill>
          <a:latin typeface="+mn-lt"/>
          <a:ea typeface="+mn-ea"/>
          <a:cs typeface="+mn-cs"/>
        </a:defRPr>
      </a:lvl1pPr>
      <a:lvl2pPr marL="742950" indent="-285750" algn="l" rtl="0" fontAlgn="base">
        <a:spcBef>
          <a:spcPct val="20000"/>
        </a:spcBef>
        <a:spcAft>
          <a:spcPct val="0"/>
        </a:spcAft>
        <a:buSzPct val="75000"/>
        <a:buBlip>
          <a:blip r:embed="rId14"/>
        </a:buBlip>
        <a:defRPr kumimoji="1" sz="2000">
          <a:solidFill>
            <a:schemeClr val="tx1"/>
          </a:solidFill>
          <a:effectLst>
            <a:outerShdw blurRad="38100" dist="38100" dir="2700000" algn="tl">
              <a:srgbClr val="C0C0C0"/>
            </a:outerShdw>
          </a:effectLst>
          <a:latin typeface="+mn-lt"/>
          <a:ea typeface="+mn-ea"/>
        </a:defRPr>
      </a:lvl2pPr>
      <a:lvl3pPr marL="1143000" indent="-228600" algn="l" rtl="0" fontAlgn="base">
        <a:spcBef>
          <a:spcPct val="20000"/>
        </a:spcBef>
        <a:spcAft>
          <a:spcPct val="0"/>
        </a:spcAft>
        <a:buChar char="•"/>
        <a:defRPr kumimoji="1">
          <a:solidFill>
            <a:schemeClr val="tx1"/>
          </a:solidFill>
          <a:effectLst>
            <a:outerShdw blurRad="38100" dist="38100" dir="2700000" algn="tl">
              <a:srgbClr val="C0C0C0"/>
            </a:outerShdw>
          </a:effectLst>
          <a:latin typeface="+mn-lt"/>
          <a:ea typeface="+mn-ea"/>
        </a:defRPr>
      </a:lvl3pPr>
      <a:lvl4pPr marL="1600200" indent="-228600" algn="l" rtl="0" fontAlgn="base">
        <a:spcBef>
          <a:spcPct val="20000"/>
        </a:spcBef>
        <a:spcAft>
          <a:spcPct val="0"/>
        </a:spcAft>
        <a:buChar char="–"/>
        <a:defRPr kumimoji="1" sz="1600">
          <a:solidFill>
            <a:schemeClr val="tx1"/>
          </a:solidFill>
          <a:effectLst>
            <a:outerShdw blurRad="38100" dist="38100" dir="2700000" algn="tl">
              <a:srgbClr val="C0C0C0"/>
            </a:outerShdw>
          </a:effectLst>
          <a:latin typeface="+mn-lt"/>
          <a:ea typeface="+mn-ea"/>
        </a:defRPr>
      </a:lvl4pPr>
      <a:lvl5pPr marL="20574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6.jpeg"/><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tags" Target="../tags/tag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ctrTitle"/>
          </p:nvPr>
        </p:nvSpPr>
        <p:spPr>
          <a:xfrm>
            <a:off x="2289175" y="1927860"/>
            <a:ext cx="5891213" cy="2303463"/>
          </a:xfrm>
        </p:spPr>
        <p:txBody>
          <a:bodyPr/>
          <a:lstStyle/>
          <a:p>
            <a:pPr algn="ctr"/>
            <a:r>
              <a:rPr lang="zh-CN" altLang="en-US" sz="5400"/>
              <a:t>化 工</a:t>
            </a:r>
            <a:br>
              <a:rPr lang="zh-CN" altLang="en-US" sz="5400"/>
            </a:br>
            <a:r>
              <a:rPr lang="zh-CN" altLang="en-US" sz="5400"/>
              <a:t>安全与环保</a:t>
            </a:r>
            <a:endParaRPr lang="zh-CN" altLang="en-US" sz="5400"/>
          </a:p>
        </p:txBody>
      </p:sp>
      <p:sp>
        <p:nvSpPr>
          <p:cNvPr id="346115" name="Rectangle 3" descr="蓝色砂纸"/>
          <p:cNvSpPr>
            <a:spLocks noGrp="1" noChangeArrowheads="1"/>
          </p:cNvSpPr>
          <p:nvPr>
            <p:ph type="subTitle" idx="1"/>
          </p:nvPr>
        </p:nvSpPr>
        <p:spPr>
          <a:xfrm>
            <a:off x="0" y="4467860"/>
            <a:ext cx="9144000" cy="2383790"/>
          </a:xfrm>
          <a:blipFill dpi="0" rotWithShape="0">
            <a:blip r:embed="rId1" cstate="print"/>
            <a:srcRect/>
            <a:tile tx="0" ty="0" sx="100000" sy="100000" flip="none" algn="tl"/>
          </a:blipFill>
        </p:spPr>
        <p:txBody>
          <a:bodyPr/>
          <a:lstStyle/>
          <a:p>
            <a:pPr algn="ctr" eaLnBrk="1" latinLnBrk="0" hangingPunct="1">
              <a:lnSpc>
                <a:spcPct val="50000"/>
              </a:lnSpc>
              <a:spcBef>
                <a:spcPts val="0"/>
              </a:spcBef>
              <a:spcAft>
                <a:spcPts val="0"/>
              </a:spcAft>
            </a:pPr>
            <a:endParaRPr lang="zh-CN" altLang="zh-CN" sz="3600" b="1">
              <a:solidFill>
                <a:schemeClr val="tx1"/>
              </a:solidFill>
              <a:latin typeface="华文行楷" panose="02010800040101010101" pitchFamily="2" charset="-122"/>
              <a:ea typeface="华文行楷" panose="02010800040101010101" pitchFamily="2" charset="-122"/>
            </a:endParaRPr>
          </a:p>
          <a:p>
            <a:pPr algn="ctr">
              <a:lnSpc>
                <a:spcPct val="90000"/>
              </a:lnSpc>
              <a:spcBef>
                <a:spcPts val="25"/>
              </a:spcBef>
              <a:spcAft>
                <a:spcPts val="0"/>
              </a:spcAft>
            </a:pPr>
            <a:r>
              <a:rPr lang="zh-CN" altLang="zh-CN" sz="3600" b="1">
                <a:solidFill>
                  <a:schemeClr val="tx1"/>
                </a:solidFill>
                <a:latin typeface="华文楷体" panose="02010600040101010101" charset="-122"/>
                <a:ea typeface="华文楷体" panose="02010600040101010101" charset="-122"/>
              </a:rPr>
              <a:t>刘志宝</a:t>
            </a:r>
            <a:endParaRPr lang="zh-CN" altLang="zh-CN" sz="3600" b="1">
              <a:solidFill>
                <a:schemeClr val="tx1"/>
              </a:solidFill>
              <a:latin typeface="华文行楷" panose="02010800040101010101" pitchFamily="2" charset="-122"/>
              <a:ea typeface="华文行楷" panose="02010800040101010101" pitchFamily="2" charset="-122"/>
            </a:endParaRPr>
          </a:p>
          <a:p>
            <a:pPr algn="ctr">
              <a:lnSpc>
                <a:spcPct val="90000"/>
              </a:lnSpc>
            </a:pPr>
            <a:r>
              <a:rPr lang="en-US" altLang="zh-CN" sz="3200" b="1">
                <a:solidFill>
                  <a:schemeClr val="tx1"/>
                </a:solidFill>
                <a:latin typeface="+mj-lt"/>
                <a:ea typeface="华文行楷" panose="02010800040101010101" pitchFamily="2" charset="-122"/>
                <a:cs typeface="+mj-lt"/>
              </a:rPr>
              <a:t> </a:t>
            </a:r>
            <a:r>
              <a:rPr lang="zh-CN" altLang="zh-CN" sz="3200" b="1">
                <a:solidFill>
                  <a:schemeClr val="tx1"/>
                </a:solidFill>
                <a:latin typeface="+mj-lt"/>
                <a:ea typeface="华文行楷" panose="02010800040101010101" pitchFamily="2" charset="-122"/>
                <a:cs typeface="+mj-lt"/>
              </a:rPr>
              <a:t>15853177979</a:t>
            </a:r>
            <a:endParaRPr lang="zh-CN" altLang="zh-CN" sz="3600" b="1">
              <a:solidFill>
                <a:schemeClr val="tx1"/>
              </a:solidFill>
              <a:latin typeface="+mj-lt"/>
              <a:ea typeface="华文行楷" panose="02010800040101010101" pitchFamily="2" charset="-122"/>
              <a:cs typeface="+mj-lt"/>
            </a:endParaRPr>
          </a:p>
          <a:p>
            <a:pPr algn="ctr">
              <a:lnSpc>
                <a:spcPct val="90000"/>
              </a:lnSpc>
            </a:pPr>
            <a:endParaRPr lang="en-US" altLang="zh-CN" sz="3600" b="1">
              <a:solidFill>
                <a:schemeClr val="tx1"/>
              </a:solidFill>
              <a:latin typeface="+mj-lt"/>
              <a:ea typeface="华文行楷" panose="02010800040101010101" pitchFamily="2" charset="-122"/>
              <a:cs typeface="+mj-lt"/>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9290" y="558800"/>
            <a:ext cx="8295640" cy="582358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3. </a:t>
            </a:r>
            <a:r>
              <a:rPr lang="zh-CN">
                <a:latin typeface="华文楷体" panose="02010600040101010101" charset="-122"/>
                <a:ea typeface="华文楷体" panose="02010600040101010101" charset="-122"/>
                <a:cs typeface="华文楷体" panose="02010600040101010101" charset="-122"/>
                <a:sym typeface="+mn-ea"/>
              </a:rPr>
              <a:t>执行国家基本建设的方针政策，在整个设计过程中严格遵守国家、行业有关</a:t>
            </a:r>
            <a:r>
              <a:rPr lang="zh-CN">
                <a:solidFill>
                  <a:srgbClr val="FF0000"/>
                </a:solidFill>
                <a:latin typeface="华文楷体" panose="02010600040101010101" charset="-122"/>
                <a:ea typeface="华文楷体" panose="02010600040101010101" charset="-122"/>
                <a:cs typeface="华文楷体" panose="02010600040101010101" charset="-122"/>
                <a:sym typeface="+mn-ea"/>
              </a:rPr>
              <a:t>设计规范、规定和标准</a:t>
            </a:r>
            <a:r>
              <a:rPr lang="zh-CN">
                <a:latin typeface="华文楷体" panose="02010600040101010101" charset="-122"/>
                <a:ea typeface="华文楷体" panose="02010600040101010101" charset="-122"/>
                <a:cs typeface="华文楷体" panose="02010600040101010101" charset="-122"/>
                <a:sym typeface="+mn-ea"/>
              </a:rPr>
              <a:t>，特别是涉及危化品、火灾危险性为甲类的化工产品的设计。</a:t>
            </a:r>
            <a:endParaRPr lang="zh-CN">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4. </a:t>
            </a:r>
            <a:r>
              <a:rPr lang="zh-CN">
                <a:latin typeface="华文楷体" panose="02010600040101010101" charset="-122"/>
                <a:ea typeface="华文楷体" panose="02010600040101010101" charset="-122"/>
                <a:cs typeface="华文楷体" panose="02010600040101010101" charset="-122"/>
                <a:sym typeface="+mn-ea"/>
              </a:rPr>
              <a:t>认真贯彻</a:t>
            </a:r>
            <a:r>
              <a:rPr lang="zh-CN">
                <a:solidFill>
                  <a:srgbClr val="FF0000"/>
                </a:solidFill>
                <a:latin typeface="华文楷体" panose="02010600040101010101" charset="-122"/>
                <a:ea typeface="华文楷体" panose="02010600040101010101" charset="-122"/>
                <a:cs typeface="华文楷体" panose="02010600040101010101" charset="-122"/>
                <a:sym typeface="+mn-ea"/>
              </a:rPr>
              <a:t>工厂布置一体化</a:t>
            </a:r>
            <a:r>
              <a:rPr lang="zh-CN">
                <a:latin typeface="华文楷体" panose="02010600040101010101" charset="-122"/>
                <a:ea typeface="华文楷体" panose="02010600040101010101" charset="-122"/>
                <a:cs typeface="华文楷体" panose="02010600040101010101" charset="-122"/>
                <a:sym typeface="+mn-ea"/>
              </a:rPr>
              <a:t>，总流程系统化，生产装置联合化、露天化，建构筑物轻型化，公用工程设施力求社会化等设计原则。</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5. </a:t>
            </a:r>
            <a:r>
              <a:rPr lang="zh-CN" altLang="en-US">
                <a:latin typeface="华文楷体" panose="02010600040101010101" charset="-122"/>
                <a:ea typeface="华文楷体" panose="02010600040101010101" charset="-122"/>
              </a:rPr>
              <a:t>深入研究、精心设计，吸收国内外先进成熟的科学技术成果和生产实践经验，选择最可靠的建设方案进行设计，做到</a:t>
            </a:r>
            <a:r>
              <a:rPr lang="zh-CN" altLang="en-US">
                <a:solidFill>
                  <a:srgbClr val="FF0000"/>
                </a:solidFill>
                <a:latin typeface="华文楷体" panose="02010600040101010101" charset="-122"/>
                <a:ea typeface="华文楷体" panose="02010600040101010101" charset="-122"/>
              </a:rPr>
              <a:t>经济合理、技术先进、安全可靠、美观实用</a:t>
            </a:r>
            <a:r>
              <a:rPr lang="zh-CN" altLang="en-US">
                <a:latin typeface="华文楷体" panose="02010600040101010101" charset="-122"/>
                <a:ea typeface="华文楷体" panose="02010600040101010101" charset="-122"/>
              </a:rPr>
              <a:t>，设计的主要指标达到同类工厂先进水平。</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6. </a:t>
            </a:r>
            <a:r>
              <a:rPr lang="zh-CN" altLang="en-US">
                <a:latin typeface="华文楷体" panose="02010600040101010101" charset="-122"/>
                <a:ea typeface="华文楷体" panose="02010600040101010101" charset="-122"/>
              </a:rPr>
              <a:t>整个系统必须</a:t>
            </a:r>
            <a:r>
              <a:rPr lang="zh-CN" altLang="en-US">
                <a:solidFill>
                  <a:srgbClr val="FF0000"/>
                </a:solidFill>
                <a:latin typeface="华文楷体" panose="02010600040101010101" charset="-122"/>
                <a:ea typeface="华文楷体" panose="02010600040101010101" charset="-122"/>
              </a:rPr>
              <a:t>可操作</a:t>
            </a:r>
            <a:r>
              <a:rPr lang="zh-CN" altLang="en-US">
                <a:latin typeface="华文楷体" panose="02010600040101010101" charset="-122"/>
                <a:ea typeface="华文楷体" panose="02010600040101010101" charset="-122"/>
              </a:rPr>
              <a:t>和</a:t>
            </a:r>
            <a:r>
              <a:rPr lang="zh-CN" altLang="en-US">
                <a:solidFill>
                  <a:srgbClr val="FF0000"/>
                </a:solidFill>
                <a:latin typeface="华文楷体" panose="02010600040101010101" charset="-122"/>
                <a:ea typeface="华文楷体" panose="02010600040101010101" charset="-122"/>
              </a:rPr>
              <a:t>可控制</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7. </a:t>
            </a:r>
            <a:r>
              <a:rPr lang="zh-CN" altLang="en-US">
                <a:latin typeface="华文楷体" panose="02010600040101010101" charset="-122"/>
                <a:ea typeface="华文楷体" panose="02010600040101010101" charset="-122"/>
                <a:sym typeface="+mn-ea"/>
              </a:rPr>
              <a:t>设计方案及深度要保证有关</a:t>
            </a:r>
            <a:r>
              <a:rPr lang="zh-CN" altLang="en-US">
                <a:solidFill>
                  <a:srgbClr val="FF0000"/>
                </a:solidFill>
                <a:latin typeface="华文楷体" panose="02010600040101010101" charset="-122"/>
                <a:ea typeface="华文楷体" panose="02010600040101010101" charset="-122"/>
                <a:sym typeface="+mn-ea"/>
              </a:rPr>
              <a:t>审批、验收工作能顺利通过</a:t>
            </a:r>
            <a:r>
              <a:rPr lang="zh-CN" altLang="en-US">
                <a:latin typeface="华文楷体" panose="02010600040101010101" charset="-122"/>
                <a:ea typeface="华文楷体" panose="02010600040101010101" charset="-122"/>
                <a:sym typeface="+mn-ea"/>
              </a:rPr>
              <a:t>，如项目立项、许可审查、项目环评、安评、职业卫生评价，</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03275" y="725170"/>
            <a:ext cx="7919085" cy="5426075"/>
          </a:xfrm>
        </p:spPr>
        <p:txBody>
          <a:bodyPr/>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安全设施审查、消防设计防火审核、防雷装置设计审核，环保、安全、消防、职业病防护设施验收等工作。</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8. 考虑</a:t>
            </a:r>
            <a:r>
              <a:rPr lang="en-US" altLang="zh-CN">
                <a:solidFill>
                  <a:srgbClr val="FF0000"/>
                </a:solidFill>
                <a:latin typeface="华文楷体" panose="02010600040101010101" charset="-122"/>
                <a:ea typeface="华文楷体" panose="02010600040101010101" charset="-122"/>
                <a:sym typeface="+mn-ea"/>
              </a:rPr>
              <a:t>发展规划</a:t>
            </a:r>
            <a:r>
              <a:rPr lang="zh-CN" altLang="en-US">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有的设计项目因投资、市场需求和各配套装置的建设进度等原因需</a:t>
            </a:r>
            <a:r>
              <a:rPr lang="en-US" altLang="zh-CN" u="sng">
                <a:latin typeface="华文楷体" panose="02010600040101010101" charset="-122"/>
                <a:ea typeface="华文楷体" panose="02010600040101010101" charset="-122"/>
                <a:sym typeface="+mn-ea"/>
              </a:rPr>
              <a:t>分期建设</a:t>
            </a:r>
            <a:r>
              <a:rPr lang="en-US" altLang="zh-CN">
                <a:latin typeface="华文楷体" panose="02010600040101010101" charset="-122"/>
                <a:ea typeface="华文楷体" panose="02010600040101010101" charset="-122"/>
                <a:sym typeface="+mn-ea"/>
              </a:rPr>
              <a:t>，若分期建设的间隔时间不长，则在第一期设计时应考虑后期建设的需要，例如在设备平面布置、设备的能力和主要管道的管径等方面应留有余地，以节省总投资和减少改造工作量。</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sym typeface="+mn-ea"/>
              </a:rPr>
              <a:t>    </a:t>
            </a:r>
            <a:r>
              <a:rPr lang="zh-CN" altLang="en-US" b="1">
                <a:latin typeface="华文楷体" panose="02010600040101010101" charset="-122"/>
                <a:ea typeface="华文楷体" panose="02010600040101010101" charset="-122"/>
                <a:sym typeface="+mn-ea"/>
              </a:rPr>
              <a:t>三</a:t>
            </a:r>
            <a:r>
              <a:rPr lang="zh-CN" altLang="en-US" b="1">
                <a:latin typeface="华文楷体" panose="02010600040101010101" charset="-122"/>
                <a:ea typeface="华文楷体" panose="02010600040101010101" charset="-122"/>
                <a:sym typeface="+mn-ea"/>
              </a:rPr>
              <a:t>、设计基础</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en-US" altLang="zh-CN">
                <a:solidFill>
                  <a:srgbClr val="00B0F0"/>
                </a:solidFill>
                <a:latin typeface="华文楷体" panose="02010600040101010101" charset="-122"/>
                <a:ea typeface="华文楷体" panose="02010600040101010101" charset="-122"/>
                <a:sym typeface="+mn-ea"/>
              </a:rPr>
              <a:t>1. </a:t>
            </a:r>
            <a:r>
              <a:rPr lang="zh-CN" altLang="en-US">
                <a:solidFill>
                  <a:srgbClr val="00B0F0"/>
                </a:solidFill>
                <a:latin typeface="华文楷体" panose="02010600040101010101" charset="-122"/>
                <a:ea typeface="华文楷体" panose="02010600040101010101" charset="-122"/>
                <a:sym typeface="+mn-ea"/>
              </a:rPr>
              <a:t>年操作时间</a:t>
            </a:r>
            <a:endParaRPr lang="zh-CN" altLang="en-US">
              <a:solidFill>
                <a:srgbClr val="00B0F0"/>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年操作时间是指每年的自然日扣除大、中、小修和非正常停车时间后的实际生产时间，其数值随装置而异。对于腐蚀性强或易聚合结焦而设备备用系数较低的装置，一般</a:t>
            </a:r>
            <a:endParaRPr lang="en-US" altLang="zh-CN">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4535" y="593725"/>
            <a:ext cx="8240395" cy="605155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取7200 h；对于</a:t>
            </a:r>
            <a:r>
              <a:rPr lang="zh-CN" altLang="en-US">
                <a:latin typeface="华文楷体" panose="02010600040101010101" charset="-122"/>
                <a:ea typeface="华文楷体" panose="02010600040101010101" charset="-122"/>
                <a:sym typeface="+mn-ea"/>
              </a:rPr>
              <a:t>工</a:t>
            </a:r>
            <a:r>
              <a:rPr lang="en-US" altLang="zh-CN">
                <a:latin typeface="华文楷体" panose="02010600040101010101" charset="-122"/>
                <a:ea typeface="华文楷体" panose="02010600040101010101" charset="-122"/>
                <a:sym typeface="+mn-ea"/>
              </a:rPr>
              <a:t>艺成熟、工况稳定的连续化生产过程一般可取8000 h。</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en-US" altLang="zh-CN">
                <a:solidFill>
                  <a:srgbClr val="00B0F0"/>
                </a:solidFill>
                <a:latin typeface="华文楷体" panose="02010600040101010101" charset="-122"/>
                <a:ea typeface="华文楷体" panose="02010600040101010101" charset="-122"/>
                <a:cs typeface="华文楷体" panose="02010600040101010101" charset="-122"/>
                <a:sym typeface="+mn-ea"/>
              </a:rPr>
              <a:t> 2. </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原材料规格</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化学品的浓度和纯度高时价格也高，因此应根据工艺过程情况，提出恰如其分的要求。有时生产上需较高的纯度，而原料纯度尚不能满足时，设计应考虑设置相应的净化装置以达到工业生产所需的纯度。</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en-US" altLang="zh-CN">
                <a:solidFill>
                  <a:srgbClr val="00B0F0"/>
                </a:solidFill>
                <a:latin typeface="华文楷体" panose="02010600040101010101" charset="-122"/>
                <a:ea typeface="华文楷体" panose="02010600040101010101" charset="-122"/>
                <a:cs typeface="华文楷体" panose="02010600040101010101" charset="-122"/>
                <a:sym typeface="+mn-ea"/>
              </a:rPr>
              <a:t>3. 产品规格</a:t>
            </a:r>
            <a:endParaRPr lang="en-US" altLang="zh-CN">
              <a:solidFill>
                <a:srgbClr val="00B0F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产品规格应符合国家/</a:t>
            </a:r>
            <a:r>
              <a:rPr lang="zh-CN" altLang="en-US">
                <a:latin typeface="华文楷体" panose="02010600040101010101" charset="-122"/>
                <a:ea typeface="华文楷体" panose="02010600040101010101" charset="-122"/>
                <a:cs typeface="华文楷体" panose="02010600040101010101" charset="-122"/>
                <a:sym typeface="+mn-ea"/>
              </a:rPr>
              <a:t>行业</a:t>
            </a:r>
            <a:r>
              <a:rPr lang="en-US" altLang="zh-CN">
                <a:latin typeface="华文楷体" panose="02010600040101010101" charset="-122"/>
                <a:ea typeface="华文楷体" panose="02010600040101010101" charset="-122"/>
                <a:cs typeface="华文楷体" panose="02010600040101010101" charset="-122"/>
                <a:sym typeface="+mn-ea"/>
              </a:rPr>
              <a:t>标准，当生产新产品时，也应根据研究制订的标准执行。</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en-US" altLang="zh-CN">
                <a:solidFill>
                  <a:srgbClr val="00B0F0"/>
                </a:solidFill>
                <a:latin typeface="华文楷体" panose="02010600040101010101" charset="-122"/>
                <a:ea typeface="华文楷体" panose="02010600040101010101" charset="-122"/>
                <a:cs typeface="华文楷体" panose="02010600040101010101" charset="-122"/>
                <a:sym typeface="+mn-ea"/>
              </a:rPr>
              <a:t>4. 原材料消耗</a:t>
            </a:r>
            <a:endParaRPr lang="en-US" altLang="zh-CN">
              <a:solidFill>
                <a:srgbClr val="00B0F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原材料消耗应作为设计指标在设计开始前规定，然后通过合理组织流程和设定设计变量来实现这一指标。</a:t>
            </a:r>
            <a:endParaRPr lang="en-US" altLang="zh-CN">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1995" y="608330"/>
            <a:ext cx="8242935" cy="5906770"/>
          </a:xfrm>
        </p:spPr>
        <p:txBody>
          <a:bodyPr/>
          <a:p>
            <a:pPr marL="0" indent="0" eaLnBrk="1" latinLnBrk="0" hangingPunct="1">
              <a:lnSpc>
                <a:spcPts val="3500"/>
              </a:lnSpc>
              <a:spcBef>
                <a:spcPts val="0"/>
              </a:spcBef>
              <a:buNone/>
            </a:pPr>
            <a:r>
              <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rPr>
              <a:t>    </a:t>
            </a:r>
            <a:r>
              <a:rPr lang="en-US" altLang="zh-CN" dirty="0">
                <a:solidFill>
                  <a:srgbClr val="00B0F0"/>
                </a:solidFill>
                <a:latin typeface="华文楷体" panose="02010600040101010101" charset="-122"/>
                <a:ea typeface="华文楷体" panose="02010600040101010101" charset="-122"/>
                <a:cs typeface="华文楷体" panose="02010600040101010101" charset="-122"/>
                <a:sym typeface="+mn-ea"/>
              </a:rPr>
              <a:t>5. 界区交接条件</a:t>
            </a:r>
            <a:endPar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rPr>
              <a:t>    生产装置占地面积的范围称为界区，界区交接条件指用管道输送的原料、产品和公用工程在界区边缘（界区线）交接处的温度、压力和状态。公用工程交接条件由公用工程的规格决定。</a:t>
            </a:r>
            <a:endPar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rPr>
              <a:t>    </a:t>
            </a:r>
            <a:r>
              <a:rPr lang="en-US" altLang="zh-CN" dirty="0">
                <a:solidFill>
                  <a:srgbClr val="00B0F0"/>
                </a:solidFill>
                <a:latin typeface="华文楷体" panose="02010600040101010101" charset="-122"/>
                <a:ea typeface="华文楷体" panose="02010600040101010101" charset="-122"/>
                <a:cs typeface="华文楷体" panose="02010600040101010101" charset="-122"/>
                <a:sym typeface="+mn-ea"/>
              </a:rPr>
              <a:t>6. 公用工程规格</a:t>
            </a:r>
            <a:endPar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rPr>
              <a:t>    ⑴电气∶应规定对输入的动力电源的要求；回路数；电压；电气设备（包括一般用电）使用的电压电量；电源配备；照明情况等。</a:t>
            </a:r>
            <a:endPar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rPr>
              <a:t>    ⑵</a:t>
            </a:r>
            <a:r>
              <a:rPr lang="zh-CN" altLang="en-US" dirty="0">
                <a:solidFill>
                  <a:schemeClr val="tx1"/>
                </a:solidFill>
                <a:latin typeface="华文楷体" panose="02010600040101010101" charset="-122"/>
                <a:ea typeface="华文楷体" panose="02010600040101010101" charset="-122"/>
                <a:cs typeface="华文楷体" panose="02010600040101010101" charset="-122"/>
                <a:sym typeface="+mn-ea"/>
              </a:rPr>
              <a:t>循环</a:t>
            </a:r>
            <a:r>
              <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rPr>
              <a:t>水∶应规定供水温度；供水压力（根据要求的回水压力加上热交换器阻力和管道系统阻力决定，一般为</a:t>
            </a:r>
            <a:r>
              <a:rPr lang="en-US" altLang="zh-CN" dirty="0">
                <a:latin typeface="华文楷体" panose="02010600040101010101" charset="-122"/>
                <a:ea typeface="华文楷体" panose="02010600040101010101" charset="-122"/>
                <a:cs typeface="华文楷体" panose="02010600040101010101" charset="-122"/>
                <a:sym typeface="+mn-ea"/>
              </a:rPr>
              <a:t>0.45MPa~0.50MPa）</a:t>
            </a:r>
            <a:r>
              <a:rPr lang="zh-CN" altLang="en-US" dirty="0">
                <a:latin typeface="华文楷体" panose="02010600040101010101" charset="-122"/>
                <a:ea typeface="华文楷体" panose="02010600040101010101" charset="-122"/>
                <a:cs typeface="华文楷体" panose="02010600040101010101" charset="-122"/>
                <a:sym typeface="+mn-ea"/>
              </a:rPr>
              <a:t>；</a:t>
            </a:r>
            <a:r>
              <a:rPr lang="en-US" altLang="zh-CN" dirty="0">
                <a:latin typeface="华文楷体" panose="02010600040101010101" charset="-122"/>
                <a:ea typeface="华文楷体" panose="02010600040101010101" charset="-122"/>
                <a:cs typeface="华文楷体" panose="02010600040101010101" charset="-122"/>
                <a:sym typeface="+mn-ea"/>
              </a:rPr>
              <a:t>回水温度（根据进水温度加5℃~15℃温差作为回水温度，一般回水温度不超过45℃）；</a:t>
            </a:r>
            <a:endParaRPr lang="zh-CN" altLang="en-US" dirty="0">
              <a:solidFill>
                <a:schemeClr val="tx1"/>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1515" y="598170"/>
            <a:ext cx="8273415" cy="5837555"/>
          </a:xfrm>
        </p:spPr>
        <p:txBody>
          <a:bodyPr/>
          <a:p>
            <a:pPr marL="0" indent="0" eaLnBrk="1" latinLnBrk="0" hangingPunct="1">
              <a:lnSpc>
                <a:spcPts val="3500"/>
              </a:lnSpc>
              <a:spcBef>
                <a:spcPts val="0"/>
              </a:spcBef>
              <a:buNone/>
            </a:pPr>
            <a:r>
              <a:rPr lang="en-US" altLang="zh-CN" dirty="0">
                <a:latin typeface="华文楷体" panose="02010600040101010101" charset="-122"/>
                <a:ea typeface="华文楷体" panose="02010600040101010101" charset="-122"/>
                <a:cs typeface="华文楷体" panose="02010600040101010101" charset="-122"/>
                <a:sym typeface="+mn-ea"/>
              </a:rPr>
              <a:t>回水压力（对于循环冷却水通常要求回水能直接流到冷却塔塔顶，不另设接力泵，一般要求不低于0.2~0.25MPa）；污垢系数（由水质处理费用和热交换器费用决定）；</a:t>
            </a:r>
            <a:endPar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dirty="0">
                <a:latin typeface="华文楷体" panose="02010600040101010101" charset="-122"/>
                <a:ea typeface="华文楷体" panose="02010600040101010101" charset="-122"/>
                <a:cs typeface="华文楷体" panose="02010600040101010101" charset="-122"/>
                <a:sym typeface="+mn-ea"/>
              </a:rPr>
              <a:t>    ⑶蒸汽∶根据生产需要决定蒸汽压力和温度。</a:t>
            </a:r>
            <a:endParaRPr lang="en-US" altLang="zh-CN"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rPr>
              <a:t>    ⑷仪表用空气∶规定仪表用空气的规格、压力，正常∶0.7MPa（绝）；最高∶0.9MPa （绝）；最低∶0.4MPa（绝）。</a:t>
            </a:r>
            <a:endPar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rPr>
              <a:t>    ⑸压缩空气∶规定压缩空气的规格、压力。无特殊要求时，一般为∶0.7MPa（绝）。</a:t>
            </a:r>
            <a:endPar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rPr>
              <a:t>    ⑹冷冻。</a:t>
            </a:r>
            <a:endPar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rPr>
              <a:t>   </a:t>
            </a:r>
            <a:r>
              <a:rPr lang="en-US" altLang="zh-CN" dirty="0">
                <a:solidFill>
                  <a:srgbClr val="00B0F0"/>
                </a:solidFill>
                <a:latin typeface="华文楷体" panose="02010600040101010101" charset="-122"/>
                <a:ea typeface="华文楷体" panose="02010600040101010101" charset="-122"/>
                <a:cs typeface="华文楷体" panose="02010600040101010101" charset="-122"/>
                <a:sym typeface="+mn-ea"/>
              </a:rPr>
              <a:t> 7. </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公用工程消耗</a:t>
            </a:r>
            <a:endPar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zh-CN" altLang="en-US" dirty="0">
                <a:solidFill>
                  <a:schemeClr val="tx1"/>
                </a:solidFill>
                <a:latin typeface="华文楷体" panose="02010600040101010101" charset="-122"/>
                <a:ea typeface="华文楷体" panose="02010600040101010101" charset="-122"/>
                <a:cs typeface="华文楷体" panose="02010600040101010101" charset="-122"/>
                <a:sym typeface="+mn-ea"/>
              </a:rPr>
              <a:t> </a:t>
            </a:r>
            <a:r>
              <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rPr>
              <a:t>   根据系统物料、能量衡算结果，汇总公用工程消耗，列出单位时间和单位产品的消耗量。</a:t>
            </a:r>
            <a:endPar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0250" y="615315"/>
            <a:ext cx="8049895" cy="5916295"/>
          </a:xfrm>
        </p:spPr>
        <p:txBody>
          <a:bodyPr/>
          <a:p>
            <a:pPr marL="0" indent="0" eaLnBrk="1" latinLnBrk="0" hangingPunct="1">
              <a:lnSpc>
                <a:spcPts val="3500"/>
              </a:lnSpc>
              <a:spcBef>
                <a:spcPts val="0"/>
              </a:spcBef>
              <a:buNone/>
            </a:pPr>
            <a:r>
              <a:rPr lang="en-US" altLang="zh-CN" b="1" dirty="0">
                <a:solidFill>
                  <a:schemeClr val="tx1"/>
                </a:solidFill>
                <a:latin typeface="华文楷体" panose="02010600040101010101" charset="-122"/>
                <a:ea typeface="华文楷体" panose="02010600040101010101" charset="-122"/>
                <a:cs typeface="华文楷体" panose="02010600040101010101" charset="-122"/>
                <a:sym typeface="+mn-ea"/>
              </a:rPr>
              <a:t>    </a:t>
            </a:r>
            <a:r>
              <a:rPr lang="en-US" altLang="zh-CN" dirty="0">
                <a:solidFill>
                  <a:srgbClr val="00B0F0"/>
                </a:solidFill>
                <a:latin typeface="华文楷体" panose="02010600040101010101" charset="-122"/>
                <a:ea typeface="华文楷体" panose="02010600040101010101" charset="-122"/>
                <a:cs typeface="华文楷体" panose="02010600040101010101" charset="-122"/>
                <a:sym typeface="+mn-ea"/>
              </a:rPr>
              <a:t>8. 催化剂、干燥剂、助剂及其他各种化学品用量</a:t>
            </a:r>
            <a:endPar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rPr>
              <a:t>    根据反应器、干燥器等单元过程计算结果和工艺要求决定。</a:t>
            </a:r>
            <a:endPar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rPr>
              <a:t>    </a:t>
            </a:r>
            <a:r>
              <a:rPr lang="en-US" altLang="zh-CN" dirty="0">
                <a:solidFill>
                  <a:srgbClr val="00B0F0"/>
                </a:solidFill>
                <a:latin typeface="华文楷体" panose="02010600040101010101" charset="-122"/>
                <a:ea typeface="华文楷体" panose="02010600040101010101" charset="-122"/>
                <a:cs typeface="华文楷体" panose="02010600040101010101" charset="-122"/>
                <a:sym typeface="+mn-ea"/>
              </a:rPr>
              <a:t>9. 三废的来源、数量、组成和建议的处理方法</a:t>
            </a:r>
            <a:endParaRPr lang="en-US" altLang="zh-CN" dirty="0">
              <a:solidFill>
                <a:srgbClr val="00B0F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rPr>
              <a:t>    三废是指废气、废水和废渣。三废处理是为了保护大气、水源和土壤。</a:t>
            </a:r>
            <a:endPar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rPr>
              <a:t>    废气的来源有反应器、吸收塔、分离器等工艺设备的排放气、安全阀起跳或泄漏的排放气、火炬废气和各种加热炉及锅炉的烟道气。</a:t>
            </a:r>
            <a:endPar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rPr>
              <a:t>    废水是指生产过程排放的有害液体，如酸性或碱性废水、含油污水、高温排水和有毒废水。</a:t>
            </a:r>
            <a:endPar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rPr>
              <a:t>    废渣指废催化剂、废干燥剂、煤渣、结焦聚合物质等各种废固体物。  </a:t>
            </a:r>
            <a:r>
              <a:rPr lang="zh-CN" altLang="en-US">
                <a:solidFill>
                  <a:schemeClr val="tx1"/>
                </a:solidFill>
                <a:latin typeface="华文楷体" panose="02010600040101010101" charset="-122"/>
                <a:ea typeface="华文楷体" panose="02010600040101010101" charset="-122"/>
                <a:cs typeface="华文楷体" panose="02010600040101010101" charset="-122"/>
              </a:rPr>
              <a:t>   </a:t>
            </a:r>
            <a:endParaRPr lang="zh-CN" altLang="en-US">
              <a:solidFill>
                <a:schemeClr val="tx1"/>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8505" y="1256030"/>
            <a:ext cx="8226425" cy="515747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化工厂布置是化工厂设计中的重要内容，主要包括三个方面∶厂址选择、化工厂总平面布置和车间布置。</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新建项目应根据国家规划和地区经济发展，选择适宜于建设该项目的地方进行建厂。</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化工厂总平面布置和车间布置是对化工厂各建构筑物及车间内的设备等设施配置安排合理的布局，便于生产维修，节省投资。</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一、厂址选址</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厂址选择是化工装置建设的一个重要环节，也是一项政策性、技术性很强的工作。厂址选择对工厂的建设进度、投资数量、经济效益、环境保护及社会效益等方面都有重大影响。</a:t>
            </a:r>
            <a:endParaRPr lang="zh-CN" altLang="en-US">
              <a:latin typeface="华文楷体" panose="02010600040101010101" charset="-122"/>
              <a:ea typeface="华文楷体" panose="02010600040101010101" charset="-122"/>
            </a:endParaRPr>
          </a:p>
        </p:txBody>
      </p:sp>
      <p:sp>
        <p:nvSpPr>
          <p:cNvPr id="5" name="AutoShape 6"/>
          <p:cNvSpPr>
            <a:spLocks noChangeArrowheads="1"/>
          </p:cNvSpPr>
          <p:nvPr/>
        </p:nvSpPr>
        <p:spPr bwMode="auto">
          <a:xfrm>
            <a:off x="1898015" y="570230"/>
            <a:ext cx="4828540" cy="472440"/>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mj-ea"/>
                <a:ea typeface="+mj-ea"/>
                <a:cs typeface="+mj-ea"/>
              </a:rPr>
              <a:t>第二节</a:t>
            </a:r>
            <a:r>
              <a:rPr lang="en-US" altLang="zh-CN" sz="2800" b="1" dirty="0">
                <a:solidFill>
                  <a:srgbClr val="000099"/>
                </a:solidFill>
                <a:latin typeface="+mj-ea"/>
                <a:ea typeface="+mj-ea"/>
                <a:cs typeface="+mj-ea"/>
              </a:rPr>
              <a:t> </a:t>
            </a:r>
            <a:r>
              <a:rPr lang="zh-CN" altLang="en-US" sz="2800" b="1" dirty="0">
                <a:solidFill>
                  <a:srgbClr val="000099"/>
                </a:solidFill>
                <a:latin typeface="+mj-ea"/>
                <a:ea typeface="+mj-ea"/>
                <a:cs typeface="+mj-ea"/>
              </a:rPr>
              <a:t>工厂布置与安全</a:t>
            </a:r>
            <a:endParaRPr lang="zh-CN" altLang="en-US" sz="2800" b="1" dirty="0">
              <a:solidFill>
                <a:srgbClr val="000099"/>
              </a:solidFill>
              <a:latin typeface="+mj-ea"/>
              <a:ea typeface="+mj-ea"/>
              <a:cs typeface="+mj-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6920" y="609600"/>
            <a:ext cx="8208010" cy="5948680"/>
          </a:xfrm>
        </p:spPr>
        <p:txBody>
          <a:bodyPr/>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由于只有厂址选择确定之后，才能估算基建投资额和投产后的生产成本，才能对经济效益、环境影响、社会效益进行分析评估，判断项目的可行性，因此厂址选择工作是可行性研究的一部分，在有条件时，也可在编制项目建议书阶段进行。</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en-US" altLang="zh-CN" b="1">
                <a:solidFill>
                  <a:srgbClr val="00B0F0"/>
                </a:solidFill>
                <a:latin typeface="华文楷体" panose="02010600040101010101" charset="-122"/>
                <a:ea typeface="华文楷体" panose="02010600040101010101" charset="-122"/>
                <a:sym typeface="+mn-ea"/>
              </a:rPr>
              <a:t>1. </a:t>
            </a:r>
            <a:r>
              <a:rPr lang="zh-CN" altLang="en-US" b="1">
                <a:solidFill>
                  <a:srgbClr val="00B0F0"/>
                </a:solidFill>
                <a:latin typeface="华文楷体" panose="02010600040101010101" charset="-122"/>
                <a:ea typeface="华文楷体" panose="02010600040101010101" charset="-122"/>
                <a:sym typeface="+mn-ea"/>
              </a:rPr>
              <a:t>总体原则</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符合国民经济发展、化工产业布局和园区规划的要求，高效利用土地和保护耕地，符合环境保护、安全</a:t>
            </a:r>
            <a:r>
              <a:rPr lang="zh-CN" altLang="en-US">
                <a:latin typeface="华文楷体" panose="02010600040101010101" charset="-122"/>
                <a:ea typeface="华文楷体" panose="02010600040101010101" charset="-122"/>
                <a:sym typeface="+mn-ea"/>
              </a:rPr>
              <a:t>、职业</a:t>
            </a:r>
            <a:r>
              <a:rPr lang="en-US" altLang="zh-CN">
                <a:latin typeface="华文楷体" panose="02010600040101010101" charset="-122"/>
                <a:ea typeface="华文楷体" panose="02010600040101010101" charset="-122"/>
                <a:sym typeface="+mn-ea"/>
              </a:rPr>
              <a:t>卫生、矿产资源、文物保护、交通运输等方面的要求和规定，做到有利于社会稳定，技术上可行，社会、经济和环境效益良好。</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en-US" altLang="zh-CN" b="1">
                <a:solidFill>
                  <a:srgbClr val="00B0F0"/>
                </a:solidFill>
                <a:latin typeface="华文楷体" panose="02010600040101010101" charset="-122"/>
                <a:ea typeface="华文楷体" panose="02010600040101010101" charset="-122"/>
                <a:sym typeface="+mn-ea"/>
              </a:rPr>
              <a:t> 2. </a:t>
            </a:r>
            <a:r>
              <a:rPr lang="zh-CN" altLang="en-US" b="1">
                <a:solidFill>
                  <a:srgbClr val="00B0F0"/>
                </a:solidFill>
                <a:latin typeface="华文楷体" panose="02010600040101010101" charset="-122"/>
                <a:ea typeface="华文楷体" panose="02010600040101010101" charset="-122"/>
                <a:sym typeface="+mn-ea"/>
              </a:rPr>
              <a:t>一般规定</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⑴厂址选择应符合国家工业布局和当地城镇总体规划及土地利用总体规划的要求。厂址选择应严格执行国家建设前期工作的有关规定。</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5170" y="592455"/>
            <a:ext cx="8239760" cy="5860415"/>
          </a:xfrm>
        </p:spPr>
        <p:txBody>
          <a:bodyPr/>
          <a:p>
            <a:pPr marL="0" indent="0" eaLnBrk="1" latinLnBrk="0" hangingPunct="1">
              <a:lnSpc>
                <a:spcPts val="3500"/>
              </a:lnSpc>
              <a:spcBef>
                <a:spcPts val="0"/>
              </a:spcBef>
              <a:buNone/>
            </a:pPr>
            <a:r>
              <a:rPr lang="en-US" altLang="zh-CN" b="1">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sym typeface="+mn-ea"/>
              </a:rPr>
              <a:t>⑵厂址选择应由有关职能部门和有关专业协同对建厂条件进行调查，并全面论证和评价厂址对当地经济、社会和环境的影响，同时应满足防灾、安全、环境保护及卫生防护的要求。</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sym typeface="+mn-ea"/>
              </a:rPr>
              <a:t>    </a:t>
            </a:r>
            <a:r>
              <a:rPr lang="zh-CN" altLang="en-US">
                <a:solidFill>
                  <a:schemeClr val="tx1"/>
                </a:solidFill>
                <a:latin typeface="华文楷体" panose="02010600040101010101" charset="-122"/>
                <a:ea typeface="华文楷体" panose="02010600040101010101" charset="-122"/>
                <a:sym typeface="+mn-ea"/>
              </a:rPr>
              <a:t>⑶厂址选择应同时满足交通运输设施、能源和动力设施、防洪设施、环境保护工程及生活等配套建设用地的要求。</a:t>
            </a:r>
            <a:endParaRPr lang="zh-CN" altLang="en-US">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sym typeface="+mn-ea"/>
              </a:rPr>
              <a:t>    </a:t>
            </a:r>
            <a:r>
              <a:rPr lang="zh-CN" altLang="en-US">
                <a:solidFill>
                  <a:schemeClr val="tx1"/>
                </a:solidFill>
                <a:latin typeface="华文楷体" panose="02010600040101010101" charset="-122"/>
                <a:ea typeface="华文楷体" panose="02010600040101010101" charset="-122"/>
                <a:sym typeface="+mn-ea"/>
              </a:rPr>
              <a:t>⑷厂址宜靠近主要原料和能源供应地、产品主要销售地及协作条件好的地区。</a:t>
            </a:r>
            <a:endParaRPr lang="zh-CN" altLang="en-US">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sym typeface="+mn-ea"/>
              </a:rPr>
              <a:t>    ⑸</a:t>
            </a:r>
            <a:r>
              <a:rPr lang="zh-CN" altLang="en-US">
                <a:solidFill>
                  <a:schemeClr val="tx1"/>
                </a:solidFill>
                <a:latin typeface="华文楷体" panose="02010600040101010101" charset="-122"/>
                <a:ea typeface="华文楷体" panose="02010600040101010101" charset="-122"/>
                <a:sym typeface="+mn-ea"/>
              </a:rPr>
              <a:t>厂址应具有方便和经济的交通运输条件；应有充足、可靠的水源和电源，且应满足企业发展需要。</a:t>
            </a:r>
            <a:endParaRPr lang="zh-CN" altLang="en-US">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sym typeface="+mn-ea"/>
              </a:rPr>
              <a:t>    </a:t>
            </a:r>
            <a:r>
              <a:rPr lang="zh-CN" altLang="en-US">
                <a:solidFill>
                  <a:schemeClr val="tx1"/>
                </a:solidFill>
                <a:latin typeface="华文楷体" panose="02010600040101010101" charset="-122"/>
                <a:ea typeface="华文楷体" panose="02010600040101010101" charset="-122"/>
                <a:sym typeface="+mn-ea"/>
              </a:rPr>
              <a:t>⑹厂址应位于城镇或居住区的全年最小频率风向的上风侧。</a:t>
            </a:r>
            <a:endParaRPr lang="zh-CN" altLang="en-US">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sym typeface="+mn-ea"/>
              </a:rPr>
              <a:t>    </a:t>
            </a:r>
            <a:r>
              <a:rPr lang="zh-CN" altLang="en-US">
                <a:solidFill>
                  <a:schemeClr val="tx1"/>
                </a:solidFill>
                <a:latin typeface="华文楷体" panose="02010600040101010101" charset="-122"/>
                <a:ea typeface="华文楷体" panose="02010600040101010101" charset="-122"/>
                <a:sym typeface="+mn-ea"/>
              </a:rPr>
              <a:t>⑺事故状态泄漏有毒、有害、易燃、易爆液体工厂的厂址，应远离江、河、湖、海、供水水源防护区。</a:t>
            </a:r>
            <a:endParaRPr lang="zh-CN" altLang="en-US">
              <a:solidFill>
                <a:schemeClr val="tx1"/>
              </a:solidFill>
              <a:latin typeface="华文楷体" panose="02010600040101010101" charset="-122"/>
              <a:ea typeface="华文楷体" panose="02010600040101010101"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4380" y="536575"/>
            <a:ext cx="8210550" cy="5993130"/>
          </a:xfrm>
        </p:spPr>
        <p:txBody>
          <a:bodyPr/>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⑻事故状态泄漏或散发有毒、有害、易燃、易爆气体工厂的厂址，应远离城镇、居住区、公共设施、村庄、国家和省级干道、国家和地方铁路干线、河海港区、仓储区、军事设施、机场等人员密集场所和国家重要设施。</a:t>
            </a:r>
            <a:r>
              <a:rPr lang="zh-CN" altLang="en-US">
                <a:latin typeface="华文楷体" panose="02010600040101010101" charset="-122"/>
                <a:ea typeface="华文楷体" panose="02010600040101010101" charset="-122"/>
              </a:rPr>
              <a:t> </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⑼厂址应具有满足建设工程需要的工程地质及水文地质条件，在地质灾害易发区应进行地质灾害危险性评估。  </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⑽ 厂址不应受洪水、潮水和内涝威胁，其防洪标准应</a:t>
            </a:r>
            <a:r>
              <a:rPr lang="zh-CN" altLang="en-US">
                <a:latin typeface="华文楷体" panose="02010600040101010101" charset="-122"/>
                <a:ea typeface="华文楷体" panose="02010600040101010101" charset="-122"/>
              </a:rPr>
              <a:t>符合相关标准要求。（《防洪标准》GB 50201-2014</a:t>
            </a: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b="1">
                <a:solidFill>
                  <a:srgbClr val="00B0F0"/>
                </a:solidFill>
                <a:latin typeface="华文楷体" panose="02010600040101010101" charset="-122"/>
                <a:ea typeface="华文楷体" panose="02010600040101010101" charset="-122"/>
              </a:rPr>
              <a:t>    3. </a:t>
            </a:r>
            <a:r>
              <a:rPr lang="zh-CN" altLang="en-US" b="1">
                <a:solidFill>
                  <a:srgbClr val="00B0F0"/>
                </a:solidFill>
                <a:latin typeface="华文楷体" panose="02010600040101010101" charset="-122"/>
                <a:ea typeface="华文楷体" panose="02010600040101010101" charset="-122"/>
              </a:rPr>
              <a:t>禁止建厂地区</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⑴地震断层及地震基本烈度高于9度的地震区。</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⑵工程地质严重不良地段。</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⑶重要矿床分布地段及采矿陷落（错动）区。</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⑷国家或地方规定的风景区、自然保护区及历史文物古迹保护区。</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3109595" y="1042670"/>
            <a:ext cx="3696335" cy="1661795"/>
          </a:xfrm>
          <a:prstGeom prst="rect">
            <a:avLst/>
          </a:prstGeom>
          <a:noFill/>
        </p:spPr>
        <p:txBody>
          <a:bodyPr wrap="square" lIns="0" tIns="0" rIns="0" bIns="0" rtlCol="0">
            <a:spAutoFit/>
          </a:bodyPr>
          <a:lstStyle/>
          <a:p>
            <a:r>
              <a:rPr lang="zh-CN" altLang="en-US" sz="5400" dirty="0" smtClean="0">
                <a:solidFill>
                  <a:srgbClr val="00B050"/>
                </a:solidFill>
                <a:latin typeface="华文隶书" panose="02010800040101010101" charset="-122"/>
                <a:ea typeface="华文隶书" panose="02010800040101010101" charset="-122"/>
                <a:sym typeface="Arial" panose="020B0604020202020204" pitchFamily="34" charset="0"/>
              </a:rPr>
              <a:t>化工设计</a:t>
            </a:r>
            <a:endParaRPr lang="zh-CN" altLang="en-US" sz="5400" dirty="0" smtClean="0">
              <a:solidFill>
                <a:srgbClr val="00B050"/>
              </a:solidFill>
              <a:latin typeface="华文隶书" panose="02010800040101010101" charset="-122"/>
              <a:ea typeface="华文隶书" panose="02010800040101010101" charset="-122"/>
              <a:sym typeface="Arial" panose="020B0604020202020204" pitchFamily="34" charset="0"/>
            </a:endParaRPr>
          </a:p>
          <a:p>
            <a:r>
              <a:rPr lang="en-US" altLang="zh-CN" sz="5400" dirty="0" smtClean="0">
                <a:solidFill>
                  <a:srgbClr val="00B050"/>
                </a:solidFill>
                <a:latin typeface="华文隶书" panose="02010800040101010101" charset="-122"/>
                <a:ea typeface="华文隶书" panose="02010800040101010101" charset="-122"/>
                <a:sym typeface="Arial" panose="020B0604020202020204" pitchFamily="34" charset="0"/>
              </a:rPr>
              <a:t> </a:t>
            </a:r>
            <a:r>
              <a:rPr lang="zh-CN" altLang="en-US" sz="5400" dirty="0" smtClean="0">
                <a:solidFill>
                  <a:srgbClr val="00B050"/>
                </a:solidFill>
                <a:latin typeface="华文隶书" panose="02010800040101010101" charset="-122"/>
                <a:ea typeface="华文隶书" panose="02010800040101010101" charset="-122"/>
                <a:sym typeface="Arial" panose="020B0604020202020204" pitchFamily="34" charset="0"/>
              </a:rPr>
              <a:t>与</a:t>
            </a:r>
            <a:r>
              <a:rPr lang="zh-CN" altLang="en-US" sz="5400" dirty="0" smtClean="0">
                <a:solidFill>
                  <a:srgbClr val="00B050"/>
                </a:solidFill>
                <a:latin typeface="华文隶书" panose="02010800040101010101" charset="-122"/>
                <a:ea typeface="华文隶书" panose="02010800040101010101" charset="-122"/>
                <a:cs typeface="华文隶书" panose="02010800040101010101" charset="-122"/>
                <a:sym typeface="Arial" panose="020B0604020202020204" pitchFamily="34" charset="0"/>
              </a:rPr>
              <a:t>安全</a:t>
            </a:r>
            <a:endParaRPr lang="zh-CN" altLang="en-US" sz="5400" dirty="0" smtClean="0">
              <a:solidFill>
                <a:srgbClr val="00B050"/>
              </a:solidFill>
              <a:latin typeface="华文隶书" panose="02010800040101010101" charset="-122"/>
              <a:ea typeface="华文隶书" panose="02010800040101010101" charset="-122"/>
              <a:cs typeface="华文隶书" panose="02010800040101010101" charset="-122"/>
              <a:sym typeface="Arial" panose="020B0604020202020204" pitchFamily="34" charset="0"/>
            </a:endParaRPr>
          </a:p>
        </p:txBody>
      </p:sp>
      <p:sp>
        <p:nvSpPr>
          <p:cNvPr id="15" name="矩形 259"/>
          <p:cNvSpPr>
            <a:spLocks noChangeArrowheads="1"/>
          </p:cNvSpPr>
          <p:nvPr/>
        </p:nvSpPr>
        <p:spPr bwMode="auto">
          <a:xfrm>
            <a:off x="1188085" y="1080770"/>
            <a:ext cx="1824990" cy="160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9815" cap="all" spc="300" dirty="0" smtClean="0">
                <a:solidFill>
                  <a:srgbClr val="00B050"/>
                </a:solidFill>
                <a:latin typeface="Impact" panose="020B0806030902050204" pitchFamily="34" charset="0"/>
                <a:cs typeface="Arial" panose="020B0604020202020204" pitchFamily="34" charset="0"/>
              </a:rPr>
              <a:t>07</a:t>
            </a:r>
            <a:endParaRPr lang="en-US" altLang="zh-CN" sz="9815" cap="all" spc="300" dirty="0" smtClean="0">
              <a:solidFill>
                <a:srgbClr val="00B050"/>
              </a:solidFill>
              <a:latin typeface="Impact" panose="020B0806030902050204" pitchFamily="34" charset="0"/>
              <a:cs typeface="Arial" panose="020B0604020202020204" pitchFamily="34" charset="0"/>
            </a:endParaRPr>
          </a:p>
        </p:txBody>
      </p:sp>
      <p:sp>
        <p:nvSpPr>
          <p:cNvPr id="2" name="文本框 1"/>
          <p:cNvSpPr txBox="1"/>
          <p:nvPr/>
        </p:nvSpPr>
        <p:spPr>
          <a:xfrm>
            <a:off x="2662555" y="2999740"/>
            <a:ext cx="6028055" cy="2245360"/>
          </a:xfrm>
          <a:prstGeom prst="rect">
            <a:avLst/>
          </a:prstGeom>
          <a:noFill/>
        </p:spPr>
        <p:txBody>
          <a:bodyPr wrap="square" rtlCol="0">
            <a:spAutoFit/>
          </a:bodyPr>
          <a:p>
            <a:r>
              <a:rPr lang="zh-CN" altLang="en-US" sz="2800" dirty="0" smtClean="0">
                <a:solidFill>
                  <a:srgbClr val="00B050"/>
                </a:solidFill>
                <a:latin typeface="华文隶书" panose="02010800040101010101" charset="-122"/>
                <a:ea typeface="华文隶书" panose="02010800040101010101" charset="-122"/>
              </a:rPr>
              <a:t>第一节  化工设计概述</a:t>
            </a:r>
            <a:endParaRPr lang="zh-CN" altLang="en-US" sz="2800" dirty="0" smtClean="0">
              <a:solidFill>
                <a:srgbClr val="00B050"/>
              </a:solidFill>
              <a:latin typeface="华文隶书" panose="02010800040101010101" charset="-122"/>
              <a:ea typeface="华文隶书" panose="02010800040101010101" charset="-122"/>
            </a:endParaRPr>
          </a:p>
          <a:p>
            <a:r>
              <a:rPr lang="zh-CN" altLang="en-US" sz="2800" dirty="0" smtClean="0">
                <a:solidFill>
                  <a:srgbClr val="00B050"/>
                </a:solidFill>
                <a:latin typeface="华文隶书" panose="02010800040101010101" charset="-122"/>
                <a:ea typeface="华文隶书" panose="02010800040101010101" charset="-122"/>
              </a:rPr>
              <a:t>第二节  工厂布置与安全</a:t>
            </a:r>
            <a:endParaRPr lang="zh-CN" altLang="en-US" sz="2800" dirty="0" smtClean="0">
              <a:solidFill>
                <a:srgbClr val="00B050"/>
              </a:solidFill>
              <a:latin typeface="华文隶书" panose="02010800040101010101" charset="-122"/>
              <a:ea typeface="华文隶书" panose="02010800040101010101" charset="-122"/>
            </a:endParaRPr>
          </a:p>
          <a:p>
            <a:r>
              <a:rPr lang="zh-CN" altLang="en-US" sz="2800" dirty="0" smtClean="0">
                <a:solidFill>
                  <a:srgbClr val="00B050"/>
                </a:solidFill>
                <a:latin typeface="华文隶书" panose="02010800040101010101" charset="-122"/>
                <a:ea typeface="华文隶书" panose="02010800040101010101" charset="-122"/>
              </a:rPr>
              <a:t>第三节  </a:t>
            </a:r>
            <a:r>
              <a:rPr lang="zh-CN" altLang="en-US" sz="2800" dirty="0" smtClean="0">
                <a:solidFill>
                  <a:srgbClr val="00B050"/>
                </a:solidFill>
                <a:latin typeface="华文隶书" panose="02010800040101010101" charset="-122"/>
                <a:ea typeface="华文隶书" panose="02010800040101010101" charset="-122"/>
                <a:sym typeface="+mn-ea"/>
              </a:rPr>
              <a:t>化工工艺设计与安全</a:t>
            </a:r>
            <a:endParaRPr lang="zh-CN" altLang="en-US" sz="2800" dirty="0" smtClean="0">
              <a:solidFill>
                <a:srgbClr val="00B050"/>
              </a:solidFill>
              <a:latin typeface="华文隶书" panose="02010800040101010101" charset="-122"/>
              <a:ea typeface="华文隶书" panose="02010800040101010101" charset="-122"/>
            </a:endParaRPr>
          </a:p>
          <a:p>
            <a:r>
              <a:rPr lang="zh-CN" altLang="en-US" sz="2800" dirty="0" smtClean="0">
                <a:solidFill>
                  <a:srgbClr val="00B050"/>
                </a:solidFill>
                <a:latin typeface="华文隶书" panose="02010800040101010101" charset="-122"/>
                <a:ea typeface="华文隶书" panose="02010800040101010101" charset="-122"/>
              </a:rPr>
              <a:t>第四节  建筑物防火防爆设计</a:t>
            </a:r>
            <a:endParaRPr lang="zh-CN" altLang="en-US" sz="2800" dirty="0" smtClean="0">
              <a:solidFill>
                <a:srgbClr val="00B050"/>
              </a:solidFill>
              <a:latin typeface="华文隶书" panose="02010800040101010101" charset="-122"/>
              <a:ea typeface="华文隶书" panose="02010800040101010101" charset="-122"/>
            </a:endParaRPr>
          </a:p>
          <a:p>
            <a:r>
              <a:rPr lang="zh-CN" altLang="en-US" sz="2800" dirty="0" smtClean="0">
                <a:solidFill>
                  <a:srgbClr val="00B050"/>
                </a:solidFill>
                <a:latin typeface="华文隶书" panose="02010800040101010101" charset="-122"/>
                <a:ea typeface="华文隶书" panose="02010800040101010101" charset="-122"/>
              </a:rPr>
              <a:t>第五节  建筑物防雷设计</a:t>
            </a:r>
            <a:endParaRPr lang="zh-CN" altLang="en-US" sz="2800" dirty="0" smtClean="0">
              <a:solidFill>
                <a:srgbClr val="00B050"/>
              </a:solidFill>
              <a:latin typeface="华文隶书" panose="02010800040101010101" charset="-122"/>
              <a:ea typeface="华文隶书" panose="02010800040101010101"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gtEl>
                                      </p:cBhvr>
                                    </p:animEffect>
                                  </p:childTnLst>
                                </p:cTn>
                              </p:par>
                            </p:childTnLst>
                          </p:cTn>
                        </p:par>
                        <p:par>
                          <p:cTn id="12" fill="hold">
                            <p:stCondLst>
                              <p:cond delay="5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5"/>
                                        </p:tgtEl>
                                      </p:cBhvr>
                                    </p:animEffect>
                                    <p:animScale>
                                      <p:cBhvr>
                                        <p:cTn id="15" dur="250" autoRev="1" fill="hold"/>
                                        <p:tgtEl>
                                          <p:spTgt spid="15"/>
                                        </p:tgtEl>
                                      </p:cBhvr>
                                      <p:by x="105000" y="105000"/>
                                    </p:animScale>
                                  </p:childTnLst>
                                </p:cTn>
                              </p:par>
                            </p:childTnLst>
                          </p:cTn>
                        </p:par>
                        <p:par>
                          <p:cTn id="16" fill="hold">
                            <p:stCondLst>
                              <p:cond delay="1049"/>
                            </p:stCondLst>
                            <p:childTnLst>
                              <p:par>
                                <p:cTn id="17" presetID="22" presetClass="entr" presetSubtype="8" fill="hold" grpId="0" nodeType="afterEffect">
                                  <p:stCondLst>
                                    <p:cond delay="0"/>
                                  </p:stCondLst>
                                  <p:iterate type="lt">
                                    <p:tmPct val="30000"/>
                                  </p:iterate>
                                  <p:childTnLst>
                                    <p:set>
                                      <p:cBhvr>
                                        <p:cTn id="18" dur="1" fill="hold">
                                          <p:stCondLst>
                                            <p:cond delay="0"/>
                                          </p:stCondLst>
                                        </p:cTn>
                                        <p:tgtEl>
                                          <p:spTgt spid="13"/>
                                        </p:tgtEl>
                                        <p:attrNameLst>
                                          <p:attrName>style.visibility</p:attrName>
                                        </p:attrNameLst>
                                      </p:cBhvr>
                                      <p:to>
                                        <p:strVal val="visible"/>
                                      </p:to>
                                    </p:set>
                                    <p:animEffect transition="in" filter="wipe(left)">
                                      <p:cBhvr>
                                        <p:cTn id="19" dur="200"/>
                                        <p:tgtEl>
                                          <p:spTgt spid="13"/>
                                        </p:tgtEl>
                                      </p:cBhvr>
                                    </p:animEffect>
                                  </p:childTnLst>
                                </p:cTn>
                              </p:par>
                              <p:par>
                                <p:cTn id="20" presetID="36" presetClass="emph" presetSubtype="0" fill="hold" grpId="1" nodeType="withEffect">
                                  <p:stCondLst>
                                    <p:cond delay="0"/>
                                  </p:stCondLst>
                                  <p:iterate type="lt">
                                    <p:tmPct val="30000"/>
                                  </p:iterate>
                                  <p:childTnLst>
                                    <p:animScale>
                                      <p:cBhvr>
                                        <p:cTn id="21" dur="50" autoRev="1" fill="hold">
                                          <p:stCondLst>
                                            <p:cond delay="0"/>
                                          </p:stCondLst>
                                        </p:cTn>
                                        <p:tgtEl>
                                          <p:spTgt spid="13"/>
                                        </p:tgtEl>
                                      </p:cBhvr>
                                      <p:to x="80000" y="100000"/>
                                    </p:animScale>
                                    <p:anim by="(#ppt_w*0.10)" calcmode="lin" valueType="num">
                                      <p:cBhvr>
                                        <p:cTn id="22" dur="50" autoRev="1" fill="hold">
                                          <p:stCondLst>
                                            <p:cond delay="0"/>
                                          </p:stCondLst>
                                        </p:cTn>
                                        <p:tgtEl>
                                          <p:spTgt spid="13"/>
                                        </p:tgtEl>
                                        <p:attrNameLst>
                                          <p:attrName>ppt_x</p:attrName>
                                        </p:attrNameLst>
                                      </p:cBhvr>
                                    </p:anim>
                                    <p:anim by="(-#ppt_w*0.10)" calcmode="lin" valueType="num">
                                      <p:cBhvr>
                                        <p:cTn id="23" dur="50" autoRev="1" fill="hold">
                                          <p:stCondLst>
                                            <p:cond delay="0"/>
                                          </p:stCondLst>
                                        </p:cTn>
                                        <p:tgtEl>
                                          <p:spTgt spid="13"/>
                                        </p:tgtEl>
                                        <p:attrNameLst>
                                          <p:attrName>ppt_y</p:attrName>
                                        </p:attrNameLst>
                                      </p:cBhvr>
                                    </p:anim>
                                    <p:animRot by="-480000">
                                      <p:cBhvr>
                                        <p:cTn id="24" dur="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6915" y="690880"/>
            <a:ext cx="8248015" cy="583184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⑸对飞机起降、电台通信、电视传播、雷达导航和天文、气象、地震观测以及军事设施等有影响的地区。</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⑹供水水源卫生保护区。</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⑺易受洪水危害或防洪工程量很大的地区。</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⑻不能确保安全的水库，在库坝决溃后可能淹没的地区。</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⑼在爆破危险区范围内。</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⑽大型尾矿库及废料场（库）的坝下方。</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⑾有严重放射性物质污染影响区。</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⑿全年静风频率超过60%的地区。</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3590" y="606425"/>
            <a:ext cx="8141335" cy="5700395"/>
          </a:xfrm>
        </p:spPr>
        <p:txBody>
          <a:bodyPr/>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二、总体布置</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a:t>
            </a:r>
            <a:r>
              <a:rPr lang="en-US" altLang="zh-CN" b="1">
                <a:solidFill>
                  <a:srgbClr val="00B0F0"/>
                </a:solidFill>
                <a:latin typeface="华文楷体" panose="02010600040101010101" charset="-122"/>
                <a:ea typeface="华文楷体" panose="02010600040101010101" charset="-122"/>
              </a:rPr>
              <a:t>1. </a:t>
            </a:r>
            <a:r>
              <a:rPr lang="zh-CN" altLang="en-US" b="1">
                <a:solidFill>
                  <a:srgbClr val="00B0F0"/>
                </a:solidFill>
                <a:latin typeface="华文楷体" panose="02010600040101010101" charset="-122"/>
                <a:ea typeface="华文楷体" panose="02010600040101010101" charset="-122"/>
              </a:rPr>
              <a:t>一般规定</a:t>
            </a:r>
            <a:endParaRPr lang="en-US" altLang="zh-CN" b="1">
              <a:solidFill>
                <a:srgbClr val="00B0F0"/>
              </a:solidFill>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⑴化工区总体布置应根据当地的经济政策、自然条件、现状特点和化工区近期建设项目及远期发展规划等进行编制。在满足生产、生活、交通运输、安全卫生、环境保护的条件时，应经多方案的技术经济比较后择优确定。</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⑵化工区中的生产、辅助生产、公用工程、交通运输、仓储等设施，以及居住区、环境保护工程、卫生防护带、防洪排涝工程、施工基地及固体废物堆场等，应统一规划、合理布局</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⑶全厂性高架火炬应布置在厂区</a:t>
            </a:r>
            <a:r>
              <a:rPr lang="en-US" altLang="zh-CN">
                <a:solidFill>
                  <a:srgbClr val="FF0000"/>
                </a:solidFill>
                <a:latin typeface="华文楷体" panose="02010600040101010101" charset="-122"/>
                <a:ea typeface="华文楷体" panose="02010600040101010101" charset="-122"/>
              </a:rPr>
              <a:t>全年最小频率风向的上风侧</a:t>
            </a:r>
            <a:r>
              <a:rPr lang="en-US" altLang="zh-CN">
                <a:latin typeface="华文楷体" panose="02010600040101010101" charset="-122"/>
                <a:ea typeface="华文楷体" panose="02010600040101010101" charset="-122"/>
              </a:rPr>
              <a:t>，并应避免火炬的辐射热、光亮、噪声、烟尘及有害气体对居住区及人员集中场所的影响。</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8505" y="669925"/>
            <a:ext cx="8226425" cy="577024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⑷化工区的工业废水和生活污水排出口，应布置在当地生活饮用水取水口的下游，其距离应符合水源卫生保护的有关要求。</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⑸</a:t>
            </a:r>
            <a:r>
              <a:rPr lang="en-US" altLang="zh-CN">
                <a:latin typeface="华文楷体" panose="02010600040101010101" charset="-122"/>
                <a:ea typeface="华文楷体" panose="02010600040101010101" charset="-122"/>
                <a:sym typeface="+mn-ea"/>
              </a:rPr>
              <a:t>污水处理场</a:t>
            </a:r>
            <a:r>
              <a:rPr lang="en-US" altLang="zh-CN">
                <a:latin typeface="华文楷体" panose="02010600040101010101" charset="-122"/>
                <a:ea typeface="华文楷体" panose="02010600040101010101" charset="-122"/>
                <a:sym typeface="+mn-ea"/>
              </a:rPr>
              <a:t>及受污染消防水收集池，宜位于</a:t>
            </a:r>
            <a:r>
              <a:rPr lang="en-US" altLang="zh-CN">
                <a:solidFill>
                  <a:srgbClr val="FF0000"/>
                </a:solidFill>
                <a:latin typeface="华文楷体" panose="02010600040101010101" charset="-122"/>
                <a:ea typeface="华文楷体" panose="02010600040101010101" charset="-122"/>
                <a:sym typeface="+mn-ea"/>
              </a:rPr>
              <a:t>化工区边缘</a:t>
            </a:r>
            <a:r>
              <a:rPr lang="en-US" altLang="zh-CN">
                <a:latin typeface="华文楷体" panose="02010600040101010101" charset="-122"/>
                <a:ea typeface="华文楷体" panose="02010600040101010101" charset="-122"/>
                <a:sym typeface="+mn-ea"/>
              </a:rPr>
              <a:t>或化工区外的单独地段，且</a:t>
            </a:r>
            <a:r>
              <a:rPr lang="en-US" altLang="zh-CN">
                <a:solidFill>
                  <a:srgbClr val="FF0000"/>
                </a:solidFill>
                <a:latin typeface="华文楷体" panose="02010600040101010101" charset="-122"/>
                <a:ea typeface="华文楷体" panose="02010600040101010101" charset="-122"/>
                <a:sym typeface="+mn-ea"/>
              </a:rPr>
              <a:t>地势及地下水位较低</a:t>
            </a:r>
            <a:r>
              <a:rPr lang="en-US" altLang="zh-CN">
                <a:latin typeface="华文楷体" panose="02010600040101010101" charset="-122"/>
                <a:ea typeface="华文楷体" panose="02010600040101010101" charset="-122"/>
                <a:sym typeface="+mn-ea"/>
              </a:rPr>
              <a:t>处，并宜布置在化工区</a:t>
            </a:r>
            <a:r>
              <a:rPr lang="en-US" altLang="zh-CN">
                <a:solidFill>
                  <a:srgbClr val="FF0000"/>
                </a:solidFill>
                <a:latin typeface="华文楷体" panose="02010600040101010101" charset="-122"/>
                <a:ea typeface="华文楷体" panose="02010600040101010101" charset="-122"/>
                <a:sym typeface="+mn-ea"/>
              </a:rPr>
              <a:t>全年最小频率风向的上风侧</a:t>
            </a:r>
            <a:r>
              <a:rPr lang="en-US" altLang="zh-CN">
                <a:latin typeface="华文楷体" panose="02010600040101010101" charset="-122"/>
                <a:ea typeface="华文楷体" panose="02010600040101010101" charset="-122"/>
                <a:sym typeface="+mn-ea"/>
              </a:rPr>
              <a:t>。</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b="1">
                <a:solidFill>
                  <a:srgbClr val="00B0F0"/>
                </a:solidFill>
                <a:latin typeface="华文楷体" panose="02010600040101010101" charset="-122"/>
                <a:ea typeface="华文楷体" panose="02010600040101010101" charset="-122"/>
                <a:sym typeface="+mn-ea"/>
              </a:rPr>
              <a:t>    2. </a:t>
            </a:r>
            <a:r>
              <a:rPr lang="zh-CN" altLang="en-US" b="1">
                <a:solidFill>
                  <a:srgbClr val="00B0F0"/>
                </a:solidFill>
                <a:latin typeface="华文楷体" panose="02010600040101010101" charset="-122"/>
                <a:ea typeface="华文楷体" panose="02010600040101010101" charset="-122"/>
                <a:sym typeface="+mn-ea"/>
              </a:rPr>
              <a:t>交通运输</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⑴</a:t>
            </a:r>
            <a:r>
              <a:rPr lang="zh-CN" altLang="en-US">
                <a:latin typeface="华文楷体" panose="02010600040101010101" charset="-122"/>
                <a:ea typeface="华文楷体" panose="02010600040101010101" charset="-122"/>
                <a:sym typeface="+mn-ea"/>
              </a:rPr>
              <a:t>化工区内运输量大的厂外道路和厂外铁路，不应穿越工厂厂区；运输量较小的厂外道路和厂外铁路，不宜穿越工厂厂区。生产关系非常密切的两个工厂不宜分别布置在厂外道路和厂外铁路的两侧。</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⑵化工区内经常运输易燃、易爆及有毒危险品道路的最大纵坡不应大于6%。</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1515" y="667385"/>
            <a:ext cx="8273415" cy="5715000"/>
          </a:xfrm>
        </p:spPr>
        <p:txBody>
          <a:bodyPr/>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⑶当采用管道、索道、带式等运输方式时，应充分利用地形，并应与铁路、道路、水路运输合理衔接，形成协调的运输系统。</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b="1">
                <a:solidFill>
                  <a:srgbClr val="00B0F0"/>
                </a:solidFill>
                <a:latin typeface="华文楷体" panose="02010600040101010101" charset="-122"/>
                <a:ea typeface="华文楷体" panose="02010600040101010101" charset="-122"/>
              </a:rPr>
              <a:t>    3. </a:t>
            </a:r>
            <a:r>
              <a:rPr lang="zh-CN" altLang="en-US" b="1">
                <a:solidFill>
                  <a:srgbClr val="00B0F0"/>
                </a:solidFill>
                <a:latin typeface="华文楷体" panose="02010600040101010101" charset="-122"/>
                <a:ea typeface="华文楷体" panose="02010600040101010101" charset="-122"/>
              </a:rPr>
              <a:t>公用工程设施</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⑴化工区</a:t>
            </a:r>
            <a:r>
              <a:rPr lang="zh-CN" altLang="en-US">
                <a:solidFill>
                  <a:srgbClr val="7030A0"/>
                </a:solidFill>
                <a:latin typeface="华文楷体" panose="02010600040101010101" charset="-122"/>
                <a:ea typeface="华文楷体" panose="02010600040101010101" charset="-122"/>
              </a:rPr>
              <a:t>总变电站</a:t>
            </a:r>
            <a:r>
              <a:rPr lang="zh-CN" altLang="en-US">
                <a:latin typeface="华文楷体" panose="02010600040101010101" charset="-122"/>
                <a:ea typeface="华文楷体" panose="02010600040101010101" charset="-122"/>
              </a:rPr>
              <a:t>的布置，应符合下列要求∶</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①</a:t>
            </a:r>
            <a:r>
              <a:rPr lang="zh-CN" altLang="en-US">
                <a:latin typeface="华文楷体" panose="02010600040101010101" charset="-122"/>
                <a:ea typeface="华文楷体" panose="02010600040101010101" charset="-122"/>
              </a:rPr>
              <a:t>应便于地区电网供电。</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②</a:t>
            </a:r>
            <a:r>
              <a:rPr lang="zh-CN" altLang="en-US">
                <a:latin typeface="华文楷体" panose="02010600040101010101" charset="-122"/>
                <a:ea typeface="华文楷体" panose="02010600040101010101" charset="-122"/>
              </a:rPr>
              <a:t>地区架空线路，严禁穿越生产区。</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③</a:t>
            </a:r>
            <a:r>
              <a:rPr lang="zh-CN" altLang="en-US">
                <a:latin typeface="华文楷体" panose="02010600040101010101" charset="-122"/>
                <a:ea typeface="华文楷体" panose="02010600040101010101" charset="-122"/>
              </a:rPr>
              <a:t>应靠近负荷中心或主要用户，并应有利于出线。</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④</a:t>
            </a:r>
            <a:r>
              <a:rPr lang="zh-CN" altLang="en-US">
                <a:latin typeface="华文楷体" panose="02010600040101010101" charset="-122"/>
                <a:ea typeface="华文楷体" panose="02010600040101010101" charset="-122"/>
              </a:rPr>
              <a:t>应远离散发腐蚀性气体、水雾及粉尘的设施，并应布置在该设施的全年最小频率风向的下风侧。</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⑤</a:t>
            </a:r>
            <a:r>
              <a:rPr lang="zh-CN" altLang="en-US">
                <a:latin typeface="华文楷体" panose="02010600040101010101" charset="-122"/>
                <a:ea typeface="华文楷体" panose="02010600040101010101" charset="-122"/>
              </a:rPr>
              <a:t>应远离人员集中活动场所。</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⑥</a:t>
            </a:r>
            <a:r>
              <a:rPr lang="zh-CN" altLang="en-US">
                <a:latin typeface="华文楷体" panose="02010600040101010101" charset="-122"/>
                <a:ea typeface="华文楷体" panose="02010600040101010101" charset="-122"/>
              </a:rPr>
              <a:t>应有利于施工、安装及维修。</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⑦</a:t>
            </a:r>
            <a:r>
              <a:rPr lang="zh-CN" altLang="en-US">
                <a:latin typeface="华文楷体" panose="02010600040101010101" charset="-122"/>
                <a:ea typeface="华文楷体" panose="02010600040101010101" charset="-122"/>
              </a:rPr>
              <a:t>不应布置在有强烈振动设施附近。</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7400" y="578485"/>
            <a:ext cx="8177530" cy="540575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⑵</a:t>
            </a:r>
            <a:r>
              <a:rPr lang="zh-CN" altLang="en-US">
                <a:solidFill>
                  <a:srgbClr val="7030A0"/>
                </a:solidFill>
                <a:latin typeface="华文楷体" panose="02010600040101010101" charset="-122"/>
                <a:ea typeface="华文楷体" panose="02010600040101010101" charset="-122"/>
                <a:sym typeface="+mn-ea"/>
              </a:rPr>
              <a:t>热电站及集中供热锅炉房</a:t>
            </a:r>
            <a:r>
              <a:rPr lang="zh-CN" altLang="en-US">
                <a:latin typeface="华文楷体" panose="02010600040101010101" charset="-122"/>
                <a:ea typeface="华文楷体" panose="02010600040101010101" charset="-122"/>
                <a:sym typeface="+mn-ea"/>
              </a:rPr>
              <a:t>的布置，应符合下列要求∶</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①应靠近高压、中压蒸汽用户，并宜接近低压蒸汽负荷中心。</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②以煤为燃料的热电站和集中供热锅炉房，应布置在运输方便的地段。</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③宜布置在化工区全年最小频率风向的上风侧。</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④季节性运行的集中供热锅炉房，宜布置在该季节最小频率风向的上风侧。</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⑶</a:t>
            </a:r>
            <a:r>
              <a:rPr lang="zh-CN" altLang="en-US">
                <a:solidFill>
                  <a:srgbClr val="7030A0"/>
                </a:solidFill>
                <a:latin typeface="华文楷体" panose="02010600040101010101" charset="-122"/>
                <a:ea typeface="华文楷体" panose="02010600040101010101" charset="-122"/>
                <a:sym typeface="+mn-ea"/>
              </a:rPr>
              <a:t>液化石油气站</a:t>
            </a:r>
            <a:r>
              <a:rPr lang="zh-CN" altLang="en-US">
                <a:latin typeface="华文楷体" panose="02010600040101010101" charset="-122"/>
                <a:ea typeface="华文楷体" panose="02010600040101010101" charset="-122"/>
                <a:sym typeface="+mn-ea"/>
              </a:rPr>
              <a:t>的布置，应符合现行国家标准《建筑设计防火规范》GB 50016、《石油化工企业设计防火规范》GB 50160 和《城镇燃气设计规范》GB50028的有关规定。</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54380" y="594995"/>
            <a:ext cx="8162925" cy="5926455"/>
          </a:xfrm>
          <a:prstGeom prst="rect">
            <a:avLst/>
          </a:prstGeom>
          <a:noFill/>
        </p:spPr>
        <p:txBody>
          <a:bodyPr wrap="square" rtlCol="0" anchor="t">
            <a:spAutoFit/>
          </a:bodyPr>
          <a:p>
            <a:pPr marL="0" indent="0" eaLnBrk="1" latinLnBrk="0" hangingPunct="1">
              <a:lnSpc>
                <a:spcPts val="3500"/>
              </a:lnSpc>
              <a:buFont typeface="Wingdings" panose="05000000000000000000" pitchFamily="2" charset="2"/>
              <a:buNone/>
            </a:pP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zh-CN" altLang="en-US" sz="2400" dirty="0">
                <a:latin typeface="华文楷体" panose="02010600040101010101" charset="-122"/>
                <a:ea typeface="华文楷体" panose="02010600040101010101" charset="-122"/>
                <a:cs typeface="华文楷体" panose="02010600040101010101" charset="-122"/>
                <a:sym typeface="+mn-ea"/>
              </a:rPr>
              <a:t>⑷</a:t>
            </a:r>
            <a:r>
              <a:rPr lang="zh-CN" altLang="en-US" sz="2400" dirty="0">
                <a:latin typeface="华文楷体" panose="02010600040101010101" charset="-122"/>
                <a:ea typeface="华文楷体" panose="02010600040101010101" charset="-122"/>
                <a:cs typeface="华文楷体" panose="02010600040101010101" charset="-122"/>
                <a:sym typeface="+mn-ea"/>
              </a:rPr>
              <a:t>化工区</a:t>
            </a:r>
            <a:r>
              <a:rPr lang="zh-CN" altLang="en-US" sz="2400" dirty="0">
                <a:solidFill>
                  <a:srgbClr val="7030A0"/>
                </a:solidFill>
                <a:latin typeface="华文楷体" panose="02010600040101010101" charset="-122"/>
                <a:ea typeface="华文楷体" panose="02010600040101010101" charset="-122"/>
                <a:cs typeface="华文楷体" panose="02010600040101010101" charset="-122"/>
                <a:sym typeface="+mn-ea"/>
              </a:rPr>
              <a:t>污水处理厂</a:t>
            </a:r>
            <a:r>
              <a:rPr lang="zh-CN" altLang="en-US" sz="2400" dirty="0">
                <a:latin typeface="华文楷体" panose="02010600040101010101" charset="-122"/>
                <a:ea typeface="华文楷体" panose="02010600040101010101" charset="-122"/>
                <a:cs typeface="华文楷体" panose="02010600040101010101" charset="-122"/>
                <a:sym typeface="+mn-ea"/>
              </a:rPr>
              <a:t>的布置，应符合下列要求∶</a:t>
            </a:r>
            <a:endParaRPr lang="zh-CN" altLang="en-US" sz="2400"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buFont typeface="Wingdings" panose="05000000000000000000" pitchFamily="2" charset="2"/>
              <a:buNone/>
            </a:pP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zh-CN" altLang="en-US" sz="2400" dirty="0">
                <a:latin typeface="华文楷体" panose="02010600040101010101" charset="-122"/>
                <a:ea typeface="华文楷体" panose="02010600040101010101" charset="-122"/>
                <a:cs typeface="华文楷体" panose="02010600040101010101" charset="-122"/>
                <a:sym typeface="+mn-ea"/>
              </a:rPr>
              <a:t>①宜布置在化工区和居住区全年最小频率风向的上风侧。</a:t>
            </a:r>
            <a:endParaRPr lang="zh-CN" altLang="en-US" sz="2400"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buFont typeface="Wingdings" panose="05000000000000000000" pitchFamily="2" charset="2"/>
              <a:buNone/>
            </a:pP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zh-CN" altLang="en-US" sz="2400" dirty="0">
                <a:latin typeface="华文楷体" panose="02010600040101010101" charset="-122"/>
                <a:ea typeface="华文楷体" panose="02010600040101010101" charset="-122"/>
                <a:cs typeface="华文楷体" panose="02010600040101010101" charset="-122"/>
                <a:sym typeface="+mn-ea"/>
              </a:rPr>
              <a:t>②宜位于化工区地下水流向的下游、地势较低的地段。</a:t>
            </a:r>
            <a:endParaRPr lang="zh-CN" altLang="en-US" sz="2400"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buFont typeface="Wingdings" panose="05000000000000000000" pitchFamily="2" charset="2"/>
              <a:buNone/>
            </a:pPr>
            <a:r>
              <a:rPr lang="zh-CN" altLang="en-US" sz="2400" dirty="0">
                <a:latin typeface="华文楷体" panose="02010600040101010101" charset="-122"/>
                <a:ea typeface="华文楷体" panose="02010600040101010101" charset="-122"/>
                <a:cs typeface="华文楷体" panose="02010600040101010101" charset="-122"/>
                <a:sym typeface="+mn-ea"/>
              </a:rPr>
              <a:t> </a:t>
            </a: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zh-CN" altLang="en-US" sz="2400" dirty="0">
                <a:latin typeface="华文楷体" panose="02010600040101010101" charset="-122"/>
                <a:ea typeface="华文楷体" panose="02010600040101010101" charset="-122"/>
                <a:cs typeface="华文楷体" panose="02010600040101010101" charset="-122"/>
                <a:sym typeface="+mn-ea"/>
              </a:rPr>
              <a:t>③</a:t>
            </a:r>
            <a:r>
              <a:rPr lang="zh-CN" altLang="en-US" sz="2400" dirty="0">
                <a:latin typeface="华文楷体" panose="02010600040101010101" charset="-122"/>
                <a:ea typeface="华文楷体" panose="02010600040101010101" charset="-122"/>
                <a:cs typeface="华文楷体" panose="02010600040101010101" charset="-122"/>
                <a:sym typeface="+mn-ea"/>
              </a:rPr>
              <a:t>与水源地和居住区之间的卫生防护距离，应满足有关规定。</a:t>
            </a:r>
            <a:endParaRPr lang="zh-CN" altLang="en-US" sz="2400"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buFont typeface="Wingdings" panose="05000000000000000000" pitchFamily="2" charset="2"/>
              <a:buNone/>
            </a:pP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zh-CN" altLang="en-US" sz="2400" dirty="0">
                <a:latin typeface="华文楷体" panose="02010600040101010101" charset="-122"/>
                <a:ea typeface="华文楷体" panose="02010600040101010101" charset="-122"/>
                <a:cs typeface="华文楷体" panose="02010600040101010101" charset="-122"/>
                <a:sym typeface="+mn-ea"/>
              </a:rPr>
              <a:t>④宜靠近工厂污水排出口或城镇污水处理厂。</a:t>
            </a:r>
            <a:endParaRPr lang="zh-CN" altLang="en-US" sz="2400"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buFont typeface="Wingdings" panose="05000000000000000000" pitchFamily="2" charset="2"/>
              <a:buNone/>
            </a:pPr>
            <a:r>
              <a:rPr kumimoji="1" lang="en-US" altLang="zh-CN" sz="2400" b="1" kern="0">
                <a:solidFill>
                  <a:srgbClr val="00B0F0"/>
                </a:solidFill>
                <a:latin typeface="华文楷体" panose="02010600040101010101" charset="-122"/>
                <a:ea typeface="华文楷体" panose="02010600040101010101" charset="-122"/>
                <a:sym typeface="+mn-ea"/>
              </a:rPr>
              <a:t>    </a:t>
            </a:r>
            <a:r>
              <a:rPr kumimoji="1" lang="zh-CN" altLang="en-US" sz="2400" b="1" kern="0">
                <a:solidFill>
                  <a:srgbClr val="00B0F0"/>
                </a:solidFill>
                <a:latin typeface="华文楷体" panose="02010600040101010101" charset="-122"/>
                <a:ea typeface="华文楷体" panose="02010600040101010101" charset="-122"/>
                <a:sym typeface="+mn-ea"/>
              </a:rPr>
              <a:t>4. 仓储设施</a:t>
            </a:r>
            <a:endParaRPr kumimoji="1" lang="zh-CN" altLang="en-US" sz="2400" b="1" kern="0">
              <a:solidFill>
                <a:srgbClr val="00B0F0"/>
              </a:solidFill>
              <a:latin typeface="华文楷体" panose="02010600040101010101" charset="-122"/>
              <a:ea typeface="华文楷体" panose="02010600040101010101" charset="-122"/>
              <a:sym typeface="+mn-ea"/>
            </a:endParaRPr>
          </a:p>
          <a:p>
            <a:pPr marL="0" indent="0" eaLnBrk="1" latinLnBrk="0" hangingPunct="1">
              <a:lnSpc>
                <a:spcPts val="3500"/>
              </a:lnSpc>
              <a:buFont typeface="Wingdings" panose="05000000000000000000" pitchFamily="2" charset="2"/>
              <a:buNone/>
            </a:pP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zh-CN" altLang="en-US" sz="2400" dirty="0">
                <a:latin typeface="华文楷体" panose="02010600040101010101" charset="-122"/>
                <a:ea typeface="华文楷体" panose="02010600040101010101" charset="-122"/>
                <a:cs typeface="华文楷体" panose="02010600040101010101" charset="-122"/>
                <a:sym typeface="+mn-ea"/>
              </a:rPr>
              <a:t>⑴化工区内的仓库、堆场、储罐区的布置，应满足国家现行有关防火、防爆、卫生及环境保护等标准的要求，宜靠近服务对象，并应有较好的运输和装卸条件。</a:t>
            </a:r>
            <a:endParaRPr lang="zh-CN" altLang="en-US" sz="2400"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buFont typeface="Wingdings" panose="05000000000000000000" pitchFamily="2" charset="2"/>
              <a:buNone/>
            </a:pP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zh-CN" altLang="en-US" sz="2400" dirty="0">
                <a:latin typeface="华文楷体" panose="02010600040101010101" charset="-122"/>
                <a:ea typeface="华文楷体" panose="02010600040101010101" charset="-122"/>
                <a:cs typeface="华文楷体" panose="02010600040101010101" charset="-122"/>
                <a:sym typeface="+mn-ea"/>
              </a:rPr>
              <a:t>⑵临江、河、湖、海岸边布置的可燃液体、液化烃的储罐区，应位于临江、河、湖、海的城镇、居住区、工厂、船厂以及</a:t>
            </a:r>
            <a:r>
              <a:rPr lang="zh-CN" altLang="en-US" sz="2400" dirty="0">
                <a:latin typeface="华文楷体" panose="02010600040101010101" charset="-122"/>
                <a:ea typeface="华文楷体" panose="02010600040101010101" charset="-122"/>
                <a:cs typeface="华文楷体" panose="02010600040101010101" charset="-122"/>
                <a:sym typeface="+mn-ea"/>
              </a:rPr>
              <a:t>码头、重要桥梁、大型锚地等的下游，并应采取防止</a:t>
            </a:r>
            <a:endParaRPr lang="zh-CN" altLang="en-US" sz="2400" dirty="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83260" y="620395"/>
            <a:ext cx="7973695" cy="5926455"/>
          </a:xfrm>
          <a:prstGeom prst="rect">
            <a:avLst/>
          </a:prstGeom>
          <a:noFill/>
        </p:spPr>
        <p:txBody>
          <a:bodyPr wrap="square" rtlCol="0">
            <a:spAutoFit/>
          </a:bodyPr>
          <a:p>
            <a:pPr marL="0" indent="0" eaLnBrk="1" latinLnBrk="0" hangingPunct="1">
              <a:lnSpc>
                <a:spcPts val="3500"/>
              </a:lnSpc>
              <a:buFont typeface="Wingdings" panose="05000000000000000000" pitchFamily="2" charset="2"/>
              <a:buNone/>
            </a:pPr>
            <a:r>
              <a:rPr lang="zh-CN" altLang="en-US" sz="2400" dirty="0">
                <a:latin typeface="华文楷体" panose="02010600040101010101" charset="-122"/>
                <a:ea typeface="华文楷体" panose="02010600040101010101" charset="-122"/>
                <a:cs typeface="华文楷体" panose="02010600040101010101" charset="-122"/>
                <a:sym typeface="+mn-ea"/>
              </a:rPr>
              <a:t>泄漏的液体流入水体的措施。液化烃储罐外壁距通航江、河、湖、海岸边的距离</a:t>
            </a:r>
            <a:r>
              <a:rPr lang="zh-CN" altLang="en-US" sz="2400" dirty="0">
                <a:solidFill>
                  <a:srgbClr val="FF0000"/>
                </a:solidFill>
                <a:latin typeface="华文楷体" panose="02010600040101010101" charset="-122"/>
                <a:ea typeface="华文楷体" panose="02010600040101010101" charset="-122"/>
                <a:cs typeface="华文楷体" panose="02010600040101010101" charset="-122"/>
                <a:sym typeface="+mn-ea"/>
              </a:rPr>
              <a:t>不应小于25m</a:t>
            </a:r>
            <a:r>
              <a:rPr lang="zh-CN" altLang="en-US" sz="2400" dirty="0">
                <a:latin typeface="华文楷体" panose="02010600040101010101" charset="-122"/>
                <a:ea typeface="华文楷体" panose="02010600040101010101" charset="-122"/>
                <a:cs typeface="华文楷体" panose="02010600040101010101" charset="-122"/>
                <a:sym typeface="+mn-ea"/>
              </a:rPr>
              <a:t>。可燃液体储罐距水体的距离，应满足防洪、安全卫生防护以及城镇水域岸线规划控制蓝线管理等要求。</a:t>
            </a:r>
            <a:endParaRPr lang="zh-CN" altLang="en-US" sz="2400"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buFont typeface="Wingdings" panose="05000000000000000000" pitchFamily="2" charset="2"/>
              <a:buNone/>
            </a:pP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zh-CN" altLang="en-US" sz="2400" dirty="0">
                <a:latin typeface="华文楷体" panose="02010600040101010101" charset="-122"/>
                <a:ea typeface="华文楷体" panose="02010600040101010101" charset="-122"/>
                <a:cs typeface="华文楷体" panose="02010600040101010101" charset="-122"/>
                <a:sym typeface="+mn-ea"/>
              </a:rPr>
              <a:t>⑶化工区内的甲、乙类液体和液化烃等的储罐区，宜布置在化工区全年最小频率风向的上风侧，且地势较低、扩散条件较好的地段。</a:t>
            </a:r>
            <a:endParaRPr lang="zh-CN" altLang="en-US" sz="2400"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buFont typeface="Wingdings" panose="05000000000000000000" pitchFamily="2" charset="2"/>
              <a:buNone/>
            </a:pPr>
            <a:r>
              <a:rPr lang="en-US" altLang="zh-CN" sz="2400" b="1" dirty="0">
                <a:solidFill>
                  <a:srgbClr val="00B0F0"/>
                </a:solidFill>
                <a:latin typeface="华文楷体" panose="02010600040101010101" charset="-122"/>
                <a:ea typeface="华文楷体" panose="02010600040101010101" charset="-122"/>
                <a:cs typeface="华文楷体" panose="02010600040101010101" charset="-122"/>
              </a:rPr>
              <a:t>    </a:t>
            </a:r>
            <a:r>
              <a:rPr lang="zh-CN" altLang="en-US" sz="2400" b="1" dirty="0">
                <a:solidFill>
                  <a:srgbClr val="00B0F0"/>
                </a:solidFill>
                <a:latin typeface="华文楷体" panose="02010600040101010101" charset="-122"/>
                <a:ea typeface="华文楷体" panose="02010600040101010101" charset="-122"/>
                <a:cs typeface="华文楷体" panose="02010600040101010101" charset="-122"/>
              </a:rPr>
              <a:t>5.</a:t>
            </a:r>
            <a:r>
              <a:rPr lang="en-US" altLang="zh-CN" sz="2400" b="1" dirty="0">
                <a:solidFill>
                  <a:srgbClr val="00B0F0"/>
                </a:solidFill>
                <a:latin typeface="华文楷体" panose="02010600040101010101" charset="-122"/>
                <a:ea typeface="华文楷体" panose="02010600040101010101" charset="-122"/>
                <a:cs typeface="华文楷体" panose="02010600040101010101" charset="-122"/>
              </a:rPr>
              <a:t> 固体废物堆场</a:t>
            </a:r>
            <a:endParaRPr lang="en-US" altLang="zh-CN" sz="2400" dirty="0">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00"/>
              </a:lnSpc>
              <a:buFont typeface="Wingdings" panose="05000000000000000000" pitchFamily="2" charset="2"/>
              <a:buNone/>
            </a:pPr>
            <a:r>
              <a:rPr lang="en-US" altLang="zh-CN" sz="2400" dirty="0">
                <a:latin typeface="华文楷体" panose="02010600040101010101" charset="-122"/>
                <a:ea typeface="华文楷体" panose="02010600040101010101" charset="-122"/>
                <a:cs typeface="华文楷体" panose="02010600040101010101" charset="-122"/>
              </a:rPr>
              <a:t>    化工区内固体废物堆场的布置应符合当地城镇总体规划和化工区总体布置，并应符合国家现行标准《一般工业固体废物储存、处置场污染控制标准》GB 18599、《危险废物填埋污染控制标准》GB18598和《化工废渣填埋场设计规定》HG20504的有关规定。</a:t>
            </a:r>
            <a:endParaRPr lang="en-US" altLang="zh-CN" sz="2400"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95020" y="699770"/>
            <a:ext cx="8154035" cy="5593080"/>
          </a:xfrm>
          <a:prstGeom prst="rect">
            <a:avLst/>
          </a:prstGeom>
          <a:noFill/>
        </p:spPr>
        <p:txBody>
          <a:bodyPr wrap="square" rtlCol="0">
            <a:spAutoFit/>
          </a:bodyPr>
          <a:p>
            <a:pPr algn="just" eaLnBrk="1" latinLnBrk="0" hangingPunct="1">
              <a:lnSpc>
                <a:spcPts val="3300"/>
              </a:lnSpc>
            </a:pPr>
            <a:r>
              <a:rPr lang="en-US" altLang="zh-CN" sz="2400" b="1" dirty="0">
                <a:solidFill>
                  <a:schemeClr val="tx1"/>
                </a:solidFill>
                <a:latin typeface="华文楷体" panose="02010600040101010101" charset="-122"/>
                <a:ea typeface="华文楷体" panose="02010600040101010101" charset="-122"/>
                <a:sym typeface="+mn-ea"/>
              </a:rPr>
              <a:t>    </a:t>
            </a:r>
            <a:r>
              <a:rPr lang="zh-CN" sz="2800" b="1" dirty="0">
                <a:solidFill>
                  <a:schemeClr val="tx1"/>
                </a:solidFill>
                <a:latin typeface="华文楷体" panose="02010600040101010101" charset="-122"/>
                <a:ea typeface="华文楷体" panose="02010600040101010101" charset="-122"/>
                <a:sym typeface="+mn-ea"/>
              </a:rPr>
              <a:t>三、总平面布置</a:t>
            </a:r>
            <a:endParaRPr lang="zh-CN" sz="2400" dirty="0">
              <a:solidFill>
                <a:schemeClr val="tx1"/>
              </a:solidFill>
              <a:latin typeface="华文楷体" panose="02010600040101010101" charset="-122"/>
              <a:ea typeface="华文楷体" panose="02010600040101010101" charset="-122"/>
              <a:sym typeface="+mn-ea"/>
            </a:endParaRPr>
          </a:p>
          <a:p>
            <a:pPr algn="just" eaLnBrk="1" latinLnBrk="0" hangingPunct="1">
              <a:lnSpc>
                <a:spcPts val="3300"/>
              </a:lnSpc>
            </a:pPr>
            <a:r>
              <a:rPr lang="en-US" altLang="zh-CN" sz="2400" dirty="0">
                <a:solidFill>
                  <a:schemeClr val="tx1"/>
                </a:solidFill>
                <a:latin typeface="华文楷体" panose="02010600040101010101" charset="-122"/>
                <a:ea typeface="华文楷体" panose="02010600040101010101" charset="-122"/>
                <a:sym typeface="+mn-ea"/>
              </a:rPr>
              <a:t>    1. 总平面布置应在总体布置的基础上，根据工厂的性质、规模、生产流程、交通运输、环境保护、防火、安全、卫生、施工、检修、生产、经营管理、厂容厂貌及发展等要求，并结合当地自然条件进行布置，经方案比较后择优确定。</a:t>
            </a:r>
            <a:endParaRPr lang="en-US" altLang="zh-CN" sz="2400" dirty="0">
              <a:solidFill>
                <a:schemeClr val="tx1"/>
              </a:solidFill>
              <a:latin typeface="华文楷体" panose="02010600040101010101" charset="-122"/>
              <a:ea typeface="华文楷体" panose="02010600040101010101" charset="-122"/>
              <a:sym typeface="+mn-ea"/>
            </a:endParaRPr>
          </a:p>
          <a:p>
            <a:pPr algn="just" eaLnBrk="1" latinLnBrk="0" hangingPunct="1">
              <a:lnSpc>
                <a:spcPts val="3300"/>
              </a:lnSpc>
            </a:pPr>
            <a:r>
              <a:rPr lang="en-US" altLang="zh-CN" sz="2400" dirty="0">
                <a:solidFill>
                  <a:schemeClr val="tx1"/>
                </a:solidFill>
                <a:latin typeface="华文楷体" panose="02010600040101010101" charset="-122"/>
                <a:ea typeface="华文楷体" panose="02010600040101010101" charset="-122"/>
                <a:sym typeface="+mn-ea"/>
              </a:rPr>
              <a:t>    2. 厂区总平面应</a:t>
            </a:r>
            <a:r>
              <a:rPr lang="en-US" altLang="zh-CN" sz="2400" dirty="0">
                <a:solidFill>
                  <a:srgbClr val="FF0000"/>
                </a:solidFill>
                <a:latin typeface="华文楷体" panose="02010600040101010101" charset="-122"/>
                <a:ea typeface="华文楷体" panose="02010600040101010101" charset="-122"/>
                <a:sym typeface="+mn-ea"/>
              </a:rPr>
              <a:t>按功能分区布置</a:t>
            </a:r>
            <a:r>
              <a:rPr lang="en-US" altLang="zh-CN" sz="2400" dirty="0">
                <a:solidFill>
                  <a:schemeClr val="tx1"/>
                </a:solidFill>
                <a:latin typeface="华文楷体" panose="02010600040101010101" charset="-122"/>
                <a:ea typeface="华文楷体" panose="02010600040101010101" charset="-122"/>
                <a:sym typeface="+mn-ea"/>
              </a:rPr>
              <a:t>，可分为生产装置区、辅助生产区、公用工程设施区、仓储区和行政办公及生活服务区。辅助生产和公用工程设施也可布置在生产装置区内。功能分区布置应符合下列要求∶</a:t>
            </a:r>
            <a:endParaRPr lang="en-US" altLang="zh-CN" sz="2400" dirty="0">
              <a:solidFill>
                <a:schemeClr val="tx1"/>
              </a:solidFill>
              <a:latin typeface="华文楷体" panose="02010600040101010101" charset="-122"/>
              <a:ea typeface="华文楷体" panose="02010600040101010101" charset="-122"/>
              <a:sym typeface="+mn-ea"/>
            </a:endParaRPr>
          </a:p>
          <a:p>
            <a:pPr algn="just" eaLnBrk="1" latinLnBrk="0" hangingPunct="1">
              <a:lnSpc>
                <a:spcPts val="3300"/>
              </a:lnSpc>
            </a:pPr>
            <a:r>
              <a:rPr lang="en-US" altLang="zh-CN" sz="2400" dirty="0">
                <a:solidFill>
                  <a:schemeClr val="tx1"/>
                </a:solidFill>
                <a:latin typeface="华文楷体" panose="02010600040101010101" charset="-122"/>
                <a:ea typeface="华文楷体" panose="02010600040101010101" charset="-122"/>
                <a:sym typeface="+mn-ea"/>
              </a:rPr>
              <a:t>    ⑴各功能区内部应布置紧凑、合理并与相邻功能区相协调。</a:t>
            </a:r>
            <a:endParaRPr lang="en-US" altLang="zh-CN" sz="2400" dirty="0">
              <a:solidFill>
                <a:schemeClr val="tx1"/>
              </a:solidFill>
              <a:latin typeface="华文楷体" panose="02010600040101010101" charset="-122"/>
              <a:ea typeface="华文楷体" panose="02010600040101010101" charset="-122"/>
              <a:sym typeface="+mn-ea"/>
            </a:endParaRPr>
          </a:p>
          <a:p>
            <a:pPr algn="just" eaLnBrk="1" latinLnBrk="0" hangingPunct="1">
              <a:lnSpc>
                <a:spcPts val="3300"/>
              </a:lnSpc>
            </a:pPr>
            <a:r>
              <a:rPr lang="en-US" altLang="zh-CN" sz="2400" dirty="0">
                <a:solidFill>
                  <a:schemeClr val="tx1"/>
                </a:solidFill>
                <a:latin typeface="华文楷体" panose="02010600040101010101" charset="-122"/>
                <a:ea typeface="华文楷体" panose="02010600040101010101" charset="-122"/>
                <a:sym typeface="+mn-ea"/>
              </a:rPr>
              <a:t>    ⑵各功能区之间物流输送、动力供应便捷合理。</a:t>
            </a:r>
            <a:endParaRPr lang="en-US" altLang="zh-CN" sz="2400" dirty="0">
              <a:solidFill>
                <a:schemeClr val="tx1"/>
              </a:solidFill>
              <a:latin typeface="华文楷体" panose="02010600040101010101" charset="-122"/>
              <a:ea typeface="华文楷体" panose="02010600040101010101" charset="-122"/>
              <a:sym typeface="+mn-ea"/>
            </a:endParaRPr>
          </a:p>
          <a:p>
            <a:pPr algn="just" eaLnBrk="1" latinLnBrk="0" hangingPunct="1">
              <a:lnSpc>
                <a:spcPts val="3300"/>
              </a:lnSpc>
            </a:pPr>
            <a:r>
              <a:rPr lang="en-US" altLang="zh-CN" sz="2400" dirty="0">
                <a:solidFill>
                  <a:schemeClr val="tx1"/>
                </a:solidFill>
                <a:latin typeface="华文楷体" panose="02010600040101010101" charset="-122"/>
                <a:ea typeface="华文楷体" panose="02010600040101010101" charset="-122"/>
                <a:sym typeface="+mn-ea"/>
              </a:rPr>
              <a:t>    ⑶生产装置区宜布置在全年最小频率风向的上风侧，行政办公及生活服务设施区宜布置在全年最小频率风向的下风侧，</a:t>
            </a:r>
            <a:endParaRPr lang="en-US" altLang="zh-CN" sz="2400" dirty="0">
              <a:solidFill>
                <a:schemeClr val="tx1"/>
              </a:solidFill>
              <a:latin typeface="华文楷体" panose="02010600040101010101" charset="-122"/>
              <a:ea typeface="华文楷体" panose="02010600040101010101"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4375" y="706755"/>
            <a:ext cx="8250555" cy="5675630"/>
          </a:xfrm>
        </p:spPr>
        <p:txBody>
          <a:bodyPr/>
          <a:p>
            <a:pPr marL="0" indent="0" eaLnBrk="1" latinLnBrk="0" hangingPunct="1">
              <a:lnSpc>
                <a:spcPts val="3500"/>
              </a:lnSpc>
              <a:spcBef>
                <a:spcPts val="0"/>
              </a:spcBef>
              <a:buNone/>
            </a:pPr>
            <a:r>
              <a:rPr lang="en-US" altLang="zh-CN" dirty="0">
                <a:latin typeface="华文楷体" panose="02010600040101010101" charset="-122"/>
                <a:ea typeface="华文楷体" panose="02010600040101010101" charset="-122"/>
                <a:sym typeface="+mn-ea"/>
              </a:rPr>
              <a:t>辅助生产和公用工程设施区宜布置在生产装置区与行政办公及生活服务设施区之间。</a:t>
            </a:r>
            <a:endParaRPr lang="en-US" altLang="zh-CN" dirty="0">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dirty="0">
                <a:latin typeface="华文楷体" panose="02010600040101010101" charset="-122"/>
                <a:ea typeface="华文楷体" panose="02010600040101010101" charset="-122"/>
                <a:sym typeface="+mn-ea"/>
              </a:rPr>
              <a:t>    3. 总平面布置应防止或减少有害气体、烟雾、粉尘、振动、噪声对周围环境的污染。</a:t>
            </a:r>
            <a:r>
              <a:rPr lang="en-US" altLang="zh-CN" dirty="0">
                <a:solidFill>
                  <a:schemeClr val="tx1"/>
                </a:solidFill>
                <a:latin typeface="华文楷体" panose="02010600040101010101" charset="-122"/>
                <a:ea typeface="华文楷体" panose="02010600040101010101" charset="-122"/>
                <a:sym typeface="+mn-ea"/>
              </a:rPr>
              <a:t>产生环境噪声污染的设施，宜相对集中布置，并应远离人员集中和有安静要求的场所。</a:t>
            </a:r>
            <a:endParaRPr lang="en-US" altLang="zh-CN" dirty="0">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buNone/>
            </a:pPr>
            <a:r>
              <a:rPr lang="en-US" altLang="zh-CN" dirty="0">
                <a:latin typeface="华文楷体" panose="02010600040101010101" charset="-122"/>
                <a:ea typeface="华文楷体" panose="02010600040101010101" charset="-122"/>
              </a:rPr>
              <a:t>    4. 液化烃、可燃液体的铁路装卸区及汽车装卸场，宜按品种分类，并宜集中布置在厂区全年最小频率风向的上风侧，同时应位于厂区边缘地带。</a:t>
            </a:r>
            <a:endParaRPr lang="en-US" altLang="zh-CN" dirty="0">
              <a:latin typeface="华文楷体" panose="02010600040101010101" charset="-122"/>
              <a:ea typeface="华文楷体" panose="02010600040101010101" charset="-122"/>
            </a:endParaRPr>
          </a:p>
          <a:p>
            <a:pPr marL="0" indent="0" eaLnBrk="1" latinLnBrk="0" hangingPunct="1">
              <a:lnSpc>
                <a:spcPts val="3500"/>
              </a:lnSpc>
              <a:buNone/>
            </a:pPr>
            <a:r>
              <a:rPr lang="en-US" altLang="zh-CN" dirty="0">
                <a:latin typeface="华文楷体" panose="02010600040101010101" charset="-122"/>
                <a:ea typeface="华文楷体" panose="02010600040101010101" charset="-122"/>
              </a:rPr>
              <a:t>    5. 厂区出入口的位置及数量不宜少于2个</a:t>
            </a:r>
            <a:r>
              <a:rPr lang="zh-CN" altLang="en-US" dirty="0">
                <a:latin typeface="华文楷体" panose="02010600040101010101" charset="-122"/>
                <a:ea typeface="华文楷体" panose="02010600040101010101" charset="-122"/>
              </a:rPr>
              <a:t>，人流、货流出入口应分开设置。</a:t>
            </a:r>
            <a:endParaRPr lang="zh-CN" altLang="en-US" dirty="0">
              <a:latin typeface="华文楷体" panose="02010600040101010101" charset="-122"/>
              <a:ea typeface="华文楷体" panose="02010600040101010101" charset="-122"/>
            </a:endParaRPr>
          </a:p>
          <a:p>
            <a:pPr marL="0" indent="0" eaLnBrk="1" latinLnBrk="0" hangingPunct="1">
              <a:lnSpc>
                <a:spcPts val="3500"/>
              </a:lnSpc>
              <a:buNone/>
            </a:pPr>
            <a:r>
              <a:rPr lang="en-US" altLang="zh-CN" dirty="0">
                <a:latin typeface="华文楷体" panose="02010600040101010101" charset="-122"/>
                <a:ea typeface="华文楷体" panose="02010600040101010101" charset="-122"/>
              </a:rPr>
              <a:t>    6. 厂区围墙可根据工厂性质和所在地区的规划要求设置。</a:t>
            </a:r>
            <a:endParaRPr lang="en-US" altLang="zh-CN" dirty="0">
              <a:latin typeface="华文楷体" panose="02010600040101010101" charset="-122"/>
              <a:ea typeface="华文楷体" panose="02010600040101010101"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7550" y="650240"/>
            <a:ext cx="8247380" cy="5732145"/>
          </a:xfrm>
        </p:spPr>
        <p:txBody>
          <a:bodyPr/>
          <a:p>
            <a:pPr marL="0" indent="0" eaLnBrk="1" latinLnBrk="0" hangingPunct="1">
              <a:lnSpc>
                <a:spcPts val="3500"/>
              </a:lnSpc>
              <a:spcBef>
                <a:spcPts val="0"/>
              </a:spcBef>
              <a:buNone/>
            </a:pPr>
            <a:r>
              <a:rPr lang="en-US" altLang="zh-CN" sz="2800" b="1">
                <a:latin typeface="华文楷体" panose="02010600040101010101" charset="-122"/>
                <a:ea typeface="华文楷体" panose="02010600040101010101" charset="-122"/>
              </a:rPr>
              <a:t>    </a:t>
            </a:r>
            <a:r>
              <a:rPr lang="zh-CN" altLang="en-US" sz="2800" b="1">
                <a:latin typeface="华文楷体" panose="02010600040101010101" charset="-122"/>
                <a:ea typeface="华文楷体" panose="02010600040101010101" charset="-122"/>
              </a:rPr>
              <a:t>四、竖向设计</a:t>
            </a:r>
            <a:endParaRPr lang="zh-CN" altLang="en-US" sz="2800" b="1">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竖向布置方式的选择，应根据场地地形和工程地质、水文地质条件、厂区用地面积、总平面布置特点、生产运输和消防的要求、建筑物、构筑物密集程度、管线敷设，以及施工方法和条件等选择，可选择</a:t>
            </a:r>
            <a:r>
              <a:rPr lang="en-US" altLang="zh-CN">
                <a:solidFill>
                  <a:srgbClr val="FF0000"/>
                </a:solidFill>
                <a:latin typeface="华文楷体" panose="02010600040101010101" charset="-122"/>
                <a:ea typeface="华文楷体" panose="02010600040101010101" charset="-122"/>
              </a:rPr>
              <a:t>平坡式</a:t>
            </a:r>
            <a:r>
              <a:rPr lang="en-US" altLang="zh-CN">
                <a:latin typeface="华文楷体" panose="02010600040101010101" charset="-122"/>
                <a:ea typeface="华文楷体" panose="02010600040101010101" charset="-122"/>
              </a:rPr>
              <a:t>、</a:t>
            </a:r>
            <a:r>
              <a:rPr lang="en-US" altLang="zh-CN">
                <a:solidFill>
                  <a:srgbClr val="FF0000"/>
                </a:solidFill>
                <a:latin typeface="华文楷体" panose="02010600040101010101" charset="-122"/>
                <a:ea typeface="华文楷体" panose="02010600040101010101" charset="-122"/>
              </a:rPr>
              <a:t>阶梯式</a:t>
            </a:r>
            <a:r>
              <a:rPr lang="en-US" altLang="zh-CN">
                <a:latin typeface="华文楷体" panose="02010600040101010101" charset="-122"/>
                <a:ea typeface="华文楷体" panose="02010600040101010101" charset="-122"/>
              </a:rPr>
              <a:t>或</a:t>
            </a:r>
            <a:r>
              <a:rPr lang="en-US" altLang="zh-CN">
                <a:solidFill>
                  <a:srgbClr val="FF0000"/>
                </a:solidFill>
                <a:latin typeface="华文楷体" panose="02010600040101010101" charset="-122"/>
                <a:ea typeface="华文楷体" panose="02010600040101010101" charset="-122"/>
              </a:rPr>
              <a:t>混合式</a:t>
            </a:r>
            <a:r>
              <a:rPr lang="en-US" altLang="zh-CN">
                <a:latin typeface="华文楷体" panose="02010600040101010101" charset="-122"/>
                <a:ea typeface="华文楷体" panose="02010600040101010101" charset="-122"/>
              </a:rPr>
              <a:t>。</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自然地形坡度小于或等于2%时，宜采用平坡式；大于2%时，宜采用阶梯式或混合式。</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en-US" altLang="zh-CN" b="1">
                <a:solidFill>
                  <a:srgbClr val="00B0F0"/>
                </a:solidFill>
                <a:latin typeface="华文楷体" panose="02010600040101010101" charset="-122"/>
                <a:ea typeface="华文楷体" panose="02010600040101010101" charset="-122"/>
              </a:rPr>
              <a:t>㈠</a:t>
            </a:r>
            <a:r>
              <a:rPr lang="zh-CN" altLang="en-US" b="1">
                <a:solidFill>
                  <a:srgbClr val="00B0F0"/>
                </a:solidFill>
                <a:latin typeface="华文楷体" panose="02010600040101010101" charset="-122"/>
                <a:ea typeface="华文楷体" panose="02010600040101010101" charset="-122"/>
              </a:rPr>
              <a:t>、</a:t>
            </a:r>
            <a:r>
              <a:rPr lang="en-US" altLang="zh-CN" b="1">
                <a:solidFill>
                  <a:srgbClr val="00B0F0"/>
                </a:solidFill>
                <a:latin typeface="华文楷体" panose="02010600040101010101" charset="-122"/>
                <a:ea typeface="华文楷体" panose="02010600040101010101" charset="-122"/>
              </a:rPr>
              <a:t>设计标高的确定</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1. </a:t>
            </a:r>
            <a:r>
              <a:rPr lang="en-US" altLang="zh-CN" b="1">
                <a:gradFill>
                  <a:gsLst>
                    <a:gs pos="0">
                      <a:srgbClr val="7B32B2"/>
                    </a:gs>
                    <a:gs pos="100000">
                      <a:srgbClr val="401A5D"/>
                    </a:gs>
                  </a:gsLst>
                  <a:lin scaled="0"/>
                </a:gradFill>
                <a:latin typeface="华文楷体" panose="02010600040101010101" charset="-122"/>
                <a:ea typeface="华文楷体" panose="02010600040101010101" charset="-122"/>
              </a:rPr>
              <a:t>场地设计标高</a:t>
            </a:r>
            <a:r>
              <a:rPr lang="en-US" altLang="zh-CN">
                <a:latin typeface="华文楷体" panose="02010600040101010101" charset="-122"/>
                <a:ea typeface="华文楷体" panose="02010600040101010101" charset="-122"/>
              </a:rPr>
              <a:t>的确定，应符合下列要求∶</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⑴</a:t>
            </a:r>
            <a:r>
              <a:rPr lang="en-US" altLang="zh-CN">
                <a:latin typeface="华文楷体" panose="02010600040101010101" charset="-122"/>
                <a:ea typeface="华文楷体" panose="02010600040101010101" charset="-122"/>
              </a:rPr>
              <a:t>应便于生产联系、运输及满足排水要求。</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⑵土（石）方工程量宜小，填方、挖方量宜接近平衡，运距短。</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AutoShape 6"/>
          <p:cNvSpPr>
            <a:spLocks noChangeArrowheads="1"/>
          </p:cNvSpPr>
          <p:nvPr/>
        </p:nvSpPr>
        <p:spPr bwMode="auto">
          <a:xfrm>
            <a:off x="1898015" y="727075"/>
            <a:ext cx="4828540" cy="525780"/>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mj-ea"/>
                <a:ea typeface="+mj-ea"/>
                <a:cs typeface="+mj-ea"/>
              </a:rPr>
              <a:t>第一节</a:t>
            </a:r>
            <a:r>
              <a:rPr lang="en-US" altLang="zh-CN" sz="2800" b="1" dirty="0">
                <a:solidFill>
                  <a:srgbClr val="000099"/>
                </a:solidFill>
                <a:latin typeface="+mj-ea"/>
                <a:ea typeface="+mj-ea"/>
                <a:cs typeface="+mj-ea"/>
              </a:rPr>
              <a:t> </a:t>
            </a:r>
            <a:r>
              <a:rPr lang="zh-CN" altLang="en-US" sz="2800" b="1" dirty="0">
                <a:solidFill>
                  <a:srgbClr val="000099"/>
                </a:solidFill>
                <a:latin typeface="+mj-ea"/>
                <a:ea typeface="+mj-ea"/>
                <a:cs typeface="+mj-ea"/>
              </a:rPr>
              <a:t>化工设计概述</a:t>
            </a:r>
            <a:endParaRPr lang="zh-CN" altLang="en-US" sz="2800" b="1" dirty="0">
              <a:solidFill>
                <a:srgbClr val="000099"/>
              </a:solidFill>
              <a:latin typeface="+mj-ea"/>
              <a:ea typeface="+mj-ea"/>
              <a:cs typeface="+mj-ea"/>
            </a:endParaRPr>
          </a:p>
        </p:txBody>
      </p:sp>
      <p:sp>
        <p:nvSpPr>
          <p:cNvPr id="2" name="文本框 1"/>
          <p:cNvSpPr txBox="1"/>
          <p:nvPr/>
        </p:nvSpPr>
        <p:spPr>
          <a:xfrm>
            <a:off x="659765" y="1623695"/>
            <a:ext cx="8296275" cy="4718050"/>
          </a:xfrm>
          <a:prstGeom prst="rect">
            <a:avLst/>
          </a:prstGeom>
          <a:noFill/>
        </p:spPr>
        <p:txBody>
          <a:bodyPr wrap="square" rtlCol="0">
            <a:spAutoFit/>
          </a:bodyPr>
          <a:p>
            <a:pPr marL="0" indent="0" eaLnBrk="1" latinLnBrk="0" hangingPunct="1">
              <a:lnSpc>
                <a:spcPts val="3280"/>
              </a:lnSpc>
              <a:buNone/>
            </a:pPr>
            <a:endParaRPr lang="zh-CN" altLang="en-US" sz="24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buNone/>
            </a:pPr>
            <a:endParaRPr lang="zh-CN" altLang="en-US" sz="24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buNone/>
            </a:pPr>
            <a:endParaRPr lang="zh-CN" altLang="en-US" sz="24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buNone/>
            </a:pPr>
            <a:endParaRPr lang="zh-CN" altLang="en-US" sz="24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buNone/>
            </a:pPr>
            <a:endParaRPr lang="zh-CN" altLang="en-US" sz="24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buNone/>
            </a:pPr>
            <a:endParaRPr lang="zh-CN" altLang="en-US" sz="24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buNone/>
            </a:pPr>
            <a:endParaRPr lang="zh-CN" altLang="en-US" sz="24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buNone/>
            </a:pPr>
            <a:endParaRPr lang="zh-CN" altLang="en-US" sz="24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buNone/>
            </a:pPr>
            <a:endParaRPr lang="zh-CN" altLang="en-US" sz="24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buNone/>
            </a:pPr>
            <a:endParaRPr lang="zh-CN" altLang="en-US" sz="24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buNone/>
            </a:pPr>
            <a:r>
              <a:rPr lang="zh-CN" altLang="en-US" sz="2400">
                <a:latin typeface="华文楷体" panose="02010600040101010101" charset="-122"/>
                <a:ea typeface="华文楷体" panose="02010600040101010101" charset="-122"/>
                <a:cs typeface="华文楷体" panose="02010600040101010101" charset="-122"/>
                <a:sym typeface="+mn-ea"/>
              </a:rPr>
              <a:t>   </a:t>
            </a:r>
            <a:endParaRPr lang="zh-CN" altLang="en-US" sz="2400">
              <a:latin typeface="华文楷体" panose="02010600040101010101" charset="-122"/>
              <a:ea typeface="华文楷体" panose="02010600040101010101" charset="-122"/>
              <a:cs typeface="华文楷体" panose="02010600040101010101" charset="-122"/>
              <a:sym typeface="+mn-ea"/>
            </a:endParaRPr>
          </a:p>
        </p:txBody>
      </p:sp>
      <p:pic>
        <p:nvPicPr>
          <p:cNvPr id="3074" name="Picture 2" descr="https://pic.rmb.bdstatic.com/3b661c2efb273623c799b10ef30ef6e9.png@wm_2,t_55m+5a625Y+3L+mHkeWFsOW3peeoiw==,fc_ffffff,ff_U2ltSGVp,sz_34,x_22,y_22"/>
          <p:cNvPicPr>
            <a:picLocks noChangeAspect="1" noChangeArrowheads="1"/>
          </p:cNvPicPr>
          <p:nvPr>
            <p:custDataLst>
              <p:tags r:id="rId1"/>
            </p:custDataLst>
          </p:nvPr>
        </p:nvPicPr>
        <p:blipFill rotWithShape="1">
          <a:blip r:embed="rId2">
            <a:extLst>
              <a:ext uri="{28A0092B-C50C-407E-A947-70E740481C1C}">
                <a14:useLocalDpi xmlns:a14="http://schemas.microsoft.com/office/drawing/2010/main" val="0"/>
              </a:ext>
            </a:extLst>
          </a:blip>
          <a:srcRect b="6850"/>
          <a:stretch>
            <a:fillRect/>
          </a:stretch>
        </p:blipFill>
        <p:spPr bwMode="auto">
          <a:xfrm>
            <a:off x="694690" y="1703705"/>
            <a:ext cx="7891145" cy="42938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8820" y="620395"/>
            <a:ext cx="8246110" cy="576199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⑶</a:t>
            </a:r>
            <a:r>
              <a:rPr lang="zh-CN" altLang="en-US">
                <a:latin typeface="华文楷体" panose="02010600040101010101" charset="-122"/>
                <a:ea typeface="华文楷体" panose="02010600040101010101" charset="-122"/>
              </a:rPr>
              <a:t>平坦地区，其场地设计标高应略高于场地自然地形标高。</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⑷</a:t>
            </a:r>
            <a:r>
              <a:rPr lang="zh-CN" altLang="en-US">
                <a:latin typeface="华文楷体" panose="02010600040101010101" charset="-122"/>
                <a:ea typeface="华文楷体" panose="02010600040101010101" charset="-122"/>
              </a:rPr>
              <a:t>应与所在地区城镇、相邻企业、相关的运输线路和排水系统的标高相协调。</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2. 建筑物室内地面与室外地面</a:t>
            </a:r>
            <a:r>
              <a:rPr lang="en-US" altLang="zh-CN">
                <a:gradFill>
                  <a:gsLst>
                    <a:gs pos="0">
                      <a:srgbClr val="7B32B2"/>
                    </a:gs>
                    <a:gs pos="100000">
                      <a:srgbClr val="401A5D"/>
                    </a:gs>
                  </a:gsLst>
                  <a:lin scaled="0"/>
                </a:gradFill>
                <a:latin typeface="华文楷体" panose="02010600040101010101" charset="-122"/>
                <a:ea typeface="华文楷体" panose="02010600040101010101" charset="-122"/>
              </a:rPr>
              <a:t>设计标高的</a:t>
            </a:r>
            <a:r>
              <a:rPr lang="en-US" altLang="zh-CN" b="1">
                <a:gradFill>
                  <a:gsLst>
                    <a:gs pos="0">
                      <a:srgbClr val="7B32B2"/>
                    </a:gs>
                    <a:gs pos="100000">
                      <a:srgbClr val="401A5D"/>
                    </a:gs>
                  </a:gsLst>
                  <a:lin scaled="0"/>
                </a:gradFill>
                <a:latin typeface="华文楷体" panose="02010600040101010101" charset="-122"/>
                <a:ea typeface="华文楷体" panose="02010600040101010101" charset="-122"/>
              </a:rPr>
              <a:t>高差</a:t>
            </a:r>
            <a:r>
              <a:rPr lang="en-US" altLang="zh-CN">
                <a:latin typeface="华文楷体" panose="02010600040101010101" charset="-122"/>
                <a:ea typeface="华文楷体" panose="02010600040101010101" charset="-122"/>
              </a:rPr>
              <a:t>确定，应符合下列规定∶</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⑴应满足生产工艺和运输要求。</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⑵一般生产及辅助生产建筑物可为0.15～0.30m；行政办公及生活服务设施等建筑物可为0.30～0.45m。</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⑶在可能散发比空气重的可燃气体的装置内，控制室、变配电室、化验室的室内地面，应至少比室外地面高</a:t>
            </a:r>
            <a:r>
              <a:rPr lang="en-US" altLang="zh-CN">
                <a:solidFill>
                  <a:srgbClr val="FF0000"/>
                </a:solidFill>
                <a:latin typeface="华文楷体" panose="02010600040101010101" charset="-122"/>
                <a:ea typeface="华文楷体" panose="02010600040101010101" charset="-122"/>
              </a:rPr>
              <a:t>0.6m</a:t>
            </a:r>
            <a:r>
              <a:rPr lang="en-US" altLang="zh-CN">
                <a:latin typeface="华文楷体" panose="02010600040101010101" charset="-122"/>
                <a:ea typeface="华文楷体" panose="02010600040101010101" charset="-122"/>
              </a:rPr>
              <a:t>。</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⑷电石库应大于0.3m。</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⑸在湿陷性黄土地区或位于地基可能沉陷或排水不良地段和有特殊防潮要求，受淹后损失较大的建筑物，应根据需要</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8500" y="549910"/>
            <a:ext cx="8266430" cy="583247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加大室内外地面的高差。</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⑹露天生产装置区地坪的设计标高宜比相邻场地高0.1～0.3 m。</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3. 厂区</a:t>
            </a:r>
            <a:r>
              <a:rPr lang="en-US" altLang="zh-CN" b="1">
                <a:gradFill>
                  <a:gsLst>
                    <a:gs pos="0">
                      <a:srgbClr val="7B32B2"/>
                    </a:gs>
                    <a:gs pos="100000">
                      <a:srgbClr val="401A5D"/>
                    </a:gs>
                  </a:gsLst>
                  <a:lin scaled="0"/>
                </a:gradFill>
                <a:latin typeface="华文楷体" panose="02010600040101010101" charset="-122"/>
                <a:ea typeface="华文楷体" panose="02010600040101010101" charset="-122"/>
              </a:rPr>
              <a:t>出入口处</a:t>
            </a:r>
            <a:r>
              <a:rPr lang="en-US" altLang="zh-CN">
                <a:latin typeface="华文楷体" panose="02010600040101010101" charset="-122"/>
                <a:ea typeface="华文楷体" panose="02010600040101010101" charset="-122"/>
              </a:rPr>
              <a:t>的路面宜高出厂外路面标高；当低于时，应采取防止厂外雨水流入厂内的截水措施。</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五、场地排水</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1. 场地应清污分流，并有完整、有效的雨水排水系统。场地排雨水管、沟应与厂外排雨水系统相衔接，场地雨水不得任意排泄至厂外，不得对其他工程设施或农田造成危害。</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2. 场地雨水的排水方式，应根据工厂性质、工程管线、运输线路和建筑密度、地形和工程地质条件、道路型式及环境卫生要求等因素，并结合工厂所在地区的排雨水方式，合理地选择</a:t>
            </a:r>
            <a:r>
              <a:rPr lang="en-US" altLang="zh-CN">
                <a:solidFill>
                  <a:srgbClr val="FF0000"/>
                </a:solidFill>
                <a:latin typeface="华文楷体" panose="02010600040101010101" charset="-122"/>
                <a:ea typeface="华文楷体" panose="02010600040101010101" charset="-122"/>
              </a:rPr>
              <a:t>暗管</a:t>
            </a:r>
            <a:r>
              <a:rPr lang="en-US" altLang="zh-CN">
                <a:latin typeface="华文楷体" panose="02010600040101010101" charset="-122"/>
                <a:ea typeface="华文楷体" panose="02010600040101010101" charset="-122"/>
              </a:rPr>
              <a:t>、</a:t>
            </a:r>
            <a:r>
              <a:rPr lang="en-US" altLang="zh-CN">
                <a:solidFill>
                  <a:srgbClr val="FF0000"/>
                </a:solidFill>
                <a:latin typeface="华文楷体" panose="02010600040101010101" charset="-122"/>
                <a:ea typeface="华文楷体" panose="02010600040101010101" charset="-122"/>
              </a:rPr>
              <a:t>明沟</a:t>
            </a:r>
            <a:r>
              <a:rPr lang="en-US" altLang="zh-CN">
                <a:latin typeface="华文楷体" panose="02010600040101010101" charset="-122"/>
                <a:ea typeface="华文楷体" panose="02010600040101010101" charset="-122"/>
              </a:rPr>
              <a:t>或</a:t>
            </a:r>
            <a:r>
              <a:rPr lang="en-US" altLang="zh-CN">
                <a:solidFill>
                  <a:srgbClr val="FF0000"/>
                </a:solidFill>
                <a:latin typeface="华文楷体" panose="02010600040101010101" charset="-122"/>
                <a:ea typeface="华文楷体" panose="02010600040101010101" charset="-122"/>
              </a:rPr>
              <a:t>自然排渗</a:t>
            </a:r>
            <a:r>
              <a:rPr lang="en-US" altLang="zh-CN">
                <a:latin typeface="华文楷体" panose="02010600040101010101" charset="-122"/>
                <a:ea typeface="华文楷体" panose="02010600040101010101" charset="-122"/>
              </a:rPr>
              <a:t>等方式。</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2315" y="652145"/>
            <a:ext cx="8222615" cy="573024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3. </a:t>
            </a:r>
            <a:r>
              <a:rPr lang="zh-CN" altLang="en-US">
                <a:latin typeface="华文楷体" panose="02010600040101010101" charset="-122"/>
                <a:ea typeface="华文楷体" panose="02010600040101010101" charset="-122"/>
              </a:rPr>
              <a:t>在山坡地带建厂时，应在厂区上方的山坡设置</a:t>
            </a:r>
            <a:r>
              <a:rPr lang="zh-CN" altLang="en-US">
                <a:solidFill>
                  <a:srgbClr val="FF0000"/>
                </a:solidFill>
                <a:latin typeface="华文楷体" panose="02010600040101010101" charset="-122"/>
                <a:ea typeface="华文楷体" panose="02010600040101010101" charset="-122"/>
              </a:rPr>
              <a:t>截水沟</a:t>
            </a:r>
            <a:r>
              <a:rPr lang="zh-CN" altLang="en-US">
                <a:latin typeface="华文楷体" panose="02010600040101010101" charset="-122"/>
                <a:ea typeface="华文楷体" panose="02010600040101010101" charset="-122"/>
              </a:rPr>
              <a:t>。截水沟至厂区挖方坡顶的距离不宜小于5m。当挖方不高且土质良好或截水沟经铺砌加固时，该距离可减至2.5m。</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b="1">
                <a:latin typeface="华文楷体" panose="02010600040101010101" charset="-122"/>
                <a:ea typeface="华文楷体" panose="02010600040101010101" charset="-122"/>
              </a:rPr>
              <a:t>六、厂区道路</a:t>
            </a:r>
            <a:endParaRPr lang="zh-CN" altLang="en-US" b="1">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1. 厂内道路布置在符合厂区总平面布置的前提下，尚应符合下列要求∶</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⑴应满足生产、交通运输、消防、安全、施工、安装及检修的要求。</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⑵全厂道路网的布置应与厂区总平面布置功能分区和街区划分相结合，并与场地竖向设计和主要管线带的走向相协调，且宜与主要建筑物、构筑物轴线平行或垂直布置。</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⑶主、次干道布置和人、货流向应合理。</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2475" y="594995"/>
            <a:ext cx="8212455" cy="5787390"/>
          </a:xfrm>
        </p:spPr>
        <p:txBody>
          <a:bodyPr/>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⑷</a:t>
            </a:r>
            <a:r>
              <a:rPr lang="zh-CN" altLang="en-US">
                <a:latin typeface="华文楷体" panose="02010600040101010101" charset="-122"/>
                <a:ea typeface="华文楷体" panose="02010600040101010101" charset="-122"/>
              </a:rPr>
              <a:t>厂内道路不宜中断，当出现尽头时，其终端应设置回车场，回车场面积应根据所通行的车辆最小转弯半径和路面宽度确定。</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⑸</a:t>
            </a:r>
            <a:r>
              <a:rPr lang="zh-CN" altLang="en-US">
                <a:latin typeface="华文楷体" panose="02010600040101010101" charset="-122"/>
                <a:ea typeface="华文楷体" panose="02010600040101010101" charset="-122"/>
              </a:rPr>
              <a:t>厂内道路与厂外公路的衔接应短捷、通畅。</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⑹</a:t>
            </a:r>
            <a:r>
              <a:rPr lang="zh-CN" altLang="en-US">
                <a:latin typeface="华文楷体" panose="02010600040101010101" charset="-122"/>
                <a:ea typeface="华文楷体" panose="02010600040101010101" charset="-122"/>
              </a:rPr>
              <a:t>厂内道路布置应符合现行国家标准《厂矿道路设计规范》GBJ 22、《建筑设计防火规范》GB 50016和《石油化工企业设计防火规范》GB50160的有关规定。</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⑺</a:t>
            </a:r>
            <a:r>
              <a:rPr lang="zh-CN" altLang="en-US">
                <a:latin typeface="华文楷体" panose="02010600040101010101" charset="-122"/>
                <a:ea typeface="华文楷体" panose="02010600040101010101" charset="-122"/>
              </a:rPr>
              <a:t>洁净厂房周围宜设置环形消防车道，环形消防车道可利用交通道路，如有困难时，可沿厂房的两个长边设置消防车道。</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2. 大、中型厂的主、次干道，当人流集中、采用混合交通影响行人安全时，应设置</a:t>
            </a:r>
            <a:r>
              <a:rPr lang="en-US" altLang="zh-CN">
                <a:solidFill>
                  <a:srgbClr val="FF0000"/>
                </a:solidFill>
                <a:latin typeface="华文楷体" panose="02010600040101010101" charset="-122"/>
                <a:ea typeface="华文楷体" panose="02010600040101010101" charset="-122"/>
              </a:rPr>
              <a:t>人行道</a:t>
            </a:r>
            <a:r>
              <a:rPr lang="en-US" altLang="zh-CN">
                <a:latin typeface="华文楷体" panose="02010600040101010101" charset="-122"/>
                <a:ea typeface="华文楷体" panose="02010600040101010101" charset="-122"/>
              </a:rPr>
              <a:t>。经常通过行人而无道路的地方，亦应设置人行道。主干道两侧的人行道宽度，不宜小于1.5m；其他的人行道宽度，不宜小于0.75m。</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47065" y="641350"/>
            <a:ext cx="8317865" cy="5741035"/>
          </a:xfrm>
        </p:spPr>
        <p:txBody>
          <a:bodyPr/>
          <a:p>
            <a:pPr marL="0" indent="0">
              <a:buNone/>
            </a:pPr>
            <a:r>
              <a:rPr lang="en-US" altLang="zh-CN">
                <a:latin typeface="华文楷体" panose="02010600040101010101" charset="-122"/>
                <a:ea typeface="华文楷体" panose="02010600040101010101" charset="-122"/>
                <a:sym typeface="+mn-ea"/>
              </a:rPr>
              <a:t>    3. </a:t>
            </a:r>
            <a:r>
              <a:rPr lang="zh-CN" altLang="en-US">
                <a:latin typeface="华文楷体" panose="02010600040101010101" charset="-122"/>
                <a:ea typeface="华文楷体" panose="02010600040101010101" charset="-122"/>
                <a:sym typeface="+mn-ea"/>
              </a:rPr>
              <a:t>路面宽度按照下表确定：</a:t>
            </a:r>
            <a:endParaRPr lang="zh-CN" altLang="en-US">
              <a:latin typeface="华文楷体" panose="02010600040101010101" charset="-122"/>
              <a:ea typeface="华文楷体" panose="02010600040101010101" charset="-122"/>
              <a:sym typeface="+mn-ea"/>
            </a:endParaRPr>
          </a:p>
          <a:p>
            <a:pPr marL="0" indent="0" algn="ctr">
              <a:buNone/>
            </a:pPr>
            <a:r>
              <a:rPr lang="zh-CN" altLang="en-US">
                <a:latin typeface="华文楷体" panose="02010600040101010101" charset="-122"/>
                <a:ea typeface="华文楷体" panose="02010600040101010101" charset="-122"/>
              </a:rPr>
              <a:t>厂内道路路面宽度（m）</a:t>
            </a: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p:txBody>
      </p:sp>
      <p:pic>
        <p:nvPicPr>
          <p:cNvPr id="4" name="图片 3"/>
          <p:cNvPicPr>
            <a:picLocks noChangeAspect="1"/>
          </p:cNvPicPr>
          <p:nvPr/>
        </p:nvPicPr>
        <p:blipFill>
          <a:blip r:embed="rId1"/>
          <a:stretch>
            <a:fillRect/>
          </a:stretch>
        </p:blipFill>
        <p:spPr>
          <a:xfrm>
            <a:off x="854710" y="1790065"/>
            <a:ext cx="7555230" cy="392620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0565" y="536575"/>
            <a:ext cx="8254365" cy="5500370"/>
          </a:xfrm>
        </p:spPr>
        <p:txBody>
          <a:bodyPr/>
          <a:p>
            <a:pPr marL="0" indent="0" eaLnBrk="1" hangingPunct="1">
              <a:buFont typeface="Wingdings" panose="05000000000000000000" pitchFamily="2" charset="2"/>
              <a:buNone/>
            </a:pPr>
            <a:endParaRPr lang="en-US" altLang="zh-CN" b="1">
              <a:gradFill>
                <a:gsLst>
                  <a:gs pos="0">
                    <a:srgbClr val="012D86"/>
                  </a:gs>
                  <a:gs pos="100000">
                    <a:srgbClr val="0E2557"/>
                  </a:gs>
                </a:gsLst>
                <a:lin scaled="0"/>
              </a:gradFill>
              <a:latin typeface="华文楷体" panose="02010600040101010101" charset="-122"/>
              <a:ea typeface="华文楷体" panose="02010600040101010101" charset="-122"/>
              <a:cs typeface="华文楷体" panose="02010600040101010101" charset="-122"/>
              <a:sym typeface="+mn-ea"/>
            </a:endParaRPr>
          </a:p>
          <a:p>
            <a:pPr marL="0" indent="0" eaLnBrk="1" hangingPunct="1">
              <a:buFont typeface="Wingdings" panose="05000000000000000000" pitchFamily="2" charset="2"/>
              <a:buNone/>
            </a:pPr>
            <a:endParaRPr lang="en-US" altLang="zh-CN" b="1">
              <a:gradFill>
                <a:gsLst>
                  <a:gs pos="0">
                    <a:srgbClr val="012D86"/>
                  </a:gs>
                  <a:gs pos="100000">
                    <a:srgbClr val="0E2557"/>
                  </a:gs>
                </a:gsLst>
                <a:lin scaled="0"/>
              </a:gradFill>
              <a:latin typeface="华文楷体" panose="02010600040101010101" charset="-122"/>
              <a:ea typeface="华文楷体" panose="02010600040101010101" charset="-122"/>
              <a:cs typeface="华文楷体" panose="02010600040101010101" charset="-122"/>
              <a:sym typeface="+mn-ea"/>
            </a:endParaRPr>
          </a:p>
          <a:p>
            <a:pPr marL="0" indent="0" eaLnBrk="1" hangingPunct="1">
              <a:buFont typeface="Wingdings" panose="05000000000000000000" pitchFamily="2" charset="2"/>
              <a:buNone/>
            </a:pPr>
            <a:r>
              <a:rPr kumimoji="0" lang="zh-CN" altLang="en-US" kern="1200" dirty="0">
                <a:latin typeface="华文楷体" panose="02010600040101010101" charset="-122"/>
                <a:ea typeface="华文楷体" panose="02010600040101010101" charset="-122"/>
                <a:sym typeface="+mn-ea"/>
              </a:rPr>
              <a:t>    </a:t>
            </a:r>
            <a:endParaRPr kumimoji="0" lang="zh-CN" altLang="en-US" kern="1200" dirty="0">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Font typeface="Wingdings" panose="05000000000000000000" pitchFamily="2" charset="2"/>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化工厂设计的核心内容是工艺设计。工艺设计决定了整个设计的概貌，是所有设计的基础。除了工艺设计以外，还有非工艺设计（如总图运输、公用工程、土建、电气、仪表、采暖、通风等）。非工艺设计也是以工艺设计为依据，再按各专业要求进行设计。</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Font typeface="Wingdings" panose="05000000000000000000" pitchFamily="2" charset="2"/>
              <a:buNone/>
            </a:pPr>
            <a:r>
              <a:rPr lang="en-US" altLang="zh-CN">
                <a:latin typeface="华文楷体" panose="02010600040101010101" charset="-122"/>
                <a:ea typeface="华文楷体" panose="02010600040101010101" charset="-122"/>
                <a:sym typeface="+mn-ea"/>
              </a:rPr>
              <a:t>    </a:t>
            </a:r>
            <a:r>
              <a:rPr lang="zh-CN" altLang="en-US">
                <a:solidFill>
                  <a:srgbClr val="00B0F0"/>
                </a:solidFill>
                <a:latin typeface="华文楷体" panose="02010600040101010101" charset="-122"/>
                <a:ea typeface="华文楷体" panose="02010600040101010101" charset="-122"/>
                <a:sym typeface="+mn-ea"/>
              </a:rPr>
              <a:t>工艺设计一般包括以下内容</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Font typeface="Wingdings" panose="05000000000000000000" pitchFamily="2" charset="2"/>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①工艺流程设计；②物料及能量平衡；③工艺设备的设计和选型；④设备的平面和立面布置；⑤管路设计；⑥工艺操作条件的制定。</a:t>
            </a:r>
            <a:endParaRPr lang="zh-CN" altLang="en-US">
              <a:solidFill>
                <a:schemeClr val="tx1"/>
              </a:solidFill>
              <a:latin typeface="华文楷体" panose="02010600040101010101" charset="-122"/>
              <a:ea typeface="华文楷体" panose="02010600040101010101" charset="-122"/>
              <a:sym typeface="+mn-ea"/>
            </a:endParaRPr>
          </a:p>
        </p:txBody>
      </p:sp>
      <p:sp>
        <p:nvSpPr>
          <p:cNvPr id="5" name="AutoShape 6"/>
          <p:cNvSpPr>
            <a:spLocks noChangeArrowheads="1"/>
          </p:cNvSpPr>
          <p:nvPr/>
        </p:nvSpPr>
        <p:spPr bwMode="auto">
          <a:xfrm>
            <a:off x="1873885" y="655320"/>
            <a:ext cx="4719320" cy="685800"/>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mj-ea"/>
                <a:ea typeface="+mj-ea"/>
                <a:cs typeface="+mj-ea"/>
              </a:rPr>
              <a:t>第三节 化工工艺设计与安全</a:t>
            </a:r>
            <a:endParaRPr lang="zh-CN" altLang="en-US" sz="2800" b="1" dirty="0">
              <a:solidFill>
                <a:srgbClr val="000099"/>
              </a:solidFill>
              <a:latin typeface="+mj-ea"/>
              <a:ea typeface="+mj-ea"/>
              <a:cs typeface="+mj-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0410" y="579755"/>
            <a:ext cx="8282940" cy="5949315"/>
          </a:xfrm>
        </p:spPr>
        <p:txBody>
          <a:bodyPr/>
          <a:p>
            <a:pPr marL="0" indent="0" eaLnBrk="1" latinLnBrk="0" hangingPunct="1">
              <a:lnSpc>
                <a:spcPts val="3200"/>
              </a:lnSpc>
              <a:spcBef>
                <a:spcPts val="0"/>
              </a:spcBef>
              <a:buNone/>
            </a:pPr>
            <a:r>
              <a:rPr lang="en-US" altLang="zh-CN" b="1">
                <a:latin typeface="华文楷体" panose="02010600040101010101" charset="-122"/>
                <a:ea typeface="华文楷体" panose="02010600040101010101" charset="-122"/>
                <a:sym typeface="+mn-ea"/>
              </a:rPr>
              <a:t>    </a:t>
            </a:r>
            <a:r>
              <a:rPr lang="zh-CN" sz="2800" b="1">
                <a:solidFill>
                  <a:srgbClr val="7030A0"/>
                </a:solidFill>
                <a:latin typeface="华文楷体" panose="02010600040101010101" charset="-122"/>
                <a:ea typeface="华文楷体" panose="02010600040101010101" charset="-122"/>
                <a:cs typeface="华文楷体" panose="02010600040101010101" charset="-122"/>
                <a:sym typeface="+mn-ea"/>
              </a:rPr>
              <a:t>一、工艺流程设计原则</a:t>
            </a:r>
            <a:r>
              <a:rPr lang="en-US" altLang="zh-CN" sz="2800" b="1">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sz="2400">
                <a:latin typeface="华文楷体" panose="02010600040101010101" charset="-122"/>
                <a:ea typeface="华文楷体" panose="02010600040101010101" charset="-122"/>
                <a:sym typeface="+mn-ea"/>
              </a:rPr>
              <a:t>（</a:t>
            </a:r>
            <a:r>
              <a:rPr lang="en-US" altLang="zh-CN" sz="2400">
                <a:latin typeface="华文楷体" panose="02010600040101010101" charset="-122"/>
                <a:ea typeface="华文楷体" panose="02010600040101010101" charset="-122"/>
                <a:sym typeface="+mn-ea"/>
              </a:rPr>
              <a:t>5</a:t>
            </a:r>
            <a:r>
              <a:rPr lang="zh-CN" altLang="en-US" sz="2400">
                <a:latin typeface="华文楷体" panose="02010600040101010101" charset="-122"/>
                <a:ea typeface="华文楷体" panose="02010600040101010101" charset="-122"/>
                <a:sym typeface="+mn-ea"/>
              </a:rPr>
              <a:t>条）</a:t>
            </a:r>
            <a:endParaRPr lang="zh-CN" altLang="en-US" sz="2800">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工艺流程的设计是一项复杂的技术工作，需要从技术、经济、社会、安全和环保等多方面考虑，并要遵循以下设计原则。</a:t>
            </a:r>
            <a:endParaRPr lang="zh-CN" altLang="en-US">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a:t>
            </a:r>
            <a:r>
              <a:rPr lang="en-US" altLang="zh-CN" b="1">
                <a:solidFill>
                  <a:srgbClr val="00B0F0"/>
                </a:solidFill>
                <a:latin typeface="华文楷体" panose="02010600040101010101" charset="-122"/>
                <a:ea typeface="华文楷体" panose="02010600040101010101" charset="-122"/>
                <a:sym typeface="+mn-ea"/>
              </a:rPr>
              <a:t> 1. 技术成熟先进，产品质量好原则</a:t>
            </a:r>
            <a:endParaRPr lang="en-US" altLang="zh-CN" b="1">
              <a:solidFill>
                <a:srgbClr val="00B0F0"/>
              </a:solidFill>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尽可能采用先进设备、先进生产方法及成熟的科学技术成就，以保证产品质量。技术的成熟程度是流程设计首先应考虑的问题，如果已有成熟的工艺技术和完整的技术资料，则应选择成熟的工艺技术进行项目的开发与建设，这样既保证了项目开发成功的可靠性，同时也节省了开发费用。作为投资建设项目的流程设计，总希望少承担些技术风险，但在保证可靠性的前提下，则应尽可能选择先进的工艺技术路线，如果先进性和可靠性二者不可兼得，则宁可选择可靠性大而先进性可满足要求的工艺技术作为流程设计的基础。   </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76910" y="570230"/>
            <a:ext cx="8288020" cy="5876290"/>
          </a:xfrm>
        </p:spPr>
        <p:txBody>
          <a:bodyPr/>
          <a:p>
            <a:pPr marL="0" indent="0" eaLnBrk="1" latinLnBrk="0" hangingPunct="1">
              <a:lnSpc>
                <a:spcPts val="3500"/>
              </a:lnSpc>
              <a:spcBef>
                <a:spcPts val="0"/>
              </a:spcBef>
              <a:buNone/>
            </a:pPr>
            <a:r>
              <a:rPr lang="en-US" altLang="zh-CN" b="1">
                <a:solidFill>
                  <a:srgbClr val="00B0F0"/>
                </a:solidFill>
                <a:latin typeface="华文楷体" panose="02010600040101010101" charset="-122"/>
                <a:ea typeface="华文楷体" panose="02010600040101010101" charset="-122"/>
                <a:sym typeface="+mn-ea"/>
              </a:rPr>
              <a:t>    2. 节能降耗，资源充分利用原则</a:t>
            </a:r>
            <a:endParaRPr lang="en-US" altLang="zh-CN" b="1">
              <a:solidFill>
                <a:srgbClr val="00B0F0"/>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充分利用原料，努力提高原料利用率，提高生产率，采用高效率的设备，降低原材料消耗及水、电、汽（气）消耗，降低产品的生产成本，降低投资和操作费用，以便获得最佳的经济效益。</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⑴多采用已定型生产的标准型设备，以及结构简单、造价低廉的设备；</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⑵尽可能选用操作条件温和、低能耗、原料价廉的工艺技术路线；</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⑶选用高效的设备和建筑，以降低投资费用，并便于管理和运输，同时，也要考虑到操作、安全和扩建的需要；</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⑷现代过程工业装置的趋向是大型、高效、节能、自动化、微机控制，而一些精细产品则向小批量、多品种、高质量方</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5010" y="596900"/>
            <a:ext cx="8249920" cy="5785485"/>
          </a:xfrm>
        </p:spPr>
        <p:txBody>
          <a:bodyPr/>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向发展，选取工艺方案要掌握市场信息，结合具体情况，因地制宜，充分利用当地资源和有利条件；</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⑸用各种方法减少不必要的辅助设备或辅助操作，例如利用地形或重力进料以减少输送机械；</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⑹</a:t>
            </a:r>
            <a:r>
              <a:rPr lang="zh-CN" altLang="en-US">
                <a:latin typeface="华文楷体" panose="02010600040101010101" charset="-122"/>
                <a:ea typeface="华文楷体" panose="02010600040101010101" charset="-122"/>
                <a:sym typeface="+mn-ea"/>
              </a:rPr>
              <a:t>选用适宜的耐久防腐材料，既要考虑在很多情况下如跑、冒、滴、漏所造成的损失，远比节约某些材料的费用要多，同时也要考虑到化工生产是折旧率较高的行业；</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⑺工序和厂房的衔接安排要合理。</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b="1">
                <a:solidFill>
                  <a:srgbClr val="00B0F0"/>
                </a:solidFill>
                <a:latin typeface="华文楷体" panose="02010600040101010101" charset="-122"/>
                <a:ea typeface="华文楷体" panose="02010600040101010101" charset="-122"/>
                <a:sym typeface="+mn-ea"/>
              </a:rPr>
              <a:t>    3. 安全生产原则</a:t>
            </a:r>
            <a:endParaRPr lang="en-US" altLang="zh-CN" b="1">
              <a:solidFill>
                <a:srgbClr val="00B0F0"/>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确保安全生产，以保证人身和设备的安全，充分预计生产的故障，以便即时处理，保证生产的稳定性。生产过程尽量采用机械化和自动化，实现稳产、高产。</a:t>
            </a:r>
            <a:endParaRPr lang="zh-CN" altLang="en-US">
              <a:latin typeface="华文楷体" panose="02010600040101010101" charset="-122"/>
              <a:ea typeface="华文楷体" panose="02010600040101010101" charset="-122"/>
              <a:sym typeface="+mn-ea"/>
            </a:endParaRPr>
          </a:p>
          <a:p>
            <a:pPr marL="0" indent="0">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5805" y="581660"/>
            <a:ext cx="8239125" cy="5800725"/>
          </a:xfrm>
        </p:spPr>
        <p:txBody>
          <a:bodyPr/>
          <a:p>
            <a:pPr marL="0" indent="0" eaLnBrk="1" latinLnBrk="0" hangingPunct="1">
              <a:lnSpc>
                <a:spcPts val="3300"/>
              </a:lnSpc>
              <a:spcBef>
                <a:spcPts val="0"/>
              </a:spcBef>
              <a:buNone/>
            </a:pPr>
            <a:r>
              <a:rPr lang="en-US" altLang="zh-CN" b="1">
                <a:solidFill>
                  <a:srgbClr val="00B0F0"/>
                </a:solidFill>
                <a:latin typeface="华文楷体" panose="02010600040101010101" charset="-122"/>
                <a:ea typeface="华文楷体" panose="02010600040101010101" charset="-122"/>
                <a:sym typeface="+mn-ea"/>
              </a:rPr>
              <a:t>    4. 保护环境原则</a:t>
            </a:r>
            <a:endParaRPr lang="en-US" altLang="zh-CN" b="1">
              <a:solidFill>
                <a:srgbClr val="00B0F0"/>
              </a:solidFill>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尽量减少“三废”排放量，有完善的“三废”治理措施，以减少或消除对环境的污染，并做好"三废"的回收和综合利用。</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三废”治理和环境保护已纳入法治轨道，国家规定了各种有害物质的排放标准，任何企业都必须达标排放。在开始进行生产方法和流程设计中，就必须考虑过程中产生“三废”的来源和采取的防治措施，尽量做到原材料的综合利用，变废为宝，减少废弃物的排放。如果是工艺上不成熟，工艺路线不合理，污染问题不能解决，则是不能建厂的。</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b="1">
                <a:solidFill>
                  <a:srgbClr val="00B0F0"/>
                </a:solidFill>
                <a:latin typeface="华文楷体" panose="02010600040101010101" charset="-122"/>
                <a:ea typeface="华文楷体" panose="02010600040101010101" charset="-122"/>
                <a:sym typeface="+mn-ea"/>
              </a:rPr>
              <a:t>    5. 经济效益原则</a:t>
            </a:r>
            <a:endParaRPr lang="en-US" altLang="zh-CN" b="1">
              <a:solidFill>
                <a:srgbClr val="00B0F0"/>
              </a:solidFill>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这是一个综合的原则，应从原料性质、产品质量和品种、生产能力以及发展等多方面考虑。</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0400" y="613410"/>
            <a:ext cx="8304530" cy="576897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en-US" altLang="zh-CN">
                <a:solidFill>
                  <a:srgbClr val="7030A0"/>
                </a:solidFill>
                <a:highlight>
                  <a:srgbClr val="FFFF00"/>
                </a:highlight>
                <a:latin typeface="华文楷体" panose="02010600040101010101" charset="-122"/>
                <a:ea typeface="华文楷体" panose="02010600040101010101" charset="-122"/>
                <a:cs typeface="华文楷体" panose="02010600040101010101" charset="-122"/>
                <a:sym typeface="+mn-ea"/>
              </a:rPr>
              <a:t>化工设计</a:t>
            </a:r>
            <a:r>
              <a:rPr lang="en-US" altLang="zh-CN">
                <a:latin typeface="华文楷体" panose="02010600040101010101" charset="-122"/>
                <a:ea typeface="华文楷体" panose="02010600040101010101" charset="-122"/>
                <a:cs typeface="华文楷体" panose="02010600040101010101" charset="-122"/>
                <a:sym typeface="+mn-ea"/>
              </a:rPr>
              <a:t>是根据化工建设工程和法律法规的要求，对建设工程所需的技术、经济、资源、环境等条件进行综合分析、论证，编制</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建设工程设计文件</a:t>
            </a:r>
            <a:r>
              <a:rPr lang="en-US" altLang="zh-CN">
                <a:latin typeface="华文楷体" panose="02010600040101010101" charset="-122"/>
                <a:ea typeface="华文楷体" panose="02010600040101010101" charset="-122"/>
                <a:cs typeface="华文楷体" panose="02010600040101010101" charset="-122"/>
                <a:sym typeface="+mn-ea"/>
              </a:rPr>
              <a:t>，提供相关服务的活动。</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化工设计是把一项化工工程从设想变成现实的一个建设环节，涉及如下多个方面：①政治、经济、技术；资源、产品、市场、用户、环境；②国情、</a:t>
            </a:r>
            <a:r>
              <a:rPr lang="zh-CN" altLang="en-US">
                <a:latin typeface="华文楷体" panose="02010600040101010101" charset="-122"/>
                <a:ea typeface="华文楷体" panose="02010600040101010101" charset="-122"/>
                <a:cs typeface="华文楷体" panose="02010600040101010101" charset="-122"/>
                <a:sym typeface="+mn-ea"/>
              </a:rPr>
              <a:t>政策</a:t>
            </a:r>
            <a:r>
              <a:rPr lang="en-US" altLang="zh-CN">
                <a:latin typeface="华文楷体" panose="02010600040101010101" charset="-122"/>
                <a:ea typeface="华文楷体" panose="02010600040101010101" charset="-122"/>
                <a:cs typeface="华文楷体" panose="02010600040101010101" charset="-122"/>
                <a:sym typeface="+mn-ea"/>
              </a:rPr>
              <a:t>、法规、标准；③化学、化工、工艺、</a:t>
            </a:r>
            <a:r>
              <a:rPr lang="zh-CN" altLang="en-US">
                <a:latin typeface="华文楷体" panose="02010600040101010101" charset="-122"/>
                <a:ea typeface="华文楷体" panose="02010600040101010101" charset="-122"/>
                <a:cs typeface="华文楷体" panose="02010600040101010101" charset="-122"/>
                <a:sym typeface="+mn-ea"/>
              </a:rPr>
              <a:t>管道、</a:t>
            </a:r>
            <a:r>
              <a:rPr lang="en-US" altLang="zh-CN">
                <a:latin typeface="华文楷体" panose="02010600040101010101" charset="-122"/>
                <a:ea typeface="华文楷体" panose="02010600040101010101" charset="-122"/>
                <a:cs typeface="华文楷体" panose="02010600040101010101" charset="-122"/>
                <a:sym typeface="+mn-ea"/>
              </a:rPr>
              <a:t>机械、电气、土建、自控、三废治理、安全</a:t>
            </a:r>
            <a:r>
              <a:rPr lang="zh-CN" altLang="en-US">
                <a:latin typeface="华文楷体" panose="02010600040101010101" charset="-122"/>
                <a:ea typeface="华文楷体" panose="02010600040101010101" charset="-122"/>
                <a:cs typeface="华文楷体" panose="02010600040101010101" charset="-122"/>
                <a:sym typeface="+mn-ea"/>
              </a:rPr>
              <a:t>、消防、职业</a:t>
            </a:r>
            <a:r>
              <a:rPr lang="en-US" altLang="zh-CN">
                <a:latin typeface="华文楷体" panose="02010600040101010101" charset="-122"/>
                <a:ea typeface="华文楷体" panose="02010600040101010101" charset="-122"/>
                <a:cs typeface="华文楷体" panose="02010600040101010101" charset="-122"/>
                <a:sym typeface="+mn-ea"/>
              </a:rPr>
              <a:t>卫生、</a:t>
            </a:r>
            <a:r>
              <a:rPr lang="zh-CN" altLang="en-US">
                <a:latin typeface="华文楷体" panose="02010600040101010101" charset="-122"/>
                <a:ea typeface="华文楷体" panose="02010600040101010101" charset="-122"/>
                <a:cs typeface="华文楷体" panose="02010600040101010101" charset="-122"/>
                <a:sym typeface="+mn-ea"/>
              </a:rPr>
              <a:t>储运</a:t>
            </a:r>
            <a:r>
              <a:rPr lang="en-US" altLang="zh-CN">
                <a:latin typeface="华文楷体" panose="02010600040101010101" charset="-122"/>
                <a:ea typeface="华文楷体" panose="02010600040101010101" charset="-122"/>
                <a:cs typeface="华文楷体" panose="02010600040101010101" charset="-122"/>
                <a:sym typeface="+mn-ea"/>
              </a:rPr>
              <a:t>、给排水、采暖通风等专业。化工设计是一项综合性很强的技术活动。</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atin typeface="华文楷体" panose="02010600040101010101" charset="-122"/>
                <a:ea typeface="华文楷体" panose="02010600040101010101" charset="-122"/>
                <a:sym typeface="+mn-ea"/>
              </a:rPr>
              <a:t>化工设计是化工项目建设的重要环节，作为从事化工设计的专业人员首先要了解化工项目的</a:t>
            </a:r>
            <a:r>
              <a:rPr lang="zh-CN">
                <a:solidFill>
                  <a:srgbClr val="00B0F0"/>
                </a:solidFill>
                <a:latin typeface="华文楷体" panose="02010600040101010101" charset="-122"/>
                <a:ea typeface="华文楷体" panose="02010600040101010101" charset="-122"/>
                <a:sym typeface="+mn-ea"/>
              </a:rPr>
              <a:t>工程建设过程</a:t>
            </a:r>
            <a:r>
              <a:rPr lang="zh-CN">
                <a:latin typeface="华文楷体" panose="02010600040101010101" charset="-122"/>
                <a:ea typeface="华文楷体" panose="02010600040101010101" charset="-122"/>
                <a:sym typeface="+mn-ea"/>
              </a:rPr>
              <a:t>，这有助于对工程建设</a:t>
            </a:r>
            <a:r>
              <a:rPr lang="zh-CN">
                <a:solidFill>
                  <a:srgbClr val="00B0F0"/>
                </a:solidFill>
                <a:latin typeface="华文楷体" panose="02010600040101010101" charset="-122"/>
                <a:ea typeface="华文楷体" panose="02010600040101010101" charset="-122"/>
                <a:sym typeface="+mn-ea"/>
              </a:rPr>
              <a:t>各个阶段</a:t>
            </a:r>
            <a:r>
              <a:rPr lang="zh-CN">
                <a:latin typeface="华文楷体" panose="02010600040101010101" charset="-122"/>
                <a:ea typeface="华文楷体" panose="02010600040101010101" charset="-122"/>
                <a:sym typeface="+mn-ea"/>
              </a:rPr>
              <a:t>的化工设计内容及设计深度的掌控。</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55320" y="611505"/>
            <a:ext cx="8309610" cy="5984875"/>
          </a:xfrm>
        </p:spPr>
        <p:txBody>
          <a:bodyPr/>
          <a:p>
            <a:pPr marL="0" indent="0">
              <a:buNone/>
            </a:pPr>
            <a:r>
              <a:rPr lang="en-US" altLang="zh-CN" b="1">
                <a:solidFill>
                  <a:srgbClr val="7030A0"/>
                </a:solidFill>
                <a:latin typeface="华文楷体" panose="02010600040101010101" charset="-122"/>
                <a:ea typeface="华文楷体" panose="02010600040101010101" charset="-122"/>
                <a:cs typeface="华文楷体" panose="02010600040101010101" charset="-122"/>
              </a:rPr>
              <a:t>    </a:t>
            </a:r>
            <a:r>
              <a:rPr lang="zh-CN" sz="2800" b="1">
                <a:solidFill>
                  <a:srgbClr val="7030A0"/>
                </a:solidFill>
                <a:latin typeface="华文楷体" panose="02010600040101010101" charset="-122"/>
                <a:ea typeface="华文楷体" panose="02010600040101010101" charset="-122"/>
                <a:cs typeface="华文楷体" panose="02010600040101010101" charset="-122"/>
              </a:rPr>
              <a:t>二、从工艺角度进行流程设计</a:t>
            </a:r>
            <a:endParaRPr lang="zh-CN" sz="2800" b="1">
              <a:solidFill>
                <a:srgbClr val="7030A0"/>
              </a:solidFill>
              <a:latin typeface="华文楷体" panose="02010600040101010101" charset="-122"/>
              <a:ea typeface="华文楷体" panose="02010600040101010101" charset="-122"/>
              <a:cs typeface="华文楷体" panose="02010600040101010101" charset="-122"/>
            </a:endParaRPr>
          </a:p>
          <a:p>
            <a:pPr marL="0" indent="0">
              <a:buNone/>
            </a:pPr>
            <a:r>
              <a:rPr lang="en-US" altLang="zh-CN" b="1">
                <a:solidFill>
                  <a:srgbClr val="00B0F0"/>
                </a:solidFill>
                <a:latin typeface="华文楷体" panose="02010600040101010101" charset="-122"/>
                <a:ea typeface="华文楷体" panose="02010600040101010101" charset="-122"/>
                <a:cs typeface="华文楷体" panose="02010600040101010101" charset="-122"/>
              </a:rPr>
              <a:t>    1. </a:t>
            </a:r>
            <a:r>
              <a:rPr lang="zh-CN" altLang="en-US" b="1">
                <a:solidFill>
                  <a:srgbClr val="00B0F0"/>
                </a:solidFill>
                <a:latin typeface="华文楷体" panose="02010600040101010101" charset="-122"/>
                <a:ea typeface="华文楷体" panose="02010600040101010101" charset="-122"/>
                <a:cs typeface="华文楷体" panose="02010600040101010101" charset="-122"/>
              </a:rPr>
              <a:t>反应过程</a:t>
            </a:r>
            <a:endParaRPr lang="zh-CN" altLang="en-US" b="1">
              <a:solidFill>
                <a:srgbClr val="00B0F0"/>
              </a:solidFill>
              <a:latin typeface="华文楷体" panose="02010600040101010101" charset="-122"/>
              <a:ea typeface="华文楷体" panose="02010600040101010101" charset="-122"/>
              <a:cs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根据反应过程的特点、物性和工艺条件决定反应器类型及操作方式，根据产品特点选择连续或间歇生产方式。另外，在反应过程中是外供能量还是移出热量，对反应器的结构设计非常重要，相应的辅助设施也完全不同。如果反应需要在催化剂存在下进行，应从催化反应的装置形式进行考虑，同时选择相应的催化剂。一般来说，主反应过程的反应装置的选择或设计，是工业生产过程中的核心部分，也是工艺是否成功的关键所在。</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b="1">
                <a:solidFill>
                  <a:srgbClr val="00B0F0"/>
                </a:solidFill>
                <a:latin typeface="华文楷体" panose="02010600040101010101" charset="-122"/>
                <a:ea typeface="华文楷体" panose="02010600040101010101" charset="-122"/>
                <a:cs typeface="华文楷体" panose="02010600040101010101" charset="-122"/>
              </a:rPr>
              <a:t>2. 原料预处理过程</a:t>
            </a:r>
            <a:endParaRPr lang="zh-CN" altLang="en-US" b="1">
              <a:solidFill>
                <a:srgbClr val="00B0F0"/>
              </a:solidFill>
              <a:latin typeface="华文楷体" panose="02010600040101010101" charset="-122"/>
              <a:ea typeface="华文楷体" panose="02010600040101010101" charset="-122"/>
              <a:cs typeface="华文楷体" panose="02010600040101010101" charset="-122"/>
            </a:endParaRPr>
          </a:p>
          <a:p>
            <a:pPr marL="0" indent="0">
              <a:buNone/>
            </a:pPr>
            <a:r>
              <a:rPr lang="en-US" altLang="zh-CN">
                <a:latin typeface="华文楷体" panose="02010600040101010101" charset="-122"/>
                <a:ea typeface="华文楷体" panose="02010600040101010101" charset="-122"/>
              </a:rPr>
              <a:t>    在主反应装置已经确定之后，根据反应特点，必然对原料提出要求，如纯度、温度、压力以及加料方式等。因此原料预处理可能需要采取预热（冷）、汽化、粉碎、筛分、提纯</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1050" y="840105"/>
            <a:ext cx="8183880" cy="554228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精制、混合、配制、压缩等措施。这些操作过程就需要相应的化工单元操作加以组合。通常不是一台或两台设备、或者是简单过程所能完成的。原料预处理的化工操作过程主要根据原料性质及处理方法而选取不同的装置，因而可能有不同的流程。</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b="1">
                <a:solidFill>
                  <a:srgbClr val="00B0F0"/>
                </a:solidFill>
                <a:latin typeface="华文楷体" panose="02010600040101010101" charset="-122"/>
                <a:ea typeface="华文楷体" panose="02010600040101010101" charset="-122"/>
                <a:cs typeface="华文楷体" panose="02010600040101010101" charset="-122"/>
              </a:rPr>
              <a:t>    </a:t>
            </a:r>
            <a:r>
              <a:rPr lang="zh-CN" altLang="en-US" b="1">
                <a:solidFill>
                  <a:srgbClr val="00B0F0"/>
                </a:solidFill>
                <a:latin typeface="华文楷体" panose="02010600040101010101" charset="-122"/>
                <a:ea typeface="华文楷体" panose="02010600040101010101" charset="-122"/>
                <a:cs typeface="华文楷体" panose="02010600040101010101" charset="-122"/>
              </a:rPr>
              <a:t>3. 产物的后处理</a:t>
            </a:r>
            <a:endParaRPr lang="zh-CN" altLang="en-US" b="1">
              <a:solidFill>
                <a:srgbClr val="00B0F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根据反应原料的特性和产品的质量要求，以及反应过程的特点，产物的后处理有多种方式。</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⑴反应过程除了获得目的产物外，由于存在副反应，还生成了副产物。例如烃类裂解制取乙烯的裂解炉出口，产物是非常复杂的多组分的混合物，因此乙烯产品的分离有多种方法及流程。</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7710" y="596265"/>
            <a:ext cx="8237220" cy="5946140"/>
          </a:xfrm>
        </p:spPr>
        <p:txBody>
          <a:bodyPr/>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⑵由于反应时间等条件的限制或受反应平衡的限制，反应物未完全转化，因而产物中还会有未反应的反应物。例如在用氢和氮合成氨的过程中，通过合成塔后，会有80%以上的氮气和氢气未参与反应。又如氨和二氧化碳合成尿素的过程，加入的氨是过量的，而且反应后对二氧化碳来说其转化率也不过60%~70%。因此，必然有未反应的反应物与产物混在一起，需要进行分离，获得合格的产品，同时未反应的反应物返回循环利用。</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⑶原料中含有的杂质往往不是反应需要的，如果原料的预处理中并未除净，则在反应后将会带人产物中，或者杂质参与反应而生成无用且有害的物质。例如在合成氨的原料气制造中，如采用煤的蒸汽转化制取，由于煤中含有硫化物，在制酸的原料气中将会有硫化氢等有害气体存在，因此合成氨之前应设置脱硫工序。</a:t>
            </a:r>
            <a:endParaRPr lang="zh-CN" altLang="en-US">
              <a:latin typeface="华文楷体" panose="02010600040101010101" charset="-122"/>
              <a:ea typeface="华文楷体" panose="02010600040101010101" charset="-122"/>
              <a:sym typeface="+mn-ea"/>
            </a:endParaRPr>
          </a:p>
          <a:p>
            <a:pPr marL="0" indent="0">
              <a:buNone/>
            </a:pPr>
            <a:endParaRPr lang="zh-CN" altLang="en-US">
              <a:latin typeface="华文楷体" panose="02010600040101010101" charset="-122"/>
              <a:ea typeface="华文楷体" panose="02010600040101010101" charset="-122"/>
              <a:sym typeface="+mn-ea"/>
            </a:endParaRPr>
          </a:p>
          <a:p>
            <a:pPr marL="0" indent="0">
              <a:buNone/>
            </a:pPr>
            <a:r>
              <a:rPr lang="zh-CN" altLang="en-US">
                <a:gradFill>
                  <a:gsLst>
                    <a:gs pos="0">
                      <a:srgbClr val="012D86"/>
                    </a:gs>
                    <a:gs pos="100000">
                      <a:srgbClr val="0E2557"/>
                    </a:gs>
                  </a:gsLst>
                  <a:lin scaled="0"/>
                </a:gradFill>
                <a:latin typeface="华文楷体" panose="02010600040101010101" charset="-122"/>
                <a:ea typeface="华文楷体" panose="02010600040101010101" charset="-122"/>
                <a:cs typeface="华文楷体" panose="02010600040101010101" charset="-122"/>
                <a:sym typeface="+mn-ea"/>
              </a:rPr>
              <a:t>    </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7235" y="665480"/>
            <a:ext cx="8227695" cy="575373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⑷产物中有固体的产品，例如氨碱法制造纯碱过程，主要反应是在碳化塔中进行，过程是气、液、固三相反应。从碳化塔取出的产物是固液混合物，为获取固体产物，须有过滤分离装置。又如前述尿素生产中，从尿素合成塔取出产物为混合溶液，为获取固体尿素，需经一系列分解、蒸发浓缩和喷雾造粒等过程。</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由此可见，产物的纯化精制，制取合格的产品，要根据反应物的具体情况，应用分离工程原理，选择和设计相应的分离装置以满足工业生产的需要。</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b="1">
                <a:solidFill>
                  <a:srgbClr val="00B0F0"/>
                </a:solidFill>
                <a:latin typeface="华文楷体" panose="02010600040101010101" charset="-122"/>
                <a:ea typeface="华文楷体" panose="02010600040101010101" charset="-122"/>
                <a:cs typeface="华文楷体" panose="02010600040101010101" charset="-122"/>
                <a:sym typeface="+mn-ea"/>
              </a:rPr>
              <a:t>    4</a:t>
            </a:r>
            <a:r>
              <a:rPr lang="zh-CN" altLang="en-US" b="1">
                <a:solidFill>
                  <a:srgbClr val="00B0F0"/>
                </a:solidFill>
                <a:latin typeface="华文楷体" panose="02010600040101010101" charset="-122"/>
                <a:ea typeface="华文楷体" panose="02010600040101010101" charset="-122"/>
                <a:cs typeface="华文楷体" panose="02010600040101010101" charset="-122"/>
                <a:sym typeface="+mn-ea"/>
              </a:rPr>
              <a:t>. 产品包装</a:t>
            </a:r>
            <a:endParaRPr lang="zh-CN" altLang="en-US" b="1">
              <a:solidFill>
                <a:srgbClr val="00B0F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制取的产品除本厂直接运用于其他产品生产外，一般均需包装进行销售，根据产品聚集状态即气、液、固的不同情况，</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5805" y="594995"/>
            <a:ext cx="8239125" cy="5787390"/>
          </a:xfrm>
        </p:spPr>
        <p:txBody>
          <a:bodyPr/>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对气体进行计量罐装，对液体可以灌装或槽车运输，对固体则包装堆放。因此根据产品状态设置相应的贮存包装及运输方法。</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b="1">
                <a:solidFill>
                  <a:srgbClr val="00B0F0"/>
                </a:solidFill>
                <a:latin typeface="华文楷体" panose="02010600040101010101" charset="-122"/>
                <a:ea typeface="华文楷体" panose="02010600040101010101" charset="-122"/>
                <a:cs typeface="华文楷体" panose="02010600040101010101" charset="-122"/>
                <a:sym typeface="+mn-ea"/>
              </a:rPr>
              <a:t>    5. 原料的循环利用（循环经济）</a:t>
            </a:r>
            <a:endParaRPr lang="zh-CN" altLang="en-US" b="1">
              <a:solidFill>
                <a:srgbClr val="00B0F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由于反应转化率的限制，未反应的原料经分离后，一般循环返回主反应器，以提高产品的收率。</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b="1">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sz="2800" b="1">
                <a:solidFill>
                  <a:srgbClr val="7030A0"/>
                </a:solidFill>
                <a:latin typeface="华文楷体" panose="02010600040101010101" charset="-122"/>
                <a:ea typeface="华文楷体" panose="02010600040101010101" charset="-122"/>
                <a:cs typeface="华文楷体" panose="02010600040101010101" charset="-122"/>
                <a:sym typeface="+mn-ea"/>
              </a:rPr>
              <a:t>三、工艺流程安全考虑</a:t>
            </a:r>
            <a:endParaRPr lang="zh-CN"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1. 在设计中，流程上要考虑的安全因素主要是避免设备和管道内介质的压力超过允许的操作压力而造成灾难性事故的发生。一般利用安全泄压装置来及时排放管道内的介质，使管道内介质的压力迅速下降。设备及管道中采用的安全泄压装置主要有爆破片和安全阀，或在管道上加安全水封和安全放空管。</a:t>
            </a:r>
            <a:endParaRPr lang="en-US" altLang="zh-CN">
              <a:latin typeface="华文楷体" panose="02010600040101010101" charset="-122"/>
              <a:ea typeface="华文楷体" panose="02010600040101010101" charset="-122"/>
              <a:sym typeface="+mn-ea"/>
            </a:endParaRPr>
          </a:p>
          <a:p>
            <a:pPr marL="0" indent="0">
              <a:buNone/>
            </a:pP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4055" y="621030"/>
            <a:ext cx="8270875" cy="5761355"/>
          </a:xfrm>
        </p:spPr>
        <p:txBody>
          <a:bodyPr/>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2.</a:t>
            </a:r>
            <a:r>
              <a:rPr lang="en-US" altLang="zh-CN" b="1">
                <a:latin typeface="华文楷体" panose="02010600040101010101" charset="-122"/>
                <a:ea typeface="华文楷体" panose="02010600040101010101" charset="-122"/>
                <a:sym typeface="+mn-ea"/>
              </a:rPr>
              <a:t>工艺物料流程图</a:t>
            </a:r>
            <a:r>
              <a:rPr lang="zh-CN" altLang="en-US">
                <a:latin typeface="华文楷体" panose="02010600040101010101" charset="-122"/>
                <a:ea typeface="华文楷体" panose="02010600040101010101" charset="-122"/>
              </a:rPr>
              <a:t>（</a:t>
            </a:r>
            <a:r>
              <a:rPr lang="en-US" altLang="zh-CN">
                <a:latin typeface="华文楷体" panose="02010600040101010101" charset="-122"/>
                <a:ea typeface="华文楷体" panose="02010600040101010101" charset="-122"/>
                <a:sym typeface="+mn-ea"/>
              </a:rPr>
              <a:t>PFD</a:t>
            </a:r>
            <a:r>
              <a:rPr lang="zh-CN" altLang="en-US">
                <a:latin typeface="华文楷体" panose="02010600040101010101" charset="-122"/>
                <a:ea typeface="华文楷体" panose="02010600040101010101" charset="-122"/>
                <a:sym typeface="+mn-ea"/>
              </a:rPr>
              <a:t>）</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en-US" altLang="zh-CN">
                <a:solidFill>
                  <a:srgbClr val="00B0F0"/>
                </a:solidFill>
                <a:latin typeface="华文楷体" panose="02010600040101010101" charset="-122"/>
                <a:ea typeface="华文楷体" panose="02010600040101010101" charset="-122"/>
              </a:rPr>
              <a:t>工艺物料流程图</a:t>
            </a:r>
            <a:r>
              <a:rPr lang="en-US" altLang="zh-CN">
                <a:latin typeface="华文楷体" panose="02010600040101010101" charset="-122"/>
                <a:ea typeface="华文楷体" panose="02010600040101010101" charset="-122"/>
              </a:rPr>
              <a:t>也称物料(能量)平衡图，它表达了一个生产工艺过程中的关键或主要设备、关键节点的物料和状态参数，如流量、组成、温度、压力、相态或物性等。工艺物料流程图是将</a:t>
            </a:r>
            <a:r>
              <a:rPr lang="en-US" altLang="zh-CN">
                <a:solidFill>
                  <a:srgbClr val="FF0000"/>
                </a:solidFill>
                <a:latin typeface="华文楷体" panose="02010600040101010101" charset="-122"/>
                <a:ea typeface="华文楷体" panose="02010600040101010101" charset="-122"/>
              </a:rPr>
              <a:t>物料衡算</a:t>
            </a:r>
            <a:r>
              <a:rPr lang="en-US" altLang="zh-CN">
                <a:latin typeface="华文楷体" panose="02010600040101010101" charset="-122"/>
                <a:ea typeface="华文楷体" panose="02010600040101010101" charset="-122"/>
              </a:rPr>
              <a:t>与</a:t>
            </a:r>
            <a:r>
              <a:rPr lang="en-US" altLang="zh-CN">
                <a:solidFill>
                  <a:srgbClr val="FF0000"/>
                </a:solidFill>
                <a:latin typeface="华文楷体" panose="02010600040101010101" charset="-122"/>
                <a:ea typeface="华文楷体" panose="02010600040101010101" charset="-122"/>
              </a:rPr>
              <a:t>能量衡算</a:t>
            </a:r>
            <a:r>
              <a:rPr lang="en-US" altLang="zh-CN">
                <a:latin typeface="华文楷体" panose="02010600040101010101" charset="-122"/>
                <a:ea typeface="华文楷体" panose="02010600040101010101" charset="-122"/>
              </a:rPr>
              <a:t>的主要结果绘制在流程图上，使设计人员对整个生产工艺过程及与其相关的工艺参数有全面的了解，是后续的设备设计、管路设计、自动控制设计等阶段的重要技术依据。</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在绘制工艺物料流程图之前，必须详细分析工艺过程，对所需要的、使原料转化为产品的主要设备加以详细考虑。</a:t>
            </a:r>
            <a:r>
              <a:rPr lang="en-US" altLang="zh-CN">
                <a:highlight>
                  <a:srgbClr val="FFFF00"/>
                </a:highlight>
                <a:latin typeface="华文楷体" panose="02010600040101010101" charset="-122"/>
                <a:ea typeface="华文楷体" panose="02010600040101010101" charset="-122"/>
              </a:rPr>
              <a:t>主要设备</a:t>
            </a:r>
            <a:r>
              <a:rPr lang="en-US" altLang="zh-CN">
                <a:latin typeface="华文楷体" panose="02010600040101010101" charset="-122"/>
                <a:ea typeface="华文楷体" panose="02010600040101010101" charset="-122"/>
              </a:rPr>
              <a:t>通常指有化学变化或有重要的物理变化在其中发生的设备，即反应器、各种单元设备如精馏塔、蒸发器、吸收塔、换热器、干燥器、除湿器和流体输送装置等必须绘出。</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endParaRPr lang="en-US" altLang="zh-CN">
              <a:latin typeface="华文楷体" panose="02010600040101010101" charset="-122"/>
              <a:ea typeface="华文楷体" panose="02010600040101010101"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9770" y="631825"/>
            <a:ext cx="8265160" cy="5750560"/>
          </a:xfrm>
        </p:spPr>
        <p:txBody>
          <a:bodyPr/>
          <a:p>
            <a:pPr marL="0" indent="0" algn="ctr">
              <a:buNone/>
            </a:pPr>
            <a:r>
              <a:rPr lang="zh-CN" altLang="en-US">
                <a:latin typeface="华文楷体" panose="02010600040101010101" charset="-122"/>
                <a:ea typeface="华文楷体" panose="02010600040101010101" charset="-122"/>
              </a:rPr>
              <a:t>乙醛氧化制醋酸工艺物料流程图</a:t>
            </a:r>
            <a:endParaRPr lang="zh-CN" altLang="en-US">
              <a:latin typeface="华文楷体" panose="02010600040101010101" charset="-122"/>
              <a:ea typeface="华文楷体" panose="02010600040101010101" charset="-122"/>
            </a:endParaRPr>
          </a:p>
          <a:p>
            <a:pPr marL="0" indent="0" algn="ctr">
              <a:buNone/>
            </a:pPr>
            <a:endParaRPr lang="zh-CN" altLang="en-US">
              <a:latin typeface="华文楷体" panose="02010600040101010101" charset="-122"/>
              <a:ea typeface="华文楷体" panose="02010600040101010101" charset="-122"/>
            </a:endParaRPr>
          </a:p>
          <a:p>
            <a:pPr marL="0" indent="0" algn="ctr">
              <a:buNone/>
            </a:pPr>
            <a:endParaRPr lang="zh-CN" altLang="en-US">
              <a:latin typeface="华文楷体" panose="02010600040101010101" charset="-122"/>
              <a:ea typeface="华文楷体" panose="02010600040101010101" charset="-122"/>
            </a:endParaRPr>
          </a:p>
        </p:txBody>
      </p:sp>
      <p:pic>
        <p:nvPicPr>
          <p:cNvPr id="5" name="图片 4"/>
          <p:cNvPicPr>
            <a:picLocks noChangeAspect="1"/>
          </p:cNvPicPr>
          <p:nvPr>
            <p:custDataLst>
              <p:tags r:id="rId1"/>
            </p:custDataLst>
          </p:nvPr>
        </p:nvPicPr>
        <p:blipFill>
          <a:blip r:embed="rId2"/>
          <a:stretch>
            <a:fillRect/>
          </a:stretch>
        </p:blipFill>
        <p:spPr>
          <a:xfrm>
            <a:off x="833120" y="1294765"/>
            <a:ext cx="7949565" cy="492252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3585" y="783590"/>
            <a:ext cx="8015605" cy="5598795"/>
          </a:xfrm>
        </p:spPr>
        <p:txBody>
          <a:bodyPr/>
          <a:p>
            <a:pPr marL="0" indent="0" algn="l" eaLnBrk="1" latinLnBrk="0" hangingPunct="1">
              <a:lnSpc>
                <a:spcPts val="3500"/>
              </a:lnSpc>
              <a:spcBef>
                <a:spcPts val="0"/>
              </a:spcBef>
              <a:buNone/>
            </a:pPr>
            <a:r>
              <a:rPr lang="en-US" altLang="zh-CN">
                <a:latin typeface="华文楷体" panose="02010600040101010101" charset="-122"/>
                <a:ea typeface="华文楷体" panose="02010600040101010101" charset="-122"/>
              </a:rPr>
              <a:t>    3. </a:t>
            </a:r>
            <a:r>
              <a:rPr lang="en-US" altLang="zh-CN" b="1">
                <a:latin typeface="华文楷体" panose="02010600040101010101" charset="-122"/>
                <a:ea typeface="华文楷体" panose="02010600040101010101" charset="-122"/>
              </a:rPr>
              <a:t>管道及仪表流程图</a:t>
            </a:r>
            <a:r>
              <a:rPr lang="zh-CN" altLang="en-US">
                <a:latin typeface="华文楷体" panose="02010600040101010101" charset="-122"/>
                <a:ea typeface="华文楷体" panose="02010600040101010101" charset="-122"/>
              </a:rPr>
              <a:t>（</a:t>
            </a:r>
            <a:r>
              <a:rPr lang="en-US" altLang="zh-CN">
                <a:latin typeface="华文楷体" panose="02010600040101010101" charset="-122"/>
                <a:ea typeface="华文楷体" panose="02010600040101010101" charset="-122"/>
              </a:rPr>
              <a:t>PID</a:t>
            </a:r>
            <a:r>
              <a:rPr lang="zh-CN" altLang="en-US">
                <a:latin typeface="华文楷体" panose="02010600040101010101" charset="-122"/>
                <a:ea typeface="华文楷体" panose="02010600040101010101" charset="-122"/>
              </a:rPr>
              <a:t>）</a:t>
            </a:r>
            <a:endParaRPr lang="en-US" altLang="zh-CN">
              <a:latin typeface="华文楷体" panose="02010600040101010101" charset="-122"/>
              <a:ea typeface="华文楷体" panose="02010600040101010101" charset="-122"/>
            </a:endParaRPr>
          </a:p>
          <a:p>
            <a:pPr marL="0" indent="0" algn="l"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en-US" altLang="zh-CN">
                <a:solidFill>
                  <a:srgbClr val="00B0F0"/>
                </a:solidFill>
                <a:latin typeface="华文楷体" panose="02010600040101010101" charset="-122"/>
                <a:ea typeface="华文楷体" panose="02010600040101010101" charset="-122"/>
                <a:sym typeface="+mn-ea"/>
              </a:rPr>
              <a:t>管道及仪表流程图</a:t>
            </a:r>
            <a:r>
              <a:rPr lang="en-US" altLang="zh-CN">
                <a:latin typeface="华文楷体" panose="02010600040101010101" charset="-122"/>
                <a:ea typeface="华文楷体" panose="02010600040101010101" charset="-122"/>
              </a:rPr>
              <a:t>又称为带控制点工艺流程图</a:t>
            </a:r>
            <a:r>
              <a:rPr lang="zh-CN" altLang="en-US">
                <a:latin typeface="华文楷体" panose="02010600040101010101" charset="-122"/>
                <a:ea typeface="华文楷体" panose="02010600040101010101" charset="-122"/>
              </a:rPr>
              <a:t>，</a:t>
            </a:r>
            <a:r>
              <a:rPr lang="en-US" altLang="zh-CN">
                <a:latin typeface="华文楷体" panose="02010600040101010101" charset="-122"/>
                <a:ea typeface="华文楷体" panose="02010600040101010101" charset="-122"/>
              </a:rPr>
              <a:t>PID是所有设计文件中最重要、最基础的文件。PID应表示出全部工艺设备、主物料管路、辅助管路、阀门、管件和控制点。设备的大小须按比例绘制，设备的安装高度也须按实际要求绘制。除了正常生产操作所需的设备、管路、管件和控制系统外，还要考虑非稳定状况的操作和控制，例如开停车、出现意外时的检测、报警、控制以及仪器和</a:t>
            </a:r>
            <a:r>
              <a:rPr lang="zh-CN" altLang="en-US">
                <a:latin typeface="华文楷体" panose="02010600040101010101" charset="-122"/>
                <a:ea typeface="华文楷体" panose="02010600040101010101" charset="-122"/>
              </a:rPr>
              <a:t>联锁</a:t>
            </a:r>
            <a:r>
              <a:rPr lang="en-US" altLang="zh-CN">
                <a:latin typeface="华文楷体" panose="02010600040101010101" charset="-122"/>
                <a:ea typeface="华文楷体" panose="02010600040101010101" charset="-122"/>
              </a:rPr>
              <a:t>系统的切断处理等操作手段都要在PID上表示出来，以确保生产的安全、稳定。除工艺部分外，公用工程的设备和管线也需在图中表示出来。</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7400" y="1469390"/>
            <a:ext cx="8177530" cy="492506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建筑物防火防爆设计的主要目的在于防止事故状态火灾蔓延，减少火灾爆炸事故造成的损失。</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一、火灾危险性分类</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㈠. </a:t>
            </a:r>
            <a:r>
              <a:rPr lang="zh-CN" altLang="en-US" b="1">
                <a:solidFill>
                  <a:srgbClr val="FF0000"/>
                </a:solidFill>
                <a:latin typeface="华文楷体" panose="02010600040101010101" charset="-122"/>
                <a:ea typeface="华文楷体" panose="02010600040101010101" charset="-122"/>
              </a:rPr>
              <a:t>生产</a:t>
            </a:r>
            <a:r>
              <a:rPr lang="zh-CN" altLang="en-US">
                <a:solidFill>
                  <a:srgbClr val="FF0000"/>
                </a:solidFill>
                <a:latin typeface="华文楷体" panose="02010600040101010101" charset="-122"/>
                <a:ea typeface="华文楷体" panose="02010600040101010101" charset="-122"/>
              </a:rPr>
              <a:t>的</a:t>
            </a:r>
            <a:r>
              <a:rPr lang="zh-CN" altLang="en-US">
                <a:solidFill>
                  <a:srgbClr val="FF0000"/>
                </a:solidFill>
                <a:latin typeface="华文楷体" panose="02010600040101010101" charset="-122"/>
                <a:ea typeface="华文楷体" panose="02010600040101010101" charset="-122"/>
                <a:sym typeface="+mn-ea"/>
              </a:rPr>
              <a:t>火灾危险性分类</a:t>
            </a:r>
            <a:endParaRPr lang="zh-CN" altLang="en-US">
              <a:solidFill>
                <a:srgbClr val="00B0F0"/>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1. </a:t>
            </a:r>
            <a:r>
              <a:rPr lang="zh-CN" altLang="en-US">
                <a:solidFill>
                  <a:srgbClr val="00B0F0"/>
                </a:solidFill>
                <a:latin typeface="华文楷体" panose="02010600040101010101" charset="-122"/>
                <a:ea typeface="华文楷体" panose="02010600040101010101" charset="-122"/>
                <a:sym typeface="+mn-ea"/>
              </a:rPr>
              <a:t>甲类</a:t>
            </a:r>
            <a:r>
              <a:rPr lang="zh-CN" altLang="en-US">
                <a:latin typeface="华文楷体" panose="02010600040101010101" charset="-122"/>
                <a:ea typeface="华文楷体" panose="02010600040101010101" charset="-122"/>
                <a:sym typeface="+mn-ea"/>
              </a:rPr>
              <a:t>（使用或者产生下列物质）</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⑴闪点小于28℃的液体；</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⑵爆炸下限小于10%的气体；</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⑶常温下能自行分解或在空气中氧化能导致迅速自燃或爆炸的物质；</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⑷常温下受到水或空气中水蒸气的作用，能产生可燃气体并引起燃烧或爆炸的物质；</a:t>
            </a: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p:txBody>
      </p:sp>
      <p:sp>
        <p:nvSpPr>
          <p:cNvPr id="5" name="AutoShape 6"/>
          <p:cNvSpPr>
            <a:spLocks noChangeArrowheads="1"/>
          </p:cNvSpPr>
          <p:nvPr/>
        </p:nvSpPr>
        <p:spPr bwMode="auto">
          <a:xfrm>
            <a:off x="1747520" y="655320"/>
            <a:ext cx="6242685" cy="685800"/>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mj-ea"/>
                <a:ea typeface="+mj-ea"/>
                <a:cs typeface="+mj-ea"/>
              </a:rPr>
              <a:t>第四节 建筑物防火防爆设计</a:t>
            </a:r>
            <a:endParaRPr lang="zh-CN" altLang="en-US" sz="2800" b="1" dirty="0">
              <a:solidFill>
                <a:srgbClr val="000099"/>
              </a:solidFill>
              <a:latin typeface="+mj-ea"/>
              <a:ea typeface="+mj-ea"/>
              <a:cs typeface="+mj-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5490" y="537210"/>
            <a:ext cx="8219440" cy="586994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⑸遇酸、受热、撞击、摩擦、催化以及遇有机物或硫黄等易燃的无机物，极易引起燃烧或爆炸的强氧化剂；</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⑹受撞击、摩擦或与氧化剂、有机物接触时能引起燃烧或爆炸的物质；</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⑺在密闭设备内操作温度不小于物质本身自燃点的生产。</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2. </a:t>
            </a:r>
            <a:r>
              <a:rPr lang="zh-CN" altLang="en-US">
                <a:solidFill>
                  <a:srgbClr val="00B0F0"/>
                </a:solidFill>
                <a:latin typeface="华文楷体" panose="02010600040101010101" charset="-122"/>
                <a:ea typeface="华文楷体" panose="02010600040101010101" charset="-122"/>
              </a:rPr>
              <a:t>乙类</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⑴闪点不小于28℃，但小于60℃的液体；</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⑵爆炸下限不小于10%的气体；</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⑶不属于甲类的氧化剂；</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⑷不属于甲类的易燃固体；</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⑸助燃气体；</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⑹能与空气形成爆炸性混合物的浮游状态的粉尘、纤维、闪点不小于60℃的液体雾滴。</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8190" y="635635"/>
            <a:ext cx="8206740" cy="574675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atin typeface="华文楷体" panose="02010600040101010101" charset="-122"/>
                <a:ea typeface="华文楷体" panose="02010600040101010101" charset="-122"/>
                <a:cs typeface="华文楷体" panose="02010600040101010101" charset="-122"/>
                <a:sym typeface="+mn-ea"/>
              </a:rPr>
              <a:t>一、化工项目的建设过程</a:t>
            </a:r>
            <a:endParaRPr lang="zh-CN">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一个化工项目(指化工厂或车间)建立的全过程，一般需要经过酝酿、立项(编制项目建议书)、可行性研究、初步设计、施工图设计、安装施工、试车和考核验收等几个阶段。</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根据以上几个阶段性建设程序，可以将化工厂整个建设过程分为</a:t>
            </a:r>
            <a:r>
              <a:rPr lang="en-US" altLang="zh-CN">
                <a:solidFill>
                  <a:srgbClr val="FF0000"/>
                </a:solidFill>
                <a:latin typeface="华文楷体" panose="02010600040101010101" charset="-122"/>
                <a:ea typeface="华文楷体" panose="02010600040101010101" charset="-122"/>
                <a:sym typeface="+mn-ea"/>
              </a:rPr>
              <a:t>三个阶段</a:t>
            </a:r>
            <a:r>
              <a:rPr lang="en-US" altLang="zh-CN">
                <a:latin typeface="华文楷体" panose="02010600040101010101" charset="-122"/>
                <a:ea typeface="华文楷体" panose="02010600040101010101" charset="-122"/>
                <a:sym typeface="+mn-ea"/>
              </a:rPr>
              <a:t>：    </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1.项目建设前期</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主要工作是编制项目建议书，提出立项申请，编制可行性研究报告、环评报告、安评报告，做地震安全性评价，办理建设规划许可，用地规划许可，按项目基本建设程序完成立项需要的手续。</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4215" y="626110"/>
            <a:ext cx="8260715" cy="575627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3. </a:t>
            </a:r>
            <a:r>
              <a:rPr lang="zh-CN" altLang="en-US">
                <a:solidFill>
                  <a:srgbClr val="00B0F0"/>
                </a:solidFill>
                <a:latin typeface="华文楷体" panose="02010600040101010101" charset="-122"/>
                <a:ea typeface="华文楷体" panose="02010600040101010101" charset="-122"/>
              </a:rPr>
              <a:t>丙类</a:t>
            </a:r>
            <a:endParaRPr lang="zh-CN" altLang="en-US">
              <a:solidFill>
                <a:srgbClr val="FF0000"/>
              </a:solidFill>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⑴闪点不小于60℃的液体；</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⑵可燃固体。</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4. </a:t>
            </a:r>
            <a:r>
              <a:rPr lang="zh-CN" altLang="en-US">
                <a:solidFill>
                  <a:srgbClr val="00B0F0"/>
                </a:solidFill>
                <a:latin typeface="华文楷体" panose="02010600040101010101" charset="-122"/>
                <a:ea typeface="华文楷体" panose="02010600040101010101" charset="-122"/>
              </a:rPr>
              <a:t>丁类</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⑴对不燃烧物质进行加工，并在高温或熔化状态下经常产生强辐射热、火花或火焰的生产；</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⑵利用气体、液体、固体作为燃料或将气体、液体进行燃烧作其他用的各种生产；</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⑶常温下使用或加工难燃烧物质的生产。</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5. </a:t>
            </a:r>
            <a:r>
              <a:rPr lang="zh-CN" altLang="en-US">
                <a:solidFill>
                  <a:srgbClr val="00B0F0"/>
                </a:solidFill>
                <a:latin typeface="华文楷体" panose="02010600040101010101" charset="-122"/>
                <a:ea typeface="华文楷体" panose="02010600040101010101" charset="-122"/>
              </a:rPr>
              <a:t>戊类</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常温下使用或加工不燃烧物质的生产</a:t>
            </a:r>
            <a:r>
              <a:rPr lang="zh-CN" altLang="en-US">
                <a:latin typeface="华文楷体" panose="02010600040101010101" charset="-122"/>
                <a:ea typeface="华文楷体" panose="02010600040101010101" charset="-122"/>
              </a:rPr>
              <a:t>。</a:t>
            </a:r>
            <a:endParaRPr lang="en-US" altLang="zh-CN">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2785" y="578485"/>
            <a:ext cx="8272145" cy="5803900"/>
          </a:xfrm>
        </p:spPr>
        <p:txBody>
          <a:bodyPr/>
          <a:p>
            <a:pPr marL="0" indent="0" eaLnBrk="1" latinLnBrk="0" hangingPunct="1">
              <a:lnSpc>
                <a:spcPts val="30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㈡</a:t>
            </a:r>
            <a:r>
              <a:rPr lang="zh-CN" altLang="en-US" b="1">
                <a:solidFill>
                  <a:srgbClr val="FF0000"/>
                </a:solidFill>
                <a:latin typeface="华文楷体" panose="02010600040101010101" charset="-122"/>
                <a:ea typeface="华文楷体" panose="02010600040101010101" charset="-122"/>
              </a:rPr>
              <a:t>储存</a:t>
            </a:r>
            <a:r>
              <a:rPr lang="zh-CN" altLang="en-US">
                <a:solidFill>
                  <a:srgbClr val="FF0000"/>
                </a:solidFill>
                <a:latin typeface="华文楷体" panose="02010600040101010101" charset="-122"/>
                <a:ea typeface="华文楷体" panose="02010600040101010101" charset="-122"/>
              </a:rPr>
              <a:t>物品的火灾危险性分类</a:t>
            </a:r>
            <a:endParaRPr lang="zh-CN" altLang="en-US">
              <a:solidFill>
                <a:srgbClr val="00B0F0"/>
              </a:solidFill>
              <a:latin typeface="华文楷体" panose="02010600040101010101" charset="-122"/>
              <a:ea typeface="华文楷体" panose="02010600040101010101" charset="-122"/>
            </a:endParaRPr>
          </a:p>
          <a:p>
            <a:pPr marL="0" indent="0" eaLnBrk="1" latinLnBrk="0" hangingPunct="1">
              <a:lnSpc>
                <a:spcPts val="3000"/>
              </a:lnSpc>
              <a:spcBef>
                <a:spcPts val="0"/>
              </a:spcBef>
              <a:buNone/>
            </a:pPr>
            <a:r>
              <a:rPr lang="en-US" altLang="zh-CN">
                <a:latin typeface="华文楷体" panose="02010600040101010101" charset="-122"/>
                <a:ea typeface="华文楷体" panose="02010600040101010101" charset="-122"/>
              </a:rPr>
              <a:t>    储存物品的火灾危险性应根据储存物品的性质和储存物品中的可燃物数量等因素划分，可分为甲、乙、丙、丁、戊类。</a:t>
            </a:r>
            <a:endParaRPr lang="en-US" altLang="zh-CN">
              <a:latin typeface="华文楷体" panose="02010600040101010101" charset="-122"/>
              <a:ea typeface="华文楷体" panose="02010600040101010101" charset="-122"/>
            </a:endParaRPr>
          </a:p>
          <a:p>
            <a:pPr marL="0" indent="0" eaLnBrk="1" latinLnBrk="0" hangingPunct="1">
              <a:lnSpc>
                <a:spcPts val="3000"/>
              </a:lnSpc>
              <a:spcBef>
                <a:spcPts val="0"/>
              </a:spcBef>
              <a:buNone/>
            </a:pPr>
            <a:r>
              <a:rPr lang="en-US" altLang="zh-CN">
                <a:latin typeface="华文楷体" panose="02010600040101010101" charset="-122"/>
                <a:ea typeface="华文楷体" panose="02010600040101010101" charset="-122"/>
              </a:rPr>
              <a:t>    1. </a:t>
            </a:r>
            <a:r>
              <a:rPr lang="zh-CN" altLang="en-US">
                <a:solidFill>
                  <a:srgbClr val="00B0F0"/>
                </a:solidFill>
                <a:latin typeface="华文楷体" panose="02010600040101010101" charset="-122"/>
                <a:ea typeface="华文楷体" panose="02010600040101010101" charset="-122"/>
              </a:rPr>
              <a:t>甲类</a:t>
            </a:r>
            <a:r>
              <a:rPr lang="en-US" altLang="zh-CN">
                <a:solidFill>
                  <a:srgbClr val="FF0000"/>
                </a:solidFill>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（储存物品的火灾危险性特征）</a:t>
            </a:r>
            <a:endParaRPr lang="zh-CN" altLang="en-US">
              <a:solidFill>
                <a:srgbClr val="FF0000"/>
              </a:solidFill>
              <a:latin typeface="华文楷体" panose="02010600040101010101" charset="-122"/>
              <a:ea typeface="华文楷体" panose="02010600040101010101" charset="-122"/>
            </a:endParaRPr>
          </a:p>
          <a:p>
            <a:pPr marL="0" indent="0" eaLnBrk="1" latinLnBrk="0" hangingPunct="1">
              <a:lnSpc>
                <a:spcPts val="30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⑴闪点小于28℃的液体；</a:t>
            </a:r>
            <a:endParaRPr lang="zh-CN" altLang="en-US">
              <a:latin typeface="华文楷体" panose="02010600040101010101" charset="-122"/>
              <a:ea typeface="华文楷体" panose="02010600040101010101" charset="-122"/>
            </a:endParaRPr>
          </a:p>
          <a:p>
            <a:pPr marL="0" indent="0" eaLnBrk="1" latinLnBrk="0" hangingPunct="1">
              <a:lnSpc>
                <a:spcPts val="30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⑵爆炸下限小于10%的气体，受到水或空气中水蒸气的作用能产生爆炸下限小于10%气体的固体物质；</a:t>
            </a:r>
            <a:endParaRPr lang="zh-CN" altLang="en-US">
              <a:latin typeface="华文楷体" panose="02010600040101010101" charset="-122"/>
              <a:ea typeface="华文楷体" panose="02010600040101010101" charset="-122"/>
            </a:endParaRPr>
          </a:p>
          <a:p>
            <a:pPr marL="0" indent="0" eaLnBrk="1" latinLnBrk="0" hangingPunct="1">
              <a:lnSpc>
                <a:spcPts val="3000"/>
              </a:lnSpc>
              <a:spcBef>
                <a:spcPts val="0"/>
              </a:spcBef>
              <a:buNone/>
            </a:pPr>
            <a:r>
              <a:rPr lang="en-US" altLang="zh-CN">
                <a:latin typeface="华文楷体" panose="02010600040101010101" charset="-122"/>
                <a:ea typeface="华文楷体" panose="02010600040101010101" charset="-122"/>
              </a:rPr>
              <a:t>      </a:t>
            </a:r>
            <a:r>
              <a:rPr lang="zh-CN" altLang="en-US">
                <a:solidFill>
                  <a:srgbClr val="FFC000"/>
                </a:solidFill>
                <a:latin typeface="华文楷体" panose="02010600040101010101" charset="-122"/>
                <a:ea typeface="华文楷体" panose="02010600040101010101" charset="-122"/>
              </a:rPr>
              <a:t>⑶</a:t>
            </a:r>
            <a:r>
              <a:rPr lang="zh-CN" altLang="en-US">
                <a:latin typeface="华文楷体" panose="02010600040101010101" charset="-122"/>
                <a:ea typeface="华文楷体" panose="02010600040101010101" charset="-122"/>
              </a:rPr>
              <a:t>常温下能自行分解或在空气中氧化能导致迅速自燃或爆炸的物质；</a:t>
            </a:r>
            <a:endParaRPr lang="zh-CN" altLang="en-US">
              <a:latin typeface="华文楷体" panose="02010600040101010101" charset="-122"/>
              <a:ea typeface="华文楷体" panose="02010600040101010101" charset="-122"/>
            </a:endParaRPr>
          </a:p>
          <a:p>
            <a:pPr marL="0" indent="0" eaLnBrk="1" latinLnBrk="0" hangingPunct="1">
              <a:lnSpc>
                <a:spcPts val="3000"/>
              </a:lnSpc>
              <a:spcBef>
                <a:spcPts val="0"/>
              </a:spcBef>
              <a:buNone/>
            </a:pPr>
            <a:r>
              <a:rPr lang="en-US" altLang="zh-CN">
                <a:latin typeface="华文楷体" panose="02010600040101010101" charset="-122"/>
                <a:ea typeface="华文楷体" panose="02010600040101010101" charset="-122"/>
              </a:rPr>
              <a:t>      </a:t>
            </a:r>
            <a:r>
              <a:rPr lang="zh-CN" altLang="en-US">
                <a:solidFill>
                  <a:srgbClr val="FFC000"/>
                </a:solidFill>
                <a:latin typeface="华文楷体" panose="02010600040101010101" charset="-122"/>
                <a:ea typeface="华文楷体" panose="02010600040101010101" charset="-122"/>
              </a:rPr>
              <a:t>⑷</a:t>
            </a:r>
            <a:r>
              <a:rPr lang="zh-CN" altLang="en-US">
                <a:latin typeface="华文楷体" panose="02010600040101010101" charset="-122"/>
                <a:ea typeface="华文楷体" panose="02010600040101010101" charset="-122"/>
              </a:rPr>
              <a:t>常温下受到水或空气中水蒸气的作用，能产生可燃气体并引起燃烧或爆炸的物质；</a:t>
            </a:r>
            <a:endParaRPr lang="zh-CN" altLang="en-US">
              <a:latin typeface="华文楷体" panose="02010600040101010101" charset="-122"/>
              <a:ea typeface="华文楷体" panose="02010600040101010101" charset="-122"/>
            </a:endParaRPr>
          </a:p>
          <a:p>
            <a:pPr marL="0" indent="0" eaLnBrk="1" latinLnBrk="0" hangingPunct="1">
              <a:lnSpc>
                <a:spcPts val="30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⑸遇酸、受热、撞击、摩擦以及遇有机物或硫黄等易燃的无机物，极易引起燃烧或爆炸的强氧化剂；</a:t>
            </a:r>
            <a:endParaRPr lang="zh-CN" altLang="en-US">
              <a:latin typeface="华文楷体" panose="02010600040101010101" charset="-122"/>
              <a:ea typeface="华文楷体" panose="02010600040101010101" charset="-122"/>
            </a:endParaRPr>
          </a:p>
          <a:p>
            <a:pPr marL="0" indent="0" eaLnBrk="1" latinLnBrk="0" hangingPunct="1">
              <a:lnSpc>
                <a:spcPts val="30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⑹受撞击、摩擦或与氧化剂、有机物接触时能引起燃烧或爆炸的物质。</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0725" y="588010"/>
            <a:ext cx="8244205" cy="5794375"/>
          </a:xfrm>
        </p:spPr>
        <p:txBody>
          <a:bodyPr/>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2. </a:t>
            </a:r>
            <a:r>
              <a:rPr lang="zh-CN" altLang="en-US">
                <a:solidFill>
                  <a:srgbClr val="00B0F0"/>
                </a:solidFill>
                <a:latin typeface="华文楷体" panose="02010600040101010101" charset="-122"/>
                <a:ea typeface="华文楷体" panose="02010600040101010101" charset="-122"/>
              </a:rPr>
              <a:t>乙类</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⑴闪点不小于28℃，但小于60℃的液体；</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⑵爆炸下限不小于10%的气体；</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⑶不属于甲类的氧化剂；</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⑷不属于甲类的易燃固体；</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⑸助燃气体；</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⑹常温下与空气接触能缓慢氧化，积热不散引起自燃的物品。</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3. </a:t>
            </a:r>
            <a:r>
              <a:rPr lang="zh-CN" altLang="en-US">
                <a:solidFill>
                  <a:srgbClr val="00B0F0"/>
                </a:solidFill>
                <a:latin typeface="华文楷体" panose="02010600040101010101" charset="-122"/>
                <a:ea typeface="华文楷体" panose="02010600040101010101" charset="-122"/>
              </a:rPr>
              <a:t>丙类</a:t>
            </a:r>
            <a:endParaRPr lang="zh-CN" altLang="en-US">
              <a:solidFill>
                <a:srgbClr val="FF0000"/>
              </a:solidFill>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⑴闪点不小于60℃的液体；</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⑵可燃固体。</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4. </a:t>
            </a:r>
            <a:r>
              <a:rPr lang="zh-CN" altLang="en-US">
                <a:solidFill>
                  <a:srgbClr val="00B0F0"/>
                </a:solidFill>
                <a:latin typeface="华文楷体" panose="02010600040101010101" charset="-122"/>
                <a:ea typeface="华文楷体" panose="02010600040101010101" charset="-122"/>
              </a:rPr>
              <a:t>丁类</a:t>
            </a:r>
            <a:r>
              <a:rPr lang="en-US" altLang="zh-CN">
                <a:latin typeface="华文楷体" panose="02010600040101010101" charset="-122"/>
                <a:ea typeface="华文楷体" panose="02010600040101010101" charset="-122"/>
              </a:rPr>
              <a:t>      难燃烧物品</a:t>
            </a:r>
            <a:r>
              <a:rPr lang="zh-CN" altLang="en-US">
                <a:latin typeface="华文楷体" panose="02010600040101010101" charset="-122"/>
                <a:ea typeface="华文楷体" panose="02010600040101010101" charset="-122"/>
              </a:rPr>
              <a:t>。</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5. </a:t>
            </a:r>
            <a:r>
              <a:rPr lang="zh-CN" altLang="en-US">
                <a:solidFill>
                  <a:srgbClr val="00B0F0"/>
                </a:solidFill>
                <a:latin typeface="华文楷体" panose="02010600040101010101" charset="-122"/>
                <a:ea typeface="华文楷体" panose="02010600040101010101" charset="-122"/>
              </a:rPr>
              <a:t>戊类</a:t>
            </a:r>
            <a:r>
              <a:rPr lang="en-US" altLang="zh-CN">
                <a:latin typeface="华文楷体" panose="02010600040101010101" charset="-122"/>
                <a:ea typeface="华文楷体" panose="02010600040101010101" charset="-122"/>
              </a:rPr>
              <a:t>      不燃烧物品</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8030" y="573405"/>
            <a:ext cx="8216900" cy="580898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㈢</a:t>
            </a:r>
            <a:r>
              <a:rPr lang="zh-CN" altLang="en-US" b="1">
                <a:solidFill>
                  <a:srgbClr val="FF0000"/>
                </a:solidFill>
                <a:latin typeface="华文楷体" panose="02010600040101010101" charset="-122"/>
                <a:ea typeface="华文楷体" panose="02010600040101010101" charset="-122"/>
              </a:rPr>
              <a:t>厂房或仓库</a:t>
            </a:r>
            <a:r>
              <a:rPr lang="zh-CN" altLang="en-US">
                <a:solidFill>
                  <a:srgbClr val="FF0000"/>
                </a:solidFill>
                <a:latin typeface="华文楷体" panose="02010600040101010101" charset="-122"/>
                <a:ea typeface="华文楷体" panose="02010600040101010101" charset="-122"/>
              </a:rPr>
              <a:t>火灾危险性类别的确定</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1. 同一座厂房或厂房的任一防火分区内有不同火灾危险性生产时，厂房或防火分区内的生产火灾危险性类别应按火灾危险性较大的部分确定；当生产过程中使用或产生易燃、可燃物的量较少，不足以构成爆炸或火灾危险时，可按实际情况确定。</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2. 同一座仓库或仓库的任一防火分区内储存不同火灾危险性物品时，仓库或防火分区的火灾危险性应按火灾危险性最大的物品确定。</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二、建筑物防火设计要点</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highlight>
                  <a:srgbClr val="FFFF00"/>
                </a:highlight>
                <a:latin typeface="华文楷体" panose="02010600040101010101" charset="-122"/>
                <a:ea typeface="华文楷体" panose="02010600040101010101" charset="-122"/>
                <a:sym typeface="+mn-ea"/>
              </a:rPr>
              <a:t>耐火极限</a:t>
            </a:r>
            <a:r>
              <a:rPr lang="zh-CN" altLang="en-US">
                <a:latin typeface="华文楷体" panose="02010600040101010101" charset="-122"/>
                <a:ea typeface="华文楷体" panose="02010600040101010101" charset="-122"/>
                <a:sym typeface="+mn-ea"/>
              </a:rPr>
              <a:t>：在标准耐火试验条件下，建筑构件、配件或结构从受到火的作用时起，至失去</a:t>
            </a:r>
            <a:r>
              <a:rPr lang="zh-CN" altLang="en-US">
                <a:solidFill>
                  <a:srgbClr val="FF0000"/>
                </a:solidFill>
                <a:latin typeface="华文楷体" panose="02010600040101010101" charset="-122"/>
                <a:ea typeface="华文楷体" panose="02010600040101010101" charset="-122"/>
                <a:sym typeface="+mn-ea"/>
              </a:rPr>
              <a:t>承载能力</a:t>
            </a:r>
            <a:r>
              <a:rPr lang="zh-CN" altLang="en-US">
                <a:latin typeface="华文楷体" panose="02010600040101010101" charset="-122"/>
                <a:ea typeface="华文楷体" panose="02010600040101010101" charset="-122"/>
                <a:sym typeface="+mn-ea"/>
              </a:rPr>
              <a:t>、</a:t>
            </a:r>
            <a:r>
              <a:rPr lang="zh-CN" altLang="en-US">
                <a:solidFill>
                  <a:srgbClr val="FF0000"/>
                </a:solidFill>
                <a:latin typeface="华文楷体" panose="02010600040101010101" charset="-122"/>
                <a:ea typeface="华文楷体" panose="02010600040101010101" charset="-122"/>
                <a:sym typeface="+mn-ea"/>
              </a:rPr>
              <a:t>完整性</a:t>
            </a:r>
            <a:r>
              <a:rPr lang="zh-CN" altLang="en-US">
                <a:latin typeface="华文楷体" panose="02010600040101010101" charset="-122"/>
                <a:ea typeface="华文楷体" panose="02010600040101010101" charset="-122"/>
                <a:sym typeface="+mn-ea"/>
              </a:rPr>
              <a:t>或</a:t>
            </a:r>
            <a:r>
              <a:rPr lang="zh-CN" altLang="en-US">
                <a:solidFill>
                  <a:srgbClr val="FF0000"/>
                </a:solidFill>
                <a:latin typeface="华文楷体" panose="02010600040101010101" charset="-122"/>
                <a:ea typeface="华文楷体" panose="02010600040101010101" charset="-122"/>
                <a:sym typeface="+mn-ea"/>
              </a:rPr>
              <a:t>隔热性</a:t>
            </a:r>
            <a:r>
              <a:rPr lang="zh-CN" altLang="en-US">
                <a:latin typeface="华文楷体" panose="02010600040101010101" charset="-122"/>
                <a:ea typeface="华文楷体" panose="02010600040101010101" charset="-122"/>
                <a:sym typeface="+mn-ea"/>
              </a:rPr>
              <a:t>时止所用时间，用小时表示。</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5960" y="645795"/>
            <a:ext cx="8268970" cy="559435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en-US" altLang="zh-CN" b="1">
                <a:latin typeface="华文楷体" panose="02010600040101010101" charset="-122"/>
                <a:ea typeface="华文楷体" panose="02010600040101010101" charset="-122"/>
                <a:sym typeface="+mn-ea"/>
              </a:rPr>
              <a:t> 1. </a:t>
            </a:r>
            <a:r>
              <a:rPr lang="en-US" altLang="zh-CN" b="1">
                <a:solidFill>
                  <a:srgbClr val="7030A0"/>
                </a:solidFill>
                <a:latin typeface="华文楷体" panose="02010600040101010101" charset="-122"/>
                <a:ea typeface="华文楷体" panose="02010600040101010101" charset="-122"/>
                <a:sym typeface="+mn-ea"/>
              </a:rPr>
              <a:t>建筑平面布置与防火分隔</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⑴甲类厂房与人员密集场所的防火间距不应小于50m,与明火或散发火花地点的防火间距不应小于30m。</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⑵甲类仓库与高层民用建筑和设置人员密集场所的民用建筑的防火间距不应小于50m,甲类仓库之间的防火间距不应小于20m。</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⑶除乙类第5项、第6项物品仓库外，乙类仓库与高层民用建筑和设置人员密集场所的其他民用建筑的防火间距不应小于50m。</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⑷建筑的平面布置应便于建筑发生火灾时的人员疏散和避难，有利于减小火灾危害、控制火势和烟气蔓延。同一建筑内的不同使用功能区域之间应进行防火分隔。</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2140" y="755650"/>
            <a:ext cx="8352790" cy="5626735"/>
          </a:xfrm>
        </p:spPr>
        <p:txBody>
          <a:bodyPr/>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⑸燃油或燃气锅炉、可燃油油浸变压器、充有可燃油的高压电容器和多油开关、柴油发电机房等独立建造的设备用房与民用建筑贴邻时，</a:t>
            </a:r>
            <a:r>
              <a:rPr lang="zh-CN" altLang="en-US">
                <a:solidFill>
                  <a:srgbClr val="00B0F0"/>
                </a:solidFill>
                <a:latin typeface="华文楷体" panose="02010600040101010101" charset="-122"/>
                <a:ea typeface="华文楷体" panose="02010600040101010101" charset="-122"/>
              </a:rPr>
              <a:t>应采用防火墙分隔，且不应贴邻建筑中人员密集的场所</a:t>
            </a:r>
            <a:r>
              <a:rPr lang="zh-CN" altLang="en-US">
                <a:latin typeface="华文楷体" panose="02010600040101010101" charset="-122"/>
                <a:ea typeface="华文楷体" panose="02010600040101010101" charset="-122"/>
              </a:rPr>
              <a:t>。上述设备用房附设在建筑内时，应符合下列规定：</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①当位于人员密集的场所的上一层、下一层或贴邻时，应采取防止设备用房的爆炸作用危及上一层、下一层或相邻场所的措施；</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②设备用房的疏散门应直通室外或安全出口；</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③设备用房应采用耐火极限不低于2.00h的防火隔墙和耐</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火极限不低于1.50h的不燃性楼板与其他部位分隔，防火隔墙上的门、窗应为</a:t>
            </a:r>
            <a:r>
              <a:rPr lang="zh-CN" altLang="en-US">
                <a:solidFill>
                  <a:srgbClr val="00B0F0"/>
                </a:solidFill>
                <a:latin typeface="华文楷体" panose="02010600040101010101" charset="-122"/>
                <a:ea typeface="华文楷体" panose="02010600040101010101" charset="-122"/>
              </a:rPr>
              <a:t>甲级</a:t>
            </a:r>
            <a:r>
              <a:rPr lang="zh-CN" altLang="en-US">
                <a:latin typeface="华文楷体" panose="02010600040101010101" charset="-122"/>
                <a:ea typeface="华文楷体" panose="02010600040101010101" charset="-122"/>
              </a:rPr>
              <a:t>防火门、窗。</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67715" y="694690"/>
            <a:ext cx="8197215" cy="568769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⑹</a:t>
            </a:r>
            <a:r>
              <a:rPr lang="zh-CN" altLang="en-US">
                <a:solidFill>
                  <a:srgbClr val="FF0000"/>
                </a:solidFill>
                <a:latin typeface="华文楷体" panose="02010600040101010101" charset="-122"/>
                <a:ea typeface="华文楷体" panose="02010600040101010101" charset="-122"/>
              </a:rPr>
              <a:t>消防水泵房</a:t>
            </a:r>
            <a:r>
              <a:rPr lang="zh-CN" altLang="en-US">
                <a:latin typeface="华文楷体" panose="02010600040101010101" charset="-122"/>
                <a:ea typeface="华文楷体" panose="02010600040101010101" charset="-122"/>
              </a:rPr>
              <a:t>的布置和防火分隔应符合下列规定：</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①单独建造的消防水泵房，耐火等级</a:t>
            </a:r>
            <a:r>
              <a:rPr lang="zh-CN" altLang="en-US">
                <a:solidFill>
                  <a:srgbClr val="00B0F0"/>
                </a:solidFill>
                <a:latin typeface="华文楷体" panose="02010600040101010101" charset="-122"/>
                <a:ea typeface="华文楷体" panose="02010600040101010101" charset="-122"/>
              </a:rPr>
              <a:t>不应低于二级</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②附设在建筑内的消防水泵房应采用防火门、防火窗、耐火极限</a:t>
            </a:r>
            <a:r>
              <a:rPr lang="zh-CN" altLang="en-US">
                <a:solidFill>
                  <a:srgbClr val="00B0F0"/>
                </a:solidFill>
                <a:latin typeface="华文楷体" panose="02010600040101010101" charset="-122"/>
                <a:ea typeface="华文楷体" panose="02010600040101010101" charset="-122"/>
              </a:rPr>
              <a:t>不低于2.00h的防火隔墙</a:t>
            </a:r>
            <a:r>
              <a:rPr lang="zh-CN" altLang="en-US">
                <a:latin typeface="华文楷体" panose="02010600040101010101" charset="-122"/>
                <a:ea typeface="华文楷体" panose="02010600040101010101" charset="-122"/>
              </a:rPr>
              <a:t>和耐火极限</a:t>
            </a:r>
            <a:r>
              <a:rPr lang="zh-CN" altLang="en-US">
                <a:solidFill>
                  <a:srgbClr val="00B0F0"/>
                </a:solidFill>
                <a:latin typeface="华文楷体" panose="02010600040101010101" charset="-122"/>
                <a:ea typeface="华文楷体" panose="02010600040101010101" charset="-122"/>
              </a:rPr>
              <a:t>不低于1.50h的楼板</a:t>
            </a:r>
            <a:r>
              <a:rPr lang="zh-CN" altLang="en-US">
                <a:latin typeface="华文楷体" panose="02010600040101010101" charset="-122"/>
                <a:ea typeface="华文楷体" panose="02010600040101010101" charset="-122"/>
              </a:rPr>
              <a:t>与其他部位分隔；</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③除地铁工程、水利水电工程和其他特殊工程中的地下消防水泵房可根据工程要求确定其设置楼层外，其他建筑中的消防水泵房不应设置在建筑的地下三层及以下楼层；</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④消防水泵房的疏散门应</a:t>
            </a:r>
            <a:r>
              <a:rPr lang="zh-CN" altLang="en-US">
                <a:solidFill>
                  <a:srgbClr val="00B0F0"/>
                </a:solidFill>
                <a:latin typeface="华文楷体" panose="02010600040101010101" charset="-122"/>
                <a:ea typeface="华文楷体" panose="02010600040101010101" charset="-122"/>
              </a:rPr>
              <a:t>直通室外或安全出口</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⑤消防水泵房的室内环境温度</a:t>
            </a:r>
            <a:r>
              <a:rPr lang="zh-CN" altLang="en-US">
                <a:solidFill>
                  <a:srgbClr val="00B0F0"/>
                </a:solidFill>
                <a:latin typeface="华文楷体" panose="02010600040101010101" charset="-122"/>
                <a:ea typeface="华文楷体" panose="02010600040101010101" charset="-122"/>
              </a:rPr>
              <a:t>不应低于5℃</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⑥消防水泵房应采取</a:t>
            </a:r>
            <a:r>
              <a:rPr lang="zh-CN" altLang="en-US">
                <a:solidFill>
                  <a:srgbClr val="00B0F0"/>
                </a:solidFill>
                <a:latin typeface="华文楷体" panose="02010600040101010101" charset="-122"/>
                <a:ea typeface="华文楷体" panose="02010600040101010101" charset="-122"/>
              </a:rPr>
              <a:t>防水淹</a:t>
            </a:r>
            <a:r>
              <a:rPr lang="zh-CN" altLang="en-US">
                <a:latin typeface="华文楷体" panose="02010600040101010101" charset="-122"/>
                <a:ea typeface="华文楷体" panose="02010600040101010101" charset="-122"/>
              </a:rPr>
              <a:t>等的措施。</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96265" y="619125"/>
            <a:ext cx="8368665" cy="5763260"/>
          </a:xfrm>
        </p:spPr>
        <p:txBody>
          <a:bodyPr/>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⑺除特殊工艺要求外，下列场所不应设置在地下或半地下：</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①甲、乙类生产场所；</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②甲、乙类仓库；</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③有粉尘爆炸危险的生产场所、滤尘设备间。</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⑻厂房内不应设置宿舍。直接服务于生产的办公室、休息室等辅助用房的设置，应符合下列规定：</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①不应设置在甲、乙类厂房内；</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②与甲、乙类厂房贴邻的辅助用房的耐火等级不应低于二级，并应采用耐火极限不低于3.00h的抗爆墙与厂房中有爆炸危险的区域分隔，安全出口应独立设置；</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③设置在丙类厂房内的辅助用房应采用防火门、防火窗、耐火极限不低于2.00h的防火隔墙和耐火极限不低于1.00h的楼板与厂房内的其他部位分隔，并应设置至少1个独立的安全出口。</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9610" y="725170"/>
            <a:ext cx="8275320" cy="5657215"/>
          </a:xfrm>
        </p:spPr>
        <p:txBody>
          <a:bodyPr/>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⑼设置在厂房内的甲、乙、丙类中间仓库，应采用</a:t>
            </a:r>
            <a:r>
              <a:rPr lang="zh-CN" altLang="en-US">
                <a:solidFill>
                  <a:srgbClr val="00B0F0"/>
                </a:solidFill>
                <a:latin typeface="华文楷体" panose="02010600040101010101" charset="-122"/>
                <a:ea typeface="华文楷体" panose="02010600040101010101" charset="-122"/>
              </a:rPr>
              <a:t>防火墙</a:t>
            </a:r>
            <a:r>
              <a:rPr lang="zh-CN" altLang="en-US">
                <a:latin typeface="华文楷体" panose="02010600040101010101" charset="-122"/>
                <a:ea typeface="华文楷体" panose="02010600040101010101" charset="-122"/>
              </a:rPr>
              <a:t>和耐火极限</a:t>
            </a:r>
            <a:r>
              <a:rPr lang="zh-CN" altLang="en-US">
                <a:solidFill>
                  <a:srgbClr val="00B0F0"/>
                </a:solidFill>
                <a:latin typeface="华文楷体" panose="02010600040101010101" charset="-122"/>
                <a:ea typeface="华文楷体" panose="02010600040101010101" charset="-122"/>
              </a:rPr>
              <a:t>不低于1.50h的不燃性楼板</a:t>
            </a:r>
            <a:r>
              <a:rPr lang="zh-CN" altLang="en-US">
                <a:latin typeface="华文楷体" panose="02010600040101010101" charset="-122"/>
                <a:ea typeface="华文楷体" panose="02010600040101010101" charset="-122"/>
              </a:rPr>
              <a:t>与其他部位分隔。</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⑽与甲、乙类厂房贴邻并供该甲、乙类厂房专用的10kV及以下的变(配)电站，应采用无开口的防火墙或抗爆墙一面贴邻，与乙类厂房贴邻的防火墙上的开口应为</a:t>
            </a:r>
            <a:r>
              <a:rPr lang="zh-CN" altLang="en-US">
                <a:solidFill>
                  <a:srgbClr val="00B0F0"/>
                </a:solidFill>
                <a:latin typeface="华文楷体" panose="02010600040101010101" charset="-122"/>
                <a:ea typeface="华文楷体" panose="02010600040101010101" charset="-122"/>
              </a:rPr>
              <a:t>甲级防火窗</a:t>
            </a:r>
            <a:r>
              <a:rPr lang="zh-CN" altLang="en-US">
                <a:latin typeface="华文楷体" panose="02010600040101010101" charset="-122"/>
                <a:ea typeface="华文楷体" panose="02010600040101010101" charset="-122"/>
              </a:rPr>
              <a:t>。其他变(配)电站应设置在甲、乙类厂房以及爆炸危险性区域外，不应与甲、乙类厂房贴邻。</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⑾甲、乙类仓库和储存丙类可燃液体的仓库应为</a:t>
            </a:r>
            <a:r>
              <a:rPr lang="zh-CN" altLang="en-US">
                <a:solidFill>
                  <a:srgbClr val="00B0F0"/>
                </a:solidFill>
                <a:latin typeface="华文楷体" panose="02010600040101010101" charset="-122"/>
                <a:ea typeface="华文楷体" panose="02010600040101010101" charset="-122"/>
              </a:rPr>
              <a:t>单、多层</a:t>
            </a:r>
            <a:r>
              <a:rPr lang="zh-CN" altLang="en-US">
                <a:latin typeface="华文楷体" panose="02010600040101010101" charset="-122"/>
                <a:ea typeface="华文楷体" panose="02010600040101010101" charset="-122"/>
              </a:rPr>
              <a:t>建筑。</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⑿仓库内的防火分区或库房之间应采用防火墙分隔，甲、乙类库房内的防火分区或库房之间应采用无任何开口的防火墙分隔。</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9770" y="717550"/>
            <a:ext cx="8265160" cy="5664835"/>
          </a:xfrm>
        </p:spPr>
        <p:txBody>
          <a:bodyPr/>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⒀仓库内不应设置员工宿舍及与库房运行、管理无直接关系的其他用房。</a:t>
            </a:r>
            <a:r>
              <a:rPr lang="zh-CN" altLang="en-US">
                <a:solidFill>
                  <a:srgbClr val="00B0F0"/>
                </a:solidFill>
                <a:latin typeface="华文楷体" panose="02010600040101010101" charset="-122"/>
                <a:ea typeface="华文楷体" panose="02010600040101010101" charset="-122"/>
              </a:rPr>
              <a:t>甲、乙类仓库内不应设置办公室、休息室等辅助用房，不应与办公室、休息室等辅助用房及其他场所贴邻</a:t>
            </a:r>
            <a:r>
              <a:rPr lang="zh-CN" altLang="en-US">
                <a:latin typeface="华文楷体" panose="02010600040101010101" charset="-122"/>
                <a:ea typeface="华文楷体" panose="02010600040101010101" charset="-122"/>
              </a:rPr>
              <a:t>。丙、丁类仓库内的办公室、休息室等辅助用房，应采用防火门、防火窗、耐火极限不低于2.00h的防火隔墙和耐火极限不低于1.00h的楼板与其他部位分隔，并应设置独立的安全出口。</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⒁使用和生产甲、乙、丙类液体的场所中，管、沟不应与相邻建筑或场所的管、沟相通，下水道应采取防止含可燃液体的污水流入的措施。</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sym typeface="+mn-ea"/>
              </a:rPr>
              <a:t>    2. </a:t>
            </a:r>
            <a:r>
              <a:rPr lang="zh-CN" altLang="en-US" b="1">
                <a:solidFill>
                  <a:srgbClr val="7030A0"/>
                </a:solidFill>
                <a:latin typeface="华文楷体" panose="02010600040101010101" charset="-122"/>
                <a:ea typeface="华文楷体" panose="02010600040101010101" charset="-122"/>
                <a:sym typeface="+mn-ea"/>
              </a:rPr>
              <a:t>建筑结构耐火</a:t>
            </a:r>
            <a:endParaRPr lang="zh-CN" altLang="en-US">
              <a:solidFill>
                <a:srgbClr val="7030A0"/>
              </a:solidFill>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⑴地下、半地下建筑(室)的耐火等级应为一级</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4690" y="622300"/>
            <a:ext cx="8270240" cy="576008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2.项目建设实施阶段</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主要任务是委托有资质、有能力的设计院或工程公司，完成初步设计和施工图设计，进行消防设计审核，招投标建筑、安装公司完成生产装置的建设，组织人员学习培训，由生产技术人员指导生产调试，直到装置生产达标。</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3.竣工验收阶段</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主要任务是在技术考核期内，对各项技术指标组织考核，达到设计要求后，转入正常生产管理。</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95655" y="594360"/>
            <a:ext cx="8169275" cy="5788025"/>
          </a:xfrm>
        </p:spPr>
        <p:txBody>
          <a:bodyPr/>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⑵建筑高度大于100m的工业与民用建筑楼板的耐火极限不应低于2.00h。一级耐火等级工业与民用建筑的上人平屋顶，屋面板的耐火极限不应低于1.50h;二级耐火等级工业与民用建筑的上人平屋顶，屋面板的耐火极限不应低于1.00h。</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⑶电动汽车充电站建筑、</a:t>
            </a:r>
            <a:r>
              <a:rPr lang="en-US" altLang="zh-CN">
                <a:solidFill>
                  <a:srgbClr val="00B0F0"/>
                </a:solidFill>
                <a:latin typeface="华文楷体" panose="02010600040101010101" charset="-122"/>
                <a:ea typeface="华文楷体" panose="02010600040101010101" charset="-122"/>
                <a:sym typeface="+mn-ea"/>
              </a:rPr>
              <a:t>变电站</a:t>
            </a:r>
            <a:r>
              <a:rPr lang="en-US" altLang="zh-CN">
                <a:latin typeface="华文楷体" panose="02010600040101010101" charset="-122"/>
                <a:ea typeface="华文楷体" panose="02010600040101010101" charset="-122"/>
                <a:sym typeface="+mn-ea"/>
              </a:rPr>
              <a:t>的耐火等级不应低于二级。</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⑷裙房的耐火等级不应低于高层建筑主体的耐火等级。</a:t>
            </a:r>
            <a:endParaRPr lang="en-US" altLang="zh-CN">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⑸下列工业建筑的耐火等级应为</a:t>
            </a:r>
            <a:r>
              <a:rPr lang="en-US" altLang="zh-CN">
                <a:solidFill>
                  <a:srgbClr val="00B0F0"/>
                </a:solidFill>
                <a:latin typeface="华文楷体" panose="02010600040101010101" charset="-122"/>
                <a:ea typeface="华文楷体" panose="02010600040101010101" charset="-122"/>
                <a:sym typeface="+mn-ea"/>
              </a:rPr>
              <a:t>一级</a:t>
            </a:r>
            <a:r>
              <a:rPr lang="en-US" altLang="zh-CN">
                <a:latin typeface="华文楷体" panose="02010600040101010101" charset="-122"/>
                <a:ea typeface="华文楷体" panose="02010600040101010101" charset="-122"/>
                <a:sym typeface="+mn-ea"/>
              </a:rPr>
              <a:t>：</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①建筑高度大于50m的高层厂房；</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②建筑高度大于32m的高层丙类仓库，储存可燃液体的多层丙类仓库，每个防火分隔间建筑面积大于3000m²的其他多层丙类仓库</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⑹</a:t>
            </a:r>
            <a:r>
              <a:rPr lang="en-US" altLang="zh-CN">
                <a:latin typeface="华文楷体" panose="02010600040101010101" charset="-122"/>
                <a:ea typeface="华文楷体" panose="02010600040101010101" charset="-122"/>
                <a:sym typeface="+mn-ea"/>
              </a:rPr>
              <a:t>除</a:t>
            </a:r>
            <a:r>
              <a:rPr lang="zh-CN" altLang="en-US">
                <a:latin typeface="华文楷体" panose="02010600040101010101" charset="-122"/>
                <a:ea typeface="华文楷体" panose="02010600040101010101" charset="-122"/>
                <a:sym typeface="+mn-ea"/>
              </a:rPr>
              <a:t>上述</a:t>
            </a:r>
            <a:r>
              <a:rPr lang="en-US" altLang="zh-CN">
                <a:latin typeface="华文楷体" panose="02010600040101010101" charset="-122"/>
                <a:ea typeface="华文楷体" panose="02010600040101010101" charset="-122"/>
                <a:sym typeface="+mn-ea"/>
              </a:rPr>
              <a:t>⑸规定的建筑外，</a:t>
            </a:r>
            <a:r>
              <a:rPr lang="en-US" altLang="zh-CN">
                <a:latin typeface="华文楷体" panose="02010600040101010101" charset="-122"/>
                <a:ea typeface="华文楷体" panose="02010600040101010101" charset="-122"/>
                <a:sym typeface="+mn-ea"/>
              </a:rPr>
              <a:t>下列工业建筑耐火等级不应低于</a:t>
            </a:r>
            <a:r>
              <a:rPr lang="en-US" altLang="zh-CN">
                <a:solidFill>
                  <a:srgbClr val="00B0F0"/>
                </a:solidFill>
                <a:latin typeface="华文楷体" panose="02010600040101010101" charset="-122"/>
                <a:ea typeface="华文楷体" panose="02010600040101010101" charset="-122"/>
                <a:sym typeface="+mn-ea"/>
              </a:rPr>
              <a:t>二级</a:t>
            </a:r>
            <a:r>
              <a:rPr lang="en-US" altLang="zh-CN">
                <a:latin typeface="华文楷体" panose="02010600040101010101" charset="-122"/>
                <a:ea typeface="华文楷体" panose="02010600040101010101" charset="-122"/>
                <a:sym typeface="+mn-ea"/>
              </a:rPr>
              <a:t>：</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75640" y="591185"/>
            <a:ext cx="8289290" cy="579120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①建筑面积大于300m²的单层甲、乙类厂房，多层甲、乙类厂房；</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②高架仓库；</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③使用或储存特殊贵重的机器、仪表、仪器等设备或物品的建筑；</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④高层厂房、高层仓库。</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⑺除</a:t>
            </a:r>
            <a:r>
              <a:rPr lang="zh-CN" altLang="en-US">
                <a:latin typeface="华文楷体" panose="02010600040101010101" charset="-122"/>
                <a:ea typeface="华文楷体" panose="02010600040101010101" charset="-122"/>
                <a:sym typeface="+mn-ea"/>
              </a:rPr>
              <a:t>上述</a:t>
            </a:r>
            <a:r>
              <a:rPr lang="en-US" altLang="zh-CN">
                <a:latin typeface="华文楷体" panose="02010600040101010101" charset="-122"/>
                <a:ea typeface="华文楷体" panose="02010600040101010101" charset="-122"/>
                <a:sym typeface="+mn-ea"/>
              </a:rPr>
              <a:t>⑸</a:t>
            </a:r>
            <a:r>
              <a:rPr lang="zh-CN" altLang="en-US">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⑹规定的建筑外，下列工业建筑的耐火等级不应低于</a:t>
            </a:r>
            <a:r>
              <a:rPr lang="en-US" altLang="zh-CN">
                <a:solidFill>
                  <a:srgbClr val="00B0F0"/>
                </a:solidFill>
                <a:latin typeface="华文楷体" panose="02010600040101010101" charset="-122"/>
                <a:ea typeface="华文楷体" panose="02010600040101010101" charset="-122"/>
                <a:sym typeface="+mn-ea"/>
              </a:rPr>
              <a:t>三级</a:t>
            </a:r>
            <a:r>
              <a:rPr lang="en-US" altLang="zh-CN">
                <a:latin typeface="华文楷体" panose="02010600040101010101" charset="-122"/>
                <a:ea typeface="华文楷体" panose="02010600040101010101" charset="-122"/>
                <a:sym typeface="+mn-ea"/>
              </a:rPr>
              <a:t>：</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①甲、乙类厂房；</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②单、多层丙类厂房；</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③多层丁类厂房；</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④单、多层丙类仓库；</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⑤多层丁类仓库。</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4695" y="695960"/>
            <a:ext cx="8230235" cy="5686425"/>
          </a:xfrm>
        </p:spPr>
        <p:txBody>
          <a:bodyPr/>
          <a:p>
            <a:pPr marL="0" indent="0">
              <a:buNone/>
            </a:pPr>
            <a:r>
              <a:rPr lang="en-US" altLang="zh-CN">
                <a:latin typeface="华文楷体" panose="02010600040101010101" charset="-122"/>
                <a:ea typeface="华文楷体" panose="02010600040101010101" charset="-122"/>
              </a:rPr>
              <a:t>   </a:t>
            </a:r>
            <a:r>
              <a:rPr lang="en-US" altLang="zh-CN" b="1">
                <a:latin typeface="华文楷体" panose="02010600040101010101" charset="-122"/>
                <a:ea typeface="华文楷体" panose="02010600040101010101" charset="-122"/>
              </a:rPr>
              <a:t> 3. </a:t>
            </a:r>
            <a:r>
              <a:rPr lang="en-US" altLang="zh-CN" b="1">
                <a:solidFill>
                  <a:srgbClr val="7030A0"/>
                </a:solidFill>
                <a:latin typeface="华文楷体" panose="02010600040101010101" charset="-122"/>
                <a:ea typeface="华文楷体" panose="02010600040101010101" charset="-122"/>
              </a:rPr>
              <a:t>防火分区</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厂房的层数和每个防火分区的最大允许建筑面积</a:t>
            </a:r>
            <a:r>
              <a:rPr lang="zh-CN" altLang="en-US">
                <a:latin typeface="华文楷体" panose="02010600040101010101" charset="-122"/>
                <a:ea typeface="华文楷体" panose="02010600040101010101" charset="-122"/>
              </a:rPr>
              <a:t>应符合</a:t>
            </a:r>
            <a:r>
              <a:rPr lang="en-US" altLang="zh-CN">
                <a:latin typeface="华文楷体" panose="02010600040101010101" charset="-122"/>
                <a:ea typeface="华文楷体" panose="02010600040101010101" charset="-122"/>
              </a:rPr>
              <a:t>GB50016</a:t>
            </a:r>
            <a:r>
              <a:rPr lang="zh-CN" altLang="en-US">
                <a:latin typeface="华文楷体" panose="02010600040101010101" charset="-122"/>
                <a:ea typeface="华文楷体" panose="02010600040101010101" charset="-122"/>
              </a:rPr>
              <a:t>第</a:t>
            </a:r>
            <a:r>
              <a:rPr lang="en-US" altLang="zh-CN">
                <a:latin typeface="华文楷体" panose="02010600040101010101" charset="-122"/>
                <a:ea typeface="华文楷体" panose="02010600040101010101" charset="-122"/>
              </a:rPr>
              <a:t>3.3.1</a:t>
            </a:r>
            <a:r>
              <a:rPr lang="zh-CN" altLang="en-US">
                <a:latin typeface="华文楷体" panose="02010600040101010101" charset="-122"/>
                <a:ea typeface="华文楷体" panose="02010600040101010101" charset="-122"/>
              </a:rPr>
              <a:t>条的规定。防火分区之间应采用</a:t>
            </a:r>
            <a:r>
              <a:rPr lang="zh-CN" altLang="en-US">
                <a:solidFill>
                  <a:srgbClr val="FF0000"/>
                </a:solidFill>
                <a:latin typeface="华文楷体" panose="02010600040101010101" charset="-122"/>
                <a:ea typeface="华文楷体" panose="02010600040101010101" charset="-122"/>
              </a:rPr>
              <a:t>防火墙</a:t>
            </a:r>
            <a:r>
              <a:rPr lang="zh-CN" altLang="en-US">
                <a:latin typeface="华文楷体" panose="02010600040101010101" charset="-122"/>
                <a:ea typeface="华文楷体" panose="02010600040101010101" charset="-122"/>
              </a:rPr>
              <a:t>分隔。</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endParaRPr lang="en-US" altLang="zh-CN">
              <a:latin typeface="华文楷体" panose="02010600040101010101" charset="-122"/>
              <a:ea typeface="华文楷体" panose="02010600040101010101" charset="-122"/>
            </a:endParaRPr>
          </a:p>
        </p:txBody>
      </p:sp>
      <p:pic>
        <p:nvPicPr>
          <p:cNvPr id="4" name="图片 3"/>
          <p:cNvPicPr>
            <a:picLocks noChangeAspect="1"/>
          </p:cNvPicPr>
          <p:nvPr/>
        </p:nvPicPr>
        <p:blipFill>
          <a:blip r:embed="rId1"/>
          <a:stretch>
            <a:fillRect/>
          </a:stretch>
        </p:blipFill>
        <p:spPr>
          <a:xfrm>
            <a:off x="1019810" y="2036445"/>
            <a:ext cx="7159625" cy="409702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63270" y="678180"/>
            <a:ext cx="8201660" cy="5704205"/>
          </a:xfrm>
        </p:spPr>
        <p:txBody>
          <a:bodyPr/>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仓库的层数、面积（占地面积、防火分区面积）应符合</a:t>
            </a:r>
            <a:r>
              <a:rPr lang="en-US" altLang="zh-CN">
                <a:latin typeface="华文楷体" panose="02010600040101010101" charset="-122"/>
                <a:ea typeface="华文楷体" panose="02010600040101010101" charset="-122"/>
                <a:sym typeface="+mn-ea"/>
              </a:rPr>
              <a:t>GB50016</a:t>
            </a:r>
            <a:r>
              <a:rPr lang="zh-CN" altLang="en-US">
                <a:latin typeface="华文楷体" panose="02010600040101010101" charset="-122"/>
                <a:ea typeface="华文楷体" panose="02010600040101010101" charset="-122"/>
                <a:sym typeface="+mn-ea"/>
              </a:rPr>
              <a:t>第</a:t>
            </a:r>
            <a:r>
              <a:rPr lang="en-US" altLang="zh-CN">
                <a:latin typeface="华文楷体" panose="02010600040101010101" charset="-122"/>
                <a:ea typeface="华文楷体" panose="02010600040101010101" charset="-122"/>
                <a:sym typeface="+mn-ea"/>
              </a:rPr>
              <a:t>3.3.2</a:t>
            </a:r>
            <a:r>
              <a:rPr lang="zh-CN" altLang="en-US">
                <a:latin typeface="华文楷体" panose="02010600040101010101" charset="-122"/>
                <a:ea typeface="华文楷体" panose="02010600040101010101" charset="-122"/>
                <a:sym typeface="+mn-ea"/>
              </a:rPr>
              <a:t>条的规定</a:t>
            </a: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p:txBody>
      </p:sp>
      <p:pic>
        <p:nvPicPr>
          <p:cNvPr id="5" name="图片 4"/>
          <p:cNvPicPr>
            <a:picLocks noChangeAspect="1"/>
          </p:cNvPicPr>
          <p:nvPr/>
        </p:nvPicPr>
        <p:blipFill>
          <a:blip r:embed="rId1"/>
          <a:stretch>
            <a:fillRect/>
          </a:stretch>
        </p:blipFill>
        <p:spPr>
          <a:xfrm>
            <a:off x="1224915" y="1564005"/>
            <a:ext cx="6947535" cy="4565015"/>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6915" y="631190"/>
            <a:ext cx="8248015" cy="5751195"/>
          </a:xfrm>
        </p:spPr>
        <p:txBody>
          <a:bodyPr/>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三、建筑构造</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1. </a:t>
            </a:r>
            <a:r>
              <a:rPr lang="zh-CN" altLang="en-US">
                <a:highlight>
                  <a:srgbClr val="FF00FF"/>
                </a:highlight>
                <a:latin typeface="华文楷体" panose="02010600040101010101" charset="-122"/>
                <a:ea typeface="华文楷体" panose="02010600040101010101" charset="-122"/>
              </a:rPr>
              <a:t>防火墙</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a:latin typeface="华文楷体" panose="02010600040101010101" charset="-122"/>
                <a:ea typeface="华文楷体" panose="02010600040101010101" charset="-122"/>
              </a:rPr>
              <a:t>⑴防火墙应直接设置在建筑的</a:t>
            </a:r>
            <a:r>
              <a:rPr>
                <a:solidFill>
                  <a:srgbClr val="00B0F0"/>
                </a:solidFill>
                <a:latin typeface="华文楷体" panose="02010600040101010101" charset="-122"/>
                <a:ea typeface="华文楷体" panose="02010600040101010101" charset="-122"/>
              </a:rPr>
              <a:t>基础</a:t>
            </a:r>
            <a:r>
              <a:rPr>
                <a:latin typeface="华文楷体" panose="02010600040101010101" charset="-122"/>
                <a:ea typeface="华文楷体" panose="02010600040101010101" charset="-122"/>
              </a:rPr>
              <a:t>或具有相应耐火性能的框架、梁等</a:t>
            </a:r>
            <a:r>
              <a:rPr>
                <a:solidFill>
                  <a:srgbClr val="00B0F0"/>
                </a:solidFill>
                <a:latin typeface="华文楷体" panose="02010600040101010101" charset="-122"/>
                <a:ea typeface="华文楷体" panose="02010600040101010101" charset="-122"/>
              </a:rPr>
              <a:t>承重结构</a:t>
            </a:r>
            <a:r>
              <a:rPr>
                <a:latin typeface="华文楷体" panose="02010600040101010101" charset="-122"/>
                <a:ea typeface="华文楷体" panose="02010600040101010101" charset="-122"/>
              </a:rPr>
              <a:t>上，并应从楼地面</a:t>
            </a:r>
            <a:r>
              <a:rPr>
                <a:solidFill>
                  <a:srgbClr val="00B0F0"/>
                </a:solidFill>
                <a:latin typeface="华文楷体" panose="02010600040101010101" charset="-122"/>
                <a:ea typeface="华文楷体" panose="02010600040101010101" charset="-122"/>
              </a:rPr>
              <a:t>基层隔断至</a:t>
            </a:r>
            <a:r>
              <a:rPr>
                <a:latin typeface="华文楷体" panose="02010600040101010101" charset="-122"/>
                <a:ea typeface="华文楷体" panose="02010600040101010101" charset="-122"/>
              </a:rPr>
              <a:t>结构梁、楼板或屋面板的</a:t>
            </a:r>
            <a:r>
              <a:rPr>
                <a:solidFill>
                  <a:srgbClr val="00B0F0"/>
                </a:solidFill>
                <a:latin typeface="华文楷体" panose="02010600040101010101" charset="-122"/>
                <a:ea typeface="华文楷体" panose="02010600040101010101" charset="-122"/>
              </a:rPr>
              <a:t>底面</a:t>
            </a:r>
            <a:r>
              <a:rPr>
                <a:latin typeface="华文楷体" panose="02010600040101010101" charset="-122"/>
                <a:ea typeface="华文楷体" panose="02010600040101010101" charset="-122"/>
              </a:rPr>
              <a:t>。防火墙与建筑外墙、屋顶相交处，防火墙上的门、窗等开口，应采取防止火灾蔓延至防火墙另一侧的措施。</a:t>
            </a:r>
            <a:endParaRPr>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atin typeface="华文楷体" panose="02010600040101010101" charset="-122"/>
                <a:ea typeface="华文楷体" panose="02010600040101010101" charset="-122"/>
              </a:rPr>
              <a:t>    </a:t>
            </a:r>
            <a:r>
              <a:rPr>
                <a:latin typeface="华文楷体" panose="02010600040101010101" charset="-122"/>
                <a:ea typeface="华文楷体" panose="02010600040101010101" charset="-122"/>
              </a:rPr>
              <a:t>⑵防火墙任一侧的建筑结构或构件以及物体受火作用发生</a:t>
            </a:r>
            <a:endParaRPr>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a:latin typeface="华文楷体" panose="02010600040101010101" charset="-122"/>
                <a:ea typeface="华文楷体" panose="02010600040101010101" charset="-122"/>
              </a:rPr>
              <a:t>破坏或倒塌并作用到防火墙时，防火墙应仍能阻止火灾蔓延至防火墙的另一侧。</a:t>
            </a:r>
            <a:endParaRPr>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atin typeface="华文楷体" panose="02010600040101010101" charset="-122"/>
                <a:ea typeface="华文楷体" panose="02010600040101010101" charset="-122"/>
              </a:rPr>
              <a:t>    </a:t>
            </a:r>
            <a:r>
              <a:rPr>
                <a:latin typeface="华文楷体" panose="02010600040101010101" charset="-122"/>
                <a:ea typeface="华文楷体" panose="02010600040101010101" charset="-122"/>
              </a:rPr>
              <a:t>⑶防火墙的耐火极限</a:t>
            </a:r>
            <a:r>
              <a:rPr>
                <a:solidFill>
                  <a:srgbClr val="00B0F0"/>
                </a:solidFill>
                <a:latin typeface="华文楷体" panose="02010600040101010101" charset="-122"/>
                <a:ea typeface="华文楷体" panose="02010600040101010101" charset="-122"/>
              </a:rPr>
              <a:t>不应低于3.00h</a:t>
            </a:r>
            <a:r>
              <a:rPr>
                <a:latin typeface="华文楷体" panose="02010600040101010101" charset="-122"/>
                <a:ea typeface="华文楷体" panose="02010600040101010101" charset="-122"/>
              </a:rPr>
              <a:t>。甲、乙类厂房和甲、</a:t>
            </a:r>
            <a:endParaRPr>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a:latin typeface="华文楷体" panose="02010600040101010101" charset="-122"/>
                <a:ea typeface="华文楷体" panose="02010600040101010101" charset="-122"/>
              </a:rPr>
              <a:t>乙、丙类仓库内的防火墙，耐火极限</a:t>
            </a:r>
            <a:r>
              <a:rPr>
                <a:solidFill>
                  <a:srgbClr val="00B0F0"/>
                </a:solidFill>
                <a:latin typeface="华文楷体" panose="02010600040101010101" charset="-122"/>
                <a:ea typeface="华文楷体" panose="02010600040101010101" charset="-122"/>
              </a:rPr>
              <a:t>不应低于4.00h</a:t>
            </a:r>
            <a:r>
              <a:rPr>
                <a:latin typeface="华文楷体" panose="02010600040101010101" charset="-122"/>
                <a:ea typeface="华文楷体" panose="02010600040101010101" charset="-122"/>
              </a:rPr>
              <a:t>。</a:t>
            </a:r>
            <a:endParaRPr>
              <a:latin typeface="华文楷体" panose="02010600040101010101" charset="-122"/>
              <a:ea typeface="华文楷体" panose="02010600040101010101"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6280" y="774065"/>
            <a:ext cx="8248650" cy="560832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2. </a:t>
            </a:r>
            <a:r>
              <a:rPr lang="zh-CN" altLang="en-US">
                <a:highlight>
                  <a:srgbClr val="FF00FF"/>
                </a:highlight>
                <a:latin typeface="华文楷体" panose="02010600040101010101" charset="-122"/>
                <a:ea typeface="华文楷体" panose="02010600040101010101" charset="-122"/>
              </a:rPr>
              <a:t>防火隔墙及幕墙</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⑴ 防火隔墙应从楼地面基层隔断至梁、楼板或屋面板的底面基层，防火隔墙上的门、窗等开口应采取防止火灾蔓延至防火隔墙另一侧的措施。</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⑵建筑外墙上、下层开口之间应采取防止火灾沿外墙开口蔓延至建筑其他楼层内的措施。在建筑外墙上水平或竖向相邻开口之间用于防止火灾蔓延的墙体、隔板或防火挑檐等实体分隔结构，其耐火性能均不应低于该建筑外墙的耐火性能要求。</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⑶</a:t>
            </a:r>
            <a:r>
              <a:rPr lang="en-US" altLang="zh-CN">
                <a:latin typeface="华文楷体" panose="02010600040101010101" charset="-122"/>
                <a:ea typeface="华文楷体" panose="02010600040101010101" charset="-122"/>
                <a:sym typeface="+mn-ea"/>
              </a:rPr>
              <a:t>建筑幕墙应在每层楼板外沿处采取防止火灾通过幕墙空腔等构造竖向蔓延的措施。</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0405" y="565785"/>
            <a:ext cx="8264525" cy="581660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3. </a:t>
            </a:r>
            <a:r>
              <a:rPr lang="zh-CN" altLang="en-US">
                <a:highlight>
                  <a:srgbClr val="FF00FF"/>
                </a:highlight>
                <a:latin typeface="华文楷体" panose="02010600040101010101" charset="-122"/>
                <a:ea typeface="华文楷体" panose="02010600040101010101" charset="-122"/>
              </a:rPr>
              <a:t>竖井、管线防火和防火封堵</a:t>
            </a:r>
            <a:endParaRPr lang="zh-CN" altLang="en-US">
              <a:highlight>
                <a:srgbClr val="FF00FF"/>
              </a:highlight>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rPr>
              <a:t>    ⑴电梯井应独立设置，电梯井内不应敷设或穿过可燃气体或甲、乙、丙类液体管道及与电梯运行无关的电线或电缆等。电梯层门的耐火完整性不应低于2.00h。</a:t>
            </a:r>
            <a:endParaRPr lang="en-US" altLang="zh-CN">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rPr>
              <a:t>    ⑵电气竖井、管道井、排烟或通风道、垃圾井等竖井应分别独立设置，井壁的耐火极限均不应低于1.00h。</a:t>
            </a:r>
            <a:endParaRPr lang="en-US" altLang="zh-CN">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rPr>
              <a:t>    ⑶电气线路和各类管道穿过防火墙、防火隔墙、竖井井壁、建筑变形缝处和楼板处的孔隙应采取防火封堵措施。防火封堵组件的耐火性能不应低于防火分隔部位的耐火性能要求。</a:t>
            </a:r>
            <a:endParaRPr lang="en-US" altLang="zh-CN">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rPr>
              <a:t>    ⑷通风和空气调节系统的管道、防烟与排烟系统的管道穿过防火墙、防火隔墙、楼板、建筑变形缝处，建筑内未按防火分区独立设置的通风和空气调节系统中的竖向风管与每层水平风管交接的水平管段处，均应采取防止火灾通过管道蔓延至其他防火分隔区域的措施。</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3585" y="673100"/>
            <a:ext cx="8221345" cy="5709285"/>
          </a:xfrm>
        </p:spPr>
        <p:txBody>
          <a:bodyPr/>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4. </a:t>
            </a:r>
            <a:r>
              <a:rPr lang="zh-CN" altLang="en-US">
                <a:highlight>
                  <a:srgbClr val="FF00FF"/>
                </a:highlight>
                <a:latin typeface="华文楷体" panose="02010600040101010101" charset="-122"/>
                <a:ea typeface="华文楷体" panose="02010600040101010101" charset="-122"/>
              </a:rPr>
              <a:t> 防火门、防火窗、防火卷帘和防火玻璃墙</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⑴</a:t>
            </a:r>
            <a:r>
              <a:rPr lang="zh-CN" altLang="en-US">
                <a:latin typeface="华文楷体" panose="02010600040101010101" charset="-122"/>
                <a:ea typeface="华文楷体" panose="02010600040101010101" charset="-122"/>
                <a:sym typeface="+mn-ea"/>
              </a:rPr>
              <a:t>防火门、防火窗应具有自动关闭的功能，在关闭后应具有烟密闭的性能</a:t>
            </a:r>
            <a:r>
              <a:rPr lang="en-US" altLang="zh-CN">
                <a:latin typeface="华文楷体" panose="02010600040101010101" charset="-122"/>
                <a:ea typeface="华文楷体" panose="02010600040101010101" charset="-122"/>
              </a:rPr>
              <a:t>。</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⑵下列部位的门应为甲级防火门：</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①设置在防火墙上的门、疏散走道在防火分区处设置的门；</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②设置在耐火极限要求不低于3.00h的防火隔墙上的门；</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③电梯间、疏散楼梯间与汽车库连通的门；</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④室内开向避难走道前室的门、避难间的疏散门；</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⑤多层乙类仓库和地下、半地下及多、高层丙类仓库中从库房通向疏散走道或疏散楼梯间的门。</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⑶ 除建筑直通室外和屋面的门可采用普通门外，下列部位的门的耐火性能不应低于乙级防火门的要求，且其中建筑高度大于100m的建筑相应部位的门应为甲级防火门：</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3425" y="649605"/>
            <a:ext cx="8231505" cy="573278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①甲、乙类厂房，多层丙类厂房，人员密集的公共建筑和其他高层工业与民用建筑中封闭楼梯间的门；</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②防烟楼梯间及其前室的门；</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③消防电梯前室或合用前室的门；</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④前室开向避难走道的门；</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⑤地下、半地下及多、高层丁类仓库中从库房通向疏散走道或疏散楼梯的门；</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⑥从室内通向室外疏散楼梯的疏散门；</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⑦设置在耐火极限要求不低于2.00h的防火隔墙上的门。</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⑷下列部位的窗的耐火性能</a:t>
            </a:r>
            <a:r>
              <a:rPr lang="en-US" altLang="zh-CN">
                <a:solidFill>
                  <a:srgbClr val="00B0F0"/>
                </a:solidFill>
                <a:latin typeface="华文楷体" panose="02010600040101010101" charset="-122"/>
                <a:ea typeface="华文楷体" panose="02010600040101010101" charset="-122"/>
              </a:rPr>
              <a:t>不应低于乙级防火窗</a:t>
            </a:r>
            <a:r>
              <a:rPr lang="en-US" altLang="zh-CN">
                <a:latin typeface="华文楷体" panose="02010600040101010101" charset="-122"/>
                <a:ea typeface="华文楷体" panose="02010600040101010101" charset="-122"/>
              </a:rPr>
              <a:t>的要求：</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①设置在避难间或避难层中避难区对应外墙上的窗；</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②其他要求耐火极限不低于2.00h的防火隔墙上的窗。</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65810" y="683260"/>
            <a:ext cx="8199120" cy="569912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⑸设置在防火墙和要求耐火极限不低于3.00h的防火隔墙上的窗应为</a:t>
            </a:r>
            <a:r>
              <a:rPr lang="en-US" altLang="zh-CN">
                <a:solidFill>
                  <a:srgbClr val="00B0F0"/>
                </a:solidFill>
                <a:latin typeface="华文楷体" panose="02010600040101010101" charset="-122"/>
                <a:ea typeface="华文楷体" panose="02010600040101010101" charset="-122"/>
                <a:sym typeface="+mn-ea"/>
              </a:rPr>
              <a:t>甲级防火窗</a:t>
            </a:r>
            <a:r>
              <a:rPr lang="en-US" altLang="zh-CN">
                <a:latin typeface="华文楷体" panose="02010600040101010101" charset="-122"/>
                <a:ea typeface="华文楷体" panose="02010600040101010101" charset="-122"/>
                <a:sym typeface="+mn-ea"/>
              </a:rPr>
              <a:t>。</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⑹用于防火分隔的</a:t>
            </a:r>
            <a:r>
              <a:rPr lang="zh-CN" altLang="en-US">
                <a:solidFill>
                  <a:srgbClr val="FF0000"/>
                </a:solidFill>
                <a:latin typeface="华文楷体" panose="02010600040101010101" charset="-122"/>
                <a:ea typeface="华文楷体" panose="02010600040101010101" charset="-122"/>
              </a:rPr>
              <a:t>防火卷帘</a:t>
            </a:r>
            <a:r>
              <a:rPr lang="zh-CN" altLang="en-US">
                <a:latin typeface="华文楷体" panose="02010600040101010101" charset="-122"/>
                <a:ea typeface="华文楷体" panose="02010600040101010101" charset="-122"/>
              </a:rPr>
              <a:t>应符合下列规定：</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①应具有在火灾时不需要依靠电源等外部动力源而依靠自重自行关闭的功能；</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②耐火性能不应低于防火分隔部位的耐火性能要求；</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③应在关闭后具有烟密闭的性能；</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④在同一防火分隔区域的界限处采用多樘防火卷帘分隔时，应具有同步降落封闭开口的功能。</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⑺用于防火分隔的</a:t>
            </a:r>
            <a:r>
              <a:rPr lang="zh-CN" altLang="en-US">
                <a:solidFill>
                  <a:srgbClr val="FF0000"/>
                </a:solidFill>
                <a:latin typeface="华文楷体" panose="02010600040101010101" charset="-122"/>
                <a:ea typeface="华文楷体" panose="02010600040101010101" charset="-122"/>
              </a:rPr>
              <a:t>防火玻璃墙</a:t>
            </a:r>
            <a:r>
              <a:rPr lang="zh-CN" altLang="en-US">
                <a:latin typeface="华文楷体" panose="02010600040101010101" charset="-122"/>
                <a:ea typeface="华文楷体" panose="02010600040101010101" charset="-122"/>
              </a:rPr>
              <a:t>，耐火性能不应低于所在防火分隔部位的耐火性能要求。</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6920" y="623570"/>
            <a:ext cx="8208010" cy="5758815"/>
          </a:xfrm>
        </p:spPr>
        <p:txBody>
          <a:bodyPr/>
          <a:p>
            <a:pPr marL="0" indent="0" eaLnBrk="1" latinLnBrk="0" hangingPunct="1">
              <a:lnSpc>
                <a:spcPts val="31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二、工程设计</a:t>
            </a:r>
            <a:endParaRPr lang="en-US" altLang="zh-CN">
              <a:latin typeface="华文楷体" panose="02010600040101010101" charset="-122"/>
              <a:ea typeface="华文楷体" panose="02010600040101010101" charset="-122"/>
              <a:sym typeface="+mn-ea"/>
            </a:endParaRPr>
          </a:p>
          <a:p>
            <a:pPr marL="0" indent="0" eaLnBrk="1" latinLnBrk="0" hangingPunct="1">
              <a:lnSpc>
                <a:spcPts val="31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工程设计不同阶段的性质不同，其工作范围、内容和设计深度也不尽相同。通常情况下，在项目设计期，一般按两个设计阶段来进行：</a:t>
            </a:r>
            <a:endParaRPr lang="en-US" altLang="zh-CN">
              <a:latin typeface="华文楷体" panose="02010600040101010101" charset="-122"/>
              <a:ea typeface="华文楷体" panose="02010600040101010101" charset="-122"/>
              <a:sym typeface="+mn-ea"/>
            </a:endParaRPr>
          </a:p>
          <a:p>
            <a:pPr marL="0" indent="0" eaLnBrk="1" latinLnBrk="0" hangingPunct="1">
              <a:lnSpc>
                <a:spcPts val="3100"/>
              </a:lnSpc>
              <a:spcBef>
                <a:spcPts val="0"/>
              </a:spcBef>
              <a:buNone/>
            </a:pPr>
            <a:r>
              <a:rPr lang="en-US" altLang="zh-CN">
                <a:latin typeface="华文楷体" panose="02010600040101010101" charset="-122"/>
                <a:ea typeface="华文楷体" panose="02010600040101010101" charset="-122"/>
                <a:sym typeface="+mn-ea"/>
              </a:rPr>
              <a:t>    1.</a:t>
            </a:r>
            <a:r>
              <a:rPr lang="zh-CN" altLang="en-US">
                <a:solidFill>
                  <a:srgbClr val="FF0000"/>
                </a:solidFill>
                <a:latin typeface="华文楷体" panose="02010600040101010101" charset="-122"/>
                <a:ea typeface="华文楷体" panose="02010600040101010101" charset="-122"/>
                <a:sym typeface="+mn-ea"/>
              </a:rPr>
              <a:t>基础工程设计（初步设计）</a:t>
            </a:r>
            <a:endParaRPr lang="zh-CN" altLang="en-US">
              <a:latin typeface="华文楷体" panose="02010600040101010101" charset="-122"/>
              <a:ea typeface="华文楷体" panose="02010600040101010101" charset="-122"/>
            </a:endParaRPr>
          </a:p>
          <a:p>
            <a:pPr marL="0" indent="0" eaLnBrk="1" latinLnBrk="0" hangingPunct="1">
              <a:lnSpc>
                <a:spcPts val="31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基础工程设计阶段是工程设计人员将专利商提供的</a:t>
            </a:r>
            <a:r>
              <a:rPr lang="zh-CN" altLang="en-US">
                <a:solidFill>
                  <a:srgbClr val="00B0F0"/>
                </a:solidFill>
                <a:latin typeface="华文楷体" panose="02010600040101010101" charset="-122"/>
                <a:ea typeface="华文楷体" panose="02010600040101010101" charset="-122"/>
                <a:sym typeface="+mn-ea"/>
              </a:rPr>
              <a:t>工艺包或者基础设计</a:t>
            </a:r>
            <a:r>
              <a:rPr lang="zh-CN" altLang="en-US">
                <a:latin typeface="华文楷体" panose="02010600040101010101" charset="-122"/>
                <a:ea typeface="华文楷体" panose="02010600040101010101" charset="-122"/>
                <a:sym typeface="+mn-ea"/>
              </a:rPr>
              <a:t>转化成工程设计的一个重要环节。基础设计和基础工程设计是有区别的，前者是专利商提供的技术成果和专有技术能够转化成工程设计的依据和充分及必要条件，后者是设计公司在专利商的基础设计的基础上进一步完善并把它转化成为工程设计的技术资料的过程。</a:t>
            </a:r>
            <a:endParaRPr lang="zh-CN" altLang="en-US">
              <a:latin typeface="华文楷体" panose="02010600040101010101" charset="-122"/>
              <a:ea typeface="华文楷体" panose="02010600040101010101" charset="-122"/>
              <a:sym typeface="+mn-ea"/>
            </a:endParaRPr>
          </a:p>
          <a:p>
            <a:pPr marL="0" indent="0" eaLnBrk="1" latinLnBrk="0" hangingPunct="1">
              <a:lnSpc>
                <a:spcPts val="31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基础工程设计为详细工程设计提供全部资料，同时为设备和主要材料的采购提出</a:t>
            </a:r>
            <a:r>
              <a:rPr lang="zh-CN" altLang="en-US">
                <a:solidFill>
                  <a:srgbClr val="00B0F0"/>
                </a:solidFill>
                <a:latin typeface="华文楷体" panose="02010600040101010101" charset="-122"/>
                <a:ea typeface="华文楷体" panose="02010600040101010101" charset="-122"/>
                <a:sym typeface="+mn-ea"/>
              </a:rPr>
              <a:t>请购文件</a:t>
            </a:r>
            <a:r>
              <a:rPr lang="zh-CN" altLang="en-US">
                <a:latin typeface="华文楷体" panose="02010600040101010101" charset="-122"/>
                <a:ea typeface="华文楷体" panose="02010600040101010101" charset="-122"/>
                <a:sym typeface="+mn-ea"/>
              </a:rPr>
              <a:t>，并作为编制首次核定估算的依据。</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00100" y="624840"/>
            <a:ext cx="8164830" cy="5929630"/>
          </a:xfrm>
        </p:spPr>
        <p:txBody>
          <a:bodyPr/>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sym typeface="+mn-ea"/>
              </a:rPr>
              <a:t>    </a:t>
            </a:r>
            <a:r>
              <a:rPr lang="zh-CN" altLang="en-US" b="1">
                <a:latin typeface="华文楷体" panose="02010600040101010101" charset="-122"/>
                <a:ea typeface="华文楷体" panose="02010600040101010101" charset="-122"/>
                <a:sym typeface="+mn-ea"/>
              </a:rPr>
              <a:t>四</a:t>
            </a:r>
            <a:r>
              <a:rPr lang="zh-CN" altLang="en-US" b="1">
                <a:latin typeface="华文楷体" panose="02010600040101010101" charset="-122"/>
                <a:ea typeface="华文楷体" panose="02010600040101010101" charset="-122"/>
                <a:sym typeface="+mn-ea"/>
              </a:rPr>
              <a:t>、厂房和仓库的防爆</a:t>
            </a:r>
            <a:endParaRPr lang="zh-CN" altLang="en-US" b="1">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1. </a:t>
            </a:r>
            <a:r>
              <a:rPr lang="zh-CN" altLang="en-US">
                <a:latin typeface="华文楷体" panose="02010600040101010101" charset="-122"/>
                <a:ea typeface="华文楷体" panose="02010600040101010101" charset="-122"/>
                <a:sym typeface="+mn-ea"/>
              </a:rPr>
              <a:t>有爆炸危险的甲、乙类厂房宜独立设置，并宜采用敞开或半敞开式。其承重结构宜采用钢筋混凝土或钢框架、排架结构。</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2. </a:t>
            </a:r>
            <a:r>
              <a:rPr lang="zh-CN" altLang="en-US">
                <a:latin typeface="华文楷体" panose="02010600040101010101" charset="-122"/>
                <a:ea typeface="华文楷体" panose="02010600040101010101" charset="-122"/>
                <a:sym typeface="+mn-ea"/>
              </a:rPr>
              <a:t>有爆炸危险的厂房或厂房内有爆炸危险的部位应设置</a:t>
            </a:r>
            <a:r>
              <a:rPr lang="zh-CN" altLang="en-US">
                <a:solidFill>
                  <a:srgbClr val="FF0000"/>
                </a:solidFill>
                <a:latin typeface="华文楷体" panose="02010600040101010101" charset="-122"/>
                <a:ea typeface="华文楷体" panose="02010600040101010101" charset="-122"/>
                <a:sym typeface="+mn-ea"/>
              </a:rPr>
              <a:t>泄压设施</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3. </a:t>
            </a:r>
            <a:r>
              <a:rPr lang="zh-CN" altLang="en-US">
                <a:latin typeface="华文楷体" panose="02010600040101010101" charset="-122"/>
                <a:ea typeface="华文楷体" panose="02010600040101010101" charset="-122"/>
                <a:sym typeface="+mn-ea"/>
              </a:rPr>
              <a:t>泄压设施宜采用轻质屋面板、轻质墙体和易于泄压的门、窗等，应采用安全玻璃等在爆炸时不产生尖锐碎片的材料。</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泄压设施的设置应避开人员密集场所和主要交通道路，并宜靠近有爆炸危险的部位。</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作为泄压设施的轻质屋面板和墙体的质量不宜大于60kg/m²。</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屋顶上的泄压设施应采取防冰雪积聚措施。</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8660" y="646430"/>
            <a:ext cx="8256270" cy="573595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4. </a:t>
            </a:r>
            <a:r>
              <a:rPr lang="zh-CN" altLang="en-US">
                <a:latin typeface="华文楷体" panose="02010600040101010101" charset="-122"/>
                <a:ea typeface="华文楷体" panose="02010600040101010101" charset="-122"/>
              </a:rPr>
              <a:t>厂房的</a:t>
            </a:r>
            <a:r>
              <a:rPr lang="zh-CN" altLang="en-US">
                <a:solidFill>
                  <a:srgbClr val="FF0000"/>
                </a:solidFill>
                <a:latin typeface="华文楷体" panose="02010600040101010101" charset="-122"/>
                <a:ea typeface="华文楷体" panose="02010600040101010101" charset="-122"/>
              </a:rPr>
              <a:t>泄压面积</a:t>
            </a:r>
            <a:r>
              <a:rPr lang="zh-CN" altLang="en-US">
                <a:latin typeface="华文楷体" panose="02010600040101010101" charset="-122"/>
                <a:ea typeface="华文楷体" panose="02010600040101010101" charset="-122"/>
              </a:rPr>
              <a:t>宜按下式计算，但当厂房的长径比大于3时，宜将建筑划分为长径比不大于3的多个计算段，各计算段中的公共截面不得作为泄压面积∶</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式中∶A———泄压面积（m</a:t>
            </a:r>
            <a:r>
              <a:rPr lang="zh-CN" altLang="en-US" baseline="30000">
                <a:latin typeface="华文楷体" panose="02010600040101010101" charset="-122"/>
                <a:ea typeface="华文楷体" panose="02010600040101010101" charset="-122"/>
              </a:rPr>
              <a:t>2</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V————厂房的容积（m³）；</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C————泄压比（m²/m³）。</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5. </a:t>
            </a:r>
            <a:r>
              <a:rPr lang="zh-CN" altLang="en-US">
                <a:latin typeface="华文楷体" panose="02010600040101010101" charset="-122"/>
                <a:ea typeface="华文楷体" panose="02010600040101010101" charset="-122"/>
              </a:rPr>
              <a:t>散发较空气轻的可燃气体、可燃蒸气的甲类厂房，宜采用轻质屋面板作为泄压面积。顶棚应尽量平整、无死角，厂房上部空间应通风良好。</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6. 散发较空气重的可燃气体、可燃蒸气的甲类厂房和有粉尘、纤维爆炸危险的乙类厂房，应符合下列规定∶</a:t>
            </a:r>
            <a:endParaRPr lang="en-US" altLang="zh-CN">
              <a:latin typeface="华文楷体" panose="02010600040101010101" charset="-122"/>
              <a:ea typeface="华文楷体" panose="02010600040101010101" charset="-122"/>
            </a:endParaRPr>
          </a:p>
        </p:txBody>
      </p:sp>
      <p:pic>
        <p:nvPicPr>
          <p:cNvPr id="4" name="图片 3"/>
          <p:cNvPicPr>
            <a:picLocks noChangeAspect="1"/>
          </p:cNvPicPr>
          <p:nvPr/>
        </p:nvPicPr>
        <p:blipFill>
          <a:blip r:embed="rId1"/>
          <a:stretch>
            <a:fillRect/>
          </a:stretch>
        </p:blipFill>
        <p:spPr>
          <a:xfrm>
            <a:off x="3790950" y="1957705"/>
            <a:ext cx="2265680" cy="443865"/>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8975" y="675640"/>
            <a:ext cx="8275955" cy="570674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⑴应</a:t>
            </a:r>
            <a:r>
              <a:rPr lang="zh-CN" altLang="en-US">
                <a:solidFill>
                  <a:srgbClr val="FF0000"/>
                </a:solidFill>
                <a:latin typeface="华文楷体" panose="02010600040101010101" charset="-122"/>
                <a:ea typeface="华文楷体" panose="02010600040101010101" charset="-122"/>
              </a:rPr>
              <a:t>采用不发火花的地面</a:t>
            </a:r>
            <a:r>
              <a:rPr lang="zh-CN" altLang="en-US">
                <a:latin typeface="华文楷体" panose="02010600040101010101" charset="-122"/>
                <a:ea typeface="华文楷体" panose="02010600040101010101" charset="-122"/>
              </a:rPr>
              <a:t>。采用绝缘材料作整体面层时，应采取防静电措施。</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⑵散发可燃粉尘、纤维的厂房，其内表面应平整、光滑，并易于清扫。</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⑶厂房内</a:t>
            </a:r>
            <a:r>
              <a:rPr lang="zh-CN" altLang="en-US">
                <a:solidFill>
                  <a:srgbClr val="FF0000"/>
                </a:solidFill>
                <a:latin typeface="华文楷体" panose="02010600040101010101" charset="-122"/>
                <a:ea typeface="华文楷体" panose="02010600040101010101" charset="-122"/>
              </a:rPr>
              <a:t>不宜设置地沟</a:t>
            </a:r>
            <a:r>
              <a:rPr lang="zh-CN" altLang="en-US">
                <a:latin typeface="华文楷体" panose="02010600040101010101" charset="-122"/>
                <a:ea typeface="华文楷体" panose="02010600040101010101" charset="-122"/>
              </a:rPr>
              <a:t>，确需设置时，其盖板应严密，地沟应采取防止可燃气体、可燃蒸气和粉尘、纤维在地沟积聚的有效措施，且应在与相邻厂房连通处采用防火材料密封。</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7. </a:t>
            </a:r>
            <a:r>
              <a:rPr lang="zh-CN" altLang="en-US">
                <a:latin typeface="华文楷体" panose="02010600040101010101" charset="-122"/>
                <a:ea typeface="华文楷体" panose="02010600040101010101" charset="-122"/>
              </a:rPr>
              <a:t>有爆炸危险的甲、乙类生产部位，宜布置在单层厂房靠外墙的泄压设施或多层厂房顶层靠外墙的泄压设施附近。</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有爆炸危险的设备宜避开厂房的梁、柱等主要承重构件布置。</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8. </a:t>
            </a:r>
            <a:r>
              <a:rPr lang="zh-CN" altLang="en-US">
                <a:latin typeface="华文楷体" panose="02010600040101010101" charset="-122"/>
                <a:ea typeface="华文楷体" panose="02010600040101010101" charset="-122"/>
              </a:rPr>
              <a:t>有爆炸危险的甲、乙类厂房的</a:t>
            </a:r>
            <a:r>
              <a:rPr lang="zh-CN" altLang="en-US">
                <a:solidFill>
                  <a:srgbClr val="FF0000"/>
                </a:solidFill>
                <a:latin typeface="华文楷体" panose="02010600040101010101" charset="-122"/>
                <a:ea typeface="华文楷体" panose="02010600040101010101" charset="-122"/>
              </a:rPr>
              <a:t>总控制室应独立设置</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6600" y="846455"/>
            <a:ext cx="8228330" cy="553593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9. </a:t>
            </a:r>
            <a:r>
              <a:rPr lang="zh-CN" altLang="en-US">
                <a:latin typeface="华文楷体" panose="02010600040101010101" charset="-122"/>
                <a:ea typeface="华文楷体" panose="02010600040101010101" charset="-122"/>
              </a:rPr>
              <a:t>有爆炸危险的甲、乙类厂房的分控制室宜独立设置，当贴邻外墙设置时，应采用耐火极限不低于3.00h的防火隔墙与其他部位分隔。</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10. </a:t>
            </a:r>
            <a:r>
              <a:rPr lang="zh-CN" altLang="en-US">
                <a:latin typeface="华文楷体" panose="02010600040101010101" charset="-122"/>
                <a:ea typeface="华文楷体" panose="02010600040101010101" charset="-122"/>
              </a:rPr>
              <a:t>有爆炸危险区域内的楼梯间、室外楼梯或有爆炸危险的区域与相邻区域连通处，应设置</a:t>
            </a:r>
            <a:r>
              <a:rPr lang="zh-CN" altLang="en-US">
                <a:solidFill>
                  <a:srgbClr val="FF0000"/>
                </a:solidFill>
                <a:latin typeface="华文楷体" panose="02010600040101010101" charset="-122"/>
                <a:ea typeface="华文楷体" panose="02010600040101010101" charset="-122"/>
              </a:rPr>
              <a:t>门斗</a:t>
            </a:r>
            <a:r>
              <a:rPr lang="zh-CN" altLang="en-US">
                <a:latin typeface="华文楷体" panose="02010600040101010101" charset="-122"/>
                <a:ea typeface="华文楷体" panose="02010600040101010101" charset="-122"/>
              </a:rPr>
              <a:t>等防护措施。门斗的隔墙应为耐火极限</a:t>
            </a:r>
            <a:r>
              <a:rPr lang="zh-CN" altLang="en-US">
                <a:solidFill>
                  <a:srgbClr val="FF0000"/>
                </a:solidFill>
                <a:latin typeface="华文楷体" panose="02010600040101010101" charset="-122"/>
                <a:ea typeface="华文楷体" panose="02010600040101010101" charset="-122"/>
              </a:rPr>
              <a:t>不应低于2.00</a:t>
            </a:r>
            <a:r>
              <a:rPr lang="en-US" altLang="zh-CN">
                <a:solidFill>
                  <a:srgbClr val="FF0000"/>
                </a:solidFill>
                <a:latin typeface="华文楷体" panose="02010600040101010101" charset="-122"/>
                <a:ea typeface="华文楷体" panose="02010600040101010101" charset="-122"/>
              </a:rPr>
              <a:t> </a:t>
            </a:r>
            <a:r>
              <a:rPr lang="zh-CN" altLang="en-US">
                <a:solidFill>
                  <a:srgbClr val="FF0000"/>
                </a:solidFill>
                <a:latin typeface="华文楷体" panose="02010600040101010101" charset="-122"/>
                <a:ea typeface="华文楷体" panose="02010600040101010101" charset="-122"/>
              </a:rPr>
              <a:t>h</a:t>
            </a:r>
            <a:r>
              <a:rPr lang="zh-CN" altLang="en-US">
                <a:latin typeface="华文楷体" panose="02010600040101010101" charset="-122"/>
                <a:ea typeface="华文楷体" panose="02010600040101010101" charset="-122"/>
              </a:rPr>
              <a:t>的防火隔墙，门应采用</a:t>
            </a:r>
            <a:r>
              <a:rPr lang="zh-CN" altLang="en-US">
                <a:solidFill>
                  <a:srgbClr val="FF0000"/>
                </a:solidFill>
                <a:latin typeface="华文楷体" panose="02010600040101010101" charset="-122"/>
                <a:ea typeface="华文楷体" panose="02010600040101010101" charset="-122"/>
              </a:rPr>
              <a:t>甲级防火门</a:t>
            </a:r>
            <a:r>
              <a:rPr lang="zh-CN" altLang="en-US">
                <a:latin typeface="华文楷体" panose="02010600040101010101" charset="-122"/>
                <a:ea typeface="华文楷体" panose="02010600040101010101" charset="-122"/>
              </a:rPr>
              <a:t>并应与楼梯间的门错位设置。</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11. </a:t>
            </a:r>
            <a:r>
              <a:rPr lang="zh-CN" altLang="en-US">
                <a:latin typeface="华文楷体" panose="02010600040101010101" charset="-122"/>
                <a:ea typeface="华文楷体" panose="02010600040101010101" charset="-122"/>
              </a:rPr>
              <a:t>使用和生产甲、乙、丙类液体的厂房，其管、沟不应与相邻厂房的管、沟相通，下水道应设置隔油设施。</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12. </a:t>
            </a:r>
            <a:r>
              <a:rPr lang="zh-CN" altLang="en-US">
                <a:latin typeface="华文楷体" panose="02010600040101010101" charset="-122"/>
                <a:ea typeface="华文楷体" panose="02010600040101010101" charset="-122"/>
              </a:rPr>
              <a:t>甲、乙、丙类液体仓库应设置</a:t>
            </a:r>
            <a:r>
              <a:rPr lang="zh-CN" altLang="en-US">
                <a:solidFill>
                  <a:srgbClr val="FF0000"/>
                </a:solidFill>
                <a:latin typeface="华文楷体" panose="02010600040101010101" charset="-122"/>
                <a:ea typeface="华文楷体" panose="02010600040101010101" charset="-122"/>
              </a:rPr>
              <a:t>防止液体流散</a:t>
            </a:r>
            <a:r>
              <a:rPr lang="zh-CN" altLang="en-US">
                <a:latin typeface="华文楷体" panose="02010600040101010101" charset="-122"/>
                <a:ea typeface="华文楷体" panose="02010600040101010101" charset="-122"/>
              </a:rPr>
              <a:t>的设施。遇湿会发生燃烧爆炸的物品仓库应采取</a:t>
            </a:r>
            <a:r>
              <a:rPr lang="zh-CN" altLang="en-US">
                <a:solidFill>
                  <a:srgbClr val="FF0000"/>
                </a:solidFill>
                <a:latin typeface="华文楷体" panose="02010600040101010101" charset="-122"/>
                <a:ea typeface="华文楷体" panose="02010600040101010101" charset="-122"/>
              </a:rPr>
              <a:t>防止水浸渍</a:t>
            </a:r>
            <a:r>
              <a:rPr lang="zh-CN" altLang="en-US">
                <a:latin typeface="华文楷体" panose="02010600040101010101" charset="-122"/>
                <a:ea typeface="华文楷体" panose="02010600040101010101" charset="-122"/>
              </a:rPr>
              <a:t>的措施。</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0570" y="596900"/>
            <a:ext cx="8214360" cy="5785485"/>
          </a:xfrm>
        </p:spPr>
        <p:txBody>
          <a:bodyPr/>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五、安全疏散</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1. </a:t>
            </a:r>
            <a:r>
              <a:rPr lang="en-US" altLang="zh-CN">
                <a:latin typeface="华文楷体" panose="02010600040101010101" charset="-122"/>
                <a:ea typeface="华文楷体" panose="02010600040101010101" charset="-122"/>
                <a:sym typeface="+mn-ea"/>
              </a:rPr>
              <a:t>建筑中的疏散出口应分散布置，房间疏散门应直接通向安全出口，不应经过其他房间。疏散出口的宽度和数量应满足人员安全疏散的要求。</a:t>
            </a:r>
            <a:r>
              <a:rPr lang="en-US" altLang="zh-CN">
                <a:latin typeface="华文楷体" panose="02010600040101010101" charset="-122"/>
                <a:ea typeface="华文楷体" panose="02010600040101010101" charset="-122"/>
              </a:rPr>
              <a:t>每个防火分区或一个防火分区的每个楼层，其相邻2个安全出口最近边缘之间的水平距离</a:t>
            </a:r>
            <a:r>
              <a:rPr lang="en-US" altLang="zh-CN">
                <a:solidFill>
                  <a:srgbClr val="FF0000"/>
                </a:solidFill>
                <a:latin typeface="华文楷体" panose="02010600040101010101" charset="-122"/>
                <a:ea typeface="华文楷体" panose="02010600040101010101" charset="-122"/>
              </a:rPr>
              <a:t>不应小于5 m</a:t>
            </a:r>
            <a:r>
              <a:rPr lang="en-US" altLang="zh-CN">
                <a:latin typeface="华文楷体" panose="02010600040101010101" charset="-122"/>
                <a:ea typeface="华文楷体" panose="02010600040101010101" charset="-122"/>
              </a:rPr>
              <a:t>。</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2. 疏散出口门、疏散走道、疏散楼梯等的</a:t>
            </a:r>
            <a:r>
              <a:rPr lang="en-US" altLang="zh-CN">
                <a:solidFill>
                  <a:srgbClr val="00B0F0"/>
                </a:solidFill>
                <a:latin typeface="华文楷体" panose="02010600040101010101" charset="-122"/>
                <a:ea typeface="华文楷体" panose="02010600040101010101" charset="-122"/>
              </a:rPr>
              <a:t>净宽度</a:t>
            </a:r>
            <a:r>
              <a:rPr lang="en-US" altLang="zh-CN">
                <a:latin typeface="华文楷体" panose="02010600040101010101" charset="-122"/>
                <a:ea typeface="华文楷体" panose="02010600040101010101" charset="-122"/>
              </a:rPr>
              <a:t>应符合下列规定：</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⑴疏散出口门、室外疏散楼梯的净宽度均</a:t>
            </a:r>
            <a:r>
              <a:rPr lang="en-US" altLang="zh-CN">
                <a:solidFill>
                  <a:srgbClr val="FF0000"/>
                </a:solidFill>
                <a:latin typeface="华文楷体" panose="02010600040101010101" charset="-122"/>
                <a:ea typeface="华文楷体" panose="02010600040101010101" charset="-122"/>
              </a:rPr>
              <a:t>不应小于0.80m</a:t>
            </a:r>
            <a:r>
              <a:rPr lang="en-US" altLang="zh-CN">
                <a:latin typeface="华文楷体" panose="02010600040101010101" charset="-122"/>
                <a:ea typeface="华文楷体" panose="02010600040101010101" charset="-122"/>
              </a:rPr>
              <a:t>;</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⑵疏散走道、首层疏散外门、公共建筑中的室内疏散楼梯的净宽度均</a:t>
            </a:r>
            <a:r>
              <a:rPr lang="en-US" altLang="zh-CN">
                <a:solidFill>
                  <a:srgbClr val="FE0000"/>
                </a:solidFill>
                <a:latin typeface="华文楷体" panose="02010600040101010101" charset="-122"/>
                <a:ea typeface="华文楷体" panose="02010600040101010101" charset="-122"/>
              </a:rPr>
              <a:t>不应小于1.1m</a:t>
            </a:r>
            <a:r>
              <a:rPr lang="en-US" altLang="zh-CN">
                <a:latin typeface="华文楷体" panose="02010600040101010101" charset="-122"/>
                <a:ea typeface="华文楷体" panose="02010600040101010101" charset="-122"/>
              </a:rPr>
              <a:t>;</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⑶净宽度大于4.0m的疏散楼梯、室内疏散台阶或坡道，应设置扶手栏杆分隔为宽度</a:t>
            </a:r>
            <a:r>
              <a:rPr lang="en-US" altLang="zh-CN">
                <a:solidFill>
                  <a:srgbClr val="FE0000"/>
                </a:solidFill>
                <a:latin typeface="华文楷体" panose="02010600040101010101" charset="-122"/>
                <a:ea typeface="华文楷体" panose="02010600040101010101" charset="-122"/>
              </a:rPr>
              <a:t>均不大于2.0m的区段</a:t>
            </a:r>
            <a:r>
              <a:rPr lang="en-US" altLang="zh-CN">
                <a:latin typeface="华文楷体" panose="02010600040101010101" charset="-122"/>
                <a:ea typeface="华文楷体" panose="02010600040101010101" charset="-122"/>
              </a:rPr>
              <a:t>。</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8980" y="572770"/>
            <a:ext cx="8235950" cy="5809615"/>
          </a:xfrm>
        </p:spPr>
        <p:txBody>
          <a:bodyPr/>
          <a:p>
            <a:pPr marL="0" indent="0" eaLnBrk="1" latinLnBrk="0" hangingPunct="1">
              <a:lnSpc>
                <a:spcPts val="3400"/>
              </a:lnSpc>
              <a:spcBef>
                <a:spcPts val="0"/>
              </a:spcBef>
              <a:buNone/>
            </a:pPr>
            <a:r>
              <a:rPr lang="en-US" altLang="zh-CN">
                <a:latin typeface="华文楷体" panose="02010600040101010101" charset="-122"/>
                <a:ea typeface="华文楷体" panose="02010600040101010101" charset="-122"/>
              </a:rPr>
              <a:t>    3.在疏散通道、疏散走道、疏散出口处，不应有任何影响人员疏散的物体，并应在疏散通道、疏散走道、疏散出口的明显位置设置明显的指示标志。疏散通道、疏散走道、疏散出口的</a:t>
            </a:r>
            <a:r>
              <a:rPr lang="en-US" altLang="zh-CN">
                <a:solidFill>
                  <a:srgbClr val="FF0000"/>
                </a:solidFill>
                <a:latin typeface="华文楷体" panose="02010600040101010101" charset="-122"/>
                <a:ea typeface="华文楷体" panose="02010600040101010101" charset="-122"/>
              </a:rPr>
              <a:t>净高度均不应小于2.1m</a:t>
            </a:r>
            <a:r>
              <a:rPr lang="en-US" altLang="zh-CN">
                <a:latin typeface="华文楷体" panose="02010600040101010101" charset="-122"/>
                <a:ea typeface="华文楷体" panose="02010600040101010101" charset="-122"/>
              </a:rPr>
              <a:t>。疏散走道在防火分区分隔处应设置疏散门。</a:t>
            </a:r>
            <a:endParaRPr lang="en-US" altLang="zh-CN">
              <a:latin typeface="华文楷体" panose="02010600040101010101" charset="-122"/>
              <a:ea typeface="华文楷体" panose="02010600040101010101" charset="-122"/>
            </a:endParaRPr>
          </a:p>
          <a:p>
            <a:pPr marL="0" indent="0" eaLnBrk="1" latinLnBrk="0" hangingPunct="1">
              <a:lnSpc>
                <a:spcPts val="3400"/>
              </a:lnSpc>
              <a:spcBef>
                <a:spcPts val="0"/>
              </a:spcBef>
              <a:buNone/>
            </a:pPr>
            <a:r>
              <a:rPr lang="en-US" altLang="zh-CN">
                <a:latin typeface="华文楷体" panose="02010600040101010101" charset="-122"/>
                <a:ea typeface="华文楷体" panose="02010600040101010101" charset="-122"/>
              </a:rPr>
              <a:t>    4. 除设置在</a:t>
            </a:r>
            <a:r>
              <a:rPr lang="en-US" altLang="zh-CN">
                <a:solidFill>
                  <a:srgbClr val="FE0000"/>
                </a:solidFill>
                <a:latin typeface="华文楷体" panose="02010600040101010101" charset="-122"/>
                <a:ea typeface="华文楷体" panose="02010600040101010101" charset="-122"/>
              </a:rPr>
              <a:t>丙、丁、戊类仓库首层靠墙外侧</a:t>
            </a:r>
            <a:r>
              <a:rPr lang="en-US" altLang="zh-CN">
                <a:latin typeface="华文楷体" panose="02010600040101010101" charset="-122"/>
                <a:ea typeface="华文楷体" panose="02010600040101010101" charset="-122"/>
              </a:rPr>
              <a:t>的推拉门或卷帘门可用于疏散门外，疏散出口门应为平开门或在火灾时具有平开功能的门，且下列场所或部位的疏散出口门应向疏散方向开启：</a:t>
            </a:r>
            <a:endParaRPr lang="en-US" altLang="zh-CN">
              <a:latin typeface="华文楷体" panose="02010600040101010101" charset="-122"/>
              <a:ea typeface="华文楷体" panose="02010600040101010101" charset="-122"/>
            </a:endParaRPr>
          </a:p>
          <a:p>
            <a:pPr marL="0" indent="0" eaLnBrk="1" latinLnBrk="0" hangingPunct="1">
              <a:lnSpc>
                <a:spcPts val="3400"/>
              </a:lnSpc>
              <a:spcBef>
                <a:spcPts val="0"/>
              </a:spcBef>
              <a:buNone/>
            </a:pPr>
            <a:r>
              <a:rPr lang="en-US" altLang="zh-CN">
                <a:latin typeface="华文楷体" panose="02010600040101010101" charset="-122"/>
                <a:ea typeface="华文楷体" panose="02010600040101010101" charset="-122"/>
              </a:rPr>
              <a:t>    ⑴甲、乙类生产场所；</a:t>
            </a:r>
            <a:endParaRPr lang="en-US" altLang="zh-CN">
              <a:latin typeface="华文楷体" panose="02010600040101010101" charset="-122"/>
              <a:ea typeface="华文楷体" panose="02010600040101010101" charset="-122"/>
            </a:endParaRPr>
          </a:p>
          <a:p>
            <a:pPr marL="0" indent="0" eaLnBrk="1" latinLnBrk="0" hangingPunct="1">
              <a:lnSpc>
                <a:spcPts val="3400"/>
              </a:lnSpc>
              <a:spcBef>
                <a:spcPts val="0"/>
              </a:spcBef>
              <a:buNone/>
            </a:pPr>
            <a:r>
              <a:rPr lang="en-US" altLang="zh-CN">
                <a:latin typeface="华文楷体" panose="02010600040101010101" charset="-122"/>
                <a:ea typeface="华文楷体" panose="02010600040101010101" charset="-122"/>
              </a:rPr>
              <a:t>    ⑵甲、乙类物质的储存场所；</a:t>
            </a:r>
            <a:endParaRPr lang="en-US" altLang="zh-CN">
              <a:latin typeface="华文楷体" panose="02010600040101010101" charset="-122"/>
              <a:ea typeface="华文楷体" panose="02010600040101010101" charset="-122"/>
            </a:endParaRPr>
          </a:p>
          <a:p>
            <a:pPr marL="0" indent="0" eaLnBrk="1" latinLnBrk="0" hangingPunct="1">
              <a:lnSpc>
                <a:spcPts val="3400"/>
              </a:lnSpc>
              <a:spcBef>
                <a:spcPts val="0"/>
              </a:spcBef>
              <a:buNone/>
            </a:pPr>
            <a:r>
              <a:rPr lang="en-US" altLang="zh-CN">
                <a:latin typeface="华文楷体" panose="02010600040101010101" charset="-122"/>
                <a:ea typeface="华文楷体" panose="02010600040101010101" charset="-122"/>
              </a:rPr>
              <a:t>    ⑶</a:t>
            </a:r>
            <a:r>
              <a:rPr lang="en-US" altLang="zh-CN">
                <a:latin typeface="华文楷体" panose="02010600040101010101" charset="-122"/>
                <a:ea typeface="华文楷体" panose="02010600040101010101" charset="-122"/>
                <a:sym typeface="+mn-ea"/>
              </a:rPr>
              <a:t>其他建筑中使用人数大于60人的房间或每樘门的平均疏散人数大于30人的房间；</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5960" y="568325"/>
            <a:ext cx="8268970" cy="581406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⑷</a:t>
            </a:r>
            <a:r>
              <a:rPr lang="en-US" altLang="zh-CN">
                <a:latin typeface="华文楷体" panose="02010600040101010101" charset="-122"/>
                <a:ea typeface="华文楷体" panose="02010600040101010101" charset="-122"/>
                <a:sym typeface="+mn-ea"/>
              </a:rPr>
              <a:t>疏散楼梯间及其前室的门；</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⑸</a:t>
            </a:r>
            <a:r>
              <a:rPr lang="en-US" altLang="zh-CN">
                <a:latin typeface="华文楷体" panose="02010600040101010101" charset="-122"/>
                <a:ea typeface="华文楷体" panose="02010600040101010101" charset="-122"/>
                <a:sym typeface="+mn-ea"/>
              </a:rPr>
              <a:t>室内通向室外疏散楼梯的门。</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5.室内疏散楼梯间应符合下列规定：</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⑴疏散楼梯间内不应设置烧水间、可燃材料储藏室、垃圾道及其他影响人员疏散的凸出物或障碍物。</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⑵疏散楼梯间内不应设置或穿过甲、乙、丙类液体管道。</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⑶疏散楼梯间及其前室内不应设置可燃或助燃气体管道。</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⑷疏散楼梯间及其前室与其他部位的防火分隔不应使用卷帘。</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⑸除疏散楼梯间及其前室的出入口、外窗和送风口，住宅建筑疏散楼梯间前室或合用前室内的管道井检查门外，疏散楼梯间及其前室或合用前室内的墙上不应设置其他门、窗等开口。</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4690" y="680720"/>
            <a:ext cx="8270240" cy="570166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⑹自然通风条件不符合防烟要求的封闭楼梯间，应采取机械加压防烟措施或采用防烟楼梯间。</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⑺疏散楼梯间及其前室上的开口与建筑外墙上的其他相邻开口最近边缘之间的水平距离不应小于1.0m。当距离不符合要求时，应采取防止火势通过相邻开口蔓延的措施。</a:t>
            </a:r>
            <a:endParaRPr lang="en-US" altLang="zh-CN">
              <a:latin typeface="华文楷体" panose="02010600040101010101" charset="-122"/>
              <a:ea typeface="华文楷体" panose="02010600040101010101" charset="-122"/>
            </a:endParaRPr>
          </a:p>
          <a:p>
            <a:pPr marL="0" indent="0" eaLnBrk="1" latinLnBrk="0" hangingPunct="1">
              <a:lnSpc>
                <a:spcPts val="3500"/>
              </a:lnSpc>
              <a:buNone/>
            </a:pPr>
            <a:r>
              <a:rPr lang="en-US" altLang="zh-CN">
                <a:latin typeface="华文楷体" panose="02010600040101010101" charset="-122"/>
                <a:ea typeface="华文楷体" panose="02010600040101010101" charset="-122"/>
              </a:rPr>
              <a:t>    6.</a:t>
            </a:r>
            <a:r>
              <a:rPr lang="zh-CN" altLang="en-US">
                <a:latin typeface="华文楷体" panose="02010600040101010101" charset="-122"/>
                <a:ea typeface="华文楷体" panose="02010600040101010101" charset="-122"/>
              </a:rPr>
              <a:t>室外疏散楼梯应符合下列规定：</a:t>
            </a:r>
            <a:endParaRPr lang="zh-CN" altLang="en-US">
              <a:latin typeface="华文楷体" panose="02010600040101010101" charset="-122"/>
              <a:ea typeface="华文楷体" panose="02010600040101010101" charset="-122"/>
            </a:endParaRPr>
          </a:p>
          <a:p>
            <a:pPr marL="0" indent="0" eaLnBrk="1" latinLnBrk="0" hangingPunct="1">
              <a:lnSpc>
                <a:spcPts val="3500"/>
              </a:lnSpc>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⑴室外疏散楼梯的栏杆扶手高度不应小于1.10m,倾斜角度不应大于45°;</a:t>
            </a:r>
            <a:endParaRPr lang="zh-CN" altLang="en-US">
              <a:latin typeface="华文楷体" panose="02010600040101010101" charset="-122"/>
              <a:ea typeface="华文楷体" panose="02010600040101010101" charset="-122"/>
            </a:endParaRPr>
          </a:p>
          <a:p>
            <a:pPr marL="0" indent="0" eaLnBrk="1" latinLnBrk="0" hangingPunct="1">
              <a:lnSpc>
                <a:spcPts val="3500"/>
              </a:lnSpc>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⑵除3层及3层以下建筑的室外疏散楼梯可采用难燃性材料或木结构外，室外疏散楼梯的梯段和平台均应采用不燃材料；</a:t>
            </a:r>
            <a:endParaRPr lang="zh-CN" altLang="en-US">
              <a:latin typeface="华文楷体" panose="02010600040101010101" charset="-122"/>
              <a:ea typeface="华文楷体" panose="02010600040101010101" charset="-122"/>
            </a:endParaRPr>
          </a:p>
          <a:p>
            <a:pPr marL="0" indent="0" eaLnBrk="1" latinLnBrk="0" hangingPunct="1">
              <a:lnSpc>
                <a:spcPts val="3500"/>
              </a:lnSpc>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⑶除疏散门外，楼梯周围2.0m内的墙面上不应设置其他开口，疏散门不应正对梯段。</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74065" y="641985"/>
            <a:ext cx="8190865" cy="5740400"/>
          </a:xfrm>
        </p:spPr>
        <p:txBody>
          <a:bodyPr/>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rPr>
              <a:t>    7.厂房中符合下列条件的每个防火分区或一个防火分区的每个楼层，</a:t>
            </a:r>
            <a:r>
              <a:rPr lang="en-US" altLang="zh-CN">
                <a:solidFill>
                  <a:srgbClr val="FF0000"/>
                </a:solidFill>
                <a:latin typeface="华文楷体" panose="02010600040101010101" charset="-122"/>
                <a:ea typeface="华文楷体" panose="02010600040101010101" charset="-122"/>
              </a:rPr>
              <a:t>安全出口不应少于2个</a:t>
            </a:r>
            <a:r>
              <a:rPr lang="en-US" altLang="zh-CN">
                <a:latin typeface="华文楷体" panose="02010600040101010101" charset="-122"/>
                <a:ea typeface="华文楷体" panose="02010600040101010101" charset="-122"/>
              </a:rPr>
              <a:t>：</a:t>
            </a:r>
            <a:endParaRPr lang="en-US" altLang="zh-CN">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rPr>
              <a:t>    ⑴甲类地上生产场所，一个防火分区或楼层的建筑面积大于100m²或同一时间的使用人数大于5人；</a:t>
            </a:r>
            <a:endParaRPr lang="en-US" altLang="zh-CN">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rPr>
              <a:t>    ⑵乙类地上生产场所，一个防火分区或楼层的建筑面积大于150m²或同一时间的使用人数大于10人；</a:t>
            </a:r>
            <a:endParaRPr lang="en-US" altLang="zh-CN">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rPr>
              <a:t>    ⑶丙类地上生产场所，一个防火分区或楼层的建筑面积大于250m²或同一时间的使用人数大于20人；</a:t>
            </a:r>
            <a:endParaRPr lang="en-US" altLang="zh-CN">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rPr>
              <a:t>    ⑷丁、戊类地上生产场所，一个防火分区或楼层的建筑面积大于400m²或同一时间的使用人数大于30人；</a:t>
            </a:r>
            <a:endParaRPr lang="en-US" altLang="zh-CN">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rPr>
              <a:t>    ⑸丙类地下或半地下生产场所，一个防火分区或楼层的建筑面积大于50m²或同一时间的使用人数大于15人；</a:t>
            </a:r>
            <a:endParaRPr lang="en-US" altLang="zh-CN">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rPr>
              <a:t>    ⑹丁、戊类地下或半地下生产场所，一个防火分区或楼层的建筑面积大于200m²或同一时间的使用人数大于15人。</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6915" y="1148715"/>
            <a:ext cx="8248015" cy="523367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8.</a:t>
            </a:r>
            <a:r>
              <a:rPr lang="zh-CN" altLang="en-US">
                <a:latin typeface="华文楷体" panose="02010600040101010101" charset="-122"/>
                <a:ea typeface="华文楷体" panose="02010600040101010101" charset="-122"/>
              </a:rPr>
              <a:t>高层厂房和甲、乙、丙类多层厂房的疏散楼梯应为封闭楼梯间或室外楼梯。建筑高度大于32m且任一层使用人数大于10人的厂房，疏散楼梯应为防烟楼梯间或室外楼梯。</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9.</a:t>
            </a:r>
            <a:r>
              <a:rPr lang="zh-CN" altLang="en-US">
                <a:latin typeface="华文楷体" panose="02010600040101010101" charset="-122"/>
                <a:ea typeface="华文楷体" panose="02010600040101010101" charset="-122"/>
              </a:rPr>
              <a:t>占地面积</a:t>
            </a:r>
            <a:r>
              <a:rPr lang="zh-CN" altLang="en-US">
                <a:solidFill>
                  <a:srgbClr val="00B0F0"/>
                </a:solidFill>
                <a:latin typeface="华文楷体" panose="02010600040101010101" charset="-122"/>
                <a:ea typeface="华文楷体" panose="02010600040101010101" charset="-122"/>
              </a:rPr>
              <a:t>大于300m²的地上仓库</a:t>
            </a:r>
            <a:r>
              <a:rPr lang="zh-CN" altLang="en-US">
                <a:latin typeface="华文楷体" panose="02010600040101010101" charset="-122"/>
                <a:ea typeface="华文楷体" panose="02010600040101010101" charset="-122"/>
              </a:rPr>
              <a:t>，安全出口</a:t>
            </a:r>
            <a:r>
              <a:rPr lang="zh-CN" altLang="en-US">
                <a:solidFill>
                  <a:srgbClr val="FE0000"/>
                </a:solidFill>
                <a:latin typeface="华文楷体" panose="02010600040101010101" charset="-122"/>
                <a:ea typeface="华文楷体" panose="02010600040101010101" charset="-122"/>
              </a:rPr>
              <a:t>不应少于2个</a:t>
            </a:r>
            <a:r>
              <a:rPr lang="zh-CN" altLang="en-US">
                <a:latin typeface="华文楷体" panose="02010600040101010101" charset="-122"/>
                <a:ea typeface="华文楷体" panose="02010600040101010101" charset="-122"/>
              </a:rPr>
              <a:t>；建筑面积</a:t>
            </a:r>
            <a:r>
              <a:rPr lang="zh-CN" altLang="en-US">
                <a:solidFill>
                  <a:srgbClr val="00B0F0"/>
                </a:solidFill>
                <a:latin typeface="华文楷体" panose="02010600040101010101" charset="-122"/>
                <a:ea typeface="华文楷体" panose="02010600040101010101" charset="-122"/>
              </a:rPr>
              <a:t>大于100m²的地下或半地下仓库</a:t>
            </a:r>
            <a:r>
              <a:rPr lang="zh-CN" altLang="en-US">
                <a:latin typeface="华文楷体" panose="02010600040101010101" charset="-122"/>
                <a:ea typeface="华文楷体" panose="02010600040101010101" charset="-122"/>
              </a:rPr>
              <a:t>，安全出口</a:t>
            </a:r>
            <a:r>
              <a:rPr lang="zh-CN" altLang="en-US">
                <a:solidFill>
                  <a:srgbClr val="FE0000"/>
                </a:solidFill>
                <a:latin typeface="华文楷体" panose="02010600040101010101" charset="-122"/>
                <a:ea typeface="华文楷体" panose="02010600040101010101" charset="-122"/>
              </a:rPr>
              <a:t>不应少于2个</a:t>
            </a:r>
            <a:r>
              <a:rPr lang="zh-CN" altLang="en-US">
                <a:latin typeface="华文楷体" panose="02010600040101010101" charset="-122"/>
                <a:ea typeface="华文楷体" panose="02010600040101010101" charset="-122"/>
              </a:rPr>
              <a:t>。仓库内每个建筑面积</a:t>
            </a:r>
            <a:r>
              <a:rPr lang="zh-CN" altLang="en-US">
                <a:solidFill>
                  <a:srgbClr val="00B0F0"/>
                </a:solidFill>
                <a:latin typeface="华文楷体" panose="02010600040101010101" charset="-122"/>
                <a:ea typeface="华文楷体" panose="02010600040101010101" charset="-122"/>
              </a:rPr>
              <a:t>大于100m²的房间</a:t>
            </a:r>
            <a:r>
              <a:rPr lang="zh-CN" altLang="en-US">
                <a:latin typeface="华文楷体" panose="02010600040101010101" charset="-122"/>
                <a:ea typeface="华文楷体" panose="02010600040101010101" charset="-122"/>
              </a:rPr>
              <a:t>的疏散出口</a:t>
            </a:r>
            <a:r>
              <a:rPr lang="zh-CN" altLang="en-US">
                <a:solidFill>
                  <a:srgbClr val="FE0000"/>
                </a:solidFill>
                <a:latin typeface="华文楷体" panose="02010600040101010101" charset="-122"/>
                <a:ea typeface="华文楷体" panose="02010600040101010101" charset="-122"/>
              </a:rPr>
              <a:t>不应少于2个</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10.</a:t>
            </a:r>
            <a:r>
              <a:rPr lang="zh-CN" altLang="en-US">
                <a:latin typeface="华文楷体" panose="02010600040101010101" charset="-122"/>
                <a:ea typeface="华文楷体" panose="02010600040101010101" charset="-122"/>
              </a:rPr>
              <a:t>高层仓库的疏散楼梯应为封闭楼梯间或室外楼梯。</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6125" y="645795"/>
            <a:ext cx="8079105" cy="573659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2.</a:t>
            </a:r>
            <a:r>
              <a:rPr lang="zh-CN" altLang="en-US">
                <a:solidFill>
                  <a:srgbClr val="FF0000"/>
                </a:solidFill>
                <a:latin typeface="华文楷体" panose="02010600040101010101" charset="-122"/>
                <a:ea typeface="华文楷体" panose="02010600040101010101" charset="-122"/>
                <a:sym typeface="+mn-ea"/>
              </a:rPr>
              <a:t>详细工程设计（施工图设计）</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详细工程设计是工程设计人员在基础工程设计的前提下，开始工程采购，并逐步根据制造厂商返回的采购文件的深化，将工程设计进一步完善直到能满足工程施工、安装、开车所必需的全部设计文件完成，即标志整个工程设计阶段结束。</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详细工程设计以基础工程设计的全部设计文件、项目依据文件和合同文件为依据。</a:t>
            </a:r>
            <a:endParaRPr lang="zh-CN" altLang="en-US">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详细工程设计为最终材料采购、施工和试车提供详细图纸和文件，并作为编制二次核定估算的依据。</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29945" y="654050"/>
            <a:ext cx="8134985" cy="5694045"/>
          </a:xfrm>
        </p:spPr>
        <p:txBody>
          <a:bodyPr/>
          <a:p>
            <a:pPr marL="0" indent="0">
              <a:buNone/>
            </a:pP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b="1">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一、术语</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1. </a:t>
            </a:r>
            <a:r>
              <a:rPr lang="zh-CN" altLang="en-US" b="1">
                <a:latin typeface="华文楷体" panose="02010600040101010101" charset="-122"/>
                <a:ea typeface="华文楷体" panose="02010600040101010101" charset="-122"/>
              </a:rPr>
              <a:t>对地闪击</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雷云与大地（含地上的突出物）之间的一次或多次放电。</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2. </a:t>
            </a:r>
            <a:r>
              <a:rPr lang="zh-CN" altLang="en-US" b="1">
                <a:latin typeface="华文楷体" panose="02010600040101010101" charset="-122"/>
                <a:ea typeface="华文楷体" panose="02010600040101010101" charset="-122"/>
              </a:rPr>
              <a:t>雷击</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对地闪击中的一次放电。</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3. </a:t>
            </a:r>
            <a:r>
              <a:rPr lang="zh-CN" altLang="en-US" b="1">
                <a:latin typeface="华文楷体" panose="02010600040101010101" charset="-122"/>
                <a:ea typeface="华文楷体" panose="02010600040101010101" charset="-122"/>
              </a:rPr>
              <a:t>防雷装置</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用于减少闪击击于建（构）筑物上或建（构）筑物附近造成的物质性损害和人身伤亡，由外部防雷装置和内部防雷装置组成。</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4. </a:t>
            </a:r>
            <a:r>
              <a:rPr lang="zh-CN" altLang="en-US" b="1">
                <a:latin typeface="华文楷体" panose="02010600040101010101" charset="-122"/>
                <a:ea typeface="华文楷体" panose="02010600040101010101" charset="-122"/>
              </a:rPr>
              <a:t>外部防雷装置</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由接闪器、引下线和接地装置组成。</a:t>
            </a:r>
            <a:endParaRPr lang="en-US" altLang="zh-CN">
              <a:latin typeface="华文楷体" panose="02010600040101010101" charset="-122"/>
              <a:ea typeface="华文楷体" panose="02010600040101010101" charset="-122"/>
            </a:endParaRPr>
          </a:p>
        </p:txBody>
      </p:sp>
      <p:sp>
        <p:nvSpPr>
          <p:cNvPr id="5" name="AutoShape 6"/>
          <p:cNvSpPr>
            <a:spLocks noChangeArrowheads="1"/>
          </p:cNvSpPr>
          <p:nvPr/>
        </p:nvSpPr>
        <p:spPr bwMode="auto">
          <a:xfrm>
            <a:off x="1873885" y="655320"/>
            <a:ext cx="5099050" cy="685800"/>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mj-ea"/>
                <a:ea typeface="+mj-ea"/>
                <a:cs typeface="+mj-ea"/>
              </a:rPr>
              <a:t>第五节 建筑物防雷设计</a:t>
            </a:r>
            <a:endParaRPr lang="zh-CN" altLang="en-US" sz="2800" b="1" dirty="0">
              <a:solidFill>
                <a:srgbClr val="000099"/>
              </a:solidFill>
              <a:latin typeface="+mj-ea"/>
              <a:ea typeface="+mj-ea"/>
              <a:cs typeface="+mj-e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68350" y="626745"/>
            <a:ext cx="8196580" cy="582422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5. </a:t>
            </a:r>
            <a:r>
              <a:rPr lang="en-US" altLang="zh-CN" b="1">
                <a:latin typeface="华文楷体" panose="02010600040101010101" charset="-122"/>
                <a:ea typeface="华文楷体" panose="02010600040101010101" charset="-122"/>
                <a:sym typeface="+mn-ea"/>
              </a:rPr>
              <a:t>内部防雷装置</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由防雷等电位连接和与外部防雷装置的间隔距离组成。</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6. </a:t>
            </a:r>
            <a:r>
              <a:rPr lang="en-US" altLang="zh-CN" b="1">
                <a:latin typeface="华文楷体" panose="02010600040101010101" charset="-122"/>
                <a:ea typeface="华文楷体" panose="02010600040101010101" charset="-122"/>
                <a:sym typeface="+mn-ea"/>
              </a:rPr>
              <a:t>防雷等电位连接</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将分开的诸金属物体直接用连接导体或经电涌保护器连接到防雷装置上以减小雷电流引发的电位差。</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7. </a:t>
            </a:r>
            <a:r>
              <a:rPr lang="zh-CN" altLang="en-US" b="1">
                <a:latin typeface="华文楷体" panose="02010600040101010101" charset="-122"/>
                <a:ea typeface="华文楷体" panose="02010600040101010101" charset="-122"/>
                <a:sym typeface="+mn-ea"/>
              </a:rPr>
              <a:t>直击雷</a:t>
            </a:r>
            <a:endParaRPr lang="zh-CN" altLang="en-US" b="1">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闪击直接击于建（构）筑物、其他物体、大地或外部防雷装置上，产生电效应、热效应和机械力者。</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8. </a:t>
            </a:r>
            <a:r>
              <a:rPr lang="en-US" altLang="zh-CN" b="1">
                <a:latin typeface="华文楷体" panose="02010600040101010101" charset="-122"/>
                <a:ea typeface="华文楷体" panose="02010600040101010101" charset="-122"/>
                <a:sym typeface="+mn-ea"/>
              </a:rPr>
              <a:t>闪电静电感应</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由于雷云的作用，使附近导体上感应出与雷云符号相反的电荷，雷云主放电时，先导通道中的电荷迅速中和，在导体上的感应电荷得到释放，如没有就近泄</a:t>
            </a:r>
            <a:r>
              <a:rPr lang="zh-CN" altLang="en-US">
                <a:latin typeface="华文楷体" panose="02010600040101010101" charset="-122"/>
                <a:ea typeface="华文楷体" panose="02010600040101010101" charset="-122"/>
                <a:sym typeface="+mn-ea"/>
              </a:rPr>
              <a:t>入</a:t>
            </a:r>
            <a:r>
              <a:rPr lang="en-US" altLang="zh-CN">
                <a:latin typeface="华文楷体" panose="02010600040101010101" charset="-122"/>
                <a:ea typeface="华文楷体" panose="02010600040101010101" charset="-122"/>
                <a:sym typeface="+mn-ea"/>
              </a:rPr>
              <a:t>地中就会产生很高的电位。</a:t>
            </a:r>
            <a:endParaRPr lang="en-US" altLang="zh-CN">
              <a:latin typeface="华文楷体" panose="02010600040101010101" charset="-122"/>
              <a:ea typeface="华文楷体" panose="02010600040101010101" charset="-122"/>
              <a:sym typeface="+mn-ea"/>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4055" y="652780"/>
            <a:ext cx="8270875" cy="594487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9. </a:t>
            </a:r>
            <a:r>
              <a:rPr lang="en-US" altLang="zh-CN" b="1">
                <a:latin typeface="华文楷体" panose="02010600040101010101" charset="-122"/>
                <a:ea typeface="华文楷体" panose="02010600040101010101" charset="-122"/>
              </a:rPr>
              <a:t>闪电电磁感应</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由于雷电流迅速变化在其周围空间产生瞬变的强电磁场，使附近导体上感应出很高的电动势。 </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10. </a:t>
            </a:r>
            <a:r>
              <a:rPr lang="zh-CN" altLang="en-US" b="1">
                <a:latin typeface="华文楷体" panose="02010600040101010101" charset="-122"/>
                <a:ea typeface="华文楷体" panose="02010600040101010101" charset="-122"/>
              </a:rPr>
              <a:t>闪电感应</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闪电放电时，在附近导体上产生的雷电静电感应和雷电电磁感应，它可能使金属部件之间产生火花放电。</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11. </a:t>
            </a:r>
            <a:r>
              <a:rPr lang="en-US" altLang="zh-CN" b="1">
                <a:latin typeface="华文楷体" panose="02010600040101010101" charset="-122"/>
                <a:ea typeface="华文楷体" panose="02010600040101010101" charset="-122"/>
              </a:rPr>
              <a:t>闪电电涌侵入</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由于雷电对架空线路、电缆线路或金属管道的作用，雷电波，即</a:t>
            </a:r>
            <a:r>
              <a:rPr lang="en-US" altLang="zh-CN">
                <a:solidFill>
                  <a:srgbClr val="FF0000"/>
                </a:solidFill>
                <a:latin typeface="华文楷体" panose="02010600040101010101" charset="-122"/>
                <a:ea typeface="华文楷体" panose="02010600040101010101" charset="-122"/>
              </a:rPr>
              <a:t>闪电电涌</a:t>
            </a:r>
            <a:r>
              <a:rPr lang="en-US" altLang="zh-CN">
                <a:latin typeface="华文楷体" panose="02010600040101010101" charset="-122"/>
                <a:ea typeface="华文楷体" panose="02010600040101010101" charset="-122"/>
              </a:rPr>
              <a:t>，可能沿着这些管线侵入屋内，危及人身安全或损坏设备。</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8980" y="594995"/>
            <a:ext cx="8136890" cy="5770880"/>
          </a:xfrm>
        </p:spPr>
        <p:txBody>
          <a:bodyPr/>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二、建筑物的防雷分类</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建筑物应根据建筑物的重要性、使用性质、发生雷电事故的可能性和后果，按防雷要求分为三类。</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en-US" altLang="zh-CN">
                <a:highlight>
                  <a:srgbClr val="00FFFF"/>
                </a:highlight>
                <a:latin typeface="华文楷体" panose="02010600040101010101" charset="-122"/>
                <a:ea typeface="华文楷体" panose="02010600040101010101" charset="-122"/>
              </a:rPr>
              <a:t>第一类防雷建筑物</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1. 凡制造、使用或贮存火炸药及其制品的危险建筑物，因电火花而引起爆炸、爆轰，会造成巨大破坏和人身伤亡者。</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2. 具有0区或20区爆炸危险场所的建筑物。</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3. 具有1区或21区爆炸危险场所的建筑物，因电火花而引起爆炸，会造成巨大破坏和人身伤亡者。</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en-US" altLang="zh-CN">
                <a:highlight>
                  <a:srgbClr val="00FFFF"/>
                </a:highlight>
                <a:latin typeface="华文楷体" panose="02010600040101010101" charset="-122"/>
                <a:ea typeface="华文楷体" panose="02010600040101010101" charset="-122"/>
              </a:rPr>
              <a:t>第二类防雷建筑物</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1. 国家级重点文物保护的建筑物。</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2. 国家级的会堂、办公建筑物、大型展览和博览建筑物、大型火车站和飞机场、国宾馆，国家级档案馆、大型城市的</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0090" y="669925"/>
            <a:ext cx="8244840" cy="571246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重</a:t>
            </a:r>
            <a:r>
              <a:rPr lang="en-US" altLang="zh-CN">
                <a:latin typeface="华文楷体" panose="02010600040101010101" charset="-122"/>
                <a:ea typeface="华文楷体" panose="02010600040101010101" charset="-122"/>
                <a:sym typeface="+mn-ea"/>
              </a:rPr>
              <a:t>要给水泵房等特别重要的建筑物。</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en-US" altLang="zh-CN">
                <a:solidFill>
                  <a:srgbClr val="FF0000"/>
                </a:solidFill>
                <a:latin typeface="华文楷体" panose="02010600040101010101" charset="-122"/>
                <a:ea typeface="华文楷体" panose="02010600040101010101" charset="-122"/>
                <a:sym typeface="+mn-ea"/>
              </a:rPr>
              <a:t>注</a:t>
            </a:r>
            <a:r>
              <a:rPr lang="en-US" altLang="zh-CN">
                <a:latin typeface="华文楷体" panose="02010600040101010101" charset="-122"/>
                <a:ea typeface="华文楷体" panose="02010600040101010101" charset="-122"/>
                <a:sym typeface="+mn-ea"/>
              </a:rPr>
              <a:t>∶飞机场不含停放飞机的露天场所和跑道。</a:t>
            </a:r>
            <a:endParaRPr lang="en-US" altLang="zh-CN">
              <a:latin typeface="华文楷体" panose="02010600040101010101" charset="-122"/>
              <a:ea typeface="华文楷体" panose="02010600040101010101" charset="-122"/>
            </a:endParaRPr>
          </a:p>
          <a:p>
            <a:pPr marL="0" indent="0" eaLnBrk="1" latinLnBrk="0" hangingPunct="1">
              <a:lnSpc>
                <a:spcPts val="3500"/>
              </a:lnSpc>
              <a:buNone/>
            </a:pPr>
            <a:r>
              <a:rPr lang="en-US" altLang="zh-CN">
                <a:latin typeface="华文楷体" panose="02010600040101010101" charset="-122"/>
                <a:ea typeface="华文楷体" panose="02010600040101010101" charset="-122"/>
              </a:rPr>
              <a:t>    3. </a:t>
            </a:r>
            <a:r>
              <a:rPr lang="zh-CN" altLang="en-US">
                <a:latin typeface="华文楷体" panose="02010600040101010101" charset="-122"/>
                <a:ea typeface="华文楷体" panose="02010600040101010101" charset="-122"/>
              </a:rPr>
              <a:t>国家级计算中心、国际通信枢纽等对国民经济有重要意义的建筑物。</a:t>
            </a:r>
            <a:endParaRPr lang="zh-CN" altLang="en-US">
              <a:latin typeface="华文楷体" panose="02010600040101010101" charset="-122"/>
              <a:ea typeface="华文楷体" panose="02010600040101010101" charset="-122"/>
            </a:endParaRPr>
          </a:p>
          <a:p>
            <a:pPr marL="0" indent="0" eaLnBrk="1" latinLnBrk="0" hangingPunct="1">
              <a:lnSpc>
                <a:spcPts val="3500"/>
              </a:lnSpc>
              <a:buNone/>
            </a:pPr>
            <a:r>
              <a:rPr lang="en-US" altLang="zh-CN">
                <a:latin typeface="华文楷体" panose="02010600040101010101" charset="-122"/>
                <a:ea typeface="华文楷体" panose="02010600040101010101" charset="-122"/>
              </a:rPr>
              <a:t>    4. </a:t>
            </a:r>
            <a:r>
              <a:rPr lang="zh-CN" altLang="en-US">
                <a:latin typeface="华文楷体" panose="02010600040101010101" charset="-122"/>
                <a:ea typeface="华文楷体" panose="02010600040101010101" charset="-122"/>
              </a:rPr>
              <a:t>国家特级和甲级大型体育馆。</a:t>
            </a:r>
            <a:endParaRPr lang="zh-CN" altLang="en-US">
              <a:latin typeface="华文楷体" panose="02010600040101010101" charset="-122"/>
              <a:ea typeface="华文楷体" panose="02010600040101010101" charset="-122"/>
            </a:endParaRPr>
          </a:p>
          <a:p>
            <a:pPr marL="0" indent="0" eaLnBrk="1" latinLnBrk="0" hangingPunct="1">
              <a:lnSpc>
                <a:spcPts val="3500"/>
              </a:lnSpc>
              <a:buNone/>
            </a:pPr>
            <a:r>
              <a:rPr lang="en-US" altLang="zh-CN">
                <a:latin typeface="华文楷体" panose="02010600040101010101" charset="-122"/>
                <a:ea typeface="华文楷体" panose="02010600040101010101" charset="-122"/>
              </a:rPr>
              <a:t>    5. </a:t>
            </a:r>
            <a:r>
              <a:rPr lang="zh-CN" altLang="en-US">
                <a:latin typeface="华文楷体" panose="02010600040101010101" charset="-122"/>
                <a:ea typeface="华文楷体" panose="02010600040101010101" charset="-122"/>
              </a:rPr>
              <a:t>制造、使用或贮存火炸药及其制品的危险建筑物，且电火花不易引起爆炸或不致造成巨大破坏和人身伤亡者。</a:t>
            </a:r>
            <a:endParaRPr lang="zh-CN" altLang="en-US">
              <a:latin typeface="华文楷体" panose="02010600040101010101" charset="-122"/>
              <a:ea typeface="华文楷体" panose="02010600040101010101" charset="-122"/>
            </a:endParaRPr>
          </a:p>
          <a:p>
            <a:pPr marL="0" indent="0" eaLnBrk="1" latinLnBrk="0" hangingPunct="1">
              <a:lnSpc>
                <a:spcPts val="3500"/>
              </a:lnSpc>
              <a:buNone/>
            </a:pPr>
            <a:r>
              <a:rPr lang="en-US" altLang="zh-CN">
                <a:latin typeface="华文楷体" panose="02010600040101010101" charset="-122"/>
                <a:ea typeface="华文楷体" panose="02010600040101010101" charset="-122"/>
              </a:rPr>
              <a:t>    6. </a:t>
            </a:r>
            <a:r>
              <a:rPr lang="zh-CN" altLang="en-US">
                <a:latin typeface="华文楷体" panose="02010600040101010101" charset="-122"/>
                <a:ea typeface="华文楷体" panose="02010600040101010101" charset="-122"/>
              </a:rPr>
              <a:t>具有1区或21区爆炸危险场所的建筑物，且电火花不易引起爆炸或不致造成巨大破坏和人身伤亡者。</a:t>
            </a:r>
            <a:endParaRPr lang="zh-CN" altLang="en-US">
              <a:latin typeface="华文楷体" panose="02010600040101010101" charset="-122"/>
              <a:ea typeface="华文楷体" panose="02010600040101010101" charset="-122"/>
            </a:endParaRPr>
          </a:p>
          <a:p>
            <a:pPr marL="0" indent="0" eaLnBrk="1" latinLnBrk="0" hangingPunct="1">
              <a:lnSpc>
                <a:spcPts val="3500"/>
              </a:lnSpc>
              <a:buNone/>
            </a:pPr>
            <a:r>
              <a:rPr lang="en-US" altLang="zh-CN">
                <a:latin typeface="华文楷体" panose="02010600040101010101" charset="-122"/>
                <a:ea typeface="华文楷体" panose="02010600040101010101" charset="-122"/>
              </a:rPr>
              <a:t>    7. </a:t>
            </a:r>
            <a:r>
              <a:rPr lang="zh-CN" altLang="en-US">
                <a:latin typeface="华文楷体" panose="02010600040101010101" charset="-122"/>
                <a:ea typeface="华文楷体" panose="02010600040101010101" charset="-122"/>
              </a:rPr>
              <a:t>具有2区或22区爆炸危险场所的建筑物。</a:t>
            </a:r>
            <a:endParaRPr lang="zh-CN" altLang="en-US">
              <a:latin typeface="华文楷体" panose="02010600040101010101" charset="-122"/>
              <a:ea typeface="华文楷体" panose="02010600040101010101" charset="-122"/>
            </a:endParaRPr>
          </a:p>
          <a:p>
            <a:pPr marL="0" indent="0" eaLnBrk="1" latinLnBrk="0" hangingPunct="1">
              <a:lnSpc>
                <a:spcPts val="3500"/>
              </a:lnSpc>
              <a:buNone/>
            </a:pPr>
            <a:r>
              <a:rPr lang="en-US" altLang="zh-CN">
                <a:latin typeface="华文楷体" panose="02010600040101010101" charset="-122"/>
                <a:ea typeface="华文楷体" panose="02010600040101010101" charset="-122"/>
              </a:rPr>
              <a:t>    8. </a:t>
            </a:r>
            <a:r>
              <a:rPr lang="zh-CN" altLang="en-US">
                <a:latin typeface="华文楷体" panose="02010600040101010101" charset="-122"/>
                <a:ea typeface="华文楷体" panose="02010600040101010101" charset="-122"/>
              </a:rPr>
              <a:t>有爆炸危险的露天钢质封闭气罐。</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67715" y="680720"/>
            <a:ext cx="8197215" cy="570166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9. </a:t>
            </a:r>
            <a:r>
              <a:rPr lang="zh-CN" altLang="en-US">
                <a:latin typeface="华文楷体" panose="02010600040101010101" charset="-122"/>
                <a:ea typeface="华文楷体" panose="02010600040101010101" charset="-122"/>
                <a:sym typeface="+mn-ea"/>
              </a:rPr>
              <a:t>预计雷击次数大于0.05次/a的部、省级办公建筑物和其他重要或人员密集的公共建筑物以及火灾危险场所。</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10. </a:t>
            </a:r>
            <a:r>
              <a:rPr lang="zh-CN" altLang="en-US">
                <a:latin typeface="华文楷体" panose="02010600040101010101" charset="-122"/>
                <a:ea typeface="华文楷体" panose="02010600040101010101" charset="-122"/>
                <a:sym typeface="+mn-ea"/>
              </a:rPr>
              <a:t>预计雷击次数大于0.25次/a的住宅、办公楼等一般性民用建筑物或一般性工业建筑物。</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en-US" altLang="zh-CN">
                <a:highlight>
                  <a:srgbClr val="00FFFF"/>
                </a:highlight>
                <a:latin typeface="华文楷体" panose="02010600040101010101" charset="-122"/>
                <a:ea typeface="华文楷体" panose="02010600040101010101" charset="-122"/>
                <a:sym typeface="+mn-ea"/>
              </a:rPr>
              <a:t>第三类防雷建筑物</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1. 省级重点文物保护的建筑物及省级档案馆。</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2. 预计雷击次数大于或等于0.01次/a，且小于或等于0.05 次/a的部、省级办公建筑物和其他重要或人员密集的公共建筑物，以及火灾危险场所。</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3. 预计雷击次数大于或等于0.05次/a，且小于或等于0.25 次/a的住宅、办公楼等一般性民用建筑物或一般性工业建筑物。</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01370" y="652145"/>
            <a:ext cx="8163560" cy="573024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4. 在平均雷暴日大于15d/a的地区，高度在15m及以上的烟囱、水塔等孤立的高耸建筑物；在平均雷暴日小于或等于15d/a 的地区，高度在20m及以上的烟囱、水塔等孤立的高耸建筑物。</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sym typeface="+mn-ea"/>
              </a:rPr>
              <a:t>    </a:t>
            </a:r>
            <a:r>
              <a:rPr lang="zh-CN" altLang="en-US" b="1">
                <a:latin typeface="华文楷体" panose="02010600040101010101" charset="-122"/>
                <a:ea typeface="华文楷体" panose="02010600040101010101" charset="-122"/>
                <a:sym typeface="+mn-ea"/>
              </a:rPr>
              <a:t>三、第一类防雷建筑物的防雷措施</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1. 第一类防雷建筑物</a:t>
            </a:r>
            <a:r>
              <a:rPr lang="en-US" altLang="zh-CN">
                <a:highlight>
                  <a:srgbClr val="00FFFF"/>
                </a:highlight>
                <a:latin typeface="华文楷体" panose="02010600040101010101" charset="-122"/>
                <a:ea typeface="华文楷体" panose="02010600040101010101" charset="-122"/>
                <a:sym typeface="+mn-ea"/>
              </a:rPr>
              <a:t>防直击雷</a:t>
            </a:r>
            <a:r>
              <a:rPr lang="en-US" altLang="zh-CN">
                <a:latin typeface="华文楷体" panose="02010600040101010101" charset="-122"/>
                <a:ea typeface="华文楷体" panose="02010600040101010101" charset="-122"/>
                <a:sym typeface="+mn-ea"/>
              </a:rPr>
              <a:t>的措施</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⑴应装设独立接闪杆或架空接闪线或网。架空接闪网的网格尺寸</a:t>
            </a:r>
            <a:r>
              <a:rPr lang="en-US" altLang="zh-CN">
                <a:solidFill>
                  <a:srgbClr val="FF0000"/>
                </a:solidFill>
                <a:latin typeface="华文楷体" panose="02010600040101010101" charset="-122"/>
                <a:ea typeface="华文楷体" panose="02010600040101010101" charset="-122"/>
                <a:sym typeface="+mn-ea"/>
              </a:rPr>
              <a:t>不应大于5m×5m或6m×4m</a:t>
            </a:r>
            <a:r>
              <a:rPr lang="en-US" altLang="zh-CN">
                <a:latin typeface="华文楷体" panose="02010600040101010101" charset="-122"/>
                <a:ea typeface="华文楷体" panose="02010600040101010101" charset="-122"/>
                <a:sym typeface="+mn-ea"/>
              </a:rPr>
              <a:t>。</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⑵排放爆炸危险气体、蒸气或粉尘的放散管、呼吸阀、排风管等的管口外的空间应处于接闪器的保护范围内</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⑶独立接闪杆的杆塔、架空接闪线的端部和架空接闪网的每根支柱处应至少设一根引下线。</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1200" y="654050"/>
            <a:ext cx="8253730" cy="572833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2. 第一类防雷建筑物</a:t>
            </a:r>
            <a:r>
              <a:rPr lang="en-US" altLang="zh-CN">
                <a:highlight>
                  <a:srgbClr val="00FFFF"/>
                </a:highlight>
                <a:latin typeface="华文楷体" panose="02010600040101010101" charset="-122"/>
                <a:ea typeface="华文楷体" panose="02010600040101010101" charset="-122"/>
              </a:rPr>
              <a:t>防闪电感应</a:t>
            </a:r>
            <a:r>
              <a:rPr lang="zh-CN" altLang="en-US">
                <a:latin typeface="华文楷体" panose="02010600040101010101" charset="-122"/>
                <a:ea typeface="华文楷体" panose="02010600040101010101" charset="-122"/>
              </a:rPr>
              <a:t>的措施</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⑴建筑物内的设备、管道、构架、电缆金属外皮、钢屋架、钢窗等较大金属物和突出屋面的放散管、风管等金属物，均应接到防闪电感应的接地装置上。</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rPr>
              <a:t>    金属屋面周边每隔18m～24m应采用引下线接地一次。</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rPr>
              <a:t>    现场浇灌或用预制构件组成的钢筋混凝土屋面，其钢筋网的交叉点应绑扎或焊接，并应每隔18m～24m采用引下线接地一次。</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⑵平行敷设的管道、构架和电缆金属外皮等长金属物，其净距小于100mm时，应采用金属线跨接，跨接点的间距不应大于30m；交叉净距小于100mm时，其交叉处也应跨接。</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rPr>
              <a:t>    当长金属物的弯头、阀门、法兰盘等连接处的过渡电阻大</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2150" y="682625"/>
            <a:ext cx="8272780" cy="5662930"/>
          </a:xfrm>
        </p:spPr>
        <p:txBody>
          <a:bodyPr/>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于0.03Ω时，连接处应用金属线跨接。对有不少于5根螺栓连接的法兰盘，在非腐蚀环境下，可不跨接。</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⑶防闪电感应的接地装置应与电气和电子系统的接地装置共用，其工频接地电阻不宜大于10Ω。防闪电感应的接地装置与独立接闪杆、架空接闪线或架空接闪网的接地装置之间的间隔距离，应符合本规范第4.2.1条第5款的规定。</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当屋内设有等电位连接的接地干线时，其与防闪电感应接地装置的连接不应少于2处。</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3. 第一类防雷建筑物</a:t>
            </a:r>
            <a:r>
              <a:rPr lang="en-US" altLang="zh-CN">
                <a:highlight>
                  <a:srgbClr val="00FFFF"/>
                </a:highlight>
                <a:latin typeface="华文楷体" panose="02010600040101010101" charset="-122"/>
                <a:ea typeface="华文楷体" panose="02010600040101010101" charset="-122"/>
              </a:rPr>
              <a:t>防闪电电涌侵入</a:t>
            </a:r>
            <a:r>
              <a:rPr lang="en-US" altLang="zh-CN">
                <a:latin typeface="华文楷体" panose="02010600040101010101" charset="-122"/>
                <a:ea typeface="华文楷体" panose="02010600040101010101" charset="-122"/>
              </a:rPr>
              <a:t>的措施</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⑴室外低压配电线路应全线采用电缆直接埋地敷设，在入户处应将电缆的金属外皮、钢管接到等电位连接带或防闪电感应的接地装置上。</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endParaRPr lang="en-US" altLang="zh-CN">
              <a:latin typeface="华文楷体" panose="02010600040101010101" charset="-122"/>
              <a:ea typeface="华文楷体" panose="02010600040101010101"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0570" y="609600"/>
            <a:ext cx="8214360" cy="577278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⑵当全线采用电缆有困难时，应采用钢筋混凝土杆和铁横担的架空线，并应使用一段金属铠装电缆或护套电缆穿钢管直接埋地引入。架空线与建筑物的距离不应小于15m。</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在电缆与架空线连接处，尚应装设</a:t>
            </a:r>
            <a:r>
              <a:rPr lang="en-US" altLang="zh-CN">
                <a:solidFill>
                  <a:srgbClr val="FF0000"/>
                </a:solidFill>
                <a:latin typeface="华文楷体" panose="02010600040101010101" charset="-122"/>
                <a:ea typeface="华文楷体" panose="02010600040101010101" charset="-122"/>
                <a:sym typeface="+mn-ea"/>
              </a:rPr>
              <a:t>户外型电涌保护器</a:t>
            </a:r>
            <a:r>
              <a:rPr lang="en-US" altLang="zh-CN">
                <a:latin typeface="华文楷体" panose="02010600040101010101" charset="-122"/>
                <a:ea typeface="华文楷体" panose="02010600040101010101" charset="-122"/>
                <a:sym typeface="+mn-ea"/>
              </a:rPr>
              <a:t>。电涌保护器、电缆金属外皮、钢管和绝缘子铁脚、金具等应连在一起接地，其冲击接地电阻不应大于30Ω。</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⑶</a:t>
            </a:r>
            <a:r>
              <a:rPr lang="zh-CN" altLang="en-US">
                <a:latin typeface="华文楷体" panose="02010600040101010101" charset="-122"/>
                <a:ea typeface="华文楷体" panose="02010600040101010101" charset="-122"/>
              </a:rPr>
              <a:t>架空金属管道，在</a:t>
            </a:r>
            <a:r>
              <a:rPr lang="zh-CN" altLang="en-US">
                <a:solidFill>
                  <a:srgbClr val="FF0000"/>
                </a:solidFill>
                <a:latin typeface="华文楷体" panose="02010600040101010101" charset="-122"/>
                <a:ea typeface="华文楷体" panose="02010600040101010101" charset="-122"/>
              </a:rPr>
              <a:t>进出建筑物处</a:t>
            </a:r>
            <a:r>
              <a:rPr lang="zh-CN" altLang="en-US">
                <a:latin typeface="华文楷体" panose="02010600040101010101" charset="-122"/>
                <a:ea typeface="华文楷体" panose="02010600040101010101" charset="-122"/>
              </a:rPr>
              <a:t>，应与防闪电感应的接地装置相连。距离建筑物100m 内的管道，宜</a:t>
            </a:r>
            <a:r>
              <a:rPr lang="zh-CN" altLang="en-US">
                <a:solidFill>
                  <a:srgbClr val="FF0000"/>
                </a:solidFill>
                <a:latin typeface="华文楷体" panose="02010600040101010101" charset="-122"/>
                <a:ea typeface="华文楷体" panose="02010600040101010101" charset="-122"/>
              </a:rPr>
              <a:t>每隔25m</a:t>
            </a:r>
            <a:r>
              <a:rPr lang="zh-CN" altLang="en-US">
                <a:latin typeface="华文楷体" panose="02010600040101010101" charset="-122"/>
                <a:ea typeface="华文楷体" panose="02010600040101010101" charset="-122"/>
              </a:rPr>
              <a:t> 接地一次，其冲击接地电阻不应大于30Ω，并应利用金属支架或钢筋混凝土支架的焊接、绑扎钢筋网作为引下线，其钢筋混凝土基础宜作为接地装置。</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埋地或地沟内的金属管道，在</a:t>
            </a:r>
            <a:r>
              <a:rPr lang="en-US" altLang="zh-CN">
                <a:solidFill>
                  <a:srgbClr val="FF0000"/>
                </a:solidFill>
                <a:latin typeface="华文楷体" panose="02010600040101010101" charset="-122"/>
                <a:ea typeface="华文楷体" panose="02010600040101010101" charset="-122"/>
              </a:rPr>
              <a:t>进出建筑物处</a:t>
            </a:r>
            <a:r>
              <a:rPr lang="en-US" altLang="zh-CN">
                <a:latin typeface="华文楷体" panose="02010600040101010101" charset="-122"/>
                <a:ea typeface="华文楷体" panose="02010600040101010101" charset="-122"/>
              </a:rPr>
              <a:t>应等电位连接到等电位连接带或防闪电感应的接地装置上。</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1680" y="567055"/>
            <a:ext cx="8223250" cy="6006465"/>
          </a:xfrm>
        </p:spPr>
        <p:txBody>
          <a:bodyPr/>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cs typeface="华文楷体" panose="02010600040101010101" charset="-122"/>
                <a:sym typeface="+mn-ea"/>
              </a:rPr>
              <a:t>    </a:t>
            </a:r>
            <a:r>
              <a:rPr lang="zh-CN" b="1">
                <a:latin typeface="华文楷体" panose="02010600040101010101" charset="-122"/>
                <a:ea typeface="华文楷体" panose="02010600040101010101" charset="-122"/>
                <a:cs typeface="华文楷体" panose="02010600040101010101" charset="-122"/>
                <a:sym typeface="+mn-ea"/>
              </a:rPr>
              <a:t>三</a:t>
            </a:r>
            <a:r>
              <a:rPr lang="zh-CN" b="1">
                <a:latin typeface="华文楷体" panose="02010600040101010101" charset="-122"/>
                <a:ea typeface="华文楷体" panose="02010600040101010101" charset="-122"/>
                <a:cs typeface="华文楷体" panose="02010600040101010101" charset="-122"/>
                <a:sym typeface="+mn-ea"/>
              </a:rPr>
              <a:t>、化</a:t>
            </a:r>
            <a:r>
              <a:rPr lang="zh-CN" altLang="en-US" b="1">
                <a:latin typeface="华文楷体" panose="02010600040101010101" charset="-122"/>
                <a:ea typeface="华文楷体" panose="02010600040101010101" charset="-122"/>
                <a:cs typeface="华文楷体" panose="02010600040101010101" charset="-122"/>
                <a:sym typeface="+mn-ea"/>
              </a:rPr>
              <a:t>工设计</a:t>
            </a:r>
            <a:r>
              <a:rPr lang="zh-CN" b="1">
                <a:latin typeface="华文楷体" panose="02010600040101010101" charset="-122"/>
                <a:ea typeface="华文楷体" panose="02010600040101010101" charset="-122"/>
                <a:cs typeface="华文楷体" panose="02010600040101010101" charset="-122"/>
                <a:sym typeface="+mn-ea"/>
              </a:rPr>
              <a:t>应当遵循的原则</a:t>
            </a:r>
            <a:r>
              <a:rPr lang="en-US" altLang="zh-CN" b="1">
                <a:latin typeface="华文楷体" panose="02010600040101010101" charset="-122"/>
                <a:ea typeface="华文楷体" panose="02010600040101010101" charset="-122"/>
                <a:cs typeface="华文楷体" panose="02010600040101010101" charset="-122"/>
                <a:sym typeface="+mn-ea"/>
              </a:rPr>
              <a:t> </a:t>
            </a:r>
            <a:r>
              <a:rPr lang="zh-CN">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8</a:t>
            </a:r>
            <a:r>
              <a:rPr lang="zh-CN" altLang="en-US">
                <a:latin typeface="华文楷体" panose="02010600040101010101" charset="-122"/>
                <a:ea typeface="华文楷体" panose="02010600040101010101" charset="-122"/>
                <a:cs typeface="华文楷体" panose="02010600040101010101" charset="-122"/>
                <a:sym typeface="+mn-ea"/>
              </a:rPr>
              <a:t>条</a:t>
            </a:r>
            <a:r>
              <a:rPr lang="zh-CN">
                <a:latin typeface="华文楷体" panose="02010600040101010101" charset="-122"/>
                <a:ea typeface="华文楷体" panose="02010600040101010101" charset="-122"/>
                <a:cs typeface="华文楷体" panose="02010600040101010101" charset="-122"/>
                <a:sym typeface="+mn-ea"/>
              </a:rPr>
              <a:t>）</a:t>
            </a:r>
            <a:endParaRPr lang="zh-CN" b="1">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atin typeface="华文楷体" panose="02010600040101010101" charset="-122"/>
                <a:ea typeface="华文楷体" panose="02010600040101010101" charset="-122"/>
                <a:cs typeface="华文楷体" panose="02010600040101010101" charset="-122"/>
                <a:sym typeface="+mn-ea"/>
              </a:rPr>
              <a:t>化工设计工作既是一门技术与经济相结合的科学，同时又是一项政策性很强的工作，为此应特别注意贯彻以下原则。</a:t>
            </a:r>
            <a:endParaRPr lang="zh-CN">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1.</a:t>
            </a:r>
            <a:r>
              <a:rPr lang="zh-CN">
                <a:latin typeface="华文楷体" panose="02010600040101010101" charset="-122"/>
                <a:ea typeface="华文楷体" panose="02010600040101010101" charset="-122"/>
                <a:cs typeface="华文楷体" panose="02010600040101010101" charset="-122"/>
                <a:sym typeface="+mn-ea"/>
              </a:rPr>
              <a:t>在国家</a:t>
            </a:r>
            <a:r>
              <a:rPr lang="zh-CN">
                <a:solidFill>
                  <a:srgbClr val="FF0000"/>
                </a:solidFill>
                <a:latin typeface="华文楷体" panose="02010600040101010101" charset="-122"/>
                <a:ea typeface="华文楷体" panose="02010600040101010101" charset="-122"/>
                <a:cs typeface="华文楷体" panose="02010600040101010101" charset="-122"/>
                <a:sym typeface="+mn-ea"/>
              </a:rPr>
              <a:t>政策、法规</a:t>
            </a:r>
            <a:r>
              <a:rPr lang="zh-CN">
                <a:latin typeface="华文楷体" panose="02010600040101010101" charset="-122"/>
                <a:ea typeface="华文楷体" panose="02010600040101010101" charset="-122"/>
                <a:cs typeface="华文楷体" panose="02010600040101010101" charset="-122"/>
                <a:sym typeface="+mn-ea"/>
              </a:rPr>
              <a:t>允许范围内进行设计，禁止对国家明令禁止的项目进行设计，禁止在设计中采用国家明令淘汰的工艺技术，设计要符合国民经济和社会发展规划、行业规划、产业政策、行业准入标准。</a:t>
            </a:r>
            <a:endParaRPr lang="zh-CN">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2. </a:t>
            </a:r>
            <a:r>
              <a:rPr lang="zh-CN">
                <a:latin typeface="华文楷体" panose="02010600040101010101" charset="-122"/>
                <a:ea typeface="华文楷体" panose="02010600040101010101" charset="-122"/>
                <a:cs typeface="华文楷体" panose="02010600040101010101" charset="-122"/>
                <a:sym typeface="+mn-ea"/>
              </a:rPr>
              <a:t>从符合党和国家的政治方针和技术经济政策出发，要本着对国家、对人民负责的态度，合理开发有效利用资源，注意</a:t>
            </a:r>
            <a:r>
              <a:rPr lang="zh-CN">
                <a:solidFill>
                  <a:srgbClr val="FF0000"/>
                </a:solidFill>
                <a:latin typeface="华文楷体" panose="02010600040101010101" charset="-122"/>
                <a:ea typeface="华文楷体" panose="02010600040101010101" charset="-122"/>
                <a:cs typeface="华文楷体" panose="02010600040101010101" charset="-122"/>
                <a:sym typeface="+mn-ea"/>
              </a:rPr>
              <a:t>节能、节水、减排，保护环境</a:t>
            </a:r>
            <a:r>
              <a:rPr lang="zh-CN">
                <a:latin typeface="华文楷体" panose="02010600040101010101" charset="-122"/>
                <a:ea typeface="华文楷体" panose="02010600040101010101" charset="-122"/>
                <a:cs typeface="华文楷体" panose="02010600040101010101" charset="-122"/>
                <a:sym typeface="+mn-ea"/>
              </a:rPr>
              <a:t>，处理好技术、经济及环境的关系，自觉维护国家和人民的利益；确保安全生产，符合国家工业安全与卫生要求，不对公众利益、环境产生重大不利影响。</a:t>
            </a:r>
            <a:endParaRPr lang="zh-CN">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78815" y="554355"/>
            <a:ext cx="8286115" cy="5603875"/>
          </a:xfrm>
        </p:spPr>
        <p:txBody>
          <a:bodyPr/>
          <a:p>
            <a:pPr marL="0" indent="0" eaLnBrk="1" latinLnBrk="0" hangingPunct="1">
              <a:lnSpc>
                <a:spcPts val="3500"/>
              </a:lnSpc>
              <a:spcBef>
                <a:spcPts val="0"/>
              </a:spcBef>
              <a:buNone/>
            </a:pPr>
            <a:r>
              <a:rPr lang="en-US">
                <a:latin typeface="华文楷体" panose="02010600040101010101" charset="-122"/>
                <a:ea typeface="华文楷体" panose="02010600040101010101" charset="-122"/>
              </a:rPr>
              <a:t>    ⑷</a:t>
            </a:r>
            <a:r>
              <a:rPr>
                <a:latin typeface="华文楷体" panose="02010600040101010101" charset="-122"/>
                <a:ea typeface="华文楷体" panose="02010600040101010101" charset="-122"/>
              </a:rPr>
              <a:t>在电源引入的总配电箱处应装设</a:t>
            </a:r>
            <a:r>
              <a:rPr>
                <a:solidFill>
                  <a:srgbClr val="FF0000"/>
                </a:solidFill>
                <a:latin typeface="华文楷体" panose="02010600040101010101" charset="-122"/>
                <a:ea typeface="华文楷体" panose="02010600040101010101" charset="-122"/>
              </a:rPr>
              <a:t>I级试验的电涌保护器</a:t>
            </a:r>
            <a:r>
              <a:rPr>
                <a:latin typeface="华文楷体" panose="02010600040101010101" charset="-122"/>
                <a:ea typeface="华文楷体" panose="02010600040101010101" charset="-122"/>
              </a:rPr>
              <a:t>。电涌保护器的电压保护水平值应小于或等于2.5kV。每一保护模式的冲击电流值，当无法确定时，冲击电流应取等于或大于12.5kA。</a:t>
            </a:r>
            <a:endParaRPr>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rPr>
              <a:t>    </a:t>
            </a:r>
            <a:r>
              <a:rPr lang="zh-CN" b="1">
                <a:latin typeface="华文楷体" panose="02010600040101010101" charset="-122"/>
                <a:ea typeface="华文楷体" panose="02010600040101010101" charset="-122"/>
              </a:rPr>
              <a:t>四、</a:t>
            </a:r>
            <a:r>
              <a:rPr b="1">
                <a:latin typeface="华文楷体" panose="02010600040101010101" charset="-122"/>
                <a:ea typeface="华文楷体" panose="02010600040101010101" charset="-122"/>
              </a:rPr>
              <a:t>第二类防雷建筑物的防雷措施</a:t>
            </a:r>
            <a:endParaRPr b="1">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atin typeface="华文楷体" panose="02010600040101010101" charset="-122"/>
                <a:ea typeface="华文楷体" panose="02010600040101010101" charset="-122"/>
              </a:rPr>
              <a:t>    1. 第二类防雷建筑物外部防雷的措施，宜采用装设在建筑物上的接闪网、接闪带或接闪杆，也可采用由接闪网、接闪带或接闪杆混合组成的接闪器。接闪网、接闪带应按GB50016附录B的规定沿屋角、屋脊、屋檐和檐角等易受雷击的部位敷设，并应在整个屋面组成</a:t>
            </a:r>
            <a:r>
              <a:rPr lang="en-US">
                <a:solidFill>
                  <a:srgbClr val="FF0000"/>
                </a:solidFill>
                <a:latin typeface="华文楷体" panose="02010600040101010101" charset="-122"/>
                <a:ea typeface="华文楷体" panose="02010600040101010101" charset="-122"/>
              </a:rPr>
              <a:t>不大于10m×10m或12m×8m</a:t>
            </a:r>
            <a:r>
              <a:rPr lang="en-US">
                <a:latin typeface="华文楷体" panose="02010600040101010101" charset="-122"/>
                <a:ea typeface="华文楷体" panose="02010600040101010101" charset="-122"/>
              </a:rPr>
              <a:t>的网格；当建筑物高度超过45m时，首先应沿屋顶周边敷设接闪带，接闪带应设在外墙外表面或屋檐边垂直面</a:t>
            </a:r>
            <a:endParaRPr lang="en-US">
              <a:latin typeface="华文楷体" panose="02010600040101010101" charset="-122"/>
              <a:ea typeface="华文楷体" panose="02010600040101010101"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0405" y="741680"/>
            <a:ext cx="8088630" cy="5314950"/>
          </a:xfrm>
        </p:spPr>
        <p:txBody>
          <a:bodyPr/>
          <a:p>
            <a:pPr marL="0" indent="0" eaLnBrk="1" latinLnBrk="0" hangingPunct="1">
              <a:lnSpc>
                <a:spcPts val="3500"/>
              </a:lnSpc>
              <a:spcBef>
                <a:spcPts val="0"/>
              </a:spcBef>
              <a:buNone/>
            </a:pPr>
            <a:r>
              <a:rPr lang="en-US">
                <a:latin typeface="华文楷体" panose="02010600040101010101" charset="-122"/>
                <a:ea typeface="华文楷体" panose="02010600040101010101" charset="-122"/>
                <a:sym typeface="+mn-ea"/>
              </a:rPr>
              <a:t>上，也可设在外墙外表面或屋檐边垂直面外。接闪器之间应互相连接。</a:t>
            </a:r>
            <a:endParaRPr 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2. 专设引下线</a:t>
            </a:r>
            <a:r>
              <a:rPr lang="en-US" altLang="zh-CN">
                <a:solidFill>
                  <a:srgbClr val="FF0000"/>
                </a:solidFill>
                <a:latin typeface="华文楷体" panose="02010600040101010101" charset="-122"/>
                <a:ea typeface="华文楷体" panose="02010600040101010101" charset="-122"/>
              </a:rPr>
              <a:t>不应少于2根</a:t>
            </a:r>
            <a:r>
              <a:rPr lang="en-US" altLang="zh-CN">
                <a:latin typeface="华文楷体" panose="02010600040101010101" charset="-122"/>
                <a:ea typeface="华文楷体" panose="02010600040101010101" charset="-122"/>
              </a:rPr>
              <a:t>，并应沿建筑物四周和内庭院四周均匀对称布置，其间距沿周长计算</a:t>
            </a:r>
            <a:r>
              <a:rPr lang="en-US" altLang="zh-CN">
                <a:solidFill>
                  <a:srgbClr val="FF0000"/>
                </a:solidFill>
                <a:latin typeface="华文楷体" panose="02010600040101010101" charset="-122"/>
                <a:ea typeface="华文楷体" panose="02010600040101010101" charset="-122"/>
              </a:rPr>
              <a:t>不应大于18m</a:t>
            </a:r>
            <a:r>
              <a:rPr lang="en-US" altLang="zh-CN">
                <a:latin typeface="华文楷体" panose="02010600040101010101" charset="-122"/>
                <a:ea typeface="华文楷体" panose="02010600040101010101" charset="-122"/>
              </a:rPr>
              <a:t>。当建筑物的跨度较大，无法在跨距中间设引下线时，应在跨距两端设引下线并减小其他引下线的间距，专设引下线的平均间距</a:t>
            </a:r>
            <a:r>
              <a:rPr lang="en-US" altLang="zh-CN">
                <a:solidFill>
                  <a:srgbClr val="FF0000"/>
                </a:solidFill>
                <a:latin typeface="华文楷体" panose="02010600040101010101" charset="-122"/>
                <a:ea typeface="华文楷体" panose="02010600040101010101" charset="-122"/>
              </a:rPr>
              <a:t>不应大于18m</a:t>
            </a:r>
            <a:r>
              <a:rPr lang="en-US" altLang="zh-CN">
                <a:latin typeface="华文楷体" panose="02010600040101010101" charset="-122"/>
                <a:ea typeface="华文楷体" panose="02010600040101010101" charset="-122"/>
              </a:rPr>
              <a:t>。</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3. 外部防雷装置的接地应和防闪电感应、内部防雷装置、电气和电子系统等接地</a:t>
            </a:r>
            <a:r>
              <a:rPr lang="en-US" altLang="zh-CN">
                <a:solidFill>
                  <a:srgbClr val="FF0000"/>
                </a:solidFill>
                <a:latin typeface="华文楷体" panose="02010600040101010101" charset="-122"/>
                <a:ea typeface="华文楷体" panose="02010600040101010101" charset="-122"/>
              </a:rPr>
              <a:t>共用接地装置</a:t>
            </a:r>
            <a:r>
              <a:rPr lang="en-US" altLang="zh-CN">
                <a:latin typeface="华文楷体" panose="02010600040101010101" charset="-122"/>
                <a:ea typeface="华文楷体" panose="02010600040101010101" charset="-122"/>
              </a:rPr>
              <a:t>，并应与引入的金属管线做等电位连接。外部防雷装置的专设接地装置宜围绕建筑物敷设成环形接地体。</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4530" y="536575"/>
            <a:ext cx="8280400" cy="5845810"/>
          </a:xfrm>
        </p:spPr>
        <p:txBody>
          <a:bodyPr/>
          <a:p>
            <a:pPr marL="0" indent="0" eaLnBrk="1" latinLnBrk="0" hangingPunct="1">
              <a:lnSpc>
                <a:spcPts val="3300"/>
              </a:lnSpc>
              <a:spcBef>
                <a:spcPts val="0"/>
              </a:spcBef>
              <a:buNone/>
            </a:pPr>
            <a:r>
              <a:rPr lang="en-US" altLang="zh-CN" b="1">
                <a:solidFill>
                  <a:schemeClr val="tx1"/>
                </a:solidFill>
                <a:latin typeface="华文楷体" panose="02010600040101010101" charset="-122"/>
                <a:ea typeface="华文楷体" panose="02010600040101010101" charset="-122"/>
              </a:rPr>
              <a:t>    </a:t>
            </a:r>
            <a:r>
              <a:rPr lang="zh-CN" b="1">
                <a:solidFill>
                  <a:schemeClr val="tx1"/>
                </a:solidFill>
                <a:latin typeface="华文楷体" panose="02010600040101010101" charset="-122"/>
                <a:ea typeface="华文楷体" panose="02010600040101010101" charset="-122"/>
              </a:rPr>
              <a:t>五、第三类防雷建筑物的防雷措施</a:t>
            </a:r>
            <a:endParaRPr lang="zh-CN" b="1">
              <a:solidFill>
                <a:schemeClr val="tx1"/>
              </a:solidFill>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solidFill>
                  <a:schemeClr val="tx1"/>
                </a:solidFill>
                <a:latin typeface="华文楷体" panose="02010600040101010101" charset="-122"/>
                <a:ea typeface="华文楷体" panose="02010600040101010101" charset="-122"/>
              </a:rPr>
              <a:t>    1. 第三类防雷建筑物外部防雷的措施宜采用装设在建筑物上的接闪网、接闪带或接闪杆，也可采用由接闪网、接闪带和接闪杆混合组成的接闪器。接闪网、接闪带应按本规范附录B的规定沿屋角、屋脊、屋檐和檐角等易受雷击的部位敷设，并应在整个屋面组成</a:t>
            </a:r>
            <a:r>
              <a:rPr lang="en-US" altLang="zh-CN">
                <a:solidFill>
                  <a:srgbClr val="FF0000"/>
                </a:solidFill>
                <a:latin typeface="华文楷体" panose="02010600040101010101" charset="-122"/>
                <a:ea typeface="华文楷体" panose="02010600040101010101" charset="-122"/>
              </a:rPr>
              <a:t>不大于20m×20m或24m×16m</a:t>
            </a:r>
            <a:r>
              <a:rPr lang="en-US" altLang="zh-CN">
                <a:solidFill>
                  <a:schemeClr val="tx1"/>
                </a:solidFill>
                <a:latin typeface="华文楷体" panose="02010600040101010101" charset="-122"/>
                <a:ea typeface="华文楷体" panose="02010600040101010101" charset="-122"/>
              </a:rPr>
              <a:t>的网格；当建筑物高度超过60m时，首先应沿屋顶周边敷设接闪带，接闪带应设在外墙外表面或屋檐边垂直面上，也可设在外墙外表面或屋檐边垂直面外。接闪器之间应互相连接。</a:t>
            </a:r>
            <a:endParaRPr lang="en-US" altLang="zh-CN">
              <a:solidFill>
                <a:schemeClr val="tx1"/>
              </a:solidFill>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solidFill>
                  <a:schemeClr val="tx1"/>
                </a:solidFill>
                <a:latin typeface="华文楷体" panose="02010600040101010101" charset="-122"/>
                <a:ea typeface="华文楷体" panose="02010600040101010101" charset="-122"/>
              </a:rPr>
              <a:t>    2. 专设</a:t>
            </a:r>
            <a:r>
              <a:rPr lang="en-US" altLang="zh-CN">
                <a:solidFill>
                  <a:srgbClr val="FF0000"/>
                </a:solidFill>
                <a:latin typeface="华文楷体" panose="02010600040101010101" charset="-122"/>
                <a:ea typeface="华文楷体" panose="02010600040101010101" charset="-122"/>
              </a:rPr>
              <a:t>引下线不应少于2根</a:t>
            </a:r>
            <a:r>
              <a:rPr lang="en-US" altLang="zh-CN">
                <a:solidFill>
                  <a:schemeClr val="tx1"/>
                </a:solidFill>
                <a:latin typeface="华文楷体" panose="02010600040101010101" charset="-122"/>
                <a:ea typeface="华文楷体" panose="02010600040101010101" charset="-122"/>
              </a:rPr>
              <a:t>，并应沿建筑物四周和内庭院四周均匀对称布置，其</a:t>
            </a:r>
            <a:r>
              <a:rPr lang="en-US" altLang="zh-CN">
                <a:solidFill>
                  <a:srgbClr val="FF0000"/>
                </a:solidFill>
                <a:latin typeface="华文楷体" panose="02010600040101010101" charset="-122"/>
                <a:ea typeface="华文楷体" panose="02010600040101010101" charset="-122"/>
              </a:rPr>
              <a:t>间距沿周长计算不应大于25m</a:t>
            </a:r>
            <a:r>
              <a:rPr lang="en-US" altLang="zh-CN">
                <a:solidFill>
                  <a:schemeClr val="tx1"/>
                </a:solidFill>
                <a:latin typeface="华文楷体" panose="02010600040101010101" charset="-122"/>
                <a:ea typeface="华文楷体" panose="02010600040101010101" charset="-122"/>
              </a:rPr>
              <a:t>。当建筑物的跨度较大，无法在跨距中间设引下线时，应在跨距两端设引下线并减小其他引下线的间距，专设引下线的平均间距不应大于25m。</a:t>
            </a:r>
            <a:endParaRPr lang="en-US" altLang="zh-CN">
              <a:solidFill>
                <a:schemeClr val="tx1"/>
              </a:solidFill>
              <a:latin typeface="华文楷体" panose="02010600040101010101" charset="-122"/>
              <a:ea typeface="华文楷体" panose="02010600040101010101"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3895" y="692785"/>
            <a:ext cx="8263890" cy="573024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3. </a:t>
            </a:r>
            <a:r>
              <a:rPr lang="zh-CN" altLang="en-US">
                <a:latin typeface="华文楷体" panose="02010600040101010101" charset="-122"/>
                <a:ea typeface="华文楷体" panose="02010600040101010101" charset="-122"/>
              </a:rPr>
              <a:t>防雷装置的接地应与电气和电子系统等接地</a:t>
            </a:r>
            <a:r>
              <a:rPr lang="zh-CN" altLang="en-US">
                <a:solidFill>
                  <a:srgbClr val="FF0000"/>
                </a:solidFill>
                <a:latin typeface="华文楷体" panose="02010600040101010101" charset="-122"/>
                <a:ea typeface="华文楷体" panose="02010600040101010101" charset="-122"/>
              </a:rPr>
              <a:t>共用接地</a:t>
            </a:r>
            <a:r>
              <a:rPr lang="zh-CN" altLang="en-US">
                <a:latin typeface="华文楷体" panose="02010600040101010101" charset="-122"/>
                <a:ea typeface="华文楷体" panose="02010600040101010101" charset="-122"/>
              </a:rPr>
              <a:t>装置，并应与引入的金属管线做等电位连接。外部防雷装置的专设接地装置宜围绕建筑物敷设成环形接地体。</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4. </a:t>
            </a:r>
            <a:r>
              <a:rPr lang="zh-CN" altLang="en-US">
                <a:latin typeface="华文楷体" panose="02010600040101010101" charset="-122"/>
                <a:ea typeface="华文楷体" panose="02010600040101010101" charset="-122"/>
              </a:rPr>
              <a:t>建筑物宜利用钢筋混凝土屋面、梁、柱、基础内的钢筋作为引下线和接地装置，当其女儿墙以内的屋顶钢筋网以上的防水和混凝土层允许不保护时，宜利用屋顶钢筋网作为接闪器，以及当建筑物为多层建筑，其女儿墙压顶板内或檐口内有钢筋且周围除保安人员巡逻外通常无人停留时，宜利用女儿墙压顶板内或檐口内的钢筋作为接闪器。</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5. 砖烟囱、钢筋混凝土烟囱，宜在烟囱上装设接闪杆或接闪环保护。多支接闪杆应连接在闭合环上。高度不超过40m的烟囱，可只设</a:t>
            </a:r>
            <a:r>
              <a:rPr lang="en-US" altLang="zh-CN">
                <a:solidFill>
                  <a:srgbClr val="FF0000"/>
                </a:solidFill>
                <a:latin typeface="华文楷体" panose="02010600040101010101" charset="-122"/>
                <a:ea typeface="华文楷体" panose="02010600040101010101" charset="-122"/>
              </a:rPr>
              <a:t>一根</a:t>
            </a:r>
            <a:r>
              <a:rPr lang="en-US" altLang="zh-CN">
                <a:latin typeface="华文楷体" panose="02010600040101010101" charset="-122"/>
                <a:ea typeface="华文楷体" panose="02010600040101010101" charset="-122"/>
              </a:rPr>
              <a:t>引下线，超过40m时应设</a:t>
            </a:r>
            <a:r>
              <a:rPr lang="en-US" altLang="zh-CN">
                <a:solidFill>
                  <a:srgbClr val="FF0000"/>
                </a:solidFill>
                <a:latin typeface="华文楷体" panose="02010600040101010101" charset="-122"/>
                <a:ea typeface="华文楷体" panose="02010600040101010101" charset="-122"/>
              </a:rPr>
              <a:t>两根</a:t>
            </a:r>
            <a:r>
              <a:rPr lang="en-US" altLang="zh-CN">
                <a:latin typeface="华文楷体" panose="02010600040101010101" charset="-122"/>
                <a:ea typeface="华文楷体" panose="02010600040101010101" charset="-122"/>
              </a:rPr>
              <a:t>引下线。</a:t>
            </a:r>
            <a:endParaRPr lang="en-US" altLang="zh-CN">
              <a:latin typeface="华文楷体" panose="02010600040101010101" charset="-122"/>
              <a:ea typeface="华文楷体" panose="02010600040101010101" charset="-122"/>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COMMONDATA" val="eyJoZGlkIjoiYTc2ZGZiNzZiNDVlOGViOWVmM2JhOTY0NGJkNjUyYzgifQ=="/>
  <p:tag name="KSO_WPP_MARK_KEY" val="4ef82a9a-20a6-4054-8fb7-5970c31da808"/>
</p:tagLst>
</file>

<file path=ppt/theme/theme1.xml><?xml version="1.0" encoding="utf-8"?>
<a:theme xmlns:a="http://schemas.openxmlformats.org/drawingml/2006/main" name="自定义设计方案">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控制科学与工程专题讲座模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控制科学与工程专题讲座模版">
      <a:majorFont>
        <a:latin typeface="Times New Roman"/>
        <a:ea typeface="华文新魏"/>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00">
                <a:gamma/>
                <a:shade val="46275"/>
                <a:invGamma/>
              </a:srgbClr>
            </a:gs>
            <a:gs pos="50000">
              <a:srgbClr val="FFFF00"/>
            </a:gs>
            <a:gs pos="100000">
              <a:srgbClr val="FFFF00">
                <a:gamma/>
                <a:shade val="46275"/>
                <a:invGamma/>
              </a:srgbClr>
            </a:gs>
          </a:gsLst>
          <a:lin ang="5400000" scaled="1"/>
        </a:grad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sng" strike="noStrike" cap="none" normalizeH="0" baseline="0" smtClean="0">
            <a:ln>
              <a:noFill/>
            </a:ln>
            <a:solidFill>
              <a:srgbClr val="0066FF"/>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defRPr>
        </a:defPPr>
      </a:lstStyle>
    </a:spDef>
    <a:lnDef>
      <a:spPr bwMode="auto">
        <a:xfrm>
          <a:off x="0" y="0"/>
          <a:ext cx="1" cy="1"/>
        </a:xfrm>
        <a:custGeom>
          <a:avLst/>
          <a:gdLst/>
          <a:ahLst/>
          <a:cxnLst/>
          <a:rect l="0" t="0" r="0" b="0"/>
          <a:pathLst/>
        </a:custGeom>
        <a:gradFill rotWithShape="0">
          <a:gsLst>
            <a:gs pos="0">
              <a:srgbClr val="FFFF00">
                <a:gamma/>
                <a:shade val="46275"/>
                <a:invGamma/>
              </a:srgbClr>
            </a:gs>
            <a:gs pos="50000">
              <a:srgbClr val="FFFF00"/>
            </a:gs>
            <a:gs pos="100000">
              <a:srgbClr val="FFFF00">
                <a:gamma/>
                <a:shade val="46275"/>
                <a:invGamma/>
              </a:srgbClr>
            </a:gs>
          </a:gsLst>
          <a:lin ang="5400000" scaled="1"/>
        </a:grad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sng" strike="noStrike" cap="none" normalizeH="0" baseline="0" smtClean="0">
            <a:ln>
              <a:noFill/>
            </a:ln>
            <a:solidFill>
              <a:srgbClr val="0066FF"/>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defRPr>
        </a:defPPr>
      </a:lstStyle>
    </a:lnDef>
  </a:objectDefaults>
  <a:extraClrSchemeLst>
    <a:extraClrScheme>
      <a:clrScheme name="控制科学与工程专题讲座模版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控制科学与工程专题讲座模版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控制科学与工程专题讲座模版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控制科学与工程专题讲座模版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控制科学与工程专题讲座模版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控制科学与工程专题讲座模版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控制科学与工程专题讲座模版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控制科学与工程专题讲座模版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24046</Words>
  <Application>WPS 演示</Application>
  <PresentationFormat>自定义</PresentationFormat>
  <Paragraphs>666</Paragraphs>
  <Slides>93</Slides>
  <Notes>80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93</vt:i4>
      </vt:variant>
    </vt:vector>
  </HeadingPairs>
  <TitlesOfParts>
    <vt:vector size="109" baseType="lpstr">
      <vt:lpstr>Arial</vt:lpstr>
      <vt:lpstr>宋体</vt:lpstr>
      <vt:lpstr>Wingdings</vt:lpstr>
      <vt:lpstr>Calibri</vt:lpstr>
      <vt:lpstr>Times New Roman</vt:lpstr>
      <vt:lpstr>华文新魏</vt:lpstr>
      <vt:lpstr>隶书</vt:lpstr>
      <vt:lpstr>华文行楷</vt:lpstr>
      <vt:lpstr>华文楷体</vt:lpstr>
      <vt:lpstr>华文隶书</vt:lpstr>
      <vt:lpstr>微软雅黑</vt:lpstr>
      <vt:lpstr>Impact</vt:lpstr>
      <vt:lpstr>Arial Unicode MS</vt:lpstr>
      <vt:lpstr>Tahoma</vt:lpstr>
      <vt:lpstr>自定义设计方案</vt:lpstr>
      <vt:lpstr>控制科学与工程专题讲座模版</vt:lpstr>
      <vt:lpstr>化 工 安全与环保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教育培訓</dc:title>
  <dc:creator/>
  <cp:keywords>第一PPT模板网：www.1ppt.com</cp:keywords>
  <cp:lastModifiedBy>刘志宝</cp:lastModifiedBy>
  <cp:revision>2081</cp:revision>
  <dcterms:created xsi:type="dcterms:W3CDTF">2016-09-20T02:06:00Z</dcterms:created>
  <dcterms:modified xsi:type="dcterms:W3CDTF">2023-12-24T08:23:05Z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0D9CCE3829B440D082290972EEB3FCA9</vt:lpwstr>
  </property>
</Properties>
</file>