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3033" r:id="rId6"/>
    <p:sldId id="3217" r:id="rId7"/>
    <p:sldId id="4032" r:id="rId8"/>
    <p:sldId id="3871" r:id="rId9"/>
    <p:sldId id="4241" r:id="rId10"/>
    <p:sldId id="3820" r:id="rId11"/>
    <p:sldId id="3502" r:id="rId12"/>
    <p:sldId id="3218" r:id="rId13"/>
    <p:sldId id="3219" r:id="rId14"/>
    <p:sldId id="3220" r:id="rId15"/>
    <p:sldId id="3847" r:id="rId16"/>
    <p:sldId id="3958" r:id="rId17"/>
    <p:sldId id="3959" r:id="rId18"/>
    <p:sldId id="3960" r:id="rId19"/>
    <p:sldId id="3961" r:id="rId20"/>
    <p:sldId id="3848" r:id="rId21"/>
    <p:sldId id="3849" r:id="rId22"/>
    <p:sldId id="4089" r:id="rId23"/>
    <p:sldId id="3846" r:id="rId24"/>
    <p:sldId id="4283" r:id="rId25"/>
    <p:sldId id="4284" r:id="rId26"/>
    <p:sldId id="4285" r:id="rId27"/>
    <p:sldId id="4286" r:id="rId28"/>
    <p:sldId id="4287" r:id="rId29"/>
    <p:sldId id="4288" r:id="rId30"/>
    <p:sldId id="3872" r:id="rId31"/>
    <p:sldId id="4289" r:id="rId32"/>
    <p:sldId id="3873" r:id="rId33"/>
    <p:sldId id="3903" r:id="rId34"/>
    <p:sldId id="3904" r:id="rId35"/>
    <p:sldId id="3905" r:id="rId36"/>
    <p:sldId id="4290" r:id="rId37"/>
    <p:sldId id="3926" r:id="rId38"/>
    <p:sldId id="3927" r:id="rId39"/>
    <p:sldId id="4316" r:id="rId40"/>
    <p:sldId id="4317" r:id="rId41"/>
    <p:sldId id="3505" r:id="rId42"/>
    <p:sldId id="4001" r:id="rId43"/>
    <p:sldId id="4337" r:id="rId44"/>
    <p:sldId id="4338" r:id="rId45"/>
    <p:sldId id="4002" r:id="rId46"/>
    <p:sldId id="4003" r:id="rId47"/>
    <p:sldId id="4004" r:id="rId48"/>
    <p:sldId id="4005" r:id="rId49"/>
    <p:sldId id="4000" r:id="rId50"/>
    <p:sldId id="4232" r:id="rId51"/>
    <p:sldId id="3940" r:id="rId52"/>
    <p:sldId id="3941" r:id="rId53"/>
    <p:sldId id="3942" r:id="rId54"/>
    <p:sldId id="3943" r:id="rId55"/>
    <p:sldId id="3945" r:id="rId56"/>
    <p:sldId id="3946" r:id="rId57"/>
    <p:sldId id="4356" r:id="rId58"/>
    <p:sldId id="4357" r:id="rId59"/>
    <p:sldId id="3948" r:id="rId60"/>
    <p:sldId id="4333" r:id="rId61"/>
    <p:sldId id="4335" r:id="rId62"/>
    <p:sldId id="4358" r:id="rId63"/>
    <p:sldId id="4359" r:id="rId64"/>
    <p:sldId id="4360" r:id="rId65"/>
    <p:sldId id="4361" r:id="rId66"/>
    <p:sldId id="4362" r:id="rId67"/>
    <p:sldId id="4366" r:id="rId68"/>
    <p:sldId id="4367" r:id="rId69"/>
    <p:sldId id="4368" r:id="rId70"/>
    <p:sldId id="4369" r:id="rId71"/>
    <p:sldId id="4370" r:id="rId72"/>
    <p:sldId id="4371" r:id="rId73"/>
    <p:sldId id="4372" r:id="rId74"/>
    <p:sldId id="4373" r:id="rId75"/>
  </p:sldIdLst>
  <p:sldSz cx="9144000" cy="6858000" type="screen4x3"/>
  <p:notesSz cx="6858000" cy="9144000"/>
  <p:custDataLst>
    <p:tags r:id="rId7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517" userDrawn="1">
          <p15:clr>
            <a:srgbClr val="A4A3A4"/>
          </p15:clr>
        </p15:guide>
        <p15:guide id="2" orient="horz" pos="4020" userDrawn="1">
          <p15:clr>
            <a:srgbClr val="A4A3A4"/>
          </p15:clr>
        </p15:guide>
        <p15:guide id="3" pos="3052"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0D"/>
    <a:srgbClr val="FF0000"/>
    <a:srgbClr val="FE0000"/>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57" d="100"/>
          <a:sy n="57" d="100"/>
        </p:scale>
        <p:origin x="-96" y="-90"/>
      </p:cViewPr>
      <p:guideLst>
        <p:guide orient="horz" pos="517"/>
        <p:guide orient="horz" pos="4020"/>
        <p:guide pos="3052"/>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9" Type="http://schemas.openxmlformats.org/officeDocument/2006/relationships/tags" Target="tags/tag3.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7164069" y="6381750"/>
            <a:ext cx="1783080"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none" rtlCol="0">
            <a:spAutoFit/>
          </a:bodyPr>
          <a:p>
            <a:pPr fontAlgn="base"/>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emf"/><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emf"/><Relationship Id="rId1" Type="http://schemas.openxmlformats.org/officeDocument/2006/relationships/image" Target="../media/image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emf"/><Relationship Id="rId1" Type="http://schemas.openxmlformats.org/officeDocument/2006/relationships/tags" Target="../tags/tag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emf"/><Relationship Id="rId1" Type="http://schemas.openxmlformats.org/officeDocument/2006/relationships/tags" Target="../tags/tag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3110" y="602615"/>
            <a:ext cx="7973695" cy="5754370"/>
          </a:xfrm>
          <a:prstGeom prst="rect">
            <a:avLst/>
          </a:prstGeom>
          <a:noFill/>
        </p:spPr>
        <p:txBody>
          <a:bodyPr wrap="square" rtlCol="0">
            <a:spAutoFit/>
          </a:bodyPr>
          <a:p>
            <a:pPr marL="0" indent="0" eaLnBrk="1" latinLnBrk="0" hangingPunct="1">
              <a:lnSpc>
                <a:spcPts val="3680"/>
              </a:lnSpc>
              <a:buFont typeface="Wingdings" panose="05000000000000000000" pitchFamily="2" charset="2"/>
              <a:buNone/>
            </a:pPr>
            <a:r>
              <a:rPr lang="en-US" altLang="zh-CN" sz="2400" b="1">
                <a:solidFill>
                  <a:srgbClr val="00B0F0"/>
                </a:solidFill>
                <a:latin typeface="华文楷体" panose="02010600040101010101" charset="-122"/>
                <a:ea typeface="华文楷体" panose="02010600040101010101" charset="-122"/>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rPr>
              <a:t> ⑶ 电化学腐蚀过程</a:t>
            </a:r>
            <a:endPar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金属的电化学腐蚀过程（腐蚀电池的工作过程）主要由下列三个基本过程组成。</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b="1">
                <a:solidFill>
                  <a:srgbClr val="002060"/>
                </a:solidFill>
                <a:latin typeface="华文楷体" panose="02010600040101010101" charset="-122"/>
                <a:ea typeface="华文楷体" panose="02010600040101010101" charset="-122"/>
                <a:cs typeface="华文楷体" panose="02010600040101010101" charset="-122"/>
              </a:rPr>
              <a:t>① 阳极过程</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金属溶解，以离子的形式进入溶液，并把当量的电子留在金属上，即    </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b="1">
                <a:solidFill>
                  <a:srgbClr val="002060"/>
                </a:solidFill>
                <a:latin typeface="华文楷体" panose="02010600040101010101" charset="-122"/>
                <a:ea typeface="华文楷体" panose="02010600040101010101" charset="-122"/>
                <a:cs typeface="华文楷体" panose="02010600040101010101" charset="-122"/>
              </a:rPr>
              <a:t>② 阴极过程</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从阳极流过来的电子被电解质溶液中能够吸收电子的氧化剂（去极化剂）</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D</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所接受， 即</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在阴极接受电子的还原过程连续进行的情况下，阳极过程可不断地继续下去，使金属受到腐蚀。</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b="1">
                <a:solidFill>
                  <a:srgbClr val="002060"/>
                </a:solidFill>
                <a:latin typeface="华文楷体" panose="02010600040101010101" charset="-122"/>
                <a:ea typeface="华文楷体" panose="02010600040101010101" charset="-122"/>
                <a:cs typeface="华文楷体" panose="02010600040101010101" charset="-122"/>
              </a:rPr>
              <a:t>③ 电流的流动</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nvPicPr>
        <p:blipFill>
          <a:blip r:embed="rId1"/>
          <a:stretch>
            <a:fillRect/>
          </a:stretch>
        </p:blipFill>
        <p:spPr>
          <a:xfrm>
            <a:off x="3695700" y="3042285"/>
            <a:ext cx="2679065" cy="378460"/>
          </a:xfrm>
          <a:prstGeom prst="rect">
            <a:avLst/>
          </a:prstGeom>
        </p:spPr>
      </p:pic>
      <p:pic>
        <p:nvPicPr>
          <p:cNvPr id="4" name="图片 3"/>
          <p:cNvPicPr>
            <a:picLocks noChangeAspect="1"/>
          </p:cNvPicPr>
          <p:nvPr/>
        </p:nvPicPr>
        <p:blipFill>
          <a:blip r:embed="rId2"/>
          <a:stretch>
            <a:fillRect/>
          </a:stretch>
        </p:blipFill>
        <p:spPr>
          <a:xfrm>
            <a:off x="5453380" y="4463415"/>
            <a:ext cx="2997835" cy="354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88975" y="533400"/>
            <a:ext cx="8260080" cy="5621020"/>
          </a:xfrm>
          <a:prstGeom prst="rect">
            <a:avLst/>
          </a:prstGeom>
          <a:noFill/>
        </p:spPr>
        <p:txBody>
          <a:bodyPr wrap="square" rtlCol="0">
            <a:spAutoFit/>
          </a:bodyPr>
          <a:p>
            <a:pPr algn="just" eaLnBrk="1" latinLnBrk="0" hangingPunct="1">
              <a:lnSpc>
                <a:spcPts val="3080"/>
              </a:lnSpc>
            </a:pPr>
            <a:r>
              <a:rPr lang="en-US" altLang="zh-CN" sz="2400" dirty="0">
                <a:solidFill>
                  <a:schemeClr val="tx1"/>
                </a:solidFill>
                <a:latin typeface="华文楷体" panose="02010600040101010101" charset="-122"/>
                <a:ea typeface="华文楷体" panose="02010600040101010101" charset="-122"/>
                <a:sym typeface="+mn-ea"/>
              </a:rPr>
              <a:t>    </a:t>
            </a:r>
            <a:r>
              <a:rPr lang="zh-CN" altLang="en-US" sz="2400" dirty="0">
                <a:solidFill>
                  <a:schemeClr val="tx1"/>
                </a:solidFill>
                <a:latin typeface="华文楷体" panose="02010600040101010101" charset="-122"/>
                <a:ea typeface="华文楷体" panose="02010600040101010101" charset="-122"/>
                <a:sym typeface="+mn-ea"/>
              </a:rPr>
              <a:t>电流</a:t>
            </a:r>
            <a:r>
              <a:rPr lang="zh-CN" altLang="en-US" sz="2400" dirty="0">
                <a:solidFill>
                  <a:srgbClr val="FF0D0D"/>
                </a:solidFill>
                <a:latin typeface="华文楷体" panose="02010600040101010101" charset="-122"/>
                <a:ea typeface="华文楷体" panose="02010600040101010101" charset="-122"/>
                <a:sym typeface="+mn-ea"/>
              </a:rPr>
              <a:t>在金属中</a:t>
            </a:r>
            <a:r>
              <a:rPr lang="zh-CN" altLang="en-US" sz="2400" dirty="0">
                <a:solidFill>
                  <a:schemeClr val="tx1"/>
                </a:solidFill>
                <a:latin typeface="华文楷体" panose="02010600040101010101" charset="-122"/>
                <a:ea typeface="华文楷体" panose="02010600040101010101" charset="-122"/>
                <a:sym typeface="+mn-ea"/>
              </a:rPr>
              <a:t>是</a:t>
            </a:r>
            <a:r>
              <a:rPr lang="zh-CN" altLang="en-US" sz="2400" dirty="0">
                <a:latin typeface="华文楷体" panose="02010600040101010101" charset="-122"/>
                <a:ea typeface="华文楷体" panose="02010600040101010101" charset="-122"/>
                <a:sym typeface="+mn-ea"/>
              </a:rPr>
              <a:t>依靠</a:t>
            </a:r>
            <a:r>
              <a:rPr lang="zh-CN" altLang="en-US" sz="2400" dirty="0">
                <a:solidFill>
                  <a:srgbClr val="00B0F0"/>
                </a:solidFill>
                <a:latin typeface="华文楷体" panose="02010600040101010101" charset="-122"/>
                <a:ea typeface="华文楷体" panose="02010600040101010101" charset="-122"/>
                <a:sym typeface="+mn-ea"/>
              </a:rPr>
              <a:t>电子</a:t>
            </a:r>
            <a:r>
              <a:rPr lang="zh-CN" altLang="en-US" sz="2400" dirty="0">
                <a:latin typeface="华文楷体" panose="02010600040101010101" charset="-122"/>
                <a:ea typeface="华文楷体" panose="02010600040101010101" charset="-122"/>
                <a:sym typeface="+mn-ea"/>
              </a:rPr>
              <a:t>从阳极流向阴极</a:t>
            </a:r>
            <a:r>
              <a:rPr lang="zh-CN" altLang="en-US" sz="2400" dirty="0">
                <a:solidFill>
                  <a:schemeClr val="tx1"/>
                </a:solidFill>
                <a:latin typeface="华文楷体" panose="02010600040101010101" charset="-122"/>
                <a:ea typeface="华文楷体" panose="02010600040101010101" charset="-122"/>
                <a:sym typeface="+mn-ea"/>
              </a:rPr>
              <a:t>，而</a:t>
            </a:r>
            <a:r>
              <a:rPr lang="zh-CN" altLang="en-US" sz="2400" dirty="0">
                <a:solidFill>
                  <a:srgbClr val="FF0D0D"/>
                </a:solidFill>
                <a:latin typeface="华文楷体" panose="02010600040101010101" charset="-122"/>
                <a:ea typeface="华文楷体" panose="02010600040101010101" charset="-122"/>
                <a:sym typeface="+mn-ea"/>
              </a:rPr>
              <a:t>在溶液中</a:t>
            </a:r>
            <a:r>
              <a:rPr lang="zh-CN" altLang="en-US" sz="2400" dirty="0">
                <a:solidFill>
                  <a:schemeClr val="tx1"/>
                </a:solidFill>
                <a:latin typeface="华文楷体" panose="02010600040101010101" charset="-122"/>
                <a:ea typeface="华文楷体" panose="02010600040101010101" charset="-122"/>
                <a:sym typeface="+mn-ea"/>
              </a:rPr>
              <a:t>是依靠</a:t>
            </a:r>
            <a:r>
              <a:rPr lang="zh-CN" altLang="en-US" sz="2400" dirty="0">
                <a:solidFill>
                  <a:srgbClr val="00B0F0"/>
                </a:solidFill>
                <a:latin typeface="华文楷体" panose="02010600040101010101" charset="-122"/>
                <a:ea typeface="华文楷体" panose="02010600040101010101" charset="-122"/>
                <a:sym typeface="+mn-ea"/>
              </a:rPr>
              <a:t>离子</a:t>
            </a:r>
            <a:r>
              <a:rPr lang="zh-CN" altLang="en-US" sz="2400" dirty="0">
                <a:solidFill>
                  <a:schemeClr val="tx1"/>
                </a:solidFill>
                <a:latin typeface="华文楷体" panose="02010600040101010101" charset="-122"/>
                <a:ea typeface="华文楷体" panose="02010600040101010101" charset="-122"/>
                <a:sym typeface="+mn-ea"/>
              </a:rPr>
              <a:t>的迁移，这样就使电池系统中的电路构成通路。</a:t>
            </a:r>
            <a:endParaRPr lang="zh-CN" altLang="en-US"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080"/>
              </a:lnSpc>
            </a:pPr>
            <a:r>
              <a:rPr lang="zh-CN" altLang="en-US" sz="2400" dirty="0">
                <a:solidFill>
                  <a:schemeClr val="tx1"/>
                </a:solidFill>
                <a:latin typeface="华文楷体" panose="02010600040101010101" charset="-122"/>
                <a:ea typeface="华文楷体" panose="02010600040101010101" charset="-122"/>
                <a:sym typeface="+mn-ea"/>
              </a:rPr>
              <a:t>    腐蚀电池工作所包含的上述三个基本过程，</a:t>
            </a:r>
            <a:r>
              <a:rPr lang="zh-CN" altLang="en-US" sz="2400" dirty="0">
                <a:gradFill>
                  <a:gsLst>
                    <a:gs pos="50000">
                      <a:srgbClr val="BB59BC"/>
                    </a:gs>
                    <a:gs pos="100000">
                      <a:srgbClr val="425CCA"/>
                    </a:gs>
                    <a:gs pos="0">
                      <a:srgbClr val="F7CC7E"/>
                    </a:gs>
                  </a:gsLst>
                  <a:lin ang="2580000" scaled="1"/>
                </a:gradFill>
                <a:latin typeface="华文楷体" panose="02010600040101010101" charset="-122"/>
                <a:ea typeface="华文楷体" panose="02010600040101010101" charset="-122"/>
                <a:sym typeface="+mn-ea"/>
              </a:rPr>
              <a:t>既相互独立又彼此依存，缺一不可</a:t>
            </a:r>
            <a:r>
              <a:rPr lang="zh-CN" altLang="en-US" sz="2400" dirty="0">
                <a:solidFill>
                  <a:schemeClr val="tx1"/>
                </a:solidFill>
                <a:latin typeface="华文楷体" panose="02010600040101010101" charset="-122"/>
                <a:ea typeface="华文楷体" panose="02010600040101010101" charset="-122"/>
                <a:sym typeface="+mn-ea"/>
              </a:rPr>
              <a:t>。只要其中一个过程受到阻滞不能进行，其他两个过程也将受到阻碍而不能进行；整个腐蚀电池的工作停止，金属电化学腐蚀过程当然也会停止。</a:t>
            </a:r>
            <a:endParaRPr lang="zh-CN" altLang="en-US"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080"/>
              </a:lnSpc>
            </a:pPr>
            <a:r>
              <a:rPr lang="zh-CN" altLang="en-US" sz="2400" dirty="0">
                <a:solidFill>
                  <a:schemeClr val="tx1"/>
                </a:solidFill>
                <a:latin typeface="华文楷体" panose="02010600040101010101" charset="-122"/>
                <a:ea typeface="华文楷体" panose="02010600040101010101" charset="-122"/>
                <a:sym typeface="+mn-ea"/>
              </a:rPr>
              <a:t>    </a:t>
            </a:r>
            <a:endParaRPr lang="zh-CN" altLang="en-US"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080"/>
              </a:lnSpc>
            </a:pPr>
            <a:r>
              <a:rPr lang="zh-CN" altLang="en-US" sz="2400" dirty="0">
                <a:solidFill>
                  <a:schemeClr val="tx1"/>
                </a:solidFill>
                <a:latin typeface="华文楷体" panose="02010600040101010101" charset="-122"/>
                <a:ea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 ⑷ 腐蚀电池的极化</a:t>
            </a:r>
            <a:endParaRPr lang="zh-CN" altLang="en-US"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080"/>
              </a:lnSpc>
            </a:pPr>
            <a:r>
              <a:rPr lang="zh-CN" altLang="en-US" sz="2400" dirty="0">
                <a:solidFill>
                  <a:schemeClr val="tx1"/>
                </a:solidFill>
                <a:latin typeface="华文楷体" panose="02010600040101010101" charset="-122"/>
                <a:ea typeface="华文楷体" panose="02010600040101010101" charset="-122"/>
                <a:sym typeface="+mn-ea"/>
              </a:rPr>
              <a:t>    腐蚀电池金属的腐蚀伴有电流产生，电流越大，金属腐蚀越快。因而电化学腐蚀速度可以用电化学方法测定</a:t>
            </a:r>
            <a:r>
              <a:rPr lang="zh-CN" altLang="en-US" sz="2400" dirty="0">
                <a:solidFill>
                  <a:srgbClr val="FF0000"/>
                </a:solidFill>
                <a:latin typeface="华文楷体" panose="02010600040101010101" charset="-122"/>
                <a:ea typeface="华文楷体" panose="02010600040101010101" charset="-122"/>
                <a:sym typeface="+mn-ea"/>
              </a:rPr>
              <a:t>电流密度</a:t>
            </a:r>
            <a:r>
              <a:rPr lang="zh-CN" altLang="en-US" sz="2400" dirty="0">
                <a:solidFill>
                  <a:schemeClr val="tx1"/>
                </a:solidFill>
                <a:latin typeface="华文楷体" panose="02010600040101010101" charset="-122"/>
                <a:ea typeface="华文楷体" panose="02010600040101010101" charset="-122"/>
                <a:sym typeface="+mn-ea"/>
              </a:rPr>
              <a:t>来表示。</a:t>
            </a:r>
            <a:r>
              <a:rPr lang="zh-CN" altLang="en-US" sz="2400" dirty="0">
                <a:solidFill>
                  <a:schemeClr val="tx1"/>
                </a:solidFill>
                <a:highlight>
                  <a:srgbClr val="FFFF00"/>
                </a:highlight>
                <a:latin typeface="华文楷体" panose="02010600040101010101" charset="-122"/>
                <a:ea typeface="华文楷体" panose="02010600040101010101" charset="-122"/>
                <a:sym typeface="+mn-ea"/>
              </a:rPr>
              <a:t>电流密度</a:t>
            </a:r>
            <a:r>
              <a:rPr lang="zh-CN" altLang="en-US" sz="2400" dirty="0">
                <a:solidFill>
                  <a:schemeClr val="tx1"/>
                </a:solidFill>
                <a:latin typeface="华文楷体" panose="02010600040101010101" charset="-122"/>
                <a:ea typeface="华文楷体" panose="02010600040101010101" charset="-122"/>
                <a:sym typeface="+mn-ea"/>
              </a:rPr>
              <a:t>就是通过单位面积上的电流强度。</a:t>
            </a:r>
            <a:endParaRPr lang="zh-CN" altLang="en-US"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080"/>
              </a:lnSpc>
            </a:pPr>
            <a:r>
              <a:rPr lang="zh-CN" altLang="en-US" sz="2400" dirty="0">
                <a:solidFill>
                  <a:schemeClr val="tx1"/>
                </a:solidFill>
                <a:latin typeface="华文楷体" panose="02010600040101010101" charset="-122"/>
                <a:ea typeface="华文楷体" panose="02010600040101010101" charset="-122"/>
                <a:sym typeface="+mn-ea"/>
              </a:rPr>
              <a:t>    当电流通过时，腐蚀电池两极间电位差减小，并引起电池电流强度降低的现象，称为腐蚀电池的极化作用。</a:t>
            </a:r>
            <a:endParaRPr lang="zh-CN" altLang="en-US"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080"/>
              </a:lnSpc>
            </a:pPr>
            <a:r>
              <a:rPr lang="zh-CN" altLang="en-US" sz="2400" dirty="0">
                <a:solidFill>
                  <a:schemeClr val="tx1"/>
                </a:solidFill>
                <a:latin typeface="华文楷体" panose="02010600040101010101" charset="-122"/>
                <a:ea typeface="华文楷体" panose="02010600040101010101" charset="-122"/>
                <a:sym typeface="+mn-ea"/>
              </a:rPr>
              <a:t>    腐蚀电池的极化作用包括</a:t>
            </a:r>
            <a:r>
              <a:rPr lang="zh-CN" altLang="en-US" sz="2400" dirty="0">
                <a:solidFill>
                  <a:srgbClr val="00B0F0"/>
                </a:solidFill>
                <a:latin typeface="华文楷体" panose="02010600040101010101" charset="-122"/>
                <a:ea typeface="华文楷体" panose="02010600040101010101" charset="-122"/>
                <a:sym typeface="+mn-ea"/>
              </a:rPr>
              <a:t>阳极极化</a:t>
            </a:r>
            <a:r>
              <a:rPr lang="zh-CN" altLang="en-US" sz="2400" dirty="0">
                <a:solidFill>
                  <a:schemeClr val="tx1"/>
                </a:solidFill>
                <a:latin typeface="华文楷体" panose="02010600040101010101" charset="-122"/>
                <a:ea typeface="华文楷体" panose="02010600040101010101" charset="-122"/>
                <a:sym typeface="+mn-ea"/>
              </a:rPr>
              <a:t>与</a:t>
            </a:r>
            <a:r>
              <a:rPr lang="zh-CN" altLang="en-US" sz="2400" dirty="0">
                <a:solidFill>
                  <a:srgbClr val="00B0F0"/>
                </a:solidFill>
                <a:latin typeface="华文楷体" panose="02010600040101010101" charset="-122"/>
                <a:ea typeface="华文楷体" panose="02010600040101010101" charset="-122"/>
                <a:sym typeface="+mn-ea"/>
              </a:rPr>
              <a:t>阴极极化</a:t>
            </a:r>
            <a:r>
              <a:rPr lang="zh-CN" altLang="en-US" sz="2400" dirty="0">
                <a:solidFill>
                  <a:schemeClr val="tx1"/>
                </a:solidFill>
                <a:latin typeface="华文楷体" panose="02010600040101010101" charset="-122"/>
                <a:ea typeface="华文楷体" panose="02010600040101010101" charset="-122"/>
                <a:sym typeface="+mn-ea"/>
              </a:rPr>
              <a:t>。</a:t>
            </a:r>
            <a:endParaRPr lang="zh-CN" altLang="en-US" sz="2400"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580390"/>
            <a:ext cx="8254365" cy="5815330"/>
          </a:xfrm>
        </p:spPr>
        <p:txBody>
          <a:bodyPr/>
          <a:p>
            <a:pPr marL="0" indent="0" eaLnBrk="1" latinLnBrk="0" hangingPunct="1">
              <a:lnSpc>
                <a:spcPts val="3000"/>
              </a:lnSpc>
              <a:spcBef>
                <a:spcPts val="0"/>
              </a:spcBef>
              <a:buFont typeface="Wingdings" panose="05000000000000000000" pitchFamily="2" charset="2"/>
              <a:buNone/>
            </a:pPr>
            <a:r>
              <a:rPr lang="en-US" altLang="zh-CN" dirty="0">
                <a:latin typeface="华文楷体" panose="02010600040101010101" charset="-122"/>
                <a:ea typeface="华文楷体" panose="02010600040101010101" charset="-122"/>
                <a:sym typeface="+mn-ea"/>
              </a:rPr>
              <a:t>    </a:t>
            </a:r>
            <a:r>
              <a:rPr kumimoji="0" lang="zh-CN" altLang="en-US" b="1" kern="1200">
                <a:solidFill>
                  <a:srgbClr val="002060"/>
                </a:solidFill>
                <a:latin typeface="华文楷体" panose="02010600040101010101" charset="-122"/>
                <a:ea typeface="华文楷体" panose="02010600040101010101" charset="-122"/>
                <a:cs typeface="华文楷体" panose="02010600040101010101" charset="-122"/>
                <a:sym typeface="+mn-ea"/>
              </a:rPr>
              <a:t>① 阳极极化</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Font typeface="Wingdings" panose="05000000000000000000" pitchFamily="2" charset="2"/>
              <a:buNone/>
            </a:pPr>
            <a:r>
              <a:rPr lang="zh-CN" altLang="en-US" dirty="0">
                <a:latin typeface="华文楷体" panose="02010600040101010101" charset="-122"/>
                <a:ea typeface="华文楷体" panose="02010600040101010101" charset="-122"/>
                <a:sym typeface="+mn-ea"/>
              </a:rPr>
              <a:t>    当电流通过时阳极电位升高（正移）的现象，称为阳极极化。</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Font typeface="Wingdings" panose="05000000000000000000" pitchFamily="2" charset="2"/>
              <a:buNone/>
            </a:pPr>
            <a:r>
              <a:rPr lang="zh-CN" altLang="en-US" dirty="0">
                <a:latin typeface="华文楷体" panose="02010600040101010101" charset="-122"/>
                <a:ea typeface="华文楷体" panose="02010600040101010101" charset="-122"/>
                <a:sym typeface="+mn-ea"/>
              </a:rPr>
              <a:t>    阳极极化的本质：腐蚀开始时阳极过程的控制步骤是电子转移或液相传质过程，电子离开阳极的速度快，过剩的正电荷在阳极积累起来，使阳极电位正移，阳极电位的增量即克服阳极过程阻力的推动力。</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Font typeface="Wingdings" panose="05000000000000000000" pitchFamily="2" charset="2"/>
              <a:buNone/>
            </a:pPr>
            <a:r>
              <a:rPr lang="zh-CN" altLang="en-US" dirty="0">
                <a:latin typeface="华文楷体" panose="02010600040101010101" charset="-122"/>
                <a:ea typeface="华文楷体" panose="02010600040101010101" charset="-122"/>
                <a:sym typeface="+mn-ea"/>
              </a:rPr>
              <a:t>    </a:t>
            </a:r>
            <a:r>
              <a:rPr kumimoji="0" lang="zh-CN" altLang="en-US" b="1" kern="1200">
                <a:solidFill>
                  <a:srgbClr val="002060"/>
                </a:solidFill>
                <a:latin typeface="华文楷体" panose="02010600040101010101" charset="-122"/>
                <a:ea typeface="华文楷体" panose="02010600040101010101" charset="-122"/>
                <a:cs typeface="华文楷体" panose="02010600040101010101" charset="-122"/>
                <a:sym typeface="+mn-ea"/>
              </a:rPr>
              <a:t>② 阴极极化</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Font typeface="Wingdings" panose="05000000000000000000" pitchFamily="2" charset="2"/>
              <a:buNone/>
            </a:pPr>
            <a:r>
              <a:rPr lang="zh-CN" altLang="en-US" dirty="0">
                <a:latin typeface="华文楷体" panose="02010600040101010101" charset="-122"/>
                <a:ea typeface="华文楷体" panose="02010600040101010101" charset="-122"/>
                <a:sym typeface="+mn-ea"/>
              </a:rPr>
              <a:t>    当电流通过时阴极电位降低（负移）的现象，称为阴极极化。</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Font typeface="Wingdings" panose="05000000000000000000" pitchFamily="2" charset="2"/>
              <a:buNone/>
            </a:pPr>
            <a:r>
              <a:rPr lang="zh-CN" altLang="en-US" dirty="0">
                <a:latin typeface="华文楷体" panose="02010600040101010101" charset="-122"/>
                <a:ea typeface="华文楷体" panose="02010600040101010101" charset="-122"/>
                <a:sym typeface="+mn-ea"/>
              </a:rPr>
              <a:t>    阴极极化的本质：腐蚀开始时电子流入阴极的速度比其他串联过程的速度快，过剩的电子在阴极积累起来，使阴极电位负移。</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Font typeface="Wingdings" panose="05000000000000000000" pitchFamily="2" charset="2"/>
              <a:buNone/>
            </a:pPr>
            <a:r>
              <a:rPr lang="zh-CN" altLang="en-US">
                <a:solidFill>
                  <a:schemeClr val="tx1"/>
                </a:solidFill>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由于腐蚀电池的极化作用，使腐蚀电流强度减小，从而降低了电化学腐蚀速率。</a:t>
            </a:r>
            <a:endParaRPr lang="zh-CN" altLang="en-US">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5800" y="507365"/>
            <a:ext cx="8279130" cy="5990590"/>
          </a:xfrm>
        </p:spPr>
        <p:txBody>
          <a:bodyPr/>
          <a:p>
            <a:pPr marL="0" indent="0" eaLnBrk="1" latinLnBrk="0" hangingPunct="1">
              <a:lnSpc>
                <a:spcPts val="2900"/>
              </a:lnSpc>
              <a:spcBef>
                <a:spcPts val="0"/>
              </a:spcBef>
              <a:buFont typeface="Wingdings" panose="05000000000000000000" pitchFamily="2" charset="2"/>
              <a:buNone/>
            </a:pPr>
            <a:r>
              <a:rPr lang="en-US" altLang="zh-CN" dirty="0">
                <a:latin typeface="华文楷体" panose="02010600040101010101" charset="-122"/>
                <a:ea typeface="华文楷体" panose="02010600040101010101" charset="-122"/>
                <a:sym typeface="+mn-ea"/>
              </a:rPr>
              <a:t>    </a:t>
            </a:r>
            <a:r>
              <a:rPr kumimoji="0" lang="zh-CN" altLang="en-US" b="1" kern="1200">
                <a:solidFill>
                  <a:srgbClr val="002060"/>
                </a:solidFill>
                <a:latin typeface="华文楷体" panose="02010600040101010101" charset="-122"/>
                <a:ea typeface="华文楷体" panose="02010600040101010101" charset="-122"/>
                <a:cs typeface="华文楷体" panose="02010600040101010101" charset="-122"/>
                <a:sym typeface="+mn-ea"/>
              </a:rPr>
              <a:t>③去极化</a:t>
            </a:r>
            <a:endParaRPr kumimoji="0" lang="zh-CN" altLang="en-US" b="1" kern="1200">
              <a:solidFill>
                <a:srgbClr val="00206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00"/>
              </a:lnSpc>
              <a:spcBef>
                <a:spcPts val="0"/>
              </a:spcBef>
              <a:buFont typeface="Wingdings" panose="05000000000000000000" pitchFamily="2" charset="2"/>
              <a:buNone/>
            </a:pPr>
            <a:r>
              <a:rPr lang="zh-CN" altLang="en-US" dirty="0">
                <a:latin typeface="华文楷体" panose="02010600040101010101" charset="-122"/>
                <a:ea typeface="华文楷体" panose="02010600040101010101" charset="-122"/>
                <a:sym typeface="+mn-ea"/>
              </a:rPr>
              <a:t>    消除或减弱阳极和阴极极化作用的电极过程称为去极化过程。能消除或减弱极化的现象称为去极化；引起去极化发生的物质称为去极化剂。 </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90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rPr>
              <a:t>    以氢离子还原反应为阴极过程的腐蚀称为</a:t>
            </a:r>
            <a:r>
              <a:rPr lang="zh-CN" altLang="en-US">
                <a:solidFill>
                  <a:srgbClr val="0070C0"/>
                </a:solidFill>
                <a:latin typeface="华文楷体" panose="02010600040101010101" charset="-122"/>
                <a:ea typeface="华文楷体" panose="02010600040101010101" charset="-122"/>
              </a:rPr>
              <a:t>氢去极化腐蚀</a:t>
            </a:r>
            <a:r>
              <a:rPr lang="zh-CN" altLang="en-US">
                <a:latin typeface="华文楷体" panose="02010600040101010101" charset="-122"/>
                <a:ea typeface="华文楷体" panose="02010600040101010101" charset="-122"/>
              </a:rPr>
              <a:t>（或称析氢腐蚀）。发生</a:t>
            </a:r>
            <a:r>
              <a:rPr lang="zh-CN" altLang="en-US">
                <a:latin typeface="华文楷体" panose="02010600040101010101" charset="-122"/>
                <a:ea typeface="华文楷体" panose="02010600040101010101" charset="-122"/>
                <a:sym typeface="+mn-ea"/>
              </a:rPr>
              <a:t>氢去极化腐蚀的前提条件是金属的电极电位比析氢反应的电极电位</a:t>
            </a:r>
            <a:r>
              <a:rPr lang="zh-CN" altLang="en-US">
                <a:solidFill>
                  <a:srgbClr val="FF0000"/>
                </a:solidFill>
                <a:latin typeface="华文楷体" panose="02010600040101010101" charset="-122"/>
                <a:ea typeface="华文楷体" panose="02010600040101010101" charset="-122"/>
                <a:sym typeface="+mn-ea"/>
              </a:rPr>
              <a:t>更负</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290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sym typeface="+mn-ea"/>
              </a:rPr>
              <a:t>    以氧分子还原反应为阴极过程的腐蚀称为</a:t>
            </a:r>
            <a:r>
              <a:rPr lang="zh-CN" altLang="en-US">
                <a:solidFill>
                  <a:srgbClr val="0070C0"/>
                </a:solidFill>
                <a:latin typeface="华文楷体" panose="02010600040101010101" charset="-122"/>
                <a:ea typeface="华文楷体" panose="02010600040101010101" charset="-122"/>
                <a:sym typeface="+mn-ea"/>
              </a:rPr>
              <a:t>氧去极化腐蚀</a:t>
            </a:r>
            <a:r>
              <a:rPr lang="zh-CN" altLang="en-US">
                <a:latin typeface="华文楷体" panose="02010600040101010101" charset="-122"/>
                <a:ea typeface="华文楷体" panose="02010600040101010101" charset="-122"/>
                <a:sym typeface="+mn-ea"/>
              </a:rPr>
              <a:t>（或称吸氧腐蚀）。氧的电极电位比氢要正得多，在中性和碱性溶液中，由于氢离子的浓度较小，析氢反应的电位较负，一般金属腐蚀过程的阴极反应往往不是析氢反应，而是溶解在溶液中的氧的还原反应，此时作为腐蚀去极化剂的是氧分子。与氢离子还原反应相比，氧还原反应可以在正得多的电位下进行，故</a:t>
            </a:r>
            <a:r>
              <a:rPr lang="zh-CN" altLang="en-US">
                <a:latin typeface="华文楷体" panose="02010600040101010101" charset="-122"/>
                <a:ea typeface="华文楷体" panose="02010600040101010101" charset="-122"/>
                <a:sym typeface="+mn-ea"/>
              </a:rPr>
              <a:t>氧去极化腐蚀比</a:t>
            </a:r>
            <a:r>
              <a:rPr lang="zh-CN" altLang="en-US">
                <a:latin typeface="华文楷体" panose="02010600040101010101" charset="-122"/>
                <a:ea typeface="华文楷体" panose="02010600040101010101" charset="-122"/>
                <a:sym typeface="+mn-ea"/>
              </a:rPr>
              <a:t>氢去极化腐蚀更为普遍。</a:t>
            </a:r>
            <a:endParaRPr lang="zh-CN" altLang="en-US">
              <a:latin typeface="华文楷体" panose="02010600040101010101" charset="-122"/>
              <a:ea typeface="华文楷体" panose="02010600040101010101" charset="-122"/>
              <a:sym typeface="+mn-ea"/>
            </a:endParaRPr>
          </a:p>
          <a:p>
            <a:pPr marL="0" indent="0" eaLnBrk="1" latinLnBrk="0" hangingPunct="1">
              <a:lnSpc>
                <a:spcPts val="290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sym typeface="+mn-ea"/>
              </a:rPr>
              <a:t>    电化学腐蚀过程的本质是金属在阳极的氧化反应和氧化剂（去极化剂）在阴极的还原反应。</a:t>
            </a:r>
            <a:endParaRPr lang="zh-CN" altLang="en-US">
              <a:latin typeface="华文楷体" panose="02010600040101010101" charset="-122"/>
              <a:ea typeface="华文楷体" panose="02010600040101010101" charset="-122"/>
              <a:sym typeface="+mn-ea"/>
            </a:endParaRPr>
          </a:p>
          <a:p>
            <a:pPr marL="0" indent="0" eaLnBrk="1" hangingPunct="1">
              <a:buFont typeface="Wingdings" panose="05000000000000000000" pitchFamily="2" charset="2"/>
              <a:buNone/>
            </a:pPr>
            <a:endParaRPr lang="zh-CN" altLang="en-US">
              <a:latin typeface="华文楷体" panose="02010600040101010101" charset="-122"/>
              <a:ea typeface="华文楷体" panose="02010600040101010101" charset="-122"/>
              <a:sym typeface="+mn-ea"/>
            </a:endParaRPr>
          </a:p>
          <a:p>
            <a:pPr marL="0" indent="0" eaLnBrk="1" hangingPunct="1">
              <a:buFont typeface="Wingdings" panose="05000000000000000000" pitchFamily="2" charset="2"/>
              <a:buNone/>
            </a:pPr>
            <a:endParaRPr lang="zh-CN" altLang="en-US">
              <a:latin typeface="华文楷体" panose="02010600040101010101" charset="-122"/>
              <a:ea typeface="华文楷体" panose="02010600040101010101" charset="-122"/>
            </a:endParaRPr>
          </a:p>
          <a:p>
            <a:pPr marL="0" indent="0" eaLnBrk="1" hangingPunct="1">
              <a:buFont typeface="Wingdings" panose="05000000000000000000" pitchFamily="2" charset="2"/>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0410" y="579755"/>
            <a:ext cx="8282940" cy="5949315"/>
          </a:xfrm>
        </p:spPr>
        <p:txBody>
          <a:bodyPr/>
          <a:p>
            <a:pPr marL="0" indent="0" eaLnBrk="1" latinLnBrk="0" hangingPunct="1">
              <a:lnSpc>
                <a:spcPts val="3300"/>
              </a:lnSpc>
              <a:spcBef>
                <a:spcPts val="0"/>
              </a:spcBef>
              <a:buNone/>
            </a:pPr>
            <a:r>
              <a:rPr lang="zh-CN" altLang="en-US" b="1">
                <a:latin typeface="华文楷体" panose="02010600040101010101" charset="-122"/>
                <a:ea typeface="华文楷体" panose="02010600040101010101" charset="-122"/>
                <a:sym typeface="+mn-ea"/>
              </a:rPr>
              <a:t>三、金属的钝化</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从热力学上讲，绝大多数金属通常在介质中都会自发地被腐蚀，可是金属表面在某些介质环境下会发生一种阳极反应受阻的现象，金属的这种失去原来化学活性的现象称为钝化。金属钝化后所获得的耐蚀性质称为钝性。</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钝化大大降低了金属的腐蚀速率，增加了金属的耐蚀性。</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化学钝化</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能使金属钝化的物质称为</a:t>
            </a:r>
            <a:r>
              <a:rPr lang="zh-CN" altLang="en-US">
                <a:solidFill>
                  <a:srgbClr val="0070C0"/>
                </a:solidFill>
                <a:latin typeface="华文楷体" panose="02010600040101010101" charset="-122"/>
                <a:ea typeface="华文楷体" panose="02010600040101010101" charset="-122"/>
                <a:sym typeface="+mn-ea"/>
              </a:rPr>
              <a:t>钝化剂</a:t>
            </a:r>
            <a:r>
              <a:rPr lang="zh-CN" altLang="en-US">
                <a:latin typeface="华文楷体" panose="02010600040101010101" charset="-122"/>
                <a:ea typeface="华文楷体" panose="02010600040101010101" charset="-122"/>
                <a:sym typeface="+mn-ea"/>
              </a:rPr>
              <a:t>。钝化剂通常为氧化剂。</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金属与钝化剂的化学作用而产生的钝化现象称为</a:t>
            </a:r>
            <a:r>
              <a:rPr lang="zh-CN" altLang="en-US">
                <a:solidFill>
                  <a:srgbClr val="0070C0"/>
                </a:solidFill>
                <a:latin typeface="华文楷体" panose="02010600040101010101" charset="-122"/>
                <a:ea typeface="华文楷体" panose="02010600040101010101" charset="-122"/>
                <a:sym typeface="+mn-ea"/>
              </a:rPr>
              <a:t>化学钝化</a:t>
            </a:r>
            <a:r>
              <a:rPr lang="zh-CN" altLang="en-US">
                <a:latin typeface="华文楷体" panose="02010600040101010101" charset="-122"/>
                <a:ea typeface="华文楷体" panose="02010600040101010101" charset="-122"/>
                <a:sym typeface="+mn-ea"/>
              </a:rPr>
              <a:t>或</a:t>
            </a:r>
            <a:r>
              <a:rPr lang="zh-CN" altLang="en-US">
                <a:solidFill>
                  <a:srgbClr val="0070C0"/>
                </a:solidFill>
                <a:latin typeface="华文楷体" panose="02010600040101010101" charset="-122"/>
                <a:ea typeface="华文楷体" panose="02010600040101010101" charset="-122"/>
                <a:sym typeface="+mn-ea"/>
              </a:rPr>
              <a:t>自钝化</a:t>
            </a:r>
            <a:r>
              <a:rPr lang="zh-CN" altLang="en-US">
                <a:latin typeface="华文楷体" panose="02010600040101010101" charset="-122"/>
                <a:ea typeface="华文楷体" panose="02010600040101010101" charset="-122"/>
                <a:sym typeface="+mn-ea"/>
              </a:rPr>
              <a:t>。例如，铬、铝、钛等金属在空气中或很多种含氧的溶液中，都易被氧所钝化，故称为自钝化金属。</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金属钝化后，其电极电位强烈地正移。例如，</a:t>
            </a:r>
            <a:r>
              <a:rPr lang="en-US" altLang="zh-CN">
                <a:latin typeface="华文楷体" panose="02010600040101010101" charset="-122"/>
                <a:ea typeface="华文楷体" panose="02010600040101010101" charset="-122"/>
                <a:sym typeface="+mn-ea"/>
              </a:rPr>
              <a:t>Fe</a:t>
            </a:r>
            <a:r>
              <a:rPr lang="zh-CN" altLang="en-US">
                <a:latin typeface="华文楷体" panose="02010600040101010101" charset="-122"/>
                <a:ea typeface="华文楷体" panose="02010600040101010101" charset="-122"/>
                <a:sym typeface="+mn-ea"/>
              </a:rPr>
              <a:t>的电位为﹣</a:t>
            </a:r>
            <a:r>
              <a:rPr lang="en-US" altLang="zh-CN">
                <a:latin typeface="华文楷体" panose="02010600040101010101" charset="-122"/>
                <a:ea typeface="华文楷体" panose="02010600040101010101" charset="-122"/>
                <a:sym typeface="+mn-ea"/>
              </a:rPr>
              <a:t>0.2 ~ </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0.2V</a:t>
            </a:r>
            <a:r>
              <a:rPr lang="zh-CN" altLang="en-US">
                <a:latin typeface="华文楷体" panose="02010600040101010101" charset="-122"/>
                <a:ea typeface="华文楷体" panose="02010600040101010101" charset="-122"/>
                <a:sym typeface="+mn-ea"/>
              </a:rPr>
              <a:t>，在钝化后升高到﹢</a:t>
            </a:r>
            <a:r>
              <a:rPr lang="en-US" altLang="zh-CN">
                <a:latin typeface="华文楷体" panose="02010600040101010101" charset="-122"/>
                <a:ea typeface="华文楷体" panose="02010600040101010101" charset="-122"/>
                <a:sym typeface="+mn-ea"/>
              </a:rPr>
              <a:t>0.5 ~ </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1.0V</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Cr</a:t>
            </a:r>
            <a:r>
              <a:rPr lang="zh-CN" altLang="en-US">
                <a:latin typeface="华文楷体" panose="02010600040101010101" charset="-122"/>
                <a:ea typeface="华文楷体" panose="02010600040101010101" charset="-122"/>
                <a:sym typeface="+mn-ea"/>
              </a:rPr>
              <a:t>的电位为﹣</a:t>
            </a:r>
            <a:r>
              <a:rPr lang="en-US" altLang="zh-CN">
                <a:latin typeface="华文楷体" panose="02010600040101010101" charset="-122"/>
                <a:ea typeface="华文楷体" panose="02010600040101010101" charset="-122"/>
                <a:sym typeface="+mn-ea"/>
              </a:rPr>
              <a:t>0.6 ~ </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0.4V</a:t>
            </a:r>
            <a:r>
              <a:rPr lang="zh-CN" altLang="en-US">
                <a:latin typeface="华文楷体" panose="02010600040101010101" charset="-122"/>
                <a:ea typeface="华文楷体" panose="02010600040101010101" charset="-122"/>
                <a:sym typeface="+mn-ea"/>
              </a:rPr>
              <a:t>，在钝化后升高到﹢</a:t>
            </a:r>
            <a:r>
              <a:rPr lang="en-US" altLang="zh-CN">
                <a:latin typeface="华文楷体" panose="02010600040101010101" charset="-122"/>
                <a:ea typeface="华文楷体" panose="02010600040101010101" charset="-122"/>
                <a:sym typeface="+mn-ea"/>
              </a:rPr>
              <a:t>0.8 ~ </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1.0V</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5960" y="741045"/>
            <a:ext cx="8268970" cy="5657850"/>
          </a:xfrm>
        </p:spPr>
        <p:txBody>
          <a:bodyPr/>
          <a:p>
            <a:pPr marL="0" indent="0" eaLnBrk="1" latinLnBrk="0" hangingPunct="1">
              <a:lnSpc>
                <a:spcPts val="3300"/>
              </a:lnSpc>
              <a:spcBef>
                <a:spcPts val="0"/>
              </a:spcBef>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电化学钝化</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金属除了可用一些钝化剂处理使之产生钝化外，还可采用电化学阳极极化的方法使金属变成钝态。这种采用外加阳极电流的方法，使金属由活性状态变为钝态的现象，称为电化学钝化或阳极钝化。如铁、镍、铬、钼等金属在稀硫酸中均可发生因阳极极化而引起的电化学钝化。阳极保护技术就是利用这一原理。</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化学钝化是强氧化剂作用的结果，而电化学钝化是外加电流的阳极极化产生的效应，尽管二者产生的条件有所不同，但是电化学钝化和化学钝化之间没有本质的区别。因为这两种方法得到的结果都是使溶解中的金属表面化学性质发生了某种突变，这种突变使它们的电化学溶解速率急剧下降，金属表面的活性大幅度降低。</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985" y="566420"/>
            <a:ext cx="8195945" cy="5834380"/>
          </a:xfrm>
        </p:spPr>
        <p:txBody>
          <a:bodyPr/>
          <a:p>
            <a:pPr marL="0" indent="0" eaLnBrk="1" latinLnBrk="0" hangingPunct="1">
              <a:lnSpc>
                <a:spcPts val="3000"/>
              </a:lnSpc>
              <a:spcBef>
                <a:spcPts val="0"/>
              </a:spcBef>
              <a:buNone/>
            </a:pPr>
            <a:r>
              <a:rPr lang="en-US" altLang="zh-CN" b="1">
                <a:solidFill>
                  <a:schemeClr val="tx1"/>
                </a:solidFill>
                <a:latin typeface="华文楷体" panose="02010600040101010101" charset="-122"/>
                <a:ea typeface="华文楷体" panose="02010600040101010101" charset="-122"/>
                <a:sym typeface="+mn-ea"/>
              </a:rPr>
              <a:t>    </a:t>
            </a:r>
            <a:r>
              <a:rPr lang="zh-CN" altLang="en-US" b="1">
                <a:solidFill>
                  <a:schemeClr val="tx1"/>
                </a:solidFill>
                <a:latin typeface="华文楷体" panose="02010600040101010101" charset="-122"/>
                <a:ea typeface="华文楷体" panose="02010600040101010101" charset="-122"/>
                <a:sym typeface="+mn-ea"/>
              </a:rPr>
              <a:t>四、金属腐蚀的影响因素</a:t>
            </a:r>
            <a:endParaRPr lang="zh-CN" altLang="en-US" b="1">
              <a:solidFill>
                <a:schemeClr val="tx1"/>
              </a:solidFill>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b="1">
                <a:solidFill>
                  <a:srgbClr val="7030A0"/>
                </a:solidFill>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sym typeface="+mn-ea"/>
              </a:rPr>
              <a:t>（一）</a:t>
            </a:r>
            <a:r>
              <a:rPr lang="zh-CN" altLang="en-US" b="1">
                <a:solidFill>
                  <a:srgbClr val="7030A0"/>
                </a:solidFill>
                <a:latin typeface="华文楷体" panose="02010600040101010101" charset="-122"/>
                <a:ea typeface="华文楷体" panose="02010600040101010101" charset="-122"/>
                <a:sym typeface="+mn-ea"/>
              </a:rPr>
              <a:t>金属材料因素</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金属种类</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a:solidFill>
                  <a:schemeClr val="tx1"/>
                </a:solidFill>
                <a:latin typeface="华文楷体" panose="02010600040101010101" charset="-122"/>
                <a:ea typeface="华文楷体" panose="02010600040101010101" charset="-122"/>
                <a:sym typeface="+mn-ea"/>
              </a:rPr>
              <a:t>    一般来说，金属的平衡电位越正，其热力学稳定性越高，腐蚀倾向越小。</a:t>
            </a:r>
            <a:endParaRPr lang="zh-CN" altLang="en-US">
              <a:solidFill>
                <a:schemeClr val="tx1"/>
              </a:solidFill>
              <a:latin typeface="华文楷体" panose="02010600040101010101" charset="-122"/>
              <a:ea typeface="华文楷体" panose="02010600040101010101" charset="-122"/>
              <a:sym typeface="+mn-ea"/>
            </a:endParaRPr>
          </a:p>
          <a:p>
            <a:pPr marL="0" algn="l" eaLnBrk="1" latinLnBrk="0" hangingPunct="1">
              <a:lnSpc>
                <a:spcPts val="3000"/>
              </a:lnSpc>
              <a:spcBef>
                <a:spcPts val="0"/>
              </a:spcBef>
              <a:buClrTx/>
              <a:buSzTx/>
              <a:buFontTx/>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合金成分</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a:solidFill>
                  <a:schemeClr val="tx1"/>
                </a:solidFill>
                <a:latin typeface="华文楷体" panose="02010600040101010101" charset="-122"/>
                <a:ea typeface="华文楷体" panose="02010600040101010101" charset="-122"/>
                <a:sym typeface="+mn-ea"/>
              </a:rPr>
              <a:t>    为了提高金属的力学性能或其他原因，工业上使用的金属材料很少是纯金属，主要是它们的合金。合金成分不仅可以通过对合金热力学稳定性的影响来改变腐蚀性能，更主要的是通过对腐蚀过程极化性能的改变来影响腐蚀。</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solidFill>
                  <a:schemeClr val="tx1"/>
                </a:solidFill>
                <a:latin typeface="华文楷体" panose="02010600040101010101" charset="-122"/>
                <a:ea typeface="华文楷体" panose="02010600040101010101" charset="-122"/>
                <a:sym typeface="+mn-ea"/>
              </a:rPr>
              <a:t>    有些合金元素加入量存在一个临界值，达到该值，合金的耐蚀性能才急剧变化，否则无明显变化，即</a:t>
            </a:r>
            <a:r>
              <a:rPr lang="zh-CN" altLang="en-US">
                <a:solidFill>
                  <a:schemeClr val="tx1"/>
                </a:solidFill>
                <a:highlight>
                  <a:srgbClr val="FFFF00"/>
                </a:highlight>
                <a:latin typeface="华文楷体" panose="02010600040101010101" charset="-122"/>
                <a:ea typeface="华文楷体" panose="02010600040101010101" charset="-122"/>
                <a:sym typeface="+mn-ea"/>
              </a:rPr>
              <a:t>塔曼定律</a:t>
            </a:r>
            <a:r>
              <a:rPr lang="zh-CN" altLang="en-US">
                <a:solidFill>
                  <a:schemeClr val="tx1"/>
                </a:solidFill>
                <a:latin typeface="华文楷体" panose="02010600040101010101" charset="-122"/>
                <a:ea typeface="华文楷体" panose="02010600040101010101" charset="-122"/>
                <a:sym typeface="+mn-ea"/>
              </a:rPr>
              <a:t>。例如，铁铬合金中当铬的原子分数达到</a:t>
            </a:r>
            <a:r>
              <a:rPr lang="en-US" altLang="zh-CN">
                <a:solidFill>
                  <a:schemeClr val="tx1"/>
                </a:solidFill>
                <a:latin typeface="华文楷体" panose="02010600040101010101" charset="-122"/>
                <a:ea typeface="华文楷体" panose="02010600040101010101" charset="-122"/>
                <a:sym typeface="+mn-ea"/>
              </a:rPr>
              <a:t>1/8</a:t>
            </a:r>
            <a:r>
              <a:rPr lang="zh-CN" altLang="en-US">
                <a:solidFill>
                  <a:schemeClr val="tx1"/>
                </a:solidFill>
                <a:latin typeface="华文楷体" panose="02010600040101010101" charset="-122"/>
                <a:ea typeface="华文楷体" panose="02010600040101010101" charset="-122"/>
                <a:sym typeface="+mn-ea"/>
              </a:rPr>
              <a:t>（质量分数达到</a:t>
            </a:r>
            <a:r>
              <a:rPr lang="en-US" altLang="zh-CN">
                <a:solidFill>
                  <a:schemeClr val="tx1"/>
                </a:solidFill>
                <a:latin typeface="华文楷体" panose="02010600040101010101" charset="-122"/>
                <a:ea typeface="华文楷体" panose="02010600040101010101" charset="-122"/>
                <a:sym typeface="+mn-ea"/>
              </a:rPr>
              <a:t>11.75%</a:t>
            </a:r>
            <a:r>
              <a:rPr lang="zh-CN" altLang="en-US">
                <a:solidFill>
                  <a:schemeClr val="tx1"/>
                </a:solidFill>
                <a:latin typeface="华文楷体" panose="02010600040101010101" charset="-122"/>
                <a:ea typeface="华文楷体" panose="02010600040101010101" charset="-122"/>
                <a:sym typeface="+mn-ea"/>
              </a:rPr>
              <a:t>）以上时，合金在空气中能形成完整、致密的钝化膜，所以有</a:t>
            </a:r>
            <a:r>
              <a:rPr lang="en-US" altLang="zh-CN">
                <a:solidFill>
                  <a:schemeClr val="tx1"/>
                </a:solidFill>
                <a:latin typeface="华文楷体" panose="02010600040101010101" charset="-122"/>
                <a:ea typeface="华文楷体" panose="02010600040101010101" charset="-122"/>
                <a:sym typeface="+mn-ea"/>
              </a:rPr>
              <a:t>“</a:t>
            </a:r>
            <a:r>
              <a:rPr lang="zh-CN" altLang="en-US">
                <a:solidFill>
                  <a:schemeClr val="tx1"/>
                </a:solidFill>
                <a:latin typeface="华文楷体" panose="02010600040101010101" charset="-122"/>
                <a:ea typeface="华文楷体" panose="02010600040101010101" charset="-122"/>
                <a:sym typeface="+mn-ea"/>
              </a:rPr>
              <a:t>不锈钢</a:t>
            </a:r>
            <a:r>
              <a:rPr lang="en-US" altLang="zh-CN">
                <a:solidFill>
                  <a:schemeClr val="tx1"/>
                </a:solidFill>
                <a:latin typeface="华文楷体" panose="02010600040101010101" charset="-122"/>
                <a:ea typeface="华文楷体" panose="02010600040101010101" charset="-122"/>
                <a:sym typeface="+mn-ea"/>
              </a:rPr>
              <a:t>”</a:t>
            </a:r>
            <a:r>
              <a:rPr lang="zh-CN" altLang="en-US">
                <a:solidFill>
                  <a:schemeClr val="tx1"/>
                </a:solidFill>
                <a:latin typeface="华文楷体" panose="02010600040101010101" charset="-122"/>
                <a:ea typeface="华文楷体" panose="02010600040101010101" charset="-122"/>
                <a:sym typeface="+mn-ea"/>
              </a:rPr>
              <a:t>之称</a:t>
            </a:r>
            <a:r>
              <a:rPr lang="zh-CN" altLang="en-US">
                <a:solidFill>
                  <a:schemeClr val="tx1"/>
                </a:solidFill>
                <a:latin typeface="华文楷体" panose="02010600040101010101" charset="-122"/>
                <a:ea typeface="华文楷体" panose="02010600040101010101" charset="-122"/>
                <a:sym typeface="+mn-ea"/>
              </a:rPr>
              <a:t>。</a:t>
            </a:r>
            <a:endParaRPr lang="zh-CN" altLang="en-US">
              <a:solidFill>
                <a:schemeClr val="tx1"/>
              </a:solidFill>
              <a:latin typeface="华文楷体" panose="02010600040101010101" charset="-122"/>
              <a:ea typeface="华文楷体" panose="02010600040101010101" charset="-122"/>
              <a:sym typeface="+mn-ea"/>
            </a:endParaRPr>
          </a:p>
          <a:p>
            <a:pPr marL="0" algn="l">
              <a:buClrTx/>
              <a:buSzTx/>
              <a:buFontTx/>
              <a:buNone/>
            </a:pPr>
            <a:endParaRPr lang="zh-CN" altLang="en-US">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1525" y="554990"/>
            <a:ext cx="8152765" cy="6010910"/>
          </a:xfrm>
        </p:spPr>
        <p:txBody>
          <a:bodyPr/>
          <a:p>
            <a:pPr marL="0" algn="l" eaLnBrk="1" latinLnBrk="0" hangingPunct="1">
              <a:lnSpc>
                <a:spcPts val="3300"/>
              </a:lnSpc>
              <a:spcBef>
                <a:spcPts val="0"/>
              </a:spcBef>
              <a:buClrTx/>
              <a:buSzTx/>
              <a:buFontTx/>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3. 杂质</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在酸性溶液中发生析氢腐蚀时，金属中起阴极作用的杂质，除了氢过电位高的能减轻腐蚀以外，一般都会加速腐蚀。在这种情况下，杂质越多，分散性越大，则腐蚀越剧烈。</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4. 表面状态</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金属表面的粗糙度影响水分和尘粒的吸附，</a:t>
            </a:r>
            <a:r>
              <a:rPr lang="zh-CN" altLang="en-US">
                <a:latin typeface="华文楷体" panose="02010600040101010101" charset="-122"/>
                <a:ea typeface="华文楷体" panose="02010600040101010101" charset="-122"/>
                <a:sym typeface="+mn-ea"/>
              </a:rPr>
              <a:t>水分和尘粒的吸附促进金属的腐蚀。</a:t>
            </a:r>
            <a:endParaRPr lang="zh-CN" altLang="en-US">
              <a:latin typeface="华文楷体" panose="02010600040101010101" charset="-122"/>
              <a:ea typeface="华文楷体" panose="02010600040101010101" charset="-122"/>
              <a:sym typeface="+mn-ea"/>
            </a:endParaRPr>
          </a:p>
          <a:p>
            <a:pPr marL="0" algn="l" eaLnBrk="1" latinLnBrk="0" hangingPunct="1">
              <a:lnSpc>
                <a:spcPts val="3300"/>
              </a:lnSpc>
              <a:spcBef>
                <a:spcPts val="0"/>
              </a:spcBef>
              <a:buClrTx/>
              <a:buSzTx/>
              <a:buFontTx/>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5. 内应力</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冷加工、焊接及装配均会使金属产生内部应力，这些应力通常是拉（张）应力，可以增加局部腐蚀（如应力腐蚀）的敏感性。</a:t>
            </a:r>
            <a:endParaRPr lang="zh-CN" altLang="en-US">
              <a:latin typeface="华文楷体" panose="02010600040101010101" charset="-122"/>
              <a:ea typeface="华文楷体" panose="02010600040101010101" charset="-122"/>
            </a:endParaRPr>
          </a:p>
          <a:p>
            <a:pPr marL="0" algn="l" eaLnBrk="1" latinLnBrk="0" hangingPunct="1">
              <a:lnSpc>
                <a:spcPts val="3300"/>
              </a:lnSpc>
              <a:spcBef>
                <a:spcPts val="0"/>
              </a:spcBef>
              <a:buClrTx/>
              <a:buSzTx/>
              <a:buFontTx/>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6. 金相组织与热处理</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金相组织与热处理有着密切的关系，合金的化学成分和热处理决定合金的组织，而后者的变化又影响合金的耐蚀性。</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7880" y="610235"/>
            <a:ext cx="8147050" cy="5768975"/>
          </a:xfrm>
        </p:spPr>
        <p:txBody>
          <a:bodyPr/>
          <a:p>
            <a:pPr marL="0" indent="0" eaLnBrk="1" latinLnBrk="0" hangingPunct="1">
              <a:lnSpc>
                <a:spcPts val="3200"/>
              </a:lnSpc>
              <a:spcBef>
                <a:spcPts val="0"/>
              </a:spcBef>
              <a:buNone/>
            </a:pPr>
            <a:r>
              <a:rPr lang="zh-CN" altLang="en-US" b="1">
                <a:solidFill>
                  <a:srgbClr val="7030A0"/>
                </a:solidFill>
                <a:latin typeface="华文楷体" panose="02010600040101010101" charset="-122"/>
                <a:ea typeface="华文楷体" panose="02010600040101010101" charset="-122"/>
                <a:sym typeface="+mn-ea"/>
              </a:rPr>
              <a:t>（二）环境</a:t>
            </a:r>
            <a:r>
              <a:rPr lang="zh-CN" altLang="en-US" b="1">
                <a:solidFill>
                  <a:srgbClr val="7030A0"/>
                </a:solidFill>
                <a:latin typeface="华文楷体" panose="02010600040101010101" charset="-122"/>
                <a:ea typeface="华文楷体" panose="02010600040101010101" charset="-122"/>
                <a:sym typeface="+mn-ea"/>
              </a:rPr>
              <a:t>因素</a:t>
            </a:r>
            <a:endParaRPr lang="zh-CN" altLang="en-US" b="1">
              <a:solidFill>
                <a:srgbClr val="7030A0"/>
              </a:solidFill>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介质pH值</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介质</a:t>
            </a:r>
            <a:r>
              <a:rPr lang="en-US" altLang="zh-CN">
                <a:latin typeface="华文楷体" panose="02010600040101010101" charset="-122"/>
                <a:ea typeface="华文楷体" panose="02010600040101010101" charset="-122"/>
                <a:cs typeface="华文楷体" panose="02010600040101010101" charset="-122"/>
                <a:sym typeface="+mn-ea"/>
              </a:rPr>
              <a:t>pH</a:t>
            </a:r>
            <a:r>
              <a:rPr lang="zh-CN" altLang="en-US">
                <a:latin typeface="华文楷体" panose="02010600040101010101" charset="-122"/>
                <a:ea typeface="华文楷体" panose="02010600040101010101" charset="-122"/>
                <a:cs typeface="华文楷体" panose="02010600040101010101" charset="-122"/>
                <a:sym typeface="+mn-ea"/>
              </a:rPr>
              <a:t>值的变化，对腐蚀速度的影响是多方面的。</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对于阴极过程为氢离子还原过程的腐蚀体系，一般</a:t>
            </a:r>
            <a:r>
              <a:rPr lang="en-US" altLang="zh-CN">
                <a:latin typeface="华文楷体" panose="02010600040101010101" charset="-122"/>
                <a:ea typeface="华文楷体" panose="02010600040101010101" charset="-122"/>
                <a:cs typeface="华文楷体" panose="02010600040101010101" charset="-122"/>
                <a:sym typeface="+mn-ea"/>
              </a:rPr>
              <a:t>pH</a:t>
            </a:r>
            <a:r>
              <a:rPr lang="zh-CN" altLang="en-US">
                <a:latin typeface="华文楷体" panose="02010600040101010101" charset="-122"/>
                <a:ea typeface="华文楷体" panose="02010600040101010101" charset="-122"/>
                <a:cs typeface="华文楷体" panose="02010600040101010101" charset="-122"/>
                <a:sym typeface="+mn-ea"/>
              </a:rPr>
              <a:t>值降低（即氢离子浓度增加）有利于过程的进行，从而加速金属的腐蚀。另外，</a:t>
            </a:r>
            <a:r>
              <a:rPr lang="en-US" altLang="zh-CN">
                <a:latin typeface="华文楷体" panose="02010600040101010101" charset="-122"/>
                <a:ea typeface="华文楷体" panose="02010600040101010101" charset="-122"/>
                <a:cs typeface="华文楷体" panose="02010600040101010101" charset="-122"/>
                <a:sym typeface="+mn-ea"/>
              </a:rPr>
              <a:t>pH</a:t>
            </a:r>
            <a:r>
              <a:rPr lang="zh-CN" altLang="en-US">
                <a:latin typeface="华文楷体" panose="02010600040101010101" charset="-122"/>
                <a:ea typeface="华文楷体" panose="02010600040101010101" charset="-122"/>
                <a:cs typeface="华文楷体" panose="02010600040101010101" charset="-122"/>
                <a:sym typeface="+mn-ea"/>
              </a:rPr>
              <a:t>值的变化又会影响金属表面膜的溶解和保护膜的生成，所以也会影响金属的腐蚀速度。</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200"/>
              </a:lnSpc>
              <a:spcBef>
                <a:spcPts val="0"/>
              </a:spcBef>
              <a:buClrTx/>
              <a:buSzTx/>
              <a:buFontTx/>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介质温度、压力</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通常随着温度的升高，腐蚀速度增加。因为温度的升高，增加了反应速度，也增加了溶液的对流和扩散，减小电解液的电阻，从而加速了阳极过程和阴极过程。</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另外，系统压力</a:t>
            </a:r>
            <a:r>
              <a:rPr lang="zh-CN" altLang="en-US">
                <a:latin typeface="华文楷体" panose="02010600040101010101" charset="-122"/>
                <a:ea typeface="华文楷体" panose="02010600040101010101" charset="-122"/>
                <a:cs typeface="华文楷体" panose="02010600040101010101" charset="-122"/>
                <a:sym typeface="+mn-ea"/>
              </a:rPr>
              <a:t>的增加，也会使腐蚀速度增大。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3. 介质流动</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当流速较低时，介质处于层流状态，流体对金属表面产生</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66750"/>
            <a:ext cx="8181340" cy="5935345"/>
          </a:xfrm>
        </p:spPr>
        <p:txBody>
          <a:bodyPr/>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rPr>
              <a:t>的剪切力小，还不能 破坏表面的保护膜，腐蚀速度很小。</a:t>
            </a:r>
            <a:endParaRPr lang="zh-CN" altLang="en-US">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rPr>
              <a:t>    当腐蚀介质的流动速度极高时，还能发生强烈地冲击腐蚀，亦可称为湍流腐蚀，如化工生产的热交换器和冷凝器管束入口端收到的腐蚀。有时还能引起空泡腐蚀，如高速的涡轮机叶轮受到的腐蚀。</a:t>
            </a:r>
            <a:endParaRPr lang="zh-CN" altLang="en-US">
              <a:latin typeface="华文楷体" panose="02010600040101010101" charset="-122"/>
              <a:ea typeface="华文楷体" panose="02010600040101010101" charset="-122"/>
            </a:endParaRPr>
          </a:p>
          <a:p>
            <a:pPr marL="0" algn="l" eaLnBrk="1" latinLnBrk="0" hangingPunct="1">
              <a:lnSpc>
                <a:spcPts val="2900"/>
              </a:lnSpc>
              <a:spcBef>
                <a:spcPct val="20000"/>
              </a:spcBef>
              <a:buClrTx/>
              <a:buSzTx/>
              <a:buFontTx/>
              <a:buNone/>
            </a:pPr>
            <a:r>
              <a:rPr lang="en-US" altLang="zh-CN" b="1">
                <a:solidFill>
                  <a:srgbClr val="7030A0"/>
                </a:solidFill>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rPr>
              <a:t>（三）</a:t>
            </a:r>
            <a:r>
              <a:rPr lang="en-US" altLang="zh-CN" b="1">
                <a:solidFill>
                  <a:srgbClr val="7030A0"/>
                </a:solidFill>
                <a:latin typeface="华文楷体" panose="02010600040101010101" charset="-122"/>
                <a:ea typeface="华文楷体" panose="02010600040101010101" charset="-122"/>
              </a:rPr>
              <a:t>设备结构因素</a:t>
            </a:r>
            <a:endParaRPr lang="en-US" altLang="zh-CN" b="1">
              <a:solidFill>
                <a:srgbClr val="7030A0"/>
              </a:solidFill>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1. 应力</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rPr>
              <a:t>    某些腐蚀与应力有关，设计中应避免尖角导致产生应力集中。</a:t>
            </a:r>
            <a:endParaRPr lang="zh-CN" altLang="en-US">
              <a:latin typeface="华文楷体" panose="02010600040101010101" charset="-122"/>
              <a:ea typeface="华文楷体" panose="02010600040101010101" charset="-122"/>
            </a:endParaRPr>
          </a:p>
          <a:p>
            <a:pPr marL="0" algn="l" eaLnBrk="1" latinLnBrk="0" hangingPunct="1">
              <a:lnSpc>
                <a:spcPts val="2900"/>
              </a:lnSpc>
              <a:spcBef>
                <a:spcPts val="0"/>
              </a:spcBef>
              <a:buClrTx/>
              <a:buSzTx/>
              <a:buFontTx/>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异种金属组合</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rPr>
              <a:t>    在系统中或某台设备，选用电偶序中电位不同的金属，当处于电解质溶液中，会造成接触部位的电偶腐蚀，导致电位较低的金属溶解速度增大。</a:t>
            </a:r>
            <a:endParaRPr lang="zh-CN" altLang="en-US">
              <a:latin typeface="华文楷体" panose="02010600040101010101" charset="-122"/>
              <a:ea typeface="华文楷体" panose="02010600040101010101" charset="-122"/>
            </a:endParaRPr>
          </a:p>
          <a:p>
            <a:pPr marL="0" algn="l" eaLnBrk="1" latinLnBrk="0" hangingPunct="1">
              <a:lnSpc>
                <a:spcPts val="2900"/>
              </a:lnSpc>
              <a:spcBef>
                <a:spcPts val="0"/>
              </a:spcBef>
              <a:buClrTx/>
              <a:buSzTx/>
              <a:buFontTx/>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3. 结构设计不合理</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00"/>
              </a:lnSpc>
              <a:spcBef>
                <a:spcPts val="0"/>
              </a:spcBef>
              <a:buNone/>
            </a:pPr>
            <a:r>
              <a:rPr lang="zh-CN" altLang="en-US">
                <a:latin typeface="华文楷体" panose="02010600040101010101" charset="-122"/>
                <a:ea typeface="华文楷体" panose="02010600040101010101" charset="-122"/>
              </a:rPr>
              <a:t>    设备结构不合理，往往会使设备留下腐蚀隐患。</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317875" y="1599565"/>
            <a:ext cx="4128770" cy="738505"/>
          </a:xfrm>
          <a:prstGeom prst="rect">
            <a:avLst/>
          </a:prstGeom>
          <a:noFill/>
        </p:spPr>
        <p:txBody>
          <a:bodyPr wrap="square" lIns="0" tIns="0" rIns="0" bIns="0" rtlCol="0">
            <a:spAutoFit/>
          </a:bodyPr>
          <a:lstStyle/>
          <a:p>
            <a:r>
              <a:rPr lang="zh-CN" altLang="en-US" sz="32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4800" dirty="0" smtClean="0">
                <a:solidFill>
                  <a:srgbClr val="00B050"/>
                </a:solidFill>
                <a:latin typeface="华文隶书" panose="02010800040101010101" charset="-122"/>
                <a:ea typeface="华文隶书" panose="02010800040101010101" charset="-122"/>
                <a:sym typeface="Arial" panose="020B0604020202020204" pitchFamily="34" charset="0"/>
              </a:rPr>
              <a:t>腐蚀控制技术</a:t>
            </a:r>
            <a:endParaRPr lang="zh-CN" altLang="en-US" sz="48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520825" y="1323340"/>
            <a:ext cx="179705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03</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3150235" y="3253105"/>
            <a:ext cx="5203825" cy="1383665"/>
          </a:xfrm>
          <a:prstGeom prst="rect">
            <a:avLst/>
          </a:prstGeom>
          <a:noFill/>
        </p:spPr>
        <p:txBody>
          <a:bodyPr wrap="square" rtlCol="0">
            <a:spAutoFit/>
          </a:bodyPr>
          <a:p>
            <a:r>
              <a:rPr lang="zh-CN" altLang="en-US" sz="2800" dirty="0" smtClean="0">
                <a:solidFill>
                  <a:srgbClr val="00B050"/>
                </a:solidFill>
                <a:latin typeface="华文隶书" panose="02010800040101010101" charset="-122"/>
                <a:ea typeface="华文隶书" panose="02010800040101010101" charset="-122"/>
              </a:rPr>
              <a:t>第一节  电化学腐蚀</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第二节  几种常见的局部腐蚀</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第三节  常用腐蚀控制技术</a:t>
            </a:r>
            <a:endParaRPr lang="zh-CN" altLang="en-US" sz="2800" dirty="0" smtClean="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42925" y="565150"/>
            <a:ext cx="8422005" cy="6021705"/>
          </a:xfrm>
        </p:spPr>
        <p:txBody>
          <a:bodyPr/>
          <a:p>
            <a:pPr marL="0" indent="0">
              <a:buNone/>
            </a:pPr>
            <a:r>
              <a:rPr kumimoji="0" lang="en-US" altLang="zh-CN" sz="2800" b="1" kern="1200" dirty="0">
                <a:solidFill>
                  <a:srgbClr val="FFC000"/>
                </a:solidFill>
                <a:latin typeface="华文楷体" panose="02010600040101010101" charset="-122"/>
                <a:ea typeface="华文楷体" panose="02010600040101010101" charset="-122"/>
                <a:cs typeface="华文楷体" panose="02010600040101010101" charset="-122"/>
              </a:rPr>
              <a:t>    </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endParaRPr kumimoji="0" lang="zh-CN" altLang="en-US" kern="1200">
              <a:latin typeface="华文楷体" panose="02010600040101010101" charset="-122"/>
              <a:ea typeface="华文楷体" panose="02010600040101010101" charset="-122"/>
              <a:cs typeface="华文楷体" panose="02010600040101010101" charset="-122"/>
            </a:endParaRPr>
          </a:p>
        </p:txBody>
      </p:sp>
      <p:sp>
        <p:nvSpPr>
          <p:cNvPr id="5" name="AutoShape 6"/>
          <p:cNvSpPr>
            <a:spLocks noChangeArrowheads="1"/>
          </p:cNvSpPr>
          <p:nvPr/>
        </p:nvSpPr>
        <p:spPr bwMode="auto">
          <a:xfrm>
            <a:off x="1873885" y="551180"/>
            <a:ext cx="4719320" cy="600075"/>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第二节 几种常见的局部腐蚀</a:t>
            </a:r>
            <a:endParaRPr lang="zh-CN" altLang="en-US" sz="2800" b="1" dirty="0">
              <a:solidFill>
                <a:srgbClr val="000099"/>
              </a:solidFill>
              <a:latin typeface="+mj-ea"/>
              <a:ea typeface="+mj-ea"/>
              <a:cs typeface="+mj-ea"/>
            </a:endParaRPr>
          </a:p>
        </p:txBody>
      </p:sp>
      <p:sp>
        <p:nvSpPr>
          <p:cNvPr id="4" name="文本框 3"/>
          <p:cNvSpPr txBox="1"/>
          <p:nvPr/>
        </p:nvSpPr>
        <p:spPr>
          <a:xfrm>
            <a:off x="752475" y="1217295"/>
            <a:ext cx="8212455" cy="5256530"/>
          </a:xfrm>
          <a:prstGeom prst="rect">
            <a:avLst/>
          </a:prstGeom>
          <a:noFill/>
        </p:spPr>
        <p:txBody>
          <a:bodyPr wrap="square" rtlCol="0">
            <a:noAutofit/>
          </a:bodyPr>
          <a:p>
            <a:pPr marL="0" indent="0" eaLnBrk="1" latinLnBrk="0" hangingPunct="1">
              <a:lnSpc>
                <a:spcPts val="3100"/>
              </a:lnSpc>
            </a:pPr>
            <a:r>
              <a:rPr lang="zh-CN" altLang="en-US" sz="2400">
                <a:latin typeface="华文楷体" panose="02010600040101010101" charset="-122"/>
                <a:ea typeface="华文楷体" panose="02010600040101010101" charset="-122"/>
                <a:sym typeface="+mn-ea"/>
              </a:rPr>
              <a:t>    局部腐蚀是指只发生在金属表面狭小区域的破坏。其危害比均匀腐蚀严重得多，它约占设备机械腐蚀破坏总数的</a:t>
            </a:r>
            <a:r>
              <a:rPr lang="en-US" altLang="zh-CN" sz="2400">
                <a:latin typeface="华文楷体" panose="02010600040101010101" charset="-122"/>
                <a:ea typeface="华文楷体" panose="02010600040101010101" charset="-122"/>
                <a:sym typeface="+mn-ea"/>
              </a:rPr>
              <a:t>70%</a:t>
            </a:r>
            <a:r>
              <a:rPr lang="zh-CN" altLang="en-US" sz="2400">
                <a:latin typeface="华文楷体" panose="02010600040101010101" charset="-122"/>
                <a:ea typeface="华文楷体" panose="02010600040101010101" charset="-122"/>
                <a:sym typeface="+mn-ea"/>
              </a:rPr>
              <a:t>，而且可能是突发性和灾难性的，会引起火灾、爆炸、中毒等事故。</a:t>
            </a:r>
            <a:endParaRPr lang="zh-CN" altLang="en-US" sz="2400">
              <a:latin typeface="华文楷体" panose="02010600040101010101" charset="-122"/>
              <a:ea typeface="华文楷体" panose="02010600040101010101" charset="-122"/>
              <a:sym typeface="+mn-ea"/>
            </a:endParaRPr>
          </a:p>
          <a:p>
            <a:pPr marL="0" indent="0" eaLnBrk="1" latinLnBrk="0" hangingPunct="1">
              <a:lnSpc>
                <a:spcPts val="3100"/>
              </a:lnSpc>
            </a:pPr>
            <a:r>
              <a:rPr lang="zh-CN" altLang="en-US" sz="2400">
                <a:latin typeface="华文楷体" panose="02010600040101010101" charset="-122"/>
                <a:ea typeface="华文楷体" panose="02010600040101010101" charset="-122"/>
                <a:sym typeface="+mn-ea"/>
              </a:rPr>
              <a:t>    局部腐蚀主要有以下腐蚀形态：电偶腐蚀，孔蚀，缝隙腐蚀，晶间腐蚀，选择性（脱合金）腐蚀，应力腐蚀，氢损伤，腐蚀疲劳以及磨损腐蚀等。</a:t>
            </a:r>
            <a:endParaRPr lang="zh-CN" altLang="en-US" sz="2400">
              <a:latin typeface="华文楷体" panose="02010600040101010101" charset="-122"/>
              <a:ea typeface="华文楷体" panose="02010600040101010101" charset="-122"/>
            </a:endParaRPr>
          </a:p>
          <a:p>
            <a:pPr marL="0" indent="0" eaLnBrk="1" latinLnBrk="0" hangingPunct="1">
              <a:lnSpc>
                <a:spcPts val="3100"/>
              </a:lnSpc>
            </a:pPr>
            <a:r>
              <a:rPr kumimoji="1" lang="en-US" altLang="zh-CN" sz="2400" b="1" kern="0">
                <a:solidFill>
                  <a:srgbClr val="FFC000"/>
                </a:solidFill>
                <a:latin typeface="华文楷体" panose="02010600040101010101" charset="-122"/>
                <a:ea typeface="华文楷体" panose="02010600040101010101" charset="-122"/>
                <a:cs typeface="华文楷体" panose="02010600040101010101" charset="-122"/>
              </a:rPr>
              <a:t>    </a:t>
            </a:r>
            <a:r>
              <a:rPr kumimoji="1" lang="zh-CN" altLang="en-US" sz="2400" b="1" kern="0">
                <a:solidFill>
                  <a:srgbClr val="FFC000"/>
                </a:solidFill>
                <a:latin typeface="华文楷体" panose="02010600040101010101" charset="-122"/>
                <a:ea typeface="华文楷体" panose="02010600040101010101" charset="-122"/>
                <a:cs typeface="华文楷体" panose="02010600040101010101" charset="-122"/>
              </a:rPr>
              <a:t>1. </a:t>
            </a:r>
            <a:r>
              <a:rPr kumimoji="1" lang="zh-CN" altLang="en-US" sz="2400" b="1" kern="0">
                <a:solidFill>
                  <a:srgbClr val="FFC000"/>
                </a:solidFill>
                <a:latin typeface="华文楷体" panose="02010600040101010101" charset="-122"/>
                <a:ea typeface="华文楷体" panose="02010600040101010101" charset="-122"/>
                <a:cs typeface="华文楷体" panose="02010600040101010101" charset="-122"/>
                <a:sym typeface="+mn-ea"/>
              </a:rPr>
              <a:t>电偶腐蚀</a:t>
            </a:r>
            <a:endParaRPr lang="zh-CN" altLang="en-US" sz="2400" u="sng">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00"/>
              </a:lnSpc>
            </a:pPr>
            <a:r>
              <a:rPr lang="zh-CN" altLang="en-US" sz="2400">
                <a:latin typeface="华文楷体" panose="02010600040101010101" charset="-122"/>
                <a:ea typeface="华文楷体" panose="02010600040101010101" charset="-122"/>
                <a:cs typeface="华文楷体" panose="02010600040101010101" charset="-122"/>
              </a:rPr>
              <a:t>    </a:t>
            </a:r>
            <a:r>
              <a:rPr lang="zh-CN" altLang="en-US" sz="2400">
                <a:solidFill>
                  <a:srgbClr val="FF0000"/>
                </a:solidFill>
                <a:latin typeface="华文楷体" panose="02010600040101010101" charset="-122"/>
                <a:ea typeface="华文楷体" panose="02010600040101010101" charset="-122"/>
                <a:sym typeface="+mn-ea"/>
              </a:rPr>
              <a:t>电偶腐蚀</a:t>
            </a:r>
            <a:r>
              <a:rPr lang="zh-CN" altLang="en-US" sz="2400">
                <a:latin typeface="华文楷体" panose="02010600040101010101" charset="-122"/>
                <a:ea typeface="华文楷体" panose="02010600040101010101" charset="-122"/>
                <a:sym typeface="+mn-ea"/>
              </a:rPr>
              <a:t>是两种或两种以上具有</a:t>
            </a:r>
            <a:r>
              <a:rPr lang="zh-CN" altLang="en-US" sz="2400">
                <a:latin typeface="华文楷体" panose="02010600040101010101" charset="-122"/>
                <a:ea typeface="华文楷体" panose="02010600040101010101" charset="-122"/>
                <a:sym typeface="+mn-ea"/>
              </a:rPr>
              <a:t>不同</a:t>
            </a:r>
            <a:r>
              <a:rPr lang="zh-CN" altLang="en-US" sz="2400">
                <a:latin typeface="华文楷体" panose="02010600040101010101" charset="-122"/>
                <a:ea typeface="华文楷体" panose="02010600040101010101" charset="-122"/>
                <a:sym typeface="+mn-ea"/>
              </a:rPr>
              <a:t>电位的金属相互接触时形成的腐蚀，又称不同金属的接触腐蚀</a:t>
            </a:r>
            <a:r>
              <a:rPr lang="zh-CN" altLang="en-US" sz="2400">
                <a:latin typeface="华文楷体" panose="02010600040101010101" charset="-122"/>
                <a:ea typeface="华文楷体" panose="02010600040101010101" charset="-122"/>
                <a:cs typeface="华文楷体" panose="02010600040101010101" charset="-122"/>
                <a:sym typeface="+mn-ea"/>
              </a:rPr>
              <a:t>。耐蚀性较差的金属（电位较低）接触后成为阳极，腐蚀加速；而</a:t>
            </a:r>
            <a:r>
              <a:rPr lang="zh-CN" altLang="en-US" sz="2400">
                <a:latin typeface="华文楷体" panose="02010600040101010101" charset="-122"/>
                <a:ea typeface="华文楷体" panose="02010600040101010101" charset="-122"/>
                <a:cs typeface="华文楷体" panose="02010600040101010101" charset="-122"/>
                <a:sym typeface="+mn-ea"/>
              </a:rPr>
              <a:t>耐蚀性较好的金属（电位较高）则变成阴极受到保护，腐蚀减轻，甚至停止。</a:t>
            </a:r>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4225" y="639445"/>
            <a:ext cx="8180705" cy="5742940"/>
          </a:xfrm>
        </p:spPr>
        <p:txBody>
          <a:bodyPr/>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rPr>
              <a:t>控制电偶腐蚀的途径</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rPr>
              <a:t>    ① </a:t>
            </a:r>
            <a:r>
              <a:rPr lang="zh-CN" altLang="en-US" u="sng">
                <a:latin typeface="华文楷体" panose="02010600040101010101" charset="-122"/>
                <a:ea typeface="华文楷体" panose="02010600040101010101" charset="-122"/>
              </a:rPr>
              <a:t>组装构件应尽量选择在电偶序中位置靠近的金属组合</a:t>
            </a:r>
            <a:r>
              <a:rPr lang="zh-CN" altLang="en-US">
                <a:latin typeface="华文楷体" panose="02010600040101010101" charset="-122"/>
                <a:ea typeface="华文楷体" panose="02010600040101010101" charset="-122"/>
              </a:rPr>
              <a:t>。由于使用介质不一定有现成的电偶序，应预先进行实验。</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rPr>
              <a:t>    ② 应</a:t>
            </a:r>
            <a:r>
              <a:rPr lang="zh-CN" altLang="en-US" u="sng">
                <a:latin typeface="华文楷体" panose="02010600040101010101" charset="-122"/>
                <a:ea typeface="华文楷体" panose="02010600040101010101" charset="-122"/>
              </a:rPr>
              <a:t>避免大阴极小阳极的结构件</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rPr>
              <a:t>    ③ </a:t>
            </a:r>
            <a:r>
              <a:rPr lang="zh-CN" altLang="en-US" u="sng">
                <a:latin typeface="华文楷体" panose="02010600040101010101" charset="-122"/>
                <a:ea typeface="华文楷体" panose="02010600040101010101" charset="-122"/>
              </a:rPr>
              <a:t>不同金属部件之间应绝缘</a:t>
            </a:r>
            <a:r>
              <a:rPr lang="zh-CN" altLang="en-US">
                <a:latin typeface="华文楷体" panose="02010600040101010101" charset="-122"/>
                <a:ea typeface="华文楷体" panose="02010600040101010101" charset="-122"/>
              </a:rPr>
              <a:t>，可有效的防止电偶腐蚀。</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rPr>
              <a:t>    ④ </a:t>
            </a:r>
            <a:r>
              <a:rPr lang="zh-CN" altLang="en-US" u="sng">
                <a:latin typeface="华文楷体" panose="02010600040101010101" charset="-122"/>
                <a:ea typeface="华文楷体" panose="02010600040101010101" charset="-122"/>
              </a:rPr>
              <a:t>应用涂层方法防止电偶腐蚀</a:t>
            </a:r>
            <a:r>
              <a:rPr lang="zh-CN" altLang="en-US">
                <a:latin typeface="华文楷体" panose="02010600040101010101" charset="-122"/>
                <a:ea typeface="华文楷体" panose="02010600040101010101" charset="-122"/>
              </a:rPr>
              <a:t>，如飞机上连接铝合金的钢螺栓上镀镉，或在两金属上都镀上同一种金属镀层。在使用非金属涂料时，要注意不仅把两种材料焊接处覆盖起来，而且最好把阴极性材料一起覆盖起来。</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rPr>
              <a:t>    ⑤ 设计时</a:t>
            </a:r>
            <a:r>
              <a:rPr lang="zh-CN" altLang="en-US" u="sng">
                <a:latin typeface="华文楷体" panose="02010600040101010101" charset="-122"/>
                <a:ea typeface="华文楷体" panose="02010600040101010101" charset="-122"/>
              </a:rPr>
              <a:t>应将阳极部件做成易更换并且价廉的材料</a:t>
            </a:r>
            <a:r>
              <a:rPr lang="zh-CN" altLang="en-US">
                <a:latin typeface="华文楷体" panose="02010600040101010101" charset="-122"/>
                <a:ea typeface="华文楷体" panose="02010600040101010101" charset="-122"/>
              </a:rPr>
              <a:t>，这样在经济上是合理的。</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rPr>
              <a:t>    ⑥ </a:t>
            </a:r>
            <a:r>
              <a:rPr lang="zh-CN" altLang="en-US" u="sng">
                <a:latin typeface="华文楷体" panose="02010600040101010101" charset="-122"/>
                <a:ea typeface="华文楷体" panose="02010600040101010101" charset="-122"/>
              </a:rPr>
              <a:t>采用电化学保护</a:t>
            </a:r>
            <a:r>
              <a:rPr lang="zh-CN" altLang="en-US">
                <a:latin typeface="华文楷体" panose="02010600040101010101" charset="-122"/>
                <a:ea typeface="华文楷体" panose="02010600040101010101" charset="-122"/>
              </a:rPr>
              <a:t>，即外加电源对整个设备实行阴极保护，使两种金属都变为阴极，或安装一块电极电位比两种金属更负的第三种金属。</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682625"/>
            <a:ext cx="8225155" cy="5861050"/>
          </a:xfrm>
        </p:spPr>
        <p:txBody>
          <a:bodyPr/>
          <a:p>
            <a:pPr marL="0" indent="0" eaLnBrk="1" latinLnBrk="0" hangingPunct="1">
              <a:lnSpc>
                <a:spcPts val="30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2. 孔蚀（又称点蚀）</a:t>
            </a:r>
            <a:endParaRPr lang="zh-CN" altLang="en-US" b="1">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zh-CN" altLang="en-US">
                <a:solidFill>
                  <a:srgbClr val="FF0000"/>
                </a:solidFill>
                <a:latin typeface="华文楷体" panose="02010600040101010101" charset="-122"/>
                <a:ea typeface="华文楷体" panose="02010600040101010101" charset="-122"/>
                <a:cs typeface="华文楷体" panose="02010600040101010101" charset="-122"/>
              </a:rPr>
              <a:t>孔蚀</a:t>
            </a:r>
            <a:r>
              <a:rPr lang="zh-CN" altLang="en-US">
                <a:latin typeface="华文楷体" panose="02010600040101010101" charset="-122"/>
                <a:ea typeface="华文楷体" panose="02010600040101010101" charset="-122"/>
                <a:cs typeface="华文楷体" panose="02010600040101010101" charset="-122"/>
              </a:rPr>
              <a:t>是一种从金属表面向内部扩展形成空穴或蚀坑状的局部腐蚀形态，一般是直径小而深。蚀孔的最大深度和金属平均腐蚀深度的比值称为</a:t>
            </a:r>
            <a:r>
              <a:rPr lang="zh-CN" altLang="en-US">
                <a:solidFill>
                  <a:srgbClr val="0070C0"/>
                </a:solidFill>
                <a:latin typeface="华文楷体" panose="02010600040101010101" charset="-122"/>
                <a:ea typeface="华文楷体" panose="02010600040101010101" charset="-122"/>
                <a:cs typeface="华文楷体" panose="02010600040101010101" charset="-122"/>
              </a:rPr>
              <a:t>孔蚀系数</a:t>
            </a:r>
            <a:r>
              <a:rPr lang="zh-CN" altLang="en-US">
                <a:latin typeface="华文楷体" panose="02010600040101010101" charset="-122"/>
                <a:ea typeface="华文楷体" panose="02010600040101010101" charset="-122"/>
                <a:cs typeface="华文楷体" panose="02010600040101010101" charset="-122"/>
              </a:rPr>
              <a:t>。</a:t>
            </a:r>
            <a:r>
              <a:rPr lang="zh-CN" altLang="en-US">
                <a:latin typeface="华文楷体" panose="02010600040101010101" charset="-122"/>
                <a:ea typeface="华文楷体" panose="02010600040101010101" charset="-122"/>
                <a:cs typeface="华文楷体" panose="02010600040101010101" charset="-122"/>
                <a:sym typeface="+mn-ea"/>
              </a:rPr>
              <a:t>孔蚀系数越大表示孔蚀越严重。虽然孔蚀的质量损失很小，却能导致设备腐蚀穿孔泄漏，突发灾害，是一种破坏性和隐患较大的腐蚀形态，是化工生产及海洋工程设施中经常遇到的问题。</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sym typeface="+mn-ea"/>
              </a:rPr>
              <a:t>孔蚀的控制途径</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① </a:t>
            </a:r>
            <a:r>
              <a:rPr lang="zh-CN" altLang="en-US" u="sng">
                <a:latin typeface="华文楷体" panose="02010600040101010101" charset="-122"/>
                <a:ea typeface="华文楷体" panose="02010600040101010101" charset="-122"/>
                <a:cs typeface="华文楷体" panose="02010600040101010101" charset="-122"/>
                <a:sym typeface="+mn-ea"/>
              </a:rPr>
              <a:t>改善介质条件</a:t>
            </a:r>
            <a:r>
              <a:rPr lang="zh-CN" altLang="en-US">
                <a:latin typeface="华文楷体" panose="02010600040101010101" charset="-122"/>
                <a:ea typeface="华文楷体" panose="02010600040101010101" charset="-122"/>
                <a:cs typeface="华文楷体" panose="02010600040101010101" charset="-122"/>
                <a:sym typeface="+mn-ea"/>
              </a:rPr>
              <a:t>。如降低溶液中</a:t>
            </a:r>
            <a:r>
              <a:rPr lang="en-US" altLang="zh-CN">
                <a:latin typeface="华文楷体" panose="02010600040101010101" charset="-122"/>
                <a:ea typeface="华文楷体" panose="02010600040101010101" charset="-122"/>
                <a:cs typeface="华文楷体" panose="02010600040101010101" charset="-122"/>
                <a:sym typeface="+mn-ea"/>
              </a:rPr>
              <a:t>Cl</a:t>
            </a:r>
            <a:r>
              <a:rPr lang="en-US" altLang="zh-CN" baseline="30000">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含量，减少氧化剂（如除氧、防止</a:t>
            </a:r>
            <a:r>
              <a:rPr lang="en-US" altLang="zh-CN">
                <a:latin typeface="华文楷体" panose="02010600040101010101" charset="-122"/>
                <a:ea typeface="华文楷体" panose="02010600040101010101" charset="-122"/>
                <a:cs typeface="华文楷体" panose="02010600040101010101" charset="-122"/>
                <a:sym typeface="+mn-ea"/>
              </a:rPr>
              <a:t>Fe</a:t>
            </a:r>
            <a:r>
              <a:rPr lang="en-US" altLang="zh-CN" baseline="30000">
                <a:latin typeface="华文楷体" panose="02010600040101010101" charset="-122"/>
                <a:ea typeface="华文楷体" panose="02010600040101010101" charset="-122"/>
                <a:cs typeface="华文楷体" panose="02010600040101010101" charset="-122"/>
                <a:sym typeface="+mn-ea"/>
              </a:rPr>
              <a:t>3+</a:t>
            </a:r>
            <a:r>
              <a:rPr lang="zh-CN" altLang="en-US">
                <a:latin typeface="华文楷体" panose="02010600040101010101" charset="-122"/>
                <a:ea typeface="华文楷体" panose="02010600040101010101" charset="-122"/>
                <a:cs typeface="华文楷体" panose="02010600040101010101" charset="-122"/>
                <a:sym typeface="+mn-ea"/>
              </a:rPr>
              <a:t>及</a:t>
            </a:r>
            <a:r>
              <a:rPr lang="en-US" altLang="zh-CN">
                <a:latin typeface="华文楷体" panose="02010600040101010101" charset="-122"/>
                <a:ea typeface="华文楷体" panose="02010600040101010101" charset="-122"/>
                <a:cs typeface="华文楷体" panose="02010600040101010101" charset="-122"/>
                <a:sym typeface="+mn-ea"/>
              </a:rPr>
              <a:t>Cu</a:t>
            </a:r>
            <a:r>
              <a:rPr lang="en-US" altLang="zh-CN" baseline="30000">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存在），降低温度，提高</a:t>
            </a:r>
            <a:r>
              <a:rPr lang="en-US" altLang="zh-CN">
                <a:latin typeface="华文楷体" panose="02010600040101010101" charset="-122"/>
                <a:ea typeface="华文楷体" panose="02010600040101010101" charset="-122"/>
                <a:cs typeface="华文楷体" panose="02010600040101010101" charset="-122"/>
                <a:sym typeface="+mn-ea"/>
              </a:rPr>
              <a:t>pH</a:t>
            </a:r>
            <a:r>
              <a:rPr lang="zh-CN" altLang="en-US">
                <a:latin typeface="华文楷体" panose="02010600040101010101" charset="-122"/>
                <a:ea typeface="华文楷体" panose="02010600040101010101" charset="-122"/>
                <a:cs typeface="华文楷体" panose="02010600040101010101" charset="-122"/>
                <a:sym typeface="+mn-ea"/>
              </a:rPr>
              <a:t>值等都可以减少孔蚀的发生。</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② </a:t>
            </a:r>
            <a:r>
              <a:rPr lang="zh-CN" altLang="en-US" u="sng">
                <a:latin typeface="华文楷体" panose="02010600040101010101" charset="-122"/>
                <a:ea typeface="华文楷体" panose="02010600040101010101" charset="-122"/>
                <a:cs typeface="华文楷体" panose="02010600040101010101" charset="-122"/>
                <a:sym typeface="+mn-ea"/>
              </a:rPr>
              <a:t>选用耐孔蚀的合金材料</a:t>
            </a:r>
            <a:r>
              <a:rPr lang="zh-CN" altLang="en-US">
                <a:latin typeface="华文楷体" panose="02010600040101010101" charset="-122"/>
                <a:ea typeface="华文楷体" panose="02010600040101010101" charset="-122"/>
                <a:cs typeface="华文楷体" panose="02010600040101010101" charset="-122"/>
                <a:sym typeface="+mn-ea"/>
              </a:rPr>
              <a:t>。在奥氏体不锈钢中，耐孔蚀性能高低的顺序为</a:t>
            </a:r>
            <a:r>
              <a:rPr lang="en-US" altLang="zh-CN">
                <a:latin typeface="华文楷体" panose="02010600040101010101" charset="-122"/>
                <a:ea typeface="华文楷体" panose="02010600040101010101" charset="-122"/>
                <a:cs typeface="华文楷体" panose="02010600040101010101" charset="-122"/>
                <a:sym typeface="+mn-ea"/>
              </a:rPr>
              <a:t>18Cr</a:t>
            </a:r>
            <a:r>
              <a:rPr lang="en-US" altLang="zh-CN">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9Ni＜</a:t>
            </a:r>
            <a:r>
              <a:rPr lang="en-US" altLang="zh-CN">
                <a:latin typeface="华文楷体" panose="02010600040101010101" charset="-122"/>
                <a:ea typeface="华文楷体" panose="02010600040101010101" charset="-122"/>
                <a:cs typeface="华文楷体" panose="02010600040101010101" charset="-122"/>
                <a:sym typeface="+mn-ea"/>
              </a:rPr>
              <a:t>17Cr－12Ni－2.5Mo＜20Cr－14Ni－3.5Mo</a:t>
            </a:r>
            <a:r>
              <a:rPr lang="zh-CN" altLang="en-US">
                <a:latin typeface="华文楷体" panose="02010600040101010101" charset="-122"/>
                <a:ea typeface="华文楷体" panose="02010600040101010101" charset="-122"/>
                <a:cs typeface="华文楷体" panose="02010600040101010101" charset="-122"/>
                <a:sym typeface="+mn-ea"/>
              </a:rPr>
              <a:t>。双相钢及高纯铁素体不锈钢抗孔蚀性能都是良好的，钛和钛合金有最好的抗孔蚀性能。</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03250"/>
            <a:ext cx="8210550" cy="5855970"/>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③ </a:t>
            </a:r>
            <a:r>
              <a:rPr lang="zh-CN" altLang="en-US" u="sng">
                <a:latin typeface="华文楷体" panose="02010600040101010101" charset="-122"/>
                <a:ea typeface="华文楷体" panose="02010600040101010101" charset="-122"/>
                <a:cs typeface="华文楷体" panose="02010600040101010101" charset="-122"/>
                <a:sym typeface="+mn-ea"/>
              </a:rPr>
              <a:t>阴极保护</a:t>
            </a:r>
            <a:r>
              <a:rPr lang="zh-CN" altLang="en-US">
                <a:latin typeface="华文楷体" panose="02010600040101010101" charset="-122"/>
                <a:ea typeface="华文楷体" panose="02010600040101010101" charset="-122"/>
                <a:cs typeface="华文楷体" panose="02010600040101010101" charset="-122"/>
                <a:sym typeface="+mn-ea"/>
              </a:rPr>
              <a:t>。阴极极化使电位低于孔蚀电位（或称击穿电位</a:t>
            </a:r>
            <a:r>
              <a:rPr lang="en-US" altLang="zh-CN">
                <a:latin typeface="华文楷体" panose="02010600040101010101" charset="-122"/>
                <a:ea typeface="华文楷体" panose="02010600040101010101" charset="-122"/>
                <a:cs typeface="华文楷体" panose="02010600040101010101" charset="-122"/>
                <a:sym typeface="+mn-ea"/>
              </a:rPr>
              <a:t>E</a:t>
            </a:r>
            <a:r>
              <a:rPr lang="en-US" altLang="zh-CN" baseline="-25000">
                <a:latin typeface="华文楷体" panose="02010600040101010101" charset="-122"/>
                <a:ea typeface="华文楷体" panose="02010600040101010101" charset="-122"/>
                <a:cs typeface="华文楷体" panose="02010600040101010101" charset="-122"/>
                <a:sym typeface="+mn-ea"/>
              </a:rPr>
              <a:t>b</a:t>
            </a:r>
            <a:r>
              <a:rPr lang="zh-CN" altLang="en-US">
                <a:latin typeface="华文楷体" panose="02010600040101010101" charset="-122"/>
                <a:ea typeface="华文楷体" panose="02010600040101010101" charset="-122"/>
                <a:cs typeface="华文楷体" panose="02010600040101010101" charset="-122"/>
                <a:sym typeface="+mn-ea"/>
              </a:rPr>
              <a:t>，最可靠是低于保护电位</a:t>
            </a:r>
            <a:r>
              <a:rPr lang="en-US" altLang="zh-CN">
                <a:latin typeface="华文楷体" panose="02010600040101010101" charset="-122"/>
                <a:ea typeface="华文楷体" panose="02010600040101010101" charset="-122"/>
                <a:cs typeface="华文楷体" panose="02010600040101010101" charset="-122"/>
                <a:sym typeface="+mn-ea"/>
              </a:rPr>
              <a:t>E</a:t>
            </a:r>
            <a:r>
              <a:rPr lang="en-US" altLang="zh-CN" baseline="-25000">
                <a:latin typeface="华文楷体" panose="02010600040101010101" charset="-122"/>
                <a:ea typeface="华文楷体" panose="02010600040101010101" charset="-122"/>
                <a:cs typeface="华文楷体" panose="02010600040101010101" charset="-122"/>
                <a:sym typeface="+mn-ea"/>
              </a:rPr>
              <a:t>p</a:t>
            </a:r>
            <a:r>
              <a:rPr lang="zh-CN" altLang="en-US">
                <a:latin typeface="华文楷体" panose="02010600040101010101" charset="-122"/>
                <a:ea typeface="华文楷体" panose="02010600040101010101" charset="-122"/>
                <a:cs typeface="华文楷体" panose="02010600040101010101" charset="-122"/>
                <a:sym typeface="+mn-ea"/>
              </a:rPr>
              <a:t>，使不锈钢处于稳定钝化区。</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④ </a:t>
            </a:r>
            <a:r>
              <a:rPr lang="zh-CN" altLang="en-US" u="sng">
                <a:latin typeface="华文楷体" panose="02010600040101010101" charset="-122"/>
                <a:ea typeface="华文楷体" panose="02010600040101010101" charset="-122"/>
                <a:cs typeface="华文楷体" panose="02010600040101010101" charset="-122"/>
                <a:sym typeface="+mn-ea"/>
              </a:rPr>
              <a:t>对合金表面进行钝化处理</a:t>
            </a:r>
            <a:r>
              <a:rPr lang="zh-CN" altLang="en-US">
                <a:latin typeface="华文楷体" panose="02010600040101010101" charset="-122"/>
                <a:ea typeface="华文楷体" panose="02010600040101010101" charset="-122"/>
                <a:cs typeface="华文楷体" panose="02010600040101010101" charset="-122"/>
                <a:sym typeface="+mn-ea"/>
              </a:rPr>
              <a:t>。提高材料钝态稳定性。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⑤ </a:t>
            </a:r>
            <a:r>
              <a:rPr lang="zh-CN" altLang="en-US" u="sng">
                <a:latin typeface="华文楷体" panose="02010600040101010101" charset="-122"/>
                <a:ea typeface="华文楷体" panose="02010600040101010101" charset="-122"/>
                <a:cs typeface="华文楷体" panose="02010600040101010101" charset="-122"/>
                <a:sym typeface="+mn-ea"/>
              </a:rPr>
              <a:t>使用缓蚀剂</a:t>
            </a:r>
            <a:r>
              <a:rPr lang="zh-CN" altLang="en-US">
                <a:latin typeface="华文楷体" panose="02010600040101010101" charset="-122"/>
                <a:ea typeface="华文楷体" panose="02010600040101010101" charset="-122"/>
                <a:cs typeface="华文楷体" panose="02010600040101010101" charset="-122"/>
                <a:sym typeface="+mn-ea"/>
              </a:rPr>
              <a:t>。特别在封闭系统中使用缓蚀剂最有效，用于不锈钢的缓蚀剂有硝酸盐、铬酸盐、硫酸盐和碱，最有效的是亚硝酸钠。但要注意，缓蚀剂用量不足，反而会加速腐蚀。</a:t>
            </a: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3. 缝隙腐蚀 </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由于金属与其他金属或非金属表面之间形成狭缝或间隙，并有介质存在时在狭缝内或近旁发生的局部腐蚀称为缝隙腐蚀。</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rPr>
              <a:t>控制缝隙腐蚀的途径</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rPr>
              <a:t>    ① </a:t>
            </a:r>
            <a:r>
              <a:rPr lang="zh-CN" altLang="en-US" u="sng">
                <a:latin typeface="华文楷体" panose="02010600040101010101" charset="-122"/>
                <a:ea typeface="华文楷体" panose="02010600040101010101" charset="-122"/>
              </a:rPr>
              <a:t>合理设计</a:t>
            </a:r>
            <a:r>
              <a:rPr lang="zh-CN" altLang="en-US">
                <a:latin typeface="华文楷体" panose="02010600040101010101" charset="-122"/>
                <a:ea typeface="华文楷体" panose="02010600040101010101" charset="-122"/>
              </a:rPr>
              <a:t>。如带有</a:t>
            </a:r>
            <a:r>
              <a:rPr lang="zh-CN" altLang="en-US">
                <a:latin typeface="华文楷体" panose="02010600040101010101" charset="-122"/>
                <a:ea typeface="华文楷体" panose="02010600040101010101" charset="-122"/>
                <a:sym typeface="+mn-ea"/>
              </a:rPr>
              <a:t>垫片的</a:t>
            </a:r>
            <a:r>
              <a:rPr lang="zh-CN" altLang="en-US">
                <a:latin typeface="华文楷体" panose="02010600040101010101" charset="-122"/>
                <a:ea typeface="华文楷体" panose="02010600040101010101" charset="-122"/>
              </a:rPr>
              <a:t>连接件设计时应注意垫圈尺寸要合适，也不能用吸湿性材料。</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638175"/>
            <a:ext cx="8225155" cy="5744210"/>
          </a:xfrm>
        </p:spPr>
        <p:txBody>
          <a:bodyPr/>
          <a:p>
            <a:pPr marL="0" indent="0" eaLnBrk="1" latinLnBrk="0" hangingPunct="1">
              <a:lnSpc>
                <a:spcPts val="3180"/>
              </a:lnSpc>
              <a:spcBef>
                <a:spcPts val="0"/>
              </a:spcBef>
              <a:buNone/>
            </a:pPr>
            <a:r>
              <a:rPr lang="en-US" altLang="zh-CN"/>
              <a:t>    </a:t>
            </a:r>
            <a:r>
              <a:rPr lang="zh-CN" altLang="en-US">
                <a:latin typeface="华文楷体" panose="02010600040101010101" charset="-122"/>
                <a:ea typeface="华文楷体" panose="02010600040101010101" charset="-122"/>
                <a:cs typeface="华文楷体" panose="02010600040101010101" charset="-122"/>
              </a:rPr>
              <a:t>② </a:t>
            </a:r>
            <a:r>
              <a:rPr lang="zh-CN" altLang="en-US" u="sng">
                <a:latin typeface="华文楷体" panose="02010600040101010101" charset="-122"/>
                <a:ea typeface="华文楷体" panose="02010600040101010101" charset="-122"/>
                <a:cs typeface="华文楷体" panose="02010600040101010101" charset="-122"/>
              </a:rPr>
              <a:t>电化学保护</a:t>
            </a:r>
            <a:r>
              <a:rPr lang="zh-CN" altLang="en-US">
                <a:latin typeface="华文楷体" panose="02010600040101010101" charset="-122"/>
                <a:ea typeface="华文楷体" panose="02010600040101010101" charset="-122"/>
                <a:cs typeface="华文楷体" panose="02010600040101010101" charset="-122"/>
              </a:rPr>
              <a:t>。采用阴极保护，并不能完全解决缝隙腐蚀问题。关键是能否有足够的电流到达缝内，使其产生必需的保护电位。</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③ </a:t>
            </a:r>
            <a:r>
              <a:rPr lang="zh-CN" altLang="en-US" u="sng">
                <a:latin typeface="华文楷体" panose="02010600040101010101" charset="-122"/>
                <a:ea typeface="华文楷体" panose="02010600040101010101" charset="-122"/>
                <a:cs typeface="华文楷体" panose="02010600040101010101" charset="-122"/>
              </a:rPr>
              <a:t>选材</a:t>
            </a:r>
            <a:r>
              <a:rPr lang="zh-CN" altLang="en-US">
                <a:latin typeface="华文楷体" panose="02010600040101010101" charset="-122"/>
                <a:ea typeface="华文楷体" panose="02010600040101010101" charset="-122"/>
                <a:cs typeface="华文楷体" panose="02010600040101010101" charset="-122"/>
              </a:rPr>
              <a:t>。对不同介质应选用不同材质。</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④ </a:t>
            </a:r>
            <a:r>
              <a:rPr lang="zh-CN" altLang="en-US" u="sng">
                <a:latin typeface="华文楷体" panose="02010600040101010101" charset="-122"/>
                <a:ea typeface="华文楷体" panose="02010600040101010101" charset="-122"/>
                <a:cs typeface="华文楷体" panose="02010600040101010101" charset="-122"/>
              </a:rPr>
              <a:t>缓蚀剂的应用</a:t>
            </a:r>
            <a:r>
              <a:rPr lang="zh-CN" altLang="en-US">
                <a:latin typeface="华文楷体" panose="02010600040101010101" charset="-122"/>
                <a:ea typeface="华文楷体" panose="02010600040101010101" charset="-122"/>
                <a:cs typeface="华文楷体" panose="02010600040101010101" charset="-122"/>
              </a:rPr>
              <a:t>。用磷酸盐、铬酸盐、亚硝酸盐的混合物，对钢、黄铜、锌结构件是有效的。也可在接合面上涂有加缓蚀剂的涂料。</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4. 晶间腐蚀</a:t>
            </a:r>
            <a:endParaRPr lang="zh-CN" altLang="en-US" b="1">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沿着或紧挨着金属的晶粒边界发生的腐蚀称为</a:t>
            </a:r>
            <a:r>
              <a:rPr lang="zh-CN" altLang="en-US">
                <a:highlight>
                  <a:srgbClr val="FFFF00"/>
                </a:highlight>
                <a:latin typeface="华文楷体" panose="02010600040101010101" charset="-122"/>
                <a:ea typeface="华文楷体" panose="02010600040101010101" charset="-122"/>
                <a:sym typeface="+mn-ea"/>
              </a:rPr>
              <a:t>晶间腐蚀</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通常的金属材料为多晶结构，因此存在着晶界，晶界物理化学状态与晶粒本身不同，在特定的使用介质中，由于微电池作用而引起局部破坏。这种局部破坏是从表面开始，沿晶界向内发展，直至整个金属由于晶界破坏而完全丧失强度。这是一种危害性很大的局部腐蚀。</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550545"/>
            <a:ext cx="8166735" cy="6080760"/>
          </a:xfrm>
        </p:spPr>
        <p:txBody>
          <a:bodyPr/>
          <a:p>
            <a:pPr marL="0" indent="0">
              <a:buNone/>
            </a:pPr>
            <a:r>
              <a:rPr lang="en-US" altLang="zh-CN">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rPr>
              <a:t>控制晶间腐蚀措施</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生产中常通过合金化、热处理及冷加工等措施来控制合金晶界的吸附及晶界的沉淀，以提高耐</a:t>
            </a:r>
            <a:r>
              <a:rPr lang="zh-CN" altLang="en-US">
                <a:latin typeface="华文楷体" panose="02010600040101010101" charset="-122"/>
                <a:ea typeface="华文楷体" panose="02010600040101010101" charset="-122"/>
                <a:sym typeface="+mn-ea"/>
              </a:rPr>
              <a:t>晶间腐蚀性能。</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① </a:t>
            </a:r>
            <a:r>
              <a:rPr lang="zh-CN" altLang="en-US" u="sng">
                <a:latin typeface="华文楷体" panose="02010600040101010101" charset="-122"/>
                <a:ea typeface="华文楷体" panose="02010600040101010101" charset="-122"/>
              </a:rPr>
              <a:t>降低含碳量</a:t>
            </a:r>
            <a:r>
              <a:rPr lang="zh-CN" altLang="en-US">
                <a:latin typeface="华文楷体" panose="02010600040101010101" charset="-122"/>
                <a:ea typeface="华文楷体" panose="02010600040101010101" charset="-122"/>
              </a:rPr>
              <a:t>。早期的</a:t>
            </a:r>
            <a:r>
              <a:rPr lang="en-US" altLang="zh-CN">
                <a:latin typeface="华文楷体" panose="02010600040101010101" charset="-122"/>
                <a:ea typeface="华文楷体" panose="02010600040101010101" charset="-122"/>
                <a:cs typeface="华文楷体" panose="02010600040101010101" charset="-122"/>
                <a:sym typeface="+mn-ea"/>
              </a:rPr>
              <a:t>18Cr－9Ni</a:t>
            </a:r>
            <a:r>
              <a:rPr lang="zh-CN" altLang="en-US">
                <a:latin typeface="华文楷体" panose="02010600040101010101" charset="-122"/>
                <a:ea typeface="华文楷体" panose="02010600040101010101" charset="-122"/>
                <a:cs typeface="华文楷体" panose="02010600040101010101" charset="-122"/>
                <a:sym typeface="+mn-ea"/>
              </a:rPr>
              <a:t>钢（</a:t>
            </a:r>
            <a:r>
              <a:rPr lang="en-US" altLang="zh-CN">
                <a:latin typeface="华文楷体" panose="02010600040101010101" charset="-122"/>
                <a:ea typeface="华文楷体" panose="02010600040101010101" charset="-122"/>
                <a:cs typeface="华文楷体" panose="02010600040101010101" charset="-122"/>
                <a:sym typeface="+mn-ea"/>
              </a:rPr>
              <a:t>304</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含碳为</a:t>
            </a:r>
            <a:r>
              <a:rPr lang="en-US" altLang="zh-CN">
                <a:latin typeface="华文楷体" panose="02010600040101010101" charset="-122"/>
                <a:ea typeface="华文楷体" panose="02010600040101010101" charset="-122"/>
                <a:cs typeface="华文楷体" panose="02010600040101010101" charset="-122"/>
                <a:sym typeface="+mn-ea"/>
              </a:rPr>
              <a:t>0.20%</a:t>
            </a:r>
            <a:r>
              <a:rPr lang="zh-CN" altLang="en-US">
                <a:latin typeface="华文楷体" panose="02010600040101010101" charset="-122"/>
                <a:ea typeface="华文楷体" panose="02010600040101010101" charset="-122"/>
                <a:cs typeface="华文楷体" panose="02010600040101010101" charset="-122"/>
                <a:sym typeface="+mn-ea"/>
              </a:rPr>
              <a:t>，极易产生晶间腐蚀，后来把含碳量降到</a:t>
            </a:r>
            <a:r>
              <a:rPr lang="en-US" altLang="zh-CN">
                <a:latin typeface="华文楷体" panose="02010600040101010101" charset="-122"/>
                <a:ea typeface="华文楷体" panose="02010600040101010101" charset="-122"/>
                <a:cs typeface="华文楷体" panose="02010600040101010101" charset="-122"/>
                <a:sym typeface="+mn-ea"/>
              </a:rPr>
              <a:t>0.03</a:t>
            </a:r>
            <a:r>
              <a:rPr lang="zh-CN" altLang="en-US">
                <a:latin typeface="华文楷体" panose="02010600040101010101" charset="-122"/>
                <a:ea typeface="华文楷体" panose="02010600040101010101" charset="-122"/>
                <a:cs typeface="华文楷体" panose="02010600040101010101" charset="-122"/>
                <a:sym typeface="+mn-ea"/>
              </a:rPr>
              <a:t>％，碳含量的降低有效的减少了碳化物析出造成的</a:t>
            </a: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晶间腐蚀。</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② </a:t>
            </a:r>
            <a:r>
              <a:rPr lang="zh-CN" altLang="en-US" u="sng">
                <a:latin typeface="华文楷体" panose="02010600040101010101" charset="-122"/>
                <a:ea typeface="华文楷体" panose="02010600040101010101" charset="-122"/>
              </a:rPr>
              <a:t>钢中加入足够量的钛和铌</a:t>
            </a:r>
            <a:r>
              <a:rPr lang="zh-CN" altLang="en-US">
                <a:latin typeface="华文楷体" panose="02010600040101010101" charset="-122"/>
                <a:ea typeface="华文楷体" panose="02010600040101010101" charset="-122"/>
              </a:rPr>
              <a:t>。铌和钛的加入量为</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式中，</a:t>
            </a:r>
            <a:r>
              <a:rPr lang="en-US" altLang="zh-CN">
                <a:latin typeface="华文楷体" panose="02010600040101010101" charset="-122"/>
                <a:ea typeface="华文楷体" panose="02010600040101010101" charset="-122"/>
              </a:rPr>
              <a:t>C</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N</a:t>
            </a:r>
            <a:r>
              <a:rPr lang="zh-CN" altLang="en-US">
                <a:latin typeface="华文楷体" panose="02010600040101010101" charset="-122"/>
                <a:ea typeface="华文楷体" panose="02010600040101010101" charset="-122"/>
              </a:rPr>
              <a:t>为碳、氮含量，</a:t>
            </a:r>
            <a:r>
              <a:rPr lang="en-US" altLang="zh-CN">
                <a:latin typeface="华文楷体" panose="02010600040101010101" charset="-122"/>
                <a:ea typeface="华文楷体" panose="02010600040101010101" charset="-122"/>
              </a:rPr>
              <a:t>f</a:t>
            </a:r>
            <a:r>
              <a:rPr lang="zh-CN" altLang="en-US">
                <a:latin typeface="华文楷体" panose="02010600040101010101" charset="-122"/>
                <a:ea typeface="华文楷体" panose="02010600040101010101" charset="-122"/>
              </a:rPr>
              <a:t>为系数，取决于热处理制度。</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③ </a:t>
            </a:r>
            <a:r>
              <a:rPr lang="zh-CN" altLang="en-US" u="sng">
                <a:latin typeface="华文楷体" panose="02010600040101010101" charset="-122"/>
                <a:ea typeface="华文楷体" panose="02010600040101010101" charset="-122"/>
              </a:rPr>
              <a:t>适当热处理</a:t>
            </a:r>
            <a:r>
              <a:rPr lang="zh-CN" altLang="en-US">
                <a:latin typeface="华文楷体" panose="02010600040101010101" charset="-122"/>
                <a:ea typeface="华文楷体" panose="02010600040101010101" charset="-122"/>
              </a:rPr>
              <a:t>。含碳量为</a:t>
            </a:r>
            <a:r>
              <a:rPr lang="en-US" altLang="zh-CN">
                <a:latin typeface="华文楷体" panose="02010600040101010101" charset="-122"/>
                <a:ea typeface="华文楷体" panose="02010600040101010101" charset="-122"/>
              </a:rPr>
              <a:t>0.06%～0.08%</a:t>
            </a:r>
            <a:r>
              <a:rPr lang="zh-CN" altLang="en-US">
                <a:latin typeface="华文楷体" panose="02010600040101010101" charset="-122"/>
                <a:ea typeface="华文楷体" panose="02010600040101010101" charset="-122"/>
              </a:rPr>
              <a:t>的奥氏体不锈钢，要在</a:t>
            </a:r>
            <a:r>
              <a:rPr lang="en-US" altLang="zh-CN">
                <a:latin typeface="华文楷体" panose="02010600040101010101" charset="-122"/>
                <a:ea typeface="华文楷体" panose="02010600040101010101" charset="-122"/>
              </a:rPr>
              <a:t>1050</a:t>
            </a:r>
            <a:r>
              <a:rPr lang="en-US" altLang="zh-CN">
                <a:latin typeface="华文楷体" panose="02010600040101010101" charset="-122"/>
                <a:ea typeface="华文楷体" panose="02010600040101010101" charset="-122"/>
                <a:sym typeface="+mn-ea"/>
              </a:rPr>
              <a:t>～1100℃</a:t>
            </a:r>
            <a:r>
              <a:rPr lang="zh-CN" altLang="en-US">
                <a:latin typeface="华文楷体" panose="02010600040101010101" charset="-122"/>
                <a:ea typeface="华文楷体" panose="02010600040101010101" charset="-122"/>
                <a:sym typeface="+mn-ea"/>
              </a:rPr>
              <a:t>进行固溶处理。对具有晶间腐蚀倾向的铁素体不锈钢，在</a:t>
            </a:r>
            <a:r>
              <a:rPr lang="en-US" altLang="zh-CN">
                <a:latin typeface="华文楷体" panose="02010600040101010101" charset="-122"/>
                <a:ea typeface="华文楷体" panose="02010600040101010101" charset="-122"/>
                <a:sym typeface="+mn-ea"/>
              </a:rPr>
              <a:t>700～800℃</a:t>
            </a:r>
            <a:r>
              <a:rPr lang="zh-CN" altLang="en-US">
                <a:latin typeface="华文楷体" panose="02010600040101010101" charset="-122"/>
                <a:ea typeface="华文楷体" panose="02010600040101010101" charset="-122"/>
                <a:sym typeface="+mn-ea"/>
              </a:rPr>
              <a:t>进行退火处理。含钛、铌的钢要进行稳定化处理：把</a:t>
            </a:r>
            <a:r>
              <a:rPr lang="zh-CN" altLang="en-US">
                <a:latin typeface="华文楷体" panose="02010600040101010101" charset="-122"/>
                <a:ea typeface="华文楷体" panose="02010600040101010101" charset="-122"/>
                <a:sym typeface="+mn-ea"/>
              </a:rPr>
              <a:t>含钛、铌的钢加热到</a:t>
            </a:r>
            <a:r>
              <a:rPr lang="en-US" altLang="zh-CN">
                <a:latin typeface="华文楷体" panose="02010600040101010101" charset="-122"/>
                <a:ea typeface="华文楷体" panose="02010600040101010101" charset="-122"/>
                <a:sym typeface="+mn-ea"/>
              </a:rPr>
              <a:t>850～900℃</a:t>
            </a:r>
            <a:r>
              <a:rPr lang="zh-CN" altLang="en-US">
                <a:latin typeface="华文楷体" panose="02010600040101010101" charset="-122"/>
                <a:ea typeface="华文楷体" panose="02010600040101010101" charset="-122"/>
                <a:sym typeface="+mn-ea"/>
              </a:rPr>
              <a:t>保温</a:t>
            </a:r>
            <a:r>
              <a:rPr lang="en-US" altLang="zh-CN">
                <a:latin typeface="华文楷体" panose="02010600040101010101" charset="-122"/>
                <a:ea typeface="华文楷体" panose="02010600040101010101" charset="-122"/>
                <a:sym typeface="+mn-ea"/>
              </a:rPr>
              <a:t>2～4h</a:t>
            </a:r>
            <a:r>
              <a:rPr lang="zh-CN" altLang="en-US">
                <a:latin typeface="华文楷体" panose="02010600040101010101" charset="-122"/>
                <a:ea typeface="华文楷体" panose="02010600040101010101" charset="-122"/>
                <a:sym typeface="+mn-ea"/>
              </a:rPr>
              <a:t>，以充分生成</a:t>
            </a:r>
            <a:r>
              <a:rPr lang="en-US" altLang="zh-CN">
                <a:latin typeface="华文楷体" panose="02010600040101010101" charset="-122"/>
                <a:ea typeface="华文楷体" panose="02010600040101010101" charset="-122"/>
                <a:sym typeface="+mn-ea"/>
              </a:rPr>
              <a:t>TiC</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NbC</a:t>
            </a:r>
            <a:r>
              <a:rPr lang="zh-CN" altLang="en-US">
                <a:latin typeface="华文楷体" panose="02010600040101010101" charset="-122"/>
                <a:ea typeface="华文楷体" panose="02010600040101010101" charset="-122"/>
                <a:sym typeface="+mn-ea"/>
              </a:rPr>
              <a:t>的热处理制度。</a:t>
            </a:r>
            <a:endParaRPr lang="en-US" altLang="zh-CN">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2438400" y="3330575"/>
            <a:ext cx="4267200" cy="459740"/>
          </a:xfrm>
          <a:prstGeom prst="rect">
            <a:avLst/>
          </a:prstGeom>
        </p:spPr>
      </p:pic>
      <p:pic>
        <p:nvPicPr>
          <p:cNvPr id="5" name="图片 4"/>
          <p:cNvPicPr>
            <a:picLocks noChangeAspect="1"/>
          </p:cNvPicPr>
          <p:nvPr/>
        </p:nvPicPr>
        <p:blipFill>
          <a:blip r:embed="rId2"/>
          <a:stretch>
            <a:fillRect/>
          </a:stretch>
        </p:blipFill>
        <p:spPr>
          <a:xfrm>
            <a:off x="2438400" y="3790315"/>
            <a:ext cx="3562350" cy="3581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82625"/>
            <a:ext cx="8181340" cy="5904865"/>
          </a:xfrm>
        </p:spPr>
        <p:txBody>
          <a:bodyPr/>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 </a:t>
            </a:r>
            <a:r>
              <a:rPr lang="zh-CN" altLang="en-US" u="sng">
                <a:latin typeface="华文楷体" panose="02010600040101010101" charset="-122"/>
                <a:ea typeface="华文楷体" panose="02010600040101010101" charset="-122"/>
                <a:sym typeface="+mn-ea"/>
              </a:rPr>
              <a:t>采用适当的冷加工</a:t>
            </a:r>
            <a:r>
              <a:rPr lang="zh-CN" altLang="en-US">
                <a:latin typeface="华文楷体" panose="02010600040101010101" charset="-122"/>
                <a:ea typeface="华文楷体" panose="02010600040101010101" charset="-122"/>
                <a:sym typeface="+mn-ea"/>
              </a:rPr>
              <a:t>。如敏化前进行</a:t>
            </a:r>
            <a:r>
              <a:rPr lang="en-US" altLang="zh-CN">
                <a:latin typeface="华文楷体" panose="02010600040101010101" charset="-122"/>
                <a:ea typeface="华文楷体" panose="02010600040101010101" charset="-122"/>
                <a:sym typeface="+mn-ea"/>
              </a:rPr>
              <a:t>30%</a:t>
            </a:r>
            <a:r>
              <a:rPr lang="en-US" altLang="zh-CN">
                <a:latin typeface="华文楷体" panose="02010600040101010101" charset="-122"/>
                <a:ea typeface="华文楷体" panose="02010600040101010101" charset="-122"/>
                <a:sym typeface="+mn-ea"/>
              </a:rPr>
              <a:t>～50%</a:t>
            </a:r>
            <a:r>
              <a:rPr lang="zh-CN" altLang="en-US">
                <a:latin typeface="华文楷体" panose="02010600040101010101" charset="-122"/>
                <a:ea typeface="华文楷体" panose="02010600040101010101" charset="-122"/>
                <a:sym typeface="+mn-ea"/>
              </a:rPr>
              <a:t>的冷变形，对改善奥氏体不锈钢抗晶间腐蚀是有利的。</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⑤ </a:t>
            </a:r>
            <a:r>
              <a:rPr lang="zh-CN" altLang="en-US" u="sng">
                <a:latin typeface="华文楷体" panose="02010600040101010101" charset="-122"/>
                <a:ea typeface="华文楷体" panose="02010600040101010101" charset="-122"/>
                <a:sym typeface="+mn-ea"/>
              </a:rPr>
              <a:t>调整钢的成分</a:t>
            </a:r>
            <a:r>
              <a:rPr lang="zh-CN" altLang="en-US">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调整成分的目的是使奥氏体钢中存在</a:t>
            </a:r>
            <a:r>
              <a:rPr lang="en-US" altLang="zh-CN">
                <a:latin typeface="华文楷体" panose="02010600040101010101" charset="-122"/>
                <a:ea typeface="华文楷体" panose="02010600040101010101" charset="-122"/>
                <a:sym typeface="+mn-ea"/>
              </a:rPr>
              <a:t>5</a:t>
            </a:r>
            <a:r>
              <a:rPr lang="en-US" altLang="zh-CN">
                <a:latin typeface="华文楷体" panose="02010600040101010101" charset="-122"/>
                <a:ea typeface="华文楷体" panose="02010600040101010101" charset="-122"/>
                <a:sym typeface="+mn-ea"/>
              </a:rPr>
              <a:t>%～10%</a:t>
            </a:r>
            <a:r>
              <a:rPr lang="zh-CN" altLang="en-US">
                <a:latin typeface="华文楷体" panose="02010600040101010101" charset="-122"/>
                <a:ea typeface="华文楷体" panose="02010600040101010101" charset="-122"/>
                <a:sym typeface="+mn-ea"/>
              </a:rPr>
              <a:t>的铁素体，以降低晶间腐蚀倾向。这是由于相界面能低于奥氏体晶界能，碳化物择优在相界面析出，减少了在奥氏体晶界的沉淀。</a:t>
            </a:r>
            <a:endParaRPr lang="zh-CN" altLang="en-US">
              <a:latin typeface="华文楷体" panose="02010600040101010101" charset="-122"/>
              <a:ea typeface="华文楷体" panose="02010600040101010101" charset="-122"/>
              <a:sym typeface="+mn-ea"/>
            </a:endParaRPr>
          </a:p>
          <a:p>
            <a:pPr marL="0" indent="0">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5. 选择性腐蚀</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选择性腐蚀是由于通过腐蚀过程多元合金中较活泼组分的优先溶解，是属于化学成分的差异而引起的。在二元或三元合金中，较贵的合金元素为阴极，较贱的为阳极，在介质中构成腐蚀原电池，较贱的合金元素发生了阳极溶解，而较贵的合金元素保持稳定或重新沉淀。发生选择性腐蚀后，可能引起合金颜色的改变，金属变得比较轻，多孔并失去了金属原有的力学性能，变得很脆，只有很低的抗拉强度。常见的例子是黄铜脱锌和石墨化腐蚀。</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2625" y="708025"/>
            <a:ext cx="8380095" cy="5701665"/>
          </a:xfrm>
        </p:spPr>
        <p:txBody>
          <a:bodyPr/>
          <a:p>
            <a:pPr marL="0" algn="l" eaLnBrk="1" latinLnBrk="0" hangingPunct="1">
              <a:lnSpc>
                <a:spcPts val="3180"/>
              </a:lnSpc>
              <a:spcBef>
                <a:spcPts val="0"/>
              </a:spcBef>
              <a:buClrTx/>
              <a:buSzTx/>
              <a:buFontTx/>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 黄铜脱锌</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FontTx/>
              <a:buNone/>
            </a:pP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黄铜脱锌</a:t>
            </a: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有两种形态：一种是均匀型或层状腐蚀，多发生于含锌量较高的合金中，而且总是发生在酸性介质中；另一种是不均匀的带状或栓装脱锌，多发生于</a:t>
            </a:r>
            <a:r>
              <a:rPr lang="zh-CN" altLang="en-US">
                <a:latin typeface="华文楷体" panose="02010600040101010101" charset="-122"/>
                <a:ea typeface="华文楷体" panose="02010600040101010101" charset="-122"/>
                <a:cs typeface="华文楷体" panose="02010600040101010101" charset="-122"/>
                <a:sym typeface="+mn-ea"/>
              </a:rPr>
              <a:t>含锌量较低的黄铜中及中性、碱性或弱酸性介质中。这种脱锌导致腐蚀产物被溶液冲走形成疏松多孔的铜残渣，丧失了强度。用做海水热交换器的黄铜经常发生这类脱锌腐蚀。</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FontTx/>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黄铜脱锌的防止措施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FontTx/>
              <a:buNone/>
            </a:pPr>
            <a:r>
              <a:rPr lang="zh-CN" altLang="en-US">
                <a:latin typeface="华文楷体" panose="02010600040101010101" charset="-122"/>
                <a:ea typeface="华文楷体" panose="02010600040101010101" charset="-122"/>
                <a:cs typeface="华文楷体" panose="02010600040101010101" charset="-122"/>
                <a:sym typeface="+mn-ea"/>
              </a:rPr>
              <a:t>    改善腐蚀环境是防止黄铜脱锌的重要措施，如脱氧或采取阴极保护。但是上述措施是不经济的。通常选用对脱锌不敏感的黄铜，如红黄铜（含锌低于</a:t>
            </a:r>
            <a:r>
              <a:rPr lang="en-US" altLang="zh-CN">
                <a:latin typeface="华文楷体" panose="02010600040101010101" charset="-122"/>
                <a:ea typeface="华文楷体" panose="02010600040101010101" charset="-122"/>
                <a:cs typeface="华文楷体" panose="02010600040101010101" charset="-122"/>
                <a:sym typeface="+mn-ea"/>
              </a:rPr>
              <a:t>15%</a:t>
            </a:r>
            <a:r>
              <a:rPr lang="zh-CN" altLang="en-US">
                <a:latin typeface="华文楷体" panose="02010600040101010101" charset="-122"/>
                <a:ea typeface="华文楷体" panose="02010600040101010101" charset="-122"/>
                <a:cs typeface="华文楷体" panose="02010600040101010101" charset="-122"/>
                <a:sym typeface="+mn-ea"/>
              </a:rPr>
              <a:t>的黄铜）。</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FontTx/>
              <a:buNone/>
            </a:pPr>
            <a:r>
              <a:rPr lang="zh-CN" altLang="en-US">
                <a:latin typeface="华文楷体" panose="02010600040101010101" charset="-122"/>
                <a:ea typeface="华文楷体" panose="02010600040101010101" charset="-122"/>
                <a:cs typeface="华文楷体" panose="02010600040101010101" charset="-122"/>
                <a:sym typeface="+mn-ea"/>
              </a:rPr>
              <a:t>    在黄铜中加砷、锡或锑，都能在不同程度上防止 α</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黄铜产生脱锌现象。</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a:buClrTx/>
              <a:buSzTx/>
              <a:buFontTx/>
              <a:buNone/>
            </a:pPr>
            <a:r>
              <a:rPr lang="en-US" altLang="zh-CN">
                <a:latin typeface="华文楷体" panose="02010600040101010101" charset="-122"/>
                <a:ea typeface="华文楷体" panose="02010600040101010101" charset="-122"/>
                <a:cs typeface="华文楷体" panose="02010600040101010101" charset="-122"/>
              </a:rPr>
              <a:t>  </a:t>
            </a:r>
            <a:endParaRPr lang="en-US" altLang="zh-CN">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41375" y="668655"/>
            <a:ext cx="8123555" cy="5713730"/>
          </a:xfrm>
        </p:spPr>
        <p:txBody>
          <a:bodyPr/>
          <a:p>
            <a:pPr marL="0" indent="0" eaLnBrk="1" latinLnBrk="0" hangingPunct="1">
              <a:lnSpc>
                <a:spcPts val="330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rPr>
              <a:t>⑵ 石墨化腐蚀</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石墨化腐蚀</a:t>
            </a:r>
            <a:r>
              <a:rPr lang="zh-CN" altLang="en-US">
                <a:latin typeface="华文楷体" panose="02010600040101010101" charset="-122"/>
                <a:ea typeface="华文楷体" panose="02010600040101010101" charset="-122"/>
                <a:cs typeface="华文楷体" panose="02010600040101010101" charset="-122"/>
                <a:sym typeface="+mn-ea"/>
              </a:rPr>
              <a:t>有时称为</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石墨化</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它是脱合金元素的一种形式。例如灰口铸铁中的石墨以网络状分布在铁素体内，在介质为盐水、矿水、土壤（尤其含硫酸盐的土壤）或稀的酸性溶液中，发生了铁基体的选择性腐蚀，石墨对铁为阴极，形成腐蚀原电池，铁被溶解，形成石墨、空隙和铁锈构成的多孔体。被腐蚀表面看不出破坏形貌，但失去重量，变得多孔和脆化。</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铸铁中加入百分之几的镍可大大降低石墨化。</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300"/>
              </a:lnSpc>
              <a:spcBef>
                <a:spcPts val="0"/>
              </a:spcBef>
              <a:buClrTx/>
              <a:buSzTx/>
              <a:buFontTx/>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6. 应力腐蚀破裂</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应力腐蚀破裂</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SCC</a:t>
            </a:r>
            <a:r>
              <a:rPr lang="zh-CN" altLang="en-US">
                <a:latin typeface="华文楷体" panose="02010600040101010101" charset="-122"/>
                <a:ea typeface="华文楷体" panose="02010600040101010101" charset="-122"/>
                <a:cs typeface="华文楷体" panose="02010600040101010101" charset="-122"/>
                <a:sym typeface="+mn-ea"/>
              </a:rPr>
              <a:t>）是指受拉伸应力作用的金属材料在某些特定介质中，由于腐蚀介质与应力的协同作用而发生的脆性断裂现象。</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6120" y="695325"/>
            <a:ext cx="8120380" cy="5800090"/>
          </a:xfrm>
        </p:spPr>
        <p:txBody>
          <a:bodyPr/>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在腐蚀环境中，金属受到应力作用会使腐蚀加速，不仅是环境与应力的叠加，而且是一种更为复杂的现象，即在某一种特定介质中，材料不受应力作用时腐蚀很小；而受到远低于材料的屈服极限拉伸应力时，经过一段时间，甚至延性很好的金属也会发生脆性断裂。由于应力腐蚀破裂事先常常没有明显征兆，所以往往会造成灾难性后果。</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应力腐蚀波及范围很广，各种石油、化工等设备管道、建筑物、贮罐、船只、核电站、航空、航天设备，几乎所有重要的经济领域都受到</a:t>
            </a:r>
            <a:r>
              <a:rPr lang="en-US" altLang="zh-CN">
                <a:latin typeface="华文楷体" panose="02010600040101010101" charset="-122"/>
                <a:ea typeface="华文楷体" panose="02010600040101010101" charset="-122"/>
              </a:rPr>
              <a:t>SCC</a:t>
            </a:r>
            <a:r>
              <a:rPr lang="zh-CN" altLang="en-US">
                <a:latin typeface="华文楷体" panose="02010600040101010101" charset="-122"/>
                <a:ea typeface="华文楷体" panose="02010600040101010101" charset="-122"/>
              </a:rPr>
              <a:t>的威胁。</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⑴ 应力腐蚀具体特征</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① 发生</a:t>
            </a:r>
            <a:r>
              <a:rPr lang="zh-CN" altLang="en-US">
                <a:latin typeface="华文楷体" panose="02010600040101010101" charset="-122"/>
                <a:ea typeface="华文楷体" panose="02010600040101010101" charset="-122"/>
                <a:sym typeface="+mn-ea"/>
              </a:rPr>
              <a:t>应力腐蚀主要是合金，一般认为纯金属极少发生。</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② 只有在特定环境中对特定材料才产生</a:t>
            </a:r>
            <a:r>
              <a:rPr lang="zh-CN" altLang="en-US">
                <a:latin typeface="华文楷体" panose="02010600040101010101" charset="-122"/>
                <a:ea typeface="华文楷体" panose="02010600040101010101" charset="-122"/>
                <a:sym typeface="+mn-ea"/>
              </a:rPr>
              <a:t>应力腐蚀。随着合金使用环境不断增加，现已发现能引起各种合金发生应力腐蚀的介质非常广泛。如奥氏体不锈钢、钛及钛合金、镍和</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2088515" y="704850"/>
            <a:ext cx="4189095" cy="50165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电化学腐蚀</a:t>
            </a:r>
            <a:endParaRPr lang="zh-CN" altLang="en-US" sz="2800" b="1" dirty="0">
              <a:solidFill>
                <a:srgbClr val="000099"/>
              </a:solidFill>
              <a:latin typeface="+mj-ea"/>
              <a:ea typeface="+mj-ea"/>
              <a:cs typeface="+mj-ea"/>
            </a:endParaRPr>
          </a:p>
        </p:txBody>
      </p:sp>
      <p:sp>
        <p:nvSpPr>
          <p:cNvPr id="2" name="文本框 1"/>
          <p:cNvSpPr txBox="1"/>
          <p:nvPr/>
        </p:nvSpPr>
        <p:spPr>
          <a:xfrm>
            <a:off x="664210" y="1290320"/>
            <a:ext cx="8048625" cy="5236210"/>
          </a:xfrm>
          <a:prstGeom prst="rect">
            <a:avLst/>
          </a:prstGeom>
          <a:noFill/>
        </p:spPr>
        <p:txBody>
          <a:bodyPr wrap="square" rtlCol="0">
            <a:noAutofit/>
          </a:bodyPr>
          <a:p>
            <a:pPr marL="0" indent="0" eaLnBrk="1" latinLnBrk="0" hangingPunct="1">
              <a:lnSpc>
                <a:spcPts val="3100"/>
              </a:lnSpc>
            </a:pPr>
            <a:r>
              <a:rPr kumimoji="1" lang="en-US" altLang="zh-CN" sz="2800" b="1" kern="0">
                <a:latin typeface="华文楷体" panose="02010600040101010101" charset="-122"/>
                <a:ea typeface="华文楷体" panose="02010600040101010101" charset="-122"/>
                <a:sym typeface="+mn-ea"/>
              </a:rPr>
              <a:t>   </a:t>
            </a:r>
            <a:r>
              <a:rPr kumimoji="1" lang="en-US" altLang="zh-CN" sz="2400" b="1" kern="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腐蚀控制技术和密封技术均为防止泄漏的技术，是化工安全技术体系的重要组成部分。</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pPr>
            <a:r>
              <a:rPr kumimoji="1" lang="zh-CN" altLang="en-US" sz="2400" b="1" kern="0">
                <a:latin typeface="华文楷体" panose="02010600040101010101" charset="-122"/>
                <a:ea typeface="华文楷体" panose="02010600040101010101" charset="-122"/>
                <a:sym typeface="+mn-ea"/>
              </a:rPr>
              <a:t>一、金属材料的腐蚀</a:t>
            </a:r>
            <a:endParaRPr kumimoji="1" lang="zh-CN" altLang="en-US" sz="2400" b="1" kern="0">
              <a:latin typeface="华文楷体" panose="02010600040101010101" charset="-122"/>
              <a:ea typeface="华文楷体" panose="02010600040101010101" charset="-122"/>
              <a:sym typeface="+mn-ea"/>
            </a:endParaRPr>
          </a:p>
          <a:p>
            <a:pPr marL="0" indent="0" eaLnBrk="1" latinLnBrk="0" hangingPunct="1">
              <a:lnSpc>
                <a:spcPts val="3100"/>
              </a:lnSpc>
            </a:pP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1. 金属腐蚀的定义</a:t>
            </a:r>
            <a:endPar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pPr>
            <a:r>
              <a:rPr lang="zh-CN" altLang="en-US" sz="2400">
                <a:latin typeface="华文楷体" panose="02010600040101010101" charset="-122"/>
                <a:ea typeface="华文楷体" panose="02010600040101010101" charset="-122"/>
                <a:cs typeface="华文楷体" panose="02010600040101010101" charset="-122"/>
                <a:sym typeface="+mn-ea"/>
              </a:rPr>
              <a:t>    金属腐蚀是指金属在周围介质作用下，由于化学变化、电化学变化或物理溶解而产生的破坏。</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pPr>
            <a:r>
              <a:rPr lang="zh-CN" altLang="en-US" sz="2400">
                <a:latin typeface="华文楷体" panose="02010600040101010101" charset="-122"/>
                <a:ea typeface="华文楷体" panose="02010600040101010101" charset="-122"/>
                <a:cs typeface="华文楷体" panose="02010600040101010101" charset="-122"/>
                <a:sym typeface="+mn-ea"/>
              </a:rPr>
              <a:t>    随着非金属材料特别是合成材料的迅速发展，腐蚀定义扩大到所有的材料，即广义地讲，材料的腐蚀是指</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材料与环境之间发生作用</a:t>
            </a:r>
            <a:r>
              <a:rPr lang="zh-CN" altLang="en-US" sz="2400">
                <a:latin typeface="华文楷体" panose="02010600040101010101" charset="-122"/>
                <a:ea typeface="华文楷体" panose="02010600040101010101" charset="-122"/>
                <a:cs typeface="华文楷体" panose="02010600040101010101" charset="-122"/>
                <a:sym typeface="+mn-ea"/>
              </a:rPr>
              <a:t>而</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导致材料的破坏或变质</a:t>
            </a:r>
            <a:r>
              <a:rPr lang="zh-CN" altLang="en-US" sz="2400">
                <a:latin typeface="华文楷体" panose="02010600040101010101" charset="-122"/>
                <a:ea typeface="华文楷体" panose="02010600040101010101" charset="-122"/>
                <a:cs typeface="华文楷体" panose="02010600040101010101" charset="-122"/>
                <a:sym typeface="+mn-ea"/>
              </a:rPr>
              <a:t>的现象。</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pPr>
            <a:r>
              <a:rPr lang="zh-CN" altLang="en-US" sz="2400">
                <a:latin typeface="华文楷体" panose="02010600040101010101" charset="-122"/>
                <a:ea typeface="华文楷体" panose="02010600040101010101" charset="-122"/>
                <a:cs typeface="华文楷体" panose="02010600040101010101" charset="-122"/>
                <a:sym typeface="+mn-ea"/>
              </a:rPr>
              <a:t>    由于金属及其合金仍是最重要的结构材料，金属腐蚀既普遍又严重，仍然是研究腐蚀问题的核心。</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pPr>
            <a:r>
              <a:rPr lang="zh-CN" altLang="en-US" sz="2400">
                <a:latin typeface="华文楷体" panose="02010600040101010101" charset="-122"/>
                <a:ea typeface="华文楷体" panose="02010600040101010101" charset="-122"/>
                <a:cs typeface="华文楷体" panose="02010600040101010101" charset="-122"/>
                <a:sym typeface="+mn-ea"/>
              </a:rPr>
              <a:t>    本章主要介绍金属材料的腐蚀理论，重点讨论金属材料的腐蚀控制技术 。   </a:t>
            </a:r>
            <a:r>
              <a:rPr lang="zh-CN" altLang="en-US" sz="2400">
                <a:latin typeface="华文楷体" panose="02010600040101010101" charset="-122"/>
                <a:ea typeface="华文楷体" panose="02010600040101010101" charset="-122"/>
                <a:cs typeface="华文楷体" panose="02010600040101010101" charset="-122"/>
              </a:rPr>
              <a:t>    </a:t>
            </a:r>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650875" y="800100"/>
            <a:ext cx="8314055" cy="5582285"/>
          </a:xfrm>
        </p:spPr>
        <p:txBody>
          <a:bodyPr/>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镍合金发生应力腐蚀的特定介质：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奥氏体不锈钢：</a:t>
            </a:r>
            <a:r>
              <a:rPr lang="en-US" altLang="zh-CN">
                <a:latin typeface="华文楷体" panose="02010600040101010101" charset="-122"/>
                <a:ea typeface="华文楷体" panose="02010600040101010101" charset="-122"/>
                <a:cs typeface="华文楷体" panose="02010600040101010101" charset="-122"/>
                <a:sym typeface="+mn-ea"/>
              </a:rPr>
              <a:t>F</a:t>
            </a:r>
            <a:r>
              <a:rPr lang="en-US" altLang="zh-CN" baseline="30000">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Cl</a:t>
            </a:r>
            <a:r>
              <a:rPr lang="en-US" altLang="zh-CN" baseline="30000">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Br</a:t>
            </a:r>
            <a:r>
              <a:rPr lang="en-US" altLang="zh-CN" baseline="30000">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，海水，二氯乙烷，湿的氯化镁绝缘物，</a:t>
            </a:r>
            <a:r>
              <a:rPr lang="en-US" altLang="zh-CN">
                <a:latin typeface="华文楷体" panose="02010600040101010101" charset="-122"/>
                <a:ea typeface="华文楷体" panose="02010600040101010101" charset="-122"/>
                <a:cs typeface="华文楷体" panose="02010600040101010101" charset="-122"/>
                <a:sym typeface="+mn-ea"/>
              </a:rPr>
              <a:t>NaOH-H</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S</a:t>
            </a:r>
            <a:r>
              <a:rPr lang="zh-CN" altLang="en-US">
                <a:latin typeface="华文楷体" panose="02010600040101010101" charset="-122"/>
                <a:ea typeface="华文楷体" panose="02010600040101010101" charset="-122"/>
                <a:cs typeface="华文楷体" panose="02010600040101010101" charset="-122"/>
                <a:sym typeface="+mn-ea"/>
              </a:rPr>
              <a:t>水溶液，</a:t>
            </a:r>
            <a:r>
              <a:rPr lang="en-US" altLang="zh-CN">
                <a:latin typeface="华文楷体" panose="02010600040101010101" charset="-122"/>
                <a:ea typeface="华文楷体" panose="02010600040101010101" charset="-122"/>
                <a:cs typeface="华文楷体" panose="02010600040101010101" charset="-122"/>
                <a:sym typeface="+mn-ea"/>
              </a:rPr>
              <a:t>NaCl-H</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O</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水溶液，连多硫酸（</a:t>
            </a:r>
            <a:r>
              <a:rPr lang="en-US" altLang="zh-CN">
                <a:latin typeface="华文楷体" panose="02010600040101010101" charset="-122"/>
                <a:ea typeface="华文楷体" panose="02010600040101010101" charset="-122"/>
                <a:cs typeface="华文楷体" panose="02010600040101010101" charset="-122"/>
                <a:sym typeface="+mn-ea"/>
              </a:rPr>
              <a:t>H</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SnO</a:t>
            </a:r>
            <a:r>
              <a:rPr lang="en-US" altLang="zh-CN" baseline="-25000">
                <a:latin typeface="华文楷体" panose="02010600040101010101" charset="-122"/>
                <a:ea typeface="华文楷体" panose="02010600040101010101" charset="-122"/>
                <a:cs typeface="华文楷体" panose="02010600040101010101" charset="-122"/>
                <a:sym typeface="+mn-ea"/>
              </a:rPr>
              <a:t>6</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n=2～5</a:t>
            </a:r>
            <a:r>
              <a:rPr lang="zh-CN" altLang="en-US">
                <a:latin typeface="华文楷体" panose="02010600040101010101" charset="-122"/>
                <a:ea typeface="华文楷体" panose="02010600040101010101" charset="-122"/>
                <a:cs typeface="华文楷体" panose="02010600040101010101" charset="-122"/>
                <a:sym typeface="+mn-ea"/>
              </a:rPr>
              <a:t>），高温高压含氧高纯水，</a:t>
            </a:r>
            <a:r>
              <a:rPr lang="en-US" altLang="zh-CN">
                <a:latin typeface="华文楷体" panose="02010600040101010101" charset="-122"/>
                <a:ea typeface="华文楷体" panose="02010600040101010101" charset="-122"/>
                <a:cs typeface="华文楷体" panose="02010600040101010101" charset="-122"/>
                <a:sym typeface="+mn-ea"/>
              </a:rPr>
              <a:t>H</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S</a:t>
            </a:r>
            <a:r>
              <a:rPr lang="zh-CN" altLang="en-US">
                <a:latin typeface="华文楷体" panose="02010600040101010101" charset="-122"/>
                <a:ea typeface="华文楷体" panose="02010600040101010101" charset="-122"/>
                <a:cs typeface="华文楷体" panose="02010600040101010101" charset="-122"/>
                <a:sym typeface="+mn-ea"/>
              </a:rPr>
              <a:t>，含氯化物的冷凝水气。</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钛及钛合金：</a:t>
            </a:r>
            <a:r>
              <a:rPr lang="zh-CN" altLang="en-US">
                <a:latin typeface="华文楷体" panose="02010600040101010101" charset="-122"/>
                <a:ea typeface="华文楷体" panose="02010600040101010101" charset="-122"/>
                <a:cs typeface="华文楷体" panose="02010600040101010101" charset="-122"/>
                <a:sym typeface="+mn-ea"/>
              </a:rPr>
              <a:t>红烟硝酸，</a:t>
            </a:r>
            <a:r>
              <a:rPr lang="en-US" altLang="zh-CN">
                <a:latin typeface="华文楷体" panose="02010600040101010101" charset="-122"/>
                <a:ea typeface="华文楷体" panose="02010600040101010101" charset="-122"/>
                <a:cs typeface="华文楷体" panose="02010600040101010101" charset="-122"/>
                <a:sym typeface="+mn-ea"/>
              </a:rPr>
              <a:t>N</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en-US" altLang="zh-CN">
                <a:latin typeface="华文楷体" panose="02010600040101010101" charset="-122"/>
                <a:ea typeface="华文楷体" panose="02010600040101010101" charset="-122"/>
                <a:cs typeface="华文楷体" panose="02010600040101010101" charset="-122"/>
                <a:sym typeface="+mn-ea"/>
              </a:rPr>
              <a:t>O</a:t>
            </a:r>
            <a:r>
              <a:rPr lang="en-US" altLang="zh-CN" baseline="-25000">
                <a:latin typeface="华文楷体" panose="02010600040101010101" charset="-122"/>
                <a:ea typeface="华文楷体" panose="02010600040101010101" charset="-122"/>
                <a:cs typeface="华文楷体" panose="02010600040101010101" charset="-122"/>
                <a:sym typeface="+mn-ea"/>
              </a:rPr>
              <a:t>4</a:t>
            </a:r>
            <a:r>
              <a:rPr lang="zh-CN" altLang="en-US">
                <a:latin typeface="华文楷体" panose="02010600040101010101" charset="-122"/>
                <a:ea typeface="华文楷体" panose="02010600040101010101" charset="-122"/>
                <a:cs typeface="华文楷体" panose="02010600040101010101" charset="-122"/>
                <a:sym typeface="+mn-ea"/>
              </a:rPr>
              <a:t>（含</a:t>
            </a:r>
            <a:r>
              <a:rPr lang="en-US" altLang="zh-CN">
                <a:latin typeface="华文楷体" panose="02010600040101010101" charset="-122"/>
                <a:ea typeface="华文楷体" panose="02010600040101010101" charset="-122"/>
                <a:cs typeface="华文楷体" panose="02010600040101010101" charset="-122"/>
                <a:sym typeface="+mn-ea"/>
              </a:rPr>
              <a:t>O</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，不含</a:t>
            </a:r>
            <a:r>
              <a:rPr lang="en-US" altLang="zh-CN">
                <a:latin typeface="华文楷体" panose="02010600040101010101" charset="-122"/>
                <a:ea typeface="华文楷体" panose="02010600040101010101" charset="-122"/>
                <a:cs typeface="华文楷体" panose="02010600040101010101" charset="-122"/>
                <a:sym typeface="+mn-ea"/>
              </a:rPr>
              <a:t>NO</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24～74℃</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HCl</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Cl</a:t>
            </a:r>
            <a:r>
              <a:rPr lang="en-US" altLang="zh-CN" baseline="30000">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水溶液，固体氯化物（＞</a:t>
            </a:r>
            <a:r>
              <a:rPr lang="en-US" altLang="zh-CN">
                <a:latin typeface="华文楷体" panose="02010600040101010101" charset="-122"/>
                <a:ea typeface="华文楷体" panose="02010600040101010101" charset="-122"/>
                <a:cs typeface="华文楷体" panose="02010600040101010101" charset="-122"/>
                <a:sym typeface="+mn-ea"/>
              </a:rPr>
              <a:t>290℃</a:t>
            </a:r>
            <a:r>
              <a:rPr lang="zh-CN" altLang="en-US">
                <a:latin typeface="华文楷体" panose="02010600040101010101" charset="-122"/>
                <a:ea typeface="华文楷体" panose="02010600040101010101" charset="-122"/>
                <a:cs typeface="华文楷体" panose="02010600040101010101" charset="-122"/>
                <a:sym typeface="+mn-ea"/>
              </a:rPr>
              <a:t>），海水，</a:t>
            </a:r>
            <a:r>
              <a:rPr lang="en-US" altLang="zh-CN">
                <a:latin typeface="华文楷体" panose="02010600040101010101" charset="-122"/>
                <a:ea typeface="华文楷体" panose="02010600040101010101" charset="-122"/>
                <a:cs typeface="华文楷体" panose="02010600040101010101" charset="-122"/>
                <a:sym typeface="+mn-ea"/>
              </a:rPr>
              <a:t>CCl</a:t>
            </a:r>
            <a:r>
              <a:rPr lang="en-US" altLang="zh-CN" baseline="-25000">
                <a:latin typeface="华文楷体" panose="02010600040101010101" charset="-122"/>
                <a:ea typeface="华文楷体" panose="02010600040101010101" charset="-122"/>
                <a:cs typeface="华文楷体" panose="02010600040101010101" charset="-122"/>
                <a:sym typeface="+mn-ea"/>
              </a:rPr>
              <a:t>4</a:t>
            </a:r>
            <a:r>
              <a:rPr lang="zh-CN" altLang="en-US">
                <a:latin typeface="华文楷体" panose="02010600040101010101" charset="-122"/>
                <a:ea typeface="华文楷体" panose="02010600040101010101" charset="-122"/>
                <a:cs typeface="华文楷体" panose="02010600040101010101" charset="-122"/>
                <a:sym typeface="+mn-ea"/>
              </a:rPr>
              <a:t>，甲醇，甲醇蒸气，三氯乙烯，有机酸。</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镍和镍合金</a:t>
            </a:r>
            <a:r>
              <a:rPr lang="zh-CN" altLang="en-US">
                <a:latin typeface="华文楷体" panose="02010600040101010101" charset="-122"/>
                <a:ea typeface="华文楷体" panose="02010600040101010101" charset="-122"/>
                <a:cs typeface="华文楷体" panose="02010600040101010101" charset="-122"/>
                <a:sym typeface="+mn-ea"/>
              </a:rPr>
              <a:t>：熔融的氢氧化物，热的浓氢氧化物溶液。</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③ 发生应力腐蚀必须有拉应力的作用。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④ 应力腐蚀是一种典型的滞后破坏，破坏过程分三个阶段：孕育期（约占整个时间的</a:t>
            </a:r>
            <a:r>
              <a:rPr lang="en-US" altLang="zh-CN">
                <a:latin typeface="华文楷体" panose="02010600040101010101" charset="-122"/>
                <a:ea typeface="华文楷体" panose="02010600040101010101" charset="-122"/>
                <a:cs typeface="华文楷体" panose="02010600040101010101" charset="-122"/>
                <a:sym typeface="+mn-ea"/>
              </a:rPr>
              <a:t>90%</a:t>
            </a:r>
            <a:r>
              <a:rPr lang="zh-CN" altLang="en-US">
                <a:latin typeface="华文楷体" panose="02010600040101010101" charset="-122"/>
                <a:ea typeface="华文楷体" panose="02010600040101010101" charset="-122"/>
                <a:cs typeface="华文楷体" panose="02010600040101010101" charset="-122"/>
                <a:sym typeface="+mn-ea"/>
              </a:rPr>
              <a:t>）；裂纹扩展器；快速断裂期。</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⑤ 应力腐蚀的裂纹有晶间型、穿晶型和混合型三种类型。类型不同是与合金</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环境体系有关。</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⑥ 应力腐蚀是一种低应力脆性断裂。</a:t>
            </a:r>
            <a:endParaRPr lang="en-US" altLang="zh-CN">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a:buNone/>
            </a:pP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p:nvPr>
            <p:ph idx="1"/>
          </p:nvPr>
        </p:nvSpPr>
        <p:spPr>
          <a:xfrm>
            <a:off x="755015" y="608965"/>
            <a:ext cx="8209915" cy="5773420"/>
          </a:xfrm>
        </p:spPr>
        <p:txBody>
          <a:bodyPr/>
          <a:p>
            <a:pPr marL="0" indent="0" eaLnBrk="1" latinLnBrk="0" hangingPunct="1">
              <a:lnSpc>
                <a:spcPts val="328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 </a:t>
            </a:r>
            <a:r>
              <a:rPr lang="zh-CN" altLang="en-US" b="1">
                <a:solidFill>
                  <a:srgbClr val="7030A0"/>
                </a:solidFill>
                <a:latin typeface="华文楷体" panose="02010600040101010101" charset="-122"/>
                <a:ea typeface="华文楷体" panose="02010600040101010101" charset="-122"/>
                <a:cs typeface="华文楷体" panose="02010600040101010101" charset="-122"/>
              </a:rPr>
              <a:t>控制应力腐蚀途径</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rPr>
              <a:t>    考虑到有效、可行和经济性等方面因素，一般可从应力、环境和材料三方面来</a:t>
            </a:r>
            <a:r>
              <a:rPr lang="zh-CN" altLang="en-US">
                <a:latin typeface="华文楷体" panose="02010600040101010101" charset="-122"/>
                <a:ea typeface="华文楷体" panose="02010600040101010101" charset="-122"/>
                <a:sym typeface="+mn-ea"/>
              </a:rPr>
              <a:t>选择。</a:t>
            </a:r>
            <a:endParaRPr lang="zh-CN" altLang="en-US">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sym typeface="+mn-ea"/>
              </a:rPr>
              <a:t>    ① </a:t>
            </a:r>
            <a:r>
              <a:rPr lang="zh-CN" altLang="en-US" u="sng">
                <a:latin typeface="华文楷体" panose="02010600040101010101" charset="-122"/>
                <a:ea typeface="华文楷体" panose="02010600040101010101" charset="-122"/>
                <a:sym typeface="+mn-ea"/>
              </a:rPr>
              <a:t>降低和消除应力</a:t>
            </a:r>
            <a:r>
              <a:rPr lang="zh-CN" altLang="en-US">
                <a:latin typeface="华文楷体" panose="02010600040101010101" charset="-122"/>
                <a:ea typeface="华文楷体" panose="02010600040101010101" charset="-122"/>
                <a:sym typeface="+mn-ea"/>
              </a:rPr>
              <a:t>。首先应改进结构设计，尽量避免和减少局部应力集中，如采用流线型设计，选用大的曲率半径，防止可能造成腐蚀液残留的死角使有害物质（如</a:t>
            </a:r>
            <a:r>
              <a:rPr lang="en-US" altLang="zh-CN">
                <a:latin typeface="华文楷体" panose="02010600040101010101" charset="-122"/>
                <a:ea typeface="华文楷体" panose="02010600040101010101" charset="-122"/>
                <a:sym typeface="+mn-ea"/>
              </a:rPr>
              <a:t>Cl</a:t>
            </a:r>
            <a:r>
              <a:rPr lang="en-US" altLang="zh-CN" baseline="30000">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OH</a:t>
            </a:r>
            <a:r>
              <a:rPr lang="en-US" altLang="zh-CN" baseline="30000">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）浓缩，尽量避免缝隙。</a:t>
            </a:r>
            <a:endParaRPr lang="zh-CN" altLang="en-US">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sym typeface="+mn-ea"/>
              </a:rPr>
              <a:t>    ② </a:t>
            </a:r>
            <a:r>
              <a:rPr lang="zh-CN" altLang="en-US" u="sng">
                <a:latin typeface="华文楷体" panose="02010600040101010101" charset="-122"/>
                <a:ea typeface="华文楷体" panose="02010600040101010101" charset="-122"/>
                <a:sym typeface="+mn-ea"/>
              </a:rPr>
              <a:t>采取热处理工艺消除加工、制造、焊接、装配中造成的残余应力</a:t>
            </a:r>
            <a:r>
              <a:rPr lang="zh-CN" altLang="en-US">
                <a:latin typeface="华文楷体" panose="02010600040101010101" charset="-122"/>
                <a:ea typeface="华文楷体" panose="02010600040101010101" charset="-122"/>
                <a:sym typeface="+mn-ea"/>
              </a:rPr>
              <a:t>。如钢铁材料可在</a:t>
            </a:r>
            <a:r>
              <a:rPr lang="en-US" altLang="zh-CN">
                <a:latin typeface="华文楷体" panose="02010600040101010101" charset="-122"/>
                <a:ea typeface="华文楷体" panose="02010600040101010101" charset="-122"/>
                <a:sym typeface="+mn-ea"/>
              </a:rPr>
              <a:t>500</a:t>
            </a:r>
            <a:r>
              <a:rPr lang="en-US" altLang="zh-CN">
                <a:latin typeface="华文楷体" panose="02010600040101010101" charset="-122"/>
                <a:ea typeface="华文楷体" panose="02010600040101010101" charset="-122"/>
                <a:cs typeface="华文楷体" panose="02010600040101010101" charset="-122"/>
                <a:sym typeface="+mn-ea"/>
              </a:rPr>
              <a:t>～600℃</a:t>
            </a:r>
            <a:r>
              <a:rPr lang="zh-CN" altLang="en-US">
                <a:latin typeface="华文楷体" panose="02010600040101010101" charset="-122"/>
                <a:ea typeface="华文楷体" panose="02010600040101010101" charset="-122"/>
                <a:cs typeface="华文楷体" panose="02010600040101010101" charset="-122"/>
                <a:sym typeface="+mn-ea"/>
              </a:rPr>
              <a:t>处理</a:t>
            </a:r>
            <a:r>
              <a:rPr lang="en-US" altLang="zh-CN">
                <a:latin typeface="华文楷体" panose="02010600040101010101" charset="-122"/>
                <a:ea typeface="华文楷体" panose="02010600040101010101" charset="-122"/>
                <a:cs typeface="华文楷体" panose="02010600040101010101" charset="-122"/>
                <a:sym typeface="+mn-ea"/>
              </a:rPr>
              <a:t>0.5～1h</a:t>
            </a:r>
            <a:r>
              <a:rPr lang="zh-CN" altLang="en-US">
                <a:latin typeface="华文楷体" panose="02010600040101010101" charset="-122"/>
                <a:ea typeface="华文楷体" panose="02010600040101010101" charset="-122"/>
                <a:cs typeface="华文楷体" panose="02010600040101010101" charset="-122"/>
                <a:sym typeface="+mn-ea"/>
              </a:rPr>
              <a:t>，然后慢慢冷却。由于应力腐蚀与温度有很大关系，应控制好环境温度，应考虑减少内外温差。要控制好含氧量和</a:t>
            </a:r>
            <a:r>
              <a:rPr lang="en-US" altLang="zh-CN">
                <a:latin typeface="华文楷体" panose="02010600040101010101" charset="-122"/>
                <a:ea typeface="华文楷体" panose="02010600040101010101" charset="-122"/>
                <a:cs typeface="华文楷体" panose="02010600040101010101" charset="-122"/>
                <a:sym typeface="+mn-ea"/>
              </a:rPr>
              <a:t>pH</a:t>
            </a:r>
            <a:r>
              <a:rPr lang="zh-CN" altLang="en-US">
                <a:latin typeface="华文楷体" panose="02010600040101010101" charset="-122"/>
                <a:ea typeface="华文楷体" panose="02010600040101010101" charset="-122"/>
                <a:cs typeface="华文楷体" panose="02010600040101010101" charset="-122"/>
                <a:sym typeface="+mn-ea"/>
              </a:rPr>
              <a:t>值。还可以加入缓蚀剂，来改变材料对环境的敏感性。</a:t>
            </a:r>
            <a:endParaRPr lang="zh-CN" altLang="en-US">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sym typeface="+mn-ea"/>
              </a:rPr>
              <a:t>    ③ </a:t>
            </a:r>
            <a:r>
              <a:rPr lang="zh-CN" altLang="en-US" u="sng">
                <a:latin typeface="华文楷体" panose="02010600040101010101" charset="-122"/>
                <a:ea typeface="华文楷体" panose="02010600040101010101" charset="-122"/>
                <a:sym typeface="+mn-ea"/>
              </a:rPr>
              <a:t>选择合适的材质</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985" y="565150"/>
            <a:ext cx="8195945" cy="6050915"/>
          </a:xfrm>
        </p:spPr>
        <p:txBody>
          <a:bodyPr/>
          <a:p>
            <a:pPr marL="0" indent="0" eaLnBrk="1" latinLnBrk="0" hangingPunct="1">
              <a:lnSpc>
                <a:spcPts val="308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7. 氢损伤</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highlight>
                  <a:srgbClr val="FFFF00"/>
                </a:highlight>
                <a:latin typeface="华文楷体" panose="02010600040101010101" charset="-122"/>
                <a:ea typeface="华文楷体" panose="02010600040101010101" charset="-122"/>
                <a:cs typeface="华文楷体" panose="02010600040101010101" charset="-122"/>
                <a:sym typeface="+mn-ea"/>
              </a:rPr>
              <a:t>氢损伤</a:t>
            </a:r>
            <a:r>
              <a:rPr lang="zh-CN" altLang="en-US">
                <a:latin typeface="华文楷体" panose="02010600040101010101" charset="-122"/>
                <a:ea typeface="华文楷体" panose="02010600040101010101" charset="-122"/>
                <a:cs typeface="华文楷体" panose="02010600040101010101" charset="-122"/>
                <a:sym typeface="+mn-ea"/>
              </a:rPr>
              <a:t>是指金属材料中由于氢的存在或氢与金属相互作用，造成材料力学性能变坏的现象。它会使材料变脆、开裂、鼓泡与产生氢化物。氢损伤可以分为</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氢腐蚀</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氢鼓泡</a:t>
            </a:r>
            <a:r>
              <a:rPr lang="zh-CN" altLang="en-US">
                <a:latin typeface="华文楷体" panose="02010600040101010101" charset="-122"/>
                <a:ea typeface="华文楷体" panose="02010600040101010101" charset="-122"/>
                <a:cs typeface="华文楷体" panose="02010600040101010101" charset="-122"/>
                <a:sym typeface="+mn-ea"/>
              </a:rPr>
              <a:t>和</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氢脆</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造成氢损伤的氢的来源可分为内氢和外氢两种。内氢是指材料使用前就已存在于内部的氢；外氢是指材料在使用过程中与含氢介质接触或进行电化学反应时所吸收的氢。</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 氢腐蚀</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氢腐蚀是指在高温下（约</a:t>
            </a:r>
            <a:r>
              <a:rPr lang="en-US" altLang="zh-CN">
                <a:latin typeface="华文楷体" panose="02010600040101010101" charset="-122"/>
                <a:ea typeface="华文楷体" panose="02010600040101010101" charset="-122"/>
                <a:cs typeface="华文楷体" panose="02010600040101010101" charset="-122"/>
                <a:sym typeface="+mn-ea"/>
              </a:rPr>
              <a:t>200℃</a:t>
            </a:r>
            <a:r>
              <a:rPr lang="zh-CN" altLang="en-US">
                <a:latin typeface="华文楷体" panose="02010600040101010101" charset="-122"/>
                <a:ea typeface="华文楷体" panose="02010600040101010101" charset="-122"/>
                <a:cs typeface="华文楷体" panose="02010600040101010101" charset="-122"/>
                <a:sym typeface="+mn-ea"/>
              </a:rPr>
              <a:t>以上）氢和钢中的渗碳体（</a:t>
            </a:r>
            <a:r>
              <a:rPr lang="en-US" altLang="zh-CN">
                <a:latin typeface="华文楷体" panose="02010600040101010101" charset="-122"/>
                <a:ea typeface="华文楷体" panose="02010600040101010101" charset="-122"/>
                <a:cs typeface="华文楷体" panose="02010600040101010101" charset="-122"/>
                <a:sym typeface="+mn-ea"/>
              </a:rPr>
              <a:t>Fe</a:t>
            </a:r>
            <a:r>
              <a:rPr lang="en-US" altLang="zh-CN" baseline="-25000">
                <a:latin typeface="华文楷体" panose="02010600040101010101" charset="-122"/>
                <a:ea typeface="华文楷体" panose="02010600040101010101" charset="-122"/>
                <a:cs typeface="华文楷体" panose="02010600040101010101" charset="-122"/>
                <a:sym typeface="+mn-ea"/>
              </a:rPr>
              <a:t>3</a:t>
            </a:r>
            <a:r>
              <a:rPr lang="en-US" altLang="zh-CN">
                <a:latin typeface="华文楷体" panose="02010600040101010101" charset="-122"/>
                <a:ea typeface="华文楷体" panose="02010600040101010101" charset="-122"/>
                <a:cs typeface="华文楷体" panose="02010600040101010101" charset="-122"/>
                <a:sym typeface="+mn-ea"/>
              </a:rPr>
              <a:t>C</a:t>
            </a:r>
            <a:r>
              <a:rPr lang="zh-CN" altLang="en-US">
                <a:latin typeface="华文楷体" panose="02010600040101010101" charset="-122"/>
                <a:ea typeface="华文楷体" panose="02010600040101010101" charset="-122"/>
                <a:cs typeface="华文楷体" panose="02010600040101010101" charset="-122"/>
                <a:sym typeface="+mn-ea"/>
              </a:rPr>
              <a:t>）发生还原作用生成甲烷而导致沿晶界腐蚀的现象。</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1974</a:t>
            </a:r>
            <a:r>
              <a:rPr lang="zh-CN" altLang="en-US">
                <a:latin typeface="华文楷体" panose="02010600040101010101" charset="-122"/>
                <a:ea typeface="华文楷体" panose="02010600040101010101" charset="-122"/>
                <a:cs typeface="华文楷体" panose="02010600040101010101" charset="-122"/>
                <a:sym typeface="+mn-ea"/>
              </a:rPr>
              <a:t>年德国一合成氨装置因氢腐蚀引起重大事故，原因是本应用合金钢管的部位误用了碳钢管，发生了氢腐蚀使管道爆炸，高压气体喷射吹翻了整个</a:t>
            </a:r>
            <a:r>
              <a:rPr lang="en-US" altLang="zh-CN">
                <a:latin typeface="华文楷体" panose="02010600040101010101" charset="-122"/>
                <a:ea typeface="华文楷体" panose="02010600040101010101" charset="-122"/>
                <a:cs typeface="华文楷体" panose="02010600040101010101" charset="-122"/>
                <a:sym typeface="+mn-ea"/>
              </a:rPr>
              <a:t>280</a:t>
            </a:r>
            <a:r>
              <a:rPr lang="zh-CN" altLang="en-US">
                <a:latin typeface="华文楷体" panose="02010600040101010101" charset="-122"/>
                <a:ea typeface="华文楷体" panose="02010600040101010101" charset="-122"/>
                <a:cs typeface="华文楷体" panose="02010600040101010101" charset="-122"/>
                <a:sym typeface="+mn-ea"/>
              </a:rPr>
              <a:t>吨重的氨转化器。</a:t>
            </a: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在</a:t>
            </a:r>
            <a:r>
              <a:rPr lang="zh-CN" altLang="en-US">
                <a:latin typeface="华文楷体" panose="02010600040101010101" charset="-122"/>
                <a:ea typeface="华文楷体" panose="02010600040101010101" charset="-122"/>
                <a:cs typeface="华文楷体" panose="02010600040101010101" charset="-122"/>
                <a:sym typeface="+mn-ea"/>
              </a:rPr>
              <a:t>化工、</a:t>
            </a:r>
            <a:r>
              <a:rPr lang="zh-CN" altLang="en-US">
                <a:latin typeface="华文楷体" panose="02010600040101010101" charset="-122"/>
                <a:ea typeface="华文楷体" panose="02010600040101010101" charset="-122"/>
                <a:cs typeface="华文楷体" panose="02010600040101010101" charset="-122"/>
                <a:sym typeface="+mn-ea"/>
              </a:rPr>
              <a:t>石油、煤化工等工业中的钢制设备上都发生过氢腐蚀，所以应引起特别重视。</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653415"/>
            <a:ext cx="8152130" cy="5728970"/>
          </a:xfrm>
        </p:spPr>
        <p:txBody>
          <a:bodyPr/>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解决氢腐蚀问题主要是研制和选用适当的合金钢。除此之外，在结构设计上也可采取一定措施。由于温度和压力是影响氢腐蚀的重要因素，其原则不外乎是降低设备的温度与压力。</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⑵ 钢的氢鼓泡</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对于低强度钢，特别是含大量非金属夹杂时，溶液中产生的氢原子很容易扩散到金属内部，大部分</a:t>
            </a:r>
            <a:r>
              <a:rPr lang="en-US" altLang="zh-CN">
                <a:latin typeface="华文楷体" panose="02010600040101010101" charset="-122"/>
                <a:ea typeface="华文楷体" panose="02010600040101010101" charset="-122"/>
                <a:cs typeface="华文楷体" panose="02010600040101010101" charset="-122"/>
                <a:sym typeface="+mn-ea"/>
              </a:rPr>
              <a:t>H</a:t>
            </a:r>
            <a:r>
              <a:rPr lang="en-US" altLang="zh-CN" baseline="30000">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通过器壁在另一侧结合为</a:t>
            </a:r>
            <a:r>
              <a:rPr lang="en-US" altLang="zh-CN">
                <a:latin typeface="华文楷体" panose="02010600040101010101" charset="-122"/>
                <a:ea typeface="华文楷体" panose="02010600040101010101" charset="-122"/>
                <a:cs typeface="华文楷体" panose="02010600040101010101" charset="-122"/>
                <a:sym typeface="+mn-ea"/>
              </a:rPr>
              <a:t>H</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逸出，少量</a:t>
            </a:r>
            <a:r>
              <a:rPr lang="en-US" altLang="zh-CN">
                <a:latin typeface="华文楷体" panose="02010600040101010101" charset="-122"/>
                <a:ea typeface="华文楷体" panose="02010600040101010101" charset="-122"/>
                <a:cs typeface="华文楷体" panose="02010600040101010101" charset="-122"/>
                <a:sym typeface="+mn-ea"/>
              </a:rPr>
              <a:t>H</a:t>
            </a:r>
            <a:r>
              <a:rPr lang="en-US" altLang="zh-CN" baseline="30000">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积滞在钢内空穴，结合为</a:t>
            </a:r>
            <a:r>
              <a:rPr lang="en-US" altLang="zh-CN">
                <a:latin typeface="华文楷体" panose="02010600040101010101" charset="-122"/>
                <a:ea typeface="华文楷体" panose="02010600040101010101" charset="-122"/>
                <a:cs typeface="华文楷体" panose="02010600040101010101" charset="-122"/>
                <a:sym typeface="+mn-ea"/>
              </a:rPr>
              <a:t>H</a:t>
            </a:r>
            <a:r>
              <a:rPr lang="en-US" altLang="zh-CN" baseline="-25000">
                <a:latin typeface="华文楷体" panose="02010600040101010101" charset="-122"/>
                <a:ea typeface="华文楷体" panose="02010600040101010101" charset="-122"/>
                <a:cs typeface="华文楷体" panose="02010600040101010101" charset="-122"/>
                <a:sym typeface="+mn-ea"/>
              </a:rPr>
              <a:t>2</a:t>
            </a:r>
            <a:r>
              <a:rPr lang="zh-CN" altLang="en-US">
                <a:latin typeface="华文楷体" panose="02010600040101010101" charset="-122"/>
                <a:ea typeface="华文楷体" panose="02010600040101010101" charset="-122"/>
                <a:cs typeface="华文楷体" panose="02010600040101010101" charset="-122"/>
                <a:sym typeface="+mn-ea"/>
              </a:rPr>
              <a:t>，因氢分子不能扩散，将积累形成巨大内压使钢表面</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鼓泡</a:t>
            </a:r>
            <a:r>
              <a:rPr lang="zh-CN" altLang="en-US">
                <a:latin typeface="华文楷体" panose="02010600040101010101" charset="-122"/>
                <a:ea typeface="华文楷体" panose="02010600040101010101" charset="-122"/>
                <a:cs typeface="华文楷体" panose="02010600040101010101" charset="-122"/>
                <a:sym typeface="+mn-ea"/>
              </a:rPr>
              <a:t>，甚至破裂</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当环境中含有硫化物、氰化物、含磷离子等阻止放氢反应时，氢原子就会进入钢内产生鼓泡。防止方法如下：除去这类毒素最为有效；也可选用无空穴的镇静钢以代替有众多空穴的沸腾钢。</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8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985" y="492125"/>
            <a:ext cx="8195945" cy="6132830"/>
          </a:xfrm>
        </p:spPr>
        <p:txBody>
          <a:bodyPr/>
          <a:p>
            <a:pPr marL="0" indent="0" eaLnBrk="1" latinLnBrk="0" hangingPunct="1">
              <a:lnSpc>
                <a:spcPts val="318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⑶ 氢脆</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8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氢腐蚀和氢鼓泡造成了材料的永久性损伤，使塑性或强度降低，即使从材料中除氢，这些损伤也不能消除，塑性或强度也不能恢复。</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氢脆</a:t>
            </a:r>
            <a:r>
              <a:rPr lang="zh-CN" altLang="en-US">
                <a:latin typeface="华文楷体" panose="02010600040101010101" charset="-122"/>
                <a:ea typeface="华文楷体" panose="02010600040101010101" charset="-122"/>
              </a:rPr>
              <a:t>是指在高强钢中晶格高度变形，当</a:t>
            </a:r>
            <a:r>
              <a:rPr lang="en-US" altLang="zh-CN">
                <a:latin typeface="华文楷体" panose="02010600040101010101" charset="-122"/>
                <a:ea typeface="华文楷体" panose="02010600040101010101" charset="-122"/>
                <a:cs typeface="华文楷体" panose="02010600040101010101" charset="-122"/>
                <a:sym typeface="+mn-ea"/>
              </a:rPr>
              <a:t>H</a:t>
            </a:r>
            <a:r>
              <a:rPr lang="en-US" altLang="zh-CN" baseline="30000">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进入后晶格应力变得更大，使韧性和延展性降低，导致脆化，</a:t>
            </a:r>
            <a:r>
              <a:rPr lang="zh-CN" altLang="en-US">
                <a:latin typeface="华文楷体" panose="02010600040101010101" charset="-122"/>
                <a:ea typeface="华文楷体" panose="02010600040101010101" charset="-122"/>
              </a:rPr>
              <a:t>在外力下可引起破裂。不过在未破裂前氢脆是可逆的，如出现氢脆的工件通过除氢处理（如加热等）能消除氢脆，采用真空、低氢气氛或惰性气氛加热可避免氢脆。</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⑷ 控制氢损伤的途径</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a:t>
            </a:r>
            <a:r>
              <a:rPr lang="zh-CN" altLang="en-US" u="sng">
                <a:latin typeface="华文楷体" panose="02010600040101010101" charset="-122"/>
                <a:ea typeface="华文楷体" panose="02010600040101010101" charset="-122"/>
              </a:rPr>
              <a:t>主要是通过改进冶炼、热处理、焊接、电镀、酸洗等工艺以减少带入氢量</a:t>
            </a:r>
            <a:r>
              <a:rPr lang="zh-CN" altLang="en-US">
                <a:latin typeface="华文楷体" panose="02010600040101010101" charset="-122"/>
                <a:ea typeface="华文楷体" panose="02010600040101010101" charset="-122"/>
              </a:rPr>
              <a:t>，也可以</a:t>
            </a:r>
            <a:r>
              <a:rPr lang="zh-CN" altLang="en-US" u="sng">
                <a:latin typeface="华文楷体" panose="02010600040101010101" charset="-122"/>
                <a:ea typeface="华文楷体" panose="02010600040101010101" charset="-122"/>
              </a:rPr>
              <a:t>对含氢材料进行脱氢处理而减少内氢的影响</a:t>
            </a:r>
            <a:r>
              <a:rPr lang="zh-CN" altLang="en-US">
                <a:latin typeface="华文楷体" panose="02010600040101010101" charset="-122"/>
                <a:ea typeface="华文楷体" panose="02010600040101010101" charset="-122"/>
              </a:rPr>
              <a:t>；另外是</a:t>
            </a:r>
            <a:r>
              <a:rPr lang="zh-CN" altLang="en-US" u="sng">
                <a:latin typeface="华文楷体" panose="02010600040101010101" charset="-122"/>
                <a:ea typeface="华文楷体" panose="02010600040101010101" charset="-122"/>
              </a:rPr>
              <a:t>限制外氢的进入</a:t>
            </a:r>
            <a:r>
              <a:rPr lang="zh-CN" altLang="en-US">
                <a:latin typeface="华文楷体" panose="02010600040101010101" charset="-122"/>
                <a:ea typeface="华文楷体" panose="02010600040101010101" charset="-122"/>
              </a:rPr>
              <a:t>，例如可通过加入某些合金元素延缓腐蚀反应或生成的产物形成间接障碍有抑制氢进入基材的作用。还可</a:t>
            </a:r>
            <a:r>
              <a:rPr lang="zh-CN" altLang="en-US" u="sng">
                <a:latin typeface="华文楷体" panose="02010600040101010101" charset="-122"/>
                <a:ea typeface="华文楷体" panose="02010600040101010101" charset="-122"/>
              </a:rPr>
              <a:t>采用降低外氢的活性以减少外氢的危害</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950" y="667385"/>
            <a:ext cx="8221980" cy="5582285"/>
          </a:xfrm>
        </p:spPr>
        <p:txBody>
          <a:bodyPr/>
          <a:p>
            <a:pPr marL="0" indent="0" eaLnBrk="1" latinLnBrk="0" hangingPunct="1">
              <a:lnSpc>
                <a:spcPts val="33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8.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腐蚀</a:t>
            </a:r>
            <a:r>
              <a:rPr lang="zh-CN" altLang="en-US" b="1">
                <a:solidFill>
                  <a:srgbClr val="FFC000"/>
                </a:solidFill>
                <a:latin typeface="华文楷体" panose="02010600040101010101" charset="-122"/>
                <a:ea typeface="华文楷体" panose="02010600040101010101" charset="-122"/>
                <a:cs typeface="华文楷体" panose="02010600040101010101" charset="-122"/>
              </a:rPr>
              <a:t>疲劳 </a:t>
            </a: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材料或构件在交变应力（也称周期应力）和腐蚀环境共同作用下引起的破裂称为腐蚀疲劳。腐蚀</a:t>
            </a:r>
            <a:r>
              <a:rPr lang="zh-CN" altLang="en-US">
                <a:latin typeface="华文楷体" panose="02010600040101010101" charset="-122"/>
                <a:ea typeface="华文楷体" panose="02010600040101010101" charset="-122"/>
                <a:sym typeface="+mn-ea"/>
              </a:rPr>
              <a:t>疲劳最易发生在能产生孔蚀的环境中，无疑，蚀孔起了提高应力的作用。</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控制腐蚀疲劳的途径</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首先是</a:t>
            </a:r>
            <a:r>
              <a:rPr lang="zh-CN" altLang="en-US" u="sng">
                <a:latin typeface="华文楷体" panose="02010600040101010101" charset="-122"/>
                <a:ea typeface="华文楷体" panose="02010600040101010101" charset="-122"/>
                <a:sym typeface="+mn-ea"/>
              </a:rPr>
              <a:t>合理设计，注意结构平衡</a:t>
            </a:r>
            <a:r>
              <a:rPr lang="zh-CN" altLang="en-US">
                <a:latin typeface="华文楷体" panose="02010600040101010101" charset="-122"/>
                <a:ea typeface="华文楷体" panose="02010600040101010101" charset="-122"/>
                <a:sym typeface="+mn-ea"/>
              </a:rPr>
              <a:t>，避免颤动、振动或共振出现，减少应力集中，适当加大危险截面尺寸。</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其次是</a:t>
            </a:r>
            <a:r>
              <a:rPr lang="zh-CN" altLang="en-US" u="sng">
                <a:latin typeface="华文楷体" panose="02010600040101010101" charset="-122"/>
                <a:ea typeface="华文楷体" panose="02010600040101010101" charset="-122"/>
                <a:sym typeface="+mn-ea"/>
              </a:rPr>
              <a:t>合理选材</a:t>
            </a:r>
            <a:r>
              <a:rPr lang="zh-CN" altLang="en-US">
                <a:latin typeface="华文楷体" panose="02010600040101010101" charset="-122"/>
                <a:ea typeface="华文楷体" panose="02010600040101010101" charset="-122"/>
                <a:sym typeface="+mn-ea"/>
              </a:rPr>
              <a:t>，也可造成材料表面压应力或采用表面涂镀层来改善耐腐蚀疲劳性能，如镀锌钢丝可提高耐海水的腐蚀疲劳寿命。</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zh-CN" altLang="en-US" u="sng">
                <a:latin typeface="华文楷体" panose="02010600040101010101" charset="-122"/>
                <a:ea typeface="华文楷体" panose="02010600040101010101" charset="-122"/>
                <a:sym typeface="+mn-ea"/>
              </a:rPr>
              <a:t>采用阴极保护</a:t>
            </a:r>
            <a:r>
              <a:rPr lang="zh-CN" altLang="en-US">
                <a:latin typeface="华文楷体" panose="02010600040101010101" charset="-122"/>
                <a:ea typeface="华文楷体" panose="02010600040101010101" charset="-122"/>
                <a:sym typeface="+mn-ea"/>
              </a:rPr>
              <a:t>可改善海洋金属结构的腐蚀疲劳性能。还可以用</a:t>
            </a:r>
            <a:r>
              <a:rPr lang="zh-CN" altLang="en-US" u="sng">
                <a:latin typeface="华文楷体" panose="02010600040101010101" charset="-122"/>
                <a:ea typeface="华文楷体" panose="02010600040101010101" charset="-122"/>
                <a:sym typeface="+mn-ea"/>
              </a:rPr>
              <a:t>添加缓蚀剂</a:t>
            </a:r>
            <a:r>
              <a:rPr lang="zh-CN" altLang="en-US">
                <a:latin typeface="华文楷体" panose="02010600040101010101" charset="-122"/>
                <a:ea typeface="华文楷体" panose="02010600040101010101" charset="-122"/>
                <a:sym typeface="+mn-ea"/>
              </a:rPr>
              <a:t>，例如加重铬酸盐可以提高碳钢在盐水中的腐蚀疲劳抗力。</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522605"/>
            <a:ext cx="8225155" cy="6166485"/>
          </a:xfrm>
        </p:spPr>
        <p:txBody>
          <a:bodyPr/>
          <a:p>
            <a:pPr marL="0" indent="0" eaLnBrk="1" latinLnBrk="0" hangingPunct="1">
              <a:lnSpc>
                <a:spcPts val="298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9. 磨损腐蚀</a:t>
            </a:r>
            <a:endParaRPr lang="zh-CN" altLang="en-US" b="1">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zh-CN" altLang="en-US" b="1">
                <a:solidFill>
                  <a:srgbClr val="002060"/>
                </a:solidFill>
                <a:latin typeface="华文楷体" panose="02010600040101010101" charset="-122"/>
                <a:ea typeface="华文楷体" panose="02010600040101010101" charset="-122"/>
                <a:cs typeface="华文楷体" panose="02010600040101010101" charset="-122"/>
              </a:rPr>
              <a:t>    ⑴ </a:t>
            </a: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磨损腐蚀的定义</a:t>
            </a:r>
            <a:endParaRPr lang="zh-CN" altLang="en-US" b="1">
              <a:solidFill>
                <a:srgbClr val="00206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zh-CN" altLang="en-US">
                <a:highlight>
                  <a:srgbClr val="FFFF00"/>
                </a:highlight>
                <a:latin typeface="华文楷体" panose="02010600040101010101" charset="-122"/>
                <a:ea typeface="华文楷体" panose="02010600040101010101" charset="-122"/>
                <a:cs typeface="华文楷体" panose="02010600040101010101" charset="-122"/>
                <a:sym typeface="+mn-ea"/>
              </a:rPr>
              <a:t>磨损腐蚀</a:t>
            </a:r>
            <a:r>
              <a:rPr lang="zh-CN" altLang="en-US">
                <a:latin typeface="华文楷体" panose="02010600040101010101" charset="-122"/>
                <a:ea typeface="华文楷体" panose="02010600040101010101" charset="-122"/>
                <a:cs typeface="华文楷体" panose="02010600040101010101" charset="-122"/>
                <a:sym typeface="+mn-ea"/>
              </a:rPr>
              <a:t>是在材料表面磨损与腐蚀介质共同作用下所产生的局部性金属腐蚀。由于磨损和腐蚀两种作用的相互促进，从而明显加速了金属材料的破坏过程。</a:t>
            </a:r>
            <a:r>
              <a:rPr lang="zh-CN" altLang="en-US">
                <a:latin typeface="华文楷体" panose="02010600040101010101" charset="-122"/>
                <a:ea typeface="华文楷体" panose="02010600040101010101" charset="-122"/>
                <a:cs typeface="华文楷体" panose="02010600040101010101" charset="-122"/>
              </a:rPr>
              <a:t>暴露在运动流体中的所有类型设备、构架都遭受磨损腐蚀，如果流体中含有固体颗粒，</a:t>
            </a:r>
            <a:r>
              <a:rPr lang="zh-CN" altLang="en-US">
                <a:latin typeface="华文楷体" panose="02010600040101010101" charset="-122"/>
                <a:ea typeface="华文楷体" panose="02010600040101010101" charset="-122"/>
                <a:cs typeface="华文楷体" panose="02010600040101010101" charset="-122"/>
                <a:sym typeface="+mn-ea"/>
              </a:rPr>
              <a:t>磨损腐蚀就更严重。</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由高速流体引起的磨损腐蚀，其表现的</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特殊形式</a:t>
            </a:r>
            <a:r>
              <a:rPr lang="zh-CN" altLang="en-US">
                <a:latin typeface="华文楷体" panose="02010600040101010101" charset="-122"/>
                <a:ea typeface="华文楷体" panose="02010600040101010101" charset="-122"/>
                <a:cs typeface="华文楷体" panose="02010600040101010101" charset="-122"/>
                <a:sym typeface="+mn-ea"/>
              </a:rPr>
              <a:t>主要有</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湍流腐蚀</a:t>
            </a:r>
            <a:r>
              <a:rPr lang="zh-CN" altLang="en-US">
                <a:latin typeface="华文楷体" panose="02010600040101010101" charset="-122"/>
                <a:ea typeface="华文楷体" panose="02010600040101010101" charset="-122"/>
                <a:cs typeface="华文楷体" panose="02010600040101010101" charset="-122"/>
                <a:sym typeface="+mn-ea"/>
              </a:rPr>
              <a:t>和</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空泡腐蚀（汽蚀）</a:t>
            </a:r>
            <a:r>
              <a:rPr lang="zh-CN" altLang="en-US">
                <a:latin typeface="华文楷体" panose="02010600040101010101" charset="-122"/>
                <a:ea typeface="华文楷体" panose="02010600040101010101" charset="-122"/>
                <a:cs typeface="华文楷体" panose="02010600040101010101" charset="-122"/>
                <a:sym typeface="+mn-ea"/>
              </a:rPr>
              <a:t>两种。</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2980"/>
              </a:lnSpc>
              <a:spcBef>
                <a:spcPts val="0"/>
              </a:spcBef>
              <a:buClrTx/>
              <a:buSzTx/>
              <a:buFontTx/>
              <a:buNone/>
            </a:pP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    ⑵磨损腐蚀的控制途径</a:t>
            </a:r>
            <a:endPar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   ①正确选材</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选择耐磨损磨蚀的材料是解决磨损腐蚀的常用方法。一般硬度高、耐腐蚀和表面膜性能好的合金有利于抗磨损腐蚀。</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②</a:t>
            </a:r>
            <a:r>
              <a:rPr lang="zh-CN" altLang="en-US" b="1">
                <a:solidFill>
                  <a:srgbClr val="7030A0"/>
                </a:solidFill>
                <a:latin typeface="华文楷体" panose="02010600040101010101" charset="-122"/>
                <a:ea typeface="华文楷体" panose="02010600040101010101" charset="-122"/>
                <a:cs typeface="华文楷体" panose="02010600040101010101" charset="-122"/>
              </a:rPr>
              <a:t>合理设计</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合理的设计可以减轻</a:t>
            </a:r>
            <a:r>
              <a:rPr lang="zh-CN" altLang="en-US">
                <a:latin typeface="华文楷体" panose="02010600040101010101" charset="-122"/>
                <a:ea typeface="华文楷体" panose="02010600040101010101" charset="-122"/>
                <a:cs typeface="华文楷体" panose="02010600040101010101" charset="-122"/>
                <a:sym typeface="+mn-ea"/>
              </a:rPr>
              <a:t>磨损腐蚀的破坏。如适当增大管径可减低流速，保证流体处于层流状态；在流体入口加装防冲板。</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565785"/>
            <a:ext cx="8181340" cy="5816600"/>
          </a:xfrm>
        </p:spPr>
        <p:txBody>
          <a:bodyPr/>
          <a:p>
            <a:pPr marL="0" indent="0" eaLnBrk="1" latinLnBrk="0" hangingPunct="1">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合理</a:t>
            </a:r>
            <a:r>
              <a:rPr lang="en-US" altLang="zh-CN">
                <a:latin typeface="华文楷体" panose="02010600040101010101" charset="-122"/>
                <a:ea typeface="华文楷体" panose="02010600040101010101" charset="-122"/>
              </a:rPr>
              <a:t>设计设备形状或几何结构，力求避免产生涡流和湍流。例如，热交换器的流体人口管端可以把湍流的死区扩大，使湍流不至于形成；也可以设计为流线型，以利于减小冲刷磨损腐蚀。在受冲刷的部位，适当加大壁厚。设备中的折流板或冲击板应易于更换。</a:t>
            </a:r>
            <a:r>
              <a:rPr lang="zh-CN" altLang="en-US" b="1">
                <a:solidFill>
                  <a:srgbClr val="7030A0"/>
                </a:solidFill>
                <a:latin typeface="华文楷体" panose="02010600040101010101" charset="-122"/>
                <a:ea typeface="华文楷体" panose="02010600040101010101" charset="-122"/>
                <a:cs typeface="华文楷体" panose="02010600040101010101" charset="-122"/>
              </a:rPr>
              <a:t>    </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rPr>
              <a:t>    ③采用涂料和衬里</a:t>
            </a: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选用有弹性的、耐蚀耐磨的涂料。如橡胶衬里材料、塑料衬里、采用耐磨蚀的金属覆盖层可延长设备、管道和搅拌桨的使用寿命。凝汽器铜管冷却水进口也常采片j尼龙或塑料套圈，或涂环氧树脂进行保护。此外，尽可能降低温度，除去介质中的氧，采用缓蚀剂。    </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④阴极保护</a:t>
            </a: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在海水中使用的热交换器上施加阴极保护，在泵中使用锌塞作牺牲阳极以保护泵。阴极保护可使金属表面上产生氢气泡，以阻挡空泡腐蚀所产生的冲击波。</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08965" y="1492885"/>
            <a:ext cx="8121650" cy="499110"/>
          </a:xfrm>
          <a:prstGeom prst="rect">
            <a:avLst/>
          </a:prstGeom>
          <a:noFill/>
        </p:spPr>
        <p:txBody>
          <a:bodyPr wrap="square" rtlCol="0">
            <a:spAutoFit/>
          </a:bodyPr>
          <a:p>
            <a:pPr eaLnBrk="1" latinLnBrk="0" hangingPunct="1">
              <a:lnSpc>
                <a:spcPts val="3180"/>
              </a:lnSpc>
            </a:pP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
        <p:nvSpPr>
          <p:cNvPr id="5" name="文本框 4"/>
          <p:cNvSpPr txBox="1"/>
          <p:nvPr/>
        </p:nvSpPr>
        <p:spPr>
          <a:xfrm>
            <a:off x="1181100" y="821690"/>
            <a:ext cx="3154680" cy="368300"/>
          </a:xfrm>
          <a:prstGeom prst="rect">
            <a:avLst/>
          </a:prstGeom>
          <a:noFill/>
        </p:spPr>
        <p:txBody>
          <a:bodyPr wrap="none" rtlCol="0">
            <a:spAutoFit/>
          </a:bodyPr>
          <a:p>
            <a:pPr algn="l"/>
            <a:r>
              <a:rPr lang="zh-CN" altLang="en-US">
                <a:latin typeface="华文楷体" panose="02010600040101010101" charset="-122"/>
                <a:ea typeface="华文楷体" panose="02010600040101010101" charset="-122"/>
                <a:sym typeface="+mn-ea"/>
              </a:rPr>
              <a:t>高危险化学品的过程安全管理</a:t>
            </a:r>
            <a:endParaRPr lang="zh-CN" altLang="en-US"/>
          </a:p>
        </p:txBody>
      </p:sp>
      <p:sp>
        <p:nvSpPr>
          <p:cNvPr id="6" name="AutoShape 6"/>
          <p:cNvSpPr>
            <a:spLocks noChangeArrowheads="1"/>
          </p:cNvSpPr>
          <p:nvPr/>
        </p:nvSpPr>
        <p:spPr bwMode="auto">
          <a:xfrm>
            <a:off x="1221105" y="613410"/>
            <a:ext cx="6080125" cy="72771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 常用腐蚀控制技术</a:t>
            </a:r>
            <a:endParaRPr lang="zh-CN" altLang="en-US" sz="2800" b="1" dirty="0">
              <a:solidFill>
                <a:srgbClr val="000099"/>
              </a:solidFill>
              <a:latin typeface="+mj-ea"/>
              <a:ea typeface="+mj-ea"/>
              <a:cs typeface="+mj-ea"/>
            </a:endParaRPr>
          </a:p>
        </p:txBody>
      </p:sp>
      <p:sp>
        <p:nvSpPr>
          <p:cNvPr id="2" name="文本框 1"/>
          <p:cNvSpPr txBox="1"/>
          <p:nvPr/>
        </p:nvSpPr>
        <p:spPr>
          <a:xfrm>
            <a:off x="683895" y="1340485"/>
            <a:ext cx="8234045" cy="5123180"/>
          </a:xfrm>
          <a:prstGeom prst="rect">
            <a:avLst/>
          </a:prstGeom>
          <a:noFill/>
        </p:spPr>
        <p:txBody>
          <a:bodyPr wrap="square" rtlCol="0">
            <a:spAutoFit/>
          </a:bodyPr>
          <a:p>
            <a:pPr marL="0" indent="0" algn="l">
              <a:buNone/>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每一种防腐蚀技术，都有其应用条件和范围。对于一个具体的腐蚀体系，究竟采用哪种防护技术，是用一种方法还是用几种方法，主要应从防护效果、施工难易以及经济效益等方面综合考虑</a:t>
            </a:r>
            <a:r>
              <a:rPr lang="zh-CN" altLang="en-US" sz="2400">
                <a:latin typeface="华文楷体" panose="02010600040101010101" charset="-122"/>
                <a:ea typeface="华文楷体" panose="02010600040101010101" charset="-122"/>
                <a:sym typeface="+mn-ea"/>
              </a:rPr>
              <a:t> 。</a:t>
            </a:r>
            <a:endParaRPr lang="zh-CN" altLang="en-US" sz="2400">
              <a:latin typeface="华文楷体" panose="02010600040101010101" charset="-122"/>
              <a:ea typeface="华文楷体" panose="02010600040101010101" charset="-122"/>
              <a:sym typeface="+mn-ea"/>
            </a:endParaRPr>
          </a:p>
          <a:p>
            <a:pPr lvl="0" eaLnBrk="1" latinLnBrk="0" hangingPunct="1">
              <a:lnSpc>
                <a:spcPts val="3080"/>
              </a:lnSpc>
            </a:pPr>
            <a:r>
              <a:rPr lang="zh-CN" altLang="en-US" sz="2400" b="1">
                <a:latin typeface="华文楷体" panose="02010600040101010101" charset="-122"/>
                <a:ea typeface="华文楷体" panose="02010600040101010101" charset="-122"/>
                <a:sym typeface="+mn-ea"/>
              </a:rPr>
              <a:t>一、选用耐腐蚀材料</a:t>
            </a:r>
            <a:r>
              <a:rPr lang="zh-CN" altLang="en-US" sz="2400">
                <a:latin typeface="华文楷体" panose="02010600040101010101" charset="-122"/>
                <a:ea typeface="华文楷体" panose="02010600040101010101" charset="-122"/>
                <a:sym typeface="+mn-ea"/>
              </a:rPr>
              <a:t> </a:t>
            </a:r>
            <a:endParaRPr lang="zh-CN" altLang="en-US" sz="2400">
              <a:latin typeface="华文楷体" panose="02010600040101010101" charset="-122"/>
              <a:ea typeface="华文楷体" panose="02010600040101010101" charset="-122"/>
              <a:sym typeface="+mn-ea"/>
            </a:endParaRPr>
          </a:p>
          <a:p>
            <a:pPr lvl="0" eaLnBrk="1" latinLnBrk="0" hangingPunct="1">
              <a:lnSpc>
                <a:spcPts val="3080"/>
              </a:lnSpc>
            </a:pPr>
            <a:r>
              <a:rPr lang="zh-CN" altLang="en-US"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    选用耐腐蚀材料是最有效、最简便的腐蚀</a:t>
            </a:r>
            <a:r>
              <a:rPr lang="zh-CN" altLang="en-US" sz="2400">
                <a:latin typeface="华文楷体" panose="02010600040101010101" charset="-122"/>
                <a:ea typeface="华文楷体" panose="02010600040101010101" charset="-122"/>
                <a:sym typeface="+mn-ea"/>
              </a:rPr>
              <a:t>控制方法。</a:t>
            </a:r>
            <a:endParaRPr lang="zh-CN" altLang="en-US" sz="2400">
              <a:latin typeface="华文楷体" panose="02010600040101010101" charset="-122"/>
              <a:ea typeface="华文楷体" panose="02010600040101010101" charset="-122"/>
              <a:sym typeface="+mn-ea"/>
            </a:endParaRPr>
          </a:p>
          <a:p>
            <a:pPr lvl="0" eaLnBrk="1" latinLnBrk="0" hangingPunct="1">
              <a:lnSpc>
                <a:spcPts val="3080"/>
              </a:lnSpc>
            </a:pPr>
            <a:r>
              <a:rPr lang="zh-CN" altLang="en-US" sz="2400">
                <a:latin typeface="华文楷体" panose="02010600040101010101" charset="-122"/>
                <a:ea typeface="华文楷体" panose="02010600040101010101" charset="-122"/>
                <a:sym typeface="+mn-ea"/>
              </a:rPr>
              <a:t>     选材既要考虑工艺条件及其生产中可能发生的变化，又要考虑材料的结构、性能及其在使用中可能发生的变化。</a:t>
            </a:r>
            <a:endParaRPr lang="zh-CN" altLang="en-US" sz="2400">
              <a:latin typeface="华文楷体" panose="02010600040101010101" charset="-122"/>
              <a:ea typeface="华文楷体" panose="02010600040101010101" charset="-122"/>
              <a:sym typeface="+mn-ea"/>
            </a:endParaRPr>
          </a:p>
          <a:p>
            <a:pPr lvl="0" eaLnBrk="1" latinLnBrk="0" hangingPunct="1">
              <a:lnSpc>
                <a:spcPts val="3080"/>
              </a:lnSpc>
            </a:pPr>
            <a:r>
              <a:rPr lang="zh-CN" altLang="en-US" sz="2400">
                <a:latin typeface="华文楷体" panose="02010600040101010101" charset="-122"/>
                <a:ea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002060"/>
                </a:solidFill>
                <a:latin typeface="华文楷体" panose="02010600040101010101" charset="-122"/>
                <a:ea typeface="华文楷体" panose="02010600040101010101" charset="-122"/>
                <a:cs typeface="华文楷体" panose="02010600040101010101" charset="-122"/>
                <a:sym typeface="+mn-ea"/>
              </a:rPr>
              <a:t>1.  设备的工作介质条件</a:t>
            </a:r>
            <a:endParaRPr kumimoji="1" lang="zh-CN" altLang="en-US" sz="2400" b="1" kern="0">
              <a:solidFill>
                <a:srgbClr val="002060"/>
              </a:solidFill>
              <a:latin typeface="华文楷体" panose="02010600040101010101" charset="-122"/>
              <a:ea typeface="华文楷体" panose="02010600040101010101" charset="-122"/>
              <a:cs typeface="华文楷体" panose="02010600040101010101" charset="-122"/>
              <a:sym typeface="+mn-ea"/>
            </a:endParaRPr>
          </a:p>
          <a:p>
            <a:pPr lvl="0" eaLnBrk="1" latinLnBrk="0" hangingPunct="1">
              <a:lnSpc>
                <a:spcPts val="3080"/>
              </a:lnSpc>
            </a:pPr>
            <a:r>
              <a:rPr lang="zh-CN" altLang="en-US" sz="2400">
                <a:latin typeface="华文楷体" panose="02010600040101010101" charset="-122"/>
                <a:ea typeface="华文楷体" panose="02010600040101010101" charset="-122"/>
                <a:sym typeface="+mn-ea"/>
              </a:rPr>
              <a:t>    工作介质的情况是选材时首先要分析和考虑的问题。</a:t>
            </a:r>
            <a:endParaRPr lang="zh-CN" altLang="en-US" sz="2400">
              <a:latin typeface="华文楷体" panose="02010600040101010101" charset="-122"/>
              <a:ea typeface="华文楷体" panose="02010600040101010101" charset="-122"/>
              <a:sym typeface="+mn-ea"/>
            </a:endParaRPr>
          </a:p>
          <a:p>
            <a:pPr lvl="0" eaLnBrk="1" latinLnBrk="0" hangingPunct="1">
              <a:lnSpc>
                <a:spcPts val="3080"/>
              </a:lnSpc>
            </a:pP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    ⑴ 介质的性质、浓度、温度和压力</a:t>
            </a:r>
            <a:endPar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endParaRPr>
          </a:p>
          <a:p>
            <a:pPr lvl="0" eaLnBrk="1" latinLnBrk="0" hangingPunct="1">
              <a:lnSpc>
                <a:spcPts val="3080"/>
              </a:lnSpc>
            </a:pPr>
            <a:r>
              <a:rPr lang="zh-CN" altLang="en-US" sz="2400">
                <a:latin typeface="华文楷体" panose="02010600040101010101" charset="-122"/>
                <a:ea typeface="华文楷体" panose="02010600040101010101" charset="-122"/>
                <a:sym typeface="+mn-ea"/>
              </a:rPr>
              <a:t>    介质的性质如酸碱性、导电性、氧化还原性以及生成腐蚀产物的性质等，尤其要注意介质中是否含杂质，杂质的性质</a:t>
            </a:r>
            <a:endParaRPr lang="zh-CN" altLang="en-US" sz="2400">
              <a:latin typeface="华文楷体" panose="02010600040101010101" charset="-122"/>
              <a:ea typeface="华文楷体" panose="02010600040101010101"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9620" y="551815"/>
            <a:ext cx="8195310" cy="5819775"/>
          </a:xfrm>
        </p:spPr>
        <p:txBody>
          <a:bodyPr/>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又如何。如有活性离子</a:t>
            </a:r>
            <a:r>
              <a:rPr lang="en-US" altLang="zh-CN">
                <a:latin typeface="华文楷体" panose="02010600040101010101" charset="-122"/>
                <a:ea typeface="华文楷体" panose="02010600040101010101" charset="-122"/>
                <a:sym typeface="+mn-ea"/>
              </a:rPr>
              <a:t>Cl﹣</a:t>
            </a:r>
            <a:r>
              <a:rPr lang="zh-CN" altLang="en-US">
                <a:latin typeface="华文楷体" panose="02010600040101010101" charset="-122"/>
                <a:ea typeface="华文楷体" panose="02010600040101010101" charset="-122"/>
                <a:sym typeface="+mn-ea"/>
              </a:rPr>
              <a:t>，即使微量，也会促进腐蚀。</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介质的浓度不同，金属的耐蚀性亦不同。稀硝酸用不锈钢好，当浓度大于</a:t>
            </a:r>
            <a:r>
              <a:rPr lang="en-US" altLang="zh-CN">
                <a:latin typeface="华文楷体" panose="02010600040101010101" charset="-122"/>
                <a:ea typeface="华文楷体" panose="02010600040101010101" charset="-122"/>
                <a:sym typeface="+mn-ea"/>
              </a:rPr>
              <a:t>80%</a:t>
            </a:r>
            <a:r>
              <a:rPr lang="zh-CN" altLang="en-US">
                <a:latin typeface="华文楷体" panose="02010600040101010101" charset="-122"/>
                <a:ea typeface="华文楷体" panose="02010600040101010101" charset="-122"/>
                <a:sym typeface="+mn-ea"/>
              </a:rPr>
              <a:t>时则不锈钢因过钝化反而不耐蚀，而要用纯铝。</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通常温度升高，腐蚀速率加快。高分子材料在高温时要考虑老化、蠕变和分解问题；低温时还要考虑材料的冷脆问题。</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另外，设备的压力越高，对材料的耐蚀要求越高，所需要材料的强度要求也越高。非金属材料、铝、铸铁等很难在有压力的条件下工作。</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⑵ 设备的类型和结构</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要考虑工艺过程、设备用途及其结构设计的特点来选材。例如，换热器除了要求材料有良好的耐蚀性外，还要求有良好的导热性，表面光滑，不易在其表面上生成垢层。泵是流体输送机械，材料要具有良好的抗磨损腐蚀性能和良好的铸造性能等。</a:t>
            </a:r>
            <a:endParaRPr lang="en-US" altLang="zh-CN">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6765" y="551815"/>
            <a:ext cx="8178165" cy="5791835"/>
          </a:xfrm>
        </p:spPr>
        <p:txBody>
          <a:bodyPr/>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金属腐蚀分类</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 </a:t>
            </a: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按照腐蚀机理分类  </a:t>
            </a: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按照腐蚀机理，金属腐蚀分为</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化学腐蚀</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电化学腐蚀</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物理腐蚀</a:t>
            </a:r>
            <a:r>
              <a:rPr lang="zh-CN" altLang="en-US">
                <a:latin typeface="华文楷体" panose="02010600040101010101" charset="-122"/>
                <a:ea typeface="华文楷体" panose="02010600040101010101" charset="-122"/>
                <a:cs typeface="华文楷体" panose="02010600040101010101" charset="-122"/>
                <a:sym typeface="+mn-ea"/>
              </a:rPr>
              <a:t>三种。</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① 化学腐蚀</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金属化学腐蚀是指金属表面与</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非电解质</a:t>
            </a:r>
            <a:r>
              <a:rPr lang="zh-CN" altLang="en-US">
                <a:latin typeface="华文楷体" panose="02010600040101010101" charset="-122"/>
                <a:ea typeface="华文楷体" panose="02010600040101010101" charset="-122"/>
                <a:cs typeface="华文楷体" panose="02010600040101010101" charset="-122"/>
                <a:sym typeface="+mn-ea"/>
              </a:rPr>
              <a:t>直接发生</a:t>
            </a:r>
            <a:r>
              <a:rPr lang="zh-CN" altLang="en-US" u="sng">
                <a:latin typeface="华文楷体" panose="02010600040101010101" charset="-122"/>
                <a:ea typeface="华文楷体" panose="02010600040101010101" charset="-122"/>
                <a:cs typeface="华文楷体" panose="02010600040101010101" charset="-122"/>
                <a:sym typeface="+mn-ea"/>
              </a:rPr>
              <a:t>化学反应</a:t>
            </a:r>
            <a:r>
              <a:rPr lang="zh-CN" altLang="en-US">
                <a:latin typeface="华文楷体" panose="02010600040101010101" charset="-122"/>
                <a:ea typeface="华文楷体" panose="02010600040101010101" charset="-122"/>
                <a:cs typeface="华文楷体" panose="02010600040101010101" charset="-122"/>
                <a:sym typeface="+mn-ea"/>
              </a:rPr>
              <a:t>而引起的破坏。其反应历程的特点是氧化剂直接与金属表面的原子相互作用而形成腐蚀产物，在反应过程中</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没有电流产生</a:t>
            </a:r>
            <a:r>
              <a:rPr lang="zh-CN" altLang="en-US">
                <a:latin typeface="华文楷体" panose="02010600040101010101" charset="-122"/>
                <a:ea typeface="华文楷体" panose="02010600040101010101" charset="-122"/>
                <a:cs typeface="华文楷体" panose="02010600040101010101" charset="-122"/>
                <a:sym typeface="+mn-ea"/>
              </a:rPr>
              <a:t>。如钢铁材料在空气中加热，铁与空气中氧气发生化学反应生成疏松的铁的氧化物；铝在四氯化碳、三氯甲烷或乙醇中的腐蚀；镁或钛在甲醇中的腐蚀等。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② 电化学腐蚀</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金属的电化学腐蚀是指金属在水溶液中与离子导电的电解质发生</a:t>
            </a:r>
            <a:r>
              <a:rPr lang="zh-CN" altLang="en-US" u="sng">
                <a:latin typeface="华文楷体" panose="02010600040101010101" charset="-122"/>
                <a:ea typeface="华文楷体" panose="02010600040101010101" charset="-122"/>
                <a:cs typeface="华文楷体" panose="02010600040101010101" charset="-122"/>
                <a:sym typeface="+mn-ea"/>
              </a:rPr>
              <a:t>电化学反应</a:t>
            </a:r>
            <a:r>
              <a:rPr lang="zh-CN" altLang="en-US">
                <a:latin typeface="华文楷体" panose="02010600040101010101" charset="-122"/>
                <a:ea typeface="华文楷体" panose="02010600040101010101" charset="-122"/>
                <a:cs typeface="华文楷体" panose="02010600040101010101" charset="-122"/>
                <a:sym typeface="+mn-ea"/>
              </a:rPr>
              <a:t>产生的破坏。   </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315" y="635000"/>
            <a:ext cx="8222615" cy="5359400"/>
          </a:xfrm>
        </p:spPr>
        <p:txBody>
          <a:bodyPr/>
          <a:p>
            <a:pPr marL="0" lvl="0" indent="0" eaLnBrk="1" latinLnBrk="0" hangingPunct="1">
              <a:lnSpc>
                <a:spcPts val="298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 环境对材料的特殊腐蚀</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特别要注意电偶腐蚀、缝隙腐蚀、孔蚀、晶间腐蚀、应力腐蚀破裂及腐蚀疲劳等类型的局部腐蚀。这些腐蚀的平均腐蚀率不大，且有时在没有明显征兆下就会发生，危害很大，选材时应特别注意，例如不锈钢、铝在海水中可能产生孔蚀。</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⑷ 产品的特殊要求</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医药工业不能选用有毒的铅，而选用不锈钢、钛、搪瓷及无毒的非金属材料。</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    2. 材料性能</a:t>
            </a:r>
            <a:endPar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作为结构材料除对材料的耐蚀性能有其特有的要求外，一般要具有一定的强度、塑性和冲击韧性。材料的加工工艺性能的好坏往往是决定该材料能否用于生产的关键。</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此外，还要考虑材料的价格和来源。</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5165" y="549275"/>
            <a:ext cx="8279765" cy="6149975"/>
          </a:xfrm>
        </p:spPr>
        <p:txBody>
          <a:bodyPr/>
          <a:p>
            <a:pPr marL="0" lvl="0" indent="0" eaLnBrk="1" latinLnBrk="0" hangingPunct="1">
              <a:lnSpc>
                <a:spcPts val="3000"/>
              </a:lnSpc>
              <a:spcBef>
                <a:spcPts val="0"/>
              </a:spcBef>
              <a:buNone/>
            </a:pPr>
            <a:r>
              <a:rPr kumimoji="0" lang="en-US" altLang="zh-CN" b="1" kern="1200">
                <a:latin typeface="华文楷体" panose="02010600040101010101" charset="-122"/>
                <a:ea typeface="华文楷体" panose="02010600040101010101" charset="-122"/>
                <a:sym typeface="+mn-ea"/>
              </a:rPr>
              <a:t>    </a:t>
            </a:r>
            <a:r>
              <a:rPr kumimoji="0" lang="zh-CN" altLang="en-US" b="1" kern="1200">
                <a:latin typeface="华文楷体" panose="02010600040101010101" charset="-122"/>
                <a:ea typeface="华文楷体" panose="02010600040101010101" charset="-122"/>
                <a:sym typeface="+mn-ea"/>
              </a:rPr>
              <a:t>二、金属表面防护覆盖层</a:t>
            </a:r>
            <a:endParaRPr kumimoji="0" lang="zh-CN" altLang="en-US" b="1" kern="1200">
              <a:latin typeface="华文楷体" panose="02010600040101010101" charset="-122"/>
              <a:ea typeface="华文楷体" panose="02010600040101010101" charset="-122"/>
              <a:sym typeface="+mn-ea"/>
            </a:endParaRPr>
          </a:p>
          <a:p>
            <a:pPr marL="0" lv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用耐蚀性较强的金属或非金属来覆盖耐蚀性较弱的金属，将基体金属与腐蚀性介质隔离开来以达到减缓腐蚀的目的，统称为金属表面防护覆盖层。为了达到防腐的目的，防腐覆盖层必须具有：</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1. </a:t>
            </a:r>
            <a:r>
              <a:rPr lang="zh-CN" altLang="en-US">
                <a:latin typeface="华文楷体" panose="02010600040101010101" charset="-122"/>
                <a:ea typeface="华文楷体" panose="02010600040101010101" charset="-122"/>
                <a:sym typeface="+mn-ea"/>
              </a:rPr>
              <a:t>覆盖层本身在介质中耐蚀，与基体金属结合牢固，附着力好；</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a:p>
            <a:pPr marL="0" lvl="0" indent="0" eaLnBrk="1" latinLnBrk="0" hangingPunct="1">
              <a:lnSpc>
                <a:spcPts val="3000"/>
              </a:lnSpc>
              <a:spcBef>
                <a:spcPts val="0"/>
              </a:spcBef>
              <a:buNone/>
            </a:pPr>
            <a:r>
              <a:rPr lang="en-US" altLang="zh-CN">
                <a:latin typeface="华文楷体" panose="02010600040101010101" charset="-122"/>
                <a:ea typeface="华文楷体" panose="02010600040101010101" charset="-122"/>
                <a:sym typeface="+mn-ea"/>
              </a:rPr>
              <a:t>    2. </a:t>
            </a:r>
            <a:r>
              <a:rPr lang="zh-CN" altLang="en-US">
                <a:latin typeface="华文楷体" panose="02010600040101010101" charset="-122"/>
                <a:ea typeface="华文楷体" panose="02010600040101010101" charset="-122"/>
                <a:sym typeface="+mn-ea"/>
              </a:rPr>
              <a:t>覆盖层应完整、孔隙率小；</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3. </a:t>
            </a:r>
            <a:r>
              <a:rPr lang="zh-CN" altLang="en-US">
                <a:latin typeface="华文楷体" panose="02010600040101010101" charset="-122"/>
                <a:ea typeface="华文楷体" panose="02010600040101010101" charset="-122"/>
                <a:sym typeface="+mn-ea"/>
              </a:rPr>
              <a:t>有良好的物理机械性能；</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4. </a:t>
            </a:r>
            <a:r>
              <a:rPr lang="zh-CN" altLang="en-US">
                <a:latin typeface="华文楷体" panose="02010600040101010101" charset="-122"/>
                <a:ea typeface="华文楷体" panose="02010600040101010101" charset="-122"/>
                <a:sym typeface="+mn-ea"/>
              </a:rPr>
              <a:t>有一定的厚度和均匀型。</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防腐覆盖层的施工方法主要有：涂、镀、喷、渗以及氧化、磷化等。</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热喷涂</a:t>
            </a:r>
            <a:r>
              <a:rPr lang="zh-CN" altLang="en-US">
                <a:latin typeface="华文楷体" panose="02010600040101010101" charset="-122"/>
                <a:ea typeface="华文楷体" panose="02010600040101010101" charset="-122"/>
                <a:sym typeface="+mn-ea"/>
              </a:rPr>
              <a:t>：是指将涂层材料加热熔化，用高速气流将其雾化成极细的颗粒，并以很高的速度喷射到工件表面，形成涂层。根据需要选用不同的涂层材料，可以获得耐磨损、耐腐蚀、抗氧化、耐热等方面的一种或数种性能。</a:t>
            </a: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endParaRPr lang="zh-CN" altLang="en-US">
              <a:latin typeface="华文楷体" panose="02010600040101010101" charset="-122"/>
              <a:ea typeface="华文楷体" panose="02010600040101010101" charset="-122"/>
              <a:sym typeface="+mn-ea"/>
            </a:endParaRPr>
          </a:p>
          <a:p>
            <a:pPr marL="0" lvl="0" indent="0" eaLnBrk="1" latinLnBrk="0" hangingPunct="1">
              <a:lnSpc>
                <a:spcPts val="2980"/>
              </a:lnSpc>
              <a:spcBef>
                <a:spcPts val="0"/>
              </a:spcBef>
              <a:buNone/>
            </a:pP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1510" y="608965"/>
            <a:ext cx="8386445" cy="5919470"/>
          </a:xfrm>
        </p:spPr>
        <p:txBody>
          <a:bodyPr/>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热浸镀</a:t>
            </a:r>
            <a:r>
              <a:rPr lang="zh-CN" altLang="en-US">
                <a:latin typeface="华文楷体" panose="02010600040101010101" charset="-122"/>
                <a:ea typeface="华文楷体" panose="02010600040101010101" charset="-122"/>
                <a:sym typeface="+mn-ea"/>
              </a:rPr>
              <a:t>：是将被镀件浸入熔点较低的其他液态金属或合金中使其表面形成金属镀层的一种工艺方法。</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sym typeface="+mn-ea"/>
              </a:rPr>
              <a:t>热扩散（渗镀）</a:t>
            </a:r>
            <a:r>
              <a:rPr lang="zh-CN" altLang="en-US">
                <a:latin typeface="华文楷体" panose="02010600040101010101" charset="-122"/>
                <a:ea typeface="华文楷体" panose="02010600040101010101" charset="-122"/>
                <a:sym typeface="+mn-ea"/>
              </a:rPr>
              <a:t>：是将金属零件置于一定活度的活性介质中保温，使一种或几种元素渗入表层，改变其成分、结构和性能，所形成的表层称为热扩散层（渗镀层）。</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非金属防腐覆盖层有衬里和涂料。涂料的耐蚀性能是指漆膜而言，如果漆膜破坏，则金属上会形成小阳极</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大阴极的腐蚀电池而使金属受到腐蚀。</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kumimoji="0" lang="en-US" altLang="zh-CN" b="1" kern="1200">
                <a:latin typeface="华文楷体" panose="02010600040101010101" charset="-122"/>
                <a:ea typeface="华文楷体" panose="02010600040101010101" charset="-122"/>
                <a:sym typeface="+mn-ea"/>
              </a:rPr>
              <a:t>    </a:t>
            </a:r>
            <a:r>
              <a:rPr kumimoji="0" lang="zh-CN" altLang="en-US" b="1" kern="1200">
                <a:latin typeface="华文楷体" panose="02010600040101010101" charset="-122"/>
                <a:ea typeface="华文楷体" panose="02010600040101010101" charset="-122"/>
                <a:sym typeface="+mn-ea"/>
              </a:rPr>
              <a:t>三、介质处理</a:t>
            </a:r>
            <a:endParaRPr kumimoji="0" lang="zh-CN" altLang="en-US" b="1" kern="120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介质</a:t>
            </a:r>
            <a:r>
              <a:rPr lang="zh-CN" altLang="en-US">
                <a:latin typeface="华文楷体" panose="02010600040101010101" charset="-122"/>
                <a:ea typeface="华文楷体" panose="02010600040101010101" charset="-122"/>
                <a:sym typeface="+mn-ea"/>
              </a:rPr>
              <a:t>处理主要是降低介质对金属腐蚀的作用或加入缓蚀剂抑制金属的腐蚀速度。</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 1. 去除介质中溶解的氧</a:t>
            </a:r>
            <a:endPar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溶解在水中的氧会使金属引起氧去极化的腐蚀，故常用热力法和化学法除掉氧。电厂中常用联氨（</a:t>
            </a:r>
            <a:r>
              <a:rPr lang="en-US" altLang="zh-CN">
                <a:latin typeface="华文楷体" panose="02010600040101010101" charset="-122"/>
                <a:ea typeface="华文楷体" panose="02010600040101010101" charset="-122"/>
                <a:sym typeface="+mn-ea"/>
              </a:rPr>
              <a:t>N</a:t>
            </a:r>
            <a:r>
              <a:rPr lang="en-US" altLang="zh-CN" baseline="-25000">
                <a:latin typeface="华文楷体" panose="02010600040101010101" charset="-122"/>
                <a:ea typeface="华文楷体" panose="02010600040101010101" charset="-122"/>
                <a:sym typeface="+mn-ea"/>
              </a:rPr>
              <a:t>2</a:t>
            </a:r>
            <a:r>
              <a:rPr lang="en-US" altLang="zh-CN">
                <a:latin typeface="华文楷体" panose="02010600040101010101" charset="-122"/>
                <a:ea typeface="华文楷体" panose="02010600040101010101" charset="-122"/>
                <a:sym typeface="+mn-ea"/>
              </a:rPr>
              <a:t>H</a:t>
            </a:r>
            <a:r>
              <a:rPr lang="en-US" altLang="zh-CN" baseline="-25000">
                <a:latin typeface="华文楷体" panose="02010600040101010101" charset="-122"/>
                <a:ea typeface="华文楷体" panose="02010600040101010101" charset="-122"/>
                <a:sym typeface="+mn-ea"/>
              </a:rPr>
              <a:t>4</a:t>
            </a:r>
            <a:r>
              <a:rPr lang="zh-CN" altLang="en-US">
                <a:latin typeface="华文楷体" panose="02010600040101010101" charset="-122"/>
                <a:ea typeface="华文楷体" panose="02010600040101010101" charset="-122"/>
                <a:sym typeface="+mn-ea"/>
              </a:rPr>
              <a:t>）、亚硫酸钠作为化学除氧药剂。</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726440"/>
            <a:ext cx="8181340" cy="5311140"/>
          </a:xfrm>
        </p:spPr>
        <p:txBody>
          <a:bodyPr/>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2. 调节介质的pH值</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在工业冷却水和锅炉给水中，如果水中含有酸性物质，使其</a:t>
            </a:r>
            <a:r>
              <a:rPr lang="en-US" altLang="zh-CN">
                <a:latin typeface="华文楷体" panose="02010600040101010101" charset="-122"/>
                <a:ea typeface="华文楷体" panose="02010600040101010101" charset="-122"/>
                <a:sym typeface="+mn-ea"/>
              </a:rPr>
              <a:t>pH</a:t>
            </a:r>
            <a:r>
              <a:rPr lang="zh-CN" altLang="en-US">
                <a:latin typeface="华文楷体" panose="02010600040101010101" charset="-122"/>
                <a:ea typeface="华文楷体" panose="02010600040101010101" charset="-122"/>
                <a:sym typeface="+mn-ea"/>
              </a:rPr>
              <a:t>值偏低（</a:t>
            </a:r>
            <a:r>
              <a:rPr lang="en-US" altLang="zh-CN">
                <a:latin typeface="华文楷体" panose="02010600040101010101" charset="-122"/>
                <a:ea typeface="华文楷体" panose="02010600040101010101" charset="-122"/>
                <a:sym typeface="+mn-ea"/>
              </a:rPr>
              <a:t>pH</a:t>
            </a:r>
            <a:r>
              <a:rPr lang="zh-CN" altLang="en-US">
                <a:latin typeface="华文楷体" panose="02010600040101010101" charset="-122"/>
                <a:ea typeface="华文楷体" panose="02010600040101010101" charset="-122"/>
                <a:sym typeface="+mn-ea"/>
              </a:rPr>
              <a:t>值＜</a:t>
            </a:r>
            <a:r>
              <a:rPr lang="en-US" altLang="zh-CN">
                <a:latin typeface="华文楷体" panose="02010600040101010101" charset="-122"/>
                <a:ea typeface="华文楷体" panose="02010600040101010101" charset="-122"/>
                <a:sym typeface="+mn-ea"/>
              </a:rPr>
              <a:t>7</a:t>
            </a:r>
            <a:r>
              <a:rPr lang="zh-CN" altLang="en-US">
                <a:latin typeface="华文楷体" panose="02010600040101010101" charset="-122"/>
                <a:ea typeface="华文楷体" panose="02010600040101010101" charset="-122"/>
                <a:sym typeface="+mn-ea"/>
              </a:rPr>
              <a:t>），则可能还产生氢去极化腐蚀，而且钢在酸性介质中表面也不易生成保护膜。这种情况下，通常是加氨或胺处理，来提高水的</a:t>
            </a:r>
            <a:r>
              <a:rPr lang="en-US" altLang="zh-CN">
                <a:latin typeface="华文楷体" panose="02010600040101010101" charset="-122"/>
                <a:ea typeface="华文楷体" panose="02010600040101010101" charset="-122"/>
                <a:sym typeface="+mn-ea"/>
              </a:rPr>
              <a:t>pH</a:t>
            </a:r>
            <a:r>
              <a:rPr lang="zh-CN" altLang="en-US">
                <a:latin typeface="华文楷体" panose="02010600040101010101" charset="-122"/>
                <a:ea typeface="华文楷体" panose="02010600040101010101" charset="-122"/>
                <a:sym typeface="+mn-ea"/>
              </a:rPr>
              <a:t>值。但要避免加氨处理过程中对黄铜的腐蚀问题，因为水中有氨存在时，使铜表面原来不溶于水的氢氧化铜保护膜转化成</a:t>
            </a:r>
            <a:r>
              <a:rPr lang="zh-CN" altLang="en-US">
                <a:solidFill>
                  <a:srgbClr val="FF0000"/>
                </a:solidFill>
                <a:latin typeface="华文楷体" panose="02010600040101010101" charset="-122"/>
                <a:ea typeface="华文楷体" panose="02010600040101010101" charset="-122"/>
                <a:sym typeface="+mn-ea"/>
              </a:rPr>
              <a:t>易溶于水络离子</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3. 降低气体介质中的湿分</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气体介质中水分的含量及水的存在形态是影响腐蚀的关键。当气体中含水分较多时，就有可能在金属表面形成冷凝水膜，而使腐蚀加剧。例如湿氯、湿氯化氢比干氯、干氯化氢对金属的腐蚀严重得多。因此，降低气体介质中的湿分是减缓金属腐蚀的有效途径之一。</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a:t>
            </a: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pic>
        <p:nvPicPr>
          <p:cNvPr id="4" name="图片 3"/>
          <p:cNvPicPr>
            <a:picLocks noChangeAspect="1"/>
          </p:cNvPicPr>
          <p:nvPr/>
        </p:nvPicPr>
        <p:blipFill>
          <a:blip r:embed="rId1"/>
          <a:stretch>
            <a:fillRect/>
          </a:stretch>
        </p:blipFill>
        <p:spPr>
          <a:xfrm>
            <a:off x="7452360" y="3500755"/>
            <a:ext cx="882650" cy="2762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5955" y="552450"/>
            <a:ext cx="8308975" cy="6005830"/>
          </a:xfrm>
        </p:spPr>
        <p:txBody>
          <a:bodyPr/>
          <a:p>
            <a:pPr marL="0" indent="0" eaLnBrk="1" latinLnBrk="0" hangingPunct="1">
              <a:lnSpc>
                <a:spcPts val="3000"/>
              </a:lnSpc>
              <a:spcBef>
                <a:spcPts val="0"/>
              </a:spcBef>
              <a:buNone/>
            </a:pPr>
            <a:r>
              <a:rPr kumimoji="0" lang="en-US" altLang="zh-CN" b="1" kern="1200">
                <a:latin typeface="华文楷体" panose="02010600040101010101" charset="-122"/>
                <a:ea typeface="华文楷体" panose="02010600040101010101" charset="-122"/>
                <a:sym typeface="+mn-ea"/>
              </a:rPr>
              <a:t>    </a:t>
            </a:r>
            <a:r>
              <a:rPr kumimoji="0" lang="zh-CN" altLang="en-US" b="1" kern="1200">
                <a:latin typeface="华文楷体" panose="02010600040101010101" charset="-122"/>
                <a:ea typeface="华文楷体" panose="02010600040101010101" charset="-122"/>
                <a:sym typeface="+mn-ea"/>
              </a:rPr>
              <a:t>四、缓蚀剂</a:t>
            </a:r>
            <a:endPar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在腐蚀环境中，通过添加少量防止或减缓金属腐蚀的物质或复合物使金属得到保护的方法，称为缓蚀剂保护。而这种能防止或减缓金属腐蚀的物质或复合物就是缓蚀剂。</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使用缓蚀剂保护具有投资小、收效快、使用方便等，因而广泛地应用于石油、化工、钢铁、机械、动力、运输等部门，是十分重要的防腐方法之一。但缓蚀剂有极强的针对性，因此使用时应根据具体情况严格选择；同时缓蚀剂只能用在封闭和循环的体系中，且不适宜在高温下使用。</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1. 分类</a:t>
            </a:r>
            <a:endParaRPr lang="en-US" altLang="zh-CN">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缓蚀剂应用广泛，种类繁多。</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 按对阴极、阳极腐蚀过程的抑制作用分为</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① 阳极型缓蚀剂；</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② 阴</a:t>
            </a:r>
            <a:r>
              <a:rPr lang="zh-CN" altLang="en-US">
                <a:latin typeface="华文楷体" panose="02010600040101010101" charset="-122"/>
                <a:ea typeface="华文楷体" panose="02010600040101010101" charset="-122"/>
                <a:sym typeface="+mn-ea"/>
              </a:rPr>
              <a:t>极型缓蚀剂；</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③ 混合型缓蚀剂。</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6770" y="633095"/>
            <a:ext cx="8138160" cy="585978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⑵ 按抑制作用的性质分为</a:t>
            </a:r>
            <a:r>
              <a:rPr lang="zh-CN">
                <a:latin typeface="华文楷体" panose="02010600040101010101" charset="-122"/>
                <a:ea typeface="华文楷体" panose="02010600040101010101" charset="-122"/>
                <a:sym typeface="+mn-ea"/>
              </a:rPr>
              <a:t>：</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① 吸附性缓蚀剂；</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② 成膜型缓蚀剂。</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⑶ 按成分</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缓蚀剂</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分为</a:t>
            </a:r>
            <a:r>
              <a:rPr lang="zh-CN">
                <a:latin typeface="华文楷体" panose="02010600040101010101" charset="-122"/>
                <a:ea typeface="华文楷体" panose="02010600040101010101" charset="-122"/>
                <a:sym typeface="+mn-ea"/>
              </a:rPr>
              <a:t>：</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① 无机缓蚀剂；</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② 有机缓蚀剂。</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⑷ 按介质性质分为</a:t>
            </a:r>
            <a:r>
              <a:rPr lang="zh-CN">
                <a:latin typeface="华文楷体" panose="02010600040101010101" charset="-122"/>
                <a:ea typeface="华文楷体" panose="02010600040101010101" charset="-122"/>
                <a:sym typeface="+mn-ea"/>
              </a:rPr>
              <a:t>：</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① 水溶性缓蚀剂；</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② 油溶性缓蚀剂；</a:t>
            </a:r>
            <a:endParaRPr 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atin typeface="华文楷体" panose="02010600040101010101" charset="-122"/>
                <a:ea typeface="华文楷体" panose="02010600040101010101" charset="-122"/>
                <a:sym typeface="+mn-ea"/>
              </a:rPr>
              <a:t>    ③气相缓蚀剂。</a:t>
            </a:r>
            <a:endParaRPr lang="zh-CN">
              <a:latin typeface="华文楷体" panose="02010600040101010101" charset="-122"/>
              <a:ea typeface="华文楷体" panose="02010600040101010101" charset="-122"/>
              <a:sym typeface="+mn-ea"/>
            </a:endParaRPr>
          </a:p>
          <a:p>
            <a:pPr marL="0" algn="l" eaLnBrk="1" latinLnBrk="0" hangingPunct="1">
              <a:lnSpc>
                <a:spcPts val="3300"/>
              </a:lnSpc>
              <a:spcBef>
                <a:spcPts val="0"/>
              </a:spcBef>
              <a:buClrTx/>
              <a:buSzTx/>
              <a:buFontTx/>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2. 影响因素</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⑴ 浓度； </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 </a:t>
            </a:r>
            <a:r>
              <a:rPr lang="zh-CN" altLang="en-US">
                <a:latin typeface="华文楷体" panose="02010600040101010101" charset="-122"/>
                <a:ea typeface="华文楷体" panose="02010600040101010101" charset="-122"/>
                <a:sym typeface="+mn-ea"/>
              </a:rPr>
              <a:t>温度；</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 流速。</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9620" y="595630"/>
            <a:ext cx="8195310" cy="6049645"/>
          </a:xfrm>
        </p:spPr>
        <p:txBody>
          <a:bodyPr/>
          <a:p>
            <a:pPr marL="0" indent="0" eaLnBrk="1" latinLnBrk="0" hangingPunct="1">
              <a:lnSpc>
                <a:spcPts val="33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五、电化学保护</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改变材料表面的电化学条件以降低腐蚀或使腐蚀停止的方法称为电化学保护。它分阴极保护和阳极保护两种。</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1. 阴极保护</a:t>
            </a:r>
            <a:endParaRPr lang="zh-CN" altLang="en-US" b="1">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将系统中被保护设备变成阴极，使之阴极极化以减小或停止金属腐蚀的方法叫做</a:t>
            </a:r>
            <a:r>
              <a:rPr lang="zh-CN" altLang="en-US">
                <a:solidFill>
                  <a:srgbClr val="FF0000"/>
                </a:solidFill>
                <a:latin typeface="华文楷体" panose="02010600040101010101" charset="-122"/>
                <a:ea typeface="华文楷体" panose="02010600040101010101" charset="-122"/>
              </a:rPr>
              <a:t>阴极保护</a:t>
            </a:r>
            <a:r>
              <a:rPr lang="zh-CN" altLang="en-US">
                <a:latin typeface="华文楷体" panose="02010600040101010101" charset="-122"/>
                <a:ea typeface="华文楷体" panose="02010600040101010101" charset="-122"/>
              </a:rPr>
              <a:t>。阴极保护有两类方法：牺牲阳极保护；外加电流保护。</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 ⑴ 外加电流阴极保护法</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将被保护设备与直流电源的负极</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相连，使之变成阴极；利用外加</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阴极电流进行阴极极化，如右图</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所示。（</a:t>
            </a:r>
            <a:r>
              <a:rPr lang="en-US" altLang="zh-CN">
                <a:latin typeface="华文楷体" panose="02010600040101010101" charset="-122"/>
                <a:ea typeface="华文楷体" panose="02010600040101010101" charset="-122"/>
              </a:rPr>
              <a:t>1-</a:t>
            </a:r>
            <a:r>
              <a:rPr lang="zh-CN" altLang="en-US">
                <a:latin typeface="华文楷体" panose="02010600040101010101" charset="-122"/>
                <a:ea typeface="华文楷体" panose="02010600040101010101" charset="-122"/>
              </a:rPr>
              <a:t>直流电源，</a:t>
            </a:r>
            <a:r>
              <a:rPr lang="en-US" altLang="zh-CN">
                <a:latin typeface="华文楷体" panose="02010600040101010101" charset="-122"/>
                <a:ea typeface="华文楷体" panose="02010600040101010101" charset="-122"/>
              </a:rPr>
              <a:t>2-</a:t>
            </a:r>
            <a:r>
              <a:rPr lang="zh-CN" altLang="en-US">
                <a:latin typeface="华文楷体" panose="02010600040101010101" charset="-122"/>
                <a:ea typeface="华文楷体" panose="02010600040101010101" charset="-122"/>
              </a:rPr>
              <a:t>辅助</a:t>
            </a:r>
            <a:r>
              <a:rPr lang="zh-CN" altLang="en-US">
                <a:latin typeface="华文楷体" panose="02010600040101010101" charset="-122"/>
                <a:ea typeface="华文楷体" panose="02010600040101010101" charset="-122"/>
              </a:rPr>
              <a:t>阳极，</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3-</a:t>
            </a:r>
            <a:r>
              <a:rPr lang="zh-CN" altLang="en-US">
                <a:latin typeface="华文楷体" panose="02010600040101010101" charset="-122"/>
                <a:ea typeface="华文楷体" panose="02010600040101010101" charset="-122"/>
              </a:rPr>
              <a:t>被保护设备，</a:t>
            </a:r>
            <a:r>
              <a:rPr lang="en-US" altLang="zh-CN">
                <a:latin typeface="华文楷体" panose="02010600040101010101" charset="-122"/>
                <a:ea typeface="华文楷体" panose="02010600040101010101" charset="-122"/>
              </a:rPr>
              <a:t>4-</a:t>
            </a:r>
            <a:r>
              <a:rPr lang="zh-CN" altLang="en-US">
                <a:latin typeface="华文楷体" panose="02010600040101010101" charset="-122"/>
                <a:ea typeface="华文楷体" panose="02010600040101010101" charset="-122"/>
              </a:rPr>
              <a:t>腐蚀介质）</a:t>
            </a:r>
            <a:endParaRPr lang="zh-CN" altLang="en-US">
              <a:latin typeface="华文楷体" panose="02010600040101010101" charset="-122"/>
              <a:ea typeface="华文楷体" panose="02010600040101010101" charset="-122"/>
            </a:endParaRPr>
          </a:p>
        </p:txBody>
      </p:sp>
      <p:pic>
        <p:nvPicPr>
          <p:cNvPr id="2" name="图片 1"/>
          <p:cNvPicPr>
            <a:picLocks noChangeAspect="1"/>
          </p:cNvPicPr>
          <p:nvPr>
            <p:custDataLst>
              <p:tags r:id="rId1"/>
            </p:custDataLst>
          </p:nvPr>
        </p:nvPicPr>
        <p:blipFill>
          <a:blip r:embed="rId2"/>
          <a:stretch>
            <a:fillRect/>
          </a:stretch>
        </p:blipFill>
        <p:spPr>
          <a:xfrm>
            <a:off x="5639435" y="3442970"/>
            <a:ext cx="2863850" cy="264922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170" y="638175"/>
            <a:ext cx="8239760" cy="5904865"/>
          </a:xfrm>
        </p:spPr>
        <p:txBody>
          <a:bodyPr/>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 牺牲阳极阴极保护法</a:t>
            </a: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在被保护设备上连接一个</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电位更负的金属作阳极（例如</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在钢上连接锌块），它与被保</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护金属在电解液中形成大电池</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，使被保护设备阴极极化。如</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右图所示。（</a:t>
            </a:r>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牺牲阳极，</a:t>
            </a:r>
            <a:r>
              <a:rPr lang="en-US" altLang="zh-CN">
                <a:latin typeface="华文楷体" panose="02010600040101010101" charset="-122"/>
                <a:ea typeface="华文楷体" panose="02010600040101010101" charset="-122"/>
                <a:cs typeface="华文楷体" panose="02010600040101010101" charset="-122"/>
              </a:rPr>
              <a:t>2-</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腐蚀介质，</a:t>
            </a:r>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绝缘垫，</a:t>
            </a:r>
            <a:r>
              <a:rPr lang="en-US" altLang="zh-CN">
                <a:latin typeface="华文楷体" panose="02010600040101010101" charset="-122"/>
                <a:ea typeface="华文楷体" panose="02010600040101010101" charset="-122"/>
                <a:cs typeface="华文楷体" panose="02010600040101010101" charset="-122"/>
              </a:rPr>
              <a:t>4-</a:t>
            </a:r>
            <a:r>
              <a:rPr lang="zh-CN" altLang="en-US">
                <a:latin typeface="华文楷体" panose="02010600040101010101" charset="-122"/>
                <a:ea typeface="华文楷体" panose="02010600040101010101" charset="-122"/>
                <a:cs typeface="华文楷体" panose="02010600040101010101" charset="-122"/>
              </a:rPr>
              <a:t>屏蔽</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层，</a:t>
            </a:r>
            <a:r>
              <a:rPr lang="en-US" altLang="zh-CN">
                <a:latin typeface="华文楷体" panose="02010600040101010101" charset="-122"/>
                <a:ea typeface="华文楷体" panose="02010600040101010101" charset="-122"/>
                <a:cs typeface="华文楷体" panose="02010600040101010101" charset="-122"/>
              </a:rPr>
              <a:t>5-</a:t>
            </a:r>
            <a:r>
              <a:rPr lang="zh-CN" altLang="en-US">
                <a:latin typeface="华文楷体" panose="02010600040101010101" charset="-122"/>
                <a:ea typeface="华文楷体" panose="02010600040101010101" charset="-122"/>
                <a:cs typeface="华文楷体" panose="02010600040101010101" charset="-122"/>
              </a:rPr>
              <a:t>被保护设备，</a:t>
            </a:r>
            <a:r>
              <a:rPr lang="en-US" altLang="zh-CN">
                <a:latin typeface="华文楷体" panose="02010600040101010101" charset="-122"/>
                <a:ea typeface="华文楷体" panose="02010600040101010101" charset="-122"/>
                <a:cs typeface="华文楷体" panose="02010600040101010101" charset="-122"/>
              </a:rPr>
              <a:t>6-</a:t>
            </a:r>
            <a:r>
              <a:rPr lang="zh-CN" altLang="en-US">
                <a:latin typeface="华文楷体" panose="02010600040101010101" charset="-122"/>
                <a:ea typeface="华文楷体" panose="02010600040101010101" charset="-122"/>
                <a:cs typeface="华文楷体" panose="02010600040101010101" charset="-122"/>
              </a:rPr>
              <a:t>连接螺</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栓。）</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外加电流法主要优点是保护参数可调，使设备的保护常处于最佳状态；输出功率大，保护范围宽。适用于各种介质中。其缺点是需要大型直流电源，保护系统较复杂。</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2" name="图片 1"/>
          <p:cNvPicPr>
            <a:picLocks noChangeAspect="1"/>
          </p:cNvPicPr>
          <p:nvPr>
            <p:custDataLst>
              <p:tags r:id="rId1"/>
            </p:custDataLst>
          </p:nvPr>
        </p:nvPicPr>
        <p:blipFill>
          <a:blip r:embed="rId2"/>
          <a:stretch>
            <a:fillRect/>
          </a:stretch>
        </p:blipFill>
        <p:spPr>
          <a:xfrm>
            <a:off x="4825365" y="730250"/>
            <a:ext cx="4139565" cy="363791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6905" y="537210"/>
            <a:ext cx="8328025" cy="6189980"/>
          </a:xfrm>
        </p:spPr>
        <p:txBody>
          <a:bodyPr/>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牺牲阳极法主要优点是不需要外部电源，应用性广泛；施工、安装简单，用于小型工程成本很低，无需操作和日常维护。其缺点是保护参数不可调，过高电阻率环境中不适宜使用。</a:t>
            </a:r>
            <a:endParaRPr lang="zh-CN" altLang="en-US">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 ⑶ 阴极保护应用范围</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rPr>
              <a:t>    ① 腐蚀介质必须导电，且要有足够的量以便能建立起连续的电路。大气及其他不导电的介质中不能使用。</a:t>
            </a:r>
            <a:endParaRPr lang="zh-CN" altLang="en-US">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rPr>
              <a:t>    ② 被保护设备的形状、结构不要太复杂。否则可能产生</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遮蔽现象</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，使阳极布置困难。</a:t>
            </a:r>
            <a:endParaRPr lang="zh-CN" altLang="en-US">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rPr>
              <a:t>    ③ 金属在所处介质中的阴极极化程度要大，也就是说，施加一定的电流后金属的电位向负方向移动的程度要大（容易极化），否则消耗电流大，不经济。</a:t>
            </a:r>
            <a:endParaRPr lang="zh-CN" altLang="en-US">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zh-CN" altLang="en-US">
                <a:latin typeface="华文楷体" panose="02010600040101010101" charset="-122"/>
                <a:ea typeface="华文楷体" panose="02010600040101010101" charset="-122"/>
              </a:rPr>
              <a:t>    ④ 常用金属材料，如碳钢、铜及铜合金、铝及铝合金、铅以及不锈钢等都可采用阴极保护。在阴极保护中，阴极附近溶液的碱性会增加，因此对两性金属铝、铅等的阴极保护要注意必须在不太大的电流密度下进行。</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4535" y="498475"/>
            <a:ext cx="8240395" cy="6137910"/>
          </a:xfrm>
        </p:spPr>
        <p:txBody>
          <a:bodyPr/>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sym typeface="+mn-ea"/>
              </a:rPr>
              <a:t>    ⑤ </a:t>
            </a:r>
            <a:r>
              <a:rPr lang="zh-CN" altLang="en-US">
                <a:latin typeface="华文楷体" panose="02010600040101010101" charset="-122"/>
                <a:ea typeface="华文楷体" panose="02010600040101010101" charset="-122"/>
                <a:sym typeface="+mn-ea"/>
              </a:rPr>
              <a:t>阴极</a:t>
            </a:r>
            <a:r>
              <a:rPr lang="zh-CN" altLang="en-US">
                <a:latin typeface="华文楷体" panose="02010600040101010101" charset="-122"/>
                <a:ea typeface="华文楷体" panose="02010600040101010101" charset="-122"/>
                <a:sym typeface="+mn-ea"/>
              </a:rPr>
              <a:t>保护对于缝隙腐蚀、磨损腐蚀、应力腐蚀破裂、腐蚀疲劳以及黄铜脱锌等特殊腐蚀的防止也有很好的效果。</a:t>
            </a:r>
            <a:endParaRPr lang="en-US" altLang="zh-CN">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sym typeface="+mn-ea"/>
              </a:rPr>
              <a:t>    ⑥ </a:t>
            </a:r>
            <a:r>
              <a:rPr lang="zh-CN" altLang="en-US">
                <a:latin typeface="华文楷体" panose="02010600040101010101" charset="-122"/>
                <a:ea typeface="华文楷体" panose="02010600040101010101" charset="-122"/>
                <a:sym typeface="+mn-ea"/>
              </a:rPr>
              <a:t>阴极</a:t>
            </a:r>
            <a:r>
              <a:rPr lang="zh-CN" altLang="en-US">
                <a:latin typeface="华文楷体" panose="02010600040101010101" charset="-122"/>
                <a:ea typeface="华文楷体" panose="02010600040101010101" charset="-122"/>
                <a:sym typeface="+mn-ea"/>
              </a:rPr>
              <a:t>保护与涂料联合被公认为自经济有有效的防护方法。两者联合后，涂料施工缺陷（不可避免的气孔和针眼）受到阴极保护；而设备表面有涂料存在，不仅降低了电流消耗，而且显著改善电流的分布能力，从而使保护效果进一步提高。</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2. 阳极保护</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将系统中被保护设备与外加直流电源的</a:t>
            </a:r>
            <a:r>
              <a:rPr lang="zh-CN" altLang="en-US">
                <a:solidFill>
                  <a:srgbClr val="00B0F0"/>
                </a:solidFill>
                <a:latin typeface="华文楷体" panose="02010600040101010101" charset="-122"/>
                <a:ea typeface="华文楷体" panose="02010600040101010101" charset="-122"/>
                <a:sym typeface="+mn-ea"/>
              </a:rPr>
              <a:t>正极</a:t>
            </a:r>
            <a:r>
              <a:rPr lang="zh-CN" altLang="en-US">
                <a:latin typeface="华文楷体" panose="02010600040101010101" charset="-122"/>
                <a:ea typeface="华文楷体" panose="02010600040101010101" charset="-122"/>
                <a:sym typeface="+mn-ea"/>
              </a:rPr>
              <a:t>相连变成阳极，使之阳极极化至一定的电位，</a:t>
            </a:r>
            <a:r>
              <a:rPr lang="zh-CN" altLang="en-US">
                <a:solidFill>
                  <a:srgbClr val="00B0F0"/>
                </a:solidFill>
                <a:latin typeface="华文楷体" panose="02010600040101010101" charset="-122"/>
                <a:ea typeface="华文楷体" panose="02010600040101010101" charset="-122"/>
                <a:sym typeface="+mn-ea"/>
              </a:rPr>
              <a:t>获得并维持钝态</a:t>
            </a:r>
            <a:r>
              <a:rPr lang="zh-CN" altLang="en-US">
                <a:latin typeface="华文楷体" panose="02010600040101010101" charset="-122"/>
                <a:ea typeface="华文楷体" panose="02010600040101010101" charset="-122"/>
                <a:sym typeface="+mn-ea"/>
              </a:rPr>
              <a:t>，使阳极过程受阻，导致腐蚀速度显著降低，金属得到保护，这种方法称为</a:t>
            </a:r>
            <a:r>
              <a:rPr lang="zh-CN" altLang="en-US">
                <a:solidFill>
                  <a:srgbClr val="FF0000"/>
                </a:solidFill>
                <a:latin typeface="华文楷体" panose="02010600040101010101" charset="-122"/>
                <a:ea typeface="华文楷体" panose="02010600040101010101" charset="-122"/>
                <a:sym typeface="+mn-ea"/>
              </a:rPr>
              <a:t>阳极保护</a:t>
            </a:r>
            <a:r>
              <a:rPr lang="zh-CN" altLang="en-US">
                <a:latin typeface="华文楷体" panose="02010600040101010101" charset="-122"/>
                <a:ea typeface="华文楷体" panose="02010600040101010101" charset="-122"/>
                <a:sym typeface="+mn-ea"/>
              </a:rPr>
              <a:t>法。</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sym typeface="+mn-ea"/>
              </a:rPr>
              <a:t>    阳极保护设施的关键在于建立和保持钝态。阳极保护适用于无活性阴离子（如</a:t>
            </a:r>
            <a:r>
              <a:rPr lang="en-US" altLang="zh-CN">
                <a:latin typeface="华文楷体" panose="02010600040101010101" charset="-122"/>
                <a:ea typeface="华文楷体" panose="02010600040101010101" charset="-122"/>
                <a:sym typeface="+mn-ea"/>
              </a:rPr>
              <a:t>Cl</a:t>
            </a:r>
            <a:r>
              <a:rPr lang="en-US" altLang="zh-CN" baseline="30000">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等）的氧化性介质中，例如碳钢、不锈钢在硫酸、硝酸等溶液中的腐蚀。此系统若采用阴极保护，则保护电流太大，耗电大，不经济；而用阳极保护有特效。</a:t>
            </a:r>
            <a:endParaRPr lang="en-US" altLang="zh-CN">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8040" y="624840"/>
            <a:ext cx="8136890" cy="5757545"/>
          </a:xfrm>
        </p:spPr>
        <p:txBody>
          <a:bodyPr/>
          <a:p>
            <a:pPr marL="0" indent="0" eaLnBrk="1" latinLnBrk="0" hangingPunct="1">
              <a:lnSpc>
                <a:spcPts val="3280"/>
              </a:lnSpc>
              <a:spcBef>
                <a:spcPts val="0"/>
              </a:spcBef>
              <a:buFont typeface="Wingdings" panose="05000000000000000000" pitchFamily="2" charset="2"/>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腐蚀金属表面存在阴极和阳极，阳极反应使金属失去电子变成带正电的离子进入介质中，称为阳极氧化过程；阴极反应是介质中的氧化剂吸收来自阳极的电子，称为阴极还原反应。这两个反应是相互独立而又同时进行的，称为一对共轭反应。在金属表面阴阳极组成了短路电极，腐蚀过程中</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有电流产生</a:t>
            </a:r>
            <a:r>
              <a:rPr lang="zh-CN" altLang="en-US">
                <a:latin typeface="华文楷体" panose="02010600040101010101" charset="-122"/>
                <a:ea typeface="华文楷体" panose="02010600040101010101" charset="-122"/>
                <a:cs typeface="华文楷体" panose="02010600040101010101" charset="-122"/>
                <a:sym typeface="+mn-ea"/>
              </a:rPr>
              <a:t>。如金属在大气、海水、土壤、酸碱盐溶液中的腐蚀。</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280"/>
              </a:lnSpc>
              <a:spcBef>
                <a:spcPts val="0"/>
              </a:spcBef>
              <a:buClrTx/>
              <a:buSzTx/>
              <a:buFontTx/>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rPr>
              <a:t>③ 物理腐蚀</a:t>
            </a:r>
            <a:endParaRPr lang="zh-CN" altLang="en-US" b="1">
              <a:solidFill>
                <a:srgbClr val="002060"/>
              </a:solidFill>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280"/>
              </a:lnSpc>
              <a:spcBef>
                <a:spcPts val="0"/>
              </a:spcBef>
              <a:buClrTx/>
              <a:buSzTx/>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金属的物理腐蚀是指金属和周围的介质发生单纯的</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物理溶解</a:t>
            </a:r>
            <a:r>
              <a:rPr lang="zh-CN" altLang="en-US">
                <a:latin typeface="华文楷体" panose="02010600040101010101" charset="-122"/>
                <a:ea typeface="华文楷体" panose="02010600040101010101" charset="-122"/>
                <a:cs typeface="华文楷体" panose="02010600040101010101" charset="-122"/>
                <a:sym typeface="+mn-ea"/>
              </a:rPr>
              <a:t>而产生的破坏。该腐蚀过程</a:t>
            </a:r>
            <a:r>
              <a:rPr lang="zh-CN" altLang="en-US">
                <a:solidFill>
                  <a:srgbClr val="FF0D0D"/>
                </a:solidFill>
                <a:latin typeface="华文楷体" panose="02010600040101010101" charset="-122"/>
                <a:ea typeface="华文楷体" panose="02010600040101010101" charset="-122"/>
                <a:cs typeface="华文楷体" panose="02010600040101010101" charset="-122"/>
                <a:sym typeface="+mn-ea"/>
              </a:rPr>
              <a:t>没有化学反应，没有电流产生</a:t>
            </a:r>
            <a:r>
              <a:rPr lang="zh-CN" altLang="en-US">
                <a:latin typeface="华文楷体" panose="02010600040101010101" charset="-122"/>
                <a:ea typeface="华文楷体" panose="02010600040101010101" charset="-122"/>
                <a:cs typeface="华文楷体" panose="02010600040101010101" charset="-122"/>
                <a:sym typeface="+mn-ea"/>
              </a:rPr>
              <a:t>，是一个纯物理过程。</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280"/>
              </a:lnSpc>
              <a:spcBef>
                <a:spcPts val="0"/>
              </a:spcBef>
              <a:buClrTx/>
              <a:buSzTx/>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金属在液态金属高温熔盐、熔碱中均可发生物理溶解。如金属钠溶于液态汞形成</a:t>
            </a:r>
            <a:r>
              <a:rPr lang="zh-CN" altLang="en-US">
                <a:gradFill>
                  <a:gsLst>
                    <a:gs pos="0">
                      <a:srgbClr val="61D8DC"/>
                    </a:gs>
                    <a:gs pos="100000">
                      <a:srgbClr val="E840F7"/>
                    </a:gs>
                  </a:gsLst>
                  <a:lin ang="5400000" scaled="1"/>
                </a:gradFill>
                <a:latin typeface="华文楷体" panose="02010600040101010101" charset="-122"/>
                <a:ea typeface="华文楷体" panose="02010600040101010101" charset="-122"/>
                <a:cs typeface="华文楷体" panose="02010600040101010101" charset="-122"/>
                <a:sym typeface="+mn-ea"/>
              </a:rPr>
              <a:t>钠汞齐</a:t>
            </a:r>
            <a:r>
              <a:rPr lang="zh-CN" altLang="en-US">
                <a:latin typeface="华文楷体" panose="02010600040101010101" charset="-122"/>
                <a:ea typeface="华文楷体" panose="02010600040101010101" charset="-122"/>
                <a:cs typeface="华文楷体" panose="02010600040101010101" charset="-122"/>
                <a:sym typeface="+mn-ea"/>
              </a:rPr>
              <a:t>；钢容器被熔融的液态金属锌溶解等。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l" eaLnBrk="1" latinLnBrk="0" hangingPunct="1">
              <a:lnSpc>
                <a:spcPts val="3280"/>
              </a:lnSpc>
              <a:spcBef>
                <a:spcPts val="0"/>
              </a:spcBef>
              <a:buClrTx/>
              <a:buSzTx/>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1510" y="563245"/>
            <a:ext cx="8298815" cy="6096635"/>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在强氧化介质中又无活性阴离子的情况下，可以优先考虑阳极保护。如果氢脆不可忽略，可采用阳极保护。在既可采用阴极保护，又可采用阳极保护，并且二者的保护效果相差不多时，则应优先考虑采用阴极保护。</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六、化工建构筑物防腐</a:t>
            </a:r>
            <a:endParaRPr lang="zh-CN" altLang="en-US" b="1">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由于化工生产中的酸、碱、盐等介质的强腐蚀性，使化工生产储存场所的建构筑物地基基础、墙、梁、柱和屋面板等受到腐蚀破坏，致使生产不安全或遭到破坏，甚至引起建构筑物倒塌和设备的损坏，导致化工物料泄漏，发生火灾爆炸、中毒等恶性事故。</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1. 化工建构筑物腐蚀</a:t>
            </a:r>
            <a:endParaRPr lang="zh-CN" altLang="en-US" b="1">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sym typeface="+mn-ea"/>
              </a:rPr>
              <a:t>化工建构筑物通常是由水泥、钢材、砖、砂石等基本材料组成的一种多孔结构体。综合多种介质对建筑材料的破坏和腐蚀，大致有：对非金属（如混凝土），为化学溶蚀和结晶</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626110"/>
            <a:ext cx="8067040" cy="5756910"/>
          </a:xfrm>
        </p:spPr>
        <p:txBody>
          <a:bodyPr/>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破</a:t>
            </a:r>
            <a:r>
              <a:rPr lang="zh-CN" altLang="en-US">
                <a:latin typeface="华文楷体" panose="02010600040101010101" charset="-122"/>
                <a:ea typeface="华文楷体" panose="02010600040101010101" charset="-122"/>
                <a:cs typeface="华文楷体" panose="02010600040101010101" charset="-122"/>
                <a:sym typeface="+mn-ea"/>
              </a:rPr>
              <a:t>坏；对金属，</a:t>
            </a:r>
            <a:r>
              <a:rPr lang="zh-CN" altLang="en-US">
                <a:latin typeface="华文楷体" panose="02010600040101010101" charset="-122"/>
                <a:ea typeface="华文楷体" panose="02010600040101010101" charset="-122"/>
                <a:cs typeface="华文楷体" panose="02010600040101010101" charset="-122"/>
              </a:rPr>
              <a:t>主要为电化学腐蚀。</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 ⑴ 化学溶蚀</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这种腐蚀是由于腐蚀介质与建筑材料（如酸对水泥）相互作用，生成可溶物质被水带走，</a:t>
            </a:r>
            <a:r>
              <a:rPr lang="zh-CN" altLang="en-US">
                <a:latin typeface="华文楷体" panose="02010600040101010101" charset="-122"/>
                <a:ea typeface="华文楷体" panose="02010600040101010101" charset="-122"/>
                <a:cs typeface="华文楷体" panose="02010600040101010101" charset="-122"/>
                <a:sym typeface="+mn-ea"/>
              </a:rPr>
              <a:t>可溶物质反复产生、带走，建筑材料越来越酥松</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3080"/>
              </a:lnSpc>
              <a:spcBef>
                <a:spcPts val="0"/>
              </a:spcBef>
              <a:buClrTx/>
              <a:buSzTx/>
              <a:buFontTx/>
              <a:buNone/>
            </a:pPr>
            <a:r>
              <a:rPr lang="zh-CN" altLang="en-US">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⑵ 结晶破坏</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结晶破坏是指酸、碱或盐类物质进入建筑材料后，与其中的某些组分反应生成各种盐类物质，在建筑材料中反复结晶</a:t>
            </a:r>
            <a:r>
              <a:rPr lang="en-US" altLang="zh-CN">
                <a:latin typeface="华文楷体" panose="02010600040101010101" charset="-122"/>
                <a:ea typeface="华文楷体" panose="02010600040101010101" charset="-122"/>
                <a:cs typeface="华文楷体" panose="02010600040101010101" charset="-122"/>
              </a:rPr>
              <a:t>-</a:t>
            </a:r>
            <a:r>
              <a:rPr lang="zh-CN" altLang="en-US">
                <a:latin typeface="华文楷体" panose="02010600040101010101" charset="-122"/>
                <a:ea typeface="华文楷体" panose="02010600040101010101" charset="-122"/>
                <a:cs typeface="华文楷体" panose="02010600040101010101" charset="-122"/>
              </a:rPr>
              <a:t>溶解</a:t>
            </a:r>
            <a:r>
              <a:rPr lang="en-US" altLang="zh-CN">
                <a:latin typeface="华文楷体" panose="02010600040101010101" charset="-122"/>
                <a:ea typeface="华文楷体" panose="02010600040101010101" charset="-122"/>
                <a:cs typeface="华文楷体" panose="02010600040101010101" charset="-122"/>
              </a:rPr>
              <a:t>-</a:t>
            </a:r>
            <a:r>
              <a:rPr lang="zh-CN" altLang="en-US">
                <a:latin typeface="华文楷体" panose="02010600040101010101" charset="-122"/>
                <a:ea typeface="华文楷体" panose="02010600040101010101" charset="-122"/>
                <a:cs typeface="华文楷体" panose="02010600040101010101" charset="-122"/>
              </a:rPr>
              <a:t>结晶，由于体积膨胀产生应力，导致建筑材料酥松、裂纹、层层脱落</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⑶ 电化学腐蚀</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这类腐蚀主要表现在钢结构和混凝土结构内的钢筋腐蚀。</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钢筋混凝土内的钢筋产生电化学腐蚀，锈产物的膨胀使混凝土沿钢筋产生裂缝，最终将会导致化工建筑物和构筑物受到致命的破坏。</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3420" y="567690"/>
            <a:ext cx="8319135" cy="5918200"/>
          </a:xfrm>
        </p:spPr>
        <p:txBody>
          <a:bodyPr/>
          <a:p>
            <a:pPr marL="0" indent="0" eaLnBrk="1" latinLnBrk="0" hangingPunct="1">
              <a:lnSpc>
                <a:spcPts val="31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2.化工建构筑物腐蚀控制 </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00"/>
              </a:lnSpc>
              <a:spcBef>
                <a:spcPts val="0"/>
              </a:spcBef>
              <a:buNone/>
            </a:pPr>
            <a:r>
              <a:rPr lang="zh-CN" altLang="en-US" dirty="0">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⑴ 腐蚀性分级</a:t>
            </a:r>
            <a:endParaRPr lang="zh-CN" altLang="en-US" dirty="0">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dirty="0">
                <a:latin typeface="华文楷体" panose="02010600040101010101" charset="-122"/>
                <a:ea typeface="华文楷体" panose="02010600040101010101" charset="-122"/>
              </a:rPr>
              <a:t>    介质对建筑材料长期作用下的腐蚀可分为</a:t>
            </a:r>
            <a:r>
              <a:rPr lang="zh-CN" altLang="en-US" dirty="0">
                <a:solidFill>
                  <a:srgbClr val="FF0000"/>
                </a:solidFill>
                <a:latin typeface="华文楷体" panose="02010600040101010101" charset="-122"/>
                <a:ea typeface="华文楷体" panose="02010600040101010101" charset="-122"/>
              </a:rPr>
              <a:t>四个等级</a:t>
            </a:r>
            <a:r>
              <a:rPr lang="zh-CN" altLang="en-US" dirty="0">
                <a:latin typeface="华文楷体" panose="02010600040101010101" charset="-122"/>
                <a:ea typeface="华文楷体" panose="02010600040101010101" charset="-122"/>
              </a:rPr>
              <a:t>：</a:t>
            </a:r>
            <a:endParaRPr lang="zh-CN" altLang="en-US" dirty="0">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dirty="0">
                <a:latin typeface="华文楷体" panose="02010600040101010101" charset="-122"/>
                <a:ea typeface="华文楷体" panose="02010600040101010101" charset="-122"/>
              </a:rPr>
              <a:t>    强腐蚀、中腐蚀、弱腐蚀、微腐蚀。</a:t>
            </a:r>
            <a:endParaRPr lang="zh-CN" altLang="en-US" dirty="0">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b="1" dirty="0">
                <a:latin typeface="华文楷体" panose="02010600040101010101" charset="-122"/>
                <a:ea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⑵ 总平面及建筑布置</a:t>
            </a:r>
            <a:endParaRPr lang="zh-CN" altLang="en-US" b="1" dirty="0">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dirty="0">
                <a:latin typeface="华文楷体" panose="02010600040101010101" charset="-122"/>
                <a:ea typeface="华文楷体" panose="02010600040101010101" charset="-122"/>
              </a:rPr>
              <a:t>    ① 总平面布置中，宜减少相邻装置的腐蚀影响。大量散发腐蚀性气体或粉尘的生产装置，应布置在厂区全年最小频率风向的上风侧。</a:t>
            </a:r>
            <a:endParaRPr lang="zh-CN" altLang="en-US" dirty="0">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dirty="0">
                <a:latin typeface="华文楷体" panose="02010600040101010101" charset="-122"/>
                <a:ea typeface="华文楷体" panose="02010600040101010101" charset="-122"/>
              </a:rPr>
              <a:t>    ② 生产或储存腐蚀性的大型设备，宜布置在室外，并不宜邻近厂房基础。酸、碱储罐的周围应设围堤。</a:t>
            </a:r>
            <a:endParaRPr lang="zh-CN" altLang="en-US" dirty="0">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dirty="0">
                <a:latin typeface="华文楷体" panose="02010600040101010101" charset="-122"/>
                <a:ea typeface="华文楷体" panose="02010600040101010101" charset="-122"/>
              </a:rPr>
              <a:t>    ③ 建筑的形式以及设备、门窗的布置应有利于厂房的自然通风。</a:t>
            </a:r>
            <a:endParaRPr lang="zh-CN" altLang="en-US" dirty="0">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dirty="0">
                <a:latin typeface="华文楷体" panose="02010600040101010101" charset="-122"/>
                <a:ea typeface="华文楷体" panose="02010600040101010101" charset="-122"/>
              </a:rPr>
              <a:t>    ④ 控制室、配电室不得直接布置在有腐蚀性液态介质作用的楼层下；其出入口不应直接通向产生腐蚀性介质的场所。</a:t>
            </a:r>
            <a:endParaRPr lang="zh-CN" altLang="en-US" dirty="0">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zh-CN" altLang="en-US" dirty="0">
                <a:latin typeface="华文楷体" panose="02010600040101010101" charset="-122"/>
                <a:ea typeface="华文楷体" panose="02010600040101010101" charset="-122"/>
              </a:rPr>
              <a:t>    ⑤ 生产或储存腐蚀性介质的设备宜按介质的性质分类集中</a:t>
            </a: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11225" y="610235"/>
            <a:ext cx="7771130" cy="5582285"/>
          </a:xfrm>
        </p:spPr>
        <p:txBody>
          <a:bodyPr/>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布置，且不宜布置在地下室。</a:t>
            </a:r>
            <a:endParaRPr lang="zh-CN" altLang="en-US">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⑥</a:t>
            </a:r>
            <a:r>
              <a:rPr lang="zh-CN" altLang="en-US">
                <a:latin typeface="华文楷体" panose="02010600040101010101" charset="-122"/>
                <a:ea typeface="华文楷体" panose="02010600040101010101" charset="-122"/>
                <a:cs typeface="华文楷体" panose="02010600040101010101" charset="-122"/>
              </a:rPr>
              <a:t>对重要的建筑构件或维护困难的部位，应重点防腐。</a:t>
            </a:r>
            <a:endParaRPr lang="zh-CN" altLang="en-US">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    ⑦建筑物或构筑物局部受腐蚀性介质作用时，应采取局部防护措施。</a:t>
            </a:r>
            <a:endParaRPr lang="zh-CN" altLang="en-US">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    ⑧输送强腐蚀介质的地下管道应设置在管沟内；管沟与厂房或重要设备的基础的水平净距离，不宜小于</a:t>
            </a:r>
            <a:r>
              <a:rPr lang="en-US" altLang="zh-CN">
                <a:latin typeface="华文楷体" panose="02010600040101010101" charset="-122"/>
                <a:ea typeface="华文楷体" panose="02010600040101010101" charset="-122"/>
                <a:cs typeface="华文楷体" panose="02010600040101010101" charset="-122"/>
              </a:rPr>
              <a:t>1m</a:t>
            </a:r>
            <a:r>
              <a:rPr lang="zh-CN" altLang="en-US">
                <a:latin typeface="华文楷体" panose="02010600040101010101" charset="-122"/>
                <a:ea typeface="华文楷体" panose="02010600040101010101" charset="-122"/>
                <a:cs typeface="华文楷体" panose="02010600040101010101" charset="-122"/>
              </a:rPr>
              <a:t>。</a:t>
            </a:r>
            <a:endParaRPr lang="zh-CN" altLang="en-US">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    ⑨穿越楼面的管道和电缆宜集中设置。不耐腐蚀的管道或电缆，不应埋设在有腐蚀性液态介质作用的底层地面下。</a:t>
            </a:r>
            <a:endParaRPr lang="zh-CN" altLang="en-US">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⑶ 混凝土结构防腐</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    ①混凝土结构及构件的选择应符合下列规定：</a:t>
            </a:r>
            <a:endParaRPr lang="zh-CN" altLang="en-US">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a).</a:t>
            </a:r>
            <a:r>
              <a:rPr lang="zh-CN" altLang="en-US">
                <a:latin typeface="华文楷体" panose="02010600040101010101" charset="-122"/>
                <a:ea typeface="华文楷体" panose="02010600040101010101" charset="-122"/>
                <a:cs typeface="华文楷体" panose="02010600040101010101" charset="-122"/>
              </a:rPr>
              <a:t>框架宜采用现浇结构；</a:t>
            </a:r>
            <a:endParaRPr lang="zh-CN" altLang="en-US">
              <a:latin typeface="华文楷体" panose="02010600040101010101" charset="-122"/>
              <a:ea typeface="华文楷体" panose="02010600040101010101" charset="-122"/>
              <a:cs typeface="华文楷体" panose="02010600040101010101" charset="-122"/>
            </a:endParaRPr>
          </a:p>
          <a:p>
            <a:pPr marL="0" algn="l" eaLnBrk="1" latinLnBrk="0" hangingPunct="1">
              <a:lnSpc>
                <a:spcPts val="33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b).</a:t>
            </a:r>
            <a:r>
              <a:rPr lang="zh-CN" altLang="en-US">
                <a:latin typeface="华文楷体" panose="02010600040101010101" charset="-122"/>
                <a:ea typeface="华文楷体" panose="02010600040101010101" charset="-122"/>
                <a:cs typeface="华文楷体" panose="02010600040101010101" charset="-122"/>
              </a:rPr>
              <a:t>腐蚀性等级为强时，屋架、屋面梁和工作级别等于</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1525" y="721995"/>
            <a:ext cx="8193405" cy="5660390"/>
          </a:xfrm>
        </p:spPr>
        <p:txBody>
          <a:bodyPr/>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或大于</a:t>
            </a:r>
            <a:r>
              <a:rPr lang="en-US" altLang="zh-CN">
                <a:latin typeface="华文楷体" panose="02010600040101010101" charset="-122"/>
                <a:ea typeface="华文楷体" panose="02010600040101010101" charset="-122"/>
                <a:cs typeface="华文楷体" panose="02010600040101010101" charset="-122"/>
                <a:sym typeface="+mn-ea"/>
              </a:rPr>
              <a:t>A4</a:t>
            </a:r>
            <a:r>
              <a:rPr lang="zh-CN" altLang="en-US">
                <a:latin typeface="华文楷体" panose="02010600040101010101" charset="-122"/>
                <a:ea typeface="华文楷体" panose="02010600040101010101" charset="-122"/>
                <a:cs typeface="华文楷体" panose="02010600040101010101" charset="-122"/>
                <a:sym typeface="+mn-ea"/>
              </a:rPr>
              <a:t>的吊车梁，宜选用预应力混凝体结构；</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c).</a:t>
            </a:r>
            <a:r>
              <a:rPr lang="zh-CN" altLang="en-US">
                <a:latin typeface="华文楷体" panose="02010600040101010101" charset="-122"/>
                <a:ea typeface="华文楷体" panose="02010600040101010101" charset="-122"/>
              </a:rPr>
              <a:t>腐蚀性等级为强、中时，柱截面宜采用实腹式，不应采用腹板开孔的工形截面。</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②楼板上的管道、设备留孔，孔洞的边梁与孔洞边缘的距离不宜小于</a:t>
            </a:r>
            <a:r>
              <a:rPr lang="en-US" altLang="zh-CN">
                <a:latin typeface="华文楷体" panose="02010600040101010101" charset="-122"/>
                <a:ea typeface="华文楷体" panose="02010600040101010101" charset="-122"/>
              </a:rPr>
              <a:t>200mm</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③主要承重构件的纵向受力钢筋直径不宜小于</a:t>
            </a:r>
            <a:r>
              <a:rPr lang="en-US" altLang="zh-CN">
                <a:latin typeface="华文楷体" panose="02010600040101010101" charset="-122"/>
                <a:ea typeface="华文楷体" panose="02010600040101010101" charset="-122"/>
              </a:rPr>
              <a:t>16mm</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④浇筑在混凝土中并部分暴露在外的吊环、支架、紧固件、连接件等预埋件，应采取与腐蚀环境相适应的防腐蚀措施，并宜与受力钢筋隔离，需在梁上设置永久性起重吊点时，应预埋耐腐蚀套管。</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⑤混凝土结构外露的钢制预埋件和连接件的防护，应根据腐蚀性等级、重要性和检查维修难易程度按下列要求分别采取措施：</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a).</a:t>
            </a:r>
            <a:r>
              <a:rPr lang="zh-CN" altLang="en-US">
                <a:latin typeface="华文楷体" panose="02010600040101010101" charset="-122"/>
                <a:ea typeface="华文楷体" panose="02010600040101010101" charset="-122"/>
              </a:rPr>
              <a:t>采用树脂或聚合物水泥的混凝土包裹，混凝土的厚度</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2945" y="631190"/>
            <a:ext cx="8261985" cy="5751195"/>
          </a:xfrm>
        </p:spPr>
        <p:txBody>
          <a:bodyPr/>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rPr>
              <a:t>宜为</a:t>
            </a:r>
            <a:r>
              <a:rPr lang="en-US" altLang="zh-CN">
                <a:latin typeface="华文楷体" panose="02010600040101010101" charset="-122"/>
                <a:ea typeface="华文楷体" panose="02010600040101010101" charset="-122"/>
              </a:rPr>
              <a:t>30mm~50mm</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b).</a:t>
            </a:r>
            <a:r>
              <a:rPr lang="zh-CN" altLang="en-US">
                <a:latin typeface="华文楷体" panose="02010600040101010101" charset="-122"/>
                <a:ea typeface="华文楷体" panose="02010600040101010101" charset="-122"/>
                <a:sym typeface="+mn-ea"/>
              </a:rPr>
              <a:t>采用树脂或聚合物水泥的砂浆抹面，</a:t>
            </a:r>
            <a:r>
              <a:rPr lang="zh-CN" altLang="en-US">
                <a:latin typeface="华文楷体" panose="02010600040101010101" charset="-122"/>
                <a:ea typeface="华文楷体" panose="02010600040101010101" charset="-122"/>
                <a:sym typeface="+mn-ea"/>
              </a:rPr>
              <a:t>砂浆</a:t>
            </a:r>
            <a:r>
              <a:rPr lang="zh-CN" altLang="en-US">
                <a:latin typeface="华文楷体" panose="02010600040101010101" charset="-122"/>
                <a:ea typeface="华文楷体" panose="02010600040101010101" charset="-122"/>
                <a:sym typeface="+mn-ea"/>
              </a:rPr>
              <a:t>的厚度宜为</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10mm~20mm</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c).</a:t>
            </a:r>
            <a:r>
              <a:rPr lang="zh-CN" altLang="en-US">
                <a:latin typeface="华文楷体" panose="02010600040101010101" charset="-122"/>
                <a:ea typeface="华文楷体" panose="02010600040101010101" charset="-122"/>
              </a:rPr>
              <a:t>采用树脂玻璃鳞片胶泥防护，胶泥的厚度宜为</a:t>
            </a:r>
            <a:r>
              <a:rPr lang="en-US" altLang="zh-CN">
                <a:latin typeface="华文楷体" panose="02010600040101010101" charset="-122"/>
                <a:ea typeface="华文楷体" panose="02010600040101010101" charset="-122"/>
              </a:rPr>
              <a:t>1mm~2mm</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d).</a:t>
            </a:r>
            <a:r>
              <a:rPr lang="zh-CN" altLang="en-US">
                <a:latin typeface="华文楷体" panose="02010600040101010101" charset="-122"/>
                <a:ea typeface="华文楷体" panose="02010600040101010101" charset="-122"/>
              </a:rPr>
              <a:t>采用防腐蚀涂层防护，涂层的厚度宜为</a:t>
            </a:r>
            <a:r>
              <a:rPr lang="en-US" altLang="zh-CN">
                <a:latin typeface="华文楷体" panose="02010600040101010101" charset="-122"/>
                <a:ea typeface="华文楷体" panose="02010600040101010101" charset="-122"/>
              </a:rPr>
              <a:t>200μm~320</a:t>
            </a:r>
            <a:r>
              <a:rPr lang="en-US" altLang="zh-CN">
                <a:latin typeface="华文楷体" panose="02010600040101010101" charset="-122"/>
                <a:ea typeface="华文楷体" panose="02010600040101010101" charset="-122"/>
                <a:sym typeface="+mn-ea"/>
              </a:rPr>
              <a:t>μm</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e).</a:t>
            </a:r>
            <a:r>
              <a:rPr lang="zh-CN" altLang="en-US">
                <a:latin typeface="华文楷体" panose="02010600040101010101" charset="-122"/>
                <a:ea typeface="华文楷体" panose="02010600040101010101" charset="-122"/>
                <a:sym typeface="+mn-ea"/>
              </a:rPr>
              <a:t>采用耐腐蚀金属制作。</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⑷ 钢结构的防腐</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200"/>
              </a:lnSpc>
              <a:spcBef>
                <a:spcPts val="0"/>
              </a:spcBef>
              <a:buClrTx/>
              <a:buSzTx/>
              <a:buFontTx/>
              <a:buNone/>
            </a:pPr>
            <a:r>
              <a:rPr lang="zh-CN" altLang="en-US">
                <a:latin typeface="华文楷体" panose="02010600040101010101" charset="-122"/>
                <a:ea typeface="华文楷体" panose="02010600040101010101" charset="-122"/>
                <a:sym typeface="+mn-ea"/>
              </a:rPr>
              <a:t>    ①腐蚀性等级为强时，桁架、柱、主梁等重要受力构件不宜采用格构式；不应采用冷弯薄壁型钢。</a:t>
            </a:r>
            <a:endParaRPr lang="zh-CN" altLang="en-US">
              <a:latin typeface="华文楷体" panose="02010600040101010101" charset="-122"/>
              <a:ea typeface="华文楷体" panose="02010600040101010101" charset="-122"/>
              <a:sym typeface="+mn-ea"/>
            </a:endParaRPr>
          </a:p>
          <a:p>
            <a:pPr marL="0" algn="l" eaLnBrk="1" latinLnBrk="0" hangingPunct="1">
              <a:lnSpc>
                <a:spcPts val="3200"/>
              </a:lnSpc>
              <a:spcBef>
                <a:spcPts val="0"/>
              </a:spcBef>
              <a:buClrTx/>
              <a:buSzTx/>
              <a:buFontTx/>
              <a:buNone/>
            </a:pPr>
            <a:r>
              <a:rPr lang="zh-CN" altLang="en-US">
                <a:latin typeface="华文楷体" panose="02010600040101010101" charset="-122"/>
                <a:ea typeface="华文楷体" panose="02010600040101010101" charset="-122"/>
                <a:sym typeface="+mn-ea"/>
              </a:rPr>
              <a:t>    ②重要构件和难以维修的构件不应采用表面原始锈蚀等级为</a:t>
            </a:r>
            <a:r>
              <a:rPr lang="en-US" altLang="zh-CN">
                <a:latin typeface="华文楷体" panose="02010600040101010101" charset="-122"/>
                <a:ea typeface="华文楷体" panose="02010600040101010101" charset="-122"/>
                <a:sym typeface="+mn-ea"/>
              </a:rPr>
              <a:t>D</a:t>
            </a:r>
            <a:r>
              <a:rPr lang="zh-CN" altLang="en-US">
                <a:latin typeface="华文楷体" panose="02010600040101010101" charset="-122"/>
                <a:ea typeface="华文楷体" panose="02010600040101010101" charset="-122"/>
                <a:sym typeface="+mn-ea"/>
              </a:rPr>
              <a:t>级钢材制作，宜采用长使用年限以上的防护涂层。</a:t>
            </a:r>
            <a:endParaRPr lang="zh-CN" altLang="en-US">
              <a:latin typeface="华文楷体" panose="02010600040101010101" charset="-122"/>
              <a:ea typeface="华文楷体" panose="02010600040101010101" charset="-122"/>
              <a:sym typeface="+mn-ea"/>
            </a:endParaRPr>
          </a:p>
          <a:p>
            <a:pPr marL="0" algn="l" eaLnBrk="1" latinLnBrk="0" hangingPunct="1">
              <a:lnSpc>
                <a:spcPts val="3200"/>
              </a:lnSpc>
              <a:spcBef>
                <a:spcPts val="0"/>
              </a:spcBef>
              <a:buClrTx/>
              <a:buSzTx/>
              <a:buFontTx/>
              <a:buNone/>
            </a:pPr>
            <a:r>
              <a:rPr lang="zh-CN" altLang="en-US">
                <a:latin typeface="华文楷体" panose="02010600040101010101" charset="-122"/>
                <a:ea typeface="华文楷体" panose="02010600040101010101" charset="-122"/>
                <a:sym typeface="+mn-ea"/>
              </a:rPr>
              <a:t>    ③门式刚架构件宜采用热轧 </a:t>
            </a:r>
            <a:r>
              <a:rPr lang="en-US" altLang="zh-CN">
                <a:latin typeface="华文楷体" panose="02010600040101010101" charset="-122"/>
                <a:ea typeface="华文楷体" panose="02010600040101010101" charset="-122"/>
                <a:sym typeface="+mn-ea"/>
              </a:rPr>
              <a:t>H</a:t>
            </a:r>
            <a:r>
              <a:rPr lang="zh-CN" altLang="en-US">
                <a:latin typeface="华文楷体" panose="02010600040101010101" charset="-122"/>
                <a:ea typeface="华文楷体" panose="02010600040101010101" charset="-122"/>
                <a:sym typeface="+mn-ea"/>
              </a:rPr>
              <a:t>型钢，当采用 </a:t>
            </a:r>
            <a:r>
              <a:rPr lang="en-US" altLang="zh-CN">
                <a:latin typeface="华文楷体" panose="02010600040101010101" charset="-122"/>
                <a:ea typeface="华文楷体" panose="02010600040101010101" charset="-122"/>
                <a:sym typeface="+mn-ea"/>
              </a:rPr>
              <a:t>T</a:t>
            </a:r>
            <a:r>
              <a:rPr lang="zh-CN" altLang="en-US">
                <a:latin typeface="华文楷体" panose="02010600040101010101" charset="-122"/>
                <a:ea typeface="华文楷体" panose="02010600040101010101" charset="-122"/>
                <a:sym typeface="+mn-ea"/>
              </a:rPr>
              <a:t>型钢或钢板组合时，应采用双面连续焊缝。</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0585" y="624205"/>
            <a:ext cx="8094345" cy="5860415"/>
          </a:xfrm>
        </p:spPr>
        <p:txBody>
          <a:bodyPr/>
          <a:p>
            <a:pPr marL="0" algn="l" eaLnBrk="1" latinLnBrk="0" hangingPunct="1">
              <a:lnSpc>
                <a:spcPts val="3180"/>
              </a:lnSpc>
              <a:spcBef>
                <a:spcPts val="0"/>
              </a:spcBef>
              <a:buClrTx/>
              <a:buSzTx/>
              <a:buNone/>
            </a:pPr>
            <a:r>
              <a:rPr lang="en-US" altLang="zh-CN">
                <a:latin typeface="华文楷体" panose="02010600040101010101" charset="-122"/>
                <a:ea typeface="华文楷体" panose="02010600040101010101" charset="-122"/>
                <a:cs typeface="华文楷体" panose="02010600040101010101" charset="-122"/>
                <a:sym typeface="+mn-ea"/>
              </a:rPr>
              <a:t>    ④</a:t>
            </a:r>
            <a:r>
              <a:rPr lang="zh-CN" altLang="en-US">
                <a:latin typeface="华文楷体" panose="02010600040101010101" charset="-122"/>
                <a:ea typeface="华文楷体" panose="02010600040101010101" charset="-122"/>
                <a:cs typeface="华文楷体" panose="02010600040101010101" charset="-122"/>
                <a:sym typeface="+mn-ea"/>
              </a:rPr>
              <a:t>网架结构宜采用管形截面、球型节点，并应符合下列规定：</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a).</a:t>
            </a:r>
            <a:r>
              <a:rPr lang="zh-CN" altLang="en-US">
                <a:latin typeface="华文楷体" panose="02010600040101010101" charset="-122"/>
                <a:ea typeface="华文楷体" panose="02010600040101010101" charset="-122"/>
                <a:cs typeface="华文楷体" panose="02010600040101010101" charset="-122"/>
                <a:sym typeface="+mn-ea"/>
              </a:rPr>
              <a:t>腐蚀性等级为强、中时，应采用焊接连接的空心球节点；</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None/>
            </a:pPr>
            <a:r>
              <a:rPr lang="en-US" altLang="zh-CN">
                <a:latin typeface="华文楷体" panose="02010600040101010101" charset="-122"/>
                <a:ea typeface="华文楷体" panose="02010600040101010101" charset="-122"/>
                <a:cs typeface="华文楷体" panose="02010600040101010101" charset="-122"/>
                <a:sym typeface="+mn-ea"/>
              </a:rPr>
              <a:t>    b).</a:t>
            </a:r>
            <a:r>
              <a:rPr lang="zh-CN" altLang="en-US">
                <a:latin typeface="华文楷体" panose="02010600040101010101" charset="-122"/>
                <a:ea typeface="华文楷体" panose="02010600040101010101" charset="-122"/>
                <a:cs typeface="华文楷体" panose="02010600040101010101" charset="-122"/>
                <a:sym typeface="+mn-ea"/>
              </a:rPr>
              <a:t>当采用螺栓球节点时，杆件与螺栓球的接缝应采用密封材料填嵌严密，多余螺栓孔应封堵。</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sym typeface="+mn-ea"/>
              </a:rPr>
              <a:t>    ⑤不同金属材料接触的部位，宜采取隔离措施。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sym typeface="+mn-ea"/>
              </a:rPr>
              <a:t>    ⑥桁架、柱、主梁等重要钢构件和闭口截面杆件的焊缝，应采用连续焊缝。</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sym typeface="+mn-ea"/>
              </a:rPr>
              <a:t>    ⑦焊条、螺栓、垫圈、节点板等连接构件的耐腐蚀性能，不应低于主体材料，螺栓直径不应小于</a:t>
            </a:r>
            <a:r>
              <a:rPr lang="en-US" altLang="zh-CN">
                <a:latin typeface="华文楷体" panose="02010600040101010101" charset="-122"/>
                <a:ea typeface="华文楷体" panose="02010600040101010101" charset="-122"/>
                <a:cs typeface="华文楷体" panose="02010600040101010101" charset="-122"/>
                <a:sym typeface="+mn-ea"/>
              </a:rPr>
              <a:t>12mm</a:t>
            </a:r>
            <a:r>
              <a:rPr lang="zh-CN" altLang="en-US">
                <a:latin typeface="华文楷体" panose="02010600040101010101" charset="-122"/>
                <a:ea typeface="华文楷体" panose="02010600040101010101" charset="-122"/>
                <a:cs typeface="华文楷体" panose="02010600040101010101" charset="-122"/>
                <a:sym typeface="+mn-ea"/>
              </a:rPr>
              <a:t>。垫圈不应采用弹簧垫圈。螺栓、螺母和垫圈应采用热镀锌或热浸锌防护，安装后再采用与主体结构相同的防腐蚀措施。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180"/>
              </a:lnSpc>
              <a:spcBef>
                <a:spcPts val="0"/>
              </a:spcBef>
              <a:buClrTx/>
              <a:buSzTx/>
              <a:buNone/>
            </a:pPr>
            <a:r>
              <a:rPr lang="zh-CN" altLang="en-US">
                <a:latin typeface="华文楷体" panose="02010600040101010101" charset="-122"/>
                <a:ea typeface="华文楷体" panose="02010600040101010101" charset="-122"/>
                <a:cs typeface="华文楷体" panose="02010600040101010101" charset="-122"/>
                <a:sym typeface="+mn-ea"/>
              </a:rPr>
              <a:t>    ⑧构件采用高强螺栓连接的接触面的除锈等级，不应低于                 ；连接处的缝隙，应嵌刮耐腐蚀密封膏。</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endParaRPr lang="zh-CN" altLang="en-US">
              <a:latin typeface="华文楷体" panose="02010600040101010101" charset="-122"/>
              <a:ea typeface="华文楷体" panose="02010600040101010101" charset="-122"/>
              <a:cs typeface="华文楷体" panose="02010600040101010101" charset="-122"/>
              <a:sym typeface="+mn-ea"/>
            </a:endParaRPr>
          </a:p>
        </p:txBody>
      </p:sp>
      <p:pic>
        <p:nvPicPr>
          <p:cNvPr id="2" name="图片 1"/>
          <p:cNvPicPr>
            <a:picLocks noChangeAspect="1"/>
          </p:cNvPicPr>
          <p:nvPr/>
        </p:nvPicPr>
        <p:blipFill>
          <a:blip r:embed="rId1"/>
          <a:stretch>
            <a:fillRect/>
          </a:stretch>
        </p:blipFill>
        <p:spPr>
          <a:xfrm>
            <a:off x="4286250" y="3238500"/>
            <a:ext cx="571500" cy="381000"/>
          </a:xfrm>
          <a:prstGeom prst="rect">
            <a:avLst/>
          </a:prstGeom>
        </p:spPr>
      </p:pic>
      <p:pic>
        <p:nvPicPr>
          <p:cNvPr id="4" name="图片 3"/>
          <p:cNvPicPr>
            <a:picLocks noChangeAspect="1"/>
          </p:cNvPicPr>
          <p:nvPr/>
        </p:nvPicPr>
        <p:blipFill>
          <a:blip r:embed="rId1"/>
          <a:stretch>
            <a:fillRect/>
          </a:stretch>
        </p:blipFill>
        <p:spPr>
          <a:xfrm>
            <a:off x="1290320" y="5974715"/>
            <a:ext cx="1061085" cy="3810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0250" y="565785"/>
            <a:ext cx="8234680" cy="6062980"/>
          </a:xfrm>
        </p:spPr>
        <p:txBody>
          <a:bodyPr/>
          <a:p>
            <a:pPr marL="0" indent="0">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⑨</a:t>
            </a:r>
            <a:r>
              <a:rPr lang="zh-CN" altLang="en-US">
                <a:latin typeface="华文楷体" panose="02010600040101010101" charset="-122"/>
                <a:ea typeface="华文楷体" panose="02010600040101010101" charset="-122"/>
                <a:cs typeface="华文楷体" panose="02010600040101010101" charset="-122"/>
                <a:sym typeface="+mn-ea"/>
              </a:rPr>
              <a:t>钢柱柱脚应置于混凝土基础上。经常用水清理冲洗地面的场地，基础顶面宜高出地面不小于</a:t>
            </a:r>
            <a:r>
              <a:rPr lang="en-US" altLang="zh-CN">
                <a:latin typeface="华文楷体" panose="02010600040101010101" charset="-122"/>
                <a:ea typeface="华文楷体" panose="02010600040101010101" charset="-122"/>
                <a:cs typeface="华文楷体" panose="02010600040101010101" charset="-122"/>
                <a:sym typeface="+mn-ea"/>
              </a:rPr>
              <a:t>300mm</a:t>
            </a:r>
            <a:r>
              <a:rPr lang="zh-CN" altLang="en-US">
                <a:latin typeface="华文楷体" panose="02010600040101010101" charset="-122"/>
                <a:ea typeface="华文楷体" panose="02010600040101010101" charset="-122"/>
                <a:cs typeface="华文楷体" panose="02010600040101010101" charset="-122"/>
                <a:sym typeface="+mn-ea"/>
              </a:rPr>
              <a:t>。当腐蚀性等级为强时，钢柱柱脚及钢柱宜采用</a:t>
            </a:r>
            <a:r>
              <a:rPr lang="en-US" altLang="zh-CN">
                <a:latin typeface="华文楷体" panose="02010600040101010101" charset="-122"/>
                <a:ea typeface="华文楷体" panose="02010600040101010101" charset="-122"/>
                <a:cs typeface="华文楷体" panose="02010600040101010101" charset="-122"/>
                <a:sym typeface="+mn-ea"/>
              </a:rPr>
              <a:t>C25</a:t>
            </a:r>
            <a:r>
              <a:rPr lang="zh-CN" altLang="en-US">
                <a:latin typeface="华文楷体" panose="02010600040101010101" charset="-122"/>
                <a:ea typeface="华文楷体" panose="02010600040101010101" charset="-122"/>
                <a:cs typeface="华文楷体" panose="02010600040101010101" charset="-122"/>
                <a:sym typeface="+mn-ea"/>
              </a:rPr>
              <a:t>细石混凝土包裹，混凝土厚度不小于 </a:t>
            </a:r>
            <a:r>
              <a:rPr lang="en-US" altLang="zh-CN">
                <a:latin typeface="华文楷体" panose="02010600040101010101" charset="-122"/>
                <a:ea typeface="华文楷体" panose="02010600040101010101" charset="-122"/>
                <a:cs typeface="华文楷体" panose="02010600040101010101" charset="-122"/>
                <a:sym typeface="+mn-ea"/>
              </a:rPr>
              <a:t>60mm</a:t>
            </a:r>
            <a:r>
              <a:rPr lang="zh-CN" altLang="en-US">
                <a:latin typeface="华文楷体" panose="02010600040101010101" charset="-122"/>
                <a:ea typeface="华文楷体" panose="02010600040101010101" charset="-122"/>
                <a:cs typeface="华文楷体" panose="02010600040101010101" charset="-122"/>
                <a:sym typeface="+mn-ea"/>
              </a:rPr>
              <a:t>，包裹高度不小于 </a:t>
            </a:r>
            <a:r>
              <a:rPr lang="en-US" altLang="zh-CN">
                <a:latin typeface="华文楷体" panose="02010600040101010101" charset="-122"/>
                <a:ea typeface="华文楷体" panose="02010600040101010101" charset="-122"/>
                <a:cs typeface="华文楷体" panose="02010600040101010101" charset="-122"/>
                <a:sym typeface="+mn-ea"/>
              </a:rPr>
              <a:t>800mm</a:t>
            </a:r>
            <a:r>
              <a:rPr lang="zh-CN" altLang="en-US">
                <a:latin typeface="华文楷体" panose="02010600040101010101" charset="-122"/>
                <a:ea typeface="华文楷体" panose="02010600040101010101" charset="-122"/>
                <a:cs typeface="华文楷体" panose="02010600040101010101" charset="-122"/>
                <a:sym typeface="+mn-ea"/>
              </a:rPr>
              <a:t>，顶面</a:t>
            </a:r>
            <a:r>
              <a:rPr lang="en-US" altLang="zh-CN">
                <a:latin typeface="华文楷体" panose="02010600040101010101" charset="-122"/>
                <a:ea typeface="华文楷体" panose="02010600040101010101" charset="-122"/>
                <a:cs typeface="华文楷体" panose="02010600040101010101" charset="-122"/>
                <a:sym typeface="+mn-ea"/>
              </a:rPr>
              <a:t>30</a:t>
            </a:r>
            <a:r>
              <a:rPr lang="zh-CN" altLang="en-US">
                <a:latin typeface="华文楷体" panose="02010600040101010101" charset="-122"/>
                <a:ea typeface="华文楷体" panose="02010600040101010101" charset="-122"/>
                <a:cs typeface="华文楷体" panose="02010600040101010101" charset="-122"/>
                <a:sym typeface="+mn-ea"/>
              </a:rPr>
              <a:t>°外坡。</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a:solidFill>
                  <a:srgbClr val="00B0F0"/>
                </a:solidFill>
                <a:latin typeface="华文楷体" panose="02010600040101010101" charset="-122"/>
                <a:ea typeface="华文楷体" panose="02010600040101010101" charset="-122"/>
                <a:sym typeface="+mn-ea"/>
              </a:rPr>
              <a:t>防腐蚀面涂料的选择应符合下列规定：</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①用于室外环境时，可选用氯化橡胶、脂肪族聚氨酯、聚氯乙烯萤丹、氯磺化聚乙烯、高氯化聚乙烯、丙烯酸聚氨酯、丙烯酸环氧等涂料。</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②对涂层的耐磨、耐久和抗渗性能有较高要求时，宜选用树脂玻璃鳞片涂料。</a:t>
            </a:r>
            <a:endParaRPr lang="zh-CN" altLang="en-US">
              <a:latin typeface="华文楷体" panose="02010600040101010101" charset="-122"/>
              <a:ea typeface="华文楷体" panose="02010600040101010101" charset="-122"/>
              <a:sym typeface="+mn-ea"/>
            </a:endParaRPr>
          </a:p>
          <a:p>
            <a:pPr marL="0" indent="0">
              <a:buNone/>
            </a:pPr>
            <a:r>
              <a:rPr lang="zh-CN" altLang="en-US" b="1">
                <a:solidFill>
                  <a:srgbClr val="00B0F0"/>
                </a:solidFill>
                <a:latin typeface="华文楷体" panose="02010600040101010101" charset="-122"/>
                <a:ea typeface="华文楷体" panose="02010600040101010101" charset="-122"/>
                <a:sym typeface="+mn-ea"/>
              </a:rPr>
              <a:t>防腐蚀底涂料的选择应符合下列规定：</a:t>
            </a:r>
            <a:endParaRPr lang="zh-CN" altLang="en-US" b="1">
              <a:solidFill>
                <a:srgbClr val="00B0F0"/>
              </a:solidFill>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①锌、铝和含锌、铝金属层的钢材，其表面应采用环氧底涂料封闭；底涂料的颜料应采用锌黄类。</a:t>
            </a:r>
            <a:endParaRPr lang="zh-CN" altLang="en-US">
              <a:latin typeface="华文楷体" panose="02010600040101010101" charset="-122"/>
              <a:ea typeface="华文楷体" panose="02010600040101010101" charset="-122"/>
            </a:endParaRPr>
          </a:p>
          <a:p>
            <a:pPr marL="0" indent="0" eaLnBrk="1" latinLnBrk="0" hangingPunct="1">
              <a:lnSpc>
                <a:spcPts val="2980"/>
              </a:lnSpc>
              <a:spcBef>
                <a:spcPts val="0"/>
              </a:spcBef>
              <a:buNone/>
            </a:pP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710" y="620395"/>
            <a:ext cx="8237220" cy="5761990"/>
          </a:xfrm>
        </p:spPr>
        <p:txBody>
          <a:bodyPr/>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②在有机富锌或无机富锌底涂料上，宜采用环氧云铁或环氧铁红的涂料。</a:t>
            </a:r>
            <a:endParaRPr lang="zh-CN" altLang="en-US">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sym typeface="+mn-ea"/>
              </a:rPr>
              <a:t>    钢结构的防腐蚀保护层最小厚度根据保护层设计使用年限和腐蚀性等级确定，一般在</a:t>
            </a:r>
            <a:r>
              <a:rPr lang="en-US" altLang="zh-CN">
                <a:latin typeface="华文楷体" panose="02010600040101010101" charset="-122"/>
                <a:ea typeface="华文楷体" panose="02010600040101010101" charset="-122"/>
                <a:sym typeface="+mn-ea"/>
              </a:rPr>
              <a:t>120~280 μm</a:t>
            </a:r>
            <a:r>
              <a:rPr lang="zh-CN" altLang="en-US">
                <a:latin typeface="华文楷体" panose="02010600040101010101" charset="-122"/>
                <a:ea typeface="华文楷体" panose="02010600040101010101" charset="-122"/>
                <a:sym typeface="+mn-ea"/>
              </a:rPr>
              <a:t>；室外工程的涂层厚度宜增加</a:t>
            </a:r>
            <a:r>
              <a:rPr lang="en-US" altLang="zh-CN">
                <a:latin typeface="华文楷体" panose="02010600040101010101" charset="-122"/>
                <a:ea typeface="华文楷体" panose="02010600040101010101" charset="-122"/>
                <a:sym typeface="+mn-ea"/>
              </a:rPr>
              <a:t>20~40 μm</a:t>
            </a:r>
            <a:r>
              <a:rPr lang="zh-CN" altLang="en-US">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涂层与钢铁基层的附着力不宜低于</a:t>
            </a:r>
            <a:r>
              <a:rPr lang="en-US" altLang="zh-CN">
                <a:latin typeface="华文楷体" panose="02010600040101010101" charset="-122"/>
                <a:ea typeface="华文楷体" panose="02010600040101010101" charset="-122"/>
                <a:sym typeface="+mn-ea"/>
              </a:rPr>
              <a:t>5 MPa</a:t>
            </a:r>
            <a:r>
              <a:rPr lang="zh-CN" altLang="en-US">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在腐蚀性等级为Ⅳ、Ⅴ、Ⅵ</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级腐蚀环境类型中的钢结构防腐蚀宜采用金属热喷涂。金属热喷涂用的封闭剂应具有较低的黏度，并应与金属涂层具有良好的相容性。</a:t>
            </a:r>
            <a:r>
              <a:rPr lang="zh-CN" altLang="en-US">
                <a:latin typeface="华文楷体" panose="02010600040101010101" charset="-122"/>
                <a:ea typeface="华文楷体" panose="02010600040101010101" charset="-122"/>
                <a:sym typeface="+mn-ea"/>
              </a:rPr>
              <a:t>金属热喷涂用的涂装层涂料应与封闭层有相容性，并应有良好的耐蚀性。</a:t>
            </a:r>
            <a:endParaRPr lang="zh-CN" altLang="en-US">
              <a:latin typeface="华文楷体" panose="02010600040101010101" charset="-122"/>
              <a:ea typeface="华文楷体" panose="02010600040101010101" charset="-122"/>
              <a:sym typeface="+mn-ea"/>
            </a:endParaRPr>
          </a:p>
          <a:p>
            <a:pPr marL="0" indent="0">
              <a:buNone/>
            </a:pPr>
            <a:r>
              <a:rPr lang="zh-CN" altLang="en-US" u="sng">
                <a:solidFill>
                  <a:srgbClr val="C00000"/>
                </a:solidFill>
                <a:latin typeface="华文楷体" panose="02010600040101010101" charset="-122"/>
                <a:ea typeface="华文楷体" panose="02010600040101010101" charset="-122"/>
                <a:sym typeface="+mn-ea"/>
              </a:rPr>
              <a:t>注</a:t>
            </a:r>
            <a:r>
              <a:rPr lang="zh-CN" altLang="en-US">
                <a:solidFill>
                  <a:srgbClr val="C00000"/>
                </a:solidFill>
                <a:latin typeface="华文楷体" panose="02010600040101010101" charset="-122"/>
                <a:ea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sym typeface="+mn-ea"/>
              </a:rPr>
              <a:t>大气环境对建筑钢结构长期作用下的腐蚀等级：</a:t>
            </a:r>
            <a:endParaRPr lang="zh-CN" altLang="en-US">
              <a:solidFill>
                <a:srgbClr val="FF0000"/>
              </a:solidFill>
              <a:latin typeface="华文楷体" panose="02010600040101010101" charset="-122"/>
              <a:ea typeface="华文楷体" panose="02010600040101010101" charset="-122"/>
            </a:endParaRPr>
          </a:p>
          <a:p>
            <a:pPr marL="0" indent="0">
              <a:buNone/>
            </a:pPr>
            <a:r>
              <a:rPr lang="zh-CN" altLang="en-US">
                <a:solidFill>
                  <a:srgbClr val="FF0000"/>
                </a:solidFill>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Ⅰ</a:t>
            </a:r>
            <a:r>
              <a:rPr lang="en-US" altLang="zh-CN">
                <a:solidFill>
                  <a:srgbClr val="00B0F0"/>
                </a:solidFill>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无腐蚀                     </a:t>
            </a:r>
            <a:r>
              <a:rPr lang="zh-CN" altLang="en-US">
                <a:solidFill>
                  <a:srgbClr val="00B0F0"/>
                </a:solidFill>
                <a:latin typeface="华文楷体" panose="02010600040101010101" charset="-122"/>
                <a:ea typeface="华文楷体" panose="02010600040101010101" charset="-122"/>
                <a:sym typeface="+mn-ea"/>
              </a:rPr>
              <a:t>Ⅳ</a:t>
            </a:r>
            <a:r>
              <a:rPr lang="en-US" altLang="zh-CN">
                <a:solidFill>
                  <a:srgbClr val="00B0F0"/>
                </a:solidFill>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中腐蚀</a:t>
            </a:r>
            <a:endParaRPr lang="zh-CN" altLang="en-US">
              <a:solidFill>
                <a:srgbClr val="00B0F0"/>
              </a:solidFill>
              <a:latin typeface="华文楷体" panose="02010600040101010101" charset="-122"/>
              <a:ea typeface="华文楷体" panose="02010600040101010101" charset="-122"/>
            </a:endParaRPr>
          </a:p>
          <a:p>
            <a:pPr marL="0" indent="0">
              <a:buNone/>
            </a:pPr>
            <a:r>
              <a:rPr lang="zh-CN" altLang="en-US">
                <a:solidFill>
                  <a:srgbClr val="00B0F0"/>
                </a:solidFill>
                <a:latin typeface="华文楷体" panose="02010600040101010101" charset="-122"/>
                <a:ea typeface="华文楷体" panose="02010600040101010101" charset="-122"/>
                <a:sym typeface="+mn-ea"/>
              </a:rPr>
              <a:t>      Ⅱ</a:t>
            </a:r>
            <a:r>
              <a:rPr lang="en-US" altLang="zh-CN">
                <a:solidFill>
                  <a:srgbClr val="00B0F0"/>
                </a:solidFill>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弱腐蚀                     Ⅴ</a:t>
            </a:r>
            <a:r>
              <a:rPr lang="en-US" altLang="zh-CN">
                <a:solidFill>
                  <a:srgbClr val="00B0F0"/>
                </a:solidFill>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较强腐蚀  </a:t>
            </a:r>
            <a:endParaRPr lang="zh-CN" altLang="en-US">
              <a:solidFill>
                <a:srgbClr val="00B0F0"/>
              </a:solidFill>
              <a:latin typeface="华文楷体" panose="02010600040101010101" charset="-122"/>
              <a:ea typeface="华文楷体" panose="02010600040101010101" charset="-122"/>
              <a:sym typeface="+mn-ea"/>
            </a:endParaRPr>
          </a:p>
          <a:p>
            <a:pPr marL="0" indent="0">
              <a:buNone/>
            </a:pPr>
            <a:r>
              <a:rPr lang="zh-CN" altLang="en-US">
                <a:solidFill>
                  <a:srgbClr val="00B0F0"/>
                </a:solidFill>
                <a:latin typeface="华文楷体" panose="02010600040101010101" charset="-122"/>
                <a:ea typeface="华文楷体" panose="02010600040101010101" charset="-122"/>
                <a:sym typeface="+mn-ea"/>
              </a:rPr>
              <a:t>      Ⅲ</a:t>
            </a:r>
            <a:r>
              <a:rPr lang="en-US" altLang="zh-CN">
                <a:solidFill>
                  <a:srgbClr val="00B0F0"/>
                </a:solidFill>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轻腐蚀                     Ⅵ</a:t>
            </a:r>
            <a:r>
              <a:rPr lang="en-US" altLang="zh-CN">
                <a:solidFill>
                  <a:srgbClr val="00B0F0"/>
                </a:solidFill>
                <a:latin typeface="华文楷体" panose="02010600040101010101" charset="-122"/>
                <a:ea typeface="华文楷体" panose="02010600040101010101" charset="-122"/>
                <a:sym typeface="+mn-ea"/>
              </a:rPr>
              <a:t>------</a:t>
            </a:r>
            <a:r>
              <a:rPr lang="zh-CN" altLang="en-US">
                <a:solidFill>
                  <a:srgbClr val="00B0F0"/>
                </a:solidFill>
                <a:latin typeface="华文楷体" panose="02010600040101010101" charset="-122"/>
                <a:ea typeface="华文楷体" panose="02010600040101010101" charset="-122"/>
                <a:sym typeface="+mn-ea"/>
              </a:rPr>
              <a:t>强腐蚀   </a:t>
            </a:r>
            <a:r>
              <a:rPr lang="zh-CN" altLang="en-US">
                <a:solidFill>
                  <a:srgbClr val="00B0F0"/>
                </a:solidFill>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a:p>
            <a:pPr marL="0" indent="0">
              <a:buNone/>
            </a:pPr>
            <a:endParaRPr lang="zh-CN" altLang="en-US">
              <a:solidFill>
                <a:srgbClr val="00B0F0"/>
              </a:solidFill>
              <a:latin typeface="华文楷体" panose="02010600040101010101" charset="-122"/>
              <a:ea typeface="华文楷体" panose="02010600040101010101" charset="-122"/>
            </a:endParaRPr>
          </a:p>
          <a:p>
            <a:pPr marL="0" indent="0">
              <a:buNone/>
            </a:pPr>
            <a:r>
              <a:rPr lang="zh-CN" altLang="en-US">
                <a:solidFill>
                  <a:srgbClr val="00B0F0"/>
                </a:solidFill>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710" y="605790"/>
            <a:ext cx="8237220" cy="5582920"/>
          </a:xfrm>
        </p:spPr>
        <p:txBody>
          <a:bodyPr/>
          <a:p>
            <a:pPr marL="0" indent="0" eaLnBrk="1" latinLnBrk="0" hangingPunct="1">
              <a:lnSpc>
                <a:spcPts val="330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⑸基础</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①基础材料的选择应符合下列规定：</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a).</a:t>
            </a:r>
            <a:r>
              <a:rPr lang="zh-CN" altLang="en-US">
                <a:latin typeface="华文楷体" panose="02010600040101010101" charset="-122"/>
                <a:ea typeface="华文楷体" panose="02010600040101010101" charset="-122"/>
                <a:cs typeface="华文楷体" panose="02010600040101010101" charset="-122"/>
                <a:sym typeface="+mn-ea"/>
              </a:rPr>
              <a:t>基础应采用素混凝土、钢筋混凝土或毛石混凝土；</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b).</a:t>
            </a:r>
            <a:r>
              <a:rPr lang="zh-CN" altLang="en-US">
                <a:latin typeface="华文楷体" panose="02010600040101010101" charset="-122"/>
                <a:ea typeface="华文楷体" panose="02010600040101010101" charset="-122"/>
                <a:cs typeface="华文楷体" panose="02010600040101010101" charset="-122"/>
                <a:sym typeface="+mn-ea"/>
              </a:rPr>
              <a:t>素混凝土和毛石混凝土的强度等级不应低于</a:t>
            </a:r>
            <a:r>
              <a:rPr lang="en-US" altLang="zh-CN">
                <a:latin typeface="华文楷体" panose="02010600040101010101" charset="-122"/>
                <a:ea typeface="华文楷体" panose="02010600040101010101" charset="-122"/>
                <a:cs typeface="华文楷体" panose="02010600040101010101" charset="-122"/>
                <a:sym typeface="+mn-ea"/>
              </a:rPr>
              <a:t>C25</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c).</a:t>
            </a:r>
            <a:r>
              <a:rPr lang="zh-CN" altLang="en-US">
                <a:latin typeface="华文楷体" panose="02010600040101010101" charset="-122"/>
                <a:ea typeface="华文楷体" panose="02010600040101010101" charset="-122"/>
                <a:cs typeface="华文楷体" panose="02010600040101010101" charset="-122"/>
                <a:sym typeface="+mn-ea"/>
              </a:rPr>
              <a:t>钢筋混凝土的混凝土强度等级宜为</a:t>
            </a:r>
            <a:r>
              <a:rPr lang="en-US" altLang="zh-CN">
                <a:latin typeface="华文楷体" panose="02010600040101010101" charset="-122"/>
                <a:ea typeface="华文楷体" panose="02010600040101010101" charset="-122"/>
                <a:cs typeface="华文楷体" panose="02010600040101010101" charset="-122"/>
                <a:sym typeface="+mn-ea"/>
              </a:rPr>
              <a:t>C40</a:t>
            </a:r>
            <a:r>
              <a:rPr lang="zh-CN" altLang="en-US">
                <a:latin typeface="华文楷体" panose="02010600040101010101" charset="-122"/>
                <a:ea typeface="华文楷体" panose="02010600040101010101" charset="-122"/>
                <a:cs typeface="华文楷体" panose="02010600040101010101" charset="-122"/>
                <a:sym typeface="+mn-ea"/>
              </a:rPr>
              <a:t>（强腐蚀）、</a:t>
            </a:r>
            <a:r>
              <a:rPr lang="en-US" altLang="zh-CN">
                <a:latin typeface="华文楷体" panose="02010600040101010101" charset="-122"/>
                <a:ea typeface="华文楷体" panose="02010600040101010101" charset="-122"/>
                <a:cs typeface="华文楷体" panose="02010600040101010101" charset="-122"/>
                <a:sym typeface="+mn-ea"/>
              </a:rPr>
              <a:t>C35</a:t>
            </a:r>
            <a:r>
              <a:rPr lang="zh-CN" altLang="en-US">
                <a:latin typeface="华文楷体" panose="02010600040101010101" charset="-122"/>
                <a:ea typeface="华文楷体" panose="02010600040101010101" charset="-122"/>
                <a:cs typeface="华文楷体" panose="02010600040101010101" charset="-122"/>
                <a:sym typeface="+mn-ea"/>
              </a:rPr>
              <a:t>（中腐蚀）、</a:t>
            </a:r>
            <a:r>
              <a:rPr lang="en-US" altLang="zh-CN">
                <a:latin typeface="华文楷体" panose="02010600040101010101" charset="-122"/>
                <a:ea typeface="华文楷体" panose="02010600040101010101" charset="-122"/>
                <a:cs typeface="华文楷体" panose="02010600040101010101" charset="-122"/>
                <a:sym typeface="+mn-ea"/>
              </a:rPr>
              <a:t>C30</a:t>
            </a:r>
            <a:r>
              <a:rPr lang="zh-CN" altLang="en-US">
                <a:latin typeface="华文楷体" panose="02010600040101010101" charset="-122"/>
                <a:ea typeface="华文楷体" panose="02010600040101010101" charset="-122"/>
                <a:cs typeface="华文楷体" panose="02010600040101010101" charset="-122"/>
                <a:sym typeface="+mn-ea"/>
              </a:rPr>
              <a:t>（弱腐蚀）。</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②基础的埋深应符合：</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a).</a:t>
            </a:r>
            <a:r>
              <a:rPr lang="zh-CN" altLang="en-US">
                <a:latin typeface="华文楷体" panose="02010600040101010101" charset="-122"/>
                <a:ea typeface="华文楷体" panose="02010600040101010101" charset="-122"/>
                <a:cs typeface="华文楷体" panose="02010600040101010101" charset="-122"/>
                <a:sym typeface="+mn-ea"/>
              </a:rPr>
              <a:t>生产过程中，当有硫酸、氢氧化钠、硫酸钠等介质泄漏作用，能导致地基土产生膨胀时，埋置深度不应小于</a:t>
            </a:r>
            <a:r>
              <a:rPr lang="en-US" altLang="zh-CN">
                <a:latin typeface="华文楷体" panose="02010600040101010101" charset="-122"/>
                <a:ea typeface="华文楷体" panose="02010600040101010101" charset="-122"/>
                <a:cs typeface="华文楷体" panose="02010600040101010101" charset="-122"/>
                <a:sym typeface="+mn-ea"/>
              </a:rPr>
              <a:t>2 m</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b).</a:t>
            </a:r>
            <a:r>
              <a:rPr lang="zh-CN" altLang="en-US">
                <a:latin typeface="华文楷体" panose="02010600040101010101" charset="-122"/>
                <a:ea typeface="华文楷体" panose="02010600040101010101" charset="-122"/>
                <a:cs typeface="华文楷体" panose="02010600040101010101" charset="-122"/>
                <a:sym typeface="+mn-ea"/>
              </a:rPr>
              <a:t>生产过程中，当有腐蚀性液态介质泄漏作用时，埋置深度不应小于</a:t>
            </a:r>
            <a:r>
              <a:rPr lang="en-US" altLang="zh-CN">
                <a:latin typeface="华文楷体" panose="02010600040101010101" charset="-122"/>
                <a:ea typeface="华文楷体" panose="02010600040101010101" charset="-122"/>
                <a:cs typeface="华文楷体" panose="02010600040101010101" charset="-122"/>
                <a:sym typeface="+mn-ea"/>
              </a:rPr>
              <a:t>1.5m</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sym typeface="+mn-ea"/>
              </a:rPr>
              <a:t>③基础附近有腐蚀性溶液的储槽或储罐的地坑时，基础的底面应低于储槽或地坑的底面不小于</a:t>
            </a:r>
            <a:r>
              <a:rPr lang="en-US" altLang="zh-CN">
                <a:latin typeface="华文楷体" panose="02010600040101010101" charset="-122"/>
                <a:ea typeface="华文楷体" panose="02010600040101010101" charset="-122"/>
                <a:sym typeface="+mn-ea"/>
              </a:rPr>
              <a:t>500mm</a:t>
            </a:r>
            <a:r>
              <a:rPr lang="zh-CN" altLang="en-US">
                <a:latin typeface="华文楷体" panose="02010600040101010101" charset="-122"/>
                <a:ea typeface="华文楷体" panose="02010600040101010101" charset="-122"/>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23570"/>
            <a:ext cx="8210550" cy="5758815"/>
          </a:xfrm>
        </p:spPr>
        <p:txBody>
          <a:bodyPr/>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 按照腐蚀形态分类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rPr>
              <a:t>    根据金属的破坏形态，可将金属腐蚀分为</a:t>
            </a:r>
            <a:r>
              <a:rPr lang="zh-CN" altLang="en-US">
                <a:solidFill>
                  <a:srgbClr val="0070C0"/>
                </a:solidFill>
                <a:latin typeface="华文楷体" panose="02010600040101010101" charset="-122"/>
                <a:ea typeface="华文楷体" panose="02010600040101010101" charset="-122"/>
                <a:cs typeface="华文楷体" panose="02010600040101010101" charset="-122"/>
              </a:rPr>
              <a:t>均匀腐蚀</a:t>
            </a:r>
            <a:r>
              <a:rPr lang="zh-CN" altLang="en-US">
                <a:latin typeface="华文楷体" panose="02010600040101010101" charset="-122"/>
                <a:ea typeface="华文楷体" panose="02010600040101010101" charset="-122"/>
              </a:rPr>
              <a:t>和</a:t>
            </a:r>
            <a:r>
              <a:rPr lang="zh-CN" altLang="en-US">
                <a:solidFill>
                  <a:srgbClr val="0070C0"/>
                </a:solidFill>
                <a:latin typeface="华文楷体" panose="02010600040101010101" charset="-122"/>
                <a:ea typeface="华文楷体" panose="02010600040101010101" charset="-122"/>
                <a:cs typeface="华文楷体" panose="02010600040101010101" charset="-122"/>
              </a:rPr>
              <a:t>局部腐蚀</a:t>
            </a:r>
            <a:r>
              <a:rPr lang="zh-CN" altLang="en-US">
                <a:latin typeface="华文楷体" panose="02010600040101010101" charset="-122"/>
                <a:ea typeface="华文楷体" panose="02010600040101010101" charset="-122"/>
              </a:rPr>
              <a:t>两大类。</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002060"/>
                </a:solidFill>
                <a:latin typeface="华文楷体" panose="02010600040101010101" charset="-122"/>
                <a:ea typeface="华文楷体" panose="02010600040101010101" charset="-122"/>
                <a:cs typeface="华文楷体" panose="02010600040101010101" charset="-122"/>
              </a:rPr>
              <a:t>① 均匀腐蚀</a:t>
            </a:r>
            <a:endParaRPr lang="zh-CN" altLang="en-US" b="1">
              <a:solidFill>
                <a:srgbClr val="00206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均匀腐蚀是指发生在金属表面的全部或大部损坏，也成全面腐蚀。腐蚀的结果是材料的质量减少，厚度变薄。</a:t>
            </a:r>
            <a:r>
              <a:rPr lang="zh-CN" altLang="en-US">
                <a:latin typeface="华文楷体" panose="02010600040101010101" charset="-122"/>
                <a:ea typeface="华文楷体" panose="02010600040101010101" charset="-122"/>
                <a:sym typeface="+mn-ea"/>
              </a:rPr>
              <a:t>多数情况下，金属表面会生成保护性的腐蚀产物，使腐蚀变慢。</a:t>
            </a:r>
            <a:r>
              <a:rPr lang="zh-CN" altLang="en-US">
                <a:latin typeface="华文楷体" panose="02010600040101010101" charset="-122"/>
                <a:ea typeface="华文楷体" panose="02010600040101010101" charset="-122"/>
              </a:rPr>
              <a:t>均匀腐蚀危害性较小，只要知道材料的腐蚀速率，需要计算应留出的腐蚀裕量，在设计时加大壁厚。</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002060"/>
                </a:solidFill>
                <a:latin typeface="华文楷体" panose="02010600040101010101" charset="-122"/>
                <a:ea typeface="华文楷体" panose="02010600040101010101" charset="-122"/>
                <a:cs typeface="华文楷体" panose="02010600040101010101" charset="-122"/>
              </a:rPr>
              <a:t>② 局部腐蚀</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局部腐蚀是指只发生在</a:t>
            </a:r>
            <a:r>
              <a:rPr lang="zh-CN" altLang="en-US">
                <a:solidFill>
                  <a:srgbClr val="FF0D0D"/>
                </a:solidFill>
                <a:latin typeface="华文楷体" panose="02010600040101010101" charset="-122"/>
                <a:ea typeface="华文楷体" panose="02010600040101010101" charset="-122"/>
              </a:rPr>
              <a:t>金属表面狭小区域</a:t>
            </a:r>
            <a:r>
              <a:rPr lang="zh-CN" altLang="en-US">
                <a:latin typeface="华文楷体" panose="02010600040101010101" charset="-122"/>
                <a:ea typeface="华文楷体" panose="02010600040101010101" charset="-122"/>
              </a:rPr>
              <a:t>的破坏。其危害比均匀腐蚀严重得多，它约占设备机械腐蚀破坏总数的</a:t>
            </a:r>
            <a:r>
              <a:rPr lang="en-US" altLang="zh-CN">
                <a:latin typeface="华文楷体" panose="02010600040101010101" charset="-122"/>
                <a:ea typeface="华文楷体" panose="02010600040101010101" charset="-122"/>
              </a:rPr>
              <a:t>70%</a:t>
            </a:r>
            <a:r>
              <a:rPr lang="zh-CN" altLang="en-US">
                <a:latin typeface="华文楷体" panose="02010600040101010101" charset="-122"/>
                <a:ea typeface="华文楷体" panose="02010600040101010101" charset="-122"/>
              </a:rPr>
              <a:t>，而且可能是</a:t>
            </a:r>
            <a:r>
              <a:rPr lang="zh-CN" altLang="en-US">
                <a:gradFill>
                  <a:gsLst>
                    <a:gs pos="50000">
                      <a:srgbClr val="BB59BC"/>
                    </a:gs>
                    <a:gs pos="100000">
                      <a:srgbClr val="425CCA"/>
                    </a:gs>
                    <a:gs pos="0">
                      <a:srgbClr val="F7CC7E"/>
                    </a:gs>
                  </a:gsLst>
                  <a:lin ang="2580000" scaled="1"/>
                </a:gradFill>
                <a:latin typeface="华文楷体" panose="02010600040101010101" charset="-122"/>
                <a:ea typeface="华文楷体" panose="02010600040101010101" charset="-122"/>
              </a:rPr>
              <a:t>突发性</a:t>
            </a:r>
            <a:r>
              <a:rPr lang="zh-CN" altLang="en-US">
                <a:latin typeface="华文楷体" panose="02010600040101010101" charset="-122"/>
                <a:ea typeface="华文楷体" panose="02010600040101010101" charset="-122"/>
              </a:rPr>
              <a:t>和</a:t>
            </a:r>
            <a:r>
              <a:rPr lang="zh-CN" altLang="en-US">
                <a:gradFill>
                  <a:gsLst>
                    <a:gs pos="100000">
                      <a:srgbClr val="6264F8"/>
                    </a:gs>
                    <a:gs pos="49000">
                      <a:srgbClr val="B584EC"/>
                    </a:gs>
                    <a:gs pos="0">
                      <a:srgbClr val="EE9AE5"/>
                    </a:gs>
                  </a:gsLst>
                  <a:lin ang="2700000" scaled="1"/>
                </a:gradFill>
                <a:latin typeface="华文楷体" panose="02010600040101010101" charset="-122"/>
                <a:ea typeface="华文楷体" panose="02010600040101010101" charset="-122"/>
              </a:rPr>
              <a:t>灾难性</a:t>
            </a:r>
            <a:r>
              <a:rPr lang="zh-CN" altLang="en-US">
                <a:latin typeface="华文楷体" panose="02010600040101010101" charset="-122"/>
                <a:ea typeface="华文楷体" panose="02010600040101010101" charset="-122"/>
              </a:rPr>
              <a:t>的，会引起火灾、爆炸、中毒等事故。局部腐蚀不同的类型在第二节详细介绍。</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3105" y="621030"/>
            <a:ext cx="8251825" cy="5994400"/>
          </a:xfrm>
        </p:spPr>
        <p:txBody>
          <a:bodyPr/>
          <a:p>
            <a:pPr marL="0" indent="0" eaLnBrk="1" latinLnBrk="0" hangingPunct="1">
              <a:lnSpc>
                <a:spcPts val="330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⑹ 地面</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①地面</a:t>
            </a:r>
            <a:r>
              <a:rPr lang="zh-CN" altLang="en-US">
                <a:solidFill>
                  <a:srgbClr val="FF0000"/>
                </a:solidFill>
                <a:latin typeface="华文楷体" panose="02010600040101010101" charset="-122"/>
                <a:ea typeface="华文楷体" panose="02010600040101010101" charset="-122"/>
                <a:sym typeface="+mn-ea"/>
              </a:rPr>
              <a:t>隔离层</a:t>
            </a:r>
            <a:r>
              <a:rPr lang="zh-CN" altLang="en-US">
                <a:latin typeface="华文楷体" panose="02010600040101010101" charset="-122"/>
                <a:ea typeface="华文楷体" panose="02010600040101010101" charset="-122"/>
                <a:sym typeface="+mn-ea"/>
              </a:rPr>
              <a:t>的设置：</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a. </a:t>
            </a:r>
            <a:r>
              <a:rPr lang="zh-CN" altLang="en-US">
                <a:latin typeface="华文楷体" panose="02010600040101010101" charset="-122"/>
                <a:ea typeface="华文楷体" panose="02010600040101010101" charset="-122"/>
                <a:sym typeface="+mn-ea"/>
              </a:rPr>
              <a:t>受腐蚀性介质作用且经常冲洗的地面应设置隔离层；</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b. </a:t>
            </a:r>
            <a:r>
              <a:rPr lang="zh-CN" altLang="en-US">
                <a:latin typeface="华文楷体" panose="02010600040101010101" charset="-122"/>
                <a:ea typeface="华文楷体" panose="02010600040101010101" charset="-122"/>
                <a:sym typeface="+mn-ea"/>
              </a:rPr>
              <a:t>受大量易溶盐类介质作用且腐蚀性等级为强、中时，地面</a:t>
            </a:r>
            <a:r>
              <a:rPr lang="zh-CN" altLang="en-US">
                <a:latin typeface="华文楷体" panose="02010600040101010101" charset="-122"/>
                <a:ea typeface="华文楷体" panose="02010600040101010101" charset="-122"/>
                <a:sym typeface="+mn-ea"/>
              </a:rPr>
              <a:t>应设置隔离层；</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c. </a:t>
            </a:r>
            <a:r>
              <a:rPr lang="zh-CN" altLang="en-US">
                <a:latin typeface="华文楷体" panose="02010600040101010101" charset="-122"/>
                <a:ea typeface="华文楷体" panose="02010600040101010101" charset="-122"/>
                <a:sym typeface="+mn-ea"/>
              </a:rPr>
              <a:t>在强、中腐蚀时，受氯离子介质作用的楼层地面和苛性碱作用的底层地面，应设隔离层；在弱腐蚀时，受氯离子介质作用的楼层地面和苛性碱作用的底层地面，宜设隔离层；</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d. </a:t>
            </a:r>
            <a:r>
              <a:rPr lang="zh-CN" altLang="en-US">
                <a:latin typeface="华文楷体" panose="02010600040101010101" charset="-122"/>
                <a:ea typeface="华文楷体" panose="02010600040101010101" charset="-122"/>
                <a:sym typeface="+mn-ea"/>
              </a:rPr>
              <a:t>水玻璃混凝土地面和采用水玻璃胶泥或砂浆砌筑的块材地面，应设置隔离层。</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②地面</a:t>
            </a:r>
            <a:r>
              <a:rPr lang="zh-CN" altLang="en-US">
                <a:solidFill>
                  <a:srgbClr val="FF0000"/>
                </a:solidFill>
                <a:latin typeface="华文楷体" panose="02010600040101010101" charset="-122"/>
                <a:ea typeface="华文楷体" panose="02010600040101010101" charset="-122"/>
                <a:sym typeface="+mn-ea"/>
              </a:rPr>
              <a:t>排水</a:t>
            </a:r>
            <a:r>
              <a:rPr lang="zh-CN" altLang="en-US">
                <a:latin typeface="华文楷体" panose="02010600040101010101" charset="-122"/>
                <a:ea typeface="华文楷体" panose="02010600040101010101" charset="-122"/>
                <a:sym typeface="+mn-ea"/>
              </a:rPr>
              <a:t>应符合下列规定：</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a. </a:t>
            </a:r>
            <a:r>
              <a:rPr lang="zh-CN" altLang="en-US">
                <a:latin typeface="华文楷体" panose="02010600040101010101" charset="-122"/>
                <a:ea typeface="华文楷体" panose="02010600040101010101" charset="-122"/>
                <a:sym typeface="+mn-ea"/>
              </a:rPr>
              <a:t>受液态介质作用的地面，应设朝向排水沟或地漏的排泄坡面；底层地面排泄坡面的坡度不宜小于</a:t>
            </a:r>
            <a:r>
              <a:rPr lang="en-US" altLang="zh-CN">
                <a:latin typeface="华文楷体" panose="02010600040101010101" charset="-122"/>
                <a:ea typeface="华文楷体" panose="02010600040101010101" charset="-122"/>
                <a:sym typeface="+mn-ea"/>
              </a:rPr>
              <a:t>2%</a:t>
            </a:r>
            <a:r>
              <a:rPr lang="zh-CN" altLang="en-US">
                <a:latin typeface="华文楷体" panose="02010600040101010101" charset="-122"/>
                <a:ea typeface="华文楷体" panose="02010600040101010101" charset="-122"/>
                <a:sym typeface="+mn-ea"/>
              </a:rPr>
              <a:t>，楼层地面排泄坡面的坡度不宜小于</a:t>
            </a:r>
            <a:r>
              <a:rPr lang="en-US" altLang="zh-CN">
                <a:latin typeface="华文楷体" panose="02010600040101010101" charset="-122"/>
                <a:ea typeface="华文楷体" panose="02010600040101010101" charset="-122"/>
                <a:sym typeface="+mn-ea"/>
              </a:rPr>
              <a:t>1%</a:t>
            </a:r>
            <a:r>
              <a:rPr lang="zh-CN" altLang="en-US">
                <a:latin typeface="华文楷体" panose="02010600040101010101" charset="-122"/>
                <a:ea typeface="华文楷体" panose="02010600040101010101" charset="-122"/>
                <a:sym typeface="+mn-ea"/>
              </a:rPr>
              <a:t>，底层地面宜采用基土找坡，楼层</a:t>
            </a:r>
            <a:endParaRPr lang="zh-CN" altLang="en-US">
              <a:latin typeface="华文楷体" panose="02010600040101010101" charset="-122"/>
              <a:ea typeface="华文楷体" panose="02010600040101010101" charset="-122"/>
              <a:sym typeface="+mn-ea"/>
            </a:endParaRPr>
          </a:p>
          <a:p>
            <a:pPr marL="0" indent="0">
              <a:buNone/>
            </a:pP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5495" y="764540"/>
            <a:ext cx="8179435" cy="5218430"/>
          </a:xfrm>
        </p:spPr>
        <p:txBody>
          <a:bodyPr/>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地面宜采用找平层找坡；</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b. </a:t>
            </a:r>
            <a:r>
              <a:rPr lang="zh-CN" altLang="en-US">
                <a:latin typeface="华文楷体" panose="02010600040101010101" charset="-122"/>
                <a:ea typeface="华文楷体" panose="02010600040101010101" charset="-122"/>
              </a:rPr>
              <a:t>排水沟和地漏应布置在能迅速排除液体的位置，排泄坡面长度不宜大于</a:t>
            </a:r>
            <a:r>
              <a:rPr lang="en-US" altLang="zh-CN">
                <a:latin typeface="华文楷体" panose="02010600040101010101" charset="-122"/>
                <a:ea typeface="华文楷体" panose="02010600040101010101" charset="-122"/>
              </a:rPr>
              <a:t>9m</a:t>
            </a:r>
            <a:r>
              <a:rPr lang="zh-CN" altLang="en-US">
                <a:latin typeface="华文楷体" panose="02010600040101010101" charset="-122"/>
                <a:ea typeface="华文楷体" panose="02010600040101010101" charset="-122"/>
              </a:rPr>
              <a:t>，各个方向的</a:t>
            </a:r>
            <a:r>
              <a:rPr lang="zh-CN" altLang="en-US">
                <a:latin typeface="华文楷体" panose="02010600040101010101" charset="-122"/>
                <a:ea typeface="华文楷体" panose="02010600040101010101" charset="-122"/>
                <a:sym typeface="+mn-ea"/>
              </a:rPr>
              <a:t>排泄坡面长度不宜相差太大；</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c. </a:t>
            </a:r>
            <a:r>
              <a:rPr lang="zh-CN" altLang="en-US">
                <a:latin typeface="华文楷体" panose="02010600040101010101" charset="-122"/>
                <a:ea typeface="华文楷体" panose="02010600040101010101" charset="-122"/>
              </a:rPr>
              <a:t>排水沟内壁与墙边、柱边的距离，不应小于</a:t>
            </a:r>
            <a:r>
              <a:rPr lang="en-US" altLang="zh-CN">
                <a:latin typeface="华文楷体" panose="02010600040101010101" charset="-122"/>
                <a:ea typeface="华文楷体" panose="02010600040101010101" charset="-122"/>
              </a:rPr>
              <a:t>300mm</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d. </a:t>
            </a:r>
            <a:r>
              <a:rPr lang="zh-CN" altLang="en-US">
                <a:latin typeface="华文楷体" panose="02010600040101010101" charset="-122"/>
                <a:ea typeface="华文楷体" panose="02010600040101010101" charset="-122"/>
              </a:rPr>
              <a:t>地漏中心与墙、柱、梁等结构边缘的距离，不应小于</a:t>
            </a:r>
            <a:r>
              <a:rPr lang="en-US" altLang="zh-CN">
                <a:latin typeface="华文楷体" panose="02010600040101010101" charset="-122"/>
                <a:ea typeface="华文楷体" panose="02010600040101010101" charset="-122"/>
              </a:rPr>
              <a:t>400mm</a:t>
            </a:r>
            <a:r>
              <a:rPr lang="zh-CN" altLang="en-US">
                <a:latin typeface="华文楷体" panose="02010600040101010101" charset="-122"/>
                <a:ea typeface="华文楷体" panose="02010600040101010101" charset="-122"/>
              </a:rPr>
              <a:t>，地漏的上口直径不宜小于</a:t>
            </a:r>
            <a:r>
              <a:rPr lang="en-US" altLang="zh-CN">
                <a:latin typeface="华文楷体" panose="02010600040101010101" charset="-122"/>
                <a:ea typeface="华文楷体" panose="02010600040101010101" charset="-122"/>
              </a:rPr>
              <a:t>150mm</a:t>
            </a:r>
            <a:r>
              <a:rPr lang="zh-CN" altLang="en-US">
                <a:latin typeface="华文楷体" panose="02010600040101010101" charset="-122"/>
                <a:ea typeface="华文楷体" panose="02010600040101010101" charset="-122"/>
              </a:rPr>
              <a:t>，地漏应采用耐腐蚀材料制作，与地面的连接应严密。</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③有液态介质作用的地面的下列部位应设</a:t>
            </a:r>
            <a:r>
              <a:rPr lang="zh-CN" altLang="en-US">
                <a:solidFill>
                  <a:srgbClr val="FF0000"/>
                </a:solidFill>
                <a:latin typeface="华文楷体" panose="02010600040101010101" charset="-122"/>
                <a:ea typeface="华文楷体" panose="02010600040101010101" charset="-122"/>
              </a:rPr>
              <a:t>挡水</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a. </a:t>
            </a:r>
            <a:r>
              <a:rPr lang="zh-CN" altLang="en-US">
                <a:latin typeface="华文楷体" panose="02010600040101010101" charset="-122"/>
                <a:ea typeface="华文楷体" panose="02010600040101010101" charset="-122"/>
              </a:rPr>
              <a:t>不同材料的地面面层交界处；</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b. </a:t>
            </a:r>
            <a:r>
              <a:rPr lang="zh-CN" altLang="en-US">
                <a:latin typeface="华文楷体" panose="02010600040101010101" charset="-122"/>
                <a:ea typeface="华文楷体" panose="02010600040101010101" charset="-122"/>
              </a:rPr>
              <a:t>楼层地面、平台的孔洞边缘和平台边缘；</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c. </a:t>
            </a:r>
            <a:r>
              <a:rPr lang="zh-CN" altLang="en-US">
                <a:latin typeface="华文楷体" panose="02010600040101010101" charset="-122"/>
                <a:ea typeface="华文楷体" panose="02010600040101010101" charset="-122"/>
              </a:rPr>
              <a:t>地坑四周、排风沟出口与地面交接处及变形缝两侧。</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706755"/>
            <a:ext cx="8295005" cy="567563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a:t>
            </a:r>
            <a:r>
              <a:rPr lang="zh-CN" altLang="en-US">
                <a:solidFill>
                  <a:srgbClr val="FF0000"/>
                </a:solidFill>
                <a:latin typeface="华文楷体" panose="02010600040101010101" charset="-122"/>
                <a:ea typeface="华文楷体" panose="02010600040101010101" charset="-122"/>
              </a:rPr>
              <a:t>设备基础的防护</a:t>
            </a:r>
            <a:r>
              <a:rPr lang="zh-CN" altLang="en-US">
                <a:latin typeface="华文楷体" panose="02010600040101010101" charset="-122"/>
                <a:ea typeface="华文楷体" panose="02010600040101010101" charset="-122"/>
              </a:rPr>
              <a:t>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设备基础表面的防护层不宜直接作为结构荷载受力面。</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设备基础顶面高出地面面层不应小于100mm。</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c. </a:t>
            </a:r>
            <a:r>
              <a:rPr lang="zh-CN" altLang="en-US">
                <a:latin typeface="华文楷体" panose="02010600040101010101" charset="-122"/>
                <a:ea typeface="华文楷体" panose="02010600040101010101" charset="-122"/>
              </a:rPr>
              <a:t>设备基础的地上部分，应根据介质的腐蚀性等级、设备安装、检修和使用要求，结合基础的型式及大小等因素，选择防腐蚀材料和构造。当基础顶面与所在地面的高差小于 300mm 时，基础的防护面层宜与地面一致。振动设备基础宜采用整体或大块石材等耐冲击、抗振动的面层材料。</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d. </a:t>
            </a:r>
            <a:r>
              <a:rPr lang="zh-CN" altLang="en-US">
                <a:latin typeface="华文楷体" panose="02010600040101010101" charset="-122"/>
                <a:ea typeface="华文楷体" panose="02010600040101010101" charset="-122"/>
              </a:rPr>
              <a:t>液态介质作用较多的设备基础，其基础顶面及四周地面宜采取集液、排液措施。</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e. </a:t>
            </a:r>
            <a:r>
              <a:rPr lang="zh-CN" altLang="en-US">
                <a:latin typeface="华文楷体" panose="02010600040101010101" charset="-122"/>
                <a:ea typeface="华文楷体" panose="02010600040101010101" charset="-122"/>
              </a:rPr>
              <a:t>设备基础锚固螺栓孔的灌浆材料，上部应采用耐腐蚀材料，其深度不宜小于 50mm。</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9465" y="708025"/>
            <a:ext cx="8165465" cy="5674360"/>
          </a:xfrm>
        </p:spPr>
        <p:txBody>
          <a:bodyPr/>
          <a:p>
            <a:pPr marL="0" algn="l">
              <a:buClrTx/>
              <a:buSzTx/>
              <a:buFontTx/>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⑺ 门窗</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①对钢的腐蚀性等级为强时，宜采用平开门。</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②在氯、氯化氢、氟化氢、硫酸酸雾等气体或碳酸钠粉尘作用下，不应采用铝合金门窗。</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③当生产过程中有碱性粉尘作用时，不应采用木门窗。</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④硬聚氯乙烯塑钢门窗、纤维增强塑钢门窗，应选用防腐蚀型的。</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⑤钢门窗、木门窗应根据环境的腐蚀性等级涂刷防腐蚀涂料。</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⑥对钢的腐蚀性等级为强、中时，侧窗、天窗的开窗机应采取防腐蚀措施。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3755" y="622300"/>
            <a:ext cx="8131175" cy="5760085"/>
          </a:xfrm>
        </p:spPr>
        <p:txBody>
          <a:bodyPr/>
          <a:p>
            <a:pPr marL="0" indent="0" eaLnBrk="1" latinLnBrk="0" hangingPunct="1">
              <a:lnSpc>
                <a:spcPts val="2900"/>
              </a:lnSpc>
              <a:spcBef>
                <a:spcPts val="0"/>
              </a:spcBef>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rPr>
              <a:t>    ⑻ 屋面</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①屋面形式应简单，宜采用有组织外排水。生产过程中散发腐蚀性粉尘较多的建筑物，不宜设女儿墙。</a:t>
            </a:r>
            <a:endParaRPr lang="zh-CN" altLang="en-US">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②屋面材料的选择应符合下列规定∶</a:t>
            </a:r>
            <a:endParaRPr lang="zh-CN" altLang="en-US">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轻型屋面应根据腐蚀性介质的性质等条件，选用铝合金板、不锈钢板、彩涂镀铝锌压型钢板和纤维增强塑料瓦等材料；</a:t>
            </a:r>
            <a:endParaRPr lang="zh-CN" altLang="en-US">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在氯、氯化氢、氟化氢气体，碱性粉尘或煤、铜、汞、锡、镍、铅等金属及其化合物的粉尘作用下，不应采用铝合金板；</a:t>
            </a:r>
            <a:endParaRPr lang="zh-CN" altLang="en-US">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c. </a:t>
            </a:r>
            <a:r>
              <a:rPr lang="zh-CN" altLang="en-US">
                <a:latin typeface="华文楷体" panose="02010600040101010101" charset="-122"/>
                <a:ea typeface="华文楷体" panose="02010600040101010101" charset="-122"/>
              </a:rPr>
              <a:t>在腐蚀性粉尘的作用下，不应采用刚性防水屋面和水泥、混凝土的瓦屋面，当采用彩涂压型钢板屋面时，屋面坡度不应小于10%;</a:t>
            </a:r>
            <a:endParaRPr lang="zh-CN" altLang="en-US">
              <a:latin typeface="华文楷体" panose="02010600040101010101" charset="-122"/>
              <a:ea typeface="华文楷体" panose="02010600040101010101" charset="-122"/>
            </a:endParaRPr>
          </a:p>
          <a:p>
            <a:pPr marL="0" indent="0" eaLnBrk="1" latinLnBrk="0" hangingPunct="1">
              <a:lnSpc>
                <a:spcPts val="2900"/>
              </a:lnSpc>
              <a:spcBef>
                <a:spcPts val="0"/>
              </a:spcBef>
              <a:buNone/>
            </a:pPr>
            <a:r>
              <a:rPr lang="en-US" altLang="zh-CN">
                <a:latin typeface="华文楷体" panose="02010600040101010101" charset="-122"/>
                <a:ea typeface="华文楷体" panose="02010600040101010101" charset="-122"/>
              </a:rPr>
              <a:t>    d. </a:t>
            </a:r>
            <a:r>
              <a:rPr lang="zh-CN" altLang="en-US">
                <a:latin typeface="华文楷体" panose="02010600040101010101" charset="-122"/>
                <a:ea typeface="华文楷体" panose="02010600040101010101" charset="-122"/>
              </a:rPr>
              <a:t>屋面配件宜采用混凝土、纤维增强塑料、工程塑料或不锈钢等材料制作，不宜采用薄钢板或镀锌薄钢板制作。</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075" y="576580"/>
            <a:ext cx="8237855" cy="602488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③金属板屋面的连接件应采取防止不同金属接触腐蚀的隔离措施。</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④雨水管和水斗宜选用硬聚氯乙烯塑料、聚乙烯塑料、纤维增强塑料、不锈钢等材料制作。</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⑤受液态介质或固态介质作用的屋面，应按防腐蚀楼层地面设计，并应设置耐腐蚀的排水设施。</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⑥腐蚀性气体、气溶胶或粉尘排放口周围的屋面，应加强防护。</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⑼ 储槽、污水处理池</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a:t>
            </a:r>
            <a:r>
              <a:rPr lang="zh-CN" altLang="en-US">
                <a:solidFill>
                  <a:srgbClr val="FF0000"/>
                </a:solidFill>
                <a:latin typeface="华文楷体" panose="02010600040101010101" charset="-122"/>
                <a:ea typeface="华文楷体" panose="02010600040101010101" charset="-122"/>
              </a:rPr>
              <a:t>储槽的槽体</a:t>
            </a:r>
            <a:r>
              <a:rPr lang="zh-CN" altLang="en-US">
                <a:latin typeface="华文楷体" panose="02010600040101010101" charset="-122"/>
                <a:ea typeface="华文楷体" panose="02010600040101010101" charset="-122"/>
              </a:rPr>
              <a:t>设计应符合下列规定∶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槽体应采用现浇钢筋混凝土结构；</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槽体不应设置伸缩缝；</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c. </a:t>
            </a:r>
            <a:r>
              <a:rPr lang="zh-CN" altLang="en-US">
                <a:latin typeface="华文楷体" panose="02010600040101010101" charset="-122"/>
                <a:ea typeface="华文楷体" panose="02010600040101010101" charset="-122"/>
              </a:rPr>
              <a:t>槽体宜采用条形或环形基础架空设置，当工艺要求布置在地下时，宜设置在地坑内；</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6930" y="525780"/>
            <a:ext cx="8128000" cy="585660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d. </a:t>
            </a:r>
            <a:r>
              <a:rPr lang="zh-CN" altLang="en-US">
                <a:latin typeface="华文楷体" panose="02010600040101010101" charset="-122"/>
                <a:ea typeface="华文楷体" panose="02010600040101010101" charset="-122"/>
                <a:sym typeface="+mn-ea"/>
              </a:rPr>
              <a:t>容积大于 100m²的矩形储槽宜分格；</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e. </a:t>
            </a:r>
            <a:r>
              <a:rPr lang="zh-CN" altLang="en-US">
                <a:latin typeface="华文楷体" panose="02010600040101010101" charset="-122"/>
                <a:ea typeface="华文楷体" panose="02010600040101010101" charset="-122"/>
                <a:sym typeface="+mn-ea"/>
              </a:rPr>
              <a:t>槽体宜设置渗漏检测装置。</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a:t>
            </a:r>
            <a:r>
              <a:rPr lang="zh-CN" altLang="en-US">
                <a:solidFill>
                  <a:srgbClr val="FF0000"/>
                </a:solidFill>
                <a:latin typeface="华文楷体" panose="02010600040101010101" charset="-122"/>
                <a:ea typeface="华文楷体" panose="02010600040101010101" charset="-122"/>
              </a:rPr>
              <a:t>污水处理池的池体</a:t>
            </a:r>
            <a:r>
              <a:rPr lang="zh-CN" altLang="en-US">
                <a:latin typeface="华文楷体" panose="02010600040101010101" charset="-122"/>
                <a:ea typeface="华文楷体" panose="02010600040101010101" charset="-122"/>
              </a:rPr>
              <a:t>应采用现浇钢筋混凝土结构。池体不宜设置伸缩缝，必须设置时，构造应严密，并应满足防腐蚀和变形的要求。</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③储槽、污水处理池的</a:t>
            </a:r>
            <a:r>
              <a:rPr lang="zh-CN" altLang="en-US">
                <a:solidFill>
                  <a:srgbClr val="FF0000"/>
                </a:solidFill>
                <a:latin typeface="华文楷体" panose="02010600040101010101" charset="-122"/>
                <a:ea typeface="华文楷体" panose="02010600040101010101" charset="-122"/>
              </a:rPr>
              <a:t>钢筋混凝土结构</a:t>
            </a:r>
            <a:r>
              <a:rPr lang="zh-CN" altLang="en-US">
                <a:latin typeface="华文楷体" panose="02010600040101010101" charset="-122"/>
                <a:ea typeface="华文楷体" panose="02010600040101010101" charset="-122"/>
              </a:rPr>
              <a:t>设计应符合下列规定∶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混凝土抗渗等级不应低于 P8；</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侧壁和底板的厚度不应小于 250mm；混凝土内表面应平整，侧壁可采用聚合物水泥砂浆局部抹平，底板可采用细石混凝土找平并找坡；</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c. </a:t>
            </a:r>
            <a:r>
              <a:rPr lang="zh-CN" altLang="en-US">
                <a:latin typeface="华文楷体" panose="02010600040101010101" charset="-122"/>
                <a:ea typeface="华文楷体" panose="02010600040101010101" charset="-122"/>
              </a:rPr>
              <a:t>受力钢筋直径不宜小于10mm，间距不应大于 200mm，储槽、污水处理池与污染介质接触面钢筋的混凝土保护层厚度不应小于35mm。</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8820" y="748030"/>
            <a:ext cx="8246110" cy="563435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④储槽、污水处理池与土壤接触的表面，应设置</a:t>
            </a:r>
            <a:r>
              <a:rPr lang="zh-CN" altLang="en-US">
                <a:solidFill>
                  <a:srgbClr val="FF0000"/>
                </a:solidFill>
                <a:latin typeface="华文楷体" panose="02010600040101010101" charset="-122"/>
                <a:ea typeface="华文楷体" panose="02010600040101010101" charset="-122"/>
              </a:rPr>
              <a:t>防水层</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⑤管道出入口宜设置在储槽、污水处理池的</a:t>
            </a:r>
            <a:r>
              <a:rPr lang="zh-CN" altLang="en-US">
                <a:solidFill>
                  <a:srgbClr val="FF0000"/>
                </a:solidFill>
                <a:latin typeface="华文楷体" panose="02010600040101010101" charset="-122"/>
                <a:ea typeface="华文楷体" panose="02010600040101010101" charset="-122"/>
              </a:rPr>
              <a:t>顶部</a:t>
            </a:r>
            <a:r>
              <a:rPr lang="zh-CN" altLang="en-US">
                <a:latin typeface="华文楷体" panose="02010600040101010101" charset="-122"/>
                <a:ea typeface="华文楷体" panose="02010600040101010101" charset="-122"/>
              </a:rPr>
              <a:t>。当确需在</a:t>
            </a:r>
            <a:r>
              <a:rPr lang="zh-CN" altLang="en-US">
                <a:solidFill>
                  <a:srgbClr val="FF0000"/>
                </a:solidFill>
                <a:latin typeface="华文楷体" panose="02010600040101010101" charset="-122"/>
                <a:ea typeface="华文楷体" panose="02010600040101010101" charset="-122"/>
              </a:rPr>
              <a:t>侧壁设置</a:t>
            </a:r>
            <a:r>
              <a:rPr lang="zh-CN" altLang="en-US">
                <a:latin typeface="华文楷体" panose="02010600040101010101" charset="-122"/>
                <a:ea typeface="华文楷体" panose="02010600040101010101" charset="-122"/>
              </a:rPr>
              <a:t>时，必须预埋耐腐蚀的套管，套管与管道间的缝隙应采用耐腐蚀材料填封。</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⑥腐蚀性等级为强时，储槽、污水处理池的内表面不应埋设钢制预埋件。储槽的栏杆和池内的爬梯、支架等，宜采用纤维增强塑料型材或耐腐蚀的金属制作。</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⑦当衬里施工过程中可能产生有害气体时，储槽、污水处理池的顶盖应采用装配式或设置不少于两个供施工通风用的孔洞。</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8665" y="564515"/>
            <a:ext cx="8216265" cy="5817870"/>
          </a:xfrm>
        </p:spPr>
        <p:txBody>
          <a:bodyPr/>
          <a:p>
            <a:pPr marL="0" indent="0" eaLnBrk="1" latinLnBrk="0" hangingPunct="1">
              <a:lnSpc>
                <a:spcPts val="330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⑽ 室外管架</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①室外管架应采用钢筋混凝土结构、钢结构或预应力混凝土结构。</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②对钢的腐蚀性等级为强、中时，不宜采用吊索式、悬索式管架。</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③钢筋混凝土管架的设计应符合下列规定∶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柱宜采用矩形截面;</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混凝土构件的表面防护，应符合</a:t>
            </a:r>
            <a:r>
              <a:rPr lang="en-US" altLang="zh-CN">
                <a:latin typeface="华文楷体" panose="02010600040101010101" charset="-122"/>
                <a:ea typeface="华文楷体" panose="02010600040101010101" charset="-122"/>
              </a:rPr>
              <a:t>GB/T 50046-2018</a:t>
            </a:r>
            <a:r>
              <a:rPr lang="zh-CN" altLang="en-US">
                <a:latin typeface="华文楷体" panose="02010600040101010101" charset="-122"/>
                <a:ea typeface="华文楷体" panose="02010600040101010101" charset="-122"/>
              </a:rPr>
              <a:t>第 5.2 节的规定。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④钢管架的设计应符合下列规定∶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柱、桁架、梁宜采用H 型截面和管型截面；</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圆钢吊杆或拉杆的直径不应小于 20mm；</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c. </a:t>
            </a:r>
            <a:r>
              <a:rPr lang="zh-CN" altLang="en-US">
                <a:latin typeface="华文楷体" panose="02010600040101010101" charset="-122"/>
                <a:ea typeface="华文楷体" panose="02010600040101010101" charset="-122"/>
              </a:rPr>
              <a:t>钢构件的表面防护，应符合</a:t>
            </a:r>
            <a:r>
              <a:rPr lang="en-US" altLang="zh-CN">
                <a:latin typeface="华文楷体" panose="02010600040101010101" charset="-122"/>
                <a:ea typeface="华文楷体" panose="02010600040101010101" charset="-122"/>
              </a:rPr>
              <a:t>GB/T 50046</a:t>
            </a:r>
            <a:r>
              <a:rPr lang="zh-CN" altLang="en-US">
                <a:latin typeface="华文楷体" panose="02010600040101010101" charset="-122"/>
                <a:ea typeface="华文楷体" panose="02010600040101010101" charset="-122"/>
              </a:rPr>
              <a:t>第 5.2节的规定。</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4545" y="620395"/>
            <a:ext cx="8160385" cy="57619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⑤防腐蚀地面范围内的管架柱下部以及有腐蚀性液体作用的检修平台或走道，应加强防护。</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⑾</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排气筒</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①排气筒</a:t>
            </a:r>
            <a:r>
              <a:rPr lang="zh-CN" altLang="en-US">
                <a:solidFill>
                  <a:srgbClr val="FF0000"/>
                </a:solidFill>
                <a:latin typeface="华文楷体" panose="02010600040101010101" charset="-122"/>
                <a:ea typeface="华文楷体" panose="02010600040101010101" charset="-122"/>
              </a:rPr>
              <a:t>型式的选择</a:t>
            </a:r>
            <a:r>
              <a:rPr lang="zh-CN" altLang="en-US">
                <a:latin typeface="华文楷体" panose="02010600040101010101" charset="-122"/>
                <a:ea typeface="华文楷体" panose="02010600040101010101" charset="-122"/>
              </a:rPr>
              <a:t>宜符合下列规定∶</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排放的烟气中含有酸性冷凝液对排气筒为强腐蚀时，宜采用套筒式或塔架式排气筒;</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排放的气体或粉尘对钢筋混凝土的腐蚀性等级为弱时，可采用单筒式排气筒。</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a:t>
            </a:r>
            <a:r>
              <a:rPr lang="zh-CN" altLang="en-US">
                <a:solidFill>
                  <a:srgbClr val="FF0000"/>
                </a:solidFill>
                <a:latin typeface="华文楷体" panose="02010600040101010101" charset="-122"/>
                <a:ea typeface="华文楷体" panose="02010600040101010101" charset="-122"/>
              </a:rPr>
              <a:t>单筒式排气筒</a:t>
            </a:r>
            <a:r>
              <a:rPr lang="zh-CN" altLang="en-US">
                <a:latin typeface="华文楷体" panose="02010600040101010101" charset="-122"/>
                <a:ea typeface="华文楷体" panose="02010600040101010101" charset="-122"/>
              </a:rPr>
              <a:t>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筒壁应采用钢筋混凝土；筒壁的厚度不宜小于160mm，混凝土的抗渗等级不宜低于P8;钢筋混凝土的结构设计应符合</a:t>
            </a:r>
            <a:r>
              <a:rPr lang="en-US" altLang="zh-CN">
                <a:latin typeface="华文楷体" panose="02010600040101010101" charset="-122"/>
                <a:ea typeface="华文楷体" panose="02010600040101010101" charset="-122"/>
                <a:sym typeface="+mn-ea"/>
              </a:rPr>
              <a:t>GB/T 50046</a:t>
            </a:r>
            <a:r>
              <a:rPr lang="zh-CN" altLang="en-US">
                <a:latin typeface="华文楷体" panose="02010600040101010101" charset="-122"/>
                <a:ea typeface="华文楷体" panose="02010600040101010101" charset="-122"/>
              </a:rPr>
              <a:t>第4.2节的规定，筒首 20m 范围内的最大裂缝宽度不应大于0.15mm；</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669925"/>
            <a:ext cx="8226425" cy="5121910"/>
          </a:xfrm>
        </p:spPr>
        <p:txBody>
          <a:bodyPr/>
          <a:p>
            <a:pPr marL="0" indent="0">
              <a:buNone/>
            </a:pPr>
            <a:r>
              <a:rPr lang="zh-CN" altLang="en-US" sz="2800" b="1">
                <a:latin typeface="华文楷体" panose="02010600040101010101" charset="-122"/>
                <a:ea typeface="华文楷体" panose="02010600040101010101" charset="-122"/>
                <a:sym typeface="+mn-ea"/>
              </a:rPr>
              <a:t>二、电化学腐蚀机理</a:t>
            </a:r>
            <a:endParaRPr lang="zh-CN" altLang="en-US" sz="2800" b="1">
              <a:latin typeface="华文楷体" panose="02010600040101010101" charset="-122"/>
              <a:ea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腐蚀电池</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电化学腐蚀的机理是，金属材料不同部位之间存在电位差，同电解质溶液接触时构成原电池和闭合电路，在阳极金属原子失去电子成为离子，这就是金属腐蚀的本质。</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0070C0"/>
                </a:solidFill>
                <a:highlight>
                  <a:srgbClr val="FFFF00"/>
                </a:highlight>
                <a:latin typeface="华文楷体" panose="02010600040101010101" charset="-122"/>
                <a:ea typeface="华文楷体" panose="02010600040101010101" charset="-122"/>
                <a:cs typeface="华文楷体" panose="02010600040101010101" charset="-122"/>
                <a:sym typeface="+mn-ea"/>
              </a:rPr>
              <a:t>腐蚀电池</a:t>
            </a:r>
            <a:r>
              <a:rPr kumimoji="0" lang="zh-CN" altLang="en-US" kern="1200">
                <a:latin typeface="华文楷体" panose="02010600040101010101" charset="-122"/>
                <a:ea typeface="华文楷体" panose="02010600040101010101" charset="-122"/>
                <a:cs typeface="华文楷体" panose="02010600040101010101" charset="-122"/>
                <a:sym typeface="+mn-ea"/>
              </a:rPr>
              <a:t>的定义：只能导致金属材料破坏而不能对外界做有用功的</a:t>
            </a:r>
            <a:r>
              <a:rPr kumimoji="0" lang="zh-CN" altLang="en-US" kern="1200">
                <a:solidFill>
                  <a:srgbClr val="FF0000"/>
                </a:solidFill>
                <a:latin typeface="华文楷体" panose="02010600040101010101" charset="-122"/>
                <a:ea typeface="华文楷体" panose="02010600040101010101" charset="-122"/>
                <a:cs typeface="华文楷体" panose="02010600040101010101" charset="-122"/>
                <a:sym typeface="+mn-ea"/>
              </a:rPr>
              <a:t>短路原电池</a:t>
            </a:r>
            <a:r>
              <a:rPr kumimoji="0" lang="zh-CN" altLang="en-US" kern="1200">
                <a:latin typeface="华文楷体" panose="02010600040101010101" charset="-122"/>
                <a:ea typeface="华文楷体" panose="02010600040101010101" charset="-122"/>
                <a:cs typeface="华文楷体" panose="02010600040101010101" charset="-122"/>
                <a:sym typeface="+mn-ea"/>
              </a:rPr>
              <a:t>。</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另外还需说明以下两点：</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① </a:t>
            </a:r>
            <a:r>
              <a:rPr kumimoji="0" lang="zh-CN" altLang="en-US" kern="1200">
                <a:latin typeface="华文楷体" panose="02010600040101010101" charset="-122"/>
                <a:ea typeface="华文楷体" panose="02010600040101010101" charset="-122"/>
                <a:cs typeface="华文楷体" panose="02010600040101010101" charset="-122"/>
                <a:sym typeface="+mn-ea"/>
              </a:rPr>
              <a:t>腐蚀电池反应释放出来的化学能都以热能的形式耗散掉而不能被利用；</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② 腐蚀电池中相应的电极反应都是以最大程度的不可逆过程的方式在进行。</a:t>
            </a:r>
            <a:r>
              <a:rPr kumimoji="0" lang="zh-CN" altLang="en-US" kern="1200">
                <a:latin typeface="华文楷体" panose="02010600040101010101" charset="-122"/>
                <a:ea typeface="华文楷体" panose="02010600040101010101" charset="-122"/>
                <a:cs typeface="华文楷体" panose="02010600040101010101" charset="-122"/>
                <a:sym typeface="+mn-ea"/>
              </a:rPr>
              <a:t>                            </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920" y="549910"/>
            <a:ext cx="8208010" cy="600900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b. </a:t>
            </a:r>
            <a:r>
              <a:rPr lang="zh-CN" altLang="en-US">
                <a:latin typeface="华文楷体" panose="02010600040101010101" charset="-122"/>
                <a:ea typeface="华文楷体" panose="02010600040101010101" charset="-122"/>
                <a:sym typeface="+mn-ea"/>
              </a:rPr>
              <a:t>筒壁可能结露时，应沿筒壁全高设耐腐蚀材料的内衬，筒壁内表面宜预先涂刷厚度不小于100μm 的防腐蚀涂料或树脂胶料；</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c. </a:t>
            </a:r>
            <a:r>
              <a:rPr lang="zh-CN" altLang="en-US">
                <a:latin typeface="华文楷体" panose="02010600040101010101" charset="-122"/>
                <a:ea typeface="华文楷体" panose="02010600040101010101" charset="-122"/>
                <a:sym typeface="+mn-ea"/>
              </a:rPr>
              <a:t>当筒壁不可能结露时，筒壁内表面应沿全高涂刷厚度不小于250μm的防腐蚀涂料。</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a:t>
            </a:r>
            <a:r>
              <a:rPr lang="zh-CN" altLang="en-US">
                <a:solidFill>
                  <a:srgbClr val="FF0000"/>
                </a:solidFill>
                <a:latin typeface="华文楷体" panose="02010600040101010101" charset="-122"/>
                <a:ea typeface="华文楷体" panose="02010600040101010101" charset="-122"/>
                <a:sym typeface="+mn-ea"/>
              </a:rPr>
              <a:t>套筒式排气筒</a:t>
            </a:r>
            <a:r>
              <a:rPr lang="zh-CN" altLang="en-US">
                <a:latin typeface="华文楷体" panose="02010600040101010101" charset="-122"/>
                <a:ea typeface="华文楷体" panose="02010600040101010101" charset="-122"/>
                <a:sym typeface="+mn-ea"/>
              </a:rPr>
              <a:t>应符合下列规定∶</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 </a:t>
            </a:r>
            <a:r>
              <a:rPr lang="zh-CN" altLang="en-US">
                <a:latin typeface="华文楷体" panose="02010600040101010101" charset="-122"/>
                <a:ea typeface="华文楷体" panose="02010600040101010101" charset="-122"/>
                <a:sym typeface="+mn-ea"/>
              </a:rPr>
              <a:t>外筒应采用钢筋混凝土，混凝土抗渗等级不宜低于P8；钢筋混凝土的结构设计，应符合</a:t>
            </a:r>
            <a:r>
              <a:rPr lang="en-US" altLang="zh-CN">
                <a:latin typeface="华文楷体" panose="02010600040101010101" charset="-122"/>
                <a:ea typeface="华文楷体" panose="02010600040101010101" charset="-122"/>
                <a:sym typeface="+mn-ea"/>
              </a:rPr>
              <a:t>GB/T 50046</a:t>
            </a:r>
            <a:r>
              <a:rPr lang="zh-CN" altLang="en-US">
                <a:latin typeface="华文楷体" panose="02010600040101010101" charset="-122"/>
                <a:ea typeface="华文楷体" panose="02010600040101010101" charset="-122"/>
                <a:sym typeface="+mn-ea"/>
              </a:rPr>
              <a:t>第4.2 节的规定，筒首 20m 范围内的最大裂缝宽度，不应大于0.15mm；外筒内表面及支承内筒的梁、柱及平台、楼梯等构件的表面防护，应符合</a:t>
            </a:r>
            <a:r>
              <a:rPr lang="en-US" altLang="zh-CN">
                <a:latin typeface="华文楷体" panose="02010600040101010101" charset="-122"/>
                <a:ea typeface="华文楷体" panose="02010600040101010101" charset="-122"/>
                <a:sym typeface="+mn-ea"/>
              </a:rPr>
              <a:t>GB/T 50046</a:t>
            </a:r>
            <a:r>
              <a:rPr lang="zh-CN" altLang="en-US">
                <a:latin typeface="华文楷体" panose="02010600040101010101" charset="-122"/>
                <a:ea typeface="华文楷体" panose="02010600040101010101" charset="-122"/>
                <a:sym typeface="+mn-ea"/>
              </a:rPr>
              <a:t>第 5.2 节的规定；外筒的厚度应根据内部平台和内筒荷载按现行国家标准《烟囱设计规范》GB 50051执行；</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b. </a:t>
            </a:r>
            <a:r>
              <a:rPr lang="zh-CN" altLang="en-US">
                <a:latin typeface="华文楷体" panose="02010600040101010101" charset="-122"/>
                <a:ea typeface="华文楷体" panose="02010600040101010101" charset="-122"/>
                <a:sym typeface="+mn-ea"/>
              </a:rPr>
              <a:t>内筒应根据排放气体的腐蚀性采用耐腐蚀材料制作。</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2310" y="579120"/>
            <a:ext cx="8262620" cy="5803265"/>
          </a:xfrm>
        </p:spPr>
        <p:txBody>
          <a:bodyPr/>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a:t>
            </a:r>
            <a:r>
              <a:rPr lang="zh-CN" altLang="en-US">
                <a:solidFill>
                  <a:srgbClr val="FF0000"/>
                </a:solidFill>
                <a:latin typeface="华文楷体" panose="02010600040101010101" charset="-122"/>
                <a:ea typeface="华文楷体" panose="02010600040101010101" charset="-122"/>
              </a:rPr>
              <a:t>塔架式排气筒</a:t>
            </a:r>
            <a:r>
              <a:rPr lang="zh-CN" altLang="en-US">
                <a:latin typeface="华文楷体" panose="02010600040101010101" charset="-122"/>
                <a:ea typeface="华文楷体" panose="02010600040101010101" charset="-122"/>
              </a:rPr>
              <a:t>应符合下列规定∶</a:t>
            </a:r>
            <a:endParaRPr lang="zh-CN" altLang="en-US">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a. </a:t>
            </a:r>
            <a:r>
              <a:rPr lang="zh-CN" altLang="en-US">
                <a:latin typeface="华文楷体" panose="02010600040101010101" charset="-122"/>
                <a:ea typeface="华文楷体" panose="02010600040101010101" charset="-122"/>
              </a:rPr>
              <a:t>塔架应采用钢结构，并应符合</a:t>
            </a:r>
            <a:r>
              <a:rPr lang="en-US" altLang="zh-CN">
                <a:latin typeface="华文楷体" panose="02010600040101010101" charset="-122"/>
                <a:ea typeface="华文楷体" panose="02010600040101010101" charset="-122"/>
                <a:sym typeface="+mn-ea"/>
              </a:rPr>
              <a:t>GB/T 50046</a:t>
            </a:r>
            <a:r>
              <a:rPr lang="zh-CN" altLang="en-US">
                <a:latin typeface="华文楷体" panose="02010600040101010101" charset="-122"/>
                <a:ea typeface="华文楷体" panose="02010600040101010101" charset="-122"/>
              </a:rPr>
              <a:t>第 4.3 节的规定；</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b. </a:t>
            </a:r>
            <a:r>
              <a:rPr lang="zh-CN" altLang="en-US">
                <a:latin typeface="华文楷体" panose="02010600040101010101" charset="-122"/>
                <a:ea typeface="华文楷体" panose="02010600040101010101" charset="-122"/>
              </a:rPr>
              <a:t>塔架结构主要杆件宜选用管型截面；</a:t>
            </a:r>
            <a:endParaRPr lang="zh-CN" altLang="en-US">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c. </a:t>
            </a:r>
            <a:r>
              <a:rPr lang="zh-CN" altLang="en-US">
                <a:latin typeface="华文楷体" panose="02010600040101010101" charset="-122"/>
                <a:ea typeface="华文楷体" panose="02010600040101010101" charset="-122"/>
              </a:rPr>
              <a:t>塔架顶部 10m 范围内的钢材厚度，可增加腐蚀裕量 lmm；</a:t>
            </a:r>
            <a:endParaRPr lang="zh-CN" altLang="en-US">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d. </a:t>
            </a:r>
            <a:r>
              <a:rPr lang="zh-CN" altLang="en-US">
                <a:latin typeface="华文楷体" panose="02010600040101010101" charset="-122"/>
                <a:ea typeface="华文楷体" panose="02010600040101010101" charset="-122"/>
              </a:rPr>
              <a:t>筒体应根据排放气体的腐蚀性采用耐腐蚀材料制作；</a:t>
            </a:r>
            <a:endParaRPr lang="zh-CN" altLang="en-US">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e. </a:t>
            </a:r>
            <a:r>
              <a:rPr lang="zh-CN" altLang="en-US">
                <a:latin typeface="华文楷体" panose="02010600040101010101" charset="-122"/>
                <a:ea typeface="华文楷体" panose="02010600040101010101" charset="-122"/>
              </a:rPr>
              <a:t>在强和中腐蚀环境下，钢塔架基础应高出地面 500mm。</a:t>
            </a:r>
            <a:endParaRPr lang="zh-CN" altLang="en-US">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⑤气体进口、转折及出口部位，应加强防护；可能产</a:t>
            </a:r>
            <a:endParaRPr lang="zh-CN" altLang="en-US">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zh-CN" altLang="en-US">
                <a:latin typeface="华文楷体" panose="02010600040101010101" charset="-122"/>
                <a:ea typeface="华文楷体" panose="02010600040101010101" charset="-122"/>
              </a:rPr>
              <a:t>生气体结露的部位，应采取防止冷凝液积聚和沿筒身流下的措施。</a:t>
            </a:r>
            <a:endParaRPr lang="zh-CN" altLang="en-US">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⑥单筒式筒壁的外表面、套筒式外筒的外表面和塔架，应根据排出气体和周围大气中气态、固态介质的类别，按</a:t>
            </a:r>
            <a:r>
              <a:rPr lang="en-US" altLang="zh-CN">
                <a:latin typeface="华文楷体" panose="02010600040101010101" charset="-122"/>
                <a:ea typeface="华文楷体" panose="02010600040101010101" charset="-122"/>
                <a:sym typeface="+mn-ea"/>
              </a:rPr>
              <a:t>GB/T 50046</a:t>
            </a:r>
            <a:r>
              <a:rPr lang="zh-CN" altLang="en-US">
                <a:latin typeface="华文楷体" panose="02010600040101010101" charset="-122"/>
                <a:ea typeface="华文楷体" panose="02010600040101010101" charset="-122"/>
              </a:rPr>
              <a:t>第 5.2 节的规定进行防护，筒首部位 10m 范围内应加强防护。</a:t>
            </a:r>
            <a:endParaRPr lang="zh-CN" altLang="en-US">
              <a:latin typeface="华文楷体" panose="02010600040101010101" charset="-122"/>
              <a:ea typeface="华文楷体" panose="02010600040101010101" charset="-122"/>
            </a:endParaRPr>
          </a:p>
          <a:p>
            <a:pPr marL="0" indent="0" eaLnBrk="1" latinLnBrk="0" hangingPunct="1">
              <a:lnSpc>
                <a:spcPts val="28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⑦排气筒内部和外部地面受液态介质作用时，应根据介质的种类、浓度，按</a:t>
            </a:r>
            <a:r>
              <a:rPr lang="en-US" altLang="zh-CN">
                <a:latin typeface="华文楷体" panose="02010600040101010101" charset="-122"/>
                <a:ea typeface="华文楷体" panose="02010600040101010101" charset="-122"/>
                <a:sym typeface="+mn-ea"/>
              </a:rPr>
              <a:t>GB/T 50046</a:t>
            </a:r>
            <a:r>
              <a:rPr lang="zh-CN" altLang="en-US">
                <a:latin typeface="华文楷体" panose="02010600040101010101" charset="-122"/>
                <a:ea typeface="华文楷体" panose="02010600040101010101" charset="-122"/>
              </a:rPr>
              <a:t>第5.1节的规定设置防腐蚀地面。</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79780" y="570230"/>
            <a:ext cx="8059420" cy="6000750"/>
          </a:xfrm>
          <a:prstGeom prst="rect">
            <a:avLst/>
          </a:prstGeom>
          <a:noFill/>
        </p:spPr>
        <p:txBody>
          <a:bodyPr wrap="square" rtlCol="0" anchor="t">
            <a:spAutoFit/>
          </a:bodyPr>
          <a:p>
            <a:pPr marL="0" indent="0" algn="just" eaLnBrk="1" latinLnBrk="0" hangingPunct="1">
              <a:lnSpc>
                <a:spcPts val="2880"/>
              </a:lnSpc>
              <a:buNone/>
            </a:pP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2. 宏观与微观</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腐蚀电池</a:t>
            </a:r>
            <a:endPar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2880"/>
              </a:lnSpc>
              <a:buNone/>
            </a:pPr>
            <a:r>
              <a:rPr lang="zh-CN" altLang="en-US" sz="2400">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⑴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宏观腐蚀电池</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2880"/>
              </a:lnSpc>
              <a:buNone/>
            </a:pPr>
            <a:r>
              <a:rPr lang="zh-CN" altLang="en-US" sz="2400">
                <a:latin typeface="华文楷体" panose="02010600040101010101" charset="-122"/>
                <a:ea typeface="华文楷体" panose="02010600040101010101" charset="-122"/>
                <a:cs typeface="华文楷体" panose="02010600040101010101" charset="-122"/>
                <a:sym typeface="+mn-ea"/>
              </a:rPr>
              <a:t>    通常是指由肉眼可见的电极构成的</a:t>
            </a:r>
            <a:r>
              <a:rPr lang="en-US" altLang="zh-CN" sz="2400">
                <a:latin typeface="华文楷体" panose="02010600040101010101" charset="-122"/>
                <a:ea typeface="华文楷体" panose="02010600040101010101" charset="-122"/>
                <a:cs typeface="华文楷体" panose="02010600040101010101" charset="-122"/>
                <a:sym typeface="+mn-ea"/>
              </a:rPr>
              <a:t>“</a:t>
            </a:r>
            <a:r>
              <a:rPr lang="zh-CN" altLang="en-US" sz="2400">
                <a:latin typeface="华文楷体" panose="02010600040101010101" charset="-122"/>
                <a:ea typeface="华文楷体" panose="02010600040101010101" charset="-122"/>
                <a:cs typeface="华文楷体" panose="02010600040101010101" charset="-122"/>
                <a:sym typeface="+mn-ea"/>
              </a:rPr>
              <a:t>大电极</a:t>
            </a:r>
            <a:r>
              <a:rPr lang="en-US" altLang="zh-CN" sz="2400">
                <a:latin typeface="华文楷体" panose="02010600040101010101" charset="-122"/>
                <a:ea typeface="华文楷体" panose="02010600040101010101" charset="-122"/>
                <a:cs typeface="华文楷体" panose="02010600040101010101" charset="-122"/>
                <a:sym typeface="+mn-ea"/>
              </a:rPr>
              <a:t>”</a:t>
            </a:r>
            <a:r>
              <a:rPr lang="zh-CN" altLang="en-US" sz="2400">
                <a:latin typeface="华文楷体" panose="02010600040101010101" charset="-122"/>
                <a:ea typeface="华文楷体" panose="02010600040101010101" charset="-122"/>
                <a:cs typeface="华文楷体" panose="02010600040101010101" charset="-122"/>
                <a:sym typeface="+mn-ea"/>
              </a:rPr>
              <a:t>。</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2880"/>
              </a:lnSpc>
              <a:buNone/>
            </a:pPr>
            <a:r>
              <a:rPr lang="zh-CN" altLang="en-US" sz="2400">
                <a:latin typeface="华文楷体" panose="02010600040101010101" charset="-122"/>
                <a:ea typeface="华文楷体" panose="02010600040101010101" charset="-122"/>
                <a:cs typeface="华文楷体" panose="02010600040101010101" charset="-122"/>
                <a:sym typeface="+mn-ea"/>
              </a:rPr>
              <a:t>    常见的三种：</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2880"/>
              </a:lnSpc>
              <a:buNone/>
            </a:pPr>
            <a:r>
              <a:rPr lang="zh-CN" altLang="en-US" sz="2400">
                <a:latin typeface="华文楷体" panose="02010600040101010101" charset="-122"/>
                <a:ea typeface="华文楷体" panose="02010600040101010101" charset="-122"/>
                <a:cs typeface="华文楷体" panose="02010600040101010101" charset="-122"/>
                <a:sym typeface="+mn-ea"/>
              </a:rPr>
              <a:t>    ①</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不同</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金属接触的电池</a:t>
            </a: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两种电位不同的金属或合金相接触时引起的</a:t>
            </a:r>
            <a:r>
              <a:rPr lang="zh-CN" altLang="en-US" sz="2400">
                <a:solidFill>
                  <a:srgbClr val="00B0F0"/>
                </a:solidFill>
                <a:latin typeface="华文楷体" panose="02010600040101010101" charset="-122"/>
                <a:ea typeface="华文楷体" panose="02010600040101010101" charset="-122"/>
                <a:cs typeface="华文楷体" panose="02010600040101010101" charset="-122"/>
                <a:sym typeface="+mn-ea"/>
              </a:rPr>
              <a:t>电偶腐蚀</a:t>
            </a:r>
            <a:r>
              <a:rPr lang="zh-CN" altLang="en-US" sz="2400">
                <a:latin typeface="华文楷体" panose="02010600040101010101" charset="-122"/>
                <a:ea typeface="华文楷体" panose="02010600040101010101" charset="-122"/>
                <a:cs typeface="华文楷体" panose="02010600040101010101" charset="-122"/>
                <a:sym typeface="+mn-ea"/>
              </a:rPr>
              <a:t>。其中电位较负的金属为阳极而不断遭受腐蚀；而电位较正的金属为阴极而受到保护。为此，</a:t>
            </a:r>
            <a:r>
              <a:rPr lang="zh-CN" altLang="en-US" sz="2400">
                <a:latin typeface="华文楷体" panose="02010600040101010101" charset="-122"/>
                <a:ea typeface="华文楷体" panose="02010600040101010101" charset="-122"/>
                <a:cs typeface="华文楷体" panose="02010600040101010101" charset="-122"/>
                <a:sym typeface="+mn-ea"/>
              </a:rPr>
              <a:t>两种电位不同的金属连接处要加绝缘材料，以避免电偶腐蚀。</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2880"/>
              </a:lnSpc>
              <a:buNone/>
            </a:pPr>
            <a:r>
              <a:rPr lang="zh-CN" altLang="en-US" sz="2400">
                <a:latin typeface="华文楷体" panose="02010600040101010101" charset="-122"/>
                <a:ea typeface="华文楷体" panose="02010600040101010101" charset="-122"/>
                <a:cs typeface="华文楷体" panose="02010600040101010101" charset="-122"/>
                <a:sym typeface="+mn-ea"/>
              </a:rPr>
              <a:t>    ② </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浓差电池</a:t>
            </a: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由同种金属在不同区域所接触介质的浓度不同而形成。常见的是氧浓差或充气不均形成的电池。氧浓度较低处金属的电位较负，成为阳极而加速腐蚀。这是较为普遍、危害很大的一种。</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2880"/>
              </a:lnSpc>
              <a:buNone/>
            </a:pPr>
            <a:r>
              <a:rPr lang="zh-CN" altLang="en-US" sz="2400">
                <a:latin typeface="华文楷体" panose="02010600040101010101" charset="-122"/>
                <a:ea typeface="华文楷体" panose="02010600040101010101" charset="-122"/>
                <a:cs typeface="华文楷体" panose="02010600040101010101" charset="-122"/>
                <a:sym typeface="+mn-ea"/>
              </a:rPr>
              <a:t>    ③ </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温差电池</a:t>
            </a: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浸入电解质溶液的金属因处于不同温度的情况下形成的电池称为温差电池。高温部位的金属是腐蚀电池的阳极。而低温部位则是电池的阴极。</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125" y="525145"/>
            <a:ext cx="8171180" cy="5697855"/>
          </a:xfrm>
          <a:prstGeom prst="rect">
            <a:avLst/>
          </a:prstGeom>
          <a:noFill/>
        </p:spPr>
        <p:txBody>
          <a:bodyPr wrap="square" rtlCol="0" anchor="t">
            <a:spAutoFit/>
          </a:bodyPr>
          <a:p>
            <a:pPr marL="0" indent="0" eaLnBrk="1" latinLnBrk="0" hangingPunct="1">
              <a:lnSpc>
                <a:spcPts val="3680"/>
              </a:lnSpc>
              <a:buFont typeface="Wingdings" panose="05000000000000000000" pitchFamily="2" charset="2"/>
              <a:buNone/>
            </a:pPr>
            <a:r>
              <a:rPr kumimoji="1" lang="en-US" altLang="zh-CN" sz="2400" b="1" kern="0">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⑵</a:t>
            </a:r>
            <a:r>
              <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rPr>
              <a:t> 微观腐蚀电池</a:t>
            </a:r>
            <a:endParaRPr kumimoji="1" lang="zh-CN" altLang="en-US" sz="2400" b="1" kern="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是指由于种种原因金属表面产生电化学不均匀性（表面各部分电位不等），从而形成的许多用肉眼无法分辨出的微小电极而构成的电池。 主要有：</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① 化学成分不均引起的微电池。工业用金属材料大多含有不同的合金成分或杂质，在腐蚀介质中，基体材料与合金成分或杂质就构成了许多微小的短路腐蚀电池，杂质往往是阴极，起加速基体金属腐蚀的作用。</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② 金相组织</a:t>
            </a:r>
            <a:r>
              <a:rPr lang="zh-CN" altLang="en-US" sz="2400" dirty="0">
                <a:latin typeface="华文楷体" panose="02010600040101010101" charset="-122"/>
                <a:ea typeface="华文楷体" panose="02010600040101010101" charset="-122"/>
                <a:cs typeface="华文楷体" panose="02010600040101010101" charset="-122"/>
                <a:sym typeface="+mn-ea"/>
              </a:rPr>
              <a:t>不均构起的微电池。其中晶界的电位比晶粒内部要低，晶界作为微电池的阳极，首先从晶界开始发生晶间腐蚀。</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buFont typeface="Wingdings" panose="05000000000000000000" pitchFamily="2" charset="2"/>
              <a:buNone/>
            </a:pP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注：</a:t>
            </a:r>
            <a:r>
              <a:rPr lang="zh-CN" altLang="en-US" sz="2400" dirty="0">
                <a:solidFill>
                  <a:srgbClr val="0070C0"/>
                </a:solidFill>
                <a:latin typeface="华文楷体" panose="02010600040101010101" charset="-122"/>
                <a:ea typeface="华文楷体" panose="02010600040101010101" charset="-122"/>
                <a:cs typeface="华文楷体" panose="02010600040101010101" charset="-122"/>
                <a:sym typeface="+mn-ea"/>
              </a:rPr>
              <a:t>金相</a:t>
            </a:r>
            <a:r>
              <a:rPr lang="zh-CN" altLang="en-US" sz="2400" dirty="0">
                <a:solidFill>
                  <a:srgbClr val="00B050"/>
                </a:solidFill>
                <a:latin typeface="华文楷体" panose="02010600040101010101" charset="-122"/>
                <a:ea typeface="华文楷体" panose="02010600040101010101" charset="-122"/>
                <a:cs typeface="华文楷体" panose="02010600040101010101" charset="-122"/>
                <a:sym typeface="+mn-ea"/>
              </a:rPr>
              <a:t>指金属或合金的化学成分以及各种成分在合金内部的物理状态和化学状态。</a:t>
            </a:r>
            <a:r>
              <a:rPr lang="zh-CN" altLang="en-US" sz="2400" dirty="0">
                <a:solidFill>
                  <a:srgbClr val="0070C0"/>
                </a:solidFill>
                <a:latin typeface="华文楷体" panose="02010600040101010101" charset="-122"/>
                <a:ea typeface="华文楷体" panose="02010600040101010101" charset="-122"/>
                <a:cs typeface="华文楷体" panose="02010600040101010101" charset="-122"/>
                <a:sym typeface="+mn-ea"/>
              </a:rPr>
              <a:t>金相组织</a:t>
            </a:r>
            <a:r>
              <a:rPr lang="zh-CN" altLang="en-US" sz="2400" dirty="0">
                <a:solidFill>
                  <a:srgbClr val="00B050"/>
                </a:solidFill>
                <a:latin typeface="华文楷体" panose="02010600040101010101" charset="-122"/>
                <a:ea typeface="华文楷体" panose="02010600040101010101" charset="-122"/>
                <a:cs typeface="华文楷体" panose="02010600040101010101" charset="-122"/>
                <a:sym typeface="+mn-ea"/>
              </a:rPr>
              <a:t>是反映金属金相的具体形态，如马氏体，奥氏体，铁素体等。</a:t>
            </a:r>
            <a:endParaRPr lang="zh-CN" altLang="en-US" sz="2400" dirty="0">
              <a:solidFill>
                <a:srgbClr val="00B05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tags/tag1.xml><?xml version="1.0" encoding="utf-8"?>
<p:tagLst xmlns:p="http://schemas.openxmlformats.org/presentationml/2006/main">
  <p:tag name="REFSHAPE" val="558330788"/>
  <p:tag name="KSO_WM_UNIT_PLACING_PICTURE_USER_VIEWPORT" val="{&quot;height&quot;:3270,&quot;width&quot;:3480}"/>
</p:tagLst>
</file>

<file path=ppt/tags/tag2.xml><?xml version="1.0" encoding="utf-8"?>
<p:tagLst xmlns:p="http://schemas.openxmlformats.org/presentationml/2006/main">
  <p:tag name="REFSHAPE" val="542917028"/>
  <p:tag name="KSO_WM_UNIT_PLACING_PICTURE_USER_VIEWPORT" val="{&quot;height&quot;:3285,&quot;width&quot;:4740}"/>
</p:tagLst>
</file>

<file path=ppt/tags/tag3.xml><?xml version="1.0" encoding="utf-8"?>
<p:tagLst xmlns:p="http://schemas.openxmlformats.org/presentationml/2006/main">
  <p:tag name="COMMONDATA" val="eyJoZGlkIjoiYTZhMmNkMzNkNTRjZWRlODE3OTI4MDdjZjg1NmViYjgifQ=="/>
  <p:tag name="KSO_WPP_MARK_KEY" val="d2fc4c40-b113-4aae-8ab8-9e6467c66c7b"/>
  <p:tag name="commondata" val="eyJoZGlkIjoiYTc2ZGZiNzZiNDVlOGViOWVmM2JhOTY0NGJkNjUyYzgifQ=="/>
  <p:tag name="resource_record_key" val="{&quot;13&quot;:[20482071,4695713,20482073]}"/>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21349</Words>
  <Application>WPS 演示</Application>
  <PresentationFormat>自定义</PresentationFormat>
  <Paragraphs>611</Paragraphs>
  <Slides>71</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71</vt:i4>
      </vt:variant>
    </vt:vector>
  </HeadingPairs>
  <TitlesOfParts>
    <vt:vector size="87" baseType="lpstr">
      <vt:lpstr>Arial</vt:lpstr>
      <vt:lpstr>宋体</vt:lpstr>
      <vt:lpstr>Wingdings</vt:lpstr>
      <vt:lpstr>Calibri</vt:lpstr>
      <vt:lpstr>Times New Roman</vt:lpstr>
      <vt:lpstr>华文新魏</vt:lpstr>
      <vt:lpstr>隶书</vt:lpstr>
      <vt:lpstr>华文行楷</vt:lpstr>
      <vt:lpstr>华文楷体</vt:lpstr>
      <vt:lpstr>华文隶书</vt:lpstr>
      <vt:lpstr>微软雅黑</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1266</cp:revision>
  <dcterms:created xsi:type="dcterms:W3CDTF">2016-09-20T02:06:00Z</dcterms:created>
  <dcterms:modified xsi:type="dcterms:W3CDTF">2024-10-17T06:18:30Z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77B5E10FA5604A2093A545CB6665F4E3</vt:lpwstr>
  </property>
</Properties>
</file>