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4796" r:id="rId9"/>
    <p:sldId id="3871" r:id="rId10"/>
    <p:sldId id="4241" r:id="rId11"/>
    <p:sldId id="4333" r:id="rId12"/>
    <p:sldId id="4918" r:id="rId13"/>
    <p:sldId id="4383" r:id="rId14"/>
    <p:sldId id="5053" r:id="rId15"/>
    <p:sldId id="5054" r:id="rId16"/>
    <p:sldId id="5055" r:id="rId17"/>
    <p:sldId id="5056" r:id="rId18"/>
    <p:sldId id="5057" r:id="rId19"/>
    <p:sldId id="5125" r:id="rId20"/>
    <p:sldId id="5126" r:id="rId21"/>
    <p:sldId id="5127" r:id="rId22"/>
    <p:sldId id="5128" r:id="rId23"/>
    <p:sldId id="5129" r:id="rId24"/>
    <p:sldId id="5130" r:id="rId25"/>
    <p:sldId id="5131" r:id="rId26"/>
    <p:sldId id="5132" r:id="rId27"/>
    <p:sldId id="5133" r:id="rId28"/>
    <p:sldId id="5134" r:id="rId29"/>
    <p:sldId id="5202" r:id="rId30"/>
    <p:sldId id="4430" r:id="rId31"/>
    <p:sldId id="4431" r:id="rId32"/>
    <p:sldId id="4432" r:id="rId33"/>
    <p:sldId id="4860" r:id="rId34"/>
    <p:sldId id="4433" r:id="rId35"/>
    <p:sldId id="4435" r:id="rId36"/>
    <p:sldId id="3820" r:id="rId37"/>
    <p:sldId id="4972" r:id="rId38"/>
    <p:sldId id="4482" r:id="rId39"/>
    <p:sldId id="4973" r:id="rId40"/>
    <p:sldId id="4974" r:id="rId41"/>
    <p:sldId id="4975" r:id="rId42"/>
    <p:sldId id="4976" r:id="rId43"/>
    <p:sldId id="4977" r:id="rId44"/>
    <p:sldId id="3847" r:id="rId45"/>
    <p:sldId id="3959" r:id="rId46"/>
    <p:sldId id="3960" r:id="rId47"/>
    <p:sldId id="4919" r:id="rId48"/>
    <p:sldId id="4566" r:id="rId49"/>
    <p:sldId id="4921" r:id="rId50"/>
    <p:sldId id="4920" r:id="rId51"/>
    <p:sldId id="4567" r:id="rId52"/>
    <p:sldId id="4568" r:id="rId53"/>
    <p:sldId id="4569" r:id="rId54"/>
    <p:sldId id="4915" r:id="rId55"/>
    <p:sldId id="5203" r:id="rId56"/>
    <p:sldId id="5204" r:id="rId57"/>
    <p:sldId id="5205" r:id="rId58"/>
    <p:sldId id="5206" r:id="rId59"/>
    <p:sldId id="5207" r:id="rId60"/>
    <p:sldId id="5208" r:id="rId61"/>
    <p:sldId id="5209" r:id="rId62"/>
    <p:sldId id="5210" r:id="rId63"/>
    <p:sldId id="4571" r:id="rId64"/>
    <p:sldId id="4946" r:id="rId65"/>
    <p:sldId id="5018" r:id="rId66"/>
    <p:sldId id="5019" r:id="rId67"/>
    <p:sldId id="5020" r:id="rId68"/>
    <p:sldId id="5021" r:id="rId69"/>
    <p:sldId id="5022" r:id="rId70"/>
    <p:sldId id="5023" r:id="rId71"/>
    <p:sldId id="5024" r:id="rId72"/>
    <p:sldId id="5025" r:id="rId73"/>
    <p:sldId id="5026" r:id="rId74"/>
    <p:sldId id="5027" r:id="rId75"/>
    <p:sldId id="5028" r:id="rId76"/>
    <p:sldId id="5029" r:id="rId77"/>
    <p:sldId id="5030" r:id="rId78"/>
    <p:sldId id="5031" r:id="rId79"/>
    <p:sldId id="5032" r:id="rId80"/>
    <p:sldId id="4948" r:id="rId81"/>
    <p:sldId id="5033" r:id="rId82"/>
    <p:sldId id="5034" r:id="rId83"/>
    <p:sldId id="5035" r:id="rId84"/>
    <p:sldId id="5036" r:id="rId85"/>
    <p:sldId id="5037" r:id="rId86"/>
    <p:sldId id="4922" r:id="rId87"/>
    <p:sldId id="4951" r:id="rId88"/>
    <p:sldId id="4953" r:id="rId89"/>
    <p:sldId id="4954" r:id="rId90"/>
    <p:sldId id="4955" r:id="rId91"/>
    <p:sldId id="4957" r:id="rId92"/>
    <p:sldId id="4958" r:id="rId93"/>
    <p:sldId id="4959" r:id="rId94"/>
  </p:sldIdLst>
  <p:sldSz cx="9144000" cy="6858000" type="screen4x3"/>
  <p:notesSz cx="6858000" cy="9144000"/>
  <p:custDataLst>
    <p:tags r:id="rId9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2" userDrawn="1">
          <p15:clr>
            <a:srgbClr val="A4A3A4"/>
          </p15:clr>
        </p15:guide>
        <p15:guide id="2" orient="horz" pos="4020" userDrawn="1">
          <p15:clr>
            <a:srgbClr val="A4A3A4"/>
          </p15:clr>
        </p15:guide>
        <p15:guide id="3" pos="3048"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E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p:cViewPr varScale="1">
        <p:scale>
          <a:sx n="57" d="100"/>
          <a:sy n="57" d="100"/>
        </p:scale>
        <p:origin x="-96" y="-90"/>
      </p:cViewPr>
      <p:guideLst>
        <p:guide orient="horz" pos="412"/>
        <p:guide orient="horz" pos="4020"/>
        <p:guide pos="3048"/>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gs" Target="tags/tag1.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859270" y="6381750"/>
            <a:ext cx="193992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615315"/>
            <a:ext cx="8049895" cy="5916295"/>
          </a:xfrm>
        </p:spPr>
        <p:txBody>
          <a:bodyPr/>
          <a:p>
            <a:pPr marL="0" indent="0" eaLnBrk="1" latinLnBrk="0" hangingPunct="1">
              <a:lnSpc>
                <a:spcPts val="3500"/>
              </a:lnSpc>
              <a:spcBef>
                <a:spcPts val="0"/>
              </a:spcBef>
              <a:buNone/>
            </a:pPr>
            <a:r>
              <a:rPr kumimoji="0" lang="zh-CN" altLang="en-US" b="1"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a:latin typeface="华文楷体" panose="02010600040101010101" charset="-122"/>
                <a:ea typeface="华文楷体" panose="02010600040101010101" charset="-122"/>
                <a:cs typeface="华文楷体" panose="02010600040101010101" charset="-122"/>
                <a:sym typeface="+mn-ea"/>
              </a:rPr>
              <a:t>二、压力容器使用管理</a:t>
            </a:r>
            <a:endParaRPr kumimoji="0" lang="zh-CN" altLang="en-US" b="1"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b="1" dirty="0">
                <a:solidFill>
                  <a:srgbClr val="00B0F0"/>
                </a:solidFill>
                <a:latin typeface="华文楷体" panose="02010600040101010101" charset="-122"/>
                <a:ea typeface="华文楷体" panose="02010600040101010101" charset="-122"/>
                <a:cs typeface="华文楷体" panose="02010600040101010101" charset="-122"/>
                <a:sym typeface="+mn-ea"/>
              </a:rPr>
              <a:t>    1. 使用安全管理</a:t>
            </a:r>
            <a:endParaRPr lang="zh-CN" altLang="en-US" b="1"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⑴</a:t>
            </a: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使用单位义务</a:t>
            </a:r>
            <a:endPar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压力容器使用单位应当按照《特种设备使用管理规则》的有关要求，对压力容器进行使用安全管理，设置安全管理机构，配备安全管理负责人、安全管理人员和作业人员，办理使用登记，建立各项安全管理制度，制定操作规程，并且进行检查。</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⑵</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使用登记</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使用单位应当按照规定在压力容器投入使用前或者投入使用后30日内，向所在地负责特种设备使用登记的部门（以下简称使用登记机关）申请办理《特种设备使用登记证》（简称《使用登记证》）。</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3890" y="577215"/>
            <a:ext cx="8321040" cy="5805170"/>
          </a:xfrm>
        </p:spPr>
        <p:txBody>
          <a:bodyPr/>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⑶压力容器</a:t>
            </a: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操作规程</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压力容器的使用单位，应当在工艺操作规程和岗位操作规程中，明确提出压力容器安全操作要求。</a:t>
            </a:r>
            <a:r>
              <a:rPr lang="zh-CN" altLang="en-US">
                <a:solidFill>
                  <a:srgbClr val="FF0000"/>
                </a:solidFill>
                <a:latin typeface="华文楷体" panose="02010600040101010101" charset="-122"/>
                <a:ea typeface="华文楷体" panose="02010600040101010101" charset="-122"/>
              </a:rPr>
              <a:t>操作规程至少包括以下内容</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操作工艺参数（含工作压力、最高或者最低工作温度）；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岗位操作方法（含开、停车的操作程序和注意事项）；</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运行中重点检查的项目和部位，运行中可能出现的异常现象和防止措施，以及紧急情况的处置和报告程序。</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a:t>
            </a:r>
            <a:r>
              <a:rPr lang="zh-CN" altLang="en-US">
                <a:solidFill>
                  <a:srgbClr val="7030A0"/>
                </a:solidFill>
                <a:latin typeface="华文楷体" panose="02010600040101010101" charset="-122"/>
                <a:ea typeface="华文楷体" panose="02010600040101010101" charset="-122"/>
              </a:rPr>
              <a:t>经常性维护保养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使用单位应建立压力容器装置巡检制度，并对压力容器本体及其安全附件、装卸附件、安全保护装置、测量调控装置、附属仪器仪表进行经常性维护保养。对发现的异常情况及时处理并且记录，保证在用压力容器始终处于正常使用状态。</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0730" y="641350"/>
            <a:ext cx="8204200" cy="59156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⑸</a:t>
            </a:r>
            <a:r>
              <a:rPr lang="zh-CN" altLang="en-US">
                <a:solidFill>
                  <a:srgbClr val="7030A0"/>
                </a:solidFill>
                <a:latin typeface="华文楷体" panose="02010600040101010101" charset="-122"/>
                <a:ea typeface="华文楷体" panose="02010600040101010101" charset="-122"/>
              </a:rPr>
              <a:t>定期自行检查</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压力容器的自行检查，包括</a:t>
            </a:r>
            <a:r>
              <a:rPr lang="zh-CN" altLang="en-US">
                <a:solidFill>
                  <a:srgbClr val="FF0000"/>
                </a:solidFill>
                <a:latin typeface="华文楷体" panose="02010600040101010101" charset="-122"/>
                <a:ea typeface="华文楷体" panose="02010600040101010101" charset="-122"/>
              </a:rPr>
              <a:t>月度检查</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年度检查</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highlight>
                  <a:srgbClr val="00FFFF"/>
                </a:highlight>
                <a:latin typeface="华文楷体" panose="02010600040101010101" charset="-122"/>
                <a:ea typeface="华文楷体" panose="02010600040101010101" charset="-122"/>
              </a:rPr>
              <a:t>月度检查</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使用单位每月对所使用的压力容器至少进行 1 次月度检查，并且应当记录检查情况；当年度检查与月度检查时间重合时，可不再进行月度检查。月度检查</a:t>
            </a:r>
            <a:r>
              <a:rPr lang="zh-CN" altLang="en-US">
                <a:solidFill>
                  <a:srgbClr val="FF0000"/>
                </a:solidFill>
                <a:latin typeface="华文楷体" panose="02010600040101010101" charset="-122"/>
                <a:ea typeface="华文楷体" panose="02010600040101010101" charset="-122"/>
              </a:rPr>
              <a:t>内容</a:t>
            </a:r>
            <a:r>
              <a:rPr lang="zh-CN" altLang="en-US">
                <a:latin typeface="华文楷体" panose="02010600040101010101" charset="-122"/>
                <a:ea typeface="华文楷体" panose="02010600040101010101" charset="-122"/>
              </a:rPr>
              <a:t>主要为压力容器本体及其安全附件、装卸附件、安全保护装置、测量调控装置、附属仪器仪表是否完好、各密封面有无泄漏，以及其他异常情况等。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highlight>
                  <a:srgbClr val="00FFFF"/>
                </a:highlight>
                <a:latin typeface="华文楷体" panose="02010600040101010101" charset="-122"/>
                <a:ea typeface="华文楷体" panose="02010600040101010101" charset="-122"/>
              </a:rPr>
              <a:t>年度检查</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使用单位每年对所使用的压力容器至少进行 1 次年度检查，年度检查工作完成后，应当进行压力容器使用安全状况分析，并且对年度检查中发现的隐患及时消除。</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5485" y="558165"/>
            <a:ext cx="8259445" cy="58242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⑹</a:t>
            </a:r>
            <a:r>
              <a:rPr lang="zh-CN" altLang="en-US">
                <a:solidFill>
                  <a:srgbClr val="7030A0"/>
                </a:solidFill>
                <a:latin typeface="华文楷体" panose="02010600040101010101" charset="-122"/>
                <a:ea typeface="华文楷体" panose="02010600040101010101" charset="-122"/>
              </a:rPr>
              <a:t>定期检验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使用单位应当在压力容器定期检验有效期届满的1个月以前，向特种设备检验机构提出定期检验申请，并且做好定期检验相关的准备工作。</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定期检验完成后，由使用单位组织对压力容器进行管道连接、密封、附件（含安全附件及仪表）和内件安装等工作，并且对其安全性负责。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⑺</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达到设计使用年限使用的压力容器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达到设计使用年限的压力容器（未规定设计使用年限，但是使用超过 20 年的压力容器视为达到设计使用年限），如果要继续使用，使用单位应当委托有检验资质的特种设备检验机构参照定期检验的有关规定对其进行检验办理使用登记证书变更，方可继续使用。</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215" y="690880"/>
            <a:ext cx="8260715" cy="569150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⑻</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异常情况处理</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压力容器发生异常情况，操作人员应当立即采取应急专项措施，并且按照规定的程序，及时向本单位有关部门和人员报告。如：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①工作压力、工作温度超过规定值，采取措施仍不能得到有效控制的；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②受压元件发生裂缝、异常变形、泄漏、衬里层失效等危及安全的；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③安全附件失灵、损坏等不能起到安全保护作用的；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④垫片、紧固件损坏，难以保证安全运行的；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⑤发生火灾等直接威胁到压力容器安全运行的；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⑥液位异常，采取措施仍不能得到有效控制的.</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716915"/>
            <a:ext cx="8273415" cy="56654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⑼</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rPr>
              <a:t>修理及带压密封安全要求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压力容器内部有压力时，不得进行任何修理。出现紧急泄漏需进行带压密封时，使用单位应当按照设计规定提出有效的操作要求和防护措施，并且经过使用单位安全管理负责人批准。</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带压密封作业人员应当经过专业培训考核取得特种设备作业人员证书并且持证上岗。在实际操作时，使用单位安全管理部门应当派人进行现场监督。</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8825" y="634365"/>
            <a:ext cx="8206105" cy="57480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 2. 年度检查</a:t>
            </a:r>
            <a:endParaRPr lang="en-US" altLang="zh-CN" b="1">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年度检查项目至少包括压力容器安全管理情况、压力容器本体及其运行状况和压力容器安全附件检查等。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rPr>
              <a:t>安全管理情况检查</a:t>
            </a:r>
            <a:endParaRPr lang="en-US" altLang="zh-CN">
              <a:gradFill>
                <a:gsLst>
                  <a:gs pos="0">
                    <a:srgbClr val="7B32B2"/>
                  </a:gs>
                  <a:gs pos="100000">
                    <a:srgbClr val="401A5D"/>
                  </a:gs>
                </a:gsLst>
                <a:lin scaled="0"/>
              </a:gra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压力容器安全管理情况检查至少包括以下内容∶</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①压力容器的安全管理制度是否齐全有效；</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②本规程规定的设计文件、竣工图样、产品合格证、产品质量证明文件、安装及使用维护保养说明、监检证书以及安装、改造、修理资料等是否完整；</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③《使用登记证》、《特种设备使用登记表》（以下简称《使用登记表》）是否与实际相符；</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④压力容器日常维护保养、运行记录、定期安全检查记录是否符合要求；</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3115" y="633730"/>
            <a:ext cx="8171815" cy="57486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⑤压力容器年度检查、定期检验报告是否齐全，检查、检验报告中所提出的问题是否得到解决；</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⑥安全附件及仪表的校验（检定）、修理和更换记录是否齐全真实；</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⑦是否有压力容器应急专项预案和演练记录；</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⑧是否对压力容器事故、故障情况进行了记录。</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压力容器本体及其运行状况检查</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压力容器本体及其运行状况的检查至少包括以下内容∶</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①压力容器的产品铭牌及其有关标志是否符合有关规定；</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②压力容器的本体、接口（阀门、管路）部位、焊接（粘接）接头等有无裂纹、过热、变形、泄漏、机械接触损伤等；</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③外表面有无腐蚀，有无异常结霜、结露等；</a:t>
            </a:r>
            <a:endParaRPr lang="zh-CN" altLang="en-US">
              <a:solidFill>
                <a:schemeClr val="tx1"/>
              </a:solidFill>
              <a:highlight>
                <a:srgbClr val="00FFFF"/>
              </a:highlight>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6125" y="804545"/>
            <a:ext cx="8218805" cy="55778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④隔热层有无破损、脱落、潮湿、跑冷；</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⑤检漏孔、信号孔有无漏液、漏气，检漏孔是否通畅；</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⑥压力容器与相邻管道或者构件有无异常振动、响声或者相互摩擦；</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⑦支承或者支座有无损坏，基础有无下沉、倾斜、开裂，紧固件是否齐全、完好</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⑧排放（疏水、排污）装置是否完好；</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⑨运行期间是否有超压、超温、超量等现象；</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⑩罐体有接地装置的，检查接地装置是否符合要求；</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⑪监控使用的压力容器，监控措施是否有效实施。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3580" y="605155"/>
            <a:ext cx="8261350" cy="595249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安全附件及仪表检查</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安全附件</a:t>
            </a:r>
            <a:r>
              <a:rPr lang="zh-CN" altLang="en-US">
                <a:latin typeface="华文楷体" panose="02010600040101010101" charset="-122"/>
                <a:ea typeface="华文楷体" panose="02010600040101010101" charset="-122"/>
              </a:rPr>
              <a:t>的检查包括对安全阀、爆破片装置、安全联锁装置等的检查，</a:t>
            </a:r>
            <a:r>
              <a:rPr lang="zh-CN" altLang="en-US">
                <a:solidFill>
                  <a:srgbClr val="FF0000"/>
                </a:solidFill>
                <a:latin typeface="华文楷体" panose="02010600040101010101" charset="-122"/>
                <a:ea typeface="华文楷体" panose="02010600040101010101" charset="-122"/>
              </a:rPr>
              <a:t>仪表</a:t>
            </a:r>
            <a:r>
              <a:rPr lang="zh-CN" altLang="en-US">
                <a:latin typeface="华文楷体" panose="02010600040101010101" charset="-122"/>
                <a:ea typeface="华文楷体" panose="02010600040101010101" charset="-122"/>
              </a:rPr>
              <a:t>的检查包括对压力表、液位计、测温仪表等的检查。</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a:t>
            </a:r>
            <a:r>
              <a:rPr lang="zh-CN" altLang="en-US">
                <a:highlight>
                  <a:srgbClr val="00FFFF"/>
                </a:highlight>
                <a:latin typeface="华文楷体" panose="02010600040101010101" charset="-122"/>
                <a:ea typeface="华文楷体" panose="02010600040101010101" charset="-122"/>
              </a:rPr>
              <a:t>安全阀</a:t>
            </a:r>
            <a:r>
              <a:rPr lang="zh-CN" altLang="en-US">
                <a:latin typeface="华文楷体" panose="02010600040101010101" charset="-122"/>
                <a:ea typeface="华文楷体" panose="02010600040101010101" charset="-122"/>
              </a:rPr>
              <a:t>检查至少包括以下内容和要求：</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选型是否正确；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是否在校验有效期内使用；</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杠杆式安全阀的防止重锤白由移动和杠杆越出的装置是否完好，弹簧式安全阀的调整螺钉的铅封装置是否完好，静重式安全阀的防止重片飞脱的装置是否完好</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如果安全阀和排放口之间装设了截止阀，截止阀是否处于全开位置及铅封是否完好</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安全阀是否有泄漏；</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6</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放空管是否通畅，防雨帽是否完好。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013710" y="1042670"/>
            <a:ext cx="3625215" cy="1661795"/>
          </a:xfrm>
          <a:prstGeom prst="rect">
            <a:avLst/>
          </a:prstGeom>
          <a:noFill/>
        </p:spPr>
        <p:txBody>
          <a:bodyPr wrap="square" lIns="0" tIns="0" rIns="0" bIns="0" rtlCol="0">
            <a:spAutoFit/>
          </a:bodyPr>
          <a:lstStyle/>
          <a:p>
            <a:r>
              <a:rPr lang="en-US" altLang="zh-CN" sz="54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承压设备</a:t>
            </a:r>
            <a:endPar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endParaRPr>
          </a:p>
          <a:p>
            <a:r>
              <a:rPr lang="en-US" altLang="zh-CN" sz="54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rPr>
              <a:t>安全管理</a:t>
            </a:r>
            <a:endPar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188085" y="1080770"/>
            <a:ext cx="182499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09</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3013075" y="2999740"/>
            <a:ext cx="4829810" cy="1868805"/>
          </a:xfrm>
          <a:prstGeom prst="rect">
            <a:avLst/>
          </a:prstGeom>
          <a:noFill/>
        </p:spPr>
        <p:txBody>
          <a:bodyPr wrap="square" rtlCol="0">
            <a:spAutoFit/>
          </a:bodyPr>
          <a:p>
            <a:pPr algn="l">
              <a:buClrTx/>
              <a:buSzTx/>
              <a:buNone/>
            </a:pPr>
            <a:r>
              <a:rPr lang="en-US" altLang="zh-CN" sz="2800" dirty="0" smtClean="0">
                <a:solidFill>
                  <a:srgbClr val="00B050"/>
                </a:solidFill>
                <a:latin typeface="华文隶书" panose="02010800040101010101" charset="-122"/>
                <a:ea typeface="华文隶书" panose="02010800040101010101" charset="-122"/>
              </a:rPr>
              <a:t>   </a:t>
            </a:r>
            <a:r>
              <a:rPr lang="zh-CN" altLang="en-US" sz="2800" dirty="0">
                <a:solidFill>
                  <a:srgbClr val="00B050"/>
                </a:solidFill>
                <a:latin typeface="华文隶书" panose="02010800040101010101" charset="-122"/>
                <a:ea typeface="华文隶书" panose="02010800040101010101" charset="-122"/>
                <a:sym typeface="+mn-ea"/>
              </a:rPr>
              <a:t>第一节    固定式压力容器 </a:t>
            </a:r>
            <a:endParaRPr lang="zh-CN" altLang="en-US" sz="2800" dirty="0">
              <a:solidFill>
                <a:srgbClr val="00B050"/>
              </a:solidFill>
              <a:latin typeface="华文隶书" panose="02010800040101010101" charset="-122"/>
              <a:ea typeface="华文隶书" panose="02010800040101010101" charset="-122"/>
            </a:endParaRPr>
          </a:p>
          <a:p>
            <a:pPr marL="0" algn="l" eaLnBrk="1" latinLnBrk="0" hangingPunct="1">
              <a:lnSpc>
                <a:spcPts val="3500"/>
              </a:lnSpc>
              <a:buClrTx/>
              <a:buSzTx/>
              <a:buNone/>
            </a:pPr>
            <a:r>
              <a:rPr lang="en-US" altLang="zh-CN" sz="2800" dirty="0">
                <a:solidFill>
                  <a:srgbClr val="00B050"/>
                </a:solidFill>
                <a:latin typeface="华文隶书" panose="02010800040101010101" charset="-122"/>
                <a:ea typeface="华文隶书" panose="02010800040101010101" charset="-122"/>
                <a:sym typeface="+mn-ea"/>
              </a:rPr>
              <a:t>   </a:t>
            </a:r>
            <a:r>
              <a:rPr lang="zh-CN" altLang="en-US" sz="2800" dirty="0">
                <a:solidFill>
                  <a:srgbClr val="00B050"/>
                </a:solidFill>
                <a:latin typeface="华文隶书" panose="02010800040101010101" charset="-122"/>
                <a:ea typeface="华文隶书" panose="02010800040101010101" charset="-122"/>
                <a:sym typeface="+mn-ea"/>
              </a:rPr>
              <a:t>第二节    移动式压力容器</a:t>
            </a:r>
            <a:endParaRPr lang="zh-CN" altLang="en-US" sz="2800" dirty="0">
              <a:solidFill>
                <a:srgbClr val="00B050"/>
              </a:solidFill>
              <a:latin typeface="华文隶书" panose="02010800040101010101" charset="-122"/>
              <a:ea typeface="华文隶书" panose="02010800040101010101" charset="-122"/>
            </a:endParaRPr>
          </a:p>
          <a:p>
            <a:pPr marL="0" algn="l" eaLnBrk="1" latinLnBrk="0" hangingPunct="1">
              <a:lnSpc>
                <a:spcPts val="3500"/>
              </a:lnSpc>
              <a:buClrTx/>
              <a:buSzTx/>
              <a:buNone/>
            </a:pPr>
            <a:r>
              <a:rPr lang="en-US" altLang="zh-CN" sz="2800" dirty="0">
                <a:solidFill>
                  <a:srgbClr val="00B050"/>
                </a:solidFill>
                <a:latin typeface="华文隶书" panose="02010800040101010101" charset="-122"/>
                <a:ea typeface="华文隶书" panose="02010800040101010101" charset="-122"/>
                <a:sym typeface="+mn-ea"/>
              </a:rPr>
              <a:t>   </a:t>
            </a:r>
            <a:r>
              <a:rPr lang="zh-CN" altLang="en-US" sz="2800" dirty="0">
                <a:solidFill>
                  <a:srgbClr val="00B050"/>
                </a:solidFill>
                <a:latin typeface="华文隶书" panose="02010800040101010101" charset="-122"/>
                <a:ea typeface="华文隶书" panose="02010800040101010101" charset="-122"/>
                <a:sym typeface="+mn-ea"/>
              </a:rPr>
              <a:t>第三节    气瓶        </a:t>
            </a:r>
            <a:endParaRPr lang="zh-CN" altLang="en-US" sz="2800" dirty="0">
              <a:solidFill>
                <a:srgbClr val="00B050"/>
              </a:solidFill>
              <a:latin typeface="华文隶书" panose="02010800040101010101" charset="-122"/>
              <a:ea typeface="华文隶书" panose="02010800040101010101" charset="-122"/>
            </a:endParaRPr>
          </a:p>
          <a:p>
            <a:pPr marL="0" algn="l" eaLnBrk="1" latinLnBrk="0" hangingPunct="1">
              <a:lnSpc>
                <a:spcPts val="3500"/>
              </a:lnSpc>
              <a:buClrTx/>
              <a:buSzTx/>
              <a:buNone/>
            </a:pPr>
            <a:r>
              <a:rPr lang="en-US" altLang="zh-CN" sz="2800" dirty="0">
                <a:solidFill>
                  <a:srgbClr val="00B050"/>
                </a:solidFill>
                <a:latin typeface="华文隶书" panose="02010800040101010101" charset="-122"/>
                <a:ea typeface="华文隶书" panose="02010800040101010101" charset="-122"/>
                <a:sym typeface="+mn-ea"/>
              </a:rPr>
              <a:t>   </a:t>
            </a:r>
            <a:r>
              <a:rPr lang="zh-CN" altLang="en-US" sz="2800" dirty="0">
                <a:solidFill>
                  <a:srgbClr val="00B050"/>
                </a:solidFill>
                <a:latin typeface="华文隶书" panose="02010800040101010101" charset="-122"/>
                <a:ea typeface="华文隶书" panose="02010800040101010101" charset="-122"/>
                <a:sym typeface="+mn-ea"/>
              </a:rPr>
              <a:t>第四节    锅炉</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820" y="847725"/>
            <a:ext cx="8126095" cy="53365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a:t>
            </a:r>
            <a:r>
              <a:rPr lang="en-US" altLang="zh-CN">
                <a:highlight>
                  <a:srgbClr val="00FFFF"/>
                </a:highlight>
                <a:latin typeface="华文楷体" panose="02010600040101010101" charset="-122"/>
                <a:ea typeface="华文楷体" panose="02010600040101010101" charset="-122"/>
              </a:rPr>
              <a:t>爆破片装置</a:t>
            </a:r>
            <a:r>
              <a:rPr lang="en-US" altLang="zh-CN">
                <a:latin typeface="华文楷体" panose="02010600040101010101" charset="-122"/>
                <a:ea typeface="华文楷体" panose="02010600040101010101" charset="-122"/>
              </a:rPr>
              <a:t>的检查至少包括以下内容∶</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爆破片是否超过规定使用期限；</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爆破片的安装方向是否正确，产品铭牌上的爆破压力和温度是否符合运行要求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爆破片装置有无渗漏；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爆破片使用过程中是否存在未超压爆破或者超压未爆破的情况；</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与爆破片夹持器相连的放空管是否通畅，放空管内是否存水（或者冰），防水帽、防雨片是否完好；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爆破片和压力容器间装设的截止阀是否处于全开状态，铅封是否完好；</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1995" y="717550"/>
            <a:ext cx="8242935" cy="566483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7. 爆破片和安全阀串联使用，如果爆破片装在安全阀的进口侧，检查爆破片和安全阀之间装设的压力表有无压力显示，打开截止阀检查有无气体排出；</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8.  爆破片和安全阀串联使用，如果爆破片装在安全阀的出口侧，检查爆破片和安全阀之间装设的压力表有无压力显示，如果有压力显示应当打开截止阀，检查能否顺利疏水、排气。</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a:t>
            </a:r>
            <a:r>
              <a:rPr lang="zh-CN" altLang="en-US">
                <a:highlight>
                  <a:srgbClr val="00FFFF"/>
                </a:highlight>
                <a:latin typeface="华文楷体" panose="02010600040101010101" charset="-122"/>
                <a:ea typeface="华文楷体" panose="02010600040101010101" charset="-122"/>
              </a:rPr>
              <a:t>安全联锁装置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检查快开门式压力容器的安全联锁装置是否完好，功能是否符合要求。</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5965" y="804545"/>
            <a:ext cx="8228965" cy="53549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sz="2800">
                <a:latin typeface="华文楷体" panose="02010600040101010101" charset="-122"/>
                <a:ea typeface="华文楷体" panose="02010600040101010101" charset="-122"/>
              </a:rPr>
              <a:t>④</a:t>
            </a:r>
            <a:r>
              <a:rPr lang="en-US" altLang="zh-CN" sz="2800">
                <a:highlight>
                  <a:srgbClr val="00FFFF"/>
                </a:highlight>
                <a:latin typeface="华文楷体" panose="02010600040101010101" charset="-122"/>
                <a:ea typeface="华文楷体" panose="02010600040101010101" charset="-122"/>
              </a:rPr>
              <a:t>压力表</a:t>
            </a:r>
            <a:r>
              <a:rPr lang="en-US" altLang="zh-CN" sz="2800">
                <a:latin typeface="华文楷体" panose="02010600040101010101" charset="-122"/>
                <a:ea typeface="华文楷体" panose="02010600040101010101" charset="-122"/>
              </a:rPr>
              <a:t>检查内容和要求</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压力表的检查至少包括以下内容∶</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1. 压力表的选型是否符合要求；</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2. 压力表的定期检修维护、检定有效期及其封签是否符合规定；</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3. 压力表外观、精度等级、量程是否符合要求；</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4. 在压力表和压力容器之间装设三通旋塞或者针形阀时，其位置、开启标记及其锁紧装置是否符合规定；</a:t>
            </a:r>
            <a:endParaRPr lang="en-US" altLang="zh-CN"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rPr>
              <a:t>    5. 同一系统上各压力表的读数是否一致。</a:t>
            </a:r>
            <a:endParaRPr lang="en-US" altLang="zh-CN" sz="2800">
              <a:latin typeface="华文楷体" panose="02010600040101010101"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591820"/>
            <a:ext cx="8132445" cy="5790565"/>
          </a:xfrm>
        </p:spPr>
        <p:txBody>
          <a:bodyPr/>
          <a:p>
            <a:pPr marL="0" indent="0" eaLnBrk="1" latinLnBrk="0" hangingPunct="1">
              <a:lnSpc>
                <a:spcPts val="3500"/>
              </a:lnSpc>
              <a:spcBef>
                <a:spcPts val="0"/>
              </a:spcBef>
              <a:buNone/>
            </a:pPr>
            <a:r>
              <a:rPr lang="en-US" altLang="zh-CN" sz="2800">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⑤</a:t>
            </a:r>
            <a:r>
              <a:rPr lang="zh-CN" altLang="en-US">
                <a:highlight>
                  <a:srgbClr val="00FFFF"/>
                </a:highlight>
                <a:latin typeface="华文楷体" panose="02010600040101010101" charset="-122"/>
                <a:ea typeface="华文楷体" panose="02010600040101010101" charset="-122"/>
                <a:cs typeface="华文楷体" panose="02010600040101010101" charset="-122"/>
              </a:rPr>
              <a:t>液位计</a:t>
            </a:r>
            <a:r>
              <a:rPr lang="zh-CN" altLang="en-US">
                <a:latin typeface="华文楷体" panose="02010600040101010101" charset="-122"/>
                <a:ea typeface="华文楷体" panose="02010600040101010101" charset="-122"/>
                <a:cs typeface="华文楷体" panose="02010600040101010101" charset="-122"/>
              </a:rPr>
              <a:t>检查内容和要求</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液位计的检查至少包括以下内容∶</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 </a:t>
            </a:r>
            <a:r>
              <a:rPr lang="zh-CN" altLang="en-US">
                <a:latin typeface="华文楷体" panose="02010600040101010101" charset="-122"/>
                <a:ea typeface="华文楷体" panose="02010600040101010101" charset="-122"/>
                <a:cs typeface="华文楷体" panose="02010600040101010101" charset="-122"/>
              </a:rPr>
              <a:t>液位计的定期检修维护是否符合规定；</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b. </a:t>
            </a:r>
            <a:r>
              <a:rPr lang="zh-CN" altLang="en-US">
                <a:latin typeface="华文楷体" panose="02010600040101010101" charset="-122"/>
                <a:ea typeface="华文楷体" panose="02010600040101010101" charset="-122"/>
                <a:cs typeface="华文楷体" panose="02010600040101010101" charset="-122"/>
              </a:rPr>
              <a:t>液位计外观及其附件是否符合规定；</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c. </a:t>
            </a:r>
            <a:r>
              <a:rPr lang="zh-CN" altLang="en-US">
                <a:latin typeface="华文楷体" panose="02010600040101010101" charset="-122"/>
                <a:ea typeface="华文楷体" panose="02010600040101010101" charset="-122"/>
                <a:cs typeface="华文楷体" panose="02010600040101010101" charset="-122"/>
              </a:rPr>
              <a:t>寒冷地区室外使用或者盛装0℃以下介质的液位计选型是否符合规定；</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d. </a:t>
            </a:r>
            <a:r>
              <a:rPr lang="zh-CN" altLang="en-US">
                <a:latin typeface="华文楷体" panose="02010600040101010101" charset="-122"/>
                <a:ea typeface="华文楷体" panose="02010600040101010101" charset="-122"/>
                <a:cs typeface="华文楷体" panose="02010600040101010101" charset="-122"/>
              </a:rPr>
              <a:t>介质为易爆、毒性危害程度为极度或者高度危害的液化气体时，液位计的防止泄漏保护装置是否符合规定。</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⑥</a:t>
            </a:r>
            <a:r>
              <a:rPr lang="zh-CN" altLang="en-US">
                <a:highlight>
                  <a:srgbClr val="00FFFF"/>
                </a:highlight>
                <a:latin typeface="华文楷体" panose="02010600040101010101" charset="-122"/>
                <a:ea typeface="华文楷体" panose="02010600040101010101" charset="-122"/>
                <a:cs typeface="华文楷体" panose="02010600040101010101" charset="-122"/>
              </a:rPr>
              <a:t>测温仪表</a:t>
            </a:r>
            <a:r>
              <a:rPr lang="zh-CN" altLang="en-US">
                <a:latin typeface="华文楷体" panose="02010600040101010101" charset="-122"/>
                <a:ea typeface="华文楷体" panose="02010600040101010101" charset="-122"/>
                <a:cs typeface="华文楷体" panose="02010600040101010101" charset="-122"/>
              </a:rPr>
              <a:t>检查内容和要求</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测温仪表的检查至少包括以下内容∶</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 </a:t>
            </a:r>
            <a:r>
              <a:rPr lang="zh-CN" altLang="en-US">
                <a:latin typeface="华文楷体" panose="02010600040101010101" charset="-122"/>
                <a:ea typeface="华文楷体" panose="02010600040101010101" charset="-122"/>
                <a:cs typeface="华文楷体" panose="02010600040101010101" charset="-122"/>
              </a:rPr>
              <a:t>测温仪表的定期校验和检修是否符合规定；</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b. </a:t>
            </a:r>
            <a:r>
              <a:rPr lang="zh-CN" altLang="en-US">
                <a:latin typeface="华文楷体" panose="02010600040101010101" charset="-122"/>
                <a:ea typeface="华文楷体" panose="02010600040101010101" charset="-122"/>
                <a:cs typeface="华文楷体" panose="02010600040101010101" charset="-122"/>
              </a:rPr>
              <a:t>测温仪表的量程与其检测的温度范围是否匹配；</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c. </a:t>
            </a:r>
            <a:r>
              <a:rPr lang="zh-CN" altLang="en-US">
                <a:latin typeface="华文楷体" panose="02010600040101010101" charset="-122"/>
                <a:ea typeface="华文楷体" panose="02010600040101010101" charset="-122"/>
                <a:cs typeface="华文楷体" panose="02010600040101010101" charset="-122"/>
              </a:rPr>
              <a:t>测温仪表及其二次仪表的外观是否符合规定。</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1825" y="619760"/>
            <a:ext cx="8333105" cy="5762625"/>
          </a:xfrm>
        </p:spPr>
        <p:txBody>
          <a:bodyPr/>
          <a:p>
            <a:pPr marL="0" indent="0" eaLnBrk="1" latinLnBrk="0" hangingPunct="1">
              <a:lnSpc>
                <a:spcPts val="3500"/>
              </a:lnSpc>
              <a:spcBef>
                <a:spcPts val="0"/>
              </a:spcBef>
              <a:buNone/>
            </a:pPr>
            <a:r>
              <a:rPr lang="en-US" altLang="zh-CN" sz="2800" b="1">
                <a:latin typeface="华文楷体" panose="02010600040101010101" charset="-122"/>
                <a:ea typeface="华文楷体" panose="02010600040101010101" charset="-122"/>
              </a:rPr>
              <a:t>    </a:t>
            </a:r>
            <a:r>
              <a:rPr lang="zh-CN" altLang="en-US" sz="2800" b="1">
                <a:latin typeface="华文楷体" panose="02010600040101010101" charset="-122"/>
                <a:ea typeface="华文楷体" panose="02010600040101010101" charset="-122"/>
              </a:rPr>
              <a:t>三、定期检验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定期检验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压力容器定期检验，是指特种设备检验机构（以下简称检验机构）按照一定的时间周期，在压力容器停机时，根据</a:t>
            </a:r>
            <a:r>
              <a:rPr lang="zh-CN" altLang="en-US">
                <a:latin typeface="华文楷体" panose="02010600040101010101" charset="-122"/>
                <a:ea typeface="华文楷体" panose="02010600040101010101" charset="-122"/>
              </a:rPr>
              <a:t>《固定式压力容器安全技术监察规程》（TSG 21-2016）</a:t>
            </a:r>
            <a:r>
              <a:rPr lang="en-US" altLang="zh-CN">
                <a:latin typeface="华文楷体" panose="02010600040101010101" charset="-122"/>
                <a:ea typeface="华文楷体" panose="02010600040101010101" charset="-122"/>
              </a:rPr>
              <a:t>的规定对在用压力容器的安全状况所进行的符合性验证活动。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定期检验程序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定期检验工作的一般程序，包括检验方案制定、检验前的准备、检验实施、缺陷及问题的处理、检验结果汇总、出具检验报告等。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检验机构及人员</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检验机构应当按照核准的检验范围从事压力容器的定期检验工作，检验和检测人员（以下简称检验人员）应当取得相</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665" y="675640"/>
            <a:ext cx="8216265" cy="57067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应的特种设备检验检测人员证书。检验机构应当对压力容器定期检验报告的真实性、准确性、有效性负责</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报检</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使用单位应当在压力容器定期检验有效期届满的1个月以前向检验机构申报定期检验。检验机构接到定期检验申报后，应当在定期检验有效期届满前安排检验。</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安全状况等级</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a:latin typeface="华文楷体" panose="02010600040101010101" charset="-122"/>
                <a:ea typeface="华文楷体" panose="02010600040101010101" charset="-122"/>
                <a:sym typeface="+mn-ea"/>
              </a:rPr>
              <a:t>安全状况等级根据压力容器检验结果综合评定，</a:t>
            </a:r>
            <a:r>
              <a:rPr lang="zh-CN">
                <a:latin typeface="华文楷体" panose="02010600040101010101" charset="-122"/>
                <a:ea typeface="华文楷体" panose="02010600040101010101" charset="-122"/>
                <a:sym typeface="+mn-ea"/>
              </a:rPr>
              <a:t>分为</a:t>
            </a:r>
            <a:r>
              <a:rPr lang="en-US" altLang="zh-CN">
                <a:latin typeface="华文楷体" panose="02010600040101010101" charset="-122"/>
                <a:ea typeface="华文楷体" panose="02010600040101010101" charset="-122"/>
                <a:sym typeface="+mn-ea"/>
              </a:rPr>
              <a:t>1~5</a:t>
            </a:r>
            <a:r>
              <a:rPr lang="zh-CN" altLang="en-US">
                <a:latin typeface="华文楷体" panose="02010600040101010101" charset="-122"/>
                <a:ea typeface="华文楷体" panose="02010600040101010101" charset="-122"/>
                <a:sym typeface="+mn-ea"/>
              </a:rPr>
              <a:t>级。安全附件不合格的压力容器不允许投入使用。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6. </a:t>
            </a:r>
            <a:r>
              <a:rPr lang="zh-CN" altLang="en-US">
                <a:latin typeface="华文楷体" panose="02010600040101010101" charset="-122"/>
                <a:ea typeface="华文楷体" panose="02010600040101010101" charset="-122"/>
                <a:sym typeface="+mn-ea"/>
              </a:rPr>
              <a:t>检验周期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（1）安全状况等级为</a:t>
            </a:r>
            <a:r>
              <a:rPr lang="en-US" altLang="zh-CN" u="sng">
                <a:latin typeface="华文楷体" panose="02010600040101010101" charset="-122"/>
                <a:ea typeface="华文楷体" panose="02010600040101010101" charset="-122"/>
                <a:sym typeface="+mn-ea"/>
              </a:rPr>
              <a:t>1级至3级</a:t>
            </a:r>
            <a:r>
              <a:rPr lang="en-US" altLang="zh-CN">
                <a:latin typeface="华文楷体" panose="02010600040101010101" charset="-122"/>
                <a:ea typeface="华文楷体" panose="02010600040101010101" charset="-122"/>
                <a:sym typeface="+mn-ea"/>
              </a:rPr>
              <a:t>的，检验结论为符合要求，可以继续使用，一般</a:t>
            </a:r>
            <a:r>
              <a:rPr lang="en-US" altLang="zh-CN">
                <a:solidFill>
                  <a:srgbClr val="FF0000"/>
                </a:solidFill>
                <a:latin typeface="华文楷体" panose="02010600040101010101" charset="-122"/>
                <a:ea typeface="华文楷体" panose="02010600040101010101" charset="-122"/>
                <a:sym typeface="+mn-ea"/>
              </a:rPr>
              <a:t>每3年</a:t>
            </a:r>
            <a:r>
              <a:rPr lang="en-US" altLang="zh-CN">
                <a:latin typeface="华文楷体" panose="02010600040101010101" charset="-122"/>
                <a:ea typeface="华文楷体" panose="02010600040101010101" charset="-122"/>
                <a:sym typeface="+mn-ea"/>
              </a:rPr>
              <a:t>进行一次定期检验；</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150" y="802640"/>
            <a:ext cx="8272780" cy="55797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sym typeface="+mn-ea"/>
              </a:rPr>
              <a:t>（2）安全状况等级为</a:t>
            </a:r>
            <a:r>
              <a:rPr lang="en-US" altLang="zh-CN" u="sng">
                <a:latin typeface="华文楷体" panose="02010600040101010101" charset="-122"/>
                <a:ea typeface="华文楷体" panose="02010600040101010101" charset="-122"/>
                <a:sym typeface="+mn-ea"/>
              </a:rPr>
              <a:t>4级</a:t>
            </a:r>
            <a:r>
              <a:rPr lang="en-US" altLang="zh-CN">
                <a:latin typeface="华文楷体" panose="02010600040101010101" charset="-122"/>
                <a:ea typeface="华文楷体" panose="02010600040101010101" charset="-122"/>
                <a:sym typeface="+mn-ea"/>
              </a:rPr>
              <a:t>的，检验结论为基本符合要求，应当</a:t>
            </a:r>
            <a:r>
              <a:rPr lang="en-US" altLang="zh-CN">
                <a:solidFill>
                  <a:srgbClr val="FF0000"/>
                </a:solidFill>
                <a:latin typeface="华文楷体" panose="02010600040101010101" charset="-122"/>
                <a:ea typeface="华文楷体" panose="02010600040101010101" charset="-122"/>
                <a:sym typeface="+mn-ea"/>
              </a:rPr>
              <a:t>监控使用</a:t>
            </a:r>
            <a:r>
              <a:rPr lang="en-US" altLang="zh-CN">
                <a:latin typeface="华文楷体" panose="02010600040101010101" charset="-122"/>
                <a:ea typeface="华文楷体" panose="02010600040101010101" charset="-122"/>
                <a:sym typeface="+mn-ea"/>
              </a:rPr>
              <a:t>，其检验周期由检验机构确定，累计监控使用时间不得超过3年，在监控使用期满前，使用单位应当对缺陷进行处理，否则不得继续使用；</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（3）安全状况等级为</a:t>
            </a:r>
            <a:r>
              <a:rPr lang="en-US" altLang="zh-CN" u="sng">
                <a:latin typeface="华文楷体" panose="02010600040101010101" charset="-122"/>
                <a:ea typeface="华文楷体" panose="02010600040101010101" charset="-122"/>
                <a:sym typeface="+mn-ea"/>
              </a:rPr>
              <a:t>5级</a:t>
            </a:r>
            <a:r>
              <a:rPr lang="en-US" altLang="zh-CN">
                <a:latin typeface="华文楷体" panose="02010600040101010101" charset="-122"/>
                <a:ea typeface="华文楷体" panose="02010600040101010101" charset="-122"/>
                <a:sym typeface="+mn-ea"/>
              </a:rPr>
              <a:t>的，检验结论为不符合要求，应当</a:t>
            </a:r>
            <a:r>
              <a:rPr lang="en-US" altLang="zh-CN">
                <a:solidFill>
                  <a:srgbClr val="FF0000"/>
                </a:solidFill>
                <a:latin typeface="华文楷体" panose="02010600040101010101" charset="-122"/>
                <a:ea typeface="华文楷体" panose="02010600040101010101" charset="-122"/>
                <a:sym typeface="+mn-ea"/>
              </a:rPr>
              <a:t>对缺陷进行处理</a:t>
            </a:r>
            <a:r>
              <a:rPr lang="en-US" altLang="zh-CN">
                <a:latin typeface="华文楷体" panose="02010600040101010101" charset="-122"/>
                <a:ea typeface="华文楷体" panose="02010600040101010101" charset="-122"/>
                <a:sym typeface="+mn-ea"/>
              </a:rPr>
              <a:t>，否则不得继续使用。</a:t>
            </a:r>
            <a:endParaRPr lang="en-US" altLang="zh-CN">
              <a:latin typeface="华文楷体" panose="02010600040101010101" charset="-122"/>
              <a:ea typeface="华文楷体" panose="02010600040101010101" charset="-122"/>
              <a:sym typeface="+mn-ea"/>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1256030"/>
            <a:ext cx="8226425" cy="53619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highlight>
                  <a:srgbClr val="FFFF00"/>
                </a:highlight>
                <a:latin typeface="华文楷体" panose="02010600040101010101" charset="-122"/>
                <a:ea typeface="华文楷体" panose="02010600040101010101" charset="-122"/>
              </a:rPr>
              <a:t>移动式压力容器</a:t>
            </a:r>
            <a:r>
              <a:rPr lang="en-US" altLang="zh-CN">
                <a:latin typeface="华文楷体" panose="02010600040101010101" charset="-122"/>
                <a:ea typeface="华文楷体" panose="02010600040101010101" charset="-122"/>
              </a:rPr>
              <a:t>是指由罐体或者气瓶与行走机构(含走行装置,下同)或者框架采用永久性连接，包括管路、安全附件、仪表和装卸附件等装置或者部件组成的运输装备，其品种包括</a:t>
            </a:r>
            <a:r>
              <a:rPr lang="en-US" altLang="zh-CN">
                <a:solidFill>
                  <a:srgbClr val="FF0000"/>
                </a:solidFill>
                <a:latin typeface="华文楷体" panose="02010600040101010101" charset="-122"/>
                <a:ea typeface="华文楷体" panose="02010600040101010101" charset="-122"/>
              </a:rPr>
              <a:t>铁路罐车</a:t>
            </a:r>
            <a:r>
              <a:rPr lang="en-US" altLang="zh-CN">
                <a:latin typeface="华文楷体" panose="02010600040101010101" charset="-122"/>
                <a:ea typeface="华文楷体" panose="02010600040101010101" charset="-122"/>
              </a:rPr>
              <a:t>、</a:t>
            </a:r>
            <a:r>
              <a:rPr lang="en-US" altLang="zh-CN">
                <a:solidFill>
                  <a:srgbClr val="FF0000"/>
                </a:solidFill>
                <a:latin typeface="华文楷体" panose="02010600040101010101" charset="-122"/>
                <a:ea typeface="华文楷体" panose="02010600040101010101" charset="-122"/>
              </a:rPr>
              <a:t>汽车罐车</a:t>
            </a:r>
            <a:r>
              <a:rPr lang="en-US" altLang="zh-CN">
                <a:latin typeface="华文楷体" panose="02010600040101010101" charset="-122"/>
                <a:ea typeface="华文楷体" panose="02010600040101010101" charset="-122"/>
              </a:rPr>
              <a:t>、</a:t>
            </a:r>
            <a:r>
              <a:rPr lang="en-US" altLang="zh-CN">
                <a:solidFill>
                  <a:srgbClr val="FF0000"/>
                </a:solidFill>
                <a:latin typeface="华文楷体" panose="02010600040101010101" charset="-122"/>
                <a:ea typeface="华文楷体" panose="02010600040101010101" charset="-122"/>
              </a:rPr>
              <a:t>罐式集装箱</a:t>
            </a:r>
            <a:r>
              <a:rPr lang="en-US" altLang="zh-CN">
                <a:latin typeface="华文楷体" panose="02010600040101010101" charset="-122"/>
                <a:ea typeface="华文楷体" panose="02010600040101010101" charset="-122"/>
              </a:rPr>
              <a:t>、</a:t>
            </a:r>
            <a:r>
              <a:rPr lang="en-US" altLang="zh-CN">
                <a:solidFill>
                  <a:srgbClr val="FF0000"/>
                </a:solidFill>
                <a:latin typeface="华文楷体" panose="02010600040101010101" charset="-122"/>
                <a:ea typeface="华文楷体" panose="02010600040101010101" charset="-122"/>
              </a:rPr>
              <a:t>长管拖车</a:t>
            </a:r>
            <a:r>
              <a:rPr lang="en-US" altLang="zh-CN">
                <a:latin typeface="华文楷体" panose="02010600040101010101" charset="-122"/>
                <a:ea typeface="华文楷体" panose="02010600040101010101" charset="-122"/>
              </a:rPr>
              <a:t>和</a:t>
            </a:r>
            <a:r>
              <a:rPr lang="en-US" altLang="zh-CN">
                <a:solidFill>
                  <a:srgbClr val="FF0000"/>
                </a:solidFill>
                <a:latin typeface="华文楷体" panose="02010600040101010101" charset="-122"/>
                <a:ea typeface="华文楷体" panose="02010600040101010101" charset="-122"/>
              </a:rPr>
              <a:t>管束式集装箱</a:t>
            </a:r>
            <a:r>
              <a:rPr lang="en-US" altLang="zh-CN">
                <a:latin typeface="华文楷体" panose="02010600040101010101" charset="-122"/>
                <a:ea typeface="华文楷体" panose="02010600040101010101" charset="-122"/>
              </a:rPr>
              <a:t>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移动式压力容器的</a:t>
            </a:r>
            <a:r>
              <a:rPr lang="en-US" altLang="zh-CN" b="1">
                <a:latin typeface="华文楷体" panose="02010600040101010101" charset="-122"/>
                <a:ea typeface="华文楷体" panose="02010600040101010101" charset="-122"/>
              </a:rPr>
              <a:t>安全附件</a:t>
            </a:r>
            <a:r>
              <a:rPr lang="en-US" altLang="zh-CN">
                <a:latin typeface="华文楷体" panose="02010600040101010101" charset="-122"/>
                <a:ea typeface="华文楷体" panose="02010600040101010101" charset="-122"/>
              </a:rPr>
              <a:t>，包括连接在罐体或者气瓶，以及管路上的超压泄放装置、紧急切断装置、外壳防爆装置、阻火器、导静电装置等。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移动式压力容器的</a:t>
            </a:r>
            <a:r>
              <a:rPr lang="en-US" altLang="zh-CN" b="1">
                <a:latin typeface="华文楷体" panose="02010600040101010101" charset="-122"/>
                <a:ea typeface="华文楷体" panose="02010600040101010101" charset="-122"/>
              </a:rPr>
              <a:t>仪表</a:t>
            </a:r>
            <a:r>
              <a:rPr lang="en-US" altLang="zh-CN">
                <a:latin typeface="华文楷体" panose="02010600040101010101" charset="-122"/>
                <a:ea typeface="华文楷体" panose="02010600040101010101" charset="-122"/>
              </a:rPr>
              <a:t>，包括连接在罐体或者气瓶，以及管路上的压力、液位、温度、真空度测量装置等。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移动式压力容器的</a:t>
            </a:r>
            <a:r>
              <a:rPr lang="en-US" altLang="zh-CN" b="1">
                <a:latin typeface="华文楷体" panose="02010600040101010101" charset="-122"/>
                <a:ea typeface="华文楷体" panose="02010600040101010101" charset="-122"/>
              </a:rPr>
              <a:t>装卸附件</a:t>
            </a:r>
            <a:r>
              <a:rPr lang="en-US" altLang="zh-CN">
                <a:latin typeface="华文楷体" panose="02010600040101010101" charset="-122"/>
                <a:ea typeface="华文楷体" panose="02010600040101010101" charset="-122"/>
              </a:rPr>
              <a:t>，包括装卸阀门、卸载用管、装卸接头等。</a:t>
            </a:r>
            <a:endParaRPr lang="en-US" altLang="zh-CN">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98015" y="570230"/>
            <a:ext cx="4828540" cy="472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移动式压力容器</a:t>
            </a:r>
            <a:endParaRPr lang="zh-CN" altLang="en-US" sz="2800" b="1" dirty="0">
              <a:solidFill>
                <a:srgbClr val="000099"/>
              </a:solidFill>
              <a:latin typeface="+mj-ea"/>
              <a:ea typeface="+mj-ea"/>
              <a:cs typeface="+mj-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09600"/>
            <a:ext cx="8208010" cy="594868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一、充装安全管理</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充装单位及其主要负责人对充装安全负责，其安全管理应当至少满足以下要求：</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建立与充装工作相适应的各项</a:t>
            </a:r>
            <a:r>
              <a:rPr lang="en-US" altLang="zh-CN">
                <a:solidFill>
                  <a:srgbClr val="FF0000"/>
                </a:solidFill>
                <a:latin typeface="华文楷体" panose="02010600040101010101" charset="-122"/>
                <a:ea typeface="华文楷体" panose="02010600040101010101" charset="-122"/>
                <a:sym typeface="+mn-ea"/>
              </a:rPr>
              <a:t>安全管理制度</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安全岗位责任制</a:t>
            </a:r>
            <a:r>
              <a:rPr lang="en-US" altLang="zh-CN">
                <a:latin typeface="华文楷体" panose="02010600040101010101" charset="-122"/>
                <a:ea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sym typeface="+mn-ea"/>
              </a:rPr>
              <a:t>充装操作规程</a:t>
            </a:r>
            <a:r>
              <a:rPr lang="en-US" altLang="zh-CN">
                <a:latin typeface="华文楷体" panose="02010600040101010101" charset="-122"/>
                <a:ea typeface="华文楷体" panose="02010600040101010101" charset="-122"/>
                <a:sym typeface="+mn-ea"/>
              </a:rPr>
              <a:t>等安全操作规程；</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根据充装介质特性及危害性，配备充装作业和事故应急救援所需要的设备设施和个人防护用具用品，重要场所设置介质浓度监测、检测报警装置，禁止非防爆物品进入易燃、易爆介质的储存、充装场所；</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易燃、易爆、有毒、还原性介质的充装系统具有介质置换、密闭回收、安全泄放、泄漏处置和紧急响应等设备设施和应急功能，并且配备远程监视、管控装置，其要求符合有关安全技术规范以及相关标准的规定；</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9765" y="721360"/>
            <a:ext cx="8259445" cy="5731510"/>
          </a:xfrm>
        </p:spPr>
        <p:txBody>
          <a:bodyPr/>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4. </a:t>
            </a:r>
            <a:r>
              <a:rPr lang="zh-CN" altLang="en-US">
                <a:solidFill>
                  <a:schemeClr val="tx1"/>
                </a:solidFill>
                <a:latin typeface="华文楷体" panose="02010600040101010101" charset="-122"/>
                <a:ea typeface="华文楷体" panose="02010600040101010101" charset="-122"/>
                <a:sym typeface="+mn-ea"/>
              </a:rPr>
              <a:t>在可能存在窒息、中毒等风险的有限空间内从事充装或应急处置、故障处理等活动时，作业人员不少于2人，配置自给式空气呼吸器，并采取安全监护措施。</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5. </a:t>
            </a:r>
            <a:r>
              <a:rPr lang="zh-CN" altLang="en-US">
                <a:solidFill>
                  <a:schemeClr val="tx1"/>
                </a:solidFill>
                <a:latin typeface="华文楷体" panose="02010600040101010101" charset="-122"/>
                <a:ea typeface="华文楷体" panose="02010600040101010101" charset="-122"/>
                <a:sym typeface="+mn-ea"/>
              </a:rPr>
              <a:t>充装单位入口应当设置安全风险须知牌，重要部位应当设置禁火、防静电等安全警示标志和报警电话；</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6. </a:t>
            </a:r>
            <a:r>
              <a:rPr lang="zh-CN" altLang="en-US">
                <a:solidFill>
                  <a:schemeClr val="tx1"/>
                </a:solidFill>
                <a:latin typeface="华文楷体" panose="02010600040101010101" charset="-122"/>
                <a:ea typeface="华文楷体" panose="02010600040101010101" charset="-122"/>
                <a:sym typeface="+mn-ea"/>
              </a:rPr>
              <a:t>制订特种设备事故应急专项预案，配备应急救援器材、设备和防护用品，定期进行应急演练，并开展宣传教育。</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chemeClr val="tx1"/>
                </a:solidFill>
                <a:latin typeface="华文楷体" panose="02010600040101010101" charset="-122"/>
                <a:ea typeface="华文楷体" panose="02010600040101010101" charset="-122"/>
                <a:sym typeface="+mn-ea"/>
              </a:rPr>
              <a:t>    </a:t>
            </a:r>
            <a:r>
              <a:rPr lang="zh-CN" altLang="en-US" b="1">
                <a:solidFill>
                  <a:schemeClr val="tx1"/>
                </a:solidFill>
                <a:latin typeface="华文楷体" panose="02010600040101010101" charset="-122"/>
                <a:ea typeface="华文楷体" panose="02010600040101010101" charset="-122"/>
                <a:sym typeface="+mn-ea"/>
              </a:rPr>
              <a:t>二、充装用管安全管理</a:t>
            </a:r>
            <a:endParaRPr lang="zh-CN" altLang="en-US" b="1">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1. </a:t>
            </a:r>
            <a:r>
              <a:rPr lang="zh-CN" altLang="en-US">
                <a:solidFill>
                  <a:schemeClr val="tx1"/>
                </a:solidFill>
                <a:latin typeface="华文楷体" panose="02010600040101010101" charset="-122"/>
                <a:ea typeface="华文楷体" panose="02010600040101010101" charset="-122"/>
                <a:sym typeface="+mn-ea"/>
              </a:rPr>
              <a:t>充装剧毒、毒性程度中度以上(含中度)以及易燃、易爆等介质时，</a:t>
            </a:r>
            <a:r>
              <a:rPr lang="zh-CN" altLang="en-US">
                <a:solidFill>
                  <a:srgbClr val="FF0000"/>
                </a:solidFill>
                <a:latin typeface="华文楷体" panose="02010600040101010101" charset="-122"/>
                <a:ea typeface="华文楷体" panose="02010600040101010101" charset="-122"/>
                <a:sym typeface="+mn-ea"/>
              </a:rPr>
              <a:t>不得使用橡胶软管</a:t>
            </a:r>
            <a:r>
              <a:rPr lang="zh-CN" altLang="en-US">
                <a:solidFill>
                  <a:schemeClr val="tx1"/>
                </a:solidFill>
                <a:latin typeface="华文楷体" panose="02010600040101010101" charset="-122"/>
                <a:ea typeface="华文楷体" panose="02010600040101010101" charset="-122"/>
                <a:sym typeface="+mn-ea"/>
              </a:rPr>
              <a:t>进行充装作业；</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2. </a:t>
            </a:r>
            <a:r>
              <a:rPr lang="zh-CN" altLang="en-US">
                <a:solidFill>
                  <a:schemeClr val="tx1"/>
                </a:solidFill>
                <a:latin typeface="华文楷体" panose="02010600040101010101" charset="-122"/>
                <a:ea typeface="华文楷体" panose="02010600040101010101" charset="-122"/>
                <a:sym typeface="+mn-ea"/>
              </a:rPr>
              <a:t>充装</a:t>
            </a:r>
            <a:r>
              <a:rPr lang="zh-CN" altLang="en-US">
                <a:solidFill>
                  <a:srgbClr val="00B0F0"/>
                </a:solidFill>
                <a:latin typeface="华文楷体" panose="02010600040101010101" charset="-122"/>
                <a:ea typeface="华文楷体" panose="02010600040101010101" charset="-122"/>
                <a:sym typeface="+mn-ea"/>
              </a:rPr>
              <a:t>液氯、液氨、液化石油气</a:t>
            </a:r>
            <a:r>
              <a:rPr lang="zh-CN" altLang="en-US">
                <a:solidFill>
                  <a:schemeClr val="tx1"/>
                </a:solidFill>
                <a:latin typeface="华文楷体" panose="02010600040101010101" charset="-122"/>
                <a:ea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sym typeface="+mn-ea"/>
              </a:rPr>
              <a:t>液化天然气</a:t>
            </a:r>
            <a:r>
              <a:rPr lang="zh-CN" altLang="en-US">
                <a:solidFill>
                  <a:schemeClr val="tx1"/>
                </a:solidFill>
                <a:latin typeface="华文楷体" panose="02010600040101010101" charset="-122"/>
                <a:ea typeface="华文楷体" panose="02010600040101010101" charset="-122"/>
                <a:sym typeface="+mn-ea"/>
              </a:rPr>
              <a:t>等介质时，应当使用金属鹤管进行充装作业；</a:t>
            </a: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27075"/>
            <a:ext cx="4828540" cy="52578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sym typeface="+mn-ea"/>
              </a:rPr>
              <a:t>固定式压力容器</a:t>
            </a:r>
            <a:endParaRPr lang="zh-CN" altLang="en-US" sz="2800" b="1" dirty="0">
              <a:solidFill>
                <a:srgbClr val="000099"/>
              </a:solidFill>
              <a:latin typeface="+mj-ea"/>
              <a:ea typeface="+mj-ea"/>
              <a:cs typeface="+mj-ea"/>
            </a:endParaRPr>
          </a:p>
        </p:txBody>
      </p:sp>
      <p:sp>
        <p:nvSpPr>
          <p:cNvPr id="2" name="文本框 1"/>
          <p:cNvSpPr txBox="1"/>
          <p:nvPr/>
        </p:nvSpPr>
        <p:spPr>
          <a:xfrm>
            <a:off x="659765" y="1623695"/>
            <a:ext cx="8296275" cy="4464050"/>
          </a:xfrm>
          <a:prstGeom prst="rect">
            <a:avLst/>
          </a:prstGeom>
          <a:noFill/>
        </p:spPr>
        <p:txBody>
          <a:bodyPr wrap="square" rtlCol="0">
            <a:spAutoFit/>
          </a:bodyPr>
          <a:p>
            <a:pPr algn="just" eaLnBrk="1" latinLnBrk="0" hangingPunct="1">
              <a:lnSpc>
                <a:spcPts val="3500"/>
              </a:lnSpc>
            </a:pPr>
            <a:r>
              <a:rPr lang="zh-CN" altLang="en-US" sz="2400">
                <a:latin typeface="华文楷体" panose="02010600040101010101" charset="-122"/>
                <a:ea typeface="华文楷体" panose="02010600040101010101" charset="-122"/>
                <a:cs typeface="华文楷体" panose="02010600040101010101" charset="-122"/>
                <a:sym typeface="+mn-ea"/>
              </a:rPr>
              <a:t>   </a:t>
            </a:r>
            <a:r>
              <a:rPr lang="zh-CN" altLang="en-US" sz="2400">
                <a:solidFill>
                  <a:srgbClr val="FF0000"/>
                </a:solidFill>
                <a:highlight>
                  <a:srgbClr val="FFFF00"/>
                </a:highlight>
                <a:latin typeface="华文楷体" panose="02010600040101010101" charset="-122"/>
                <a:ea typeface="华文楷体" panose="02010600040101010101" charset="-122"/>
                <a:cs typeface="华文楷体" panose="02010600040101010101" charset="-122"/>
                <a:sym typeface="+mn-ea"/>
              </a:rPr>
              <a:t>特种设备</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是指对人身和财产安全有较大危险性的</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锅炉</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压力容器（含气瓶）</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压力管道</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电梯</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起重机械</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客运索道</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大型游乐设施</a:t>
            </a:r>
            <a:r>
              <a:rPr lang="zh-CN" altLang="en-US" sz="2400">
                <a:latin typeface="华文楷体" panose="02010600040101010101" charset="-122"/>
                <a:ea typeface="华文楷体" panose="02010600040101010101" charset="-122"/>
                <a:cs typeface="华文楷体" panose="02010600040101010101" charset="-122"/>
                <a:sym typeface="+mn-ea"/>
              </a:rPr>
              <a:t>、</a:t>
            </a:r>
            <a:r>
              <a:rPr lang="zh-CN" altLang="en-US" sz="240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场（厂）内专用机动车辆</a:t>
            </a:r>
            <a:r>
              <a:rPr lang="zh-CN" altLang="en-US" sz="2400">
                <a:latin typeface="华文楷体" panose="02010600040101010101" charset="-122"/>
                <a:ea typeface="华文楷体" panose="02010600040101010101" charset="-122"/>
                <a:cs typeface="华文楷体" panose="02010600040101010101" charset="-122"/>
                <a:sym typeface="+mn-ea"/>
              </a:rPr>
              <a:t>，以及法律、行政法规规定适用本法的其他特种设备。</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buClrTx/>
              <a:buSzTx/>
              <a:buFontTx/>
            </a:pPr>
            <a:r>
              <a:rPr lang="en-US" altLang="zh-CN" sz="2400" b="1">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一、固定式压力容器分类</a:t>
            </a:r>
            <a:r>
              <a:rPr lang="zh-CN" altLang="en-US" sz="2400">
                <a:latin typeface="华文楷体" panose="02010600040101010101" charset="-122"/>
                <a:ea typeface="华文楷体" panose="02010600040101010101" charset="-122"/>
                <a:cs typeface="华文楷体" panose="02010600040101010101" charset="-122"/>
                <a:sym typeface="+mn-ea"/>
              </a:rPr>
              <a:t>　 </a:t>
            </a:r>
            <a:endParaRPr lang="zh-CN" altLang="en-US" sz="2400">
              <a:latin typeface="华文楷体" panose="02010600040101010101" charset="-122"/>
              <a:ea typeface="华文楷体" panose="02010600040101010101" charset="-122"/>
              <a:cs typeface="华文楷体" panose="02010600040101010101" charset="-122"/>
            </a:endParaRPr>
          </a:p>
          <a:p>
            <a:pPr algn="just" eaLnBrk="1" latinLnBrk="0" hangingPunct="1">
              <a:lnSpc>
                <a:spcPts val="3500"/>
              </a:lnSpc>
              <a:buClrTx/>
              <a:buSzTx/>
              <a:buFontTx/>
            </a:pPr>
            <a:r>
              <a:rPr lang="en-US" altLang="zh-CN" sz="2400">
                <a:latin typeface="华文楷体" panose="02010600040101010101" charset="-122"/>
                <a:ea typeface="华文楷体" panose="02010600040101010101" charset="-122"/>
                <a:cs typeface="华文楷体" panose="02010600040101010101" charset="-122"/>
                <a:sym typeface="+mn-ea"/>
              </a:rPr>
              <a:t>   </a:t>
            </a:r>
            <a:r>
              <a:rPr lang="en-US" altLang="zh-CN" sz="2400" b="1">
                <a:latin typeface="华文楷体" panose="02010600040101010101" charset="-122"/>
                <a:ea typeface="华文楷体" panose="02010600040101010101" charset="-122"/>
                <a:cs typeface="华文楷体" panose="02010600040101010101" charset="-122"/>
                <a:sym typeface="+mn-ea"/>
              </a:rPr>
              <a:t> </a:t>
            </a:r>
            <a:r>
              <a:rPr lang="zh-CN" altLang="en-US" sz="2400" b="1">
                <a:solidFill>
                  <a:srgbClr val="00B0F0"/>
                </a:solidFill>
                <a:latin typeface="华文楷体" panose="02010600040101010101" charset="-122"/>
                <a:ea typeface="华文楷体" panose="02010600040101010101" charset="-122"/>
                <a:cs typeface="华文楷体" panose="02010600040101010101" charset="-122"/>
                <a:sym typeface="+mn-ea"/>
              </a:rPr>
              <a:t>1. 压力容器定义</a:t>
            </a:r>
            <a:endParaRPr lang="zh-CN" altLang="en-US" sz="240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sz="2400" b="1">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压力容器</a:t>
            </a:r>
            <a:r>
              <a:rPr lang="zh-CN" altLang="en-US" sz="2400">
                <a:latin typeface="华文楷体" panose="02010600040101010101" charset="-122"/>
                <a:ea typeface="华文楷体" panose="02010600040101010101" charset="-122"/>
                <a:cs typeface="华文楷体" panose="02010600040101010101" charset="-122"/>
                <a:sym typeface="+mn-ea"/>
              </a:rPr>
              <a:t>是指盛装气体或者液体，承载一定压力的密闭设备，其同时具备以下条件：</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（1）工作压力大于或者等于0.1MPa；</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3110" y="649605"/>
            <a:ext cx="8211820" cy="5880100"/>
          </a:xfrm>
        </p:spPr>
        <p:txBody>
          <a:bodyPr/>
          <a:p>
            <a:pPr marL="0" algn="l" eaLnBrk="1" latinLnBrk="0" hangingPunct="1">
              <a:lnSpc>
                <a:spcPts val="3500"/>
              </a:lnSpc>
              <a:spcBef>
                <a:spcPts val="0"/>
              </a:spcBef>
              <a:buClrTx/>
              <a:buSzTx/>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3. 充装用管或者充装管路系统具有</a:t>
            </a:r>
            <a:r>
              <a:rPr lang="zh-CN" altLang="en-US">
                <a:solidFill>
                  <a:srgbClr val="FF0000"/>
                </a:solidFill>
                <a:latin typeface="华文楷体" panose="02010600040101010101" charset="-122"/>
                <a:ea typeface="华文楷体" panose="02010600040101010101" charset="-122"/>
                <a:sym typeface="+mn-ea"/>
              </a:rPr>
              <a:t>防止被拉脱的联锁保护</a:t>
            </a:r>
            <a:r>
              <a:rPr lang="zh-CN" altLang="en-US">
                <a:latin typeface="华文楷体" panose="02010600040101010101" charset="-122"/>
                <a:ea typeface="华文楷体" panose="02010600040101010101" charset="-122"/>
                <a:sym typeface="+mn-ea"/>
              </a:rPr>
              <a:t>装置或者可靠的防护措施；</a:t>
            </a:r>
            <a:endParaRPr lang="zh-CN" altLang="en-US">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zh-CN" altLang="en-US">
                <a:latin typeface="华文楷体" panose="02010600040101010101" charset="-122"/>
                <a:ea typeface="华文楷体" panose="02010600040101010101" charset="-122"/>
                <a:sym typeface="+mn-ea"/>
              </a:rPr>
              <a:t>    4. 充装用管的材料与充装介质相容，接触液氧或者其他氧化性介质的充装用管，其内表面进行</a:t>
            </a:r>
            <a:r>
              <a:rPr lang="zh-CN" altLang="en-US">
                <a:solidFill>
                  <a:srgbClr val="FF0000"/>
                </a:solidFill>
                <a:latin typeface="华文楷体" panose="02010600040101010101" charset="-122"/>
                <a:ea typeface="华文楷体" panose="02010600040101010101" charset="-122"/>
                <a:sym typeface="+mn-ea"/>
              </a:rPr>
              <a:t>脱脂处理</a:t>
            </a:r>
            <a:r>
              <a:rPr lang="zh-CN" altLang="en-US">
                <a:latin typeface="华文楷体" panose="02010600040101010101" charset="-122"/>
                <a:ea typeface="华文楷体" panose="02010600040101010101" charset="-122"/>
                <a:sym typeface="+mn-ea"/>
              </a:rPr>
              <a:t>，并且采取有效的防止油脂污染的防护和检查措施；</a:t>
            </a:r>
            <a:endParaRPr lang="zh-CN" altLang="en-US">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zh-CN" altLang="en-US">
                <a:latin typeface="华文楷体" panose="02010600040101010101" charset="-122"/>
                <a:ea typeface="华文楷体" panose="02010600040101010101" charset="-122"/>
                <a:sym typeface="+mn-ea"/>
              </a:rPr>
              <a:t>    5. 充装冷冻液化气体的充装用管材料，能够</a:t>
            </a:r>
            <a:r>
              <a:rPr lang="zh-CN" altLang="en-US">
                <a:solidFill>
                  <a:srgbClr val="FF0000"/>
                </a:solidFill>
                <a:latin typeface="华文楷体" panose="02010600040101010101" charset="-122"/>
                <a:ea typeface="华文楷体" panose="02010600040101010101" charset="-122"/>
                <a:sym typeface="+mn-ea"/>
              </a:rPr>
              <a:t>满足低温工况</a:t>
            </a:r>
            <a:r>
              <a:rPr lang="zh-CN" altLang="en-US">
                <a:latin typeface="华文楷体" panose="02010600040101010101" charset="-122"/>
                <a:ea typeface="华文楷体" panose="02010600040101010101" charset="-122"/>
                <a:sym typeface="+mn-ea"/>
              </a:rPr>
              <a:t>条件下的使用性能要求；</a:t>
            </a:r>
            <a:endParaRPr lang="zh-CN" altLang="en-US">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zh-CN" altLang="en-US">
                <a:latin typeface="华文楷体" panose="02010600040101010101" charset="-122"/>
                <a:ea typeface="华文楷体" panose="02010600040101010101" charset="-122"/>
                <a:sym typeface="+mn-ea"/>
              </a:rPr>
              <a:t>    6. 充装用管的公称压力等级与移动式压力容器的工作压力相匹配，其中罐体用充装用管公称压力不得小于充装系统工作压力的2.0倍，气瓶用充装用管公称压力不得小于气瓶公称工作压力的1.3倍，充装用管的最小爆破压力大于4倍的公称压力，充装用管制造单位应当注明软管的设计使用寿命；</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90880"/>
            <a:ext cx="8248015" cy="5831840"/>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sym typeface="+mn-ea"/>
              </a:rPr>
              <a:t>    7. </a:t>
            </a:r>
            <a:r>
              <a:rPr>
                <a:latin typeface="华文楷体" panose="02010600040101010101" charset="-122"/>
                <a:ea typeface="华文楷体" panose="02010600040101010101" charset="-122"/>
                <a:sym typeface="+mn-ea"/>
              </a:rPr>
              <a:t>充装单位</a:t>
            </a:r>
            <a:r>
              <a:rPr>
                <a:solidFill>
                  <a:srgbClr val="FF0000"/>
                </a:solidFill>
                <a:latin typeface="华文楷体" panose="02010600040101010101" charset="-122"/>
                <a:ea typeface="华文楷体" panose="02010600040101010101" charset="-122"/>
                <a:sym typeface="+mn-ea"/>
              </a:rPr>
              <a:t>每年对充装用管至少进行1次耐压试验</a:t>
            </a:r>
            <a:r>
              <a:rPr>
                <a:latin typeface="华文楷体" panose="02010600040101010101" charset="-122"/>
                <a:ea typeface="华文楷体" panose="02010600040101010101" charset="-122"/>
                <a:sym typeface="+mn-ea"/>
              </a:rPr>
              <a:t>，试验压力为充装用管公称压力的1.5倍，试验结果要有记录和试验人员的签字(章)并存档；</a:t>
            </a:r>
            <a:endParaRPr>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sym typeface="+mn-ea"/>
              </a:rPr>
              <a:t>    8. </a:t>
            </a:r>
            <a:r>
              <a:rPr>
                <a:latin typeface="华文楷体" panose="02010600040101010101" charset="-122"/>
                <a:ea typeface="华文楷体" panose="02010600040101010101" charset="-122"/>
                <a:sym typeface="+mn-ea"/>
              </a:rPr>
              <a:t>充装用管的制造单位应当向使用单位提供产品质量证明文件，并且注明充装用管的</a:t>
            </a:r>
            <a:r>
              <a:rPr>
                <a:solidFill>
                  <a:srgbClr val="FF0000"/>
                </a:solidFill>
                <a:latin typeface="华文楷体" panose="02010600040101010101" charset="-122"/>
                <a:ea typeface="华文楷体" panose="02010600040101010101" charset="-122"/>
                <a:sym typeface="+mn-ea"/>
              </a:rPr>
              <a:t>适用介质</a:t>
            </a:r>
            <a:r>
              <a:rPr>
                <a:latin typeface="华文楷体" panose="02010600040101010101" charset="-122"/>
                <a:ea typeface="华文楷体" panose="02010600040101010101" charset="-122"/>
                <a:sym typeface="+mn-ea"/>
              </a:rPr>
              <a:t>和</a:t>
            </a:r>
            <a:r>
              <a:rPr>
                <a:solidFill>
                  <a:srgbClr val="FF0000"/>
                </a:solidFill>
                <a:latin typeface="华文楷体" panose="02010600040101010101" charset="-122"/>
                <a:ea typeface="华文楷体" panose="02010600040101010101" charset="-122"/>
                <a:sym typeface="+mn-ea"/>
              </a:rPr>
              <a:t>设计使用年限</a:t>
            </a:r>
            <a:r>
              <a:rPr>
                <a:latin typeface="华文楷体" panose="02010600040101010101" charset="-122"/>
                <a:ea typeface="华文楷体" panose="02010600040101010101" charset="-122"/>
                <a:sym typeface="+mn-ea"/>
              </a:rPr>
              <a:t>。</a:t>
            </a:r>
            <a:endParaRPr>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b="1">
                <a:latin typeface="华文楷体" panose="02010600040101010101" charset="-122"/>
                <a:ea typeface="华文楷体" panose="02010600040101010101" charset="-122"/>
                <a:sym typeface="+mn-ea"/>
              </a:rPr>
              <a:t>三、充装前检查</a:t>
            </a:r>
            <a:endParaRPr 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zh-CN">
                <a:latin typeface="华文楷体" panose="02010600040101010101" charset="-122"/>
                <a:ea typeface="华文楷体" panose="02010600040101010101" charset="-122"/>
                <a:sym typeface="+mn-ea"/>
              </a:rPr>
              <a:t>充装前应当对余量或者余压进行检查，并且确认满足移动式压力容器使用说明书的相关要求，首次充装有介质置换要求的，具有介质置换合格报告等证明文件；</a:t>
            </a:r>
            <a:endParaRPr 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a:t>
            </a:r>
            <a:r>
              <a:rPr lang="zh-CN">
                <a:latin typeface="华文楷体" panose="02010600040101010101" charset="-122"/>
                <a:ea typeface="华文楷体" panose="02010600040101010101" charset="-122"/>
                <a:sym typeface="+mn-ea"/>
              </a:rPr>
              <a:t>充装剧毒化学品等介质的，应当按照相关的法律法规具有购买、道路运输等许可证明；</a:t>
            </a:r>
            <a:endParaRPr 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a:t>
            </a:r>
            <a:r>
              <a:rPr lang="zh-CN">
                <a:latin typeface="华文楷体" panose="02010600040101010101" charset="-122"/>
                <a:ea typeface="华文楷体" panose="02010600040101010101" charset="-122"/>
                <a:sym typeface="+mn-ea"/>
              </a:rPr>
              <a:t>安全附件、仪表和装卸附件齐全、工作状态正常，并且在校验(或者检定)有效期内；装有紧急切断装置的，在充装</a:t>
            </a:r>
            <a:endParaRPr lang="zh-CN">
              <a:latin typeface="华文楷体" panose="02010600040101010101" charset="-122"/>
              <a:ea typeface="华文楷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700395"/>
          </a:xfrm>
        </p:spPr>
        <p:txBody>
          <a:bodyPr/>
          <a:p>
            <a:pPr marL="0" indent="0" eaLnBrk="1" latinLnBrk="0" hangingPunct="1">
              <a:lnSpc>
                <a:spcPts val="3500"/>
              </a:lnSpc>
              <a:spcBef>
                <a:spcPts val="0"/>
              </a:spcBef>
              <a:buNone/>
            </a:pPr>
            <a:r>
              <a:rPr lang="zh-CN">
                <a:latin typeface="华文楷体" panose="02010600040101010101" charset="-122"/>
                <a:ea typeface="华文楷体" panose="02010600040101010101" charset="-122"/>
                <a:sym typeface="+mn-ea"/>
              </a:rPr>
              <a:t>前确认紧急切断及远程控制系统功能正常；</a:t>
            </a:r>
            <a:endParaRPr 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罐体外观以及连接密封面的密封状态完好、紧固件无松动、无泄漏。罐体或者气瓶与走行装置(或者牵引装置、支撑装置等)或者框架的连接完好、牢固可靠；</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具备防止充装介质错装的安全防护措施，功能可靠；</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带泵的移动容器，其定点卸液远程监控系统、电子识读装置或者电子标签工作状态正常；</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易燃、易爆介质作业现场，具备防止明火和防静电、导静电的安全措施；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8. 充装用管与移动式压力容器的连接符合充装工艺规程的要求，连接牢固可靠、无泄漏</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充装液氧以及其他氧化性介质的连接接头，采取有效防止油脂污染的防护措施</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69925"/>
            <a:ext cx="8226425" cy="57702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9. 充装区域内设置安全警示标志、充装介质的化学品安全标签和必要的安全防护设施；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10. 配置充装安全连锁报警保护装置、限充保护装置的，该装置的功能完好、可靠</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四、 充装过程控制</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充装作业人员持证上岗，能够按照规定的充装工艺规程进行操作，充装单位专职安全管理人员按照安全管理制度进行巡回检查；</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应当按照指定位置停车，汽车发动机熄火，切断车辆总电源(但远程监控装置、限充保护装置、控制箱装置等采用车辆电瓶供电的除外)，采取防止车辆发生滑动的有效措施，并有防止充装用管拉脱的联锁保护装置或者措施；</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0245" y="582295"/>
            <a:ext cx="8274685" cy="580009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3. 移动式压力容器驻车导静电装置与装卸站台接地线进行连接，并且接触良好、牢固可靠；易燃、易爆介质充装区域的人员在充装前应进行静电释放操作；</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应当使用充装单位专用充装用管，不得使用随移动式压力容器携带的装卸软管进行充装；</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5. 充装用管与移动式压力容器的连接符合充装工艺规程的要求，连接牢固可靠、无泄漏；</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6. 充装不允许与空气或者氧化性气体混合的介质前，用干燥洁净的氮气或者其他惰性气体进行管路系统吹扫置换；</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7. 充装作业过程中，作业人员应当处在充装工艺规程规定的工作岗位上；</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8. 充装时的压力、温度以及流速等参数，符合有关安全技术规范和标准的规定，超过规定指标时，相应的连锁安全保护装置能够迅速启动，并迅速采取相应措施进行处理；</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578485"/>
            <a:ext cx="8177530" cy="54057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9. 移动式压力容器罐体充装量或者气瓶(或者压缩气体介质罐体)充装压力不得超过核准的最大允许充装量或者最大允许充装压力，严禁</a:t>
            </a:r>
            <a:r>
              <a:rPr lang="en-US" altLang="zh-CN">
                <a:solidFill>
                  <a:srgbClr val="FF0000"/>
                </a:solidFill>
                <a:latin typeface="华文楷体" panose="02010600040101010101" charset="-122"/>
                <a:ea typeface="华文楷体" panose="02010600040101010101" charset="-122"/>
                <a:sym typeface="+mn-ea"/>
              </a:rPr>
              <a:t>超装、错装</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五、充装后检查</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zh-CN" altLang="en-US">
                <a:latin typeface="华文楷体" panose="02010600040101010101" charset="-122"/>
                <a:ea typeface="华文楷体" panose="02010600040101010101" charset="-122"/>
                <a:sym typeface="+mn-ea"/>
              </a:rPr>
              <a:t>与充装作业相关的操作阀门置于闭止状态，充装连接口安装的盲法兰或等效装置，连接牢固、可靠；</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罐体或者气瓶内稳定后的压力、温度、充装量等性能参数，符合移动式压力容器产品使用说明书的规定；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a:t>
            </a:r>
            <a:r>
              <a:rPr lang="zh-CN" altLang="en-US">
                <a:latin typeface="华文楷体" panose="02010600040101010101" charset="-122"/>
                <a:ea typeface="华文楷体" panose="02010600040101010101" charset="-122"/>
                <a:sym typeface="+mn-ea"/>
              </a:rPr>
              <a:t>所有连接密封面、阀门、接管等无泄漏；</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4. </a:t>
            </a:r>
            <a:r>
              <a:rPr lang="zh-CN" altLang="en-US">
                <a:latin typeface="华文楷体" panose="02010600040101010101" charset="-122"/>
                <a:ea typeface="华文楷体" panose="02010600040101010101" charset="-122"/>
                <a:sym typeface="+mn-ea"/>
              </a:rPr>
              <a:t>所有安全附件、仪表和装卸附件等完好无损；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5. </a:t>
            </a:r>
            <a:r>
              <a:rPr lang="zh-CN" altLang="en-US">
                <a:latin typeface="华文楷体" panose="02010600040101010101" charset="-122"/>
                <a:ea typeface="华文楷体" panose="02010600040101010101" charset="-122"/>
                <a:sym typeface="+mn-ea"/>
              </a:rPr>
              <a:t>充装冷冻液化气体的罐体外表面，无结露、结霜等现象；</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6. </a:t>
            </a:r>
            <a:r>
              <a:rPr lang="zh-CN" altLang="en-US">
                <a:latin typeface="华文楷体" panose="02010600040101010101" charset="-122"/>
                <a:ea typeface="华文楷体" panose="02010600040101010101" charset="-122"/>
                <a:sym typeface="+mn-ea"/>
              </a:rPr>
              <a:t>与充装站台(线)的所有连接件分离。</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4375" y="706755"/>
            <a:ext cx="8250555" cy="5923280"/>
          </a:xfrm>
        </p:spPr>
        <p:txBody>
          <a:bodyPr/>
          <a:p>
            <a:pPr marL="0" indent="0" eaLnBrk="1" latinLnBrk="0" hangingPunct="1">
              <a:lnSpc>
                <a:spcPts val="3500"/>
              </a:lnSpc>
              <a:spcBef>
                <a:spcPts val="0"/>
              </a:spcBef>
              <a:buNone/>
            </a:pPr>
            <a:r>
              <a:rPr lang="en-US" altLang="zh-CN" b="1" dirty="0">
                <a:latin typeface="华文楷体" panose="02010600040101010101" charset="-122"/>
                <a:ea typeface="华文楷体" panose="02010600040101010101" charset="-122"/>
              </a:rPr>
              <a:t>    </a:t>
            </a:r>
            <a:r>
              <a:rPr lang="zh-CN" altLang="en-US" b="1" dirty="0">
                <a:latin typeface="华文楷体" panose="02010600040101010101" charset="-122"/>
                <a:ea typeface="华文楷体" panose="02010600040101010101" charset="-122"/>
              </a:rPr>
              <a:t>六、使用安全管理</a:t>
            </a:r>
            <a:endParaRPr lang="zh-CN" altLang="en-US" b="1" dirty="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1. </a:t>
            </a:r>
            <a:r>
              <a:rPr lang="zh-CN" altLang="en-US" dirty="0">
                <a:latin typeface="华文楷体" panose="02010600040101010101" charset="-122"/>
                <a:ea typeface="华文楷体" panose="02010600040101010101" charset="-122"/>
              </a:rPr>
              <a:t>使用单位根据本单位不同品种移动式压力容器安全管理的特点，设置安全管理机构、配备特种设备安全管理人员和作业人员，办理使用登记，建立移动式压力容器台账以及安全技术档案，制定并执行各项安全管理制度和操作规程，进行经常性维护保养和定期自行检查，按时申报定期检验等。</a:t>
            </a:r>
            <a:endParaRPr lang="zh-CN" altLang="en-US" dirty="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2. 使用单位应当在移动式压力容器投入使用前，按照TSG 08的规定以及产品铭牌和产品数据表规定的一种介质，逐台向使用单位所在地（使用登记证）或者充装单位所在地（临时使用登记证）的特种设备安全监管部门(以下简称使用登记机关)申请办理特种设备使用登记证(以下简称使用登记证)或者特种设备临时使用登记证(以下简称临时使用登记证)以及使用标志；</a:t>
            </a:r>
            <a:endParaRPr lang="en-US" altLang="zh-CN" dirty="0">
              <a:latin typeface="华文楷体" panose="02010600040101010101" charset="-122"/>
              <a:ea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7550" y="650240"/>
            <a:ext cx="8247380" cy="57321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办理变更登记时，移动式压力容器原始出厂资料和文件、有效期内的定期检验报告、改造或者重大修理监检证书等应当符合</a:t>
            </a:r>
            <a:r>
              <a:rPr lang="zh-CN" altLang="en-US">
                <a:latin typeface="华文楷体" panose="02010600040101010101" charset="-122"/>
                <a:ea typeface="华文楷体" panose="02010600040101010101" charset="-122"/>
              </a:rPr>
              <a:t>《移动式压力容器安全技术监察规程》</a:t>
            </a:r>
            <a:r>
              <a:rPr lang="en-US" altLang="zh-CN">
                <a:latin typeface="华文楷体" panose="02010600040101010101" charset="-122"/>
                <a:ea typeface="华文楷体" panose="02010600040101010101" charset="-122"/>
              </a:rPr>
              <a:t>的规定</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临时使用登记证有效期为1年</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移动式压力容器存在严重事故隐患，无改造、修理价值，使用单位应当履行报废义务，并且向原使用登记机关办理登记注销手续</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七、定期检验</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移动式压力容器定期检验，是指特种设备检验机构(以下简称检验机构)按照一定的时间周期，在移动式压力容器停运时，根据本规程的规定对在用移动式压力容器的安全状况所进行的符合性验证活动。</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820" y="620395"/>
            <a:ext cx="8246110" cy="57619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移动式压力容器的定期检验分为首次全面检验、年度检验、中间检验和全面检验。</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使用单位应当在定期检验有效期届满的1个月前，向特种设备检验机构提出定期检验申请，并且做好与定期检验相关的准备工作。</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异地进行定期检验的，检验机构应当在检验工作完成后</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及时出具检验报告，并且按照特种设备信息化管理的有关规定，及时将检验信息上传至全国移动式压力容器公共信息服务平台。</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定期检验程序</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定期检验工作的一般程序，包括</a:t>
            </a:r>
            <a:r>
              <a:rPr lang="zh-CN" altLang="en-US">
                <a:solidFill>
                  <a:srgbClr val="FF0000"/>
                </a:solidFill>
                <a:latin typeface="华文楷体" panose="02010600040101010101" charset="-122"/>
                <a:ea typeface="华文楷体" panose="02010600040101010101" charset="-122"/>
              </a:rPr>
              <a:t>检验方案制定</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检验前的准备</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检验实施</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缺陷以及问题的处理检验结果的汇总</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出具定期检验报告</a:t>
            </a:r>
            <a:r>
              <a:rPr lang="zh-CN" altLang="en-US">
                <a:latin typeface="华文楷体" panose="02010600040101010101" charset="-122"/>
                <a:ea typeface="华文楷体" panose="02010600040101010101" charset="-122"/>
              </a:rPr>
              <a:t>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8500" y="549910"/>
            <a:ext cx="8266430" cy="5832475"/>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检验周期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zh-CN" altLang="en-US">
                <a:solidFill>
                  <a:srgbClr val="00B0F0"/>
                </a:solidFill>
                <a:latin typeface="华文楷体" panose="02010600040101010101" charset="-122"/>
                <a:ea typeface="华文楷体" panose="02010600040101010101" charset="-122"/>
                <a:sym typeface="+mn-ea"/>
              </a:rPr>
              <a:t>铁路罐车、汽车罐车和罐式集装箱的定期检验周期</a:t>
            </a:r>
            <a:endParaRPr lang="zh-CN" altLang="en-US">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①首次全面检验，新出厂投入使用后1年内的铁路罐车、汽车罐车和罐式集装箱，应当进行首次全面检验；</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②年度检验，铁路罐车、非真空绝热罐体汽车罐车，应当进行年度检验；</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③中间检验和全面检验，铁路罐车、汽车罐车和罐式集装箱，其首次全面检验后的中间检验、全面检验</a:t>
            </a:r>
            <a:r>
              <a:rPr lang="zh-CN" altLang="en-US">
                <a:solidFill>
                  <a:srgbClr val="FF0000"/>
                </a:solidFill>
                <a:latin typeface="华文楷体" panose="02010600040101010101" charset="-122"/>
                <a:ea typeface="华文楷体" panose="02010600040101010101" charset="-122"/>
                <a:sym typeface="+mn-ea"/>
              </a:rPr>
              <a:t>周期</a:t>
            </a:r>
            <a:r>
              <a:rPr lang="zh-CN" altLang="en-US">
                <a:latin typeface="华文楷体" panose="02010600040101010101" charset="-122"/>
                <a:ea typeface="华文楷体" panose="02010600040101010101" charset="-122"/>
                <a:sym typeface="+mn-ea"/>
              </a:rPr>
              <a:t>下面的规定：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铁路罐车</a:t>
            </a:r>
            <a:r>
              <a:rPr lang="zh-CN" altLang="en-US">
                <a:latin typeface="华文楷体" panose="02010600040101010101" charset="-122"/>
                <a:ea typeface="华文楷体" panose="02010600040101010101" charset="-122"/>
                <a:sym typeface="+mn-ea"/>
              </a:rPr>
              <a:t>：年度检验</a:t>
            </a:r>
            <a:r>
              <a:rPr lang="en-US" altLang="zh-CN">
                <a:latin typeface="华文楷体" panose="02010600040101010101" charset="-122"/>
                <a:ea typeface="华文楷体" panose="02010600040101010101" charset="-122"/>
                <a:sym typeface="+mn-ea"/>
              </a:rPr>
              <a:t>1</a:t>
            </a:r>
            <a:r>
              <a:rPr lang="zh-CN" altLang="en-US">
                <a:latin typeface="华文楷体" panose="02010600040101010101" charset="-122"/>
                <a:ea typeface="华文楷体" panose="02010600040101010101" charset="-122"/>
                <a:sym typeface="+mn-ea"/>
              </a:rPr>
              <a:t>年，全面检验</a:t>
            </a:r>
            <a:r>
              <a:rPr lang="en-US" altLang="zh-CN">
                <a:latin typeface="华文楷体" panose="02010600040101010101" charset="-122"/>
                <a:ea typeface="华文楷体" panose="02010600040101010101" charset="-122"/>
                <a:sym typeface="+mn-ea"/>
              </a:rPr>
              <a:t>4</a:t>
            </a:r>
            <a:r>
              <a:rPr lang="zh-CN" altLang="en-US">
                <a:latin typeface="华文楷体" panose="02010600040101010101" charset="-122"/>
                <a:ea typeface="华文楷体" panose="02010600040101010101" charset="-122"/>
                <a:sym typeface="+mn-ea"/>
              </a:rPr>
              <a:t>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汽车罐车：年度检验</a:t>
            </a:r>
            <a:r>
              <a:rPr lang="en-US" altLang="zh-CN">
                <a:latin typeface="华文楷体" panose="02010600040101010101" charset="-122"/>
                <a:ea typeface="华文楷体" panose="02010600040101010101" charset="-122"/>
                <a:sym typeface="+mn-ea"/>
              </a:rPr>
              <a:t>1</a:t>
            </a:r>
            <a:r>
              <a:rPr lang="zh-CN" altLang="en-US">
                <a:latin typeface="华文楷体" panose="02010600040101010101" charset="-122"/>
                <a:ea typeface="华文楷体" panose="02010600040101010101" charset="-122"/>
                <a:sym typeface="+mn-ea"/>
              </a:rPr>
              <a:t>年，全面检验</a:t>
            </a:r>
            <a:r>
              <a:rPr lang="en-US" altLang="zh-CN">
                <a:latin typeface="华文楷体" panose="02010600040101010101" charset="-122"/>
                <a:ea typeface="华文楷体" panose="02010600040101010101" charset="-122"/>
                <a:sym typeface="+mn-ea"/>
              </a:rPr>
              <a:t>5</a:t>
            </a:r>
            <a:r>
              <a:rPr lang="zh-CN" altLang="en-US">
                <a:latin typeface="华文楷体" panose="02010600040101010101" charset="-122"/>
                <a:ea typeface="华文楷体" panose="02010600040101010101" charset="-122"/>
                <a:sym typeface="+mn-ea"/>
              </a:rPr>
              <a:t>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罐式集装箱</a:t>
            </a:r>
            <a:r>
              <a:rPr lang="zh-CN" altLang="en-US">
                <a:latin typeface="华文楷体" panose="02010600040101010101" charset="-122"/>
                <a:ea typeface="华文楷体" panose="02010600040101010101" charset="-122"/>
                <a:sym typeface="+mn-ea"/>
              </a:rPr>
              <a:t>：中间检验</a:t>
            </a:r>
            <a:r>
              <a:rPr lang="en-US" altLang="zh-CN">
                <a:latin typeface="华文楷体" panose="02010600040101010101" charset="-122"/>
                <a:ea typeface="华文楷体" panose="02010600040101010101" charset="-122"/>
                <a:sym typeface="+mn-ea"/>
              </a:rPr>
              <a:t>2.5</a:t>
            </a:r>
            <a:r>
              <a:rPr lang="zh-CN" altLang="en-US">
                <a:latin typeface="华文楷体" panose="02010600040101010101" charset="-122"/>
                <a:ea typeface="华文楷体" panose="02010600040101010101" charset="-122"/>
                <a:sym typeface="+mn-ea"/>
              </a:rPr>
              <a:t>年，全面检验</a:t>
            </a:r>
            <a:r>
              <a:rPr lang="en-US" altLang="zh-CN">
                <a:latin typeface="华文楷体" panose="02010600040101010101" charset="-122"/>
                <a:ea typeface="华文楷体" panose="02010600040101010101" charset="-122"/>
                <a:sym typeface="+mn-ea"/>
              </a:rPr>
              <a:t>5</a:t>
            </a:r>
            <a:r>
              <a:rPr lang="zh-CN" altLang="en-US">
                <a:latin typeface="华文楷体" panose="02010600040101010101" charset="-122"/>
                <a:ea typeface="华文楷体" panose="02010600040101010101" charset="-122"/>
                <a:sym typeface="+mn-ea"/>
              </a:rPr>
              <a:t>年。</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0" y="617855"/>
            <a:ext cx="8183245" cy="59372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（2）容积大于或者等于0.03m</a:t>
            </a:r>
            <a:r>
              <a:rPr lang="en-US" altLang="zh-CN" baseline="30000">
                <a:latin typeface="华文楷体" panose="02010600040101010101" charset="-122"/>
                <a:ea typeface="华文楷体" panose="02010600040101010101" charset="-122"/>
                <a:cs typeface="华文楷体" panose="02010600040101010101" charset="-122"/>
                <a:sym typeface="+mn-ea"/>
              </a:rPr>
              <a:t>3</a:t>
            </a:r>
            <a:r>
              <a:rPr lang="zh-CN" altLang="en-US">
                <a:latin typeface="华文楷体" panose="02010600040101010101" charset="-122"/>
                <a:ea typeface="华文楷体" panose="02010600040101010101" charset="-122"/>
                <a:cs typeface="华文楷体" panose="02010600040101010101" charset="-122"/>
                <a:sym typeface="+mn-ea"/>
              </a:rPr>
              <a:t>并且内直径（非圆形截面指截面内边界最大几何尺寸）大于或者等于150mm；</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（3）盛装介质为气体、液化气体以及介质最高工作温度高于或者等于其标准沸点的液体。</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压力容器按照使用方式，分为固定式压力容器和移动式压力容器。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固定式压力容器</a:t>
            </a:r>
            <a:r>
              <a:rPr lang="zh-CN" altLang="en-US">
                <a:latin typeface="华文楷体" panose="02010600040101010101" charset="-122"/>
                <a:ea typeface="华文楷体" panose="02010600040101010101" charset="-122"/>
                <a:cs typeface="华文楷体" panose="02010600040101010101" charset="-122"/>
                <a:sym typeface="+mn-ea"/>
              </a:rPr>
              <a:t>是指</a:t>
            </a:r>
            <a:r>
              <a:rPr lang="en-US" altLang="zh-CN">
                <a:latin typeface="华文楷体" panose="02010600040101010101" charset="-122"/>
                <a:ea typeface="华文楷体" panose="02010600040101010101" charset="-122"/>
                <a:cs typeface="华文楷体" panose="02010600040101010101" charset="-122"/>
                <a:sym typeface="+mn-ea"/>
              </a:rPr>
              <a:t>安装在固定位置使用的压力容器（以下简称压力容器）。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2. </a:t>
            </a:r>
            <a:r>
              <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rPr>
              <a:t>压力容器分类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⑴ </a:t>
            </a:r>
            <a:r>
              <a:rPr lang="zh-CN" altLang="en-US" b="1">
                <a:latin typeface="华文楷体" panose="02010600040101010101" charset="-122"/>
                <a:ea typeface="华文楷体" panose="02010600040101010101" charset="-122"/>
                <a:cs typeface="华文楷体" panose="02010600040101010101" charset="-122"/>
                <a:sym typeface="+mn-ea"/>
              </a:rPr>
              <a:t>根据压力容器介质分类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压力容器的介质分为以下两组∶</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第一组：毒性危害程度为极度、高度危害的化学介质，易爆介质，液化气体；</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652145"/>
            <a:ext cx="8222615" cy="57302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a:solidFill>
                  <a:srgbClr val="00B0F0"/>
                </a:solidFill>
                <a:latin typeface="华文楷体" panose="02010600040101010101" charset="-122"/>
                <a:ea typeface="华文楷体" panose="02010600040101010101" charset="-122"/>
                <a:sym typeface="+mn-ea"/>
              </a:rPr>
              <a:t>长管拖车、管束式集装箱的定期检验周期</a:t>
            </a:r>
            <a:endParaRPr lang="zh-CN" altLang="en-US">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①首次全面检验，新出厂投入使用后3年内的长管拖车、管束式集装箱，应当进行首次全面检验；</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②全面检验，长管拖车、管束式集装箱，其首次全面检验后的全面检验</a:t>
            </a:r>
            <a:r>
              <a:rPr lang="zh-CN" altLang="en-US">
                <a:solidFill>
                  <a:srgbClr val="FF0000"/>
                </a:solidFill>
                <a:latin typeface="华文楷体" panose="02010600040101010101" charset="-122"/>
                <a:ea typeface="华文楷体" panose="02010600040101010101" charset="-122"/>
                <a:sym typeface="+mn-ea"/>
              </a:rPr>
              <a:t>周期</a:t>
            </a:r>
            <a:r>
              <a:rPr lang="zh-CN" altLang="en-US">
                <a:latin typeface="华文楷体" panose="02010600040101010101" charset="-122"/>
                <a:ea typeface="华文楷体" panose="02010600040101010101" charset="-122"/>
                <a:sym typeface="+mn-ea"/>
              </a:rPr>
              <a:t>按照下面的规定：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a:t>
            </a:r>
            <a:r>
              <a:rPr lang="zh-CN" altLang="en-US">
                <a:latin typeface="华文楷体" panose="02010600040101010101" charset="-122"/>
                <a:ea typeface="华文楷体" panose="02010600040101010101" charset="-122"/>
                <a:sym typeface="+mn-ea"/>
              </a:rPr>
              <a:t>组介质（天然气(煤层气)、氢气等）：全面检验</a:t>
            </a:r>
            <a:r>
              <a:rPr lang="en-US" altLang="zh-CN">
                <a:latin typeface="华文楷体" panose="02010600040101010101" charset="-122"/>
                <a:ea typeface="华文楷体" panose="02010600040101010101" charset="-122"/>
                <a:sym typeface="+mn-ea"/>
              </a:rPr>
              <a:t>5</a:t>
            </a:r>
            <a:r>
              <a:rPr lang="zh-CN" altLang="en-US">
                <a:latin typeface="华文楷体" panose="02010600040101010101" charset="-122"/>
                <a:ea typeface="华文楷体" panose="02010600040101010101" charset="-122"/>
                <a:sym typeface="+mn-ea"/>
              </a:rPr>
              <a:t>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B</a:t>
            </a:r>
            <a:r>
              <a:rPr lang="zh-CN" altLang="en-US">
                <a:latin typeface="华文楷体" panose="02010600040101010101" charset="-122"/>
                <a:ea typeface="华文楷体" panose="02010600040101010101" charset="-122"/>
                <a:sym typeface="+mn-ea"/>
              </a:rPr>
              <a:t>组介质（氮气、氦气、氩气、氖气、空气等）：全面检验周期</a:t>
            </a:r>
            <a:r>
              <a:rPr lang="en-US" altLang="zh-CN">
                <a:latin typeface="华文楷体" panose="02010600040101010101" charset="-122"/>
                <a:ea typeface="华文楷体" panose="02010600040101010101" charset="-122"/>
                <a:sym typeface="+mn-ea"/>
              </a:rPr>
              <a:t>6</a:t>
            </a:r>
            <a:r>
              <a:rPr lang="zh-CN" altLang="en-US">
                <a:latin typeface="华文楷体" panose="02010600040101010101" charset="-122"/>
                <a:ea typeface="华文楷体" panose="02010600040101010101" charset="-122"/>
                <a:sym typeface="+mn-ea"/>
              </a:rPr>
              <a:t>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highlight>
                  <a:srgbClr val="FFFF00"/>
                </a:highlight>
                <a:latin typeface="华文楷体" panose="02010600040101010101" charset="-122"/>
                <a:ea typeface="华文楷体" panose="02010600040101010101" charset="-122"/>
                <a:sym typeface="+mn-ea"/>
              </a:rPr>
              <a:t>注</a:t>
            </a:r>
            <a:r>
              <a:rPr lang="zh-CN" altLang="en-US">
                <a:latin typeface="华文楷体" panose="02010600040101010101" charset="-122"/>
                <a:ea typeface="华文楷体" panose="02010600040101010101" charset="-122"/>
                <a:sym typeface="+mn-ea"/>
              </a:rPr>
              <a:t>：具有剧毒或者毒性危害程度为中度(含中度)以上、有毒以及易燃、易爆、氧化性、还原性、腐蚀性等危害性的介质为</a:t>
            </a:r>
            <a:r>
              <a:rPr lang="zh-CN" altLang="en-US">
                <a:solidFill>
                  <a:srgbClr val="00B0F0"/>
                </a:solidFill>
                <a:latin typeface="华文楷体" panose="02010600040101010101" charset="-122"/>
                <a:ea typeface="华文楷体" panose="02010600040101010101" charset="-122"/>
                <a:sym typeface="+mn-ea"/>
              </a:rPr>
              <a:t>A组介质</a:t>
            </a:r>
            <a:r>
              <a:rPr lang="zh-CN" altLang="en-US">
                <a:latin typeface="华文楷体" panose="02010600040101010101" charset="-122"/>
                <a:ea typeface="华文楷体" panose="02010600040101010101" charset="-122"/>
                <a:sym typeface="+mn-ea"/>
              </a:rPr>
              <a:t>，其余为</a:t>
            </a:r>
            <a:r>
              <a:rPr lang="zh-CN" altLang="en-US">
                <a:solidFill>
                  <a:srgbClr val="00B0F0"/>
                </a:solidFill>
                <a:latin typeface="华文楷体" panose="02010600040101010101" charset="-122"/>
                <a:ea typeface="华文楷体" panose="02010600040101010101" charset="-122"/>
                <a:sym typeface="+mn-ea"/>
              </a:rPr>
              <a:t>B组介质</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536575"/>
            <a:ext cx="8254365" cy="5500370"/>
          </a:xfrm>
        </p:spPr>
        <p:txBody>
          <a:bodyPr/>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本节讲述的气瓶适用于环境温度为-40℃～60℃、公称容积为0.4L～3000L、公称工作压力为0.2MPa～70MPa（表压，下同），并且压力与容积的乘积大于或者等于1.0MPa·L，盛装压缩气体、高（低）压液化气体、低温液化气体、溶解气体、吸附气体、混合气体以及标准沸点等于或者低于60℃的液体的无缝气瓶、焊接气瓶、低温绝热气瓶、纤维缠绕气瓶、内部装有填料的气瓶，以及气瓶集束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sz="2800" b="1">
                <a:latin typeface="华文楷体" panose="02010600040101010101" charset="-122"/>
                <a:ea typeface="华文楷体" panose="02010600040101010101" charset="-122"/>
                <a:sym typeface="+mn-ea"/>
              </a:rPr>
              <a:t>    </a:t>
            </a:r>
            <a:r>
              <a:rPr lang="zh-CN" altLang="en-US" sz="2800" b="1">
                <a:latin typeface="华文楷体" panose="02010600040101010101" charset="-122"/>
                <a:ea typeface="华文楷体" panose="02010600040101010101" charset="-122"/>
                <a:sym typeface="+mn-ea"/>
              </a:rPr>
              <a:t>一、气瓶分类</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sym typeface="+mn-ea"/>
              </a:rPr>
              <a:t>    1.  </a:t>
            </a:r>
            <a:r>
              <a:rPr lang="en-US" altLang="zh-CN" b="1">
                <a:latin typeface="华文楷体" panose="02010600040101010101" charset="-122"/>
                <a:ea typeface="华文楷体" panose="02010600040101010101" charset="-122"/>
                <a:sym typeface="+mn-ea"/>
              </a:rPr>
              <a:t>按瓶体结构划分</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气瓶</a:t>
            </a:r>
            <a:endParaRPr lang="zh-CN" altLang="en-US" sz="2800" b="1" dirty="0">
              <a:solidFill>
                <a:srgbClr val="000099"/>
              </a:solidFill>
              <a:latin typeface="+mj-ea"/>
              <a:ea typeface="+mj-ea"/>
              <a:cs typeface="+mj-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594931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气瓶按照瓶体结构分为∶</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（1）无缝气瓶；</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（2）焊接气瓶；</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（3）纤维缠绕气瓶；</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（4）低温绝热气瓶；</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（5）内装填料气瓶。 </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2. </a:t>
            </a:r>
            <a:r>
              <a:rPr lang="en-US" altLang="zh-CN" b="1">
                <a:latin typeface="华文楷体" panose="02010600040101010101" charset="-122"/>
                <a:ea typeface="华文楷体" panose="02010600040101010101" charset="-122"/>
                <a:sym typeface="+mn-ea"/>
              </a:rPr>
              <a:t>按公称工作压力划分</a:t>
            </a:r>
            <a:endParaRPr lang="en-US" altLang="zh-CN" b="1">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气瓶按照公称工作压力，分为高压气瓶、低压气瓶∶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（1）</a:t>
            </a:r>
            <a:r>
              <a:rPr lang="en-US" altLang="zh-CN">
                <a:solidFill>
                  <a:srgbClr val="FF0000"/>
                </a:solidFill>
                <a:latin typeface="华文楷体" panose="02010600040101010101" charset="-122"/>
                <a:ea typeface="华文楷体" panose="02010600040101010101" charset="-122"/>
                <a:sym typeface="+mn-ea"/>
              </a:rPr>
              <a:t>高压气瓶</a:t>
            </a:r>
            <a:r>
              <a:rPr lang="en-US" altLang="zh-CN">
                <a:latin typeface="华文楷体" panose="02010600040101010101" charset="-122"/>
                <a:ea typeface="华文楷体" panose="02010600040101010101" charset="-122"/>
                <a:sym typeface="+mn-ea"/>
              </a:rPr>
              <a:t>是指公称工作压力大于或者等于10MPa的气瓶；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（2）</a:t>
            </a:r>
            <a:r>
              <a:rPr lang="en-US" altLang="zh-CN">
                <a:solidFill>
                  <a:srgbClr val="FF0000"/>
                </a:solidFill>
                <a:latin typeface="华文楷体" panose="02010600040101010101" charset="-122"/>
                <a:ea typeface="华文楷体" panose="02010600040101010101" charset="-122"/>
                <a:sym typeface="+mn-ea"/>
              </a:rPr>
              <a:t>低压气瓶</a:t>
            </a:r>
            <a:r>
              <a:rPr lang="en-US" altLang="zh-CN">
                <a:latin typeface="华文楷体" panose="02010600040101010101" charset="-122"/>
                <a:ea typeface="华文楷体" panose="02010600040101010101" charset="-122"/>
                <a:sym typeface="+mn-ea"/>
              </a:rPr>
              <a:t>是指公称工作压力小于10MPa的气瓶。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3. </a:t>
            </a:r>
            <a:r>
              <a:rPr lang="en-US" altLang="zh-CN" b="1">
                <a:latin typeface="华文楷体" panose="02010600040101010101" charset="-122"/>
                <a:ea typeface="华文楷体" panose="02010600040101010101" charset="-122"/>
                <a:sym typeface="+mn-ea"/>
              </a:rPr>
              <a:t>按公称容积划分</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气瓶按照公称容积（指水容积），分为小容积气瓶、中容积气瓶、大容积气瓶∶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（1）小容积气瓶是指公称容积小于或者等于12L的气瓶；</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6910" y="570230"/>
            <a:ext cx="8288020" cy="5876290"/>
          </a:xfrm>
        </p:spPr>
        <p:txBody>
          <a:bodyPr/>
          <a:p>
            <a:pPr marL="0" indent="0" eaLnBrk="1" latinLnBrk="0" hangingPunct="1">
              <a:lnSpc>
                <a:spcPts val="32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（2）中容积气瓶是指公称容积大于12L并小于或者等于150L的气瓶；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（3）大容积气瓶是指公称容积大于150L的气瓶。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4. </a:t>
            </a:r>
            <a:r>
              <a:rPr lang="en-US" altLang="zh-CN" b="1">
                <a:latin typeface="华文楷体" panose="02010600040101010101" charset="-122"/>
                <a:ea typeface="华文楷体" panose="02010600040101010101" charset="-122"/>
                <a:sym typeface="+mn-ea"/>
              </a:rPr>
              <a:t>按用途划分</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气瓶按照用途一般分为：</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（1）工业用气瓶；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（2）医用气瓶</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（3）燃气气瓶</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（4）车用气瓶；</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（5）呼吸器用气瓶</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（6）消防灭火用气瓶。</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010" y="596900"/>
            <a:ext cx="8249920" cy="5785485"/>
          </a:xfrm>
        </p:spPr>
        <p:txBody>
          <a:bodyPr/>
          <a:p>
            <a:pPr marL="0" indent="0" eaLnBrk="1" latinLnBrk="0" hangingPunct="1">
              <a:lnSpc>
                <a:spcPts val="3500"/>
              </a:lnSpc>
              <a:spcBef>
                <a:spcPts val="0"/>
              </a:spcBef>
              <a:buNone/>
            </a:pPr>
            <a:r>
              <a:rPr lang="en-US" altLang="zh-CN" sz="2800" b="1">
                <a:latin typeface="华文楷体" panose="02010600040101010101" charset="-122"/>
                <a:ea typeface="华文楷体" panose="02010600040101010101" charset="-122"/>
                <a:sym typeface="+mn-ea"/>
              </a:rPr>
              <a:t>    </a:t>
            </a:r>
            <a:r>
              <a:rPr lang="zh-CN" sz="2800" b="1">
                <a:latin typeface="华文楷体" panose="02010600040101010101" charset="-122"/>
                <a:ea typeface="华文楷体" panose="02010600040101010101" charset="-122"/>
                <a:sym typeface="+mn-ea"/>
              </a:rPr>
              <a:t>二、瓶装气体分类</a:t>
            </a:r>
            <a:endParaRPr lang="zh-CN" sz="2800"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a:solidFill>
                  <a:srgbClr val="00B0F0"/>
                </a:solidFill>
                <a:latin typeface="华文楷体" panose="02010600040101010101" charset="-122"/>
                <a:ea typeface="华文楷体" panose="02010600040101010101" charset="-122"/>
              </a:rPr>
              <a:t>压缩气体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指在-50℃时加压后完全呈气态的气体，包括临界温度（Tc）低于或者等于-50℃的气体，也称为永久气体。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en-US" altLang="zh-CN">
                <a:solidFill>
                  <a:srgbClr val="00B0F0"/>
                </a:solidFill>
                <a:latin typeface="华文楷体" panose="02010600040101010101" charset="-122"/>
                <a:ea typeface="华文楷体" panose="02010600040101010101" charset="-122"/>
              </a:rPr>
              <a:t>高（低）压液化气体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指在温度高于-50℃时加压后部分呈液态的气体，包括临界温度（</a:t>
            </a:r>
            <a:r>
              <a:rPr lang="en-US" altLang="zh-CN">
                <a:latin typeface="华文楷体" panose="02010600040101010101" charset="-122"/>
                <a:ea typeface="华文楷体" panose="02010600040101010101" charset="-122"/>
                <a:sym typeface="+mn-ea"/>
              </a:rPr>
              <a:t>Tc</a:t>
            </a:r>
            <a:r>
              <a:rPr lang="en-US" altLang="zh-CN">
                <a:latin typeface="华文楷体" panose="02010600040101010101" charset="-122"/>
                <a:ea typeface="华文楷体" panose="02010600040101010101" charset="-122"/>
              </a:rPr>
              <a:t>）在-50℃～65℃的高压液化气体和临界温度（</a:t>
            </a:r>
            <a:r>
              <a:rPr lang="en-US" altLang="zh-CN">
                <a:latin typeface="华文楷体" panose="02010600040101010101" charset="-122"/>
                <a:ea typeface="华文楷体" panose="02010600040101010101" charset="-122"/>
                <a:sym typeface="+mn-ea"/>
              </a:rPr>
              <a:t>Tc</a:t>
            </a:r>
            <a:r>
              <a:rPr lang="en-US" altLang="zh-CN">
                <a:latin typeface="华文楷体" panose="02010600040101010101" charset="-122"/>
                <a:ea typeface="华文楷体" panose="02010600040101010101" charset="-122"/>
              </a:rPr>
              <a:t>）高于65℃的低压液化气体。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en-US" altLang="zh-CN">
                <a:solidFill>
                  <a:srgbClr val="00B0F0"/>
                </a:solidFill>
                <a:latin typeface="华文楷体" panose="02010600040101010101" charset="-122"/>
                <a:ea typeface="华文楷体" panose="02010600040101010101" charset="-122"/>
              </a:rPr>
              <a:t>低温液化气体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指经过深冷低温处理而部分呈液态的气体，其临界温度（</a:t>
            </a:r>
            <a:r>
              <a:rPr lang="en-US" altLang="zh-CN">
                <a:latin typeface="华文楷体" panose="02010600040101010101" charset="-122"/>
                <a:ea typeface="华文楷体" panose="02010600040101010101" charset="-122"/>
                <a:sym typeface="+mn-ea"/>
              </a:rPr>
              <a:t>Tc</a:t>
            </a:r>
            <a:r>
              <a:rPr lang="en-US" altLang="zh-CN">
                <a:latin typeface="华文楷体" panose="02010600040101010101" charset="-122"/>
                <a:ea typeface="华文楷体" panose="02010600040101010101" charset="-122"/>
              </a:rPr>
              <a:t>）一般低于或者等于-50℃，也可以称为深冷液化气体或者冷冻液化气体。</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581660"/>
            <a:ext cx="8239125" cy="5800725"/>
          </a:xfrm>
        </p:spPr>
        <p:txBody>
          <a:bodyPr/>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4. 溶解气体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指在一定的压力、温度条件下，溶解于溶剂中的气体。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5. 吸附气体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指在一定的压力、温度条件下，吸附于吸附剂中的气体。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6. 混合气体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指含有两种或者两种以上有效物理组分，或者虽属非有效组分但是其含量超过规定限量的气体。</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sz="2800" b="1">
                <a:solidFill>
                  <a:schemeClr val="tx1"/>
                </a:solidFill>
                <a:latin typeface="华文楷体" panose="02010600040101010101" charset="-122"/>
                <a:ea typeface="华文楷体" panose="02010600040101010101" charset="-122"/>
                <a:sym typeface="+mn-ea"/>
              </a:rPr>
              <a:t>    </a:t>
            </a:r>
            <a:r>
              <a:rPr lang="zh-CN" altLang="en-US" sz="2800" b="1">
                <a:solidFill>
                  <a:schemeClr val="tx1"/>
                </a:solidFill>
                <a:latin typeface="华文楷体" panose="02010600040101010101" charset="-122"/>
                <a:ea typeface="华文楷体" panose="02010600040101010101" charset="-122"/>
                <a:sym typeface="+mn-ea"/>
              </a:rPr>
              <a:t>三、气瓶附件</a:t>
            </a:r>
            <a:endParaRPr lang="zh-CN" altLang="en-US" sz="2800" b="1">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solidFill>
                  <a:schemeClr val="tx1"/>
                </a:solidFill>
                <a:latin typeface="华文楷体" panose="02010600040101010101" charset="-122"/>
                <a:ea typeface="华文楷体" panose="02010600040101010101" charset="-122"/>
                <a:sym typeface="+mn-ea"/>
              </a:rPr>
              <a:t> </a:t>
            </a:r>
            <a:r>
              <a:rPr lang="en-US" altLang="zh-CN">
                <a:solidFill>
                  <a:schemeClr val="tx1"/>
                </a:solidFill>
                <a:latin typeface="华文楷体" panose="02010600040101010101" charset="-122"/>
                <a:ea typeface="华文楷体" panose="02010600040101010101" charset="-122"/>
                <a:sym typeface="+mn-ea"/>
              </a:rPr>
              <a:t>   气瓶附件，是指与气瓶瓶体直接相连的具有安全保护或者防护功能的气瓶组件或者仪表。</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1. </a:t>
            </a:r>
            <a:r>
              <a:rPr lang="en-US" altLang="zh-CN">
                <a:solidFill>
                  <a:srgbClr val="00B0F0"/>
                </a:solidFill>
                <a:latin typeface="华文楷体" panose="02010600040101010101" charset="-122"/>
                <a:ea typeface="华文楷体" panose="02010600040101010101" charset="-122"/>
                <a:sym typeface="+mn-ea"/>
              </a:rPr>
              <a:t>气瓶附件范围</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气瓶附件的范围如下∶</a:t>
            </a:r>
            <a:endParaRPr 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320" y="611505"/>
            <a:ext cx="8309610" cy="59848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⑴气瓶安全附件，包括气瓶阀门（含组合阀件，简称瓶阀）、安全泄压装置、紧急切断装置等；</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⑵气瓶保护附件，包括固定式瓶帽、保护罩、底座、颈圈等；</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⑶安全仪表，包括压力表、液位计等。</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a:t>
            </a:r>
            <a:r>
              <a:rPr lang="zh-CN" altLang="en-US">
                <a:solidFill>
                  <a:srgbClr val="00B0F0"/>
                </a:solidFill>
                <a:latin typeface="华文楷体" panose="02010600040101010101" charset="-122"/>
                <a:ea typeface="华文楷体" panose="02010600040101010101" charset="-122"/>
                <a:sym typeface="+mn-ea"/>
              </a:rPr>
              <a:t>气瓶安全附件</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⑴</a:t>
            </a:r>
            <a:r>
              <a:rPr lang="en-US" altLang="zh-CN">
                <a:highlight>
                  <a:srgbClr val="FFFF00"/>
                </a:highlight>
                <a:latin typeface="华文楷体" panose="02010600040101010101" charset="-122"/>
                <a:ea typeface="华文楷体" panose="02010600040101010101" charset="-122"/>
                <a:sym typeface="+mn-ea"/>
              </a:rPr>
              <a:t>瓶阀</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①接触氧或者强氧化性气体的瓶阀应当进行脱脂处理；</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②瓶阀材料应当符合以下要求</a:t>
            </a:r>
            <a:r>
              <a:rPr lang="zh-CN" altLang="en-US">
                <a:solidFill>
                  <a:schemeClr val="tx1"/>
                </a:solidFill>
                <a:latin typeface="华文楷体" panose="02010600040101010101" charset="-122"/>
                <a:ea typeface="华文楷体" panose="02010600040101010101" charset="-122"/>
                <a:sym typeface="+mn-ea"/>
              </a:rPr>
              <a:t>：</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a:t>
            </a:r>
            <a:r>
              <a:rPr lang="zh-CN" altLang="en-US">
                <a:solidFill>
                  <a:schemeClr val="tx1"/>
                </a:solidFill>
                <a:latin typeface="华文楷体" panose="02010600040101010101" charset="-122"/>
                <a:ea typeface="华文楷体" panose="02010600040101010101" charset="-122"/>
                <a:sym typeface="+mn-ea"/>
              </a:rPr>
              <a:t>）</a:t>
            </a:r>
            <a:r>
              <a:rPr lang="en-US" altLang="zh-CN">
                <a:solidFill>
                  <a:schemeClr val="tx1"/>
                </a:solidFill>
                <a:latin typeface="华文楷体" panose="02010600040101010101" charset="-122"/>
                <a:ea typeface="华文楷体" panose="02010600040101010101" charset="-122"/>
                <a:sym typeface="+mn-ea"/>
              </a:rPr>
              <a:t>充装气体接触的金属或者非金属瓶阀材料，与充装气体具有相容性；</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b</a:t>
            </a:r>
            <a:r>
              <a:rPr lang="zh-CN" altLang="en-US">
                <a:solidFill>
                  <a:schemeClr val="tx1"/>
                </a:solidFill>
                <a:latin typeface="华文楷体" panose="02010600040101010101" charset="-122"/>
                <a:ea typeface="华文楷体" panose="02010600040101010101" charset="-122"/>
                <a:sym typeface="+mn-ea"/>
              </a:rPr>
              <a:t>）</a:t>
            </a:r>
            <a:r>
              <a:rPr lang="en-US" altLang="zh-CN">
                <a:solidFill>
                  <a:schemeClr val="tx1"/>
                </a:solidFill>
                <a:latin typeface="华文楷体" panose="02010600040101010101" charset="-122"/>
                <a:ea typeface="华文楷体" panose="02010600040101010101" charset="-122"/>
                <a:sym typeface="+mn-ea"/>
              </a:rPr>
              <a:t>溶解乙炔气瓶阀材料，选用含铜量（质量比）小于65%的铜合金；</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8180" y="715010"/>
            <a:ext cx="8286750" cy="56673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c</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盛装易燃气体气瓶瓶阀上的手轮，选用阻燃材料制造；</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d</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盛装氧气或者其他强氧化性气体的气瓶瓶阀上的非金属密封材料，具有阻燃性和抗老化性。</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③瓶阀结构</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瓶阀设计应当符合相关标准的规定，其结构应当满足以下要求∶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瓶阀与气瓶的连接螺纹与瓶口螺纹匹配，保证密封可靠；</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b</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瓶阀出气口的连接型式和尺寸，采用能够防止错装、错用气体的结构；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c</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工业用非重复充装焊接气瓶瓶阀，采用不可重复充装的结构，并且瓶阀与瓶体的连接采用焊接形式；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d</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液化石油气瓶阀可以设计成角阀或者直阀，并且在出气</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596265"/>
            <a:ext cx="8237220" cy="59461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口设置自闭装置或者在进气口装设过流关闭装置；对于分别设置液相和气相出口、公称容积大于或者等于100L的液化石油气钢瓶，液相出口所装设瓶阀的出气口采用快装接头；</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e</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氧气瓶阀结构具有剩余压力保持功能（采用先抽真空后充装工艺的气瓶阀门除外）。</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a:t>
            </a:r>
            <a:r>
              <a:rPr lang="en-US" altLang="zh-CN">
                <a:highlight>
                  <a:srgbClr val="FFFF00"/>
                </a:highlight>
                <a:latin typeface="华文楷体" panose="02010600040101010101" charset="-122"/>
                <a:ea typeface="华文楷体" panose="02010600040101010101" charset="-122"/>
              </a:rPr>
              <a:t>安全泄压装置</a:t>
            </a:r>
            <a:r>
              <a:rPr lang="en-US" altLang="zh-CN">
                <a:latin typeface="华文楷体" panose="02010600040101010101" charset="-122"/>
                <a:ea typeface="华文楷体" panose="02010600040101010101" charset="-122"/>
              </a:rPr>
              <a:t>安全要求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①基本要求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气瓶专用的安全泄压装置分为温度驱动型和压力驱动型，包括易熔合金塞或者玻璃泡装置、爆破片装置（或者爆破片）、爆破片-易熔合金塞复合装置、安全阀等。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爆破片、安全阀的制造单位应当取得制造许可；瓶阀的制造单位可以制造本单位瓶阀产品上装设的爆破片或者安全阀</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665480"/>
            <a:ext cx="8227695" cy="5753735"/>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②装设及选用原则（</a:t>
            </a:r>
            <a:r>
              <a:rPr lang="en-US" altLang="zh-CN">
                <a:latin typeface="华文楷体" panose="02010600040101010101" charset="-122"/>
                <a:ea typeface="华文楷体" panose="02010600040101010101" charset="-122"/>
                <a:sym typeface="+mn-ea"/>
              </a:rPr>
              <a:t>8</a:t>
            </a:r>
            <a:r>
              <a:rPr lang="zh-CN" altLang="en-US">
                <a:latin typeface="华文楷体" panose="02010600040101010101" charset="-122"/>
                <a:ea typeface="华文楷体" panose="02010600040101010101" charset="-122"/>
                <a:sym typeface="+mn-ea"/>
              </a:rPr>
              <a:t>条）</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a:t>
            </a:r>
            <a:r>
              <a:rPr lang="zh-CN" altLang="en-US">
                <a:latin typeface="华文楷体" panose="02010600040101010101" charset="-122"/>
                <a:ea typeface="华文楷体" panose="02010600040101010101" charset="-122"/>
                <a:sym typeface="+mn-ea"/>
              </a:rPr>
              <a:t>）车用气瓶、溶解乙炔气瓶、焊接绝热气瓶、液化气体气瓶集束装置以及长管拖车和管束式集装箱用大容积气瓶，应当装设安全泄压装置；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b</a:t>
            </a:r>
            <a:r>
              <a:rPr lang="zh-CN" altLang="en-US">
                <a:latin typeface="华文楷体" panose="02010600040101010101" charset="-122"/>
                <a:ea typeface="华文楷体" panose="02010600040101010101" charset="-122"/>
                <a:sym typeface="+mn-ea"/>
              </a:rPr>
              <a:t>）盛装剧毒气体、自燃气体的气瓶，禁止装设安全泄压装置；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c</a:t>
            </a:r>
            <a:r>
              <a:rPr lang="zh-CN" altLang="en-US">
                <a:latin typeface="华文楷体" panose="02010600040101010101" charset="-122"/>
                <a:ea typeface="华文楷体" panose="02010600040101010101" charset="-122"/>
                <a:sym typeface="+mn-ea"/>
              </a:rPr>
              <a:t>）盛装有毒气体的气瓶不应当单独装设安全阀，盛装高压有毒气体的气瓶应当选用爆破片-易熔合金塞复合装置；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d</a:t>
            </a:r>
            <a:r>
              <a:rPr lang="zh-CN" altLang="en-US">
                <a:latin typeface="华文楷体" panose="02010600040101010101" charset="-122"/>
                <a:ea typeface="华文楷体" panose="02010600040101010101" charset="-122"/>
                <a:sym typeface="+mn-ea"/>
              </a:rPr>
              <a:t>）燃气气瓶和氧气、氮气以及惰性气体气瓶，一般不装设安全泄压装置；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e</a:t>
            </a:r>
            <a:r>
              <a:rPr lang="zh-CN" altLang="en-US">
                <a:latin typeface="华文楷体" panose="02010600040101010101" charset="-122"/>
                <a:ea typeface="华文楷体" panose="02010600040101010101" charset="-122"/>
                <a:sym typeface="+mn-ea"/>
              </a:rPr>
              <a:t>）盛装易于分解或者聚合的可燃气体、溶解乙炔气体的气瓶，应当装设易熔合金塞装置；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290" y="558800"/>
            <a:ext cx="8295640" cy="58235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第二组：除第一组以外的介质。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介质毒性危害程度和爆炸危险程度</a:t>
            </a:r>
            <a:r>
              <a:rPr lang="zh-CN" altLang="en-US">
                <a:latin typeface="华文楷体" panose="02010600040101010101" charset="-122"/>
                <a:ea typeface="华文楷体" panose="02010600040101010101" charset="-122"/>
              </a:rPr>
              <a:t>按照《压力容器中化学介质毒性危害和爆炸危险程度分类标准》（HG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20660-2017）</a:t>
            </a:r>
            <a:r>
              <a:rPr lang="en-US" altLang="zh-CN">
                <a:latin typeface="华文楷体" panose="02010600040101010101" charset="-122"/>
                <a:ea typeface="华文楷体" panose="02010600040101010101" charset="-122"/>
              </a:rPr>
              <a:t>确定</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根据介质特征，固定式压力容器分为</a:t>
            </a:r>
            <a:r>
              <a:rPr lang="zh-CN" altLang="en-US">
                <a:solidFill>
                  <a:srgbClr val="FF0000"/>
                </a:solidFill>
                <a:latin typeface="华文楷体" panose="02010600040101010101" charset="-122"/>
                <a:ea typeface="华文楷体" panose="02010600040101010101" charset="-122"/>
                <a:sym typeface="+mn-ea"/>
              </a:rPr>
              <a:t>Ⅰ、Ⅱ、Ⅲ类</a:t>
            </a:r>
            <a:r>
              <a:rPr lang="zh-CN" altLang="en-US">
                <a:latin typeface="华文楷体" panose="02010600040101010101" charset="-122"/>
                <a:ea typeface="华文楷体" panose="02010600040101010101" charset="-122"/>
                <a:sym typeface="+mn-ea"/>
              </a:rPr>
              <a:t>；其中超高压容器划为第</a:t>
            </a:r>
            <a:r>
              <a:rPr lang="zh-CN" altLang="en-US">
                <a:latin typeface="华文楷体" panose="02010600040101010101" charset="-122"/>
                <a:ea typeface="华文楷体" panose="02010600040101010101" charset="-122"/>
                <a:sym typeface="+mn-ea"/>
              </a:rPr>
              <a:t>Ⅲ类压力容器。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第一组介质，压力容器分类见图A-1；</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第二组介质，压力容器分类见图A-2。</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594995"/>
            <a:ext cx="8239125" cy="57873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f</a:t>
            </a:r>
            <a:r>
              <a:rPr lang="zh-CN" altLang="en-US">
                <a:latin typeface="华文楷体" panose="02010600040101010101" charset="-122"/>
                <a:ea typeface="华文楷体" panose="02010600040101010101" charset="-122"/>
                <a:sym typeface="+mn-ea"/>
              </a:rPr>
              <a:t>）盛装液化天然气以及其他可燃气体的低温绝热气瓶内胆，至少装设2只安全阀；盛装其他低温液化气体的低温绝热气瓶，应当装设爆破片装置和安全阀；</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g</a:t>
            </a:r>
            <a:r>
              <a:rPr lang="zh-CN" altLang="en-US">
                <a:latin typeface="华文楷体" panose="02010600040101010101" charset="-122"/>
                <a:ea typeface="华文楷体" panose="02010600040101010101" charset="-122"/>
                <a:sym typeface="+mn-ea"/>
              </a:rPr>
              <a:t>）车用液化石油气钢瓶、车用二甲醚钢瓶，应当装设带安全阀的组合阀或者分立的安全阀；车用压缩天然气气瓶，应当装设爆破片-易熔合金塞串联复合装置或者玻璃泡装置；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h</a:t>
            </a:r>
            <a:r>
              <a:rPr lang="zh-CN" altLang="en-US">
                <a:latin typeface="华文楷体" panose="02010600040101010101" charset="-122"/>
                <a:ea typeface="华文楷体" panose="02010600040101010101" charset="-122"/>
                <a:sym typeface="+mn-ea"/>
              </a:rPr>
              <a:t>）工业用非重复充装焊接钢瓶应当装设爆破片。</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气瓶上装设的每个安全泄压装置，都应当有永久性标志，标志内容应当符合相关标准的要求。</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爆破片装置（或者爆破片）应当定期更换</a:t>
            </a:r>
            <a:r>
              <a:rPr lang="zh-CN" altLang="en-US">
                <a:latin typeface="华文楷体" panose="02010600040101010101" charset="-122"/>
                <a:ea typeface="华文楷体" panose="02010600040101010101" charset="-122"/>
                <a:sym typeface="+mn-ea"/>
              </a:rPr>
              <a:t>，爆破片的使用期限应当符合有关规定或者由制造单位确定，并且不小于气瓶的定期检验周期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气瓶上的安全阀，应当按照要求定期进行校验</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4700" y="658495"/>
            <a:ext cx="7984490" cy="5723890"/>
          </a:xfrm>
        </p:spPr>
        <p:txBody>
          <a:bodyPr/>
          <a:p>
            <a:pPr marL="0" indent="0" algn="l" eaLnBrk="1" latinLnBrk="0" hangingPunct="1">
              <a:lnSpc>
                <a:spcPts val="3500"/>
              </a:lnSpc>
              <a:spcBef>
                <a:spcPts val="0"/>
              </a:spcBef>
              <a:buNone/>
            </a:pPr>
            <a:r>
              <a:rPr lang="en-US" altLang="zh-CN" sz="2800" b="1">
                <a:latin typeface="华文楷体" panose="02010600040101010101" charset="-122"/>
                <a:ea typeface="华文楷体" panose="02010600040101010101" charset="-122"/>
              </a:rPr>
              <a:t>    </a:t>
            </a:r>
            <a:r>
              <a:rPr lang="zh-CN" sz="2800" b="1">
                <a:latin typeface="华文楷体" panose="02010600040101010101" charset="-122"/>
                <a:ea typeface="华文楷体" panose="02010600040101010101" charset="-122"/>
              </a:rPr>
              <a:t>四、充装使用</a:t>
            </a:r>
            <a:endParaRPr lang="zh-CN" sz="2800" b="1">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气瓶充装，是指利用专用充装设施，将储存在压力容器中或者气体发生装置中的气体或液体介质充装到各类气瓶内的过程。</a:t>
            </a:r>
            <a:endParaRPr lang="en-US" alt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a:solidFill>
                  <a:srgbClr val="00B0F0"/>
                </a:solidFill>
                <a:latin typeface="华文楷体" panose="02010600040101010101" charset="-122"/>
                <a:ea typeface="华文楷体" panose="02010600040101010101" charset="-122"/>
              </a:rPr>
              <a:t>充装装置</a:t>
            </a:r>
            <a:endParaRPr lang="en-US" altLang="zh-CN">
              <a:solidFill>
                <a:srgbClr val="00B0F0"/>
              </a:solidFill>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⑴充装装置应当能够有效防止气体错装，必要时应当先抽真空再进行充装；</a:t>
            </a:r>
            <a:endParaRPr lang="en-US" alt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⑵充装高（低）压液化气体、低温液化气体以及溶解乙炔气体时，所采用的称重衡器的最大称量值以及校验有效期应当符合相关计量规范或标准的要求。</a:t>
            </a:r>
            <a:endParaRPr lang="en-US" alt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solidFill>
                  <a:srgbClr val="00B0F0"/>
                </a:solidFill>
                <a:latin typeface="华文楷体" panose="02010600040101010101" charset="-122"/>
                <a:ea typeface="华文楷体" panose="02010600040101010101" charset="-122"/>
              </a:rPr>
              <a:t>充装检查</a:t>
            </a:r>
            <a:endParaRPr lang="zh-CN" altLang="en-US">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zh-CN" altLang="en-US">
                <a:latin typeface="华文楷体" panose="02010600040101010101" charset="-122"/>
                <a:ea typeface="华文楷体" panose="02010600040101010101" charset="-122"/>
              </a:rPr>
              <a:t>⑴充装前（后），应当逐只对气瓶进行检查，并且填写检查记录；</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4220" y="634365"/>
            <a:ext cx="8220710" cy="5748020"/>
          </a:xfrm>
        </p:spPr>
        <p:txBody>
          <a:bodyPr/>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⑵气瓶充装过程中，应当逐只进行检查，并且填写充装记录；</a:t>
            </a:r>
            <a:endParaRPr lang="zh-CN" altLang="en-US">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⑶检查记录和充装记录可以采用电子记录方式，并且应当由作业人员签字确认。</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solidFill>
                  <a:srgbClr val="00B0F0"/>
                </a:solidFill>
                <a:latin typeface="华文楷体" panose="02010600040101010101" charset="-122"/>
                <a:ea typeface="华文楷体" panose="02010600040101010101" charset="-122"/>
              </a:rPr>
              <a:t>压缩气体充装</a:t>
            </a:r>
            <a:endParaRPr lang="zh-CN" altLang="en-US">
              <a:solidFill>
                <a:srgbClr val="00B0F0"/>
              </a:solidFill>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⑴充装压缩气体时，应当考虑充装温度对最高充装压力的影响，压缩气体充装后的压力（换算成20℃时，下同）不得超过气瓶的公称工作压力；</a:t>
            </a:r>
            <a:endParaRPr lang="zh-CN" altLang="en-US">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充装单位采用电解法制取氢气、氧气，应当装设氢、氧浓度自动测定仪器和超标报警装置，测定氢、氧浓度，同时应当定期对氢、氧浓度进行人工检测；当氢气中含氧量或者氧气中含氢量超过0.5%（体积比）时，应当停止充装作业，同时查明原因并采取有效措施进行处置；</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5005" y="718820"/>
            <a:ext cx="8289925" cy="566356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⑶充装氟或者二氟化氧的气瓶，最大充装量不得大于 5kg，充装压力不得大于3MPa（20℃时）。</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4. </a:t>
            </a:r>
            <a:r>
              <a:rPr lang="en-US" altLang="zh-CN">
                <a:solidFill>
                  <a:srgbClr val="00B0F0"/>
                </a:solidFill>
                <a:latin typeface="华文楷体" panose="02010600040101010101" charset="-122"/>
                <a:ea typeface="华文楷体" panose="02010600040101010101" charset="-122"/>
              </a:rPr>
              <a:t>高（低）压液化气体充装</a:t>
            </a:r>
            <a:endParaRPr lang="en-US" altLang="zh-CN">
              <a:solidFill>
                <a:srgbClr val="00B0F0"/>
              </a:solidFill>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⑴充装前应当逐瓶称重（车用气瓶除外）；</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⑵应当配置与充装接头相适应的衡器；</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⑶衡器的选用、规格以及检定等，应当符合相关技术规范以及相关标准的规定，衡器应当装设有超装警报或者自动切断气源的装置；</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⑷应当采用复检用衡器，对充装量逐瓶复检；自动化充装的，按照批量抽样有关规定进行复检；充装超量的气瓶应当及时采取有效措施进行处置，否则不允许出充装站。</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8825" y="574040"/>
            <a:ext cx="8206105" cy="5808345"/>
          </a:xfrm>
        </p:spPr>
        <p:txBody>
          <a:bodyPr/>
          <a:p>
            <a:pPr marL="0" indent="0">
              <a:buNone/>
            </a:pPr>
            <a:r>
              <a:rPr lang="en-US" altLang="zh-CN">
                <a:latin typeface="华文楷体" panose="02010600040101010101" charset="-122"/>
                <a:ea typeface="华文楷体" panose="02010600040101010101" charset="-122"/>
              </a:rPr>
              <a:t>    5. </a:t>
            </a:r>
            <a:r>
              <a:rPr lang="zh-CN" altLang="en-US">
                <a:solidFill>
                  <a:srgbClr val="00B0F0"/>
                </a:solidFill>
                <a:latin typeface="华文楷体" panose="02010600040101010101" charset="-122"/>
                <a:ea typeface="华文楷体" panose="02010600040101010101" charset="-122"/>
              </a:rPr>
              <a:t>低压液化气体充装系数</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⑴充装系数应当不大于在气瓶最高使用温度下液体密度的97%；</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⑵温度高于气瓶最高使用温度5℃时，气瓶内不能满液。</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常用低压液化气体的充装系数应当不大于</a:t>
            </a:r>
            <a:r>
              <a:rPr lang="zh-CN" altLang="en-US">
                <a:latin typeface="华文楷体" panose="02010600040101010101" charset="-122"/>
                <a:ea typeface="华文楷体" panose="02010600040101010101" charset="-122"/>
              </a:rPr>
              <a:t>《气瓶安全技术规程》（TSG 23-2021）</a:t>
            </a:r>
            <a:r>
              <a:rPr lang="en-US" altLang="zh-CN">
                <a:latin typeface="华文楷体" panose="02010600040101010101" charset="-122"/>
                <a:ea typeface="华文楷体" panose="02010600040101010101" charset="-122"/>
              </a:rPr>
              <a:t>附件B的规定，其他低压液化气体的充装系数应当不大于由</a:t>
            </a:r>
            <a:r>
              <a:rPr lang="zh-CN" altLang="en-US">
                <a:latin typeface="华文楷体" panose="02010600040101010101" charset="-122"/>
                <a:ea typeface="华文楷体" panose="02010600040101010101" charset="-122"/>
              </a:rPr>
              <a:t>下述</a:t>
            </a:r>
            <a:r>
              <a:rPr lang="en-US" altLang="zh-CN">
                <a:latin typeface="华文楷体" panose="02010600040101010101" charset="-122"/>
                <a:ea typeface="华文楷体" panose="02010600040101010101" charset="-122"/>
              </a:rPr>
              <a:t>公式计算确定的值。</a:t>
            </a:r>
            <a:endParaRPr lang="en-US" altLang="zh-CN">
              <a:latin typeface="华文楷体" panose="02010600040101010101" charset="-122"/>
              <a:ea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式中：</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F</a:t>
            </a:r>
            <a:r>
              <a:rPr lang="en-US" altLang="zh-CN">
                <a:latin typeface="华文楷体" panose="02010600040101010101" charset="-122"/>
                <a:ea typeface="华文楷体" panose="02010600040101010101" charset="-122"/>
              </a:rPr>
              <a:t>r</a:t>
            </a:r>
            <a:r>
              <a:rPr lang="zh-CN" altLang="en-US">
                <a:latin typeface="华文楷体" panose="02010600040101010101" charset="-122"/>
                <a:ea typeface="华文楷体" panose="02010600040101010101" charset="-122"/>
              </a:rPr>
              <a:t>—低压液化气体充装系数，kg/L</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ρ </a:t>
            </a:r>
            <a:r>
              <a:rPr lang="zh-CN" altLang="en-US">
                <a:latin typeface="华文楷体" panose="02010600040101010101" charset="-122"/>
                <a:ea typeface="华文楷体" panose="02010600040101010101" charset="-122"/>
              </a:rPr>
              <a:t>—低压液化气体在最高液相气体温度下的液体密度，kg/L </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C</a:t>
            </a:r>
            <a:r>
              <a:rPr lang="zh-CN" altLang="en-US">
                <a:latin typeface="华文楷体" panose="02010600040101010101" charset="-122"/>
                <a:ea typeface="华文楷体" panose="02010600040101010101" charset="-122"/>
              </a:rPr>
              <a:t>—液体密度的最大负偏差，一般情况，C取0～3。</a:t>
            </a: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3585845" y="4063365"/>
            <a:ext cx="1971675" cy="6413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0405" y="685800"/>
            <a:ext cx="8264525" cy="56965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a:t>
            </a:r>
            <a:r>
              <a:rPr lang="zh-CN" altLang="en-US">
                <a:solidFill>
                  <a:srgbClr val="00B0F0"/>
                </a:solidFill>
                <a:latin typeface="华文楷体" panose="02010600040101010101" charset="-122"/>
                <a:ea typeface="华文楷体" panose="02010600040101010101" charset="-122"/>
              </a:rPr>
              <a:t>高压液化气体充装系数</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常用高压液化气体的充装系数应当按照</a:t>
            </a:r>
            <a:r>
              <a:rPr lang="zh-CN" altLang="en-US">
                <a:latin typeface="华文楷体" panose="02010600040101010101" charset="-122"/>
                <a:ea typeface="华文楷体" panose="02010600040101010101" charset="-122"/>
                <a:sym typeface="+mn-ea"/>
              </a:rPr>
              <a:t>《气瓶安全技术规程》（TSG 23-2021）</a:t>
            </a:r>
            <a:r>
              <a:rPr lang="en-US" altLang="zh-CN">
                <a:latin typeface="华文楷体" panose="02010600040101010101" charset="-122"/>
                <a:ea typeface="华文楷体" panose="02010600040101010101" charset="-122"/>
              </a:rPr>
              <a:t>附件B的规定确定，其他高压液化气体的充装系数可以按照</a:t>
            </a:r>
            <a:r>
              <a:rPr lang="zh-CN" altLang="en-US">
                <a:latin typeface="华文楷体" panose="02010600040101010101" charset="-122"/>
                <a:ea typeface="华文楷体" panose="02010600040101010101" charset="-122"/>
              </a:rPr>
              <a:t>下述</a:t>
            </a:r>
            <a:r>
              <a:rPr lang="en-US" altLang="zh-CN">
                <a:latin typeface="华文楷体" panose="02010600040101010101" charset="-122"/>
                <a:ea typeface="华文楷体" panose="02010600040101010101" charset="-122"/>
              </a:rPr>
              <a:t>公式确定其最大极限值。</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式中：</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Fr--高压液化气体充装系数，kg/L </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T --气瓶最高使用温度，K；</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M--气体的摩尔质量，g/mol</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R --气体常数，R=8.314×10</a:t>
            </a:r>
            <a:r>
              <a:rPr lang="en-US" altLang="zh-CN" baseline="30000">
                <a:latin typeface="华文楷体" panose="02010600040101010101" charset="-122"/>
                <a:ea typeface="华文楷体" panose="02010600040101010101" charset="-122"/>
              </a:rPr>
              <a:t>-3</a:t>
            </a:r>
            <a:r>
              <a:rPr lang="en-US" altLang="zh-CN">
                <a:latin typeface="华文楷体" panose="02010600040101010101" charset="-122"/>
                <a:ea typeface="华文楷体" panose="02010600040101010101" charset="-122"/>
              </a:rPr>
              <a:t>MPa·m</a:t>
            </a:r>
            <a:r>
              <a:rPr lang="en-US" altLang="zh-CN" baseline="30000">
                <a:latin typeface="华文楷体" panose="02010600040101010101" charset="-122"/>
                <a:ea typeface="华文楷体" panose="02010600040101010101" charset="-122"/>
              </a:rPr>
              <a:t>3</a:t>
            </a:r>
            <a:r>
              <a:rPr lang="en-US" altLang="zh-CN">
                <a:latin typeface="华文楷体" panose="02010600040101010101" charset="-122"/>
                <a:ea typeface="华文楷体" panose="02010600040101010101" charset="-122"/>
              </a:rPr>
              <a:t>/（kmol·K）；</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Z--气体在压力为p、温度为T时的压缩系数；</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3810000" y="2643505"/>
            <a:ext cx="1524000" cy="85280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425" y="608330"/>
            <a:ext cx="8246745" cy="58699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sym typeface="+mn-ea"/>
              </a:rPr>
              <a:t>P--气瓶许用压力（绝对），按有关标准的规定，取气瓶的公称工作压力，MPa。</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a:t>
            </a:r>
            <a:r>
              <a:rPr lang="en-US" altLang="zh-CN">
                <a:solidFill>
                  <a:srgbClr val="00B0F0"/>
                </a:solidFill>
                <a:latin typeface="华文楷体" panose="02010600040101010101" charset="-122"/>
                <a:ea typeface="华文楷体" panose="02010600040101010101" charset="-122"/>
              </a:rPr>
              <a:t>低温液化气体及低温液体充装</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充装单位应当采用衡器逐瓶（车用焊接绝热气瓶除外）复检充装低温液化气体及低温液体的气瓶，充装超量的气瓶应当及时采取有效措施进行处置，否则不允许出充装站。</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8. </a:t>
            </a:r>
            <a:r>
              <a:rPr lang="en-US" altLang="zh-CN">
                <a:solidFill>
                  <a:srgbClr val="00B0F0"/>
                </a:solidFill>
                <a:latin typeface="华文楷体" panose="02010600040101010101" charset="-122"/>
                <a:ea typeface="华文楷体" panose="02010600040101010101" charset="-122"/>
              </a:rPr>
              <a:t>溶解乙炔充装</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⑴溶解乙炔气体充装量以及乙炔气体与溶剂的重量比，应当符合相关标准的要求</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⑵充装前，充装单位应当按照相关标准的要求测定溶剂补加量，对于溶剂量未满足相关标准要求的，应当补加；</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⑶溶解乙炔气体充装过程中，气瓶瓶壁温度不得超过40℃，充装溶解乙炔气体的容积流速应当小于0.015m³/h·L；</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2790" y="671830"/>
            <a:ext cx="8232140" cy="5710555"/>
          </a:xfrm>
        </p:spPr>
        <p:txBody>
          <a:bodyPr/>
          <a:p>
            <a:pPr marL="0" indent="0">
              <a:buNone/>
            </a:pPr>
            <a:r>
              <a:rPr lang="en-US" altLang="zh-CN">
                <a:latin typeface="华文楷体" panose="02010600040101010101" charset="-122"/>
                <a:ea typeface="华文楷体" panose="02010600040101010101" charset="-122"/>
                <a:sym typeface="+mn-ea"/>
              </a:rPr>
              <a:t>    ⑷溶解乙炔气体充装应当采取多次充装的方式进行，每次充装间隔时间不少于8h，静置8h后的气瓶压力符合相关标准的要求时，方可再次充装。</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rPr>
              <a:t>    9. </a:t>
            </a:r>
            <a:r>
              <a:rPr lang="en-US" altLang="zh-CN">
                <a:solidFill>
                  <a:srgbClr val="00B0F0"/>
                </a:solidFill>
                <a:latin typeface="华文楷体" panose="02010600040101010101" charset="-122"/>
                <a:ea typeface="华文楷体" panose="02010600040101010101" charset="-122"/>
              </a:rPr>
              <a:t>混合气体充装</a:t>
            </a:r>
            <a:endParaRPr lang="en-US" altLang="zh-CN">
              <a:solidFill>
                <a:srgbClr val="00B0F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⑴混合气体的充装系数见</a:t>
            </a:r>
            <a:r>
              <a:rPr lang="zh-CN" altLang="en-US">
                <a:latin typeface="华文楷体" panose="02010600040101010101" charset="-122"/>
                <a:ea typeface="华文楷体" panose="02010600040101010101" charset="-122"/>
                <a:sym typeface="+mn-ea"/>
              </a:rPr>
              <a:t>《气瓶安全技术规程》（TSG 23-2021）</a:t>
            </a:r>
            <a:r>
              <a:rPr lang="en-US" altLang="zh-CN">
                <a:latin typeface="华文楷体" panose="02010600040101010101" charset="-122"/>
                <a:ea typeface="华文楷体" panose="02010600040101010101" charset="-122"/>
              </a:rPr>
              <a:t>附件B</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未列入附件B的混合气体充装系数，按照相关标准的规定确定；</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⑵充装前，应当采用加温、抽真空等适当方式进行预处理，并且按照相应混合气体充装标准的规定，确定各气体组分的充装顺序；</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⑶充装每一气体组分之前，应当使用待充装的气体对充装装置和管道进行置换</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⑷混合气体充装还应当满足相关标准的规定。</a:t>
            </a:r>
            <a:endParaRPr lang="en-US" altLang="zh-CN">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030" y="603250"/>
            <a:ext cx="8216900" cy="5779135"/>
          </a:xfrm>
        </p:spPr>
        <p:txBody>
          <a:bodyPr/>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五、气瓶的定期检验</a:t>
            </a:r>
            <a:endParaRPr lang="zh-CN" altLang="en-US" b="1">
              <a:latin typeface="华文楷体" panose="02010600040101010101" charset="-122"/>
              <a:ea typeface="华文楷体" panose="02010600040101010101" charset="-122"/>
            </a:endParaRPr>
          </a:p>
          <a:p>
            <a:pPr marL="0" indent="0">
              <a:buNone/>
            </a:pPr>
            <a:endParaRPr lang="zh-CN" altLang="en-US" b="1">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579120" y="1063625"/>
            <a:ext cx="8397875" cy="541845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1365" y="745490"/>
            <a:ext cx="8203565" cy="5636895"/>
          </a:xfrm>
        </p:spPr>
        <p:txBody>
          <a:bodyPr/>
          <a:p>
            <a:pPr marL="0" indent="0">
              <a:buNone/>
            </a:pPr>
            <a:r>
              <a:rPr lang="en-US" altLang="zh-CN" sz="2800" b="1">
                <a:latin typeface="华文楷体" panose="02010600040101010101" charset="-122"/>
                <a:ea typeface="华文楷体" panose="02010600040101010101" charset="-122"/>
              </a:rPr>
              <a:t>    </a:t>
            </a:r>
            <a:r>
              <a:rPr lang="zh-CN" altLang="en-US" sz="2800" b="1">
                <a:latin typeface="华文楷体" panose="02010600040101010101" charset="-122"/>
                <a:ea typeface="华文楷体" panose="02010600040101010101" charset="-122"/>
              </a:rPr>
              <a:t>六、气瓶颜色标志</a:t>
            </a:r>
            <a:endParaRPr lang="zh-CN" altLang="en-US" sz="2800"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针对气瓶不同的充装介质，按照有关标准对气瓶外表面涂敷的涂膜颜色、字样、字色、色环等内容进行规定的组合，作为识别瓶装气体的标志。</a:t>
            </a:r>
            <a:endParaRPr lang="en-US" altLang="zh-CN">
              <a:latin typeface="华文楷体" panose="02010600040101010101" charset="-122"/>
              <a:ea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p:txBody>
      </p:sp>
      <p:pic>
        <p:nvPicPr>
          <p:cNvPr id="5" name="图片 4"/>
          <p:cNvPicPr>
            <a:picLocks noChangeAspect="1"/>
          </p:cNvPicPr>
          <p:nvPr/>
        </p:nvPicPr>
        <p:blipFill>
          <a:blip r:embed="rId1"/>
          <a:stretch>
            <a:fillRect/>
          </a:stretch>
        </p:blipFill>
        <p:spPr>
          <a:xfrm>
            <a:off x="1164590" y="2385695"/>
            <a:ext cx="7315835" cy="4022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3275" y="725170"/>
            <a:ext cx="7919085" cy="54260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1"/>
          <a:stretch>
            <a:fillRect/>
          </a:stretch>
        </p:blipFill>
        <p:spPr>
          <a:xfrm>
            <a:off x="1071245" y="1003935"/>
            <a:ext cx="7000875" cy="490791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4855" y="1658620"/>
            <a:ext cx="8220075" cy="396240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sym typeface="+mn-ea"/>
              </a:rPr>
              <a:t>锅炉，是指利用各种</a:t>
            </a:r>
            <a:r>
              <a:rPr lang="zh-CN" altLang="en-US" sz="2800" u="sng">
                <a:latin typeface="华文楷体" panose="02010600040101010101" charset="-122"/>
                <a:ea typeface="华文楷体" panose="02010600040101010101" charset="-122"/>
                <a:sym typeface="+mn-ea"/>
              </a:rPr>
              <a:t>燃料</a:t>
            </a:r>
            <a:r>
              <a:rPr lang="zh-CN" altLang="en-US" sz="2800">
                <a:latin typeface="华文楷体" panose="02010600040101010101" charset="-122"/>
                <a:ea typeface="华文楷体" panose="02010600040101010101" charset="-122"/>
                <a:sym typeface="+mn-ea"/>
              </a:rPr>
              <a:t>、</a:t>
            </a:r>
            <a:r>
              <a:rPr lang="zh-CN" altLang="en-US" sz="2800" u="sng">
                <a:latin typeface="华文楷体" panose="02010600040101010101" charset="-122"/>
                <a:ea typeface="华文楷体" panose="02010600040101010101" charset="-122"/>
                <a:sym typeface="+mn-ea"/>
              </a:rPr>
              <a:t>电</a:t>
            </a:r>
            <a:r>
              <a:rPr lang="zh-CN" altLang="en-US" sz="2800">
                <a:latin typeface="华文楷体" panose="02010600040101010101" charset="-122"/>
                <a:ea typeface="华文楷体" panose="02010600040101010101" charset="-122"/>
                <a:sym typeface="+mn-ea"/>
              </a:rPr>
              <a:t>或者</a:t>
            </a:r>
            <a:r>
              <a:rPr lang="zh-CN" altLang="en-US" sz="2800" u="sng">
                <a:latin typeface="华文楷体" panose="02010600040101010101" charset="-122"/>
                <a:ea typeface="华文楷体" panose="02010600040101010101" charset="-122"/>
                <a:sym typeface="+mn-ea"/>
              </a:rPr>
              <a:t>其他能源</a:t>
            </a:r>
            <a:r>
              <a:rPr lang="zh-CN" altLang="en-US" sz="2800">
                <a:latin typeface="华文楷体" panose="02010600040101010101" charset="-122"/>
                <a:ea typeface="华文楷体" panose="02010600040101010101" charset="-122"/>
                <a:sym typeface="+mn-ea"/>
              </a:rPr>
              <a:t>，将所盛装的液体加热到一定的参数，并通过对外输出介质的形式</a:t>
            </a:r>
            <a:r>
              <a:rPr lang="zh-CN" altLang="en-US" sz="2800">
                <a:solidFill>
                  <a:srgbClr val="FF0000"/>
                </a:solidFill>
                <a:latin typeface="华文楷体" panose="02010600040101010101" charset="-122"/>
                <a:ea typeface="华文楷体" panose="02010600040101010101" charset="-122"/>
                <a:sym typeface="+mn-ea"/>
              </a:rPr>
              <a:t>提供热能</a:t>
            </a:r>
            <a:r>
              <a:rPr lang="zh-CN" altLang="en-US" sz="2800">
                <a:latin typeface="华文楷体" panose="02010600040101010101" charset="-122"/>
                <a:ea typeface="华文楷体" panose="02010600040101010101" charset="-122"/>
                <a:sym typeface="+mn-ea"/>
              </a:rPr>
              <a:t>的设备，其范围规定为设计正常水位容积大于或者等于30L，且额定蒸汽压力大于或者等于0.1MPa（表压）的</a:t>
            </a:r>
            <a:r>
              <a:rPr lang="zh-CN" altLang="en-US" sz="2800">
                <a:solidFill>
                  <a:srgbClr val="00B0F0"/>
                </a:solidFill>
                <a:latin typeface="华文楷体" panose="02010600040101010101" charset="-122"/>
                <a:ea typeface="华文楷体" panose="02010600040101010101" charset="-122"/>
                <a:sym typeface="+mn-ea"/>
              </a:rPr>
              <a:t>承压蒸汽锅炉</a:t>
            </a:r>
            <a:r>
              <a:rPr lang="zh-CN" altLang="en-US" sz="2800">
                <a:latin typeface="华文楷体" panose="02010600040101010101" charset="-122"/>
                <a:ea typeface="华文楷体" panose="02010600040101010101" charset="-122"/>
                <a:sym typeface="+mn-ea"/>
              </a:rPr>
              <a:t>；出口水压大于或者等于0.1MPa（表压），且额定功率大于或者等于0.1M</a:t>
            </a:r>
            <a:r>
              <a:rPr lang="en-US" altLang="zh-CN" sz="2800">
                <a:latin typeface="华文楷体" panose="02010600040101010101" charset="-122"/>
                <a:ea typeface="华文楷体" panose="02010600040101010101" charset="-122"/>
                <a:sym typeface="+mn-ea"/>
              </a:rPr>
              <a:t>W</a:t>
            </a:r>
            <a:r>
              <a:rPr lang="zh-CN" altLang="en-US" sz="2800">
                <a:latin typeface="华文楷体" panose="02010600040101010101" charset="-122"/>
                <a:ea typeface="华文楷体" panose="02010600040101010101" charset="-122"/>
                <a:sym typeface="+mn-ea"/>
              </a:rPr>
              <a:t>的</a:t>
            </a:r>
            <a:r>
              <a:rPr lang="zh-CN" altLang="en-US" sz="2800">
                <a:solidFill>
                  <a:srgbClr val="00B0F0"/>
                </a:solidFill>
                <a:latin typeface="华文楷体" panose="02010600040101010101" charset="-122"/>
                <a:ea typeface="华文楷体" panose="02010600040101010101" charset="-122"/>
                <a:sym typeface="+mn-ea"/>
              </a:rPr>
              <a:t>承压热水锅炉</a:t>
            </a:r>
            <a:r>
              <a:rPr lang="zh-CN" altLang="en-US" sz="2800">
                <a:latin typeface="华文楷体" panose="02010600040101010101" charset="-122"/>
                <a:ea typeface="华文楷体" panose="02010600040101010101" charset="-122"/>
                <a:sym typeface="+mn-ea"/>
              </a:rPr>
              <a:t>；额定功率大于或者等于0.1MW的</a:t>
            </a:r>
            <a:r>
              <a:rPr lang="zh-CN" altLang="en-US" sz="2800">
                <a:solidFill>
                  <a:srgbClr val="00B0F0"/>
                </a:solidFill>
                <a:latin typeface="华文楷体" panose="02010600040101010101" charset="-122"/>
                <a:ea typeface="华文楷体" panose="02010600040101010101" charset="-122"/>
                <a:sym typeface="+mn-ea"/>
              </a:rPr>
              <a:t>有机热载体锅炉</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747520" y="655320"/>
            <a:ext cx="6242685"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第四节 锅炉</a:t>
            </a:r>
            <a:endParaRPr lang="en-US" altLang="zh-CN" sz="2800" b="1" dirty="0">
              <a:solidFill>
                <a:srgbClr val="000099"/>
              </a:solidFill>
              <a:latin typeface="+mj-ea"/>
              <a:ea typeface="+mj-ea"/>
              <a:cs typeface="+mj-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5490" y="537210"/>
            <a:ext cx="8219440" cy="5869940"/>
          </a:xfrm>
        </p:spPr>
        <p:txBody>
          <a:bodyPr/>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一、锅炉的类别</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承压蒸汽锅炉</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2. 承压热水锅炉</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3. </a:t>
            </a:r>
            <a:r>
              <a:rPr lang="zh-CN" altLang="en-US">
                <a:latin typeface="华文楷体" panose="02010600040101010101" charset="-122"/>
                <a:ea typeface="华文楷体" panose="02010600040101010101" charset="-122"/>
                <a:sym typeface="+mn-ea"/>
              </a:rPr>
              <a:t>有机热载体锅炉。包含两个品种：有机热载体气相炉、有机热载体液相炉 。</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b="1">
                <a:latin typeface="华文楷体" panose="02010600040101010101" charset="-122"/>
                <a:ea typeface="华文楷体" panose="02010600040101010101" charset="-122"/>
              </a:rPr>
              <a:t>    二、锅炉组成</a:t>
            </a:r>
            <a:endParaRPr lang="zh-CN" altLang="en-US" b="1">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1. </a:t>
            </a:r>
            <a:r>
              <a:rPr lang="en-US" altLang="zh-CN">
                <a:solidFill>
                  <a:srgbClr val="00B0F0"/>
                </a:solidFill>
                <a:latin typeface="华文楷体" panose="02010600040101010101" charset="-122"/>
                <a:ea typeface="华文楷体" panose="02010600040101010101" charset="-122"/>
              </a:rPr>
              <a:t>锅炉本体</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锅炉本体是由锅筒（壳）、启动（汽水）分离器及储水箱、受热面、集箱及其连接管道，炉膛、燃烧设备、空气预热器、炉墙、烟（风）道、构架（包括平台和扶梯）等所组成的整体。</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a:t>
            </a:r>
            <a:r>
              <a:rPr lang="en-US" altLang="zh-CN">
                <a:solidFill>
                  <a:srgbClr val="00B0F0"/>
                </a:solidFill>
                <a:latin typeface="华文楷体" panose="02010600040101010101" charset="-122"/>
                <a:ea typeface="华文楷体" panose="02010600040101010101" charset="-122"/>
              </a:rPr>
              <a:t>锅炉范围内管道</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⑴电站锅炉，包括主给水管道、主蒸汽管道、再热蒸汽管道等以及第一个阀门以内（不含阀门，下同）的支路管道；</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215" y="626110"/>
            <a:ext cx="8260715" cy="57562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电站锅炉以外的锅炉，设置分汽（水、油）缸（以下统称分汽缸）的，包括给水（油）泵出口至分汽缸出口与外部管道连接的第一道环向焊缝以内的承压管道；不设置分汽缸的，包括给水（油）泵出口至主蒸汽（水、油）出口阀以内的承压管道。</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en-US" altLang="zh-CN">
                <a:solidFill>
                  <a:srgbClr val="00B0F0"/>
                </a:solidFill>
                <a:latin typeface="华文楷体" panose="02010600040101010101" charset="-122"/>
                <a:ea typeface="华文楷体" panose="02010600040101010101" charset="-122"/>
              </a:rPr>
              <a:t>锅炉安全附件和仪表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包括安全阀、爆破片，压力测量、水（液）位测量、温度测量等装置（仪表），安全保护装置，排污和放水装置等。</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锅炉辅助设备及系统</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包括燃料制备、水处理设备及系统等。</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785" y="578485"/>
            <a:ext cx="8272145" cy="5803900"/>
          </a:xfrm>
        </p:spPr>
        <p:txBody>
          <a:bodyPr/>
          <a:p>
            <a:pPr marL="0" indent="0" eaLnBrk="1" latinLnBrk="0" hangingPunct="1">
              <a:lnSpc>
                <a:spcPts val="32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a:t>
            </a:r>
            <a:r>
              <a:rPr lang="zh-CN" altLang="en-US" b="1">
                <a:latin typeface="华文楷体" panose="02010600040101010101" charset="-122"/>
                <a:ea typeface="华文楷体" panose="02010600040101010101" charset="-122"/>
                <a:sym typeface="+mn-ea"/>
              </a:rPr>
              <a:t>锅炉设备级别</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锅炉设备级别按照参数分为A级、B级、C级、D级。</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highlight>
                  <a:srgbClr val="FF0000"/>
                </a:highlight>
                <a:latin typeface="华文楷体" panose="02010600040101010101" charset="-122"/>
                <a:ea typeface="华文楷体" panose="02010600040101010101" charset="-122"/>
                <a:sym typeface="+mn-ea"/>
              </a:rPr>
              <a:t>注</a:t>
            </a:r>
            <a:r>
              <a:rPr lang="zh-CN" altLang="en-US">
                <a:latin typeface="华文楷体" panose="02010600040101010101" charset="-122"/>
                <a:ea typeface="华文楷体" panose="02010600040101010101" charset="-122"/>
                <a:sym typeface="+mn-ea"/>
              </a:rPr>
              <a:t>：</a:t>
            </a:r>
            <a:r>
              <a:rPr lang="zh-CN" altLang="en-US">
                <a:highlight>
                  <a:srgbClr val="00FFFF"/>
                </a:highlight>
                <a:latin typeface="华文楷体" panose="02010600040101010101" charset="-122"/>
                <a:ea typeface="华文楷体" panose="02010600040101010101" charset="-122"/>
                <a:sym typeface="+mn-ea"/>
              </a:rPr>
              <a:t>p</a:t>
            </a:r>
            <a:r>
              <a:rPr lang="zh-CN" altLang="en-US">
                <a:latin typeface="华文楷体" panose="02010600040101010101" charset="-122"/>
                <a:ea typeface="华文楷体" panose="02010600040101010101" charset="-122"/>
                <a:sym typeface="+mn-ea"/>
              </a:rPr>
              <a:t>（表压）是指锅炉额定工作压力，对蒸汽锅炉代表额定蒸汽压力，对热水锅炉代表额定出水压力，对有机热载体锅炉代表额定出口压力。</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en-US" altLang="zh-CN">
                <a:solidFill>
                  <a:srgbClr val="FFC000"/>
                </a:solidFill>
                <a:latin typeface="华文楷体" panose="02010600040101010101" charset="-122"/>
                <a:ea typeface="华文楷体" panose="02010600040101010101" charset="-122"/>
                <a:sym typeface="+mn-ea"/>
              </a:rPr>
              <a:t>A级锅炉</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A级锅炉是指p（</a:t>
            </a:r>
            <a:r>
              <a:rPr lang="zh-CN" altLang="en-US">
                <a:latin typeface="华文楷体" panose="02010600040101010101" charset="-122"/>
                <a:ea typeface="华文楷体" panose="02010600040101010101" charset="-122"/>
                <a:sym typeface="+mn-ea"/>
              </a:rPr>
              <a:t>见上</a:t>
            </a:r>
            <a:r>
              <a:rPr lang="en-US" altLang="zh-CN">
                <a:latin typeface="华文楷体" panose="02010600040101010101" charset="-122"/>
                <a:ea typeface="华文楷体" panose="02010600040101010101" charset="-122"/>
                <a:sym typeface="+mn-ea"/>
              </a:rPr>
              <a:t>注）≥3.8MPa的锅炉，包括∶</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⑴超临界锅炉，p≥22.1MPa;</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⑵亚临界锅炉，16.7MPa≤p&lt;22.1MPa;</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⑶超高压锅炉，13.7MPa≤p&lt;16.7MPa;</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⑷高压锅炉，   9.8MPa≤p&lt;13.7MPa;</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⑸次高压锅炉，5.3MPa≤p&lt;9.8MPa;</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⑹中压锅炉，  3.8MPa≤p&lt;5.3MPa。</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0725" y="588010"/>
            <a:ext cx="8244205" cy="5894705"/>
          </a:xfrm>
        </p:spPr>
        <p:txBody>
          <a:bodyPr/>
          <a:p>
            <a:pPr marL="0" indent="0" eaLnBrk="1" latinLnBrk="0" hangingPunct="1">
              <a:lnSpc>
                <a:spcPts val="3500"/>
              </a:lnSpc>
              <a:spcBef>
                <a:spcPts val="0"/>
              </a:spcBef>
              <a:buNone/>
            </a:pPr>
            <a:r>
              <a:rPr lang="en-US" altLang="zh-CN">
                <a:solidFill>
                  <a:srgbClr val="FFC000"/>
                </a:solidFill>
                <a:latin typeface="华文楷体" panose="02010600040101010101" charset="-122"/>
                <a:ea typeface="华文楷体" panose="02010600040101010101" charset="-122"/>
                <a:sym typeface="+mn-ea"/>
              </a:rPr>
              <a:t>    </a:t>
            </a:r>
            <a:r>
              <a:rPr lang="en-US" altLang="zh-CN">
                <a:solidFill>
                  <a:schemeClr val="tx1"/>
                </a:solidFill>
                <a:latin typeface="华文楷体" panose="02010600040101010101" charset="-122"/>
                <a:ea typeface="华文楷体" panose="02010600040101010101" charset="-122"/>
                <a:sym typeface="+mn-ea"/>
              </a:rPr>
              <a:t>2. </a:t>
            </a:r>
            <a:r>
              <a:rPr lang="en-US" altLang="zh-CN">
                <a:solidFill>
                  <a:srgbClr val="FFC000"/>
                </a:solidFill>
                <a:latin typeface="华文楷体" panose="02010600040101010101" charset="-122"/>
                <a:ea typeface="华文楷体" panose="02010600040101010101" charset="-122"/>
                <a:sym typeface="+mn-ea"/>
              </a:rPr>
              <a:t>B级锅炉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zh-CN" altLang="en-US">
                <a:latin typeface="华文楷体" panose="02010600040101010101" charset="-122"/>
                <a:ea typeface="华文楷体" panose="02010600040101010101" charset="-122"/>
                <a:sym typeface="+mn-ea"/>
              </a:rPr>
              <a:t>蒸汽锅炉，0.8MPa&lt;p&lt;3.8MPa;</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a:latin typeface="华文楷体" panose="02010600040101010101" charset="-122"/>
                <a:ea typeface="华文楷体" panose="02010600040101010101" charset="-122"/>
                <a:sym typeface="+mn-ea"/>
              </a:rPr>
              <a:t>热水锅炉，p&lt;3.8MPa，且t≥120℃（t为额定出水温度，下同）;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a:t>
            </a:r>
            <a:r>
              <a:rPr lang="zh-CN" altLang="en-US">
                <a:latin typeface="华文楷体" panose="02010600040101010101" charset="-122"/>
                <a:ea typeface="华文楷体" panose="02010600040101010101" charset="-122"/>
                <a:sym typeface="+mn-ea"/>
              </a:rPr>
              <a:t>气相有机热载体锅炉，Q&gt;0.7MW（Q 为额定热功率，下同）；液相有机热载体锅炉，Q&gt;4.2MW。</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a:t>
            </a:r>
            <a:r>
              <a:rPr lang="en-US" altLang="zh-CN">
                <a:solidFill>
                  <a:srgbClr val="FFC000"/>
                </a:solidFill>
                <a:latin typeface="华文楷体" panose="02010600040101010101" charset="-122"/>
                <a:ea typeface="华文楷体" panose="02010600040101010101" charset="-122"/>
                <a:sym typeface="+mn-ea"/>
              </a:rPr>
              <a:t>C级锅炉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zh-CN" altLang="en-US">
                <a:latin typeface="华文楷体" panose="02010600040101010101" charset="-122"/>
                <a:ea typeface="华文楷体" panose="02010600040101010101" charset="-122"/>
                <a:sym typeface="+mn-ea"/>
              </a:rPr>
              <a:t>蒸汽锅炉，p≤0.8MPa，且V&gt;50L（V为设计正常水位水容积，下同）;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a:latin typeface="华文楷体" panose="02010600040101010101" charset="-122"/>
                <a:ea typeface="华文楷体" panose="02010600040101010101" charset="-122"/>
                <a:sym typeface="+mn-ea"/>
              </a:rPr>
              <a:t>热水锅炉，0.4MPa&lt;p&lt;3.8MPa，且t&lt;120℃；p≤0.4MPa，且 95℃&lt;t&lt;120℃;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a:t>
            </a:r>
            <a:r>
              <a:rPr lang="zh-CN" altLang="en-US">
                <a:latin typeface="华文楷体" panose="02010600040101010101" charset="-122"/>
                <a:ea typeface="华文楷体" panose="02010600040101010101" charset="-122"/>
                <a:sym typeface="+mn-ea"/>
              </a:rPr>
              <a:t>气相有机热载体锅炉，</a:t>
            </a:r>
            <a:r>
              <a:rPr lang="zh-CN" altLang="en-US">
                <a:latin typeface="华文楷体" panose="02010600040101010101" charset="-122"/>
                <a:ea typeface="华文楷体" panose="02010600040101010101" charset="-122"/>
                <a:sym typeface="+mn-ea"/>
              </a:rPr>
              <a:t>Q</a:t>
            </a:r>
            <a:r>
              <a:rPr lang="zh-CN" altLang="en-US">
                <a:latin typeface="华文楷体" panose="02010600040101010101" charset="-122"/>
                <a:ea typeface="华文楷体" panose="02010600040101010101" charset="-122"/>
                <a:sym typeface="+mn-ea"/>
              </a:rPr>
              <a:t>≤0.7MW；液相有机热载体锅炉，Q≤4.2MW。</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030" y="573405"/>
            <a:ext cx="8216900" cy="580898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4. </a:t>
            </a:r>
            <a:r>
              <a:rPr lang="en-US" altLang="zh-CN">
                <a:latin typeface="华文楷体" panose="02010600040101010101" charset="-122"/>
                <a:ea typeface="华文楷体" panose="02010600040101010101" charset="-122"/>
                <a:sym typeface="+mn-ea"/>
              </a:rPr>
              <a:t> </a:t>
            </a:r>
            <a:r>
              <a:rPr lang="en-US" altLang="zh-CN">
                <a:solidFill>
                  <a:srgbClr val="FFC000"/>
                </a:solidFill>
                <a:latin typeface="华文楷体" panose="02010600040101010101" charset="-122"/>
                <a:ea typeface="华文楷体" panose="02010600040101010101" charset="-122"/>
                <a:sym typeface="+mn-ea"/>
              </a:rPr>
              <a:t>D</a:t>
            </a:r>
            <a:r>
              <a:rPr lang="zh-CN" altLang="en-US">
                <a:solidFill>
                  <a:srgbClr val="FFC000"/>
                </a:solidFill>
                <a:latin typeface="华文楷体" panose="02010600040101010101" charset="-122"/>
                <a:ea typeface="华文楷体" panose="02010600040101010101" charset="-122"/>
                <a:sym typeface="+mn-ea"/>
              </a:rPr>
              <a:t>级锅炉</a:t>
            </a:r>
            <a:endParaRPr lang="zh-CN" altLang="en-US">
              <a:solidFill>
                <a:srgbClr val="FFC00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zh-CN" altLang="en-US">
                <a:latin typeface="华文楷体" panose="02010600040101010101" charset="-122"/>
                <a:ea typeface="华文楷体" panose="02010600040101010101" charset="-122"/>
                <a:sym typeface="+mn-ea"/>
              </a:rPr>
              <a:t>蒸汽锅炉，p≤0.8MPa，且V≤50L；</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a:latin typeface="华文楷体" panose="02010600040101010101" charset="-122"/>
                <a:ea typeface="华文楷体" panose="02010600040101010101" charset="-122"/>
                <a:sym typeface="+mn-ea"/>
              </a:rPr>
              <a:t>热水锅炉，p≤0.4MPa，且t≤95℃。</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四、安全附件和仪表的相关要求</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zh-CN" altLang="en-US">
                <a:solidFill>
                  <a:srgbClr val="00B0F0"/>
                </a:solidFill>
                <a:latin typeface="华文楷体" panose="02010600040101010101" charset="-122"/>
                <a:ea typeface="华文楷体" panose="02010600040101010101" charset="-122"/>
                <a:sym typeface="+mn-ea"/>
              </a:rPr>
              <a:t>安全阀</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zh-CN" altLang="en-US" b="1">
                <a:latin typeface="华文楷体" panose="02010600040101010101" charset="-122"/>
                <a:ea typeface="华文楷体" panose="02010600040101010101" charset="-122"/>
                <a:sym typeface="+mn-ea"/>
              </a:rPr>
              <a:t>安全阀设置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每台锅炉至少应当装设两个安全阀（包括锅筒和过热器安全阀）。符合下列规定之一的，可以只装设一个安全阀∶</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①额定蒸发量小于或者等于0.5t/h的蒸汽锅炉；</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②额定蒸发量小于4th并且装设有可靠的超压联锁保护装置的蒸汽锅炉；</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③额定热功率小于或者等于2.8MW的热水锅炉。</a:t>
            </a:r>
            <a:endParaRPr lang="en-US" altLang="zh-CN"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693420"/>
            <a:ext cx="8235950" cy="58648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a:t>
            </a:r>
            <a:r>
              <a:rPr lang="en-US" altLang="zh-CN" b="1">
                <a:latin typeface="华文楷体" panose="02010600040101010101" charset="-122"/>
                <a:ea typeface="华文楷体" panose="02010600040101010101" charset="-122"/>
              </a:rPr>
              <a:t>安全阀选用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①蒸汽锅炉的安全阀应当采用全启式弹簧安全阀、杠杆式安全阀或者控制式安全阀（脉冲式、气动式、液动式和电磁式等），选用的安全阀应当符合《安全阀安全技术监察规程》及相关技术标准的规定；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额定工作压力为0.1MPa的蒸汽锅炉，可以采用静重式安全阀或者水封式安全装置，热水锅炉上装设有水封安全装置的，可以不装设安全阀；水封式安全装置的水封管内径应当根据锅炉的额定蒸发量（额定热功率）和额定工作压力确定，并且不小于25mm；水封管应当有防冻措施，并且不得装设阀门。</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5640" y="658495"/>
            <a:ext cx="8289290" cy="57238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a:t>
            </a:r>
            <a:r>
              <a:rPr lang="en-US" altLang="zh-CN" b="1">
                <a:latin typeface="华文楷体" panose="02010600040101010101" charset="-122"/>
                <a:ea typeface="华文楷体" panose="02010600040101010101" charset="-122"/>
              </a:rPr>
              <a:t>安全阀校验</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①在用锅炉的安全阀</a:t>
            </a:r>
            <a:r>
              <a:rPr lang="en-US" altLang="zh-CN">
                <a:solidFill>
                  <a:srgbClr val="FF0000"/>
                </a:solidFill>
                <a:latin typeface="华文楷体" panose="02010600040101010101" charset="-122"/>
                <a:ea typeface="华文楷体" panose="02010600040101010101" charset="-122"/>
              </a:rPr>
              <a:t>每年至少校验1次</a:t>
            </a:r>
            <a:r>
              <a:rPr lang="en-US" altLang="zh-CN">
                <a:latin typeface="华文楷体" panose="02010600040101010101" charset="-122"/>
                <a:ea typeface="华文楷体" panose="02010600040101010101" charset="-122"/>
              </a:rPr>
              <a:t>，校验一般在锅炉运行状态下进行；</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②如果现场校验有困难或者对安全阀进行修理后，可以在安全阀校验台上进行，校验后的安全阀在搬运或者安装过程中，不能摔、砸、碰撞；</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③新安装的锅炉或者安全阀检修、更换后，应当校验其整定压力和密封性；</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④安全阀经过</a:t>
            </a:r>
            <a:r>
              <a:rPr lang="en-US" altLang="zh-CN">
                <a:solidFill>
                  <a:srgbClr val="FF0000"/>
                </a:solidFill>
                <a:latin typeface="华文楷体" panose="02010600040101010101" charset="-122"/>
                <a:ea typeface="华文楷体" panose="02010600040101010101" charset="-122"/>
              </a:rPr>
              <a:t>校验后，应当加锁或者铅封</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⑤控制式安全阀应当分别进行控制回路可靠性试验和开启性能检验；</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⑥安全阀整定压力、密封性等检验结果应当记入锅炉安全技术档案。</a:t>
            </a:r>
            <a:endParaRPr lang="en-US" altLang="zh-CN">
              <a:latin typeface="华文楷体" panose="02010600040101010101" charset="-122"/>
              <a:ea typeface="华文楷体" panose="02010600040101010101" charset="-122"/>
            </a:endParaRPr>
          </a:p>
        </p:txBody>
      </p:sp>
      <p:sp>
        <p:nvSpPr>
          <p:cNvPr id="2" name="文本框 1"/>
          <p:cNvSpPr txBox="1"/>
          <p:nvPr/>
        </p:nvSpPr>
        <p:spPr>
          <a:xfrm>
            <a:off x="2286000" y="324485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4695" y="610870"/>
            <a:ext cx="8230235" cy="577151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solidFill>
                  <a:srgbClr val="00B0F0"/>
                </a:solidFill>
                <a:latin typeface="华文楷体" panose="02010600040101010101" charset="-122"/>
                <a:ea typeface="华文楷体" panose="02010600040101010101" charset="-122"/>
              </a:rPr>
              <a:t>压力测量装置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a:t>
            </a:r>
            <a:r>
              <a:rPr lang="zh-CN" altLang="en-US" b="1">
                <a:latin typeface="华文楷体" panose="02010600040101010101" charset="-122"/>
                <a:ea typeface="华文楷体" panose="02010600040101010101" charset="-122"/>
              </a:rPr>
              <a:t>压力表设置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锅炉的以下部位应当装设压力表∶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①蒸汽锅炉锅筒（壳）的蒸汽空间；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②给水调节阀前；</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③省煤器出口；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④过热器出口和主汽阀之间；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⑤再热器出口、进口；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⑥直流蒸汽锅炉的启动（汽水）分离器或其出口管道上；</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⑦直流蒸汽锅炉省煤器进口、储水箱和循环泵出口；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⑧直流蒸汽锅炉蒸发受热面出口截止阀前（如果装有截止阀）；</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⑨热水锅炉的锅筒（壳）上；</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0575" y="631190"/>
            <a:ext cx="8174355" cy="575119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⑩热水锅炉的进水阀出口和出水阀进口；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⑪热水锅炉循环水泵的出口、进口；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⑫燃油锅炉、燃煤锅炉的点火油系统的油泵进口（回油）及出口；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⑬燃气锅炉、燃煤锅炉的点火气系统的气源进口及燃气阀组稳压阀（调压阀）后。</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b="1">
                <a:latin typeface="华文楷体" panose="02010600040101010101" charset="-122"/>
                <a:ea typeface="华文楷体" panose="02010600040101010101" charset="-122"/>
                <a:sym typeface="+mn-ea"/>
              </a:rPr>
              <a:t>压力表选用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①A 级锅炉压力表精确度应当不低于1.6级。其他锅炉压力表精确度应当不低于2.5级；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②压力表的量程应当根据工作压力选用，一般为工作压力的</a:t>
            </a:r>
            <a:r>
              <a:rPr lang="zh-CN" altLang="en-US">
                <a:solidFill>
                  <a:srgbClr val="FF0000"/>
                </a:solidFill>
                <a:latin typeface="华文楷体" panose="02010600040101010101" charset="-122"/>
                <a:ea typeface="华文楷体" panose="02010600040101010101" charset="-122"/>
              </a:rPr>
              <a:t>1.5倍～3.0倍</a:t>
            </a:r>
            <a:r>
              <a:rPr lang="zh-CN" altLang="en-US">
                <a:latin typeface="华文楷体" panose="02010600040101010101" charset="-122"/>
                <a:ea typeface="华文楷体" panose="02010600040101010101" charset="-122"/>
              </a:rPr>
              <a:t>，最好选用2倍；</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③压力表表盘大小应当保证锅炉作业人员能够清楚地看到压力指示值。</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593725"/>
            <a:ext cx="8240395" cy="56851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1"/>
          <a:stretch>
            <a:fillRect/>
          </a:stretch>
        </p:blipFill>
        <p:spPr>
          <a:xfrm>
            <a:off x="1122680" y="821690"/>
            <a:ext cx="7326630" cy="52578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02615"/>
            <a:ext cx="8248015" cy="588391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 ⑶</a:t>
            </a:r>
            <a:r>
              <a:rPr lang="zh-CN" altLang="en-US" b="1">
                <a:latin typeface="华文楷体" panose="02010600040101010101" charset="-122"/>
                <a:ea typeface="华文楷体" panose="02010600040101010101" charset="-122"/>
              </a:rPr>
              <a:t>压力表校验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压力表应当定期进行校验。</a:t>
            </a:r>
            <a:r>
              <a:rPr lang="zh-CN" altLang="en-US">
                <a:solidFill>
                  <a:srgbClr val="FF0000"/>
                </a:solidFill>
                <a:latin typeface="华文楷体" panose="02010600040101010101" charset="-122"/>
                <a:ea typeface="华文楷体" panose="02010600040101010101" charset="-122"/>
              </a:rPr>
              <a:t>刻度盘上应当划出指示工作压力的红线</a:t>
            </a:r>
            <a:r>
              <a:rPr lang="zh-CN" altLang="en-US">
                <a:latin typeface="华文楷体" panose="02010600040101010101" charset="-122"/>
                <a:ea typeface="华文楷体" panose="02010600040101010101" charset="-122"/>
              </a:rPr>
              <a:t>，并且注明下次校验日期。压力表校验后应当加铅封。</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en-US" altLang="zh-CN">
                <a:solidFill>
                  <a:srgbClr val="00B0F0"/>
                </a:solidFill>
                <a:latin typeface="华文楷体" panose="02010600040101010101" charset="-122"/>
                <a:ea typeface="华文楷体" panose="02010600040101010101" charset="-122"/>
              </a:rPr>
              <a:t>水位测量与示控装置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a:t>
            </a:r>
            <a:r>
              <a:rPr lang="zh-CN" altLang="en-US" b="1">
                <a:latin typeface="华文楷体" panose="02010600040101010101" charset="-122"/>
                <a:ea typeface="华文楷体" panose="02010600040101010101" charset="-122"/>
              </a:rPr>
              <a:t>设置</a:t>
            </a:r>
            <a:r>
              <a:rPr lang="zh-CN" altLang="en-US">
                <a:latin typeface="华文楷体" panose="02010600040101010101" charset="-122"/>
                <a:ea typeface="华文楷体" panose="02010600040101010101" charset="-122"/>
              </a:rPr>
              <a:t>要求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每台蒸汽锅炉锅筒（壳）应当装设至少2个彼此独立的直读式水位表，符合下列条件之一的锅炉可以只装设1个直读式水位表∶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①额定蒸发量小于或者等于0.5t/h的锅炉；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②额定蒸发量小于或者等于2t/h，并且装有一套可靠的水位示控装置的锅炉；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③装设两套各自独立的远程水位测量装置的锅炉；</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8510" y="547370"/>
            <a:ext cx="8186420" cy="583501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④电加热锅炉；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⑤有可靠壁温联锁保护装置的贯流式工业锅炉。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⑵水位表的</a:t>
            </a:r>
            <a:r>
              <a:rPr lang="zh-CN" altLang="en-US" b="1">
                <a:latin typeface="华文楷体" panose="02010600040101010101" charset="-122"/>
                <a:ea typeface="华文楷体" panose="02010600040101010101" charset="-122"/>
              </a:rPr>
              <a:t>结构、装置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①水位表应当有指示最高、最低安全水位和正常水位的明显标志，水位表的下部可见边缘应当比最高火界至少高50mm，并且比最低安全水位至少低25mm，水位表的上部可见边缘应当比最高安全水位至少高25mm；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②玻璃管式水位表应当有防护装置，并且不妨碍观察真实水位，玻璃管的内径应当不小于8mm；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③水位表或者水表柱和锅筒（壳）之间阀门的流道直径应当不小于8mm，汽水连接管内径应当不小于18mm，连接管长度大于500mm或者有弯曲时，内径应当适当放大，以保证水位表灵敏准确；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6755" y="616585"/>
            <a:ext cx="8258175" cy="586930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④连接管应当尽可能短，如果连接管不是水平布置时，汽连管中的凝结水能够流向水位表，水连管中的水能够自行流向锅筒（壳）；</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⑤水位表应当有放水阀门和接到安全地点的放水管；</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⑥水位表或者水表柱和锅筒（壳）之间的汽水连接管上应当装设阀门，锅炉运行时，阀门应当处于全开位置；对于额定蒸发量小于0.5th的锅炉，水位表与锅筒（壳）</a:t>
            </a:r>
            <a:r>
              <a:rPr lang="zh-CN" altLang="en-US">
                <a:latin typeface="华文楷体" panose="02010600040101010101" charset="-122"/>
                <a:ea typeface="华文楷体" panose="02010600040101010101" charset="-122"/>
              </a:rPr>
              <a:t>之间的汽水连管上可以不装设阀门。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solidFill>
                  <a:srgbClr val="00B0F0"/>
                </a:solidFill>
                <a:latin typeface="华文楷体" panose="02010600040101010101" charset="-122"/>
                <a:ea typeface="华文楷体" panose="02010600040101010101" charset="-122"/>
              </a:rPr>
              <a:t>温度测量装置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a:t>
            </a:r>
            <a:r>
              <a:rPr lang="zh-CN" altLang="en-US" b="1">
                <a:latin typeface="华文楷体" panose="02010600040101010101" charset="-122"/>
                <a:ea typeface="华文楷体" panose="02010600040101010101" charset="-122"/>
              </a:rPr>
              <a:t>设置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在锅炉相应部位应当装设温度测点，测量以下温度∶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①蒸汽锅炉的给水温度（常温给水除外）；</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②铸铁省煤器和电站锅炉省煤器出口水温；</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345" y="575310"/>
            <a:ext cx="8236585" cy="58070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③热水锅炉进口、出口水温；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④再热器进口、出口汽温；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⑤过热器出口和多级过热器的每级出口的汽温；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⑥减温器前、后汽温；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⑦空气预热器进口、出口空气温度；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⑧空气预热器进口烟温；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⑨排烟温度；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⑩有再热器的锅炉炉膛的出口烟温；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⑪A 级高压以上的蒸汽锅炉的锅筒上、下壁温（控制循环锅炉除外），过热器、再热器的蛇形管的金属壁温；</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⑫直流蒸汽锅炉上下炉膛水冷壁出口金属壁温，启动系统储水箱壁温。在蒸汽锅炉过热器出口、再热器出口和额定热功率大于或者等于7MW的热水锅炉出口，应当装设可记录式</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425" y="625475"/>
            <a:ext cx="8231505" cy="575691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温度测量仪表。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⑵温度测量仪表量程</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表盘式温度测量仪表的温度测量量程应当根据工作温度选用，一般为工作温度的</a:t>
            </a:r>
            <a:r>
              <a:rPr lang="en-US" altLang="zh-CN">
                <a:solidFill>
                  <a:srgbClr val="FF0000"/>
                </a:solidFill>
                <a:latin typeface="华文楷体" panose="02010600040101010101" charset="-122"/>
                <a:ea typeface="华文楷体" panose="02010600040101010101" charset="-122"/>
              </a:rPr>
              <a:t>1.5倍～2倍</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en-US" altLang="zh-CN">
                <a:solidFill>
                  <a:srgbClr val="00B0F0"/>
                </a:solidFill>
                <a:latin typeface="华文楷体" panose="02010600040101010101" charset="-122"/>
                <a:ea typeface="华文楷体" panose="02010600040101010101" charset="-122"/>
              </a:rPr>
              <a:t>排污和放水装置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排污和放水装置的装设应当符合以下要求∶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⑴蒸汽锅炉锅筒（壳）、立式锅炉的下脚圈和水循环系统的最低处都需要装设排污阀；B级及以下锅炉采用快开式排污阀门；排污阀的公称通径为20mm～65mm；卧式锅壳锅炉锅壳上的排污阀的公称通径不小于40mm；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⑵额定蒸发量大于1t/h的蒸汽锅炉和B级热水锅炉（工业用直流和贯流式锅炉除外），排污管上装设2个串联的阀门，其中至少1个是排污阀，并且安装在靠近排污管线出口一侧；</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617220"/>
            <a:ext cx="8235950" cy="576516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⑶过热器系统、再热器系统、省煤器系统的最低集箱（或者管道）处装设放水阀；</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⑷有过热器的蒸汽锅炉锅筒装设连续排污装置；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⑸每台锅炉装设独立的排污管，排污管尽量减少弯头，保证排污畅通并且接到安全地点或者排污膨胀箱（扩容器）；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⑹多台锅炉合用1根排放总管时，需要避免2台以上的锅炉同时排污；</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⑺锅炉的排污阀、排污管不宜采用螺纹连接。</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a:t>
            </a:r>
            <a:r>
              <a:rPr lang="en-US" altLang="zh-CN">
                <a:solidFill>
                  <a:srgbClr val="00B0F0"/>
                </a:solidFill>
                <a:latin typeface="华文楷体" panose="02010600040101010101" charset="-122"/>
                <a:ea typeface="华文楷体" panose="02010600040101010101" charset="-122"/>
              </a:rPr>
              <a:t>安全保护装置</a:t>
            </a:r>
            <a:endParaRPr lang="en-US" altLang="zh-CN">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a:t>
            </a:r>
            <a:r>
              <a:rPr lang="en-US" altLang="zh-CN" b="1">
                <a:latin typeface="华文楷体" panose="02010600040101010101" charset="-122"/>
                <a:ea typeface="华文楷体" panose="02010600040101010101" charset="-122"/>
              </a:rPr>
              <a:t>基本要求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①蒸汽锅炉应当装设高、低水位报警和低水位联锁保护装置，保护装置最迟应当在最低安全水位时动作，无锅筒（壳）并且有可靠壁温联锁保护装置的工业锅炉除外；</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425" y="588010"/>
            <a:ext cx="8231505" cy="57943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②额定蒸发量大于或者等于2th的锅炉，应当装设蒸汽超压报警和联锁保护装置，超压联锁保护装置动作整定值应当低于安全阀较低整定压力值；</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③锅炉的过热器和再热器，应当根据机组运行方式、自控条件和过热器、再热器设计结构，采取相应的保护措施，防止金属壁超温；再热蒸汽系统应当设置事故喷水装置，并且能自动投入使用；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④安置在多层或者高层建筑物内的锅炉，蒸汽锅炉应当配备超压联锁保护装置，热水锅炉应当配备超温联锁保护装置。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a:t>
            </a:r>
            <a:r>
              <a:rPr lang="zh-CN" altLang="en-US" b="1">
                <a:latin typeface="华文楷体" panose="02010600040101010101" charset="-122"/>
                <a:ea typeface="华文楷体" panose="02010600040101010101" charset="-122"/>
              </a:rPr>
              <a:t>控制循环蒸汽锅炉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控制循环蒸汽锅炉应当装设以下保护和联锁装置∶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①锅水循环泵进出口差压保护；</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②循环泵电动机内部水温超温保护；</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0100" y="624840"/>
            <a:ext cx="8164830" cy="592963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③锅水循环泵出口阀与泵的联锁装置。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a:t>
            </a:r>
            <a:r>
              <a:rPr lang="zh-CN" altLang="en-US" b="1">
                <a:latin typeface="华文楷体" panose="02010600040101010101" charset="-122"/>
                <a:ea typeface="华文楷体" panose="02010600040101010101" charset="-122"/>
                <a:sym typeface="+mn-ea"/>
              </a:rPr>
              <a:t>A级直流锅炉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A级直流锅炉应当装设以下保护装置∶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①在任何情况下，当给水流量低于启动流量时的报警装置；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②锅炉进入纯直流状态运行后，工质流程中间点温度超过规定值时的报警装置；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③给水的断水时间超过规定时间时，自动切断锅炉燃料供应的装置；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④亚临界及以上直流锅炉上下炉膛水冷壁金属温度超过规定值的报警装置；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⑤设置有启动循环的直流锅炉，循环泵电动机内部水温超温的保护装置。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FF0000"/>
                </a:solidFill>
                <a:latin typeface="华文楷体" panose="02010600040101010101" charset="-122"/>
                <a:ea typeface="华文楷体" panose="02010600040101010101" charset="-122"/>
                <a:sym typeface="+mn-ea"/>
              </a:rPr>
              <a:t>注</a:t>
            </a:r>
            <a:r>
              <a:rPr lang="zh-CN" altLang="en-US">
                <a:latin typeface="华文楷体" panose="02010600040101010101" charset="-122"/>
                <a:ea typeface="华文楷体" panose="02010600040101010101" charset="-122"/>
                <a:sym typeface="+mn-ea"/>
              </a:rPr>
              <a:t>：</a:t>
            </a:r>
            <a:r>
              <a:rPr lang="zh-CN" altLang="en-US">
                <a:highlight>
                  <a:srgbClr val="FFFF00"/>
                </a:highlight>
                <a:latin typeface="华文楷体" panose="02010600040101010101" charset="-122"/>
                <a:ea typeface="华文楷体" panose="02010600040101010101" charset="-122"/>
                <a:sym typeface="+mn-ea"/>
              </a:rPr>
              <a:t>直流锅炉</a:t>
            </a:r>
            <a:r>
              <a:rPr lang="zh-CN" altLang="en-US">
                <a:latin typeface="华文楷体" panose="02010600040101010101" charset="-122"/>
                <a:ea typeface="华文楷体" panose="02010600040101010101" charset="-122"/>
                <a:sym typeface="+mn-ea"/>
              </a:rPr>
              <a:t>是指靠给水泵压力，使给水顺序通过省煤器、</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660" y="646430"/>
            <a:ext cx="8256270" cy="5735955"/>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蒸发受热面（水冷壁）、过热器并全部变为过热水蒸气的锅炉。由于直流锅炉没有汽包，所以加热、蒸发和过热等部分之间无固定的分界线。</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a:t>
            </a:r>
            <a:r>
              <a:rPr lang="zh-CN" altLang="en-US" b="1">
                <a:latin typeface="华文楷体" panose="02010600040101010101" charset="-122"/>
                <a:ea typeface="华文楷体" panose="02010600040101010101" charset="-122"/>
                <a:sym typeface="+mn-ea"/>
              </a:rPr>
              <a:t>循环流化床锅炉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循环流化床锅炉应当装设风量与燃料联锁保护装置，当流化风量低于最小流化风量时，能够切断燃料供给。</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a:t>
            </a:r>
            <a:r>
              <a:rPr lang="zh-CN" altLang="en-US" b="1">
                <a:latin typeface="华文楷体" panose="02010600040101010101" charset="-122"/>
                <a:ea typeface="华文楷体" panose="02010600040101010101" charset="-122"/>
                <a:sym typeface="+mn-ea"/>
              </a:rPr>
              <a:t>室燃锅炉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室燃锅炉应当装设具有以下功能的联锁装置∶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①全部引风机跳闸时，自动切断全部送风和燃料供应；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②全部送风机跳闸时，自动切断全部燃料供应；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③吹式制粉系统一次风机全部跳闸时，自动切断全部燃料供应；</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975" y="675640"/>
            <a:ext cx="8275955" cy="57067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④燃油及其雾化工质的压力、燃气压力低于规定值时，自动切断燃油或者燃气供应。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A 级高压以上锅炉，除符合①～④要求外，还应当有炉膛高低压力联锁保护装置。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b="1">
                <a:solidFill>
                  <a:srgbClr val="FF0000"/>
                </a:solidFill>
                <a:latin typeface="华文楷体" panose="02010600040101010101" charset="-122"/>
                <a:ea typeface="华文楷体" panose="02010600040101010101" charset="-122"/>
                <a:sym typeface="+mn-ea"/>
              </a:rPr>
              <a:t>注</a:t>
            </a:r>
            <a:r>
              <a:rPr lang="zh-CN" altLang="en-US">
                <a:latin typeface="华文楷体" panose="02010600040101010101" charset="-122"/>
                <a:ea typeface="华文楷体" panose="02010600040101010101" charset="-122"/>
                <a:sym typeface="+mn-ea"/>
              </a:rPr>
              <a:t>：</a:t>
            </a:r>
            <a:r>
              <a:rPr lang="zh-CN" altLang="en-US">
                <a:highlight>
                  <a:srgbClr val="FFFF00"/>
                </a:highlight>
                <a:latin typeface="华文楷体" panose="02010600040101010101" charset="-122"/>
                <a:ea typeface="华文楷体" panose="02010600040101010101" charset="-122"/>
                <a:sym typeface="+mn-ea"/>
              </a:rPr>
              <a:t>室燃锅炉</a:t>
            </a:r>
            <a:r>
              <a:rPr lang="zh-CN" altLang="en-US">
                <a:latin typeface="华文楷体" panose="02010600040101010101" charset="-122"/>
                <a:ea typeface="华文楷体" panose="02010600040101010101" charset="-122"/>
                <a:sym typeface="+mn-ea"/>
              </a:rPr>
              <a:t>是指燃料以粉状(固体燃料，例如煤粉)、雾状(液体燃料，例如油)或气态(气体燃料，例如天然气)随同空气喷入炉膛(燃烧室)进行悬浮燃烧的锅炉。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7. </a:t>
            </a:r>
            <a:r>
              <a:rPr lang="zh-CN" altLang="en-US">
                <a:solidFill>
                  <a:srgbClr val="00B0F0"/>
                </a:solidFill>
                <a:latin typeface="华文楷体" panose="02010600040101010101" charset="-122"/>
                <a:ea typeface="华文楷体" panose="02010600040101010101" charset="-122"/>
                <a:sym typeface="+mn-ea"/>
              </a:rPr>
              <a:t>点火程序控制与熄火保护</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室燃锅炉应当装设点火程序控制装置和熄火保护装置，并且符合以下要求∶</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①在点火程序控制中，点火前的总通风量应当不小于3倍的从炉膛到烟囱进口烟道总容积；0.5t/h（350kW）以下的液体燃料锅炉通风时间至少持续</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10s，锅壳锅炉、贯流锅炉和非发</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1995" y="608330"/>
            <a:ext cx="8242935" cy="5906770"/>
          </a:xfrm>
        </p:spPr>
        <p:txBody>
          <a:bodyPr/>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⑵</a:t>
            </a:r>
            <a:r>
              <a:rPr lang="zh-CN" altLang="en-US" b="1" dirty="0">
                <a:solidFill>
                  <a:schemeClr val="tx1"/>
                </a:solidFill>
                <a:latin typeface="华文楷体" panose="02010600040101010101" charset="-122"/>
                <a:ea typeface="华文楷体" panose="02010600040101010101" charset="-122"/>
                <a:cs typeface="华文楷体" panose="02010600040101010101" charset="-122"/>
                <a:sym typeface="+mn-ea"/>
              </a:rPr>
              <a:t>根据</a:t>
            </a:r>
            <a:r>
              <a:rPr lang="zh-CN" altLang="en-US" b="1">
                <a:latin typeface="华文楷体" panose="02010600040101010101" charset="-122"/>
                <a:ea typeface="华文楷体" panose="02010600040101010101" charset="-122"/>
                <a:sym typeface="+mn-ea"/>
              </a:rPr>
              <a:t>压力等级划分</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压力容器的设计压力（p）划分为</a:t>
            </a:r>
            <a:r>
              <a:rPr lang="zh-CN" altLang="en-US">
                <a:solidFill>
                  <a:srgbClr val="FF0000"/>
                </a:solidFill>
                <a:latin typeface="华文楷体" panose="02010600040101010101" charset="-122"/>
                <a:ea typeface="华文楷体" panose="02010600040101010101" charset="-122"/>
                <a:sym typeface="+mn-ea"/>
              </a:rPr>
              <a:t>低压、中压、高压和超高压</a:t>
            </a:r>
            <a:r>
              <a:rPr lang="zh-CN" altLang="en-US">
                <a:latin typeface="华文楷体" panose="02010600040101010101" charset="-122"/>
                <a:ea typeface="华文楷体" panose="02010600040101010101" charset="-122"/>
                <a:sym typeface="+mn-ea"/>
              </a:rPr>
              <a:t>四个压力等级∶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（1）低压（代号L），0.1MPa≤p&lt;1.6MPa；</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（2）中压（代号M），1.6MPa≤p&lt;10.0MPa；</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（3）高压（代号H），10.0MPa≤p&lt;100.0MPa；</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（4）超高压（代号U），p≥100.0MPa。</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a:t>
            </a:r>
            <a:r>
              <a:rPr lang="zh-CN" altLang="en-US">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根据用途划分</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压力容器按照在生产工艺过程中的作用原理，划分为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a:t>
            </a:r>
            <a:r>
              <a:rPr lang="zh-CN" altLang="en-US">
                <a:solidFill>
                  <a:srgbClr val="FF0000"/>
                </a:solidFill>
                <a:latin typeface="华文楷体" panose="02010600040101010101" charset="-122"/>
                <a:ea typeface="华文楷体" panose="02010600040101010101" charset="-122"/>
                <a:sym typeface="+mn-ea"/>
              </a:rPr>
              <a:t>反应压力容器；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a:t>
            </a:r>
            <a:r>
              <a:rPr lang="zh-CN" altLang="en-US">
                <a:solidFill>
                  <a:srgbClr val="FF0000"/>
                </a:solidFill>
                <a:latin typeface="华文楷体" panose="02010600040101010101" charset="-122"/>
                <a:ea typeface="华文楷体" panose="02010600040101010101" charset="-122"/>
                <a:sym typeface="+mn-ea"/>
              </a:rPr>
              <a:t>换热压力容器；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a:t>
            </a:r>
            <a:r>
              <a:rPr lang="zh-CN" altLang="en-US">
                <a:solidFill>
                  <a:srgbClr val="FF0000"/>
                </a:solidFill>
                <a:latin typeface="华文楷体" panose="02010600040101010101" charset="-122"/>
                <a:ea typeface="华文楷体" panose="02010600040101010101" charset="-122"/>
                <a:sym typeface="+mn-ea"/>
              </a:rPr>
              <a:t>分离压力容器；</a:t>
            </a:r>
            <a:endParaRPr lang="zh-CN" altLang="en-US">
              <a:solidFill>
                <a:srgbClr val="FF000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a:t>
            </a:r>
            <a:r>
              <a:rPr lang="zh-CN" altLang="en-US">
                <a:solidFill>
                  <a:srgbClr val="FF0000"/>
                </a:solidFill>
                <a:latin typeface="华文楷体" panose="02010600040101010101" charset="-122"/>
                <a:ea typeface="华文楷体" panose="02010600040101010101" charset="-122"/>
                <a:sym typeface="+mn-ea"/>
              </a:rPr>
              <a:t>储存压力容器。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0" y="634365"/>
            <a:ext cx="8228330" cy="574802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电用直流锅炉的通风时间至少持续</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20s，水管锅炉的通风时间至少持续</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60s，电站锅炉的通风时间一般应当持续</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3min以上；由于结构原因不易做到充分吹扫时，应当适当延长通风时间；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②单位时间通风量一般保持额定负荷下的燃烧空气量，对额定功率较大的燃烧器，可以适当降低但不能低于额定负荷下燃烧空气量的50%；电站锅炉一般保持额定负荷下25%～40%的燃烧空气量；</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③熄火保护装置动作时，应当保证自动切断燃料供给，并进行充分后吹扫。</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120" y="645160"/>
            <a:ext cx="8131810" cy="573722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五、常见的锅炉事故及应对措施</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a:solidFill>
                  <a:srgbClr val="00B0F0"/>
                </a:solidFill>
                <a:latin typeface="华文楷体" panose="02010600040101010101" charset="-122"/>
                <a:ea typeface="华文楷体" panose="02010600040101010101" charset="-122"/>
              </a:rPr>
              <a:t>锅内缺水</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当锅内水位低于最低许可水位时，称为锅内缺水。它又分轻微缺水和严重缺水。</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锅内严重缺水时，会造成炉管爆破事故。在炉管或锅筒烧红的情况下，如处理错误，进行大量上水的话，则水接触烧红的炉管或锅筒时，便产生大量蒸汽。由于汽压突然猛增，就会造成锅炉爆炸事故。特别时压力高、水容积又较大的锅壳式锅炉，爆炸时的威力也就更大。因此，锅内严重缺水时，严禁向锅内上水，应采取紧急停炉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造成锅内缺水的原因很多。长期忘记上水；排污后忘记关闭排污阀或关闭不严；水位计不按时冲洗，使水位计旋塞堵</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572770"/>
            <a:ext cx="8235950" cy="580961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死形成假水位等。还有就是由于设备缺陷或其它故障造成的。如给水设备突然发生故障，或者水源突然中断，停止了给水等。因此，要避免锅内缺水事故，关键是加强对锅炉运行人员遵守劳动纪律的教育，只要运行人员具有高度的责任感，又熟练地掌握了操作技术，即使发生设备故障，也完全能及时排除锅内缺水事故。</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en-US" altLang="zh-CN">
                <a:solidFill>
                  <a:srgbClr val="00B0F0"/>
                </a:solidFill>
                <a:latin typeface="华文楷体" panose="02010600040101010101" charset="-122"/>
                <a:ea typeface="华文楷体" panose="02010600040101010101" charset="-122"/>
              </a:rPr>
              <a:t>锅炉超压</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锅炉超压就是锅炉运行时的工作压力超过了最高许可工作压力。</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造成锅炉超压，发生锅炉爆炸事故，大多是因为盲目的提高锅炉的工作压力或司炉擅离岗位，锅炉处于无人管理的结果。因此，不能盲目的提高锅炉工作压力。如需要提高锅炉的工作压力，必须经过有关部门严格的技术鉴定。另外，从</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9945" y="654050"/>
            <a:ext cx="8134985" cy="5694045"/>
          </a:xfrm>
        </p:spPr>
        <p:txBody>
          <a:bodyPr/>
          <a:p>
            <a:pPr marL="0" indent="0">
              <a:buNone/>
            </a:pPr>
            <a:r>
              <a:rPr lang="en-US" altLang="zh-CN">
                <a:latin typeface="华文楷体" panose="02010600040101010101" charset="-122"/>
                <a:ea typeface="华文楷体" panose="02010600040101010101" charset="-122"/>
                <a:sym typeface="+mn-ea"/>
              </a:rPr>
              <a:t>锅炉超压爆炸的事例中可以看出，培训司炉人员和加强岗位责任制的重要性。有时压力表、安全阀同时失灵，也有可能造成锅炉超压。</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3. </a:t>
            </a:r>
            <a:r>
              <a:rPr lang="en-US" altLang="zh-CN">
                <a:solidFill>
                  <a:srgbClr val="00B0F0"/>
                </a:solidFill>
                <a:latin typeface="华文楷体" panose="02010600040101010101" charset="-122"/>
                <a:ea typeface="华文楷体" panose="02010600040101010101" charset="-122"/>
              </a:rPr>
              <a:t>锅内满水</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锅内</a:t>
            </a:r>
            <a:r>
              <a:rPr lang="en-US" altLang="zh-CN">
                <a:latin typeface="华文楷体" panose="02010600040101010101" charset="-122"/>
                <a:ea typeface="华文楷体" panose="02010600040101010101" charset="-122"/>
              </a:rPr>
              <a:t>满水就是锅内的水位超过了最高许可水位线，严重时蒸汽管道内发出水冲击声。</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锅内满水一般是由于运行人员疏忽大意，上水过量。发生了锅内满水时，应立即打开排污阀，放出过量的水，使水位维持正常即可排除锅内满水。</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4. </a:t>
            </a:r>
            <a:r>
              <a:rPr lang="en-US" altLang="zh-CN">
                <a:solidFill>
                  <a:srgbClr val="00B0F0"/>
                </a:solidFill>
                <a:latin typeface="华文楷体" panose="02010600040101010101" charset="-122"/>
                <a:ea typeface="华文楷体" panose="02010600040101010101" charset="-122"/>
              </a:rPr>
              <a:t>汽水共腾</a:t>
            </a:r>
            <a:endParaRPr lang="en-US" altLang="zh-CN">
              <a:solidFill>
                <a:srgbClr val="00B0F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汽水共腾的特点是水位计内水面发生剧烈上下波动，锅水起泡沫，蒸汽中大量带水，严重使管道内发生水冲击。</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发生汽水共腾的主要原因是锅水含盐量太高。因此，防止汽水共腾的主要措施是控制锅水含盐量在临界含盐量之内。</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350" y="598805"/>
            <a:ext cx="8196580" cy="585216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加强给水处理以及加大连续排污量，也是防止汽水共腾有效措施。</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5. </a:t>
            </a:r>
            <a:r>
              <a:rPr lang="en-US" altLang="zh-CN">
                <a:solidFill>
                  <a:srgbClr val="00B0F0"/>
                </a:solidFill>
                <a:latin typeface="华文楷体" panose="02010600040101010101" charset="-122"/>
                <a:ea typeface="华文楷体" panose="02010600040101010101" charset="-122"/>
                <a:sym typeface="+mn-ea"/>
              </a:rPr>
              <a:t>炉管爆破</a:t>
            </a:r>
            <a:endParaRPr lang="en-US" altLang="zh-CN">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炉管爆破时有明显的爆破声、喷汽声，这时水位迅速下降，汽压明显降低，一般无法维持汽压、水位，必须紧急停炉。一般工业锅炉发生炉管爆破的主要原因是给水处理不良或根本没有进行给水处理，引起结垢或腐蚀而造成的。锅内结垢是因为给水硬度长期超过规定标准，在炉管内壁沉积成水垢，甚至将炉管堵死。腐蚀是由于给水中含氧量或酸价超过允许规定而造成。因此，要加强水处理方面的管理工作，从根本上规避炉管爆破事故。</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其次，由于锅炉严重缺水使炉管过热，也会造成炉管爆破事故，而炉管爆破事故又很快造成缺水。所以，锅炉在运行中严密监视水位，对于防止锅炉缺水</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爆管事故十分重要。</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055" y="652780"/>
            <a:ext cx="8270875" cy="5678805"/>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6. </a:t>
            </a:r>
            <a:r>
              <a:rPr lang="en-US">
                <a:solidFill>
                  <a:srgbClr val="00B0F0"/>
                </a:solidFill>
                <a:latin typeface="华文楷体" panose="02010600040101010101" charset="-122"/>
                <a:ea typeface="华文楷体" panose="02010600040101010101" charset="-122"/>
              </a:rPr>
              <a:t>炉膛爆炸</a:t>
            </a:r>
            <a:endParaRPr lang="en-US">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当炉膛内可燃物质与空气混合的浓度达到爆炸极限范围时，遇到明火就会发生炉管爆炸或爆燃。炉膛爆燃时，火焰从锅炉的点火孔、看火孔等处向外喷出，极易伤人。炉膛爆炸时会造成炉膛倒塌，锅炉损坏，并严重威胁人身安全。</a:t>
            </a:r>
            <a:endParaRPr 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各种可燃物质与空气混合时，都存在着一定的爆炸浓度极限范围，过低或过高的浓度下都不易发生爆炸。</a:t>
            </a:r>
            <a:endParaRPr 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以燃料油（重油）、天然气、干气、煤气和煤粉为燃料的锅炉，在运行中为了预防炉膛爆炸或爆燃，必须先引风5分钟以上才能点火；点火应给用火把而不允许用炉膛余热点火；运行中炉内可燃物质的温度不宜太高，鼓风、引风量配合要平衡。</a:t>
            </a:r>
            <a:endParaRPr lang="en-US">
              <a:latin typeface="华文楷体" panose="02010600040101010101" charset="-122"/>
              <a:ea typeface="华文楷体" panose="02010600040101010101"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594995"/>
            <a:ext cx="8136890" cy="577088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a:t>
            </a:r>
            <a:r>
              <a:rPr lang="en-US" altLang="zh-CN">
                <a:solidFill>
                  <a:srgbClr val="00B0F0"/>
                </a:solidFill>
                <a:latin typeface="华文楷体" panose="02010600040101010101" charset="-122"/>
                <a:ea typeface="华文楷体" panose="02010600040101010101" charset="-122"/>
              </a:rPr>
              <a:t>二次燃烧</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锅炉尾部沉积的可燃物质，重新着火燃烧的现象称为二次燃烧。锅炉发生二次燃烧时，会把省煤器、引风机烧坏，严重时也可能把锅炉尾部全部烧毁。</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为了防止锅炉尾部发生二次燃烧，就要杜绝可燃物质在锅炉尾部沉积。所以，在点火时，如果点不着火，必须立即停止向炉膛内供给燃料（如煤、油、气等），严防将可燃物质带入锅炉尾部。在运行中，应加强吹灰，配风适当，使燃烧完全，不冒黑烟。停炉后，要监视省煤器的温度，若突然升高数十度，即已引起自燃，要立即采取灭火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为了及时消除二次燃烧，可使用二氧化碳灭火器灭火，也可以在锅炉尾部受热面处装设蒸汽灭火管。蒸汽灭火管应该</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0090" y="669925"/>
            <a:ext cx="8244840" cy="52260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布局均匀，对烟气的阻力要小，不影响吹灰，严密不漏，其排气量要足以窒息二次燃烧。</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六、锅炉安全运行要求</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锅炉作业人员在锅炉运行前应当做好各种检查，按照规定的程序启动和运行，不得任意提高运行参数，压火后应当保证锅水温度、压力不回升和锅炉不缺水；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当锅炉运行中发生受压元件泄漏、炉膛严重结焦、液态排渣锅炉无法排渣、锅炉尾部烟道严重堵灰、炉墙烧红、受热面金属严重超温、汽水质量严重恶化等情况时，应当停止运行。</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040" y="589280"/>
            <a:ext cx="8263890" cy="579310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七、蒸汽锅炉（电站锅炉除外）需要立即停止运行的情况</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蒸汽锅炉（电站锅炉除外）运行中遇有下列情况之一时，应当立即停炉∶</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锅炉水位低于水位表最低可见边缘；</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不断加大给水并且采取其他措施但是水位仍然继续下降；</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锅炉满水（贯流式锅炉启动状态除外），水位超过最高可见水位，经过放水仍然不能见到水位；</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给水泵失效或者给水系统故障，不能向锅炉给水；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水位表、安全阀或者装设在汽空间的压力表全部失效；</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锅炉元（部）件受损坏，危及锅炉运行作业人员安全；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a:t>
            </a:r>
            <a:r>
              <a:rPr lang="zh-CN" altLang="en-US">
                <a:latin typeface="华文楷体" panose="02010600040101010101" charset="-122"/>
                <a:ea typeface="华文楷体" panose="02010600040101010101" charset="-122"/>
              </a:rPr>
              <a:t>燃烧设备损坏、炉墙倒塌或者锅炉构架被烧红等，严重威胁锅炉安全运行；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8. </a:t>
            </a:r>
            <a:r>
              <a:rPr lang="zh-CN" altLang="en-US">
                <a:latin typeface="华文楷体" panose="02010600040101010101" charset="-122"/>
                <a:ea typeface="华文楷体" panose="02010600040101010101" charset="-122"/>
              </a:rPr>
              <a:t>其他危及锅炉安全运行的异常情况。</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1370" y="652145"/>
            <a:ext cx="8163560" cy="573024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b="1">
                <a:latin typeface="华文楷体" panose="02010600040101010101" charset="-122"/>
                <a:ea typeface="华文楷体" panose="02010600040101010101" charset="-122"/>
              </a:rPr>
              <a:t>八、定期检验</a:t>
            </a:r>
            <a:endParaRPr lang="zh-CN"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a:solidFill>
                  <a:srgbClr val="00B0F0"/>
                </a:solidFill>
                <a:latin typeface="华文楷体" panose="02010600040101010101" charset="-122"/>
                <a:ea typeface="华文楷体" panose="02010600040101010101" charset="-122"/>
              </a:rPr>
              <a:t>定期检验安排</a:t>
            </a:r>
            <a:endParaRPr lang="en-US" altLang="zh-CN">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锅炉使用单位应当安排锅炉的定期检验工作，并且在锅炉下次检验日期</a:t>
            </a:r>
            <a:r>
              <a:rPr lang="en-US" altLang="zh-CN">
                <a:solidFill>
                  <a:srgbClr val="FF0000"/>
                </a:solidFill>
                <a:latin typeface="华文楷体" panose="02010600040101010101" charset="-122"/>
                <a:ea typeface="华文楷体" panose="02010600040101010101" charset="-122"/>
              </a:rPr>
              <a:t>前 1 个月</a:t>
            </a:r>
            <a:r>
              <a:rPr lang="en-US" altLang="zh-CN">
                <a:latin typeface="华文楷体" panose="02010600040101010101" charset="-122"/>
                <a:ea typeface="华文楷体" panose="02010600040101010101" charset="-122"/>
              </a:rPr>
              <a:t>向具有相应资质的检验机构提出定期检验要求。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en-US" altLang="zh-CN">
                <a:solidFill>
                  <a:srgbClr val="00B0F0"/>
                </a:solidFill>
                <a:latin typeface="华文楷体" panose="02010600040101010101" charset="-122"/>
                <a:ea typeface="华文楷体" panose="02010600040101010101" charset="-122"/>
              </a:rPr>
              <a:t>定期检验周期</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a:t>
            </a:r>
            <a:r>
              <a:rPr lang="en-US" altLang="zh-CN">
                <a:solidFill>
                  <a:srgbClr val="FF0000"/>
                </a:solidFill>
                <a:latin typeface="华文楷体" panose="02010600040101010101" charset="-122"/>
                <a:ea typeface="华文楷体" panose="02010600040101010101" charset="-122"/>
              </a:rPr>
              <a:t>外部检验</a:t>
            </a:r>
            <a:r>
              <a:rPr lang="en-US" altLang="zh-CN">
                <a:latin typeface="华文楷体" panose="02010600040101010101" charset="-122"/>
                <a:ea typeface="华文楷体" panose="02010600040101010101" charset="-122"/>
              </a:rPr>
              <a:t>，每年进行1次；</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a:t>
            </a:r>
            <a:r>
              <a:rPr lang="en-US" altLang="zh-CN">
                <a:solidFill>
                  <a:srgbClr val="FF0000"/>
                </a:solidFill>
                <a:latin typeface="华文楷体" panose="02010600040101010101" charset="-122"/>
                <a:ea typeface="华文楷体" panose="02010600040101010101" charset="-122"/>
              </a:rPr>
              <a:t>内部检验</a:t>
            </a:r>
            <a:r>
              <a:rPr lang="en-US" altLang="zh-CN">
                <a:latin typeface="华文楷体" panose="02010600040101010101" charset="-122"/>
                <a:ea typeface="华文楷体" panose="02010600040101010101" charset="-122"/>
              </a:rPr>
              <a:t>，一般每2年进行1次，成套装置中的锅炉结合成套装置的大修周期进行，A级高压以上电站锅炉结合锅炉检修同期进行，一般每3年～6年进行1次；首次内部检验在锅炉投入运行后1年进行，成套装置中的锅炉和A级高压以上电站锅炉可以结合第一次检修进行；</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598170"/>
            <a:ext cx="8124825" cy="5837555"/>
          </a:xfrm>
        </p:spPr>
        <p:txBody>
          <a:bodyPr/>
          <a:p>
            <a:pPr marL="0" indent="0" eaLnBrk="1" latinLnBrk="0" hangingPunct="1">
              <a:lnSpc>
                <a:spcPts val="3500"/>
              </a:lnSpc>
              <a:spcBef>
                <a:spcPts val="0"/>
              </a:spcBef>
              <a:buNone/>
            </a:pPr>
            <a:r>
              <a:rPr lang="en-US" dirty="0">
                <a:latin typeface="华文楷体" panose="02010600040101010101" charset="-122"/>
                <a:ea typeface="华文楷体" panose="02010600040101010101" charset="-122"/>
                <a:cs typeface="华文楷体" panose="02010600040101010101" charset="-122"/>
                <a:sym typeface="+mn-ea"/>
              </a:rPr>
              <a:t>   </a:t>
            </a:r>
            <a:r>
              <a:rPr lang="en-US" b="1" dirty="0">
                <a:latin typeface="华文楷体" panose="02010600040101010101" charset="-122"/>
                <a:ea typeface="华文楷体" panose="02010600040101010101" charset="-122"/>
                <a:cs typeface="华文楷体" panose="02010600040101010101" charset="-122"/>
                <a:sym typeface="+mn-ea"/>
              </a:rPr>
              <a:t> </a:t>
            </a:r>
            <a:r>
              <a:rPr lang="en-US" b="1" dirty="0">
                <a:solidFill>
                  <a:srgbClr val="00B0F0"/>
                </a:solidFill>
                <a:latin typeface="华文楷体" panose="02010600040101010101" charset="-122"/>
                <a:ea typeface="华文楷体" panose="02010600040101010101" charset="-122"/>
                <a:cs typeface="华文楷体" panose="02010600040101010101" charset="-122"/>
                <a:sym typeface="+mn-ea"/>
              </a:rPr>
              <a:t>3. </a:t>
            </a:r>
            <a:r>
              <a:rPr lang="zh-CN" altLang="en-US" b="1" dirty="0">
                <a:solidFill>
                  <a:srgbClr val="00B0F0"/>
                </a:solidFill>
                <a:latin typeface="华文楷体" panose="02010600040101010101" charset="-122"/>
                <a:ea typeface="华文楷体" panose="02010600040101010101" charset="-122"/>
                <a:cs typeface="华文楷体" panose="02010600040101010101" charset="-122"/>
                <a:sym typeface="+mn-ea"/>
              </a:rPr>
              <a:t>压力容器设计单位许可</a:t>
            </a:r>
            <a:endParaRPr lang="zh-CN" altLang="en-US" b="1"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压力容器的设计可以采用规则设计方法或者分析设计方法。</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⑴压力容器分析设计</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SAD</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由市场监管总局许可；</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⑵  固定式压力容器规则设计</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移动式压力容器规则设计--</a:t>
            </a:r>
            <a:r>
              <a:rPr lang="zh-CN" altLang="en-US" dirty="0">
                <a:latin typeface="华文楷体" panose="02010600040101010101" charset="-122"/>
                <a:ea typeface="华文楷体" panose="02010600040101010101" charset="-122"/>
                <a:cs typeface="华文楷体" panose="02010600040101010101" charset="-122"/>
                <a:sym typeface="+mn-ea"/>
              </a:rPr>
              <a:t>由省级市场监管部门许可。</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注</a:t>
            </a:r>
            <a:r>
              <a:rPr lang="zh-CN" altLang="en-US" dirty="0">
                <a:latin typeface="华文楷体" panose="02010600040101010101" charset="-122"/>
                <a:ea typeface="华文楷体" panose="02010600040101010101" charset="-122"/>
                <a:cs typeface="华文楷体" panose="02010600040101010101" charset="-122"/>
                <a:sym typeface="+mn-ea"/>
              </a:rPr>
              <a:t>：1.压力容器制造单位设计本单位制造的压力容器，无需单独取得设计许可（含分析设计），在制造许可证上注明实际设计范围。无设计能力的压力容器制造单位应当将设计分包至持有相应设计许可的设计单位。</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2.申请分析设计许可的单位必须先取得规则设计许可。</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endParaRPr lang="en-US" altLang="zh-CN"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1200" y="654050"/>
            <a:ext cx="8253730" cy="572833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a:t>
            </a:r>
            <a:r>
              <a:rPr lang="en-US" altLang="zh-CN">
                <a:solidFill>
                  <a:srgbClr val="FF0000"/>
                </a:solidFill>
                <a:latin typeface="华文楷体" panose="02010600040101010101" charset="-122"/>
                <a:ea typeface="华文楷体" panose="02010600040101010101" charset="-122"/>
                <a:sym typeface="+mn-ea"/>
              </a:rPr>
              <a:t>水（耐）压试验</a:t>
            </a:r>
            <a:r>
              <a:rPr lang="en-US" altLang="zh-CN">
                <a:latin typeface="华文楷体" panose="02010600040101010101" charset="-122"/>
                <a:ea typeface="华文楷体" panose="02010600040101010101" charset="-122"/>
                <a:sym typeface="+mn-ea"/>
              </a:rPr>
              <a:t>，检验人员或者使用单位对设备安全状况有怀疑时，应当进行水（耐）压试验；因结构原因无法进行内部检验时，应当每3年进行1次水（耐）压试验；</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成套装置中的锅炉和A级高压以上电站锅炉由于检修周期等原因不能按期进行内部检验时，使用单位在确保锅炉安全运行（或者停用）的前提下，经过使用单位主要负责人审批后，可以适当延期安排内部检验（一般不超过1年并且不得连续延期），并且向锅炉使用登记机关备案，注明采取的措施以及下次内部检验的期限。</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solidFill>
                  <a:srgbClr val="FF0000"/>
                </a:solidFill>
                <a:latin typeface="华文楷体" panose="02010600040101010101" charset="-122"/>
                <a:ea typeface="华文楷体" panose="02010600040101010101" charset="-122"/>
              </a:rPr>
              <a:t>D级锅炉</a:t>
            </a:r>
            <a:r>
              <a:rPr lang="en-US" altLang="zh-CN">
                <a:latin typeface="华文楷体" panose="02010600040101010101" charset="-122"/>
                <a:ea typeface="华文楷体" panose="02010600040101010101" charset="-122"/>
              </a:rPr>
              <a:t>不需要办理使用登记；不实行定期检验；锅炉的作业人员不需取得《特种设备作业人员证》，但是应当</a:t>
            </a:r>
            <a:r>
              <a:rPr lang="zh-CN" altLang="en-US">
                <a:latin typeface="华文楷体" panose="02010600040101010101" charset="-122"/>
                <a:ea typeface="华文楷体" panose="02010600040101010101" charset="-122"/>
              </a:rPr>
              <a:t>经</a:t>
            </a:r>
            <a:r>
              <a:rPr lang="en-US" altLang="zh-CN">
                <a:latin typeface="华文楷体" panose="02010600040101010101" charset="-122"/>
                <a:ea typeface="华文楷体" panose="02010600040101010101" charset="-122"/>
              </a:rPr>
              <a:t>锅炉制造单位或者其授权的安装单位培训合格后出具书面证明</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tags/tag1.xml><?xml version="1.0" encoding="utf-8"?>
<p:tagLst xmlns:p="http://schemas.openxmlformats.org/presentationml/2006/main">
  <p:tag name="COMMONDATA" val="eyJoZGlkIjoiYTZhMmNkMzNkNTRjZWRlODE3OTI4MDdjZjg1NmViYjgifQ=="/>
  <p:tag name="KSO_WPP_MARK_KEY" val="4ef82a9a-20a6-4054-8fb7-5970c31da808"/>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22127</Words>
  <Application>WPS 演示</Application>
  <PresentationFormat>自定义</PresentationFormat>
  <Paragraphs>706</Paragraphs>
  <Slides>90</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90</vt:i4>
      </vt:variant>
    </vt:vector>
  </HeadingPairs>
  <TitlesOfParts>
    <vt:vector size="106"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2352</cp:revision>
  <dcterms:created xsi:type="dcterms:W3CDTF">2016-09-20T02:06:00Z</dcterms:created>
  <dcterms:modified xsi:type="dcterms:W3CDTF">2023-12-13T12:29:15Z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0D9CCE3829B440D082290972EEB3FCA9</vt:lpwstr>
  </property>
</Properties>
</file>