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50" r:id="rId3"/>
  </p:sldMasterIdLst>
  <p:notesMasterIdLst>
    <p:notesMasterId r:id="rId5"/>
  </p:notesMasterIdLst>
  <p:sldIdLst>
    <p:sldId id="3112" r:id="rId4"/>
    <p:sldId id="3033" r:id="rId6"/>
    <p:sldId id="3217" r:id="rId7"/>
    <p:sldId id="4032" r:id="rId8"/>
    <p:sldId id="3871" r:id="rId9"/>
    <p:sldId id="3820" r:id="rId10"/>
    <p:sldId id="3502" r:id="rId11"/>
    <p:sldId id="3218" r:id="rId12"/>
    <p:sldId id="4254" r:id="rId13"/>
    <p:sldId id="4255" r:id="rId14"/>
    <p:sldId id="3219" r:id="rId15"/>
    <p:sldId id="4257" r:id="rId16"/>
    <p:sldId id="4258" r:id="rId17"/>
    <p:sldId id="4259" r:id="rId18"/>
    <p:sldId id="4256" r:id="rId19"/>
    <p:sldId id="3220" r:id="rId20"/>
    <p:sldId id="3847" r:id="rId21"/>
    <p:sldId id="3958" r:id="rId22"/>
    <p:sldId id="3959" r:id="rId23"/>
    <p:sldId id="4310" r:id="rId24"/>
    <p:sldId id="4311" r:id="rId25"/>
    <p:sldId id="4312" r:id="rId26"/>
    <p:sldId id="3848" r:id="rId27"/>
    <p:sldId id="3849" r:id="rId28"/>
    <p:sldId id="4089" r:id="rId29"/>
    <p:sldId id="4090" r:id="rId30"/>
    <p:sldId id="4134" r:id="rId31"/>
    <p:sldId id="4135" r:id="rId32"/>
    <p:sldId id="4136" r:id="rId33"/>
    <p:sldId id="4137" r:id="rId34"/>
    <p:sldId id="4313" r:id="rId35"/>
    <p:sldId id="4138" r:id="rId36"/>
    <p:sldId id="4139" r:id="rId37"/>
    <p:sldId id="4140" r:id="rId38"/>
    <p:sldId id="4141" r:id="rId39"/>
    <p:sldId id="4314" r:id="rId40"/>
    <p:sldId id="4142" r:id="rId41"/>
    <p:sldId id="4143" r:id="rId42"/>
    <p:sldId id="4315" r:id="rId43"/>
    <p:sldId id="4144" r:id="rId44"/>
    <p:sldId id="4188" r:id="rId45"/>
    <p:sldId id="4189" r:id="rId46"/>
    <p:sldId id="4190" r:id="rId47"/>
    <p:sldId id="3505" r:id="rId48"/>
    <p:sldId id="4001" r:id="rId49"/>
    <p:sldId id="4002" r:id="rId50"/>
    <p:sldId id="4003" r:id="rId51"/>
    <p:sldId id="4004" r:id="rId52"/>
    <p:sldId id="4005" r:id="rId53"/>
    <p:sldId id="4006" r:id="rId54"/>
    <p:sldId id="4000" r:id="rId55"/>
    <p:sldId id="4232" r:id="rId56"/>
    <p:sldId id="4389" r:id="rId57"/>
    <p:sldId id="3940" r:id="rId58"/>
    <p:sldId id="3941" r:id="rId59"/>
    <p:sldId id="3942" r:id="rId60"/>
    <p:sldId id="3943" r:id="rId61"/>
    <p:sldId id="4373" r:id="rId62"/>
    <p:sldId id="3944" r:id="rId63"/>
    <p:sldId id="3945" r:id="rId64"/>
    <p:sldId id="3948" r:id="rId65"/>
    <p:sldId id="4374" r:id="rId66"/>
    <p:sldId id="4362" r:id="rId67"/>
    <p:sldId id="4363" r:id="rId68"/>
    <p:sldId id="4364" r:id="rId69"/>
    <p:sldId id="4365" r:id="rId70"/>
    <p:sldId id="4366" r:id="rId71"/>
    <p:sldId id="4367" r:id="rId72"/>
    <p:sldId id="4368" r:id="rId73"/>
    <p:sldId id="4369" r:id="rId74"/>
    <p:sldId id="4370" r:id="rId75"/>
    <p:sldId id="4371" r:id="rId76"/>
    <p:sldId id="4372" r:id="rId77"/>
  </p:sldIdLst>
  <p:sldSz cx="9144000" cy="6858000" type="screen4x3"/>
  <p:notesSz cx="6858000" cy="9144000"/>
  <p:custDataLst>
    <p:tags r:id="rId8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527" userDrawn="1">
          <p15:clr>
            <a:srgbClr val="A4A3A4"/>
          </p15:clr>
        </p15:guide>
        <p15:guide id="2" orient="horz" pos="4020" userDrawn="1">
          <p15:clr>
            <a:srgbClr val="A4A3A4"/>
          </p15:clr>
        </p15:guide>
        <p15:guide id="3" pos="3052" userDrawn="1">
          <p15:clr>
            <a:srgbClr val="A4A3A4"/>
          </p15:clr>
        </p15:guide>
        <p15:guide id="4" pos="342" userDrawn="1">
          <p15:clr>
            <a:srgbClr val="A4A3A4"/>
          </p15:clr>
        </p15:guide>
        <p15:guide id="5" pos="536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0000"/>
    <a:srgbClr val="FF0000"/>
    <a:srgbClr val="FF0D0D"/>
    <a:srgbClr val="FD5C0C"/>
    <a:srgbClr val="FBBF09"/>
    <a:srgbClr val="194B79"/>
    <a:srgbClr val="1C50A4"/>
    <a:srgbClr val="0060A8"/>
    <a:srgbClr val="CDC800"/>
    <a:srgbClr val="E975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573" autoAdjust="0"/>
    <p:restoredTop sz="92986" autoAdjust="0"/>
  </p:normalViewPr>
  <p:slideViewPr>
    <p:cSldViewPr showGuides="1">
      <p:cViewPr varScale="1">
        <p:scale>
          <a:sx n="72" d="100"/>
          <a:sy n="72" d="100"/>
        </p:scale>
        <p:origin x="1164" y="72"/>
      </p:cViewPr>
      <p:guideLst>
        <p:guide orient="horz" pos="527"/>
        <p:guide orient="horz" pos="4020"/>
        <p:guide pos="3052"/>
        <p:guide pos="342"/>
        <p:guide pos="5365"/>
      </p:guideLst>
    </p:cSldViewPr>
  </p:slideViewPr>
  <p:outlineViewPr>
    <p:cViewPr>
      <p:scale>
        <a:sx n="100" d="100"/>
        <a:sy n="100" d="100"/>
      </p:scale>
      <p:origin x="0" y="-14412"/>
    </p:cViewPr>
  </p:outlineViewPr>
  <p:notesTextViewPr>
    <p:cViewPr>
      <p:scale>
        <a:sx n="1" d="1"/>
        <a:sy n="1" d="1"/>
      </p:scale>
      <p:origin x="0" y="0"/>
    </p:cViewPr>
  </p:notesTextViewPr>
  <p:sorterViewPr>
    <p:cViewPr>
      <p:scale>
        <a:sx n="25" d="100"/>
        <a:sy n="25"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1" Type="http://schemas.openxmlformats.org/officeDocument/2006/relationships/tags" Target="tags/tag5.xml"/><Relationship Id="rId80" Type="http://schemas.openxmlformats.org/officeDocument/2006/relationships/tableStyles" Target="tableStyles.xml"/><Relationship Id="rId8" Type="http://schemas.openxmlformats.org/officeDocument/2006/relationships/slide" Target="slides/slide4.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3765" rtl="0" eaLnBrk="1" latinLnBrk="0" hangingPunct="1">
      <a:defRPr sz="1300" kern="1200">
        <a:solidFill>
          <a:schemeClr val="tx1"/>
        </a:solidFill>
        <a:latin typeface="+mn-lt"/>
        <a:ea typeface="+mn-ea"/>
        <a:cs typeface="+mn-cs"/>
      </a:defRPr>
    </a:lvl6pPr>
    <a:lvl7pPr marL="2742565" algn="l" defTabSz="913765" rtl="0" eaLnBrk="1" latinLnBrk="0" hangingPunct="1">
      <a:defRPr sz="1300" kern="1200">
        <a:solidFill>
          <a:schemeClr val="tx1"/>
        </a:solidFill>
        <a:latin typeface="+mn-lt"/>
        <a:ea typeface="+mn-ea"/>
        <a:cs typeface="+mn-cs"/>
      </a:defRPr>
    </a:lvl7pPr>
    <a:lvl8pPr marL="3199765" algn="l" defTabSz="913765" rtl="0" eaLnBrk="1" latinLnBrk="0" hangingPunct="1">
      <a:defRPr sz="1300" kern="1200">
        <a:solidFill>
          <a:schemeClr val="tx1"/>
        </a:solidFill>
        <a:latin typeface="+mn-lt"/>
        <a:ea typeface="+mn-ea"/>
        <a:cs typeface="+mn-cs"/>
      </a:defRPr>
    </a:lvl8pPr>
    <a:lvl9pPr marL="3656965" algn="l" defTabSz="913765"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E25D47C8-EFB8-4D88-B628-AED046E9C5B5}" type="slidenum">
              <a:rPr lang="zh-CN" altLang="en-US"/>
            </a:fld>
            <a:endParaRPr lang="en-US" altLang="zh-CN"/>
          </a:p>
        </p:txBody>
      </p:sp>
      <p:sp>
        <p:nvSpPr>
          <p:cNvPr id="526338" name="Rectangle 2"/>
          <p:cNvSpPr>
            <a:spLocks noGrp="1" noRot="1" noChangeAspect="1" noChangeArrowheads="1" noTextEdit="1"/>
          </p:cNvSpPr>
          <p:nvPr>
            <p:ph type="sldImg"/>
          </p:nvPr>
        </p:nvSpPr>
        <p:spPr/>
      </p:sp>
      <p:sp>
        <p:nvSpPr>
          <p:cNvPr id="526339" name="Rectangle 3"/>
          <p:cNvSpPr>
            <a:spLocks noGrp="1" noChangeArrowheads="1"/>
          </p:cNvSpPr>
          <p:nvPr>
            <p:ph type="body" idx="1"/>
          </p:nvPr>
        </p:nvSpPr>
        <p:spPr/>
        <p:txBody>
          <a:bodyPr/>
          <a:lstStyle/>
          <a:p>
            <a:pPr marL="228600" indent="-228600"/>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28650" y="6356351"/>
            <a:ext cx="2057400" cy="366183"/>
          </a:xfrm>
          <a:prstGeom prst="rect">
            <a:avLst/>
          </a:prstGeom>
        </p:spPr>
        <p:txBody>
          <a:bodyPr/>
          <a:lstStyle/>
          <a:p>
            <a:fld id="{E3AD87B8-9A4B-45E2-BBE5-FB86ADE287A3}" type="datetimeFigureOut">
              <a:rPr lang="zh-CN" altLang="en-US" smtClean="0"/>
            </a:fld>
            <a:endParaRPr lang="zh-CN" altLang="en-US"/>
          </a:p>
        </p:txBody>
      </p:sp>
      <p:sp>
        <p:nvSpPr>
          <p:cNvPr id="3" name="页脚占位符 2"/>
          <p:cNvSpPr>
            <a:spLocks noGrp="1"/>
          </p:cNvSpPr>
          <p:nvPr>
            <p:ph type="ftr" sz="quarter" idx="11"/>
          </p:nvPr>
        </p:nvSpPr>
        <p:spPr>
          <a:xfrm>
            <a:off x="3028950" y="6356351"/>
            <a:ext cx="3086100" cy="366183"/>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457950" y="6356351"/>
            <a:ext cx="2057400" cy="366183"/>
          </a:xfrm>
          <a:prstGeom prst="rect">
            <a:avLst/>
          </a:prstGeom>
        </p:spPr>
        <p:txBody>
          <a:bodyPr/>
          <a:lstStyle/>
          <a:p>
            <a:fld id="{37AAA611-6692-4583-86AB-5AB9B972BD4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base"/>
            <a:endParaRPr lang="zh-CN" altLang="en-US" strike="noStrike" noProof="1"/>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C859BE78-9BDF-4326-BFF8-0C06906659E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6017D3D-85B4-42D2-93DA-6608FC48BF82}"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620713"/>
            <a:ext cx="2016125" cy="5761037"/>
          </a:xfrm>
        </p:spPr>
        <p:txBody>
          <a:bodyPr vert="eaVert"/>
          <a:lstStyle/>
          <a:p>
            <a:pPr fontAlgn="base"/>
            <a:r>
              <a:rPr lang="zh-CN" altLang="en-US" strike="noStrike" noProof="1"/>
              <a:t>单击此处编辑母版标题样式</a:t>
            </a:r>
            <a:endParaRPr lang="zh-CN" altLang="en-US" strike="noStrike" noProof="1"/>
          </a:p>
        </p:txBody>
      </p:sp>
      <p:sp>
        <p:nvSpPr>
          <p:cNvPr id="3" name="竖排文字占位符 2"/>
          <p:cNvSpPr>
            <a:spLocks noGrp="1"/>
          </p:cNvSpPr>
          <p:nvPr>
            <p:ph type="body" orient="vert" idx="1"/>
          </p:nvPr>
        </p:nvSpPr>
        <p:spPr>
          <a:xfrm>
            <a:off x="900113" y="620713"/>
            <a:ext cx="5895975" cy="5761037"/>
          </a:xfrm>
        </p:spPr>
        <p:txBody>
          <a:bodyPr vert="eaVert"/>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84A78C7D-3A1E-4D32-AA6E-28ACACC90715}"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pic>
        <p:nvPicPr>
          <p:cNvPr id="3074" name="图片 2" descr="微信截图_20180310125201"/>
          <p:cNvPicPr>
            <a:picLocks noChangeAspect="1"/>
          </p:cNvPicPr>
          <p:nvPr/>
        </p:nvPicPr>
        <p:blipFill>
          <a:blip r:embed="rId2"/>
          <a:stretch>
            <a:fillRect/>
          </a:stretch>
        </p:blipFill>
        <p:spPr>
          <a:xfrm>
            <a:off x="-11112" y="3175"/>
            <a:ext cx="9156700" cy="1651000"/>
          </a:xfrm>
          <a:prstGeom prst="rect">
            <a:avLst/>
          </a:prstGeom>
          <a:noFill/>
          <a:ln w="9525">
            <a:noFill/>
          </a:ln>
        </p:spPr>
      </p:pic>
      <p:pic>
        <p:nvPicPr>
          <p:cNvPr id="3075" name="图片 3" descr="图片1"/>
          <p:cNvPicPr>
            <a:picLocks noChangeAspect="1"/>
          </p:cNvPicPr>
          <p:nvPr/>
        </p:nvPicPr>
        <p:blipFill>
          <a:blip r:embed="rId3"/>
          <a:stretch>
            <a:fillRect/>
          </a:stretch>
        </p:blipFill>
        <p:spPr>
          <a:xfrm>
            <a:off x="382588" y="2139950"/>
            <a:ext cx="2055812" cy="2051050"/>
          </a:xfrm>
          <a:prstGeom prst="rect">
            <a:avLst/>
          </a:prstGeom>
          <a:noFill/>
          <a:ln w="9525">
            <a:noFill/>
          </a:ln>
        </p:spPr>
      </p:pic>
      <p:sp>
        <p:nvSpPr>
          <p:cNvPr id="458755" name="Rectangle 1027"/>
          <p:cNvSpPr>
            <a:spLocks noGrp="1" noChangeArrowheads="1"/>
          </p:cNvSpPr>
          <p:nvPr>
            <p:ph type="ctrTitle"/>
          </p:nvPr>
        </p:nvSpPr>
        <p:spPr>
          <a:xfrm>
            <a:off x="2627313" y="2060575"/>
            <a:ext cx="5486400" cy="2209800"/>
          </a:xfrm>
        </p:spPr>
        <p:txBody>
          <a:bodyPr/>
          <a:lstStyle>
            <a:lvl1pPr>
              <a:defRPr u="none"/>
            </a:lvl1pPr>
          </a:lstStyle>
          <a:p>
            <a:pPr fontAlgn="base"/>
            <a:r>
              <a:rPr lang="zh-CN" altLang="en-US" strike="noStrike" noProof="1"/>
              <a:t>单击此处编辑母版标题样式</a:t>
            </a:r>
            <a:endParaRPr lang="zh-CN" altLang="en-US" strike="noStrike" noProof="1"/>
          </a:p>
        </p:txBody>
      </p:sp>
      <p:sp>
        <p:nvSpPr>
          <p:cNvPr id="458756" name="Rectangle 1028"/>
          <p:cNvSpPr>
            <a:spLocks noGrp="1" noChangeArrowheads="1"/>
          </p:cNvSpPr>
          <p:nvPr>
            <p:ph type="subTitle" idx="1"/>
          </p:nvPr>
        </p:nvSpPr>
        <p:spPr>
          <a:xfrm>
            <a:off x="2438400" y="4572000"/>
            <a:ext cx="6324600" cy="1295400"/>
          </a:xfrm>
        </p:spPr>
        <p:txBody>
          <a:bodyPr/>
          <a:lstStyle>
            <a:lvl1pPr marL="0" indent="0">
              <a:buFontTx/>
              <a:buNone/>
              <a:defRPr/>
            </a:lvl1pPr>
          </a:lstStyle>
          <a:p>
            <a:pPr fontAlgn="base"/>
            <a:r>
              <a:rPr lang="zh-CN" altLang="en-US" strike="noStrike" noProof="1"/>
              <a:t>单击此处编辑母版副标题样式</a:t>
            </a:r>
            <a:endParaRPr lang="zh-CN" altLang="en-US" strike="noStrike" noProof="1"/>
          </a:p>
        </p:txBody>
      </p:sp>
      <p:sp>
        <p:nvSpPr>
          <p:cNvPr id="458757" name="Rectangle 1029"/>
          <p:cNvSpPr>
            <a:spLocks noGrp="1" noChangeArrowheads="1"/>
          </p:cNvSpPr>
          <p:nvPr>
            <p:ph type="dt" sz="half" idx="2"/>
          </p:nvPr>
        </p:nvSpPr>
        <p:spPr bwMode="auto">
          <a:xfrm>
            <a:off x="533400" y="6324600"/>
            <a:ext cx="1905000" cy="457200"/>
          </a:xfrm>
          <a:prstGeom prst="rect">
            <a:avLst/>
          </a:prstGeom>
          <a:noFill/>
          <a:ln>
            <a:miter lim="800000"/>
          </a:ln>
        </p:spPr>
        <p:txBody>
          <a:bodyPr vert="horz" wrap="square" lIns="91440" tIns="45720" rIns="91440" bIns="45720" numCol="1" anchor="b" anchorCtr="0" compatLnSpc="1"/>
          <a:lstStyle>
            <a:lvl1pPr>
              <a:defRPr kumimoji="0" sz="1400" b="0" u="none">
                <a:solidFill>
                  <a:schemeClr val="tx1"/>
                </a:solidFill>
                <a:effectLst/>
                <a:ea typeface="+mn-ea"/>
              </a:defRPr>
            </a:lvl1pPr>
          </a:lstStyle>
          <a:p>
            <a:pPr fontAlgn="base"/>
            <a:endParaRPr lang="en-US" altLang="zh-CN" strike="noStrike" noProof="1"/>
          </a:p>
        </p:txBody>
      </p:sp>
      <p:sp>
        <p:nvSpPr>
          <p:cNvPr id="458758" name="Rectangle 1030"/>
          <p:cNvSpPr>
            <a:spLocks noGrp="1" noChangeArrowheads="1"/>
          </p:cNvSpPr>
          <p:nvPr>
            <p:ph type="ftr" sz="quarter" idx="3"/>
          </p:nvPr>
        </p:nvSpPr>
        <p:spPr>
          <a:xfrm>
            <a:off x="3200400" y="6324600"/>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solidFill>
                  <a:schemeClr val="tx1"/>
                </a:solidFill>
                <a:effectLst/>
              </a:defRPr>
            </a:lvl1pPr>
          </a:lstStyle>
          <a:p>
            <a:pPr fontAlgn="base"/>
            <a:endParaRPr lang="en-US" altLang="zh-CN" strike="noStrike" noProof="1"/>
          </a:p>
        </p:txBody>
      </p:sp>
      <p:sp>
        <p:nvSpPr>
          <p:cNvPr id="458759" name="Rectangle 1031"/>
          <p:cNvSpPr>
            <a:spLocks noGrp="1" noChangeArrowheads="1"/>
          </p:cNvSpPr>
          <p:nvPr>
            <p:ph type="sldNum" sz="quarter" idx="4"/>
          </p:nvPr>
        </p:nvSpPr>
        <p:spPr bwMode="auto">
          <a:xfrm>
            <a:off x="6858000" y="6324600"/>
            <a:ext cx="1905000" cy="457200"/>
          </a:xfrm>
          <a:prstGeom prst="rect">
            <a:avLst/>
          </a:prstGeom>
          <a:noFill/>
          <a:ln>
            <a:miter lim="800000"/>
          </a:ln>
        </p:spPr>
        <p:txBody>
          <a:bodyPr vert="horz" wrap="square" lIns="91440" tIns="45720" rIns="91440" bIns="45720" numCol="1" anchor="b" anchorCtr="0" compatLnSpc="1"/>
          <a:lstStyle>
            <a:lvl1pPr algn="r">
              <a:defRPr kumimoji="0" sz="1400" b="0" u="none">
                <a:solidFill>
                  <a:schemeClr val="tx1"/>
                </a:solidFill>
                <a:effectLst/>
                <a:ea typeface="+mn-ea"/>
              </a:defRPr>
            </a:lvl1pPr>
          </a:lstStyle>
          <a:p>
            <a:pPr fontAlgn="base"/>
            <a:fld id="{B7F54F55-99DD-4B62-8A00-5656EDA3CB44}" type="slidenum">
              <a:rPr lang="zh-CN" altLang="en-US" strike="noStrike" noProof="1">
                <a:latin typeface="Times New Roman" panose="02020603050405020304" pitchFamily="18" charset="0"/>
                <a:ea typeface="+mn-ea"/>
                <a:cs typeface="+mn-cs"/>
              </a:rPr>
            </a:fld>
            <a:endParaRPr lang="en-US" altLang="zh-CN"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0A7DF0C6-CA5F-4999-9589-9510DF76ECA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endParaRPr lang="zh-CN" altLang="en-US" strike="noStrike" noProof="1"/>
          </a:p>
        </p:txBody>
      </p:sp>
      <p:sp>
        <p:nvSpPr>
          <p:cNvPr id="4" name="页脚占位符 3"/>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5F501E39-4E4D-477E-B662-5479F329465D}"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sz="half" idx="1"/>
          </p:nvPr>
        </p:nvSpPr>
        <p:spPr>
          <a:xfrm>
            <a:off x="90011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内容占位符 3"/>
          <p:cNvSpPr>
            <a:spLocks noGrp="1"/>
          </p:cNvSpPr>
          <p:nvPr>
            <p:ph sz="half" idx="2"/>
          </p:nvPr>
        </p:nvSpPr>
        <p:spPr>
          <a:xfrm>
            <a:off x="5008563" y="1268413"/>
            <a:ext cx="3956050" cy="5113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AA569709-FD62-456B-9C3F-43BE83168748}"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endParaRPr lang="zh-CN" altLang="en-US" strike="noStrike" noProof="1"/>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endParaRPr lang="zh-CN" altLang="en-US" strike="noStrike" noProof="1"/>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7" name="页脚占位符 6"/>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B2ED07F9-88A1-4BCB-B6D0-4F7126F8066E}"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endParaRPr lang="zh-CN" altLang="en-US" strike="noStrike" noProof="1"/>
          </a:p>
        </p:txBody>
      </p:sp>
      <p:sp>
        <p:nvSpPr>
          <p:cNvPr id="3" name="页脚占位符 2"/>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2A3E6D7A-F7E4-4CF6-AF20-B1B38CD17C1B}"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endParaRPr lang="zh-CN" alt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endParaRPr lang="zh-CN" altLang="en-US" strike="noStrike" noProof="1"/>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endParaRPr lang="zh-CN" altLang="en-US" strike="noStrike" noProof="1"/>
          </a:p>
        </p:txBody>
      </p:sp>
      <p:sp>
        <p:nvSpPr>
          <p:cNvPr id="5" name="页脚占位符 4"/>
          <p:cNvSpPr>
            <a:spLocks noGrp="1"/>
          </p:cNvSpPr>
          <p:nvPr>
            <p:ph type="ftr" sz="quarter" idx="10"/>
          </p:nvPr>
        </p:nvSpPr>
        <p:spPr>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a:lvl1pPr>
          </a:lstStyle>
          <a:p>
            <a:pPr fontAlgn="base"/>
            <a:r>
              <a:rPr lang="zh-CN" altLang="en-US" strike="noStrike" noProof="1">
                <a:latin typeface="Times New Roman" panose="02020603050405020304" pitchFamily="18" charset="0"/>
                <a:ea typeface="+mn-ea"/>
                <a:cs typeface="+mn-cs"/>
              </a:rPr>
              <a:t>~ </a:t>
            </a:r>
            <a:fld id="{13F392BE-027A-40B3-A693-3ECA5662991F}" type="slidenum">
              <a:rPr lang="zh-CN" altLang="en-US" strike="noStrike" noProof="1">
                <a:solidFill>
                  <a:srgbClr val="FF0066"/>
                </a:solidFill>
                <a:latin typeface="Times New Roman" panose="02020603050405020304" pitchFamily="18" charset="0"/>
                <a:ea typeface="+mn-ea"/>
                <a:cs typeface="+mn-cs"/>
              </a:rPr>
            </a:fld>
            <a:r>
              <a:rPr lang="en-US" altLang="zh-CN" strike="noStrike" noProof="1">
                <a:solidFill>
                  <a:srgbClr val="FF0066"/>
                </a:solidFill>
                <a:latin typeface="Times New Roman" panose="02020603050405020304" pitchFamily="18" charset="0"/>
                <a:ea typeface="+mn-ea"/>
                <a:cs typeface="+mn-cs"/>
              </a:rPr>
              <a:t> </a:t>
            </a:r>
            <a:r>
              <a:rPr lang="en-US" altLang="zh-CN" strike="noStrike" noProof="1">
                <a:latin typeface="Times New Roman" panose="02020603050405020304" pitchFamily="18" charset="0"/>
                <a:ea typeface="+mn-ea"/>
                <a:cs typeface="+mn-cs"/>
              </a:rPr>
              <a:t>~</a:t>
            </a:r>
            <a:endParaRPr lang="en-US" altLang="zh-CN"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5" Type="http://schemas.openxmlformats.org/officeDocument/2006/relationships/theme" Target="../theme/theme2.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image" Target="../media/image2.png"/><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866775" rtl="0" eaLnBrk="1" latinLnBrk="0" hangingPunct="1">
        <a:lnSpc>
          <a:spcPct val="90000"/>
        </a:lnSpc>
        <a:spcBef>
          <a:spcPct val="0"/>
        </a:spcBef>
        <a:buNone/>
        <a:defRPr sz="4170" kern="1200">
          <a:solidFill>
            <a:schemeClr val="tx1"/>
          </a:solidFill>
          <a:latin typeface="+mj-lt"/>
          <a:ea typeface="+mj-ea"/>
          <a:cs typeface="+mj-cs"/>
        </a:defRPr>
      </a:lvl1pPr>
    </p:titleStyle>
    <p:bodyStyle>
      <a:lvl1pPr marL="216535" indent="-216535" algn="l" defTabSz="866775" rtl="0" eaLnBrk="1" latinLnBrk="0" hangingPunct="1">
        <a:lnSpc>
          <a:spcPct val="90000"/>
        </a:lnSpc>
        <a:spcBef>
          <a:spcPct val="190000"/>
        </a:spcBef>
        <a:buFont typeface="Arial" panose="020B0604020202020204" pitchFamily="34" charset="0"/>
        <a:buChar char="•"/>
        <a:defRPr sz="2655" kern="1200">
          <a:solidFill>
            <a:schemeClr val="tx1"/>
          </a:solidFill>
          <a:latin typeface="+mn-lt"/>
          <a:ea typeface="+mn-ea"/>
          <a:cs typeface="+mn-cs"/>
        </a:defRPr>
      </a:lvl1pPr>
      <a:lvl2pPr marL="650240" indent="-216535" algn="l" defTabSz="866775" rtl="0" eaLnBrk="1" latinLnBrk="0" hangingPunct="1">
        <a:lnSpc>
          <a:spcPct val="90000"/>
        </a:lnSpc>
        <a:spcBef>
          <a:spcPct val="95000"/>
        </a:spcBef>
        <a:buFont typeface="Arial" panose="020B0604020202020204" pitchFamily="34" charset="0"/>
        <a:buChar char="•"/>
        <a:defRPr sz="2275" kern="1200">
          <a:solidFill>
            <a:schemeClr val="tx1"/>
          </a:solidFill>
          <a:latin typeface="+mn-lt"/>
          <a:ea typeface="+mn-ea"/>
          <a:cs typeface="+mn-cs"/>
        </a:defRPr>
      </a:lvl2pPr>
      <a:lvl3pPr marL="1083945" indent="-216535" algn="l" defTabSz="866775" rtl="0" eaLnBrk="1" latinLnBrk="0" hangingPunct="1">
        <a:lnSpc>
          <a:spcPct val="90000"/>
        </a:lnSpc>
        <a:spcBef>
          <a:spcPct val="95000"/>
        </a:spcBef>
        <a:buFont typeface="Arial" panose="020B0604020202020204" pitchFamily="34" charset="0"/>
        <a:buChar char="•"/>
        <a:defRPr sz="1895" kern="1200">
          <a:solidFill>
            <a:schemeClr val="tx1"/>
          </a:solidFill>
          <a:latin typeface="+mn-lt"/>
          <a:ea typeface="+mn-ea"/>
          <a:cs typeface="+mn-cs"/>
        </a:defRPr>
      </a:lvl3pPr>
      <a:lvl4pPr marL="151701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4pPr>
      <a:lvl5pPr marL="195072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5pPr>
      <a:lvl6pPr marL="2384425"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6pPr>
      <a:lvl7pPr marL="281813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7pPr>
      <a:lvl8pPr marL="325120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8pPr>
      <a:lvl9pPr marL="3685540" indent="-216535" algn="l" defTabSz="866775" rtl="0" eaLnBrk="1" latinLnBrk="0" hangingPunct="1">
        <a:lnSpc>
          <a:spcPct val="90000"/>
        </a:lnSpc>
        <a:spcBef>
          <a:spcPct val="95000"/>
        </a:spcBef>
        <a:buFont typeface="Arial" panose="020B0604020202020204" pitchFamily="34" charset="0"/>
        <a:buChar char="•"/>
        <a:defRPr sz="1705" kern="1200">
          <a:solidFill>
            <a:schemeClr val="tx1"/>
          </a:solidFill>
          <a:latin typeface="+mn-lt"/>
          <a:ea typeface="+mn-ea"/>
          <a:cs typeface="+mn-cs"/>
        </a:defRPr>
      </a:lvl9pPr>
    </p:bodyStyle>
    <p:otherStyle>
      <a:defPPr>
        <a:defRPr lang="zh-CN"/>
      </a:defPPr>
      <a:lvl1pPr marL="0" algn="l" defTabSz="866775" rtl="0" eaLnBrk="1" latinLnBrk="0" hangingPunct="1">
        <a:defRPr sz="1705" kern="1200">
          <a:solidFill>
            <a:schemeClr val="tx1"/>
          </a:solidFill>
          <a:latin typeface="+mn-lt"/>
          <a:ea typeface="+mn-ea"/>
          <a:cs typeface="+mn-cs"/>
        </a:defRPr>
      </a:lvl1pPr>
      <a:lvl2pPr marL="433705" algn="l" defTabSz="866775" rtl="0" eaLnBrk="1" latinLnBrk="0" hangingPunct="1">
        <a:defRPr sz="1705" kern="1200">
          <a:solidFill>
            <a:schemeClr val="tx1"/>
          </a:solidFill>
          <a:latin typeface="+mn-lt"/>
          <a:ea typeface="+mn-ea"/>
          <a:cs typeface="+mn-cs"/>
        </a:defRPr>
      </a:lvl2pPr>
      <a:lvl3pPr marL="866775" algn="l" defTabSz="866775" rtl="0" eaLnBrk="1" latinLnBrk="0" hangingPunct="1">
        <a:defRPr sz="1705" kern="1200">
          <a:solidFill>
            <a:schemeClr val="tx1"/>
          </a:solidFill>
          <a:latin typeface="+mn-lt"/>
          <a:ea typeface="+mn-ea"/>
          <a:cs typeface="+mn-cs"/>
        </a:defRPr>
      </a:lvl3pPr>
      <a:lvl4pPr marL="1300480" algn="l" defTabSz="866775" rtl="0" eaLnBrk="1" latinLnBrk="0" hangingPunct="1">
        <a:defRPr sz="1705" kern="1200">
          <a:solidFill>
            <a:schemeClr val="tx1"/>
          </a:solidFill>
          <a:latin typeface="+mn-lt"/>
          <a:ea typeface="+mn-ea"/>
          <a:cs typeface="+mn-cs"/>
        </a:defRPr>
      </a:lvl4pPr>
      <a:lvl5pPr marL="1734185" algn="l" defTabSz="866775" rtl="0" eaLnBrk="1" latinLnBrk="0" hangingPunct="1">
        <a:defRPr sz="1705" kern="1200">
          <a:solidFill>
            <a:schemeClr val="tx1"/>
          </a:solidFill>
          <a:latin typeface="+mn-lt"/>
          <a:ea typeface="+mn-ea"/>
          <a:cs typeface="+mn-cs"/>
        </a:defRPr>
      </a:lvl5pPr>
      <a:lvl6pPr marL="2167890" algn="l" defTabSz="866775" rtl="0" eaLnBrk="1" latinLnBrk="0" hangingPunct="1">
        <a:defRPr sz="1705" kern="1200">
          <a:solidFill>
            <a:schemeClr val="tx1"/>
          </a:solidFill>
          <a:latin typeface="+mn-lt"/>
          <a:ea typeface="+mn-ea"/>
          <a:cs typeface="+mn-cs"/>
        </a:defRPr>
      </a:lvl6pPr>
      <a:lvl7pPr marL="2600960" algn="l" defTabSz="866775" rtl="0" eaLnBrk="1" latinLnBrk="0" hangingPunct="1">
        <a:defRPr sz="1705" kern="1200">
          <a:solidFill>
            <a:schemeClr val="tx1"/>
          </a:solidFill>
          <a:latin typeface="+mn-lt"/>
          <a:ea typeface="+mn-ea"/>
          <a:cs typeface="+mn-cs"/>
        </a:defRPr>
      </a:lvl7pPr>
      <a:lvl8pPr marL="3034665" algn="l" defTabSz="866775" rtl="0" eaLnBrk="1" latinLnBrk="0" hangingPunct="1">
        <a:defRPr sz="1705" kern="1200">
          <a:solidFill>
            <a:schemeClr val="tx1"/>
          </a:solidFill>
          <a:latin typeface="+mn-lt"/>
          <a:ea typeface="+mn-ea"/>
          <a:cs typeface="+mn-cs"/>
        </a:defRPr>
      </a:lvl8pPr>
      <a:lvl9pPr marL="3468370" algn="l" defTabSz="866775" rtl="0" eaLnBrk="1" latinLnBrk="0" hangingPunct="1">
        <a:defRPr sz="1705"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2"/>
            </a:gs>
            <a:gs pos="50000">
              <a:schemeClr val="bg1"/>
            </a:gs>
            <a:gs pos="100000">
              <a:schemeClr val="bg2"/>
            </a:gs>
          </a:gsLst>
          <a:lin ang="2700000" scaled="1"/>
          <a:tileRect/>
        </a:gradFill>
        <a:effectLst/>
      </p:bgPr>
    </p:bg>
    <p:spTree>
      <p:nvGrpSpPr>
        <p:cNvPr id="1" name=""/>
        <p:cNvGrpSpPr/>
        <p:nvPr/>
      </p:nvGrpSpPr>
      <p:grpSpPr>
        <a:xfrm>
          <a:off x="0" y="0"/>
          <a:ext cx="0" cy="0"/>
          <a:chOff x="0" y="0"/>
          <a:chExt cx="0" cy="0"/>
        </a:xfrm>
      </p:grpSpPr>
      <p:sp>
        <p:nvSpPr>
          <p:cNvPr id="457730" name="Rectangle 2"/>
          <p:cNvSpPr>
            <a:spLocks noGrp="1" noChangeArrowheads="1"/>
          </p:cNvSpPr>
          <p:nvPr>
            <p:ph type="title"/>
          </p:nvPr>
        </p:nvSpPr>
        <p:spPr bwMode="auto">
          <a:xfrm>
            <a:off x="971550" y="620713"/>
            <a:ext cx="7993063" cy="431800"/>
          </a:xfrm>
          <a:prstGeom prst="rect">
            <a:avLst/>
          </a:prstGeom>
          <a:noFill/>
          <a:ln w="9525">
            <a:noFill/>
            <a:miter lim="800000"/>
          </a:ln>
          <a:effectLst/>
        </p:spPr>
        <p:txBody>
          <a:bodyPr vert="horz" wrap="square" lIns="91440" tIns="45720" rIns="91440" bIns="45720" numCol="1" anchor="ctr" anchorCtr="0" compatLnSpc="1"/>
          <a:lstStyle/>
          <a:p>
            <a:pPr lvl="0" fontAlgn="base"/>
            <a:r>
              <a:rPr lang="zh-CN" altLang="en-US" strike="noStrike" noProof="1"/>
              <a:t>单击此处编辑母版标题样式</a:t>
            </a:r>
            <a:endParaRPr lang="zh-CN" altLang="en-US" strike="noStrike" noProof="1"/>
          </a:p>
        </p:txBody>
      </p:sp>
      <p:sp>
        <p:nvSpPr>
          <p:cNvPr id="457731" name="Rectangle 3"/>
          <p:cNvSpPr>
            <a:spLocks noGrp="1" noChangeArrowheads="1"/>
          </p:cNvSpPr>
          <p:nvPr>
            <p:ph type="body" idx="1"/>
          </p:nvPr>
        </p:nvSpPr>
        <p:spPr bwMode="auto">
          <a:xfrm>
            <a:off x="900113" y="1268413"/>
            <a:ext cx="8064500" cy="5113338"/>
          </a:xfrm>
          <a:prstGeom prst="rect">
            <a:avLst/>
          </a:prstGeom>
          <a:noFill/>
          <a:ln w="9525">
            <a:noFill/>
            <a:miter lim="800000"/>
          </a:ln>
          <a:effectLst/>
        </p:spPr>
        <p:txBody>
          <a:bodyPr vert="horz" wrap="square" lIns="91440" tIns="45720" rIns="91440" bIns="45720" numCol="1" anchor="t" anchorCtr="0" compatLnSpc="1"/>
          <a:lstStyle/>
          <a:p>
            <a:pPr lvl="0" fontAlgn="base"/>
            <a:r>
              <a:rPr lang="zh-CN" altLang="en-US" strike="noStrike" noProof="1"/>
              <a:t>单击此处编辑母版文本样式</a:t>
            </a:r>
            <a:endParaRPr lang="zh-CN" altLang="en-US" strike="noStrike" noProof="1"/>
          </a:p>
          <a:p>
            <a:pPr lvl="1" fontAlgn="base"/>
            <a:r>
              <a:rPr lang="zh-CN" altLang="en-US" strike="noStrike" noProof="1"/>
              <a:t>第二级</a:t>
            </a:r>
            <a:endParaRPr lang="zh-CN" altLang="en-US" strike="noStrike" noProof="1"/>
          </a:p>
          <a:p>
            <a:pPr lvl="2" fontAlgn="base"/>
            <a:r>
              <a:rPr lang="zh-CN" altLang="en-US" strike="noStrike" noProof="1"/>
              <a:t>第三级</a:t>
            </a:r>
            <a:endParaRPr lang="zh-CN" altLang="en-US" strike="noStrike" noProof="1"/>
          </a:p>
          <a:p>
            <a:pPr lvl="3" fontAlgn="base"/>
            <a:r>
              <a:rPr lang="zh-CN" altLang="en-US" strike="noStrike" noProof="1"/>
              <a:t>第四级</a:t>
            </a:r>
            <a:endParaRPr lang="zh-CN" altLang="en-US" strike="noStrike" noProof="1"/>
          </a:p>
          <a:p>
            <a:pPr lvl="4" fontAlgn="base"/>
            <a:r>
              <a:rPr lang="zh-CN" altLang="en-US" strike="noStrike" noProof="1"/>
              <a:t>第五级</a:t>
            </a:r>
            <a:endParaRPr lang="zh-CN" altLang="en-US" strike="noStrike" noProof="1"/>
          </a:p>
        </p:txBody>
      </p:sp>
      <p:sp>
        <p:nvSpPr>
          <p:cNvPr id="457733" name="Rectangle 5"/>
          <p:cNvSpPr>
            <a:spLocks noGrp="1" noChangeArrowheads="1"/>
          </p:cNvSpPr>
          <p:nvPr>
            <p:ph type="ftr" sz="quarter" idx="3"/>
          </p:nvPr>
        </p:nvSpPr>
        <p:spPr bwMode="auto">
          <a:xfrm>
            <a:off x="8101013" y="147638"/>
            <a:ext cx="863600" cy="328613"/>
          </a:xfrm>
          <a:prstGeom prst="rect">
            <a:avLst/>
          </a:prstGeom>
          <a:noFill/>
          <a:ln w="9525">
            <a:noFill/>
            <a:miter lim="800000"/>
          </a:ln>
          <a:effectLst/>
        </p:spPr>
        <p:txBody>
          <a:bodyPr vert="horz" wrap="square" lIns="91440" tIns="45720" rIns="91440" bIns="45720" numCol="1" anchor="b" anchorCtr="0" compatLnSpc="1"/>
          <a:lstStyle>
            <a:lvl1pPr>
              <a:defRPr kumimoji="0" sz="1600" u="none">
                <a:effectLst>
                  <a:outerShdw blurRad="38100" dist="38100" dir="2700000" algn="tl">
                    <a:srgbClr val="C0C0C0"/>
                  </a:outerShdw>
                </a:effectLst>
                <a:ea typeface="+mn-ea"/>
              </a:defRPr>
            </a:lvl1pPr>
          </a:lstStyle>
          <a:p>
            <a:pPr fontAlgn="base"/>
            <a:r>
              <a:rPr lang="zh-CN" altLang="en-US" strike="noStrike" noProof="1">
                <a:latin typeface="Times New Roman" panose="02020603050405020304" pitchFamily="18" charset="0"/>
                <a:ea typeface="+mn-ea"/>
                <a:cs typeface="+mn-cs"/>
              </a:rPr>
              <a:t>~ </a:t>
            </a:r>
            <a:r>
              <a:rPr lang="en-US" altLang="zh-CN" strike="noStrike" noProof="1">
                <a:solidFill>
                  <a:srgbClr val="FF0066"/>
                </a:solidFill>
                <a:latin typeface="Times New Roman" panose="02020603050405020304" pitchFamily="18" charset="0"/>
                <a:ea typeface="+mn-ea"/>
                <a:cs typeface="+mn-cs"/>
              </a:rPr>
              <a:t>0 </a:t>
            </a:r>
            <a:r>
              <a:rPr lang="en-US" altLang="zh-CN" strike="noStrike" noProof="1">
                <a:latin typeface="Times New Roman" panose="02020603050405020304" pitchFamily="18" charset="0"/>
                <a:ea typeface="+mn-ea"/>
                <a:cs typeface="+mn-cs"/>
              </a:rPr>
              <a:t>~</a:t>
            </a:r>
            <a:endParaRPr lang="en-US" altLang="zh-CN" strike="noStrike" noProof="1"/>
          </a:p>
        </p:txBody>
      </p:sp>
      <p:sp>
        <p:nvSpPr>
          <p:cNvPr id="457741" name="Rectangle 13"/>
          <p:cNvSpPr>
            <a:spLocks noChangeArrowheads="1"/>
          </p:cNvSpPr>
          <p:nvPr/>
        </p:nvSpPr>
        <p:spPr bwMode="auto">
          <a:xfrm>
            <a:off x="755650" y="476250"/>
            <a:ext cx="8208963" cy="36513"/>
          </a:xfrm>
          <a:prstGeom prst="rect">
            <a:avLst/>
          </a:prstGeom>
          <a:gradFill rotWithShape="1">
            <a:gsLst>
              <a:gs pos="0">
                <a:srgbClr val="3399FF"/>
              </a:gs>
              <a:gs pos="100000">
                <a:srgbClr val="3399FF">
                  <a:gamma/>
                  <a:shade val="46275"/>
                  <a:invGamma/>
                </a:srgbClr>
              </a:gs>
            </a:gsLst>
            <a:lin ang="5400000" scaled="1"/>
          </a:gradFill>
          <a:ln w="9525">
            <a:noFill/>
            <a:miter lim="800000"/>
          </a:ln>
          <a:effectLst/>
        </p:spPr>
        <p:txBody>
          <a:bodyPr wrap="none" anchor="ctr"/>
          <a:lstStyle/>
          <a:p>
            <a:pPr fontAlgn="base"/>
            <a:endParaRPr lang="zh-CN" altLang="en-US" strike="noStrike" noProof="1"/>
          </a:p>
        </p:txBody>
      </p:sp>
      <p:sp>
        <p:nvSpPr>
          <p:cNvPr id="1030" name="Text Box 14"/>
          <p:cNvSpPr txBox="1"/>
          <p:nvPr/>
        </p:nvSpPr>
        <p:spPr>
          <a:xfrm>
            <a:off x="971550" y="120333"/>
            <a:ext cx="7380288" cy="398780"/>
          </a:xfrm>
          <a:prstGeom prst="rect">
            <a:avLst/>
          </a:prstGeom>
          <a:noFill/>
          <a:ln w="9525">
            <a:noFill/>
          </a:ln>
        </p:spPr>
        <p:txBody>
          <a:bodyPr anchor="b">
            <a:spAutoFit/>
          </a:bodyPr>
          <a:lstStyle/>
          <a:p>
            <a:pPr lvl="0">
              <a:spcBef>
                <a:spcPct val="50000"/>
              </a:spcBef>
            </a:pPr>
            <a:r>
              <a:rPr lang="zh-CN" altLang="en-US" sz="2000">
                <a:latin typeface="Times New Roman" panose="02020603050405020304" pitchFamily="18" charset="0"/>
              </a:rPr>
              <a:t>化工安全与环保</a:t>
            </a:r>
            <a:endParaRPr lang="zh-CN" altLang="en-US" sz="2000">
              <a:latin typeface="Times New Roman" panose="02020603050405020304" pitchFamily="18" charset="0"/>
            </a:endParaRPr>
          </a:p>
        </p:txBody>
      </p:sp>
      <p:sp>
        <p:nvSpPr>
          <p:cNvPr id="457744" name="Rectangle 16"/>
          <p:cNvSpPr>
            <a:spLocks noChangeArrowheads="1"/>
          </p:cNvSpPr>
          <p:nvPr/>
        </p:nvSpPr>
        <p:spPr bwMode="auto">
          <a:xfrm flipH="1" flipV="1">
            <a:off x="539750" y="981075"/>
            <a:ext cx="36513" cy="5688013"/>
          </a:xfrm>
          <a:prstGeom prst="rect">
            <a:avLst/>
          </a:prstGeom>
          <a:gradFill rotWithShape="1">
            <a:gsLst>
              <a:gs pos="0">
                <a:srgbClr val="3399FF">
                  <a:gamma/>
                  <a:shade val="46275"/>
                  <a:invGamma/>
                </a:srgbClr>
              </a:gs>
              <a:gs pos="100000">
                <a:srgbClr val="3399FF"/>
              </a:gs>
            </a:gsLst>
            <a:lin ang="0" scaled="1"/>
          </a:gradFill>
          <a:ln w="9525">
            <a:noFill/>
            <a:miter lim="800000"/>
          </a:ln>
          <a:effectLst/>
        </p:spPr>
        <p:txBody>
          <a:bodyPr wrap="none" anchor="ctr"/>
          <a:lstStyle/>
          <a:p>
            <a:pPr fontAlgn="base"/>
            <a:endParaRPr lang="zh-CN" altLang="en-US" strike="noStrike" noProof="1"/>
          </a:p>
        </p:txBody>
      </p:sp>
      <p:sp>
        <p:nvSpPr>
          <p:cNvPr id="457745" name="Rectangle 17"/>
          <p:cNvSpPr>
            <a:spLocks noChangeArrowheads="1"/>
          </p:cNvSpPr>
          <p:nvPr/>
        </p:nvSpPr>
        <p:spPr bwMode="auto">
          <a:xfrm>
            <a:off x="179388" y="1196975"/>
            <a:ext cx="288925" cy="4608513"/>
          </a:xfrm>
          <a:prstGeom prst="rect">
            <a:avLst/>
          </a:prstGeom>
          <a:noFill/>
          <a:ln w="9525">
            <a:noFill/>
            <a:miter lim="800000"/>
          </a:ln>
          <a:effectLst/>
        </p:spPr>
        <p:txBody>
          <a:bodyPr vert="eaVert" anchor="ctr"/>
          <a:lstStyle/>
          <a:p>
            <a:pPr fontAlgn="base"/>
            <a:endParaRPr lang="zh-CN" altLang="en-US" sz="2800" strike="noStrike" noProof="1">
              <a:solidFill>
                <a:srgbClr val="0000FF"/>
              </a:solidFill>
              <a:effectLst>
                <a:outerShdw blurRad="38100" dist="38100" dir="2700000" algn="tl">
                  <a:srgbClr val="C0C0C0"/>
                </a:outerShdw>
              </a:effectLst>
            </a:endParaRPr>
          </a:p>
        </p:txBody>
      </p:sp>
      <p:pic>
        <p:nvPicPr>
          <p:cNvPr id="1033" name="图片 1" descr="图片1"/>
          <p:cNvPicPr>
            <a:picLocks noChangeAspect="1"/>
          </p:cNvPicPr>
          <p:nvPr/>
        </p:nvPicPr>
        <p:blipFill>
          <a:blip r:embed="rId12"/>
          <a:stretch>
            <a:fillRect/>
          </a:stretch>
        </p:blipFill>
        <p:spPr>
          <a:xfrm>
            <a:off x="73025" y="15875"/>
            <a:ext cx="974725" cy="971550"/>
          </a:xfrm>
          <a:prstGeom prst="rect">
            <a:avLst/>
          </a:prstGeom>
          <a:noFill/>
          <a:ln w="9525">
            <a:noFill/>
          </a:ln>
        </p:spPr>
      </p:pic>
      <p:sp>
        <p:nvSpPr>
          <p:cNvPr id="3" name="文本框 2"/>
          <p:cNvSpPr txBox="1"/>
          <p:nvPr/>
        </p:nvSpPr>
        <p:spPr>
          <a:xfrm>
            <a:off x="7164069" y="6381750"/>
            <a:ext cx="1783080" cy="368300"/>
          </a:xfrm>
          <a:prstGeom prst="rect">
            <a:avLst/>
          </a:prstGeom>
          <a:pattFill prst="pct5">
            <a:fgClr>
              <a:schemeClr val="accent1"/>
            </a:fgClr>
            <a:bgClr>
              <a:schemeClr val="bg1"/>
            </a:bgClr>
          </a:pattFill>
          <a:effectLst>
            <a:innerShdw blurRad="63500" dist="50800">
              <a:prstClr val="black">
                <a:alpha val="50000"/>
              </a:prstClr>
            </a:innerShdw>
          </a:effectLst>
        </p:spPr>
        <p:txBody>
          <a:bodyPr wrap="none" rtlCol="0">
            <a:spAutoFit/>
          </a:bodyPr>
          <a:lstStyle/>
          <a:p>
            <a:pPr fontAlgn="base"/>
            <a:r>
              <a:rPr lang="zh-CN" altLang="en-US" u="none" strike="noStrike" noProof="1">
                <a:solidFill>
                  <a:srgbClr val="00B050"/>
                </a:solidFill>
                <a:latin typeface="隶书" panose="02010509060101010101" charset="-122"/>
                <a:ea typeface="隶书" panose="02010509060101010101" charset="-122"/>
                <a:cs typeface="+mn-cs"/>
              </a:rPr>
              <a:t>化学与化工学院</a:t>
            </a:r>
            <a:endParaRPr lang="zh-CN" altLang="en-US" u="none" strike="noStrike" noProof="1">
              <a:solidFill>
                <a:srgbClr val="00B050"/>
              </a:solidFill>
              <a:latin typeface="隶书" panose="02010509060101010101" charset="-122"/>
              <a:ea typeface="隶书" panose="02010509060101010101" charset="-122"/>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fontAlgn="base">
        <a:spcBef>
          <a:spcPct val="0"/>
        </a:spcBef>
        <a:spcAft>
          <a:spcPct val="0"/>
        </a:spcAft>
        <a:defRPr kumimoji="1" sz="2800" b="1" u="sng">
          <a:solidFill>
            <a:srgbClr val="0000FF"/>
          </a:solidFill>
          <a:effectLst>
            <a:outerShdw blurRad="38100" dist="38100" dir="2700000" algn="tl">
              <a:srgbClr val="C0C0C0"/>
            </a:outerShdw>
          </a:effectLst>
          <a:latin typeface="+mj-lt"/>
          <a:ea typeface="+mj-ea"/>
          <a:cs typeface="+mj-cs"/>
        </a:defRPr>
      </a:lvl1pPr>
      <a:lvl2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2pPr>
      <a:lvl3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3pPr>
      <a:lvl4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4pPr>
      <a:lvl5pPr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5pPr>
      <a:lvl6pPr marL="4572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6pPr>
      <a:lvl7pPr marL="9144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7pPr>
      <a:lvl8pPr marL="13716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8pPr>
      <a:lvl9pPr marL="1828800" algn="l" rtl="0" fontAlgn="base">
        <a:spcBef>
          <a:spcPct val="0"/>
        </a:spcBef>
        <a:spcAft>
          <a:spcPct val="0"/>
        </a:spcAft>
        <a:defRPr kumimoji="1" sz="2800" b="1" u="sng">
          <a:solidFill>
            <a:srgbClr val="0000FF"/>
          </a:solidFill>
          <a:effectLst>
            <a:outerShdw blurRad="38100" dist="38100" dir="2700000" algn="tl">
              <a:srgbClr val="C0C0C0"/>
            </a:outerShdw>
          </a:effectLst>
          <a:latin typeface="Times New Roman" panose="02020603050405020304" pitchFamily="18" charset="0"/>
          <a:ea typeface="华文新魏" panose="02010800040101010101" pitchFamily="2" charset="-122"/>
        </a:defRPr>
      </a:lvl9pPr>
    </p:titleStyle>
    <p:bodyStyle>
      <a:lvl1pPr marL="342900" indent="-342900" algn="l" rtl="0" fontAlgn="base">
        <a:spcBef>
          <a:spcPct val="20000"/>
        </a:spcBef>
        <a:spcAft>
          <a:spcPct val="0"/>
        </a:spcAft>
        <a:buBlip>
          <a:blip r:embed="rId13"/>
        </a:buBlip>
        <a:defRPr kumimoji="1" sz="2400">
          <a:solidFill>
            <a:schemeClr val="tx1"/>
          </a:solidFill>
          <a:latin typeface="+mn-lt"/>
          <a:ea typeface="+mn-ea"/>
          <a:cs typeface="+mn-cs"/>
        </a:defRPr>
      </a:lvl1pPr>
      <a:lvl2pPr marL="742950" indent="-285750" algn="l" rtl="0" fontAlgn="base">
        <a:spcBef>
          <a:spcPct val="20000"/>
        </a:spcBef>
        <a:spcAft>
          <a:spcPct val="0"/>
        </a:spcAft>
        <a:buSzPct val="75000"/>
        <a:buBlip>
          <a:blip r:embed="rId14"/>
        </a:buBlip>
        <a:defRPr kumimoji="1" sz="2000">
          <a:solidFill>
            <a:schemeClr val="tx1"/>
          </a:solidFill>
          <a:effectLst>
            <a:outerShdw blurRad="38100" dist="38100" dir="2700000" algn="tl">
              <a:srgbClr val="C0C0C0"/>
            </a:outerShdw>
          </a:effectLst>
          <a:latin typeface="+mn-lt"/>
          <a:ea typeface="+mn-ea"/>
        </a:defRPr>
      </a:lvl2pPr>
      <a:lvl3pPr marL="1143000" indent="-228600" algn="l" rtl="0" fontAlgn="base">
        <a:spcBef>
          <a:spcPct val="20000"/>
        </a:spcBef>
        <a:spcAft>
          <a:spcPct val="0"/>
        </a:spcAft>
        <a:buChar char="•"/>
        <a:defRPr kumimoji="1">
          <a:solidFill>
            <a:schemeClr val="tx1"/>
          </a:solidFill>
          <a:effectLst>
            <a:outerShdw blurRad="38100" dist="38100" dir="2700000" algn="tl">
              <a:srgbClr val="C0C0C0"/>
            </a:outerShdw>
          </a:effectLst>
          <a:latin typeface="+mn-lt"/>
          <a:ea typeface="+mn-ea"/>
        </a:defRPr>
      </a:lvl3pPr>
      <a:lvl4pPr marL="1600200" indent="-228600" algn="l" rtl="0" fontAlgn="base">
        <a:spcBef>
          <a:spcPct val="20000"/>
        </a:spcBef>
        <a:spcAft>
          <a:spcPct val="0"/>
        </a:spcAft>
        <a:buChar char="–"/>
        <a:defRPr kumimoji="1" sz="1600">
          <a:solidFill>
            <a:schemeClr val="tx1"/>
          </a:solidFill>
          <a:effectLst>
            <a:outerShdw blurRad="38100" dist="38100" dir="2700000" algn="tl">
              <a:srgbClr val="C0C0C0"/>
            </a:outerShdw>
          </a:effectLst>
          <a:latin typeface="+mn-lt"/>
          <a:ea typeface="+mn-ea"/>
        </a:defRPr>
      </a:lvl4pPr>
      <a:lvl5pPr marL="20574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5pPr>
      <a:lvl6pPr marL="25146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6pPr>
      <a:lvl7pPr marL="29718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7pPr>
      <a:lvl8pPr marL="34290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8pPr>
      <a:lvl9pPr marL="3886200" indent="-228600" algn="l" rtl="0" fontAlgn="base">
        <a:spcBef>
          <a:spcPct val="20000"/>
        </a:spcBef>
        <a:spcAft>
          <a:spcPct val="0"/>
        </a:spcAft>
        <a:buClr>
          <a:schemeClr val="tx2"/>
        </a:buClr>
        <a:buChar char="–"/>
        <a:defRPr kumimoji="1" sz="1400">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7.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8.emf"/><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9.emf"/><Relationship Id="rId1" Type="http://schemas.openxmlformats.org/officeDocument/2006/relationships/tags" Target="../tags/tag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0.e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emf"/></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12.emf"/><Relationship Id="rId1" Type="http://schemas.openxmlformats.org/officeDocument/2006/relationships/tags" Target="../tags/tag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6.png"/><Relationship Id="rId1" Type="http://schemas.openxmlformats.org/officeDocument/2006/relationships/tags" Target="../tags/tag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ctrTitle"/>
          </p:nvPr>
        </p:nvSpPr>
        <p:spPr>
          <a:xfrm>
            <a:off x="2289175" y="1927860"/>
            <a:ext cx="5891213" cy="2303463"/>
          </a:xfrm>
        </p:spPr>
        <p:txBody>
          <a:bodyPr/>
          <a:lstStyle/>
          <a:p>
            <a:pPr algn="ctr"/>
            <a:r>
              <a:rPr lang="zh-CN" altLang="en-US" sz="5400"/>
              <a:t>化 工</a:t>
            </a:r>
            <a:br>
              <a:rPr lang="zh-CN" altLang="en-US" sz="5400"/>
            </a:br>
            <a:r>
              <a:rPr lang="zh-CN" altLang="en-US" sz="5400"/>
              <a:t>安全与环保</a:t>
            </a:r>
            <a:endParaRPr lang="zh-CN" altLang="en-US" sz="5400"/>
          </a:p>
        </p:txBody>
      </p:sp>
      <p:sp>
        <p:nvSpPr>
          <p:cNvPr id="346115" name="Rectangle 3" descr="蓝色砂纸"/>
          <p:cNvSpPr>
            <a:spLocks noGrp="1" noChangeArrowheads="1"/>
          </p:cNvSpPr>
          <p:nvPr>
            <p:ph type="subTitle" idx="1"/>
          </p:nvPr>
        </p:nvSpPr>
        <p:spPr>
          <a:xfrm>
            <a:off x="0" y="4467860"/>
            <a:ext cx="9144000" cy="2383790"/>
          </a:xfrm>
          <a:blipFill dpi="0" rotWithShape="0">
            <a:blip r:embed="rId1" cstate="print"/>
            <a:srcRect/>
            <a:tile tx="0" ty="0" sx="100000" sy="100000" flip="none" algn="tl"/>
          </a:blipFill>
        </p:spPr>
        <p:txBody>
          <a:bodyPr/>
          <a:lstStyle/>
          <a:p>
            <a:pPr algn="ctr" eaLnBrk="1" latinLnBrk="0" hangingPunct="1">
              <a:lnSpc>
                <a:spcPct val="50000"/>
              </a:lnSpc>
              <a:spcBef>
                <a:spcPts val="0"/>
              </a:spcBef>
              <a:spcAft>
                <a:spcPts val="0"/>
              </a:spcAft>
            </a:pP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spcBef>
                <a:spcPts val="25"/>
              </a:spcBef>
              <a:spcAft>
                <a:spcPts val="0"/>
              </a:spcAft>
            </a:pPr>
            <a:r>
              <a:rPr lang="zh-CN" altLang="zh-CN" sz="3600" b="1">
                <a:solidFill>
                  <a:schemeClr val="tx1"/>
                </a:solidFill>
                <a:latin typeface="华文楷体" panose="02010600040101010101" charset="-122"/>
                <a:ea typeface="华文楷体" panose="02010600040101010101" charset="-122"/>
              </a:rPr>
              <a:t>刘志宝</a:t>
            </a:r>
            <a:endParaRPr lang="zh-CN" altLang="zh-CN" sz="3600" b="1">
              <a:solidFill>
                <a:schemeClr val="tx1"/>
              </a:solidFill>
              <a:latin typeface="华文行楷" panose="02010800040101010101" pitchFamily="2" charset="-122"/>
              <a:ea typeface="华文行楷" panose="02010800040101010101" pitchFamily="2" charset="-122"/>
            </a:endParaRPr>
          </a:p>
          <a:p>
            <a:pPr algn="ctr">
              <a:lnSpc>
                <a:spcPct val="90000"/>
              </a:lnSpc>
            </a:pPr>
            <a:r>
              <a:rPr lang="en-US" altLang="zh-CN" sz="3200" b="1">
                <a:solidFill>
                  <a:schemeClr val="tx1"/>
                </a:solidFill>
                <a:latin typeface="+mj-lt"/>
                <a:ea typeface="华文行楷" panose="02010800040101010101" pitchFamily="2" charset="-122"/>
                <a:cs typeface="+mj-lt"/>
              </a:rPr>
              <a:t> </a:t>
            </a:r>
            <a:r>
              <a:rPr lang="zh-CN" altLang="zh-CN" sz="3200" b="1">
                <a:solidFill>
                  <a:schemeClr val="tx1"/>
                </a:solidFill>
                <a:latin typeface="+mj-lt"/>
                <a:ea typeface="华文行楷" panose="02010800040101010101" pitchFamily="2" charset="-122"/>
                <a:cs typeface="+mj-lt"/>
              </a:rPr>
              <a:t>15853177979</a:t>
            </a:r>
            <a:endParaRPr lang="zh-CN" altLang="zh-CN" sz="3600" b="1">
              <a:solidFill>
                <a:schemeClr val="tx1"/>
              </a:solidFill>
              <a:latin typeface="+mj-lt"/>
              <a:ea typeface="华文行楷" panose="02010800040101010101" pitchFamily="2" charset="-122"/>
              <a:cs typeface="+mj-lt"/>
            </a:endParaRPr>
          </a:p>
          <a:p>
            <a:pPr algn="ctr">
              <a:lnSpc>
                <a:spcPct val="90000"/>
              </a:lnSpc>
            </a:pPr>
            <a:endParaRPr lang="en-US" altLang="zh-CN" sz="3600" b="1">
              <a:solidFill>
                <a:schemeClr val="tx1"/>
              </a:solidFill>
              <a:latin typeface="+mj-lt"/>
              <a:ea typeface="华文行楷" panose="02010800040101010101" pitchFamily="2" charset="-122"/>
              <a:cs typeface="+mj-lt"/>
            </a:endParaRPr>
          </a:p>
        </p:txBody>
      </p:sp>
    </p:spTree>
  </p:cSld>
  <p:clrMapOvr>
    <a:masterClrMapping/>
  </p:clrMapOvr>
  <p:transition>
    <p:random/>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9135" y="735965"/>
            <a:ext cx="8265795" cy="5646420"/>
          </a:xfrm>
        </p:spPr>
        <p:txBody>
          <a:bodyPr/>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燃烧，</a:t>
            </a:r>
            <a:r>
              <a:rPr lang="zh-CN" altLang="en-US" dirty="0">
                <a:latin typeface="华文楷体" panose="02010600040101010101" charset="-122"/>
                <a:ea typeface="华文楷体" panose="02010600040101010101" charset="-122"/>
                <a:cs typeface="华文楷体" panose="02010600040101010101" charset="-122"/>
                <a:sym typeface="+mn-ea"/>
              </a:rPr>
              <a:t>吸水性近乎为零。除受熔融碱金属及含氟元素气体的侵蚀外，它能耐多种酸、碱、盐、油脂类溶液介质的腐蚀。</a:t>
            </a:r>
            <a:r>
              <a:rPr lang="en-US" altLang="zh-CN" dirty="0">
                <a:latin typeface="华文楷体" panose="02010600040101010101" charset="-122"/>
                <a:ea typeface="华文楷体" panose="02010600040101010101" charset="-122"/>
                <a:cs typeface="华文楷体" panose="02010600040101010101" charset="-122"/>
                <a:sym typeface="+mn-ea"/>
              </a:rPr>
              <a:t> </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⑵</a:t>
            </a:r>
            <a:r>
              <a:rPr lang="zh-CN" altLang="en-US" dirty="0">
                <a:highlight>
                  <a:srgbClr val="FFFF00"/>
                </a:highlight>
                <a:latin typeface="华文楷体" panose="02010600040101010101" charset="-122"/>
                <a:ea typeface="华文楷体" panose="02010600040101010101" charset="-122"/>
                <a:cs typeface="华文楷体" panose="02010600040101010101" charset="-122"/>
                <a:sym typeface="+mn-ea"/>
              </a:rPr>
              <a:t>半金属垫片</a:t>
            </a:r>
            <a:r>
              <a:rPr lang="zh-CN" altLang="en-US" dirty="0">
                <a:latin typeface="华文楷体" panose="02010600040101010101" charset="-122"/>
                <a:ea typeface="华文楷体" panose="02010600040101010101" charset="-122"/>
                <a:cs typeface="华文楷体" panose="02010600040101010101" charset="-122"/>
                <a:sym typeface="+mn-ea"/>
              </a:rPr>
              <a:t>（又称金属复合垫片）</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半金属垫片是用不同材料的金属薄板把非金属材料包裹起来压制成型的，金属材料在外层，可耐高温，非金属材料在内层，使垫片具有良好的弹性和回弹性。这样组合后的垫片可满足高温和较高压力的使用要求。</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金属包覆垫片</a:t>
            </a:r>
            <a:r>
              <a:rPr lang="zh-CN" altLang="en-US" dirty="0">
                <a:latin typeface="华文楷体" panose="02010600040101010101" charset="-122"/>
                <a:ea typeface="华文楷体" panose="02010600040101010101" charset="-122"/>
                <a:cs typeface="华文楷体" panose="02010600040101010101" charset="-122"/>
                <a:sym typeface="+mn-ea"/>
              </a:rPr>
              <a:t>：以非金属为芯材、外包厚度为</a:t>
            </a:r>
            <a:r>
              <a:rPr lang="en-US" altLang="zh-CN" dirty="0">
                <a:latin typeface="华文楷体" panose="02010600040101010101" charset="-122"/>
                <a:ea typeface="华文楷体" panose="02010600040101010101" charset="-122"/>
                <a:cs typeface="华文楷体" panose="02010600040101010101" charset="-122"/>
                <a:sym typeface="+mn-ea"/>
              </a:rPr>
              <a:t>0.25~0.5mm</a:t>
            </a:r>
            <a:r>
              <a:rPr lang="zh-CN" altLang="en-US" dirty="0">
                <a:latin typeface="华文楷体" panose="02010600040101010101" charset="-122"/>
                <a:ea typeface="华文楷体" panose="02010600040101010101" charset="-122"/>
                <a:cs typeface="华文楷体" panose="02010600040101010101" charset="-122"/>
                <a:sym typeface="+mn-ea"/>
              </a:rPr>
              <a:t>的金属薄板。金属包垫的另一特点是能制成各式异型垫片。</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rPr>
              <a:t>金属缠绕垫片</a:t>
            </a:r>
            <a:r>
              <a:rPr lang="zh-CN" altLang="en-US" dirty="0">
                <a:latin typeface="华文楷体" panose="02010600040101010101" charset="-122"/>
                <a:ea typeface="华文楷体" panose="02010600040101010101" charset="-122"/>
                <a:cs typeface="华文楷体" panose="02010600040101010101" charset="-122"/>
              </a:rPr>
              <a:t>：是由薄金属波形带与石棉或柔性石墨等非金属带交替绕成螺旋状，将金属带的始末端点焊接制成。</a:t>
            </a:r>
            <a:endParaRPr lang="zh-CN" altLang="en-US" dirty="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08355" y="531495"/>
            <a:ext cx="7918450" cy="6226175"/>
          </a:xfrm>
          <a:prstGeom prst="rect">
            <a:avLst/>
          </a:prstGeom>
          <a:noFill/>
        </p:spPr>
        <p:txBody>
          <a:bodyPr wrap="square" rtlCol="0">
            <a:spAutoFit/>
          </a:bodyPr>
          <a:lstStyle/>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⑶ </a:t>
            </a:r>
            <a:r>
              <a:rPr lang="zh-CN" altLang="en-US" sz="2400">
                <a:highlight>
                  <a:srgbClr val="FFFF00"/>
                </a:highlight>
                <a:latin typeface="华文楷体" panose="02010600040101010101" charset="-122"/>
                <a:ea typeface="华文楷体" panose="02010600040101010101" charset="-122"/>
                <a:cs typeface="华文楷体" panose="02010600040101010101" charset="-122"/>
              </a:rPr>
              <a:t>金属垫片</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在高温高压及载荷循环频繁等苛刻操作条件下，各种金属材料仍是密封垫片的首选材料，常用的金属材料有铜、铝、低碳钢、不锈钢、铬镍合金钢、钛、蒙乃尔合金等。</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金属垫片的截面形状有平形、波形、齿形、八角形、透镜形等。</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平形金属垫片：</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宽垫片因预紧力要求大而很少在压力超过</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1.96 MPa</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时的光滑面法兰上使用；窄垫片容易预紧，可在压力</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6.27~9.8 MPa</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的管道上使用。</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 </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波形金属垫片</a:t>
            </a:r>
            <a:r>
              <a:rPr lang="zh-CN" altLang="en-US" sz="2400">
                <a:latin typeface="华文楷体" panose="02010600040101010101" charset="-122"/>
                <a:ea typeface="华文楷体" panose="02010600040101010101" charset="-122"/>
                <a:cs typeface="华文楷体" panose="02010600040101010101" charset="-122"/>
              </a:rPr>
              <a:t>：垫片厚度一般为波长的</a:t>
            </a:r>
            <a:r>
              <a:rPr lang="en-US" altLang="zh-CN" sz="2400">
                <a:latin typeface="华文楷体" panose="02010600040101010101" charset="-122"/>
                <a:ea typeface="华文楷体" panose="02010600040101010101" charset="-122"/>
                <a:cs typeface="华文楷体" panose="02010600040101010101" charset="-122"/>
              </a:rPr>
              <a:t>40%~50%</a:t>
            </a:r>
            <a:r>
              <a:rPr lang="zh-CN" altLang="en-US" sz="2400">
                <a:latin typeface="华文楷体" panose="02010600040101010101" charset="-122"/>
                <a:ea typeface="华文楷体" panose="02010600040101010101" charset="-122"/>
                <a:cs typeface="华文楷体" panose="02010600040101010101" charset="-122"/>
              </a:rPr>
              <a:t>，适宜于光滑密封面、压力</a:t>
            </a:r>
            <a:r>
              <a:rPr lang="en-US" altLang="zh-CN" sz="2400">
                <a:latin typeface="华文楷体" panose="02010600040101010101" charset="-122"/>
                <a:ea typeface="华文楷体" panose="02010600040101010101" charset="-122"/>
                <a:cs typeface="华文楷体" panose="02010600040101010101" charset="-122"/>
              </a:rPr>
              <a:t>3.43 MPa</a:t>
            </a:r>
            <a:r>
              <a:rPr lang="zh-CN" altLang="en-US" sz="2400">
                <a:latin typeface="华文楷体" panose="02010600040101010101" charset="-122"/>
                <a:ea typeface="华文楷体" panose="02010600040101010101" charset="-122"/>
                <a:cs typeface="华文楷体" panose="02010600040101010101" charset="-122"/>
              </a:rPr>
              <a:t>的管道上使用。</a:t>
            </a:r>
            <a:endParaRPr lang="zh-CN" altLang="en-US" sz="240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680"/>
              </a:lnSpc>
              <a:buFont typeface="Wingdings" panose="05000000000000000000" pitchFamily="2" charset="2"/>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    </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齿形金属垫</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：多用于</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6.27~9.8 MPa</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的管道上，其密封性能比平形密封垫好，压紧力比平形垫小。</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9770" y="779145"/>
            <a:ext cx="8265160" cy="5603240"/>
          </a:xfrm>
        </p:spPr>
        <p:txBody>
          <a:bodyPr/>
          <a:p>
            <a:pPr marL="0" indent="0">
              <a:buNone/>
            </a:pPr>
            <a:r>
              <a:rPr kumimoji="0" lang="en-US" altLang="zh-CN" b="1" kern="1200" dirty="0">
                <a:solidFill>
                  <a:srgbClr val="7030A0"/>
                </a:solidFill>
                <a:latin typeface="华文楷体" panose="02010600040101010101" charset="-122"/>
                <a:ea typeface="华文楷体" panose="02010600040101010101" charset="-122"/>
                <a:cs typeface="华文楷体" panose="02010600040101010101" charset="-122"/>
              </a:rPr>
              <a:t>    3. 垫片的选择</a:t>
            </a:r>
            <a:endParaRPr kumimoji="0" lang="en-US" altLang="zh-CN" b="1" kern="1200" dirty="0">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垫片的选择应根据工作系统的温度、压力以及被密封介质种类、化学性质、物理性能（密度、黏度等）和密封面的形状等考虑。一般要求垫片不污染工作介质、具有良好的变形能力和回弹力；垫片的耐用温度应大于操作温度；要有一定的机械强度和适当的柔软性；在工作温度下不易变质樱花或软化。同时，应考虑介质的放射性、热应力以及外力对法兰变形的附加影响；检修更换垫片是否容易；垫片现场加工是否可能；经济性以及材料来源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  ⑴ </a:t>
            </a:r>
            <a:r>
              <a:rPr lang="zh-CN" altLang="en-US">
                <a:solidFill>
                  <a:srgbClr val="FF0000"/>
                </a:solidFill>
                <a:latin typeface="华文楷体" panose="02010600040101010101" charset="-122"/>
                <a:ea typeface="华文楷体" panose="02010600040101010101" charset="-122"/>
              </a:rPr>
              <a:t>垫片材料的选择</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①考虑易挥发有机物的逸出要求。</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②密封介质。    </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③温度范围。随着温度的升高（超过</a:t>
            </a:r>
            <a:r>
              <a:rPr lang="en-US" altLang="zh-CN">
                <a:latin typeface="华文楷体" panose="02010600040101010101" charset="-122"/>
                <a:ea typeface="华文楷体" panose="02010600040101010101" charset="-122"/>
              </a:rPr>
              <a:t>100℃</a:t>
            </a:r>
            <a:r>
              <a:rPr lang="zh-CN" altLang="en-US">
                <a:latin typeface="华文楷体" panose="02010600040101010101" charset="-122"/>
                <a:ea typeface="华文楷体" panose="02010600040101010101" charset="-122"/>
              </a:rPr>
              <a:t>）蠕变变得严重。</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④工作压力。</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1525" y="649605"/>
            <a:ext cx="8193405" cy="5732780"/>
          </a:xfrm>
        </p:spPr>
        <p:txBody>
          <a:bodyPr/>
          <a:p>
            <a:pPr marL="0" indent="0">
              <a:buNone/>
            </a:pPr>
            <a:r>
              <a:rPr lang="en-US" altLang="zh-CN">
                <a:latin typeface="华文楷体" panose="02010600040101010101" charset="-122"/>
                <a:ea typeface="华文楷体" panose="02010600040101010101" charset="-122"/>
              </a:rPr>
              <a:t>    ⑤</a:t>
            </a:r>
            <a:r>
              <a:rPr lang="zh-CN" altLang="en-US">
                <a:latin typeface="华文楷体" panose="02010600040101010101" charset="-122"/>
                <a:ea typeface="华文楷体" panose="02010600040101010101" charset="-122"/>
              </a:rPr>
              <a:t>法兰密封面粗糙度。</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⑥</a:t>
            </a:r>
            <a:r>
              <a:rPr lang="zh-CN" altLang="en-US">
                <a:latin typeface="华文楷体" panose="02010600040101010101" charset="-122"/>
                <a:ea typeface="华文楷体" panose="02010600040101010101" charset="-122"/>
              </a:rPr>
              <a:t>其他考虑。</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循环载荷；振动；卫生（医药、食品等）；磨损；法兰腐蚀；安全性；经济性等。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  ⑵ </a:t>
            </a:r>
            <a:r>
              <a:rPr lang="zh-CN" altLang="en-US">
                <a:solidFill>
                  <a:srgbClr val="FF0000"/>
                </a:solidFill>
                <a:latin typeface="华文楷体" panose="02010600040101010101" charset="-122"/>
                <a:ea typeface="华文楷体" panose="02010600040101010101" charset="-122"/>
              </a:rPr>
              <a:t>垫片尺寸选择的一般原则</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①尽可能选择薄的垫片。</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②</a:t>
            </a:r>
            <a:r>
              <a:rPr lang="zh-CN" altLang="en-US">
                <a:latin typeface="华文楷体" panose="02010600040101010101" charset="-122"/>
                <a:ea typeface="华文楷体" panose="02010600040101010101" charset="-122"/>
                <a:sym typeface="+mn-ea"/>
              </a:rPr>
              <a:t>尽可能选择较窄的垫片。</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③不让垫片内径伸进管道内且过分增加垫片的外径。</a:t>
            </a:r>
            <a:endParaRPr lang="zh-CN" altLang="en-US">
              <a:latin typeface="华文楷体" panose="02010600040101010101" charset="-122"/>
              <a:ea typeface="华文楷体" panose="02010600040101010101" charset="-122"/>
              <a:sym typeface="+mn-ea"/>
            </a:endParaRPr>
          </a:p>
          <a:p>
            <a:pPr marL="0" indent="0">
              <a:buNone/>
            </a:pPr>
            <a:r>
              <a:rPr lang="zh-CN" altLang="en-US" b="1">
                <a:solidFill>
                  <a:srgbClr val="00B0F0"/>
                </a:solidFill>
                <a:latin typeface="华文楷体" panose="02010600040101010101" charset="-122"/>
                <a:ea typeface="华文楷体" panose="02010600040101010101" charset="-122"/>
                <a:sym typeface="+mn-ea"/>
              </a:rPr>
              <a:t>常用垫片的适用范围</a:t>
            </a:r>
            <a:endParaRPr lang="zh-CN" altLang="en-US" b="1">
              <a:solidFill>
                <a:srgbClr val="00B0F0"/>
              </a:solidFill>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石棉橡胶垫</a:t>
            </a:r>
            <a:r>
              <a:rPr lang="zh-CN" altLang="en-US">
                <a:latin typeface="华文楷体" panose="02010600040101010101" charset="-122"/>
                <a:ea typeface="华文楷体" panose="02010600040101010101" charset="-122"/>
                <a:sym typeface="+mn-ea"/>
              </a:rPr>
              <a:t>：最高使用压力</a:t>
            </a:r>
            <a:r>
              <a:rPr lang="en-US" altLang="zh-CN">
                <a:latin typeface="华文楷体" panose="02010600040101010101" charset="-122"/>
                <a:ea typeface="华文楷体" panose="02010600040101010101" charset="-122"/>
                <a:sym typeface="+mn-ea"/>
              </a:rPr>
              <a:t>5.0 MPa</a:t>
            </a:r>
            <a:r>
              <a:rPr lang="zh-CN" altLang="en-US">
                <a:latin typeface="华文楷体" panose="02010600040101010101" charset="-122"/>
                <a:ea typeface="华文楷体" panose="02010600040101010101" charset="-122"/>
                <a:sym typeface="+mn-ea"/>
              </a:rPr>
              <a:t>，最高使用温度由垫片材质决定，最低使用温度</a:t>
            </a:r>
            <a:r>
              <a:rPr lang="en-US" altLang="zh-CN">
                <a:latin typeface="华文楷体" panose="02010600040101010101" charset="-122"/>
                <a:ea typeface="华文楷体" panose="02010600040101010101" charset="-122"/>
                <a:sym typeface="+mn-ea"/>
              </a:rPr>
              <a:t>-50℃</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聚四氟乙烯包覆垫</a:t>
            </a:r>
            <a:r>
              <a:rPr lang="zh-CN" altLang="en-US">
                <a:latin typeface="华文楷体" panose="02010600040101010101" charset="-122"/>
                <a:ea typeface="华文楷体" panose="02010600040101010101" charset="-122"/>
                <a:sym typeface="+mn-ea"/>
              </a:rPr>
              <a:t>：适用于耐腐蚀、防黏结和要求清洁度高的管道密封，最高使用压力</a:t>
            </a:r>
            <a:r>
              <a:rPr lang="en-US" altLang="zh-CN">
                <a:latin typeface="华文楷体" panose="02010600040101010101" charset="-122"/>
                <a:ea typeface="华文楷体" panose="02010600040101010101" charset="-122"/>
                <a:sym typeface="+mn-ea"/>
              </a:rPr>
              <a:t>5.0 MPa</a:t>
            </a:r>
            <a:r>
              <a:rPr lang="zh-CN" altLang="en-US">
                <a:latin typeface="华文楷体" panose="02010600040101010101" charset="-122"/>
                <a:ea typeface="华文楷体" panose="02010600040101010101" charset="-122"/>
                <a:sym typeface="+mn-ea"/>
              </a:rPr>
              <a:t>，最高使用温度</a:t>
            </a:r>
            <a:r>
              <a:rPr lang="en-US" altLang="zh-CN">
                <a:latin typeface="华文楷体" panose="02010600040101010101" charset="-122"/>
                <a:ea typeface="华文楷体" panose="02010600040101010101" charset="-122"/>
                <a:sym typeface="+mn-ea"/>
              </a:rPr>
              <a:t>1</a:t>
            </a:r>
            <a:r>
              <a:rPr lang="en-US" altLang="zh-CN">
                <a:latin typeface="华文楷体" panose="02010600040101010101" charset="-122"/>
                <a:ea typeface="华文楷体" panose="02010600040101010101" charset="-122"/>
                <a:sym typeface="+mn-ea"/>
              </a:rPr>
              <a:t>50℃.</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55955" y="663575"/>
            <a:ext cx="8308975" cy="5718810"/>
          </a:xfrm>
        </p:spPr>
        <p:txBody>
          <a:bodyPr/>
          <a:p>
            <a:pPr marL="0" indent="0">
              <a:buNone/>
            </a:pPr>
            <a:r>
              <a:rPr lang="en-US" altLang="zh-CN">
                <a:latin typeface="华文楷体" panose="02010600040101010101" charset="-122"/>
                <a:ea typeface="华文楷体" panose="02010600040101010101" charset="-122"/>
              </a:rPr>
              <a:t>    </a:t>
            </a:r>
            <a:r>
              <a:rPr lang="zh-CN" altLang="en-US">
                <a:solidFill>
                  <a:srgbClr val="FFC000"/>
                </a:solidFill>
                <a:latin typeface="华文楷体" panose="02010600040101010101" charset="-122"/>
                <a:ea typeface="华文楷体" panose="02010600040101010101" charset="-122"/>
              </a:rPr>
              <a:t>金属缠绕垫</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石棉缠绕最高使用压力</a:t>
            </a:r>
            <a:r>
              <a:rPr lang="en-US" altLang="zh-CN">
                <a:latin typeface="华文楷体" panose="02010600040101010101" charset="-122"/>
                <a:ea typeface="华文楷体" panose="02010600040101010101" charset="-122"/>
              </a:rPr>
              <a:t>25.0 MPa</a:t>
            </a:r>
            <a:r>
              <a:rPr lang="zh-CN" altLang="en-US">
                <a:latin typeface="华文楷体" panose="02010600040101010101" charset="-122"/>
                <a:ea typeface="华文楷体" panose="02010600040101010101" charset="-122"/>
              </a:rPr>
              <a:t>；使用温度</a:t>
            </a:r>
            <a:r>
              <a:rPr lang="en-US" altLang="zh-CN">
                <a:latin typeface="华文楷体" panose="02010600040101010101" charset="-122"/>
                <a:ea typeface="华文楷体" panose="02010600040101010101" charset="-122"/>
              </a:rPr>
              <a:t>-50~500℃</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石墨缠绕</a:t>
            </a:r>
            <a:r>
              <a:rPr lang="zh-CN" altLang="en-US">
                <a:latin typeface="华文楷体" panose="02010600040101010101" charset="-122"/>
                <a:ea typeface="华文楷体" panose="02010600040101010101" charset="-122"/>
                <a:sym typeface="+mn-ea"/>
              </a:rPr>
              <a:t>最高使用压力</a:t>
            </a:r>
            <a:r>
              <a:rPr lang="en-US" altLang="zh-CN">
                <a:latin typeface="华文楷体" panose="02010600040101010101" charset="-122"/>
                <a:ea typeface="华文楷体" panose="02010600040101010101" charset="-122"/>
                <a:sym typeface="+mn-ea"/>
              </a:rPr>
              <a:t>25.0 MPa</a:t>
            </a:r>
            <a:r>
              <a:rPr lang="zh-CN" altLang="en-US">
                <a:latin typeface="华文楷体" panose="02010600040101010101" charset="-122"/>
                <a:ea typeface="华文楷体" panose="02010600040101010101" charset="-122"/>
                <a:sym typeface="+mn-ea"/>
              </a:rPr>
              <a:t>；使用温度</a:t>
            </a:r>
            <a:r>
              <a:rPr lang="en-US" altLang="zh-CN">
                <a:latin typeface="华文楷体" panose="02010600040101010101" charset="-122"/>
                <a:ea typeface="华文楷体" panose="02010600040101010101" charset="-122"/>
                <a:sym typeface="+mn-ea"/>
              </a:rPr>
              <a:t>-196~600℃</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PTFE</a:t>
            </a:r>
            <a:r>
              <a:rPr lang="zh-CN" altLang="en-US">
                <a:latin typeface="华文楷体" panose="02010600040101010101" charset="-122"/>
                <a:ea typeface="华文楷体" panose="02010600040101010101" charset="-122"/>
                <a:sym typeface="+mn-ea"/>
              </a:rPr>
              <a:t>缠绕最高使用压力</a:t>
            </a:r>
            <a:r>
              <a:rPr lang="en-US" altLang="zh-CN">
                <a:latin typeface="华文楷体" panose="02010600040101010101" charset="-122"/>
                <a:ea typeface="华文楷体" panose="02010600040101010101" charset="-122"/>
                <a:sym typeface="+mn-ea"/>
              </a:rPr>
              <a:t>10</a:t>
            </a:r>
            <a:r>
              <a:rPr lang="en-US" altLang="zh-CN">
                <a:latin typeface="华文楷体" panose="02010600040101010101" charset="-122"/>
                <a:ea typeface="华文楷体" panose="02010600040101010101" charset="-122"/>
                <a:sym typeface="+mn-ea"/>
              </a:rPr>
              <a:t>.0 MPa</a:t>
            </a:r>
            <a:r>
              <a:rPr lang="zh-CN" altLang="en-US">
                <a:latin typeface="华文楷体" panose="02010600040101010101" charset="-122"/>
                <a:ea typeface="华文楷体" panose="02010600040101010101" charset="-122"/>
                <a:sym typeface="+mn-ea"/>
              </a:rPr>
              <a:t>；使用温度</a:t>
            </a:r>
            <a:r>
              <a:rPr lang="en-US" altLang="zh-CN">
                <a:latin typeface="华文楷体" panose="02010600040101010101" charset="-122"/>
                <a:ea typeface="华文楷体" panose="02010600040101010101" charset="-122"/>
                <a:sym typeface="+mn-ea"/>
              </a:rPr>
              <a:t>-196~200℃.</a:t>
            </a:r>
            <a:endParaRPr lang="en-US" altLang="zh-CN">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金属包覆垫</a:t>
            </a:r>
            <a:r>
              <a:rPr lang="zh-CN" altLang="en-US">
                <a:latin typeface="华文楷体" panose="02010600040101010101" charset="-122"/>
                <a:ea typeface="华文楷体" panose="02010600040101010101" charset="-122"/>
                <a:sym typeface="+mn-ea"/>
              </a:rPr>
              <a:t>：最高使用压力</a:t>
            </a:r>
            <a:r>
              <a:rPr lang="en-US" altLang="zh-CN">
                <a:latin typeface="华文楷体" panose="02010600040101010101" charset="-122"/>
                <a:ea typeface="华文楷体" panose="02010600040101010101" charset="-122"/>
                <a:sym typeface="+mn-ea"/>
              </a:rPr>
              <a:t>6.4 MPa</a:t>
            </a:r>
            <a:r>
              <a:rPr lang="zh-CN" altLang="en-US">
                <a:latin typeface="华文楷体" panose="02010600040101010101" charset="-122"/>
                <a:ea typeface="华文楷体" panose="02010600040101010101" charset="-122"/>
                <a:sym typeface="+mn-ea"/>
              </a:rPr>
              <a:t>；使用温度</a:t>
            </a:r>
            <a:r>
              <a:rPr lang="en-US" altLang="zh-CN">
                <a:latin typeface="华文楷体" panose="02010600040101010101" charset="-122"/>
                <a:ea typeface="华文楷体" panose="02010600040101010101" charset="-122"/>
                <a:sym typeface="+mn-ea"/>
              </a:rPr>
              <a:t>300~450℃</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柔性石墨复合垫</a:t>
            </a:r>
            <a:r>
              <a:rPr lang="zh-CN" altLang="en-US">
                <a:latin typeface="华文楷体" panose="02010600040101010101" charset="-122"/>
                <a:ea typeface="华文楷体" panose="02010600040101010101" charset="-122"/>
                <a:sym typeface="+mn-ea"/>
              </a:rPr>
              <a:t>：最高使用压力</a:t>
            </a:r>
            <a:r>
              <a:rPr lang="en-US" altLang="zh-CN">
                <a:latin typeface="华文楷体" panose="02010600040101010101" charset="-122"/>
                <a:ea typeface="华文楷体" panose="02010600040101010101" charset="-122"/>
                <a:sym typeface="+mn-ea"/>
              </a:rPr>
              <a:t>6.3 MPa</a:t>
            </a:r>
            <a:r>
              <a:rPr lang="zh-CN" altLang="en-US">
                <a:latin typeface="华文楷体" panose="02010600040101010101" charset="-122"/>
                <a:ea typeface="华文楷体" panose="02010600040101010101" charset="-122"/>
                <a:sym typeface="+mn-ea"/>
              </a:rPr>
              <a:t>；最高使用温度取决于金属芯板材料，低碳钢为</a:t>
            </a:r>
            <a:r>
              <a:rPr lang="en-US" altLang="zh-CN">
                <a:latin typeface="华文楷体" panose="02010600040101010101" charset="-122"/>
                <a:ea typeface="华文楷体" panose="02010600040101010101" charset="-122"/>
                <a:sym typeface="+mn-ea"/>
              </a:rPr>
              <a:t>450℃</a:t>
            </a:r>
            <a:r>
              <a:rPr lang="zh-CN" altLang="en-US">
                <a:latin typeface="华文楷体" panose="02010600040101010101" charset="-122"/>
                <a:ea typeface="华文楷体" panose="02010600040101010101" charset="-122"/>
                <a:sym typeface="+mn-ea"/>
              </a:rPr>
              <a:t>，不锈钢为</a:t>
            </a:r>
            <a:r>
              <a:rPr lang="en-US" altLang="zh-CN">
                <a:latin typeface="华文楷体" panose="02010600040101010101" charset="-122"/>
                <a:ea typeface="华文楷体" panose="02010600040101010101" charset="-122"/>
                <a:sym typeface="+mn-ea"/>
              </a:rPr>
              <a:t>650℃</a:t>
            </a:r>
            <a:r>
              <a:rPr lang="zh-CN" altLang="en-US">
                <a:latin typeface="华文楷体" panose="02010600040101010101" charset="-122"/>
                <a:ea typeface="华文楷体" panose="02010600040101010101" charset="-122"/>
                <a:sym typeface="+mn-ea"/>
              </a:rPr>
              <a:t>（用于氧化性介质时为</a:t>
            </a:r>
            <a:r>
              <a:rPr lang="en-US" altLang="zh-CN">
                <a:latin typeface="华文楷体" panose="02010600040101010101" charset="-122"/>
                <a:ea typeface="华文楷体" panose="02010600040101010101" charset="-122"/>
                <a:sym typeface="+mn-ea"/>
              </a:rPr>
              <a:t>450℃</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金属齿形垫</a:t>
            </a:r>
            <a:r>
              <a:rPr lang="zh-CN" altLang="en-US">
                <a:latin typeface="华文楷体" panose="02010600040101010101" charset="-122"/>
                <a:ea typeface="华文楷体" panose="02010600040101010101" charset="-122"/>
                <a:sym typeface="+mn-ea"/>
              </a:rPr>
              <a:t>：主要用于中、高压管道法兰的密封。</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波齿复合垫</a:t>
            </a:r>
            <a:r>
              <a:rPr lang="zh-CN" altLang="en-US">
                <a:latin typeface="华文楷体" panose="02010600040101010101" charset="-122"/>
                <a:ea typeface="华文楷体" panose="02010600040101010101" charset="-122"/>
                <a:sym typeface="+mn-ea"/>
              </a:rPr>
              <a:t>：主要用于</a:t>
            </a:r>
            <a:r>
              <a:rPr lang="zh-CN" altLang="en-US">
                <a:solidFill>
                  <a:srgbClr val="FF0000"/>
                </a:solidFill>
                <a:latin typeface="华文楷体" panose="02010600040101010101" charset="-122"/>
                <a:ea typeface="华文楷体" panose="02010600040101010101" charset="-122"/>
                <a:sym typeface="+mn-ea"/>
              </a:rPr>
              <a:t>温度或压力波动较大</a:t>
            </a:r>
            <a:r>
              <a:rPr lang="zh-CN" altLang="en-US">
                <a:latin typeface="华文楷体" panose="02010600040101010101" charset="-122"/>
                <a:ea typeface="华文楷体" panose="02010600040101010101" charset="-122"/>
                <a:sym typeface="+mn-ea"/>
              </a:rPr>
              <a:t>的场合，最高使用压力</a:t>
            </a:r>
            <a:r>
              <a:rPr lang="en-US" altLang="zh-CN">
                <a:latin typeface="华文楷体" panose="02010600040101010101" charset="-122"/>
                <a:ea typeface="华文楷体" panose="02010600040101010101" charset="-122"/>
                <a:sym typeface="+mn-ea"/>
              </a:rPr>
              <a:t>25.0 MPa</a:t>
            </a:r>
            <a:r>
              <a:rPr lang="zh-CN" altLang="en-US">
                <a:latin typeface="华文楷体" panose="02010600040101010101" charset="-122"/>
                <a:ea typeface="华文楷体" panose="02010600040101010101" charset="-122"/>
                <a:sym typeface="+mn-ea"/>
              </a:rPr>
              <a:t>。价格贵。</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solidFill>
                  <a:srgbClr val="FFC000"/>
                </a:solidFill>
                <a:latin typeface="华文楷体" panose="02010600040101010101" charset="-122"/>
                <a:ea typeface="华文楷体" panose="02010600040101010101" charset="-122"/>
                <a:sym typeface="+mn-ea"/>
              </a:rPr>
              <a:t>金属环垫</a:t>
            </a:r>
            <a:r>
              <a:rPr lang="zh-CN" altLang="en-US">
                <a:latin typeface="华文楷体" panose="02010600040101010101" charset="-122"/>
                <a:ea typeface="华文楷体" panose="02010600040101010101" charset="-122"/>
                <a:sym typeface="+mn-ea"/>
              </a:rPr>
              <a:t>：多用于高温、高压的法兰密封，最高使用温度取决于所用的金属材料。</a:t>
            </a:r>
            <a:r>
              <a:rPr lang="zh-CN" altLang="en-US">
                <a:latin typeface="华文楷体" panose="02010600040101010101" charset="-122"/>
                <a:ea typeface="华文楷体" panose="02010600040101010101" charset="-122"/>
                <a:sym typeface="+mn-ea"/>
              </a:rPr>
              <a:t>价格贵。</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34365"/>
            <a:ext cx="8208010" cy="5935345"/>
          </a:xfrm>
        </p:spPr>
        <p:txBody>
          <a:bodyPr/>
          <a:p>
            <a:pPr marL="0" indent="0" eaLnBrk="1" latinLnBrk="0" hangingPunct="1">
              <a:lnSpc>
                <a:spcPts val="3680"/>
              </a:lnSpc>
              <a:buFont typeface="Wingdings" panose="05000000000000000000" pitchFamily="2" charset="2"/>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sym typeface="+mn-ea"/>
              </a:rPr>
              <a:t>   4. </a:t>
            </a: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垫片密封故障分析与处理</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rPr>
              <a:t>Ⅰ</a:t>
            </a:r>
            <a:r>
              <a:rPr lang="en-US" altLang="zh-CN" b="1">
                <a:solidFill>
                  <a:srgbClr val="FF0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0000"/>
                </a:solidFill>
                <a:latin typeface="华文楷体" panose="02010600040101010101" charset="-122"/>
                <a:ea typeface="华文楷体" panose="02010600040101010101" charset="-122"/>
                <a:cs typeface="华文楷体" panose="02010600040101010101" charset="-122"/>
                <a:sym typeface="+mn-ea"/>
              </a:rPr>
              <a:t>垫片密封的失效</a:t>
            </a:r>
            <a:endParaRPr lang="zh-CN" altLang="en-US">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垫片密封失效主要涉及八个方面的因素：垫片性能、螺栓的预紧力、法兰的刚度及其密封面、管道的支承、管道法兰的安装、工艺操作、环境因素、在线检验。</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⑴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垫片性能 </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a:latin typeface="华文楷体" panose="02010600040101010101" charset="-122"/>
                <a:ea typeface="华文楷体" panose="02010600040101010101" charset="-122"/>
                <a:cs typeface="华文楷体" panose="02010600040101010101" charset="-122"/>
                <a:sym typeface="+mn-ea"/>
              </a:rPr>
              <a:t>    垫片借助于螺栓的预紧载荷通过法兰实施压紧，使其产生弹性塑性变形，填充一对法兰密封面之间的几何间隙，切断或阻止流体泄漏。垫片性能的选择对实现密封的效果影响很大，垫片的比压力</a:t>
            </a:r>
            <a:r>
              <a:rPr lang="en-US" altLang="zh-CN">
                <a:latin typeface="华文楷体" panose="02010600040101010101" charset="-122"/>
                <a:ea typeface="华文楷体" panose="02010600040101010101" charset="-122"/>
                <a:cs typeface="华文楷体" panose="02010600040101010101" charset="-122"/>
                <a:sym typeface="+mn-ea"/>
              </a:rPr>
              <a:t>y </a:t>
            </a:r>
            <a:r>
              <a:rPr lang="zh-CN" altLang="en-US">
                <a:latin typeface="华文楷体" panose="02010600040101010101" charset="-122"/>
                <a:ea typeface="华文楷体" panose="02010600040101010101" charset="-122"/>
                <a:cs typeface="华文楷体" panose="02010600040101010101" charset="-122"/>
                <a:sym typeface="+mn-ea"/>
              </a:rPr>
              <a:t>和垫片系数</a:t>
            </a:r>
            <a:r>
              <a:rPr lang="en-US" altLang="zh-CN">
                <a:latin typeface="华文楷体" panose="02010600040101010101" charset="-122"/>
                <a:ea typeface="华文楷体" panose="02010600040101010101" charset="-122"/>
                <a:cs typeface="华文楷体" panose="02010600040101010101" charset="-122"/>
                <a:sym typeface="+mn-ea"/>
              </a:rPr>
              <a:t>m </a:t>
            </a:r>
            <a:r>
              <a:rPr lang="zh-CN" altLang="en-US">
                <a:latin typeface="华文楷体" panose="02010600040101010101" charset="-122"/>
                <a:ea typeface="华文楷体" panose="02010600040101010101" charset="-122"/>
                <a:cs typeface="华文楷体" panose="02010600040101010101" charset="-122"/>
                <a:sym typeface="+mn-ea"/>
              </a:rPr>
              <a:t>是反映垫片性能的两个重要参数；</a:t>
            </a:r>
            <a:r>
              <a:rPr lang="en-US" altLang="zh-CN">
                <a:latin typeface="华文楷体" panose="02010600040101010101" charset="-122"/>
                <a:ea typeface="华文楷体" panose="02010600040101010101" charset="-122"/>
                <a:cs typeface="华文楷体" panose="02010600040101010101" charset="-122"/>
                <a:sym typeface="+mn-ea"/>
              </a:rPr>
              <a:t>y </a:t>
            </a:r>
            <a:r>
              <a:rPr lang="zh-CN" altLang="en-US">
                <a:latin typeface="华文楷体" panose="02010600040101010101" charset="-122"/>
                <a:ea typeface="华文楷体" panose="02010600040101010101" charset="-122"/>
                <a:cs typeface="华文楷体" panose="02010600040101010101" charset="-122"/>
                <a:sym typeface="+mn-ea"/>
              </a:rPr>
              <a:t>值、</a:t>
            </a:r>
            <a:r>
              <a:rPr lang="en-US" altLang="zh-CN">
                <a:latin typeface="华文楷体" panose="02010600040101010101" charset="-122"/>
                <a:ea typeface="华文楷体" panose="02010600040101010101" charset="-122"/>
                <a:cs typeface="华文楷体" panose="02010600040101010101" charset="-122"/>
                <a:sym typeface="+mn-ea"/>
              </a:rPr>
              <a:t>m </a:t>
            </a:r>
            <a:r>
              <a:rPr lang="zh-CN" altLang="en-US">
                <a:latin typeface="华文楷体" panose="02010600040101010101" charset="-122"/>
                <a:ea typeface="华文楷体" panose="02010600040101010101" charset="-122"/>
                <a:cs typeface="华文楷体" panose="02010600040101010101" charset="-122"/>
                <a:sym typeface="+mn-ea"/>
              </a:rPr>
              <a:t>值越大，则垫片达到密封时需要的螺栓载荷越大。</a:t>
            </a:r>
            <a:endParaRPr lang="zh-CN" altLang="en-US">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88975" y="705485"/>
            <a:ext cx="8260080" cy="5631180"/>
          </a:xfrm>
          <a:prstGeom prst="rect">
            <a:avLst/>
          </a:prstGeom>
          <a:noFill/>
        </p:spPr>
        <p:txBody>
          <a:bodyPr wrap="square" rtlCol="0">
            <a:spAutoFit/>
          </a:bodyPr>
          <a:lstStyle/>
          <a:p>
            <a:pPr algn="just"/>
            <a:r>
              <a:rPr lang="en-US" sz="2400" dirty="0">
                <a:solidFill>
                  <a:schemeClr val="tx1"/>
                </a:solidFill>
                <a:latin typeface="华文楷体" panose="02010600040101010101" charset="-122"/>
                <a:ea typeface="华文楷体" panose="02010600040101010101" charset="-122"/>
                <a:sym typeface="+mn-ea"/>
              </a:rPr>
              <a:t>    </a:t>
            </a:r>
            <a:r>
              <a:rPr lang="zh-CN" altLang="en-US" sz="2400" dirty="0">
                <a:solidFill>
                  <a:schemeClr val="tx1"/>
                </a:solidFill>
                <a:latin typeface="华文楷体" panose="02010600040101010101" charset="-122"/>
                <a:ea typeface="华文楷体" panose="02010600040101010101" charset="-122"/>
                <a:sym typeface="+mn-ea"/>
              </a:rPr>
              <a:t>垫片的</a:t>
            </a:r>
            <a:r>
              <a:rPr lang="zh-CN" altLang="en-US" sz="2400" dirty="0">
                <a:solidFill>
                  <a:srgbClr val="00B050"/>
                </a:solidFill>
                <a:latin typeface="华文楷体" panose="02010600040101010101" charset="-122"/>
                <a:ea typeface="华文楷体" panose="02010600040101010101" charset="-122"/>
                <a:sym typeface="+mn-ea"/>
              </a:rPr>
              <a:t>类型</a:t>
            </a:r>
            <a:r>
              <a:rPr lang="zh-CN" altLang="en-US" sz="2400" dirty="0">
                <a:solidFill>
                  <a:schemeClr val="tx1"/>
                </a:solidFill>
                <a:latin typeface="华文楷体" panose="02010600040101010101" charset="-122"/>
                <a:ea typeface="华文楷体" panose="02010600040101010101" charset="-122"/>
                <a:sym typeface="+mn-ea"/>
              </a:rPr>
              <a:t>，对于高温高压条件，多采用金属垫片；常压、中压、低压、中温条件，多采用非金属垫片；介于两者之间的条件，多采用半金属垫片；对于温度、压力波动频繁的条件，则宜选用回弹性好的自紧式垫片。</a:t>
            </a:r>
            <a:endParaRPr lang="zh-CN" altLang="en-US" sz="2400" dirty="0">
              <a:solidFill>
                <a:schemeClr val="tx1"/>
              </a:solidFill>
              <a:latin typeface="华文楷体" panose="02010600040101010101" charset="-122"/>
              <a:ea typeface="华文楷体" panose="02010600040101010101" charset="-122"/>
              <a:sym typeface="+mn-ea"/>
            </a:endParaRPr>
          </a:p>
          <a:p>
            <a:pPr algn="just"/>
            <a:r>
              <a:rPr lang="zh-CN" altLang="en-US" sz="2400" dirty="0">
                <a:solidFill>
                  <a:schemeClr val="tx1"/>
                </a:solidFill>
                <a:latin typeface="华文楷体" panose="02010600040101010101" charset="-122"/>
                <a:ea typeface="华文楷体" panose="02010600040101010101" charset="-122"/>
                <a:sym typeface="+mn-ea"/>
              </a:rPr>
              <a:t>    垫片的</a:t>
            </a:r>
            <a:r>
              <a:rPr lang="zh-CN" altLang="en-US" sz="2400" dirty="0">
                <a:solidFill>
                  <a:srgbClr val="00B050"/>
                </a:solidFill>
                <a:latin typeface="华文楷体" panose="02010600040101010101" charset="-122"/>
                <a:ea typeface="华文楷体" panose="02010600040101010101" charset="-122"/>
                <a:sym typeface="+mn-ea"/>
              </a:rPr>
              <a:t>材料</a:t>
            </a:r>
            <a:r>
              <a:rPr lang="zh-CN" altLang="en-US" sz="2400" dirty="0">
                <a:solidFill>
                  <a:schemeClr val="tx1"/>
                </a:solidFill>
                <a:latin typeface="华文楷体" panose="02010600040101010101" charset="-122"/>
                <a:ea typeface="华文楷体" panose="02010600040101010101" charset="-122"/>
                <a:sym typeface="+mn-ea"/>
              </a:rPr>
              <a:t>，应满足良好的弹性复原性，适当的柔软性，不污染密封介质，不腐蚀密封表面，且耐工作介质的腐蚀，材质不因低温而硬化</a:t>
            </a:r>
            <a:r>
              <a:rPr lang="zh-CN" altLang="en-US" sz="2400" dirty="0">
                <a:latin typeface="华文楷体" panose="02010600040101010101" charset="-122"/>
                <a:ea typeface="华文楷体" panose="02010600040101010101" charset="-122"/>
                <a:sym typeface="+mn-ea"/>
              </a:rPr>
              <a:t>脆断，也不因高温而软化塑流，应具有应力松弛较小的现象。</a:t>
            </a:r>
            <a:endParaRPr lang="zh-CN" altLang="en-US" sz="2400" dirty="0">
              <a:latin typeface="华文楷体" panose="02010600040101010101" charset="-122"/>
              <a:ea typeface="华文楷体" panose="02010600040101010101" charset="-122"/>
              <a:sym typeface="+mn-ea"/>
            </a:endParaRPr>
          </a:p>
          <a:p>
            <a:pPr algn="just"/>
            <a:r>
              <a:rPr lang="zh-CN" altLang="en-US" sz="2400" dirty="0">
                <a:latin typeface="华文楷体" panose="02010600040101010101" charset="-122"/>
                <a:ea typeface="华文楷体" panose="02010600040101010101" charset="-122"/>
                <a:sym typeface="+mn-ea"/>
              </a:rPr>
              <a:t>    垫片的</a:t>
            </a:r>
            <a:r>
              <a:rPr lang="zh-CN" altLang="en-US" sz="2400" dirty="0">
                <a:solidFill>
                  <a:srgbClr val="00B050"/>
                </a:solidFill>
                <a:latin typeface="华文楷体" panose="02010600040101010101" charset="-122"/>
                <a:ea typeface="华文楷体" panose="02010600040101010101" charset="-122"/>
                <a:sym typeface="+mn-ea"/>
              </a:rPr>
              <a:t>厚度</a:t>
            </a:r>
            <a:r>
              <a:rPr lang="zh-CN" altLang="en-US" sz="2400" dirty="0">
                <a:latin typeface="华文楷体" panose="02010600040101010101" charset="-122"/>
                <a:ea typeface="华文楷体" panose="02010600040101010101" charset="-122"/>
                <a:sym typeface="+mn-ea"/>
              </a:rPr>
              <a:t>，在低压、中压条件下，宜选用薄垫片，但在工作压力较高的情况下，则宜选用厚垫片。</a:t>
            </a:r>
            <a:endParaRPr lang="zh-CN" altLang="en-US" sz="2400" dirty="0">
              <a:latin typeface="华文楷体" panose="02010600040101010101" charset="-122"/>
              <a:ea typeface="华文楷体" panose="02010600040101010101" charset="-122"/>
              <a:sym typeface="+mn-ea"/>
            </a:endParaRPr>
          </a:p>
          <a:p>
            <a:pPr algn="just"/>
            <a:r>
              <a:rPr lang="zh-CN" altLang="en-US" sz="2400" dirty="0">
                <a:latin typeface="华文楷体" panose="02010600040101010101" charset="-122"/>
                <a:ea typeface="华文楷体" panose="02010600040101010101" charset="-122"/>
                <a:sym typeface="+mn-ea"/>
              </a:rPr>
              <a:t>    垫片的</a:t>
            </a:r>
            <a:r>
              <a:rPr lang="zh-CN" altLang="en-US" sz="2400" dirty="0">
                <a:solidFill>
                  <a:srgbClr val="00B050"/>
                </a:solidFill>
                <a:latin typeface="华文楷体" panose="02010600040101010101" charset="-122"/>
                <a:ea typeface="华文楷体" panose="02010600040101010101" charset="-122"/>
                <a:sym typeface="+mn-ea"/>
              </a:rPr>
              <a:t>宽度</a:t>
            </a:r>
            <a:r>
              <a:rPr lang="zh-CN" altLang="en-US" sz="2400" dirty="0">
                <a:latin typeface="华文楷体" panose="02010600040101010101" charset="-122"/>
                <a:ea typeface="华文楷体" panose="02010600040101010101" charset="-122"/>
                <a:sym typeface="+mn-ea"/>
              </a:rPr>
              <a:t>，从承受螺栓压紧力分析，垫片宽度越窄越容易夹紧，但其宽度的下限通常为大于</a:t>
            </a:r>
            <a:r>
              <a:rPr lang="en-US" altLang="zh-CN" sz="2400" dirty="0">
                <a:latin typeface="华文楷体" panose="02010600040101010101" charset="-122"/>
                <a:ea typeface="华文楷体" panose="02010600040101010101" charset="-122"/>
                <a:sym typeface="+mn-ea"/>
              </a:rPr>
              <a:t>5 mm</a:t>
            </a:r>
            <a:r>
              <a:rPr lang="zh-CN" altLang="en-US" sz="2400" dirty="0">
                <a:latin typeface="华文楷体" panose="02010600040101010101" charset="-122"/>
                <a:ea typeface="华文楷体" panose="02010600040101010101" charset="-122"/>
                <a:sym typeface="+mn-ea"/>
              </a:rPr>
              <a:t>；对金属垫片，为了不产生过大的螺栓应力，取小宽度是一个重要原则。非金属垫片一般情况下不得重复使用，石棉橡胶垫片的使用寿命按</a:t>
            </a:r>
            <a:r>
              <a:rPr lang="en-US" altLang="zh-CN" sz="2400" dirty="0">
                <a:latin typeface="华文楷体" panose="02010600040101010101" charset="-122"/>
                <a:ea typeface="华文楷体" panose="02010600040101010101" charset="-122"/>
                <a:sym typeface="+mn-ea"/>
              </a:rPr>
              <a:t>1.5~2 a </a:t>
            </a:r>
            <a:r>
              <a:rPr lang="zh-CN" altLang="en-US" sz="2400" dirty="0">
                <a:latin typeface="华文楷体" panose="02010600040101010101" charset="-122"/>
                <a:ea typeface="华文楷体" panose="02010600040101010101" charset="-122"/>
                <a:sym typeface="+mn-ea"/>
              </a:rPr>
              <a:t>控制。</a:t>
            </a:r>
            <a:endParaRPr lang="zh-CN" sz="2400"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594360"/>
            <a:ext cx="8225155" cy="5829935"/>
          </a:xfrm>
        </p:spPr>
        <p:txBody>
          <a:bodyPr/>
          <a:lstStyle/>
          <a:p>
            <a:pPr marL="0" indent="0" eaLnBrk="1" latinLnBrk="0" hangingPunct="1">
              <a:lnSpc>
                <a:spcPts val="3280"/>
              </a:lnSpc>
              <a:spcBef>
                <a:spcPts val="0"/>
              </a:spcBef>
              <a:buFont typeface="Wingdings" panose="05000000000000000000" pitchFamily="2" charset="2"/>
              <a:buNone/>
            </a:pPr>
            <a:r>
              <a:rPr lang="en-US" dirty="0">
                <a:solidFill>
                  <a:srgbClr val="00B0F0"/>
                </a:solidFill>
                <a:latin typeface="华文楷体" panose="02010600040101010101" charset="-122"/>
                <a:ea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⑵ 螺栓的预紧力</a:t>
            </a:r>
            <a:endParaRPr lang="zh-CN" altLang="en-US" dirty="0">
              <a:solidFill>
                <a:srgbClr val="00B0F0"/>
              </a:solidFill>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dirty="0">
                <a:solidFill>
                  <a:schemeClr val="tx1"/>
                </a:solidFill>
                <a:latin typeface="华文楷体" panose="02010600040101010101" charset="-122"/>
                <a:ea typeface="华文楷体" panose="02010600040101010101" charset="-122"/>
                <a:sym typeface="+mn-ea"/>
              </a:rPr>
              <a:t>    足够的螺栓预紧力，是实现可靠密封的一个重要因素。</a:t>
            </a:r>
            <a:endParaRPr lang="zh-CN" altLang="en-US"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dirty="0">
                <a:solidFill>
                  <a:schemeClr val="tx1"/>
                </a:solidFill>
                <a:latin typeface="华文楷体" panose="02010600040101010101" charset="-122"/>
                <a:ea typeface="华文楷体" panose="02010600040101010101" charset="-122"/>
                <a:sym typeface="+mn-ea"/>
              </a:rPr>
              <a:t>    螺栓预紧力的控制：在管道法兰、垫片、螺栓、螺母的装配过程中，螺栓的压紧力不可能全部转化为垫片的应力，尽管在螺栓的紧固过程中注意到按对角线成对进行紧固，并做到对称、均匀、逐渐紧固，达到松紧适度，但事实上真正做到这一点非常困难，有诸多因素影响螺栓预紧力。如拧紧的工具和方法，操作人员及控制的精确度，螺栓与垫片的蠕变松弛、温度变化等导致螺栓力相对分散。为了保持螺栓的预紧力均匀分布和安全可靠，紧固件的选用应按照管道运行的工艺条件确定，如高温、剧烈循环场合或</a:t>
            </a:r>
            <a:r>
              <a:rPr lang="en-US" altLang="zh-CN" dirty="0">
                <a:solidFill>
                  <a:schemeClr val="tx1"/>
                </a:solidFill>
                <a:latin typeface="华文楷体" panose="02010600040101010101" charset="-122"/>
                <a:ea typeface="华文楷体" panose="02010600040101010101" charset="-122"/>
                <a:sym typeface="+mn-ea"/>
              </a:rPr>
              <a:t>PN≥16MPa </a:t>
            </a:r>
            <a:r>
              <a:rPr lang="zh-CN" altLang="en-US" dirty="0">
                <a:solidFill>
                  <a:schemeClr val="tx1"/>
                </a:solidFill>
                <a:latin typeface="华文楷体" panose="02010600040101010101" charset="-122"/>
                <a:ea typeface="华文楷体" panose="02010600040101010101" charset="-122"/>
                <a:sym typeface="+mn-ea"/>
              </a:rPr>
              <a:t>的高压条件下应选用全螺纹螺柱。</a:t>
            </a:r>
            <a:endParaRPr lang="zh-CN" altLang="en-US"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dirty="0">
                <a:solidFill>
                  <a:schemeClr val="tx1"/>
                </a:solidFill>
                <a:latin typeface="华文楷体" panose="02010600040101010101" charset="-122"/>
                <a:ea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sym typeface="+mn-ea"/>
              </a:rPr>
              <a:t>⑶ 法兰的刚度及其密封面</a:t>
            </a:r>
            <a:endParaRPr lang="zh-CN" altLang="en-US" dirty="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Font typeface="Wingdings" panose="05000000000000000000" pitchFamily="2" charset="2"/>
              <a:buNone/>
            </a:pPr>
            <a:r>
              <a:rPr lang="zh-CN" altLang="en-US" dirty="0">
                <a:solidFill>
                  <a:schemeClr val="tx1"/>
                </a:solidFill>
                <a:latin typeface="华文楷体" panose="02010600040101010101" charset="-122"/>
                <a:ea typeface="华文楷体" panose="02010600040101010101" charset="-122"/>
                <a:sym typeface="+mn-ea"/>
              </a:rPr>
              <a:t>    板式平焊法兰的刚度较差，在螺栓力的作用下，法兰变形</a:t>
            </a:r>
            <a:endParaRPr lang="zh-CN" altLang="en-US" dirty="0">
              <a:solidFill>
                <a:schemeClr val="tx1"/>
              </a:solidFill>
              <a:latin typeface="华文楷体" panose="02010600040101010101" charset="-122"/>
              <a:ea typeface="华文楷体" panose="02010600040101010101"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2475" y="564515"/>
            <a:ext cx="8212455" cy="5906135"/>
          </a:xfrm>
        </p:spPr>
        <p:txBody>
          <a:bodyPr/>
          <a:lstStyle/>
          <a:p>
            <a:pPr marL="0" indent="0">
              <a:buNone/>
            </a:pPr>
            <a:r>
              <a:rPr lang="zh-CN" altLang="en-US">
                <a:latin typeface="华文楷体" panose="02010600040101010101" charset="-122"/>
                <a:ea typeface="华文楷体" panose="02010600040101010101" charset="-122"/>
              </a:rPr>
              <a:t>引起密封面的转角而导致泄漏，适用于低压及公用工程场合，不得用于易燃、易爆及有毒的场合。</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带颈平焊法兰刚度较好，适用于中、低压场合，但不适用于剧烈循环条件下和有频繁大幅度温度循环场合。</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带颈对焊法兰刚度好，是承载能力最好的的法兰形式，也是石油化工装置配管广泛使用的法兰形式。</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法兰密封面形式和表面粗糙度对密封的效果影响较大，全平面的密封面，螺栓的预紧力难以达到足够大，当压力较高时垫片容易被吹掉而产生泄漏，密封面表面粗糙度多选择</a:t>
            </a:r>
            <a:r>
              <a:rPr lang="en-US" altLang="zh-CN">
                <a:latin typeface="华文楷体" panose="02010600040101010101" charset="-122"/>
                <a:ea typeface="华文楷体" panose="02010600040101010101" charset="-122"/>
              </a:rPr>
              <a:t>Ra 6.3~12.5μm</a:t>
            </a:r>
            <a:r>
              <a:rPr lang="zh-CN" altLang="en-US">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sym typeface="+mn-ea"/>
              </a:rPr>
              <a:t>带颈平焊法兰和带颈对焊法兰，多选用凸面、凹凸面或榫槽面的密封面，密封面表面粗糙度根据垫片的选用材料和工艺条件分别选用</a:t>
            </a:r>
            <a:r>
              <a:rPr lang="en-US" altLang="zh-CN">
                <a:latin typeface="华文楷体" panose="02010600040101010101" charset="-122"/>
                <a:ea typeface="华文楷体" panose="02010600040101010101" charset="-122"/>
                <a:sym typeface="+mn-ea"/>
              </a:rPr>
              <a:t>Ra 3.2~6.3μm</a:t>
            </a:r>
            <a:r>
              <a:rPr lang="zh-CN" altLang="en-US">
                <a:latin typeface="华文楷体" panose="02010600040101010101" charset="-122"/>
                <a:ea typeface="华文楷体" panose="02010600040101010101" charset="-122"/>
                <a:sym typeface="+mn-ea"/>
              </a:rPr>
              <a:t>或</a:t>
            </a:r>
            <a:r>
              <a:rPr lang="en-US" altLang="zh-CN">
                <a:latin typeface="华文楷体" panose="02010600040101010101" charset="-122"/>
                <a:ea typeface="华文楷体" panose="02010600040101010101" charset="-122"/>
                <a:sym typeface="+mn-ea"/>
              </a:rPr>
              <a:t>Ra 0.8~1.6μm</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sym typeface="+mn-ea"/>
              </a:rPr>
              <a:t>⑷ 管道支承</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管道的支承主要是满足承重、限位和防振。管道在工艺运行过程中，发生位移、弯曲及脱离支架造成密封失效的情况</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608965"/>
            <a:ext cx="8239760" cy="5949315"/>
          </a:xfrm>
        </p:spPr>
        <p:txBody>
          <a:bodyPr/>
          <a:lstStyle/>
          <a:p>
            <a:pPr marL="0" indent="0">
              <a:buNone/>
            </a:pPr>
            <a:r>
              <a:rPr lang="zh-CN" altLang="en-US">
                <a:latin typeface="华文楷体" panose="02010600040101010101" charset="-122"/>
                <a:ea typeface="华文楷体" panose="02010600040101010101" charset="-122"/>
                <a:sym typeface="+mn-ea"/>
              </a:rPr>
              <a:t>时有发生，因此，管道支吊架形式的选择和支承点位置的确定很重要。管道支吊架形式的选择一般遵循以下原则：</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①应按照支承点所承受的荷载大小和方向、管道的位移趋势、工作温度、保冷或保温、管道的材质等诸多因素选用合适的支吊架。</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②应尽可能选用焊接型的标准管卡、管托和管吊。</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③防止管道产生过大的横向位移及承受冲击载荷。</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④架空敷设的管道热（冷）涨（缩）量超过</a:t>
            </a:r>
            <a:r>
              <a:rPr lang="en-US" altLang="zh-CN">
                <a:latin typeface="华文楷体" panose="02010600040101010101" charset="-122"/>
                <a:ea typeface="华文楷体" panose="02010600040101010101" charset="-122"/>
                <a:sym typeface="+mn-ea"/>
              </a:rPr>
              <a:t>100mm </a:t>
            </a:r>
            <a:r>
              <a:rPr lang="zh-CN" altLang="en-US">
                <a:latin typeface="华文楷体" panose="02010600040101010101" charset="-122"/>
                <a:ea typeface="华文楷体" panose="02010600040101010101" charset="-122"/>
                <a:sym typeface="+mn-ea"/>
              </a:rPr>
              <a:t>时，应选用加长管托，以免管托滑到管架梁下。</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⑤管道在支承点有垂直位移时，且要求支承力的变化范围必须限在</a:t>
            </a:r>
            <a:r>
              <a:rPr lang="en-US" altLang="zh-CN">
                <a:latin typeface="华文楷体" panose="02010600040101010101" charset="-122"/>
                <a:ea typeface="华文楷体" panose="02010600040101010101" charset="-122"/>
                <a:sym typeface="+mn-ea"/>
              </a:rPr>
              <a:t>80%</a:t>
            </a:r>
            <a:r>
              <a:rPr lang="zh-CN" altLang="en-US">
                <a:latin typeface="华文楷体" panose="02010600040101010101" charset="-122"/>
                <a:ea typeface="华文楷体" panose="02010600040101010101" charset="-122"/>
                <a:sym typeface="+mn-ea"/>
              </a:rPr>
              <a:t>以内时，管道应采用恒力支吊架。管道支吊架</a:t>
            </a:r>
            <a:r>
              <a:rPr lang="zh-CN" altLang="en-US">
                <a:latin typeface="华文楷体" panose="02010600040101010101" charset="-122"/>
                <a:ea typeface="华文楷体" panose="02010600040101010101" charset="-122"/>
                <a:sym typeface="+mn-ea"/>
              </a:rPr>
              <a:t>的</a:t>
            </a:r>
            <a:r>
              <a:rPr lang="zh-CN" altLang="en-US">
                <a:latin typeface="华文楷体" panose="02010600040101010101" charset="-122"/>
                <a:ea typeface="华文楷体" panose="02010600040101010101" charset="-122"/>
                <a:sym typeface="+mn-ea"/>
              </a:rPr>
              <a:t>位置确定，需按照相关的技术规定对管道的刚度条件、强度条件进行核算和选用。</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48"/>
          <p:cNvSpPr txBox="1"/>
          <p:nvPr/>
        </p:nvSpPr>
        <p:spPr>
          <a:xfrm>
            <a:off x="3317875" y="1599565"/>
            <a:ext cx="4128770" cy="738505"/>
          </a:xfrm>
          <a:prstGeom prst="rect">
            <a:avLst/>
          </a:prstGeom>
          <a:noFill/>
        </p:spPr>
        <p:txBody>
          <a:bodyPr wrap="square" lIns="0" tIns="0" rIns="0" bIns="0" rtlCol="0">
            <a:spAutoFit/>
          </a:bodyPr>
          <a:lstStyle/>
          <a:p>
            <a:r>
              <a:rPr lang="zh-CN" altLang="en-US" sz="3200" dirty="0">
                <a:solidFill>
                  <a:srgbClr val="00B050"/>
                </a:solidFill>
                <a:latin typeface="华文隶书" panose="02010800040101010101" charset="-122"/>
                <a:ea typeface="华文隶书" panose="02010800040101010101" charset="-122"/>
                <a:sym typeface="Arial" panose="020B0604020202020204" pitchFamily="34" charset="0"/>
              </a:rPr>
              <a:t>    </a:t>
            </a:r>
            <a:r>
              <a:rPr lang="zh-CN" altLang="en-US" sz="4800" dirty="0">
                <a:solidFill>
                  <a:srgbClr val="00B050"/>
                </a:solidFill>
                <a:latin typeface="华文隶书" panose="02010800040101010101" charset="-122"/>
                <a:ea typeface="华文隶书" panose="02010800040101010101" charset="-122"/>
                <a:sym typeface="Arial" panose="020B0604020202020204" pitchFamily="34" charset="0"/>
              </a:rPr>
              <a:t>密 封 技 术</a:t>
            </a:r>
            <a:endParaRPr lang="zh-CN" altLang="en-US" sz="4800" dirty="0">
              <a:solidFill>
                <a:srgbClr val="00B050"/>
              </a:solidFill>
              <a:latin typeface="华文隶书" panose="02010800040101010101" charset="-122"/>
              <a:ea typeface="华文隶书" panose="02010800040101010101" charset="-122"/>
              <a:cs typeface="华文隶书" panose="02010800040101010101" charset="-122"/>
              <a:sym typeface="Arial" panose="020B0604020202020204" pitchFamily="34" charset="0"/>
            </a:endParaRPr>
          </a:p>
        </p:txBody>
      </p:sp>
      <p:sp>
        <p:nvSpPr>
          <p:cNvPr id="15" name="矩形 259"/>
          <p:cNvSpPr>
            <a:spLocks noChangeArrowheads="1"/>
          </p:cNvSpPr>
          <p:nvPr/>
        </p:nvSpPr>
        <p:spPr bwMode="auto">
          <a:xfrm>
            <a:off x="1520825" y="1323340"/>
            <a:ext cx="1797050" cy="1602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a:buNone/>
            </a:pPr>
            <a:r>
              <a:rPr lang="en-US" altLang="zh-CN" sz="9815" cap="all" spc="300" dirty="0">
                <a:solidFill>
                  <a:srgbClr val="00B050"/>
                </a:solidFill>
                <a:latin typeface="Impact" panose="020B0806030902050204" pitchFamily="34" charset="0"/>
                <a:cs typeface="Arial" panose="020B0604020202020204" pitchFamily="34" charset="0"/>
              </a:rPr>
              <a:t>02</a:t>
            </a:r>
            <a:endParaRPr lang="en-US" altLang="zh-CN" sz="9815" cap="all" spc="300" dirty="0">
              <a:solidFill>
                <a:srgbClr val="00B050"/>
              </a:solidFill>
              <a:latin typeface="Impact" panose="020B0806030902050204" pitchFamily="34" charset="0"/>
              <a:cs typeface="Arial" panose="020B0604020202020204" pitchFamily="34" charset="0"/>
            </a:endParaRPr>
          </a:p>
        </p:txBody>
      </p:sp>
      <p:sp>
        <p:nvSpPr>
          <p:cNvPr id="2" name="文本框 1"/>
          <p:cNvSpPr txBox="1"/>
          <p:nvPr/>
        </p:nvSpPr>
        <p:spPr>
          <a:xfrm>
            <a:off x="3150235" y="3253105"/>
            <a:ext cx="5203825" cy="1383665"/>
          </a:xfrm>
          <a:prstGeom prst="rect">
            <a:avLst/>
          </a:prstGeom>
          <a:noFill/>
        </p:spPr>
        <p:txBody>
          <a:bodyPr wrap="square" rtlCol="0">
            <a:spAutoFit/>
          </a:bodyPr>
          <a:lstStyle/>
          <a:p>
            <a:r>
              <a:rPr lang="zh-CN" altLang="en-US" sz="2800" dirty="0">
                <a:solidFill>
                  <a:srgbClr val="00B050"/>
                </a:solidFill>
                <a:latin typeface="华文隶书" panose="02010800040101010101" charset="-122"/>
                <a:ea typeface="华文隶书" panose="02010800040101010101" charset="-122"/>
              </a:rPr>
              <a:t>第一节  四种常用密封技术</a:t>
            </a:r>
            <a:endParaRPr lang="zh-CN" altLang="en-US" sz="2800" dirty="0">
              <a:solidFill>
                <a:srgbClr val="00B050"/>
              </a:solidFill>
              <a:latin typeface="华文隶书" panose="02010800040101010101" charset="-122"/>
              <a:ea typeface="华文隶书" panose="02010800040101010101" charset="-122"/>
            </a:endParaRPr>
          </a:p>
          <a:p>
            <a:r>
              <a:rPr lang="zh-CN" altLang="en-US" sz="2800" dirty="0">
                <a:solidFill>
                  <a:srgbClr val="00B050"/>
                </a:solidFill>
                <a:latin typeface="华文隶书" panose="02010800040101010101" charset="-122"/>
                <a:ea typeface="华文隶书" panose="02010800040101010101" charset="-122"/>
              </a:rPr>
              <a:t>第二节  </a:t>
            </a:r>
            <a:r>
              <a:rPr lang="zh-CN" altLang="en-US" sz="2800" dirty="0">
                <a:solidFill>
                  <a:srgbClr val="00B050"/>
                </a:solidFill>
                <a:latin typeface="华文隶书" panose="02010800040101010101" charset="-122"/>
                <a:ea typeface="华文隶书" panose="02010800040101010101" charset="-122"/>
                <a:sym typeface="+mn-ea"/>
              </a:rPr>
              <a:t>阀门密封技术</a:t>
            </a:r>
            <a:endParaRPr lang="zh-CN" altLang="en-US" sz="2800" dirty="0">
              <a:solidFill>
                <a:srgbClr val="00B050"/>
              </a:solidFill>
              <a:latin typeface="华文隶书" panose="02010800040101010101" charset="-122"/>
              <a:ea typeface="华文隶书" panose="02010800040101010101" charset="-122"/>
            </a:endParaRPr>
          </a:p>
          <a:p>
            <a:r>
              <a:rPr lang="zh-CN" altLang="en-US" sz="2800" dirty="0">
                <a:solidFill>
                  <a:srgbClr val="00B050"/>
                </a:solidFill>
                <a:latin typeface="华文隶书" panose="02010800040101010101" charset="-122"/>
                <a:ea typeface="华文隶书" panose="02010800040101010101" charset="-122"/>
              </a:rPr>
              <a:t>第三节  </a:t>
            </a:r>
            <a:r>
              <a:rPr lang="zh-CN" altLang="en-US" sz="2800" dirty="0">
                <a:solidFill>
                  <a:srgbClr val="00B050"/>
                </a:solidFill>
                <a:latin typeface="华文隶书" panose="02010800040101010101" charset="-122"/>
                <a:ea typeface="华文隶书" panose="02010800040101010101" charset="-122"/>
                <a:sym typeface="+mn-ea"/>
              </a:rPr>
              <a:t>焊接缺陷及其危害</a:t>
            </a:r>
            <a:endParaRPr lang="zh-CN" altLang="en-US" sz="2800" dirty="0">
              <a:solidFill>
                <a:srgbClr val="00B050"/>
              </a:solidFill>
              <a:latin typeface="华文隶书" panose="02010800040101010101" charset="-122"/>
              <a:ea typeface="华文隶书" panose="02010800040101010101" charset="-122"/>
              <a:sym typeface="+mn-ea"/>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5"/>
                                        </p:tgtEl>
                                        <p:attrNameLst>
                                          <p:attrName>ppt_y</p:attrName>
                                        </p:attrNameLst>
                                      </p:cBhvr>
                                      <p:tavLst>
                                        <p:tav tm="0">
                                          <p:val>
                                            <p:strVal val="#ppt_y"/>
                                          </p:val>
                                        </p:tav>
                                        <p:tav tm="100000">
                                          <p:val>
                                            <p:strVal val="#ppt_y"/>
                                          </p:val>
                                        </p:tav>
                                      </p:tavLst>
                                    </p:anim>
                                    <p:anim calcmode="lin" valueType="num">
                                      <p:cBhvr>
                                        <p:cTn id="9"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5"/>
                                        </p:tgtEl>
                                      </p:cBhvr>
                                    </p:animEffect>
                                  </p:childTnLst>
                                </p:cTn>
                              </p:par>
                            </p:childTnLst>
                          </p:cTn>
                        </p:par>
                        <p:par>
                          <p:cTn id="12" fill="hold">
                            <p:stCondLst>
                              <p:cond delay="5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5"/>
                                        </p:tgtEl>
                                      </p:cBhvr>
                                    </p:animEffect>
                                    <p:animScale>
                                      <p:cBhvr>
                                        <p:cTn id="15" dur="250" autoRev="1" fill="hold"/>
                                        <p:tgtEl>
                                          <p:spTgt spid="15"/>
                                        </p:tgtEl>
                                      </p:cBhvr>
                                      <p:by x="105000" y="105000"/>
                                    </p:animScale>
                                  </p:childTnLst>
                                </p:cTn>
                              </p:par>
                            </p:childTnLst>
                          </p:cTn>
                        </p:par>
                        <p:par>
                          <p:cTn id="16" fill="hold">
                            <p:stCondLst>
                              <p:cond delay="1049"/>
                            </p:stCondLst>
                            <p:childTnLst>
                              <p:par>
                                <p:cTn id="17" presetID="22" presetClass="entr" presetSubtype="8" fill="hold" grpId="0" nodeType="afterEffect">
                                  <p:stCondLst>
                                    <p:cond delay="0"/>
                                  </p:stCondLst>
                                  <p:iterate type="lt">
                                    <p:tmPct val="30000"/>
                                  </p:iterate>
                                  <p:childTnLst>
                                    <p:set>
                                      <p:cBhvr>
                                        <p:cTn id="18" dur="1" fill="hold">
                                          <p:stCondLst>
                                            <p:cond delay="0"/>
                                          </p:stCondLst>
                                        </p:cTn>
                                        <p:tgtEl>
                                          <p:spTgt spid="13"/>
                                        </p:tgtEl>
                                        <p:attrNameLst>
                                          <p:attrName>style.visibility</p:attrName>
                                        </p:attrNameLst>
                                      </p:cBhvr>
                                      <p:to>
                                        <p:strVal val="visible"/>
                                      </p:to>
                                    </p:set>
                                    <p:animEffect transition="in" filter="wipe(left)">
                                      <p:cBhvr>
                                        <p:cTn id="19" dur="200"/>
                                        <p:tgtEl>
                                          <p:spTgt spid="13"/>
                                        </p:tgtEl>
                                      </p:cBhvr>
                                    </p:animEffect>
                                  </p:childTnLst>
                                </p:cTn>
                              </p:par>
                              <p:par>
                                <p:cTn id="20" presetID="36" presetClass="emph" presetSubtype="0" fill="hold" grpId="1" nodeType="withEffect">
                                  <p:stCondLst>
                                    <p:cond delay="0"/>
                                  </p:stCondLst>
                                  <p:iterate type="lt">
                                    <p:tmPct val="30000"/>
                                  </p:iterate>
                                  <p:childTnLst>
                                    <p:animScale>
                                      <p:cBhvr>
                                        <p:cTn id="21" dur="50" autoRev="1" fill="hold">
                                          <p:stCondLst>
                                            <p:cond delay="0"/>
                                          </p:stCondLst>
                                        </p:cTn>
                                        <p:tgtEl>
                                          <p:spTgt spid="13"/>
                                        </p:tgtEl>
                                      </p:cBhvr>
                                      <p:to x="80000" y="100000"/>
                                    </p:animScale>
                                    <p:anim by="(#ppt_w*0.10)" calcmode="lin" valueType="num">
                                      <p:cBhvr>
                                        <p:cTn id="22" dur="50" autoRev="1" fill="hold">
                                          <p:stCondLst>
                                            <p:cond delay="0"/>
                                          </p:stCondLst>
                                        </p:cTn>
                                        <p:tgtEl>
                                          <p:spTgt spid="13"/>
                                        </p:tgtEl>
                                        <p:attrNameLst>
                                          <p:attrName>ppt_x</p:attrName>
                                        </p:attrNameLst>
                                      </p:cBhvr>
                                    </p:anim>
                                    <p:anim by="(-#ppt_w*0.10)" calcmode="lin" valueType="num">
                                      <p:cBhvr>
                                        <p:cTn id="23" dur="50" autoRev="1" fill="hold">
                                          <p:stCondLst>
                                            <p:cond delay="0"/>
                                          </p:stCondLst>
                                        </p:cTn>
                                        <p:tgtEl>
                                          <p:spTgt spid="13"/>
                                        </p:tgtEl>
                                        <p:attrNameLst>
                                          <p:attrName>ppt_y</p:attrName>
                                        </p:attrNameLst>
                                      </p:cBhvr>
                                    </p:anim>
                                    <p:animRot by="-480000">
                                      <p:cBhvr>
                                        <p:cTn id="24" dur="50" autoRev="1" fill="hold">
                                          <p:stCondLst>
                                            <p:cond delay="0"/>
                                          </p:stCondLst>
                                        </p:cTn>
                                        <p:tgtEl>
                                          <p:spTgt spid="1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5" grpId="0"/>
      <p:bldP spid="15"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920" y="692785"/>
            <a:ext cx="8208010" cy="5389245"/>
          </a:xfrm>
        </p:spPr>
        <p:txBody>
          <a:bodyPr/>
          <a:p>
            <a:pPr marL="0" indent="0">
              <a:buNone/>
            </a:pPr>
            <a:r>
              <a:rPr lang="en-US" altLang="zh-CN">
                <a:latin typeface="华文楷体" panose="02010600040101010101" charset="-122"/>
                <a:ea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rPr>
              <a:t>⑸ 管道法兰的安装</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工艺管道以法兰连接形成静密封，在过程中应用较为普遍。法兰连接的同轴度、平行度是影响静密封效果的重要因素，其平行度的偏差不大于法兰外径的</a:t>
            </a:r>
            <a:r>
              <a:rPr lang="en-US" altLang="zh-CN">
                <a:latin typeface="华文楷体" panose="02010600040101010101" charset="-122"/>
                <a:ea typeface="华文楷体" panose="02010600040101010101" charset="-122"/>
              </a:rPr>
              <a:t>1.52/1000</a:t>
            </a:r>
            <a:r>
              <a:rPr lang="zh-CN" altLang="en-US">
                <a:latin typeface="华文楷体" panose="02010600040101010101" charset="-122"/>
                <a:ea typeface="华文楷体" panose="02010600040101010101" charset="-122"/>
              </a:rPr>
              <a:t>，且不得大于</a:t>
            </a:r>
            <a:r>
              <a:rPr lang="en-US" altLang="zh-CN">
                <a:latin typeface="华文楷体" panose="02010600040101010101" charset="-122"/>
                <a:ea typeface="华文楷体" panose="02010600040101010101" charset="-122"/>
              </a:rPr>
              <a:t>2 mm,</a:t>
            </a:r>
            <a:r>
              <a:rPr lang="zh-CN" altLang="en-US">
                <a:latin typeface="华文楷体" panose="02010600040101010101" charset="-122"/>
                <a:ea typeface="华文楷体" panose="02010600040101010101" charset="-122"/>
              </a:rPr>
              <a:t>不许用强紧螺栓的方法消除法兰的歪斜；法兰连接的同轴度应保持其螺栓孔中心线偏差一般不超过孔金德</a:t>
            </a:r>
            <a:r>
              <a:rPr lang="en-US" altLang="zh-CN">
                <a:latin typeface="华文楷体" panose="02010600040101010101" charset="-122"/>
                <a:ea typeface="华文楷体" panose="02010600040101010101" charset="-122"/>
              </a:rPr>
              <a:t>5%</a:t>
            </a:r>
            <a:r>
              <a:rPr lang="zh-CN" altLang="en-US">
                <a:latin typeface="华文楷体" panose="02010600040101010101" charset="-122"/>
                <a:ea typeface="华文楷体" panose="02010600040101010101" charset="-122"/>
              </a:rPr>
              <a:t>，并保证螺栓能自由穿入。与转动设备相连接的法兰的平行度、同轴度的允许偏差应符合下表的规定：</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p:txBody>
      </p:sp>
      <p:pic>
        <p:nvPicPr>
          <p:cNvPr id="4" name="图片 3"/>
          <p:cNvPicPr>
            <a:picLocks noChangeAspect="1"/>
          </p:cNvPicPr>
          <p:nvPr/>
        </p:nvPicPr>
        <p:blipFill>
          <a:blip r:embed="rId1"/>
          <a:stretch>
            <a:fillRect/>
          </a:stretch>
        </p:blipFill>
        <p:spPr>
          <a:xfrm>
            <a:off x="757555" y="3795395"/>
            <a:ext cx="8112125" cy="168846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678180"/>
            <a:ext cx="8237220" cy="5704205"/>
          </a:xfrm>
        </p:spPr>
        <p:txBody>
          <a:bodyPr/>
          <a:p>
            <a:pPr marL="0" indent="0">
              <a:buNone/>
            </a:pPr>
            <a:r>
              <a:rPr lang="en-US" altLang="zh-CN">
                <a:latin typeface="华文楷体" panose="02010600040101010101" charset="-122"/>
                <a:ea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rPr>
              <a:t>⑹ 工艺操作</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工艺操作不当往往会造成静密封失效，压力、温度和介质是管道工艺操作的三项主要指标。超温、超压运行将导致管道尤其是在焊缝、法兰、螺栓等几何结构不连续处的局部应力大幅度增加形成峰值应力，有可能产生泄漏或脆性破坏。</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控制交变应力，避免螺栓产生疲劳破坏。管道在工艺运行中，承受着交变载荷的作用，这是因为工艺运行中存在着腐蚀过程。对密封件的紧固需要按规定进行巡检，并及时更换失效的紧固件，以保持法兰螺栓足够的预紧力。</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dirty="0">
                <a:solidFill>
                  <a:srgbClr val="FF0000"/>
                </a:solidFill>
                <a:latin typeface="华文楷体" panose="02010600040101010101" charset="-122"/>
                <a:ea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rPr>
              <a:t>⑺ 环境因素</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环境腐蚀包括水腐蚀、大气腐蚀和土壤腐蚀，对于紧固件来说主要是大气腐蚀尤其是工业大气的严重腐蚀。污染物的变化及湿度与温度的变化，决定着工业大气的腐蚀强度，对于大多数工业结构合金来说，二氧化硫、硫化氢和氯将加速腐蚀过程。</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14375" y="593090"/>
            <a:ext cx="8250555" cy="5961380"/>
          </a:xfrm>
        </p:spPr>
        <p:txBody>
          <a:bodyPr/>
          <a:p>
            <a:pPr marL="0" indent="0">
              <a:buNone/>
            </a:pPr>
            <a:r>
              <a:rPr lang="en-US" altLang="zh-CN">
                <a:latin typeface="华文楷体" panose="02010600040101010101" charset="-122"/>
                <a:ea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rPr>
              <a:t>⑻ 在线检验与维护</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检验重点：重要生产装置或设备的进出口法兰连接处；处于生产流程要害部位的管段及工作条件荷载较大、介质温度较高且易燃、易爆、有毒、承受交变载荷的管段；压缩机、泵的进出口部位；补偿器、三通、弯头（弯管）、大小头及支管的连接处；管道支吊架及其损坏部位附近附近的管道组成件的连接处；曾经出现过影响管道安全运行的部位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a:solidFill>
                  <a:srgbClr val="FF0000"/>
                </a:solidFill>
                <a:latin typeface="华文楷体" panose="02010600040101010101" charset="-122"/>
                <a:ea typeface="华文楷体" panose="02010600040101010101" charset="-122"/>
                <a:cs typeface="华文楷体" panose="02010600040101010101" charset="-122"/>
              </a:rPr>
              <a:t>   Ⅱ. 高温下垫片的蠕变失效</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高温很容易导致法兰连接的密封失效，而密封失效往往又是垫片的蠕变失效所引起的。</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高温下，元件在恒定的应力作用下其塑性变形随时间增加而增加的现象称为蠕变。</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蠕变性能是表征密封材料最重要的性能之一，它反映了密封材料抵抗应力松弛和变形的能力。通常蠕变越慢则残余压缩载荷越大，密封性能越好。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7870" y="652780"/>
            <a:ext cx="8227060" cy="5748655"/>
          </a:xfrm>
        </p:spPr>
        <p:txBody>
          <a:bodyPr/>
          <a:lstStyle/>
          <a:p>
            <a:pPr marL="0" indent="0">
              <a:buNone/>
            </a:pPr>
            <a:r>
              <a:rPr lang="zh-CN" altLang="en-US" sz="2800" b="1">
                <a:latin typeface="华文楷体" panose="02010600040101010101" charset="-122"/>
                <a:ea typeface="华文楷体" panose="02010600040101010101" charset="-122"/>
                <a:sym typeface="+mn-ea"/>
              </a:rPr>
              <a:t>三、带压密封</a:t>
            </a:r>
            <a:endParaRPr lang="zh-CN" altLang="en-US" sz="2800" b="1">
              <a:latin typeface="华文楷体" panose="02010600040101010101" charset="-122"/>
              <a:ea typeface="华文楷体" panose="02010600040101010101" charset="-122"/>
              <a:sym typeface="+mn-ea"/>
            </a:endParaRPr>
          </a:p>
          <a:p>
            <a:pPr marL="0" indent="0">
              <a:buNone/>
            </a:pPr>
            <a:r>
              <a:rPr lang="zh-CN" altLang="en-US">
                <a:solidFill>
                  <a:schemeClr val="tx1"/>
                </a:solidFill>
                <a:latin typeface="华文楷体" panose="02010600040101010101" charset="-122"/>
                <a:ea typeface="华文楷体" panose="02010600040101010101" charset="-122"/>
              </a:rPr>
              <a:t>    带压密封是流体介质在泄漏状态下，有效地实现再密封的技术手段，也称带压堵漏或不停车堵漏。</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    带压密封是属于一种应急抢修性质的工作。带压堵漏处理的漏点是一种临时处理措施，有一定的局限性和时效性，但具有显著的经济效益。</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    在化工行业，我国已发布《带压密封技术规范》（</a:t>
            </a:r>
            <a:r>
              <a:rPr lang="en-US" altLang="zh-CN">
                <a:solidFill>
                  <a:schemeClr val="tx1"/>
                </a:solidFill>
                <a:latin typeface="华文楷体" panose="02010600040101010101" charset="-122"/>
                <a:ea typeface="华文楷体" panose="02010600040101010101" charset="-122"/>
              </a:rPr>
              <a:t>HG/T 20201-2007</a:t>
            </a:r>
            <a:r>
              <a:rPr lang="zh-CN" altLang="en-US">
                <a:solidFill>
                  <a:schemeClr val="tx1"/>
                </a:solidFill>
                <a:latin typeface="华文楷体" panose="02010600040101010101" charset="-122"/>
                <a:ea typeface="华文楷体" panose="02010600040101010101" charset="-122"/>
              </a:rPr>
              <a:t>）；对于注剂法和紧固法带压密封施工，发布了《承压设备带压密封技术规范》（GB</a:t>
            </a:r>
            <a:r>
              <a:rPr lang="en-US" altLang="zh-CN">
                <a:solidFill>
                  <a:schemeClr val="tx1"/>
                </a:solidFill>
                <a:latin typeface="华文楷体" panose="02010600040101010101" charset="-122"/>
                <a:ea typeface="华文楷体" panose="02010600040101010101" charset="-122"/>
              </a:rPr>
              <a:t>/</a:t>
            </a:r>
            <a:r>
              <a:rPr lang="zh-CN" altLang="en-US">
                <a:solidFill>
                  <a:schemeClr val="tx1"/>
                </a:solidFill>
                <a:latin typeface="华文楷体" panose="02010600040101010101" charset="-122"/>
                <a:ea typeface="华文楷体" panose="02010600040101010101" charset="-122"/>
              </a:rPr>
              <a:t>T 26467-2011）。</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注剂式带压密封</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    注剂式带压密封是指向特定的封闭空腔注射密封注剂，以安全创建密封结构为目的的一种技术手段。</a:t>
            </a:r>
            <a:endParaRPr lang="zh-CN" altLang="en-US">
              <a:solidFill>
                <a:schemeClr val="tx1"/>
              </a:solidFill>
              <a:latin typeface="华文楷体" panose="02010600040101010101" charset="-122"/>
              <a:ea typeface="华文楷体" panose="02010600040101010101" charset="-122"/>
            </a:endParaRPr>
          </a:p>
          <a:p>
            <a:pPr marL="0" indent="0">
              <a:buNone/>
            </a:pPr>
            <a:r>
              <a:rPr lang="zh-CN" altLang="en-US">
                <a:solidFill>
                  <a:schemeClr val="tx1"/>
                </a:solidFill>
                <a:latin typeface="华文楷体" panose="02010600040101010101" charset="-122"/>
                <a:ea typeface="华文楷体" panose="02010600040101010101" charset="-122"/>
              </a:rPr>
              <a:t>    我国在</a:t>
            </a:r>
            <a:r>
              <a:rPr lang="en-US" altLang="zh-CN">
                <a:solidFill>
                  <a:schemeClr val="tx1"/>
                </a:solidFill>
                <a:latin typeface="华文楷体" panose="02010600040101010101" charset="-122"/>
                <a:ea typeface="华文楷体" panose="02010600040101010101" charset="-122"/>
              </a:rPr>
              <a:t>20</a:t>
            </a:r>
            <a:r>
              <a:rPr lang="zh-CN" altLang="en-US">
                <a:solidFill>
                  <a:schemeClr val="tx1"/>
                </a:solidFill>
                <a:latin typeface="华文楷体" panose="02010600040101010101" charset="-122"/>
                <a:ea typeface="华文楷体" panose="02010600040101010101" charset="-122"/>
              </a:rPr>
              <a:t>世纪</a:t>
            </a:r>
            <a:r>
              <a:rPr lang="en-US" altLang="zh-CN">
                <a:solidFill>
                  <a:schemeClr val="tx1"/>
                </a:solidFill>
                <a:latin typeface="华文楷体" panose="02010600040101010101" charset="-122"/>
                <a:ea typeface="华文楷体" panose="02010600040101010101" charset="-122"/>
              </a:rPr>
              <a:t>80</a:t>
            </a:r>
            <a:r>
              <a:rPr lang="zh-CN" altLang="en-US">
                <a:solidFill>
                  <a:schemeClr val="tx1"/>
                </a:solidFill>
                <a:latin typeface="华文楷体" panose="02010600040101010101" charset="-122"/>
                <a:ea typeface="华文楷体" panose="02010600040101010101" charset="-122"/>
              </a:rPr>
              <a:t>年代引进国外现代带压密封技术，现已逐步应用于化工、石油、冶金、医药、造纸、能源等行业。   </a:t>
            </a:r>
            <a:endParaRPr lang="zh-CN" altLang="en-US" b="1">
              <a:latin typeface="华文楷体" panose="02010600040101010101" charset="-122"/>
              <a:ea typeface="华文楷体" panose="02010600040101010101"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7880" y="577215"/>
            <a:ext cx="8147050" cy="5927725"/>
          </a:xfrm>
        </p:spPr>
        <p:txBody>
          <a:bodyPr/>
          <a:lstStyle/>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⑴ 基本原理</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注剂式带压密封技术的</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基本原理</a:t>
            </a:r>
            <a:r>
              <a:rPr lang="zh-CN" altLang="en-US">
                <a:latin typeface="华文楷体" panose="02010600040101010101" charset="-122"/>
                <a:ea typeface="华文楷体" panose="02010600040101010101" charset="-122"/>
                <a:cs typeface="华文楷体" panose="02010600040101010101" charset="-122"/>
                <a:sym typeface="+mn-ea"/>
              </a:rPr>
              <a:t>：密封注剂在外力作用下，被强行注射到夹具与泄漏部位外表面所形成的密封空腔内，迅速地弥补各种复杂的泄漏缺陷，在注剂压力远远大于泄露介质压力的条件下，泄漏被强行止住，密封注剂自身能够维持住一定的工作密封比压，并在短时间内由塑性体转变为弹性体，形成一个坚硬的、富有弹性的新的密封结构，达到重新密封的目的。</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右图为注剂</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式带压密封原</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理示意图。</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2763520" y="3553460"/>
            <a:ext cx="6201410" cy="274510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3590" y="623570"/>
            <a:ext cx="8181340" cy="6021705"/>
          </a:xfrm>
        </p:spPr>
        <p:txBody>
          <a:bodyPr/>
          <a:lstStyle/>
          <a:p>
            <a:pPr marL="0" indent="0">
              <a:buNone/>
            </a:pPr>
            <a:r>
              <a:rPr lang="zh-CN" altLang="en-US">
                <a:latin typeface="华文楷体" panose="02010600040101010101" charset="-122"/>
                <a:ea typeface="华文楷体" panose="02010600040101010101" charset="-122"/>
              </a:rPr>
              <a:t>下图为法兰泄漏带压密封过程示意图：</a:t>
            </a: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indent="0">
              <a:buNone/>
            </a:pPr>
            <a:endParaRPr lang="zh-CN" altLang="en-US">
              <a:latin typeface="华文楷体" panose="02010600040101010101" charset="-122"/>
              <a:ea typeface="华文楷体" panose="02010600040101010101" charset="-122"/>
            </a:endParaRPr>
          </a:p>
          <a:p>
            <a:pPr marL="0" algn="l">
              <a:buClrTx/>
              <a:buSzTx/>
              <a:buFontTx/>
              <a:buNone/>
            </a:pPr>
            <a:r>
              <a:rPr lang="zh-CN" altLang="en-US" b="1">
                <a:latin typeface="华文楷体" panose="02010600040101010101" charset="-122"/>
                <a:ea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⑵ 密封注剂</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b="1">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密封注剂分为热固化型和非</a:t>
            </a:r>
            <a:r>
              <a:rPr lang="zh-CN" altLang="en-US">
                <a:latin typeface="华文楷体" panose="02010600040101010101" charset="-122"/>
                <a:ea typeface="华文楷体" panose="02010600040101010101" charset="-122"/>
                <a:sym typeface="+mn-ea"/>
              </a:rPr>
              <a:t>热固化型两类；直径宜为</a:t>
            </a:r>
            <a:r>
              <a:rPr lang="en-US" altLang="zh-CN">
                <a:latin typeface="华文楷体" panose="02010600040101010101" charset="-122"/>
                <a:ea typeface="华文楷体" panose="02010600040101010101" charset="-122"/>
                <a:sym typeface="+mn-ea"/>
              </a:rPr>
              <a:t>18～25mm</a:t>
            </a:r>
            <a:r>
              <a:rPr lang="zh-CN" altLang="en-US">
                <a:latin typeface="华文楷体" panose="02010600040101010101" charset="-122"/>
                <a:ea typeface="华文楷体" panose="02010600040101010101" charset="-122"/>
                <a:sym typeface="+mn-ea"/>
              </a:rPr>
              <a:t>，长度宜为</a:t>
            </a:r>
            <a:r>
              <a:rPr lang="en-US" altLang="zh-CN">
                <a:latin typeface="华文楷体" panose="02010600040101010101" charset="-122"/>
                <a:ea typeface="华文楷体" panose="02010600040101010101" charset="-122"/>
                <a:sym typeface="+mn-ea"/>
              </a:rPr>
              <a:t>60～100mm</a:t>
            </a:r>
            <a:r>
              <a:rPr lang="zh-CN" altLang="en-US">
                <a:latin typeface="华文楷体" panose="02010600040101010101" charset="-122"/>
                <a:ea typeface="华文楷体" panose="02010600040101010101" charset="-122"/>
                <a:sym typeface="+mn-ea"/>
              </a:rPr>
              <a:t>，且为棒状固体；密封注剂的质量应符合《带压密封技术规范》（</a:t>
            </a:r>
            <a:r>
              <a:rPr lang="en-US" altLang="zh-CN">
                <a:latin typeface="华文楷体" panose="02010600040101010101" charset="-122"/>
                <a:ea typeface="华文楷体" panose="02010600040101010101" charset="-122"/>
                <a:sym typeface="+mn-ea"/>
              </a:rPr>
              <a:t>HG/T 20201-2007</a:t>
            </a:r>
            <a:r>
              <a:rPr lang="zh-CN" altLang="en-US">
                <a:latin typeface="华文楷体" panose="02010600040101010101" charset="-122"/>
                <a:ea typeface="华文楷体" panose="02010600040101010101" charset="-122"/>
                <a:sym typeface="+mn-ea"/>
              </a:rPr>
              <a:t>）第</a:t>
            </a:r>
            <a:r>
              <a:rPr lang="en-US" altLang="zh-CN">
                <a:latin typeface="华文楷体" panose="02010600040101010101" charset="-122"/>
                <a:ea typeface="华文楷体" panose="02010600040101010101" charset="-122"/>
                <a:sym typeface="+mn-ea"/>
              </a:rPr>
              <a:t>4.2.3</a:t>
            </a:r>
            <a:r>
              <a:rPr lang="zh-CN" altLang="en-US">
                <a:latin typeface="华文楷体" panose="02010600040101010101" charset="-122"/>
                <a:ea typeface="华文楷体" panose="02010600040101010101" charset="-122"/>
                <a:sym typeface="+mn-ea"/>
              </a:rPr>
              <a:t>条的规定。</a:t>
            </a:r>
            <a:endParaRPr lang="en-US" altLang="zh-CN" b="1">
              <a:latin typeface="华文楷体" panose="02010600040101010101" charset="-122"/>
              <a:ea typeface="华文楷体" panose="02010600040101010101" charset="-122"/>
              <a:sym typeface="+mn-ea"/>
            </a:endParaRPr>
          </a:p>
          <a:p>
            <a:pPr marL="0" indent="0">
              <a:buNone/>
            </a:pPr>
            <a:r>
              <a:rPr lang="zh-CN" altLang="en-US" b="1">
                <a:latin typeface="华文楷体" panose="02010600040101010101" charset="-122"/>
                <a:ea typeface="华文楷体" panose="02010600040101010101" charset="-122"/>
              </a:rPr>
              <a:t>    </a:t>
            </a:r>
            <a:endParaRPr lang="zh-CN" altLang="en-US" b="1">
              <a:latin typeface="华文楷体" panose="02010600040101010101" charset="-122"/>
              <a:ea typeface="华文楷体" panose="02010600040101010101" charset="-122"/>
            </a:endParaRPr>
          </a:p>
        </p:txBody>
      </p:sp>
      <p:pic>
        <p:nvPicPr>
          <p:cNvPr id="4" name="图片 3"/>
          <p:cNvPicPr>
            <a:picLocks noChangeAspect="1"/>
          </p:cNvPicPr>
          <p:nvPr>
            <p:custDataLst>
              <p:tags r:id="rId1"/>
            </p:custDataLst>
          </p:nvPr>
        </p:nvPicPr>
        <p:blipFill>
          <a:blip r:embed="rId2"/>
          <a:stretch>
            <a:fillRect/>
          </a:stretch>
        </p:blipFill>
        <p:spPr>
          <a:xfrm>
            <a:off x="1343660" y="1227455"/>
            <a:ext cx="6631305" cy="320167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653415"/>
            <a:ext cx="8225155" cy="5728970"/>
          </a:xfrm>
        </p:spPr>
        <p:txBody>
          <a:bodyPr/>
          <a:lstStyle/>
          <a:p>
            <a:pPr marL="0" indent="0" eaLnBrk="1" latinLnBrk="0" hangingPunct="1">
              <a:lnSpc>
                <a:spcPts val="328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热固化型密封注剂主要以高分子合成橡胶为基料，同时加入固化剂、改进剂、增塑剂、促进剂、填充剂等组成。</a:t>
            </a:r>
            <a:endParaRPr lang="zh-CN" altLang="en-US">
              <a:latin typeface="华文楷体" panose="02010600040101010101" charset="-122"/>
              <a:ea typeface="华文楷体" panose="02010600040101010101" charset="-122"/>
              <a:sym typeface="+mn-ea"/>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sym typeface="+mn-ea"/>
              </a:rPr>
              <a:t>    非热固化型密封注剂的主要成分是合成树脂、塑料、橡胶、石墨、油脂及无机纤维等。与热固化型密封注剂不同，非热固化型密封注剂中不含固化剂成分，而是靠本身具有的各种性能起到密封作用。</a:t>
            </a:r>
            <a:endParaRPr lang="en-US" altLang="zh-CN">
              <a:latin typeface="华文楷体" panose="02010600040101010101" charset="-122"/>
              <a:ea typeface="华文楷体" panose="02010600040101010101" charset="-122"/>
            </a:endParaRPr>
          </a:p>
          <a:p>
            <a:pPr marL="0" indent="0" eaLnBrk="1" latinLnBrk="0" hangingPunct="1">
              <a:lnSpc>
                <a:spcPts val="328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应根据泄漏介质的化学性质、泄漏介质系统的温度以及夹具安装间隙的不同，选用相应的</a:t>
            </a:r>
            <a:r>
              <a:rPr lang="zh-CN" altLang="en-US">
                <a:latin typeface="华文楷体" panose="02010600040101010101" charset="-122"/>
                <a:ea typeface="华文楷体" panose="02010600040101010101" charset="-122"/>
                <a:sym typeface="+mn-ea"/>
              </a:rPr>
              <a:t>密封注剂。</a:t>
            </a:r>
            <a:endParaRPr lang="zh-CN" altLang="en-US">
              <a:latin typeface="华文楷体" panose="02010600040101010101" charset="-122"/>
              <a:ea typeface="华文楷体" panose="02010600040101010101" charset="-122"/>
              <a:sym typeface="+mn-ea"/>
            </a:endParaRPr>
          </a:p>
          <a:p>
            <a:pPr marL="0" algn="l" eaLnBrk="1" latinLnBrk="0" hangingPunct="1">
              <a:lnSpc>
                <a:spcPct val="100000"/>
              </a:lnSpc>
              <a:spcBef>
                <a:spcPct val="20000"/>
              </a:spcBef>
              <a:buClrTx/>
              <a:buSzTx/>
              <a:buFontTx/>
              <a:buNone/>
            </a:pPr>
            <a:r>
              <a:rPr lang="zh-CN" altLang="en-US">
                <a:latin typeface="华文楷体" panose="02010600040101010101" charset="-122"/>
                <a:ea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 ⑶ 注剂工器具</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lang="zh-CN" altLang="en-US">
                <a:latin typeface="华文楷体" panose="02010600040101010101" charset="-122"/>
                <a:ea typeface="华文楷体" panose="02010600040101010101" charset="-122"/>
              </a:rPr>
              <a:t>    带压密封工程施工作业的注剂工具包括注剂枪、液压泵、液压胶管、压力表、快换接头、注剂阀、注剂接头、</a:t>
            </a:r>
            <a:r>
              <a:rPr lang="en-US" altLang="zh-CN">
                <a:latin typeface="华文楷体" panose="02010600040101010101" charset="-122"/>
                <a:ea typeface="华文楷体" panose="02010600040101010101" charset="-122"/>
              </a:rPr>
              <a:t>C</a:t>
            </a:r>
            <a:r>
              <a:rPr lang="zh-CN" altLang="en-US">
                <a:latin typeface="华文楷体" panose="02010600040101010101" charset="-122"/>
                <a:ea typeface="华文楷体" panose="02010600040101010101" charset="-122"/>
              </a:rPr>
              <a:t>型卡具、紧带器、防爆工具等。</a:t>
            </a:r>
            <a:endParaRPr lang="zh-CN" altLang="en-US">
              <a:latin typeface="华文楷体" panose="02010600040101010101" charset="-122"/>
              <a:ea typeface="华文楷体" panose="02010600040101010101" charset="-122"/>
            </a:endParaRPr>
          </a:p>
          <a:p>
            <a:pPr marL="0" algn="l" eaLnBrk="1" latinLnBrk="0" hangingPunct="1">
              <a:lnSpc>
                <a:spcPct val="100000"/>
              </a:lnSpc>
              <a:spcBef>
                <a:spcPct val="20000"/>
              </a:spcBef>
              <a:buClrTx/>
              <a:buSzTx/>
              <a:buFontTx/>
              <a:buNone/>
            </a:pPr>
            <a:r>
              <a:rPr lang="zh-CN" altLang="en-US">
                <a:latin typeface="华文楷体" panose="02010600040101010101" charset="-122"/>
                <a:ea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 ⑷ 带压密封施工</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551180"/>
            <a:ext cx="8225155" cy="5831205"/>
          </a:xfrm>
        </p:spPr>
        <p:txBody>
          <a:bodyPr/>
          <a:lstStyle/>
          <a:p>
            <a:pPr marL="0" indent="0">
              <a:buNone/>
            </a:pPr>
            <a:r>
              <a:rPr lang="en-US" altLang="zh-CN">
                <a:gradFill>
                  <a:gsLst>
                    <a:gs pos="0">
                      <a:srgbClr val="7B32B2"/>
                    </a:gs>
                    <a:gs pos="100000">
                      <a:srgbClr val="401A5D"/>
                    </a:gs>
                  </a:gsLst>
                  <a:lin scaled="0"/>
                </a:gradFill>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带压密封施工方法主要包括：</a:t>
            </a:r>
            <a:r>
              <a:rPr lang="zh-CN" altLang="en-US">
                <a:solidFill>
                  <a:srgbClr val="0070C0"/>
                </a:solidFill>
                <a:latin typeface="华文楷体" panose="02010600040101010101" charset="-122"/>
                <a:ea typeface="华文楷体" panose="02010600040101010101" charset="-122"/>
                <a:sym typeface="+mn-ea"/>
              </a:rPr>
              <a:t>紧固密封法</a:t>
            </a:r>
            <a:r>
              <a:rPr lang="zh-CN" altLang="en-US">
                <a:latin typeface="华文楷体" panose="02010600040101010101" charset="-122"/>
                <a:ea typeface="华文楷体" panose="02010600040101010101" charset="-122"/>
                <a:sym typeface="+mn-ea"/>
              </a:rPr>
              <a:t>、</a:t>
            </a:r>
            <a:r>
              <a:rPr lang="zh-CN" altLang="en-US">
                <a:solidFill>
                  <a:srgbClr val="0070C0"/>
                </a:solidFill>
                <a:latin typeface="华文楷体" panose="02010600040101010101" charset="-122"/>
                <a:ea typeface="华文楷体" panose="02010600040101010101" charset="-122"/>
                <a:sym typeface="+mn-ea"/>
              </a:rPr>
              <a:t>钢带捆扎法</a:t>
            </a:r>
            <a:r>
              <a:rPr lang="zh-CN" altLang="en-US">
                <a:latin typeface="华文楷体" panose="02010600040101010101" charset="-122"/>
                <a:ea typeface="华文楷体" panose="02010600040101010101" charset="-122"/>
                <a:sym typeface="+mn-ea"/>
              </a:rPr>
              <a:t>、</a:t>
            </a:r>
            <a:r>
              <a:rPr lang="zh-CN" altLang="en-US">
                <a:solidFill>
                  <a:srgbClr val="0070C0"/>
                </a:solidFill>
                <a:latin typeface="华文楷体" panose="02010600040101010101" charset="-122"/>
                <a:ea typeface="华文楷体" panose="02010600040101010101" charset="-122"/>
                <a:sym typeface="+mn-ea"/>
              </a:rPr>
              <a:t>金属丝围堵法</a:t>
            </a:r>
            <a:r>
              <a:rPr lang="zh-CN" altLang="en-US">
                <a:latin typeface="华文楷体" panose="02010600040101010101" charset="-122"/>
                <a:ea typeface="华文楷体" panose="02010600040101010101" charset="-122"/>
                <a:sym typeface="+mn-ea"/>
              </a:rPr>
              <a:t>和</a:t>
            </a:r>
            <a:r>
              <a:rPr lang="zh-CN" altLang="en-US">
                <a:solidFill>
                  <a:srgbClr val="0070C0"/>
                </a:solidFill>
                <a:latin typeface="华文楷体" panose="02010600040101010101" charset="-122"/>
                <a:ea typeface="华文楷体" panose="02010600040101010101" charset="-122"/>
                <a:sym typeface="+mn-ea"/>
              </a:rPr>
              <a:t>填料函泄漏密封法</a:t>
            </a:r>
            <a:r>
              <a:rPr lang="zh-CN" altLang="en-US">
                <a:latin typeface="华文楷体" panose="02010600040101010101" charset="-122"/>
                <a:ea typeface="华文楷体" panose="02010600040101010101" charset="-122"/>
                <a:sym typeface="+mn-ea"/>
              </a:rPr>
              <a:t>。</a:t>
            </a:r>
            <a:endParaRPr lang="zh-CN" altLang="en-US">
              <a:gradFill>
                <a:gsLst>
                  <a:gs pos="0">
                    <a:srgbClr val="7B32B2"/>
                  </a:gs>
                  <a:gs pos="100000">
                    <a:srgbClr val="401A5D"/>
                  </a:gs>
                </a:gsLst>
                <a:lin scaled="0"/>
              </a:gradFill>
              <a:latin typeface="华文楷体" panose="02010600040101010101" charset="-122"/>
              <a:ea typeface="华文楷体" panose="02010600040101010101" charset="-122"/>
              <a:sym typeface="+mn-ea"/>
            </a:endParaRPr>
          </a:p>
          <a:p>
            <a:pPr marL="0" indent="0">
              <a:buNone/>
            </a:pPr>
            <a:r>
              <a:rPr lang="zh-CN" altLang="en-US">
                <a:solidFill>
                  <a:srgbClr val="FF0000"/>
                </a:solidFill>
                <a:latin typeface="华文楷体" panose="02010600040101010101" charset="-122"/>
                <a:ea typeface="华文楷体" panose="02010600040101010101" charset="-122"/>
                <a:sym typeface="+mn-ea"/>
              </a:rPr>
              <a:t>经现场勘测存在下列安全隐患时，不得进行带压密封施工：</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①现场不具备安全施工要求的泄漏部位。</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②结构和材料的</a:t>
            </a:r>
            <a:r>
              <a:rPr lang="zh-CN" altLang="en-US">
                <a:latin typeface="华文楷体" panose="02010600040101010101" charset="-122"/>
                <a:ea typeface="华文楷体" panose="02010600040101010101" charset="-122"/>
                <a:sym typeface="+mn-ea"/>
              </a:rPr>
              <a:t>刚度和强度，不能满足带压密封要求的泄漏部位。</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③法兰线密封无法满足安全施工要求的泄漏部位</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④螺栓强度不能满足形成密封比压要求，且无法加固的泄漏部位。</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⑤无法有效阻止带压密封部位材料裂纹继续扩展的泄漏部位。</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⑥无法检测确认带压密封部位材料</a:t>
            </a:r>
            <a:r>
              <a:rPr lang="zh-CN" altLang="en-US">
                <a:latin typeface="华文楷体" panose="02010600040101010101" charset="-122"/>
                <a:ea typeface="华文楷体" panose="02010600040101010101" charset="-122"/>
                <a:sym typeface="+mn-ea"/>
              </a:rPr>
              <a:t>减薄程度的泄漏部位。</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⑦毒性程度为极</a:t>
            </a:r>
            <a:r>
              <a:rPr lang="zh-CN" altLang="en-US">
                <a:latin typeface="华文楷体" panose="02010600040101010101" charset="-122"/>
                <a:ea typeface="华文楷体" panose="02010600040101010101" charset="-122"/>
                <a:sym typeface="+mn-ea"/>
              </a:rPr>
              <a:t>度危害介质的泄漏部位。</a:t>
            </a:r>
            <a:endParaRPr lang="zh-CN" altLang="en-US">
              <a:latin typeface="华文楷体" panose="02010600040101010101" charset="-122"/>
              <a:ea typeface="华文楷体" panose="02010600040101010101" charset="-122"/>
              <a:sym typeface="+mn-ea"/>
            </a:endParaRPr>
          </a:p>
          <a:p>
            <a:endParaRPr lang="zh-CN" altLang="en-US">
              <a:latin typeface="华文楷体" panose="02010600040101010101" charset="-122"/>
              <a:ea typeface="华文楷体" panose="02010600040101010101" charset="-122"/>
            </a:endParaRPr>
          </a:p>
          <a:p>
            <a:endParaRPr lang="zh-CN" altLang="en-US">
              <a:latin typeface="华文楷体" panose="02010600040101010101" charset="-122"/>
              <a:ea typeface="华文楷体" panose="02010600040101010101"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741045"/>
            <a:ext cx="8152130" cy="5641340"/>
          </a:xfrm>
        </p:spPr>
        <p:txBody>
          <a:bodyPr/>
          <a:lstStyle/>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带压粘接密封技术</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对于发现及时、处于萌芽状态的</a:t>
            </a:r>
            <a:r>
              <a:rPr lang="zh-CN" altLang="en-US">
                <a:latin typeface="华文楷体" panose="02010600040101010101" charset="-122"/>
                <a:ea typeface="华文楷体" panose="02010600040101010101" charset="-122"/>
                <a:sym typeface="+mn-ea"/>
              </a:rPr>
              <a:t>泄漏，采用带压粘接密封技术处理是最经济、最简便的技术手段。</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带压粘接密封技术基本原理：采用某种特制的机构在泄漏缺陷处形成一个短暂的无泄漏介质影响的区间，利用黏合剂适应性广、流动性好、固化速度快的特点，在泄漏处建立起一个由黏合剂和各种密封材料构成的新的固体密封结构，达到止住泄漏的目的。</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带压粘接密封技术有填塞粘接法、顶压粘接法、紧固粘接法、磁力压固粘接法、引流粘接法。</a:t>
            </a:r>
            <a:endParaRPr lang="zh-CN" altLang="en-US">
              <a:latin typeface="华文楷体" panose="02010600040101010101" charset="-122"/>
              <a:ea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3. 管道带压焊接密封技术</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连续生产的化工装置，出现跑冒滴漏情况时，一般不采取停产检修密封的方式，而是在确保安全、不影响生产、不中断系统运行的情况下，进行带压焊接密封。</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6770" y="697230"/>
            <a:ext cx="8138160" cy="5889625"/>
          </a:xfrm>
        </p:spPr>
        <p:txBody>
          <a:bodyPr/>
          <a:lstStyle/>
          <a:p>
            <a:pPr marL="0" indent="0">
              <a:buNone/>
            </a:pPr>
            <a:r>
              <a:rPr lang="en-US" altLang="zh-CN">
                <a:latin typeface="华文楷体" panose="02010600040101010101" charset="-122"/>
                <a:ea typeface="华文楷体" panose="02010600040101010101" charset="-122"/>
                <a:sym typeface="+mn-ea"/>
              </a:rPr>
              <a:t>   </a:t>
            </a:r>
            <a:r>
              <a:rPr lang="en-US" altLang="zh-CN" b="1">
                <a:latin typeface="华文楷体" panose="02010600040101010101" charset="-122"/>
                <a:ea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⑴ 带压焊接密封技术常用的方法</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rPr>
              <a:t>① 短管引压焊接密封；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② 螺母焊接密封；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③ 挤压焊接密封；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④ 直接焊接密封。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 ⑵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带压焊接密封需要注意的问题</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化工、石化、医药行业处理的泄漏介质，大多是易燃易爆、有毒有害，并且高温带压，稍有不慎，便会导致设备损坏或人身伤害事故的发生，为此，必须在施工前制订周密的施工方案、可靠的安全措施，并在施工过程中认真地加以执行。除此之外，还应注意以下几个问题：</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 在处理泄漏之前，事先测厚，掌握泄漏点附近管壁的厚度，确保密封作业过程中的安全。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 在高、中压管道密封焊接时，应采用小电流，而且</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utoShape 6"/>
          <p:cNvSpPr>
            <a:spLocks noChangeArrowheads="1"/>
          </p:cNvSpPr>
          <p:nvPr/>
        </p:nvSpPr>
        <p:spPr bwMode="auto">
          <a:xfrm>
            <a:off x="2130425" y="704850"/>
            <a:ext cx="4983480" cy="50165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第一节</a:t>
            </a:r>
            <a:r>
              <a:rPr lang="en-US" altLang="zh-CN" sz="2800" b="1" dirty="0">
                <a:solidFill>
                  <a:srgbClr val="000099"/>
                </a:solidFill>
                <a:latin typeface="+mj-ea"/>
                <a:ea typeface="+mj-ea"/>
                <a:cs typeface="+mj-ea"/>
              </a:rPr>
              <a:t> </a:t>
            </a:r>
            <a:r>
              <a:rPr lang="zh-CN" altLang="en-US" sz="2800" b="1" dirty="0">
                <a:solidFill>
                  <a:srgbClr val="000099"/>
                </a:solidFill>
                <a:latin typeface="+mj-ea"/>
                <a:ea typeface="+mj-ea"/>
                <a:cs typeface="+mj-ea"/>
              </a:rPr>
              <a:t>四种常用密封技术</a:t>
            </a:r>
            <a:endParaRPr lang="zh-CN" altLang="en-US" sz="2800" b="1" dirty="0">
              <a:solidFill>
                <a:srgbClr val="000099"/>
              </a:solidFill>
              <a:latin typeface="+mj-ea"/>
              <a:ea typeface="+mj-ea"/>
              <a:cs typeface="+mj-ea"/>
            </a:endParaRPr>
          </a:p>
        </p:txBody>
      </p:sp>
      <p:sp>
        <p:nvSpPr>
          <p:cNvPr id="2" name="文本框 1"/>
          <p:cNvSpPr txBox="1"/>
          <p:nvPr/>
        </p:nvSpPr>
        <p:spPr>
          <a:xfrm>
            <a:off x="694055" y="1494155"/>
            <a:ext cx="8048625" cy="4954270"/>
          </a:xfrm>
          <a:prstGeom prst="rect">
            <a:avLst/>
          </a:prstGeom>
          <a:noFill/>
        </p:spPr>
        <p:txBody>
          <a:bodyPr wrap="square" rtlCol="0">
            <a:spAutoFit/>
          </a:bodyPr>
          <a:lstStyle/>
          <a:p>
            <a:r>
              <a:rPr kumimoji="1" lang="zh-CN" altLang="en-US" sz="2800" b="1" kern="0">
                <a:latin typeface="华文楷体" panose="02010600040101010101" charset="-122"/>
                <a:ea typeface="华文楷体" panose="02010600040101010101" charset="-122"/>
                <a:sym typeface="+mn-ea"/>
              </a:rPr>
              <a:t>一、密封概述</a:t>
            </a:r>
            <a:endParaRPr kumimoji="1" lang="zh-CN" altLang="en-US" sz="2400" kern="0">
              <a:latin typeface="华文楷体" panose="02010600040101010101" charset="-122"/>
              <a:ea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rPr>
              <a:t>泄漏是引起化工企业火灾、爆炸、中毒事故的主要原因，加强泄漏管理是确保化工企业安全生产的必然要求，也是预防事故发生的有效措施。</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sym typeface="+mn-ea"/>
              </a:rPr>
              <a:t>    所谓</a:t>
            </a:r>
            <a:r>
              <a:rPr lang="zh-CN" altLang="en-US" sz="2400">
                <a:solidFill>
                  <a:srgbClr val="FF0000"/>
                </a:solidFill>
                <a:latin typeface="华文楷体" panose="02010600040101010101" charset="-122"/>
                <a:ea typeface="华文楷体" panose="02010600040101010101" charset="-122"/>
                <a:cs typeface="华文楷体" panose="02010600040101010101" charset="-122"/>
                <a:sym typeface="+mn-ea"/>
              </a:rPr>
              <a:t>泄漏</a:t>
            </a:r>
            <a:r>
              <a:rPr lang="zh-CN" altLang="en-US" sz="2400">
                <a:latin typeface="华文楷体" panose="02010600040101010101" charset="-122"/>
                <a:ea typeface="华文楷体" panose="02010600040101010101" charset="-122"/>
                <a:cs typeface="华文楷体" panose="02010600040101010101" charset="-122"/>
                <a:sym typeface="+mn-ea"/>
              </a:rPr>
              <a:t>，就是高能流体经隔离物缺陷通道向低能区侵入的负面传质现象。</a:t>
            </a:r>
            <a:r>
              <a:rPr lang="zh-CN" altLang="en-US" sz="2400">
                <a:solidFill>
                  <a:srgbClr val="00B0F0"/>
                </a:solidFill>
                <a:latin typeface="华文楷体" panose="02010600040101010101" charset="-122"/>
                <a:ea typeface="华文楷体" panose="02010600040101010101" charset="-122"/>
                <a:cs typeface="华文楷体" panose="02010600040101010101" charset="-122"/>
                <a:sym typeface="+mn-ea"/>
              </a:rPr>
              <a:t>泄漏有两个必要条件</a:t>
            </a:r>
            <a:r>
              <a:rPr lang="zh-CN" altLang="en-US" sz="2400">
                <a:latin typeface="华文楷体" panose="02010600040101010101" charset="-122"/>
                <a:ea typeface="华文楷体" panose="02010600040101010101" charset="-122"/>
                <a:cs typeface="华文楷体" panose="02010600040101010101" charset="-122"/>
                <a:sym typeface="+mn-ea"/>
              </a:rPr>
              <a:t>：密封连接处有间隙（宏观</a:t>
            </a:r>
            <a:r>
              <a:rPr lang="en-US" altLang="zh-CN" sz="2400">
                <a:latin typeface="华文楷体" panose="02010600040101010101" charset="-122"/>
                <a:ea typeface="华文楷体" panose="02010600040101010101" charset="-122"/>
                <a:cs typeface="华文楷体" panose="02010600040101010101" charset="-122"/>
                <a:sym typeface="+mn-ea"/>
              </a:rPr>
              <a:t>/</a:t>
            </a:r>
            <a:r>
              <a:rPr lang="zh-CN" altLang="en-US" sz="2400">
                <a:latin typeface="华文楷体" panose="02010600040101010101" charset="-122"/>
                <a:ea typeface="华文楷体" panose="02010600040101010101" charset="-122"/>
                <a:cs typeface="华文楷体" panose="02010600040101010101" charset="-122"/>
                <a:sym typeface="+mn-ea"/>
              </a:rPr>
              <a:t>微观）和存在压力差；就一般设备而言，减少或消除间隙是阻止泄漏的主要途径。</a:t>
            </a:r>
            <a:endParaRPr lang="zh-CN" altLang="en-US" sz="2400">
              <a:latin typeface="华文楷体" panose="02010600040101010101" charset="-122"/>
              <a:ea typeface="华文楷体" panose="02010600040101010101" charset="-122"/>
              <a:cs typeface="华文楷体" panose="02010600040101010101" charset="-122"/>
              <a:sym typeface="+mn-ea"/>
            </a:endParaRPr>
          </a:p>
          <a:p>
            <a:r>
              <a:rPr lang="zh-CN" altLang="en-US" sz="2400">
                <a:latin typeface="华文楷体" panose="02010600040101010101" charset="-122"/>
                <a:ea typeface="华文楷体" panose="02010600040101010101" charset="-122"/>
                <a:cs typeface="华文楷体" panose="02010600040101010101" charset="-122"/>
              </a:rPr>
              <a:t>    隔离高能流体向低能区进行负面传质的有效措施称为</a:t>
            </a:r>
            <a:r>
              <a:rPr lang="zh-CN" altLang="en-US" sz="2400">
                <a:solidFill>
                  <a:srgbClr val="FF0000"/>
                </a:solidFill>
                <a:latin typeface="华文楷体" panose="02010600040101010101" charset="-122"/>
                <a:ea typeface="华文楷体" panose="02010600040101010101" charset="-122"/>
                <a:cs typeface="华文楷体" panose="02010600040101010101" charset="-122"/>
              </a:rPr>
              <a:t>密封</a:t>
            </a:r>
            <a:r>
              <a:rPr lang="zh-CN" altLang="en-US" sz="2400">
                <a:latin typeface="华文楷体" panose="02010600040101010101" charset="-122"/>
                <a:ea typeface="华文楷体" panose="02010600040101010101" charset="-122"/>
                <a:cs typeface="华文楷体" panose="02010600040101010101" charset="-122"/>
              </a:rPr>
              <a:t>。起密封作用的零部件称为密封件；密封系统可以由几个零部件组成，也可以附带各种辅助系统。</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密封技术大致分为两大类：静密封和动密封。</a:t>
            </a:r>
            <a:endParaRPr lang="zh-CN" altLang="en-US"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    </a:t>
            </a:r>
            <a:r>
              <a:rPr lang="zh-CN" altLang="en-US" sz="2400" b="1">
                <a:solidFill>
                  <a:srgbClr val="7030A0"/>
                </a:solidFill>
                <a:latin typeface="华文楷体" panose="02010600040101010101" charset="-122"/>
                <a:ea typeface="华文楷体" panose="02010600040101010101" charset="-122"/>
                <a:cs typeface="华文楷体" panose="02010600040101010101" charset="-122"/>
              </a:rPr>
              <a:t>静密封</a:t>
            </a:r>
            <a:r>
              <a:rPr lang="zh-CN" altLang="en-US" sz="2400">
                <a:latin typeface="华文楷体" panose="02010600040101010101" charset="-122"/>
                <a:ea typeface="华文楷体" panose="02010600040101010101" charset="-122"/>
                <a:cs typeface="华文楷体" panose="02010600040101010101" charset="-122"/>
              </a:rPr>
              <a:t>是指两个相对静止的零件结合面之间的密封，如</a:t>
            </a:r>
            <a:endParaRPr lang="zh-CN" altLang="en-US" sz="2400">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725805"/>
            <a:ext cx="8254365" cy="5426075"/>
          </a:xfrm>
        </p:spPr>
        <p:txBody>
          <a:bodyPr/>
          <a:lstStyle/>
          <a:p>
            <a:pPr marL="0" indent="0">
              <a:buNone/>
            </a:pPr>
            <a:r>
              <a:rPr lang="zh-CN" altLang="en-US">
                <a:latin typeface="华文楷体" panose="02010600040101010101" charset="-122"/>
                <a:ea typeface="华文楷体" panose="02010600040101010101" charset="-122"/>
                <a:sym typeface="+mn-ea"/>
              </a:rPr>
              <a:t>电流的方向应偏向新增短管的加强板，避免在泄漏管的管壁产生过大的熔深。</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 高温运行的管道补焊时其熔深必然会增加，需要进一步控制焊接电流，一般可比常温低</a:t>
            </a:r>
            <a:r>
              <a:rPr lang="en-US" altLang="zh-CN">
                <a:latin typeface="华文楷体" panose="02010600040101010101" charset="-122"/>
                <a:ea typeface="华文楷体" panose="02010600040101010101" charset="-122"/>
                <a:sym typeface="+mn-ea"/>
              </a:rPr>
              <a:t>10%</a:t>
            </a:r>
            <a:r>
              <a:rPr lang="zh-CN" altLang="en-US">
                <a:latin typeface="华文楷体" panose="02010600040101010101" charset="-122"/>
                <a:ea typeface="华文楷体" panose="02010600040101010101" charset="-122"/>
                <a:sym typeface="+mn-ea"/>
              </a:rPr>
              <a:t>左右。</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带压焊接密封的方法只能是一种临时性的应急措施，许多泄漏故障还须通过其他手段或停车检修来处理，而且即使采取了带压焊接密封，在系统或装置大修或停车检修时，应将密封部分用新管加以更新，以确保下一个检修周期的安全运行。</a:t>
            </a:r>
            <a:endParaRPr lang="zh-CN" altLang="en-US">
              <a:latin typeface="华文楷体" panose="02010600040101010101" charset="-122"/>
              <a:ea typeface="华文楷体" panose="02010600040101010101" charset="-122"/>
              <a:sym typeface="+mn-ea"/>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4. 带压密封施工人员的安全防护</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cs typeface="华文楷体" panose="02010600040101010101" charset="-122"/>
                <a:sym typeface="+mn-ea"/>
              </a:rPr>
              <a:t> 高处作业安全与防护</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⑵ </a:t>
            </a:r>
            <a:r>
              <a:rPr lang="zh-CN" altLang="en-US">
                <a:latin typeface="华文楷体" panose="02010600040101010101" charset="-122"/>
                <a:ea typeface="华文楷体" panose="02010600040101010101" charset="-122"/>
                <a:cs typeface="华文楷体" panose="02010600040101010101" charset="-122"/>
                <a:sym typeface="+mn-ea"/>
              </a:rPr>
              <a:t>呼吸器官的防护</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⑶</a:t>
            </a:r>
            <a:r>
              <a:rPr lang="zh-CN" altLang="en-US">
                <a:latin typeface="华文楷体" panose="02010600040101010101" charset="-122"/>
                <a:ea typeface="华文楷体" panose="02010600040101010101" charset="-122"/>
                <a:cs typeface="华文楷体" panose="02010600040101010101" charset="-122"/>
                <a:sym typeface="+mn-ea"/>
              </a:rPr>
              <a:t> 噪声的防护</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1525" y="721360"/>
            <a:ext cx="8193405" cy="5661025"/>
          </a:xfrm>
        </p:spPr>
        <p:txBody>
          <a:bodyPr/>
          <a:p>
            <a:pPr marL="0" indent="0">
              <a:buNone/>
            </a:pPr>
            <a:r>
              <a:rPr kumimoji="0" lang="en-US" altLang="zh-CN"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0000"/>
                </a:solidFill>
                <a:latin typeface="华文楷体" panose="02010600040101010101" charset="-122"/>
                <a:ea typeface="华文楷体" panose="02010600040101010101" charset="-122"/>
                <a:cs typeface="华文楷体" panose="02010600040101010101" charset="-122"/>
                <a:sym typeface="+mn-ea"/>
              </a:rPr>
              <a:t>⑷ </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静电的防护</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在易燃易爆环境中作业，应防止静电的产生、积聚、放电和电击。</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0000"/>
                </a:solidFill>
                <a:latin typeface="华文楷体" panose="02010600040101010101" charset="-122"/>
                <a:ea typeface="华文楷体" panose="02010600040101010101" charset="-122"/>
                <a:cs typeface="华文楷体" panose="02010600040101010101" charset="-122"/>
                <a:sym typeface="+mn-ea"/>
              </a:rPr>
              <a:t>⑸</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头、眼、手、足、躯干的防护；</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0000"/>
                </a:solidFill>
                <a:latin typeface="华文楷体" panose="02010600040101010101" charset="-122"/>
                <a:ea typeface="华文楷体" panose="02010600040101010101" charset="-122"/>
                <a:cs typeface="华文楷体" panose="02010600040101010101" charset="-122"/>
                <a:sym typeface="+mn-ea"/>
              </a:rPr>
              <a:t>⑹</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燃烧与爆炸的防护</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严禁明火、通风换气、惰性气体保护、采用防爆工具、隔绝空气等。</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FF0000"/>
                </a:solidFill>
                <a:latin typeface="华文楷体" panose="02010600040101010101" charset="-122"/>
                <a:ea typeface="华文楷体" panose="02010600040101010101" charset="-122"/>
                <a:cs typeface="华文楷体" panose="02010600040101010101" charset="-122"/>
                <a:sym typeface="+mn-ea"/>
              </a:rPr>
              <a:t>⑺ </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对法兰螺栓状态的控制</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chemeClr val="tx1"/>
                </a:solidFill>
                <a:latin typeface="华文楷体" panose="02010600040101010101" charset="-122"/>
                <a:ea typeface="华文楷体" panose="02010600040101010101" charset="-122"/>
                <a:cs typeface="华文楷体" panose="02010600040101010101" charset="-122"/>
                <a:sym typeface="+mn-ea"/>
              </a:rPr>
              <a:t>a). </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应严格执行注剂操作规定，控制密封空腔注剂挤压力，防止螺栓超载。</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kumimoji="0" lang="en-US" altLang="zh-CN" kern="1200">
                <a:solidFill>
                  <a:schemeClr val="tx1"/>
                </a:solidFill>
                <a:latin typeface="华文楷体" panose="02010600040101010101" charset="-122"/>
                <a:ea typeface="华文楷体" panose="02010600040101010101" charset="-122"/>
                <a:cs typeface="华文楷体" panose="02010600040101010101" charset="-122"/>
                <a:sym typeface="+mn-ea"/>
              </a:rPr>
              <a:t>b). </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当泄漏法兰的连接螺栓锈蚀严重或已经产生超载变形时，应采用更换或增强措施。</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⑻</a:t>
            </a: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施工现场设置明显的安全警示标志。</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08660" y="508635"/>
            <a:ext cx="8256270" cy="5643245"/>
          </a:xfrm>
        </p:spPr>
        <p:txBody>
          <a:bodyPr/>
          <a:lstStyle/>
          <a:p>
            <a:pPr marL="0" indent="0">
              <a:buNone/>
            </a:pPr>
            <a:r>
              <a:rPr lang="zh-CN" altLang="en-US" sz="2800" b="1">
                <a:latin typeface="华文楷体" panose="02010600040101010101" charset="-122"/>
                <a:ea typeface="华文楷体" panose="02010600040101010101" charset="-122"/>
                <a:sym typeface="+mn-ea"/>
              </a:rPr>
              <a:t>四、填料密封</a:t>
            </a:r>
            <a:endParaRPr lang="zh-CN" altLang="en-US" b="1">
              <a:latin typeface="华文楷体" panose="02010600040101010101" charset="-122"/>
              <a:ea typeface="华文楷体" panose="02010600040101010101" charset="-122"/>
              <a:sym typeface="+mn-ea"/>
            </a:endParaRPr>
          </a:p>
          <a:p>
            <a:pPr marL="0" indent="0">
              <a:buNone/>
            </a:pPr>
            <a:r>
              <a:rPr lang="zh-CN" altLang="en-US"/>
              <a:t>    </a:t>
            </a:r>
            <a:r>
              <a:rPr lang="zh-CN" altLang="en-US">
                <a:latin typeface="华文楷体" panose="02010600040101010101" charset="-122"/>
                <a:ea typeface="华文楷体" panose="02010600040101010101" charset="-122"/>
                <a:sym typeface="+mn-ea"/>
              </a:rPr>
              <a:t>填料密封：填料作密封件的密封。</a:t>
            </a:r>
            <a:endParaRPr lang="zh-CN" altLang="en-US"/>
          </a:p>
          <a:p>
            <a:pPr marL="0" indent="0">
              <a:buNone/>
            </a:pPr>
            <a:r>
              <a:rPr lang="zh-CN" altLang="en-US"/>
              <a:t> </a:t>
            </a:r>
            <a:r>
              <a:rPr lang="en-US" altLang="zh-CN"/>
              <a:t>   </a:t>
            </a:r>
            <a:r>
              <a:rPr lang="zh-CN" altLang="en-US">
                <a:latin typeface="华文楷体" panose="02010600040101010101" charset="-122"/>
                <a:ea typeface="华文楷体" panose="02010600040101010101" charset="-122"/>
              </a:rPr>
              <a:t>填料密封是在轴与壳体之间用弹、塑性材料或具有弹性结构的元件堵塞泄漏通道的密封装置，可分作</a:t>
            </a:r>
            <a:r>
              <a:rPr lang="zh-CN" altLang="en-US">
                <a:latin typeface="华文楷体" panose="02010600040101010101" charset="-122"/>
                <a:ea typeface="华文楷体" panose="02010600040101010101" charset="-122"/>
                <a:sym typeface="+mn-ea"/>
              </a:rPr>
              <a:t>软</a:t>
            </a:r>
            <a:r>
              <a:rPr lang="zh-CN" altLang="en-US">
                <a:latin typeface="华文楷体" panose="02010600040101010101" charset="-122"/>
                <a:ea typeface="华文楷体" panose="02010600040101010101" charset="-122"/>
                <a:sym typeface="+mn-ea"/>
              </a:rPr>
              <a:t>填料（盘根）密封、硬填料密封、成型填料密封及油封等。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软填料（盘根）密封</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  ⑴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软填料</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密封原理</a:t>
            </a:r>
            <a:endParaRPr lang="zh-CN">
              <a:latin typeface="华文楷体" panose="02010600040101010101" charset="-122"/>
              <a:ea typeface="华文楷体" panose="02010600040101010101" charset="-122"/>
            </a:endParaRPr>
          </a:p>
          <a:p>
            <a:pPr marL="0" indent="0">
              <a:buNone/>
            </a:pPr>
            <a:r>
              <a:rPr lang="zh-CN">
                <a:latin typeface="华文楷体" panose="02010600040101010101" charset="-122"/>
                <a:ea typeface="华文楷体" panose="02010600040101010101" charset="-122"/>
                <a:sym typeface="+mn-ea"/>
              </a:rPr>
              <a:t>    填料装入填料腔后，经压盖对它作轴向压缩，当轴与填料有相对运动时，由于填料的塑性，使它产生径向力，并与轴紧密接触。同时，填料中浸渍的润滑剂被挤出，在接触面之间形成油膜，使盘根填料和轴类似于滑动轴承，起到一定的润滑作用，从而避免了盘根和轴的过度磨损。轴在微观下表面非常的不平整，与盘根只能部分贴合，而部分未接触，所以在盘根和轴之间有微小的间隙，像迷宫一样，</a:t>
            </a:r>
            <a:r>
              <a:rPr lang="zh-CN">
                <a:solidFill>
                  <a:srgbClr val="FF0000"/>
                </a:solidFill>
                <a:latin typeface="华文楷体" panose="02010600040101010101" charset="-122"/>
                <a:ea typeface="华文楷体" panose="02010600040101010101" charset="-122"/>
                <a:sym typeface="+mn-ea"/>
              </a:rPr>
              <a:t>带压介质在间隙中多次被节流</a:t>
            </a:r>
            <a:r>
              <a:rPr lang="zh-CN">
                <a:latin typeface="华文楷体" panose="02010600040101010101" charset="-122"/>
                <a:ea typeface="华文楷体" panose="02010600040101010101" charset="-122"/>
                <a:sym typeface="+mn-ea"/>
              </a:rPr>
              <a:t>，从而达到密封的作用。</a:t>
            </a:r>
            <a:endParaRPr lang="zh-CN">
              <a:latin typeface="华文楷体" panose="02010600040101010101" charset="-122"/>
              <a:ea typeface="华文楷体" panose="02010600040101010101" charset="-122"/>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1"/>
          <a:stretch>
            <a:fillRect/>
          </a:stretch>
        </p:blipFill>
        <p:spPr>
          <a:xfrm>
            <a:off x="789940" y="702310"/>
            <a:ext cx="5264785" cy="5036820"/>
          </a:xfrm>
          <a:prstGeom prst="rect">
            <a:avLst/>
          </a:prstGeom>
        </p:spPr>
      </p:pic>
      <p:sp>
        <p:nvSpPr>
          <p:cNvPr id="5" name="文本框 4"/>
          <p:cNvSpPr txBox="1"/>
          <p:nvPr/>
        </p:nvSpPr>
        <p:spPr>
          <a:xfrm>
            <a:off x="6054090" y="612775"/>
            <a:ext cx="2557145" cy="5631180"/>
          </a:xfrm>
          <a:prstGeom prst="rect">
            <a:avLst/>
          </a:prstGeom>
          <a:noFill/>
        </p:spPr>
        <p:txBody>
          <a:bodyPr wrap="square" rtlCol="0">
            <a:spAutoFit/>
          </a:bodyPr>
          <a:lstStyle/>
          <a:p>
            <a:r>
              <a:rPr lang="en-US" altLang="zh-CN" sz="2400" b="1">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rPr>
              <a:t>左图为一典型结构的软填料密封。</a:t>
            </a:r>
            <a:endParaRPr lang="zh-CN" altLang="en-US" sz="2400">
              <a:latin typeface="华文楷体" panose="02010600040101010101" charset="-122"/>
              <a:ea typeface="华文楷体" panose="02010600040101010101" charset="-122"/>
            </a:endParaRPr>
          </a:p>
          <a:p>
            <a:r>
              <a:rPr lang="zh-CN" altLang="en-US" sz="2400">
                <a:latin typeface="华文楷体" panose="02010600040101010101" charset="-122"/>
                <a:ea typeface="华文楷体" panose="02010600040101010101" charset="-122"/>
              </a:rPr>
              <a:t>    为了使沿轴向径向力分布均匀，采用中间</a:t>
            </a:r>
            <a:r>
              <a:rPr lang="zh-CN" altLang="en-US" sz="2400">
                <a:solidFill>
                  <a:srgbClr val="0070C0"/>
                </a:solidFill>
                <a:latin typeface="华文楷体" panose="02010600040101010101" charset="-122"/>
                <a:ea typeface="华文楷体" panose="02010600040101010101" charset="-122"/>
              </a:rPr>
              <a:t>封液环</a:t>
            </a:r>
            <a:r>
              <a:rPr lang="en-US" altLang="zh-CN" sz="2400">
                <a:solidFill>
                  <a:srgbClr val="0070C0"/>
                </a:solidFill>
                <a:latin typeface="+mj-lt"/>
                <a:ea typeface="华文楷体" panose="02010600040101010101" charset="-122"/>
                <a:cs typeface="+mj-lt"/>
              </a:rPr>
              <a:t>3</a:t>
            </a:r>
            <a:r>
              <a:rPr lang="zh-CN" altLang="en-US" sz="2400">
                <a:latin typeface="华文楷体" panose="02010600040101010101" charset="-122"/>
                <a:ea typeface="华文楷体" panose="02010600040101010101" charset="-122"/>
              </a:rPr>
              <a:t>将填料函分成两段。为了使软填料有足够的润滑和冷却，往封液环入口注入润滑性液体（封液）。为了防止填料被挤出，采用具有一定间隙的</a:t>
            </a:r>
            <a:r>
              <a:rPr lang="zh-CN" altLang="en-US" sz="2400">
                <a:solidFill>
                  <a:srgbClr val="0070C0"/>
                </a:solidFill>
                <a:latin typeface="华文楷体" panose="02010600040101010101" charset="-122"/>
                <a:ea typeface="华文楷体" panose="02010600040101010101" charset="-122"/>
              </a:rPr>
              <a:t>底衬套</a:t>
            </a:r>
            <a:r>
              <a:rPr lang="en-US" altLang="zh-CN" sz="2400">
                <a:solidFill>
                  <a:srgbClr val="0070C0"/>
                </a:solidFill>
                <a:latin typeface="+mj-lt"/>
                <a:ea typeface="华文楷体" panose="02010600040101010101" charset="-122"/>
                <a:cs typeface="+mj-lt"/>
              </a:rPr>
              <a:t>6</a:t>
            </a:r>
            <a:r>
              <a:rPr lang="zh-CN" altLang="en-US" sz="2400">
                <a:latin typeface="华文楷体" panose="02010600040101010101" charset="-122"/>
                <a:ea typeface="华文楷体" panose="02010600040101010101" charset="-122"/>
              </a:rPr>
              <a:t>。</a:t>
            </a:r>
            <a:endParaRPr lang="zh-CN" altLang="en-US" sz="2400">
              <a:latin typeface="华文楷体" panose="02010600040101010101" charset="-122"/>
              <a:ea typeface="华文楷体" panose="02010600040101010101"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5015" y="608965"/>
            <a:ext cx="8209915" cy="5702300"/>
          </a:xfrm>
        </p:spPr>
        <p:txBody>
          <a:bodyPr/>
          <a:lstStyle/>
          <a:p>
            <a:pPr marL="0" indent="0">
              <a:buNone/>
            </a:pPr>
            <a:r>
              <a:rPr lang="en-US" altLang="zh-CN" b="1">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 ⑵ 软填料密封材料</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按照软填料的主体密封基材的材质分为天然</a:t>
            </a:r>
            <a:r>
              <a:rPr lang="zh-CN" altLang="en-US">
                <a:latin typeface="华文楷体" panose="02010600040101010101" charset="-122"/>
                <a:ea typeface="华文楷体" panose="02010600040101010101" charset="-122"/>
                <a:cs typeface="华文楷体" panose="02010600040101010101" charset="-122"/>
                <a:sym typeface="+mn-ea"/>
              </a:rPr>
              <a:t>纤维类（天然棉、麻、毛等）、</a:t>
            </a:r>
            <a:r>
              <a:rPr lang="zh-CN" altLang="en-US">
                <a:latin typeface="华文楷体" panose="02010600040101010101" charset="-122"/>
                <a:ea typeface="华文楷体" panose="02010600040101010101" charset="-122"/>
                <a:cs typeface="华文楷体" panose="02010600040101010101" charset="-122"/>
                <a:sym typeface="+mn-ea"/>
              </a:rPr>
              <a:t>矿物纤维类（主要有石棉类</a:t>
            </a:r>
            <a:r>
              <a:rPr lang="en-US" altLang="zh-CN">
                <a:latin typeface="华文楷体" panose="02010600040101010101" charset="-122"/>
                <a:ea typeface="华文楷体" panose="02010600040101010101" charset="-122"/>
                <a:cs typeface="华文楷体" panose="02010600040101010101" charset="-122"/>
                <a:sym typeface="+mn-ea"/>
              </a:rPr>
              <a:t>--</a:t>
            </a:r>
            <a:r>
              <a:rPr lang="zh-CN" altLang="en-US">
                <a:latin typeface="华文楷体" panose="02010600040101010101" charset="-122"/>
                <a:ea typeface="华文楷体" panose="02010600040101010101" charset="-122"/>
                <a:cs typeface="华文楷体" panose="02010600040101010101" charset="-122"/>
                <a:sym typeface="+mn-ea"/>
              </a:rPr>
              <a:t>因具有致癌性已被限制或禁止使用）、</a:t>
            </a:r>
            <a:r>
              <a:rPr lang="zh-CN" altLang="en-US">
                <a:latin typeface="华文楷体" panose="02010600040101010101" charset="-122"/>
                <a:ea typeface="华文楷体" panose="02010600040101010101" charset="-122"/>
                <a:cs typeface="华文楷体" panose="02010600040101010101" charset="-122"/>
                <a:sym typeface="+mn-ea"/>
              </a:rPr>
              <a:t>合成纤维类（聚四氟乙烯纤维、碳纤维、酚醛纤维、尼龙等）、陶瓷纤维（碳化硅、</a:t>
            </a:r>
            <a:r>
              <a:rPr lang="zh-CN" altLang="en-US">
                <a:latin typeface="华文楷体" panose="02010600040101010101" charset="-122"/>
                <a:ea typeface="华文楷体" panose="02010600040101010101" charset="-122"/>
                <a:cs typeface="华文楷体" panose="02010600040101010101" charset="-122"/>
                <a:sym typeface="+mn-ea"/>
              </a:rPr>
              <a:t>碳</a:t>
            </a:r>
            <a:r>
              <a:rPr lang="zh-CN" altLang="en-US">
                <a:latin typeface="华文楷体" panose="02010600040101010101" charset="-122"/>
                <a:ea typeface="华文楷体" panose="02010600040101010101" charset="-122"/>
                <a:cs typeface="华文楷体" panose="02010600040101010101" charset="-122"/>
                <a:sym typeface="+mn-ea"/>
              </a:rPr>
              <a:t>化硼、中碱玻璃等纤维）和金属纤维类等。</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由于受密封介质的温度、压力、</a:t>
            </a:r>
            <a:r>
              <a:rPr lang="en-US" altLang="zh-CN">
                <a:latin typeface="华文楷体" panose="02010600040101010101" charset="-122"/>
                <a:ea typeface="华文楷体" panose="02010600040101010101" charset="-122"/>
                <a:cs typeface="华文楷体" panose="02010600040101010101" charset="-122"/>
                <a:sym typeface="+mn-ea"/>
              </a:rPr>
              <a:t>pH</a:t>
            </a:r>
            <a:r>
              <a:rPr lang="zh-CN" altLang="en-US">
                <a:latin typeface="华文楷体" panose="02010600040101010101" charset="-122"/>
                <a:ea typeface="华文楷体" panose="02010600040101010101" charset="-122"/>
                <a:cs typeface="华文楷体" panose="02010600040101010101" charset="-122"/>
                <a:sym typeface="+mn-ea"/>
              </a:rPr>
              <a:t>值以及设备的线速度、表面粗糙度、同轴度、径跳、偏心等因素影响，就要求盘根材料具有一定的弹塑性、化学稳定性、不渗透性、自润滑性、耐温性、拆装方便、制造简单、价格低廉等特点。</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 ⑶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软填料密封故障及排除方法</a:t>
            </a:r>
            <a:r>
              <a:rPr lang="zh-CN" altLang="en-US">
                <a:latin typeface="华文楷体" panose="02010600040101010101" charset="-122"/>
                <a:ea typeface="华文楷体" panose="02010600040101010101" charset="-122"/>
                <a:cs typeface="华文楷体" panose="02010600040101010101" charset="-122"/>
                <a:sym typeface="+mn-ea"/>
              </a:rPr>
              <a:t>    </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① 填料挤进轴(或阀杆)和挡圈或轴(或阀杆)和压盖之间的间隙时，多因为设计的间隙过大或偏心。可通过减小间隙，检查同轴度来解决。</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98195" y="667385"/>
            <a:ext cx="8166735" cy="5542915"/>
          </a:xfrm>
        </p:spPr>
        <p:txBody>
          <a:bodyPr/>
          <a:lstStyle/>
          <a:p>
            <a:pPr marL="0" indent="0">
              <a:buNone/>
            </a:pPr>
            <a:r>
              <a:rPr lang="en-US" altLang="zh-CN">
                <a:latin typeface="华文楷体" panose="02010600040101010101" charset="-122"/>
                <a:ea typeface="华文楷体" panose="02010600040101010101" charset="-122"/>
              </a:rPr>
              <a:t>    ②填料外表面被研伤，可能填料压盖外侧泄漏时，是由于填料外径太小。可通过检查填料函和填料尺寸来解决。  </a:t>
            </a:r>
            <a:endParaRPr lang="en-US" altLang="zh-CN">
              <a:latin typeface="华文楷体" panose="02010600040101010101" charset="-122"/>
              <a:ea typeface="华文楷体" panose="02010600040101010101" charset="-122"/>
            </a:endParaRPr>
          </a:p>
          <a:p>
            <a:pPr marL="0" indent="0">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③填料圈挤入邻近的圈内，是因为填料圈切得太短。可通过更换正确尺寸的填料解决。</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sym typeface="+mn-ea"/>
              </a:rPr>
              <a:t>    ④介质沿填料压盖泄漏，是因为填料装配不当或挡圈又破损。首先应检查挡圈的情况再重新安装。     </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⑤靠近压盖一段的填料压得太紧，是由于填料装配不当造成的。应仔细重新安装。</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rPr>
              <a:t>    ⑥填料焦化或变黑，是因为润滑失效。应更换带有适当润滑剂的填料，或装入能补给润滑剂的填料环。</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⑦沿轴(或阀杆)的轴向上有严重磨损或划痕，是因为润滑失效或内部存在杂质。应更换带有润滑剂的填料或装入能补给润滑剂的填料环，同时应仔细清洗填料函。</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71525" y="721995"/>
            <a:ext cx="8193405" cy="5271135"/>
          </a:xfrm>
        </p:spPr>
        <p:txBody>
          <a:bodyPr/>
          <a:p>
            <a:pPr marL="0" indent="0" eaLnBrk="1" latinLnBrk="0" hangingPunct="1">
              <a:lnSpc>
                <a:spcPts val="33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⑧泄露过大，已无法调节。是因为填料膨胀或破坏或填料切得太短或装配错误或润滑剂被冲掉或偏心。可通过更换能抵抗密封液体作用的填料，检查轴或阀杆的同心度。 </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8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    2. 成型填料密封</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80"/>
              </a:lnSpc>
              <a:spcBef>
                <a:spcPts val="0"/>
              </a:spcBef>
              <a:buNone/>
            </a:pPr>
            <a:r>
              <a:rPr lang="zh-CN" altLang="en-US">
                <a:latin typeface="华文楷体" panose="02010600040101010101" charset="-122"/>
                <a:ea typeface="华文楷体" panose="02010600040101010101" charset="-122"/>
                <a:sym typeface="+mn-ea"/>
              </a:rPr>
              <a:t>    成型填料密封泛指用橡胶、塑料、皮革及软金属材料经模压或车削加工成型的环状密封圈。</a:t>
            </a:r>
            <a:endParaRPr lang="zh-CN" altLang="en-US">
              <a:latin typeface="华文楷体" panose="02010600040101010101" charset="-122"/>
              <a:ea typeface="华文楷体" panose="02010600040101010101" charset="-122"/>
            </a:endParaRPr>
          </a:p>
          <a:p>
            <a:pPr marL="0" indent="0" eaLnBrk="1" latinLnBrk="0" hangingPunct="1">
              <a:lnSpc>
                <a:spcPts val="3380"/>
              </a:lnSpc>
              <a:spcBef>
                <a:spcPts val="0"/>
              </a:spcBef>
              <a:buNone/>
            </a:pPr>
            <a:r>
              <a:rPr lang="zh-CN" altLang="en-US">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成型填料密封是依靠填料本身受到机械压紧力或同时受到介质压力的自紧作用产生的弹塑性变形而堵塞流体泄漏通道的。其结构简单紧凑，密封性能良好，品种规格多，工作参数范围广，是往复动密封及静密封的主要结构形式之一。部分成型填料也可作为旋转及螺旋运动密封件。</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608965"/>
            <a:ext cx="8195310" cy="5773420"/>
          </a:xfrm>
        </p:spPr>
        <p:txBody>
          <a:bodyPr/>
          <a:lstStyle/>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油封实质上也属于</a:t>
            </a:r>
            <a:r>
              <a:rPr lang="zh-CN" altLang="en-US">
                <a:latin typeface="华文楷体" panose="02010600040101010101" charset="-122"/>
                <a:ea typeface="华文楷体" panose="02010600040101010101" charset="-122"/>
                <a:sym typeface="+mn-ea"/>
              </a:rPr>
              <a:t>成型填料密封中的唇形密封，但因其品种规格繁多，需要量大而另列一类。</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FF0000"/>
                </a:solidFill>
                <a:highlight>
                  <a:srgbClr val="FFFF00"/>
                </a:highlight>
                <a:latin typeface="华文楷体" panose="02010600040101010101" charset="-122"/>
                <a:ea typeface="华文楷体" panose="02010600040101010101" charset="-122"/>
                <a:sym typeface="+mn-ea"/>
              </a:rPr>
              <a:t>油封</a:t>
            </a:r>
            <a:r>
              <a:rPr lang="zh-CN" altLang="en-US">
                <a:latin typeface="华文楷体" panose="02010600040101010101" charset="-122"/>
                <a:ea typeface="华文楷体" panose="02010600040101010101" charset="-122"/>
                <a:sym typeface="+mn-ea"/>
              </a:rPr>
              <a:t>即润滑油的密封，多用于润滑油系统中作为油泵的轴承密封。其功能是把油腔和外界隔离，对内封油，对外防尘。</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油封一般以橡胶为主体材料，有的带金属骨架和弹簧。其结构简单、尺寸紧凑、装卸容易、成本低廉。</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成型填料密封跟软填料密封的</a:t>
            </a:r>
            <a:r>
              <a:rPr lang="zh-CN" altLang="en-US">
                <a:solidFill>
                  <a:srgbClr val="7030A0"/>
                </a:solidFill>
                <a:latin typeface="华文楷体" panose="02010600040101010101" charset="-122"/>
                <a:ea typeface="华文楷体" panose="02010600040101010101" charset="-122"/>
              </a:rPr>
              <a:t>区别</a:t>
            </a:r>
            <a:r>
              <a:rPr lang="zh-CN" altLang="en-US">
                <a:latin typeface="华文楷体" panose="02010600040101010101" charset="-122"/>
                <a:ea typeface="华文楷体" panose="02010600040101010101" charset="-122"/>
              </a:rPr>
              <a:t>在于</a:t>
            </a:r>
            <a:r>
              <a:rPr lang="zh-CN" altLang="en-US">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rPr>
              <a:t>前者不仅依靠密封圈预先被挤压因弹塑性变形而产生预紧力，同时在工作时介质压力也挤压密封圈，使之变形产生压紧力。也就是说，</a:t>
            </a:r>
            <a:r>
              <a:rPr lang="zh-CN" altLang="en-US">
                <a:latin typeface="华文楷体" panose="02010600040101010101" charset="-122"/>
                <a:ea typeface="华文楷体" panose="02010600040101010101" charset="-122"/>
                <a:sym typeface="+mn-ea"/>
              </a:rPr>
              <a:t>成型填料密封属于</a:t>
            </a:r>
            <a:r>
              <a:rPr lang="zh-CN" altLang="en-US">
                <a:gradFill>
                  <a:gsLst>
                    <a:gs pos="0">
                      <a:srgbClr val="7B32B2"/>
                    </a:gs>
                    <a:gs pos="100000">
                      <a:srgbClr val="401A5D"/>
                    </a:gs>
                  </a:gsLst>
                  <a:lin scaled="0"/>
                </a:gradFill>
                <a:latin typeface="华文楷体" panose="02010600040101010101" charset="-122"/>
                <a:ea typeface="华文楷体" panose="02010600040101010101" charset="-122"/>
                <a:sym typeface="+mn-ea"/>
              </a:rPr>
              <a:t>自紧式密封</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sym typeface="+mn-ea"/>
              </a:rPr>
              <a:t>成型填料按工作特性分为压紧式填料、唇形填料两大类；按材质分为橡胶类、塑料类、皮革类及软金属类，其中橡胶密封圈应用最广，占</a:t>
            </a:r>
            <a:r>
              <a:rPr lang="en-US" altLang="zh-CN">
                <a:latin typeface="华文楷体" panose="02010600040101010101" charset="-122"/>
                <a:ea typeface="华文楷体" panose="02010600040101010101" charset="-122"/>
                <a:sym typeface="+mn-ea"/>
              </a:rPr>
              <a:t>50%</a:t>
            </a:r>
            <a:r>
              <a:rPr lang="zh-CN" altLang="en-US">
                <a:latin typeface="华文楷体" panose="02010600040101010101" charset="-122"/>
                <a:ea typeface="华文楷体" panose="02010600040101010101" charset="-122"/>
                <a:sym typeface="+mn-ea"/>
              </a:rPr>
              <a:t>左右，有</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密封之王</a:t>
            </a:r>
            <a:r>
              <a:rPr lang="en-US" alt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之称。</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0565" y="639445"/>
            <a:ext cx="8254365" cy="5901055"/>
          </a:xfrm>
        </p:spPr>
        <p:txBody>
          <a:bodyPr/>
          <a:lstStyle/>
          <a:p>
            <a:pPr marL="0" indent="0">
              <a:buNone/>
            </a:pPr>
            <a:r>
              <a:rPr lang="en-US" altLang="zh-CN" b="1" dirty="0">
                <a:solidFill>
                  <a:srgbClr val="FFC000"/>
                </a:solidFill>
                <a:latin typeface="华文楷体" panose="02010600040101010101" charset="-122"/>
                <a:ea typeface="华文楷体" panose="02010600040101010101" charset="-122"/>
                <a:cs typeface="华文楷体" panose="02010600040101010101" charset="-122"/>
              </a:rPr>
              <a:t>    </a:t>
            </a: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3. 硬填料密封</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用金属、石墨、填充四氟乙烯等制成的密封填料称为硬填料密封。它比软填料密封具有更高的耐热、耐压和高速性能，广泛用于压缩机、柱塞泵等设备的往复密封和旋转密封。为了能补偿磨损和适应轴的跳动，</a:t>
            </a:r>
            <a:r>
              <a:rPr lang="zh-CN" altLang="en-US">
                <a:latin typeface="华文楷体" panose="02010600040101010101" charset="-122"/>
                <a:ea typeface="华文楷体" panose="02010600040101010101" charset="-122"/>
                <a:cs typeface="华文楷体" panose="02010600040101010101" charset="-122"/>
                <a:sym typeface="+mn-ea"/>
              </a:rPr>
              <a:t>硬填料密封一般采用分瓣式、开口式或唇型式的结构形式。</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硬填料密封</a:t>
            </a:r>
            <a:r>
              <a:rPr lang="zh-CN" altLang="en-US">
                <a:latin typeface="华文楷体" panose="02010600040101010101" charset="-122"/>
                <a:ea typeface="华文楷体" panose="02010600040101010101" charset="-122"/>
                <a:cs typeface="华文楷体" panose="02010600040101010101" charset="-122"/>
                <a:sym typeface="+mn-ea"/>
              </a:rPr>
              <a:t>是借助于圈簧或气体的压力差使密封圈（分瓣式、开口式或浮动式）贴附在活塞杆或填料盒上，以获得自紧密封。一般根据气体压差、气体性质对密封要求的高低、机器结构的不同和使用上的习惯选用不同类型的密封圈。</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rPr>
              <a:t>    ⑴ 标准型三瓣斜口密封环</a:t>
            </a:r>
            <a:endParaRPr lang="zh-CN" altLang="en-US" b="1">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特点</a:t>
            </a:r>
            <a:r>
              <a:rPr lang="zh-CN" altLang="en-US">
                <a:latin typeface="华文楷体" panose="02010600040101010101" charset="-122"/>
                <a:ea typeface="华文楷体" panose="02010600040101010101" charset="-122"/>
                <a:cs typeface="华文楷体" panose="02010600040101010101" charset="-122"/>
                <a:sym typeface="+mn-ea"/>
              </a:rPr>
              <a:t>：结构简单，制造方便，但磨损后流体可沿斜口结合面泄漏。</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cs typeface="华文楷体" panose="02010600040101010101" charset="-122"/>
                <a:sym typeface="+mn-ea"/>
              </a:rPr>
              <a:t>    </a:t>
            </a:r>
            <a:r>
              <a:rPr lang="zh-CN" altLang="en-US">
                <a:solidFill>
                  <a:srgbClr val="FF0000"/>
                </a:solidFill>
                <a:latin typeface="华文楷体" panose="02010600040101010101" charset="-122"/>
                <a:ea typeface="华文楷体" panose="02010600040101010101" charset="-122"/>
                <a:cs typeface="华文楷体" panose="02010600040101010101" charset="-122"/>
                <a:sym typeface="+mn-ea"/>
              </a:rPr>
              <a:t>用途</a:t>
            </a:r>
            <a:r>
              <a:rPr lang="zh-CN" altLang="en-US">
                <a:latin typeface="华文楷体" panose="02010600040101010101" charset="-122"/>
                <a:ea typeface="华文楷体" panose="02010600040101010101" charset="-122"/>
                <a:cs typeface="华文楷体" panose="02010600040101010101" charset="-122"/>
                <a:sym typeface="+mn-ea"/>
              </a:rPr>
              <a:t>：用于压差＜1.0MPa，温度＜200℃，速度＜5 m/s的气体和蒸汽密封，如低压压缩机等。</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4225" y="577850"/>
            <a:ext cx="8180705" cy="6134735"/>
          </a:xfrm>
        </p:spPr>
        <p:txBody>
          <a:bodyPr/>
          <a:p>
            <a:pPr marL="0" indent="0">
              <a:buNone/>
            </a:pPr>
            <a:r>
              <a:rPr lang="en-US" altLang="zh-CN" b="1">
                <a:solidFill>
                  <a:srgbClr val="7030A0"/>
                </a:solidFill>
                <a:latin typeface="华文楷体" panose="02010600040101010101" charset="-122"/>
                <a:ea typeface="华文楷体" panose="02010600040101010101" charset="-122"/>
                <a:cs typeface="华文楷体" panose="02010600040101010101" charset="-122"/>
              </a:rPr>
              <a:t>    </a:t>
            </a:r>
            <a:r>
              <a:rPr lang="zh-CN" altLang="en-US" b="1">
                <a:solidFill>
                  <a:srgbClr val="7030A0"/>
                </a:solidFill>
                <a:latin typeface="华文楷体" panose="02010600040101010101" charset="-122"/>
                <a:ea typeface="华文楷体" panose="02010600040101010101" charset="-122"/>
                <a:cs typeface="华文楷体" panose="02010600040101010101" charset="-122"/>
              </a:rPr>
              <a:t>⑵ 标准型三、六瓣密封环</a:t>
            </a:r>
            <a:endParaRPr lang="zh-CN" altLang="en-US" b="1">
              <a:solidFill>
                <a:srgbClr val="7030A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特点</a:t>
            </a:r>
            <a:r>
              <a:rPr lang="zh-CN" altLang="en-US">
                <a:latin typeface="华文楷体" panose="02010600040101010101" charset="-122"/>
                <a:ea typeface="华文楷体" panose="02010600040101010101" charset="-122"/>
              </a:rPr>
              <a:t>：工艺性好，所有剖分面均可研磨，密封性能好。</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用途</a:t>
            </a:r>
            <a:r>
              <a:rPr lang="zh-CN" altLang="en-US">
                <a:latin typeface="华文楷体" panose="02010600040101010101" charset="-122"/>
                <a:ea typeface="华文楷体" panose="02010600040101010101" charset="-122"/>
              </a:rPr>
              <a:t>：用于压差＜10MPa，温度＜200℃，速度＜5m/s的气体和蒸汽密封。</a:t>
            </a:r>
            <a:endParaRPr lang="zh-CN" altLang="en-US">
              <a:latin typeface="华文楷体" panose="02010600040101010101" charset="-122"/>
              <a:ea typeface="华文楷体" panose="02010600040101010101" charset="-122"/>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⑶ 活塞环式密封环</a:t>
            </a:r>
            <a:r>
              <a:rPr lang="zh-CN" altLang="en-US">
                <a:latin typeface="华文楷体" panose="02010600040101010101" charset="-122"/>
                <a:ea typeface="华文楷体" panose="02010600040101010101" charset="-122"/>
              </a:rPr>
              <a:t>（属于弹性开口环）</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特点</a:t>
            </a:r>
            <a:r>
              <a:rPr lang="zh-CN" altLang="en-US">
                <a:latin typeface="华文楷体" panose="02010600040101010101" charset="-122"/>
                <a:ea typeface="华文楷体" panose="02010600040101010101" charset="-122"/>
              </a:rPr>
              <a:t>：外圈3为弹力环，内圈1、2为锡锑合金，青铜或填充聚四氟乙烯制成，三环一组，切口错开以免漏气，其制造工艺简单。</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用途</a:t>
            </a:r>
            <a:r>
              <a:rPr lang="zh-CN" altLang="en-US">
                <a:latin typeface="华文楷体" panose="02010600040101010101" charset="-122"/>
                <a:ea typeface="华文楷体" panose="02010600040101010101" charset="-122"/>
              </a:rPr>
              <a:t>：主要用于气体和蒸汽的密封。填充聚四氟乙烯密封环可用在高压氮氢和空气循环压缩机上。</a:t>
            </a:r>
            <a:endParaRPr lang="zh-CN" altLang="en-US">
              <a:latin typeface="华文楷体" panose="02010600040101010101" charset="-122"/>
              <a:ea typeface="华文楷体" panose="02010600040101010101" charset="-122"/>
            </a:endParaRPr>
          </a:p>
          <a:p>
            <a:pPr marL="0" indent="0">
              <a:buNone/>
            </a:pPr>
            <a:r>
              <a:rPr lang="zh-CN" altLang="en-US" b="1">
                <a:solidFill>
                  <a:srgbClr val="7030A0"/>
                </a:solidFill>
                <a:latin typeface="华文楷体" panose="02010600040101010101" charset="-122"/>
                <a:ea typeface="华文楷体" panose="02010600040101010101" charset="-122"/>
                <a:cs typeface="华文楷体" panose="02010600040101010101" charset="-122"/>
              </a:rPr>
              <a:t>    ⑷ 三角形密封环</a:t>
            </a:r>
            <a:r>
              <a:rPr lang="zh-CN" altLang="en-US">
                <a:latin typeface="华文楷体" panose="02010600040101010101" charset="-122"/>
                <a:ea typeface="华文楷体" panose="02010600040101010101" charset="-122"/>
              </a:rPr>
              <a:t>（属于金属唇型密封环）</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 特点</a:t>
            </a:r>
            <a:r>
              <a:rPr lang="zh-CN" altLang="en-US">
                <a:latin typeface="华文楷体" panose="02010600040101010101" charset="-122"/>
                <a:ea typeface="华文楷体" panose="02010600040101010101" charset="-122"/>
              </a:rPr>
              <a:t>：结构简单，受热后易报轴，一般在≤200r/min条件下使用，设计间隙取H6/h。</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r>
              <a:rPr lang="zh-CN" altLang="en-US">
                <a:solidFill>
                  <a:srgbClr val="FF0000"/>
                </a:solidFill>
                <a:latin typeface="华文楷体" panose="02010600040101010101" charset="-122"/>
                <a:ea typeface="华文楷体" panose="02010600040101010101" charset="-122"/>
              </a:rPr>
              <a:t>用途</a:t>
            </a:r>
            <a:r>
              <a:rPr lang="zh-CN" altLang="en-US">
                <a:latin typeface="华文楷体" panose="02010600040101010101" charset="-122"/>
                <a:ea typeface="华文楷体" panose="02010600040101010101" charset="-122"/>
              </a:rPr>
              <a:t>：主要用于机械搅拌式高压釜及高压泵，材料用锡锑轴承合金、青铜等。</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9135" y="551180"/>
            <a:ext cx="8265795" cy="6212205"/>
          </a:xfrm>
        </p:spPr>
        <p:txBody>
          <a:bodyPr/>
          <a:lstStyle/>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各种容器、设备和管道法兰接合面间的密封，阀门的阀座、阀体以及各种机器的机壳接合面间的密封等；</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动密封</a:t>
            </a:r>
            <a:r>
              <a:rPr lang="zh-CN" altLang="en-US" dirty="0">
                <a:latin typeface="华文楷体" panose="02010600040101010101" charset="-122"/>
                <a:ea typeface="华文楷体" panose="02010600040101010101" charset="-122"/>
                <a:cs typeface="华文楷体" panose="02010600040101010101" charset="-122"/>
                <a:sym typeface="+mn-ea"/>
              </a:rPr>
              <a:t>是指两个相对运动的零件接合面之间的密封，如阀门的阀杆与填料函，泵、压缩机等的螺旋杆、旋转轴或往复杆与机体之间的密封等。</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静密封主要有</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垫片密封</a:t>
            </a:r>
            <a:r>
              <a:rPr lang="zh-CN" altLang="en-US" dirty="0">
                <a:latin typeface="华文楷体" panose="02010600040101010101" charset="-122"/>
                <a:ea typeface="华文楷体" panose="02010600040101010101" charset="-122"/>
                <a:cs typeface="华文楷体" panose="02010600040101010101" charset="-122"/>
                <a:sym typeface="+mn-ea"/>
              </a:rPr>
              <a:t>、</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直接接触密封</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胶密封</a:t>
            </a:r>
            <a:r>
              <a:rPr lang="zh-CN" altLang="en-US" dirty="0">
                <a:latin typeface="华文楷体" panose="02010600040101010101" charset="-122"/>
                <a:ea typeface="华文楷体" panose="02010600040101010101" charset="-122"/>
                <a:cs typeface="华文楷体" panose="02010600040101010101" charset="-122"/>
                <a:sym typeface="+mn-ea"/>
              </a:rPr>
              <a:t>三大类。</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动密封根据运动件相对机体的运动方式分为</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往复密封</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旋转密封</a:t>
            </a:r>
            <a:r>
              <a:rPr lang="zh-CN" altLang="en-US" dirty="0">
                <a:latin typeface="华文楷体" panose="02010600040101010101" charset="-122"/>
                <a:ea typeface="华文楷体" panose="02010600040101010101" charset="-122"/>
                <a:cs typeface="华文楷体" panose="02010600040101010101" charset="-122"/>
                <a:sym typeface="+mn-ea"/>
              </a:rPr>
              <a:t>两种基本类型；按密封件与其作相对运动的零部件是否接触，可分为</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接触型</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00B0F0"/>
                </a:solidFill>
                <a:latin typeface="华文楷体" panose="02010600040101010101" charset="-122"/>
                <a:ea typeface="华文楷体" panose="02010600040101010101" charset="-122"/>
                <a:cs typeface="华文楷体" panose="02010600040101010101" charset="-122"/>
                <a:sym typeface="+mn-ea"/>
              </a:rPr>
              <a:t>非接触型</a:t>
            </a:r>
            <a:r>
              <a:rPr lang="zh-CN" altLang="en-US" dirty="0">
                <a:latin typeface="华文楷体" panose="02010600040101010101" charset="-122"/>
                <a:ea typeface="华文楷体" panose="02010600040101010101" charset="-122"/>
                <a:cs typeface="华文楷体" panose="02010600040101010101" charset="-122"/>
                <a:sym typeface="+mn-ea"/>
              </a:rPr>
              <a:t>两大类。接触型动密封虽然消除间隙使间隙为最小值，但需花费额外的功耗来克服摩擦，而且密封面会发热和磨损，因此适用于密封面线速度较低的场合。</a:t>
            </a:r>
            <a:r>
              <a:rPr lang="zh-CN" altLang="en-US" dirty="0">
                <a:gradFill>
                  <a:gsLst>
                    <a:gs pos="50000">
                      <a:schemeClr val="accent2"/>
                    </a:gs>
                    <a:gs pos="0">
                      <a:schemeClr val="accent2">
                        <a:lumMod val="25000"/>
                        <a:lumOff val="75000"/>
                      </a:schemeClr>
                    </a:gs>
                    <a:gs pos="100000">
                      <a:schemeClr val="accent2">
                        <a:lumMod val="85000"/>
                      </a:schemeClr>
                    </a:gs>
                  </a:gsLst>
                  <a:lin ang="5400000" scaled="1"/>
                </a:gradFill>
                <a:latin typeface="华文楷体" panose="02010600040101010101" charset="-122"/>
                <a:ea typeface="华文楷体" panose="02010600040101010101" charset="-122"/>
                <a:cs typeface="华文楷体" panose="02010600040101010101" charset="-122"/>
                <a:sym typeface="+mn-ea"/>
              </a:rPr>
              <a:t>接触型动密封</a:t>
            </a:r>
            <a:r>
              <a:rPr lang="zh-CN" altLang="en-US" dirty="0">
                <a:latin typeface="华文楷体" panose="02010600040101010101" charset="-122"/>
                <a:ea typeface="华文楷体" panose="02010600040101010101" charset="-122"/>
                <a:cs typeface="华文楷体" panose="02010600040101010101" charset="-122"/>
                <a:sym typeface="+mn-ea"/>
              </a:rPr>
              <a:t>主要有：填料密封、橡胶密封、机械密封；</a:t>
            </a:r>
            <a:r>
              <a:rPr lang="zh-CN" altLang="en-US" dirty="0">
                <a:gradFill>
                  <a:gsLst>
                    <a:gs pos="50000">
                      <a:schemeClr val="accent2"/>
                    </a:gs>
                    <a:gs pos="0">
                      <a:schemeClr val="accent2">
                        <a:lumMod val="25000"/>
                        <a:lumOff val="75000"/>
                      </a:schemeClr>
                    </a:gs>
                    <a:gs pos="100000">
                      <a:schemeClr val="accent2">
                        <a:lumMod val="85000"/>
                      </a:schemeClr>
                    </a:gs>
                  </a:gsLst>
                  <a:lin ang="5400000" scaled="1"/>
                </a:gradFill>
                <a:latin typeface="华文楷体" panose="02010600040101010101" charset="-122"/>
                <a:ea typeface="华文楷体" panose="02010600040101010101" charset="-122"/>
                <a:cs typeface="华文楷体" panose="02010600040101010101" charset="-122"/>
                <a:sym typeface="+mn-ea"/>
              </a:rPr>
              <a:t>非接触型动密封</a:t>
            </a:r>
            <a:r>
              <a:rPr lang="zh-CN" altLang="en-US" dirty="0">
                <a:latin typeface="华文楷体" panose="02010600040101010101" charset="-122"/>
                <a:ea typeface="华文楷体" panose="02010600040101010101" charset="-122"/>
                <a:cs typeface="华文楷体" panose="02010600040101010101" charset="-122"/>
                <a:sym typeface="+mn-ea"/>
              </a:rPr>
              <a:t>主要有：机械密封（干气）、迷宫密封、间隙密封、动力密封（离心</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螺旋）、磁流体密封等。</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本节主要讲述</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垫片密封、带压密封、填料密封</a:t>
            </a:r>
            <a:r>
              <a:rPr lang="zh-CN" altLang="en-US" dirty="0">
                <a:latin typeface="华文楷体" panose="02010600040101010101" charset="-122"/>
                <a:ea typeface="华文楷体" panose="02010600040101010101" charset="-122"/>
                <a:cs typeface="华文楷体" panose="02010600040101010101" charset="-122"/>
                <a:sym typeface="+mn-ea"/>
              </a:rPr>
              <a:t>和</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机械密封</a:t>
            </a:r>
            <a:r>
              <a:rPr lang="zh-CN" altLang="en-US" dirty="0">
                <a:latin typeface="华文楷体" panose="02010600040101010101" charset="-122"/>
                <a:ea typeface="华文楷体" panose="02010600040101010101" charset="-122"/>
                <a:cs typeface="华文楷体" panose="02010600040101010101" charset="-122"/>
                <a:sym typeface="+mn-ea"/>
              </a:rPr>
              <a:t>四类密封技术。</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95325" y="697230"/>
            <a:ext cx="8269605" cy="5685155"/>
          </a:xfrm>
        </p:spPr>
        <p:txBody>
          <a:bodyPr/>
          <a:lstStyle/>
          <a:p>
            <a:pPr marL="0" indent="0">
              <a:buNone/>
            </a:pPr>
            <a:r>
              <a:rPr lang="zh-CN" altLang="en-US" sz="2800" b="1" dirty="0">
                <a:latin typeface="华文楷体" panose="02010600040101010101" charset="-122"/>
                <a:ea typeface="华文楷体" panose="02010600040101010101" charset="-122"/>
              </a:rPr>
              <a:t>五、机械密封</a:t>
            </a:r>
            <a:endParaRPr lang="zh-CN" altLang="en-US" sz="2800" b="1" dirty="0">
              <a:latin typeface="华文楷体" panose="02010600040101010101" charset="-122"/>
              <a:ea typeface="华文楷体" panose="02010600040101010101" charset="-122"/>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1. 机械密封基本结构与工作原理</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spcBef>
                <a:spcPts val="0"/>
              </a:spcBef>
              <a:buNone/>
            </a:pPr>
            <a:r>
              <a:rPr lang="zh-CN" altLang="en-US">
                <a:latin typeface="华文楷体" panose="02010600040101010101" charset="-122"/>
                <a:ea typeface="华文楷体" panose="02010600040101010101" charset="-122"/>
              </a:rPr>
              <a:t>   机械密封</a:t>
            </a:r>
            <a:r>
              <a:rPr lang="zh-CN" altLang="en-US" dirty="0">
                <a:latin typeface="华文楷体" panose="02010600040101010101" charset="-122"/>
                <a:ea typeface="华文楷体" panose="02010600040101010101" charset="-122"/>
              </a:rPr>
              <a:t>又称端面密封，是旋转轴用动密封。</a:t>
            </a:r>
            <a:endParaRPr lang="zh-CN" altLang="en-US" dirty="0">
              <a:latin typeface="华文楷体" panose="02010600040101010101" charset="-122"/>
              <a:ea typeface="华文楷体" panose="02010600040101010101" charset="-122"/>
            </a:endParaRPr>
          </a:p>
          <a:p>
            <a:pPr marL="0" indent="0" eaLnBrk="1" latinLnBrk="0" hangingPunct="1">
              <a:spcBef>
                <a:spcPts val="0"/>
              </a:spcBef>
              <a:buNone/>
            </a:pPr>
            <a:r>
              <a:rPr lang="zh-CN" altLang="en-US" dirty="0">
                <a:latin typeface="华文楷体" panose="02010600040101010101" charset="-122"/>
                <a:ea typeface="华文楷体" panose="02010600040101010101" charset="-122"/>
              </a:rPr>
              <a:t>   </a:t>
            </a:r>
            <a:r>
              <a:rPr lang="zh-CN" altLang="en-US" dirty="0">
                <a:solidFill>
                  <a:srgbClr val="00B0F0"/>
                </a:solidFill>
                <a:latin typeface="华文楷体" panose="02010600040101010101" charset="-122"/>
                <a:ea typeface="华文楷体" panose="02010600040101010101" charset="-122"/>
              </a:rPr>
              <a:t>机械密封</a:t>
            </a:r>
            <a:r>
              <a:rPr lang="zh-CN" altLang="en-US" dirty="0">
                <a:latin typeface="华文楷体" panose="02010600040101010101" charset="-122"/>
                <a:ea typeface="华文楷体" panose="02010600040101010101" charset="-122"/>
              </a:rPr>
              <a:t>定义：</a:t>
            </a:r>
            <a:r>
              <a:rPr lang="zh-CN" altLang="en-US" dirty="0">
                <a:latin typeface="华文楷体" panose="02010600040101010101" charset="-122"/>
                <a:ea typeface="华文楷体" panose="02010600040101010101" charset="-122"/>
                <a:sym typeface="+mn-ea"/>
              </a:rPr>
              <a:t>由至少一对垂直于旋转轴线的端面在流体压力和补偿机构弹力(或磁力)的作用以及辅助密封的配合下， 保持端面贴合并相对滑动而构成的防止流体泄漏的装置。</a:t>
            </a:r>
            <a:endParaRPr lang="zh-CN" altLang="en-US" dirty="0">
              <a:latin typeface="华文楷体" panose="02010600040101010101" charset="-122"/>
              <a:ea typeface="华文楷体" panose="02010600040101010101" charset="-122"/>
              <a:sym typeface="+mn-ea"/>
            </a:endParaRPr>
          </a:p>
          <a:p>
            <a:pPr marL="0" indent="0" eaLnBrk="1" latinLnBrk="0" hangingPunct="1">
              <a:spcBef>
                <a:spcPts val="0"/>
              </a:spcBef>
              <a:buNone/>
            </a:pPr>
            <a:r>
              <a:rPr lang="zh-CN" altLang="en-US" dirty="0">
                <a:latin typeface="华文楷体" panose="02010600040101010101" charset="-122"/>
                <a:ea typeface="华文楷体" panose="02010600040101010101" charset="-122"/>
                <a:sym typeface="+mn-ea"/>
              </a:rPr>
              <a:t>    机械密封一般主要由四大部分组成：①由静止环（静环）和旋转环（动环）组成的一对互相平行且研磨光洁的密封端面（有时也称为</a:t>
            </a:r>
            <a:r>
              <a:rPr lang="zh-CN" altLang="en-US" dirty="0">
                <a:solidFill>
                  <a:srgbClr val="FE0000"/>
                </a:solidFill>
                <a:latin typeface="华文楷体" panose="02010600040101010101" charset="-122"/>
                <a:ea typeface="华文楷体" panose="02010600040101010101" charset="-122"/>
                <a:sym typeface="+mn-ea"/>
              </a:rPr>
              <a:t>摩擦副</a:t>
            </a:r>
            <a:r>
              <a:rPr lang="zh-CN" altLang="en-US" dirty="0">
                <a:latin typeface="华文楷体" panose="02010600040101010101" charset="-122"/>
                <a:ea typeface="华文楷体" panose="02010600040101010101" charset="-122"/>
                <a:sym typeface="+mn-ea"/>
              </a:rPr>
              <a:t>），是机械密封的核心；②以弹性元件（或磁性元件）为主的补偿缓冲机构；③辅助密封机构；④使动环和轴一起旋转的传动机构。</a:t>
            </a:r>
            <a:endParaRPr lang="zh-CN" altLang="en-US" dirty="0">
              <a:latin typeface="华文楷体" panose="02010600040101010101" charset="-122"/>
              <a:ea typeface="华文楷体" panose="02010600040101010101" charset="-122"/>
              <a:sym typeface="+mn-ea"/>
            </a:endParaRPr>
          </a:p>
          <a:p>
            <a:pPr marL="0" indent="0" eaLnBrk="1" latinLnBrk="0" hangingPunct="1">
              <a:spcBef>
                <a:spcPts val="0"/>
              </a:spcBef>
              <a:buNone/>
            </a:pPr>
            <a:r>
              <a:rPr lang="zh-CN" altLang="en-US" dirty="0">
                <a:latin typeface="华文楷体" panose="02010600040101010101" charset="-122"/>
                <a:ea typeface="华文楷体" panose="02010600040101010101" charset="-122"/>
                <a:sym typeface="+mn-ea"/>
              </a:rPr>
              <a:t>    机械密封的结构多种多样，最常见的结构如下图所示。机械密封安装在旋转轴上，密封腔内有紧定螺钉</a:t>
            </a:r>
            <a:r>
              <a:rPr lang="en-US" altLang="zh-CN" dirty="0">
                <a:latin typeface="华文楷体" panose="02010600040101010101" charset="-122"/>
                <a:ea typeface="华文楷体" panose="02010600040101010101" charset="-122"/>
                <a:sym typeface="+mn-ea"/>
              </a:rPr>
              <a:t>1</a:t>
            </a:r>
            <a:r>
              <a:rPr lang="zh-CN" altLang="en-US" dirty="0">
                <a:latin typeface="华文楷体" panose="02010600040101010101" charset="-122"/>
                <a:ea typeface="华文楷体" panose="02010600040101010101" charset="-122"/>
                <a:sym typeface="+mn-ea"/>
              </a:rPr>
              <a:t>、弹簧座</a:t>
            </a:r>
            <a:r>
              <a:rPr lang="en-US" altLang="zh-CN" dirty="0">
                <a:latin typeface="华文楷体" panose="02010600040101010101" charset="-122"/>
                <a:ea typeface="华文楷体" panose="02010600040101010101" charset="-122"/>
                <a:sym typeface="+mn-ea"/>
              </a:rPr>
              <a:t>2</a:t>
            </a:r>
            <a:r>
              <a:rPr lang="zh-CN" altLang="en-US" dirty="0">
                <a:latin typeface="华文楷体" panose="02010600040101010101" charset="-122"/>
                <a:ea typeface="华文楷体" panose="02010600040101010101" charset="-122"/>
                <a:sym typeface="+mn-ea"/>
              </a:rPr>
              <a:t>、弹簧</a:t>
            </a:r>
            <a:r>
              <a:rPr lang="en-US" altLang="zh-CN" dirty="0">
                <a:latin typeface="华文楷体" panose="02010600040101010101" charset="-122"/>
                <a:ea typeface="华文楷体" panose="02010600040101010101" charset="-122"/>
                <a:sym typeface="+mn-ea"/>
              </a:rPr>
              <a:t>3</a:t>
            </a:r>
            <a:r>
              <a:rPr lang="zh-CN" altLang="en-US" dirty="0">
                <a:latin typeface="华文楷体" panose="02010600040101010101" charset="-122"/>
                <a:ea typeface="华文楷体" panose="02010600040101010101" charset="-122"/>
                <a:sym typeface="+mn-ea"/>
              </a:rPr>
              <a:t>、动环辅助密封圈</a:t>
            </a:r>
            <a:r>
              <a:rPr lang="en-US" altLang="zh-CN" dirty="0">
                <a:latin typeface="华文楷体" panose="02010600040101010101" charset="-122"/>
                <a:ea typeface="华文楷体" panose="02010600040101010101" charset="-122"/>
                <a:sym typeface="+mn-ea"/>
              </a:rPr>
              <a:t>4</a:t>
            </a:r>
            <a:r>
              <a:rPr lang="zh-CN" altLang="en-US" dirty="0">
                <a:latin typeface="华文楷体" panose="02010600040101010101" charset="-122"/>
                <a:ea typeface="华文楷体" panose="02010600040101010101" charset="-122"/>
                <a:sym typeface="+mn-ea"/>
              </a:rPr>
              <a:t>、动环</a:t>
            </a:r>
            <a:r>
              <a:rPr lang="en-US" altLang="zh-CN" dirty="0">
                <a:latin typeface="华文楷体" panose="02010600040101010101" charset="-122"/>
                <a:ea typeface="华文楷体" panose="02010600040101010101" charset="-122"/>
                <a:sym typeface="+mn-ea"/>
              </a:rPr>
              <a:t>5</a:t>
            </a:r>
            <a:r>
              <a:rPr lang="zh-CN" altLang="en-US" dirty="0">
                <a:latin typeface="华文楷体" panose="02010600040101010101" charset="-122"/>
                <a:ea typeface="华文楷体" panose="02010600040101010101" charset="-122"/>
                <a:sym typeface="+mn-ea"/>
              </a:rPr>
              <a:t>，它们随轴一起旋转。轴通</a:t>
            </a:r>
            <a:endParaRPr lang="zh-CN" altLang="en-US" dirty="0">
              <a:latin typeface="华文楷体" panose="02010600040101010101" charset="-122"/>
              <a:ea typeface="华文楷体" panose="02010600040101010101" charset="-122"/>
              <a:sym typeface="+mn-ea"/>
            </a:endParaRPr>
          </a:p>
          <a:p>
            <a:pPr marL="0" indent="0" eaLnBrk="1" latinLnBrk="0" hangingPunct="1">
              <a:spcBef>
                <a:spcPts val="0"/>
              </a:spcBef>
              <a:buNone/>
            </a:pPr>
            <a:r>
              <a:rPr lang="zh-CN" altLang="en-US" dirty="0">
                <a:latin typeface="华文楷体" panose="02010600040101010101" charset="-122"/>
                <a:ea typeface="华文楷体" panose="02010600040101010101" charset="-122"/>
              </a:rPr>
              <a:t>   </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7385" y="595630"/>
            <a:ext cx="4045585" cy="5786755"/>
          </a:xfrm>
        </p:spPr>
        <p:txBody>
          <a:bodyPr/>
          <a:lstStyle/>
          <a:p>
            <a:pPr marL="0" indent="0">
              <a:buNone/>
            </a:pPr>
            <a:r>
              <a:rPr lang="zh-CN" altLang="en-US">
                <a:latin typeface="华文楷体" panose="02010600040101010101" charset="-122"/>
                <a:ea typeface="华文楷体" panose="02010600040101010101" charset="-122"/>
                <a:sym typeface="+mn-ea"/>
              </a:rPr>
              <a:t>过紧定螺钉、弹簧座、弹簧带动动环旋转，静环</a:t>
            </a:r>
            <a:r>
              <a:rPr lang="en-US" altLang="zh-CN">
                <a:latin typeface="华文楷体" panose="02010600040101010101" charset="-122"/>
                <a:ea typeface="华文楷体" panose="02010600040101010101" charset="-122"/>
                <a:sym typeface="+mn-ea"/>
              </a:rPr>
              <a:t>6</a:t>
            </a:r>
            <a:r>
              <a:rPr lang="zh-CN" altLang="en-US">
                <a:latin typeface="华文楷体" panose="02010600040101010101" charset="-122"/>
                <a:ea typeface="华文楷体" panose="02010600040101010101" charset="-122"/>
                <a:sym typeface="+mn-ea"/>
              </a:rPr>
              <a:t>由于防转销的作用而静止于端盖内。动环在弹簧力和介质压力的作用下，与静环的端面紧密贴合，并发生相互滑动，阻止了介质沿端面间的径向泄漏（</a:t>
            </a:r>
            <a:r>
              <a:rPr lang="zh-CN" altLang="en-US">
                <a:solidFill>
                  <a:srgbClr val="FF0000"/>
                </a:solidFill>
                <a:latin typeface="华文楷体" panose="02010600040101010101" charset="-122"/>
                <a:ea typeface="华文楷体" panose="02010600040101010101" charset="-122"/>
                <a:sym typeface="+mn-ea"/>
              </a:rPr>
              <a:t>泄漏点</a:t>
            </a:r>
            <a:r>
              <a:rPr lang="en-US" altLang="zh-CN">
                <a:solidFill>
                  <a:srgbClr val="FF0000"/>
                </a:solidFill>
                <a:latin typeface="华文楷体" panose="02010600040101010101" charset="-122"/>
                <a:ea typeface="华文楷体" panose="02010600040101010101" charset="-122"/>
                <a:sym typeface="+mn-ea"/>
              </a:rPr>
              <a:t>1</a:t>
            </a:r>
            <a:r>
              <a:rPr lang="zh-CN" altLang="en-US">
                <a:latin typeface="华文楷体" panose="02010600040101010101" charset="-122"/>
                <a:ea typeface="华文楷体" panose="02010600040101010101" charset="-122"/>
                <a:sym typeface="+mn-ea"/>
              </a:rPr>
              <a:t>），</a:t>
            </a:r>
            <a:r>
              <a:rPr lang="zh-CN" altLang="en-US">
                <a:solidFill>
                  <a:srgbClr val="0070C0"/>
                </a:solidFill>
                <a:latin typeface="华文楷体" panose="02010600040101010101" charset="-122"/>
                <a:ea typeface="华文楷体" panose="02010600040101010101" charset="-122"/>
                <a:sym typeface="+mn-ea"/>
              </a:rPr>
              <a:t>构成了机械密封的主密封</a:t>
            </a:r>
            <a:r>
              <a:rPr lang="zh-CN" altLang="en-US">
                <a:latin typeface="华文楷体" panose="02010600040101010101" charset="-122"/>
                <a:ea typeface="华文楷体" panose="02010600040101010101" charset="-122"/>
                <a:sym typeface="+mn-ea"/>
              </a:rPr>
              <a:t>。摩擦副磨损后在弹簧和密封流体压力的推动下实现补偿，始终保持两密封端面的紧密接触。动环辅助密封圈阻止了介质沿动环与轴之间间隙的泄漏（</a:t>
            </a:r>
            <a:r>
              <a:rPr lang="zh-CN" altLang="en-US">
                <a:solidFill>
                  <a:srgbClr val="FF0000"/>
                </a:solidFill>
                <a:latin typeface="华文楷体" panose="02010600040101010101" charset="-122"/>
                <a:ea typeface="华文楷体" panose="02010600040101010101" charset="-122"/>
                <a:sym typeface="+mn-ea"/>
              </a:rPr>
              <a:t>泄漏点</a:t>
            </a:r>
            <a:r>
              <a:rPr lang="en-US" altLang="zh-CN">
                <a:solidFill>
                  <a:srgbClr val="FF0000"/>
                </a:solidFill>
                <a:latin typeface="华文楷体" panose="02010600040101010101" charset="-122"/>
                <a:ea typeface="华文楷体" panose="02010600040101010101" charset="-122"/>
                <a:sym typeface="+mn-ea"/>
              </a:rPr>
              <a:t>2</a:t>
            </a:r>
            <a:r>
              <a:rPr lang="zh-CN" altLang="en-US">
                <a:latin typeface="华文楷体" panose="02010600040101010101" charset="-122"/>
                <a:ea typeface="华文楷体" panose="02010600040101010101" charset="-122"/>
                <a:sym typeface="+mn-ea"/>
              </a:rPr>
              <a:t>）；静环辅助密封</a:t>
            </a:r>
            <a:endParaRPr lang="zh-CN" altLang="en-US">
              <a:latin typeface="华文楷体" panose="02010600040101010101" charset="-122"/>
              <a:ea typeface="华文楷体" panose="02010600040101010101" charset="-122"/>
              <a:sym typeface="+mn-ea"/>
            </a:endParaRPr>
          </a:p>
        </p:txBody>
      </p:sp>
      <p:pic>
        <p:nvPicPr>
          <p:cNvPr id="4" name="图片 3"/>
          <p:cNvPicPr>
            <a:picLocks noChangeAspect="1"/>
          </p:cNvPicPr>
          <p:nvPr/>
        </p:nvPicPr>
        <p:blipFill>
          <a:blip r:embed="rId1"/>
          <a:stretch>
            <a:fillRect/>
          </a:stretch>
        </p:blipFill>
        <p:spPr>
          <a:xfrm>
            <a:off x="4641850" y="594995"/>
            <a:ext cx="4473575" cy="3784600"/>
          </a:xfrm>
          <a:prstGeom prst="rect">
            <a:avLst/>
          </a:prstGeom>
        </p:spPr>
      </p:pic>
      <p:sp>
        <p:nvSpPr>
          <p:cNvPr id="5" name="文本框 4"/>
          <p:cNvSpPr txBox="1"/>
          <p:nvPr/>
        </p:nvSpPr>
        <p:spPr>
          <a:xfrm>
            <a:off x="4712335" y="4467225"/>
            <a:ext cx="4403090" cy="2214880"/>
          </a:xfrm>
          <a:prstGeom prst="rect">
            <a:avLst/>
          </a:prstGeom>
          <a:noFill/>
        </p:spPr>
        <p:txBody>
          <a:bodyPr wrap="square" rtlCol="0">
            <a:spAutoFit/>
          </a:bodyPr>
          <a:lstStyle/>
          <a:p>
            <a:pPr algn="l"/>
            <a:r>
              <a:rPr lang="zh-CN" altLang="en-US" sz="2400">
                <a:latin typeface="华文楷体" panose="02010600040101010101" charset="-122"/>
                <a:ea typeface="华文楷体" panose="02010600040101010101" charset="-122"/>
                <a:sym typeface="+mn-ea"/>
              </a:rPr>
              <a:t>圈阻止了介质沿静环与端盖之间间隙的泄漏（</a:t>
            </a:r>
            <a:r>
              <a:rPr lang="zh-CN" altLang="en-US" sz="2400">
                <a:solidFill>
                  <a:srgbClr val="FF0000"/>
                </a:solidFill>
                <a:latin typeface="华文楷体" panose="02010600040101010101" charset="-122"/>
                <a:ea typeface="华文楷体" panose="02010600040101010101" charset="-122"/>
                <a:sym typeface="+mn-ea"/>
              </a:rPr>
              <a:t>泄漏点</a:t>
            </a:r>
            <a:r>
              <a:rPr lang="en-US" altLang="zh-CN" sz="2400">
                <a:solidFill>
                  <a:srgbClr val="FF0000"/>
                </a:solidFill>
                <a:latin typeface="华文楷体" panose="02010600040101010101" charset="-122"/>
                <a:ea typeface="华文楷体" panose="02010600040101010101" charset="-122"/>
                <a:sym typeface="+mn-ea"/>
              </a:rPr>
              <a:t>3</a:t>
            </a:r>
            <a:r>
              <a:rPr lang="zh-CN" altLang="en-US" sz="2400">
                <a:latin typeface="华文楷体" panose="02010600040101010101" charset="-122"/>
                <a:ea typeface="华文楷体" panose="02010600040101010101" charset="-122"/>
                <a:sym typeface="+mn-ea"/>
              </a:rPr>
              <a:t>）。端盖与密封腔体连接处的（</a:t>
            </a:r>
            <a:r>
              <a:rPr lang="zh-CN" altLang="en-US" sz="2400">
                <a:solidFill>
                  <a:srgbClr val="FF0000"/>
                </a:solidFill>
                <a:latin typeface="华文楷体" panose="02010600040101010101" charset="-122"/>
                <a:ea typeface="华文楷体" panose="02010600040101010101" charset="-122"/>
                <a:sym typeface="+mn-ea"/>
              </a:rPr>
              <a:t>泄漏点</a:t>
            </a:r>
            <a:r>
              <a:rPr lang="en-US" altLang="zh-CN" sz="2400">
                <a:solidFill>
                  <a:srgbClr val="FF0000"/>
                </a:solidFill>
                <a:latin typeface="华文楷体" panose="02010600040101010101" charset="-122"/>
                <a:ea typeface="华文楷体" panose="02010600040101010101" charset="-122"/>
                <a:sym typeface="+mn-ea"/>
              </a:rPr>
              <a:t>4</a:t>
            </a:r>
            <a:r>
              <a:rPr lang="zh-CN" altLang="en-US" sz="2400">
                <a:solidFill>
                  <a:srgbClr val="FF0000"/>
                </a:solidFill>
                <a:latin typeface="华文楷体" panose="02010600040101010101" charset="-122"/>
                <a:ea typeface="华文楷体" panose="02010600040101010101" charset="-122"/>
                <a:sym typeface="+mn-ea"/>
              </a:rPr>
              <a:t>）</a:t>
            </a:r>
            <a:r>
              <a:rPr lang="zh-CN" altLang="en-US" sz="2400">
                <a:latin typeface="华文楷体" panose="02010600040101010101" charset="-122"/>
                <a:ea typeface="华文楷体" panose="02010600040101010101" charset="-122"/>
                <a:sym typeface="+mn-ea"/>
              </a:rPr>
              <a:t>为静密封，常用</a:t>
            </a:r>
            <a:r>
              <a:rPr lang="en-US" altLang="zh-CN" sz="2400">
                <a:latin typeface="华文楷体" panose="02010600040101010101" charset="-122"/>
                <a:ea typeface="华文楷体" panose="02010600040101010101" charset="-122"/>
                <a:sym typeface="+mn-ea"/>
              </a:rPr>
              <a:t>O</a:t>
            </a:r>
            <a:r>
              <a:rPr lang="zh-CN" altLang="en-US" sz="2400">
                <a:latin typeface="华文楷体" panose="02010600040101010101" charset="-122"/>
                <a:ea typeface="华文楷体" panose="02010600040101010101" charset="-122"/>
                <a:sym typeface="+mn-ea"/>
              </a:rPr>
              <a:t>型圈或垫片来密封。</a:t>
            </a:r>
            <a:endParaRPr lang="zh-CN" altLang="en-US">
              <a:latin typeface="华文楷体" panose="02010600040101010101" charset="-122"/>
              <a:ea typeface="华文楷体" panose="02010600040101010101" charset="-122"/>
              <a:sym typeface="+mn-ea"/>
            </a:endParaRPr>
          </a:p>
          <a:p>
            <a:endParaRPr lang="zh-CN"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653415"/>
            <a:ext cx="8195310" cy="5728970"/>
          </a:xfrm>
        </p:spPr>
        <p:txBody>
          <a:bodyPr/>
          <a:lstStyle/>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2. 机械密封的特点</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①</a:t>
            </a:r>
            <a:r>
              <a:rPr lang="zh-CN" altLang="en-US">
                <a:solidFill>
                  <a:srgbClr val="7030A0"/>
                </a:solidFill>
                <a:latin typeface="华文楷体" panose="02010600040101010101" charset="-122"/>
                <a:ea typeface="华文楷体" panose="02010600040101010101" charset="-122"/>
                <a:cs typeface="华文楷体" panose="02010600040101010101" charset="-122"/>
              </a:rPr>
              <a:t>密封性好。</a:t>
            </a:r>
            <a:r>
              <a:rPr lang="zh-CN" altLang="en-US">
                <a:latin typeface="华文楷体" panose="02010600040101010101" charset="-122"/>
                <a:ea typeface="华文楷体" panose="02010600040101010101" charset="-122"/>
                <a:cs typeface="华文楷体" panose="02010600040101010101" charset="-122"/>
              </a:rPr>
              <a:t>长期运转密封状态稳定，泄漏量小，据统计约为软填料密封泄漏量的</a:t>
            </a:r>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以下。</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②</a:t>
            </a:r>
            <a:r>
              <a:rPr lang="zh-CN" altLang="en-US">
                <a:solidFill>
                  <a:srgbClr val="7030A0"/>
                </a:solidFill>
                <a:latin typeface="华文楷体" panose="02010600040101010101" charset="-122"/>
                <a:ea typeface="华文楷体" panose="02010600040101010101" charset="-122"/>
                <a:cs typeface="华文楷体" panose="02010600040101010101" charset="-122"/>
              </a:rPr>
              <a:t>使用寿命长</a:t>
            </a:r>
            <a:r>
              <a:rPr lang="zh-CN" altLang="en-US">
                <a:latin typeface="华文楷体" panose="02010600040101010101" charset="-122"/>
                <a:ea typeface="华文楷体" panose="02010600040101010101" charset="-122"/>
                <a:cs typeface="华文楷体" panose="02010600040101010101" charset="-122"/>
              </a:rPr>
              <a:t>。机械密封端面由自润滑性及耐磨性较好的材料组成，还具有磨损补偿机构。因此，密封端面的磨损量很小，一般可连续使用</a:t>
            </a:r>
            <a:r>
              <a:rPr lang="en-US" altLang="zh-CN">
                <a:latin typeface="华文楷体" panose="02010600040101010101" charset="-122"/>
                <a:ea typeface="华文楷体" panose="02010600040101010101" charset="-122"/>
                <a:cs typeface="华文楷体" panose="02010600040101010101" charset="-122"/>
              </a:rPr>
              <a:t>1-2</a:t>
            </a:r>
            <a:r>
              <a:rPr lang="zh-CN" altLang="en-US">
                <a:latin typeface="华文楷体" panose="02010600040101010101" charset="-122"/>
                <a:ea typeface="华文楷体" panose="02010600040101010101" charset="-122"/>
                <a:cs typeface="华文楷体" panose="02010600040101010101" charset="-122"/>
              </a:rPr>
              <a:t>年或更长。</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③</a:t>
            </a:r>
            <a:r>
              <a:rPr lang="zh-CN" altLang="en-US">
                <a:solidFill>
                  <a:srgbClr val="7030A0"/>
                </a:solidFill>
                <a:latin typeface="华文楷体" panose="02010600040101010101" charset="-122"/>
                <a:ea typeface="华文楷体" panose="02010600040101010101" charset="-122"/>
                <a:cs typeface="华文楷体" panose="02010600040101010101" charset="-122"/>
              </a:rPr>
              <a:t>运转中不用调整</a:t>
            </a:r>
            <a:r>
              <a:rPr lang="zh-CN" altLang="en-US">
                <a:latin typeface="华文楷体" panose="02010600040101010101" charset="-122"/>
                <a:ea typeface="华文楷体" panose="02010600040101010101" charset="-122"/>
                <a:cs typeface="华文楷体" panose="02010600040101010101" charset="-122"/>
              </a:rPr>
              <a:t>。由于机械密封靠</a:t>
            </a:r>
            <a:r>
              <a:rPr lang="zh-CN" altLang="en-US">
                <a:latin typeface="华文楷体" panose="02010600040101010101" charset="-122"/>
                <a:ea typeface="华文楷体" panose="02010600040101010101" charset="-122"/>
                <a:sym typeface="+mn-ea"/>
              </a:rPr>
              <a:t>弹簧力和流体压力使摩擦副贴合，在运转中即使摩擦副磨损后，密封端面也始终自动保持贴合。因此，正确安装后，就不需要经常调整，使用方便，适合连续化、自动化生产。</a:t>
            </a:r>
            <a:endParaRPr lang="zh-CN" altLang="en-US">
              <a:latin typeface="华文楷体" panose="02010600040101010101" charset="-122"/>
              <a:ea typeface="华文楷体" panose="02010600040101010101" charset="-122"/>
              <a:cs typeface="华文楷体" panose="02010600040101010101" charset="-122"/>
            </a:endParaRPr>
          </a:p>
          <a:p>
            <a:pPr marL="0" indent="0">
              <a:buNone/>
            </a:pPr>
            <a:r>
              <a:rPr lang="zh-CN" altLang="en-US">
                <a:latin typeface="华文楷体" panose="02010600040101010101" charset="-122"/>
                <a:ea typeface="华文楷体" panose="02010600040101010101" charset="-122"/>
                <a:cs typeface="华文楷体" panose="02010600040101010101" charset="-122"/>
              </a:rPr>
              <a:t>    ④</a:t>
            </a:r>
            <a:r>
              <a:rPr lang="zh-CN" altLang="en-US">
                <a:solidFill>
                  <a:srgbClr val="7030A0"/>
                </a:solidFill>
                <a:latin typeface="华文楷体" panose="02010600040101010101" charset="-122"/>
                <a:ea typeface="华文楷体" panose="02010600040101010101" charset="-122"/>
                <a:cs typeface="华文楷体" panose="02010600040101010101" charset="-122"/>
              </a:rPr>
              <a:t>功率损耗小</a:t>
            </a:r>
            <a:r>
              <a:rPr lang="zh-CN" altLang="en-US">
                <a:latin typeface="华文楷体" panose="02010600040101010101" charset="-122"/>
                <a:ea typeface="华文楷体" panose="02010600040101010101" charset="-122"/>
                <a:cs typeface="华文楷体" panose="02010600040101010101" charset="-122"/>
              </a:rPr>
              <a:t>。由于机械密封的端面接触面积小，摩擦功率损耗小，一般仅为填料密封的</a:t>
            </a:r>
            <a:r>
              <a:rPr lang="en-US" altLang="zh-CN">
                <a:latin typeface="华文楷体" panose="02010600040101010101" charset="-122"/>
                <a:ea typeface="华文楷体" panose="02010600040101010101" charset="-122"/>
                <a:cs typeface="华文楷体" panose="02010600040101010101" charset="-122"/>
              </a:rPr>
              <a:t>20～30%</a:t>
            </a:r>
            <a:r>
              <a:rPr lang="zh-CN" altLang="en-US">
                <a:latin typeface="华文楷体" panose="02010600040101010101" charset="-122"/>
                <a:ea typeface="华文楷体" panose="02010600040101010101" charset="-122"/>
                <a:cs typeface="华文楷体" panose="02010600040101010101" charset="-122"/>
              </a:rPr>
              <a:t>。</a:t>
            </a:r>
            <a:endParaRPr lang="en-US" altLang="zh-CN">
              <a:latin typeface="华文楷体" panose="02010600040101010101" charset="-122"/>
              <a:ea typeface="华文楷体" panose="02010600040101010101" charset="-122"/>
              <a:cs typeface="华文楷体" panose="02010600040101010101" charset="-122"/>
            </a:endParaRPr>
          </a:p>
          <a:p>
            <a:pPr marL="0" indent="0">
              <a:buNone/>
            </a:pPr>
            <a:r>
              <a:rPr lang="en-US" altLang="zh-CN">
                <a:latin typeface="华文楷体" panose="02010600040101010101" charset="-122"/>
                <a:ea typeface="华文楷体" panose="02010600040101010101" charset="-122"/>
                <a:cs typeface="华文楷体" panose="02010600040101010101" charset="-122"/>
                <a:sym typeface="+mn-ea"/>
              </a:rPr>
              <a:t>    ⑤</a:t>
            </a:r>
            <a:r>
              <a:rPr lang="zh-CN" altLang="en-US">
                <a:solidFill>
                  <a:srgbClr val="7030A0"/>
                </a:solidFill>
                <a:latin typeface="华文楷体" panose="02010600040101010101" charset="-122"/>
                <a:ea typeface="华文楷体" panose="02010600040101010101" charset="-122"/>
                <a:cs typeface="华文楷体" panose="02010600040101010101" charset="-122"/>
                <a:sym typeface="+mn-ea"/>
              </a:rPr>
              <a:t>轴或轴套表面不易磨损</a:t>
            </a:r>
            <a:r>
              <a:rPr lang="zh-CN" altLang="en-US">
                <a:latin typeface="华文楷体" panose="02010600040101010101" charset="-122"/>
                <a:ea typeface="华文楷体" panose="02010600040101010101" charset="-122"/>
                <a:cs typeface="华文楷体" panose="02010600040101010101" charset="-122"/>
                <a:sym typeface="+mn-ea"/>
              </a:rPr>
              <a:t>。由于机械密封与轴或轴套的接触部位几乎没有相对运动，因此对轴或轴套的磨损较小。</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170" y="580390"/>
            <a:ext cx="8239760" cy="5916295"/>
          </a:xfrm>
        </p:spPr>
        <p:txBody>
          <a:bodyPr/>
          <a:lstStyle/>
          <a:p>
            <a:pPr marL="0" indent="0" eaLnBrk="1" latinLnBrk="0" hangingPunct="1">
              <a:lnSpc>
                <a:spcPts val="288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⑥</a:t>
            </a:r>
            <a:r>
              <a:rPr lang="zh-CN" altLang="en-US">
                <a:solidFill>
                  <a:srgbClr val="7030A0"/>
                </a:solidFill>
                <a:latin typeface="华文楷体" panose="02010600040101010101" charset="-122"/>
                <a:ea typeface="华文楷体" panose="02010600040101010101" charset="-122"/>
                <a:cs typeface="华文楷体" panose="02010600040101010101" charset="-122"/>
              </a:rPr>
              <a:t>耐震性强</a:t>
            </a:r>
            <a:r>
              <a:rPr lang="zh-CN" altLang="en-US">
                <a:latin typeface="华文楷体" panose="02010600040101010101" charset="-122"/>
                <a:ea typeface="华文楷体" panose="02010600040101010101" charset="-122"/>
              </a:rPr>
              <a:t>。机械密封由于具有缓冲功能，因此当设备或转轴在一定范围内振动时，仍能保持良好的密封性能。</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⑦</a:t>
            </a:r>
            <a:r>
              <a:rPr lang="zh-CN" altLang="en-US">
                <a:solidFill>
                  <a:srgbClr val="7030A0"/>
                </a:solidFill>
                <a:latin typeface="华文楷体" panose="02010600040101010101" charset="-122"/>
                <a:ea typeface="华文楷体" panose="02010600040101010101" charset="-122"/>
                <a:cs typeface="华文楷体" panose="02010600040101010101" charset="-122"/>
              </a:rPr>
              <a:t>密封参数高，适用范围广</a:t>
            </a:r>
            <a:r>
              <a:rPr lang="zh-CN" altLang="en-US">
                <a:latin typeface="华文楷体" panose="02010600040101010101" charset="-122"/>
                <a:ea typeface="华文楷体" panose="02010600040101010101" charset="-122"/>
              </a:rPr>
              <a:t>。当合理选择摩擦副材料及结构，加之设置适当的冲洗、冷却等辅助系统时，机械密封可广泛适用于各种工况，尤其在高温、低温、高压、真空、强腐蚀、</a:t>
            </a:r>
            <a:r>
              <a:rPr lang="zh-CN" altLang="en-US">
                <a:latin typeface="华文楷体" panose="02010600040101010101" charset="-122"/>
                <a:ea typeface="华文楷体" panose="02010600040101010101" charset="-122"/>
                <a:sym typeface="+mn-ea"/>
              </a:rPr>
              <a:t>高速等恶劣工况。</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⑧</a:t>
            </a:r>
            <a:r>
              <a:rPr lang="zh-CN" altLang="en-US">
                <a:solidFill>
                  <a:srgbClr val="7030A0"/>
                </a:solidFill>
                <a:latin typeface="华文楷体" panose="02010600040101010101" charset="-122"/>
                <a:ea typeface="华文楷体" panose="02010600040101010101" charset="-122"/>
                <a:cs typeface="华文楷体" panose="02010600040101010101" charset="-122"/>
              </a:rPr>
              <a:t>结构复杂，拆装不便</a:t>
            </a:r>
            <a:r>
              <a:rPr lang="zh-CN" altLang="en-US">
                <a:latin typeface="华文楷体" panose="02010600040101010101" charset="-122"/>
                <a:ea typeface="华文楷体" panose="02010600040101010101" charset="-122"/>
              </a:rPr>
              <a:t>。与其他密封比较，机械密封的零件数目多，要求精密，结构复杂。</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rPr>
              <a:t>3. 机械密封分类</a:t>
            </a:r>
            <a:endParaRPr lang="zh-CN" altLang="en-US" b="1"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《机械密封 第2部分：分类方法》（JB</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4127.2-2013 ）规定了旋转轴用机械密封的分类。</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《机械密封产品型号编制方法》（GB</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10444-2016）规定了所有机械密封产品编制方法及规定。</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r>
              <a:rPr lang="zh-CN" altLang="en-US">
                <a:latin typeface="华文楷体" panose="02010600040101010101" charset="-122"/>
                <a:ea typeface="华文楷体" panose="02010600040101010101" charset="-122"/>
              </a:rPr>
              <a:t>    《机械密封的型式、主要尺寸、材料和识别标志》（GB</a:t>
            </a:r>
            <a:r>
              <a:rPr lang="en-US" altLang="zh-CN">
                <a:latin typeface="华文楷体" panose="02010600040101010101" charset="-122"/>
                <a:ea typeface="华文楷体" panose="02010600040101010101" charset="-122"/>
              </a:rPr>
              <a:t>/</a:t>
            </a:r>
            <a:r>
              <a:rPr lang="zh-CN" altLang="en-US">
                <a:latin typeface="华文楷体" panose="02010600040101010101" charset="-122"/>
                <a:ea typeface="华文楷体" panose="02010600040101010101" charset="-122"/>
              </a:rPr>
              <a:t>T 6556-2016）规定了离心泵及类似旋转机械用机械密封的型式、尺寸、材料代号等。</a:t>
            </a:r>
            <a:endParaRPr lang="zh-CN" altLang="en-US">
              <a:latin typeface="华文楷体" panose="02010600040101010101" charset="-122"/>
              <a:ea typeface="华文楷体" panose="02010600040101010101" charset="-122"/>
            </a:endParaRPr>
          </a:p>
          <a:p>
            <a:pPr marL="0" indent="0">
              <a:buNone/>
            </a:pPr>
            <a:r>
              <a:rPr lang="zh-CN" altLang="en-US">
                <a:latin typeface="华文楷体" panose="02010600040101010101" charset="-122"/>
                <a:ea typeface="华文楷体" panose="02010600040101010101" charset="-122"/>
              </a:rPr>
              <a:t>   </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608965" y="1492885"/>
            <a:ext cx="8121650" cy="499110"/>
          </a:xfrm>
          <a:prstGeom prst="rect">
            <a:avLst/>
          </a:prstGeom>
          <a:noFill/>
        </p:spPr>
        <p:txBody>
          <a:bodyPr wrap="square" rtlCol="0">
            <a:spAutoFit/>
          </a:bodyPr>
          <a:lstStyle/>
          <a:p>
            <a:pPr eaLnBrk="1" latinLnBrk="0" hangingPunct="1">
              <a:lnSpc>
                <a:spcPts val="3180"/>
              </a:lnSpc>
            </a:pP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
        <p:nvSpPr>
          <p:cNvPr id="5" name="文本框 4"/>
          <p:cNvSpPr txBox="1"/>
          <p:nvPr/>
        </p:nvSpPr>
        <p:spPr>
          <a:xfrm>
            <a:off x="1181100" y="821690"/>
            <a:ext cx="3154680" cy="368300"/>
          </a:xfrm>
          <a:prstGeom prst="rect">
            <a:avLst/>
          </a:prstGeom>
          <a:noFill/>
        </p:spPr>
        <p:txBody>
          <a:bodyPr wrap="none" rtlCol="0">
            <a:spAutoFit/>
          </a:bodyPr>
          <a:lstStyle/>
          <a:p>
            <a:pPr algn="l"/>
            <a:r>
              <a:rPr lang="zh-CN" altLang="en-US">
                <a:latin typeface="华文楷体" panose="02010600040101010101" charset="-122"/>
                <a:ea typeface="华文楷体" panose="02010600040101010101" charset="-122"/>
                <a:sym typeface="+mn-ea"/>
              </a:rPr>
              <a:t>高危险化学品的过程安全管理</a:t>
            </a:r>
            <a:endParaRPr lang="zh-CN" altLang="en-US"/>
          </a:p>
        </p:txBody>
      </p:sp>
      <p:sp>
        <p:nvSpPr>
          <p:cNvPr id="6" name="AutoShape 6"/>
          <p:cNvSpPr>
            <a:spLocks noChangeArrowheads="1"/>
          </p:cNvSpPr>
          <p:nvPr/>
        </p:nvSpPr>
        <p:spPr bwMode="auto">
          <a:xfrm>
            <a:off x="1221105" y="613410"/>
            <a:ext cx="6080125" cy="727710"/>
          </a:xfrm>
          <a:prstGeom prst="flowChartTerminator">
            <a:avLst/>
          </a:prstGeom>
          <a:solidFill>
            <a:srgbClr val="FFC000"/>
          </a:solidFill>
          <a:ln w="9525" algn="ctr">
            <a:solidFill>
              <a:schemeClr val="bg2"/>
            </a:solidFill>
            <a:miter lim="800000"/>
          </a:ln>
        </p:spPr>
        <p:txBody>
          <a:bodyPr wrap="none" anchor="ctr"/>
          <a:lstStyle/>
          <a:p>
            <a:pPr algn="ctr"/>
            <a:r>
              <a:rPr lang="zh-CN" altLang="en-US" sz="2800" b="1" dirty="0">
                <a:solidFill>
                  <a:srgbClr val="000099"/>
                </a:solidFill>
                <a:latin typeface="+mj-ea"/>
                <a:ea typeface="+mj-ea"/>
                <a:cs typeface="+mj-ea"/>
              </a:rPr>
              <a:t>第二节 阀门密封技术</a:t>
            </a:r>
            <a:endParaRPr lang="zh-CN" altLang="en-US" sz="2800" b="1" dirty="0">
              <a:solidFill>
                <a:srgbClr val="000099"/>
              </a:solidFill>
              <a:latin typeface="+mj-ea"/>
              <a:ea typeface="+mj-ea"/>
              <a:cs typeface="+mj-ea"/>
            </a:endParaRPr>
          </a:p>
        </p:txBody>
      </p:sp>
      <p:sp>
        <p:nvSpPr>
          <p:cNvPr id="2" name="文本框 1"/>
          <p:cNvSpPr txBox="1"/>
          <p:nvPr/>
        </p:nvSpPr>
        <p:spPr>
          <a:xfrm>
            <a:off x="697230" y="1341755"/>
            <a:ext cx="8234045" cy="5262245"/>
          </a:xfrm>
          <a:prstGeom prst="rect">
            <a:avLst/>
          </a:prstGeom>
          <a:noFill/>
        </p:spPr>
        <p:txBody>
          <a:bodyPr wrap="square" rtlCol="0">
            <a:spAutoFit/>
          </a:bodyPr>
          <a:lstStyle/>
          <a:p>
            <a:pPr marL="0" indent="0" algn="l">
              <a:buNone/>
            </a:pPr>
            <a:r>
              <a:rPr lang="zh-CN" altLang="en-US" sz="2800" b="1">
                <a:latin typeface="华文楷体" panose="02010600040101010101" charset="-122"/>
                <a:ea typeface="华文楷体" panose="02010600040101010101" charset="-122"/>
                <a:sym typeface="+mn-ea"/>
              </a:rPr>
              <a:t>一、阀门概述</a:t>
            </a:r>
            <a:endParaRPr lang="zh-CN" altLang="en-US" sz="2800" b="1">
              <a:latin typeface="华文楷体" panose="02010600040101010101" charset="-122"/>
              <a:ea typeface="华文楷体" panose="02010600040101010101" charset="-122"/>
              <a:sym typeface="+mn-ea"/>
            </a:endParaRPr>
          </a:p>
          <a:p>
            <a:pPr lvl="0" eaLnBrk="1" latinLnBrk="0" hangingPunct="1">
              <a:lnSpc>
                <a:spcPts val="3080"/>
              </a:lnSpc>
            </a:pPr>
            <a:r>
              <a:rPr lang="zh-CN" altLang="en-US" sz="2400"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 </a:t>
            </a:r>
            <a:r>
              <a:rPr lang="zh-CN" altLang="en-US" sz="2400" b="1">
                <a:solidFill>
                  <a:srgbClr val="7030A0"/>
                </a:solidFill>
                <a:latin typeface="华文楷体" panose="02010600040101010101" charset="-122"/>
                <a:ea typeface="华文楷体" panose="02010600040101010101" charset="-122"/>
                <a:sym typeface="+mn-ea"/>
              </a:rPr>
              <a:t>阀门</a:t>
            </a:r>
            <a:r>
              <a:rPr lang="zh-CN" altLang="en-US" sz="2400">
                <a:latin typeface="华文楷体" panose="02010600040101010101" charset="-122"/>
                <a:ea typeface="华文楷体" panose="02010600040101010101" charset="-122"/>
                <a:sym typeface="+mn-ea"/>
              </a:rPr>
              <a:t>（valve）：用来控制管道内介质的，具有可动机构的机械产品的总体，具有接通和截断介质；防止介质倒流；调节介质压力、流量；分离、混合或分配介质；防止介质压力超过规定数值，保证管道或设备安全运行等功能。</a:t>
            </a:r>
            <a:endParaRPr lang="zh-CN" altLang="en-US" sz="2400">
              <a:latin typeface="华文楷体" panose="02010600040101010101" charset="-122"/>
              <a:ea typeface="华文楷体" panose="02010600040101010101" charset="-122"/>
            </a:endParaRPr>
          </a:p>
          <a:p>
            <a:pPr marL="0" lvl="0" indent="0" algn="l" eaLnBrk="1" latinLnBrk="0" hangingPunct="1">
              <a:lnSpc>
                <a:spcPts val="3080"/>
              </a:lnSpc>
              <a:buNone/>
            </a:pPr>
            <a:r>
              <a:rPr lang="zh-CN" altLang="en-US" sz="2400" b="1">
                <a:solidFill>
                  <a:srgbClr val="FFC000"/>
                </a:solidFill>
                <a:latin typeface="华文楷体" panose="02010600040101010101" charset="-122"/>
                <a:ea typeface="华文楷体" panose="02010600040101010101" charset="-122"/>
                <a:cs typeface="华文楷体" panose="02010600040101010101" charset="-122"/>
                <a:sym typeface="+mn-ea"/>
              </a:rPr>
              <a:t>1. 阀门分类</a:t>
            </a:r>
            <a:endParaRPr kumimoji="0" lang="zh-CN" altLang="en-US" sz="2400" b="1" kern="1200">
              <a:solidFill>
                <a:schemeClr val="accent2"/>
              </a:solidFill>
              <a:latin typeface="华文楷体" panose="02010600040101010101" charset="-122"/>
              <a:ea typeface="华文楷体" panose="02010600040101010101" charset="-122"/>
              <a:cs typeface="华文楷体" panose="02010600040101010101" charset="-122"/>
            </a:endParaRPr>
          </a:p>
          <a:p>
            <a:pPr marL="0" lvl="0" indent="0" algn="l" eaLnBrk="1" latinLnBrk="0" hangingPunct="1">
              <a:lnSpc>
                <a:spcPts val="3080"/>
              </a:lnSpc>
              <a:buNone/>
            </a:pPr>
            <a:r>
              <a:rPr lang="zh-CN" altLang="en-US" sz="2400">
                <a:latin typeface="华文楷体" panose="02010600040101010101" charset="-122"/>
                <a:ea typeface="华文楷体" panose="02010600040101010101" charset="-122"/>
                <a:sym typeface="+mn-ea"/>
              </a:rPr>
              <a:t>   </a:t>
            </a:r>
            <a:r>
              <a:rPr lang="zh-CN" altLang="en-US" sz="2400" b="1">
                <a:solidFill>
                  <a:srgbClr val="7030A0"/>
                </a:solidFill>
                <a:latin typeface="华文楷体" panose="02010600040101010101" charset="-122"/>
                <a:ea typeface="华文楷体" panose="02010600040101010101" charset="-122"/>
                <a:cs typeface="华文楷体" panose="02010600040101010101" charset="-122"/>
                <a:sym typeface="+mn-ea"/>
              </a:rPr>
              <a:t>  ⑴ 按结构分类</a:t>
            </a:r>
            <a:r>
              <a:rPr lang="zh-CN" altLang="en-US" sz="2400">
                <a:latin typeface="华文楷体" panose="02010600040101010101" charset="-122"/>
                <a:ea typeface="华文楷体" panose="02010600040101010101" charset="-122"/>
                <a:sym typeface="+mn-ea"/>
              </a:rPr>
              <a:t>（16类）</a:t>
            </a:r>
            <a:endParaRPr lang="zh-CN" altLang="en-US" sz="2400">
              <a:latin typeface="华文楷体" panose="02010600040101010101" charset="-122"/>
              <a:ea typeface="华文楷体" panose="02010600040101010101" charset="-122"/>
              <a:sym typeface="+mn-ea"/>
            </a:endParaRPr>
          </a:p>
          <a:p>
            <a:pPr marL="0" lvl="0" indent="0" algn="l" eaLnBrk="1" latinLnBrk="0" hangingPunct="1">
              <a:lnSpc>
                <a:spcPts val="3080"/>
              </a:lnSpc>
              <a:buNone/>
            </a:pPr>
            <a:r>
              <a:rPr lang="zh-CN" altLang="en-US" sz="2400">
                <a:latin typeface="华文楷体" panose="02010600040101010101" charset="-122"/>
                <a:ea typeface="华文楷体" panose="02010600040101010101" charset="-122"/>
                <a:sym typeface="+mn-ea"/>
              </a:rPr>
              <a:t>    ① 闸阀  </a:t>
            </a:r>
            <a:r>
              <a:rPr lang="en-US" altLang="zh-CN" sz="2400">
                <a:latin typeface="华文楷体" panose="02010600040101010101" charset="-122"/>
                <a:ea typeface="华文楷体" panose="02010600040101010101" charset="-122"/>
                <a:sym typeface="+mn-ea"/>
              </a:rPr>
              <a:t>gate valve</a:t>
            </a:r>
            <a:endParaRPr lang="en-US" altLang="zh-CN" sz="2400">
              <a:latin typeface="华文楷体" panose="02010600040101010101" charset="-122"/>
              <a:ea typeface="华文楷体" panose="02010600040101010101" charset="-122"/>
              <a:sym typeface="+mn-ea"/>
            </a:endParaRPr>
          </a:p>
          <a:p>
            <a:pPr marL="0" lvl="0" indent="0" algn="l" eaLnBrk="1" latinLnBrk="0" hangingPunct="1">
              <a:lnSpc>
                <a:spcPts val="3080"/>
              </a:lnSpc>
              <a:buNone/>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启闭件（闸板）由阀杆带动，沿阀座（密封面）作直线升降运动的阀门。</a:t>
            </a:r>
            <a:endParaRPr lang="zh-CN" altLang="en-US" sz="2400">
              <a:latin typeface="华文楷体" panose="02010600040101010101" charset="-122"/>
              <a:ea typeface="华文楷体" panose="02010600040101010101" charset="-122"/>
              <a:sym typeface="+mn-ea"/>
            </a:endParaRPr>
          </a:p>
          <a:p>
            <a:pPr marL="0" lvl="0" indent="0" algn="l" eaLnBrk="1" latinLnBrk="0" hangingPunct="1">
              <a:lnSpc>
                <a:spcPts val="3080"/>
              </a:lnSpc>
              <a:buNone/>
            </a:pPr>
            <a:r>
              <a:rPr lang="zh-CN" altLang="en-US" sz="2400">
                <a:latin typeface="华文楷体" panose="02010600040101010101" charset="-122"/>
                <a:ea typeface="华文楷体" panose="02010600040101010101" charset="-122"/>
                <a:sym typeface="+mn-ea"/>
              </a:rPr>
              <a:t>    ② 截止阀  </a:t>
            </a:r>
            <a:r>
              <a:rPr lang="en-US" altLang="zh-CN" sz="2400">
                <a:latin typeface="华文楷体" panose="02010600040101010101" charset="-122"/>
                <a:ea typeface="华文楷体" panose="02010600040101010101" charset="-122"/>
                <a:sym typeface="+mn-ea"/>
              </a:rPr>
              <a:t>globe valve,stop valve</a:t>
            </a:r>
            <a:endParaRPr lang="en-US" altLang="zh-CN" sz="2400">
              <a:latin typeface="华文楷体" panose="02010600040101010101" charset="-122"/>
              <a:ea typeface="华文楷体" panose="02010600040101010101" charset="-122"/>
              <a:sym typeface="+mn-ea"/>
            </a:endParaRPr>
          </a:p>
          <a:p>
            <a:pPr marL="0" lvl="0" indent="0" algn="l" eaLnBrk="1" latinLnBrk="0" hangingPunct="1">
              <a:lnSpc>
                <a:spcPts val="3080"/>
              </a:lnSpc>
              <a:buNone/>
            </a:pPr>
            <a:r>
              <a:rPr lang="en-US" altLang="zh-CN" sz="2400">
                <a:latin typeface="华文楷体" panose="02010600040101010101" charset="-122"/>
                <a:ea typeface="华文楷体" panose="02010600040101010101" charset="-122"/>
                <a:sym typeface="+mn-ea"/>
              </a:rPr>
              <a:t>    </a:t>
            </a:r>
            <a:r>
              <a:rPr lang="zh-CN" altLang="en-US" sz="2400">
                <a:latin typeface="华文楷体" panose="02010600040101010101" charset="-122"/>
                <a:ea typeface="华文楷体" panose="02010600040101010101" charset="-122"/>
                <a:sym typeface="+mn-ea"/>
              </a:rPr>
              <a:t>启闭件（阀瓣）由阀杆带动，沿阀座（密封面）轴线作直线升降运动的阀门。</a:t>
            </a:r>
            <a:endParaRPr lang="zh-CN" altLang="en-US" sz="2400">
              <a:latin typeface="华文楷体" panose="02010600040101010101" charset="-122"/>
              <a:ea typeface="华文楷体" panose="02010600040101010101" charset="-122"/>
              <a:sym typeface="+mn-ea"/>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594995"/>
            <a:ext cx="8195310" cy="6021705"/>
          </a:xfrm>
        </p:spPr>
        <p:txBody>
          <a:bodyPr/>
          <a:lstStyle/>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③ 节流阀  </a:t>
            </a:r>
            <a:r>
              <a:rPr lang="en-US" altLang="zh-CN">
                <a:latin typeface="华文楷体" panose="02010600040101010101" charset="-122"/>
                <a:ea typeface="华文楷体" panose="02010600040101010101" charset="-122"/>
                <a:sym typeface="+mn-ea"/>
              </a:rPr>
              <a:t>t</a:t>
            </a:r>
            <a:r>
              <a:rPr lang="zh-CN" altLang="en-US">
                <a:latin typeface="华文楷体" panose="02010600040101010101" charset="-122"/>
                <a:ea typeface="华文楷体" panose="02010600040101010101" charset="-122"/>
                <a:sym typeface="+mn-ea"/>
              </a:rPr>
              <a:t>hrottle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通过启闭件（阀瓣）的运动改变通路截面积，用以调节流量、压力的阀门。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④ 球阀  </a:t>
            </a:r>
            <a:r>
              <a:rPr lang="en-US" altLang="zh-CN">
                <a:latin typeface="华文楷体" panose="02010600040101010101" charset="-122"/>
                <a:ea typeface="华文楷体" panose="02010600040101010101" charset="-122"/>
                <a:sym typeface="+mn-ea"/>
              </a:rPr>
              <a:t>b</a:t>
            </a:r>
            <a:r>
              <a:rPr lang="zh-CN" altLang="en-US">
                <a:latin typeface="华文楷体" panose="02010600040101010101" charset="-122"/>
                <a:ea typeface="华文楷体" panose="02010600040101010101" charset="-122"/>
                <a:sym typeface="+mn-ea"/>
              </a:rPr>
              <a:t>all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启闭件（球体）由阀杆带动，并绕阀杆的轴线作旋转运动的阀门。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⑤ 蝶阀 </a:t>
            </a:r>
            <a:r>
              <a:rPr lang="en-US" altLang="zh-CN">
                <a:latin typeface="华文楷体" panose="02010600040101010101" charset="-122"/>
                <a:ea typeface="华文楷体" panose="02010600040101010101" charset="-122"/>
                <a:sym typeface="+mn-ea"/>
              </a:rPr>
              <a:t>b</a:t>
            </a:r>
            <a:r>
              <a:rPr lang="zh-CN" altLang="en-US">
                <a:latin typeface="华文楷体" panose="02010600040101010101" charset="-122"/>
                <a:ea typeface="华文楷体" panose="02010600040101010101" charset="-122"/>
                <a:sym typeface="+mn-ea"/>
              </a:rPr>
              <a:t>utterfly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启闭件（蝶板）由阀杆带动，并绕阀杆的轴线作旋转运动的阀门。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⑥ 隔膜阀  </a:t>
            </a:r>
            <a:r>
              <a:rPr lang="en-US" altLang="zh-CN">
                <a:latin typeface="华文楷体" panose="02010600040101010101" charset="-122"/>
                <a:ea typeface="华文楷体" panose="02010600040101010101" charset="-122"/>
                <a:sym typeface="+mn-ea"/>
              </a:rPr>
              <a:t>d</a:t>
            </a:r>
            <a:r>
              <a:rPr lang="zh-CN" altLang="en-US">
                <a:latin typeface="华文楷体" panose="02010600040101010101" charset="-122"/>
                <a:ea typeface="华文楷体" panose="02010600040101010101" charset="-122"/>
                <a:sym typeface="+mn-ea"/>
              </a:rPr>
              <a:t>iaphragm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启闭件（隔膜）在阀内沿阀杆轴线作升降运动，通过启闭件（隔膜）的变形将动作机构与介质隔开的阀门。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⑦ 旋塞阀  </a:t>
            </a:r>
            <a:r>
              <a:rPr lang="en-US" altLang="zh-CN">
                <a:latin typeface="华文楷体" panose="02010600040101010101" charset="-122"/>
                <a:ea typeface="华文楷体" panose="02010600040101010101" charset="-122"/>
                <a:sym typeface="+mn-ea"/>
              </a:rPr>
              <a:t>plug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启闭件（塞子）</a:t>
            </a:r>
            <a:r>
              <a:rPr lang="zh-CN" altLang="en-US">
                <a:latin typeface="华文楷体" panose="02010600040101010101" charset="-122"/>
                <a:ea typeface="华文楷体" panose="02010600040101010101" charset="-122"/>
                <a:sym typeface="+mn-ea"/>
              </a:rPr>
              <a:t>由阀杆带动，并绕阀杆的轴线作</a:t>
            </a:r>
            <a:r>
              <a:rPr lang="en-US" altLang="zh-CN">
                <a:latin typeface="华文楷体" panose="02010600040101010101" charset="-122"/>
                <a:ea typeface="华文楷体" panose="02010600040101010101" charset="-122"/>
                <a:sym typeface="+mn-ea"/>
              </a:rPr>
              <a:t>旋转</a:t>
            </a:r>
            <a:r>
              <a:rPr lang="zh-CN" altLang="en-US">
                <a:latin typeface="华文楷体" panose="02010600040101010101" charset="-122"/>
                <a:ea typeface="华文楷体" panose="02010600040101010101" charset="-122"/>
                <a:sym typeface="+mn-ea"/>
              </a:rPr>
              <a:t>运动</a:t>
            </a:r>
            <a:r>
              <a:rPr lang="en-US" altLang="zh-CN">
                <a:latin typeface="华文楷体" panose="02010600040101010101" charset="-122"/>
                <a:ea typeface="华文楷体" panose="02010600040101010101" charset="-122"/>
                <a:sym typeface="+mn-ea"/>
              </a:rPr>
              <a:t>的阀门</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1510" y="550545"/>
            <a:ext cx="8386445" cy="5977890"/>
          </a:xfrm>
        </p:spPr>
        <p:txBody>
          <a:bodyPr/>
          <a:lstStyle/>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⑧ 止回阀  </a:t>
            </a:r>
            <a:r>
              <a:rPr lang="en-US" altLang="zh-CN">
                <a:latin typeface="华文楷体" panose="02010600040101010101" charset="-122"/>
                <a:ea typeface="华文楷体" panose="02010600040101010101" charset="-122"/>
                <a:sym typeface="+mn-ea"/>
              </a:rPr>
              <a:t>c</a:t>
            </a:r>
            <a:r>
              <a:rPr lang="zh-CN" altLang="en-US">
                <a:latin typeface="华文楷体" panose="02010600040101010101" charset="-122"/>
                <a:ea typeface="华文楷体" panose="02010600040101010101" charset="-122"/>
                <a:sym typeface="+mn-ea"/>
              </a:rPr>
              <a:t>heck valve ，</a:t>
            </a:r>
            <a:r>
              <a:rPr lang="en-US" altLang="zh-CN">
                <a:latin typeface="华文楷体" panose="02010600040101010101" charset="-122"/>
                <a:ea typeface="华文楷体" panose="02010600040101010101" charset="-122"/>
                <a:sym typeface="+mn-ea"/>
              </a:rPr>
              <a:t>n</a:t>
            </a:r>
            <a:r>
              <a:rPr lang="zh-CN" altLang="en-US">
                <a:latin typeface="华文楷体" panose="02010600040101010101" charset="-122"/>
                <a:ea typeface="华文楷体" panose="02010600040101010101" charset="-122"/>
                <a:sym typeface="+mn-ea"/>
              </a:rPr>
              <a:t>on-return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启闭件（阀瓣）借助介质作用力，自动阻止介质逆流的阀门。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⑨ 安全阀  </a:t>
            </a:r>
            <a:r>
              <a:rPr lang="en-US" altLang="zh-CN">
                <a:latin typeface="华文楷体" panose="02010600040101010101" charset="-122"/>
                <a:ea typeface="华文楷体" panose="02010600040101010101" charset="-122"/>
                <a:sym typeface="+mn-ea"/>
              </a:rPr>
              <a:t>safety valve,pressure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当管道或设备内介质压力超过规定值时，启闭件（阀瓣）自动开启排放介质；低于规定值时，启闭件（阀瓣）自动关闭。对管道或设备起保护作用的阀门。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⑩ 减压阀  </a:t>
            </a:r>
            <a:r>
              <a:rPr lang="en-US" altLang="zh-CN">
                <a:latin typeface="华文楷体" panose="02010600040101010101" charset="-122"/>
                <a:ea typeface="华文楷体" panose="02010600040101010101" charset="-122"/>
                <a:sym typeface="+mn-ea"/>
              </a:rPr>
              <a:t>p</a:t>
            </a:r>
            <a:r>
              <a:rPr lang="zh-CN" altLang="en-US">
                <a:latin typeface="华文楷体" panose="02010600040101010101" charset="-122"/>
                <a:ea typeface="华文楷体" panose="02010600040101010101" charset="-122"/>
                <a:sym typeface="+mn-ea"/>
              </a:rPr>
              <a:t>ressure reducing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通过启闭件（阀瓣）的节流，将介质压力降低，并借助阀门压差的直接作用，使阀后压力自动保持在一定范围内的阀门。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⑪ 疏水阀  steam </a:t>
            </a:r>
            <a:r>
              <a:rPr lang="en-US" altLang="zh-CN">
                <a:latin typeface="华文楷体" panose="02010600040101010101" charset="-122"/>
                <a:ea typeface="华文楷体" panose="02010600040101010101" charset="-122"/>
                <a:sym typeface="+mn-ea"/>
              </a:rPr>
              <a:t>trap</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自动排放凝结水并阻止蒸汽随水排出的阀门。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⑫ 排污阀  </a:t>
            </a:r>
            <a:r>
              <a:rPr lang="en-US" altLang="zh-CN">
                <a:latin typeface="华文楷体" panose="02010600040101010101" charset="-122"/>
                <a:ea typeface="华文楷体" panose="02010600040101010101" charset="-122"/>
                <a:sym typeface="+mn-ea"/>
              </a:rPr>
              <a:t>blow-down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用于锅炉、压力容器等设备排污的阀门。</a:t>
            </a:r>
            <a:endParaRPr lang="zh-CN" altLang="en-US">
              <a:latin typeface="华文楷体" panose="02010600040101010101" charset="-122"/>
              <a:ea typeface="华文楷体" panose="02010600040101010101"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9775" y="726440"/>
            <a:ext cx="8181340" cy="5728970"/>
          </a:xfrm>
        </p:spPr>
        <p:txBody>
          <a:bodyPr/>
          <a:lstStyle/>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⑬调节阀（控制阀）</a:t>
            </a:r>
            <a:r>
              <a:rPr lang="en-US" altLang="zh-CN">
                <a:latin typeface="华文楷体" panose="02010600040101010101" charset="-122"/>
                <a:ea typeface="华文楷体" panose="02010600040101010101" charset="-122"/>
                <a:sym typeface="+mn-ea"/>
              </a:rPr>
              <a:t>control valve</a:t>
            </a:r>
            <a:r>
              <a:rPr lang="zh-CN" altLang="en-US">
                <a:latin typeface="华文楷体" panose="02010600040101010101" charset="-122"/>
                <a:ea typeface="华文楷体" panose="02010600040101010101" charset="-122"/>
                <a:sym typeface="+mn-ea"/>
              </a:rPr>
              <a:t>，</a:t>
            </a:r>
            <a:r>
              <a:rPr lang="en-US" altLang="zh-CN">
                <a:latin typeface="华文楷体" panose="02010600040101010101" charset="-122"/>
                <a:ea typeface="华文楷体" panose="02010600040101010101" charset="-122"/>
                <a:sym typeface="+mn-ea"/>
              </a:rPr>
              <a:t>adjusting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启闭件（阀瓣）预定使用在关闭与全开启任何位置，通过启闭件（阀瓣）改变通路截面积，以调节流量、压力或温度的阀门。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⑭ 分配阀  </a:t>
            </a:r>
            <a:r>
              <a:rPr lang="en-US" altLang="zh-CN">
                <a:latin typeface="华文楷体" panose="02010600040101010101" charset="-122"/>
                <a:ea typeface="华文楷体" panose="02010600040101010101" charset="-122"/>
                <a:sym typeface="+mn-ea"/>
              </a:rPr>
              <a:t>dividing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通过改变启闭件的位置来影响自一个共同进口流量的比例以形成两个或多个出口流量的阀门。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⑮ 混合阀  </a:t>
            </a:r>
            <a:r>
              <a:rPr lang="en-US" altLang="zh-CN">
                <a:latin typeface="华文楷体" panose="02010600040101010101" charset="-122"/>
                <a:ea typeface="华文楷体" panose="02010600040101010101" charset="-122"/>
                <a:sym typeface="+mn-ea"/>
              </a:rPr>
              <a:t>mixing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通过改变启闭件的位置来影响两个或多个进口流量的比例以形成一个共同出口流量的阀门。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⑯ 水力控制阀  </a:t>
            </a:r>
            <a:r>
              <a:rPr lang="en-US" altLang="zh-CN">
                <a:latin typeface="华文楷体" panose="02010600040101010101" charset="-122"/>
                <a:ea typeface="华文楷体" panose="02010600040101010101" charset="-122"/>
                <a:sym typeface="+mn-ea"/>
              </a:rPr>
              <a:t>hydraulic control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利用水力控制原理，通过不同的构造实现多用途控制功能的阀门总称。</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55955" y="624840"/>
            <a:ext cx="8308975" cy="6021070"/>
          </a:xfrm>
        </p:spPr>
        <p:txBody>
          <a:bodyPr/>
          <a:lstStyle/>
          <a:p>
            <a:pPr marL="0" indent="0" eaLnBrk="1" latinLnBrk="0" hangingPunct="1">
              <a:lnSpc>
                <a:spcPts val="3080"/>
              </a:lnSpc>
              <a:spcBef>
                <a:spcPts val="0"/>
              </a:spcBef>
              <a:buNone/>
            </a:pPr>
            <a:r>
              <a:rPr kumimoji="0" lang="en-US">
                <a:latin typeface="华文楷体" panose="02010600040101010101" charset="-122"/>
                <a:ea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⑵ 按驱动方式分类</a:t>
            </a:r>
            <a:r>
              <a:rPr kumimoji="0" lang="zh-CN">
                <a:latin typeface="华文楷体" panose="02010600040101010101" charset="-122"/>
                <a:ea typeface="华文楷体" panose="02010600040101010101" charset="-122"/>
                <a:sym typeface="+mn-ea"/>
              </a:rPr>
              <a:t>（</a:t>
            </a:r>
            <a:r>
              <a:rPr kumimoji="0" lang="en-US" altLang="zh-CN">
                <a:latin typeface="华文楷体" panose="02010600040101010101" charset="-122"/>
                <a:ea typeface="华文楷体" panose="02010600040101010101" charset="-122"/>
                <a:sym typeface="+mn-ea"/>
              </a:rPr>
              <a:t>3</a:t>
            </a:r>
            <a:r>
              <a:rPr kumimoji="0" lang="zh-CN" altLang="en-US">
                <a:latin typeface="华文楷体" panose="02010600040101010101" charset="-122"/>
                <a:ea typeface="华文楷体" panose="02010600040101010101" charset="-122"/>
                <a:sym typeface="+mn-ea"/>
              </a:rPr>
              <a:t>类</a:t>
            </a:r>
            <a:r>
              <a:rPr kumimoji="0" lang="zh-CN">
                <a:latin typeface="华文楷体" panose="02010600040101010101" charset="-122"/>
                <a:ea typeface="华文楷体" panose="02010600040101010101" charset="-122"/>
                <a:sym typeface="+mn-ea"/>
              </a:rPr>
              <a:t>）</a:t>
            </a:r>
            <a:r>
              <a:rPr lang="zh-CN" altLang="en-US">
                <a:latin typeface="华文楷体" panose="02010600040101010101" charset="-122"/>
                <a:ea typeface="华文楷体" panose="02010600040101010101" charset="-122"/>
                <a:sym typeface="+mn-ea"/>
              </a:rPr>
              <a:t>  </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① 手动阀门  </a:t>
            </a:r>
            <a:r>
              <a:rPr lang="en-US" altLang="zh-CN">
                <a:latin typeface="华文楷体" panose="02010600040101010101" charset="-122"/>
                <a:ea typeface="华文楷体" panose="02010600040101010101" charset="-122"/>
                <a:sym typeface="+mn-ea"/>
              </a:rPr>
              <a:t>mannal operated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借助手轮、手柄、杠杆或链轮等，由人力来操作的阀门。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② 电动阀门  </a:t>
            </a:r>
            <a:r>
              <a:rPr lang="en-US" altLang="zh-CN">
                <a:latin typeface="华文楷体" panose="02010600040101010101" charset="-122"/>
                <a:ea typeface="华文楷体" panose="02010600040101010101" charset="-122"/>
                <a:sym typeface="+mn-ea"/>
              </a:rPr>
              <a:t>electrical operated valve</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用电动装置、电磁或其他电气装置操作的阀门。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③ 液动或气动阀门  </a:t>
            </a:r>
            <a:r>
              <a:rPr lang="en-US" altLang="zh-CN">
                <a:latin typeface="华文楷体" panose="02010600040101010101" charset="-122"/>
                <a:ea typeface="华文楷体" panose="02010600040101010101" charset="-122"/>
                <a:sym typeface="+mn-ea"/>
              </a:rPr>
              <a:t>hydraulically/pneumatically operated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借助液体（水、油等液体介质）或空气的压力操作的阀门。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 ⑶ 按压力分类</a:t>
            </a:r>
            <a:r>
              <a:rPr kumimoji="0" lang="zh-CN">
                <a:latin typeface="华文楷体" panose="02010600040101010101" charset="-122"/>
                <a:ea typeface="华文楷体" panose="02010600040101010101" charset="-122"/>
                <a:sym typeface="+mn-ea"/>
              </a:rPr>
              <a:t>（</a:t>
            </a:r>
            <a:r>
              <a:rPr kumimoji="0" lang="en-US" altLang="zh-CN">
                <a:latin typeface="华文楷体" panose="02010600040101010101" charset="-122"/>
                <a:ea typeface="华文楷体" panose="02010600040101010101" charset="-122"/>
                <a:sym typeface="+mn-ea"/>
              </a:rPr>
              <a:t>4</a:t>
            </a:r>
            <a:r>
              <a:rPr kumimoji="0" lang="zh-CN" altLang="en-US">
                <a:latin typeface="华文楷体" panose="02010600040101010101" charset="-122"/>
                <a:ea typeface="华文楷体" panose="02010600040101010101" charset="-122"/>
                <a:sym typeface="+mn-ea"/>
              </a:rPr>
              <a:t>类</a:t>
            </a:r>
            <a:r>
              <a:rPr kumimoji="0" lang="zh-CN">
                <a:latin typeface="华文楷体" panose="02010600040101010101" charset="-122"/>
                <a:ea typeface="华文楷体" panose="02010600040101010101" charset="-122"/>
                <a:sym typeface="+mn-ea"/>
              </a:rPr>
              <a:t>）</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① 低压阀门  </a:t>
            </a:r>
            <a:r>
              <a:rPr lang="en-US" altLang="zh-CN">
                <a:latin typeface="华文楷体" panose="02010600040101010101" charset="-122"/>
                <a:ea typeface="华文楷体" panose="02010600040101010101" charset="-122"/>
                <a:sym typeface="+mn-ea"/>
              </a:rPr>
              <a:t>low pressure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公称压力不大于</a:t>
            </a:r>
            <a:r>
              <a:rPr lang="en-US" altLang="zh-CN">
                <a:latin typeface="华文楷体" panose="02010600040101010101" charset="-122"/>
                <a:ea typeface="华文楷体" panose="02010600040101010101" charset="-122"/>
                <a:sym typeface="+mn-ea"/>
              </a:rPr>
              <a:t>PN16</a:t>
            </a:r>
            <a:r>
              <a:rPr lang="zh-CN" altLang="en-US">
                <a:latin typeface="华文楷体" panose="02010600040101010101" charset="-122"/>
                <a:ea typeface="华文楷体" panose="02010600040101010101" charset="-122"/>
                <a:sym typeface="+mn-ea"/>
              </a:rPr>
              <a:t>的各种阀门。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② 中压阀门  </a:t>
            </a:r>
            <a:r>
              <a:rPr lang="en-US" altLang="zh-CN">
                <a:latin typeface="华文楷体" panose="02010600040101010101" charset="-122"/>
                <a:ea typeface="华文楷体" panose="02010600040101010101" charset="-122"/>
                <a:sym typeface="+mn-ea"/>
              </a:rPr>
              <a:t>middle pressure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公称压力为</a:t>
            </a:r>
            <a:r>
              <a:rPr lang="en-US" altLang="zh-CN">
                <a:latin typeface="华文楷体" panose="02010600040101010101" charset="-122"/>
                <a:ea typeface="华文楷体" panose="02010600040101010101" charset="-122"/>
                <a:sym typeface="+mn-ea"/>
              </a:rPr>
              <a:t>PN16～PN100</a:t>
            </a:r>
            <a:r>
              <a:rPr lang="zh-CN" altLang="en-US">
                <a:latin typeface="华文楷体" panose="02010600040101010101" charset="-122"/>
                <a:ea typeface="华文楷体" panose="02010600040101010101" charset="-122"/>
                <a:sym typeface="+mn-ea"/>
              </a:rPr>
              <a:t>（不含</a:t>
            </a:r>
            <a:r>
              <a:rPr lang="en-US" altLang="zh-CN">
                <a:latin typeface="华文楷体" panose="02010600040101010101" charset="-122"/>
                <a:ea typeface="华文楷体" panose="02010600040101010101" charset="-122"/>
                <a:sym typeface="+mn-ea"/>
              </a:rPr>
              <a:t>PN16</a:t>
            </a:r>
            <a:r>
              <a:rPr lang="zh-CN" altLang="en-US">
                <a:latin typeface="华文楷体" panose="02010600040101010101" charset="-122"/>
                <a:ea typeface="华文楷体" panose="02010600040101010101" charset="-122"/>
                <a:sym typeface="+mn-ea"/>
              </a:rPr>
              <a:t>）的各种阀门。</a:t>
            </a:r>
            <a:endParaRPr lang="zh-CN" altLang="en-US">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sym typeface="+mn-ea"/>
              </a:rPr>
              <a:t>    ③ 高压阀门  </a:t>
            </a:r>
            <a:r>
              <a:rPr lang="en-US" altLang="zh-CN">
                <a:latin typeface="华文楷体" panose="02010600040101010101" charset="-122"/>
                <a:ea typeface="华文楷体" panose="02010600040101010101" charset="-122"/>
                <a:sym typeface="+mn-ea"/>
              </a:rPr>
              <a:t>high pressure valve</a:t>
            </a:r>
            <a:endParaRPr lang="en-US" altLang="zh-CN">
              <a:latin typeface="华文楷体" panose="02010600040101010101" charset="-122"/>
              <a:ea typeface="华文楷体" panose="02010600040101010101" charset="-122"/>
              <a:sym typeface="+mn-ea"/>
            </a:endParaRPr>
          </a:p>
          <a:p>
            <a:pPr marL="0" indent="0" eaLnBrk="1" latinLnBrk="0" hangingPunct="1">
              <a:lnSpc>
                <a:spcPts val="30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公称压力为</a:t>
            </a:r>
            <a:r>
              <a:rPr lang="en-US" altLang="zh-CN">
                <a:latin typeface="华文楷体" panose="02010600040101010101" charset="-122"/>
                <a:ea typeface="华文楷体" panose="02010600040101010101" charset="-122"/>
                <a:sym typeface="+mn-ea"/>
              </a:rPr>
              <a:t>PN100～PN1000</a:t>
            </a:r>
            <a:r>
              <a:rPr lang="zh-CN" altLang="en-US">
                <a:latin typeface="华文楷体" panose="02010600040101010101" charset="-122"/>
                <a:ea typeface="华文楷体" panose="02010600040101010101" charset="-122"/>
                <a:sym typeface="+mn-ea"/>
              </a:rPr>
              <a:t>（不含</a:t>
            </a:r>
            <a:r>
              <a:rPr lang="en-US" altLang="zh-CN">
                <a:latin typeface="华文楷体" panose="02010600040101010101" charset="-122"/>
                <a:ea typeface="华文楷体" panose="02010600040101010101" charset="-122"/>
                <a:sym typeface="+mn-ea"/>
              </a:rPr>
              <a:t>PN100</a:t>
            </a:r>
            <a:r>
              <a:rPr lang="zh-CN" altLang="en-US">
                <a:latin typeface="华文楷体" panose="02010600040101010101" charset="-122"/>
                <a:ea typeface="华文楷体" panose="02010600040101010101" charset="-122"/>
                <a:sym typeface="+mn-ea"/>
              </a:rPr>
              <a:t>）的各种阀门。</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3435" y="584200"/>
            <a:ext cx="8151495" cy="5798185"/>
          </a:xfrm>
        </p:spPr>
        <p:txBody>
          <a:bodyPr/>
          <a:lstStyle/>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④ 超高压阀门  </a:t>
            </a:r>
            <a:r>
              <a:rPr lang="en-US" altLang="zh-CN">
                <a:latin typeface="华文楷体" panose="02010600040101010101" charset="-122"/>
                <a:ea typeface="华文楷体" panose="02010600040101010101" charset="-122"/>
                <a:sym typeface="+mn-ea"/>
              </a:rPr>
              <a:t>super high pressure valve</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公称压力为大于</a:t>
            </a:r>
            <a:r>
              <a:rPr lang="en-US" altLang="zh-CN">
                <a:latin typeface="华文楷体" panose="02010600040101010101" charset="-122"/>
                <a:ea typeface="华文楷体" panose="02010600040101010101" charset="-122"/>
                <a:sym typeface="+mn-ea"/>
              </a:rPr>
              <a:t>PN1000</a:t>
            </a:r>
            <a:r>
              <a:rPr lang="zh-CN" altLang="en-US">
                <a:latin typeface="华文楷体" panose="02010600040101010101" charset="-122"/>
                <a:ea typeface="华文楷体" panose="02010600040101010101" charset="-122"/>
                <a:sym typeface="+mn-ea"/>
              </a:rPr>
              <a:t>的各种阀门。</a:t>
            </a:r>
            <a:endParaRPr lang="zh-CN" altLang="en-US">
              <a:latin typeface="华文楷体" panose="02010600040101010101" charset="-122"/>
              <a:ea typeface="华文楷体" panose="02010600040101010101" charset="-122"/>
              <a:sym typeface="+mn-ea"/>
            </a:endParaRPr>
          </a:p>
          <a:p>
            <a:pPr marL="0" indent="0">
              <a:buNone/>
            </a:pP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    ⑷ 按</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温度分类</a:t>
            </a:r>
            <a:r>
              <a:rPr kumimoji="0" lang="zh-CN">
                <a:latin typeface="华文楷体" panose="02010600040101010101" charset="-122"/>
                <a:ea typeface="华文楷体" panose="02010600040101010101" charset="-122"/>
                <a:sym typeface="+mn-ea"/>
              </a:rPr>
              <a:t>（</a:t>
            </a:r>
            <a:r>
              <a:rPr kumimoji="0" lang="en-US" altLang="zh-CN">
                <a:latin typeface="华文楷体" panose="02010600040101010101" charset="-122"/>
                <a:ea typeface="华文楷体" panose="02010600040101010101" charset="-122"/>
                <a:sym typeface="+mn-ea"/>
              </a:rPr>
              <a:t>5</a:t>
            </a:r>
            <a:r>
              <a:rPr kumimoji="0" lang="zh-CN" altLang="en-US">
                <a:latin typeface="华文楷体" panose="02010600040101010101" charset="-122"/>
                <a:ea typeface="华文楷体" panose="02010600040101010101" charset="-122"/>
                <a:sym typeface="+mn-ea"/>
              </a:rPr>
              <a:t>类</a:t>
            </a:r>
            <a:r>
              <a:rPr kumimoji="0" lang="zh-CN">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① 高温阀门  </a:t>
            </a:r>
            <a:r>
              <a:rPr lang="en-US" altLang="zh-CN">
                <a:latin typeface="华文楷体" panose="02010600040101010101" charset="-122"/>
                <a:ea typeface="华文楷体" panose="02010600040101010101" charset="-122"/>
                <a:sym typeface="+mn-ea"/>
              </a:rPr>
              <a:t>high temperature valve</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用于介质温度</a:t>
            </a:r>
            <a:r>
              <a:rPr lang="zh-CN" altLang="en-US">
                <a:solidFill>
                  <a:srgbClr val="00B0F0"/>
                </a:solidFill>
                <a:latin typeface="华文楷体" panose="02010600040101010101" charset="-122"/>
                <a:ea typeface="华文楷体" panose="02010600040101010101" charset="-122"/>
                <a:sym typeface="+mn-ea"/>
              </a:rPr>
              <a:t>t＞4</a:t>
            </a:r>
            <a:r>
              <a:rPr lang="en-US" altLang="zh-CN">
                <a:solidFill>
                  <a:srgbClr val="00B0F0"/>
                </a:solidFill>
                <a:latin typeface="华文楷体" panose="02010600040101010101" charset="-122"/>
                <a:ea typeface="华文楷体" panose="02010600040101010101" charset="-122"/>
                <a:sym typeface="+mn-ea"/>
              </a:rPr>
              <a:t>25℃</a:t>
            </a:r>
            <a:r>
              <a:rPr lang="zh-CN" altLang="en-US">
                <a:latin typeface="华文楷体" panose="02010600040101010101" charset="-122"/>
                <a:ea typeface="华文楷体" panose="02010600040101010101" charset="-122"/>
                <a:sym typeface="+mn-ea"/>
              </a:rPr>
              <a:t>的各种阀门。</a:t>
            </a:r>
            <a:endParaRPr lang="en-US" altLang="zh-CN">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② 中温阀门  </a:t>
            </a:r>
            <a:r>
              <a:rPr lang="en-US" altLang="zh-CN">
                <a:latin typeface="华文楷体" panose="02010600040101010101" charset="-122"/>
                <a:ea typeface="华文楷体" panose="02010600040101010101" charset="-122"/>
                <a:sym typeface="+mn-ea"/>
              </a:rPr>
              <a:t>moderate temperature valve</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用于介质温度为</a:t>
            </a:r>
            <a:r>
              <a:rPr lang="en-US" altLang="zh-CN">
                <a:solidFill>
                  <a:srgbClr val="00B0F0"/>
                </a:solidFill>
                <a:latin typeface="华文楷体" panose="02010600040101010101" charset="-122"/>
                <a:ea typeface="华文楷体" panose="02010600040101010101" charset="-122"/>
                <a:sym typeface="+mn-ea"/>
              </a:rPr>
              <a:t>120℃≤t≤425℃</a:t>
            </a:r>
            <a:r>
              <a:rPr lang="zh-CN" altLang="en-US">
                <a:latin typeface="华文楷体" panose="02010600040101010101" charset="-122"/>
                <a:ea typeface="华文楷体" panose="02010600040101010101" charset="-122"/>
                <a:sym typeface="+mn-ea"/>
              </a:rPr>
              <a:t>的各种阀门。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③ 常温阀门  </a:t>
            </a:r>
            <a:r>
              <a:rPr lang="en-US" altLang="zh-CN">
                <a:latin typeface="华文楷体" panose="02010600040101010101" charset="-122"/>
                <a:ea typeface="华文楷体" panose="02010600040101010101" charset="-122"/>
                <a:sym typeface="+mn-ea"/>
              </a:rPr>
              <a:t>normal temperature valve</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用于介质温度为</a:t>
            </a:r>
            <a:r>
              <a:rPr lang="en-US" altLang="zh-CN">
                <a:solidFill>
                  <a:srgbClr val="00B0F0"/>
                </a:solidFill>
                <a:latin typeface="华文楷体" panose="02010600040101010101" charset="-122"/>
                <a:ea typeface="华文楷体" panose="02010600040101010101" charset="-122"/>
                <a:sym typeface="+mn-ea"/>
              </a:rPr>
              <a:t>-29℃＜t＜120℃</a:t>
            </a:r>
            <a:r>
              <a:rPr lang="zh-CN" altLang="en-US">
                <a:latin typeface="华文楷体" panose="02010600040101010101" charset="-122"/>
                <a:ea typeface="华文楷体" panose="02010600040101010101" charset="-122"/>
                <a:sym typeface="+mn-ea"/>
              </a:rPr>
              <a:t>的各种阀门。</a:t>
            </a:r>
            <a:endParaRPr lang="zh-CN" altLang="en-US">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④ 低温阀门  </a:t>
            </a:r>
            <a:r>
              <a:rPr lang="en-US" altLang="zh-CN">
                <a:latin typeface="华文楷体" panose="02010600040101010101" charset="-122"/>
                <a:ea typeface="华文楷体" panose="02010600040101010101" charset="-122"/>
                <a:sym typeface="+mn-ea"/>
              </a:rPr>
              <a:t>sub-zero valve</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用于介质温度为</a:t>
            </a:r>
            <a:r>
              <a:rPr lang="en-US" altLang="zh-CN">
                <a:solidFill>
                  <a:srgbClr val="00B0F0"/>
                </a:solidFill>
                <a:latin typeface="华文楷体" panose="02010600040101010101" charset="-122"/>
                <a:ea typeface="华文楷体" panose="02010600040101010101" charset="-122"/>
                <a:sym typeface="+mn-ea"/>
              </a:rPr>
              <a:t>-100℃≤t≤-29℃</a:t>
            </a:r>
            <a:r>
              <a:rPr lang="zh-CN" altLang="en-US">
                <a:latin typeface="华文楷体" panose="02010600040101010101" charset="-122"/>
                <a:ea typeface="华文楷体" panose="02010600040101010101" charset="-122"/>
                <a:sym typeface="+mn-ea"/>
              </a:rPr>
              <a:t>的各种阀门。</a:t>
            </a:r>
            <a:endParaRPr lang="en-US" altLang="zh-CN">
              <a:latin typeface="华文楷体" panose="02010600040101010101" charset="-122"/>
              <a:ea typeface="华文楷体" panose="02010600040101010101" charset="-122"/>
              <a:sym typeface="+mn-ea"/>
            </a:endParaRPr>
          </a:p>
          <a:p>
            <a:pPr marL="0" indent="0">
              <a:buNone/>
            </a:pPr>
            <a:r>
              <a:rPr lang="zh-CN" altLang="en-US">
                <a:latin typeface="华文楷体" panose="02010600040101010101" charset="-122"/>
                <a:ea typeface="华文楷体" panose="02010600040101010101" charset="-122"/>
                <a:sym typeface="+mn-ea"/>
              </a:rPr>
              <a:t>    ⑤ 超低温阀门  </a:t>
            </a:r>
            <a:r>
              <a:rPr lang="en-US" altLang="zh-CN">
                <a:latin typeface="华文楷体" panose="02010600040101010101" charset="-122"/>
                <a:ea typeface="华文楷体" panose="02010600040101010101" charset="-122"/>
                <a:sym typeface="+mn-ea"/>
              </a:rPr>
              <a:t>cryogenic valve</a:t>
            </a:r>
            <a:endParaRPr lang="en-US" altLang="zh-CN">
              <a:latin typeface="华文楷体" panose="02010600040101010101" charset="-122"/>
              <a:ea typeface="华文楷体" panose="02010600040101010101" charset="-122"/>
              <a:sym typeface="+mn-ea"/>
            </a:endParaRPr>
          </a:p>
          <a:p>
            <a:pPr marL="0" indent="0">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用于介质温度</a:t>
            </a:r>
            <a:r>
              <a:rPr lang="en-US" altLang="zh-CN">
                <a:solidFill>
                  <a:srgbClr val="00B0F0"/>
                </a:solidFill>
                <a:latin typeface="华文楷体" panose="02010600040101010101" charset="-122"/>
                <a:ea typeface="华文楷体" panose="02010600040101010101" charset="-122"/>
                <a:sym typeface="+mn-ea"/>
              </a:rPr>
              <a:t>t＜-100℃</a:t>
            </a:r>
            <a:r>
              <a:rPr lang="zh-CN" altLang="en-US">
                <a:latin typeface="华文楷体" panose="02010600040101010101" charset="-122"/>
                <a:ea typeface="华文楷体" panose="02010600040101010101" charset="-122"/>
                <a:sym typeface="+mn-ea"/>
              </a:rPr>
              <a:t>的各种阀门。</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28040" y="624840"/>
            <a:ext cx="8136890" cy="5757545"/>
          </a:xfrm>
        </p:spPr>
        <p:txBody>
          <a:bodyPr/>
          <a:lstStyle/>
          <a:p>
            <a:pPr marL="0" indent="0" eaLnBrk="1" latinLnBrk="0" hangingPunct="1">
              <a:lnSpc>
                <a:spcPts val="3680"/>
              </a:lnSpc>
              <a:buFont typeface="Wingdings" panose="05000000000000000000" pitchFamily="2" charset="2"/>
              <a:buNone/>
            </a:pPr>
            <a:r>
              <a:rPr lang="zh-CN" altLang="en-US" sz="2800" b="1" dirty="0">
                <a:latin typeface="华文楷体" panose="02010600040101010101" charset="-122"/>
                <a:ea typeface="华文楷体" panose="02010600040101010101" charset="-122"/>
                <a:sym typeface="+mn-ea"/>
              </a:rPr>
              <a:t>二、垫片密封</a:t>
            </a:r>
            <a:endParaRPr lang="zh-CN" altLang="en-US" sz="2800" dirty="0">
              <a:latin typeface="华文楷体" panose="02010600040101010101" charset="-122"/>
              <a:ea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800"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垫片密封通常是指由容器、工艺设备、动力机器和连接管道等可拆连接处连接件和垫片组成的一种静密封结构形式。垫片密封所处的工况条件十分复杂，包含的流体介质范围相当广泛，防止液体或气体通过化工装备连接处泄漏出来，是工厂面对的最重要也是最困难的任务。</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sym typeface="+mn-ea"/>
              </a:rPr>
              <a:t>    压力容器和管道承受的压力不同，垫片材料的结构、形式、要求也不尽相同。</a:t>
            </a:r>
            <a:r>
              <a:rPr lang="zh-CN" altLang="en-US">
                <a:latin typeface="华文楷体" panose="02010600040101010101" charset="-122"/>
                <a:ea typeface="华文楷体" panose="02010600040101010101" charset="-122"/>
                <a:sym typeface="+mn-ea"/>
              </a:rPr>
              <a:t>与中、低压设备和管道密封相比，高压设备密封结构比较复杂，制造要求也高；</a:t>
            </a:r>
            <a:r>
              <a:rPr lang="zh-CN" altLang="en-US">
                <a:latin typeface="华文楷体" panose="02010600040101010101" charset="-122"/>
                <a:ea typeface="华文楷体" panose="02010600040101010101" charset="-122"/>
                <a:cs typeface="华文楷体" panose="02010600040101010101" charset="-122"/>
                <a:sym typeface="+mn-ea"/>
              </a:rPr>
              <a:t>为达到预期的密封性能，</a:t>
            </a:r>
            <a:r>
              <a:rPr lang="zh-CN" altLang="en-US">
                <a:latin typeface="华文楷体" panose="02010600040101010101" charset="-122"/>
                <a:ea typeface="华文楷体" panose="02010600040101010101" charset="-122"/>
                <a:sym typeface="+mn-ea"/>
              </a:rPr>
              <a:t>高压设备密封</a:t>
            </a:r>
            <a:r>
              <a:rPr lang="zh-CN" altLang="en-US">
                <a:latin typeface="华文楷体" panose="02010600040101010101" charset="-122"/>
                <a:ea typeface="华文楷体" panose="02010600040101010101" charset="-122"/>
                <a:cs typeface="华文楷体" panose="02010600040101010101" charset="-122"/>
                <a:sym typeface="+mn-ea"/>
              </a:rPr>
              <a:t>多采用自紧式或半自紧式密封结构。</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680"/>
              </a:lnSpc>
              <a:buFont typeface="Wingdings" panose="05000000000000000000" pitchFamily="2" charset="2"/>
              <a:buNone/>
            </a:pP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    1. 垫片密封工作原理</a:t>
            </a:r>
            <a:endParaRPr lang="zh-CN" altLang="en-US" b="1" dirty="0">
              <a:solidFill>
                <a:srgbClr val="00B0F0"/>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12800" y="654050"/>
            <a:ext cx="8152130" cy="5977255"/>
          </a:xfrm>
        </p:spPr>
        <p:txBody>
          <a:bodyPr/>
          <a:lstStyle/>
          <a:p>
            <a:pPr marL="0" indent="0">
              <a:buNone/>
            </a:pPr>
            <a:r>
              <a:rPr kumimoji="0" lang="en-US" altLang="zh-CN" b="1" kern="1200">
                <a:solidFill>
                  <a:srgbClr val="FFC000"/>
                </a:solidFill>
                <a:latin typeface="华文楷体" panose="02010600040101010101" charset="-122"/>
                <a:ea typeface="华文楷体" panose="02010600040101010101" charset="-122"/>
                <a:cs typeface="华文楷体" panose="02010600040101010101" charset="-122"/>
                <a:sym typeface="+mn-ea"/>
              </a:rPr>
              <a:t>2</a:t>
            </a: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 阀门型号</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8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阀门型号由阀门类型、驱动方式、连接形式、结构形式、密封面或衬里材料、压力、阀体材料七部分组成。如下图所示。</a:t>
            </a:r>
            <a:r>
              <a:rPr lang="zh-CN" altLang="en-US">
                <a:solidFill>
                  <a:srgbClr val="00B0F0"/>
                </a:solidFill>
                <a:latin typeface="华文楷体" panose="02010600040101010101" charset="-122"/>
                <a:ea typeface="华文楷体" panose="02010600040101010101" charset="-122"/>
                <a:cs typeface="华文楷体" panose="02010600040101010101" charset="-122"/>
                <a:sym typeface="+mn-ea"/>
              </a:rPr>
              <a:t>具体代号表示</a:t>
            </a:r>
            <a:r>
              <a:rPr lang="zh-CN" altLang="en-US">
                <a:latin typeface="华文楷体" panose="02010600040101010101" charset="-122"/>
                <a:ea typeface="华文楷体" panose="02010600040101010101" charset="-122"/>
                <a:cs typeface="华文楷体" panose="02010600040101010101" charset="-122"/>
                <a:sym typeface="+mn-ea"/>
              </a:rPr>
              <a:t>方法见《阀门 型号编制方法》（GB∕T 32808-2016）第</a:t>
            </a:r>
            <a:r>
              <a:rPr lang="en-US" altLang="zh-CN">
                <a:latin typeface="华文楷体" panose="02010600040101010101" charset="-122"/>
                <a:ea typeface="华文楷体" panose="02010600040101010101" charset="-122"/>
                <a:cs typeface="华文楷体" panose="02010600040101010101" charset="-122"/>
                <a:sym typeface="+mn-ea"/>
              </a:rPr>
              <a:t>4</a:t>
            </a:r>
            <a:r>
              <a:rPr lang="zh-CN" altLang="en-US">
                <a:latin typeface="华文楷体" panose="02010600040101010101" charset="-122"/>
                <a:ea typeface="华文楷体" panose="02010600040101010101" charset="-122"/>
                <a:cs typeface="华文楷体" panose="02010600040101010101" charset="-122"/>
                <a:sym typeface="+mn-ea"/>
              </a:rPr>
              <a:t>章。</a:t>
            </a:r>
            <a:endParaRPr lang="zh-CN" altLang="en-US">
              <a:latin typeface="华文楷体" panose="02010600040101010101" charset="-122"/>
              <a:ea typeface="华文楷体" panose="02010600040101010101" charset="-122"/>
              <a:cs typeface="华文楷体" panose="02010600040101010101" charset="-122"/>
              <a:sym typeface="+mn-ea"/>
            </a:endParaRPr>
          </a:p>
        </p:txBody>
      </p:sp>
      <p:pic>
        <p:nvPicPr>
          <p:cNvPr id="2" name="图片 1"/>
          <p:cNvPicPr>
            <a:picLocks noChangeAspect="1"/>
          </p:cNvPicPr>
          <p:nvPr>
            <p:custDataLst>
              <p:tags r:id="rId1"/>
            </p:custDataLst>
          </p:nvPr>
        </p:nvPicPr>
        <p:blipFill>
          <a:blip r:embed="rId2"/>
          <a:stretch>
            <a:fillRect/>
          </a:stretch>
        </p:blipFill>
        <p:spPr>
          <a:xfrm>
            <a:off x="1082040" y="2747645"/>
            <a:ext cx="7388860" cy="363474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69620" y="595630"/>
            <a:ext cx="8195310" cy="5786120"/>
          </a:xfrm>
        </p:spPr>
        <p:txBody>
          <a:bodyPr/>
          <a:lstStyle/>
          <a:p>
            <a:pPr marL="0" indent="0" eaLnBrk="1" latinLnBrk="0" hangingPunct="1">
              <a:lnSpc>
                <a:spcPts val="3180"/>
              </a:lnSpc>
              <a:buNone/>
            </a:pPr>
            <a:r>
              <a:rPr kumimoji="0" lang="en-US" altLang="zh-CN" b="1" kern="1200">
                <a:solidFill>
                  <a:srgbClr val="FFC000"/>
                </a:solidFill>
                <a:latin typeface="华文楷体" panose="02010600040101010101" charset="-122"/>
                <a:ea typeface="华文楷体" panose="02010600040101010101" charset="-122"/>
                <a:cs typeface="华文楷体" panose="02010600040101010101" charset="-122"/>
                <a:sym typeface="+mn-ea"/>
              </a:rPr>
              <a:t>3</a:t>
            </a: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rPr>
              <a:t>.阀门密封技术特点</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rPr>
              <a:t>    </a:t>
            </a: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rPr>
              <a:t>阀门通常由阀体、阀盖、阀座、启闭件、驱动机构、密封件和紧固件等组成。阀门的控制功能就是依靠驱动机构或流体，驱使启闭件升降、滑移、旋摆或回转运动，改变流道面积的大小来实现的。</a:t>
            </a:r>
            <a:endParaRPr kumimoji="0" lang="zh-CN" altLang="en-US" kern="1200">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kumimoji="0" lang="zh-CN" altLang="en-US" kern="1200">
                <a:solidFill>
                  <a:schemeClr val="tx1"/>
                </a:solidFill>
                <a:latin typeface="华文楷体" panose="02010600040101010101" charset="-122"/>
                <a:ea typeface="华文楷体" panose="02010600040101010101" charset="-122"/>
                <a:cs typeface="华文楷体" panose="02010600040101010101" charset="-122"/>
              </a:rPr>
              <a:t>    阀门的密封分内密封和外密封：</a:t>
            </a:r>
            <a:r>
              <a:rPr kumimoji="0" lang="zh-CN" altLang="en-US" kern="1200">
                <a:latin typeface="华文楷体" panose="02010600040101010101" charset="-122"/>
                <a:ea typeface="华文楷体" panose="02010600040101010101" charset="-122"/>
                <a:cs typeface="华文楷体" panose="02010600040101010101" charset="-122"/>
                <a:sym typeface="+mn-ea"/>
              </a:rPr>
              <a:t>内密封是启闭件与阀座之间的密封，是为了保证阀门关闭严密，避免介质的内漏；外密封是阀杆运动部位与阀盖之间、阀体与阀盖之间和阀体与管道连接部位之间的密封，是为了防止介质向环境泄漏。阀体与阀盖之间和阀体与管道连接部位之间的密封，多用垫密封以及螺纹或填料密封，属于静密封。</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阀门的密封件是指用于内密封的密封元件。为了保证阀门的密封性能，延长阀门使用寿命，密封件的材质至关重要。</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180"/>
              </a:lnSpc>
              <a:buNone/>
            </a:pPr>
            <a:r>
              <a:rPr lang="en-US" altLang="zh-CN">
                <a:latin typeface="华文楷体" panose="02010600040101010101" charset="-122"/>
                <a:ea typeface="华文楷体" panose="02010600040101010101" charset="-122"/>
                <a:cs typeface="华文楷体" panose="02010600040101010101" charset="-122"/>
                <a:sym typeface="+mn-ea"/>
              </a:rPr>
              <a:t>    </a:t>
            </a:r>
            <a:endParaRPr lang="zh-CN"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260" y="836295"/>
            <a:ext cx="8194040" cy="5374005"/>
          </a:xfrm>
        </p:spPr>
        <p:txBody>
          <a:bodyPr/>
          <a:lstStyle/>
          <a:p>
            <a:pPr marL="0" indent="0" eaLnBrk="1" latinLnBrk="0" hangingPunct="1">
              <a:lnSpc>
                <a:spcPts val="3300"/>
              </a:lnSpc>
              <a:spcBef>
                <a:spcPts val="0"/>
              </a:spcBef>
              <a:buNone/>
            </a:pP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rPr>
              <a:t>4. 阀门的安装要求</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阀门安装的一般要求：</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dirty="0">
                <a:latin typeface="华文楷体" panose="02010600040101010101" charset="-122"/>
                <a:ea typeface="华文楷体" panose="02010600040101010101" charset="-122"/>
                <a:cs typeface="华文楷体" panose="02010600040101010101" charset="-122"/>
                <a:sym typeface="+mn-ea"/>
              </a:rPr>
              <a:t>阀门安装前应认真阅读安装使用说明书。    </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tLang="en-US" dirty="0">
                <a:latin typeface="华文楷体" panose="02010600040101010101" charset="-122"/>
                <a:ea typeface="华文楷体" panose="02010600040101010101" charset="-122"/>
                <a:cs typeface="华文楷体" panose="02010600040101010101" charset="-122"/>
                <a:sym typeface="+mn-ea"/>
              </a:rPr>
              <a:t>有流向规定的阀门，应按阀门规定流向安装。</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⑶</a:t>
            </a:r>
            <a:r>
              <a:rPr>
                <a:latin typeface="华文楷体" panose="02010600040101010101" charset="-122"/>
                <a:ea typeface="华文楷体" panose="02010600040101010101" charset="-122"/>
                <a:cs typeface="华文楷体" panose="02010600040101010101" charset="-122"/>
                <a:sym typeface="+mn-ea"/>
              </a:rPr>
              <a:t>一般情况下阀门手轮不要朝下安装，避免阀杆腐蚀</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 ⑷</a:t>
            </a:r>
            <a:r>
              <a:rPr lang="zh-CN" altLang="en-US" dirty="0">
                <a:latin typeface="华文楷体" panose="02010600040101010101" charset="-122"/>
                <a:ea typeface="华文楷体" panose="02010600040101010101" charset="-122"/>
                <a:cs typeface="华文楷体" panose="02010600040101010101" charset="-122"/>
                <a:sym typeface="+mn-ea"/>
              </a:rPr>
              <a:t>升降式止回阀应水平安装，旋启式止回阀销轴应水平。</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 ⑸</a:t>
            </a:r>
            <a:r>
              <a:rPr lang="zh-CN" altLang="en-US" dirty="0">
                <a:latin typeface="华文楷体" panose="02010600040101010101" charset="-122"/>
                <a:ea typeface="华文楷体" panose="02010600040101010101" charset="-122"/>
                <a:cs typeface="华文楷体" panose="02010600040101010101" charset="-122"/>
                <a:sym typeface="+mn-ea"/>
              </a:rPr>
              <a:t>有安全泄放装置的阀门，其泄放阀应带有引出管，泄放方向不应正对操作人员。杠杆式安全阀应有防止重锤自行移动的装置和限制杠杆越轨的导架。</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⑹</a:t>
            </a:r>
            <a:r>
              <a:rPr lang="en-US" altLang="zh-CN" dirty="0">
                <a:latin typeface="华文楷体" panose="02010600040101010101" charset="-122"/>
                <a:ea typeface="华文楷体" panose="02010600040101010101" charset="-122"/>
                <a:cs typeface="华文楷体" panose="02010600040101010101" charset="-122"/>
                <a:sym typeface="+mn-ea"/>
              </a:rPr>
              <a:t>阀门安装位置应方便操作和维修。</a:t>
            </a:r>
            <a:endParaRPr lang="en-US" altLang="zh-CN"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⑺</a:t>
            </a:r>
            <a:r>
              <a:rPr lang="zh-CN" altLang="en-US" dirty="0">
                <a:latin typeface="华文楷体" panose="02010600040101010101" charset="-122"/>
                <a:ea typeface="华文楷体" panose="02010600040101010101" charset="-122"/>
                <a:cs typeface="华文楷体" panose="02010600040101010101" charset="-122"/>
                <a:sym typeface="+mn-ea"/>
              </a:rPr>
              <a:t>螺纹连接的阀门应在关闭状态下进行安装；螺纹牙型应完整无损。</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66115" y="608965"/>
            <a:ext cx="8298815" cy="5773420"/>
          </a:xfrm>
        </p:spPr>
        <p:txBody>
          <a:bodyPr/>
          <a:p>
            <a:pPr marL="0" indent="0" eaLnBrk="1" latinLnBrk="0" hangingPunct="1">
              <a:lnSpc>
                <a:spcPts val="3300"/>
              </a:lnSpc>
              <a:spcBef>
                <a:spcPts val="0"/>
              </a:spcBef>
              <a:buNone/>
            </a:pPr>
            <a:r>
              <a:rPr kumimoji="0" lang="en-US" altLang="zh-CN" b="1" kern="120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⑻</a:t>
            </a:r>
            <a:r>
              <a:rPr lang="zh-CN" altLang="en-US" dirty="0">
                <a:latin typeface="华文楷体" panose="02010600040101010101" charset="-122"/>
                <a:ea typeface="华文楷体" panose="02010600040101010101" charset="-122"/>
                <a:cs typeface="华文楷体" panose="02010600040101010101" charset="-122"/>
                <a:sym typeface="+mn-ea"/>
              </a:rPr>
              <a:t>焊接连接的阀门焊接时应处在开启状态，以防局部过热变形。承插式阀门应在承插端头留有1.5mm的间隙。焊接高压注水阀门时要把阀体打开，把胶皮垫圈挑出，防止胶圈被烫坏。</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⑼</a:t>
            </a:r>
            <a:r>
              <a:rPr lang="en-US" altLang="zh-CN" dirty="0">
                <a:latin typeface="华文楷体" panose="02010600040101010101" charset="-122"/>
                <a:ea typeface="华文楷体" panose="02010600040101010101" charset="-122"/>
                <a:cs typeface="华文楷体" panose="02010600040101010101" charset="-122"/>
                <a:sym typeface="+mn-ea"/>
              </a:rPr>
              <a:t>法兰连接的阀门安装</a:t>
            </a:r>
            <a:r>
              <a:rPr lang="zh-CN" altLang="en-US" dirty="0">
                <a:latin typeface="华文楷体" panose="02010600040101010101" charset="-122"/>
                <a:ea typeface="华文楷体" panose="02010600040101010101" charset="-122"/>
                <a:cs typeface="华文楷体" panose="02010600040101010101" charset="-122"/>
                <a:sym typeface="+mn-ea"/>
              </a:rPr>
              <a:t>时应处于关闭状态，与阀门连接的法兰应保持平行，应与阀门保持同轴，螺栓应能自由穿入；法兰连接应使用同一规格螺栓，螺栓安装方向应一致。</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⑽</a:t>
            </a:r>
            <a:r>
              <a:rPr lang="zh-CN" altLang="en-US" dirty="0">
                <a:latin typeface="华文楷体" panose="02010600040101010101" charset="-122"/>
                <a:ea typeface="华文楷体" panose="02010600040101010101" charset="-122"/>
                <a:cs typeface="华文楷体" panose="02010600040101010101" charset="-122"/>
                <a:sym typeface="+mn-ea"/>
              </a:rPr>
              <a:t>安装铸铁、硅铁及搪瓷衬里等阀门，应避免强力连接或受力不均引起阀体损坏。</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b="1" dirty="0">
                <a:latin typeface="华文楷体" panose="02010600040101010101" charset="-122"/>
                <a:ea typeface="华文楷体" panose="02010600040101010101" charset="-122"/>
                <a:cs typeface="华文楷体" panose="02010600040101010101" charset="-122"/>
                <a:sym typeface="+mn-ea"/>
              </a:rPr>
              <a:t>阀门安装的特殊要求</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⑴</a:t>
            </a:r>
            <a:r>
              <a:rPr lang="zh-CN" altLang="en-US">
                <a:latin typeface="华文楷体" panose="02010600040101010101" charset="-122"/>
                <a:ea typeface="华文楷体" panose="02010600040101010101" charset="-122"/>
                <a:cs typeface="华文楷体" panose="02010600040101010101" charset="-122"/>
              </a:rPr>
              <a:t>有外部保温、保冷要求的阀门，应在通入介质前完成保护层的施工。</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⑵</a:t>
            </a:r>
            <a:r>
              <a:rPr lang="zh-CN" altLang="en-US">
                <a:latin typeface="华文楷体" panose="02010600040101010101" charset="-122"/>
                <a:ea typeface="华文楷体" panose="02010600040101010101" charset="-122"/>
                <a:cs typeface="华文楷体" panose="02010600040101010101" charset="-122"/>
              </a:rPr>
              <a:t>安全阀安装，应注意排放口位置，避免正对操作人员。</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36905" y="537210"/>
            <a:ext cx="8328025" cy="6184900"/>
          </a:xfrm>
        </p:spPr>
        <p:txBody>
          <a:bodyPr/>
          <a:lstStyle/>
          <a:p>
            <a:pPr marL="0" indent="0">
              <a:buNone/>
            </a:pPr>
            <a:r>
              <a:rPr lang="en-US" altLang="zh-CN" dirty="0">
                <a:latin typeface="华文楷体" panose="02010600040101010101" charset="-122"/>
                <a:ea typeface="华文楷体" panose="02010600040101010101" charset="-122"/>
              </a:rPr>
              <a:t>  </a:t>
            </a:r>
            <a:r>
              <a:rPr kumimoji="0" lang="zh-CN" altLang="en-US" sz="2800" b="1" kern="1200" dirty="0">
                <a:latin typeface="华文楷体" panose="02010600040101010101" charset="-122"/>
                <a:ea typeface="华文楷体" panose="02010600040101010101" charset="-122"/>
              </a:rPr>
              <a:t>二、阀门常见故障</a:t>
            </a:r>
            <a:endParaRPr lang="en-US" altLang="zh-CN"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rPr>
              <a:t>    阀门失效包括</a:t>
            </a:r>
            <a:r>
              <a:rPr lang="zh-CN" altLang="en-US" dirty="0">
                <a:solidFill>
                  <a:srgbClr val="FF0000"/>
                </a:solidFill>
                <a:latin typeface="华文楷体" panose="02010600040101010101" charset="-122"/>
                <a:ea typeface="华文楷体" panose="02010600040101010101" charset="-122"/>
              </a:rPr>
              <a:t>密封失效</a:t>
            </a:r>
            <a:r>
              <a:rPr lang="zh-CN" altLang="en-US" dirty="0">
                <a:latin typeface="华文楷体" panose="02010600040101010101" charset="-122"/>
                <a:ea typeface="华文楷体" panose="02010600040101010101" charset="-122"/>
              </a:rPr>
              <a:t>、</a:t>
            </a:r>
            <a:r>
              <a:rPr lang="zh-CN" altLang="en-US" dirty="0">
                <a:solidFill>
                  <a:srgbClr val="FF0000"/>
                </a:solidFill>
                <a:latin typeface="华文楷体" panose="02010600040101010101" charset="-122"/>
                <a:ea typeface="华文楷体" panose="02010600040101010101" charset="-122"/>
              </a:rPr>
              <a:t>动作失效</a:t>
            </a:r>
            <a:r>
              <a:rPr lang="zh-CN" altLang="en-US" dirty="0">
                <a:latin typeface="华文楷体" panose="02010600040101010101" charset="-122"/>
                <a:ea typeface="华文楷体" panose="02010600040101010101" charset="-122"/>
              </a:rPr>
              <a:t>、</a:t>
            </a:r>
            <a:r>
              <a:rPr lang="zh-CN" altLang="en-US" dirty="0">
                <a:solidFill>
                  <a:srgbClr val="FF0000"/>
                </a:solidFill>
                <a:latin typeface="华文楷体" panose="02010600040101010101" charset="-122"/>
                <a:ea typeface="华文楷体" panose="02010600040101010101" charset="-122"/>
              </a:rPr>
              <a:t>功能失效</a:t>
            </a:r>
            <a:r>
              <a:rPr lang="zh-CN" altLang="en-US" dirty="0">
                <a:latin typeface="华文楷体" panose="02010600040101010101" charset="-122"/>
                <a:ea typeface="华文楷体" panose="02010600040101010101" charset="-122"/>
              </a:rPr>
              <a:t>等。密封失效包括内漏和外漏；动作失效包括驱动失效、阀杆卡住、阀芯咬死等；功能失效根据阀门类型的不同而不同，如调节流量不准确、减压压力不稳定、安全阀不按规定压力起跳等。</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    1. 填料函泄漏</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rPr>
              <a:t>    阀门的阀杆多用填料密封，填料函泄漏时常见的阀门外漏，产生填料函泄漏的原因有：</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rPr>
              <a:t>⑴ 填料自身问题</a:t>
            </a:r>
            <a:r>
              <a:rPr lang="zh-CN" altLang="en-US" dirty="0">
                <a:latin typeface="华文楷体" panose="02010600040101010101" charset="-122"/>
                <a:ea typeface="华文楷体" panose="02010600040101010101" charset="-122"/>
              </a:rPr>
              <a:t>。如：填料与工作介质不相适应；填料装填过少或未压紧；填料使用太久、已经老化等。</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rPr>
              <a:t>⑵ 阀杆问题</a:t>
            </a:r>
            <a:r>
              <a:rPr lang="zh-CN" altLang="en-US" dirty="0">
                <a:latin typeface="华文楷体" panose="02010600040101010101" charset="-122"/>
                <a:ea typeface="华文楷体" panose="02010600040101010101" charset="-122"/>
              </a:rPr>
              <a:t>。如：阀杆弯曲；阀杆已发生点蚀等。</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rPr>
              <a:t>⑶ 操作问题</a:t>
            </a:r>
            <a:r>
              <a:rPr lang="zh-CN" altLang="en-US" dirty="0">
                <a:latin typeface="华文楷体" panose="02010600040101010101" charset="-122"/>
                <a:ea typeface="华文楷体" panose="02010600040101010101" charset="-122"/>
              </a:rPr>
              <a:t>。如用力过猛。</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kumimoji="0" lang="en-US" altLang="zh-CN" b="1" kern="1200" dirty="0">
                <a:solidFill>
                  <a:srgbClr val="FFC000"/>
                </a:solidFill>
                <a:latin typeface="华文楷体" panose="02010600040101010101" charset="-122"/>
                <a:ea typeface="华文楷体" panose="02010600040101010101" charset="-122"/>
                <a:cs typeface="华文楷体" panose="02010600040101010101" charset="-122"/>
              </a:rPr>
              <a:t>    2.</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rPr>
              <a:t>启闭件泄漏</a:t>
            </a:r>
            <a:endPar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rPr>
              <a:t>    只有当阀门关闭时，才要求启闭件与阀座之间密封即内密封。</a:t>
            </a:r>
            <a:r>
              <a:rPr lang="zh-CN" altLang="en-US" dirty="0">
                <a:latin typeface="华文楷体" panose="02010600040101010101" charset="-122"/>
                <a:ea typeface="华文楷体" panose="02010600040101010101" charset="-122"/>
                <a:sym typeface="+mn-ea"/>
              </a:rPr>
              <a:t>启闭件与阀座之间的泄漏（</a:t>
            </a:r>
            <a:r>
              <a:rPr lang="zh-CN" altLang="en-US" dirty="0">
                <a:solidFill>
                  <a:srgbClr val="FF0000"/>
                </a:solidFill>
                <a:latin typeface="华文楷体" panose="02010600040101010101" charset="-122"/>
                <a:ea typeface="华文楷体" panose="02010600040101010101" charset="-122"/>
                <a:sym typeface="+mn-ea"/>
              </a:rPr>
              <a:t>内漏</a:t>
            </a:r>
            <a:r>
              <a:rPr lang="zh-CN" altLang="en-US" dirty="0">
                <a:latin typeface="华文楷体" panose="02010600040101010101" charset="-122"/>
                <a:ea typeface="华文楷体" panose="02010600040101010101" charset="-122"/>
                <a:sym typeface="+mn-ea"/>
              </a:rPr>
              <a:t>）不易发现，很可能造成重大事故。</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4535" y="498475"/>
            <a:ext cx="8240395" cy="6139815"/>
          </a:xfrm>
        </p:spPr>
        <p:txBody>
          <a:bodyPr/>
          <a:lstStyle/>
          <a:p>
            <a:pPr marL="0" indent="0">
              <a:buNone/>
            </a:pPr>
            <a:r>
              <a:rPr lang="en-US" altLang="zh-CN" dirty="0">
                <a:latin typeface="华文楷体" panose="02010600040101010101" charset="-122"/>
                <a:ea typeface="华文楷体" panose="02010600040101010101" charset="-122"/>
                <a:sym typeface="+mn-ea"/>
              </a:rPr>
              <a:t>    </a:t>
            </a:r>
            <a:r>
              <a:rPr lang="zh-CN" altLang="en-US" b="1" dirty="0">
                <a:latin typeface="华文楷体" panose="02010600040101010101" charset="-122"/>
                <a:ea typeface="华文楷体" panose="02010600040101010101" charset="-122"/>
                <a:sym typeface="+mn-ea"/>
              </a:rPr>
              <a:t>阀门内漏的原因</a:t>
            </a:r>
            <a:r>
              <a:rPr lang="zh-CN" altLang="en-US" dirty="0">
                <a:latin typeface="华文楷体" panose="02010600040101010101" charset="-122"/>
                <a:ea typeface="华文楷体" panose="02010600040101010101" charset="-122"/>
                <a:sym typeface="+mn-ea"/>
              </a:rPr>
              <a:t>：</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⑴ 密封面问题</a:t>
            </a:r>
            <a:r>
              <a:rPr lang="zh-CN" altLang="en-US" dirty="0">
                <a:latin typeface="华文楷体" panose="02010600040101010101" charset="-122"/>
                <a:ea typeface="华文楷体" panose="02010600040101010101" charset="-122"/>
                <a:sym typeface="+mn-ea"/>
              </a:rPr>
              <a:t>。如：密封面材料选择不当，经受不住介质腐蚀；密封面接触不好或已损坏；将截止阀、闸阀作调节阀使用；密封面经受不住高速流体的冲蚀等。</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⑵ 密封圈问题</a:t>
            </a:r>
            <a:r>
              <a:rPr lang="zh-CN" altLang="en-US" dirty="0">
                <a:latin typeface="华文楷体" panose="02010600040101010101" charset="-122"/>
                <a:ea typeface="华文楷体" panose="02010600040101010101" charset="-122"/>
                <a:sym typeface="+mn-ea"/>
              </a:rPr>
              <a:t>。如：密封圈与阀座、启闭件配合不严紧；某些密封圈与阀座、阀芯之间采用螺纹连接，容易产生氧浓差电池，腐蚀松脱。</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 ⑶ 阀芯与阀座配合问题</a:t>
            </a:r>
            <a:r>
              <a:rPr lang="zh-CN" altLang="en-US" dirty="0">
                <a:latin typeface="华文楷体" panose="02010600040101010101" charset="-122"/>
                <a:ea typeface="华文楷体" panose="02010600040101010101" charset="-122"/>
                <a:sym typeface="+mn-ea"/>
              </a:rPr>
              <a:t>。如：阀芯与阀座连接不牢靠或阀杆弯曲，使阀芯与阀座上下不对中；因焊渣、铁锈等杂质嵌入或系统中机械零件脱落，堵在阀芯与阀座之间，阀门不能关严。</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⑷ 其他原因。</a:t>
            </a:r>
            <a:r>
              <a:rPr lang="zh-CN" altLang="en-US" dirty="0">
                <a:latin typeface="华文楷体" panose="02010600040101010101" charset="-122"/>
                <a:ea typeface="华文楷体" panose="02010600040101010101" charset="-122"/>
                <a:sym typeface="+mn-ea"/>
              </a:rPr>
              <a:t>为了检修方便，部分阀门的阀座与阀体不是一体，阀座与阀体之间的垫密封发生泄漏，导致阀门内漏。</a:t>
            </a:r>
            <a:endParaRPr lang="zh-CN" altLang="en-US" dirty="0">
              <a:latin typeface="华文楷体" panose="02010600040101010101" charset="-122"/>
              <a:ea typeface="华文楷体" panose="02010600040101010101" charset="-122"/>
              <a:sym typeface="+mn-ea"/>
            </a:endParaRPr>
          </a:p>
          <a:p>
            <a:pPr marL="0" indent="0">
              <a:buNone/>
            </a:pPr>
            <a:r>
              <a:rPr kumimoji="0" lang="en-US" altLang="zh-CN" b="1" kern="1200" dirty="0">
                <a:solidFill>
                  <a:srgbClr val="FFC000"/>
                </a:solidFill>
                <a:latin typeface="华文楷体" panose="02010600040101010101" charset="-122"/>
                <a:ea typeface="华文楷体" panose="02010600040101010101" charset="-122"/>
                <a:cs typeface="华文楷体" panose="02010600040101010101" charset="-122"/>
                <a:sym typeface="+mn-ea"/>
              </a:rPr>
              <a:t>3. </a:t>
            </a:r>
            <a:r>
              <a:rPr kumimoji="0" lang="zh-CN" altLang="en-US" b="1" kern="1200" dirty="0">
                <a:solidFill>
                  <a:srgbClr val="FFC000"/>
                </a:solidFill>
                <a:latin typeface="华文楷体" panose="02010600040101010101" charset="-122"/>
                <a:ea typeface="华文楷体" panose="02010600040101010101" charset="-122"/>
                <a:cs typeface="华文楷体" panose="02010600040101010101" charset="-122"/>
                <a:sym typeface="+mn-ea"/>
              </a:rPr>
              <a:t>阀杆升降失灵</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阀杆升降失灵的两个原因：</a:t>
            </a:r>
            <a:endParaRPr lang="zh-CN" altLang="en-US" dirty="0">
              <a:latin typeface="华文楷体" panose="02010600040101010101" charset="-122"/>
              <a:ea typeface="华文楷体" panose="02010600040101010101" charset="-122"/>
              <a:sym typeface="+mn-ea"/>
            </a:endParaRPr>
          </a:p>
          <a:p>
            <a:pPr marL="0" indent="0">
              <a:buNone/>
            </a:pPr>
            <a:r>
              <a:rPr lang="zh-CN" altLang="en-US" dirty="0">
                <a:latin typeface="华文楷体" panose="02010600040101010101" charset="-122"/>
                <a:ea typeface="华文楷体" panose="02010600040101010101" charset="-122"/>
                <a:sym typeface="+mn-ea"/>
              </a:rPr>
              <a:t>    </a:t>
            </a:r>
            <a:endParaRPr lang="zh-CN" altLang="en-US" dirty="0">
              <a:latin typeface="华文楷体" panose="02010600040101010101" charset="-122"/>
              <a:ea typeface="华文楷体" panose="02010600040101010101" charset="-122"/>
            </a:endParaRPr>
          </a:p>
          <a:p>
            <a:pPr marL="0" indent="0">
              <a:buNone/>
            </a:pPr>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64210" y="581025"/>
            <a:ext cx="8300720" cy="5830570"/>
          </a:xfrm>
        </p:spPr>
        <p:txBody>
          <a:bodyPr/>
          <a:lstStyle/>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⑴ 阀杆问题</a:t>
            </a:r>
            <a:r>
              <a:rPr lang="zh-CN" altLang="en-US">
                <a:latin typeface="华文楷体" panose="02010600040101010101" charset="-122"/>
                <a:ea typeface="华文楷体" panose="02010600040101010101" charset="-122"/>
                <a:cs typeface="华文楷体" panose="02010600040101010101" charset="-122"/>
              </a:rPr>
              <a:t>。如：阀杆弯扭；阀杆表面光洁度不够；阀杆缺乏润滑剂或润滑</a:t>
            </a:r>
            <a:r>
              <a:rPr lang="zh-CN" altLang="en-US">
                <a:latin typeface="华文楷体" panose="02010600040101010101" charset="-122"/>
                <a:ea typeface="华文楷体" panose="02010600040101010101" charset="-122"/>
                <a:cs typeface="华文楷体" panose="02010600040101010101" charset="-122"/>
                <a:sym typeface="+mn-ea"/>
              </a:rPr>
              <a:t>剂</a:t>
            </a:r>
            <a:r>
              <a:rPr lang="zh-CN" altLang="en-US">
                <a:latin typeface="华文楷体" panose="02010600040101010101" charset="-122"/>
                <a:ea typeface="华文楷体" panose="02010600040101010101" charset="-122"/>
                <a:cs typeface="华文楷体" panose="02010600040101010101" charset="-122"/>
              </a:rPr>
              <a:t>失效；阀杆螺母倾斜；材料选择不当，阀杆与阀杆螺母为同一材质，容易咬住。</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lang="zh-CN" altLang="en-US">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rPr>
              <a:t>⑵ 螺纹问题</a:t>
            </a:r>
            <a:r>
              <a:rPr lang="zh-CN" altLang="en-US">
                <a:latin typeface="华文楷体" panose="02010600040101010101" charset="-122"/>
                <a:ea typeface="华文楷体" panose="02010600040101010101" charset="-122"/>
                <a:cs typeface="华文楷体" panose="02010600040101010101" charset="-122"/>
              </a:rPr>
              <a:t>。如：螺纹配合公差不准，咬得过紧；操作过猛使螺纹损伤；露天阀门缺少保护，阀杆螺纹粘满尘砂或锈蚀；螺纹被介质腐蚀。</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kumimoji="0" lang="zh-CN" altLang="en-US" b="1" kern="1200">
                <a:latin typeface="华文楷体" panose="02010600040101010101" charset="-122"/>
                <a:ea typeface="华文楷体" panose="02010600040101010101" charset="-122"/>
              </a:rPr>
              <a:t>三、阀门的使用</a:t>
            </a:r>
            <a:endParaRPr kumimoji="0" lang="zh-CN" altLang="en-US" b="1" kern="120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b="1">
                <a:latin typeface="华文楷体" panose="02010600040101010101" charset="-122"/>
                <a:ea typeface="华文楷体" panose="02010600040101010101" charset="-122"/>
                <a:cs typeface="华文楷体" panose="02010600040101010101" charset="-122"/>
              </a:rPr>
              <a:t>    </a:t>
            </a:r>
            <a:r>
              <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rPr>
              <a:t>1. 一般要求</a:t>
            </a:r>
            <a:endParaRPr kumimoji="0" lang="zh-CN" altLang="en-US" b="1" kern="1200">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⑴</a:t>
            </a:r>
            <a:r>
              <a:rPr lang="zh-CN" altLang="en-US">
                <a:latin typeface="华文楷体" panose="02010600040101010101" charset="-122"/>
                <a:ea typeface="华文楷体" panose="02010600040101010101" charset="-122"/>
                <a:cs typeface="华文楷体" panose="02010600040101010101" charset="-122"/>
              </a:rPr>
              <a:t>阀门使用应按照使用说明书进行，不得超出设计参数使用。</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⑵操作人员必须经过上岗培训，了解阀门的基本动作原理。防止阀门错开、错关、漏开、漏关。操作工应清楚了解每个阀门的作用及在工艺管道中的位置，防止误操作。</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0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⑶开关型阀门不宜当作节流阀门用，启闭件不应长期处在中间位置。如闸阀、截止阀、球阀、旋塞阀等截断类阀门。 </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25805" y="757555"/>
            <a:ext cx="8067675" cy="5542915"/>
          </a:xfrm>
        </p:spPr>
        <p:txBody>
          <a:bodyPr/>
          <a:lstStyle/>
          <a:p>
            <a:pPr marL="0" indent="0" eaLnBrk="1" latinLnBrk="0" hangingPunct="1">
              <a:lnSpc>
                <a:spcPts val="35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en-US" altLang="zh-CN" b="1">
                <a:solidFill>
                  <a:srgbClr val="FFC000"/>
                </a:solidFill>
                <a:latin typeface="华文楷体" panose="02010600040101010101" charset="-122"/>
                <a:ea typeface="华文楷体" panose="02010600040101010101" charset="-122"/>
                <a:cs typeface="华文楷体" panose="02010600040101010101" charset="-122"/>
              </a:rPr>
              <a:t>2. </a:t>
            </a:r>
            <a:r>
              <a:rPr lang="zh-CN" altLang="en-US" b="1">
                <a:solidFill>
                  <a:srgbClr val="FFC000"/>
                </a:solidFill>
                <a:latin typeface="华文楷体" panose="02010600040101010101" charset="-122"/>
                <a:ea typeface="华文楷体" panose="02010600040101010101" charset="-122"/>
                <a:cs typeface="华文楷体" panose="02010600040101010101" charset="-122"/>
              </a:rPr>
              <a:t>手动阀门操作</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cs typeface="华文楷体" panose="02010600040101010101" charset="-122"/>
              </a:rPr>
              <a:t>    </a:t>
            </a:r>
            <a:r>
              <a:rPr lang="zh-CN" altLang="en-US">
                <a:solidFill>
                  <a:schemeClr val="tx1"/>
                </a:solidFill>
                <a:latin typeface="华文楷体" panose="02010600040101010101" charset="-122"/>
                <a:ea typeface="华文楷体" panose="02010600040101010101" charset="-122"/>
                <a:cs typeface="华文楷体" panose="02010600040101010101" charset="-122"/>
              </a:rPr>
              <a:t>⑴阀门开关操作时，应注意阀门的开关方向，通常是逆时针旋转手轮或手柄阀门打开，顺时针旋转阀门关闭。</a:t>
            </a:r>
            <a:endParaRPr lang="zh-CN" altLang="en-US">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cs typeface="华文楷体" panose="02010600040101010101" charset="-122"/>
              </a:rPr>
              <a:t>    </a:t>
            </a:r>
            <a:r>
              <a:rPr lang="zh-CN" altLang="en-US">
                <a:solidFill>
                  <a:schemeClr val="tx1"/>
                </a:solidFill>
                <a:latin typeface="华文楷体" panose="02010600040101010101" charset="-122"/>
                <a:ea typeface="华文楷体" panose="02010600040101010101" charset="-122"/>
                <a:cs typeface="华文楷体" panose="02010600040101010101" charset="-122"/>
              </a:rPr>
              <a:t>⑵手动操作阀门时，用力应均匀，遇到卡涩，应及时检查原因。一般不允许借助杠杆或扳手操作，防止用力过猛，损坏密封面及其他零件。</a:t>
            </a:r>
            <a:endParaRPr lang="zh-CN" altLang="en-US">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cs typeface="华文楷体" panose="02010600040101010101" charset="-122"/>
              </a:rPr>
              <a:t>    </a:t>
            </a:r>
            <a:r>
              <a:rPr lang="zh-CN" altLang="en-US">
                <a:solidFill>
                  <a:schemeClr val="tx1"/>
                </a:solidFill>
                <a:latin typeface="华文楷体" panose="02010600040101010101" charset="-122"/>
                <a:ea typeface="华文楷体" panose="02010600040101010101" charset="-122"/>
                <a:cs typeface="华文楷体" panose="02010600040101010101" charset="-122"/>
              </a:rPr>
              <a:t>⑶开启介质为蒸汽和气液两相的阀门时，应缓慢开启，排除管道中的凝结水;防止产生水击现象。</a:t>
            </a:r>
            <a:endParaRPr lang="zh-CN" altLang="en-US">
              <a:solidFill>
                <a:schemeClr val="tx1"/>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500"/>
              </a:lnSpc>
              <a:spcBef>
                <a:spcPts val="0"/>
              </a:spcBef>
              <a:buNone/>
            </a:pPr>
            <a:r>
              <a:rPr lang="en-US" altLang="zh-CN">
                <a:solidFill>
                  <a:schemeClr val="tx1"/>
                </a:solidFill>
                <a:latin typeface="华文楷体" panose="02010600040101010101" charset="-122"/>
                <a:ea typeface="华文楷体" panose="02010600040101010101" charset="-122"/>
                <a:cs typeface="华文楷体" panose="02010600040101010101" charset="-122"/>
              </a:rPr>
              <a:t>    </a:t>
            </a:r>
            <a:r>
              <a:rPr lang="zh-CN" altLang="en-US">
                <a:solidFill>
                  <a:schemeClr val="tx1"/>
                </a:solidFill>
                <a:latin typeface="华文楷体" panose="02010600040101010101" charset="-122"/>
                <a:ea typeface="华文楷体" panose="02010600040101010101" charset="-122"/>
                <a:cs typeface="华文楷体" panose="02010600040101010101" charset="-122"/>
              </a:rPr>
              <a:t>⑷对设有旁通阀的大口径的闸阀、截止阀和蝶阀等阀门，在开启时，应先打开旁通阀，再慢慢开启阀门，关阀时，应先关闭旁通阀，再慢慢关闭主阀门。</a:t>
            </a:r>
            <a:endParaRPr lang="zh-CN" altLang="en-US">
              <a:latin typeface="华文楷体" panose="02010600040101010101" charset="-122"/>
              <a:ea typeface="华文楷体" panose="02010600040101010101" charset="-122"/>
              <a:cs typeface="华文楷体" panose="02010600040101010101" charset="-12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35025" y="692785"/>
            <a:ext cx="8129905" cy="5562600"/>
          </a:xfrm>
        </p:spPr>
        <p:txBody>
          <a:bodyPr/>
          <a:p>
            <a:pPr marL="0" indent="0" eaLnBrk="1" latinLnBrk="0" hangingPunct="1">
              <a:lnSpc>
                <a:spcPts val="3300"/>
              </a:lnSpc>
              <a:spcBef>
                <a:spcPts val="0"/>
              </a:spcBef>
              <a:buNone/>
            </a:pP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3. 自动阀门操作</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⑴疏水阀，使用前先用管道旁路阀排除冷凝水，当有蒸汽时关闭旁路。</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⑵安全阀，应定期进行校验。</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⑶调节阀，应根据工况需求，合理选择调节特性曲线。</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b="1">
                <a:solidFill>
                  <a:srgbClr val="FFC000"/>
                </a:solidFill>
                <a:latin typeface="华文楷体" panose="02010600040101010101" charset="-122"/>
                <a:ea typeface="华文楷体" panose="02010600040101010101" charset="-122"/>
                <a:cs typeface="华文楷体" panose="02010600040101010101" charset="-122"/>
                <a:sym typeface="+mn-ea"/>
              </a:rPr>
              <a:t>    4. </a:t>
            </a:r>
            <a:r>
              <a:rPr lang="en-US" altLang="zh-CN" b="1">
                <a:solidFill>
                  <a:srgbClr val="FFC000"/>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其他阀门操作</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⑴对于借助电动、电磁动、气动和液动等装置启闭的阀门，靠仪表、电动开关等实现远程控制。操作人员应详细了解阀门的有关结构特点和工作原理，熟悉操作规程，在事故状态下应能进行紧急处理。</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⑵电动阀门应注意阀门工作制式和电机的匹配，不可超出使用范围。</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⑶阀门工作时，一般情况下不能随便带压更换或添加填料。</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53745" y="679450"/>
            <a:ext cx="8211185" cy="5724525"/>
          </a:xfrm>
        </p:spPr>
        <p:txBody>
          <a:bodyPr/>
          <a:lstStyle/>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⑷高温、低温介质的阀门操作，操作人员尤其应注意防护和安全。</a:t>
            </a:r>
            <a:endParaRPr lang="zh-CN" altLang="en-US">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kumimoji="0" lang="zh-CN" altLang="en-US" sz="2800" b="1" kern="1200">
                <a:solidFill>
                  <a:schemeClr val="tx1"/>
                </a:solidFill>
                <a:latin typeface="华文楷体" panose="02010600040101010101" charset="-122"/>
                <a:ea typeface="华文楷体" panose="02010600040101010101" charset="-122"/>
                <a:sym typeface="+mn-ea"/>
              </a:rPr>
              <a:t>四、阀门的维护</a:t>
            </a:r>
            <a:endParaRPr kumimoji="0" lang="zh-CN" altLang="en-US" sz="2800" b="1" kern="1200">
              <a:solidFill>
                <a:schemeClr val="tx1"/>
              </a:solidFill>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solidFill>
                  <a:schemeClr val="tx1"/>
                </a:solidFill>
                <a:latin typeface="华文楷体" panose="02010600040101010101" charset="-122"/>
                <a:ea typeface="华文楷体" panose="02010600040101010101" charset="-122"/>
                <a:cs typeface="华文楷体" panose="02010600040101010101" charset="-122"/>
                <a:sym typeface="+mn-ea"/>
              </a:rPr>
              <a:t>    1. </a:t>
            </a: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阀门应存放在干燥通风的室内，通路两端堵塞。</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a:solidFill>
                  <a:schemeClr val="tx1"/>
                </a:solidFill>
                <a:latin typeface="华文楷体" panose="02010600040101010101" charset="-122"/>
                <a:ea typeface="华文楷体" panose="02010600040101010101" charset="-122"/>
                <a:cs typeface="华文楷体" panose="02010600040101010101" charset="-122"/>
                <a:sym typeface="+mn-ea"/>
              </a:rPr>
              <a:t>2. </a:t>
            </a: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长期存放的阀门应定期检查，清除污物，并在加工面上涂防锈油。</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a:solidFill>
                  <a:schemeClr val="tx1"/>
                </a:solidFill>
                <a:latin typeface="华文楷体" panose="02010600040101010101" charset="-122"/>
                <a:ea typeface="华文楷体" panose="02010600040101010101" charset="-122"/>
                <a:cs typeface="华文楷体" panose="02010600040101010101" charset="-122"/>
                <a:sym typeface="+mn-ea"/>
              </a:rPr>
              <a:t>3. </a:t>
            </a: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长期不动作的阀门，如有可能，应定时进行动作，以保证其功能的完好性。</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solidFill>
                  <a:schemeClr val="tx1"/>
                </a:solidFill>
                <a:latin typeface="华文楷体" panose="02010600040101010101" charset="-122"/>
                <a:ea typeface="华文楷体" panose="02010600040101010101" charset="-122"/>
                <a:cs typeface="华文楷体" panose="02010600040101010101" charset="-122"/>
                <a:sym typeface="+mn-ea"/>
              </a:rPr>
              <a:t>    4. </a:t>
            </a: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应定期检查以下内容：</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    ⑴阀杆和阀杆螺母的螺纹磨损情况，并定期进行润滑。</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zh-CN" altLang="en-US">
                <a:solidFill>
                  <a:schemeClr val="tx1"/>
                </a:solidFill>
                <a:latin typeface="华文楷体" panose="02010600040101010101" charset="-122"/>
                <a:ea typeface="华文楷体" panose="02010600040101010101" charset="-122"/>
                <a:cs typeface="华文楷体" panose="02010600040101010101" charset="-122"/>
                <a:sym typeface="+mn-ea"/>
              </a:rPr>
              <a:t> </a:t>
            </a:r>
            <a:r>
              <a:rPr lang="en-US" altLang="zh-CN">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⑵检查阀门各连接处有无松动，</a:t>
            </a:r>
            <a:r>
              <a:rPr lang="zh-CN" altLang="en-US">
                <a:latin typeface="华文楷体" panose="02010600040101010101" charset="-122"/>
                <a:ea typeface="华文楷体" panose="02010600040101010101" charset="-122"/>
                <a:cs typeface="华文楷体" panose="02010600040101010101" charset="-122"/>
                <a:sym typeface="+mn-ea"/>
              </a:rPr>
              <a:t>并定期进行润滑。</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⑶填料是否过时失效，如有损坏应及时更换，阀门填料压盖不宜压得过紧，以填料函不泄漏和阀杆能灵活转动为宜。</a:t>
            </a:r>
            <a:endParaRPr lang="en-US" altLang="zh-CN">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38505" y="756920"/>
            <a:ext cx="8226425" cy="5683250"/>
          </a:xfrm>
        </p:spPr>
        <p:txBody>
          <a:bodyPr/>
          <a:lstStyle/>
          <a:p>
            <a:pPr marL="0" indent="0">
              <a:buNone/>
            </a:pPr>
            <a:r>
              <a:rPr kumimoji="0" lang="en-US" altLang="zh-CN" kern="1200">
                <a:latin typeface="华文楷体" panose="02010600040101010101" charset="-122"/>
                <a:ea typeface="华文楷体" panose="02010600040101010101" charset="-122"/>
                <a:cs typeface="华文楷体" panose="02010600040101010101" charset="-122"/>
                <a:sym typeface="+mn-ea"/>
              </a:rPr>
              <a:t>    </a:t>
            </a:r>
            <a:r>
              <a:rPr kumimoji="0" lang="zh-CN" altLang="en-US" kern="1200">
                <a:solidFill>
                  <a:srgbClr val="7030A0"/>
                </a:solidFill>
                <a:latin typeface="华文楷体" panose="02010600040101010101" charset="-122"/>
                <a:ea typeface="华文楷体" panose="02010600040101010101" charset="-122"/>
                <a:cs typeface="华文楷体" panose="02010600040101010101" charset="-122"/>
                <a:sym typeface="+mn-ea"/>
              </a:rPr>
              <a:t>垫片</a:t>
            </a:r>
            <a:r>
              <a:rPr kumimoji="0" lang="zh-CN" altLang="en-US" kern="1200">
                <a:latin typeface="华文楷体" panose="02010600040101010101" charset="-122"/>
                <a:ea typeface="华文楷体" panose="02010600040101010101" charset="-122"/>
                <a:cs typeface="华文楷体" panose="02010600040101010101" charset="-122"/>
                <a:sym typeface="+mn-ea"/>
              </a:rPr>
              <a:t>是一种置于连接件之间、几何形状符合要求的薄截面密封件。垫片必须能够密封结合面，使密封介质不渗透和不被密封介质腐蚀，并能经受温度和压力等的作用。</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典型的垫片密封结构，一般由连接件、垫片和紧固件等组成。 图</a:t>
            </a:r>
            <a:r>
              <a:rPr kumimoji="0" lang="en-US" altLang="zh-CN" kern="1200">
                <a:latin typeface="华文楷体" panose="02010600040101010101" charset="-122"/>
                <a:ea typeface="华文楷体" panose="02010600040101010101" charset="-122"/>
                <a:cs typeface="华文楷体" panose="02010600040101010101" charset="-122"/>
                <a:sym typeface="+mn-ea"/>
              </a:rPr>
              <a:t>2-1</a:t>
            </a:r>
            <a:r>
              <a:rPr kumimoji="0" lang="zh-CN" altLang="en-US" kern="1200">
                <a:latin typeface="华文楷体" panose="02010600040101010101" charset="-122"/>
                <a:ea typeface="华文楷体" panose="02010600040101010101" charset="-122"/>
                <a:cs typeface="华文楷体" panose="02010600040101010101" charset="-122"/>
                <a:sym typeface="+mn-ea"/>
              </a:rPr>
              <a:t>中连接件</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为法兰，紧固件为</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螺栓、螺母。                                </a:t>
            </a:r>
            <a:endParaRPr kumimoji="0" lang="zh-CN" altLang="en-US" kern="1200">
              <a:latin typeface="华文楷体" panose="02010600040101010101" charset="-122"/>
              <a:ea typeface="华文楷体" panose="02010600040101010101" charset="-122"/>
              <a:cs typeface="华文楷体" panose="02010600040101010101" charset="-122"/>
              <a:sym typeface="+mn-ea"/>
            </a:endParaRPr>
          </a:p>
          <a:p>
            <a:pPr marL="0" indent="0">
              <a:buNone/>
            </a:pPr>
            <a:r>
              <a:rPr kumimoji="0" lang="zh-CN" altLang="en-US" kern="1200">
                <a:latin typeface="华文楷体" panose="02010600040101010101" charset="-122"/>
                <a:ea typeface="华文楷体" panose="02010600040101010101" charset="-122"/>
                <a:cs typeface="华文楷体" panose="02010600040101010101" charset="-122"/>
                <a:sym typeface="+mn-ea"/>
              </a:rPr>
              <a:t>  </a:t>
            </a:r>
            <a:endParaRPr lang="zh-CN" altLang="en-US"/>
          </a:p>
        </p:txBody>
      </p:sp>
      <p:pic>
        <p:nvPicPr>
          <p:cNvPr id="2" name="图片 1"/>
          <p:cNvPicPr>
            <a:picLocks noChangeAspect="1"/>
          </p:cNvPicPr>
          <p:nvPr>
            <p:custDataLst>
              <p:tags r:id="rId1"/>
            </p:custDataLst>
          </p:nvPr>
        </p:nvPicPr>
        <p:blipFill>
          <a:blip r:embed="rId2"/>
          <a:stretch>
            <a:fillRect/>
          </a:stretch>
        </p:blipFill>
        <p:spPr>
          <a:xfrm>
            <a:off x="3543300" y="2509520"/>
            <a:ext cx="5075555" cy="3594100"/>
          </a:xfrm>
          <a:prstGeom prst="rect">
            <a:avLst/>
          </a:prstGeo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2950" y="725805"/>
            <a:ext cx="8227695" cy="5604510"/>
          </a:xfrm>
        </p:spPr>
        <p:txBody>
          <a:bodyPr/>
          <a:lstStyle/>
          <a:p>
            <a:pPr marL="0" indent="0" eaLnBrk="1" latinLnBrk="0" hangingPunct="1">
              <a:lnSpc>
                <a:spcPct val="100000"/>
              </a:lnSpc>
              <a:spcBef>
                <a:spcPts val="0"/>
              </a:spcBef>
              <a:buNone/>
            </a:pPr>
            <a:r>
              <a:rPr lang="en-US" altLang="zh-CN">
                <a:latin typeface="华文楷体" panose="02010600040101010101" charset="-122"/>
                <a:ea typeface="华文楷体" panose="02010600040101010101" charset="-122"/>
                <a:cs typeface="华文楷体" panose="02010600040101010101" charset="-122"/>
              </a:rPr>
              <a:t>    </a:t>
            </a:r>
            <a:r>
              <a:rPr lang="zh-CN" altLang="en-US">
                <a:latin typeface="华文楷体" panose="02010600040101010101" charset="-122"/>
                <a:ea typeface="华文楷体" panose="02010600040101010101" charset="-122"/>
                <a:cs typeface="华文楷体" panose="02010600040101010101" charset="-122"/>
              </a:rPr>
              <a:t>⑷ 检查开关限位位置的磨损或变动，以及密封面磨损情况，并及时调整限位或者更换密封圈。</a:t>
            </a:r>
            <a:endParaRPr lang="zh-CN" altLang="en-US">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dirty="0">
                <a:latin typeface="华文楷体" panose="02010600040101010101" charset="-122"/>
                <a:ea typeface="华文楷体" panose="02010600040101010101" charset="-122"/>
              </a:rPr>
              <a:t>    5. </a:t>
            </a:r>
            <a:r>
              <a:rPr lang="zh-CN" altLang="en-US" dirty="0">
                <a:latin typeface="华文楷体" panose="02010600040101010101" charset="-122"/>
                <a:ea typeface="华文楷体" panose="02010600040101010101" charset="-122"/>
              </a:rPr>
              <a:t>温度在</a:t>
            </a:r>
            <a:r>
              <a:rPr lang="en-US" altLang="zh-CN" dirty="0">
                <a:latin typeface="华文楷体" panose="02010600040101010101" charset="-122"/>
                <a:ea typeface="华文楷体" panose="02010600040101010101" charset="-122"/>
              </a:rPr>
              <a:t>0℃</a:t>
            </a:r>
            <a:r>
              <a:rPr lang="zh-CN" altLang="en-US" dirty="0">
                <a:latin typeface="华文楷体" panose="02010600040101010101" charset="-122"/>
                <a:ea typeface="华文楷体" panose="02010600040101010101" charset="-122"/>
              </a:rPr>
              <a:t>以下的季节，对停用的阀门，要注意防冻，及时打开阀底丝堵，排除里面的凝积水。对不能排出的和间断工作的阀门要采取保温措施。</a:t>
            </a:r>
            <a:endParaRPr lang="zh-CN" altLang="en-US" dirty="0">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rPr>
              <a:t>    </a:t>
            </a:r>
            <a:r>
              <a:rPr lang="en-US" altLang="zh-CN" dirty="0">
                <a:latin typeface="华文楷体" panose="02010600040101010101" charset="-122"/>
                <a:ea typeface="华文楷体" panose="02010600040101010101" charset="-122"/>
              </a:rPr>
              <a:t>6. </a:t>
            </a:r>
            <a:r>
              <a:rPr lang="zh-CN" altLang="en-US" dirty="0">
                <a:latin typeface="华文楷体" panose="02010600040101010101" charset="-122"/>
                <a:ea typeface="华文楷体" panose="02010600040101010101" charset="-122"/>
              </a:rPr>
              <a:t>阀门维护时应注意执行机构及其传动机构的维护，应按照执行器说明书进行保养；尤其应防止执行器进水，避免内部传动部件生锈或者冬季冻结。</a:t>
            </a:r>
            <a:endParaRPr lang="zh-CN" altLang="en-US" dirty="0">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rPr>
              <a:t>    </a:t>
            </a:r>
            <a:r>
              <a:rPr lang="en-US" altLang="zh-CN" dirty="0">
                <a:latin typeface="华文楷体" panose="02010600040101010101" charset="-122"/>
                <a:ea typeface="华文楷体" panose="02010600040101010101" charset="-122"/>
              </a:rPr>
              <a:t>7. </a:t>
            </a:r>
            <a:r>
              <a:rPr lang="zh-CN" altLang="en-US" dirty="0">
                <a:latin typeface="华文楷体" panose="02010600040101010101" charset="-122"/>
                <a:ea typeface="华文楷体" panose="02010600040101010101" charset="-122"/>
              </a:rPr>
              <a:t>阀门泄漏时，应及时判明泄漏部位及原因并做相应处理。一般情况下分内漏和外漏两种情况，外漏按其外部结构分为填料处泄漏和阀盖、阀体连接处泄漏或衬里材料渗漏。</a:t>
            </a:r>
            <a:endParaRPr lang="zh-CN" altLang="en-US" dirty="0">
              <a:latin typeface="华文楷体" panose="02010600040101010101" charset="-122"/>
              <a:ea typeface="华文楷体" panose="02010600040101010101" charset="-122"/>
            </a:endParaRPr>
          </a:p>
          <a:p>
            <a:pPr marL="0" indent="0" eaLnBrk="1" latinLnBrk="0" hangingPunct="1">
              <a:lnSpc>
                <a:spcPts val="3300"/>
              </a:lnSpc>
              <a:spcBef>
                <a:spcPts val="0"/>
              </a:spcBef>
              <a:buNone/>
            </a:pPr>
            <a:r>
              <a:rPr lang="zh-CN" altLang="en-US" dirty="0">
                <a:latin typeface="华文楷体" panose="02010600040101010101" charset="-122"/>
                <a:ea typeface="华文楷体" panose="02010600040101010101" charset="-122"/>
              </a:rPr>
              <a:t>    </a:t>
            </a:r>
            <a:r>
              <a:rPr lang="en-US" altLang="zh-CN" dirty="0">
                <a:latin typeface="华文楷体" panose="02010600040101010101" charset="-122"/>
                <a:ea typeface="华文楷体" panose="02010600040101010101" charset="-122"/>
              </a:rPr>
              <a:t>8. </a:t>
            </a:r>
            <a:r>
              <a:rPr lang="zh-CN" altLang="en-US" dirty="0">
                <a:latin typeface="华文楷体" panose="02010600040101010101" charset="-122"/>
                <a:ea typeface="华文楷体" panose="02010600040101010101" charset="-122"/>
              </a:rPr>
              <a:t>有特殊要求的阀门维护应按照其使用说明书进行。</a:t>
            </a:r>
            <a:endParaRPr lang="zh-CN" altLang="en-US" dirty="0">
              <a:latin typeface="华文楷体" panose="02010600040101010101" charset="-122"/>
              <a:ea typeface="华文楷体" panose="02010600040101010101" charset="-122"/>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41680" y="839470"/>
            <a:ext cx="8223250" cy="4823460"/>
          </a:xfrm>
        </p:spPr>
        <p:txBody>
          <a:bodyPr/>
          <a:lstStyle/>
          <a:p>
            <a:pPr marL="0" indent="0" eaLnBrk="1" latinLnBrk="0" hangingPunct="1">
              <a:lnSpc>
                <a:spcPts val="3280"/>
              </a:lnSpc>
              <a:spcBef>
                <a:spcPts val="0"/>
              </a:spcBef>
              <a:buNone/>
            </a:pPr>
            <a:r>
              <a:rPr kumimoji="0" lang="zh-CN" altLang="en-US" sz="2800" b="1" kern="1200">
                <a:solidFill>
                  <a:srgbClr val="FF0000"/>
                </a:solidFill>
                <a:latin typeface="华文楷体" panose="02010600040101010101" charset="-122"/>
                <a:ea typeface="华文楷体" panose="02010600040101010101" charset="-122"/>
                <a:cs typeface="华文楷体" panose="02010600040101010101" charset="-122"/>
                <a:sym typeface="+mn-ea"/>
              </a:rPr>
              <a:t>应注意事项</a:t>
            </a:r>
            <a:endParaRPr kumimoji="0" lang="zh-CN" altLang="en-US" sz="2800" b="1" kern="1200">
              <a:solidFill>
                <a:srgbClr val="FF0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80"/>
              </a:lnSpc>
              <a:spcBef>
                <a:spcPts val="0"/>
              </a:spcBef>
              <a:buNone/>
            </a:pPr>
            <a:r>
              <a:rPr dirty="0">
                <a:latin typeface="华文楷体" panose="02010600040101010101" charset="-122"/>
                <a:ea typeface="华文楷体" panose="02010600040101010101" charset="-122"/>
                <a:cs typeface="华文楷体" panose="02010600040101010101" charset="-122"/>
                <a:sym typeface="+mn-ea"/>
              </a:rPr>
              <a:t>    ⑴ </a:t>
            </a:r>
            <a:r>
              <a:rPr lang="en-US" altLang="zh-CN" dirty="0">
                <a:latin typeface="华文楷体" panose="02010600040101010101" charset="-122"/>
                <a:ea typeface="华文楷体" panose="02010600040101010101" charset="-122"/>
                <a:cs typeface="华文楷体" panose="02010600040101010101" charset="-122"/>
                <a:sym typeface="+mn-ea"/>
              </a:rPr>
              <a:t>200℃</a:t>
            </a:r>
            <a:r>
              <a:rPr lang="zh-CN" altLang="en-US" dirty="0">
                <a:latin typeface="华文楷体" panose="02010600040101010101" charset="-122"/>
                <a:ea typeface="华文楷体" panose="02010600040101010101" charset="-122"/>
                <a:cs typeface="华文楷体" panose="02010600040101010101" charset="-122"/>
                <a:sym typeface="+mn-ea"/>
              </a:rPr>
              <a:t>以上的高温阀门，由于安装时处于常温，而正常使用后温度升高，螺栓受热膨胀，间隙加大，所以必须再次拧紧，称为“热紧”。操作人员要注意这一工作，否则容易发生泄露。</a:t>
            </a:r>
            <a:endParaRPr lang="zh-CN" altLang="en-US"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dirty="0">
                <a:latin typeface="华文楷体" panose="02010600040101010101" charset="-122"/>
                <a:ea typeface="华文楷体" panose="02010600040101010101" charset="-122"/>
                <a:cs typeface="华文楷体" panose="02010600040101010101" charset="-122"/>
                <a:sym typeface="+mn-ea"/>
              </a:rPr>
              <a:t>    ⑵ </a:t>
            </a:r>
            <a:r>
              <a:rPr lang="zh-CN" altLang="en-US" dirty="0">
                <a:latin typeface="华文楷体" panose="02010600040101010101" charset="-122"/>
                <a:ea typeface="华文楷体" panose="02010600040101010101" charset="-122"/>
                <a:cs typeface="华文楷体" panose="02010600040101010101" charset="-122"/>
                <a:sym typeface="+mn-ea"/>
              </a:rPr>
              <a:t>天气寒冷时，水阀长期关停，应将阀后积水排除。汽阀停汽后，也要排除凝结水。阀底有如丝堵，可将它打开排水。</a:t>
            </a:r>
            <a:endParaRPr lang="zh-CN" altLang="en-US"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dirty="0">
                <a:latin typeface="华文楷体" panose="02010600040101010101" charset="-122"/>
                <a:ea typeface="华文楷体" panose="02010600040101010101" charset="-122"/>
                <a:cs typeface="华文楷体" panose="02010600040101010101" charset="-122"/>
                <a:sym typeface="+mn-ea"/>
              </a:rPr>
              <a:t>    ⑶ </a:t>
            </a:r>
            <a:r>
              <a:rPr lang="zh-CN" altLang="en-US" dirty="0">
                <a:latin typeface="华文楷体" panose="02010600040101010101" charset="-122"/>
                <a:ea typeface="华文楷体" panose="02010600040101010101" charset="-122"/>
                <a:cs typeface="华文楷体" panose="02010600040101010101" charset="-122"/>
                <a:sym typeface="+mn-ea"/>
              </a:rPr>
              <a:t>非金属阀门，有的硬脆，有的强度较低，操作时，开闭力不能太大，尤其不能使猛劲；还要注意避免物件磕碰。</a:t>
            </a:r>
            <a:endParaRPr lang="zh-CN" altLang="en-US" dirty="0">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80"/>
              </a:lnSpc>
              <a:spcBef>
                <a:spcPts val="0"/>
              </a:spcBef>
              <a:buNone/>
            </a:pPr>
            <a:r>
              <a:rPr dirty="0">
                <a:latin typeface="华文楷体" panose="02010600040101010101" charset="-122"/>
                <a:ea typeface="华文楷体" panose="02010600040101010101" charset="-122"/>
                <a:cs typeface="华文楷体" panose="02010600040101010101" charset="-122"/>
                <a:sym typeface="+mn-ea"/>
              </a:rPr>
              <a:t>    ⑷ </a:t>
            </a:r>
            <a:r>
              <a:rPr lang="zh-CN" altLang="en-US" dirty="0">
                <a:latin typeface="华文楷体" panose="02010600040101010101" charset="-122"/>
                <a:ea typeface="华文楷体" panose="02010600040101010101" charset="-122"/>
                <a:cs typeface="华文楷体" panose="02010600040101010101" charset="-122"/>
                <a:sym typeface="+mn-ea"/>
              </a:rPr>
              <a:t>新阀门使用时，填料不要压得太紧，以不漏为度，以免阀杆受压太大，加快磨损，并且启闭费劲。</a:t>
            </a:r>
            <a:endParaRPr lang="zh-CN" altLang="en-US">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90575" y="720090"/>
            <a:ext cx="7936865" cy="5175250"/>
          </a:xfrm>
        </p:spPr>
        <p:txBody>
          <a:bodyPr/>
          <a:p>
            <a:pPr marL="0" indent="0">
              <a:buNone/>
            </a:pPr>
            <a:r>
              <a:rPr kumimoji="0" lang="zh-CN" altLang="en-US" sz="2800" b="1" kern="1200">
                <a:solidFill>
                  <a:srgbClr val="FF0000"/>
                </a:solidFill>
                <a:latin typeface="华文楷体" panose="02010600040101010101" charset="-122"/>
                <a:ea typeface="华文楷体" panose="02010600040101010101" charset="-122"/>
                <a:cs typeface="华文楷体" panose="02010600040101010101" charset="-122"/>
              </a:rPr>
              <a:t>事故案例</a:t>
            </a:r>
            <a:endParaRPr kumimoji="0" lang="zh-CN" altLang="en-US" sz="2800" b="1" kern="1200">
              <a:solidFill>
                <a:srgbClr val="FF000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某公司完成工艺设备改造后，开始投料进行氯化、蒸馏工序的生产。17日9时45分，投料进行第二次氟化工序生产。18日4时22分，氯化岗位</a:t>
            </a:r>
            <a:r>
              <a:rPr lang="zh-CN" altLang="en-US">
                <a:solidFill>
                  <a:srgbClr val="00B0F0"/>
                </a:solidFill>
                <a:latin typeface="华文楷体" panose="02010600040101010101" charset="-122"/>
                <a:ea typeface="华文楷体" panose="02010600040101010101" charset="-122"/>
                <a:sym typeface="+mn-ea"/>
              </a:rPr>
              <a:t>操作工甲</a:t>
            </a:r>
            <a:r>
              <a:rPr lang="zh-CN" altLang="en-US">
                <a:latin typeface="华文楷体" panose="02010600040101010101" charset="-122"/>
                <a:ea typeface="华文楷体" panose="02010600040101010101" charset="-122"/>
                <a:sym typeface="+mn-ea"/>
              </a:rPr>
              <a:t>发现与1#氟化釜连接的</a:t>
            </a:r>
            <a:r>
              <a:rPr lang="zh-CN" altLang="en-US">
                <a:solidFill>
                  <a:srgbClr val="FFC000"/>
                </a:solidFill>
                <a:latin typeface="华文楷体" panose="02010600040101010101" charset="-122"/>
                <a:ea typeface="华文楷体" panose="02010600040101010101" charset="-122"/>
                <a:sym typeface="+mn-ea"/>
              </a:rPr>
              <a:t>截止阀出现轻微渗漏</a:t>
            </a:r>
            <a:r>
              <a:rPr lang="zh-CN" altLang="en-US">
                <a:latin typeface="华文楷体" panose="02010600040101010101" charset="-122"/>
                <a:ea typeface="华文楷体" panose="02010600040101010101" charset="-122"/>
                <a:sym typeface="+mn-ea"/>
              </a:rPr>
              <a:t>现象，通知</a:t>
            </a:r>
            <a:r>
              <a:rPr lang="zh-CN" altLang="en-US">
                <a:latin typeface="华文楷体" panose="02010600040101010101" charset="-122"/>
                <a:ea typeface="华文楷体" panose="02010600040101010101" charset="-122"/>
                <a:sym typeface="+mn-ea"/>
              </a:rPr>
              <a:t>操作工</a:t>
            </a:r>
            <a:r>
              <a:rPr lang="zh-CN" altLang="en-US">
                <a:latin typeface="华文楷体" panose="02010600040101010101" charset="-122"/>
                <a:ea typeface="华文楷体" panose="02010600040101010101" charset="-122"/>
                <a:sym typeface="+mn-ea"/>
              </a:rPr>
              <a:t>乙进行现场查看。</a:t>
            </a:r>
            <a:r>
              <a:rPr lang="zh-CN" altLang="en-US">
                <a:solidFill>
                  <a:srgbClr val="00B0F0"/>
                </a:solidFill>
                <a:latin typeface="华文楷体" panose="02010600040101010101" charset="-122"/>
                <a:ea typeface="华文楷体" panose="02010600040101010101" charset="-122"/>
                <a:sym typeface="+mn-ea"/>
              </a:rPr>
              <a:t>操作工乙</a:t>
            </a:r>
            <a:r>
              <a:rPr lang="zh-CN" altLang="en-US">
                <a:latin typeface="华文楷体" panose="02010600040101010101" charset="-122"/>
                <a:ea typeface="华文楷体" panose="02010600040101010101" charset="-122"/>
                <a:sym typeface="+mn-ea"/>
              </a:rPr>
              <a:t>携带维修工具对截止阀进行维修，两手握住氟化釜上方管道，</a:t>
            </a:r>
            <a:r>
              <a:rPr lang="zh-CN" altLang="en-US">
                <a:solidFill>
                  <a:srgbClr val="FF0000"/>
                </a:solidFill>
                <a:latin typeface="华文楷体" panose="02010600040101010101" charset="-122"/>
                <a:ea typeface="华文楷体" panose="02010600040101010101" charset="-122"/>
                <a:sym typeface="+mn-ea"/>
              </a:rPr>
              <a:t>用脚踩踏工具，整个人站在工具上面加力</a:t>
            </a:r>
            <a:r>
              <a:rPr lang="zh-CN" altLang="en-US">
                <a:latin typeface="华文楷体" panose="02010600040101010101" charset="-122"/>
                <a:ea typeface="华文楷体" panose="02010600040101010101" charset="-122"/>
                <a:sym typeface="+mn-ea"/>
              </a:rPr>
              <a:t>；4时26分，</a:t>
            </a:r>
            <a:r>
              <a:rPr lang="zh-CN" altLang="en-US">
                <a:solidFill>
                  <a:srgbClr val="FF0000"/>
                </a:solidFill>
                <a:latin typeface="华文楷体" panose="02010600040101010101" charset="-122"/>
                <a:ea typeface="华文楷体" panose="02010600040101010101" charset="-122"/>
                <a:sym typeface="+mn-ea"/>
              </a:rPr>
              <a:t>又使用管钳，对已关闭到位的截止阀进行压紧阀盖作业</a:t>
            </a:r>
            <a:r>
              <a:rPr lang="zh-CN" altLang="en-US">
                <a:latin typeface="华文楷体" panose="02010600040101010101" charset="-122"/>
                <a:ea typeface="华文楷体" panose="02010600040101010101" charset="-122"/>
                <a:sym typeface="+mn-ea"/>
              </a:rPr>
              <a:t>。此时，截止阀阀芯突然与阀体分离并在压力作用下弹出，氟化釜内有毒物料瞬间从截止阀阀体与阀盖螺栓接口处大量喷出，同时氟化釜内物料在车间内迅速大面积扩散。事故造成岗位员工3人中毒死亡。</a:t>
            </a:r>
            <a:endParaRPr lang="zh-CN" altLang="en-US">
              <a:latin typeface="华文楷体" panose="02010600040101010101" charset="-122"/>
              <a:ea typeface="华文楷体" panose="02010600040101010101" charset="-122"/>
              <a:sym typeface="+mn-ea"/>
            </a:endParaRPr>
          </a:p>
          <a:p>
            <a:pPr marL="0" indent="0">
              <a:buNone/>
            </a:pPr>
            <a:endParaRPr lang="zh-CN" altLang="en-US">
              <a:latin typeface="华文楷体" panose="02010600040101010101" charset="-122"/>
              <a:ea typeface="华文楷体" panose="02010600040101010101" charset="-122"/>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57250" y="1455420"/>
            <a:ext cx="8107680" cy="4926965"/>
          </a:xfrm>
        </p:spPr>
        <p:txBody>
          <a:bodyPr/>
          <a:p>
            <a:pPr marL="0" indent="0">
              <a:buNone/>
            </a:pPr>
            <a:r>
              <a:rPr lang="zh-CN" altLang="en-US" b="1" dirty="0">
                <a:latin typeface="华文楷体" panose="02010600040101010101" charset="-122"/>
                <a:ea typeface="华文楷体" panose="02010600040101010101" charset="-122"/>
                <a:sym typeface="+mn-ea"/>
              </a:rPr>
              <a:t>一、焊接缺欠与焊接缺陷</a:t>
            </a:r>
            <a:endParaRPr lang="zh-CN" altLang="en-US" b="1" dirty="0">
              <a:latin typeface="华文楷体" panose="02010600040101010101" charset="-122"/>
              <a:ea typeface="华文楷体" panose="02010600040101010101" charset="-122"/>
              <a:cs typeface="华文新魏" panose="02010800040101010101" pitchFamily="2" charset="-122"/>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1. 焊接缺欠与焊接缺陷的定义</a:t>
            </a:r>
            <a:endParaRPr lang="zh-CN" altLang="en-US" u="sng"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焊接</a:t>
            </a:r>
            <a:r>
              <a:rPr lang="zh-CN" altLang="en-US" dirty="0">
                <a:latin typeface="华文楷体" panose="02010600040101010101" charset="-122"/>
                <a:ea typeface="华文楷体" panose="02010600040101010101" charset="-122"/>
                <a:cs typeface="华文楷体" panose="02010600040101010101" charset="-122"/>
                <a:sym typeface="+mn-ea"/>
              </a:rPr>
              <a:t>是指通过加热或加压，或两者并用，并且用或不用填充材料，使工件达到结合的一种方法。</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solidFill>
                  <a:srgbClr val="0070C0"/>
                </a:solidFill>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70C0"/>
                </a:solidFill>
                <a:latin typeface="华文楷体" panose="02010600040101010101" charset="-122"/>
                <a:ea typeface="华文楷体" panose="02010600040101010101" charset="-122"/>
                <a:cs typeface="华文楷体" panose="02010600040101010101" charset="-122"/>
                <a:sym typeface="+mn-ea"/>
              </a:rPr>
              <a:t>焊接缺欠</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welding imperfection</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在焊接接头中因焊接产生的金属不连续性、不致密或连接不良的现象。简称</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缺欠</a:t>
            </a:r>
            <a:r>
              <a:rPr lang="en-US" altLang="zh-CN" dirty="0">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lang="zh-CN" altLang="en-US" dirty="0">
                <a:solidFill>
                  <a:srgbClr val="0070C0"/>
                </a:solidFill>
                <a:latin typeface="华文楷体" panose="02010600040101010101" charset="-122"/>
                <a:ea typeface="华文楷体" panose="02010600040101010101" charset="-122"/>
                <a:cs typeface="华文楷体" panose="02010600040101010101" charset="-122"/>
                <a:sym typeface="+mn-ea"/>
              </a:rPr>
              <a:t>焊接缺陷</a:t>
            </a:r>
            <a:r>
              <a:rPr lang="zh-CN" altLang="en-US" dirty="0">
                <a:latin typeface="华文楷体" panose="02010600040101010101" charset="-122"/>
                <a:ea typeface="华文楷体" panose="02010600040101010101" charset="-122"/>
                <a:cs typeface="华文楷体" panose="02010600040101010101" charset="-122"/>
                <a:sym typeface="+mn-ea"/>
              </a:rPr>
              <a:t>  </a:t>
            </a:r>
            <a:r>
              <a:rPr lang="en-US" altLang="zh-CN" dirty="0">
                <a:latin typeface="华文楷体" panose="02010600040101010101" charset="-122"/>
                <a:ea typeface="华文楷体" panose="02010600040101010101" charset="-122"/>
                <a:cs typeface="华文楷体" panose="02010600040101010101" charset="-122"/>
                <a:sym typeface="+mn-ea"/>
              </a:rPr>
              <a:t>welding  defect</a:t>
            </a:r>
            <a:endParaRPr lang="en-US" altLang="zh-CN" dirty="0">
              <a:latin typeface="华文楷体" panose="02010600040101010101" charset="-122"/>
              <a:ea typeface="华文楷体" panose="02010600040101010101" charset="-122"/>
              <a:cs typeface="华文楷体" panose="02010600040101010101" charset="-122"/>
            </a:endParaRPr>
          </a:p>
          <a:p>
            <a:pPr marL="0" indent="0">
              <a:buNone/>
            </a:pPr>
            <a:r>
              <a:rPr lang="en-US" altLang="zh-CN" dirty="0">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cs typeface="华文楷体" panose="02010600040101010101" charset="-122"/>
                <a:sym typeface="+mn-ea"/>
              </a:rPr>
              <a:t>超过规定限值的缺欠。</a:t>
            </a:r>
            <a:endParaRPr lang="zh-CN" altLang="en-US" dirty="0">
              <a:latin typeface="华文楷体" panose="02010600040101010101" charset="-122"/>
              <a:ea typeface="华文楷体" panose="02010600040101010101" charset="-122"/>
              <a:cs typeface="华文楷体" panose="02010600040101010101" charset="-122"/>
            </a:endParaRPr>
          </a:p>
          <a:p>
            <a:pPr marL="0" indent="0">
              <a:buNone/>
            </a:pPr>
            <a:r>
              <a:rPr lang="zh-CN" altLang="en-US" b="1" dirty="0">
                <a:solidFill>
                  <a:srgbClr val="FFC000"/>
                </a:solidFill>
                <a:latin typeface="华文楷体" panose="02010600040101010101" charset="-122"/>
                <a:ea typeface="华文楷体" panose="02010600040101010101" charset="-122"/>
                <a:cs typeface="华文楷体" panose="02010600040101010101" charset="-122"/>
                <a:sym typeface="+mn-ea"/>
              </a:rPr>
              <a:t>2.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焊接缺陷对产品质量的影响</a:t>
            </a:r>
            <a:endParaRPr kumimoji="1" lang="zh-CN" altLang="en-US" b="1" kern="0" dirty="0">
              <a:solidFill>
                <a:srgbClr val="FFC000"/>
              </a:solidFill>
              <a:latin typeface="华文楷体" panose="02010600040101010101" charset="-122"/>
              <a:ea typeface="华文楷体" panose="02010600040101010101" charset="-122"/>
              <a:cs typeface="华文楷体" panose="02010600040101010101" charset="-122"/>
            </a:endParaRPr>
          </a:p>
          <a:p>
            <a:pPr marL="0" indent="0">
              <a:buNone/>
            </a:pPr>
            <a:r>
              <a:rPr lang="zh-CN" altLang="en-US" dirty="0">
                <a:latin typeface="华文楷体" panose="02010600040101010101" charset="-122"/>
                <a:ea typeface="华文楷体" panose="02010600040101010101" charset="-122"/>
                <a:cs typeface="华文楷体" panose="02010600040101010101" charset="-122"/>
                <a:sym typeface="+mn-ea"/>
              </a:rPr>
              <a:t>    </a:t>
            </a:r>
            <a:r>
              <a:rPr dirty="0">
                <a:latin typeface="华文楷体" panose="02010600040101010101" charset="-122"/>
                <a:ea typeface="华文楷体" panose="02010600040101010101" charset="-122"/>
                <a:cs typeface="华文楷体" panose="02010600040101010101" charset="-122"/>
                <a:sym typeface="+mn-ea"/>
              </a:rPr>
              <a:t>根据焊接缺欠在焊缝中的位置，可将焊接缺欠分为</a:t>
            </a:r>
            <a:r>
              <a:rPr dirty="0">
                <a:solidFill>
                  <a:srgbClr val="FF0000"/>
                </a:solidFill>
                <a:latin typeface="华文楷体" panose="02010600040101010101" charset="-122"/>
                <a:ea typeface="华文楷体" panose="02010600040101010101" charset="-122"/>
                <a:cs typeface="华文楷体" panose="02010600040101010101" charset="-122"/>
                <a:sym typeface="+mn-ea"/>
              </a:rPr>
              <a:t>外部缺欠</a:t>
            </a:r>
            <a:r>
              <a:rPr dirty="0">
                <a:latin typeface="华文楷体" panose="02010600040101010101" charset="-122"/>
                <a:ea typeface="华文楷体" panose="02010600040101010101" charset="-122"/>
                <a:cs typeface="华文楷体" panose="02010600040101010101" charset="-122"/>
                <a:sym typeface="+mn-ea"/>
              </a:rPr>
              <a:t>和</a:t>
            </a:r>
            <a:r>
              <a:rPr dirty="0">
                <a:solidFill>
                  <a:srgbClr val="FF0000"/>
                </a:solidFill>
                <a:latin typeface="华文楷体" panose="02010600040101010101" charset="-122"/>
                <a:ea typeface="华文楷体" panose="02010600040101010101" charset="-122"/>
                <a:cs typeface="华文楷体" panose="02010600040101010101" charset="-122"/>
                <a:sym typeface="+mn-ea"/>
              </a:rPr>
              <a:t>内部缺欠</a:t>
            </a:r>
            <a:r>
              <a:rPr dirty="0">
                <a:latin typeface="华文楷体" panose="02010600040101010101" charset="-122"/>
                <a:ea typeface="华文楷体" panose="02010600040101010101" charset="-122"/>
                <a:cs typeface="华文楷体" panose="02010600040101010101" charset="-122"/>
                <a:sym typeface="+mn-ea"/>
              </a:rPr>
              <a:t>两大类。</a:t>
            </a:r>
            <a:endParaRPr lang="zh-CN" altLang="en-US" dirty="0">
              <a:latin typeface="华文楷体" panose="02010600040101010101" charset="-122"/>
              <a:ea typeface="华文楷体" panose="02010600040101010101" charset="-122"/>
              <a:cs typeface="华文楷体" panose="02010600040101010101" charset="-122"/>
            </a:endParaRPr>
          </a:p>
          <a:p>
            <a:pPr marL="0" indent="0" algn="l">
              <a:spcBef>
                <a:spcPct val="20000"/>
              </a:spcBef>
              <a:buClrTx/>
              <a:buSzTx/>
              <a:buFontTx/>
              <a:buNone/>
            </a:pP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a:p>
        </p:txBody>
      </p:sp>
      <p:sp>
        <p:nvSpPr>
          <p:cNvPr id="5" name="AutoShape 6"/>
          <p:cNvSpPr>
            <a:spLocks noChangeArrowheads="1"/>
          </p:cNvSpPr>
          <p:nvPr/>
        </p:nvSpPr>
        <p:spPr bwMode="auto">
          <a:xfrm>
            <a:off x="2297430" y="565150"/>
            <a:ext cx="4810125" cy="775335"/>
          </a:xfrm>
          <a:prstGeom prst="flowChartTerminator">
            <a:avLst/>
          </a:prstGeom>
          <a:solidFill>
            <a:srgbClr val="FFC000"/>
          </a:solidFill>
          <a:ln w="9525" algn="ctr">
            <a:solidFill>
              <a:schemeClr val="bg2"/>
            </a:solidFill>
            <a:miter lim="800000"/>
          </a:ln>
        </p:spPr>
        <p:txBody>
          <a:bodyPr wrap="none" anchor="ctr"/>
          <a:p>
            <a:pPr algn="ctr"/>
            <a:r>
              <a:rPr lang="zh-CN" altLang="en-US" sz="2800" b="1" dirty="0">
                <a:solidFill>
                  <a:srgbClr val="000099"/>
                </a:solidFill>
                <a:latin typeface="+mj-ea"/>
                <a:ea typeface="+mj-ea"/>
                <a:cs typeface="+mj-ea"/>
              </a:rPr>
              <a:t>第三节 焊接缺陷及其危害</a:t>
            </a:r>
            <a:endParaRPr lang="zh-CN" altLang="en-US" sz="2800" b="1" dirty="0">
              <a:solidFill>
                <a:srgbClr val="000099"/>
              </a:solidFill>
              <a:latin typeface="+mj-ea"/>
              <a:ea typeface="+mj-ea"/>
              <a:cs typeface="+mj-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315" y="550545"/>
            <a:ext cx="8222615" cy="5836920"/>
          </a:xfrm>
        </p:spPr>
        <p:txBody>
          <a:bodyPr/>
          <a:p>
            <a:pPr marL="0" indent="0" algn="l" eaLnBrk="1" latinLnBrk="0" hangingPunct="1">
              <a:lnSpc>
                <a:spcPts val="3200"/>
              </a:lnSpc>
              <a:spcBef>
                <a:spcPts val="0"/>
              </a:spcBef>
              <a:buClrTx/>
              <a:buSzTx/>
              <a:buFontTx/>
              <a:buNone/>
            </a:pPr>
            <a:r>
              <a:rPr lang="en-US" altLang="zh-CN" b="1"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b="1" dirty="0">
                <a:solidFill>
                  <a:srgbClr val="7030A0"/>
                </a:solidFill>
                <a:latin typeface="华文楷体" panose="02010600040101010101" charset="-122"/>
                <a:ea typeface="华文楷体" panose="02010600040101010101" charset="-122"/>
                <a:cs typeface="华文楷体" panose="02010600040101010101" charset="-122"/>
                <a:sym typeface="+mn-ea"/>
              </a:rPr>
              <a:t>⑴ 外部缺欠</a:t>
            </a:r>
            <a:endParaRPr lang="en-US" altLang="zh-CN" b="1" dirty="0">
              <a:solidFill>
                <a:srgbClr val="7030A0"/>
              </a:solidFill>
              <a:latin typeface="华文楷体" panose="02010600040101010101" charset="-122"/>
              <a:ea typeface="华文楷体" panose="02010600040101010101" charset="-122"/>
              <a:cs typeface="华文楷体" panose="02010600040101010101" charset="-122"/>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sym typeface="+mn-ea"/>
              </a:rPr>
              <a:t>    外部缺欠大多是由于操作工艺不当引起的，易造成应力集中、设备泄漏，影响焊接结构的使用寿命。因此， 一旦产生外部焊接缺陷要及时铲除、修补，把焊接缺欠控制在技术要求规定的容限范围之内。</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sym typeface="+mn-ea"/>
              </a:rPr>
              <a:t> </a:t>
            </a:r>
            <a:r>
              <a:rPr lang="en-US" altLang="zh-CN" dirty="0">
                <a:latin typeface="华文楷体" panose="02010600040101010101" charset="-122"/>
                <a:ea typeface="华文楷体" panose="02010600040101010101" charset="-122"/>
                <a:sym typeface="+mn-ea"/>
              </a:rPr>
              <a:t>   </a:t>
            </a:r>
            <a:r>
              <a:rPr lang="en-US" altLang="zh-CN" dirty="0">
                <a:highlight>
                  <a:srgbClr val="FFFF00"/>
                </a:highlight>
                <a:latin typeface="华文楷体" panose="02010600040101010101" charset="-122"/>
                <a:ea typeface="华文楷体" panose="02010600040101010101" charset="-122"/>
                <a:sym typeface="+mn-ea"/>
              </a:rPr>
              <a:t>外部缺欠包括</a:t>
            </a:r>
            <a:r>
              <a:rPr lang="en-US" altLang="zh-CN" dirty="0">
                <a:latin typeface="华文楷体" panose="02010600040101010101" charset="-122"/>
                <a:ea typeface="华文楷体" panose="02010600040101010101" charset="-122"/>
                <a:sym typeface="+mn-ea"/>
              </a:rPr>
              <a:t>：焊缝余高过高或过低、焊缝宽度差过大、接头过高或脱节、外部气孔、裂纹、未熔合、咬边、未焊透、烧穿、焊瘤、电弧擦伤和成形不良等。</a:t>
            </a:r>
            <a:r>
              <a:rPr lang="zh-CN" altLang="en-US" dirty="0">
                <a:latin typeface="华文楷体" panose="02010600040101010101" charset="-122"/>
                <a:ea typeface="华文楷体" panose="02010600040101010101" charset="-122"/>
                <a:sym typeface="+mn-ea"/>
              </a:rPr>
              <a:t>   </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kumimoji="0" lang="en-US" altLang="zh-CN" b="1" kern="1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⑵ 内部缺欠</a:t>
            </a:r>
            <a:endPar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内部缺欠位于焊缝金属的内部，用肉眼看不见，与被焊构件的材质、结构形状、焊接材料及工艺等有关。</a:t>
            </a:r>
            <a:endParaRPr lang="en-US" altLang="zh-CN">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en-US" altLang="zh-CN">
                <a:latin typeface="华文楷体" panose="02010600040101010101" charset="-122"/>
                <a:ea typeface="华文楷体" panose="02010600040101010101" charset="-122"/>
              </a:rPr>
              <a:t>    </a:t>
            </a:r>
            <a:r>
              <a:rPr lang="en-US" altLang="zh-CN">
                <a:highlight>
                  <a:srgbClr val="FFFF00"/>
                </a:highlight>
                <a:latin typeface="华文楷体" panose="02010600040101010101" charset="-122"/>
                <a:ea typeface="华文楷体" panose="02010600040101010101" charset="-122"/>
              </a:rPr>
              <a:t>内部缺陷包括</a:t>
            </a:r>
            <a:r>
              <a:rPr lang="en-US" altLang="zh-CN">
                <a:latin typeface="华文楷体" panose="02010600040101010101" charset="-122"/>
                <a:ea typeface="华文楷体" panose="02010600040101010101" charset="-122"/>
              </a:rPr>
              <a:t>：裂纹、气孔、夹渣、未熔合等。其中危险性最大的内部缺陷是裂纹，焊接裂纹又可分为热裂纹、冷裂纹、再热裂纹和层状撕裂等</a:t>
            </a:r>
            <a:r>
              <a:rPr lang="zh-CN" altLang="en-US">
                <a:latin typeface="华文楷体" panose="02010600040101010101" charset="-122"/>
                <a:ea typeface="华文楷体" panose="02010600040101010101" charset="-122"/>
              </a:rPr>
              <a:t>。</a:t>
            </a:r>
            <a:endParaRPr lang="zh-CN" altLang="en-US">
              <a:latin typeface="华文楷体" panose="02010600040101010101" charset="-122"/>
              <a:ea typeface="华文楷体" panose="02010600040101010101" charset="-122"/>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075" y="562610"/>
            <a:ext cx="8237855" cy="5786755"/>
          </a:xfrm>
        </p:spPr>
        <p:txBody>
          <a:bodyPr/>
          <a:p>
            <a:pPr marL="0" indent="0" eaLnBrk="1" latinLnBrk="0" hangingPunct="1">
              <a:lnSpc>
                <a:spcPts val="3180"/>
              </a:lnSpc>
              <a:spcBef>
                <a:spcPts val="0"/>
              </a:spcBef>
              <a:buNone/>
            </a:pPr>
            <a:r>
              <a:rPr lang="en-US" altLang="zh-CN" b="1">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焊接缺陷对产品质量的影响不仅给生产带来许多困难，而且可能带来灾难性的事故。由于焊接缺陷的存在减小了结构承载的有效截面积，更重要的是在缺陷周围产生了应力集中，因此，焊接缺陷对结构的承载强度、疲劳强度、脆性断裂以及抗应力腐蚀开裂都有重要的影响。</a:t>
            </a:r>
            <a:endParaRPr lang="en-US" altLang="zh-CN" b="1">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3.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焊接缺陷的分类</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根据缺欠的性质和特征将焊接缺欠分为</a:t>
            </a:r>
            <a:r>
              <a:rPr lang="zh-CN" altLang="en-US">
                <a:solidFill>
                  <a:srgbClr val="FF0000"/>
                </a:solidFill>
                <a:latin typeface="华文楷体" panose="02010600040101010101" charset="-122"/>
                <a:ea typeface="华文楷体" panose="02010600040101010101" charset="-122"/>
                <a:sym typeface="+mn-ea"/>
              </a:rPr>
              <a:t>六大类</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第一类  裂 纹 ；</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第二类  孔 穴 ；</a:t>
            </a:r>
            <a:endParaRPr lang="zh-CN" altLang="en-US">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a:t>
            </a: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第三类</a:t>
            </a:r>
            <a:r>
              <a:rPr lang="en-US" altLang="zh-CN">
                <a:latin typeface="华文楷体" panose="02010600040101010101" charset="-122"/>
                <a:ea typeface="华文楷体" panose="02010600040101010101" charset="-122"/>
                <a:sym typeface="+mn-ea"/>
              </a:rPr>
              <a:t>  固体夹杂；</a:t>
            </a:r>
            <a:endParaRPr lang="en-US" altLang="zh-CN">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第四类  未熔合及未焊透；</a:t>
            </a:r>
            <a:endParaRPr lang="en-US" altLang="zh-CN">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第五类  形状及尺寸不良；</a:t>
            </a:r>
            <a:endParaRPr lang="en-US" altLang="zh-CN">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sym typeface="+mn-ea"/>
              </a:rPr>
              <a:t>      第六类  其他缺欠。</a:t>
            </a:r>
            <a:endParaRPr lang="en-US" altLang="zh-CN">
              <a:latin typeface="华文楷体" panose="02010600040101010101" charset="-122"/>
              <a:ea typeface="华文楷体" panose="02010600040101010101" charset="-122"/>
              <a:sym typeface="+mn-ea"/>
            </a:endParaRPr>
          </a:p>
          <a:p>
            <a:pPr marL="0" indent="0" eaLnBrk="1" latinLnBrk="0" hangingPunct="1">
              <a:lnSpc>
                <a:spcPts val="3180"/>
              </a:lnSpc>
              <a:spcBef>
                <a:spcPts val="0"/>
              </a:spcBef>
              <a:buNone/>
            </a:pPr>
            <a:r>
              <a:rPr lang="en-US" altLang="zh-CN">
                <a:latin typeface="华文楷体" panose="02010600040101010101" charset="-122"/>
                <a:ea typeface="华文楷体" panose="02010600040101010101" charset="-122"/>
              </a:rPr>
              <a:t>    每一大类中又按缺欠存在的位置及状态分为若干小类。</a:t>
            </a:r>
            <a:endParaRPr lang="en-US" altLang="zh-CN">
              <a:latin typeface="华文楷体" panose="02010600040101010101" charset="-122"/>
              <a:ea typeface="华文楷体" panose="02010600040101010101" charset="-122"/>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27710" y="605790"/>
            <a:ext cx="8237220" cy="5632450"/>
          </a:xfrm>
        </p:spPr>
        <p:txBody>
          <a:bodyPr/>
          <a:p>
            <a:pPr marL="0" indent="0" eaLnBrk="1" latinLnBrk="0" hangingPunct="1">
              <a:lnSpc>
                <a:spcPts val="3300"/>
              </a:lnSpc>
              <a:spcBef>
                <a:spcPts val="0"/>
              </a:spcBef>
              <a:buNone/>
            </a:pPr>
            <a:r>
              <a:rPr lang="en-US" altLang="zh-CN" b="1">
                <a:latin typeface="华文楷体" panose="02010600040101010101" charset="-122"/>
                <a:ea typeface="华文楷体" panose="02010600040101010101" charset="-122"/>
                <a:sym typeface="+mn-ea"/>
              </a:rPr>
              <a:t>    </a:t>
            </a:r>
            <a:r>
              <a:rPr lang="zh-CN" altLang="en-US" b="1">
                <a:latin typeface="华文楷体" panose="02010600040101010101" charset="-122"/>
                <a:ea typeface="华文楷体" panose="02010600040101010101" charset="-122"/>
                <a:sym typeface="+mn-ea"/>
              </a:rPr>
              <a:t>二、焊接缺陷控制</a:t>
            </a:r>
            <a:endParaRPr lang="zh-CN" altLang="en-US" b="1">
              <a:latin typeface="华文楷体" panose="02010600040101010101" charset="-122"/>
              <a:ea typeface="华文楷体" panose="02010600040101010101" charset="-122"/>
            </a:endParaRPr>
          </a:p>
          <a:p>
            <a:pPr marL="0" indent="0" algn="l" eaLnBrk="1" latinLnBrk="0" hangingPunct="1">
              <a:lnSpc>
                <a:spcPts val="3300"/>
              </a:lnSpc>
              <a:spcBef>
                <a:spcPts val="0"/>
              </a:spcBef>
              <a:buClrTx/>
              <a:buSzTx/>
              <a:buFontTx/>
              <a:buNone/>
            </a:pPr>
            <a:r>
              <a:rPr lang="zh-CN" altLang="en-US" b="1">
                <a:solidFill>
                  <a:srgbClr val="FFC000"/>
                </a:solidFill>
                <a:latin typeface="华文楷体" panose="02010600040101010101" charset="-122"/>
                <a:ea typeface="华文楷体" panose="02010600040101010101" charset="-122"/>
                <a:cs typeface="华文楷体" panose="02010600040101010101" charset="-122"/>
              </a:rPr>
              <a:t>    1. 气孔的控制</a:t>
            </a:r>
            <a:endParaRPr lang="zh-CN" altLang="en-US" b="1">
              <a:solidFill>
                <a:srgbClr val="FFC000"/>
              </a:solidFill>
              <a:latin typeface="华文楷体" panose="02010600040101010101" charset="-122"/>
              <a:ea typeface="华文楷体" panose="02010600040101010101" charset="-122"/>
              <a:cs typeface="华文楷体" panose="02010600040101010101" charset="-122"/>
            </a:endParaRPr>
          </a:p>
          <a:p>
            <a:pPr marL="0" indent="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⑴按国家标准要求，加强施工环境控制，现场建立合理的施工清洁区；严禁焊接场所有穿堂风，采取端部封堵等措施。</a:t>
            </a:r>
            <a:endParaRPr lang="zh-CN" altLang="en-US">
              <a:latin typeface="华文楷体" panose="02010600040101010101" charset="-122"/>
              <a:ea typeface="华文楷体" panose="02010600040101010101" charset="-122"/>
            </a:endParaRPr>
          </a:p>
          <a:p>
            <a:pPr marL="0" indent="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⑵按焊接施工方案要求进行坡口清理，严格控制坡口两侧的清洁度；加强现场通风条件，控制空气潮湿度不大于90%。</a:t>
            </a:r>
            <a:endParaRPr lang="zh-CN" altLang="en-US">
              <a:latin typeface="华文楷体" panose="02010600040101010101" charset="-122"/>
              <a:ea typeface="华文楷体" panose="02010600040101010101" charset="-122"/>
            </a:endParaRPr>
          </a:p>
          <a:p>
            <a:pPr marL="0" indent="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⑶加强焊工基本技能的培训，严格执行工艺规程，控制焊接电弧的合适长度。</a:t>
            </a:r>
            <a:endParaRPr lang="zh-CN" altLang="en-US">
              <a:latin typeface="华文楷体" panose="02010600040101010101" charset="-122"/>
              <a:ea typeface="华文楷体" panose="02010600040101010101" charset="-122"/>
            </a:endParaRPr>
          </a:p>
          <a:p>
            <a:pPr marL="0" indent="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⑷焊条电弧焊采用低氢型焊条，焊前按要求烘干焊条。</a:t>
            </a:r>
            <a:endParaRPr lang="zh-CN" altLang="en-US">
              <a:latin typeface="华文楷体" panose="02010600040101010101" charset="-122"/>
              <a:ea typeface="华文楷体" panose="02010600040101010101" charset="-122"/>
            </a:endParaRPr>
          </a:p>
          <a:p>
            <a:pPr marL="0" indent="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⑸氩弧焊控制氩气纯度 (Ar≥99.99%)；按工艺评定要求，控制氩气流量，避免出现紊流。</a:t>
            </a:r>
            <a:endParaRPr lang="zh-CN" altLang="en-US">
              <a:latin typeface="华文楷体" panose="02010600040101010101" charset="-122"/>
              <a:ea typeface="华文楷体" panose="02010600040101010101" charset="-122"/>
            </a:endParaRPr>
          </a:p>
          <a:p>
            <a:pPr marL="0" indent="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⑹选择设备性能稳定且标定合格的焊接设备。</a:t>
            </a:r>
            <a:endParaRPr lang="zh-CN" altLang="en-US">
              <a:latin typeface="华文楷体" panose="02010600040101010101" charset="-122"/>
              <a:ea typeface="华文楷体" panose="02010600040101010101" charset="-122"/>
            </a:endParaRPr>
          </a:p>
          <a:p>
            <a:pPr marL="0" indent="0" algn="l">
              <a:spcBef>
                <a:spcPct val="20000"/>
              </a:spcBef>
              <a:buClrTx/>
              <a:buSzTx/>
              <a:buFontTx/>
              <a:buNone/>
            </a:pPr>
            <a:endParaRPr lang="zh-CN" altLang="en-US">
              <a:latin typeface="华文楷体" panose="02010600040101010101" charset="-122"/>
              <a:ea typeface="华文楷体" panose="02010600040101010101" charset="-122"/>
            </a:endParaRPr>
          </a:p>
          <a:p>
            <a:pPr marL="0" indent="0">
              <a:buNone/>
            </a:pPr>
            <a:endParaRPr lang="zh-CN" alt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42315" y="592455"/>
            <a:ext cx="8222615" cy="5789930"/>
          </a:xfrm>
        </p:spPr>
        <p:txBody>
          <a:bodyPr/>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2. 夹渣的控制</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⑴加强焊工基本技能的培训，操作中控制铁水与熔渣分离。</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⑵按焊接工艺卡要求，控制焊接电流。</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⑶使用合适规格的焊条，加强焊接过程的层道间清理。</a:t>
            </a:r>
            <a:endParaRPr lang="zh-CN" altLang="en-US">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⑷焊接接地线应在工件中合理牢固接地，控制电弧偏吹。</a:t>
            </a:r>
            <a:endParaRPr lang="zh-CN" altLang="en-US">
              <a:latin typeface="华文楷体" panose="02010600040101010101" charset="-122"/>
              <a:ea typeface="华文楷体" panose="02010600040101010101" charset="-122"/>
              <a:sym typeface="+mn-ea"/>
            </a:endParaRPr>
          </a:p>
          <a:p>
            <a:pPr marL="0" algn="l" eaLnBrk="1" latinLnBrk="0" hangingPunct="1">
              <a:lnSpc>
                <a:spcPts val="3300"/>
              </a:lnSpc>
              <a:spcBef>
                <a:spcPts val="0"/>
              </a:spcBef>
              <a:buClrTx/>
              <a:buSzTx/>
              <a:buFontTx/>
              <a:buNone/>
            </a:pPr>
            <a:r>
              <a:rPr lang="en-US" altLang="zh-CN">
                <a:latin typeface="华文楷体" panose="02010600040101010101" charset="-122"/>
                <a:ea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3. 未熔合的控制</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⑴加强焊工基本技能的培训，从操作上消除根部未熔合缺陷产生。</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⑵注意焊层之间的修整，避免出现沟槽及运条不当而导致未熔合。</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⑶严格按焊接工艺文件要求，采用合理的焊接电流(或焊接热输入)。</a:t>
            </a:r>
            <a:endParaRPr lang="en-US" altLang="zh-CN">
              <a:latin typeface="华文楷体" panose="02010600040101010101" charset="-122"/>
              <a:ea typeface="华文楷体" panose="02010600040101010101" charset="-122"/>
              <a:sym typeface="+mn-ea"/>
            </a:endParaRPr>
          </a:p>
          <a:p>
            <a:pPr marL="0" indent="0" eaLnBrk="1" latinLnBrk="0" hangingPunct="1">
              <a:lnSpc>
                <a:spcPts val="3300"/>
              </a:lnSpc>
              <a:spcBef>
                <a:spcPts val="0"/>
              </a:spcBef>
              <a:buNone/>
            </a:pPr>
            <a:r>
              <a:rPr lang="en-US" altLang="zh-CN">
                <a:latin typeface="华文楷体" panose="02010600040101010101" charset="-122"/>
                <a:ea typeface="华文楷体" panose="02010600040101010101" charset="-122"/>
                <a:sym typeface="+mn-ea"/>
              </a:rPr>
              <a:t>    ⑷正确处理钨极的打磨角度和焊接停留时间。</a:t>
            </a:r>
            <a:endParaRPr lang="en-US" altLang="zh-CN">
              <a:latin typeface="华文楷体" panose="02010600040101010101" charset="-122"/>
              <a:ea typeface="华文楷体" panose="02010600040101010101" charset="-122"/>
              <a:sym typeface="+mn-ea"/>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4070" y="579120"/>
            <a:ext cx="8150860" cy="5814060"/>
          </a:xfrm>
        </p:spPr>
        <p:txBody>
          <a:bodyPr/>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4. 未焊透的控制</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⑴加强焊接坡口质量检查，控制合理的钝边量。</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⑵加强装配质量检查，严把装配质量关，控制合理的装配间隙和错边量。</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⑶加强焊工基本技能的培训，避免内部缺陷的错判。</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⑷按焊接工艺文件要求采用合理的焊接电流(或焊接热输入)。</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⑸使用合适规格的焊材(焊条、焊丝)。</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⑹正确处理钨极的打磨角度。</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algn="l" eaLnBrk="1" latinLnBrk="0" hangingPunct="1">
              <a:lnSpc>
                <a:spcPts val="3200"/>
              </a:lnSpc>
              <a:spcBef>
                <a:spcPts val="0"/>
              </a:spcBef>
              <a:buClrTx/>
              <a:buSzTx/>
              <a:buFontTx/>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a:t>
            </a:r>
            <a:r>
              <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rPr>
              <a:t> 5. 错边的控制</a:t>
            </a:r>
            <a:endParaRPr lang="zh-CN" altLang="en-US" b="1">
              <a:solidFill>
                <a:srgbClr val="FFC00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⑴加强焊接坡口的检验，控制两部件的壁厚差达到标准要求。</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rPr>
              <a:t>    ⑵加强质量检验人员在现场对装配质量的检查，严把焊接装配质量关，控制合理的错边量。</a:t>
            </a:r>
            <a:endParaRPr kumimoji="0" lang="en-US" kern="1200">
              <a:solidFill>
                <a:schemeClr val="tx1"/>
              </a:solidFill>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14070" y="649605"/>
            <a:ext cx="8150860" cy="5732780"/>
          </a:xfrm>
        </p:spPr>
        <p:txBody>
          <a:bodyPr/>
          <a:p>
            <a:pPr marL="0" indent="0" eaLnBrk="1" latinLnBrk="0" hangingPunct="1">
              <a:lnSpc>
                <a:spcPts val="2880"/>
              </a:lnSpc>
              <a:spcBef>
                <a:spcPts val="0"/>
              </a:spcBef>
              <a:buNone/>
            </a:pPr>
            <a:r>
              <a:rPr lang="en-US" altLang="zh-CN" b="1"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 ⑶加强操作者自检，按要求进行点固焊，确保装配质量。</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en-US" altLang="zh-CN"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⑷</a:t>
            </a:r>
            <a:r>
              <a:rPr lang="zh-CN" altLang="en-US" dirty="0">
                <a:latin typeface="华文楷体" panose="02010600040101010101" charset="-122"/>
                <a:ea typeface="华文楷体" panose="02010600040101010101" charset="-122"/>
                <a:sym typeface="+mn-ea"/>
              </a:rPr>
              <a:t>加强装配图纸的审查，避免设计在设备、阀门与管道尺寸接口存在问题。</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b="1" dirty="0">
                <a:latin typeface="华文楷体" panose="02010600040101010101" charset="-122"/>
                <a:ea typeface="华文楷体" panose="02010600040101010101" charset="-122"/>
                <a:sym typeface="+mn-ea"/>
              </a:rPr>
              <a:t>三</a:t>
            </a:r>
            <a:r>
              <a:rPr lang="zh-CN" altLang="en-US" b="1" dirty="0">
                <a:latin typeface="华文楷体" panose="02010600040101010101" charset="-122"/>
                <a:ea typeface="华文楷体" panose="02010600040101010101" charset="-122"/>
                <a:sym typeface="+mn-ea"/>
              </a:rPr>
              <a:t>、焊接裂纹</a:t>
            </a:r>
            <a:endParaRPr lang="zh-CN" altLang="en-US" b="1"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b="1" dirty="0">
                <a:latin typeface="华文楷体" panose="02010600040101010101" charset="-122"/>
                <a:ea typeface="华文楷体" panose="02010600040101010101" charset="-122"/>
                <a:sym typeface="+mn-ea"/>
              </a:rPr>
              <a:t>    </a:t>
            </a:r>
            <a:r>
              <a:rPr lang="zh-CN" altLang="en-US" dirty="0">
                <a:solidFill>
                  <a:srgbClr val="FF0000"/>
                </a:solidFill>
                <a:latin typeface="华文楷体" panose="02010600040101010101" charset="-122"/>
                <a:ea typeface="华文楷体" panose="02010600040101010101" charset="-122"/>
                <a:sym typeface="+mn-ea"/>
              </a:rPr>
              <a:t>裂纹</a:t>
            </a:r>
            <a:r>
              <a:rPr lang="zh-CN" altLang="en-US" dirty="0">
                <a:solidFill>
                  <a:srgbClr val="7030A0"/>
                </a:solidFill>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一种在固态下由局部断裂产生的缺欠，它可能源于冷却或应力效果。（</a:t>
            </a:r>
            <a:r>
              <a:rPr lang="en-US" altLang="zh-CN" dirty="0">
                <a:latin typeface="华文楷体" panose="02010600040101010101" charset="-122"/>
                <a:ea typeface="华文楷体" panose="02010600040101010101" charset="-122"/>
                <a:sym typeface="+mn-ea"/>
              </a:rPr>
              <a:t>GB/T 6417.1-2005</a:t>
            </a:r>
            <a:r>
              <a:rPr lang="zh-CN" altLang="en-US" dirty="0">
                <a:latin typeface="华文楷体" panose="02010600040101010101" charset="-122"/>
                <a:ea typeface="华文楷体" panose="02010600040101010101" charset="-122"/>
                <a:sym typeface="+mn-ea"/>
              </a:rPr>
              <a:t>）</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b="1"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按裂纹产生的机理分类，焊接裂纹分为热裂纹、冷裂纹、再热裂纹、层状撕裂与应力腐蚀裂纹等。　　</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⑴ 热裂纹</a:t>
            </a:r>
            <a:endParaRPr kumimoji="0" lang="zh-CN" altLang="en-US" kern="1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2880"/>
              </a:lnSpc>
              <a:spcBef>
                <a:spcPts val="0"/>
              </a:spcBef>
              <a:buNone/>
            </a:pPr>
            <a:r>
              <a:rPr kumimoji="0" lang="zh-CN" altLang="en-US" kern="1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热裂纹是焊接生产比较常见的一种缺陷。金属在产生焊接热裂纹的高温下（</a:t>
            </a:r>
            <a:r>
              <a:rPr lang="en-US" altLang="zh-CN" dirty="0">
                <a:latin typeface="华文楷体" panose="02010600040101010101" charset="-122"/>
                <a:ea typeface="华文楷体" panose="02010600040101010101" charset="-122"/>
                <a:sym typeface="+mn-ea"/>
              </a:rPr>
              <a:t>700~1000</a:t>
            </a:r>
            <a:r>
              <a:rPr lang="zh-CN" altLang="en-US" dirty="0">
                <a:latin typeface="华文楷体" panose="02010600040101010101" charset="-122"/>
                <a:ea typeface="华文楷体" panose="02010600040101010101" charset="-122"/>
                <a:sym typeface="+mn-ea"/>
              </a:rPr>
              <a:t>℃），晶界强度低于晶粒强度，因而热裂纹具有沿晶界开裂的特征。热裂纹分为结晶裂纹、液化裂纹和多边化裂纹三类，其中结晶裂纹最为常见。</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2880"/>
              </a:lnSpc>
              <a:spcBef>
                <a:spcPts val="0"/>
              </a:spcBef>
              <a:buNone/>
            </a:pPr>
            <a:r>
              <a:rPr lang="zh-CN" altLang="en-US" dirty="0">
                <a:latin typeface="华文楷体" panose="02010600040101010101" charset="-122"/>
                <a:ea typeface="华文楷体" panose="02010600040101010101" charset="-122"/>
                <a:sym typeface="+mn-ea"/>
              </a:rPr>
              <a:t>    热裂纹主要出现在焊缝中，热影响区，并且具有沿晶的特征，有时还带有氧化色彩。有时热裂纹也出现在近缝区，但具有上述特征，仍可以作出判断。</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8045" y="702310"/>
            <a:ext cx="7751445" cy="5226050"/>
          </a:xfrm>
          <a:prstGeom prst="rect">
            <a:avLst/>
          </a:prstGeom>
          <a:noFill/>
        </p:spPr>
        <p:txBody>
          <a:bodyPr wrap="square" rtlCol="0" anchor="t">
            <a:spAutoFit/>
          </a:bodyPr>
          <a:lstStyle/>
          <a:p>
            <a:pPr marL="0" indent="0" algn="just" eaLnBrk="1" latinLnBrk="0" hangingPunct="1">
              <a:lnSpc>
                <a:spcPts val="3080"/>
              </a:lnSpc>
              <a:buNone/>
            </a:pPr>
            <a:r>
              <a:rPr lang="en-US" altLang="zh-CN" sz="2400">
                <a:latin typeface="华文楷体" panose="02010600040101010101" charset="-122"/>
                <a:ea typeface="华文楷体" panose="02010600040101010101" charset="-122"/>
                <a:cs typeface="华文楷体" panose="02010600040101010101" charset="-122"/>
                <a:sym typeface="+mn-ea"/>
              </a:rPr>
              <a:t>    </a:t>
            </a:r>
            <a:r>
              <a:rPr lang="zh-CN" altLang="en-US" sz="2400">
                <a:latin typeface="华文楷体" panose="02010600040101010101" charset="-122"/>
                <a:ea typeface="华文楷体" panose="02010600040101010101" charset="-122"/>
                <a:cs typeface="华文楷体" panose="02010600040101010101" charset="-122"/>
                <a:sym typeface="+mn-ea"/>
              </a:rPr>
              <a:t>垫片密封的</a:t>
            </a:r>
            <a:r>
              <a:rPr lang="zh-CN" altLang="en-US" sz="2400">
                <a:gradFill>
                  <a:gsLst>
                    <a:gs pos="0">
                      <a:srgbClr val="7B32B2"/>
                    </a:gs>
                    <a:gs pos="100000">
                      <a:srgbClr val="401A5D"/>
                    </a:gs>
                  </a:gsLst>
                  <a:lin scaled="0"/>
                </a:gradFill>
                <a:latin typeface="华文楷体" panose="02010600040101010101" charset="-122"/>
                <a:ea typeface="华文楷体" panose="02010600040101010101" charset="-122"/>
                <a:cs typeface="华文楷体" panose="02010600040101010101" charset="-122"/>
                <a:sym typeface="+mn-ea"/>
              </a:rPr>
              <a:t>基本原理</a:t>
            </a:r>
            <a:r>
              <a:rPr lang="zh-CN" altLang="en-US" sz="2400">
                <a:latin typeface="华文楷体" panose="02010600040101010101" charset="-122"/>
                <a:ea typeface="华文楷体" panose="02010600040101010101" charset="-122"/>
                <a:cs typeface="华文楷体" panose="02010600040101010101" charset="-122"/>
                <a:sym typeface="+mn-ea"/>
              </a:rPr>
              <a:t>是靠外力压紧密封垫片，使其本身发生弹性或塑性变形，以填满密封面上的微观凹凸不平来实现密封。它包括初始密封和工作密封两部分。</a:t>
            </a:r>
            <a:endParaRPr lang="zh-CN" altLang="en-US" sz="2400">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080"/>
              </a:lnSpc>
              <a:buNone/>
            </a:pPr>
            <a:r>
              <a:rPr lang="zh-CN" altLang="en-US" sz="2400" b="1">
                <a:latin typeface="华文楷体" panose="02010600040101010101" charset="-122"/>
                <a:ea typeface="华文楷体" panose="02010600040101010101" charset="-122"/>
                <a:cs typeface="华文楷体" panose="02010600040101010101" charset="-122"/>
                <a:sym typeface="+mn-ea"/>
              </a:rPr>
              <a:t>    ① 初始密封</a:t>
            </a:r>
            <a:r>
              <a:rPr lang="zh-CN" altLang="en-US" sz="2400">
                <a:latin typeface="华文楷体" panose="02010600040101010101" charset="-122"/>
                <a:ea typeface="华文楷体" panose="02010600040101010101" charset="-122"/>
                <a:cs typeface="华文楷体" panose="02010600040101010101" charset="-122"/>
                <a:sym typeface="+mn-ea"/>
              </a:rPr>
              <a:t>    垫片用于对两个连接件密封面产生初始装配密封和保持工作密封。产生初始密封的基本要求是使垫片压缩，在密封面间产生足够的压紧力</a:t>
            </a:r>
            <a:r>
              <a:rPr lang="en-US" altLang="zh-CN" sz="2400">
                <a:latin typeface="华文楷体" panose="02010600040101010101" charset="-122"/>
                <a:ea typeface="华文楷体" panose="02010600040101010101" charset="-122"/>
                <a:cs typeface="华文楷体" panose="02010600040101010101" charset="-122"/>
                <a:sym typeface="+mn-ea"/>
              </a:rPr>
              <a:t>F</a:t>
            </a:r>
            <a:r>
              <a:rPr lang="en-US" altLang="zh-CN" sz="2400" baseline="-25000">
                <a:latin typeface="华文楷体" panose="02010600040101010101" charset="-122"/>
                <a:ea typeface="华文楷体" panose="02010600040101010101" charset="-122"/>
                <a:cs typeface="华文楷体" panose="02010600040101010101" charset="-122"/>
                <a:sym typeface="+mn-ea"/>
              </a:rPr>
              <a:t>0</a:t>
            </a:r>
            <a:r>
              <a:rPr lang="zh-CN" altLang="en-US" sz="2400">
                <a:latin typeface="华文楷体" panose="02010600040101010101" charset="-122"/>
                <a:ea typeface="华文楷体" panose="02010600040101010101" charset="-122"/>
                <a:cs typeface="华文楷体" panose="02010600040101010101" charset="-122"/>
                <a:sym typeface="+mn-ea"/>
              </a:rPr>
              <a:t>，即初始密封比压，以阻止介质通过垫片本身的泄漏；同时保证垫片对连接件有较大的适应性，即垫片压缩后产生弹性或塑料变形，能够填塞密封面的变形及其表面粗糙度而出现的微观凹凸不平，以阻塞介质泄漏的通道。</a:t>
            </a:r>
            <a:r>
              <a:rPr lang="zh-CN" altLang="en-US" sz="2400" b="1">
                <a:latin typeface="华文楷体" panose="02010600040101010101" charset="-122"/>
                <a:ea typeface="华文楷体" panose="02010600040101010101" charset="-122"/>
                <a:cs typeface="华文楷体" panose="02010600040101010101" charset="-122"/>
                <a:sym typeface="+mn-ea"/>
              </a:rPr>
              <a:t>   </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marL="0" indent="0" algn="just" eaLnBrk="1" latinLnBrk="0" hangingPunct="1">
              <a:lnSpc>
                <a:spcPts val="3080"/>
              </a:lnSpc>
              <a:buNone/>
            </a:pPr>
            <a:r>
              <a:rPr lang="zh-CN" altLang="en-US" sz="2400" b="1">
                <a:latin typeface="华文楷体" panose="02010600040101010101" charset="-122"/>
                <a:ea typeface="华文楷体" panose="02010600040101010101" charset="-122"/>
                <a:cs typeface="华文楷体" panose="02010600040101010101" charset="-122"/>
                <a:sym typeface="+mn-ea"/>
              </a:rPr>
              <a:t>     ②  工作密封</a:t>
            </a:r>
            <a:r>
              <a:rPr lang="zh-CN" altLang="en-US" sz="2400">
                <a:latin typeface="华文楷体" panose="02010600040101010101" charset="-122"/>
                <a:ea typeface="华文楷体" panose="02010600040101010101" charset="-122"/>
                <a:cs typeface="华文楷体" panose="02010600040101010101" charset="-122"/>
                <a:sym typeface="+mn-ea"/>
              </a:rPr>
              <a:t>    当初始垫片应力加在垫片上之后，它必须在装置的设计寿命内保持足够的压紧应力，以维持允许的密封度。</a:t>
            </a:r>
            <a:endParaRPr lang="zh-CN" altLang="en-US" sz="240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86460" y="582295"/>
            <a:ext cx="8078470" cy="5929630"/>
          </a:xfrm>
        </p:spPr>
        <p:txBody>
          <a:bodyPr/>
          <a:p>
            <a:pPr marL="0" indent="0" eaLnBrk="1" latinLnBrk="0" hangingPunct="1">
              <a:lnSpc>
                <a:spcPts val="3200"/>
              </a:lnSpc>
              <a:spcBef>
                <a:spcPts val="0"/>
              </a:spcBef>
              <a:buNone/>
            </a:pPr>
            <a:r>
              <a:rPr lang="en-US" altLang="zh-CN" dirty="0">
                <a:solidFill>
                  <a:srgbClr val="FFC000"/>
                </a:solidFill>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①</a:t>
            </a:r>
            <a:r>
              <a:rPr lang="zh-CN" altLang="en-US" b="1" dirty="0">
                <a:latin typeface="华文楷体" panose="02010600040101010101" charset="-122"/>
                <a:ea typeface="华文楷体" panose="02010600040101010101" charset="-122"/>
                <a:sym typeface="+mn-ea"/>
              </a:rPr>
              <a:t>结晶裂纹</a:t>
            </a:r>
            <a:r>
              <a:rPr lang="zh-CN" altLang="en-US" dirty="0">
                <a:latin typeface="华文楷体" panose="02010600040101010101" charset="-122"/>
                <a:ea typeface="华文楷体" panose="02010600040101010101" charset="-122"/>
                <a:sym typeface="+mn-ea"/>
              </a:rPr>
              <a:t>：在凝固的过程--结晶过程中产生。</a:t>
            </a:r>
            <a:endParaRPr lang="zh-CN" altLang="en-US" dirty="0">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sym typeface="+mn-ea"/>
              </a:rPr>
              <a:t>    ②</a:t>
            </a:r>
            <a:r>
              <a:rPr lang="zh-CN" altLang="en-US" b="1" dirty="0">
                <a:latin typeface="华文楷体" panose="02010600040101010101" charset="-122"/>
                <a:ea typeface="华文楷体" panose="02010600040101010101" charset="-122"/>
                <a:sym typeface="+mn-ea"/>
              </a:rPr>
              <a:t>液化裂纹</a:t>
            </a:r>
            <a:r>
              <a:rPr lang="zh-CN" altLang="en-US" dirty="0">
                <a:latin typeface="华文楷体" panose="02010600040101010101" charset="-122"/>
                <a:ea typeface="华文楷体" panose="02010600040101010101" charset="-122"/>
                <a:sym typeface="+mn-ea"/>
              </a:rPr>
              <a:t>：焊接过程中，在焊接热循环峰值温度作用下，母材近缝区与多层焊的层间金属，由于其中的低熔点共晶被加热融化，在一定收缩应力作用下沿奥氏体晶界产生的开裂，即为液化裂纹。</a:t>
            </a:r>
            <a:endParaRPr lang="zh-CN" altLang="en-US" dirty="0">
              <a:latin typeface="华文楷体" panose="02010600040101010101" charset="-122"/>
              <a:ea typeface="华文楷体" panose="02010600040101010101" charset="-122"/>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sym typeface="+mn-ea"/>
              </a:rPr>
              <a:t>    ③</a:t>
            </a:r>
            <a:r>
              <a:rPr lang="zh-CN" altLang="en-US" b="1" dirty="0">
                <a:latin typeface="华文楷体" panose="02010600040101010101" charset="-122"/>
                <a:ea typeface="华文楷体" panose="02010600040101010101" charset="-122"/>
                <a:sym typeface="+mn-ea"/>
              </a:rPr>
              <a:t>多边化裂纹</a:t>
            </a:r>
            <a:r>
              <a:rPr lang="zh-CN" altLang="en-US" dirty="0">
                <a:latin typeface="华文楷体" panose="02010600040101010101" charset="-122"/>
                <a:ea typeface="华文楷体" panose="02010600040101010101" charset="-122"/>
                <a:sym typeface="+mn-ea"/>
              </a:rPr>
              <a:t>：产生温度低于固相线温度</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存在晶格缺陷</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位错和空位</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物理化学的不均匀性</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在应力作用下</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缺陷聚集形成多边化边界</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使强度塑性下降</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沿多边化边界开裂</a:t>
            </a:r>
            <a:r>
              <a:rPr lang="en-US" altLang="zh-CN" dirty="0">
                <a:latin typeface="华文楷体" panose="02010600040101010101" charset="-122"/>
                <a:ea typeface="华文楷体" panose="02010600040101010101" charset="-122"/>
                <a:sym typeface="+mn-ea"/>
              </a:rPr>
              <a:t>,</a:t>
            </a:r>
            <a:r>
              <a:rPr lang="zh-CN" altLang="en-US" dirty="0">
                <a:latin typeface="华文楷体" panose="02010600040101010101" charset="-122"/>
                <a:ea typeface="华文楷体" panose="02010600040101010101" charset="-122"/>
                <a:sym typeface="+mn-ea"/>
              </a:rPr>
              <a:t>多发生纯金属或单相奥氏体合金焊缝。</a:t>
            </a:r>
            <a:endParaRPr kumimoji="0" lang="en-US" altLang="zh-CN" b="1" kern="1200"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    ⑵ 再热裂纹</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sym typeface="+mn-ea"/>
              </a:rPr>
              <a:t>    也称为消除应力裂纹，属于热裂纹系列，是受扩散控制的晶界开裂。</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200"/>
              </a:lnSpc>
              <a:spcBef>
                <a:spcPts val="0"/>
              </a:spcBef>
              <a:buNone/>
            </a:pPr>
            <a:r>
              <a:rPr lang="zh-CN" altLang="en-US" dirty="0">
                <a:latin typeface="华文楷体" panose="02010600040101010101" charset="-122"/>
                <a:ea typeface="华文楷体" panose="02010600040101010101" charset="-122"/>
                <a:sym typeface="+mn-ea"/>
              </a:rPr>
              <a:t>    </a:t>
            </a:r>
            <a:r>
              <a:rPr lang="zh-CN" altLang="en-US">
                <a:latin typeface="华文楷体" panose="02010600040101010101" charset="-122"/>
                <a:ea typeface="华文楷体" panose="02010600040101010101" charset="-122"/>
                <a:sym typeface="+mn-ea"/>
              </a:rPr>
              <a:t>再热裂纹产生的部位一般是在焊接热影响区的过热区，再热裂纹主要沿过热粗晶的边界发生和扩展。</a:t>
            </a:r>
            <a:endParaRPr lang="zh-CN" altLang="en-US">
              <a:latin typeface="华文楷体" panose="02010600040101010101" charset="-122"/>
              <a:ea typeface="华文楷体" panose="02010600040101010101" charset="-122"/>
            </a:endParaRPr>
          </a:p>
          <a:p>
            <a:pPr marL="0" indent="0" eaLnBrk="1" latinLnBrk="0" hangingPunct="1">
              <a:lnSpc>
                <a:spcPts val="2880"/>
              </a:lnSpc>
              <a:spcBef>
                <a:spcPts val="0"/>
              </a:spcBef>
              <a:buNone/>
            </a:pPr>
            <a:endParaRPr lang="zh-CN" altLang="en-US" dirty="0"/>
          </a:p>
          <a:p>
            <a:pPr marL="0" indent="0">
              <a:buNone/>
            </a:pPr>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85495" y="649605"/>
            <a:ext cx="8179435" cy="5732780"/>
          </a:xfrm>
        </p:spPr>
        <p:txBody>
          <a:bodyPr/>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a:t>
            </a:r>
            <a:r>
              <a:rPr lang="zh-CN" altLang="en-US">
                <a:solidFill>
                  <a:srgbClr val="0070C0"/>
                </a:solidFill>
                <a:latin typeface="华文楷体" panose="02010600040101010101" charset="-122"/>
                <a:ea typeface="华文楷体" panose="02010600040101010101" charset="-122"/>
                <a:sym typeface="+mn-ea"/>
              </a:rPr>
              <a:t>防止焊接热裂纹和再热裂纹的对策</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①控制焊缝中硫、磷、碳等有害杂质的含量。</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②改善焊缝结晶形态。</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③控制焊缝形状。焊接接头形式不同，将影响到接头的受力状态、结晶条件和热量分布等，因而热裂纹的倾向不同。表面堆焊和熔深较浅的对接焊缝抗裂性较好；结晶裂纹与</a:t>
            </a:r>
            <a:r>
              <a:rPr lang="zh-CN" altLang="en-US">
                <a:latin typeface="华文楷体" panose="02010600040101010101" charset="-122"/>
                <a:ea typeface="华文楷体" panose="02010600040101010101" charset="-122"/>
                <a:sym typeface="+mn-ea"/>
              </a:rPr>
              <a:t>焊缝的成型系数（即宽深比）有关，</a:t>
            </a:r>
            <a:r>
              <a:rPr lang="zh-CN" altLang="en-US">
                <a:latin typeface="华文楷体" panose="02010600040101010101" charset="-122"/>
                <a:ea typeface="华文楷体" panose="02010600040101010101" charset="-122"/>
                <a:sym typeface="+mn-ea"/>
              </a:rPr>
              <a:t>提高焊缝的成型系数，可以提高焊缝的</a:t>
            </a:r>
            <a:r>
              <a:rPr lang="zh-CN" altLang="en-US">
                <a:latin typeface="华文楷体" panose="02010600040101010101" charset="-122"/>
                <a:ea typeface="华文楷体" panose="02010600040101010101" charset="-122"/>
                <a:sym typeface="+mn-ea"/>
              </a:rPr>
              <a:t>抗裂性能。</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④预热。一般冷却速度快，焊缝金属的应变速率也增大，容易产生热裂纹，因此应采取缓冷措施（</a:t>
            </a:r>
            <a:r>
              <a:rPr lang="zh-CN" altLang="en-US">
                <a:solidFill>
                  <a:srgbClr val="7030A0"/>
                </a:solidFill>
                <a:latin typeface="华文楷体" panose="02010600040101010101" charset="-122"/>
                <a:ea typeface="华文楷体" panose="02010600040101010101" charset="-122"/>
                <a:sym typeface="+mn-ea"/>
              </a:rPr>
              <a:t>预热能减慢冷却速度</a:t>
            </a:r>
            <a:r>
              <a:rPr lang="zh-CN" altLang="en-US">
                <a:latin typeface="华文楷体" panose="02010600040101010101" charset="-122"/>
                <a:ea typeface="华文楷体" panose="02010600040101010101" charset="-122"/>
                <a:sym typeface="+mn-ea"/>
              </a:rPr>
              <a:t>）。</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⑤采用碱性焊条和焊剂。</a:t>
            </a:r>
            <a:endParaRPr lang="zh-CN" altLang="en-US">
              <a:latin typeface="华文楷体" panose="02010600040101010101" charset="-122"/>
              <a:ea typeface="华文楷体" panose="02010600040101010101" charset="-122"/>
            </a:endParaRPr>
          </a:p>
          <a:p>
            <a:pPr marL="0" indent="0" eaLnBrk="1" latinLnBrk="0" hangingPunct="1">
              <a:lnSpc>
                <a:spcPts val="3180"/>
              </a:lnSpc>
              <a:spcBef>
                <a:spcPts val="0"/>
              </a:spcBef>
              <a:buNone/>
            </a:pPr>
            <a:r>
              <a:rPr lang="zh-CN" altLang="en-US">
                <a:latin typeface="华文楷体" panose="02010600040101010101" charset="-122"/>
                <a:ea typeface="华文楷体" panose="02010600040101010101" charset="-122"/>
                <a:sym typeface="+mn-ea"/>
              </a:rPr>
              <a:t>    ⑥降低接头的刚度和拘束度。目的是为了减小结晶过程的收缩应力。</a:t>
            </a:r>
            <a:endParaRPr lang="zh-CN" altLang="en-US">
              <a:latin typeface="华文楷体" panose="02010600040101010101" charset="-122"/>
              <a:ea typeface="华文楷体" panose="02010600040101010101" charset="-122"/>
            </a:endParaRPr>
          </a:p>
          <a:p>
            <a:pPr marL="0" indent="0">
              <a:buNone/>
            </a:pPr>
            <a:endParaRPr lang="zh-CN"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756285" y="563880"/>
            <a:ext cx="8208645" cy="5818505"/>
          </a:xfrm>
        </p:spPr>
        <p:txBody>
          <a:bodyPr/>
          <a:p>
            <a:pPr marL="0" indent="0" eaLnBrk="1" latinLnBrk="0" hangingPunct="1">
              <a:lnSpc>
                <a:spcPts val="3000"/>
              </a:lnSpc>
              <a:spcBef>
                <a:spcPts val="0"/>
              </a:spcBef>
              <a:buNone/>
            </a:pPr>
            <a:r>
              <a:rPr kumimoji="0" lang="en-US" altLang="zh-CN" b="1" kern="1200" dirty="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dirty="0">
                <a:solidFill>
                  <a:srgbClr val="7030A0"/>
                </a:solidFill>
                <a:latin typeface="华文楷体" panose="02010600040101010101" charset="-122"/>
                <a:ea typeface="华文楷体" panose="02010600040101010101" charset="-122"/>
                <a:cs typeface="华文楷体" panose="02010600040101010101" charset="-122"/>
                <a:sym typeface="+mn-ea"/>
              </a:rPr>
              <a:t>⑶冷裂纹</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焊接</a:t>
            </a:r>
            <a:r>
              <a:rPr lang="zh-CN" altLang="en-US" dirty="0">
                <a:latin typeface="华文楷体" panose="02010600040101010101" charset="-122"/>
                <a:ea typeface="华文楷体" panose="02010600040101010101" charset="-122"/>
                <a:sym typeface="+mn-ea"/>
              </a:rPr>
              <a:t>冷裂纹是指金属在焊接应力和其他致脆因素共同作用下，焊接接头局部区域金属原子结合力遭到破坏而形成新界面所产生的缝隙。焊接冷裂纹具有尖锐的缺口和长宽比大的特征，是焊接结构中最危险的缺陷。</a:t>
            </a:r>
            <a:endParaRPr lang="zh-CN" altLang="en-US" dirty="0">
              <a:latin typeface="华文楷体" panose="02010600040101010101" charset="-122"/>
              <a:ea typeface="华文楷体" panose="02010600040101010101" charset="-122"/>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sym typeface="+mn-ea"/>
              </a:rPr>
              <a:t>    </a:t>
            </a:r>
            <a:r>
              <a:rPr lang="zh-CN" altLang="en-US" dirty="0">
                <a:latin typeface="华文楷体" panose="02010600040101010101" charset="-122"/>
                <a:ea typeface="华文楷体" panose="02010600040101010101" charset="-122"/>
                <a:sym typeface="+mn-ea"/>
              </a:rPr>
              <a:t>冷裂纹是在焊后冷至较低温度下（</a:t>
            </a:r>
            <a:r>
              <a:rPr lang="en-US" altLang="zh-CN" dirty="0">
                <a:latin typeface="华文楷体" panose="02010600040101010101" charset="-122"/>
                <a:ea typeface="华文楷体" panose="02010600040101010101" charset="-122"/>
                <a:sym typeface="+mn-ea"/>
              </a:rPr>
              <a:t>200～300℃</a:t>
            </a:r>
            <a:r>
              <a:rPr lang="zh-CN" altLang="en-US" dirty="0">
                <a:latin typeface="华文楷体" panose="02010600040101010101" charset="-122"/>
                <a:ea typeface="华文楷体" panose="02010600040101010101" charset="-122"/>
                <a:sym typeface="+mn-ea"/>
              </a:rPr>
              <a:t>产生的，主要发生在低合金钢、中合金钢、中碳和高碳钢的焊接热影响区，个别情况下（如焊接超高强钢、某些钛合金），也出现在焊缝金属上。</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sym typeface="+mn-ea"/>
              </a:rPr>
              <a:t>钢的淬硬倾向</a:t>
            </a:r>
            <a:r>
              <a:rPr lang="zh-CN" altLang="en-US" dirty="0">
                <a:latin typeface="华文楷体" panose="02010600040101010101" charset="-122"/>
                <a:ea typeface="华文楷体" panose="02010600040101010101" charset="-122"/>
                <a:sym typeface="+mn-ea"/>
              </a:rPr>
              <a:t>越大，意味着得到更多的马氏体组织（脆硬组织），越易产生冷裂纹。</a:t>
            </a:r>
            <a:r>
              <a:rPr lang="zh-CN" altLang="en-US" dirty="0">
                <a:solidFill>
                  <a:srgbClr val="00B0F0"/>
                </a:solidFill>
                <a:latin typeface="华文楷体" panose="02010600040101010101" charset="-122"/>
                <a:ea typeface="华文楷体" panose="02010600040101010101" charset="-122"/>
                <a:sym typeface="+mn-ea"/>
              </a:rPr>
              <a:t>焊接接头扩散氢的含量及分布</a:t>
            </a:r>
            <a:r>
              <a:rPr lang="zh-CN" altLang="en-US" dirty="0">
                <a:latin typeface="华文楷体" panose="02010600040101010101" charset="-122"/>
                <a:ea typeface="华文楷体" panose="02010600040101010101" charset="-122"/>
                <a:sym typeface="+mn-ea"/>
              </a:rPr>
              <a:t>是形成</a:t>
            </a:r>
            <a:r>
              <a:rPr lang="zh-CN" altLang="en-US" dirty="0">
                <a:latin typeface="华文楷体" panose="02010600040101010101" charset="-122"/>
                <a:ea typeface="华文楷体" panose="02010600040101010101" charset="-122"/>
                <a:sym typeface="+mn-ea"/>
              </a:rPr>
              <a:t>冷裂纹的重要因素之一。</a:t>
            </a:r>
            <a:endParaRPr lang="zh-CN" altLang="en-US" dirty="0">
              <a:latin typeface="华文楷体" panose="02010600040101010101" charset="-122"/>
              <a:ea typeface="华文楷体" panose="02010600040101010101" charset="-122"/>
              <a:sym typeface="+mn-ea"/>
            </a:endParaRPr>
          </a:p>
          <a:p>
            <a:pPr marL="0" indent="0" eaLnBrk="1" latinLnBrk="0" hangingPunct="1">
              <a:lnSpc>
                <a:spcPts val="3000"/>
              </a:lnSpc>
              <a:spcBef>
                <a:spcPts val="0"/>
              </a:spcBef>
              <a:buNone/>
            </a:pPr>
            <a:r>
              <a:rPr lang="zh-CN" altLang="en-US" dirty="0">
                <a:latin typeface="华文楷体" panose="02010600040101010101" charset="-122"/>
                <a:ea typeface="华文楷体" panose="02010600040101010101" charset="-122"/>
                <a:sym typeface="+mn-ea"/>
              </a:rPr>
              <a:t>    </a:t>
            </a:r>
            <a:r>
              <a:rPr lang="zh-CN" altLang="en-US" dirty="0">
                <a:solidFill>
                  <a:srgbClr val="00B0F0"/>
                </a:solidFill>
                <a:latin typeface="华文楷体" panose="02010600040101010101" charset="-122"/>
                <a:ea typeface="华文楷体" panose="02010600040101010101" charset="-122"/>
                <a:sym typeface="+mn-ea"/>
              </a:rPr>
              <a:t>焊接接头</a:t>
            </a:r>
            <a:r>
              <a:rPr lang="zh-CN" altLang="en-US" dirty="0">
                <a:latin typeface="华文楷体" panose="02010600040101010101" charset="-122"/>
                <a:ea typeface="华文楷体" panose="02010600040101010101" charset="-122"/>
                <a:sym typeface="+mn-ea"/>
              </a:rPr>
              <a:t>的</a:t>
            </a:r>
            <a:r>
              <a:rPr lang="zh-CN" altLang="en-US" dirty="0">
                <a:latin typeface="华文楷体" panose="02010600040101010101" charset="-122"/>
                <a:ea typeface="华文楷体" panose="02010600040101010101" charset="-122"/>
                <a:sym typeface="+mn-ea"/>
              </a:rPr>
              <a:t>热应力、相变应力和结构自身拘束条件所造成的应力等</a:t>
            </a:r>
            <a:r>
              <a:rPr lang="zh-CN" altLang="en-US" dirty="0">
                <a:solidFill>
                  <a:srgbClr val="00B0F0"/>
                </a:solidFill>
                <a:latin typeface="华文楷体" panose="02010600040101010101" charset="-122"/>
                <a:ea typeface="华文楷体" panose="02010600040101010101" charset="-122"/>
                <a:sym typeface="+mn-ea"/>
              </a:rPr>
              <a:t>拘束应力</a:t>
            </a:r>
            <a:r>
              <a:rPr lang="zh-CN" altLang="en-US" dirty="0">
                <a:latin typeface="华文楷体" panose="02010600040101010101" charset="-122"/>
                <a:ea typeface="华文楷体" panose="02010600040101010101" charset="-122"/>
                <a:sym typeface="+mn-ea"/>
              </a:rPr>
              <a:t>共同作用，是焊接接头处产生很大的内应力，也是产生冷裂纹的重要因素之一。（</a:t>
            </a:r>
            <a:r>
              <a:rPr lang="zh-CN" altLang="en-US" dirty="0">
                <a:solidFill>
                  <a:srgbClr val="FF0000"/>
                </a:solidFill>
                <a:latin typeface="华文楷体" panose="02010600040101010101" charset="-122"/>
                <a:ea typeface="华文楷体" panose="02010600040101010101" charset="-122"/>
                <a:sym typeface="+mn-ea"/>
              </a:rPr>
              <a:t>三要素</a:t>
            </a:r>
            <a:r>
              <a:rPr lang="zh-CN" altLang="en-US" dirty="0">
                <a:latin typeface="华文楷体" panose="02010600040101010101" charset="-122"/>
                <a:ea typeface="华文楷体" panose="02010600040101010101" charset="-122"/>
                <a:sym typeface="+mn-ea"/>
              </a:rPr>
              <a:t>）</a:t>
            </a:r>
            <a:endParaRPr lang="zh-CN" altLang="en-US" dirty="0">
              <a:latin typeface="华文楷体" panose="02010600040101010101" charset="-122"/>
              <a:ea typeface="华文楷体" panose="02010600040101010101" charset="-122"/>
            </a:endParaRPr>
          </a:p>
          <a:p>
            <a:pPr marL="0" indent="0">
              <a:buNone/>
            </a:pPr>
            <a:endParaRPr lang="zh-CN"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95960" y="664210"/>
            <a:ext cx="8268970" cy="5718175"/>
          </a:xfrm>
        </p:spPr>
        <p:txBody>
          <a:bodyPr/>
          <a:p>
            <a:pPr marL="0" indent="0" eaLnBrk="1" latinLnBrk="0" hangingPunct="1">
              <a:lnSpc>
                <a:spcPts val="3200"/>
              </a:lnSpc>
              <a:spcBef>
                <a:spcPts val="0"/>
              </a:spcBef>
              <a:buNone/>
            </a:pPr>
            <a:r>
              <a:rPr kumimoji="0" lang="en-US" altLang="zh-CN" b="1" kern="1200">
                <a:solidFill>
                  <a:srgbClr val="7030A0"/>
                </a:solidFill>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⑷ 层状撕裂</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当焊接大型厚壁钢结构时，如果在钢板厚度方向受到较大的拉伸应力，就可能在钢板内部出现沿钢板轧制方向发展的具有阶梯状的裂纹，这种裂纹称为</a:t>
            </a:r>
            <a:r>
              <a:rPr lang="zh-CN" altLang="en-US">
                <a:solidFill>
                  <a:srgbClr val="0070C0"/>
                </a:solidFill>
                <a:latin typeface="华文楷体" panose="02010600040101010101" charset="-122"/>
                <a:ea typeface="华文楷体" panose="02010600040101010101" charset="-122"/>
                <a:cs typeface="华文楷体" panose="02010600040101010101" charset="-122"/>
                <a:sym typeface="+mn-ea"/>
              </a:rPr>
              <a:t>层状撕裂</a:t>
            </a:r>
            <a:r>
              <a:rPr lang="zh-CN" altLang="en-US" b="1">
                <a:latin typeface="华文楷体" panose="02010600040101010101" charset="-122"/>
                <a:ea typeface="华文楷体" panose="02010600040101010101" charset="-122"/>
                <a:cs typeface="华文楷体" panose="02010600040101010101" charset="-122"/>
                <a:sym typeface="+mn-ea"/>
              </a:rPr>
              <a:t>。</a:t>
            </a:r>
            <a:endParaRPr lang="zh-CN" altLang="en-US" b="1">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b="1">
                <a:latin typeface="华文楷体" panose="02010600040101010101" charset="-122"/>
                <a:ea typeface="华文楷体" panose="02010600040101010101" charset="-122"/>
                <a:cs typeface="华文楷体" panose="02010600040101010101" charset="-122"/>
                <a:sym typeface="+mn-ea"/>
              </a:rPr>
              <a:t>    </a:t>
            </a:r>
            <a:r>
              <a:rPr lang="zh-CN" altLang="en-US">
                <a:latin typeface="华文楷体" panose="02010600040101010101" charset="-122"/>
                <a:ea typeface="华文楷体" panose="02010600040101010101" charset="-122"/>
                <a:cs typeface="华文楷体" panose="02010600040101010101" charset="-122"/>
                <a:sym typeface="+mn-ea"/>
              </a:rPr>
              <a:t>层状撕裂不发生在焊缝上，只产生于热影响区母材金属内部。</a:t>
            </a:r>
            <a:endParaRPr lang="zh-CN" altLang="en-US">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层状撕裂的危险在于它的隐蔽性，外观上没有任何迹象，现有的无损检测手段难以发现。</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a:t>
            </a:r>
            <a:r>
              <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rPr>
              <a:t> ⑸ 应力腐蚀裂纹</a:t>
            </a:r>
            <a:endParaRPr kumimoji="0" lang="zh-CN" altLang="en-US" b="1" kern="120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金属材料（包括焊接接头）在一定温度下受腐蚀介质和拉伸应力共同作用而产生的裂纹称为应力腐蚀裂纹，简称</a:t>
            </a:r>
            <a:r>
              <a:rPr lang="en-US" altLang="zh-CN">
                <a:latin typeface="华文楷体" panose="02010600040101010101" charset="-122"/>
                <a:ea typeface="华文楷体" panose="02010600040101010101" charset="-122"/>
                <a:cs typeface="华文楷体" panose="02010600040101010101" charset="-122"/>
                <a:sym typeface="+mn-ea"/>
              </a:rPr>
              <a:t>SCC</a:t>
            </a:r>
            <a:r>
              <a:rPr lang="zh-CN" altLang="en-US">
                <a:latin typeface="华文楷体" panose="02010600040101010101" charset="-122"/>
                <a:ea typeface="华文楷体" panose="02010600040101010101" charset="-122"/>
                <a:cs typeface="华文楷体" panose="02010600040101010101" charset="-122"/>
                <a:sym typeface="+mn-ea"/>
              </a:rPr>
              <a:t>。</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200"/>
              </a:lnSpc>
              <a:spcBef>
                <a:spcPts val="0"/>
              </a:spcBef>
              <a:buNone/>
            </a:pPr>
            <a:r>
              <a:rPr lang="zh-CN" altLang="en-US">
                <a:latin typeface="华文楷体" panose="02010600040101010101" charset="-122"/>
                <a:ea typeface="华文楷体" panose="02010600040101010101" charset="-122"/>
                <a:cs typeface="华文楷体" panose="02010600040101010101" charset="-122"/>
                <a:sym typeface="+mn-ea"/>
              </a:rPr>
              <a:t>    由应力腐蚀引起的断裂是在没有宏观变形、无任何征兆的情况下发生的，破坏具有突发性。裂纹往往深入到金属内部，一旦发现很难修复，有时甚至整台设备报废。</a:t>
            </a:r>
            <a:endParaRPr lang="zh-CN" altLang="en-US">
              <a:solidFill>
                <a:schemeClr val="tx1"/>
              </a:solidFill>
              <a:latin typeface="华文楷体" panose="02010600040101010101" charset="-122"/>
              <a:ea typeface="华文楷体" panose="02010600040101010101" charset="-122"/>
              <a:cs typeface="华文楷体" panose="02010600040101010101" charset="-122"/>
              <a:sym typeface="+mn-ea"/>
            </a:endParaRPr>
          </a:p>
          <a:p>
            <a:pPr marL="0" indent="0">
              <a:buNone/>
            </a:pP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6125" y="525145"/>
            <a:ext cx="8171180" cy="5754370"/>
          </a:xfrm>
          <a:prstGeom prst="rect">
            <a:avLst/>
          </a:prstGeom>
          <a:noFill/>
        </p:spPr>
        <p:txBody>
          <a:bodyPr wrap="square" rtlCol="0" anchor="t">
            <a:spAutoFit/>
          </a:bodyPr>
          <a:lstStyle/>
          <a:p>
            <a:pPr marL="0" indent="0" eaLnBrk="1" latinLnBrk="0" hangingPunct="1">
              <a:lnSpc>
                <a:spcPts val="3680"/>
              </a:lnSpc>
              <a:buFont typeface="Wingdings" panose="05000000000000000000" pitchFamily="2" charset="2"/>
              <a:buNone/>
            </a:pPr>
            <a:r>
              <a:rPr lang="en-US" altLang="zh-CN" sz="2400" dirty="0">
                <a:solidFill>
                  <a:srgbClr val="00B0F0"/>
                </a:solidFill>
                <a:latin typeface="华文楷体" panose="02010600040101010101" charset="-122"/>
                <a:ea typeface="华文楷体" panose="02010600040101010101" charset="-122"/>
                <a:sym typeface="+mn-ea"/>
              </a:rPr>
              <a:t>    </a:t>
            </a:r>
            <a:r>
              <a:rPr lang="en-US" altLang="zh-CN" sz="2400" b="1" dirty="0">
                <a:solidFill>
                  <a:srgbClr val="7030A0"/>
                </a:solidFill>
                <a:latin typeface="华文楷体" panose="02010600040101010101" charset="-122"/>
                <a:ea typeface="华文楷体" panose="02010600040101010101" charset="-122"/>
                <a:cs typeface="华文楷体" panose="02010600040101010101" charset="-122"/>
                <a:sym typeface="+mn-ea"/>
              </a:rPr>
              <a:t>2. </a:t>
            </a:r>
            <a:r>
              <a:rPr lang="zh-CN" altLang="en-US" sz="2400" b="1" dirty="0">
                <a:solidFill>
                  <a:srgbClr val="7030A0"/>
                </a:solidFill>
                <a:latin typeface="华文楷体" panose="02010600040101010101" charset="-122"/>
                <a:ea typeface="华文楷体" panose="02010600040101010101" charset="-122"/>
                <a:cs typeface="华文楷体" panose="02010600040101010101" charset="-122"/>
                <a:sym typeface="+mn-ea"/>
              </a:rPr>
              <a:t>垫片种类</a:t>
            </a:r>
            <a:endParaRPr lang="zh-CN" altLang="en-US" sz="2400" b="1" dirty="0">
              <a:solidFill>
                <a:srgbClr val="7030A0"/>
              </a:solidFill>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垫片的种类多种多样，按其构造的主体材料不同，分为</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非金属</a:t>
            </a:r>
            <a:r>
              <a:rPr lang="zh-CN" altLang="en-US" sz="2400" dirty="0">
                <a:latin typeface="华文楷体" panose="02010600040101010101" charset="-122"/>
                <a:ea typeface="华文楷体" panose="02010600040101010101" charset="-122"/>
                <a:cs typeface="华文楷体" panose="02010600040101010101" charset="-122"/>
                <a:sym typeface="+mn-ea"/>
              </a:rPr>
              <a:t>、</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半金属</a:t>
            </a:r>
            <a:r>
              <a:rPr lang="zh-CN" altLang="en-US" sz="2400" dirty="0">
                <a:latin typeface="华文楷体" panose="02010600040101010101" charset="-122"/>
                <a:ea typeface="华文楷体" panose="02010600040101010101" charset="-122"/>
                <a:cs typeface="华文楷体" panose="02010600040101010101" charset="-122"/>
                <a:sym typeface="+mn-ea"/>
              </a:rPr>
              <a:t>和</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金属</a:t>
            </a:r>
            <a:r>
              <a:rPr lang="zh-CN" altLang="en-US" sz="2400" dirty="0">
                <a:latin typeface="华文楷体" panose="02010600040101010101" charset="-122"/>
                <a:ea typeface="华文楷体" panose="02010600040101010101" charset="-122"/>
                <a:cs typeface="华文楷体" panose="02010600040101010101" charset="-122"/>
                <a:sym typeface="+mn-ea"/>
              </a:rPr>
              <a:t>垫片三大类。</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⑴ </a:t>
            </a:r>
            <a:r>
              <a:rPr lang="zh-CN" altLang="en-US" sz="2400" dirty="0">
                <a:highlight>
                  <a:srgbClr val="FFFF00"/>
                </a:highlight>
                <a:latin typeface="华文楷体" panose="02010600040101010101" charset="-122"/>
                <a:ea typeface="华文楷体" panose="02010600040101010101" charset="-122"/>
                <a:cs typeface="华文楷体" panose="02010600040101010101" charset="-122"/>
                <a:sym typeface="+mn-ea"/>
              </a:rPr>
              <a:t>非金属垫片</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en-US" altLang="zh-CN" sz="2400" dirty="0">
                <a:latin typeface="华文楷体" panose="02010600040101010101" charset="-122"/>
                <a:ea typeface="华文楷体" panose="02010600040101010101" charset="-122"/>
                <a:cs typeface="华文楷体" panose="02010600040101010101" charset="-122"/>
                <a:sym typeface="+mn-ea"/>
              </a:rPr>
              <a:t>    </a:t>
            </a:r>
            <a:r>
              <a:rPr lang="zh-CN" altLang="en-US" sz="2400" dirty="0">
                <a:latin typeface="华文楷体" panose="02010600040101010101" charset="-122"/>
                <a:ea typeface="华文楷体" panose="02010600040101010101" charset="-122"/>
                <a:cs typeface="华文楷体" panose="02010600040101010101" charset="-122"/>
                <a:sym typeface="+mn-ea"/>
              </a:rPr>
              <a:t>非金属垫片质地柔软、耐腐蚀、价格便宜，但耐温和耐压性能差，多用于常温和中温的中低压容器或管道的法兰密封。</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非金属垫片包括橡胶垫、石棉垫、石棉橡胶垫、柔性石墨垫和聚四氟乙烯（</a:t>
            </a:r>
            <a:r>
              <a:rPr lang="en-US" altLang="zh-CN" sz="2400" dirty="0">
                <a:latin typeface="华文楷体" panose="02010600040101010101" charset="-122"/>
                <a:ea typeface="华文楷体" panose="02010600040101010101" charset="-122"/>
                <a:cs typeface="华文楷体" panose="02010600040101010101" charset="-122"/>
                <a:sym typeface="+mn-ea"/>
              </a:rPr>
              <a:t>PTFE</a:t>
            </a:r>
            <a:r>
              <a:rPr lang="zh-CN" altLang="en-US" sz="2400" dirty="0">
                <a:latin typeface="华文楷体" panose="02010600040101010101" charset="-122"/>
                <a:ea typeface="华文楷体" panose="02010600040101010101" charset="-122"/>
                <a:cs typeface="华文楷体" panose="02010600040101010101" charset="-122"/>
                <a:sym typeface="+mn-ea"/>
              </a:rPr>
              <a:t>）垫等。</a:t>
            </a:r>
            <a:endParaRPr lang="zh-CN" altLang="en-US" sz="2400"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sz="2400" dirty="0">
                <a:latin typeface="华文楷体" panose="02010600040101010101" charset="-122"/>
                <a:ea typeface="华文楷体" panose="02010600040101010101" charset="-122"/>
                <a:cs typeface="华文楷体" panose="02010600040101010101" charset="-122"/>
                <a:sym typeface="+mn-ea"/>
              </a:rPr>
              <a:t>    ①</a:t>
            </a:r>
            <a:r>
              <a:rPr lang="zh-CN" altLang="en-US" sz="2400" dirty="0">
                <a:solidFill>
                  <a:srgbClr val="FF0000"/>
                </a:solidFill>
                <a:latin typeface="华文楷体" panose="02010600040101010101" charset="-122"/>
                <a:ea typeface="华文楷体" panose="02010600040101010101" charset="-122"/>
                <a:cs typeface="华文楷体" panose="02010600040101010101" charset="-122"/>
                <a:sym typeface="+mn-ea"/>
              </a:rPr>
              <a:t>橡胶</a:t>
            </a:r>
            <a:r>
              <a:rPr lang="zh-CN" altLang="en-US" sz="2400" dirty="0">
                <a:latin typeface="华文楷体" panose="02010600040101010101" charset="-122"/>
                <a:ea typeface="华文楷体" panose="02010600040101010101" charset="-122"/>
                <a:cs typeface="华文楷体" panose="02010600040101010101" charset="-122"/>
                <a:sym typeface="+mn-ea"/>
              </a:rPr>
              <a:t>：橡胶因具有组织致密、质地柔软、回弹性号，容易剪切成各种形状，且便宜、易购等特点而被广泛使用于容器和管道密封中。但它不耐高压，容易在矿物油中溶解和膨胀，且不耐腐蚀，。在高温下容易老化，失去回弹能力。</a:t>
            </a:r>
            <a:endParaRPr lang="zh-CN" altLang="en-US" sz="2400" dirty="0">
              <a:latin typeface="华文楷体" panose="02010600040101010101" charset="-122"/>
              <a:ea typeface="华文楷体" panose="02010600040101010101" charset="-122"/>
              <a:cs typeface="华文楷体" panose="02010600040101010101"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828675" y="793750"/>
            <a:ext cx="8136255" cy="5574665"/>
          </a:xfrm>
        </p:spPr>
        <p:txBody>
          <a:bodyPr/>
          <a:p>
            <a:pPr marL="0" indent="0" eaLnBrk="1" latinLnBrk="0" hangingPunct="1">
              <a:lnSpc>
                <a:spcPts val="3680"/>
              </a:lnSpc>
              <a:buFont typeface="Wingdings" panose="05000000000000000000" pitchFamily="2" charset="2"/>
              <a:buNone/>
            </a:pPr>
            <a:r>
              <a:rPr lang="en-US" altLang="zh-CN" dirty="0">
                <a:latin typeface="华文楷体" panose="02010600040101010101" charset="-122"/>
                <a:ea typeface="华文楷体" panose="02010600040101010101" charset="-122"/>
                <a:cs typeface="华文楷体" panose="02010600040101010101" charset="-122"/>
                <a:sym typeface="+mn-ea"/>
              </a:rPr>
              <a:t>    ②</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石棉</a:t>
            </a:r>
            <a:r>
              <a:rPr lang="zh-CN" altLang="en-US" dirty="0">
                <a:latin typeface="华文楷体" panose="02010600040101010101" charset="-122"/>
                <a:ea typeface="华文楷体" panose="02010600040101010101" charset="-122"/>
                <a:cs typeface="华文楷体" panose="02010600040101010101" charset="-122"/>
                <a:sym typeface="+mn-ea"/>
              </a:rPr>
              <a:t>：石棉材料有湿石棉和蓝石棉两种。湿石棉耐热、耐碱性好，抗拉强度高，耐酸性能较差，大多数石棉橡胶板由它制造；蓝石棉耐热性能好，且耐酸性能也好，故多用于制造耐酸石棉橡胶板。石棉板正常使用温度在</a:t>
            </a:r>
            <a:r>
              <a:rPr lang="en-US" altLang="zh-CN" dirty="0">
                <a:latin typeface="华文楷体" panose="02010600040101010101" charset="-122"/>
                <a:ea typeface="华文楷体" panose="02010600040101010101" charset="-122"/>
                <a:cs typeface="华文楷体" panose="02010600040101010101" charset="-122"/>
                <a:sym typeface="+mn-ea"/>
              </a:rPr>
              <a:t>550℃</a:t>
            </a:r>
            <a:r>
              <a:rPr lang="zh-CN" altLang="en-US" dirty="0">
                <a:latin typeface="华文楷体" panose="02010600040101010101" charset="-122"/>
                <a:ea typeface="华文楷体" panose="02010600040101010101" charset="-122"/>
                <a:cs typeface="华文楷体" panose="02010600040101010101" charset="-122"/>
                <a:sym typeface="+mn-ea"/>
              </a:rPr>
              <a:t>以下。</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③</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石棉橡胶板</a:t>
            </a:r>
            <a:r>
              <a:rPr lang="zh-CN" altLang="en-US" dirty="0">
                <a:latin typeface="华文楷体" panose="02010600040101010101" charset="-122"/>
                <a:ea typeface="华文楷体" panose="02010600040101010101" charset="-122"/>
                <a:cs typeface="华文楷体" panose="02010600040101010101" charset="-122"/>
                <a:sym typeface="+mn-ea"/>
              </a:rPr>
              <a:t>：是由石棉、橡胶和填料经压制而成。石棉橡胶板有适宜的强度、弹性、柔软性、耐热性等性能，用它制作垫片，既方便又便宜，在化工企业得到广泛应用。</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④</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柔性石墨</a:t>
            </a:r>
            <a:r>
              <a:rPr lang="zh-CN" altLang="en-US" dirty="0">
                <a:latin typeface="华文楷体" panose="02010600040101010101" charset="-122"/>
                <a:ea typeface="华文楷体" panose="02010600040101010101" charset="-122"/>
                <a:cs typeface="华文楷体" panose="02010600040101010101" charset="-122"/>
                <a:sym typeface="+mn-ea"/>
              </a:rPr>
              <a:t>：因具有良好的回弹性、柔软性、耐温性，在化工企业得到迅速推广和应用。</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⑤</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聚四氟乙烯（</a:t>
            </a:r>
            <a:r>
              <a:rPr lang="en-US" altLang="zh-CN" dirty="0">
                <a:solidFill>
                  <a:srgbClr val="FF0000"/>
                </a:solidFill>
                <a:latin typeface="华文楷体" panose="02010600040101010101" charset="-122"/>
                <a:ea typeface="华文楷体" panose="02010600040101010101" charset="-122"/>
                <a:cs typeface="华文楷体" panose="02010600040101010101" charset="-122"/>
                <a:sym typeface="+mn-ea"/>
              </a:rPr>
              <a:t>PTFE</a:t>
            </a:r>
            <a:r>
              <a:rPr lang="zh-CN" altLang="en-US" dirty="0">
                <a:solidFill>
                  <a:srgbClr val="FF0000"/>
                </a:solidFill>
                <a:latin typeface="华文楷体" panose="02010600040101010101" charset="-122"/>
                <a:ea typeface="华文楷体" panose="02010600040101010101" charset="-122"/>
                <a:cs typeface="华文楷体" panose="02010600040101010101" charset="-122"/>
                <a:sym typeface="+mn-ea"/>
              </a:rPr>
              <a:t>）</a:t>
            </a:r>
            <a:r>
              <a:rPr lang="zh-CN" altLang="en-US" dirty="0">
                <a:latin typeface="华文楷体" panose="02010600040101010101" charset="-122"/>
                <a:ea typeface="华文楷体" panose="02010600040101010101" charset="-122"/>
                <a:cs typeface="华文楷体" panose="02010600040101010101" charset="-122"/>
                <a:sym typeface="+mn-ea"/>
              </a:rPr>
              <a:t>：聚四氟乙烯的耐化学性、耐热性、耐寒性、耐油性优越于现在任何塑料，它不易老化，不</a:t>
            </a:r>
            <a:endParaRPr lang="zh-CN" altLang="en-US" dirty="0">
              <a:latin typeface="华文楷体" panose="02010600040101010101" charset="-122"/>
              <a:ea typeface="华文楷体" panose="02010600040101010101" charset="-122"/>
              <a:cs typeface="华文楷体" panose="02010600040101010101" charset="-122"/>
              <a:sym typeface="+mn-ea"/>
            </a:endParaRPr>
          </a:p>
          <a:p>
            <a:pPr marL="0" indent="0" eaLnBrk="1" latinLnBrk="0" hangingPunct="1">
              <a:lnSpc>
                <a:spcPts val="3680"/>
              </a:lnSpc>
              <a:buFont typeface="Wingdings" panose="05000000000000000000" pitchFamily="2" charset="2"/>
              <a:buNone/>
            </a:pPr>
            <a:r>
              <a:rPr lang="zh-CN" altLang="en-US" dirty="0">
                <a:latin typeface="华文楷体" panose="02010600040101010101" charset="-122"/>
                <a:ea typeface="华文楷体" panose="02010600040101010101" charset="-122"/>
                <a:cs typeface="华文楷体" panose="02010600040101010101" charset="-122"/>
                <a:sym typeface="+mn-ea"/>
              </a:rPr>
              <a:t>    </a:t>
            </a:r>
            <a:endParaRPr lang="zh-CN" altLang="en-US"/>
          </a:p>
        </p:txBody>
      </p:sp>
    </p:spTree>
  </p:cSld>
  <p:clrMapOvr>
    <a:masterClrMapping/>
  </p:clrMapOvr>
</p:sld>
</file>

<file path=ppt/tags/tag1.xml><?xml version="1.0" encoding="utf-8"?>
<p:tagLst xmlns:p="http://schemas.openxmlformats.org/presentationml/2006/main">
  <p:tag name="REFSHAPE" val="405296052"/>
  <p:tag name="KSO_WM_UNIT_PLACING_PICTURE_USER_VIEWPORT" val="{&quot;height&quot;:4125,&quot;width&quot;:5040}"/>
</p:tagLst>
</file>

<file path=ppt/tags/tag2.xml><?xml version="1.0" encoding="utf-8"?>
<p:tagLst xmlns:p="http://schemas.openxmlformats.org/presentationml/2006/main">
  <p:tag name="REFSHAPE" val="422977892"/>
  <p:tag name="KSO_WM_UNIT_PLACING_PICTURE_USER_VIEWPORT" val="{&quot;height&quot;:3090,&quot;width&quot;:5880}"/>
</p:tagLst>
</file>

<file path=ppt/tags/tag3.xml><?xml version="1.0" encoding="utf-8"?>
<p:tagLst xmlns:p="http://schemas.openxmlformats.org/presentationml/2006/main">
  <p:tag name="REFSHAPE" val="559328692"/>
  <p:tag name="KSO_WM_UNIT_PLACING_PICTURE_USER_VIEWPORT" val="{&quot;height&quot;:3150,&quot;width&quot;:6240}"/>
</p:tagLst>
</file>

<file path=ppt/tags/tag4.xml><?xml version="1.0" encoding="utf-8"?>
<p:tagLst xmlns:p="http://schemas.openxmlformats.org/presentationml/2006/main">
  <p:tag name="REFSHAPE" val="498664108"/>
</p:tagLst>
</file>

<file path=ppt/tags/tag5.xml><?xml version="1.0" encoding="utf-8"?>
<p:tagLst xmlns:p="http://schemas.openxmlformats.org/presentationml/2006/main">
  <p:tag name="COMMONDATA" val="eyJoZGlkIjoiYTc2ZGZiNzZiNDVlOGViOWVmM2JhOTY0NGJkNjUyYzgifQ=="/>
  <p:tag name="KSO_WPP_MARK_KEY" val="8fad552d-3118-4e36-b90b-f5fece6c72ef"/>
</p:tagLst>
</file>

<file path=ppt/theme/theme1.xml><?xml version="1.0" encoding="utf-8"?>
<a:theme xmlns:a="http://schemas.openxmlformats.org/drawingml/2006/main" name="自定义设计方案">
  <a:themeElements>
    <a:clrScheme name="自定义 93">
      <a:dk1>
        <a:srgbClr val="000000"/>
      </a:dk1>
      <a:lt1>
        <a:srgbClr val="FFFFFF"/>
      </a:lt1>
      <a:dk2>
        <a:srgbClr val="44546A"/>
      </a:dk2>
      <a:lt2>
        <a:srgbClr val="E7E6E6"/>
      </a:lt2>
      <a:accent1>
        <a:srgbClr val="003366"/>
      </a:accent1>
      <a:accent2>
        <a:srgbClr val="003366"/>
      </a:accent2>
      <a:accent3>
        <a:srgbClr val="003366"/>
      </a:accent3>
      <a:accent4>
        <a:srgbClr val="003366"/>
      </a:accent4>
      <a:accent5>
        <a:srgbClr val="003366"/>
      </a:accent5>
      <a:accent6>
        <a:srgbClr val="003366"/>
      </a:accent6>
      <a:hlink>
        <a:srgbClr val="003366"/>
      </a:hlink>
      <a:folHlink>
        <a:srgbClr val="003366"/>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9D9D9">
            <a:alpha val="50196"/>
          </a:srgb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控制科学与工程专题讲座模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控制科学与工程专题讲座模版">
      <a:majorFont>
        <a:latin typeface="Times New Roman"/>
        <a:ea typeface="华文新魏"/>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spDef>
    <a:lnDef>
      <a:spPr bwMode="auto">
        <a:xfrm>
          <a:off x="0" y="0"/>
          <a:ext cx="1" cy="1"/>
        </a:xfrm>
        <a:custGeom>
          <a:avLst/>
          <a:gdLst/>
          <a:ahLst/>
          <a:cxnLst/>
          <a:rect l="0" t="0" r="0" b="0"/>
          <a:pathLst/>
        </a:custGeom>
        <a:gradFill rotWithShape="0">
          <a:gsLst>
            <a:gs pos="0">
              <a:srgbClr val="FFFF00">
                <a:gamma/>
                <a:shade val="46275"/>
                <a:invGamma/>
              </a:srgbClr>
            </a:gs>
            <a:gs pos="50000">
              <a:srgbClr val="FFFF00"/>
            </a:gs>
            <a:gs pos="100000">
              <a:srgbClr val="FFFF00">
                <a:gamma/>
                <a:shade val="46275"/>
                <a:invGamma/>
              </a:srgbClr>
            </a:gs>
          </a:gsLst>
          <a:lin ang="5400000" scaled="1"/>
        </a:gradFill>
        <a:ln w="9525" cap="flat" cmpd="sng" algn="ctr">
          <a:noFill/>
          <a:prstDash val="solid"/>
          <a:round/>
          <a:headEnd type="none" w="med" len="med"/>
          <a:tailEnd type="none" w="med" len="med"/>
        </a:ln>
      </a:spPr>
      <a:bodyPr vert="horz" wrap="squar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1" i="0" u="sng" strike="noStrike" cap="none" normalizeH="0" baseline="0" smtClean="0">
            <a:ln>
              <a:noFill/>
            </a:ln>
            <a:solidFill>
              <a:srgbClr val="0066FF"/>
            </a:solidFill>
            <a:effectLst>
              <a:outerShdw blurRad="38100" dist="38100" dir="2700000" algn="tl">
                <a:srgbClr val="000000">
                  <a:alpha val="43137"/>
                </a:srgbClr>
              </a:outerShdw>
            </a:effectLst>
            <a:latin typeface="Times New Roman" panose="02020603050405020304" pitchFamily="18" charset="0"/>
            <a:ea typeface="华文新魏" panose="02010800040101010101" pitchFamily="2" charset="-122"/>
          </a:defRPr>
        </a:defPPr>
      </a:lstStyle>
    </a:lnDef>
  </a:objectDefaults>
  <a:extraClrSchemeLst>
    <a:extraClrScheme>
      <a:clrScheme name="控制科学与工程专题讲座模版 1">
        <a:dk1>
          <a:srgbClr val="000000"/>
        </a:dk1>
        <a:lt1>
          <a:srgbClr val="FFFFCC"/>
        </a:lt1>
        <a:dk2>
          <a:srgbClr val="4D4D4D"/>
        </a:dk2>
        <a:lt2>
          <a:srgbClr val="FFCC00"/>
        </a:lt2>
        <a:accent1>
          <a:srgbClr val="FF9900"/>
        </a:accent1>
        <a:accent2>
          <a:srgbClr val="CC9900"/>
        </a:accent2>
        <a:accent3>
          <a:srgbClr val="B2B2B2"/>
        </a:accent3>
        <a:accent4>
          <a:srgbClr val="DADAAE"/>
        </a:accent4>
        <a:accent5>
          <a:srgbClr val="FFCAAA"/>
        </a:accent5>
        <a:accent6>
          <a:srgbClr val="B98A00"/>
        </a:accent6>
        <a:hlink>
          <a:srgbClr val="898743"/>
        </a:hlink>
        <a:folHlink>
          <a:srgbClr val="666633"/>
        </a:folHlink>
      </a:clrScheme>
      <a:clrMap bg1="dk2" tx1="lt1" bg2="dk1" tx2="lt2" accent1="accent1" accent2="accent2" accent3="accent3" accent4="accent4" accent5="accent5" accent6="accent6" hlink="hlink" folHlink="folHlink"/>
    </a:extraClrScheme>
    <a:extraClrScheme>
      <a:clrScheme name="控制科学与工程专题讲座模版 2">
        <a:dk1>
          <a:srgbClr val="000000"/>
        </a:dk1>
        <a:lt1>
          <a:srgbClr val="FFFFFF"/>
        </a:lt1>
        <a:dk2>
          <a:srgbClr val="CC6600"/>
        </a:dk2>
        <a:lt2>
          <a:srgbClr val="FFFFFF"/>
        </a:lt2>
        <a:accent1>
          <a:srgbClr val="FFFFCC"/>
        </a:accent1>
        <a:accent2>
          <a:srgbClr val="B5E0E3"/>
        </a:accent2>
        <a:accent3>
          <a:srgbClr val="FFFFFF"/>
        </a:accent3>
        <a:accent4>
          <a:srgbClr val="000000"/>
        </a:accent4>
        <a:accent5>
          <a:srgbClr val="FFFFE2"/>
        </a:accent5>
        <a:accent6>
          <a:srgbClr val="A4CBCE"/>
        </a:accent6>
        <a:hlink>
          <a:srgbClr val="E5D093"/>
        </a:hlink>
        <a:folHlink>
          <a:srgbClr val="CCB374"/>
        </a:folHlink>
      </a:clrScheme>
      <a:clrMap bg1="lt1" tx1="dk1" bg2="lt2" tx2="dk2" accent1="accent1" accent2="accent2" accent3="accent3" accent4="accent4" accent5="accent5" accent6="accent6" hlink="hlink" folHlink="folHlink"/>
    </a:extraClrScheme>
    <a:extraClrScheme>
      <a:clrScheme name="控制科学与工程专题讲座模版 3">
        <a:dk1>
          <a:srgbClr val="000000"/>
        </a:dk1>
        <a:lt1>
          <a:srgbClr val="FFFFFF"/>
        </a:lt1>
        <a:dk2>
          <a:srgbClr val="000000"/>
        </a:dk2>
        <a:lt2>
          <a:srgbClr val="FFFFFF"/>
        </a:lt2>
        <a:accent1>
          <a:srgbClr val="F8F8F8"/>
        </a:accent1>
        <a:accent2>
          <a:srgbClr val="969696"/>
        </a:accent2>
        <a:accent3>
          <a:srgbClr val="FFFFFF"/>
        </a:accent3>
        <a:accent4>
          <a:srgbClr val="000000"/>
        </a:accent4>
        <a:accent5>
          <a:srgbClr val="FBFBFB"/>
        </a:accent5>
        <a:accent6>
          <a:srgbClr val="878787"/>
        </a:accent6>
        <a:hlink>
          <a:srgbClr val="DDDDDD"/>
        </a:hlink>
        <a:folHlink>
          <a:srgbClr val="B2B2B2"/>
        </a:folHlink>
      </a:clrScheme>
      <a:clrMap bg1="lt1" tx1="dk1" bg2="lt2" tx2="dk2" accent1="accent1" accent2="accent2" accent3="accent3" accent4="accent4" accent5="accent5" accent6="accent6" hlink="hlink" folHlink="folHlink"/>
    </a:extraClrScheme>
    <a:extraClrScheme>
      <a:clrScheme name="控制科学与工程专题讲座模版 4">
        <a:dk1>
          <a:srgbClr val="000000"/>
        </a:dk1>
        <a:lt1>
          <a:srgbClr val="FFFFFF"/>
        </a:lt1>
        <a:dk2>
          <a:srgbClr val="000066"/>
        </a:dk2>
        <a:lt2>
          <a:srgbClr val="FFFFFF"/>
        </a:lt2>
        <a:accent1>
          <a:srgbClr val="FFFFCC"/>
        </a:accent1>
        <a:accent2>
          <a:srgbClr val="B5E0E3"/>
        </a:accent2>
        <a:accent3>
          <a:srgbClr val="FFFFFF"/>
        </a:accent3>
        <a:accent4>
          <a:srgbClr val="000000"/>
        </a:accent4>
        <a:accent5>
          <a:srgbClr val="FFFFE2"/>
        </a:accent5>
        <a:accent6>
          <a:srgbClr val="A4CBCE"/>
        </a:accent6>
        <a:hlink>
          <a:srgbClr val="BFDFFF"/>
        </a:hlink>
        <a:folHlink>
          <a:srgbClr val="99CCFF"/>
        </a:folHlink>
      </a:clrScheme>
      <a:clrMap bg1="lt1" tx1="dk1" bg2="lt2" tx2="dk2" accent1="accent1" accent2="accent2" accent3="accent3" accent4="accent4" accent5="accent5" accent6="accent6" hlink="hlink" folHlink="folHlink"/>
    </a:extraClrScheme>
    <a:extraClrScheme>
      <a:clrScheme name="控制科学与工程专题讲座模版 5">
        <a:dk1>
          <a:srgbClr val="000000"/>
        </a:dk1>
        <a:lt1>
          <a:srgbClr val="E9E6D9"/>
        </a:lt1>
        <a:dk2>
          <a:srgbClr val="666633"/>
        </a:dk2>
        <a:lt2>
          <a:srgbClr val="CEC7AA"/>
        </a:lt2>
        <a:accent1>
          <a:srgbClr val="FFFFCC"/>
        </a:accent1>
        <a:accent2>
          <a:srgbClr val="B5E0E3"/>
        </a:accent2>
        <a:accent3>
          <a:srgbClr val="F2F0E9"/>
        </a:accent3>
        <a:accent4>
          <a:srgbClr val="000000"/>
        </a:accent4>
        <a:accent5>
          <a:srgbClr val="FFFFE2"/>
        </a:accent5>
        <a:accent6>
          <a:srgbClr val="A4CBCE"/>
        </a:accent6>
        <a:hlink>
          <a:srgbClr val="B6AB82"/>
        </a:hlink>
        <a:folHlink>
          <a:srgbClr val="A0925E"/>
        </a:folHlink>
      </a:clrScheme>
      <a:clrMap bg1="lt1" tx1="dk1" bg2="lt2" tx2="dk2" accent1="accent1" accent2="accent2" accent3="accent3" accent4="accent4" accent5="accent5" accent6="accent6" hlink="hlink" folHlink="folHlink"/>
    </a:extraClrScheme>
    <a:extraClrScheme>
      <a:clrScheme name="控制科学与工程专题讲座模版 6">
        <a:dk1>
          <a:srgbClr val="1B3753"/>
        </a:dk1>
        <a:lt1>
          <a:srgbClr val="EAEAEA"/>
        </a:lt1>
        <a:dk2>
          <a:srgbClr val="336699"/>
        </a:dk2>
        <a:lt2>
          <a:srgbClr val="FFFFCC"/>
        </a:lt2>
        <a:accent1>
          <a:srgbClr val="BA8E46"/>
        </a:accent1>
        <a:accent2>
          <a:srgbClr val="46C0AF"/>
        </a:accent2>
        <a:accent3>
          <a:srgbClr val="ADB8CA"/>
        </a:accent3>
        <a:accent4>
          <a:srgbClr val="C8C8C8"/>
        </a:accent4>
        <a:accent5>
          <a:srgbClr val="D9C6B0"/>
        </a:accent5>
        <a:accent6>
          <a:srgbClr val="3FAE9E"/>
        </a:accent6>
        <a:hlink>
          <a:srgbClr val="93ACC3"/>
        </a:hlink>
        <a:folHlink>
          <a:srgbClr val="7897B4"/>
        </a:folHlink>
      </a:clrScheme>
      <a:clrMap bg1="dk2" tx1="lt1" bg2="dk1" tx2="lt2" accent1="accent1" accent2="accent2" accent3="accent3" accent4="accent4" accent5="accent5" accent6="accent6" hlink="hlink" folHlink="folHlink"/>
    </a:extraClrScheme>
    <a:extraClrScheme>
      <a:clrScheme name="控制科学与工程专题讲座模版 7">
        <a:dk1>
          <a:srgbClr val="000000"/>
        </a:dk1>
        <a:lt1>
          <a:srgbClr val="FFFFFF"/>
        </a:lt1>
        <a:dk2>
          <a:srgbClr val="000000"/>
        </a:dk2>
        <a:lt2>
          <a:srgbClr val="FFFFFF"/>
        </a:lt2>
        <a:accent1>
          <a:srgbClr val="FFFFCC"/>
        </a:accent1>
        <a:accent2>
          <a:srgbClr val="FFCC99"/>
        </a:accent2>
        <a:accent3>
          <a:srgbClr val="FFFFFF"/>
        </a:accent3>
        <a:accent4>
          <a:srgbClr val="000000"/>
        </a:accent4>
        <a:accent5>
          <a:srgbClr val="FFFFE2"/>
        </a:accent5>
        <a:accent6>
          <a:srgbClr val="E7B98A"/>
        </a:accent6>
        <a:hlink>
          <a:srgbClr val="FF9999"/>
        </a:hlink>
        <a:folHlink>
          <a:srgbClr val="E06360"/>
        </a:folHlink>
      </a:clrScheme>
      <a:clrMap bg1="lt1" tx1="dk1" bg2="lt2" tx2="dk2" accent1="accent1" accent2="accent2" accent3="accent3" accent4="accent4" accent5="accent5" accent6="accent6" hlink="hlink" folHlink="folHlink"/>
    </a:extraClrScheme>
    <a:extraClrScheme>
      <a:clrScheme name="控制科学与工程专题讲座模版 8">
        <a:dk1>
          <a:srgbClr val="000000"/>
        </a:dk1>
        <a:lt1>
          <a:srgbClr val="EAEAEA"/>
        </a:lt1>
        <a:dk2>
          <a:srgbClr val="17118B"/>
        </a:dk2>
        <a:lt2>
          <a:srgbClr val="FFFFCC"/>
        </a:lt2>
        <a:accent1>
          <a:srgbClr val="B2B2B2"/>
        </a:accent1>
        <a:accent2>
          <a:srgbClr val="54ABB2"/>
        </a:accent2>
        <a:accent3>
          <a:srgbClr val="ABAAC4"/>
        </a:accent3>
        <a:accent4>
          <a:srgbClr val="C8C8C8"/>
        </a:accent4>
        <a:accent5>
          <a:srgbClr val="D5D5D5"/>
        </a:accent5>
        <a:accent6>
          <a:srgbClr val="4B9BA1"/>
        </a:accent6>
        <a:hlink>
          <a:srgbClr val="4F49A3"/>
        </a:hlink>
        <a:folHlink>
          <a:srgbClr val="2E2573"/>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20897</Words>
  <Application>WPS 演示</Application>
  <PresentationFormat>全屏显示(4:3)</PresentationFormat>
  <Paragraphs>595</Paragraphs>
  <Slides>73</Slides>
  <Notes>4</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73</vt:i4>
      </vt:variant>
    </vt:vector>
  </HeadingPairs>
  <TitlesOfParts>
    <vt:vector size="89" baseType="lpstr">
      <vt:lpstr>Arial</vt:lpstr>
      <vt:lpstr>宋体</vt:lpstr>
      <vt:lpstr>Wingdings</vt:lpstr>
      <vt:lpstr>Calibri</vt:lpstr>
      <vt:lpstr>Times New Roman</vt:lpstr>
      <vt:lpstr>华文新魏</vt:lpstr>
      <vt:lpstr>隶书</vt:lpstr>
      <vt:lpstr>华文行楷</vt:lpstr>
      <vt:lpstr>华文楷体</vt:lpstr>
      <vt:lpstr>华文隶书</vt:lpstr>
      <vt:lpstr>微软雅黑</vt:lpstr>
      <vt:lpstr>Impact</vt:lpstr>
      <vt:lpstr>Arial Unicode MS</vt:lpstr>
      <vt:lpstr>Tahoma</vt:lpstr>
      <vt:lpstr>自定义设计方案</vt:lpstr>
      <vt:lpstr>控制科学与工程专题讲座模版</vt:lpstr>
      <vt:lpstr>化 工 安全与环保</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教育培訓</dc:title>
  <dc:creator/>
  <cp:keywords>第一PPT模板网：www.1ppt.com</cp:keywords>
  <cp:lastModifiedBy>刘志宝</cp:lastModifiedBy>
  <cp:revision>1086</cp:revision>
  <dcterms:created xsi:type="dcterms:W3CDTF">2016-09-20T02:06:00Z</dcterms:created>
  <dcterms:modified xsi:type="dcterms:W3CDTF">2024-10-07T08:45:50Z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2052-12.1.0.18276</vt:lpwstr>
  </property>
  <property fmtid="{D5CDD505-2E9C-101B-9397-08002B2CF9AE}" pid="3" name="ICV">
    <vt:lpwstr>CA1BD83291D4435AB646B03963C1CE95</vt:lpwstr>
  </property>
</Properties>
</file>