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2746" r:id="rId6"/>
    <p:sldId id="3033" r:id="rId7"/>
    <p:sldId id="3217" r:id="rId8"/>
    <p:sldId id="4032" r:id="rId9"/>
    <p:sldId id="4796" r:id="rId10"/>
    <p:sldId id="3871" r:id="rId11"/>
    <p:sldId id="4241" r:id="rId12"/>
    <p:sldId id="4333" r:id="rId13"/>
    <p:sldId id="4334" r:id="rId14"/>
    <p:sldId id="4383" r:id="rId15"/>
    <p:sldId id="4430" r:id="rId16"/>
    <p:sldId id="4431" r:id="rId17"/>
    <p:sldId id="4432" r:id="rId18"/>
    <p:sldId id="4433" r:id="rId19"/>
    <p:sldId id="4434" r:id="rId20"/>
    <p:sldId id="4435" r:id="rId21"/>
    <p:sldId id="3820" r:id="rId22"/>
    <p:sldId id="4810" r:id="rId23"/>
    <p:sldId id="4843" r:id="rId24"/>
    <p:sldId id="4844" r:id="rId25"/>
    <p:sldId id="4811" r:id="rId26"/>
    <p:sldId id="4812" r:id="rId27"/>
    <p:sldId id="4824" r:id="rId28"/>
    <p:sldId id="4825" r:id="rId29"/>
    <p:sldId id="4834" r:id="rId30"/>
    <p:sldId id="4813" r:id="rId31"/>
    <p:sldId id="4815" r:id="rId32"/>
    <p:sldId id="4814" r:id="rId33"/>
    <p:sldId id="4816" r:id="rId34"/>
    <p:sldId id="4820" r:id="rId35"/>
    <p:sldId id="4817" r:id="rId36"/>
    <p:sldId id="4818" r:id="rId37"/>
    <p:sldId id="4819" r:id="rId38"/>
    <p:sldId id="4845" r:id="rId39"/>
    <p:sldId id="4846" r:id="rId40"/>
    <p:sldId id="4847" r:id="rId41"/>
  </p:sldIdLst>
  <p:sldSz cx="9144000" cy="6858000" type="screen4x3"/>
  <p:notesSz cx="6858000" cy="9144000"/>
  <p:custDataLst>
    <p:tags r:id="rId4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66" userDrawn="1">
          <p15:clr>
            <a:srgbClr val="A4A3A4"/>
          </p15:clr>
        </p15:guide>
        <p15:guide id="2" orient="horz" pos="4020" userDrawn="1">
          <p15:clr>
            <a:srgbClr val="A4A3A4"/>
          </p15:clr>
        </p15:guide>
        <p15:guide id="3" pos="3051"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E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466"/>
        <p:guide orient="horz" pos="4020"/>
        <p:guide pos="3051"/>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750685" y="6381750"/>
            <a:ext cx="2043430"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915" y="676275"/>
            <a:ext cx="8248015" cy="5430520"/>
          </a:xfrm>
        </p:spPr>
        <p:txBody>
          <a:bodyPr/>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4. 有毒物质的监测</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设置有毒气体检测报警系统。</a:t>
            </a:r>
            <a:endParaRPr lang="zh-CN" altLang="en-US">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5. 事故应急处置和应急防护</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对于毒性危害严重的生产过程和设备，应设置</a:t>
            </a:r>
            <a:r>
              <a:rPr lang="zh-CN" altLang="en-US">
                <a:latin typeface="华文楷体" panose="02010600040101010101" charset="-122"/>
                <a:ea typeface="华文楷体" panose="02010600040101010101" charset="-122"/>
                <a:sym typeface="+mn-ea"/>
              </a:rPr>
              <a:t>事故应急处置装置和应急防护设施。</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7555" y="655320"/>
            <a:ext cx="8162290" cy="5982970"/>
          </a:xfrm>
        </p:spPr>
        <p:txBody>
          <a:bodyPr/>
          <a:p>
            <a:pPr marL="0" indent="0">
              <a:buNone/>
            </a:pPr>
            <a:endPar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一、</a:t>
            </a:r>
            <a:r>
              <a:rPr lang="zh-CN" altLang="en-US" b="1">
                <a:latin typeface="华文楷体" panose="02010600040101010101" charset="-122"/>
                <a:ea typeface="华文楷体" panose="02010600040101010101" charset="-122"/>
                <a:cs typeface="华文楷体" panose="02010600040101010101" charset="-122"/>
                <a:sym typeface="+mn-ea"/>
              </a:rPr>
              <a:t>厂房通风的作用与要求</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1</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厂房通风 的作用</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厂房通风的作用主要有三个方面：</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⑴可以降低厂房内有害气体及粉尘的浓度，预防中毒、窒息、火灾、爆炸等事故的发生；</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⑵可以排放火灾烟尘及泄漏事故发生后泄出的有害气体；</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⑶高温或高湿的车间可通风降温除湿。</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通风的要求</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通风过程中，应当经常检测车间空气中有毒物质浓度，以控制在允许的指标范围之内。作业场所化学有害（化学物质、粉尘和生物因素）的最高允许浓度，可以查</a:t>
            </a:r>
            <a:r>
              <a:rPr lang="en-US" altLang="zh-CN">
                <a:latin typeface="华文楷体" panose="02010600040101010101" charset="-122"/>
                <a:ea typeface="华文楷体" panose="02010600040101010101" charset="-122"/>
                <a:cs typeface="华文楷体" panose="02010600040101010101" charset="-122"/>
              </a:rPr>
              <a:t>GBZ 2.1-2019</a:t>
            </a:r>
            <a:r>
              <a:rPr lang="zh-CN" altLang="en-US">
                <a:latin typeface="华文楷体" panose="02010600040101010101" charset="-122"/>
                <a:ea typeface="华文楷体" panose="02010600040101010101" charset="-122"/>
                <a:cs typeface="华文楷体" panose="02010600040101010101" charset="-122"/>
              </a:rPr>
              <a:t>等有关资料。</a:t>
            </a:r>
            <a:endParaRPr lang="zh-CN" altLang="en-US">
              <a:latin typeface="华文楷体" panose="02010600040101010101" charset="-122"/>
              <a:ea typeface="华文楷体" panose="02010600040101010101" charset="-122"/>
              <a:cs typeface="华文楷体" panose="02010600040101010101" charset="-122"/>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 厂房通风概述</a:t>
            </a:r>
            <a:endParaRPr lang="zh-CN" altLang="en-US" sz="2800" b="1" dirty="0">
              <a:solidFill>
                <a:srgbClr val="000099"/>
              </a:solidFill>
              <a:latin typeface="+mj-ea"/>
              <a:ea typeface="+mj-ea"/>
              <a:cs typeface="+mj-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47065" y="634365"/>
            <a:ext cx="8317865" cy="593090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如果通风的目的是降温除湿，则应检测车间的温度和湿度。如果通风的目的是预防危险性气体爆炸，则应控制爆炸性气体浓度低于其爆炸下限。</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二、自然通风</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根据 通风动力，通风可以分为</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自然通风</a:t>
            </a:r>
            <a:r>
              <a:rPr lang="zh-CN" altLang="en-US">
                <a:latin typeface="华文楷体" panose="02010600040101010101" charset="-122"/>
                <a:ea typeface="华文楷体" panose="02010600040101010101" charset="-122"/>
                <a:cs typeface="华文楷体" panose="02010600040101010101" charset="-122"/>
                <a:sym typeface="+mn-ea"/>
              </a:rPr>
              <a:t>与</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机械通风</a:t>
            </a:r>
            <a:r>
              <a:rPr lang="zh-CN" altLang="en-US">
                <a:latin typeface="华文楷体" panose="02010600040101010101" charset="-122"/>
                <a:ea typeface="华文楷体" panose="02010600040101010101" charset="-122"/>
                <a:cs typeface="华文楷体" panose="02010600040101010101" charset="-122"/>
                <a:sym typeface="+mn-ea"/>
              </a:rPr>
              <a:t>；根据通风原理，通风分为混合通风与置换通风；根据通风的方向，通风方式可以分为送风和排风；根据通风的范围，通风方式又分为局部通风和全面通风。</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自然通风的优点</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与机械通风相比，自然通风具有节约和安全的优点。散发有害气体的生产装置之所以设置在露天或敞开、半敞开式建筑中，目的之一就是充分利用自然通风降低风险。</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不同部位的空气存在密度差，就会产生自然对流。自然通风的效果与建筑设计密切相关。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2490" y="577215"/>
            <a:ext cx="8092440" cy="5805170"/>
          </a:xfrm>
        </p:spPr>
        <p:txBody>
          <a:bodyPr/>
          <a:p>
            <a:pPr marL="0" indent="0">
              <a:buNone/>
            </a:pPr>
            <a:r>
              <a:rPr lang="en-US" altLang="zh-CN" b="1">
                <a:solidFill>
                  <a:srgbClr val="FFC000"/>
                </a:solidFill>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自然通风的要求</a:t>
            </a:r>
            <a:endParaRPr lang="zh-CN" altLang="en-US" b="1">
              <a:solidFill>
                <a:srgbClr val="FFC000"/>
              </a:solidFill>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rPr>
              <a:t>生产车间及辅助建筑物的余热、余湿，宜优先采用自然通风，其自然通风量应按热压作用进行计算。</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a:t>
            </a:r>
            <a:r>
              <a:rPr lang="zh-CN" altLang="en-US">
                <a:latin typeface="华文楷体" panose="02010600040101010101" charset="-122"/>
                <a:ea typeface="华文楷体" panose="02010600040101010101" charset="-122"/>
              </a:rPr>
              <a:t>根据有害气体在空气中的比重效应，利用上部排风可将有害物质稀释到容许浓度时，应首先考虑采用自然通风。</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自然通风的进、排风口，应充分利用门、窗，当达不到要求时，可采用可关闭的孔洞、风帽、无动力式通风设备等。</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⑷</a:t>
            </a:r>
            <a:r>
              <a:rPr lang="zh-CN" altLang="en-US">
                <a:latin typeface="华文楷体" panose="02010600040101010101" charset="-122"/>
                <a:ea typeface="华文楷体" panose="02010600040101010101" charset="-122"/>
              </a:rPr>
              <a:t>放散极毒物质的生产厂房严禁采用自然通风。周围空气被粉尘或其他有害物质严重污染的生产厂房，不应采用自然通风。</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三、机械通风</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当自然通风不能满足工艺生产要求和工业企业设计卫生标准，或在技术经济上不合理时，应设计机械通风。</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1045" y="638810"/>
            <a:ext cx="8223885" cy="5814060"/>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1. </a:t>
            </a:r>
            <a:r>
              <a:rPr lang="zh-CN" altLang="en-US">
                <a:latin typeface="华文楷体" panose="02010600040101010101" charset="-122"/>
                <a:ea typeface="华文楷体" panose="02010600040101010101" charset="-122"/>
                <a:cs typeface="华文楷体" panose="02010600040101010101" charset="-122"/>
                <a:sym typeface="+mn-ea"/>
              </a:rPr>
              <a:t>当采用全面通风排除有害气体时，空气中有害物质的比重效应不明显，应合理组织送、排风气流。</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⑴</a:t>
            </a:r>
            <a:r>
              <a:rPr lang="zh-CN" altLang="en-US">
                <a:latin typeface="华文楷体" panose="02010600040101010101" charset="-122"/>
                <a:ea typeface="华文楷体" panose="02010600040101010101" charset="-122"/>
                <a:cs typeface="华文楷体" panose="02010600040101010101" charset="-122"/>
                <a:sym typeface="+mn-ea"/>
              </a:rPr>
              <a:t>当厂房内散热能在全年形成稳定的上升气流时，宜从上部地带排风，下部地带送（进）风。</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⑵</a:t>
            </a:r>
            <a:r>
              <a:rPr lang="zh-CN" altLang="en-US">
                <a:latin typeface="华文楷体" panose="02010600040101010101" charset="-122"/>
                <a:ea typeface="华文楷体" panose="02010600040101010101" charset="-122"/>
                <a:cs typeface="华文楷体" panose="02010600040101010101" charset="-122"/>
                <a:sym typeface="+mn-ea"/>
              </a:rPr>
              <a:t>当厂房内散热不致形成稳定的上升气流时，排风口应靠近有害物源。送（进）风口应远离排风口，并使操作人员位于送（进）风气流的上风侧。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2. </a:t>
            </a:r>
            <a:r>
              <a:rPr lang="zh-CN" altLang="en-US">
                <a:latin typeface="华文楷体" panose="02010600040101010101" charset="-122"/>
                <a:ea typeface="华文楷体" panose="02010600040101010101" charset="-122"/>
                <a:cs typeface="华文楷体" panose="02010600040101010101" charset="-122"/>
                <a:sym typeface="+mn-ea"/>
              </a:rPr>
              <a:t>送入车间的空气应从清洁区取风，其中有害气体、蒸气及粉尘的含量，不应超过车间空气中有害物质容许浓度的</a:t>
            </a:r>
            <a:r>
              <a:rPr lang="en-US" altLang="zh-CN">
                <a:latin typeface="华文楷体" panose="02010600040101010101" charset="-122"/>
                <a:ea typeface="华文楷体" panose="02010600040101010101" charset="-122"/>
                <a:cs typeface="华文楷体" panose="02010600040101010101" charset="-122"/>
                <a:sym typeface="+mn-ea"/>
              </a:rPr>
              <a:t>30%</a:t>
            </a:r>
            <a:r>
              <a:rPr lang="zh-CN" altLang="en-US">
                <a:latin typeface="华文楷体" panose="02010600040101010101" charset="-122"/>
                <a:ea typeface="华文楷体" panose="02010600040101010101" charset="-122"/>
                <a:cs typeface="华文楷体" panose="02010600040101010101" charset="-122"/>
                <a:sym typeface="+mn-ea"/>
              </a:rPr>
              <a:t>；当超过时，应设置空气净化装置。</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3. </a:t>
            </a:r>
            <a:r>
              <a:rPr lang="zh-CN" altLang="en-US">
                <a:latin typeface="华文楷体" panose="02010600040101010101" charset="-122"/>
                <a:ea typeface="华文楷体" panose="02010600040101010101" charset="-122"/>
                <a:cs typeface="华文楷体" panose="02010600040101010101" charset="-122"/>
                <a:sym typeface="+mn-ea"/>
              </a:rPr>
              <a:t>对于放散爆炸危险性物质或剧毒物质的生产厂房，当全面排风系统的排风口与机械送风系统的进风口水平距离大于或等于</a:t>
            </a:r>
            <a:r>
              <a:rPr lang="en-US" altLang="zh-CN">
                <a:latin typeface="华文楷体" panose="02010600040101010101" charset="-122"/>
                <a:ea typeface="华文楷体" panose="02010600040101010101" charset="-122"/>
                <a:cs typeface="华文楷体" panose="02010600040101010101" charset="-122"/>
                <a:sym typeface="+mn-ea"/>
              </a:rPr>
              <a:t>20m </a:t>
            </a:r>
            <a:r>
              <a:rPr lang="zh-CN" altLang="en-US">
                <a:latin typeface="华文楷体" panose="02010600040101010101" charset="-122"/>
                <a:ea typeface="华文楷体" panose="02010600040101010101" charset="-122"/>
                <a:cs typeface="华文楷体" panose="02010600040101010101" charset="-122"/>
                <a:sym typeface="+mn-ea"/>
              </a:rPr>
              <a:t>时，排风口应高出建筑物屋顶</a:t>
            </a:r>
            <a:r>
              <a:rPr lang="en-US" altLang="zh-CN">
                <a:latin typeface="华文楷体" panose="02010600040101010101" charset="-122"/>
                <a:ea typeface="华文楷体" panose="02010600040101010101" charset="-122"/>
                <a:cs typeface="华文楷体" panose="02010600040101010101" charset="-122"/>
                <a:sym typeface="+mn-ea"/>
              </a:rPr>
              <a:t>1m </a:t>
            </a:r>
            <a:r>
              <a:rPr lang="zh-CN" altLang="en-US">
                <a:latin typeface="华文楷体" panose="02010600040101010101" charset="-122"/>
                <a:ea typeface="华文楷体" panose="02010600040101010101" charset="-122"/>
                <a:cs typeface="华文楷体" panose="02010600040101010101" charset="-122"/>
                <a:sym typeface="+mn-ea"/>
              </a:rPr>
              <a:t>以上；小于</a:t>
            </a:r>
            <a:r>
              <a:rPr lang="en-US" altLang="zh-CN">
                <a:latin typeface="华文楷体" panose="02010600040101010101" charset="-122"/>
                <a:ea typeface="华文楷体" panose="02010600040101010101" charset="-122"/>
                <a:cs typeface="华文楷体" panose="02010600040101010101" charset="-122"/>
                <a:sym typeface="+mn-ea"/>
              </a:rPr>
              <a:t>20m </a:t>
            </a:r>
            <a:r>
              <a:rPr lang="zh-CN" altLang="en-US">
                <a:latin typeface="华文楷体" panose="02010600040101010101" charset="-122"/>
                <a:ea typeface="华文楷体" panose="02010600040101010101" charset="-122"/>
                <a:cs typeface="华文楷体" panose="02010600040101010101" charset="-122"/>
                <a:sym typeface="+mn-ea"/>
              </a:rPr>
              <a:t>时，应高出进风口</a:t>
            </a:r>
            <a:r>
              <a:rPr lang="en-US" altLang="zh-CN">
                <a:latin typeface="华文楷体" panose="02010600040101010101" charset="-122"/>
                <a:ea typeface="华文楷体" panose="02010600040101010101" charset="-122"/>
                <a:cs typeface="华文楷体" panose="02010600040101010101" charset="-122"/>
                <a:sym typeface="+mn-ea"/>
              </a:rPr>
              <a:t>6m </a:t>
            </a:r>
            <a:r>
              <a:rPr lang="zh-CN" altLang="en-US">
                <a:latin typeface="华文楷体" panose="02010600040101010101" charset="-122"/>
                <a:ea typeface="华文楷体" panose="02010600040101010101" charset="-122"/>
                <a:cs typeface="华文楷体" panose="02010600040101010101" charset="-122"/>
                <a:sym typeface="+mn-ea"/>
              </a:rPr>
              <a:t>以上。排风口不得朝向室外空气动力阴影区和正压区。</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785" y="607695"/>
            <a:ext cx="8272145" cy="6043295"/>
          </a:xfrm>
        </p:spPr>
        <p:txBody>
          <a:bodyPr/>
          <a:p>
            <a:pPr marL="0" indent="0">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排出空气中含有极毒、剧毒物质的排风系统的</a:t>
            </a:r>
            <a:r>
              <a:rPr lang="zh-CN" altLang="en-US">
                <a:solidFill>
                  <a:srgbClr val="FF0000"/>
                </a:solidFill>
                <a:latin typeface="华文楷体" panose="02010600040101010101" charset="-122"/>
                <a:ea typeface="华文楷体" panose="02010600040101010101" charset="-122"/>
              </a:rPr>
              <a:t>供电负荷等级</a:t>
            </a:r>
            <a:r>
              <a:rPr lang="zh-CN" altLang="en-US">
                <a:latin typeface="华文楷体" panose="02010600040101010101" charset="-122"/>
                <a:ea typeface="华文楷体" panose="02010600040101010101" charset="-122"/>
              </a:rPr>
              <a:t>应不低于工艺等级。</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符合下列条件，可设置置换通风：</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rPr>
              <a:t>有热源或热源与污染源伴生。</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a:t>
            </a:r>
            <a:r>
              <a:rPr lang="zh-CN" altLang="en-US">
                <a:latin typeface="华文楷体" panose="02010600040101010101" charset="-122"/>
                <a:ea typeface="华文楷体" panose="02010600040101010101" charset="-122"/>
              </a:rPr>
              <a:t>人员活动区空气质量要求严格。</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⑶</a:t>
            </a:r>
            <a:r>
              <a:rPr lang="zh-CN" altLang="en-US">
                <a:latin typeface="华文楷体" panose="02010600040101010101" charset="-122"/>
                <a:ea typeface="华文楷体" panose="02010600040101010101" charset="-122"/>
              </a:rPr>
              <a:t>房间高度不小于</a:t>
            </a:r>
            <a:r>
              <a:rPr lang="en-US" altLang="zh-CN">
                <a:latin typeface="华文楷体" panose="02010600040101010101" charset="-122"/>
                <a:ea typeface="华文楷体" panose="02010600040101010101" charset="-122"/>
              </a:rPr>
              <a:t>2.4m </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⑷ </a:t>
            </a:r>
            <a:r>
              <a:rPr lang="zh-CN" altLang="en-US">
                <a:latin typeface="华文楷体" panose="02010600040101010101" charset="-122"/>
                <a:ea typeface="华文楷体" panose="02010600040101010101" charset="-122"/>
              </a:rPr>
              <a:t>建筑、工艺及装修条件许可且技术经济比较合理。</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四、局部通风</a:t>
            </a:r>
            <a:endParaRPr lang="zh-CN" altLang="en-US" b="1">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1. </a:t>
            </a:r>
            <a:r>
              <a:rPr lang="zh-CN" altLang="en-US">
                <a:latin typeface="华文楷体" panose="02010600040101010101" charset="-122"/>
                <a:ea typeface="华文楷体" panose="02010600040101010101" charset="-122"/>
                <a:sym typeface="+mn-ea"/>
              </a:rPr>
              <a:t>化工生产车间在下列部位应设计局部排风：</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⑴输送容易产生有害物质与有害物质的泵及压缩机的填函附近。</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⑵不连续的化工生产过程的设备进料、卸料及包装口。</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⑶</a:t>
            </a:r>
            <a:r>
              <a:rPr lang="zh-CN" altLang="en-US">
                <a:latin typeface="华文楷体" panose="02010600040101010101" charset="-122"/>
                <a:ea typeface="华文楷体" panose="02010600040101010101" charset="-122"/>
                <a:sym typeface="+mn-ea"/>
              </a:rPr>
              <a:t>放散热、湿及有害气体的工艺设备上。</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⑷</a:t>
            </a:r>
            <a:r>
              <a:rPr lang="zh-CN" altLang="en-US">
                <a:latin typeface="华文楷体" panose="02010600040101010101" charset="-122"/>
                <a:ea typeface="华文楷体" panose="02010600040101010101" charset="-122"/>
                <a:sym typeface="+mn-ea"/>
              </a:rPr>
              <a:t>固体物料加工运输的不严密处。</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6445" y="605790"/>
            <a:ext cx="8114030" cy="5776595"/>
          </a:xfrm>
        </p:spPr>
        <p:txBody>
          <a:bodyPr/>
          <a:p>
            <a:pPr marL="0" indent="0">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不同性质的粉尘和有害气体在接触或混合后能引起燃烧或爆炸等不良后果的局部排风点，不应联接为一个系统。</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sym typeface="+mn-ea"/>
              </a:rPr>
              <a:t>不同性质的粉尘和有害气体在接触或混合后能形成危害更大或腐蚀性的混合物、化合物时，或易使蒸汽凝结并聚集粉尘时，应单独设置排风系统。</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下列房间的排风系统，用</a:t>
            </a:r>
            <a:r>
              <a:rPr lang="zh-CN" altLang="en-US">
                <a:solidFill>
                  <a:srgbClr val="FF0000"/>
                </a:solidFill>
                <a:latin typeface="华文楷体" panose="02010600040101010101" charset="-122"/>
                <a:ea typeface="华文楷体" panose="02010600040101010101" charset="-122"/>
              </a:rPr>
              <a:t>分开设置</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rPr>
              <a:t>放散爆炸危险性物质的房间和一般房间。</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⑵</a:t>
            </a:r>
            <a:r>
              <a:rPr lang="zh-CN" altLang="en-US">
                <a:latin typeface="华文楷体" panose="02010600040101010101" charset="-122"/>
                <a:ea typeface="华文楷体" panose="02010600040101010101" charset="-122"/>
              </a:rPr>
              <a:t>放散极毒物质的房间、放散剧毒物质的房间和放散较毒物质的房间。</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rPr>
              <a:t>放散有害物质的生产过程，当无法设计密闭罩或局部排风系统排除有害物质时，应设置可供给室外空气的局部送风。</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局部排风系统排除的有害气体超过排放标准，应根据不同情况，确定采取洗涤、吸附、过滤或燃烧等净化措施，达标放空。</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14665" cy="5930900"/>
          </a:xfrm>
        </p:spPr>
        <p:txBody>
          <a:bodyPr/>
          <a:p>
            <a:pPr marL="0" indent="0" eaLnBrk="1" latinLnBrk="0" hangingPunct="1">
              <a:spcBef>
                <a:spcPts val="0"/>
              </a:spcBef>
              <a:buNone/>
            </a:pPr>
            <a:r>
              <a:rPr lang="en-US" altLang="zh-CN" b="1">
                <a:latin typeface="华文楷体" panose="02010600040101010101" charset="-122"/>
                <a:ea typeface="华文楷体" panose="02010600040101010101" charset="-122"/>
              </a:rPr>
              <a:t>    </a:t>
            </a:r>
            <a:r>
              <a:rPr lang="zh-CN" altLang="en-US" sz="2800" b="1">
                <a:latin typeface="华文楷体" panose="02010600040101010101" charset="-122"/>
                <a:ea typeface="华文楷体" panose="02010600040101010101" charset="-122"/>
              </a:rPr>
              <a:t>五、防爆通风</a:t>
            </a:r>
            <a:endParaRPr lang="zh-CN" altLang="en-US" sz="2800" b="1">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甲、乙类厂房</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以及含有</a:t>
            </a:r>
            <a:r>
              <a:rPr lang="zh-CN" altLang="en-US">
                <a:latin typeface="华文楷体" panose="02010600040101010101" charset="-122"/>
                <a:ea typeface="华文楷体" panose="02010600040101010101" charset="-122"/>
                <a:sym typeface="+mn-ea"/>
              </a:rPr>
              <a:t>甲、乙类物质的其他厂房中的空气不应循环使用。</a:t>
            </a:r>
            <a:endParaRPr lang="zh-CN" altLang="en-US">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对于具有放散爆炸和火灾危险物质，并有防火防爆要求的场所，要求通风良好时，通风量应能使放散的爆炸危险物质很快稀释到</a:t>
            </a:r>
            <a:r>
              <a:rPr lang="zh-CN" altLang="en-US">
                <a:solidFill>
                  <a:srgbClr val="FF0000"/>
                </a:solidFill>
                <a:latin typeface="华文楷体" panose="02010600040101010101" charset="-122"/>
                <a:ea typeface="华文楷体" panose="02010600040101010101" charset="-122"/>
              </a:rPr>
              <a:t>爆炸下限的</a:t>
            </a:r>
            <a:r>
              <a:rPr lang="en-US" altLang="zh-CN">
                <a:solidFill>
                  <a:srgbClr val="FF0000"/>
                </a:solidFill>
                <a:latin typeface="华文楷体" panose="02010600040101010101" charset="-122"/>
                <a:ea typeface="华文楷体" panose="02010600040101010101" charset="-122"/>
              </a:rPr>
              <a:t>25%</a:t>
            </a:r>
            <a:r>
              <a:rPr lang="zh-CN" altLang="en-US">
                <a:solidFill>
                  <a:srgbClr val="FF0000"/>
                </a:solidFill>
                <a:latin typeface="华文楷体" panose="02010600040101010101" charset="-122"/>
                <a:ea typeface="华文楷体" panose="02010600040101010101" charset="-122"/>
              </a:rPr>
              <a:t>以下</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根据危险物质的性质和放散量确定通风方式。对敞开式或半敞开式厂房，宜首先设计有组织的自然通风；对非敞开式厂房，自然通风不能满足要求时，应设计机械通风。</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凡空气中含有易燃或有爆炸危险物质的房间，应设置独立的通风系统。其机械通风量应经计算或根据实际操作经验确定，但通风设备选型风量</a:t>
            </a:r>
            <a:r>
              <a:rPr lang="zh-CN" altLang="en-US">
                <a:solidFill>
                  <a:srgbClr val="FF0000"/>
                </a:solidFill>
                <a:latin typeface="华文楷体" panose="02010600040101010101" charset="-122"/>
                <a:ea typeface="华文楷体" panose="02010600040101010101" charset="-122"/>
              </a:rPr>
              <a:t>不应小于</a:t>
            </a:r>
            <a:r>
              <a:rPr lang="en-US" altLang="zh-CN">
                <a:solidFill>
                  <a:srgbClr val="FF0000"/>
                </a:solidFill>
                <a:latin typeface="华文楷体" panose="02010600040101010101" charset="-122"/>
                <a:ea typeface="华文楷体" panose="02010600040101010101" charset="-122"/>
              </a:rPr>
              <a:t>6</a:t>
            </a:r>
            <a:r>
              <a:rPr lang="zh-CN" altLang="en-US">
                <a:solidFill>
                  <a:srgbClr val="FF0000"/>
                </a:solidFill>
                <a:latin typeface="华文楷体" panose="02010600040101010101" charset="-122"/>
                <a:ea typeface="华文楷体" panose="02010600040101010101" charset="-122"/>
              </a:rPr>
              <a:t>次</a:t>
            </a:r>
            <a:r>
              <a:rPr lang="en-US" altLang="zh-CN">
                <a:solidFill>
                  <a:srgbClr val="FF0000"/>
                </a:solidFill>
                <a:latin typeface="华文楷体" panose="02010600040101010101" charset="-122"/>
                <a:ea typeface="华文楷体" panose="02010600040101010101" charset="-122"/>
              </a:rPr>
              <a:t>/h </a:t>
            </a:r>
            <a:r>
              <a:rPr lang="zh-CN" altLang="en-US">
                <a:latin typeface="华文楷体" panose="02010600040101010101" charset="-122"/>
                <a:ea typeface="华文楷体" panose="02010600040101010101" charset="-122"/>
              </a:rPr>
              <a:t>换气。</a:t>
            </a:r>
            <a:endParaRPr lang="zh-CN" altLang="en-US">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rPr>
              <a:t>    5. </a:t>
            </a:r>
            <a:r>
              <a:rPr lang="zh-CN" altLang="en-US">
                <a:latin typeface="华文楷体" panose="02010600040101010101" charset="-122"/>
                <a:ea typeface="华文楷体" panose="02010600040101010101" charset="-122"/>
                <a:sym typeface="+mn-ea"/>
              </a:rPr>
              <a:t>空气中含有易燃或有爆炸危险物质的房间，其送风和排风系统应采用</a:t>
            </a:r>
            <a:r>
              <a:rPr lang="zh-CN" altLang="en-US">
                <a:solidFill>
                  <a:srgbClr val="FF0000"/>
                </a:solidFill>
                <a:latin typeface="华文楷体" panose="02010600040101010101" charset="-122"/>
                <a:ea typeface="华文楷体" panose="02010600040101010101" charset="-122"/>
                <a:sym typeface="+mn-ea"/>
              </a:rPr>
              <a:t>防爆型</a:t>
            </a:r>
            <a:r>
              <a:rPr lang="zh-CN" altLang="en-US">
                <a:latin typeface="华文楷体" panose="02010600040101010101" charset="-122"/>
                <a:ea typeface="华文楷体" panose="02010600040101010101" charset="-122"/>
                <a:sym typeface="+mn-ea"/>
              </a:rPr>
              <a:t>的通风设备。通风设备的</a:t>
            </a:r>
            <a:r>
              <a:rPr lang="zh-CN" altLang="en-US">
                <a:solidFill>
                  <a:srgbClr val="FF0000"/>
                </a:solidFill>
                <a:latin typeface="华文楷体" panose="02010600040101010101" charset="-122"/>
                <a:ea typeface="华文楷体" panose="02010600040101010101" charset="-122"/>
                <a:sym typeface="+mn-ea"/>
              </a:rPr>
              <a:t>防爆等级</a:t>
            </a:r>
            <a:r>
              <a:rPr lang="zh-CN" altLang="en-US">
                <a:latin typeface="华文楷体" panose="02010600040101010101" charset="-122"/>
                <a:ea typeface="华文楷体" panose="02010600040101010101" charset="-122"/>
                <a:sym typeface="+mn-ea"/>
              </a:rPr>
              <a:t>应根据所排气体的危险等级选型。</a:t>
            </a:r>
            <a:endParaRPr lang="zh-CN" altLang="en-US">
              <a:latin typeface="华文楷体" panose="02010600040101010101" charset="-122"/>
              <a:ea typeface="华文楷体" panose="02010600040101010101" charset="-122"/>
              <a:sym typeface="+mn-ea"/>
            </a:endParaRPr>
          </a:p>
          <a:p>
            <a:pPr marL="0" indent="0" eaLnBrk="1" latinLnBrk="0" hangingPunct="1">
              <a:spcBef>
                <a:spcPts val="0"/>
              </a:spcBef>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6440" y="539115"/>
            <a:ext cx="8238490" cy="5901055"/>
          </a:xfrm>
        </p:spPr>
        <p:txBody>
          <a:bodyPr/>
          <a:p>
            <a:pPr marL="0" indent="0">
              <a:buNone/>
            </a:pPr>
            <a:r>
              <a:rPr lang="en-US" altLang="zh-CN">
                <a:latin typeface="华文楷体" panose="02010600040101010101" charset="-122"/>
                <a:ea typeface="华文楷体" panose="02010600040101010101" charset="-122"/>
                <a:sym typeface="+mn-ea"/>
              </a:rPr>
              <a:t>    6. </a:t>
            </a:r>
            <a:r>
              <a:rPr lang="zh-CN" altLang="en-US">
                <a:latin typeface="华文楷体" panose="02010600040101010101" charset="-122"/>
                <a:ea typeface="华文楷体" panose="02010600040101010101" charset="-122"/>
                <a:sym typeface="+mn-ea"/>
              </a:rPr>
              <a:t>排除、输送有燃烧或爆炸危险气体、蒸气和粉尘的排风系统，均应设置</a:t>
            </a:r>
            <a:r>
              <a:rPr lang="zh-CN" altLang="en-US">
                <a:solidFill>
                  <a:srgbClr val="FF0000"/>
                </a:solidFill>
                <a:latin typeface="华文楷体" panose="02010600040101010101" charset="-122"/>
                <a:ea typeface="华文楷体" panose="02010600040101010101" charset="-122"/>
                <a:sym typeface="+mn-ea"/>
              </a:rPr>
              <a:t>导除静电</a:t>
            </a:r>
            <a:r>
              <a:rPr lang="zh-CN" altLang="en-US">
                <a:latin typeface="华文楷体" panose="02010600040101010101" charset="-122"/>
                <a:ea typeface="华文楷体" panose="02010600040101010101" charset="-122"/>
                <a:sym typeface="+mn-ea"/>
              </a:rPr>
              <a:t>的接地装置。</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7. </a:t>
            </a:r>
            <a:r>
              <a:rPr lang="zh-CN" altLang="en-US">
                <a:latin typeface="华文楷体" panose="02010600040101010101" charset="-122"/>
                <a:ea typeface="华文楷体" panose="02010600040101010101" charset="-122"/>
                <a:sym typeface="+mn-ea"/>
              </a:rPr>
              <a:t>处理有爆炸危险粉尘的干式除尘器和过滤器宜布置在厂房外的独立建筑中，该建筑与所属厂房的防火间距不应小于</a:t>
            </a:r>
            <a:r>
              <a:rPr lang="en-US" altLang="zh-CN">
                <a:latin typeface="华文楷体" panose="02010600040101010101" charset="-122"/>
                <a:ea typeface="华文楷体" panose="02010600040101010101" charset="-122"/>
                <a:sym typeface="+mn-ea"/>
              </a:rPr>
              <a:t>10m </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符合下列规定之一的</a:t>
            </a:r>
            <a:r>
              <a:rPr lang="zh-CN" altLang="en-US">
                <a:latin typeface="华文楷体" panose="02010600040101010101" charset="-122"/>
                <a:ea typeface="华文楷体" panose="02010600040101010101" charset="-122"/>
                <a:sym typeface="+mn-ea"/>
              </a:rPr>
              <a:t>干式除尘器和过滤器，可布置在厂房内的单独房间内，但应采用耐火极限分别不低于</a:t>
            </a:r>
            <a:r>
              <a:rPr lang="en-US" altLang="zh-CN">
                <a:latin typeface="华文楷体" panose="02010600040101010101" charset="-122"/>
                <a:ea typeface="华文楷体" panose="02010600040101010101" charset="-122"/>
                <a:sym typeface="+mn-ea"/>
              </a:rPr>
              <a:t>3.00h </a:t>
            </a:r>
            <a:r>
              <a:rPr lang="zh-CN" altLang="en-US">
                <a:latin typeface="华文楷体" panose="02010600040101010101" charset="-122"/>
                <a:ea typeface="华文楷体" panose="02010600040101010101" charset="-122"/>
                <a:sym typeface="+mn-ea"/>
              </a:rPr>
              <a:t>的隔墙和</a:t>
            </a:r>
            <a:r>
              <a:rPr lang="en-US" altLang="zh-CN">
                <a:latin typeface="华文楷体" panose="02010600040101010101" charset="-122"/>
                <a:ea typeface="华文楷体" panose="02010600040101010101" charset="-122"/>
                <a:sym typeface="+mn-ea"/>
              </a:rPr>
              <a:t>1.50h </a:t>
            </a:r>
            <a:r>
              <a:rPr lang="zh-CN" altLang="en-US">
                <a:latin typeface="华文楷体" panose="02010600040101010101" charset="-122"/>
                <a:ea typeface="华文楷体" panose="02010600040101010101" charset="-122"/>
                <a:sym typeface="+mn-ea"/>
              </a:rPr>
              <a:t>的楼板与其他部位分隔：</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⑴</a:t>
            </a:r>
            <a:r>
              <a:rPr lang="zh-CN" altLang="en-US">
                <a:latin typeface="华文楷体" panose="02010600040101010101" charset="-122"/>
                <a:ea typeface="华文楷体" panose="02010600040101010101" charset="-122"/>
                <a:sym typeface="+mn-ea"/>
              </a:rPr>
              <a:t>有连续清灰设备。</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⑵</a:t>
            </a:r>
            <a:r>
              <a:rPr lang="zh-CN" altLang="en-US">
                <a:latin typeface="华文楷体" panose="02010600040101010101" charset="-122"/>
                <a:ea typeface="华文楷体" panose="02010600040101010101" charset="-122"/>
                <a:sym typeface="+mn-ea"/>
              </a:rPr>
              <a:t>定期清灰的除尘器和过滤器，且其风量不超过</a:t>
            </a:r>
            <a:r>
              <a:rPr lang="en-US" altLang="zh-CN">
                <a:latin typeface="华文楷体" panose="02010600040101010101" charset="-122"/>
                <a:ea typeface="华文楷体" panose="02010600040101010101" charset="-122"/>
                <a:sym typeface="+mn-ea"/>
              </a:rPr>
              <a:t>15000m</a:t>
            </a:r>
            <a:r>
              <a:rPr lang="en-US" altLang="zh-CN" baseline="30000">
                <a:latin typeface="华文楷体" panose="02010600040101010101" charset="-122"/>
                <a:ea typeface="华文楷体" panose="02010600040101010101" charset="-122"/>
                <a:sym typeface="+mn-ea"/>
              </a:rPr>
              <a:t>3</a:t>
            </a:r>
            <a:r>
              <a:rPr lang="en-US" altLang="zh-CN">
                <a:latin typeface="华文楷体" panose="02010600040101010101" charset="-122"/>
                <a:ea typeface="华文楷体" panose="02010600040101010101" charset="-122"/>
                <a:sym typeface="+mn-ea"/>
              </a:rPr>
              <a:t>/h</a:t>
            </a:r>
            <a:r>
              <a:rPr lang="zh-CN" altLang="en-US">
                <a:latin typeface="华文楷体" panose="02010600040101010101" charset="-122"/>
                <a:ea typeface="华文楷体" panose="02010600040101010101" charset="-122"/>
                <a:sym typeface="+mn-ea"/>
              </a:rPr>
              <a:t>、集尘斗的储尘量小于</a:t>
            </a:r>
            <a:r>
              <a:rPr lang="en-US" altLang="zh-CN">
                <a:latin typeface="华文楷体" panose="02010600040101010101" charset="-122"/>
                <a:ea typeface="华文楷体" panose="02010600040101010101" charset="-122"/>
                <a:sym typeface="+mn-ea"/>
              </a:rPr>
              <a:t>60kg </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8. </a:t>
            </a:r>
            <a:r>
              <a:rPr lang="zh-CN" altLang="en-US">
                <a:latin typeface="华文楷体" panose="02010600040101010101" charset="-122"/>
                <a:ea typeface="华文楷体" panose="02010600040101010101" charset="-122"/>
                <a:sym typeface="+mn-ea"/>
              </a:rPr>
              <a:t>在爆炸危险场所使用非防爆型电气设备的建筑，应设计正压通风，正压通风的正压值应为</a:t>
            </a:r>
            <a:r>
              <a:rPr lang="en-US" altLang="zh-CN">
                <a:latin typeface="华文楷体" panose="02010600040101010101" charset="-122"/>
                <a:ea typeface="华文楷体" panose="02010600040101010101" charset="-122"/>
                <a:sym typeface="+mn-ea"/>
              </a:rPr>
              <a:t>30Pa~50Pa </a:t>
            </a:r>
            <a:r>
              <a:rPr lang="zh-CN" altLang="en-US">
                <a:latin typeface="华文楷体" panose="02010600040101010101" charset="-122"/>
                <a:ea typeface="华文楷体" panose="02010600040101010101" charset="-122"/>
                <a:sym typeface="+mn-ea"/>
              </a:rPr>
              <a:t>。要求正压送风的房间，送风量应同时满足：维持室内正压数值所需风量；保证室内人员每人不小于</a:t>
            </a:r>
            <a:r>
              <a:rPr lang="en-US" altLang="zh-CN">
                <a:latin typeface="华文楷体" panose="02010600040101010101" charset="-122"/>
                <a:ea typeface="华文楷体" panose="02010600040101010101" charset="-122"/>
                <a:sym typeface="+mn-ea"/>
              </a:rPr>
              <a:t>30 m</a:t>
            </a:r>
            <a:r>
              <a:rPr lang="en-US" altLang="zh-CN" baseline="30000">
                <a:latin typeface="华文楷体" panose="02010600040101010101" charset="-122"/>
                <a:ea typeface="华文楷体" panose="02010600040101010101" charset="-122"/>
                <a:sym typeface="+mn-ea"/>
              </a:rPr>
              <a:t>3</a:t>
            </a:r>
            <a:r>
              <a:rPr lang="en-US" altLang="zh-CN">
                <a:latin typeface="华文楷体" panose="02010600040101010101" charset="-122"/>
                <a:ea typeface="华文楷体" panose="02010600040101010101" charset="-122"/>
                <a:sym typeface="+mn-ea"/>
              </a:rPr>
              <a:t>/h </a:t>
            </a:r>
            <a:r>
              <a:rPr lang="zh-CN" altLang="en-US">
                <a:latin typeface="华文楷体" panose="02010600040101010101" charset="-122"/>
                <a:ea typeface="华文楷体" panose="02010600040101010101" charset="-122"/>
                <a:sym typeface="+mn-ea"/>
              </a:rPr>
              <a:t>所需新风量。</a:t>
            </a:r>
            <a:endParaRPr lang="en-US" altLang="zh-CN">
              <a:latin typeface="华文楷体" panose="02010600040101010101" charset="-122"/>
              <a:ea typeface="华文楷体" panose="02010600040101010101" charset="-122"/>
              <a:sym typeface="+mn-ea"/>
            </a:endParaRPr>
          </a:p>
          <a:p>
            <a:pPr marL="0" indent="0">
              <a:buNone/>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3260" y="647065"/>
            <a:ext cx="8281670" cy="552894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9. </a:t>
            </a:r>
            <a:r>
              <a:rPr lang="zh-CN" altLang="en-US">
                <a:latin typeface="华文楷体" panose="02010600040101010101" charset="-122"/>
                <a:ea typeface="华文楷体" panose="02010600040101010101" charset="-122"/>
              </a:rPr>
              <a:t>正压送风系统应设置备用风机，且所有风机应能自动切换，其供电负荷等级应</a:t>
            </a:r>
            <a:r>
              <a:rPr lang="zh-CN" altLang="en-US">
                <a:latin typeface="华文楷体" panose="02010600040101010101" charset="-122"/>
                <a:ea typeface="华文楷体" panose="02010600040101010101" charset="-122"/>
                <a:sym typeface="+mn-ea"/>
              </a:rPr>
              <a:t>不低于工艺</a:t>
            </a:r>
            <a:r>
              <a:rPr lang="zh-CN" altLang="en-US">
                <a:latin typeface="华文楷体" panose="02010600040101010101" charset="-122"/>
                <a:ea typeface="华文楷体" panose="02010600040101010101" charset="-122"/>
                <a:sym typeface="+mn-ea"/>
              </a:rPr>
              <a:t>供电负荷等级。</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六、事故通风</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 可能突然</a:t>
            </a:r>
            <a:r>
              <a:rPr lang="en-US" altLang="zh-CN">
                <a:solidFill>
                  <a:srgbClr val="FF0000"/>
                </a:solidFill>
                <a:latin typeface="华文楷体" panose="02010600040101010101" charset="-122"/>
                <a:ea typeface="华文楷体" panose="02010600040101010101" charset="-122"/>
                <a:sym typeface="+mn-ea"/>
              </a:rPr>
              <a:t>大量放散有害气体或爆炸危险气体</a:t>
            </a:r>
            <a:r>
              <a:rPr lang="en-US" altLang="zh-CN">
                <a:latin typeface="华文楷体" panose="02010600040101010101" charset="-122"/>
                <a:ea typeface="华文楷体" panose="02010600040101010101" charset="-122"/>
                <a:sym typeface="+mn-ea"/>
              </a:rPr>
              <a:t>的生产房间应设计事故通风系统。</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事故通风系统的</a:t>
            </a:r>
            <a:r>
              <a:rPr lang="en-US" altLang="zh-CN">
                <a:solidFill>
                  <a:srgbClr val="FF0000"/>
                </a:solidFill>
                <a:latin typeface="华文楷体" panose="02010600040101010101" charset="-122"/>
                <a:ea typeface="华文楷体" panose="02010600040101010101" charset="-122"/>
                <a:sym typeface="+mn-ea"/>
              </a:rPr>
              <a:t>吸风口</a:t>
            </a:r>
            <a:r>
              <a:rPr lang="en-US" altLang="zh-CN">
                <a:latin typeface="华文楷体" panose="02010600040101010101" charset="-122"/>
                <a:ea typeface="华文楷体" panose="02010600040101010101" charset="-122"/>
                <a:sym typeface="+mn-ea"/>
              </a:rPr>
              <a:t>应设在有害气体或爆炸危险物质散发量最大的或聚集最多的地点∶</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⑴位于房间上部的吸风口，用于排除</a:t>
            </a:r>
            <a:r>
              <a:rPr lang="en-US" altLang="zh-CN">
                <a:solidFill>
                  <a:srgbClr val="00B0F0"/>
                </a:solidFill>
                <a:latin typeface="华文楷体" panose="02010600040101010101" charset="-122"/>
                <a:ea typeface="华文楷体" panose="02010600040101010101" charset="-122"/>
                <a:sym typeface="+mn-ea"/>
              </a:rPr>
              <a:t>比空气轻的可燃气体或蒸气（含氢气时除外）</a:t>
            </a:r>
            <a:r>
              <a:rPr lang="en-US" altLang="zh-CN">
                <a:latin typeface="华文楷体" panose="02010600040101010101" charset="-122"/>
                <a:ea typeface="华文楷体" panose="02010600040101010101" charset="-122"/>
                <a:sym typeface="+mn-ea"/>
              </a:rPr>
              <a:t>时，其上缘距顶棚或屋顶平面的距离</a:t>
            </a:r>
            <a:r>
              <a:rPr lang="en-US" altLang="zh-CN">
                <a:solidFill>
                  <a:srgbClr val="FF0000"/>
                </a:solidFill>
                <a:latin typeface="华文楷体" panose="02010600040101010101" charset="-122"/>
                <a:ea typeface="华文楷体" panose="02010600040101010101" charset="-122"/>
                <a:sym typeface="+mn-ea"/>
              </a:rPr>
              <a:t>不大于0.4m</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⑵用于排除</a:t>
            </a:r>
            <a:r>
              <a:rPr lang="en-US" altLang="zh-CN">
                <a:solidFill>
                  <a:srgbClr val="00B0F0"/>
                </a:solidFill>
                <a:latin typeface="华文楷体" panose="02010600040101010101" charset="-122"/>
                <a:ea typeface="华文楷体" panose="02010600040101010101" charset="-122"/>
                <a:sym typeface="+mn-ea"/>
              </a:rPr>
              <a:t>氢气与空气的混合物</a:t>
            </a:r>
            <a:r>
              <a:rPr lang="en-US" altLang="zh-CN">
                <a:latin typeface="华文楷体" panose="02010600040101010101" charset="-122"/>
                <a:ea typeface="华文楷体" panose="02010600040101010101" charset="-122"/>
                <a:sym typeface="+mn-ea"/>
              </a:rPr>
              <a:t>时，吸风口上缘距顶棚或屋顶平面的距离</a:t>
            </a:r>
            <a:r>
              <a:rPr lang="en-US" altLang="zh-CN">
                <a:solidFill>
                  <a:srgbClr val="FF0000"/>
                </a:solidFill>
                <a:latin typeface="华文楷体" panose="02010600040101010101" charset="-122"/>
                <a:ea typeface="华文楷体" panose="02010600040101010101" charset="-122"/>
                <a:sym typeface="+mn-ea"/>
              </a:rPr>
              <a:t>不大于0.1m</a:t>
            </a:r>
            <a:r>
              <a:rPr lang="en-US" altLang="zh-CN">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2000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38" name="TextBox 148"/>
          <p:cNvSpPr txBox="1"/>
          <p:nvPr/>
        </p:nvSpPr>
        <p:spPr>
          <a:xfrm>
            <a:off x="809446" y="2185356"/>
            <a:ext cx="1760725" cy="958850"/>
          </a:xfrm>
          <a:prstGeom prst="rect">
            <a:avLst/>
          </a:prstGeom>
          <a:noFill/>
        </p:spPr>
        <p:txBody>
          <a:bodyPr vert="horz" wrap="square" rtlCol="0">
            <a:spAutoFit/>
          </a:bodyPr>
          <a:lstStyle/>
          <a:p>
            <a:pPr>
              <a:lnSpc>
                <a:spcPct val="120000"/>
              </a:lnSpc>
            </a:pPr>
            <a:r>
              <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zh-CN" altLang="en-US" sz="4695" b="1" cap="all" spc="300" dirty="0" smtClean="0">
              <a:solidFill>
                <a:srgbClr val="00B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809446" y="2944937"/>
            <a:ext cx="2380001" cy="668655"/>
          </a:xfrm>
          <a:prstGeom prst="rect">
            <a:avLst/>
          </a:prstGeom>
          <a:noFill/>
        </p:spPr>
        <p:txBody>
          <a:bodyPr vert="horz" wrap="square" rtlCol="0">
            <a:spAutoFit/>
          </a:bodyPr>
          <a:lstStyle/>
          <a:p>
            <a:pPr>
              <a:lnSpc>
                <a:spcPct val="120000"/>
              </a:lnSpc>
            </a:pPr>
            <a:r>
              <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3130" b="1" dirty="0" smtClean="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096260" y="695325"/>
            <a:ext cx="5606415" cy="5292725"/>
          </a:xfrm>
          <a:prstGeom prst="rect">
            <a:avLst/>
          </a:prstGeom>
          <a:noFill/>
        </p:spPr>
        <p:txBody>
          <a:bodyPr wrap="square" rtlCol="0">
            <a:spAutoFit/>
          </a:bodyPr>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第一章  化工安全概述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第二章  密封技术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第三章  腐蚀控制技术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第四章  自动控制与安全联锁</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第五章  中毒事故与通风置换技术</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第六章  火灾与爆炸事故的预防</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第七章  化工设计与安全</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第八章  检维修作业安全管理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第九章  承压设备安全管理</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第十章  化工安全管理概述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第十一章  职业性危害及其防护</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380"/>
              </a:lnSpc>
            </a:pPr>
            <a:r>
              <a:rPr lang="zh-CN" altLang="en-US" sz="2400" b="1">
                <a:solidFill>
                  <a:srgbClr val="00B050"/>
                </a:solidFill>
                <a:latin typeface="华文楷体" panose="02010600040101010101" charset="-122"/>
                <a:ea typeface="华文楷体" panose="02010600040101010101" charset="-122"/>
                <a:cs typeface="华文楷体" panose="02010600040101010101" charset="-122"/>
              </a:rPr>
              <a:t>第十二章  </a:t>
            </a:r>
            <a:r>
              <a:rPr lang="zh-CN" altLang="en-US" sz="2400" b="1">
                <a:solidFill>
                  <a:srgbClr val="00B050"/>
                </a:solidFill>
                <a:latin typeface="华文楷体" panose="02010600040101010101" charset="-122"/>
                <a:ea typeface="华文楷体" panose="02010600040101010101" charset="-122"/>
                <a:cs typeface="华文楷体" panose="02010600040101010101" charset="-122"/>
                <a:sym typeface="+mn-ea"/>
              </a:rPr>
              <a:t>三废治理概述</a:t>
            </a:r>
            <a:endParaRPr lang="zh-CN" altLang="en-US" sz="2400" b="1">
              <a:solidFill>
                <a:srgbClr val="00B05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7395" y="683895"/>
            <a:ext cx="8217535" cy="56984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⑶位于房间下部区域的吸风口，其下缘距地板间距</a:t>
            </a:r>
            <a:r>
              <a:rPr lang="en-US" altLang="zh-CN">
                <a:solidFill>
                  <a:srgbClr val="FF0000"/>
                </a:solidFill>
                <a:latin typeface="华文楷体" panose="02010600040101010101" charset="-122"/>
                <a:ea typeface="华文楷体" panose="02010600040101010101" charset="-122"/>
                <a:sym typeface="+mn-ea"/>
              </a:rPr>
              <a:t>不大于0.3m</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⑷因建筑物结构造成有爆炸危险气体排出的死角处，应设置</a:t>
            </a:r>
            <a:r>
              <a:rPr lang="en-US" altLang="zh-CN">
                <a:solidFill>
                  <a:srgbClr val="FF0000"/>
                </a:solidFill>
                <a:latin typeface="华文楷体" panose="02010600040101010101" charset="-122"/>
                <a:ea typeface="华文楷体" panose="02010600040101010101" charset="-122"/>
                <a:sym typeface="+mn-ea"/>
              </a:rPr>
              <a:t>导流设施</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事故排风的</a:t>
            </a:r>
            <a:r>
              <a:rPr lang="en-US" altLang="zh-CN">
                <a:solidFill>
                  <a:srgbClr val="FF0000"/>
                </a:solidFill>
                <a:latin typeface="华文楷体" panose="02010600040101010101" charset="-122"/>
                <a:ea typeface="华文楷体" panose="02010600040101010101" charset="-122"/>
                <a:sym typeface="+mn-ea"/>
              </a:rPr>
              <a:t>排风口</a:t>
            </a:r>
            <a:r>
              <a:rPr lang="en-US" altLang="zh-CN">
                <a:latin typeface="华文楷体" panose="02010600040101010101" charset="-122"/>
                <a:ea typeface="华文楷体" panose="02010600040101010101" charset="-122"/>
                <a:sym typeface="+mn-ea"/>
              </a:rPr>
              <a:t>，不应布置在人员经常停留或通行的地点；并距机械送风进风口20m以上，当水平距离不足20m时，必须高出进风口6m以上。如排放的空气中含有可燃气体和蒸气时，事故排风系统的排风口应距可能火花溅落地点20m以外。</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4. 事故排风亦可采用直接安装在外墙上的轴流通风机或屋顶风机直接排至室外，但须符合</a:t>
            </a:r>
            <a:r>
              <a:rPr lang="zh-CN" altLang="en-US">
                <a:latin typeface="华文楷体" panose="02010600040101010101" charset="-122"/>
                <a:ea typeface="华文楷体" panose="02010600040101010101" charset="-122"/>
                <a:sym typeface="+mn-ea"/>
              </a:rPr>
              <a:t>上述第</a:t>
            </a:r>
            <a:r>
              <a:rPr lang="en-US" altLang="zh-CN">
                <a:latin typeface="华文楷体" panose="02010600040101010101" charset="-122"/>
                <a:ea typeface="华文楷体" panose="02010600040101010101" charset="-122"/>
                <a:sym typeface="+mn-ea"/>
              </a:rPr>
              <a:t>3条的规定，并采取防止排风倒灌和气流短路的措施。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1690" y="642620"/>
            <a:ext cx="8143240" cy="584390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5. </a:t>
            </a:r>
            <a:r>
              <a:rPr lang="zh-CN" altLang="en-US">
                <a:latin typeface="华文楷体" panose="02010600040101010101" charset="-122"/>
                <a:ea typeface="华文楷体" panose="02010600040101010101" charset="-122"/>
                <a:sym typeface="+mn-ea"/>
              </a:rPr>
              <a:t>当正常通风量已满足事故通风量时，不需要另设事故通风系统，但正常通风系统</a:t>
            </a:r>
            <a:r>
              <a:rPr lang="zh-CN" altLang="en-US">
                <a:solidFill>
                  <a:srgbClr val="FF0000"/>
                </a:solidFill>
                <a:latin typeface="华文楷体" panose="02010600040101010101" charset="-122"/>
                <a:ea typeface="华文楷体" panose="02010600040101010101" charset="-122"/>
                <a:sym typeface="+mn-ea"/>
              </a:rPr>
              <a:t>应增设备用通风机</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6. </a:t>
            </a:r>
            <a:r>
              <a:rPr lang="zh-CN" altLang="en-US">
                <a:latin typeface="华文楷体" panose="02010600040101010101" charset="-122"/>
                <a:ea typeface="华文楷体" panose="02010600040101010101" charset="-122"/>
                <a:sym typeface="+mn-ea"/>
              </a:rPr>
              <a:t>对于放散</a:t>
            </a:r>
            <a:r>
              <a:rPr lang="zh-CN" altLang="en-US">
                <a:solidFill>
                  <a:srgbClr val="00B0F0"/>
                </a:solidFill>
                <a:latin typeface="华文楷体" panose="02010600040101010101" charset="-122"/>
                <a:ea typeface="华文楷体" panose="02010600040101010101" charset="-122"/>
                <a:sym typeface="+mn-ea"/>
              </a:rPr>
              <a:t>剧毒或爆炸危险性物质</a:t>
            </a:r>
            <a:r>
              <a:rPr lang="zh-CN" altLang="en-US">
                <a:latin typeface="华文楷体" panose="02010600040101010101" charset="-122"/>
                <a:ea typeface="华文楷体" panose="02010600040101010101" charset="-122"/>
                <a:sym typeface="+mn-ea"/>
              </a:rPr>
              <a:t>的厂房，当设置可燃或有害气体检测、报警装置时，事故通风系统宜与其</a:t>
            </a:r>
            <a:r>
              <a:rPr lang="zh-CN" altLang="en-US">
                <a:solidFill>
                  <a:srgbClr val="FF0000"/>
                </a:solidFill>
                <a:latin typeface="华文楷体" panose="02010600040101010101" charset="-122"/>
                <a:ea typeface="华文楷体" panose="02010600040101010101" charset="-122"/>
                <a:sym typeface="+mn-ea"/>
              </a:rPr>
              <a:t>联锁启动</a:t>
            </a:r>
            <a:r>
              <a:rPr lang="zh-CN" altLang="en-US">
                <a:latin typeface="华文楷体" panose="02010600040101010101" charset="-122"/>
                <a:ea typeface="华文楷体" panose="02010600040101010101" charset="-122"/>
                <a:sym typeface="+mn-ea"/>
              </a:rPr>
              <a:t>，同时应保证事故通风系统</a:t>
            </a:r>
            <a:r>
              <a:rPr lang="zh-CN" altLang="en-US">
                <a:solidFill>
                  <a:srgbClr val="FF0000"/>
                </a:solidFill>
                <a:latin typeface="华文楷体" panose="02010600040101010101" charset="-122"/>
                <a:ea typeface="华文楷体" panose="02010600040101010101" charset="-122"/>
                <a:sym typeface="+mn-ea"/>
              </a:rPr>
              <a:t>电源的可靠性</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7. 事故通风机应分别在</a:t>
            </a:r>
            <a:r>
              <a:rPr lang="en-US" altLang="zh-CN">
                <a:solidFill>
                  <a:srgbClr val="FF0000"/>
                </a:solidFill>
                <a:latin typeface="华文楷体" panose="02010600040101010101" charset="-122"/>
                <a:ea typeface="华文楷体" panose="02010600040101010101" charset="-122"/>
                <a:sym typeface="+mn-ea"/>
              </a:rPr>
              <a:t>室内</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室外</a:t>
            </a:r>
            <a:r>
              <a:rPr lang="en-US" altLang="zh-CN">
                <a:latin typeface="华文楷体" panose="02010600040101010101" charset="-122"/>
                <a:ea typeface="华文楷体" panose="02010600040101010101" charset="-122"/>
                <a:sym typeface="+mn-ea"/>
              </a:rPr>
              <a:t>便于操作的地点设置手动开关。</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8. </a:t>
            </a:r>
            <a:r>
              <a:rPr lang="zh-CN" altLang="en-US">
                <a:latin typeface="华文楷体" panose="02010600040101010101" charset="-122"/>
                <a:ea typeface="华文楷体" panose="02010600040101010101" charset="-122"/>
                <a:sym typeface="+mn-ea"/>
              </a:rPr>
              <a:t>当事故排风系统不能使用通风机直接排出爆炸危险性气体或蒸气时，可采用诱导排风系统或送风式事故通风系统。</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9. </a:t>
            </a:r>
            <a:r>
              <a:rPr lang="zh-CN" altLang="en-US">
                <a:latin typeface="华文楷体" panose="02010600040101010101" charset="-122"/>
                <a:ea typeface="华文楷体" panose="02010600040101010101" charset="-122"/>
                <a:sym typeface="+mn-ea"/>
              </a:rPr>
              <a:t>放散极毒物质的厂房，不应设置事故排风，当必须设置时，应</a:t>
            </a:r>
            <a:r>
              <a:rPr lang="zh-CN" altLang="en-US">
                <a:latin typeface="华文楷体" panose="02010600040101010101" charset="-122"/>
                <a:ea typeface="华文楷体" panose="02010600040101010101" charset="-122"/>
                <a:sym typeface="+mn-ea"/>
              </a:rPr>
              <a:t>和放散较毒物质的房间分开设置</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10. 设有全淹没气体灭火系统的房间，应设置事故排风系统</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0720" y="600710"/>
            <a:ext cx="8168005" cy="5781675"/>
          </a:xfrm>
        </p:spPr>
        <p:txBody>
          <a:bodyPr/>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r>
              <a:rPr lang="zh-CN" altLang="en-US" b="1">
                <a:latin typeface="华文楷体" panose="02010600040101010101" charset="-122"/>
                <a:ea typeface="华文楷体" panose="02010600040101010101" charset="-122"/>
              </a:rPr>
              <a:t>一、粉尘危害</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粉尘是指直径很小的固体颗粒，可以是自然环境中天然产生，如火山喷发产生的尘 埃，也可以是工业生产或日常生活中的各种活动生成，如矿山开采过程中岩石破碎产生的 大量尘粒。</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粉尘通过呼吸道、眼睛、皮肤等进人人体，其中以呼吸道为主要途径。</a:t>
            </a:r>
            <a:r>
              <a:rPr lang="zh-CN" altLang="en-US">
                <a:latin typeface="华文楷体" panose="02010600040101010101" charset="-122"/>
                <a:ea typeface="华文楷体" panose="02010600040101010101" charset="-122"/>
              </a:rPr>
              <a:t>粉尘对于安全生产、职业健康和环境保护都可能具有危害性，化工企业应高度重视粉尘的治理工作。</a:t>
            </a:r>
            <a:endParaRPr lang="en-US" altLang="zh-CN">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1. </a:t>
            </a:r>
            <a:r>
              <a:rPr lang="zh-CN" altLang="en-US" b="1">
                <a:latin typeface="华文楷体" panose="02010600040101010101" charset="-122"/>
                <a:ea typeface="华文楷体" panose="02010600040101010101" charset="-122"/>
              </a:rPr>
              <a:t>生产性粉尘</a:t>
            </a:r>
            <a:endParaRPr lang="zh-CN" altLang="en-US" b="1">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在生产过程中形成的粉尘。按粉尘的性质分为：</a:t>
            </a:r>
            <a:r>
              <a:rPr lang="zh-CN" altLang="en-US">
                <a:solidFill>
                  <a:srgbClr val="00B0F0"/>
                </a:solidFill>
                <a:latin typeface="华文楷体" panose="02010600040101010101" charset="-122"/>
                <a:ea typeface="华文楷体" panose="02010600040101010101" charset="-122"/>
              </a:rPr>
              <a:t>无机粉尘</a:t>
            </a:r>
            <a:r>
              <a:rPr lang="zh-CN" altLang="en-US">
                <a:latin typeface="华文楷体" panose="02010600040101010101" charset="-122"/>
                <a:ea typeface="华文楷体" panose="02010600040101010101" charset="-122"/>
              </a:rPr>
              <a:t>（含矿物性粉尘、金属性粉尘、人工合成的无机粉尘）；</a:t>
            </a:r>
            <a:r>
              <a:rPr lang="zh-CN" altLang="en-US">
                <a:solidFill>
                  <a:srgbClr val="00B0F0"/>
                </a:solidFill>
                <a:latin typeface="华文楷体" panose="02010600040101010101" charset="-122"/>
                <a:ea typeface="华文楷体" panose="02010600040101010101" charset="-122"/>
              </a:rPr>
              <a:t>有机粉尘</a:t>
            </a:r>
            <a:r>
              <a:rPr lang="zh-CN" altLang="en-US">
                <a:latin typeface="华文楷体" panose="02010600040101010101" charset="-122"/>
                <a:ea typeface="华文楷体" panose="02010600040101010101" charset="-122"/>
              </a:rPr>
              <a:t>（含动物性粉尘、植物性粉尘、人工合成的有机粉尘）；</a:t>
            </a:r>
            <a:r>
              <a:rPr lang="zh-CN" altLang="en-US">
                <a:solidFill>
                  <a:srgbClr val="00B0F0"/>
                </a:solidFill>
                <a:latin typeface="华文楷体" panose="02010600040101010101" charset="-122"/>
                <a:ea typeface="华文楷体" panose="02010600040101010101" charset="-122"/>
              </a:rPr>
              <a:t>混合性粉尘</a:t>
            </a:r>
            <a:r>
              <a:rPr lang="zh-CN" altLang="en-US">
                <a:latin typeface="华文楷体" panose="02010600040101010101" charset="-122"/>
                <a:ea typeface="华文楷体" panose="02010600040101010101" charset="-122"/>
              </a:rPr>
              <a:t>（混合存在的各类粉尘）。</a:t>
            </a:r>
            <a:endParaRPr lang="zh-CN" altLang="en-US">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73885" y="655320"/>
            <a:ext cx="499999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工业除尘技术概述</a:t>
            </a:r>
            <a:endParaRPr lang="zh-CN" altLang="en-US" sz="2800" b="1" dirty="0">
              <a:solidFill>
                <a:srgbClr val="000099"/>
              </a:solidFill>
              <a:latin typeface="+mj-ea"/>
              <a:ea typeface="+mj-ea"/>
              <a:cs typeface="+mj-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723265"/>
            <a:ext cx="8240395" cy="5659120"/>
          </a:xfrm>
        </p:spPr>
        <p:txBody>
          <a:bodyPr/>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许多生产性粉尘在形成之后，表面往往还能吸附其他的气态或液态有害物质，成为其他有害 物质的载体。生产性粉尘污染作业环境，影响作业人员的身心健康。</a:t>
            </a:r>
            <a:endParaRPr lang="en-US" altLang="zh-CN">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a:t>
            </a:r>
            <a:r>
              <a:rPr lang="en-US" altLang="zh-CN" b="1">
                <a:latin typeface="华文楷体" panose="02010600040101010101" charset="-122"/>
                <a:ea typeface="华文楷体" panose="02010600040101010101" charset="-122"/>
                <a:sym typeface="+mn-ea"/>
              </a:rPr>
              <a:t>2. </a:t>
            </a:r>
            <a:r>
              <a:rPr lang="zh-CN" altLang="en-US" b="1">
                <a:latin typeface="华文楷体" panose="02010600040101010101" charset="-122"/>
                <a:ea typeface="华文楷体" panose="02010600040101010101" charset="-122"/>
                <a:sym typeface="+mn-ea"/>
              </a:rPr>
              <a:t>呼吸性粉尘</a:t>
            </a:r>
            <a:endParaRPr lang="en-US" altLang="zh-CN"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可达到肺泡区（无纤毛呼吸性细支气管、肺泡管、肺泡囊）的粉尘。亦即用呼吸性粉尘采样器，按标准测定方法，从空气中采集的粉尘。</a:t>
            </a:r>
            <a:endParaRPr lang="zh-CN" altLang="en-US">
              <a:latin typeface="华文楷体" panose="02010600040101010101" charset="-122"/>
              <a:ea typeface="华文楷体" panose="02010600040101010101" charset="-122"/>
            </a:endParaRPr>
          </a:p>
          <a:p>
            <a:pPr marL="0" indent="0">
              <a:buNone/>
            </a:pPr>
            <a:r>
              <a:rPr lang="en-US" altLang="zh-CN" b="1">
                <a:latin typeface="华文楷体" panose="02010600040101010101" charset="-122"/>
                <a:ea typeface="华文楷体" panose="02010600040101010101" charset="-122"/>
              </a:rPr>
              <a:t>    3. </a:t>
            </a:r>
            <a:r>
              <a:rPr lang="zh-CN" altLang="en-US" b="1">
                <a:latin typeface="华文楷体" panose="02010600040101010101" charset="-122"/>
                <a:ea typeface="华文楷体" panose="02010600040101010101" charset="-122"/>
              </a:rPr>
              <a:t>生产性粉尘作业分级</a:t>
            </a:r>
            <a:endParaRPr lang="zh-CN" altLang="en-US" b="1">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生产性粉尘作业按危害程度分为四级：</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rPr>
              <a:t>       0 </a:t>
            </a:r>
            <a:r>
              <a:rPr lang="zh-CN" altLang="en-US">
                <a:latin typeface="华文楷体" panose="02010600040101010101" charset="-122"/>
                <a:ea typeface="华文楷体" panose="02010600040101010101" charset="-122"/>
              </a:rPr>
              <a:t>级：相对无害作业</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Ⅰ</a:t>
            </a:r>
            <a:r>
              <a:rPr lang="zh-CN" altLang="en-US">
                <a:latin typeface="华文楷体" panose="02010600040101010101" charset="-122"/>
                <a:ea typeface="华文楷体" panose="02010600040101010101" charset="-122"/>
              </a:rPr>
              <a:t>级：轻度危害作业</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Ⅱ级：中度危害作业</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Ⅲ级：高度危害作业</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6290" y="623570"/>
            <a:ext cx="8168640" cy="5758815"/>
          </a:xfrm>
        </p:spPr>
        <p:txBody>
          <a:bodyPr/>
          <a:p>
            <a:pPr marL="0" indent="0" eaLnBrk="1" latinLnBrk="0" hangingPunct="1">
              <a:lnSpc>
                <a:spcPts val="3500"/>
              </a:lnSpc>
              <a:buNone/>
            </a:pPr>
            <a:r>
              <a:rPr lang="en-US" altLang="zh-CN" b="1">
                <a:latin typeface="华文楷体" panose="02010600040101010101" charset="-122"/>
                <a:ea typeface="华文楷体" panose="02010600040101010101" charset="-122"/>
              </a:rPr>
              <a:t>    4. </a:t>
            </a:r>
            <a:r>
              <a:rPr lang="zh-CN" altLang="en-US" b="1">
                <a:latin typeface="华文楷体" panose="02010600040101010101" charset="-122"/>
                <a:ea typeface="华文楷体" panose="02010600040101010101" charset="-122"/>
              </a:rPr>
              <a:t>分级管理原则</a:t>
            </a:r>
            <a:endParaRPr lang="zh-CN" altLang="en-US" b="1">
              <a:latin typeface="华文楷体" panose="02010600040101010101" charset="-122"/>
              <a:ea typeface="华文楷体" panose="02010600040101010101" charset="-122"/>
            </a:endParaRPr>
          </a:p>
          <a:p>
            <a:pPr marL="0" indent="0" eaLnBrk="1" latinLnBrk="0" hangingPunct="1">
              <a:lnSpc>
                <a:spcPts val="3500"/>
              </a:lnSpc>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应根据分级结果对生产性粉尘作业采取适当的控制措施。一旦作业方式或防护效果发生变化，应重新分级。</a:t>
            </a:r>
            <a:endParaRPr lang="zh-CN" altLang="en-US">
              <a:latin typeface="华文楷体" panose="02010600040101010101" charset="-122"/>
              <a:ea typeface="华文楷体" panose="02010600040101010101" charset="-122"/>
            </a:endParaRPr>
          </a:p>
          <a:p>
            <a:pPr marL="0" indent="0" eaLnBrk="1" latinLnBrk="0" hangingPunct="1">
              <a:lnSpc>
                <a:spcPts val="3500"/>
              </a:lnSpc>
              <a:buNone/>
            </a:pPr>
            <a:r>
              <a:rPr lang="zh-CN" altLang="en-US">
                <a:latin typeface="华文楷体" panose="02010600040101010101" charset="-122"/>
                <a:ea typeface="华文楷体" panose="02010600040101010101" charset="-122"/>
                <a:sym typeface="+mn-ea"/>
              </a:rPr>
              <a:t>   </a:t>
            </a:r>
            <a:r>
              <a:rPr lang="zh-CN" altLang="en-US">
                <a:solidFill>
                  <a:srgbClr val="FF3300"/>
                </a:solidFill>
                <a:latin typeface="华文楷体" panose="02010600040101010101" charset="-122"/>
                <a:ea typeface="华文楷体" panose="02010600040101010101" charset="-122"/>
                <a:sym typeface="+mn-ea"/>
              </a:rPr>
              <a:t> </a:t>
            </a:r>
            <a:r>
              <a:rPr lang="en-US" altLang="zh-CN">
                <a:solidFill>
                  <a:srgbClr val="FF3300"/>
                </a:solidFill>
                <a:latin typeface="华文楷体" panose="02010600040101010101" charset="-122"/>
                <a:ea typeface="华文楷体" panose="02010600040101010101" charset="-122"/>
                <a:sym typeface="+mn-ea"/>
              </a:rPr>
              <a:t>0</a:t>
            </a:r>
            <a:r>
              <a:rPr lang="zh-CN" altLang="en-US">
                <a:solidFill>
                  <a:srgbClr val="FF3300"/>
                </a:solidFill>
                <a:latin typeface="华文楷体" panose="02010600040101010101" charset="-122"/>
                <a:ea typeface="华文楷体" panose="02010600040101010101" charset="-122"/>
                <a:sym typeface="+mn-ea"/>
              </a:rPr>
              <a:t>级</a:t>
            </a:r>
            <a:r>
              <a:rPr lang="zh-CN" altLang="en-US">
                <a:latin typeface="华文楷体" panose="02010600040101010101" charset="-122"/>
                <a:ea typeface="华文楷体" panose="02010600040101010101" charset="-122"/>
                <a:sym typeface="+mn-ea"/>
              </a:rPr>
              <a:t>：在目前的作业条件下，对劳动者健康不会产生明显影响，应继续保持目前的作业方式和防护措施。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rgbClr val="FF3300"/>
                </a:solidFill>
                <a:latin typeface="华文楷体" panose="02010600040101010101" charset="-122"/>
                <a:ea typeface="华文楷体" panose="02010600040101010101" charset="-122"/>
                <a:sym typeface="+mn-ea"/>
              </a:rPr>
              <a:t>    </a:t>
            </a:r>
            <a:r>
              <a:rPr lang="zh-CN" altLang="en-US">
                <a:solidFill>
                  <a:srgbClr val="FF3300"/>
                </a:solidFill>
                <a:latin typeface="华文楷体" panose="02010600040101010101" charset="-122"/>
                <a:ea typeface="华文楷体" panose="02010600040101010101" charset="-122"/>
                <a:sym typeface="+mn-ea"/>
              </a:rPr>
              <a:t>Ⅰ级</a:t>
            </a:r>
            <a:r>
              <a:rPr lang="zh-CN" altLang="en-US">
                <a:latin typeface="华文楷体" panose="02010600040101010101" charset="-122"/>
                <a:ea typeface="华文楷体" panose="02010600040101010101" charset="-122"/>
                <a:sym typeface="+mn-ea"/>
              </a:rPr>
              <a:t>：在目前的作业条件下，可能对劳动者健康</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存在不良影响。应改善工作环境，降低劳动者实际粉尘接触水平，并设置粉尘危害及防护标识，对劳动者进行职业卫生培训，采取职业健康监护、定期作业场所监测等行动。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3300"/>
                </a:solidFill>
                <a:latin typeface="华文楷体" panose="02010600040101010101" charset="-122"/>
                <a:ea typeface="华文楷体" panose="02010600040101010101" charset="-122"/>
                <a:sym typeface="+mn-ea"/>
              </a:rPr>
              <a:t>Ⅱ级</a:t>
            </a:r>
            <a:r>
              <a:rPr lang="zh-CN" altLang="en-US">
                <a:latin typeface="华文楷体" panose="02010600040101010101" charset="-122"/>
                <a:ea typeface="华文楷体" panose="02010600040101010101" charset="-122"/>
                <a:sym typeface="+mn-ea"/>
              </a:rPr>
              <a:t>：在目前的作业条件下，很可能引起劳动者的健康危害。应在采取上述措施的同时，及时采取纠正和管理行动，降低劳动者实际粉尘接触水平。</a:t>
            </a:r>
            <a:endParaRPr lang="zh-CN" altLang="en-US">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2475" y="781050"/>
            <a:ext cx="8212455" cy="5601335"/>
          </a:xfrm>
        </p:spPr>
        <p:txBody>
          <a:bodyPr/>
          <a:p>
            <a:pPr marL="0" indent="0" eaLnBrk="1" latinLnBrk="0" hangingPunct="1">
              <a:lnSpc>
                <a:spcPts val="3500"/>
              </a:lnSpc>
              <a:spcBef>
                <a:spcPts val="0"/>
              </a:spcBef>
              <a:buNone/>
            </a:pPr>
            <a:r>
              <a:rPr lang="en-US" altLang="zh-CN">
                <a:solidFill>
                  <a:srgbClr val="FF3300"/>
                </a:solidFill>
                <a:latin typeface="华文楷体" panose="02010600040101010101" charset="-122"/>
                <a:ea typeface="华文楷体" panose="02010600040101010101" charset="-122"/>
                <a:sym typeface="+mn-ea"/>
              </a:rPr>
              <a:t>    </a:t>
            </a:r>
            <a:r>
              <a:rPr lang="zh-CN" altLang="en-US">
                <a:solidFill>
                  <a:srgbClr val="FF3300"/>
                </a:solidFill>
                <a:latin typeface="华文楷体" panose="02010600040101010101" charset="-122"/>
                <a:ea typeface="华文楷体" panose="02010600040101010101" charset="-122"/>
                <a:sym typeface="+mn-ea"/>
              </a:rPr>
              <a:t>Ⅲ级</a:t>
            </a:r>
            <a:r>
              <a:rPr lang="zh-CN" altLang="en-US">
                <a:latin typeface="华文楷体" panose="02010600040101010101" charset="-122"/>
                <a:ea typeface="华文楷体" panose="02010600040101010101" charset="-122"/>
                <a:sym typeface="+mn-ea"/>
              </a:rPr>
              <a:t>：在目前的作业条件下，极有可能造成劳动者严重健康损害的作业。应立即采取整改措施，作业点设置粉尘危害和防护的明确</a:t>
            </a:r>
            <a:r>
              <a:rPr lang="zh-CN" altLang="en-US">
                <a:solidFill>
                  <a:srgbClr val="EFB4E2"/>
                </a:solidFill>
                <a:latin typeface="华文楷体" panose="02010600040101010101" charset="-122"/>
                <a:ea typeface="华文楷体" panose="02010600040101010101" charset="-122"/>
                <a:sym typeface="+mn-ea"/>
              </a:rPr>
              <a:t>标识</a:t>
            </a:r>
            <a:r>
              <a:rPr lang="zh-CN" altLang="en-US">
                <a:latin typeface="华文楷体" panose="02010600040101010101" charset="-122"/>
                <a:ea typeface="华文楷体" panose="02010600040101010101" charset="-122"/>
                <a:sym typeface="+mn-ea"/>
              </a:rPr>
              <a:t>，劳动者应使用</a:t>
            </a:r>
            <a:r>
              <a:rPr lang="zh-CN" altLang="en-US">
                <a:solidFill>
                  <a:srgbClr val="EFB4E2"/>
                </a:solidFill>
                <a:latin typeface="华文楷体" panose="02010600040101010101" charset="-122"/>
                <a:ea typeface="华文楷体" panose="02010600040101010101" charset="-122"/>
                <a:sym typeface="+mn-ea"/>
              </a:rPr>
              <a:t>个人防护</a:t>
            </a:r>
            <a:r>
              <a:rPr lang="zh-CN" altLang="en-US">
                <a:latin typeface="华文楷体" panose="02010600040101010101" charset="-122"/>
                <a:ea typeface="华文楷体" panose="02010600040101010101" charset="-122"/>
                <a:sym typeface="+mn-ea"/>
              </a:rPr>
              <a:t>用品，使劳动者实际接触水平达到职业卫生标准的要求。对劳动者及时进行</a:t>
            </a:r>
            <a:r>
              <a:rPr lang="zh-CN" altLang="en-US">
                <a:solidFill>
                  <a:srgbClr val="EFB4E2"/>
                </a:solidFill>
                <a:latin typeface="华文楷体" panose="02010600040101010101" charset="-122"/>
                <a:ea typeface="华文楷体" panose="02010600040101010101" charset="-122"/>
                <a:sym typeface="+mn-ea"/>
              </a:rPr>
              <a:t>健康查体</a:t>
            </a:r>
            <a:r>
              <a:rPr lang="zh-CN" altLang="en-US">
                <a:latin typeface="华文楷体" panose="02010600040101010101" charset="-122"/>
                <a:ea typeface="华文楷体" panose="02010600040101010101" charset="-122"/>
                <a:sym typeface="+mn-ea"/>
              </a:rPr>
              <a:t>。整改完成后，应重新对作业场所进行</a:t>
            </a:r>
            <a:r>
              <a:rPr lang="zh-CN" altLang="en-US">
                <a:solidFill>
                  <a:srgbClr val="EFB4E2"/>
                </a:solidFill>
                <a:latin typeface="华文楷体" panose="02010600040101010101" charset="-122"/>
                <a:ea typeface="华文楷体" panose="02010600040101010101" charset="-122"/>
                <a:sym typeface="+mn-ea"/>
              </a:rPr>
              <a:t>职业卫生评价</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b="1">
                <a:latin typeface="华文楷体" panose="02010600040101010101" charset="-122"/>
                <a:ea typeface="华文楷体" panose="02010600040101010101" charset="-122"/>
              </a:rPr>
              <a:t>    5. </a:t>
            </a:r>
            <a:r>
              <a:rPr lang="zh-CN" altLang="en-US" b="1">
                <a:latin typeface="华文楷体" panose="02010600040101010101" charset="-122"/>
                <a:ea typeface="华文楷体" panose="02010600040101010101" charset="-122"/>
                <a:sym typeface="+mn-ea"/>
              </a:rPr>
              <a:t>粉尘对人体的危害</a:t>
            </a:r>
            <a:endParaRPr lang="zh-CN" altLang="en-US" b="1">
              <a:latin typeface="华文楷体" panose="02010600040101010101" charset="-122"/>
              <a:ea typeface="华文楷体" panose="02010600040101010101" charset="-122"/>
            </a:endParaRPr>
          </a:p>
          <a:p>
            <a:pPr marL="0" indent="0">
              <a:buNone/>
            </a:pPr>
            <a:r>
              <a:rPr kumimoji="0" lang="en-US" altLang="zh-CN" kern="1200" dirty="0" smtClean="0">
                <a:latin typeface="华文楷体" panose="02010600040101010101" charset="-122"/>
                <a:ea typeface="华文楷体" panose="02010600040101010101" charset="-122"/>
                <a:cs typeface="华文楷体" panose="02010600040101010101" charset="-122"/>
                <a:sym typeface="+mn-ea"/>
              </a:rPr>
              <a:t>    粉尘侵入</a:t>
            </a:r>
            <a:r>
              <a:rPr kumimoji="0" lang="zh-CN" altLang="en-US" kern="1200" dirty="0" smtClean="0">
                <a:latin typeface="华文楷体" panose="02010600040101010101" charset="-122"/>
                <a:ea typeface="华文楷体" panose="02010600040101010101" charset="-122"/>
                <a:cs typeface="华文楷体" panose="02010600040101010101" charset="-122"/>
                <a:sym typeface="+mn-ea"/>
              </a:rPr>
              <a:t>人体的途径主要有呼吸系统、眼睛、皮肤等，其中以呼吸系统为主要途径。在粉尘环境中，人的鼻腔只能阻挡吸入粉尘总量的</a:t>
            </a:r>
            <a:r>
              <a:rPr kumimoji="0" lang="en-US" altLang="zh-CN" kern="1200" dirty="0" smtClean="0">
                <a:latin typeface="华文楷体" panose="02010600040101010101" charset="-122"/>
                <a:ea typeface="华文楷体" panose="02010600040101010101" charset="-122"/>
                <a:cs typeface="华文楷体" panose="02010600040101010101" charset="-122"/>
                <a:sym typeface="+mn-ea"/>
              </a:rPr>
              <a:t>30%~50%</a:t>
            </a:r>
            <a:r>
              <a:rPr kumimoji="0" lang="zh-CN" altLang="en-US" kern="1200" dirty="0" smtClean="0">
                <a:latin typeface="华文楷体" panose="02010600040101010101" charset="-122"/>
                <a:ea typeface="华文楷体" panose="02010600040101010101" charset="-122"/>
                <a:cs typeface="华文楷体" panose="02010600040101010101" charset="-122"/>
                <a:sym typeface="+mn-ea"/>
              </a:rPr>
              <a:t>，其余部分进入呼吸道。粉尘对人体各系统有如下危害。</a:t>
            </a:r>
            <a:endParaRPr kumimoji="0" lang="zh-CN" altLang="en-US" kern="1200" dirty="0" smtClean="0">
              <a:latin typeface="华文楷体" panose="02010600040101010101" charset="-122"/>
              <a:ea typeface="华文楷体" panose="02010600040101010101" charset="-122"/>
              <a:cs typeface="华文楷体" panose="02010600040101010101" charset="-122"/>
            </a:endParaRPr>
          </a:p>
          <a:p>
            <a:pPr marL="0" indent="0">
              <a:buNone/>
            </a:pPr>
            <a:r>
              <a:rPr kumimoji="0" lang="zh-CN" altLang="en-US" kern="1200" dirty="0" smtClean="0">
                <a:latin typeface="华文楷体" panose="02010600040101010101" charset="-122"/>
                <a:ea typeface="华文楷体" panose="02010600040101010101" charset="-122"/>
                <a:cs typeface="华文楷体" panose="02010600040101010101" charset="-122"/>
                <a:sym typeface="+mn-ea"/>
              </a:rPr>
              <a:t>    ⑴尘肺（职业病）</a:t>
            </a:r>
            <a:endParaRPr kumimoji="0" lang="zh-CN" altLang="en-US" kern="1200" dirty="0" smtClean="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7715" y="766445"/>
            <a:ext cx="8197215" cy="5615940"/>
          </a:xfrm>
        </p:spPr>
        <p:txBody>
          <a:bodyPr/>
          <a:p>
            <a:pPr marL="0" indent="0" eaLnBrk="1" latinLnBrk="0" hangingPunct="1">
              <a:lnSpc>
                <a:spcPts val="2880"/>
              </a:lnSpc>
              <a:spcBef>
                <a:spcPts val="0"/>
              </a:spcBef>
              <a:buNone/>
            </a:pPr>
            <a:r>
              <a:rPr lang="en-US" altLang="zh-CN">
                <a:latin typeface="华文楷体" panose="02010600040101010101" charset="-122"/>
                <a:ea typeface="华文楷体" panose="02010600040101010101" charset="-122"/>
                <a:sym typeface="+mn-ea"/>
              </a:rPr>
              <a:t>    ⑵</a:t>
            </a:r>
            <a:r>
              <a:rPr lang="zh-CN" altLang="en-US">
                <a:latin typeface="华文楷体" panose="02010600040101010101" charset="-122"/>
                <a:ea typeface="华文楷体" panose="02010600040101010101" charset="-122"/>
                <a:sym typeface="+mn-ea"/>
              </a:rPr>
              <a:t>中毒</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⑶上呼吸道慢性炎症</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⑷</a:t>
            </a:r>
            <a:r>
              <a:rPr lang="zh-CN" altLang="en-US">
                <a:latin typeface="华文楷体" panose="02010600040101010101" charset="-122"/>
                <a:ea typeface="华文楷体" panose="02010600040101010101" charset="-122"/>
                <a:sym typeface="+mn-ea"/>
              </a:rPr>
              <a:t>眼睛炎症（结膜炎、眼睑水肿、急性角膜炎等）</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⑸</a:t>
            </a:r>
            <a:r>
              <a:rPr lang="zh-CN" altLang="en-US">
                <a:latin typeface="华文楷体" panose="02010600040101010101" charset="-122"/>
                <a:ea typeface="华文楷体" panose="02010600040101010101" charset="-122"/>
                <a:sym typeface="+mn-ea"/>
              </a:rPr>
              <a:t>皮肤病</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⑹致癌作用</a:t>
            </a:r>
            <a:endParaRPr lang="zh-CN" altLang="en-US">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二、粉尘危害的防护</a:t>
            </a:r>
            <a:endParaRPr lang="zh-CN" altLang="en-US" b="1">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1. </a:t>
            </a:r>
            <a:r>
              <a:rPr lang="zh-CN" altLang="en-US">
                <a:latin typeface="华文楷体" panose="02010600040101010101" charset="-122"/>
                <a:ea typeface="华文楷体" panose="02010600040101010101" charset="-122"/>
                <a:sym typeface="+mn-ea"/>
              </a:rPr>
              <a:t>密闭</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2. </a:t>
            </a:r>
            <a:r>
              <a:rPr lang="zh-CN" altLang="en-US">
                <a:latin typeface="华文楷体" panose="02010600040101010101" charset="-122"/>
                <a:ea typeface="华文楷体" panose="02010600040101010101" charset="-122"/>
                <a:sym typeface="+mn-ea"/>
              </a:rPr>
              <a:t>加湿</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3. </a:t>
            </a:r>
            <a:r>
              <a:rPr lang="zh-CN" altLang="en-US">
                <a:latin typeface="华文楷体" panose="02010600040101010101" charset="-122"/>
                <a:ea typeface="华文楷体" panose="02010600040101010101" charset="-122"/>
                <a:sym typeface="+mn-ea"/>
              </a:rPr>
              <a:t>局部排风</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4. </a:t>
            </a:r>
            <a:r>
              <a:rPr lang="zh-CN" altLang="en-US">
                <a:latin typeface="华文楷体" panose="02010600040101010101" charset="-122"/>
                <a:ea typeface="华文楷体" panose="02010600040101010101" charset="-122"/>
                <a:sym typeface="+mn-ea"/>
              </a:rPr>
              <a:t>工业除尘系统</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5. </a:t>
            </a:r>
            <a:r>
              <a:rPr lang="zh-CN" altLang="en-US">
                <a:latin typeface="华文楷体" panose="02010600040101010101" charset="-122"/>
                <a:ea typeface="华文楷体" panose="02010600040101010101" charset="-122"/>
                <a:sym typeface="+mn-ea"/>
              </a:rPr>
              <a:t>粉尘监测</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6. </a:t>
            </a:r>
            <a:r>
              <a:rPr lang="zh-CN" altLang="en-US">
                <a:latin typeface="华文楷体" panose="02010600040101010101" charset="-122"/>
                <a:ea typeface="华文楷体" panose="02010600040101010101" charset="-122"/>
                <a:sym typeface="+mn-ea"/>
              </a:rPr>
              <a:t>其他工程措施</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可能释放防尘的设备单独集中布置，定期清除沉积的粉尘，清水喷雾设施等。</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7. </a:t>
            </a:r>
            <a:r>
              <a:rPr lang="zh-CN" altLang="en-US">
                <a:latin typeface="华文楷体" panose="02010600040101010101" charset="-122"/>
                <a:ea typeface="华文楷体" panose="02010600040101010101" charset="-122"/>
                <a:sym typeface="+mn-ea"/>
              </a:rPr>
              <a:t>选用防尘口罩</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652145"/>
            <a:ext cx="8254365" cy="5730240"/>
          </a:xfrm>
        </p:spPr>
        <p:txBody>
          <a:bodyPr/>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a:t>
            </a:r>
            <a:r>
              <a:rPr lang="zh-CN" altLang="en-US" b="1">
                <a:latin typeface="华文楷体" panose="02010600040101010101" charset="-122"/>
                <a:ea typeface="华文楷体" panose="02010600040101010101" charset="-122"/>
                <a:sym typeface="+mn-ea"/>
              </a:rPr>
              <a:t>、除尘装置概述</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粉尘的物理性质，对选定除尘方法有重要的影响。粉尘性质中最重要的参数是</a:t>
            </a:r>
            <a:r>
              <a:rPr lang="zh-CN" altLang="en-US">
                <a:solidFill>
                  <a:srgbClr val="00B0F0"/>
                </a:solidFill>
                <a:latin typeface="华文楷体" panose="02010600040101010101" charset="-122"/>
                <a:ea typeface="华文楷体" panose="02010600040101010101" charset="-122"/>
                <a:sym typeface="+mn-ea"/>
              </a:rPr>
              <a:t>粉尘颗粒尺寸</a:t>
            </a:r>
            <a:r>
              <a:rPr lang="zh-CN" altLang="en-US">
                <a:latin typeface="华文楷体" panose="02010600040101010101" charset="-122"/>
                <a:ea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sym typeface="+mn-ea"/>
              </a:rPr>
              <a:t>密度</a:t>
            </a:r>
            <a:r>
              <a:rPr lang="zh-CN" altLang="en-US">
                <a:latin typeface="华文楷体" panose="02010600040101010101" charset="-122"/>
                <a:ea typeface="华文楷体" panose="02010600040101010101" charset="-122"/>
                <a:sym typeface="+mn-ea"/>
              </a:rPr>
              <a:t>，此外还有</a:t>
            </a:r>
            <a:r>
              <a:rPr lang="zh-CN" altLang="en-US">
                <a:solidFill>
                  <a:srgbClr val="00B0F0"/>
                </a:solidFill>
                <a:latin typeface="华文楷体" panose="02010600040101010101" charset="-122"/>
                <a:ea typeface="华文楷体" panose="02010600040101010101" charset="-122"/>
                <a:sym typeface="+mn-ea"/>
              </a:rPr>
              <a:t>比电阻率、附着性、粒子形状、亲水性、腐蚀性、毒性</a:t>
            </a:r>
            <a:r>
              <a:rPr lang="zh-CN" altLang="en-US">
                <a:latin typeface="华文楷体" panose="02010600040101010101" charset="-122"/>
                <a:ea typeface="华文楷体" panose="02010600040101010101" charset="-122"/>
                <a:sym typeface="+mn-ea"/>
              </a:rPr>
              <a:t>和</a:t>
            </a:r>
            <a:r>
              <a:rPr lang="zh-CN" altLang="en-US">
                <a:solidFill>
                  <a:srgbClr val="00B0F0"/>
                </a:solidFill>
                <a:latin typeface="华文楷体" panose="02010600040101010101" charset="-122"/>
                <a:ea typeface="华文楷体" panose="02010600040101010101" charset="-122"/>
                <a:sym typeface="+mn-ea"/>
              </a:rPr>
              <a:t>爆炸性</a:t>
            </a:r>
            <a:r>
              <a:rPr lang="zh-CN" altLang="en-US">
                <a:latin typeface="华文楷体" panose="02010600040101010101" charset="-122"/>
                <a:ea typeface="华文楷体" panose="02010600040101010101" charset="-122"/>
                <a:sym typeface="+mn-ea"/>
              </a:rPr>
              <a:t>等。</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尘粒的密度对于重力除尘及离心除尘等装置的性能有很大的影响。尘粒的电阻率对于电除尘和过滤除尘装置的去除效率有很大影响，电阻率太高或太低均不适宜采用电除尘法。</a:t>
            </a:r>
            <a:endParaRPr lang="zh-CN" altLang="en-US">
              <a:latin typeface="华文楷体" panose="02010600040101010101" charset="-122"/>
              <a:ea typeface="华文楷体" panose="02010600040101010101" charset="-122"/>
              <a:sym typeface="+mn-ea"/>
            </a:endParaRPr>
          </a:p>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根据各种除尘装置作用原理的不同，可以将除尘装置分为</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四大类</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机械式除尘器</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湿式（</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洗涤式）除尘器</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电除尘器</a:t>
            </a:r>
            <a:r>
              <a:rPr lang="zh-CN" altLang="en-US">
                <a:latin typeface="华文楷体" panose="02010600040101010101" charset="-122"/>
                <a:ea typeface="华文楷体" panose="02010600040101010101" charset="-122"/>
                <a:cs typeface="华文楷体" panose="02010600040101010101" charset="-122"/>
                <a:sym typeface="+mn-ea"/>
              </a:rPr>
              <a:t>和</a:t>
            </a:r>
            <a:r>
              <a:rPr lang="zh-CN" altLang="en-US">
                <a:solidFill>
                  <a:srgbClr val="00B050"/>
                </a:solidFill>
                <a:latin typeface="华文楷体" panose="02010600040101010101" charset="-122"/>
                <a:ea typeface="华文楷体" panose="02010600040101010101" charset="-122"/>
                <a:cs typeface="华文楷体" panose="02010600040101010101" charset="-122"/>
                <a:sym typeface="+mn-ea"/>
              </a:rPr>
              <a:t>过滤式除尘器</a:t>
            </a:r>
            <a:r>
              <a:rPr lang="zh-CN" altLang="en-US">
                <a:latin typeface="华文楷体" panose="02010600040101010101" charset="-122"/>
                <a:ea typeface="华文楷体" panose="02010600040101010101" charset="-122"/>
                <a:cs typeface="华文楷体" panose="02010600040101010101" charset="-122"/>
                <a:sym typeface="+mn-ea"/>
              </a:rPr>
              <a:t>。此外，声波除尘器亦是依靠机械原理进行除尘，但由于它还利用了声波的作用使粉尘凝集，故有时将声波除尘器另分为一类。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下表为目前常用的除尘装置的</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除尘机理及其适用范围</a:t>
            </a:r>
            <a:endParaRPr lang="zh-CN" altLang="en-US">
              <a:latin typeface="华文楷体" panose="02010600040101010101" charset="-122"/>
              <a:ea typeface="华文楷体" panose="02010600040101010101" charset="-122"/>
              <a:cs typeface="华文楷体" panose="02010600040101010101" charset="-122"/>
            </a:endParaRPr>
          </a:p>
          <a:p>
            <a:pPr marL="0" indent="0" algn="just">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35635" y="682625"/>
            <a:ext cx="8344535" cy="549783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8980" y="553720"/>
            <a:ext cx="8235950" cy="6015990"/>
          </a:xfrm>
        </p:spPr>
        <p:txBody>
          <a:bodyPr/>
          <a:p>
            <a:pPr marL="0" indent="0" algn="just">
              <a:buNone/>
            </a:pPr>
            <a:r>
              <a:rPr lang="en-US" altLang="zh-CN">
                <a:latin typeface="华文楷体" panose="02010600040101010101" charset="-122"/>
                <a:ea typeface="华文楷体" panose="02010600040101010101" charset="-122"/>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1. 机械除尘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机械式除尘是依靠机械力（重力、惯性力、离心力等）将颗粒从气流中除去。机械式除尘器通常又分为三类：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⑴</a:t>
            </a:r>
            <a:r>
              <a:rPr lang="zh-CN" altLang="en-US">
                <a:latin typeface="华文楷体" panose="02010600040101010101" charset="-122"/>
                <a:ea typeface="华文楷体" panose="02010600040101010101" charset="-122"/>
                <a:cs typeface="华文楷体" panose="02010600040101010101" charset="-122"/>
                <a:sym typeface="+mn-ea"/>
              </a:rPr>
              <a:t>重力除尘器</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沉降室</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⑵</a:t>
            </a:r>
            <a:r>
              <a:rPr lang="zh-CN" altLang="en-US">
                <a:latin typeface="华文楷体" panose="02010600040101010101" charset="-122"/>
                <a:ea typeface="华文楷体" panose="02010600040101010101" charset="-122"/>
                <a:cs typeface="华文楷体" panose="02010600040101010101" charset="-122"/>
                <a:sym typeface="+mn-ea"/>
              </a:rPr>
              <a:t>惯性力除尘器</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挡板式除尘器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a:latin typeface="华文楷体" panose="02010600040101010101" charset="-122"/>
                <a:ea typeface="华文楷体" panose="02010600040101010101" charset="-122"/>
                <a:cs typeface="华文楷体" panose="02010600040101010101" charset="-122"/>
                <a:sym typeface="+mn-ea"/>
              </a:rPr>
              <a:t>    ⑶</a:t>
            </a:r>
            <a:r>
              <a:rPr lang="zh-CN" altLang="en-US">
                <a:latin typeface="华文楷体" panose="02010600040101010101" charset="-122"/>
                <a:ea typeface="华文楷体" panose="02010600040101010101" charset="-122"/>
                <a:cs typeface="华文楷体" panose="02010600040101010101" charset="-122"/>
                <a:sym typeface="+mn-ea"/>
              </a:rPr>
              <a:t>离心力除尘器</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旋风式分离器</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sym typeface="+mn-ea"/>
              </a:rPr>
              <a:t>机械式除尘器结构简单，设备费和运行费均较低，但除尘效率不高。适用于含尘浓度高和颗粒力度较大的气流。广泛用于除尘要求不高的场合或用作高效除尘装置的前置预除尘器。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在机械式除尘器中，离心式除尘器是效率最高的一种。它适用于非黏性及非纤维性粉尘的去除，对粒径大于</a:t>
            </a:r>
            <a:r>
              <a:rPr lang="en-US" altLang="zh-CN">
                <a:latin typeface="华文楷体" panose="02010600040101010101" charset="-122"/>
                <a:ea typeface="华文楷体" panose="02010600040101010101" charset="-122"/>
                <a:cs typeface="华文楷体" panose="02010600040101010101" charset="-122"/>
                <a:sym typeface="+mn-ea"/>
              </a:rPr>
              <a:t>5 μm </a:t>
            </a:r>
            <a:r>
              <a:rPr lang="zh-CN" altLang="en-US">
                <a:latin typeface="华文楷体" panose="02010600040101010101" charset="-122"/>
                <a:ea typeface="华文楷体" panose="02010600040101010101" charset="-122"/>
                <a:cs typeface="华文楷体" panose="02010600040101010101" charset="-122"/>
                <a:sym typeface="+mn-ea"/>
              </a:rPr>
              <a:t>以上的颗粒具有较高的去除效率，属于中效除尘器，且可用于高温烟气的净化，因此应用广泛。它的主要缺点是对细小尘粒（＜</a:t>
            </a:r>
            <a:r>
              <a:rPr lang="en-US" altLang="zh-CN">
                <a:latin typeface="华文楷体" panose="02010600040101010101" charset="-122"/>
                <a:ea typeface="华文楷体" panose="02010600040101010101" charset="-122"/>
                <a:cs typeface="华文楷体" panose="02010600040101010101" charset="-122"/>
                <a:sym typeface="+mn-ea"/>
              </a:rPr>
              <a:t>5 μm </a:t>
            </a:r>
            <a:r>
              <a:rPr lang="zh-CN" altLang="en-US">
                <a:latin typeface="华文楷体" panose="02010600040101010101" charset="-122"/>
                <a:ea typeface="华文楷体" panose="02010600040101010101" charset="-122"/>
                <a:cs typeface="华文楷体" panose="02010600040101010101" charset="-122"/>
                <a:sym typeface="+mn-ea"/>
              </a:rPr>
              <a:t>）的去除效率较低。</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2915920" y="1556385"/>
            <a:ext cx="3886835" cy="1477010"/>
          </a:xfrm>
          <a:prstGeom prst="rect">
            <a:avLst/>
          </a:prstGeom>
          <a:noFill/>
        </p:spPr>
        <p:txBody>
          <a:bodyPr wrap="square" lIns="0" tIns="0" rIns="0" bIns="0" rtlCol="0">
            <a:spAutoFit/>
          </a:bodyPr>
          <a:lstStyle/>
          <a:p>
            <a:r>
              <a:rPr lang="zh-CN" altLang="en-US" sz="32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smtClean="0">
                <a:solidFill>
                  <a:srgbClr val="00B050"/>
                </a:solidFill>
                <a:latin typeface="华文隶书" panose="02010800040101010101" charset="-122"/>
                <a:ea typeface="华文隶书" panose="02010800040101010101" charset="-122"/>
                <a:sym typeface="Arial" panose="020B0604020202020204" pitchFamily="34" charset="0"/>
              </a:rPr>
              <a:t>中毒事故</a:t>
            </a:r>
            <a:r>
              <a:rPr lang="zh-CN" altLang="en-US" sz="4800" dirty="0" smtClean="0">
                <a:solidFill>
                  <a:srgbClr val="00B050"/>
                </a:solidFill>
                <a:latin typeface="华文隶书" panose="02010800040101010101" charset="-122"/>
                <a:ea typeface="华文隶书" panose="02010800040101010101" charset="-122"/>
                <a:sym typeface="Arial" panose="020B0604020202020204" pitchFamily="34" charset="0"/>
              </a:rPr>
              <a:t>与通风置换技术</a:t>
            </a:r>
            <a:endParaRPr lang="zh-CN" altLang="en-US" sz="48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074420" y="1448435"/>
            <a:ext cx="1631315"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05</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915920" y="3253105"/>
            <a:ext cx="4599305" cy="1383665"/>
          </a:xfrm>
          <a:prstGeom prst="rect">
            <a:avLst/>
          </a:prstGeom>
          <a:noFill/>
        </p:spPr>
        <p:txBody>
          <a:bodyPr wrap="square" rtlCol="0">
            <a:spAutoFit/>
          </a:bodyPr>
          <a:p>
            <a:r>
              <a:rPr lang="zh-CN" altLang="en-US" sz="2800" dirty="0" smtClean="0">
                <a:solidFill>
                  <a:srgbClr val="00B050"/>
                </a:solidFill>
                <a:latin typeface="华文隶书" panose="02010800040101010101" charset="-122"/>
                <a:ea typeface="华文隶书" panose="02010800040101010101" charset="-122"/>
              </a:rPr>
              <a:t>第一节  毒物与中毒事故</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第二节  厂房通风概述</a:t>
            </a:r>
            <a:endParaRPr lang="zh-CN" altLang="en-US" sz="2800" dirty="0" smtClean="0">
              <a:solidFill>
                <a:srgbClr val="00B050"/>
              </a:solidFill>
              <a:latin typeface="华文隶书" panose="02010800040101010101" charset="-122"/>
              <a:ea typeface="华文隶书" panose="02010800040101010101" charset="-122"/>
            </a:endParaRPr>
          </a:p>
          <a:p>
            <a:r>
              <a:rPr lang="zh-CN" altLang="en-US" sz="2800" dirty="0" smtClean="0">
                <a:solidFill>
                  <a:srgbClr val="00B050"/>
                </a:solidFill>
                <a:latin typeface="华文隶书" panose="02010800040101010101" charset="-122"/>
                <a:ea typeface="华文隶书" panose="02010800040101010101" charset="-122"/>
              </a:rPr>
              <a:t>第三节  工业除尘技术概述</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1830" y="530225"/>
            <a:ext cx="8293100" cy="6149975"/>
          </a:xfrm>
        </p:spPr>
        <p:txBody>
          <a:bodyPr/>
          <a:p>
            <a:pPr marL="0" indent="0" algn="just" eaLnBrk="1" latinLnBrk="0" hangingPunct="1">
              <a:lnSpc>
                <a:spcPct val="100000"/>
              </a:lnSpc>
              <a:buClrTx/>
              <a:buSzTx/>
              <a:buFontTx/>
              <a:buNone/>
            </a:pPr>
            <a:r>
              <a:rPr lang="en-US" altLang="zh-CN">
                <a:latin typeface="华文楷体" panose="02010600040101010101" charset="-122"/>
                <a:ea typeface="华文楷体" panose="02010600040101010101" charset="-122"/>
              </a:rPr>
              <a:t>    </a:t>
            </a: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2. 电除尘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电除尘是利用高压电场产生的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静电力实现粉尘颗粒与气流分离。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常用的电除尘器有板式电除尘与</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管式电除尘两类，是由</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放电极</a:t>
            </a:r>
            <a:r>
              <a:rPr lang="zh-CN" altLang="en-US">
                <a:latin typeface="华文楷体" panose="02010600040101010101" charset="-122"/>
                <a:ea typeface="华文楷体" panose="02010600040101010101" charset="-122"/>
                <a:cs typeface="华文楷体" panose="02010600040101010101" charset="-122"/>
                <a:sym typeface="+mn-ea"/>
              </a:rPr>
              <a:t>与</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集尘极</a:t>
            </a:r>
            <a:r>
              <a:rPr lang="zh-CN" altLang="en-US">
                <a:latin typeface="华文楷体" panose="02010600040101010101" charset="-122"/>
                <a:ea typeface="华文楷体" panose="02010600040101010101" charset="-122"/>
                <a:cs typeface="华文楷体" panose="02010600040101010101" charset="-122"/>
                <a:sym typeface="+mn-ea"/>
              </a:rPr>
              <a:t>组成。</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右图为管式电除尘器的示意图，</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放电极为一用吊锤绷直的细金属线</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，与直流高压电源相接；金属圆管</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的管壁为集尘极，与地相接。含尘</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气体进入除尘器后经过</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颗粒荷电</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颗粒沉降</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颗粒清除</a:t>
            </a:r>
            <a:r>
              <a:rPr lang="zh-CN" altLang="en-US">
                <a:latin typeface="华文楷体" panose="02010600040101010101" charset="-122"/>
                <a:ea typeface="华文楷体" panose="02010600040101010101" charset="-122"/>
                <a:cs typeface="华文楷体" panose="02010600040101010101" charset="-122"/>
                <a:sym typeface="+mn-ea"/>
              </a:rPr>
              <a:t>三个阶段实现</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zh-CN" altLang="en-US">
                <a:latin typeface="华文楷体" panose="02010600040101010101" charset="-122"/>
                <a:ea typeface="华文楷体" panose="02010600040101010101" charset="-122"/>
                <a:cs typeface="华文楷体" panose="02010600040101010101" charset="-122"/>
                <a:sym typeface="+mn-ea"/>
              </a:rPr>
              <a:t>尘气分离。</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200"/>
              </a:lnSpc>
              <a:buNone/>
            </a:pPr>
            <a:r>
              <a:rPr lang="en-US" altLang="zh-CN">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5353050" y="650875"/>
            <a:ext cx="3503295" cy="55276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4535" y="811530"/>
            <a:ext cx="8240395" cy="5570855"/>
          </a:xfrm>
        </p:spPr>
        <p:txBody>
          <a:bodyPr/>
          <a:p>
            <a:pPr marL="0" indent="0" algn="just"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sym typeface="+mn-ea"/>
              </a:rPr>
              <a:t>电除尘器是一种高效除尘器，对细微粉尘及雾状液滴捕集性能</a:t>
            </a:r>
            <a:r>
              <a:rPr lang="zh-CN" altLang="en-US">
                <a:latin typeface="华文楷体" panose="02010600040101010101" charset="-122"/>
                <a:ea typeface="华文楷体" panose="02010600040101010101" charset="-122"/>
                <a:sym typeface="+mn-ea"/>
              </a:rPr>
              <a:t>优异，</a:t>
            </a:r>
            <a:r>
              <a:rPr lang="zh-CN" altLang="en-US">
                <a:latin typeface="华文楷体" panose="02010600040101010101" charset="-122"/>
                <a:ea typeface="华文楷体" panose="02010600040101010101" charset="-122"/>
                <a:cs typeface="华文楷体" panose="02010600040101010101" charset="-122"/>
                <a:sym typeface="+mn-ea"/>
              </a:rPr>
              <a:t>除尘效率达99%以上。由于电除尘器的气流通过阻力小，所消耗的电能是通过静电力直接作用于尘粒上，因此能耗低；</a:t>
            </a:r>
            <a:r>
              <a:rPr lang="zh-CN" altLang="en-US">
                <a:latin typeface="华文楷体" panose="02010600040101010101" charset="-122"/>
                <a:ea typeface="华文楷体" panose="02010600040101010101" charset="-122"/>
                <a:cs typeface="华文楷体" panose="02010600040101010101" charset="-122"/>
                <a:sym typeface="+mn-ea"/>
              </a:rPr>
              <a:t>电除尘器处理气量大，又可应用于高温、高压的场合，因此被广泛用于工业除尘。电除尘器的主要缺点是设备庞大，占地面积也大，一次性投资费用高。</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采用电除尘器，尘粒的电阻率应在</a:t>
            </a:r>
            <a:r>
              <a:rPr lang="en-US" altLang="zh-CN">
                <a:solidFill>
                  <a:srgbClr val="FFC000"/>
                </a:solidFill>
                <a:latin typeface="华文楷体" panose="02010600040101010101" charset="-122"/>
                <a:ea typeface="华文楷体" panose="02010600040101010101" charset="-122"/>
                <a:sym typeface="+mn-ea"/>
              </a:rPr>
              <a:t>10</a:t>
            </a:r>
            <a:r>
              <a:rPr lang="en-US" altLang="zh-CN" baseline="30000">
                <a:solidFill>
                  <a:srgbClr val="FFC000"/>
                </a:solidFill>
                <a:latin typeface="华文楷体" panose="02010600040101010101" charset="-122"/>
                <a:ea typeface="华文楷体" panose="02010600040101010101" charset="-122"/>
                <a:sym typeface="+mn-ea"/>
              </a:rPr>
              <a:t>4</a:t>
            </a:r>
            <a:r>
              <a:rPr lang="en-US" altLang="zh-CN">
                <a:solidFill>
                  <a:srgbClr val="FFC000"/>
                </a:solidFill>
                <a:latin typeface="华文楷体" panose="02010600040101010101" charset="-122"/>
                <a:ea typeface="华文楷体" panose="02010600040101010101" charset="-122"/>
                <a:sym typeface="+mn-ea"/>
              </a:rPr>
              <a:t>~10</a:t>
            </a:r>
            <a:r>
              <a:rPr lang="en-US" altLang="zh-CN" baseline="30000">
                <a:solidFill>
                  <a:srgbClr val="FFC000"/>
                </a:solidFill>
                <a:latin typeface="华文楷体" panose="02010600040101010101" charset="-122"/>
                <a:ea typeface="华文楷体" panose="02010600040101010101" charset="-122"/>
                <a:sym typeface="+mn-ea"/>
              </a:rPr>
              <a:t>11</a:t>
            </a:r>
            <a:r>
              <a:rPr lang="en-US" altLang="zh-CN">
                <a:solidFill>
                  <a:srgbClr val="FFC000"/>
                </a:solidFill>
                <a:latin typeface="华文楷体" panose="02010600040101010101" charset="-122"/>
                <a:ea typeface="华文楷体" panose="02010600040101010101" charset="-122"/>
                <a:sym typeface="+mn-ea"/>
              </a:rPr>
              <a:t>Ω·cm </a:t>
            </a:r>
            <a:r>
              <a:rPr lang="zh-CN" altLang="en-US">
                <a:latin typeface="华文楷体" panose="02010600040101010101" charset="-122"/>
                <a:ea typeface="华文楷体" panose="02010600040101010101" charset="-122"/>
                <a:sym typeface="+mn-ea"/>
              </a:rPr>
              <a:t>范围内，</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一般可以预先通过温度、湿度调节或添用化学药品的方法来</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满足此要求。另外，电除尘器只适用在废气温度</a:t>
            </a:r>
            <a:r>
              <a:rPr lang="en-US" altLang="zh-CN">
                <a:solidFill>
                  <a:srgbClr val="FFC000"/>
                </a:solidFill>
                <a:latin typeface="华文楷体" panose="02010600040101010101" charset="-122"/>
                <a:ea typeface="华文楷体" panose="02010600040101010101" charset="-122"/>
                <a:sym typeface="+mn-ea"/>
              </a:rPr>
              <a:t>500℃</a:t>
            </a:r>
            <a:r>
              <a:rPr lang="zh-CN" altLang="en-US">
                <a:solidFill>
                  <a:srgbClr val="FFC000"/>
                </a:solidFill>
                <a:latin typeface="华文楷体" panose="02010600040101010101" charset="-122"/>
                <a:ea typeface="华文楷体" panose="02010600040101010101" charset="-122"/>
                <a:sym typeface="+mn-ea"/>
              </a:rPr>
              <a:t>以下</a:t>
            </a:r>
            <a:r>
              <a:rPr lang="zh-CN" altLang="en-US">
                <a:latin typeface="华文楷体" panose="02010600040101010101" charset="-122"/>
                <a:ea typeface="华文楷体" panose="02010600040101010101" charset="-122"/>
                <a:sym typeface="+mn-ea"/>
              </a:rPr>
              <a:t>的情况。</a:t>
            </a:r>
            <a:endParaRPr lang="zh-CN" altLang="en-US">
              <a:latin typeface="华文楷体" panose="02010600040101010101" charset="-122"/>
              <a:ea typeface="华文楷体" panose="02010600040101010101" charset="-122"/>
            </a:endParaRPr>
          </a:p>
          <a:p>
            <a:pPr marL="0" indent="0" algn="just">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8500" y="699770"/>
            <a:ext cx="8266430" cy="5463540"/>
          </a:xfrm>
        </p:spPr>
        <p:txBody>
          <a:bodyPr/>
          <a:p>
            <a:pPr marL="0" indent="0" algn="just">
              <a:lnSpc>
                <a:spcPct val="100000"/>
              </a:lnSpc>
              <a:buClrTx/>
              <a:buSzTx/>
              <a:buFontTx/>
              <a:buNone/>
            </a:pPr>
            <a:r>
              <a:rPr lang="en-US" altLang="zh-CN" b="1"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3. 湿式除尘</a:t>
            </a:r>
            <a:endParaRPr lang="zh-CN" altLang="en-US" b="1" dirty="0">
              <a:solidFill>
                <a:srgbClr val="0070C0"/>
              </a:solidFill>
              <a:latin typeface="华文楷体" panose="02010600040101010101" charset="-122"/>
              <a:ea typeface="华文楷体" panose="02010600040101010101" charset="-122"/>
              <a:cs typeface="华文楷体" panose="02010600040101010101" charset="-122"/>
            </a:endParaRPr>
          </a:p>
          <a:p>
            <a:pPr marL="0" indent="0" algn="just">
              <a:lnSpc>
                <a:spcPts val="3200"/>
              </a:lnSpc>
              <a:buClrTx/>
              <a:buSzTx/>
              <a:buFontTx/>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湿式除尘又称洗涤除尘，是用液体（一般为水）洗涤含尘气体，使尘粒与液膜、液滴或雾沫碰撞而被吸附，凝集变大，尘粒随液体排除，气体得到净化</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lnSpc>
                <a:spcPts val="3200"/>
              </a:lnSpc>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洗涤式除尘器包括喷淋塔除尘器、泡沫式除尘器，文丘里管除尘器、水膜式除尘器等。</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lnSpc>
                <a:spcPts val="3200"/>
              </a:lnSpc>
              <a:buClrTx/>
              <a:buSzTx/>
              <a:buFontTx/>
              <a:buNone/>
            </a:pPr>
            <a:r>
              <a:rPr lang="en-US" altLang="zh-CN">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sym typeface="+mn-ea"/>
              </a:rPr>
              <a:t>湿式除尘器结构简单，造价低，除尘效率高，在处理高温、易燃、易爆气体时安全性好，在除尘的同时还可去除气体中的一些有害物质。湿式除尘器的不足之处是用水量大，易产生腐蚀性液体，产生的废液或泥浆需进行再处理，并可能造成二次污染。在寒冷地区和季节，易结冰。</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640715"/>
            <a:ext cx="8221345" cy="5741670"/>
          </a:xfrm>
        </p:spPr>
        <p:txBody>
          <a:bodyPr/>
          <a:p>
            <a:pPr marL="0" indent="0" algn="just">
              <a:buNone/>
            </a:pPr>
            <a:r>
              <a:rPr lang="en-US" altLang="zh-CN" b="1">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0070C0"/>
                </a:solidFill>
                <a:latin typeface="华文楷体" panose="02010600040101010101" charset="-122"/>
                <a:ea typeface="华文楷体" panose="02010600040101010101" charset="-122"/>
                <a:cs typeface="华文楷体" panose="02010600040101010101" charset="-122"/>
                <a:sym typeface="+mn-ea"/>
              </a:rPr>
              <a:t>4. 过滤式除尘</a:t>
            </a:r>
            <a:endParaRPr lang="zh-CN" altLang="en-US" dirty="0">
              <a:solidFill>
                <a:schemeClr val="tx1"/>
              </a:solidFill>
              <a:latin typeface="华文楷体" panose="02010600040101010101" charset="-122"/>
              <a:ea typeface="华文楷体" panose="02010600040101010101" charset="-122"/>
              <a:cs typeface="华文楷体" panose="02010600040101010101" charset="-122"/>
            </a:endParaRPr>
          </a:p>
          <a:p>
            <a:pPr marL="0" indent="0" algn="just">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过滤式除尘是使含尘气流通过多孔滤料，把气体中的尘粒截留下来，使气体得到净化的方法。过滤式除尘器包括袋式除尘器（外部过滤）和颗粒层除尘器（内部过滤）等，其除尘效率可高达99%。</a:t>
            </a:r>
            <a:endParaRPr lang="zh-CN" altLang="en-US">
              <a:latin typeface="华文楷体" panose="02010600040101010101" charset="-122"/>
              <a:ea typeface="华文楷体" panose="02010600040101010101" charset="-122"/>
            </a:endParaRPr>
          </a:p>
          <a:p>
            <a:pPr marL="0" indent="0" algn="just">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采用廉价的砂、砾、焦炭等颗粒物作为滤料的颗粒层除尘器，主要应用在高温废气除尘方面；采用耐高温纤维织物作滤料的袋式除尘器，在工业尾气的除尘方面应用较广。</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en-US" altLang="zh-CN" b="1">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chemeClr val="accent4"/>
                </a:solidFill>
                <a:latin typeface="华文楷体" panose="02010600040101010101" charset="-122"/>
                <a:ea typeface="华文楷体" panose="02010600040101010101" charset="-122"/>
                <a:cs typeface="华文楷体" panose="02010600040101010101" charset="-122"/>
                <a:sym typeface="+mn-ea"/>
              </a:rPr>
              <a:t>袋式除尘器</a:t>
            </a:r>
            <a:endParaRPr lang="zh-CN" altLang="en-US" b="1">
              <a:solidFill>
                <a:schemeClr val="accent4"/>
              </a:solidFill>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b="1">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en-US" altLang="zh-CN" b="1">
                <a:solidFill>
                  <a:schemeClr val="accent4"/>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滤料使用一段时间后，由于筛滤、碰撞、滞留、扩散、静电等效应，滤袋表面积聚了一层粉尘，这层粉尘称为</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初层</a:t>
            </a:r>
            <a:r>
              <a:rPr lang="zh-CN" altLang="en-US">
                <a:latin typeface="华文楷体" panose="02010600040101010101" charset="-122"/>
                <a:ea typeface="华文楷体" panose="02010600040101010101" charset="-122"/>
                <a:cs typeface="华文楷体" panose="02010600040101010101" charset="-122"/>
                <a:sym typeface="+mn-ea"/>
              </a:rPr>
              <a:t>，在此以后的运动过程中，初层成了滤料的主要过滤层，依靠初层的作用，网孔较大的滤料也能获得较高的过滤效率。随着粉尘在滤料表面的积聚，除尘器的效率和阻力都相应的增加，当滤料两侧的压力差很大时，会把有些已附着在滤料上</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5500" y="911225"/>
            <a:ext cx="8139430" cy="5471160"/>
          </a:xfrm>
        </p:spPr>
        <p:txBody>
          <a:bodyPr/>
          <a:p>
            <a:pPr marL="0" indent="0" algn="just">
              <a:buNone/>
            </a:pPr>
            <a:r>
              <a:rPr lang="zh-CN" altLang="en-US">
                <a:latin typeface="华文楷体" panose="02010600040101010101" charset="-122"/>
                <a:ea typeface="华文楷体" panose="02010600040101010101" charset="-122"/>
                <a:cs typeface="华文楷体" panose="02010600040101010101" charset="-122"/>
                <a:sym typeface="+mn-ea"/>
              </a:rPr>
              <a:t>的细小尘粒挤压过去，使除尘器效率下降。因此，除尘器的阻力达到一定数值后，要及时清灰。清灰时不能破坏初层，以免效率下降。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lgn="just">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袋式除尘器广泛用于各种工业废气除尘中，它属于高效除尘器，除尘效率大于</a:t>
            </a:r>
            <a:r>
              <a:rPr lang="en-US" altLang="zh-CN">
                <a:latin typeface="华文楷体" panose="02010600040101010101" charset="-122"/>
                <a:ea typeface="华文楷体" panose="02010600040101010101" charset="-122"/>
                <a:cs typeface="华文楷体" panose="02010600040101010101" charset="-122"/>
                <a:sym typeface="+mn-ea"/>
              </a:rPr>
              <a:t>99%</a:t>
            </a:r>
            <a:r>
              <a:rPr lang="zh-CN" altLang="en-US">
                <a:latin typeface="华文楷体" panose="02010600040101010101" charset="-122"/>
                <a:ea typeface="华文楷体" panose="02010600040101010101" charset="-122"/>
                <a:cs typeface="华文楷体" panose="02010600040101010101" charset="-122"/>
                <a:sym typeface="+mn-ea"/>
              </a:rPr>
              <a:t>，对细粉有很强的捕集作用，对颗</a:t>
            </a:r>
            <a:r>
              <a:rPr lang="zh-CN" altLang="en-US">
                <a:latin typeface="华文楷体" panose="02010600040101010101" charset="-122"/>
                <a:ea typeface="华文楷体" panose="02010600040101010101" charset="-122"/>
              </a:rPr>
              <a:t>粒性质及气量适用性强，同时便于回收干料。</a:t>
            </a:r>
            <a:r>
              <a:rPr lang="zh-CN" altLang="en-US">
                <a:latin typeface="华文楷体" panose="02010600040101010101" charset="-122"/>
                <a:ea typeface="华文楷体" panose="02010600040101010101" charset="-122"/>
                <a:cs typeface="华文楷体" panose="02010600040101010101" charset="-122"/>
                <a:sym typeface="+mn-ea"/>
              </a:rPr>
              <a:t>袋式除尘器不适用于处理含油、含水及黏结性粉尘，同时也不适用于处理高温含尘气体，一般情况下被处理气体的温度应低于</a:t>
            </a:r>
            <a:r>
              <a:rPr lang="en-US" altLang="zh-CN">
                <a:latin typeface="华文楷体" panose="02010600040101010101" charset="-122"/>
                <a:ea typeface="华文楷体" panose="02010600040101010101" charset="-122"/>
                <a:cs typeface="华文楷体" panose="02010600040101010101" charset="-122"/>
                <a:sym typeface="+mn-ea"/>
              </a:rPr>
              <a:t>100℃</a:t>
            </a:r>
            <a:r>
              <a:rPr lang="zh-CN" altLang="en-US">
                <a:latin typeface="华文楷体" panose="02010600040101010101" charset="-122"/>
                <a:ea typeface="华文楷体" panose="02010600040101010101" charset="-122"/>
                <a:cs typeface="华文楷体" panose="02010600040101010101" charset="-122"/>
                <a:sym typeface="+mn-ea"/>
              </a:rPr>
              <a:t>。在处理高温烟气时需预先对烟气进行冷却降温。</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1360" y="583565"/>
            <a:ext cx="8243570" cy="579882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四、除尘与有害气体净化</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对产生粉尘、毒物的生产过程和设备（含露天作业的工艺设备），应优先采用机械化和自动化，避免直接人工操作。</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放散粉尘的工艺设备应尽量采取</a:t>
            </a:r>
            <a:r>
              <a:rPr lang="en-US" altLang="zh-CN">
                <a:solidFill>
                  <a:srgbClr val="FF0000"/>
                </a:solidFill>
                <a:latin typeface="华文楷体" panose="02010600040101010101" charset="-122"/>
                <a:ea typeface="华文楷体" panose="02010600040101010101" charset="-122"/>
              </a:rPr>
              <a:t>密闭措施</a:t>
            </a:r>
            <a:r>
              <a:rPr lang="en-US" altLang="zh-CN">
                <a:latin typeface="华文楷体" panose="02010600040101010101" charset="-122"/>
                <a:ea typeface="华文楷体" panose="02010600040101010101" charset="-122"/>
              </a:rPr>
              <a:t>。其密闭型式应结合实际情况，分别采用局部密闭、整体密闭或大容积密闭。</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除尘管道风速的</a:t>
            </a:r>
            <a:r>
              <a:rPr lang="en-US" altLang="zh-CN">
                <a:solidFill>
                  <a:srgbClr val="FF0000"/>
                </a:solidFill>
                <a:latin typeface="华文楷体" panose="02010600040101010101" charset="-122"/>
                <a:ea typeface="华文楷体" panose="02010600040101010101" charset="-122"/>
              </a:rPr>
              <a:t>设计值</a:t>
            </a:r>
            <a:r>
              <a:rPr lang="en-US" altLang="zh-CN">
                <a:latin typeface="华文楷体" panose="02010600040101010101" charset="-122"/>
                <a:ea typeface="华文楷体" panose="02010600040101010101" charset="-122"/>
              </a:rPr>
              <a:t>应大于粉尘在管道内不沉积的最小风速。</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密闭罩吸风口风速推荐一般按下列数值选取∶</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⑴当物料粒径小于0.088mm时，吸风口风速为0.5m/s～0.75m/s </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⑵当物料粒径为0.088mm～3mm时，吸风口风速为0.75m/s～1.5m/s  </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⑶当物料粒径大于3mm时，吸风口风速为1.5m/s～3m/s </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1685" y="760730"/>
            <a:ext cx="8183245" cy="562165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a:t>
            </a:r>
            <a:r>
              <a:rPr lang="zh-CN" altLang="en-US">
                <a:latin typeface="华文楷体" panose="02010600040101010101" charset="-122"/>
                <a:ea typeface="华文楷体" panose="02010600040101010101" charset="-122"/>
              </a:rPr>
              <a:t> 粉尘净化系统宜优先选用</a:t>
            </a:r>
            <a:r>
              <a:rPr lang="zh-CN" altLang="en-US">
                <a:solidFill>
                  <a:srgbClr val="FF0000"/>
                </a:solidFill>
                <a:latin typeface="华文楷体" panose="02010600040101010101" charset="-122"/>
                <a:ea typeface="华文楷体" panose="02010600040101010101" charset="-122"/>
              </a:rPr>
              <a:t>干法除尘</a:t>
            </a:r>
            <a:r>
              <a:rPr lang="zh-CN" altLang="en-US">
                <a:latin typeface="华文楷体" panose="02010600040101010101" charset="-122"/>
                <a:ea typeface="华文楷体" panose="02010600040101010101" charset="-122"/>
              </a:rPr>
              <a:t>。如必须选用湿法除尘，除尘系统可澄清水应循环使用，含尘污水的排放应符合环保标准的规定。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a:t>
            </a:r>
            <a:r>
              <a:rPr lang="zh-CN" altLang="en-US">
                <a:latin typeface="华文楷体" panose="02010600040101010101" charset="-122"/>
                <a:ea typeface="华文楷体" panose="02010600040101010101" charset="-122"/>
              </a:rPr>
              <a:t> 除尘净化设备应根据排除有害物性质、含尘浓度、粉尘的比重、颗粒度、温湿度、粉尘的特性（粘性、纤维性、腐蚀性、吸水性等）、回收价值以及粉尘排放环保标准来选定。</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除尘系统应根据粉尘的性质及温、湿度等特性，采取保温和排水等防止结块、堵塞管道的措施，并在管道的适当位置设置清扫口。有条件时，除尘器前的管路上宜设置必要的压缩空气吹扫设施。</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除尘系统宜设计成</a:t>
            </a:r>
            <a:r>
              <a:rPr lang="en-US" altLang="zh-CN">
                <a:solidFill>
                  <a:srgbClr val="FF0000"/>
                </a:solidFill>
                <a:latin typeface="华文楷体" panose="02010600040101010101" charset="-122"/>
                <a:ea typeface="华文楷体" panose="02010600040101010101" charset="-122"/>
              </a:rPr>
              <a:t>负压式</a:t>
            </a:r>
            <a:r>
              <a:rPr lang="en-US" altLang="zh-CN">
                <a:latin typeface="华文楷体" panose="02010600040101010101" charset="-122"/>
                <a:ea typeface="华文楷体" panose="02010600040101010101" charset="-122"/>
              </a:rPr>
              <a:t>系统。如必须采用正压式系统，主风机应选用排尘风机。</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850" y="594995"/>
            <a:ext cx="8260080" cy="5787390"/>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8. 袋式除尘器人口含尘浓度不宜大于30g/m³。当超过时，宜采用二级除尘。</a:t>
            </a:r>
            <a:endParaRPr lang="en-US" altLang="zh-CN">
              <a:latin typeface="华文楷体" panose="02010600040101010101" charset="-122"/>
              <a:ea typeface="华文楷体" panose="02010600040101010101" charset="-122"/>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9. 当袋式除尘器采用涤纶类化纤为滤料时，通过滤料的气体温度</a:t>
            </a:r>
            <a:r>
              <a:rPr lang="en-US" altLang="zh-CN">
                <a:solidFill>
                  <a:srgbClr val="FF0000"/>
                </a:solidFill>
                <a:latin typeface="华文楷体" panose="02010600040101010101" charset="-122"/>
                <a:ea typeface="华文楷体" panose="02010600040101010101" charset="-122"/>
                <a:sym typeface="+mn-ea"/>
              </a:rPr>
              <a:t>不宜大于120℃</a:t>
            </a:r>
            <a:r>
              <a:rPr lang="en-US" altLang="zh-CN">
                <a:latin typeface="华文楷体" panose="02010600040101010101" charset="-122"/>
                <a:ea typeface="华文楷体" panose="02010600040101010101" charset="-122"/>
                <a:sym typeface="+mn-ea"/>
              </a:rPr>
              <a:t>，瞬间温度最高不得大于150℃。当高温气体的温度不稳定时，应设置自控温度保护装置。当气体温度大于120℃时，应采用耐高温的滤料。</a:t>
            </a:r>
            <a:endParaRPr lang="en-US" altLang="zh-CN">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10. 除尘系统的风管，宜采用</a:t>
            </a:r>
            <a:r>
              <a:rPr lang="en-US" altLang="zh-CN">
                <a:solidFill>
                  <a:srgbClr val="FF0000"/>
                </a:solidFill>
                <a:latin typeface="华文楷体" panose="02010600040101010101" charset="-122"/>
                <a:ea typeface="华文楷体" panose="02010600040101010101" charset="-122"/>
                <a:sym typeface="+mn-ea"/>
              </a:rPr>
              <a:t>圆形钢制风管</a:t>
            </a:r>
            <a:r>
              <a:rPr lang="en-US" altLang="zh-CN">
                <a:latin typeface="华文楷体" panose="02010600040101010101" charset="-122"/>
                <a:ea typeface="华文楷体" panose="02010600040101010101" charset="-122"/>
                <a:sym typeface="+mn-ea"/>
              </a:rPr>
              <a:t>，风管宜</a:t>
            </a:r>
            <a:r>
              <a:rPr lang="en-US" altLang="zh-CN">
                <a:solidFill>
                  <a:srgbClr val="FF0000"/>
                </a:solidFill>
                <a:latin typeface="华文楷体" panose="02010600040101010101" charset="-122"/>
                <a:ea typeface="华文楷体" panose="02010600040101010101" charset="-122"/>
                <a:sym typeface="+mn-ea"/>
              </a:rPr>
              <a:t>垂直</a:t>
            </a:r>
            <a:r>
              <a:rPr lang="en-US" altLang="zh-CN">
                <a:solidFill>
                  <a:srgbClr val="FF0000"/>
                </a:solidFill>
                <a:latin typeface="华文楷体" panose="02010600040101010101" charset="-122"/>
                <a:ea typeface="华文楷体" panose="02010600040101010101" charset="-122"/>
                <a:sym typeface="+mn-ea"/>
              </a:rPr>
              <a:t>或倾斜</a:t>
            </a:r>
            <a:r>
              <a:rPr lang="en-US" altLang="zh-CN">
                <a:latin typeface="华文楷体" panose="02010600040101010101" charset="-122"/>
                <a:ea typeface="华文楷体" panose="02010600040101010101" charset="-122"/>
                <a:sym typeface="+mn-ea"/>
              </a:rPr>
              <a:t>（与水平面夹角大于45°）敷设，并应采取防止积尘措施。</a:t>
            </a:r>
            <a:endParaRPr lang="en-US" altLang="zh-CN">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11. 工业厂房排出的有毒、有害气体，不符合现行国家标准规定时，应采取</a:t>
            </a:r>
            <a:r>
              <a:rPr lang="en-US" altLang="zh-CN">
                <a:solidFill>
                  <a:srgbClr val="FF0000"/>
                </a:solidFill>
                <a:latin typeface="华文楷体" panose="02010600040101010101" charset="-122"/>
                <a:ea typeface="华文楷体" panose="02010600040101010101" charset="-122"/>
                <a:sym typeface="+mn-ea"/>
              </a:rPr>
              <a:t>净化</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回收</a:t>
            </a:r>
            <a:r>
              <a:rPr lang="en-US" altLang="zh-CN">
                <a:latin typeface="华文楷体" panose="02010600040101010101" charset="-122"/>
                <a:ea typeface="华文楷体" panose="02010600040101010101" charset="-122"/>
                <a:sym typeface="+mn-ea"/>
              </a:rPr>
              <a:t>或</a:t>
            </a:r>
            <a:r>
              <a:rPr lang="en-US" altLang="zh-CN">
                <a:solidFill>
                  <a:srgbClr val="FF0000"/>
                </a:solidFill>
                <a:latin typeface="华文楷体" panose="02010600040101010101" charset="-122"/>
                <a:ea typeface="华文楷体" panose="02010600040101010101" charset="-122"/>
                <a:sym typeface="+mn-ea"/>
              </a:rPr>
              <a:t>综合利用</a:t>
            </a:r>
            <a:r>
              <a:rPr lang="en-US" altLang="zh-CN">
                <a:latin typeface="华文楷体" panose="02010600040101010101" charset="-122"/>
                <a:ea typeface="华文楷体" panose="02010600040101010101" charset="-122"/>
                <a:sym typeface="+mn-ea"/>
              </a:rPr>
              <a:t>等措施处理达标后排放。</a:t>
            </a:r>
            <a:endParaRPr lang="en-US" altLang="zh-CN">
              <a:latin typeface="华文楷体" panose="02010600040101010101" charset="-122"/>
              <a:ea typeface="华文楷体" panose="02010600040101010101" charset="-122"/>
              <a:sym typeface="+mn-ea"/>
            </a:endParaRPr>
          </a:p>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sym typeface="+mn-ea"/>
              </a:rPr>
              <a:t>    12. 采用液体吸收法净化</a:t>
            </a:r>
            <a:r>
              <a:rPr lang="en-US" altLang="zh-CN">
                <a:solidFill>
                  <a:srgbClr val="FF0000"/>
                </a:solidFill>
                <a:latin typeface="华文楷体" panose="02010600040101010101" charset="-122"/>
                <a:ea typeface="华文楷体" panose="02010600040101010101" charset="-122"/>
                <a:sym typeface="+mn-ea"/>
              </a:rPr>
              <a:t>含有粘性物质</a:t>
            </a:r>
            <a:r>
              <a:rPr lang="en-US" altLang="zh-CN">
                <a:latin typeface="华文楷体" panose="02010600040101010101" charset="-122"/>
                <a:ea typeface="华文楷体" panose="02010600040101010101" charset="-122"/>
                <a:sym typeface="+mn-ea"/>
              </a:rPr>
              <a:t>的废气时，应采取防粘结措施。</a:t>
            </a:r>
            <a:endParaRPr lang="en-US" altLang="zh-CN">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04850"/>
            <a:ext cx="4828540" cy="50165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毒物与中毒事故</a:t>
            </a:r>
            <a:endParaRPr lang="zh-CN" altLang="en-US" sz="2800" b="1" dirty="0">
              <a:solidFill>
                <a:srgbClr val="000099"/>
              </a:solidFill>
              <a:latin typeface="+mj-ea"/>
              <a:ea typeface="+mj-ea"/>
              <a:cs typeface="+mj-ea"/>
            </a:endParaRPr>
          </a:p>
        </p:txBody>
      </p:sp>
      <p:sp>
        <p:nvSpPr>
          <p:cNvPr id="2" name="文本框 1"/>
          <p:cNvSpPr txBox="1"/>
          <p:nvPr/>
        </p:nvSpPr>
        <p:spPr>
          <a:xfrm>
            <a:off x="620395" y="1359535"/>
            <a:ext cx="8092440" cy="5427980"/>
          </a:xfrm>
          <a:prstGeom prst="rect">
            <a:avLst/>
          </a:prstGeom>
          <a:noFill/>
        </p:spPr>
        <p:txBody>
          <a:bodyPr wrap="square" rtlCol="0">
            <a:spAutoFit/>
          </a:bodyPr>
          <a:p>
            <a:pPr eaLnBrk="1" latinLnBrk="0" hangingPunct="1">
              <a:lnSpc>
                <a:spcPts val="3180"/>
              </a:lnSpc>
            </a:pPr>
            <a:r>
              <a:rPr lang="zh-CN" altLang="en-US" sz="2400">
                <a:latin typeface="华文楷体" panose="02010600040101010101" charset="-122"/>
                <a:ea typeface="华文楷体" panose="02010600040101010101" charset="-122"/>
                <a:cs typeface="华文楷体" panose="02010600040101010101" charset="-122"/>
                <a:sym typeface="+mn-ea"/>
              </a:rPr>
              <a:t>    在化工生产过程中，厂房通风与设备置换是预防中毒、窒息、火灾、爆炸事故的重要技术措施，也是预防职业病、为职工创造安全舒适工作环境的重要工程技术措施。</a:t>
            </a:r>
            <a:endParaRPr lang="zh-CN" altLang="en-US" sz="2400">
              <a:latin typeface="华文楷体" panose="02010600040101010101" charset="-122"/>
              <a:ea typeface="华文楷体" panose="02010600040101010101" charset="-122"/>
              <a:cs typeface="华文楷体" panose="02010600040101010101" charset="-122"/>
              <a:sym typeface="+mn-ea"/>
            </a:endParaRPr>
          </a:p>
          <a:p>
            <a:pPr eaLnBrk="1" latinLnBrk="0" hangingPunct="1">
              <a:lnSpc>
                <a:spcPts val="3180"/>
              </a:lnSpc>
            </a:pPr>
            <a:r>
              <a:rPr lang="zh-CN" altLang="en-US" sz="2400">
                <a:latin typeface="华文楷体" panose="02010600040101010101" charset="-122"/>
                <a:ea typeface="华文楷体" panose="02010600040101010101" charset="-122"/>
                <a:cs typeface="华文楷体" panose="02010600040101010101" charset="-122"/>
                <a:sym typeface="+mn-ea"/>
              </a:rPr>
              <a:t>    </a:t>
            </a:r>
            <a:r>
              <a:rPr lang="zh-CN" altLang="en-US" sz="2400" b="1">
                <a:latin typeface="华文楷体" panose="02010600040101010101" charset="-122"/>
                <a:ea typeface="华文楷体" panose="02010600040101010101" charset="-122"/>
                <a:cs typeface="华文楷体" panose="02010600040101010101" charset="-122"/>
                <a:sym typeface="+mn-ea"/>
              </a:rPr>
              <a:t>一、毒物与毒性</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l" eaLnBrk="1" latinLnBrk="0" hangingPunct="1">
              <a:lnSpc>
                <a:spcPts val="2880"/>
              </a:lnSpc>
              <a:spcBef>
                <a:spcPct val="20000"/>
              </a:spcBef>
              <a:buClrTx/>
              <a:buSzTx/>
              <a:buFontTx/>
            </a:pPr>
            <a:r>
              <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rPr>
              <a:t>1.毒物</a:t>
            </a:r>
            <a:endParaRPr kumimoji="1" lang="zh-CN" altLang="en-US" sz="2400" b="1" kern="0" dirty="0">
              <a:solidFill>
                <a:srgbClr val="FFC000"/>
              </a:solidFill>
              <a:latin typeface="华文楷体" panose="02010600040101010101" charset="-122"/>
              <a:ea typeface="华文楷体" panose="02010600040101010101" charset="-122"/>
              <a:cs typeface="华文楷体" panose="02010600040101010101" charset="-122"/>
            </a:endParaRPr>
          </a:p>
          <a:p>
            <a:pPr eaLnBrk="1" latinLnBrk="0" hangingPunct="1">
              <a:lnSpc>
                <a:spcPts val="3180"/>
              </a:lnSpc>
            </a:pPr>
            <a:r>
              <a:rPr lang="zh-CN" altLang="en-US" sz="2400">
                <a:solidFill>
                  <a:srgbClr val="FF0000"/>
                </a:solidFill>
                <a:latin typeface="华文楷体" panose="02010600040101010101" charset="-122"/>
                <a:ea typeface="华文楷体" panose="02010600040101010101" charset="-122"/>
                <a:cs typeface="华文楷体" panose="02010600040101010101" charset="-122"/>
              </a:rPr>
              <a:t>    毒物</a:t>
            </a:r>
            <a:r>
              <a:rPr lang="zh-CN" altLang="en-US" sz="2400">
                <a:latin typeface="华文楷体" panose="02010600040101010101" charset="-122"/>
                <a:ea typeface="华文楷体" panose="02010600040101010101" charset="-122"/>
                <a:cs typeface="华文楷体" panose="02010600040101010101" charset="-122"/>
              </a:rPr>
              <a:t>是指在一定条件下以较小剂量进入生物体后，能与生物体之间发生化学作用并导致生物体器官组织功能和(或)形态结构损害性变化的化学物。毒物可以是固体、液体和气体，与机体接触或进入机体后，能与机体相互作用，发生物理化学或生物化学反应，引起机体功能或器质性的损害，严重的甚至危及生命。毒物的毒性作用不仅与它的性质有关，而且与其剂量、作用于机体的方式及被作用者的个体差异有关。</a:t>
            </a:r>
            <a:endParaRPr lang="en-US" altLang="zh-CN"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3105" y="669290"/>
            <a:ext cx="8251825" cy="5772150"/>
          </a:xfrm>
        </p:spPr>
        <p:txBody>
          <a:bodyPr/>
          <a:p>
            <a:pPr marL="0" indent="0" eaLnBrk="1" latinLnBrk="0" hangingPunct="1">
              <a:lnSpc>
                <a:spcPts val="31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职业</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性接触毒物</a:t>
            </a:r>
            <a:r>
              <a:rPr lang="zh-CN" altLang="en-US">
                <a:latin typeface="华文楷体" panose="02010600040101010101" charset="-122"/>
                <a:ea typeface="华文楷体" panose="02010600040101010101" charset="-122"/>
                <a:cs typeface="华文楷体" panose="02010600040101010101" charset="-122"/>
                <a:sym typeface="+mn-ea"/>
              </a:rPr>
              <a:t>：劳动者在职业活动中接触的以原料、成品、半成品、中间体、反应副产物和杂质等形式存在，并可经呼吸道、经皮肤或经口进入人体而对劳动者健康产生危害的物质。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剧毒化学品</a:t>
            </a:r>
            <a:r>
              <a:rPr lang="zh-CN" altLang="en-US">
                <a:latin typeface="华文楷体" panose="02010600040101010101" charset="-122"/>
                <a:ea typeface="华文楷体" panose="02010600040101010101" charset="-122"/>
                <a:cs typeface="华文楷体" panose="02010600040101010101" charset="-122"/>
                <a:sym typeface="+mn-ea"/>
              </a:rPr>
              <a:t>：具有剧烈急性毒性危害的化学品，包括人工合成的化学品及其混合物和天然毒素，还包括具有急性毒性易造成公共安全危害的化学品。</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中毒</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职业性中毒</a:t>
            </a:r>
            <a:r>
              <a:rPr lang="zh-CN" altLang="en-US">
                <a:latin typeface="华文楷体" panose="02010600040101010101" charset="-122"/>
                <a:ea typeface="华文楷体" panose="02010600040101010101" charset="-122"/>
                <a:cs typeface="华文楷体" panose="02010600040101010101" charset="-122"/>
                <a:sym typeface="+mn-ea"/>
              </a:rPr>
              <a:t>：劳动者在职业活动中组织器官受到工作场所毒物的毒作用而引起的功能性和器质性疾病。</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职业性</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急性中毒</a:t>
            </a:r>
            <a:r>
              <a:rPr lang="zh-CN" altLang="en-US">
                <a:latin typeface="华文楷体" panose="02010600040101010101" charset="-122"/>
                <a:ea typeface="华文楷体" panose="02010600040101010101" charset="-122"/>
                <a:cs typeface="华文楷体" panose="02010600040101010101" charset="-122"/>
                <a:sym typeface="+mn-ea"/>
              </a:rPr>
              <a:t>：短时间内吸收大剂量毒物所引起的职业性中毒。</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1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职业性</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慢性中毒</a:t>
            </a:r>
            <a:r>
              <a:rPr lang="zh-CN" altLang="en-US">
                <a:latin typeface="华文楷体" panose="02010600040101010101" charset="-122"/>
                <a:ea typeface="华文楷体" panose="02010600040101010101" charset="-122"/>
                <a:cs typeface="华文楷体" panose="02010600040101010101" charset="-122"/>
                <a:sym typeface="+mn-ea"/>
              </a:rPr>
              <a:t>：长期吸收较小剂量毒物所引起的职业性中毒。</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2800" y="800100"/>
            <a:ext cx="8152130" cy="5582285"/>
          </a:xfrm>
        </p:spPr>
        <p:txBody>
          <a:bodyPr/>
          <a:p>
            <a:pPr marL="0" indent="0" eaLnBrk="1" latinLnBrk="0" hangingPunct="1">
              <a:lnSpc>
                <a:spcPts val="2880"/>
              </a:lnSpc>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sym typeface="+mn-ea"/>
              </a:rPr>
              <a:t>3.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职业性接触毒物危害程度分级</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危害</a:t>
            </a:r>
            <a:r>
              <a:rPr lang="zh-CN" altLang="en-US">
                <a:latin typeface="华文楷体" panose="02010600040101010101" charset="-122"/>
                <a:ea typeface="华文楷体" panose="02010600040101010101" charset="-122"/>
                <a:cs typeface="华文楷体" panose="02010600040101010101" charset="-122"/>
                <a:sym typeface="+mn-ea"/>
              </a:rPr>
              <a:t>：职业性接触毒物可能导致的劳动者的健康损害和不良健康影响。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毒物危害指数</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THI</a:t>
            </a:r>
            <a:r>
              <a:rPr lang="zh-CN" altLang="en-US">
                <a:latin typeface="华文楷体" panose="02010600040101010101" charset="-122"/>
                <a:ea typeface="华文楷体" panose="02010600040101010101" charset="-122"/>
                <a:cs typeface="华文楷体" panose="02010600040101010101" charset="-122"/>
                <a:sym typeface="+mn-ea"/>
              </a:rPr>
              <a:t>）：综合反应职业性接触毒物对劳动者健康危害程度的量值。</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职业性接触毒物危害程度分级，是以毒物的急性毒性、扩散性、蓄积性、致癌性、生殖毒性、致敏性、刺激与腐蚀性、实际危害后果与预后等</a:t>
            </a:r>
            <a:r>
              <a:rPr lang="en-US" altLang="zh-CN">
                <a:latin typeface="华文楷体" panose="02010600040101010101" charset="-122"/>
                <a:ea typeface="华文楷体" panose="02010600040101010101" charset="-122"/>
                <a:cs typeface="华文楷体" panose="02010600040101010101" charset="-122"/>
                <a:sym typeface="+mn-ea"/>
              </a:rPr>
              <a:t>9</a:t>
            </a:r>
            <a:r>
              <a:rPr lang="zh-CN" altLang="en-US">
                <a:latin typeface="华文楷体" panose="02010600040101010101" charset="-122"/>
                <a:ea typeface="华文楷体" panose="02010600040101010101" charset="-122"/>
                <a:cs typeface="华文楷体" panose="02010600040101010101" charset="-122"/>
                <a:sym typeface="+mn-ea"/>
              </a:rPr>
              <a:t>项指标为基础的定级标准。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效应指标</a:t>
            </a:r>
            <a:r>
              <a:rPr lang="zh-CN" altLang="en-US">
                <a:latin typeface="华文楷体" panose="02010600040101010101" charset="-122"/>
                <a:ea typeface="华文楷体" panose="02010600040101010101" charset="-122"/>
                <a:cs typeface="华文楷体" panose="02010600040101010101" charset="-122"/>
                <a:sym typeface="+mn-ea"/>
              </a:rPr>
              <a:t>：急性毒性、刺激与腐蚀性、致敏性、生殖毒性、致癌性。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影响毒物作用的因素指标</a:t>
            </a:r>
            <a:r>
              <a:rPr lang="zh-CN" altLang="en-US">
                <a:latin typeface="华文楷体" panose="02010600040101010101" charset="-122"/>
                <a:ea typeface="华文楷体" panose="02010600040101010101" charset="-122"/>
                <a:cs typeface="华文楷体" panose="02010600040101010101" charset="-122"/>
                <a:sym typeface="+mn-ea"/>
              </a:rPr>
              <a:t>：扩散性、蓄积性。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实际危害后果指标</a:t>
            </a:r>
            <a:r>
              <a:rPr lang="zh-CN" altLang="en-US">
                <a:latin typeface="华文楷体" panose="02010600040101010101" charset="-122"/>
                <a:ea typeface="华文楷体" panose="02010600040101010101" charset="-122"/>
                <a:cs typeface="华文楷体" panose="02010600040101010101" charset="-122"/>
                <a:sym typeface="+mn-ea"/>
              </a:rPr>
              <a:t>：根据中毒病死率和危害预后情况划分评分等级。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8040" y="624840"/>
            <a:ext cx="8136890" cy="5757545"/>
          </a:xfrm>
        </p:spPr>
        <p:txBody>
          <a:bodyPr/>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职业性接触毒物分项指标危害程度分级和评分按照</a:t>
            </a:r>
            <a:r>
              <a:rPr lang="en-US" altLang="zh-CN">
                <a:latin typeface="华文楷体" panose="02010600040101010101" charset="-122"/>
                <a:ea typeface="华文楷体" panose="02010600040101010101" charset="-122"/>
                <a:cs typeface="华文楷体" panose="02010600040101010101" charset="-122"/>
                <a:sym typeface="+mn-ea"/>
              </a:rPr>
              <a:t>GBZ 230-2010</a:t>
            </a:r>
            <a:r>
              <a:rPr lang="zh-CN" altLang="en-US">
                <a:latin typeface="华文楷体" panose="02010600040101010101" charset="-122"/>
                <a:ea typeface="华文楷体" panose="02010600040101010101" charset="-122"/>
                <a:cs typeface="华文楷体" panose="02010600040101010101" charset="-122"/>
                <a:sym typeface="+mn-ea"/>
              </a:rPr>
              <a:t>表</a:t>
            </a:r>
            <a:r>
              <a:rPr lang="en-US" altLang="zh-CN">
                <a:latin typeface="华文楷体" panose="02010600040101010101" charset="-122"/>
                <a:ea typeface="华文楷体" panose="02010600040101010101" charset="-122"/>
                <a:cs typeface="华文楷体" panose="02010600040101010101" charset="-122"/>
                <a:sym typeface="+mn-ea"/>
              </a:rPr>
              <a:t>1</a:t>
            </a:r>
            <a:r>
              <a:rPr lang="zh-CN" altLang="en-US">
                <a:latin typeface="华文楷体" panose="02010600040101010101" charset="-122"/>
                <a:ea typeface="华文楷体" panose="02010600040101010101" charset="-122"/>
                <a:cs typeface="华文楷体" panose="02010600040101010101" charset="-122"/>
                <a:sym typeface="+mn-ea"/>
              </a:rPr>
              <a:t>的规定，毒物危害指数计算公式：</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式中， </a:t>
            </a:r>
            <a:r>
              <a:rPr lang="en-US" altLang="zh-CN">
                <a:latin typeface="华文楷体" panose="02010600040101010101" charset="-122"/>
                <a:ea typeface="华文楷体" panose="02010600040101010101" charset="-122"/>
                <a:cs typeface="华文楷体" panose="02010600040101010101" charset="-122"/>
                <a:sym typeface="+mn-ea"/>
              </a:rPr>
              <a:t>k--</a:t>
            </a:r>
            <a:r>
              <a:rPr lang="zh-CN" altLang="en-US">
                <a:latin typeface="华文楷体" panose="02010600040101010101" charset="-122"/>
                <a:ea typeface="华文楷体" panose="02010600040101010101" charset="-122"/>
                <a:cs typeface="华文楷体" panose="02010600040101010101" charset="-122"/>
                <a:sym typeface="+mn-ea"/>
              </a:rPr>
              <a:t>分项指标权重系数；</a:t>
            </a:r>
            <a:r>
              <a:rPr lang="en-US" altLang="zh-CN">
                <a:latin typeface="华文楷体" panose="02010600040101010101" charset="-122"/>
                <a:ea typeface="华文楷体" panose="02010600040101010101" charset="-122"/>
                <a:cs typeface="华文楷体" panose="02010600040101010101" charset="-122"/>
                <a:sym typeface="+mn-ea"/>
              </a:rPr>
              <a:t>F--</a:t>
            </a:r>
            <a:r>
              <a:rPr lang="zh-CN" altLang="en-US">
                <a:latin typeface="华文楷体" panose="02010600040101010101" charset="-122"/>
                <a:ea typeface="华文楷体" panose="02010600040101010101" charset="-122"/>
                <a:cs typeface="华文楷体" panose="02010600040101010101" charset="-122"/>
                <a:sym typeface="+mn-ea"/>
              </a:rPr>
              <a:t>分项指标积分值。</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根据计算结果，判别危害程度。</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⑴  </a:t>
            </a:r>
            <a:r>
              <a:rPr lang="en-US" altLang="zh-CN">
                <a:latin typeface="华文楷体" panose="02010600040101010101" charset="-122"/>
                <a:ea typeface="华文楷体" panose="02010600040101010101" charset="-122"/>
                <a:cs typeface="华文楷体" panose="02010600040101010101" charset="-122"/>
                <a:sym typeface="+mn-ea"/>
              </a:rPr>
              <a:t>THI＜35</a:t>
            </a:r>
            <a:r>
              <a:rPr lang="zh-CN" altLang="en-US">
                <a:latin typeface="华文楷体" panose="02010600040101010101" charset="-122"/>
                <a:ea typeface="华文楷体" panose="02010600040101010101" charset="-122"/>
                <a:cs typeface="华文楷体" panose="02010600040101010101" charset="-122"/>
                <a:sym typeface="+mn-ea"/>
              </a:rPr>
              <a:t>，       轻度危害（Ⅳ级）；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⑵  </a:t>
            </a:r>
            <a:r>
              <a:rPr lang="en-US" altLang="zh-CN">
                <a:latin typeface="华文楷体" panose="02010600040101010101" charset="-122"/>
                <a:ea typeface="华文楷体" panose="02010600040101010101" charset="-122"/>
                <a:cs typeface="华文楷体" panose="02010600040101010101" charset="-122"/>
                <a:sym typeface="+mn-ea"/>
              </a:rPr>
              <a:t>35≤THI＜50</a:t>
            </a:r>
            <a:r>
              <a:rPr lang="zh-CN" altLang="en-US">
                <a:latin typeface="华文楷体" panose="02010600040101010101" charset="-122"/>
                <a:ea typeface="华文楷体" panose="02010600040101010101" charset="-122"/>
                <a:cs typeface="华文楷体" panose="02010600040101010101" charset="-122"/>
                <a:sym typeface="+mn-ea"/>
              </a:rPr>
              <a:t>，中度危害（Ⅲ级）；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⑶  </a:t>
            </a:r>
            <a:r>
              <a:rPr lang="en-US" altLang="zh-CN">
                <a:latin typeface="华文楷体" panose="02010600040101010101" charset="-122"/>
                <a:ea typeface="华文楷体" panose="02010600040101010101" charset="-122"/>
                <a:cs typeface="华文楷体" panose="02010600040101010101" charset="-122"/>
                <a:sym typeface="+mn-ea"/>
              </a:rPr>
              <a:t>50≤THI＜65</a:t>
            </a:r>
            <a:r>
              <a:rPr lang="zh-CN" altLang="en-US">
                <a:latin typeface="华文楷体" panose="02010600040101010101" charset="-122"/>
                <a:ea typeface="华文楷体" panose="02010600040101010101" charset="-122"/>
                <a:cs typeface="华文楷体" panose="02010600040101010101" charset="-122"/>
                <a:sym typeface="+mn-ea"/>
              </a:rPr>
              <a:t>，高度危害（Ⅱ级）；</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⑷  </a:t>
            </a:r>
            <a:r>
              <a:rPr lang="en-US" altLang="zh-CN">
                <a:latin typeface="华文楷体" panose="02010600040101010101" charset="-122"/>
                <a:ea typeface="华文楷体" panose="02010600040101010101" charset="-122"/>
                <a:cs typeface="华文楷体" panose="02010600040101010101" charset="-122"/>
                <a:sym typeface="+mn-ea"/>
              </a:rPr>
              <a:t>THI≥65</a:t>
            </a:r>
            <a:r>
              <a:rPr lang="zh-CN" altLang="en-US">
                <a:latin typeface="华文楷体" panose="02010600040101010101" charset="-122"/>
                <a:ea typeface="华文楷体" panose="02010600040101010101" charset="-122"/>
                <a:cs typeface="华文楷体" panose="02010600040101010101" charset="-122"/>
                <a:sym typeface="+mn-ea"/>
              </a:rPr>
              <a:t>，        极度危害（Ⅰ级）。</a:t>
            </a:r>
            <a:endParaRPr lang="zh-CN" altLang="en-US">
              <a:latin typeface="华文楷体" panose="02010600040101010101" charset="-122"/>
              <a:ea typeface="华文楷体" panose="02010600040101010101" charset="-122"/>
              <a:cs typeface="华文楷体" panose="02010600040101010101" charset="-122"/>
              <a:sym typeface="+mn-ea"/>
            </a:endParaRPr>
          </a:p>
        </p:txBody>
      </p:sp>
      <p:pic>
        <p:nvPicPr>
          <p:cNvPr id="4" name="图片 3"/>
          <p:cNvPicPr>
            <a:picLocks noChangeAspect="1"/>
          </p:cNvPicPr>
          <p:nvPr/>
        </p:nvPicPr>
        <p:blipFill>
          <a:blip r:embed="rId1"/>
          <a:stretch>
            <a:fillRect/>
          </a:stretch>
        </p:blipFill>
        <p:spPr>
          <a:xfrm>
            <a:off x="3622675" y="1541145"/>
            <a:ext cx="3809365" cy="802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4380" y="623570"/>
            <a:ext cx="8210550" cy="5758815"/>
          </a:xfrm>
        </p:spPr>
        <p:txBody>
          <a:bodyPr/>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二、防止职业毒害的工程技术措施</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防止职业毒害的措施有多种，其中非工程技术措施见第十一章。常用的防止职业毒害工程技术措施有以下几种：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工艺措施</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a:t>
            </a:r>
            <a:r>
              <a:rPr lang="zh-CN" altLang="en-US">
                <a:latin typeface="华文楷体" panose="02010600040101010101" charset="-122"/>
                <a:ea typeface="华文楷体" panose="02010600040101010101" charset="-122"/>
                <a:cs typeface="华文楷体" panose="02010600040101010101" charset="-122"/>
                <a:sym typeface="+mn-ea"/>
              </a:rPr>
              <a:t>采用危害性小的工艺。通过工艺选择，尽量避免使用有毒特别是毒性较大的物质，如无氰电镀工艺避免了氰化物中毒事故。</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cs typeface="华文楷体" panose="02010600040101010101" charset="-122"/>
                <a:sym typeface="+mn-ea"/>
              </a:rPr>
              <a:t>用无毒物料替</a:t>
            </a:r>
            <a:r>
              <a:rPr lang="zh-CN" altLang="en-US">
                <a:latin typeface="华文楷体" panose="02010600040101010101" charset="-122"/>
                <a:ea typeface="华文楷体" panose="02010600040101010101" charset="-122"/>
                <a:cs typeface="华文楷体" panose="02010600040101010101" charset="-122"/>
                <a:sym typeface="+mn-ea"/>
              </a:rPr>
              <a:t>代有毒物料，用毒性较小物料替代毒性较大的物料。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 </a:t>
            </a:r>
            <a:r>
              <a:rPr lang="zh-CN" altLang="en-US">
                <a:latin typeface="华文楷体" panose="02010600040101010101" charset="-122"/>
                <a:ea typeface="华文楷体" panose="02010600040101010101" charset="-122"/>
                <a:cs typeface="华文楷体" panose="02010600040101010101" charset="-122"/>
                <a:sym typeface="+mn-ea"/>
              </a:rPr>
              <a:t>有毒物质的净化处理。采用吸收、吸附、冷凝和焚烧等净化工艺，处理含有有毒物质的工艺气体，降低有毒物质的浓度，是重要的工艺措施。还应当结合环境保护工作，对于企业排放的废气、废液和固废中有毒物质进行无害化处理。</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6605" y="763905"/>
            <a:ext cx="8188325" cy="5618480"/>
          </a:xfrm>
        </p:spPr>
        <p:txBody>
          <a:bodyPr/>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预防有毒物质泄漏</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有毒物质的泄漏是化工企业发生中毒事故的根源。化工企业有毒物质泄漏的情形有以下几种：</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cs typeface="华文楷体" panose="02010600040101010101" charset="-122"/>
                <a:sym typeface="+mn-ea"/>
              </a:rPr>
              <a:t>生产中主动排放，如尾气排放或者污水废液排放，一般其后果是危害环境。</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cs typeface="华文楷体" panose="02010600040101010101" charset="-122"/>
                <a:sym typeface="+mn-ea"/>
              </a:rPr>
              <a:t>跑冒滴漏，其后果可能导致职业危害。</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⑶</a:t>
            </a:r>
            <a:r>
              <a:rPr lang="zh-CN" altLang="en-US">
                <a:latin typeface="华文楷体" panose="02010600040101010101" charset="-122"/>
                <a:ea typeface="华文楷体" panose="02010600040101010101" charset="-122"/>
                <a:cs typeface="华文楷体" panose="02010600040101010101" charset="-122"/>
                <a:sym typeface="+mn-ea"/>
              </a:rPr>
              <a:t>大量毒物突发性泄漏，可能造成多人急性中毒，也可能危害环境。密封技术和腐蚀控制技术是预防意外泄漏的主要技术措施。</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尽量减少人员与有毒物质的接触机会</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设置隔离室，将操作人员与可能释放有毒物质的生产设备隔离，并结合局部通风技术降低隔离室或车间内有毒物质的浓度。尽量采用密闭化、连续化、机械化操作和自动控制。</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COMMONDATA" val="eyJoZGlkIjoiYTZhMmNkMzNkNTRjZWRlODE3OTI4MDdjZjg1NmViYjgifQ=="/>
  <p:tag name="KSO_WPP_MARK_KEY" val="21b4b690-e346-43b2-aaae-690743c5d521"/>
  <p:tag name="commondata" val="eyJoZGlkIjoiYTc2ZGZiNzZiNDVlOGViOWVmM2JhOTY0NGJkNjUyYzgifQ=="/>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9388</Words>
  <Application>WPS 演示</Application>
  <PresentationFormat>自定义</PresentationFormat>
  <Paragraphs>304</Paragraphs>
  <Slides>37</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37</vt:i4>
      </vt:variant>
    </vt:vector>
  </HeadingPairs>
  <TitlesOfParts>
    <vt:vector size="53" baseType="lpstr">
      <vt:lpstr>Arial</vt:lpstr>
      <vt:lpstr>宋体</vt:lpstr>
      <vt:lpstr>Wingdings</vt:lpstr>
      <vt:lpstr>Calibri</vt:lpstr>
      <vt:lpstr>Times New Roman</vt:lpstr>
      <vt:lpstr>华文新魏</vt:lpstr>
      <vt:lpstr>隶书</vt:lpstr>
      <vt:lpstr>华文行楷</vt:lpstr>
      <vt:lpstr>华文楷体</vt:lpstr>
      <vt:lpstr>微软雅黑</vt:lpstr>
      <vt:lpstr>华文隶书</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1532</cp:revision>
  <dcterms:created xsi:type="dcterms:W3CDTF">2016-09-20T02:06:00Z</dcterms:created>
  <dcterms:modified xsi:type="dcterms:W3CDTF">2024-10-20T09:13:52Z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EAE89C1D48FA4C3C872C35C17C74621E</vt:lpwstr>
  </property>
</Properties>
</file>