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4383" r:id="rId9"/>
    <p:sldId id="4947" r:id="rId10"/>
    <p:sldId id="4430" r:id="rId11"/>
    <p:sldId id="4987" r:id="rId12"/>
    <p:sldId id="4431" r:id="rId13"/>
    <p:sldId id="4432" r:id="rId14"/>
    <p:sldId id="4435" r:id="rId15"/>
    <p:sldId id="3820" r:id="rId16"/>
    <p:sldId id="3502" r:id="rId17"/>
    <p:sldId id="4988" r:id="rId18"/>
    <p:sldId id="4482" r:id="rId19"/>
    <p:sldId id="3218" r:id="rId20"/>
    <p:sldId id="3220" r:id="rId21"/>
    <p:sldId id="4919" r:id="rId22"/>
    <p:sldId id="4920" r:id="rId23"/>
    <p:sldId id="4921" r:id="rId24"/>
    <p:sldId id="4922" r:id="rId25"/>
    <p:sldId id="4989" r:id="rId26"/>
    <p:sldId id="4990" r:id="rId27"/>
    <p:sldId id="4991" r:id="rId28"/>
    <p:sldId id="4992" r:id="rId29"/>
    <p:sldId id="3847" r:id="rId30"/>
    <p:sldId id="3959" r:id="rId31"/>
    <p:sldId id="3960" r:id="rId32"/>
    <p:sldId id="4566" r:id="rId33"/>
    <p:sldId id="4567" r:id="rId34"/>
    <p:sldId id="4568" r:id="rId35"/>
    <p:sldId id="4569" r:id="rId36"/>
    <p:sldId id="4915" r:id="rId37"/>
    <p:sldId id="4570" r:id="rId38"/>
    <p:sldId id="4571" r:id="rId39"/>
    <p:sldId id="4918" r:id="rId40"/>
    <p:sldId id="4924" r:id="rId41"/>
    <p:sldId id="4925" r:id="rId42"/>
    <p:sldId id="4926" r:id="rId43"/>
    <p:sldId id="4927" r:id="rId44"/>
    <p:sldId id="4948" r:id="rId45"/>
    <p:sldId id="4928" r:id="rId46"/>
    <p:sldId id="4929" r:id="rId47"/>
    <p:sldId id="4930" r:id="rId48"/>
    <p:sldId id="4931" r:id="rId49"/>
    <p:sldId id="4932" r:id="rId50"/>
    <p:sldId id="4933" r:id="rId51"/>
    <p:sldId id="4934" r:id="rId52"/>
    <p:sldId id="5030" r:id="rId53"/>
    <p:sldId id="4935" r:id="rId54"/>
    <p:sldId id="4936" r:id="rId55"/>
    <p:sldId id="5034" r:id="rId56"/>
    <p:sldId id="5035" r:id="rId57"/>
    <p:sldId id="5036" r:id="rId58"/>
    <p:sldId id="5031" r:id="rId59"/>
  </p:sldIdLst>
  <p:sldSz cx="9144000" cy="6858000" type="screen4x3"/>
  <p:notesSz cx="6858000" cy="9144000"/>
  <p:custDataLst>
    <p:tags r:id="rId6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66" userDrawn="1">
          <p15:clr>
            <a:srgbClr val="A4A3A4"/>
          </p15:clr>
        </p15:guide>
        <p15:guide id="2" orient="horz" pos="4020" userDrawn="1">
          <p15:clr>
            <a:srgbClr val="A4A3A4"/>
          </p15:clr>
        </p15:guide>
        <p15:guide id="3" pos="3058"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FF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466"/>
        <p:guide orient="horz" pos="4020"/>
        <p:guide pos="3058"/>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tags" Target="tags/tag3.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895465" y="6381750"/>
            <a:ext cx="181165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340" y="876935"/>
            <a:ext cx="8276590" cy="51758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8. </a:t>
            </a:r>
            <a:r>
              <a:rPr lang="zh-CN" altLang="en-US">
                <a:latin typeface="华文楷体" panose="02010600040101010101" charset="-122"/>
                <a:ea typeface="华文楷体" panose="02010600040101010101" charset="-122"/>
                <a:cs typeface="华文楷体" panose="02010600040101010101" charset="-122"/>
                <a:sym typeface="+mn-ea"/>
              </a:rPr>
              <a:t>设备使用方应安排专职安全管理人员对检修过程进行监督。</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 三、</a:t>
            </a: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检修结束后的安全要求</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检修结束现场要复原，做到</a:t>
            </a:r>
            <a:r>
              <a:rPr lang="zh-CN" altLang="en-US">
                <a:solidFill>
                  <a:srgbClr val="FE0000"/>
                </a:solidFill>
                <a:latin typeface="华文楷体" panose="02010600040101010101" charset="-122"/>
                <a:ea typeface="华文楷体" panose="02010600040101010101" charset="-122"/>
                <a:cs typeface="华文楷体" panose="02010600040101010101" charset="-122"/>
                <a:sym typeface="+mn-ea"/>
              </a:rPr>
              <a:t>工完料净场地清</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1. </a:t>
            </a:r>
            <a:r>
              <a:rPr lang="zh-CN" altLang="en-US">
                <a:latin typeface="华文楷体" panose="02010600040101010101" charset="-122"/>
                <a:ea typeface="华文楷体" panose="02010600040101010101" charset="-122"/>
                <a:cs typeface="华文楷体" panose="02010600040101010101" charset="-122"/>
                <a:sym typeface="+mn-ea"/>
              </a:rPr>
              <a:t>因检修需要而拆移的盖板、箅子板、扶手、栏杆和防护罩等安全设施应恢复其安全使用功能。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2. </a:t>
            </a:r>
            <a:r>
              <a:rPr lang="zh-CN" altLang="en-US">
                <a:latin typeface="华文楷体" panose="02010600040101010101" charset="-122"/>
                <a:ea typeface="华文楷体" panose="02010600040101010101" charset="-122"/>
                <a:cs typeface="华文楷体" panose="02010600040101010101" charset="-122"/>
                <a:sym typeface="+mn-ea"/>
              </a:rPr>
              <a:t>检修所用的工器具、脚手架、临时用电和照明设施等应及时撤离现场。</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E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3. </a:t>
            </a:r>
            <a:r>
              <a:rPr lang="zh-CN" altLang="en-US">
                <a:latin typeface="华文楷体" panose="02010600040101010101" charset="-122"/>
                <a:ea typeface="华文楷体" panose="02010600040101010101" charset="-122"/>
                <a:cs typeface="华文楷体" panose="02010600040101010101" charset="-122"/>
                <a:sym typeface="+mn-ea"/>
              </a:rPr>
              <a:t>检修完工后所留下的废料、杂物、垃圾和油污等应清理干净。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749925"/>
          </a:xfrm>
        </p:spPr>
        <p:txBody>
          <a:bodyPr/>
          <a:p>
            <a:pPr marL="0" indent="0" eaLnBrk="1" latinLnBrk="0" hangingPunct="1">
              <a:spcBef>
                <a:spcPts val="0"/>
              </a:spcBef>
              <a:buNone/>
            </a:pPr>
            <a:endParaRPr lang="zh-CN" altLang="en-US">
              <a:latin typeface="华文楷体" panose="02010600040101010101" charset="-122"/>
              <a:ea typeface="华文楷体" panose="02010600040101010101" charset="-122"/>
            </a:endParaRPr>
          </a:p>
          <a:p>
            <a:pPr marL="0" indent="0" eaLnBrk="1" latinLnBrk="0" hangingPunct="1">
              <a:spcBef>
                <a:spcPts val="0"/>
              </a:spcBef>
              <a:buNone/>
            </a:pP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a:t>
            </a:r>
            <a:r>
              <a:rPr lang="zh-CN" altLang="en-US" b="1">
                <a:latin typeface="华文楷体" panose="02010600040101010101" charset="-122"/>
                <a:ea typeface="华文楷体" panose="02010600040101010101" charset="-122"/>
                <a:sym typeface="+mn-ea"/>
              </a:rPr>
              <a:t>停车安全管理</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化工企业的生产工艺流程长、装置设备结构复杂，具有易燃、易爆、高温、高压、有毒、腐蚀性强等特点。装置停车时，操作人员要在较短时间内开关很多阀门和仪表，密切注意各部位温度、压力、流量、液位等参数变化，为了避免出现差错，停车时必须按照确定的方案进行。</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停车方案一经确定，应严格按照停车方案确定的</a:t>
            </a:r>
            <a:r>
              <a:rPr lang="zh-CN" altLang="en-US">
                <a:solidFill>
                  <a:srgbClr val="FFC000"/>
                </a:solidFill>
                <a:latin typeface="华文楷体" panose="02010600040101010101" charset="-122"/>
                <a:ea typeface="华文楷体" panose="02010600040101010101" charset="-122"/>
                <a:sym typeface="+mn-ea"/>
              </a:rPr>
              <a:t>停车时间、步骤、工艺变化幅度，以及确认的停车操作顺序表</a:t>
            </a:r>
            <a:r>
              <a:rPr lang="zh-CN" altLang="en-US">
                <a:solidFill>
                  <a:srgbClr val="FFC000"/>
                </a:solidFill>
                <a:latin typeface="华文楷体" panose="02010600040101010101" charset="-122"/>
                <a:ea typeface="华文楷体" panose="02010600040101010101" charset="-122"/>
                <a:sym typeface="+mn-ea"/>
              </a:rPr>
              <a:t>，有组织、有秩序</a:t>
            </a:r>
            <a:r>
              <a:rPr lang="zh-CN" altLang="en-US">
                <a:latin typeface="华文楷体" panose="02010600040101010101" charset="-122"/>
                <a:ea typeface="华文楷体" panose="02010600040101010101" charset="-122"/>
                <a:sym typeface="+mn-ea"/>
              </a:rPr>
              <a:t>地进行。装置停车阶段进行得顺利与否，一方面影响安全生产，另一方面将影响装置检修作业能否如期安全进行以及安全检修的质量。</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2109470" y="655320"/>
            <a:ext cx="4483735"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开停车安全管理</a:t>
            </a:r>
            <a:endParaRPr lang="zh-CN" altLang="en-US" sz="2800" b="1" dirty="0">
              <a:solidFill>
                <a:srgbClr val="000099"/>
              </a:solidFill>
              <a:latin typeface="+mj-ea"/>
              <a:ea typeface="+mj-ea"/>
              <a:cs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custDataLst>
              <p:tags r:id="rId1"/>
            </p:custDataLst>
          </p:nvPr>
        </p:nvSpPr>
        <p:spPr>
          <a:xfrm>
            <a:off x="738505" y="669925"/>
            <a:ext cx="8226425" cy="577024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1. 常规停车</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solidFill>
                  <a:srgbClr val="FFC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常规停车</a:t>
            </a:r>
            <a:r>
              <a:rPr lang="zh-CN" altLang="en-US">
                <a:latin typeface="华文楷体" panose="02010600040101010101" charset="-122"/>
                <a:ea typeface="华文楷体" panose="02010600040101010101" charset="-122"/>
                <a:cs typeface="华文楷体" panose="02010600040101010101" charset="-122"/>
                <a:sym typeface="+mn-ea"/>
              </a:rPr>
              <a:t>是指化工装置运行一段时间后，因装置检修、预见性的公用工程供应异常或前后工序故障等所进行的有计划的主动停车。    </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sym typeface="+mn-ea"/>
              </a:rPr>
              <a:t>化工装置常规停车应按以下要求做好</a:t>
            </a:r>
            <a:r>
              <a:rPr lang="zh-CN" altLang="en-US">
                <a:solidFill>
                  <a:srgbClr val="00B0F0"/>
                </a:solidFill>
                <a:latin typeface="华文楷体" panose="02010600040101010101" charset="-122"/>
                <a:ea typeface="华文楷体" panose="02010600040101010101" charset="-122"/>
                <a:sym typeface="+mn-ea"/>
              </a:rPr>
              <a:t>准备工作</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a:t>
            </a:r>
            <a:r>
              <a:rPr lang="zh-CN" altLang="en-US">
                <a:latin typeface="华文楷体" panose="02010600040101010101" charset="-122"/>
                <a:ea typeface="华文楷体" panose="02010600040101010101" charset="-122"/>
                <a:sym typeface="+mn-ea"/>
              </a:rPr>
              <a:t>编制</a:t>
            </a:r>
            <a:r>
              <a:rPr lang="zh-CN" altLang="en-US" u="sng">
                <a:latin typeface="华文楷体" panose="02010600040101010101" charset="-122"/>
                <a:ea typeface="华文楷体" panose="02010600040101010101" charset="-122"/>
                <a:sym typeface="+mn-ea"/>
              </a:rPr>
              <a:t>停车方案</a:t>
            </a:r>
            <a:r>
              <a:rPr lang="zh-CN" altLang="en-US">
                <a:latin typeface="华文楷体" panose="02010600040101010101" charset="-122"/>
                <a:ea typeface="华文楷体" panose="02010600040101010101" charset="-122"/>
                <a:sym typeface="+mn-ea"/>
              </a:rPr>
              <a:t>，参加停车人员均经过培训并熟悉停车方案；</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a:t>
            </a:r>
            <a:r>
              <a:rPr lang="zh-CN" altLang="en-US">
                <a:latin typeface="华文楷体" panose="02010600040101010101" charset="-122"/>
                <a:ea typeface="华文楷体" panose="02010600040101010101" charset="-122"/>
                <a:sym typeface="+mn-ea"/>
              </a:rPr>
              <a:t>停车操作票、工艺操作联络票等各种</a:t>
            </a:r>
            <a:r>
              <a:rPr lang="zh-CN" altLang="en-US" u="sng">
                <a:latin typeface="华文楷体" panose="02010600040101010101" charset="-122"/>
                <a:ea typeface="华文楷体" panose="02010600040101010101" charset="-122"/>
                <a:sym typeface="+mn-ea"/>
              </a:rPr>
              <a:t>票证齐全</a:t>
            </a:r>
            <a:r>
              <a:rPr lang="zh-CN" altLang="en-US">
                <a:latin typeface="华文楷体" panose="02010600040101010101" charset="-122"/>
                <a:ea typeface="华文楷体" panose="02010600040101010101" charset="-122"/>
                <a:sym typeface="+mn-ea"/>
              </a:rPr>
              <a:t>，并下发岗位；</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a:t>
            </a:r>
            <a:r>
              <a:rPr lang="zh-CN" altLang="en-US">
                <a:latin typeface="华文楷体" panose="02010600040101010101" charset="-122"/>
                <a:ea typeface="华文楷体" panose="02010600040101010101" charset="-122"/>
                <a:sym typeface="+mn-ea"/>
              </a:rPr>
              <a:t>停车用的</a:t>
            </a:r>
            <a:r>
              <a:rPr lang="zh-CN" altLang="en-US" u="sng">
                <a:latin typeface="华文楷体" panose="02010600040101010101" charset="-122"/>
                <a:ea typeface="华文楷体" panose="02010600040101010101" charset="-122"/>
                <a:sym typeface="+mn-ea"/>
              </a:rPr>
              <a:t>工(器)具</a:t>
            </a:r>
            <a:r>
              <a:rPr lang="zh-CN" altLang="en-US">
                <a:latin typeface="华文楷体" panose="02010600040101010101" charset="-122"/>
                <a:ea typeface="华文楷体" panose="02010600040101010101" charset="-122"/>
                <a:sym typeface="+mn-ea"/>
              </a:rPr>
              <a:t>、劳动</a:t>
            </a:r>
            <a:r>
              <a:rPr lang="zh-CN" altLang="en-US" u="sng">
                <a:latin typeface="华文楷体" panose="02010600040101010101" charset="-122"/>
                <a:ea typeface="华文楷体" panose="02010600040101010101" charset="-122"/>
                <a:sym typeface="+mn-ea"/>
              </a:rPr>
              <a:t>防护用品</a:t>
            </a:r>
            <a:r>
              <a:rPr lang="zh-CN" altLang="en-US">
                <a:latin typeface="华文楷体" panose="02010600040101010101" charset="-122"/>
                <a:ea typeface="华文楷体" panose="02010600040101010101" charset="-122"/>
                <a:sym typeface="+mn-ea"/>
              </a:rPr>
              <a:t>齐备，如专用停车工具、通讯工具、事故灯、防护服等；</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a:t>
            </a:r>
            <a:r>
              <a:rPr lang="zh-CN" altLang="en-US">
                <a:latin typeface="华文楷体" panose="02010600040101010101" charset="-122"/>
                <a:ea typeface="华文楷体" panose="02010600040101010101" charset="-122"/>
                <a:sym typeface="+mn-ea"/>
              </a:rPr>
              <a:t>停车后的</a:t>
            </a:r>
            <a:r>
              <a:rPr lang="zh-CN" altLang="en-US" u="sng">
                <a:latin typeface="华文楷体" panose="02010600040101010101" charset="-122"/>
                <a:ea typeface="华文楷体" panose="02010600040101010101" charset="-122"/>
                <a:sym typeface="+mn-ea"/>
              </a:rPr>
              <a:t>置换清洗方案、停车阀位图</a:t>
            </a:r>
            <a:r>
              <a:rPr lang="zh-CN" altLang="en-US">
                <a:latin typeface="华文楷体" panose="02010600040101010101" charset="-122"/>
                <a:ea typeface="华文楷体" panose="02010600040101010101" charset="-122"/>
                <a:sym typeface="+mn-ea"/>
              </a:rPr>
              <a:t>等；</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a:t>
            </a:r>
            <a:r>
              <a:rPr lang="zh-CN" altLang="en-US">
                <a:latin typeface="华文楷体" panose="02010600040101010101" charset="-122"/>
                <a:ea typeface="华文楷体" panose="02010600040101010101" charset="-122"/>
                <a:sym typeface="+mn-ea"/>
              </a:rPr>
              <a:t>停车用的各种</a:t>
            </a:r>
            <a:r>
              <a:rPr lang="zh-CN" altLang="en-US" u="sng">
                <a:latin typeface="华文楷体" panose="02010600040101010101" charset="-122"/>
                <a:ea typeface="华文楷体" panose="02010600040101010101" charset="-122"/>
                <a:sym typeface="+mn-ea"/>
              </a:rPr>
              <a:t>记录表、本</a:t>
            </a:r>
            <a:r>
              <a:rPr lang="zh-CN" altLang="en-US">
                <a:latin typeface="华文楷体" panose="02010600040101010101" charset="-122"/>
                <a:ea typeface="华文楷体" panose="02010600040101010101" charset="-122"/>
                <a:sym typeface="+mn-ea"/>
              </a:rPr>
              <a:t>等。</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3435" y="621030"/>
            <a:ext cx="8025765" cy="5845810"/>
          </a:xfrm>
          <a:prstGeom prst="rect">
            <a:avLst/>
          </a:prstGeom>
          <a:noFill/>
        </p:spPr>
        <p:txBody>
          <a:bodyPr wrap="square" rtlCol="0" anchor="t">
            <a:noAutofit/>
          </a:bodyPr>
          <a:p>
            <a:pPr marL="0" indent="0" eaLnBrk="1" latinLnBrk="0" hangingPunct="1">
              <a:lnSpc>
                <a:spcPts val="3500"/>
              </a:lnSpc>
              <a:spcBef>
                <a:spcPts val="0"/>
              </a:spcBef>
              <a:buNone/>
            </a:pPr>
            <a:r>
              <a:rPr lang="en-US" sz="2400">
                <a:latin typeface="华文楷体" panose="02010600040101010101" charset="-122"/>
                <a:ea typeface="华文楷体" panose="02010600040101010101" charset="-122"/>
                <a:cs typeface="华文楷体" panose="02010600040101010101" charset="-122"/>
                <a:sym typeface="+mn-ea"/>
              </a:rPr>
              <a:t>    </a:t>
            </a:r>
            <a:r>
              <a:rPr lang="zh-CN" altLang="en-US" sz="2400" b="1">
                <a:solidFill>
                  <a:srgbClr val="7030A0"/>
                </a:solidFill>
                <a:latin typeface="华文楷体" panose="02010600040101010101" charset="-122"/>
                <a:ea typeface="华文楷体" panose="02010600040101010101" charset="-122"/>
                <a:cs typeface="华文楷体" panose="02010600040101010101" charset="-122"/>
                <a:sym typeface="+mn-ea"/>
              </a:rPr>
              <a:t>⑵ </a:t>
            </a:r>
            <a:r>
              <a:rPr lang="zh-CN" altLang="en-US" sz="2400" b="1">
                <a:solidFill>
                  <a:srgbClr val="7030A0"/>
                </a:solidFill>
                <a:latin typeface="华文楷体" panose="02010600040101010101" charset="-122"/>
                <a:ea typeface="华文楷体" panose="02010600040101010101" charset="-122"/>
                <a:cs typeface="华文楷体" panose="02010600040101010101" charset="-122"/>
                <a:sym typeface="+mn-ea"/>
              </a:rPr>
              <a:t>化工装置常规停车注意事项</a:t>
            </a:r>
            <a:endParaRPr lang="zh-CN" altLang="en-US" sz="24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sym typeface="+mn-ea"/>
              </a:rPr>
              <a:t>    ①必须按停车方案规定的步骤进行</a:t>
            </a:r>
            <a:r>
              <a:rPr lang="zh-CN" altLang="en-US" sz="2400">
                <a:latin typeface="华文楷体" panose="02010600040101010101" charset="-122"/>
                <a:ea typeface="华文楷体" panose="02010600040101010101" charset="-122"/>
                <a:sym typeface="+mn-ea"/>
              </a:rPr>
              <a:t>。</a:t>
            </a:r>
            <a:endParaRPr lang="en-US" altLang="zh-CN" sz="240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sz="2400">
                <a:latin typeface="华文楷体" panose="02010600040101010101" charset="-122"/>
                <a:ea typeface="华文楷体" panose="02010600040101010101" charset="-122"/>
                <a:sym typeface="+mn-ea"/>
              </a:rPr>
              <a:t>    ②与上下工序及有关工段(如锅炉、配电间等)</a:t>
            </a:r>
            <a:r>
              <a:rPr lang="en-US" altLang="zh-CN" sz="2400">
                <a:solidFill>
                  <a:srgbClr val="00B0F0"/>
                </a:solidFill>
                <a:latin typeface="华文楷体" panose="02010600040101010101" charset="-122"/>
                <a:ea typeface="华文楷体" panose="02010600040101010101" charset="-122"/>
                <a:sym typeface="+mn-ea"/>
              </a:rPr>
              <a:t>保持密切联系</a:t>
            </a:r>
            <a:r>
              <a:rPr lang="en-US" altLang="zh-CN" sz="2400">
                <a:latin typeface="华文楷体" panose="02010600040101010101" charset="-122"/>
                <a:ea typeface="华文楷体" panose="02010600040101010101" charset="-122"/>
                <a:sym typeface="+mn-ea"/>
              </a:rPr>
              <a:t>，严格按照规定程序停止设备的运转，大型传动设备的停车，必须先停主机、后停辅机</a:t>
            </a:r>
            <a:r>
              <a:rPr lang="zh-CN" altLang="en-US" sz="2400">
                <a:latin typeface="华文楷体" panose="02010600040101010101" charset="-122"/>
                <a:ea typeface="华文楷体" panose="02010600040101010101" charset="-122"/>
                <a:sym typeface="+mn-ea"/>
              </a:rPr>
              <a:t>。</a:t>
            </a:r>
            <a:endParaRPr lang="en-US" altLang="zh-CN" sz="240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sz="2400">
                <a:latin typeface="华文楷体" panose="02010600040101010101" charset="-122"/>
                <a:ea typeface="华文楷体" panose="02010600040101010101" charset="-122"/>
                <a:sym typeface="+mn-ea"/>
              </a:rPr>
              <a:t>    ③设备</a:t>
            </a:r>
            <a:r>
              <a:rPr lang="en-US" altLang="zh-CN" sz="2400">
                <a:solidFill>
                  <a:srgbClr val="00B0F0"/>
                </a:solidFill>
                <a:latin typeface="华文楷体" panose="02010600040101010101" charset="-122"/>
                <a:ea typeface="华文楷体" panose="02010600040101010101" charset="-122"/>
                <a:sym typeface="+mn-ea"/>
              </a:rPr>
              <a:t>泄压操作</a:t>
            </a:r>
            <a:r>
              <a:rPr lang="en-US" altLang="zh-CN" sz="2400">
                <a:latin typeface="华文楷体" panose="02010600040101010101" charset="-122"/>
                <a:ea typeface="华文楷体" panose="02010600040101010101" charset="-122"/>
                <a:sym typeface="+mn-ea"/>
              </a:rPr>
              <a:t>应缓慢进行，压力未泄尽之前不得拆动设备；注意易燃、易爆、易中毒等危险化学品的排放和散发，防止造成事故</a:t>
            </a:r>
            <a:r>
              <a:rPr lang="zh-CN" altLang="en-US" sz="2400">
                <a:latin typeface="华文楷体" panose="02010600040101010101" charset="-122"/>
                <a:ea typeface="华文楷体" panose="02010600040101010101" charset="-122"/>
                <a:sym typeface="+mn-ea"/>
              </a:rPr>
              <a:t>。</a:t>
            </a:r>
            <a:endParaRPr lang="en-US" altLang="zh-CN" sz="240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sz="2400">
                <a:latin typeface="华文楷体" panose="02010600040101010101" charset="-122"/>
                <a:ea typeface="华文楷体" panose="02010600040101010101" charset="-122"/>
                <a:sym typeface="+mn-ea"/>
              </a:rPr>
              <a:t>    ④易燃、易爆、有毒、有腐蚀性的物料应向指定的安全地点或贮罐中排放，设立警示标志和标识；排出的可燃、有毒气体如无法收集利用应排至火炬烧掉或进行其它无毒无害化处理</a:t>
            </a:r>
            <a:r>
              <a:rPr lang="zh-CN" altLang="en-US" sz="2400">
                <a:latin typeface="华文楷体" panose="02010600040101010101" charset="-122"/>
                <a:ea typeface="华文楷体" panose="02010600040101010101" charset="-122"/>
                <a:sym typeface="+mn-ea"/>
              </a:rPr>
              <a:t>。</a:t>
            </a:r>
            <a:endParaRPr lang="en-US" altLang="zh-CN" sz="240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sz="2400">
                <a:latin typeface="华文楷体" panose="02010600040101010101" charset="-122"/>
                <a:ea typeface="华文楷体" panose="02010600040101010101" charset="-122"/>
                <a:sym typeface="+mn-ea"/>
              </a:rPr>
              <a:t>    ⑤系统</a:t>
            </a:r>
            <a:r>
              <a:rPr lang="en-US" altLang="zh-CN" sz="2400">
                <a:solidFill>
                  <a:srgbClr val="00B0F0"/>
                </a:solidFill>
                <a:latin typeface="华文楷体" panose="02010600040101010101" charset="-122"/>
                <a:ea typeface="华文楷体" panose="02010600040101010101" charset="-122"/>
                <a:sym typeface="+mn-ea"/>
              </a:rPr>
              <a:t>降压、降温</a:t>
            </a:r>
            <a:r>
              <a:rPr lang="en-US" altLang="zh-CN" sz="2400">
                <a:latin typeface="华文楷体" panose="02010600040101010101" charset="-122"/>
                <a:ea typeface="华文楷体" panose="02010600040101010101" charset="-122"/>
                <a:sym typeface="+mn-ea"/>
              </a:rPr>
              <a:t>必须按要求的幅度(速率)、先高压后低压的顺序进行，凡需保压、保温的，停车后按时记录压力、温度的变化</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7705" y="640080"/>
            <a:ext cx="8277225" cy="574230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⑥开启阀门的速度不宜过快，注意管线的预热、排凝和防水击等</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⑦高温真空设备停车必须先消除真空状态，待设备内介质的温度</a:t>
            </a:r>
            <a:r>
              <a:rPr lang="en-US" altLang="zh-CN">
                <a:solidFill>
                  <a:srgbClr val="00B0F0"/>
                </a:solidFill>
                <a:latin typeface="华文楷体" panose="02010600040101010101" charset="-122"/>
                <a:ea typeface="华文楷体" panose="02010600040101010101" charset="-122"/>
                <a:sym typeface="+mn-ea"/>
              </a:rPr>
              <a:t>降到自燃点</a:t>
            </a:r>
            <a:r>
              <a:rPr lang="en-US" altLang="zh-CN">
                <a:latin typeface="华文楷体" panose="02010600040101010101" charset="-122"/>
                <a:ea typeface="华文楷体" panose="02010600040101010101" charset="-122"/>
                <a:sym typeface="+mn-ea"/>
              </a:rPr>
              <a:t>以下时，才可与大气相通，以防空气进入引发燃爆事故</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⑧停炉操作应严格依照规程规定的</a:t>
            </a:r>
            <a:r>
              <a:rPr lang="en-US" altLang="zh-CN">
                <a:solidFill>
                  <a:srgbClr val="00B0F0"/>
                </a:solidFill>
                <a:latin typeface="华文楷体" panose="02010600040101010101" charset="-122"/>
                <a:ea typeface="华文楷体" panose="02010600040101010101" charset="-122"/>
                <a:sym typeface="+mn-ea"/>
              </a:rPr>
              <a:t>降温曲线</a:t>
            </a:r>
            <a:r>
              <a:rPr lang="en-US" altLang="zh-CN">
                <a:latin typeface="华文楷体" panose="02010600040101010101" charset="-122"/>
                <a:ea typeface="华文楷体" panose="02010600040101010101" charset="-122"/>
                <a:sym typeface="+mn-ea"/>
              </a:rPr>
              <a:t>进行，注意各部位火嘴熄火对炉膛降温均匀性的影响；火嘴未全部熄灭或炉膛温度较高时，不得进行排空和低点排凝，以免可燃气体进入炉膛引发事故</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⑨停车时</a:t>
            </a:r>
            <a:r>
              <a:rPr lang="en-US" altLang="zh-CN">
                <a:solidFill>
                  <a:srgbClr val="00B0F0"/>
                </a:solidFill>
                <a:latin typeface="华文楷体" panose="02010600040101010101" charset="-122"/>
                <a:ea typeface="华文楷体" panose="02010600040101010101" charset="-122"/>
                <a:sym typeface="+mn-ea"/>
              </a:rPr>
              <a:t>严禁高压窜低压</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⑩停车时应做好</a:t>
            </a:r>
            <a:r>
              <a:rPr lang="zh-CN" altLang="en-US">
                <a:latin typeface="华文楷体" panose="02010600040101010101" charset="-122"/>
                <a:ea typeface="华文楷体" panose="02010600040101010101" charset="-122"/>
                <a:sym typeface="+mn-ea"/>
              </a:rPr>
              <a:t>相关</a:t>
            </a:r>
            <a:r>
              <a:rPr lang="en-US" altLang="zh-CN">
                <a:latin typeface="华文楷体" panose="02010600040101010101" charset="-122"/>
                <a:ea typeface="华文楷体" panose="02010600040101010101" charset="-122"/>
                <a:sym typeface="+mn-ea"/>
              </a:rPr>
              <a:t>人员的安全防护工作，防止物料伤人</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⑪冬季停车后，采取</a:t>
            </a:r>
            <a:r>
              <a:rPr lang="en-US" altLang="zh-CN">
                <a:solidFill>
                  <a:srgbClr val="00B0F0"/>
                </a:solidFill>
                <a:latin typeface="华文楷体" panose="02010600040101010101" charset="-122"/>
                <a:ea typeface="华文楷体" panose="02010600040101010101" charset="-122"/>
                <a:sym typeface="+mn-ea"/>
              </a:rPr>
              <a:t>防冻保温</a:t>
            </a:r>
            <a:r>
              <a:rPr lang="en-US" altLang="zh-CN">
                <a:latin typeface="华文楷体" panose="02010600040101010101" charset="-122"/>
                <a:ea typeface="华文楷体" panose="02010600040101010101" charset="-122"/>
                <a:sym typeface="+mn-ea"/>
              </a:rPr>
              <a:t>措施，注意低位、死角及水、蒸汽、管线、阀门、疏水器和保温伴管的情况，防止冻坏</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⑫用于紧急处理的自动停车联锁装置，不应用于常规停车</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632460"/>
            <a:ext cx="8177530" cy="5487670"/>
          </a:xfrm>
        </p:spPr>
        <p:txBody>
          <a:bodyPr/>
          <a:p>
            <a:pPr marL="0" indent="0" eaLnBrk="1" latinLnBrk="0" hangingPunct="1">
              <a:lnSpc>
                <a:spcPts val="3500"/>
              </a:lnSpc>
              <a:spcBef>
                <a:spcPts val="0"/>
              </a:spcBef>
              <a:buNone/>
            </a:pPr>
            <a:r>
              <a:rPr lang="en-US"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sym typeface="+mn-ea"/>
              </a:rPr>
              <a:t>2. </a:t>
            </a:r>
            <a:r>
              <a:rPr lang="zh-CN" altLang="en-US" b="1">
                <a:solidFill>
                  <a:srgbClr val="7030A0"/>
                </a:solidFill>
                <a:latin typeface="华文楷体" panose="02010600040101010101" charset="-122"/>
                <a:ea typeface="华文楷体" panose="02010600040101010101" charset="-122"/>
                <a:sym typeface="+mn-ea"/>
              </a:rPr>
              <a:t>紧急</a:t>
            </a:r>
            <a:r>
              <a:rPr lang="zh-CN" altLang="en-US" b="1">
                <a:solidFill>
                  <a:srgbClr val="7030A0"/>
                </a:solidFill>
                <a:latin typeface="华文楷体" panose="02010600040101010101" charset="-122"/>
                <a:ea typeface="华文楷体" panose="02010600040101010101" charset="-122"/>
                <a:sym typeface="+mn-ea"/>
              </a:rPr>
              <a:t>停车</a:t>
            </a:r>
            <a:endParaRPr lang="zh-CN" altLang="en-US" b="1">
              <a:solidFill>
                <a:srgbClr val="7030A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C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紧急停车</a:t>
            </a:r>
            <a:r>
              <a:rPr lang="zh-CN" altLang="en-US">
                <a:latin typeface="华文楷体" panose="02010600040101010101" charset="-122"/>
                <a:ea typeface="华文楷体" panose="02010600040101010101" charset="-122"/>
                <a:cs typeface="华文楷体" panose="02010600040101010101" charset="-122"/>
                <a:sym typeface="+mn-ea"/>
              </a:rPr>
              <a:t>是指化工装置运行过程中，突然出现不可预见的设备故障、人员操作失误或工艺操作条件恶化等情况，无法维持装置正常运行造成的非计划性被动停车。</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紧急停车分为局部紧急停车、全面紧急停车。局部紧急停车是指生产过程中，某个(部分)设备或某个(部分)生产系统的紧急停车；全面紧急停车是指生产过程中，整套生产装置系统的紧急停车。</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cs typeface="华文楷体" panose="02010600040101010101" charset="-122"/>
                <a:sym typeface="+mn-ea"/>
              </a:rPr>
              <a:t>针对化工装置紧急停车的不可预见性，建设(生产)单位应根据设计文件和工艺装置的有关资料，全面分析可能出现紧急停车的各种前提条件，提前编制好有针对性的</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停车处置预案</a:t>
            </a:r>
            <a:r>
              <a:rPr lang="zh-CN" altLang="en-US">
                <a:latin typeface="华文楷体" panose="02010600040101010101" charset="-122"/>
                <a:ea typeface="华文楷体" panose="02010600040101010101" charset="-122"/>
                <a:cs typeface="华文楷体" panose="02010600040101010101" charset="-122"/>
                <a:sym typeface="+mn-ea"/>
              </a:rPr>
              <a:t>。</a:t>
            </a:r>
            <a:endParaRPr lang="en-US" b="1">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125" y="525145"/>
            <a:ext cx="8171180" cy="5657215"/>
          </a:xfrm>
          <a:prstGeom prst="rect">
            <a:avLst/>
          </a:prstGeom>
          <a:noFill/>
        </p:spPr>
        <p:txBody>
          <a:bodyPr wrap="square" rtlCol="0" anchor="t">
            <a:spAutoFit/>
          </a:bodyPr>
          <a:p>
            <a:pPr marL="0" indent="0" eaLnBrk="1" latinLnBrk="0" hangingPunct="1">
              <a:lnSpc>
                <a:spcPts val="3100"/>
              </a:lnSpc>
              <a:spcBef>
                <a:spcPts val="0"/>
              </a:spcBef>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⑵ </a:t>
            </a:r>
            <a:r>
              <a:rPr lang="en-US" sz="2400">
                <a:latin typeface="华文楷体" panose="02010600040101010101" charset="-122"/>
                <a:ea typeface="华文楷体" panose="02010600040101010101" charset="-122"/>
                <a:cs typeface="华文楷体" panose="02010600040101010101" charset="-122"/>
                <a:sym typeface="+mn-ea"/>
              </a:rPr>
              <a:t>化工装置紧急停车时的注意事项除参照正常停车的程序执行外，还应注意以下几点：</a:t>
            </a:r>
            <a:endParaRPr 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sz="2400">
                <a:latin typeface="华文楷体" panose="02010600040101010101" charset="-122"/>
                <a:ea typeface="华文楷体" panose="02010600040101010101" charset="-122"/>
                <a:cs typeface="华文楷体" panose="02010600040101010101" charset="-122"/>
                <a:sym typeface="+mn-ea"/>
              </a:rPr>
              <a:t>    ①发现或发生紧急情况，必须立即按规定向生产调度部门和有关方面</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报告</a:t>
            </a:r>
            <a:r>
              <a:rPr lang="en-US" sz="2400">
                <a:latin typeface="华文楷体" panose="02010600040101010101" charset="-122"/>
                <a:ea typeface="华文楷体" panose="02010600040101010101" charset="-122"/>
                <a:cs typeface="华文楷体" panose="02010600040101010101" charset="-122"/>
                <a:sym typeface="+mn-ea"/>
              </a:rPr>
              <a:t>，必要时可先处理后报告</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sz="2400">
                <a:latin typeface="华文楷体" panose="02010600040101010101" charset="-122"/>
                <a:ea typeface="华文楷体" panose="02010600040101010101" charset="-122"/>
                <a:cs typeface="华文楷体" panose="02010600040101010101" charset="-122"/>
                <a:sym typeface="+mn-ea"/>
              </a:rPr>
              <a:t>    ②发生停电、停水、停气(汽)时，必须采取</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措施</a:t>
            </a:r>
            <a:r>
              <a:rPr lang="en-US" sz="2400">
                <a:latin typeface="华文楷体" panose="02010600040101010101" charset="-122"/>
                <a:ea typeface="华文楷体" panose="02010600040101010101" charset="-122"/>
                <a:cs typeface="华文楷体" panose="02010600040101010101" charset="-122"/>
                <a:sym typeface="+mn-ea"/>
              </a:rPr>
              <a:t>，防止系统超温、超压、跑料及机电设备的损坏</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sz="2400">
                <a:latin typeface="华文楷体" panose="02010600040101010101" charset="-122"/>
                <a:ea typeface="华文楷体" panose="02010600040101010101" charset="-122"/>
                <a:cs typeface="华文楷体" panose="02010600040101010101" charset="-122"/>
                <a:sym typeface="+mn-ea"/>
              </a:rPr>
              <a:t>    ③出现紧急停车时，生产场所的检修、巡检、施工等作业人员应立即停止作业，迅速</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撤离</a:t>
            </a:r>
            <a:r>
              <a:rPr lang="en-US" sz="2400">
                <a:latin typeface="华文楷体" panose="02010600040101010101" charset="-122"/>
                <a:ea typeface="华文楷体" panose="02010600040101010101" charset="-122"/>
                <a:cs typeface="华文楷体" panose="02010600040101010101" charset="-122"/>
                <a:sym typeface="+mn-ea"/>
              </a:rPr>
              <a:t>现场</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sz="2400">
                <a:latin typeface="华文楷体" panose="02010600040101010101" charset="-122"/>
                <a:ea typeface="华文楷体" panose="02010600040101010101" charset="-122"/>
                <a:cs typeface="华文楷体" panose="02010600040101010101" charset="-122"/>
                <a:sym typeface="+mn-ea"/>
              </a:rPr>
              <a:t>    ④发生火灾、爆炸、大量泄漏等事故时，应首先</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切断</a:t>
            </a:r>
            <a:r>
              <a:rPr lang="en-US" sz="2400">
                <a:latin typeface="华文楷体" panose="02010600040101010101" charset="-122"/>
                <a:ea typeface="华文楷体" panose="02010600040101010101" charset="-122"/>
                <a:cs typeface="华文楷体" panose="02010600040101010101" charset="-122"/>
                <a:sym typeface="+mn-ea"/>
              </a:rPr>
              <a:t>气(物料)源，尽快</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启动事故应急救援预案</a:t>
            </a:r>
            <a:r>
              <a:rPr lang="en-US"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    </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lang="en-US" altLang="zh-CN" sz="240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⑶ </a:t>
            </a:r>
            <a:r>
              <a:rPr lang="en-US" sz="2400">
                <a:latin typeface="华文楷体" panose="02010600040101010101" charset="-122"/>
                <a:ea typeface="华文楷体" panose="02010600040101010101" charset="-122"/>
                <a:cs typeface="华文楷体" panose="02010600040101010101" charset="-122"/>
                <a:sym typeface="+mn-ea"/>
              </a:rPr>
              <a:t>发生紧急停车后，建设(生产)单位应深入分析工艺技术、设施设备、控制系统等方面存在的问题，认真总结停车过程中和停车后各项应对措施的</a:t>
            </a:r>
            <a:r>
              <a:rPr lang="en-US" sz="2400">
                <a:solidFill>
                  <a:srgbClr val="00B0F0"/>
                </a:solidFill>
                <a:latin typeface="华文楷体" panose="02010600040101010101" charset="-122"/>
                <a:ea typeface="华文楷体" panose="02010600040101010101" charset="-122"/>
                <a:cs typeface="华文楷体" panose="02010600040101010101" charset="-122"/>
                <a:sym typeface="+mn-ea"/>
              </a:rPr>
              <a:t>有效性和安全性</a:t>
            </a:r>
            <a:r>
              <a:rPr lang="en-US" sz="2400">
                <a:latin typeface="华文楷体" panose="02010600040101010101" charset="-122"/>
                <a:ea typeface="华文楷体" panose="02010600040101010101" charset="-122"/>
                <a:cs typeface="华文楷体" panose="02010600040101010101" charset="-122"/>
                <a:sym typeface="+mn-ea"/>
              </a:rPr>
              <a:t>，采取措施加以改进，避免或减少各类紧急停车事件的发生。</a:t>
            </a:r>
            <a:endParaRPr lang="zh-CN" alt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72160" y="639445"/>
            <a:ext cx="8176895" cy="5821045"/>
          </a:xfrm>
          <a:prstGeom prst="rect">
            <a:avLst/>
          </a:prstGeom>
          <a:noFill/>
        </p:spPr>
        <p:txBody>
          <a:bodyPr wrap="square" rtlCol="0">
            <a:noAutofit/>
          </a:bodyPr>
          <a:p>
            <a:pPr marL="0" indent="0" eaLnBrk="1" latinLnBrk="0" hangingPunct="1">
              <a:lnSpc>
                <a:spcPts val="3200"/>
              </a:lnSpc>
              <a:buNone/>
            </a:pPr>
            <a:r>
              <a:rPr kumimoji="1" lang="zh-CN" altLang="en-US" sz="2400" b="1" kern="0">
                <a:latin typeface="华文楷体" panose="02010600040101010101" charset="-122"/>
                <a:ea typeface="华文楷体" panose="02010600040101010101" charset="-122"/>
                <a:sym typeface="+mn-ea"/>
              </a:rPr>
              <a:t>    </a:t>
            </a:r>
            <a:r>
              <a:rPr kumimoji="1" lang="zh-CN" altLang="en-US" sz="2800" b="1" kern="0">
                <a:latin typeface="华文楷体" panose="02010600040101010101" charset="-122"/>
                <a:ea typeface="华文楷体" panose="02010600040101010101" charset="-122"/>
                <a:sym typeface="+mn-ea"/>
              </a:rPr>
              <a:t>二、开车安全管理</a:t>
            </a:r>
            <a:endParaRPr kumimoji="1" lang="zh-CN" altLang="en-US" sz="2400" b="1" kern="0">
              <a:latin typeface="华文楷体" panose="02010600040101010101" charset="-122"/>
              <a:ea typeface="华文楷体" panose="02010600040101010101" charset="-122"/>
              <a:sym typeface="+mn-ea"/>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化工生产中的开车包括基建完工后的首次开车（化工试车）、装置检修后的开车</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1. 装置开车前安全检查</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企业要制定开停车安全条件检查确认制度。在正常开停车、紧急停车后的开车前，都要进行安全条件检查确认。检查的项目与内容如下</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⑴焊接检验</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对整个生产过程所使用的材料、工具、设备、工艺过程和成品质量进行检验，分为焊前、焊接过程中、焊后成品的检验。</a:t>
            </a:r>
            <a:endParaRPr lang="zh-CN" altLang="en-US" sz="2400">
              <a:latin typeface="华文楷体" panose="02010600040101010101" charset="-122"/>
              <a:ea typeface="华文楷体" panose="02010600040101010101" charset="-122"/>
            </a:endParaRPr>
          </a:p>
          <a:p>
            <a:pPr marL="0" indent="0" algn="l" eaLnBrk="1" latinLnBrk="0" hangingPunct="1">
              <a:lnSpc>
                <a:spcPts val="3200"/>
              </a:lnSpc>
              <a:buClrTx/>
              <a:buSzTx/>
              <a:buFontTx/>
              <a:buNone/>
            </a:pPr>
            <a:r>
              <a:rPr lang="zh-CN" altLang="en-US" sz="2400">
                <a:latin typeface="华文楷体" panose="02010600040101010101" charset="-122"/>
                <a:ea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⑵试压和气密性试验</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检修复位后的设备管线，严格按照有关规定进行试压和气密性试验，防止生产时跑冒滴漏，造成事故</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marL="0" indent="0">
              <a:buNone/>
            </a:pPr>
            <a:endParaRPr lang="zh-CN" altLang="en-US"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697230"/>
            <a:ext cx="8239125" cy="5685155"/>
          </a:xfrm>
        </p:spPr>
        <p:txBody>
          <a:bodyPr/>
          <a:p>
            <a:pPr marL="0" indent="0" algn="just" eaLnBrk="1" latinLnBrk="0" hangingPunct="1">
              <a:lnSpc>
                <a:spcPts val="32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吹扫、清洗</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sym typeface="+mn-ea"/>
              </a:rPr>
              <a:t>    开车前对所有检修的设备和管线进行彻底吹扫、清洗，把施工过程中遗留在设备和管线内的焊渣、泥沙、锈渣等杂志清除掉，使所有管线都贯通。</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烘炉</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sym typeface="+mn-ea"/>
              </a:rPr>
              <a:t>    各种反应炉在检修后开车前，应按烘炉规程进行烘炉。</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⑸</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单机试车 </a:t>
            </a:r>
            <a:endParaRPr lang="en-US" altLang="zh-CN"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化工生产装置中机、泵起着输送液体、气体、固体介质的作用，如气压机、制冷压缩机、离心泵等，由于操作环境复杂，一旦单机发生故障，就会影响全局。</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因此要通过试车，对机、泵检修后能否保证安全投料一次开车成功进行考核。单机试车时装置空负荷运转或单台机器、机组以水、空气等为介质进行负荷试车。</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39445"/>
            <a:ext cx="8210550" cy="5742940"/>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⑹</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联动试车 </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zh-CN" dirty="0" smtClean="0">
                <a:latin typeface="华文楷体" panose="02010600040101010101" charset="-122"/>
                <a:ea typeface="华文楷体" panose="02010600040101010101" charset="-122"/>
                <a:cs typeface="华文楷体" panose="02010600040101010101" charset="-122"/>
                <a:sym typeface="+mn-ea"/>
              </a:rPr>
              <a:t>    联动试车用水、空气为介质或与生产物料相类似的其它介质代替生产物料，对化工装置进行带负荷模拟试运行，机器、设备、管道、电气、自动控制系统等全部投用，整个系统联合运行，以检验其除受工艺介质影响外的全部性能和检修后制造、安装质量，验证系统的安全性和完整性等性能。</a:t>
            </a:r>
            <a:endParaRPr lang="zh-CN"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None/>
            </a:pPr>
            <a:r>
              <a:rPr lang="zh-CN" altLang="zh-CN" dirty="0" smtClean="0">
                <a:latin typeface="华文楷体" panose="02010600040101010101" charset="-122"/>
                <a:ea typeface="华文楷体" panose="02010600040101010101" charset="-122"/>
                <a:cs typeface="华文楷体" panose="02010600040101010101" charset="-122"/>
                <a:sym typeface="+mn-ea"/>
              </a:rPr>
              <a:t>    三、</a:t>
            </a:r>
            <a:r>
              <a:rPr lang="zh-CN" altLang="en-US" b="1" dirty="0" smtClean="0">
                <a:latin typeface="华文楷体" panose="02010600040101010101" charset="-122"/>
                <a:ea typeface="华文楷体" panose="02010600040101010101" charset="-122"/>
                <a:cs typeface="华文楷体" panose="02010600040101010101" charset="-122"/>
                <a:sym typeface="+mn-ea"/>
              </a:rPr>
              <a:t>化工试车</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None/>
            </a:pPr>
            <a:r>
              <a:rPr lang="zh-CN" altLang="en-US"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1. 试车阶段</a:t>
            </a:r>
            <a:endParaRPr lang="zh-CN" altLang="zh-CN" dirty="0" smtClean="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buNone/>
            </a:pPr>
            <a:r>
              <a:rPr lang="zh-CN" altLang="zh-CN" dirty="0" smtClean="0">
                <a:latin typeface="华文楷体" panose="02010600040101010101" charset="-122"/>
                <a:ea typeface="华文楷体" panose="02010600040101010101" charset="-122"/>
                <a:cs typeface="华文楷体" panose="02010600040101010101" charset="-122"/>
                <a:sym typeface="+mn-ea"/>
              </a:rPr>
              <a:t>    化工装置试车分为</a:t>
            </a:r>
            <a:r>
              <a:rPr lang="zh-CN" altLang="zh-CN" dirty="0" smtClean="0">
                <a:solidFill>
                  <a:srgbClr val="00B0F0"/>
                </a:solidFill>
                <a:latin typeface="华文楷体" panose="02010600040101010101" charset="-122"/>
                <a:ea typeface="华文楷体" panose="02010600040101010101" charset="-122"/>
                <a:cs typeface="华文楷体" panose="02010600040101010101" charset="-122"/>
                <a:sym typeface="+mn-ea"/>
              </a:rPr>
              <a:t>四个阶段</a:t>
            </a:r>
            <a:r>
              <a:rPr lang="zh-CN" altLang="zh-CN" dirty="0" smtClean="0">
                <a:latin typeface="华文楷体" panose="02010600040101010101" charset="-122"/>
                <a:ea typeface="华文楷体" panose="02010600040101010101" charset="-122"/>
                <a:cs typeface="华文楷体" panose="02010600040101010101" charset="-122"/>
                <a:sym typeface="+mn-ea"/>
              </a:rPr>
              <a:t>，即试车前的</a:t>
            </a:r>
            <a:r>
              <a:rPr lang="zh-CN" altLang="zh-CN" dirty="0" smtClean="0">
                <a:solidFill>
                  <a:srgbClr val="FFC000"/>
                </a:solidFill>
                <a:latin typeface="华文楷体" panose="02010600040101010101" charset="-122"/>
                <a:ea typeface="华文楷体" panose="02010600040101010101" charset="-122"/>
                <a:cs typeface="华文楷体" panose="02010600040101010101" charset="-122"/>
                <a:sym typeface="+mn-ea"/>
              </a:rPr>
              <a:t>生产准备阶段</a:t>
            </a:r>
            <a:r>
              <a:rPr lang="zh-CN" altLang="zh-CN" dirty="0" smtClean="0">
                <a:latin typeface="华文楷体" panose="02010600040101010101" charset="-122"/>
                <a:ea typeface="华文楷体" panose="02010600040101010101" charset="-122"/>
                <a:cs typeface="华文楷体" panose="02010600040101010101" charset="-122"/>
                <a:sym typeface="+mn-ea"/>
              </a:rPr>
              <a:t>、</a:t>
            </a:r>
            <a:r>
              <a:rPr lang="zh-CN" altLang="zh-CN" dirty="0" smtClean="0">
                <a:solidFill>
                  <a:srgbClr val="FFC000"/>
                </a:solidFill>
                <a:latin typeface="华文楷体" panose="02010600040101010101" charset="-122"/>
                <a:ea typeface="华文楷体" panose="02010600040101010101" charset="-122"/>
                <a:cs typeface="华文楷体" panose="02010600040101010101" charset="-122"/>
                <a:sym typeface="+mn-ea"/>
              </a:rPr>
              <a:t>预试车阶段</a:t>
            </a:r>
            <a:r>
              <a:rPr lang="zh-CN" altLang="zh-CN" dirty="0" smtClean="0">
                <a:latin typeface="华文楷体" panose="02010600040101010101" charset="-122"/>
                <a:ea typeface="华文楷体" panose="02010600040101010101" charset="-122"/>
                <a:cs typeface="华文楷体" panose="02010600040101010101" charset="-122"/>
                <a:sym typeface="+mn-ea"/>
              </a:rPr>
              <a:t>、</a:t>
            </a:r>
            <a:r>
              <a:rPr lang="zh-CN" altLang="zh-CN" dirty="0" smtClean="0">
                <a:solidFill>
                  <a:srgbClr val="FFC000"/>
                </a:solidFill>
                <a:latin typeface="华文楷体" panose="02010600040101010101" charset="-122"/>
                <a:ea typeface="华文楷体" panose="02010600040101010101" charset="-122"/>
                <a:cs typeface="华文楷体" panose="02010600040101010101" charset="-122"/>
                <a:sym typeface="+mn-ea"/>
              </a:rPr>
              <a:t>化工投料试车阶段</a:t>
            </a:r>
            <a:r>
              <a:rPr lang="zh-CN" altLang="zh-CN" dirty="0" smtClean="0">
                <a:latin typeface="华文楷体" panose="02010600040101010101" charset="-122"/>
                <a:ea typeface="华文楷体" panose="02010600040101010101" charset="-122"/>
                <a:cs typeface="华文楷体" panose="02010600040101010101" charset="-122"/>
                <a:sym typeface="+mn-ea"/>
              </a:rPr>
              <a:t>、</a:t>
            </a:r>
            <a:r>
              <a:rPr lang="zh-CN" altLang="zh-CN" dirty="0" smtClean="0">
                <a:solidFill>
                  <a:srgbClr val="FFC000"/>
                </a:solidFill>
                <a:latin typeface="华文楷体" panose="02010600040101010101" charset="-122"/>
                <a:ea typeface="华文楷体" panose="02010600040101010101" charset="-122"/>
                <a:cs typeface="华文楷体" panose="02010600040101010101" charset="-122"/>
                <a:sym typeface="+mn-ea"/>
              </a:rPr>
              <a:t>生产考核阶段</a:t>
            </a:r>
            <a:r>
              <a:rPr lang="zh-CN" altLang="zh-CN" dirty="0" smtClean="0">
                <a:latin typeface="华文楷体" panose="02010600040101010101" charset="-122"/>
                <a:ea typeface="华文楷体" panose="02010600040101010101" charset="-122"/>
                <a:cs typeface="华文楷体" panose="02010600040101010101" charset="-122"/>
                <a:sym typeface="+mn-ea"/>
              </a:rPr>
              <a:t>。从预试车开始，每个阶段必须符合规定的条件、程序和标准要求，方可进入下一个阶段。</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317875" y="1042670"/>
            <a:ext cx="4128770" cy="1477010"/>
          </a:xfrm>
          <a:prstGeom prst="rect">
            <a:avLst/>
          </a:prstGeom>
          <a:noFill/>
        </p:spPr>
        <p:txBody>
          <a:bodyPr wrap="square" lIns="0" tIns="0" rIns="0" bIns="0" rtlCol="0">
            <a:spAutoFit/>
          </a:bodyPr>
          <a:lstStyle/>
          <a:p>
            <a:r>
              <a:rPr lang="zh-CN" altLang="en-US" sz="32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smtClean="0">
                <a:solidFill>
                  <a:srgbClr val="00B050"/>
                </a:solidFill>
                <a:latin typeface="华文隶书" panose="02010800040101010101" charset="-122"/>
                <a:ea typeface="华文隶书" panose="02010800040101010101" charset="-122"/>
                <a:sym typeface="+mn-ea"/>
              </a:rPr>
              <a:t>检维修</a:t>
            </a:r>
            <a:endParaRPr lang="zh-CN" altLang="en-US" sz="4800" dirty="0" smtClean="0">
              <a:solidFill>
                <a:srgbClr val="00B050"/>
              </a:solidFill>
              <a:latin typeface="华文隶书" panose="02010800040101010101" charset="-122"/>
              <a:ea typeface="华文隶书" panose="02010800040101010101" charset="-122"/>
              <a:sym typeface="+mn-ea"/>
            </a:endParaRPr>
          </a:p>
          <a:p>
            <a:r>
              <a:rPr lang="en-US" altLang="zh-CN" sz="4800" dirty="0" smtClean="0">
                <a:solidFill>
                  <a:srgbClr val="00B050"/>
                </a:solidFill>
                <a:latin typeface="华文隶书" panose="02010800040101010101" charset="-122"/>
                <a:ea typeface="华文隶书" panose="02010800040101010101" charset="-122"/>
                <a:sym typeface="+mn-ea"/>
              </a:rPr>
              <a:t> </a:t>
            </a:r>
            <a:r>
              <a:rPr lang="zh-CN" altLang="en-US" sz="4800" dirty="0" smtClean="0">
                <a:solidFill>
                  <a:srgbClr val="00B050"/>
                </a:solidFill>
                <a:latin typeface="华文隶书" panose="02010800040101010101" charset="-122"/>
                <a:ea typeface="华文隶书" panose="02010800040101010101" charset="-122"/>
                <a:sym typeface="+mn-ea"/>
              </a:rPr>
              <a:t>作业安全 </a:t>
            </a:r>
            <a:endParaRPr lang="zh-CN" altLang="en-US" sz="48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520825" y="1323340"/>
            <a:ext cx="179705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08</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3223260" y="2740660"/>
            <a:ext cx="5554980" cy="1814830"/>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a:t>
            </a:r>
            <a:r>
              <a:rPr lang="zh-CN" altLang="en-US" sz="2800" dirty="0" smtClean="0">
                <a:solidFill>
                  <a:srgbClr val="00B050"/>
                </a:solidFill>
                <a:latin typeface="华文隶书" panose="02010800040101010101" charset="-122"/>
                <a:ea typeface="华文隶书" panose="02010800040101010101" charset="-122"/>
                <a:sym typeface="+mn-ea"/>
              </a:rPr>
              <a:t>化工设备检修概述</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a:t>
            </a:r>
            <a:r>
              <a:rPr lang="zh-CN" altLang="en-US" sz="2800" dirty="0" smtClean="0">
                <a:solidFill>
                  <a:srgbClr val="00B050"/>
                </a:solidFill>
                <a:latin typeface="华文隶书" panose="02010800040101010101" charset="-122"/>
                <a:ea typeface="华文隶书" panose="02010800040101010101" charset="-122"/>
                <a:sym typeface="+mn-ea"/>
              </a:rPr>
              <a:t>检修作业安全要求</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a:t>
            </a:r>
            <a:r>
              <a:rPr lang="zh-CN" altLang="en-US" sz="2800" dirty="0" smtClean="0">
                <a:solidFill>
                  <a:srgbClr val="00B050"/>
                </a:solidFill>
                <a:latin typeface="华文隶书" panose="02010800040101010101" charset="-122"/>
                <a:ea typeface="华文隶书" panose="02010800040101010101" charset="-122"/>
                <a:sym typeface="+mn-ea"/>
              </a:rPr>
              <a:t>开停车安全管理</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第四节  </a:t>
            </a:r>
            <a:r>
              <a:rPr lang="zh-CN" altLang="en-US" sz="2800" dirty="0" smtClean="0">
                <a:solidFill>
                  <a:srgbClr val="00B050"/>
                </a:solidFill>
                <a:latin typeface="华文隶书" panose="02010800040101010101" charset="-122"/>
                <a:ea typeface="华文隶书" panose="02010800040101010101" charset="-122"/>
                <a:sym typeface="+mn-ea"/>
              </a:rPr>
              <a:t>特殊作业</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5005" y="830580"/>
            <a:ext cx="8289925" cy="5276215"/>
          </a:xfrm>
        </p:spPr>
        <p:txBody>
          <a:bodyPr/>
          <a:p>
            <a:pPr marL="0" indent="0" eaLnBrk="1" latinLnBrk="0" hangingPunct="1">
              <a:lnSpc>
                <a:spcPts val="35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2.</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生产准备</a:t>
            </a:r>
            <a:endParaRPr lang="zh-CN" altLang="en-US" b="1"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None/>
            </a:pPr>
            <a:r>
              <a:rPr lang="zh-CN" altLang="en-US" dirty="0" smtClean="0">
                <a:latin typeface="华文楷体" panose="02010600040101010101" charset="-122"/>
                <a:ea typeface="华文楷体" panose="02010600040101010101" charset="-122"/>
                <a:cs typeface="华文楷体" panose="02010600040101010101" charset="-122"/>
                <a:sym typeface="+mn-ea"/>
              </a:rPr>
              <a:t>    ⑴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组织准备</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建立建设项目试生产阶段的组织管理机构，明确试生产阶段的负责人、部门和有关人员及其工作职责、工作标准，建立健全试生产阶段各项安全管理规章制度；界定建设单位、总承包商、设计单位、监理单位、施工单位等相关方的安全管理范围与职责。</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500"/>
              </a:lnSpc>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⑵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人员准备</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None/>
            </a:pPr>
            <a:r>
              <a:rPr lang="zh-CN" altLang="en-US" dirty="0" smtClean="0">
                <a:latin typeface="华文楷体" panose="02010600040101010101" charset="-122"/>
                <a:ea typeface="华文楷体" panose="02010600040101010101" charset="-122"/>
                <a:cs typeface="华文楷体" panose="02010600040101010101" charset="-122"/>
                <a:sym typeface="+mn-ea"/>
              </a:rPr>
              <a:t> </a:t>
            </a: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企业应根据装置定编和岗位需求配备人员，在生产人员进入现场配合试车前，完成对所有参加试车人员的培训，并通过考核方可参加试车。</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565785"/>
            <a:ext cx="8298815" cy="5888355"/>
          </a:xfrm>
        </p:spPr>
        <p:txBody>
          <a:bodyPr/>
          <a:p>
            <a:pPr marL="0" indent="0" eaLnBrk="1" latinLnBrk="0" hangingPunct="1">
              <a:lnSpc>
                <a:spcPts val="288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⑶</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技术准备</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主要包括审查单机试车方案、编制联动试车和化工投料试车方案及其他试车方案；编制管道仪表流程图、物料平衡图、操作规程、工艺控制指标、现场处置方案等生产技术资料。</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⑷</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物资准备</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dirty="0" smtClean="0">
                <a:latin typeface="华文楷体" panose="02010600040101010101" charset="-122"/>
                <a:ea typeface="华文楷体" panose="02010600040101010101" charset="-122"/>
                <a:cs typeface="华文楷体" panose="02010600040101010101" charset="-122"/>
                <a:sym typeface="+mn-ea"/>
              </a:rPr>
              <a:t>企业应落实试生产阶段所需的原料、燃料、三剂(催化剂、溶剂、添加剂)、化学药品、标准样气、备品备件、润滑油(脂)等；安全、职业卫生、消防、气防、救护、通信等器材，应配备到岗位或个人。</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外部条件</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落实安全、消防、环保、职业卫生、抗震、防雷、特种设备登记和检测检验等各项措施，以及消防、医疗救护等社会应急救援力量及公共服务设施。企业应调查装置周边环境的安全条件，确保试生产阶段周边环境的安全；周边环境可能对装置试车安全产生严重影响的，企业应报当地政府及有关部门，及时整改消除。</a:t>
            </a:r>
            <a:r>
              <a:rPr lang="en-US" altLang="zh-CN" dirty="0" smtClean="0">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1355" y="624840"/>
            <a:ext cx="8283575" cy="5953760"/>
          </a:xfrm>
        </p:spPr>
        <p:txBody>
          <a:bodyPr/>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3. 吹扫、清洗、气密(压力)试验安全</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进行吹扫、清洗、气密(压力)试验时，应编制清洗、吹扫、气密(压力)试验方案，落实责任人，按照方案组织实施，落实相关安全措施。</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4.单机试车安全</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成立单机试车小组，检查单机试车方案安全措施落实情况。</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⑴划定试车区域，无关人员禁止进入；</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⑵单机试车过程中，应安排专人操作、监护、记录，发现异常立即处理，专利设备或关键设备应由供应商负责调试。</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单机试车时应按照点动试车、无负荷试车、带负荷试车的顺序依次进行。</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5.中间交接</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algn="l">
              <a:lnSpc>
                <a:spcPts val="3100"/>
              </a:lnSpc>
              <a:spcBef>
                <a:spcPts val="0"/>
              </a:spcBef>
              <a:buClrTx/>
              <a:buSz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⑴企业应组织有经验的专业人员和操作人员开展"三查四定"工作，落实整改措施，重点检查安全措施的缺项、设计缺陷等。</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3570" y="629920"/>
            <a:ext cx="8341360" cy="5752465"/>
          </a:xfrm>
        </p:spPr>
        <p:txBody>
          <a:bodyPr/>
          <a:p>
            <a:pPr marL="0" indent="0" eaLnBrk="1" latinLnBrk="0" hangingPunct="1">
              <a:lnSpc>
                <a:spcPts val="33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en-US" altLang="zh-CN" dirty="0" smtClean="0">
                <a:highlight>
                  <a:srgbClr val="FFFF00"/>
                </a:highlight>
                <a:latin typeface="华文楷体" panose="02010600040101010101" charset="-122"/>
                <a:ea typeface="华文楷体" panose="02010600040101010101" charset="-122"/>
                <a:cs typeface="华文楷体" panose="02010600040101010101" charset="-122"/>
                <a:sym typeface="+mn-ea"/>
              </a:rPr>
              <a:t>“</a:t>
            </a:r>
            <a:r>
              <a:rPr lang="zh-CN" altLang="en-US" dirty="0" smtClean="0">
                <a:highlight>
                  <a:srgbClr val="FFFF00"/>
                </a:highlight>
                <a:latin typeface="华文楷体" panose="02010600040101010101" charset="-122"/>
                <a:ea typeface="华文楷体" panose="02010600040101010101" charset="-122"/>
                <a:cs typeface="华文楷体" panose="02010600040101010101" charset="-122"/>
                <a:sym typeface="+mn-ea"/>
              </a:rPr>
              <a:t>三查四定</a:t>
            </a:r>
            <a:r>
              <a:rPr lang="en-US" altLang="zh-CN" dirty="0" smtClean="0">
                <a:highlight>
                  <a:srgbClr val="FFFF00"/>
                </a:highlight>
                <a:latin typeface="华文楷体" panose="02010600040101010101" charset="-122"/>
                <a:ea typeface="华文楷体" panose="02010600040101010101" charset="-122"/>
                <a:cs typeface="华文楷体" panose="02010600040101010101" charset="-122"/>
                <a:sym typeface="+mn-ea"/>
              </a:rPr>
              <a:t>”</a:t>
            </a:r>
            <a:r>
              <a:rPr lang="zh-CN" altLang="en-US" dirty="0" smtClean="0">
                <a:latin typeface="华文楷体" panose="02010600040101010101" charset="-122"/>
                <a:ea typeface="华文楷体" panose="02010600040101010101" charset="-122"/>
                <a:cs typeface="华文楷体" panose="02010600040101010101" charset="-122"/>
                <a:sym typeface="+mn-ea"/>
              </a:rPr>
              <a:t>：查设计漏项(包括不合理设计)、查工程质量及隐患、查未完工程量，对检查出的问题定任务、定人员、定措施、定整改时间。</a:t>
            </a:r>
            <a:endParaRPr lang="zh-CN" altLang="en-US" dirty="0" smtClean="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⑵"三查四定"结束后进行中间交接，安全综合协调责任主体由施工单位</a:t>
            </a:r>
            <a:r>
              <a:rPr lang="en-US" altLang="zh-CN" dirty="0" smtClean="0">
                <a:solidFill>
                  <a:srgbClr val="FF0000"/>
                </a:solidFill>
                <a:latin typeface="华文楷体" panose="02010600040101010101" charset="-122"/>
                <a:ea typeface="华文楷体" panose="02010600040101010101" charset="-122"/>
                <a:cs typeface="华文楷体" panose="02010600040101010101" charset="-122"/>
                <a:sym typeface="+mn-ea"/>
              </a:rPr>
              <a:t>转交</a:t>
            </a:r>
            <a:r>
              <a:rPr lang="en-US" altLang="zh-CN" dirty="0" smtClean="0">
                <a:latin typeface="华文楷体" panose="02010600040101010101" charset="-122"/>
                <a:ea typeface="华文楷体" panose="02010600040101010101" charset="-122"/>
                <a:cs typeface="华文楷体" panose="02010600040101010101" charset="-122"/>
                <a:sym typeface="+mn-ea"/>
              </a:rPr>
              <a:t>至建设单位。</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6. 联动试车安全</a:t>
            </a:r>
            <a:endParaRPr lang="en-US" altLang="zh-CN" dirty="0" smtClean="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企业应统筹协调试车的管理工作。联动试车时：</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⑴单机试车应全部完成；</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⑵应进行试车方案现场交底，参与人员应熟悉操作与异常处理方法，以及安全注意事项等；</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⑶公用工程系统应已稳定运行；</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⑷应确认流程正确，与其相连的非联动试车系统已完全隔离；</a:t>
            </a:r>
            <a:endParaRPr lang="en-US" altLang="zh-CN" dirty="0" smtClean="0">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9610" y="905510"/>
            <a:ext cx="8275320" cy="5476875"/>
          </a:xfrm>
        </p:spPr>
        <p:txBody>
          <a:bodyPr/>
          <a:p>
            <a:pPr marL="0" algn="l" eaLnBrk="1" latinLnBrk="0" hangingPunct="1">
              <a:lnSpc>
                <a:spcPts val="35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⑸仪表系统应已调校完毕，准确可靠，且仪表报警和联锁值整定完毕，联锁系统功能试验合格；</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5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⑹安全设施、职业病防护设施、消防设施和气防器材、有毒有害和可燃气体报警、视频监控、防护设施状态应完好；</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5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⑺宜选择水、空气作为联动试车介质；</a:t>
            </a:r>
            <a:endParaRPr lang="en-US" altLang="zh-CN" dirty="0" smtClean="0">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500"/>
              </a:lnSpc>
              <a:spcBef>
                <a:spcPts val="0"/>
              </a:spcBef>
              <a:buClrTx/>
              <a:buSzTx/>
              <a:buFontTx/>
              <a:buNone/>
            </a:pPr>
            <a:r>
              <a:rPr lang="en-US" altLang="zh-CN" dirty="0" smtClean="0">
                <a:latin typeface="华文楷体" panose="02010600040101010101" charset="-122"/>
                <a:ea typeface="华文楷体" panose="02010600040101010101" charset="-122"/>
                <a:cs typeface="华文楷体" panose="02010600040101010101" charset="-122"/>
                <a:sym typeface="+mn-ea"/>
              </a:rPr>
              <a:t>    ⑻引入燃料或窒息性气体后，应在警示区域设置标识，并指定专人重点巡检。</a:t>
            </a:r>
            <a:endParaRPr lang="en-US" altLang="zh-CN" dirty="0" smtClean="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7.开车前安全审查</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sym typeface="+mn-ea"/>
              </a:rPr>
              <a:t>    新建项目正式投料前，应进行开车前安全审查。</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sym typeface="+mn-ea"/>
              </a:rPr>
              <a:t>    现场审查完成后，审查小组应编制开车前安全审查报告，明确整改项、整改时间和整改责任人，并</a:t>
            </a:r>
            <a:r>
              <a:rPr lang="en-US" altLang="zh-CN">
                <a:solidFill>
                  <a:srgbClr val="00B0F0"/>
                </a:solidFill>
                <a:latin typeface="华文楷体" panose="02010600040101010101" charset="-122"/>
                <a:ea typeface="华文楷体" panose="02010600040101010101" charset="-122"/>
                <a:sym typeface="+mn-ea"/>
              </a:rPr>
              <a:t>在开车前完成整改</a:t>
            </a:r>
            <a:r>
              <a:rPr lang="en-US" altLang="zh-CN">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3575" y="905510"/>
            <a:ext cx="8301355" cy="547687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8.化工投料试车安全</a:t>
            </a:r>
            <a:endParaRPr lang="zh-CN" altLang="en-US" b="1">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试车必须</a:t>
            </a:r>
            <a:r>
              <a:rPr lang="zh-CN" altLang="en-US">
                <a:solidFill>
                  <a:srgbClr val="FF0000"/>
                </a:solidFill>
                <a:latin typeface="华文楷体" panose="02010600040101010101" charset="-122"/>
                <a:ea typeface="华文楷体" panose="02010600040101010101" charset="-122"/>
                <a:sym typeface="+mn-ea"/>
              </a:rPr>
              <a:t>统一指挥</a:t>
            </a:r>
            <a:r>
              <a:rPr lang="zh-CN" altLang="en-US">
                <a:latin typeface="华文楷体" panose="02010600040101010101" charset="-122"/>
                <a:ea typeface="华文楷体" panose="02010600040101010101" charset="-122"/>
                <a:sym typeface="+mn-ea"/>
              </a:rPr>
              <a:t>，严禁多头领导、越级指挥。</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⑴</a:t>
            </a:r>
            <a:r>
              <a:rPr lang="zh-CN" altLang="en-US">
                <a:latin typeface="华文楷体" panose="02010600040101010101" charset="-122"/>
                <a:ea typeface="华文楷体" panose="02010600040101010101" charset="-122"/>
                <a:sym typeface="+mn-ea"/>
              </a:rPr>
              <a:t>经开车前安全审查，确认装置具备投料试车条件后，方可开始投料试车。</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⑵投料应严格按照试车方案进行，并做好各项记录。</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⑶引入易燃易爆和有毒有害介质前，应指定有经验的专业人员</a:t>
            </a:r>
            <a:r>
              <a:rPr lang="zh-CN" altLang="en-US">
                <a:solidFill>
                  <a:srgbClr val="FFC000"/>
                </a:solidFill>
                <a:latin typeface="华文楷体" panose="02010600040101010101" charset="-122"/>
                <a:ea typeface="华文楷体" panose="02010600040101010101" charset="-122"/>
                <a:sym typeface="+mn-ea"/>
              </a:rPr>
              <a:t>再次确认</a:t>
            </a:r>
            <a:r>
              <a:rPr lang="zh-CN" altLang="en-US">
                <a:latin typeface="华文楷体" panose="02010600040101010101" charset="-122"/>
                <a:ea typeface="华文楷体" panose="02010600040101010101" charset="-122"/>
                <a:sym typeface="+mn-ea"/>
              </a:rPr>
              <a:t>流程正确。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⑷试车过程中出现异常状况时要及时中止试车进程，问题整改后方可恢复试车。</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⑸试车中，企业应</a:t>
            </a:r>
            <a:r>
              <a:rPr lang="zh-CN" altLang="en-US">
                <a:solidFill>
                  <a:srgbClr val="FFC000"/>
                </a:solidFill>
                <a:latin typeface="华文楷体" panose="02010600040101010101" charset="-122"/>
                <a:ea typeface="华文楷体" panose="02010600040101010101" charset="-122"/>
                <a:sym typeface="+mn-ea"/>
              </a:rPr>
              <a:t>控制现场人数</a:t>
            </a:r>
            <a:r>
              <a:rPr lang="zh-CN" altLang="en-US">
                <a:latin typeface="华文楷体" panose="02010600040101010101" charset="-122"/>
                <a:ea typeface="华文楷体" panose="02010600040101010101" charset="-122"/>
                <a:sym typeface="+mn-ea"/>
              </a:rPr>
              <a:t>，严禁无关人员进入现场。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⑹试车现场应准备必要的</a:t>
            </a:r>
            <a:r>
              <a:rPr lang="zh-CN" altLang="en-US">
                <a:solidFill>
                  <a:srgbClr val="FFC000"/>
                </a:solidFill>
                <a:latin typeface="华文楷体" panose="02010600040101010101" charset="-122"/>
                <a:ea typeface="华文楷体" panose="02010600040101010101" charset="-122"/>
                <a:sym typeface="+mn-ea"/>
              </a:rPr>
              <a:t>应急物资装备和人员</a:t>
            </a:r>
            <a:r>
              <a:rPr lang="zh-CN" altLang="en-US">
                <a:latin typeface="华文楷体" panose="02010600040101010101" charset="-122"/>
                <a:ea typeface="华文楷体" panose="02010600040101010101" charset="-122"/>
                <a:sym typeface="+mn-ea"/>
              </a:rPr>
              <a:t>，做好试车的安全监护。</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478155"/>
            <a:ext cx="8254365" cy="5810250"/>
          </a:xfrm>
        </p:spPr>
        <p:txBody>
          <a:bodyPr/>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dirty="0">
                <a:latin typeface="华文楷体" panose="02010600040101010101" charset="-122"/>
                <a:ea typeface="华文楷体" panose="02010600040101010101" charset="-122"/>
                <a:sym typeface="+mn-ea"/>
              </a:rPr>
              <a:t>    </a:t>
            </a:r>
            <a:r>
              <a:rPr kumimoji="0" lang="zh-CN" altLang="en-US" b="1" kern="1200" dirty="0">
                <a:latin typeface="华文楷体" panose="02010600040101010101" charset="-122"/>
                <a:ea typeface="华文楷体" panose="02010600040101010101" charset="-122"/>
                <a:sym typeface="+mn-ea"/>
              </a:rPr>
              <a:t>一、</a:t>
            </a:r>
            <a:r>
              <a:rPr lang="zh-CN" altLang="en-US" b="1" dirty="0">
                <a:latin typeface="华文楷体" panose="02010600040101010101" charset="-122"/>
                <a:ea typeface="华文楷体" panose="02010600040101010101" charset="-122"/>
                <a:cs typeface="华文楷体" panose="02010600040101010101" charset="-122"/>
                <a:sym typeface="+mn-ea"/>
              </a:rPr>
              <a:t>特殊作业的定义</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是指化学品生产单位涉及可能引发生产安全事故的</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动火</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进入受限空间</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盲板抽堵</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高处作业</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吊装</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临时用电</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动土</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断路</a:t>
            </a:r>
            <a:r>
              <a:rPr lang="zh-CN" altLang="en-US" dirty="0">
                <a:latin typeface="华文楷体" panose="02010600040101010101" charset="-122"/>
                <a:ea typeface="华文楷体" panose="02010600040101010101" charset="-122"/>
                <a:cs typeface="华文楷体" panose="02010600040101010101" charset="-122"/>
                <a:sym typeface="+mn-ea"/>
              </a:rPr>
              <a:t>等作业活动。</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000"/>
              </a:lnSpc>
              <a:spcBef>
                <a:spcPts val="0"/>
              </a:spcBef>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1</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动火作业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是指直接或间接产生明火的工艺设备以外的禁火区内可能产生火焰、火花或炽热表面的非常规作业，如使用电焊、气焊（割）、喷灯、电钻、砂轮、喷砂机等进行的作业。</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2</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受限空间</a:t>
            </a:r>
            <a:endPar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是指进出口受限，通风不良，包括封闭、半封闭的设备、设施及场所，如反应器、塔、釜、槽、罐、炉膛、锅筒、管道以及地下室、窨井、坑（池）、下水道或其他封闭、半封闭场所；</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受限空间作业</a:t>
            </a:r>
            <a:r>
              <a:rPr lang="zh-CN" altLang="en-US" dirty="0">
                <a:latin typeface="华文楷体" panose="02010600040101010101" charset="-122"/>
                <a:ea typeface="华文楷体" panose="02010600040101010101" charset="-122"/>
                <a:cs typeface="华文楷体" panose="02010600040101010101" charset="-122"/>
                <a:sym typeface="+mn-ea"/>
              </a:rPr>
              <a:t>是指进入或探入受限空间进行的作业。</a:t>
            </a:r>
            <a:r>
              <a:rPr kumimoji="0" lang="zh-CN" altLang="en-US" kern="1200" dirty="0">
                <a:latin typeface="华文楷体" panose="02010600040101010101" charset="-122"/>
                <a:ea typeface="华文楷体" panose="02010600040101010101" charset="-122"/>
                <a:sym typeface="+mn-ea"/>
              </a:rPr>
              <a:t>   </a:t>
            </a:r>
            <a:endParaRPr kumimoji="0" lang="zh-CN" altLang="en-US" kern="1200" dirty="0">
              <a:solidFill>
                <a:schemeClr val="tx1"/>
              </a:solidFill>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582295"/>
            <a:ext cx="4719320" cy="758825"/>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第四节 特殊作业安全管理</a:t>
            </a:r>
            <a:endParaRPr lang="zh-CN" altLang="en-US" sz="2800" b="1" dirty="0">
              <a:solidFill>
                <a:srgbClr val="000099"/>
              </a:solidFill>
              <a:latin typeface="+mj-ea"/>
              <a:ea typeface="+mj-ea"/>
              <a:cs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5949315"/>
          </a:xfrm>
        </p:spPr>
        <p:txBody>
          <a:bodyPr/>
          <a:p>
            <a:pPr marL="0" indent="0">
              <a:buNone/>
            </a:pPr>
            <a:r>
              <a:rPr lang="en-US">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3</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盲板抽堵作业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是指在设备、管道上安装和拆卸盲板的作业。</a:t>
            </a:r>
            <a:endParaRPr lang="zh-CN" altLang="en-US">
              <a:latin typeface="华文楷体" panose="02010600040101010101" charset="-122"/>
              <a:ea typeface="华文楷体" panose="02010600040101010101" charset="-122"/>
              <a:sym typeface="+mn-ea"/>
            </a:endParaRPr>
          </a:p>
          <a:p>
            <a:pPr marL="0" algn="l">
              <a:buClrTx/>
              <a:buSzTx/>
              <a:buFontTx/>
              <a:buNone/>
            </a:pPr>
            <a:r>
              <a:rPr lang="zh-CN" altLang="en-US">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4</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高处作业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指在距坠落基准面2m及2m以上有可能坠落的高处进行的作业。</a:t>
            </a:r>
            <a:endParaRPr lang="zh-CN" altLang="en-US">
              <a:latin typeface="华文楷体" panose="02010600040101010101" charset="-122"/>
              <a:ea typeface="华文楷体" panose="02010600040101010101" charset="-122"/>
              <a:sym typeface="+mn-ea"/>
            </a:endParaRPr>
          </a:p>
          <a:p>
            <a:pPr marL="0" algn="l">
              <a:buClrTx/>
              <a:buSzTx/>
              <a:buFontTx/>
              <a:buNone/>
            </a:pPr>
            <a:r>
              <a:rPr lang="zh-CN" altLang="en-US">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5</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吊装作业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指利用各种吊装机具将设备、工件、器具、材料等吊起，使其发生位置变化的作业。</a:t>
            </a:r>
            <a:endParaRPr lang="zh-CN" altLang="en-US">
              <a:latin typeface="华文楷体" panose="02010600040101010101" charset="-122"/>
              <a:ea typeface="华文楷体" panose="02010600040101010101" charset="-122"/>
              <a:sym typeface="+mn-ea"/>
            </a:endParaRPr>
          </a:p>
          <a:p>
            <a:pPr marL="0" algn="l">
              <a:buClrTx/>
              <a:buSzTx/>
              <a:buFontTx/>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6</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临时用电</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指正</a:t>
            </a:r>
            <a:r>
              <a:rPr lang="en-US" altLang="zh-CN">
                <a:latin typeface="华文楷体" panose="02010600040101010101" charset="-122"/>
                <a:ea typeface="华文楷体" panose="02010600040101010101" charset="-122"/>
                <a:sym typeface="+mn-ea"/>
              </a:rPr>
              <a:t>式运行的电源上所接的非永久性用电。</a:t>
            </a:r>
            <a:endParaRPr lang="en-US" altLang="zh-CN">
              <a:latin typeface="华文楷体" panose="02010600040101010101" charset="-122"/>
              <a:ea typeface="华文楷体" panose="02010600040101010101" charset="-122"/>
              <a:sym typeface="+mn-ea"/>
            </a:endParaRPr>
          </a:p>
          <a:p>
            <a:pPr marL="0" algn="l">
              <a:buClrTx/>
              <a:buSzTx/>
              <a:buFontTx/>
              <a:buNone/>
            </a:pPr>
            <a:r>
              <a:rPr lang="en-US" altLang="zh-CN">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7</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动土作业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指挖土、打桩、钻探、坑探、地锚入土深度在0.5m以上；使用推土机、压路机等施工机械进行填土或平整场地等可能对地下隐蔽设施产生影响的作业。</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638810"/>
            <a:ext cx="8268970" cy="6051550"/>
          </a:xfrm>
        </p:spPr>
        <p:txBody>
          <a:bodyPr/>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8</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断路作业</a:t>
            </a:r>
            <a:endParaRPr lang="zh-CN" altLang="en-US">
              <a:solidFill>
                <a:srgbClr val="FF0000"/>
              </a:solidFill>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指在化学品生产单位内交通主、支路与车间引道上进行工程施工、吊装、吊运等各种影响正常交通的作业。</a:t>
            </a:r>
            <a:endParaRPr lang="zh-CN" altLang="en-US">
              <a:latin typeface="华文楷体" panose="02010600040101010101" charset="-122"/>
              <a:ea typeface="华文楷体" panose="02010600040101010101" charset="-122"/>
              <a:sym typeface="+mn-ea"/>
            </a:endParaRPr>
          </a:p>
          <a:p>
            <a:pPr marL="0" indent="0">
              <a:buNone/>
            </a:pPr>
            <a:r>
              <a:rPr lang="zh-CN" altLang="en-US" b="1">
                <a:latin typeface="华文楷体" panose="02010600040101010101" charset="-122"/>
                <a:ea typeface="华文楷体" panose="02010600040101010101" charset="-122"/>
                <a:sym typeface="+mn-ea"/>
              </a:rPr>
              <a:t>    二、特殊作业的基本要求</a:t>
            </a:r>
            <a:endParaRPr lang="zh-CN" altLang="en-US" b="1">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1. 作业前的安全要求</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sym typeface="+mn-ea"/>
              </a:rPr>
              <a:t> 应开展作业危害分析，</a:t>
            </a:r>
            <a:r>
              <a:rPr lang="zh-CN" altLang="en-US">
                <a:solidFill>
                  <a:srgbClr val="FF0000"/>
                </a:solidFill>
                <a:latin typeface="华文楷体" panose="02010600040101010101" charset="-122"/>
                <a:ea typeface="华文楷体" panose="02010600040101010101" charset="-122"/>
                <a:sym typeface="+mn-ea"/>
              </a:rPr>
              <a:t>辨识</a:t>
            </a:r>
            <a:r>
              <a:rPr lang="zh-CN" altLang="en-US">
                <a:latin typeface="华文楷体" panose="02010600040101010101" charset="-122"/>
                <a:ea typeface="华文楷体" panose="02010600040101010101" charset="-122"/>
                <a:sym typeface="+mn-ea"/>
              </a:rPr>
              <a:t>作业现场和作业过程中可能存在的安全风险，并制定相应的安全风险</a:t>
            </a:r>
            <a:r>
              <a:rPr lang="zh-CN" altLang="en-US">
                <a:solidFill>
                  <a:srgbClr val="FF0000"/>
                </a:solidFill>
                <a:latin typeface="华文楷体" panose="02010600040101010101" charset="-122"/>
                <a:ea typeface="华文楷体" panose="02010600040101010101" charset="-122"/>
                <a:sym typeface="+mn-ea"/>
              </a:rPr>
              <a:t>管控</a:t>
            </a:r>
            <a:r>
              <a:rPr lang="zh-CN" altLang="en-US">
                <a:latin typeface="华文楷体" panose="02010600040101010101" charset="-122"/>
                <a:ea typeface="华文楷体" panose="02010600040101010101" charset="-122"/>
                <a:sym typeface="+mn-ea"/>
              </a:rPr>
              <a:t>措施。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 </a:t>
            </a:r>
            <a:r>
              <a:rPr lang="zh-CN" altLang="en-US">
                <a:latin typeface="华文楷体" panose="02010600040101010101" charset="-122"/>
                <a:ea typeface="华文楷体" panose="02010600040101010101" charset="-122"/>
                <a:sym typeface="+mn-ea"/>
              </a:rPr>
              <a:t>作业地点所在单位（化学品生产单位）应对参加作业的人员进行</a:t>
            </a:r>
            <a:r>
              <a:rPr lang="zh-CN" altLang="en-US">
                <a:solidFill>
                  <a:srgbClr val="FF0000"/>
                </a:solidFill>
                <a:latin typeface="华文楷体" panose="02010600040101010101" charset="-122"/>
                <a:ea typeface="华文楷体" panose="02010600040101010101" charset="-122"/>
                <a:sym typeface="+mn-ea"/>
              </a:rPr>
              <a:t>安全交底</a:t>
            </a:r>
            <a:r>
              <a:rPr lang="zh-CN" altLang="en-US">
                <a:latin typeface="华文楷体" panose="02010600040101010101" charset="-122"/>
                <a:ea typeface="华文楷体" panose="02010600040101010101" charset="-122"/>
                <a:sym typeface="+mn-ea"/>
              </a:rPr>
              <a:t>，主要内容如下：</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 有关作业的安全规章制度；</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 作业现场和作业过程中可能存在的安全风险及所采取的具体风险管控措施；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 作业过程中所需要的个体防护用品的使用方法及使用注意事项；</a:t>
            </a:r>
            <a:r>
              <a:rPr kumimoji="0" lang="zh-CN" altLang="en-US" kern="1200" dirty="0">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624840"/>
            <a:ext cx="8225155" cy="575754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④事故的预防、避险、逃生、自救、互救等知识；</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 相关事故案例和经验、教训。</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 化学品生产单位应进行如下工作：</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①采用倒空、隔绝、清洗、置换等方式，对设备、设施、管线进行处理，以满足特殊作业的安全要求；</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②将作业现场的地下隐蔽工程对作业人员进行交底；</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③存在腐蚀性介质的作业场所应配备应急冲洗设施；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④夜间作业的场所应设置满足要求的照明装备和警示标识；</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⑤存在放射源的场所应采取相应的安全防护措施；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⑥ 会同作业单位组织作业人员到作业现场了解和熟悉现场环境，进一步核实安全措施的可靠性，熟悉应急救援器材的位置及分布，掌握正确的使用方法。</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 作业单位应办理作业审批手续</a:t>
            </a:r>
            <a:r>
              <a:rPr lang="zh-CN" altLang="en-US">
                <a:latin typeface="华文楷体" panose="02010600040101010101" charset="-122"/>
                <a:ea typeface="华文楷体" panose="02010600040101010101" charset="-122"/>
                <a:sym typeface="+mn-ea"/>
              </a:rPr>
              <a:t>，填写安全作业票（证），并由相关责任人签字确认。</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04850"/>
            <a:ext cx="5252720" cy="50165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化工设备检维修概述</a:t>
            </a:r>
            <a:endParaRPr lang="zh-CN" altLang="en-US" sz="2800" b="1" dirty="0">
              <a:solidFill>
                <a:srgbClr val="000099"/>
              </a:solidFill>
              <a:latin typeface="+mj-ea"/>
              <a:ea typeface="+mj-ea"/>
              <a:cs typeface="+mj-ea"/>
            </a:endParaRPr>
          </a:p>
        </p:txBody>
      </p:sp>
      <p:sp>
        <p:nvSpPr>
          <p:cNvPr id="2" name="文本框 1"/>
          <p:cNvSpPr txBox="1"/>
          <p:nvPr/>
        </p:nvSpPr>
        <p:spPr>
          <a:xfrm>
            <a:off x="635000" y="1520190"/>
            <a:ext cx="8077835" cy="4966335"/>
          </a:xfrm>
          <a:prstGeom prst="rect">
            <a:avLst/>
          </a:prstGeom>
          <a:noFill/>
        </p:spPr>
        <p:txBody>
          <a:bodyPr wrap="square" rtlCol="0">
            <a:spAutoFit/>
          </a:bodyPr>
          <a:p>
            <a:pPr marL="0" indent="0">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一、</a:t>
            </a:r>
            <a:r>
              <a:rPr lang="zh-CN" altLang="en-US" sz="2400" b="1">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化工设备检修分类</a:t>
            </a:r>
            <a:endParaRPr lang="zh-CN" altLang="en-US" sz="2400" b="1">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algn="l">
              <a:spcBef>
                <a:spcPct val="20000"/>
              </a:spcBef>
              <a:buClrTx/>
              <a:buSzTx/>
              <a:buFontTx/>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1. 设备检修定义</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b="1">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sz="240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设备检修</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是为了保持和恢复设备和设施规定的性能而采取的技术措施，包括检测和修理。</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algn="l">
              <a:buClrTx/>
              <a:buSzTx/>
              <a:buFontTx/>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2.检修的分类</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b="1">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化工装置和设备检修分为计划检修和计划外检修。</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⑴ 计划检修 </a:t>
            </a:r>
            <a:r>
              <a:rPr kumimoji="1" lang="zh-CN" altLang="en-US" sz="2400" b="1" kern="0">
                <a:solidFill>
                  <a:srgbClr val="0070C0"/>
                </a:solidFill>
                <a:latin typeface="华文楷体" panose="02010600040101010101" charset="-122"/>
                <a:ea typeface="华文楷体" panose="02010600040101010101" charset="-122"/>
                <a:sym typeface="+mn-ea"/>
              </a:rPr>
              <a:t> </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endPar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根据生产规律和设备管理、使用经验，对设备进行有组织、有准备、有安排、有计划的检修。根据检修周期、内容和要求的不同，计划检修可分为大修、中修、小修。</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⑵计划外检修 </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endPar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是指生产过程中设备突然发生故障或事故，必须进行不停车或临时停车检修。</a:t>
            </a:r>
            <a:endParaRPr lang="en-US" altLang="zh-CN"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38175"/>
            <a:ext cx="8166735" cy="599313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⑸作业单位应对作业现场及作业过程涉及的设备设施、工器具等进行检查，并使之符合如下要求：</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①按照作业类型，对作业现场设置警示标志、警戒区，作业现场严禁无关人员进入并限制作业人数；</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 作业现场消防通道、行车通道应保持畅通，影响作业安全的杂物应清理干净；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③作业现场的梯子、栏杆、平台、箅子板、盖板等设施应完整、牢固，采用的临时防护设施应确保安全；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④ 作业现场可能危及安全的坑、井、沟、孔洞等应采取有效防护措施，夜间应设警示红灯；</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 需要检修的设备，其电器电源应办理停电手续，确认已断电，并在电源开关处加锁并加挂安全警示牌；</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⑥作业过程中使用的个体防护用品、消防器材、通信设备、照明设备等应完好；</a:t>
            </a:r>
            <a:endParaRPr lang="zh-CN" altLang="en-US">
              <a:latin typeface="华文楷体" panose="02010600040101010101" charset="-122"/>
              <a:ea typeface="华文楷体" panose="02010600040101010101" charset="-122"/>
              <a:sym typeface="+mn-ea"/>
            </a:endParaRPr>
          </a:p>
          <a:p>
            <a:pPr marL="0" indent="0">
              <a:buNone/>
            </a:pPr>
            <a:r>
              <a:rPr lang="zh-CN" altLang="en-US">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551815"/>
            <a:ext cx="8225155" cy="586740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⑦作业过程中搭建的脚手架应满足GB 51210要求，使用的起重机械、电气焊用具、手持电动工具等各种工器具应符合作业安全要求，超过安全电压的手持式、移动式电动工器具应逐个配置漏电保护器和电源开关。</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作业过程中的安全要求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⑴ 进入作业现场的人员应正确佩戴符合GB 2811要求的安全帽，并按规定着装及佩戴相应的个体防护用品。作业时，作业人员应遵守本工种安全技术操作规程。</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⑵ 同一作业区域要严格减少、控制多工种、多层次交叉作业，最大限度避免交叉作业；交叉作业应由生产单位指定总协调人，统一管理、协调交叉作业；交叉作业要采取可靠的隔离措施，确保作业安全；交叉作业要确保作业之间信息畅通。</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⑶ 当生产装置出现异常，可能危及作业人员安全时，生产单位应立即通知作业人员停止作业，迅速撤离。</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595630"/>
            <a:ext cx="8152130" cy="578675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当作业现场出现异常，可能危及作业人员安全时，作业人员应停止作业，迅速撤离，作业单位应立即通知生产单位。</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作业完毕</a:t>
            </a:r>
            <a:r>
              <a:rPr lang="en-US" altLang="zh-CN">
                <a:latin typeface="华文楷体" panose="02010600040101010101" charset="-122"/>
                <a:ea typeface="华文楷体" panose="02010600040101010101" charset="-122"/>
                <a:cs typeface="华文楷体" panose="02010600040101010101" charset="-122"/>
                <a:sym typeface="+mn-ea"/>
              </a:rPr>
              <a:t>，应及时恢复作业时拆移的盖板、箅子板、扶手、栏杆、防护罩等安全设施的安全使用功能；将作业过程中使用的工器具、脚手架、临时电源、临时照明设备等及时撤离现场；将废料、杂物、垃圾、油污等清理干净。</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4. 管理要求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⑴ 特殊作业应设</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监护人</a:t>
            </a:r>
            <a:r>
              <a:rPr lang="zh-CN" altLang="en-US">
                <a:latin typeface="华文楷体" panose="02010600040101010101" charset="-122"/>
                <a:ea typeface="华文楷体" panose="02010600040101010101" charset="-122"/>
                <a:cs typeface="华文楷体" panose="02010600040101010101" charset="-122"/>
                <a:sym typeface="+mn-ea"/>
              </a:rPr>
              <a:t>，监护人应经生产单位或作业单位培训，佩戴明显标识，持培训合格证上岗。特殊作业进行期间，监护人不得擅自离开。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⑵ 严禁在火灾、爆炸危险性区域内设置固定动火区。</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⑶  特种作业和特种设备作业人员应取得相应资质证书，持证上岗；有职业禁忌证者不得参与相应作业。</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653415"/>
            <a:ext cx="8221345" cy="5728970"/>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 安全作业票（证）的管理要求</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①应根据特殊作业的等级在安全作业证上加注明显标记。</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②作业内容变更、作业范围扩大、作业地点转移或超过作业有效期限，应重新办理安全作业证；工艺条件、作业条件、作业方式或作业环境改变时，应重新进行作业风险评估以确认是否需要重新办理安全作业证。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③严禁涂改安全作业票（证）。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④</a:t>
            </a:r>
            <a:r>
              <a:rPr lang="zh-CN" altLang="en-US">
                <a:latin typeface="华文楷体" panose="02010600040101010101" charset="-122"/>
                <a:ea typeface="华文楷体" panose="02010600040101010101" charset="-122"/>
                <a:cs typeface="华文楷体" panose="02010600040101010101" charset="-122"/>
                <a:sym typeface="+mn-ea"/>
              </a:rPr>
              <a:t>作业票（证）一式三联（作业所在部门</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监护人、作业单位</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作业人、管理部门），应至少保存一年。</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a:buNone/>
            </a:pPr>
            <a:r>
              <a:rPr lang="zh-CN" altLang="en-US" sz="2800">
                <a:latin typeface="+mj-ea"/>
                <a:ea typeface="+mj-ea"/>
              </a:rPr>
              <a:t>       </a:t>
            </a:r>
            <a:r>
              <a:rPr lang="zh-CN" altLang="en-US" sz="2800">
                <a:gradFill>
                  <a:gsLst>
                    <a:gs pos="0">
                      <a:srgbClr val="012D86"/>
                    </a:gs>
                    <a:gs pos="100000">
                      <a:srgbClr val="0E2557"/>
                    </a:gs>
                  </a:gsLst>
                  <a:lin scaled="0"/>
                </a:gradFill>
                <a:latin typeface="+mj-ea"/>
                <a:ea typeface="+mj-ea"/>
              </a:rPr>
              <a:t>后面主要介绍动火作业、受限空间作业和盲板抽堵三种作业</a:t>
            </a:r>
            <a:endParaRPr lang="zh-CN" altLang="en-US" sz="2800">
              <a:gradFill>
                <a:gsLst>
                  <a:gs pos="0">
                    <a:srgbClr val="012D86"/>
                  </a:gs>
                  <a:gs pos="100000">
                    <a:srgbClr val="0E2557"/>
                  </a:gs>
                </a:gsLst>
                <a:lin scaled="0"/>
              </a:gradFill>
              <a:latin typeface="+mj-ea"/>
              <a:ea typeface="+mj-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0720" y="567055"/>
            <a:ext cx="8284210" cy="618109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a:t>
            </a:r>
            <a:r>
              <a:rPr lang="zh-CN" altLang="en-US" b="1">
                <a:latin typeface="华文楷体" panose="02010600040101010101" charset="-122"/>
                <a:ea typeface="华文楷体" panose="02010600040101010101" charset="-122"/>
                <a:cs typeface="华文楷体" panose="02010600040101010101" charset="-122"/>
                <a:sym typeface="+mn-ea"/>
              </a:rPr>
              <a:t>动火作业</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动火作业分级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a:t>
            </a:r>
            <a:r>
              <a:rPr lang="en-US" altLang="zh-CN">
                <a:latin typeface="华文楷体" panose="02010600040101010101" charset="-122"/>
                <a:ea typeface="华文楷体" panose="02010600040101010101" charset="-122"/>
                <a:cs typeface="华文楷体" panose="02010600040101010101" charset="-122"/>
                <a:sym typeface="+mn-ea"/>
              </a:rPr>
              <a:t>固定动火区外的动火作业一般分为</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特级动火</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一级动火</a:t>
            </a:r>
            <a:r>
              <a:rPr lang="en-US" altLang="zh-CN">
                <a:latin typeface="华文楷体" panose="02010600040101010101" charset="-122"/>
                <a:ea typeface="华文楷体" panose="02010600040101010101" charset="-122"/>
                <a:cs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二级动火</a:t>
            </a:r>
            <a:r>
              <a:rPr lang="en-US" altLang="zh-CN">
                <a:latin typeface="华文楷体" panose="02010600040101010101" charset="-122"/>
                <a:ea typeface="华文楷体" panose="02010600040101010101" charset="-122"/>
                <a:cs typeface="华文楷体" panose="02010600040101010101" charset="-122"/>
                <a:sym typeface="+mn-ea"/>
              </a:rPr>
              <a:t>三个级别；遇节假日、重点时段或其他特殊情况，动火作业应升级管理</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⑵特级动火作业</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指在运行状态下的易燃易爆生产装置的设备、管道、储罐等部位上及其他特殊危险场所进行的动火作业。带压不置换动火作业按特殊动火作业管理；易燃易爆危险化学品一、二级重大危险源罐区、易燃易爆危险化学品仓储经营企业构成重大危险源的罐区动火作业全部按特级动火进行管理。</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⑶一级动火作业</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在易燃易爆场所进行的除特级动火作业以外的动火作业，厂区管廊上的动火作业按一级动火作业管理</a:t>
            </a:r>
            <a:r>
              <a:rPr lang="zh-CN" altLang="en-US">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0560" y="522605"/>
            <a:ext cx="8294370" cy="6122670"/>
          </a:xfrm>
        </p:spPr>
        <p:txBody>
          <a:bodyPr/>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⑷二级动火作业</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除特级动火作业和一级动火作业以外的动火作业。凡生产装置或系统全部停车，装置经清洗、置换、分析合格并采取安全隔离措施后，可根据其火灾、爆炸危险性大小，经所在单位安全管理负责人批准，动火作业可按二级动火作业管理。</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⑸</a:t>
            </a:r>
            <a:r>
              <a:rPr lang="en-US" altLang="zh-CN">
                <a:latin typeface="华文楷体" panose="02010600040101010101" charset="-122"/>
                <a:ea typeface="华文楷体" panose="02010600040101010101" charset="-122"/>
                <a:cs typeface="华文楷体" panose="02010600040101010101" charset="-122"/>
                <a:sym typeface="+mn-ea"/>
              </a:rPr>
              <a:t>特级动火、一级动火作业的安全作业证有效期不应超过8h；二级动火作业的安全作业证有效期不应超过72h。</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动火作业基本要求</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16</a:t>
            </a:r>
            <a:r>
              <a:rPr lang="zh-CN" altLang="en-US">
                <a:latin typeface="华文楷体" panose="02010600040101010101" charset="-122"/>
                <a:ea typeface="华文楷体" panose="02010600040101010101" charset="-122"/>
                <a:cs typeface="华文楷体" panose="02010600040101010101" charset="-122"/>
                <a:sym typeface="+mn-ea"/>
              </a:rPr>
              <a:t>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⑴ </a:t>
            </a:r>
            <a:r>
              <a:rPr lang="zh-CN" altLang="en-US" b="1">
                <a:gradFill>
                  <a:gsLst>
                    <a:gs pos="0">
                      <a:srgbClr val="007BD3"/>
                    </a:gs>
                    <a:gs pos="100000">
                      <a:srgbClr val="034373"/>
                    </a:gs>
                  </a:gsLst>
                  <a:lin scaled="0"/>
                </a:gradFill>
                <a:latin typeface="华文楷体" panose="02010600040101010101" charset="-122"/>
                <a:ea typeface="华文楷体" panose="02010600040101010101" charset="-122"/>
                <a:cs typeface="华文楷体" panose="02010600040101010101" charset="-122"/>
                <a:sym typeface="+mn-ea"/>
              </a:rPr>
              <a:t>监护人</a:t>
            </a:r>
            <a:r>
              <a:rPr lang="zh-CN" altLang="en-US">
                <a:latin typeface="华文楷体" panose="02010600040101010101" charset="-122"/>
                <a:ea typeface="华文楷体" panose="02010600040101010101" charset="-122"/>
                <a:cs typeface="华文楷体" panose="02010600040101010101" charset="-122"/>
                <a:sym typeface="+mn-ea"/>
              </a:rPr>
              <a:t>承担以下职责：</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① 监护人应了解动火区域或岗位存在的安全风险及管控措施，具备现场应急处置能力；</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②监护人应逐项检查防火措施落实情况；</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③当发现动火作业人未持证上岗、动火部位与作业许可票（证）不相符或动火安全措施不落实时，监护人有权停止作业；当动火出现异常情况时应及时采取措施，有权中止作业；当动火人违章作业时，有权收回作业许可票（证）；</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712470"/>
            <a:ext cx="8181340" cy="566991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④监护人在动火作业期间确需离开作业现场时，应收回动火人的动火许可票（证），暂停动火。</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⑵ 动火作业前应清除动火现场及周围的易燃物品，或采取其他有效安全防火措施，并配备消防器材，满足作业现场应急需求。</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⑶ 动火点周围或其下方如有可燃物、电缆桥架、空洞、窨井、地沟、水封设施等，应检查分析并采取清理或封盖等措施；对于动火点周围30m内有可能泄漏易燃、可燃物料的设施，应采取隔离措施。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⑷ 凡在盛有或盛装过易燃易爆危险化学品的设备、管道等生产、储存设施及处于GB 50016、GB 50160、GB 50074规定的甲、乙类区域的生产设备上的动火作业，应将上述设备设施与生产系统彻底隔离，并进行清洗、置换，分析合格后方可作业。严禁以水封或关闭阀门代替盲板作为隔断措施。</a:t>
            </a:r>
            <a:r>
              <a:rPr lang="zh-CN" altLang="en-US">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536575"/>
            <a:ext cx="8166735" cy="5845810"/>
          </a:xfrm>
        </p:spPr>
        <p:txBody>
          <a:bodyPr/>
          <a:p>
            <a:pPr marL="0" indent="0" eaLnBrk="1" latinLnBrk="0" hangingPunct="1">
              <a:lnSpc>
                <a:spcPts val="288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⑸ 拆除管线进行动火作业时，应先查明其内部介质及其走向，并根据所要拆除管线的情况制订安全防护措施。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⑹ 在有可燃物构件和使用可燃物做防腐内衬的设备内部进行动火作业时，应采取防火隔绝措施。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⑺ 存在受热后可能释放出有害物质材料的设备内部，未采取有效隔绝及防护措施时，严禁动火。</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⑻ 作业过程中可能释放出易燃易爆物质的设备上，未采取有效防范措施时，严禁动火。</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⑼ 在生产、使用、储存氧气的设备上进行动火作业时，设备内氧含量不应超过23%。</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⑽ 油气罐区同一防火堤内，动火作业不应与切水作业同时进行。</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⑾ </a:t>
            </a:r>
            <a:r>
              <a:rPr>
                <a:latin typeface="华文楷体" panose="02010600040101010101" charset="-122"/>
                <a:ea typeface="华文楷体" panose="02010600040101010101" charset="-122"/>
                <a:cs typeface="华文楷体" panose="02010600040101010101" charset="-122"/>
                <a:sym typeface="+mn-ea"/>
              </a:rPr>
              <a:t>动火期间，距动火点</a:t>
            </a:r>
            <a:r>
              <a:rPr>
                <a:solidFill>
                  <a:srgbClr val="FF0000"/>
                </a:solidFill>
                <a:latin typeface="华文楷体" panose="02010600040101010101" charset="-122"/>
                <a:ea typeface="华文楷体" panose="02010600040101010101" charset="-122"/>
                <a:cs typeface="华文楷体" panose="02010600040101010101" charset="-122"/>
                <a:sym typeface="+mn-ea"/>
              </a:rPr>
              <a:t>30m 内</a:t>
            </a:r>
            <a:r>
              <a:rPr>
                <a:latin typeface="华文楷体" panose="02010600040101010101" charset="-122"/>
                <a:ea typeface="华文楷体" panose="02010600040101010101" charset="-122"/>
                <a:cs typeface="华文楷体" panose="02010600040101010101" charset="-122"/>
                <a:sym typeface="+mn-ea"/>
              </a:rPr>
              <a:t>不应排放可燃气体；距动火点</a:t>
            </a:r>
            <a:r>
              <a:rPr>
                <a:solidFill>
                  <a:srgbClr val="FF0000"/>
                </a:solidFill>
                <a:latin typeface="华文楷体" panose="02010600040101010101" charset="-122"/>
                <a:ea typeface="华文楷体" panose="02010600040101010101" charset="-122"/>
                <a:cs typeface="华文楷体" panose="02010600040101010101" charset="-122"/>
                <a:sym typeface="+mn-ea"/>
              </a:rPr>
              <a:t>15 m 内</a:t>
            </a:r>
            <a:r>
              <a:rPr>
                <a:latin typeface="华文楷体" panose="02010600040101010101" charset="-122"/>
                <a:ea typeface="华文楷体" panose="02010600040101010101" charset="-122"/>
                <a:cs typeface="华文楷体" panose="02010600040101010101" charset="-122"/>
                <a:sym typeface="+mn-ea"/>
              </a:rPr>
              <a:t>不应排放可燃液体；在动火点</a:t>
            </a:r>
            <a:r>
              <a:rPr>
                <a:solidFill>
                  <a:srgbClr val="FF0000"/>
                </a:solidFill>
                <a:latin typeface="华文楷体" panose="02010600040101010101" charset="-122"/>
                <a:ea typeface="华文楷体" panose="02010600040101010101" charset="-122"/>
                <a:cs typeface="华文楷体" panose="02010600040101010101" charset="-122"/>
                <a:sym typeface="+mn-ea"/>
              </a:rPr>
              <a:t>10 m 范围内</a:t>
            </a:r>
            <a:r>
              <a:rPr>
                <a:latin typeface="华文楷体" panose="02010600040101010101" charset="-122"/>
                <a:ea typeface="华文楷体" panose="02010600040101010101" charset="-122"/>
                <a:cs typeface="华文楷体" panose="02010600040101010101" charset="-122"/>
                <a:sym typeface="+mn-ea"/>
              </a:rPr>
              <a:t>、动火点上方及下方不应同时进行可燃溶剂清洗或喷漆作业；在动火点</a:t>
            </a:r>
            <a:r>
              <a:rPr>
                <a:solidFill>
                  <a:srgbClr val="FF0000"/>
                </a:solidFill>
                <a:latin typeface="华文楷体" panose="02010600040101010101" charset="-122"/>
                <a:ea typeface="华文楷体" panose="02010600040101010101" charset="-122"/>
                <a:cs typeface="华文楷体" panose="02010600040101010101" charset="-122"/>
                <a:sym typeface="+mn-ea"/>
              </a:rPr>
              <a:t>10m范围内</a:t>
            </a:r>
            <a:r>
              <a:rPr>
                <a:latin typeface="华文楷体" panose="02010600040101010101" charset="-122"/>
                <a:ea typeface="华文楷体" panose="02010600040101010101" charset="-122"/>
                <a:cs typeface="华文楷体" panose="02010600040101010101" charset="-122"/>
                <a:sym typeface="+mn-ea"/>
              </a:rPr>
              <a:t>不应进行可燃性粉尘清扫作业。</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24840"/>
            <a:ext cx="8210550" cy="5757545"/>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⑿ 厂内铁路沿线</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25m</a:t>
            </a:r>
            <a:r>
              <a:rPr lang="zh-CN" altLang="en-US">
                <a:latin typeface="华文楷体" panose="02010600040101010101" charset="-122"/>
                <a:ea typeface="华文楷体" panose="02010600040101010101" charset="-122"/>
                <a:cs typeface="华文楷体" panose="02010600040101010101" charset="-122"/>
                <a:sym typeface="+mn-ea"/>
              </a:rPr>
              <a:t>以内的动火作业，如遇装有危险化学品的火车通过或停留时，应立即停止。</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⒀ 使用气焊、气割动火作业时，乙炔瓶应直立放置，氧气瓶与乙炔瓶的间距不应小于</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5m</a:t>
            </a:r>
            <a:r>
              <a:rPr lang="zh-CN" altLang="en-US">
                <a:latin typeface="华文楷体" panose="02010600040101010101" charset="-122"/>
                <a:ea typeface="华文楷体" panose="02010600040101010101" charset="-122"/>
                <a:cs typeface="华文楷体" panose="02010600040101010101" charset="-122"/>
                <a:sym typeface="+mn-ea"/>
              </a:rPr>
              <a:t>，二者与作业地点间距不应小于</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10m</a:t>
            </a:r>
            <a:r>
              <a:rPr lang="zh-CN" altLang="en-US">
                <a:latin typeface="华文楷体" panose="02010600040101010101" charset="-122"/>
                <a:ea typeface="华文楷体" panose="02010600040101010101" charset="-122"/>
                <a:cs typeface="华文楷体" panose="02010600040101010101" charset="-122"/>
                <a:sym typeface="+mn-ea"/>
              </a:rPr>
              <a:t>，并应设置防晒设施与防倾倒措施。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⒁ 遇</a:t>
            </a:r>
            <a:r>
              <a:rPr lang="zh-CN" altLang="en-US">
                <a:solidFill>
                  <a:srgbClr val="FFC000"/>
                </a:solidFill>
                <a:latin typeface="华文楷体" panose="02010600040101010101" charset="-122"/>
                <a:ea typeface="华文楷体" panose="02010600040101010101" charset="-122"/>
                <a:cs typeface="华文楷体" panose="02010600040101010101" charset="-122"/>
                <a:sym typeface="+mn-ea"/>
              </a:rPr>
              <a:t>五级风以上（含五级）</a:t>
            </a:r>
            <a:r>
              <a:rPr lang="zh-CN" altLang="en-US">
                <a:latin typeface="华文楷体" panose="02010600040101010101" charset="-122"/>
                <a:ea typeface="华文楷体" panose="02010600040101010101" charset="-122"/>
                <a:cs typeface="华文楷体" panose="02010600040101010101" charset="-122"/>
                <a:sym typeface="+mn-ea"/>
              </a:rPr>
              <a:t>天气，原则上禁止露天动火作业；因生产确需动火，动火作业应升级管理。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⒂使用电焊机作业时，电焊机不应放置在运行的生产装置、罐区和具有火灾爆炸危险场所内，否则按照动火作业的要求进行动火分析。</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⒃ 作业完毕后应清理现场，确认无残留火种后方可离开。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3. 特级动火作业要求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en-US" b="1">
                <a:latin typeface="华文楷体" panose="02010600040101010101" charset="-122"/>
                <a:ea typeface="华文楷体" panose="02010600040101010101" charset="-122"/>
                <a:cs typeface="华文楷体" panose="02010600040101010101" charset="-122"/>
                <a:sym typeface="+mn-ea"/>
              </a:rPr>
              <a:t>    </a:t>
            </a:r>
            <a:r>
              <a:rPr lang="en-US">
                <a:latin typeface="华文楷体" panose="02010600040101010101" charset="-122"/>
                <a:ea typeface="华文楷体" panose="02010600040101010101" charset="-122"/>
                <a:cs typeface="华文楷体" panose="02010600040101010101" charset="-122"/>
                <a:sym typeface="+mn-ea"/>
              </a:rPr>
              <a:t>特级动火作业在符合</a:t>
            </a:r>
            <a:r>
              <a:rPr lang="zh-CN" altLang="en-US">
                <a:latin typeface="华文楷体" panose="02010600040101010101" charset="-122"/>
                <a:ea typeface="华文楷体" panose="02010600040101010101" charset="-122"/>
                <a:cs typeface="华文楷体" panose="02010600040101010101" charset="-122"/>
                <a:sym typeface="+mn-ea"/>
              </a:rPr>
              <a:t>上述基本要求</a:t>
            </a:r>
            <a:r>
              <a:rPr lang="en-US">
                <a:latin typeface="华文楷体" panose="02010600040101010101" charset="-122"/>
                <a:ea typeface="华文楷体" panose="02010600040101010101" charset="-122"/>
                <a:cs typeface="华文楷体" panose="02010600040101010101" charset="-122"/>
                <a:sym typeface="+mn-ea"/>
              </a:rPr>
              <a:t>的同时，还应符合以下规定：</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24840"/>
            <a:ext cx="8166735" cy="5757545"/>
          </a:xfrm>
        </p:spPr>
        <p:txBody>
          <a:bodyPr/>
          <a:p>
            <a:pPr marL="0" indent="0">
              <a:buNone/>
            </a:pPr>
            <a:r>
              <a:rPr lang="en-US">
                <a:latin typeface="华文楷体" panose="02010600040101010101" charset="-122"/>
                <a:ea typeface="华文楷体" panose="02010600040101010101" charset="-122"/>
                <a:cs typeface="华文楷体" panose="02010600040101010101" charset="-122"/>
                <a:sym typeface="+mn-ea"/>
              </a:rPr>
              <a:t>    ⑴ 应预先制定作业方案，落实安全防火措施，必要时可请专职消防队在现场监护；</a:t>
            </a:r>
            <a:endParaRPr 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a:t>
            </a:r>
            <a:r>
              <a:rPr lang="en-US">
                <a:latin typeface="华文楷体" panose="02010600040101010101" charset="-122"/>
                <a:ea typeface="华文楷体" panose="02010600040101010101" charset="-122"/>
                <a:cs typeface="华文楷体" panose="02010600040101010101" charset="-122"/>
                <a:sym typeface="+mn-ea"/>
              </a:rPr>
              <a:t>⑵ 动火点所在的车间（分厂）应预先通知单位生产协调、组织部门及其它相关部门，使之在异常情况下能及时采取相应的应急措施；</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⑶ 应在正压条件下进行作业；</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⑷ 应保持作业现场通</a:t>
            </a:r>
            <a:r>
              <a:rPr lang="zh-CN" altLang="en-US">
                <a:latin typeface="华文楷体" panose="02010600040101010101" charset="-122"/>
                <a:ea typeface="华文楷体" panose="02010600040101010101" charset="-122"/>
                <a:cs typeface="华文楷体" panose="02010600040101010101" charset="-122"/>
                <a:sym typeface="+mn-ea"/>
              </a:rPr>
              <a:t>（</a:t>
            </a:r>
            <a:r>
              <a:rPr lang="en-US">
                <a:latin typeface="华文楷体" panose="02010600040101010101" charset="-122"/>
                <a:ea typeface="华文楷体" panose="02010600040101010101" charset="-122"/>
                <a:cs typeface="华文楷体" panose="02010600040101010101" charset="-122"/>
                <a:sym typeface="+mn-ea"/>
              </a:rPr>
              <a:t>排</a:t>
            </a:r>
            <a:r>
              <a:rPr lang="zh-CN" altLang="en-US">
                <a:latin typeface="华文楷体" panose="02010600040101010101" charset="-122"/>
                <a:ea typeface="华文楷体" panose="02010600040101010101" charset="-122"/>
                <a:cs typeface="华文楷体" panose="02010600040101010101" charset="-122"/>
                <a:sym typeface="+mn-ea"/>
              </a:rPr>
              <a:t>）</a:t>
            </a:r>
            <a:r>
              <a:rPr lang="en-US">
                <a:latin typeface="华文楷体" panose="02010600040101010101" charset="-122"/>
                <a:ea typeface="华文楷体" panose="02010600040101010101" charset="-122"/>
                <a:cs typeface="华文楷体" panose="02010600040101010101" charset="-122"/>
                <a:sym typeface="+mn-ea"/>
              </a:rPr>
              <a:t>风良好；</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⑸ 动火现场应配置便携式或移动式可燃气体检测报警仪，</a:t>
            </a:r>
            <a:r>
              <a:rPr lang="en-US">
                <a:solidFill>
                  <a:srgbClr val="FF0000"/>
                </a:solidFill>
                <a:latin typeface="华文楷体" panose="02010600040101010101" charset="-122"/>
                <a:ea typeface="华文楷体" panose="02010600040101010101" charset="-122"/>
                <a:cs typeface="华文楷体" panose="02010600040101010101" charset="-122"/>
                <a:sym typeface="+mn-ea"/>
              </a:rPr>
              <a:t>连续监测</a:t>
            </a:r>
            <a:r>
              <a:rPr lang="en-US">
                <a:latin typeface="华文楷体" panose="02010600040101010101" charset="-122"/>
                <a:ea typeface="华文楷体" panose="02010600040101010101" charset="-122"/>
                <a:cs typeface="华文楷体" panose="02010600040101010101" charset="-122"/>
                <a:sym typeface="+mn-ea"/>
              </a:rPr>
              <a:t>动火作业点周围可燃气体浓度，发现可燃气体浓度超限报警，须立即停止作业。</a:t>
            </a:r>
            <a:endParaRPr 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4. 动火分析及合格标准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 作业前应进行动火分析</a:t>
            </a:r>
            <a:r>
              <a:rPr>
                <a:latin typeface="华文楷体" panose="02010600040101010101" charset="-122"/>
                <a:ea typeface="华文楷体" panose="02010600040101010101" charset="-122"/>
                <a:sym typeface="+mn-ea"/>
              </a:rPr>
              <a:t>，要求如下：</a:t>
            </a:r>
            <a:endParaRPr>
              <a:latin typeface="华文楷体" panose="02010600040101010101" charset="-122"/>
              <a:ea typeface="华文楷体" panose="02010600040101010101" charset="-122"/>
            </a:endParaRPr>
          </a:p>
          <a:p>
            <a:pPr marL="0" indent="0">
              <a:buNone/>
            </a:pPr>
            <a:r>
              <a:rPr>
                <a:latin typeface="华文楷体" panose="02010600040101010101" charset="-122"/>
                <a:ea typeface="华文楷体" panose="02010600040101010101" charset="-122"/>
                <a:sym typeface="+mn-ea"/>
              </a:rPr>
              <a:t>    </a:t>
            </a:r>
            <a:endParaRPr 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680" y="567055"/>
            <a:ext cx="8223250" cy="6006465"/>
          </a:xfrm>
        </p:spPr>
        <p:txBody>
          <a:bodyPr/>
          <a:p>
            <a:pPr marL="0" indent="0">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二</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a:t>
            </a:r>
            <a:r>
              <a:rPr kumimoji="0" lang="zh-CN" altLang="en-US" b="1" kern="12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化工生产装置检修的特点 </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1.</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频繁性</a:t>
            </a:r>
            <a:endParaRPr lang="zh-CN" altLang="en-US" b="1">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检修次数多，基本上</a:t>
            </a:r>
            <a:r>
              <a:rPr lang="en-US" altLang="zh-CN">
                <a:latin typeface="华文楷体" panose="02010600040101010101" charset="-122"/>
                <a:ea typeface="华文楷体" panose="02010600040101010101" charset="-122"/>
                <a:sym typeface="+mn-ea"/>
              </a:rPr>
              <a:t>2～3</a:t>
            </a:r>
            <a:r>
              <a:rPr lang="zh-CN" altLang="en-US">
                <a:latin typeface="华文楷体" panose="02010600040101010101" charset="-122"/>
                <a:ea typeface="华文楷体" panose="02010600040101010101" charset="-122"/>
                <a:sym typeface="+mn-ea"/>
              </a:rPr>
              <a:t>年就要进行一次大修。</a:t>
            </a:r>
            <a:endParaRPr lang="en-US" altLang="zh-CN" b="1">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sym typeface="+mn-ea"/>
              </a:rPr>
              <a:t>    </a:t>
            </a: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2.</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复杂性</a:t>
            </a:r>
            <a:endParaRPr lang="zh-CN" altLang="en-US" b="1">
              <a:latin typeface="华文楷体" panose="02010600040101010101" charset="-122"/>
              <a:ea typeface="华文楷体" panose="02010600040101010101" charset="-122"/>
            </a:endParaRPr>
          </a:p>
          <a:p>
            <a:pPr marL="0" indent="0">
              <a:buNone/>
            </a:pPr>
            <a:r>
              <a:rPr lang="zh-CN" altLang="en-US" b="1">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化工生产使用的炉、塔、釜、机械、仪表、管道、阀门等，种类繁多，结构和性能各异，这就要求从事检修人员具有丰富知识和技术，熟悉和掌握不同设备的结构、性能和特点。由于检修内容多、工期紧、工种多，检修中还要受环境、气候、场地的限制，有些还存在交叉作业，加上承包商人员对现场不熟悉，因此决定了检修的复杂性。</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sym typeface="+mn-ea"/>
              </a:rPr>
              <a:t>    </a:t>
            </a: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3.</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危险性</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化工生产的危险性决定了化工检修的危险性。物料易燃易爆、有毒、腐蚀性；生产装置和设备复杂 ；检修作业存在动火、受限空间、盲板抽堵等特殊作业等，加大了检修的危险。 </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6770" y="507365"/>
            <a:ext cx="8138160" cy="5875020"/>
          </a:xfrm>
        </p:spPr>
        <p:txBody>
          <a:bodyPr/>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①动火分析的监测点要有代表性，在较大的设备内动火，应对</a:t>
            </a:r>
            <a:r>
              <a:rPr>
                <a:solidFill>
                  <a:srgbClr val="FF0000"/>
                </a:solidFill>
                <a:latin typeface="华文楷体" panose="02010600040101010101" charset="-122"/>
                <a:ea typeface="华文楷体" panose="02010600040101010101" charset="-122"/>
                <a:sym typeface="+mn-ea"/>
              </a:rPr>
              <a:t>上、中、下</a:t>
            </a:r>
            <a:r>
              <a:rPr>
                <a:latin typeface="华文楷体" panose="02010600040101010101" charset="-122"/>
                <a:ea typeface="华文楷体" panose="02010600040101010101" charset="-122"/>
                <a:sym typeface="+mn-ea"/>
              </a:rPr>
              <a:t>各部位进行监测分析；在较长的物料管线上动火，应在彻底隔绝区域内分段分析；在管道外侧动火，应对管道采取隔绝措施，并对管道内的危险物质进行分析</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indent="0">
              <a:buNone/>
            </a:pPr>
            <a:r>
              <a:rPr>
                <a:latin typeface="华文楷体" panose="02010600040101010101" charset="-122"/>
                <a:ea typeface="华文楷体" panose="02010600040101010101" charset="-122"/>
                <a:sym typeface="+mn-ea"/>
              </a:rPr>
              <a:t>    ② 在设备外部动火，应在动火点</a:t>
            </a:r>
            <a:r>
              <a:rPr>
                <a:solidFill>
                  <a:srgbClr val="FF0000"/>
                </a:solidFill>
                <a:latin typeface="华文楷体" panose="02010600040101010101" charset="-122"/>
                <a:ea typeface="华文楷体" panose="02010600040101010101" charset="-122"/>
                <a:sym typeface="+mn-ea"/>
              </a:rPr>
              <a:t>10m</a:t>
            </a:r>
            <a:r>
              <a:rPr>
                <a:latin typeface="华文楷体" panose="02010600040101010101" charset="-122"/>
                <a:ea typeface="华文楷体" panose="02010600040101010101" charset="-122"/>
                <a:sym typeface="+mn-ea"/>
              </a:rPr>
              <a:t>范围内进行动火分析；在设备外壁动火，除满足以上要求，还应对设备内部进行动火分析</a:t>
            </a:r>
            <a:r>
              <a:rPr lang="zh-CN">
                <a:latin typeface="华文楷体" panose="02010600040101010101" charset="-122"/>
                <a:ea typeface="华文楷体" panose="02010600040101010101" charset="-122"/>
                <a:sym typeface="+mn-ea"/>
              </a:rPr>
              <a:t>。</a:t>
            </a:r>
            <a:endParaRPr>
              <a:latin typeface="华文楷体" panose="02010600040101010101" charset="-122"/>
              <a:ea typeface="华文楷体" panose="02010600040101010101" charset="-122"/>
            </a:endParaRPr>
          </a:p>
          <a:p>
            <a:pPr marL="0" indent="0">
              <a:buNone/>
            </a:pPr>
            <a:r>
              <a:rPr>
                <a:latin typeface="华文楷体" panose="02010600040101010101" charset="-122"/>
                <a:ea typeface="华文楷体" panose="02010600040101010101" charset="-122"/>
                <a:sym typeface="+mn-ea"/>
              </a:rPr>
              <a:t>    ③动火分析与动火作业间隔一般不超过</a:t>
            </a:r>
            <a:r>
              <a:rPr>
                <a:solidFill>
                  <a:srgbClr val="FF0000"/>
                </a:solidFill>
                <a:latin typeface="华文楷体" panose="02010600040101010101" charset="-122"/>
                <a:ea typeface="华文楷体" panose="02010600040101010101" charset="-122"/>
                <a:sym typeface="+mn-ea"/>
              </a:rPr>
              <a:t>30min</a:t>
            </a:r>
            <a:r>
              <a:rPr lang="zh-CN">
                <a:latin typeface="华文楷体" panose="02010600040101010101" charset="-122"/>
                <a:ea typeface="华文楷体" panose="02010600040101010101" charset="-122"/>
                <a:sym typeface="+mn-ea"/>
              </a:rPr>
              <a:t>。</a:t>
            </a:r>
            <a:endParaRPr>
              <a:latin typeface="华文楷体" panose="02010600040101010101" charset="-122"/>
              <a:ea typeface="华文楷体" panose="02010600040101010101" charset="-122"/>
            </a:endParaRPr>
          </a:p>
          <a:p>
            <a:pPr marL="0" indent="0">
              <a:buNone/>
            </a:pPr>
            <a:r>
              <a:rPr>
                <a:latin typeface="华文楷体" panose="02010600040101010101" charset="-122"/>
                <a:ea typeface="华文楷体" panose="02010600040101010101" charset="-122"/>
                <a:sym typeface="+mn-ea"/>
              </a:rPr>
              <a:t>    ④作业中断时间超过30min，应重新分析。每日动火前均应进行动火分析；特级动火作业期间应随时进行监测</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indent="0">
              <a:buNone/>
            </a:pPr>
            <a:r>
              <a:rPr>
                <a:latin typeface="华文楷体" panose="02010600040101010101" charset="-122"/>
                <a:ea typeface="华文楷体" panose="02010600040101010101" charset="-122"/>
                <a:sym typeface="+mn-ea"/>
              </a:rPr>
              <a:t>    ⑤使用便携式、移动式可燃气体检测报警仪或其他类似手段进行分析时，气体检测报警仪应按照有关规定进行检测合格方可使用，特殊情况需要进行标准气浓度标定。</a:t>
            </a:r>
            <a:endParaRPr>
              <a:latin typeface="华文楷体" panose="02010600040101010101" charset="-122"/>
              <a:ea typeface="华文楷体" panose="02010600040101010101" charset="-122"/>
              <a:sym typeface="+mn-ea"/>
            </a:endParaRPr>
          </a:p>
          <a:p>
            <a:pPr marL="0" indent="0">
              <a:buNone/>
            </a:pPr>
            <a:r>
              <a:rPr lang="zh-CN" altLang="en-US">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 动火分析合格标准</a:t>
            </a:r>
            <a:r>
              <a:rPr lang="zh-CN" altLang="en-US">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：被测可燃气体或蒸气浓度应</a:t>
            </a:r>
            <a:r>
              <a:rPr lang="zh-CN" altLang="en-US">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不大于10%LEL。</a:t>
            </a:r>
            <a:endParaRPr lang="zh-CN" altLang="en-US">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a:p>
            <a:pPr marL="0" indent="0">
              <a:buNone/>
            </a:pPr>
            <a:endParaRPr lang="zh-CN" altLang="en-US">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0575" y="866140"/>
            <a:ext cx="8174355" cy="5516245"/>
          </a:xfrm>
        </p:spPr>
        <p:txBody>
          <a:bodyPr/>
          <a:p>
            <a:pPr marL="0" indent="0">
              <a:buNone/>
            </a:pPr>
            <a:r>
              <a:rPr lang="zh-CN" altLang="en-US">
                <a:highlight>
                  <a:srgbClr val="FF00FF"/>
                </a:highlight>
                <a:latin typeface="华文楷体" panose="02010600040101010101" charset="-122"/>
                <a:ea typeface="华文楷体" panose="02010600040101010101" charset="-122"/>
              </a:rPr>
              <a:t>事故案例</a:t>
            </a:r>
            <a:endParaRPr lang="en-US" altLang="zh-CN">
              <a:highlight>
                <a:srgbClr val="FFFF00"/>
              </a:highlight>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黑龙江大庆石油化工总厂“10·27”爆炸事故</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2004年10月27日，大庆石化分公司炼油厂硫磺回收车间发生爆炸事故，造成7人死亡，经济损失192万元。事故的直接原因是：该厂承包商在生产单位的指导配合下，气焊工在酸性水气提装置原料水罐顶排气线0.8米处动火切割作业过程中，原料水罐内的气体（氢气、烃类）从与其连接的DN200管线根部焊缝或与罐顶板连接焊缝开裂处泄漏，遇到气割明火或飞溅的熔渣，引起爆炸。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624840"/>
            <a:ext cx="8298815" cy="5757545"/>
          </a:xfrm>
        </p:spPr>
        <p:txBody>
          <a:bodyPr/>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四、</a:t>
            </a:r>
            <a:r>
              <a:rPr lang="zh-CN" altLang="en-US" b="1">
                <a:latin typeface="华文楷体" panose="02010600040101010101" charset="-122"/>
                <a:ea typeface="华文楷体" panose="02010600040101010101" charset="-122"/>
                <a:cs typeface="华文楷体" panose="02010600040101010101" charset="-122"/>
                <a:sym typeface="+mn-ea"/>
              </a:rPr>
              <a:t>受限空间作业</a:t>
            </a:r>
            <a:endParaRPr lang="zh-CN" altLang="en-US" b="1">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应对受限空间进行安全隔绝</a:t>
            </a:r>
            <a:r>
              <a:rPr lang="en-US" altLang="zh-CN">
                <a:latin typeface="华文楷体" panose="02010600040101010101" charset="-122"/>
                <a:ea typeface="华文楷体" panose="02010600040101010101" charset="-122"/>
                <a:cs typeface="华文楷体" panose="02010600040101010101" charset="-122"/>
                <a:sym typeface="+mn-ea"/>
              </a:rPr>
              <a:t>，要求如下：</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⑴与受限空间连通的可能危及安全作业的管道应采用插入盲板或拆除一段管道的方式进行隔绝。严禁以水封或关闭阀门代替盲板作为隔断措施；</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⑵与受限空间连通的可能危及安全作业的孔、洞应进行严密封堵；</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⑶受限空间内的用电设备应停止运行并切断电源，在电源开关处上锁并加挂警示牌。</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作业前，</a:t>
            </a:r>
            <a:r>
              <a:rPr lang="en-US" altLang="zh-CN">
                <a:latin typeface="华文楷体" panose="02010600040101010101" charset="-122"/>
                <a:ea typeface="华文楷体" panose="02010600040101010101" charset="-122"/>
                <a:cs typeface="华文楷体" panose="02010600040101010101" charset="-122"/>
                <a:sym typeface="+mn-ea"/>
              </a:rPr>
              <a:t>应根据受限空间盛装（过）的物料特性，对受限空间进行</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清洗或置换</a:t>
            </a:r>
            <a:r>
              <a:rPr lang="en-US" altLang="zh-CN">
                <a:latin typeface="华文楷体" panose="02010600040101010101" charset="-122"/>
                <a:ea typeface="华文楷体" panose="02010600040101010101" charset="-122"/>
                <a:cs typeface="华文楷体" panose="02010600040101010101" charset="-122"/>
                <a:sym typeface="+mn-ea"/>
              </a:rPr>
              <a:t>，并对受限空间进行气体检测：</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⑴氧含量为</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19.5%～21%</a:t>
            </a:r>
            <a:r>
              <a:rPr lang="en-US" altLang="zh-CN">
                <a:latin typeface="华文楷体" panose="02010600040101010101" charset="-122"/>
                <a:ea typeface="华文楷体" panose="02010600040101010101" charset="-122"/>
                <a:cs typeface="华文楷体" panose="02010600040101010101" charset="-122"/>
                <a:sym typeface="+mn-ea"/>
              </a:rPr>
              <a:t>，在富氧环境下</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不应大于23%</a:t>
            </a:r>
            <a:r>
              <a:rPr lang="en-US" altLang="zh-CN">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⑵有毒物质允许浓度应符合GBZ 2.1 的规定；</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⑶可燃气体、蒸气浓度要求同</a:t>
            </a:r>
            <a:r>
              <a:rPr lang="zh-CN" altLang="en-US">
                <a:latin typeface="华文楷体" panose="02010600040101010101" charset="-122"/>
                <a:ea typeface="华文楷体" panose="02010600040101010101" charset="-122"/>
                <a:cs typeface="华文楷体" panose="02010600040101010101" charset="-122"/>
                <a:sym typeface="+mn-ea"/>
              </a:rPr>
              <a:t>动火作业的</a:t>
            </a:r>
            <a:r>
              <a:rPr lang="en-US" altLang="zh-CN">
                <a:latin typeface="华文楷体" panose="02010600040101010101" charset="-122"/>
                <a:ea typeface="华文楷体" panose="02010600040101010101" charset="-122"/>
                <a:cs typeface="华文楷体" panose="02010600040101010101" charset="-122"/>
                <a:sym typeface="+mn-ea"/>
              </a:rPr>
              <a:t>规定。</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580390"/>
            <a:ext cx="8210550" cy="5801995"/>
          </a:xfrm>
        </p:spPr>
        <p:txBody>
          <a:bodyPr/>
          <a:p>
            <a:pPr marL="0" indent="0">
              <a:buNone/>
            </a:pPr>
            <a:r>
              <a:rPr lang="en-US"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应保持受限空间空气流通良好</a:t>
            </a:r>
            <a:r>
              <a:rPr lang="zh-CN" altLang="en-US">
                <a:latin typeface="华文楷体" panose="02010600040101010101" charset="-122"/>
                <a:ea typeface="华文楷体" panose="02010600040101010101" charset="-122"/>
                <a:cs typeface="华文楷体" panose="02010600040101010101" charset="-122"/>
                <a:sym typeface="+mn-ea"/>
              </a:rPr>
              <a:t>，可采取如下措施：</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⑴打开人孔、手孔、料孔、风门、烟门等与大气相通的设施进行自然通风；</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⑵必要时，应采用风机强制通风或管道送风，管道送风前应对管道内介质和风源进行分析确认。</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4. 应对受限空间内的气体浓度进行严格监测</a:t>
            </a:r>
            <a:r>
              <a:rPr lang="en-US" altLang="zh-CN">
                <a:latin typeface="华文楷体" panose="02010600040101010101" charset="-122"/>
                <a:ea typeface="华文楷体" panose="02010600040101010101" charset="-122"/>
                <a:cs typeface="华文楷体" panose="02010600040101010101" charset="-122"/>
                <a:sym typeface="+mn-ea"/>
              </a:rPr>
              <a:t>，要求如下：</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⑴ </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作业前30min内</a:t>
            </a:r>
            <a:r>
              <a:rPr lang="en-US" altLang="zh-CN">
                <a:latin typeface="华文楷体" panose="02010600040101010101" charset="-122"/>
                <a:ea typeface="华文楷体" panose="02010600040101010101" charset="-122"/>
                <a:cs typeface="华文楷体" panose="02010600040101010101" charset="-122"/>
                <a:sym typeface="+mn-ea"/>
              </a:rPr>
              <a:t>，应对受限空间进行气体分析，分析合格后方可进入；</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⑵ 监测点应有代表性，容积较大的受限空间，应对上、中、下各部位进行监测分析；</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⑶ 分析仪器应在校验有效期内，使用前应保证其处于正常工作状态；</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⑷ 监测人员进入或探入受限空间监测时应采取</a:t>
            </a:r>
            <a:r>
              <a:rPr lang="zh-CN" altLang="en-US">
                <a:latin typeface="华文楷体" panose="02010600040101010101" charset="-122"/>
                <a:ea typeface="华文楷体" panose="02010600040101010101" charset="-122"/>
                <a:cs typeface="华文楷体" panose="02010600040101010101" charset="-122"/>
                <a:sym typeface="+mn-ea"/>
              </a:rPr>
              <a:t>第</a:t>
            </a:r>
            <a:r>
              <a:rPr lang="en-US" altLang="zh-CN">
                <a:latin typeface="华文楷体" panose="02010600040101010101" charset="-122"/>
                <a:ea typeface="华文楷体" panose="02010600040101010101" charset="-122"/>
                <a:cs typeface="华文楷体" panose="02010600040101010101" charset="-122"/>
                <a:sym typeface="+mn-ea"/>
              </a:rPr>
              <a:t>6</a:t>
            </a:r>
            <a:r>
              <a:rPr lang="zh-CN" altLang="en-US">
                <a:latin typeface="华文楷体" panose="02010600040101010101" charset="-122"/>
                <a:ea typeface="华文楷体" panose="02010600040101010101" charset="-122"/>
                <a:cs typeface="华文楷体" panose="02010600040101010101" charset="-122"/>
                <a:sym typeface="+mn-ea"/>
              </a:rPr>
              <a:t>条</a:t>
            </a:r>
            <a:r>
              <a:rPr lang="en-US" altLang="zh-CN">
                <a:latin typeface="华文楷体" panose="02010600040101010101" charset="-122"/>
                <a:ea typeface="华文楷体" panose="02010600040101010101" charset="-122"/>
                <a:cs typeface="华文楷体" panose="02010600040101010101" charset="-122"/>
                <a:sym typeface="+mn-ea"/>
              </a:rPr>
              <a:t>规定的个体防护措施；</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675" y="551815"/>
            <a:ext cx="8263255" cy="5830570"/>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⑸ 作业现场应配置便携式或移动式气体检测报警仪，连续监测受限空间内氧气、可燃气体、蒸气和有毒气体浓度，发现气体浓度超限报警，应立即停止作业、撤离人员、对现场进行处理，并分析合格后方可恢复作业；</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⑹ 涂刷具有挥发性溶剂的涂料时，应采取强制通风措施；</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⑺ 作业</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中断时间超过60min</a:t>
            </a:r>
            <a:r>
              <a:rPr lang="en-US" altLang="zh-CN">
                <a:latin typeface="华文楷体" panose="02010600040101010101" charset="-122"/>
                <a:ea typeface="华文楷体" panose="02010600040101010101" charset="-122"/>
                <a:cs typeface="华文楷体" panose="02010600040101010101" charset="-122"/>
                <a:sym typeface="+mn-ea"/>
              </a:rPr>
              <a:t>时，应重新进行分析。</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5. 当一处受限空间内存在动火作业</a:t>
            </a:r>
            <a:r>
              <a:rPr lang="en-US" altLang="zh-CN">
                <a:latin typeface="华文楷体" panose="02010600040101010101" charset="-122"/>
                <a:ea typeface="华文楷体" panose="02010600040101010101" charset="-122"/>
                <a:cs typeface="华文楷体" panose="02010600040101010101" charset="-122"/>
                <a:sym typeface="+mn-ea"/>
              </a:rPr>
              <a:t>时，该处受限空间内严禁安排涂刷等其他作业活动。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6. 进入受限空间作业人员</a:t>
            </a:r>
            <a:r>
              <a:rPr lang="en-US" altLang="zh-CN">
                <a:latin typeface="华文楷体" panose="02010600040101010101" charset="-122"/>
                <a:ea typeface="华文楷体" panose="02010600040101010101" charset="-122"/>
                <a:cs typeface="华文楷体" panose="02010600040101010101" charset="-122"/>
                <a:sym typeface="+mn-ea"/>
              </a:rPr>
              <a:t>应按规定着装并正确佩戴相应的</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个体防护</a:t>
            </a:r>
            <a:r>
              <a:rPr lang="en-US" altLang="zh-CN">
                <a:latin typeface="华文楷体" panose="02010600040101010101" charset="-122"/>
                <a:ea typeface="华文楷体" panose="02010600040101010101" charset="-122"/>
                <a:cs typeface="华文楷体" panose="02010600040101010101" charset="-122"/>
                <a:sym typeface="+mn-ea"/>
              </a:rPr>
              <a:t>用品；进入下列受限空间作业应采取如下防护措施：</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⑴ 缺氧或有毒的受限空间经清洗或置换仍达不到</a:t>
            </a:r>
            <a:r>
              <a:rPr lang="zh-CN" altLang="en-US">
                <a:latin typeface="华文楷体" panose="02010600040101010101" charset="-122"/>
                <a:ea typeface="华文楷体" panose="02010600040101010101" charset="-122"/>
                <a:cs typeface="华文楷体" panose="02010600040101010101" charset="-122"/>
                <a:sym typeface="+mn-ea"/>
              </a:rPr>
              <a:t>第</a:t>
            </a:r>
            <a:r>
              <a:rPr lang="en-US" altLang="zh-CN">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条</a:t>
            </a:r>
            <a:r>
              <a:rPr lang="en-US" altLang="zh-CN">
                <a:latin typeface="华文楷体" panose="02010600040101010101" charset="-122"/>
                <a:ea typeface="华文楷体" panose="02010600040101010101" charset="-122"/>
                <a:cs typeface="华文楷体" panose="02010600040101010101" charset="-122"/>
                <a:sym typeface="+mn-ea"/>
              </a:rPr>
              <a:t>要求的，应佩戴隔绝式呼吸防护装备，并应拴带救生绳；</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⑵ 易燃易爆的受限空间经清洗或置换仍达不到</a:t>
            </a:r>
            <a:r>
              <a:rPr lang="zh-CN" altLang="en-US">
                <a:latin typeface="华文楷体" panose="02010600040101010101" charset="-122"/>
                <a:ea typeface="华文楷体" panose="02010600040101010101" charset="-122"/>
                <a:cs typeface="华文楷体" panose="02010600040101010101" charset="-122"/>
                <a:sym typeface="+mn-ea"/>
              </a:rPr>
              <a:t>第</a:t>
            </a:r>
            <a:r>
              <a:rPr lang="en-US" altLang="zh-CN">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条</a:t>
            </a:r>
            <a:r>
              <a:rPr lang="en-US" altLang="zh-CN">
                <a:latin typeface="华文楷体" panose="02010600040101010101" charset="-122"/>
                <a:ea typeface="华文楷体" panose="02010600040101010101" charset="-122"/>
                <a:cs typeface="华文楷体" panose="02010600040101010101" charset="-122"/>
                <a:sym typeface="+mn-ea"/>
              </a:rPr>
              <a:t>要求的，应穿防静电工作服及防静电工作鞋，使用防爆型低压灯具及防爆工具；</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53415"/>
            <a:ext cx="8166735" cy="572897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 存在酸碱等腐蚀性介质的受限空间，应穿戴防酸碱防护服、防护鞋、防护手套等防腐蚀用品；</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⑷ 电焊作业，应穿戴绝缘鞋；</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⑸ 进入有噪声产生的受限空间，应配戴耳塞或耳罩等防噪声护具；</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⑹ 进入有粉尘产生的受限空间，应配戴防尘口罩、眼罩等防尘护具；</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⑺ 进入高温的受限空间作业时，应穿戴高温防护用品，必要时采取通风、隔热、佩戴通讯设备等防护措施；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⑻ 进入低温的受限空间作业时，应穿戴低温防护用品，必要时采取供暖、佩戴通讯设备等措施；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⑼ 在受限空间内从事清污作业，应佩戴隔绝式呼吸防护装备，并应拴带救生绳。</a:t>
            </a:r>
            <a:endParaRPr lang="zh-CN" altLang="en-US">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653415"/>
            <a:ext cx="8152130" cy="5728970"/>
          </a:xfrm>
        </p:spPr>
        <p:txBody>
          <a:bodyPr/>
          <a:p>
            <a:pPr marL="0" indent="0">
              <a:buNone/>
            </a:pPr>
            <a:r>
              <a:rPr lang="en-US"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7. 照明及用电安全要求如下</a:t>
            </a:r>
            <a:r>
              <a:rPr lang="en-US">
                <a:latin typeface="华文楷体" panose="02010600040101010101" charset="-122"/>
                <a:ea typeface="华文楷体" panose="02010600040101010101" charset="-122"/>
                <a:cs typeface="华文楷体" panose="02010600040101010101" charset="-122"/>
                <a:sym typeface="+mn-ea"/>
              </a:rPr>
              <a:t>：</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⑴ 受限空间照明电压应小于等于36V，在潮湿容器、狭小容器内作业电压应小于等于12V；</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⑵ 在潮湿容器中，作业人员应站在绝缘板上，同时保证金属容器接地可靠。</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b="1">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8. 在受限空间外应设有专人监护，监护人应承担以下职责：</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⑴ 作业监护人应熟悉作业区域的环境和风险情况，有判断和处理异常情况的能力，掌握急救知识；</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⑵ 作业监护人在作业人员进入受限空间作业前，负责对安全措施落实情况进行检查，发现安全措施不落实或不完善时，应制止作业；</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⑶作业监护人应清点出入受限空间的作业人数，在出入口处保持与作业人员的联系，当发现异常情况时，应及时制止作业，并立即采取救护措施；</a:t>
            </a:r>
            <a:endParaRPr 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4225" y="712470"/>
            <a:ext cx="8180705" cy="5669915"/>
          </a:xfrm>
        </p:spPr>
        <p:txBody>
          <a:bodyPr/>
          <a:p>
            <a:pPr marL="0" indent="0">
              <a:buNone/>
            </a:pPr>
            <a:r>
              <a:rPr lang="en-US">
                <a:latin typeface="华文楷体" panose="02010600040101010101" charset="-122"/>
                <a:ea typeface="华文楷体" panose="02010600040101010101" charset="-122"/>
                <a:cs typeface="华文楷体" panose="02010600040101010101" charset="-122"/>
                <a:sym typeface="+mn-ea"/>
              </a:rPr>
              <a:t>    ⑷ 在风险较大的受限空间作业时，应增设监护人员；</a:t>
            </a:r>
            <a:endParaRPr lang="en-US">
              <a:latin typeface="华文楷体" panose="02010600040101010101" charset="-122"/>
              <a:ea typeface="华文楷体" panose="02010600040101010101" charset="-122"/>
              <a:cs typeface="华文楷体" panose="02010600040101010101" charset="-122"/>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⑸ 作业过程中必须实行全过程监护，作业监护人在作业期间，不得离开作业现场或做与监护无关的事。</a:t>
            </a:r>
            <a:endParaRPr 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9. 其他要求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⑴ 受限空间外应设置安全警示标志，备有隔绝式呼吸防护装备、消防器材和清水等相应的应急器材及用品；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⑵ 受限空间出入口应保持畅通；</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⑶ 作业前后应清点作业人员和作业工器具；</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⑷ 作业人员不应携带与作业无关的物品进入受限空间；作业中不应抛掷材料、工器具等物品；在有毒、缺氧环境下不应摘下防护面具；不应向受限空间充氧气或富氧空气；离开受限空间时应将气割（焊）工器具带出；</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⑸ 难度大、劳动强度大、时间长、高温的受限空间作业应采取轮换作业方式；</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610235"/>
            <a:ext cx="8195945" cy="5772150"/>
          </a:xfrm>
        </p:spPr>
        <p:txBody>
          <a:bodyPr/>
          <a:p>
            <a:pPr marL="0" indent="0" eaLnBrk="1" latinLnBrk="0" hangingPunct="1">
              <a:lnSpc>
                <a:spcPts val="358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⑹ 作业结束后，受限空间所在单位和作业单位共同检查受限空间内外，确认无问题后方可封闭受限空间；</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⑺</a:t>
            </a:r>
            <a:r>
              <a:rPr lang="zh-CN" altLang="en-US">
                <a:latin typeface="华文楷体" panose="02010600040101010101" charset="-122"/>
                <a:ea typeface="华文楷体" panose="02010600040101010101" charset="-122"/>
                <a:cs typeface="华文楷体" panose="02010600040101010101" charset="-122"/>
                <a:sym typeface="+mn-ea"/>
              </a:rPr>
              <a:t>受限空间安全作业证有效期不应超过</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24h</a:t>
            </a:r>
            <a:r>
              <a:rPr lang="zh-CN" altLang="en-US">
                <a:latin typeface="华文楷体" panose="02010600040101010101" charset="-122"/>
                <a:ea typeface="华文楷体" panose="02010600040101010101" charset="-122"/>
                <a:cs typeface="华文楷体" panose="02010600040101010101" charset="-122"/>
                <a:sym typeface="+mn-ea"/>
              </a:rPr>
              <a:t>，超过24h的作业应重新办理作业审批手续；</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⑻ </a:t>
            </a:r>
            <a:r>
              <a:rPr lang="zh-CN" altLang="en-US">
                <a:latin typeface="华文楷体" panose="02010600040101010101" charset="-122"/>
                <a:ea typeface="华文楷体" panose="02010600040101010101" charset="-122"/>
                <a:cs typeface="华文楷体" panose="02010600040101010101" charset="-122"/>
                <a:sym typeface="+mn-ea"/>
              </a:rPr>
              <a:t>作业期间发生异常情况时，严禁无防护救援；</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⑼ </a:t>
            </a:r>
            <a:r>
              <a:rPr lang="zh-CN" altLang="en-US">
                <a:latin typeface="华文楷体" panose="02010600040101010101" charset="-122"/>
                <a:ea typeface="华文楷体" panose="02010600040101010101" charset="-122"/>
                <a:cs typeface="华文楷体" panose="02010600040101010101" charset="-122"/>
                <a:sym typeface="+mn-ea"/>
              </a:rPr>
              <a:t>受限空间作业停工期间，应增设警示标志，并采取防止人员误入的措施；</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⑽ 使用便携式、移动式可燃气体检测报警仪或其他类似手段进行分析时，气体检测报警仪应按有关规定进行检测合格方可使用，特殊情况需要进行标准气浓度标定。</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60425" y="613410"/>
            <a:ext cx="8104505" cy="5768975"/>
          </a:xfrm>
        </p:spPr>
        <p:txBody>
          <a:bodyPr/>
          <a:p>
            <a:pPr marL="0" indent="0">
              <a:buNone/>
            </a:pPr>
            <a:r>
              <a:rPr lang="en-US" altLang="zh-CN">
                <a:latin typeface="华文楷体" panose="02010600040101010101" charset="-122"/>
                <a:ea typeface="华文楷体" panose="02010600040101010101" charset="-122"/>
              </a:rPr>
              <a:t>  </a:t>
            </a:r>
            <a:r>
              <a:rPr lang="zh-CN" altLang="en-US">
                <a:highlight>
                  <a:srgbClr val="FF00FF"/>
                </a:highlight>
                <a:latin typeface="华文楷体" panose="02010600040101010101" charset="-122"/>
                <a:ea typeface="华文楷体" panose="02010600040101010101" charset="-122"/>
              </a:rPr>
              <a:t>事故案列</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徐州天安化工有限公司“12·31”较大中毒事故</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2019年12月31日19时，江苏省徐州天安化工有限公司承包商重庆华为液化空气设备制造有限公司人员在脱硫塔内维修作业时，发生5名施工人员中毒事故，其中3人经抢救无效死亡，直接经济损失约402万元。</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广州市汉普医药有限公司“4</a:t>
            </a:r>
            <a:r>
              <a:rPr lang="en-US" altLang="zh-CN" b="1">
                <a:solidFill>
                  <a:srgbClr val="00B0F0"/>
                </a:solidFill>
                <a:latin typeface="华文楷体" panose="02010600040101010101" charset="-122"/>
                <a:ea typeface="华文楷体" panose="02010600040101010101" charset="-122"/>
                <a:sym typeface="+mn-ea"/>
              </a:rPr>
              <a:t>·</a:t>
            </a:r>
            <a:r>
              <a:rPr lang="en-US" altLang="zh-CN" b="1">
                <a:solidFill>
                  <a:srgbClr val="00B0F0"/>
                </a:solidFill>
                <a:latin typeface="华文楷体" panose="02010600040101010101" charset="-122"/>
                <a:ea typeface="华文楷体" panose="02010600040101010101" charset="-122"/>
              </a:rPr>
              <a:t>11”</a:t>
            </a:r>
            <a:r>
              <a:rPr lang="zh-CN" altLang="en-US" b="1">
                <a:solidFill>
                  <a:srgbClr val="00B0F0"/>
                </a:solidFill>
                <a:latin typeface="华文楷体" panose="02010600040101010101" charset="-122"/>
                <a:ea typeface="华文楷体" panose="02010600040101010101" charset="-122"/>
              </a:rPr>
              <a:t>一般中毒事故</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4月11日上午9时许，汉普公司水解生产线2#搪瓷搅拌釜（约5m³）发生故障，1名工人在未办理受限空间作业证的情况下进罐维修，因未采取强制通风、未佩戴空气呼吸器等防护措施，进罐后窒息昏迷，另1名工人未落实个人防护冒险进釜施救也造成窒息昏迷，上述2人经抢救无效死亡</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950" y="655320"/>
            <a:ext cx="8176895" cy="5616575"/>
          </a:xfrm>
        </p:spPr>
        <p:txBody>
          <a:bodyPr/>
          <a:p>
            <a:pPr marL="0" indent="0">
              <a:buNone/>
            </a:pPr>
            <a:endPar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highlight>
                  <a:srgbClr val="FFFF00"/>
                </a:highlight>
                <a:latin typeface="华文楷体" panose="02010600040101010101" charset="-122"/>
                <a:ea typeface="华文楷体" panose="02010600040101010101" charset="-122"/>
                <a:sym typeface="+mn-ea"/>
              </a:rPr>
              <a:t>[</a:t>
            </a:r>
            <a:r>
              <a:rPr lang="zh-CN" altLang="en-US">
                <a:highlight>
                  <a:srgbClr val="FFFF00"/>
                </a:highlight>
                <a:latin typeface="华文楷体" panose="02010600040101010101" charset="-122"/>
                <a:ea typeface="华文楷体" panose="02010600040101010101" charset="-122"/>
                <a:sym typeface="+mn-ea"/>
              </a:rPr>
              <a:t>事故案例 </a:t>
            </a:r>
            <a:r>
              <a:rPr lang="en-US" altLang="zh-CN">
                <a:highlight>
                  <a:srgbClr val="FFFF00"/>
                </a:highlight>
                <a:latin typeface="华文楷体" panose="02010600040101010101" charset="-122"/>
                <a:ea typeface="华文楷体" panose="02010600040101010101" charset="-122"/>
                <a:sym typeface="+mn-ea"/>
              </a:rPr>
              <a:t>]</a:t>
            </a:r>
            <a:r>
              <a:rPr lang="zh-CN" altLang="en-US">
                <a:highlight>
                  <a:srgbClr val="FFFF00"/>
                </a:highlight>
                <a:latin typeface="华文楷体" panose="02010600040101010101" charset="-122"/>
                <a:ea typeface="华文楷体" panose="02010600040101010101" charset="-122"/>
                <a:sym typeface="+mn-ea"/>
              </a:rPr>
              <a:t>   </a:t>
            </a:r>
            <a:endParaRPr lang="zh-CN" altLang="en-US">
              <a:highlight>
                <a:srgbClr val="FFFF00"/>
              </a:highlight>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辽宁省朝阳金垚(yao)化工产品有限公司“10·15”中毒事故</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2019年10月15日，辽宁省朝阳金垚化工产品有限公司在设备抢修时发生有害气体泄漏事故，造成3人死亡，2人送医抢救。事故的直接原因是：企业因环保原因停产，未经有关监管部门同意擅自复产，</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在设备运行状态下开展检维修作业</a:t>
            </a:r>
            <a:r>
              <a:rPr lang="en-US" altLang="zh-CN">
                <a:latin typeface="华文楷体" panose="02010600040101010101" charset="-122"/>
                <a:ea typeface="华文楷体" panose="02010600040101010101" charset="-122"/>
                <a:cs typeface="华文楷体" panose="02010600040101010101" charset="-122"/>
                <a:sym typeface="+mn-ea"/>
              </a:rPr>
              <a:t>，从业人员在未分析安全风险的情况下，直接打开处于生产状态的设备法兰，造成有毒气体和物料泄漏，导致人员中毒。</a:t>
            </a:r>
            <a:r>
              <a:rPr lang="en-US" altLang="zh-CN">
                <a:highlight>
                  <a:srgbClr val="FFFF00"/>
                </a:highlight>
                <a:latin typeface="华文楷体" panose="02010600040101010101" charset="-122"/>
                <a:ea typeface="华文楷体" panose="02010600040101010101" charset="-122"/>
                <a:cs typeface="华文楷体" panose="02010600040101010101" charset="-122"/>
                <a:sym typeface="+mn-ea"/>
              </a:rPr>
              <a:t> </a:t>
            </a:r>
            <a:endParaRPr lang="en-US" altLang="zh-CN">
              <a:highlight>
                <a:srgbClr val="FFFF00"/>
              </a:highlight>
              <a:latin typeface="华文楷体" panose="02010600040101010101" charset="-122"/>
              <a:ea typeface="华文楷体" panose="02010600040101010101" charset="-122"/>
              <a:cs typeface="华文楷体" panose="02010600040101010101" charset="-122"/>
              <a:sym typeface="+mn-ea"/>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 检维修作业安全要求</a:t>
            </a:r>
            <a:endParaRPr lang="zh-CN" altLang="en-US" sz="2800" b="1" dirty="0">
              <a:solidFill>
                <a:srgbClr val="000099"/>
              </a:solidFill>
              <a:latin typeface="+mj-ea"/>
              <a:ea typeface="+mj-ea"/>
              <a:cs typeface="+mj-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2955" y="594995"/>
            <a:ext cx="8181975" cy="6080760"/>
          </a:xfrm>
        </p:spPr>
        <p:txBody>
          <a:bodyPr/>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五、</a:t>
            </a:r>
            <a:r>
              <a:rPr lang="en-US" altLang="zh-CN" b="1">
                <a:latin typeface="华文楷体" panose="02010600040101010101" charset="-122"/>
                <a:ea typeface="华文楷体" panose="02010600040101010101" charset="-122"/>
                <a:cs typeface="华文楷体" panose="02010600040101010101" charset="-122"/>
                <a:sym typeface="+mn-ea"/>
              </a:rPr>
              <a:t>盲板抽堵作业</a:t>
            </a:r>
            <a:endParaRPr lang="en-US" altLang="zh-CN" b="1">
              <a:latin typeface="华文楷体" panose="02010600040101010101" charset="-122"/>
              <a:ea typeface="华文楷体" panose="02010600040101010101" charset="-122"/>
              <a:cs typeface="华文楷体" panose="02010600040101010101" charset="-122"/>
            </a:endParaRPr>
          </a:p>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1. 生产车间（分厂）应预先绘制</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盲板位置图</a:t>
            </a:r>
            <a:r>
              <a:rPr lang="en-US" altLang="zh-CN">
                <a:latin typeface="华文楷体" panose="02010600040101010101" charset="-122"/>
                <a:ea typeface="华文楷体" panose="02010600040101010101" charset="-122"/>
                <a:cs typeface="华文楷体" panose="02010600040101010101" charset="-122"/>
                <a:sym typeface="+mn-ea"/>
              </a:rPr>
              <a:t>，对盲板进行</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统一编号</a:t>
            </a:r>
            <a:r>
              <a:rPr lang="en-US" altLang="zh-CN">
                <a:latin typeface="华文楷体" panose="02010600040101010101" charset="-122"/>
                <a:ea typeface="华文楷体" panose="02010600040101010101" charset="-122"/>
                <a:cs typeface="华文楷体" panose="02010600040101010101" charset="-122"/>
                <a:sym typeface="+mn-ea"/>
              </a:rPr>
              <a:t>，并设专人统一指挥作业。</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2. 应根据管道内介质的性质、温度、压力和管道法兰密封面的口径等选择相应材料、强度、口径和符合设计、制造要求的盲板及垫片。高压盲板使用前应经超声波探伤，并符合</a:t>
            </a:r>
            <a:r>
              <a:rPr lang="zh-CN" altLang="en-US">
                <a:latin typeface="华文楷体" panose="02010600040101010101" charset="-122"/>
                <a:ea typeface="华文楷体" panose="02010600040101010101" charset="-122"/>
                <a:cs typeface="华文楷体" panose="02010600040101010101" charset="-122"/>
                <a:sym typeface="+mn-ea"/>
              </a:rPr>
              <a:t>《锻造角式高压阀门  技术条件》（</a:t>
            </a:r>
            <a:r>
              <a:rPr lang="en-US" altLang="zh-CN">
                <a:latin typeface="华文楷体" panose="02010600040101010101" charset="-122"/>
                <a:ea typeface="华文楷体" panose="02010600040101010101" charset="-122"/>
                <a:cs typeface="华文楷体" panose="02010600040101010101" charset="-122"/>
                <a:sym typeface="+mn-ea"/>
              </a:rPr>
              <a:t>JB/T 450</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的要求。</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3. 作业单位应按图进行盲板抽堵作业，并对每个盲板设标牌进行标识，标牌编号应与盲板位置图上的盲板编号一致。生产车间（分厂）应逐一确认并做好记录。</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4. 作业时，作业点</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压力</a:t>
            </a:r>
            <a:r>
              <a:rPr lang="en-US" altLang="zh-CN">
                <a:latin typeface="华文楷体" panose="02010600040101010101" charset="-122"/>
                <a:ea typeface="华文楷体" panose="02010600040101010101" charset="-122"/>
                <a:cs typeface="华文楷体" panose="02010600040101010101" charset="-122"/>
                <a:sym typeface="+mn-ea"/>
              </a:rPr>
              <a:t>应降为常压，并设专人监护，监护人在发现有危及作业人员安全的情况出现时，应立即组织停止作业，引导人员撤离至安全区域。</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5. </a:t>
            </a:r>
            <a:r>
              <a:rPr lang="zh-CN" altLang="en-US">
                <a:latin typeface="华文楷体" panose="02010600040101010101" charset="-122"/>
                <a:ea typeface="华文楷体" panose="02010600040101010101" charset="-122"/>
                <a:cs typeface="华文楷体" panose="02010600040101010101" charset="-122"/>
                <a:sym typeface="+mn-ea"/>
              </a:rPr>
              <a:t>在</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有毒介质</a:t>
            </a:r>
            <a:r>
              <a:rPr lang="zh-CN" altLang="en-US">
                <a:latin typeface="华文楷体" panose="02010600040101010101" charset="-122"/>
                <a:ea typeface="华文楷体" panose="02010600040101010101" charset="-122"/>
                <a:cs typeface="华文楷体" panose="02010600040101010101" charset="-122"/>
                <a:sym typeface="+mn-ea"/>
              </a:rPr>
              <a:t>的管道、设备上进行盲板抽堵作业时，应按GB/T 11651的要求选用防护用具。</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712470"/>
            <a:ext cx="8152130" cy="5888990"/>
          </a:xfrm>
        </p:spPr>
        <p:txBody>
          <a:bodyPr/>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在介质为硫化氢、氯、氨、一氧化碳、氰化物及氮气等情况下作业时，作业人员应佩戴便携式气体检测报警仪，佩戴隔绝式呼吸防护装备等个人防护用品。作业现场应备有两套或两套以上符合要求且性能完好的隔绝式呼吸防护装备。</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6.</a:t>
            </a:r>
            <a:r>
              <a:rPr lang="zh-CN" altLang="en-US">
                <a:latin typeface="华文楷体" panose="02010600040101010101" charset="-122"/>
                <a:ea typeface="华文楷体" panose="02010600040101010101" charset="-122"/>
                <a:cs typeface="华文楷体" panose="02010600040101010101" charset="-122"/>
                <a:sym typeface="+mn-ea"/>
              </a:rPr>
              <a:t>在</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易燃易爆场所</a:t>
            </a:r>
            <a:r>
              <a:rPr lang="zh-CN" altLang="en-US">
                <a:latin typeface="华文楷体" panose="02010600040101010101" charset="-122"/>
                <a:ea typeface="华文楷体" panose="02010600040101010101" charset="-122"/>
                <a:cs typeface="华文楷体" panose="02010600040101010101" charset="-122"/>
                <a:sym typeface="+mn-ea"/>
              </a:rPr>
              <a:t>进行盲板抽堵作业时，作业人员应穿防静电工作服、工作鞋，并应使用防爆灯具和防爆工具；距盲板抽堵作业地点30m内不应有动火作业。</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7.</a:t>
            </a:r>
            <a:r>
              <a:rPr lang="zh-CN" altLang="en-US">
                <a:latin typeface="华文楷体" panose="02010600040101010101" charset="-122"/>
                <a:ea typeface="华文楷体" panose="02010600040101010101" charset="-122"/>
                <a:cs typeface="华文楷体" panose="02010600040101010101" charset="-122"/>
                <a:sym typeface="+mn-ea"/>
              </a:rPr>
              <a:t>在</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强腐蚀性</a:t>
            </a:r>
            <a:r>
              <a:rPr lang="zh-CN" altLang="en-US">
                <a:latin typeface="华文楷体" panose="02010600040101010101" charset="-122"/>
                <a:ea typeface="华文楷体" panose="02010600040101010101" charset="-122"/>
                <a:cs typeface="华文楷体" panose="02010600040101010101" charset="-122"/>
                <a:sym typeface="+mn-ea"/>
              </a:rPr>
              <a:t>介质的管道、设备上进行盲板抽堵作业时，作业人员应采取防止酸碱灼伤的措施。</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8.</a:t>
            </a:r>
            <a:r>
              <a:rPr lang="zh-CN" altLang="en-US">
                <a:latin typeface="华文楷体" panose="02010600040101010101" charset="-122"/>
                <a:ea typeface="华文楷体" panose="02010600040101010101" charset="-122"/>
                <a:cs typeface="华文楷体" panose="02010600040101010101" charset="-122"/>
                <a:sym typeface="+mn-ea"/>
              </a:rPr>
              <a:t>介质</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温度较高</a:t>
            </a:r>
            <a:r>
              <a:rPr lang="zh-CN" altLang="en-US">
                <a:latin typeface="华文楷体" panose="02010600040101010101" charset="-122"/>
                <a:ea typeface="华文楷体" panose="02010600040101010101" charset="-122"/>
                <a:cs typeface="华文楷体" panose="02010600040101010101" charset="-122"/>
                <a:sym typeface="+mn-ea"/>
              </a:rPr>
              <a:t>、可能造成烫伤和介质</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温度较低</a:t>
            </a:r>
            <a:r>
              <a:rPr lang="zh-CN" altLang="en-US">
                <a:latin typeface="华文楷体" panose="02010600040101010101" charset="-122"/>
                <a:ea typeface="华文楷体" panose="02010600040101010101" charset="-122"/>
                <a:cs typeface="华文楷体" panose="02010600040101010101" charset="-122"/>
                <a:sym typeface="+mn-ea"/>
              </a:rPr>
              <a:t>、可能造成冻伤的情况下，作业人员应采取防烫、防冻措施。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9.</a:t>
            </a:r>
            <a:r>
              <a:rPr lang="zh-CN" altLang="en-US">
                <a:latin typeface="华文楷体" panose="02010600040101010101" charset="-122"/>
                <a:ea typeface="华文楷体" panose="02010600040101010101" charset="-122"/>
                <a:cs typeface="华文楷体" panose="02010600040101010101" charset="-122"/>
                <a:sym typeface="+mn-ea"/>
              </a:rPr>
              <a:t>不应在同</a:t>
            </a:r>
            <a:r>
              <a:rPr lang="zh-CN" altLang="en-US">
                <a:latin typeface="华文楷体" panose="02010600040101010101" charset="-122"/>
                <a:ea typeface="华文楷体" panose="02010600040101010101" charset="-122"/>
                <a:cs typeface="华文楷体" panose="02010600040101010101" charset="-122"/>
                <a:sym typeface="+mn-ea"/>
              </a:rPr>
              <a:t>一管道上同时进行两处及</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两处以上</a:t>
            </a:r>
            <a:r>
              <a:rPr lang="zh-CN" altLang="en-US">
                <a:latin typeface="华文楷体" panose="02010600040101010101" charset="-122"/>
                <a:ea typeface="华文楷体" panose="02010600040101010101" charset="-122"/>
                <a:cs typeface="华文楷体" panose="02010600040101010101" charset="-122"/>
                <a:sym typeface="+mn-ea"/>
              </a:rPr>
              <a:t>的盲板抽堵作业。</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10.</a:t>
            </a:r>
            <a:r>
              <a:rPr lang="zh-CN" altLang="en-US">
                <a:latin typeface="华文楷体" panose="02010600040101010101" charset="-122"/>
                <a:ea typeface="华文楷体" panose="02010600040101010101" charset="-122"/>
                <a:cs typeface="华文楷体" panose="02010600040101010101" charset="-122"/>
                <a:sym typeface="+mn-ea"/>
              </a:rPr>
              <a:t>盲板抽堵作业结束，由作业单位和生产车间（分厂）专人共同确认。</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7395" y="654050"/>
            <a:ext cx="8217535" cy="5728335"/>
          </a:xfrm>
        </p:spPr>
        <p:txBody>
          <a:bodyPr/>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六、高处作业</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高处作业分级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algn="l">
              <a:buClrTx/>
              <a:buSzTx/>
              <a:buFontTx/>
              <a:buNone/>
            </a:pPr>
            <a:r>
              <a:rPr lang="en-US" altLang="zh-CN">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作业要求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⑴高处作业人员应正确佩戴符合要求的安全带及安全绳，30 m 以上高处作业应配备通信联络工具。</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⑵高处作业应设专人监护，作业人员不应在作业处休息。</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⑶应根据实际需要配备符合安全要求的作业平台、吊笼、梯子、挡脚板、跳板等；脚手架的搭设、拆除和使用应符合 GB 51210 等有关标准要求。</a:t>
            </a:r>
            <a:endParaRPr lang="en-US" altLang="zh-CN">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custDataLst>
              <p:tags r:id="rId1"/>
            </p:custDataLst>
          </p:nvPr>
        </p:nvPicPr>
        <p:blipFill>
          <a:blip r:embed="rId2"/>
          <a:stretch>
            <a:fillRect/>
          </a:stretch>
        </p:blipFill>
        <p:spPr>
          <a:xfrm>
            <a:off x="784225" y="1577340"/>
            <a:ext cx="7623175" cy="149479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3580" y="605155"/>
            <a:ext cx="8261350" cy="5777230"/>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⑷</a:t>
            </a:r>
            <a:r>
              <a:rPr lang="zh-CN" altLang="en-US">
                <a:latin typeface="华文楷体" panose="02010600040101010101" charset="-122"/>
                <a:ea typeface="华文楷体" panose="02010600040101010101" charset="-122"/>
              </a:rPr>
              <a:t>高处作业人员不应站在不牢固的结构物上进行作业；在彩钢板屋顶、石棉瓦、瓦棱板等轻型材料上作业，应铺设牢固的脚手板并加以固定，脚手板上要有防滑措施；不应在未固定、无防护设施的构件及管道上进行作业或通行。</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在邻近排放有毒、有害气体、粉尘的放空管线或烟囱等场所进行作业时，应预先与作业属地生产人员取得联系，并采取有效的安全防护措施，作业人员应配备必要的符合国家相关标准的防护装备(如隔绝式呼吸防护装备、过滤式防毒面具或口罩等)。</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⑹雨天和雪天作业时，应采取可靠的防滑、防寒措施；遇有五级风以上(含五级风)、浓雾等恶劣天气，不应进行高处作业、露天攀登与悬空高处作业；暴风雪、台风、暴雨后，应对作业安全设施进行检查，发现问题立即处理。</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950" y="687070"/>
            <a:ext cx="8221980" cy="569531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⑺</a:t>
            </a:r>
            <a:r>
              <a:rPr lang="zh-CN" altLang="en-US">
                <a:latin typeface="华文楷体" panose="02010600040101010101" charset="-122"/>
                <a:ea typeface="华文楷体" panose="02010600040101010101" charset="-122"/>
              </a:rPr>
              <a:t>作业使用的工具、材料、零件等应装入工具袋，上下时手中不应持物，不应投掷工具、材料及其他物品；易滑动、易滚动的工具、材料堆放在脚手架上时，应采取防坠落措施。</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⑻在同一坠落方向上， </a:t>
            </a:r>
            <a:r>
              <a:rPr lang="en-US" altLang="zh-CN">
                <a:solidFill>
                  <a:srgbClr val="FF0000"/>
                </a:solidFill>
                <a:latin typeface="华文楷体" panose="02010600040101010101" charset="-122"/>
                <a:ea typeface="华文楷体" panose="02010600040101010101" charset="-122"/>
              </a:rPr>
              <a:t>一般不应进行上下交叉作业</a:t>
            </a:r>
            <a:r>
              <a:rPr lang="en-US" altLang="zh-CN">
                <a:latin typeface="华文楷体" panose="02010600040101010101" charset="-122"/>
                <a:ea typeface="华文楷体" panose="02010600040101010101" charset="-122"/>
              </a:rPr>
              <a:t>，如需进行交叉作业，中间应设置安全防护层，坠落高度超过24 m 的交叉作业，应设双层防护。</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⑼因作业需要，须临时拆除或变动作业对象的安全防护设施时，应经作业审批人员同意，并采取相应的防护措施，作业后应及时恢复。</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⑽拆除脚手架、防护棚时，应设警戒区并派专人监护，</a:t>
            </a:r>
            <a:r>
              <a:rPr lang="en-US" altLang="zh-CN">
                <a:solidFill>
                  <a:srgbClr val="FF0000"/>
                </a:solidFill>
                <a:latin typeface="华文楷体" panose="02010600040101010101" charset="-122"/>
                <a:ea typeface="华文楷体" panose="02010600040101010101" charset="-122"/>
              </a:rPr>
              <a:t>不应上下同时</a:t>
            </a:r>
            <a:r>
              <a:rPr lang="en-US" altLang="zh-CN">
                <a:latin typeface="华文楷体" panose="02010600040101010101" charset="-122"/>
                <a:ea typeface="华文楷体" panose="02010600040101010101" charset="-122"/>
              </a:rPr>
              <a:t>施工。</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⑾ 安全作业票的</a:t>
            </a:r>
            <a:r>
              <a:rPr lang="en-US" altLang="zh-CN">
                <a:solidFill>
                  <a:srgbClr val="FF0000"/>
                </a:solidFill>
                <a:latin typeface="华文楷体" panose="02010600040101010101" charset="-122"/>
                <a:ea typeface="华文楷体" panose="02010600040101010101" charset="-122"/>
              </a:rPr>
              <a:t>有效期最长为7天</a:t>
            </a:r>
            <a:r>
              <a:rPr lang="en-US" altLang="zh-CN">
                <a:latin typeface="华文楷体" panose="02010600040101010101" charset="-122"/>
                <a:ea typeface="华文楷体" panose="02010600040101010101" charset="-122"/>
              </a:rPr>
              <a:t>。当作业中断，再次作业前，应重新对环境条件和安全措施进行确认。</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3760" y="627380"/>
            <a:ext cx="8091170" cy="5755005"/>
          </a:xfrm>
        </p:spPr>
        <p:txBody>
          <a:bodyPr/>
          <a:p>
            <a:pPr marL="0" indent="0">
              <a:buNone/>
            </a:pPr>
            <a:r>
              <a:rPr lang="en-US" altLang="zh-CN">
                <a:highlight>
                  <a:srgbClr val="FF00FF"/>
                </a:highlight>
                <a:latin typeface="华文楷体" panose="02010600040101010101" charset="-122"/>
                <a:ea typeface="华文楷体" panose="02010600040101010101" charset="-122"/>
              </a:rPr>
              <a:t>  </a:t>
            </a:r>
            <a:r>
              <a:rPr lang="zh-CN" altLang="en-US">
                <a:highlight>
                  <a:srgbClr val="FF00FF"/>
                </a:highlight>
                <a:latin typeface="华文楷体" panose="02010600040101010101" charset="-122"/>
                <a:ea typeface="华文楷体" panose="02010600040101010101" charset="-122"/>
              </a:rPr>
              <a:t>事故案例</a:t>
            </a:r>
            <a:endParaRPr lang="zh-CN" altLang="en-US">
              <a:highlight>
                <a:srgbClr val="FF00FF"/>
              </a:highlight>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上海石化公司“5.29”爆燃事故</a:t>
            </a:r>
            <a:endParaRPr lang="en-US" altLang="zh-CN">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2021年5月29日8时24分，中国石化上海石油化工股份有限公司烯烃部2号烯烃联合装置(老区)7号裂解炉区域发生一起爆燃事故，造成1人死亡，5人重伤，8人轻伤，事故造成直接经济损失共计839.87万元。</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事故的</a:t>
            </a:r>
            <a:r>
              <a:rPr lang="zh-CN" altLang="en-US">
                <a:solidFill>
                  <a:srgbClr val="FE0000"/>
                </a:solidFill>
                <a:latin typeface="华文楷体" panose="02010600040101010101" charset="-122"/>
                <a:ea typeface="华文楷体" panose="02010600040101010101" charset="-122"/>
              </a:rPr>
              <a:t>直接原因</a:t>
            </a:r>
            <a:r>
              <a:rPr lang="zh-CN" altLang="en-US">
                <a:latin typeface="华文楷体" panose="02010600040101010101" charset="-122"/>
                <a:ea typeface="华文楷体" panose="02010600040101010101" charset="-122"/>
              </a:rPr>
              <a:t>：上海石化公司烯烃部2号乙烯装置(老区)在停车检修期间，完成管线氮气吹扫置换后，未关闭7号裂解炉进料管线45号盲板上、下游阀门。相关人员在未完成“盲板抽堵作业许可证”签发流程，未对7号裂解炉进料管线45号盲板上、下游阀门状态进行现场确认的情况下，即开展抽盲板作业。同时，作业人员打开了轻石脑油进料界区阀门，造成轻石脑油自45号盲板未封闭的法兰处高速泄漏，气化后发生爆燃。</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2480" y="708025"/>
            <a:ext cx="8172450" cy="5674360"/>
          </a:xfrm>
        </p:spPr>
        <p:txBody>
          <a:bodyPr/>
          <a:p>
            <a:pPr marL="0" indent="0" eaLnBrk="1" latinLnBrk="0" hangingPunct="1">
              <a:lnSpc>
                <a:spcPts val="3500"/>
              </a:lnSpc>
              <a:spcBef>
                <a:spcPts val="0"/>
              </a:spcBef>
              <a:buNone/>
            </a:pPr>
            <a:r>
              <a:rPr lang="zh-CN" altLang="en-US" b="1">
                <a:latin typeface="华文楷体" panose="02010600040101010101" charset="-122"/>
                <a:ea typeface="华文楷体" panose="02010600040101010101" charset="-122"/>
                <a:sym typeface="+mn-ea"/>
              </a:rPr>
              <a:t>一、检修作业前安全要求</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b="1">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签订安全管理协议，制定安全检修方案</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sym typeface="+mn-ea"/>
              </a:rPr>
              <a:t>在签订设备检修合同时，应同时签订安全管理协议。</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a:t>
            </a:r>
            <a:r>
              <a:rPr lang="zh-CN" altLang="en-US">
                <a:latin typeface="华文楷体" panose="02010600040101010101" charset="-122"/>
                <a:ea typeface="华文楷体" panose="02010600040101010101" charset="-122"/>
                <a:sym typeface="+mn-ea"/>
              </a:rPr>
              <a:t>检修施工单位应制定设备检修方案，检修方案应经设备使用单位审核。检修方案中应有安全技术措施，并明确检修项目安全负责人。</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检修前，设备使用单位应对参加检修作业的人员进行安全培训教育，主要内容：</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sym typeface="+mn-ea"/>
              </a:rPr>
              <a:t>安全管理制度及检修作业相关安全规章制度；</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sym typeface="+mn-ea"/>
              </a:rPr>
              <a:t>现场存在的危险有害因素和可能出现问题及对策措施；</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a:t>
            </a:r>
            <a:r>
              <a:rPr lang="zh-CN" altLang="en-US">
                <a:latin typeface="华文楷体" panose="02010600040101010101" charset="-122"/>
                <a:ea typeface="华文楷体" panose="02010600040101010101" charset="-122"/>
                <a:sym typeface="+mn-ea"/>
              </a:rPr>
              <a:t>相关事故案例和经验教训；</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a:t>
            </a:r>
            <a:r>
              <a:rPr lang="zh-CN">
                <a:latin typeface="华文楷体" panose="02010600040101010101" charset="-122"/>
                <a:ea typeface="华文楷体" panose="02010600040101010101" charset="-122"/>
                <a:cs typeface="华文楷体" panose="02010600040101010101" charset="-122"/>
                <a:sym typeface="+mn-ea"/>
              </a:rPr>
              <a:t>个体防护装备的配备、使用方法及使用注意事项。</a:t>
            </a:r>
            <a:endParaRPr lang="zh-CN">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7855" y="502285"/>
            <a:ext cx="8347075" cy="5896610"/>
          </a:xfrm>
        </p:spPr>
        <p:txBody>
          <a:bodyPr/>
          <a:p>
            <a:pPr marL="0" indent="0">
              <a:buNone/>
            </a:pPr>
            <a:r>
              <a:rPr lang="en-US" altLang="zh-CN">
                <a:latin typeface="华文楷体" panose="02010600040101010101" charset="-122"/>
                <a:ea typeface="华文楷体" panose="02010600040101010101" charset="-122"/>
              </a:rPr>
              <a:t>   </a:t>
            </a:r>
            <a:r>
              <a:rPr lang="en-US">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作业前现场要求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atin typeface="华文楷体" panose="02010600040101010101" charset="-122"/>
                <a:ea typeface="华文楷体" panose="02010600040101010101" charset="-122"/>
                <a:cs typeface="华文楷体" panose="02010600040101010101" charset="-122"/>
                <a:sym typeface="+mn-ea"/>
              </a:rPr>
              <a:t>检修现场应根据相关规定设置相应的安全标志。</a:t>
            </a:r>
            <a:r>
              <a:rPr lang="zh-CN">
                <a:latin typeface="华文楷体" panose="02010600040101010101" charset="-122"/>
                <a:ea typeface="华文楷体" panose="02010600040101010101" charset="-122"/>
                <a:cs typeface="华文楷体" panose="02010600040101010101" charset="-122"/>
                <a:sym typeface="+mn-ea"/>
              </a:rPr>
              <a:t>    </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atin typeface="华文楷体" panose="02010600040101010101" charset="-122"/>
                <a:ea typeface="华文楷体" panose="02010600040101010101" charset="-122"/>
                <a:cs typeface="华文楷体" panose="02010600040101010101" charset="-122"/>
                <a:sym typeface="+mn-ea"/>
              </a:rPr>
              <a:t>检修过程涉及特殊作业，应符合</a:t>
            </a:r>
            <a:r>
              <a:rPr lang="en-US" altLang="zh-CN">
                <a:latin typeface="华文楷体" panose="02010600040101010101" charset="-122"/>
                <a:ea typeface="华文楷体" panose="02010600040101010101" charset="-122"/>
                <a:cs typeface="华文楷体" panose="02010600040101010101" charset="-122"/>
                <a:sym typeface="+mn-ea"/>
              </a:rPr>
              <a:t>GB30871</a:t>
            </a:r>
            <a:r>
              <a:rPr lang="zh-CN">
                <a:latin typeface="华文楷体" panose="02010600040101010101" charset="-122"/>
                <a:ea typeface="华文楷体" panose="02010600040101010101" charset="-122"/>
                <a:cs typeface="华文楷体" panose="02010600040101010101" charset="-122"/>
                <a:sym typeface="+mn-ea"/>
              </a:rPr>
              <a:t>的规定。</a:t>
            </a:r>
            <a:endParaRPr lang="zh-CN">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a:t>
            </a:r>
            <a:r>
              <a:rPr lang="zh-CN">
                <a:latin typeface="华文楷体" panose="02010600040101010101" charset="-122"/>
                <a:ea typeface="华文楷体" panose="02010600040101010101" charset="-122"/>
                <a:cs typeface="华文楷体" panose="02010600040101010101" charset="-122"/>
                <a:sym typeface="+mn-ea"/>
              </a:rPr>
              <a:t>设备使用单位负责设备的隔绝、清洗和置换，合格后交出；检修项目负责人应与设备使用单位负责人共同检查，确认设备和工艺处理等满足检修安全要求。</a:t>
            </a:r>
            <a:endParaRPr lang="zh-CN">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⑷</a:t>
            </a:r>
            <a:r>
              <a:rPr lang="zh-CN">
                <a:latin typeface="华文楷体" panose="02010600040101010101" charset="-122"/>
                <a:ea typeface="华文楷体" panose="02010600040101010101" charset="-122"/>
                <a:cs typeface="华文楷体" panose="02010600040101010101" charset="-122"/>
                <a:sym typeface="+mn-ea"/>
              </a:rPr>
              <a:t>应对检修作业使用的脚手架、起重机械、电气焊用具和手持电动工具等各种工器具进行检查；手持式、移动式电气工器具应配有</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漏电保护</a:t>
            </a:r>
            <a:r>
              <a:rPr lang="zh-CN">
                <a:latin typeface="华文楷体" panose="02010600040101010101" charset="-122"/>
                <a:ea typeface="华文楷体" panose="02010600040101010101" charset="-122"/>
                <a:cs typeface="华文楷体" panose="02010600040101010101" charset="-122"/>
                <a:sym typeface="+mn-ea"/>
              </a:rPr>
              <a:t>装置。凡不符合作业安全要求的工器具不得使用。</a:t>
            </a:r>
            <a:endParaRPr lang="zh-CN">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⑸</a:t>
            </a:r>
            <a:r>
              <a:rPr lang="zh-CN">
                <a:latin typeface="华文楷体" panose="02010600040101010101" charset="-122"/>
                <a:ea typeface="华文楷体" panose="02010600040101010101" charset="-122"/>
                <a:cs typeface="华文楷体" panose="02010600040101010101" charset="-122"/>
                <a:sym typeface="+mn-ea"/>
              </a:rPr>
              <a:t>对检修设备上的电器电源，应采取可靠的</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断电</a:t>
            </a:r>
            <a:r>
              <a:rPr lang="zh-CN">
                <a:latin typeface="华文楷体" panose="02010600040101010101" charset="-122"/>
                <a:ea typeface="华文楷体" panose="02010600040101010101" charset="-122"/>
                <a:cs typeface="华文楷体" panose="02010600040101010101" charset="-122"/>
                <a:sym typeface="+mn-ea"/>
              </a:rPr>
              <a:t>措施，确认断电后在电源开关处设置安全警示牌或加锁</a:t>
            </a:r>
            <a:r>
              <a:rPr lang="zh-CN">
                <a:latin typeface="华文楷体" panose="02010600040101010101" charset="-122"/>
                <a:ea typeface="华文楷体" panose="02010600040101010101" charset="-122"/>
                <a:cs typeface="华文楷体" panose="02010600040101010101" charset="-122"/>
                <a:sym typeface="+mn-ea"/>
              </a:rPr>
              <a:t>。</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⑹</a:t>
            </a:r>
            <a:r>
              <a:rPr lang="zh-CN">
                <a:latin typeface="华文楷体" panose="02010600040101010101" charset="-122"/>
                <a:ea typeface="华文楷体" panose="02010600040101010101" charset="-122"/>
                <a:cs typeface="华文楷体" panose="02010600040101010101" charset="-122"/>
                <a:sym typeface="+mn-ea"/>
              </a:rPr>
              <a:t>对检修作业使用的气体防护器材、消防器材、通信设备和照明设备等应安排专人检查，并保证</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完好</a:t>
            </a:r>
            <a:r>
              <a:rPr lang="zh-CN">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150" y="838835"/>
            <a:ext cx="8272780" cy="54260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⑺</a:t>
            </a:r>
            <a:r>
              <a:rPr lang="zh-CN" altLang="en-US">
                <a:latin typeface="华文楷体" panose="02010600040101010101" charset="-122"/>
                <a:ea typeface="华文楷体" panose="02010600040101010101" charset="-122"/>
                <a:sym typeface="+mn-ea"/>
              </a:rPr>
              <a:t>对检修现场的梯子、栏杆、平台、箅子板和盖板等进行检查，确保安全。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⑻</a:t>
            </a:r>
            <a:r>
              <a:rPr lang="zh-CN" altLang="en-US">
                <a:latin typeface="华文楷体" panose="02010600040101010101" charset="-122"/>
                <a:ea typeface="华文楷体" panose="02010600040101010101" charset="-122"/>
                <a:sym typeface="+mn-ea"/>
              </a:rPr>
              <a:t>对有腐蚀性介质的检修场所应备有人员应急用</a:t>
            </a:r>
            <a:r>
              <a:rPr lang="zh-CN" altLang="en-US">
                <a:solidFill>
                  <a:srgbClr val="FF0000"/>
                </a:solidFill>
                <a:latin typeface="华文楷体" panose="02010600040101010101" charset="-122"/>
                <a:ea typeface="华文楷体" panose="02010600040101010101" charset="-122"/>
                <a:sym typeface="+mn-ea"/>
              </a:rPr>
              <a:t>冲洗水源</a:t>
            </a:r>
            <a:r>
              <a:rPr lang="zh-CN" altLang="en-US">
                <a:latin typeface="华文楷体" panose="02010600040101010101" charset="-122"/>
                <a:ea typeface="华文楷体" panose="02010600040101010101" charset="-122"/>
                <a:sym typeface="+mn-ea"/>
              </a:rPr>
              <a:t>和相应防护用品。</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⑼</a:t>
            </a:r>
            <a:r>
              <a:rPr lang="zh-CN" altLang="en-US">
                <a:latin typeface="华文楷体" panose="02010600040101010101" charset="-122"/>
                <a:ea typeface="华文楷体" panose="02010600040101010101" charset="-122"/>
                <a:sym typeface="+mn-ea"/>
              </a:rPr>
              <a:t>对检修现场存在的可能危及安全的坑、井、沟和孔洞等应采取有效防护措施，设置</a:t>
            </a:r>
            <a:r>
              <a:rPr lang="zh-CN" altLang="en-US">
                <a:solidFill>
                  <a:srgbClr val="FF0000"/>
                </a:solidFill>
                <a:latin typeface="华文楷体" panose="02010600040101010101" charset="-122"/>
                <a:ea typeface="华文楷体" panose="02010600040101010101" charset="-122"/>
                <a:sym typeface="+mn-ea"/>
              </a:rPr>
              <a:t>警告标志</a:t>
            </a:r>
            <a:r>
              <a:rPr lang="zh-CN" altLang="en-US">
                <a:latin typeface="华文楷体" panose="02010600040101010101" charset="-122"/>
                <a:ea typeface="华文楷体" panose="02010600040101010101" charset="-122"/>
                <a:sym typeface="+mn-ea"/>
              </a:rPr>
              <a:t>，夜间应设警示红灯。</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⑽</a:t>
            </a:r>
            <a:r>
              <a:rPr lang="zh-CN" altLang="en-US">
                <a:latin typeface="华文楷体" panose="02010600040101010101" charset="-122"/>
                <a:ea typeface="华文楷体" panose="02010600040101010101" charset="-122"/>
                <a:sym typeface="+mn-ea"/>
              </a:rPr>
              <a:t>应检查和清理检修现场的消防通道和行车通道，保证</a:t>
            </a:r>
            <a:r>
              <a:rPr lang="zh-CN" altLang="en-US">
                <a:solidFill>
                  <a:srgbClr val="FF0000"/>
                </a:solidFill>
                <a:latin typeface="华文楷体" panose="02010600040101010101" charset="-122"/>
                <a:ea typeface="华文楷体" panose="02010600040101010101" charset="-122"/>
                <a:sym typeface="+mn-ea"/>
              </a:rPr>
              <a:t>畅通</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⑾</a:t>
            </a:r>
            <a:r>
              <a:rPr lang="zh-CN" altLang="en-US">
                <a:latin typeface="华文楷体" panose="02010600040101010101" charset="-122"/>
                <a:ea typeface="华文楷体" panose="02010600040101010101" charset="-122"/>
                <a:sym typeface="+mn-ea"/>
              </a:rPr>
              <a:t>需夜间检修的作业场所，应设满足要求的</a:t>
            </a:r>
            <a:r>
              <a:rPr lang="zh-CN" altLang="en-US">
                <a:solidFill>
                  <a:srgbClr val="FF0000"/>
                </a:solidFill>
                <a:latin typeface="华文楷体" panose="02010600040101010101" charset="-122"/>
                <a:ea typeface="华文楷体" panose="02010600040101010101" charset="-122"/>
                <a:sym typeface="+mn-ea"/>
              </a:rPr>
              <a:t>照明</a:t>
            </a:r>
            <a:r>
              <a:rPr lang="zh-CN" altLang="en-US">
                <a:latin typeface="华文楷体" panose="02010600040101010101" charset="-122"/>
                <a:ea typeface="华文楷体" panose="02010600040101010101" charset="-122"/>
                <a:sym typeface="+mn-ea"/>
              </a:rPr>
              <a:t>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⑿</a:t>
            </a:r>
            <a:r>
              <a:rPr lang="zh-CN" altLang="en-US">
                <a:latin typeface="华文楷体" panose="02010600040101010101" charset="-122"/>
                <a:ea typeface="华文楷体" panose="02010600040101010101" charset="-122"/>
                <a:sym typeface="+mn-ea"/>
              </a:rPr>
              <a:t>检修场所涉及的</a:t>
            </a:r>
            <a:r>
              <a:rPr lang="zh-CN" altLang="en-US">
                <a:solidFill>
                  <a:srgbClr val="FF0000"/>
                </a:solidFill>
                <a:latin typeface="华文楷体" panose="02010600040101010101" charset="-122"/>
                <a:ea typeface="华文楷体" panose="02010600040101010101" charset="-122"/>
                <a:sym typeface="+mn-ea"/>
              </a:rPr>
              <a:t>放射源</a:t>
            </a:r>
            <a:r>
              <a:rPr lang="zh-CN" altLang="en-US">
                <a:latin typeface="华文楷体" panose="02010600040101010101" charset="-122"/>
                <a:ea typeface="华文楷体" panose="02010600040101010101" charset="-122"/>
                <a:sym typeface="+mn-ea"/>
              </a:rPr>
              <a:t>，应事先采取相应的处置措施，使其处于安全状态。</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0" y="577215"/>
            <a:ext cx="8310880" cy="5981065"/>
          </a:xfrm>
        </p:spPr>
        <p:txBody>
          <a:bodyPr/>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二</a:t>
            </a:r>
            <a:r>
              <a:rPr lang="zh-CN" altLang="en-US" b="1">
                <a:latin typeface="华文楷体" panose="02010600040101010101" charset="-122"/>
                <a:ea typeface="华文楷体" panose="02010600040101010101" charset="-122"/>
                <a:sym typeface="+mn-ea"/>
              </a:rPr>
              <a:t>、检修作业中安全要求</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a:solidFill>
                  <a:srgbClr val="0070C0"/>
                </a:solidFill>
                <a:latin typeface="华文楷体" panose="02010600040101010101" charset="-122"/>
                <a:ea typeface="华文楷体" panose="02010600040101010101" charset="-122"/>
                <a:cs typeface="华文楷体" panose="02010600040101010101" charset="-122"/>
                <a:sym typeface="+mn-ea"/>
              </a:rPr>
              <a:t>1</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a:solidFill>
                  <a:srgbClr val="0070C0"/>
                </a:solidFill>
                <a:latin typeface="华文楷体" panose="02010600040101010101" charset="-122"/>
                <a:ea typeface="华文楷体" panose="02010600040101010101" charset="-122"/>
                <a:cs typeface="华文楷体" panose="02010600040101010101" charset="-122"/>
                <a:sym typeface="+mn-ea"/>
              </a:rPr>
              <a:t>8</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检修作业中，各类人员应各司其职，各负其责，在检修指挥部的统一指挥下，安全、圆满地完成检修任务。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1. </a:t>
            </a:r>
            <a:r>
              <a:rPr lang="zh-CN" altLang="en-US">
                <a:latin typeface="华文楷体" panose="02010600040101010101" charset="-122"/>
                <a:ea typeface="华文楷体" panose="02010600040101010101" charset="-122"/>
                <a:cs typeface="华文楷体" panose="02010600040101010101" charset="-122"/>
                <a:sym typeface="+mn-ea"/>
              </a:rPr>
              <a:t>检修作业人员应按规定正确佩戴个体防护装备；</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2. </a:t>
            </a:r>
            <a:r>
              <a:rPr lang="zh-CN" altLang="en-US">
                <a:latin typeface="华文楷体" panose="02010600040101010101" charset="-122"/>
                <a:ea typeface="华文楷体" panose="02010600040101010101" charset="-122"/>
                <a:cs typeface="华文楷体" panose="02010600040101010101" charset="-122"/>
                <a:sym typeface="+mn-ea"/>
              </a:rPr>
              <a:t>检修作业人员应遵守本工种安全技术操作规程；</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3. </a:t>
            </a:r>
            <a:r>
              <a:rPr lang="zh-CN" altLang="en-US">
                <a:latin typeface="华文楷体" panose="02010600040101010101" charset="-122"/>
                <a:ea typeface="华文楷体" panose="02010600040101010101" charset="-122"/>
                <a:cs typeface="华文楷体" panose="02010600040101010101" charset="-122"/>
                <a:sym typeface="+mn-ea"/>
              </a:rPr>
              <a:t>从事特种作业的检修人员应持有特种作业操作证；</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4. </a:t>
            </a:r>
            <a:r>
              <a:rPr lang="zh-CN" altLang="en-US">
                <a:latin typeface="华文楷体" panose="02010600040101010101" charset="-122"/>
                <a:ea typeface="华文楷体" panose="02010600040101010101" charset="-122"/>
                <a:cs typeface="华文楷体" panose="02010600040101010101" charset="-122"/>
                <a:sym typeface="+mn-ea"/>
              </a:rPr>
              <a:t>多工种、多层次交叉作业时，应统一协调，采取相应的防护措施；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5. </a:t>
            </a:r>
            <a:r>
              <a:rPr lang="zh-CN" altLang="en-US">
                <a:latin typeface="华文楷体" panose="02010600040101010101" charset="-122"/>
                <a:ea typeface="华文楷体" panose="02010600040101010101" charset="-122"/>
                <a:cs typeface="华文楷体" panose="02010600040101010101" charset="-122"/>
                <a:sym typeface="+mn-ea"/>
              </a:rPr>
              <a:t>有放射性物质的检修时，应通知现场有关人员避让，确认好安全防护距离，设置明显警示标志，并设专人监护；</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6</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夜间及特殊天气的检修作业，应安排专人进行安全监护；</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7</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当装置出现异常情况可能危及检修人员安全时，应立即通知检修人员停止作业迅速撤离作业场所；经处理，异常情况排除且确认安全后，检修人员方可恢复作业；</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54ca92f7-389d-4639-8323-1bfd21d0d27e"/>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15710</Words>
  <Application>WPS 演示</Application>
  <PresentationFormat>自定义</PresentationFormat>
  <Paragraphs>461</Paragraphs>
  <Slides>55</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55</vt:i4>
      </vt:variant>
    </vt:vector>
  </HeadingPairs>
  <TitlesOfParts>
    <vt:vector size="71"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1612</cp:revision>
  <dcterms:created xsi:type="dcterms:W3CDTF">2016-09-20T02:06:00Z</dcterms:created>
  <dcterms:modified xsi:type="dcterms:W3CDTF">2023-12-24T14:54:10Z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85318E059A9649EF9CADCFE3F3436E9E</vt:lpwstr>
  </property>
</Properties>
</file>