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4796" r:id="rId9"/>
    <p:sldId id="3871" r:id="rId10"/>
    <p:sldId id="4241" r:id="rId11"/>
    <p:sldId id="4333" r:id="rId12"/>
    <p:sldId id="4918" r:id="rId13"/>
    <p:sldId id="4383" r:id="rId14"/>
    <p:sldId id="4430" r:id="rId15"/>
    <p:sldId id="4431" r:id="rId16"/>
    <p:sldId id="4432" r:id="rId17"/>
    <p:sldId id="4860" r:id="rId18"/>
    <p:sldId id="4433" r:id="rId19"/>
    <p:sldId id="4435" r:id="rId20"/>
    <p:sldId id="3820" r:id="rId21"/>
    <p:sldId id="3502" r:id="rId22"/>
    <p:sldId id="4482" r:id="rId23"/>
    <p:sldId id="3218" r:id="rId24"/>
    <p:sldId id="3219" r:id="rId25"/>
    <p:sldId id="3220" r:id="rId26"/>
    <p:sldId id="3847" r:id="rId27"/>
    <p:sldId id="3959" r:id="rId28"/>
    <p:sldId id="3960" r:id="rId29"/>
    <p:sldId id="4919" r:id="rId30"/>
    <p:sldId id="4566" r:id="rId31"/>
    <p:sldId id="4921" r:id="rId32"/>
    <p:sldId id="4920" r:id="rId33"/>
    <p:sldId id="4567" r:id="rId34"/>
    <p:sldId id="4568" r:id="rId35"/>
    <p:sldId id="4569" r:id="rId36"/>
    <p:sldId id="4915" r:id="rId37"/>
    <p:sldId id="4570" r:id="rId38"/>
    <p:sldId id="4571" r:id="rId39"/>
    <p:sldId id="4946" r:id="rId40"/>
    <p:sldId id="4948" r:id="rId41"/>
    <p:sldId id="4949" r:id="rId42"/>
    <p:sldId id="4922" r:id="rId43"/>
    <p:sldId id="4951" r:id="rId44"/>
    <p:sldId id="4952" r:id="rId45"/>
    <p:sldId id="4953" r:id="rId46"/>
    <p:sldId id="4954" r:id="rId47"/>
    <p:sldId id="4955" r:id="rId48"/>
    <p:sldId id="4956" r:id="rId49"/>
    <p:sldId id="4957" r:id="rId50"/>
    <p:sldId id="4958" r:id="rId51"/>
    <p:sldId id="4959" r:id="rId52"/>
    <p:sldId id="4960" r:id="rId53"/>
    <p:sldId id="4961" r:id="rId54"/>
    <p:sldId id="4962" r:id="rId55"/>
    <p:sldId id="4963" r:id="rId56"/>
    <p:sldId id="4964" r:id="rId57"/>
    <p:sldId id="4965" r:id="rId58"/>
    <p:sldId id="4968" r:id="rId59"/>
    <p:sldId id="4969" r:id="rId60"/>
    <p:sldId id="4966" r:id="rId61"/>
    <p:sldId id="4967" r:id="rId62"/>
  </p:sldIdLst>
  <p:sldSz cx="9144000" cy="6858000" type="screen4x3"/>
  <p:notesSz cx="6858000" cy="9144000"/>
  <p:custDataLst>
    <p:tags r:id="rId6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5" userDrawn="1">
          <p15:clr>
            <a:srgbClr val="A4A3A4"/>
          </p15:clr>
        </p15:guide>
        <p15:guide id="2" orient="horz" pos="4020" userDrawn="1">
          <p15:clr>
            <a:srgbClr val="A4A3A4"/>
          </p15:clr>
        </p15:guide>
        <p15:guide id="3" pos="3079"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E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435"/>
        <p:guide orient="horz" pos="4020"/>
        <p:guide pos="3079"/>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tags" Target="tags/tag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859270" y="6381750"/>
            <a:ext cx="193992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2795" y="706755"/>
            <a:ext cx="8007350" cy="5678805"/>
          </a:xfrm>
        </p:spPr>
        <p:txBody>
          <a:bodyPr/>
          <a:p>
            <a:pPr marL="0" indent="0">
              <a:buNone/>
            </a:pP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sz="2800" b="1">
                <a:latin typeface="华文楷体" panose="02010600040101010101" charset="-122"/>
                <a:ea typeface="华文楷体" panose="02010600040101010101" charset="-122"/>
                <a:cs typeface="华文楷体" panose="02010600040101010101" charset="-122"/>
                <a:sym typeface="+mn-ea"/>
              </a:rPr>
              <a:t>二、爆炸基础知识</a:t>
            </a:r>
            <a:endParaRPr lang="zh-CN" altLang="en-US" sz="2800" b="1">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爆炸</a:t>
            </a:r>
            <a:r>
              <a:rPr lang="zh-CN" altLang="en-US">
                <a:latin typeface="华文楷体" panose="02010600040101010101" charset="-122"/>
                <a:ea typeface="华文楷体" panose="02010600040101010101" charset="-122"/>
                <a:cs typeface="华文楷体" panose="02010600040101010101" charset="-122"/>
                <a:sym typeface="+mn-ea"/>
              </a:rPr>
              <a:t>是指一种化学或物理反应，在极短时间内，释放出大量能量，产生高温，并放出大量气体，在周围介质中造成高压。</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爆炸是某一物质系统在发生迅速的物理变化或化学反应时，系统本身的能量借助于气体的急剧膨胀而转化为对周围介质做机械功，通常同时伴随有强烈放热、发光和声响的效应。</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空气和可燃性气体的混合气体的爆炸、空气和煤屑或面粉的混合物爆炸等，都由化学反应引起，而且都是氧化反应。但爆炸并不都与氧气有关。如氯气与氢气混合气体的爆炸，且爆炸并不都是化学反应，如蒸汽锅炉爆炸、氧气瓶受热引起的爆炸则是物理变化。</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爆炸物质可以是气体、液体或固体。</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165" y="574675"/>
            <a:ext cx="8279765" cy="5838825"/>
          </a:xfrm>
        </p:spPr>
        <p:txBody>
          <a:bodyPr/>
          <a:p>
            <a:pPr marL="0" indent="0">
              <a:buNone/>
            </a:pPr>
            <a:r>
              <a:rPr lang="en-US" altLang="zh-CN">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cs typeface="华文楷体" panose="02010600040101010101" charset="-122"/>
                <a:sym typeface="+mn-ea"/>
              </a:rPr>
              <a:t>1. </a:t>
            </a:r>
            <a:r>
              <a:rPr lang="zh-CN" altLang="en-US" b="1">
                <a:latin typeface="华文楷体" panose="02010600040101010101" charset="-122"/>
                <a:ea typeface="华文楷体" panose="02010600040101010101" charset="-122"/>
                <a:cs typeface="华文楷体" panose="02010600040101010101" charset="-122"/>
                <a:sym typeface="+mn-ea"/>
              </a:rPr>
              <a:t>爆炸的分类</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buNone/>
            </a:pPr>
            <a:r>
              <a:rPr 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b="1" dirty="0">
                <a:solidFill>
                  <a:srgbClr val="FFC000"/>
                </a:solidFill>
                <a:latin typeface="华文楷体" panose="02010600040101010101" charset="-122"/>
                <a:ea typeface="华文楷体" panose="02010600040101010101" charset="-122"/>
                <a:cs typeface="华文楷体" panose="02010600040101010101" charset="-122"/>
                <a:sym typeface="+mn-ea"/>
              </a:rPr>
              <a:t>⑴</a:t>
            </a:r>
            <a:r>
              <a:rPr 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按照爆炸的性质</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分类</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①</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核爆炸  </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由于核反应导致的爆炸。</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（不在学习范围）</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②物理性爆炸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由物理因素(如温度、体积和压力等)变化引起的爆炸称为物理性爆炸，又称爆裂。</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a:buClrTx/>
              <a:buSzTx/>
              <a:buFontTx/>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③</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化学性爆炸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由于物质发生激烈的化学反应，使压力急剧上升而引起的爆炸称为化学性爆炸。化学性爆炸前后，爆炸物质的性质和化学成分均发生根本的变化。</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化学爆炸的物质是一种相对不稳定的系统，在外界一定强度的能量作用下，能产生剧烈的放热反应，产生高温高压和冲击波，从而引起强烈的破坏作用。</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0" y="577215"/>
            <a:ext cx="8310880" cy="5981065"/>
          </a:xfrm>
        </p:spPr>
        <p:txBody>
          <a:bodyPr/>
          <a:p>
            <a:pPr marL="0" indent="0">
              <a:buNone/>
            </a:pPr>
            <a:r>
              <a:rPr lang="en-US" b="1" dirty="0">
                <a:solidFill>
                  <a:srgbClr val="FFC000"/>
                </a:solidFill>
                <a:latin typeface="华文楷体" panose="02010600040101010101" charset="-122"/>
                <a:ea typeface="华文楷体" panose="02010600040101010101" charset="-122"/>
                <a:cs typeface="华文楷体" panose="02010600040101010101" charset="-122"/>
              </a:rPr>
              <a:t>    </a:t>
            </a:r>
            <a:r>
              <a:rPr b="1" dirty="0">
                <a:solidFill>
                  <a:srgbClr val="FFC000"/>
                </a:solidFill>
                <a:latin typeface="华文楷体" panose="02010600040101010101" charset="-122"/>
                <a:ea typeface="华文楷体" panose="02010600040101010101" charset="-122"/>
                <a:cs typeface="华文楷体" panose="02010600040101010101" charset="-122"/>
              </a:rPr>
              <a:t>⑵</a:t>
            </a:r>
            <a:r>
              <a:rPr lang="en-US"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按照爆炸的传播速度分类</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①</a:t>
            </a:r>
            <a:r>
              <a:rPr lang="zh-CN" altLang="en-US" b="1">
                <a:solidFill>
                  <a:srgbClr val="7030A0"/>
                </a:solidFill>
                <a:latin typeface="华文楷体" panose="02010600040101010101" charset="-122"/>
                <a:ea typeface="华文楷体" panose="02010600040101010101" charset="-122"/>
                <a:cs typeface="华文楷体" panose="02010600040101010101" charset="-122"/>
              </a:rPr>
              <a:t>轻爆</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爆炸的传播速度范围为每秒数十厘米到数米的爆炸过程，一般破坏力和响声不大，例如可燃气体混合物在接近爆炸极限时的爆炸。</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②</a:t>
            </a:r>
            <a:r>
              <a:rPr lang="zh-CN" altLang="en-US" b="1">
                <a:solidFill>
                  <a:srgbClr val="7030A0"/>
                </a:solidFill>
                <a:latin typeface="华文楷体" panose="02010600040101010101" charset="-122"/>
                <a:ea typeface="华文楷体" panose="02010600040101010101" charset="-122"/>
                <a:cs typeface="华文楷体" panose="02010600040101010101" charset="-122"/>
              </a:rPr>
              <a:t>爆炸</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爆炸的传播速度范围为每秒十米到数百米的爆炸过程，有较大破坏力和响声，例如可燃气体混合物在爆炸极限时的爆炸。</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③</a:t>
            </a:r>
            <a:r>
              <a:rPr lang="zh-CN" altLang="en-US" b="1">
                <a:solidFill>
                  <a:srgbClr val="7030A0"/>
                </a:solidFill>
                <a:latin typeface="华文楷体" panose="02010600040101010101" charset="-122"/>
                <a:ea typeface="华文楷体" panose="02010600040101010101" charset="-122"/>
                <a:cs typeface="华文楷体" panose="02010600040101010101" charset="-122"/>
              </a:rPr>
              <a:t>爆轰</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爆炸的传播速度范围为每秒</a:t>
            </a:r>
            <a:r>
              <a:rPr lang="en-US" altLang="zh-CN">
                <a:latin typeface="华文楷体" panose="02010600040101010101" charset="-122"/>
                <a:ea typeface="华文楷体" panose="02010600040101010101" charset="-122"/>
                <a:sym typeface="+mn-ea"/>
              </a:rPr>
              <a:t>1km</a:t>
            </a:r>
            <a:r>
              <a:rPr lang="zh-CN" altLang="en-US">
                <a:latin typeface="华文楷体" panose="02010600040101010101" charset="-122"/>
                <a:ea typeface="华文楷体" panose="02010600040101010101" charset="-122"/>
                <a:sym typeface="+mn-ea"/>
              </a:rPr>
              <a:t>到数千米的爆炸过程。爆轰时突然产生极高的压力和超音速的冲击波。同时可发生</a:t>
            </a:r>
            <a:r>
              <a:rPr lang="en-US" altLang="zh-CN">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殉爆</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现象，即一种物质的爆炸冲击波引起邻近的爆炸性气体混合物或火药、炸药等发生爆炸。爆炸性混合气体中发生爆轰，只发生在一定浓度范围内，称为爆轰范围。</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975" y="648970"/>
            <a:ext cx="8275955" cy="5803900"/>
          </a:xfrm>
        </p:spPr>
        <p:txBody>
          <a:bodyPr/>
          <a:p>
            <a:pPr marL="0" indent="0">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en-US" altLang="zh-CN" b="1">
                <a:solidFill>
                  <a:schemeClr val="tx1"/>
                </a:solidFill>
                <a:latin typeface="华文楷体" panose="02010600040101010101" charset="-122"/>
                <a:ea typeface="华文楷体" panose="02010600040101010101" charset="-122"/>
                <a:cs typeface="华文楷体" panose="02010600040101010101" charset="-122"/>
                <a:sym typeface="+mn-ea"/>
              </a:rPr>
              <a:t>2. </a:t>
            </a:r>
            <a:r>
              <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rPr>
              <a:t>爆炸极限</a:t>
            </a: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⑴爆炸下限（LEL）</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可燃气体、蒸气或</a:t>
            </a:r>
            <a:r>
              <a:rPr lang="zh-CN" altLang="en-US">
                <a:latin typeface="华文楷体" panose="02010600040101010101" charset="-122"/>
                <a:ea typeface="华文楷体" panose="02010600040101010101" charset="-122"/>
                <a:sym typeface="+mn-ea"/>
              </a:rPr>
              <a:t>薄雾</a:t>
            </a:r>
            <a:r>
              <a:rPr lang="zh-CN" altLang="en-US">
                <a:latin typeface="华文楷体" panose="02010600040101010101" charset="-122"/>
                <a:ea typeface="华文楷体" panose="02010600040101010101" charset="-122"/>
                <a:sym typeface="+mn-ea"/>
              </a:rPr>
              <a:t>在空气中形成爆炸性气体混合物的最低浓度。</a:t>
            </a:r>
            <a:endParaRPr lang="zh-CN" altLang="en-US">
              <a:latin typeface="华文楷体" panose="02010600040101010101" charset="-122"/>
              <a:ea typeface="华文楷体" panose="02010600040101010101" charset="-122"/>
            </a:endParaRPr>
          </a:p>
          <a:p>
            <a:pPr marL="0" algn="l">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⑵爆炸上限（UEL）</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可燃气体、</a:t>
            </a:r>
            <a:r>
              <a:rPr lang="zh-CN" altLang="en-US">
                <a:latin typeface="华文楷体" panose="02010600040101010101" charset="-122"/>
                <a:ea typeface="华文楷体" panose="02010600040101010101" charset="-122"/>
                <a:sym typeface="+mn-ea"/>
              </a:rPr>
              <a:t>蒸气或薄雾</a:t>
            </a:r>
            <a:r>
              <a:rPr lang="zh-CN" altLang="en-US">
                <a:latin typeface="华文楷体" panose="02010600040101010101" charset="-122"/>
                <a:ea typeface="华文楷体" panose="02010600040101010101" charset="-122"/>
                <a:sym typeface="+mn-ea"/>
              </a:rPr>
              <a:t>在空气中形成爆炸性气体混合物的最高浓度。</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爆炸性气体混合物只有在爆炸极限范围内，与点火源才会发生爆炸；低于爆炸下限或高于爆炸上限都不会发生爆炸。</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爆炸极限一般使用可燃气体或蒸汽在混合物中的体积百分比来表示。如氢气爆炸极限（</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），下限：</a:t>
            </a:r>
            <a:r>
              <a:rPr lang="en-US" altLang="zh-CN">
                <a:latin typeface="华文楷体" panose="02010600040101010101" charset="-122"/>
                <a:ea typeface="华文楷体" panose="02010600040101010101" charset="-122"/>
                <a:sym typeface="+mn-ea"/>
              </a:rPr>
              <a:t>4.0</a:t>
            </a:r>
            <a:r>
              <a:rPr lang="zh-CN" altLang="en-US">
                <a:latin typeface="华文楷体" panose="02010600040101010101" charset="-122"/>
                <a:ea typeface="华文楷体" panose="02010600040101010101" charset="-122"/>
                <a:sym typeface="+mn-ea"/>
              </a:rPr>
              <a:t>，上限：</a:t>
            </a:r>
            <a:r>
              <a:rPr lang="en-US" altLang="zh-CN">
                <a:latin typeface="华文楷体" panose="02010600040101010101" charset="-122"/>
                <a:ea typeface="华文楷体" panose="02010600040101010101" charset="-122"/>
                <a:sym typeface="+mn-ea"/>
              </a:rPr>
              <a:t>75.6</a:t>
            </a:r>
            <a:r>
              <a:rPr lang="zh-CN" altLang="en-US">
                <a:latin typeface="华文楷体" panose="02010600040101010101" charset="-122"/>
                <a:ea typeface="华文楷体" panose="02010600040101010101" charset="-122"/>
                <a:sym typeface="+mn-ea"/>
              </a:rPr>
              <a:t>；乙炔爆炸极限（</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），下限：</a:t>
            </a:r>
            <a:r>
              <a:rPr lang="en-US" altLang="zh-CN">
                <a:latin typeface="华文楷体" panose="02010600040101010101" charset="-122"/>
                <a:ea typeface="华文楷体" panose="02010600040101010101" charset="-122"/>
                <a:sym typeface="+mn-ea"/>
              </a:rPr>
              <a:t>1.5</a:t>
            </a:r>
            <a:r>
              <a:rPr lang="zh-CN" altLang="en-US">
                <a:latin typeface="华文楷体" panose="02010600040101010101" charset="-122"/>
                <a:ea typeface="华文楷体" panose="02010600040101010101" charset="-122"/>
                <a:sym typeface="+mn-ea"/>
              </a:rPr>
              <a:t>，上限：</a:t>
            </a:r>
            <a:r>
              <a:rPr lang="en-US" altLang="zh-CN">
                <a:latin typeface="华文楷体" panose="02010600040101010101" charset="-122"/>
                <a:ea typeface="华文楷体" panose="02010600040101010101" charset="-122"/>
                <a:sym typeface="+mn-ea"/>
              </a:rPr>
              <a:t>82.0</a:t>
            </a:r>
            <a:r>
              <a:rPr lang="zh-CN" altLang="en-US">
                <a:latin typeface="华文楷体" panose="02010600040101010101" charset="-122"/>
                <a:ea typeface="华文楷体" panose="02010600040101010101" charset="-122"/>
                <a:sym typeface="+mn-ea"/>
              </a:rPr>
              <a:t>；甲醇爆炸极限（</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），下限：</a:t>
            </a:r>
            <a:r>
              <a:rPr lang="en-US" altLang="zh-CN">
                <a:latin typeface="华文楷体" panose="02010600040101010101" charset="-122"/>
                <a:ea typeface="华文楷体" panose="02010600040101010101" charset="-122"/>
                <a:sym typeface="+mn-ea"/>
              </a:rPr>
              <a:t>5.5</a:t>
            </a:r>
            <a:r>
              <a:rPr lang="zh-CN" altLang="en-US">
                <a:latin typeface="华文楷体" panose="02010600040101010101" charset="-122"/>
                <a:ea typeface="华文楷体" panose="02010600040101010101" charset="-122"/>
                <a:sym typeface="+mn-ea"/>
              </a:rPr>
              <a:t>，上限：</a:t>
            </a:r>
            <a:r>
              <a:rPr lang="en-US" altLang="zh-CN">
                <a:latin typeface="华文楷体" panose="02010600040101010101" charset="-122"/>
                <a:ea typeface="华文楷体" panose="02010600040101010101" charset="-122"/>
                <a:sym typeface="+mn-ea"/>
              </a:rPr>
              <a:t>36.0</a:t>
            </a:r>
            <a:r>
              <a:rPr lang="zh-CN" altLang="en-US">
                <a:latin typeface="华文楷体" panose="02010600040101010101" charset="-122"/>
                <a:ea typeface="华文楷体" panose="02010600040101010101" charset="-122"/>
                <a:sym typeface="+mn-ea"/>
              </a:rPr>
              <a:t>；苯爆炸极限（</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），下限：</a:t>
            </a:r>
            <a:r>
              <a:rPr lang="en-US" altLang="zh-CN">
                <a:latin typeface="华文楷体" panose="02010600040101010101" charset="-122"/>
                <a:ea typeface="华文楷体" panose="02010600040101010101" charset="-122"/>
                <a:sym typeface="+mn-ea"/>
              </a:rPr>
              <a:t>1.2</a:t>
            </a:r>
            <a:r>
              <a:rPr lang="zh-CN" altLang="en-US">
                <a:latin typeface="华文楷体" panose="02010600040101010101" charset="-122"/>
                <a:ea typeface="华文楷体" panose="02010600040101010101" charset="-122"/>
                <a:sym typeface="+mn-ea"/>
              </a:rPr>
              <a:t>，上限：</a:t>
            </a:r>
            <a:r>
              <a:rPr lang="en-US" altLang="zh-CN">
                <a:latin typeface="华文楷体" panose="02010600040101010101" charset="-122"/>
                <a:ea typeface="华文楷体" panose="02010600040101010101" charset="-122"/>
                <a:sym typeface="+mn-ea"/>
              </a:rPr>
              <a:t>7.8</a:t>
            </a:r>
            <a:r>
              <a:rPr lang="zh-CN" altLang="en-US">
                <a:latin typeface="华文楷体" panose="02010600040101010101" charset="-122"/>
                <a:ea typeface="华文楷体" panose="02010600040101010101" charset="-122"/>
                <a:sym typeface="+mn-ea"/>
              </a:rPr>
              <a:t>等。</a:t>
            </a:r>
            <a:endParaRPr lang="zh-CN" altLang="en-US">
              <a:latin typeface="华文楷体" panose="02010600040101010101" charset="-122"/>
              <a:ea typeface="华文楷体" panose="02010600040101010101" charset="-122"/>
              <a:sym typeface="+mn-ea"/>
            </a:endParaRPr>
          </a:p>
          <a:p>
            <a:pPr marL="0" indent="0">
              <a:buNone/>
            </a:pP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536575"/>
            <a:ext cx="8210550" cy="5993130"/>
          </a:xfrm>
        </p:spPr>
        <p:txBody>
          <a:bodyPr/>
          <a:p>
            <a:pPr marL="0" indent="0" eaLnBrk="1" latinLnBrk="0" hangingPunct="1">
              <a:lnSpc>
                <a:spcPts val="2880"/>
              </a:lnSpc>
              <a:spcBef>
                <a:spcPts val="0"/>
              </a:spcBef>
              <a:buNone/>
            </a:pPr>
            <a:r>
              <a:rPr lang="en-US" altLang="zh-CN">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影响爆炸极限的主要因素：</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⑴爆炸性气体混合物的起始温度</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起始温度越高，气体分子内能增加，活性分子比例增加，则爆炸极限范围越大（下限降低，上限升高）。</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⑵</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爆炸性气体混合物的</a:t>
            </a:r>
            <a:r>
              <a:rPr lang="zh-CN" altLang="en-US" b="1">
                <a:solidFill>
                  <a:srgbClr val="7030A0"/>
                </a:solidFill>
                <a:latin typeface="华文楷体" panose="02010600040101010101" charset="-122"/>
                <a:ea typeface="华文楷体" panose="02010600040101010101" charset="-122"/>
                <a:cs typeface="华文楷体" panose="02010600040101010101" charset="-122"/>
              </a:rPr>
              <a:t>起始压力</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爆炸性气体混合物起始压力越高，则爆炸极限范围变宽。</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⑶混合物中有无惰性气体</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惰性气体加入量增加，可</a:t>
            </a:r>
            <a:r>
              <a:rPr lang="zh-CN" altLang="en-US">
                <a:latin typeface="华文楷体" panose="02010600040101010101" charset="-122"/>
                <a:ea typeface="华文楷体" panose="02010600040101010101" charset="-122"/>
                <a:sym typeface="+mn-ea"/>
              </a:rPr>
              <a:t>显著降低爆炸上限（</a:t>
            </a:r>
            <a:r>
              <a:rPr lang="zh-CN" altLang="en-US">
                <a:latin typeface="华文楷体" panose="02010600040101010101" charset="-122"/>
                <a:ea typeface="华文楷体" panose="02010600040101010101" charset="-122"/>
              </a:rPr>
              <a:t>对爆炸下限影响较小），</a:t>
            </a:r>
            <a:r>
              <a:rPr lang="zh-CN" altLang="en-US">
                <a:latin typeface="华文楷体" panose="02010600040101010101" charset="-122"/>
                <a:ea typeface="华文楷体" panose="02010600040101010101" charset="-122"/>
                <a:sym typeface="+mn-ea"/>
              </a:rPr>
              <a:t>惰性气体达到一定浓度时，将不会爆炸</a:t>
            </a:r>
            <a:r>
              <a:rPr lang="zh-CN" altLang="en-US">
                <a:latin typeface="华文楷体" panose="02010600040101010101" charset="-122"/>
                <a:ea typeface="华文楷体" panose="02010600040101010101" charset="-122"/>
              </a:rPr>
              <a:t>。富氧条件下爆炸极限的上限显著提高，危险性增大。</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⑷容器及管道的直径</a:t>
            </a:r>
            <a:r>
              <a:rPr lang="zh-CN" altLang="en-US">
                <a:latin typeface="华文楷体" panose="02010600040101010101" charset="-122"/>
                <a:ea typeface="华文楷体" panose="02010600040101010101" charset="-122"/>
              </a:rPr>
              <a:t>越小，自由基淬灭速率越大，爆炸极限范围变窄，火焰传播速度下降，内径减小到一定程度，火焰就不再传播。阻火器就利用这一原理  。  </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⑸点火源的能量及接触时间</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点火源的活化能量越大，加热面积越大，作用时间越长，爆炸极限范围也越大。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22935"/>
            <a:ext cx="8248015" cy="5899785"/>
          </a:xfrm>
        </p:spPr>
        <p:txBody>
          <a:bodyPr/>
          <a:p>
            <a:pPr marL="0" indent="0">
              <a:buNone/>
            </a:pPr>
            <a:r>
              <a:rPr lang="en-US" b="1">
                <a:latin typeface="华文楷体" panose="02010600040101010101" charset="-122"/>
                <a:ea typeface="华文楷体" panose="02010600040101010101" charset="-122"/>
              </a:rPr>
              <a:t>    3. </a:t>
            </a:r>
            <a:r>
              <a:rPr lang="zh-CN" altLang="en-US" b="1">
                <a:latin typeface="华文楷体" panose="02010600040101010101" charset="-122"/>
                <a:ea typeface="华文楷体" panose="02010600040101010101" charset="-122"/>
              </a:rPr>
              <a:t>最小引爆能量</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最小引爆能量</a:t>
            </a:r>
            <a:r>
              <a:rPr lang="zh-CN" altLang="en-US">
                <a:latin typeface="华文楷体" panose="02010600040101010101" charset="-122"/>
                <a:ea typeface="华文楷体" panose="02010600040101010101" charset="-122"/>
                <a:sym typeface="+mn-ea"/>
              </a:rPr>
              <a:t>又称最小点火能量，</a:t>
            </a:r>
            <a:r>
              <a:rPr lang="zh-CN" altLang="en-US">
                <a:latin typeface="华文楷体" panose="02010600040101010101" charset="-122"/>
                <a:ea typeface="华文楷体" panose="02010600040101010101" charset="-122"/>
                <a:sym typeface="+mn-ea"/>
              </a:rPr>
              <a:t>是指在一定条件下，每一种气体爆炸混合物，都有起爆的最小点火能量，低于该能量，混合物就不爆炸。目前采用毫焦（mJ）作为最小点火能量的单位。</a:t>
            </a:r>
            <a:r>
              <a:rPr lang="zh-CN" altLang="en-US">
                <a:latin typeface="华文楷体" panose="02010600040101010101" charset="-122"/>
                <a:ea typeface="华文楷体" panose="02010600040101010101" charset="-122"/>
                <a:sym typeface="+mn-ea"/>
              </a:rPr>
              <a:t>最小点火能数值愈小，说明该物质愈易被引燃。可以用电火花法测定。</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部分可燃气体和蒸气在空气中的最小点火能量</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甲烷：</a:t>
            </a:r>
            <a:r>
              <a:rPr lang="en-US" altLang="zh-CN">
                <a:latin typeface="华文楷体" panose="02010600040101010101" charset="-122"/>
                <a:ea typeface="华文楷体" panose="02010600040101010101" charset="-122"/>
                <a:sym typeface="+mn-ea"/>
              </a:rPr>
              <a:t>9</a:t>
            </a:r>
            <a:r>
              <a:rPr lang="en-US" altLang="zh-CN">
                <a:latin typeface="华文楷体" panose="02010600040101010101" charset="-122"/>
                <a:ea typeface="华文楷体" panose="02010600040101010101" charset="-122"/>
                <a:sym typeface="+mn-ea"/>
              </a:rPr>
              <a:t>.5</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       0.33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氢气：</a:t>
            </a:r>
            <a:r>
              <a:rPr lang="en-US" altLang="zh-CN">
                <a:latin typeface="华文楷体" panose="02010600040101010101" charset="-122"/>
                <a:ea typeface="华文楷体" panose="02010600040101010101" charset="-122"/>
                <a:sym typeface="+mn-ea"/>
              </a:rPr>
              <a:t>29.6</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     0.02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乙烯：</a:t>
            </a:r>
            <a:r>
              <a:rPr lang="en-US" altLang="zh-CN">
                <a:latin typeface="华文楷体" panose="02010600040101010101" charset="-122"/>
                <a:ea typeface="华文楷体" panose="02010600040101010101" charset="-122"/>
                <a:sym typeface="+mn-ea"/>
              </a:rPr>
              <a:t>6.52</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a:t>
            </a:r>
            <a:r>
              <a:rPr lang="en-US" altLang="zh-CN">
                <a:latin typeface="华文楷体" panose="02010600040101010101" charset="-122"/>
                <a:ea typeface="华文楷体" panose="02010600040101010101" charset="-122"/>
                <a:sym typeface="+mn-ea"/>
              </a:rPr>
              <a:t>     0.096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乙炔：</a:t>
            </a:r>
            <a:r>
              <a:rPr lang="en-US" altLang="zh-CN">
                <a:latin typeface="华文楷体" panose="02010600040101010101" charset="-122"/>
                <a:ea typeface="华文楷体" panose="02010600040101010101" charset="-122"/>
                <a:sym typeface="+mn-ea"/>
              </a:rPr>
              <a:t>7.73</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a:t>
            </a:r>
            <a:r>
              <a:rPr lang="en-US" altLang="zh-CN">
                <a:latin typeface="华文楷体" panose="02010600040101010101" charset="-122"/>
                <a:ea typeface="华文楷体" panose="02010600040101010101" charset="-122"/>
                <a:sym typeface="+mn-ea"/>
              </a:rPr>
              <a:t>     0.020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丁二烯 ：</a:t>
            </a:r>
            <a:r>
              <a:rPr lang="en-US" altLang="zh-CN">
                <a:latin typeface="华文楷体" panose="02010600040101010101" charset="-122"/>
                <a:ea typeface="华文楷体" panose="02010600040101010101" charset="-122"/>
                <a:sym typeface="+mn-ea"/>
              </a:rPr>
              <a:t>3.67</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a:t>
            </a:r>
            <a:r>
              <a:rPr lang="en-US" altLang="zh-CN">
                <a:latin typeface="华文楷体" panose="02010600040101010101" charset="-122"/>
                <a:ea typeface="华文楷体" panose="02010600040101010101" charset="-122"/>
                <a:sym typeface="+mn-ea"/>
              </a:rPr>
              <a:t>          0.170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环氧乙烷：</a:t>
            </a:r>
            <a:r>
              <a:rPr lang="en-US" altLang="zh-CN">
                <a:latin typeface="华文楷体" panose="02010600040101010101" charset="-122"/>
                <a:ea typeface="华文楷体" panose="02010600040101010101" charset="-122"/>
                <a:sym typeface="+mn-ea"/>
              </a:rPr>
              <a:t>7.72</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a:t>
            </a:r>
            <a:r>
              <a:rPr lang="en-US" altLang="zh-CN">
                <a:latin typeface="华文楷体" panose="02010600040101010101" charset="-122"/>
                <a:ea typeface="华文楷体" panose="02010600040101010101" charset="-122"/>
                <a:sym typeface="+mn-ea"/>
              </a:rPr>
              <a:t>      0.105 </a:t>
            </a:r>
            <a:r>
              <a:rPr lang="zh-CN" altLang="en-US">
                <a:latin typeface="华文楷体" panose="02010600040101010101" charset="-122"/>
                <a:ea typeface="华文楷体" panose="02010600040101010101" charset="-122"/>
                <a:sym typeface="+mn-ea"/>
              </a:rPr>
              <a:t>mJ；</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苯：</a:t>
            </a:r>
            <a:r>
              <a:rPr lang="en-US" altLang="zh-CN">
                <a:latin typeface="华文楷体" panose="02010600040101010101" charset="-122"/>
                <a:ea typeface="华文楷体" panose="02010600040101010101" charset="-122"/>
                <a:sym typeface="+mn-ea"/>
              </a:rPr>
              <a:t>2.71   </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v%)</a:t>
            </a:r>
            <a:r>
              <a:rPr lang="en-US" altLang="zh-CN">
                <a:latin typeface="华文楷体" panose="02010600040101010101" charset="-122"/>
                <a:ea typeface="华文楷体" panose="02010600040101010101" charset="-122"/>
                <a:sym typeface="+mn-ea"/>
              </a:rPr>
              <a:t>               0.550 </a:t>
            </a:r>
            <a:r>
              <a:rPr lang="zh-CN" altLang="en-US">
                <a:latin typeface="华文楷体" panose="02010600040101010101" charset="-122"/>
                <a:ea typeface="华文楷体" panose="02010600040101010101" charset="-122"/>
                <a:sym typeface="+mn-ea"/>
              </a:rPr>
              <a:t>mJ。</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700395"/>
          </a:xfrm>
        </p:spPr>
        <p:txBody>
          <a:bodyPr/>
          <a:p>
            <a:pPr marL="0" indent="0" eaLnBrk="1" latinLnBrk="0" hangingPunct="1">
              <a:spcBef>
                <a:spcPts val="0"/>
              </a:spcBef>
              <a:buNone/>
            </a:pPr>
            <a:endParaRPr lang="zh-CN" altLang="en-US">
              <a:latin typeface="华文楷体" panose="02010600040101010101" charset="-122"/>
              <a:ea typeface="华文楷体" panose="02010600040101010101" charset="-122"/>
            </a:endParaRPr>
          </a:p>
          <a:p>
            <a:pPr marL="0" indent="0" eaLnBrk="1" latinLnBrk="0" hangingPunct="1">
              <a:spcBef>
                <a:spcPts val="0"/>
              </a:spcBef>
              <a:buNone/>
            </a:pP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火灾不仅可以预防，还可以采取扑救和其他措施防止其蔓延。与燃烧性质的化学爆炸事故一样，火灾预防或者防止其蔓延，都可以从控制</a:t>
            </a:r>
            <a:r>
              <a:rPr lang="zh-CN" altLang="en-US">
                <a:solidFill>
                  <a:srgbClr val="FF0000"/>
                </a:solidFill>
                <a:latin typeface="华文楷体" panose="02010600040101010101" charset="-122"/>
                <a:ea typeface="华文楷体" panose="02010600040101010101" charset="-122"/>
              </a:rPr>
              <a:t>可燃物</a:t>
            </a:r>
            <a:r>
              <a:rPr lang="zh-CN" altLang="en-US">
                <a:latin typeface="华文楷体" panose="02010600040101010101" charset="-122"/>
                <a:ea typeface="华文楷体" panose="02010600040101010101" charset="-122"/>
              </a:rPr>
              <a:t>、</a:t>
            </a:r>
            <a:r>
              <a:rPr lang="zh-CN" altLang="en-US">
                <a:solidFill>
                  <a:srgbClr val="FF0000"/>
                </a:solidFill>
                <a:latin typeface="华文楷体" panose="02010600040101010101" charset="-122"/>
                <a:ea typeface="华文楷体" panose="02010600040101010101" charset="-122"/>
              </a:rPr>
              <a:t>助燃物</a:t>
            </a:r>
            <a:r>
              <a:rPr lang="zh-CN" altLang="en-US">
                <a:latin typeface="华文楷体" panose="02010600040101010101" charset="-122"/>
                <a:ea typeface="华文楷体" panose="02010600040101010101" charset="-122"/>
              </a:rPr>
              <a:t>和</a:t>
            </a:r>
            <a:r>
              <a:rPr lang="zh-CN" altLang="en-US">
                <a:solidFill>
                  <a:srgbClr val="FF0000"/>
                </a:solidFill>
                <a:latin typeface="华文楷体" panose="02010600040101010101" charset="-122"/>
                <a:ea typeface="华文楷体" panose="02010600040101010101" charset="-122"/>
              </a:rPr>
              <a:t>点火源</a:t>
            </a:r>
            <a:r>
              <a:rPr lang="zh-CN" altLang="en-US">
                <a:latin typeface="华文楷体" panose="02010600040101010101" charset="-122"/>
                <a:ea typeface="华文楷体" panose="02010600040101010101" charset="-122"/>
              </a:rPr>
              <a:t>三要素入手。</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一、控制可燃物的技术措施</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预防可燃物泄漏</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可燃气体或液体通常密闭在设备管道中，一旦密闭失效，就可能泄漏到大气中发生火灾事故。实现密闭控制的主要技术手段是密封和腐蚀控制等技术。</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可燃物浓度控制</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在有可燃气体和蒸气泄露的封闭作业场所，必须设计良好的通风系统，设备检修前要做好置换，这都是为了保证作业场所中的可燃物质浓度不超过爆炸下限。按照</a:t>
            </a:r>
            <a:r>
              <a:rPr lang="en-US" altLang="zh-CN">
                <a:latin typeface="华文楷体" panose="02010600040101010101" charset="-122"/>
                <a:ea typeface="华文楷体" panose="02010600040101010101" charset="-122"/>
              </a:rPr>
              <a:t>GB/T 50493-2019</a:t>
            </a:r>
            <a:r>
              <a:rPr lang="zh-CN" altLang="en-US">
                <a:latin typeface="华文楷体" panose="02010600040101010101" charset="-122"/>
                <a:ea typeface="华文楷体" panose="02010600040101010101" charset="-122"/>
              </a:rPr>
              <a:t>，设置固定式可燃气体检测报警设施。</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73885" y="655320"/>
            <a:ext cx="4719320" cy="601345"/>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 火灾事故的预防</a:t>
            </a:r>
            <a:endParaRPr lang="zh-CN" altLang="en-US" sz="2800" b="1" dirty="0">
              <a:solidFill>
                <a:srgbClr val="000099"/>
              </a:solidFill>
              <a:latin typeface="+mj-ea"/>
              <a:ea typeface="+mj-ea"/>
              <a:cs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69925"/>
            <a:ext cx="8226425" cy="577024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自燃事故的预防</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按照自燃物质、自反应物质或混合物以及遇水反应物质等储存条件的要求，在运输、储存过程中避免自燃事故的发生。</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二、惰性气体保护和助燃物控制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惰性气体保护</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惰性气体保护是指用</a:t>
            </a:r>
            <a:r>
              <a:rPr lang="zh-CN" altLang="en-US">
                <a:latin typeface="华文楷体" panose="02010600040101010101" charset="-122"/>
                <a:ea typeface="华文楷体" panose="02010600040101010101" charset="-122"/>
                <a:sym typeface="+mn-ea"/>
              </a:rPr>
              <a:t>惰性气体稀释或置换可燃气体或者空气，使混合气体组成在爆炸极限之外，以防止燃烧或爆炸事故。常用的惰性气体有氮气、二氧化碳、水蒸气以及卤代烷等燃烧阻滞剂。</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助燃物控制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⑴避免空气进入负压和常压容器</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⑵富氧环境氧含量的检测报警</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富氧环境可燃物质的燃点、自燃点等性质会发生极大变换，物质的燃烧速度成十倍地加快，最小点火能大大减小，混合</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6125" y="744220"/>
            <a:ext cx="8093075" cy="5426075"/>
          </a:xfrm>
          <a:prstGeom prst="rect">
            <a:avLst/>
          </a:prstGeom>
          <a:noFill/>
        </p:spPr>
        <p:txBody>
          <a:bodyPr wrap="square" rtlCol="0" anchor="t">
            <a:spAutoFit/>
          </a:bodyPr>
          <a:p>
            <a:pPr marL="0" indent="0" eaLnBrk="1" latinLnBrk="0" hangingPunct="1">
              <a:lnSpc>
                <a:spcPts val="3200"/>
              </a:lnSpc>
              <a:buNone/>
            </a:pPr>
            <a:r>
              <a:rPr lang="zh-CN" altLang="en-US" sz="2400">
                <a:latin typeface="华文楷体" panose="02010600040101010101" charset="-122"/>
                <a:ea typeface="华文楷体" panose="02010600040101010101" charset="-122"/>
                <a:sym typeface="+mn-ea"/>
              </a:rPr>
              <a:t>气体的爆炸极限明显变宽，因此，富氧环境有很高的危险性。氧气瓶及氧气用压力表切忌有油脂，就是这个原因。</a:t>
            </a:r>
            <a:endParaRPr lang="zh-CN" altLang="en-US" sz="2400">
              <a:latin typeface="华文楷体" panose="02010600040101010101" charset="-122"/>
              <a:ea typeface="华文楷体" panose="02010600040101010101" charset="-122"/>
              <a:sym typeface="+mn-ea"/>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⑶防止因物质分解产生助燃物</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buNone/>
            </a:pPr>
            <a:r>
              <a:rPr lang="zh-CN" altLang="en-US" sz="2400">
                <a:latin typeface="华文楷体" panose="02010600040101010101" charset="-122"/>
                <a:ea typeface="华文楷体" panose="02010600040101010101" charset="-122"/>
                <a:cs typeface="华文楷体" panose="02010600040101010101" charset="-122"/>
                <a:sym typeface="+mn-ea"/>
              </a:rPr>
              <a:t>    有时可燃物与助燃物是合二为一的，这类物质在燃烧过程中发生分解反应，如硝化甘油的爆炸。有些氧化剂遇高温易分解释放氧和热量，极易引起燃烧爆炸，特别是有机过氧化物分子组成中的过氧基（</a:t>
            </a:r>
            <a:r>
              <a:rPr lang="en-US" altLang="zh-CN" sz="2400">
                <a:latin typeface="华文楷体" panose="02010600040101010101" charset="-122"/>
                <a:ea typeface="华文楷体" panose="02010600040101010101" charset="-122"/>
                <a:cs typeface="华文楷体" panose="02010600040101010101" charset="-122"/>
                <a:sym typeface="+mn-ea"/>
              </a:rPr>
              <a:t>－O－O－</a:t>
            </a:r>
            <a:r>
              <a:rPr lang="zh-CN" altLang="en-US" sz="2400">
                <a:latin typeface="华文楷体" panose="02010600040101010101" charset="-122"/>
                <a:ea typeface="华文楷体" panose="02010600040101010101" charset="-122"/>
                <a:cs typeface="华文楷体" panose="02010600040101010101" charset="-122"/>
                <a:sym typeface="+mn-ea"/>
              </a:rPr>
              <a:t>）很不稳定，易分解释放原子氧，而且</a:t>
            </a:r>
            <a:r>
              <a:rPr lang="zh-CN" altLang="en-US" sz="2400">
                <a:latin typeface="华文楷体" panose="02010600040101010101" charset="-122"/>
                <a:ea typeface="华文楷体" panose="02010600040101010101" charset="-122"/>
                <a:cs typeface="华文楷体" panose="02010600040101010101" charset="-122"/>
                <a:sym typeface="+mn-ea"/>
              </a:rPr>
              <a:t>有机过氧化物本身就是可燃物，易着火燃烧，受热分解的生成物有均为气体，更易引起爆炸。有些氧化剂特别是活泼金属的过氧化物，如过氧化钠（钾），遇水分解，释放氧气和热量，有助燃作用，使可燃物燃烧甚至爆炸。这些氧化剂应防止受潮，灭火时严禁用水、酸碱、泡沫、二氧化碳灭火剂扑救。 </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578485"/>
            <a:ext cx="8177530" cy="6043930"/>
          </a:xfrm>
        </p:spPr>
        <p:txBody>
          <a:bodyPr/>
          <a:p>
            <a:pPr marL="0" indent="0">
              <a:buNone/>
            </a:pPr>
            <a:r>
              <a:rPr lang="en-US" altLang="zh-CN">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三、控制点火源的技术措施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点火源是引发燃烧的能量（点火能）的来源，点火源可以是明火，也可以是高温物体，它们可以由化学能、电能、机械能转换而来。要</a:t>
            </a:r>
            <a:r>
              <a:rPr lang="zh-CN" altLang="en-US">
                <a:latin typeface="华文楷体" panose="02010600040101010101" charset="-122"/>
                <a:ea typeface="华文楷体" panose="02010600040101010101" charset="-122"/>
                <a:sym typeface="+mn-ea"/>
              </a:rPr>
              <a:t>控制点火源，首先必须划定爆炸危险环境，《爆炸危险环境电力装置设计规范 》（GB 50058-2014），在该范围内采取下列管理和技术措施。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明火和火花</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明火主要是指外露火焰、炽热表面；火花是指有飞火的烟囱、室外的砂轮、电焊、气焊（割）、室外非防爆的电气开关等。统计表明，火灾爆炸事故中，由明火引起的事故占各种点火源的首位。</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a:t>
            </a:r>
            <a:r>
              <a:rPr lang="zh-CN" altLang="en-US">
                <a:latin typeface="华文楷体" panose="02010600040101010101" charset="-122"/>
                <a:ea typeface="华文楷体" panose="02010600040101010101" charset="-122"/>
                <a:sym typeface="+mn-ea"/>
              </a:rPr>
              <a:t>在爆炸危险环境内，严格明火管理，禁止一切火种。</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sym typeface="+mn-ea"/>
              </a:rPr>
              <a:t>锅炉、加热炉、导热油炉等明火设备应集中布置在装置的边缘，且位于可燃气体和易燃易爆设备的全年最小频率风向的下风侧。</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109595" y="1042670"/>
            <a:ext cx="3696335" cy="1661795"/>
          </a:xfrm>
          <a:prstGeom prst="rect">
            <a:avLst/>
          </a:prstGeom>
          <a:noFill/>
        </p:spPr>
        <p:txBody>
          <a:bodyPr wrap="square" lIns="0" tIns="0" rIns="0" bIns="0" rtlCol="0">
            <a:spAutoFit/>
          </a:bodyPr>
          <a:lstStyle/>
          <a:p>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火灾与爆炸</a:t>
            </a:r>
            <a:endPar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endParaRPr>
          </a:p>
          <a:p>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事故的预防</a:t>
            </a:r>
            <a:endPar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188085" y="1080770"/>
            <a:ext cx="182499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06</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770505" y="2740660"/>
            <a:ext cx="5920105" cy="2245360"/>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燃烧与爆炸基础</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a:t>
            </a:r>
            <a:r>
              <a:rPr lang="zh-CN" altLang="en-US" sz="2800" dirty="0" smtClean="0">
                <a:solidFill>
                  <a:srgbClr val="00B050"/>
                </a:solidFill>
                <a:latin typeface="华文隶书" panose="02010800040101010101" charset="-122"/>
                <a:ea typeface="华文隶书" panose="02010800040101010101" charset="-122"/>
                <a:sym typeface="+mn-ea"/>
              </a:rPr>
              <a:t>火灾事故预防</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a:t>
            </a:r>
            <a:r>
              <a:rPr lang="zh-CN" altLang="en-US" sz="2800" dirty="0" smtClean="0">
                <a:solidFill>
                  <a:srgbClr val="00B050"/>
                </a:solidFill>
                <a:latin typeface="华文隶书" panose="02010800040101010101" charset="-122"/>
                <a:ea typeface="华文隶书" panose="02010800040101010101" charset="-122"/>
                <a:sym typeface="+mn-ea"/>
              </a:rPr>
              <a:t>爆炸事故预防</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第四节  爆炸危险环境电气设备选型</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第五节  火灾扑救</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125" y="525145"/>
            <a:ext cx="8171180" cy="6197600"/>
          </a:xfrm>
          <a:prstGeom prst="rect">
            <a:avLst/>
          </a:prstGeom>
          <a:noFill/>
        </p:spPr>
        <p:txBody>
          <a:bodyPr wrap="square" rtlCol="0" anchor="t">
            <a:spAutoFit/>
          </a:bodyPr>
          <a:p>
            <a:pPr marL="0" indent="0" eaLnBrk="1" latinLnBrk="0" hangingPunct="1">
              <a:lnSpc>
                <a:spcPts val="3680"/>
              </a:lnSpc>
              <a:buFont typeface="Wingdings" panose="05000000000000000000" pitchFamily="2" charset="2"/>
              <a:buNone/>
            </a:pPr>
            <a:r>
              <a:rPr kumimoji="1" lang="en-US" altLang="zh-CN" sz="2400" b="1" kern="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⑶ </a:t>
            </a:r>
            <a:r>
              <a:rPr lang="zh-CN" altLang="en-US" sz="2400" dirty="0">
                <a:latin typeface="华文楷体" panose="02010600040101010101" charset="-122"/>
                <a:ea typeface="华文楷体" panose="02010600040101010101" charset="-122"/>
                <a:cs typeface="华文楷体" panose="02010600040101010101" charset="-122"/>
                <a:sym typeface="+mn-ea"/>
              </a:rPr>
              <a:t>加热易燃物质时，尽量使用热水、水蒸汽、中间热载体或电加热方式，尽量不使用明火。热载体熔盐不可采用易分解的盐类。</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⑷</a:t>
            </a:r>
            <a:r>
              <a:rPr lang="zh-CN" altLang="en-US" sz="2400" dirty="0">
                <a:latin typeface="华文楷体" panose="02010600040101010101" charset="-122"/>
                <a:ea typeface="华文楷体" panose="02010600040101010101" charset="-122"/>
                <a:cs typeface="华文楷体" panose="02010600040101010101" charset="-122"/>
                <a:sym typeface="+mn-ea"/>
              </a:rPr>
              <a:t>检修动火时，严格按照有关规定办理动火作业票证。</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⑸</a:t>
            </a:r>
            <a:r>
              <a:rPr lang="zh-CN" altLang="en-US" sz="2400" dirty="0">
                <a:latin typeface="华文楷体" panose="02010600040101010101" charset="-122"/>
                <a:ea typeface="华文楷体" panose="02010600040101010101" charset="-122"/>
                <a:cs typeface="华文楷体" panose="02010600040101010101" charset="-122"/>
                <a:sym typeface="+mn-ea"/>
              </a:rPr>
              <a:t>严格控制具有流动性质的点火源。</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⑹</a:t>
            </a:r>
            <a:r>
              <a:rPr lang="zh-CN" altLang="en-US" sz="2400" dirty="0">
                <a:latin typeface="华文楷体" panose="02010600040101010101" charset="-122"/>
                <a:ea typeface="华文楷体" panose="02010600040101010101" charset="-122"/>
                <a:cs typeface="华文楷体" panose="02010600040101010101" charset="-122"/>
                <a:sym typeface="+mn-ea"/>
              </a:rPr>
              <a:t>烟囱要有足够高度，必要时顶部安装火星熄灭器。</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ct val="100000"/>
              </a:lnSpc>
              <a:spcBef>
                <a:spcPct val="20000"/>
              </a:spcBef>
              <a:buClrTx/>
              <a:buSzTx/>
              <a:buFontTx/>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 2. 电火源</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电火源主要包括电气、雷电和静电。通过电气防爆选型、建构筑物防雷、设备管道防雷防静电、人体静电导出等设施和措施，防止火灾爆炸事故的发生。</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3. 摩擦、撞击</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摩擦和撞击都可以使机械能转变为热能，故称之为机械火源。在爆炸危险区域，应当避免</a:t>
            </a:r>
            <a:r>
              <a:rPr lang="zh-CN" altLang="en-US" sz="2400" dirty="0">
                <a:latin typeface="华文楷体" panose="02010600040101010101" charset="-122"/>
                <a:ea typeface="华文楷体" panose="02010600040101010101" charset="-122"/>
                <a:cs typeface="华文楷体" panose="02010600040101010101" charset="-122"/>
                <a:sym typeface="+mn-ea"/>
              </a:rPr>
              <a:t>摩擦和撞击。</a:t>
            </a:r>
            <a:endParaRPr lang="zh-CN" alt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3110" y="602615"/>
            <a:ext cx="7973695" cy="5600700"/>
          </a:xfrm>
          <a:prstGeom prst="rect">
            <a:avLst/>
          </a:prstGeom>
          <a:noFill/>
        </p:spPr>
        <p:txBody>
          <a:bodyPr wrap="square" rtlCol="0">
            <a:spAutoFit/>
          </a:bodyPr>
          <a:p>
            <a:pPr marL="0" indent="0" eaLnBrk="1" latinLnBrk="0" hangingPunct="1">
              <a:lnSpc>
                <a:spcPts val="3580"/>
              </a:lnSpc>
              <a:buFont typeface="Wingdings" panose="05000000000000000000" pitchFamily="2" charset="2"/>
              <a:buNone/>
            </a:pPr>
            <a:r>
              <a:rPr lang="en-US" altLang="zh-CN" sz="2400" b="1" dirty="0">
                <a:solidFill>
                  <a:srgbClr val="FFC000"/>
                </a:solidFill>
                <a:latin typeface="华文楷体" panose="02010600040101010101" charset="-122"/>
                <a:ea typeface="华文楷体" panose="02010600040101010101" charset="-122"/>
                <a:cs typeface="华文楷体" panose="02010600040101010101" charset="-122"/>
              </a:rPr>
              <a:t>   </a:t>
            </a:r>
            <a:r>
              <a:rPr lang="en-US" sz="2400" b="1" dirty="0">
                <a:solidFill>
                  <a:srgbClr val="FFC000"/>
                </a:solidFill>
                <a:latin typeface="华文楷体" panose="02010600040101010101" charset="-122"/>
                <a:ea typeface="华文楷体" panose="02010600040101010101" charset="-122"/>
                <a:cs typeface="华文楷体" panose="02010600040101010101" charset="-122"/>
              </a:rPr>
              <a:t>4</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rPr>
              <a:t>. 其他点火源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rPr>
              <a:t> </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buFont typeface="Wingdings" panose="05000000000000000000" pitchFamily="2" charset="2"/>
              <a:buNone/>
            </a:pP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sym typeface="+mn-ea"/>
              </a:rPr>
              <a:t>混合均匀的氢气和氯气在阳光照射下可以发生爆炸，产物是氯化氢，这是一个链反应，属于光催化反应，光是催化剂。激光、射线、爆炸或地震冲击波等也可能为爆炸提供足够的引发能量，成为点火源。</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zh-CN" altLang="en-US" sz="2400" b="1" dirty="0">
                <a:latin typeface="华文楷体" panose="02010600040101010101" charset="-122"/>
                <a:ea typeface="华文楷体" panose="02010600040101010101" charset="-122"/>
                <a:cs typeface="华文楷体" panose="02010600040101010101" charset="-122"/>
                <a:sym typeface="+mn-ea"/>
              </a:rPr>
              <a:t>四、有关安全设施</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rPr>
              <a:t>   密封、腐蚀控制、自动控制、通风、防雷、防静电、可燃气体检测报警、火灾报警、消防设施等都是防火防爆的安全设施。除此之外，还有常用几种能预防火灾的安全设施。</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buFont typeface="Wingdings" panose="05000000000000000000" pitchFamily="2" charset="2"/>
              <a:buNone/>
            </a:pP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rPr>
              <a:t> 1. 防火帽</a:t>
            </a:r>
            <a:endParaRPr lang="zh-CN" altLang="en-US" sz="2400"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80"/>
              </a:lnSpc>
              <a:buFont typeface="Wingdings" panose="05000000000000000000" pitchFamily="2" charset="2"/>
              <a:buNone/>
            </a:pP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rPr>
              <a:t>    2. 呼吸阀</a:t>
            </a:r>
            <a:endParaRPr lang="zh-CN" altLang="en-US" sz="2400" b="1" dirty="0">
              <a:solidFill>
                <a:srgbClr val="FFC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74370" y="767715"/>
            <a:ext cx="8274685" cy="2630170"/>
          </a:xfrm>
          <a:prstGeom prst="rect">
            <a:avLst/>
          </a:prstGeom>
          <a:noFill/>
        </p:spPr>
        <p:txBody>
          <a:bodyPr wrap="square" rtlCol="0">
            <a:spAutoFit/>
          </a:bodyPr>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3. 阻火器</a:t>
            </a:r>
            <a:endParaRPr lang="en-US" alt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4. 阻火闸</a:t>
            </a:r>
            <a:endPar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300"/>
              </a:lnSpc>
            </a:pPr>
            <a:r>
              <a:rPr lang="zh-CN" altLang="en-US" sz="2400" dirty="0">
                <a:latin typeface="华文楷体" panose="02010600040101010101" charset="-122"/>
                <a:ea typeface="华文楷体" panose="02010600040101010101" charset="-122"/>
                <a:sym typeface="+mn-ea"/>
              </a:rPr>
              <a:t>    </a:t>
            </a:r>
            <a:r>
              <a:rPr lang="zh-CN" altLang="en-US" sz="2400" dirty="0">
                <a:latin typeface="华文楷体" panose="02010600040101010101" charset="-122"/>
                <a:ea typeface="华文楷体" panose="02010600040101010101" charset="-122"/>
                <a:sym typeface="+mn-ea"/>
              </a:rPr>
              <a:t>阻火闸是为了防止火焰沿通风管道蔓延而设置的。</a:t>
            </a:r>
            <a:endParaRPr lang="zh-CN" altLang="en-US" sz="2400" dirty="0">
              <a:latin typeface="华文楷体" panose="02010600040101010101" charset="-122"/>
              <a:ea typeface="华文楷体" panose="02010600040101010101" charset="-122"/>
              <a:sym typeface="+mn-ea"/>
            </a:endParaRPr>
          </a:p>
          <a:p>
            <a:pPr algn="just" eaLnBrk="1" latinLnBrk="0" hangingPunct="1">
              <a:lnSpc>
                <a:spcPts val="3300"/>
              </a:lnSpc>
            </a:pPr>
            <a:r>
              <a:rPr lang="zh-CN" altLang="en-US" sz="2400" dirty="0">
                <a:solidFill>
                  <a:schemeClr val="tx1"/>
                </a:solidFill>
                <a:latin typeface="华文楷体" panose="02010600040101010101" charset="-122"/>
                <a:ea typeface="华文楷体" panose="02010600040101010101" charset="-122"/>
                <a:sym typeface="+mn-ea"/>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5. 安全液封</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zh-CN" altLang="en-US" sz="2400" dirty="0">
                <a:solidFill>
                  <a:schemeClr val="tx1"/>
                </a:solidFill>
                <a:latin typeface="华文楷体" panose="02010600040101010101" charset="-122"/>
                <a:ea typeface="华文楷体" panose="02010600040101010101" charset="-122"/>
                <a:sym typeface="+mn-ea"/>
              </a:rPr>
              <a:t>    安全液封最常见的是安全水封，其安全操作要点是注意保持水封水位。</a:t>
            </a:r>
            <a:endParaRPr lang="zh-CN" altLang="en-US"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536575"/>
            <a:ext cx="8254365" cy="6167120"/>
          </a:xfrm>
        </p:spPr>
        <p:txBody>
          <a:bodyPr/>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zh-CN" altLang="en-US" b="1" kern="1200" dirty="0">
                <a:latin typeface="华文楷体" panose="02010600040101010101" charset="-122"/>
                <a:ea typeface="华文楷体" panose="02010600040101010101" charset="-122"/>
                <a:sym typeface="+mn-ea"/>
              </a:rPr>
              <a:t>一、化学爆炸事故的预防</a:t>
            </a:r>
            <a:r>
              <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与火灾事故类似，燃烧性质的化学爆炸事故的预防也要从燃烧三要素入手。</a:t>
            </a:r>
            <a:endParaRPr kumimoji="0" lang="zh-CN" altLang="en-US" kern="1200" dirty="0">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 1.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燃烧性质的化学爆炸</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混合气体爆炸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混合气体爆炸有三种不同情况，具体预防措施不同。</a:t>
            </a:r>
            <a:endParaRPr kumimoji="0" lang="zh-CN" altLang="en-US" kern="1200" dirty="0">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①</a:t>
            </a:r>
            <a:r>
              <a:rPr kumimoji="0" lang="zh-CN" altLang="en-US" kern="1200" dirty="0">
                <a:latin typeface="华文楷体" panose="02010600040101010101" charset="-122"/>
                <a:ea typeface="华文楷体" panose="02010600040101010101" charset="-122"/>
                <a:sym typeface="+mn-ea"/>
              </a:rPr>
              <a:t>密闭装置内部既有可燃物又有氧气或其他氧化剂，即使未发生泄漏，也可能发生燃烧性质的化学爆炸，如乙醇用空气为氧化剂生产乙醛，反应器中</a:t>
            </a:r>
            <a:r>
              <a:rPr kumimoji="0" lang="zh-CN" altLang="en-US" kern="1200" dirty="0">
                <a:latin typeface="华文楷体" panose="02010600040101010101" charset="-122"/>
                <a:ea typeface="华文楷体" panose="02010600040101010101" charset="-122"/>
                <a:sym typeface="+mn-ea"/>
              </a:rPr>
              <a:t>既有可燃物又有氧气，且比例其接近爆炸极限。对于此类情况，惰性气体保护和控制装置温度是比较可行的措施。避免燃烧性质的化学爆炸最重要的是避免燃烧性质的化学反应的意外发生。</a:t>
            </a:r>
            <a:endParaRPr kumimoji="0" lang="zh-CN" altLang="en-US" kern="1200" dirty="0">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endParaRPr kumimoji="0" lang="zh-CN" altLang="en-US" kern="1200" dirty="0">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endParaRPr kumimoji="0" lang="zh-CN" altLang="en-US" kern="1200" dirty="0">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solidFill>
                  <a:schemeClr val="tx1"/>
                </a:solidFill>
                <a:latin typeface="华文楷体" panose="02010600040101010101" charset="-122"/>
                <a:ea typeface="华文楷体" panose="02010600040101010101" charset="-122"/>
                <a:sym typeface="+mn-ea"/>
              </a:rPr>
              <a:t>  </a:t>
            </a:r>
            <a:endParaRPr kumimoji="0" lang="zh-CN" altLang="en-US" kern="1200" dirty="0">
              <a:solidFill>
                <a:schemeClr val="tx1"/>
              </a:solidFill>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爆炸事故预防</a:t>
            </a:r>
            <a:endParaRPr lang="zh-CN" altLang="en-US" sz="2800" b="1" dirty="0">
              <a:solidFill>
                <a:srgbClr val="000099"/>
              </a:solidFill>
              <a:latin typeface="+mj-ea"/>
              <a:ea typeface="+mj-ea"/>
              <a:cs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5949315"/>
          </a:xfrm>
        </p:spPr>
        <p:txBody>
          <a:bodyPr/>
          <a:p>
            <a:pPr marL="0" indent="0">
              <a:buNone/>
            </a:pPr>
            <a:r>
              <a:rPr lang="en-US" altLang="zh-CN">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②</a:t>
            </a:r>
            <a:r>
              <a:rPr kumimoji="0" lang="zh-CN" altLang="en-US" kern="1200" dirty="0">
                <a:latin typeface="华文楷体" panose="02010600040101010101" charset="-122"/>
                <a:ea typeface="华文楷体" panose="02010600040101010101" charset="-122"/>
                <a:sym typeface="+mn-ea"/>
              </a:rPr>
              <a:t> 密闭装置内的危险物质发生泄漏，在厂房内部或外部空间形成爆炸性混合气体，遇点火源发生爆炸。</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③</a:t>
            </a:r>
            <a:r>
              <a:rPr lang="zh-CN" altLang="en-US">
                <a:latin typeface="华文楷体" panose="02010600040101010101" charset="-122"/>
                <a:ea typeface="华文楷体" panose="02010600040101010101" charset="-122"/>
                <a:sym typeface="+mn-ea"/>
              </a:rPr>
              <a:t>外界空气吸入密闭的真空设备内部，与设备内可燃气体形成爆炸性混合气体，遇到点火源即可发生</a:t>
            </a:r>
            <a:r>
              <a:rPr kumimoji="0" lang="zh-CN" altLang="en-US" kern="1200" dirty="0">
                <a:latin typeface="华文楷体" panose="02010600040101010101" charset="-122"/>
                <a:ea typeface="华文楷体" panose="02010600040101010101" charset="-122"/>
                <a:sym typeface="+mn-ea"/>
              </a:rPr>
              <a:t>燃烧性质的化学爆炸。</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预防混合气体爆炸事故最重要的技术措施是密封和腐蚀控制技术，此外，通风措施、通过</a:t>
            </a:r>
            <a:r>
              <a:rPr kumimoji="0" lang="zh-CN" altLang="en-US" kern="1200" dirty="0">
                <a:latin typeface="华文楷体" panose="02010600040101010101" charset="-122"/>
                <a:ea typeface="华文楷体" panose="02010600040101010101" charset="-122"/>
                <a:sym typeface="+mn-ea"/>
              </a:rPr>
              <a:t>点火源的控制，也可预防此类爆炸事故的发生。</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 粉尘爆炸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预防粉尘爆炸的措施是可燃性粉尘的控制。</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①</a:t>
            </a:r>
            <a:r>
              <a:rPr kumimoji="0" lang="zh-CN" altLang="en-US" kern="1200" dirty="0">
                <a:latin typeface="华文楷体" panose="02010600040101010101" charset="-122"/>
                <a:ea typeface="华文楷体" panose="02010600040101010101" charset="-122"/>
                <a:sym typeface="+mn-ea"/>
              </a:rPr>
              <a:t>具有粉尘爆炸危险的设备（研磨机、混料机、提升机、集尘器、料仓）应当尽可能在密闭和负压状态下使用，以防止粉尘泄漏。</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②</a:t>
            </a:r>
            <a:r>
              <a:rPr kumimoji="0" lang="zh-CN" altLang="en-US" kern="1200" dirty="0">
                <a:latin typeface="华文楷体" panose="02010600040101010101" charset="-122"/>
                <a:ea typeface="华文楷体" panose="02010600040101010101" charset="-122"/>
                <a:sym typeface="+mn-ea"/>
              </a:rPr>
              <a:t>在设备进出口应配备不产生火花的除尘系统，把粉尘浓度控制在爆炸极限外。</a:t>
            </a:r>
            <a:endParaRPr kumimoji="0" lang="zh-CN" altLang="en-US" kern="1200" dirty="0">
              <a:latin typeface="华文楷体" panose="02010600040101010101" charset="-122"/>
              <a:ea typeface="华文楷体" panose="02010600040101010101" charset="-122"/>
              <a:sym typeface="+mn-ea"/>
            </a:endParaRPr>
          </a:p>
          <a:p>
            <a:pPr marL="0" indent="0">
              <a:buNone/>
            </a:pPr>
            <a:r>
              <a:rPr kumimoji="0" lang="zh-CN" altLang="en-US" kern="1200" dirty="0">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741045"/>
            <a:ext cx="8268970" cy="5502910"/>
          </a:xfrm>
        </p:spPr>
        <p:txBody>
          <a:bodyPr/>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sym typeface="+mn-ea"/>
              </a:rPr>
              <a:t>    </a:t>
            </a:r>
            <a:r>
              <a:rPr kumimoji="0" lang="zh-CN" altLang="en-US" kern="1200" dirty="0">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③</a:t>
            </a:r>
            <a:r>
              <a:rPr kumimoji="0" lang="zh-CN" altLang="en-US" kern="1200" dirty="0">
                <a:latin typeface="华文楷体" panose="02010600040101010101" charset="-122"/>
                <a:ea typeface="华文楷体" panose="02010600040101010101" charset="-122"/>
                <a:sym typeface="+mn-ea"/>
              </a:rPr>
              <a:t>提高自动化水平，可采用必要的安全联锁，必要时配备自动注入惰性气体装置。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 ④</a:t>
            </a:r>
            <a:r>
              <a:rPr lang="zh-CN">
                <a:latin typeface="华文楷体" panose="02010600040101010101" charset="-122"/>
                <a:ea typeface="华文楷体" panose="02010600040101010101" charset="-122"/>
                <a:sym typeface="+mn-ea"/>
              </a:rPr>
              <a:t>设备内部应光滑，没有粉尘聚集的死角。</a:t>
            </a:r>
            <a:endParaRPr>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⑤</a:t>
            </a:r>
            <a:r>
              <a:rPr lang="zh-CN">
                <a:latin typeface="华文楷体" panose="02010600040101010101" charset="-122"/>
                <a:ea typeface="华文楷体" panose="02010600040101010101" charset="-122"/>
                <a:sym typeface="+mn-ea"/>
              </a:rPr>
              <a:t>为减少环境中粉尘浓度，根据具体情况可对物料加湿。</a:t>
            </a:r>
            <a:endParaRPr lang="zh-CN">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⑥</a:t>
            </a:r>
            <a:r>
              <a:rPr lang="zh-CN">
                <a:latin typeface="华文楷体" panose="02010600040101010101" charset="-122"/>
                <a:ea typeface="华文楷体" panose="02010600040101010101" charset="-122"/>
                <a:sym typeface="+mn-ea"/>
              </a:rPr>
              <a:t>生产场所、储存场所、除尘器室的地面和除尘管道、地沟等表面应平整光滑，易于清扫并配有及时吸尘设施和清水喷雾设施。</a:t>
            </a:r>
            <a:endParaRPr lang="zh-CN">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atin typeface="华文楷体" panose="02010600040101010101" charset="-122"/>
                <a:ea typeface="华文楷体" panose="02010600040101010101" charset="-122"/>
                <a:sym typeface="+mn-ea"/>
              </a:rPr>
              <a:t>    </a:t>
            </a:r>
            <a:r>
              <a:rPr kumimoji="0" lang="zh-CN" altLang="en-US" b="1">
                <a:solidFill>
                  <a:srgbClr val="002060"/>
                </a:solidFill>
                <a:latin typeface="华文楷体" panose="02010600040101010101" charset="-122"/>
                <a:ea typeface="华文楷体" panose="02010600040101010101" charset="-122"/>
                <a:sym typeface="+mn-ea"/>
              </a:rPr>
              <a:t>⑦</a:t>
            </a:r>
            <a:r>
              <a:rPr lang="zh-CN">
                <a:latin typeface="华文楷体" panose="02010600040101010101" charset="-122"/>
                <a:ea typeface="华文楷体" panose="02010600040101010101" charset="-122"/>
                <a:sym typeface="+mn-ea"/>
              </a:rPr>
              <a:t>建立健全防尘管理制度，定期清除沉积的粉尘，否则容易引起粉尘</a:t>
            </a:r>
            <a:r>
              <a:rPr lang="zh-CN">
                <a:latin typeface="华文楷体" panose="02010600040101010101" charset="-122"/>
                <a:ea typeface="华文楷体" panose="02010600040101010101" charset="-122"/>
                <a:sym typeface="+mn-ea"/>
              </a:rPr>
              <a:t>连环</a:t>
            </a:r>
            <a:r>
              <a:rPr lang="zh-CN">
                <a:latin typeface="华文楷体" panose="02010600040101010101" charset="-122"/>
                <a:ea typeface="华文楷体" panose="02010600040101010101" charset="-122"/>
                <a:sym typeface="+mn-ea"/>
              </a:rPr>
              <a:t>爆炸和火灾。</a:t>
            </a:r>
            <a:endParaRPr lang="zh-CN">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⑶蒸</a:t>
            </a:r>
            <a:r>
              <a:rPr lang="zh-CN" altLang="en-US">
                <a:latin typeface="华文楷体" panose="02010600040101010101" charset="-122"/>
                <a:ea typeface="华文楷体" panose="02010600040101010101" charset="-122"/>
                <a:sym typeface="+mn-ea"/>
              </a:rPr>
              <a:t>气</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云爆炸（UVCE）</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en-US" altLang="zh-CN">
                <a:solidFill>
                  <a:srgbClr val="00B0F0"/>
                </a:solidFill>
                <a:latin typeface="华文楷体" panose="02010600040101010101" charset="-122"/>
                <a:ea typeface="华文楷体" panose="02010600040101010101" charset="-122"/>
                <a:sym typeface="+mn-ea"/>
              </a:rPr>
              <a:t>    ①</a:t>
            </a:r>
            <a:r>
              <a:rPr lang="zh-CN" altLang="en-US">
                <a:solidFill>
                  <a:srgbClr val="00B0F0"/>
                </a:solidFill>
                <a:latin typeface="华文楷体" panose="02010600040101010101" charset="-122"/>
                <a:ea typeface="华文楷体" panose="02010600040101010101" charset="-122"/>
                <a:sym typeface="+mn-ea"/>
              </a:rPr>
              <a:t>蒸气云爆炸定义。</a:t>
            </a:r>
            <a:endParaRPr lang="zh-CN" altLang="en-US">
              <a:solidFill>
                <a:srgbClr val="00B0F0"/>
              </a:solidFill>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tLang="en-US">
                <a:solidFill>
                  <a:srgbClr val="00B0F0"/>
                </a:solidFill>
                <a:latin typeface="华文楷体" panose="02010600040101010101" charset="-122"/>
                <a:ea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蒸气云爆炸</a:t>
            </a:r>
            <a:r>
              <a:rPr lang="zh-CN" altLang="en-US">
                <a:latin typeface="华文楷体" panose="02010600040101010101" charset="-122"/>
                <a:ea typeface="华文楷体" panose="02010600040101010101" charset="-122"/>
                <a:sym typeface="+mn-ea"/>
              </a:rPr>
              <a:t>是指由于气体或易挥发的液体燃料的大量泄漏、与周围空气混合，形成覆盖很大范围的可燃气体混合物，在点火能量作用下而产生的爆炸。</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6910" y="795020"/>
            <a:ext cx="8288020" cy="5587365"/>
          </a:xfrm>
        </p:spPr>
        <p:txBody>
          <a:bodyPr/>
          <a:p>
            <a:pPr marL="0" indent="0">
              <a:buNone/>
            </a:pPr>
            <a:r>
              <a:rPr lang="en-US" altLang="zh-CN">
                <a:latin typeface="华文楷体" panose="02010600040101010101" charset="-122"/>
                <a:ea typeface="华文楷体" panose="02010600040101010101" charset="-122"/>
                <a:sym typeface="+mn-ea"/>
              </a:rPr>
              <a:t>    ②</a:t>
            </a:r>
            <a:r>
              <a:rPr lang="en-US" altLang="zh-CN">
                <a:solidFill>
                  <a:srgbClr val="00B0F0"/>
                </a:solidFill>
                <a:latin typeface="华文楷体" panose="02010600040101010101" charset="-122"/>
                <a:ea typeface="华文楷体" panose="02010600040101010101" charset="-122"/>
                <a:sym typeface="+mn-ea"/>
              </a:rPr>
              <a:t>蒸气云爆炸特点</a:t>
            </a:r>
            <a:r>
              <a:rPr lang="en-US" altLang="zh-CN">
                <a:latin typeface="华文楷体" panose="02010600040101010101" charset="-122"/>
                <a:ea typeface="华文楷体" panose="02010600040101010101" charset="-122"/>
                <a:sym typeface="+mn-ea"/>
              </a:rPr>
              <a:t>。UVCE具有以下特点：一般由火灾发展成爆燃，而不是爆轰;蒸气云的形成是加压存储的可燃液体和液化气大量泄漏的结果，存储温度一般大大高于它们的常压沸点;参与蒸气云爆炸的可燃气体或蒸气的量一般在5×10</a:t>
            </a:r>
            <a:r>
              <a:rPr lang="en-US" altLang="zh-CN" baseline="30000">
                <a:latin typeface="华文楷体" panose="02010600040101010101" charset="-122"/>
                <a:ea typeface="华文楷体" panose="02010600040101010101" charset="-122"/>
                <a:sym typeface="+mn-ea"/>
              </a:rPr>
              <a:t>3</a:t>
            </a:r>
            <a:r>
              <a:rPr lang="en-US" altLang="zh-CN">
                <a:latin typeface="华文楷体" panose="02010600040101010101" charset="-122"/>
                <a:ea typeface="华文楷体" panose="02010600040101010101" charset="-122"/>
                <a:sym typeface="+mn-ea"/>
              </a:rPr>
              <a:t>kg以上;参与蒸气云爆炸的燃料最常见的是低分子碳氢化合物，偶尔也有其它物质，如氯乙烯、氢气与异丙醇等;爆源初始尺寸与特征长度相当，并且蒸气云爆炸的能量释放速率比较小，是一种面源爆炸。</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③</a:t>
            </a:r>
            <a:r>
              <a:rPr lang="en-US" altLang="zh-CN">
                <a:solidFill>
                  <a:srgbClr val="00B0F0"/>
                </a:solidFill>
                <a:latin typeface="华文楷体" panose="02010600040101010101" charset="-122"/>
                <a:ea typeface="华文楷体" panose="02010600040101010101" charset="-122"/>
                <a:sym typeface="+mn-ea"/>
              </a:rPr>
              <a:t>蒸气云爆炸伤害形式。</a:t>
            </a:r>
            <a:r>
              <a:rPr lang="zh-CN" altLang="en-US">
                <a:latin typeface="华文楷体" panose="02010600040101010101" charset="-122"/>
                <a:ea typeface="华文楷体" panose="02010600040101010101" charset="-122"/>
                <a:sym typeface="+mn-ea"/>
              </a:rPr>
              <a:t>蒸气云爆炸发生后，云雾区内的爆炸波作用、云雾区外的冲击波作用、高温燃烧作用和热辐射作用，以及缺氧造成的窒息作用的主要因素，是造成对周围人员、建筑物、储罐等设备的伤害、破坏作用。蒸气云爆炸的破坏效应表现为：形成相当大的火球，在大气中形成爆轰波，其强度取决于气云的燃烧速度；碎片效应通常可以忽略。</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624840"/>
            <a:ext cx="8225155" cy="5757545"/>
          </a:xfrm>
        </p:spPr>
        <p:txBody>
          <a:bodyPr/>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⑷ 喷雾爆炸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喷雾爆炸亦称</a:t>
            </a:r>
            <a:r>
              <a:rPr lang="zh-CN" altLang="en-US">
                <a:solidFill>
                  <a:srgbClr val="FF0000"/>
                </a:solidFill>
                <a:latin typeface="华文楷体" panose="02010600040101010101" charset="-122"/>
                <a:ea typeface="华文楷体" panose="02010600040101010101" charset="-122"/>
                <a:sym typeface="+mn-ea"/>
              </a:rPr>
              <a:t>雾滴爆炸</a:t>
            </a:r>
            <a:r>
              <a:rPr lang="zh-CN" altLang="en-US">
                <a:latin typeface="华文楷体" panose="02010600040101010101" charset="-122"/>
                <a:ea typeface="华文楷体" panose="02010600040101010101" charset="-122"/>
                <a:sym typeface="+mn-ea"/>
              </a:rPr>
              <a:t>，是指化工生产过程中液相或含液混合系由于装备破裂、喷射、排空、泄压及泄漏等原因而形成的可燃性雾滴引起的爆炸。液体雾化、热液闪蒸、气体骤冷等都可能形成液相分散雾滴。较小的液滴只需要较小的点火能就能引燃。</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影响喷雾爆炸的因素主要是</a:t>
            </a:r>
            <a:r>
              <a:rPr lang="zh-CN" altLang="en-US">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①</a:t>
            </a:r>
            <a:r>
              <a:rPr lang="zh-CN" altLang="en-US">
                <a:latin typeface="华文楷体" panose="02010600040101010101" charset="-122"/>
                <a:ea typeface="华文楷体" panose="02010600040101010101" charset="-122"/>
                <a:sym typeface="+mn-ea"/>
              </a:rPr>
              <a:t>使微滴达到它的沸点和液体蒸发所需的热量；</a:t>
            </a:r>
            <a:r>
              <a:rPr lang="zh-CN" altLang="en-US">
                <a:solidFill>
                  <a:srgbClr val="FF0000"/>
                </a:solidFill>
                <a:latin typeface="华文楷体" panose="02010600040101010101" charset="-122"/>
                <a:ea typeface="华文楷体" panose="02010600040101010101" charset="-122"/>
                <a:sym typeface="+mn-ea"/>
              </a:rPr>
              <a:t>②</a:t>
            </a:r>
            <a:r>
              <a:rPr lang="zh-CN" altLang="en-US">
                <a:latin typeface="华文楷体" panose="02010600040101010101" charset="-122"/>
                <a:ea typeface="华文楷体" panose="02010600040101010101" charset="-122"/>
                <a:sym typeface="+mn-ea"/>
              </a:rPr>
              <a:t>微滴表面接近沸点时才发生燃烧，燃烧粒子的质量变化率与粒子直径成比例；</a:t>
            </a:r>
            <a:r>
              <a:rPr lang="zh-CN" altLang="en-US">
                <a:solidFill>
                  <a:srgbClr val="FF0000"/>
                </a:solidFill>
                <a:latin typeface="华文楷体" panose="02010600040101010101" charset="-122"/>
                <a:ea typeface="华文楷体" panose="02010600040101010101" charset="-122"/>
                <a:sym typeface="+mn-ea"/>
              </a:rPr>
              <a:t>③</a:t>
            </a:r>
            <a:r>
              <a:rPr lang="zh-CN" altLang="en-US">
                <a:latin typeface="华文楷体" panose="02010600040101010101" charset="-122"/>
                <a:ea typeface="华文楷体" panose="02010600040101010101" charset="-122"/>
                <a:sym typeface="+mn-ea"/>
              </a:rPr>
              <a:t>在雾滴燃烧中，较大粒子比较小粒子燃烧速度大得多。但是，燃烧粒子的寿命与它的最初直径的平方成正比。小粒子在大粒子之前消失；</a:t>
            </a:r>
            <a:r>
              <a:rPr lang="zh-CN" altLang="en-US">
                <a:solidFill>
                  <a:srgbClr val="FF0000"/>
                </a:solidFill>
                <a:latin typeface="华文楷体" panose="02010600040101010101" charset="-122"/>
                <a:ea typeface="华文楷体" panose="02010600040101010101" charset="-122"/>
                <a:sym typeface="+mn-ea"/>
              </a:rPr>
              <a:t>④</a:t>
            </a:r>
            <a:r>
              <a:rPr lang="zh-CN" altLang="en-US">
                <a:latin typeface="华文楷体" panose="02010600040101010101" charset="-122"/>
                <a:ea typeface="华文楷体" panose="02010600040101010101" charset="-122"/>
                <a:sym typeface="+mn-ea"/>
              </a:rPr>
              <a:t>燃烧蒸气的大多数热量通过对流作用传递给粒子；</a:t>
            </a:r>
            <a:r>
              <a:rPr lang="zh-CN" altLang="en-US">
                <a:solidFill>
                  <a:srgbClr val="FF0000"/>
                </a:solidFill>
                <a:latin typeface="华文楷体" panose="02010600040101010101" charset="-122"/>
                <a:ea typeface="华文楷体" panose="02010600040101010101" charset="-122"/>
                <a:sym typeface="+mn-ea"/>
              </a:rPr>
              <a:t>⑤</a:t>
            </a:r>
            <a:r>
              <a:rPr lang="zh-CN" altLang="en-US">
                <a:latin typeface="华文楷体" panose="02010600040101010101" charset="-122"/>
                <a:ea typeface="华文楷体" panose="02010600040101010101" charset="-122"/>
                <a:sym typeface="+mn-ea"/>
              </a:rPr>
              <a:t>可燃性液体雾滴和蒸气-空气混合系浓度极限近似相等；</a:t>
            </a:r>
            <a:r>
              <a:rPr lang="zh-CN" altLang="en-US">
                <a:solidFill>
                  <a:srgbClr val="FF0000"/>
                </a:solidFill>
                <a:latin typeface="华文楷体" panose="02010600040101010101" charset="-122"/>
                <a:ea typeface="华文楷体" panose="02010600040101010101" charset="-122"/>
                <a:sym typeface="+mn-ea"/>
              </a:rPr>
              <a:t>⑥</a:t>
            </a:r>
            <a:r>
              <a:rPr lang="zh-CN" altLang="en-US">
                <a:latin typeface="华文楷体" panose="02010600040101010101" charset="-122"/>
                <a:ea typeface="华文楷体" panose="02010600040101010101" charset="-122"/>
                <a:sym typeface="+mn-ea"/>
              </a:rPr>
              <a:t>可燃性液体雾滴在闪点温度以下也可以引爆；</a:t>
            </a:r>
            <a:r>
              <a:rPr lang="zh-CN" altLang="en-US">
                <a:solidFill>
                  <a:srgbClr val="FF0000"/>
                </a:solidFill>
                <a:latin typeface="华文楷体" panose="02010600040101010101" charset="-122"/>
                <a:ea typeface="华文楷体" panose="02010600040101010101" charset="-122"/>
                <a:sym typeface="+mn-ea"/>
              </a:rPr>
              <a:t>⑦</a:t>
            </a:r>
            <a:r>
              <a:rPr lang="zh-CN" altLang="en-US">
                <a:latin typeface="华文楷体" panose="02010600040101010101" charset="-122"/>
                <a:ea typeface="华文楷体" panose="02010600040101010101" charset="-122"/>
                <a:sym typeface="+mn-ea"/>
              </a:rPr>
              <a:t>惰性气体、雾化水、卤化烃等均能对雾滴燃烧产生抑制作用。</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320" y="611505"/>
            <a:ext cx="8309610" cy="5984875"/>
          </a:xfrm>
        </p:spPr>
        <p:txBody>
          <a:bodyPr/>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⑸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简单分解爆炸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热分解爆炸中，仅仅发生分解反应、不伴随燃烧现象的称为简单分解爆炸。其爆炸所需要的热量是由爆炸物本身分解产生的。简单分解爆炸有以下两类。</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①</a:t>
            </a:r>
            <a:r>
              <a:rPr lang="zh-CN" altLang="en-US">
                <a:latin typeface="华文楷体" panose="02010600040101010101" charset="-122"/>
                <a:ea typeface="华文楷体" panose="02010600040101010101" charset="-122"/>
                <a:sym typeface="+mn-ea"/>
              </a:rPr>
              <a:t>某些单一气体，如乙炔、乙烯、丙烯、臭氧、环氧乙烷、四氟乙烯、一氧化氮、二氧化氮等，在较高温度下热分解反应迅速、放热量大，可能发生热分解爆炸。</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此类气体分解不需要助燃气体，爆炸点火能量随温度和压力升高而降低，温度高容易发生分解爆炸。只有当超过一定压力时，才会发生气体分解爆炸，低于该压力爆炸一般不会发生，该压力称气体分解爆炸的临界压力。</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②叠氮铅、乙炔银、乙炔酮、碘化氮、</a:t>
            </a:r>
            <a:r>
              <a:rPr lang="zh-CN" altLang="en-US">
                <a:latin typeface="华文楷体" panose="02010600040101010101" charset="-122"/>
                <a:ea typeface="华文楷体" panose="02010600040101010101" charset="-122"/>
                <a:sym typeface="+mn-ea"/>
              </a:rPr>
              <a:t>三</a:t>
            </a:r>
            <a:r>
              <a:rPr lang="en-US" altLang="zh-CN">
                <a:latin typeface="华文楷体" panose="02010600040101010101" charset="-122"/>
                <a:ea typeface="华文楷体" panose="02010600040101010101" charset="-122"/>
                <a:sym typeface="+mn-ea"/>
              </a:rPr>
              <a:t>氯化氮等</a:t>
            </a:r>
            <a:r>
              <a:rPr lang="zh-CN" altLang="en-US">
                <a:latin typeface="华文楷体" panose="02010600040101010101" charset="-122"/>
                <a:ea typeface="华文楷体" panose="02010600040101010101" charset="-122"/>
                <a:sym typeface="+mn-ea"/>
              </a:rPr>
              <a:t>，这类物质有容易断裂的化学键，最小引爆能量很小，受轻微震动即引起爆炸。发生分解反应时，将生成稳定的物质并放出大量的热，促使分解反应加速以致爆炸。</a:t>
            </a:r>
            <a:endParaRPr lang="zh-CN" altLang="en-US">
              <a:latin typeface="华文楷体" panose="02010600040101010101" charset="-122"/>
              <a:ea typeface="华文楷体" panose="02010600040101010101" charset="-122"/>
              <a:sym typeface="+mn-ea"/>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260" y="596265"/>
            <a:ext cx="8281670" cy="5786120"/>
          </a:xfrm>
        </p:spPr>
        <p:txBody>
          <a:bodyPr/>
          <a:p>
            <a:pPr marL="0" indent="0" eaLnBrk="1" latinLnBrk="0" hangingPunct="1">
              <a:lnSpc>
                <a:spcPts val="31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⑹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复杂分解爆炸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sym typeface="+mn-ea"/>
              </a:rPr>
              <a:t>    复杂分解爆炸的特点是物质分子在分解反应中产生氧化剂和易燃物质，大多数有燃烧现象，燃烧所需要的氧由爆炸物分解产生，属于自身氧化还原燃烧反应。</a:t>
            </a:r>
            <a:r>
              <a:rPr lang="en-US" altLang="zh-CN">
                <a:latin typeface="华文楷体" panose="02010600040101010101" charset="-122"/>
                <a:ea typeface="华文楷体" panose="02010600040101010101" charset="-122"/>
                <a:sym typeface="+mn-ea"/>
              </a:rPr>
              <a:t>TNT</a:t>
            </a:r>
            <a:r>
              <a:rPr lang="zh-CN" altLang="en-US">
                <a:latin typeface="华文楷体" panose="02010600040101010101" charset="-122"/>
                <a:ea typeface="华文楷体" panose="02010600040101010101" charset="-122"/>
                <a:sym typeface="+mn-ea"/>
              </a:rPr>
              <a:t>、硝化棉、苦味酸和硝化甘油等炸药的爆炸都属于复杂分解爆炸。</a:t>
            </a:r>
            <a:endParaRPr lang="zh-CN" altLang="en-US">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硝化棉自燃点</a:t>
            </a:r>
            <a:r>
              <a:rPr lang="en-US" altLang="zh-CN">
                <a:latin typeface="华文楷体" panose="02010600040101010101" charset="-122"/>
                <a:ea typeface="华文楷体" panose="02010600040101010101" charset="-122"/>
                <a:sym typeface="+mn-ea"/>
              </a:rPr>
              <a:t>180℃</a:t>
            </a:r>
            <a:r>
              <a:rPr lang="zh-CN" altLang="en-US">
                <a:latin typeface="华文楷体" panose="02010600040101010101" charset="-122"/>
                <a:ea typeface="华文楷体" panose="02010600040101010101" charset="-122"/>
                <a:sym typeface="+mn-ea"/>
              </a:rPr>
              <a:t>，常温下分解产生</a:t>
            </a:r>
            <a:r>
              <a:rPr lang="en-US" altLang="zh-CN">
                <a:latin typeface="华文楷体" panose="02010600040101010101" charset="-122"/>
                <a:ea typeface="华文楷体" panose="02010600040101010101" charset="-122"/>
                <a:sym typeface="+mn-ea"/>
              </a:rPr>
              <a:t>NO</a:t>
            </a:r>
            <a:r>
              <a:rPr lang="zh-CN" altLang="en-US">
                <a:latin typeface="华文楷体" panose="02010600040101010101" charset="-122"/>
                <a:ea typeface="华文楷体" panose="02010600040101010101" charset="-122"/>
                <a:sym typeface="+mn-ea"/>
              </a:rPr>
              <a:t>和热量，易发生自热自燃。硝酸铵属于民用爆炸品，具有特殊的热分解特性，它在</a:t>
            </a:r>
            <a:r>
              <a:rPr lang="en-US" altLang="zh-CN">
                <a:latin typeface="华文楷体" panose="02010600040101010101" charset="-122"/>
                <a:ea typeface="华文楷体" panose="02010600040101010101" charset="-122"/>
                <a:sym typeface="+mn-ea"/>
              </a:rPr>
              <a:t>110℃</a:t>
            </a:r>
            <a:r>
              <a:rPr lang="zh-CN" altLang="en-US">
                <a:latin typeface="华文楷体" panose="02010600040101010101" charset="-122"/>
                <a:ea typeface="华文楷体" panose="02010600040101010101" charset="-122"/>
                <a:sym typeface="+mn-ea"/>
              </a:rPr>
              <a:t>就开始热分解，热分解产物</a:t>
            </a:r>
            <a:r>
              <a:rPr lang="en-US" altLang="zh-CN">
                <a:latin typeface="华文楷体" panose="02010600040101010101" charset="-122"/>
                <a:ea typeface="华文楷体" panose="02010600040101010101" charset="-122"/>
                <a:sym typeface="+mn-ea"/>
              </a:rPr>
              <a:t>NO</a:t>
            </a:r>
            <a:r>
              <a:rPr lang="en-US" altLang="zh-CN" baseline="-25000">
                <a:latin typeface="华文楷体" panose="02010600040101010101" charset="-122"/>
                <a:ea typeface="华文楷体" panose="02010600040101010101" charset="-122"/>
                <a:sym typeface="+mn-ea"/>
              </a:rPr>
              <a:t>2</a:t>
            </a:r>
            <a:r>
              <a:rPr lang="zh-CN" altLang="en-US">
                <a:latin typeface="华文楷体" panose="02010600040101010101" charset="-122"/>
                <a:ea typeface="华文楷体" panose="02010600040101010101" charset="-122"/>
                <a:sym typeface="+mn-ea"/>
              </a:rPr>
              <a:t>与热量均能加速硝酸铵的分解反应，随温度升高，可发生一系列分解反应。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与上述炸药的爆炸机理不同，黑火药本身既含可燃物木炭、硫磺，又含氧化剂硝酸钾，其爆炸属于爆炸性混合物爆炸。</a:t>
            </a:r>
            <a:endParaRPr lang="zh-CN" altLang="en-US">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0070C0"/>
                </a:solidFill>
                <a:latin typeface="华文楷体" panose="02010600040101010101" charset="-122"/>
                <a:ea typeface="华文楷体" panose="02010600040101010101" charset="-122"/>
                <a:sym typeface="+mn-ea"/>
              </a:rPr>
              <a:t>避免分解反应的发生</a:t>
            </a:r>
            <a:r>
              <a:rPr lang="zh-CN" altLang="en-US">
                <a:latin typeface="华文楷体" panose="02010600040101010101" charset="-122"/>
                <a:ea typeface="华文楷体" panose="02010600040101010101" charset="-122"/>
                <a:sym typeface="+mn-ea"/>
              </a:rPr>
              <a:t>是预防此类爆炸的关键。受热、撞击、摩擦、遇到冲击波以及火花都可能引起复杂分解爆炸，所以在储存、运输、使用等环节，应尽可能避免此类点火源。</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570230"/>
            <a:ext cx="4828540" cy="472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燃烧与爆炸基础</a:t>
            </a:r>
            <a:endParaRPr lang="zh-CN" altLang="en-US" sz="2800" b="1" dirty="0">
              <a:solidFill>
                <a:srgbClr val="000099"/>
              </a:solidFill>
              <a:latin typeface="+mj-ea"/>
              <a:ea typeface="+mj-ea"/>
              <a:cs typeface="+mj-ea"/>
            </a:endParaRPr>
          </a:p>
        </p:txBody>
      </p:sp>
      <p:sp>
        <p:nvSpPr>
          <p:cNvPr id="2" name="文本框 1"/>
          <p:cNvSpPr txBox="1"/>
          <p:nvPr/>
        </p:nvSpPr>
        <p:spPr>
          <a:xfrm>
            <a:off x="710565" y="1069975"/>
            <a:ext cx="8245475" cy="5139055"/>
          </a:xfrm>
          <a:prstGeom prst="rect">
            <a:avLst/>
          </a:prstGeom>
          <a:noFill/>
        </p:spPr>
        <p:txBody>
          <a:bodyPr wrap="square" rtlCol="0">
            <a:spAutoFit/>
          </a:bodyPr>
          <a:p>
            <a:pPr marL="0" indent="0" eaLnBrk="1" latinLnBrk="0" hangingPunct="1">
              <a:lnSpc>
                <a:spcPts val="3280"/>
              </a:lnSpc>
              <a:buNone/>
            </a:pPr>
            <a:r>
              <a:rPr lang="zh-CN" altLang="en-US" sz="2400">
                <a:latin typeface="华文楷体" panose="02010600040101010101" charset="-122"/>
                <a:ea typeface="华文楷体" panose="02010600040101010101" charset="-122"/>
                <a:cs typeface="华文楷体" panose="02010600040101010101" charset="-122"/>
                <a:sym typeface="+mn-ea"/>
              </a:rPr>
              <a:t>    预防火灾、爆炸事故是化工企业安全工作的重中之重。</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800" b="1">
                <a:latin typeface="华文楷体" panose="02010600040101010101" charset="-122"/>
                <a:ea typeface="华文楷体" panose="02010600040101010101" charset="-122"/>
                <a:cs typeface="华文楷体" panose="02010600040101010101" charset="-122"/>
                <a:sym typeface="+mn-ea"/>
              </a:rPr>
              <a:t> </a:t>
            </a:r>
            <a:r>
              <a:rPr lang="en-US" altLang="zh-CN" sz="2800" b="1">
                <a:latin typeface="华文楷体" panose="02010600040101010101" charset="-122"/>
                <a:ea typeface="华文楷体" panose="02010600040101010101" charset="-122"/>
                <a:cs typeface="华文楷体" panose="02010600040101010101" charset="-122"/>
                <a:sym typeface="+mn-ea"/>
              </a:rPr>
              <a:t>   </a:t>
            </a:r>
            <a:r>
              <a:rPr lang="zh-CN" altLang="en-US" sz="2800" b="1">
                <a:latin typeface="华文楷体" panose="02010600040101010101" charset="-122"/>
                <a:ea typeface="华文楷体" panose="02010600040101010101" charset="-122"/>
                <a:cs typeface="华文楷体" panose="02010600040101010101" charset="-122"/>
                <a:sym typeface="+mn-ea"/>
              </a:rPr>
              <a:t>一、燃烧基本知识</a:t>
            </a:r>
            <a:endParaRPr lang="en-US" altLang="zh-CN" sz="2800" b="1">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燃烧</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是伴随有放热</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和发光</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现象的剧烈的氧化还原反应。燃烧过程中，电子由可燃物向助燃物转移，得到电子的助燃物为氧化剂。氢气、金属钠在氯气中燃烧，氯气是氧化剂。</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    </a:t>
            </a:r>
            <a:r>
              <a:rPr lang="en-US" altLang="zh-CN" sz="2400" b="1">
                <a:latin typeface="华文楷体" panose="02010600040101010101" charset="-122"/>
                <a:ea typeface="华文楷体" panose="02010600040101010101" charset="-122"/>
                <a:cs typeface="华文楷体" panose="02010600040101010101" charset="-122"/>
                <a:sym typeface="+mn-ea"/>
              </a:rPr>
              <a:t>1. </a:t>
            </a:r>
            <a:r>
              <a:rPr lang="zh-CN" altLang="en-US" sz="2400" b="1">
                <a:latin typeface="华文楷体" panose="02010600040101010101" charset="-122"/>
                <a:ea typeface="华文楷体" panose="02010600040101010101" charset="-122"/>
                <a:cs typeface="华文楷体" panose="02010600040101010101" charset="-122"/>
                <a:sym typeface="+mn-ea"/>
              </a:rPr>
              <a:t>燃烧的条件</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buNone/>
            </a:pPr>
            <a:r>
              <a:rPr lang="zh-CN" altLang="en-US" sz="2400">
                <a:solidFill>
                  <a:srgbClr val="FF0000"/>
                </a:solidFill>
                <a:latin typeface="华文楷体" panose="02010600040101010101" charset="-122"/>
                <a:ea typeface="华文楷体" panose="02010600040101010101" charset="-122"/>
                <a:cs typeface="华文楷体" panose="02010600040101010101" charset="-122"/>
              </a:rPr>
              <a:t>    </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燃烧必须同时具备三个条件（</a:t>
            </a:r>
            <a:r>
              <a:rPr lang="zh-CN" altLang="en-US" sz="240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燃烧三要素</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⑴</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可燃物</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能在空气、氧气或其它氧化剂发生燃烧反应的物质。</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⑵</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助燃物</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能帮助和维持燃烧的物质。如氧气、氯气等。</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⑶</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点火源</a:t>
            </a: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能引起可燃物质燃烧的能源。</a:t>
            </a:r>
            <a:endParaRPr lang="zh-CN" altLang="en-US" sz="240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40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灭火的基本原理：消除其中一个条件，燃烧便会终止。</a:t>
            </a:r>
            <a:endParaRPr lang="en-US" altLang="zh-CN"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38175"/>
            <a:ext cx="8166735" cy="5503545"/>
          </a:xfrm>
        </p:spPr>
        <p:txBody>
          <a:bodyPr/>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⑺</a:t>
            </a: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孤立密闭容器内产生气体的化学爆炸</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容器内部意外发生非燃烧性质的化学反应，由于产生大量气体，密闭容器压力升高，特别是放热反应，随温度升高，不仅气体膨胀而且化学反应也加快，容器压力升高更快，压力超过容器承压能力也会发生爆炸。如液氯与液状石蜡发生的取代反应就是此类化学反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预防此类爆炸事故最重要的是避免非燃烧性质的化学反应意外发生。</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kumimoji="0" lang="zh-CN" altLang="en-US" b="1" kern="1200" dirty="0">
                <a:latin typeface="华文楷体" panose="02010600040101010101" charset="-122"/>
                <a:ea typeface="华文楷体" panose="02010600040101010101" charset="-122"/>
                <a:sym typeface="+mn-ea"/>
              </a:rPr>
              <a:t>二、物理爆炸事故的预防</a:t>
            </a:r>
            <a:endParaRPr kumimoji="0" lang="zh-CN" altLang="en-US" b="1" kern="1200" dirty="0">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kumimoji="0" lang="zh-CN" altLang="en-US" b="1" kern="1200" dirty="0">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物理爆炸不仅可能使装置发生爆裂，内有易燃易爆物质的设备管道发生物理爆炸时，很可能引起火灾。防止物理爆炸的思路，一是保证设备管道的承压能力；二是保证设备管道不要超压，即防止压力失控。</a:t>
            </a:r>
            <a:endParaRPr kumimoji="0" lang="zh-CN" altLang="en-US" b="1" kern="1200" dirty="0">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r>
              <a:rPr lang="zh-CN" altLang="en-US">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551815"/>
            <a:ext cx="8225155" cy="5867400"/>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防止压力失控的技术包括紧急泄压装置，如安全阀、爆破片等。物理爆炸事故案例中发生超压的原因，常有以下几种。</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1. 液体受热意外气化</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2. 液化气体过量充装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3. 高温饱和水蒸气爆炸</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贮存</a:t>
            </a:r>
            <a:r>
              <a:rPr lang="zh-CN" altLang="en-US">
                <a:latin typeface="华文楷体" panose="02010600040101010101" charset="-122"/>
                <a:ea typeface="华文楷体" panose="02010600040101010101" charset="-122"/>
                <a:sym typeface="+mn-ea"/>
              </a:rPr>
              <a:t>高温饱和水的容器突然发生破裂时，水蒸气压力突然降低，容器内原来的气液平衡被打破，高温饱和水成为过热水而急剧蒸发，从而水蒸气体积和压力急剧增加的现象称为水蒸气爆炸。</a:t>
            </a:r>
            <a:endParaRPr lang="zh-CN" altLang="en-US">
              <a:latin typeface="华文楷体" panose="02010600040101010101" charset="-122"/>
              <a:ea typeface="华文楷体" panose="02010600040101010101" charset="-122"/>
              <a:sym typeface="+mn-ea"/>
            </a:endParaRPr>
          </a:p>
          <a:p>
            <a:pPr marL="0" algn="l">
              <a:buClrTx/>
              <a:buSzTx/>
              <a:buFontTx/>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4. 孤立容器气体温度升高导致压力升高</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孤立容器中气体体积不变，温度升高导致压力升高，可能引起物理爆炸。（密闭容器、气瓶等）</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5. 高压气体窜入低压气体</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595630"/>
            <a:ext cx="8152130" cy="578675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三、预防爆炸的安全附件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1. 安全阀</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安全阀是一种自动阀门，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它不借助任何外力而利用介质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自身的力来排出一额定数量</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的流体，以防止压力超过设定</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的安全值；当压力恢复正常后，</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阀门再行关闭并阻止介质继续</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流出。安全阀主要用于锅炉、</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压力容器和压力管道上，控制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压力不超过规定值，对人身</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安全和设备运行起重要保护作用。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常用安全阀有弹簧式和杠杆式两种安全阀。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pic>
        <p:nvPicPr>
          <p:cNvPr id="6" name="图片 5"/>
          <p:cNvPicPr>
            <a:picLocks noChangeAspect="1"/>
          </p:cNvPicPr>
          <p:nvPr/>
        </p:nvPicPr>
        <p:blipFill>
          <a:blip r:embed="rId1"/>
          <a:stretch>
            <a:fillRect/>
          </a:stretch>
        </p:blipFill>
        <p:spPr>
          <a:xfrm>
            <a:off x="5656580" y="843915"/>
            <a:ext cx="2564130" cy="50285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653415"/>
            <a:ext cx="8221345" cy="5728970"/>
          </a:xfrm>
        </p:spPr>
        <p:txBody>
          <a:bodyPr/>
          <a:p>
            <a:pPr marL="0" indent="0" algn="l">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安全阀选用原则</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①排放气体或蒸汽时，选用全启式安全阀。</a:t>
            </a:r>
            <a:endParaRPr lang="zh-CN" altLang="en-US">
              <a:solidFill>
                <a:schemeClr val="tx1"/>
              </a:solidFill>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②排放液体时，选用全启式或微启式安全阀。</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③排放水蒸汽或空气时，可选用带扳手的安全阀。 </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④对设定压力大于 3MPa，温度超过 235℃的气体用安全阀，则选用带散热片的安全阀，以防止泄放介质直接冲蚀弹簧。 </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⑤排放介质允许泄漏至大气的，选用开式阀帽安全阀；不允许泄漏至大气的，选用闭式阀帽安全阀。 </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⑥排放有剧毒、有强腐蚀、有极度危险的介质，选用波纹管安全阀。</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⑦高背压的场合，选用背压平衡式安全阀或导阀控制式安全阀。</a:t>
            </a:r>
            <a:endParaRPr lang="zh-CN" altLang="en-US">
              <a:latin typeface="华文楷体" panose="02010600040101010101" charset="-122"/>
              <a:ea typeface="华文楷体" panose="02010600040101010101" charset="-122"/>
            </a:endParaRPr>
          </a:p>
          <a:p>
            <a:pPr marL="0" indent="0" algn="l">
              <a:buNone/>
            </a:pPr>
            <a:r>
              <a:rPr lang="zh-CN" altLang="en-US">
                <a:latin typeface="华文楷体" panose="02010600040101010101" charset="-122"/>
                <a:ea typeface="华文楷体" panose="02010600040101010101" charset="-122"/>
                <a:sym typeface="+mn-ea"/>
              </a:rPr>
              <a:t>  ⑧在某些重要的场合，有时要安装互为备用的两个安全阀;两个安全阀的进口和出口切断阀宜采用机械联锁装置。</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0720" y="567055"/>
            <a:ext cx="8284210" cy="6033135"/>
          </a:xfrm>
        </p:spPr>
        <p:txBody>
          <a:bodyPr/>
          <a:p>
            <a:pPr marL="0" indent="0" eaLnBrk="1" latinLnBrk="0" hangingPunct="1">
              <a:lnSpc>
                <a:spcPts val="2900"/>
              </a:lnSpc>
              <a:spcBef>
                <a:spcPts val="0"/>
              </a:spcBef>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    2. 爆破片</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爆破片装置是由爆破片（或爆破片组件）和夹持器（或支撑圈）等零部件组成的非重闭式压力泄放装置。</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在设定的爆破温度下，爆破片两侧压力达到预定值时，爆破片即可动作（破裂或者脱落），泄放介质。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爆破片选用要求：</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⑴应当综合考虑设备的工作压力、温度、介质、泄放要求等因素，还应当根据不同型式爆破片装置的技术特点进行选择；当</a:t>
            </a:r>
            <a:r>
              <a:rPr lang="zh-CN" altLang="en-US">
                <a:latin typeface="华文楷体" panose="02010600040101010101" charset="-122"/>
                <a:ea typeface="华文楷体" panose="02010600040101010101" charset="-122"/>
                <a:cs typeface="华文楷体" panose="02010600040101010101" charset="-122"/>
                <a:sym typeface="+mn-ea"/>
              </a:rPr>
              <a:t>爆破片与安全阀串联使用时，应当选择无碎片或者非脱落型爆破片。</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⑵在确定</a:t>
            </a:r>
            <a:r>
              <a:rPr lang="zh-CN" altLang="en-US">
                <a:latin typeface="华文楷体" panose="02010600040101010101" charset="-122"/>
                <a:ea typeface="华文楷体" panose="02010600040101010101" charset="-122"/>
                <a:cs typeface="华文楷体" panose="02010600040101010101" charset="-122"/>
                <a:sym typeface="+mn-ea"/>
              </a:rPr>
              <a:t>爆破片泄放面积时，应当考虑爆破片爆破后张开程度、残留碎片对爆破片泄放能力的影响，还应当考虑介质的超音速泄放、泄放背压、高温、气体电离、泄放介质二次爆炸、回火等因素对于泄放能力的影响。</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29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⑶选用</a:t>
            </a:r>
            <a:r>
              <a:rPr lang="zh-CN" altLang="en-US">
                <a:latin typeface="华文楷体" panose="02010600040101010101" charset="-122"/>
                <a:ea typeface="华文楷体" panose="02010600040101010101" charset="-122"/>
                <a:cs typeface="华文楷体" panose="02010600040101010101" charset="-122"/>
                <a:sym typeface="+mn-ea"/>
              </a:rPr>
              <a:t>爆破片的泄放能力，应当大于或等于被保护的特种设备安全泄放量。</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1493520"/>
            <a:ext cx="8177530" cy="5151755"/>
          </a:xfrm>
        </p:spPr>
        <p:txBody>
          <a:bodyPr/>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据统计，我国化工企业发生的火灾爆炸事故，其引燃源除明火外，电气占第二位。</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一、电气火灾产生的原因</a:t>
            </a:r>
            <a:endParaRPr lang="zh-CN" altLang="en-US" b="1">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电气防火概念</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电气火灾</a:t>
            </a:r>
            <a:r>
              <a:rPr lang="zh-CN" altLang="en-US">
                <a:latin typeface="华文楷体" panose="02010600040101010101" charset="-122"/>
                <a:ea typeface="华文楷体" panose="02010600040101010101" charset="-122"/>
              </a:rPr>
              <a:t>一般是指由于电气线路、用电设备、器具以及供配电设备出现故障释放的热能，如高温、电弧、电火花，以及非故障性释放的能量如电热器具的炽热表面，在具备燃烧条件下引燃本体或其他可燃物而造成的火灾，也包括由雷电和静电引起的火灾。</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为了抑制电气火源的产生而采取的各种技术措施和安全管理措施，称之为</a:t>
            </a:r>
            <a:r>
              <a:rPr lang="zh-CN" altLang="en-US">
                <a:solidFill>
                  <a:srgbClr val="00B0F0"/>
                </a:solidFill>
                <a:latin typeface="华文楷体" panose="02010600040101010101" charset="-122"/>
                <a:ea typeface="华文楷体" panose="02010600040101010101" charset="-122"/>
              </a:rPr>
              <a:t>电气防火</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电气防火与电气安全是我们研究的两大课题。</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968500" y="655320"/>
            <a:ext cx="6021705"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第四节 爆炸危险环境电气设备选型</a:t>
            </a:r>
            <a:endParaRPr lang="zh-CN" altLang="en-US" sz="2800" b="1" dirty="0">
              <a:solidFill>
                <a:srgbClr val="000099"/>
              </a:solidFill>
              <a:latin typeface="+mj-ea"/>
              <a:ea typeface="+mj-ea"/>
              <a:cs typeface="+mj-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7715" y="652145"/>
            <a:ext cx="8197215" cy="6003925"/>
          </a:xfrm>
        </p:spPr>
        <p:txBody>
          <a:bodyPr/>
          <a:p>
            <a:pPr marL="0" indent="0">
              <a:buNone/>
            </a:pP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电气火灾的原因</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电气火灾的直接原因是多种多样的，例如过载、短路、接触不良、电弧、火花、漏电、雷电或静电等。有些火灾是人为的，比如疏忽大意、操作不当、违章操作等；有些火灾是由于线路老化造成的。</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⑴ </a:t>
            </a:r>
            <a:r>
              <a:rPr lang="zh-CN" altLang="en-US">
                <a:latin typeface="华文楷体" panose="02010600040101010101" charset="-122"/>
                <a:ea typeface="华文楷体" panose="02010600040101010101" charset="-122"/>
                <a:sym typeface="+mn-ea"/>
              </a:rPr>
              <a:t>电气设备安装使用不当。</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①</a:t>
            </a:r>
            <a:r>
              <a:rPr lang="zh-CN" altLang="en-US">
                <a:latin typeface="华文楷体" panose="02010600040101010101" charset="-122"/>
                <a:ea typeface="华文楷体" panose="02010600040101010101" charset="-122"/>
                <a:sym typeface="+mn-ea"/>
              </a:rPr>
              <a:t>过载。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②</a:t>
            </a:r>
            <a:r>
              <a:rPr lang="zh-CN" altLang="en-US">
                <a:latin typeface="华文楷体" panose="02010600040101010101" charset="-122"/>
                <a:ea typeface="华文楷体" panose="02010600040101010101" charset="-122"/>
                <a:sym typeface="+mn-ea"/>
              </a:rPr>
              <a:t>短路、电弧和火花。</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③</a:t>
            </a:r>
            <a:r>
              <a:rPr lang="zh-CN" altLang="en-US">
                <a:latin typeface="华文楷体" panose="02010600040101010101" charset="-122"/>
                <a:ea typeface="华文楷体" panose="02010600040101010101" charset="-122"/>
                <a:sym typeface="+mn-ea"/>
              </a:rPr>
              <a:t>接触不良。</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④</a:t>
            </a:r>
            <a:r>
              <a:rPr lang="zh-CN" altLang="en-US">
                <a:latin typeface="华文楷体" panose="02010600040101010101" charset="-122"/>
                <a:ea typeface="华文楷体" panose="02010600040101010101" charset="-122"/>
                <a:sym typeface="+mn-ea"/>
              </a:rPr>
              <a:t>烘烤。</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⑤</a:t>
            </a:r>
            <a:r>
              <a:rPr lang="zh-CN" altLang="en-US">
                <a:latin typeface="华文楷体" panose="02010600040101010101" charset="-122"/>
                <a:ea typeface="华文楷体" panose="02010600040101010101" charset="-122"/>
                <a:sym typeface="+mn-ea"/>
              </a:rPr>
              <a:t>摩擦。</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劣质或已淘汰的电气设备。</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⑶ </a:t>
            </a:r>
            <a:r>
              <a:rPr lang="zh-CN" altLang="en-US">
                <a:latin typeface="华文楷体" panose="02010600040101010101" charset="-122"/>
                <a:ea typeface="华文楷体" panose="02010600040101010101" charset="-122"/>
                <a:sym typeface="+mn-ea"/>
              </a:rPr>
              <a:t>接地故障。</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⑷ </a:t>
            </a:r>
            <a:r>
              <a:rPr lang="zh-CN" altLang="en-US">
                <a:latin typeface="华文楷体" panose="02010600040101010101" charset="-122"/>
                <a:ea typeface="华文楷体" panose="02010600040101010101" charset="-122"/>
                <a:sym typeface="+mn-ea"/>
              </a:rPr>
              <a:t>雷电。</a:t>
            </a:r>
            <a:r>
              <a:rPr lang="en-US" altLang="zh-CN">
                <a:latin typeface="华文楷体" panose="02010600040101010101" charset="-122"/>
                <a:ea typeface="华文楷体" panose="02010600040101010101" charset="-122"/>
                <a:sym typeface="+mn-ea"/>
              </a:rPr>
              <a:t>    ⑸ </a:t>
            </a:r>
            <a:r>
              <a:rPr lang="zh-CN" altLang="en-US">
                <a:latin typeface="华文楷体" panose="02010600040101010101" charset="-122"/>
                <a:ea typeface="华文楷体" panose="02010600040101010101" charset="-122"/>
                <a:sym typeface="+mn-ea"/>
              </a:rPr>
              <a:t>静电。</a:t>
            </a:r>
            <a:endParaRPr lang="en-US" altLang="zh-CN">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0100" y="624840"/>
            <a:ext cx="8164830" cy="5929630"/>
          </a:xfrm>
        </p:spPr>
        <p:txBody>
          <a:bodyPr/>
          <a:p>
            <a:pPr marL="0" indent="0">
              <a:buNone/>
            </a:pPr>
            <a:r>
              <a:rPr lang="zh-CN" altLang="en-US" b="1">
                <a:latin typeface="华文楷体" panose="02010600040101010101" charset="-122"/>
                <a:ea typeface="华文楷体" panose="02010600040101010101" charset="-122"/>
                <a:sym typeface="+mn-ea"/>
              </a:rPr>
              <a:t>二、爆炸危险区域电气设备选型</a:t>
            </a:r>
            <a:endParaRPr lang="zh-CN" altLang="en-US" b="1">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rPr>
              <a:t>   </a:t>
            </a:r>
            <a:r>
              <a:rPr lang="en-US" altLang="zh-CN">
                <a:solidFill>
                  <a:srgbClr val="FF0000"/>
                </a:solidFill>
                <a:latin typeface="华文楷体" panose="02010600040101010101" charset="-122"/>
                <a:ea typeface="华文楷体" panose="02010600040101010101" charset="-122"/>
              </a:rPr>
              <a:t> 1. </a:t>
            </a:r>
            <a:r>
              <a:rPr lang="zh-CN" altLang="en-US">
                <a:solidFill>
                  <a:srgbClr val="FF0000"/>
                </a:solidFill>
                <a:latin typeface="华文楷体" panose="02010600040101010101" charset="-122"/>
                <a:ea typeface="华文楷体" panose="02010600040101010101" charset="-122"/>
              </a:rPr>
              <a:t>爆炸性气体环境</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rPr>
              <a:t>气体</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爆炸危险区域</a:t>
            </a:r>
            <a:r>
              <a:rPr lang="zh-CN" altLang="en-US">
                <a:latin typeface="华文楷体" panose="02010600040101010101" charset="-122"/>
                <a:ea typeface="华文楷体" panose="02010600040101010101" charset="-122"/>
              </a:rPr>
              <a:t>应根据爆炸性气体混合物出现的频繁程度和持续时间分为</a:t>
            </a:r>
            <a:r>
              <a:rPr lang="en-US" altLang="zh-CN">
                <a:latin typeface="华文楷体" panose="02010600040101010101" charset="-122"/>
                <a:ea typeface="华文楷体" panose="02010600040101010101" charset="-122"/>
              </a:rPr>
              <a:t>0</a:t>
            </a:r>
            <a:r>
              <a:rPr lang="zh-CN" altLang="en-US">
                <a:latin typeface="华文楷体" panose="02010600040101010101" charset="-122"/>
                <a:ea typeface="华文楷体" panose="02010600040101010101" charset="-122"/>
              </a:rPr>
              <a:t>区、</a:t>
            </a:r>
            <a:r>
              <a:rPr lang="en-US" altLang="zh-CN">
                <a:latin typeface="华文楷体" panose="02010600040101010101" charset="-122"/>
                <a:ea typeface="华文楷体" panose="02010600040101010101" charset="-122"/>
              </a:rPr>
              <a:t>1</a:t>
            </a:r>
            <a:r>
              <a:rPr lang="zh-CN" altLang="en-US">
                <a:latin typeface="华文楷体" panose="02010600040101010101" charset="-122"/>
                <a:ea typeface="华文楷体" panose="02010600040101010101" charset="-122"/>
              </a:rPr>
              <a:t>区、</a:t>
            </a:r>
            <a:r>
              <a:rPr lang="en-US" altLang="zh-CN">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区。</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 </a:t>
            </a:r>
            <a:r>
              <a:rPr lang="zh-CN" altLang="en-US">
                <a:latin typeface="华文楷体" panose="02010600040101010101" charset="-122"/>
                <a:ea typeface="华文楷体" panose="02010600040101010101" charset="-122"/>
                <a:sym typeface="+mn-ea"/>
              </a:rPr>
              <a:t>爆炸性气体混合物分级：Ⅱ</a:t>
            </a:r>
            <a:r>
              <a:rPr lang="en-US" altLang="zh-CN">
                <a:latin typeface="华文楷体" panose="02010600040101010101" charset="-122"/>
                <a:ea typeface="华文楷体" panose="02010600040101010101" charset="-122"/>
                <a:sym typeface="+mn-ea"/>
              </a:rPr>
              <a:t>A</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Ⅱ</a:t>
            </a:r>
            <a:r>
              <a:rPr lang="en-US" altLang="zh-CN">
                <a:latin typeface="华文楷体" panose="02010600040101010101" charset="-122"/>
                <a:ea typeface="华文楷体" panose="02010600040101010101" charset="-122"/>
                <a:sym typeface="+mn-ea"/>
              </a:rPr>
              <a:t>B</a:t>
            </a:r>
            <a:r>
              <a:rPr lang="zh-CN" altLang="en-US">
                <a:latin typeface="华文楷体" panose="02010600040101010101" charset="-122"/>
                <a:ea typeface="华文楷体" panose="02010600040101010101" charset="-122"/>
                <a:sym typeface="+mn-ea"/>
              </a:rPr>
              <a:t>、Ⅱ</a:t>
            </a:r>
            <a:r>
              <a:rPr lang="en-US" altLang="zh-CN">
                <a:latin typeface="华文楷体" panose="02010600040101010101" charset="-122"/>
                <a:ea typeface="华文楷体" panose="02010600040101010101" charset="-122"/>
                <a:sym typeface="+mn-ea"/>
              </a:rPr>
              <a:t>C</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⑶ </a:t>
            </a:r>
            <a:r>
              <a:rPr lang="zh-CN" altLang="en-US">
                <a:latin typeface="华文楷体" panose="02010600040101010101" charset="-122"/>
                <a:ea typeface="华文楷体" panose="02010600040101010101" charset="-122"/>
                <a:sym typeface="+mn-ea"/>
              </a:rPr>
              <a:t>爆炸性气体混合物引燃温度分组</a:t>
            </a:r>
            <a:r>
              <a:rPr lang="en-US" altLang="zh-CN">
                <a:latin typeface="华文楷体" panose="02010600040101010101" charset="-122"/>
                <a:ea typeface="华文楷体" panose="02010600040101010101" charset="-122"/>
                <a:sym typeface="+mn-ea"/>
              </a:rPr>
              <a:t>T1</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T2</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T3</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T4</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T5</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T6.</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sym typeface="+mn-ea"/>
              </a:rPr>
              <a:t>2. </a:t>
            </a:r>
            <a:r>
              <a:rPr lang="zh-CN" altLang="en-US">
                <a:solidFill>
                  <a:srgbClr val="FF0000"/>
                </a:solidFill>
                <a:latin typeface="华文楷体" panose="02010600040101010101" charset="-122"/>
                <a:ea typeface="华文楷体" panose="02010600040101010101" charset="-122"/>
                <a:sym typeface="+mn-ea"/>
              </a:rPr>
              <a:t>爆炸性粉尘环境</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⑴</a:t>
            </a:r>
            <a:r>
              <a:rPr lang="zh-CN" altLang="en-US">
                <a:latin typeface="华文楷体" panose="02010600040101010101" charset="-122"/>
                <a:ea typeface="华文楷体" panose="02010600040101010101" charset="-122"/>
                <a:sym typeface="+mn-ea"/>
              </a:rPr>
              <a:t>粉尘爆炸危险区域应根据爆炸性粉尘环境</a:t>
            </a:r>
            <a:r>
              <a:rPr lang="zh-CN" altLang="en-US">
                <a:latin typeface="华文楷体" panose="02010600040101010101" charset="-122"/>
                <a:ea typeface="华文楷体" panose="02010600040101010101" charset="-122"/>
                <a:sym typeface="+mn-ea"/>
              </a:rPr>
              <a:t>出现的频繁程度和持续时间分为</a:t>
            </a:r>
            <a:r>
              <a:rPr lang="en-US" altLang="zh-CN">
                <a:latin typeface="华文楷体" panose="02010600040101010101" charset="-122"/>
                <a:ea typeface="华文楷体" panose="02010600040101010101" charset="-122"/>
                <a:sym typeface="+mn-ea"/>
              </a:rPr>
              <a:t>20</a:t>
            </a:r>
            <a:r>
              <a:rPr lang="zh-CN" altLang="en-US">
                <a:latin typeface="华文楷体" panose="02010600040101010101" charset="-122"/>
                <a:ea typeface="华文楷体" panose="02010600040101010101" charset="-122"/>
                <a:sym typeface="+mn-ea"/>
              </a:rPr>
              <a:t>区、</a:t>
            </a:r>
            <a:r>
              <a:rPr lang="en-US" altLang="zh-CN">
                <a:latin typeface="华文楷体" panose="02010600040101010101" charset="-122"/>
                <a:ea typeface="华文楷体" panose="02010600040101010101" charset="-122"/>
                <a:sym typeface="+mn-ea"/>
              </a:rPr>
              <a:t>21</a:t>
            </a:r>
            <a:r>
              <a:rPr lang="zh-CN" altLang="en-US">
                <a:latin typeface="华文楷体" panose="02010600040101010101" charset="-122"/>
                <a:ea typeface="华文楷体" panose="02010600040101010101" charset="-122"/>
                <a:sym typeface="+mn-ea"/>
              </a:rPr>
              <a:t>区、</a:t>
            </a:r>
            <a:r>
              <a:rPr lang="en-US" altLang="zh-CN">
                <a:latin typeface="华文楷体" panose="02010600040101010101" charset="-122"/>
                <a:ea typeface="华文楷体" panose="02010600040101010101" charset="-122"/>
                <a:sym typeface="+mn-ea"/>
              </a:rPr>
              <a:t>22</a:t>
            </a:r>
            <a:r>
              <a:rPr lang="zh-CN" altLang="en-US">
                <a:latin typeface="华文楷体" panose="02010600040101010101" charset="-122"/>
                <a:ea typeface="华文楷体" panose="02010600040101010101" charset="-122"/>
                <a:sym typeface="+mn-ea"/>
              </a:rPr>
              <a:t>区。</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⑵</a:t>
            </a:r>
            <a:r>
              <a:rPr lang="zh-CN" altLang="en-US">
                <a:latin typeface="华文楷体" panose="02010600040101010101" charset="-122"/>
                <a:ea typeface="华文楷体" panose="02010600040101010101" charset="-122"/>
                <a:sym typeface="+mn-ea"/>
              </a:rPr>
              <a:t>在爆炸性粉尘环境中粉尘分为下列三级：</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①ⅢA</a:t>
            </a:r>
            <a:r>
              <a:rPr lang="zh-CN" altLang="en-US">
                <a:latin typeface="华文楷体" panose="02010600040101010101" charset="-122"/>
                <a:ea typeface="华文楷体" panose="02010600040101010101" charset="-122"/>
                <a:sym typeface="+mn-ea"/>
              </a:rPr>
              <a:t>级为可燃性飞絮；</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②ⅢB</a:t>
            </a:r>
            <a:r>
              <a:rPr lang="zh-CN" altLang="en-US">
                <a:latin typeface="华文楷体" panose="02010600040101010101" charset="-122"/>
                <a:ea typeface="华文楷体" panose="02010600040101010101" charset="-122"/>
                <a:sym typeface="+mn-ea"/>
              </a:rPr>
              <a:t>级为非导电性粉尘；</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③ⅢC</a:t>
            </a:r>
            <a:r>
              <a:rPr lang="zh-CN" altLang="en-US">
                <a:latin typeface="华文楷体" panose="02010600040101010101" charset="-122"/>
                <a:ea typeface="华文楷体" panose="02010600040101010101" charset="-122"/>
                <a:sym typeface="+mn-ea"/>
              </a:rPr>
              <a:t>级为导电性粉尘。</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80390" y="1139190"/>
            <a:ext cx="8384540" cy="465518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9945" y="654050"/>
            <a:ext cx="8134985" cy="5958840"/>
          </a:xfrm>
        </p:spPr>
        <p:txBody>
          <a:bodyPr/>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r>
              <a:rPr lang="zh-CN" altLang="en-US" b="1">
                <a:latin typeface="华文楷体" panose="02010600040101010101" charset="-122"/>
                <a:ea typeface="华文楷体" panose="02010600040101010101" charset="-122"/>
              </a:rPr>
              <a:t>一、火灾分类</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根据可燃物的类型和燃烧特性将火灾定义为</a:t>
            </a:r>
            <a:r>
              <a:rPr lang="en-US" altLang="zh-CN">
                <a:solidFill>
                  <a:srgbClr val="FF0000"/>
                </a:solidFill>
                <a:latin typeface="华文楷体" panose="02010600040101010101" charset="-122"/>
                <a:ea typeface="华文楷体" panose="02010600040101010101" charset="-122"/>
              </a:rPr>
              <a:t>六</a:t>
            </a:r>
            <a:r>
              <a:rPr lang="en-US" altLang="zh-CN">
                <a:latin typeface="华文楷体" panose="02010600040101010101" charset="-122"/>
                <a:ea typeface="华文楷体" panose="02010600040101010101" charset="-122"/>
              </a:rPr>
              <a:t>个不同的</a:t>
            </a:r>
            <a:r>
              <a:rPr lang="en-US" altLang="zh-CN">
                <a:solidFill>
                  <a:srgbClr val="FF0000"/>
                </a:solidFill>
                <a:latin typeface="华文楷体" panose="02010600040101010101" charset="-122"/>
                <a:ea typeface="华文楷体" panose="02010600040101010101" charset="-122"/>
              </a:rPr>
              <a:t>类</a:t>
            </a:r>
            <a:r>
              <a:rPr lang="en-US" altLang="zh-CN">
                <a:latin typeface="华文楷体" panose="02010600040101010101" charset="-122"/>
                <a:ea typeface="华文楷体" panose="02010600040101010101" charset="-122"/>
              </a:rPr>
              <a:t>别</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1. A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固体物质火灾。这种物质通常具有有机物性质，一般在燃烧时能产生灼热的余烬。</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2. B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液体或可熔化的固体物质火灾。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3. C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气体火灾。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4. D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金属火灾</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73885" y="655320"/>
            <a:ext cx="509905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第五节 火灾扑救</a:t>
            </a:r>
            <a:endParaRPr lang="zh-CN" altLang="en-US" sz="2800" b="1" dirty="0">
              <a:solidFill>
                <a:srgbClr val="000099"/>
              </a:solidFill>
              <a:latin typeface="+mj-ea"/>
              <a:ea typeface="+mj-ea"/>
              <a:cs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680" y="567055"/>
            <a:ext cx="8223250" cy="6006465"/>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b="1">
                <a:latin typeface="华文楷体" panose="02010600040101010101" charset="-122"/>
                <a:ea typeface="华文楷体" panose="02010600040101010101" charset="-122"/>
                <a:cs typeface="华文楷体" panose="02010600040101010101" charset="-122"/>
                <a:sym typeface="+mn-ea"/>
              </a:rPr>
              <a:t>2. </a:t>
            </a:r>
            <a:r>
              <a:rPr lang="zh-CN" altLang="en-US" b="1">
                <a:latin typeface="华文楷体" panose="02010600040101010101" charset="-122"/>
                <a:ea typeface="华文楷体" panose="02010600040101010101" charset="-122"/>
                <a:cs typeface="华文楷体" panose="02010600040101010101" charset="-122"/>
                <a:sym typeface="+mn-ea"/>
              </a:rPr>
              <a:t>燃烧过程与形式</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可燃物可以是气体、液体或固体。大多数可燃物的燃烧是在蒸气或气态状态下进行的。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⑴</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可燃气体的燃烧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①</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扩散燃烧</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可燃气体与助燃气体分子相互扩散，边混合边燃烧。如盐酸合成炉中氢气在氯</a:t>
            </a:r>
            <a:r>
              <a:rPr lang="zh-CN" altLang="en-US">
                <a:latin typeface="华文楷体" panose="02010600040101010101" charset="-122"/>
                <a:ea typeface="华文楷体" panose="02010600040101010101" charset="-122"/>
                <a:cs typeface="华文楷体" panose="02010600040101010101" charset="-122"/>
                <a:sym typeface="+mn-ea"/>
              </a:rPr>
              <a:t>气中的燃烧。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②</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混合燃烧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可燃气体与助燃气体在容器内或空间中预先混合，形成可燃性混合气体，再燃烧。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⑵</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可燃液体燃烧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①</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蒸发燃烧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可燃液体如汽油、乙醇等，其燃烧过程是液体首先被蒸发，产生的蒸气被点燃起火，释放的热量进一步加热液体表面，从而促使液体持续蒸发，燃烧持续进行。由于蒸发速度的制</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350" y="626745"/>
            <a:ext cx="8196580" cy="5824220"/>
          </a:xfrm>
        </p:spPr>
        <p:txBody>
          <a:bodyPr/>
          <a:p>
            <a:pPr marL="0" indent="0">
              <a:buNone/>
            </a:pPr>
            <a:r>
              <a:rPr lang="en-US" altLang="zh-CN">
                <a:latin typeface="华文楷体" panose="02010600040101010101" charset="-122"/>
                <a:ea typeface="华文楷体" panose="02010600040101010101" charset="-122"/>
              </a:rPr>
              <a:t>    5. E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带电火灾。物体带电燃烧的火灾。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6. F 类火灾</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烹饪器具内的烹饪物（如动植物油脂）火灾</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二、灭火器类型选择</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1. </a:t>
            </a:r>
            <a:r>
              <a:rPr lang="en-US" altLang="zh-CN">
                <a:latin typeface="华文楷体" panose="02010600040101010101" charset="-122"/>
                <a:ea typeface="华文楷体" panose="02010600040101010101" charset="-122"/>
                <a:sym typeface="+mn-ea"/>
              </a:rPr>
              <a:t>A 类火灾</a:t>
            </a:r>
            <a:r>
              <a:rPr lang="zh-CN" altLang="en-US">
                <a:latin typeface="华文楷体" panose="02010600040101010101" charset="-122"/>
                <a:ea typeface="华文楷体" panose="02010600040101010101" charset="-122"/>
                <a:sym typeface="+mn-ea"/>
              </a:rPr>
              <a:t>场所</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应选择水型灭火器、磷酸铵盐干粉灭火器、泡沫灭火器或卤代烷灭火器。</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2. </a:t>
            </a:r>
            <a:r>
              <a:rPr lang="en-US" altLang="zh-CN">
                <a:latin typeface="华文楷体" panose="02010600040101010101" charset="-122"/>
                <a:ea typeface="华文楷体" panose="02010600040101010101" charset="-122"/>
                <a:sym typeface="+mn-ea"/>
              </a:rPr>
              <a:t>B</a:t>
            </a:r>
            <a:r>
              <a:rPr lang="en-US" altLang="zh-CN">
                <a:latin typeface="华文楷体" panose="02010600040101010101" charset="-122"/>
                <a:ea typeface="华文楷体" panose="02010600040101010101" charset="-122"/>
                <a:sym typeface="+mn-ea"/>
              </a:rPr>
              <a:t> 类火灾</a:t>
            </a:r>
            <a:r>
              <a:rPr lang="zh-CN" altLang="en-US">
                <a:latin typeface="华文楷体" panose="02010600040101010101" charset="-122"/>
                <a:ea typeface="华文楷体" panose="02010600040101010101" charset="-122"/>
                <a:sym typeface="+mn-ea"/>
              </a:rPr>
              <a:t>场所</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应选择泡沫灭火器、碳酸氢钠干粉灭火器、</a:t>
            </a:r>
            <a:r>
              <a:rPr lang="zh-CN" altLang="en-US">
                <a:latin typeface="华文楷体" panose="02010600040101010101" charset="-122"/>
                <a:ea typeface="华文楷体" panose="02010600040101010101" charset="-122"/>
                <a:sym typeface="+mn-ea"/>
              </a:rPr>
              <a:t>磷酸铵盐干粉灭火器、二氧化碳灭火器、灭</a:t>
            </a:r>
            <a:r>
              <a:rPr lang="en-US" altLang="zh-CN">
                <a:latin typeface="华文楷体" panose="02010600040101010101" charset="-122"/>
                <a:ea typeface="华文楷体" panose="02010600040101010101" charset="-122"/>
                <a:sym typeface="+mn-ea"/>
              </a:rPr>
              <a:t>B</a:t>
            </a:r>
            <a:r>
              <a:rPr lang="zh-CN" altLang="en-US">
                <a:latin typeface="华文楷体" panose="02010600040101010101" charset="-122"/>
                <a:ea typeface="华文楷体" panose="02010600040101010101" charset="-122"/>
                <a:sym typeface="+mn-ea"/>
              </a:rPr>
              <a:t>类火灾的水型灭火器或</a:t>
            </a:r>
            <a:r>
              <a:rPr lang="zh-CN" altLang="en-US">
                <a:latin typeface="华文楷体" panose="02010600040101010101" charset="-122"/>
                <a:ea typeface="华文楷体" panose="02010600040101010101" charset="-122"/>
                <a:sym typeface="+mn-ea"/>
              </a:rPr>
              <a:t>卤代烷灭火器。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极性溶剂的</a:t>
            </a:r>
            <a:r>
              <a:rPr lang="en-US" altLang="zh-CN">
                <a:latin typeface="华文楷体" panose="02010600040101010101" charset="-122"/>
                <a:ea typeface="华文楷体" panose="02010600040101010101" charset="-122"/>
                <a:sym typeface="+mn-ea"/>
              </a:rPr>
              <a:t>B 类火灾</a:t>
            </a:r>
            <a:r>
              <a:rPr lang="zh-CN" altLang="en-US">
                <a:latin typeface="华文楷体" panose="02010600040101010101" charset="-122"/>
                <a:ea typeface="华文楷体" panose="02010600040101010101" charset="-122"/>
                <a:sym typeface="+mn-ea"/>
              </a:rPr>
              <a:t>场所应选择灭</a:t>
            </a:r>
            <a:r>
              <a:rPr lang="en-US" altLang="zh-CN">
                <a:latin typeface="华文楷体" panose="02010600040101010101" charset="-122"/>
                <a:ea typeface="华文楷体" panose="02010600040101010101" charset="-122"/>
                <a:sym typeface="+mn-ea"/>
              </a:rPr>
              <a:t> B 类火灾</a:t>
            </a:r>
            <a:r>
              <a:rPr lang="zh-CN" altLang="en-US">
                <a:latin typeface="华文楷体" panose="02010600040101010101" charset="-122"/>
                <a:ea typeface="华文楷体" panose="02010600040101010101" charset="-122"/>
                <a:sym typeface="+mn-ea"/>
              </a:rPr>
              <a:t>的抗溶性灭火器。</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6290" y="608965"/>
            <a:ext cx="8168640" cy="5773420"/>
          </a:xfrm>
        </p:spPr>
        <p:txBody>
          <a:bodyPr/>
          <a:p>
            <a:pPr marL="0" indent="0">
              <a:buNone/>
            </a:pPr>
            <a:r>
              <a:rPr lang="en-US" altLang="zh-CN">
                <a:latin typeface="华文楷体" panose="02010600040101010101" charset="-122"/>
                <a:ea typeface="华文楷体" panose="02010600040101010101" charset="-122"/>
                <a:sym typeface="+mn-ea"/>
              </a:rPr>
              <a:t>    3. C 类火灾</a:t>
            </a:r>
            <a:r>
              <a:rPr lang="zh-CN" altLang="en-US">
                <a:latin typeface="华文楷体" panose="02010600040101010101" charset="-122"/>
                <a:ea typeface="华文楷体" panose="02010600040101010101" charset="-122"/>
                <a:sym typeface="+mn-ea"/>
              </a:rPr>
              <a:t>场所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应选择</a:t>
            </a:r>
            <a:r>
              <a:rPr lang="zh-CN" altLang="en-US">
                <a:latin typeface="华文楷体" panose="02010600040101010101" charset="-122"/>
                <a:ea typeface="华文楷体" panose="02010600040101010101" charset="-122"/>
                <a:sym typeface="+mn-ea"/>
              </a:rPr>
              <a:t>磷酸铵盐干粉灭火器、碳酸氢钠干粉灭火器、二氧化碳灭火器或卤代烷灭火器。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4. </a:t>
            </a:r>
            <a:r>
              <a:rPr lang="en-US" altLang="zh-CN">
                <a:latin typeface="华文楷体" panose="02010600040101010101" charset="-122"/>
                <a:ea typeface="华文楷体" panose="02010600040101010101" charset="-122"/>
                <a:sym typeface="+mn-ea"/>
              </a:rPr>
              <a:t>D 类火灾</a:t>
            </a:r>
            <a:r>
              <a:rPr lang="zh-CN" altLang="en-US">
                <a:latin typeface="华文楷体" panose="02010600040101010101" charset="-122"/>
                <a:ea typeface="华文楷体" panose="02010600040101010101" charset="-122"/>
                <a:sym typeface="+mn-ea"/>
              </a:rPr>
              <a:t>场所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应选择扑灭金属火灾的专用灭火器。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5. E 类</a:t>
            </a:r>
            <a:r>
              <a:rPr lang="zh-CN" altLang="en-US">
                <a:latin typeface="华文楷体" panose="02010600040101010101" charset="-122"/>
                <a:ea typeface="华文楷体" panose="02010600040101010101" charset="-122"/>
                <a:sym typeface="+mn-ea"/>
              </a:rPr>
              <a:t>火灾场所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应选择</a:t>
            </a:r>
            <a:r>
              <a:rPr lang="zh-CN" altLang="en-US">
                <a:latin typeface="华文楷体" panose="02010600040101010101" charset="-122"/>
                <a:ea typeface="华文楷体" panose="02010600040101010101" charset="-122"/>
                <a:sym typeface="+mn-ea"/>
              </a:rPr>
              <a:t>磷酸铵盐干粉灭火器、碳酸氢钠干粉灭火器、</a:t>
            </a:r>
            <a:r>
              <a:rPr lang="zh-CN" altLang="en-US">
                <a:latin typeface="华文楷体" panose="02010600040101010101" charset="-122"/>
                <a:ea typeface="华文楷体" panose="02010600040101010101" charset="-122"/>
                <a:sym typeface="+mn-ea"/>
              </a:rPr>
              <a:t>卤代烷灭火器或</a:t>
            </a:r>
            <a:r>
              <a:rPr lang="zh-CN" altLang="en-US">
                <a:latin typeface="华文楷体" panose="02010600040101010101" charset="-122"/>
                <a:ea typeface="华文楷体" panose="02010600040101010101" charset="-122"/>
                <a:sym typeface="+mn-ea"/>
              </a:rPr>
              <a:t>二氧化碳灭火器，但不得选用装有金属喇叭喷筒的二氧化碳灭火器。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6. F </a:t>
            </a:r>
            <a:r>
              <a:rPr lang="zh-CN" altLang="en-US">
                <a:latin typeface="华文楷体" panose="02010600040101010101" charset="-122"/>
                <a:ea typeface="华文楷体" panose="02010600040101010101" charset="-122"/>
                <a:sym typeface="+mn-ea"/>
              </a:rPr>
              <a:t>类火灾场所</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通常可采取用锅盖、湿棉被等覆盖的窒息灭火法来灭火，也可采用干粉、气体灭火系统或某些厨房专用灭火系统进行灭火。</a:t>
            </a:r>
            <a:endParaRPr lang="zh-CN" altLang="en-US">
              <a:latin typeface="华文楷体" panose="02010600040101010101" charset="-122"/>
              <a:ea typeface="华文楷体" panose="02010600040101010101" charset="-122"/>
              <a:sym typeface="+mn-ea"/>
            </a:endParaRPr>
          </a:p>
          <a:p>
            <a:pPr marL="0" indent="0">
              <a:buNone/>
            </a:pPr>
            <a:r>
              <a:rPr lang="zh-CN" altLang="en-US" b="1">
                <a:latin typeface="华文楷体" panose="02010600040101010101" charset="-122"/>
                <a:ea typeface="华文楷体" panose="02010600040101010101" charset="-122"/>
                <a:sym typeface="+mn-ea"/>
              </a:rPr>
              <a:t> </a:t>
            </a:r>
            <a:r>
              <a:rPr lang="en-US" altLang="zh-CN" b="1">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2625" y="524510"/>
            <a:ext cx="8282305" cy="6073140"/>
          </a:xfrm>
        </p:spPr>
        <p:txBody>
          <a:bodyPr/>
          <a:p>
            <a:pPr marL="0" indent="0">
              <a:buNone/>
            </a:pPr>
            <a:r>
              <a:rPr lang="en-US" altLang="zh-CN">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三、灭火器的设置</a:t>
            </a:r>
            <a:endParaRPr lang="zh-CN" altLang="en-US" b="1">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a:t>
            </a:r>
            <a:r>
              <a:rPr lang="zh-CN" altLang="en-US">
                <a:latin typeface="华文楷体" panose="02010600040101010101" charset="-122"/>
                <a:ea typeface="华文楷体" panose="02010600040101010101" charset="-122"/>
                <a:sym typeface="+mn-ea"/>
              </a:rPr>
              <a:t>灭火器应设置在位置明显和便于取用的地点，且不得影响安全疏散。</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对有视线障碍的灭火器设置点，应设置指示其位置的发光标志。</a:t>
            </a:r>
            <a:endParaRPr lang="zh-CN" altLang="en-US">
              <a:latin typeface="华文楷体" panose="02010600040101010101" charset="-122"/>
              <a:ea typeface="华文楷体" panose="02010600040101010101" charset="-122"/>
              <a:sym typeface="+mn-ea"/>
            </a:endParaRPr>
          </a:p>
          <a:p>
            <a:pPr marL="0" indent="0">
              <a:buNone/>
            </a:pPr>
            <a:r>
              <a:rPr lang="zh-CN" altLang="zh-CN">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灭火器的摆放应稳固，其铭牌朝外。手提式灭火器宜设置在灭火器箱内或挂钩、托架上，其顶部离地面高度</a:t>
            </a:r>
            <a:r>
              <a:rPr lang="zh-CN" altLang="en-US" u="sng">
                <a:latin typeface="华文楷体" panose="02010600040101010101" charset="-122"/>
                <a:ea typeface="华文楷体" panose="02010600040101010101" charset="-122"/>
              </a:rPr>
              <a:t>不应大于</a:t>
            </a:r>
            <a:r>
              <a:rPr lang="en-US" altLang="zh-CN" u="sng">
                <a:latin typeface="华文楷体" panose="02010600040101010101" charset="-122"/>
                <a:ea typeface="华文楷体" panose="02010600040101010101" charset="-122"/>
              </a:rPr>
              <a:t>1.5m </a:t>
            </a:r>
            <a:r>
              <a:rPr lang="zh-CN" altLang="en-US">
                <a:latin typeface="华文楷体" panose="02010600040101010101" charset="-122"/>
                <a:ea typeface="华文楷体" panose="02010600040101010101" charset="-122"/>
              </a:rPr>
              <a:t>，底部离地面高度</a:t>
            </a:r>
            <a:r>
              <a:rPr lang="zh-CN" altLang="en-US" u="sng">
                <a:latin typeface="华文楷体" panose="02010600040101010101" charset="-122"/>
                <a:ea typeface="华文楷体" panose="02010600040101010101" charset="-122"/>
              </a:rPr>
              <a:t>不宜小于</a:t>
            </a:r>
            <a:r>
              <a:rPr lang="en-US" altLang="zh-CN" u="sng">
                <a:latin typeface="华文楷体" panose="02010600040101010101" charset="-122"/>
                <a:ea typeface="华文楷体" panose="02010600040101010101" charset="-122"/>
              </a:rPr>
              <a:t>0.08m</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。灭火器箱不得上锁。</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灭火器不宜设置在潮湿或强腐蚀性的地点。当必须设置时，应有相应的保护措施。灭火器设置在室外时，</a:t>
            </a:r>
            <a:r>
              <a:rPr lang="zh-CN" altLang="en-US">
                <a:latin typeface="华文楷体" panose="02010600040101010101" charset="-122"/>
                <a:ea typeface="华文楷体" panose="02010600040101010101" charset="-122"/>
                <a:sym typeface="+mn-ea"/>
              </a:rPr>
              <a:t>应有相应的保护措施。</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5. </a:t>
            </a:r>
            <a:r>
              <a:rPr lang="zh-CN" altLang="en-US">
                <a:latin typeface="华文楷体" panose="02010600040101010101" charset="-122"/>
                <a:ea typeface="华文楷体" panose="02010600040101010101" charset="-122"/>
                <a:sym typeface="+mn-ea"/>
              </a:rPr>
              <a:t>灭火器不得设置在超出其使用温度范围的地点。</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6. </a:t>
            </a:r>
            <a:r>
              <a:rPr lang="zh-CN" altLang="en-US">
                <a:latin typeface="华文楷体" panose="02010600040101010101" charset="-122"/>
                <a:ea typeface="华文楷体" panose="02010600040101010101" charset="-122"/>
                <a:sym typeface="+mn-ea"/>
              </a:rPr>
              <a:t>一个计算单元内</a:t>
            </a:r>
            <a:r>
              <a:rPr lang="zh-CN" altLang="en-US">
                <a:latin typeface="华文楷体" panose="02010600040101010101" charset="-122"/>
                <a:ea typeface="华文楷体" panose="02010600040101010101" charset="-122"/>
                <a:sym typeface="+mn-ea"/>
              </a:rPr>
              <a:t>配置的</a:t>
            </a:r>
            <a:r>
              <a:rPr lang="zh-CN" altLang="en-US">
                <a:latin typeface="华文楷体" panose="02010600040101010101" charset="-122"/>
                <a:ea typeface="华文楷体" panose="02010600040101010101" charset="-122"/>
                <a:sym typeface="+mn-ea"/>
              </a:rPr>
              <a:t>灭火器数量</a:t>
            </a:r>
            <a:r>
              <a:rPr lang="zh-CN" altLang="en-US">
                <a:solidFill>
                  <a:srgbClr val="FF0000"/>
                </a:solidFill>
                <a:latin typeface="华文楷体" panose="02010600040101010101" charset="-122"/>
                <a:ea typeface="华文楷体" panose="02010600040101010101" charset="-122"/>
                <a:sym typeface="+mn-ea"/>
              </a:rPr>
              <a:t>不得少于</a:t>
            </a:r>
            <a:r>
              <a:rPr lang="en-US" altLang="zh-CN">
                <a:solidFill>
                  <a:srgbClr val="FF0000"/>
                </a:solidFill>
                <a:latin typeface="华文楷体" panose="02010600040101010101" charset="-122"/>
                <a:ea typeface="华文楷体" panose="02010600040101010101" charset="-122"/>
                <a:sym typeface="+mn-ea"/>
              </a:rPr>
              <a:t>2</a:t>
            </a:r>
            <a:r>
              <a:rPr lang="zh-CN" altLang="en-US">
                <a:solidFill>
                  <a:srgbClr val="FF0000"/>
                </a:solidFill>
                <a:latin typeface="华文楷体" panose="02010600040101010101" charset="-122"/>
                <a:ea typeface="华文楷体" panose="02010600040101010101" charset="-122"/>
                <a:sym typeface="+mn-ea"/>
              </a:rPr>
              <a:t>具</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7. </a:t>
            </a:r>
            <a:r>
              <a:rPr lang="zh-CN" altLang="en-US">
                <a:latin typeface="华文楷体" panose="02010600040101010101" charset="-122"/>
                <a:ea typeface="华文楷体" panose="02010600040101010101" charset="-122"/>
                <a:sym typeface="+mn-ea"/>
              </a:rPr>
              <a:t>每个设置点的灭火器数量</a:t>
            </a:r>
            <a:r>
              <a:rPr lang="zh-CN" altLang="en-US">
                <a:solidFill>
                  <a:srgbClr val="FF0000"/>
                </a:solidFill>
                <a:latin typeface="华文楷体" panose="02010600040101010101" charset="-122"/>
                <a:ea typeface="华文楷体" panose="02010600040101010101" charset="-122"/>
                <a:sym typeface="+mn-ea"/>
              </a:rPr>
              <a:t>不宜多于</a:t>
            </a:r>
            <a:r>
              <a:rPr lang="en-US" altLang="zh-CN">
                <a:solidFill>
                  <a:srgbClr val="FF0000"/>
                </a:solidFill>
                <a:latin typeface="华文楷体" panose="02010600040101010101" charset="-122"/>
                <a:ea typeface="华文楷体" panose="02010600040101010101" charset="-122"/>
                <a:sym typeface="+mn-ea"/>
              </a:rPr>
              <a:t> 5 </a:t>
            </a:r>
            <a:r>
              <a:rPr lang="zh-CN" altLang="en-US">
                <a:solidFill>
                  <a:srgbClr val="FF0000"/>
                </a:solidFill>
                <a:latin typeface="华文楷体" panose="02010600040101010101" charset="-122"/>
                <a:ea typeface="华文楷体" panose="02010600040101010101" charset="-122"/>
                <a:sym typeface="+mn-ea"/>
              </a:rPr>
              <a:t>具</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709295"/>
            <a:ext cx="8254365" cy="5673090"/>
          </a:xfrm>
        </p:spPr>
        <p:txBody>
          <a:bodyPr/>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四、</a:t>
            </a: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灭火的基本方法</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灭火的基本方法主要有四种：冷却、窒息、隔离和化学抑制。前三种方法是通过物理过程进行灭火，最后一种方法则是通过化学过程灭火。</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en-US" altLang="zh-CN">
                <a:solidFill>
                  <a:srgbClr val="FF0000"/>
                </a:solidFill>
                <a:latin typeface="华文楷体" panose="02010600040101010101" charset="-122"/>
                <a:ea typeface="华文楷体" panose="02010600040101010101" charset="-122"/>
              </a:rPr>
              <a:t>   1. </a:t>
            </a:r>
            <a:r>
              <a:rPr lang="zh-CN" altLang="en-US">
                <a:solidFill>
                  <a:srgbClr val="FF0000"/>
                </a:solidFill>
                <a:latin typeface="华文楷体" panose="02010600040101010101" charset="-122"/>
                <a:ea typeface="华文楷体" panose="02010600040101010101" charset="-122"/>
              </a:rPr>
              <a:t>冷却灭火法</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冷却灭火法是根据可燃物质发生燃烧时必须达到一定温度条件，将灭火剂直接喷洒在燃烧的物体上，使可燃物质的温度降到燃点以下，从而停止燃烧。如向火区喷射大量的水来降温，是最常见的冷却灭火法。利用干冰升华吸热，使燃烧物温度降至低于着火点；同时干冰升华产生的二氧化碳密度比空气的大且不支持燃烧，二氧化碳覆盖在燃烧物表面隔绝氧气而灭火。</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en-US" altLang="zh-CN">
                <a:solidFill>
                  <a:srgbClr val="FF0000"/>
                </a:solidFill>
                <a:latin typeface="华文楷体" panose="02010600040101010101" charset="-122"/>
                <a:ea typeface="华文楷体" panose="02010600040101010101" charset="-122"/>
              </a:rPr>
              <a:t>  2. </a:t>
            </a:r>
            <a:r>
              <a:rPr lang="zh-CN" altLang="en-US">
                <a:solidFill>
                  <a:srgbClr val="FF0000"/>
                </a:solidFill>
                <a:latin typeface="华文楷体" panose="02010600040101010101" charset="-122"/>
                <a:ea typeface="华文楷体" panose="02010600040101010101" charset="-122"/>
              </a:rPr>
              <a:t>窒息灭火法</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窒息灭火法是根据可燃物质燃烧需要足够的氧化剂（空气、</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694690"/>
            <a:ext cx="8254365" cy="5687695"/>
          </a:xfrm>
        </p:spPr>
        <p:txBody>
          <a:bodyPr/>
          <a:p>
            <a:pPr marL="0" indent="0">
              <a:buNone/>
            </a:pPr>
            <a:r>
              <a:rPr lang="zh-CN" altLang="en-US">
                <a:latin typeface="华文楷体" panose="02010600040101010101" charset="-122"/>
                <a:ea typeface="华文楷体" panose="02010600040101010101" charset="-122"/>
                <a:sym typeface="+mn-ea"/>
              </a:rPr>
              <a:t>氧）的条件，采取阻止空气进入燃烧区的措施，或断绝氧气而使燃烧物质熄灭。为使火灾窒息，需将水蒸气、二氧化碳等惰性气体引入着火区，以稀释着火空间的氧含量。当着火区空间氧含量低于</a:t>
            </a:r>
            <a:r>
              <a:rPr lang="en-US" altLang="zh-CN">
                <a:latin typeface="华文楷体" panose="02010600040101010101" charset="-122"/>
                <a:ea typeface="华文楷体" panose="02010600040101010101" charset="-122"/>
                <a:sym typeface="+mn-ea"/>
              </a:rPr>
              <a:t>14%</a:t>
            </a:r>
            <a:r>
              <a:rPr lang="zh-CN" altLang="en-US">
                <a:latin typeface="华文楷体" panose="02010600040101010101" charset="-122"/>
                <a:ea typeface="华文楷体" panose="02010600040101010101" charset="-122"/>
                <a:sym typeface="+mn-ea"/>
              </a:rPr>
              <a:t>，或水蒸气含量高于</a:t>
            </a:r>
            <a:r>
              <a:rPr lang="en-US" altLang="zh-CN">
                <a:latin typeface="华文楷体" panose="02010600040101010101" charset="-122"/>
                <a:ea typeface="华文楷体" panose="02010600040101010101" charset="-122"/>
                <a:sym typeface="+mn-ea"/>
              </a:rPr>
              <a:t>35%</a:t>
            </a:r>
            <a:r>
              <a:rPr lang="zh-CN" altLang="en-US">
                <a:latin typeface="华文楷体" panose="02010600040101010101" charset="-122"/>
                <a:ea typeface="华文楷体" panose="02010600040101010101" charset="-122"/>
                <a:sym typeface="+mn-ea"/>
              </a:rPr>
              <a:t>，或二氧化碳含量高于</a:t>
            </a:r>
            <a:r>
              <a:rPr lang="en-US" altLang="zh-CN">
                <a:latin typeface="华文楷体" panose="02010600040101010101" charset="-122"/>
                <a:ea typeface="华文楷体" panose="02010600040101010101" charset="-122"/>
                <a:sym typeface="+mn-ea"/>
              </a:rPr>
              <a:t>35%</a:t>
            </a:r>
            <a:r>
              <a:rPr lang="zh-CN" altLang="en-US">
                <a:latin typeface="华文楷体" panose="02010600040101010101" charset="-122"/>
                <a:ea typeface="华文楷体" panose="02010600040101010101" charset="-122"/>
                <a:sym typeface="+mn-ea"/>
              </a:rPr>
              <a:t>时，绝大多数燃烧都会熄灭。但可燃物本身为化学氧化剂物质时，是不能采用窒息灭火的。</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采用惰性气体灭火时，一定要保证充入燃烧区内惰性气体的数量，以迅速降低空气中氧的含量，从而实现窒息灭火。</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sym typeface="+mn-ea"/>
              </a:rPr>
              <a:t>3.  </a:t>
            </a:r>
            <a:r>
              <a:rPr lang="zh-CN" altLang="en-US">
                <a:solidFill>
                  <a:srgbClr val="FF0000"/>
                </a:solidFill>
                <a:latin typeface="华文楷体" panose="02010600040101010101" charset="-122"/>
                <a:ea typeface="华文楷体" panose="02010600040101010101" charset="-122"/>
                <a:sym typeface="+mn-ea"/>
              </a:rPr>
              <a:t>隔离灭火法</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隔离灭火法是根据发生燃烧必须具备可燃物质的条件，将燃烧物质与附近的可燃物隔离或分开，中断可燃物的供应，使燃烧停止。采用隔离灭火法的具体措施有：将火源附近的可燃、易燃、易爆和助燃物质，从燃烧区转移到安全地点；关闭阀门，阻止气体、液体流入燃烧区；排除生产装置、设备容器内的可燃气体或液体；设法阻拦流散的易燃、可燃液</a:t>
            </a:r>
            <a:endParaRPr lang="en-US" altLang="zh-CN">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2475" y="766445"/>
            <a:ext cx="8212455" cy="5615940"/>
          </a:xfrm>
        </p:spPr>
        <p:txBody>
          <a:bodyPr/>
          <a:p>
            <a:pPr marL="0" indent="0">
              <a:buNone/>
            </a:pPr>
            <a:r>
              <a:rPr lang="zh-CN" altLang="en-US">
                <a:latin typeface="华文楷体" panose="02010600040101010101" charset="-122"/>
                <a:ea typeface="华文楷体" panose="02010600040101010101" charset="-122"/>
                <a:sym typeface="+mn-ea"/>
              </a:rPr>
              <a:t>体或扩散的可燃气体；拆除与火源相毗连的易燃建筑结构，形成阻止火势蔓延的空间地带。</a:t>
            </a:r>
            <a:endParaRPr lang="zh-CN" altLang="en-US">
              <a:latin typeface="华文楷体" panose="02010600040101010101" charset="-122"/>
              <a:ea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sym typeface="+mn-ea"/>
              </a:rPr>
              <a:t>   4. </a:t>
            </a:r>
            <a:r>
              <a:rPr lang="zh-CN" altLang="en-US">
                <a:solidFill>
                  <a:srgbClr val="FF0000"/>
                </a:solidFill>
                <a:latin typeface="华文楷体" panose="02010600040101010101" charset="-122"/>
                <a:ea typeface="华文楷体" panose="02010600040101010101" charset="-122"/>
                <a:sym typeface="+mn-ea"/>
              </a:rPr>
              <a:t>化学抑制灭火法</a:t>
            </a:r>
            <a:endParaRPr lang="zh-CN" altLang="en-US">
              <a:solidFill>
                <a:srgbClr val="FF000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化学抑制灭火法是使灭火剂参与燃烧的链式反应，使燃烧过程中产生的自由基消失，形成稳定分子或活性低的自由基，从而使燃烧停止。采用卤代烷（</a:t>
            </a:r>
            <a:r>
              <a:rPr lang="en-US" altLang="zh-CN">
                <a:latin typeface="华文楷体" panose="02010600040101010101" charset="-122"/>
                <a:ea typeface="华文楷体" panose="02010600040101010101" charset="-122"/>
                <a:sym typeface="+mn-ea"/>
              </a:rPr>
              <a:t>1301</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1211</a:t>
            </a:r>
            <a:r>
              <a:rPr lang="zh-CN" altLang="en-US">
                <a:latin typeface="华文楷体" panose="02010600040101010101" charset="-122"/>
                <a:ea typeface="华文楷体" panose="02010600040101010101" charset="-122"/>
                <a:sym typeface="+mn-ea"/>
              </a:rPr>
              <a:t>）、七氟丙烷、三氟甲烷等替代物、干粉灭火剂等，就是降低自由基的灭火方法，灭火速度快，使用得当，可快速地扑灭火灾。</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五、几种典型火灾灭火方法</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火灾通常都有一个从小到大，逐步发展，直至熄灭的过程。这一过程一般可分为</a:t>
            </a:r>
            <a:r>
              <a:rPr lang="zh-CN" altLang="en-US">
                <a:solidFill>
                  <a:srgbClr val="00B0F0"/>
                </a:solidFill>
                <a:latin typeface="华文楷体" panose="02010600040101010101" charset="-122"/>
                <a:ea typeface="华文楷体" panose="02010600040101010101" charset="-122"/>
                <a:sym typeface="+mn-ea"/>
              </a:rPr>
              <a:t>初起</a:t>
            </a:r>
            <a:r>
              <a:rPr lang="zh-CN" altLang="en-US">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发展</a:t>
            </a:r>
            <a:r>
              <a:rPr lang="zh-CN" altLang="en-US">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猛烈</a:t>
            </a:r>
            <a:r>
              <a:rPr lang="zh-CN" altLang="en-US">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下降</a:t>
            </a:r>
            <a:r>
              <a:rPr lang="zh-CN" altLang="en-US">
                <a:latin typeface="华文楷体" panose="02010600040101010101" charset="-122"/>
                <a:ea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sym typeface="+mn-ea"/>
              </a:rPr>
              <a:t>熄灭</a:t>
            </a:r>
            <a:r>
              <a:rPr lang="zh-CN" altLang="en-US">
                <a:latin typeface="华文楷体" panose="02010600040101010101" charset="-122"/>
                <a:ea typeface="华文楷体" panose="02010600040101010101" charset="-122"/>
                <a:sym typeface="+mn-ea"/>
              </a:rPr>
              <a:t>五个阶段。扑救火灾要特别注意火灾的初起、发展和猛烈阶段。</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初起阶段</a:t>
            </a:r>
            <a:r>
              <a:rPr lang="zh-CN" altLang="en-US">
                <a:latin typeface="华文楷体" panose="02010600040101010101" charset="-122"/>
                <a:ea typeface="华文楷体" panose="02010600040101010101" charset="-122"/>
                <a:sym typeface="+mn-ea"/>
              </a:rPr>
              <a:t>：一般固体可燃物质着火燃烧后，在</a:t>
            </a:r>
            <a:r>
              <a:rPr lang="en-US" altLang="zh-CN">
                <a:latin typeface="华文楷体" panose="02010600040101010101" charset="-122"/>
                <a:ea typeface="华文楷体" panose="02010600040101010101" charset="-122"/>
                <a:sym typeface="+mn-ea"/>
              </a:rPr>
              <a:t>15min </a:t>
            </a:r>
            <a:r>
              <a:rPr lang="zh-CN" altLang="en-US">
                <a:latin typeface="华文楷体" panose="02010600040101010101" charset="-122"/>
                <a:ea typeface="华文楷体" panose="02010600040101010101" charset="-122"/>
                <a:sym typeface="+mn-ea"/>
              </a:rPr>
              <a:t>内，燃烧面积不大，火焰不高，辐射热不强，烟和气体流动缓慢，</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7715" y="680720"/>
            <a:ext cx="8197215" cy="5701665"/>
          </a:xfrm>
        </p:spPr>
        <p:txBody>
          <a:bodyPr/>
          <a:p>
            <a:pPr marL="0" indent="0">
              <a:buNone/>
            </a:pPr>
            <a:r>
              <a:rPr lang="zh-CN" altLang="en-US">
                <a:latin typeface="华文楷体" panose="02010600040101010101" charset="-122"/>
                <a:ea typeface="华文楷体" panose="02010600040101010101" charset="-122"/>
              </a:rPr>
              <a:t>燃烧速度不快。如房屋建筑的火灾，初起阶段往往局限于室内，火势蔓延范围不大，还没有突破外壳。火灾处于初起阶段，是扑救的最好时机，只要及时发现，用很少的人力和消防器材工具就能把火扑灭。</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发展阶段</a:t>
            </a:r>
            <a:r>
              <a:rPr lang="zh-CN" altLang="en-US">
                <a:latin typeface="华文楷体" panose="02010600040101010101" charset="-122"/>
                <a:ea typeface="华文楷体" panose="02010600040101010101" charset="-122"/>
              </a:rPr>
              <a:t>：由于初起火灾没有及时发现或扑灭，随着燃烧时间的延长，温度升高，周围的可燃物质建筑构件被迅速加热，对流增强，燃烧速度加快，燃烧面积迅速扩大，形成了燃烧发展阶段。如烟火已经窜出了门、窗和房盖，局部建筑构件被烧穿，建筑内部充满烟雾，火势突破了外壳。从灭火角度看，这是关键阶段。在燃烧发展阶段内，必须投入相当的力量，采取正确的措施，来控制火势的发展，以便进一步加以扑灭。</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猛烈阶段</a:t>
            </a:r>
            <a:r>
              <a:rPr lang="zh-CN" altLang="en-US">
                <a:latin typeface="华文楷体" panose="02010600040101010101" charset="-122"/>
                <a:ea typeface="华文楷体" panose="02010600040101010101" charset="-122"/>
              </a:rPr>
              <a:t>：如果火灾在发展阶段没有得到控制，由于燃烧时间继续延长，燃烧速度不断加快，燃烧面积迅速扩大，燃烧温度急剧上升，对流达到最快的速度，辐射热最强，建筑</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2490" y="610870"/>
            <a:ext cx="8092440" cy="5771515"/>
          </a:xfrm>
        </p:spPr>
        <p:txBody>
          <a:bodyPr/>
          <a:p>
            <a:pPr marL="0" indent="0">
              <a:buNone/>
            </a:pPr>
            <a:r>
              <a:rPr lang="zh-CN" altLang="en-US">
                <a:latin typeface="华文楷体" panose="02010600040101010101" charset="-122"/>
                <a:ea typeface="华文楷体" panose="02010600040101010101" charset="-122"/>
              </a:rPr>
              <a:t>构件的承重能力急剧下降。处于猛烈燃烧阶段的火灾情况是很复杂的。许多可燃液体和气体火灾的发展阶段与猛烈阶段没有明显的区别。必须组织较多的灭火力量，经过较长时间，才能控制火势，扑灭火灾。</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1. </a:t>
            </a:r>
            <a:r>
              <a:rPr lang="zh-CN" altLang="en-US" b="1">
                <a:latin typeface="华文楷体" panose="02010600040101010101" charset="-122"/>
                <a:ea typeface="华文楷体" panose="02010600040101010101" charset="-122"/>
              </a:rPr>
              <a:t>化工企业火灾</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扑救化工企业的火灾，一定要弄清起火的设备与工艺流程、着火物品的性质、是否已发生泄漏、有无发生爆炸、中毒的风险以及有无安全设备和消防设备等。</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en-US" altLang="zh-CN">
                <a:solidFill>
                  <a:srgbClr val="FF0000"/>
                </a:solidFill>
                <a:latin typeface="华文楷体" panose="02010600040101010101" charset="-122"/>
                <a:ea typeface="华文楷体" panose="02010600040101010101" charset="-122"/>
              </a:rPr>
              <a:t>   ⑴ </a:t>
            </a:r>
            <a:r>
              <a:rPr lang="zh-CN" altLang="en-US">
                <a:solidFill>
                  <a:srgbClr val="FF0000"/>
                </a:solidFill>
                <a:latin typeface="华文楷体" panose="02010600040101010101" charset="-122"/>
                <a:ea typeface="华文楷体" panose="02010600040101010101" charset="-122"/>
              </a:rPr>
              <a:t>灭火的基本措施</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solidFill>
                  <a:srgbClr val="00B0F0"/>
                </a:solidFill>
                <a:latin typeface="华文楷体" panose="02010600040101010101" charset="-122"/>
                <a:ea typeface="华文楷体" panose="02010600040101010101" charset="-122"/>
              </a:rPr>
              <a:t>采取各种方法，消除爆炸危险</a:t>
            </a:r>
            <a:r>
              <a:rPr lang="zh-CN" altLang="en-US">
                <a:latin typeface="华文楷体" panose="02010600040101010101" charset="-122"/>
                <a:ea typeface="华文楷体" panose="02010600040101010101" charset="-122"/>
              </a:rPr>
              <a:t>。如果在火场上遇有爆炸危险，应根据具体情况，及时采取各种防爆措施，例如，安全转移或冷却爆炸物品或有关设备、容器，打开反应器上的放空阀或驱散可燃蒸气或气体，关闭输送管道的阀门等，以防止爆炸的发生。</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4375" y="682625"/>
            <a:ext cx="8250555" cy="5699760"/>
          </a:xfrm>
        </p:spPr>
        <p:txBody>
          <a:bodyPr/>
          <a:p>
            <a:pPr marL="0" indent="0">
              <a:buNone/>
            </a:pPr>
            <a:r>
              <a:rPr lang="en-US" altLang="zh-CN">
                <a:latin typeface="华文楷体" panose="02010600040101010101" charset="-122"/>
                <a:ea typeface="华文楷体" panose="02010600040101010101" charset="-122"/>
                <a:sym typeface="+mn-ea"/>
              </a:rPr>
              <a:t>    ②</a:t>
            </a:r>
            <a:r>
              <a:rPr lang="zh-CN" altLang="en-US">
                <a:solidFill>
                  <a:srgbClr val="00B0F0"/>
                </a:solidFill>
                <a:latin typeface="华文楷体" panose="02010600040101010101" charset="-122"/>
                <a:ea typeface="华文楷体" panose="02010600040101010101" charset="-122"/>
                <a:sym typeface="+mn-ea"/>
              </a:rPr>
              <a:t>消灭外围火焰，控制火势发展</a:t>
            </a:r>
            <a:r>
              <a:rPr lang="zh-CN" altLang="en-US">
                <a:latin typeface="华文楷体" panose="02010600040101010101" charset="-122"/>
                <a:ea typeface="华文楷体" panose="02010600040101010101" charset="-122"/>
                <a:sym typeface="+mn-ea"/>
              </a:rPr>
              <a:t>。首先消灭设备外围或附近建筑的火焰，保护受火势威胁的设备、车间，对重要设备要加强保护，阻止火势蔓延扩大，然后直接向火源进攻，逐步缩小燃烧面积，最后消灭火灾。</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③</a:t>
            </a:r>
            <a:r>
              <a:rPr lang="zh-CN" altLang="en-US">
                <a:solidFill>
                  <a:srgbClr val="00B0F0"/>
                </a:solidFill>
                <a:latin typeface="华文楷体" panose="02010600040101010101" charset="-122"/>
                <a:ea typeface="华文楷体" panose="02010600040101010101" charset="-122"/>
                <a:sym typeface="+mn-ea"/>
              </a:rPr>
              <a:t>当反应器和管道上呈火炬形燃烧时，可组织突击小组</a:t>
            </a:r>
            <a:r>
              <a:rPr lang="zh-CN" altLang="en-US">
                <a:latin typeface="华文楷体" panose="02010600040101010101" charset="-122"/>
                <a:ea typeface="华文楷体" panose="02010600040101010101" charset="-122"/>
                <a:sym typeface="+mn-ea"/>
              </a:rPr>
              <a:t>，配备必要数量的水枪，冷却燃烧部位和掩护消防员接近火源，</a:t>
            </a:r>
            <a:r>
              <a:rPr lang="zh-CN" altLang="en-US">
                <a:solidFill>
                  <a:srgbClr val="00B0F0"/>
                </a:solidFill>
                <a:latin typeface="华文楷体" panose="02010600040101010101" charset="-122"/>
                <a:ea typeface="华文楷体" panose="02010600040101010101" charset="-122"/>
                <a:sym typeface="+mn-ea"/>
              </a:rPr>
              <a:t>采取关闭阀门或用覆盖窒息等方法扑灭火焰</a:t>
            </a:r>
            <a:r>
              <a:rPr lang="zh-CN" altLang="en-US">
                <a:latin typeface="华文楷体" panose="02010600040101010101" charset="-122"/>
                <a:ea typeface="华文楷体" panose="02010600040101010101" charset="-122"/>
                <a:sym typeface="+mn-ea"/>
              </a:rPr>
              <a:t>。必要时，也可以用水枪的密集射流来扑灭火焰。</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④</a:t>
            </a:r>
            <a:r>
              <a:rPr lang="zh-CN" altLang="en-US">
                <a:solidFill>
                  <a:srgbClr val="00B0F0"/>
                </a:solidFill>
                <a:latin typeface="华文楷体" panose="02010600040101010101" charset="-122"/>
                <a:ea typeface="华文楷体" panose="02010600040101010101" charset="-122"/>
                <a:sym typeface="+mn-ea"/>
              </a:rPr>
              <a:t>加强冷却，筑堤堵截</a:t>
            </a:r>
            <a:r>
              <a:rPr lang="zh-CN" altLang="en-US">
                <a:latin typeface="华文楷体" panose="02010600040101010101" charset="-122"/>
                <a:ea typeface="华文楷体" panose="02010600040101010101" charset="-122"/>
                <a:sym typeface="+mn-ea"/>
              </a:rPr>
              <a:t>。扑救反应器或管道上的火焰时，往往需要大量的冷却用水。为防止燃烧着的液体流散，有时可用砂土筑堤，加以堵截。</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⑤</a:t>
            </a:r>
            <a:r>
              <a:rPr lang="zh-CN" altLang="en-US">
                <a:solidFill>
                  <a:srgbClr val="00B0F0"/>
                </a:solidFill>
                <a:latin typeface="华文楷体" panose="02010600040101010101" charset="-122"/>
                <a:ea typeface="华文楷体" panose="02010600040101010101" charset="-122"/>
                <a:sym typeface="+mn-ea"/>
              </a:rPr>
              <a:t>正确使用灭火剂</a:t>
            </a:r>
            <a:r>
              <a:rPr lang="zh-CN" altLang="en-US">
                <a:latin typeface="华文楷体" panose="02010600040101010101" charset="-122"/>
                <a:ea typeface="华文楷体" panose="02010600040101010101" charset="-122"/>
                <a:sym typeface="+mn-ea"/>
              </a:rPr>
              <a:t>。由于化工企业原料、中间体、产品、副产品等性质不同，生产设备所处状态也不同，必须选用合适的灭火剂。避免因灭火剂选用不当而贻误战机，甚至发生爆炸等事故。</a:t>
            </a:r>
            <a:endParaRPr lang="en-US" altLang="zh-CN">
              <a:latin typeface="华文楷体" panose="02010600040101010101" charset="-122"/>
              <a:ea typeface="华文楷体" panose="02010600040101010101" charset="-122"/>
              <a:sym typeface="+mn-ea"/>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055" y="596900"/>
            <a:ext cx="8270875" cy="5971540"/>
          </a:xfrm>
        </p:spPr>
        <p:txBody>
          <a:bodyPr/>
          <a:p>
            <a:pPr marL="0" indent="0">
              <a:buNone/>
            </a:pPr>
            <a:r>
              <a:rPr lang="en-US" altLang="zh-CN">
                <a:solidFill>
                  <a:srgbClr val="FF0000"/>
                </a:solidFill>
                <a:latin typeface="华文楷体" panose="02010600040101010101" charset="-122"/>
                <a:ea typeface="华文楷体" panose="02010600040101010101" charset="-122"/>
              </a:rPr>
              <a:t>    ⑵ </a:t>
            </a:r>
            <a:r>
              <a:rPr lang="zh-CN" altLang="en-US">
                <a:solidFill>
                  <a:srgbClr val="FF0000"/>
                </a:solidFill>
                <a:latin typeface="华文楷体" panose="02010600040101010101" charset="-122"/>
                <a:ea typeface="华文楷体" panose="02010600040101010101" charset="-122"/>
              </a:rPr>
              <a:t>扑救化工企业火灾的要求</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做好防爆炸、防烧伤、防中毒和防腐蚀等安全保护工作。深入一线灭火人员应佩戴防护装具（主要是防毒面具、空气呼吸器、防火隔热服和手套等），在灭火行动中注意利用掩体，尽可能避开下风向。必要时，应划出危险区，禁止非指定人员随意进入。</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搞好关阀堵漏工作。可燃气体或液体泄漏后发生火灾，不要急于灭火，待关阀堵漏工作就绪，再一举灭火。在此之前，除采取冷却措施、防止火势蔓延外，可以让其稳定燃烧，防止在灭火后继续漏料，造成爆炸或复燃。</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2. </a:t>
            </a:r>
            <a:r>
              <a:rPr lang="zh-CN" altLang="en-US" b="1">
                <a:latin typeface="华文楷体" panose="02010600040101010101" charset="-122"/>
                <a:ea typeface="华文楷体" panose="02010600040101010101" charset="-122"/>
              </a:rPr>
              <a:t>仓库火灾</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仓库是可燃物集中的场所，一旦发生火灾，极易造成严重损失。仓库火灾具有以下显著特点：</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a:t>
            </a:r>
            <a:r>
              <a:rPr lang="zh-CN" altLang="en-US">
                <a:solidFill>
                  <a:srgbClr val="00B0F0"/>
                </a:solidFill>
                <a:latin typeface="华文楷体" panose="02010600040101010101" charset="-122"/>
                <a:ea typeface="华文楷体" panose="02010600040101010101" charset="-122"/>
              </a:rPr>
              <a:t>燃烧猛烈，蔓延迅速</a:t>
            </a:r>
            <a:r>
              <a:rPr lang="zh-CN" altLang="en-US">
                <a:latin typeface="华文楷体" panose="02010600040101010101" charset="-122"/>
                <a:ea typeface="华文楷体" panose="02010600040101010101" charset="-122"/>
              </a:rPr>
              <a:t>。由于仓库可燃物较多（集中）、跨度大、空气供给充足，发生火灾后，燃烧发展较快。</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800100"/>
            <a:ext cx="8152130" cy="5582285"/>
          </a:xfrm>
        </p:spPr>
        <p:txBody>
          <a:bodyPr/>
          <a:p>
            <a:pPr marL="0" indent="0">
              <a:buNone/>
            </a:pPr>
            <a:r>
              <a:rPr lang="zh-CN" altLang="en-US">
                <a:latin typeface="华文楷体" panose="02010600040101010101" charset="-122"/>
                <a:ea typeface="华文楷体" panose="02010600040101010101" charset="-122"/>
              </a:rPr>
              <a:t>约，液体燃烧速度慢于气体。</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②分解燃烧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对于难挥发的可燃液体，往往是先受热分解出可燃气体再进行燃烧，这种燃烧形式称为</a:t>
            </a:r>
            <a:r>
              <a:rPr lang="zh-CN" altLang="en-US">
                <a:latin typeface="华文楷体" panose="02010600040101010101" charset="-122"/>
                <a:ea typeface="华文楷体" panose="02010600040101010101" charset="-122"/>
                <a:sym typeface="+mn-ea"/>
              </a:rPr>
              <a:t>分解燃烧。</a:t>
            </a:r>
            <a:endParaRPr lang="zh-CN" altLang="en-US">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⑶</a:t>
            </a: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可燃固体燃烧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①</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蒸发燃烧</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萘、硫磺等在常温下虽为固体，但在受热后会升华产生蒸气或熔融后产生蒸气，同样是蒸发燃烧。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②</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分解燃烧</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木材、煤、纸张等固体可燃物首先遇热分解成气态或液态产物，然后</a:t>
            </a:r>
            <a:r>
              <a:rPr lang="zh-CN" altLang="en-US">
                <a:latin typeface="华文楷体" panose="02010600040101010101" charset="-122"/>
                <a:ea typeface="华文楷体" panose="02010600040101010101" charset="-122"/>
                <a:sym typeface="+mn-ea"/>
              </a:rPr>
              <a:t>气态产物或液态产物的蒸气与氧气反应产生燃烧。</a:t>
            </a:r>
            <a:endParaRPr lang="zh-CN" altLang="en-US">
              <a:latin typeface="华文楷体" panose="02010600040101010101" charset="-122"/>
              <a:ea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a:t>
            </a: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③表面燃烧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木材燃烧最后分解不出可燃气体，只剩下固体碳，燃烧在</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52145"/>
            <a:ext cx="8226425" cy="5730240"/>
          </a:xfrm>
        </p:spPr>
        <p:txBody>
          <a:bodyPr/>
          <a:p>
            <a:pPr marL="0" indent="0">
              <a:buNone/>
            </a:pPr>
            <a:r>
              <a:rPr lang="en-US" altLang="zh-CN">
                <a:latin typeface="华文楷体" panose="02010600040101010101" charset="-122"/>
                <a:ea typeface="华文楷体" panose="02010600040101010101" charset="-122"/>
              </a:rPr>
              <a:t>    ⑵</a:t>
            </a:r>
            <a:r>
              <a:rPr lang="zh-CN" altLang="en-US">
                <a:solidFill>
                  <a:srgbClr val="00B0F0"/>
                </a:solidFill>
                <a:latin typeface="华文楷体" panose="02010600040101010101" charset="-122"/>
                <a:ea typeface="华文楷体" panose="02010600040101010101" charset="-122"/>
              </a:rPr>
              <a:t>火焰易向纵深发展</a:t>
            </a:r>
            <a:r>
              <a:rPr lang="zh-CN" altLang="en-US">
                <a:latin typeface="华文楷体" panose="02010600040101010101" charset="-122"/>
                <a:ea typeface="华文楷体" panose="02010600040101010101" charset="-122"/>
              </a:rPr>
              <a:t>。可燃物品堆垛、货架或空心墙发生火灾时，火焰能堆垛和货架的表面向堆垛内部和货架的缝隙发展。</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仓库内发生的火灾，能</a:t>
            </a:r>
            <a:r>
              <a:rPr lang="zh-CN" altLang="en-US">
                <a:solidFill>
                  <a:srgbClr val="00B0F0"/>
                </a:solidFill>
                <a:latin typeface="华文楷体" panose="02010600040101010101" charset="-122"/>
                <a:ea typeface="华文楷体" panose="02010600040101010101" charset="-122"/>
              </a:rPr>
              <a:t>产生大量烟雾</a:t>
            </a:r>
            <a:r>
              <a:rPr lang="zh-CN" altLang="en-US">
                <a:latin typeface="华文楷体" panose="02010600040101010101" charset="-122"/>
                <a:ea typeface="华文楷体" panose="02010600040101010101" charset="-122"/>
              </a:rPr>
              <a:t>，特别是储存有化工、农药、医药和易燃易爆危险化学品的仓库发生火灾，会产生大量有毒气体。爆炸物品仓库和一些化工仓库起火后，</a:t>
            </a:r>
            <a:r>
              <a:rPr lang="zh-CN" altLang="en-US">
                <a:solidFill>
                  <a:srgbClr val="00B0F0"/>
                </a:solidFill>
                <a:latin typeface="华文楷体" panose="02010600040101010101" charset="-122"/>
                <a:ea typeface="华文楷体" panose="02010600040101010101" charset="-122"/>
              </a:rPr>
              <a:t>可能发生爆炸</a:t>
            </a:r>
            <a:r>
              <a:rPr lang="zh-CN" altLang="en-US">
                <a:latin typeface="华文楷体" panose="02010600040101010101" charset="-122"/>
                <a:ea typeface="华文楷体" panose="02010600040101010101" charset="-122"/>
              </a:rPr>
              <a:t>，威胁人员和建筑的安全。</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在进行仓库火灾灭火时，应根据仓库的建筑特点、储存物资的性质以及火势等情况，加强第一批出动力量，灵活运用灭火战术。为此，在只见烟不见火的情况下，不能盲目行动，必须迅速查明以下情况：</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⑴储存物质的性质、火源及火势蔓延的途径。</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a:t>
            </a:r>
            <a:r>
              <a:rPr lang="zh-CN" altLang="en-US">
                <a:latin typeface="华文楷体" panose="02010600040101010101" charset="-122"/>
                <a:ea typeface="华文楷体" panose="02010600040101010101" charset="-122"/>
              </a:rPr>
              <a:t>为了灭火和疏散物资是否需要破拆。</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是否因烟雾弥漫而必须采取排烟措施。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8815" y="554355"/>
            <a:ext cx="8286115" cy="5942965"/>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⑷</a:t>
            </a:r>
            <a:r>
              <a:rPr lang="zh-CN" altLang="en-US">
                <a:latin typeface="华文楷体" panose="02010600040101010101" charset="-122"/>
                <a:ea typeface="华文楷体" panose="02010600040101010101" charset="-122"/>
              </a:rPr>
              <a:t>临近火源的物资是否已受到火势威胁，是否需要采取紧急疏散措施。</a:t>
            </a:r>
            <a:endParaRPr lang="en-US" altLang="zh-CN">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⑸</a:t>
            </a:r>
            <a:r>
              <a:rPr lang="zh-CN" altLang="en-US">
                <a:latin typeface="华文楷体" panose="02010600040101010101" charset="-122"/>
                <a:ea typeface="华文楷体" panose="02010600040101010101" charset="-122"/>
              </a:rPr>
              <a:t>库房内有无爆炸、剧毒物品，火势对其威胁程度如何，是否需要采取保护、疏散措施。</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扑救有爆炸危险的物品时，要密切注视火场变化情况，组织精干的灭火力量，争取速战速决。当发现有爆炸征兆时，应迅速将消防人员撤出。</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对于露天堆垛火灾，应集中主要消防力量，采取下风堵截、两侧夹击的战术，防止火势向下风方向蔓延，并派出力量或组织职工群众监视与扑打飞火。当火势被控制住以后，应组织对燃烧堆垛的进攻。</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b="1">
                <a:latin typeface="华文楷体" panose="02010600040101010101" charset="-122"/>
                <a:ea typeface="华文楷体" panose="02010600040101010101" charset="-122"/>
              </a:rPr>
              <a:t>    3. </a:t>
            </a:r>
            <a:r>
              <a:rPr lang="zh-CN" altLang="en-US" b="1">
                <a:latin typeface="华文楷体" panose="02010600040101010101" charset="-122"/>
                <a:ea typeface="华文楷体" panose="02010600040101010101" charset="-122"/>
              </a:rPr>
              <a:t>危险化学品火灾</a:t>
            </a:r>
            <a:endParaRPr lang="zh-CN" altLang="en-US" b="1">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扑救危险化学品火灾，如果灭火方法不恰当，就有可能使火灾扩大，甚至导致爆炸、中毒事故的发生。所以，必须注意运用正确的灭火方法。</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850" y="567690"/>
            <a:ext cx="8260080" cy="5900420"/>
          </a:xfrm>
        </p:spPr>
        <p:txBody>
          <a:bodyPr/>
          <a:p>
            <a:pPr marL="0" indent="0">
              <a:buNone/>
            </a:pPr>
            <a:r>
              <a:rPr lang="en-US" altLang="zh-CN">
                <a:solidFill>
                  <a:srgbClr val="FF0000"/>
                </a:solidFill>
                <a:latin typeface="华文楷体" panose="02010600040101010101" charset="-122"/>
                <a:ea typeface="华文楷体" panose="02010600040101010101" charset="-122"/>
              </a:rPr>
              <a:t>    ⑴</a:t>
            </a:r>
            <a:r>
              <a:rPr lang="zh-CN" altLang="en-US">
                <a:solidFill>
                  <a:srgbClr val="FF0000"/>
                </a:solidFill>
                <a:latin typeface="华文楷体" panose="02010600040101010101" charset="-122"/>
                <a:ea typeface="华文楷体" panose="02010600040101010101" charset="-122"/>
              </a:rPr>
              <a:t>易燃和可燃液体火灾的灭火方法</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液体火灾特别是易燃液体火灾发展迅猛，有时甚至会发生爆炸。这类物品发生火灾主要根据它们的密度大小、能否溶于水和哪一种方法对灭火有利来确定灭火方法。</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一般来说，对比水轻又不溶于水的有机化合物，如乙醚、苯、汽油等的火灾，可用泡沫或干粉扑救。但不能用水扑救，因为用水扑救时，液体比水轻会浮在水面上随水流淌而扩大火灾。</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能溶于水或部分溶于水的液体，如甲醇、乙醇等醇类，醋酸乙酯、醋酸丁酯等酯类，丙酮、丁酮等酮类发生火灾时，应用雾状水或抗溶性泡沫、干粉等扑救。</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不溶于水、密度大于水的液体，如二硫化碳等着火时，可用水扑救，但覆盖在液体表面的水层必须有一定厚度，方能压住火焰。</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敞口容器内易燃、可燃液体着火，不能用砂土扑救。</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570230"/>
            <a:ext cx="8317230" cy="5812155"/>
          </a:xfrm>
        </p:spPr>
        <p:txBody>
          <a:bodyPr/>
          <a:p>
            <a:pPr marL="0" indent="0">
              <a:buNone/>
            </a:pPr>
            <a:r>
              <a:rPr lang="en-US" altLang="zh-CN">
                <a:solidFill>
                  <a:srgbClr val="FF0000"/>
                </a:solidFill>
                <a:latin typeface="华文楷体" panose="02010600040101010101" charset="-122"/>
                <a:ea typeface="华文楷体" panose="02010600040101010101" charset="-122"/>
              </a:rPr>
              <a:t>    ⑵</a:t>
            </a:r>
            <a:r>
              <a:rPr lang="zh-CN" altLang="en-US">
                <a:solidFill>
                  <a:srgbClr val="FF0000"/>
                </a:solidFill>
                <a:latin typeface="华文楷体" panose="02010600040101010101" charset="-122"/>
                <a:ea typeface="华文楷体" panose="02010600040101010101" charset="-122"/>
              </a:rPr>
              <a:t>易燃固体火灾的灭火方法</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易燃固体发生火灾时，一般都能用水、砂土、石棉毯、泡沫、二氧化碳、干粉等灭火材料扑救。但粉状固体，如铝粉、镁粉、闪光粉等火灾，不能直接用水、二氧化碳扑救，以避免粉尘被冲散在空气中形成爆炸性混合物而可能发生爆炸，如要用水扑救，则必须先用砂土、石棉毯覆盖后才能进行。</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磷的化合物、硝基化合物和硫磺等易燃固体着火，燃烧时产生有毒和刺激性气体，灭火时人要站在上风向，以防中毒。</a:t>
            </a:r>
            <a:endParaRPr lang="zh-CN" altLang="en-US">
              <a:latin typeface="华文楷体" panose="02010600040101010101" charset="-122"/>
              <a:ea typeface="华文楷体" panose="02010600040101010101" charset="-122"/>
            </a:endParaRPr>
          </a:p>
          <a:p>
            <a:pPr marL="0" indent="0">
              <a:buNone/>
            </a:pPr>
            <a:r>
              <a:rPr lang="en-US" altLang="zh-CN">
                <a:solidFill>
                  <a:srgbClr val="FF0000"/>
                </a:solidFill>
                <a:latin typeface="华文楷体" panose="02010600040101010101" charset="-122"/>
                <a:ea typeface="华文楷体" panose="02010600040101010101" charset="-122"/>
              </a:rPr>
              <a:t>    ⑶</a:t>
            </a:r>
            <a:r>
              <a:rPr lang="zh-CN" altLang="en-US">
                <a:solidFill>
                  <a:srgbClr val="FF0000"/>
                </a:solidFill>
                <a:latin typeface="华文楷体" panose="02010600040101010101" charset="-122"/>
                <a:ea typeface="华文楷体" panose="02010600040101010101" charset="-122"/>
              </a:rPr>
              <a:t>遇水燃烧物品和自燃物品火灾的灭火方法</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遇水燃烧物品如金属钠等的共同特点是遇水后能发生剧烈的化学反应，放出可燃性气体而引起燃烧或爆炸。遇水燃烧物品火灾应用砂土、干粉等灭火，严禁用水或泡沫灭火。遇水燃烧物中，如锂、钠、钾、铷、铯、锶等，由于化学性质十分活泼，能夺取二氧化碳中氧而起化学反应，使燃烧更猛烈，所以也不能用二氧化碳灭火。在扑救磷化物、保险粉等</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040" y="652145"/>
            <a:ext cx="8263890" cy="5730240"/>
          </a:xfrm>
        </p:spPr>
        <p:txBody>
          <a:bodyPr/>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燃烧时能放出大量有毒气体的物品火灾时，人应站在上风向。</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自燃物品起火时，除三乙基铝和铝铁溶剂不能用水灭火外，一般可用大量的水进行灭火，也可用砂土、二氧化碳和干粉灭火。由于三乙基铝遇水产生乙烷，</a:t>
            </a:r>
            <a:r>
              <a:rPr lang="zh-CN" altLang="en-US">
                <a:latin typeface="华文楷体" panose="02010600040101010101" charset="-122"/>
                <a:ea typeface="华文楷体" panose="02010600040101010101" charset="-122"/>
                <a:sym typeface="+mn-ea"/>
              </a:rPr>
              <a:t>铝铁溶剂燃烧时温度极高，能使水分解产生氢气，所以不能用水灭火。</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solidFill>
                  <a:srgbClr val="FF0000"/>
                </a:solidFill>
                <a:latin typeface="华文楷体" panose="02010600040101010101" charset="-122"/>
                <a:ea typeface="华文楷体" panose="02010600040101010101" charset="-122"/>
              </a:rPr>
              <a:t>    ⑷</a:t>
            </a:r>
            <a:r>
              <a:rPr lang="zh-CN" altLang="en-US">
                <a:solidFill>
                  <a:srgbClr val="FF0000"/>
                </a:solidFill>
                <a:latin typeface="华文楷体" panose="02010600040101010101" charset="-122"/>
                <a:ea typeface="华文楷体" panose="02010600040101010101" charset="-122"/>
              </a:rPr>
              <a:t>氧化剂火灾的灭火方法</a:t>
            </a:r>
            <a:endParaRPr lang="zh-CN" altLang="en-US">
              <a:solidFill>
                <a:srgbClr val="FF0000"/>
              </a:soli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大部分氧化剂火灾都能用水扑救，但对</a:t>
            </a:r>
            <a:r>
              <a:rPr lang="zh-CN" altLang="en-US">
                <a:solidFill>
                  <a:schemeClr val="accent1"/>
                </a:solidFill>
                <a:latin typeface="华文楷体" panose="02010600040101010101" charset="-122"/>
                <a:ea typeface="华文楷体" panose="02010600040101010101" charset="-122"/>
              </a:rPr>
              <a:t>过氧化物</a:t>
            </a:r>
            <a:r>
              <a:rPr lang="zh-CN" altLang="en-US">
                <a:latin typeface="华文楷体" panose="02010600040101010101" charset="-122"/>
                <a:ea typeface="华文楷体" panose="02010600040101010101" charset="-122"/>
              </a:rPr>
              <a:t>和</a:t>
            </a:r>
            <a:r>
              <a:rPr lang="zh-CN" altLang="en-US">
                <a:solidFill>
                  <a:schemeClr val="accent1"/>
                </a:solidFill>
                <a:latin typeface="华文楷体" panose="02010600040101010101" charset="-122"/>
                <a:ea typeface="华文楷体" panose="02010600040101010101" charset="-122"/>
              </a:rPr>
              <a:t>不溶于水的液体有机氧化剂</a:t>
            </a:r>
            <a:r>
              <a:rPr lang="zh-CN" altLang="en-US">
                <a:latin typeface="华文楷体" panose="02010600040101010101" charset="-122"/>
                <a:ea typeface="华文楷体" panose="02010600040101010101" charset="-122"/>
              </a:rPr>
              <a:t>，应用干砂土或二氧化碳、干粉扑救，不能用水和泡沫扑救。这是因为过氧化物遇水反应能放出氧，加速燃烧；</a:t>
            </a:r>
            <a:r>
              <a:rPr lang="zh-CN" altLang="en-US">
                <a:latin typeface="华文楷体" panose="02010600040101010101" charset="-122"/>
                <a:ea typeface="华文楷体" panose="02010600040101010101" charset="-122"/>
                <a:sym typeface="+mn-ea"/>
              </a:rPr>
              <a:t>不溶于水的液体有机氧化剂一般密度小于水，如用水扑救时，会浮在水面流淌而扩大火灾。</a:t>
            </a:r>
            <a:r>
              <a:rPr lang="zh-CN" altLang="en-US">
                <a:solidFill>
                  <a:schemeClr val="accent1"/>
                </a:solidFill>
                <a:latin typeface="华文楷体" panose="02010600040101010101" charset="-122"/>
                <a:ea typeface="华文楷体" panose="02010600040101010101" charset="-122"/>
                <a:sym typeface="+mn-ea"/>
              </a:rPr>
              <a:t>粉状氧化剂</a:t>
            </a:r>
            <a:r>
              <a:rPr lang="zh-CN" altLang="en-US">
                <a:latin typeface="华文楷体" panose="02010600040101010101" charset="-122"/>
                <a:ea typeface="华文楷体" panose="02010600040101010101" charset="-122"/>
                <a:sym typeface="+mn-ea"/>
              </a:rPr>
              <a:t>火灾不能火灾应用雾状水扑救。</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135" y="668655"/>
            <a:ext cx="8265795" cy="5713730"/>
          </a:xfrm>
        </p:spPr>
        <p:txBody>
          <a:bodyPr/>
          <a:p>
            <a:pPr marL="0" indent="0">
              <a:buNone/>
            </a:pPr>
            <a:r>
              <a:rPr lang="en-US" altLang="zh-CN">
                <a:solidFill>
                  <a:srgbClr val="FF0000"/>
                </a:solidFill>
                <a:latin typeface="华文楷体" panose="02010600040101010101" charset="-122"/>
                <a:ea typeface="华文楷体" panose="02010600040101010101" charset="-122"/>
              </a:rPr>
              <a:t>    ⑸</a:t>
            </a:r>
            <a:r>
              <a:rPr lang="zh-CN" altLang="en-US">
                <a:solidFill>
                  <a:srgbClr val="FF0000"/>
                </a:solidFill>
                <a:latin typeface="华文楷体" panose="02010600040101010101" charset="-122"/>
                <a:ea typeface="华文楷体" panose="02010600040101010101" charset="-122"/>
              </a:rPr>
              <a:t>液化石油气火灾的灭火方法</a:t>
            </a:r>
            <a:endParaRPr lang="zh-CN" altLang="en-US">
              <a:solidFill>
                <a:srgbClr val="FF0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液化石油气着火有以下特征</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燃烧速度快，火焰温度高，辐射热强。</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易发生复燃或爆炸。</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③</a:t>
            </a:r>
            <a:r>
              <a:rPr lang="zh-CN" altLang="en-US">
                <a:latin typeface="华文楷体" panose="02010600040101010101" charset="-122"/>
                <a:ea typeface="华文楷体" panose="02010600040101010101" charset="-122"/>
              </a:rPr>
              <a:t>气体密度大，易向低洼处聚集和扩散，遇到火源形成二次灾害。</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液化石油气火灾处置措施：</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坚持</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控制燃烧，防止爆炸，适时灭火</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的原则处置。</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开启固定喷淋装置和设置移动水炮、水枪对储罐实施冷却。</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③</a:t>
            </a:r>
            <a:r>
              <a:rPr lang="zh-CN" altLang="en-US">
                <a:latin typeface="华文楷体" panose="02010600040101010101" charset="-122"/>
                <a:ea typeface="华文楷体" panose="02010600040101010101" charset="-122"/>
              </a:rPr>
              <a:t>对相邻受威胁的储罐设置分隔水幕，降低受辐射热威胁的程度。</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④</a:t>
            </a:r>
            <a:r>
              <a:rPr lang="zh-CN" altLang="en-US">
                <a:latin typeface="华文楷体" panose="02010600040101010101" charset="-122"/>
                <a:ea typeface="华文楷体" panose="02010600040101010101" charset="-122"/>
              </a:rPr>
              <a:t>在堵漏准备充分充分后，可迅速用干粉灭火，并堵漏。</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709295"/>
            <a:ext cx="8240395" cy="5673090"/>
          </a:xfrm>
        </p:spPr>
        <p:txBody>
          <a:bodyPr/>
          <a:p>
            <a:pPr marL="0" indent="0">
              <a:buNone/>
            </a:pPr>
            <a:r>
              <a:rPr lang="en-US" altLang="zh-CN">
                <a:latin typeface="华文楷体" panose="02010600040101010101" charset="-122"/>
                <a:ea typeface="华文楷体" panose="02010600040101010101" charset="-122"/>
              </a:rPr>
              <a:t>    ⑤</a:t>
            </a:r>
            <a:r>
              <a:rPr lang="zh-CN" altLang="en-US">
                <a:latin typeface="华文楷体" panose="02010600040101010101" charset="-122"/>
                <a:ea typeface="华文楷体" panose="02010600040101010101" charset="-122"/>
              </a:rPr>
              <a:t>条件允许时，可实施关阀断料等工艺措施灭火。</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⑥</a:t>
            </a:r>
            <a:r>
              <a:rPr lang="zh-CN" altLang="en-US">
                <a:latin typeface="华文楷体" panose="02010600040101010101" charset="-122"/>
                <a:ea typeface="华文楷体" panose="02010600040101010101" charset="-122"/>
              </a:rPr>
              <a:t>灭火后要继续冷却降温，防止复燃。</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⑦</a:t>
            </a:r>
            <a:r>
              <a:rPr lang="zh-CN" altLang="en-US">
                <a:latin typeface="华文楷体" panose="02010600040101010101" charset="-122"/>
                <a:ea typeface="华文楷体" panose="02010600040101010101" charset="-122"/>
              </a:rPr>
              <a:t>及时疏散群众，消除火种，划定危险区域，切断电源，杜绝明火、电火花、静电、撞击摩擦火花的产生。</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灭火安全：</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①设置观察哨，监视险情，一旦出现危险，及时组织人员撤退。</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②灭火队员、车辆、器材必须采取防爆措施，消防车不能停放在下水井（沟）、电缆井（沟）、覆工板上面和管线下面，也不要在此设置水枪阵地。</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③在灭火进攻时，宜选择上风、侧风方向。</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④不能有效控制泄漏的情况下，不准灭火。</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80720"/>
            <a:ext cx="8226425" cy="5701665"/>
          </a:xfrm>
        </p:spPr>
        <p:txBody>
          <a:bodyPr/>
          <a:p>
            <a:pPr marL="0" indent="0">
              <a:buNone/>
            </a:pPr>
            <a:r>
              <a:rPr lang="en-US" altLang="zh-CN" b="1">
                <a:latin typeface="华文楷体" panose="02010600040101010101" charset="-122"/>
                <a:ea typeface="华文楷体" panose="02010600040101010101" charset="-122"/>
              </a:rPr>
              <a:t>    4. </a:t>
            </a:r>
            <a:r>
              <a:rPr lang="zh-CN" altLang="en-US" b="1">
                <a:latin typeface="华文楷体" panose="02010600040101010101" charset="-122"/>
                <a:ea typeface="华文楷体" panose="02010600040101010101" charset="-122"/>
              </a:rPr>
              <a:t>电气火灾</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a:t>
            </a:r>
            <a:r>
              <a:rPr lang="zh-CN" altLang="en-US">
                <a:solidFill>
                  <a:srgbClr val="FF0000"/>
                </a:solidFill>
                <a:latin typeface="华文楷体" panose="02010600040101010101" charset="-122"/>
                <a:ea typeface="华文楷体" panose="02010600040101010101" charset="-122"/>
              </a:rPr>
              <a:t>断电灭火</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电气设备发生火灾或引燃附近可燃物时，首先要切断电源。电源切断后，扑救方法与一般火灾扑救相同。切断电源时应注意以下几个方面：</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如果要切断整个车间或整个建筑物的电源时，可在变电所、配电室断开主开关。</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发生火灾切断电源时，最好用绝缘的工具操作。</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③</a:t>
            </a:r>
            <a:r>
              <a:rPr lang="zh-CN" altLang="en-US">
                <a:latin typeface="华文楷体" panose="02010600040101010101" charset="-122"/>
                <a:ea typeface="华文楷体" panose="02010600040101010101" charset="-122"/>
              </a:rPr>
              <a:t>切断电磁启动器控制的电动机时，应先用按钮开关停电，然后再断开闸刀开关，防止带电荷操作产生电弧伤人。</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④</a:t>
            </a:r>
            <a:r>
              <a:rPr lang="zh-CN" altLang="en-US">
                <a:latin typeface="华文楷体" panose="02010600040101010101" charset="-122"/>
                <a:ea typeface="华文楷体" panose="02010600040101010101" charset="-122"/>
              </a:rPr>
              <a:t>切断电源时，应先用电动机的控制开关切断电动机回路的负荷电流，停止各个电动机的运转，然后再用总开关切断配电盘的总电源。</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⑤</a:t>
            </a:r>
            <a:r>
              <a:rPr lang="zh-CN" altLang="en-US">
                <a:latin typeface="华文楷体" panose="02010600040101010101" charset="-122"/>
                <a:ea typeface="华文楷体" panose="02010600040101010101" charset="-122"/>
              </a:rPr>
              <a:t>电容器和电缆在切断电源后，仍可能有残余电压。</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675" y="582930"/>
            <a:ext cx="8263255" cy="5956935"/>
          </a:xfrm>
        </p:spPr>
        <p:txBody>
          <a:bodyPr/>
          <a:p>
            <a:pPr marL="0" indent="0">
              <a:buNone/>
            </a:pPr>
            <a:r>
              <a:rPr lang="en-US" altLang="zh-CN">
                <a:latin typeface="华文楷体" panose="02010600040101010101" charset="-122"/>
                <a:ea typeface="华文楷体" panose="02010600040101010101" charset="-122"/>
              </a:rPr>
              <a:t>    ⑵</a:t>
            </a:r>
            <a:r>
              <a:rPr lang="zh-CN" altLang="en-US">
                <a:solidFill>
                  <a:srgbClr val="FF0000"/>
                </a:solidFill>
                <a:latin typeface="华文楷体" panose="02010600040101010101" charset="-122"/>
                <a:ea typeface="华文楷体" panose="02010600040101010101" charset="-122"/>
              </a:rPr>
              <a:t>带电灭火</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有时在危急的情况下，如等待切断电源再进行扑救，就会有使火势蔓延扩大的危险，或者断电后严重影响生产，这时为了取得扑救的主动权，就需要在带电情况下进行扑救。带电灭火时应注意以下几点：</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必须在确保安全的前提下进行，应用不导电的灭火剂如二氧化碳、干粉等进行灭火。</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使用小型灭火器灭火时，由于其射程较近，要注意保持一定的安全距离。</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③</a:t>
            </a:r>
            <a:r>
              <a:rPr lang="zh-CN" altLang="en-US">
                <a:latin typeface="华文楷体" panose="02010600040101010101" charset="-122"/>
                <a:ea typeface="华文楷体" panose="02010600040101010101" charset="-122"/>
              </a:rPr>
              <a:t>在灭火人员穿戴绝缘手套和绝缘靴、水枪喷嘴安装接地线的情况下，可以采用喷雾水灭火。</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④</a:t>
            </a:r>
            <a:r>
              <a:rPr lang="zh-CN" altLang="en-US">
                <a:latin typeface="华文楷体" panose="02010600040101010101" charset="-122"/>
                <a:ea typeface="华文楷体" panose="02010600040101010101" charset="-122"/>
              </a:rPr>
              <a:t>如遇带电导线落于地面，则要防止跨步电压触电，灭火人员进入现场必须穿绝缘鞋。</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此外，有油的电气设备（如变压器、油开关）着火时，也可用干砂盖住火焰，使火熄灭。</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8040" y="624840"/>
            <a:ext cx="7894320" cy="5526405"/>
          </a:xfrm>
        </p:spPr>
        <p:txBody>
          <a:bodyPr/>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空气和固体表面接触部分进行，它能产生红热的表面，不产生火焰，称为表面燃烧。其特点是燃烧在</a:t>
            </a:r>
            <a:r>
              <a:rPr lang="zh-CN" altLang="en-US">
                <a:latin typeface="华文楷体" panose="02010600040101010101" charset="-122"/>
                <a:ea typeface="华文楷体" panose="02010600040101010101" charset="-122"/>
                <a:cs typeface="华文楷体" panose="02010600040101010101" charset="-122"/>
                <a:sym typeface="+mn-ea"/>
              </a:rPr>
              <a:t>空气和固体表面接触部位进行。</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④</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阴燃</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一些固体可燃物在空气不流通、温度低或可燃物含水多等条件下，发生的只冒烟而无火焰的燃烧。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b="1">
                <a:latin typeface="华文楷体" panose="02010600040101010101" charset="-122"/>
                <a:ea typeface="华文楷体" panose="02010600040101010101" charset="-122"/>
                <a:cs typeface="华文楷体" panose="02010600040101010101" charset="-122"/>
                <a:sym typeface="+mn-ea"/>
              </a:rPr>
              <a:t>3. </a:t>
            </a:r>
            <a:r>
              <a:rPr lang="zh-CN" altLang="en-US" b="1">
                <a:latin typeface="华文楷体" panose="02010600040101010101" charset="-122"/>
                <a:ea typeface="华文楷体" panose="02010600040101010101" charset="-122"/>
                <a:cs typeface="华文楷体" panose="02010600040101010101" charset="-122"/>
                <a:sym typeface="+mn-ea"/>
              </a:rPr>
              <a:t>燃烧的类型与特征温度</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燃烧有几种类型，其特征温度不同。</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⑴</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闪燃与闪点</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闪燃</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易燃或可燃液体（包括可升华固体，如石蜡、樟脑等）产生的蒸气与空气混合后，遇到点火源产生一闪即灭的燃烧现象，称为闪燃。</a:t>
            </a:r>
            <a:endParaRPr lang="en-US" altLang="zh-CN">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23570"/>
            <a:ext cx="8210550" cy="6021705"/>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闪点</a:t>
            </a:r>
            <a:r>
              <a:rPr lang="zh-CN" altLang="en-US">
                <a:latin typeface="华文楷体" panose="02010600040101010101" charset="-122"/>
                <a:ea typeface="华文楷体" panose="02010600040101010101" charset="-122"/>
                <a:sym typeface="+mn-ea"/>
              </a:rPr>
              <a:t>：可燃性液体或固体表面产生的蒸气与空气形成的混合物，与点火源能够闪燃的液体或固体的最低温度，称为该液体的闪点（采用闭杯法测定）。易燃和可燃液体闪点越低，越易着火，火灾危险性越大。</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GB50016</a:t>
            </a:r>
            <a:r>
              <a:rPr lang="zh-CN" altLang="en-US">
                <a:latin typeface="华文楷体" panose="02010600040101010101" charset="-122"/>
                <a:ea typeface="华文楷体" panose="02010600040101010101" charset="-122"/>
                <a:sym typeface="+mn-ea"/>
              </a:rPr>
              <a:t>：甲类液体（闪点﹤</a:t>
            </a:r>
            <a:r>
              <a:rPr lang="en-US" altLang="zh-CN">
                <a:latin typeface="华文楷体" panose="02010600040101010101" charset="-122"/>
                <a:ea typeface="华文楷体" panose="02010600040101010101" charset="-122"/>
                <a:sym typeface="+mn-ea"/>
              </a:rPr>
              <a:t>28℃</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乙类液体（</a:t>
            </a:r>
            <a:r>
              <a:rPr lang="en-US" altLang="zh-CN">
                <a:latin typeface="华文楷体" panose="02010600040101010101" charset="-122"/>
                <a:ea typeface="华文楷体" panose="02010600040101010101" charset="-122"/>
                <a:sym typeface="+mn-ea"/>
              </a:rPr>
              <a:t>28℃≤</a:t>
            </a:r>
            <a:r>
              <a:rPr lang="zh-CN" altLang="en-US">
                <a:latin typeface="华文楷体" panose="02010600040101010101" charset="-122"/>
                <a:ea typeface="华文楷体" panose="02010600040101010101" charset="-122"/>
                <a:sym typeface="+mn-ea"/>
              </a:rPr>
              <a:t>闪点＜</a:t>
            </a:r>
            <a:r>
              <a:rPr lang="en-US" altLang="zh-CN">
                <a:latin typeface="华文楷体" panose="02010600040101010101" charset="-122"/>
                <a:ea typeface="华文楷体" panose="02010600040101010101" charset="-122"/>
                <a:sym typeface="+mn-ea"/>
              </a:rPr>
              <a:t>60℃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丙类液体（闪点≥</a:t>
            </a:r>
            <a:r>
              <a:rPr lang="en-US" altLang="zh-CN">
                <a:latin typeface="华文楷体" panose="02010600040101010101" charset="-122"/>
                <a:ea typeface="华文楷体" panose="02010600040101010101" charset="-122"/>
                <a:sym typeface="+mn-ea"/>
              </a:rPr>
              <a:t>60℃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⑵</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点燃与着火点</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点燃</a:t>
            </a:r>
            <a:r>
              <a:rPr lang="zh-CN" altLang="en-US">
                <a:latin typeface="华文楷体" panose="02010600040101010101" charset="-122"/>
                <a:ea typeface="华文楷体" panose="02010600040101010101" charset="-122"/>
                <a:sym typeface="+mn-ea"/>
              </a:rPr>
              <a:t>：点燃又称引燃，指可燃物的局部受到火花、炽热物体等明火源加热引起燃烧，并且火焰传播到整个可燃物中持续燃烧的现象。</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燃点</a:t>
            </a:r>
            <a:r>
              <a:rPr lang="zh-CN" altLang="en-US">
                <a:latin typeface="华文楷体" panose="02010600040101010101" charset="-122"/>
                <a:ea typeface="华文楷体" panose="02010600040101010101" charset="-122"/>
                <a:sym typeface="+mn-ea"/>
              </a:rPr>
              <a:t>：使可燃物发生持续燃烧的最低温度，称为该可燃物的燃点或着火点。可燃液体的燃点高于其闪点</a:t>
            </a:r>
            <a:r>
              <a:rPr lang="en-US" altLang="zh-CN">
                <a:latin typeface="华文楷体" panose="02010600040101010101" charset="-122"/>
                <a:ea typeface="华文楷体" panose="02010600040101010101" charset="-122"/>
                <a:sym typeface="+mn-ea"/>
              </a:rPr>
              <a:t>5～20℃</a:t>
            </a:r>
            <a:r>
              <a:rPr lang="zh-CN" altLang="en-US">
                <a:latin typeface="华文楷体" panose="02010600040101010101" charset="-122"/>
                <a:ea typeface="华文楷体" panose="02010600040101010101" charset="-122"/>
                <a:sym typeface="+mn-ea"/>
              </a:rPr>
              <a:t>，但闪点在</a:t>
            </a:r>
            <a:r>
              <a:rPr lang="en-US" altLang="zh-CN">
                <a:latin typeface="华文楷体" panose="02010600040101010101" charset="-122"/>
                <a:ea typeface="华文楷体" panose="02010600040101010101" charset="-122"/>
                <a:sym typeface="+mn-ea"/>
              </a:rPr>
              <a:t>100℃</a:t>
            </a:r>
            <a:r>
              <a:rPr lang="zh-CN" altLang="en-US">
                <a:latin typeface="华文楷体" panose="02010600040101010101" charset="-122"/>
                <a:ea typeface="华文楷体" panose="02010600040101010101" charset="-122"/>
                <a:sym typeface="+mn-ea"/>
              </a:rPr>
              <a:t>以下时，二者往往相同。</a:t>
            </a:r>
            <a:r>
              <a:rPr lang="zh-CN" altLang="en-US">
                <a:latin typeface="华文楷体" panose="02010600040101010101" charset="-122"/>
                <a:ea typeface="华文楷体" panose="02010600040101010101" charset="-122"/>
                <a:sym typeface="+mn-ea"/>
              </a:rPr>
              <a:t>燃点越低，越容易着火。</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6605" y="763905"/>
            <a:ext cx="8188325" cy="5618480"/>
          </a:xfrm>
        </p:spPr>
        <p:txBody>
          <a:bodyPr/>
          <a:p>
            <a:pPr marL="0" indent="0">
              <a:buNone/>
            </a:pPr>
            <a:r>
              <a:rPr b="1" dirty="0">
                <a:solidFill>
                  <a:srgbClr val="FFC000"/>
                </a:solidFill>
                <a:latin typeface="华文楷体" panose="02010600040101010101" charset="-122"/>
                <a:ea typeface="华文楷体" panose="02010600040101010101" charset="-122"/>
                <a:cs typeface="华文楷体" panose="02010600040101010101" charset="-122"/>
              </a:rPr>
              <a:t>⑷</a:t>
            </a:r>
            <a:r>
              <a:rPr lang="en-US"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自燃与自燃点</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自燃有两种情形：受热自燃和自热自燃，其区别在于热源不同。</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受热</a:t>
            </a:r>
            <a:r>
              <a:rPr lang="zh-CN" altLang="en-US">
                <a:solidFill>
                  <a:srgbClr val="FF0000"/>
                </a:solidFill>
                <a:latin typeface="华文楷体" panose="02010600040101010101" charset="-122"/>
                <a:ea typeface="华文楷体" panose="02010600040101010101" charset="-122"/>
                <a:sym typeface="+mn-ea"/>
              </a:rPr>
              <a:t>自燃</a:t>
            </a:r>
            <a:r>
              <a:rPr lang="zh-CN" altLang="en-US">
                <a:latin typeface="华文楷体" panose="02010600040101010101" charset="-122"/>
                <a:ea typeface="华文楷体" panose="02010600040101010101" charset="-122"/>
                <a:sym typeface="+mn-ea"/>
              </a:rPr>
              <a:t>：可燃物在没有明火直接作用</a:t>
            </a:r>
            <a:r>
              <a:rPr lang="zh-CN" altLang="en-US">
                <a:latin typeface="华文楷体" panose="02010600040101010101" charset="-122"/>
                <a:ea typeface="华文楷体" panose="02010600040101010101" charset="-122"/>
                <a:sym typeface="+mn-ea"/>
              </a:rPr>
              <a:t>，而靠外界加热引起燃烧的过程。</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自热自燃</a:t>
            </a:r>
            <a:r>
              <a:rPr lang="zh-CN" altLang="en-US">
                <a:latin typeface="华文楷体" panose="02010600040101010101" charset="-122"/>
                <a:ea typeface="华文楷体" panose="02010600040101010101" charset="-122"/>
                <a:sym typeface="+mn-ea"/>
              </a:rPr>
              <a:t>：指在没有外来热源的情况下，由于体系内发生了某种物理化学过程，从而产生热量，使体系温度升高，并发生燃烧的方式。</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自燃点</a:t>
            </a:r>
            <a:r>
              <a:rPr lang="zh-CN" altLang="en-US">
                <a:latin typeface="华文楷体" panose="02010600040101010101" charset="-122"/>
                <a:ea typeface="华文楷体" panose="02010600040101010101" charset="-122"/>
                <a:sym typeface="+mn-ea"/>
              </a:rPr>
              <a:t>：可燃物发生自燃的最低温度，称为自燃点。</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b="1">
                <a:solidFill>
                  <a:srgbClr val="0070C0"/>
                </a:solidFill>
                <a:latin typeface="华文楷体" panose="02010600040101010101" charset="-122"/>
                <a:ea typeface="华文楷体" panose="02010600040101010101" charset="-122"/>
                <a:sym typeface="+mn-ea"/>
              </a:rPr>
              <a:t>燃点和自燃点的共同点是稳定燃烧，有火焰；不同点是燃点是在有火源的条件下测得的，而自燃点没有火源而自行燃烧。</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598170"/>
            <a:ext cx="8273415" cy="6142990"/>
          </a:xfrm>
        </p:spPr>
        <p:txBody>
          <a:bodyPr/>
          <a:p>
            <a:pPr marL="0" indent="0" eaLnBrk="1" latinLnBrk="0" hangingPunct="1">
              <a:lnSpc>
                <a:spcPts val="3000"/>
              </a:lnSpc>
              <a:spcBef>
                <a:spcPts val="0"/>
              </a:spcBef>
              <a:buNone/>
            </a:pPr>
            <a:r>
              <a:rPr lang="en-US" altLang="zh-CN" b="1">
                <a:latin typeface="华文楷体" panose="02010600040101010101" charset="-122"/>
                <a:ea typeface="华文楷体" panose="02010600040101010101" charset="-122"/>
              </a:rPr>
              <a:t>    4. </a:t>
            </a:r>
            <a:r>
              <a:rPr lang="zh-CN" altLang="en-US" b="1">
                <a:latin typeface="华文楷体" panose="02010600040101010101" charset="-122"/>
                <a:ea typeface="华文楷体" panose="02010600040101010101" charset="-122"/>
              </a:rPr>
              <a:t>火焰传播速度</a:t>
            </a:r>
            <a:endParaRPr lang="zh-CN" altLang="en-US" b="1">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火焰传播速度又称火焰传播率，火焰前锋沿其法线方向相对于未燃可燃混合气的推进速度。火焰传播速度表征了进行燃烧过程的火焰前锋在空间的移动速度，是研究火焰稳定性的重要数据之一。可燃性气体的火焰传播速度实际上就是它的燃烧速度。</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 火焰沿火焰锋表面的法线方向传播，通过气体分子或气团把热量传给相邻的未燃混合气体层并点燃它，这一层的反应放热使温度升高 ,又去点燃附近的未燃混合气体层以此类推不断地向前面的未燃混合气推进。这是一种化学反应和传热传质相互作用的复杂过程，受可燃气的性质、初始温度、压力、流速和混合比等因素的影响。</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当压力和温度升高、过量空气系数接近于1，或流动状况为湍流时，都有助于提高火焰传播速度。当混合物中含有惰性气体氮气和二氧化碳时，或者混合气的导热系数小时，火焰传播速度</a:t>
            </a:r>
            <a:r>
              <a:rPr lang="zh-CN" altLang="en-US">
                <a:latin typeface="华文楷体" panose="02010600040101010101" charset="-122"/>
                <a:ea typeface="华文楷体" panose="02010600040101010101" charset="-122"/>
              </a:rPr>
              <a:t>会</a:t>
            </a:r>
            <a:r>
              <a:rPr lang="en-US" altLang="zh-CN">
                <a:latin typeface="华文楷体" panose="02010600040101010101" charset="-122"/>
                <a:ea typeface="华文楷体" panose="02010600040101010101" charset="-122"/>
              </a:rPr>
              <a:t>降低</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tags/tag1.xml><?xml version="1.0" encoding="utf-8"?>
<p:tagLst xmlns:p="http://schemas.openxmlformats.org/presentationml/2006/main">
  <p:tag name="COMMONDATA" val="eyJoZGlkIjoiYTZhMmNkMzNkNTRjZWRlODE3OTI4MDdjZjg1NmViYjgifQ=="/>
  <p:tag name="KSO_WPP_MARK_KEY" val="f2b900a6-7a4c-41bb-a0b8-8f2811e128a3"/>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16408</Words>
  <Application>WPS 演示</Application>
  <PresentationFormat>自定义</PresentationFormat>
  <Paragraphs>495</Paragraphs>
  <Slides>58</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58</vt:i4>
      </vt:variant>
    </vt:vector>
  </HeadingPairs>
  <TitlesOfParts>
    <vt:vector size="74"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1675</cp:revision>
  <dcterms:created xsi:type="dcterms:W3CDTF">2016-09-20T02:06:00Z</dcterms:created>
  <dcterms:modified xsi:type="dcterms:W3CDTF">2024-11-24T13:52:26Z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0D9CCE3829B440D082290972EEB3FCA9</vt:lpwstr>
  </property>
</Properties>
</file>