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3"/>
  </p:sldMasterIdLst>
  <p:notesMasterIdLst>
    <p:notesMasterId r:id="rId5"/>
  </p:notesMasterIdLst>
  <p:sldIdLst>
    <p:sldId id="3112" r:id="rId4"/>
    <p:sldId id="2746" r:id="rId6"/>
    <p:sldId id="3033" r:id="rId7"/>
    <p:sldId id="3217" r:id="rId8"/>
    <p:sldId id="4032" r:id="rId9"/>
    <p:sldId id="4383" r:id="rId10"/>
    <p:sldId id="4430" r:id="rId11"/>
    <p:sldId id="4431" r:id="rId12"/>
    <p:sldId id="4432" r:id="rId13"/>
    <p:sldId id="4435" r:id="rId14"/>
    <p:sldId id="3820" r:id="rId15"/>
    <p:sldId id="3502" r:id="rId16"/>
    <p:sldId id="4482" r:id="rId17"/>
    <p:sldId id="3218" r:id="rId18"/>
    <p:sldId id="3219" r:id="rId19"/>
    <p:sldId id="3220" r:id="rId20"/>
    <p:sldId id="4919" r:id="rId21"/>
    <p:sldId id="4920" r:id="rId22"/>
    <p:sldId id="4921" r:id="rId23"/>
    <p:sldId id="4922" r:id="rId24"/>
    <p:sldId id="3847" r:id="rId25"/>
    <p:sldId id="3959" r:id="rId26"/>
    <p:sldId id="3960" r:id="rId27"/>
    <p:sldId id="4566" r:id="rId28"/>
    <p:sldId id="4567" r:id="rId29"/>
    <p:sldId id="4568" r:id="rId30"/>
    <p:sldId id="4569" r:id="rId31"/>
    <p:sldId id="4915" r:id="rId32"/>
    <p:sldId id="4570" r:id="rId33"/>
    <p:sldId id="4571" r:id="rId34"/>
    <p:sldId id="4918" r:id="rId35"/>
    <p:sldId id="4924" r:id="rId36"/>
    <p:sldId id="4925" r:id="rId37"/>
    <p:sldId id="4926" r:id="rId38"/>
    <p:sldId id="4927" r:id="rId39"/>
    <p:sldId id="4928" r:id="rId40"/>
    <p:sldId id="4929" r:id="rId41"/>
    <p:sldId id="4930" r:id="rId42"/>
    <p:sldId id="4931" r:id="rId43"/>
    <p:sldId id="4932" r:id="rId44"/>
    <p:sldId id="4933" r:id="rId45"/>
    <p:sldId id="4934" r:id="rId46"/>
    <p:sldId id="4935" r:id="rId47"/>
    <p:sldId id="4936" r:id="rId48"/>
    <p:sldId id="4947" r:id="rId49"/>
    <p:sldId id="4948" r:id="rId50"/>
    <p:sldId id="4949" r:id="rId51"/>
    <p:sldId id="4950" r:id="rId52"/>
    <p:sldId id="4951" r:id="rId53"/>
    <p:sldId id="4952" r:id="rId54"/>
    <p:sldId id="4953" r:id="rId55"/>
    <p:sldId id="4954" r:id="rId56"/>
  </p:sldIdLst>
  <p:sldSz cx="9144000" cy="6858000" type="screen4x3"/>
  <p:notesSz cx="6858000" cy="9144000"/>
  <p:custDataLst>
    <p:tags r:id="rId6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D0D"/>
    <a:srgbClr val="FF0000"/>
    <a:srgbClr val="FE0000"/>
    <a:srgbClr val="FD5C0C"/>
    <a:srgbClr val="FBBF09"/>
    <a:srgbClr val="194B79"/>
    <a:srgbClr val="1C50A4"/>
    <a:srgbClr val="0060A8"/>
    <a:srgbClr val="CDC800"/>
    <a:srgbClr val="E97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3" autoAdjust="0"/>
    <p:restoredTop sz="92986" autoAdjust="0"/>
  </p:normalViewPr>
  <p:slideViewPr>
    <p:cSldViewPr>
      <p:cViewPr varScale="1">
        <p:scale>
          <a:sx n="57" d="100"/>
          <a:sy n="57" d="100"/>
        </p:scale>
        <p:origin x="-96" y="-90"/>
      </p:cViewPr>
      <p:guideLst>
        <p:guide orient="horz" pos="466"/>
        <p:guide orient="horz" pos="4020"/>
        <p:guide pos="3075"/>
        <p:guide pos="342"/>
        <p:guide pos="5365"/>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0" Type="http://schemas.openxmlformats.org/officeDocument/2006/relationships/tags" Target="tags/tag2.xml"/><Relationship Id="rId6" Type="http://schemas.openxmlformats.org/officeDocument/2006/relationships/slide" Target="slides/slide2.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5D47C8-EFB8-4D88-B628-AED046E9C5B5}" type="slidenum">
              <a:rPr lang="zh-CN" altLang="en-US"/>
            </a:fld>
            <a:endParaRPr lang="en-US" altLang="zh-CN"/>
          </a:p>
        </p:txBody>
      </p:sp>
      <p:sp>
        <p:nvSpPr>
          <p:cNvPr id="526338" name="Rectangle 2"/>
          <p:cNvSpPr>
            <a:spLocks noRot="1" noChangeArrowheads="1" noTextEdit="1"/>
          </p:cNvSpPr>
          <p:nvPr>
            <p:ph type="sldImg"/>
          </p:nvPr>
        </p:nvSpPr>
        <p:spPr/>
      </p:sp>
      <p:sp>
        <p:nvSpPr>
          <p:cNvPr id="526339" name="Rectangle 3"/>
          <p:cNvSpPr>
            <a:spLocks noGrp="1" noChangeArrowheads="1"/>
          </p:cNvSpPr>
          <p:nvPr>
            <p:ph type="body" idx="1"/>
          </p:nvPr>
        </p:nvSpPr>
        <p:spPr/>
        <p:txBody>
          <a:bodyPr/>
          <a:lstStyle/>
          <a:p>
            <a:pPr marL="228600" indent="-22860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6183"/>
          </a:xfrm>
          <a:prstGeom prst="rect">
            <a:avLst/>
          </a:prstGeom>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a:xfrm>
            <a:off x="3028950" y="6356351"/>
            <a:ext cx="30861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6183"/>
          </a:xfrm>
          <a:prstGeom prst="rect">
            <a:avLst/>
          </a:prstGeom>
        </p:spPr>
        <p:txBody>
          <a:bodyPr/>
          <a:lstStyle/>
          <a:p>
            <a:fld id="{37AAA611-6692-4583-86AB-5AB9B972BD4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C859BE78-9BDF-4326-BFF8-0C06906659E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6017D3D-85B4-42D2-93DA-6608FC48BF82}"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620713"/>
            <a:ext cx="2016125" cy="57610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00113" y="620713"/>
            <a:ext cx="5895975" cy="57610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84A78C7D-3A1E-4D32-AA6E-28ACACC90715}"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2" descr="微信截图_20180310125201"/>
          <p:cNvPicPr>
            <a:picLocks noChangeAspect="1"/>
          </p:cNvPicPr>
          <p:nvPr/>
        </p:nvPicPr>
        <p:blipFill>
          <a:blip r:embed="rId2"/>
          <a:stretch>
            <a:fillRect/>
          </a:stretch>
        </p:blipFill>
        <p:spPr>
          <a:xfrm>
            <a:off x="-11112" y="3175"/>
            <a:ext cx="9156700" cy="1651000"/>
          </a:xfrm>
          <a:prstGeom prst="rect">
            <a:avLst/>
          </a:prstGeom>
          <a:noFill/>
          <a:ln w="9525">
            <a:noFill/>
          </a:ln>
        </p:spPr>
      </p:pic>
      <p:pic>
        <p:nvPicPr>
          <p:cNvPr id="3075" name="图片 3" descr="图片1"/>
          <p:cNvPicPr>
            <a:picLocks noChangeAspect="1"/>
          </p:cNvPicPr>
          <p:nvPr/>
        </p:nvPicPr>
        <p:blipFill>
          <a:blip r:embed="rId3"/>
          <a:stretch>
            <a:fillRect/>
          </a:stretch>
        </p:blipFill>
        <p:spPr>
          <a:xfrm>
            <a:off x="382588" y="2139950"/>
            <a:ext cx="2055812" cy="2051050"/>
          </a:xfrm>
          <a:prstGeom prst="rect">
            <a:avLst/>
          </a:prstGeom>
          <a:noFill/>
          <a:ln w="9525">
            <a:noFill/>
          </a:ln>
        </p:spPr>
      </p:pic>
      <p:sp>
        <p:nvSpPr>
          <p:cNvPr id="458755" name="Rectangle 1027"/>
          <p:cNvSpPr>
            <a:spLocks noGrp="1" noChangeArrowheads="1"/>
          </p:cNvSpPr>
          <p:nvPr>
            <p:ph type="ctrTitle"/>
          </p:nvPr>
        </p:nvSpPr>
        <p:spPr>
          <a:xfrm>
            <a:off x="2627313" y="2060575"/>
            <a:ext cx="5486400" cy="2209800"/>
          </a:xfrm>
        </p:spPr>
        <p:txBody>
          <a:bodyPr/>
          <a:lstStyle>
            <a:lvl1pPr>
              <a:defRPr u="none"/>
            </a:lvl1pPr>
          </a:lstStyle>
          <a:p>
            <a:pPr fontAlgn="base"/>
            <a:r>
              <a:rPr lang="zh-CN" altLang="en-US" strike="noStrike" noProof="1"/>
              <a:t>单击此处编辑母版标题样式</a:t>
            </a:r>
            <a:endParaRPr lang="zh-CN" altLang="en-US" strike="noStrike" noProof="1"/>
          </a:p>
        </p:txBody>
      </p:sp>
      <p:sp>
        <p:nvSpPr>
          <p:cNvPr id="458756" name="Rectangle 1028"/>
          <p:cNvSpPr>
            <a:spLocks noGrp="1" noChangeArrowheads="1"/>
          </p:cNvSpPr>
          <p:nvPr>
            <p:ph type="subTitle" idx="1"/>
          </p:nvPr>
        </p:nvSpPr>
        <p:spPr>
          <a:xfrm>
            <a:off x="2438400" y="4572000"/>
            <a:ext cx="6324600" cy="1295400"/>
          </a:xfrm>
        </p:spPr>
        <p:txBody>
          <a:bodyPr/>
          <a:lstStyle>
            <a:lvl1pPr marL="0" indent="0">
              <a:buFontTx/>
              <a:buNone/>
              <a:defRPr/>
            </a:lvl1pPr>
          </a:lstStyle>
          <a:p>
            <a:pPr fontAlgn="base"/>
            <a:r>
              <a:rPr lang="zh-CN" altLang="en-US" strike="noStrike" noProof="1"/>
              <a:t>单击此处编辑母版副标题样式</a:t>
            </a:r>
            <a:endParaRPr lang="zh-CN" altLang="en-US" strike="noStrike" noProof="1"/>
          </a:p>
        </p:txBody>
      </p:sp>
      <p:sp>
        <p:nvSpPr>
          <p:cNvPr id="458757" name="Rectangle 1029"/>
          <p:cNvSpPr>
            <a:spLocks noGrp="1" noChangeArrowheads="1"/>
          </p:cNvSpPr>
          <p:nvPr>
            <p:ph type="dt" sz="half" idx="2"/>
          </p:nvPr>
        </p:nvSpPr>
        <p:spPr bwMode="auto">
          <a:xfrm>
            <a:off x="533400" y="6324600"/>
            <a:ext cx="1905000" cy="457200"/>
          </a:xfrm>
          <a:prstGeom prst="rect">
            <a:avLst/>
          </a:prstGeom>
          <a:noFill/>
          <a:ln>
            <a:miter lim="800000"/>
          </a:ln>
        </p:spPr>
        <p:txBody>
          <a:bodyPr vert="horz" wrap="square" lIns="91440" tIns="45720" rIns="91440" bIns="45720" numCol="1" anchor="b" anchorCtr="0" compatLnSpc="1"/>
          <a:lstStyle>
            <a:lvl1pPr>
              <a:defRPr kumimoji="0" sz="1400" b="0" u="none">
                <a:solidFill>
                  <a:schemeClr val="tx1"/>
                </a:solidFill>
                <a:effectLst/>
                <a:ea typeface="+mn-ea"/>
              </a:defRPr>
            </a:lvl1pPr>
          </a:lstStyle>
          <a:p>
            <a:pPr fontAlgn="base"/>
            <a:endParaRPr lang="en-US" altLang="zh-CN" strike="noStrike" noProof="1"/>
          </a:p>
        </p:txBody>
      </p:sp>
      <p:sp>
        <p:nvSpPr>
          <p:cNvPr id="458758" name="Rectangle 1030"/>
          <p:cNvSpPr>
            <a:spLocks noGrp="1" noChangeArrowheads="1"/>
          </p:cNvSpPr>
          <p:nvPr>
            <p:ph type="ftr" sz="quarter" idx="3"/>
          </p:nvPr>
        </p:nvSpPr>
        <p:spPr>
          <a:xfrm>
            <a:off x="32004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solidFill>
                  <a:schemeClr val="tx1"/>
                </a:solidFill>
                <a:effectLst/>
              </a:defRPr>
            </a:lvl1pPr>
          </a:lstStyle>
          <a:p>
            <a:pPr fontAlgn="base"/>
            <a:endParaRPr lang="en-US" altLang="zh-CN" strike="noStrike" noProof="1"/>
          </a:p>
        </p:txBody>
      </p:sp>
      <p:sp>
        <p:nvSpPr>
          <p:cNvPr id="458759" name="Rectangle 1031"/>
          <p:cNvSpPr>
            <a:spLocks noGrp="1" noChangeArrowheads="1"/>
          </p:cNvSpPr>
          <p:nvPr>
            <p:ph type="sldNum" sz="quarter" idx="4"/>
          </p:nvPr>
        </p:nvSpPr>
        <p:spPr bwMode="auto">
          <a:xfrm>
            <a:off x="6858000" y="6324600"/>
            <a:ext cx="1905000" cy="457200"/>
          </a:xfrm>
          <a:prstGeom prst="rect">
            <a:avLst/>
          </a:prstGeom>
          <a:noFill/>
          <a:ln>
            <a:miter lim="800000"/>
          </a:ln>
        </p:spPr>
        <p:txBody>
          <a:bodyPr vert="horz" wrap="square" lIns="91440" tIns="45720" rIns="91440" bIns="45720" numCol="1" anchor="b" anchorCtr="0" compatLnSpc="1"/>
          <a:lstStyle>
            <a:lvl1pPr algn="r">
              <a:defRPr kumimoji="0" sz="1400" b="0" u="none">
                <a:solidFill>
                  <a:schemeClr val="tx1"/>
                </a:solidFill>
                <a:effectLst/>
                <a:ea typeface="+mn-ea"/>
              </a:defRPr>
            </a:lvl1pPr>
          </a:lstStyle>
          <a:p>
            <a:pPr fontAlgn="base"/>
            <a:fld id="{B7F54F55-99DD-4B62-8A00-5656EDA3CB44}" type="slidenum">
              <a:rPr lang="zh-CN" altLang="en-US" strike="noStrike" noProof="1">
                <a:latin typeface="Times New Roman" panose="02020603050405020304" pitchFamily="18" charset="0"/>
                <a:ea typeface="+mn-ea"/>
                <a:cs typeface="+mn-cs"/>
              </a:rPr>
            </a:fld>
            <a:endParaRPr lang="en-US" altLang="zh-CN"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0A7DF0C6-CA5F-4999-9589-9510DF76ECA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5F501E39-4E4D-477E-B662-5479F329465D}"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0011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856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AA569709-FD62-456B-9C3F-43BE8316874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B2ED07F9-88A1-4BCB-B6D0-4F7126F8066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2A3E6D7A-F7E4-4CF6-AF20-B1B38CD17C1B}"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3F392BE-027A-40B3-A693-3ECA5662991F}"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813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554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890"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p:sp>
        <p:nvSpPr>
          <p:cNvPr id="457730" name="Rectangle 2"/>
          <p:cNvSpPr>
            <a:spLocks noGrp="1" noChangeArrowheads="1"/>
          </p:cNvSpPr>
          <p:nvPr>
            <p:ph type="title"/>
          </p:nvPr>
        </p:nvSpPr>
        <p:spPr bwMode="auto">
          <a:xfrm>
            <a:off x="971550" y="620713"/>
            <a:ext cx="7993063" cy="431800"/>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smtClean="0"/>
              <a:t>单击此处编辑母版标题样式</a:t>
            </a:r>
            <a:endParaRPr lang="zh-CN" altLang="en-US" strike="noStrike" noProof="1" smtClean="0"/>
          </a:p>
        </p:txBody>
      </p:sp>
      <p:sp>
        <p:nvSpPr>
          <p:cNvPr id="457731" name="Rectangle 3"/>
          <p:cNvSpPr>
            <a:spLocks noGrp="1" noChangeArrowheads="1"/>
          </p:cNvSpPr>
          <p:nvPr>
            <p:ph type="body" idx="1"/>
          </p:nvPr>
        </p:nvSpPr>
        <p:spPr bwMode="auto">
          <a:xfrm>
            <a:off x="900113" y="1268413"/>
            <a:ext cx="8064500" cy="5113338"/>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smtClean="0"/>
          </a:p>
        </p:txBody>
      </p:sp>
      <p:sp>
        <p:nvSpPr>
          <p:cNvPr id="457733" name="Rectangle 5"/>
          <p:cNvSpPr>
            <a:spLocks noGrp="1" noChangeArrowheads="1"/>
          </p:cNvSpPr>
          <p:nvPr>
            <p:ph type="ftr" sz="quarter" idx="3"/>
          </p:nvPr>
        </p:nvSpPr>
        <p:spPr bwMode="auto">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kumimoji="0" sz="1600" u="none">
                <a:effectLst>
                  <a:outerShdw blurRad="38100" dist="38100" dir="2700000" algn="tl">
                    <a:srgbClr val="C0C0C0"/>
                  </a:outerShdw>
                </a:effectLst>
                <a:ea typeface="+mn-ea"/>
              </a:defRPr>
            </a:lvl1pPr>
          </a:lstStyle>
          <a:p>
            <a:pPr fontAlgn="base"/>
            <a:r>
              <a:rPr lang="zh-CN" altLang="en-US" strike="noStrike" noProof="1">
                <a:latin typeface="Times New Roman" panose="02020603050405020304" pitchFamily="18" charset="0"/>
                <a:ea typeface="+mn-ea"/>
                <a:cs typeface="+mn-cs"/>
              </a:rPr>
              <a:t>~ </a:t>
            </a:r>
            <a:r>
              <a:rPr lang="en-US" altLang="zh-CN" strike="noStrike" noProof="1">
                <a:solidFill>
                  <a:srgbClr val="FF0066"/>
                </a:solidFill>
                <a:latin typeface="Times New Roman" panose="02020603050405020304" pitchFamily="18" charset="0"/>
                <a:ea typeface="+mn-ea"/>
                <a:cs typeface="+mn-cs"/>
              </a:rPr>
              <a:t>0 </a:t>
            </a:r>
            <a:r>
              <a:rPr lang="en-US" altLang="zh-CN" strike="noStrike" noProof="1">
                <a:latin typeface="Times New Roman" panose="02020603050405020304" pitchFamily="18" charset="0"/>
                <a:ea typeface="+mn-ea"/>
                <a:cs typeface="+mn-cs"/>
              </a:rPr>
              <a:t>~</a:t>
            </a:r>
            <a:endParaRPr lang="en-US" altLang="zh-CN" strike="noStrike" noProof="1"/>
          </a:p>
        </p:txBody>
      </p:sp>
      <p:sp>
        <p:nvSpPr>
          <p:cNvPr id="457741" name="Rectangle 13"/>
          <p:cNvSpPr>
            <a:spLocks noChangeArrowheads="1"/>
          </p:cNvSpPr>
          <p:nvPr/>
        </p:nvSpPr>
        <p:spPr bwMode="auto">
          <a:xfrm>
            <a:off x="755650" y="476250"/>
            <a:ext cx="8208963" cy="36513"/>
          </a:xfrm>
          <a:prstGeom prst="rect">
            <a:avLst/>
          </a:prstGeom>
          <a:gradFill rotWithShape="1">
            <a:gsLst>
              <a:gs pos="0">
                <a:srgbClr val="3399FF"/>
              </a:gs>
              <a:gs pos="100000">
                <a:srgbClr val="3399FF">
                  <a:gamma/>
                  <a:shade val="46275"/>
                  <a:invGamma/>
                </a:srgbClr>
              </a:gs>
            </a:gsLst>
            <a:lin ang="5400000" scaled="1"/>
          </a:gradFill>
          <a:ln w="9525">
            <a:noFill/>
            <a:miter lim="800000"/>
          </a:ln>
          <a:effectLst/>
        </p:spPr>
        <p:txBody>
          <a:bodyPr wrap="none" anchor="ctr"/>
          <a:lstStyle/>
          <a:p>
            <a:pPr fontAlgn="base"/>
            <a:endParaRPr lang="zh-CN" altLang="en-US" strike="noStrike" noProof="1"/>
          </a:p>
        </p:txBody>
      </p:sp>
      <p:sp>
        <p:nvSpPr>
          <p:cNvPr id="1030" name="Text Box 14"/>
          <p:cNvSpPr txBox="1"/>
          <p:nvPr/>
        </p:nvSpPr>
        <p:spPr>
          <a:xfrm>
            <a:off x="971550" y="120333"/>
            <a:ext cx="7380288" cy="398780"/>
          </a:xfrm>
          <a:prstGeom prst="rect">
            <a:avLst/>
          </a:prstGeom>
          <a:noFill/>
          <a:ln w="9525">
            <a:noFill/>
          </a:ln>
        </p:spPr>
        <p:txBody>
          <a:bodyPr anchor="b">
            <a:spAutoFit/>
          </a:bodyPr>
          <a:p>
            <a:pPr lvl="0">
              <a:spcBef>
                <a:spcPct val="50000"/>
              </a:spcBef>
            </a:pPr>
            <a:r>
              <a:rPr lang="zh-CN" altLang="en-US" sz="2000">
                <a:latin typeface="Times New Roman" panose="02020603050405020304" pitchFamily="18" charset="0"/>
              </a:rPr>
              <a:t>化工安全与环保</a:t>
            </a:r>
            <a:endParaRPr lang="zh-CN" altLang="en-US" sz="2000">
              <a:latin typeface="Times New Roman" panose="02020603050405020304" pitchFamily="18" charset="0"/>
            </a:endParaRPr>
          </a:p>
        </p:txBody>
      </p:sp>
      <p:sp>
        <p:nvSpPr>
          <p:cNvPr id="457744" name="Rectangle 16"/>
          <p:cNvSpPr>
            <a:spLocks noChangeArrowheads="1"/>
          </p:cNvSpPr>
          <p:nvPr/>
        </p:nvSpPr>
        <p:spPr bwMode="auto">
          <a:xfrm flipH="1" flipV="1">
            <a:off x="539750" y="981075"/>
            <a:ext cx="36513" cy="5688013"/>
          </a:xfrm>
          <a:prstGeom prst="rect">
            <a:avLst/>
          </a:prstGeom>
          <a:gradFill rotWithShape="1">
            <a:gsLst>
              <a:gs pos="0">
                <a:srgbClr val="3399FF">
                  <a:gamma/>
                  <a:shade val="46275"/>
                  <a:invGamma/>
                </a:srgbClr>
              </a:gs>
              <a:gs pos="100000">
                <a:srgbClr val="3399FF"/>
              </a:gs>
            </a:gsLst>
            <a:lin ang="0" scaled="1"/>
          </a:gradFill>
          <a:ln w="9525">
            <a:noFill/>
            <a:miter lim="800000"/>
          </a:ln>
          <a:effectLst/>
        </p:spPr>
        <p:txBody>
          <a:bodyPr wrap="none" anchor="ctr"/>
          <a:lstStyle/>
          <a:p>
            <a:pPr fontAlgn="base"/>
            <a:endParaRPr lang="zh-CN" altLang="en-US" strike="noStrike" noProof="1"/>
          </a:p>
        </p:txBody>
      </p:sp>
      <p:sp>
        <p:nvSpPr>
          <p:cNvPr id="457745" name="Rectangle 17"/>
          <p:cNvSpPr>
            <a:spLocks noChangeArrowheads="1"/>
          </p:cNvSpPr>
          <p:nvPr/>
        </p:nvSpPr>
        <p:spPr bwMode="auto">
          <a:xfrm>
            <a:off x="179388" y="1196975"/>
            <a:ext cx="288925" cy="4608513"/>
          </a:xfrm>
          <a:prstGeom prst="rect">
            <a:avLst/>
          </a:prstGeom>
          <a:noFill/>
          <a:ln w="9525">
            <a:noFill/>
            <a:miter lim="800000"/>
          </a:ln>
          <a:effectLst/>
        </p:spPr>
        <p:txBody>
          <a:bodyPr vert="eaVert" anchor="ctr"/>
          <a:lstStyle/>
          <a:p>
            <a:pPr fontAlgn="base"/>
            <a:endParaRPr lang="zh-CN" altLang="en-US" sz="2800" strike="noStrike" noProof="1">
              <a:solidFill>
                <a:srgbClr val="0000FF"/>
              </a:solidFill>
              <a:effectLst>
                <a:outerShdw blurRad="38100" dist="38100" dir="2700000" algn="tl">
                  <a:srgbClr val="C0C0C0"/>
                </a:outerShdw>
              </a:effectLst>
            </a:endParaRPr>
          </a:p>
        </p:txBody>
      </p:sp>
      <p:pic>
        <p:nvPicPr>
          <p:cNvPr id="1033" name="图片 1" descr="图片1"/>
          <p:cNvPicPr>
            <a:picLocks noChangeAspect="1"/>
          </p:cNvPicPr>
          <p:nvPr/>
        </p:nvPicPr>
        <p:blipFill>
          <a:blip r:embed="rId12"/>
          <a:stretch>
            <a:fillRect/>
          </a:stretch>
        </p:blipFill>
        <p:spPr>
          <a:xfrm>
            <a:off x="73025" y="15875"/>
            <a:ext cx="974725" cy="971550"/>
          </a:xfrm>
          <a:prstGeom prst="rect">
            <a:avLst/>
          </a:prstGeom>
          <a:noFill/>
          <a:ln w="9525">
            <a:noFill/>
          </a:ln>
        </p:spPr>
      </p:pic>
      <p:sp>
        <p:nvSpPr>
          <p:cNvPr id="3" name="文本框 2"/>
          <p:cNvSpPr txBox="1"/>
          <p:nvPr/>
        </p:nvSpPr>
        <p:spPr>
          <a:xfrm>
            <a:off x="6957060" y="6381750"/>
            <a:ext cx="1960245" cy="368300"/>
          </a:xfrm>
          <a:prstGeom prst="rect">
            <a:avLst/>
          </a:prstGeom>
          <a:pattFill prst="pct5">
            <a:fgClr>
              <a:schemeClr val="accent1"/>
            </a:fgClr>
            <a:bgClr>
              <a:schemeClr val="bg1"/>
            </a:bgClr>
          </a:pattFill>
          <a:effectLst>
            <a:innerShdw blurRad="63500" dist="50800">
              <a:prstClr val="black">
                <a:alpha val="50000"/>
              </a:prstClr>
            </a:innerShdw>
          </a:effectLst>
        </p:spPr>
        <p:txBody>
          <a:bodyPr wrap="square" rtlCol="0">
            <a:spAutoFit/>
          </a:bodyPr>
          <a:p>
            <a:pPr fontAlgn="base"/>
            <a:r>
              <a:rPr lang="zh-CN" altLang="en-US" u="none" strike="noStrike" noProof="1">
                <a:solidFill>
                  <a:srgbClr val="00B050"/>
                </a:solidFill>
                <a:latin typeface="隶书" panose="02010509060101010101" charset="-122"/>
                <a:ea typeface="隶书" panose="02010509060101010101" charset="-122"/>
                <a:cs typeface="+mn-cs"/>
              </a:rPr>
              <a:t>化学与化工学院</a:t>
            </a:r>
            <a:endParaRPr lang="zh-CN" altLang="en-US" u="none" strike="noStrike" noProof="1">
              <a:solidFill>
                <a:srgbClr val="00B050"/>
              </a:solidFill>
              <a:latin typeface="隶书" panose="02010509060101010101" charset="-122"/>
              <a:ea typeface="隶书" panose="02010509060101010101"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l" rtl="0" fontAlgn="base">
        <a:spcBef>
          <a:spcPct val="0"/>
        </a:spcBef>
        <a:spcAft>
          <a:spcPct val="0"/>
        </a:spcAft>
        <a:defRPr kumimoji="1" sz="2800" b="1" u="sng">
          <a:solidFill>
            <a:srgbClr val="0000FF"/>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3"/>
        </a:buBlip>
        <a:defRPr kumimoji="1" sz="2400">
          <a:solidFill>
            <a:schemeClr val="tx1"/>
          </a:solidFill>
          <a:latin typeface="+mn-lt"/>
          <a:ea typeface="+mn-ea"/>
          <a:cs typeface="+mn-cs"/>
        </a:defRPr>
      </a:lvl1pPr>
      <a:lvl2pPr marL="742950" indent="-285750" algn="l" rtl="0" fontAlgn="base">
        <a:spcBef>
          <a:spcPct val="20000"/>
        </a:spcBef>
        <a:spcAft>
          <a:spcPct val="0"/>
        </a:spcAft>
        <a:buSzPct val="75000"/>
        <a:buBlip>
          <a:blip r:embed="rId14"/>
        </a:buBlip>
        <a:defRPr kumimoji="1" sz="2000">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har char="•"/>
        <a:defRPr kumimoji="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1600">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emf"/><Relationship Id="rId1" Type="http://schemas.openxmlformats.org/officeDocument/2006/relationships/tags" Target="../tags/tag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em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e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ctrTitle"/>
          </p:nvPr>
        </p:nvSpPr>
        <p:spPr>
          <a:xfrm>
            <a:off x="2289175" y="1927860"/>
            <a:ext cx="5891213" cy="2303463"/>
          </a:xfrm>
        </p:spPr>
        <p:txBody>
          <a:bodyPr/>
          <a:lstStyle/>
          <a:p>
            <a:pPr algn="ctr"/>
            <a:r>
              <a:rPr lang="zh-CN" altLang="en-US" sz="5400"/>
              <a:t>化 工</a:t>
            </a:r>
            <a:br>
              <a:rPr lang="zh-CN" altLang="en-US" sz="5400"/>
            </a:br>
            <a:r>
              <a:rPr lang="zh-CN" altLang="en-US" sz="5400"/>
              <a:t>安全与环保</a:t>
            </a:r>
            <a:endParaRPr lang="zh-CN" altLang="en-US" sz="5400"/>
          </a:p>
        </p:txBody>
      </p:sp>
      <p:sp>
        <p:nvSpPr>
          <p:cNvPr id="346115" name="Rectangle 3" descr="蓝色砂纸"/>
          <p:cNvSpPr>
            <a:spLocks noGrp="1" noChangeArrowheads="1"/>
          </p:cNvSpPr>
          <p:nvPr>
            <p:ph type="subTitle" idx="1"/>
          </p:nvPr>
        </p:nvSpPr>
        <p:spPr>
          <a:xfrm>
            <a:off x="0" y="4467860"/>
            <a:ext cx="9144000" cy="2383790"/>
          </a:xfrm>
          <a:blipFill dpi="0" rotWithShape="0">
            <a:blip r:embed="rId1" cstate="print"/>
            <a:srcRect/>
            <a:tile tx="0" ty="0" sx="100000" sy="100000" flip="none" algn="tl"/>
          </a:blipFill>
        </p:spPr>
        <p:txBody>
          <a:bodyPr/>
          <a:lstStyle/>
          <a:p>
            <a:pPr algn="ctr" eaLnBrk="1" latinLnBrk="0" hangingPunct="1">
              <a:lnSpc>
                <a:spcPct val="50000"/>
              </a:lnSpc>
              <a:spcBef>
                <a:spcPts val="0"/>
              </a:spcBef>
              <a:spcAft>
                <a:spcPts val="0"/>
              </a:spcAft>
            </a:pP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spcBef>
                <a:spcPts val="25"/>
              </a:spcBef>
              <a:spcAft>
                <a:spcPts val="0"/>
              </a:spcAft>
            </a:pPr>
            <a:r>
              <a:rPr lang="zh-CN" altLang="zh-CN" sz="3600" b="1">
                <a:solidFill>
                  <a:schemeClr val="tx1"/>
                </a:solidFill>
                <a:latin typeface="华文楷体" panose="02010600040101010101" charset="-122"/>
                <a:ea typeface="华文楷体" panose="02010600040101010101" charset="-122"/>
              </a:rPr>
              <a:t>刘志宝</a:t>
            </a: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pPr>
            <a:r>
              <a:rPr lang="en-US" altLang="zh-CN" sz="3200" b="1">
                <a:solidFill>
                  <a:schemeClr val="tx1"/>
                </a:solidFill>
                <a:latin typeface="+mj-lt"/>
                <a:ea typeface="华文行楷" panose="02010800040101010101" pitchFamily="2" charset="-122"/>
                <a:cs typeface="+mj-lt"/>
              </a:rPr>
              <a:t> </a:t>
            </a:r>
            <a:r>
              <a:rPr lang="zh-CN" altLang="zh-CN" sz="3200" b="1">
                <a:solidFill>
                  <a:schemeClr val="tx1"/>
                </a:solidFill>
                <a:latin typeface="+mj-lt"/>
                <a:ea typeface="华文行楷" panose="02010800040101010101" pitchFamily="2" charset="-122"/>
                <a:cs typeface="+mj-lt"/>
              </a:rPr>
              <a:t>15853177979</a:t>
            </a:r>
            <a:endParaRPr lang="zh-CN" altLang="zh-CN" sz="3600" b="1">
              <a:solidFill>
                <a:schemeClr val="tx1"/>
              </a:solidFill>
              <a:latin typeface="+mj-lt"/>
              <a:ea typeface="华文行楷" panose="02010800040101010101" pitchFamily="2" charset="-122"/>
              <a:cs typeface="+mj-lt"/>
            </a:endParaRPr>
          </a:p>
          <a:p>
            <a:pPr algn="ctr">
              <a:lnSpc>
                <a:spcPct val="90000"/>
              </a:lnSpc>
            </a:pPr>
            <a:endParaRPr lang="en-US" altLang="zh-CN" sz="3600" b="1">
              <a:solidFill>
                <a:schemeClr val="tx1"/>
              </a:solidFill>
              <a:latin typeface="+mj-lt"/>
              <a:ea typeface="华文行楷" panose="02010800040101010101" pitchFamily="2" charset="-122"/>
              <a:cs typeface="+mj-lt"/>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3590" y="606425"/>
            <a:ext cx="8141335" cy="5930900"/>
          </a:xfrm>
        </p:spPr>
        <p:txBody>
          <a:bodyPr/>
          <a:p>
            <a:pPr marL="0" indent="0" algn="just">
              <a:buNone/>
            </a:pPr>
            <a:r>
              <a:rPr lang="zh-CN" altLang="en-US" sz="2800" dirty="0">
                <a:solidFill>
                  <a:schemeClr val="accent5"/>
                </a:solidFill>
                <a:latin typeface="华文楷体" panose="02010600040101010101" charset="-122"/>
                <a:ea typeface="华文楷体" panose="02010600040101010101" charset="-122"/>
                <a:cs typeface="华文楷体" panose="02010600040101010101" charset="-122"/>
                <a:sym typeface="+mn-ea"/>
              </a:rPr>
              <a:t>第十二条</a:t>
            </a:r>
            <a:r>
              <a:rPr lang="zh-CN" altLang="en-US" sz="2800" dirty="0">
                <a:latin typeface="华文楷体" panose="02010600040101010101" charset="-122"/>
                <a:ea typeface="华文楷体" panose="02010600040101010101" charset="-122"/>
                <a:cs typeface="华文楷体" panose="02010600040101010101" charset="-122"/>
                <a:sym typeface="+mn-ea"/>
              </a:rPr>
              <a:t> 使用</a:t>
            </a:r>
            <a:r>
              <a:rPr lang="zh-CN" altLang="en-US" sz="2800" b="1" dirty="0">
                <a:solidFill>
                  <a:srgbClr val="FFC000"/>
                </a:solidFill>
                <a:latin typeface="华文楷体" panose="02010600040101010101" charset="-122"/>
                <a:ea typeface="华文楷体" panose="02010600040101010101" charset="-122"/>
                <a:cs typeface="华文楷体" panose="02010600040101010101" charset="-122"/>
                <a:sym typeface="+mn-ea"/>
              </a:rPr>
              <a:t>有毒物品作业场所</a:t>
            </a:r>
            <a:r>
              <a:rPr lang="zh-CN" altLang="en-US" sz="2800" dirty="0">
                <a:latin typeface="华文楷体" panose="02010600040101010101" charset="-122"/>
                <a:ea typeface="华文楷体" panose="02010600040101010101" charset="-122"/>
                <a:cs typeface="华文楷体" panose="02010600040101010101" charset="-122"/>
                <a:sym typeface="+mn-ea"/>
              </a:rPr>
              <a:t>应当设置</a:t>
            </a:r>
            <a:r>
              <a:rPr lang="zh-CN" altLang="en-US" sz="2800" dirty="0">
                <a:solidFill>
                  <a:srgbClr val="FF0D0D"/>
                </a:solidFill>
                <a:latin typeface="华文楷体" panose="02010600040101010101" charset="-122"/>
                <a:ea typeface="华文楷体" panose="02010600040101010101" charset="-122"/>
                <a:cs typeface="华文楷体" panose="02010600040101010101" charset="-122"/>
                <a:sym typeface="+mn-ea"/>
              </a:rPr>
              <a:t>黄色区域警示线</a:t>
            </a:r>
            <a:r>
              <a:rPr lang="zh-CN" altLang="en-US" sz="2800" dirty="0">
                <a:latin typeface="华文楷体" panose="02010600040101010101" charset="-122"/>
                <a:ea typeface="华文楷体" panose="02010600040101010101" charset="-122"/>
                <a:cs typeface="华文楷体" panose="02010600040101010101" charset="-122"/>
                <a:sym typeface="+mn-ea"/>
              </a:rPr>
              <a:t>、</a:t>
            </a:r>
            <a:r>
              <a:rPr lang="zh-CN" altLang="en-US" sz="2800" dirty="0">
                <a:solidFill>
                  <a:srgbClr val="FF0D0D"/>
                </a:solidFill>
                <a:latin typeface="华文楷体" panose="02010600040101010101" charset="-122"/>
                <a:ea typeface="华文楷体" panose="02010600040101010101" charset="-122"/>
                <a:cs typeface="华文楷体" panose="02010600040101010101" charset="-122"/>
                <a:sym typeface="+mn-ea"/>
              </a:rPr>
              <a:t>警示标识</a:t>
            </a:r>
            <a:r>
              <a:rPr lang="zh-CN" altLang="en-US" sz="2800" dirty="0">
                <a:latin typeface="华文楷体" panose="02010600040101010101" charset="-122"/>
                <a:ea typeface="华文楷体" panose="02010600040101010101" charset="-122"/>
                <a:cs typeface="华文楷体" panose="02010600040101010101" charset="-122"/>
                <a:sym typeface="+mn-ea"/>
              </a:rPr>
              <a:t>和</a:t>
            </a:r>
            <a:r>
              <a:rPr lang="zh-CN" altLang="en-US" sz="2800" dirty="0">
                <a:solidFill>
                  <a:srgbClr val="FF0D0D"/>
                </a:solidFill>
                <a:latin typeface="华文楷体" panose="02010600040101010101" charset="-122"/>
                <a:ea typeface="华文楷体" panose="02010600040101010101" charset="-122"/>
                <a:cs typeface="华文楷体" panose="02010600040101010101" charset="-122"/>
                <a:sym typeface="+mn-ea"/>
              </a:rPr>
              <a:t>中文警示说明</a:t>
            </a:r>
            <a:r>
              <a:rPr lang="zh-CN" altLang="en-US" sz="2800" dirty="0">
                <a:latin typeface="华文楷体" panose="02010600040101010101" charset="-122"/>
                <a:ea typeface="华文楷体" panose="02010600040101010101" charset="-122"/>
                <a:cs typeface="华文楷体" panose="02010600040101010101" charset="-122"/>
                <a:sym typeface="+mn-ea"/>
              </a:rPr>
              <a:t>。警示说明应当载明产生职业中毒危害的种类、后果、预防以及应急救治措施等内容。 </a:t>
            </a:r>
            <a:endParaRPr lang="zh-CN" altLang="en-US" sz="2800" dirty="0">
              <a:latin typeface="华文楷体" panose="02010600040101010101" charset="-122"/>
              <a:ea typeface="华文楷体" panose="02010600040101010101" charset="-122"/>
              <a:cs typeface="华文楷体" panose="02010600040101010101" charset="-122"/>
            </a:endParaRPr>
          </a:p>
          <a:p>
            <a:pPr marL="0" indent="0" algn="just">
              <a:buNone/>
            </a:pPr>
            <a:r>
              <a:rPr lang="en-US" altLang="zh-CN" sz="2800"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sz="2800" b="1" dirty="0">
                <a:solidFill>
                  <a:srgbClr val="FFC000"/>
                </a:solidFill>
                <a:latin typeface="华文楷体" panose="02010600040101010101" charset="-122"/>
                <a:ea typeface="华文楷体" panose="02010600040101010101" charset="-122"/>
                <a:cs typeface="华文楷体" panose="02010600040101010101" charset="-122"/>
                <a:sym typeface="+mn-ea"/>
              </a:rPr>
              <a:t>高毒作业场所</a:t>
            </a:r>
            <a:r>
              <a:rPr lang="zh-CN" altLang="en-US" sz="2800" dirty="0">
                <a:latin typeface="华文楷体" panose="02010600040101010101" charset="-122"/>
                <a:ea typeface="华文楷体" panose="02010600040101010101" charset="-122"/>
                <a:cs typeface="华文楷体" panose="02010600040101010101" charset="-122"/>
                <a:sym typeface="+mn-ea"/>
              </a:rPr>
              <a:t>应当设置</a:t>
            </a:r>
            <a:r>
              <a:rPr lang="zh-CN" altLang="en-US" sz="2800" dirty="0">
                <a:solidFill>
                  <a:srgbClr val="FF0D0D"/>
                </a:solidFill>
                <a:latin typeface="华文楷体" panose="02010600040101010101" charset="-122"/>
                <a:ea typeface="华文楷体" panose="02010600040101010101" charset="-122"/>
                <a:cs typeface="华文楷体" panose="02010600040101010101" charset="-122"/>
                <a:sym typeface="+mn-ea"/>
              </a:rPr>
              <a:t>红色区域警示线、警示标识和中文警示说明，并设置通讯报警设备</a:t>
            </a:r>
            <a:r>
              <a:rPr lang="zh-CN" altLang="en-US" sz="2800" dirty="0">
                <a:latin typeface="华文楷体" panose="02010600040101010101" charset="-122"/>
                <a:ea typeface="华文楷体" panose="02010600040101010101" charset="-122"/>
                <a:cs typeface="华文楷体" panose="02010600040101010101" charset="-122"/>
                <a:sym typeface="+mn-ea"/>
              </a:rPr>
              <a:t>。 </a:t>
            </a:r>
            <a:endParaRPr lang="zh-CN" altLang="en-US" sz="2800" dirty="0">
              <a:latin typeface="华文楷体" panose="02010600040101010101" charset="-122"/>
              <a:ea typeface="华文楷体" panose="02010600040101010101" charset="-122"/>
              <a:cs typeface="华文楷体" panose="02010600040101010101" charset="-122"/>
            </a:endParaRPr>
          </a:p>
          <a:p>
            <a:pPr marL="0" indent="0">
              <a:buNone/>
            </a:pPr>
            <a:r>
              <a:rPr kumimoji="0" lang="en-US" altLang="zh-CN" sz="2800" b="1" kern="1200" dirty="0">
                <a:latin typeface="华文楷体" panose="02010600040101010101" charset="-122"/>
                <a:ea typeface="华文楷体" panose="02010600040101010101" charset="-122"/>
                <a:cs typeface="华文楷体" panose="02010600040101010101" charset="-122"/>
                <a:sym typeface="+mn-ea"/>
              </a:rPr>
              <a:t>    </a:t>
            </a:r>
            <a:r>
              <a:rPr kumimoji="0" lang="zh-CN" altLang="en-US" sz="2800" b="1" kern="1200" dirty="0">
                <a:latin typeface="华文楷体" panose="02010600040101010101" charset="-122"/>
                <a:ea typeface="华文楷体" panose="02010600040101010101" charset="-122"/>
                <a:cs typeface="华文楷体" panose="02010600040101010101" charset="-122"/>
                <a:sym typeface="+mn-ea"/>
              </a:rPr>
              <a:t>3. 《</a:t>
            </a:r>
            <a:r>
              <a:rPr kumimoji="0" lang="zh-CN" altLang="en-US" sz="2800" b="1" kern="1200" dirty="0">
                <a:solidFill>
                  <a:srgbClr val="FF0000"/>
                </a:solidFill>
                <a:latin typeface="华文楷体" panose="02010600040101010101" charset="-122"/>
                <a:ea typeface="华文楷体" panose="02010600040101010101" charset="-122"/>
                <a:cs typeface="华文楷体" panose="02010600040101010101" charset="-122"/>
                <a:sym typeface="+mn-ea"/>
              </a:rPr>
              <a:t>工作场所职业卫生管理规定</a:t>
            </a:r>
            <a:r>
              <a:rPr kumimoji="0" lang="zh-CN" altLang="en-US" sz="2800" b="1" kern="1200" dirty="0">
                <a:latin typeface="华文楷体" panose="02010600040101010101" charset="-122"/>
                <a:ea typeface="华文楷体" panose="02010600040101010101" charset="-122"/>
                <a:cs typeface="华文楷体" panose="02010600040101010101" charset="-122"/>
                <a:sym typeface="+mn-ea"/>
              </a:rPr>
              <a:t>》（卫生健康委员会令 第 5 号 ）</a:t>
            </a:r>
            <a:endParaRPr kumimoji="0" lang="zh-CN" altLang="en-US" sz="2800" b="1" kern="1200" dirty="0">
              <a:latin typeface="华文楷体" panose="02010600040101010101" charset="-122"/>
              <a:ea typeface="华文楷体" panose="02010600040101010101" charset="-122"/>
              <a:cs typeface="华文楷体" panose="02010600040101010101" charset="-122"/>
            </a:endParaRPr>
          </a:p>
          <a:p>
            <a:pPr marL="0" indent="0">
              <a:buNone/>
            </a:pPr>
            <a:r>
              <a:rPr lang="zh-CN" altLang="en-US" sz="2800">
                <a:solidFill>
                  <a:srgbClr val="00B0F0"/>
                </a:solidFill>
                <a:latin typeface="华文楷体" panose="02010600040101010101" charset="-122"/>
                <a:ea typeface="华文楷体" panose="02010600040101010101" charset="-122"/>
                <a:sym typeface="+mn-ea"/>
              </a:rPr>
              <a:t>第三条</a:t>
            </a:r>
            <a:r>
              <a:rPr lang="en-US" altLang="zh-CN" sz="2800">
                <a:latin typeface="华文楷体" panose="02010600040101010101" charset="-122"/>
                <a:ea typeface="华文楷体" panose="02010600040101010101" charset="-122"/>
                <a:sym typeface="+mn-ea"/>
              </a:rPr>
              <a:t>   用人单位应当加强职业病防治工作，为劳动者提供符合法律、法规、规章、国家职业卫生标准和卫生要求的工作环境和条件，并采取有效措施保障劳动者的职业健康</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eaLnBrk="1" latinLnBrk="0" hangingPunct="1">
              <a:spcBef>
                <a:spcPts val="0"/>
              </a:spcBef>
              <a:buNone/>
            </a:pPr>
            <a:endParaRPr lang="zh-CN" altLang="en-US" sz="2800">
              <a:latin typeface="华文楷体" panose="02010600040101010101" charset="-122"/>
              <a:ea typeface="华文楷体" panose="020106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1040" y="584835"/>
            <a:ext cx="8263890" cy="5982970"/>
          </a:xfrm>
        </p:spPr>
        <p:txBody>
          <a:bodyPr/>
          <a:p>
            <a:pPr marL="0" indent="0">
              <a:buNone/>
            </a:pPr>
            <a:r>
              <a:rPr lang="zh-CN" altLang="en-US" sz="2800">
                <a:solidFill>
                  <a:srgbClr val="00B0F0"/>
                </a:solidFill>
                <a:latin typeface="华文楷体" panose="02010600040101010101" charset="-122"/>
                <a:ea typeface="华文楷体" panose="02010600040101010101" charset="-122"/>
                <a:sym typeface="+mn-ea"/>
              </a:rPr>
              <a:t>第四条</a:t>
            </a:r>
            <a:r>
              <a:rPr lang="zh-CN" altLang="en-US" sz="2800">
                <a:latin typeface="华文楷体" panose="02010600040101010101" charset="-122"/>
                <a:ea typeface="华文楷体" panose="02010600040101010101" charset="-122"/>
                <a:sym typeface="+mn-ea"/>
              </a:rPr>
              <a:t>　用人单位是职业病防治的责任主体，并对本单位产生的职业病危害承担责任。</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用人单位的主要负责人对本单位的职业病防治工作全面负责。</a:t>
            </a:r>
            <a:endParaRPr lang="zh-CN" altLang="en-US" sz="2800">
              <a:latin typeface="华文楷体" panose="02010600040101010101" charset="-122"/>
              <a:ea typeface="华文楷体" panose="02010600040101010101" charset="-122"/>
            </a:endParaRPr>
          </a:p>
          <a:p>
            <a:pPr marL="0" indent="0">
              <a:buNone/>
            </a:pPr>
            <a:r>
              <a:rPr lang="zh-CN" altLang="en-US" sz="2800">
                <a:solidFill>
                  <a:srgbClr val="00B0F0"/>
                </a:solidFill>
                <a:latin typeface="华文楷体" panose="02010600040101010101" charset="-122"/>
                <a:ea typeface="华文楷体" panose="02010600040101010101" charset="-122"/>
                <a:sym typeface="+mn-ea"/>
              </a:rPr>
              <a:t>第十一条</a:t>
            </a:r>
            <a:r>
              <a:rPr lang="zh-CN" altLang="en-US" sz="2800">
                <a:latin typeface="华文楷体" panose="02010600040101010101" charset="-122"/>
                <a:ea typeface="华文楷体" panose="02010600040101010101" charset="-122"/>
                <a:sym typeface="+mn-ea"/>
              </a:rPr>
              <a:t>　存在职业病危害的用人单位应当制定职业病危害防治计划和实施方案，建立、健全下列职业卫生管理制度和操作规程：（</a:t>
            </a:r>
            <a:r>
              <a:rPr lang="en-US" altLang="zh-CN" sz="2800">
                <a:latin typeface="华文楷体" panose="02010600040101010101" charset="-122"/>
                <a:ea typeface="华文楷体" panose="02010600040101010101" charset="-122"/>
                <a:sym typeface="+mn-ea"/>
              </a:rPr>
              <a:t>13</a:t>
            </a:r>
            <a:r>
              <a:rPr lang="zh-CN" altLang="en-US" sz="2800">
                <a:latin typeface="华文楷体" panose="02010600040101010101" charset="-122"/>
                <a:ea typeface="华文楷体" panose="02010600040101010101" charset="-122"/>
                <a:sym typeface="+mn-ea"/>
              </a:rPr>
              <a:t>项）</a:t>
            </a:r>
            <a:endParaRPr lang="zh-CN" altLang="en-US" sz="2800">
              <a:latin typeface="华文楷体" panose="02010600040101010101" charset="-122"/>
              <a:ea typeface="华文楷体" panose="02010600040101010101" charset="-122"/>
            </a:endParaRPr>
          </a:p>
          <a:p>
            <a:pPr marL="0" indent="0">
              <a:buNone/>
            </a:pPr>
            <a:r>
              <a:rPr lang="zh-CN" altLang="en-US" sz="2800">
                <a:latin typeface="华文楷体" panose="02010600040101010101" charset="-122"/>
                <a:ea typeface="华文楷体" panose="02010600040101010101" charset="-122"/>
                <a:sym typeface="+mn-ea"/>
              </a:rPr>
              <a:t>　　（一）职业病危害防治责任制度；</a:t>
            </a:r>
            <a:endParaRPr lang="zh-CN" altLang="en-US"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sz="2800">
                <a:latin typeface="华文楷体" panose="02010600040101010101" charset="-122"/>
                <a:ea typeface="华文楷体" panose="02010600040101010101" charset="-122"/>
                <a:sym typeface="+mn-ea"/>
              </a:rPr>
              <a:t>　　（二）职业病危害警示与告知制度；</a:t>
            </a:r>
            <a:endParaRPr lang="zh-CN" altLang="en-US" sz="280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（三）职业病危害项目申报制度；</a:t>
            </a:r>
            <a:endParaRPr lang="zh-CN" altLang="en-US"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sz="2800">
                <a:latin typeface="华文楷体" panose="02010600040101010101" charset="-122"/>
                <a:ea typeface="华文楷体" panose="02010600040101010101" charset="-122"/>
                <a:sym typeface="+mn-ea"/>
              </a:rPr>
              <a:t>　　（四）职业病防治宣传教育培训制度；</a:t>
            </a:r>
            <a:endParaRPr lang="zh-CN" altLang="en-US"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sz="2800">
                <a:latin typeface="华文楷体" panose="02010600040101010101" charset="-122"/>
                <a:ea typeface="华文楷体" panose="02010600040101010101" charset="-122"/>
                <a:sym typeface="+mn-ea"/>
              </a:rPr>
              <a:t>　　（五）职业病防护设施维护检修制度；</a:t>
            </a:r>
            <a:endParaRPr lang="zh-CN" altLang="en-US" sz="280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（六）职业病防护用品管理制度；</a:t>
            </a:r>
            <a:endParaRPr lang="zh-CN" altLang="en-US"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zh-CN" altLang="en-US"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sz="2800">
                <a:latin typeface="华文楷体" panose="02010600040101010101" charset="-122"/>
                <a:ea typeface="华文楷体" panose="02010600040101010101" charset="-122"/>
                <a:sym typeface="+mn-ea"/>
              </a:rPr>
              <a:t>　　</a:t>
            </a:r>
            <a:endParaRPr lang="zh-CN" altLang="en-US" sz="2800">
              <a:latin typeface="华文楷体" panose="02010600040101010101" charset="-122"/>
              <a:ea typeface="华文楷体" panose="02010600040101010101" charset="-122"/>
            </a:endParaRPr>
          </a:p>
          <a:p>
            <a:pPr marL="0" indent="0" eaLnBrk="1" latinLnBrk="0" hangingPunct="1">
              <a:lnSpc>
                <a:spcPts val="3200"/>
              </a:lnSpc>
              <a:spcBef>
                <a:spcPts val="0"/>
              </a:spcBef>
              <a:buNone/>
            </a:pPr>
            <a:endParaRPr lang="zh-CN" altLang="en-US" sz="2800" b="1">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spcBef>
                <a:spcPts val="0"/>
              </a:spcBef>
              <a:buNone/>
            </a:pPr>
            <a:endParaRPr lang="zh-CN" altLang="en-US" sz="2800">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7720" y="570230"/>
            <a:ext cx="8031480" cy="5818505"/>
          </a:xfrm>
          <a:prstGeom prst="rect">
            <a:avLst/>
          </a:prstGeom>
          <a:noFill/>
        </p:spPr>
        <p:txBody>
          <a:bodyPr wrap="square" rtlCol="0" anchor="t">
            <a:spAutoFit/>
          </a:bodyPr>
          <a:p>
            <a:pPr marL="0" indent="0" eaLnBrk="1" latinLnBrk="0" hangingPunct="1">
              <a:lnSpc>
                <a:spcPts val="3500"/>
              </a:lnSpc>
              <a:spcBef>
                <a:spcPts val="0"/>
              </a:spcBef>
              <a:buNone/>
            </a:pPr>
            <a:r>
              <a:rPr lang="zh-CN" altLang="en-US" sz="2800">
                <a:latin typeface="华文楷体" panose="02010600040101010101" charset="-122"/>
                <a:ea typeface="华文楷体" panose="02010600040101010101" charset="-122"/>
                <a:sym typeface="+mn-ea"/>
              </a:rPr>
              <a:t>　（七）职业病危害监测及评价管理制度；</a:t>
            </a:r>
            <a:endParaRPr lang="zh-CN" altLang="en-US"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sz="2800">
                <a:latin typeface="华文楷体" panose="02010600040101010101" charset="-122"/>
                <a:ea typeface="华文楷体" panose="02010600040101010101" charset="-122"/>
                <a:sym typeface="+mn-ea"/>
              </a:rPr>
              <a:t>　（八）建设项目职业病防护设施“三同时”管理制度；</a:t>
            </a:r>
            <a:endParaRPr lang="zh-CN" altLang="en-US"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sz="2800">
                <a:latin typeface="华文楷体" panose="02010600040101010101" charset="-122"/>
                <a:ea typeface="华文楷体" panose="02010600040101010101" charset="-122"/>
                <a:sym typeface="+mn-ea"/>
              </a:rPr>
              <a:t>　（九）劳动者职业健康监护及其档案管理制度；</a:t>
            </a:r>
            <a:endParaRPr lang="zh-CN" altLang="en-US"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sz="2800">
                <a:latin typeface="华文楷体" panose="02010600040101010101" charset="-122"/>
                <a:ea typeface="华文楷体" panose="02010600040101010101" charset="-122"/>
                <a:sym typeface="+mn-ea"/>
              </a:rPr>
              <a:t>　（十）职业病危害事故处置与报告制度；</a:t>
            </a:r>
            <a:endParaRPr lang="zh-CN" altLang="en-US"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sz="2800">
                <a:latin typeface="华文楷体" panose="02010600040101010101" charset="-122"/>
                <a:ea typeface="华文楷体" panose="02010600040101010101" charset="-122"/>
                <a:sym typeface="+mn-ea"/>
              </a:rPr>
              <a:t>　（十一）职业病危害应急救援与管理制度；</a:t>
            </a:r>
            <a:endParaRPr lang="zh-CN" altLang="en-US" sz="280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sz="2800">
                <a:latin typeface="华文楷体" panose="02010600040101010101" charset="-122"/>
                <a:ea typeface="华文楷体" panose="02010600040101010101" charset="-122"/>
                <a:sym typeface="+mn-ea"/>
              </a:rPr>
              <a:t>　（十二）岗位职业卫生操作规程；</a:t>
            </a:r>
            <a:endParaRPr lang="zh-CN" altLang="en-US" sz="2800">
              <a:latin typeface="华文楷体" panose="02010600040101010101" charset="-122"/>
              <a:ea typeface="华文楷体" panose="02010600040101010101" charset="-122"/>
            </a:endParaRPr>
          </a:p>
          <a:p>
            <a:pPr marL="0" indent="0">
              <a:buNone/>
            </a:pPr>
            <a:r>
              <a:rPr lang="zh-CN" altLang="en-US" sz="2800">
                <a:latin typeface="华文楷体" panose="02010600040101010101" charset="-122"/>
                <a:ea typeface="华文楷体" panose="02010600040101010101" charset="-122"/>
                <a:sym typeface="+mn-ea"/>
              </a:rPr>
              <a:t>　（十三）法律、法规、规章规定的其他职业病防治制度。</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solidFill>
                  <a:srgbClr val="00B0F0"/>
                </a:solidFill>
                <a:latin typeface="华文楷体" panose="02010600040101010101" charset="-122"/>
                <a:ea typeface="华文楷体" panose="02010600040101010101" charset="-122"/>
                <a:sym typeface="+mn-ea"/>
              </a:rPr>
              <a:t>第十二条</a:t>
            </a:r>
            <a:r>
              <a:rPr lang="zh-CN" altLang="en-US" sz="2800">
                <a:latin typeface="华文楷体" panose="02010600040101010101" charset="-122"/>
                <a:ea typeface="华文楷体" panose="02010600040101010101" charset="-122"/>
                <a:sym typeface="+mn-ea"/>
              </a:rPr>
              <a:t>　产生职业病危害的用人单位的</a:t>
            </a:r>
            <a:r>
              <a:rPr lang="zh-CN" altLang="en-US" sz="2800">
                <a:solidFill>
                  <a:srgbClr val="FFC000"/>
                </a:solidFill>
                <a:latin typeface="华文楷体" panose="02010600040101010101" charset="-122"/>
                <a:ea typeface="华文楷体" panose="02010600040101010101" charset="-122"/>
                <a:sym typeface="+mn-ea"/>
              </a:rPr>
              <a:t>工作场所应当符合下列基本要求：</a:t>
            </a:r>
            <a:endParaRPr lang="zh-CN" altLang="en-US" sz="2800">
              <a:solidFill>
                <a:srgbClr val="FF0000"/>
              </a:solidFill>
              <a:latin typeface="华文楷体" panose="02010600040101010101" charset="-122"/>
              <a:ea typeface="华文楷体" panose="02010600040101010101" charset="-122"/>
            </a:endParaRPr>
          </a:p>
          <a:p>
            <a:pPr marL="0" indent="0">
              <a:buNone/>
            </a:pPr>
            <a:r>
              <a:rPr lang="zh-CN" altLang="en-US" sz="2800">
                <a:latin typeface="华文楷体" panose="02010600040101010101" charset="-122"/>
                <a:ea typeface="华文楷体" panose="02010600040101010101" charset="-122"/>
                <a:sym typeface="+mn-ea"/>
              </a:rPr>
              <a:t>　　（一）生产布局合理，</a:t>
            </a:r>
            <a:r>
              <a:rPr lang="zh-CN" altLang="en-US" sz="2800">
                <a:solidFill>
                  <a:srgbClr val="FF0000"/>
                </a:solidFill>
                <a:latin typeface="华文楷体" panose="02010600040101010101" charset="-122"/>
                <a:ea typeface="华文楷体" panose="02010600040101010101" charset="-122"/>
                <a:sym typeface="+mn-ea"/>
              </a:rPr>
              <a:t>有害作业</a:t>
            </a:r>
            <a:r>
              <a:rPr lang="zh-CN" altLang="en-US" sz="2800">
                <a:latin typeface="华文楷体" panose="02010600040101010101" charset="-122"/>
                <a:ea typeface="华文楷体" panose="02010600040101010101" charset="-122"/>
                <a:sym typeface="+mn-ea"/>
              </a:rPr>
              <a:t>与</a:t>
            </a:r>
            <a:r>
              <a:rPr lang="zh-CN" altLang="en-US" sz="2800">
                <a:solidFill>
                  <a:srgbClr val="FF0000"/>
                </a:solidFill>
                <a:latin typeface="华文楷体" panose="02010600040101010101" charset="-122"/>
                <a:ea typeface="华文楷体" panose="02010600040101010101" charset="-122"/>
                <a:sym typeface="+mn-ea"/>
              </a:rPr>
              <a:t>无害作业</a:t>
            </a:r>
            <a:r>
              <a:rPr lang="zh-CN" altLang="en-US" sz="2800">
                <a:latin typeface="华文楷体" panose="02010600040101010101" charset="-122"/>
                <a:ea typeface="华文楷体" panose="02010600040101010101" charset="-122"/>
                <a:sym typeface="+mn-ea"/>
              </a:rPr>
              <a:t>分开；</a:t>
            </a:r>
            <a:endParaRPr lang="zh-CN" altLang="en-US" sz="280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7400" y="506095"/>
            <a:ext cx="8177530" cy="5798820"/>
          </a:xfrm>
        </p:spPr>
        <p:txBody>
          <a:bodyPr/>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（二）工作场所与生活场所分开，工作场所不得住人；</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（三）有与职业病防治工作相适应的有效防护设施；</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（四）职业病危害因素的强度或者浓度符合国家职业卫生标准；</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（五）有配套的更衣间、洗浴间、孕妇休息间等卫生设施；</a:t>
            </a:r>
            <a:r>
              <a:rPr lang="en-US" altLang="zh-CN" sz="2800">
                <a:latin typeface="华文楷体" panose="02010600040101010101" charset="-122"/>
                <a:ea typeface="华文楷体" panose="02010600040101010101" charset="-122"/>
                <a:sym typeface="+mn-ea"/>
              </a:rPr>
              <a:t>  </a:t>
            </a:r>
            <a:endParaRPr lang="en-US" altLang="zh-CN"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（六）设备、工具、用具等设施符合保护劳动者生理、心理健康的要求；</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（七）法律、法规、规章和国家职业卫生标准的其他规定。</a:t>
            </a:r>
            <a:endParaRPr lang="zh-CN" altLang="en-US" sz="2800">
              <a:latin typeface="华文楷体" panose="02010600040101010101" charset="-122"/>
              <a:ea typeface="华文楷体" panose="02010600040101010101"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4380" y="887095"/>
            <a:ext cx="8162925" cy="5262245"/>
          </a:xfrm>
          <a:prstGeom prst="rect">
            <a:avLst/>
          </a:prstGeom>
          <a:noFill/>
        </p:spPr>
        <p:txBody>
          <a:bodyPr wrap="square" rtlCol="0" anchor="t">
            <a:spAutoFit/>
          </a:bodyPr>
          <a:p>
            <a:pPr marL="0" indent="0">
              <a:buNone/>
            </a:pPr>
            <a:r>
              <a:rPr lang="zh-CN" altLang="en-US" sz="2800">
                <a:solidFill>
                  <a:srgbClr val="00B0F0"/>
                </a:solidFill>
                <a:latin typeface="华文楷体" panose="02010600040101010101" charset="-122"/>
                <a:ea typeface="华文楷体" panose="02010600040101010101" charset="-122"/>
                <a:sym typeface="+mn-ea"/>
              </a:rPr>
              <a:t>第十三条</a:t>
            </a:r>
            <a:r>
              <a:rPr lang="zh-CN" altLang="en-US" sz="2800">
                <a:latin typeface="华文楷体" panose="02010600040101010101" charset="-122"/>
                <a:ea typeface="华文楷体" panose="02010600040101010101" charset="-122"/>
                <a:sym typeface="+mn-ea"/>
              </a:rPr>
              <a:t>　用人单位工作场所存在职业病目录所列职业病的危害因素的，应当按照《职业病危害项目申报办法》的规定，及时、如实向所在地卫生健康主管部门</a:t>
            </a:r>
            <a:r>
              <a:rPr lang="zh-CN" altLang="en-US" sz="2800">
                <a:solidFill>
                  <a:srgbClr val="FFC000"/>
                </a:solidFill>
                <a:latin typeface="华文楷体" panose="02010600040101010101" charset="-122"/>
                <a:ea typeface="华文楷体" panose="02010600040101010101" charset="-122"/>
                <a:sym typeface="+mn-ea"/>
              </a:rPr>
              <a:t>申报职业病危害项目</a:t>
            </a:r>
            <a:r>
              <a:rPr lang="zh-CN" altLang="en-US" sz="2800">
                <a:latin typeface="华文楷体" panose="02010600040101010101" charset="-122"/>
                <a:ea typeface="华文楷体" panose="02010600040101010101" charset="-122"/>
                <a:sym typeface="+mn-ea"/>
              </a:rPr>
              <a:t>，并接受卫生健康主管部门的监督检查。</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solidFill>
                  <a:srgbClr val="00B0F0"/>
                </a:solidFill>
                <a:latin typeface="华文楷体" panose="02010600040101010101" charset="-122"/>
                <a:ea typeface="华文楷体" panose="02010600040101010101" charset="-122"/>
                <a:sym typeface="+mn-ea"/>
              </a:rPr>
              <a:t>第十四条</a:t>
            </a:r>
            <a:r>
              <a:rPr lang="zh-CN" altLang="en-US" sz="2800">
                <a:latin typeface="华文楷体" panose="02010600040101010101" charset="-122"/>
                <a:ea typeface="华文楷体" panose="02010600040101010101" charset="-122"/>
                <a:sym typeface="+mn-ea"/>
              </a:rPr>
              <a:t>　新建、改建、扩建的工程建设项目和技术改造、技术引进项目（以下统称建设项目）可能产生职业病危害的，建设单位应当按照国家有关建设项目</a:t>
            </a:r>
            <a:r>
              <a:rPr lang="zh-CN" altLang="en-US" sz="2800">
                <a:solidFill>
                  <a:srgbClr val="FFC000"/>
                </a:solidFill>
                <a:latin typeface="华文楷体" panose="02010600040101010101" charset="-122"/>
                <a:ea typeface="华文楷体" panose="02010600040101010101" charset="-122"/>
                <a:sym typeface="+mn-ea"/>
              </a:rPr>
              <a:t>职业病防护设施“三同时”</a:t>
            </a:r>
            <a:r>
              <a:rPr lang="zh-CN" altLang="en-US" sz="2800">
                <a:latin typeface="华文楷体" panose="02010600040101010101" charset="-122"/>
                <a:ea typeface="华文楷体" panose="02010600040101010101" charset="-122"/>
                <a:sym typeface="+mn-ea"/>
              </a:rPr>
              <a:t>监督管理的规定，进行职业病危害预评价、职业病防护设施设计、职业病危害控制效果评价及相应的评审，组织职业病防护设施验收。</a:t>
            </a:r>
            <a:endParaRPr lang="zh-CN" altLang="en-US" sz="2800"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8665" y="878205"/>
            <a:ext cx="7978140" cy="5262245"/>
          </a:xfrm>
          <a:prstGeom prst="rect">
            <a:avLst/>
          </a:prstGeom>
          <a:noFill/>
        </p:spPr>
        <p:txBody>
          <a:bodyPr wrap="square" rtlCol="0">
            <a:spAutoFit/>
          </a:bodyPr>
          <a:p>
            <a:pPr marL="0" indent="0">
              <a:buNone/>
            </a:pPr>
            <a:r>
              <a:rPr lang="zh-CN" altLang="en-US" sz="2800">
                <a:solidFill>
                  <a:srgbClr val="00B0F0"/>
                </a:solidFill>
                <a:latin typeface="华文楷体" panose="02010600040101010101" charset="-122"/>
                <a:ea typeface="华文楷体" panose="02010600040101010101" charset="-122"/>
                <a:sym typeface="+mn-ea"/>
              </a:rPr>
              <a:t>第十五条</a:t>
            </a:r>
            <a:r>
              <a:rPr lang="zh-CN" altLang="en-US" sz="2800">
                <a:latin typeface="华文楷体" panose="02010600040101010101" charset="-122"/>
                <a:ea typeface="华文楷体" panose="02010600040101010101" charset="-122"/>
                <a:sym typeface="+mn-ea"/>
              </a:rPr>
              <a:t>　产生职业病危害的用人单位，应当在醒目位置设置</a:t>
            </a:r>
            <a:r>
              <a:rPr lang="zh-CN" altLang="en-US" sz="2800">
                <a:solidFill>
                  <a:srgbClr val="FFC000"/>
                </a:solidFill>
                <a:latin typeface="华文楷体" panose="02010600040101010101" charset="-122"/>
                <a:ea typeface="华文楷体" panose="02010600040101010101" charset="-122"/>
                <a:sym typeface="+mn-ea"/>
              </a:rPr>
              <a:t>公告栏</a:t>
            </a:r>
            <a:r>
              <a:rPr lang="zh-CN" altLang="en-US" sz="2800">
                <a:latin typeface="华文楷体" panose="02010600040101010101" charset="-122"/>
                <a:ea typeface="华文楷体" panose="02010600040101010101" charset="-122"/>
                <a:sym typeface="+mn-ea"/>
              </a:rPr>
              <a:t>，公布有关职业病防治的规章制度、操作规程、职业病危害事故应急救援措施和工作场所职业病危害因素检测结果。</a:t>
            </a:r>
            <a:endParaRPr lang="zh-CN" altLang="en-US" sz="2800">
              <a:latin typeface="华文楷体" panose="02010600040101010101" charset="-122"/>
              <a:ea typeface="华文楷体" panose="02010600040101010101" charset="-122"/>
            </a:endParaRPr>
          </a:p>
          <a:p>
            <a:pPr marL="0" indent="0">
              <a:buNone/>
            </a:pPr>
            <a:r>
              <a:rPr lang="zh-CN" altLang="en-US" sz="2800">
                <a:solidFill>
                  <a:srgbClr val="00B0F0"/>
                </a:solidFill>
                <a:latin typeface="华文楷体" panose="02010600040101010101" charset="-122"/>
                <a:ea typeface="华文楷体" panose="02010600040101010101" charset="-122"/>
                <a:sym typeface="+mn-ea"/>
              </a:rPr>
              <a:t>第十六条</a:t>
            </a:r>
            <a:r>
              <a:rPr lang="zh-CN" altLang="en-US" sz="2800">
                <a:latin typeface="华文楷体" panose="02010600040101010101" charset="-122"/>
                <a:ea typeface="华文楷体" panose="02010600040101010101" charset="-122"/>
                <a:sym typeface="+mn-ea"/>
              </a:rPr>
              <a:t>　用人单位应当为劳动者提供符合国家职业卫生标准的</a:t>
            </a:r>
            <a:r>
              <a:rPr lang="zh-CN" altLang="en-US" sz="2800">
                <a:solidFill>
                  <a:srgbClr val="FFC000"/>
                </a:solidFill>
                <a:latin typeface="华文楷体" panose="02010600040101010101" charset="-122"/>
                <a:ea typeface="华文楷体" panose="02010600040101010101" charset="-122"/>
                <a:sym typeface="+mn-ea"/>
              </a:rPr>
              <a:t>职业病防护用品</a:t>
            </a:r>
            <a:r>
              <a:rPr lang="zh-CN" altLang="en-US" sz="2800">
                <a:latin typeface="华文楷体" panose="02010600040101010101" charset="-122"/>
                <a:ea typeface="华文楷体" panose="02010600040101010101" charset="-122"/>
                <a:sym typeface="+mn-ea"/>
              </a:rPr>
              <a:t>，并督促、指导劳动者按照使用规则正确佩戴、使用，不得发放钱物替代发放职业病防护用品。</a:t>
            </a:r>
            <a:endParaRPr lang="zh-CN" altLang="en-US" sz="2800">
              <a:latin typeface="华文楷体" panose="02010600040101010101" charset="-122"/>
              <a:ea typeface="华文楷体" panose="02010600040101010101" charset="-122"/>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用人单位应当对职业病防护用品进行经常性的维护、保养，确保防护用品有效，不得使用不符合国家职业卫生标准或者已经失效的职业病防护用品。　</a:t>
            </a:r>
            <a:endParaRPr lang="zh-CN" altLang="en-US" sz="2800" b="1" dirty="0">
              <a:solidFill>
                <a:srgbClr val="FFC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88340" y="913765"/>
            <a:ext cx="8260715" cy="4831080"/>
          </a:xfrm>
          <a:prstGeom prst="rect">
            <a:avLst/>
          </a:prstGeom>
          <a:noFill/>
        </p:spPr>
        <p:txBody>
          <a:bodyPr wrap="square" rtlCol="0">
            <a:spAutoFit/>
          </a:bodyPr>
          <a:p>
            <a:pPr marL="0" indent="0" eaLnBrk="1" latinLnBrk="0" hangingPunct="1">
              <a:lnSpc>
                <a:spcPts val="3360"/>
              </a:lnSpc>
              <a:buNone/>
            </a:pPr>
            <a:r>
              <a:rPr lang="zh-CN" altLang="en-US" sz="2800">
                <a:solidFill>
                  <a:srgbClr val="00B0F0"/>
                </a:solidFill>
                <a:latin typeface="华文楷体" panose="02010600040101010101" charset="-122"/>
                <a:ea typeface="华文楷体" panose="02010600040101010101" charset="-122"/>
                <a:sym typeface="+mn-ea"/>
              </a:rPr>
              <a:t>第十七条</a:t>
            </a:r>
            <a:r>
              <a:rPr lang="zh-CN" altLang="en-US" sz="2800">
                <a:latin typeface="华文楷体" panose="02010600040101010101" charset="-122"/>
                <a:ea typeface="华文楷体" panose="02010600040101010101" charset="-122"/>
                <a:sym typeface="+mn-ea"/>
              </a:rPr>
              <a:t>　在可能发生急性职业损伤的有毒、有害工作场所，用人单位应当</a:t>
            </a:r>
            <a:r>
              <a:rPr lang="zh-CN" altLang="en-US" sz="2800">
                <a:solidFill>
                  <a:srgbClr val="FFC000"/>
                </a:solidFill>
                <a:latin typeface="华文楷体" panose="02010600040101010101" charset="-122"/>
                <a:ea typeface="华文楷体" panose="02010600040101010101" charset="-122"/>
                <a:sym typeface="+mn-ea"/>
              </a:rPr>
              <a:t>设置报警装置</a:t>
            </a:r>
            <a:r>
              <a:rPr lang="zh-CN" altLang="en-US" sz="2800">
                <a:latin typeface="华文楷体" panose="02010600040101010101" charset="-122"/>
                <a:ea typeface="华文楷体" panose="02010600040101010101" charset="-122"/>
                <a:sym typeface="+mn-ea"/>
              </a:rPr>
              <a:t>，</a:t>
            </a:r>
            <a:r>
              <a:rPr lang="zh-CN" altLang="en-US" sz="2800">
                <a:solidFill>
                  <a:srgbClr val="FFC000"/>
                </a:solidFill>
                <a:latin typeface="华文楷体" panose="02010600040101010101" charset="-122"/>
                <a:ea typeface="华文楷体" panose="02010600040101010101" charset="-122"/>
                <a:sym typeface="+mn-ea"/>
              </a:rPr>
              <a:t>配置现场急救用品、冲洗设备、应急撤离通道和必要的泄险区</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eaLnBrk="1" latinLnBrk="0" hangingPunct="1">
              <a:lnSpc>
                <a:spcPts val="3360"/>
              </a:lnSpc>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现场急救用品、冲洗设备等应当设在可能发生急性职业损伤的工作场所或者临近地点，并在醒目位置设置清晰的</a:t>
            </a:r>
            <a:r>
              <a:rPr lang="zh-CN" altLang="en-US" sz="2800">
                <a:solidFill>
                  <a:srgbClr val="FFC000"/>
                </a:solidFill>
                <a:latin typeface="华文楷体" panose="02010600040101010101" charset="-122"/>
                <a:ea typeface="华文楷体" panose="02010600040101010101" charset="-122"/>
                <a:sym typeface="+mn-ea"/>
              </a:rPr>
              <a:t>标识</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eaLnBrk="1" latinLnBrk="0" hangingPunct="1">
              <a:lnSpc>
                <a:spcPts val="3360"/>
              </a:lnSpc>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在可能突然泄漏或者逸出大量有害物质的密闭或者半密闭工作场所，除遵守本条第一款、第二款规定外，用人单位还应当</a:t>
            </a:r>
            <a:r>
              <a:rPr lang="zh-CN" altLang="en-US" sz="2800">
                <a:solidFill>
                  <a:srgbClr val="FFC000"/>
                </a:solidFill>
                <a:latin typeface="华文楷体" panose="02010600040101010101" charset="-122"/>
                <a:ea typeface="华文楷体" panose="02010600040101010101" charset="-122"/>
                <a:sym typeface="+mn-ea"/>
              </a:rPr>
              <a:t>安装事故通风装置</a:t>
            </a:r>
            <a:r>
              <a:rPr lang="zh-CN" altLang="en-US" sz="2800">
                <a:latin typeface="华文楷体" panose="02010600040101010101" charset="-122"/>
                <a:ea typeface="华文楷体" panose="02010600040101010101" charset="-122"/>
                <a:sym typeface="+mn-ea"/>
              </a:rPr>
              <a:t>以及</a:t>
            </a:r>
            <a:r>
              <a:rPr lang="zh-CN" altLang="en-US" sz="2800">
                <a:solidFill>
                  <a:srgbClr val="FFC000"/>
                </a:solidFill>
                <a:latin typeface="华文楷体" panose="02010600040101010101" charset="-122"/>
                <a:ea typeface="华文楷体" panose="02010600040101010101" charset="-122"/>
                <a:sym typeface="+mn-ea"/>
              </a:rPr>
              <a:t>与事故排风系统相连锁的泄漏报警装置</a:t>
            </a:r>
            <a:r>
              <a:rPr lang="zh-CN" altLang="en-US" sz="2800">
                <a:latin typeface="华文楷体" panose="02010600040101010101" charset="-122"/>
                <a:ea typeface="华文楷体" panose="02010600040101010101" charset="-122"/>
                <a:sym typeface="+mn-ea"/>
              </a:rPr>
              <a:t>。</a:t>
            </a:r>
            <a:endParaRPr lang="zh-CN" altLang="en-US" sz="2800" dirty="0">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5805" y="697230"/>
            <a:ext cx="8239125" cy="5685155"/>
          </a:xfrm>
        </p:spPr>
        <p:txBody>
          <a:bodyPr/>
          <a:p>
            <a:pPr marL="0" indent="0" algn="just">
              <a:buNone/>
            </a:pPr>
            <a:r>
              <a:rPr kumimoji="0" lang="zh-CN" altLang="en-US" sz="2800" b="1" kern="1200" dirty="0">
                <a:latin typeface="华文楷体" panose="02010600040101010101" charset="-122"/>
                <a:ea typeface="华文楷体" panose="02010600040101010101" charset="-122"/>
                <a:cs typeface="华文楷体" panose="02010600040101010101" charset="-122"/>
                <a:sym typeface="+mn-ea"/>
              </a:rPr>
              <a:t>    </a:t>
            </a:r>
            <a:r>
              <a:rPr kumimoji="0" lang="zh-CN" altLang="en-US" sz="2800" b="1" kern="1200" dirty="0">
                <a:latin typeface="华文楷体" panose="02010600040101010101" charset="-122"/>
                <a:ea typeface="华文楷体" panose="02010600040101010101" charset="-122"/>
                <a:cs typeface="华文楷体" panose="02010600040101010101" charset="-122"/>
                <a:sym typeface="+mn-ea"/>
              </a:rPr>
              <a:t>二、职业卫生术语 </a:t>
            </a:r>
            <a:endParaRPr kumimoji="0" lang="zh-CN" altLang="en-US" sz="2800" b="1" kern="1200" dirty="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sz="2800" dirty="0">
                <a:latin typeface="华文楷体" panose="02010600040101010101" charset="-122"/>
                <a:ea typeface="华文楷体" panose="02010600040101010101" charset="-122"/>
                <a:cs typeface="华文楷体" panose="02010600040101010101" charset="-122"/>
                <a:sym typeface="+mn-ea"/>
              </a:rPr>
              <a:t>    1. </a:t>
            </a:r>
            <a:r>
              <a:rPr lang="zh-CN" altLang="en-US" sz="2800" dirty="0">
                <a:solidFill>
                  <a:srgbClr val="00B0F0"/>
                </a:solidFill>
                <a:latin typeface="华文楷体" panose="02010600040101010101" charset="-122"/>
                <a:ea typeface="华文楷体" panose="02010600040101010101" charset="-122"/>
                <a:cs typeface="华文楷体" panose="02010600040101010101" charset="-122"/>
                <a:sym typeface="+mn-ea"/>
              </a:rPr>
              <a:t>职业接触限值</a:t>
            </a:r>
            <a:r>
              <a:rPr lang="zh-CN" altLang="en-US" sz="2800" dirty="0">
                <a:latin typeface="华文楷体" panose="02010600040101010101" charset="-122"/>
                <a:ea typeface="华文楷体" panose="02010600040101010101" charset="-122"/>
                <a:cs typeface="华文楷体" panose="02010600040101010101" charset="-122"/>
                <a:sym typeface="+mn-ea"/>
              </a:rPr>
              <a:t>（</a:t>
            </a:r>
            <a:r>
              <a:rPr lang="en-US" altLang="zh-CN" sz="2800" dirty="0">
                <a:latin typeface="华文楷体" panose="02010600040101010101" charset="-122"/>
                <a:ea typeface="华文楷体" panose="02010600040101010101" charset="-122"/>
                <a:cs typeface="华文楷体" panose="02010600040101010101" charset="-122"/>
                <a:sym typeface="+mn-ea"/>
              </a:rPr>
              <a:t>OELs</a:t>
            </a:r>
            <a:r>
              <a:rPr lang="zh-CN" altLang="en-US" sz="2800" dirty="0">
                <a:latin typeface="华文楷体" panose="02010600040101010101" charset="-122"/>
                <a:ea typeface="华文楷体" panose="02010600040101010101" charset="-122"/>
                <a:cs typeface="华文楷体" panose="02010600040101010101" charset="-122"/>
                <a:sym typeface="+mn-ea"/>
              </a:rPr>
              <a:t>）</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sz="2800" dirty="0">
                <a:latin typeface="华文楷体" panose="02010600040101010101" charset="-122"/>
                <a:ea typeface="华文楷体" panose="02010600040101010101" charset="-122"/>
                <a:cs typeface="华文楷体" panose="02010600040101010101" charset="-122"/>
                <a:sym typeface="+mn-ea"/>
              </a:rPr>
              <a:t>    劳动者在职业活动过程中长期反复接触某种或多种职业性有害因素，不会引起绝大多数接触者不良健康效应的容许接触水平。化学有害因素的职业接触限值分为时间加权平均容许浓度、短时间接触容许浓度和最高容许浓度三类。</a:t>
            </a:r>
            <a:endParaRPr lang="en-US" altLang="zh-CN" sz="2800" dirty="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sz="2800" dirty="0">
                <a:latin typeface="华文楷体" panose="02010600040101010101" charset="-122"/>
                <a:ea typeface="华文楷体" panose="02010600040101010101" charset="-122"/>
                <a:cs typeface="华文楷体" panose="02010600040101010101" charset="-122"/>
                <a:sym typeface="+mn-ea"/>
              </a:rPr>
              <a:t>    2. </a:t>
            </a:r>
            <a:r>
              <a:rPr lang="zh-CN" altLang="en-US" sz="2800" dirty="0">
                <a:solidFill>
                  <a:srgbClr val="00B0F0"/>
                </a:solidFill>
                <a:latin typeface="华文楷体" panose="02010600040101010101" charset="-122"/>
                <a:ea typeface="华文楷体" panose="02010600040101010101" charset="-122"/>
                <a:cs typeface="华文楷体" panose="02010600040101010101" charset="-122"/>
                <a:sym typeface="+mn-ea"/>
              </a:rPr>
              <a:t>时间加权平均容许浓度</a:t>
            </a:r>
            <a:r>
              <a:rPr lang="zh-CN" altLang="en-US" sz="2800" dirty="0">
                <a:latin typeface="华文楷体" panose="02010600040101010101" charset="-122"/>
                <a:ea typeface="华文楷体" panose="02010600040101010101" charset="-122"/>
                <a:cs typeface="华文楷体" panose="02010600040101010101" charset="-122"/>
                <a:sym typeface="+mn-ea"/>
              </a:rPr>
              <a:t>（</a:t>
            </a:r>
            <a:r>
              <a:rPr lang="en-US" altLang="zh-CN" sz="2800" dirty="0">
                <a:latin typeface="华文楷体" panose="02010600040101010101" charset="-122"/>
                <a:ea typeface="华文楷体" panose="02010600040101010101" charset="-122"/>
                <a:cs typeface="华文楷体" panose="02010600040101010101" charset="-122"/>
                <a:sym typeface="+mn-ea"/>
              </a:rPr>
              <a:t>PC-TWA</a:t>
            </a:r>
            <a:r>
              <a:rPr lang="zh-CN" altLang="en-US" sz="2800" dirty="0">
                <a:latin typeface="华文楷体" panose="02010600040101010101" charset="-122"/>
                <a:ea typeface="华文楷体" panose="02010600040101010101" charset="-122"/>
                <a:cs typeface="华文楷体" panose="02010600040101010101" charset="-122"/>
                <a:sym typeface="+mn-ea"/>
              </a:rPr>
              <a:t>）</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sz="2800" dirty="0">
                <a:latin typeface="华文楷体" panose="02010600040101010101" charset="-122"/>
                <a:ea typeface="华文楷体" panose="02010600040101010101" charset="-122"/>
                <a:cs typeface="华文楷体" panose="02010600040101010101" charset="-122"/>
                <a:sym typeface="+mn-ea"/>
              </a:rPr>
              <a:t>    以时间为权数规定的</a:t>
            </a:r>
            <a:r>
              <a:rPr lang="en-US" altLang="zh-CN" sz="2800" dirty="0">
                <a:solidFill>
                  <a:srgbClr val="FF0000"/>
                </a:solidFill>
                <a:latin typeface="华文楷体" panose="02010600040101010101" charset="-122"/>
                <a:ea typeface="华文楷体" panose="02010600040101010101" charset="-122"/>
                <a:cs typeface="华文楷体" panose="02010600040101010101" charset="-122"/>
                <a:sym typeface="+mn-ea"/>
              </a:rPr>
              <a:t>8 h工作日</a:t>
            </a:r>
            <a:r>
              <a:rPr lang="en-US" altLang="zh-CN" sz="2800" dirty="0">
                <a:latin typeface="华文楷体" panose="02010600040101010101" charset="-122"/>
                <a:ea typeface="华文楷体" panose="02010600040101010101" charset="-122"/>
                <a:cs typeface="华文楷体" panose="02010600040101010101" charset="-122"/>
                <a:sym typeface="+mn-ea"/>
              </a:rPr>
              <a:t>、</a:t>
            </a:r>
            <a:r>
              <a:rPr lang="en-US" altLang="zh-CN" sz="2800" dirty="0">
                <a:solidFill>
                  <a:srgbClr val="FF0000"/>
                </a:solidFill>
                <a:latin typeface="华文楷体" panose="02010600040101010101" charset="-122"/>
                <a:ea typeface="华文楷体" panose="02010600040101010101" charset="-122"/>
                <a:cs typeface="华文楷体" panose="02010600040101010101" charset="-122"/>
                <a:sym typeface="+mn-ea"/>
              </a:rPr>
              <a:t>40 h工作周</a:t>
            </a:r>
            <a:r>
              <a:rPr lang="en-US" altLang="zh-CN" sz="2800" dirty="0">
                <a:latin typeface="华文楷体" panose="02010600040101010101" charset="-122"/>
                <a:ea typeface="华文楷体" panose="02010600040101010101" charset="-122"/>
                <a:cs typeface="华文楷体" panose="02010600040101010101" charset="-122"/>
                <a:sym typeface="+mn-ea"/>
              </a:rPr>
              <a:t>的平均容许接触浓度</a:t>
            </a:r>
            <a:r>
              <a:rPr lang="zh-CN" altLang="en-US" sz="2800" dirty="0">
                <a:latin typeface="华文楷体" panose="02010600040101010101" charset="-122"/>
                <a:ea typeface="华文楷体" panose="02010600040101010101" charset="-122"/>
                <a:cs typeface="华文楷体" panose="02010600040101010101" charset="-122"/>
                <a:sym typeface="+mn-ea"/>
              </a:rPr>
              <a:t>。</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sz="2800" dirty="0">
                <a:latin typeface="华文楷体" panose="02010600040101010101" charset="-122"/>
                <a:ea typeface="华文楷体" panose="02010600040101010101" charset="-122"/>
                <a:cs typeface="华文楷体" panose="02010600040101010101" charset="-122"/>
                <a:sym typeface="+mn-ea"/>
              </a:rPr>
              <a:t>    3. </a:t>
            </a:r>
            <a:r>
              <a:rPr lang="zh-CN" altLang="en-US" sz="2800" dirty="0">
                <a:solidFill>
                  <a:srgbClr val="00B0F0"/>
                </a:solidFill>
                <a:latin typeface="华文楷体" panose="02010600040101010101" charset="-122"/>
                <a:ea typeface="华文楷体" panose="02010600040101010101" charset="-122"/>
                <a:cs typeface="华文楷体" panose="02010600040101010101" charset="-122"/>
                <a:sym typeface="+mn-ea"/>
              </a:rPr>
              <a:t>短时间接触容许浓度</a:t>
            </a:r>
            <a:r>
              <a:rPr lang="zh-CN" altLang="en-US" sz="2800" dirty="0">
                <a:latin typeface="华文楷体" panose="02010600040101010101" charset="-122"/>
                <a:ea typeface="华文楷体" panose="02010600040101010101" charset="-122"/>
                <a:cs typeface="华文楷体" panose="02010600040101010101" charset="-122"/>
                <a:sym typeface="+mn-ea"/>
              </a:rPr>
              <a:t>（</a:t>
            </a:r>
            <a:r>
              <a:rPr lang="en-US" altLang="zh-CN" sz="2800" dirty="0">
                <a:latin typeface="华文楷体" panose="02010600040101010101" charset="-122"/>
                <a:ea typeface="华文楷体" panose="02010600040101010101" charset="-122"/>
                <a:cs typeface="华文楷体" panose="02010600040101010101" charset="-122"/>
                <a:sym typeface="+mn-ea"/>
              </a:rPr>
              <a:t>PC-STEL</a:t>
            </a:r>
            <a:r>
              <a:rPr lang="zh-CN" altLang="en-US" sz="2800" dirty="0">
                <a:latin typeface="华文楷体" panose="02010600040101010101" charset="-122"/>
                <a:ea typeface="华文楷体" panose="02010600040101010101" charset="-122"/>
                <a:cs typeface="华文楷体" panose="02010600040101010101" charset="-122"/>
                <a:sym typeface="+mn-ea"/>
              </a:rPr>
              <a:t>）</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sz="2800" dirty="0">
                <a:latin typeface="华文楷体" panose="02010600040101010101" charset="-122"/>
                <a:ea typeface="华文楷体" panose="02010600040101010101" charset="-122"/>
                <a:cs typeface="华文楷体" panose="02010600040101010101" charset="-122"/>
                <a:sym typeface="+mn-ea"/>
              </a:rPr>
              <a:t>    在实际测得的8 h工作日、40 h工作周平均接触浓</a:t>
            </a:r>
            <a:endParaRPr lang="zh-CN" altLang="en-US" sz="2800">
              <a:latin typeface="华文楷体" panose="02010600040101010101" charset="-122"/>
              <a:ea typeface="华文楷体" panose="0201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5805" y="829945"/>
            <a:ext cx="8239125" cy="5552440"/>
          </a:xfrm>
        </p:spPr>
        <p:txBody>
          <a:bodyPr/>
          <a:p>
            <a:pPr marL="0" indent="0">
              <a:buNone/>
            </a:pPr>
            <a:r>
              <a:rPr lang="en-US" altLang="zh-CN" sz="2800" dirty="0">
                <a:latin typeface="华文楷体" panose="02010600040101010101" charset="-122"/>
                <a:ea typeface="华文楷体" panose="02010600040101010101" charset="-122"/>
                <a:cs typeface="华文楷体" panose="02010600040101010101" charset="-122"/>
                <a:sym typeface="+mn-ea"/>
              </a:rPr>
              <a:t>度遵守PC-TWA的前提下，容许劳动者短时间（</a:t>
            </a:r>
            <a:r>
              <a:rPr lang="en-US" altLang="zh-CN" sz="2800" dirty="0">
                <a:solidFill>
                  <a:srgbClr val="FF0000"/>
                </a:solidFill>
                <a:latin typeface="华文楷体" panose="02010600040101010101" charset="-122"/>
                <a:ea typeface="华文楷体" panose="02010600040101010101" charset="-122"/>
                <a:cs typeface="华文楷体" panose="02010600040101010101" charset="-122"/>
                <a:sym typeface="+mn-ea"/>
              </a:rPr>
              <a:t>15 min</a:t>
            </a:r>
            <a:r>
              <a:rPr lang="en-US" altLang="zh-CN" sz="2800" dirty="0">
                <a:latin typeface="华文楷体" panose="02010600040101010101" charset="-122"/>
                <a:ea typeface="华文楷体" panose="02010600040101010101" charset="-122"/>
                <a:cs typeface="华文楷体" panose="02010600040101010101" charset="-122"/>
                <a:sym typeface="+mn-ea"/>
              </a:rPr>
              <a:t>）接触的加权平均浓度。</a:t>
            </a:r>
            <a:endParaRPr lang="en-US" altLang="zh-CN" sz="2800"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cs typeface="华文楷体" panose="02010600040101010101" charset="-122"/>
                <a:sym typeface="+mn-ea"/>
              </a:rPr>
              <a:t>    </a:t>
            </a:r>
            <a:r>
              <a:rPr lang="en-US" altLang="zh-CN" sz="2800" dirty="0">
                <a:latin typeface="华文楷体" panose="02010600040101010101" charset="-122"/>
                <a:ea typeface="华文楷体" panose="02010600040101010101" charset="-122"/>
                <a:cs typeface="华文楷体" panose="02010600040101010101" charset="-122"/>
                <a:sym typeface="+mn-ea"/>
              </a:rPr>
              <a:t>4. </a:t>
            </a:r>
            <a:r>
              <a:rPr lang="zh-CN" altLang="en-US" sz="2800" dirty="0">
                <a:solidFill>
                  <a:srgbClr val="00B0F0"/>
                </a:solidFill>
                <a:latin typeface="华文楷体" panose="02010600040101010101" charset="-122"/>
                <a:ea typeface="华文楷体" panose="02010600040101010101" charset="-122"/>
                <a:cs typeface="华文楷体" panose="02010600040101010101" charset="-122"/>
                <a:sym typeface="+mn-ea"/>
              </a:rPr>
              <a:t>最高容许浓度</a:t>
            </a:r>
            <a:r>
              <a:rPr lang="zh-CN" altLang="en-US" sz="2800" dirty="0">
                <a:latin typeface="华文楷体" panose="02010600040101010101" charset="-122"/>
                <a:ea typeface="华文楷体" panose="02010600040101010101" charset="-122"/>
                <a:cs typeface="华文楷体" panose="02010600040101010101" charset="-122"/>
                <a:sym typeface="+mn-ea"/>
              </a:rPr>
              <a:t>（</a:t>
            </a:r>
            <a:r>
              <a:rPr lang="en-US" altLang="zh-CN" sz="2800" dirty="0">
                <a:latin typeface="华文楷体" panose="02010600040101010101" charset="-122"/>
                <a:ea typeface="华文楷体" panose="02010600040101010101" charset="-122"/>
                <a:cs typeface="华文楷体" panose="02010600040101010101" charset="-122"/>
                <a:sym typeface="+mn-ea"/>
              </a:rPr>
              <a:t>MAC</a:t>
            </a:r>
            <a:r>
              <a:rPr lang="zh-CN" altLang="en-US" sz="2800" dirty="0">
                <a:latin typeface="华文楷体" panose="02010600040101010101" charset="-122"/>
                <a:ea typeface="华文楷体" panose="02010600040101010101" charset="-122"/>
                <a:cs typeface="华文楷体" panose="02010600040101010101" charset="-122"/>
                <a:sym typeface="+mn-ea"/>
              </a:rPr>
              <a:t>）</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800" dirty="0">
                <a:latin typeface="华文楷体" panose="02010600040101010101" charset="-122"/>
                <a:ea typeface="华文楷体" panose="02010600040101010101" charset="-122"/>
                <a:cs typeface="华文楷体" panose="02010600040101010101" charset="-122"/>
                <a:sym typeface="+mn-ea"/>
              </a:rPr>
              <a:t> </a:t>
            </a:r>
            <a:r>
              <a:rPr lang="en-US" altLang="zh-CN" sz="2800" dirty="0">
                <a:latin typeface="华文楷体" panose="02010600040101010101" charset="-122"/>
                <a:ea typeface="华文楷体" panose="02010600040101010101" charset="-122"/>
                <a:cs typeface="华文楷体" panose="02010600040101010101" charset="-122"/>
                <a:sym typeface="+mn-ea"/>
              </a:rPr>
              <a:t>   在一个工作日内、任何时间、工作地点的化学有害因素均不应超过的浓度。</a:t>
            </a:r>
            <a:endParaRPr lang="en-US" altLang="zh-CN" sz="2800"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sz="2800" dirty="0">
                <a:latin typeface="华文楷体" panose="02010600040101010101" charset="-122"/>
                <a:ea typeface="华文楷体" panose="02010600040101010101" charset="-122"/>
                <a:cs typeface="华文楷体" panose="02010600040101010101" charset="-122"/>
                <a:sym typeface="+mn-ea"/>
              </a:rPr>
              <a:t>    5. </a:t>
            </a:r>
            <a:r>
              <a:rPr lang="zh-CN" altLang="en-US" sz="2800" dirty="0">
                <a:solidFill>
                  <a:srgbClr val="00B0F0"/>
                </a:solidFill>
                <a:latin typeface="华文楷体" panose="02010600040101010101" charset="-122"/>
                <a:ea typeface="华文楷体" panose="02010600040101010101" charset="-122"/>
                <a:cs typeface="华文楷体" panose="02010600040101010101" charset="-122"/>
                <a:sym typeface="+mn-ea"/>
              </a:rPr>
              <a:t>高温作业</a:t>
            </a:r>
            <a:r>
              <a:rPr lang="en-US" altLang="zh-CN" sz="2800" dirty="0">
                <a:latin typeface="华文楷体" panose="02010600040101010101" charset="-122"/>
                <a:ea typeface="华文楷体" panose="02010600040101010101" charset="-122"/>
                <a:cs typeface="华文楷体" panose="02010600040101010101" charset="-122"/>
                <a:sym typeface="+mn-ea"/>
              </a:rPr>
              <a:t>   </a:t>
            </a:r>
            <a:endParaRPr lang="en-US" altLang="zh-CN" sz="2800"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sz="2800" dirty="0">
                <a:latin typeface="华文楷体" panose="02010600040101010101" charset="-122"/>
                <a:ea typeface="华文楷体" panose="02010600040101010101" charset="-122"/>
                <a:cs typeface="华文楷体" panose="02010600040101010101" charset="-122"/>
                <a:sym typeface="+mn-ea"/>
              </a:rPr>
              <a:t>    </a:t>
            </a:r>
            <a:r>
              <a:rPr sz="2800" dirty="0">
                <a:latin typeface="华文楷体" panose="02010600040101010101" charset="-122"/>
                <a:ea typeface="华文楷体" panose="02010600040101010101" charset="-122"/>
                <a:cs typeface="华文楷体" panose="02010600040101010101" charset="-122"/>
                <a:sym typeface="+mn-ea"/>
              </a:rPr>
              <a:t>有高气温、或有强烈的热辐射 、或伴有高气湿相结合的异常气象条件、WBGT指数超过规定限值的</a:t>
            </a:r>
            <a:r>
              <a:rPr lang="zh-CN" sz="2800" dirty="0">
                <a:latin typeface="华文楷体" panose="02010600040101010101" charset="-122"/>
                <a:ea typeface="华文楷体" panose="02010600040101010101" charset="-122"/>
                <a:cs typeface="华文楷体" panose="02010600040101010101" charset="-122"/>
                <a:sym typeface="+mn-ea"/>
              </a:rPr>
              <a:t>作业</a:t>
            </a:r>
            <a:r>
              <a:rPr lang="zh-CN" altLang="en-US" sz="2800" dirty="0">
                <a:latin typeface="华文楷体" panose="02010600040101010101" charset="-122"/>
                <a:ea typeface="华文楷体" panose="02010600040101010101" charset="-122"/>
                <a:cs typeface="华文楷体" panose="02010600040101010101" charset="-122"/>
                <a:sym typeface="+mn-ea"/>
              </a:rPr>
              <a:t>。</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sz="2800" dirty="0">
                <a:latin typeface="华文楷体" panose="02010600040101010101" charset="-122"/>
                <a:ea typeface="华文楷体" panose="02010600040101010101" charset="-122"/>
                <a:cs typeface="华文楷体" panose="02010600040101010101" charset="-122"/>
                <a:sym typeface="+mn-ea"/>
              </a:rPr>
              <a:t>    WBGT</a:t>
            </a:r>
            <a:r>
              <a:rPr lang="zh-CN" altLang="en-US" sz="2800" dirty="0">
                <a:latin typeface="华文楷体" panose="02010600040101010101" charset="-122"/>
                <a:ea typeface="华文楷体" panose="02010600040101010101" charset="-122"/>
                <a:cs typeface="华文楷体" panose="02010600040101010101" charset="-122"/>
                <a:sym typeface="+mn-ea"/>
              </a:rPr>
              <a:t>指数：又称湿球黑球温度，是综合评价人体接触作业环境热负荷的一个基本参量，单位为</a:t>
            </a:r>
            <a:r>
              <a:rPr lang="en-US" altLang="zh-CN" sz="2800" dirty="0">
                <a:latin typeface="华文楷体" panose="02010600040101010101" charset="-122"/>
                <a:ea typeface="华文楷体" panose="02010600040101010101" charset="-122"/>
                <a:cs typeface="华文楷体" panose="02010600040101010101" charset="-122"/>
                <a:sym typeface="+mn-ea"/>
              </a:rPr>
              <a:t>℃</a:t>
            </a:r>
            <a:r>
              <a:rPr lang="zh-CN" altLang="en-US" sz="2800" dirty="0">
                <a:latin typeface="华文楷体" panose="02010600040101010101" charset="-122"/>
                <a:ea typeface="华文楷体" panose="02010600040101010101" charset="-122"/>
                <a:cs typeface="华文楷体" panose="02010600040101010101" charset="-122"/>
                <a:sym typeface="+mn-ea"/>
              </a:rPr>
              <a:t>。</a:t>
            </a:r>
            <a:endParaRPr lang="zh-CN" altLang="en-US" sz="280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9135" y="596265"/>
            <a:ext cx="8265795" cy="5762625"/>
          </a:xfrm>
        </p:spPr>
        <p:txBody>
          <a:bodyPr/>
          <a:p>
            <a:pPr marL="0" indent="0" algn="l">
              <a:buNone/>
            </a:pPr>
            <a:r>
              <a:rPr lang="en-US" altLang="zh-CN" sz="2800">
                <a:latin typeface="华文楷体" panose="02010600040101010101" charset="-122"/>
                <a:ea typeface="华文楷体" panose="02010600040101010101" charset="-122"/>
                <a:cs typeface="华文楷体" panose="02010600040101010101" charset="-122"/>
                <a:sym typeface="+mn-ea"/>
              </a:rPr>
              <a:t>    6. </a:t>
            </a:r>
            <a:r>
              <a:rPr lang="en-US" altLang="zh-CN" sz="2800">
                <a:solidFill>
                  <a:srgbClr val="00B0F0"/>
                </a:solidFill>
                <a:latin typeface="华文楷体" panose="02010600040101010101" charset="-122"/>
                <a:ea typeface="华文楷体" panose="02010600040101010101" charset="-122"/>
                <a:cs typeface="华文楷体" panose="02010600040101010101" charset="-122"/>
                <a:sym typeface="+mn-ea"/>
              </a:rPr>
              <a:t>职业病危害因素</a:t>
            </a:r>
            <a:endParaRPr lang="en-US" altLang="zh-CN" sz="2800">
              <a:latin typeface="华文楷体" panose="02010600040101010101" charset="-122"/>
              <a:ea typeface="华文楷体" panose="02010600040101010101" charset="-122"/>
              <a:cs typeface="华文楷体" panose="02010600040101010101" charset="-122"/>
              <a:sym typeface="+mn-ea"/>
            </a:endParaRPr>
          </a:p>
          <a:p>
            <a:pPr marL="0" indent="0" algn="l">
              <a:buNone/>
            </a:pPr>
            <a:r>
              <a:rPr lang="en-US" altLang="zh-CN" sz="2800">
                <a:latin typeface="华文楷体" panose="02010600040101010101" charset="-122"/>
                <a:ea typeface="华文楷体" panose="02010600040101010101" charset="-122"/>
                <a:cs typeface="华文楷体" panose="02010600040101010101" charset="-122"/>
                <a:sym typeface="+mn-ea"/>
              </a:rPr>
              <a:t>    职业病危害因素</a:t>
            </a:r>
            <a:r>
              <a:rPr lang="zh-CN" altLang="en-US" sz="2800">
                <a:latin typeface="华文楷体" panose="02010600040101010101" charset="-122"/>
                <a:ea typeface="华文楷体" panose="02010600040101010101" charset="-122"/>
                <a:cs typeface="华文楷体" panose="02010600040101010101" charset="-122"/>
                <a:sym typeface="+mn-ea"/>
              </a:rPr>
              <a:t>是指</a:t>
            </a:r>
            <a:r>
              <a:rPr lang="en-US" altLang="zh-CN" sz="2800">
                <a:latin typeface="华文楷体" panose="02010600040101010101" charset="-122"/>
                <a:ea typeface="华文楷体" panose="02010600040101010101" charset="-122"/>
                <a:cs typeface="华文楷体" panose="02010600040101010101" charset="-122"/>
                <a:sym typeface="+mn-ea"/>
              </a:rPr>
              <a:t>在 职业活动中产生和(或 )存在的、可能对职业人群健康、安全和作业能力造成不 良影响的因素或条件</a:t>
            </a:r>
            <a:r>
              <a:rPr lang="zh-CN" altLang="en-US" sz="2800">
                <a:latin typeface="华文楷体" panose="02010600040101010101" charset="-122"/>
                <a:ea typeface="华文楷体" panose="02010600040101010101" charset="-122"/>
                <a:cs typeface="华文楷体" panose="02010600040101010101" charset="-122"/>
                <a:sym typeface="+mn-ea"/>
              </a:rPr>
              <a:t>，</a:t>
            </a:r>
            <a:r>
              <a:rPr lang="en-US" altLang="zh-CN" sz="2800">
                <a:latin typeface="华文楷体" panose="02010600040101010101" charset="-122"/>
                <a:ea typeface="华文楷体" panose="02010600040101010101" charset="-122"/>
                <a:cs typeface="华文楷体" panose="02010600040101010101" charset="-122"/>
                <a:sym typeface="+mn-ea"/>
              </a:rPr>
              <a:t>包 括化学、物理 、生物等因素</a:t>
            </a:r>
            <a:r>
              <a:rPr lang="zh-CN" altLang="en-US" sz="2800">
                <a:latin typeface="华文楷体" panose="02010600040101010101" charset="-122"/>
                <a:ea typeface="华文楷体" panose="02010600040101010101" charset="-122"/>
                <a:cs typeface="华文楷体" panose="02010600040101010101" charset="-122"/>
                <a:sym typeface="+mn-ea"/>
              </a:rPr>
              <a:t>。</a:t>
            </a:r>
            <a:endParaRPr lang="en-US" altLang="zh-CN" sz="2800">
              <a:latin typeface="华文楷体" panose="02010600040101010101" charset="-122"/>
              <a:ea typeface="华文楷体" panose="02010600040101010101" charset="-122"/>
              <a:cs typeface="华文楷体" panose="02010600040101010101" charset="-122"/>
              <a:sym typeface="+mn-ea"/>
            </a:endParaRPr>
          </a:p>
          <a:p>
            <a:pPr marL="0" indent="0" algn="l">
              <a:buNone/>
            </a:pPr>
            <a:r>
              <a:rPr lang="en-US" altLang="zh-CN" sz="2800">
                <a:latin typeface="华文楷体" panose="02010600040101010101" charset="-122"/>
                <a:ea typeface="华文楷体" panose="02010600040101010101" charset="-122"/>
                <a:cs typeface="华文楷体" panose="02010600040101010101" charset="-122"/>
                <a:sym typeface="+mn-ea"/>
              </a:rPr>
              <a:t>    7.  </a:t>
            </a:r>
            <a:r>
              <a:rPr lang="zh-CN" altLang="en-US" sz="2800">
                <a:solidFill>
                  <a:srgbClr val="00B0F0"/>
                </a:solidFill>
                <a:latin typeface="华文楷体" panose="02010600040101010101" charset="-122"/>
                <a:ea typeface="华文楷体" panose="02010600040101010101" charset="-122"/>
                <a:cs typeface="华文楷体" panose="02010600040101010101" charset="-122"/>
                <a:sym typeface="+mn-ea"/>
              </a:rPr>
              <a:t>噪声作业</a:t>
            </a:r>
            <a:endParaRPr lang="en-US" altLang="zh-CN" sz="2800">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indent="0" algn="l">
              <a:buNone/>
            </a:pPr>
            <a:r>
              <a:rPr lang="en-US" altLang="zh-CN" sz="2800">
                <a:latin typeface="华文楷体" panose="02010600040101010101" charset="-122"/>
                <a:ea typeface="华文楷体" panose="02010600040101010101" charset="-122"/>
                <a:cs typeface="华文楷体" panose="02010600040101010101" charset="-122"/>
                <a:sym typeface="+mn-ea"/>
              </a:rPr>
              <a:t>    存在有损听力 、有害健康或有其他危害的声音 ,且 8 </a:t>
            </a:r>
            <a:r>
              <a:rPr lang="en-US" altLang="zh-CN" sz="2800">
                <a:latin typeface="华文楷体" panose="02010600040101010101" charset="-122"/>
                <a:ea typeface="华文楷体" panose="02010600040101010101" charset="-122"/>
                <a:cs typeface="华文楷体" panose="02010600040101010101" charset="-122"/>
                <a:sym typeface="+mn-ea"/>
              </a:rPr>
              <a:t>h/d 或40 h/w 噪声暴露等效声级≥80 dB(A)的作业 。</a:t>
            </a:r>
            <a:endParaRPr lang="en-US" altLang="zh-CN" sz="2800">
              <a:latin typeface="华文楷体" panose="02010600040101010101" charset="-122"/>
              <a:ea typeface="华文楷体" panose="02010600040101010101" charset="-122"/>
              <a:cs typeface="华文楷体" panose="02010600040101010101" charset="-122"/>
              <a:sym typeface="+mn-ea"/>
            </a:endParaRPr>
          </a:p>
          <a:p>
            <a:pPr marL="0" indent="0" algn="l">
              <a:buNone/>
            </a:pPr>
            <a:r>
              <a:rPr lang="en-US" altLang="zh-CN" sz="2800">
                <a:latin typeface="华文楷体" panose="02010600040101010101" charset="-122"/>
                <a:ea typeface="华文楷体" panose="02010600040101010101" charset="-122"/>
                <a:cs typeface="华文楷体" panose="02010600040101010101" charset="-122"/>
                <a:sym typeface="+mn-ea"/>
              </a:rPr>
              <a:t>    8.</a:t>
            </a:r>
            <a:r>
              <a:rPr lang="zh-CN" altLang="en-US" sz="2800">
                <a:solidFill>
                  <a:srgbClr val="00B0F0"/>
                </a:solidFill>
                <a:latin typeface="华文楷体" panose="02010600040101010101" charset="-122"/>
                <a:ea typeface="华文楷体" panose="02010600040101010101" charset="-122"/>
                <a:cs typeface="华文楷体" panose="02010600040101010101" charset="-122"/>
                <a:sym typeface="+mn-ea"/>
              </a:rPr>
              <a:t>《高毒物品目录》（</a:t>
            </a:r>
            <a:r>
              <a:rPr lang="en-US" altLang="zh-CN" sz="2800">
                <a:solidFill>
                  <a:srgbClr val="00B0F0"/>
                </a:solidFill>
                <a:latin typeface="华文楷体" panose="02010600040101010101" charset="-122"/>
                <a:ea typeface="华文楷体" panose="02010600040101010101" charset="-122"/>
                <a:cs typeface="华文楷体" panose="02010600040101010101" charset="-122"/>
                <a:sym typeface="+mn-ea"/>
              </a:rPr>
              <a:t>2003</a:t>
            </a:r>
            <a:r>
              <a:rPr lang="zh-CN" altLang="en-US" sz="2800">
                <a:solidFill>
                  <a:srgbClr val="00B0F0"/>
                </a:solidFill>
                <a:latin typeface="华文楷体" panose="02010600040101010101" charset="-122"/>
                <a:ea typeface="华文楷体" panose="02010600040101010101" charset="-122"/>
                <a:cs typeface="华文楷体" panose="02010600040101010101" charset="-122"/>
                <a:sym typeface="+mn-ea"/>
              </a:rPr>
              <a:t>年版）</a:t>
            </a:r>
            <a:r>
              <a:rPr lang="en-US" altLang="zh-CN" sz="2800">
                <a:latin typeface="华文楷体" panose="02010600040101010101" charset="-122"/>
                <a:ea typeface="华文楷体" panose="02010600040101010101" charset="-122"/>
                <a:cs typeface="华文楷体" panose="02010600040101010101" charset="-122"/>
                <a:sym typeface="+mn-ea"/>
              </a:rPr>
              <a:t>--卫法监发[2003]142号</a:t>
            </a:r>
            <a:endParaRPr lang="en-US" altLang="zh-CN" sz="2800">
              <a:latin typeface="华文楷体" panose="02010600040101010101" charset="-122"/>
              <a:ea typeface="华文楷体" panose="02010600040101010101" charset="-122"/>
              <a:cs typeface="华文楷体" panose="02010600040101010101" charset="-122"/>
            </a:endParaRPr>
          </a:p>
          <a:p>
            <a:pPr marL="0" indent="0" algn="l">
              <a:buNone/>
            </a:pPr>
            <a:r>
              <a:rPr lang="en-US" altLang="zh-CN" sz="2800">
                <a:latin typeface="华文楷体" panose="02010600040101010101" charset="-122"/>
                <a:ea typeface="华文楷体" panose="02010600040101010101" charset="-122"/>
                <a:cs typeface="华文楷体" panose="02010600040101010101" charset="-122"/>
                <a:sym typeface="+mn-ea"/>
              </a:rPr>
              <a:t>    </a:t>
            </a:r>
            <a:r>
              <a:rPr lang="zh-CN" altLang="en-US" sz="2800">
                <a:latin typeface="华文楷体" panose="02010600040101010101" charset="-122"/>
                <a:ea typeface="华文楷体" panose="02010600040101010101" charset="-122"/>
                <a:cs typeface="华文楷体" panose="02010600040101010101" charset="-122"/>
                <a:sym typeface="+mn-ea"/>
              </a:rPr>
              <a:t>目录中共有</a:t>
            </a:r>
            <a:r>
              <a:rPr lang="en-US" altLang="zh-CN" sz="2800">
                <a:latin typeface="华文楷体" panose="02010600040101010101" charset="-122"/>
                <a:ea typeface="华文楷体" panose="02010600040101010101" charset="-122"/>
                <a:cs typeface="华文楷体" panose="02010600040101010101" charset="-122"/>
                <a:sym typeface="+mn-ea"/>
              </a:rPr>
              <a:t>54</a:t>
            </a:r>
            <a:r>
              <a:rPr lang="zh-CN" altLang="en-US" sz="2800">
                <a:latin typeface="华文楷体" panose="02010600040101010101" charset="-122"/>
                <a:ea typeface="华文楷体" panose="02010600040101010101" charset="-122"/>
                <a:cs typeface="华文楷体" panose="02010600040101010101" charset="-122"/>
                <a:sym typeface="+mn-ea"/>
              </a:rPr>
              <a:t>种高毒物品，如苯、氨、汞、二硫化碳、一氧化碳等。</a:t>
            </a:r>
            <a:endParaRPr lang="en-US" altLang="zh-CN" sz="2800">
              <a:latin typeface="华文楷体" panose="02010600040101010101" charset="-122"/>
              <a:ea typeface="华文楷体" panose="02010600040101010101" charset="-122"/>
              <a:cs typeface="华文楷体" panose="02010600040101010101" charset="-122"/>
            </a:endParaRPr>
          </a:p>
          <a:p>
            <a:pPr marL="0" indent="0">
              <a:buNone/>
            </a:pPr>
            <a:endParaRPr lang="zh-CN" altLang="en-US" sz="2800">
              <a:latin typeface="华文楷体" panose="02010600040101010101" charset="-122"/>
              <a:cs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2000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38" name="TextBox 148"/>
          <p:cNvSpPr txBox="1"/>
          <p:nvPr/>
        </p:nvSpPr>
        <p:spPr>
          <a:xfrm>
            <a:off x="809446" y="2185356"/>
            <a:ext cx="1760725" cy="958850"/>
          </a:xfrm>
          <a:prstGeom prst="rect">
            <a:avLst/>
          </a:prstGeom>
          <a:noFill/>
        </p:spPr>
        <p:txBody>
          <a:bodyPr vert="horz" wrap="square" rtlCol="0">
            <a:spAutoFit/>
          </a:bodyPr>
          <a:lstStyle/>
          <a:p>
            <a:pPr>
              <a:lnSpc>
                <a:spcPct val="120000"/>
              </a:lnSpc>
            </a:pPr>
            <a:r>
              <a:rPr lang="zh-CN" altLang="en-US" sz="4695" b="1" cap="all" spc="300" dirty="0" smtClean="0">
                <a:solidFill>
                  <a:srgbClr val="00B050"/>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zh-CN" altLang="en-US" sz="4695" b="1" cap="all" spc="300" dirty="0" smtClean="0">
              <a:solidFill>
                <a:srgbClr val="00B05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48"/>
          <p:cNvSpPr txBox="1"/>
          <p:nvPr/>
        </p:nvSpPr>
        <p:spPr>
          <a:xfrm>
            <a:off x="809446" y="2944937"/>
            <a:ext cx="2380001" cy="668655"/>
          </a:xfrm>
          <a:prstGeom prst="rect">
            <a:avLst/>
          </a:prstGeom>
          <a:noFill/>
        </p:spPr>
        <p:txBody>
          <a:bodyPr vert="horz" wrap="square" rtlCol="0">
            <a:spAutoFit/>
          </a:bodyPr>
          <a:lstStyle/>
          <a:p>
            <a:pPr>
              <a:lnSpc>
                <a:spcPct val="120000"/>
              </a:lnSpc>
            </a:pPr>
            <a:r>
              <a:rPr lang="en-US" altLang="zh-CN" sz="3130" b="1"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CONTENTS</a:t>
            </a:r>
            <a:endParaRPr lang="en-US" altLang="zh-CN" sz="3130" b="1"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文本框 22"/>
          <p:cNvSpPr txBox="1"/>
          <p:nvPr/>
        </p:nvSpPr>
        <p:spPr>
          <a:xfrm>
            <a:off x="3103245" y="840740"/>
            <a:ext cx="5599430" cy="5292725"/>
          </a:xfrm>
          <a:prstGeom prst="rect">
            <a:avLst/>
          </a:prstGeom>
          <a:noFill/>
        </p:spPr>
        <p:txBody>
          <a:bodyPr wrap="square" rtlCol="0">
            <a:spAutoFit/>
          </a:bodyPr>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第一章  化工安全概述</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第二章  密封技术</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第三章  腐蚀控制技术</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第四章  自动控制与安全联锁</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第五章  中毒事故与通风置换技术</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第六章  火灾与爆炸事故的预防</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第七章  化工设计与安全</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第八章  检维修作业安全</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第九章  压力容器安全</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第十章</a:t>
            </a:r>
            <a:r>
              <a:rPr lang="en-US" altLang="zh-CN" sz="2400" b="1">
                <a:solidFill>
                  <a:srgbClr val="00B050"/>
                </a:solidFill>
                <a:latin typeface="华文楷体" panose="02010600040101010101" charset="-122"/>
                <a:ea typeface="华文楷体" panose="02010600040101010101" charset="-122"/>
                <a:cs typeface="华文楷体" panose="02010600040101010101" charset="-122"/>
              </a:rPr>
              <a:t>  </a:t>
            </a: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化工安全管理概述</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第十一章  </a:t>
            </a: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职业性危害与防护</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第十二章</a:t>
            </a:r>
            <a:r>
              <a:rPr lang="en-US" altLang="zh-CN" sz="2400" b="1">
                <a:solidFill>
                  <a:srgbClr val="00B050"/>
                </a:solidFill>
                <a:latin typeface="华文楷体" panose="02010600040101010101" charset="-122"/>
                <a:ea typeface="华文楷体" panose="02010600040101010101" charset="-122"/>
                <a:cs typeface="华文楷体" panose="02010600040101010101" charset="-122"/>
              </a:rPr>
              <a:t>  </a:t>
            </a: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三废治理概述</a:t>
            </a: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  </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115" y="565785"/>
            <a:ext cx="8298815" cy="5816600"/>
          </a:xfrm>
        </p:spPr>
        <p:txBody>
          <a:bodyPr/>
          <a:p>
            <a:pPr marL="0" indent="0">
              <a:buNone/>
            </a:pPr>
            <a:r>
              <a:rPr lang="en-US" altLang="zh-CN" dirty="0" smtClean="0">
                <a:latin typeface="华文楷体" panose="02010600040101010101" charset="-122"/>
                <a:ea typeface="华文楷体" panose="02010600040101010101" charset="-122"/>
                <a:cs typeface="华文楷体" panose="02010600040101010101" charset="-122"/>
                <a:sym typeface="+mn-ea"/>
              </a:rPr>
              <a:t>   </a:t>
            </a:r>
            <a:endParaRPr lang="zh-CN" altLang="en-US"/>
          </a:p>
        </p:txBody>
      </p:sp>
      <p:sp>
        <p:nvSpPr>
          <p:cNvPr id="5" name="AutoShape 6"/>
          <p:cNvSpPr>
            <a:spLocks noChangeArrowheads="1"/>
          </p:cNvSpPr>
          <p:nvPr/>
        </p:nvSpPr>
        <p:spPr bwMode="auto">
          <a:xfrm>
            <a:off x="1593215" y="596900"/>
            <a:ext cx="5766435" cy="517525"/>
          </a:xfrm>
          <a:prstGeom prst="flowChartTerminator">
            <a:avLst/>
          </a:prstGeom>
          <a:solidFill>
            <a:srgbClr val="FFC000"/>
          </a:solidFill>
          <a:ln w="9525" algn="ctr">
            <a:solidFill>
              <a:schemeClr val="bg2"/>
            </a:solidFill>
            <a:miter lim="800000"/>
          </a:ln>
        </p:spPr>
        <p:txBody>
          <a:bodyPr wrap="none" anchor="ctr"/>
          <a:p>
            <a:pPr algn="ctr"/>
            <a:r>
              <a:rPr lang="zh-CN" altLang="en-US" sz="3200" b="1" dirty="0">
                <a:solidFill>
                  <a:srgbClr val="000099"/>
                </a:solidFill>
                <a:latin typeface="华文楷体" panose="02010600040101010101" charset="-122"/>
                <a:ea typeface="华文楷体" panose="02010600040101010101" charset="-122"/>
                <a:cs typeface="华文楷体" panose="02010600040101010101" charset="-122"/>
              </a:rPr>
              <a:t>第二节</a:t>
            </a:r>
            <a:r>
              <a:rPr lang="en-US" altLang="zh-CN" sz="3200" b="1" dirty="0">
                <a:solidFill>
                  <a:srgbClr val="000099"/>
                </a:solidFill>
                <a:latin typeface="华文楷体" panose="02010600040101010101" charset="-122"/>
                <a:ea typeface="华文楷体" panose="02010600040101010101" charset="-122"/>
                <a:cs typeface="华文楷体" panose="02010600040101010101" charset="-122"/>
              </a:rPr>
              <a:t>  </a:t>
            </a:r>
            <a:r>
              <a:rPr lang="zh-CN" altLang="en-US" sz="3200" b="1" dirty="0">
                <a:solidFill>
                  <a:srgbClr val="000099"/>
                </a:solidFill>
                <a:latin typeface="华文楷体" panose="02010600040101010101" charset="-122"/>
                <a:ea typeface="华文楷体" panose="02010600040101010101" charset="-122"/>
                <a:cs typeface="华文楷体" panose="02010600040101010101" charset="-122"/>
              </a:rPr>
              <a:t>职业危害因素与</a:t>
            </a:r>
            <a:r>
              <a:rPr lang="zh-CN" altLang="en-US" sz="3200" b="1" dirty="0">
                <a:solidFill>
                  <a:srgbClr val="000099"/>
                </a:solidFill>
                <a:latin typeface="华文楷体" panose="02010600040101010101" charset="-122"/>
                <a:ea typeface="华文楷体" panose="02010600040101010101" charset="-122"/>
                <a:cs typeface="华文楷体" panose="02010600040101010101" charset="-122"/>
              </a:rPr>
              <a:t>职业病</a:t>
            </a:r>
            <a:endParaRPr lang="zh-CN" altLang="en-US" sz="3200" b="1" dirty="0">
              <a:solidFill>
                <a:srgbClr val="000099"/>
              </a:solidFill>
              <a:latin typeface="华文楷体" panose="02010600040101010101" charset="-122"/>
              <a:ea typeface="华文楷体" panose="02010600040101010101" charset="-122"/>
              <a:cs typeface="华文楷体" panose="02010600040101010101" charset="-122"/>
            </a:endParaRPr>
          </a:p>
        </p:txBody>
      </p:sp>
      <p:sp>
        <p:nvSpPr>
          <p:cNvPr id="2" name="文本框 1"/>
          <p:cNvSpPr txBox="1"/>
          <p:nvPr/>
        </p:nvSpPr>
        <p:spPr>
          <a:xfrm>
            <a:off x="878840" y="1345565"/>
            <a:ext cx="7911465" cy="4831080"/>
          </a:xfrm>
          <a:prstGeom prst="rect">
            <a:avLst/>
          </a:prstGeom>
          <a:noFill/>
        </p:spPr>
        <p:txBody>
          <a:bodyPr wrap="square" rtlCol="0">
            <a:spAutoFit/>
          </a:bodyPr>
          <a:p>
            <a:pPr algn="just"/>
            <a:r>
              <a:rPr lang="en-US" altLang="zh-CN" sz="2800" b="1"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sz="2800" b="1" dirty="0">
                <a:solidFill>
                  <a:schemeClr val="tx1"/>
                </a:solidFill>
                <a:latin typeface="华文楷体" panose="02010600040101010101" charset="-122"/>
                <a:ea typeface="华文楷体" panose="02010600040101010101" charset="-122"/>
                <a:cs typeface="华文楷体" panose="02010600040101010101" charset="-122"/>
                <a:sym typeface="+mn-ea"/>
              </a:rPr>
              <a:t>一、 职业危害因素 </a:t>
            </a:r>
            <a:r>
              <a:rPr lang="zh-CN" altLang="en-US" sz="2800" b="1" dirty="0">
                <a:solidFill>
                  <a:srgbClr val="FF0000"/>
                </a:solidFill>
                <a:latin typeface="华文楷体" panose="02010600040101010101" charset="-122"/>
                <a:ea typeface="华文楷体" panose="02010600040101010101" charset="-122"/>
                <a:cs typeface="华文楷体" panose="02010600040101010101" charset="-122"/>
                <a:sym typeface="+mn-ea"/>
              </a:rPr>
              <a:t> </a:t>
            </a:r>
            <a:endParaRPr lang="zh-CN" altLang="en-US" sz="2800" b="1" dirty="0">
              <a:solidFill>
                <a:srgbClr val="FF0000"/>
              </a:solidFill>
              <a:latin typeface="华文楷体" panose="02010600040101010101" charset="-122"/>
              <a:ea typeface="华文楷体" panose="02010600040101010101" charset="-122"/>
              <a:cs typeface="华文楷体" panose="02010600040101010101" charset="-122"/>
              <a:sym typeface="+mn-ea"/>
            </a:endParaRPr>
          </a:p>
          <a:p>
            <a:pPr algn="just"/>
            <a:r>
              <a:rPr lang="en-US" altLang="zh-CN" sz="2800">
                <a:solidFill>
                  <a:srgbClr val="00B050"/>
                </a:solidFill>
                <a:latin typeface="华文楷体" panose="02010600040101010101" charset="-122"/>
                <a:ea typeface="华文楷体" panose="02010600040101010101" charset="-122"/>
                <a:cs typeface="华文楷体" panose="02010600040101010101" charset="-122"/>
                <a:sym typeface="+mn-ea"/>
              </a:rPr>
              <a:t>    </a:t>
            </a:r>
            <a:r>
              <a:rPr lang="zh-CN" altLang="en-US" sz="2800">
                <a:solidFill>
                  <a:srgbClr val="00B050"/>
                </a:solidFill>
                <a:latin typeface="华文楷体" panose="02010600040101010101" charset="-122"/>
                <a:ea typeface="华文楷体" panose="02010600040101010101" charset="-122"/>
                <a:cs typeface="华文楷体" panose="02010600040101010101" charset="-122"/>
                <a:sym typeface="+mn-ea"/>
              </a:rPr>
              <a:t>《</a:t>
            </a:r>
            <a:r>
              <a:rPr lang="en-US" altLang="zh-CN" sz="2800">
                <a:solidFill>
                  <a:srgbClr val="00B050"/>
                </a:solidFill>
                <a:latin typeface="华文楷体" panose="02010600040101010101" charset="-122"/>
                <a:ea typeface="华文楷体" panose="02010600040101010101" charset="-122"/>
                <a:cs typeface="华文楷体" panose="02010600040101010101" charset="-122"/>
                <a:sym typeface="+mn-ea"/>
              </a:rPr>
              <a:t>职业病危害因素分类目录</a:t>
            </a:r>
            <a:r>
              <a:rPr lang="zh-CN" altLang="en-US" sz="2800">
                <a:solidFill>
                  <a:srgbClr val="00B050"/>
                </a:solidFill>
                <a:latin typeface="华文楷体" panose="02010600040101010101" charset="-122"/>
                <a:ea typeface="华文楷体" panose="02010600040101010101" charset="-122"/>
                <a:cs typeface="华文楷体" panose="02010600040101010101" charset="-122"/>
                <a:sym typeface="+mn-ea"/>
              </a:rPr>
              <a:t>》</a:t>
            </a:r>
            <a:r>
              <a:rPr lang="zh-CN" altLang="en-US" sz="2800">
                <a:solidFill>
                  <a:srgbClr val="00B0F0"/>
                </a:solidFill>
                <a:latin typeface="华文楷体" panose="02010600040101010101" charset="-122"/>
                <a:ea typeface="华文楷体" panose="02010600040101010101" charset="-122"/>
                <a:cs typeface="华文楷体" panose="02010600040101010101" charset="-122"/>
                <a:sym typeface="+mn-ea"/>
              </a:rPr>
              <a:t>（国卫疾控发〔2015〕92号）</a:t>
            </a:r>
            <a:r>
              <a:rPr lang="zh-CN" altLang="en-US" sz="2800">
                <a:solidFill>
                  <a:srgbClr val="FFC000"/>
                </a:solidFill>
                <a:latin typeface="华文楷体" panose="02010600040101010101" charset="-122"/>
                <a:ea typeface="华文楷体" panose="02010600040101010101" charset="-122"/>
                <a:cs typeface="华文楷体" panose="02010600040101010101" charset="-122"/>
                <a:sym typeface="+mn-ea"/>
              </a:rPr>
              <a:t>列出六项</a:t>
            </a:r>
            <a:endParaRPr lang="zh-CN" altLang="en-US" sz="2800">
              <a:latin typeface="华文楷体" panose="02010600040101010101" charset="-122"/>
              <a:ea typeface="华文楷体" panose="02010600040101010101" charset="-122"/>
              <a:cs typeface="华文楷体" panose="02010600040101010101" charset="-122"/>
              <a:sym typeface="+mn-ea"/>
            </a:endParaRPr>
          </a:p>
          <a:p>
            <a:pPr algn="just"/>
            <a:r>
              <a:rPr lang="en-US" altLang="zh-CN" sz="2800">
                <a:latin typeface="华文楷体" panose="02010600040101010101" charset="-122"/>
                <a:ea typeface="华文楷体" panose="02010600040101010101" charset="-122"/>
                <a:cs typeface="华文楷体" panose="02010600040101010101" charset="-122"/>
                <a:sym typeface="+mn-ea"/>
              </a:rPr>
              <a:t>    一、粉尘（52类）</a:t>
            </a:r>
            <a:endParaRPr lang="en-US" altLang="zh-CN" sz="2800">
              <a:latin typeface="华文楷体" panose="02010600040101010101" charset="-122"/>
              <a:ea typeface="华文楷体" panose="02010600040101010101" charset="-122"/>
              <a:cs typeface="华文楷体" panose="02010600040101010101" charset="-122"/>
              <a:sym typeface="+mn-ea"/>
            </a:endParaRPr>
          </a:p>
          <a:p>
            <a:pPr algn="just"/>
            <a:r>
              <a:rPr lang="zh-CN" altLang="en-US" sz="2800">
                <a:latin typeface="华文楷体" panose="02010600040101010101" charset="-122"/>
                <a:ea typeface="华文楷体" panose="02010600040101010101" charset="-122"/>
                <a:cs typeface="华文楷体" panose="02010600040101010101" charset="-122"/>
                <a:sym typeface="+mn-ea"/>
              </a:rPr>
              <a:t>如：矽尘、煤尘、电焊烟尘、滑石粉尘、聚氯乙烯粉尘、碳纤维粉尘等。</a:t>
            </a:r>
            <a:r>
              <a:rPr lang="en-US" altLang="zh-CN" sz="2800">
                <a:latin typeface="华文楷体" panose="02010600040101010101" charset="-122"/>
                <a:ea typeface="华文楷体" panose="02010600040101010101" charset="-122"/>
                <a:cs typeface="华文楷体" panose="02010600040101010101" charset="-122"/>
                <a:sym typeface="+mn-ea"/>
              </a:rPr>
              <a:t>   </a:t>
            </a:r>
            <a:endParaRPr lang="en-US" altLang="zh-CN" sz="2800">
              <a:latin typeface="华文楷体" panose="02010600040101010101" charset="-122"/>
              <a:ea typeface="华文楷体" panose="02010600040101010101" charset="-122"/>
              <a:cs typeface="华文楷体" panose="02010600040101010101" charset="-122"/>
              <a:sym typeface="+mn-ea"/>
            </a:endParaRPr>
          </a:p>
          <a:p>
            <a:pPr algn="just"/>
            <a:r>
              <a:rPr lang="en-US" altLang="zh-CN" sz="2800">
                <a:latin typeface="华文楷体" panose="02010600040101010101" charset="-122"/>
                <a:ea typeface="华文楷体" panose="02010600040101010101" charset="-122"/>
                <a:cs typeface="华文楷体" panose="02010600040101010101" charset="-122"/>
                <a:sym typeface="+mn-ea"/>
              </a:rPr>
              <a:t>     二、化学因素（375类）</a:t>
            </a:r>
            <a:endParaRPr lang="en-US" altLang="zh-CN" sz="2800">
              <a:latin typeface="华文楷体" panose="02010600040101010101" charset="-122"/>
              <a:ea typeface="华文楷体" panose="02010600040101010101" charset="-122"/>
              <a:cs typeface="华文楷体" panose="02010600040101010101" charset="-122"/>
              <a:sym typeface="+mn-ea"/>
            </a:endParaRPr>
          </a:p>
          <a:p>
            <a:pPr algn="just"/>
            <a:r>
              <a:rPr lang="zh-CN" altLang="en-US" sz="2800">
                <a:latin typeface="华文楷体" panose="02010600040101010101" charset="-122"/>
                <a:ea typeface="华文楷体" panose="02010600040101010101" charset="-122"/>
                <a:cs typeface="华文楷体" panose="02010600040101010101" charset="-122"/>
                <a:sym typeface="+mn-ea"/>
              </a:rPr>
              <a:t>如：甲醇、甲苯、氯乙酸等。</a:t>
            </a:r>
            <a:endParaRPr lang="en-US" altLang="zh-CN" sz="2800">
              <a:latin typeface="华文楷体" panose="02010600040101010101" charset="-122"/>
              <a:ea typeface="华文楷体" panose="02010600040101010101" charset="-122"/>
              <a:cs typeface="华文楷体" panose="02010600040101010101" charset="-122"/>
              <a:sym typeface="+mn-ea"/>
            </a:endParaRPr>
          </a:p>
          <a:p>
            <a:pPr algn="just"/>
            <a:r>
              <a:rPr lang="en-US" altLang="zh-CN" sz="2800">
                <a:latin typeface="华文楷体" panose="02010600040101010101" charset="-122"/>
                <a:ea typeface="华文楷体" panose="02010600040101010101" charset="-122"/>
                <a:cs typeface="华文楷体" panose="02010600040101010101" charset="-122"/>
                <a:sym typeface="+mn-ea"/>
              </a:rPr>
              <a:t>     三、物理因素（15类）</a:t>
            </a:r>
            <a:endParaRPr lang="en-US" altLang="zh-CN" sz="2800">
              <a:latin typeface="华文楷体" panose="02010600040101010101" charset="-122"/>
              <a:ea typeface="华文楷体" panose="02010600040101010101" charset="-122"/>
              <a:cs typeface="华文楷体" panose="02010600040101010101" charset="-122"/>
              <a:sym typeface="+mn-ea"/>
            </a:endParaRPr>
          </a:p>
          <a:p>
            <a:pPr algn="just"/>
            <a:r>
              <a:rPr lang="zh-CN" altLang="en-US" sz="2800">
                <a:latin typeface="华文楷体" panose="02010600040101010101" charset="-122"/>
                <a:ea typeface="华文楷体" panose="02010600040101010101" charset="-122"/>
                <a:cs typeface="华文楷体" panose="02010600040101010101" charset="-122"/>
                <a:sym typeface="+mn-ea"/>
              </a:rPr>
              <a:t>如：噪声、高</a:t>
            </a:r>
            <a:r>
              <a:rPr lang="en-US" altLang="zh-CN" sz="2800">
                <a:latin typeface="华文楷体" panose="02010600040101010101" charset="-122"/>
                <a:ea typeface="华文楷体" panose="02010600040101010101" charset="-122"/>
                <a:cs typeface="华文楷体" panose="02010600040101010101" charset="-122"/>
                <a:sym typeface="+mn-ea"/>
              </a:rPr>
              <a:t>/</a:t>
            </a:r>
            <a:r>
              <a:rPr lang="zh-CN" altLang="en-US" sz="2800">
                <a:latin typeface="华文楷体" panose="02010600040101010101" charset="-122"/>
                <a:ea typeface="华文楷体" panose="02010600040101010101" charset="-122"/>
                <a:cs typeface="华文楷体" panose="02010600040101010101" charset="-122"/>
                <a:sym typeface="+mn-ea"/>
              </a:rPr>
              <a:t>低温、振动、紫外线、高原低氧、红外线等。</a:t>
            </a:r>
            <a:r>
              <a:rPr lang="en-US" altLang="zh-CN" sz="2800">
                <a:latin typeface="华文楷体" panose="02010600040101010101" charset="-122"/>
                <a:ea typeface="华文楷体" panose="02010600040101010101" charset="-122"/>
                <a:cs typeface="华文楷体" panose="02010600040101010101" charset="-122"/>
                <a:sym typeface="+mn-ea"/>
              </a:rPr>
              <a:t> </a:t>
            </a:r>
            <a:endParaRPr lang="zh-CN"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4370" y="640715"/>
            <a:ext cx="8290560" cy="5789930"/>
          </a:xfrm>
        </p:spPr>
        <p:txBody>
          <a:bodyPr/>
          <a:p>
            <a:pPr marL="0" indent="0" algn="just">
              <a:buNone/>
            </a:pPr>
            <a:r>
              <a:rPr lang="en-US" altLang="zh-CN" sz="2800">
                <a:latin typeface="华文楷体" panose="02010600040101010101" charset="-122"/>
                <a:ea typeface="华文楷体" panose="02010600040101010101" charset="-122"/>
                <a:cs typeface="华文楷体" panose="02010600040101010101" charset="-122"/>
                <a:sym typeface="+mn-ea"/>
              </a:rPr>
              <a:t>    四、放射性因素（8类）</a:t>
            </a:r>
            <a:endParaRPr lang="en-US" altLang="zh-CN" sz="280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zh-CN" altLang="en-US" sz="2800">
                <a:latin typeface="华文楷体" panose="02010600040101010101" charset="-122"/>
                <a:ea typeface="华文楷体" panose="02010600040101010101" charset="-122"/>
                <a:cs typeface="华文楷体" panose="02010600040101010101" charset="-122"/>
                <a:sym typeface="+mn-ea"/>
              </a:rPr>
              <a:t>如：密封放射源产生的电离辐射、X射线装置（含CT机）产生的电离辐射、铀及其化合物等。</a:t>
            </a:r>
            <a:endParaRPr lang="en-US" altLang="zh-CN" sz="280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sz="2800">
                <a:latin typeface="华文楷体" panose="02010600040101010101" charset="-122"/>
                <a:ea typeface="华文楷体" panose="02010600040101010101" charset="-122"/>
                <a:cs typeface="华文楷体" panose="02010600040101010101" charset="-122"/>
                <a:sym typeface="+mn-ea"/>
              </a:rPr>
              <a:t>    五、生物因素（6类）</a:t>
            </a:r>
            <a:endParaRPr lang="en-US" altLang="zh-CN" sz="280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zh-CN" altLang="en-US" sz="2800">
                <a:latin typeface="华文楷体" panose="02010600040101010101" charset="-122"/>
                <a:ea typeface="华文楷体" panose="02010600040101010101" charset="-122"/>
                <a:cs typeface="华文楷体" panose="02010600040101010101" charset="-122"/>
                <a:sym typeface="+mn-ea"/>
              </a:rPr>
              <a:t>如：布鲁氏菌、炭疽芽孢杆菌等。</a:t>
            </a:r>
            <a:r>
              <a:rPr lang="en-US" altLang="zh-CN" sz="2800">
                <a:latin typeface="华文楷体" panose="02010600040101010101" charset="-122"/>
                <a:ea typeface="华文楷体" panose="02010600040101010101" charset="-122"/>
                <a:cs typeface="华文楷体" panose="02010600040101010101" charset="-122"/>
                <a:sym typeface="+mn-ea"/>
              </a:rPr>
              <a:t>  </a:t>
            </a:r>
            <a:endParaRPr lang="en-US" altLang="zh-CN" sz="280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sz="2800">
                <a:latin typeface="华文楷体" panose="02010600040101010101" charset="-122"/>
                <a:ea typeface="华文楷体" panose="02010600040101010101" charset="-122"/>
                <a:cs typeface="华文楷体" panose="02010600040101010101" charset="-122"/>
                <a:sym typeface="+mn-ea"/>
              </a:rPr>
              <a:t>    六、其他因素（3类）</a:t>
            </a:r>
            <a:endParaRPr lang="en-US" altLang="zh-CN" sz="280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cs typeface="华文楷体" panose="02010600040101010101" charset="-122"/>
                <a:sym typeface="+mn-ea"/>
              </a:rPr>
              <a:t>金属烟、井下不良作业条件（限于井下工人）、刮研作业（限于手工刮研作业人员）。</a:t>
            </a:r>
            <a:endParaRPr lang="zh-CN" altLang="en-US" sz="280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cs typeface="华文楷体" panose="02010600040101010101" charset="-122"/>
                <a:sym typeface="+mn-ea"/>
              </a:rPr>
              <a:t>    </a:t>
            </a:r>
            <a:r>
              <a:rPr lang="zh-CN" altLang="en-US" sz="2800">
                <a:solidFill>
                  <a:srgbClr val="FF0000"/>
                </a:solidFill>
                <a:latin typeface="华文楷体" panose="02010600040101010101" charset="-122"/>
                <a:ea typeface="华文楷体" panose="02010600040101010101" charset="-122"/>
                <a:cs typeface="华文楷体" panose="02010600040101010101" charset="-122"/>
                <a:sym typeface="+mn-ea"/>
              </a:rPr>
              <a:t>注</a:t>
            </a:r>
            <a:r>
              <a:rPr lang="zh-CN" altLang="en-US" sz="2800">
                <a:latin typeface="华文楷体" panose="02010600040101010101" charset="-122"/>
                <a:ea typeface="华文楷体" panose="02010600040101010101" charset="-122"/>
                <a:cs typeface="华文楷体" panose="02010600040101010101" charset="-122"/>
                <a:sym typeface="+mn-ea"/>
              </a:rPr>
              <a:t>：</a:t>
            </a:r>
            <a:r>
              <a:rPr lang="zh-CN" altLang="en-US" sz="2800">
                <a:solidFill>
                  <a:srgbClr val="00B0F0"/>
                </a:solidFill>
                <a:latin typeface="华文楷体" panose="02010600040101010101" charset="-122"/>
                <a:ea typeface="华文楷体" panose="02010600040101010101" charset="-122"/>
                <a:cs typeface="华文楷体" panose="02010600040101010101" charset="-122"/>
                <a:sym typeface="+mn-ea"/>
              </a:rPr>
              <a:t>刮研</a:t>
            </a:r>
            <a:r>
              <a:rPr lang="zh-CN" altLang="en-US" sz="2800">
                <a:latin typeface="华文楷体" panose="02010600040101010101" charset="-122"/>
                <a:ea typeface="华文楷体" panose="02010600040101010101" charset="-122"/>
                <a:cs typeface="华文楷体" panose="02010600040101010101" charset="-122"/>
                <a:sym typeface="+mn-ea"/>
              </a:rPr>
              <a:t>是利用刮刀、基准表面、测量工具和显示剂，以手工操作的方式，边研点边测量，边刮研加工，使工件达到工艺上规定的尺寸、几何形状、表面粗糙度和密合性等要求的一项精加工工序。</a:t>
            </a:r>
            <a:endParaRPr kumimoji="0" lang="zh-CN" altLang="en-US" sz="2800" kern="1200" dirty="0">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0410" y="579755"/>
            <a:ext cx="8282940" cy="6050280"/>
          </a:xfrm>
        </p:spPr>
        <p:txBody>
          <a:bodyPr/>
          <a:p>
            <a:pPr marL="0" indent="0" algn="just" eaLnBrk="1" latinLnBrk="0" hangingPunct="1">
              <a:lnSpc>
                <a:spcPts val="3200"/>
              </a:lnSpc>
              <a:buNone/>
            </a:pPr>
            <a:r>
              <a:rPr lang="en-US" altLang="zh-CN" sz="2800" b="1"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sz="2800" b="1" dirty="0">
                <a:solidFill>
                  <a:schemeClr val="tx1"/>
                </a:solidFill>
                <a:latin typeface="华文楷体" panose="02010600040101010101" charset="-122"/>
                <a:ea typeface="华文楷体" panose="02010600040101010101" charset="-122"/>
                <a:cs typeface="华文楷体" panose="02010600040101010101" charset="-122"/>
                <a:sym typeface="+mn-ea"/>
              </a:rPr>
              <a:t>二、 职业病分类</a:t>
            </a:r>
            <a:endParaRPr lang="zh-CN" altLang="en-US" sz="2800" b="1" dirty="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buNone/>
            </a:pPr>
            <a:r>
              <a:rPr lang="en-US" altLang="zh-CN" sz="2800" dirty="0" smtClean="0">
                <a:solidFill>
                  <a:srgbClr val="00B050"/>
                </a:solidFill>
                <a:latin typeface="华文楷体" panose="02010600040101010101" charset="-122"/>
                <a:ea typeface="华文楷体" panose="02010600040101010101" charset="-122"/>
                <a:cs typeface="华文楷体" panose="02010600040101010101" charset="-122"/>
                <a:sym typeface="+mn-ea"/>
              </a:rPr>
              <a:t>    </a:t>
            </a:r>
            <a:r>
              <a:rPr lang="zh-CN" altLang="en-US" sz="2800" dirty="0" smtClean="0">
                <a:solidFill>
                  <a:srgbClr val="00B050"/>
                </a:solidFill>
                <a:latin typeface="华文楷体" panose="02010600040101010101" charset="-122"/>
                <a:ea typeface="华文楷体" panose="02010600040101010101" charset="-122"/>
                <a:cs typeface="华文楷体" panose="02010600040101010101" charset="-122"/>
                <a:sym typeface="+mn-ea"/>
              </a:rPr>
              <a:t>《职业病分类和目录》</a:t>
            </a:r>
            <a:r>
              <a:rPr lang="zh-CN" altLang="en-US" sz="2800" dirty="0" smtClean="0">
                <a:solidFill>
                  <a:srgbClr val="FF0000"/>
                </a:solidFill>
                <a:latin typeface="华文楷体" panose="02010600040101010101" charset="-122"/>
                <a:ea typeface="华文楷体" panose="02010600040101010101" charset="-122"/>
                <a:cs typeface="华文楷体" panose="02010600040101010101" charset="-122"/>
                <a:sym typeface="+mn-ea"/>
              </a:rPr>
              <a:t>（国卫疾控发〔2013〕48号）</a:t>
            </a:r>
            <a:r>
              <a:rPr lang="zh-CN" altLang="en-US" sz="2800" dirty="0" smtClean="0">
                <a:latin typeface="华文楷体" panose="02010600040101010101" charset="-122"/>
                <a:ea typeface="华文楷体" panose="02010600040101010101" charset="-122"/>
                <a:cs typeface="华文楷体" panose="02010600040101010101" charset="-122"/>
                <a:sym typeface="+mn-ea"/>
              </a:rPr>
              <a:t>共列出十类职业病（</a:t>
            </a:r>
            <a:r>
              <a:rPr lang="en-US" altLang="zh-CN" sz="2800" dirty="0" smtClean="0">
                <a:latin typeface="华文楷体" panose="02010600040101010101" charset="-122"/>
                <a:ea typeface="华文楷体" panose="02010600040101010101" charset="-122"/>
                <a:cs typeface="华文楷体" panose="02010600040101010101" charset="-122"/>
                <a:sym typeface="+mn-ea"/>
              </a:rPr>
              <a:t>132</a:t>
            </a:r>
            <a:r>
              <a:rPr lang="zh-CN" altLang="en-US" sz="2800" dirty="0" smtClean="0">
                <a:latin typeface="华文楷体" panose="02010600040101010101" charset="-122"/>
                <a:ea typeface="华文楷体" panose="02010600040101010101" charset="-122"/>
                <a:cs typeface="华文楷体" panose="02010600040101010101" charset="-122"/>
                <a:sym typeface="+mn-ea"/>
              </a:rPr>
              <a:t>种）：</a:t>
            </a:r>
            <a:endParaRPr lang="zh-CN" altLang="en-US" sz="2800" dirty="0" smtClean="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buNone/>
            </a:pPr>
            <a:r>
              <a:rPr lang="en-US" altLang="zh-CN" sz="2800" dirty="0" smtClean="0">
                <a:latin typeface="华文楷体" panose="02010600040101010101" charset="-122"/>
                <a:ea typeface="华文楷体" panose="02010600040101010101" charset="-122"/>
                <a:cs typeface="华文楷体" panose="02010600040101010101" charset="-122"/>
                <a:sym typeface="+mn-ea"/>
              </a:rPr>
              <a:t>   </a:t>
            </a:r>
            <a:r>
              <a:rPr lang="en-US" altLang="zh-CN" dirty="0" smtClean="0">
                <a:latin typeface="华文楷体" panose="02010600040101010101" charset="-122"/>
                <a:ea typeface="华文楷体" panose="02010600040101010101" charset="-122"/>
                <a:cs typeface="华文楷体" panose="02010600040101010101" charset="-122"/>
                <a:sym typeface="+mn-ea"/>
              </a:rPr>
              <a:t> 1.职业性尘肺病及其他呼吸系统疾病</a:t>
            </a:r>
            <a:r>
              <a:rPr lang="zh-CN" altLang="en-US" dirty="0" smtClean="0">
                <a:latin typeface="华文楷体" panose="02010600040101010101" charset="-122"/>
                <a:ea typeface="华文楷体" panose="02010600040101010101" charset="-122"/>
                <a:cs typeface="华文楷体" panose="02010600040101010101" charset="-122"/>
                <a:sym typeface="+mn-ea"/>
              </a:rPr>
              <a:t>；</a:t>
            </a:r>
            <a:endParaRPr lang="zh-CN" altLang="en-US" dirty="0" smtClean="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buNone/>
            </a:pPr>
            <a:r>
              <a:rPr lang="en-US" altLang="zh-CN" dirty="0" smtClean="0">
                <a:latin typeface="华文楷体" panose="02010600040101010101" charset="-122"/>
                <a:ea typeface="华文楷体" panose="02010600040101010101" charset="-122"/>
                <a:cs typeface="华文楷体" panose="02010600040101010101" charset="-122"/>
                <a:sym typeface="+mn-ea"/>
              </a:rPr>
              <a:t>     2.职业性皮肤病</a:t>
            </a:r>
            <a:r>
              <a:rPr lang="zh-CN" altLang="en-US" dirty="0" smtClean="0">
                <a:latin typeface="华文楷体" panose="02010600040101010101" charset="-122"/>
                <a:ea typeface="华文楷体" panose="02010600040101010101" charset="-122"/>
                <a:cs typeface="华文楷体" panose="02010600040101010101" charset="-122"/>
                <a:sym typeface="+mn-ea"/>
              </a:rPr>
              <a:t>；</a:t>
            </a:r>
            <a:endParaRPr lang="zh-CN" altLang="en-US" dirty="0" smtClean="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buNone/>
            </a:pPr>
            <a:r>
              <a:rPr lang="en-US" altLang="zh-CN" dirty="0" smtClean="0">
                <a:latin typeface="华文楷体" panose="02010600040101010101" charset="-122"/>
                <a:ea typeface="华文楷体" panose="02010600040101010101" charset="-122"/>
                <a:cs typeface="华文楷体" panose="02010600040101010101" charset="-122"/>
                <a:sym typeface="+mn-ea"/>
              </a:rPr>
              <a:t>     3.职业性眼病</a:t>
            </a:r>
            <a:r>
              <a:rPr lang="zh-CN" altLang="en-US" dirty="0" smtClean="0">
                <a:latin typeface="华文楷体" panose="02010600040101010101" charset="-122"/>
                <a:ea typeface="华文楷体" panose="02010600040101010101" charset="-122"/>
                <a:cs typeface="华文楷体" panose="02010600040101010101" charset="-122"/>
                <a:sym typeface="+mn-ea"/>
              </a:rPr>
              <a:t>；</a:t>
            </a:r>
            <a:endParaRPr lang="zh-CN" altLang="en-US" dirty="0" smtClean="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buNone/>
            </a:pPr>
            <a:r>
              <a:rPr lang="en-US" altLang="zh-CN" dirty="0" smtClean="0">
                <a:latin typeface="华文楷体" panose="02010600040101010101" charset="-122"/>
                <a:ea typeface="华文楷体" panose="02010600040101010101" charset="-122"/>
                <a:cs typeface="华文楷体" panose="02010600040101010101" charset="-122"/>
                <a:sym typeface="+mn-ea"/>
              </a:rPr>
              <a:t>     4.职业性耳鼻喉口腔疾病</a:t>
            </a:r>
            <a:r>
              <a:rPr lang="zh-CN" altLang="en-US" dirty="0" smtClean="0">
                <a:latin typeface="华文楷体" panose="02010600040101010101" charset="-122"/>
                <a:ea typeface="华文楷体" panose="02010600040101010101" charset="-122"/>
                <a:cs typeface="华文楷体" panose="02010600040101010101" charset="-122"/>
                <a:sym typeface="+mn-ea"/>
              </a:rPr>
              <a:t>；</a:t>
            </a:r>
            <a:endParaRPr lang="zh-CN" altLang="en-US" dirty="0" smtClean="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buNone/>
            </a:pPr>
            <a:r>
              <a:rPr lang="en-US" altLang="zh-CN" dirty="0" smtClean="0">
                <a:latin typeface="华文楷体" panose="02010600040101010101" charset="-122"/>
                <a:ea typeface="华文楷体" panose="02010600040101010101" charset="-122"/>
                <a:cs typeface="华文楷体" panose="02010600040101010101" charset="-122"/>
                <a:sym typeface="+mn-ea"/>
              </a:rPr>
              <a:t>     5.职业性化学中毒</a:t>
            </a:r>
            <a:r>
              <a:rPr lang="zh-CN" altLang="en-US" dirty="0" smtClean="0">
                <a:latin typeface="华文楷体" panose="02010600040101010101" charset="-122"/>
                <a:ea typeface="华文楷体" panose="02010600040101010101" charset="-122"/>
                <a:cs typeface="华文楷体" panose="02010600040101010101" charset="-122"/>
                <a:sym typeface="+mn-ea"/>
              </a:rPr>
              <a:t>；</a:t>
            </a:r>
            <a:endParaRPr lang="zh-CN" altLang="en-US" dirty="0" smtClean="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buNone/>
            </a:pPr>
            <a:r>
              <a:rPr lang="en-US" altLang="zh-CN" dirty="0" smtClean="0">
                <a:latin typeface="华文楷体" panose="02010600040101010101" charset="-122"/>
                <a:ea typeface="华文楷体" panose="02010600040101010101" charset="-122"/>
                <a:cs typeface="华文楷体" panose="02010600040101010101" charset="-122"/>
                <a:sym typeface="+mn-ea"/>
              </a:rPr>
              <a:t>     6.物理因素所致职业病</a:t>
            </a:r>
            <a:r>
              <a:rPr lang="zh-CN" altLang="en-US" dirty="0" smtClean="0">
                <a:latin typeface="华文楷体" panose="02010600040101010101" charset="-122"/>
                <a:ea typeface="华文楷体" panose="02010600040101010101" charset="-122"/>
                <a:cs typeface="华文楷体" panose="02010600040101010101" charset="-122"/>
                <a:sym typeface="+mn-ea"/>
              </a:rPr>
              <a:t>；</a:t>
            </a:r>
            <a:endParaRPr lang="zh-CN" altLang="en-US" dirty="0" smtClean="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buNone/>
            </a:pPr>
            <a:r>
              <a:rPr lang="en-US" altLang="zh-CN" dirty="0" smtClean="0">
                <a:latin typeface="华文楷体" panose="02010600040101010101" charset="-122"/>
                <a:ea typeface="华文楷体" panose="02010600040101010101" charset="-122"/>
                <a:cs typeface="华文楷体" panose="02010600040101010101" charset="-122"/>
                <a:sym typeface="+mn-ea"/>
              </a:rPr>
              <a:t>     7.职业性放射性疾病</a:t>
            </a:r>
            <a:r>
              <a:rPr lang="zh-CN" altLang="en-US" dirty="0" smtClean="0">
                <a:latin typeface="华文楷体" panose="02010600040101010101" charset="-122"/>
                <a:ea typeface="华文楷体" panose="02010600040101010101" charset="-122"/>
                <a:cs typeface="华文楷体" panose="02010600040101010101" charset="-122"/>
                <a:sym typeface="+mn-ea"/>
              </a:rPr>
              <a:t>；</a:t>
            </a:r>
            <a:endParaRPr lang="zh-CN" altLang="en-US" dirty="0" smtClean="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buNone/>
            </a:pPr>
            <a:r>
              <a:rPr lang="en-US" altLang="zh-CN" dirty="0" smtClean="0">
                <a:latin typeface="华文楷体" panose="02010600040101010101" charset="-122"/>
                <a:ea typeface="华文楷体" panose="02010600040101010101" charset="-122"/>
                <a:cs typeface="华文楷体" panose="02010600040101010101" charset="-122"/>
                <a:sym typeface="+mn-ea"/>
              </a:rPr>
              <a:t>     8.职业性传染病</a:t>
            </a:r>
            <a:r>
              <a:rPr lang="zh-CN" altLang="en-US" dirty="0" smtClean="0">
                <a:latin typeface="华文楷体" panose="02010600040101010101" charset="-122"/>
                <a:ea typeface="华文楷体" panose="02010600040101010101" charset="-122"/>
                <a:cs typeface="华文楷体" panose="02010600040101010101" charset="-122"/>
                <a:sym typeface="+mn-ea"/>
              </a:rPr>
              <a:t>；</a:t>
            </a:r>
            <a:endParaRPr lang="zh-CN" altLang="en-US" dirty="0" smtClean="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buNone/>
            </a:pPr>
            <a:r>
              <a:rPr lang="en-US" altLang="zh-CN" dirty="0" smtClean="0">
                <a:latin typeface="华文楷体" panose="02010600040101010101" charset="-122"/>
                <a:ea typeface="华文楷体" panose="02010600040101010101" charset="-122"/>
                <a:cs typeface="华文楷体" panose="02010600040101010101" charset="-122"/>
                <a:sym typeface="+mn-ea"/>
              </a:rPr>
              <a:t>     9.职业性肿瘤</a:t>
            </a:r>
            <a:r>
              <a:rPr lang="zh-CN" altLang="en-US" dirty="0" smtClean="0">
                <a:latin typeface="华文楷体" panose="02010600040101010101" charset="-122"/>
                <a:ea typeface="华文楷体" panose="02010600040101010101" charset="-122"/>
                <a:cs typeface="华文楷体" panose="02010600040101010101" charset="-122"/>
                <a:sym typeface="+mn-ea"/>
              </a:rPr>
              <a:t>；</a:t>
            </a:r>
            <a:endParaRPr lang="zh-CN" altLang="en-US" dirty="0" smtClean="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buNone/>
            </a:pPr>
            <a:r>
              <a:rPr lang="en-US" altLang="zh-CN" dirty="0" smtClean="0">
                <a:latin typeface="华文楷体" panose="02010600040101010101" charset="-122"/>
                <a:ea typeface="华文楷体" panose="02010600040101010101" charset="-122"/>
                <a:cs typeface="华文楷体" panose="02010600040101010101" charset="-122"/>
                <a:sym typeface="+mn-ea"/>
              </a:rPr>
              <a:t>     10.其他职业病</a:t>
            </a:r>
            <a:r>
              <a:rPr lang="zh-CN" altLang="en-US" dirty="0" smtClean="0">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5960" y="638810"/>
            <a:ext cx="8268970" cy="5662930"/>
          </a:xfrm>
        </p:spPr>
        <p:txBody>
          <a:bodyPr/>
          <a:p>
            <a:pPr marL="0" indent="0" eaLnBrk="1" latinLnBrk="0" hangingPunct="1">
              <a:lnSpc>
                <a:spcPts val="2980"/>
              </a:lnSpc>
              <a:spcBef>
                <a:spcPts val="0"/>
              </a:spcBef>
              <a:buNone/>
            </a:pPr>
            <a:r>
              <a:rPr lang="en-US" altLang="zh-CN">
                <a:latin typeface="华文楷体" panose="02010600040101010101" charset="-122"/>
                <a:ea typeface="华文楷体" panose="02010600040101010101" charset="-122"/>
                <a:sym typeface="+mn-ea"/>
              </a:rPr>
              <a:t>   </a:t>
            </a:r>
            <a:endParaRPr lang="en-US" altLang="zh-CN">
              <a:latin typeface="华文楷体" panose="02010600040101010101" charset="-122"/>
              <a:ea typeface="华文楷体" panose="02010600040101010101" charset="-122"/>
              <a:sym typeface="+mn-ea"/>
            </a:endParaRPr>
          </a:p>
          <a:p>
            <a:pPr marL="0" indent="0" eaLnBrk="1" latinLnBrk="0" hangingPunct="1">
              <a:lnSpc>
                <a:spcPts val="2980"/>
              </a:lnSpc>
              <a:spcBef>
                <a:spcPts val="0"/>
              </a:spcBef>
              <a:buNone/>
            </a:pPr>
            <a:endParaRPr lang="en-US" altLang="zh-CN">
              <a:latin typeface="华文楷体" panose="02010600040101010101" charset="-122"/>
              <a:ea typeface="华文楷体" panose="02010600040101010101" charset="-122"/>
              <a:sym typeface="+mn-ea"/>
            </a:endParaRPr>
          </a:p>
          <a:p>
            <a:pPr marL="0" indent="0" eaLnBrk="1" latinLnBrk="0" hangingPunct="1">
              <a:lnSpc>
                <a:spcPts val="2980"/>
              </a:lnSpc>
              <a:spcBef>
                <a:spcPts val="0"/>
              </a:spcBef>
              <a:buNone/>
            </a:pPr>
            <a:r>
              <a:rPr lang="en-US" altLang="zh-CN">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sz="2800">
                <a:solidFill>
                  <a:srgbClr val="0070C0"/>
                </a:solidFill>
                <a:latin typeface="华文楷体" panose="02010600040101010101" charset="-122"/>
                <a:ea typeface="华文楷体" panose="02010600040101010101" charset="-122"/>
                <a:cs typeface="华文楷体" panose="02010600040101010101" charset="-122"/>
                <a:sym typeface="+mn-ea"/>
              </a:rPr>
              <a:t>个体防护装备（劳动防护用品）</a:t>
            </a:r>
            <a:r>
              <a:rPr lang="zh-CN" altLang="en-US" sz="2800">
                <a:latin typeface="华文楷体" panose="02010600040101010101" charset="-122"/>
                <a:ea typeface="华文楷体" panose="02010600040101010101" charset="-122"/>
                <a:cs typeface="华文楷体" panose="02010600040101010101" charset="-122"/>
                <a:sym typeface="+mn-ea"/>
              </a:rPr>
              <a:t>，是指从业人员为防御物理、化学、生物等外界因素伤害所穿戴、配备和使用的护品的总称</a:t>
            </a:r>
            <a:r>
              <a:rPr lang="en-US" altLang="zh-CN" sz="2800">
                <a:latin typeface="华文楷体" panose="02010600040101010101" charset="-122"/>
                <a:ea typeface="华文楷体" panose="02010600040101010101" charset="-122"/>
                <a:cs typeface="华文楷体" panose="02010600040101010101" charset="-122"/>
                <a:sym typeface="+mn-ea"/>
              </a:rPr>
              <a:t>。</a:t>
            </a:r>
            <a:endParaRPr lang="en-US" altLang="zh-CN" sz="280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r>
              <a:rPr lang="en-US" altLang="zh-CN" sz="2800">
                <a:latin typeface="华文楷体" panose="02010600040101010101" charset="-122"/>
                <a:ea typeface="华文楷体" panose="02010600040101010101" charset="-122"/>
                <a:cs typeface="华文楷体" panose="02010600040101010101" charset="-122"/>
                <a:sym typeface="+mn-ea"/>
              </a:rPr>
              <a:t>    </a:t>
            </a:r>
            <a:r>
              <a:rPr lang="zh-CN" altLang="en-US" sz="2800" b="1" dirty="0">
                <a:solidFill>
                  <a:schemeClr val="tx1"/>
                </a:solidFill>
                <a:latin typeface="华文楷体" panose="02010600040101010101" charset="-122"/>
                <a:ea typeface="华文楷体" panose="02010600040101010101" charset="-122"/>
                <a:cs typeface="华文楷体" panose="02010600040101010101" charset="-122"/>
                <a:sym typeface="+mn-ea"/>
              </a:rPr>
              <a:t>一、个体防护装备的分类、防护功能和适用范围</a:t>
            </a:r>
            <a:endParaRPr lang="zh-CN" altLang="en-US" sz="2800" b="1" u="sng"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80"/>
              </a:lnSpc>
              <a:spcBef>
                <a:spcPts val="0"/>
              </a:spcBef>
              <a:buNone/>
            </a:pPr>
            <a:r>
              <a:rPr lang="zh-CN" altLang="en-US" sz="2800"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en-US" altLang="zh-CN" sz="2800"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en-US" altLang="zh-CN" sz="2800">
                <a:latin typeface="华文楷体" panose="02010600040101010101" charset="-122"/>
                <a:ea typeface="华文楷体" panose="02010600040101010101" charset="-122"/>
                <a:cs typeface="华文楷体" panose="02010600040101010101" charset="-122"/>
                <a:sym typeface="+mn-ea"/>
              </a:rPr>
              <a:t> </a:t>
            </a:r>
            <a:r>
              <a:rPr lang="zh-CN" altLang="en-US" sz="2800">
                <a:latin typeface="华文楷体" panose="02010600040101010101" charset="-122"/>
                <a:ea typeface="华文楷体" panose="02010600040101010101" charset="-122"/>
                <a:cs typeface="华文楷体" panose="02010600040101010101" charset="-122"/>
                <a:sym typeface="+mn-ea"/>
              </a:rPr>
              <a:t>共分</a:t>
            </a:r>
            <a:r>
              <a:rPr lang="zh-CN" altLang="en-US" sz="2800">
                <a:solidFill>
                  <a:srgbClr val="00B050"/>
                </a:solidFill>
                <a:latin typeface="华文楷体" panose="02010600040101010101" charset="-122"/>
                <a:ea typeface="华文楷体" panose="02010600040101010101" charset="-122"/>
                <a:cs typeface="华文楷体" panose="02010600040101010101" charset="-122"/>
                <a:sym typeface="+mn-ea"/>
              </a:rPr>
              <a:t>八大类</a:t>
            </a:r>
            <a:endParaRPr lang="zh-CN" altLang="en-US" sz="280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r>
              <a:rPr lang="en-US" altLang="zh-CN" sz="2800">
                <a:solidFill>
                  <a:srgbClr val="00B0F0"/>
                </a:solidFill>
                <a:latin typeface="华文楷体" panose="02010600040101010101" charset="-122"/>
                <a:ea typeface="华文楷体" panose="02010600040101010101" charset="-122"/>
                <a:cs typeface="华文楷体" panose="02010600040101010101" charset="-122"/>
                <a:sym typeface="+mn-ea"/>
              </a:rPr>
              <a:t>    1. </a:t>
            </a:r>
            <a:r>
              <a:rPr lang="zh-CN" altLang="en-US" sz="2800">
                <a:solidFill>
                  <a:srgbClr val="00B0F0"/>
                </a:solidFill>
                <a:latin typeface="华文楷体" panose="02010600040101010101" charset="-122"/>
                <a:ea typeface="华文楷体" panose="02010600040101010101" charset="-122"/>
                <a:cs typeface="华文楷体" panose="02010600040101010101" charset="-122"/>
                <a:sym typeface="+mn-ea"/>
              </a:rPr>
              <a:t>头部防护（</a:t>
            </a:r>
            <a:r>
              <a:rPr lang="en-US" altLang="zh-CN" sz="2800">
                <a:solidFill>
                  <a:srgbClr val="00B0F0"/>
                </a:solidFill>
                <a:latin typeface="华文楷体" panose="02010600040101010101" charset="-122"/>
                <a:ea typeface="华文楷体" panose="02010600040101010101" charset="-122"/>
                <a:cs typeface="华文楷体" panose="02010600040101010101" charset="-122"/>
                <a:sym typeface="+mn-ea"/>
              </a:rPr>
              <a:t>TB</a:t>
            </a:r>
            <a:r>
              <a:rPr lang="zh-CN" altLang="en-US" sz="2800">
                <a:solidFill>
                  <a:srgbClr val="00B0F0"/>
                </a:solidFill>
                <a:latin typeface="华文楷体" panose="02010600040101010101" charset="-122"/>
                <a:ea typeface="华文楷体" panose="02010600040101010101" charset="-122"/>
                <a:cs typeface="华文楷体" panose="02010600040101010101" charset="-122"/>
                <a:sym typeface="+mn-ea"/>
              </a:rPr>
              <a:t>）</a:t>
            </a:r>
            <a:endParaRPr lang="zh-CN" altLang="en-US" sz="2800">
              <a:solidFill>
                <a:srgbClr val="00B0F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r>
              <a:rPr lang="en-US" altLang="zh-CN" sz="2800">
                <a:latin typeface="华文楷体" panose="02010600040101010101" charset="-122"/>
                <a:ea typeface="华文楷体" panose="02010600040101010101" charset="-122"/>
                <a:cs typeface="华文楷体" panose="02010600040101010101" charset="-122"/>
                <a:sym typeface="+mn-ea"/>
              </a:rPr>
              <a:t>    ⑴</a:t>
            </a:r>
            <a:r>
              <a:rPr lang="zh-CN" altLang="en-US" sz="2800">
                <a:solidFill>
                  <a:srgbClr val="FF0000"/>
                </a:solidFill>
                <a:latin typeface="华文楷体" panose="02010600040101010101" charset="-122"/>
                <a:ea typeface="华文楷体" panose="02010600040101010101" charset="-122"/>
                <a:cs typeface="华文楷体" panose="02010600040101010101" charset="-122"/>
                <a:sym typeface="+mn-ea"/>
              </a:rPr>
              <a:t>安全帽</a:t>
            </a:r>
            <a:r>
              <a:rPr lang="zh-CN" altLang="en-US" sz="2800">
                <a:latin typeface="华文楷体" panose="02010600040101010101" charset="-122"/>
                <a:ea typeface="华文楷体" panose="02010600040101010101" charset="-122"/>
                <a:cs typeface="华文楷体" panose="02010600040101010101" charset="-122"/>
                <a:sym typeface="+mn-ea"/>
              </a:rPr>
              <a:t>（</a:t>
            </a:r>
            <a:r>
              <a:rPr lang="en-US" altLang="zh-CN" sz="2800">
                <a:latin typeface="华文楷体" panose="02010600040101010101" charset="-122"/>
                <a:ea typeface="华文楷体" panose="02010600040101010101" charset="-122"/>
                <a:cs typeface="华文楷体" panose="02010600040101010101" charset="-122"/>
                <a:sym typeface="+mn-ea"/>
              </a:rPr>
              <a:t>TB-01</a:t>
            </a:r>
            <a:r>
              <a:rPr lang="zh-CN" altLang="en-US" sz="2800">
                <a:latin typeface="华文楷体" panose="02010600040101010101" charset="-122"/>
                <a:ea typeface="华文楷体" panose="02010600040101010101" charset="-122"/>
                <a:cs typeface="华文楷体" panose="02010600040101010101" charset="-122"/>
                <a:sym typeface="+mn-ea"/>
              </a:rPr>
              <a:t>）对人头部受坠物及其他特定因素引起的伤害起保护作用的装备。存在坠物或对头部产生碰撞风险的作业场所。</a:t>
            </a:r>
            <a:endParaRPr lang="en-US" altLang="zh-CN" sz="280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r>
              <a:rPr lang="en-US" altLang="zh-CN" sz="2800">
                <a:latin typeface="华文楷体" panose="02010600040101010101" charset="-122"/>
                <a:ea typeface="华文楷体" panose="02010600040101010101" charset="-122"/>
                <a:cs typeface="华文楷体" panose="02010600040101010101" charset="-122"/>
                <a:sym typeface="+mn-ea"/>
              </a:rPr>
              <a:t>    ⑵</a:t>
            </a:r>
            <a:r>
              <a:rPr lang="zh-CN" altLang="en-US" sz="2800">
                <a:solidFill>
                  <a:srgbClr val="FF0000"/>
                </a:solidFill>
                <a:latin typeface="华文楷体" panose="02010600040101010101" charset="-122"/>
                <a:ea typeface="华文楷体" panose="02010600040101010101" charset="-122"/>
                <a:cs typeface="华文楷体" panose="02010600040101010101" charset="-122"/>
                <a:sym typeface="+mn-ea"/>
              </a:rPr>
              <a:t>防静电工作帽</a:t>
            </a:r>
            <a:r>
              <a:rPr lang="zh-CN" altLang="en-US" sz="2800">
                <a:latin typeface="华文楷体" panose="02010600040101010101" charset="-122"/>
                <a:ea typeface="华文楷体" panose="02010600040101010101" charset="-122"/>
                <a:cs typeface="华文楷体" panose="02010600040101010101" charset="-122"/>
                <a:sym typeface="+mn-ea"/>
              </a:rPr>
              <a:t>（</a:t>
            </a:r>
            <a:r>
              <a:rPr lang="en-US" altLang="zh-CN" sz="2800">
                <a:latin typeface="华文楷体" panose="02010600040101010101" charset="-122"/>
                <a:ea typeface="华文楷体" panose="02010600040101010101" charset="-122"/>
                <a:cs typeface="华文楷体" panose="02010600040101010101" charset="-122"/>
                <a:sym typeface="+mn-ea"/>
              </a:rPr>
              <a:t>TB-02</a:t>
            </a:r>
            <a:r>
              <a:rPr lang="zh-CN" altLang="en-US" sz="2800">
                <a:latin typeface="华文楷体" panose="02010600040101010101" charset="-122"/>
                <a:ea typeface="华文楷体" panose="02010600040101010101" charset="-122"/>
                <a:cs typeface="华文楷体" panose="02010600040101010101" charset="-122"/>
                <a:sym typeface="+mn-ea"/>
              </a:rPr>
              <a:t>）</a:t>
            </a:r>
            <a:r>
              <a:rPr lang="zh-CN" altLang="en-US" sz="2800">
                <a:latin typeface="华文楷体" panose="02010600040101010101" charset="-122"/>
                <a:ea typeface="华文楷体" panose="02010600040101010101" charset="-122"/>
                <a:sym typeface="+mn-ea"/>
              </a:rPr>
              <a:t>以防静电织物为主要原料，为防止帽体上的静电荷积聚而制成的工作帽。电子、石油、化工、轻工、电力等静电敏感区域或火灾和爆炸危险场所。</a:t>
            </a:r>
            <a:endParaRPr lang="zh-CN" altLang="en-US" sz="2800">
              <a:latin typeface="华文楷体" panose="02010600040101010101" charset="-122"/>
              <a:ea typeface="华文楷体" panose="02010600040101010101" charset="-122"/>
            </a:endParaRPr>
          </a:p>
          <a:p>
            <a:pPr marL="0" indent="0" eaLnBrk="1" latinLnBrk="0" hangingPunct="1">
              <a:lnSpc>
                <a:spcPts val="2980"/>
              </a:lnSpc>
              <a:spcBef>
                <a:spcPts val="0"/>
              </a:spcBef>
              <a:buNone/>
            </a:pPr>
            <a:endParaRPr lang="en-US" altLang="zh-CN" sz="2800">
              <a:latin typeface="华文楷体" panose="02010600040101010101" charset="-122"/>
              <a:ea typeface="华文楷体" panose="02010600040101010101" charset="-122"/>
              <a:sym typeface="+mn-ea"/>
            </a:endParaRPr>
          </a:p>
        </p:txBody>
      </p:sp>
      <p:sp>
        <p:nvSpPr>
          <p:cNvPr id="2" name="AutoShape 6"/>
          <p:cNvSpPr>
            <a:spLocks noChangeArrowheads="1"/>
          </p:cNvSpPr>
          <p:nvPr/>
        </p:nvSpPr>
        <p:spPr bwMode="auto">
          <a:xfrm>
            <a:off x="1564005" y="640080"/>
            <a:ext cx="5719445" cy="645795"/>
          </a:xfrm>
          <a:prstGeom prst="flowChartTerminator">
            <a:avLst/>
          </a:prstGeom>
          <a:solidFill>
            <a:srgbClr val="FFC000"/>
          </a:solidFill>
          <a:ln w="9525" algn="ctr">
            <a:solidFill>
              <a:schemeClr val="bg2"/>
            </a:solidFill>
            <a:miter lim="800000"/>
          </a:ln>
        </p:spPr>
        <p:txBody>
          <a:bodyPr wrap="none" anchor="ctr"/>
          <a:p>
            <a:pPr algn="ctr"/>
            <a:r>
              <a:rPr lang="zh-CN" altLang="en-US" sz="3200" b="1" dirty="0">
                <a:solidFill>
                  <a:srgbClr val="000099"/>
                </a:solidFill>
                <a:latin typeface="华文楷体" panose="02010600040101010101" charset="-122"/>
                <a:ea typeface="华文楷体" panose="02010600040101010101" charset="-122"/>
                <a:cs typeface="华文楷体" panose="02010600040101010101" charset="-122"/>
              </a:rPr>
              <a:t>第三节  个体防护用品</a:t>
            </a:r>
            <a:endParaRPr lang="zh-CN" altLang="en-US" sz="3200" b="1" dirty="0">
              <a:solidFill>
                <a:srgbClr val="000099"/>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5645" y="526415"/>
            <a:ext cx="8249285" cy="6157595"/>
          </a:xfrm>
        </p:spPr>
        <p:txBody>
          <a:bodyPr/>
          <a:p>
            <a:pPr marL="0" indent="0">
              <a:buNone/>
            </a:pPr>
            <a:r>
              <a:rPr lang="en-US" altLang="zh-CN" sz="2800">
                <a:latin typeface="华文楷体" panose="02010600040101010101" charset="-122"/>
                <a:ea typeface="华文楷体" panose="02010600040101010101" charset="-122"/>
                <a:sym typeface="+mn-ea"/>
              </a:rPr>
              <a:t>    </a:t>
            </a:r>
            <a:r>
              <a:rPr lang="en-US" altLang="zh-CN" sz="2800">
                <a:solidFill>
                  <a:srgbClr val="00B0F0"/>
                </a:solidFill>
                <a:latin typeface="华文楷体" panose="02010600040101010101" charset="-122"/>
                <a:ea typeface="华文楷体" panose="02010600040101010101" charset="-122"/>
                <a:sym typeface="+mn-ea"/>
              </a:rPr>
              <a:t>2. </a:t>
            </a:r>
            <a:r>
              <a:rPr lang="zh-CN" altLang="en-US" sz="2800">
                <a:solidFill>
                  <a:srgbClr val="00B0F0"/>
                </a:solidFill>
                <a:latin typeface="华文楷体" panose="02010600040101010101" charset="-122"/>
                <a:ea typeface="华文楷体" panose="02010600040101010101" charset="-122"/>
                <a:sym typeface="+mn-ea"/>
              </a:rPr>
              <a:t>眼部防护（</a:t>
            </a:r>
            <a:r>
              <a:rPr lang="en-US" altLang="zh-CN" sz="2800">
                <a:solidFill>
                  <a:srgbClr val="00B0F0"/>
                </a:solidFill>
                <a:latin typeface="华文楷体" panose="02010600040101010101" charset="-122"/>
                <a:ea typeface="华文楷体" panose="02010600040101010101" charset="-122"/>
                <a:sym typeface="+mn-ea"/>
              </a:rPr>
              <a:t>YM</a:t>
            </a:r>
            <a:r>
              <a:rPr lang="zh-CN" altLang="en-US" sz="2800">
                <a:solidFill>
                  <a:srgbClr val="00B0F0"/>
                </a:solidFill>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⑴</a:t>
            </a:r>
            <a:r>
              <a:rPr lang="zh-CN" altLang="en-US" sz="2800">
                <a:solidFill>
                  <a:srgbClr val="FF0000"/>
                </a:solidFill>
                <a:latin typeface="华文楷体" panose="02010600040101010101" charset="-122"/>
                <a:ea typeface="华文楷体" panose="02010600040101010101" charset="-122"/>
                <a:sym typeface="+mn-ea"/>
              </a:rPr>
              <a:t>焊接眼护具</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YM-01</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保护佩戴者免受由焊接或其他相关作业所产生的有害光辐射及其他特殊危害的防护用具（包括焊接眼护具和滤光片）。存在电焊、气弧焊、气焊及气割的作业场所。</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⑵</a:t>
            </a:r>
            <a:r>
              <a:rPr lang="zh-CN" altLang="en-US" sz="2800">
                <a:solidFill>
                  <a:srgbClr val="FF0000"/>
                </a:solidFill>
                <a:latin typeface="华文楷体" panose="02010600040101010101" charset="-122"/>
                <a:ea typeface="华文楷体" panose="02010600040101010101" charset="-122"/>
                <a:sym typeface="+mn-ea"/>
              </a:rPr>
              <a:t>激光防护镜</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YM-02</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衰减或吸收意外激光辐射能量。存在意外激光辐射（辐射波长在</a:t>
            </a:r>
            <a:r>
              <a:rPr lang="en-US" altLang="zh-CN" sz="2800">
                <a:latin typeface="华文楷体" panose="02010600040101010101" charset="-122"/>
                <a:ea typeface="华文楷体" panose="02010600040101010101" charset="-122"/>
                <a:sym typeface="+mn-ea"/>
              </a:rPr>
              <a:t>180nm~1000μm </a:t>
            </a:r>
            <a:r>
              <a:rPr lang="zh-CN" altLang="en-US" sz="2800">
                <a:latin typeface="华文楷体" panose="02010600040101010101" charset="-122"/>
                <a:ea typeface="华文楷体" panose="02010600040101010101" charset="-122"/>
                <a:sym typeface="+mn-ea"/>
              </a:rPr>
              <a:t>范围内）危害的场所。</a:t>
            </a:r>
            <a:r>
              <a:rPr lang="en-US" altLang="zh-CN" sz="2800">
                <a:latin typeface="华文楷体" panose="02010600040101010101" charset="-122"/>
                <a:ea typeface="华文楷体" panose="02010600040101010101" charset="-122"/>
                <a:sym typeface="+mn-ea"/>
              </a:rPr>
              <a:t> </a:t>
            </a:r>
            <a:endParaRPr lang="en-US" altLang="zh-CN"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⑶</a:t>
            </a:r>
            <a:r>
              <a:rPr lang="zh-CN" altLang="en-US" sz="2800">
                <a:solidFill>
                  <a:srgbClr val="FF0000"/>
                </a:solidFill>
                <a:latin typeface="华文楷体" panose="02010600040101010101" charset="-122"/>
                <a:ea typeface="华文楷体" panose="02010600040101010101" charset="-122"/>
                <a:sym typeface="+mn-ea"/>
              </a:rPr>
              <a:t>强光源防护镜</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YM-03</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用于强光源（非激光）防护。防御辐射波长介于</a:t>
            </a:r>
            <a:r>
              <a:rPr lang="en-US" altLang="zh-CN" sz="2800">
                <a:latin typeface="华文楷体" panose="02010600040101010101" charset="-122"/>
                <a:ea typeface="华文楷体" panose="02010600040101010101" charset="-122"/>
                <a:sym typeface="+mn-ea"/>
              </a:rPr>
              <a:t>250nm~3000nm </a:t>
            </a:r>
            <a:r>
              <a:rPr lang="zh-CN" altLang="en-US" sz="2800">
                <a:latin typeface="华文楷体" panose="02010600040101010101" charset="-122"/>
                <a:ea typeface="华文楷体" panose="02010600040101010101" charset="-122"/>
                <a:sym typeface="+mn-ea"/>
              </a:rPr>
              <a:t>之间强光危害。</a:t>
            </a:r>
            <a:endParaRPr lang="zh-CN" altLang="en-US" sz="2800">
              <a:latin typeface="华文楷体" panose="02010600040101010101" charset="-122"/>
              <a:ea typeface="华文楷体" panose="02010600040101010101" charset="-122"/>
            </a:endParaRPr>
          </a:p>
          <a:p>
            <a:pPr marL="0" indent="0">
              <a:buNone/>
            </a:pPr>
            <a:endParaRPr lang="zh-CN" altLang="en-US" sz="2800">
              <a:latin typeface="华文楷体" panose="02010600040101010101" charset="-122"/>
              <a:ea typeface="华文楷体" panose="02010600040101010101" charset="-122"/>
            </a:endParaRPr>
          </a:p>
          <a:p>
            <a:pPr marL="0" indent="0">
              <a:buNone/>
            </a:pPr>
            <a:endParaRPr lang="zh-CN" altLang="en-US" sz="2800">
              <a:latin typeface="华文楷体" panose="02010600040101010101" charset="-122"/>
              <a:ea typeface="华文楷体" panose="02010600040101010101"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3900" y="539750"/>
            <a:ext cx="8241030" cy="6091555"/>
          </a:xfrm>
        </p:spPr>
        <p:txBody>
          <a:bodyPr/>
          <a:p>
            <a:pPr marL="0" indent="0">
              <a:buNone/>
            </a:pPr>
            <a:r>
              <a:rPr lang="en-US" altLang="zh-CN" sz="2800">
                <a:latin typeface="华文楷体" panose="02010600040101010101" charset="-122"/>
                <a:ea typeface="华文楷体" panose="02010600040101010101" charset="-122"/>
                <a:sym typeface="+mn-ea"/>
              </a:rPr>
              <a:t>    ⑷</a:t>
            </a:r>
            <a:r>
              <a:rPr lang="zh-CN" altLang="en-US" sz="2800">
                <a:solidFill>
                  <a:srgbClr val="FF0000"/>
                </a:solidFill>
                <a:latin typeface="华文楷体" panose="02010600040101010101" charset="-122"/>
                <a:ea typeface="华文楷体" panose="02010600040101010101" charset="-122"/>
                <a:sym typeface="+mn-ea"/>
              </a:rPr>
              <a:t>职业眼面部防护具</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YM-04</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具有防护不同程度的强烈冲击、光辐射、热、火焰、液滴、飞溅物等一种或一种以上的眼面部伤害风险的防护用品。适用存在光辐射、机械切削加工、金属切割、碎石等的作业场所。</a:t>
            </a:r>
            <a:endParaRPr lang="zh-CN" altLang="en-US" sz="2800">
              <a:latin typeface="华文楷体" panose="02010600040101010101" charset="-122"/>
              <a:ea typeface="华文楷体" panose="02010600040101010101" charset="-122"/>
            </a:endParaRPr>
          </a:p>
          <a:p>
            <a:pPr marL="0" indent="0">
              <a:buNone/>
            </a:pPr>
            <a:r>
              <a:rPr lang="en-US" altLang="zh-CN" sz="2800">
                <a:solidFill>
                  <a:srgbClr val="00B0F0"/>
                </a:solidFill>
                <a:latin typeface="华文楷体" panose="02010600040101010101" charset="-122"/>
                <a:ea typeface="华文楷体" panose="02010600040101010101" charset="-122"/>
                <a:sym typeface="+mn-ea"/>
              </a:rPr>
              <a:t>    3. </a:t>
            </a:r>
            <a:r>
              <a:rPr lang="zh-CN" altLang="en-US" sz="2800">
                <a:solidFill>
                  <a:srgbClr val="00B0F0"/>
                </a:solidFill>
                <a:latin typeface="华文楷体" panose="02010600040101010101" charset="-122"/>
                <a:ea typeface="华文楷体" panose="02010600040101010101" charset="-122"/>
                <a:sym typeface="+mn-ea"/>
              </a:rPr>
              <a:t>听力防护（</a:t>
            </a:r>
            <a:r>
              <a:rPr lang="en-US" altLang="zh-CN" sz="2800">
                <a:solidFill>
                  <a:srgbClr val="00B0F0"/>
                </a:solidFill>
                <a:latin typeface="华文楷体" panose="02010600040101010101" charset="-122"/>
                <a:ea typeface="华文楷体" panose="02010600040101010101" charset="-122"/>
                <a:sym typeface="+mn-ea"/>
              </a:rPr>
              <a:t>TL</a:t>
            </a:r>
            <a:r>
              <a:rPr lang="zh-CN" altLang="en-US" sz="2800">
                <a:solidFill>
                  <a:srgbClr val="00B0F0"/>
                </a:solidFill>
                <a:latin typeface="华文楷体" panose="02010600040101010101" charset="-122"/>
                <a:ea typeface="华文楷体" panose="02010600040101010101" charset="-122"/>
                <a:sym typeface="+mn-ea"/>
              </a:rPr>
              <a:t>）</a:t>
            </a:r>
            <a:endParaRPr lang="zh-CN" altLang="en-US" sz="2800">
              <a:solidFill>
                <a:srgbClr val="00B0F0"/>
              </a:solidFill>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⑴</a:t>
            </a:r>
            <a:r>
              <a:rPr lang="zh-CN" altLang="en-US" sz="2800">
                <a:solidFill>
                  <a:srgbClr val="FF0000"/>
                </a:solidFill>
                <a:latin typeface="华文楷体" panose="02010600040101010101" charset="-122"/>
                <a:ea typeface="华文楷体" panose="02010600040101010101" charset="-122"/>
                <a:sym typeface="+mn-ea"/>
              </a:rPr>
              <a:t>耳塞</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TL-01</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塞入外耳道内，或堵住外耳道入口，避免作业者的听力损伤。适用存在噪声的作业场所；不适用于脉冲噪声的防护。</a:t>
            </a:r>
            <a:r>
              <a:rPr lang="zh-CN" altLang="en-US">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endParaRPr lang="en-US" altLang="zh-CN">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⑵</a:t>
            </a:r>
            <a:r>
              <a:rPr lang="zh-CN" altLang="en-US" sz="2800">
                <a:solidFill>
                  <a:srgbClr val="FF0000"/>
                </a:solidFill>
                <a:latin typeface="华文楷体" panose="02010600040101010101" charset="-122"/>
                <a:ea typeface="华文楷体" panose="02010600040101010101" charset="-122"/>
                <a:sym typeface="+mn-ea"/>
              </a:rPr>
              <a:t>耳罩</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TL-02</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由压紧耳廓或围住耳廓四周并紧贴头部的罩杯等组成，避免作业者的听力损伤。</a:t>
            </a:r>
            <a:r>
              <a:rPr lang="zh-CN" altLang="en-US" sz="2800">
                <a:latin typeface="华文楷体" panose="02010600040101010101" charset="-122"/>
                <a:ea typeface="华文楷体" panose="02010600040101010101" charset="-122"/>
                <a:sym typeface="+mn-ea"/>
              </a:rPr>
              <a:t>适用存在噪声的作业场所；不适用于脉冲噪声的防护。</a:t>
            </a:r>
            <a:r>
              <a:rPr lang="zh-CN" altLang="en-US" sz="2800">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rPr>
              <a:t> </a:t>
            </a:r>
            <a:r>
              <a:rPr lang="zh-CN" altLang="en-US">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9775" y="551815"/>
            <a:ext cx="8225155" cy="5867400"/>
          </a:xfrm>
        </p:spPr>
        <p:txBody>
          <a:bodyPr/>
          <a:p>
            <a:pPr marL="0" indent="0">
              <a:buNone/>
            </a:pPr>
            <a:r>
              <a:rPr lang="en-US" altLang="zh-CN" sz="2800">
                <a:latin typeface="华文楷体" panose="02010600040101010101" charset="-122"/>
                <a:ea typeface="华文楷体" panose="02010600040101010101" charset="-122"/>
                <a:sym typeface="+mn-ea"/>
              </a:rPr>
              <a:t>    </a:t>
            </a:r>
            <a:r>
              <a:rPr lang="en-US" altLang="zh-CN" sz="2800">
                <a:solidFill>
                  <a:srgbClr val="00B0F0"/>
                </a:solidFill>
                <a:latin typeface="华文楷体" panose="02010600040101010101" charset="-122"/>
                <a:ea typeface="华文楷体" panose="02010600040101010101" charset="-122"/>
                <a:sym typeface="+mn-ea"/>
              </a:rPr>
              <a:t> 4. </a:t>
            </a:r>
            <a:r>
              <a:rPr lang="zh-CN" altLang="en-US" sz="2800">
                <a:solidFill>
                  <a:srgbClr val="00B0F0"/>
                </a:solidFill>
                <a:latin typeface="华文楷体" panose="02010600040101010101" charset="-122"/>
                <a:ea typeface="华文楷体" panose="02010600040101010101" charset="-122"/>
                <a:sym typeface="+mn-ea"/>
              </a:rPr>
              <a:t>呼吸防护（</a:t>
            </a:r>
            <a:r>
              <a:rPr lang="en-US" altLang="zh-CN" sz="2800">
                <a:solidFill>
                  <a:srgbClr val="00B0F0"/>
                </a:solidFill>
                <a:latin typeface="华文楷体" panose="02010600040101010101" charset="-122"/>
                <a:ea typeface="华文楷体" panose="02010600040101010101" charset="-122"/>
                <a:sym typeface="+mn-ea"/>
              </a:rPr>
              <a:t>HX</a:t>
            </a:r>
            <a:r>
              <a:rPr lang="zh-CN" altLang="en-US" sz="2800">
                <a:solidFill>
                  <a:srgbClr val="00B0F0"/>
                </a:solidFill>
                <a:latin typeface="华文楷体" panose="02010600040101010101" charset="-122"/>
                <a:ea typeface="华文楷体" panose="02010600040101010101" charset="-122"/>
                <a:sym typeface="+mn-ea"/>
              </a:rPr>
              <a:t>）</a:t>
            </a:r>
            <a:endParaRPr lang="zh-CN" altLang="en-US" sz="2800">
              <a:solidFill>
                <a:srgbClr val="00B0F0"/>
              </a:solidFill>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⑴</a:t>
            </a:r>
            <a:r>
              <a:rPr lang="zh-CN" altLang="en-US" sz="2800">
                <a:solidFill>
                  <a:srgbClr val="FF0000"/>
                </a:solidFill>
                <a:latin typeface="华文楷体" panose="02010600040101010101" charset="-122"/>
                <a:ea typeface="华文楷体" panose="02010600040101010101" charset="-122"/>
                <a:sym typeface="+mn-ea"/>
              </a:rPr>
              <a:t>长管呼吸器</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HX-01</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使佩戴者的呼吸器官与周围空气隔绝，通过长管输送 清洁空气供呼吸的防护用 品，其进风口必须放置在有 害作业环境外。适用于存在各类颗粒物和有毒有害气体环境的作业场所。不适 用于消防和救援用。</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⑵</a:t>
            </a:r>
            <a:r>
              <a:rPr lang="en-US" altLang="zh-CN" sz="2800">
                <a:solidFill>
                  <a:srgbClr val="FF0000"/>
                </a:solidFill>
                <a:latin typeface="华文楷体" panose="02010600040101010101" charset="-122"/>
                <a:ea typeface="华文楷体" panose="02010600040101010101" charset="-122"/>
                <a:sym typeface="+mn-ea"/>
              </a:rPr>
              <a:t>动力送风过滤式呼吸器</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HX-02</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靠电动风机提供气流克服 部件阻力的过滤式呼吸器， 用于防御有毒、有害气体或蒸气</a:t>
            </a:r>
            <a:r>
              <a:rPr lang="zh-CN" altLang="en-US" sz="2800">
                <a:latin typeface="华文楷体" panose="02010600040101010101" charset="-122"/>
                <a:ea typeface="华文楷体" panose="02010600040101010101" charset="-122"/>
                <a:sym typeface="+mn-ea"/>
              </a:rPr>
              <a:t>、颗粒物等对呼吸系统的伤害。适用于存在有毒气 体、蒸气和（或）颗粒物的作业场所。不适用于燃烧、爆炸和 缺氧环境用及逃生用。</a:t>
            </a:r>
            <a:endParaRPr lang="zh-CN" altLang="en-US" sz="2800">
              <a:latin typeface="华文楷体" panose="02010600040101010101" charset="-122"/>
              <a:ea typeface="华文楷体" panose="02010600040101010101"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2950" y="756285"/>
            <a:ext cx="8221980" cy="5626100"/>
          </a:xfrm>
        </p:spPr>
        <p:txBody>
          <a:bodyPr/>
          <a:p>
            <a:pPr marL="0" indent="0">
              <a:buNone/>
            </a:pPr>
            <a:r>
              <a:rPr lang="en-US" altLang="zh-CN"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⑶</a:t>
            </a:r>
            <a:r>
              <a:rPr lang="en-US" altLang="zh-CN" sz="2800">
                <a:solidFill>
                  <a:srgbClr val="FF0000"/>
                </a:solidFill>
                <a:latin typeface="华文楷体" panose="02010600040101010101" charset="-122"/>
                <a:ea typeface="华文楷体" panose="02010600040101010101" charset="-122"/>
                <a:sym typeface="+mn-ea"/>
              </a:rPr>
              <a:t>自给闭路式压缩氧气呼吸器</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HX-03</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利用面罩使佩戴人员的呼 吸器官与外界有害环境空 气隔离，依靠呼吸器本身携 带的压缩氧气或压缩氧-氮 混合气作为呼吸气源，将人 体呼出气体中的二氧化碳 吸收，补充氧气后再供人员 呼吸</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形成完整的呼吸循环</a:t>
            </a:r>
            <a:r>
              <a:rPr lang="zh-CN" altLang="en-US" sz="2800">
                <a:latin typeface="华文楷体" panose="02010600040101010101" charset="-122"/>
                <a:ea typeface="华文楷体" panose="02010600040101010101" charset="-122"/>
                <a:sym typeface="+mn-ea"/>
              </a:rPr>
              <a:t>。适用于存在各类颗粒物和有毒有害气体环境的作业场所。不适用于潜水和逃生用。</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⑷</a:t>
            </a:r>
            <a:r>
              <a:rPr lang="en-US" altLang="zh-CN" sz="2800">
                <a:solidFill>
                  <a:srgbClr val="FF0000"/>
                </a:solidFill>
                <a:latin typeface="华文楷体" panose="02010600040101010101" charset="-122"/>
                <a:ea typeface="华文楷体" panose="02010600040101010101" charset="-122"/>
                <a:sym typeface="+mn-ea"/>
              </a:rPr>
              <a:t>自给闭路式氧气逃生呼吸器</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HX-04</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将人的呼吸器官与大气环境隔绝，采用化学生氧剂或 压缩氧气为供气源，并将呼出的二氧化碳吸收，形成一个完整呼吸循环，供佩戴者在缺氧或有毒有害气体环境下逃生使用</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5485" y="541020"/>
            <a:ext cx="8259445" cy="5984240"/>
          </a:xfrm>
        </p:spPr>
        <p:txBody>
          <a:bodyPr/>
          <a:p>
            <a:pPr marL="0" indent="0">
              <a:buNone/>
            </a:pPr>
            <a:r>
              <a:rPr lang="en-US" altLang="zh-CN" sz="2800">
                <a:latin typeface="华文楷体" panose="02010600040101010101" charset="-122"/>
                <a:ea typeface="华文楷体" panose="02010600040101010101" charset="-122"/>
                <a:cs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石油、天然气、 烟花爆竹、化工、建材、轻工、电力、机械等作业 场所发生意外事故逃生用。不适用于潜水作业逃生用。</a:t>
            </a:r>
            <a:r>
              <a:rPr lang="en-US" altLang="zh-CN" sz="2800">
                <a:latin typeface="华文楷体" panose="02010600040101010101" charset="-122"/>
                <a:ea typeface="华文楷体" panose="02010600040101010101" charset="-122"/>
                <a:sym typeface="+mn-ea"/>
              </a:rPr>
              <a:t> </a:t>
            </a:r>
            <a:endParaRPr lang="en-US" altLang="zh-CN"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⑸</a:t>
            </a:r>
            <a:r>
              <a:rPr lang="en-US" altLang="zh-CN" sz="2800">
                <a:solidFill>
                  <a:srgbClr val="FF0000"/>
                </a:solidFill>
                <a:latin typeface="华文楷体" panose="02010600040101010101" charset="-122"/>
                <a:ea typeface="华文楷体" panose="02010600040101010101" charset="-122"/>
                <a:sym typeface="+mn-ea"/>
              </a:rPr>
              <a:t>自给开路式压缩空气呼吸器</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HX-05</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利用面罩与佩戴人员面部 周边密合，使人员呼吸器 官、眼睛和面部与外界染毒 空气或缺氧环境完全隔离， 自带压缩空气源供给人员 呼吸所用的洁净空气，呼出 的气体直接排入大气</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a:t>
            </a:r>
            <a:r>
              <a:rPr lang="en-US" altLang="zh-CN" sz="2800">
                <a:latin typeface="华文楷体" panose="02010600040101010101" charset="-122"/>
                <a:ea typeface="华文楷体" panose="02010600040101010101" charset="-122"/>
                <a:sym typeface="+mn-ea"/>
              </a:rPr>
              <a:t>存在各类颗粒物和有毒有害气体环境的作业场所。不适用于潜水和逃生用</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⑹</a:t>
            </a:r>
            <a:r>
              <a:rPr lang="en-US" altLang="zh-CN" sz="2800">
                <a:solidFill>
                  <a:srgbClr val="FF0000"/>
                </a:solidFill>
                <a:latin typeface="华文楷体" panose="02010600040101010101" charset="-122"/>
                <a:ea typeface="华文楷体" panose="02010600040101010101" charset="-122"/>
                <a:sym typeface="+mn-ea"/>
              </a:rPr>
              <a:t>自吸过滤式防毒面具</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HX-06</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靠佩戴者呼吸克服部件阻力，防御有毒、有害气体或 蒸气、颗粒物等对呼吸系统或眼面部的伤</a:t>
            </a:r>
            <a:r>
              <a:rPr lang="zh-CN" altLang="en-US" sz="2800">
                <a:latin typeface="华文楷体" panose="02010600040101010101" charset="-122"/>
                <a:ea typeface="华文楷体" panose="02010600040101010101" charset="-122"/>
                <a:sym typeface="+mn-ea"/>
              </a:rPr>
              <a:t>害。</a:t>
            </a:r>
            <a:endParaRPr lang="zh-CN" altLang="en-US" sz="2800">
              <a:latin typeface="华文楷体" panose="02010600040101010101" charset="-122"/>
              <a:ea typeface="华文楷体" panose="02010600040101010101" charset="-122"/>
            </a:endParaRPr>
          </a:p>
          <a:p>
            <a:pPr marL="0" indent="0">
              <a:buNone/>
            </a:pPr>
            <a:endParaRPr lang="zh-CN" altLang="en-US" sz="2800">
              <a:gradFill>
                <a:gsLst>
                  <a:gs pos="0">
                    <a:srgbClr val="012D86"/>
                  </a:gs>
                  <a:gs pos="100000">
                    <a:srgbClr val="0E2557"/>
                  </a:gs>
                </a:gsLst>
                <a:lin scaled="0"/>
              </a:gradFill>
              <a:latin typeface="+mj-ea"/>
              <a:ea typeface="+mj-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0720" y="567055"/>
            <a:ext cx="8284210" cy="6181090"/>
          </a:xfrm>
        </p:spPr>
        <p:txBody>
          <a:bodyPr/>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适用存在有毒气体、蒸气和 （或）颗粒物的作业场所。不适用于缺氧环境、水下作业、逃生 和消防热区用。</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⑺</a:t>
            </a:r>
            <a:r>
              <a:rPr lang="en-US" altLang="zh-CN" sz="2800">
                <a:solidFill>
                  <a:srgbClr val="FF0000"/>
                </a:solidFill>
                <a:latin typeface="华文楷体" panose="02010600040101010101" charset="-122"/>
                <a:ea typeface="华文楷体" panose="02010600040101010101" charset="-122"/>
                <a:sym typeface="+mn-ea"/>
              </a:rPr>
              <a:t>自给开路式压缩空气逃生呼吸器</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HX-07</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具有自带的压缩空气源，能供给人员呼吸所用的洁净 空气，呼出的气体直接排入大气，用于逃生的一种呼吸器</a:t>
            </a:r>
            <a:r>
              <a:rPr lang="zh-CN" altLang="en-US" sz="2800">
                <a:latin typeface="华文楷体" panose="02010600040101010101" charset="-122"/>
                <a:ea typeface="华文楷体" panose="02010600040101010101" charset="-122"/>
                <a:sym typeface="+mn-ea"/>
              </a:rPr>
              <a:t>。适用作业场所发生意外事故逃生用。</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⑻</a:t>
            </a:r>
            <a:r>
              <a:rPr lang="en-US" altLang="zh-CN" sz="2800">
                <a:solidFill>
                  <a:srgbClr val="FF0000"/>
                </a:solidFill>
                <a:latin typeface="华文楷体" panose="02010600040101010101" charset="-122"/>
                <a:ea typeface="华文楷体" panose="02010600040101010101" charset="-122"/>
                <a:sym typeface="+mn-ea"/>
              </a:rPr>
              <a:t>自吸过滤式防颗粒物呼吸器</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HX-08</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又称防尘口罩。靠佩戴者呼吸克服部件气流阻力的过滤式呼吸器，用于防御颗粒物的伤害</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适用存在各类颗 粒污染物的作业场所。不适用 于防护有害气体和蒸气，也不适用于缺氧环境、水下作业、逃生和消防用。</a:t>
            </a:r>
            <a:endParaRPr lang="zh-CN" altLang="en-US" sz="2800">
              <a:latin typeface="华文楷体" panose="02010600040101010101" charset="-122"/>
              <a:ea typeface="华文楷体" panose="02010600040101010101" charset="-122"/>
              <a:sym typeface="+mn-ea"/>
            </a:endParaRPr>
          </a:p>
          <a:p>
            <a:pPr marL="0" indent="0">
              <a:buNone/>
            </a:pPr>
            <a:endParaRPr lang="zh-CN" altLang="en-US" sz="280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2882900" y="1042670"/>
            <a:ext cx="4563745" cy="1477010"/>
          </a:xfrm>
          <a:prstGeom prst="rect">
            <a:avLst/>
          </a:prstGeom>
          <a:noFill/>
        </p:spPr>
        <p:txBody>
          <a:bodyPr wrap="square" lIns="0" tIns="0" rIns="0" bIns="0" rtlCol="0">
            <a:spAutoFit/>
          </a:bodyPr>
          <a:lstStyle/>
          <a:p>
            <a:r>
              <a:rPr lang="zh-CN" altLang="en-US" sz="3200" dirty="0" smtClean="0">
                <a:solidFill>
                  <a:srgbClr val="00B050"/>
                </a:solidFill>
                <a:latin typeface="华文隶书" panose="02010800040101010101" charset="-122"/>
                <a:ea typeface="华文隶书" panose="02010800040101010101" charset="-122"/>
                <a:sym typeface="Arial" panose="020B0604020202020204" pitchFamily="34" charset="0"/>
              </a:rPr>
              <a:t>   </a:t>
            </a:r>
            <a:r>
              <a:rPr lang="zh-CN" altLang="en-US" sz="4800" b="1" dirty="0" smtClean="0">
                <a:solidFill>
                  <a:srgbClr val="00B050"/>
                </a:solidFill>
                <a:latin typeface="华文隶书" panose="02010800040101010101" charset="-122"/>
                <a:ea typeface="华文隶书" panose="02010800040101010101" charset="-122"/>
                <a:sym typeface="Arial" panose="020B0604020202020204" pitchFamily="34" charset="0"/>
              </a:rPr>
              <a:t>职业性危害</a:t>
            </a:r>
            <a:endParaRPr lang="zh-CN" altLang="en-US" sz="4800" b="1" dirty="0" smtClean="0">
              <a:solidFill>
                <a:srgbClr val="00B050"/>
              </a:solidFill>
              <a:latin typeface="华文隶书" panose="02010800040101010101" charset="-122"/>
              <a:ea typeface="华文隶书" panose="02010800040101010101" charset="-122"/>
              <a:sym typeface="Arial" panose="020B0604020202020204" pitchFamily="34" charset="0"/>
            </a:endParaRPr>
          </a:p>
          <a:p>
            <a:r>
              <a:rPr lang="en-US" altLang="zh-CN" sz="4800" b="1" dirty="0" smtClean="0">
                <a:solidFill>
                  <a:srgbClr val="00B050"/>
                </a:solidFill>
                <a:latin typeface="华文隶书" panose="02010800040101010101" charset="-122"/>
                <a:ea typeface="华文隶书" panose="02010800040101010101" charset="-122"/>
                <a:sym typeface="Arial" panose="020B0604020202020204" pitchFamily="34" charset="0"/>
              </a:rPr>
              <a:t>  </a:t>
            </a:r>
            <a:r>
              <a:rPr lang="zh-CN" altLang="en-US" sz="4800" b="1" dirty="0" smtClean="0">
                <a:solidFill>
                  <a:srgbClr val="00B050"/>
                </a:solidFill>
                <a:latin typeface="华文隶书" panose="02010800040101010101" charset="-122"/>
                <a:ea typeface="华文隶书" panose="02010800040101010101" charset="-122"/>
                <a:sym typeface="Arial" panose="020B0604020202020204" pitchFamily="34" charset="0"/>
              </a:rPr>
              <a:t>与防护</a:t>
            </a:r>
            <a:r>
              <a:rPr lang="zh-CN" altLang="en-US" sz="4800" b="1" dirty="0" smtClean="0">
                <a:solidFill>
                  <a:srgbClr val="00B050"/>
                </a:solidFill>
                <a:latin typeface="华文隶书" panose="02010800040101010101" charset="-122"/>
                <a:ea typeface="华文隶书" panose="02010800040101010101" charset="-122"/>
                <a:sym typeface="+mn-ea"/>
              </a:rPr>
              <a:t> </a:t>
            </a:r>
            <a:r>
              <a:rPr lang="zh-CN" altLang="en-US" sz="4800" dirty="0" smtClean="0">
                <a:solidFill>
                  <a:srgbClr val="00B050"/>
                </a:solidFill>
                <a:latin typeface="华文隶书" panose="02010800040101010101" charset="-122"/>
                <a:ea typeface="华文隶书" panose="02010800040101010101" charset="-122"/>
                <a:sym typeface="+mn-ea"/>
              </a:rPr>
              <a:t> </a:t>
            </a:r>
            <a:endParaRPr lang="zh-CN" altLang="en-US" sz="4800" dirty="0" smtClean="0">
              <a:solidFill>
                <a:srgbClr val="00B050"/>
              </a:solidFill>
              <a:latin typeface="华文隶书" panose="02010800040101010101" charset="-122"/>
              <a:ea typeface="华文隶书" panose="02010800040101010101" charset="-122"/>
              <a:cs typeface="华文隶书" panose="02010800040101010101" charset="-122"/>
              <a:sym typeface="Arial" panose="020B0604020202020204" pitchFamily="34" charset="0"/>
            </a:endParaRPr>
          </a:p>
        </p:txBody>
      </p:sp>
      <p:sp>
        <p:nvSpPr>
          <p:cNvPr id="15" name="矩形 259"/>
          <p:cNvSpPr>
            <a:spLocks noChangeArrowheads="1"/>
          </p:cNvSpPr>
          <p:nvPr/>
        </p:nvSpPr>
        <p:spPr bwMode="auto">
          <a:xfrm>
            <a:off x="1201420" y="1324610"/>
            <a:ext cx="1652270" cy="16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815" cap="all" spc="300" dirty="0" smtClean="0">
                <a:solidFill>
                  <a:srgbClr val="00B050"/>
                </a:solidFill>
                <a:latin typeface="Impact" panose="020B0806030902050204" pitchFamily="34" charset="0"/>
                <a:cs typeface="Arial" panose="020B0604020202020204" pitchFamily="34" charset="0"/>
              </a:rPr>
              <a:t>11</a:t>
            </a:r>
            <a:endParaRPr lang="en-US" altLang="zh-CN" sz="9815" cap="all" spc="300" dirty="0" smtClean="0">
              <a:solidFill>
                <a:srgbClr val="00B050"/>
              </a:solidFill>
              <a:latin typeface="Impact" panose="020B0806030902050204" pitchFamily="34" charset="0"/>
              <a:cs typeface="Arial" panose="020B0604020202020204" pitchFamily="34" charset="0"/>
            </a:endParaRPr>
          </a:p>
        </p:txBody>
      </p:sp>
      <p:sp>
        <p:nvSpPr>
          <p:cNvPr id="2" name="文本框 1"/>
          <p:cNvSpPr txBox="1"/>
          <p:nvPr/>
        </p:nvSpPr>
        <p:spPr>
          <a:xfrm>
            <a:off x="2770505" y="3259455"/>
            <a:ext cx="6007735" cy="1383665"/>
          </a:xfrm>
          <a:prstGeom prst="rect">
            <a:avLst/>
          </a:prstGeom>
          <a:noFill/>
        </p:spPr>
        <p:txBody>
          <a:bodyPr wrap="square" rtlCol="0">
            <a:spAutoFit/>
          </a:bodyPr>
          <a:p>
            <a:r>
              <a:rPr lang="zh-CN" altLang="en-US" sz="2800" dirty="0" smtClean="0">
                <a:solidFill>
                  <a:srgbClr val="00B050"/>
                </a:solidFill>
                <a:latin typeface="华文隶书" panose="02010800040101010101" charset="-122"/>
                <a:ea typeface="华文隶书" panose="02010800040101010101" charset="-122"/>
              </a:rPr>
              <a:t>第一节  </a:t>
            </a:r>
            <a:r>
              <a:rPr lang="en-US" altLang="zh-CN" sz="2800" dirty="0" smtClean="0">
                <a:solidFill>
                  <a:srgbClr val="00B050"/>
                </a:solidFill>
                <a:latin typeface="华文隶书" panose="02010800040101010101" charset="-122"/>
                <a:ea typeface="华文隶书" panose="02010800040101010101" charset="-122"/>
              </a:rPr>
              <a:t> </a:t>
            </a:r>
            <a:r>
              <a:rPr lang="zh-CN" altLang="en-US" sz="2800" dirty="0" smtClean="0">
                <a:solidFill>
                  <a:srgbClr val="00B050"/>
                </a:solidFill>
                <a:latin typeface="华文隶书" panose="02010800040101010101" charset="-122"/>
                <a:ea typeface="华文隶书" panose="02010800040101010101" charset="-122"/>
              </a:rPr>
              <a:t>职业病防治</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第二节  </a:t>
            </a:r>
            <a:r>
              <a:rPr lang="en-US" altLang="zh-CN" sz="2800" dirty="0" smtClean="0">
                <a:solidFill>
                  <a:srgbClr val="00B050"/>
                </a:solidFill>
                <a:latin typeface="华文隶书" panose="02010800040101010101" charset="-122"/>
                <a:ea typeface="华文隶书" panose="02010800040101010101" charset="-122"/>
              </a:rPr>
              <a:t> </a:t>
            </a:r>
            <a:r>
              <a:rPr lang="zh-CN" altLang="en-US" sz="2800" dirty="0" smtClean="0">
                <a:solidFill>
                  <a:srgbClr val="00B050"/>
                </a:solidFill>
                <a:latin typeface="华文隶书" panose="02010800040101010101" charset="-122"/>
                <a:ea typeface="华文隶书" panose="02010800040101010101" charset="-122"/>
              </a:rPr>
              <a:t>职业危害因素与职业病</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第三节  </a:t>
            </a:r>
            <a:r>
              <a:rPr lang="en-US" altLang="zh-CN" sz="2800" dirty="0" smtClean="0">
                <a:solidFill>
                  <a:srgbClr val="00B050"/>
                </a:solidFill>
                <a:latin typeface="华文隶书" panose="02010800040101010101" charset="-122"/>
                <a:ea typeface="华文隶书" panose="02010800040101010101" charset="-122"/>
              </a:rPr>
              <a:t> </a:t>
            </a:r>
            <a:r>
              <a:rPr lang="zh-CN" altLang="en-US" sz="2800" dirty="0" smtClean="0">
                <a:solidFill>
                  <a:srgbClr val="00B050"/>
                </a:solidFill>
                <a:latin typeface="华文隶书" panose="02010800040101010101" charset="-122"/>
                <a:ea typeface="华文隶书" panose="02010800040101010101" charset="-122"/>
              </a:rPr>
              <a:t>个体防护用品</a:t>
            </a:r>
            <a:endParaRPr lang="zh-CN" altLang="en-US" sz="2800" dirty="0" smtClean="0">
              <a:solidFill>
                <a:srgbClr val="00B050"/>
              </a:solidFill>
              <a:latin typeface="华文隶书" panose="02010800040101010101" charset="-122"/>
              <a:ea typeface="华文隶书" panose="02010800040101010101"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3"/>
                                        </p:tgtEl>
                                        <p:attrNameLst>
                                          <p:attrName>style.visibility</p:attrName>
                                        </p:attrNameLst>
                                      </p:cBhvr>
                                      <p:to>
                                        <p:strVal val="visible"/>
                                      </p:to>
                                    </p:set>
                                    <p:animEffect transition="in" filter="wipe(left)">
                                      <p:cBhvr>
                                        <p:cTn id="19" dur="200"/>
                                        <p:tgtEl>
                                          <p:spTgt spid="13"/>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3"/>
                                        </p:tgtEl>
                                      </p:cBhvr>
                                      <p:to x="80000" y="100000"/>
                                    </p:animScale>
                                    <p:anim by="(#ppt_w*0.10)" calcmode="lin" valueType="num">
                                      <p:cBhvr>
                                        <p:cTn id="22" dur="50" autoRev="1" fill="hold">
                                          <p:stCondLst>
                                            <p:cond delay="0"/>
                                          </p:stCondLst>
                                        </p:cTn>
                                        <p:tgtEl>
                                          <p:spTgt spid="13"/>
                                        </p:tgtEl>
                                        <p:attrNameLst>
                                          <p:attrName>ppt_x</p:attrName>
                                        </p:attrNameLst>
                                      </p:cBhvr>
                                    </p:anim>
                                    <p:anim by="(-#ppt_w*0.10)" calcmode="lin" valueType="num">
                                      <p:cBhvr>
                                        <p:cTn id="23" dur="50" autoRev="1" fill="hold">
                                          <p:stCondLst>
                                            <p:cond delay="0"/>
                                          </p:stCondLst>
                                        </p:cTn>
                                        <p:tgtEl>
                                          <p:spTgt spid="13"/>
                                        </p:tgtEl>
                                        <p:attrNameLst>
                                          <p:attrName>ppt_y</p:attrName>
                                        </p:attrNameLst>
                                      </p:cBhvr>
                                    </p:anim>
                                    <p:animRot by="-480000">
                                      <p:cBhvr>
                                        <p:cTn id="24"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8975" y="696595"/>
            <a:ext cx="8275955" cy="5560060"/>
          </a:xfrm>
        </p:spPr>
        <p:txBody>
          <a:bodyPr/>
          <a:p>
            <a:pPr marL="0" indent="0">
              <a:buNone/>
            </a:pPr>
            <a:r>
              <a:rPr lang="en-US" altLang="zh-CN" sz="2800">
                <a:solidFill>
                  <a:srgbClr val="00B0F0"/>
                </a:solidFill>
                <a:latin typeface="华文楷体" panose="02010600040101010101" charset="-122"/>
                <a:ea typeface="华文楷体" panose="02010600040101010101" charset="-122"/>
                <a:sym typeface="+mn-ea"/>
              </a:rPr>
              <a:t>    5. </a:t>
            </a:r>
            <a:r>
              <a:rPr lang="zh-CN" altLang="en-US" sz="2800">
                <a:solidFill>
                  <a:srgbClr val="00B0F0"/>
                </a:solidFill>
                <a:latin typeface="华文楷体" panose="02010600040101010101" charset="-122"/>
                <a:ea typeface="华文楷体" panose="02010600040101010101" charset="-122"/>
                <a:sym typeface="+mn-ea"/>
              </a:rPr>
              <a:t>防护服装（</a:t>
            </a:r>
            <a:r>
              <a:rPr lang="en-US" altLang="zh-CN" sz="2800">
                <a:solidFill>
                  <a:srgbClr val="00B0F0"/>
                </a:solidFill>
                <a:latin typeface="华文楷体" panose="02010600040101010101" charset="-122"/>
                <a:ea typeface="华文楷体" panose="02010600040101010101" charset="-122"/>
                <a:sym typeface="+mn-ea"/>
              </a:rPr>
              <a:t>FZ</a:t>
            </a:r>
            <a:r>
              <a:rPr lang="zh-CN" altLang="en-US" sz="2800">
                <a:solidFill>
                  <a:srgbClr val="00B0F0"/>
                </a:solidFill>
                <a:latin typeface="华文楷体" panose="02010600040101010101" charset="-122"/>
                <a:ea typeface="华文楷体" panose="02010600040101010101" charset="-122"/>
                <a:sym typeface="+mn-ea"/>
              </a:rPr>
              <a:t>）</a:t>
            </a:r>
            <a:endParaRPr lang="zh-CN" altLang="en-US" sz="2800">
              <a:solidFill>
                <a:srgbClr val="00B0F0"/>
              </a:solidFill>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⑴</a:t>
            </a:r>
            <a:r>
              <a:rPr lang="en-US" altLang="zh-CN" sz="2800">
                <a:solidFill>
                  <a:srgbClr val="FF0000"/>
                </a:solidFill>
                <a:latin typeface="华文楷体" panose="02010600040101010101" charset="-122"/>
                <a:ea typeface="华文楷体" panose="02010600040101010101" charset="-122"/>
                <a:sym typeface="+mn-ea"/>
              </a:rPr>
              <a:t>防电弧服</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FZ-01</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用于保护可能暴露于电弧和相关高温危害中人员的防护服</a:t>
            </a:r>
            <a:r>
              <a:rPr lang="zh-CN" altLang="en-US" sz="2800">
                <a:latin typeface="华文楷体" panose="02010600040101010101" charset="-122"/>
                <a:ea typeface="华文楷体" panose="02010600040101010101" charset="-122"/>
                <a:sym typeface="+mn-ea"/>
              </a:rPr>
              <a:t>。适用可能发生电弧伤害的场 所，包括发电、输电、变电、配电 和用电过程中从事运行、调试、 检修和维护等相关作业场所。</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⑵</a:t>
            </a:r>
            <a:r>
              <a:rPr lang="zh-CN" altLang="en-US" sz="2800">
                <a:solidFill>
                  <a:srgbClr val="FF0000"/>
                </a:solidFill>
                <a:latin typeface="华文楷体" panose="02010600040101010101" charset="-122"/>
                <a:ea typeface="华文楷体" panose="02010600040101010101" charset="-122"/>
                <a:sym typeface="+mn-ea"/>
              </a:rPr>
              <a:t>防静电服</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FZ-02</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以防静电织物为面料，按规定的款式和结构制成的以 减少服装上静电积聚为目 的的防护服，可与防静电工 作帽、防静电鞋、防静电手套等配套穿用</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适用可能因静电引发电击、火灾及爆炸危险的作业场所。</a:t>
            </a:r>
            <a:endParaRPr lang="zh-CN" altLang="en-US" sz="2800">
              <a:latin typeface="华文楷体" panose="02010600040101010101" charset="-122"/>
              <a:ea typeface="华文楷体" panose="0201060004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3590" y="712470"/>
            <a:ext cx="8181340" cy="5669915"/>
          </a:xfrm>
        </p:spPr>
        <p:txBody>
          <a:bodyPr/>
          <a:p>
            <a:pPr marL="0" indent="0">
              <a:buNone/>
            </a:pPr>
            <a:r>
              <a:rPr lang="en-US" altLang="zh-CN" sz="2800">
                <a:latin typeface="华文楷体" panose="02010600040101010101" charset="-122"/>
                <a:ea typeface="华文楷体" panose="02010600040101010101" charset="-122"/>
                <a:cs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⑶</a:t>
            </a:r>
            <a:r>
              <a:rPr lang="en-US" altLang="zh-CN" sz="2800">
                <a:solidFill>
                  <a:srgbClr val="FF0000"/>
                </a:solidFill>
                <a:latin typeface="华文楷体" panose="02010600040101010101" charset="-122"/>
                <a:ea typeface="华文楷体" panose="02010600040101010101" charset="-122"/>
                <a:sym typeface="+mn-ea"/>
              </a:rPr>
              <a:t>职业用防雨服</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FZ-03</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用于防护作业过程中的降 水（雨、雪、雾等）对人体的影响</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a:t>
            </a:r>
            <a:r>
              <a:rPr lang="zh-CN" altLang="en-US" sz="2800">
                <a:latin typeface="华文楷体" panose="02010600040101010101" charset="-122"/>
                <a:ea typeface="华文楷体" panose="02010600040101010101" charset="-122"/>
                <a:sym typeface="+mn-ea"/>
              </a:rPr>
              <a:t>石油、天然气、煤矿、非煤矿山 等户外作业场所。</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⑷</a:t>
            </a:r>
            <a:r>
              <a:rPr lang="en-US" altLang="zh-CN" sz="2800">
                <a:solidFill>
                  <a:srgbClr val="FF0000"/>
                </a:solidFill>
                <a:latin typeface="华文楷体" panose="02010600040101010101" charset="-122"/>
                <a:ea typeface="华文楷体" panose="02010600040101010101" charset="-122"/>
                <a:sym typeface="+mn-ea"/>
              </a:rPr>
              <a:t>高可视性警示服</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FZ-04</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利用荧光材料和反光材料 进行特殊设计制作，以</a:t>
            </a:r>
            <a:r>
              <a:rPr lang="en-US" altLang="zh-CN" sz="2800">
                <a:latin typeface="华文楷体" panose="02010600040101010101" charset="-122"/>
                <a:ea typeface="华文楷体" panose="02010600040101010101" charset="-122"/>
                <a:sym typeface="+mn-ea"/>
              </a:rPr>
              <a:t>增强 穿着者在可见性较差的高 风险环境中的可视;、并起 警示作用的服装</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适用需要提高作业人员可视性以保障个人安全 的场所。</a:t>
            </a:r>
            <a:endParaRPr lang="en-US" altLang="zh-CN" sz="2800">
              <a:latin typeface="华文楷体" panose="02010600040101010101" charset="-122"/>
              <a:ea typeface="华文楷体" panose="0201060004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8195" y="536575"/>
            <a:ext cx="8166735" cy="5845810"/>
          </a:xfrm>
        </p:spPr>
        <p:txBody>
          <a:bodyPr/>
          <a:p>
            <a:pPr marL="0" indent="0">
              <a:buNone/>
            </a:pPr>
            <a:r>
              <a:rPr lang="en-US" altLang="zh-CN" sz="2800">
                <a:latin typeface="华文楷体" panose="02010600040101010101" charset="-122"/>
                <a:ea typeface="华文楷体" panose="02010600040101010101" charset="-122"/>
                <a:cs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⑸</a:t>
            </a:r>
            <a:r>
              <a:rPr lang="zh-CN" altLang="en-US" sz="2800">
                <a:solidFill>
                  <a:srgbClr val="FF0000"/>
                </a:solidFill>
                <a:latin typeface="华文楷体" panose="02010600040101010101" charset="-122"/>
                <a:ea typeface="华文楷体" panose="02010600040101010101" charset="-122"/>
                <a:sym typeface="+mn-ea"/>
              </a:rPr>
              <a:t>隔热服</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FZ-05</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按规定的款式和结构缝制 的以避免或减轻工作过程中的接触热、对流热和热辐 射对人体的伤害</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适用存在高温作业的场所，如金属热加工、工业炉窑、高温炉前等。</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⑹</a:t>
            </a:r>
            <a:r>
              <a:rPr lang="zh-CN" altLang="en-US" sz="2800">
                <a:solidFill>
                  <a:srgbClr val="FF0000"/>
                </a:solidFill>
                <a:latin typeface="华文楷体" panose="02010600040101010101" charset="-122"/>
                <a:ea typeface="华文楷体" panose="02010600040101010101" charset="-122"/>
                <a:sym typeface="+mn-ea"/>
              </a:rPr>
              <a:t>焊接服</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FZ-06</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用于防护焊接过程中的熔融金属飞溅及其热伤害</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适用焊接及相关作业场所。</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⑺</a:t>
            </a:r>
            <a:r>
              <a:rPr lang="zh-CN" altLang="en-US" sz="2800">
                <a:solidFill>
                  <a:srgbClr val="FF0000"/>
                </a:solidFill>
                <a:latin typeface="华文楷体" panose="02010600040101010101" charset="-122"/>
                <a:ea typeface="华文楷体" panose="02010600040101010101" charset="-122"/>
                <a:sym typeface="+mn-ea"/>
              </a:rPr>
              <a:t>化学防护服</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FZ-07</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用于防护化学物质对人体 伤害的服装</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适用可能接触化学品和颗粒物的场所。</a:t>
            </a:r>
            <a:endParaRPr lang="zh-CN" altLang="en-US" sz="2800">
              <a:latin typeface="华文楷体" panose="02010600040101010101" charset="-122"/>
              <a:ea typeface="华文楷体" panose="02010600040101010101" charset="-122"/>
            </a:endParaRPr>
          </a:p>
          <a:p>
            <a:pPr marL="0" indent="0">
              <a:buNone/>
            </a:pPr>
            <a:endParaRPr lang="zh-CN" altLang="en-US" sz="2800">
              <a:latin typeface="华文楷体" panose="02010600040101010101" charset="-122"/>
              <a:ea typeface="华文楷体" panose="02010600040101010101" charset="-122"/>
            </a:endParaRPr>
          </a:p>
          <a:p>
            <a:pPr marL="0" indent="0">
              <a:buNone/>
            </a:pPr>
            <a:endParaRPr lang="zh-CN" altLang="en-US"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4380" y="624840"/>
            <a:ext cx="8210550" cy="5757545"/>
          </a:xfrm>
        </p:spPr>
        <p:txBody>
          <a:bodyPr/>
          <a:p>
            <a:pPr marL="0" indent="0">
              <a:buNone/>
            </a:pPr>
            <a:r>
              <a:rPr lang="en-US" altLang="zh-CN" sz="2800">
                <a:latin typeface="华文楷体" panose="02010600040101010101" charset="-122"/>
                <a:ea typeface="华文楷体" panose="02010600040101010101" charset="-122"/>
                <a:cs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⑻</a:t>
            </a:r>
            <a:r>
              <a:rPr lang="en-US" altLang="zh-CN" sz="2800">
                <a:solidFill>
                  <a:srgbClr val="FF0000"/>
                </a:solidFill>
                <a:latin typeface="华文楷体" panose="02010600040101010101" charset="-122"/>
                <a:ea typeface="华文楷体" panose="02010600040101010101" charset="-122"/>
                <a:sym typeface="+mn-ea"/>
              </a:rPr>
              <a:t>抗油易去污防静</a:t>
            </a:r>
            <a:r>
              <a:rPr lang="zh-CN" altLang="en-US" sz="2800">
                <a:solidFill>
                  <a:srgbClr val="FF0000"/>
                </a:solidFill>
                <a:latin typeface="华文楷体" panose="02010600040101010101" charset="-122"/>
                <a:ea typeface="华文楷体" panose="02010600040101010101" charset="-122"/>
                <a:sym typeface="+mn-ea"/>
              </a:rPr>
              <a:t>电防护服</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FZ-08</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具有抗油和易去污功能的防静电服</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适用于石油、石化等重油污且 有静电防护需求的作业场所。</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⑼</a:t>
            </a:r>
            <a:r>
              <a:rPr lang="zh-CN" altLang="en-US" sz="2800">
                <a:solidFill>
                  <a:srgbClr val="FF0000"/>
                </a:solidFill>
                <a:latin typeface="华文楷体" panose="02010600040101010101" charset="-122"/>
                <a:ea typeface="华文楷体" panose="02010600040101010101" charset="-122"/>
                <a:sym typeface="+mn-ea"/>
              </a:rPr>
              <a:t>冷环境防护服</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FZ-09</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用于避免低温环境对人体的伤害</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适用于轻工、石油、天然气、煤矿、非煤 矿山、商贸等低温环境作业或冬季室外作业。</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⑽</a:t>
            </a:r>
            <a:r>
              <a:rPr lang="zh-CN" altLang="en-US" sz="2800">
                <a:latin typeface="华文楷体" panose="02010600040101010101" charset="-122"/>
                <a:ea typeface="华文楷体" panose="02010600040101010101" charset="-122"/>
                <a:sym typeface="+mn-ea"/>
              </a:rPr>
              <a:t>熔融金属飞溅防护服（</a:t>
            </a:r>
            <a:r>
              <a:rPr lang="en-US" altLang="zh-CN" sz="2800">
                <a:latin typeface="华文楷体" panose="02010600040101010101" charset="-122"/>
                <a:ea typeface="华文楷体" panose="02010600040101010101" charset="-122"/>
                <a:sym typeface="+mn-ea"/>
              </a:rPr>
              <a:t>HZ-10</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用于防护工作过程中的熔融金属等对人体的伤害</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适用存在熔融金属飞溅危害的场 所，不适用于消防和应急救援场所使用。</a:t>
            </a:r>
            <a:endParaRPr lang="zh-CN" altLang="en-US" sz="2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8195" y="624840"/>
            <a:ext cx="8166735" cy="5757545"/>
          </a:xfrm>
        </p:spPr>
        <p:txBody>
          <a:bodyPr/>
          <a:p>
            <a:pPr marL="0" indent="0">
              <a:buNone/>
            </a:pPr>
            <a:r>
              <a:rPr lang="en-US" sz="2800">
                <a:latin typeface="华文楷体" panose="02010600040101010101" charset="-122"/>
                <a:ea typeface="华文楷体" panose="02010600040101010101" charset="-122"/>
                <a:cs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⑾</a:t>
            </a:r>
            <a:r>
              <a:rPr lang="en-US" altLang="zh-CN" sz="2800">
                <a:solidFill>
                  <a:srgbClr val="FF0000"/>
                </a:solidFill>
                <a:latin typeface="华文楷体" panose="02010600040101010101" charset="-122"/>
                <a:ea typeface="华文楷体" panose="02010600040101010101" charset="-122"/>
                <a:sym typeface="+mn-ea"/>
              </a:rPr>
              <a:t>微波辐射防护服</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FZ-11</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在微波波段具有屏蔽作用的防护服，可衰减或消除作用于人体的电磁能量</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适用存在 微波辐射伤害的作业场所，如大功率雷达制造、维修、操作； 各种发射台工作作业，包括卫星地面站、移动通信、集群专业网络通信、通信发射台站、广播电视发射台站等。</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⑿</a:t>
            </a:r>
            <a:r>
              <a:rPr lang="zh-CN" altLang="en-US" sz="2800">
                <a:solidFill>
                  <a:srgbClr val="FF0000"/>
                </a:solidFill>
                <a:latin typeface="华文楷体" panose="02010600040101010101" charset="-122"/>
                <a:ea typeface="华文楷体" panose="02010600040101010101" charset="-122"/>
                <a:sym typeface="+mn-ea"/>
              </a:rPr>
              <a:t>阻燃服</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FZ-12</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在接触火焰及炽热物体后， 在一定时间内能阻止本体被点燃、有焰燃烧和无焰燃烧</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适用有明火、散发火花、或在有易燃物质并有轰然风险的场所。</a:t>
            </a:r>
            <a:endParaRPr lang="zh-CN" alt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6770" y="507365"/>
            <a:ext cx="8138160" cy="5875020"/>
          </a:xfrm>
        </p:spPr>
        <p:txBody>
          <a:bodyPr/>
          <a:p>
            <a:pPr marL="0" indent="0">
              <a:buNone/>
            </a:pPr>
            <a:r>
              <a:rPr lang="en-US" sz="2800">
                <a:latin typeface="华文楷体" panose="02010600040101010101" charset="-122"/>
                <a:ea typeface="华文楷体" panose="02010600040101010101" charset="-122"/>
                <a:sym typeface="+mn-ea"/>
              </a:rPr>
              <a:t>    </a:t>
            </a:r>
            <a:r>
              <a:rPr lang="en-US" altLang="zh-CN" sz="2800">
                <a:solidFill>
                  <a:srgbClr val="00B0F0"/>
                </a:solidFill>
                <a:latin typeface="华文楷体" panose="02010600040101010101" charset="-122"/>
                <a:ea typeface="华文楷体" panose="02010600040101010101" charset="-122"/>
                <a:sym typeface="+mn-ea"/>
              </a:rPr>
              <a:t>6. </a:t>
            </a:r>
            <a:r>
              <a:rPr lang="zh-CN" altLang="en-US" sz="2800">
                <a:solidFill>
                  <a:srgbClr val="00B0F0"/>
                </a:solidFill>
                <a:latin typeface="华文楷体" panose="02010600040101010101" charset="-122"/>
                <a:ea typeface="华文楷体" panose="02010600040101010101" charset="-122"/>
                <a:sym typeface="+mn-ea"/>
              </a:rPr>
              <a:t>手部防护（</a:t>
            </a:r>
            <a:r>
              <a:rPr lang="en-US" altLang="zh-CN" sz="2800">
                <a:solidFill>
                  <a:srgbClr val="00B0F0"/>
                </a:solidFill>
                <a:latin typeface="华文楷体" panose="02010600040101010101" charset="-122"/>
                <a:ea typeface="华文楷体" panose="02010600040101010101" charset="-122"/>
                <a:sym typeface="+mn-ea"/>
              </a:rPr>
              <a:t>SF</a:t>
            </a:r>
            <a:r>
              <a:rPr lang="zh-CN" altLang="en-US" sz="2800">
                <a:solidFill>
                  <a:srgbClr val="00B0F0"/>
                </a:solidFill>
                <a:latin typeface="华文楷体" panose="02010600040101010101" charset="-122"/>
                <a:ea typeface="华文楷体" panose="02010600040101010101" charset="-122"/>
                <a:sym typeface="+mn-ea"/>
              </a:rPr>
              <a:t>）</a:t>
            </a:r>
            <a:endParaRPr lang="zh-CN" altLang="en-US" sz="2800">
              <a:solidFill>
                <a:srgbClr val="00B0F0"/>
              </a:solidFill>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⑴</a:t>
            </a:r>
            <a:r>
              <a:rPr lang="en-US" altLang="zh-CN" sz="2800">
                <a:solidFill>
                  <a:srgbClr val="FF0000"/>
                </a:solidFill>
                <a:latin typeface="华文楷体" panose="02010600040101010101" charset="-122"/>
                <a:ea typeface="华文楷体" panose="02010600040101010101" charset="-122"/>
                <a:sym typeface="+mn-ea"/>
              </a:rPr>
              <a:t>带电作业用绝缘手套</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SF-01</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具有良好的绝缘和耐高压功能</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带电作业或可能接触电源电压的场所，适用于交流35 kV及以下电压等级的电气设备上的带电作业</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⑵</a:t>
            </a:r>
            <a:r>
              <a:rPr lang="zh-CN" altLang="en-US" sz="2800">
                <a:solidFill>
                  <a:srgbClr val="FF0000"/>
                </a:solidFill>
                <a:latin typeface="华文楷体" panose="02010600040101010101" charset="-122"/>
                <a:ea typeface="华文楷体" panose="02010600040101010101" charset="-122"/>
                <a:sym typeface="+mn-ea"/>
              </a:rPr>
              <a:t>防寒手套</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SF-02</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用于避免低温环境对人员手部的伤害</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适用低温环境作业或冬季室外作业，适用于最低至 一50℃的气候环境或作业环境。</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⑶</a:t>
            </a:r>
            <a:r>
              <a:rPr lang="zh-CN" altLang="en-US" sz="2800">
                <a:solidFill>
                  <a:srgbClr val="FF0000"/>
                </a:solidFill>
                <a:latin typeface="华文楷体" panose="02010600040101010101" charset="-122"/>
                <a:ea typeface="华文楷体" panose="02010600040101010101" charset="-122"/>
                <a:sym typeface="+mn-ea"/>
              </a:rPr>
              <a:t>防化学品手套</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SF-03</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能够对各类化学品和不包 括病毒在内的其他各类微 生物形成有效屏障，从而避免化学品和微生物对</a:t>
            </a:r>
            <a:endParaRPr lang="zh-CN" altLang="en-US" sz="2800">
              <a:solidFill>
                <a:srgbClr val="FF0000"/>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115" y="624840"/>
            <a:ext cx="8298815" cy="5757545"/>
          </a:xfrm>
        </p:spPr>
        <p:txBody>
          <a:bodyPr/>
          <a:p>
            <a:pPr marL="0" indent="0">
              <a:buNone/>
            </a:pPr>
            <a:r>
              <a:rPr lang="en-US" altLang="zh-CN" sz="2800">
                <a:latin typeface="华文楷体" panose="02010600040101010101" charset="-122"/>
                <a:ea typeface="华文楷体" panose="02010600040101010101" charset="-122"/>
                <a:sym typeface="+mn-ea"/>
              </a:rPr>
              <a:t>手部 或手臂的伤害</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适用手部可能 接触化学品或微生物的场所， 如接触氯气、汞、有机磷农药， 苯和苯的二及三硝基化合物等的作业；酸洗作业；染色、油漆、 有关的卫生工程，设备维护，注油作业等。</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⑷</a:t>
            </a:r>
            <a:r>
              <a:rPr lang="zh-CN" altLang="en-US" sz="2800">
                <a:solidFill>
                  <a:srgbClr val="FF0000"/>
                </a:solidFill>
                <a:latin typeface="华文楷体" panose="02010600040101010101" charset="-122"/>
                <a:ea typeface="华文楷体" panose="02010600040101010101" charset="-122"/>
                <a:sym typeface="+mn-ea"/>
              </a:rPr>
              <a:t>防静电手套</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SF-04</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用于需要戴手套操作的防静电环境，用防静电针织物为面料缝制或用防静电纱线编织而成的手套</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cs typeface="华文楷体" panose="02010600040101010101" charset="-122"/>
                <a:sym typeface="+mn-ea"/>
              </a:rPr>
              <a:t>适用行业存在静电危害 的场所，如接触火工材料、易挥 发易燃的液体及化学品，可燃 性气体作业，如汽油、甲烷等； 接触可燃性化学粉尘的作业， 如镁铝粉;井下作业等。</a:t>
            </a:r>
            <a:endParaRPr lang="zh-CN" altLang="en-US" sz="2800">
              <a:latin typeface="华文楷体" panose="02010600040101010101" charset="-122"/>
              <a:ea typeface="华文楷体" panose="02010600040101010101" charset="-122"/>
              <a:cs typeface="华文楷体" panose="02010600040101010101" charset="-122"/>
            </a:endParaRPr>
          </a:p>
          <a:p>
            <a:pPr marL="0" indent="0">
              <a:buNone/>
            </a:pPr>
            <a:endParaRPr lang="zh-CN" altLang="en-US" sz="2800">
              <a:solidFill>
                <a:srgbClr val="FF0000"/>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endParaRPr>
          </a:p>
          <a:p>
            <a:pPr marL="0" indent="0">
              <a:buNone/>
            </a:pPr>
            <a:endParaRPr lang="zh-CN"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4380" y="580390"/>
            <a:ext cx="8210550" cy="6118225"/>
          </a:xfrm>
        </p:spPr>
        <p:txBody>
          <a:bodyPr/>
          <a:p>
            <a:pPr marL="0" indent="0">
              <a:buNone/>
            </a:pPr>
            <a:r>
              <a:rPr lang="en-US" sz="2800" b="1">
                <a:latin typeface="华文楷体" panose="02010600040101010101" charset="-122"/>
                <a:ea typeface="华文楷体" panose="02010600040101010101" charset="-122"/>
                <a:cs typeface="华文楷体" panose="02010600040101010101" charset="-122"/>
                <a:sym typeface="+mn-ea"/>
              </a:rPr>
              <a:t>    </a:t>
            </a:r>
            <a:r>
              <a:rPr lang="en-US" altLang="zh-CN" sz="2800">
                <a:latin typeface="华文楷体" panose="02010600040101010101" charset="-122"/>
                <a:ea typeface="华文楷体" panose="02010600040101010101" charset="-122"/>
                <a:cs typeface="华文楷体" panose="02010600040101010101" charset="-122"/>
                <a:sym typeface="+mn-ea"/>
              </a:rPr>
              <a:t>⑸</a:t>
            </a:r>
            <a:r>
              <a:rPr lang="en-US" altLang="zh-CN" sz="2800">
                <a:solidFill>
                  <a:srgbClr val="FF0000"/>
                </a:solidFill>
                <a:latin typeface="华文楷体" panose="02010600040101010101" charset="-122"/>
                <a:ea typeface="华文楷体" panose="02010600040101010101" charset="-122"/>
                <a:cs typeface="华文楷体" panose="02010600040101010101" charset="-122"/>
                <a:sym typeface="+mn-ea"/>
              </a:rPr>
              <a:t>防热伤害手套</a:t>
            </a:r>
            <a:r>
              <a:rPr lang="zh-CN" altLang="en-US" sz="2800">
                <a:latin typeface="华文楷体" panose="02010600040101010101" charset="-122"/>
                <a:ea typeface="华文楷体" panose="02010600040101010101" charset="-122"/>
                <a:cs typeface="华文楷体" panose="02010600040101010101" charset="-122"/>
                <a:sym typeface="+mn-ea"/>
              </a:rPr>
              <a:t>（</a:t>
            </a:r>
            <a:r>
              <a:rPr lang="en-US" altLang="zh-CN" sz="2800">
                <a:latin typeface="华文楷体" panose="02010600040101010101" charset="-122"/>
                <a:ea typeface="华文楷体" panose="02010600040101010101" charset="-122"/>
                <a:cs typeface="华文楷体" panose="02010600040101010101" charset="-122"/>
                <a:sym typeface="+mn-ea"/>
              </a:rPr>
              <a:t>SF-05</a:t>
            </a:r>
            <a:r>
              <a:rPr lang="zh-CN" altLang="en-US" sz="2800">
                <a:latin typeface="华文楷体" panose="02010600040101010101" charset="-122"/>
                <a:ea typeface="华文楷体" panose="02010600040101010101" charset="-122"/>
                <a:cs typeface="华文楷体" panose="02010600040101010101" charset="-122"/>
                <a:sym typeface="+mn-ea"/>
              </a:rPr>
              <a:t>）</a:t>
            </a:r>
            <a:endParaRPr lang="zh-CN" altLang="en-US" sz="2800">
              <a:latin typeface="华文楷体" panose="02010600040101010101" charset="-122"/>
              <a:ea typeface="华文楷体" panose="02010600040101010101" charset="-122"/>
              <a:cs typeface="华文楷体" panose="02010600040101010101" charset="-122"/>
            </a:endParaRPr>
          </a:p>
          <a:p>
            <a:pPr marL="0" indent="0">
              <a:buNone/>
            </a:pPr>
            <a:r>
              <a:rPr lang="en-US" altLang="zh-CN" sz="2800">
                <a:latin typeface="华文楷体" panose="02010600040101010101" charset="-122"/>
                <a:ea typeface="华文楷体" panose="02010600040101010101" charset="-122"/>
                <a:cs typeface="华文楷体" panose="02010600040101010101" charset="-122"/>
                <a:sym typeface="+mn-ea"/>
              </a:rPr>
              <a:t>    用于防护火焰、接触热、对流热、辐射热、少量熔融金属飞溅或大量熔融金属泼 溅等一种或多种形式热伤害的手套</a:t>
            </a:r>
            <a:r>
              <a:rPr lang="zh-CN" altLang="en-US" sz="2800">
                <a:latin typeface="华文楷体" panose="02010600040101010101" charset="-122"/>
                <a:ea typeface="华文楷体" panose="02010600040101010101" charset="-122"/>
                <a:cs typeface="华文楷体" panose="02010600040101010101" charset="-122"/>
                <a:sym typeface="+mn-ea"/>
              </a:rPr>
              <a:t>。</a:t>
            </a:r>
            <a:endParaRPr lang="zh-CN" altLang="en-US" sz="2800">
              <a:latin typeface="华文楷体" panose="02010600040101010101" charset="-122"/>
              <a:ea typeface="华文楷体" panose="02010600040101010101" charset="-122"/>
              <a:cs typeface="华文楷体" panose="02010600040101010101" charset="-122"/>
            </a:endParaRPr>
          </a:p>
          <a:p>
            <a:pPr marL="0" indent="0">
              <a:buNone/>
            </a:pPr>
            <a:r>
              <a:rPr lang="en-US" altLang="zh-CN" sz="2800">
                <a:latin typeface="华文楷体" panose="02010600040101010101" charset="-122"/>
                <a:ea typeface="华文楷体" panose="02010600040101010101" charset="-122"/>
                <a:cs typeface="华文楷体" panose="02010600040101010101" charset="-122"/>
                <a:sym typeface="+mn-ea"/>
              </a:rPr>
              <a:t>    </a:t>
            </a:r>
            <a:r>
              <a:rPr lang="zh-CN" altLang="en-US" sz="2800">
                <a:latin typeface="华文楷体" panose="02010600040101010101" charset="-122"/>
                <a:ea typeface="华文楷体" panose="02010600040101010101" charset="-122"/>
                <a:cs typeface="华文楷体" panose="02010600040101010101" charset="-122"/>
                <a:sym typeface="+mn-ea"/>
              </a:rPr>
              <a:t>适用冶金、有色、机械、建材、水泥等 存在高温作业的场所，如金属热加工、工业炉窑、高温炉前等。</a:t>
            </a:r>
            <a:endParaRPr lang="zh-CN" altLang="en-US" sz="2800">
              <a:latin typeface="华文楷体" panose="02010600040101010101" charset="-122"/>
              <a:ea typeface="华文楷体" panose="02010600040101010101" charset="-122"/>
              <a:cs typeface="华文楷体" panose="02010600040101010101" charset="-122"/>
            </a:endParaRPr>
          </a:p>
          <a:p>
            <a:pPr marL="0" indent="0">
              <a:buNone/>
            </a:pPr>
            <a:r>
              <a:rPr lang="en-US" altLang="zh-CN" sz="2800">
                <a:latin typeface="华文楷体" panose="02010600040101010101" charset="-122"/>
                <a:ea typeface="华文楷体" panose="02010600040101010101" charset="-122"/>
                <a:cs typeface="华文楷体" panose="02010600040101010101" charset="-122"/>
                <a:sym typeface="+mn-ea"/>
              </a:rPr>
              <a:t>    ⑹</a:t>
            </a:r>
            <a:r>
              <a:rPr lang="en-US" altLang="zh-CN" sz="2800">
                <a:solidFill>
                  <a:srgbClr val="FF0000"/>
                </a:solidFill>
                <a:latin typeface="华文楷体" panose="02010600040101010101" charset="-122"/>
                <a:ea typeface="华文楷体" panose="02010600040101010101" charset="-122"/>
                <a:cs typeface="华文楷体" panose="02010600040101010101" charset="-122"/>
                <a:sym typeface="+mn-ea"/>
              </a:rPr>
              <a:t>电离辐射及放射性污染物防护手套</a:t>
            </a:r>
            <a:r>
              <a:rPr lang="zh-CN" altLang="en-US" sz="2800">
                <a:latin typeface="华文楷体" panose="02010600040101010101" charset="-122"/>
                <a:ea typeface="华文楷体" panose="02010600040101010101" charset="-122"/>
                <a:cs typeface="华文楷体" panose="02010600040101010101" charset="-122"/>
                <a:sym typeface="+mn-ea"/>
              </a:rPr>
              <a:t>（</a:t>
            </a:r>
            <a:r>
              <a:rPr lang="en-US" altLang="zh-CN" sz="2800">
                <a:latin typeface="华文楷体" panose="02010600040101010101" charset="-122"/>
                <a:ea typeface="华文楷体" panose="02010600040101010101" charset="-122"/>
                <a:cs typeface="华文楷体" panose="02010600040101010101" charset="-122"/>
                <a:sym typeface="+mn-ea"/>
              </a:rPr>
              <a:t>SF-06</a:t>
            </a:r>
            <a:r>
              <a:rPr lang="zh-CN" altLang="en-US" sz="2800">
                <a:latin typeface="华文楷体" panose="02010600040101010101" charset="-122"/>
                <a:ea typeface="华文楷体" panose="02010600040101010101" charset="-122"/>
                <a:cs typeface="华文楷体" panose="02010600040101010101" charset="-122"/>
                <a:sym typeface="+mn-ea"/>
              </a:rPr>
              <a:t>）</a:t>
            </a:r>
            <a:endParaRPr lang="zh-CN" altLang="en-US" sz="280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cs typeface="华文楷体" panose="02010600040101010101" charset="-122"/>
                <a:sym typeface="+mn-ea"/>
              </a:rPr>
              <a:t>    </a:t>
            </a:r>
            <a:r>
              <a:rPr lang="zh-CN" altLang="en-US" sz="2800">
                <a:latin typeface="华文楷体" panose="02010600040101010101" charset="-122"/>
                <a:ea typeface="华文楷体" panose="02010600040101010101" charset="-122"/>
                <a:cs typeface="华文楷体" panose="02010600040101010101" charset="-122"/>
                <a:sym typeface="+mn-ea"/>
              </a:rPr>
              <a:t>具有电离屏蔽作用的防护手套,保护穿戴者的手部免遭作业区域电离辐射及放射性污染物危害。</a:t>
            </a:r>
            <a:endParaRPr lang="zh-CN" altLang="en-US" sz="2800">
              <a:latin typeface="华文楷体" panose="02010600040101010101" charset="-122"/>
              <a:ea typeface="华文楷体" panose="02010600040101010101" charset="-122"/>
              <a:cs typeface="华文楷体" panose="02010600040101010101" charset="-122"/>
            </a:endParaRPr>
          </a:p>
          <a:p>
            <a:pPr marL="0" indent="0">
              <a:buNone/>
            </a:pPr>
            <a:r>
              <a:rPr lang="en-US" altLang="zh-CN" sz="2800">
                <a:latin typeface="华文楷体" panose="02010600040101010101" charset="-122"/>
                <a:ea typeface="华文楷体" panose="02010600040101010101" charset="-122"/>
                <a:cs typeface="华文楷体" panose="02010600040101010101" charset="-122"/>
                <a:sym typeface="+mn-ea"/>
              </a:rPr>
              <a:t>    </a:t>
            </a:r>
            <a:r>
              <a:rPr lang="zh-CN" altLang="en-US" sz="2800">
                <a:latin typeface="华文楷体" panose="02010600040101010101" charset="-122"/>
                <a:ea typeface="华文楷体" panose="02010600040101010101" charset="-122"/>
                <a:cs typeface="华文楷体" panose="02010600040101010101" charset="-122"/>
                <a:sym typeface="+mn-ea"/>
              </a:rPr>
              <a:t>适用存在电离辐射或放射性污染物危害的作业场所，如射线探伤、 放射源运输、安装、计量、检测， 不适用于医用辐射防护。</a:t>
            </a:r>
            <a:endParaRPr lang="zh-CN" altLang="en-US" sz="2800">
              <a:latin typeface="华文楷体" panose="02010600040101010101" charset="-122"/>
              <a:ea typeface="华文楷体" panose="02010600040101010101" charset="-122"/>
              <a:cs typeface="华文楷体" panose="02010600040101010101" charset="-122"/>
            </a:endParaRPr>
          </a:p>
          <a:p>
            <a:pPr marL="0" indent="0">
              <a:buNone/>
            </a:pPr>
            <a:endParaRPr lang="zh-CN" altLang="en-US"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1675" y="551815"/>
            <a:ext cx="8263255" cy="5830570"/>
          </a:xfrm>
        </p:spPr>
        <p:txBody>
          <a:bodyPr/>
          <a:p>
            <a:pPr marL="0" indent="0">
              <a:buNone/>
            </a:pPr>
            <a:r>
              <a:rPr lang="en-US" altLang="zh-CN" sz="2800">
                <a:latin typeface="华文楷体" panose="02010600040101010101" charset="-122"/>
                <a:ea typeface="华文楷体" panose="02010600040101010101" charset="-122"/>
                <a:cs typeface="华文楷体" panose="02010600040101010101" charset="-122"/>
                <a:sym typeface="+mn-ea"/>
              </a:rPr>
              <a:t>    </a:t>
            </a:r>
            <a:r>
              <a:rPr lang="en-US" altLang="zh-CN" sz="2800">
                <a:latin typeface="华文楷体" panose="02010600040101010101" charset="-122"/>
                <a:ea typeface="华文楷体" panose="02010600040101010101" charset="-122"/>
                <a:cs typeface="华文楷体" panose="02010600040101010101" charset="-122"/>
                <a:sym typeface="+mn-ea"/>
              </a:rPr>
              <a:t>⑺</a:t>
            </a:r>
            <a:r>
              <a:rPr lang="en-US" altLang="zh-CN" sz="2800">
                <a:solidFill>
                  <a:srgbClr val="FF0000"/>
                </a:solidFill>
                <a:latin typeface="华文楷体" panose="02010600040101010101" charset="-122"/>
                <a:ea typeface="华文楷体" panose="02010600040101010101" charset="-122"/>
                <a:cs typeface="华文楷体" panose="02010600040101010101" charset="-122"/>
                <a:sym typeface="+mn-ea"/>
              </a:rPr>
              <a:t>焊工防护手套</a:t>
            </a:r>
            <a:r>
              <a:rPr lang="zh-CN" altLang="en-US" sz="2800">
                <a:latin typeface="华文楷体" panose="02010600040101010101" charset="-122"/>
                <a:ea typeface="华文楷体" panose="02010600040101010101" charset="-122"/>
                <a:cs typeface="华文楷体" panose="02010600040101010101" charset="-122"/>
                <a:sym typeface="+mn-ea"/>
              </a:rPr>
              <a:t>（</a:t>
            </a:r>
            <a:r>
              <a:rPr lang="en-US" altLang="zh-CN" sz="2800">
                <a:latin typeface="华文楷体" panose="02010600040101010101" charset="-122"/>
                <a:ea typeface="华文楷体" panose="02010600040101010101" charset="-122"/>
                <a:cs typeface="华文楷体" panose="02010600040101010101" charset="-122"/>
                <a:sym typeface="+mn-ea"/>
              </a:rPr>
              <a:t>SF-07</a:t>
            </a:r>
            <a:r>
              <a:rPr lang="zh-CN" altLang="en-US" sz="2800">
                <a:latin typeface="华文楷体" panose="02010600040101010101" charset="-122"/>
                <a:ea typeface="华文楷体" panose="02010600040101010101" charset="-122"/>
                <a:cs typeface="华文楷体" panose="02010600040101010101" charset="-122"/>
                <a:sym typeface="+mn-ea"/>
              </a:rPr>
              <a:t>）</a:t>
            </a:r>
            <a:endParaRPr lang="zh-CN" altLang="en-US" sz="2800">
              <a:latin typeface="华文楷体" panose="02010600040101010101" charset="-122"/>
              <a:ea typeface="华文楷体" panose="02010600040101010101" charset="-122"/>
              <a:cs typeface="华文楷体" panose="02010600040101010101" charset="-122"/>
            </a:endParaRPr>
          </a:p>
          <a:p>
            <a:pPr marL="0" indent="0">
              <a:buNone/>
            </a:pPr>
            <a:r>
              <a:rPr lang="en-US" altLang="zh-CN" sz="2800">
                <a:latin typeface="华文楷体" panose="02010600040101010101" charset="-122"/>
                <a:ea typeface="华文楷体" panose="02010600040101010101" charset="-122"/>
                <a:cs typeface="华文楷体" panose="02010600040101010101" charset="-122"/>
                <a:sym typeface="+mn-ea"/>
              </a:rPr>
              <a:t>    保护手部和腕部免遭熔融金属滴、短时接触有限火焰、对流热、传导热和弧光的紫外线辐射以及机械性伤害，且其材料具有能耐受高达100 V（直流）的电弧焊的最小电阻的这样一种手套</a:t>
            </a:r>
            <a:r>
              <a:rPr lang="zh-CN" altLang="en-US" sz="2800">
                <a:latin typeface="华文楷体" panose="02010600040101010101" charset="-122"/>
                <a:ea typeface="华文楷体" panose="02010600040101010101" charset="-122"/>
                <a:cs typeface="华文楷体" panose="02010600040101010101" charset="-122"/>
                <a:sym typeface="+mn-ea"/>
              </a:rPr>
              <a:t>。</a:t>
            </a:r>
            <a:endParaRPr lang="zh-CN" altLang="en-US" sz="2800">
              <a:latin typeface="华文楷体" panose="02010600040101010101" charset="-122"/>
              <a:ea typeface="华文楷体" panose="02010600040101010101" charset="-122"/>
              <a:cs typeface="华文楷体" panose="02010600040101010101" charset="-122"/>
            </a:endParaRPr>
          </a:p>
          <a:p>
            <a:pPr marL="0" indent="0">
              <a:buNone/>
            </a:pPr>
            <a:r>
              <a:rPr lang="en-US" altLang="zh-CN" sz="2800">
                <a:latin typeface="华文楷体" panose="02010600040101010101" charset="-122"/>
                <a:ea typeface="华文楷体" panose="02010600040101010101" charset="-122"/>
                <a:cs typeface="华文楷体" panose="02010600040101010101" charset="-122"/>
                <a:sym typeface="+mn-ea"/>
              </a:rPr>
              <a:t>    造船、汽车、建材、机械、轻工、 煤矿、非煤矿山等焊接及相关作业场所</a:t>
            </a:r>
            <a:r>
              <a:rPr lang="zh-CN" altLang="en-US" sz="2800">
                <a:latin typeface="华文楷体" panose="02010600040101010101" charset="-122"/>
                <a:ea typeface="华文楷体" panose="02010600040101010101" charset="-122"/>
                <a:cs typeface="华文楷体" panose="02010600040101010101" charset="-122"/>
                <a:sym typeface="+mn-ea"/>
              </a:rPr>
              <a:t>。</a:t>
            </a:r>
            <a:endParaRPr lang="zh-CN" altLang="en-US" sz="280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⑻</a:t>
            </a:r>
            <a:r>
              <a:rPr lang="en-US" altLang="zh-CN" sz="2800">
                <a:solidFill>
                  <a:srgbClr val="FF0000"/>
                </a:solidFill>
                <a:latin typeface="华文楷体" panose="02010600040101010101" charset="-122"/>
                <a:ea typeface="华文楷体" panose="02010600040101010101" charset="-122"/>
                <a:sym typeface="+mn-ea"/>
              </a:rPr>
              <a:t>机械危害防护手套</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SF-08</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用于保护手或手臂免受摩擦、切割、穿刺或能量冲击至少一种机械危害</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适用接触、使用锋利器物的作业场所，如金属加 工打毛清边、玻璃加工与装配。</a:t>
            </a:r>
            <a:endParaRPr lang="zh-CN" altLang="en-US" sz="2800">
              <a:latin typeface="华文楷体" panose="02010600040101010101" charset="-122"/>
              <a:ea typeface="华文楷体" panose="02010600040101010101" charset="-122"/>
            </a:endParaRPr>
          </a:p>
          <a:p>
            <a:pPr marL="0" indent="0">
              <a:buNone/>
            </a:pPr>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8195" y="653415"/>
            <a:ext cx="8166735" cy="5728970"/>
          </a:xfrm>
        </p:spPr>
        <p:txBody>
          <a:bodyPr/>
          <a:p>
            <a:pPr marL="0" indent="0">
              <a:buNone/>
            </a:pPr>
            <a:r>
              <a:rPr lang="en-US" altLang="zh-CN" sz="2800">
                <a:latin typeface="华文楷体" panose="02010600040101010101" charset="-122"/>
                <a:ea typeface="华文楷体" panose="02010600040101010101" charset="-122"/>
                <a:sym typeface="+mn-ea"/>
              </a:rPr>
              <a:t>    </a:t>
            </a:r>
            <a:r>
              <a:rPr lang="zh-CN" altLang="en-US" sz="2800">
                <a:solidFill>
                  <a:srgbClr val="00B0F0"/>
                </a:solidFill>
                <a:latin typeface="华文楷体" panose="02010600040101010101" charset="-122"/>
                <a:ea typeface="华文楷体" panose="02010600040101010101" charset="-122"/>
                <a:sym typeface="+mn-ea"/>
              </a:rPr>
              <a:t>7. 足部防护（ZB）</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⑴</a:t>
            </a:r>
            <a:r>
              <a:rPr lang="en-US" altLang="zh-CN" sz="2800">
                <a:solidFill>
                  <a:srgbClr val="FF0000"/>
                </a:solidFill>
                <a:latin typeface="华文楷体" panose="02010600040101010101" charset="-122"/>
                <a:ea typeface="华文楷体" panose="02010600040101010101" charset="-122"/>
                <a:sym typeface="+mn-ea"/>
              </a:rPr>
              <a:t>安全鞋</a:t>
            </a:r>
            <a:r>
              <a:rPr lang="zh-CN" altLang="en-US" sz="2800">
                <a:latin typeface="华文楷体" panose="02010600040101010101" charset="-122"/>
                <a:ea typeface="华文楷体" panose="02010600040101010101" charset="-122"/>
                <a:sym typeface="+mn-ea"/>
              </a:rPr>
              <a:t>（ZB-</a:t>
            </a:r>
            <a:r>
              <a:rPr lang="en-US" altLang="zh-CN" sz="2800">
                <a:latin typeface="华文楷体" panose="02010600040101010101" charset="-122"/>
                <a:ea typeface="华文楷体" panose="02010600040101010101" charset="-122"/>
                <a:sym typeface="+mn-ea"/>
              </a:rPr>
              <a:t>0</a:t>
            </a:r>
            <a:r>
              <a:rPr lang="zh-CN" altLang="en-US" sz="2800">
                <a:latin typeface="华文楷体" panose="02010600040101010101" charset="-122"/>
                <a:ea typeface="华文楷体" panose="02010600040101010101" charset="-122"/>
                <a:sym typeface="+mn-ea"/>
              </a:rPr>
              <a:t>1）</a:t>
            </a:r>
            <a:endParaRPr lang="zh-CN" altLang="en-US" sz="2800">
              <a:latin typeface="华文楷体" panose="02010600040101010101" charset="-122"/>
              <a:ea typeface="华文楷体" panose="02010600040101010101" charset="-122"/>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具有保护足趾、防刺穿、防静电、导电、电绝缘、隔热、 防寒、防水、踝保护、耐油、 耐热接触、防滑等一种或多种功能</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适用存在足部伤害的作业场所。</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⑵</a:t>
            </a:r>
            <a:r>
              <a:rPr lang="en-US" altLang="zh-CN" sz="2800">
                <a:solidFill>
                  <a:srgbClr val="FF0000"/>
                </a:solidFill>
                <a:latin typeface="华文楷体" panose="02010600040101010101" charset="-122"/>
                <a:ea typeface="华文楷体" panose="02010600040101010101" charset="-122"/>
                <a:sym typeface="+mn-ea"/>
              </a:rPr>
              <a:t>防化学品鞋</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ZB-02</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防护足部免受酸、碱及相关化学品的腐蚀或刺激</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适用涉及酸、碱及相关化学品的作业场所。</a:t>
            </a:r>
            <a:endParaRPr lang="zh-C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AutoShape 6"/>
          <p:cNvSpPr>
            <a:spLocks noChangeArrowheads="1"/>
          </p:cNvSpPr>
          <p:nvPr/>
        </p:nvSpPr>
        <p:spPr bwMode="auto">
          <a:xfrm>
            <a:off x="1898015" y="704850"/>
            <a:ext cx="5252720" cy="50165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第一节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rPr>
              <a:t>职业病防治</a:t>
            </a:r>
            <a:endParaRPr lang="zh-CN" altLang="en-US" sz="2800" b="1" dirty="0">
              <a:solidFill>
                <a:srgbClr val="000099"/>
              </a:solidFill>
              <a:latin typeface="+mj-ea"/>
              <a:ea typeface="+mj-ea"/>
              <a:cs typeface="+mj-ea"/>
            </a:endParaRPr>
          </a:p>
        </p:txBody>
      </p:sp>
      <p:sp>
        <p:nvSpPr>
          <p:cNvPr id="2" name="文本框 1"/>
          <p:cNvSpPr txBox="1"/>
          <p:nvPr/>
        </p:nvSpPr>
        <p:spPr>
          <a:xfrm>
            <a:off x="751840" y="1579245"/>
            <a:ext cx="7960995" cy="4831080"/>
          </a:xfrm>
          <a:prstGeom prst="rect">
            <a:avLst/>
          </a:prstGeom>
          <a:noFill/>
        </p:spPr>
        <p:txBody>
          <a:bodyPr wrap="square" rtlCol="0">
            <a:spAutoFit/>
          </a:bodyPr>
          <a:p>
            <a:pPr algn="just"/>
            <a:r>
              <a:rPr lang="zh-CN" altLang="en-US" sz="2400">
                <a:latin typeface="华文楷体" panose="02010600040101010101" charset="-122"/>
                <a:ea typeface="华文楷体" panose="02010600040101010101" charset="-122"/>
                <a:cs typeface="华文楷体" panose="02010600040101010101" charset="-122"/>
                <a:sym typeface="+mn-ea"/>
              </a:rPr>
              <a:t> </a:t>
            </a:r>
            <a:r>
              <a:rPr lang="en-US" altLang="zh-CN" sz="2400" b="1"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sz="2800" b="1" dirty="0">
                <a:solidFill>
                  <a:schemeClr val="tx1"/>
                </a:solidFill>
                <a:latin typeface="华文楷体" panose="02010600040101010101" charset="-122"/>
                <a:ea typeface="华文楷体" panose="02010600040101010101" charset="-122"/>
                <a:cs typeface="华文楷体" panose="02010600040101010101" charset="-122"/>
                <a:sym typeface="+mn-ea"/>
              </a:rPr>
              <a:t>一 、相关法律法规及要求　 </a:t>
            </a:r>
            <a:endParaRPr lang="zh-CN" altLang="en-US" sz="2800" b="1" dirty="0">
              <a:solidFill>
                <a:schemeClr val="tx1"/>
              </a:solidFill>
              <a:latin typeface="华文楷体" panose="02010600040101010101" charset="-122"/>
              <a:ea typeface="华文楷体" panose="02010600040101010101" charset="-122"/>
              <a:cs typeface="华文楷体" panose="02010600040101010101" charset="-122"/>
            </a:endParaRPr>
          </a:p>
          <a:p>
            <a:pPr algn="just"/>
            <a:r>
              <a:rPr lang="zh-CN" altLang="en-US" sz="2800" dirty="0">
                <a:latin typeface="华文楷体" panose="02010600040101010101" charset="-122"/>
                <a:ea typeface="华文楷体" panose="02010600040101010101" charset="-122"/>
                <a:cs typeface="华文楷体" panose="02010600040101010101" charset="-122"/>
                <a:sym typeface="+mn-ea"/>
              </a:rPr>
              <a:t>    </a:t>
            </a:r>
            <a:r>
              <a:rPr lang="en-US" sz="2800" dirty="0">
                <a:latin typeface="华文楷体" panose="02010600040101010101" charset="-122"/>
                <a:ea typeface="华文楷体" panose="02010600040101010101" charset="-122"/>
                <a:cs typeface="华文楷体" panose="02010600040101010101" charset="-122"/>
                <a:sym typeface="+mn-ea"/>
              </a:rPr>
              <a:t>1. </a:t>
            </a:r>
            <a:r>
              <a:rPr lang="zh-CN" altLang="en-US" sz="2800" dirty="0">
                <a:latin typeface="华文楷体" panose="02010600040101010101" charset="-122"/>
                <a:ea typeface="华文楷体" panose="02010600040101010101" charset="-122"/>
                <a:cs typeface="华文楷体" panose="02010600040101010101" charset="-122"/>
                <a:sym typeface="+mn-ea"/>
              </a:rPr>
              <a:t>《</a:t>
            </a:r>
            <a:r>
              <a:rPr lang="zh-CN" altLang="en-US" sz="2800" dirty="0">
                <a:solidFill>
                  <a:srgbClr val="FF0000"/>
                </a:solidFill>
                <a:latin typeface="华文楷体" panose="02010600040101010101" charset="-122"/>
                <a:ea typeface="华文楷体" panose="02010600040101010101" charset="-122"/>
                <a:cs typeface="华文楷体" panose="02010600040101010101" charset="-122"/>
                <a:sym typeface="+mn-ea"/>
              </a:rPr>
              <a:t>职业病防治法</a:t>
            </a:r>
            <a:r>
              <a:rPr lang="zh-CN" altLang="en-US" sz="2800" dirty="0">
                <a:latin typeface="华文楷体" panose="02010600040101010101" charset="-122"/>
                <a:ea typeface="华文楷体" panose="02010600040101010101" charset="-122"/>
                <a:cs typeface="华文楷体" panose="02010600040101010101" charset="-122"/>
                <a:sym typeface="+mn-ea"/>
              </a:rPr>
              <a:t>》</a:t>
            </a:r>
            <a:r>
              <a:rPr lang="zh-CN" altLang="en-US" sz="2800" dirty="0">
                <a:latin typeface="华文楷体" panose="02010600040101010101" charset="-122"/>
                <a:ea typeface="华文楷体" panose="02010600040101010101" charset="-122"/>
                <a:cs typeface="华文楷体" panose="02010600040101010101" charset="-122"/>
                <a:sym typeface="+mn-ea"/>
              </a:rPr>
              <a:t>（2018年修正）</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algn="just"/>
            <a:r>
              <a:rPr lang="zh-CN" altLang="en-US" sz="2800" dirty="0">
                <a:solidFill>
                  <a:schemeClr val="accent5"/>
                </a:solidFill>
                <a:latin typeface="华文楷体" panose="02010600040101010101" charset="-122"/>
                <a:ea typeface="华文楷体" panose="02010600040101010101" charset="-122"/>
                <a:cs typeface="华文楷体" panose="02010600040101010101" charset="-122"/>
                <a:sym typeface="+mn-ea"/>
              </a:rPr>
              <a:t>第二条 </a:t>
            </a:r>
            <a:r>
              <a:rPr lang="zh-CN" altLang="en-US" sz="2800" dirty="0">
                <a:latin typeface="华文楷体" panose="02010600040101010101" charset="-122"/>
                <a:ea typeface="华文楷体" panose="02010600040101010101" charset="-122"/>
                <a:cs typeface="华文楷体" panose="02010600040101010101" charset="-122"/>
                <a:sym typeface="+mn-ea"/>
              </a:rPr>
              <a:t>本法适用于中华人民共和国领域内的职业病防治活动。</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algn="just"/>
            <a:r>
              <a:rPr lang="zh-CN" altLang="en-US" sz="2800" dirty="0">
                <a:latin typeface="华文楷体" panose="02010600040101010101" charset="-122"/>
                <a:ea typeface="华文楷体" panose="02010600040101010101" charset="-122"/>
                <a:cs typeface="华文楷体" panose="02010600040101010101" charset="-122"/>
                <a:sym typeface="+mn-ea"/>
              </a:rPr>
              <a:t>    本法所称</a:t>
            </a:r>
            <a:r>
              <a:rPr lang="zh-CN" altLang="en-US" sz="2800" dirty="0">
                <a:solidFill>
                  <a:srgbClr val="FF0000"/>
                </a:solidFill>
                <a:latin typeface="华文楷体" panose="02010600040101010101" charset="-122"/>
                <a:ea typeface="华文楷体" panose="02010600040101010101" charset="-122"/>
                <a:cs typeface="华文楷体" panose="02010600040101010101" charset="-122"/>
                <a:sym typeface="+mn-ea"/>
              </a:rPr>
              <a:t>职业病</a:t>
            </a:r>
            <a:r>
              <a:rPr lang="zh-CN" altLang="en-US" sz="2800" dirty="0">
                <a:latin typeface="华文楷体" panose="02010600040101010101" charset="-122"/>
                <a:ea typeface="华文楷体" panose="02010600040101010101" charset="-122"/>
                <a:cs typeface="华文楷体" panose="02010600040101010101" charset="-122"/>
                <a:sym typeface="+mn-ea"/>
              </a:rPr>
              <a:t>，</a:t>
            </a:r>
            <a:r>
              <a:rPr lang="zh-CN" altLang="en-US" sz="2800" u="sng" dirty="0">
                <a:latin typeface="华文楷体" panose="02010600040101010101" charset="-122"/>
                <a:ea typeface="华文楷体" panose="02010600040101010101" charset="-122"/>
                <a:cs typeface="华文楷体" panose="02010600040101010101" charset="-122"/>
                <a:sym typeface="+mn-ea"/>
              </a:rPr>
              <a:t>是指企业、事业单位和个体经济组织等用人单位的劳动者在职业活动中，因接触粉尘、放射性物质和其他有毒、有害因素而引起的疾病</a:t>
            </a:r>
            <a:r>
              <a:rPr lang="zh-CN" altLang="en-US" sz="2800" dirty="0">
                <a:latin typeface="华文楷体" panose="02010600040101010101" charset="-122"/>
                <a:ea typeface="华文楷体" panose="02010600040101010101" charset="-122"/>
                <a:cs typeface="华文楷体" panose="02010600040101010101" charset="-122"/>
                <a:sym typeface="+mn-ea"/>
              </a:rPr>
              <a:t>。</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algn="just"/>
            <a:r>
              <a:rPr lang="zh-CN" altLang="en-US" sz="2800" dirty="0">
                <a:latin typeface="华文楷体" panose="02010600040101010101" charset="-122"/>
                <a:ea typeface="华文楷体" panose="02010600040101010101" charset="-122"/>
                <a:cs typeface="华文楷体" panose="02010600040101010101" charset="-122"/>
                <a:sym typeface="+mn-ea"/>
              </a:rPr>
              <a:t>    国务院卫生行政部门</a:t>
            </a:r>
            <a:r>
              <a:rPr lang="en-US" altLang="zh-CN" sz="2800" dirty="0">
                <a:latin typeface="华文楷体" panose="02010600040101010101" charset="-122"/>
                <a:ea typeface="华文楷体" panose="02010600040101010101" charset="-122"/>
                <a:cs typeface="华文楷体" panose="02010600040101010101" charset="-122"/>
                <a:sym typeface="+mn-ea"/>
              </a:rPr>
              <a:t>--</a:t>
            </a:r>
            <a:r>
              <a:rPr lang="zh-CN" altLang="en-US" sz="2800" dirty="0">
                <a:latin typeface="华文楷体" panose="02010600040101010101" charset="-122"/>
                <a:ea typeface="华文楷体" panose="02010600040101010101" charset="-122"/>
                <a:cs typeface="华文楷体" panose="02010600040101010101" charset="-122"/>
                <a:sym typeface="+mn-ea"/>
              </a:rPr>
              <a:t>国家卫生健康委员会；</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algn="just"/>
            <a:r>
              <a:rPr lang="zh-CN" altLang="en-US" sz="2800" dirty="0">
                <a:latin typeface="华文楷体" panose="02010600040101010101" charset="-122"/>
                <a:ea typeface="华文楷体" panose="02010600040101010101" charset="-122"/>
                <a:cs typeface="华文楷体" panose="02010600040101010101" charset="-122"/>
                <a:sym typeface="+mn-ea"/>
              </a:rPr>
              <a:t>    国务院劳动保障行政部门</a:t>
            </a:r>
            <a:r>
              <a:rPr lang="en-US" altLang="zh-CN" sz="2800" dirty="0">
                <a:latin typeface="华文楷体" panose="02010600040101010101" charset="-122"/>
                <a:ea typeface="华文楷体" panose="02010600040101010101" charset="-122"/>
                <a:cs typeface="华文楷体" panose="02010600040101010101" charset="-122"/>
                <a:sym typeface="+mn-ea"/>
              </a:rPr>
              <a:t>--</a:t>
            </a:r>
            <a:r>
              <a:rPr lang="zh-CN" altLang="en-US" sz="2800" dirty="0">
                <a:latin typeface="华文楷体" panose="02010600040101010101" charset="-122"/>
                <a:ea typeface="华文楷体" panose="02010600040101010101" charset="-122"/>
                <a:cs typeface="华文楷体" panose="02010600040101010101" charset="-122"/>
                <a:sym typeface="+mn-ea"/>
              </a:rPr>
              <a:t>人力资源与社会保障部。  </a:t>
            </a:r>
            <a:endParaRPr lang="en-US" altLang="zh-CN" sz="2800">
              <a:latin typeface="华文楷体" panose="02010600040101010101" charset="-122"/>
              <a:ea typeface="华文楷体" panose="02010600040101010101" charset="-122"/>
              <a:cs typeface="华文楷体" panose="02010600040101010101"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12800" y="653415"/>
            <a:ext cx="8152130" cy="5728970"/>
          </a:xfrm>
        </p:spPr>
        <p:txBody>
          <a:bodyPr/>
          <a:p>
            <a:pPr marL="0" indent="0">
              <a:buNone/>
            </a:pPr>
            <a:r>
              <a:rPr lang="en-US" sz="2800" b="1">
                <a:latin typeface="华文楷体" panose="02010600040101010101" charset="-122"/>
                <a:ea typeface="华文楷体" panose="02010600040101010101" charset="-122"/>
                <a:cs typeface="华文楷体" panose="02010600040101010101" charset="-122"/>
                <a:sym typeface="+mn-ea"/>
              </a:rPr>
              <a:t>    </a:t>
            </a:r>
            <a:r>
              <a:rPr lang="en-US" altLang="zh-CN" sz="2800">
                <a:solidFill>
                  <a:srgbClr val="00B0F0"/>
                </a:solidFill>
                <a:latin typeface="华文楷体" panose="02010600040101010101" charset="-122"/>
                <a:ea typeface="华文楷体" panose="02010600040101010101" charset="-122"/>
                <a:sym typeface="+mn-ea"/>
              </a:rPr>
              <a:t>8. </a:t>
            </a:r>
            <a:r>
              <a:rPr lang="zh-CN" altLang="en-US" sz="2800">
                <a:solidFill>
                  <a:srgbClr val="00B0F0"/>
                </a:solidFill>
                <a:latin typeface="华文楷体" panose="02010600040101010101" charset="-122"/>
                <a:ea typeface="华文楷体" panose="02010600040101010101" charset="-122"/>
                <a:sym typeface="+mn-ea"/>
              </a:rPr>
              <a:t>坠落防护（</a:t>
            </a:r>
            <a:r>
              <a:rPr lang="en-US" altLang="zh-CN" sz="2800">
                <a:solidFill>
                  <a:srgbClr val="00B0F0"/>
                </a:solidFill>
                <a:latin typeface="华文楷体" panose="02010600040101010101" charset="-122"/>
                <a:ea typeface="华文楷体" panose="02010600040101010101" charset="-122"/>
                <a:sym typeface="+mn-ea"/>
              </a:rPr>
              <a:t>ZL</a:t>
            </a:r>
            <a:r>
              <a:rPr lang="zh-CN" altLang="en-US" sz="2800">
                <a:solidFill>
                  <a:srgbClr val="00B0F0"/>
                </a:solidFill>
                <a:latin typeface="华文楷体" panose="02010600040101010101" charset="-122"/>
                <a:ea typeface="华文楷体" panose="02010600040101010101" charset="-122"/>
                <a:sym typeface="+mn-ea"/>
              </a:rPr>
              <a:t>）</a:t>
            </a:r>
            <a:endParaRPr lang="zh-CN" altLang="en-US" sz="2800">
              <a:solidFill>
                <a:srgbClr val="00B0F0"/>
              </a:solidFill>
              <a:latin typeface="华文楷体" panose="02010600040101010101" charset="-122"/>
              <a:ea typeface="华文楷体" panose="02010600040101010101" charset="-122"/>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a:t>
            </a:r>
            <a:r>
              <a:rPr lang="en-US" altLang="zh-CN" sz="2800">
                <a:solidFill>
                  <a:srgbClr val="FBBF09"/>
                </a:solidFill>
                <a:latin typeface="华文楷体" panose="02010600040101010101" charset="-122"/>
                <a:ea typeface="华文楷体" panose="02010600040101010101" charset="-122"/>
                <a:sym typeface="+mn-ea"/>
              </a:rPr>
              <a:t>ZL-01~09</a:t>
            </a:r>
            <a:r>
              <a:rPr lang="zh-CN" altLang="en-US" sz="2800">
                <a:solidFill>
                  <a:srgbClr val="FBBF09"/>
                </a:solidFill>
                <a:latin typeface="华文楷体" panose="02010600040101010101" charset="-122"/>
                <a:ea typeface="华文楷体" panose="02010600040101010101" charset="-122"/>
                <a:sym typeface="+mn-ea"/>
              </a:rPr>
              <a:t>适用</a:t>
            </a:r>
            <a:r>
              <a:rPr lang="en-US" altLang="zh-CN" sz="2800">
                <a:solidFill>
                  <a:srgbClr val="FBBF09"/>
                </a:solidFill>
                <a:latin typeface="华文楷体" panose="02010600040101010101" charset="-122"/>
                <a:ea typeface="华文楷体" panose="02010600040101010101" charset="-122"/>
                <a:sym typeface="+mn-ea"/>
              </a:rPr>
              <a:t>存在坠落风险 的作业场所</a:t>
            </a:r>
            <a:r>
              <a:rPr lang="zh-CN" altLang="en-US" sz="2800">
                <a:solidFill>
                  <a:srgbClr val="FBBF09"/>
                </a:solidFill>
                <a:latin typeface="华文楷体" panose="02010600040101010101" charset="-122"/>
                <a:ea typeface="华文楷体" panose="02010600040101010101" charset="-122"/>
                <a:sym typeface="+mn-ea"/>
              </a:rPr>
              <a:t>。</a:t>
            </a:r>
            <a:endParaRPr lang="zh-CN" altLang="en-US" sz="2800">
              <a:solidFill>
                <a:srgbClr val="FBBF09"/>
              </a:solidFill>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⑴</a:t>
            </a:r>
            <a:r>
              <a:rPr lang="zh-CN" altLang="en-US" sz="2800">
                <a:solidFill>
                  <a:srgbClr val="FF0000"/>
                </a:solidFill>
                <a:latin typeface="华文楷体" panose="02010600040101010101" charset="-122"/>
                <a:ea typeface="华文楷体" panose="02010600040101010101" charset="-122"/>
                <a:sym typeface="+mn-ea"/>
              </a:rPr>
              <a:t>安全带</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ZL-01</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在高处作业、攀登及悬吊作 业中，将作业人员绑定在固定构造物附近、限制作业人员活动范围或在发生坠落时将作业人员安全悬挂</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⑵</a:t>
            </a:r>
            <a:r>
              <a:rPr lang="zh-CN" altLang="en-US" sz="2800">
                <a:solidFill>
                  <a:srgbClr val="FF0000"/>
                </a:solidFill>
                <a:latin typeface="华文楷体" panose="02010600040101010101" charset="-122"/>
                <a:ea typeface="华文楷体" panose="02010600040101010101" charset="-122"/>
                <a:sym typeface="+mn-ea"/>
              </a:rPr>
              <a:t>安全绳</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ZL-02</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可与缓冲器配合使用，通过约束佩戴者活动范围、缓解冲击能量，实现对作业人员的防护功能</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⑶</a:t>
            </a:r>
            <a:r>
              <a:rPr lang="zh-CN" altLang="en-US" sz="2800">
                <a:solidFill>
                  <a:srgbClr val="FF0000"/>
                </a:solidFill>
                <a:latin typeface="华文楷体" panose="02010600040101010101" charset="-122"/>
                <a:ea typeface="华文楷体" panose="02010600040101010101" charset="-122"/>
                <a:sym typeface="+mn-ea"/>
              </a:rPr>
              <a:t>缓冲器</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ZL-03</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串联在系带和挂点之间，发生坠落时吸收部分冲击能量，降低作业人员受到的冲击力</a:t>
            </a:r>
            <a:r>
              <a:rPr lang="zh-CN" altLang="en-US" sz="2800">
                <a:latin typeface="华文楷体" panose="02010600040101010101" charset="-122"/>
                <a:ea typeface="华文楷体" panose="02010600040101010101" charset="-122"/>
                <a:sym typeface="+mn-ea"/>
              </a:rPr>
              <a:t>。</a:t>
            </a:r>
            <a:endParaRPr lang="zh-CN" alt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03910" y="599440"/>
            <a:ext cx="8161020" cy="6012815"/>
          </a:xfrm>
        </p:spPr>
        <p:txBody>
          <a:bodyPr/>
          <a:p>
            <a:pPr marL="0" indent="0">
              <a:buNone/>
            </a:pPr>
            <a:r>
              <a:rPr lang="en-US" sz="2800">
                <a:latin typeface="华文楷体" panose="02010600040101010101" charset="-122"/>
                <a:ea typeface="华文楷体" panose="02010600040101010101" charset="-122"/>
                <a:cs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⑷</a:t>
            </a:r>
            <a:r>
              <a:rPr lang="zh-CN" altLang="en-US" sz="2800">
                <a:solidFill>
                  <a:srgbClr val="FF0000"/>
                </a:solidFill>
                <a:latin typeface="华文楷体" panose="02010600040101010101" charset="-122"/>
                <a:ea typeface="华文楷体" panose="02010600040101010101" charset="-122"/>
                <a:sym typeface="+mn-ea"/>
              </a:rPr>
              <a:t>缓降装置</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ZL-04</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可供使用者以一定速度自行或由他人辅助从高处作业平面降落地面的装置</a:t>
            </a:r>
            <a:r>
              <a:rPr lang="zh-CN" altLang="en-US" sz="2800">
                <a:latin typeface="华文楷体" panose="02010600040101010101" charset="-122"/>
                <a:ea typeface="华文楷体" panose="02010600040101010101" charset="-122"/>
                <a:sym typeface="+mn-ea"/>
              </a:rPr>
              <a:t>。</a:t>
            </a:r>
            <a:endParaRPr lang="en-US" altLang="zh-CN"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⑸</a:t>
            </a:r>
            <a:r>
              <a:rPr lang="zh-CN" altLang="en-US" sz="2800">
                <a:solidFill>
                  <a:srgbClr val="FF0000"/>
                </a:solidFill>
                <a:latin typeface="华文楷体" panose="02010600040101010101" charset="-122"/>
                <a:ea typeface="华文楷体" panose="02010600040101010101" charset="-122"/>
                <a:sym typeface="+mn-ea"/>
              </a:rPr>
              <a:t>连接器</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ZL-05</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可以将两种或两种以上元件连接在一起，具有常闭活门的环状零件</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⑹</a:t>
            </a:r>
            <a:r>
              <a:rPr lang="en-US" altLang="zh-CN" sz="2800">
                <a:solidFill>
                  <a:srgbClr val="FF0000"/>
                </a:solidFill>
                <a:latin typeface="华文楷体" panose="02010600040101010101" charset="-122"/>
                <a:ea typeface="华文楷体" panose="02010600040101010101" charset="-122"/>
                <a:sym typeface="+mn-ea"/>
              </a:rPr>
              <a:t>水平生命线装置</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ZL-06</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以两个或多个挂点固定且 任意两挂点间连线的水平 角度不大于15°的，由钢丝 绳、纤维绳、织带等</a:t>
            </a:r>
            <a:r>
              <a:rPr lang="en-US" altLang="zh-CN" sz="2800">
                <a:latin typeface="华文楷体" panose="02010600040101010101" charset="-122"/>
                <a:ea typeface="华文楷体" panose="02010600040101010101" charset="-122"/>
                <a:sym typeface="+mn-ea"/>
              </a:rPr>
              <a:t>柔性导 轨或不锈钢、铝合金等刚性导轨构成的用于连接坠落 防护装备与附着物（墙、地 面、脚手架等固定设施）的装置，通过与其他坠落防护 装备配套使用实现坠落防护</a:t>
            </a:r>
            <a:r>
              <a:rPr lang="zh-CN" altLang="en-US" sz="2800">
                <a:latin typeface="华文楷体" panose="02010600040101010101" charset="-122"/>
                <a:ea typeface="华文楷体" panose="02010600040101010101" charset="-122"/>
                <a:sym typeface="+mn-ea"/>
              </a:rPr>
              <a:t>。</a:t>
            </a:r>
            <a:endParaRPr lang="zh-CN" alt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8985" y="610235"/>
            <a:ext cx="8195945" cy="5772150"/>
          </a:xfrm>
        </p:spPr>
        <p:txBody>
          <a:bodyPr/>
          <a:p>
            <a:pPr marL="0" indent="0">
              <a:buNone/>
            </a:pPr>
            <a:r>
              <a:rPr lang="en-US" altLang="zh-CN" sz="2800">
                <a:latin typeface="华文楷体" panose="02010600040101010101" charset="-122"/>
                <a:ea typeface="华文楷体" panose="02010600040101010101" charset="-122"/>
                <a:cs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⑺ </a:t>
            </a:r>
            <a:r>
              <a:rPr lang="en-US" altLang="zh-CN" sz="2800">
                <a:solidFill>
                  <a:srgbClr val="FF0000"/>
                </a:solidFill>
                <a:latin typeface="华文楷体" panose="02010600040101010101" charset="-122"/>
                <a:ea typeface="华文楷体" panose="02010600040101010101" charset="-122"/>
                <a:sym typeface="+mn-ea"/>
              </a:rPr>
              <a:t>速差自控器</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ZL-07</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安装在挂点上，装有可伸缩长度的绳（带、钢丝绳），串联在系带和挂点之间，在坠落发生时因速度变化引发制动作用的装备。</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⑻ </a:t>
            </a:r>
            <a:r>
              <a:rPr lang="zh-CN" altLang="en-US" sz="2800">
                <a:solidFill>
                  <a:srgbClr val="FF0000"/>
                </a:solidFill>
                <a:latin typeface="华文楷体" panose="02010600040101010101" charset="-122"/>
                <a:ea typeface="华文楷体" panose="02010600040101010101" charset="-122"/>
                <a:sym typeface="+mn-ea"/>
              </a:rPr>
              <a:t>自锁器</a:t>
            </a:r>
            <a:r>
              <a:rPr lang="zh-CN" altLang="en-US" sz="2800">
                <a:latin typeface="华文楷体" panose="02010600040101010101" charset="-122"/>
                <a:ea typeface="华文楷体" panose="02010600040101010101" charset="-122"/>
                <a:sym typeface="+mn-ea"/>
              </a:rPr>
              <a:t>（ZL-08）</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附着在刚性或柔性导轨上</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可随使用者的移动沿导轨滑动，由坠落动作引发制动作用，从而防止作业人员坠落</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eaLnBrk="1" latinLnBrk="0" hangingPunct="1">
              <a:lnSpc>
                <a:spcPts val="3900"/>
              </a:lnSpc>
              <a:spcBef>
                <a:spcPts val="0"/>
              </a:spcBef>
              <a:buNone/>
            </a:pPr>
            <a:r>
              <a:rPr lang="en-US" altLang="zh-CN" sz="2800">
                <a:latin typeface="华文楷体" panose="02010600040101010101" charset="-122"/>
                <a:ea typeface="华文楷体" panose="02010600040101010101" charset="-122"/>
                <a:sym typeface="+mn-ea"/>
              </a:rPr>
              <a:t>    ⑼ </a:t>
            </a:r>
            <a:r>
              <a:rPr lang="zh-CN" altLang="en-US" sz="2800">
                <a:solidFill>
                  <a:srgbClr val="FF0000"/>
                </a:solidFill>
                <a:latin typeface="华文楷体" panose="02010600040101010101" charset="-122"/>
                <a:ea typeface="华文楷体" panose="02010600040101010101" charset="-122"/>
                <a:sym typeface="+mn-ea"/>
              </a:rPr>
              <a:t>安全网</a:t>
            </a:r>
            <a:r>
              <a:rPr lang="zh-CN" altLang="en-US" sz="2800">
                <a:latin typeface="华文楷体" panose="02010600040101010101" charset="-122"/>
                <a:ea typeface="华文楷体" panose="02010600040101010101" charset="-122"/>
                <a:sym typeface="+mn-ea"/>
              </a:rPr>
              <a:t>（ZL-09）</a:t>
            </a:r>
            <a:endParaRPr lang="zh-CN" altLang="en-US" sz="2800">
              <a:latin typeface="华文楷体" panose="02010600040101010101" charset="-122"/>
              <a:ea typeface="华文楷体" panose="02010600040101010101" charset="-122"/>
            </a:endParaRPr>
          </a:p>
          <a:p>
            <a:pPr marL="0" indent="0" eaLnBrk="1" latinLnBrk="0" hangingPunct="1">
              <a:lnSpc>
                <a:spcPts val="3900"/>
              </a:lnSpc>
              <a:spcBef>
                <a:spcPts val="0"/>
              </a:spcBef>
              <a:buNone/>
            </a:pPr>
            <a:r>
              <a:rPr lang="en-US" altLang="zh-CN" sz="2800">
                <a:latin typeface="华文楷体" panose="02010600040101010101" charset="-122"/>
                <a:ea typeface="华文楷体" panose="02010600040101010101" charset="-122"/>
                <a:sym typeface="+mn-ea"/>
              </a:rPr>
              <a:t>    ①</a:t>
            </a:r>
            <a:r>
              <a:rPr lang="en-US" altLang="zh-CN" sz="2800">
                <a:solidFill>
                  <a:srgbClr val="7030A0"/>
                </a:solidFill>
                <a:latin typeface="华文楷体" panose="02010600040101010101" charset="-122"/>
                <a:ea typeface="华文楷体" panose="02010600040101010101" charset="-122"/>
                <a:sym typeface="+mn-ea"/>
              </a:rPr>
              <a:t>安全平网</a:t>
            </a:r>
            <a:r>
              <a:rPr lang="en-US" altLang="zh-CN" sz="2800">
                <a:latin typeface="华文楷体" panose="02010600040101010101" charset="-122"/>
                <a:ea typeface="华文楷体" panose="02010600040101010101" charset="-122"/>
                <a:sym typeface="+mn-ea"/>
              </a:rPr>
              <a:t>：</a:t>
            </a:r>
            <a:endParaRPr lang="en-US" altLang="zh-CN" sz="2800">
              <a:latin typeface="华文楷体" panose="02010600040101010101" charset="-122"/>
              <a:ea typeface="华文楷体" panose="02010600040101010101" charset="-122"/>
            </a:endParaRPr>
          </a:p>
          <a:p>
            <a:pPr marL="0" indent="0" eaLnBrk="1" latinLnBrk="0" hangingPunct="1">
              <a:lnSpc>
                <a:spcPts val="3900"/>
              </a:lnSpc>
              <a:spcBef>
                <a:spcPts val="0"/>
              </a:spcBef>
              <a:buNone/>
            </a:pPr>
            <a:r>
              <a:rPr lang="en-US" altLang="zh-CN" sz="2800">
                <a:latin typeface="华文楷体" panose="02010600040101010101" charset="-122"/>
                <a:ea typeface="华文楷体" panose="02010600040101010101" charset="-122"/>
                <a:sym typeface="+mn-ea"/>
              </a:rPr>
              <a:t>    安装平面不垂直于水平面，宽度不小于3 m， 防止人、物坠落，或避免、减轻坠落及物击伤害</a:t>
            </a:r>
            <a:r>
              <a:rPr lang="zh-CN" altLang="en-US" sz="2800">
                <a:latin typeface="华文楷体" panose="02010600040101010101" charset="-122"/>
                <a:ea typeface="华文楷体" panose="02010600040101010101" charset="-122"/>
                <a:sym typeface="+mn-ea"/>
              </a:rPr>
              <a:t>。</a:t>
            </a:r>
            <a:endParaRPr lang="en-US" altLang="zh-CN" sz="2800">
              <a:latin typeface="华文楷体" panose="02010600040101010101" charset="-122"/>
              <a:ea typeface="华文楷体" panose="02010600040101010101" charset="-122"/>
            </a:endParaRPr>
          </a:p>
          <a:p>
            <a:pPr marL="0" indent="0">
              <a:buNone/>
            </a:pPr>
            <a:endParaRPr lang="zh-CN" alt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2955" y="594995"/>
            <a:ext cx="8181975" cy="6080760"/>
          </a:xfrm>
        </p:spPr>
        <p:txBody>
          <a:bodyPr/>
          <a:p>
            <a:pPr marL="0" indent="0" eaLnBrk="1" latinLnBrk="0" hangingPunct="1">
              <a:lnSpc>
                <a:spcPts val="3900"/>
              </a:lnSpc>
              <a:spcBef>
                <a:spcPts val="0"/>
              </a:spcBef>
              <a:buNone/>
            </a:pPr>
            <a:r>
              <a:rPr lang="en-US" altLang="zh-CN" sz="2800" b="1">
                <a:latin typeface="华文楷体" panose="02010600040101010101" charset="-122"/>
                <a:ea typeface="华文楷体" panose="02010600040101010101" charset="-122"/>
                <a:cs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②</a:t>
            </a:r>
            <a:r>
              <a:rPr lang="en-US" altLang="zh-CN" sz="2800">
                <a:solidFill>
                  <a:srgbClr val="7030A0"/>
                </a:solidFill>
                <a:latin typeface="华文楷体" panose="02010600040101010101" charset="-122"/>
                <a:ea typeface="华文楷体" panose="02010600040101010101" charset="-122"/>
                <a:sym typeface="+mn-ea"/>
              </a:rPr>
              <a:t>安全立网</a:t>
            </a:r>
            <a:r>
              <a:rPr lang="en-US" altLang="zh-CN" sz="2800">
                <a:latin typeface="华文楷体" panose="02010600040101010101" charset="-122"/>
                <a:ea typeface="华文楷体" panose="02010600040101010101" charset="-122"/>
                <a:sym typeface="+mn-ea"/>
              </a:rPr>
              <a:t>：</a:t>
            </a:r>
            <a:endParaRPr lang="en-US" altLang="zh-CN" sz="2800">
              <a:latin typeface="华文楷体" panose="02010600040101010101" charset="-122"/>
              <a:ea typeface="华文楷体" panose="02010600040101010101" charset="-122"/>
            </a:endParaRPr>
          </a:p>
          <a:p>
            <a:pPr marL="0" indent="0" eaLnBrk="1" latinLnBrk="0" hangingPunct="1">
              <a:lnSpc>
                <a:spcPts val="3900"/>
              </a:lnSpc>
              <a:spcBef>
                <a:spcPts val="0"/>
              </a:spcBef>
              <a:buNone/>
            </a:pPr>
            <a:r>
              <a:rPr lang="en-US" altLang="zh-CN" sz="2800">
                <a:latin typeface="华文楷体" panose="02010600040101010101" charset="-122"/>
                <a:ea typeface="华文楷体" panose="02010600040101010101" charset="-122"/>
                <a:sym typeface="+mn-ea"/>
              </a:rPr>
              <a:t>    安装平面垂直于水平面，宽（高）度不小于 1.2 m,防止人、物坠落，或避免、减轻坠落及物击伤害</a:t>
            </a:r>
            <a:r>
              <a:rPr lang="zh-CN" altLang="en-US" sz="2800">
                <a:latin typeface="华文楷体" panose="02010600040101010101" charset="-122"/>
                <a:ea typeface="华文楷体" panose="02010600040101010101" charset="-122"/>
                <a:sym typeface="+mn-ea"/>
              </a:rPr>
              <a:t>。</a:t>
            </a:r>
            <a:endParaRPr lang="en-US" altLang="zh-CN" sz="2800">
              <a:latin typeface="华文楷体" panose="02010600040101010101" charset="-122"/>
              <a:ea typeface="华文楷体" panose="02010600040101010101" charset="-122"/>
            </a:endParaRPr>
          </a:p>
          <a:p>
            <a:pPr marL="0" indent="0" eaLnBrk="1" latinLnBrk="0" hangingPunct="1">
              <a:lnSpc>
                <a:spcPts val="3900"/>
              </a:lnSpc>
              <a:spcBef>
                <a:spcPts val="0"/>
              </a:spcBef>
              <a:buNone/>
            </a:pPr>
            <a:r>
              <a:rPr lang="en-US" altLang="zh-CN" sz="2800">
                <a:latin typeface="华文楷体" panose="02010600040101010101" charset="-122"/>
                <a:ea typeface="华文楷体" panose="02010600040101010101" charset="-122"/>
                <a:sym typeface="+mn-ea"/>
              </a:rPr>
              <a:t>    ③</a:t>
            </a:r>
            <a:r>
              <a:rPr lang="en-US" altLang="zh-CN" sz="2800">
                <a:solidFill>
                  <a:srgbClr val="7030A0"/>
                </a:solidFill>
                <a:latin typeface="华文楷体" panose="02010600040101010101" charset="-122"/>
                <a:ea typeface="华文楷体" panose="02010600040101010101" charset="-122"/>
                <a:sym typeface="+mn-ea"/>
              </a:rPr>
              <a:t>密目式安全立网</a:t>
            </a:r>
            <a:r>
              <a:rPr lang="en-US" altLang="zh-CN" sz="2800">
                <a:latin typeface="华文楷体" panose="02010600040101010101" charset="-122"/>
                <a:ea typeface="华文楷体" panose="02010600040101010101" charset="-122"/>
                <a:sym typeface="+mn-ea"/>
              </a:rPr>
              <a:t>：</a:t>
            </a:r>
            <a:endParaRPr lang="en-US" altLang="zh-CN" sz="2800">
              <a:latin typeface="华文楷体" panose="02010600040101010101" charset="-122"/>
              <a:ea typeface="华文楷体" panose="02010600040101010101" charset="-122"/>
            </a:endParaRPr>
          </a:p>
          <a:p>
            <a:pPr marL="0" indent="0" eaLnBrk="1" latinLnBrk="0" hangingPunct="1">
              <a:lnSpc>
                <a:spcPts val="3900"/>
              </a:lnSpc>
              <a:spcBef>
                <a:spcPts val="0"/>
              </a:spcBef>
              <a:buNone/>
            </a:pPr>
            <a:r>
              <a:rPr lang="en-US" altLang="zh-CN" sz="2800">
                <a:latin typeface="华文楷体" panose="02010600040101010101" charset="-122"/>
                <a:ea typeface="华文楷体" panose="02010600040101010101" charset="-122"/>
                <a:sym typeface="+mn-ea"/>
              </a:rPr>
              <a:t>    网眼孔径不大于∮12 mm,垂直于水 平面安装，防止人、物坠落， 或避免坠物伤害</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a:t>
            </a:r>
            <a:r>
              <a:rPr lang="zh-CN" altLang="en-US" sz="2800">
                <a:latin typeface="华文楷体" panose="02010600040101010101" charset="-122"/>
                <a:ea typeface="华文楷体" panose="02010600040101010101" charset="-122"/>
                <a:sym typeface="+mn-ea"/>
              </a:rPr>
              <a:t>⑽</a:t>
            </a:r>
            <a:r>
              <a:rPr lang="en-US" altLang="zh-CN" sz="2800">
                <a:latin typeface="华文楷体" panose="02010600040101010101" charset="-122"/>
                <a:ea typeface="华文楷体" panose="02010600040101010101" charset="-122"/>
                <a:sym typeface="+mn-ea"/>
              </a:rPr>
              <a:t> </a:t>
            </a:r>
            <a:r>
              <a:rPr lang="zh-CN" altLang="en-US" sz="2800">
                <a:solidFill>
                  <a:srgbClr val="FF0000"/>
                </a:solidFill>
                <a:latin typeface="华文楷体" panose="02010600040101010101" charset="-122"/>
                <a:ea typeface="华文楷体" panose="02010600040101010101" charset="-122"/>
                <a:sym typeface="+mn-ea"/>
              </a:rPr>
              <a:t>登杆脚扣</a:t>
            </a:r>
            <a:r>
              <a:rPr lang="zh-CN" altLang="en-US" sz="2800">
                <a:latin typeface="华文楷体" panose="02010600040101010101" charset="-122"/>
                <a:ea typeface="华文楷体" panose="02010600040101010101" charset="-122"/>
                <a:sym typeface="+mn-ea"/>
              </a:rPr>
              <a:t>（ZL-1</a:t>
            </a:r>
            <a:r>
              <a:rPr lang="en-US" altLang="zh-CN" sz="2800">
                <a:latin typeface="华文楷体" panose="02010600040101010101" charset="-122"/>
                <a:ea typeface="华文楷体" panose="02010600040101010101" charset="-122"/>
                <a:sym typeface="+mn-ea"/>
              </a:rPr>
              <a:t>0</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穿戴于脚部，供作业者从事电杆攀登作业的专用工具</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电力、通信及广播电视等行业从事电杆（或称线杆）攀登作业使用的脚扣，不适用于木质电杆攀登用脚扣</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eaLnBrk="1" latinLnBrk="0" hangingPunct="1">
              <a:lnSpc>
                <a:spcPts val="3900"/>
              </a:lnSpc>
              <a:spcBef>
                <a:spcPts val="0"/>
              </a:spcBef>
              <a:buNone/>
            </a:pPr>
            <a:endParaRPr lang="zh-CN" altLang="en-US" sz="2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9930" y="599440"/>
            <a:ext cx="8255000" cy="6002020"/>
          </a:xfrm>
        </p:spPr>
        <p:txBody>
          <a:bodyPr/>
          <a:p>
            <a:pPr marL="0" indent="0">
              <a:buNone/>
            </a:pPr>
            <a:r>
              <a:rPr lang="en-US" altLang="zh-CN" sz="2800">
                <a:latin typeface="华文楷体" panose="02010600040101010101" charset="-122"/>
                <a:ea typeface="华文楷体" panose="02010600040101010101" charset="-122"/>
                <a:sym typeface="+mn-ea"/>
              </a:rPr>
              <a:t>    ⑾ </a:t>
            </a:r>
            <a:r>
              <a:rPr lang="en-US" altLang="zh-CN" sz="2800">
                <a:solidFill>
                  <a:srgbClr val="FF0000"/>
                </a:solidFill>
                <a:latin typeface="华文楷体" panose="02010600040101010101" charset="-122"/>
                <a:ea typeface="华文楷体" panose="02010600040101010101" charset="-122"/>
                <a:sym typeface="+mn-ea"/>
              </a:rPr>
              <a:t>挂点装置</a:t>
            </a:r>
            <a:r>
              <a:rPr lang="zh-CN" altLang="en-US" sz="2800">
                <a:latin typeface="华文楷体" panose="02010600040101010101" charset="-122"/>
                <a:ea typeface="华文楷体" panose="02010600040101010101" charset="-122"/>
                <a:sym typeface="+mn-ea"/>
              </a:rPr>
              <a:t>（</a:t>
            </a:r>
            <a:r>
              <a:rPr lang="zh-CN" altLang="en-US" sz="2800">
                <a:latin typeface="华文楷体" panose="02010600040101010101" charset="-122"/>
                <a:ea typeface="华文楷体" panose="02010600040101010101" charset="-122"/>
                <a:sym typeface="+mn-ea"/>
              </a:rPr>
              <a:t>ZL-1</a:t>
            </a:r>
            <a:r>
              <a:rPr lang="en-US" altLang="zh-CN" sz="2800">
                <a:latin typeface="华文楷体" panose="02010600040101010101" charset="-122"/>
                <a:ea typeface="华文楷体" panose="02010600040101010101" charset="-122"/>
                <a:sym typeface="+mn-ea"/>
              </a:rPr>
              <a:t>1</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由一个或多个挂点和部件组成的，用于连接坠落防护装备与附着物（墙、脚手架、地面等固定设施）的装置</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造船、煤矿、冶金、有色、石油、 天然气、化工、建材、水泥、非煤矿山、电力、汽车等存在坠落风险需要另外配备挂点的作业场所</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solidFill>
                  <a:srgbClr val="FF0000"/>
                </a:solidFill>
                <a:latin typeface="华文楷体" panose="02010600040101010101" charset="-122"/>
                <a:ea typeface="华文楷体" panose="02010600040101010101" charset="-122"/>
                <a:sym typeface="+mn-ea"/>
              </a:rPr>
              <a:t>    </a:t>
            </a:r>
            <a:r>
              <a:rPr lang="zh-CN" altLang="en-US" sz="2800" b="1">
                <a:solidFill>
                  <a:schemeClr val="tx1"/>
                </a:solidFill>
                <a:latin typeface="华文楷体" panose="02010600040101010101" charset="-122"/>
                <a:ea typeface="华文楷体" panose="02010600040101010101" charset="-122"/>
                <a:sym typeface="+mn-ea"/>
              </a:rPr>
              <a:t>二、个体防护装备配备管理</a:t>
            </a:r>
            <a:endParaRPr lang="zh-CN" altLang="en-US" sz="2800">
              <a:solidFill>
                <a:srgbClr val="FF0000"/>
              </a:solidFill>
              <a:latin typeface="华文楷体" panose="02010600040101010101" charset="-122"/>
              <a:ea typeface="华文楷体" panose="02010600040101010101" charset="-122"/>
            </a:endParaRPr>
          </a:p>
          <a:p>
            <a:pPr marL="0" indent="0">
              <a:buNone/>
            </a:pPr>
            <a:r>
              <a:rPr lang="en-US" altLang="zh-CN" sz="2800">
                <a:solidFill>
                  <a:srgbClr val="00B0F0"/>
                </a:solidFill>
                <a:latin typeface="华文楷体" panose="02010600040101010101" charset="-122"/>
                <a:ea typeface="华文楷体" panose="02010600040101010101" charset="-122"/>
                <a:sym typeface="+mn-ea"/>
              </a:rPr>
              <a:t>    1. 基本要求</a:t>
            </a:r>
            <a:endParaRPr lang="en-US" altLang="zh-CN" sz="2800">
              <a:solidFill>
                <a:srgbClr val="00B0F0"/>
              </a:solidFill>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⑴用人单位应建立健全个体防护装备管理制度，至少应包括</a:t>
            </a:r>
            <a:r>
              <a:rPr lang="en-US" altLang="zh-CN" sz="2800">
                <a:solidFill>
                  <a:srgbClr val="FF0D0D"/>
                </a:solidFill>
                <a:latin typeface="华文楷体" panose="02010600040101010101" charset="-122"/>
                <a:ea typeface="华文楷体" panose="02010600040101010101" charset="-122"/>
                <a:sym typeface="+mn-ea"/>
              </a:rPr>
              <a:t>采购、验收、保管、选择、发放、使用、报废、培训</a:t>
            </a:r>
            <a:r>
              <a:rPr lang="en-US" altLang="zh-CN" sz="2800">
                <a:latin typeface="华文楷体" panose="02010600040101010101" charset="-122"/>
                <a:ea typeface="华文楷体" panose="02010600040101010101" charset="-122"/>
                <a:sym typeface="+mn-ea"/>
              </a:rPr>
              <a:t>等内容，并应建立健全个体防护装备管理档案</a:t>
            </a:r>
            <a:r>
              <a:rPr lang="zh-CN" altLang="en-US" sz="2800">
                <a:latin typeface="华文楷体" panose="02010600040101010101" charset="-122"/>
                <a:ea typeface="华文楷体" panose="02010600040101010101" charset="-122"/>
                <a:sym typeface="+mn-ea"/>
              </a:rPr>
              <a:t>。</a:t>
            </a:r>
            <a:endParaRPr lang="zh-CN" altLang="en-US" sz="2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6280" y="582295"/>
            <a:ext cx="8091805" cy="5942965"/>
          </a:xfrm>
        </p:spPr>
        <p:txBody>
          <a:bodyPr/>
          <a:p>
            <a:pPr marL="0" indent="0">
              <a:buNone/>
            </a:pPr>
            <a:r>
              <a:rPr lang="en-US" altLang="zh-CN" sz="2800">
                <a:latin typeface="华文楷体" panose="02010600040101010101" charset="-122"/>
                <a:ea typeface="华文楷体" panose="02010600040101010101" charset="-122"/>
                <a:sym typeface="+mn-ea"/>
              </a:rPr>
              <a:t>    ⑵用人单位应在入库前对个体防护装备进行进货验收，确定产品是否符合国家或行业标准；对国家规定应进行定期强检的个体防护装备，用人单位应按相关规定，委托具有检测资质的检验检测机构进行定期检验</a:t>
            </a:r>
            <a:r>
              <a:rPr lang="zh-CN" altLang="en-US" sz="2800">
                <a:latin typeface="华文楷体" panose="02010600040101010101" charset="-122"/>
                <a:ea typeface="华文楷体" panose="02010600040101010101" charset="-122"/>
                <a:sym typeface="+mn-ea"/>
              </a:rPr>
              <a:t>。</a:t>
            </a:r>
            <a:endParaRPr lang="en-US" altLang="zh-CN"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⑶在作业过程中发现存在其他危害因素，现有个体防护装备不能满足作业安全要求，需要另外配备</a:t>
            </a:r>
            <a:r>
              <a:rPr lang="en-US" altLang="zh-CN" sz="2800">
                <a:latin typeface="华文楷体" panose="02010600040101010101" charset="-122"/>
                <a:ea typeface="华文楷体" panose="02010600040101010101" charset="-122"/>
                <a:sym typeface="+mn-ea"/>
              </a:rPr>
              <a:t>时，应立即停止相关作业，按照本部分的要求配备相应的个体防护装备后，方可继续作业</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solidFill>
                  <a:srgbClr val="00B0F0"/>
                </a:solidFill>
                <a:latin typeface="华文楷体" panose="02010600040101010101" charset="-122"/>
                <a:ea typeface="华文楷体" panose="02010600040101010101" charset="-122"/>
                <a:sym typeface="+mn-ea"/>
              </a:rPr>
              <a:t> </a:t>
            </a:r>
            <a:r>
              <a:rPr lang="en-US" altLang="zh-CN" sz="2800">
                <a:solidFill>
                  <a:srgbClr val="00B0F0"/>
                </a:solidFill>
                <a:latin typeface="华文楷体" panose="02010600040101010101" charset="-122"/>
                <a:ea typeface="华文楷体" panose="02010600040101010101" charset="-122"/>
                <a:sym typeface="+mn-ea"/>
              </a:rPr>
              <a:t>   2. 判废和更换</a:t>
            </a:r>
            <a:endParaRPr lang="en-US" altLang="zh-CN" sz="2800">
              <a:solidFill>
                <a:srgbClr val="00B0F0"/>
              </a:solidFill>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⑴岀现以下情况之一，用人单位应给予判废和更换新品</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①个体防护装备经检验或检查被判定不合格</a:t>
            </a:r>
            <a:r>
              <a:rPr lang="zh-CN" altLang="en-US" sz="2800">
                <a:latin typeface="华文楷体" panose="02010600040101010101" charset="-122"/>
                <a:ea typeface="华文楷体" panose="02010600040101010101" charset="-122"/>
                <a:sym typeface="+mn-ea"/>
              </a:rPr>
              <a:t>；</a:t>
            </a:r>
            <a:endParaRPr lang="zh-CN" alt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7385" y="652145"/>
            <a:ext cx="8297545" cy="5730240"/>
          </a:xfrm>
        </p:spPr>
        <p:txBody>
          <a:bodyPr/>
          <a:p>
            <a:pPr marL="0" indent="0">
              <a:buNone/>
            </a:pPr>
            <a:r>
              <a:rPr lang="en-US" altLang="zh-CN" sz="2800">
                <a:latin typeface="华文楷体" panose="02010600040101010101" charset="-122"/>
                <a:ea typeface="华文楷体" panose="02010600040101010101" charset="-122"/>
                <a:sym typeface="+mn-ea"/>
              </a:rPr>
              <a:t>    ②个体防护装备超过有效期</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③个体防护装备功能已经失效</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zh-CN" altLang="en-US" sz="2800">
                <a:latin typeface="华文楷体" panose="02010600040101010101" charset="-122"/>
                <a:ea typeface="华文楷体" panose="02010600040101010101" charset="-122"/>
                <a:sym typeface="+mn-ea"/>
              </a:rPr>
              <a:t> </a:t>
            </a:r>
            <a:r>
              <a:rPr lang="en-US" altLang="zh-CN" sz="2800">
                <a:latin typeface="华文楷体" panose="02010600040101010101" charset="-122"/>
                <a:ea typeface="华文楷体" panose="02010600040101010101" charset="-122"/>
                <a:sym typeface="+mn-ea"/>
              </a:rPr>
              <a:t>   ④个体防护装备的使用说明书中规定的其他判废或更换条件</a:t>
            </a:r>
            <a:r>
              <a:rPr lang="zh-CN" altLang="en-US" sz="2800">
                <a:latin typeface="华文楷体" panose="02010600040101010101" charset="-122"/>
                <a:ea typeface="华文楷体" panose="02010600040101010101" charset="-122"/>
                <a:sym typeface="+mn-ea"/>
              </a:rPr>
              <a:t>。</a:t>
            </a:r>
            <a:endParaRPr lang="en-US" altLang="zh-CN"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⑵被判废或被更换后的个体防护装备不得再次使用</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solidFill>
                  <a:srgbClr val="00B0F0"/>
                </a:solidFill>
                <a:latin typeface="华文楷体" panose="02010600040101010101" charset="-122"/>
                <a:ea typeface="华文楷体" panose="02010600040101010101" charset="-122"/>
                <a:sym typeface="+mn-ea"/>
              </a:rPr>
              <a:t>    3. 培训和使用</a:t>
            </a:r>
            <a:endParaRPr lang="en-US" altLang="zh-CN" sz="2800">
              <a:solidFill>
                <a:srgbClr val="00B0F0"/>
              </a:solidFill>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⑴用人单位应制定培训计划和考核办法，并建立和保留培训和考核记录</a:t>
            </a:r>
            <a:r>
              <a:rPr lang="zh-CN" altLang="en-US" sz="2800">
                <a:latin typeface="华文楷体" panose="02010600040101010101" charset="-122"/>
                <a:ea typeface="华文楷体" panose="02010600040101010101" charset="-122"/>
                <a:sym typeface="+mn-ea"/>
              </a:rPr>
              <a:t>。</a:t>
            </a:r>
            <a:endParaRPr lang="en-US" altLang="zh-CN"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⑵用人单位应按计划定期对作业人员进行培训，培训内容至少应包括工作中存在的危害种类和法律法规、标准等规定的防护要求，本单位采取的控制</a:t>
            </a:r>
            <a:endParaRPr lang="zh-CN" altLang="en-US" sz="2800">
              <a:latin typeface="华文楷体" panose="02010600040101010101" charset="-122"/>
              <a:ea typeface="华文楷体" panose="02010600040101010101"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7385" y="694690"/>
            <a:ext cx="8297545" cy="5687695"/>
          </a:xfrm>
        </p:spPr>
        <p:txBody>
          <a:bodyPr/>
          <a:p>
            <a:pPr marL="0" indent="0">
              <a:buNone/>
            </a:pPr>
            <a:r>
              <a:rPr lang="en-US" altLang="zh-CN" sz="2800">
                <a:latin typeface="华文楷体" panose="02010600040101010101" charset="-122"/>
                <a:ea typeface="华文楷体" panose="02010600040101010101" charset="-122"/>
                <a:sym typeface="+mn-ea"/>
              </a:rPr>
              <a:t>措施，以及个体防护装备的选择、防护效果、使用方 法及维护、保养方法、检查方法等</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⑶ 未按规定佩戴和使用个体防护装备的作业人员，不得上岗作业</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endParaRPr>
          </a:p>
          <a:p>
            <a:pPr marL="0" indent="0">
              <a:buNone/>
            </a:pPr>
            <a:r>
              <a:rPr lang="en-US" altLang="zh-CN" sz="2800">
                <a:latin typeface="华文楷体" panose="02010600040101010101" charset="-122"/>
                <a:ea typeface="华文楷体" panose="02010600040101010101" charset="-122"/>
                <a:sym typeface="+mn-ea"/>
              </a:rPr>
              <a:t>    ⑷ 作业人员应熟练掌握个体防护装备</a:t>
            </a:r>
            <a:r>
              <a:rPr lang="en-US" altLang="zh-CN" sz="2800">
                <a:solidFill>
                  <a:srgbClr val="FFC000"/>
                </a:solidFill>
                <a:latin typeface="华文楷体" panose="02010600040101010101" charset="-122"/>
                <a:ea typeface="华文楷体" panose="02010600040101010101" charset="-122"/>
                <a:sym typeface="+mn-ea"/>
              </a:rPr>
              <a:t>正确佩戴和使用</a:t>
            </a:r>
            <a:r>
              <a:rPr lang="en-US" altLang="zh-CN" sz="2800">
                <a:latin typeface="华文楷体" panose="02010600040101010101" charset="-122"/>
                <a:ea typeface="华文楷体" panose="02010600040101010101" charset="-122"/>
                <a:sym typeface="+mn-ea"/>
              </a:rPr>
              <a:t>方法，用人单位应监督作业人员个体防护装备的使用情况</a:t>
            </a:r>
            <a:r>
              <a:rPr lang="zh-CN" altLang="en-US" sz="2800">
                <a:latin typeface="华文楷体" panose="02010600040101010101" charset="-122"/>
                <a:ea typeface="华文楷体" panose="02010600040101010101" charset="-122"/>
                <a:sym typeface="+mn-ea"/>
              </a:rPr>
              <a:t>。</a:t>
            </a:r>
            <a:endParaRPr lang="zh-CN" altLang="en-US" sz="2800">
              <a:latin typeface="华文楷体" panose="02010600040101010101" charset="-122"/>
              <a:ea typeface="华文楷体" panose="02010600040101010101" charset="-122"/>
              <a:sym typeface="+mn-ea"/>
            </a:endParaRPr>
          </a:p>
          <a:p>
            <a:pPr marL="0" indent="0">
              <a:buNone/>
            </a:pPr>
            <a:r>
              <a:rPr lang="en-US" altLang="zh-CN" sz="2800">
                <a:latin typeface="华文楷体" panose="02010600040101010101" charset="-122"/>
                <a:ea typeface="华文楷体" panose="02010600040101010101" charset="-122"/>
                <a:sym typeface="+mn-ea"/>
              </a:rPr>
              <a:t>    ⑸ 用人单位应按照产品使用说明书的有关内容和要求，指导并监督个体防护装备使用人员对在用的个体防护装备进行正确的</a:t>
            </a:r>
            <a:r>
              <a:rPr lang="en-US" altLang="zh-CN" sz="2800">
                <a:solidFill>
                  <a:srgbClr val="FFC000"/>
                </a:solidFill>
                <a:latin typeface="华文楷体" panose="02010600040101010101" charset="-122"/>
                <a:ea typeface="华文楷体" panose="02010600040101010101" charset="-122"/>
                <a:sym typeface="+mn-ea"/>
              </a:rPr>
              <a:t>日常维护</a:t>
            </a:r>
            <a:r>
              <a:rPr lang="en-US" altLang="zh-CN" sz="2800">
                <a:latin typeface="华文楷体" panose="02010600040101010101" charset="-122"/>
                <a:ea typeface="华文楷体" panose="02010600040101010101" charset="-122"/>
                <a:sym typeface="+mn-ea"/>
              </a:rPr>
              <a:t>和</a:t>
            </a:r>
            <a:r>
              <a:rPr lang="en-US" altLang="zh-CN" sz="2800">
                <a:solidFill>
                  <a:srgbClr val="FFC000"/>
                </a:solidFill>
                <a:latin typeface="华文楷体" panose="02010600040101010101" charset="-122"/>
                <a:ea typeface="华文楷体" panose="02010600040101010101" charset="-122"/>
                <a:sym typeface="+mn-ea"/>
              </a:rPr>
              <a:t>使用前的检查</a:t>
            </a:r>
            <a:r>
              <a:rPr lang="en-US" altLang="zh-CN" sz="2800">
                <a:latin typeface="华文楷体" panose="02010600040101010101" charset="-122"/>
                <a:ea typeface="华文楷体" panose="02010600040101010101" charset="-122"/>
                <a:sym typeface="+mn-ea"/>
              </a:rPr>
              <a:t>，对必须由专人负责的，应指定受过培训的合格人员负责日常检查和维护。</a:t>
            </a:r>
            <a:endParaRPr lang="en-US" altLang="zh-CN" sz="2800">
              <a:latin typeface="华文楷体" panose="02010600040101010101" charset="-122"/>
              <a:ea typeface="华文楷体" panose="02010600040101010101" charset="-122"/>
            </a:endParaRPr>
          </a:p>
          <a:p>
            <a:pPr marL="0" indent="0">
              <a:buNone/>
            </a:pPr>
            <a:endParaRPr lang="zh-CN" altLang="en-US" sz="2800">
              <a:latin typeface="华文楷体" panose="02010600040101010101" charset="-122"/>
              <a:ea typeface="华文楷体" panose="0201060004010101010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8505" y="694690"/>
            <a:ext cx="8226425" cy="5687695"/>
          </a:xfrm>
        </p:spPr>
        <p:txBody>
          <a:bodyPr/>
          <a:p>
            <a:pPr marL="0" indent="0">
              <a:buNone/>
            </a:pPr>
            <a:r>
              <a:rPr lang="en-US" altLang="zh-CN" sz="2800">
                <a:solidFill>
                  <a:srgbClr val="FF0000"/>
                </a:solidFill>
                <a:latin typeface="华文楷体" panose="02010600040101010101" charset="-122"/>
                <a:ea typeface="华文楷体" panose="02010600040101010101" charset="-122"/>
                <a:sym typeface="+mn-ea"/>
              </a:rPr>
              <a:t>    </a:t>
            </a:r>
            <a:r>
              <a:rPr lang="zh-CN" altLang="en-US" sz="2800" b="1">
                <a:solidFill>
                  <a:schemeClr val="tx1"/>
                </a:solidFill>
                <a:latin typeface="华文楷体" panose="02010600040101010101" charset="-122"/>
                <a:ea typeface="华文楷体" panose="02010600040101010101" charset="-122"/>
                <a:sym typeface="+mn-ea"/>
              </a:rPr>
              <a:t>三、主要作业类别及适用的个体防护装备</a:t>
            </a:r>
            <a:endParaRPr lang="zh-CN" altLang="en-US" sz="2800" b="1">
              <a:solidFill>
                <a:schemeClr val="tx1"/>
              </a:solidFill>
              <a:latin typeface="华文楷体" panose="02010600040101010101" charset="-122"/>
              <a:ea typeface="华文楷体" panose="02010600040101010101" charset="-122"/>
              <a:sym typeface="+mn-ea"/>
            </a:endParaRPr>
          </a:p>
        </p:txBody>
      </p:sp>
      <p:pic>
        <p:nvPicPr>
          <p:cNvPr id="4" name="图片 3"/>
          <p:cNvPicPr>
            <a:picLocks noChangeAspect="1"/>
          </p:cNvPicPr>
          <p:nvPr>
            <p:custDataLst>
              <p:tags r:id="rId1"/>
            </p:custDataLst>
          </p:nvPr>
        </p:nvPicPr>
        <p:blipFill>
          <a:blip r:embed="rId2"/>
          <a:stretch>
            <a:fillRect/>
          </a:stretch>
        </p:blipFill>
        <p:spPr>
          <a:xfrm>
            <a:off x="827405" y="1373505"/>
            <a:ext cx="7914640" cy="511429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5"/>
          <p:cNvPicPr>
            <a:picLocks noChangeAspect="1"/>
          </p:cNvPicPr>
          <p:nvPr>
            <p:ph idx="1"/>
          </p:nvPr>
        </p:nvPicPr>
        <p:blipFill>
          <a:blip r:embed="rId1"/>
          <a:stretch>
            <a:fillRect/>
          </a:stretch>
        </p:blipFill>
        <p:spPr>
          <a:xfrm>
            <a:off x="782320" y="886460"/>
            <a:ext cx="8182610" cy="49891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1680" y="567055"/>
            <a:ext cx="8223250" cy="6006465"/>
          </a:xfrm>
        </p:spPr>
        <p:txBody>
          <a:bodyPr/>
          <a:p>
            <a:pPr marL="0" indent="0" algn="just" eaLnBrk="1" latinLnBrk="0" hangingPunct="1">
              <a:buNone/>
            </a:pPr>
            <a:r>
              <a:rPr lang="zh-CN" altLang="en-US" sz="2800" dirty="0">
                <a:solidFill>
                  <a:schemeClr val="accent5"/>
                </a:solidFill>
                <a:latin typeface="华文楷体" panose="02010600040101010101" charset="-122"/>
                <a:ea typeface="华文楷体" panose="02010600040101010101" charset="-122"/>
                <a:cs typeface="华文楷体" panose="02010600040101010101" charset="-122"/>
                <a:sym typeface="+mn-ea"/>
              </a:rPr>
              <a:t>第九条 </a:t>
            </a:r>
            <a:r>
              <a:rPr lang="zh-CN" altLang="en-US" sz="2800" dirty="0">
                <a:latin typeface="华文楷体" panose="02010600040101010101" charset="-122"/>
                <a:ea typeface="华文楷体" panose="02010600040101010101" charset="-122"/>
                <a:cs typeface="华文楷体" panose="02010600040101010101" charset="-122"/>
                <a:sym typeface="+mn-ea"/>
              </a:rPr>
              <a:t>国家实行职业卫生监督制度。</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buNone/>
            </a:pPr>
            <a:r>
              <a:rPr lang="en-US" altLang="zh-CN" sz="2800" dirty="0">
                <a:latin typeface="华文楷体" panose="02010600040101010101" charset="-122"/>
                <a:ea typeface="华文楷体" panose="02010600040101010101" charset="-122"/>
                <a:cs typeface="华文楷体" panose="02010600040101010101" charset="-122"/>
                <a:sym typeface="+mn-ea"/>
              </a:rPr>
              <a:t>    </a:t>
            </a:r>
            <a:r>
              <a:rPr lang="zh-CN" altLang="en-US" sz="2800" dirty="0">
                <a:latin typeface="华文楷体" panose="02010600040101010101" charset="-122"/>
                <a:ea typeface="华文楷体" panose="02010600040101010101" charset="-122"/>
                <a:cs typeface="华文楷体" panose="02010600040101010101" charset="-122"/>
                <a:sym typeface="+mn-ea"/>
              </a:rPr>
              <a:t>国务院卫生行政部门、劳动保障行政部门依照本法和国务院确定的职责，负责全国职业病防治的监督管理工作。国务院有关部门在各自的职责范围内负责职业病防治的有关监督管理工作。</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buNone/>
            </a:pPr>
            <a:r>
              <a:rPr lang="zh-CN" altLang="en-US" sz="2800" dirty="0">
                <a:solidFill>
                  <a:schemeClr val="accent5"/>
                </a:solidFill>
                <a:latin typeface="华文楷体" panose="02010600040101010101" charset="-122"/>
                <a:ea typeface="华文楷体" panose="02010600040101010101" charset="-122"/>
                <a:cs typeface="华文楷体" panose="02010600040101010101" charset="-122"/>
                <a:sym typeface="+mn-ea"/>
              </a:rPr>
              <a:t>第十五条 </a:t>
            </a:r>
            <a:r>
              <a:rPr lang="zh-CN" altLang="en-US" sz="2800" dirty="0">
                <a:latin typeface="华文楷体" panose="02010600040101010101" charset="-122"/>
                <a:ea typeface="华文楷体" panose="02010600040101010101" charset="-122"/>
                <a:cs typeface="华文楷体" panose="02010600040101010101" charset="-122"/>
                <a:sym typeface="+mn-ea"/>
              </a:rPr>
              <a:t>产生职业病危害的用人单位的设立除应当符合法律、行政法规规定的设立条件外，其</a:t>
            </a:r>
            <a:r>
              <a:rPr lang="zh-CN" altLang="en-US" sz="2800" dirty="0">
                <a:solidFill>
                  <a:srgbClr val="FF0000"/>
                </a:solidFill>
                <a:latin typeface="华文楷体" panose="02010600040101010101" charset="-122"/>
                <a:ea typeface="华文楷体" panose="02010600040101010101" charset="-122"/>
                <a:cs typeface="华文楷体" panose="02010600040101010101" charset="-122"/>
                <a:sym typeface="+mn-ea"/>
              </a:rPr>
              <a:t>工作场所</a:t>
            </a:r>
            <a:r>
              <a:rPr lang="zh-CN" altLang="en-US" sz="2800" dirty="0">
                <a:latin typeface="华文楷体" panose="02010600040101010101" charset="-122"/>
                <a:ea typeface="华文楷体" panose="02010600040101010101" charset="-122"/>
                <a:cs typeface="华文楷体" panose="02010600040101010101" charset="-122"/>
                <a:sym typeface="+mn-ea"/>
              </a:rPr>
              <a:t>还应当符合下列职业卫生要求：</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buNone/>
            </a:pPr>
            <a:r>
              <a:rPr lang="en-US" sz="2800" dirty="0">
                <a:latin typeface="华文楷体" panose="02010600040101010101" charset="-122"/>
                <a:ea typeface="华文楷体" panose="02010600040101010101" charset="-122"/>
                <a:cs typeface="华文楷体" panose="02010600040101010101" charset="-122"/>
                <a:sym typeface="+mn-ea"/>
              </a:rPr>
              <a:t>     </a:t>
            </a:r>
            <a:r>
              <a:rPr sz="2800" dirty="0">
                <a:latin typeface="华文楷体" panose="02010600040101010101" charset="-122"/>
                <a:ea typeface="华文楷体" panose="02010600040101010101" charset="-122"/>
                <a:cs typeface="华文楷体" panose="02010600040101010101" charset="-122"/>
                <a:sym typeface="+mn-ea"/>
              </a:rPr>
              <a:t>⑴</a:t>
            </a:r>
            <a:r>
              <a:rPr lang="zh-CN" altLang="en-US" sz="2800" dirty="0">
                <a:latin typeface="华文楷体" panose="02010600040101010101" charset="-122"/>
                <a:ea typeface="华文楷体" panose="02010600040101010101" charset="-122"/>
                <a:cs typeface="华文楷体" panose="02010600040101010101" charset="-122"/>
                <a:sym typeface="+mn-ea"/>
              </a:rPr>
              <a:t>职业病危害因素的强度或者浓度符合国家职业卫生标准；</a:t>
            </a:r>
            <a:endParaRPr lang="zh-CN" altLang="en-US" sz="2800"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buNone/>
            </a:pPr>
            <a:r>
              <a:rPr lang="en-US" sz="2800" dirty="0">
                <a:latin typeface="华文楷体" panose="02010600040101010101" charset="-122"/>
                <a:ea typeface="华文楷体" panose="02010600040101010101" charset="-122"/>
                <a:cs typeface="华文楷体" panose="02010600040101010101" charset="-122"/>
                <a:sym typeface="+mn-ea"/>
              </a:rPr>
              <a:t>      </a:t>
            </a:r>
            <a:r>
              <a:rPr sz="2800" dirty="0">
                <a:latin typeface="华文楷体" panose="02010600040101010101" charset="-122"/>
                <a:ea typeface="华文楷体" panose="02010600040101010101" charset="-122"/>
                <a:cs typeface="华文楷体" panose="02010600040101010101" charset="-122"/>
                <a:sym typeface="+mn-ea"/>
              </a:rPr>
              <a:t>⑵</a:t>
            </a:r>
            <a:r>
              <a:rPr lang="zh-CN" altLang="en-US" sz="2800" dirty="0">
                <a:latin typeface="华文楷体" panose="02010600040101010101" charset="-122"/>
                <a:ea typeface="华文楷体" panose="02010600040101010101" charset="-122"/>
                <a:cs typeface="华文楷体" panose="02010600040101010101" charset="-122"/>
                <a:sym typeface="+mn-ea"/>
              </a:rPr>
              <a:t>有与职业病危害防护相适应的设施；</a:t>
            </a:r>
            <a:endParaRPr lang="zh-CN" altLang="en-US" sz="2800"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buNone/>
            </a:pPr>
            <a:r>
              <a:rPr lang="en-US" sz="2800" dirty="0">
                <a:latin typeface="华文楷体" panose="02010600040101010101" charset="-122"/>
                <a:ea typeface="华文楷体" panose="02010600040101010101" charset="-122"/>
                <a:cs typeface="华文楷体" panose="02010600040101010101" charset="-122"/>
                <a:sym typeface="+mn-ea"/>
              </a:rPr>
              <a:t>      </a:t>
            </a:r>
            <a:r>
              <a:rPr sz="2800" dirty="0">
                <a:latin typeface="华文楷体" panose="02010600040101010101" charset="-122"/>
                <a:ea typeface="华文楷体" panose="02010600040101010101" charset="-122"/>
                <a:cs typeface="华文楷体" panose="02010600040101010101" charset="-122"/>
                <a:sym typeface="+mn-ea"/>
              </a:rPr>
              <a:t>⑶</a:t>
            </a:r>
            <a:r>
              <a:rPr lang="zh-CN" altLang="en-US" sz="2800" dirty="0">
                <a:latin typeface="华文楷体" panose="02010600040101010101" charset="-122"/>
                <a:ea typeface="华文楷体" panose="02010600040101010101" charset="-122"/>
                <a:cs typeface="华文楷体" panose="02010600040101010101" charset="-122"/>
                <a:sym typeface="+mn-ea"/>
              </a:rPr>
              <a:t>生产布局合理，符合有害与无害作业分开的原则；</a:t>
            </a:r>
            <a:endParaRPr lang="zh-CN" altLang="en-US" sz="280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66115" y="767080"/>
            <a:ext cx="8298815" cy="562800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67385" y="734060"/>
            <a:ext cx="8297545" cy="549465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710565" y="751840"/>
            <a:ext cx="7993380" cy="538861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8185" y="528320"/>
            <a:ext cx="8201660" cy="6074410"/>
          </a:xfrm>
        </p:spPr>
        <p:txBody>
          <a:bodyPr/>
          <a:p>
            <a:pPr marL="0" indent="0" algn="just" eaLnBrk="1" latinLnBrk="0" hangingPunct="1">
              <a:buNone/>
            </a:pPr>
            <a:r>
              <a:rPr lang="en-US" dirty="0">
                <a:latin typeface="华文楷体" panose="02010600040101010101" charset="-122"/>
                <a:ea typeface="华文楷体" panose="02010600040101010101" charset="-122"/>
                <a:cs typeface="华文楷体" panose="02010600040101010101" charset="-122"/>
                <a:sym typeface="+mn-ea"/>
              </a:rPr>
              <a:t>   </a:t>
            </a:r>
            <a:r>
              <a:rPr lang="en-US" sz="2800" dirty="0">
                <a:latin typeface="华文楷体" panose="02010600040101010101" charset="-122"/>
                <a:ea typeface="华文楷体" panose="02010600040101010101" charset="-122"/>
                <a:cs typeface="华文楷体" panose="02010600040101010101" charset="-122"/>
                <a:sym typeface="+mn-ea"/>
              </a:rPr>
              <a:t>  </a:t>
            </a:r>
            <a:r>
              <a:rPr sz="2800" dirty="0">
                <a:latin typeface="华文楷体" panose="02010600040101010101" charset="-122"/>
                <a:ea typeface="华文楷体" panose="02010600040101010101" charset="-122"/>
                <a:cs typeface="华文楷体" panose="02010600040101010101" charset="-122"/>
                <a:sym typeface="+mn-ea"/>
              </a:rPr>
              <a:t>⑷</a:t>
            </a:r>
            <a:r>
              <a:rPr lang="zh-CN" altLang="en-US" sz="2800" dirty="0">
                <a:latin typeface="华文楷体" panose="02010600040101010101" charset="-122"/>
                <a:ea typeface="华文楷体" panose="02010600040101010101" charset="-122"/>
                <a:cs typeface="华文楷体" panose="02010600040101010101" charset="-122"/>
                <a:sym typeface="+mn-ea"/>
              </a:rPr>
              <a:t>有配套的更衣间、洗浴间、孕妇休息间等卫生设施；</a:t>
            </a:r>
            <a:endParaRPr lang="zh-CN" altLang="en-US" sz="2800"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buNone/>
            </a:pPr>
            <a:r>
              <a:rPr lang="en-US" sz="2800" dirty="0">
                <a:latin typeface="华文楷体" panose="02010600040101010101" charset="-122"/>
                <a:ea typeface="华文楷体" panose="02010600040101010101" charset="-122"/>
                <a:cs typeface="华文楷体" panose="02010600040101010101" charset="-122"/>
                <a:sym typeface="+mn-ea"/>
              </a:rPr>
              <a:t>    </a:t>
            </a:r>
            <a:r>
              <a:rPr sz="2800" dirty="0">
                <a:latin typeface="华文楷体" panose="02010600040101010101" charset="-122"/>
                <a:ea typeface="华文楷体" panose="02010600040101010101" charset="-122"/>
                <a:cs typeface="华文楷体" panose="02010600040101010101" charset="-122"/>
                <a:sym typeface="+mn-ea"/>
              </a:rPr>
              <a:t>⑸</a:t>
            </a:r>
            <a:r>
              <a:rPr lang="zh-CN" altLang="en-US" sz="2800" dirty="0">
                <a:latin typeface="华文楷体" panose="02010600040101010101" charset="-122"/>
                <a:ea typeface="华文楷体" panose="02010600040101010101" charset="-122"/>
                <a:cs typeface="华文楷体" panose="02010600040101010101" charset="-122"/>
                <a:sym typeface="+mn-ea"/>
              </a:rPr>
              <a:t>设备、工具、用具等设施符合保护劳动者生理、心理健康的要求；</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buNone/>
            </a:pPr>
            <a:r>
              <a:rPr lang="en-US" sz="2800" dirty="0">
                <a:latin typeface="华文楷体" panose="02010600040101010101" charset="-122"/>
                <a:ea typeface="华文楷体" panose="02010600040101010101" charset="-122"/>
                <a:cs typeface="华文楷体" panose="02010600040101010101" charset="-122"/>
                <a:sym typeface="+mn-ea"/>
              </a:rPr>
              <a:t>    </a:t>
            </a:r>
            <a:r>
              <a:rPr sz="2800" dirty="0">
                <a:latin typeface="华文楷体" panose="02010600040101010101" charset="-122"/>
                <a:ea typeface="华文楷体" panose="02010600040101010101" charset="-122"/>
                <a:cs typeface="华文楷体" panose="02010600040101010101" charset="-122"/>
                <a:sym typeface="+mn-ea"/>
              </a:rPr>
              <a:t>⑹</a:t>
            </a:r>
            <a:r>
              <a:rPr lang="zh-CN" altLang="en-US" sz="2800" dirty="0">
                <a:latin typeface="华文楷体" panose="02010600040101010101" charset="-122"/>
                <a:ea typeface="华文楷体" panose="02010600040101010101" charset="-122"/>
                <a:cs typeface="华文楷体" panose="02010600040101010101" charset="-122"/>
                <a:sym typeface="+mn-ea"/>
              </a:rPr>
              <a:t>法律、行政法规和国务院卫生行政部门关于保护劳动者健康的其他要求。</a:t>
            </a:r>
            <a:endParaRPr lang="zh-CN" altLang="en-US" sz="2800"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zh-CN" altLang="en-US" sz="2800" dirty="0">
                <a:solidFill>
                  <a:schemeClr val="accent5"/>
                </a:solidFill>
                <a:latin typeface="华文楷体" panose="02010600040101010101" charset="-122"/>
                <a:ea typeface="华文楷体" panose="02010600040101010101" charset="-122"/>
                <a:cs typeface="华文楷体" panose="02010600040101010101" charset="-122"/>
                <a:sym typeface="+mn-ea"/>
              </a:rPr>
              <a:t>第十六条</a:t>
            </a:r>
            <a:r>
              <a:rPr lang="zh-CN" altLang="en-US" sz="2800" dirty="0">
                <a:latin typeface="华文楷体" panose="02010600040101010101" charset="-122"/>
                <a:ea typeface="华文楷体" panose="02010600040101010101" charset="-122"/>
                <a:cs typeface="华文楷体" panose="02010600040101010101" charset="-122"/>
                <a:sym typeface="+mn-ea"/>
              </a:rPr>
              <a:t> 国家建立</a:t>
            </a:r>
            <a:r>
              <a:rPr lang="zh-CN" altLang="en-US" sz="2800" b="1" dirty="0">
                <a:solidFill>
                  <a:srgbClr val="FFC000"/>
                </a:solidFill>
                <a:latin typeface="华文楷体" panose="02010600040101010101" charset="-122"/>
                <a:ea typeface="华文楷体" panose="02010600040101010101" charset="-122"/>
                <a:cs typeface="华文楷体" panose="02010600040101010101" charset="-122"/>
                <a:sym typeface="+mn-ea"/>
              </a:rPr>
              <a:t>职业病危害项目申报制度</a:t>
            </a:r>
            <a:r>
              <a:rPr lang="zh-CN" altLang="en-US" sz="2800" dirty="0">
                <a:latin typeface="华文楷体" panose="02010600040101010101" charset="-122"/>
                <a:ea typeface="华文楷体" panose="02010600040101010101" charset="-122"/>
                <a:cs typeface="华文楷体" panose="02010600040101010101" charset="-122"/>
                <a:sym typeface="+mn-ea"/>
              </a:rPr>
              <a:t>。</a:t>
            </a:r>
            <a:endParaRPr lang="zh-CN" altLang="en-US" sz="2800" dirty="0">
              <a:latin typeface="华文楷体" panose="02010600040101010101" charset="-122"/>
              <a:ea typeface="华文楷体" panose="02010600040101010101" charset="-122"/>
              <a:cs typeface="华文楷体" panose="02010600040101010101" charset="-122"/>
            </a:endParaRPr>
          </a:p>
          <a:p>
            <a:pPr marL="0" indent="0" algn="just">
              <a:buNone/>
            </a:pPr>
            <a:r>
              <a:rPr lang="en-US" altLang="zh-CN" sz="2800" dirty="0">
                <a:latin typeface="华文楷体" panose="02010600040101010101" charset="-122"/>
                <a:ea typeface="华文楷体" panose="02010600040101010101" charset="-122"/>
                <a:cs typeface="华文楷体" panose="02010600040101010101" charset="-122"/>
                <a:sym typeface="+mn-ea"/>
              </a:rPr>
              <a:t>    </a:t>
            </a:r>
            <a:r>
              <a:rPr lang="zh-CN" altLang="en-US" sz="2800" dirty="0">
                <a:latin typeface="华文楷体" panose="02010600040101010101" charset="-122"/>
                <a:ea typeface="华文楷体" panose="02010600040101010101" charset="-122"/>
                <a:cs typeface="华文楷体" panose="02010600040101010101" charset="-122"/>
                <a:sym typeface="+mn-ea"/>
              </a:rPr>
              <a:t>用人单位工作场所存在职业病目录所列职业病的危害因素的，应当及时、如实向所在地卫生行政部门申报危害项目，接受监督。</a:t>
            </a:r>
            <a:endParaRPr lang="zh-CN" altLang="en-US" sz="2800" dirty="0">
              <a:latin typeface="华文楷体" panose="02010600040101010101" charset="-122"/>
              <a:ea typeface="华文楷体" panose="02010600040101010101" charset="-122"/>
              <a:cs typeface="华文楷体" panose="02010600040101010101" charset="-122"/>
            </a:endParaRPr>
          </a:p>
          <a:p>
            <a:pPr marL="0" indent="0" algn="just">
              <a:buNone/>
            </a:pPr>
            <a:r>
              <a:rPr lang="zh-CN" altLang="en-US" sz="2800" dirty="0">
                <a:latin typeface="华文楷体" panose="02010600040101010101" charset="-122"/>
                <a:ea typeface="华文楷体" panose="02010600040101010101" charset="-122"/>
                <a:cs typeface="华文楷体" panose="02010600040101010101" charset="-122"/>
                <a:sym typeface="+mn-ea"/>
              </a:rPr>
              <a:t>    职业病危害因素分类目录由国务院卫生行政部门制定、调整并公布。职业病危害项目申报的具体办法由国务院卫生行政部门制定。</a:t>
            </a:r>
            <a:endParaRPr lang="zh-CN" altLang="en-US" sz="280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1510" y="1050925"/>
            <a:ext cx="8313420" cy="4995545"/>
          </a:xfrm>
        </p:spPr>
        <p:txBody>
          <a:bodyPr/>
          <a:p>
            <a:pPr marL="0" indent="0" algn="l">
              <a:buNone/>
            </a:pPr>
            <a:r>
              <a:rPr lang="en-US" altLang="zh-CN">
                <a:latin typeface="华文楷体" panose="02010600040101010101" charset="-122"/>
                <a:ea typeface="华文楷体" panose="02010600040101010101" charset="-122"/>
              </a:rPr>
              <a:t>    </a:t>
            </a:r>
            <a:r>
              <a:rPr lang="zh-CN" altLang="en-US" sz="2800">
                <a:solidFill>
                  <a:srgbClr val="FF0000"/>
                </a:solidFill>
                <a:latin typeface="华文楷体" panose="02010600040101010101" charset="-122"/>
                <a:ea typeface="华文楷体" panose="02010600040101010101" charset="-122"/>
                <a:cs typeface="华文楷体" panose="02010600040101010101" charset="-122"/>
                <a:sym typeface="+mn-ea"/>
              </a:rPr>
              <a:t>职业病危害</a:t>
            </a:r>
            <a:endParaRPr lang="zh-CN" altLang="en-US" sz="2800">
              <a:solidFill>
                <a:srgbClr val="FF0000"/>
              </a:solidFill>
              <a:latin typeface="华文楷体" panose="02010600040101010101" charset="-122"/>
              <a:ea typeface="华文楷体" panose="02010600040101010101" charset="-122"/>
              <a:cs typeface="华文楷体" panose="02010600040101010101" charset="-122"/>
              <a:sym typeface="+mn-ea"/>
            </a:endParaRPr>
          </a:p>
          <a:p>
            <a:pPr marL="0" indent="0" algn="l">
              <a:buNone/>
            </a:pPr>
            <a:r>
              <a:rPr lang="zh-CN" altLang="en-US" sz="2800">
                <a:latin typeface="华文楷体" panose="02010600040101010101" charset="-122"/>
                <a:ea typeface="华文楷体" panose="02010600040101010101" charset="-122"/>
                <a:cs typeface="华文楷体" panose="02010600040101010101" charset="-122"/>
                <a:sym typeface="+mn-ea"/>
              </a:rPr>
              <a:t>    是指对从事职业活动的劳动者可能导致职业病的各种危害。职业病危害因素包括：职业活动中存在的各种有害的化学、物理、生物因素以及在作业过程中产生的其他职业有害因素。</a:t>
            </a:r>
            <a:endParaRPr lang="zh-CN" altLang="en-US" sz="2800">
              <a:solidFill>
                <a:srgbClr val="FF0000"/>
              </a:solidFill>
              <a:latin typeface="华文楷体" panose="02010600040101010101" charset="-122"/>
              <a:ea typeface="华文楷体" panose="02010600040101010101" charset="-122"/>
              <a:cs typeface="华文楷体" panose="02010600040101010101" charset="-122"/>
              <a:sym typeface="+mn-ea"/>
            </a:endParaRPr>
          </a:p>
          <a:p>
            <a:pPr marL="0" indent="0" algn="l">
              <a:buNone/>
            </a:pPr>
            <a:r>
              <a:rPr lang="en-US" altLang="zh-CN" sz="2800">
                <a:solidFill>
                  <a:srgbClr val="FF0000"/>
                </a:solidFill>
                <a:latin typeface="华文楷体" panose="02010600040101010101" charset="-122"/>
                <a:ea typeface="华文楷体" panose="02010600040101010101" charset="-122"/>
                <a:cs typeface="华文楷体" panose="02010600040101010101" charset="-122"/>
                <a:sym typeface="+mn-ea"/>
              </a:rPr>
              <a:t>    </a:t>
            </a:r>
            <a:r>
              <a:rPr lang="zh-CN" altLang="en-US" sz="2800">
                <a:solidFill>
                  <a:srgbClr val="FF0000"/>
                </a:solidFill>
                <a:latin typeface="华文楷体" panose="02010600040101010101" charset="-122"/>
                <a:ea typeface="华文楷体" panose="02010600040101010101" charset="-122"/>
                <a:cs typeface="华文楷体" panose="02010600040101010101" charset="-122"/>
                <a:sym typeface="+mn-ea"/>
              </a:rPr>
              <a:t>职业禁忌</a:t>
            </a:r>
            <a:endParaRPr lang="zh-CN" altLang="en-US" sz="2800">
              <a:solidFill>
                <a:srgbClr val="FF0000"/>
              </a:solidFill>
              <a:latin typeface="华文楷体" panose="02010600040101010101" charset="-122"/>
              <a:ea typeface="华文楷体" panose="02010600040101010101" charset="-122"/>
              <a:cs typeface="华文楷体" panose="02010600040101010101" charset="-122"/>
              <a:sym typeface="+mn-ea"/>
            </a:endParaRPr>
          </a:p>
          <a:p>
            <a:pPr marL="0" indent="0" algn="l">
              <a:buNone/>
            </a:pPr>
            <a:r>
              <a:rPr lang="zh-CN" altLang="en-US" sz="2800">
                <a:latin typeface="华文楷体" panose="02010600040101010101" charset="-122"/>
                <a:ea typeface="华文楷体" panose="02010600040101010101" charset="-122"/>
                <a:cs typeface="华文楷体" panose="02010600040101010101" charset="-122"/>
                <a:sym typeface="+mn-ea"/>
              </a:rPr>
              <a:t>    是指劳动者从事特定职业或者接触特定职业病危害因素时，比一般职业人群更易于遭受职业病危害和罹患职业病或者可能导致原有自身疾病病情加重，或者在从事作业过程中诱发可能导致对他人生命健康构成危险的疾病的个人特殊生理或者病理状态。</a:t>
            </a:r>
            <a:endParaRPr lang="zh-CN" altLang="en-US" sz="2800">
              <a:latin typeface="华文楷体" panose="02010600040101010101" charset="-122"/>
              <a:ea typeface="华文楷体" panose="02010600040101010101" charset="-122"/>
              <a:cs typeface="华文楷体" panose="02010600040101010101" charset="-122"/>
            </a:endParaRPr>
          </a:p>
          <a:p>
            <a:pPr marL="0" indent="0">
              <a:buNone/>
            </a:pPr>
            <a:endParaRPr lang="zh-CN">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4050" y="577215"/>
            <a:ext cx="8310880" cy="5981065"/>
          </a:xfrm>
        </p:spPr>
        <p:txBody>
          <a:bodyPr/>
          <a:p>
            <a:pPr marL="0" indent="0" algn="just" eaLnBrk="1" latinLnBrk="0" hangingPunct="1">
              <a:lnSpc>
                <a:spcPts val="3200"/>
              </a:lnSpc>
              <a:buNone/>
            </a:pPr>
            <a:r>
              <a:rPr lang="en-US" sz="2800" b="1" dirty="0">
                <a:latin typeface="华文楷体" panose="02010600040101010101" charset="-122"/>
                <a:ea typeface="华文楷体" panose="02010600040101010101" charset="-122"/>
                <a:cs typeface="华文楷体" panose="02010600040101010101" charset="-122"/>
                <a:sym typeface="+mn-ea"/>
              </a:rPr>
              <a:t>    2. </a:t>
            </a:r>
            <a:r>
              <a:rPr lang="zh-CN" altLang="en-US" sz="2800" b="1" dirty="0">
                <a:latin typeface="华文楷体" panose="02010600040101010101" charset="-122"/>
                <a:ea typeface="华文楷体" panose="02010600040101010101" charset="-122"/>
                <a:cs typeface="华文楷体" panose="02010600040101010101" charset="-122"/>
                <a:sym typeface="+mn-ea"/>
              </a:rPr>
              <a:t>《</a:t>
            </a:r>
            <a:r>
              <a:rPr lang="zh-CN" altLang="en-US" sz="2800" b="1" dirty="0">
                <a:solidFill>
                  <a:srgbClr val="FF0000"/>
                </a:solidFill>
                <a:latin typeface="华文楷体" panose="02010600040101010101" charset="-122"/>
                <a:ea typeface="华文楷体" panose="02010600040101010101" charset="-122"/>
                <a:cs typeface="华文楷体" panose="02010600040101010101" charset="-122"/>
                <a:sym typeface="+mn-ea"/>
              </a:rPr>
              <a:t>使用有毒物品作业场所劳动保护条例</a:t>
            </a:r>
            <a:r>
              <a:rPr lang="zh-CN" altLang="en-US" sz="2800" b="1" dirty="0">
                <a:latin typeface="华文楷体" panose="02010600040101010101" charset="-122"/>
                <a:ea typeface="华文楷体" panose="02010600040101010101" charset="-122"/>
                <a:cs typeface="华文楷体" panose="02010600040101010101" charset="-122"/>
                <a:sym typeface="+mn-ea"/>
              </a:rPr>
              <a:t>》（国务院令 第352号）</a:t>
            </a:r>
            <a:endParaRPr lang="zh-CN" altLang="en-US" sz="2800" b="1"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zh-CN" altLang="en-US" sz="2800" dirty="0">
                <a:solidFill>
                  <a:schemeClr val="accent5"/>
                </a:solidFill>
                <a:latin typeface="华文楷体" panose="02010600040101010101" charset="-122"/>
                <a:ea typeface="华文楷体" panose="02010600040101010101" charset="-122"/>
                <a:cs typeface="华文楷体" panose="02010600040101010101" charset="-122"/>
                <a:sym typeface="+mn-ea"/>
              </a:rPr>
              <a:t>第三条</a:t>
            </a:r>
            <a:r>
              <a:rPr lang="zh-CN" altLang="en-US" sz="2800" dirty="0">
                <a:latin typeface="华文楷体" panose="02010600040101010101" charset="-122"/>
                <a:ea typeface="华文楷体" panose="02010600040101010101" charset="-122"/>
                <a:cs typeface="华文楷体" panose="02010600040101010101" charset="-122"/>
                <a:sym typeface="+mn-ea"/>
              </a:rPr>
              <a:t> 按照有毒物品产生的职业中毒危害程度，有毒物品分为一般有毒物品和高毒物品。国家对作业场所使用高毒物品实行特殊管理。 </a:t>
            </a:r>
            <a:endParaRPr lang="zh-CN" altLang="en-US" sz="2800"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en-US" altLang="zh-CN" sz="2800" dirty="0">
                <a:latin typeface="华文楷体" panose="02010600040101010101" charset="-122"/>
                <a:ea typeface="华文楷体" panose="02010600040101010101" charset="-122"/>
                <a:cs typeface="华文楷体" panose="02010600040101010101" charset="-122"/>
                <a:sym typeface="+mn-ea"/>
              </a:rPr>
              <a:t>    </a:t>
            </a:r>
            <a:r>
              <a:rPr lang="zh-CN" altLang="en-US" sz="2800" dirty="0">
                <a:latin typeface="华文楷体" panose="02010600040101010101" charset="-122"/>
                <a:ea typeface="华文楷体" panose="02010600040101010101" charset="-122"/>
                <a:cs typeface="华文楷体" panose="02010600040101010101" charset="-122"/>
                <a:sym typeface="+mn-ea"/>
              </a:rPr>
              <a:t>一般有毒物品目录、高毒物品目录由国务院卫生行政部门会同有关部门依据国家标准制定、调整并公布。</a:t>
            </a:r>
            <a:endParaRPr lang="zh-CN" altLang="en-US" sz="2800" dirty="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en-US" altLang="zh-CN" sz="280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sz="2800">
                <a:solidFill>
                  <a:srgbClr val="0070C0"/>
                </a:solidFill>
                <a:latin typeface="华文楷体" panose="02010600040101010101" charset="-122"/>
                <a:ea typeface="华文楷体" panose="02010600040101010101" charset="-122"/>
                <a:cs typeface="华文楷体" panose="02010600040101010101" charset="-122"/>
                <a:sym typeface="+mn-ea"/>
              </a:rPr>
              <a:t>第七十条</a:t>
            </a:r>
            <a:r>
              <a:rPr lang="zh-CN" altLang="en-US" sz="2800">
                <a:latin typeface="华文楷体" panose="02010600040101010101" charset="-122"/>
                <a:ea typeface="华文楷体" panose="02010600040101010101" charset="-122"/>
                <a:cs typeface="华文楷体" panose="02010600040101010101" charset="-122"/>
                <a:sym typeface="+mn-ea"/>
              </a:rPr>
              <a:t> 涉及作业场所使用有毒物品可能产生职业中毒危害的劳动保护的有关事项，本条例未作规定的，依照职业病防治法和其他有关法律、行政法规的规定执行。 </a:t>
            </a:r>
            <a:endParaRPr lang="zh-CN" altLang="en-US" sz="2800">
              <a:latin typeface="华文楷体" panose="02010600040101010101" charset="-122"/>
              <a:ea typeface="华文楷体" panose="02010600040101010101" charset="-122"/>
              <a:cs typeface="华文楷体" panose="02010600040101010101" charset="-122"/>
            </a:endParaRPr>
          </a:p>
          <a:p>
            <a:pPr marL="0" indent="0" algn="just" eaLnBrk="1" latinLnBrk="0" hangingPunct="1">
              <a:lnSpc>
                <a:spcPts val="3200"/>
              </a:lnSpc>
              <a:buNone/>
            </a:pPr>
            <a:r>
              <a:rPr lang="en-US" altLang="zh-CN" sz="2800">
                <a:latin typeface="华文楷体" panose="02010600040101010101" charset="-122"/>
                <a:ea typeface="华文楷体" panose="02010600040101010101" charset="-122"/>
                <a:cs typeface="华文楷体" panose="02010600040101010101" charset="-122"/>
                <a:sym typeface="+mn-ea"/>
              </a:rPr>
              <a:t>    </a:t>
            </a:r>
            <a:r>
              <a:rPr lang="zh-CN" altLang="en-US" sz="2800">
                <a:latin typeface="华文楷体" panose="02010600040101010101" charset="-122"/>
                <a:ea typeface="华文楷体" panose="02010600040101010101" charset="-122"/>
                <a:cs typeface="华文楷体" panose="02010600040101010101" charset="-122"/>
                <a:sym typeface="+mn-ea"/>
              </a:rPr>
              <a:t>有毒物品的生产、经营、储存、运输、使用和废</a:t>
            </a:r>
            <a:endParaRPr lang="zh-CN" altLang="en-US" sz="2800">
              <a:latin typeface="华文楷体" panose="02010600040101010101" charset="-122"/>
              <a:ea typeface="华文楷体" panose="02010600040101010101" charset="-122"/>
              <a:cs typeface="华文楷体" panose="02010600040101010101" charset="-122"/>
            </a:endParaRPr>
          </a:p>
          <a:p>
            <a:pPr marL="0" indent="0">
              <a:buNone/>
            </a:pPr>
            <a:endParaRPr lang="zh-CN" altLang="en-US" sz="2800">
              <a:latin typeface="华文楷体" panose="02010600040101010101" charset="-122"/>
              <a:ea typeface="华文楷体" panose="020106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3260" y="621030"/>
            <a:ext cx="8275955" cy="5990590"/>
          </a:xfrm>
        </p:spPr>
        <p:txBody>
          <a:bodyPr/>
          <a:p>
            <a:pPr marL="0" indent="0" eaLnBrk="1" latinLnBrk="0" hangingPunct="1">
              <a:lnSpc>
                <a:spcPts val="3200"/>
              </a:lnSpc>
              <a:spcBef>
                <a:spcPts val="0"/>
              </a:spcBef>
              <a:buNone/>
            </a:pPr>
            <a:r>
              <a:rPr lang="zh-CN" altLang="en-US" sz="2800">
                <a:latin typeface="华文楷体" panose="02010600040101010101" charset="-122"/>
                <a:ea typeface="华文楷体" panose="02010600040101010101" charset="-122"/>
                <a:cs typeface="华文楷体" panose="02010600040101010101" charset="-122"/>
                <a:sym typeface="+mn-ea"/>
              </a:rPr>
              <a:t>弃处置的安全管理，依照《</a:t>
            </a:r>
            <a:r>
              <a:rPr lang="zh-CN" altLang="en-US" sz="2800">
                <a:solidFill>
                  <a:srgbClr val="E97551"/>
                </a:solidFill>
                <a:latin typeface="华文楷体" panose="02010600040101010101" charset="-122"/>
                <a:ea typeface="华文楷体" panose="02010600040101010101" charset="-122"/>
                <a:cs typeface="华文楷体" panose="02010600040101010101" charset="-122"/>
                <a:sym typeface="+mn-ea"/>
              </a:rPr>
              <a:t>危险化学品安全管理条例》</a:t>
            </a:r>
            <a:r>
              <a:rPr lang="zh-CN" altLang="en-US" sz="2800">
                <a:latin typeface="华文楷体" panose="02010600040101010101" charset="-122"/>
                <a:ea typeface="华文楷体" panose="02010600040101010101" charset="-122"/>
                <a:cs typeface="华文楷体" panose="02010600040101010101" charset="-122"/>
                <a:sym typeface="+mn-ea"/>
              </a:rPr>
              <a:t>执行。</a:t>
            </a:r>
            <a:r>
              <a:rPr lang="zh-CN" altLang="en-US">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zh-CN" altLang="en-US" sz="2800" dirty="0">
                <a:solidFill>
                  <a:schemeClr val="accent5"/>
                </a:solidFill>
                <a:latin typeface="华文楷体" panose="02010600040101010101" charset="-122"/>
                <a:ea typeface="华文楷体" panose="02010600040101010101" charset="-122"/>
                <a:cs typeface="华文楷体" panose="02010600040101010101" charset="-122"/>
                <a:sym typeface="+mn-ea"/>
              </a:rPr>
              <a:t>第十一条  </a:t>
            </a:r>
            <a:r>
              <a:rPr lang="zh-CN" altLang="en-US" sz="2800" dirty="0">
                <a:latin typeface="华文楷体" panose="02010600040101010101" charset="-122"/>
                <a:ea typeface="华文楷体" panose="02010600040101010101" charset="-122"/>
                <a:cs typeface="华文楷体" panose="02010600040101010101" charset="-122"/>
                <a:sym typeface="+mn-ea"/>
              </a:rPr>
              <a:t>用人单位的使用有毒物品作业场所，除应当符合职业病防治法规定的职业卫生要求外，还必须符合下列要求： </a:t>
            </a:r>
            <a:r>
              <a:rPr lang="en-US" altLang="zh-CN" sz="2800" dirty="0">
                <a:latin typeface="华文楷体" panose="02010600040101010101" charset="-122"/>
                <a:ea typeface="华文楷体" panose="02010600040101010101" charset="-122"/>
                <a:cs typeface="华文楷体" panose="02010600040101010101" charset="-122"/>
                <a:sym typeface="+mn-ea"/>
              </a:rPr>
              <a:t>   </a:t>
            </a:r>
            <a:endParaRPr lang="en-US" altLang="zh-CN" sz="2800" dirty="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sz="2800" dirty="0">
                <a:latin typeface="华文楷体" panose="02010600040101010101" charset="-122"/>
                <a:ea typeface="华文楷体" panose="02010600040101010101" charset="-122"/>
                <a:cs typeface="华文楷体" panose="02010600040101010101" charset="-122"/>
                <a:sym typeface="+mn-ea"/>
              </a:rPr>
              <a:t>     </a:t>
            </a:r>
            <a:r>
              <a:rPr sz="2800" dirty="0">
                <a:latin typeface="华文楷体" panose="02010600040101010101" charset="-122"/>
                <a:ea typeface="华文楷体" panose="02010600040101010101" charset="-122"/>
                <a:cs typeface="华文楷体" panose="02010600040101010101" charset="-122"/>
                <a:sym typeface="+mn-ea"/>
              </a:rPr>
              <a:t>⑴</a:t>
            </a:r>
            <a:r>
              <a:rPr lang="zh-CN" altLang="en-US" sz="2800" dirty="0">
                <a:latin typeface="华文楷体" panose="02010600040101010101" charset="-122"/>
                <a:ea typeface="华文楷体" panose="02010600040101010101" charset="-122"/>
                <a:cs typeface="华文楷体" panose="02010600040101010101" charset="-122"/>
                <a:sym typeface="+mn-ea"/>
              </a:rPr>
              <a:t>作业场所与生活场所分开，作业场所不得住人； </a:t>
            </a:r>
            <a:endParaRPr lang="zh-CN" altLang="en-US" sz="2800" dirty="0">
              <a:latin typeface="华文楷体" panose="02010600040101010101" charset="-122"/>
              <a:ea typeface="华文楷体" panose="02010600040101010101" charset="-122"/>
              <a:cs typeface="华文楷体" panose="02010600040101010101" charset="-122"/>
            </a:endParaRPr>
          </a:p>
          <a:p>
            <a:pPr marL="0" indent="0" algn="just">
              <a:buNone/>
            </a:pPr>
            <a:r>
              <a:rPr lang="en-US" altLang="zh-CN" sz="2800" dirty="0">
                <a:latin typeface="华文楷体" panose="02010600040101010101" charset="-122"/>
                <a:ea typeface="华文楷体" panose="02010600040101010101" charset="-122"/>
                <a:cs typeface="华文楷体" panose="02010600040101010101" charset="-122"/>
                <a:sym typeface="+mn-ea"/>
              </a:rPr>
              <a:t>     </a:t>
            </a:r>
            <a:r>
              <a:rPr sz="2800" dirty="0">
                <a:latin typeface="华文楷体" panose="02010600040101010101" charset="-122"/>
                <a:ea typeface="华文楷体" panose="02010600040101010101" charset="-122"/>
                <a:cs typeface="华文楷体" panose="02010600040101010101" charset="-122"/>
                <a:sym typeface="+mn-ea"/>
              </a:rPr>
              <a:t>⑵</a:t>
            </a:r>
            <a:r>
              <a:rPr lang="zh-CN" altLang="en-US" sz="2800" dirty="0">
                <a:latin typeface="华文楷体" panose="02010600040101010101" charset="-122"/>
                <a:ea typeface="华文楷体" panose="02010600040101010101" charset="-122"/>
                <a:cs typeface="华文楷体" panose="02010600040101010101" charset="-122"/>
                <a:sym typeface="+mn-ea"/>
              </a:rPr>
              <a:t>有害作业与无害作业分开，高毒作业场所与其他作业场所隔离； </a:t>
            </a:r>
            <a:endParaRPr lang="zh-CN" altLang="en-US" sz="2800" dirty="0">
              <a:latin typeface="华文楷体" panose="02010600040101010101" charset="-122"/>
              <a:ea typeface="华文楷体" panose="02010600040101010101" charset="-122"/>
              <a:cs typeface="华文楷体" panose="02010600040101010101" charset="-122"/>
            </a:endParaRPr>
          </a:p>
          <a:p>
            <a:pPr marL="0" indent="0" algn="just">
              <a:buNone/>
            </a:pPr>
            <a:r>
              <a:rPr lang="en-US" altLang="zh-CN" sz="2800" dirty="0">
                <a:latin typeface="华文楷体" panose="02010600040101010101" charset="-122"/>
                <a:ea typeface="华文楷体" panose="02010600040101010101" charset="-122"/>
                <a:cs typeface="华文楷体" panose="02010600040101010101" charset="-122"/>
                <a:sym typeface="+mn-ea"/>
              </a:rPr>
              <a:t>     </a:t>
            </a:r>
            <a:r>
              <a:rPr sz="2800" dirty="0">
                <a:latin typeface="华文楷体" panose="02010600040101010101" charset="-122"/>
                <a:ea typeface="华文楷体" panose="02010600040101010101" charset="-122"/>
                <a:cs typeface="华文楷体" panose="02010600040101010101" charset="-122"/>
                <a:sym typeface="+mn-ea"/>
              </a:rPr>
              <a:t>⑶</a:t>
            </a:r>
            <a:r>
              <a:rPr lang="zh-CN" altLang="en-US" sz="2800" dirty="0">
                <a:latin typeface="华文楷体" panose="02010600040101010101" charset="-122"/>
                <a:ea typeface="华文楷体" panose="02010600040101010101" charset="-122"/>
                <a:cs typeface="华文楷体" panose="02010600040101010101" charset="-122"/>
                <a:sym typeface="+mn-ea"/>
              </a:rPr>
              <a:t>设置有效的通风装置；可能突然泄漏大量有毒物品或者易造成急性中毒的作业场所，设置自动报警装置和事故通风设施； </a:t>
            </a:r>
            <a:endParaRPr lang="zh-CN" altLang="en-US" sz="2800" dirty="0">
              <a:latin typeface="华文楷体" panose="02010600040101010101" charset="-122"/>
              <a:ea typeface="华文楷体" panose="02010600040101010101" charset="-122"/>
              <a:cs typeface="华文楷体" panose="02010600040101010101" charset="-122"/>
            </a:endParaRPr>
          </a:p>
          <a:p>
            <a:pPr marL="0" indent="0" algn="just">
              <a:buNone/>
            </a:pPr>
            <a:r>
              <a:rPr lang="en-US" altLang="zh-CN" sz="2800" dirty="0">
                <a:latin typeface="华文楷体" panose="02010600040101010101" charset="-122"/>
                <a:ea typeface="华文楷体" panose="02010600040101010101" charset="-122"/>
                <a:cs typeface="华文楷体" panose="02010600040101010101" charset="-122"/>
                <a:sym typeface="+mn-ea"/>
              </a:rPr>
              <a:t>     </a:t>
            </a:r>
            <a:r>
              <a:rPr sz="2800" dirty="0">
                <a:latin typeface="华文楷体" panose="02010600040101010101" charset="-122"/>
                <a:ea typeface="华文楷体" panose="02010600040101010101" charset="-122"/>
                <a:cs typeface="华文楷体" panose="02010600040101010101" charset="-122"/>
                <a:sym typeface="+mn-ea"/>
              </a:rPr>
              <a:t>⑷</a:t>
            </a:r>
            <a:r>
              <a:rPr lang="zh-CN" altLang="en-US" sz="2800" dirty="0">
                <a:latin typeface="华文楷体" panose="02010600040101010101" charset="-122"/>
                <a:ea typeface="华文楷体" panose="02010600040101010101" charset="-122"/>
                <a:cs typeface="华文楷体" panose="02010600040101010101" charset="-122"/>
                <a:sym typeface="+mn-ea"/>
              </a:rPr>
              <a:t>高毒作业场所设置应急撤离通道和必要的泄险区。</a:t>
            </a:r>
            <a:endParaRPr lang="zh-CN" altLang="en-US" sz="2800" dirty="0">
              <a:latin typeface="华文楷体" panose="02010600040101010101" charset="-122"/>
              <a:ea typeface="华文楷体" panose="02010600040101010101" charset="-122"/>
              <a:cs typeface="华文楷体" panose="02010600040101010101" charset="-122"/>
            </a:endParaRPr>
          </a:p>
          <a:p>
            <a:pPr marL="0" indent="0" algn="just">
              <a:buNone/>
            </a:pPr>
            <a:endParaRPr lang="zh-CN" altLang="en-US" b="1">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tags/tag1.xml><?xml version="1.0" encoding="utf-8"?>
<p:tagLst xmlns:p="http://schemas.openxmlformats.org/presentationml/2006/main">
  <p:tag name="KSO_WM_UNIT_PLACING_PICTURE_USER_VIEWPORT" val="{&quot;height&quot;:6064,&quot;width&quot;:12464}"/>
</p:tagLst>
</file>

<file path=ppt/tags/tag2.xml><?xml version="1.0" encoding="utf-8"?>
<p:tagLst xmlns:p="http://schemas.openxmlformats.org/presentationml/2006/main">
  <p:tag name="COMMONDATA" val="eyJoZGlkIjoiYTZhMmNkMzNkNTRjZWRlODE3OTI4MDdjZjg1NmViYjgifQ=="/>
  <p:tag name="KSO_WPP_MARK_KEY" val="53909a9f-b5c9-4a60-be7c-94460ab9ff6c"/>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控制科学与工程专题讲座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控制科学与工程专题讲座模版">
      <a:majorFont>
        <a:latin typeface="Times New Roman"/>
        <a:ea typeface="华文新魏"/>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spDef>
    <a:ln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lnDef>
  </a:objectDefaults>
  <a:extraClrSchemeLst>
    <a:extraClrScheme>
      <a:clrScheme name="控制科学与工程专题讲座模版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控制科学与工程专题讲座模版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控制科学与工程专题讲座模版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控制科学与工程专题讲座模版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控制科学与工程专题讲座模版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控制科学与工程专题讲座模版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控制科学与工程专题讲座模版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控制科学与工程专题讲座模版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10569</Words>
  <Application>WPS 演示</Application>
  <PresentationFormat>自定义</PresentationFormat>
  <Paragraphs>387</Paragraphs>
  <Slides>52</Slides>
  <Notes>80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52</vt:i4>
      </vt:variant>
    </vt:vector>
  </HeadingPairs>
  <TitlesOfParts>
    <vt:vector size="68" baseType="lpstr">
      <vt:lpstr>Arial</vt:lpstr>
      <vt:lpstr>宋体</vt:lpstr>
      <vt:lpstr>Wingdings</vt:lpstr>
      <vt:lpstr>Calibri</vt:lpstr>
      <vt:lpstr>Times New Roman</vt:lpstr>
      <vt:lpstr>华文新魏</vt:lpstr>
      <vt:lpstr>隶书</vt:lpstr>
      <vt:lpstr>华文行楷</vt:lpstr>
      <vt:lpstr>华文楷体</vt:lpstr>
      <vt:lpstr>微软雅黑</vt:lpstr>
      <vt:lpstr>华文隶书</vt:lpstr>
      <vt:lpstr>Impact</vt:lpstr>
      <vt:lpstr>Arial Unicode MS</vt:lpstr>
      <vt:lpstr>Tahoma</vt:lpstr>
      <vt:lpstr>自定义设计方案</vt:lpstr>
      <vt:lpstr>控制科学与工程专题讲座模版</vt:lpstr>
      <vt:lpstr>化 工 安全与环保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刘志宝</cp:lastModifiedBy>
  <cp:revision>1639</cp:revision>
  <dcterms:created xsi:type="dcterms:W3CDTF">2016-09-20T02:06:00Z</dcterms:created>
  <dcterms:modified xsi:type="dcterms:W3CDTF">2022-10-05T05:52:07Z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85318E059A9649EF9CADCFE3F3436E9E</vt:lpwstr>
  </property>
</Properties>
</file>