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0" r:id="rId3"/>
  </p:sldMasterIdLst>
  <p:notesMasterIdLst>
    <p:notesMasterId r:id="rId5"/>
  </p:notesMasterIdLst>
  <p:sldIdLst>
    <p:sldId id="3112" r:id="rId4"/>
    <p:sldId id="2746" r:id="rId6"/>
    <p:sldId id="3033" r:id="rId7"/>
    <p:sldId id="3217" r:id="rId8"/>
    <p:sldId id="4032" r:id="rId9"/>
    <p:sldId id="4383" r:id="rId10"/>
    <p:sldId id="4430" r:id="rId11"/>
    <p:sldId id="4431" r:id="rId12"/>
    <p:sldId id="4432" r:id="rId13"/>
    <p:sldId id="4435" r:id="rId14"/>
    <p:sldId id="3820" r:id="rId15"/>
    <p:sldId id="3502" r:id="rId16"/>
    <p:sldId id="4482" r:id="rId17"/>
    <p:sldId id="3218" r:id="rId18"/>
    <p:sldId id="3219" r:id="rId19"/>
    <p:sldId id="3220" r:id="rId20"/>
    <p:sldId id="4919" r:id="rId21"/>
    <p:sldId id="4920" r:id="rId22"/>
    <p:sldId id="4921" r:id="rId23"/>
    <p:sldId id="4922" r:id="rId24"/>
    <p:sldId id="3847" r:id="rId25"/>
    <p:sldId id="3959" r:id="rId26"/>
    <p:sldId id="3960" r:id="rId27"/>
    <p:sldId id="4566" r:id="rId28"/>
    <p:sldId id="4567" r:id="rId29"/>
    <p:sldId id="4568" r:id="rId30"/>
    <p:sldId id="4569" r:id="rId31"/>
    <p:sldId id="4915" r:id="rId32"/>
    <p:sldId id="4570" r:id="rId33"/>
    <p:sldId id="4571" r:id="rId34"/>
    <p:sldId id="4918" r:id="rId35"/>
    <p:sldId id="4924" r:id="rId36"/>
    <p:sldId id="4925" r:id="rId37"/>
    <p:sldId id="4926" r:id="rId38"/>
    <p:sldId id="4927" r:id="rId39"/>
    <p:sldId id="4928" r:id="rId40"/>
    <p:sldId id="4929" r:id="rId41"/>
    <p:sldId id="4931" r:id="rId42"/>
    <p:sldId id="4932" r:id="rId43"/>
    <p:sldId id="4951" r:id="rId44"/>
    <p:sldId id="4952" r:id="rId45"/>
    <p:sldId id="4953" r:id="rId46"/>
    <p:sldId id="4933" r:id="rId47"/>
    <p:sldId id="4934" r:id="rId48"/>
    <p:sldId id="4935" r:id="rId49"/>
    <p:sldId id="4936" r:id="rId50"/>
    <p:sldId id="4947" r:id="rId51"/>
    <p:sldId id="4948" r:id="rId52"/>
    <p:sldId id="4949" r:id="rId53"/>
    <p:sldId id="4950" r:id="rId54"/>
  </p:sldIdLst>
  <p:sldSz cx="9144000" cy="6858000" type="screen4x3"/>
  <p:notesSz cx="6858000" cy="9144000"/>
  <p:custDataLst>
    <p:tags r:id="rId58"/>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66" userDrawn="1">
          <p15:clr>
            <a:srgbClr val="A4A3A4"/>
          </p15:clr>
        </p15:guide>
        <p15:guide id="2" orient="horz" pos="4050" userDrawn="1">
          <p15:clr>
            <a:srgbClr val="A4A3A4"/>
          </p15:clr>
        </p15:guide>
        <p15:guide id="3" pos="3079" userDrawn="1">
          <p15:clr>
            <a:srgbClr val="A4A3A4"/>
          </p15:clr>
        </p15:guide>
        <p15:guide id="4" pos="342" userDrawn="1">
          <p15:clr>
            <a:srgbClr val="A4A3A4"/>
          </p15:clr>
        </p15:guide>
        <p15:guide id="5" pos="536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0000"/>
    <a:srgbClr val="FF0000"/>
    <a:srgbClr val="FF0D0D"/>
    <a:srgbClr val="FD5C0C"/>
    <a:srgbClr val="FBBF09"/>
    <a:srgbClr val="194B79"/>
    <a:srgbClr val="1C50A4"/>
    <a:srgbClr val="0060A8"/>
    <a:srgbClr val="CDC800"/>
    <a:srgbClr val="E975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73" autoAdjust="0"/>
    <p:restoredTop sz="92986" autoAdjust="0"/>
  </p:normalViewPr>
  <p:slideViewPr>
    <p:cSldViewPr showGuides="1">
      <p:cViewPr varScale="1">
        <p:scale>
          <a:sx n="57" d="100"/>
          <a:sy n="57" d="100"/>
        </p:scale>
        <p:origin x="-96" y="-90"/>
      </p:cViewPr>
      <p:guideLst>
        <p:guide orient="horz" pos="466"/>
        <p:guide orient="horz" pos="4050"/>
        <p:guide pos="3079"/>
        <p:guide pos="342"/>
        <p:guide pos="5365"/>
      </p:guideLst>
    </p:cSldViewPr>
  </p:slideViewPr>
  <p:outlineViewPr>
    <p:cViewPr>
      <p:scale>
        <a:sx n="100" d="100"/>
        <a:sy n="100" d="100"/>
      </p:scale>
      <p:origin x="0" y="-14412"/>
    </p:cViewPr>
  </p:outlin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8" Type="http://schemas.openxmlformats.org/officeDocument/2006/relationships/tags" Target="tags/tag1.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25D47C8-EFB8-4D88-B628-AED046E9C5B5}" type="slidenum">
              <a:rPr lang="zh-CN" altLang="en-US"/>
            </a:fld>
            <a:endParaRPr lang="en-US" altLang="zh-CN"/>
          </a:p>
        </p:txBody>
      </p:sp>
      <p:sp>
        <p:nvSpPr>
          <p:cNvPr id="526338" name="Rectangle 2"/>
          <p:cNvSpPr>
            <a:spLocks noRot="1" noChangeArrowheads="1" noTextEdit="1"/>
          </p:cNvSpPr>
          <p:nvPr>
            <p:ph type="sldImg"/>
          </p:nvPr>
        </p:nvSpPr>
        <p:spPr/>
      </p:sp>
      <p:sp>
        <p:nvSpPr>
          <p:cNvPr id="526339" name="Rectangle 3"/>
          <p:cNvSpPr>
            <a:spLocks noGrp="1" noChangeArrowheads="1"/>
          </p:cNvSpPr>
          <p:nvPr>
            <p:ph type="body" idx="1"/>
          </p:nvPr>
        </p:nvSpPr>
        <p:spPr/>
        <p:txBody>
          <a:bodyPr/>
          <a:lstStyle/>
          <a:p>
            <a:pPr marL="228600" indent="-228600"/>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1"/>
            <a:ext cx="2057400" cy="366183"/>
          </a:xfrm>
          <a:prstGeom prst="rect">
            <a:avLst/>
          </a:prstGeom>
        </p:spPr>
        <p:txBody>
          <a:bodyPr/>
          <a:lstStyle/>
          <a:p>
            <a:fld id="{E3AD87B8-9A4B-45E2-BBE5-FB86ADE287A3}" type="datetimeFigureOut">
              <a:rPr lang="zh-CN" altLang="en-US" smtClean="0"/>
            </a:fld>
            <a:endParaRPr lang="zh-CN" altLang="en-US"/>
          </a:p>
        </p:txBody>
      </p:sp>
      <p:sp>
        <p:nvSpPr>
          <p:cNvPr id="3" name="页脚占位符 2"/>
          <p:cNvSpPr>
            <a:spLocks noGrp="1"/>
          </p:cNvSpPr>
          <p:nvPr>
            <p:ph type="ftr" sz="quarter" idx="11"/>
          </p:nvPr>
        </p:nvSpPr>
        <p:spPr>
          <a:xfrm>
            <a:off x="3028950" y="6356351"/>
            <a:ext cx="3086100" cy="366183"/>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457950" y="6356351"/>
            <a:ext cx="2057400" cy="366183"/>
          </a:xfrm>
          <a:prstGeom prst="rect">
            <a:avLst/>
          </a:prstGeom>
        </p:spPr>
        <p:txBody>
          <a:bodyPr/>
          <a:lstStyle/>
          <a:p>
            <a:fld id="{37AAA611-6692-4583-86AB-5AB9B972BD46}"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C859BE78-9BDF-4326-BFF8-0C06906659EE}"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16017D3D-85B4-42D2-93DA-6608FC48BF82}"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620713"/>
            <a:ext cx="2016125" cy="576103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900113" y="620713"/>
            <a:ext cx="5895975" cy="576103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84A78C7D-3A1E-4D32-AA6E-28ACACC90715}"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3074" name="图片 2" descr="微信截图_20180310125201"/>
          <p:cNvPicPr>
            <a:picLocks noChangeAspect="1"/>
          </p:cNvPicPr>
          <p:nvPr/>
        </p:nvPicPr>
        <p:blipFill>
          <a:blip r:embed="rId2"/>
          <a:stretch>
            <a:fillRect/>
          </a:stretch>
        </p:blipFill>
        <p:spPr>
          <a:xfrm>
            <a:off x="-11112" y="3175"/>
            <a:ext cx="9156700" cy="1651000"/>
          </a:xfrm>
          <a:prstGeom prst="rect">
            <a:avLst/>
          </a:prstGeom>
          <a:noFill/>
          <a:ln w="9525">
            <a:noFill/>
          </a:ln>
        </p:spPr>
      </p:pic>
      <p:pic>
        <p:nvPicPr>
          <p:cNvPr id="3075" name="图片 3" descr="图片1"/>
          <p:cNvPicPr>
            <a:picLocks noChangeAspect="1"/>
          </p:cNvPicPr>
          <p:nvPr/>
        </p:nvPicPr>
        <p:blipFill>
          <a:blip r:embed="rId3"/>
          <a:stretch>
            <a:fillRect/>
          </a:stretch>
        </p:blipFill>
        <p:spPr>
          <a:xfrm>
            <a:off x="382588" y="2139950"/>
            <a:ext cx="2055812" cy="2051050"/>
          </a:xfrm>
          <a:prstGeom prst="rect">
            <a:avLst/>
          </a:prstGeom>
          <a:noFill/>
          <a:ln w="9525">
            <a:noFill/>
          </a:ln>
        </p:spPr>
      </p:pic>
      <p:sp>
        <p:nvSpPr>
          <p:cNvPr id="458755" name="Rectangle 1027"/>
          <p:cNvSpPr>
            <a:spLocks noGrp="1" noChangeArrowheads="1"/>
          </p:cNvSpPr>
          <p:nvPr>
            <p:ph type="ctrTitle"/>
          </p:nvPr>
        </p:nvSpPr>
        <p:spPr>
          <a:xfrm>
            <a:off x="2627313" y="2060575"/>
            <a:ext cx="5486400" cy="2209800"/>
          </a:xfrm>
        </p:spPr>
        <p:txBody>
          <a:bodyPr/>
          <a:lstStyle>
            <a:lvl1pPr>
              <a:defRPr u="none"/>
            </a:lvl1pPr>
          </a:lstStyle>
          <a:p>
            <a:pPr fontAlgn="base"/>
            <a:r>
              <a:rPr lang="zh-CN" altLang="en-US" strike="noStrike" noProof="1"/>
              <a:t>单击此处编辑母版标题样式</a:t>
            </a:r>
            <a:endParaRPr lang="zh-CN" altLang="en-US" strike="noStrike" noProof="1"/>
          </a:p>
        </p:txBody>
      </p:sp>
      <p:sp>
        <p:nvSpPr>
          <p:cNvPr id="458756" name="Rectangle 1028"/>
          <p:cNvSpPr>
            <a:spLocks noGrp="1" noChangeArrowheads="1"/>
          </p:cNvSpPr>
          <p:nvPr>
            <p:ph type="subTitle" idx="1"/>
          </p:nvPr>
        </p:nvSpPr>
        <p:spPr>
          <a:xfrm>
            <a:off x="2438400" y="4572000"/>
            <a:ext cx="6324600" cy="1295400"/>
          </a:xfrm>
        </p:spPr>
        <p:txBody>
          <a:bodyPr/>
          <a:lstStyle>
            <a:lvl1pPr marL="0" indent="0">
              <a:buFontTx/>
              <a:buNone/>
              <a:defRPr/>
            </a:lvl1pPr>
          </a:lstStyle>
          <a:p>
            <a:pPr fontAlgn="base"/>
            <a:r>
              <a:rPr lang="zh-CN" altLang="en-US" strike="noStrike" noProof="1"/>
              <a:t>单击此处编辑母版副标题样式</a:t>
            </a:r>
            <a:endParaRPr lang="zh-CN" altLang="en-US" strike="noStrike" noProof="1"/>
          </a:p>
        </p:txBody>
      </p:sp>
      <p:sp>
        <p:nvSpPr>
          <p:cNvPr id="458757" name="Rectangle 1029"/>
          <p:cNvSpPr>
            <a:spLocks noGrp="1" noChangeArrowheads="1"/>
          </p:cNvSpPr>
          <p:nvPr>
            <p:ph type="dt" sz="half" idx="2"/>
          </p:nvPr>
        </p:nvSpPr>
        <p:spPr bwMode="auto">
          <a:xfrm>
            <a:off x="533400" y="6324600"/>
            <a:ext cx="1905000" cy="457200"/>
          </a:xfrm>
          <a:prstGeom prst="rect">
            <a:avLst/>
          </a:prstGeom>
          <a:noFill/>
          <a:ln>
            <a:miter lim="800000"/>
          </a:ln>
        </p:spPr>
        <p:txBody>
          <a:bodyPr vert="horz" wrap="square" lIns="91440" tIns="45720" rIns="91440" bIns="45720" numCol="1" anchor="b" anchorCtr="0" compatLnSpc="1"/>
          <a:lstStyle>
            <a:lvl1pPr>
              <a:defRPr kumimoji="0" sz="1400" b="0" u="none">
                <a:solidFill>
                  <a:schemeClr val="tx1"/>
                </a:solidFill>
                <a:effectLst/>
                <a:ea typeface="+mn-ea"/>
              </a:defRPr>
            </a:lvl1pPr>
          </a:lstStyle>
          <a:p>
            <a:pPr fontAlgn="base"/>
            <a:endParaRPr lang="en-US" altLang="zh-CN" strike="noStrike" noProof="1"/>
          </a:p>
        </p:txBody>
      </p:sp>
      <p:sp>
        <p:nvSpPr>
          <p:cNvPr id="458758" name="Rectangle 1030"/>
          <p:cNvSpPr>
            <a:spLocks noGrp="1" noChangeArrowheads="1"/>
          </p:cNvSpPr>
          <p:nvPr>
            <p:ph type="ftr" sz="quarter" idx="3"/>
          </p:nvPr>
        </p:nvSpPr>
        <p:spPr>
          <a:xfrm>
            <a:off x="3200400" y="63246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400" b="0">
                <a:solidFill>
                  <a:schemeClr val="tx1"/>
                </a:solidFill>
                <a:effectLst/>
              </a:defRPr>
            </a:lvl1pPr>
          </a:lstStyle>
          <a:p>
            <a:pPr fontAlgn="base"/>
            <a:endParaRPr lang="en-US" altLang="zh-CN" strike="noStrike" noProof="1"/>
          </a:p>
        </p:txBody>
      </p:sp>
      <p:sp>
        <p:nvSpPr>
          <p:cNvPr id="458759" name="Rectangle 1031"/>
          <p:cNvSpPr>
            <a:spLocks noGrp="1" noChangeArrowheads="1"/>
          </p:cNvSpPr>
          <p:nvPr>
            <p:ph type="sldNum" sz="quarter" idx="4"/>
          </p:nvPr>
        </p:nvSpPr>
        <p:spPr bwMode="auto">
          <a:xfrm>
            <a:off x="6858000" y="6324600"/>
            <a:ext cx="1905000" cy="457200"/>
          </a:xfrm>
          <a:prstGeom prst="rect">
            <a:avLst/>
          </a:prstGeom>
          <a:noFill/>
          <a:ln>
            <a:miter lim="800000"/>
          </a:ln>
        </p:spPr>
        <p:txBody>
          <a:bodyPr vert="horz" wrap="square" lIns="91440" tIns="45720" rIns="91440" bIns="45720" numCol="1" anchor="b" anchorCtr="0" compatLnSpc="1"/>
          <a:lstStyle>
            <a:lvl1pPr algn="r">
              <a:defRPr kumimoji="0" sz="1400" b="0" u="none">
                <a:solidFill>
                  <a:schemeClr val="tx1"/>
                </a:solidFill>
                <a:effectLst/>
                <a:ea typeface="+mn-ea"/>
              </a:defRPr>
            </a:lvl1pPr>
          </a:lstStyle>
          <a:p>
            <a:pPr fontAlgn="base"/>
            <a:fld id="{B7F54F55-99DD-4B62-8A00-5656EDA3CB44}" type="slidenum">
              <a:rPr lang="zh-CN" altLang="en-US" strike="noStrike" noProof="1">
                <a:latin typeface="Times New Roman" panose="02020603050405020304" pitchFamily="18" charset="0"/>
                <a:ea typeface="+mn-ea"/>
                <a:cs typeface="+mn-cs"/>
              </a:rPr>
            </a:fld>
            <a:endParaRPr lang="en-US" altLang="zh-CN" strike="noStrike" noProof="1"/>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0A7DF0C6-CA5F-4999-9589-9510DF76ECA8}"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5F501E39-4E4D-477E-B662-5479F329465D}"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900113" y="1268413"/>
            <a:ext cx="3956050" cy="5113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008563" y="1268413"/>
            <a:ext cx="3956050" cy="5113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AA569709-FD62-456B-9C3F-43BE83168748}"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B2ED07F9-88A1-4BCB-B6D0-4F7126F8066E}"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2A3E6D7A-F7E4-4CF6-AF20-B1B38CD17C1B}"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13F392BE-027A-40B3-A693-3ECA5662991F}"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5" Type="http://schemas.openxmlformats.org/officeDocument/2006/relationships/theme" Target="../theme/theme2.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ct val="19000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ct val="95000"/>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ct val="95000"/>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5pPr>
      <a:lvl6pPr marL="238442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6pPr>
      <a:lvl7pPr marL="281813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8pPr>
      <a:lvl9pPr marL="368554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890"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8370" algn="l" defTabSz="866775" rtl="0" eaLnBrk="1" latinLnBrk="0" hangingPunct="1">
        <a:defRPr sz="17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p:sp>
        <p:nvSpPr>
          <p:cNvPr id="457730" name="Rectangle 2"/>
          <p:cNvSpPr>
            <a:spLocks noGrp="1" noChangeArrowheads="1"/>
          </p:cNvSpPr>
          <p:nvPr>
            <p:ph type="title"/>
          </p:nvPr>
        </p:nvSpPr>
        <p:spPr bwMode="auto">
          <a:xfrm>
            <a:off x="971550" y="620713"/>
            <a:ext cx="7993063" cy="431800"/>
          </a:xfrm>
          <a:prstGeom prst="rect">
            <a:avLst/>
          </a:prstGeom>
          <a:noFill/>
          <a:ln w="9525">
            <a:noFill/>
            <a:miter lim="800000"/>
          </a:ln>
          <a:effectLst/>
        </p:spPr>
        <p:txBody>
          <a:bodyPr vert="horz" wrap="square" lIns="91440" tIns="45720" rIns="91440" bIns="45720" numCol="1" anchor="ctr" anchorCtr="0" compatLnSpc="1"/>
          <a:lstStyle/>
          <a:p>
            <a:pPr lvl="0" fontAlgn="base"/>
            <a:r>
              <a:rPr lang="zh-CN" altLang="en-US" strike="noStrike" noProof="1" smtClean="0"/>
              <a:t>单击此处编辑母版标题样式</a:t>
            </a:r>
            <a:endParaRPr lang="zh-CN" altLang="en-US" strike="noStrike" noProof="1" smtClean="0"/>
          </a:p>
        </p:txBody>
      </p:sp>
      <p:sp>
        <p:nvSpPr>
          <p:cNvPr id="457731" name="Rectangle 3"/>
          <p:cNvSpPr>
            <a:spLocks noGrp="1" noChangeArrowheads="1"/>
          </p:cNvSpPr>
          <p:nvPr>
            <p:ph type="body" idx="1"/>
          </p:nvPr>
        </p:nvSpPr>
        <p:spPr bwMode="auto">
          <a:xfrm>
            <a:off x="900113" y="1268413"/>
            <a:ext cx="8064500" cy="5113338"/>
          </a:xfrm>
          <a:prstGeom prst="rect">
            <a:avLst/>
          </a:prstGeom>
          <a:noFill/>
          <a:ln w="9525">
            <a:noFill/>
            <a:miter lim="800000"/>
          </a:ln>
          <a:effectLst/>
        </p:spPr>
        <p:txBody>
          <a:bodyPr vert="horz" wrap="square" lIns="91440" tIns="45720" rIns="91440" bIns="45720" numCol="1" anchor="t" anchorCtr="0" compatLnSpc="1"/>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smtClean="0"/>
          </a:p>
        </p:txBody>
      </p:sp>
      <p:sp>
        <p:nvSpPr>
          <p:cNvPr id="457733" name="Rectangle 5"/>
          <p:cNvSpPr>
            <a:spLocks noGrp="1" noChangeArrowheads="1"/>
          </p:cNvSpPr>
          <p:nvPr>
            <p:ph type="ftr" sz="quarter" idx="3"/>
          </p:nvPr>
        </p:nvSpPr>
        <p:spPr bwMode="auto">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kumimoji="0" sz="1600" u="none">
                <a:effectLst>
                  <a:outerShdw blurRad="38100" dist="38100" dir="2700000" algn="tl">
                    <a:srgbClr val="C0C0C0"/>
                  </a:outerShdw>
                </a:effectLst>
                <a:ea typeface="+mn-ea"/>
              </a:defRPr>
            </a:lvl1pPr>
          </a:lstStyle>
          <a:p>
            <a:pPr fontAlgn="base"/>
            <a:r>
              <a:rPr lang="zh-CN" altLang="en-US" strike="noStrike" noProof="1">
                <a:latin typeface="Times New Roman" panose="02020603050405020304" pitchFamily="18" charset="0"/>
                <a:ea typeface="+mn-ea"/>
                <a:cs typeface="+mn-cs"/>
              </a:rPr>
              <a:t>~ </a:t>
            </a:r>
            <a:r>
              <a:rPr lang="en-US" altLang="zh-CN" strike="noStrike" noProof="1">
                <a:solidFill>
                  <a:srgbClr val="FF0066"/>
                </a:solidFill>
                <a:latin typeface="Times New Roman" panose="02020603050405020304" pitchFamily="18" charset="0"/>
                <a:ea typeface="+mn-ea"/>
                <a:cs typeface="+mn-cs"/>
              </a:rPr>
              <a:t>0 </a:t>
            </a:r>
            <a:r>
              <a:rPr lang="en-US" altLang="zh-CN" strike="noStrike" noProof="1">
                <a:latin typeface="Times New Roman" panose="02020603050405020304" pitchFamily="18" charset="0"/>
                <a:ea typeface="+mn-ea"/>
                <a:cs typeface="+mn-cs"/>
              </a:rPr>
              <a:t>~</a:t>
            </a:r>
            <a:endParaRPr lang="en-US" altLang="zh-CN" strike="noStrike" noProof="1"/>
          </a:p>
        </p:txBody>
      </p:sp>
      <p:sp>
        <p:nvSpPr>
          <p:cNvPr id="457741" name="Rectangle 13"/>
          <p:cNvSpPr>
            <a:spLocks noChangeArrowheads="1"/>
          </p:cNvSpPr>
          <p:nvPr/>
        </p:nvSpPr>
        <p:spPr bwMode="auto">
          <a:xfrm>
            <a:off x="755650" y="476250"/>
            <a:ext cx="8208963" cy="36513"/>
          </a:xfrm>
          <a:prstGeom prst="rect">
            <a:avLst/>
          </a:prstGeom>
          <a:gradFill rotWithShape="1">
            <a:gsLst>
              <a:gs pos="0">
                <a:srgbClr val="3399FF"/>
              </a:gs>
              <a:gs pos="100000">
                <a:srgbClr val="3399FF">
                  <a:gamma/>
                  <a:shade val="46275"/>
                  <a:invGamma/>
                </a:srgbClr>
              </a:gs>
            </a:gsLst>
            <a:lin ang="5400000" scaled="1"/>
          </a:gradFill>
          <a:ln w="9525">
            <a:noFill/>
            <a:miter lim="800000"/>
          </a:ln>
          <a:effectLst/>
        </p:spPr>
        <p:txBody>
          <a:bodyPr wrap="none" anchor="ctr"/>
          <a:lstStyle/>
          <a:p>
            <a:pPr fontAlgn="base"/>
            <a:endParaRPr lang="zh-CN" altLang="en-US" strike="noStrike" noProof="1"/>
          </a:p>
        </p:txBody>
      </p:sp>
      <p:sp>
        <p:nvSpPr>
          <p:cNvPr id="1030" name="Text Box 14"/>
          <p:cNvSpPr txBox="1"/>
          <p:nvPr/>
        </p:nvSpPr>
        <p:spPr>
          <a:xfrm>
            <a:off x="971550" y="120333"/>
            <a:ext cx="7380288" cy="398780"/>
          </a:xfrm>
          <a:prstGeom prst="rect">
            <a:avLst/>
          </a:prstGeom>
          <a:noFill/>
          <a:ln w="9525">
            <a:noFill/>
          </a:ln>
        </p:spPr>
        <p:txBody>
          <a:bodyPr anchor="b">
            <a:spAutoFit/>
          </a:bodyPr>
          <a:p>
            <a:pPr lvl="0">
              <a:spcBef>
                <a:spcPct val="50000"/>
              </a:spcBef>
            </a:pPr>
            <a:r>
              <a:rPr lang="zh-CN" altLang="en-US" sz="2000">
                <a:latin typeface="Times New Roman" panose="02020603050405020304" pitchFamily="18" charset="0"/>
              </a:rPr>
              <a:t>化工安全与环保</a:t>
            </a:r>
            <a:endParaRPr lang="zh-CN" altLang="en-US" sz="2000">
              <a:latin typeface="Times New Roman" panose="02020603050405020304" pitchFamily="18" charset="0"/>
            </a:endParaRPr>
          </a:p>
        </p:txBody>
      </p:sp>
      <p:sp>
        <p:nvSpPr>
          <p:cNvPr id="457744" name="Rectangle 16"/>
          <p:cNvSpPr>
            <a:spLocks noChangeArrowheads="1"/>
          </p:cNvSpPr>
          <p:nvPr/>
        </p:nvSpPr>
        <p:spPr bwMode="auto">
          <a:xfrm flipH="1" flipV="1">
            <a:off x="539750" y="981075"/>
            <a:ext cx="36513" cy="5688013"/>
          </a:xfrm>
          <a:prstGeom prst="rect">
            <a:avLst/>
          </a:prstGeom>
          <a:gradFill rotWithShape="1">
            <a:gsLst>
              <a:gs pos="0">
                <a:srgbClr val="3399FF">
                  <a:gamma/>
                  <a:shade val="46275"/>
                  <a:invGamma/>
                </a:srgbClr>
              </a:gs>
              <a:gs pos="100000">
                <a:srgbClr val="3399FF"/>
              </a:gs>
            </a:gsLst>
            <a:lin ang="0" scaled="1"/>
          </a:gradFill>
          <a:ln w="9525">
            <a:noFill/>
            <a:miter lim="800000"/>
          </a:ln>
          <a:effectLst/>
        </p:spPr>
        <p:txBody>
          <a:bodyPr wrap="none" anchor="ctr"/>
          <a:lstStyle/>
          <a:p>
            <a:pPr fontAlgn="base"/>
            <a:endParaRPr lang="zh-CN" altLang="en-US" strike="noStrike" noProof="1"/>
          </a:p>
        </p:txBody>
      </p:sp>
      <p:sp>
        <p:nvSpPr>
          <p:cNvPr id="457745" name="Rectangle 17"/>
          <p:cNvSpPr>
            <a:spLocks noChangeArrowheads="1"/>
          </p:cNvSpPr>
          <p:nvPr/>
        </p:nvSpPr>
        <p:spPr bwMode="auto">
          <a:xfrm>
            <a:off x="179388" y="1196975"/>
            <a:ext cx="288925" cy="4608513"/>
          </a:xfrm>
          <a:prstGeom prst="rect">
            <a:avLst/>
          </a:prstGeom>
          <a:noFill/>
          <a:ln w="9525">
            <a:noFill/>
            <a:miter lim="800000"/>
          </a:ln>
          <a:effectLst/>
        </p:spPr>
        <p:txBody>
          <a:bodyPr vert="eaVert" anchor="ctr"/>
          <a:lstStyle/>
          <a:p>
            <a:pPr fontAlgn="base"/>
            <a:endParaRPr lang="zh-CN" altLang="en-US" sz="2800" strike="noStrike" noProof="1">
              <a:solidFill>
                <a:srgbClr val="0000FF"/>
              </a:solidFill>
              <a:effectLst>
                <a:outerShdw blurRad="38100" dist="38100" dir="2700000" algn="tl">
                  <a:srgbClr val="C0C0C0"/>
                </a:outerShdw>
              </a:effectLst>
            </a:endParaRPr>
          </a:p>
        </p:txBody>
      </p:sp>
      <p:pic>
        <p:nvPicPr>
          <p:cNvPr id="1033" name="图片 1" descr="图片1"/>
          <p:cNvPicPr>
            <a:picLocks noChangeAspect="1"/>
          </p:cNvPicPr>
          <p:nvPr/>
        </p:nvPicPr>
        <p:blipFill>
          <a:blip r:embed="rId12"/>
          <a:stretch>
            <a:fillRect/>
          </a:stretch>
        </p:blipFill>
        <p:spPr>
          <a:xfrm>
            <a:off x="73025" y="15875"/>
            <a:ext cx="974725" cy="971550"/>
          </a:xfrm>
          <a:prstGeom prst="rect">
            <a:avLst/>
          </a:prstGeom>
          <a:noFill/>
          <a:ln w="9525">
            <a:noFill/>
          </a:ln>
        </p:spPr>
      </p:pic>
      <p:sp>
        <p:nvSpPr>
          <p:cNvPr id="3" name="文本框 2"/>
          <p:cNvSpPr txBox="1"/>
          <p:nvPr/>
        </p:nvSpPr>
        <p:spPr>
          <a:xfrm>
            <a:off x="6704965" y="6381750"/>
            <a:ext cx="2173605" cy="368300"/>
          </a:xfrm>
          <a:prstGeom prst="rect">
            <a:avLst/>
          </a:prstGeom>
          <a:pattFill prst="pct5">
            <a:fgClr>
              <a:schemeClr val="accent1"/>
            </a:fgClr>
            <a:bgClr>
              <a:schemeClr val="bg1"/>
            </a:bgClr>
          </a:pattFill>
          <a:effectLst>
            <a:innerShdw blurRad="63500" dist="50800">
              <a:prstClr val="black">
                <a:alpha val="50000"/>
              </a:prstClr>
            </a:innerShdw>
          </a:effectLst>
        </p:spPr>
        <p:txBody>
          <a:bodyPr wrap="square" rtlCol="0">
            <a:spAutoFit/>
          </a:bodyPr>
          <a:p>
            <a:pPr fontAlgn="base"/>
            <a:r>
              <a:rPr lang="en-US" altLang="zh-CN" u="none" strike="noStrike" noProof="1">
                <a:solidFill>
                  <a:srgbClr val="00B050"/>
                </a:solidFill>
                <a:latin typeface="隶书" panose="02010509060101010101" charset="-122"/>
                <a:ea typeface="隶书" panose="02010509060101010101" charset="-122"/>
                <a:cs typeface="+mn-cs"/>
              </a:rPr>
              <a:t>  </a:t>
            </a:r>
            <a:r>
              <a:rPr lang="zh-CN" altLang="en-US" u="none" strike="noStrike" noProof="1">
                <a:solidFill>
                  <a:srgbClr val="00B050"/>
                </a:solidFill>
                <a:latin typeface="隶书" panose="02010509060101010101" charset="-122"/>
                <a:ea typeface="隶书" panose="02010509060101010101" charset="-122"/>
                <a:cs typeface="+mn-cs"/>
              </a:rPr>
              <a:t>化学与化工学院</a:t>
            </a:r>
            <a:endParaRPr lang="zh-CN" altLang="en-US" u="none" strike="noStrike" noProof="1">
              <a:solidFill>
                <a:srgbClr val="00B050"/>
              </a:solidFill>
              <a:latin typeface="隶书" panose="02010509060101010101" charset="-122"/>
              <a:ea typeface="隶书" panose="02010509060101010101" charset="-122"/>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lvl1pPr algn="l" rtl="0" fontAlgn="base">
        <a:spcBef>
          <a:spcPct val="0"/>
        </a:spcBef>
        <a:spcAft>
          <a:spcPct val="0"/>
        </a:spcAft>
        <a:defRPr kumimoji="1" sz="2800" b="1" u="sng">
          <a:solidFill>
            <a:srgbClr val="0000FF"/>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p:titleStyle>
    <p:bodyStyle>
      <a:lvl1pPr marL="342900" indent="-342900" algn="l" rtl="0" fontAlgn="base">
        <a:spcBef>
          <a:spcPct val="20000"/>
        </a:spcBef>
        <a:spcAft>
          <a:spcPct val="0"/>
        </a:spcAft>
        <a:buBlip>
          <a:blip r:embed="rId13"/>
        </a:buBlip>
        <a:defRPr kumimoji="1" sz="2400">
          <a:solidFill>
            <a:schemeClr val="tx1"/>
          </a:solidFill>
          <a:latin typeface="+mn-lt"/>
          <a:ea typeface="+mn-ea"/>
          <a:cs typeface="+mn-cs"/>
        </a:defRPr>
      </a:lvl1pPr>
      <a:lvl2pPr marL="742950" indent="-285750" algn="l" rtl="0" fontAlgn="base">
        <a:spcBef>
          <a:spcPct val="20000"/>
        </a:spcBef>
        <a:spcAft>
          <a:spcPct val="0"/>
        </a:spcAft>
        <a:buSzPct val="75000"/>
        <a:buBlip>
          <a:blip r:embed="rId14"/>
        </a:buBlip>
        <a:defRPr kumimoji="1" sz="2000">
          <a:solidFill>
            <a:schemeClr val="tx1"/>
          </a:solidFill>
          <a:effectLst>
            <a:outerShdw blurRad="38100" dist="38100" dir="2700000" algn="tl">
              <a:srgbClr val="C0C0C0"/>
            </a:outerShdw>
          </a:effectLst>
          <a:latin typeface="+mn-lt"/>
          <a:ea typeface="+mn-ea"/>
        </a:defRPr>
      </a:lvl2pPr>
      <a:lvl3pPr marL="1143000" indent="-228600" algn="l" rtl="0" fontAlgn="base">
        <a:spcBef>
          <a:spcPct val="20000"/>
        </a:spcBef>
        <a:spcAft>
          <a:spcPct val="0"/>
        </a:spcAft>
        <a:buChar char="•"/>
        <a:defRPr kumimoji="1">
          <a:solidFill>
            <a:schemeClr val="tx1"/>
          </a:solidFill>
          <a:effectLst>
            <a:outerShdw blurRad="38100" dist="38100" dir="2700000" algn="tl">
              <a:srgbClr val="C0C0C0"/>
            </a:outerShdw>
          </a:effectLst>
          <a:latin typeface="+mn-lt"/>
          <a:ea typeface="+mn-ea"/>
        </a:defRPr>
      </a:lvl3pPr>
      <a:lvl4pPr marL="1600200" indent="-228600" algn="l" rtl="0" fontAlgn="base">
        <a:spcBef>
          <a:spcPct val="20000"/>
        </a:spcBef>
        <a:spcAft>
          <a:spcPct val="0"/>
        </a:spcAft>
        <a:buChar char="–"/>
        <a:defRPr kumimoji="1" sz="1600">
          <a:solidFill>
            <a:schemeClr val="tx1"/>
          </a:solidFill>
          <a:effectLst>
            <a:outerShdw blurRad="38100" dist="38100" dir="2700000" algn="tl">
              <a:srgbClr val="C0C0C0"/>
            </a:outerShdw>
          </a:effectLst>
          <a:latin typeface="+mn-lt"/>
          <a:ea typeface="+mn-ea"/>
        </a:defRPr>
      </a:lvl4pPr>
      <a:lvl5pPr marL="20574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ctrTitle"/>
          </p:nvPr>
        </p:nvSpPr>
        <p:spPr>
          <a:xfrm>
            <a:off x="2289175" y="1927860"/>
            <a:ext cx="5891213" cy="2303463"/>
          </a:xfrm>
        </p:spPr>
        <p:txBody>
          <a:bodyPr/>
          <a:lstStyle/>
          <a:p>
            <a:pPr algn="ctr"/>
            <a:r>
              <a:rPr lang="zh-CN" altLang="en-US" sz="5400"/>
              <a:t>化 工</a:t>
            </a:r>
            <a:br>
              <a:rPr lang="zh-CN" altLang="en-US" sz="5400"/>
            </a:br>
            <a:r>
              <a:rPr lang="zh-CN" altLang="en-US" sz="5400"/>
              <a:t>安全与环保</a:t>
            </a:r>
            <a:endParaRPr lang="zh-CN" altLang="en-US" sz="5400"/>
          </a:p>
        </p:txBody>
      </p:sp>
      <p:sp>
        <p:nvSpPr>
          <p:cNvPr id="346115" name="Rectangle 3" descr="蓝色砂纸"/>
          <p:cNvSpPr>
            <a:spLocks noGrp="1" noChangeArrowheads="1"/>
          </p:cNvSpPr>
          <p:nvPr>
            <p:ph type="subTitle" idx="1"/>
          </p:nvPr>
        </p:nvSpPr>
        <p:spPr>
          <a:xfrm>
            <a:off x="0" y="4467860"/>
            <a:ext cx="9144000" cy="2383790"/>
          </a:xfrm>
          <a:blipFill dpi="0" rotWithShape="0">
            <a:blip r:embed="rId1" cstate="print"/>
            <a:srcRect/>
            <a:tile tx="0" ty="0" sx="100000" sy="100000" flip="none" algn="tl"/>
          </a:blipFill>
        </p:spPr>
        <p:txBody>
          <a:bodyPr/>
          <a:lstStyle/>
          <a:p>
            <a:pPr algn="ctr" eaLnBrk="1" latinLnBrk="0" hangingPunct="1">
              <a:lnSpc>
                <a:spcPct val="50000"/>
              </a:lnSpc>
              <a:spcBef>
                <a:spcPts val="0"/>
              </a:spcBef>
              <a:spcAft>
                <a:spcPts val="0"/>
              </a:spcAft>
            </a:pPr>
            <a:endParaRPr lang="zh-CN" altLang="zh-CN" sz="3600" b="1">
              <a:solidFill>
                <a:schemeClr val="tx1"/>
              </a:solidFill>
              <a:latin typeface="华文行楷" panose="02010800040101010101" pitchFamily="2" charset="-122"/>
              <a:ea typeface="华文行楷" panose="02010800040101010101" pitchFamily="2" charset="-122"/>
            </a:endParaRPr>
          </a:p>
          <a:p>
            <a:pPr algn="ctr">
              <a:lnSpc>
                <a:spcPct val="90000"/>
              </a:lnSpc>
              <a:spcBef>
                <a:spcPts val="25"/>
              </a:spcBef>
              <a:spcAft>
                <a:spcPts val="0"/>
              </a:spcAft>
            </a:pPr>
            <a:r>
              <a:rPr lang="zh-CN" altLang="zh-CN" sz="3600" b="1">
                <a:solidFill>
                  <a:schemeClr val="tx1"/>
                </a:solidFill>
                <a:latin typeface="华文楷体" panose="02010600040101010101" charset="-122"/>
                <a:ea typeface="华文楷体" panose="02010600040101010101" charset="-122"/>
              </a:rPr>
              <a:t>刘志宝</a:t>
            </a:r>
            <a:endParaRPr lang="zh-CN" altLang="zh-CN" sz="3600" b="1">
              <a:solidFill>
                <a:schemeClr val="tx1"/>
              </a:solidFill>
              <a:latin typeface="华文行楷" panose="02010800040101010101" pitchFamily="2" charset="-122"/>
              <a:ea typeface="华文行楷" panose="02010800040101010101" pitchFamily="2" charset="-122"/>
            </a:endParaRPr>
          </a:p>
          <a:p>
            <a:pPr algn="ctr">
              <a:lnSpc>
                <a:spcPct val="90000"/>
              </a:lnSpc>
            </a:pPr>
            <a:r>
              <a:rPr lang="en-US" altLang="zh-CN" sz="3200" b="1">
                <a:solidFill>
                  <a:schemeClr val="tx1"/>
                </a:solidFill>
                <a:latin typeface="+mj-lt"/>
                <a:ea typeface="华文行楷" panose="02010800040101010101" pitchFamily="2" charset="-122"/>
                <a:cs typeface="+mj-lt"/>
              </a:rPr>
              <a:t> </a:t>
            </a:r>
            <a:r>
              <a:rPr lang="zh-CN" altLang="zh-CN" sz="3200" b="1">
                <a:solidFill>
                  <a:schemeClr val="tx1"/>
                </a:solidFill>
                <a:latin typeface="+mj-lt"/>
                <a:ea typeface="华文行楷" panose="02010800040101010101" pitchFamily="2" charset="-122"/>
                <a:cs typeface="+mj-lt"/>
              </a:rPr>
              <a:t>15853177979</a:t>
            </a:r>
            <a:endParaRPr lang="zh-CN" altLang="zh-CN" sz="3600" b="1">
              <a:solidFill>
                <a:schemeClr val="tx1"/>
              </a:solidFill>
              <a:latin typeface="+mj-lt"/>
              <a:ea typeface="华文行楷" panose="02010800040101010101" pitchFamily="2" charset="-122"/>
              <a:cs typeface="+mj-lt"/>
            </a:endParaRPr>
          </a:p>
          <a:p>
            <a:pPr algn="ctr">
              <a:lnSpc>
                <a:spcPct val="90000"/>
              </a:lnSpc>
            </a:pPr>
            <a:endParaRPr lang="en-US" altLang="zh-CN" sz="3600" b="1">
              <a:solidFill>
                <a:schemeClr val="tx1"/>
              </a:solidFill>
              <a:latin typeface="+mj-lt"/>
              <a:ea typeface="华文行楷" panose="02010800040101010101" pitchFamily="2" charset="-122"/>
              <a:cs typeface="+mj-lt"/>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3590" y="606425"/>
            <a:ext cx="8141335" cy="5930900"/>
          </a:xfrm>
        </p:spPr>
        <p:txBody>
          <a:bodyPr/>
          <a:p>
            <a:pPr marL="0" indent="0" eaLnBrk="1" latinLnBrk="0" hangingPunct="1">
              <a:spcBef>
                <a:spcPts val="0"/>
              </a:spcBef>
              <a:buNone/>
            </a:pPr>
            <a:r>
              <a:rPr lang="en-US" altLang="zh-CN" b="1">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四、《固体废物污染环境防治法》（2020年修订）</a:t>
            </a:r>
            <a:endParaRPr lang="zh-CN" altLang="en-US">
              <a:latin typeface="华文楷体" panose="02010600040101010101" charset="-122"/>
              <a:ea typeface="华文楷体" panose="02010600040101010101" charset="-122"/>
            </a:endParaRPr>
          </a:p>
          <a:p>
            <a:pPr marL="0" indent="0" eaLnBrk="1" latinLnBrk="0" hangingPunct="1">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新修订的固废法，有十大核心变化：</a:t>
            </a:r>
            <a:endParaRPr lang="en-US" altLang="zh-CN">
              <a:latin typeface="华文楷体" panose="02010600040101010101" charset="-122"/>
              <a:ea typeface="华文楷体" panose="02010600040101010101" charset="-122"/>
            </a:endParaRPr>
          </a:p>
          <a:p>
            <a:pPr marL="0" indent="0" eaLnBrk="1" latinLnBrk="0" hangingPunct="1">
              <a:spcBef>
                <a:spcPts val="0"/>
              </a:spcBef>
              <a:buNone/>
            </a:pPr>
            <a:r>
              <a:rPr lang="en-US" altLang="zh-CN">
                <a:latin typeface="华文楷体" panose="02010600040101010101" charset="-122"/>
                <a:ea typeface="华文楷体" panose="02010600040101010101" charset="-122"/>
              </a:rPr>
              <a:t>    1. 产废单位需对第三方进行实质性审查，并建立台帐和全过程监管</a:t>
            </a:r>
            <a:r>
              <a:rPr lang="zh-CN" altLang="en-US">
                <a:latin typeface="华文楷体" panose="02010600040101010101" charset="-122"/>
                <a:ea typeface="华文楷体" panose="02010600040101010101" charset="-122"/>
              </a:rPr>
              <a:t>。（第</a:t>
            </a:r>
            <a:r>
              <a:rPr lang="en-US" altLang="zh-CN">
                <a:latin typeface="华文楷体" panose="02010600040101010101" charset="-122"/>
                <a:ea typeface="华文楷体" panose="02010600040101010101" charset="-122"/>
              </a:rPr>
              <a:t>36</a:t>
            </a:r>
            <a:r>
              <a:rPr lang="zh-CN" altLang="en-US">
                <a:latin typeface="华文楷体" panose="02010600040101010101" charset="-122"/>
                <a:ea typeface="华文楷体" panose="02010600040101010101" charset="-122"/>
              </a:rPr>
              <a:t>条、第</a:t>
            </a:r>
            <a:r>
              <a:rPr lang="en-US" altLang="zh-CN">
                <a:latin typeface="华文楷体" panose="02010600040101010101" charset="-122"/>
                <a:ea typeface="华文楷体" panose="02010600040101010101" charset="-122"/>
              </a:rPr>
              <a:t>37</a:t>
            </a:r>
            <a:r>
              <a:rPr lang="zh-CN" altLang="en-US">
                <a:latin typeface="华文楷体" panose="02010600040101010101" charset="-122"/>
                <a:ea typeface="华文楷体" panose="02010600040101010101" charset="-122"/>
              </a:rPr>
              <a:t>条、第</a:t>
            </a:r>
            <a:r>
              <a:rPr lang="en-US" altLang="zh-CN">
                <a:latin typeface="华文楷体" panose="02010600040101010101" charset="-122"/>
                <a:ea typeface="华文楷体" panose="02010600040101010101" charset="-122"/>
              </a:rPr>
              <a:t>102</a:t>
            </a:r>
            <a:r>
              <a:rPr lang="zh-CN" altLang="en-US">
                <a:latin typeface="华文楷体" panose="02010600040101010101" charset="-122"/>
                <a:ea typeface="华文楷体" panose="02010600040101010101" charset="-122"/>
              </a:rPr>
              <a:t>条）</a:t>
            </a:r>
            <a:endParaRPr lang="zh-CN" altLang="en-US">
              <a:latin typeface="华文楷体" panose="02010600040101010101" charset="-122"/>
              <a:ea typeface="华文楷体" panose="02010600040101010101" charset="-122"/>
            </a:endParaRPr>
          </a:p>
          <a:p>
            <a:pPr marL="0" indent="0" eaLnBrk="1" latinLnBrk="0" hangingPunct="1">
              <a:spcBef>
                <a:spcPts val="0"/>
              </a:spcBef>
              <a:buNone/>
            </a:pPr>
            <a:r>
              <a:rPr lang="en-US" altLang="zh-CN">
                <a:latin typeface="华文楷体" panose="02010600040101010101" charset="-122"/>
                <a:ea typeface="华文楷体" panose="02010600040101010101" charset="-122"/>
              </a:rPr>
              <a:t>    2. 进一步厘清固废与产品的区别，强调固废利用</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spcBef>
                <a:spcPts val="0"/>
              </a:spcBef>
              <a:buNone/>
            </a:pPr>
            <a:r>
              <a:rPr lang="en-US" altLang="zh-CN">
                <a:latin typeface="华文楷体" panose="02010600040101010101" charset="-122"/>
                <a:ea typeface="华文楷体" panose="02010600040101010101" charset="-122"/>
              </a:rPr>
              <a:t>    3. 动态调整《国家危险废物名录》</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spcBef>
                <a:spcPts val="0"/>
              </a:spcBef>
              <a:buNone/>
            </a:pPr>
            <a:r>
              <a:rPr lang="en-US" altLang="zh-CN">
                <a:latin typeface="华文楷体" panose="02010600040101010101" charset="-122"/>
                <a:ea typeface="华文楷体" panose="02010600040101010101" charset="-122"/>
              </a:rPr>
              <a:t>    4. 完善法律责任，罚款最高500万提升了10倍到20倍</a:t>
            </a:r>
            <a:r>
              <a:rPr lang="zh-CN" altLang="en-US">
                <a:latin typeface="华文楷体" panose="02010600040101010101" charset="-122"/>
                <a:ea typeface="华文楷体" panose="02010600040101010101" charset="-122"/>
              </a:rPr>
              <a:t>。（例如第一百零八条第二款，擅自倾倒、堆放、丢弃、遗撒城镇污水处理设施产生的污泥和处理处置后的污泥的，造成严重后果的，处二百万元以上五百万元以下的罚款）</a:t>
            </a:r>
            <a:endParaRPr lang="zh-CN" altLang="en-US">
              <a:latin typeface="华文楷体" panose="02010600040101010101" charset="-122"/>
              <a:ea typeface="华文楷体" panose="02010600040101010101" charset="-122"/>
            </a:endParaRPr>
          </a:p>
          <a:p>
            <a:pPr marL="0" indent="0" eaLnBrk="1" latinLnBrk="0" hangingPunct="1">
              <a:spcBef>
                <a:spcPts val="0"/>
              </a:spcBef>
              <a:buNone/>
            </a:pPr>
            <a:r>
              <a:rPr lang="en-US" altLang="zh-CN">
                <a:latin typeface="华文楷体" panose="02010600040101010101" charset="-122"/>
                <a:ea typeface="华文楷体" panose="02010600040101010101" charset="-122"/>
              </a:rPr>
              <a:t>    5. 增加固废三同时自主验收和排污许可制度</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spcBef>
                <a:spcPts val="0"/>
              </a:spcBef>
              <a:buNone/>
            </a:pPr>
            <a:r>
              <a:rPr lang="en-US" altLang="zh-CN">
                <a:latin typeface="华文楷体" panose="02010600040101010101" charset="-122"/>
                <a:ea typeface="华文楷体" panose="02010600040101010101" charset="-122"/>
              </a:rPr>
              <a:t>    6. 新增电子电器等产品的生产者延伸制度</a:t>
            </a:r>
            <a:r>
              <a:rPr lang="zh-CN" altLang="en-US">
                <a:latin typeface="华文楷体" panose="02010600040101010101" charset="-122"/>
                <a:ea typeface="华文楷体" panose="02010600040101010101" charset="-122"/>
              </a:rPr>
              <a:t>。（第</a:t>
            </a:r>
            <a:r>
              <a:rPr lang="en-US" altLang="zh-CN">
                <a:latin typeface="华文楷体" panose="02010600040101010101" charset="-122"/>
                <a:ea typeface="华文楷体" panose="02010600040101010101" charset="-122"/>
              </a:rPr>
              <a:t>66</a:t>
            </a:r>
            <a:r>
              <a:rPr lang="zh-CN" altLang="en-US">
                <a:latin typeface="华文楷体" panose="02010600040101010101" charset="-122"/>
                <a:ea typeface="华文楷体" panose="02010600040101010101" charset="-122"/>
              </a:rPr>
              <a:t>条）</a:t>
            </a:r>
            <a:endParaRPr lang="zh-CN" altLang="en-US">
              <a:latin typeface="华文楷体" panose="02010600040101010101" charset="-122"/>
              <a:ea typeface="华文楷体" panose="02010600040101010101" charset="-122"/>
            </a:endParaRPr>
          </a:p>
          <a:p>
            <a:pPr marL="0" indent="0" eaLnBrk="1" latinLnBrk="0" hangingPunct="1">
              <a:spcBef>
                <a:spcPts val="0"/>
              </a:spcBef>
              <a:buNone/>
            </a:pPr>
            <a:r>
              <a:rPr lang="en-US" altLang="zh-CN">
                <a:latin typeface="华文楷体" panose="02010600040101010101" charset="-122"/>
                <a:ea typeface="华文楷体" panose="02010600040101010101" charset="-122"/>
              </a:rPr>
              <a:t>    7. 新增污泥处置的法定义务、污水处理费覆盖污泥处置成本</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spcBef>
                <a:spcPts val="0"/>
              </a:spcBef>
              <a:buNone/>
            </a:pPr>
            <a:r>
              <a:rPr lang="en-US" altLang="zh-CN">
                <a:latin typeface="华文楷体" panose="02010600040101010101" charset="-122"/>
                <a:ea typeface="华文楷体" panose="02010600040101010101" charset="-122"/>
              </a:rPr>
              <a:t>    8. 健全建筑垃圾管理规定，要求施工单位编制和备案建筑垃圾处理方案</a:t>
            </a:r>
            <a:r>
              <a:rPr lang="zh-CN" altLang="en-US" b="1">
                <a:latin typeface="华文楷体" panose="02010600040101010101" charset="-122"/>
                <a:ea typeface="华文楷体" panose="02010600040101010101" charset="-122"/>
              </a:rPr>
              <a:t>。</a:t>
            </a:r>
            <a:endParaRPr lang="zh-CN" altLang="en-US" b="1">
              <a:latin typeface="华文楷体" panose="02010600040101010101" charset="-122"/>
              <a:ea typeface="华文楷体" panose="0201060004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81990" y="759460"/>
            <a:ext cx="8282940" cy="5563235"/>
          </a:xfrm>
        </p:spPr>
        <p:txBody>
          <a:bodyPr/>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9. 新增收集、运输、利用、处置危险废物的单位投保环污险的强制要求</a:t>
            </a:r>
            <a:r>
              <a:rPr lang="zh-CN" altLang="en-US">
                <a:latin typeface="华文楷体" panose="02010600040101010101" charset="-122"/>
                <a:ea typeface="华文楷体" panose="02010600040101010101" charset="-122"/>
              </a:rPr>
              <a:t>。（第</a:t>
            </a:r>
            <a:r>
              <a:rPr lang="en-US" altLang="zh-CN">
                <a:latin typeface="华文楷体" panose="02010600040101010101" charset="-122"/>
                <a:ea typeface="华文楷体" panose="02010600040101010101" charset="-122"/>
              </a:rPr>
              <a:t>99</a:t>
            </a:r>
            <a:r>
              <a:rPr lang="zh-CN" altLang="en-US">
                <a:latin typeface="华文楷体" panose="02010600040101010101" charset="-122"/>
                <a:ea typeface="华文楷体" panose="02010600040101010101" charset="-122"/>
              </a:rPr>
              <a:t>条）</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10. 新增固体废物生态环境损害赔偿磋商制度</a:t>
            </a:r>
            <a:r>
              <a:rPr lang="zh-CN" altLang="en-US">
                <a:latin typeface="华文楷体" panose="02010600040101010101" charset="-122"/>
                <a:ea typeface="华文楷体" panose="02010600040101010101" charset="-122"/>
              </a:rPr>
              <a:t>。（第</a:t>
            </a:r>
            <a:r>
              <a:rPr lang="en-US" altLang="zh-CN">
                <a:latin typeface="华文楷体" panose="02010600040101010101" charset="-122"/>
                <a:ea typeface="华文楷体" panose="02010600040101010101" charset="-122"/>
              </a:rPr>
              <a:t>122</a:t>
            </a:r>
            <a:r>
              <a:rPr lang="zh-CN" altLang="en-US">
                <a:latin typeface="华文楷体" panose="02010600040101010101" charset="-122"/>
                <a:ea typeface="华文楷体" panose="02010600040101010101" charset="-122"/>
              </a:rPr>
              <a:t>条）</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b="1">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五、其他的法律、法规</a:t>
            </a:r>
            <a:endParaRPr lang="zh-CN" altLang="en-US" b="1">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1. </a:t>
            </a:r>
            <a:r>
              <a:rPr lang="zh-CN" altLang="en-US">
                <a:latin typeface="华文楷体" panose="02010600040101010101" charset="-122"/>
                <a:ea typeface="华文楷体" panose="02010600040101010101" charset="-122"/>
              </a:rPr>
              <a:t>《土壤污染防治法》（主席令第八号）</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2. </a:t>
            </a:r>
            <a:r>
              <a:rPr lang="zh-CN" altLang="en-US">
                <a:latin typeface="华文楷体" panose="02010600040101010101" charset="-122"/>
                <a:ea typeface="华文楷体" panose="02010600040101010101" charset="-122"/>
              </a:rPr>
              <a:t>《放射性污染防治法》（主席令第六号）</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3. </a:t>
            </a:r>
            <a:r>
              <a:rPr lang="zh-CN" altLang="en-US">
                <a:latin typeface="华文楷体" panose="02010600040101010101" charset="-122"/>
                <a:ea typeface="华文楷体" panose="02010600040101010101" charset="-122"/>
              </a:rPr>
              <a:t>《环境影响评价法》（</a:t>
            </a:r>
            <a:r>
              <a:rPr lang="en-US" altLang="zh-CN">
                <a:latin typeface="华文楷体" panose="02010600040101010101" charset="-122"/>
                <a:ea typeface="华文楷体" panose="02010600040101010101" charset="-122"/>
              </a:rPr>
              <a:t>2018</a:t>
            </a:r>
            <a:r>
              <a:rPr lang="zh-CN" altLang="en-US">
                <a:latin typeface="华文楷体" panose="02010600040101010101" charset="-122"/>
                <a:ea typeface="华文楷体" panose="02010600040101010101" charset="-122"/>
              </a:rPr>
              <a:t>年修订）</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4. </a:t>
            </a:r>
            <a:r>
              <a:rPr lang="zh-CN" altLang="en-US">
                <a:latin typeface="华文楷体" panose="02010600040101010101" charset="-122"/>
                <a:ea typeface="华文楷体" panose="02010600040101010101" charset="-122"/>
              </a:rPr>
              <a:t>《循环经济促进法》（</a:t>
            </a:r>
            <a:r>
              <a:rPr lang="en-US" altLang="zh-CN">
                <a:latin typeface="华文楷体" panose="02010600040101010101" charset="-122"/>
                <a:ea typeface="华文楷体" panose="02010600040101010101" charset="-122"/>
              </a:rPr>
              <a:t>2018</a:t>
            </a:r>
            <a:r>
              <a:rPr lang="zh-CN" altLang="en-US">
                <a:latin typeface="华文楷体" panose="02010600040101010101" charset="-122"/>
                <a:ea typeface="华文楷体" panose="02010600040101010101" charset="-122"/>
              </a:rPr>
              <a:t>年修订）</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5. </a:t>
            </a:r>
            <a:r>
              <a:rPr lang="zh-CN" altLang="en-US">
                <a:latin typeface="华文楷体" panose="02010600040101010101" charset="-122"/>
                <a:ea typeface="华文楷体" panose="02010600040101010101" charset="-122"/>
              </a:rPr>
              <a:t>《噪声污染防治法》    （主席令第一〇四号）</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6. </a:t>
            </a:r>
            <a:r>
              <a:rPr lang="zh-CN" altLang="en-US">
                <a:latin typeface="华文楷体" panose="02010600040101010101" charset="-122"/>
                <a:ea typeface="华文楷体" panose="02010600040101010101" charset="-122"/>
              </a:rPr>
              <a:t>《防治船舶污染海洋环境管理条例 》（国务院令第561号，国务院令676号修订）</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7. </a:t>
            </a:r>
            <a:r>
              <a:rPr lang="zh-CN" altLang="en-US">
                <a:latin typeface="华文楷体" panose="02010600040101010101" charset="-122"/>
                <a:ea typeface="华文楷体" panose="02010600040101010101" charset="-122"/>
              </a:rPr>
              <a:t>《放射性废物安全管理条例》（国务院令第612号）</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8. </a:t>
            </a:r>
            <a:r>
              <a:rPr lang="zh-CN" altLang="en-US">
                <a:latin typeface="华文楷体" panose="02010600040101010101" charset="-122"/>
                <a:ea typeface="华文楷体" panose="02010600040101010101" charset="-122"/>
              </a:rPr>
              <a:t>《规划环境影响评价条例》（国务院令第559号）</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sz="2800">
                <a:latin typeface="华文楷体" panose="02010600040101010101" charset="-122"/>
                <a:ea typeface="华文楷体" panose="02010600040101010101" charset="-122"/>
                <a:sym typeface="+mn-ea"/>
              </a:rPr>
              <a:t>　　</a:t>
            </a:r>
            <a:endParaRPr lang="zh-CN" altLang="en-US" sz="2800">
              <a:latin typeface="华文楷体" panose="02010600040101010101" charset="-122"/>
              <a:ea typeface="华文楷体" panose="02010600040101010101" charset="-122"/>
            </a:endParaRPr>
          </a:p>
          <a:p>
            <a:pPr marL="0" indent="0" eaLnBrk="1" latinLnBrk="0" hangingPunct="1">
              <a:lnSpc>
                <a:spcPts val="3200"/>
              </a:lnSpc>
              <a:spcBef>
                <a:spcPts val="0"/>
              </a:spcBef>
              <a:buNone/>
            </a:pPr>
            <a:endParaRPr lang="zh-CN" altLang="en-US" sz="2800" b="1">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spcBef>
                <a:spcPts val="0"/>
              </a:spcBef>
              <a:buNone/>
            </a:pPr>
            <a:endParaRPr lang="zh-CN" altLang="en-US" sz="2800">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zh-CN" altLang="en-US">
                <a:latin typeface="华文楷体" panose="02010600040101010101" charset="-122"/>
                <a:ea typeface="华文楷体" panose="02010600040101010101" charset="-122"/>
                <a:sym typeface="+mn-ea"/>
              </a:rPr>
              <a:t>    </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07720" y="570230"/>
            <a:ext cx="8031480" cy="5926455"/>
          </a:xfrm>
          <a:prstGeom prst="rect">
            <a:avLst/>
          </a:prstGeom>
          <a:noFill/>
        </p:spPr>
        <p:txBody>
          <a:bodyPr wrap="square" rtlCol="0" anchor="t">
            <a:spAutoFit/>
          </a:bodyPr>
          <a:p>
            <a:pPr marL="0" indent="0" eaLnBrk="1" latinLnBrk="0" hangingPunct="1">
              <a:lnSpc>
                <a:spcPts val="3500"/>
              </a:lnSpc>
              <a:spcBef>
                <a:spcPts val="0"/>
              </a:spcBef>
              <a:buNone/>
            </a:pPr>
            <a:r>
              <a:rPr lang="zh-CN" altLang="en-US" sz="2800">
                <a:latin typeface="华文楷体" panose="02010600040101010101" charset="-122"/>
                <a:ea typeface="华文楷体" panose="02010600040101010101" charset="-122"/>
                <a:sym typeface="+mn-ea"/>
              </a:rPr>
              <a:t>　</a:t>
            </a:r>
            <a:endParaRPr lang="zh-CN" altLang="en-US" sz="2800">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endParaRPr lang="zh-CN" altLang="en-US" sz="2800">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sz="2400">
                <a:latin typeface="华文楷体" panose="02010600040101010101" charset="-122"/>
                <a:ea typeface="华文楷体" panose="02010600040101010101" charset="-122"/>
                <a:cs typeface="华文楷体" panose="02010600040101010101" charset="-122"/>
                <a:sym typeface="+mn-ea"/>
              </a:rPr>
              <a:t>    </a:t>
            </a:r>
            <a:r>
              <a:rPr lang="zh-CN" altLang="en-US" sz="2400">
                <a:solidFill>
                  <a:srgbClr val="FF0000"/>
                </a:solidFill>
                <a:latin typeface="华文楷体" panose="02010600040101010101" charset="-122"/>
                <a:ea typeface="华文楷体" panose="02010600040101010101" charset="-122"/>
                <a:cs typeface="华文楷体" panose="02010600040101010101" charset="-122"/>
                <a:sym typeface="+mn-ea"/>
              </a:rPr>
              <a:t>水污染</a:t>
            </a:r>
            <a:r>
              <a:rPr lang="zh-CN" altLang="en-US" sz="2400">
                <a:latin typeface="华文楷体" panose="02010600040101010101" charset="-122"/>
                <a:ea typeface="华文楷体" panose="02010600040101010101" charset="-122"/>
                <a:cs typeface="华文楷体" panose="02010600040101010101" charset="-122"/>
                <a:sym typeface="+mn-ea"/>
              </a:rPr>
              <a:t>也称之为水体污染，是指排入水体的污染物使该物质在水中的含量超过了水体的本底含量和水体的自净力。</a:t>
            </a:r>
            <a:endParaRPr lang="zh-CN" altLang="en-US" sz="240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sz="2400" b="1">
                <a:latin typeface="华文楷体" panose="02010600040101010101" charset="-122"/>
                <a:ea typeface="华文楷体" panose="02010600040101010101" charset="-122"/>
                <a:cs typeface="华文楷体" panose="02010600040101010101" charset="-122"/>
                <a:sym typeface="+mn-ea"/>
              </a:rPr>
              <a:t>    </a:t>
            </a:r>
            <a:r>
              <a:rPr lang="zh-CN" altLang="en-US" sz="2400" b="1">
                <a:latin typeface="华文楷体" panose="02010600040101010101" charset="-122"/>
                <a:ea typeface="华文楷体" panose="02010600040101010101" charset="-122"/>
                <a:cs typeface="华文楷体" panose="02010600040101010101" charset="-122"/>
                <a:sym typeface="+mn-ea"/>
              </a:rPr>
              <a:t>一、废水处理常用名词术语</a:t>
            </a:r>
            <a:endParaRPr lang="zh-CN" altLang="en-US" sz="2400" b="1">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sz="2400">
                <a:latin typeface="华文楷体" panose="02010600040101010101" charset="-122"/>
                <a:ea typeface="华文楷体" panose="02010600040101010101" charset="-122"/>
                <a:cs typeface="华文楷体" panose="02010600040101010101" charset="-122"/>
                <a:sym typeface="+mn-ea"/>
              </a:rPr>
              <a:t>    </a:t>
            </a:r>
            <a:r>
              <a:rPr lang="zh-CN" altLang="en-US" sz="2400">
                <a:latin typeface="华文楷体" panose="02010600040101010101" charset="-122"/>
                <a:ea typeface="华文楷体" panose="02010600040101010101" charset="-122"/>
                <a:cs typeface="华文楷体" panose="02010600040101010101" charset="-122"/>
                <a:sym typeface="+mn-ea"/>
              </a:rPr>
              <a:t>1. </a:t>
            </a:r>
            <a:r>
              <a:rPr lang="zh-CN" altLang="en-US" sz="2400">
                <a:solidFill>
                  <a:srgbClr val="00B0F0"/>
                </a:solidFill>
                <a:latin typeface="华文楷体" panose="02010600040101010101" charset="-122"/>
                <a:ea typeface="华文楷体" panose="02010600040101010101" charset="-122"/>
                <a:cs typeface="华文楷体" panose="02010600040101010101" charset="-122"/>
                <a:sym typeface="+mn-ea"/>
              </a:rPr>
              <a:t>色度</a:t>
            </a:r>
            <a:endParaRPr lang="zh-CN" altLang="en-US" sz="240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sz="2400">
                <a:latin typeface="华文楷体" panose="02010600040101010101" charset="-122"/>
                <a:ea typeface="华文楷体" panose="02010600040101010101" charset="-122"/>
                <a:cs typeface="华文楷体" panose="02010600040101010101" charset="-122"/>
                <a:sym typeface="+mn-ea"/>
              </a:rPr>
              <a:t>    </a:t>
            </a:r>
            <a:r>
              <a:rPr lang="zh-CN" altLang="en-US" sz="2400">
                <a:latin typeface="华文楷体" panose="02010600040101010101" charset="-122"/>
                <a:ea typeface="华文楷体" panose="02010600040101010101" charset="-122"/>
                <a:cs typeface="华文楷体" panose="02010600040101010101" charset="-122"/>
                <a:sym typeface="+mn-ea"/>
              </a:rPr>
              <a:t>是对处理后的各种水进行颜色定量测定时的指标，单位是度。如化学合成类制药企业污水排放限值色度为50度。</a:t>
            </a:r>
            <a:endParaRPr lang="zh-CN" altLang="en-US" sz="240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sz="2400">
                <a:latin typeface="华文楷体" panose="02010600040101010101" charset="-122"/>
                <a:ea typeface="华文楷体" panose="02010600040101010101" charset="-122"/>
                <a:cs typeface="华文楷体" panose="02010600040101010101" charset="-122"/>
                <a:sym typeface="+mn-ea"/>
              </a:rPr>
              <a:t>    2. </a:t>
            </a:r>
            <a:r>
              <a:rPr lang="en-US" altLang="zh-CN" sz="2400">
                <a:solidFill>
                  <a:srgbClr val="00B0F0"/>
                </a:solidFill>
                <a:latin typeface="华文楷体" panose="02010600040101010101" charset="-122"/>
                <a:ea typeface="华文楷体" panose="02010600040101010101" charset="-122"/>
                <a:cs typeface="华文楷体" panose="02010600040101010101" charset="-122"/>
                <a:sym typeface="+mn-ea"/>
              </a:rPr>
              <a:t>化学需氧量或化学耗氧量（COD）</a:t>
            </a:r>
            <a:endParaRPr lang="en-US" altLang="zh-CN" sz="240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sz="2400">
                <a:latin typeface="华文楷体" panose="02010600040101010101" charset="-122"/>
                <a:ea typeface="华文楷体" panose="02010600040101010101" charset="-122"/>
                <a:cs typeface="华文楷体" panose="02010600040101010101" charset="-122"/>
                <a:sym typeface="+mn-ea"/>
              </a:rPr>
              <a:t>    指在一定的条件下，采用一定的强氧化剂处理水样时，所消耗的氧化剂量。它是表示水中还原性物质（如各种有机物、亚硝酸盐、硫化物、亚铁盐等）含量的一个指标，COD越大，说明水体污染越严重。</a:t>
            </a:r>
            <a:endParaRPr lang="en-US" altLang="zh-CN" sz="2400">
              <a:latin typeface="华文楷体" panose="02010600040101010101" charset="-122"/>
              <a:ea typeface="华文楷体" panose="02010600040101010101" charset="-122"/>
              <a:cs typeface="华文楷体" panose="02010600040101010101" charset="-122"/>
              <a:sym typeface="+mn-ea"/>
            </a:endParaRPr>
          </a:p>
        </p:txBody>
      </p:sp>
      <p:sp>
        <p:nvSpPr>
          <p:cNvPr id="5" name="AutoShape 6"/>
          <p:cNvSpPr>
            <a:spLocks noChangeArrowheads="1"/>
          </p:cNvSpPr>
          <p:nvPr/>
        </p:nvSpPr>
        <p:spPr bwMode="auto">
          <a:xfrm>
            <a:off x="1593215" y="596900"/>
            <a:ext cx="5766435" cy="517525"/>
          </a:xfrm>
          <a:prstGeom prst="flowChartTerminator">
            <a:avLst/>
          </a:prstGeom>
          <a:solidFill>
            <a:srgbClr val="FFC000"/>
          </a:solidFill>
          <a:ln w="9525" algn="ctr">
            <a:solidFill>
              <a:schemeClr val="bg2"/>
            </a:solidFill>
            <a:miter lim="800000"/>
          </a:ln>
        </p:spPr>
        <p:txBody>
          <a:bodyPr wrap="none" anchor="ctr"/>
          <a:p>
            <a:pPr algn="ctr"/>
            <a:r>
              <a:rPr lang="zh-CN" altLang="en-US" sz="2800" b="1" dirty="0">
                <a:solidFill>
                  <a:srgbClr val="000099"/>
                </a:solidFill>
                <a:latin typeface="华文楷体" panose="02010600040101010101" charset="-122"/>
                <a:ea typeface="华文楷体" panose="02010600040101010101" charset="-122"/>
                <a:cs typeface="华文楷体" panose="02010600040101010101" charset="-122"/>
              </a:rPr>
              <a:t>第二节</a:t>
            </a:r>
            <a:r>
              <a:rPr lang="en-US" altLang="zh-CN" sz="2800" b="1" dirty="0">
                <a:solidFill>
                  <a:srgbClr val="000099"/>
                </a:solidFill>
                <a:latin typeface="华文楷体" panose="02010600040101010101" charset="-122"/>
                <a:ea typeface="华文楷体" panose="02010600040101010101" charset="-122"/>
                <a:cs typeface="华文楷体" panose="02010600040101010101" charset="-122"/>
              </a:rPr>
              <a:t>  </a:t>
            </a:r>
            <a:r>
              <a:rPr lang="zh-CN" altLang="en-US" sz="2800" b="1" dirty="0">
                <a:solidFill>
                  <a:srgbClr val="000099"/>
                </a:solidFill>
                <a:latin typeface="华文楷体" panose="02010600040101010101" charset="-122"/>
                <a:ea typeface="华文楷体" panose="02010600040101010101" charset="-122"/>
                <a:cs typeface="华文楷体" panose="02010600040101010101" charset="-122"/>
              </a:rPr>
              <a:t>废水治理</a:t>
            </a:r>
            <a:endParaRPr lang="zh-CN" altLang="en-US" sz="2800" b="1" dirty="0">
              <a:solidFill>
                <a:srgbClr val="000099"/>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7400" y="506095"/>
            <a:ext cx="8177530" cy="5798820"/>
          </a:xfrm>
        </p:spPr>
        <p:txBody>
          <a:bodyPr/>
          <a:p>
            <a:pPr marL="0" indent="0">
              <a:buNone/>
            </a:pPr>
            <a:r>
              <a:rPr lang="en-US">
                <a:latin typeface="华文楷体" panose="02010600040101010101" charset="-122"/>
                <a:ea typeface="华文楷体" panose="02010600040101010101" charset="-122"/>
                <a:sym typeface="+mn-ea"/>
              </a:rPr>
              <a:t>    3.</a:t>
            </a:r>
            <a:r>
              <a:rPr lang="en-US">
                <a:solidFill>
                  <a:srgbClr val="00B0F0"/>
                </a:solidFill>
                <a:latin typeface="华文楷体" panose="02010600040101010101" charset="-122"/>
                <a:ea typeface="华文楷体" panose="02010600040101010101" charset="-122"/>
                <a:sym typeface="+mn-ea"/>
              </a:rPr>
              <a:t> </a:t>
            </a:r>
            <a:r>
              <a:rPr>
                <a:solidFill>
                  <a:srgbClr val="00B0F0"/>
                </a:solidFill>
                <a:latin typeface="华文楷体" panose="02010600040101010101" charset="-122"/>
                <a:ea typeface="华文楷体" panose="02010600040101010101" charset="-122"/>
                <a:sym typeface="+mn-ea"/>
              </a:rPr>
              <a:t>测定CODCr的重铬酸钾法</a:t>
            </a:r>
            <a:endParaRPr>
              <a:latin typeface="华文楷体" panose="02010600040101010101" charset="-122"/>
              <a:ea typeface="华文楷体" panose="02010600040101010101" charset="-122"/>
              <a:sym typeface="+mn-ea"/>
            </a:endParaRPr>
          </a:p>
          <a:p>
            <a:pPr marL="0" indent="0">
              <a:buNone/>
            </a:pPr>
            <a:r>
              <a:rPr lang="en-US">
                <a:latin typeface="华文楷体" panose="02010600040101010101" charset="-122"/>
                <a:ea typeface="华文楷体" panose="02010600040101010101" charset="-122"/>
                <a:sym typeface="+mn-ea"/>
              </a:rPr>
              <a:t>    </a:t>
            </a:r>
            <a:r>
              <a:rPr>
                <a:latin typeface="华文楷体" panose="02010600040101010101" charset="-122"/>
                <a:ea typeface="华文楷体" panose="02010600040101010101" charset="-122"/>
                <a:sym typeface="+mn-ea"/>
              </a:rPr>
              <a:t>表示在强酸性条件下重铬酸钾氧化1L废水中有机物所需要的氧量，可大致表示废水中的有机物含量。</a:t>
            </a:r>
            <a:endParaRPr>
              <a:latin typeface="华文楷体" panose="02010600040101010101" charset="-122"/>
              <a:ea typeface="华文楷体" panose="02010600040101010101" charset="-122"/>
              <a:sym typeface="+mn-ea"/>
            </a:endParaRPr>
          </a:p>
          <a:p>
            <a:pPr marL="0" indent="0">
              <a:buNone/>
            </a:pPr>
            <a:r>
              <a:rPr lang="en-US">
                <a:latin typeface="华文楷体" panose="02010600040101010101" charset="-122"/>
                <a:ea typeface="华文楷体" panose="02010600040101010101" charset="-122"/>
                <a:sym typeface="+mn-ea"/>
              </a:rPr>
              <a:t>    </a:t>
            </a:r>
            <a:r>
              <a:rPr>
                <a:latin typeface="华文楷体" panose="02010600040101010101" charset="-122"/>
                <a:ea typeface="华文楷体" panose="02010600040101010101" charset="-122"/>
                <a:sym typeface="+mn-ea"/>
              </a:rPr>
              <a:t>4.</a:t>
            </a:r>
            <a:r>
              <a:rPr>
                <a:solidFill>
                  <a:srgbClr val="00B0F0"/>
                </a:solidFill>
                <a:latin typeface="华文楷体" panose="02010600040101010101" charset="-122"/>
                <a:ea typeface="华文楷体" panose="02010600040101010101" charset="-122"/>
                <a:sym typeface="+mn-ea"/>
              </a:rPr>
              <a:t>生化需氧量（BOD）</a:t>
            </a:r>
            <a:endParaRPr>
              <a:latin typeface="华文楷体" panose="02010600040101010101" charset="-122"/>
              <a:ea typeface="华文楷体" panose="02010600040101010101" charset="-122"/>
              <a:sym typeface="+mn-ea"/>
            </a:endParaRPr>
          </a:p>
          <a:p>
            <a:pPr marL="0" indent="0">
              <a:buNone/>
            </a:pPr>
            <a:r>
              <a:rPr lang="en-US">
                <a:latin typeface="华文楷体" panose="02010600040101010101" charset="-122"/>
                <a:ea typeface="华文楷体" panose="02010600040101010101" charset="-122"/>
                <a:sym typeface="+mn-ea"/>
              </a:rPr>
              <a:t>    </a:t>
            </a:r>
            <a:r>
              <a:rPr>
                <a:latin typeface="华文楷体" panose="02010600040101010101" charset="-122"/>
                <a:ea typeface="华文楷体" panose="02010600040101010101" charset="-122"/>
                <a:sym typeface="+mn-ea"/>
              </a:rPr>
              <a:t>指水中有机污染物被好氧微生物分解时所需要的氧量，单位为mg/L，间接反映了水中可生物降解的有机物量。生化需氧量越高，表示水中耗氧有机污染物越多。</a:t>
            </a:r>
            <a:endParaRPr>
              <a:latin typeface="华文楷体" panose="02010600040101010101" charset="-122"/>
              <a:ea typeface="华文楷体" panose="02010600040101010101" charset="-122"/>
              <a:sym typeface="+mn-ea"/>
            </a:endParaRPr>
          </a:p>
          <a:p>
            <a:pPr marL="0" indent="0">
              <a:buNone/>
            </a:pPr>
            <a:r>
              <a:rPr lang="en-US">
                <a:latin typeface="华文楷体" panose="02010600040101010101" charset="-122"/>
                <a:ea typeface="华文楷体" panose="02010600040101010101" charset="-122"/>
                <a:sym typeface="+mn-ea"/>
              </a:rPr>
              <a:t>    </a:t>
            </a:r>
            <a:r>
              <a:rPr>
                <a:latin typeface="华文楷体" panose="02010600040101010101" charset="-122"/>
                <a:ea typeface="华文楷体" panose="02010600040101010101" charset="-122"/>
                <a:sym typeface="+mn-ea"/>
              </a:rPr>
              <a:t>5.</a:t>
            </a:r>
            <a:r>
              <a:rPr lang="en-US">
                <a:latin typeface="华文楷体" panose="02010600040101010101" charset="-122"/>
                <a:ea typeface="华文楷体" panose="02010600040101010101" charset="-122"/>
                <a:sym typeface="+mn-ea"/>
              </a:rPr>
              <a:t> </a:t>
            </a:r>
            <a:r>
              <a:rPr>
                <a:solidFill>
                  <a:srgbClr val="00B0F0"/>
                </a:solidFill>
                <a:latin typeface="华文楷体" panose="02010600040101010101" charset="-122"/>
                <a:ea typeface="华文楷体" panose="02010600040101010101" charset="-122"/>
                <a:sym typeface="+mn-ea"/>
              </a:rPr>
              <a:t>BOD/COD</a:t>
            </a:r>
            <a:endParaRPr>
              <a:solidFill>
                <a:srgbClr val="00B0F0"/>
              </a:solidFill>
              <a:latin typeface="华文楷体" panose="02010600040101010101" charset="-122"/>
              <a:ea typeface="华文楷体" panose="02010600040101010101" charset="-122"/>
              <a:sym typeface="+mn-ea"/>
            </a:endParaRPr>
          </a:p>
          <a:p>
            <a:pPr marL="0" indent="0">
              <a:buNone/>
            </a:pPr>
            <a:r>
              <a:rPr lang="en-US">
                <a:latin typeface="华文楷体" panose="02010600040101010101" charset="-122"/>
                <a:ea typeface="华文楷体" panose="02010600040101010101" charset="-122"/>
                <a:sym typeface="+mn-ea"/>
              </a:rPr>
              <a:t>    </a:t>
            </a:r>
            <a:r>
              <a:rPr>
                <a:latin typeface="华文楷体" panose="02010600040101010101" charset="-122"/>
                <a:ea typeface="华文楷体" panose="02010600040101010101" charset="-122"/>
                <a:sym typeface="+mn-ea"/>
              </a:rPr>
              <a:t>生化需氧量与化学需氧量的比值，是污水可生化降解性的指标；比值越大，越容易被生物处理。</a:t>
            </a:r>
            <a:endParaRPr>
              <a:latin typeface="华文楷体" panose="02010600040101010101" charset="-122"/>
              <a:ea typeface="华文楷体" panose="02010600040101010101" charset="-122"/>
              <a:sym typeface="+mn-ea"/>
            </a:endParaRPr>
          </a:p>
          <a:p>
            <a:pPr marL="0" indent="0">
              <a:buNone/>
            </a:pPr>
            <a:r>
              <a:rPr lang="en-US">
                <a:latin typeface="华文楷体" panose="02010600040101010101" charset="-122"/>
                <a:ea typeface="华文楷体" panose="02010600040101010101" charset="-122"/>
                <a:sym typeface="+mn-ea"/>
              </a:rPr>
              <a:t>    </a:t>
            </a:r>
            <a:r>
              <a:rPr>
                <a:latin typeface="华文楷体" panose="02010600040101010101" charset="-122"/>
                <a:ea typeface="华文楷体" panose="02010600040101010101" charset="-122"/>
                <a:sym typeface="+mn-ea"/>
              </a:rPr>
              <a:t>6. </a:t>
            </a:r>
            <a:r>
              <a:rPr>
                <a:solidFill>
                  <a:srgbClr val="00B0F0"/>
                </a:solidFill>
                <a:latin typeface="华文楷体" panose="02010600040101010101" charset="-122"/>
                <a:ea typeface="华文楷体" panose="02010600040101010101" charset="-122"/>
                <a:sym typeface="+mn-ea"/>
              </a:rPr>
              <a:t>五日生化需氧量（BOD</a:t>
            </a:r>
            <a:r>
              <a:rPr baseline="-25000">
                <a:solidFill>
                  <a:srgbClr val="00B0F0"/>
                </a:solidFill>
                <a:latin typeface="华文楷体" panose="02010600040101010101" charset="-122"/>
                <a:ea typeface="华文楷体" panose="02010600040101010101" charset="-122"/>
                <a:sym typeface="+mn-ea"/>
              </a:rPr>
              <a:t>5</a:t>
            </a:r>
            <a:r>
              <a:rPr>
                <a:solidFill>
                  <a:srgbClr val="00B0F0"/>
                </a:solidFill>
                <a:latin typeface="华文楷体" panose="02010600040101010101" charset="-122"/>
                <a:ea typeface="华文楷体" panose="02010600040101010101" charset="-122"/>
                <a:sym typeface="+mn-ea"/>
              </a:rPr>
              <a:t>）</a:t>
            </a:r>
            <a:endParaRPr>
              <a:solidFill>
                <a:srgbClr val="00B0F0"/>
              </a:solidFill>
              <a:latin typeface="华文楷体" panose="02010600040101010101" charset="-122"/>
              <a:ea typeface="华文楷体" panose="02010600040101010101" charset="-122"/>
              <a:sym typeface="+mn-ea"/>
            </a:endParaRPr>
          </a:p>
          <a:p>
            <a:pPr marL="0" indent="0">
              <a:buNone/>
            </a:pPr>
            <a:r>
              <a:rPr lang="en-US">
                <a:latin typeface="华文楷体" panose="02010600040101010101" charset="-122"/>
                <a:ea typeface="华文楷体" panose="02010600040101010101" charset="-122"/>
                <a:sym typeface="+mn-ea"/>
              </a:rPr>
              <a:t>    </a:t>
            </a:r>
            <a:r>
              <a:rPr>
                <a:latin typeface="华文楷体" panose="02010600040101010101" charset="-122"/>
                <a:ea typeface="华文楷体" panose="02010600040101010101" charset="-122"/>
                <a:sym typeface="+mn-ea"/>
              </a:rPr>
              <a:t>一般标准做法是在20℃温度下，培养微生物5天，进行测定，测得溶解氧消耗数据称为五日生化需氧量。</a:t>
            </a:r>
            <a:endParaRPr>
              <a:latin typeface="华文楷体" panose="02010600040101010101" charset="-122"/>
              <a:ea typeface="华文楷体" panose="02010600040101010101"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54380" y="688340"/>
            <a:ext cx="8162925" cy="5262245"/>
          </a:xfrm>
          <a:prstGeom prst="rect">
            <a:avLst/>
          </a:prstGeom>
          <a:noFill/>
        </p:spPr>
        <p:txBody>
          <a:bodyPr wrap="square" rtlCol="0" anchor="t">
            <a:spAutoFit/>
          </a:bodyPr>
          <a:p>
            <a:pPr marL="0" indent="0">
              <a:buNone/>
            </a:pPr>
            <a:r>
              <a:rPr lang="en-US" altLang="zh-CN" sz="2400">
                <a:latin typeface="华文楷体" panose="02010600040101010101" charset="-122"/>
                <a:ea typeface="华文楷体" panose="02010600040101010101" charset="-122"/>
                <a:sym typeface="+mn-ea"/>
              </a:rPr>
              <a:t>    </a:t>
            </a:r>
            <a:r>
              <a:rPr lang="zh-CN" altLang="en-US" sz="2400">
                <a:latin typeface="华文楷体" panose="02010600040101010101" charset="-122"/>
                <a:ea typeface="华文楷体" panose="02010600040101010101" charset="-122"/>
                <a:sym typeface="+mn-ea"/>
              </a:rPr>
              <a:t>7.</a:t>
            </a:r>
            <a:r>
              <a:rPr lang="en-US" altLang="zh-CN" sz="2400">
                <a:latin typeface="华文楷体" panose="02010600040101010101" charset="-122"/>
                <a:ea typeface="华文楷体" panose="02010600040101010101" charset="-122"/>
                <a:sym typeface="+mn-ea"/>
              </a:rPr>
              <a:t> </a:t>
            </a:r>
            <a:r>
              <a:rPr lang="zh-CN" altLang="en-US" sz="2400">
                <a:solidFill>
                  <a:srgbClr val="00B0F0"/>
                </a:solidFill>
                <a:latin typeface="华文楷体" panose="02010600040101010101" charset="-122"/>
                <a:ea typeface="华文楷体" panose="02010600040101010101" charset="-122"/>
                <a:sym typeface="+mn-ea"/>
              </a:rPr>
              <a:t>悬浮固体（SS）</a:t>
            </a:r>
            <a:endParaRPr lang="zh-CN" altLang="en-US" sz="2400">
              <a:solidFill>
                <a:srgbClr val="00B0F0"/>
              </a:solidFill>
              <a:latin typeface="华文楷体" panose="02010600040101010101" charset="-122"/>
              <a:ea typeface="华文楷体" panose="02010600040101010101" charset="-122"/>
              <a:sym typeface="+mn-ea"/>
            </a:endParaRPr>
          </a:p>
          <a:p>
            <a:pPr marL="0" indent="0">
              <a:buNone/>
            </a:pPr>
            <a:r>
              <a:rPr lang="en-US" altLang="zh-CN" sz="2400">
                <a:latin typeface="华文楷体" panose="02010600040101010101" charset="-122"/>
                <a:ea typeface="华文楷体" panose="02010600040101010101" charset="-122"/>
                <a:sym typeface="+mn-ea"/>
              </a:rPr>
              <a:t>    </a:t>
            </a:r>
            <a:r>
              <a:rPr lang="zh-CN" altLang="en-US" sz="2400">
                <a:latin typeface="华文楷体" panose="02010600040101010101" charset="-122"/>
                <a:ea typeface="华文楷体" panose="02010600040101010101" charset="-122"/>
                <a:sym typeface="+mn-ea"/>
              </a:rPr>
              <a:t>即水质中的悬浮物，表示水中不溶解的固态物质的量。</a:t>
            </a:r>
            <a:endParaRPr lang="zh-CN" altLang="en-US" sz="2400">
              <a:latin typeface="华文楷体" panose="02010600040101010101" charset="-122"/>
              <a:ea typeface="华文楷体" panose="02010600040101010101" charset="-122"/>
              <a:sym typeface="+mn-ea"/>
            </a:endParaRPr>
          </a:p>
          <a:p>
            <a:pPr marL="0" indent="0">
              <a:buNone/>
            </a:pPr>
            <a:r>
              <a:rPr lang="en-US" altLang="zh-CN" sz="2400">
                <a:latin typeface="华文楷体" panose="02010600040101010101" charset="-122"/>
                <a:ea typeface="华文楷体" panose="02010600040101010101" charset="-122"/>
                <a:sym typeface="+mn-ea"/>
              </a:rPr>
              <a:t>    </a:t>
            </a:r>
            <a:r>
              <a:rPr lang="zh-CN" altLang="en-US" sz="2400">
                <a:latin typeface="华文楷体" panose="02010600040101010101" charset="-122"/>
                <a:ea typeface="华文楷体" panose="02010600040101010101" charset="-122"/>
                <a:sym typeface="+mn-ea"/>
              </a:rPr>
              <a:t>悬浮固体是废水的一项重要水质指标，排入水体后会在很大程度上影响水体外观，除了会增加水体的浑浊度，妨碍水中植物的光合作用，对水生生物生长不利外，还会造成管渠和抽水设备的堵塞、淤积和磨损等。此外，悬浮固体还有吸附和凝聚重金属及有毒物质的能力。</a:t>
            </a:r>
            <a:endParaRPr lang="zh-CN" altLang="en-US" sz="2400">
              <a:latin typeface="华文楷体" panose="02010600040101010101" charset="-122"/>
              <a:ea typeface="华文楷体" panose="02010600040101010101" charset="-122"/>
              <a:sym typeface="+mn-ea"/>
            </a:endParaRPr>
          </a:p>
          <a:p>
            <a:pPr marL="0" indent="0">
              <a:buNone/>
            </a:pPr>
            <a:r>
              <a:rPr lang="en-US" altLang="zh-CN" sz="2400">
                <a:latin typeface="华文楷体" panose="02010600040101010101" charset="-122"/>
                <a:ea typeface="华文楷体" panose="02010600040101010101" charset="-122"/>
                <a:sym typeface="+mn-ea"/>
              </a:rPr>
              <a:t>    8. </a:t>
            </a:r>
            <a:r>
              <a:rPr lang="en-US" altLang="zh-CN" sz="2400">
                <a:solidFill>
                  <a:srgbClr val="00B0F0"/>
                </a:solidFill>
                <a:latin typeface="华文楷体" panose="02010600040101010101" charset="-122"/>
                <a:ea typeface="华文楷体" panose="02010600040101010101" charset="-122"/>
                <a:sym typeface="+mn-ea"/>
              </a:rPr>
              <a:t>混合液悬浮固体浓度（MLSS）</a:t>
            </a:r>
            <a:endParaRPr lang="en-US" altLang="zh-CN" sz="2400">
              <a:solidFill>
                <a:srgbClr val="00B0F0"/>
              </a:solidFill>
              <a:latin typeface="华文楷体" panose="02010600040101010101" charset="-122"/>
              <a:ea typeface="华文楷体" panose="02010600040101010101" charset="-122"/>
              <a:sym typeface="+mn-ea"/>
            </a:endParaRPr>
          </a:p>
          <a:p>
            <a:pPr marL="0" indent="0">
              <a:buNone/>
            </a:pPr>
            <a:r>
              <a:rPr lang="en-US" altLang="zh-CN" sz="2400">
                <a:latin typeface="华文楷体" panose="02010600040101010101" charset="-122"/>
                <a:ea typeface="华文楷体" panose="02010600040101010101" charset="-122"/>
                <a:sym typeface="+mn-ea"/>
              </a:rPr>
              <a:t>    表示的是在曝气池单位容积混合液内所含有的活性污泥固体物的总重量(mg/L)；是活性污泥处理系统重要的设计运行参数。</a:t>
            </a:r>
            <a:endParaRPr lang="en-US" altLang="zh-CN" sz="2400">
              <a:latin typeface="华文楷体" panose="02010600040101010101" charset="-122"/>
              <a:ea typeface="华文楷体" panose="02010600040101010101" charset="-122"/>
              <a:sym typeface="+mn-ea"/>
            </a:endParaRPr>
          </a:p>
          <a:p>
            <a:pPr marL="0" indent="0">
              <a:buNone/>
            </a:pPr>
            <a:r>
              <a:rPr lang="en-US" altLang="zh-CN" sz="2400">
                <a:latin typeface="华文楷体" panose="02010600040101010101" charset="-122"/>
                <a:ea typeface="华文楷体" panose="02010600040101010101" charset="-122"/>
                <a:sym typeface="+mn-ea"/>
              </a:rPr>
              <a:t>    MLSS是具有活性的微生物(Ma)、微生物自身氧化的残留物(Me)、吸附在污泥上不能被生物降解的有机物(Mi)和无机物(Mii)四者的总量。</a:t>
            </a:r>
            <a:endParaRPr lang="en-US" altLang="zh-CN" sz="2400">
              <a:latin typeface="华文楷体" panose="02010600040101010101" charset="-122"/>
              <a:ea typeface="华文楷体" panose="02010600040101010101"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66750" y="565150"/>
            <a:ext cx="8060055" cy="6015990"/>
          </a:xfrm>
          <a:prstGeom prst="rect">
            <a:avLst/>
          </a:prstGeom>
          <a:noFill/>
        </p:spPr>
        <p:txBody>
          <a:bodyPr wrap="square" rtlCol="0">
            <a:spAutoFit/>
          </a:bodyPr>
          <a:p>
            <a:pPr marL="0" indent="0" eaLnBrk="1" latinLnBrk="0" hangingPunct="1">
              <a:lnSpc>
                <a:spcPts val="3300"/>
              </a:lnSpc>
              <a:buNone/>
            </a:pPr>
            <a:r>
              <a:rPr lang="en-US" altLang="zh-CN" sz="2400">
                <a:latin typeface="华文楷体" panose="02010600040101010101" charset="-122"/>
                <a:ea typeface="华文楷体" panose="02010600040101010101" charset="-122"/>
                <a:sym typeface="+mn-ea"/>
              </a:rPr>
              <a:t>    9. </a:t>
            </a:r>
            <a:r>
              <a:rPr lang="en-US" altLang="zh-CN" sz="2400">
                <a:solidFill>
                  <a:srgbClr val="00B0F0"/>
                </a:solidFill>
                <a:latin typeface="华文楷体" panose="02010600040101010101" charset="-122"/>
                <a:ea typeface="华文楷体" panose="02010600040101010101" charset="-122"/>
                <a:sym typeface="+mn-ea"/>
              </a:rPr>
              <a:t>总氮（TN）</a:t>
            </a:r>
            <a:endParaRPr lang="en-US" altLang="zh-CN" sz="2400">
              <a:latin typeface="华文楷体" panose="02010600040101010101" charset="-122"/>
              <a:ea typeface="华文楷体" panose="02010600040101010101" charset="-122"/>
              <a:sym typeface="+mn-ea"/>
            </a:endParaRPr>
          </a:p>
          <a:p>
            <a:pPr marL="0" indent="0" eaLnBrk="1" latinLnBrk="0" hangingPunct="1">
              <a:lnSpc>
                <a:spcPts val="3300"/>
              </a:lnSpc>
              <a:buNone/>
            </a:pPr>
            <a:r>
              <a:rPr lang="en-US" altLang="zh-CN" sz="2400">
                <a:latin typeface="华文楷体" panose="02010600040101010101" charset="-122"/>
                <a:ea typeface="华文楷体" panose="02010600040101010101" charset="-122"/>
              </a:rPr>
              <a:t>    是水中各种形态无机和有机氮的总量。包括NO3-、NO2-和NH4+等无机氮和蛋白质、氨基酸和有机胺等有机氮，以每升水含氮毫克数计算。常被用来表示水体受营养物质污染的程度。</a:t>
            </a:r>
            <a:endParaRPr lang="en-US" altLang="zh-CN" sz="2400">
              <a:latin typeface="华文楷体" panose="02010600040101010101" charset="-122"/>
              <a:ea typeface="华文楷体" panose="02010600040101010101" charset="-122"/>
            </a:endParaRPr>
          </a:p>
          <a:p>
            <a:pPr marL="0" indent="0" eaLnBrk="1" latinLnBrk="0" hangingPunct="1">
              <a:lnSpc>
                <a:spcPts val="3300"/>
              </a:lnSpc>
              <a:buNone/>
            </a:pPr>
            <a:r>
              <a:rPr lang="en-US" altLang="zh-CN" sz="2400">
                <a:latin typeface="华文楷体" panose="02010600040101010101" charset="-122"/>
                <a:ea typeface="华文楷体" panose="02010600040101010101" charset="-122"/>
              </a:rPr>
              <a:t>    10. </a:t>
            </a:r>
            <a:r>
              <a:rPr lang="en-US" altLang="zh-CN" sz="2400">
                <a:solidFill>
                  <a:srgbClr val="00B0F0"/>
                </a:solidFill>
                <a:latin typeface="华文楷体" panose="02010600040101010101" charset="-122"/>
                <a:ea typeface="华文楷体" panose="02010600040101010101" charset="-122"/>
              </a:rPr>
              <a:t>总有机碳（TOC）</a:t>
            </a:r>
            <a:endParaRPr lang="en-US" altLang="zh-CN" sz="2400">
              <a:solidFill>
                <a:srgbClr val="00B0F0"/>
              </a:solidFill>
              <a:latin typeface="华文楷体" panose="02010600040101010101" charset="-122"/>
              <a:ea typeface="华文楷体" panose="02010600040101010101" charset="-122"/>
            </a:endParaRPr>
          </a:p>
          <a:p>
            <a:pPr marL="0" indent="0" eaLnBrk="1" latinLnBrk="0" hangingPunct="1">
              <a:lnSpc>
                <a:spcPts val="3300"/>
              </a:lnSpc>
              <a:buNone/>
            </a:pPr>
            <a:r>
              <a:rPr lang="en-US" altLang="zh-CN" sz="2400">
                <a:latin typeface="华文楷体" panose="02010600040101010101" charset="-122"/>
                <a:ea typeface="华文楷体" panose="02010600040101010101" charset="-122"/>
              </a:rPr>
              <a:t>    指废水中有机物中的全部碳。</a:t>
            </a:r>
            <a:endParaRPr lang="en-US" altLang="zh-CN" sz="2400">
              <a:latin typeface="华文楷体" panose="02010600040101010101" charset="-122"/>
              <a:ea typeface="华文楷体" panose="02010600040101010101" charset="-122"/>
            </a:endParaRPr>
          </a:p>
          <a:p>
            <a:pPr marL="0" indent="0" eaLnBrk="1" latinLnBrk="0" hangingPunct="1">
              <a:lnSpc>
                <a:spcPts val="3300"/>
              </a:lnSpc>
              <a:buNone/>
            </a:pPr>
            <a:r>
              <a:rPr lang="en-US" altLang="zh-CN" sz="2400">
                <a:latin typeface="华文楷体" panose="02010600040101010101" charset="-122"/>
                <a:ea typeface="华文楷体" panose="02010600040101010101" charset="-122"/>
              </a:rPr>
              <a:t>    由于TOC的测定采用高温燃烧（900℃高温下，以铂作催化剂），因此能将有机物全部氧化，它比BOD或COD 更能直接表示有机物的总量，因此常被用来评价水体中有机物污染的程度。</a:t>
            </a:r>
            <a:endParaRPr lang="en-US" altLang="zh-CN" sz="2400">
              <a:latin typeface="华文楷体" panose="02010600040101010101" charset="-122"/>
              <a:ea typeface="华文楷体" panose="02010600040101010101" charset="-122"/>
            </a:endParaRPr>
          </a:p>
          <a:p>
            <a:pPr marL="0" indent="0" eaLnBrk="1" latinLnBrk="0" hangingPunct="1">
              <a:lnSpc>
                <a:spcPts val="3300"/>
              </a:lnSpc>
              <a:buNone/>
            </a:pPr>
            <a:r>
              <a:rPr lang="en-US" altLang="zh-CN" sz="2400">
                <a:latin typeface="华文楷体" panose="02010600040101010101" charset="-122"/>
                <a:ea typeface="华文楷体" panose="02010600040101010101" charset="-122"/>
              </a:rPr>
              <a:t>    11. </a:t>
            </a:r>
            <a:r>
              <a:rPr lang="en-US" altLang="zh-CN" sz="2400">
                <a:solidFill>
                  <a:srgbClr val="00B0F0"/>
                </a:solidFill>
                <a:latin typeface="华文楷体" panose="02010600040101010101" charset="-122"/>
                <a:ea typeface="华文楷体" panose="02010600040101010101" charset="-122"/>
              </a:rPr>
              <a:t>单位产品基准排水量</a:t>
            </a:r>
            <a:endParaRPr lang="en-US" altLang="zh-CN" sz="2400">
              <a:solidFill>
                <a:srgbClr val="00B0F0"/>
              </a:solidFill>
              <a:latin typeface="华文楷体" panose="02010600040101010101" charset="-122"/>
              <a:ea typeface="华文楷体" panose="02010600040101010101" charset="-122"/>
            </a:endParaRPr>
          </a:p>
          <a:p>
            <a:pPr marL="0" indent="0" eaLnBrk="1" latinLnBrk="0" hangingPunct="1">
              <a:lnSpc>
                <a:spcPts val="3300"/>
              </a:lnSpc>
              <a:buNone/>
            </a:pPr>
            <a:r>
              <a:rPr lang="en-US" altLang="zh-CN" sz="2400">
                <a:latin typeface="华文楷体" panose="02010600040101010101" charset="-122"/>
                <a:ea typeface="华文楷体" panose="02010600040101010101" charset="-122"/>
              </a:rPr>
              <a:t>    指用于核定水污染物排放浓度而规定的生产单位产品的污水排放量上限值。</a:t>
            </a:r>
            <a:endParaRPr lang="en-US" altLang="zh-CN" sz="2400">
              <a:latin typeface="华文楷体" panose="02010600040101010101" charset="-122"/>
              <a:ea typeface="华文楷体" panose="0201060004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41680" y="709930"/>
            <a:ext cx="8202930" cy="4707890"/>
          </a:xfrm>
          <a:prstGeom prst="rect">
            <a:avLst/>
          </a:prstGeom>
          <a:noFill/>
        </p:spPr>
        <p:txBody>
          <a:bodyPr wrap="square" rtlCol="0">
            <a:spAutoFit/>
          </a:bodyPr>
          <a:p>
            <a:pPr marL="0" indent="0" eaLnBrk="1" latinLnBrk="0" hangingPunct="1">
              <a:lnSpc>
                <a:spcPts val="3600"/>
              </a:lnSpc>
              <a:buNone/>
            </a:pPr>
            <a:r>
              <a:rPr lang="en-US" altLang="zh-CN" sz="2400" b="1" dirty="0">
                <a:solidFill>
                  <a:schemeClr val="tx1"/>
                </a:solidFill>
                <a:latin typeface="华文楷体" panose="02010600040101010101" charset="-122"/>
                <a:ea typeface="华文楷体" panose="02010600040101010101" charset="-122"/>
                <a:sym typeface="+mn-ea"/>
              </a:rPr>
              <a:t>    </a:t>
            </a:r>
            <a:r>
              <a:rPr lang="zh-CN" altLang="en-US" sz="2400" b="1" dirty="0">
                <a:solidFill>
                  <a:schemeClr val="tx1"/>
                </a:solidFill>
                <a:latin typeface="华文楷体" panose="02010600040101010101" charset="-122"/>
                <a:ea typeface="华文楷体" panose="02010600040101010101" charset="-122"/>
                <a:sym typeface="+mn-ea"/>
              </a:rPr>
              <a:t>二、废水处理技术</a:t>
            </a:r>
            <a:endParaRPr lang="zh-CN" altLang="en-US" sz="2400" b="1" dirty="0">
              <a:solidFill>
                <a:schemeClr val="tx1"/>
              </a:solidFill>
              <a:latin typeface="华文楷体" panose="02010600040101010101" charset="-122"/>
              <a:ea typeface="华文楷体" panose="02010600040101010101" charset="-122"/>
              <a:sym typeface="+mn-ea"/>
            </a:endParaRPr>
          </a:p>
          <a:p>
            <a:pPr marL="0" indent="0" eaLnBrk="1" latinLnBrk="0" hangingPunct="1">
              <a:lnSpc>
                <a:spcPts val="3600"/>
              </a:lnSpc>
              <a:buNone/>
            </a:pPr>
            <a:r>
              <a:rPr lang="en-US" altLang="zh-CN" sz="2400" b="1" dirty="0">
                <a:solidFill>
                  <a:schemeClr val="tx1"/>
                </a:solidFill>
                <a:latin typeface="华文楷体" panose="02010600040101010101" charset="-122"/>
                <a:ea typeface="华文楷体" panose="02010600040101010101" charset="-122"/>
                <a:sym typeface="+mn-ea"/>
              </a:rPr>
              <a:t>    1. </a:t>
            </a:r>
            <a:r>
              <a:rPr lang="zh-CN" altLang="en-US" sz="2400" b="1" dirty="0">
                <a:solidFill>
                  <a:schemeClr val="tx1"/>
                </a:solidFill>
                <a:latin typeface="华文楷体" panose="02010600040101010101" charset="-122"/>
                <a:ea typeface="华文楷体" panose="02010600040101010101" charset="-122"/>
                <a:sym typeface="+mn-ea"/>
              </a:rPr>
              <a:t>物理法</a:t>
            </a:r>
            <a:endParaRPr lang="zh-CN" altLang="en-US" sz="2400" b="1" dirty="0">
              <a:solidFill>
                <a:schemeClr val="tx1"/>
              </a:solidFill>
              <a:latin typeface="华文楷体" panose="02010600040101010101" charset="-122"/>
              <a:ea typeface="华文楷体" panose="02010600040101010101" charset="-122"/>
              <a:sym typeface="+mn-ea"/>
            </a:endParaRPr>
          </a:p>
          <a:p>
            <a:pPr marL="0" indent="0" eaLnBrk="1" latinLnBrk="0" hangingPunct="1">
              <a:lnSpc>
                <a:spcPts val="3600"/>
              </a:lnSpc>
              <a:buNone/>
            </a:pPr>
            <a:r>
              <a:rPr lang="zh-CN" altLang="en-US" sz="2400" dirty="0">
                <a:solidFill>
                  <a:schemeClr val="tx1"/>
                </a:solidFill>
                <a:latin typeface="华文楷体" panose="02010600040101010101" charset="-122"/>
                <a:ea typeface="华文楷体" panose="02010600040101010101" charset="-122"/>
                <a:sym typeface="+mn-ea"/>
              </a:rPr>
              <a:t> </a:t>
            </a:r>
            <a:r>
              <a:rPr lang="en-US" altLang="zh-CN" sz="2400" dirty="0">
                <a:solidFill>
                  <a:schemeClr val="tx1"/>
                </a:solidFill>
                <a:latin typeface="华文楷体" panose="02010600040101010101" charset="-122"/>
                <a:ea typeface="华文楷体" panose="02010600040101010101" charset="-122"/>
                <a:sym typeface="+mn-ea"/>
              </a:rPr>
              <a:t>   </a:t>
            </a:r>
            <a:r>
              <a:rPr lang="zh-CN" altLang="en-US" sz="2400" dirty="0">
                <a:solidFill>
                  <a:schemeClr val="tx1"/>
                </a:solidFill>
                <a:latin typeface="华文楷体" panose="02010600040101010101" charset="-122"/>
                <a:ea typeface="华文楷体" panose="02010600040101010101" charset="-122"/>
                <a:sym typeface="+mn-ea"/>
              </a:rPr>
              <a:t>通过物理作用，分离回收废水中的悬浮污染物的废水处理法。可细分为</a:t>
            </a:r>
            <a:r>
              <a:rPr lang="zh-CN" altLang="en-US" sz="2400" dirty="0">
                <a:solidFill>
                  <a:srgbClr val="FF0000"/>
                </a:solidFill>
                <a:latin typeface="华文楷体" panose="02010600040101010101" charset="-122"/>
                <a:ea typeface="华文楷体" panose="02010600040101010101" charset="-122"/>
                <a:sym typeface="+mn-ea"/>
              </a:rPr>
              <a:t>重力分离法</a:t>
            </a:r>
            <a:r>
              <a:rPr lang="zh-CN" altLang="en-US" sz="2400" dirty="0">
                <a:solidFill>
                  <a:schemeClr val="tx1"/>
                </a:solidFill>
                <a:latin typeface="华文楷体" panose="02010600040101010101" charset="-122"/>
                <a:ea typeface="华文楷体" panose="02010600040101010101" charset="-122"/>
                <a:sym typeface="+mn-ea"/>
              </a:rPr>
              <a:t>、</a:t>
            </a:r>
            <a:r>
              <a:rPr lang="zh-CN" altLang="en-US" sz="2400" dirty="0">
                <a:solidFill>
                  <a:srgbClr val="FF0000"/>
                </a:solidFill>
                <a:latin typeface="华文楷体" panose="02010600040101010101" charset="-122"/>
                <a:ea typeface="华文楷体" panose="02010600040101010101" charset="-122"/>
                <a:sym typeface="+mn-ea"/>
              </a:rPr>
              <a:t>离心分离法</a:t>
            </a:r>
            <a:r>
              <a:rPr lang="zh-CN" altLang="en-US" sz="2400" dirty="0">
                <a:solidFill>
                  <a:schemeClr val="tx1"/>
                </a:solidFill>
                <a:latin typeface="华文楷体" panose="02010600040101010101" charset="-122"/>
                <a:ea typeface="华文楷体" panose="02010600040101010101" charset="-122"/>
                <a:sym typeface="+mn-ea"/>
              </a:rPr>
              <a:t>和</a:t>
            </a:r>
            <a:r>
              <a:rPr lang="zh-CN" altLang="en-US" sz="2400" dirty="0">
                <a:solidFill>
                  <a:srgbClr val="FF0000"/>
                </a:solidFill>
                <a:latin typeface="华文楷体" panose="02010600040101010101" charset="-122"/>
                <a:ea typeface="华文楷体" panose="02010600040101010101" charset="-122"/>
                <a:sym typeface="+mn-ea"/>
              </a:rPr>
              <a:t>筛滤截流法</a:t>
            </a:r>
            <a:r>
              <a:rPr lang="zh-CN" altLang="en-US" sz="2400" dirty="0">
                <a:solidFill>
                  <a:schemeClr val="tx1"/>
                </a:solidFill>
                <a:latin typeface="华文楷体" panose="02010600040101010101" charset="-122"/>
                <a:ea typeface="华文楷体" panose="02010600040101010101" charset="-122"/>
                <a:sym typeface="+mn-ea"/>
              </a:rPr>
              <a:t>等。</a:t>
            </a:r>
            <a:endParaRPr lang="zh-CN" altLang="en-US" sz="2400" dirty="0">
              <a:solidFill>
                <a:schemeClr val="tx1"/>
              </a:solidFill>
              <a:latin typeface="华文楷体" panose="02010600040101010101" charset="-122"/>
              <a:ea typeface="华文楷体" panose="02010600040101010101" charset="-122"/>
              <a:sym typeface="+mn-ea"/>
            </a:endParaRPr>
          </a:p>
          <a:p>
            <a:pPr marL="0" indent="0" eaLnBrk="1" latinLnBrk="0" hangingPunct="1">
              <a:lnSpc>
                <a:spcPts val="3600"/>
              </a:lnSpc>
              <a:buNone/>
            </a:pPr>
            <a:r>
              <a:rPr lang="zh-CN" altLang="en-US" sz="2400" dirty="0">
                <a:solidFill>
                  <a:schemeClr val="tx1"/>
                </a:solidFill>
                <a:latin typeface="华文楷体" panose="02010600040101010101" charset="-122"/>
                <a:ea typeface="华文楷体" panose="02010600040101010101" charset="-122"/>
                <a:sym typeface="+mn-ea"/>
              </a:rPr>
              <a:t> </a:t>
            </a:r>
            <a:r>
              <a:rPr lang="en-US" altLang="zh-CN" sz="2400" dirty="0">
                <a:solidFill>
                  <a:schemeClr val="tx1"/>
                </a:solidFill>
                <a:latin typeface="华文楷体" panose="02010600040101010101" charset="-122"/>
                <a:ea typeface="华文楷体" panose="02010600040101010101" charset="-122"/>
                <a:sym typeface="+mn-ea"/>
              </a:rPr>
              <a:t>   </a:t>
            </a:r>
            <a:r>
              <a:rPr lang="zh-CN" altLang="en-US" sz="2400" dirty="0">
                <a:solidFill>
                  <a:srgbClr val="00B0F0"/>
                </a:solidFill>
                <a:latin typeface="华文楷体" panose="02010600040101010101" charset="-122"/>
                <a:ea typeface="华文楷体" panose="02010600040101010101" charset="-122"/>
                <a:sym typeface="+mn-ea"/>
              </a:rPr>
              <a:t>重力分离法</a:t>
            </a:r>
            <a:r>
              <a:rPr lang="zh-CN" altLang="en-US" sz="2400" dirty="0">
                <a:solidFill>
                  <a:schemeClr val="tx1"/>
                </a:solidFill>
                <a:latin typeface="华文楷体" panose="02010600040101010101" charset="-122"/>
                <a:ea typeface="华文楷体" panose="02010600040101010101" charset="-122"/>
                <a:sym typeface="+mn-ea"/>
              </a:rPr>
              <a:t>的处理单元有沉淀、上浮（气浮、浮选）等，处理设备主要包括沉沙池、沉淀池、除油池、气浮池等。</a:t>
            </a:r>
            <a:endParaRPr lang="zh-CN" altLang="en-US" sz="2400" dirty="0">
              <a:solidFill>
                <a:schemeClr val="tx1"/>
              </a:solidFill>
              <a:latin typeface="华文楷体" panose="02010600040101010101" charset="-122"/>
              <a:ea typeface="华文楷体" panose="02010600040101010101" charset="-122"/>
              <a:sym typeface="+mn-ea"/>
            </a:endParaRPr>
          </a:p>
          <a:p>
            <a:pPr marL="0" indent="0" eaLnBrk="1" latinLnBrk="0" hangingPunct="1">
              <a:lnSpc>
                <a:spcPts val="3600"/>
              </a:lnSpc>
              <a:buNone/>
            </a:pPr>
            <a:r>
              <a:rPr lang="zh-CN" altLang="en-US" sz="2400" dirty="0">
                <a:solidFill>
                  <a:schemeClr val="tx1"/>
                </a:solidFill>
                <a:latin typeface="华文楷体" panose="02010600040101010101" charset="-122"/>
                <a:ea typeface="华文楷体" panose="02010600040101010101" charset="-122"/>
                <a:sym typeface="+mn-ea"/>
              </a:rPr>
              <a:t> </a:t>
            </a:r>
            <a:r>
              <a:rPr lang="en-US" altLang="zh-CN" sz="2400" dirty="0">
                <a:solidFill>
                  <a:schemeClr val="tx1"/>
                </a:solidFill>
                <a:latin typeface="华文楷体" panose="02010600040101010101" charset="-122"/>
                <a:ea typeface="华文楷体" panose="02010600040101010101" charset="-122"/>
                <a:sym typeface="+mn-ea"/>
              </a:rPr>
              <a:t>   </a:t>
            </a:r>
            <a:r>
              <a:rPr lang="zh-CN" altLang="en-US" sz="2400" dirty="0">
                <a:solidFill>
                  <a:schemeClr val="tx1"/>
                </a:solidFill>
                <a:latin typeface="华文楷体" panose="02010600040101010101" charset="-122"/>
                <a:ea typeface="华文楷体" panose="02010600040101010101" charset="-122"/>
                <a:sym typeface="+mn-ea"/>
              </a:rPr>
              <a:t>离心分离法本身就是一种处理单元，使用的处理装置有离心分离机和水旋分离器等。</a:t>
            </a:r>
            <a:endParaRPr lang="zh-CN" altLang="en-US" sz="2400" dirty="0">
              <a:solidFill>
                <a:schemeClr val="tx1"/>
              </a:solidFill>
              <a:latin typeface="华文楷体" panose="02010600040101010101" charset="-122"/>
              <a:ea typeface="华文楷体" panose="02010600040101010101" charset="-122"/>
              <a:sym typeface="+mn-ea"/>
            </a:endParaRPr>
          </a:p>
          <a:p>
            <a:pPr marL="0" indent="0" eaLnBrk="1" latinLnBrk="0" hangingPunct="1">
              <a:lnSpc>
                <a:spcPts val="3600"/>
              </a:lnSpc>
              <a:buNone/>
            </a:pPr>
            <a:r>
              <a:rPr lang="zh-CN" altLang="en-US" sz="2400" dirty="0">
                <a:solidFill>
                  <a:schemeClr val="tx1"/>
                </a:solidFill>
                <a:latin typeface="华文楷体" panose="02010600040101010101" charset="-122"/>
                <a:ea typeface="华文楷体" panose="02010600040101010101" charset="-122"/>
                <a:sym typeface="+mn-ea"/>
              </a:rPr>
              <a:t> </a:t>
            </a:r>
            <a:r>
              <a:rPr lang="en-US" altLang="zh-CN" sz="2400" dirty="0">
                <a:solidFill>
                  <a:schemeClr val="tx1"/>
                </a:solidFill>
                <a:latin typeface="华文楷体" panose="02010600040101010101" charset="-122"/>
                <a:ea typeface="华文楷体" panose="02010600040101010101" charset="-122"/>
                <a:sym typeface="+mn-ea"/>
              </a:rPr>
              <a:t>   </a:t>
            </a:r>
            <a:r>
              <a:rPr lang="zh-CN" altLang="en-US" sz="2400" dirty="0">
                <a:solidFill>
                  <a:schemeClr val="tx1"/>
                </a:solidFill>
                <a:latin typeface="华文楷体" panose="02010600040101010101" charset="-122"/>
                <a:ea typeface="华文楷体" panose="02010600040101010101" charset="-122"/>
                <a:sym typeface="+mn-ea"/>
              </a:rPr>
              <a:t>筛滤截流法分截留和过滤两种处理单元，前者使用的处理设备是格栅、筛网，而后者使用的是沙滤池和微孔滤池等。</a:t>
            </a:r>
            <a:endParaRPr lang="zh-CN" altLang="en-US" sz="2400" dirty="0">
              <a:solidFill>
                <a:schemeClr val="tx1"/>
              </a:solidFill>
              <a:latin typeface="华文楷体" panose="02010600040101010101" charset="-122"/>
              <a:ea typeface="华文楷体" panose="02010600040101010101"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3110" y="569595"/>
            <a:ext cx="8211820" cy="581279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en-US" altLang="zh-CN" b="1" dirty="0">
                <a:latin typeface="华文楷体" panose="02010600040101010101" charset="-122"/>
                <a:ea typeface="华文楷体" panose="02010600040101010101" charset="-122"/>
                <a:sym typeface="+mn-ea"/>
              </a:rPr>
              <a:t> 2. </a:t>
            </a:r>
            <a:r>
              <a:rPr lang="zh-CN" altLang="en-US" b="1" dirty="0">
                <a:latin typeface="华文楷体" panose="02010600040101010101" charset="-122"/>
                <a:ea typeface="华文楷体" panose="02010600040101010101" charset="-122"/>
                <a:sym typeface="+mn-ea"/>
              </a:rPr>
              <a:t>化学法</a:t>
            </a:r>
            <a:endParaRPr lang="zh-CN" altLang="en-US" b="1" dirty="0">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dirty="0">
                <a:latin typeface="华文楷体" panose="02010600040101010101" charset="-122"/>
                <a:ea typeface="华文楷体" panose="02010600040101010101" charset="-122"/>
                <a:sym typeface="+mn-ea"/>
              </a:rPr>
              <a:t> </a:t>
            </a:r>
            <a:r>
              <a:rPr lang="en-US" altLang="zh-CN" dirty="0">
                <a:latin typeface="华文楷体" panose="02010600040101010101" charset="-122"/>
                <a:ea typeface="华文楷体" panose="02010600040101010101" charset="-122"/>
                <a:sym typeface="+mn-ea"/>
              </a:rPr>
              <a:t>   </a:t>
            </a:r>
            <a:r>
              <a:rPr lang="zh-CN" altLang="en-US" dirty="0">
                <a:latin typeface="华文楷体" panose="02010600040101010101" charset="-122"/>
                <a:ea typeface="华文楷体" panose="02010600040101010101" charset="-122"/>
                <a:sym typeface="+mn-ea"/>
              </a:rPr>
              <a:t>是通过法学反应来分离、去除废水中呈溶解、胶体状态的污染物或将其转化为无害物质的处理方</a:t>
            </a:r>
            <a:r>
              <a:rPr lang="en-US" altLang="zh-CN" dirty="0">
                <a:latin typeface="华文楷体" panose="02010600040101010101" charset="-122"/>
                <a:ea typeface="华文楷体" panose="02010600040101010101" charset="-122"/>
                <a:sym typeface="+mn-ea"/>
              </a:rPr>
              <a:t>法。</a:t>
            </a:r>
            <a:endParaRPr lang="zh-CN" altLang="en-US" dirty="0">
              <a:solidFill>
                <a:schemeClr val="tx1"/>
              </a:solidFill>
              <a:latin typeface="华文楷体" panose="02010600040101010101" charset="-122"/>
              <a:ea typeface="华文楷体" panose="02010600040101010101" charset="-122"/>
              <a:sym typeface="+mn-ea"/>
            </a:endParaRPr>
          </a:p>
          <a:p>
            <a:pPr marL="0" indent="0" algn="just"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在化学处理法中，混凝、中和、氧化还原法等常投加污水处理药剂。废水处理最常用的是絮凝剂。</a:t>
            </a:r>
            <a:endParaRPr lang="zh-CN" altLang="en-US">
              <a:latin typeface="华文楷体" panose="02010600040101010101" charset="-122"/>
              <a:ea typeface="华文楷体" panose="02010600040101010101" charset="-122"/>
            </a:endParaRPr>
          </a:p>
          <a:p>
            <a:pPr marL="0" indent="0" algn="just"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氧化还原法有</a:t>
            </a:r>
            <a:r>
              <a:rPr lang="zh-CN" altLang="en-US">
                <a:solidFill>
                  <a:srgbClr val="FF0000"/>
                </a:solidFill>
                <a:latin typeface="华文楷体" panose="02010600040101010101" charset="-122"/>
                <a:ea typeface="华文楷体" panose="02010600040101010101" charset="-122"/>
              </a:rPr>
              <a:t>Fe-C电解法</a:t>
            </a:r>
            <a:r>
              <a:rPr lang="zh-CN" altLang="en-US">
                <a:latin typeface="华文楷体" panose="02010600040101010101" charset="-122"/>
                <a:ea typeface="华文楷体" panose="02010600040101010101" charset="-122"/>
              </a:rPr>
              <a:t>、</a:t>
            </a:r>
            <a:r>
              <a:rPr lang="zh-CN" altLang="en-US">
                <a:solidFill>
                  <a:srgbClr val="FF0000"/>
                </a:solidFill>
                <a:latin typeface="华文楷体" panose="02010600040101010101" charset="-122"/>
                <a:ea typeface="华文楷体" panose="02010600040101010101" charset="-122"/>
              </a:rPr>
              <a:t>臭氧氧化法</a:t>
            </a:r>
            <a:r>
              <a:rPr lang="zh-CN" altLang="en-US">
                <a:latin typeface="华文楷体" panose="02010600040101010101" charset="-122"/>
                <a:ea typeface="华文楷体" panose="02010600040101010101" charset="-122"/>
              </a:rPr>
              <a:t>和</a:t>
            </a:r>
            <a:r>
              <a:rPr lang="zh-CN" altLang="en-US">
                <a:solidFill>
                  <a:srgbClr val="FF0000"/>
                </a:solidFill>
                <a:latin typeface="华文楷体" panose="02010600040101010101" charset="-122"/>
                <a:ea typeface="华文楷体" panose="02010600040101010101" charset="-122"/>
              </a:rPr>
              <a:t>芬顿（Fenton）试剂法</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algn="just" eaLnBrk="1" latinLnBrk="0" hangingPunct="1">
              <a:lnSpc>
                <a:spcPts val="3500"/>
              </a:lnSpc>
              <a:spcBef>
                <a:spcPts val="0"/>
              </a:spcBef>
              <a:buNone/>
            </a:pPr>
            <a:r>
              <a:rPr lang="en-US" altLang="zh-CN">
                <a:latin typeface="华文楷体" panose="02010600040101010101" charset="-122"/>
                <a:ea typeface="华文楷体" panose="02010600040101010101" charset="-122"/>
              </a:rPr>
              <a:t>    ⑴Fe-C法是在不通电的情况下，利用填充在废水中的微电解材料自身产生1.2V电位差对废水进行电解处理，以达到降解有机污染物的目的。</a:t>
            </a:r>
            <a:endParaRPr lang="en-US" altLang="zh-CN">
              <a:latin typeface="华文楷体" panose="02010600040101010101" charset="-122"/>
              <a:ea typeface="华文楷体" panose="02010600040101010101" charset="-122"/>
            </a:endParaRPr>
          </a:p>
          <a:p>
            <a:pPr marL="0" indent="0" algn="just" eaLnBrk="1" latinLnBrk="0" hangingPunct="1">
              <a:lnSpc>
                <a:spcPts val="3500"/>
              </a:lnSpc>
              <a:spcBef>
                <a:spcPts val="0"/>
              </a:spcBef>
              <a:buNone/>
            </a:pPr>
            <a:r>
              <a:rPr lang="en-US" altLang="zh-CN">
                <a:latin typeface="华文楷体" panose="02010600040101010101" charset="-122"/>
                <a:ea typeface="华文楷体" panose="02010600040101010101" charset="-122"/>
              </a:rPr>
              <a:t>    ⑵臭氧是强烈的氧化剂，它能氧化多种有机物和无机物，清除对臭氧的高度氧化活性很敏感的毒物，如酚类、苯环类、</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5805" y="829945"/>
            <a:ext cx="8239125" cy="555244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氰化物、硫化物、亚硝酸盐、铁、锰、有机氮化合物等，</a:t>
            </a:r>
            <a:r>
              <a:rPr lang="en-US" altLang="zh-CN">
                <a:latin typeface="华文楷体" panose="02010600040101010101" charset="-122"/>
                <a:ea typeface="华文楷体" panose="02010600040101010101" charset="-122"/>
                <a:sym typeface="+mn-ea"/>
              </a:rPr>
              <a:t>由于对各种有机物的作用范围较广，可以去除其他方法不易去除的COD和TOC；同时又具有很强的氧化漂白作用，可以明显降低水的色度</a:t>
            </a:r>
            <a:r>
              <a:rPr lang="zh-CN" altLang="en-US">
                <a:latin typeface="华文楷体" panose="02010600040101010101" charset="-122"/>
                <a:ea typeface="华文楷体" panose="02010600040101010101" charset="-122"/>
                <a:sym typeface="+mn-ea"/>
              </a:rPr>
              <a:t>。采用臭氧氧化技术处理有机废水，具有反应速度快、无二次污染等优点。</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rPr>
              <a:t>    ⑶亚铁盐（作为催化剂）和双氧水（作为氧化剂）的组成的均相液体体系称为</a:t>
            </a:r>
            <a:r>
              <a:rPr lang="zh-CN" altLang="en-US">
                <a:highlight>
                  <a:srgbClr val="FFFF00"/>
                </a:highlight>
                <a:latin typeface="华文楷体" panose="02010600040101010101" charset="-122"/>
                <a:ea typeface="华文楷体" panose="02010600040101010101" charset="-122"/>
                <a:cs typeface="华文楷体" panose="02010600040101010101" charset="-122"/>
              </a:rPr>
              <a:t>芬顿（</a:t>
            </a:r>
            <a:r>
              <a:rPr lang="en-US" altLang="zh-CN">
                <a:highlight>
                  <a:srgbClr val="FFFF00"/>
                </a:highlight>
                <a:latin typeface="华文楷体" panose="02010600040101010101" charset="-122"/>
                <a:ea typeface="华文楷体" panose="02010600040101010101" charset="-122"/>
                <a:cs typeface="华文楷体" panose="02010600040101010101" charset="-122"/>
              </a:rPr>
              <a:t>Fenton</a:t>
            </a:r>
            <a:r>
              <a:rPr lang="zh-CN" altLang="en-US">
                <a:highlight>
                  <a:srgbClr val="FFFF00"/>
                </a:highlight>
                <a:latin typeface="华文楷体" panose="02010600040101010101" charset="-122"/>
                <a:ea typeface="华文楷体" panose="02010600040101010101" charset="-122"/>
                <a:cs typeface="华文楷体" panose="02010600040101010101" charset="-122"/>
              </a:rPr>
              <a:t>）</a:t>
            </a:r>
            <a:r>
              <a:rPr lang="en-US" altLang="zh-CN">
                <a:highlight>
                  <a:srgbClr val="FFFF00"/>
                </a:highlight>
                <a:latin typeface="华文楷体" panose="02010600040101010101" charset="-122"/>
                <a:ea typeface="华文楷体" panose="02010600040101010101" charset="-122"/>
                <a:cs typeface="华文楷体" panose="02010600040101010101" charset="-122"/>
              </a:rPr>
              <a:t>试剂</a:t>
            </a:r>
            <a:r>
              <a:rPr lang="zh-CN" altLang="en-US">
                <a:latin typeface="华文楷体" panose="02010600040101010101" charset="-122"/>
                <a:ea typeface="华文楷体" panose="02010600040101010101" charset="-122"/>
                <a:cs typeface="华文楷体" panose="02010600040101010101" charset="-122"/>
              </a:rPr>
              <a:t>。芬顿氧化是指芬顿试剂在酸性条件下生成羟基自由基（▪OH），破坏有机物结构、最终氧化</a:t>
            </a:r>
            <a:r>
              <a:rPr lang="zh-CN" altLang="en-US">
                <a:latin typeface="华文楷体" panose="02010600040101010101" charset="-122"/>
                <a:ea typeface="华文楷体" panose="02010600040101010101" charset="-122"/>
                <a:cs typeface="华文楷体" panose="02010600040101010101" charset="-122"/>
                <a:sym typeface="+mn-ea"/>
              </a:rPr>
              <a:t>分解有机物的过程</a:t>
            </a:r>
            <a:r>
              <a:rPr lang="zh-CN" altLang="en-US">
                <a:latin typeface="华文楷体" panose="02010600040101010101" charset="-122"/>
                <a:ea typeface="华文楷体" panose="02010600040101010101" charset="-122"/>
                <a:cs typeface="华文楷体" panose="02010600040101010101" charset="-122"/>
              </a:rPr>
              <a:t>。它能有效去除传统废水处理技术无法去除的难降解有机物。</a:t>
            </a:r>
            <a:endParaRPr lang="zh-CN" altLang="en-US">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1045" y="639445"/>
            <a:ext cx="8223885" cy="5719445"/>
          </a:xfrm>
        </p:spPr>
        <p:txBody>
          <a:bodyPr/>
          <a:p>
            <a:pPr marL="0" indent="0" eaLnBrk="1" latinLnBrk="0" hangingPunct="1">
              <a:lnSpc>
                <a:spcPts val="3500"/>
              </a:lnSpc>
              <a:spcBef>
                <a:spcPts val="0"/>
              </a:spcBef>
              <a:buNone/>
            </a:pPr>
            <a:r>
              <a:rPr lang="en-US" altLang="zh-CN" b="1">
                <a:latin typeface="华文楷体" panose="02010600040101010101" charset="-122"/>
                <a:ea typeface="华文楷体" panose="02010600040101010101" charset="-122"/>
                <a:cs typeface="华文楷体" panose="02010600040101010101" charset="-122"/>
              </a:rPr>
              <a:t>    3. </a:t>
            </a:r>
            <a:r>
              <a:rPr lang="zh-CN" altLang="en-US" b="1">
                <a:latin typeface="华文楷体" panose="02010600040101010101" charset="-122"/>
                <a:ea typeface="华文楷体" panose="02010600040101010101" charset="-122"/>
                <a:cs typeface="华文楷体" panose="02010600040101010101" charset="-122"/>
              </a:rPr>
              <a:t>物理化学法</a:t>
            </a:r>
            <a:endParaRPr lang="zh-CN" altLang="en-US" b="1">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以传质作用为基础的处理单元既具有化学作用，又具有物理作用，称为物理化学法，即运用物理和化学的综合作用使污水得到净化处理的方法。如萃取、汽提、吹脱、吸附、离子交换以及电渗析和反渗透等。</a:t>
            </a:r>
            <a:r>
              <a:rPr lang="zh-CN" altLang="en-US">
                <a:latin typeface="华文楷体" panose="02010600040101010101" charset="-122"/>
                <a:ea typeface="华文楷体" panose="02010600040101010101" charset="-122"/>
                <a:cs typeface="华文楷体" panose="02010600040101010101" charset="-122"/>
                <a:sym typeface="+mn-ea"/>
              </a:rPr>
              <a:t>电渗析和反渗透</a:t>
            </a:r>
            <a:r>
              <a:rPr lang="zh-CN" altLang="en-US">
                <a:latin typeface="华文楷体" panose="02010600040101010101" charset="-122"/>
                <a:ea typeface="华文楷体" panose="02010600040101010101" charset="-122"/>
                <a:cs typeface="华文楷体" panose="02010600040101010101" charset="-122"/>
              </a:rPr>
              <a:t>又统称膜处理技术，其</a:t>
            </a:r>
            <a:r>
              <a:rPr lang="zh-CN" altLang="en-US" dirty="0">
                <a:latin typeface="华文楷体" panose="02010600040101010101" charset="-122"/>
                <a:ea typeface="华文楷体" panose="02010600040101010101" charset="-122"/>
                <a:sym typeface="+mn-ea"/>
              </a:rPr>
              <a:t>优点是在产生环境效益的同时又可回收有用物质，设备简单、操作方便、处理效率高、节约能源。</a:t>
            </a:r>
            <a:endParaRPr lang="zh-CN" altLang="en-US" dirty="0">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本法使用前一般均需对废水进行预处理，先除去水中的悬浮物、油渍、有害气体等，有时还要调整</a:t>
            </a:r>
            <a:r>
              <a:rPr lang="en-US" altLang="zh-CN">
                <a:latin typeface="华文楷体" panose="02010600040101010101" charset="-122"/>
                <a:ea typeface="华文楷体" panose="02010600040101010101" charset="-122"/>
                <a:cs typeface="华文楷体" panose="02010600040101010101" charset="-122"/>
              </a:rPr>
              <a:t>pH</a:t>
            </a:r>
            <a:r>
              <a:rPr lang="zh-CN" altLang="en-US">
                <a:latin typeface="华文楷体" panose="02010600040101010101" charset="-122"/>
                <a:ea typeface="华文楷体" panose="02010600040101010101" charset="-122"/>
                <a:cs typeface="华文楷体" panose="02010600040101010101" charset="-122"/>
              </a:rPr>
              <a:t>值，以便提高处理效果。</a:t>
            </a:r>
            <a:endParaRPr lang="zh-CN" altLang="en-US">
              <a:latin typeface="华文楷体" panose="02010600040101010101" charset="-122"/>
              <a:ea typeface="华文楷体" panose="02010600040101010101" charset="-122"/>
              <a:cs typeface="华文楷体" panose="02010600040101010101" charset="-122"/>
            </a:endParaRPr>
          </a:p>
          <a:p>
            <a:pPr marL="0" indent="0" algn="just" eaLnBrk="1" latinLnBrk="0" hangingPunct="1">
              <a:lnSpc>
                <a:spcPts val="3500"/>
              </a:lnSpc>
              <a:buNone/>
            </a:pPr>
            <a:r>
              <a:rPr lang="en-US" altLang="zh-CN" b="1">
                <a:latin typeface="华文楷体" panose="02010600040101010101" charset="-122"/>
                <a:ea typeface="华文楷体" panose="02010600040101010101" charset="-122"/>
                <a:cs typeface="华文楷体" panose="02010600040101010101" charset="-122"/>
                <a:sym typeface="+mn-ea"/>
              </a:rPr>
              <a:t>    4. </a:t>
            </a:r>
            <a:r>
              <a:rPr lang="zh-CN" altLang="en-US" b="1">
                <a:latin typeface="华文楷体" panose="02010600040101010101" charset="-122"/>
                <a:ea typeface="华文楷体" panose="02010600040101010101" charset="-122"/>
                <a:cs typeface="华文楷体" panose="02010600040101010101" charset="-122"/>
                <a:sym typeface="+mn-ea"/>
              </a:rPr>
              <a:t>生物处理法</a:t>
            </a:r>
            <a:endParaRPr lang="zh-CN" altLang="en-US" b="1">
              <a:latin typeface="华文楷体" panose="02010600040101010101" charset="-122"/>
              <a:ea typeface="华文楷体" panose="02010600040101010101" charset="-122"/>
              <a:cs typeface="华文楷体" panose="02010600040101010101" charset="-122"/>
            </a:endParaRPr>
          </a:p>
          <a:p>
            <a:pPr marL="0" indent="0" algn="just" eaLnBrk="1" latinLnBrk="0" hangingPunct="1">
              <a:lnSpc>
                <a:spcPts val="3500"/>
              </a:lnSpc>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生物处理法是通过微生物的新陈代谢作用，使废水中呈溶</a:t>
            </a:r>
            <a:endParaRPr lang="zh-CN" altLang="en-US">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2000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38" name="TextBox 148"/>
          <p:cNvSpPr txBox="1"/>
          <p:nvPr/>
        </p:nvSpPr>
        <p:spPr>
          <a:xfrm>
            <a:off x="809446" y="2185356"/>
            <a:ext cx="1760725" cy="958850"/>
          </a:xfrm>
          <a:prstGeom prst="rect">
            <a:avLst/>
          </a:prstGeom>
          <a:noFill/>
        </p:spPr>
        <p:txBody>
          <a:bodyPr vert="horz" wrap="square" rtlCol="0">
            <a:spAutoFit/>
          </a:bodyPr>
          <a:lstStyle/>
          <a:p>
            <a:pPr>
              <a:lnSpc>
                <a:spcPct val="120000"/>
              </a:lnSpc>
            </a:pPr>
            <a:r>
              <a:rPr lang="zh-CN" altLang="en-US" sz="4695" b="1" cap="all" spc="300" dirty="0" smtClean="0">
                <a:solidFill>
                  <a:srgbClr val="00B050"/>
                </a:solidFill>
                <a:latin typeface="Arial" panose="020B0604020202020204" pitchFamily="34" charset="0"/>
                <a:ea typeface="微软雅黑" panose="020B0503020204020204" pitchFamily="34" charset="-122"/>
                <a:cs typeface="+mn-ea"/>
                <a:sym typeface="Arial" panose="020B0604020202020204" pitchFamily="34" charset="0"/>
              </a:rPr>
              <a:t>目录</a:t>
            </a:r>
            <a:endParaRPr lang="zh-CN" altLang="en-US" sz="4695" b="1" cap="all" spc="300" dirty="0" smtClean="0">
              <a:solidFill>
                <a:srgbClr val="00B05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TextBox 148"/>
          <p:cNvSpPr txBox="1"/>
          <p:nvPr/>
        </p:nvSpPr>
        <p:spPr>
          <a:xfrm>
            <a:off x="809446" y="2944937"/>
            <a:ext cx="2380001" cy="668655"/>
          </a:xfrm>
          <a:prstGeom prst="rect">
            <a:avLst/>
          </a:prstGeom>
          <a:noFill/>
        </p:spPr>
        <p:txBody>
          <a:bodyPr vert="horz" wrap="square" rtlCol="0">
            <a:spAutoFit/>
          </a:bodyPr>
          <a:lstStyle/>
          <a:p>
            <a:pPr>
              <a:lnSpc>
                <a:spcPct val="120000"/>
              </a:lnSpc>
            </a:pPr>
            <a:r>
              <a:rPr lang="en-US" altLang="zh-CN" sz="3130" b="1" dirty="0" smtClean="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CONTENTS</a:t>
            </a:r>
            <a:endParaRPr lang="en-US" altLang="zh-CN" sz="3130" b="1" dirty="0" smtClean="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文本框 22"/>
          <p:cNvSpPr txBox="1"/>
          <p:nvPr/>
        </p:nvSpPr>
        <p:spPr>
          <a:xfrm>
            <a:off x="3096260" y="695325"/>
            <a:ext cx="5606415" cy="5292725"/>
          </a:xfrm>
          <a:prstGeom prst="rect">
            <a:avLst/>
          </a:prstGeom>
          <a:noFill/>
        </p:spPr>
        <p:txBody>
          <a:bodyPr wrap="square" rtlCol="0">
            <a:spAutoFit/>
          </a:bodyPr>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rPr>
              <a:t>第一章  化工安全概述</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rPr>
              <a:t>第二章  密封技术</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rPr>
              <a:t>第三章  腐蚀控制技术</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rPr>
              <a:t>第四章  自动控制与安全联锁</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rPr>
              <a:t>第五章  中毒事故与通风置换技术</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rPr>
              <a:t>第六章  火灾与爆炸事故的预防</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rPr>
              <a:t>第七章  化工设计与安全</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rPr>
              <a:t>第八章  检维修作业安全管理</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rPr>
              <a:t>第九章  承压设备安全管理</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rPr>
              <a:t>第十章  化工安全管理概述</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rPr>
              <a:t>第十一章  职业性危害与防护</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rPr>
              <a:t>第十二章  三废治理概述</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6115" y="565785"/>
            <a:ext cx="8298815" cy="5816600"/>
          </a:xfrm>
        </p:spPr>
        <p:txBody>
          <a:bodyPr/>
          <a:p>
            <a:pPr marL="0" indent="0">
              <a:buNone/>
            </a:pPr>
            <a:r>
              <a:rPr lang="en-US" altLang="zh-CN" dirty="0" smtClean="0">
                <a:latin typeface="华文楷体" panose="02010600040101010101" charset="-122"/>
                <a:ea typeface="华文楷体" panose="02010600040101010101" charset="-122"/>
                <a:cs typeface="华文楷体" panose="02010600040101010101" charset="-122"/>
                <a:sym typeface="+mn-ea"/>
              </a:rPr>
              <a:t>   </a:t>
            </a:r>
            <a:endParaRPr lang="zh-CN" altLang="en-US"/>
          </a:p>
        </p:txBody>
      </p:sp>
      <p:sp>
        <p:nvSpPr>
          <p:cNvPr id="2" name="文本框 1"/>
          <p:cNvSpPr txBox="1"/>
          <p:nvPr/>
        </p:nvSpPr>
        <p:spPr>
          <a:xfrm>
            <a:off x="756285" y="566420"/>
            <a:ext cx="8034020" cy="5926455"/>
          </a:xfrm>
          <a:prstGeom prst="rect">
            <a:avLst/>
          </a:prstGeom>
          <a:noFill/>
        </p:spPr>
        <p:txBody>
          <a:bodyPr wrap="square" rtlCol="0">
            <a:spAutoFit/>
          </a:bodyPr>
          <a:p>
            <a:pPr algn="just" eaLnBrk="1" latinLnBrk="0" hangingPunct="1">
              <a:lnSpc>
                <a:spcPts val="3500"/>
              </a:lnSpc>
            </a:pPr>
            <a:r>
              <a:rPr lang="zh-CN" altLang="en-US" sz="2400">
                <a:latin typeface="华文楷体" panose="02010600040101010101" charset="-122"/>
                <a:ea typeface="华文楷体" panose="02010600040101010101" charset="-122"/>
                <a:cs typeface="华文楷体" panose="02010600040101010101" charset="-122"/>
                <a:sym typeface="+mn-ea"/>
              </a:rPr>
              <a:t>液、胶体以及微细悬浮状态的有机污染物转化为稳定、</a:t>
            </a:r>
            <a:r>
              <a:rPr lang="zh-CN" altLang="en-US" sz="2400">
                <a:latin typeface="华文楷体" panose="02010600040101010101" charset="-122"/>
                <a:ea typeface="华文楷体" panose="02010600040101010101" charset="-122"/>
                <a:cs typeface="华文楷体" panose="02010600040101010101" charset="-122"/>
              </a:rPr>
              <a:t>无害物质的废水处理法，是目前废水处理中应用最广泛和较经济的一种方法。</a:t>
            </a:r>
            <a:endParaRPr lang="zh-CN" altLang="en-US" sz="2400">
              <a:latin typeface="华文楷体" panose="02010600040101010101" charset="-122"/>
              <a:ea typeface="华文楷体" panose="02010600040101010101" charset="-122"/>
              <a:cs typeface="华文楷体" panose="02010600040101010101" charset="-122"/>
            </a:endParaRPr>
          </a:p>
          <a:p>
            <a:pPr algn="just" eaLnBrk="1" latinLnBrk="0" hangingPunct="1">
              <a:lnSpc>
                <a:spcPts val="3500"/>
              </a:lnSpc>
            </a:pPr>
            <a:r>
              <a:rPr lang="zh-CN" altLang="en-US" sz="2400">
                <a:latin typeface="华文楷体" panose="02010600040101010101" charset="-122"/>
                <a:ea typeface="华文楷体" panose="02010600040101010101" charset="-122"/>
                <a:cs typeface="华文楷体" panose="02010600040101010101" charset="-122"/>
              </a:rPr>
              <a:t> </a:t>
            </a:r>
            <a:r>
              <a:rPr lang="en-US" altLang="zh-CN" sz="2400">
                <a:latin typeface="华文楷体" panose="02010600040101010101" charset="-122"/>
                <a:ea typeface="华文楷体" panose="02010600040101010101" charset="-122"/>
                <a:cs typeface="华文楷体" panose="02010600040101010101" charset="-122"/>
              </a:rPr>
              <a:t>   </a:t>
            </a:r>
            <a:r>
              <a:rPr lang="zh-CN" altLang="en-US" sz="2400">
                <a:latin typeface="华文楷体" panose="02010600040101010101" charset="-122"/>
                <a:ea typeface="华文楷体" panose="02010600040101010101" charset="-122"/>
                <a:cs typeface="华文楷体" panose="02010600040101010101" charset="-122"/>
              </a:rPr>
              <a:t>根据起作用的微生物的不同，</a:t>
            </a:r>
            <a:r>
              <a:rPr lang="zh-CN" altLang="en-US" sz="2400">
                <a:latin typeface="华文楷体" panose="02010600040101010101" charset="-122"/>
                <a:ea typeface="华文楷体" panose="02010600040101010101" charset="-122"/>
                <a:cs typeface="华文楷体" panose="02010600040101010101" charset="-122"/>
                <a:sym typeface="+mn-ea"/>
              </a:rPr>
              <a:t>生物处理法分为</a:t>
            </a:r>
            <a:r>
              <a:rPr lang="zh-CN" altLang="en-US" sz="2400">
                <a:solidFill>
                  <a:srgbClr val="FF0000"/>
                </a:solidFill>
                <a:latin typeface="华文楷体" panose="02010600040101010101" charset="-122"/>
                <a:ea typeface="华文楷体" panose="02010600040101010101" charset="-122"/>
                <a:cs typeface="华文楷体" panose="02010600040101010101" charset="-122"/>
                <a:sym typeface="+mn-ea"/>
              </a:rPr>
              <a:t>好氧生物处理法</a:t>
            </a:r>
            <a:r>
              <a:rPr lang="zh-CN" altLang="en-US" sz="2400">
                <a:latin typeface="华文楷体" panose="02010600040101010101" charset="-122"/>
                <a:ea typeface="华文楷体" panose="02010600040101010101" charset="-122"/>
                <a:cs typeface="华文楷体" panose="02010600040101010101" charset="-122"/>
                <a:sym typeface="+mn-ea"/>
              </a:rPr>
              <a:t>和</a:t>
            </a:r>
            <a:r>
              <a:rPr lang="zh-CN" altLang="en-US" sz="2400">
                <a:solidFill>
                  <a:srgbClr val="FF0000"/>
                </a:solidFill>
                <a:latin typeface="华文楷体" panose="02010600040101010101" charset="-122"/>
                <a:ea typeface="华文楷体" panose="02010600040101010101" charset="-122"/>
                <a:cs typeface="华文楷体" panose="02010600040101010101" charset="-122"/>
                <a:sym typeface="+mn-ea"/>
              </a:rPr>
              <a:t>厌氧生物处理法</a:t>
            </a:r>
            <a:r>
              <a:rPr lang="zh-CN" altLang="en-US" sz="2400">
                <a:latin typeface="华文楷体" panose="02010600040101010101" charset="-122"/>
                <a:ea typeface="华文楷体" panose="02010600040101010101" charset="-122"/>
                <a:cs typeface="华文楷体" panose="02010600040101010101" charset="-122"/>
                <a:sym typeface="+mn-ea"/>
              </a:rPr>
              <a:t>。如好氧微生物将氨氧化成亚硝酸盐、硝酸盐；反硝化菌在无氧条件下，将亚硝酸盐和硝酸盐中的氮还原为氮气。</a:t>
            </a:r>
            <a:endParaRPr lang="zh-CN" altLang="en-US" sz="2400">
              <a:latin typeface="华文楷体" panose="02010600040101010101" charset="-122"/>
              <a:ea typeface="华文楷体" panose="02010600040101010101" charset="-122"/>
              <a:cs typeface="华文楷体" panose="02010600040101010101" charset="-122"/>
              <a:sym typeface="+mn-ea"/>
            </a:endParaRPr>
          </a:p>
          <a:p>
            <a:pPr algn="just" eaLnBrk="1" latinLnBrk="0" hangingPunct="1">
              <a:lnSpc>
                <a:spcPts val="3500"/>
              </a:lnSpc>
            </a:pPr>
            <a:r>
              <a:rPr lang="en-US" altLang="zh-CN" sz="2400">
                <a:latin typeface="华文楷体" panose="02010600040101010101" charset="-122"/>
                <a:ea typeface="华文楷体" panose="02010600040101010101" charset="-122"/>
                <a:cs typeface="华文楷体" panose="02010600040101010101" charset="-122"/>
                <a:sym typeface="+mn-ea"/>
              </a:rPr>
              <a:t>    目前在处理废水过程中，常用的好氧生物处理法有活性污泥法、生物膜法。</a:t>
            </a:r>
            <a:endParaRPr lang="en-US" altLang="zh-CN" sz="2400">
              <a:latin typeface="华文楷体" panose="02010600040101010101" charset="-122"/>
              <a:ea typeface="华文楷体" panose="02010600040101010101" charset="-122"/>
              <a:cs typeface="华文楷体" panose="02010600040101010101" charset="-122"/>
              <a:sym typeface="+mn-ea"/>
            </a:endParaRPr>
          </a:p>
          <a:p>
            <a:pPr algn="just" eaLnBrk="1" latinLnBrk="0" hangingPunct="1">
              <a:lnSpc>
                <a:spcPts val="3500"/>
              </a:lnSpc>
            </a:pPr>
            <a:r>
              <a:rPr lang="en-US" altLang="zh-CN" sz="2400">
                <a:latin typeface="华文楷体" panose="02010600040101010101" charset="-122"/>
                <a:ea typeface="华文楷体" panose="02010600040101010101" charset="-122"/>
                <a:cs typeface="华文楷体" panose="02010600040101010101" charset="-122"/>
                <a:sym typeface="+mn-ea"/>
              </a:rPr>
              <a:t>    厌氧生物处理是指在无分子态氧</a:t>
            </a:r>
            <a:r>
              <a:rPr lang="zh-CN" altLang="en-US" sz="2400">
                <a:latin typeface="华文楷体" panose="02010600040101010101" charset="-122"/>
                <a:ea typeface="华文楷体" panose="02010600040101010101" charset="-122"/>
                <a:cs typeface="华文楷体" panose="02010600040101010101" charset="-122"/>
                <a:sym typeface="+mn-ea"/>
              </a:rPr>
              <a:t>的</a:t>
            </a:r>
            <a:r>
              <a:rPr lang="en-US" altLang="zh-CN" sz="2400">
                <a:latin typeface="华文楷体" panose="02010600040101010101" charset="-122"/>
                <a:ea typeface="华文楷体" panose="02010600040101010101" charset="-122"/>
                <a:cs typeface="华文楷体" panose="02010600040101010101" charset="-122"/>
                <a:sym typeface="+mn-ea"/>
              </a:rPr>
              <a:t>条件下，厌氧微生物进行厌氧呼吸，将水中复杂有机物转化为甲烷与二氧化碳，并释放出能量的过程。</a:t>
            </a:r>
            <a:r>
              <a:rPr lang="zh-CN" altLang="en-US" sz="2400">
                <a:latin typeface="华文楷体" panose="02010600040101010101" charset="-122"/>
                <a:ea typeface="华文楷体" panose="02010600040101010101" charset="-122"/>
                <a:cs typeface="华文楷体" panose="02010600040101010101" charset="-122"/>
                <a:sym typeface="+mn-ea"/>
              </a:rPr>
              <a:t>废</a:t>
            </a:r>
            <a:r>
              <a:rPr lang="en-US" altLang="zh-CN" sz="2400">
                <a:latin typeface="华文楷体" panose="02010600040101010101" charset="-122"/>
                <a:ea typeface="华文楷体" panose="02010600040101010101" charset="-122"/>
                <a:cs typeface="华文楷体" panose="02010600040101010101" charset="-122"/>
                <a:sym typeface="+mn-ea"/>
              </a:rPr>
              <a:t>水厌氧生物处理工艺按微生物的凝聚形态可分为厌氧活性污泥法和厌氧生物膜法。   </a:t>
            </a:r>
            <a:endParaRPr lang="en-US" altLang="zh-CN" sz="240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3420" y="1292225"/>
            <a:ext cx="8271510" cy="5238115"/>
          </a:xfrm>
        </p:spPr>
        <p:txBody>
          <a:bodyPr/>
          <a:p>
            <a:pPr marL="0" indent="0" algn="just">
              <a:buNone/>
            </a:pPr>
            <a:r>
              <a:rPr lang="zh-CN" altLang="en-US" b="1" dirty="0">
                <a:solidFill>
                  <a:schemeClr val="tx1"/>
                </a:solidFill>
                <a:latin typeface="华文楷体" panose="02010600040101010101" charset="-122"/>
                <a:ea typeface="华文楷体" panose="02010600040101010101" charset="-122"/>
                <a:cs typeface="华文楷体" panose="02010600040101010101" charset="-122"/>
                <a:sym typeface="+mn-ea"/>
              </a:rPr>
              <a:t>一、大气污染　 </a:t>
            </a:r>
            <a:endParaRPr lang="zh-CN" altLang="en-US" b="1" dirty="0">
              <a:solidFill>
                <a:schemeClr val="tx1"/>
              </a:solidFill>
              <a:latin typeface="华文楷体" panose="02010600040101010101" charset="-122"/>
              <a:ea typeface="华文楷体" panose="02010600040101010101" charset="-122"/>
              <a:cs typeface="华文楷体" panose="02010600040101010101" charset="-122"/>
            </a:endParaRPr>
          </a:p>
          <a:p>
            <a:pPr marL="0" indent="0" algn="just">
              <a:buNone/>
            </a:pPr>
            <a:r>
              <a:rPr lang="en-US" dirty="0">
                <a:latin typeface="华文楷体" panose="02010600040101010101" charset="-122"/>
                <a:ea typeface="华文楷体" panose="02010600040101010101" charset="-122"/>
                <a:cs typeface="华文楷体" panose="02010600040101010101" charset="-122"/>
                <a:sym typeface="+mn-ea"/>
              </a:rPr>
              <a:t>   </a:t>
            </a:r>
            <a:r>
              <a:rPr lang="en-US" b="1" dirty="0">
                <a:latin typeface="华文楷体" panose="02010600040101010101" charset="-122"/>
                <a:ea typeface="华文楷体" panose="02010600040101010101" charset="-122"/>
                <a:cs typeface="华文楷体" panose="02010600040101010101" charset="-122"/>
                <a:sym typeface="+mn-ea"/>
              </a:rPr>
              <a:t> </a:t>
            </a:r>
            <a:r>
              <a:rPr lang="en-US" b="1" dirty="0">
                <a:solidFill>
                  <a:srgbClr val="0070C0"/>
                </a:solidFill>
                <a:latin typeface="华文楷体" panose="02010600040101010101" charset="-122"/>
                <a:ea typeface="华文楷体" panose="02010600040101010101" charset="-122"/>
                <a:cs typeface="华文楷体" panose="02010600040101010101" charset="-122"/>
                <a:sym typeface="+mn-ea"/>
              </a:rPr>
              <a:t>1. </a:t>
            </a:r>
            <a:r>
              <a:rPr lang="zh-CN" altLang="en-US" b="1" dirty="0">
                <a:solidFill>
                  <a:srgbClr val="0070C0"/>
                </a:solidFill>
                <a:latin typeface="华文楷体" panose="02010600040101010101" charset="-122"/>
                <a:ea typeface="华文楷体" panose="02010600040101010101" charset="-122"/>
                <a:cs typeface="华文楷体" panose="02010600040101010101" charset="-122"/>
                <a:sym typeface="+mn-ea"/>
              </a:rPr>
              <a:t>大气污染定义</a:t>
            </a:r>
            <a:endParaRPr lang="zh-CN" altLang="en-US" b="1" dirty="0">
              <a:solidFill>
                <a:srgbClr val="0070C0"/>
              </a:solidFill>
              <a:latin typeface="华文楷体" panose="02010600040101010101" charset="-122"/>
              <a:ea typeface="华文楷体" panose="02010600040101010101" charset="-122"/>
              <a:cs typeface="华文楷体" panose="02010600040101010101" charset="-122"/>
            </a:endParaRPr>
          </a:p>
          <a:p>
            <a:pPr marL="0" indent="0" algn="just">
              <a:buNone/>
            </a:pPr>
            <a:r>
              <a:rPr lang="zh-CN" altLang="en-US" dirty="0">
                <a:latin typeface="华文楷体" panose="02010600040101010101" charset="-122"/>
                <a:ea typeface="华文楷体" panose="02010600040101010101" charset="-122"/>
                <a:cs typeface="华文楷体" panose="02010600040101010101" charset="-122"/>
                <a:sym typeface="+mn-ea"/>
              </a:rPr>
              <a:t>    空气污染，又称</a:t>
            </a:r>
            <a:r>
              <a:rPr lang="zh-CN" altLang="en-US" dirty="0">
                <a:solidFill>
                  <a:srgbClr val="0070C0"/>
                </a:solidFill>
                <a:latin typeface="华文楷体" panose="02010600040101010101" charset="-122"/>
                <a:ea typeface="华文楷体" panose="02010600040101010101" charset="-122"/>
                <a:cs typeface="华文楷体" panose="02010600040101010101" charset="-122"/>
                <a:sym typeface="+mn-ea"/>
              </a:rPr>
              <a:t>大气污染</a:t>
            </a:r>
            <a:r>
              <a:rPr lang="zh-CN" altLang="en-US" dirty="0">
                <a:latin typeface="华文楷体" panose="02010600040101010101" charset="-122"/>
                <a:ea typeface="华文楷体" panose="02010600040101010101" charset="-122"/>
                <a:cs typeface="华文楷体" panose="02010600040101010101" charset="-122"/>
                <a:sym typeface="+mn-ea"/>
              </a:rPr>
              <a:t>，按照国际标准化组织(ISO)的定义，大气污染指由于人类活动或自然过程引起某些物质进入大气中，呈现出足够的浓度，达到足够的时间，并因此危害了人体的舒适、健康和福利或危害了环境的现象。</a:t>
            </a:r>
            <a:endParaRPr lang="zh-CN" altLang="en-US" dirty="0">
              <a:latin typeface="华文楷体" panose="02010600040101010101" charset="-122"/>
              <a:ea typeface="华文楷体" panose="02010600040101010101" charset="-122"/>
              <a:cs typeface="华文楷体" panose="02010600040101010101" charset="-122"/>
            </a:endParaRPr>
          </a:p>
          <a:p>
            <a:pPr marL="0" indent="0" algn="just">
              <a:buNone/>
            </a:pPr>
            <a:r>
              <a:rPr lang="en-US" altLang="zh-CN" b="1" dirty="0">
                <a:solidFill>
                  <a:srgbClr val="0070C0"/>
                </a:solidFill>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0070C0"/>
                </a:solidFill>
                <a:latin typeface="华文楷体" panose="02010600040101010101" charset="-122"/>
                <a:ea typeface="华文楷体" panose="02010600040101010101" charset="-122"/>
                <a:cs typeface="华文楷体" panose="02010600040101010101" charset="-122"/>
                <a:sym typeface="+mn-ea"/>
              </a:rPr>
              <a:t>2. 大气污染物种类</a:t>
            </a:r>
            <a:endParaRPr lang="zh-CN" altLang="en-US" b="1" dirty="0">
              <a:solidFill>
                <a:srgbClr val="0070C0"/>
              </a:solidFill>
              <a:latin typeface="华文楷体" panose="02010600040101010101" charset="-122"/>
              <a:ea typeface="华文楷体" panose="02010600040101010101" charset="-122"/>
              <a:cs typeface="华文楷体" panose="02010600040101010101" charset="-122"/>
            </a:endParaRPr>
          </a:p>
          <a:p>
            <a:pPr marL="0" indent="0" algn="just">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排入大气的污染物种类很多，依据不同的原则，可将其分类。</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lgn="just">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solidFill>
                  <a:srgbClr val="7030A0"/>
                </a:solidFill>
                <a:latin typeface="华文楷体" panose="02010600040101010101" charset="-122"/>
                <a:ea typeface="华文楷体" panose="02010600040101010101" charset="-122"/>
                <a:cs typeface="华文楷体" panose="02010600040101010101" charset="-122"/>
                <a:sym typeface="+mn-ea"/>
              </a:rPr>
              <a:t>⑴依照与污染源的关系，可将其分为一次污染物和二次污染物。</a:t>
            </a:r>
            <a:endParaRPr lang="zh-CN" altLang="en-US" dirty="0">
              <a:solidFill>
                <a:srgbClr val="00B050"/>
              </a:solidFill>
              <a:latin typeface="华文楷体" panose="02010600040101010101" charset="-122"/>
              <a:ea typeface="华文楷体" panose="02010600040101010101" charset="-122"/>
              <a:cs typeface="华文楷体" panose="02010600040101010101" charset="-122"/>
            </a:endParaRPr>
          </a:p>
          <a:p>
            <a:pPr marL="0" indent="0" algn="just">
              <a:buNone/>
            </a:pPr>
            <a:r>
              <a:rPr lang="en-US" altLang="zh-CN" dirty="0">
                <a:solidFill>
                  <a:srgbClr val="FF0000"/>
                </a:solidFill>
                <a:latin typeface="华文楷体" panose="02010600040101010101" charset="-122"/>
                <a:ea typeface="华文楷体" panose="02010600040101010101" charset="-122"/>
                <a:cs typeface="华文楷体" panose="02010600040101010101" charset="-122"/>
                <a:sym typeface="+mn-ea"/>
              </a:rPr>
              <a:t>     </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一次污染物</a:t>
            </a:r>
            <a:r>
              <a:rPr lang="zh-CN" altLang="en-US" dirty="0">
                <a:latin typeface="华文楷体" panose="02010600040101010101" charset="-122"/>
                <a:ea typeface="华文楷体" panose="02010600040101010101" charset="-122"/>
                <a:cs typeface="华文楷体" panose="02010600040101010101" charset="-122"/>
                <a:sym typeface="+mn-ea"/>
              </a:rPr>
              <a:t>：从污染源直接排出的原始物质进入大气后性质没有发生变化。</a:t>
            </a:r>
            <a:endParaRPr kumimoji="0" lang="zh-CN" altLang="en-US" kern="1200" dirty="0">
              <a:solidFill>
                <a:schemeClr val="tx1"/>
              </a:solidFill>
              <a:latin typeface="华文楷体" panose="02010600040101010101" charset="-122"/>
              <a:ea typeface="华文楷体" panose="02010600040101010101" charset="-122"/>
              <a:sym typeface="+mn-ea"/>
            </a:endParaRPr>
          </a:p>
        </p:txBody>
      </p:sp>
      <p:sp>
        <p:nvSpPr>
          <p:cNvPr id="5" name="AutoShape 6"/>
          <p:cNvSpPr>
            <a:spLocks noChangeArrowheads="1"/>
          </p:cNvSpPr>
          <p:nvPr/>
        </p:nvSpPr>
        <p:spPr bwMode="auto">
          <a:xfrm>
            <a:off x="1898015" y="607060"/>
            <a:ext cx="5252720" cy="599440"/>
          </a:xfrm>
          <a:prstGeom prst="flowChartTerminator">
            <a:avLst/>
          </a:prstGeom>
          <a:solidFill>
            <a:srgbClr val="FFC000"/>
          </a:solidFill>
          <a:ln w="9525" algn="ctr">
            <a:solidFill>
              <a:schemeClr val="bg2"/>
            </a:solidFill>
            <a:miter lim="800000"/>
          </a:ln>
        </p:spPr>
        <p:txBody>
          <a:bodyPr wrap="none" anchor="ctr"/>
          <a:p>
            <a:pPr algn="ctr"/>
            <a:r>
              <a:rPr lang="zh-CN" altLang="en-US" sz="2800" b="1" dirty="0">
                <a:solidFill>
                  <a:srgbClr val="000099"/>
                </a:solidFill>
                <a:latin typeface="+mj-ea"/>
                <a:ea typeface="+mj-ea"/>
                <a:cs typeface="+mj-ea"/>
              </a:rPr>
              <a:t>第三节</a:t>
            </a:r>
            <a:r>
              <a:rPr lang="en-US" altLang="zh-CN" sz="2800" b="1" dirty="0">
                <a:solidFill>
                  <a:srgbClr val="000099"/>
                </a:solidFill>
                <a:latin typeface="+mj-ea"/>
                <a:ea typeface="+mj-ea"/>
                <a:cs typeface="+mj-ea"/>
              </a:rPr>
              <a:t> </a:t>
            </a:r>
            <a:r>
              <a:rPr lang="zh-CN" altLang="en-US" sz="2800" b="1" dirty="0">
                <a:solidFill>
                  <a:srgbClr val="000099"/>
                </a:solidFill>
                <a:latin typeface="+mj-ea"/>
                <a:ea typeface="+mj-ea"/>
                <a:cs typeface="+mj-ea"/>
              </a:rPr>
              <a:t>大气污染防治</a:t>
            </a:r>
            <a:endParaRPr lang="zh-CN" altLang="en-US" sz="2800" b="1" dirty="0">
              <a:solidFill>
                <a:srgbClr val="000099"/>
              </a:solidFill>
              <a:latin typeface="+mj-ea"/>
              <a:ea typeface="+mj-ea"/>
              <a:cs typeface="+mj-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53415" y="638810"/>
            <a:ext cx="8369935" cy="5904230"/>
          </a:xfrm>
        </p:spPr>
        <p:txBody>
          <a:bodyPr/>
          <a:p>
            <a:pPr marL="0" indent="0" algn="just">
              <a:buNone/>
            </a:pPr>
            <a:r>
              <a:rPr lang="en-US" altLang="zh-CN" dirty="0">
                <a:solidFill>
                  <a:srgbClr val="FF0000"/>
                </a:solidFill>
                <a:latin typeface="华文楷体" panose="02010600040101010101" charset="-122"/>
                <a:ea typeface="华文楷体" panose="02010600040101010101" charset="-122"/>
                <a:cs typeface="华文楷体" panose="02010600040101010101" charset="-122"/>
                <a:sym typeface="+mn-ea"/>
              </a:rPr>
              <a:t>    </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二次污染物</a:t>
            </a:r>
            <a:r>
              <a:rPr lang="zh-CN" altLang="en-US" dirty="0">
                <a:latin typeface="华文楷体" panose="02010600040101010101" charset="-122"/>
                <a:ea typeface="华文楷体" panose="02010600040101010101" charset="-122"/>
                <a:cs typeface="华文楷体" panose="02010600040101010101" charset="-122"/>
                <a:sym typeface="+mn-ea"/>
              </a:rPr>
              <a:t>：由污染源排出的一次污染物与大气中原有成分，或者几种一次污染物之间，发生了一系列化学反应或光化学反应，形成的与原污染物性质不同的新污染物。</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lgn="just">
              <a:buNone/>
            </a:pPr>
            <a:r>
              <a:rPr lang="en-US" altLang="zh-CN"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dirty="0">
                <a:solidFill>
                  <a:srgbClr val="7030A0"/>
                </a:solidFill>
                <a:latin typeface="华文楷体" panose="02010600040101010101" charset="-122"/>
                <a:ea typeface="华文楷体" panose="02010600040101010101" charset="-122"/>
                <a:cs typeface="华文楷体" panose="02010600040101010101" charset="-122"/>
                <a:sym typeface="+mn-ea"/>
              </a:rPr>
              <a:t>⑵依照污染物存在的形态</a:t>
            </a:r>
            <a:r>
              <a:rPr lang="zh-CN" altLang="en-US" dirty="0">
                <a:latin typeface="华文楷体" panose="02010600040101010101" charset="-122"/>
                <a:ea typeface="华文楷体" panose="02010600040101010101" charset="-122"/>
                <a:cs typeface="华文楷体" panose="02010600040101010101" charset="-122"/>
                <a:sym typeface="+mn-ea"/>
              </a:rPr>
              <a:t>，可将其分为</a:t>
            </a:r>
            <a:r>
              <a:rPr lang="zh-CN" altLang="en-US" dirty="0">
                <a:solidFill>
                  <a:srgbClr val="7030A0"/>
                </a:solidFill>
                <a:latin typeface="华文楷体" panose="02010600040101010101" charset="-122"/>
                <a:ea typeface="华文楷体" panose="02010600040101010101" charset="-122"/>
                <a:cs typeface="华文楷体" panose="02010600040101010101" charset="-122"/>
                <a:sym typeface="+mn-ea"/>
              </a:rPr>
              <a:t>颗粒污染物</a:t>
            </a:r>
            <a:r>
              <a:rPr lang="zh-CN" altLang="en-US" dirty="0">
                <a:latin typeface="华文楷体" panose="02010600040101010101" charset="-122"/>
                <a:ea typeface="华文楷体" panose="02010600040101010101" charset="-122"/>
                <a:cs typeface="华文楷体" panose="02010600040101010101" charset="-122"/>
                <a:sym typeface="+mn-ea"/>
              </a:rPr>
              <a:t>和</a:t>
            </a:r>
            <a:r>
              <a:rPr lang="zh-CN" altLang="en-US" dirty="0">
                <a:solidFill>
                  <a:srgbClr val="7030A0"/>
                </a:solidFill>
                <a:latin typeface="华文楷体" panose="02010600040101010101" charset="-122"/>
                <a:ea typeface="华文楷体" panose="02010600040101010101" charset="-122"/>
                <a:cs typeface="华文楷体" panose="02010600040101010101" charset="-122"/>
                <a:sym typeface="+mn-ea"/>
              </a:rPr>
              <a:t>气态污染物</a:t>
            </a:r>
            <a:r>
              <a:rPr lang="zh-CN" altLang="en-US" dirty="0">
                <a:latin typeface="华文楷体" panose="02010600040101010101" charset="-122"/>
                <a:ea typeface="华文楷体" panose="02010600040101010101" charset="-122"/>
                <a:cs typeface="华文楷体" panose="02010600040101010101" charset="-122"/>
                <a:sym typeface="+mn-ea"/>
              </a:rPr>
              <a:t>。</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lgn="just">
              <a:buNone/>
            </a:pPr>
            <a:r>
              <a:rPr lang="zh-CN" altLang="en-US" b="1" dirty="0">
                <a:solidFill>
                  <a:srgbClr val="0070C0"/>
                </a:solidFill>
                <a:latin typeface="华文楷体" panose="02010600040101010101" charset="-122"/>
                <a:ea typeface="华文楷体" panose="02010600040101010101" charset="-122"/>
                <a:cs typeface="华文楷体" panose="02010600040101010101" charset="-122"/>
                <a:sym typeface="+mn-ea"/>
              </a:rPr>
              <a:t>    3. 颗粒污染物</a:t>
            </a:r>
            <a:endParaRPr lang="zh-CN" altLang="en-US" b="1" dirty="0">
              <a:solidFill>
                <a:srgbClr val="0070C0"/>
              </a:solidFill>
              <a:latin typeface="华文楷体" panose="02010600040101010101" charset="-122"/>
              <a:ea typeface="华文楷体" panose="02010600040101010101" charset="-122"/>
              <a:cs typeface="华文楷体" panose="02010600040101010101" charset="-122"/>
              <a:sym typeface="+mn-ea"/>
            </a:endParaRPr>
          </a:p>
          <a:p>
            <a:pPr marL="0" indent="0" algn="just">
              <a:buNone/>
            </a:pPr>
            <a:r>
              <a:rPr lang="en-US" altLang="zh-CN">
                <a:latin typeface="华文楷体" panose="02010600040101010101" charset="-122"/>
                <a:ea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在我国环境空气质量标准中，还根据粉尘粒径的大小，将其分为</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总悬浮颗粒物（</a:t>
            </a:r>
            <a:r>
              <a:rPr lang="en-US" altLang="zh-CN" dirty="0">
                <a:solidFill>
                  <a:srgbClr val="FF0000"/>
                </a:solidFill>
                <a:latin typeface="华文楷体" panose="02010600040101010101" charset="-122"/>
                <a:ea typeface="华文楷体" panose="02010600040101010101" charset="-122"/>
                <a:cs typeface="华文楷体" panose="02010600040101010101" charset="-122"/>
                <a:sym typeface="+mn-ea"/>
              </a:rPr>
              <a:t>TSP</a:t>
            </a:r>
            <a:r>
              <a:rPr lang="zh-CN" altLang="en-US" dirty="0">
                <a:latin typeface="华文楷体" panose="02010600040101010101" charset="-122"/>
                <a:ea typeface="华文楷体" panose="02010600040101010101" charset="-122"/>
                <a:cs typeface="华文楷体" panose="02010600040101010101" charset="-122"/>
                <a:sym typeface="+mn-ea"/>
              </a:rPr>
              <a:t>）和</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可吸入颗粒物</a:t>
            </a:r>
            <a:r>
              <a:rPr lang="zh-CN" altLang="en-US" dirty="0">
                <a:latin typeface="华文楷体" panose="02010600040101010101" charset="-122"/>
                <a:ea typeface="华文楷体" panose="02010600040101010101" charset="-122"/>
                <a:cs typeface="华文楷体" panose="02010600040101010101" charset="-122"/>
                <a:sym typeface="+mn-ea"/>
              </a:rPr>
              <a:t>。</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lgn="just">
              <a:buNone/>
            </a:pPr>
            <a:r>
              <a:rPr lang="en-US" altLang="zh-CN">
                <a:latin typeface="华文楷体" panose="02010600040101010101" charset="-122"/>
                <a:ea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①总悬浮颗粒物（</a:t>
            </a:r>
            <a:r>
              <a:rPr lang="en-US" altLang="zh-CN" dirty="0">
                <a:solidFill>
                  <a:srgbClr val="FF0000"/>
                </a:solidFill>
                <a:latin typeface="华文楷体" panose="02010600040101010101" charset="-122"/>
                <a:ea typeface="华文楷体" panose="02010600040101010101" charset="-122"/>
                <a:cs typeface="华文楷体" panose="02010600040101010101" charset="-122"/>
                <a:sym typeface="+mn-ea"/>
              </a:rPr>
              <a:t>TSP</a:t>
            </a:r>
            <a:r>
              <a:rPr lang="zh-CN" altLang="en-US" dirty="0">
                <a:latin typeface="华文楷体" panose="02010600040101010101" charset="-122"/>
                <a:ea typeface="华文楷体" panose="02010600040101010101" charset="-122"/>
                <a:cs typeface="华文楷体" panose="02010600040101010101" charset="-122"/>
                <a:sym typeface="+mn-ea"/>
              </a:rPr>
              <a:t>）</a:t>
            </a: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指环境空气中空气动力学当量直径小于等于</a:t>
            </a:r>
            <a:r>
              <a:rPr lang="en-US" altLang="zh-CN" dirty="0">
                <a:latin typeface="华文楷体" panose="02010600040101010101" charset="-122"/>
                <a:ea typeface="华文楷体" panose="02010600040101010101" charset="-122"/>
                <a:cs typeface="华文楷体" panose="02010600040101010101" charset="-122"/>
                <a:sym typeface="+mn-ea"/>
              </a:rPr>
              <a:t>100μm</a:t>
            </a:r>
            <a:r>
              <a:rPr lang="zh-CN" altLang="en-US" dirty="0">
                <a:latin typeface="华文楷体" panose="02010600040101010101" charset="-122"/>
                <a:ea typeface="华文楷体" panose="02010600040101010101" charset="-122"/>
                <a:cs typeface="华文楷体" panose="02010600040101010101" charset="-122"/>
                <a:sym typeface="+mn-ea"/>
              </a:rPr>
              <a:t>的颗粒物。</a:t>
            </a:r>
            <a:endParaRPr lang="en-US" altLang="zh-CN" dirty="0">
              <a:latin typeface="华文楷体" panose="02010600040101010101" charset="-122"/>
              <a:ea typeface="华文楷体" panose="02010600040101010101" charset="-122"/>
              <a:cs typeface="华文楷体" panose="02010600040101010101" charset="-122"/>
            </a:endParaRPr>
          </a:p>
          <a:p>
            <a:pPr marL="0" indent="0" algn="just">
              <a:buNone/>
            </a:pPr>
            <a:r>
              <a:rPr lang="zh-CN" altLang="en-US" dirty="0">
                <a:latin typeface="华文楷体" panose="02010600040101010101" charset="-122"/>
                <a:ea typeface="华文楷体" panose="02010600040101010101" charset="-122"/>
                <a:cs typeface="华文楷体" panose="02010600040101010101" charset="-122"/>
                <a:sym typeface="+mn-ea"/>
              </a:rPr>
              <a:t>    ②可吸入颗粒物（粒径小于等于</a:t>
            </a:r>
            <a:r>
              <a:rPr lang="en-US" altLang="zh-CN" dirty="0">
                <a:latin typeface="华文楷体" panose="02010600040101010101" charset="-122"/>
                <a:ea typeface="华文楷体" panose="02010600040101010101" charset="-122"/>
                <a:cs typeface="华文楷体" panose="02010600040101010101" charset="-122"/>
                <a:sym typeface="+mn-ea"/>
              </a:rPr>
              <a:t>10μm</a:t>
            </a:r>
            <a:r>
              <a:rPr lang="zh-CN" altLang="en-US" dirty="0">
                <a:latin typeface="华文楷体" panose="02010600040101010101" charset="-122"/>
                <a:ea typeface="华文楷体" panose="02010600040101010101" charset="-122"/>
                <a:cs typeface="华文楷体" panose="02010600040101010101" charset="-122"/>
                <a:sym typeface="+mn-ea"/>
              </a:rPr>
              <a:t>）（</a:t>
            </a:r>
            <a:r>
              <a:rPr lang="en-US" altLang="zh-CN" dirty="0">
                <a:solidFill>
                  <a:srgbClr val="FF0000"/>
                </a:solidFill>
                <a:latin typeface="华文楷体" panose="02010600040101010101" charset="-122"/>
                <a:ea typeface="华文楷体" panose="02010600040101010101" charset="-122"/>
                <a:cs typeface="华文楷体" panose="02010600040101010101" charset="-122"/>
                <a:sym typeface="+mn-ea"/>
              </a:rPr>
              <a:t>PM</a:t>
            </a:r>
            <a:r>
              <a:rPr lang="en-US" altLang="zh-CN" baseline="-25000" dirty="0">
                <a:solidFill>
                  <a:srgbClr val="FF0000"/>
                </a:solidFill>
                <a:latin typeface="华文楷体" panose="02010600040101010101" charset="-122"/>
                <a:ea typeface="华文楷体" panose="02010600040101010101" charset="-122"/>
                <a:cs typeface="华文楷体" panose="02010600040101010101" charset="-122"/>
                <a:sym typeface="+mn-ea"/>
              </a:rPr>
              <a:t>10</a:t>
            </a:r>
            <a:r>
              <a:rPr lang="zh-CN" altLang="en-US" dirty="0">
                <a:latin typeface="华文楷体" panose="02010600040101010101" charset="-122"/>
                <a:ea typeface="华文楷体" panose="02010600040101010101" charset="-122"/>
                <a:cs typeface="华文楷体" panose="02010600040101010101" charset="-122"/>
                <a:sym typeface="+mn-ea"/>
              </a:rPr>
              <a:t>）</a:t>
            </a:r>
            <a:endParaRPr lang="zh-CN" altLang="en-US" dirty="0">
              <a:latin typeface="华文楷体" panose="02010600040101010101" charset="-122"/>
              <a:ea typeface="华文楷体" panose="02010600040101010101" charset="-122"/>
              <a:cs typeface="华文楷体" panose="02010600040101010101" charset="-122"/>
            </a:endParaRPr>
          </a:p>
          <a:p>
            <a:pPr marL="0" indent="0" algn="just">
              <a:buNone/>
            </a:pPr>
            <a:r>
              <a:rPr lang="zh-CN" altLang="en-US" dirty="0">
                <a:latin typeface="华文楷体" panose="02010600040101010101" charset="-122"/>
                <a:ea typeface="华文楷体" panose="02010600040101010101" charset="-122"/>
                <a:cs typeface="华文楷体" panose="02010600040101010101" charset="-122"/>
                <a:sym typeface="+mn-ea"/>
              </a:rPr>
              <a:t>    指环境空气中空气动力学当量直径小于等于</a:t>
            </a:r>
            <a:r>
              <a:rPr lang="en-US" altLang="zh-CN" dirty="0">
                <a:latin typeface="华文楷体" panose="02010600040101010101" charset="-122"/>
                <a:ea typeface="华文楷体" panose="02010600040101010101" charset="-122"/>
                <a:cs typeface="华文楷体" panose="02010600040101010101" charset="-122"/>
                <a:sym typeface="+mn-ea"/>
              </a:rPr>
              <a:t>10μm</a:t>
            </a:r>
            <a:r>
              <a:rPr lang="zh-CN" altLang="en-US" dirty="0">
                <a:latin typeface="华文楷体" panose="02010600040101010101" charset="-122"/>
                <a:ea typeface="华文楷体" panose="02010600040101010101" charset="-122"/>
                <a:cs typeface="华文楷体" panose="02010600040101010101" charset="-122"/>
                <a:sym typeface="+mn-ea"/>
              </a:rPr>
              <a:t>的颗粒物。</a:t>
            </a:r>
            <a:endParaRPr lang="zh-CN" altLang="en-US" dirty="0">
              <a:latin typeface="华文楷体" panose="02010600040101010101" charset="-122"/>
              <a:ea typeface="华文楷体" panose="02010600040101010101" charset="-122"/>
              <a:cs typeface="华文楷体" panose="02010600040101010101" charset="-122"/>
            </a:endParaRPr>
          </a:p>
          <a:p>
            <a:pPr marL="0" indent="0" algn="just">
              <a:buNone/>
            </a:pPr>
            <a:r>
              <a:rPr lang="zh-CN" altLang="en-US" dirty="0">
                <a:latin typeface="华文楷体" panose="02010600040101010101" charset="-122"/>
                <a:ea typeface="华文楷体" panose="02010600040101010101" charset="-122"/>
                <a:cs typeface="华文楷体" panose="02010600040101010101" charset="-122"/>
                <a:sym typeface="+mn-ea"/>
              </a:rPr>
              <a:t>    ③细颗粒物（粒径小于等于</a:t>
            </a:r>
            <a:r>
              <a:rPr lang="en-US" altLang="zh-CN" dirty="0">
                <a:latin typeface="华文楷体" panose="02010600040101010101" charset="-122"/>
                <a:ea typeface="华文楷体" panose="02010600040101010101" charset="-122"/>
                <a:cs typeface="华文楷体" panose="02010600040101010101" charset="-122"/>
                <a:sym typeface="+mn-ea"/>
              </a:rPr>
              <a:t>2.5μm</a:t>
            </a:r>
            <a:r>
              <a:rPr lang="zh-CN" altLang="en-US" dirty="0">
                <a:latin typeface="华文楷体" panose="02010600040101010101" charset="-122"/>
                <a:ea typeface="华文楷体" panose="02010600040101010101" charset="-122"/>
                <a:cs typeface="华文楷体" panose="02010600040101010101" charset="-122"/>
                <a:sym typeface="+mn-ea"/>
              </a:rPr>
              <a:t>）（</a:t>
            </a:r>
            <a:r>
              <a:rPr lang="en-US" altLang="zh-CN" dirty="0">
                <a:solidFill>
                  <a:srgbClr val="FF0000"/>
                </a:solidFill>
                <a:latin typeface="华文楷体" panose="02010600040101010101" charset="-122"/>
                <a:ea typeface="华文楷体" panose="02010600040101010101" charset="-122"/>
                <a:cs typeface="华文楷体" panose="02010600040101010101" charset="-122"/>
                <a:sym typeface="+mn-ea"/>
              </a:rPr>
              <a:t>PM</a:t>
            </a:r>
            <a:r>
              <a:rPr lang="en-US" altLang="zh-CN" baseline="-25000" dirty="0">
                <a:solidFill>
                  <a:srgbClr val="FF0000"/>
                </a:solidFill>
                <a:latin typeface="华文楷体" panose="02010600040101010101" charset="-122"/>
                <a:ea typeface="华文楷体" panose="02010600040101010101" charset="-122"/>
                <a:cs typeface="华文楷体" panose="02010600040101010101" charset="-122"/>
                <a:sym typeface="+mn-ea"/>
              </a:rPr>
              <a:t>2.5</a:t>
            </a:r>
            <a:r>
              <a:rPr lang="zh-CN" altLang="en-US" dirty="0">
                <a:latin typeface="华文楷体" panose="02010600040101010101" charset="-122"/>
                <a:ea typeface="华文楷体" panose="02010600040101010101" charset="-122"/>
                <a:cs typeface="华文楷体" panose="02010600040101010101" charset="-122"/>
                <a:sym typeface="+mn-ea"/>
              </a:rPr>
              <a:t>）</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lgn="just">
              <a:buNone/>
            </a:pPr>
            <a:r>
              <a:rPr lang="zh-CN" altLang="en-US" dirty="0">
                <a:latin typeface="华文楷体" panose="02010600040101010101" charset="-122"/>
                <a:ea typeface="华文楷体" panose="02010600040101010101" charset="-122"/>
                <a:cs typeface="华文楷体" panose="02010600040101010101" charset="-122"/>
                <a:sym typeface="+mn-ea"/>
              </a:rPr>
              <a:t>    指环境空气中空气动力学当量直径小于等于</a:t>
            </a:r>
            <a:r>
              <a:rPr lang="en-US" altLang="zh-CN" dirty="0">
                <a:latin typeface="华文楷体" panose="02010600040101010101" charset="-122"/>
                <a:ea typeface="华文楷体" panose="02010600040101010101" charset="-122"/>
                <a:cs typeface="华文楷体" panose="02010600040101010101" charset="-122"/>
                <a:sym typeface="+mn-ea"/>
              </a:rPr>
              <a:t>2.5μm</a:t>
            </a:r>
            <a:r>
              <a:rPr lang="zh-CN" altLang="en-US" dirty="0">
                <a:latin typeface="华文楷体" panose="02010600040101010101" charset="-122"/>
                <a:ea typeface="华文楷体" panose="02010600040101010101" charset="-122"/>
                <a:cs typeface="华文楷体" panose="02010600040101010101" charset="-122"/>
                <a:sym typeface="+mn-ea"/>
              </a:rPr>
              <a:t>的颗粒物。</a:t>
            </a:r>
            <a:endParaRPr lang="en-US" altLang="zh-CN">
              <a:latin typeface="华文楷体" panose="02010600040101010101" charset="-122"/>
              <a:ea typeface="华文楷体" panose="02010600040101010101" charset="-122"/>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87070" y="569595"/>
            <a:ext cx="8277860" cy="5860415"/>
          </a:xfrm>
        </p:spPr>
        <p:txBody>
          <a:bodyPr/>
          <a:p>
            <a:pPr marL="0" indent="0" eaLnBrk="1" latinLnBrk="0" hangingPunct="1">
              <a:lnSpc>
                <a:spcPts val="2980"/>
              </a:lnSpc>
              <a:spcBef>
                <a:spcPts val="0"/>
              </a:spcBef>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PM</a:t>
            </a:r>
            <a:r>
              <a:rPr lang="zh-CN" altLang="en-US" baseline="-25000" dirty="0">
                <a:latin typeface="华文楷体" panose="02010600040101010101" charset="-122"/>
                <a:ea typeface="华文楷体" panose="02010600040101010101" charset="-122"/>
                <a:cs typeface="华文楷体" panose="02010600040101010101" charset="-122"/>
                <a:sym typeface="+mn-ea"/>
              </a:rPr>
              <a:t>2.5</a:t>
            </a:r>
            <a:r>
              <a:rPr lang="zh-CN" altLang="en-US" dirty="0">
                <a:latin typeface="华文楷体" panose="02010600040101010101" charset="-122"/>
                <a:ea typeface="华文楷体" panose="02010600040101010101" charset="-122"/>
                <a:cs typeface="华文楷体" panose="02010600040101010101" charset="-122"/>
                <a:sym typeface="+mn-ea"/>
              </a:rPr>
              <a:t>粒径小，富含大量的有毒、有害物质且在大气中的漂浮时间长，不易沉积，能深入肺部，因而对人体健康和大气环境质量的影响更大。</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ct val="100000"/>
              </a:lnSpc>
              <a:buClrTx/>
              <a:buSzTx/>
              <a:buFontTx/>
              <a:buNone/>
            </a:pPr>
            <a:r>
              <a:rPr lang="en-US" altLang="zh-CN" b="1" dirty="0">
                <a:solidFill>
                  <a:srgbClr val="0070C0"/>
                </a:solidFill>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0070C0"/>
                </a:solidFill>
                <a:latin typeface="华文楷体" panose="02010600040101010101" charset="-122"/>
                <a:ea typeface="华文楷体" panose="02010600040101010101" charset="-122"/>
                <a:cs typeface="华文楷体" panose="02010600040101010101" charset="-122"/>
                <a:sym typeface="+mn-ea"/>
              </a:rPr>
              <a:t>4. 气态污染物</a:t>
            </a:r>
            <a:endParaRPr lang="zh-CN" altLang="en-US" b="1" dirty="0">
              <a:solidFill>
                <a:srgbClr val="0070C0"/>
              </a:solidFill>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ts val="3360"/>
              </a:lnSpc>
              <a:buClrTx/>
              <a:buSzTx/>
              <a:buFontTx/>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以气体形态进入大气的污染物称为气态污染物。对我国大气环境</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危害最大的五类</a:t>
            </a:r>
            <a:r>
              <a:rPr lang="zh-CN" altLang="en-US" dirty="0">
                <a:latin typeface="华文楷体" panose="02010600040101010101" charset="-122"/>
                <a:ea typeface="华文楷体" panose="02010600040101010101" charset="-122"/>
                <a:cs typeface="华文楷体" panose="02010600040101010101" charset="-122"/>
                <a:sym typeface="+mn-ea"/>
              </a:rPr>
              <a:t>气态污染物：</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ts val="3360"/>
              </a:lnSpc>
              <a:buClrTx/>
              <a:buSzTx/>
              <a:buFontTx/>
              <a:buNone/>
            </a:pPr>
            <a:r>
              <a:rPr lang="en-US" altLang="zh-CN"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dirty="0">
                <a:solidFill>
                  <a:srgbClr val="7030A0"/>
                </a:solidFill>
                <a:latin typeface="华文楷体" panose="02010600040101010101" charset="-122"/>
                <a:ea typeface="华文楷体" panose="02010600040101010101" charset="-122"/>
                <a:cs typeface="华文楷体" panose="02010600040101010101" charset="-122"/>
                <a:sym typeface="+mn-ea"/>
              </a:rPr>
              <a:t>⑴含硫化合物</a:t>
            </a:r>
            <a:r>
              <a:rPr lang="zh-CN" altLang="en-US" b="1" dirty="0">
                <a:solidFill>
                  <a:srgbClr val="00B050"/>
                </a:solidFill>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 </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ts val="3360"/>
              </a:lnSpc>
              <a:buClrTx/>
              <a:buSzTx/>
              <a:buFontTx/>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主要是指</a:t>
            </a:r>
            <a:r>
              <a:rPr lang="en-US" altLang="zh-CN" dirty="0">
                <a:latin typeface="华文楷体" panose="02010600040101010101" charset="-122"/>
                <a:ea typeface="华文楷体" panose="02010600040101010101" charset="-122"/>
                <a:cs typeface="华文楷体" panose="02010600040101010101" charset="-122"/>
                <a:sym typeface="+mn-ea"/>
              </a:rPr>
              <a:t>SO</a:t>
            </a:r>
            <a:r>
              <a:rPr lang="en-US" altLang="zh-CN" baseline="-25000" dirty="0">
                <a:latin typeface="华文楷体" panose="02010600040101010101" charset="-122"/>
                <a:ea typeface="华文楷体" panose="02010600040101010101" charset="-122"/>
                <a:cs typeface="华文楷体" panose="02010600040101010101" charset="-122"/>
                <a:sym typeface="+mn-ea"/>
              </a:rPr>
              <a:t>2</a:t>
            </a:r>
            <a:r>
              <a:rPr lang="zh-CN" altLang="en-US" dirty="0">
                <a:latin typeface="华文楷体" panose="02010600040101010101" charset="-122"/>
                <a:ea typeface="华文楷体" panose="02010600040101010101" charset="-122"/>
                <a:cs typeface="华文楷体" panose="02010600040101010101" charset="-122"/>
                <a:sym typeface="+mn-ea"/>
              </a:rPr>
              <a:t>、</a:t>
            </a:r>
            <a:r>
              <a:rPr lang="en-US" altLang="zh-CN" dirty="0">
                <a:latin typeface="华文楷体" panose="02010600040101010101" charset="-122"/>
                <a:ea typeface="华文楷体" panose="02010600040101010101" charset="-122"/>
                <a:cs typeface="华文楷体" panose="02010600040101010101" charset="-122"/>
                <a:sym typeface="+mn-ea"/>
              </a:rPr>
              <a:t>SO</a:t>
            </a:r>
            <a:r>
              <a:rPr lang="en-US" altLang="zh-CN" baseline="-25000" dirty="0">
                <a:latin typeface="华文楷体" panose="02010600040101010101" charset="-122"/>
                <a:ea typeface="华文楷体" panose="02010600040101010101" charset="-122"/>
                <a:cs typeface="华文楷体" panose="02010600040101010101" charset="-122"/>
                <a:sym typeface="+mn-ea"/>
              </a:rPr>
              <a:t>3</a:t>
            </a:r>
            <a:r>
              <a:rPr lang="zh-CN" altLang="en-US" dirty="0">
                <a:latin typeface="华文楷体" panose="02010600040101010101" charset="-122"/>
                <a:ea typeface="华文楷体" panose="02010600040101010101" charset="-122"/>
                <a:cs typeface="华文楷体" panose="02010600040101010101" charset="-122"/>
                <a:sym typeface="+mn-ea"/>
              </a:rPr>
              <a:t>、</a:t>
            </a:r>
            <a:r>
              <a:rPr lang="en-US" altLang="zh-CN" dirty="0">
                <a:latin typeface="华文楷体" panose="02010600040101010101" charset="-122"/>
                <a:ea typeface="华文楷体" panose="02010600040101010101" charset="-122"/>
                <a:cs typeface="华文楷体" panose="02010600040101010101" charset="-122"/>
                <a:sym typeface="+mn-ea"/>
              </a:rPr>
              <a:t>H</a:t>
            </a:r>
            <a:r>
              <a:rPr lang="en-US" altLang="zh-CN" baseline="-25000" dirty="0">
                <a:latin typeface="华文楷体" panose="02010600040101010101" charset="-122"/>
                <a:ea typeface="华文楷体" panose="02010600040101010101" charset="-122"/>
                <a:cs typeface="华文楷体" panose="02010600040101010101" charset="-122"/>
                <a:sym typeface="+mn-ea"/>
              </a:rPr>
              <a:t>2</a:t>
            </a:r>
            <a:r>
              <a:rPr lang="en-US" altLang="zh-CN" dirty="0">
                <a:latin typeface="华文楷体" panose="02010600040101010101" charset="-122"/>
                <a:ea typeface="华文楷体" panose="02010600040101010101" charset="-122"/>
                <a:cs typeface="华文楷体" panose="02010600040101010101" charset="-122"/>
                <a:sym typeface="+mn-ea"/>
              </a:rPr>
              <a:t>S</a:t>
            </a:r>
            <a:r>
              <a:rPr lang="zh-CN" altLang="en-US" dirty="0">
                <a:latin typeface="华文楷体" panose="02010600040101010101" charset="-122"/>
                <a:ea typeface="华文楷体" panose="02010600040101010101" charset="-122"/>
                <a:cs typeface="华文楷体" panose="02010600040101010101" charset="-122"/>
                <a:sym typeface="+mn-ea"/>
              </a:rPr>
              <a:t>等；其中以</a:t>
            </a:r>
            <a:r>
              <a:rPr lang="en-US" altLang="zh-CN" dirty="0">
                <a:latin typeface="华文楷体" panose="02010600040101010101" charset="-122"/>
                <a:ea typeface="华文楷体" panose="02010600040101010101" charset="-122"/>
                <a:cs typeface="华文楷体" panose="02010600040101010101" charset="-122"/>
                <a:sym typeface="+mn-ea"/>
              </a:rPr>
              <a:t>SO</a:t>
            </a:r>
            <a:r>
              <a:rPr lang="en-US" altLang="zh-CN" baseline="-25000" dirty="0">
                <a:latin typeface="华文楷体" panose="02010600040101010101" charset="-122"/>
                <a:ea typeface="华文楷体" panose="02010600040101010101" charset="-122"/>
                <a:cs typeface="华文楷体" panose="02010600040101010101" charset="-122"/>
                <a:sym typeface="+mn-ea"/>
              </a:rPr>
              <a:t>2</a:t>
            </a:r>
            <a:r>
              <a:rPr lang="zh-CN" altLang="en-US" dirty="0">
                <a:latin typeface="华文楷体" panose="02010600040101010101" charset="-122"/>
                <a:ea typeface="华文楷体" panose="02010600040101010101" charset="-122"/>
                <a:cs typeface="华文楷体" panose="02010600040101010101" charset="-122"/>
                <a:sym typeface="+mn-ea"/>
              </a:rPr>
              <a:t>数量最大，危害最大，是影响大气质量的最主要气态污染物。当大气中</a:t>
            </a:r>
            <a:r>
              <a:rPr lang="en-US" altLang="zh-CN" dirty="0">
                <a:latin typeface="华文楷体" panose="02010600040101010101" charset="-122"/>
                <a:ea typeface="华文楷体" panose="02010600040101010101" charset="-122"/>
                <a:cs typeface="华文楷体" panose="02010600040101010101" charset="-122"/>
                <a:sym typeface="+mn-ea"/>
              </a:rPr>
              <a:t>SO</a:t>
            </a:r>
            <a:r>
              <a:rPr lang="en-US" altLang="zh-CN" baseline="-25000" dirty="0">
                <a:latin typeface="华文楷体" panose="02010600040101010101" charset="-122"/>
                <a:ea typeface="华文楷体" panose="02010600040101010101" charset="-122"/>
                <a:cs typeface="华文楷体" panose="02010600040101010101" charset="-122"/>
                <a:sym typeface="+mn-ea"/>
              </a:rPr>
              <a:t>2</a:t>
            </a:r>
            <a:r>
              <a:rPr lang="zh-CN" altLang="en-US" dirty="0">
                <a:latin typeface="华文楷体" panose="02010600040101010101" charset="-122"/>
                <a:ea typeface="华文楷体" panose="02010600040101010101" charset="-122"/>
                <a:cs typeface="华文楷体" panose="02010600040101010101" charset="-122"/>
                <a:sym typeface="+mn-ea"/>
              </a:rPr>
              <a:t>氧化成硫酸酸雾时，硫酸酸雾引起的生理反应比单一的</a:t>
            </a:r>
            <a:r>
              <a:rPr lang="en-US" altLang="zh-CN" dirty="0">
                <a:latin typeface="华文楷体" panose="02010600040101010101" charset="-122"/>
                <a:ea typeface="华文楷体" panose="02010600040101010101" charset="-122"/>
                <a:cs typeface="华文楷体" panose="02010600040101010101" charset="-122"/>
                <a:sym typeface="+mn-ea"/>
              </a:rPr>
              <a:t>SO</a:t>
            </a:r>
            <a:r>
              <a:rPr lang="en-US" altLang="zh-CN" baseline="-25000" dirty="0">
                <a:latin typeface="华文楷体" panose="02010600040101010101" charset="-122"/>
                <a:ea typeface="华文楷体" panose="02010600040101010101" charset="-122"/>
                <a:cs typeface="华文楷体" panose="02010600040101010101" charset="-122"/>
                <a:sym typeface="+mn-ea"/>
              </a:rPr>
              <a:t>2</a:t>
            </a:r>
            <a:r>
              <a:rPr lang="zh-CN" altLang="en-US" dirty="0">
                <a:latin typeface="华文楷体" panose="02010600040101010101" charset="-122"/>
                <a:ea typeface="华文楷体" panose="02010600040101010101" charset="-122"/>
                <a:cs typeface="华文楷体" panose="02010600040101010101" charset="-122"/>
                <a:sym typeface="+mn-ea"/>
              </a:rPr>
              <a:t>气体强</a:t>
            </a:r>
            <a:r>
              <a:rPr lang="en-US" altLang="zh-CN" dirty="0">
                <a:latin typeface="华文楷体" panose="02010600040101010101" charset="-122"/>
                <a:ea typeface="华文楷体" panose="02010600040101010101" charset="-122"/>
                <a:cs typeface="华文楷体" panose="02010600040101010101" charset="-122"/>
                <a:sym typeface="+mn-ea"/>
              </a:rPr>
              <a:t>4～20</a:t>
            </a:r>
            <a:r>
              <a:rPr lang="zh-CN" altLang="en-US" dirty="0">
                <a:latin typeface="华文楷体" panose="02010600040101010101" charset="-122"/>
                <a:ea typeface="华文楷体" panose="02010600040101010101" charset="-122"/>
                <a:cs typeface="华文楷体" panose="02010600040101010101" charset="-122"/>
                <a:sym typeface="+mn-ea"/>
              </a:rPr>
              <a:t>倍。</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ts val="3360"/>
              </a:lnSpc>
              <a:buClrTx/>
              <a:buSzTx/>
              <a:buFontTx/>
              <a:buNone/>
            </a:pPr>
            <a:r>
              <a:rPr lang="en-US" altLang="zh-CN"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dirty="0">
                <a:solidFill>
                  <a:srgbClr val="7030A0"/>
                </a:solidFill>
                <a:latin typeface="华文楷体" panose="02010600040101010101" charset="-122"/>
                <a:ea typeface="华文楷体" panose="02010600040101010101" charset="-122"/>
                <a:cs typeface="华文楷体" panose="02010600040101010101" charset="-122"/>
                <a:sym typeface="+mn-ea"/>
              </a:rPr>
              <a:t>⑵含氮化合物 </a:t>
            </a:r>
            <a:r>
              <a:rPr lang="zh-CN" altLang="en-US" dirty="0">
                <a:latin typeface="华文楷体" panose="02010600040101010101" charset="-122"/>
                <a:ea typeface="华文楷体" panose="02010600040101010101" charset="-122"/>
                <a:cs typeface="华文楷体" panose="02010600040101010101" charset="-122"/>
                <a:sym typeface="+mn-ea"/>
              </a:rPr>
              <a:t> </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ts val="3360"/>
              </a:lnSpc>
              <a:buClrTx/>
              <a:buSzTx/>
              <a:buFontTx/>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含氮化合物种类很多，其中最主要的是</a:t>
            </a:r>
            <a:r>
              <a:rPr lang="en-US" altLang="zh-CN" dirty="0">
                <a:latin typeface="华文楷体" panose="02010600040101010101" charset="-122"/>
                <a:ea typeface="华文楷体" panose="02010600040101010101" charset="-122"/>
                <a:cs typeface="华文楷体" panose="02010600040101010101" charset="-122"/>
                <a:sym typeface="+mn-ea"/>
              </a:rPr>
              <a:t>NO</a:t>
            </a:r>
            <a:r>
              <a:rPr lang="zh-CN" altLang="en-US" dirty="0">
                <a:latin typeface="华文楷体" panose="02010600040101010101" charset="-122"/>
                <a:ea typeface="华文楷体" panose="02010600040101010101" charset="-122"/>
                <a:cs typeface="华文楷体" panose="02010600040101010101" charset="-122"/>
                <a:sym typeface="+mn-ea"/>
              </a:rPr>
              <a:t>、</a:t>
            </a:r>
            <a:r>
              <a:rPr lang="en-US" altLang="zh-CN" dirty="0">
                <a:latin typeface="华文楷体" panose="02010600040101010101" charset="-122"/>
                <a:ea typeface="华文楷体" panose="02010600040101010101" charset="-122"/>
                <a:cs typeface="华文楷体" panose="02010600040101010101" charset="-122"/>
                <a:sym typeface="+mn-ea"/>
              </a:rPr>
              <a:t>NO</a:t>
            </a:r>
            <a:r>
              <a:rPr lang="en-US" altLang="zh-CN" baseline="-25000" dirty="0">
                <a:latin typeface="华文楷体" panose="02010600040101010101" charset="-122"/>
                <a:ea typeface="华文楷体" panose="02010600040101010101" charset="-122"/>
                <a:cs typeface="华文楷体" panose="02010600040101010101" charset="-122"/>
                <a:sym typeface="+mn-ea"/>
              </a:rPr>
              <a:t>2</a:t>
            </a:r>
            <a:r>
              <a:rPr lang="zh-CN" altLang="en-US" dirty="0">
                <a:latin typeface="华文楷体" panose="02010600040101010101" charset="-122"/>
                <a:ea typeface="华文楷体" panose="02010600040101010101" charset="-122"/>
                <a:cs typeface="华文楷体" panose="02010600040101010101" charset="-122"/>
                <a:sym typeface="+mn-ea"/>
              </a:rPr>
              <a:t>、</a:t>
            </a:r>
            <a:r>
              <a:rPr lang="en-US" altLang="zh-CN" dirty="0">
                <a:latin typeface="华文楷体" panose="02010600040101010101" charset="-122"/>
                <a:ea typeface="华文楷体" panose="02010600040101010101" charset="-122"/>
                <a:cs typeface="华文楷体" panose="02010600040101010101" charset="-122"/>
                <a:sym typeface="+mn-ea"/>
              </a:rPr>
              <a:t>NH</a:t>
            </a:r>
            <a:r>
              <a:rPr lang="en-US" altLang="zh-CN" baseline="-25000" dirty="0">
                <a:latin typeface="华文楷体" panose="02010600040101010101" charset="-122"/>
                <a:ea typeface="华文楷体" panose="02010600040101010101" charset="-122"/>
                <a:cs typeface="华文楷体" panose="02010600040101010101" charset="-122"/>
                <a:sym typeface="+mn-ea"/>
              </a:rPr>
              <a:t>3</a:t>
            </a:r>
            <a:r>
              <a:rPr lang="zh-CN" altLang="en-US" dirty="0">
                <a:latin typeface="华文楷体" panose="02010600040101010101" charset="-122"/>
                <a:ea typeface="华文楷体" panose="02010600040101010101" charset="-122"/>
                <a:cs typeface="华文楷体" panose="02010600040101010101" charset="-122"/>
                <a:sym typeface="+mn-ea"/>
              </a:rPr>
              <a:t>等。</a:t>
            </a:r>
            <a:endParaRPr lang="en-US" altLang="zh-CN">
              <a:latin typeface="华文楷体" panose="02010600040101010101" charset="-122"/>
              <a:ea typeface="华文楷体" panose="02010600040101010101" charset="-122"/>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5645" y="526415"/>
            <a:ext cx="8249285" cy="5970270"/>
          </a:xfrm>
        </p:spPr>
        <p:txBody>
          <a:bodyPr/>
          <a:p>
            <a:pPr marL="0" indent="0" algn="just" eaLnBrk="1" latinLnBrk="0" hangingPunct="1">
              <a:lnSpc>
                <a:spcPts val="3300"/>
              </a:lnSpc>
              <a:spcBef>
                <a:spcPts val="0"/>
              </a:spcBef>
              <a:buClrTx/>
              <a:buSzTx/>
              <a:buFontTx/>
              <a:buNone/>
            </a:pPr>
            <a:r>
              <a:rPr lang="en-US" altLang="zh-CN"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dirty="0">
                <a:solidFill>
                  <a:srgbClr val="7030A0"/>
                </a:solidFill>
                <a:latin typeface="华文楷体" panose="02010600040101010101" charset="-122"/>
                <a:ea typeface="华文楷体" panose="02010600040101010101" charset="-122"/>
                <a:cs typeface="华文楷体" panose="02010600040101010101" charset="-122"/>
                <a:sym typeface="+mn-ea"/>
              </a:rPr>
              <a:t>⑶碳氧化合物  </a:t>
            </a:r>
            <a:r>
              <a:rPr lang="en-US" altLang="zh-CN"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主要是</a:t>
            </a:r>
            <a:r>
              <a:rPr lang="en-US" altLang="zh-CN" dirty="0">
                <a:latin typeface="华文楷体" panose="02010600040101010101" charset="-122"/>
                <a:ea typeface="华文楷体" panose="02010600040101010101" charset="-122"/>
                <a:cs typeface="华文楷体" panose="02010600040101010101" charset="-122"/>
                <a:sym typeface="+mn-ea"/>
              </a:rPr>
              <a:t>CO</a:t>
            </a:r>
            <a:r>
              <a:rPr lang="zh-CN" altLang="en-US" dirty="0">
                <a:latin typeface="华文楷体" panose="02010600040101010101" charset="-122"/>
                <a:ea typeface="华文楷体" panose="02010600040101010101" charset="-122"/>
                <a:cs typeface="华文楷体" panose="02010600040101010101" charset="-122"/>
                <a:sym typeface="+mn-ea"/>
              </a:rPr>
              <a:t>和</a:t>
            </a:r>
            <a:r>
              <a:rPr lang="en-US" altLang="zh-CN" dirty="0">
                <a:latin typeface="华文楷体" panose="02010600040101010101" charset="-122"/>
                <a:ea typeface="华文楷体" panose="02010600040101010101" charset="-122"/>
                <a:cs typeface="华文楷体" panose="02010600040101010101" charset="-122"/>
                <a:sym typeface="+mn-ea"/>
              </a:rPr>
              <a:t>CO</a:t>
            </a:r>
            <a:r>
              <a:rPr lang="en-US" altLang="zh-CN" baseline="-25000" dirty="0">
                <a:latin typeface="华文楷体" panose="02010600040101010101" charset="-122"/>
                <a:ea typeface="华文楷体" panose="02010600040101010101" charset="-122"/>
                <a:cs typeface="华文楷体" panose="02010600040101010101" charset="-122"/>
                <a:sym typeface="+mn-ea"/>
              </a:rPr>
              <a:t>2</a:t>
            </a:r>
            <a:r>
              <a:rPr lang="zh-CN" altLang="en-US" dirty="0">
                <a:latin typeface="华文楷体" panose="02010600040101010101" charset="-122"/>
                <a:ea typeface="华文楷体" panose="02010600040101010101" charset="-122"/>
                <a:cs typeface="华文楷体" panose="02010600040101010101" charset="-122"/>
                <a:sym typeface="+mn-ea"/>
              </a:rPr>
              <a:t>。</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ts val="3300"/>
              </a:lnSpc>
              <a:spcBef>
                <a:spcPts val="0"/>
              </a:spcBef>
              <a:buClrTx/>
              <a:buSzTx/>
              <a:buFontTx/>
              <a:buNone/>
            </a:pPr>
            <a:r>
              <a:rPr lang="en-US" altLang="zh-CN"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dirty="0">
                <a:solidFill>
                  <a:srgbClr val="7030A0"/>
                </a:solidFill>
                <a:latin typeface="华文楷体" panose="02010600040101010101" charset="-122"/>
                <a:ea typeface="华文楷体" panose="02010600040101010101" charset="-122"/>
                <a:cs typeface="华文楷体" panose="02010600040101010101" charset="-122"/>
                <a:sym typeface="+mn-ea"/>
              </a:rPr>
              <a:t>⑷有机化合物 </a:t>
            </a:r>
            <a:r>
              <a:rPr lang="zh-CN" altLang="en-US" dirty="0">
                <a:latin typeface="华文楷体" panose="02010600040101010101" charset="-122"/>
                <a:ea typeface="华文楷体" panose="02010600040101010101" charset="-122"/>
                <a:cs typeface="华文楷体" panose="02010600040101010101" charset="-122"/>
                <a:sym typeface="+mn-ea"/>
              </a:rPr>
              <a:t> </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ts val="3300"/>
              </a:lnSpc>
              <a:spcBef>
                <a:spcPts val="0"/>
              </a:spcBef>
              <a:buClrTx/>
              <a:buSzTx/>
              <a:buFontTx/>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主要指有机废气，有机废气中的许多组分构成了对大气的污染，如烃、醇、酮、酯、胺等。大气中的挥发性有机物（</a:t>
            </a:r>
            <a:r>
              <a:rPr lang="en-US" altLang="zh-CN" dirty="0">
                <a:latin typeface="华文楷体" panose="02010600040101010101" charset="-122"/>
                <a:ea typeface="华文楷体" panose="02010600040101010101" charset="-122"/>
                <a:cs typeface="华文楷体" panose="02010600040101010101" charset="-122"/>
                <a:sym typeface="+mn-ea"/>
              </a:rPr>
              <a:t>VOCs</a:t>
            </a:r>
            <a:r>
              <a:rPr lang="zh-CN" altLang="en-US" dirty="0">
                <a:latin typeface="华文楷体" panose="02010600040101010101" charset="-122"/>
                <a:ea typeface="华文楷体" panose="02010600040101010101" charset="-122"/>
                <a:cs typeface="华文楷体" panose="02010600040101010101" charset="-122"/>
                <a:sym typeface="+mn-ea"/>
              </a:rPr>
              <a:t>）一般是</a:t>
            </a:r>
            <a:r>
              <a:rPr lang="en-US" altLang="zh-CN" dirty="0">
                <a:latin typeface="华文楷体" panose="02010600040101010101" charset="-122"/>
                <a:ea typeface="华文楷体" panose="02010600040101010101" charset="-122"/>
                <a:cs typeface="华文楷体" panose="02010600040101010101" charset="-122"/>
                <a:sym typeface="+mn-ea"/>
              </a:rPr>
              <a:t>C</a:t>
            </a:r>
            <a:r>
              <a:rPr lang="en-US" altLang="zh-CN" baseline="-25000" dirty="0">
                <a:latin typeface="华文楷体" panose="02010600040101010101" charset="-122"/>
                <a:ea typeface="华文楷体" panose="02010600040101010101" charset="-122"/>
                <a:cs typeface="华文楷体" panose="02010600040101010101" charset="-122"/>
                <a:sym typeface="+mn-ea"/>
              </a:rPr>
              <a:t>1</a:t>
            </a:r>
            <a:r>
              <a:rPr lang="en-US" altLang="zh-CN" dirty="0">
                <a:latin typeface="华文楷体" panose="02010600040101010101" charset="-122"/>
                <a:ea typeface="华文楷体" panose="02010600040101010101" charset="-122"/>
                <a:cs typeface="华文楷体" panose="02010600040101010101" charset="-122"/>
                <a:sym typeface="+mn-ea"/>
              </a:rPr>
              <a:t>~C</a:t>
            </a:r>
            <a:r>
              <a:rPr lang="en-US" altLang="zh-CN" baseline="-25000" dirty="0">
                <a:latin typeface="华文楷体" panose="02010600040101010101" charset="-122"/>
                <a:ea typeface="华文楷体" panose="02010600040101010101" charset="-122"/>
                <a:cs typeface="华文楷体" panose="02010600040101010101" charset="-122"/>
                <a:sym typeface="+mn-ea"/>
              </a:rPr>
              <a:t>10</a:t>
            </a:r>
            <a:r>
              <a:rPr lang="zh-CN" altLang="en-US" dirty="0">
                <a:latin typeface="华文楷体" panose="02010600040101010101" charset="-122"/>
                <a:ea typeface="华文楷体" panose="02010600040101010101" charset="-122"/>
                <a:cs typeface="华文楷体" panose="02010600040101010101" charset="-122"/>
                <a:sym typeface="+mn-ea"/>
              </a:rPr>
              <a:t>化合物，除含有碳氢原子外，常含有氧、氮和硫原子。</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ts val="3300"/>
              </a:lnSpc>
              <a:spcBef>
                <a:spcPts val="0"/>
              </a:spcBef>
              <a:buClrTx/>
              <a:buSzTx/>
              <a:buFontTx/>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solidFill>
                  <a:srgbClr val="7030A0"/>
                </a:solidFill>
                <a:latin typeface="华文楷体" panose="02010600040101010101" charset="-122"/>
                <a:ea typeface="华文楷体" panose="02010600040101010101" charset="-122"/>
                <a:cs typeface="华文楷体" panose="02010600040101010101" charset="-122"/>
                <a:sym typeface="+mn-ea"/>
              </a:rPr>
              <a:t>⑸卤素化合物 </a:t>
            </a:r>
            <a:r>
              <a:rPr lang="zh-CN" altLang="en-US" dirty="0">
                <a:latin typeface="华文楷体" panose="02010600040101010101" charset="-122"/>
                <a:ea typeface="华文楷体" panose="02010600040101010101" charset="-122"/>
                <a:cs typeface="华文楷体" panose="02010600040101010101" charset="-122"/>
                <a:sym typeface="+mn-ea"/>
              </a:rPr>
              <a:t> </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ts val="3300"/>
              </a:lnSpc>
              <a:spcBef>
                <a:spcPts val="0"/>
              </a:spcBef>
              <a:buClrTx/>
              <a:buSzTx/>
              <a:buFontTx/>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对大气构成污染的主要是氯化物和氟化物。</a:t>
            </a:r>
            <a:endParaRPr lang="en-US" altLang="zh-CN" dirty="0">
              <a:solidFill>
                <a:schemeClr val="accent5"/>
              </a:solidFill>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ts val="3300"/>
              </a:lnSpc>
              <a:spcBef>
                <a:spcPts val="0"/>
              </a:spcBef>
              <a:buClrTx/>
              <a:buSzTx/>
              <a:buFontTx/>
              <a:buNone/>
            </a:pPr>
            <a:r>
              <a:rPr lang="en-US" dirty="0">
                <a:latin typeface="华文楷体" panose="02010600040101010101" charset="-122"/>
                <a:ea typeface="华文楷体" panose="02010600040101010101" charset="-122"/>
                <a:cs typeface="华文楷体" panose="02010600040101010101" charset="-122"/>
                <a:sym typeface="+mn-ea"/>
              </a:rPr>
              <a:t>    气态污染物从污染源排到大气中</a:t>
            </a:r>
            <a:r>
              <a:rPr lang="zh-CN" altLang="en-US" dirty="0">
                <a:latin typeface="华文楷体" panose="02010600040101010101" charset="-122"/>
                <a:ea typeface="华文楷体" panose="02010600040101010101" charset="-122"/>
                <a:cs typeface="华文楷体" panose="02010600040101010101" charset="-122"/>
                <a:sym typeface="+mn-ea"/>
              </a:rPr>
              <a:t>可以直接对</a:t>
            </a:r>
            <a:r>
              <a:rPr lang="en-US" dirty="0">
                <a:latin typeface="华文楷体" panose="02010600040101010101" charset="-122"/>
                <a:ea typeface="华文楷体" panose="02010600040101010101" charset="-122"/>
                <a:cs typeface="华文楷体" panose="02010600040101010101" charset="-122"/>
                <a:sym typeface="+mn-ea"/>
              </a:rPr>
              <a:t>大气</a:t>
            </a:r>
            <a:r>
              <a:rPr lang="zh-CN" altLang="en-US" dirty="0">
                <a:latin typeface="华文楷体" panose="02010600040101010101" charset="-122"/>
                <a:ea typeface="华文楷体" panose="02010600040101010101" charset="-122"/>
                <a:cs typeface="华文楷体" panose="02010600040101010101" charset="-122"/>
                <a:sym typeface="+mn-ea"/>
              </a:rPr>
              <a:t>造成污染</a:t>
            </a:r>
            <a:r>
              <a:rPr lang="en-US" dirty="0">
                <a:latin typeface="华文楷体" panose="02010600040101010101" charset="-122"/>
                <a:ea typeface="华文楷体" panose="02010600040101010101" charset="-122"/>
                <a:cs typeface="华文楷体" panose="02010600040101010101" charset="-122"/>
                <a:sym typeface="+mn-ea"/>
              </a:rPr>
              <a:t>，</a:t>
            </a:r>
            <a:r>
              <a:rPr lang="zh-CN" altLang="en-US" dirty="0">
                <a:latin typeface="华文楷体" panose="02010600040101010101" charset="-122"/>
                <a:ea typeface="华文楷体" panose="02010600040101010101" charset="-122"/>
                <a:cs typeface="华文楷体" panose="02010600040101010101" charset="-122"/>
                <a:sym typeface="+mn-ea"/>
              </a:rPr>
              <a:t>也可以</a:t>
            </a:r>
            <a:r>
              <a:rPr lang="en-US" dirty="0">
                <a:latin typeface="华文楷体" panose="02010600040101010101" charset="-122"/>
                <a:ea typeface="华文楷体" panose="02010600040101010101" charset="-122"/>
                <a:cs typeface="华文楷体" panose="02010600040101010101" charset="-122"/>
                <a:sym typeface="+mn-ea"/>
              </a:rPr>
              <a:t>经过一系列化学或光化学反应而生成的</a:t>
            </a:r>
            <a:r>
              <a:rPr lang="zh-CN" altLang="en-US" dirty="0">
                <a:latin typeface="华文楷体" panose="02010600040101010101" charset="-122"/>
                <a:ea typeface="华文楷体" panose="02010600040101010101" charset="-122"/>
                <a:cs typeface="华文楷体" panose="02010600040101010101" charset="-122"/>
                <a:sym typeface="+mn-ea"/>
              </a:rPr>
              <a:t>二</a:t>
            </a:r>
            <a:r>
              <a:rPr lang="en-US" dirty="0">
                <a:latin typeface="华文楷体" panose="02010600040101010101" charset="-122"/>
                <a:ea typeface="华文楷体" panose="02010600040101010101" charset="-122"/>
                <a:cs typeface="华文楷体" panose="02010600040101010101" charset="-122"/>
                <a:sym typeface="+mn-ea"/>
              </a:rPr>
              <a:t>次污染物。在大气污染控制中受到普遍重视的</a:t>
            </a:r>
            <a:r>
              <a:rPr lang="en-US" dirty="0">
                <a:solidFill>
                  <a:srgbClr val="FF0000"/>
                </a:solidFill>
                <a:latin typeface="华文楷体" panose="02010600040101010101" charset="-122"/>
                <a:ea typeface="华文楷体" panose="02010600040101010101" charset="-122"/>
                <a:cs typeface="华文楷体" panose="02010600040101010101" charset="-122"/>
                <a:sym typeface="+mn-ea"/>
              </a:rPr>
              <a:t>一次污染物</a:t>
            </a:r>
            <a:r>
              <a:rPr lang="en-US" dirty="0">
                <a:latin typeface="华文楷体" panose="02010600040101010101" charset="-122"/>
                <a:ea typeface="华文楷体" panose="02010600040101010101" charset="-122"/>
                <a:cs typeface="华文楷体" panose="02010600040101010101" charset="-122"/>
                <a:sym typeface="+mn-ea"/>
              </a:rPr>
              <a:t>有</a:t>
            </a:r>
            <a:r>
              <a:rPr lang="en-US" dirty="0">
                <a:solidFill>
                  <a:schemeClr val="accent5"/>
                </a:solidFill>
                <a:latin typeface="华文楷体" panose="02010600040101010101" charset="-122"/>
                <a:ea typeface="华文楷体" panose="02010600040101010101" charset="-122"/>
                <a:cs typeface="华文楷体" panose="02010600040101010101" charset="-122"/>
                <a:sym typeface="+mn-ea"/>
              </a:rPr>
              <a:t>硫氧化物</a:t>
            </a:r>
            <a:r>
              <a:rPr lang="en-US" dirty="0">
                <a:latin typeface="华文楷体" panose="02010600040101010101" charset="-122"/>
                <a:ea typeface="华文楷体" panose="02010600040101010101" charset="-122"/>
                <a:cs typeface="华文楷体" panose="02010600040101010101" charset="-122"/>
                <a:sym typeface="+mn-ea"/>
              </a:rPr>
              <a:t>、</a:t>
            </a:r>
            <a:r>
              <a:rPr lang="en-US" dirty="0">
                <a:solidFill>
                  <a:schemeClr val="accent5"/>
                </a:solidFill>
                <a:latin typeface="华文楷体" panose="02010600040101010101" charset="-122"/>
                <a:ea typeface="华文楷体" panose="02010600040101010101" charset="-122"/>
                <a:cs typeface="华文楷体" panose="02010600040101010101" charset="-122"/>
                <a:sym typeface="+mn-ea"/>
              </a:rPr>
              <a:t>氮氧化物</a:t>
            </a:r>
            <a:r>
              <a:rPr lang="en-US" dirty="0">
                <a:latin typeface="华文楷体" panose="02010600040101010101" charset="-122"/>
                <a:ea typeface="华文楷体" panose="02010600040101010101" charset="-122"/>
                <a:cs typeface="华文楷体" panose="02010600040101010101" charset="-122"/>
                <a:sym typeface="+mn-ea"/>
              </a:rPr>
              <a:t>、</a:t>
            </a:r>
            <a:r>
              <a:rPr lang="en-US" dirty="0">
                <a:solidFill>
                  <a:schemeClr val="accent5"/>
                </a:solidFill>
                <a:latin typeface="华文楷体" panose="02010600040101010101" charset="-122"/>
                <a:ea typeface="华文楷体" panose="02010600040101010101" charset="-122"/>
                <a:cs typeface="华文楷体" panose="02010600040101010101" charset="-122"/>
                <a:sym typeface="+mn-ea"/>
              </a:rPr>
              <a:t>碳氧化物</a:t>
            </a:r>
            <a:r>
              <a:rPr lang="en-US" dirty="0">
                <a:latin typeface="华文楷体" panose="02010600040101010101" charset="-122"/>
                <a:ea typeface="华文楷体" panose="02010600040101010101" charset="-122"/>
                <a:cs typeface="华文楷体" panose="02010600040101010101" charset="-122"/>
                <a:sym typeface="+mn-ea"/>
              </a:rPr>
              <a:t>以及</a:t>
            </a:r>
            <a:r>
              <a:rPr lang="en-US" dirty="0">
                <a:solidFill>
                  <a:schemeClr val="accent5"/>
                </a:solidFill>
                <a:latin typeface="华文楷体" panose="02010600040101010101" charset="-122"/>
                <a:ea typeface="华文楷体" panose="02010600040101010101" charset="-122"/>
                <a:cs typeface="华文楷体" panose="02010600040101010101" charset="-122"/>
                <a:sym typeface="+mn-ea"/>
              </a:rPr>
              <a:t>有机化合物</a:t>
            </a:r>
            <a:r>
              <a:rPr lang="en-US" dirty="0">
                <a:latin typeface="华文楷体" panose="02010600040101010101" charset="-122"/>
                <a:ea typeface="华文楷体" panose="02010600040101010101" charset="-122"/>
                <a:cs typeface="华文楷体" panose="02010600040101010101" charset="-122"/>
                <a:sym typeface="+mn-ea"/>
              </a:rPr>
              <a:t>等;</a:t>
            </a:r>
            <a:r>
              <a:rPr lang="en-US" dirty="0">
                <a:solidFill>
                  <a:srgbClr val="FF0000"/>
                </a:solidFill>
                <a:latin typeface="华文楷体" panose="02010600040101010101" charset="-122"/>
                <a:ea typeface="华文楷体" panose="02010600040101010101" charset="-122"/>
                <a:cs typeface="华文楷体" panose="02010600040101010101" charset="-122"/>
                <a:sym typeface="+mn-ea"/>
              </a:rPr>
              <a:t>二次污染物</a:t>
            </a:r>
            <a:r>
              <a:rPr lang="en-US" dirty="0">
                <a:latin typeface="华文楷体" panose="02010600040101010101" charset="-122"/>
                <a:ea typeface="华文楷体" panose="02010600040101010101" charset="-122"/>
                <a:cs typeface="华文楷体" panose="02010600040101010101" charset="-122"/>
                <a:sym typeface="+mn-ea"/>
              </a:rPr>
              <a:t>有</a:t>
            </a:r>
            <a:r>
              <a:rPr lang="en-US" dirty="0">
                <a:solidFill>
                  <a:srgbClr val="0070C0"/>
                </a:solidFill>
                <a:latin typeface="华文楷体" panose="02010600040101010101" charset="-122"/>
                <a:ea typeface="华文楷体" panose="02010600040101010101" charset="-122"/>
                <a:cs typeface="华文楷体" panose="02010600040101010101" charset="-122"/>
                <a:sym typeface="+mn-ea"/>
              </a:rPr>
              <a:t>硫酸烟雾</a:t>
            </a:r>
            <a:r>
              <a:rPr lang="en-US" dirty="0">
                <a:latin typeface="华文楷体" panose="02010600040101010101" charset="-122"/>
                <a:ea typeface="华文楷体" panose="02010600040101010101" charset="-122"/>
                <a:cs typeface="华文楷体" panose="02010600040101010101" charset="-122"/>
                <a:sym typeface="+mn-ea"/>
              </a:rPr>
              <a:t>和</a:t>
            </a:r>
            <a:r>
              <a:rPr lang="en-US" dirty="0">
                <a:solidFill>
                  <a:srgbClr val="0070C0"/>
                </a:solidFill>
                <a:latin typeface="华文楷体" panose="02010600040101010101" charset="-122"/>
                <a:ea typeface="华文楷体" panose="02010600040101010101" charset="-122"/>
                <a:cs typeface="华文楷体" panose="02010600040101010101" charset="-122"/>
                <a:sym typeface="+mn-ea"/>
              </a:rPr>
              <a:t>光化学烟雾</a:t>
            </a:r>
            <a:r>
              <a:rPr lang="en-US" dirty="0">
                <a:latin typeface="华文楷体" panose="02010600040101010101" charset="-122"/>
                <a:ea typeface="华文楷体" panose="02010600040101010101" charset="-122"/>
                <a:cs typeface="华文楷体" panose="02010600040101010101" charset="-122"/>
                <a:sym typeface="+mn-ea"/>
              </a:rPr>
              <a:t>（主要成分为臭氧、</a:t>
            </a:r>
            <a:r>
              <a:rPr lang="zh-CN" altLang="en-US" dirty="0">
                <a:latin typeface="华文楷体" panose="02010600040101010101" charset="-122"/>
                <a:ea typeface="华文楷体" panose="02010600040101010101" charset="-122"/>
                <a:cs typeface="华文楷体" panose="02010600040101010101" charset="-122"/>
                <a:sym typeface="+mn-ea"/>
              </a:rPr>
              <a:t>过氧乙酰硝酸酯</a:t>
            </a:r>
            <a:r>
              <a:rPr lang="en-US" altLang="zh-CN" dirty="0">
                <a:latin typeface="华文楷体" panose="02010600040101010101" charset="-122"/>
                <a:ea typeface="华文楷体" panose="02010600040101010101" charset="-122"/>
                <a:cs typeface="华文楷体" panose="02010600040101010101" charset="-122"/>
                <a:sym typeface="+mn-ea"/>
              </a:rPr>
              <a:t>PAN</a:t>
            </a:r>
            <a:r>
              <a:rPr lang="zh-CN" altLang="en-US" dirty="0">
                <a:latin typeface="华文楷体" panose="02010600040101010101" charset="-122"/>
                <a:ea typeface="华文楷体" panose="02010600040101010101" charset="-122"/>
                <a:cs typeface="华文楷体" panose="02010600040101010101" charset="-122"/>
                <a:sym typeface="+mn-ea"/>
              </a:rPr>
              <a:t>、酮类和醛类等）</a:t>
            </a:r>
            <a:r>
              <a:rPr lang="en-US" dirty="0">
                <a:latin typeface="华文楷体" panose="02010600040101010101" charset="-122"/>
                <a:ea typeface="华文楷体" panose="02010600040101010101" charset="-122"/>
                <a:cs typeface="华文楷体" panose="02010600040101010101" charset="-122"/>
                <a:sym typeface="+mn-ea"/>
              </a:rPr>
              <a:t>。</a:t>
            </a:r>
            <a:endParaRPr lang="zh-CN" altLang="en-US">
              <a:latin typeface="华文楷体" panose="02010600040101010101" charset="-122"/>
              <a:ea typeface="华文楷体" panose="02010600040101010101" charset="-122"/>
            </a:endParaRPr>
          </a:p>
          <a:p>
            <a:pPr marL="0" indent="0">
              <a:buNone/>
            </a:pP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3900" y="539750"/>
            <a:ext cx="8241030" cy="5904865"/>
          </a:xfrm>
        </p:spPr>
        <p:txBody>
          <a:bodyPr/>
          <a:p>
            <a:pPr marL="0" indent="0">
              <a:buNone/>
            </a:pPr>
            <a:r>
              <a:rPr lang="en-US" altLang="zh-CN" b="1">
                <a:latin typeface="华文楷体" panose="02010600040101010101" charset="-122"/>
                <a:ea typeface="华文楷体" panose="02010600040101010101" charset="-122"/>
                <a:sym typeface="+mn-ea"/>
              </a:rPr>
              <a:t>    </a:t>
            </a:r>
            <a:r>
              <a:rPr lang="zh-CN" altLang="en-US" b="1">
                <a:latin typeface="华文楷体" panose="02010600040101010101" charset="-122"/>
                <a:ea typeface="华文楷体" panose="02010600040101010101" charset="-122"/>
                <a:sym typeface="+mn-ea"/>
              </a:rPr>
              <a:t>二、大气污染治理</a:t>
            </a:r>
            <a:endParaRPr lang="zh-CN" altLang="en-US" b="1">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废气处理应根据</a:t>
            </a:r>
            <a:r>
              <a:rPr lang="en-US" altLang="zh-CN" u="sng">
                <a:latin typeface="华文楷体" panose="02010600040101010101" charset="-122"/>
                <a:ea typeface="华文楷体" panose="02010600040101010101" charset="-122"/>
                <a:sym typeface="+mn-ea"/>
              </a:rPr>
              <a:t>废气性质</a:t>
            </a:r>
            <a:r>
              <a:rPr lang="en-US" altLang="zh-CN">
                <a:latin typeface="华文楷体" panose="02010600040101010101" charset="-122"/>
                <a:ea typeface="华文楷体" panose="02010600040101010101" charset="-122"/>
                <a:sym typeface="+mn-ea"/>
              </a:rPr>
              <a:t>、</a:t>
            </a:r>
            <a:r>
              <a:rPr lang="en-US" altLang="zh-CN" u="sng">
                <a:latin typeface="华文楷体" panose="02010600040101010101" charset="-122"/>
                <a:ea typeface="华文楷体" panose="02010600040101010101" charset="-122"/>
                <a:sym typeface="+mn-ea"/>
              </a:rPr>
              <a:t>环境影响评价及其批复文件</a:t>
            </a:r>
            <a:r>
              <a:rPr lang="en-US" altLang="zh-CN">
                <a:latin typeface="华文楷体" panose="02010600040101010101" charset="-122"/>
                <a:ea typeface="华文楷体" panose="02010600040101010101" charset="-122"/>
                <a:sym typeface="+mn-ea"/>
              </a:rPr>
              <a:t>要求，采取</a:t>
            </a:r>
            <a:r>
              <a:rPr lang="en-US" altLang="zh-CN">
                <a:solidFill>
                  <a:srgbClr val="FF0000"/>
                </a:solidFill>
                <a:latin typeface="华文楷体" panose="02010600040101010101" charset="-122"/>
                <a:ea typeface="华文楷体" panose="02010600040101010101" charset="-122"/>
                <a:sym typeface="+mn-ea"/>
              </a:rPr>
              <a:t>除尘</a:t>
            </a:r>
            <a:r>
              <a:rPr lang="en-US" altLang="zh-CN">
                <a:latin typeface="华文楷体" panose="02010600040101010101" charset="-122"/>
                <a:ea typeface="华文楷体" panose="02010600040101010101" charset="-122"/>
                <a:sym typeface="+mn-ea"/>
              </a:rPr>
              <a:t>、</a:t>
            </a:r>
            <a:r>
              <a:rPr lang="en-US" altLang="zh-CN">
                <a:solidFill>
                  <a:srgbClr val="FF0000"/>
                </a:solidFill>
                <a:latin typeface="华文楷体" panose="02010600040101010101" charset="-122"/>
                <a:ea typeface="华文楷体" panose="02010600040101010101" charset="-122"/>
                <a:sym typeface="+mn-ea"/>
              </a:rPr>
              <a:t>冷凝</a:t>
            </a:r>
            <a:r>
              <a:rPr lang="en-US" altLang="zh-CN">
                <a:latin typeface="华文楷体" panose="02010600040101010101" charset="-122"/>
                <a:ea typeface="华文楷体" panose="02010600040101010101" charset="-122"/>
                <a:sym typeface="+mn-ea"/>
              </a:rPr>
              <a:t>、</a:t>
            </a:r>
            <a:r>
              <a:rPr lang="en-US" altLang="zh-CN">
                <a:solidFill>
                  <a:srgbClr val="FF0000"/>
                </a:solidFill>
                <a:latin typeface="华文楷体" panose="02010600040101010101" charset="-122"/>
                <a:ea typeface="华文楷体" panose="02010600040101010101" charset="-122"/>
                <a:sym typeface="+mn-ea"/>
              </a:rPr>
              <a:t>吸收</a:t>
            </a:r>
            <a:r>
              <a:rPr lang="en-US" altLang="zh-CN">
                <a:latin typeface="华文楷体" panose="02010600040101010101" charset="-122"/>
                <a:ea typeface="华文楷体" panose="02010600040101010101" charset="-122"/>
                <a:sym typeface="+mn-ea"/>
              </a:rPr>
              <a:t>、</a:t>
            </a:r>
            <a:r>
              <a:rPr lang="en-US" altLang="zh-CN">
                <a:solidFill>
                  <a:srgbClr val="FF0000"/>
                </a:solidFill>
                <a:latin typeface="华文楷体" panose="02010600040101010101" charset="-122"/>
                <a:ea typeface="华文楷体" panose="02010600040101010101" charset="-122"/>
                <a:sym typeface="+mn-ea"/>
              </a:rPr>
              <a:t>吸附</a:t>
            </a:r>
            <a:r>
              <a:rPr lang="en-US" altLang="zh-CN">
                <a:latin typeface="华文楷体" panose="02010600040101010101" charset="-122"/>
                <a:ea typeface="华文楷体" panose="02010600040101010101" charset="-122"/>
                <a:sym typeface="+mn-ea"/>
              </a:rPr>
              <a:t>、</a:t>
            </a:r>
            <a:r>
              <a:rPr lang="en-US" altLang="zh-CN">
                <a:solidFill>
                  <a:srgbClr val="FF0000"/>
                </a:solidFill>
                <a:latin typeface="华文楷体" panose="02010600040101010101" charset="-122"/>
                <a:ea typeface="华文楷体" panose="02010600040101010101" charset="-122"/>
                <a:sym typeface="+mn-ea"/>
              </a:rPr>
              <a:t>焚烧</a:t>
            </a:r>
            <a:r>
              <a:rPr lang="en-US" altLang="zh-CN">
                <a:latin typeface="华文楷体" panose="02010600040101010101" charset="-122"/>
                <a:ea typeface="华文楷体" panose="02010600040101010101" charset="-122"/>
                <a:sym typeface="+mn-ea"/>
              </a:rPr>
              <a:t>等净化措施并达标排放。</a:t>
            </a:r>
            <a:endParaRPr lang="en-US" altLang="zh-CN">
              <a:latin typeface="华文楷体" panose="02010600040101010101" charset="-122"/>
              <a:ea typeface="华文楷体" panose="02010600040101010101" charset="-122"/>
              <a:sym typeface="+mn-ea"/>
            </a:endParaRPr>
          </a:p>
          <a:p>
            <a:pPr marL="0" indent="0">
              <a:buNone/>
            </a:pPr>
            <a:r>
              <a:rPr lang="en-US" altLang="zh-CN" b="1">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（一）</a:t>
            </a:r>
            <a:r>
              <a:rPr lang="en-US" altLang="zh-CN" b="1">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颗粒污染物治理</a:t>
            </a:r>
            <a:r>
              <a:rPr lang="en-US" altLang="zh-CN">
                <a:solidFill>
                  <a:srgbClr val="C00000"/>
                </a:solidFill>
                <a:latin typeface="华文楷体" panose="02010600040101010101" charset="-122"/>
                <a:ea typeface="华文楷体" panose="02010600040101010101" charset="-122"/>
                <a:cs typeface="华文楷体" panose="02010600040101010101" charset="-122"/>
                <a:sym typeface="+mn-ea"/>
              </a:rPr>
              <a:t> </a:t>
            </a:r>
            <a:endParaRPr lang="en-US" altLang="zh-CN">
              <a:latin typeface="华文楷体" panose="02010600040101010101" charset="-122"/>
              <a:ea typeface="华文楷体" panose="02010600040101010101" charset="-122"/>
              <a:cs typeface="华文楷体" panose="02010600040101010101" charset="-122"/>
            </a:endParaRPr>
          </a:p>
          <a:p>
            <a:pPr marL="0" indent="0" algn="just">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常用的除尘方法：机械除尘、电除尘、洗涤除尘和过滤除尘。</a:t>
            </a:r>
            <a:endParaRPr lang="zh-CN" altLang="en-US">
              <a:latin typeface="华文楷体" panose="02010600040101010101" charset="-122"/>
              <a:ea typeface="华文楷体" panose="02010600040101010101" charset="-122"/>
              <a:cs typeface="华文楷体" panose="02010600040101010101" charset="-122"/>
            </a:endParaRPr>
          </a:p>
          <a:p>
            <a:pPr marL="0" indent="0" algn="just">
              <a:buNone/>
            </a:pPr>
            <a:r>
              <a:rPr lang="en-US" altLang="zh-CN" b="1" dirty="0">
                <a:solidFill>
                  <a:srgbClr val="0070C0"/>
                </a:solidFill>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0070C0"/>
                </a:solidFill>
                <a:latin typeface="华文楷体" panose="02010600040101010101" charset="-122"/>
                <a:ea typeface="华文楷体" panose="02010600040101010101" charset="-122"/>
                <a:cs typeface="华文楷体" panose="02010600040101010101" charset="-122"/>
                <a:sym typeface="+mn-ea"/>
              </a:rPr>
              <a:t>1. 机械除尘</a:t>
            </a:r>
            <a:endParaRPr lang="zh-CN" altLang="en-US" b="1" dirty="0">
              <a:solidFill>
                <a:srgbClr val="0070C0"/>
              </a:solidFill>
              <a:latin typeface="华文楷体" panose="02010600040101010101" charset="-122"/>
              <a:ea typeface="华文楷体" panose="02010600040101010101" charset="-122"/>
              <a:cs typeface="华文楷体" panose="02010600040101010101" charset="-122"/>
            </a:endParaRPr>
          </a:p>
          <a:p>
            <a:pPr marL="0" indent="0" algn="just">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机械式除尘是依靠机械力（重力、惯性力、离心力等）将颗粒从气流中除</a:t>
            </a:r>
            <a:r>
              <a:rPr lang="zh-CN" altLang="en-US">
                <a:latin typeface="华文楷体" panose="02010600040101010101" charset="-122"/>
                <a:ea typeface="华文楷体" panose="02010600040101010101" charset="-122"/>
                <a:cs typeface="华文楷体" panose="02010600040101010101" charset="-122"/>
                <a:sym typeface="+mn-ea"/>
              </a:rPr>
              <a:t>去</a:t>
            </a:r>
            <a:r>
              <a:rPr lang="zh-CN" altLang="en-US">
                <a:latin typeface="华文楷体" panose="02010600040101010101" charset="-122"/>
                <a:ea typeface="华文楷体" panose="02010600040101010101" charset="-122"/>
                <a:cs typeface="华文楷体" panose="02010600040101010101" charset="-122"/>
                <a:sym typeface="+mn-ea"/>
              </a:rPr>
              <a:t>。</a:t>
            </a:r>
            <a:endParaRPr lang="zh-CN" altLang="en-US">
              <a:latin typeface="华文楷体" panose="02010600040101010101" charset="-122"/>
              <a:ea typeface="华文楷体" panose="02010600040101010101" charset="-122"/>
              <a:cs typeface="华文楷体" panose="02010600040101010101" charset="-122"/>
            </a:endParaRPr>
          </a:p>
          <a:p>
            <a:pPr marL="0" indent="0" algn="just">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机械式除尘器结构简单，设备费和运行费均较低，但除尘效率不高。按出尘粒的不同可设计为重力沉降室、惯性除尘器和旋风除尘器。适用于含尘浓度高和颗粒力度较大的气流。广泛用于除尘要求不高的场合或用作高效除尘装置的前置预除尘器。</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endParaRPr lang="en-US" altLang="zh-CN">
              <a:latin typeface="华文楷体" panose="02010600040101010101" charset="-122"/>
              <a:ea typeface="华文楷体" panose="02010600040101010101"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9775" y="708025"/>
            <a:ext cx="8225155" cy="5711190"/>
          </a:xfrm>
        </p:spPr>
        <p:txBody>
          <a:bodyPr/>
          <a:p>
            <a:pPr marL="0" indent="0" algn="just" eaLnBrk="1" latinLnBrk="0" hangingPunct="1">
              <a:lnSpc>
                <a:spcPts val="3500"/>
              </a:lnSpc>
              <a:spcBef>
                <a:spcPts val="0"/>
              </a:spcBef>
              <a:buClrTx/>
              <a:buSzTx/>
              <a:buFontTx/>
              <a:buNone/>
            </a:pPr>
            <a:r>
              <a:rPr lang="en-US" altLang="zh-CN" b="1" dirty="0">
                <a:solidFill>
                  <a:srgbClr val="0070C0"/>
                </a:solidFill>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0070C0"/>
                </a:solidFill>
                <a:latin typeface="华文楷体" panose="02010600040101010101" charset="-122"/>
                <a:ea typeface="华文楷体" panose="02010600040101010101" charset="-122"/>
                <a:cs typeface="华文楷体" panose="02010600040101010101" charset="-122"/>
                <a:sym typeface="+mn-ea"/>
              </a:rPr>
              <a:t>2. 电除尘</a:t>
            </a:r>
            <a:endParaRPr lang="zh-CN" altLang="en-US" b="1" dirty="0">
              <a:solidFill>
                <a:srgbClr val="0070C0"/>
              </a:solidFill>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ts val="35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电除尘是利用高压电场产生的静电力实现粉尘颗粒与气流分离。常用的电除尘器有板式电除尘与管式电除尘两类，是由</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放电极</a:t>
            </a:r>
            <a:r>
              <a:rPr lang="zh-CN" altLang="en-US">
                <a:latin typeface="华文楷体" panose="02010600040101010101" charset="-122"/>
                <a:ea typeface="华文楷体" panose="02010600040101010101" charset="-122"/>
                <a:cs typeface="华文楷体" panose="02010600040101010101" charset="-122"/>
                <a:sym typeface="+mn-ea"/>
              </a:rPr>
              <a:t>与</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集尘极</a:t>
            </a:r>
            <a:r>
              <a:rPr lang="zh-CN" altLang="en-US">
                <a:latin typeface="华文楷体" panose="02010600040101010101" charset="-122"/>
                <a:ea typeface="华文楷体" panose="02010600040101010101" charset="-122"/>
                <a:cs typeface="华文楷体" panose="02010600040101010101" charset="-122"/>
                <a:sym typeface="+mn-ea"/>
              </a:rPr>
              <a:t>组成。</a:t>
            </a:r>
            <a:r>
              <a:rPr lang="zh-CN" altLang="en-US">
                <a:latin typeface="华文楷体" panose="02010600040101010101" charset="-122"/>
                <a:ea typeface="华文楷体" panose="02010600040101010101" charset="-122"/>
                <a:sym typeface="+mn-ea"/>
              </a:rPr>
              <a:t>电除尘器是一种高效除尘器，对细微粉尘及雾状液滴捕集性能优异，</a:t>
            </a:r>
            <a:r>
              <a:rPr lang="zh-CN" altLang="en-US">
                <a:latin typeface="华文楷体" panose="02010600040101010101" charset="-122"/>
                <a:ea typeface="华文楷体" panose="02010600040101010101" charset="-122"/>
                <a:cs typeface="华文楷体" panose="02010600040101010101" charset="-122"/>
                <a:sym typeface="+mn-ea"/>
              </a:rPr>
              <a:t>除尘效率达99%以上。由于电除尘器的气流通过阻力小，所消耗的电能是通过静电力直接作用于尘粒上，因此能耗低；电除尘器处理气量大，又可应用于高温、高压的场合，因此被广泛用于工业除尘。电除尘器的主要缺点是设备庞大，占地面积也大，一次性投资费用高。</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2950" y="756285"/>
            <a:ext cx="8221980" cy="5626100"/>
          </a:xfrm>
        </p:spPr>
        <p:txBody>
          <a:bodyPr/>
          <a:p>
            <a:pPr marL="0" indent="0" algn="just">
              <a:lnSpc>
                <a:spcPct val="100000"/>
              </a:lnSpc>
              <a:buClrTx/>
              <a:buSzTx/>
              <a:buFontTx/>
              <a:buNone/>
            </a:pPr>
            <a:r>
              <a:rPr lang="en-US" altLang="zh-CN" b="1" dirty="0">
                <a:solidFill>
                  <a:srgbClr val="0070C0"/>
                </a:solidFill>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0070C0"/>
                </a:solidFill>
                <a:latin typeface="华文楷体" panose="02010600040101010101" charset="-122"/>
                <a:ea typeface="华文楷体" panose="02010600040101010101" charset="-122"/>
                <a:cs typeface="华文楷体" panose="02010600040101010101" charset="-122"/>
                <a:sym typeface="+mn-ea"/>
              </a:rPr>
              <a:t>3. 湿式除尘</a:t>
            </a:r>
            <a:endParaRPr lang="zh-CN" altLang="en-US" b="1" dirty="0">
              <a:solidFill>
                <a:srgbClr val="0070C0"/>
              </a:solidFill>
              <a:latin typeface="华文楷体" panose="02010600040101010101" charset="-122"/>
              <a:ea typeface="华文楷体" panose="02010600040101010101" charset="-122"/>
              <a:cs typeface="华文楷体" panose="02010600040101010101" charset="-122"/>
            </a:endParaRPr>
          </a:p>
          <a:p>
            <a:pPr marL="0" indent="0" algn="just">
              <a:lnSpc>
                <a:spcPts val="3200"/>
              </a:lnSpc>
              <a:buClrTx/>
              <a:buSzTx/>
              <a:buFontTx/>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湿式</a:t>
            </a:r>
            <a:r>
              <a:rPr lang="zh-CN" altLang="en-US" dirty="0">
                <a:latin typeface="华文楷体" panose="02010600040101010101" charset="-122"/>
                <a:ea typeface="华文楷体" panose="02010600040101010101" charset="-122"/>
                <a:cs typeface="华文楷体" panose="02010600040101010101" charset="-122"/>
                <a:sym typeface="+mn-ea"/>
              </a:rPr>
              <a:t>除尘又称</a:t>
            </a:r>
            <a:r>
              <a:rPr lang="zh-CN" altLang="en-US" dirty="0">
                <a:latin typeface="华文楷体" panose="02010600040101010101" charset="-122"/>
                <a:ea typeface="华文楷体" panose="02010600040101010101" charset="-122"/>
                <a:cs typeface="华文楷体" panose="02010600040101010101" charset="-122"/>
                <a:sym typeface="+mn-ea"/>
              </a:rPr>
              <a:t>洗涤</a:t>
            </a:r>
            <a:r>
              <a:rPr lang="zh-CN" altLang="en-US" dirty="0">
                <a:latin typeface="华文楷体" panose="02010600040101010101" charset="-122"/>
                <a:ea typeface="华文楷体" panose="02010600040101010101" charset="-122"/>
                <a:cs typeface="华文楷体" panose="02010600040101010101" charset="-122"/>
                <a:sym typeface="+mn-ea"/>
              </a:rPr>
              <a:t>除尘，工作原理是含尘气体由引风机通过风管送入除尘塔下部，由于断面变大，流速降低，并且粗颗粒粉尘先在气流中沉降，较细粉尘随气流上升，喷淋下来水珠与粉尘气流逆向运动，粉尘被湿润自重不断增加，在重力作用下，克服气流的升力而下降成泥浆水，通过下部管道进入沉淀池，达到除尘的目的。泥浆水一般经过2～3级循环沉淀变清水，用泵打入除尘塔内循环使用。</a:t>
            </a:r>
            <a:r>
              <a:rPr lang="zh-CN" altLang="en-US" dirty="0">
                <a:latin typeface="华文楷体" panose="02010600040101010101" charset="-122"/>
                <a:ea typeface="华文楷体" panose="02010600040101010101" charset="-122"/>
                <a:cs typeface="华文楷体" panose="02010600040101010101" charset="-122"/>
                <a:sym typeface="+mn-ea"/>
              </a:rPr>
              <a:t>湿式除尘器的不足之处是用水量大，易产生腐蚀性液体，产生的废液或泥浆需进行再处理，并可能造成二次污染。在寒冷地区和季节，易结冰</a:t>
            </a:r>
            <a:r>
              <a:rPr lang="zh-CN" altLang="en-US" dirty="0">
                <a:latin typeface="华文楷体" panose="02010600040101010101" charset="-122"/>
                <a:ea typeface="华文楷体" panose="02010600040101010101" charset="-122"/>
                <a:cs typeface="华文楷体" panose="02010600040101010101" charset="-122"/>
                <a:sym typeface="+mn-ea"/>
              </a:rPr>
              <a:t>。       </a:t>
            </a:r>
            <a:endParaRPr lang="zh-CN" altLang="en-US" dirty="0">
              <a:solidFill>
                <a:schemeClr val="tx1"/>
              </a:solidFill>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sym typeface="+mn-ea"/>
              </a:rPr>
              <a:t>    洗涤式除尘器包括喷淋塔除尘器、泡沫式除尘器，文丘里管除尘器、水膜式除尘器等。</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5485" y="541020"/>
            <a:ext cx="8259445" cy="5984240"/>
          </a:xfrm>
        </p:spPr>
        <p:txBody>
          <a:bodyPr/>
          <a:p>
            <a:pPr marL="0" indent="0" algn="just">
              <a:buNone/>
            </a:pPr>
            <a:r>
              <a:rPr lang="en-US" altLang="zh-CN" b="1" dirty="0">
                <a:solidFill>
                  <a:srgbClr val="0070C0"/>
                </a:solidFill>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0070C0"/>
                </a:solidFill>
                <a:latin typeface="华文楷体" panose="02010600040101010101" charset="-122"/>
                <a:ea typeface="华文楷体" panose="02010600040101010101" charset="-122"/>
                <a:cs typeface="华文楷体" panose="02010600040101010101" charset="-122"/>
                <a:sym typeface="+mn-ea"/>
              </a:rPr>
              <a:t>4. 过滤除尘</a:t>
            </a:r>
            <a:endParaRPr lang="zh-CN" altLang="en-US" dirty="0">
              <a:solidFill>
                <a:schemeClr val="tx1"/>
              </a:solidFill>
              <a:latin typeface="华文楷体" panose="02010600040101010101" charset="-122"/>
              <a:ea typeface="华文楷体" panose="02010600040101010101" charset="-122"/>
              <a:cs typeface="华文楷体" panose="02010600040101010101" charset="-122"/>
            </a:endParaRPr>
          </a:p>
          <a:p>
            <a:pPr marL="0" indent="0" algn="just">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过滤除尘是使含尘气流通过过滤材料而将粉尘分离捕集。过滤式除尘器包括布袋除尘器和颗粒层除尘器等，其除尘效率可高达99%。</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lgn="just">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采用廉价的砂、砾、焦炭等颗粒物作为滤料的颗粒层除尘器，主要应用在高温废气除尘方面；采用耐高温纤维织物作滤料的袋式除尘器，在工业尾气的除尘方面应用较广。</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lgn="just">
              <a:buNone/>
            </a:pPr>
            <a:r>
              <a:rPr lang="en-US" altLang="zh-CN" b="1">
                <a:solidFill>
                  <a:schemeClr val="accent4"/>
                </a:solidFill>
                <a:latin typeface="华文楷体" panose="02010600040101010101" charset="-122"/>
                <a:ea typeface="华文楷体" panose="02010600040101010101" charset="-122"/>
                <a:cs typeface="华文楷体" panose="02010600040101010101" charset="-122"/>
                <a:sym typeface="+mn-ea"/>
              </a:rPr>
              <a:t>    </a:t>
            </a:r>
            <a:r>
              <a:rPr lang="zh-CN" altLang="en-US" b="1">
                <a:solidFill>
                  <a:schemeClr val="accent4"/>
                </a:solidFill>
                <a:latin typeface="华文楷体" panose="02010600040101010101" charset="-122"/>
                <a:ea typeface="华文楷体" panose="02010600040101010101" charset="-122"/>
                <a:cs typeface="华文楷体" panose="02010600040101010101" charset="-122"/>
                <a:sym typeface="+mn-ea"/>
              </a:rPr>
              <a:t>袋式除尘器</a:t>
            </a:r>
            <a:r>
              <a:rPr lang="zh-CN" altLang="en-US">
                <a:latin typeface="华文楷体" panose="02010600040101010101" charset="-122"/>
                <a:ea typeface="华文楷体" panose="02010600040101010101" charset="-122"/>
                <a:cs typeface="华文楷体" panose="02010600040101010101" charset="-122"/>
                <a:sym typeface="+mn-ea"/>
              </a:rPr>
              <a:t>是一种干式滤尘装置。滤料使用一段时间后，由于筛滤、碰撞、滞留、扩散、静电等效应，滤袋表面积聚了一层粉尘，这层粉尘称为</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初层</a:t>
            </a:r>
            <a:r>
              <a:rPr lang="zh-CN" altLang="en-US">
                <a:latin typeface="华文楷体" panose="02010600040101010101" charset="-122"/>
                <a:ea typeface="华文楷体" panose="02010600040101010101" charset="-122"/>
                <a:cs typeface="华文楷体" panose="02010600040101010101" charset="-122"/>
                <a:sym typeface="+mn-ea"/>
              </a:rPr>
              <a:t>，在此以后的运动过程中，初层成了滤料的主要过滤层，依靠初层的作用，网孔较大的滤料也能获得较高的过滤效率。随着粉尘在滤料表面的积聚，除尘器的效率和阻力都相应的增加，当滤料两侧的压力差很大时，会把有些已附着在滤料上的细小尘粒挤压过去，使除尘器效率下降。因此，除尘器的阻力达到一定数值后，要及时清灰。清灰时不能破坏初层，以免效率下降。</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endParaRPr lang="zh-CN" altLang="en-US">
              <a:gradFill>
                <a:gsLst>
                  <a:gs pos="0">
                    <a:srgbClr val="012D86"/>
                  </a:gs>
                  <a:gs pos="100000">
                    <a:srgbClr val="0E2557"/>
                  </a:gs>
                </a:gsLst>
                <a:lin scaled="0"/>
              </a:gradFill>
              <a:latin typeface="+mj-ea"/>
              <a:ea typeface="+mj-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80720" y="567055"/>
            <a:ext cx="8284210" cy="5791200"/>
          </a:xfrm>
        </p:spPr>
        <p:txBody>
          <a:bodyPr/>
          <a:p>
            <a:pPr marL="0" indent="0" algn="l">
              <a:buNone/>
            </a:pPr>
            <a:r>
              <a:rPr lang="en-US" altLang="zh-CN" b="1">
                <a:solidFill>
                  <a:srgbClr val="C00000"/>
                </a:solidFill>
                <a:latin typeface="华文楷体" panose="02010600040101010101" charset="-122"/>
                <a:ea typeface="华文楷体" panose="02010600040101010101" charset="-122"/>
                <a:cs typeface="华文楷体" panose="02010600040101010101" charset="-122"/>
                <a:sym typeface="+mn-ea"/>
              </a:rPr>
              <a:t>    </a:t>
            </a:r>
            <a:r>
              <a:rPr lang="zh-CN" b="1">
                <a:solidFill>
                  <a:srgbClr val="7030A0"/>
                </a:solidFill>
                <a:latin typeface="华文楷体" panose="02010600040101010101" charset="-122"/>
                <a:ea typeface="华文楷体" panose="02010600040101010101" charset="-122"/>
                <a:cs typeface="华文楷体" panose="02010600040101010101" charset="-122"/>
                <a:sym typeface="+mn-ea"/>
              </a:rPr>
              <a:t>（二）</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工业废气治理</a:t>
            </a:r>
            <a:endParaRPr lang="zh-CN" altLang="en-US" b="1">
              <a:solidFill>
                <a:srgbClr val="C00000"/>
              </a:solidFill>
              <a:latin typeface="华文楷体" panose="02010600040101010101" charset="-122"/>
              <a:ea typeface="华文楷体" panose="02010600040101010101" charset="-122"/>
              <a:cs typeface="华文楷体" panose="02010600040101010101" charset="-122"/>
            </a:endParaRPr>
          </a:p>
          <a:p>
            <a:pPr marL="0" indent="0" algn="l">
              <a:buNone/>
            </a:pPr>
            <a:r>
              <a:rPr lang="en-US" altLang="zh-CN" b="1" dirty="0">
                <a:solidFill>
                  <a:srgbClr val="0070C0"/>
                </a:solidFill>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0070C0"/>
                </a:solidFill>
                <a:latin typeface="华文楷体" panose="02010600040101010101" charset="-122"/>
                <a:ea typeface="华文楷体" panose="02010600040101010101" charset="-122"/>
                <a:cs typeface="华文楷体" panose="02010600040101010101" charset="-122"/>
                <a:sym typeface="+mn-ea"/>
              </a:rPr>
              <a:t>1. 吸收法</a:t>
            </a:r>
            <a:endParaRPr lang="zh-CN" altLang="en-US" b="1" dirty="0">
              <a:solidFill>
                <a:srgbClr val="0070C0"/>
              </a:solidFill>
              <a:latin typeface="华文楷体" panose="02010600040101010101" charset="-122"/>
              <a:ea typeface="华文楷体" panose="02010600040101010101" charset="-122"/>
              <a:cs typeface="华文楷体" panose="02010600040101010101" charset="-122"/>
            </a:endParaRPr>
          </a:p>
          <a:p>
            <a:pPr marL="0" indent="0" algn="l">
              <a:buNone/>
            </a:pPr>
            <a:r>
              <a:rPr lang="en-US">
                <a:latin typeface="华文楷体" panose="02010600040101010101" charset="-122"/>
                <a:ea typeface="华文楷体" panose="02010600040101010101" charset="-122"/>
                <a:cs typeface="华文楷体" panose="02010600040101010101" charset="-122"/>
                <a:sym typeface="+mn-ea"/>
              </a:rPr>
              <a:t>    </a:t>
            </a:r>
            <a:r>
              <a:rPr>
                <a:latin typeface="华文楷体" panose="02010600040101010101" charset="-122"/>
                <a:ea typeface="华文楷体" panose="02010600040101010101" charset="-122"/>
                <a:cs typeface="华文楷体" panose="02010600040101010101" charset="-122"/>
                <a:sym typeface="+mn-ea"/>
              </a:rPr>
              <a:t>利用</a:t>
            </a:r>
            <a:r>
              <a:rPr lang="zh-CN">
                <a:latin typeface="华文楷体" panose="02010600040101010101" charset="-122"/>
                <a:ea typeface="华文楷体" panose="02010600040101010101" charset="-122"/>
                <a:cs typeface="华文楷体" panose="02010600040101010101" charset="-122"/>
                <a:sym typeface="+mn-ea"/>
              </a:rPr>
              <a:t>物质的溶解度不同来分离气态污染物的方法称为吸收法。吸收是净化气态污染物最常用的方法。</a:t>
            </a:r>
            <a:endParaRPr lang="zh-CN">
              <a:latin typeface="华文楷体" panose="02010600040101010101" charset="-122"/>
              <a:ea typeface="华文楷体" panose="02010600040101010101" charset="-122"/>
              <a:cs typeface="华文楷体" panose="02010600040101010101" charset="-122"/>
            </a:endParaRPr>
          </a:p>
          <a:p>
            <a:pPr marL="0" indent="0" algn="l">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atin typeface="华文楷体" panose="02010600040101010101" charset="-122"/>
                <a:ea typeface="华文楷体" panose="02010600040101010101" charset="-122"/>
                <a:cs typeface="华文楷体" panose="02010600040101010101" charset="-122"/>
                <a:sym typeface="+mn-ea"/>
              </a:rPr>
              <a:t>用吸收法处理含有污染物的废气是使污染物从气体主流中传递到液体主流中去，是气液两相间的物质传递，即所谓对流传质理论。根据吸收液与被吸收组分在</a:t>
            </a:r>
            <a:r>
              <a:rPr lang="zh-CN">
                <a:latin typeface="华文楷体" panose="02010600040101010101" charset="-122"/>
                <a:ea typeface="华文楷体" panose="02010600040101010101" charset="-122"/>
                <a:cs typeface="华文楷体" panose="02010600040101010101" charset="-122"/>
                <a:sym typeface="+mn-ea"/>
              </a:rPr>
              <a:t>吸收</a:t>
            </a:r>
            <a:r>
              <a:rPr lang="zh-CN">
                <a:latin typeface="华文楷体" panose="02010600040101010101" charset="-122"/>
                <a:ea typeface="华文楷体" panose="02010600040101010101" charset="-122"/>
                <a:cs typeface="华文楷体" panose="02010600040101010101" charset="-122"/>
                <a:sym typeface="+mn-ea"/>
              </a:rPr>
              <a:t>液中有无化学反应，其操作可分为物理吸收和化学吸收。如用油处理制药废气，除去苯和甲苯等极性小的有机物蒸气属于物理吸收，而用水吸收氮氧化物生成硝酸发生化学反应的操作属于化学吸收。</a:t>
            </a:r>
            <a:endParaRPr lang="zh-CN">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a:t>
            </a:r>
            <a:r>
              <a:rPr lang="zh-CN" altLang="en-US">
                <a:solidFill>
                  <a:srgbClr val="FF0000"/>
                </a:solidFill>
                <a:latin typeface="华文楷体" panose="02010600040101010101" charset="-122"/>
                <a:ea typeface="华文楷体" panose="02010600040101010101" charset="-122"/>
                <a:sym typeface="+mn-ea"/>
              </a:rPr>
              <a:t>常用吸收剂</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sym typeface="+mn-ea"/>
              </a:rPr>
              <a:t>    ①</a:t>
            </a:r>
            <a:r>
              <a:rPr lang="zh-CN" altLang="en-US">
                <a:solidFill>
                  <a:srgbClr val="FFC000"/>
                </a:solidFill>
                <a:latin typeface="华文楷体" panose="02010600040101010101" charset="-122"/>
                <a:ea typeface="华文楷体" panose="02010600040101010101" charset="-122"/>
                <a:sym typeface="+mn-ea"/>
              </a:rPr>
              <a:t>水</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sym typeface="+mn-ea"/>
              </a:rPr>
              <a:t>    由于吸收易溶的有害废气。</a:t>
            </a:r>
            <a:endParaRPr lang="zh-CN" altLang="en-US">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2770505" y="1324610"/>
            <a:ext cx="4676140" cy="738505"/>
          </a:xfrm>
          <a:prstGeom prst="rect">
            <a:avLst/>
          </a:prstGeom>
          <a:noFill/>
        </p:spPr>
        <p:txBody>
          <a:bodyPr wrap="square" lIns="0" tIns="0" rIns="0" bIns="0" rtlCol="0">
            <a:spAutoFit/>
          </a:bodyPr>
          <a:lstStyle/>
          <a:p>
            <a:r>
              <a:rPr lang="zh-CN" altLang="en-US" sz="3200" dirty="0" smtClean="0">
                <a:solidFill>
                  <a:srgbClr val="00B050"/>
                </a:solidFill>
                <a:latin typeface="华文隶书" panose="02010800040101010101" charset="-122"/>
                <a:ea typeface="华文隶书" panose="02010800040101010101" charset="-122"/>
                <a:sym typeface="Arial" panose="020B0604020202020204" pitchFamily="34" charset="0"/>
              </a:rPr>
              <a:t>   </a:t>
            </a:r>
            <a:r>
              <a:rPr lang="zh-CN" altLang="en-US" sz="4800" dirty="0" smtClean="0">
                <a:solidFill>
                  <a:srgbClr val="00B050"/>
                </a:solidFill>
                <a:latin typeface="华文隶书" panose="02010800040101010101" charset="-122"/>
                <a:ea typeface="华文隶书" panose="02010800040101010101" charset="-122"/>
                <a:sym typeface="Arial" panose="020B0604020202020204" pitchFamily="34" charset="0"/>
              </a:rPr>
              <a:t>三废治理概述</a:t>
            </a:r>
            <a:r>
              <a:rPr lang="zh-CN" altLang="en-US" sz="4800" b="1" dirty="0" smtClean="0">
                <a:solidFill>
                  <a:srgbClr val="00B050"/>
                </a:solidFill>
                <a:latin typeface="华文隶书" panose="02010800040101010101" charset="-122"/>
                <a:ea typeface="华文隶书" panose="02010800040101010101" charset="-122"/>
                <a:sym typeface="+mn-ea"/>
              </a:rPr>
              <a:t> </a:t>
            </a:r>
            <a:r>
              <a:rPr lang="zh-CN" altLang="en-US" sz="4800" dirty="0" smtClean="0">
                <a:solidFill>
                  <a:srgbClr val="00B050"/>
                </a:solidFill>
                <a:latin typeface="华文隶书" panose="02010800040101010101" charset="-122"/>
                <a:ea typeface="华文隶书" panose="02010800040101010101" charset="-122"/>
                <a:sym typeface="+mn-ea"/>
              </a:rPr>
              <a:t> </a:t>
            </a:r>
            <a:endParaRPr lang="zh-CN" altLang="en-US" sz="4800" dirty="0" smtClean="0">
              <a:solidFill>
                <a:srgbClr val="00B050"/>
              </a:solidFill>
              <a:latin typeface="华文隶书" panose="02010800040101010101" charset="-122"/>
              <a:ea typeface="华文隶书" panose="02010800040101010101" charset="-122"/>
              <a:cs typeface="华文隶书" panose="02010800040101010101" charset="-122"/>
              <a:sym typeface="Arial" panose="020B0604020202020204" pitchFamily="34" charset="0"/>
            </a:endParaRPr>
          </a:p>
        </p:txBody>
      </p:sp>
      <p:sp>
        <p:nvSpPr>
          <p:cNvPr id="15" name="矩形 259"/>
          <p:cNvSpPr>
            <a:spLocks noChangeArrowheads="1"/>
          </p:cNvSpPr>
          <p:nvPr/>
        </p:nvSpPr>
        <p:spPr bwMode="auto">
          <a:xfrm>
            <a:off x="1201420" y="1324610"/>
            <a:ext cx="1652270" cy="160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9815" cap="all" spc="300" dirty="0" smtClean="0">
                <a:solidFill>
                  <a:srgbClr val="00B050"/>
                </a:solidFill>
                <a:latin typeface="Impact" panose="020B0806030902050204" pitchFamily="34" charset="0"/>
                <a:cs typeface="Arial" panose="020B0604020202020204" pitchFamily="34" charset="0"/>
              </a:rPr>
              <a:t>12</a:t>
            </a:r>
            <a:endParaRPr lang="en-US" altLang="zh-CN" sz="9815" cap="all" spc="300" dirty="0" smtClean="0">
              <a:solidFill>
                <a:srgbClr val="00B050"/>
              </a:solidFill>
              <a:latin typeface="Impact" panose="020B0806030902050204" pitchFamily="34" charset="0"/>
              <a:cs typeface="Arial" panose="020B0604020202020204" pitchFamily="34" charset="0"/>
            </a:endParaRPr>
          </a:p>
        </p:txBody>
      </p:sp>
      <p:sp>
        <p:nvSpPr>
          <p:cNvPr id="2" name="文本框 1"/>
          <p:cNvSpPr txBox="1"/>
          <p:nvPr/>
        </p:nvSpPr>
        <p:spPr>
          <a:xfrm>
            <a:off x="2769870" y="2743835"/>
            <a:ext cx="6008370" cy="1814830"/>
          </a:xfrm>
          <a:prstGeom prst="rect">
            <a:avLst/>
          </a:prstGeom>
          <a:noFill/>
        </p:spPr>
        <p:txBody>
          <a:bodyPr wrap="square" rtlCol="0">
            <a:spAutoFit/>
          </a:bodyPr>
          <a:p>
            <a:r>
              <a:rPr lang="zh-CN" altLang="en-US" sz="2800" dirty="0" smtClean="0">
                <a:solidFill>
                  <a:srgbClr val="00B050"/>
                </a:solidFill>
                <a:latin typeface="华文行楷" panose="02010800040101010101" pitchFamily="2" charset="-122"/>
                <a:ea typeface="华文行楷" panose="02010800040101010101" pitchFamily="2" charset="-122"/>
                <a:cs typeface="华文行楷" panose="02010800040101010101" pitchFamily="2" charset="-122"/>
              </a:rPr>
              <a:t>第一节   </a:t>
            </a:r>
            <a:r>
              <a:rPr lang="zh-CN" altLang="en-US" sz="2800" dirty="0" smtClean="0">
                <a:solidFill>
                  <a:srgbClr val="00B050"/>
                </a:solidFill>
                <a:latin typeface="华文行楷" panose="02010800040101010101" pitchFamily="2" charset="-122"/>
                <a:ea typeface="华文行楷" panose="02010800040101010101" pitchFamily="2" charset="-122"/>
                <a:cs typeface="华文行楷" panose="02010800040101010101" pitchFamily="2" charset="-122"/>
                <a:sym typeface="+mn-ea"/>
              </a:rPr>
              <a:t>有关环境保护的法律法规</a:t>
            </a:r>
            <a:endParaRPr lang="zh-CN" altLang="en-US" sz="2800" dirty="0" smtClean="0">
              <a:solidFill>
                <a:srgbClr val="00B050"/>
              </a:solidFill>
              <a:latin typeface="华文行楷" panose="02010800040101010101" pitchFamily="2" charset="-122"/>
              <a:ea typeface="华文行楷" panose="02010800040101010101" pitchFamily="2" charset="-122"/>
              <a:cs typeface="华文行楷" panose="02010800040101010101" pitchFamily="2" charset="-122"/>
              <a:sym typeface="+mn-ea"/>
            </a:endParaRPr>
          </a:p>
          <a:p>
            <a:r>
              <a:rPr lang="zh-CN" altLang="en-US" sz="2800" dirty="0" smtClean="0">
                <a:solidFill>
                  <a:srgbClr val="00B050"/>
                </a:solidFill>
                <a:latin typeface="华文行楷" panose="02010800040101010101" pitchFamily="2" charset="-122"/>
                <a:ea typeface="华文行楷" panose="02010800040101010101" pitchFamily="2" charset="-122"/>
                <a:cs typeface="华文行楷" panose="02010800040101010101" pitchFamily="2" charset="-122"/>
              </a:rPr>
              <a:t>第二节   废水治理</a:t>
            </a:r>
            <a:endParaRPr lang="zh-CN" altLang="en-US" sz="2800" dirty="0" smtClean="0">
              <a:solidFill>
                <a:srgbClr val="00B050"/>
              </a:solidFill>
              <a:latin typeface="华文行楷" panose="02010800040101010101" pitchFamily="2" charset="-122"/>
              <a:ea typeface="华文行楷" panose="02010800040101010101" pitchFamily="2" charset="-122"/>
              <a:cs typeface="华文行楷" panose="02010800040101010101" pitchFamily="2" charset="-122"/>
            </a:endParaRPr>
          </a:p>
          <a:p>
            <a:r>
              <a:rPr lang="zh-CN" altLang="en-US" sz="2800" dirty="0" smtClean="0">
                <a:solidFill>
                  <a:srgbClr val="00B050"/>
                </a:solidFill>
                <a:latin typeface="华文行楷" panose="02010800040101010101" pitchFamily="2" charset="-122"/>
                <a:ea typeface="华文行楷" panose="02010800040101010101" pitchFamily="2" charset="-122"/>
                <a:cs typeface="华文行楷" panose="02010800040101010101" pitchFamily="2" charset="-122"/>
              </a:rPr>
              <a:t>第三节   大气污染防治</a:t>
            </a:r>
            <a:endParaRPr lang="zh-CN" altLang="en-US" sz="2800" dirty="0" smtClean="0">
              <a:solidFill>
                <a:srgbClr val="00B050"/>
              </a:solidFill>
              <a:latin typeface="华文行楷" panose="02010800040101010101" pitchFamily="2" charset="-122"/>
              <a:ea typeface="华文行楷" panose="02010800040101010101" pitchFamily="2" charset="-122"/>
              <a:cs typeface="华文行楷" panose="02010800040101010101" pitchFamily="2" charset="-122"/>
            </a:endParaRPr>
          </a:p>
          <a:p>
            <a:r>
              <a:rPr lang="zh-CN" altLang="en-US" sz="2800" dirty="0" smtClean="0">
                <a:solidFill>
                  <a:srgbClr val="00B050"/>
                </a:solidFill>
                <a:latin typeface="华文行楷" panose="02010800040101010101" pitchFamily="2" charset="-122"/>
                <a:ea typeface="华文行楷" panose="02010800040101010101" pitchFamily="2" charset="-122"/>
                <a:cs typeface="华文行楷" panose="02010800040101010101" pitchFamily="2" charset="-122"/>
              </a:rPr>
              <a:t>第四节</a:t>
            </a:r>
            <a:r>
              <a:rPr lang="en-US" altLang="zh-CN" sz="2800" dirty="0" smtClean="0">
                <a:solidFill>
                  <a:srgbClr val="00B050"/>
                </a:solidFill>
                <a:latin typeface="华文行楷" panose="02010800040101010101" pitchFamily="2" charset="-122"/>
                <a:ea typeface="华文行楷" panose="02010800040101010101" pitchFamily="2" charset="-122"/>
                <a:cs typeface="华文行楷" panose="02010800040101010101" pitchFamily="2" charset="-122"/>
              </a:rPr>
              <a:t>   </a:t>
            </a:r>
            <a:r>
              <a:rPr lang="zh-CN" altLang="en-US" sz="2800" dirty="0" smtClean="0">
                <a:solidFill>
                  <a:srgbClr val="00B050"/>
                </a:solidFill>
                <a:latin typeface="华文行楷" panose="02010800040101010101" pitchFamily="2" charset="-122"/>
                <a:ea typeface="华文行楷" panose="02010800040101010101" pitchFamily="2" charset="-122"/>
                <a:cs typeface="华文行楷" panose="02010800040101010101" pitchFamily="2" charset="-122"/>
              </a:rPr>
              <a:t>固废处置</a:t>
            </a:r>
            <a:endParaRPr lang="zh-CN" altLang="en-US" sz="2800" dirty="0" smtClean="0">
              <a:solidFill>
                <a:srgbClr val="00B050"/>
              </a:solidFill>
              <a:latin typeface="华文行楷" panose="02010800040101010101" pitchFamily="2" charset="-122"/>
              <a:ea typeface="华文行楷" panose="02010800040101010101" pitchFamily="2" charset="-122"/>
              <a:cs typeface="华文行楷" panose="02010800040101010101" pitchFamily="2"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
                                        </p:tgtEl>
                                        <p:attrNameLst>
                                          <p:attrName>ppt_y</p:attrName>
                                        </p:attrNameLst>
                                      </p:cBhvr>
                                      <p:tavLst>
                                        <p:tav tm="0">
                                          <p:val>
                                            <p:strVal val="#ppt_y"/>
                                          </p:val>
                                        </p:tav>
                                        <p:tav tm="100000">
                                          <p:val>
                                            <p:strVal val="#ppt_y"/>
                                          </p:val>
                                        </p:tav>
                                      </p:tavLst>
                                    </p:anim>
                                    <p:anim calcmode="lin" valueType="num">
                                      <p:cBhvr>
                                        <p:cTn id="9"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
                                        </p:tgtEl>
                                      </p:cBhvr>
                                    </p:animEffect>
                                  </p:childTnLst>
                                </p:cTn>
                              </p:par>
                            </p:childTnLst>
                          </p:cTn>
                        </p:par>
                        <p:par>
                          <p:cTn id="12" fill="hold">
                            <p:stCondLst>
                              <p:cond delay="5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5"/>
                                        </p:tgtEl>
                                      </p:cBhvr>
                                    </p:animEffect>
                                    <p:animScale>
                                      <p:cBhvr>
                                        <p:cTn id="15" dur="250" autoRev="1" fill="hold"/>
                                        <p:tgtEl>
                                          <p:spTgt spid="15"/>
                                        </p:tgtEl>
                                      </p:cBhvr>
                                      <p:by x="105000" y="105000"/>
                                    </p:animScale>
                                  </p:childTnLst>
                                </p:cTn>
                              </p:par>
                            </p:childTnLst>
                          </p:cTn>
                        </p:par>
                        <p:par>
                          <p:cTn id="16" fill="hold">
                            <p:stCondLst>
                              <p:cond delay="1049"/>
                            </p:stCondLst>
                            <p:childTnLst>
                              <p:par>
                                <p:cTn id="17" presetID="22" presetClass="entr" presetSubtype="8" fill="hold" grpId="0" nodeType="afterEffect">
                                  <p:stCondLst>
                                    <p:cond delay="0"/>
                                  </p:stCondLst>
                                  <p:iterate type="lt">
                                    <p:tmPct val="30000"/>
                                  </p:iterate>
                                  <p:childTnLst>
                                    <p:set>
                                      <p:cBhvr>
                                        <p:cTn id="18" dur="1" fill="hold">
                                          <p:stCondLst>
                                            <p:cond delay="0"/>
                                          </p:stCondLst>
                                        </p:cTn>
                                        <p:tgtEl>
                                          <p:spTgt spid="13"/>
                                        </p:tgtEl>
                                        <p:attrNameLst>
                                          <p:attrName>style.visibility</p:attrName>
                                        </p:attrNameLst>
                                      </p:cBhvr>
                                      <p:to>
                                        <p:strVal val="visible"/>
                                      </p:to>
                                    </p:set>
                                    <p:animEffect transition="in" filter="wipe(left)">
                                      <p:cBhvr>
                                        <p:cTn id="19" dur="200"/>
                                        <p:tgtEl>
                                          <p:spTgt spid="13"/>
                                        </p:tgtEl>
                                      </p:cBhvr>
                                    </p:animEffect>
                                  </p:childTnLst>
                                </p:cTn>
                              </p:par>
                              <p:par>
                                <p:cTn id="20" presetID="36" presetClass="emph" presetSubtype="0" fill="hold" grpId="1" nodeType="withEffect">
                                  <p:stCondLst>
                                    <p:cond delay="0"/>
                                  </p:stCondLst>
                                  <p:iterate type="lt">
                                    <p:tmPct val="30000"/>
                                  </p:iterate>
                                  <p:childTnLst>
                                    <p:animScale>
                                      <p:cBhvr>
                                        <p:cTn id="21" dur="50" autoRev="1" fill="hold">
                                          <p:stCondLst>
                                            <p:cond delay="0"/>
                                          </p:stCondLst>
                                        </p:cTn>
                                        <p:tgtEl>
                                          <p:spTgt spid="13"/>
                                        </p:tgtEl>
                                      </p:cBhvr>
                                      <p:to x="80000" y="100000"/>
                                    </p:animScale>
                                    <p:anim by="(#ppt_w*0.10)" calcmode="lin" valueType="num">
                                      <p:cBhvr>
                                        <p:cTn id="22" dur="50" autoRev="1" fill="hold">
                                          <p:stCondLst>
                                            <p:cond delay="0"/>
                                          </p:stCondLst>
                                        </p:cTn>
                                        <p:tgtEl>
                                          <p:spTgt spid="13"/>
                                        </p:tgtEl>
                                        <p:attrNameLst>
                                          <p:attrName>ppt_x</p:attrName>
                                        </p:attrNameLst>
                                      </p:cBhvr>
                                    </p:anim>
                                    <p:anim by="(-#ppt_w*0.10)" calcmode="lin" valueType="num">
                                      <p:cBhvr>
                                        <p:cTn id="23" dur="50" autoRev="1" fill="hold">
                                          <p:stCondLst>
                                            <p:cond delay="0"/>
                                          </p:stCondLst>
                                        </p:cTn>
                                        <p:tgtEl>
                                          <p:spTgt spid="13"/>
                                        </p:tgtEl>
                                        <p:attrNameLst>
                                          <p:attrName>ppt_y</p:attrName>
                                        </p:attrNameLst>
                                      </p:cBhvr>
                                    </p:anim>
                                    <p:animRot by="-480000">
                                      <p:cBhvr>
                                        <p:cTn id="24" dur="50" autoRev="1"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88975" y="696595"/>
            <a:ext cx="8275955" cy="5560060"/>
          </a:xfrm>
        </p:spPr>
        <p:txBody>
          <a:bodyPr/>
          <a:p>
            <a:pPr marL="0" indent="0">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②</a:t>
            </a:r>
            <a:r>
              <a:rPr lang="zh-CN" altLang="en-US">
                <a:solidFill>
                  <a:srgbClr val="FFC000"/>
                </a:solidFill>
                <a:latin typeface="华文楷体" panose="02010600040101010101" charset="-122"/>
                <a:ea typeface="华文楷体" panose="02010600040101010101" charset="-122"/>
                <a:sym typeface="+mn-ea"/>
              </a:rPr>
              <a:t>碱性吸收液</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sym typeface="+mn-ea"/>
              </a:rPr>
              <a:t>    用于吸收能和碱起化学反应的酸性有害气体，如二氧化硫、氮氧化物、硫化氢、氯气等。</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sym typeface="+mn-ea"/>
              </a:rPr>
              <a:t>    ③</a:t>
            </a:r>
            <a:r>
              <a:rPr lang="zh-CN" altLang="en-US">
                <a:solidFill>
                  <a:srgbClr val="FFC000"/>
                </a:solidFill>
                <a:latin typeface="华文楷体" panose="02010600040101010101" charset="-122"/>
                <a:ea typeface="华文楷体" panose="02010600040101010101" charset="-122"/>
                <a:sym typeface="+mn-ea"/>
              </a:rPr>
              <a:t>酸性吸收液</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sym typeface="+mn-ea"/>
              </a:rPr>
              <a:t>    常用硫酸液等。有害气体在稀酸中的溶解度比在水中的增加或者是发生化学反应，再就是碱性气体可以与酸性吸收液发生中和反应而被吸收。</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sym typeface="+mn-ea"/>
              </a:rPr>
              <a:t>    ④</a:t>
            </a:r>
            <a:r>
              <a:rPr lang="zh-CN" altLang="en-US">
                <a:solidFill>
                  <a:srgbClr val="FFC000"/>
                </a:solidFill>
                <a:latin typeface="华文楷体" panose="02010600040101010101" charset="-122"/>
                <a:ea typeface="华文楷体" panose="02010600040101010101" charset="-122"/>
                <a:sym typeface="+mn-ea"/>
              </a:rPr>
              <a:t>有机吸收液</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sym typeface="+mn-ea"/>
              </a:rPr>
              <a:t>    如碳酸丙烯酯、</a:t>
            </a:r>
            <a:r>
              <a:rPr lang="en-US" altLang="zh-CN">
                <a:latin typeface="华文楷体" panose="02010600040101010101" charset="-122"/>
                <a:ea typeface="华文楷体" panose="02010600040101010101" charset="-122"/>
                <a:sym typeface="+mn-ea"/>
              </a:rPr>
              <a:t>N-</a:t>
            </a:r>
            <a:r>
              <a:rPr lang="zh-CN" altLang="en-US">
                <a:latin typeface="华文楷体" panose="02010600040101010101" charset="-122"/>
                <a:ea typeface="华文楷体" panose="02010600040101010101" charset="-122"/>
                <a:sym typeface="+mn-ea"/>
              </a:rPr>
              <a:t>甲基吡咯烷酮、聚乙醇醚、冷甲醇、二乙醇胺等。</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3590" y="712470"/>
            <a:ext cx="8181340" cy="5669915"/>
          </a:xfrm>
        </p:spPr>
        <p:txBody>
          <a:bodyPr/>
          <a:p>
            <a:pPr marL="0" indent="0">
              <a:buNone/>
            </a:pPr>
            <a:r>
              <a:rPr lang="zh-CN" altLang="en-US" b="1" dirty="0">
                <a:solidFill>
                  <a:srgbClr val="0070C0"/>
                </a:solidFill>
                <a:latin typeface="华文楷体" panose="02010600040101010101" charset="-122"/>
                <a:ea typeface="华文楷体" panose="02010600040101010101" charset="-122"/>
                <a:cs typeface="华文楷体" panose="02010600040101010101" charset="-122"/>
                <a:sym typeface="+mn-ea"/>
              </a:rPr>
              <a:t>2. 吸附法</a:t>
            </a:r>
            <a:endParaRPr lang="zh-CN" altLang="en-US" b="1" dirty="0">
              <a:solidFill>
                <a:srgbClr val="0070C0"/>
              </a:solidFill>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sym typeface="+mn-ea"/>
              </a:rPr>
              <a:t>    利用物质吸附饱和度的差异来分离气态污染物的方法称为吸附法。</a:t>
            </a:r>
            <a:r>
              <a:rPr lang="zh-CN" altLang="en-US">
                <a:latin typeface="华文楷体" panose="02010600040101010101" charset="-122"/>
                <a:ea typeface="华文楷体" panose="02010600040101010101" charset="-122"/>
                <a:sym typeface="+mn-ea"/>
              </a:rPr>
              <a:t>根据吸附剂表面与被吸附物质之间作用力不同，</a:t>
            </a:r>
            <a:r>
              <a:rPr lang="zh-CN" altLang="en-US">
                <a:latin typeface="华文楷体" panose="02010600040101010101" charset="-122"/>
                <a:ea typeface="华文楷体" panose="02010600040101010101" charset="-122"/>
                <a:sym typeface="+mn-ea"/>
              </a:rPr>
              <a:t>吸附过程有物理吸附和化学吸附之分。</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sym typeface="+mn-ea"/>
              </a:rPr>
              <a:t>    </a:t>
            </a:r>
            <a:r>
              <a:rPr lang="zh-CN" altLang="en-US">
                <a:solidFill>
                  <a:srgbClr val="FF0000"/>
                </a:solidFill>
                <a:latin typeface="华文楷体" panose="02010600040101010101" charset="-122"/>
                <a:ea typeface="华文楷体" panose="02010600040101010101" charset="-122"/>
                <a:sym typeface="+mn-ea"/>
              </a:rPr>
              <a:t>物理吸附</a:t>
            </a:r>
            <a:r>
              <a:rPr lang="zh-CN" altLang="en-US">
                <a:latin typeface="华文楷体" panose="02010600040101010101" charset="-122"/>
                <a:ea typeface="华文楷体" panose="02010600040101010101" charset="-122"/>
                <a:sym typeface="+mn-ea"/>
              </a:rPr>
              <a:t>是靠分子间的范德华力产生 的，对被吸附气体没有选择性，可吸附所有气体，为放热过程。</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sym typeface="+mn-ea"/>
              </a:rPr>
              <a:t>    </a:t>
            </a:r>
            <a:r>
              <a:rPr lang="zh-CN" altLang="en-US">
                <a:solidFill>
                  <a:srgbClr val="FF0000"/>
                </a:solidFill>
                <a:latin typeface="华文楷体" panose="02010600040101010101" charset="-122"/>
                <a:ea typeface="华文楷体" panose="02010600040101010101" charset="-122"/>
                <a:sym typeface="+mn-ea"/>
              </a:rPr>
              <a:t>化学吸附</a:t>
            </a:r>
            <a:r>
              <a:rPr lang="zh-CN" altLang="en-US">
                <a:latin typeface="华文楷体" panose="02010600040101010101" charset="-122"/>
                <a:ea typeface="华文楷体" panose="02010600040101010101" charset="-122"/>
                <a:sym typeface="+mn-ea"/>
              </a:rPr>
              <a:t> 是靠吸附剂与吸附质之间的化学键产生的，为放热反应，</a:t>
            </a:r>
            <a:r>
              <a:rPr lang="zh-CN" altLang="en-US">
                <a:latin typeface="华文楷体" panose="02010600040101010101" charset="-122"/>
                <a:ea typeface="华文楷体" panose="02010600040101010101" charset="-122"/>
                <a:sym typeface="+mn-ea"/>
              </a:rPr>
              <a:t>对被吸附气体</a:t>
            </a:r>
            <a:r>
              <a:rPr lang="zh-CN" altLang="en-US">
                <a:latin typeface="华文楷体" panose="02010600040101010101" charset="-122"/>
                <a:ea typeface="华文楷体" panose="02010600040101010101" charset="-122"/>
                <a:sym typeface="+mn-ea"/>
              </a:rPr>
              <a:t>有明显的选择性，吸附过程不可逆，难以解吸。</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sym typeface="+mn-ea"/>
              </a:rPr>
              <a:t>    吸附法能够脱除一般方法难于分离的低浓度有害物质，且净化效率高，可回收有用组分，设备简单，易实现自动化控制。</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kumimoji="0" lang="zh-CN" altLang="en-US" kern="1200">
                <a:solidFill>
                  <a:srgbClr val="FFC000"/>
                </a:solidFill>
                <a:latin typeface="华文楷体" panose="02010600040101010101" charset="-122"/>
                <a:ea typeface="华文楷体" panose="02010600040101010101" charset="-122"/>
                <a:sym typeface="+mn-ea"/>
              </a:rPr>
              <a:t>作为吸附剂，应满足下列要求。</a:t>
            </a:r>
            <a:endParaRPr kumimoji="0" lang="zh-CN" altLang="en-US" kern="1200">
              <a:latin typeface="华文楷体" panose="02010600040101010101" charset="-122"/>
              <a:ea typeface="华文楷体" panose="02010600040101010101" charset="-122"/>
            </a:endParaRPr>
          </a:p>
          <a:p>
            <a:pPr marL="0" indent="0">
              <a:buNone/>
            </a:pPr>
            <a:r>
              <a:rPr kumimoji="0" lang="zh-CN" altLang="en-US" kern="1200">
                <a:latin typeface="华文楷体" panose="02010600040101010101" charset="-122"/>
                <a:ea typeface="华文楷体" panose="02010600040101010101" charset="-122"/>
                <a:sym typeface="+mn-ea"/>
              </a:rPr>
              <a:t>    ①比表面积大</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60095" y="796925"/>
            <a:ext cx="8204835" cy="5585460"/>
          </a:xfrm>
        </p:spPr>
        <p:txBody>
          <a:bodyPr/>
          <a:p>
            <a:pPr marL="0" indent="0">
              <a:buNone/>
            </a:pPr>
            <a:r>
              <a:rPr kumimoji="0" lang="en-US" altLang="zh-CN" kern="1200">
                <a:latin typeface="华文楷体" panose="02010600040101010101" charset="-122"/>
                <a:ea typeface="华文楷体" panose="02010600040101010101" charset="-122"/>
                <a:sym typeface="+mn-ea"/>
              </a:rPr>
              <a:t>    </a:t>
            </a:r>
            <a:r>
              <a:rPr kumimoji="0" lang="zh-CN" altLang="en-US" kern="1200">
                <a:latin typeface="华文楷体" panose="02010600040101010101" charset="-122"/>
                <a:ea typeface="华文楷体" panose="02010600040101010101" charset="-122"/>
                <a:sym typeface="+mn-ea"/>
              </a:rPr>
              <a:t>孔穴越多，内表面越大，吸附性能越好。</a:t>
            </a:r>
            <a:endParaRPr kumimoji="0" lang="zh-CN" altLang="en-US" kern="1200">
              <a:latin typeface="华文楷体" panose="02010600040101010101" charset="-122"/>
              <a:ea typeface="华文楷体" panose="02010600040101010101" charset="-122"/>
            </a:endParaRPr>
          </a:p>
          <a:p>
            <a:pPr marL="0" indent="0">
              <a:buNone/>
            </a:pPr>
            <a:r>
              <a:rPr kumimoji="0" lang="zh-CN" altLang="en-US" kern="1200">
                <a:latin typeface="华文楷体" panose="02010600040101010101" charset="-122"/>
                <a:ea typeface="华文楷体" panose="02010600040101010101" charset="-122"/>
                <a:sym typeface="+mn-ea"/>
              </a:rPr>
              <a:t>    ②选择性好</a:t>
            </a:r>
            <a:endParaRPr kumimoji="0" lang="zh-CN" altLang="en-US" kern="1200">
              <a:latin typeface="华文楷体" panose="02010600040101010101" charset="-122"/>
              <a:ea typeface="华文楷体" panose="02010600040101010101" charset="-122"/>
            </a:endParaRPr>
          </a:p>
          <a:p>
            <a:pPr marL="0" indent="0">
              <a:buNone/>
            </a:pPr>
            <a:r>
              <a:rPr kumimoji="0" lang="zh-CN" altLang="en-US" kern="1200">
                <a:latin typeface="华文楷体" panose="02010600040101010101" charset="-122"/>
                <a:ea typeface="华文楷体" panose="02010600040101010101" charset="-122"/>
                <a:sym typeface="+mn-ea"/>
              </a:rPr>
              <a:t>    吸附剂的选择性愈好，愈有利于混合气体的分离。</a:t>
            </a:r>
            <a:endParaRPr kumimoji="0" lang="zh-CN" altLang="en-US" kern="1200">
              <a:latin typeface="华文楷体" panose="02010600040101010101" charset="-122"/>
              <a:ea typeface="华文楷体" panose="02010600040101010101" charset="-122"/>
            </a:endParaRPr>
          </a:p>
          <a:p>
            <a:pPr marL="0" indent="0">
              <a:buNone/>
            </a:pPr>
            <a:r>
              <a:rPr kumimoji="0" lang="zh-CN" altLang="en-US" kern="1200">
                <a:latin typeface="华文楷体" panose="02010600040101010101" charset="-122"/>
                <a:ea typeface="华文楷体" panose="02010600040101010101" charset="-122"/>
                <a:sym typeface="+mn-ea"/>
              </a:rPr>
              <a:t>    ③具有一定的粒度，较好的机械强度、化学稳定性和热稳定性。</a:t>
            </a:r>
            <a:endParaRPr kumimoji="0" lang="zh-CN" altLang="en-US" kern="1200">
              <a:latin typeface="华文楷体" panose="02010600040101010101" charset="-122"/>
              <a:ea typeface="华文楷体" panose="02010600040101010101" charset="-122"/>
            </a:endParaRPr>
          </a:p>
          <a:p>
            <a:pPr marL="0" indent="0">
              <a:buNone/>
            </a:pPr>
            <a:r>
              <a:rPr kumimoji="0" lang="zh-CN" altLang="en-US" kern="1200">
                <a:latin typeface="华文楷体" panose="02010600040101010101" charset="-122"/>
                <a:ea typeface="华文楷体" panose="02010600040101010101" charset="-122"/>
                <a:sym typeface="+mn-ea"/>
              </a:rPr>
              <a:t>    ④吸附容量大。</a:t>
            </a:r>
            <a:endParaRPr kumimoji="0" lang="zh-CN" altLang="en-US" kern="1200">
              <a:latin typeface="华文楷体" panose="02010600040101010101" charset="-122"/>
              <a:ea typeface="华文楷体" panose="02010600040101010101" charset="-122"/>
            </a:endParaRPr>
          </a:p>
          <a:p>
            <a:pPr marL="0" indent="0">
              <a:buNone/>
            </a:pPr>
            <a:r>
              <a:rPr kumimoji="0" lang="zh-CN" altLang="en-US" kern="1200">
                <a:latin typeface="华文楷体" panose="02010600040101010101" charset="-122"/>
                <a:ea typeface="华文楷体" panose="02010600040101010101" charset="-122"/>
                <a:sym typeface="+mn-ea"/>
              </a:rPr>
              <a:t>    吸附容量除与吸附剂的表面积有关外，还与吸附剂的孔隙大小、孔径分布、分子极性及分子官能团性质等有关。</a:t>
            </a:r>
            <a:endParaRPr kumimoji="0" lang="zh-CN" altLang="en-US" kern="1200">
              <a:latin typeface="华文楷体" panose="02010600040101010101" charset="-122"/>
              <a:ea typeface="华文楷体" panose="02010600040101010101" charset="-122"/>
            </a:endParaRPr>
          </a:p>
          <a:p>
            <a:pPr marL="0" indent="0">
              <a:buNone/>
            </a:pPr>
            <a:r>
              <a:rPr kumimoji="0" lang="zh-CN" altLang="en-US" kern="1200">
                <a:latin typeface="华文楷体" panose="02010600040101010101" charset="-122"/>
                <a:ea typeface="华文楷体" panose="02010600040101010101" charset="-122"/>
                <a:sym typeface="+mn-ea"/>
              </a:rPr>
              <a:t>    ⑤使用寿命长，来源广泛，制造容易，价格低廉。</a:t>
            </a:r>
            <a:endParaRPr kumimoji="0" lang="zh-CN" altLang="en-US" kern="1200">
              <a:latin typeface="华文楷体" panose="02010600040101010101" charset="-122"/>
              <a:ea typeface="华文楷体" panose="02010600040101010101" charset="-122"/>
              <a:sym typeface="+mn-ea"/>
            </a:endParaRPr>
          </a:p>
          <a:p>
            <a:pPr marL="0" indent="0">
              <a:buNone/>
            </a:pPr>
            <a:r>
              <a:rPr lang="en-US" altLang="zh-CN"/>
              <a:t>    </a:t>
            </a:r>
            <a:r>
              <a:rPr kumimoji="0" lang="zh-CN" altLang="en-US" kern="1200">
                <a:latin typeface="华文楷体" panose="02010600040101010101" charset="-122"/>
                <a:ea typeface="华文楷体" panose="02010600040101010101" charset="-122"/>
                <a:sym typeface="+mn-ea"/>
              </a:rPr>
              <a:t>工业上应用的</a:t>
            </a:r>
            <a:r>
              <a:rPr lang="zh-CN" altLang="en-US">
                <a:latin typeface="华文楷体" panose="02010600040101010101" charset="-122"/>
                <a:ea typeface="华文楷体" panose="02010600040101010101" charset="-122"/>
                <a:sym typeface="+mn-ea"/>
              </a:rPr>
              <a:t>吸附剂主要有活性炭、</a:t>
            </a:r>
            <a:r>
              <a:rPr lang="zh-CN" altLang="en-US">
                <a:latin typeface="华文楷体" panose="02010600040101010101" charset="-122"/>
                <a:ea typeface="华文楷体" panose="02010600040101010101" charset="-122"/>
                <a:sym typeface="+mn-ea"/>
              </a:rPr>
              <a:t>硅藻土、</a:t>
            </a:r>
            <a:r>
              <a:rPr lang="zh-CN" altLang="en-US">
                <a:latin typeface="华文楷体" panose="02010600040101010101" charset="-122"/>
                <a:ea typeface="华文楷体" panose="02010600040101010101" charset="-122"/>
                <a:sym typeface="+mn-ea"/>
              </a:rPr>
              <a:t>硅胶、分子筛、吸附树脂、沸石等。</a:t>
            </a:r>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4380" y="613410"/>
            <a:ext cx="8155305" cy="5768975"/>
          </a:xfrm>
        </p:spPr>
        <p:txBody>
          <a:bodyPr/>
          <a:p>
            <a:pPr marL="0" indent="0">
              <a:buNone/>
            </a:pPr>
            <a:r>
              <a:rPr lang="en-US" altLang="zh-CN" b="1" dirty="0">
                <a:solidFill>
                  <a:srgbClr val="0070C0"/>
                </a:solidFill>
                <a:latin typeface="华文楷体" panose="02010600040101010101" charset="-122"/>
                <a:ea typeface="华文楷体" panose="02010600040101010101" charset="-122"/>
                <a:cs typeface="华文楷体" panose="02010600040101010101" charset="-122"/>
                <a:sym typeface="+mn-ea"/>
              </a:rPr>
              <a:t>    3. </a:t>
            </a:r>
            <a:r>
              <a:rPr lang="zh-CN" altLang="en-US" b="1" dirty="0">
                <a:solidFill>
                  <a:srgbClr val="0070C0"/>
                </a:solidFill>
                <a:latin typeface="华文楷体" panose="02010600040101010101" charset="-122"/>
                <a:ea typeface="华文楷体" panose="02010600040101010101" charset="-122"/>
                <a:cs typeface="华文楷体" panose="02010600040101010101" charset="-122"/>
                <a:sym typeface="+mn-ea"/>
              </a:rPr>
              <a:t>燃烧</a:t>
            </a:r>
            <a:r>
              <a:rPr lang="zh-CN" altLang="en-US" b="1" dirty="0">
                <a:solidFill>
                  <a:srgbClr val="0070C0"/>
                </a:solidFill>
                <a:latin typeface="华文楷体" panose="02010600040101010101" charset="-122"/>
                <a:ea typeface="华文楷体" panose="02010600040101010101" charset="-122"/>
                <a:cs typeface="华文楷体" panose="02010600040101010101" charset="-122"/>
                <a:sym typeface="+mn-ea"/>
              </a:rPr>
              <a:t>法</a:t>
            </a:r>
            <a:endParaRPr lang="zh-CN" altLang="en-US" b="1">
              <a:solidFill>
                <a:srgbClr val="CDC800"/>
              </a:solidFill>
              <a:latin typeface="华文楷体" panose="02010600040101010101" charset="-122"/>
              <a:ea typeface="华文楷体" panose="02010600040101010101" charset="-122"/>
            </a:endParaRPr>
          </a:p>
          <a:p>
            <a:pPr marL="0" indent="0">
              <a:buNone/>
            </a:pPr>
            <a:r>
              <a:rPr lang="zh-CN" altLang="en-US">
                <a:solidFill>
                  <a:srgbClr val="FF0000"/>
                </a:solidFill>
                <a:latin typeface="华文楷体" panose="02010600040101010101" charset="-122"/>
                <a:ea typeface="华文楷体" panose="02010600040101010101" charset="-122"/>
                <a:sym typeface="+mn-ea"/>
              </a:rPr>
              <a:t>    燃烧法</a:t>
            </a:r>
            <a:r>
              <a:rPr lang="zh-CN" altLang="en-US">
                <a:latin typeface="华文楷体" panose="02010600040101010101" charset="-122"/>
                <a:ea typeface="华文楷体" panose="02010600040101010101" charset="-122"/>
                <a:sym typeface="+mn-ea"/>
              </a:rPr>
              <a:t>是利用某些废气中污染物可燃烧氧化的特性，将其燃烧，通过热氧化作用将废气中可燃有害成分转化为无害物或易于进一步处理回收的物质的方法。实际使用中燃烧法有直接燃烧、热力燃烧和催化燃烧三种方法。</a:t>
            </a:r>
            <a:endParaRPr lang="zh-CN" altLang="en-US">
              <a:solidFill>
                <a:schemeClr val="tx1"/>
              </a:solidFill>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 ⑴直接燃烧</a:t>
            </a:r>
            <a:endParaRPr lang="zh-CN" altLang="en-US">
              <a:solidFill>
                <a:srgbClr val="FFC000"/>
              </a:solidFill>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在制药工业中，如果不考虑废气的回收利用，可以直接燃烧，一般也不考虑回收能量。这种方法只适用于净化高浓度或热值较高的废气。废气燃烧装置应设有阻火器，防止回火引起爆炸。</a:t>
            </a:r>
            <a:endParaRPr lang="zh-CN" altLang="en-US">
              <a:solidFill>
                <a:schemeClr val="tx1"/>
              </a:solidFill>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sym typeface="+mn-ea"/>
              </a:rPr>
              <a:t>    直接燃烧法的优点是安全、简单、成本低；主要缺点是不考虑综合利用和回收热能。</a:t>
            </a:r>
            <a:endParaRPr lang="zh-CN" altLang="en-US">
              <a:latin typeface="华文楷体" panose="02010600040101010101" charset="-122"/>
              <a:ea typeface="华文楷体" panose="02010600040101010101" charset="-122"/>
              <a:sym typeface="+mn-ea"/>
            </a:endParaRPr>
          </a:p>
          <a:p>
            <a:pPr marL="0" indent="0">
              <a:buNone/>
            </a:pPr>
            <a:r>
              <a:rPr lang="en-US" altLang="zh-CN"/>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⑵热力燃烧</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sym typeface="+mn-ea"/>
              </a:rPr>
              <a:t>    当废气中可燃烧的有害组分浓度较低（几百毫克</a:t>
            </a:r>
            <a:r>
              <a:rPr lang="en-US" altLang="zh-CN">
                <a:latin typeface="华文楷体" panose="02010600040101010101" charset="-122"/>
                <a:ea typeface="华文楷体" panose="02010600040101010101" charset="-122"/>
                <a:sym typeface="+mn-ea"/>
              </a:rPr>
              <a:t>/</a:t>
            </a:r>
            <a:r>
              <a:rPr lang="zh-CN" altLang="en-US">
                <a:latin typeface="华文楷体" panose="02010600040101010101" charset="-122"/>
                <a:ea typeface="华文楷体" panose="02010600040101010101" charset="-122"/>
                <a:sym typeface="+mn-ea"/>
              </a:rPr>
              <a:t>升）、</a:t>
            </a:r>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98195" y="624840"/>
            <a:ext cx="8166735" cy="5757545"/>
          </a:xfrm>
        </p:spPr>
        <p:txBody>
          <a:bodyPr/>
          <a:p>
            <a:pPr marL="0" indent="0">
              <a:buNone/>
            </a:pPr>
            <a:r>
              <a:rPr lang="zh-CN" altLang="en-US">
                <a:latin typeface="华文楷体" panose="02010600040101010101" charset="-122"/>
                <a:ea typeface="华文楷体" panose="02010600040101010101" charset="-122"/>
                <a:sym typeface="+mn-ea"/>
              </a:rPr>
              <a:t>发热值仅为</a:t>
            </a:r>
            <a:r>
              <a:rPr lang="en-US" altLang="zh-CN">
                <a:latin typeface="华文楷体" panose="02010600040101010101" charset="-122"/>
                <a:ea typeface="华文楷体" panose="02010600040101010101" charset="-122"/>
                <a:sym typeface="+mn-ea"/>
              </a:rPr>
              <a:t>40～800kJ/m</a:t>
            </a:r>
            <a:r>
              <a:rPr lang="en-US" altLang="zh-CN" baseline="30000">
                <a:latin typeface="华文楷体" panose="02010600040101010101" charset="-122"/>
                <a:ea typeface="华文楷体" panose="02010600040101010101" charset="-122"/>
                <a:sym typeface="+mn-ea"/>
              </a:rPr>
              <a:t>3</a:t>
            </a:r>
            <a:r>
              <a:rPr lang="zh-CN" altLang="en-US">
                <a:latin typeface="华文楷体" panose="02010600040101010101" charset="-122"/>
                <a:ea typeface="华文楷体" panose="02010600040101010101" charset="-122"/>
                <a:sym typeface="+mn-ea"/>
              </a:rPr>
              <a:t>时，不能靠它维持燃烧，必须采用辅助燃料来提供热量，使废气中可燃烧物达到着火温度而销毁，称之为热力燃烧。热力燃烧是在废气充分湍流流动下，供给充分的氧。</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sym typeface="+mn-ea"/>
              </a:rPr>
              <a:t>    热力燃烧的优点</a:t>
            </a:r>
            <a:r>
              <a:rPr lang="zh-CN" altLang="en-US" b="1">
                <a:latin typeface="华文楷体" panose="02010600040101010101" charset="-122"/>
                <a:ea typeface="华文楷体" panose="02010600040101010101" charset="-122"/>
                <a:sym typeface="+mn-ea"/>
              </a:rPr>
              <a:t>是可除去</a:t>
            </a:r>
            <a:r>
              <a:rPr lang="zh-CN" altLang="en-US">
                <a:latin typeface="华文楷体" panose="02010600040101010101" charset="-122"/>
                <a:ea typeface="华文楷体" panose="02010600040101010101" charset="-122"/>
                <a:sym typeface="+mn-ea"/>
              </a:rPr>
              <a:t>有机物及超微细颗粒物，结构简单，占用空间小，维修费用低；缺点是操作费用高，而且有回火及发生火灾爆炸的可能性。</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zh-CN" altLang="en-US">
                <a:highlight>
                  <a:srgbClr val="FFFF00"/>
                </a:highlight>
                <a:latin typeface="华文楷体" panose="02010600040101010101" charset="-122"/>
                <a:ea typeface="华文楷体" panose="02010600040101010101" charset="-122"/>
                <a:sym typeface="+mn-ea"/>
              </a:rPr>
              <a:t>蓄热燃烧装置</a:t>
            </a:r>
            <a:r>
              <a:rPr lang="zh-CN" altLang="en-US">
                <a:latin typeface="华文楷体" panose="02010600040101010101" charset="-122"/>
                <a:ea typeface="华文楷体" panose="02010600040101010101" charset="-122"/>
                <a:sym typeface="+mn-ea"/>
              </a:rPr>
              <a:t>（RTO)：指将工业有机废气进行燃烧净化处理，并利用蓄热体对待处理废气进行换热升温、对净化后排气进行换热降温的装置。其通常由换向设备、蓄热室、燃烧室和控制系统等组成。</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 ⑶催化燃烧</a:t>
            </a:r>
            <a:endParaRPr lang="zh-CN" altLang="en-US" b="1"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spcBef>
                <a:spcPts val="0"/>
              </a:spcBef>
              <a:buNone/>
            </a:pPr>
            <a:r>
              <a:rPr lang="zh-CN" altLang="en-US">
                <a:latin typeface="华文楷体" panose="02010600040101010101" charset="-122"/>
                <a:ea typeface="华文楷体" panose="02010600040101010101" charset="-122"/>
                <a:sym typeface="+mn-ea"/>
              </a:rPr>
              <a:t>    催化燃烧主要用来治理制药工业和化学工业有机废气和消除恶臭，在催化剂作用下，有机废气中碳氢化物可在较低温度下（</a:t>
            </a:r>
            <a:r>
              <a:rPr lang="en-US" altLang="zh-CN">
                <a:latin typeface="华文楷体" panose="02010600040101010101" charset="-122"/>
                <a:ea typeface="华文楷体" panose="02010600040101010101" charset="-122"/>
                <a:sym typeface="+mn-ea"/>
              </a:rPr>
              <a:t>300</a:t>
            </a:r>
            <a:r>
              <a:rPr lang="en-US" altLang="zh-CN">
                <a:latin typeface="华文楷体" panose="02010600040101010101" charset="-122"/>
                <a:ea typeface="华文楷体" panose="02010600040101010101" charset="-122"/>
                <a:sym typeface="+mn-ea"/>
              </a:rPr>
              <a:t>～</a:t>
            </a:r>
            <a:r>
              <a:rPr lang="en-US" altLang="zh-CN">
                <a:latin typeface="华文楷体" panose="02010600040101010101" charset="-122"/>
                <a:ea typeface="华文楷体" panose="02010600040101010101" charset="-122"/>
                <a:sym typeface="+mn-ea"/>
              </a:rPr>
              <a:t>400℃</a:t>
            </a:r>
            <a:r>
              <a:rPr lang="zh-CN" altLang="en-US">
                <a:latin typeface="华文楷体" panose="02010600040101010101" charset="-122"/>
                <a:ea typeface="华文楷体" panose="02010600040101010101" charset="-122"/>
                <a:sym typeface="+mn-ea"/>
              </a:rPr>
              <a:t>）迅速氧化，生成</a:t>
            </a:r>
            <a:r>
              <a:rPr lang="en-US" altLang="zh-CN">
                <a:latin typeface="华文楷体" panose="02010600040101010101" charset="-122"/>
                <a:ea typeface="华文楷体" panose="02010600040101010101" charset="-122"/>
                <a:sym typeface="+mn-ea"/>
              </a:rPr>
              <a:t>CO</a:t>
            </a:r>
            <a:r>
              <a:rPr lang="en-US" altLang="zh-CN" baseline="-25000">
                <a:latin typeface="华文楷体" panose="02010600040101010101" charset="-122"/>
                <a:ea typeface="华文楷体" panose="02010600040101010101" charset="-122"/>
                <a:sym typeface="+mn-ea"/>
              </a:rPr>
              <a:t>2</a:t>
            </a:r>
            <a:r>
              <a:rPr lang="zh-CN" altLang="en-US">
                <a:latin typeface="华文楷体" panose="02010600040101010101" charset="-122"/>
                <a:ea typeface="华文楷体" panose="02010600040101010101" charset="-122"/>
                <a:sym typeface="+mn-ea"/>
              </a:rPr>
              <a:t>和</a:t>
            </a:r>
            <a:r>
              <a:rPr lang="en-US" altLang="zh-CN">
                <a:latin typeface="华文楷体" panose="02010600040101010101" charset="-122"/>
                <a:ea typeface="华文楷体" panose="02010600040101010101" charset="-122"/>
                <a:sym typeface="+mn-ea"/>
              </a:rPr>
              <a:t>H</a:t>
            </a:r>
            <a:r>
              <a:rPr lang="en-US" altLang="zh-CN" baseline="-25000">
                <a:latin typeface="华文楷体" panose="02010600040101010101" charset="-122"/>
                <a:ea typeface="华文楷体" panose="02010600040101010101" charset="-122"/>
                <a:sym typeface="+mn-ea"/>
              </a:rPr>
              <a:t>2</a:t>
            </a:r>
            <a:r>
              <a:rPr lang="en-US" altLang="zh-CN">
                <a:latin typeface="华文楷体" panose="02010600040101010101" charset="-122"/>
                <a:ea typeface="华文楷体" panose="02010600040101010101" charset="-122"/>
                <a:sym typeface="+mn-ea"/>
              </a:rPr>
              <a:t>O</a:t>
            </a:r>
            <a:r>
              <a:rPr lang="zh-CN" altLang="en-US">
                <a:latin typeface="华文楷体" panose="02010600040101010101" charset="-122"/>
                <a:ea typeface="华文楷体" panose="02010600040101010101" charset="-122"/>
                <a:sym typeface="+mn-ea"/>
              </a:rPr>
              <a:t>，使气体得到净化。</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26770" y="507365"/>
            <a:ext cx="8138160" cy="5875020"/>
          </a:xfrm>
        </p:spPr>
        <p:txBody>
          <a:bodyPr/>
          <a:p>
            <a:pPr marL="0" indent="0" eaLnBrk="1" latinLnBrk="0" hangingPunct="1">
              <a:lnSpc>
                <a:spcPts val="3200"/>
              </a:lnSpc>
              <a:spcBef>
                <a:spcPts val="0"/>
              </a:spcBef>
              <a:buNone/>
            </a:pPr>
            <a:r>
              <a:rPr lang="zh-CN" altLang="en-US">
                <a:latin typeface="华文楷体" panose="02010600040101010101" charset="-122"/>
                <a:ea typeface="华文楷体" panose="02010600040101010101" charset="-122"/>
                <a:sym typeface="+mn-ea"/>
              </a:rPr>
              <a:t>催化燃烧装置通常由催化反应室、热交换室和加热室构成。</a:t>
            </a:r>
            <a:endParaRPr lang="zh-CN" altLang="en-US">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zh-CN" altLang="en-US">
                <a:latin typeface="华文楷体" panose="02010600040101010101" charset="-122"/>
                <a:ea typeface="华文楷体" panose="02010600040101010101" charset="-122"/>
                <a:sym typeface="+mn-ea"/>
              </a:rPr>
              <a:t>   催化剂的存在可以降低反应进行的活化能，是进行催化燃烧的关键。催化燃烧对催化剂要求：</a:t>
            </a:r>
            <a:endParaRPr lang="zh-CN" altLang="en-US">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zh-CN" altLang="en-US">
                <a:latin typeface="华文楷体" panose="02010600040101010101" charset="-122"/>
                <a:ea typeface="华文楷体" panose="02010600040101010101" charset="-122"/>
                <a:sym typeface="+mn-ea"/>
              </a:rPr>
              <a:t>    ①活性高，特别是低温条件下活性要高，以降低起燃点；</a:t>
            </a:r>
            <a:endParaRPr lang="zh-CN" altLang="en-US">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zh-CN" altLang="en-US">
                <a:latin typeface="华文楷体" panose="02010600040101010101" charset="-122"/>
                <a:ea typeface="华文楷体" panose="02010600040101010101" charset="-122"/>
                <a:sym typeface="+mn-ea"/>
              </a:rPr>
              <a:t>   ②热稳定性要好，即在高温下催化剂仍能保持其催化性能；</a:t>
            </a:r>
            <a:endParaRPr lang="zh-CN" altLang="en-US">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zh-CN" altLang="en-US">
                <a:latin typeface="华文楷体" panose="02010600040101010101" charset="-122"/>
                <a:ea typeface="华文楷体" panose="02010600040101010101" charset="-122"/>
                <a:sym typeface="+mn-ea"/>
              </a:rPr>
              <a:t>    ③抗毒性强；    </a:t>
            </a:r>
            <a:r>
              <a:rPr lang="en-US" altLang="zh-CN">
                <a:latin typeface="华文楷体" panose="02010600040101010101" charset="-122"/>
                <a:ea typeface="华文楷体" panose="02010600040101010101" charset="-122"/>
                <a:sym typeface="+mn-ea"/>
              </a:rPr>
              <a:t>      </a:t>
            </a:r>
            <a:endParaRPr lang="en-US" altLang="zh-CN">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④使用寿命长。</a:t>
            </a:r>
            <a:endParaRPr lang="zh-CN" altLang="en-US">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催化燃烧的主要优点是操作温度较低，燃料消耗少，保温要求不严格，能减少回火及火灾危险；缺点是催化剂较贵，需要再生，基建投资高，大颗粒物和液滴应预先除去，而且不能用于使催化剂中毒的气体。</a:t>
            </a:r>
            <a:endParaRPr lang="zh-CN" altLang="en-US">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sym typeface="+mn-ea"/>
              </a:rPr>
              <a:t>    </a:t>
            </a:r>
            <a:r>
              <a:rPr lang="zh-CN" altLang="en-US">
                <a:highlight>
                  <a:srgbClr val="FFFF00"/>
                </a:highlight>
                <a:latin typeface="华文楷体" panose="02010600040101010101" charset="-122"/>
                <a:ea typeface="华文楷体" panose="02010600040101010101" charset="-122"/>
                <a:sym typeface="+mn-ea"/>
              </a:rPr>
              <a:t>蓄热催化燃烧装置</a:t>
            </a:r>
            <a:r>
              <a:rPr lang="zh-CN" altLang="en-US">
                <a:latin typeface="华文楷体" panose="02010600040101010101" charset="-122"/>
                <a:ea typeface="华文楷体" panose="02010600040101010101" charset="-122"/>
                <a:sym typeface="+mn-ea"/>
              </a:rPr>
              <a:t>（RCO</a:t>
            </a:r>
            <a:r>
              <a:rPr lang="zh-CN" altLang="en-US">
                <a:latin typeface="华文楷体" panose="02010600040101010101" charset="-122"/>
                <a:ea typeface="华文楷体" panose="02010600040101010101" charset="-122"/>
              </a:rPr>
              <a:t>）：</a:t>
            </a:r>
            <a:r>
              <a:rPr lang="zh-CN" altLang="en-US">
                <a:latin typeface="华文楷体" panose="02010600040101010101" charset="-122"/>
                <a:ea typeface="华文楷体" panose="02010600040101010101" charset="-122"/>
                <a:sym typeface="+mn-ea"/>
              </a:rPr>
              <a:t>采用蓄热式换热器进行直接换热的催化燃烧装置。</a:t>
            </a:r>
            <a:endParaRPr lang="zh-CN" altLang="en-US">
              <a:solidFill>
                <a:srgbClr val="FF0000"/>
              </a:solidFill>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6115" y="624840"/>
            <a:ext cx="8298815" cy="5757545"/>
          </a:xfrm>
        </p:spPr>
        <p:txBody>
          <a:bodyPr/>
          <a:p>
            <a:pPr marL="0" indent="0">
              <a:buNone/>
            </a:pPr>
            <a:r>
              <a:rPr lang="en-US" altLang="zh-CN" sz="2800">
                <a:solidFill>
                  <a:srgbClr val="FF0000"/>
                </a:solidFill>
                <a:latin typeface="华文楷体" panose="02010600040101010101" charset="-122"/>
                <a:ea typeface="华文楷体" panose="02010600040101010101" charset="-122"/>
                <a:sym typeface="+mn-ea"/>
              </a:rPr>
              <a:t>    </a:t>
            </a:r>
            <a:r>
              <a:rPr lang="zh-CN" altLang="en-US" sz="2800">
                <a:solidFill>
                  <a:srgbClr val="FF0000"/>
                </a:solidFill>
                <a:latin typeface="华文楷体" panose="02010600040101010101" charset="-122"/>
                <a:ea typeface="华文楷体" panose="02010600040101010101" charset="-122"/>
                <a:sym typeface="+mn-ea"/>
              </a:rPr>
              <a:t>三类燃烧的特点</a:t>
            </a:r>
            <a:endParaRPr lang="zh-CN" altLang="en-US" sz="2800">
              <a:solidFill>
                <a:srgbClr val="FF0000"/>
              </a:solidFill>
              <a:latin typeface="华文楷体" panose="02010600040101010101" charset="-122"/>
              <a:ea typeface="华文楷体" panose="02010600040101010101" charset="-122"/>
            </a:endParaRPr>
          </a:p>
          <a:p>
            <a:pPr marL="0" indent="0">
              <a:buNone/>
            </a:pPr>
            <a:endParaRPr lang="zh-CN" altLang="en-US" sz="2800">
              <a:solidFill>
                <a:srgbClr val="FF0000"/>
              </a:solidFill>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endParaRPr>
          </a:p>
          <a:p>
            <a:pPr marL="0" indent="0">
              <a:buNone/>
            </a:pPr>
            <a:endParaRPr lang="zh-CN" altLang="en-US" sz="2800"/>
          </a:p>
        </p:txBody>
      </p:sp>
      <p:pic>
        <p:nvPicPr>
          <p:cNvPr id="2" name="图片 1"/>
          <p:cNvPicPr>
            <a:picLocks noChangeAspect="1"/>
          </p:cNvPicPr>
          <p:nvPr/>
        </p:nvPicPr>
        <p:blipFill>
          <a:blip r:embed="rId1"/>
          <a:stretch>
            <a:fillRect/>
          </a:stretch>
        </p:blipFill>
        <p:spPr>
          <a:xfrm>
            <a:off x="727075" y="1187450"/>
            <a:ext cx="8211820" cy="505142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4380" y="736600"/>
            <a:ext cx="8210550" cy="5458460"/>
          </a:xfrm>
        </p:spPr>
        <p:txBody>
          <a:bodyPr/>
          <a:p>
            <a:pPr marL="0" indent="0" algn="l" eaLnBrk="1" latinLnBrk="0" hangingPunct="1">
              <a:lnSpc>
                <a:spcPts val="3300"/>
              </a:lnSpc>
              <a:spcBef>
                <a:spcPts val="0"/>
              </a:spcBef>
              <a:buNone/>
            </a:pPr>
            <a:r>
              <a:rPr lang="en-US" altLang="zh-CN" sz="2800" b="1" dirty="0">
                <a:solidFill>
                  <a:srgbClr val="0070C0"/>
                </a:solidFill>
                <a:latin typeface="华文楷体" panose="02010600040101010101" charset="-122"/>
                <a:ea typeface="华文楷体" panose="02010600040101010101" charset="-122"/>
                <a:cs typeface="华文楷体" panose="02010600040101010101" charset="-122"/>
                <a:sym typeface="+mn-ea"/>
              </a:rPr>
              <a:t>    </a:t>
            </a:r>
            <a:r>
              <a:rPr lang="en-US" altLang="zh-CN" b="1" dirty="0">
                <a:solidFill>
                  <a:srgbClr val="0070C0"/>
                </a:solidFill>
                <a:latin typeface="华文楷体" panose="02010600040101010101" charset="-122"/>
                <a:ea typeface="华文楷体" panose="02010600040101010101" charset="-122"/>
                <a:cs typeface="华文楷体" panose="02010600040101010101" charset="-122"/>
                <a:sym typeface="+mn-ea"/>
              </a:rPr>
              <a:t>4. </a:t>
            </a:r>
            <a:r>
              <a:rPr lang="zh-CN" altLang="en-US" b="1" dirty="0">
                <a:solidFill>
                  <a:srgbClr val="0070C0"/>
                </a:solidFill>
                <a:latin typeface="华文楷体" panose="02010600040101010101" charset="-122"/>
                <a:ea typeface="华文楷体" panose="02010600040101010101" charset="-122"/>
                <a:cs typeface="华文楷体" panose="02010600040101010101" charset="-122"/>
                <a:sym typeface="+mn-ea"/>
              </a:rPr>
              <a:t>冷凝法</a:t>
            </a:r>
            <a:endParaRPr lang="zh-CN" altLang="en-US" b="1" dirty="0">
              <a:solidFill>
                <a:srgbClr val="0070C0"/>
              </a:solidFill>
              <a:latin typeface="华文楷体" panose="02010600040101010101" charset="-122"/>
              <a:ea typeface="华文楷体" panose="02010600040101010101" charset="-122"/>
              <a:cs typeface="华文楷体" panose="02010600040101010101" charset="-122"/>
            </a:endParaRPr>
          </a:p>
          <a:p>
            <a:pPr marL="0" indent="0" algn="l" eaLnBrk="1" latinLnBrk="0" hangingPunct="1">
              <a:lnSpc>
                <a:spcPts val="33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利用物质露点的不同来分离气体污染物的方法称为冷凝法，通常用于有机废气的净化。</a:t>
            </a:r>
            <a:r>
              <a:rPr lang="zh-CN" altLang="en-US">
                <a:latin typeface="华文楷体" panose="02010600040101010101" charset="-122"/>
                <a:ea typeface="华文楷体" panose="02010600040101010101" charset="-122"/>
                <a:sym typeface="+mn-ea"/>
              </a:rPr>
              <a:t>冷凝法从废气中分离有害物质时，有两种基本方法，即接触冷凝和表面接触冷凝。</a:t>
            </a:r>
            <a:endParaRPr lang="zh-CN" altLang="en-US">
              <a:latin typeface="华文楷体" panose="02010600040101010101" charset="-122"/>
              <a:ea typeface="华文楷体" panose="02010600040101010101" charset="-122"/>
            </a:endParaRPr>
          </a:p>
          <a:p>
            <a:pPr marL="0" indent="0" algn="l" eaLnBrk="1" latinLnBrk="0" hangingPunct="1">
              <a:lnSpc>
                <a:spcPts val="33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⑴接触冷凝</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lgn="l"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接触冷凝是被冷却的气体与冷却液或冷冻液直接接触，其优点是有利于强化传热，但冷凝液需进一步处理。</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lgn="l" eaLnBrk="1" latinLnBrk="0" hangingPunct="1">
              <a:lnSpc>
                <a:spcPts val="33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⑵</a:t>
            </a:r>
            <a:r>
              <a:rPr lang="zh-CN" altLang="en-US">
                <a:latin typeface="华文楷体" panose="02010600040101010101" charset="-122"/>
                <a:ea typeface="华文楷体" panose="02010600040101010101" charset="-122"/>
                <a:sym typeface="+mn-ea"/>
              </a:rPr>
              <a:t>表面接触冷凝</a:t>
            </a:r>
            <a:endParaRPr lang="zh-CN" altLang="en-US">
              <a:latin typeface="华文楷体" panose="02010600040101010101" charset="-122"/>
              <a:ea typeface="华文楷体" panose="02010600040101010101" charset="-122"/>
              <a:sym typeface="+mn-ea"/>
            </a:endParaRPr>
          </a:p>
          <a:p>
            <a:pPr marL="0" indent="0" algn="l" eaLnBrk="1" latinLnBrk="0" hangingPunct="1">
              <a:lnSpc>
                <a:spcPts val="33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表面冷凝也称间接冷凝，冷却壁把废气与冷却液分开，因而被冷凝的液体很纯，可以直接回收利用。</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8025" y="629920"/>
            <a:ext cx="8256905" cy="5752465"/>
          </a:xfrm>
        </p:spPr>
        <p:txBody>
          <a:bodyPr/>
          <a:p>
            <a:pPr marL="0" indent="0" eaLnBrk="1" latinLnBrk="0" hangingPunct="1">
              <a:lnSpc>
                <a:spcPts val="3500"/>
              </a:lnSpc>
              <a:spcBef>
                <a:spcPts val="0"/>
              </a:spcBef>
              <a:buNone/>
            </a:pPr>
            <a:r>
              <a:rPr lang="en-US" altLang="zh-CN" b="1">
                <a:solidFill>
                  <a:srgbClr val="C00000"/>
                </a:solidFill>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（三）挥发性有机物（VOCs）的治理</a:t>
            </a:r>
            <a:endPar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algn="l" eaLnBrk="1" latinLnBrk="0" hangingPunct="1">
              <a:lnSpc>
                <a:spcPts val="3500"/>
              </a:lnSpc>
              <a:spcBef>
                <a:spcPts val="0"/>
              </a:spcBef>
              <a:buNone/>
            </a:pP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    </a:t>
            </a:r>
            <a:r>
              <a:rPr lang="zh-CN" altLang="en-US">
                <a:highlight>
                  <a:srgbClr val="FFFF00"/>
                </a:highlight>
                <a:latin typeface="华文楷体" panose="02010600040101010101" charset="-122"/>
                <a:ea typeface="华文楷体" panose="02010600040101010101" charset="-122"/>
                <a:cs typeface="华文楷体" panose="02010600040101010101" charset="-122"/>
              </a:rPr>
              <a:t>挥发性有机物（VOCs）</a:t>
            </a:r>
            <a:r>
              <a:rPr lang="zh-CN" altLang="en-US">
                <a:latin typeface="华文楷体" panose="02010600040101010101" charset="-122"/>
                <a:ea typeface="华文楷体" panose="02010600040101010101" charset="-122"/>
                <a:cs typeface="华文楷体" panose="02010600040101010101" charset="-122"/>
              </a:rPr>
              <a:t>，指</a:t>
            </a:r>
            <a:r>
              <a:rPr lang="zh-CN" altLang="en-US">
                <a:latin typeface="华文楷体" panose="02010600040101010101" charset="-122"/>
                <a:ea typeface="华文楷体" panose="02010600040101010101" charset="-122"/>
                <a:cs typeface="华文楷体" panose="02010600040101010101" charset="-122"/>
                <a:sym typeface="+mn-ea"/>
              </a:rPr>
              <a:t>参与大气光化学反应的有机化合物，或者根据有关规定确定的有机化合物。</a:t>
            </a:r>
            <a:endParaRPr lang="zh-CN" altLang="en-US">
              <a:latin typeface="华文楷体" panose="02010600040101010101" charset="-122"/>
              <a:ea typeface="华文楷体" panose="02010600040101010101" charset="-122"/>
              <a:cs typeface="华文楷体" panose="02010600040101010101" charset="-122"/>
            </a:endParaRPr>
          </a:p>
          <a:p>
            <a:pPr marL="0" indent="0" algn="l"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挥发性有机物（VOCs）主要包括为 8 类：</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烷烃类</a:t>
            </a:r>
            <a:r>
              <a:rPr lang="zh-CN" altLang="en-US">
                <a:latin typeface="华文楷体" panose="02010600040101010101" charset="-122"/>
                <a:ea typeface="华文楷体" panose="02010600040101010101" charset="-122"/>
                <a:cs typeface="华文楷体" panose="02010600040101010101" charset="-122"/>
                <a:sym typeface="+mn-ea"/>
              </a:rPr>
              <a:t>、</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芳香烃类</a:t>
            </a:r>
            <a:r>
              <a:rPr lang="zh-CN" altLang="en-US">
                <a:latin typeface="华文楷体" panose="02010600040101010101" charset="-122"/>
                <a:ea typeface="华文楷体" panose="02010600040101010101" charset="-122"/>
                <a:cs typeface="华文楷体" panose="02010600040101010101" charset="-122"/>
                <a:sym typeface="+mn-ea"/>
              </a:rPr>
              <a:t>、</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烯烃类</a:t>
            </a:r>
            <a:r>
              <a:rPr lang="zh-CN" altLang="en-US">
                <a:latin typeface="华文楷体" panose="02010600040101010101" charset="-122"/>
                <a:ea typeface="华文楷体" panose="02010600040101010101" charset="-122"/>
                <a:cs typeface="华文楷体" panose="02010600040101010101" charset="-122"/>
                <a:sym typeface="+mn-ea"/>
              </a:rPr>
              <a:t>、</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卤代烃类</a:t>
            </a:r>
            <a:r>
              <a:rPr lang="zh-CN" altLang="en-US">
                <a:latin typeface="华文楷体" panose="02010600040101010101" charset="-122"/>
                <a:ea typeface="华文楷体" panose="02010600040101010101" charset="-122"/>
                <a:cs typeface="华文楷体" panose="02010600040101010101" charset="-122"/>
                <a:sym typeface="+mn-ea"/>
              </a:rPr>
              <a:t>、</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酯类</a:t>
            </a:r>
            <a:r>
              <a:rPr lang="zh-CN" altLang="en-US">
                <a:latin typeface="华文楷体" panose="02010600040101010101" charset="-122"/>
                <a:ea typeface="华文楷体" panose="02010600040101010101" charset="-122"/>
                <a:cs typeface="华文楷体" panose="02010600040101010101" charset="-122"/>
                <a:sym typeface="+mn-ea"/>
              </a:rPr>
              <a:t>、</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醛类</a:t>
            </a:r>
            <a:r>
              <a:rPr lang="zh-CN" altLang="en-US">
                <a:latin typeface="华文楷体" panose="02010600040101010101" charset="-122"/>
                <a:ea typeface="华文楷体" panose="02010600040101010101" charset="-122"/>
                <a:cs typeface="华文楷体" panose="02010600040101010101" charset="-122"/>
                <a:sym typeface="+mn-ea"/>
              </a:rPr>
              <a:t>、</a:t>
            </a:r>
            <a:r>
              <a:rPr lang="zh-CN" altLang="en-US">
                <a:solidFill>
                  <a:srgbClr val="FE0000"/>
                </a:solidFill>
                <a:latin typeface="华文楷体" panose="02010600040101010101" charset="-122"/>
                <a:ea typeface="华文楷体" panose="02010600040101010101" charset="-122"/>
                <a:cs typeface="华文楷体" panose="02010600040101010101" charset="-122"/>
                <a:sym typeface="+mn-ea"/>
              </a:rPr>
              <a:t>酮类</a:t>
            </a:r>
            <a:r>
              <a:rPr lang="zh-CN" altLang="en-US">
                <a:latin typeface="华文楷体" panose="02010600040101010101" charset="-122"/>
                <a:ea typeface="华文楷体" panose="02010600040101010101" charset="-122"/>
                <a:cs typeface="华文楷体" panose="02010600040101010101" charset="-122"/>
                <a:sym typeface="+mn-ea"/>
              </a:rPr>
              <a:t>和</a:t>
            </a:r>
            <a:r>
              <a:rPr lang="zh-CN" altLang="en-US">
                <a:solidFill>
                  <a:srgbClr val="FE0000"/>
                </a:solidFill>
                <a:latin typeface="华文楷体" panose="02010600040101010101" charset="-122"/>
                <a:ea typeface="华文楷体" panose="02010600040101010101" charset="-122"/>
                <a:cs typeface="华文楷体" panose="02010600040101010101" charset="-122"/>
                <a:sym typeface="+mn-ea"/>
              </a:rPr>
              <a:t>其他化合物</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  </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algn="l"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从环保意义上讲，主要指化学性质活泼的那一类挥发性有机物。常见的 VOCs 有苯、甲苯、二甲苯、苯乙烯、三氯乙烯、三氯甲烷、三氯乙烷、二异氰酸酯（TDI）、二异氰甲苯酯等。</a:t>
            </a:r>
            <a:r>
              <a:rPr lang="zh-CN" altLang="en-US" dirty="0">
                <a:latin typeface="华文楷体" panose="02010600040101010101" charset="-122"/>
                <a:ea typeface="华文楷体" panose="02010600040101010101" charset="-122"/>
                <a:cs typeface="华文楷体" panose="02010600040101010101" charset="-122"/>
                <a:sym typeface="+mn-ea"/>
              </a:rPr>
              <a:t>VOCs 与 NOx 在太阳光（紫外线）的照射下，通过光化学反应形成了 O</a:t>
            </a:r>
            <a:r>
              <a:rPr lang="zh-CN" altLang="en-US" baseline="-25000" dirty="0">
                <a:latin typeface="华文楷体" panose="02010600040101010101" charset="-122"/>
                <a:ea typeface="华文楷体" panose="02010600040101010101" charset="-122"/>
                <a:cs typeface="华文楷体" panose="02010600040101010101" charset="-122"/>
                <a:sym typeface="+mn-ea"/>
              </a:rPr>
              <a:t>3</a:t>
            </a:r>
            <a:r>
              <a:rPr lang="zh-CN" altLang="en-US" dirty="0">
                <a:latin typeface="华文楷体" panose="02010600040101010101" charset="-122"/>
                <a:ea typeface="华文楷体" panose="02010600040101010101" charset="-122"/>
                <a:cs typeface="华文楷体" panose="02010600040101010101" charset="-122"/>
                <a:sym typeface="+mn-ea"/>
              </a:rPr>
              <a:t> 和二次有机气溶胶（简称SOA）；这些二次有机气溶胶和硫酸盐、硝酸盐、铵 盐、黑碳、有机化合物等共同组成了 PM</a:t>
            </a:r>
            <a:r>
              <a:rPr lang="zh-CN" altLang="en-US" baseline="-25000" dirty="0">
                <a:latin typeface="华文楷体" panose="02010600040101010101" charset="-122"/>
                <a:ea typeface="华文楷体" panose="02010600040101010101" charset="-122"/>
                <a:cs typeface="华文楷体" panose="02010600040101010101" charset="-122"/>
                <a:sym typeface="+mn-ea"/>
              </a:rPr>
              <a:t>2.5</a:t>
            </a:r>
            <a:r>
              <a:rPr lang="zh-CN" altLang="en-US" dirty="0">
                <a:latin typeface="华文楷体" panose="02010600040101010101" charset="-122"/>
                <a:ea typeface="华文楷体" panose="02010600040101010101" charset="-122"/>
                <a:cs typeface="华文楷体" panose="02010600040101010101" charset="-122"/>
                <a:sym typeface="+mn-ea"/>
              </a:rPr>
              <a:t>。</a:t>
            </a:r>
            <a:endParaRPr lang="zh-CN" altLang="en-US" b="1">
              <a:solidFill>
                <a:srgbClr val="C00000"/>
              </a:solidFill>
              <a:latin typeface="华文楷体" panose="02010600040101010101" charset="-122"/>
              <a:ea typeface="华文楷体" panose="02010600040101010101" charset="-122"/>
              <a:cs typeface="华文楷体" panose="02010600040101010101" charset="-122"/>
            </a:endParaRPr>
          </a:p>
          <a:p>
            <a:pPr marL="0" indent="0">
              <a:buNone/>
            </a:pP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12800" y="653415"/>
            <a:ext cx="8152130" cy="5775325"/>
          </a:xfrm>
        </p:spPr>
        <p:txBody>
          <a:bodyPr/>
          <a:p>
            <a:pPr marL="0" indent="0">
              <a:buNone/>
            </a:pPr>
            <a:r>
              <a:rPr lang="en-US" altLang="zh-CN" dirty="0">
                <a:latin typeface="华文楷体" panose="02010600040101010101" charset="-122"/>
                <a:ea typeface="华文楷体" panose="02010600040101010101" charset="-122"/>
                <a:cs typeface="华文楷体" panose="02010600040101010101" charset="-122"/>
                <a:sym typeface="+mn-ea"/>
              </a:rPr>
              <a:t>    VOCs 一方面会导致细粒子的产生，</a:t>
            </a:r>
            <a:r>
              <a:rPr lang="zh-CN" altLang="en-US" dirty="0">
                <a:latin typeface="华文楷体" panose="02010600040101010101" charset="-122"/>
                <a:ea typeface="华文楷体" panose="02010600040101010101" charset="-122"/>
                <a:cs typeface="华文楷体" panose="02010600040101010101" charset="-122"/>
                <a:sym typeface="+mn-ea"/>
              </a:rPr>
              <a:t>形成 PM</a:t>
            </a:r>
            <a:r>
              <a:rPr lang="zh-CN" altLang="en-US" baseline="-25000" dirty="0">
                <a:latin typeface="华文楷体" panose="02010600040101010101" charset="-122"/>
                <a:ea typeface="华文楷体" panose="02010600040101010101" charset="-122"/>
                <a:cs typeface="华文楷体" panose="02010600040101010101" charset="-122"/>
                <a:sym typeface="+mn-ea"/>
              </a:rPr>
              <a:t>2.5</a:t>
            </a:r>
            <a:r>
              <a:rPr lang="zh-CN" altLang="en-US" dirty="0">
                <a:latin typeface="华文楷体" panose="02010600040101010101" charset="-122"/>
                <a:ea typeface="华文楷体" panose="02010600040101010101" charset="-122"/>
                <a:cs typeface="华文楷体" panose="02010600040101010101" charset="-122"/>
                <a:sym typeface="+mn-ea"/>
              </a:rPr>
              <a:t>；另一方面，VOCs 也会导致近地面 O</a:t>
            </a:r>
            <a:r>
              <a:rPr lang="zh-CN" altLang="en-US" baseline="-25000" dirty="0">
                <a:latin typeface="华文楷体" panose="02010600040101010101" charset="-122"/>
                <a:ea typeface="华文楷体" panose="02010600040101010101" charset="-122"/>
                <a:cs typeface="华文楷体" panose="02010600040101010101" charset="-122"/>
                <a:sym typeface="+mn-ea"/>
              </a:rPr>
              <a:t>3</a:t>
            </a:r>
            <a:r>
              <a:rPr lang="zh-CN" altLang="en-US" dirty="0">
                <a:latin typeface="华文楷体" panose="02010600040101010101" charset="-122"/>
                <a:ea typeface="华文楷体" panose="02010600040101010101" charset="-122"/>
                <a:cs typeface="华文楷体" panose="02010600040101010101" charset="-122"/>
                <a:sym typeface="+mn-ea"/>
              </a:rPr>
              <a:t> 浓度增高，使得光化学烟雾污染更加严重。所以控制 VOCs，对控制 O</a:t>
            </a:r>
            <a:r>
              <a:rPr lang="zh-CN" altLang="en-US" baseline="-25000" dirty="0">
                <a:latin typeface="华文楷体" panose="02010600040101010101" charset="-122"/>
                <a:ea typeface="华文楷体" panose="02010600040101010101" charset="-122"/>
                <a:cs typeface="华文楷体" panose="02010600040101010101" charset="-122"/>
                <a:sym typeface="+mn-ea"/>
              </a:rPr>
              <a:t>3 </a:t>
            </a:r>
            <a:r>
              <a:rPr lang="zh-CN" altLang="en-US" dirty="0">
                <a:latin typeface="华文楷体" panose="02010600040101010101" charset="-122"/>
                <a:ea typeface="华文楷体" panose="02010600040101010101" charset="-122"/>
                <a:cs typeface="华文楷体" panose="02010600040101010101" charset="-122"/>
                <a:sym typeface="+mn-ea"/>
              </a:rPr>
              <a:t>和PM</a:t>
            </a:r>
            <a:r>
              <a:rPr lang="zh-CN" altLang="en-US" baseline="-25000" dirty="0">
                <a:latin typeface="华文楷体" panose="02010600040101010101" charset="-122"/>
                <a:ea typeface="华文楷体" panose="02010600040101010101" charset="-122"/>
                <a:cs typeface="华文楷体" panose="02010600040101010101" charset="-122"/>
                <a:sym typeface="+mn-ea"/>
              </a:rPr>
              <a:t>2.5</a:t>
            </a:r>
            <a:r>
              <a:rPr lang="zh-CN" altLang="en-US" dirty="0">
                <a:latin typeface="华文楷体" panose="02010600040101010101" charset="-122"/>
                <a:ea typeface="华文楷体" panose="02010600040101010101" charset="-122"/>
                <a:cs typeface="华文楷体" panose="02010600040101010101" charset="-122"/>
                <a:sym typeface="+mn-ea"/>
              </a:rPr>
              <a:t> 的形成，格外重要。</a:t>
            </a:r>
            <a:endParaRPr lang="zh-CN" altLang="en-US" dirty="0">
              <a:latin typeface="华文楷体" panose="02010600040101010101" charset="-122"/>
              <a:ea typeface="华文楷体" panose="02010600040101010101" charset="-122"/>
              <a:cs typeface="华文楷体" panose="02010600040101010101" charset="-122"/>
            </a:endParaRPr>
          </a:p>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有机废气净化和回收有两类：</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0070C0"/>
                </a:solidFill>
                <a:latin typeface="华文楷体" panose="02010600040101010101" charset="-122"/>
                <a:ea typeface="华文楷体" panose="02010600040101010101" charset="-122"/>
                <a:cs typeface="华文楷体" panose="02010600040101010101" charset="-122"/>
                <a:sym typeface="+mn-ea"/>
              </a:rPr>
              <a:t>1. 回收类方法</a:t>
            </a:r>
            <a:r>
              <a:rPr lang="zh-CN" altLang="en-US">
                <a:latin typeface="华文楷体" panose="02010600040101010101" charset="-122"/>
                <a:ea typeface="华文楷体" panose="02010600040101010101" charset="-122"/>
                <a:cs typeface="华文楷体" panose="02010600040101010101" charset="-122"/>
                <a:sym typeface="+mn-ea"/>
              </a:rPr>
              <a:t>：主要有吸附法、吸收法、冷凝法和膜分离法等。</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0070C0"/>
                </a:solidFill>
                <a:latin typeface="华文楷体" panose="02010600040101010101" charset="-122"/>
                <a:ea typeface="华文楷体" panose="02010600040101010101" charset="-122"/>
                <a:cs typeface="华文楷体" panose="02010600040101010101" charset="-122"/>
                <a:sym typeface="+mn-ea"/>
              </a:rPr>
              <a:t>2. 消除类方法</a:t>
            </a:r>
            <a:r>
              <a:rPr lang="zh-CN" altLang="en-US">
                <a:latin typeface="华文楷体" panose="02010600040101010101" charset="-122"/>
                <a:ea typeface="华文楷体" panose="02010600040101010101" charset="-122"/>
                <a:cs typeface="华文楷体" panose="02010600040101010101" charset="-122"/>
                <a:sym typeface="+mn-ea"/>
              </a:rPr>
              <a:t>：主要有燃烧法、生物法、低温等离子体法和催化氧化法等。</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b="1">
                <a:solidFill>
                  <a:srgbClr val="7030A0"/>
                </a:solidFill>
                <a:latin typeface="华文楷体" panose="02010600040101010101" charset="-122"/>
                <a:ea typeface="华文楷体" panose="02010600040101010101" charset="-122"/>
                <a:cs typeface="华文楷体" panose="02010600040101010101" charset="-122"/>
              </a:rPr>
              <a:t>    （四）工业锅炉烟气治理</a:t>
            </a:r>
            <a:endParaRPr lang="zh-CN" altLang="en-US" b="1">
              <a:solidFill>
                <a:srgbClr val="7030A0"/>
              </a:solidFill>
              <a:latin typeface="华文楷体" panose="02010600040101010101" charset="-122"/>
              <a:ea typeface="华文楷体" panose="02010600040101010101" charset="-122"/>
              <a:cs typeface="华文楷体" panose="02010600040101010101" charset="-122"/>
            </a:endParaRPr>
          </a:p>
          <a:p>
            <a:pPr marL="0" indent="0">
              <a:buNone/>
            </a:pPr>
            <a:r>
              <a:rPr lang="en-US" altLang="zh-CN">
                <a:latin typeface="华文楷体" panose="02010600040101010101" charset="-122"/>
                <a:ea typeface="华文楷体" panose="02010600040101010101" charset="-122"/>
                <a:cs typeface="华文楷体" panose="02010600040101010101" charset="-122"/>
              </a:rPr>
              <a:t>    统筹考虑除尘、脱硫、脱硝工艺的组合，优先选择适宜、高效的烟气治理工艺组合。</a:t>
            </a:r>
            <a:endParaRPr lang="en-US" altLang="zh-CN">
              <a:latin typeface="华文楷体" panose="02010600040101010101" charset="-122"/>
              <a:ea typeface="华文楷体" panose="02010600040101010101" charset="-122"/>
              <a:cs typeface="华文楷体" panose="02010600040101010101" charset="-122"/>
            </a:endParaRPr>
          </a:p>
          <a:p>
            <a:pPr marL="0" indent="0">
              <a:buNone/>
            </a:pPr>
            <a:r>
              <a:rPr lang="en-US" altLang="zh-CN" b="1" dirty="0">
                <a:solidFill>
                  <a:srgbClr val="0070C0"/>
                </a:solidFill>
                <a:latin typeface="华文楷体" panose="02010600040101010101" charset="-122"/>
                <a:ea typeface="华文楷体" panose="02010600040101010101" charset="-122"/>
                <a:cs typeface="华文楷体" panose="02010600040101010101" charset="-122"/>
              </a:rPr>
              <a:t>      </a:t>
            </a:r>
            <a:r>
              <a:rPr lang="zh-CN" altLang="en-US" b="1" dirty="0">
                <a:solidFill>
                  <a:srgbClr val="0070C0"/>
                </a:solidFill>
                <a:latin typeface="华文楷体" panose="02010600040101010101" charset="-122"/>
                <a:ea typeface="华文楷体" panose="02010600040101010101" charset="-122"/>
                <a:cs typeface="华文楷体" panose="02010600040101010101" charset="-122"/>
              </a:rPr>
              <a:t>1.烟气脱硫</a:t>
            </a:r>
            <a:endParaRPr lang="zh-CN" altLang="en-US" b="1" dirty="0">
              <a:solidFill>
                <a:srgbClr val="0070C0"/>
              </a:solidFill>
              <a:latin typeface="华文楷体" panose="02010600040101010101" charset="-122"/>
              <a:ea typeface="华文楷体" panose="02010600040101010101" charset="-122"/>
              <a:cs typeface="华文楷体" panose="02010600040101010101" charset="-122"/>
            </a:endParaRPr>
          </a:p>
          <a:p>
            <a:pPr marL="0" indent="0">
              <a:buNone/>
            </a:pPr>
            <a:r>
              <a:rPr lang="en-US" altLang="zh-CN">
                <a:latin typeface="华文楷体" panose="02010600040101010101" charset="-122"/>
                <a:ea typeface="华文楷体" panose="02010600040101010101" charset="-122"/>
                <a:cs typeface="华文楷体" panose="02010600040101010101" charset="-122"/>
              </a:rPr>
              <a:t>      脱硫工程入口烟气颗粒物浓度宜小于50mg/m³。</a:t>
            </a:r>
            <a:endParaRPr lang="en-US" altLang="zh-CN">
              <a:latin typeface="华文楷体" panose="02010600040101010101" charset="-122"/>
              <a:ea typeface="华文楷体" panose="02010600040101010101" charset="-122"/>
              <a:cs typeface="华文楷体" panose="02010600040101010101" charset="-122"/>
            </a:endParaRPr>
          </a:p>
          <a:p>
            <a:pPr marL="0" indent="0">
              <a:buNone/>
            </a:pPr>
            <a:r>
              <a:rPr lang="en-US" altLang="zh-CN">
                <a:latin typeface="华文楷体" panose="02010600040101010101" charset="-122"/>
                <a:ea typeface="华文楷体" panose="02010600040101010101" charset="-122"/>
                <a:cs typeface="华文楷体" panose="02010600040101010101" charset="-122"/>
              </a:rPr>
              <a:t>      </a:t>
            </a:r>
            <a:endParaRPr lang="zh-CN" altLang="en-US">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AutoShape 6"/>
          <p:cNvSpPr>
            <a:spLocks noChangeArrowheads="1"/>
          </p:cNvSpPr>
          <p:nvPr/>
        </p:nvSpPr>
        <p:spPr bwMode="auto">
          <a:xfrm>
            <a:off x="1898015" y="607060"/>
            <a:ext cx="5758180" cy="599440"/>
          </a:xfrm>
          <a:prstGeom prst="flowChartTerminator">
            <a:avLst/>
          </a:prstGeom>
          <a:solidFill>
            <a:srgbClr val="FFC000"/>
          </a:solidFill>
          <a:ln w="9525" algn="ctr">
            <a:solidFill>
              <a:schemeClr val="bg2"/>
            </a:solidFill>
            <a:miter lim="800000"/>
          </a:ln>
        </p:spPr>
        <p:txBody>
          <a:bodyPr wrap="none" anchor="ctr"/>
          <a:p>
            <a:pPr algn="ctr"/>
            <a:r>
              <a:rPr lang="zh-CN" altLang="en-US" sz="2800" b="1" dirty="0">
                <a:solidFill>
                  <a:srgbClr val="000099"/>
                </a:solidFill>
                <a:latin typeface="+mj-ea"/>
                <a:ea typeface="+mj-ea"/>
                <a:cs typeface="+mj-ea"/>
              </a:rPr>
              <a:t>第一节</a:t>
            </a:r>
            <a:r>
              <a:rPr lang="en-US" altLang="zh-CN" sz="2800" b="1" dirty="0">
                <a:solidFill>
                  <a:srgbClr val="000099"/>
                </a:solidFill>
                <a:latin typeface="+mj-ea"/>
                <a:ea typeface="+mj-ea"/>
                <a:cs typeface="+mj-ea"/>
              </a:rPr>
              <a:t> </a:t>
            </a:r>
            <a:r>
              <a:rPr lang="zh-CN" altLang="en-US" sz="2800" b="1" dirty="0">
                <a:solidFill>
                  <a:srgbClr val="000099"/>
                </a:solidFill>
                <a:latin typeface="+mj-ea"/>
                <a:ea typeface="+mj-ea"/>
                <a:cs typeface="+mj-ea"/>
              </a:rPr>
              <a:t>有关环境保护的法律法规</a:t>
            </a:r>
            <a:endParaRPr lang="zh-CN" altLang="en-US" sz="2800" b="1" dirty="0">
              <a:solidFill>
                <a:srgbClr val="000099"/>
              </a:solidFill>
              <a:latin typeface="+mj-ea"/>
              <a:ea typeface="+mj-ea"/>
              <a:cs typeface="+mj-ea"/>
            </a:endParaRPr>
          </a:p>
        </p:txBody>
      </p:sp>
      <p:sp>
        <p:nvSpPr>
          <p:cNvPr id="2" name="文本框 1"/>
          <p:cNvSpPr txBox="1"/>
          <p:nvPr/>
        </p:nvSpPr>
        <p:spPr>
          <a:xfrm>
            <a:off x="751840" y="1579245"/>
            <a:ext cx="7960995" cy="4584700"/>
          </a:xfrm>
          <a:prstGeom prst="rect">
            <a:avLst/>
          </a:prstGeom>
          <a:noFill/>
        </p:spPr>
        <p:txBody>
          <a:bodyPr wrap="square" rtlCol="0">
            <a:spAutoFit/>
          </a:bodyPr>
          <a:p>
            <a:pPr algn="just"/>
            <a:r>
              <a:rPr lang="en-US" altLang="zh-CN" sz="2800" dirty="0">
                <a:solidFill>
                  <a:schemeClr val="tx1"/>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chemeClr val="tx1"/>
                </a:solidFill>
                <a:latin typeface="华文楷体" panose="02010600040101010101" charset="-122"/>
                <a:ea typeface="华文楷体" panose="02010600040101010101" charset="-122"/>
                <a:cs typeface="华文楷体" panose="02010600040101010101" charset="-122"/>
                <a:sym typeface="+mn-ea"/>
              </a:rPr>
              <a:t>化工生产过程中产生的废水、废气、废渣，它们属于环境科学所定义的污水、大气污染物和固体废物范畴。随着我国经济的快速发展，环境污染问题也日益严重。为此，我国陆续制定、修订了一批环境保护的法律、法规，采取了一系列重大政策措施，大力开发清洁能源，淘汰落后产能，大力发展环保产业和循环经济，实现可持续性发展。</a:t>
            </a:r>
            <a:endParaRPr lang="zh-CN" altLang="en-US" sz="2400" dirty="0">
              <a:solidFill>
                <a:schemeClr val="tx1"/>
              </a:solidFill>
              <a:latin typeface="华文楷体" panose="02010600040101010101" charset="-122"/>
              <a:ea typeface="华文楷体" panose="02010600040101010101" charset="-122"/>
              <a:cs typeface="华文楷体" panose="02010600040101010101" charset="-122"/>
              <a:sym typeface="+mn-ea"/>
            </a:endParaRPr>
          </a:p>
          <a:p>
            <a:pPr algn="just"/>
            <a:r>
              <a:rPr lang="zh-CN" altLang="en-US" sz="2400" dirty="0">
                <a:solidFill>
                  <a:schemeClr val="tx1"/>
                </a:solidFill>
                <a:latin typeface="华文楷体" panose="02010600040101010101" charset="-122"/>
                <a:ea typeface="华文楷体" panose="02010600040101010101" charset="-122"/>
                <a:cs typeface="华文楷体" panose="02010600040101010101" charset="-122"/>
                <a:sym typeface="+mn-ea"/>
              </a:rPr>
              <a:t> </a:t>
            </a:r>
            <a:r>
              <a:rPr lang="en-US" altLang="zh-CN" sz="2400" dirty="0">
                <a:solidFill>
                  <a:schemeClr val="tx1"/>
                </a:solidFill>
                <a:latin typeface="华文楷体" panose="02010600040101010101" charset="-122"/>
                <a:ea typeface="华文楷体" panose="02010600040101010101" charset="-122"/>
                <a:cs typeface="华文楷体" panose="02010600040101010101" charset="-122"/>
                <a:sym typeface="+mn-ea"/>
              </a:rPr>
              <a:t>   </a:t>
            </a:r>
            <a:r>
              <a:rPr lang="zh-CN" altLang="en-US" sz="2400" b="1" dirty="0">
                <a:solidFill>
                  <a:schemeClr val="tx1"/>
                </a:solidFill>
                <a:latin typeface="华文楷体" panose="02010600040101010101" charset="-122"/>
                <a:ea typeface="华文楷体" panose="02010600040101010101" charset="-122"/>
                <a:cs typeface="华文楷体" panose="02010600040101010101" charset="-122"/>
                <a:sym typeface="+mn-ea"/>
              </a:rPr>
              <a:t>一、《环境保护法》（</a:t>
            </a:r>
            <a:r>
              <a:rPr lang="en-US" altLang="zh-CN" sz="2400" b="1" dirty="0">
                <a:solidFill>
                  <a:schemeClr val="tx1"/>
                </a:solidFill>
                <a:latin typeface="华文楷体" panose="02010600040101010101" charset="-122"/>
                <a:ea typeface="华文楷体" panose="02010600040101010101" charset="-122"/>
                <a:cs typeface="华文楷体" panose="02010600040101010101" charset="-122"/>
                <a:sym typeface="+mn-ea"/>
              </a:rPr>
              <a:t>2014</a:t>
            </a:r>
            <a:r>
              <a:rPr lang="zh-CN" altLang="en-US" sz="2400" b="1" dirty="0">
                <a:solidFill>
                  <a:schemeClr val="tx1"/>
                </a:solidFill>
                <a:latin typeface="华文楷体" panose="02010600040101010101" charset="-122"/>
                <a:ea typeface="华文楷体" panose="02010600040101010101" charset="-122"/>
                <a:cs typeface="华文楷体" panose="02010600040101010101" charset="-122"/>
                <a:sym typeface="+mn-ea"/>
              </a:rPr>
              <a:t>年修订）</a:t>
            </a:r>
            <a:endParaRPr lang="zh-CN" altLang="en-US" sz="2400" dirty="0">
              <a:solidFill>
                <a:schemeClr val="tx1"/>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2400" dirty="0">
                <a:solidFill>
                  <a:schemeClr val="tx1"/>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rgbClr val="00B0F0"/>
                </a:solidFill>
                <a:latin typeface="华文楷体" panose="02010600040101010101" charset="-122"/>
                <a:ea typeface="华文楷体" panose="02010600040101010101" charset="-122"/>
                <a:cs typeface="华文楷体" panose="02010600040101010101" charset="-122"/>
                <a:sym typeface="+mn-ea"/>
              </a:rPr>
              <a:t>第五条</a:t>
            </a:r>
            <a:r>
              <a:rPr lang="zh-CN" altLang="en-US" sz="2400" dirty="0">
                <a:solidFill>
                  <a:schemeClr val="tx1"/>
                </a:solidFill>
                <a:latin typeface="华文楷体" panose="02010600040101010101" charset="-122"/>
                <a:ea typeface="华文楷体" panose="02010600040101010101" charset="-122"/>
                <a:cs typeface="华文楷体" panose="02010600040101010101" charset="-122"/>
                <a:sym typeface="+mn-ea"/>
              </a:rPr>
              <a:t> </a:t>
            </a:r>
            <a:r>
              <a:rPr lang="en-US" altLang="zh-CN" sz="2400" dirty="0">
                <a:solidFill>
                  <a:schemeClr val="tx1"/>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chemeClr val="tx1"/>
                </a:solidFill>
                <a:latin typeface="华文楷体" panose="02010600040101010101" charset="-122"/>
                <a:ea typeface="华文楷体" panose="02010600040101010101" charset="-122"/>
                <a:cs typeface="华文楷体" panose="02010600040101010101" charset="-122"/>
                <a:sym typeface="+mn-ea"/>
              </a:rPr>
              <a:t>环境保护坚持</a:t>
            </a:r>
            <a:r>
              <a:rPr lang="zh-CN" altLang="en-US" sz="2400" dirty="0">
                <a:solidFill>
                  <a:srgbClr val="FF0000"/>
                </a:solidFill>
                <a:latin typeface="华文楷体" panose="02010600040101010101" charset="-122"/>
                <a:ea typeface="华文楷体" panose="02010600040101010101" charset="-122"/>
                <a:cs typeface="华文楷体" panose="02010600040101010101" charset="-122"/>
                <a:sym typeface="+mn-ea"/>
              </a:rPr>
              <a:t>保护优先、预防为主、综合治理、公众参与、损害担责</a:t>
            </a:r>
            <a:r>
              <a:rPr lang="zh-CN" altLang="en-US" sz="2400" dirty="0">
                <a:solidFill>
                  <a:schemeClr val="tx1"/>
                </a:solidFill>
                <a:latin typeface="华文楷体" panose="02010600040101010101" charset="-122"/>
                <a:ea typeface="华文楷体" panose="02010600040101010101" charset="-122"/>
                <a:cs typeface="华文楷体" panose="02010600040101010101" charset="-122"/>
                <a:sym typeface="+mn-ea"/>
              </a:rPr>
              <a:t>的原则。</a:t>
            </a:r>
            <a:endParaRPr lang="zh-CN" altLang="en-US" sz="2400" dirty="0">
              <a:solidFill>
                <a:schemeClr val="tx1"/>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2400" dirty="0">
                <a:solidFill>
                  <a:schemeClr val="tx1"/>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rgbClr val="00B0F0"/>
                </a:solidFill>
                <a:latin typeface="华文楷体" panose="02010600040101010101" charset="-122"/>
                <a:ea typeface="华文楷体" panose="02010600040101010101" charset="-122"/>
                <a:cs typeface="华文楷体" panose="02010600040101010101" charset="-122"/>
                <a:sym typeface="+mn-ea"/>
              </a:rPr>
              <a:t>第六条</a:t>
            </a:r>
            <a:r>
              <a:rPr lang="zh-CN" altLang="en-US" sz="2400" dirty="0">
                <a:solidFill>
                  <a:schemeClr val="tx1"/>
                </a:solidFill>
                <a:latin typeface="华文楷体" panose="02010600040101010101" charset="-122"/>
                <a:ea typeface="华文楷体" panose="02010600040101010101" charset="-122"/>
                <a:cs typeface="华文楷体" panose="02010600040101010101" charset="-122"/>
                <a:sym typeface="+mn-ea"/>
              </a:rPr>
              <a:t> </a:t>
            </a:r>
            <a:r>
              <a:rPr lang="en-US" altLang="zh-CN" sz="2400" dirty="0">
                <a:solidFill>
                  <a:schemeClr val="tx1"/>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chemeClr val="tx1"/>
                </a:solidFill>
                <a:latin typeface="华文楷体" panose="02010600040101010101" charset="-122"/>
                <a:ea typeface="华文楷体" panose="02010600040101010101" charset="-122"/>
                <a:cs typeface="华文楷体" panose="02010600040101010101" charset="-122"/>
                <a:sym typeface="+mn-ea"/>
              </a:rPr>
              <a:t>一切单位和个人都有保护环境的义务。</a:t>
            </a:r>
            <a:endParaRPr lang="zh-CN" altLang="en-US" sz="2400" dirty="0">
              <a:solidFill>
                <a:schemeClr val="tx1"/>
              </a:solidFill>
              <a:latin typeface="华文楷体" panose="02010600040101010101" charset="-122"/>
              <a:ea typeface="华文楷体" panose="02010600040101010101" charset="-122"/>
              <a:cs typeface="华文楷体" panose="02010600040101010101" charset="-122"/>
              <a:sym typeface="+mn-ea"/>
            </a:endParaRPr>
          </a:p>
          <a:p>
            <a:pPr algn="just"/>
            <a:r>
              <a:rPr lang="zh-CN" altLang="en-US" sz="2400" dirty="0">
                <a:solidFill>
                  <a:schemeClr val="tx1"/>
                </a:solidFill>
                <a:latin typeface="华文楷体" panose="02010600040101010101" charset="-122"/>
                <a:ea typeface="华文楷体" panose="02010600040101010101" charset="-122"/>
                <a:cs typeface="华文楷体" panose="02010600040101010101" charset="-122"/>
                <a:sym typeface="+mn-ea"/>
              </a:rPr>
              <a:t>地方各级人民政府应当对本行政区域的环境质量负责。</a:t>
            </a:r>
            <a:endParaRPr lang="zh-CN" altLang="en-US" sz="2400" dirty="0">
              <a:solidFill>
                <a:schemeClr val="tx1"/>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2400">
                <a:latin typeface="华文楷体" panose="02010600040101010101" charset="-122"/>
                <a:ea typeface="华文楷体" panose="02010600040101010101" charset="-122"/>
                <a:cs typeface="华文楷体" panose="02010600040101010101" charset="-122"/>
              </a:rPr>
              <a:t>    </a:t>
            </a:r>
            <a:r>
              <a:rPr lang="en-US" altLang="zh-CN" sz="2400">
                <a:solidFill>
                  <a:srgbClr val="00B0F0"/>
                </a:solidFill>
                <a:latin typeface="华文楷体" panose="02010600040101010101" charset="-122"/>
                <a:ea typeface="华文楷体" panose="02010600040101010101" charset="-122"/>
                <a:cs typeface="华文楷体" panose="02010600040101010101" charset="-122"/>
              </a:rPr>
              <a:t>第十七条</a:t>
            </a:r>
            <a:r>
              <a:rPr lang="en-US" altLang="zh-CN" sz="2400">
                <a:latin typeface="华文楷体" panose="02010600040101010101" charset="-122"/>
                <a:ea typeface="华文楷体" panose="02010600040101010101" charset="-122"/>
                <a:cs typeface="华文楷体" panose="02010600040101010101" charset="-122"/>
              </a:rPr>
              <a:t>  国家建立、健全</a:t>
            </a:r>
            <a:r>
              <a:rPr lang="en-US" altLang="zh-CN" sz="2400">
                <a:solidFill>
                  <a:srgbClr val="FF0000"/>
                </a:solidFill>
                <a:latin typeface="华文楷体" panose="02010600040101010101" charset="-122"/>
                <a:ea typeface="华文楷体" panose="02010600040101010101" charset="-122"/>
                <a:cs typeface="华文楷体" panose="02010600040101010101" charset="-122"/>
              </a:rPr>
              <a:t>环境监测</a:t>
            </a:r>
            <a:r>
              <a:rPr lang="en-US" altLang="zh-CN" sz="2400">
                <a:latin typeface="华文楷体" panose="02010600040101010101" charset="-122"/>
                <a:ea typeface="华文楷体" panose="02010600040101010101" charset="-122"/>
                <a:cs typeface="华文楷体" panose="02010600040101010101" charset="-122"/>
              </a:rPr>
              <a:t>制度。</a:t>
            </a:r>
            <a:endParaRPr lang="en-US" altLang="zh-CN" sz="2400">
              <a:latin typeface="华文楷体" panose="02010600040101010101" charset="-122"/>
              <a:ea typeface="华文楷体" panose="02010600040101010101" charset="-122"/>
              <a:cs typeface="华文楷体" panose="02010600040101010101"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77875" y="542290"/>
            <a:ext cx="8032115" cy="5931535"/>
          </a:xfrm>
        </p:spPr>
        <p:txBody>
          <a:bodyPr/>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en-US" altLang="zh-CN">
                <a:highlight>
                  <a:srgbClr val="FFFF00"/>
                </a:highlight>
                <a:latin typeface="华文楷体" panose="02010600040101010101" charset="-122"/>
                <a:ea typeface="华文楷体" panose="02010600040101010101" charset="-122"/>
                <a:cs typeface="华文楷体" panose="02010600040101010101" charset="-122"/>
                <a:sym typeface="+mn-ea"/>
              </a:rPr>
              <a:t>脱硫剂</a:t>
            </a:r>
            <a:endParaRPr lang="en-US" altLang="zh-CN">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吸收烟气中二氧化硫(SO</a:t>
            </a:r>
            <a:r>
              <a:rPr lang="en-US" altLang="zh-CN" baseline="-25000">
                <a:latin typeface="华文楷体" panose="02010600040101010101" charset="-122"/>
                <a:ea typeface="华文楷体" panose="02010600040101010101" charset="-122"/>
                <a:cs typeface="华文楷体" panose="02010600040101010101" charset="-122"/>
                <a:sym typeface="+mn-ea"/>
              </a:rPr>
              <a:t>2</a:t>
            </a:r>
            <a:r>
              <a:rPr lang="en-US" altLang="zh-CN">
                <a:latin typeface="华文楷体" panose="02010600040101010101" charset="-122"/>
                <a:ea typeface="华文楷体" panose="02010600040101010101" charset="-122"/>
                <a:cs typeface="华文楷体" panose="02010600040101010101" charset="-122"/>
                <a:sym typeface="+mn-ea"/>
              </a:rPr>
              <a:t>)的物质，在工业锅炉烟气脱硫工程中常用的脱硫剂有石灰石或白泥(CaCO</a:t>
            </a:r>
            <a:r>
              <a:rPr lang="en-US" altLang="zh-CN" baseline="-25000">
                <a:latin typeface="华文楷体" panose="02010600040101010101" charset="-122"/>
                <a:ea typeface="华文楷体" panose="02010600040101010101" charset="-122"/>
                <a:cs typeface="华文楷体" panose="02010600040101010101" charset="-122"/>
                <a:sym typeface="+mn-ea"/>
              </a:rPr>
              <a:t>3</a:t>
            </a:r>
            <a:r>
              <a:rPr lang="en-US" altLang="zh-CN">
                <a:latin typeface="华文楷体" panose="02010600040101010101" charset="-122"/>
                <a:ea typeface="华文楷体" panose="02010600040101010101" charset="-122"/>
                <a:cs typeface="华文楷体" panose="02010600040101010101" charset="-122"/>
                <a:sym typeface="+mn-ea"/>
              </a:rPr>
              <a:t>)、生石灰</a:t>
            </a:r>
            <a:r>
              <a:rPr lang="en-US" altLang="zh-CN">
                <a:latin typeface="华文楷体" panose="02010600040101010101" charset="-122"/>
                <a:ea typeface="华文楷体" panose="02010600040101010101" charset="-122"/>
                <a:cs typeface="华文楷体" panose="02010600040101010101" charset="-122"/>
                <a:sym typeface="+mn-ea"/>
              </a:rPr>
              <a:t>(CaO)</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熟石灰或电石渣(Ca(OH)</a:t>
            </a:r>
            <a:r>
              <a:rPr lang="en-US" altLang="zh-CN" baseline="-25000">
                <a:latin typeface="华文楷体" panose="02010600040101010101" charset="-122"/>
                <a:ea typeface="华文楷体" panose="02010600040101010101" charset="-122"/>
                <a:cs typeface="华文楷体" panose="02010600040101010101" charset="-122"/>
                <a:sym typeface="+mn-ea"/>
              </a:rPr>
              <a:t>2</a:t>
            </a:r>
            <a:r>
              <a:rPr lang="en-US" altLang="zh-CN">
                <a:latin typeface="华文楷体" panose="02010600040101010101" charset="-122"/>
                <a:ea typeface="华文楷体" panose="02010600040101010101" charset="-122"/>
                <a:cs typeface="华文楷体" panose="02010600040101010101" charset="-122"/>
                <a:sym typeface="+mn-ea"/>
              </a:rPr>
              <a:t>)、氧化镁(MgO)、纯碱(Na</a:t>
            </a:r>
            <a:r>
              <a:rPr lang="en-US" altLang="zh-CN" baseline="-25000">
                <a:latin typeface="华文楷体" panose="02010600040101010101" charset="-122"/>
                <a:ea typeface="华文楷体" panose="02010600040101010101" charset="-122"/>
                <a:cs typeface="华文楷体" panose="02010600040101010101" charset="-122"/>
                <a:sym typeface="+mn-ea"/>
              </a:rPr>
              <a:t>2</a:t>
            </a:r>
            <a:r>
              <a:rPr lang="en-US" altLang="zh-CN">
                <a:latin typeface="华文楷体" panose="02010600040101010101" charset="-122"/>
                <a:ea typeface="华文楷体" panose="02010600040101010101" charset="-122"/>
                <a:cs typeface="华文楷体" panose="02010600040101010101" charset="-122"/>
                <a:sym typeface="+mn-ea"/>
              </a:rPr>
              <a:t>CO</a:t>
            </a:r>
            <a:r>
              <a:rPr lang="en-US" altLang="zh-CN" baseline="-25000">
                <a:latin typeface="华文楷体" panose="02010600040101010101" charset="-122"/>
                <a:ea typeface="华文楷体" panose="02010600040101010101" charset="-122"/>
                <a:cs typeface="华文楷体" panose="02010600040101010101" charset="-122"/>
                <a:sym typeface="+mn-ea"/>
              </a:rPr>
              <a:t>3</a:t>
            </a:r>
            <a:r>
              <a:rPr lang="en-US" altLang="zh-CN">
                <a:latin typeface="华文楷体" panose="02010600040101010101" charset="-122"/>
                <a:ea typeface="华文楷体" panose="02010600040101010101" charset="-122"/>
                <a:cs typeface="华文楷体" panose="02010600040101010101" charset="-122"/>
                <a:sym typeface="+mn-ea"/>
              </a:rPr>
              <a:t>)、烧碱(NaOH)、小苏打(NaHCO</a:t>
            </a:r>
            <a:r>
              <a:rPr lang="en-US" altLang="zh-CN" baseline="-25000">
                <a:latin typeface="华文楷体" panose="02010600040101010101" charset="-122"/>
                <a:ea typeface="华文楷体" panose="02010600040101010101" charset="-122"/>
                <a:cs typeface="华文楷体" panose="02010600040101010101" charset="-122"/>
                <a:sym typeface="+mn-ea"/>
              </a:rPr>
              <a:t>3</a:t>
            </a:r>
            <a:r>
              <a:rPr lang="en-US" altLang="zh-CN">
                <a:latin typeface="华文楷体" panose="02010600040101010101" charset="-122"/>
                <a:ea typeface="华文楷体" panose="02010600040101010101" charset="-122"/>
                <a:cs typeface="华文楷体" panose="02010600040101010101" charset="-122"/>
                <a:sym typeface="+mn-ea"/>
              </a:rPr>
              <a:t>)等。</a:t>
            </a:r>
            <a:endParaRPr lang="en-US" altLang="zh-CN">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en-US" altLang="zh-CN" b="1">
                <a:latin typeface="华文楷体" panose="02010600040101010101" charset="-122"/>
                <a:ea typeface="华文楷体" panose="02010600040101010101" charset="-122"/>
              </a:rPr>
              <a:t>⑴</a:t>
            </a:r>
            <a:r>
              <a:rPr lang="en-US" altLang="zh-CN" b="1">
                <a:latin typeface="华文楷体" panose="02010600040101010101" charset="-122"/>
                <a:ea typeface="华文楷体" panose="02010600040101010101" charset="-122"/>
                <a:cs typeface="华文楷体" panose="02010600040101010101" charset="-122"/>
              </a:rPr>
              <a:t>石灰石/石灰-石膏法烟气脱硫</a:t>
            </a:r>
            <a:endParaRPr lang="en-US" altLang="zh-CN">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300"/>
              </a:lnSpc>
              <a:spcBef>
                <a:spcPts val="0"/>
              </a:spcBef>
              <a:buNone/>
            </a:pPr>
            <a:r>
              <a:rPr lang="en-US" altLang="zh-CN" b="1">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cs typeface="华文楷体" panose="02010600040101010101" charset="-122"/>
              </a:rPr>
              <a:t>石灰石/石灰-石膏法烟气脱硫主体工程主要由脱硫剂制备、吸收与氧化、除雾、副产物</a:t>
            </a:r>
            <a:r>
              <a:rPr lang="zh-CN" altLang="en-US">
                <a:latin typeface="华文楷体" panose="02010600040101010101" charset="-122"/>
                <a:ea typeface="华文楷体" panose="02010600040101010101" charset="-122"/>
                <a:cs typeface="华文楷体" panose="02010600040101010101" charset="-122"/>
              </a:rPr>
              <a:t>（石膏）</a:t>
            </a:r>
            <a:r>
              <a:rPr lang="en-US" altLang="zh-CN">
                <a:latin typeface="华文楷体" panose="02010600040101010101" charset="-122"/>
                <a:ea typeface="华文楷体" panose="02010600040101010101" charset="-122"/>
                <a:cs typeface="华文楷体" panose="02010600040101010101" charset="-122"/>
              </a:rPr>
              <a:t>处理、废水处理等系统组成。</a:t>
            </a:r>
            <a:endParaRPr lang="en-US" altLang="zh-CN">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cs typeface="华文楷体" panose="02010600040101010101" charset="-122"/>
              </a:rPr>
              <a:t>    </a:t>
            </a:r>
            <a:r>
              <a:rPr lang="en-US" altLang="zh-CN" b="1">
                <a:latin typeface="华文楷体" panose="02010600040101010101" charset="-122"/>
                <a:ea typeface="华文楷体" panose="02010600040101010101" charset="-122"/>
                <a:cs typeface="华文楷体" panose="02010600040101010101" charset="-122"/>
              </a:rPr>
              <a:t>⑵氨法烟气脱硫</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cs typeface="华文楷体" panose="02010600040101010101" charset="-122"/>
              </a:rPr>
              <a:t>    脱硫工程一般包括</a:t>
            </a:r>
            <a:r>
              <a:rPr lang="en-US" altLang="zh-CN">
                <a:solidFill>
                  <a:srgbClr val="FF0000"/>
                </a:solidFill>
                <a:latin typeface="华文楷体" panose="02010600040101010101" charset="-122"/>
                <a:ea typeface="华文楷体" panose="02010600040101010101" charset="-122"/>
                <a:cs typeface="华文楷体" panose="02010600040101010101" charset="-122"/>
              </a:rPr>
              <a:t>工艺系统</a:t>
            </a:r>
            <a:r>
              <a:rPr lang="en-US" altLang="zh-CN">
                <a:latin typeface="华文楷体" panose="02010600040101010101" charset="-122"/>
                <a:ea typeface="华文楷体" panose="02010600040101010101" charset="-122"/>
                <a:cs typeface="华文楷体" panose="02010600040101010101" charset="-122"/>
              </a:rPr>
              <a:t>、</a:t>
            </a:r>
            <a:r>
              <a:rPr lang="en-US" altLang="zh-CN">
                <a:solidFill>
                  <a:srgbClr val="FF0000"/>
                </a:solidFill>
                <a:latin typeface="华文楷体" panose="02010600040101010101" charset="-122"/>
                <a:ea typeface="华文楷体" panose="02010600040101010101" charset="-122"/>
                <a:cs typeface="华文楷体" panose="02010600040101010101" charset="-122"/>
              </a:rPr>
              <a:t>公用系统</a:t>
            </a:r>
            <a:r>
              <a:rPr lang="en-US" altLang="zh-CN">
                <a:latin typeface="华文楷体" panose="02010600040101010101" charset="-122"/>
                <a:ea typeface="华文楷体" panose="02010600040101010101" charset="-122"/>
                <a:cs typeface="华文楷体" panose="02010600040101010101" charset="-122"/>
              </a:rPr>
              <a:t>和</a:t>
            </a:r>
            <a:r>
              <a:rPr lang="en-US" altLang="zh-CN">
                <a:solidFill>
                  <a:srgbClr val="FF0000"/>
                </a:solidFill>
                <a:latin typeface="华文楷体" panose="02010600040101010101" charset="-122"/>
                <a:ea typeface="华文楷体" panose="02010600040101010101" charset="-122"/>
                <a:cs typeface="华文楷体" panose="02010600040101010101" charset="-122"/>
              </a:rPr>
              <a:t>辅助工程</a:t>
            </a:r>
            <a:r>
              <a:rPr lang="en-US" altLang="zh-CN">
                <a:latin typeface="华文楷体" panose="02010600040101010101" charset="-122"/>
                <a:ea typeface="华文楷体" panose="02010600040101010101" charset="-122"/>
                <a:cs typeface="华文楷体" panose="02010600040101010101" charset="-122"/>
              </a:rPr>
              <a:t>等。   </a:t>
            </a:r>
            <a:endParaRPr lang="en-US" altLang="zh-CN">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cs typeface="华文楷体" panose="02010600040101010101" charset="-122"/>
              </a:rPr>
              <a:t>    工艺系统包括烟气系统、吸收剂系统、吸收循环系统、副产物处理系统等。</a:t>
            </a:r>
            <a:endParaRPr lang="en-US" altLang="zh-CN">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cs typeface="华文楷体" panose="02010600040101010101" charset="-122"/>
              </a:rPr>
              <a:t>    公用系统包括工艺水系统、压缩空气系统、蒸汽系统等</a:t>
            </a:r>
            <a:r>
              <a:rPr lang="zh-CN" altLang="en-US">
                <a:latin typeface="华文楷体" panose="02010600040101010101" charset="-122"/>
                <a:ea typeface="华文楷体" panose="02010600040101010101" charset="-122"/>
                <a:cs typeface="华文楷体" panose="02010600040101010101" charset="-122"/>
              </a:rPr>
              <a:t>。</a:t>
            </a:r>
            <a:endParaRPr lang="zh-CN" altLang="en-US">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47090" y="610235"/>
            <a:ext cx="7994650" cy="5772150"/>
          </a:xfrm>
        </p:spPr>
        <p:txBody>
          <a:bodyPr/>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辅助工程包括电气、建筑与结构、给排水及消防、采暖通风与空气调节、道路与绿化等。</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⑶烟气循环流化床脱硫工艺</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指利用循环流化床工作原理，使含有吸收剂的物料在吸收塔内多次循环形成流化床体，完成吸收剂与烟气中SO</a:t>
            </a:r>
            <a:r>
              <a:rPr lang="en-US" altLang="zh-CN" baseline="-25000">
                <a:latin typeface="华文楷体" panose="02010600040101010101" charset="-122"/>
                <a:ea typeface="华文楷体" panose="02010600040101010101" charset="-122"/>
              </a:rPr>
              <a:t>2</a:t>
            </a:r>
            <a:r>
              <a:rPr lang="zh-CN" altLang="en-US">
                <a:latin typeface="华文楷体" panose="02010600040101010101" charset="-122"/>
                <a:ea typeface="华文楷体" panose="02010600040101010101" charset="-122"/>
              </a:rPr>
              <a:t>及其他酸性气体(包括SO</a:t>
            </a:r>
            <a:r>
              <a:rPr lang="en-US" altLang="zh-CN" baseline="-25000">
                <a:latin typeface="华文楷体" panose="02010600040101010101" charset="-122"/>
                <a:ea typeface="华文楷体" panose="02010600040101010101" charset="-122"/>
              </a:rPr>
              <a:t>3</a:t>
            </a:r>
            <a:r>
              <a:rPr lang="zh-CN" altLang="en-US">
                <a:latin typeface="华文楷体" panose="02010600040101010101" charset="-122"/>
                <a:ea typeface="华文楷体" panose="02010600040101010101" charset="-122"/>
              </a:rPr>
              <a:t>、HCl、HF、NO</a:t>
            </a:r>
            <a:r>
              <a:rPr lang="en-US" altLang="zh-CN" baseline="-25000">
                <a:latin typeface="华文楷体" panose="02010600040101010101" charset="-122"/>
                <a:ea typeface="华文楷体" panose="02010600040101010101" charset="-122"/>
              </a:rPr>
              <a:t>2</a:t>
            </a:r>
            <a:r>
              <a:rPr lang="zh-CN" altLang="en-US">
                <a:latin typeface="华文楷体" panose="02010600040101010101" charset="-122"/>
                <a:ea typeface="华文楷体" panose="02010600040101010101" charset="-122"/>
              </a:rPr>
              <a:t>等)反应，实现净化烟气的脱硫工艺。</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endParaRPr lang="zh-CN" altLang="en-US">
              <a:latin typeface="华文楷体" panose="02010600040101010101" charset="-122"/>
              <a:ea typeface="华文楷体" panose="02010600040101010101" charset="-122"/>
            </a:endParaRPr>
          </a:p>
        </p:txBody>
      </p:sp>
      <p:pic>
        <p:nvPicPr>
          <p:cNvPr id="5" name="图片 4" descr="kappframework-HIGTmy(1)(1)"/>
          <p:cNvPicPr>
            <a:picLocks noChangeAspect="1"/>
          </p:cNvPicPr>
          <p:nvPr/>
        </p:nvPicPr>
        <p:blipFill>
          <a:blip r:embed="rId1"/>
          <a:stretch>
            <a:fillRect/>
          </a:stretch>
        </p:blipFill>
        <p:spPr>
          <a:xfrm>
            <a:off x="1065530" y="3707765"/>
            <a:ext cx="7250430" cy="254317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76275" y="608330"/>
            <a:ext cx="8288655" cy="5774055"/>
          </a:xfrm>
        </p:spPr>
        <p:txBody>
          <a:bodyPr/>
          <a:p>
            <a:pPr marL="0" indent="0" eaLnBrk="1" latinLnBrk="0" hangingPunct="1">
              <a:lnSpc>
                <a:spcPts val="2900"/>
              </a:lnSpc>
              <a:spcBef>
                <a:spcPts val="0"/>
              </a:spcBef>
              <a:buNone/>
            </a:pPr>
            <a:r>
              <a:rPr lang="zh-CN" altLang="en-US" b="1" dirty="0">
                <a:solidFill>
                  <a:srgbClr val="0070C0"/>
                </a:solidFill>
                <a:latin typeface="华文楷体" panose="02010600040101010101" charset="-122"/>
                <a:ea typeface="华文楷体" panose="02010600040101010101" charset="-122"/>
                <a:cs typeface="华文楷体" panose="02010600040101010101" charset="-122"/>
              </a:rPr>
              <a:t>    2. 烟气脱硝</a:t>
            </a:r>
            <a:endParaRPr lang="zh-CN" altLang="en-US" b="1" dirty="0">
              <a:solidFill>
                <a:srgbClr val="0070C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2900"/>
              </a:lnSpc>
              <a:spcBef>
                <a:spcPts val="0"/>
              </a:spcBef>
              <a:buNone/>
            </a:pPr>
            <a:r>
              <a:rPr lang="en-US" altLang="zh-CN">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⑴</a:t>
            </a:r>
            <a:r>
              <a:rPr lang="en-US" altLang="zh-CN" b="1">
                <a:latin typeface="华文楷体" panose="02010600040101010101" charset="-122"/>
                <a:ea typeface="华文楷体" panose="02010600040101010101" charset="-122"/>
              </a:rPr>
              <a:t> SNCR</a:t>
            </a:r>
            <a:r>
              <a:rPr lang="zh-CN" altLang="en-US" b="1">
                <a:latin typeface="华文楷体" panose="02010600040101010101" charset="-122"/>
                <a:ea typeface="华文楷体" panose="02010600040101010101" charset="-122"/>
              </a:rPr>
              <a:t>脱硝</a:t>
            </a:r>
            <a:endParaRPr lang="zh-CN" altLang="en-US">
              <a:latin typeface="华文楷体" panose="02010600040101010101" charset="-122"/>
              <a:ea typeface="华文楷体" panose="02010600040101010101" charset="-122"/>
            </a:endParaRPr>
          </a:p>
          <a:p>
            <a:pPr marL="0" indent="0" eaLnBrk="1" latinLnBrk="0" hangingPunct="1">
              <a:lnSpc>
                <a:spcPts val="2900"/>
              </a:lnSpc>
              <a:spcBef>
                <a:spcPts val="0"/>
              </a:spcBef>
              <a:buNone/>
            </a:pPr>
            <a:r>
              <a:rPr lang="en-US" altLang="zh-CN">
                <a:latin typeface="华文楷体" panose="02010600040101010101" charset="-122"/>
                <a:ea typeface="华文楷体" panose="02010600040101010101" charset="-122"/>
              </a:rPr>
              <a:t>    利用还原剂在不需要催化剂的情况下有选择性地与烟气中的氮氧化物(NO</a:t>
            </a:r>
            <a:r>
              <a:rPr lang="en-US" altLang="zh-CN" baseline="-25000">
                <a:latin typeface="华文楷体" panose="02010600040101010101" charset="-122"/>
                <a:ea typeface="华文楷体" panose="02010600040101010101" charset="-122"/>
              </a:rPr>
              <a:t>x</a:t>
            </a:r>
            <a:r>
              <a:rPr lang="en-US" altLang="zh-CN">
                <a:latin typeface="华文楷体" panose="02010600040101010101" charset="-122"/>
                <a:ea typeface="华文楷体" panose="02010600040101010101" charset="-122"/>
              </a:rPr>
              <a:t>)发生化学反应，生成氮气和水的方法。</a:t>
            </a:r>
            <a:endParaRPr lang="en-US" altLang="zh-CN">
              <a:latin typeface="华文楷体" panose="02010600040101010101" charset="-122"/>
              <a:ea typeface="华文楷体" panose="02010600040101010101" charset="-122"/>
            </a:endParaRPr>
          </a:p>
          <a:p>
            <a:pPr marL="0" indent="0" eaLnBrk="1" latinLnBrk="0" hangingPunct="1">
              <a:lnSpc>
                <a:spcPts val="29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还原剂一般为</a:t>
            </a:r>
            <a:r>
              <a:rPr lang="zh-CN" altLang="en-US">
                <a:latin typeface="华文楷体" panose="02010600040101010101" charset="-122"/>
                <a:ea typeface="华文楷体" panose="02010600040101010101" charset="-122"/>
                <a:sym typeface="+mn-ea"/>
              </a:rPr>
              <a:t>尿素，</a:t>
            </a:r>
            <a:r>
              <a:rPr lang="zh-CN" altLang="en-US">
                <a:latin typeface="华文楷体" panose="02010600040101010101" charset="-122"/>
                <a:ea typeface="华文楷体" panose="02010600040101010101" charset="-122"/>
              </a:rPr>
              <a:t>氨水，液氨等。还原剂选用</a:t>
            </a:r>
            <a:r>
              <a:rPr lang="zh-CN" altLang="en-US">
                <a:solidFill>
                  <a:srgbClr val="FF0000"/>
                </a:solidFill>
                <a:latin typeface="华文楷体" panose="02010600040101010101" charset="-122"/>
                <a:ea typeface="华文楷体" panose="02010600040101010101" charset="-122"/>
              </a:rPr>
              <a:t>尿素</a:t>
            </a:r>
            <a:r>
              <a:rPr lang="zh-CN" altLang="en-US">
                <a:latin typeface="华文楷体" panose="02010600040101010101" charset="-122"/>
                <a:ea typeface="华文楷体" panose="02010600040101010101" charset="-122"/>
              </a:rPr>
              <a:t>时，脱硝反应区宜设在850～1050℃区间内；还原剂选用</a:t>
            </a:r>
            <a:r>
              <a:rPr lang="zh-CN" altLang="en-US">
                <a:solidFill>
                  <a:srgbClr val="FF0000"/>
                </a:solidFill>
                <a:latin typeface="华文楷体" panose="02010600040101010101" charset="-122"/>
                <a:ea typeface="华文楷体" panose="02010600040101010101" charset="-122"/>
              </a:rPr>
              <a:t>氨水</a:t>
            </a:r>
            <a:r>
              <a:rPr lang="zh-CN" altLang="en-US">
                <a:latin typeface="华文楷体" panose="02010600040101010101" charset="-122"/>
                <a:ea typeface="华文楷体" panose="02010600040101010101" charset="-122"/>
              </a:rPr>
              <a:t>时，脱硝反应区宜设在800～1000℃区间内。</a:t>
            </a:r>
            <a:endParaRPr lang="zh-CN" altLang="en-US">
              <a:latin typeface="华文楷体" panose="02010600040101010101" charset="-122"/>
              <a:ea typeface="华文楷体" panose="02010600040101010101" charset="-122"/>
            </a:endParaRPr>
          </a:p>
          <a:p>
            <a:pPr marL="0" indent="0" eaLnBrk="1" latinLnBrk="0" hangingPunct="1">
              <a:lnSpc>
                <a:spcPts val="2900"/>
              </a:lnSpc>
              <a:spcBef>
                <a:spcPts val="0"/>
              </a:spcBef>
              <a:buNone/>
            </a:pPr>
            <a:r>
              <a:rPr lang="en-US" altLang="zh-CN" b="1">
                <a:latin typeface="华文楷体" panose="02010600040101010101" charset="-122"/>
                <a:ea typeface="华文楷体" panose="02010600040101010101" charset="-122"/>
              </a:rPr>
              <a:t>    ⑵ SCR脱硝</a:t>
            </a:r>
            <a:endParaRPr lang="en-US" altLang="zh-CN" b="1">
              <a:latin typeface="华文楷体" panose="02010600040101010101" charset="-122"/>
              <a:ea typeface="华文楷体" panose="02010600040101010101" charset="-122"/>
            </a:endParaRPr>
          </a:p>
          <a:p>
            <a:pPr marL="0" indent="0" eaLnBrk="1" latinLnBrk="0" hangingPunct="1">
              <a:lnSpc>
                <a:spcPts val="2900"/>
              </a:lnSpc>
              <a:spcBef>
                <a:spcPts val="0"/>
              </a:spcBef>
              <a:buNone/>
            </a:pPr>
            <a:r>
              <a:rPr lang="en-US" altLang="zh-CN">
                <a:latin typeface="华文楷体" panose="02010600040101010101" charset="-122"/>
                <a:ea typeface="华文楷体" panose="02010600040101010101" charset="-122"/>
              </a:rPr>
              <a:t>    利用还原剂在催化剂作用下有选择性地与烟气中的NO</a:t>
            </a:r>
            <a:r>
              <a:rPr lang="en-US" altLang="zh-CN" baseline="-25000">
                <a:latin typeface="华文楷体" panose="02010600040101010101" charset="-122"/>
                <a:ea typeface="华文楷体" panose="02010600040101010101" charset="-122"/>
              </a:rPr>
              <a:t>x</a:t>
            </a:r>
            <a:r>
              <a:rPr lang="en-US" altLang="zh-CN">
                <a:latin typeface="华文楷体" panose="02010600040101010101" charset="-122"/>
                <a:ea typeface="华文楷体" panose="02010600040101010101" charset="-122"/>
              </a:rPr>
              <a:t>发生化学反应，生成氮气和水的方法。</a:t>
            </a:r>
            <a:endParaRPr lang="en-US" altLang="zh-CN">
              <a:latin typeface="华文楷体" panose="02010600040101010101" charset="-122"/>
              <a:ea typeface="华文楷体" panose="02010600040101010101" charset="-122"/>
            </a:endParaRPr>
          </a:p>
          <a:p>
            <a:pPr marL="0" indent="0" eaLnBrk="1" latinLnBrk="0" hangingPunct="1">
              <a:lnSpc>
                <a:spcPts val="2900"/>
              </a:lnSpc>
              <a:spcBef>
                <a:spcPts val="0"/>
              </a:spcBef>
              <a:buNone/>
            </a:pPr>
            <a:r>
              <a:rPr lang="en-US" altLang="zh-CN">
                <a:latin typeface="华文楷体" panose="02010600040101010101" charset="-122"/>
                <a:ea typeface="华文楷体" panose="02010600040101010101" charset="-122"/>
              </a:rPr>
              <a:t>    烟气温度在300～420℃时，应选用</a:t>
            </a:r>
            <a:r>
              <a:rPr lang="en-US" altLang="zh-CN">
                <a:solidFill>
                  <a:srgbClr val="FF0000"/>
                </a:solidFill>
                <a:latin typeface="华文楷体" panose="02010600040101010101" charset="-122"/>
                <a:ea typeface="华文楷体" panose="02010600040101010101" charset="-122"/>
              </a:rPr>
              <a:t>高温型</a:t>
            </a:r>
            <a:r>
              <a:rPr lang="en-US" altLang="zh-CN">
                <a:latin typeface="华文楷体" panose="02010600040101010101" charset="-122"/>
                <a:ea typeface="华文楷体" panose="02010600040101010101" charset="-122"/>
              </a:rPr>
              <a:t>SCR催化剂；烟气温度在300℃以下时，应选用</a:t>
            </a:r>
            <a:r>
              <a:rPr lang="en-US" altLang="zh-CN">
                <a:solidFill>
                  <a:srgbClr val="FF0000"/>
                </a:solidFill>
                <a:latin typeface="华文楷体" panose="02010600040101010101" charset="-122"/>
                <a:ea typeface="华文楷体" panose="02010600040101010101" charset="-122"/>
              </a:rPr>
              <a:t>中低温型</a:t>
            </a:r>
            <a:r>
              <a:rPr lang="en-US" altLang="zh-CN">
                <a:latin typeface="华文楷体" panose="02010600040101010101" charset="-122"/>
                <a:ea typeface="华文楷体" panose="02010600040101010101" charset="-122"/>
              </a:rPr>
              <a:t>SCR催化剂。催化剂配方、用量、结构形式及布置位置的选择应综合烟气温度、湿度、颗粒物性质、NO</a:t>
            </a:r>
            <a:r>
              <a:rPr lang="en-US" altLang="zh-CN" baseline="-25000">
                <a:latin typeface="华文楷体" panose="02010600040101010101" charset="-122"/>
                <a:ea typeface="华文楷体" panose="02010600040101010101" charset="-122"/>
              </a:rPr>
              <a:t>x</a:t>
            </a:r>
            <a:r>
              <a:rPr lang="en-US" altLang="zh-CN">
                <a:latin typeface="华文楷体" panose="02010600040101010101" charset="-122"/>
                <a:ea typeface="华文楷体" panose="02010600040101010101" charset="-122"/>
              </a:rPr>
              <a:t>浓度、SO</a:t>
            </a:r>
            <a:r>
              <a:rPr lang="en-US" altLang="zh-CN" baseline="-25000">
                <a:latin typeface="华文楷体" panose="02010600040101010101" charset="-122"/>
                <a:ea typeface="华文楷体" panose="02010600040101010101" charset="-122"/>
              </a:rPr>
              <a:t>2</a:t>
            </a:r>
            <a:r>
              <a:rPr lang="en-US" altLang="zh-CN">
                <a:latin typeface="华文楷体" panose="02010600040101010101" charset="-122"/>
                <a:ea typeface="华文楷体" panose="02010600040101010101" charset="-122"/>
              </a:rPr>
              <a:t>浓度、颗粒物浓度及设计脱硝效率等因素确定。</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73100" y="1281430"/>
            <a:ext cx="8291830" cy="5415915"/>
          </a:xfrm>
        </p:spPr>
        <p:txBody>
          <a:bodyPr/>
          <a:p>
            <a:pPr marL="0" indent="0">
              <a:buNone/>
            </a:pPr>
            <a:r>
              <a:rPr lang="en-US" altLang="zh-CN" b="1">
                <a:latin typeface="华文楷体" panose="02010600040101010101" charset="-122"/>
                <a:ea typeface="华文楷体" panose="02010600040101010101" charset="-122"/>
                <a:cs typeface="华文楷体" panose="02010600040101010101" charset="-122"/>
                <a:sym typeface="+mn-ea"/>
              </a:rPr>
              <a:t>    </a:t>
            </a:r>
            <a:r>
              <a:rPr lang="zh-CN" altLang="en-US" b="1">
                <a:latin typeface="华文楷体" panose="02010600040101010101" charset="-122"/>
                <a:ea typeface="华文楷体" panose="02010600040101010101" charset="-122"/>
                <a:cs typeface="华文楷体" panose="02010600040101010101" charset="-122"/>
                <a:sym typeface="+mn-ea"/>
              </a:rPr>
              <a:t>一、危险废物</a:t>
            </a:r>
            <a:endParaRPr lang="en-US" b="1">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atin typeface="华文楷体" panose="02010600040101010101" charset="-122"/>
                <a:ea typeface="华文楷体" panose="02010600040101010101" charset="-122"/>
                <a:cs typeface="华文楷体" panose="02010600040101010101" charset="-122"/>
                <a:sym typeface="+mn-ea"/>
              </a:rPr>
              <a:t>    </a:t>
            </a:r>
            <a:r>
              <a:rPr lang="zh-CN" altLang="en-US">
                <a:solidFill>
                  <a:srgbClr val="FF0000"/>
                </a:solidFill>
                <a:latin typeface="华文楷体" panose="02010600040101010101" charset="-122"/>
                <a:ea typeface="华文楷体" panose="02010600040101010101" charset="-122"/>
                <a:sym typeface="+mn-ea"/>
              </a:rPr>
              <a:t>工业固体废物</a:t>
            </a:r>
            <a:r>
              <a:rPr lang="zh-CN" altLang="en-US">
                <a:latin typeface="华文楷体" panose="02010600040101010101" charset="-122"/>
                <a:ea typeface="华文楷体" panose="02010600040101010101" charset="-122"/>
                <a:sym typeface="+mn-ea"/>
              </a:rPr>
              <a:t>，是指在工业生产活动中产生的固体废物，是工业生产过程中排入环境的</a:t>
            </a:r>
            <a:r>
              <a:rPr lang="zh-CN" altLang="en-US">
                <a:latin typeface="华文楷体" panose="02010600040101010101" charset="-122"/>
                <a:ea typeface="华文楷体" panose="02010600040101010101" charset="-122"/>
                <a:sym typeface="+mn-ea"/>
              </a:rPr>
              <a:t>废渣、废液、粉尘及其它废物。</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sym typeface="+mn-ea"/>
              </a:rPr>
              <a:t>    </a:t>
            </a:r>
            <a:r>
              <a:rPr lang="zh-CN" altLang="en-US">
                <a:solidFill>
                  <a:srgbClr val="FF0000"/>
                </a:solidFill>
                <a:latin typeface="华文楷体" panose="02010600040101010101" charset="-122"/>
                <a:ea typeface="华文楷体" panose="02010600040101010101" charset="-122"/>
                <a:sym typeface="+mn-ea"/>
              </a:rPr>
              <a:t>危险废物</a:t>
            </a:r>
            <a:r>
              <a:rPr lang="zh-CN" altLang="en-US">
                <a:latin typeface="华文楷体" panose="02010600040101010101" charset="-122"/>
                <a:ea typeface="华文楷体" panose="02010600040101010101" charset="-122"/>
                <a:sym typeface="+mn-ea"/>
              </a:rPr>
              <a:t>，是指列入国家危险废物名录或者根据国家规定的危险废物鉴别标准和鉴别方法认定的具有危险特性的固体废物。</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固体废物</a:t>
            </a:r>
            <a:r>
              <a:rPr lang="zh-CN" altLang="en-US">
                <a:solidFill>
                  <a:srgbClr val="FF0000"/>
                </a:solidFill>
                <a:latin typeface="华文楷体" panose="02010600040101010101" charset="-122"/>
                <a:ea typeface="华文楷体" panose="02010600040101010101" charset="-122"/>
                <a:sym typeface="+mn-ea"/>
              </a:rPr>
              <a:t>处置</a:t>
            </a:r>
            <a:r>
              <a:rPr lang="zh-CN" altLang="en-US">
                <a:latin typeface="华文楷体" panose="02010600040101010101" charset="-122"/>
                <a:ea typeface="华文楷体" panose="02010600040101010101" charset="-122"/>
                <a:sym typeface="+mn-ea"/>
              </a:rPr>
              <a:t>，是指将固体废物焚烧和用其他改变固体废物的物理、化学、生物特性的方法，达到减少已产生的固体废物数量、缩小固体废物体积、减少或者消除其危险成分的活动，或者将固体废物最终置于符合环境保护规定要求的填埋场的活动。</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sym typeface="+mn-ea"/>
              </a:rPr>
              <a:t>    对</a:t>
            </a:r>
            <a:r>
              <a:rPr lang="zh-CN" altLang="en-US">
                <a:solidFill>
                  <a:srgbClr val="FF0000"/>
                </a:solidFill>
                <a:latin typeface="华文楷体" panose="02010600040101010101" charset="-122"/>
                <a:ea typeface="华文楷体" panose="02010600040101010101" charset="-122"/>
                <a:sym typeface="+mn-ea"/>
              </a:rPr>
              <a:t>危险废物</a:t>
            </a:r>
            <a:r>
              <a:rPr lang="zh-CN" altLang="en-US">
                <a:latin typeface="华文楷体" panose="02010600040101010101" charset="-122"/>
                <a:ea typeface="华文楷体" panose="02010600040101010101" charset="-122"/>
                <a:sym typeface="+mn-ea"/>
              </a:rPr>
              <a:t>的容器和包装物以及收集、贮存、运输、利用、处置危险废物的设施、场所，应当按照规定设置危险废物识别标志。</a:t>
            </a:r>
            <a:endParaRPr lang="zh-CN" altLang="en-US"/>
          </a:p>
        </p:txBody>
      </p:sp>
      <p:sp>
        <p:nvSpPr>
          <p:cNvPr id="5" name="AutoShape 6"/>
          <p:cNvSpPr>
            <a:spLocks noChangeArrowheads="1"/>
          </p:cNvSpPr>
          <p:nvPr/>
        </p:nvSpPr>
        <p:spPr bwMode="auto">
          <a:xfrm>
            <a:off x="1898015" y="607060"/>
            <a:ext cx="5252720" cy="599440"/>
          </a:xfrm>
          <a:prstGeom prst="flowChartTerminator">
            <a:avLst/>
          </a:prstGeom>
          <a:solidFill>
            <a:srgbClr val="FFC000"/>
          </a:solidFill>
          <a:ln w="9525" algn="ctr">
            <a:solidFill>
              <a:schemeClr val="bg2"/>
            </a:solidFill>
            <a:miter lim="800000"/>
          </a:ln>
        </p:spPr>
        <p:txBody>
          <a:bodyPr wrap="none" anchor="ctr"/>
          <a:p>
            <a:pPr algn="ctr"/>
            <a:r>
              <a:rPr lang="zh-CN" altLang="en-US" sz="2800" b="1" dirty="0">
                <a:solidFill>
                  <a:srgbClr val="000099"/>
                </a:solidFill>
                <a:latin typeface="+mj-ea"/>
                <a:ea typeface="+mj-ea"/>
                <a:cs typeface="+mj-ea"/>
              </a:rPr>
              <a:t>第四节</a:t>
            </a:r>
            <a:r>
              <a:rPr lang="en-US" altLang="zh-CN" sz="2800" b="1" dirty="0">
                <a:solidFill>
                  <a:srgbClr val="000099"/>
                </a:solidFill>
                <a:latin typeface="+mj-ea"/>
                <a:ea typeface="+mj-ea"/>
                <a:cs typeface="+mj-ea"/>
              </a:rPr>
              <a:t> </a:t>
            </a:r>
            <a:r>
              <a:rPr lang="zh-CN" altLang="en-US" sz="2800" b="1" dirty="0">
                <a:solidFill>
                  <a:srgbClr val="000099"/>
                </a:solidFill>
                <a:latin typeface="+mj-ea"/>
                <a:ea typeface="+mj-ea"/>
                <a:cs typeface="+mj-ea"/>
              </a:rPr>
              <a:t>固废处置</a:t>
            </a:r>
            <a:endParaRPr lang="zh-CN" altLang="en-US" sz="2800" b="1" dirty="0">
              <a:solidFill>
                <a:srgbClr val="000099"/>
              </a:solidFill>
              <a:latin typeface="+mj-ea"/>
              <a:ea typeface="+mj-ea"/>
              <a:cs typeface="+mj-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68985" y="610235"/>
            <a:ext cx="8195945" cy="5772150"/>
          </a:xfrm>
        </p:spPr>
        <p:txBody>
          <a:bodyPr/>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产生危险废物的单位，应当按照国家有关规定制定危险废物管理计划；建立危险废物管理台账，如实记录有关信息，并通过国家危险废物信息管理系统向所在地生态环境主管部门申报危险废物的种类、产生量、流向、贮存、处置等有关资料。</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按照《</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国家危险废物名录</a:t>
            </a:r>
            <a:r>
              <a:rPr>
                <a:solidFill>
                  <a:srgbClr val="FF0000"/>
                </a:solidFill>
                <a:latin typeface="华文楷体" panose="02010600040101010101" charset="-122"/>
                <a:ea typeface="华文楷体" panose="02010600040101010101" charset="-122"/>
                <a:cs typeface="华文楷体" panose="02010600040101010101" charset="-122"/>
                <a:sym typeface="+mn-ea"/>
              </a:rPr>
              <a:t>（2021年版）</a:t>
            </a:r>
            <a:r>
              <a:rPr lang="zh-CN" altLang="en-US">
                <a:latin typeface="华文楷体" panose="02010600040101010101" charset="-122"/>
                <a:ea typeface="华文楷体" panose="02010600040101010101" charset="-122"/>
                <a:cs typeface="华文楷体" panose="02010600040101010101" charset="-122"/>
                <a:sym typeface="+mn-ea"/>
              </a:rPr>
              <a:t>》</a:t>
            </a:r>
            <a:r>
              <a:rPr>
                <a:latin typeface="华文楷体" panose="02010600040101010101" charset="-122"/>
                <a:ea typeface="华文楷体" panose="02010600040101010101" charset="-122"/>
                <a:cs typeface="华文楷体" panose="02010600040101010101" charset="-122"/>
                <a:sym typeface="+mn-ea"/>
              </a:rPr>
              <a:t>（生态环境部令 第15号）</a:t>
            </a:r>
            <a:r>
              <a:rPr lang="zh-CN" altLang="en-US">
                <a:latin typeface="华文楷体" panose="02010600040101010101" charset="-122"/>
                <a:ea typeface="华文楷体" panose="02010600040101010101" charset="-122"/>
                <a:cs typeface="华文楷体" panose="02010600040101010101" charset="-122"/>
                <a:sym typeface="+mn-ea"/>
              </a:rPr>
              <a:t>，危险废物有其唯一代码，为</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8位数字</a:t>
            </a:r>
            <a:r>
              <a:rPr lang="zh-CN" altLang="en-US">
                <a:latin typeface="华文楷体" panose="02010600040101010101" charset="-122"/>
                <a:ea typeface="华文楷体" panose="02010600040101010101" charset="-122"/>
                <a:cs typeface="华文楷体" panose="02010600040101010101" charset="-122"/>
                <a:sym typeface="+mn-ea"/>
              </a:rPr>
              <a:t>；其中，</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第1-3位</a:t>
            </a:r>
            <a:r>
              <a:rPr lang="zh-CN" altLang="en-US">
                <a:latin typeface="华文楷体" panose="02010600040101010101" charset="-122"/>
                <a:ea typeface="华文楷体" panose="02010600040101010101" charset="-122"/>
                <a:cs typeface="华文楷体" panose="02010600040101010101" charset="-122"/>
                <a:sym typeface="+mn-ea"/>
              </a:rPr>
              <a:t>为危险废物产生行业代码（依据《国民经济行业分类》（GB/T 4754-201</a:t>
            </a:r>
            <a:r>
              <a:rPr lang="en-US" altLang="zh-CN">
                <a:latin typeface="华文楷体" panose="02010600040101010101" charset="-122"/>
                <a:ea typeface="华文楷体" panose="02010600040101010101" charset="-122"/>
                <a:cs typeface="华文楷体" panose="02010600040101010101" charset="-122"/>
                <a:sym typeface="+mn-ea"/>
              </a:rPr>
              <a:t>7</a:t>
            </a:r>
            <a:r>
              <a:rPr lang="zh-CN" altLang="en-US">
                <a:latin typeface="华文楷体" panose="02010600040101010101" charset="-122"/>
                <a:ea typeface="华文楷体" panose="02010600040101010101" charset="-122"/>
                <a:cs typeface="华文楷体" panose="02010600040101010101" charset="-122"/>
                <a:sym typeface="+mn-ea"/>
              </a:rPr>
              <a:t>）确定），</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第4-6位</a:t>
            </a:r>
            <a:r>
              <a:rPr lang="zh-CN" altLang="en-US">
                <a:latin typeface="华文楷体" panose="02010600040101010101" charset="-122"/>
                <a:ea typeface="华文楷体" panose="02010600040101010101" charset="-122"/>
                <a:cs typeface="华文楷体" panose="02010600040101010101" charset="-122"/>
                <a:sym typeface="+mn-ea"/>
              </a:rPr>
              <a:t>为危险废物顺序代码，</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第7-8位</a:t>
            </a:r>
            <a:r>
              <a:rPr lang="zh-CN" altLang="en-US">
                <a:latin typeface="华文楷体" panose="02010600040101010101" charset="-122"/>
                <a:ea typeface="华文楷体" panose="02010600040101010101" charset="-122"/>
                <a:cs typeface="华文楷体" panose="02010600040101010101" charset="-122"/>
                <a:sym typeface="+mn-ea"/>
              </a:rPr>
              <a:t>为危险废物类别代码。危险特性，是指对生态环境和人体健康具有有害影响的</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毒性</a:t>
            </a:r>
            <a:r>
              <a:rPr lang="zh-CN" altLang="en-US">
                <a:latin typeface="华文楷体" panose="02010600040101010101" charset="-122"/>
                <a:ea typeface="华文楷体" panose="02010600040101010101" charset="-122"/>
                <a:cs typeface="华文楷体" panose="02010600040101010101" charset="-122"/>
                <a:sym typeface="+mn-ea"/>
              </a:rPr>
              <a:t>（Toxicity, T）、</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腐蚀性</a:t>
            </a:r>
            <a:r>
              <a:rPr lang="zh-CN" altLang="en-US">
                <a:latin typeface="华文楷体" panose="02010600040101010101" charset="-122"/>
                <a:ea typeface="华文楷体" panose="02010600040101010101" charset="-122"/>
                <a:cs typeface="华文楷体" panose="02010600040101010101" charset="-122"/>
                <a:sym typeface="+mn-ea"/>
              </a:rPr>
              <a:t>（ Corrosivity, C）、</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易燃性</a:t>
            </a:r>
            <a:r>
              <a:rPr lang="zh-CN" altLang="en-US">
                <a:latin typeface="华文楷体" panose="02010600040101010101" charset="-122"/>
                <a:ea typeface="华文楷体" panose="02010600040101010101" charset="-122"/>
                <a:cs typeface="华文楷体" panose="02010600040101010101" charset="-122"/>
                <a:sym typeface="+mn-ea"/>
              </a:rPr>
              <a:t>（ Ignitability, I）、</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反应性</a:t>
            </a:r>
            <a:r>
              <a:rPr lang="zh-CN" altLang="en-US">
                <a:latin typeface="华文楷体" panose="02010600040101010101" charset="-122"/>
                <a:ea typeface="华文楷体" panose="02010600040101010101" charset="-122"/>
                <a:cs typeface="华文楷体" panose="02010600040101010101" charset="-122"/>
                <a:sym typeface="+mn-ea"/>
              </a:rPr>
              <a:t>（ Reactivity, R）和</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感染性</a:t>
            </a:r>
            <a:r>
              <a:rPr lang="zh-CN" altLang="en-US">
                <a:latin typeface="华文楷体" panose="02010600040101010101" charset="-122"/>
                <a:ea typeface="华文楷体" panose="02010600040101010101" charset="-122"/>
                <a:cs typeface="华文楷体" panose="02010600040101010101" charset="-122"/>
                <a:sym typeface="+mn-ea"/>
              </a:rPr>
              <a:t>（Infectivity, In）。</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endParaRPr lang="zh-CN" altLang="en-US">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2955" y="594995"/>
            <a:ext cx="8181975" cy="6080760"/>
          </a:xfrm>
        </p:spPr>
        <p:txBody>
          <a:bodyPr/>
          <a:p>
            <a:pPr marL="0" indent="0" eaLnBrk="1" latinLnBrk="0" hangingPunct="1">
              <a:lnSpc>
                <a:spcPts val="3900"/>
              </a:lnSpc>
              <a:spcBef>
                <a:spcPts val="0"/>
              </a:spcBef>
              <a:buNone/>
            </a:pPr>
            <a:r>
              <a:rPr lang="en-US" altLang="zh-CN" b="1">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二、固体废物处置</a:t>
            </a:r>
            <a:endParaRPr lang="zh-CN" altLang="en-US" b="1">
              <a:latin typeface="华文楷体" panose="02010600040101010101" charset="-122"/>
              <a:ea typeface="华文楷体" panose="02010600040101010101" charset="-122"/>
            </a:endParaRPr>
          </a:p>
          <a:p>
            <a:pPr marL="0" indent="0" eaLnBrk="1" latinLnBrk="0" hangingPunct="1">
              <a:lnSpc>
                <a:spcPts val="3900"/>
              </a:lnSpc>
              <a:spcBef>
                <a:spcPts val="0"/>
              </a:spcBef>
              <a:buNone/>
            </a:pPr>
            <a:r>
              <a:rPr lang="en-US" altLang="zh-CN">
                <a:latin typeface="华文楷体" panose="02010600040101010101" charset="-122"/>
                <a:ea typeface="华文楷体" panose="02010600040101010101" charset="-122"/>
              </a:rPr>
              <a:t>    </a:t>
            </a:r>
            <a:r>
              <a:rPr lang="en-US" altLang="zh-CN">
                <a:solidFill>
                  <a:srgbClr val="00B0F0"/>
                </a:solidFill>
                <a:latin typeface="华文楷体" panose="02010600040101010101" charset="-122"/>
                <a:ea typeface="华文楷体" panose="02010600040101010101" charset="-122"/>
              </a:rPr>
              <a:t>1. </a:t>
            </a:r>
            <a:r>
              <a:rPr lang="zh-CN" altLang="en-US">
                <a:solidFill>
                  <a:srgbClr val="00B0F0"/>
                </a:solidFill>
                <a:latin typeface="华文楷体" panose="02010600040101010101" charset="-122"/>
                <a:ea typeface="华文楷体" panose="02010600040101010101" charset="-122"/>
              </a:rPr>
              <a:t>固体废物处置原则</a:t>
            </a:r>
            <a:endParaRPr lang="zh-CN" altLang="en-US">
              <a:latin typeface="华文楷体" panose="02010600040101010101" charset="-122"/>
              <a:ea typeface="华文楷体" panose="02010600040101010101" charset="-122"/>
            </a:endParaRPr>
          </a:p>
          <a:p>
            <a:pPr marL="0" indent="0" eaLnBrk="1" latinLnBrk="0" hangingPunct="1">
              <a:lnSpc>
                <a:spcPts val="39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控制固体废物对环境污染和对人体健康危害的主要途径是实行对固体废物的资源化、无害化和减量化处理。</a:t>
            </a:r>
            <a:endParaRPr lang="zh-CN" altLang="en-US">
              <a:latin typeface="华文楷体" panose="02010600040101010101" charset="-122"/>
              <a:ea typeface="华文楷体" panose="02010600040101010101" charset="-122"/>
            </a:endParaRPr>
          </a:p>
          <a:p>
            <a:pPr marL="0" indent="0" eaLnBrk="1" latinLnBrk="0" hangingPunct="1">
              <a:lnSpc>
                <a:spcPts val="39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⑴</a:t>
            </a:r>
            <a:r>
              <a:rPr lang="zh-CN" altLang="en-US">
                <a:latin typeface="华文楷体" panose="02010600040101010101" charset="-122"/>
                <a:ea typeface="华文楷体" panose="02010600040101010101" charset="-122"/>
              </a:rPr>
              <a:t>资源化</a:t>
            </a:r>
            <a:endParaRPr lang="zh-CN" altLang="en-US">
              <a:latin typeface="华文楷体" panose="02010600040101010101" charset="-122"/>
              <a:ea typeface="华文楷体" panose="02010600040101010101" charset="-122"/>
            </a:endParaRPr>
          </a:p>
          <a:p>
            <a:pPr marL="0" indent="0" eaLnBrk="1" latinLnBrk="0" hangingPunct="1">
              <a:lnSpc>
                <a:spcPts val="39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利用对固体废物的再循环利用，回收能源和资源。对工业固体废物的回收，必须根据具体的行业生产特点而定，还应注意技术可行、产品具有竞争力及能获得经济效益等因素。</a:t>
            </a:r>
            <a:endParaRPr lang="zh-CN" altLang="en-US">
              <a:latin typeface="华文楷体" panose="02010600040101010101" charset="-122"/>
              <a:ea typeface="华文楷体" panose="02010600040101010101" charset="-122"/>
            </a:endParaRPr>
          </a:p>
          <a:p>
            <a:pPr marL="0" indent="0" eaLnBrk="1" latinLnBrk="0" hangingPunct="1">
              <a:lnSpc>
                <a:spcPts val="39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⑵无害化处置</a:t>
            </a:r>
            <a:endParaRPr lang="zh-CN" altLang="en-US">
              <a:latin typeface="华文楷体" panose="02010600040101010101" charset="-122"/>
              <a:ea typeface="华文楷体" panose="02010600040101010101" charset="-122"/>
            </a:endParaRPr>
          </a:p>
          <a:p>
            <a:pPr marL="0" indent="0" eaLnBrk="1" latinLnBrk="0" hangingPunct="1">
              <a:lnSpc>
                <a:spcPts val="39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固体废物的无害化处置是指经过适当的处理或处置，使固体废物或其中的有害成分无法危害环境，或转化为对环境无害的物质。</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9930" y="599440"/>
            <a:ext cx="8255000" cy="6002020"/>
          </a:xfrm>
        </p:spPr>
        <p:txBody>
          <a:bodyPr/>
          <a:p>
            <a:pPr marL="0" indent="0" eaLnBrk="1" latinLnBrk="0" hangingPunct="1">
              <a:lnSpc>
                <a:spcPts val="39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常用的方法有焚烧法；堆肥法；等离子气化法和热解气化法。</a:t>
            </a:r>
            <a:endParaRPr lang="zh-CN" altLang="en-US">
              <a:latin typeface="华文楷体" panose="02010600040101010101" charset="-122"/>
              <a:ea typeface="华文楷体" panose="02010600040101010101" charset="-122"/>
            </a:endParaRPr>
          </a:p>
          <a:p>
            <a:pPr marL="0" indent="0" eaLnBrk="1" latinLnBrk="0" hangingPunct="1">
              <a:lnSpc>
                <a:spcPts val="39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⑶</a:t>
            </a:r>
            <a:r>
              <a:rPr lang="zh-CN" altLang="en-US">
                <a:latin typeface="华文楷体" panose="02010600040101010101" charset="-122"/>
                <a:ea typeface="华文楷体" panose="02010600040101010101" charset="-122"/>
                <a:sym typeface="+mn-ea"/>
              </a:rPr>
              <a:t>减量化</a:t>
            </a:r>
            <a:endParaRPr lang="zh-CN" altLang="en-US">
              <a:latin typeface="华文楷体" panose="02010600040101010101" charset="-122"/>
              <a:ea typeface="华文楷体" panose="02010600040101010101" charset="-122"/>
            </a:endParaRPr>
          </a:p>
          <a:p>
            <a:pPr marL="0" indent="0" eaLnBrk="1" latinLnBrk="0" hangingPunct="1">
              <a:lnSpc>
                <a:spcPts val="39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通过处理使固体废弃物数量大大减少。</a:t>
            </a:r>
            <a:endParaRPr lang="zh-CN" altLang="en-US">
              <a:latin typeface="华文楷体" panose="02010600040101010101" charset="-122"/>
              <a:ea typeface="华文楷体" panose="02010600040101010101" charset="-122"/>
              <a:sym typeface="+mn-ea"/>
            </a:endParaRPr>
          </a:p>
          <a:p>
            <a:pPr marL="0" indent="0" eaLnBrk="1" latinLnBrk="0" hangingPunct="1">
              <a:lnSpc>
                <a:spcPts val="3900"/>
              </a:lnSpc>
              <a:spcBef>
                <a:spcPts val="0"/>
              </a:spcBef>
              <a:buNone/>
            </a:pPr>
            <a:r>
              <a:rPr lang="zh-CN" altLang="en-US">
                <a:solidFill>
                  <a:srgbClr val="00B0F0"/>
                </a:solidFill>
                <a:latin typeface="华文楷体" panose="02010600040101010101" charset="-122"/>
                <a:ea typeface="华文楷体" panose="02010600040101010101" charset="-122"/>
                <a:sym typeface="+mn-ea"/>
              </a:rPr>
              <a:t>    2. </a:t>
            </a:r>
            <a:r>
              <a:rPr lang="zh-CN" altLang="en-US">
                <a:solidFill>
                  <a:srgbClr val="00B0F0"/>
                </a:solidFill>
                <a:latin typeface="华文楷体" panose="02010600040101010101" charset="-122"/>
                <a:ea typeface="华文楷体" panose="02010600040101010101" charset="-122"/>
                <a:sym typeface="+mn-ea"/>
              </a:rPr>
              <a:t>处置方法</a:t>
            </a:r>
            <a:endParaRPr lang="zh-CN" altLang="en-US">
              <a:solidFill>
                <a:srgbClr val="00B0F0"/>
              </a:solidFill>
              <a:latin typeface="华文楷体" panose="02010600040101010101" charset="-122"/>
              <a:ea typeface="华文楷体" panose="02010600040101010101" charset="-122"/>
            </a:endParaRPr>
          </a:p>
          <a:p>
            <a:pPr marL="0" indent="0" eaLnBrk="1" latinLnBrk="0" hangingPunct="1">
              <a:lnSpc>
                <a:spcPts val="39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各种固体废物的成分不同，最终处置的方法也不相同，主要有</a:t>
            </a:r>
            <a:r>
              <a:rPr lang="zh-CN" altLang="en-US">
                <a:solidFill>
                  <a:srgbClr val="FF0000"/>
                </a:solidFill>
                <a:latin typeface="华文楷体" panose="02010600040101010101" charset="-122"/>
                <a:ea typeface="华文楷体" panose="02010600040101010101" charset="-122"/>
                <a:sym typeface="+mn-ea"/>
              </a:rPr>
              <a:t>综合利用法</a:t>
            </a:r>
            <a:r>
              <a:rPr lang="zh-CN" altLang="en-US">
                <a:latin typeface="华文楷体" panose="02010600040101010101" charset="-122"/>
                <a:ea typeface="华文楷体" panose="02010600040101010101" charset="-122"/>
                <a:sym typeface="+mn-ea"/>
              </a:rPr>
              <a:t>、</a:t>
            </a:r>
            <a:r>
              <a:rPr lang="zh-CN" altLang="en-US">
                <a:solidFill>
                  <a:srgbClr val="FF0000"/>
                </a:solidFill>
                <a:latin typeface="华文楷体" panose="02010600040101010101" charset="-122"/>
                <a:ea typeface="华文楷体" panose="02010600040101010101" charset="-122"/>
                <a:sym typeface="+mn-ea"/>
              </a:rPr>
              <a:t>化学法</a:t>
            </a:r>
            <a:r>
              <a:rPr lang="zh-CN" altLang="en-US">
                <a:latin typeface="华文楷体" panose="02010600040101010101" charset="-122"/>
                <a:ea typeface="华文楷体" panose="02010600040101010101" charset="-122"/>
                <a:sym typeface="+mn-ea"/>
              </a:rPr>
              <a:t>、</a:t>
            </a:r>
            <a:r>
              <a:rPr lang="zh-CN" altLang="en-US">
                <a:solidFill>
                  <a:srgbClr val="FF0000"/>
                </a:solidFill>
                <a:latin typeface="华文楷体" panose="02010600040101010101" charset="-122"/>
                <a:ea typeface="华文楷体" panose="02010600040101010101" charset="-122"/>
                <a:sym typeface="+mn-ea"/>
              </a:rPr>
              <a:t>焚烧法</a:t>
            </a:r>
            <a:r>
              <a:rPr lang="zh-CN" altLang="en-US">
                <a:latin typeface="华文楷体" panose="02010600040101010101" charset="-122"/>
                <a:ea typeface="华文楷体" panose="02010600040101010101" charset="-122"/>
                <a:sym typeface="+mn-ea"/>
              </a:rPr>
              <a:t>、</a:t>
            </a:r>
            <a:r>
              <a:rPr lang="zh-CN" altLang="en-US">
                <a:solidFill>
                  <a:srgbClr val="FF0000"/>
                </a:solidFill>
                <a:latin typeface="华文楷体" panose="02010600040101010101" charset="-122"/>
                <a:ea typeface="华文楷体" panose="02010600040101010101" charset="-122"/>
                <a:sym typeface="+mn-ea"/>
              </a:rPr>
              <a:t>填埋法</a:t>
            </a:r>
            <a:r>
              <a:rPr lang="zh-CN" altLang="en-US">
                <a:latin typeface="华文楷体" panose="02010600040101010101" charset="-122"/>
                <a:ea typeface="华文楷体" panose="02010600040101010101" charset="-122"/>
                <a:sym typeface="+mn-ea"/>
              </a:rPr>
              <a:t>等多种方法。</a:t>
            </a:r>
            <a:endParaRPr lang="zh-CN" altLang="en-US">
              <a:latin typeface="华文楷体" panose="02010600040101010101" charset="-122"/>
              <a:ea typeface="华文楷体" panose="02010600040101010101" charset="-122"/>
              <a:sym typeface="+mn-ea"/>
            </a:endParaRPr>
          </a:p>
          <a:p>
            <a:pPr marL="0" indent="0" algn="l">
              <a:buNone/>
            </a:pPr>
            <a:r>
              <a:rPr lang="en-US" altLang="zh-CN">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a:solidFill>
                  <a:srgbClr val="7030A0"/>
                </a:solidFill>
                <a:latin typeface="华文楷体" panose="02010600040101010101" charset="-122"/>
                <a:ea typeface="华文楷体" panose="02010600040101010101" charset="-122"/>
                <a:cs typeface="华文楷体" panose="02010600040101010101" charset="-122"/>
                <a:sym typeface="+mn-ea"/>
              </a:rPr>
              <a:t>⑴ 综合利用法</a:t>
            </a:r>
            <a:endParaRPr lang="zh-CN" altLang="en-US">
              <a:solidFill>
                <a:srgbClr val="7030A0"/>
              </a:solidFill>
              <a:latin typeface="华文楷体" panose="02010600040101010101" charset="-122"/>
              <a:ea typeface="华文楷体" panose="02010600040101010101" charset="-122"/>
              <a:cs typeface="华文楷体" panose="02010600040101010101" charset="-122"/>
            </a:endParaRPr>
          </a:p>
          <a:p>
            <a:pPr marL="0" indent="0" algn="l">
              <a:buNone/>
            </a:pPr>
            <a:r>
              <a:rPr lang="en-US" altLang="zh-CN" b="1">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综合利用实质上是资源的再利用，这样不仅解决了</a:t>
            </a:r>
            <a:r>
              <a:rPr lang="en-US" altLang="zh-CN">
                <a:latin typeface="华文楷体" panose="02010600040101010101" charset="-122"/>
                <a:ea typeface="华文楷体" panose="02010600040101010101" charset="-122"/>
                <a:cs typeface="华文楷体" panose="02010600040101010101" charset="-122"/>
                <a:sym typeface="+mn-ea"/>
              </a:rPr>
              <a:t>“</a:t>
            </a:r>
            <a:r>
              <a:rPr lang="zh-CN" altLang="en-US">
                <a:latin typeface="华文楷体" panose="02010600040101010101" charset="-122"/>
                <a:ea typeface="华文楷体" panose="02010600040101010101" charset="-122"/>
                <a:cs typeface="华文楷体" panose="02010600040101010101" charset="-122"/>
                <a:sym typeface="+mn-ea"/>
              </a:rPr>
              <a:t>三废</a:t>
            </a:r>
            <a:r>
              <a:rPr lang="en-US" altLang="zh-CN">
                <a:latin typeface="华文楷体" panose="02010600040101010101" charset="-122"/>
                <a:ea typeface="华文楷体" panose="02010600040101010101" charset="-122"/>
                <a:cs typeface="华文楷体" panose="02010600040101010101" charset="-122"/>
                <a:sym typeface="+mn-ea"/>
              </a:rPr>
              <a:t>”</a:t>
            </a:r>
            <a:r>
              <a:rPr lang="zh-CN" altLang="en-US">
                <a:latin typeface="华文楷体" panose="02010600040101010101" charset="-122"/>
                <a:ea typeface="华文楷体" panose="02010600040101010101" charset="-122"/>
                <a:cs typeface="华文楷体" panose="02010600040101010101" charset="-122"/>
                <a:sym typeface="+mn-ea"/>
              </a:rPr>
              <a:t>污染问题，而且充分利用了资源。</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lgn="l">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综合利用可以从以下三个方面考虑：</a:t>
            </a:r>
            <a:endParaRPr lang="zh-CN" altLang="en-US">
              <a:latin typeface="华文楷体" panose="02010600040101010101" charset="-122"/>
              <a:ea typeface="华文楷体" panose="02010600040101010101" charset="-122"/>
              <a:cs typeface="华文楷体" panose="02010600040101010101" charset="-122"/>
            </a:endParaRPr>
          </a:p>
          <a:p>
            <a:pPr marL="0" indent="0" algn="l">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①用作本厂或其他厂的原辅材料；</a:t>
            </a:r>
            <a:endParaRPr lang="zh-CN" altLang="en-US">
              <a:latin typeface="华文楷体" panose="02010600040101010101" charset="-122"/>
              <a:ea typeface="华文楷体" panose="02010600040101010101" charset="-122"/>
              <a:cs typeface="华文楷体" panose="02010600040101010101" charset="-122"/>
            </a:endParaRPr>
          </a:p>
          <a:p>
            <a:pPr marL="0" indent="0" algn="l">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②用作饲料或者肥料；</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6280" y="582295"/>
            <a:ext cx="8091805" cy="5798820"/>
          </a:xfrm>
        </p:spPr>
        <p:txBody>
          <a:bodyPr/>
          <a:p>
            <a:pPr marL="0" indent="0" algn="l">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③用作铺路或者建筑材料。</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lgn="l">
              <a:buNone/>
            </a:pPr>
            <a:r>
              <a:rPr lang="en-US" altLang="zh-CN">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a:solidFill>
                  <a:srgbClr val="7030A0"/>
                </a:solidFill>
                <a:latin typeface="华文楷体" panose="02010600040101010101" charset="-122"/>
                <a:ea typeface="华文楷体" panose="02010600040101010101" charset="-122"/>
                <a:cs typeface="华文楷体" panose="02010600040101010101" charset="-122"/>
                <a:sym typeface="+mn-ea"/>
              </a:rPr>
              <a:t>⑵ 化学法</a:t>
            </a:r>
            <a:endParaRPr lang="zh-CN" altLang="en-US">
              <a:solidFill>
                <a:srgbClr val="7030A0"/>
              </a:solidFill>
              <a:latin typeface="华文楷体" panose="02010600040101010101" charset="-122"/>
              <a:ea typeface="华文楷体" panose="02010600040101010101" charset="-122"/>
              <a:cs typeface="华文楷体" panose="02010600040101010101" charset="-122"/>
            </a:endParaRPr>
          </a:p>
          <a:p>
            <a:pPr marL="0" indent="0" algn="l">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利用固废中所含污染物的化学性质，通过化学反应将其转化为稳定、安全的物质，是一种常用对的无害化处理技术。例如，将氢氧化钠溶液加入含氰化物的废渣中，再用氧化剂使其转化为无毒的氰酸钠（</a:t>
            </a:r>
            <a:r>
              <a:rPr lang="en-US" altLang="zh-CN">
                <a:latin typeface="华文楷体" panose="02010600040101010101" charset="-122"/>
                <a:ea typeface="华文楷体" panose="02010600040101010101" charset="-122"/>
                <a:cs typeface="华文楷体" panose="02010600040101010101" charset="-122"/>
                <a:sym typeface="+mn-ea"/>
              </a:rPr>
              <a:t>NaCNO</a:t>
            </a:r>
            <a:r>
              <a:rPr lang="zh-CN" altLang="en-US">
                <a:latin typeface="华文楷体" panose="02010600040101010101" charset="-122"/>
                <a:ea typeface="华文楷体" panose="02010600040101010101" charset="-122"/>
                <a:cs typeface="华文楷体" panose="02010600040101010101" charset="-122"/>
                <a:sym typeface="+mn-ea"/>
              </a:rPr>
              <a:t>）或加热回流数小时，再用次氯酸钠分解，可使氰基转化为</a:t>
            </a:r>
            <a:r>
              <a:rPr lang="en-US" altLang="zh-CN">
                <a:latin typeface="华文楷体" panose="02010600040101010101" charset="-122"/>
                <a:ea typeface="华文楷体" panose="02010600040101010101" charset="-122"/>
                <a:cs typeface="华文楷体" panose="02010600040101010101" charset="-122"/>
                <a:sym typeface="+mn-ea"/>
              </a:rPr>
              <a:t>CO</a:t>
            </a:r>
            <a:r>
              <a:rPr lang="en-US" altLang="zh-CN" baseline="-25000">
                <a:latin typeface="华文楷体" panose="02010600040101010101" charset="-122"/>
                <a:ea typeface="华文楷体" panose="02010600040101010101" charset="-122"/>
                <a:cs typeface="华文楷体" panose="02010600040101010101" charset="-122"/>
                <a:sym typeface="+mn-ea"/>
              </a:rPr>
              <a:t>2</a:t>
            </a:r>
            <a:r>
              <a:rPr lang="zh-CN" altLang="en-US">
                <a:latin typeface="华文楷体" panose="02010600040101010101" charset="-122"/>
                <a:ea typeface="华文楷体" panose="02010600040101010101" charset="-122"/>
                <a:cs typeface="华文楷体" panose="02010600040101010101" charset="-122"/>
                <a:sym typeface="+mn-ea"/>
              </a:rPr>
              <a:t>和</a:t>
            </a:r>
            <a:r>
              <a:rPr lang="en-US" altLang="zh-CN">
                <a:latin typeface="华文楷体" panose="02010600040101010101" charset="-122"/>
                <a:ea typeface="华文楷体" panose="02010600040101010101" charset="-122"/>
                <a:cs typeface="华文楷体" panose="02010600040101010101" charset="-122"/>
                <a:sym typeface="+mn-ea"/>
              </a:rPr>
              <a:t>N</a:t>
            </a:r>
            <a:r>
              <a:rPr lang="en-US" altLang="zh-CN" baseline="-25000">
                <a:latin typeface="华文楷体" panose="02010600040101010101" charset="-122"/>
                <a:ea typeface="华文楷体" panose="02010600040101010101" charset="-122"/>
                <a:cs typeface="华文楷体" panose="02010600040101010101" charset="-122"/>
                <a:sym typeface="+mn-ea"/>
              </a:rPr>
              <a:t>2</a:t>
            </a:r>
            <a:r>
              <a:rPr lang="zh-CN" altLang="en-US">
                <a:latin typeface="华文楷体" panose="02010600040101010101" charset="-122"/>
                <a:ea typeface="华文楷体" panose="02010600040101010101" charset="-122"/>
                <a:cs typeface="华文楷体" panose="02010600040101010101" charset="-122"/>
                <a:sym typeface="+mn-ea"/>
              </a:rPr>
              <a:t>，从而达到无害化目的。</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lgn="l">
              <a:buNone/>
            </a:pPr>
            <a:r>
              <a:rPr lang="en-US" altLang="zh-CN">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a:solidFill>
                  <a:srgbClr val="7030A0"/>
                </a:solidFill>
                <a:latin typeface="华文楷体" panose="02010600040101010101" charset="-122"/>
                <a:ea typeface="华文楷体" panose="02010600040101010101" charset="-122"/>
                <a:cs typeface="华文楷体" panose="02010600040101010101" charset="-122"/>
                <a:sym typeface="+mn-ea"/>
              </a:rPr>
              <a:t>⑶ 焚烧法</a:t>
            </a:r>
            <a:endParaRPr lang="zh-CN" altLang="en-US">
              <a:solidFill>
                <a:srgbClr val="7030A0"/>
              </a:solidFill>
              <a:latin typeface="华文楷体" panose="02010600040101010101" charset="-122"/>
              <a:ea typeface="华文楷体" panose="02010600040101010101" charset="-122"/>
              <a:cs typeface="华文楷体" panose="02010600040101010101" charset="-122"/>
            </a:endParaRPr>
          </a:p>
          <a:p>
            <a:pPr marL="0" indent="0" algn="l">
              <a:buNone/>
            </a:pPr>
            <a:r>
              <a:rPr lang="zh-CN" altLang="en-US">
                <a:latin typeface="华文楷体" panose="02010600040101010101" charset="-122"/>
                <a:ea typeface="华文楷体" panose="02010600040101010101" charset="-122"/>
                <a:cs typeface="华文楷体" panose="02010600040101010101" charset="-122"/>
                <a:sym typeface="+mn-ea"/>
              </a:rPr>
              <a:t>   焚烧法是使被处理的废渣与过量的空气在焚烧炉内进行氧化燃烧反应，从而使废渣中所含的污染物在高温下氧化分解而被破坏，是一种高温处理和深度氧化的综合工艺。焚烧能大大减少废渣体积，消除其中的许多有害物质，同时又能回收热量。因此，对于一些暂时无回收价值的可燃性废渣，特别是当用其他方法不能解决或处理不彻底时，焚</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000" y="899160"/>
            <a:ext cx="8329930" cy="4806950"/>
          </a:xfrm>
        </p:spPr>
        <p:txBody>
          <a:bodyPr/>
          <a:p>
            <a:pPr marL="0" indent="0" algn="l" eaLnBrk="1" latinLnBrk="0" hangingPunct="1">
              <a:lnSpc>
                <a:spcPts val="35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烧则是一个有效的办法。</a:t>
            </a:r>
            <a:endParaRPr lang="zh-CN" altLang="en-US">
              <a:latin typeface="华文楷体" panose="02010600040101010101" charset="-122"/>
              <a:ea typeface="华文楷体" panose="02010600040101010101" charset="-122"/>
              <a:cs typeface="华文楷体" panose="02010600040101010101" charset="-122"/>
            </a:endParaRPr>
          </a:p>
          <a:p>
            <a:pPr marL="0" indent="0" algn="l" eaLnBrk="1" latinLnBrk="0" hangingPunct="1">
              <a:lnSpc>
                <a:spcPts val="35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该法可使废渣完全氧化成无害物质，</a:t>
            </a:r>
            <a:r>
              <a:rPr lang="en-US" altLang="zh-CN">
                <a:latin typeface="华文楷体" panose="02010600040101010101" charset="-122"/>
                <a:ea typeface="华文楷体" panose="02010600040101010101" charset="-122"/>
                <a:cs typeface="华文楷体" panose="02010600040101010101" charset="-122"/>
                <a:sym typeface="+mn-ea"/>
              </a:rPr>
              <a:t>COD</a:t>
            </a:r>
            <a:r>
              <a:rPr lang="zh-CN" altLang="en-US">
                <a:latin typeface="华文楷体" panose="02010600040101010101" charset="-122"/>
                <a:ea typeface="华文楷体" panose="02010600040101010101" charset="-122"/>
                <a:cs typeface="华文楷体" panose="02010600040101010101" charset="-122"/>
                <a:sym typeface="+mn-ea"/>
              </a:rPr>
              <a:t>的去除率可达</a:t>
            </a:r>
            <a:r>
              <a:rPr lang="en-US" altLang="zh-CN">
                <a:latin typeface="华文楷体" panose="02010600040101010101" charset="-122"/>
                <a:ea typeface="华文楷体" panose="02010600040101010101" charset="-122"/>
                <a:cs typeface="华文楷体" panose="02010600040101010101" charset="-122"/>
                <a:sym typeface="+mn-ea"/>
              </a:rPr>
              <a:t>99.5%</a:t>
            </a:r>
            <a:r>
              <a:rPr lang="zh-CN" altLang="en-US">
                <a:latin typeface="华文楷体" panose="02010600040101010101" charset="-122"/>
                <a:ea typeface="华文楷体" panose="02010600040101010101" charset="-122"/>
                <a:cs typeface="华文楷体" panose="02010600040101010101" charset="-122"/>
                <a:sym typeface="+mn-ea"/>
              </a:rPr>
              <a:t>以上，适宜处理有机物含量较高或热值较高的废渣。当废渣中的有机物含量较少时，可加入辅助燃料。</a:t>
            </a:r>
            <a:endParaRPr lang="zh-CN" altLang="en-US">
              <a:latin typeface="华文楷体" panose="02010600040101010101" charset="-122"/>
              <a:ea typeface="华文楷体" panose="02010600040101010101" charset="-122"/>
              <a:cs typeface="华文楷体" panose="02010600040101010101" charset="-122"/>
            </a:endParaRPr>
          </a:p>
          <a:p>
            <a:pPr marL="0" indent="0" algn="l" eaLnBrk="1" latinLnBrk="0" hangingPunct="1">
              <a:lnSpc>
                <a:spcPts val="35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焚烧法工艺系统占地不大，建造费用也不高，因此使用焚烧法处理</a:t>
            </a:r>
            <a:r>
              <a:rPr lang="en-US" altLang="zh-CN">
                <a:latin typeface="华文楷体" panose="02010600040101010101" charset="-122"/>
                <a:ea typeface="华文楷体" panose="02010600040101010101" charset="-122"/>
                <a:cs typeface="华文楷体" panose="02010600040101010101" charset="-122"/>
                <a:sym typeface="+mn-ea"/>
              </a:rPr>
              <a:t>“</a:t>
            </a:r>
            <a:r>
              <a:rPr lang="zh-CN" altLang="en-US">
                <a:latin typeface="华文楷体" panose="02010600040101010101" charset="-122"/>
                <a:ea typeface="华文楷体" panose="02010600040101010101" charset="-122"/>
                <a:cs typeface="华文楷体" panose="02010600040101010101" charset="-122"/>
                <a:sym typeface="+mn-ea"/>
              </a:rPr>
              <a:t>三废</a:t>
            </a:r>
            <a:r>
              <a:rPr lang="en-US" altLang="zh-CN">
                <a:latin typeface="华文楷体" panose="02010600040101010101" charset="-122"/>
                <a:ea typeface="华文楷体" panose="02010600040101010101" charset="-122"/>
                <a:cs typeface="华文楷体" panose="02010600040101010101" charset="-122"/>
                <a:sym typeface="+mn-ea"/>
              </a:rPr>
              <a:t>”</a:t>
            </a:r>
            <a:r>
              <a:rPr lang="zh-CN" altLang="en-US">
                <a:latin typeface="华文楷体" panose="02010600040101010101" charset="-122"/>
                <a:ea typeface="华文楷体" panose="02010600040101010101" charset="-122"/>
                <a:cs typeface="华文楷体" panose="02010600040101010101" charset="-122"/>
                <a:sym typeface="+mn-ea"/>
              </a:rPr>
              <a:t>（尤其是处理废渣）在国内外被广泛采用。</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lgn="l"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endParaRPr lang="en-US" altLang="zh-CN">
              <a:latin typeface="华文楷体" panose="02010600040101010101" charset="-122"/>
              <a:ea typeface="华文楷体" panose="02010600040101010101" charset="-122"/>
            </a:endParaRPr>
          </a:p>
          <a:p>
            <a:pPr marL="0" indent="0" algn="l" eaLnBrk="1" latinLnBrk="0" hangingPunct="1">
              <a:lnSpc>
                <a:spcPts val="3500"/>
              </a:lnSpc>
              <a:spcBef>
                <a:spcPts val="0"/>
              </a:spcBef>
              <a:buNone/>
            </a:pPr>
            <a:r>
              <a:rPr lang="en-US" altLang="zh-CN" b="1">
                <a:latin typeface="华文楷体" panose="02010600040101010101" charset="-122"/>
                <a:ea typeface="华文楷体" panose="02010600040101010101" charset="-122"/>
                <a:cs typeface="华文楷体" panose="02010600040101010101" charset="-122"/>
                <a:sym typeface="+mn-ea"/>
              </a:rPr>
              <a:t>    </a:t>
            </a:r>
            <a:r>
              <a:rPr lang="zh-CN" altLang="en-US" b="1">
                <a:latin typeface="华文楷体" panose="02010600040101010101" charset="-122"/>
                <a:ea typeface="华文楷体" panose="02010600040101010101" charset="-122"/>
                <a:cs typeface="华文楷体" panose="02010600040101010101" charset="-122"/>
                <a:sym typeface="+mn-ea"/>
              </a:rPr>
              <a:t>常用的回转炉焚烧工艺流程见下图</a:t>
            </a:r>
            <a:endParaRPr lang="zh-CN" altLang="en-US" b="1">
              <a:latin typeface="华文楷体" panose="02010600040101010101" charset="-122"/>
              <a:ea typeface="华文楷体" panose="02010600040101010101" charset="-122"/>
              <a:cs typeface="华文楷体" panose="02010600040101010101" charset="-122"/>
              <a:sym typeface="+mn-ea"/>
            </a:endParaRPr>
          </a:p>
          <a:p>
            <a:pPr marL="0" indent="0" algn="l"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sym typeface="+mn-ea"/>
              </a:rPr>
              <a:t>图中：1- 回转炉（温度650℃～1250</a:t>
            </a:r>
            <a:r>
              <a:rPr lang="zh-CN" altLang="en-US">
                <a:latin typeface="华文楷体" panose="02010600040101010101" charset="-122"/>
                <a:ea typeface="华文楷体" panose="02010600040101010101" charset="-122"/>
                <a:cs typeface="华文楷体" panose="02010600040101010101" charset="-122"/>
                <a:sym typeface="+mn-ea"/>
              </a:rPr>
              <a:t>℃</a:t>
            </a:r>
            <a:r>
              <a:rPr lang="zh-CN" altLang="en-US">
                <a:latin typeface="华文楷体" panose="02010600040101010101" charset="-122"/>
                <a:ea typeface="华文楷体" panose="02010600040101010101" charset="-122"/>
                <a:cs typeface="华文楷体" panose="02010600040101010101" charset="-122"/>
                <a:sym typeface="+mn-ea"/>
              </a:rPr>
              <a:t>）；2-</a:t>
            </a: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二次燃烧室（温度1100</a:t>
            </a:r>
            <a:r>
              <a:rPr lang="zh-CN" altLang="en-US">
                <a:latin typeface="华文楷体" panose="02010600040101010101" charset="-122"/>
                <a:ea typeface="华文楷体" panose="02010600040101010101" charset="-122"/>
                <a:cs typeface="华文楷体" panose="02010600040101010101" charset="-122"/>
                <a:sym typeface="+mn-ea"/>
              </a:rPr>
              <a:t>℃～</a:t>
            </a:r>
            <a:r>
              <a:rPr lang="zh-CN" altLang="en-US">
                <a:latin typeface="华文楷体" panose="02010600040101010101" charset="-122"/>
                <a:ea typeface="华文楷体" panose="02010600040101010101" charset="-122"/>
                <a:cs typeface="华文楷体" panose="02010600040101010101" charset="-122"/>
                <a:sym typeface="+mn-ea"/>
              </a:rPr>
              <a:t>1370</a:t>
            </a:r>
            <a:r>
              <a:rPr lang="zh-CN" altLang="en-US">
                <a:latin typeface="华文楷体" panose="02010600040101010101" charset="-122"/>
                <a:ea typeface="华文楷体" panose="02010600040101010101" charset="-122"/>
                <a:cs typeface="华文楷体" panose="02010600040101010101" charset="-122"/>
                <a:sym typeface="+mn-ea"/>
              </a:rPr>
              <a:t>℃</a:t>
            </a:r>
            <a:r>
              <a:rPr lang="zh-CN" altLang="en-US">
                <a:latin typeface="华文楷体" panose="02010600040101010101" charset="-122"/>
                <a:ea typeface="华文楷体" panose="02010600040101010101" charset="-122"/>
                <a:cs typeface="华文楷体" panose="02010600040101010101" charset="-122"/>
                <a:sym typeface="+mn-ea"/>
              </a:rPr>
              <a:t>）；3-</a:t>
            </a: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废热锅炉；4-</a:t>
            </a: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水洗塔；5-</a:t>
            </a: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风机</a:t>
            </a:r>
            <a:endParaRPr lang="zh-CN" altLang="en-US">
              <a:latin typeface="华文楷体" panose="02010600040101010101" charset="-122"/>
              <a:ea typeface="华文楷体" panose="02010600040101010101" charset="-122"/>
              <a:cs typeface="华文楷体" panose="02010600040101010101" charset="-122"/>
            </a:endParaRPr>
          </a:p>
          <a:p>
            <a:pPr marL="0" indent="0" algn="l">
              <a:buNone/>
            </a:pPr>
            <a:endParaRPr lang="zh-CN" altLang="en-US">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内容占位符 1"/>
          <p:cNvPicPr>
            <a:picLocks noChangeAspect="1"/>
          </p:cNvPicPr>
          <p:nvPr>
            <p:ph idx="1"/>
          </p:nvPr>
        </p:nvPicPr>
        <p:blipFill>
          <a:blip r:embed="rId1"/>
          <a:stretch>
            <a:fillRect/>
          </a:stretch>
        </p:blipFill>
        <p:spPr>
          <a:xfrm>
            <a:off x="773430" y="1002665"/>
            <a:ext cx="8191500" cy="43795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1680" y="567055"/>
            <a:ext cx="8223250" cy="6006465"/>
          </a:xfrm>
        </p:spPr>
        <p:txBody>
          <a:bodyPr/>
          <a:p>
            <a:pPr marL="0" indent="0" algn="just" eaLnBrk="1" latinLnBrk="0" hangingPunct="1">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第三十一条</a:t>
            </a:r>
            <a:r>
              <a:rPr lang="zh-CN" altLang="en-US" dirty="0">
                <a:latin typeface="华文楷体" panose="02010600040101010101" charset="-122"/>
                <a:ea typeface="华文楷体" panose="02010600040101010101" charset="-122"/>
                <a:cs typeface="华文楷体" panose="02010600040101010101" charset="-122"/>
                <a:sym typeface="+mn-ea"/>
              </a:rPr>
              <a:t> </a:t>
            </a: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国家建立、健全生态保护</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补偿</a:t>
            </a:r>
            <a:r>
              <a:rPr lang="zh-CN" altLang="en-US" dirty="0">
                <a:latin typeface="华文楷体" panose="02010600040101010101" charset="-122"/>
                <a:ea typeface="华文楷体" panose="02010600040101010101" charset="-122"/>
                <a:cs typeface="华文楷体" panose="02010600040101010101" charset="-122"/>
                <a:sym typeface="+mn-ea"/>
              </a:rPr>
              <a:t>制度。</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第三十二条</a:t>
            </a:r>
            <a:r>
              <a:rPr lang="zh-CN" altLang="en-US" dirty="0">
                <a:latin typeface="华文楷体" panose="02010600040101010101" charset="-122"/>
                <a:ea typeface="华文楷体" panose="02010600040101010101" charset="-122"/>
                <a:cs typeface="华文楷体" panose="02010600040101010101" charset="-122"/>
                <a:sym typeface="+mn-ea"/>
              </a:rPr>
              <a:t> </a:t>
            </a: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国家加强对大气、水、土壤等的保护，建立和完善相应的</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调查、监测、评估和修复</a:t>
            </a:r>
            <a:r>
              <a:rPr lang="zh-CN" altLang="en-US" dirty="0">
                <a:latin typeface="华文楷体" panose="02010600040101010101" charset="-122"/>
                <a:ea typeface="华文楷体" panose="02010600040101010101" charset="-122"/>
                <a:cs typeface="华文楷体" panose="02010600040101010101" charset="-122"/>
                <a:sym typeface="+mn-ea"/>
              </a:rPr>
              <a:t>制度。</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buNone/>
            </a:pPr>
            <a:r>
              <a:rPr lang="zh-CN" altLang="en-US" dirty="0">
                <a:latin typeface="华文楷体" panose="02010600040101010101" charset="-122"/>
                <a:ea typeface="华文楷体" panose="02010600040101010101" charset="-122"/>
                <a:cs typeface="华文楷体" panose="02010600040101010101" charset="-122"/>
                <a:sym typeface="+mn-ea"/>
              </a:rPr>
              <a:t>第四十一条 建设项目中防治污染的设施，应当与主体工程</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同时设计、同时施工、同时投产使用</a:t>
            </a:r>
            <a:r>
              <a:rPr lang="zh-CN" altLang="en-US" dirty="0">
                <a:latin typeface="华文楷体" panose="02010600040101010101" charset="-122"/>
                <a:ea typeface="华文楷体" panose="02010600040101010101" charset="-122"/>
                <a:cs typeface="华文楷体" panose="02010600040101010101" charset="-122"/>
                <a:sym typeface="+mn-ea"/>
              </a:rPr>
              <a:t>。防治污染的设施应当符合经批准的环境影响评价文件的要求，不得擅自拆除或者闲置。</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第四十二条</a:t>
            </a:r>
            <a:r>
              <a:rPr lang="zh-CN" altLang="en-US" dirty="0">
                <a:latin typeface="华文楷体" panose="02010600040101010101" charset="-122"/>
                <a:ea typeface="华文楷体" panose="02010600040101010101" charset="-122"/>
                <a:cs typeface="华文楷体" panose="02010600040101010101" charset="-122"/>
                <a:sym typeface="+mn-ea"/>
              </a:rPr>
              <a:t> </a:t>
            </a: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排放污染物的企业事业单位和其他生产经营者，应当采取措施，</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防治</a:t>
            </a:r>
            <a:r>
              <a:rPr lang="zh-CN" altLang="en-US" dirty="0">
                <a:latin typeface="华文楷体" panose="02010600040101010101" charset="-122"/>
                <a:ea typeface="华文楷体" panose="02010600040101010101" charset="-122"/>
                <a:cs typeface="华文楷体" panose="02010600040101010101" charset="-122"/>
                <a:sym typeface="+mn-ea"/>
              </a:rPr>
              <a:t>在生产建设或者其他活动中产生的废气、废水、废渣、医疗废物、粉尘、恶臭气体、放射性物质以及噪声、振动、光辐射、电磁辐射等对环境的污染和危害。排放污染物的企业事业单位，应当建立</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环境保护责任制度</a:t>
            </a:r>
            <a:r>
              <a:rPr lang="zh-CN" altLang="en-US" dirty="0">
                <a:latin typeface="华文楷体" panose="02010600040101010101" charset="-122"/>
                <a:ea typeface="华文楷体" panose="02010600040101010101" charset="-122"/>
                <a:cs typeface="华文楷体" panose="02010600040101010101" charset="-122"/>
                <a:sym typeface="+mn-ea"/>
              </a:rPr>
              <a:t>，明确单位负责人和相关人员的责任。</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第四十三条</a:t>
            </a:r>
            <a:r>
              <a:rPr lang="zh-CN" altLang="en-US" dirty="0">
                <a:latin typeface="华文楷体" panose="02010600040101010101" charset="-122"/>
                <a:ea typeface="华文楷体" panose="02010600040101010101" charset="-122"/>
                <a:cs typeface="华文楷体" panose="02010600040101010101" charset="-122"/>
                <a:sym typeface="+mn-ea"/>
              </a:rPr>
              <a:t> </a:t>
            </a: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排放污染物的企业事业单位和其他生产经营者，应当按照国家有关规定</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缴纳排污费</a:t>
            </a:r>
            <a:r>
              <a:rPr lang="zh-CN" altLang="en-US" dirty="0">
                <a:latin typeface="华文楷体" panose="02010600040101010101" charset="-122"/>
                <a:ea typeface="华文楷体" panose="02010600040101010101" charset="-122"/>
                <a:cs typeface="华文楷体" panose="02010600040101010101" charset="-122"/>
                <a:sym typeface="+mn-ea"/>
              </a:rPr>
              <a:t>。</a:t>
            </a:r>
            <a:endParaRPr lang="zh-CN" altLang="en-US" dirty="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9140" y="542925"/>
            <a:ext cx="8225790" cy="5839460"/>
          </a:xfrm>
        </p:spPr>
        <p:txBody>
          <a:bodyPr/>
          <a:p>
            <a:pPr marL="0" indent="0" algn="l" eaLnBrk="1" latinLnBrk="0" hangingPunct="1">
              <a:lnSpc>
                <a:spcPts val="3200"/>
              </a:lnSpc>
              <a:spcBef>
                <a:spcPts val="0"/>
              </a:spcBef>
              <a:buNone/>
            </a:pPr>
            <a:r>
              <a:rPr lang="en-US" altLang="zh-CN">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a:solidFill>
                  <a:srgbClr val="7030A0"/>
                </a:solidFill>
                <a:latin typeface="华文楷体" panose="02010600040101010101" charset="-122"/>
                <a:ea typeface="华文楷体" panose="02010600040101010101" charset="-122"/>
                <a:cs typeface="华文楷体" panose="02010600040101010101" charset="-122"/>
                <a:sym typeface="+mn-ea"/>
              </a:rPr>
              <a:t>⑷ 热解法</a:t>
            </a:r>
            <a:endParaRPr lang="zh-CN" altLang="en-US">
              <a:solidFill>
                <a:srgbClr val="7030A0"/>
              </a:solidFill>
              <a:latin typeface="华文楷体" panose="02010600040101010101" charset="-122"/>
              <a:ea typeface="华文楷体" panose="02010600040101010101" charset="-122"/>
              <a:cs typeface="华文楷体" panose="02010600040101010101" charset="-122"/>
            </a:endParaRPr>
          </a:p>
          <a:p>
            <a:pPr marL="0" indent="0" algn="l" eaLnBrk="1" latinLnBrk="0" hangingPunct="1">
              <a:lnSpc>
                <a:spcPts val="32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热解法是在无氧或缺氧的高温条件下，使废渣中的大分子有机物裂解为可燃的小分子燃料气体、油和固态碳等。</a:t>
            </a:r>
            <a:endParaRPr lang="zh-CN" altLang="en-US">
              <a:latin typeface="华文楷体" panose="02010600040101010101" charset="-122"/>
              <a:ea typeface="华文楷体" panose="02010600040101010101" charset="-122"/>
              <a:cs typeface="华文楷体" panose="02010600040101010101" charset="-122"/>
            </a:endParaRPr>
          </a:p>
          <a:p>
            <a:pPr marL="0" indent="0" algn="l" eaLnBrk="1" latinLnBrk="0" hangingPunct="1">
              <a:lnSpc>
                <a:spcPts val="32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热解法与焚烧法是两个完全不同的处理过程。焚烧过程放热，其热量可以回收利用；而热解产物主要为可燃的小分子化合物，如气态的氢、甲烷，液态的甲醇、丙酮、乙酸、乙醛等有机物以及</a:t>
            </a:r>
            <a:r>
              <a:rPr lang="zh-CN" altLang="en-US">
                <a:latin typeface="华文楷体" panose="02010600040101010101" charset="-122"/>
                <a:ea typeface="华文楷体" panose="02010600040101010101" charset="-122"/>
                <a:cs typeface="华文楷体" panose="02010600040101010101" charset="-122"/>
                <a:sym typeface="+mn-ea"/>
              </a:rPr>
              <a:t>溶剂</a:t>
            </a:r>
            <a:r>
              <a:rPr lang="zh-CN" altLang="en-US">
                <a:latin typeface="华文楷体" panose="02010600040101010101" charset="-122"/>
                <a:ea typeface="华文楷体" panose="02010600040101010101" charset="-122"/>
                <a:cs typeface="华文楷体" panose="02010600040101010101" charset="-122"/>
                <a:sym typeface="+mn-ea"/>
              </a:rPr>
              <a:t>油和</a:t>
            </a:r>
            <a:r>
              <a:rPr lang="zh-CN" altLang="en-US">
                <a:latin typeface="华文楷体" panose="02010600040101010101" charset="-122"/>
                <a:ea typeface="华文楷体" panose="02010600040101010101" charset="-122"/>
                <a:cs typeface="华文楷体" panose="02010600040101010101" charset="-122"/>
                <a:sym typeface="+mn-ea"/>
              </a:rPr>
              <a:t>焦</a:t>
            </a:r>
            <a:r>
              <a:rPr lang="zh-CN" altLang="en-US">
                <a:latin typeface="华文楷体" panose="02010600040101010101" charset="-122"/>
                <a:ea typeface="华文楷体" panose="02010600040101010101" charset="-122"/>
                <a:cs typeface="华文楷体" panose="02010600040101010101" charset="-122"/>
                <a:sym typeface="+mn-ea"/>
              </a:rPr>
              <a:t>油等 ，固态的焦炭或炭黑，这些产品可以回收利用。</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spcBef>
                <a:spcPts val="0"/>
              </a:spcBef>
              <a:buNone/>
            </a:pPr>
            <a:r>
              <a:rPr lang="zh-CN" altLang="en-US">
                <a:solidFill>
                  <a:srgbClr val="7030A0"/>
                </a:solidFill>
                <a:latin typeface="华文楷体" panose="02010600040101010101" charset="-122"/>
                <a:ea typeface="华文楷体" panose="02010600040101010101" charset="-122"/>
                <a:cs typeface="华文楷体" panose="02010600040101010101" charset="-122"/>
                <a:sym typeface="+mn-ea"/>
              </a:rPr>
              <a:t>    ⑸ 填埋法</a:t>
            </a:r>
            <a:endParaRPr lang="zh-CN" altLang="en-US">
              <a:solidFill>
                <a:srgbClr val="7030A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土地填埋作为废渣的常用处置方法，在</a:t>
            </a:r>
            <a:r>
              <a:rPr lang="en-US" altLang="zh-CN">
                <a:latin typeface="华文楷体" panose="02010600040101010101" charset="-122"/>
                <a:ea typeface="华文楷体" panose="02010600040101010101" charset="-122"/>
                <a:sym typeface="+mn-ea"/>
              </a:rPr>
              <a:t>20</a:t>
            </a:r>
            <a:r>
              <a:rPr lang="zh-CN" altLang="en-US">
                <a:latin typeface="华文楷体" panose="02010600040101010101" charset="-122"/>
                <a:ea typeface="华文楷体" panose="02010600040101010101" charset="-122"/>
                <a:sym typeface="+mn-ea"/>
              </a:rPr>
              <a:t>世纪初就已经开始使用。废渣在经过焚烧和堆肥化处理后，仍然产生为数相当大的灰分、残渣需要再进行最终填埋。</a:t>
            </a:r>
            <a:endParaRPr lang="zh-CN" altLang="en-US">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填埋场选址以及运营管理参见《危险废物填埋污染控制标准》（GB 18598-20</a:t>
            </a:r>
            <a:r>
              <a:rPr lang="en-US" altLang="zh-CN">
                <a:latin typeface="华文楷体" panose="02010600040101010101" charset="-122"/>
                <a:ea typeface="华文楷体" panose="02010600040101010101" charset="-122"/>
                <a:sym typeface="+mn-ea"/>
              </a:rPr>
              <a:t>19</a:t>
            </a:r>
            <a:r>
              <a:rPr lang="zh-CN" altLang="en-US">
                <a:latin typeface="华文楷体" panose="02010600040101010101" charset="-122"/>
                <a:ea typeface="华文楷体" panose="02010600040101010101" charset="-122"/>
                <a:sym typeface="+mn-ea"/>
              </a:rPr>
              <a:t> ）。</a:t>
            </a:r>
            <a:endParaRPr lang="zh-CN" altLang="en-US">
              <a:latin typeface="华文楷体" panose="02010600040101010101" charset="-122"/>
              <a:ea typeface="华文楷体" panose="02010600040101010101" charset="-122"/>
            </a:endParaRPr>
          </a:p>
          <a:p>
            <a:pPr marL="0" indent="0" algn="l">
              <a:buNone/>
            </a:pPr>
            <a:endParaRPr lang="zh-CN" altLang="en-US" b="1">
              <a:solidFill>
                <a:schemeClr val="tx1"/>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8185" y="528320"/>
            <a:ext cx="8201660" cy="6074410"/>
          </a:xfrm>
        </p:spPr>
        <p:txBody>
          <a:bodyPr/>
          <a:p>
            <a:pPr marL="0" indent="0" algn="just" eaLnBrk="1" latinLnBrk="0" hangingPunct="1">
              <a:buNone/>
            </a:pPr>
            <a:r>
              <a:rPr lang="en-US" altLang="zh-CN" b="1">
                <a:latin typeface="华文楷体" panose="02010600040101010101" charset="-122"/>
                <a:ea typeface="华文楷体" panose="02010600040101010101" charset="-122"/>
                <a:cs typeface="华文楷体" panose="02010600040101010101" charset="-122"/>
              </a:rPr>
              <a:t>    </a:t>
            </a:r>
            <a:r>
              <a:rPr lang="zh-CN" altLang="en-US" b="1">
                <a:latin typeface="华文楷体" panose="02010600040101010101" charset="-122"/>
                <a:ea typeface="华文楷体" panose="02010600040101010101" charset="-122"/>
                <a:cs typeface="华文楷体" panose="02010600040101010101" charset="-122"/>
              </a:rPr>
              <a:t>二、《水污染防治法》（</a:t>
            </a:r>
            <a:r>
              <a:rPr lang="en-US" altLang="zh-CN" b="1">
                <a:latin typeface="华文楷体" panose="02010600040101010101" charset="-122"/>
                <a:ea typeface="华文楷体" panose="02010600040101010101" charset="-122"/>
                <a:cs typeface="华文楷体" panose="02010600040101010101" charset="-122"/>
              </a:rPr>
              <a:t>2017</a:t>
            </a:r>
            <a:r>
              <a:rPr lang="zh-CN" altLang="en-US" b="1">
                <a:latin typeface="华文楷体" panose="02010600040101010101" charset="-122"/>
                <a:ea typeface="华文楷体" panose="02010600040101010101" charset="-122"/>
                <a:cs typeface="华文楷体" panose="02010600040101010101" charset="-122"/>
              </a:rPr>
              <a:t>年修订）</a:t>
            </a:r>
            <a:endParaRPr lang="zh-CN" altLang="en-US" b="1">
              <a:latin typeface="华文楷体" panose="02010600040101010101" charset="-122"/>
              <a:ea typeface="华文楷体" panose="02010600040101010101" charset="-122"/>
              <a:cs typeface="华文楷体" panose="02010600040101010101" charset="-122"/>
            </a:endParaRPr>
          </a:p>
          <a:p>
            <a:pPr marL="0" indent="0" algn="just" eaLnBrk="1" latinLnBrk="0" hangingPunct="1">
              <a:buNone/>
            </a:pPr>
            <a:r>
              <a:rPr lang="en-US" altLang="zh-CN">
                <a:latin typeface="华文楷体" panose="02010600040101010101" charset="-122"/>
                <a:ea typeface="华文楷体" panose="02010600040101010101" charset="-122"/>
                <a:cs typeface="华文楷体" panose="02010600040101010101" charset="-122"/>
              </a:rPr>
              <a:t>    </a:t>
            </a:r>
            <a:r>
              <a:rPr lang="zh-CN" altLang="en-US">
                <a:solidFill>
                  <a:srgbClr val="00B0F0"/>
                </a:solidFill>
                <a:latin typeface="华文楷体" panose="02010600040101010101" charset="-122"/>
                <a:ea typeface="华文楷体" panose="02010600040101010101" charset="-122"/>
                <a:cs typeface="华文楷体" panose="02010600040101010101" charset="-122"/>
              </a:rPr>
              <a:t>第三条</a:t>
            </a:r>
            <a:r>
              <a:rPr lang="en-US" altLang="zh-CN">
                <a:latin typeface="华文楷体" panose="02010600040101010101" charset="-122"/>
                <a:ea typeface="华文楷体" panose="02010600040101010101" charset="-122"/>
                <a:cs typeface="华文楷体" panose="02010600040101010101" charset="-122"/>
              </a:rPr>
              <a:t> 水污染防治应当坚持</a:t>
            </a:r>
            <a:r>
              <a:rPr lang="en-US" altLang="zh-CN">
                <a:solidFill>
                  <a:srgbClr val="FF0000"/>
                </a:solidFill>
                <a:latin typeface="华文楷体" panose="02010600040101010101" charset="-122"/>
                <a:ea typeface="华文楷体" panose="02010600040101010101" charset="-122"/>
                <a:cs typeface="华文楷体" panose="02010600040101010101" charset="-122"/>
              </a:rPr>
              <a:t>预防为主、防治结合、综合治理</a:t>
            </a:r>
            <a:r>
              <a:rPr lang="en-US" altLang="zh-CN">
                <a:latin typeface="华文楷体" panose="02010600040101010101" charset="-122"/>
                <a:ea typeface="华文楷体" panose="02010600040101010101" charset="-122"/>
                <a:cs typeface="华文楷体" panose="02010600040101010101" charset="-122"/>
              </a:rPr>
              <a:t>的原则，优先保护饮用水水源，严格控制工业污染、城镇生活污染，防治农业面源污染，积极推进生态治理工程建设，预防、控制和减少水环境污染和生态破坏。</a:t>
            </a:r>
            <a:endParaRPr lang="en-US" altLang="zh-CN">
              <a:latin typeface="华文楷体" panose="02010600040101010101" charset="-122"/>
              <a:ea typeface="华文楷体" panose="02010600040101010101" charset="-122"/>
              <a:cs typeface="华文楷体" panose="02010600040101010101" charset="-122"/>
            </a:endParaRPr>
          </a:p>
          <a:p>
            <a:pPr marL="0" indent="0" algn="just" eaLnBrk="1" latinLnBrk="0" hangingPunct="1">
              <a:buNone/>
            </a:pPr>
            <a:r>
              <a:rPr lang="en-US" altLang="zh-CN">
                <a:latin typeface="华文楷体" panose="02010600040101010101" charset="-122"/>
                <a:ea typeface="华文楷体" panose="02010600040101010101" charset="-122"/>
                <a:cs typeface="华文楷体" panose="02010600040101010101" charset="-122"/>
              </a:rPr>
              <a:t>    </a:t>
            </a:r>
            <a:r>
              <a:rPr lang="en-US" altLang="zh-CN">
                <a:solidFill>
                  <a:srgbClr val="00B0F0"/>
                </a:solidFill>
                <a:latin typeface="华文楷体" panose="02010600040101010101" charset="-122"/>
                <a:ea typeface="华文楷体" panose="02010600040101010101" charset="-122"/>
                <a:cs typeface="华文楷体" panose="02010600040101010101" charset="-122"/>
              </a:rPr>
              <a:t>第十条</a:t>
            </a:r>
            <a:r>
              <a:rPr lang="en-US" altLang="zh-CN">
                <a:latin typeface="华文楷体" panose="02010600040101010101" charset="-122"/>
                <a:ea typeface="华文楷体" panose="02010600040101010101" charset="-122"/>
                <a:cs typeface="华文楷体" panose="02010600040101010101" charset="-122"/>
              </a:rPr>
              <a:t>   排放水污染物，不得超过国家或者地方规定的水污染物排放标准和重点水污染物排放总量控制指标。</a:t>
            </a:r>
            <a:endParaRPr lang="en-US" altLang="zh-CN">
              <a:latin typeface="华文楷体" panose="02010600040101010101" charset="-122"/>
              <a:ea typeface="华文楷体" panose="02010600040101010101" charset="-122"/>
              <a:cs typeface="华文楷体" panose="02010600040101010101" charset="-122"/>
            </a:endParaRPr>
          </a:p>
          <a:p>
            <a:pPr marL="0" indent="0" algn="just" eaLnBrk="1" latinLnBrk="0" hangingPunct="1">
              <a:buNone/>
            </a:pPr>
            <a:r>
              <a:rPr lang="en-US" altLang="zh-CN">
                <a:latin typeface="华文楷体" panose="02010600040101010101" charset="-122"/>
                <a:ea typeface="华文楷体" panose="02010600040101010101" charset="-122"/>
                <a:cs typeface="华文楷体" panose="02010600040101010101" charset="-122"/>
              </a:rPr>
              <a:t>    </a:t>
            </a:r>
            <a:r>
              <a:rPr lang="en-US" altLang="zh-CN">
                <a:solidFill>
                  <a:srgbClr val="00B0F0"/>
                </a:solidFill>
                <a:latin typeface="华文楷体" panose="02010600040101010101" charset="-122"/>
                <a:ea typeface="华文楷体" panose="02010600040101010101" charset="-122"/>
                <a:cs typeface="华文楷体" panose="02010600040101010101" charset="-122"/>
              </a:rPr>
              <a:t>第十九条 </a:t>
            </a:r>
            <a:r>
              <a:rPr lang="en-US" altLang="zh-CN">
                <a:latin typeface="华文楷体" panose="02010600040101010101" charset="-122"/>
                <a:ea typeface="华文楷体" panose="02010600040101010101" charset="-122"/>
                <a:cs typeface="华文楷体" panose="02010600040101010101" charset="-122"/>
              </a:rPr>
              <a:t>  新建、改建、扩建直接或者间接向水体排放污染物的建设项目和其他水上设施，应当依法进行环境影响评价</a:t>
            </a:r>
            <a:r>
              <a:rPr lang="zh-CN" altLang="en-US">
                <a:latin typeface="华文楷体" panose="02010600040101010101" charset="-122"/>
                <a:ea typeface="华文楷体" panose="02010600040101010101" charset="-122"/>
                <a:cs typeface="华文楷体" panose="02010600040101010101" charset="-122"/>
              </a:rPr>
              <a:t>。</a:t>
            </a:r>
            <a:endParaRPr lang="zh-CN" altLang="en-US">
              <a:latin typeface="华文楷体" panose="02010600040101010101" charset="-122"/>
              <a:ea typeface="华文楷体" panose="02010600040101010101" charset="-122"/>
              <a:cs typeface="华文楷体" panose="02010600040101010101" charset="-122"/>
            </a:endParaRPr>
          </a:p>
          <a:p>
            <a:pPr marL="0" indent="0" algn="just" eaLnBrk="1" latinLnBrk="0" hangingPunct="1">
              <a:buNone/>
            </a:pPr>
            <a:r>
              <a:rPr lang="zh-CN" altLang="en-US">
                <a:latin typeface="华文楷体" panose="02010600040101010101" charset="-122"/>
                <a:ea typeface="华文楷体" panose="02010600040101010101" charset="-122"/>
                <a:cs typeface="华文楷体" panose="02010600040101010101" charset="-122"/>
              </a:rPr>
              <a:t> </a:t>
            </a:r>
            <a:r>
              <a:rPr lang="en-US" altLang="zh-CN">
                <a:latin typeface="华文楷体" panose="02010600040101010101" charset="-122"/>
                <a:ea typeface="华文楷体" panose="02010600040101010101" charset="-122"/>
                <a:cs typeface="华文楷体" panose="02010600040101010101" charset="-122"/>
              </a:rPr>
              <a:t>   建设项目的水污染防治设施，应当与主体工程同时设计、同时施工、同时投入使用。水污染防治设施应当符合经批准或者备案的环境影响评价文件的要求。</a:t>
            </a:r>
            <a:endParaRPr lang="en-US" altLang="zh-CN">
              <a:latin typeface="华文楷体" panose="02010600040101010101" charset="-122"/>
              <a:ea typeface="华文楷体" panose="02010600040101010101" charset="-122"/>
              <a:cs typeface="华文楷体" panose="02010600040101010101" charset="-122"/>
            </a:endParaRPr>
          </a:p>
          <a:p>
            <a:pPr marL="0" indent="0" algn="just" eaLnBrk="1" latinLnBrk="0" hangingPunct="1">
              <a:buNone/>
            </a:pPr>
            <a:r>
              <a:rPr lang="en-US" altLang="zh-CN">
                <a:latin typeface="华文楷体" panose="02010600040101010101" charset="-122"/>
                <a:ea typeface="华文楷体" panose="02010600040101010101" charset="-122"/>
                <a:cs typeface="华文楷体" panose="02010600040101010101" charset="-122"/>
              </a:rPr>
              <a:t>    </a:t>
            </a:r>
            <a:r>
              <a:rPr lang="en-US" altLang="zh-CN">
                <a:solidFill>
                  <a:srgbClr val="00B0F0"/>
                </a:solidFill>
                <a:latin typeface="华文楷体" panose="02010600040101010101" charset="-122"/>
                <a:ea typeface="华文楷体" panose="02010600040101010101" charset="-122"/>
                <a:cs typeface="华文楷体" panose="02010600040101010101" charset="-122"/>
              </a:rPr>
              <a:t>第三十三条 </a:t>
            </a:r>
            <a:r>
              <a:rPr lang="en-US" altLang="zh-CN">
                <a:latin typeface="华文楷体" panose="02010600040101010101" charset="-122"/>
                <a:ea typeface="华文楷体" panose="02010600040101010101" charset="-122"/>
                <a:cs typeface="华文楷体" panose="02010600040101010101" charset="-122"/>
              </a:rPr>
              <a:t>   禁止向水体排放油类、酸液、碱液或者剧毒废液。</a:t>
            </a:r>
            <a:endParaRPr lang="zh-CN" altLang="en-US">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4380" y="678180"/>
            <a:ext cx="8210550" cy="5569585"/>
          </a:xfrm>
        </p:spPr>
        <p:txBody>
          <a:bodyPr/>
          <a:p>
            <a:pPr marL="0" indent="0" algn="just" eaLnBrk="1" latinLnBrk="0" hangingPunct="1">
              <a:buNone/>
            </a:pPr>
            <a:r>
              <a:rPr lang="en-US" altLang="zh-CN">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cs typeface="华文楷体" panose="02010600040101010101" charset="-122"/>
                <a:sym typeface="+mn-ea"/>
              </a:rPr>
              <a:t>禁止在水体清洗装贮过油类或者有毒污染物的车辆和容器。</a:t>
            </a:r>
            <a:endParaRPr lang="en-US" altLang="zh-CN">
              <a:latin typeface="华文楷体" panose="02010600040101010101" charset="-122"/>
              <a:ea typeface="华文楷体" panose="02010600040101010101" charset="-122"/>
              <a:cs typeface="华文楷体" panose="02010600040101010101" charset="-122"/>
            </a:endParaRPr>
          </a:p>
          <a:p>
            <a:pPr marL="0" indent="0" algn="just" eaLnBrk="1" latinLnBrk="0" hangingPunct="1">
              <a:buNone/>
            </a:pPr>
            <a:r>
              <a:rPr lang="en-US" altLang="zh-CN">
                <a:latin typeface="华文楷体" panose="02010600040101010101" charset="-122"/>
                <a:ea typeface="华文楷体" panose="02010600040101010101" charset="-122"/>
                <a:cs typeface="华文楷体" panose="02010600040101010101" charset="-122"/>
                <a:sym typeface="+mn-ea"/>
              </a:rPr>
              <a:t>    </a:t>
            </a:r>
            <a:r>
              <a:rPr lang="en-US" altLang="zh-CN">
                <a:solidFill>
                  <a:srgbClr val="00B0F0"/>
                </a:solidFill>
                <a:latin typeface="华文楷体" panose="02010600040101010101" charset="-122"/>
                <a:ea typeface="华文楷体" panose="02010600040101010101" charset="-122"/>
                <a:cs typeface="华文楷体" panose="02010600040101010101" charset="-122"/>
                <a:sym typeface="+mn-ea"/>
              </a:rPr>
              <a:t>第三十四条</a:t>
            </a:r>
            <a:r>
              <a:rPr lang="en-US" altLang="zh-CN">
                <a:latin typeface="华文楷体" panose="02010600040101010101" charset="-122"/>
                <a:ea typeface="华文楷体" panose="02010600040101010101" charset="-122"/>
                <a:cs typeface="华文楷体" panose="02010600040101010101" charset="-122"/>
                <a:sym typeface="+mn-ea"/>
              </a:rPr>
              <a:t>    禁止向水体排放、倾倒放射性固体废物或者含有高放射性和中放射性物质的废水。</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buNone/>
            </a:pPr>
            <a:r>
              <a:rPr lang="en-US" altLang="zh-CN">
                <a:latin typeface="华文楷体" panose="02010600040101010101" charset="-122"/>
                <a:ea typeface="华文楷体" panose="02010600040101010101" charset="-122"/>
                <a:cs typeface="华文楷体" panose="02010600040101010101" charset="-122"/>
              </a:rPr>
              <a:t>    </a:t>
            </a:r>
            <a:r>
              <a:rPr lang="en-US" altLang="zh-CN">
                <a:solidFill>
                  <a:srgbClr val="00B0F0"/>
                </a:solidFill>
                <a:latin typeface="华文楷体" panose="02010600040101010101" charset="-122"/>
                <a:ea typeface="华文楷体" panose="02010600040101010101" charset="-122"/>
                <a:cs typeface="华文楷体" panose="02010600040101010101" charset="-122"/>
              </a:rPr>
              <a:t>第四十条</a:t>
            </a:r>
            <a:r>
              <a:rPr lang="en-US" altLang="zh-CN">
                <a:latin typeface="华文楷体" panose="02010600040101010101" charset="-122"/>
                <a:ea typeface="华文楷体" panose="02010600040101010101" charset="-122"/>
                <a:cs typeface="华文楷体" panose="02010600040101010101" charset="-122"/>
              </a:rPr>
              <a:t>  化学品生产企业以及工业集聚区、矿山开采区、尾矿库、危险废物处置场、垃圾填埋场等的运营、管理单位，应当采取</a:t>
            </a:r>
            <a:r>
              <a:rPr lang="en-US" altLang="zh-CN">
                <a:solidFill>
                  <a:srgbClr val="FF0000"/>
                </a:solidFill>
                <a:latin typeface="华文楷体" panose="02010600040101010101" charset="-122"/>
                <a:ea typeface="华文楷体" panose="02010600040101010101" charset="-122"/>
                <a:cs typeface="华文楷体" panose="02010600040101010101" charset="-122"/>
              </a:rPr>
              <a:t>防渗漏</a:t>
            </a:r>
            <a:r>
              <a:rPr lang="en-US" altLang="zh-CN">
                <a:latin typeface="华文楷体" panose="02010600040101010101" charset="-122"/>
                <a:ea typeface="华文楷体" panose="02010600040101010101" charset="-122"/>
                <a:cs typeface="华文楷体" panose="02010600040101010101" charset="-122"/>
              </a:rPr>
              <a:t>等措施，并建设地下水水质监测井进行监测，防止地下水污染。</a:t>
            </a:r>
            <a:endParaRPr lang="en-US" altLang="zh-CN">
              <a:latin typeface="华文楷体" panose="02010600040101010101" charset="-122"/>
              <a:ea typeface="华文楷体" panose="02010600040101010101" charset="-122"/>
              <a:cs typeface="华文楷体" panose="02010600040101010101" charset="-122"/>
            </a:endParaRPr>
          </a:p>
          <a:p>
            <a:pPr marL="0" indent="0" algn="just" eaLnBrk="1" latinLnBrk="0" hangingPunct="1">
              <a:buNone/>
            </a:pPr>
            <a:r>
              <a:rPr lang="en-US" altLang="zh-CN">
                <a:latin typeface="华文楷体" panose="02010600040101010101" charset="-122"/>
                <a:ea typeface="华文楷体" panose="02010600040101010101" charset="-122"/>
                <a:cs typeface="华文楷体" panose="02010600040101010101" charset="-122"/>
              </a:rPr>
              <a:t>    加油站等的地下油罐应当使用</a:t>
            </a:r>
            <a:r>
              <a:rPr lang="en-US" altLang="zh-CN">
                <a:solidFill>
                  <a:srgbClr val="FF0000"/>
                </a:solidFill>
                <a:latin typeface="华文楷体" panose="02010600040101010101" charset="-122"/>
                <a:ea typeface="华文楷体" panose="02010600040101010101" charset="-122"/>
                <a:cs typeface="华文楷体" panose="02010600040101010101" charset="-122"/>
              </a:rPr>
              <a:t>双层罐</a:t>
            </a:r>
            <a:r>
              <a:rPr lang="en-US" altLang="zh-CN">
                <a:latin typeface="华文楷体" panose="02010600040101010101" charset="-122"/>
                <a:ea typeface="华文楷体" panose="02010600040101010101" charset="-122"/>
                <a:cs typeface="华文楷体" panose="02010600040101010101" charset="-122"/>
              </a:rPr>
              <a:t>或者采取</a:t>
            </a:r>
            <a:r>
              <a:rPr lang="en-US" altLang="zh-CN">
                <a:solidFill>
                  <a:srgbClr val="FF0000"/>
                </a:solidFill>
                <a:latin typeface="华文楷体" panose="02010600040101010101" charset="-122"/>
                <a:ea typeface="华文楷体" panose="02010600040101010101" charset="-122"/>
                <a:cs typeface="华文楷体" panose="02010600040101010101" charset="-122"/>
              </a:rPr>
              <a:t>建造防渗池</a:t>
            </a:r>
            <a:r>
              <a:rPr lang="en-US" altLang="zh-CN">
                <a:latin typeface="华文楷体" panose="02010600040101010101" charset="-122"/>
                <a:ea typeface="华文楷体" panose="02010600040101010101" charset="-122"/>
                <a:cs typeface="华文楷体" panose="02010600040101010101" charset="-122"/>
              </a:rPr>
              <a:t>等其他有效措施，并进行防渗漏监测，防止地下水污染。</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buNone/>
            </a:pPr>
            <a:r>
              <a:rPr lang="en-US" altLang="zh-CN">
                <a:latin typeface="华文楷体" panose="02010600040101010101" charset="-122"/>
                <a:ea typeface="华文楷体" panose="02010600040101010101" charset="-122"/>
                <a:cs typeface="华文楷体" panose="02010600040101010101" charset="-122"/>
              </a:rPr>
              <a:t>    禁止利用</a:t>
            </a:r>
            <a:r>
              <a:rPr lang="en-US" altLang="zh-CN">
                <a:solidFill>
                  <a:srgbClr val="FF0000"/>
                </a:solidFill>
                <a:latin typeface="华文楷体" panose="02010600040101010101" charset="-122"/>
                <a:ea typeface="华文楷体" panose="02010600040101010101" charset="-122"/>
                <a:cs typeface="华文楷体" panose="02010600040101010101" charset="-122"/>
              </a:rPr>
              <a:t>无防渗漏措施</a:t>
            </a:r>
            <a:r>
              <a:rPr lang="en-US" altLang="zh-CN">
                <a:latin typeface="华文楷体" panose="02010600040101010101" charset="-122"/>
                <a:ea typeface="华文楷体" panose="02010600040101010101" charset="-122"/>
                <a:cs typeface="华文楷体" panose="02010600040101010101" charset="-122"/>
              </a:rPr>
              <a:t>的沟渠、坑塘等输送或者存贮含有毒污染物的废水、含病原体的污水和其他废弃物。</a:t>
            </a:r>
            <a:endParaRPr lang="en-US" altLang="zh-CN">
              <a:latin typeface="华文楷体" panose="02010600040101010101" charset="-122"/>
              <a:ea typeface="华文楷体" panose="02010600040101010101" charset="-122"/>
              <a:cs typeface="华文楷体" panose="02010600040101010101" charset="-122"/>
            </a:endParaRPr>
          </a:p>
          <a:p>
            <a:pPr marL="0" indent="0" algn="just" eaLnBrk="1" latinLnBrk="0" hangingPunct="1">
              <a:buNone/>
            </a:pPr>
            <a:r>
              <a:rPr lang="en-US" altLang="zh-CN">
                <a:latin typeface="华文楷体" panose="02010600040101010101" charset="-122"/>
                <a:ea typeface="华文楷体" panose="02010600040101010101" charset="-122"/>
                <a:cs typeface="华文楷体" panose="02010600040101010101" charset="-122"/>
                <a:sym typeface="+mn-ea"/>
              </a:rPr>
              <a:t>    </a:t>
            </a:r>
            <a:r>
              <a:rPr lang="en-US" altLang="zh-CN">
                <a:solidFill>
                  <a:srgbClr val="00B0F0"/>
                </a:solidFill>
                <a:latin typeface="华文楷体" panose="02010600040101010101" charset="-122"/>
                <a:ea typeface="华文楷体" panose="02010600040101010101" charset="-122"/>
                <a:cs typeface="华文楷体" panose="02010600040101010101" charset="-122"/>
                <a:sym typeface="+mn-ea"/>
              </a:rPr>
              <a:t>第四十五条</a:t>
            </a:r>
            <a:r>
              <a:rPr lang="en-US" altLang="zh-CN">
                <a:latin typeface="华文楷体" panose="02010600040101010101" charset="-122"/>
                <a:ea typeface="华文楷体" panose="02010600040101010101" charset="-122"/>
                <a:cs typeface="华文楷体" panose="02010600040101010101" charset="-122"/>
                <a:sym typeface="+mn-ea"/>
              </a:rPr>
              <a:t>  排放工业废水的企业应当采取有效措施，收集和处理产生的全部废水，防止污染环境。含有毒有害水污染物的工业废水应当分类收集和处理，不得稀释排放</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54050" y="577215"/>
            <a:ext cx="8310880" cy="5981065"/>
          </a:xfrm>
        </p:spPr>
        <p:txBody>
          <a:bodyPr/>
          <a:p>
            <a:pPr marL="0" indent="0" algn="just" eaLnBrk="1" latinLnBrk="0" hangingPunct="1">
              <a:buNone/>
            </a:pPr>
            <a:r>
              <a:rPr lang="en-US" b="1" dirty="0">
                <a:latin typeface="华文楷体" panose="02010600040101010101" charset="-122"/>
                <a:ea typeface="华文楷体" panose="02010600040101010101" charset="-122"/>
                <a:cs typeface="华文楷体" panose="02010600040101010101" charset="-122"/>
                <a:sym typeface="+mn-ea"/>
              </a:rPr>
              <a:t>    </a:t>
            </a:r>
            <a:r>
              <a:rPr lang="zh-CN" altLang="en-US" b="1">
                <a:latin typeface="华文楷体" panose="02010600040101010101" charset="-122"/>
                <a:ea typeface="华文楷体" panose="02010600040101010101" charset="-122"/>
                <a:cs typeface="华文楷体" panose="02010600040101010101" charset="-122"/>
                <a:sym typeface="+mn-ea"/>
              </a:rPr>
              <a:t>三、《大气污染防治法》（</a:t>
            </a:r>
            <a:r>
              <a:rPr lang="en-US" altLang="zh-CN" b="1">
                <a:latin typeface="华文楷体" panose="02010600040101010101" charset="-122"/>
                <a:ea typeface="华文楷体" panose="02010600040101010101" charset="-122"/>
                <a:cs typeface="华文楷体" panose="02010600040101010101" charset="-122"/>
                <a:sym typeface="+mn-ea"/>
              </a:rPr>
              <a:t>2018</a:t>
            </a:r>
            <a:r>
              <a:rPr lang="zh-CN" altLang="en-US" b="1">
                <a:latin typeface="华文楷体" panose="02010600040101010101" charset="-122"/>
                <a:ea typeface="华文楷体" panose="02010600040101010101" charset="-122"/>
                <a:cs typeface="华文楷体" panose="02010600040101010101" charset="-122"/>
                <a:sym typeface="+mn-ea"/>
              </a:rPr>
              <a:t>年修订）</a:t>
            </a:r>
            <a:endParaRPr lang="zh-CN" altLang="en-US" b="1">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buNone/>
            </a:pPr>
            <a:r>
              <a:rPr lang="en-US" altLang="zh-CN">
                <a:latin typeface="华文楷体" panose="02010600040101010101" charset="-122"/>
                <a:ea typeface="华文楷体" panose="02010600040101010101" charset="-122"/>
                <a:sym typeface="+mn-ea"/>
              </a:rPr>
              <a:t>    </a:t>
            </a:r>
            <a:r>
              <a:rPr lang="zh-CN" altLang="en-US">
                <a:solidFill>
                  <a:srgbClr val="00B0F0"/>
                </a:solidFill>
                <a:latin typeface="华文楷体" panose="02010600040101010101" charset="-122"/>
                <a:ea typeface="华文楷体" panose="02010600040101010101" charset="-122"/>
                <a:sym typeface="+mn-ea"/>
              </a:rPr>
              <a:t>第一条</a:t>
            </a:r>
            <a:r>
              <a:rPr lang="zh-CN" altLang="en-US">
                <a:latin typeface="华文楷体" panose="02010600040101010101" charset="-122"/>
                <a:ea typeface="华文楷体" panose="02010600040101010101" charset="-122"/>
                <a:sym typeface="+mn-ea"/>
              </a:rPr>
              <a:t>　为保护和改善环境，防治大气污染，保障公众健康，推进生态文明建设，促进经济社会可持续发展，制定本法</a:t>
            </a:r>
            <a:endParaRPr lang="zh-CN" altLang="en-US">
              <a:latin typeface="华文楷体" panose="02010600040101010101" charset="-122"/>
              <a:ea typeface="华文楷体" panose="02010600040101010101" charset="-122"/>
              <a:sym typeface="+mn-ea"/>
            </a:endParaRPr>
          </a:p>
          <a:p>
            <a:pPr marL="0" indent="0" algn="just" eaLnBrk="1" latinLnBrk="0" hangingPunct="1">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lang="zh-CN" altLang="en-US">
                <a:solidFill>
                  <a:srgbClr val="00B0F0"/>
                </a:solidFill>
                <a:latin typeface="华文楷体" panose="02010600040101010101" charset="-122"/>
                <a:ea typeface="华文楷体" panose="02010600040101010101" charset="-122"/>
                <a:sym typeface="+mn-ea"/>
              </a:rPr>
              <a:t>第二条</a:t>
            </a:r>
            <a:r>
              <a:rPr lang="zh-CN" altLang="en-US">
                <a:latin typeface="华文楷体" panose="02010600040101010101" charset="-122"/>
                <a:ea typeface="华文楷体" panose="02010600040101010101" charset="-122"/>
                <a:sym typeface="+mn-ea"/>
              </a:rPr>
              <a:t>　防治大气污染，应当以改善大气环境质量为目标，坚持源头治理，规划先行，转变经济发展方式，优化产业结构和布局，调整能源结构。</a:t>
            </a:r>
            <a:endParaRPr lang="zh-CN" altLang="en-US">
              <a:latin typeface="华文楷体" panose="02010600040101010101" charset="-122"/>
              <a:ea typeface="华文楷体" panose="02010600040101010101" charset="-122"/>
              <a:sym typeface="+mn-ea"/>
            </a:endParaRPr>
          </a:p>
          <a:p>
            <a:pPr marL="0" indent="0" algn="just" eaLnBrk="1" latinLnBrk="0" hangingPunct="1">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防治大气污染，应当加强对燃煤、工业、机动车船、扬尘、农业等大气污染的综合防治，推行区域大气污染联合防治，对</a:t>
            </a:r>
            <a:r>
              <a:rPr lang="zh-CN" altLang="en-US">
                <a:solidFill>
                  <a:srgbClr val="FF0000"/>
                </a:solidFill>
                <a:latin typeface="华文楷体" panose="02010600040101010101" charset="-122"/>
                <a:ea typeface="华文楷体" panose="02010600040101010101" charset="-122"/>
                <a:sym typeface="+mn-ea"/>
              </a:rPr>
              <a:t>颗粒物、二氧化硫、氮氧化物、挥发性有机物、氨</a:t>
            </a:r>
            <a:r>
              <a:rPr lang="zh-CN" altLang="en-US">
                <a:latin typeface="华文楷体" panose="02010600040101010101" charset="-122"/>
                <a:ea typeface="华文楷体" panose="02010600040101010101" charset="-122"/>
                <a:sym typeface="+mn-ea"/>
              </a:rPr>
              <a:t>等大气污染物和</a:t>
            </a:r>
            <a:r>
              <a:rPr lang="zh-CN" altLang="en-US">
                <a:solidFill>
                  <a:srgbClr val="FF0000"/>
                </a:solidFill>
                <a:latin typeface="华文楷体" panose="02010600040101010101" charset="-122"/>
                <a:ea typeface="华文楷体" panose="02010600040101010101" charset="-122"/>
                <a:sym typeface="+mn-ea"/>
              </a:rPr>
              <a:t>温室气体</a:t>
            </a:r>
            <a:r>
              <a:rPr lang="zh-CN" altLang="en-US">
                <a:latin typeface="华文楷体" panose="02010600040101010101" charset="-122"/>
                <a:ea typeface="华文楷体" panose="02010600040101010101" charset="-122"/>
                <a:sym typeface="+mn-ea"/>
              </a:rPr>
              <a:t>实施协同控制。</a:t>
            </a:r>
            <a:endParaRPr lang="zh-CN" altLang="en-US">
              <a:latin typeface="华文楷体" panose="02010600040101010101" charset="-122"/>
              <a:ea typeface="华文楷体" panose="02010600040101010101" charset="-122"/>
              <a:sym typeface="+mn-ea"/>
            </a:endParaRPr>
          </a:p>
          <a:p>
            <a:pPr marL="0" indent="0" algn="just" eaLnBrk="1" latinLnBrk="0" hangingPunct="1">
              <a:buNone/>
            </a:pPr>
            <a:r>
              <a:rPr lang="en-US" altLang="zh-CN">
                <a:latin typeface="华文楷体" panose="02010600040101010101" charset="-122"/>
                <a:ea typeface="华文楷体" panose="02010600040101010101" charset="-122"/>
                <a:sym typeface="+mn-ea"/>
              </a:rPr>
              <a:t>    </a:t>
            </a:r>
            <a:r>
              <a:rPr lang="zh-CN" altLang="en-US">
                <a:solidFill>
                  <a:srgbClr val="00B0F0"/>
                </a:solidFill>
                <a:latin typeface="华文楷体" panose="02010600040101010101" charset="-122"/>
                <a:ea typeface="华文楷体" panose="02010600040101010101" charset="-122"/>
                <a:sym typeface="+mn-ea"/>
              </a:rPr>
              <a:t>第二十四条</a:t>
            </a:r>
            <a:r>
              <a:rPr lang="zh-CN" altLang="en-US">
                <a:latin typeface="华文楷体" panose="02010600040101010101" charset="-122"/>
                <a:ea typeface="华文楷体" panose="02010600040101010101" charset="-122"/>
                <a:sym typeface="+mn-ea"/>
              </a:rPr>
              <a:t>　企业事业单位和其他生产经营者应当按照国家有关规定和监测规范，对其排放的工业废气和本法第七十八条规定名录中所列有毒有害大气污染物进行监测，并保存原始监测记录。其中，重点排污单位应当安装、使用大气污</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83260" y="621030"/>
            <a:ext cx="8275955" cy="5990590"/>
          </a:xfrm>
        </p:spPr>
        <p:txBody>
          <a:bodyPr/>
          <a:p>
            <a:pPr marL="0" indent="0" algn="just">
              <a:buNone/>
            </a:pPr>
            <a:r>
              <a:rPr lang="zh-CN" altLang="en-US">
                <a:latin typeface="华文楷体" panose="02010600040101010101" charset="-122"/>
                <a:ea typeface="华文楷体" panose="02010600040101010101" charset="-122"/>
                <a:sym typeface="+mn-ea"/>
              </a:rPr>
              <a:t>染物排放自动监测设备，与生态环境主管部门的监控设备联网，保证监测设备正常运行并依法公开排放信息。监测的具体办法和重点排污单位的条件由国务院生态环境主管部门规定。</a:t>
            </a:r>
            <a:endParaRPr lang="zh-CN" altLang="en-US">
              <a:latin typeface="华文楷体" panose="02010600040101010101" charset="-122"/>
              <a:ea typeface="华文楷体" panose="02010600040101010101" charset="-122"/>
              <a:sym typeface="+mn-ea"/>
            </a:endParaRPr>
          </a:p>
          <a:p>
            <a:pPr marL="0" indent="0" algn="just">
              <a:buNone/>
            </a:pPr>
            <a:r>
              <a:rPr lang="zh-CN" altLang="en-US">
                <a:solidFill>
                  <a:schemeClr val="tx1"/>
                </a:solidFill>
                <a:latin typeface="华文楷体" panose="02010600040101010101" charset="-122"/>
                <a:ea typeface="华文楷体" panose="02010600040101010101" charset="-122"/>
                <a:sym typeface="+mn-ea"/>
              </a:rPr>
              <a:t>    </a:t>
            </a:r>
            <a:r>
              <a:rPr lang="zh-CN" altLang="en-US">
                <a:solidFill>
                  <a:srgbClr val="00B0F0"/>
                </a:solidFill>
                <a:latin typeface="华文楷体" panose="02010600040101010101" charset="-122"/>
                <a:ea typeface="华文楷体" panose="02010600040101010101" charset="-122"/>
                <a:sym typeface="+mn-ea"/>
              </a:rPr>
              <a:t>第二十七条</a:t>
            </a:r>
            <a:r>
              <a:rPr lang="zh-CN" altLang="en-US">
                <a:solidFill>
                  <a:schemeClr val="tx1"/>
                </a:solidFill>
                <a:latin typeface="华文楷体" panose="02010600040101010101" charset="-122"/>
                <a:ea typeface="华文楷体" panose="02010600040101010101" charset="-122"/>
                <a:sym typeface="+mn-ea"/>
              </a:rPr>
              <a:t>　国家对严重污染大气环境的工艺、设备和产品实行淘汰制度。</a:t>
            </a:r>
            <a:endParaRPr lang="zh-CN" altLang="en-US">
              <a:solidFill>
                <a:schemeClr val="tx1"/>
              </a:solidFill>
              <a:latin typeface="华文楷体" panose="02010600040101010101" charset="-122"/>
              <a:ea typeface="华文楷体" panose="02010600040101010101" charset="-122"/>
              <a:sym typeface="+mn-ea"/>
            </a:endParaRPr>
          </a:p>
          <a:p>
            <a:pPr marL="0" indent="0" algn="just">
              <a:buNone/>
            </a:pPr>
            <a:r>
              <a:rPr lang="en-US" altLang="zh-CN">
                <a:solidFill>
                  <a:schemeClr val="tx1"/>
                </a:solidFill>
                <a:latin typeface="华文楷体" panose="02010600040101010101" charset="-122"/>
                <a:ea typeface="华文楷体" panose="02010600040101010101" charset="-122"/>
                <a:sym typeface="+mn-ea"/>
              </a:rPr>
              <a:t>    </a:t>
            </a:r>
            <a:r>
              <a:rPr lang="zh-CN" altLang="en-US">
                <a:solidFill>
                  <a:srgbClr val="00B0F0"/>
                </a:solidFill>
                <a:latin typeface="华文楷体" panose="02010600040101010101" charset="-122"/>
                <a:ea typeface="华文楷体" panose="02010600040101010101" charset="-122"/>
                <a:sym typeface="+mn-ea"/>
              </a:rPr>
              <a:t>第四十三条</a:t>
            </a:r>
            <a:r>
              <a:rPr lang="en-US" altLang="zh-CN">
                <a:solidFill>
                  <a:schemeClr val="tx1"/>
                </a:solidFill>
                <a:latin typeface="华文楷体" panose="02010600040101010101" charset="-122"/>
                <a:ea typeface="华文楷体" panose="02010600040101010101" charset="-122"/>
                <a:sym typeface="+mn-ea"/>
              </a:rPr>
              <a:t>　钢铁、建材、有色金属、石油、化工等企业生产过程中排放</a:t>
            </a:r>
            <a:r>
              <a:rPr lang="en-US" altLang="zh-CN">
                <a:solidFill>
                  <a:srgbClr val="FF0000"/>
                </a:solidFill>
                <a:latin typeface="华文楷体" panose="02010600040101010101" charset="-122"/>
                <a:ea typeface="华文楷体" panose="02010600040101010101" charset="-122"/>
                <a:sym typeface="+mn-ea"/>
              </a:rPr>
              <a:t>粉尘</a:t>
            </a:r>
            <a:r>
              <a:rPr lang="en-US" altLang="zh-CN">
                <a:solidFill>
                  <a:schemeClr val="tx1"/>
                </a:solidFill>
                <a:latin typeface="华文楷体" panose="02010600040101010101" charset="-122"/>
                <a:ea typeface="华文楷体" panose="02010600040101010101" charset="-122"/>
                <a:sym typeface="+mn-ea"/>
              </a:rPr>
              <a:t>、</a:t>
            </a:r>
            <a:r>
              <a:rPr lang="en-US" altLang="zh-CN">
                <a:solidFill>
                  <a:srgbClr val="FF0000"/>
                </a:solidFill>
                <a:latin typeface="华文楷体" panose="02010600040101010101" charset="-122"/>
                <a:ea typeface="华文楷体" panose="02010600040101010101" charset="-122"/>
                <a:sym typeface="+mn-ea"/>
              </a:rPr>
              <a:t>硫化物</a:t>
            </a:r>
            <a:r>
              <a:rPr lang="en-US" altLang="zh-CN">
                <a:solidFill>
                  <a:schemeClr val="tx1"/>
                </a:solidFill>
                <a:latin typeface="华文楷体" panose="02010600040101010101" charset="-122"/>
                <a:ea typeface="华文楷体" panose="02010600040101010101" charset="-122"/>
                <a:sym typeface="+mn-ea"/>
              </a:rPr>
              <a:t>和</a:t>
            </a:r>
            <a:r>
              <a:rPr lang="en-US" altLang="zh-CN">
                <a:solidFill>
                  <a:srgbClr val="FF0000"/>
                </a:solidFill>
                <a:latin typeface="华文楷体" panose="02010600040101010101" charset="-122"/>
                <a:ea typeface="华文楷体" panose="02010600040101010101" charset="-122"/>
                <a:sym typeface="+mn-ea"/>
              </a:rPr>
              <a:t>氮氧化物</a:t>
            </a:r>
            <a:r>
              <a:rPr lang="en-US" altLang="zh-CN">
                <a:solidFill>
                  <a:schemeClr val="tx1"/>
                </a:solidFill>
                <a:latin typeface="华文楷体" panose="02010600040101010101" charset="-122"/>
                <a:ea typeface="华文楷体" panose="02010600040101010101" charset="-122"/>
                <a:sym typeface="+mn-ea"/>
              </a:rPr>
              <a:t>的，应当采用清洁生产工艺，配套建设除尘、脱硫、脱硝等装置，或者采取技术改造等其他控制大气污染物排放的措施。</a:t>
            </a:r>
            <a:endParaRPr lang="en-US" altLang="zh-CN">
              <a:solidFill>
                <a:schemeClr val="tx1"/>
              </a:solidFill>
              <a:latin typeface="华文楷体" panose="02010600040101010101" charset="-122"/>
              <a:ea typeface="华文楷体" panose="02010600040101010101" charset="-122"/>
              <a:sym typeface="+mn-ea"/>
            </a:endParaRPr>
          </a:p>
          <a:p>
            <a:pPr marL="0" indent="0" algn="just">
              <a:buNone/>
            </a:pPr>
            <a:r>
              <a:rPr lang="en-US" altLang="zh-CN">
                <a:solidFill>
                  <a:schemeClr val="tx1"/>
                </a:solidFill>
                <a:latin typeface="华文楷体" panose="02010600040101010101" charset="-122"/>
                <a:ea typeface="华文楷体" panose="02010600040101010101" charset="-122"/>
                <a:sym typeface="+mn-ea"/>
              </a:rPr>
              <a:t>    </a:t>
            </a:r>
            <a:r>
              <a:rPr lang="zh-CN" altLang="en-US">
                <a:solidFill>
                  <a:srgbClr val="00B0F0"/>
                </a:solidFill>
                <a:latin typeface="华文楷体" panose="02010600040101010101" charset="-122"/>
                <a:ea typeface="华文楷体" panose="02010600040101010101" charset="-122"/>
                <a:sym typeface="+mn-ea"/>
              </a:rPr>
              <a:t>第四十五条</a:t>
            </a:r>
            <a:r>
              <a:rPr lang="en-US" altLang="zh-CN">
                <a:solidFill>
                  <a:schemeClr val="tx1"/>
                </a:solidFill>
                <a:latin typeface="华文楷体" panose="02010600040101010101" charset="-122"/>
                <a:ea typeface="华文楷体" panose="02010600040101010101" charset="-122"/>
                <a:sym typeface="+mn-ea"/>
              </a:rPr>
              <a:t>　产生含</a:t>
            </a:r>
            <a:r>
              <a:rPr lang="en-US" altLang="zh-CN">
                <a:solidFill>
                  <a:srgbClr val="FF0000"/>
                </a:solidFill>
                <a:latin typeface="华文楷体" panose="02010600040101010101" charset="-122"/>
                <a:ea typeface="华文楷体" panose="02010600040101010101" charset="-122"/>
                <a:sym typeface="+mn-ea"/>
              </a:rPr>
              <a:t>挥发性有机物废气</a:t>
            </a:r>
            <a:r>
              <a:rPr lang="en-US" altLang="zh-CN">
                <a:solidFill>
                  <a:schemeClr val="tx1"/>
                </a:solidFill>
                <a:latin typeface="华文楷体" panose="02010600040101010101" charset="-122"/>
                <a:ea typeface="华文楷体" panose="02010600040101010101" charset="-122"/>
                <a:sym typeface="+mn-ea"/>
              </a:rPr>
              <a:t>的生产和服务活动，应当在密闭空间或者设备中进行，并按照规定安装、使用污染防治设施；无法密闭的，应当采取措施减少废气排放。</a:t>
            </a:r>
            <a:endParaRPr lang="en-US" altLang="zh-CN">
              <a:solidFill>
                <a:schemeClr val="tx1"/>
              </a:solidFill>
              <a:latin typeface="华文楷体" panose="02010600040101010101" charset="-122"/>
              <a:ea typeface="华文楷体" panose="02010600040101010101" charset="-122"/>
              <a:sym typeface="+mn-ea"/>
            </a:endParaRPr>
          </a:p>
        </p:txBody>
      </p:sp>
    </p:spTree>
  </p:cSld>
  <p:clrMapOvr>
    <a:masterClrMapping/>
  </p:clrMapOvr>
</p:sld>
</file>

<file path=ppt/tags/tag1.xml><?xml version="1.0" encoding="utf-8"?>
<p:tagLst xmlns:p="http://schemas.openxmlformats.org/presentationml/2006/main">
  <p:tag name="KSO_WPP_MARK_KEY" val="cca72a00-8188-4bff-9c1f-be6c5e1b5f7e"/>
  <p:tag name="COMMONDATA" val="eyJoZGlkIjoiYTc2ZGZiNzZiNDVlOGViOWVmM2JhOTY0NGJkNjUyYzgifQ=="/>
</p:tagLst>
</file>

<file path=ppt/theme/theme1.xml><?xml version="1.0" encoding="utf-8"?>
<a:theme xmlns:a="http://schemas.openxmlformats.org/drawingml/2006/main" name="自定义设计方案">
  <a:themeElements>
    <a:clrScheme name="自定义 93">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控制科学与工程专题讲座模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控制科学与工程专题讲座模版">
      <a:majorFont>
        <a:latin typeface="Times New Roman"/>
        <a:ea typeface="华文新魏"/>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00">
                <a:gamma/>
                <a:shade val="46275"/>
                <a:invGamma/>
              </a:srgbClr>
            </a:gs>
            <a:gs pos="50000">
              <a:srgbClr val="FFFF00"/>
            </a:gs>
            <a:gs pos="100000">
              <a:srgbClr val="FFFF00">
                <a:gamma/>
                <a:shade val="46275"/>
                <a:invGamma/>
              </a:srgbClr>
            </a:gs>
          </a:gsLst>
          <a:lin ang="5400000" scaled="1"/>
        </a:grad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sng" strike="noStrike" cap="none" normalizeH="0" baseline="0" smtClean="0">
            <a:ln>
              <a:noFill/>
            </a:ln>
            <a:solidFill>
              <a:srgbClr val="0066FF"/>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defRPr>
        </a:defPPr>
      </a:lstStyle>
    </a:spDef>
    <a:lnDef>
      <a:spPr bwMode="auto">
        <a:xfrm>
          <a:off x="0" y="0"/>
          <a:ext cx="1" cy="1"/>
        </a:xfrm>
        <a:custGeom>
          <a:avLst/>
          <a:gdLst/>
          <a:ahLst/>
          <a:cxnLst/>
          <a:rect l="0" t="0" r="0" b="0"/>
          <a:pathLst/>
        </a:custGeom>
        <a:gradFill rotWithShape="0">
          <a:gsLst>
            <a:gs pos="0">
              <a:srgbClr val="FFFF00">
                <a:gamma/>
                <a:shade val="46275"/>
                <a:invGamma/>
              </a:srgbClr>
            </a:gs>
            <a:gs pos="50000">
              <a:srgbClr val="FFFF00"/>
            </a:gs>
            <a:gs pos="100000">
              <a:srgbClr val="FFFF00">
                <a:gamma/>
                <a:shade val="46275"/>
                <a:invGamma/>
              </a:srgbClr>
            </a:gs>
          </a:gsLst>
          <a:lin ang="5400000" scaled="1"/>
        </a:grad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sng" strike="noStrike" cap="none" normalizeH="0" baseline="0" smtClean="0">
            <a:ln>
              <a:noFill/>
            </a:ln>
            <a:solidFill>
              <a:srgbClr val="0066FF"/>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defRPr>
        </a:defPPr>
      </a:lstStyle>
    </a:lnDef>
  </a:objectDefaults>
  <a:extraClrSchemeLst>
    <a:extraClrScheme>
      <a:clrScheme name="控制科学与工程专题讲座模版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控制科学与工程专题讲座模版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控制科学与工程专题讲座模版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控制科学与工程专题讲座模版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控制科学与工程专题讲座模版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控制科学与工程专题讲座模版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控制科学与工程专题讲座模版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控制科学与工程专题讲座模版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13362</Words>
  <Application>WPS 演示</Application>
  <PresentationFormat>自定义</PresentationFormat>
  <Paragraphs>379</Paragraphs>
  <Slides>50</Slides>
  <Notes>80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50</vt:i4>
      </vt:variant>
    </vt:vector>
  </HeadingPairs>
  <TitlesOfParts>
    <vt:vector size="66" baseType="lpstr">
      <vt:lpstr>Arial</vt:lpstr>
      <vt:lpstr>宋体</vt:lpstr>
      <vt:lpstr>Wingdings</vt:lpstr>
      <vt:lpstr>Calibri</vt:lpstr>
      <vt:lpstr>Times New Roman</vt:lpstr>
      <vt:lpstr>华文新魏</vt:lpstr>
      <vt:lpstr>隶书</vt:lpstr>
      <vt:lpstr>华文行楷</vt:lpstr>
      <vt:lpstr>华文楷体</vt:lpstr>
      <vt:lpstr>微软雅黑</vt:lpstr>
      <vt:lpstr>华文隶书</vt:lpstr>
      <vt:lpstr>Impact</vt:lpstr>
      <vt:lpstr>Arial Unicode MS</vt:lpstr>
      <vt:lpstr>Tahoma</vt:lpstr>
      <vt:lpstr>自定义设计方案</vt:lpstr>
      <vt:lpstr>控制科学与工程专题讲座模版</vt:lpstr>
      <vt:lpstr>化 工 安全与环保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教育培訓</dc:title>
  <dc:creator/>
  <cp:keywords>第一PPT模板网：www.1ppt.com</cp:keywords>
  <cp:lastModifiedBy>刘志宝</cp:lastModifiedBy>
  <cp:revision>1802</cp:revision>
  <dcterms:created xsi:type="dcterms:W3CDTF">2016-09-20T02:06:00Z</dcterms:created>
  <dcterms:modified xsi:type="dcterms:W3CDTF">2023-12-11T10:50:07Z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2052-12.1.0.15990</vt:lpwstr>
  </property>
  <property fmtid="{D5CDD505-2E9C-101B-9397-08002B2CF9AE}" pid="3" name="ICV">
    <vt:lpwstr>85318E059A9649EF9CADCFE3F3436E9E</vt:lpwstr>
  </property>
</Properties>
</file>