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4796" r:id="rId9"/>
    <p:sldId id="3871" r:id="rId10"/>
    <p:sldId id="4241" r:id="rId11"/>
    <p:sldId id="4333" r:id="rId12"/>
    <p:sldId id="4918" r:id="rId13"/>
    <p:sldId id="4383" r:id="rId14"/>
    <p:sldId id="5053" r:id="rId15"/>
    <p:sldId id="5054" r:id="rId16"/>
    <p:sldId id="5055" r:id="rId17"/>
    <p:sldId id="5056" r:id="rId18"/>
    <p:sldId id="5057" r:id="rId19"/>
    <p:sldId id="5125" r:id="rId20"/>
    <p:sldId id="5126" r:id="rId21"/>
    <p:sldId id="5127" r:id="rId22"/>
    <p:sldId id="5128" r:id="rId23"/>
    <p:sldId id="5129" r:id="rId24"/>
    <p:sldId id="5130" r:id="rId25"/>
    <p:sldId id="4430" r:id="rId26"/>
    <p:sldId id="4431" r:id="rId27"/>
    <p:sldId id="4432" r:id="rId28"/>
    <p:sldId id="4860" r:id="rId29"/>
    <p:sldId id="4433" r:id="rId30"/>
    <p:sldId id="4435" r:id="rId31"/>
    <p:sldId id="3820" r:id="rId32"/>
    <p:sldId id="4972" r:id="rId33"/>
    <p:sldId id="4482" r:id="rId34"/>
    <p:sldId id="4973" r:id="rId35"/>
    <p:sldId id="4974" r:id="rId36"/>
    <p:sldId id="4975" r:id="rId37"/>
    <p:sldId id="4976" r:id="rId38"/>
    <p:sldId id="4977" r:id="rId39"/>
    <p:sldId id="5243" r:id="rId40"/>
    <p:sldId id="5244" r:id="rId41"/>
    <p:sldId id="5242" r:id="rId42"/>
    <p:sldId id="5248" r:id="rId43"/>
    <p:sldId id="5246" r:id="rId44"/>
    <p:sldId id="5245" r:id="rId45"/>
    <p:sldId id="3847" r:id="rId46"/>
    <p:sldId id="3959" r:id="rId47"/>
    <p:sldId id="3960" r:id="rId48"/>
    <p:sldId id="4919" r:id="rId49"/>
    <p:sldId id="4566" r:id="rId50"/>
    <p:sldId id="4921" r:id="rId51"/>
    <p:sldId id="4920" r:id="rId52"/>
    <p:sldId id="4567" r:id="rId53"/>
    <p:sldId id="4568" r:id="rId54"/>
    <p:sldId id="4569" r:id="rId55"/>
    <p:sldId id="4915" r:id="rId56"/>
    <p:sldId id="5203" r:id="rId57"/>
    <p:sldId id="5204" r:id="rId58"/>
    <p:sldId id="5205" r:id="rId59"/>
    <p:sldId id="5206" r:id="rId60"/>
    <p:sldId id="5207" r:id="rId61"/>
  </p:sldIdLst>
  <p:sldSz cx="9144000" cy="6858000" type="screen4x3"/>
  <p:notesSz cx="6858000" cy="9144000"/>
  <p:custDataLst>
    <p:tags r:id="rId6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91" userDrawn="1">
          <p15:clr>
            <a:srgbClr val="A4A3A4"/>
          </p15:clr>
        </p15:guide>
        <p15:guide id="2" orient="horz" pos="4020" userDrawn="1">
          <p15:clr>
            <a:srgbClr val="A4A3A4"/>
          </p15:clr>
        </p15:guide>
        <p15:guide id="3" pos="3050"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E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57" d="100"/>
          <a:sy n="57" d="100"/>
        </p:scale>
        <p:origin x="-96" y="-90"/>
      </p:cViewPr>
      <p:guideLst>
        <p:guide orient="horz" pos="391"/>
        <p:guide orient="horz" pos="4020"/>
        <p:guide pos="3050"/>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5" Type="http://schemas.openxmlformats.org/officeDocument/2006/relationships/tags" Target="tags/tag2.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Ro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6859270" y="6381750"/>
            <a:ext cx="1939925"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square" rtlCol="0">
            <a:spAutoFit/>
          </a:bodyPr>
          <a:p>
            <a:pPr fontAlgn="base"/>
            <a:r>
              <a:rPr lang="en-US" altLang="zh-CN" u="none" strike="noStrike" noProof="1">
                <a:solidFill>
                  <a:srgbClr val="00B050"/>
                </a:solidFill>
                <a:latin typeface="隶书" panose="02010509060101010101" charset="-122"/>
                <a:ea typeface="隶书" panose="02010509060101010101" charset="-122"/>
                <a:cs typeface="+mn-cs"/>
              </a:rPr>
              <a:t> </a:t>
            </a:r>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0250" y="615315"/>
            <a:ext cx="8049895" cy="5916295"/>
          </a:xfrm>
        </p:spPr>
        <p:txBody>
          <a:bodyPr/>
          <a:p>
            <a:pPr marL="0" indent="0" eaLnBrk="1" latinLnBrk="0" hangingPunct="1">
              <a:lnSpc>
                <a:spcPts val="3500"/>
              </a:lnSpc>
              <a:spcBef>
                <a:spcPts val="0"/>
              </a:spcBef>
              <a:buNone/>
            </a:pPr>
            <a:r>
              <a:rPr lang="en-US" altLang="zh-CN" b="1"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chemeClr val="tx1"/>
                </a:solidFill>
                <a:latin typeface="华文楷体" panose="02010600040101010101" charset="-122"/>
                <a:ea typeface="华文楷体" panose="02010600040101010101" charset="-122"/>
                <a:cs typeface="华文楷体" panose="02010600040101010101" charset="-122"/>
                <a:sym typeface="+mn-ea"/>
              </a:rPr>
              <a:t>三、部门规章</a:t>
            </a:r>
            <a:endParaRPr lang="zh-CN" altLang="en-US" b="1"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由国务院各部门根据职责范围，以部门令发布。</a:t>
            </a: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dirty="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rPr>
              <a:t>安全生产综合监管部门原来属于国家安全生产监督管理总局，随着政府机构改革，现在属于应急管理部。对于危险化学品建设项目，按照《</a:t>
            </a:r>
            <a:r>
              <a:rPr lang="zh-CN" altLang="en-US" dirty="0">
                <a:latin typeface="华文楷体" panose="02010600040101010101" charset="-122"/>
                <a:ea typeface="华文楷体" panose="02010600040101010101" charset="-122"/>
                <a:cs typeface="华文楷体" panose="02010600040101010101" charset="-122"/>
                <a:sym typeface="+mn-ea"/>
              </a:rPr>
              <a:t>危险化学品建设项目安全监督管理办法》（原安监总局令第45号，</a:t>
            </a:r>
            <a:r>
              <a:rPr lang="zh-CN" altLang="en-US" dirty="0">
                <a:latin typeface="华文楷体" panose="02010600040101010101" charset="-122"/>
                <a:ea typeface="华文楷体" panose="02010600040101010101" charset="-122"/>
                <a:cs typeface="华文楷体" panose="02010600040101010101" charset="-122"/>
                <a:sym typeface="+mn-ea"/>
              </a:rPr>
              <a:t>根据7</a:t>
            </a:r>
            <a:r>
              <a:rPr lang="en-US" altLang="zh-CN" dirty="0">
                <a:latin typeface="华文楷体" panose="02010600040101010101" charset="-122"/>
                <a:ea typeface="华文楷体" panose="02010600040101010101" charset="-122"/>
                <a:cs typeface="华文楷体" panose="02010600040101010101" charset="-122"/>
                <a:sym typeface="+mn-ea"/>
              </a:rPr>
              <a:t>9</a:t>
            </a:r>
            <a:r>
              <a:rPr lang="zh-CN" altLang="en-US" dirty="0">
                <a:latin typeface="华文楷体" panose="02010600040101010101" charset="-122"/>
                <a:ea typeface="华文楷体" panose="02010600040101010101" charset="-122"/>
                <a:cs typeface="华文楷体" panose="02010600040101010101" charset="-122"/>
                <a:sym typeface="+mn-ea"/>
              </a:rPr>
              <a:t>号令修正</a:t>
            </a:r>
            <a:r>
              <a:rPr lang="zh-CN" altLang="en-US" dirty="0">
                <a:latin typeface="华文楷体" panose="02010600040101010101" charset="-122"/>
                <a:ea typeface="华文楷体" panose="02010600040101010101" charset="-122"/>
                <a:cs typeface="华文楷体" panose="02010600040101010101" charset="-122"/>
                <a:sym typeface="+mn-ea"/>
              </a:rPr>
              <a:t>）的规定执行；一般化工建设项目，按照《建设项目安全设施“三同时”监督管理办法》（原安监总局令第36号，根据77号令修正）。安全生产许可证按照《危险化学品生产企业安全生产许可证实施办法》（原安监总局令第41号，根据79号、89号令修正）办理；经营许可证按照《危险化学品经营许可证管理办法》（安监总局令第55号）办理。使用许可证按照《危险化学品安全使用许可证实施办法》</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8020" y="661670"/>
            <a:ext cx="8296910" cy="5720715"/>
          </a:xfrm>
        </p:spPr>
        <p:txBody>
          <a:bodyPr/>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原安监总局令第57号，根据79号、89号令修订）办理。威信县化学品登记注册依据《危险化学品登记管理办法》（原安监总局令第53号）办理。企业应急预案按照《关于修改〈生产安全事故应急预案管理办法〉的决定》（应急管理部令第2号）进行管理。</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消防设计审查验收依据《建设工程消防设计审查验收管理暂行规定》（住建部令第51号）进行。</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职业病依据《职业病诊断与鉴定管理办法 》（国家卫生健康委令第6号）进行管理。</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特种设备监督检查依据《特种设备安全监督检查办法》（国家市场监督管理总局令第57号）进行。</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0730" y="641350"/>
            <a:ext cx="8204200" cy="591566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四、标准规范</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国务院有关部门制定的有关行业的安全规程、规范和有关国家标准中，针对不同行业的生产经营特点及潜在的危险因素，规定了生产经营单位应当达到的基本安全生产条件，对国家的这些规定，生产经营单位必须严格执行</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我国的标准分为国家标准（</a:t>
            </a:r>
            <a:r>
              <a:rPr lang="en-US" altLang="zh-CN">
                <a:latin typeface="华文楷体" panose="02010600040101010101" charset="-122"/>
                <a:ea typeface="华文楷体" panose="02010600040101010101" charset="-122"/>
              </a:rPr>
              <a:t>GB</a:t>
            </a:r>
            <a:r>
              <a:rPr lang="zh-CN" altLang="en-US">
                <a:latin typeface="华文楷体" panose="02010600040101010101" charset="-122"/>
                <a:ea typeface="华文楷体" panose="02010600040101010101" charset="-122"/>
              </a:rPr>
              <a:t>）、行业标准（如化工</a:t>
            </a:r>
            <a:r>
              <a:rPr lang="en-US" altLang="zh-CN">
                <a:latin typeface="华文楷体" panose="02010600040101010101" charset="-122"/>
                <a:ea typeface="华文楷体" panose="02010600040101010101" charset="-122"/>
              </a:rPr>
              <a:t>HG</a:t>
            </a:r>
            <a:r>
              <a:rPr lang="zh-CN" altLang="en-US">
                <a:latin typeface="华文楷体" panose="02010600040101010101" charset="-122"/>
                <a:ea typeface="华文楷体" panose="02010600040101010101" charset="-122"/>
              </a:rPr>
              <a:t>、石化</a:t>
            </a:r>
            <a:r>
              <a:rPr lang="en-US" altLang="zh-CN">
                <a:latin typeface="华文楷体" panose="02010600040101010101" charset="-122"/>
                <a:ea typeface="华文楷体" panose="02010600040101010101" charset="-122"/>
              </a:rPr>
              <a:t>SH</a:t>
            </a:r>
            <a:r>
              <a:rPr lang="zh-CN" altLang="en-US">
                <a:latin typeface="华文楷体" panose="02010600040101010101" charset="-122"/>
                <a:ea typeface="华文楷体" panose="02010600040101010101" charset="-122"/>
              </a:rPr>
              <a:t>、安全</a:t>
            </a:r>
            <a:r>
              <a:rPr lang="en-US" altLang="zh-CN">
                <a:latin typeface="华文楷体" panose="02010600040101010101" charset="-122"/>
                <a:ea typeface="华文楷体" panose="02010600040101010101" charset="-122"/>
              </a:rPr>
              <a:t>AQ</a:t>
            </a:r>
            <a:r>
              <a:rPr lang="zh-CN" altLang="en-US">
                <a:latin typeface="华文楷体" panose="02010600040101010101" charset="-122"/>
                <a:ea typeface="华文楷体" panose="02010600040101010101" charset="-122"/>
              </a:rPr>
              <a:t>等）、地方标准和企业标准。目前</a:t>
            </a:r>
            <a:r>
              <a:rPr lang="zh-CN" altLang="en-US">
                <a:latin typeface="华文楷体" panose="02010600040101010101" charset="-122"/>
                <a:ea typeface="华文楷体" panose="02010600040101010101" charset="-122"/>
                <a:sym typeface="+mn-ea"/>
              </a:rPr>
              <a:t>依法成立的社会团体，</a:t>
            </a:r>
            <a:r>
              <a:rPr lang="zh-CN" altLang="en-US">
                <a:latin typeface="华文楷体" panose="02010600040101010101" charset="-122"/>
                <a:ea typeface="华文楷体" panose="02010600040101010101" charset="-122"/>
              </a:rPr>
              <a:t>以满足市场和创新需要为目标</a:t>
            </a:r>
            <a:r>
              <a:rPr lang="zh-CN" altLang="en-US">
                <a:latin typeface="华文楷体" panose="02010600040101010101" charset="-122"/>
                <a:ea typeface="华文楷体" panose="02010600040101010101" charset="-122"/>
                <a:sym typeface="+mn-ea"/>
              </a:rPr>
              <a:t>制定的</a:t>
            </a:r>
            <a:r>
              <a:rPr lang="zh-CN" altLang="en-US">
                <a:latin typeface="华文楷体" panose="02010600040101010101" charset="-122"/>
                <a:ea typeface="华文楷体" panose="02010600040101010101" charset="-122"/>
                <a:sym typeface="+mn-ea"/>
              </a:rPr>
              <a:t>团体</a:t>
            </a:r>
            <a:r>
              <a:rPr lang="zh-CN" altLang="en-US">
                <a:latin typeface="华文楷体" panose="02010600040101010101" charset="-122"/>
                <a:ea typeface="华文楷体" panose="02010600040101010101" charset="-122"/>
                <a:sym typeface="+mn-ea"/>
              </a:rPr>
              <a:t>标准</a:t>
            </a:r>
            <a:r>
              <a:rPr lang="zh-CN" altLang="en-US">
                <a:latin typeface="华文楷体" panose="02010600040101010101" charset="-122"/>
                <a:ea typeface="华文楷体" panose="02010600040101010101" charset="-122"/>
              </a:rPr>
              <a:t>，聚焦新技术、新产业、新业态和新模式，填补标准空白。团体标准实施效果良好，且符合国家标准、行业标准或地方标准制定要求的，团体标准发布机构可以申请转化为国家标准、行业标准或地方标准。</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5485" y="558165"/>
            <a:ext cx="8259445" cy="58242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solidFill>
                  <a:srgbClr val="00B0F0"/>
                </a:solidFill>
                <a:latin typeface="华文楷体" panose="02010600040101010101" charset="-122"/>
                <a:ea typeface="华文楷体" panose="02010600040101010101" charset="-122"/>
              </a:rPr>
              <a:t>国家标准</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《工业企业总平面设计规范》（GB 50187-2012）；</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《化工企业总图运输设计规范》（GB 50489-2009）；</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《建筑设计防火规范 （2018年版）》（GB 50016-2014）；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《石油化工企业设计防火标准（2018年版）》（GB 50160-2008）；</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《精细化工企业工程设计防火标准》（GB51283-2020）；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《医药工业总图运输设计规范》（GB 51047-2014）；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《石油天然气工程设计防火规范》（GB50183-2004）；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《石油库设计规范》（GB 50074-2014）。</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215" y="690880"/>
            <a:ext cx="8260715" cy="5691505"/>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rPr>
              <a:t>    2. </a:t>
            </a:r>
            <a:r>
              <a:rPr lang="zh-CN" altLang="en-US">
                <a:solidFill>
                  <a:srgbClr val="00B0F0"/>
                </a:solidFill>
                <a:latin typeface="华文楷体" panose="02010600040101010101" charset="-122"/>
                <a:ea typeface="华文楷体" panose="02010600040101010101" charset="-122"/>
              </a:rPr>
              <a:t>行业标准</a:t>
            </a:r>
            <a:endParaRPr lang="zh-CN" altLang="en-US">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《化工建设项目安全设计管理导则》（AQ</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3033—2022）</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《化工企业劳动防护用品选用及配备》（AQ</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3048-2013）</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《化学品作业场所安全警示标志规范》（AQ 3047-2013）</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《立式圆筒形钢制焊接储罐安全技术规范》 （AQ 3053-2015）；</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《危险化学品从业单位安全标准化通用规范》（AQ 3013-2008）；</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《危险化学品重大危险源安全监控通用技术规范》（AQ3035-2010）；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《危险化学品重大危险源 罐区 现场安全监控装备设置规范》（AQ3036-2010）</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716915"/>
            <a:ext cx="8273415" cy="56654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《化工装置管道布置设计规定》（HG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20549.1～5-1998）</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《化工自控设计规定》（HG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20505~20516-2014）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《化工企业安全卫生设计规范》（HG 20571-2014）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《化工企业静电接地设计规程》（HG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20675-1990）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《化工设备、管道外防腐设计规范》（HG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20679-2014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《控制室设计规范》（HG</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20508-2014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《石油化工储运系统罐区设计规范》（SH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3007-2014）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《石油化工控制室设计规范》（SH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3006-2012）</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《炼油装置工艺管道流程设计规范》（SH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3122-2013）</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《石油化工静电接地设计规范》（SH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3097-2017）</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《石油化工金属管道布置设计规范》（SH 3012-2011 ）</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《石油化工仪表系统防雷设计规范》（SH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3164-2021）</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8825" y="634365"/>
            <a:ext cx="8206105" cy="57480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《石油化工企业职业安全卫生设计规范》（SH</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3047-2021）</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《石油炼制工业废气治理工程技术规范》（HJ 1094-2020）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《蓄热燃烧法工业有机废气治理工程技术规范》（HJ 1093-2020）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《催化燃烧法工业有机废气治理工程技术规范》（HJ 2027-2013）</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《芬顿氧化法废水处理工程技术规范》（HJ 1095-2020）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《发酵类制药工业废水治理工程技术规范》（HJ 2044-2014）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《焦化废水治理工程技术规范》（HJ 2022-2012）</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3115" y="633730"/>
            <a:ext cx="8171815" cy="5748655"/>
          </a:xfrm>
        </p:spPr>
        <p:txBody>
          <a:bodyPr/>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3. </a:t>
            </a:r>
            <a:r>
              <a:rPr lang="zh-CN" altLang="en-US">
                <a:solidFill>
                  <a:srgbClr val="00B0F0"/>
                </a:solidFill>
                <a:latin typeface="华文楷体" panose="02010600040101010101" charset="-122"/>
                <a:ea typeface="华文楷体" panose="02010600040101010101" charset="-122"/>
              </a:rPr>
              <a:t>地方标准</a:t>
            </a:r>
            <a:endParaRPr lang="zh-CN" altLang="en-US">
              <a:solidFill>
                <a:srgbClr val="00B0F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《配电室安全管理规范》（DB11</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527-2021）；</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《化工园区风险评估规范》（DB14</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2126-2020）；</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《安全培训过程管理实施指南》（DB21</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3297-2020）</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《工贸企业受限空间作业安全技术规范》（DB33</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707-2022）</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《大型浮顶储罐安全技术规程》（DB37 </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3964—2020）</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《山东省化工装置安全试车工作规范》（DB37</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1854-2020）</a:t>
            </a:r>
            <a:endParaRPr lang="zh-CN" altLang="en-US">
              <a:solidFill>
                <a:schemeClr val="tx1"/>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rPr>
              <a:t>    </a:t>
            </a:r>
            <a:r>
              <a:rPr lang="zh-CN" altLang="en-US">
                <a:solidFill>
                  <a:schemeClr val="tx1"/>
                </a:solidFill>
                <a:latin typeface="华文楷体" panose="02010600040101010101" charset="-122"/>
                <a:ea typeface="华文楷体" panose="02010600040101010101" charset="-122"/>
              </a:rPr>
              <a:t>《石油化工企业硫化氢防护安全管理规范》（DB37</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3966-2020）</a:t>
            </a:r>
            <a:endParaRPr lang="zh-CN" altLang="en-US">
              <a:solidFill>
                <a:schemeClr val="tx1"/>
              </a:solidFill>
              <a:latin typeface="华文楷体" panose="02010600040101010101" charset="-122"/>
              <a:ea typeface="华文楷体" panose="02010600040101010101"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3755" y="694690"/>
            <a:ext cx="7899400" cy="568769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solidFill>
                  <a:srgbClr val="00B0F0"/>
                </a:solidFill>
                <a:latin typeface="华文楷体" panose="02010600040101010101" charset="-122"/>
                <a:ea typeface="华文楷体" panose="02010600040101010101" charset="-122"/>
              </a:rPr>
              <a:t>企业标准</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《液化烃罐区安全技术要求》（Q</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SH 0750-2019）</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《液化烃储罐应急技术规范》 （Q</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SY 1719-2014）</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zh-CN" altLang="en-US">
                <a:solidFill>
                  <a:srgbClr val="00B0F0"/>
                </a:solidFill>
                <a:latin typeface="华文楷体" panose="02010600040101010101" charset="-122"/>
                <a:ea typeface="华文楷体" panose="02010600040101010101" charset="-122"/>
              </a:rPr>
              <a:t>团体标准</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《化工企业变更管理实施规范》（T</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CCSAS 007-2020）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《化工园区危险品运输车辆停车场建设标准》（T∕CPCIF 0050-2020）</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《化工装置拆除施工安全管理规程》（T</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CPCIF 0142-2021）</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《危险化学品企业设备完整性管理导则》（T</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CCSAS 004—2019）</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《化工企业承包商安全管理指南》（T</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CCSAS 014-2022）</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3580" y="605155"/>
            <a:ext cx="8261350" cy="5952490"/>
          </a:xfrm>
        </p:spPr>
        <p:txBody>
          <a:bodyPr/>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rPr>
              <a:t>    </a:t>
            </a:r>
            <a:r>
              <a:rPr lang="zh-CN" b="1">
                <a:latin typeface="华文楷体" panose="02010600040101010101" charset="-122"/>
                <a:ea typeface="华文楷体" panose="02010600040101010101" charset="-122"/>
              </a:rPr>
              <a:t>五、规范性文件</a:t>
            </a:r>
            <a:endParaRPr lang="zh-CN" b="1">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应急管理部</a:t>
            </a:r>
            <a:endParaRPr lang="en-US" altLang="zh-CN">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1. 关于印发《危险化学品生产建设项目安全风险防控指南（试行）》的通知（应急〔2022〕52号）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2. 关于印发《化工园区安全风险智能化管控平台建设指南（试行）》和《危险化学品企业安全风险智能化管控平台建设指南（试行）》的通知.（应急厅〔2022〕5号）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3. 关于全面实施危险化学品企业安全风险研判与承诺公告制度的通知（应急〔2018〕74号）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4. 关于印发化工园区安全风险排查治理导则、危化品企业安全风险隐患排查治理导则的通知（应急〔2019〕78号）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5. 关于印发危化品生产储存企业安全风险评估诊断分级指南的通知（应急〔2018〕19号）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013710" y="1042670"/>
            <a:ext cx="3625215" cy="1661795"/>
          </a:xfrm>
          <a:prstGeom prst="rect">
            <a:avLst/>
          </a:prstGeom>
          <a:noFill/>
        </p:spPr>
        <p:txBody>
          <a:bodyPr wrap="square" lIns="0" tIns="0" rIns="0" bIns="0" rtlCol="0">
            <a:spAutoFit/>
          </a:bodyPr>
          <a:lstStyle/>
          <a:p>
            <a:r>
              <a:rPr lang="en-US" altLang="zh-CN" sz="54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rPr>
              <a:t>化工安全</a:t>
            </a:r>
            <a:endParaRPr lang="zh-CN" altLang="en-US" sz="5400" dirty="0" smtClean="0">
              <a:solidFill>
                <a:srgbClr val="00B050"/>
              </a:solidFill>
              <a:latin typeface="华文隶书" panose="02010800040101010101" charset="-122"/>
              <a:ea typeface="华文隶书" panose="02010800040101010101" charset="-122"/>
              <a:sym typeface="Arial" panose="020B0604020202020204" pitchFamily="34" charset="0"/>
            </a:endParaRPr>
          </a:p>
          <a:p>
            <a:r>
              <a:rPr lang="en-US" altLang="zh-CN" sz="5400" dirty="0" smtClean="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rPr>
              <a:t>管理概述</a:t>
            </a:r>
            <a:endParaRPr lang="zh-CN" altLang="en-US" sz="5400" dirty="0" smtClean="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188085" y="1080770"/>
            <a:ext cx="182499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smtClean="0">
                <a:solidFill>
                  <a:srgbClr val="00B050"/>
                </a:solidFill>
                <a:latin typeface="Impact" panose="020B0806030902050204" pitchFamily="34" charset="0"/>
                <a:cs typeface="Arial" panose="020B0604020202020204" pitchFamily="34" charset="0"/>
              </a:rPr>
              <a:t>10</a:t>
            </a:r>
            <a:endParaRPr lang="en-US" altLang="zh-CN" sz="9815" cap="all" spc="300" dirty="0" smtClean="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2592705" y="2919095"/>
            <a:ext cx="5250180" cy="1383665"/>
          </a:xfrm>
          <a:prstGeom prst="rect">
            <a:avLst/>
          </a:prstGeom>
          <a:noFill/>
        </p:spPr>
        <p:txBody>
          <a:bodyPr wrap="square" rtlCol="0">
            <a:spAutoFit/>
          </a:bodyPr>
          <a:p>
            <a:pPr algn="l">
              <a:buClrTx/>
              <a:buSzTx/>
              <a:buNone/>
            </a:pPr>
            <a:r>
              <a:rPr lang="zh-CN" altLang="en-US" sz="2800" dirty="0">
                <a:solidFill>
                  <a:srgbClr val="00B050"/>
                </a:solidFill>
                <a:latin typeface="华文隶书" panose="02010800040101010101" charset="-122"/>
                <a:ea typeface="华文隶书" panose="02010800040101010101" charset="-122"/>
                <a:sym typeface="+mn-ea"/>
              </a:rPr>
              <a:t>第一节    我国安全生产法律体系</a:t>
            </a:r>
            <a:r>
              <a:rPr lang="en-US" altLang="zh-CN" sz="2800" dirty="0">
                <a:solidFill>
                  <a:srgbClr val="00B050"/>
                </a:solidFill>
                <a:latin typeface="华文隶书" panose="02010800040101010101" charset="-122"/>
                <a:ea typeface="华文隶书" panose="02010800040101010101" charset="-122"/>
                <a:sym typeface="+mn-ea"/>
              </a:rPr>
              <a:t>   </a:t>
            </a:r>
            <a:endParaRPr lang="en-US" altLang="zh-CN" sz="2800" dirty="0">
              <a:solidFill>
                <a:srgbClr val="00B050"/>
              </a:solidFill>
              <a:latin typeface="华文隶书" panose="02010800040101010101" charset="-122"/>
              <a:ea typeface="华文隶书" panose="02010800040101010101" charset="-122"/>
              <a:sym typeface="+mn-ea"/>
            </a:endParaRPr>
          </a:p>
          <a:p>
            <a:pPr algn="l">
              <a:buClrTx/>
              <a:buSzTx/>
              <a:buNone/>
            </a:pPr>
            <a:r>
              <a:rPr lang="zh-CN" altLang="en-US" sz="2800" dirty="0">
                <a:solidFill>
                  <a:srgbClr val="00B050"/>
                </a:solidFill>
                <a:latin typeface="华文隶书" panose="02010800040101010101" charset="-122"/>
                <a:ea typeface="华文隶书" panose="02010800040101010101" charset="-122"/>
                <a:sym typeface="+mn-ea"/>
              </a:rPr>
              <a:t>第二节    化工企业安全管理要素</a:t>
            </a:r>
            <a:r>
              <a:rPr lang="en-US" altLang="zh-CN" sz="2800" dirty="0">
                <a:solidFill>
                  <a:srgbClr val="00B050"/>
                </a:solidFill>
                <a:latin typeface="华文隶书" panose="02010800040101010101" charset="-122"/>
                <a:ea typeface="华文隶书" panose="02010800040101010101" charset="-122"/>
                <a:sym typeface="+mn-ea"/>
              </a:rPr>
              <a:t>   </a:t>
            </a:r>
            <a:r>
              <a:rPr lang="zh-CN" altLang="en-US" sz="2800" dirty="0">
                <a:solidFill>
                  <a:srgbClr val="00B050"/>
                </a:solidFill>
                <a:latin typeface="华文隶书" panose="02010800040101010101" charset="-122"/>
                <a:ea typeface="华文隶书" panose="02010800040101010101" charset="-122"/>
                <a:sym typeface="+mn-ea"/>
              </a:rPr>
              <a:t>第三节    现代安全管理方法        </a:t>
            </a:r>
            <a:endParaRPr lang="zh-CN" altLang="en-US" sz="2800" dirty="0" smtClean="0">
              <a:solidFill>
                <a:srgbClr val="00B050"/>
              </a:solidFill>
              <a:latin typeface="华文隶书" panose="02010800040101010101" charset="-122"/>
              <a:ea typeface="华文隶书" panose="02010800040101010101"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4530" y="682625"/>
            <a:ext cx="8160385" cy="55016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关于印发危险化学品企业安全分类整治目录（2020年）的通知（应急〔2020〕84号）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7. 关于印发《企业安全生产标准化建设定级办法》的通知（应急〔2021〕83号）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生态环境部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关于印发《2020年挥发性有机物治理攻坚方案》的通知（环大气〔2020〕33号）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国家危险废物名录（2021年版）（生态环境部令 第15号）</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环境保护综合名录（2021年版）（环办综合函〔2021〕495号）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4. </a:t>
            </a:r>
            <a:r>
              <a:rPr lang="zh-CN" altLang="en-US">
                <a:latin typeface="华文楷体" panose="02010600040101010101" charset="-122"/>
                <a:ea typeface="华文楷体" panose="02010600040101010101" charset="-122"/>
              </a:rPr>
              <a:t>《关于做好重大投资项目环评工作的通知》（环环评〔2022〕39号)。</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1200" y="634365"/>
            <a:ext cx="8253730" cy="574802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市场监管总局</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市场监管总局关于特种设备行政许可有关事项的公告（2021年第41号）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工业产品生产许可证实施通则及各工业产品生产许可证实施细则（市场监管总局2018年 第26号）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市场监管总局办公厅关于特种设备行政许可有关事项的通知（市监特设发〔2022〕17号）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solidFill>
                  <a:srgbClr val="00B0F0"/>
                </a:solidFill>
                <a:latin typeface="华文楷体" panose="02010600040101010101" charset="-122"/>
                <a:ea typeface="华文楷体" panose="02010600040101010101" charset="-122"/>
              </a:rPr>
              <a:t>国家卫生健康委</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国家卫健委办公厅关于在矿山、冶金、化工等行业领域开展尘毒危害专项治理工作的通知（国卫办职健函〔2019〕406号）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国家卫健委办公厅关于贯彻落实职业健康检查管理办法的通知（国卫办职健函〔2019〕494号）</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1494790"/>
            <a:ext cx="8226425" cy="47637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一、安全生产责任制</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《安全生产法》第四条明确规定：生产经营单位必须遵守本法和其他有关安全生产的法律、法规，加强安全生产管理，建立健全</a:t>
            </a:r>
            <a:r>
              <a:rPr lang="zh-CN" altLang="en-US">
                <a:solidFill>
                  <a:srgbClr val="FF0000"/>
                </a:solidFill>
                <a:latin typeface="华文楷体" panose="02010600040101010101" charset="-122"/>
                <a:ea typeface="华文楷体" panose="02010600040101010101" charset="-122"/>
              </a:rPr>
              <a:t>全员安全生产责任制</a:t>
            </a:r>
            <a:r>
              <a:rPr lang="zh-CN" altLang="en-US">
                <a:latin typeface="华文楷体" panose="02010600040101010101" charset="-122"/>
                <a:ea typeface="华文楷体" panose="02010600040101010101" charset="-122"/>
              </a:rPr>
              <a:t>和</a:t>
            </a:r>
            <a:r>
              <a:rPr lang="zh-CN" altLang="en-US">
                <a:solidFill>
                  <a:srgbClr val="FF0000"/>
                </a:solidFill>
                <a:latin typeface="华文楷体" panose="02010600040101010101" charset="-122"/>
                <a:ea typeface="华文楷体" panose="02010600040101010101" charset="-122"/>
              </a:rPr>
              <a:t>安全生产规章制度</a:t>
            </a:r>
            <a:r>
              <a:rPr lang="zh-CN" altLang="en-US">
                <a:latin typeface="华文楷体" panose="02010600040101010101" charset="-122"/>
                <a:ea typeface="华文楷体" panose="02010600040101010101" charset="-122"/>
              </a:rPr>
              <a:t>，加大对安全生产资金、物资、技术、人员的投入保障力度，改善安全生产条件，加强安全生产标准化、信息化建设，构建安全风险分级管控和隐患排查治理双重预防机制，健全风险防范化解机制，提高安全生产水平，确保安全生产。</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强化和落实生产经营单位主体责任，是安全生产法律制度体系设计的重要基础和基本要求</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
        <p:nvSpPr>
          <p:cNvPr id="5" name="AutoShape 6"/>
          <p:cNvSpPr>
            <a:spLocks noChangeArrowheads="1"/>
          </p:cNvSpPr>
          <p:nvPr/>
        </p:nvSpPr>
        <p:spPr bwMode="auto">
          <a:xfrm>
            <a:off x="1898015" y="620395"/>
            <a:ext cx="4979035" cy="45466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第二节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化工企业安全管理要素</a:t>
            </a:r>
            <a:endParaRPr lang="zh-CN" altLang="en-US" sz="2800" b="1" dirty="0">
              <a:solidFill>
                <a:srgbClr val="000099"/>
              </a:solidFill>
              <a:latin typeface="+mj-ea"/>
              <a:ea typeface="+mj-ea"/>
              <a:cs typeface="+mj-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09600"/>
            <a:ext cx="8208010" cy="58051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全员安全生产责任制，是根据我国的安全生产方针“安全第一、预防为主、综合治理”和安全生产法规建立的生产经营单位各级领导、职能部门、工程技术人员、岗位操作人员在劳动生产过程中对安全生产层层负责的制度。</a:t>
            </a:r>
            <a:r>
              <a:rPr lang="en-US" altLang="zh-CN">
                <a:highlight>
                  <a:srgbClr val="FFFF00"/>
                </a:highlight>
                <a:latin typeface="华文楷体" panose="02010600040101010101" charset="-122"/>
                <a:ea typeface="华文楷体" panose="02010600040101010101" charset="-122"/>
                <a:sym typeface="+mn-ea"/>
              </a:rPr>
              <a:t>全员安全生产责任制</a:t>
            </a:r>
            <a:r>
              <a:rPr lang="en-US" altLang="zh-CN">
                <a:latin typeface="华文楷体" panose="02010600040101010101" charset="-122"/>
                <a:ea typeface="华文楷体" panose="02010600040101010101" charset="-122"/>
                <a:sym typeface="+mn-ea"/>
              </a:rPr>
              <a:t>是生产经营单位岗位责任制的细化，是生产经营单位中最基本的一项安全制度，也是生产经营单位安全生产、劳动保护管理制度的</a:t>
            </a:r>
            <a:r>
              <a:rPr lang="en-US" altLang="zh-CN">
                <a:solidFill>
                  <a:srgbClr val="FF0000"/>
                </a:solidFill>
                <a:latin typeface="华文楷体" panose="02010600040101010101" charset="-122"/>
                <a:ea typeface="华文楷体" panose="02010600040101010101" charset="-122"/>
                <a:sym typeface="+mn-ea"/>
              </a:rPr>
              <a:t>核心</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生产经营单位的全员安全生产责任制应当明确</a:t>
            </a:r>
            <a:r>
              <a:rPr lang="en-US" altLang="zh-CN">
                <a:solidFill>
                  <a:srgbClr val="FF0000"/>
                </a:solidFill>
                <a:latin typeface="华文楷体" panose="02010600040101010101" charset="-122"/>
                <a:ea typeface="华文楷体" panose="02010600040101010101" charset="-122"/>
                <a:sym typeface="+mn-ea"/>
              </a:rPr>
              <a:t>各岗位的责任人员</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责任范围</a:t>
            </a:r>
            <a:r>
              <a:rPr lang="en-US" altLang="zh-CN">
                <a:latin typeface="华文楷体" panose="02010600040101010101" charset="-122"/>
                <a:ea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sym typeface="+mn-ea"/>
              </a:rPr>
              <a:t>考核标准</a:t>
            </a:r>
            <a:r>
              <a:rPr lang="en-US" altLang="zh-CN">
                <a:latin typeface="华文楷体" panose="02010600040101010101" charset="-122"/>
                <a:ea typeface="华文楷体" panose="02010600040101010101" charset="-122"/>
                <a:sym typeface="+mn-ea"/>
              </a:rPr>
              <a:t>等内容。生产经营单位应当建立相应的机制，加强对全员安全生产责任制落实情况的</a:t>
            </a:r>
            <a:r>
              <a:rPr lang="en-US" altLang="zh-CN">
                <a:solidFill>
                  <a:srgbClr val="FF0000"/>
                </a:solidFill>
                <a:latin typeface="华文楷体" panose="02010600040101010101" charset="-122"/>
                <a:ea typeface="华文楷体" panose="02010600040101010101" charset="-122"/>
                <a:sym typeface="+mn-ea"/>
              </a:rPr>
              <a:t>监督考核</a:t>
            </a:r>
            <a:r>
              <a:rPr lang="en-US" altLang="zh-CN">
                <a:latin typeface="华文楷体" panose="02010600040101010101" charset="-122"/>
                <a:ea typeface="华文楷体" panose="02010600040101010101" charset="-122"/>
                <a:sym typeface="+mn-ea"/>
              </a:rPr>
              <a:t>，保证全员安全生产责任制的落实。</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生产经营单位的</a:t>
            </a:r>
            <a:r>
              <a:rPr lang="en-US" altLang="zh-CN" b="1">
                <a:solidFill>
                  <a:srgbClr val="7030A0"/>
                </a:solidFill>
                <a:latin typeface="华文楷体" panose="02010600040101010101" charset="-122"/>
                <a:ea typeface="华文楷体" panose="02010600040101010101" charset="-122"/>
                <a:sym typeface="+mn-ea"/>
              </a:rPr>
              <a:t>主要负责人</a:t>
            </a:r>
            <a:r>
              <a:rPr lang="en-US" altLang="zh-CN">
                <a:latin typeface="华文楷体" panose="02010600040101010101" charset="-122"/>
                <a:ea typeface="华文楷体" panose="02010600040101010101" charset="-122"/>
                <a:sym typeface="+mn-ea"/>
              </a:rPr>
              <a:t>是本单位安全生产第一责任人，对本单位的安全生产工作全面负责。</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9765" y="721360"/>
            <a:ext cx="8259445" cy="573151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生产经营单位的</a:t>
            </a:r>
            <a:r>
              <a:rPr lang="en-US" altLang="zh-CN">
                <a:highlight>
                  <a:srgbClr val="00FFFF"/>
                </a:highlight>
                <a:latin typeface="华文楷体" panose="02010600040101010101" charset="-122"/>
                <a:ea typeface="华文楷体" panose="02010600040101010101" charset="-122"/>
                <a:sym typeface="+mn-ea"/>
              </a:rPr>
              <a:t>主要负责人</a:t>
            </a:r>
            <a:r>
              <a:rPr lang="zh-CN" altLang="en-US">
                <a:highlight>
                  <a:srgbClr val="00FFFF"/>
                </a:highlight>
                <a:latin typeface="华文楷体" panose="02010600040101010101" charset="-122"/>
                <a:ea typeface="华文楷体" panose="02010600040101010101" charset="-122"/>
                <a:sym typeface="+mn-ea"/>
              </a:rPr>
              <a:t>主要安全职责</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⑴建立健全并落实本单位全员安全生产责任制，加强安全生产标准化建设；</a:t>
            </a:r>
            <a:r>
              <a:rPr lang="en-US" altLang="zh-CN">
                <a:solidFill>
                  <a:schemeClr val="tx1"/>
                </a:solidFill>
                <a:latin typeface="华文楷体" panose="02010600040101010101" charset="-122"/>
                <a:ea typeface="华文楷体" panose="02010600040101010101" charset="-122"/>
                <a:sym typeface="+mn-ea"/>
              </a:rPr>
              <a:t> </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⑵组织制定并实施本单位安全生产规章制度和操作规程；</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⑶组织制定并实施本单位安全生产教育和培训计划；</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⑷保证本单位安全生产投入的有效实施；</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⑸组织建立并落实安全风险分级管控和隐患排查治理双重预防工作机制，督促、检查本单位的安全生产工作，及时消除生产安全事故隐患；</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⑹组织制定并实施本单位的生产安全事故应急救援预案；</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⑺及时、如实报告生产安全事故。</a:t>
            </a: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3110" y="649605"/>
            <a:ext cx="8211820" cy="5880100"/>
          </a:xfrm>
        </p:spPr>
        <p:txBody>
          <a:bodyPr/>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危险物品的生产、经营、储存、装卸单位，应当设置安全生产管理机构或者配备专职安全生产管理人员</a:t>
            </a:r>
            <a:r>
              <a:rPr lang="zh-CN">
                <a:latin typeface="华文楷体" panose="02010600040101010101" charset="-122"/>
                <a:ea typeface="华文楷体" panose="02010600040101010101" charset="-122"/>
                <a:sym typeface="+mn-ea"/>
              </a:rPr>
              <a:t>。</a:t>
            </a:r>
            <a:endParaRPr lang="zh-CN">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tLang="zh-CN">
                <a:latin typeface="华文楷体" panose="02010600040101010101" charset="-122"/>
                <a:ea typeface="华文楷体" panose="02010600040101010101" charset="-122"/>
                <a:sym typeface="+mn-ea"/>
              </a:rPr>
              <a:t>    2. 生产经营单位的</a:t>
            </a:r>
            <a:r>
              <a:rPr lang="en-US" altLang="zh-CN">
                <a:highlight>
                  <a:srgbClr val="00FFFF"/>
                </a:highlight>
                <a:latin typeface="华文楷体" panose="02010600040101010101" charset="-122"/>
                <a:ea typeface="华文楷体" panose="02010600040101010101" charset="-122"/>
                <a:sym typeface="+mn-ea"/>
              </a:rPr>
              <a:t>安全生产管理机构以及安全生产管理人员</a:t>
            </a:r>
            <a:r>
              <a:rPr lang="zh-CN" altLang="en-US">
                <a:highlight>
                  <a:srgbClr val="00FFFF"/>
                </a:highlight>
                <a:latin typeface="华文楷体" panose="02010600040101010101" charset="-122"/>
                <a:ea typeface="华文楷体" panose="02010600040101010101" charset="-122"/>
                <a:sym typeface="+mn-ea"/>
              </a:rPr>
              <a:t>主要安全职责</a:t>
            </a:r>
            <a:endParaRPr lang="zh-CN" altLang="en-US">
              <a:highlight>
                <a:srgbClr val="00FFFF"/>
              </a:highlight>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⑴组织或者参与拟订本单位安全生产规章制度、操作规程和生产安全事故应急救援预案；</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⑵组织或者参与本单位安全生产教育和培训，如实记录安全生产教育和培训情况；</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⑶组织开展危险源辨识和评估，督促落实本单位重大危险源的安全管理措施；</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⑷组织或者参与本单位应急救援演练；</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⑸检查本单位的安全生产状况，及时排查生产安全事故隐患，提出改进安全生产管理的建议；</a:t>
            </a:r>
            <a:endParaRPr>
              <a:latin typeface="华文楷体" panose="02010600040101010101" charset="-122"/>
              <a:ea typeface="华文楷体" panose="02010600040101010101"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01345"/>
            <a:ext cx="8208010" cy="5804535"/>
          </a:xfrm>
        </p:spPr>
        <p:txBody>
          <a:bodyPr/>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⑹制止和纠正违章指挥、强令冒险作业、违反操作规程的行为；</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atin typeface="华文楷体" panose="02010600040101010101" charset="-122"/>
                <a:ea typeface="华文楷体" panose="02010600040101010101" charset="-122"/>
                <a:sym typeface="+mn-ea"/>
              </a:rPr>
              <a:t>    </a:t>
            </a:r>
            <a:r>
              <a:rPr>
                <a:latin typeface="华文楷体" panose="02010600040101010101" charset="-122"/>
                <a:ea typeface="华文楷体" panose="02010600040101010101" charset="-122"/>
                <a:sym typeface="+mn-ea"/>
              </a:rPr>
              <a:t>⑺督促落实本单位安全生产整改措施。</a:t>
            </a:r>
            <a:endParaRPr>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tLang="zh-CN" b="1">
                <a:latin typeface="华文楷体" panose="02010600040101010101" charset="-122"/>
                <a:ea typeface="华文楷体" panose="02010600040101010101" charset="-122"/>
                <a:sym typeface="+mn-ea"/>
              </a:rPr>
              <a:t>    </a:t>
            </a:r>
            <a:r>
              <a:rPr lang="zh-CN" b="1">
                <a:latin typeface="华文楷体" panose="02010600040101010101" charset="-122"/>
                <a:ea typeface="华文楷体" panose="02010600040101010101" charset="-122"/>
                <a:sym typeface="+mn-ea"/>
              </a:rPr>
              <a:t>二、双重预防机制</a:t>
            </a:r>
            <a:endParaRPr lang="zh-CN">
              <a:latin typeface="华文楷体" panose="02010600040101010101" charset="-122"/>
              <a:ea typeface="华文楷体" panose="02010600040101010101" charset="-122"/>
              <a:sym typeface="+mn-ea"/>
            </a:endParaRPr>
          </a:p>
          <a:p>
            <a:pPr marL="0" algn="l" eaLnBrk="1" latinLnBrk="0" hangingPunct="1">
              <a:lnSpc>
                <a:spcPts val="3500"/>
              </a:lnSpc>
              <a:spcBef>
                <a:spcPts val="0"/>
              </a:spcBef>
              <a:buClrTx/>
              <a:buSzTx/>
              <a:buNone/>
            </a:pPr>
            <a:r>
              <a:rPr lang="en-US" altLang="zh-CN">
                <a:latin typeface="华文楷体" panose="02010600040101010101" charset="-122"/>
                <a:ea typeface="华文楷体" panose="02010600040101010101" charset="-122"/>
                <a:sym typeface="+mn-ea"/>
              </a:rPr>
              <a:t>    企业要定期开展风险评估和危害辨识，针对高危工艺、设备、物品、场所和岗位，建立分级管控制度，制定生产安全事故隐患分级和排查治理标准。构建</a:t>
            </a:r>
            <a:r>
              <a:rPr lang="en-US" altLang="zh-CN">
                <a:solidFill>
                  <a:srgbClr val="FF0000"/>
                </a:solidFill>
                <a:latin typeface="华文楷体" panose="02010600040101010101" charset="-122"/>
                <a:ea typeface="华文楷体" panose="02010600040101010101" charset="-122"/>
                <a:sym typeface="+mn-ea"/>
              </a:rPr>
              <a:t>安全风险分级管控</a:t>
            </a:r>
            <a:r>
              <a:rPr lang="en-US" altLang="zh-CN">
                <a:latin typeface="华文楷体" panose="02010600040101010101" charset="-122"/>
                <a:ea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sym typeface="+mn-ea"/>
              </a:rPr>
              <a:t>隐患排查治理</a:t>
            </a:r>
            <a:r>
              <a:rPr lang="en-US" altLang="zh-CN">
                <a:latin typeface="华文楷体" panose="02010600040101010101" charset="-122"/>
                <a:ea typeface="华文楷体" panose="02010600040101010101" charset="-122"/>
                <a:sym typeface="+mn-ea"/>
              </a:rPr>
              <a:t>双重预防机制，健全风险防范化解机制的主要要求包括：</a:t>
            </a:r>
            <a:r>
              <a:rPr lang="en-US" altLang="zh-CN">
                <a:solidFill>
                  <a:srgbClr val="00B0F0"/>
                </a:solidFill>
                <a:latin typeface="华文楷体" panose="02010600040101010101" charset="-122"/>
                <a:ea typeface="华文楷体" panose="02010600040101010101" charset="-122"/>
                <a:sym typeface="+mn-ea"/>
              </a:rPr>
              <a:t>一是</a:t>
            </a:r>
            <a:r>
              <a:rPr lang="en-US" altLang="zh-CN">
                <a:latin typeface="华文楷体" panose="02010600040101010101" charset="-122"/>
                <a:ea typeface="华文楷体" panose="02010600040101010101" charset="-122"/>
                <a:sym typeface="+mn-ea"/>
              </a:rPr>
              <a:t>坚持关口前移，超前辨识预判岗位、企业、区域安全风险，对辨识出的安全风险进行分类梳理，采取相应的风险评估方法确定安全风险等级，通过实施制度、技术、工程、管理等措施，有效管控各类安全风险；</a:t>
            </a:r>
            <a:r>
              <a:rPr lang="en-US" altLang="zh-CN">
                <a:solidFill>
                  <a:srgbClr val="00B0F0"/>
                </a:solidFill>
                <a:latin typeface="华文楷体" panose="02010600040101010101" charset="-122"/>
                <a:ea typeface="华文楷体" panose="02010600040101010101" charset="-122"/>
                <a:sym typeface="+mn-ea"/>
              </a:rPr>
              <a:t>二是</a:t>
            </a:r>
            <a:r>
              <a:rPr lang="en-US" altLang="zh-CN">
                <a:latin typeface="华文楷体" panose="02010600040101010101" charset="-122"/>
                <a:ea typeface="华文楷体" panose="02010600040101010101" charset="-122"/>
                <a:sym typeface="+mn-ea"/>
              </a:rPr>
              <a:t>强化隐患排查治理，加强过程管控，完善技术支撑、智能化管控、</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3590" y="606425"/>
            <a:ext cx="8141335" cy="570039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第三方专业化服务的保障措施，通过构建隐患排查治理体系和闭环管理制度，强化监管执法，及时发现和消除各类事故隐患，防患未然；</a:t>
            </a:r>
            <a:r>
              <a:rPr lang="en-US" altLang="zh-CN">
                <a:solidFill>
                  <a:srgbClr val="00B0F0"/>
                </a:solidFill>
                <a:latin typeface="华文楷体" panose="02010600040101010101" charset="-122"/>
                <a:ea typeface="华文楷体" panose="02010600040101010101" charset="-122"/>
                <a:sym typeface="+mn-ea"/>
              </a:rPr>
              <a:t>三是</a:t>
            </a:r>
            <a:r>
              <a:rPr lang="en-US" altLang="zh-CN">
                <a:latin typeface="华文楷体" panose="02010600040101010101" charset="-122"/>
                <a:ea typeface="华文楷体" panose="02010600040101010101" charset="-122"/>
                <a:sym typeface="+mn-ea"/>
              </a:rPr>
              <a:t>强化事后处置，及时、科学、有效应对各类重特大事故，最大限度减少事故伤亡人数、降低损害程度。</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a:t>
            </a:r>
            <a:r>
              <a:rPr lang="en-US" altLang="zh-CN">
                <a:highlight>
                  <a:srgbClr val="00FFFF"/>
                </a:highlight>
                <a:latin typeface="华文楷体" panose="02010600040101010101" charset="-122"/>
                <a:ea typeface="华文楷体" panose="02010600040101010101" charset="-122"/>
                <a:sym typeface="+mn-ea"/>
              </a:rPr>
              <a:t>危险化学品企业安全风险隐患排查治理导则</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（应急〔2019〕78号）</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企业是安全风险隐患排查治理的主体，要逐级落实安全</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风险隐患排查治理责任，对安全风险全面管控，对事故隐患治理实行闭环管理，保证安全生产</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2. 企业应建立健全安全风险隐患排查治理工作机制，建立安全风险隐患排查治理制度并严格执行，全体员工应按照安全生产责任制要求参与安全风险隐患排查治理工作</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8505" y="622300"/>
            <a:ext cx="8226425" cy="5817870"/>
          </a:xfrm>
        </p:spPr>
        <p:txBody>
          <a:bodyPr/>
          <a:p>
            <a:pPr marL="0" indent="0" eaLnBrk="1" latinLnBrk="0" hangingPunct="1">
              <a:lnSpc>
                <a:spcPts val="3500"/>
              </a:lnSpc>
              <a:spcBef>
                <a:spcPts val="0"/>
              </a:spcBef>
              <a:buNone/>
            </a:pPr>
            <a:r>
              <a:rPr lang="en-US">
                <a:latin typeface="华文楷体" panose="02010600040101010101" charset="-122"/>
                <a:ea typeface="华文楷体" panose="02010600040101010101" charset="-122"/>
                <a:sym typeface="+mn-ea"/>
              </a:rPr>
              <a:t>    3. 应充分利用安全检查表（SCL）、工作危害分析（JHA）、故障类型和影响分析（FMEA）、危险和可操作性分析（HAZOP）等安全风险分析方法，或多种方法的组合，分析生产过程中存在的安全风险；选用风险评估矩阵（RAM）、作业条件危险性分析（LEC）等方法进行风险评估，有效实施安全风险分级管控</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4. 企业应对涉及“两重点一重大”的生产、储存装置定期开展 HAZOP 分析</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5. 精细化工企业应按要求开展反应安全风险评估。</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highlight>
                  <a:srgbClr val="00FFFF"/>
                </a:highlight>
                <a:latin typeface="华文楷体" panose="02010600040101010101" charset="-122"/>
                <a:ea typeface="华文楷体" panose="02010600040101010101" charset="-122"/>
                <a:sym typeface="+mn-ea"/>
              </a:rPr>
              <a:t>安全风险隐患排查形式</a:t>
            </a:r>
            <a:endParaRPr lang="en-US" altLang="zh-CN">
              <a:highlight>
                <a:srgbClr val="00FFFF"/>
              </a:highlight>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包括</a:t>
            </a:r>
            <a:r>
              <a:rPr lang="en-US" altLang="zh-CN">
                <a:solidFill>
                  <a:srgbClr val="FF0000"/>
                </a:solidFill>
                <a:latin typeface="华文楷体" panose="02010600040101010101" charset="-122"/>
                <a:ea typeface="华文楷体" panose="02010600040101010101" charset="-122"/>
                <a:sym typeface="+mn-ea"/>
              </a:rPr>
              <a:t>日常</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综合性</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专业性</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季节性</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重点时段及节假日前</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事故类比</a:t>
            </a:r>
            <a:r>
              <a:rPr lang="en-US" altLang="zh-CN">
                <a:latin typeface="华文楷体" panose="02010600040101010101" charset="-122"/>
                <a:ea typeface="华文楷体" panose="02010600040101010101" charset="-122"/>
                <a:sym typeface="+mn-ea"/>
              </a:rPr>
              <a:t>排查、</a:t>
            </a:r>
            <a:r>
              <a:rPr lang="en-US" altLang="zh-CN">
                <a:solidFill>
                  <a:srgbClr val="FF0000"/>
                </a:solidFill>
                <a:latin typeface="华文楷体" panose="02010600040101010101" charset="-122"/>
                <a:ea typeface="华文楷体" panose="02010600040101010101" charset="-122"/>
                <a:sym typeface="+mn-ea"/>
              </a:rPr>
              <a:t>复产复工前</a:t>
            </a:r>
            <a:r>
              <a:rPr lang="en-US" altLang="zh-CN">
                <a:latin typeface="华文楷体" panose="02010600040101010101" charset="-122"/>
                <a:ea typeface="华文楷体" panose="02010600040101010101" charset="-122"/>
                <a:sym typeface="+mn-ea"/>
              </a:rPr>
              <a:t>排查和</a:t>
            </a:r>
            <a:r>
              <a:rPr lang="en-US" altLang="zh-CN">
                <a:solidFill>
                  <a:srgbClr val="FF0000"/>
                </a:solidFill>
                <a:latin typeface="华文楷体" panose="02010600040101010101" charset="-122"/>
                <a:ea typeface="华文楷体" panose="02010600040101010101" charset="-122"/>
                <a:sym typeface="+mn-ea"/>
              </a:rPr>
              <a:t>外聘专家诊断式</a:t>
            </a:r>
            <a:r>
              <a:rPr lang="en-US" altLang="zh-CN">
                <a:latin typeface="华文楷体" panose="02010600040101010101" charset="-122"/>
                <a:ea typeface="华文楷体" panose="02010600040101010101" charset="-122"/>
                <a:sym typeface="+mn-ea"/>
              </a:rPr>
              <a:t>排查等</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0245" y="582295"/>
            <a:ext cx="8274685" cy="580009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三、安全生产管理制度和操作规程</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安全生产</a:t>
            </a:r>
            <a:r>
              <a:rPr lang="zh-CN" altLang="en-US">
                <a:latin typeface="华文楷体" panose="02010600040101010101" charset="-122"/>
                <a:ea typeface="华文楷体" panose="02010600040101010101" charset="-122"/>
              </a:rPr>
              <a:t>管理</a:t>
            </a:r>
            <a:r>
              <a:rPr lang="en-US" altLang="zh-CN">
                <a:latin typeface="华文楷体" panose="02010600040101010101" charset="-122"/>
                <a:ea typeface="华文楷体" panose="02010600040101010101" charset="-122"/>
              </a:rPr>
              <a:t>制度</a:t>
            </a:r>
            <a:r>
              <a:rPr lang="zh-CN" altLang="en-US">
                <a:latin typeface="华文楷体" panose="02010600040101010101" charset="-122"/>
                <a:ea typeface="华文楷体" panose="02010600040101010101" charset="-122"/>
              </a:rPr>
              <a:t>和操作规程</a:t>
            </a:r>
            <a:r>
              <a:rPr lang="en-US" altLang="zh-CN">
                <a:latin typeface="华文楷体" panose="02010600040101010101" charset="-122"/>
                <a:ea typeface="华文楷体" panose="02010600040101010101" charset="-122"/>
              </a:rPr>
              <a:t>的建立与健全是生产经营单位安全生产管理工作的重要内容。实践中一些生产经营单位不重视安全生产，尤其是不重视规章制度建设，有的甚至没有规章制度，全员安全生产责任制不落实，极易出现生产安全事故</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（一）、</a:t>
            </a:r>
            <a:r>
              <a:rPr lang="zh-CN" altLang="en-US">
                <a:highlight>
                  <a:srgbClr val="00FFFF"/>
                </a:highlight>
                <a:latin typeface="华文楷体" panose="02010600040101010101" charset="-122"/>
                <a:ea typeface="华文楷体" panose="02010600040101010101" charset="-122"/>
              </a:rPr>
              <a:t>安全生产管理制度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应当建立安全生产管理制度至少包括：</a:t>
            </a:r>
            <a:r>
              <a:rPr lang="en-US" altLang="zh-CN">
                <a:latin typeface="华文楷体" panose="02010600040101010101" charset="-122"/>
                <a:ea typeface="华文楷体" panose="02010600040101010101" charset="-122"/>
              </a:rPr>
              <a:t>1.</a:t>
            </a:r>
            <a:r>
              <a:rPr lang="zh-CN" altLang="en-US">
                <a:latin typeface="华文楷体" panose="02010600040101010101" charset="-122"/>
                <a:ea typeface="华文楷体" panose="02010600040101010101" charset="-122"/>
              </a:rPr>
              <a:t>安全生产例会等安全生产会议管理；</a:t>
            </a:r>
            <a:r>
              <a:rPr lang="en-US" altLang="zh-CN">
                <a:latin typeface="华文楷体" panose="02010600040101010101" charset="-122"/>
                <a:ea typeface="华文楷体" panose="02010600040101010101" charset="-122"/>
              </a:rPr>
              <a:t>2.</a:t>
            </a:r>
            <a:r>
              <a:rPr lang="zh-CN" altLang="en-US">
                <a:latin typeface="华文楷体" panose="02010600040101010101" charset="-122"/>
                <a:ea typeface="华文楷体" panose="02010600040101010101" charset="-122"/>
              </a:rPr>
              <a:t>安全投入保障；</a:t>
            </a:r>
            <a:r>
              <a:rPr lang="en-US" altLang="zh-CN">
                <a:latin typeface="华文楷体" panose="02010600040101010101" charset="-122"/>
                <a:ea typeface="华文楷体" panose="02010600040101010101" charset="-122"/>
              </a:rPr>
              <a:t>3.</a:t>
            </a:r>
            <a:r>
              <a:rPr lang="zh-CN" altLang="en-US">
                <a:latin typeface="华文楷体" panose="02010600040101010101" charset="-122"/>
                <a:ea typeface="华文楷体" panose="02010600040101010101" charset="-122"/>
              </a:rPr>
              <a:t>安全生产奖惩；</a:t>
            </a:r>
            <a:r>
              <a:rPr lang="en-US" altLang="zh-CN">
                <a:latin typeface="华文楷体" panose="02010600040101010101" charset="-122"/>
                <a:ea typeface="华文楷体" panose="02010600040101010101" charset="-122"/>
              </a:rPr>
              <a:t>4.</a:t>
            </a:r>
            <a:r>
              <a:rPr lang="zh-CN" altLang="en-US">
                <a:latin typeface="华文楷体" panose="02010600040101010101" charset="-122"/>
                <a:ea typeface="华文楷体" panose="02010600040101010101" charset="-122"/>
              </a:rPr>
              <a:t>安全培训教育；</a:t>
            </a:r>
            <a:r>
              <a:rPr lang="en-US" altLang="zh-CN">
                <a:latin typeface="华文楷体" panose="02010600040101010101" charset="-122"/>
                <a:ea typeface="华文楷体" panose="02010600040101010101" charset="-122"/>
              </a:rPr>
              <a:t>5.</a:t>
            </a:r>
            <a:r>
              <a:rPr lang="zh-CN" altLang="en-US">
                <a:latin typeface="华文楷体" panose="02010600040101010101" charset="-122"/>
                <a:ea typeface="华文楷体" panose="02010600040101010101" charset="-122"/>
              </a:rPr>
              <a:t>领导干部带班；</a:t>
            </a:r>
            <a:r>
              <a:rPr lang="en-US" altLang="zh-CN">
                <a:latin typeface="华文楷体" panose="02010600040101010101" charset="-122"/>
                <a:ea typeface="华文楷体" panose="02010600040101010101" charset="-122"/>
              </a:rPr>
              <a:t>6.</a:t>
            </a:r>
            <a:r>
              <a:rPr lang="zh-CN" altLang="en-US">
                <a:latin typeface="华文楷体" panose="02010600040101010101" charset="-122"/>
                <a:ea typeface="华文楷体" panose="02010600040101010101" charset="-122"/>
              </a:rPr>
              <a:t>特种作业人员管理；</a:t>
            </a:r>
            <a:r>
              <a:rPr lang="en-US" altLang="zh-CN">
                <a:latin typeface="华文楷体" panose="02010600040101010101" charset="-122"/>
                <a:ea typeface="华文楷体" panose="02010600040101010101" charset="-122"/>
              </a:rPr>
              <a:t>7.</a:t>
            </a:r>
            <a:r>
              <a:rPr lang="zh-CN" altLang="en-US">
                <a:latin typeface="华文楷体" panose="02010600040101010101" charset="-122"/>
                <a:ea typeface="华文楷体" panose="02010600040101010101" charset="-122"/>
              </a:rPr>
              <a:t>管理部门、基层班组安全活动；</a:t>
            </a:r>
            <a:r>
              <a:rPr lang="en-US" altLang="zh-CN">
                <a:latin typeface="华文楷体" panose="02010600040101010101" charset="-122"/>
                <a:ea typeface="华文楷体" panose="02010600040101010101" charset="-122"/>
              </a:rPr>
              <a:t>8.</a:t>
            </a:r>
            <a:r>
              <a:rPr lang="zh-CN" altLang="en-US">
                <a:latin typeface="华文楷体" panose="02010600040101010101" charset="-122"/>
                <a:ea typeface="华文楷体" panose="02010600040101010101" charset="-122"/>
              </a:rPr>
              <a:t>风险评价；</a:t>
            </a:r>
            <a:r>
              <a:rPr lang="en-US" altLang="zh-CN">
                <a:latin typeface="华文楷体" panose="02010600040101010101" charset="-122"/>
                <a:ea typeface="华文楷体" panose="02010600040101010101" charset="-122"/>
              </a:rPr>
              <a:t>9.</a:t>
            </a:r>
            <a:r>
              <a:rPr lang="zh-CN" altLang="en-US">
                <a:latin typeface="华文楷体" panose="02010600040101010101" charset="-122"/>
                <a:ea typeface="华文楷体" panose="02010600040101010101" charset="-122"/>
              </a:rPr>
              <a:t>安全检查和隐患排查治理；</a:t>
            </a:r>
            <a:r>
              <a:rPr lang="en-US" altLang="zh-CN">
                <a:latin typeface="华文楷体" panose="02010600040101010101" charset="-122"/>
                <a:ea typeface="华文楷体" panose="02010600040101010101" charset="-122"/>
              </a:rPr>
              <a:t>10.</a:t>
            </a:r>
            <a:r>
              <a:rPr lang="zh-CN" altLang="en-US">
                <a:latin typeface="华文楷体" panose="02010600040101010101" charset="-122"/>
                <a:ea typeface="华文楷体" panose="02010600040101010101" charset="-122"/>
              </a:rPr>
              <a:t>重大危险源评估和安全管理；</a:t>
            </a:r>
            <a:r>
              <a:rPr lang="en-US" altLang="zh-CN">
                <a:latin typeface="华文楷体" panose="02010600040101010101" charset="-122"/>
                <a:ea typeface="华文楷体" panose="02010600040101010101" charset="-122"/>
              </a:rPr>
              <a:t>11.</a:t>
            </a:r>
            <a:r>
              <a:rPr lang="zh-CN" altLang="en-US">
                <a:latin typeface="华文楷体" panose="02010600040101010101" charset="-122"/>
                <a:ea typeface="华文楷体" panose="02010600040101010101" charset="-122"/>
              </a:rPr>
              <a:t>变更管理；</a:t>
            </a:r>
            <a:r>
              <a:rPr lang="en-US" altLang="zh-CN">
                <a:latin typeface="华文楷体" panose="02010600040101010101" charset="-122"/>
                <a:ea typeface="华文楷体" panose="02010600040101010101" charset="-122"/>
              </a:rPr>
              <a:t>12.</a:t>
            </a:r>
            <a:r>
              <a:rPr lang="zh-CN" altLang="en-US">
                <a:latin typeface="华文楷体" panose="02010600040101010101" charset="-122"/>
                <a:ea typeface="华文楷体" panose="02010600040101010101" charset="-122"/>
              </a:rPr>
              <a:t>应急管理；</a:t>
            </a:r>
            <a:r>
              <a:rPr lang="en-US" altLang="zh-CN">
                <a:latin typeface="华文楷体" panose="02010600040101010101" charset="-122"/>
                <a:ea typeface="华文楷体" panose="02010600040101010101" charset="-122"/>
              </a:rPr>
              <a:t>13.</a:t>
            </a:r>
            <a:r>
              <a:rPr lang="zh-CN" altLang="en-US">
                <a:latin typeface="华文楷体" panose="02010600040101010101" charset="-122"/>
                <a:ea typeface="华文楷体" panose="02010600040101010101" charset="-122"/>
              </a:rPr>
              <a:t>开停车管理；</a:t>
            </a:r>
            <a:r>
              <a:rPr lang="en-US" altLang="zh-CN">
                <a:latin typeface="华文楷体" panose="02010600040101010101" charset="-122"/>
                <a:ea typeface="华文楷体" panose="02010600040101010101" charset="-122"/>
              </a:rPr>
              <a:t>14.</a:t>
            </a:r>
            <a:r>
              <a:rPr lang="zh-CN" altLang="en-US">
                <a:latin typeface="华文楷体" panose="02010600040101010101" charset="-122"/>
                <a:ea typeface="华文楷体" panose="02010600040101010101" charset="-122"/>
                <a:sym typeface="+mn-ea"/>
              </a:rPr>
              <a:t>生产安全事故或者重大事件管理；</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AutoShape 6"/>
          <p:cNvSpPr>
            <a:spLocks noChangeArrowheads="1"/>
          </p:cNvSpPr>
          <p:nvPr/>
        </p:nvSpPr>
        <p:spPr bwMode="auto">
          <a:xfrm>
            <a:off x="1898015" y="727075"/>
            <a:ext cx="4828540" cy="52578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sym typeface="+mn-ea"/>
              </a:rPr>
              <a:t>我国安全生产法律体系</a:t>
            </a:r>
            <a:endParaRPr lang="zh-CN" altLang="en-US" sz="2800" b="1" dirty="0">
              <a:solidFill>
                <a:srgbClr val="000099"/>
              </a:solidFill>
              <a:latin typeface="+mj-ea"/>
              <a:ea typeface="+mj-ea"/>
              <a:cs typeface="+mj-ea"/>
            </a:endParaRPr>
          </a:p>
        </p:txBody>
      </p:sp>
      <p:sp>
        <p:nvSpPr>
          <p:cNvPr id="2" name="文本框 1"/>
          <p:cNvSpPr txBox="1"/>
          <p:nvPr/>
        </p:nvSpPr>
        <p:spPr>
          <a:xfrm>
            <a:off x="659765" y="1623695"/>
            <a:ext cx="8296275" cy="4579620"/>
          </a:xfrm>
          <a:prstGeom prst="rect">
            <a:avLst/>
          </a:prstGeom>
          <a:noFill/>
        </p:spPr>
        <p:txBody>
          <a:bodyPr wrap="square" rtlCol="0">
            <a:spAutoFit/>
          </a:bodyPr>
          <a:p>
            <a:pPr algn="just" eaLnBrk="1" latinLnBrk="0" hangingPunct="1">
              <a:lnSpc>
                <a:spcPts val="3500"/>
              </a:lnSpc>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1984年12月3日凌晨，印度中部博帕尔市北郊的美国联合碳化物公司印度公司的农药厂，突然传出几声尖利刺耳的汽笛声，紧接着在一声巨响声中，一股巨大的气柱冲向天空，形成一个蘑菇状气团，并很快扩散开来。这不是一般的爆炸，而是农药厂发生的严重毒气（</a:t>
            </a:r>
            <a:r>
              <a:rPr lang="zh-CN" altLang="en-US" sz="2400">
                <a:latin typeface="华文楷体" panose="02010600040101010101" charset="-122"/>
                <a:ea typeface="华文楷体" panose="02010600040101010101" charset="-122"/>
                <a:cs typeface="华文楷体" panose="02010600040101010101" charset="-122"/>
                <a:sym typeface="+mn-ea"/>
              </a:rPr>
              <a:t>异氰酸甲酯）</a:t>
            </a:r>
            <a:r>
              <a:rPr lang="zh-CN" altLang="en-US" sz="2400">
                <a:latin typeface="华文楷体" panose="02010600040101010101" charset="-122"/>
                <a:ea typeface="华文楷体" panose="02010600040101010101" charset="-122"/>
                <a:cs typeface="华文楷体" panose="02010600040101010101" charset="-122"/>
                <a:sym typeface="+mn-ea"/>
              </a:rPr>
              <a:t>泄漏事故。</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zh-CN" altLang="en-US" sz="2400">
                <a:latin typeface="华文楷体" panose="02010600040101010101" charset="-122"/>
                <a:ea typeface="华文楷体" panose="02010600040101010101" charset="-122"/>
                <a:cs typeface="华文楷体" panose="02010600040101010101" charset="-122"/>
                <a:sym typeface="+mn-ea"/>
              </a:rPr>
              <a:t> </a:t>
            </a: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异氰酸甲酯液体很容易挥发，沸点为39.6℃，只要有极少量短时间停留在空气中，就会使人感到眼睛疼痛，若浓度稍大，就会使人窒息 。</a:t>
            </a:r>
            <a:endParaRPr lang="zh-CN" altLang="en-US" sz="2400">
              <a:latin typeface="华文楷体" panose="02010600040101010101" charset="-122"/>
              <a:ea typeface="华文楷体" panose="02010600040101010101" charset="-122"/>
              <a:cs typeface="华文楷体" panose="02010600040101010101" charset="-122"/>
              <a:sym typeface="+mn-ea"/>
            </a:endParaRPr>
          </a:p>
          <a:p>
            <a:pPr algn="just" eaLnBrk="1" latinLnBrk="0" hangingPunct="1">
              <a:lnSpc>
                <a:spcPts val="3500"/>
              </a:lnSpc>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事故造成了一场有史以来最严重的工业灾难，直接致死人数2.5万，间接致死人数55万，永久性残废人数20多万。</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7400" y="708025"/>
            <a:ext cx="8177530" cy="527621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15. </a:t>
            </a:r>
            <a:r>
              <a:rPr lang="zh-CN" altLang="en-US">
                <a:latin typeface="华文楷体" panose="02010600040101010101" charset="-122"/>
                <a:ea typeface="华文楷体" panose="02010600040101010101" charset="-122"/>
                <a:sym typeface="+mn-ea"/>
              </a:rPr>
              <a:t>防火、防爆、防中毒、防泄漏管理，包括消防管理；</a:t>
            </a:r>
            <a:r>
              <a:rPr lang="en-US" altLang="zh-CN">
                <a:latin typeface="华文楷体" panose="02010600040101010101" charset="-122"/>
                <a:ea typeface="华文楷体" panose="02010600040101010101" charset="-122"/>
                <a:sym typeface="+mn-ea"/>
              </a:rPr>
              <a:t>16.</a:t>
            </a:r>
            <a:r>
              <a:rPr lang="zh-CN" altLang="en-US">
                <a:latin typeface="华文楷体" panose="02010600040101010101" charset="-122"/>
                <a:ea typeface="华文楷体" panose="02010600040101010101" charset="-122"/>
                <a:sym typeface="+mn-ea"/>
              </a:rPr>
              <a:t>工艺、设备、电气仪表、公用工程安全管理；</a:t>
            </a:r>
            <a:r>
              <a:rPr lang="en-US" altLang="zh-CN">
                <a:latin typeface="华文楷体" panose="02010600040101010101" charset="-122"/>
                <a:ea typeface="华文楷体" panose="02010600040101010101" charset="-122"/>
                <a:sym typeface="+mn-ea"/>
              </a:rPr>
              <a:t>17. </a:t>
            </a:r>
            <a:r>
              <a:rPr lang="zh-CN" altLang="en-US">
                <a:latin typeface="华文楷体" panose="02010600040101010101" charset="-122"/>
                <a:ea typeface="华文楷体" panose="02010600040101010101" charset="-122"/>
                <a:sym typeface="+mn-ea"/>
              </a:rPr>
              <a:t>关键装置与重点部位管理；</a:t>
            </a:r>
            <a:r>
              <a:rPr lang="en-US" altLang="zh-CN">
                <a:latin typeface="华文楷体" panose="02010600040101010101" charset="-122"/>
                <a:ea typeface="华文楷体" panose="02010600040101010101" charset="-122"/>
                <a:sym typeface="+mn-ea"/>
              </a:rPr>
              <a:t>18. </a:t>
            </a:r>
            <a:r>
              <a:rPr lang="zh-CN" altLang="en-US">
                <a:latin typeface="华文楷体" panose="02010600040101010101" charset="-122"/>
                <a:ea typeface="华文楷体" panose="02010600040101010101" charset="-122"/>
                <a:sym typeface="+mn-ea"/>
              </a:rPr>
              <a:t>建设项目安全设施“三同时”管理；</a:t>
            </a:r>
            <a:r>
              <a:rPr lang="en-US" altLang="zh-CN">
                <a:latin typeface="华文楷体" panose="02010600040101010101" charset="-122"/>
                <a:ea typeface="华文楷体" panose="02010600040101010101" charset="-122"/>
                <a:sym typeface="+mn-ea"/>
              </a:rPr>
              <a:t>19. </a:t>
            </a:r>
            <a:r>
              <a:rPr lang="zh-CN" altLang="en-US">
                <a:latin typeface="华文楷体" panose="02010600040101010101" charset="-122"/>
                <a:ea typeface="华文楷体" panose="02010600040101010101" charset="-122"/>
                <a:sym typeface="+mn-ea"/>
              </a:rPr>
              <a:t>生产设施拆除和报废管理；</a:t>
            </a:r>
            <a:r>
              <a:rPr lang="en-US" altLang="zh-CN">
                <a:latin typeface="华文楷体" panose="02010600040101010101" charset="-122"/>
                <a:ea typeface="华文楷体" panose="02010600040101010101" charset="-122"/>
                <a:sym typeface="+mn-ea"/>
              </a:rPr>
              <a:t>20. </a:t>
            </a:r>
            <a:r>
              <a:rPr lang="zh-CN" altLang="en-US">
                <a:latin typeface="华文楷体" panose="02010600040101010101" charset="-122"/>
                <a:ea typeface="华文楷体" panose="02010600040101010101" charset="-122"/>
                <a:sym typeface="+mn-ea"/>
              </a:rPr>
              <a:t>检维修管理；</a:t>
            </a:r>
            <a:r>
              <a:rPr lang="en-US" altLang="zh-CN">
                <a:latin typeface="华文楷体" panose="02010600040101010101" charset="-122"/>
                <a:ea typeface="华文楷体" panose="02010600040101010101" charset="-122"/>
                <a:sym typeface="+mn-ea"/>
              </a:rPr>
              <a:t>21. </a:t>
            </a:r>
            <a:r>
              <a:rPr lang="zh-CN" altLang="en-US">
                <a:latin typeface="华文楷体" panose="02010600040101010101" charset="-122"/>
                <a:ea typeface="华文楷体" panose="02010600040101010101" charset="-122"/>
                <a:sym typeface="+mn-ea"/>
              </a:rPr>
              <a:t>安全作业管理，包括动火、进入受限空间、临时用电、高处、吊装、破土、断路、设备检维修、盲板抽堵和其他危险作业管理等；</a:t>
            </a:r>
            <a:r>
              <a:rPr lang="en-US" altLang="zh-CN">
                <a:latin typeface="华文楷体" panose="02010600040101010101" charset="-122"/>
                <a:ea typeface="华文楷体" panose="02010600040101010101" charset="-122"/>
                <a:sym typeface="+mn-ea"/>
              </a:rPr>
              <a:t>22. </a:t>
            </a:r>
            <a:r>
              <a:rPr lang="zh-CN" altLang="en-US">
                <a:latin typeface="华文楷体" panose="02010600040101010101" charset="-122"/>
                <a:ea typeface="华文楷体" panose="02010600040101010101" charset="-122"/>
                <a:sym typeface="+mn-ea"/>
              </a:rPr>
              <a:t>危险化学品安全管理，包括剧毒化学品安全管理及危险化学品储存、出入库、运输、装卸等；</a:t>
            </a:r>
            <a:r>
              <a:rPr lang="en-US" altLang="zh-CN">
                <a:latin typeface="华文楷体" panose="02010600040101010101" charset="-122"/>
                <a:ea typeface="华文楷体" panose="02010600040101010101" charset="-122"/>
                <a:sym typeface="+mn-ea"/>
              </a:rPr>
              <a:t>23. </a:t>
            </a:r>
            <a:r>
              <a:rPr lang="zh-CN" altLang="en-US">
                <a:latin typeface="华文楷体" panose="02010600040101010101" charset="-122"/>
                <a:ea typeface="华文楷体" panose="02010600040101010101" charset="-122"/>
                <a:sym typeface="+mn-ea"/>
              </a:rPr>
              <a:t>职业健康管理；</a:t>
            </a:r>
            <a:r>
              <a:rPr lang="en-US" altLang="zh-CN">
                <a:latin typeface="华文楷体" panose="02010600040101010101" charset="-122"/>
                <a:ea typeface="华文楷体" panose="02010600040101010101" charset="-122"/>
                <a:sym typeface="+mn-ea"/>
              </a:rPr>
              <a:t>24. </a:t>
            </a:r>
            <a:r>
              <a:rPr lang="zh-CN" altLang="en-US">
                <a:latin typeface="华文楷体" panose="02010600040101010101" charset="-122"/>
                <a:ea typeface="华文楷体" panose="02010600040101010101" charset="-122"/>
                <a:sym typeface="+mn-ea"/>
              </a:rPr>
              <a:t>劳动防护用品使用维护管理；</a:t>
            </a:r>
            <a:r>
              <a:rPr lang="en-US" altLang="zh-CN">
                <a:latin typeface="华文楷体" panose="02010600040101010101" charset="-122"/>
                <a:ea typeface="华文楷体" panose="02010600040101010101" charset="-122"/>
                <a:sym typeface="+mn-ea"/>
              </a:rPr>
              <a:t>25. </a:t>
            </a:r>
            <a:r>
              <a:rPr lang="zh-CN" altLang="en-US">
                <a:latin typeface="华文楷体" panose="02010600040101010101" charset="-122"/>
                <a:ea typeface="华文楷体" panose="02010600040101010101" charset="-122"/>
                <a:sym typeface="+mn-ea"/>
              </a:rPr>
              <a:t>承包商管理；</a:t>
            </a:r>
            <a:r>
              <a:rPr lang="en-US" altLang="zh-CN">
                <a:latin typeface="华文楷体" panose="02010600040101010101" charset="-122"/>
                <a:ea typeface="华文楷体" panose="02010600040101010101" charset="-122"/>
                <a:sym typeface="+mn-ea"/>
              </a:rPr>
              <a:t>26. </a:t>
            </a:r>
            <a:r>
              <a:rPr lang="zh-CN" altLang="en-US">
                <a:latin typeface="华文楷体" panose="02010600040101010101" charset="-122"/>
                <a:ea typeface="华文楷体" panose="02010600040101010101" charset="-122"/>
                <a:sym typeface="+mn-ea"/>
              </a:rPr>
              <a:t>供应商管理；</a:t>
            </a:r>
            <a:r>
              <a:rPr lang="en-US" altLang="zh-CN">
                <a:latin typeface="华文楷体" panose="02010600040101010101" charset="-122"/>
                <a:ea typeface="华文楷体" panose="02010600040101010101" charset="-122"/>
                <a:sym typeface="+mn-ea"/>
              </a:rPr>
              <a:t>27. </a:t>
            </a:r>
            <a:r>
              <a:rPr lang="zh-CN" altLang="en-US">
                <a:latin typeface="华文楷体" panose="02010600040101010101" charset="-122"/>
                <a:ea typeface="华文楷体" panose="02010600040101010101" charset="-122"/>
                <a:sym typeface="+mn-ea"/>
              </a:rPr>
              <a:t>安全管理制度及操作规程定期修订；</a:t>
            </a:r>
            <a:r>
              <a:rPr lang="en-US" altLang="zh-CN">
                <a:latin typeface="华文楷体" panose="02010600040101010101" charset="-122"/>
                <a:ea typeface="华文楷体" panose="02010600040101010101" charset="-122"/>
                <a:sym typeface="+mn-ea"/>
              </a:rPr>
              <a:t>28. </a:t>
            </a:r>
            <a:r>
              <a:rPr lang="zh-CN" altLang="en-US">
                <a:latin typeface="华文楷体" panose="02010600040101010101" charset="-122"/>
                <a:ea typeface="华文楷体" panose="02010600040101010101" charset="-122"/>
                <a:sym typeface="+mn-ea"/>
              </a:rPr>
              <a:t>厂区交通安全管理；</a:t>
            </a:r>
            <a:r>
              <a:rPr lang="en-US" altLang="zh-CN">
                <a:latin typeface="华文楷体" panose="02010600040101010101" charset="-122"/>
                <a:ea typeface="华文楷体" panose="02010600040101010101" charset="-122"/>
                <a:sym typeface="+mn-ea"/>
              </a:rPr>
              <a:t>29. </a:t>
            </a:r>
            <a:r>
              <a:rPr lang="zh-CN" altLang="en-US">
                <a:latin typeface="华文楷体" panose="02010600040101010101" charset="-122"/>
                <a:ea typeface="华文楷体" panose="02010600040101010101" charset="-122"/>
                <a:sym typeface="+mn-ea"/>
              </a:rPr>
              <a:t>识别和获取适用的安全生产法律法规、标准及其他要求；</a:t>
            </a:r>
            <a:r>
              <a:rPr lang="en-US" altLang="zh-CN">
                <a:latin typeface="华文楷体" panose="02010600040101010101" charset="-122"/>
                <a:ea typeface="华文楷体" panose="02010600040101010101" charset="-122"/>
                <a:sym typeface="+mn-ea"/>
              </a:rPr>
              <a:t>30. </a:t>
            </a:r>
            <a:r>
              <a:rPr lang="zh-CN" altLang="en-US">
                <a:latin typeface="华文楷体" panose="02010600040101010101" charset="-122"/>
                <a:ea typeface="华文楷体" panose="02010600040101010101" charset="-122"/>
                <a:sym typeface="+mn-ea"/>
              </a:rPr>
              <a:t>文件、档案管理等。</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7550" y="675005"/>
            <a:ext cx="8247380" cy="5955030"/>
          </a:xfrm>
        </p:spPr>
        <p:txBody>
          <a:bodyPr/>
          <a:p>
            <a:pPr marL="0" indent="0" eaLnBrk="1" latinLnBrk="0" hangingPunct="1">
              <a:lnSpc>
                <a:spcPts val="3500"/>
              </a:lnSpc>
              <a:spcBef>
                <a:spcPts val="0"/>
              </a:spcBef>
              <a:buNone/>
            </a:pPr>
            <a:r>
              <a:rPr lang="zh-CN" dirty="0">
                <a:latin typeface="华文楷体" panose="02010600040101010101" charset="-122"/>
                <a:ea typeface="华文楷体" panose="02010600040101010101" charset="-122"/>
              </a:rPr>
              <a:t>（二）、</a:t>
            </a:r>
            <a:r>
              <a:rPr lang="zh-CN" dirty="0">
                <a:highlight>
                  <a:srgbClr val="00FFFF"/>
                </a:highlight>
                <a:latin typeface="华文楷体" panose="02010600040101010101" charset="-122"/>
                <a:ea typeface="华文楷体" panose="02010600040101010101" charset="-122"/>
              </a:rPr>
              <a:t>操作规程</a:t>
            </a:r>
            <a:endParaRPr lang="zh-CN" dirty="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企业应按照供应商提供的安全技术规程和收集的安全生产信息、风险分析结果以及同类装置操作经验编制操作规程。操作人员应参与操作规程的编制、修订和审核工作</a:t>
            </a:r>
            <a:r>
              <a:rPr lang="zh-CN" altLang="en-US" dirty="0">
                <a:latin typeface="华文楷体" panose="02010600040101010101" charset="-122"/>
                <a:ea typeface="华文楷体" panose="02010600040101010101" charset="-122"/>
              </a:rPr>
              <a:t>。</a:t>
            </a:r>
            <a:endParaRPr lang="zh-CN" altLang="en-US" dirty="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操作规程</a:t>
            </a:r>
            <a:r>
              <a:rPr lang="en-US" altLang="zh-CN" dirty="0">
                <a:highlight>
                  <a:srgbClr val="FFFF00"/>
                </a:highlight>
                <a:latin typeface="华文楷体" panose="02010600040101010101" charset="-122"/>
                <a:ea typeface="华文楷体" panose="02010600040101010101" charset="-122"/>
              </a:rPr>
              <a:t>内容</a:t>
            </a:r>
            <a:r>
              <a:rPr lang="en-US" altLang="zh-CN" dirty="0">
                <a:latin typeface="华文楷体" panose="02010600040101010101" charset="-122"/>
                <a:ea typeface="华文楷体" panose="02010600040101010101" charset="-122"/>
              </a:rPr>
              <a:t>应至少包括：开车、正常操作、临时操作、异常处置、正常停车和紧急停车的操作步骤与安全要求；工艺参数的正常控制范围及报警、联锁值设置，偏离正常工况的后果及预防措施和步骤；操作过程的人身安全保障、职业健康注意事项等。企业应根据操作规程中确定的重要控制指标编制工艺卡片。</a:t>
            </a:r>
            <a:endParaRPr lang="en-US" altLang="zh-CN" dirty="0">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rPr>
              <a:t>    企业</a:t>
            </a:r>
            <a:r>
              <a:rPr lang="en-US" altLang="zh-CN" dirty="0">
                <a:solidFill>
                  <a:srgbClr val="FF0000"/>
                </a:solidFill>
                <a:latin typeface="华文楷体" panose="02010600040101010101" charset="-122"/>
                <a:ea typeface="华文楷体" panose="02010600040101010101" charset="-122"/>
              </a:rPr>
              <a:t>每年</a:t>
            </a:r>
            <a:r>
              <a:rPr lang="en-US" altLang="zh-CN" dirty="0">
                <a:latin typeface="华文楷体" panose="02010600040101010101" charset="-122"/>
                <a:ea typeface="华文楷体" panose="02010600040101010101" charset="-122"/>
              </a:rPr>
              <a:t>要对操作规程的</a:t>
            </a:r>
            <a:r>
              <a:rPr lang="en-US" altLang="zh-CN" dirty="0">
                <a:solidFill>
                  <a:srgbClr val="FF0000"/>
                </a:solidFill>
                <a:latin typeface="华文楷体" panose="02010600040101010101" charset="-122"/>
                <a:ea typeface="华文楷体" panose="02010600040101010101" charset="-122"/>
              </a:rPr>
              <a:t>适应性</a:t>
            </a:r>
            <a:r>
              <a:rPr lang="en-US" altLang="zh-CN" dirty="0">
                <a:latin typeface="华文楷体" panose="02010600040101010101" charset="-122"/>
                <a:ea typeface="华文楷体" panose="02010600040101010101" charset="-122"/>
              </a:rPr>
              <a:t>和</a:t>
            </a:r>
            <a:r>
              <a:rPr lang="en-US" altLang="zh-CN" dirty="0">
                <a:solidFill>
                  <a:srgbClr val="FF0000"/>
                </a:solidFill>
                <a:latin typeface="华文楷体" panose="02010600040101010101" charset="-122"/>
                <a:ea typeface="华文楷体" panose="02010600040101010101" charset="-122"/>
              </a:rPr>
              <a:t>有效性</a:t>
            </a:r>
            <a:r>
              <a:rPr lang="en-US" altLang="zh-CN" dirty="0">
                <a:latin typeface="华文楷体" panose="02010600040101010101" charset="-122"/>
                <a:ea typeface="华文楷体" panose="02010600040101010101" charset="-122"/>
              </a:rPr>
              <a:t>进行确认，至少要</a:t>
            </a:r>
            <a:r>
              <a:rPr lang="en-US" altLang="zh-CN" dirty="0">
                <a:solidFill>
                  <a:srgbClr val="FF0000"/>
                </a:solidFill>
                <a:latin typeface="华文楷体" panose="02010600040101010101" charset="-122"/>
                <a:ea typeface="华文楷体" panose="02010600040101010101" charset="-122"/>
              </a:rPr>
              <a:t>每3年</a:t>
            </a:r>
            <a:r>
              <a:rPr lang="en-US" altLang="zh-CN" dirty="0">
                <a:latin typeface="华文楷体" panose="02010600040101010101" charset="-122"/>
                <a:ea typeface="华文楷体" panose="02010600040101010101" charset="-122"/>
              </a:rPr>
              <a:t>对操作规程进行一次审核修订。</a:t>
            </a:r>
            <a:endParaRPr lang="en-US" altLang="zh-CN" dirty="0">
              <a:latin typeface="华文楷体" panose="02010600040101010101" charset="-122"/>
              <a:ea typeface="华文楷体" panose="02010600040101010101"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7550" y="650240"/>
            <a:ext cx="8247380" cy="573214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四</a:t>
            </a:r>
            <a:r>
              <a:rPr lang="zh-CN" altLang="en-US" b="1">
                <a:latin typeface="华文楷体" panose="02010600040101010101" charset="-122"/>
                <a:ea typeface="华文楷体" panose="02010600040101010101" charset="-122"/>
              </a:rPr>
              <a:t>、培训教育</a:t>
            </a:r>
            <a:endParaRPr lang="zh-CN" altLang="en-US" b="1">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生产经营单位应当对从业人员进行安全生产教育和培训，保证从业人员具备必要的安全生产知识，熟悉有关的安全生产规章制度和安全操作规程，掌握本岗位的安全操作技能，了解事故应急处理措施，知悉自身在安全生产方面的权利和义务。未经安全生产教育和培训合格的从业人员，不得上岗作业</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生产经营单位的</a:t>
            </a:r>
            <a:r>
              <a:rPr lang="en-US" altLang="zh-CN">
                <a:highlight>
                  <a:srgbClr val="00FFFF"/>
                </a:highlight>
                <a:latin typeface="华文楷体" panose="02010600040101010101" charset="-122"/>
                <a:ea typeface="华文楷体" panose="02010600040101010101" charset="-122"/>
              </a:rPr>
              <a:t>主要负责人和安全生产管理人员</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必须具备与本单位所从事的生产经营活动相应的安全生产知识和管理能力</a:t>
            </a:r>
            <a:r>
              <a:rPr lang="zh-CN" altLang="en-US">
                <a:latin typeface="华文楷体" panose="02010600040101010101" charset="-122"/>
                <a:ea typeface="华文楷体" panose="02010600040101010101" charset="-122"/>
              </a:rPr>
              <a:t>，由主管的负有安全生产监督管理职责的部门对其安全生产知识和管理能力考核合格方可任职。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highlight>
                  <a:srgbClr val="00FFFF"/>
                </a:highlight>
                <a:latin typeface="华文楷体" panose="02010600040101010101" charset="-122"/>
                <a:ea typeface="华文楷体" panose="02010600040101010101" charset="-122"/>
              </a:rPr>
              <a:t>从业人员</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《生产经营单位安全培训规定 》（原安监总局令第3号）</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8820" y="620395"/>
            <a:ext cx="8246110" cy="57619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新从业人员进行</a:t>
            </a:r>
            <a:r>
              <a:rPr lang="en-US" altLang="zh-CN">
                <a:solidFill>
                  <a:srgbClr val="FF0000"/>
                </a:solidFill>
                <a:latin typeface="华文楷体" panose="02010600040101010101" charset="-122"/>
                <a:ea typeface="华文楷体" panose="02010600040101010101" charset="-122"/>
                <a:sym typeface="+mn-ea"/>
              </a:rPr>
              <a:t>厂级</a:t>
            </a:r>
            <a:r>
              <a:rPr lang="en-US" altLang="zh-CN">
                <a:latin typeface="华文楷体" panose="02010600040101010101" charset="-122"/>
                <a:ea typeface="华文楷体" panose="02010600040101010101" charset="-122"/>
                <a:sym typeface="+mn-ea"/>
              </a:rPr>
              <a:t>、车</a:t>
            </a:r>
            <a:r>
              <a:rPr lang="zh-CN" altLang="en-US">
                <a:latin typeface="华文楷体" panose="02010600040101010101" charset="-122"/>
                <a:ea typeface="华文楷体" panose="02010600040101010101" charset="-122"/>
                <a:sym typeface="+mn-ea"/>
              </a:rPr>
              <a:t>间</a:t>
            </a:r>
            <a:r>
              <a:rPr lang="en-US" altLang="zh-CN">
                <a:latin typeface="华文楷体" panose="02010600040101010101" charset="-122"/>
                <a:ea typeface="华文楷体" panose="02010600040101010101" charset="-122"/>
                <a:sym typeface="+mn-ea"/>
              </a:rPr>
              <a:t>(工段)级、班组级安全培训教育，经考核合格后，方可上岗。</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从业人员每年应接受再培训，再培训时间不得少于国家或地方政府规定学时。</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企业特种作业人员应按有关规定参加安全培训教育，取得特种作业操作证，方可上岗作业，并定期复审。</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3. </a:t>
            </a:r>
            <a:r>
              <a:rPr lang="zh-CN" altLang="en-US">
                <a:highlight>
                  <a:srgbClr val="00FFFF"/>
                </a:highlight>
                <a:latin typeface="华文楷体" panose="02010600040101010101" charset="-122"/>
                <a:ea typeface="华文楷体" panose="02010600040101010101" charset="-122"/>
                <a:sym typeface="+mn-ea"/>
              </a:rPr>
              <a:t>其他人员</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⑴企业从业人员转岗、脱离岗位一年以上(含一年)者，应进行车间(工段)、班组级安全培训教育，经考核合格后，方可上岗。</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⑵企业应对外来参观、学习等人员进行有关安全规定及安全注意事项的培训教育。</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8500" y="549910"/>
            <a:ext cx="8266430" cy="58324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企业应对承包商的作业人员进行入厂安全培训教育，经考核合格发放入厂证，保存安全培训教育记录。进入作业现场前，作业现场所在基层单位应对施工单位的作业人员进行进入现场前安全培训教育，保存安全培训教育记录。</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五、作业安全</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企业应对下列危险性作业活动实施作业许可管理，</a:t>
            </a:r>
            <a:r>
              <a:rPr lang="en-US" altLang="zh-CN">
                <a:solidFill>
                  <a:srgbClr val="FF0000"/>
                </a:solidFill>
                <a:latin typeface="华文楷体" panose="02010600040101010101" charset="-122"/>
                <a:ea typeface="华文楷体" panose="02010600040101010101" charset="-122"/>
                <a:sym typeface="+mn-ea"/>
              </a:rPr>
              <a:t>严格履行审批手续</a:t>
            </a:r>
            <a:r>
              <a:rPr lang="en-US" altLang="zh-CN">
                <a:latin typeface="华文楷体" panose="02010600040101010101" charset="-122"/>
                <a:ea typeface="华文楷体" panose="02010600040101010101" charset="-122"/>
                <a:sym typeface="+mn-ea"/>
              </a:rPr>
              <a:t>，各种作业许可证中应有危</a:t>
            </a:r>
            <a:r>
              <a:rPr lang="en-US" altLang="zh-CN">
                <a:latin typeface="华文楷体" panose="02010600040101010101" charset="-122"/>
                <a:ea typeface="华文楷体" panose="02010600040101010101" charset="-122"/>
              </a:rPr>
              <a:t>险、有害因素识别和安全措施内容：</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动火作业；          2. 进入受限空间作业；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3. </a:t>
            </a:r>
            <a:r>
              <a:rPr lang="en-US" altLang="zh-CN">
                <a:latin typeface="华文楷体" panose="02010600040101010101" charset="-122"/>
                <a:ea typeface="华文楷体" panose="02010600040101010101" charset="-122"/>
                <a:sym typeface="+mn-ea"/>
              </a:rPr>
              <a:t>抽堵盲板作业</a:t>
            </a:r>
            <a:r>
              <a:rPr lang="en-US" altLang="zh-CN">
                <a:latin typeface="华文楷体" panose="02010600040101010101" charset="-122"/>
                <a:ea typeface="华文楷体" panose="02010600040101010101" charset="-122"/>
              </a:rPr>
              <a:t>；  4. </a:t>
            </a:r>
            <a:r>
              <a:rPr lang="en-US" altLang="zh-CN">
                <a:latin typeface="华文楷体" panose="02010600040101010101" charset="-122"/>
                <a:ea typeface="华文楷体" panose="02010600040101010101" charset="-122"/>
                <a:sym typeface="+mn-ea"/>
              </a:rPr>
              <a:t>高处作业</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5. </a:t>
            </a:r>
            <a:r>
              <a:rPr lang="en-US" altLang="zh-CN">
                <a:latin typeface="华文楷体" panose="02010600040101010101" charset="-122"/>
                <a:ea typeface="华文楷体" panose="02010600040101010101" charset="-122"/>
                <a:sym typeface="+mn-ea"/>
              </a:rPr>
              <a:t>吊装作业</a:t>
            </a:r>
            <a:r>
              <a:rPr lang="en-US" altLang="zh-CN">
                <a:latin typeface="华文楷体" panose="02010600040101010101" charset="-122"/>
                <a:ea typeface="华文楷体" panose="02010600040101010101" charset="-122"/>
              </a:rPr>
              <a:t>；</a:t>
            </a: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6. 临时用电作业；</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7. </a:t>
            </a:r>
            <a:r>
              <a:rPr lang="zh-CN" altLang="en-US">
                <a:latin typeface="华文楷体" panose="02010600040101010101" charset="-122"/>
                <a:ea typeface="华文楷体" panose="02010600040101010101" charset="-122"/>
                <a:sym typeface="+mn-ea"/>
              </a:rPr>
              <a:t>动</a:t>
            </a:r>
            <a:r>
              <a:rPr lang="en-US" altLang="zh-CN">
                <a:latin typeface="华文楷体" panose="02010600040101010101" charset="-122"/>
                <a:ea typeface="华文楷体" panose="02010600040101010101" charset="-122"/>
                <a:sym typeface="+mn-ea"/>
              </a:rPr>
              <a:t>土作业；           8. 断路作业；</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9. 设备检修作业；  10. 其他危险性作业。</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652145"/>
            <a:ext cx="8222615" cy="57302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2021年共发生危化品较大以上事故9起，发生在检维修、作业环节</a:t>
            </a:r>
            <a:r>
              <a:rPr lang="en-US" altLang="zh-CN">
                <a:solidFill>
                  <a:srgbClr val="FF0000"/>
                </a:solidFill>
                <a:latin typeface="华文楷体" panose="02010600040101010101" charset="-122"/>
                <a:ea typeface="华文楷体" panose="02010600040101010101" charset="-122"/>
                <a:sym typeface="+mn-ea"/>
              </a:rPr>
              <a:t>6起</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pic>
        <p:nvPicPr>
          <p:cNvPr id="2" name="图片 1"/>
          <p:cNvPicPr>
            <a:picLocks noChangeAspect="1"/>
          </p:cNvPicPr>
          <p:nvPr>
            <p:custDataLst>
              <p:tags r:id="rId1"/>
            </p:custDataLst>
          </p:nvPr>
        </p:nvPicPr>
        <p:blipFill>
          <a:blip r:embed="rId2"/>
          <a:stretch>
            <a:fillRect/>
          </a:stretch>
        </p:blipFill>
        <p:spPr>
          <a:xfrm>
            <a:off x="742950" y="1698625"/>
            <a:ext cx="8064500" cy="468439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1365" y="607060"/>
            <a:ext cx="8203565" cy="5775325"/>
          </a:xfrm>
        </p:spPr>
        <p:txBody>
          <a:bodyPr/>
          <a:p>
            <a:pPr marL="0" indent="0">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六、应急救援</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企业应按照《生产经营单位生产安全事故应急预案编制导则》（GB</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29639-2020 ）编制本单位</a:t>
            </a:r>
            <a:r>
              <a:rPr lang="zh-CN" altLang="en-US">
                <a:latin typeface="华文楷体" panose="02010600040101010101" charset="-122"/>
                <a:ea typeface="华文楷体" panose="02010600040101010101" charset="-122"/>
                <a:sym typeface="+mn-ea"/>
              </a:rPr>
              <a:t>生产安全事故应急预案；按照《关于修改〈生产安全事故应急预案管理办法〉的决定》（应急管理部令第2号）对预案进行备案、定期演练和修订。</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2. </a:t>
            </a:r>
            <a:r>
              <a:rPr lang="zh-CN" altLang="en-US">
                <a:latin typeface="华文楷体" panose="02010600040101010101" charset="-122"/>
                <a:ea typeface="华文楷体" panose="02010600040101010101" charset="-122"/>
                <a:sym typeface="+mn-ea"/>
              </a:rPr>
              <a:t>预案分类</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生产经营单位应急预案分为</a:t>
            </a:r>
            <a:r>
              <a:rPr lang="en-US" altLang="zh-CN">
                <a:solidFill>
                  <a:srgbClr val="FF0000"/>
                </a:solidFill>
                <a:latin typeface="华文楷体" panose="02010600040101010101" charset="-122"/>
                <a:ea typeface="华文楷体" panose="02010600040101010101" charset="-122"/>
                <a:sym typeface="+mn-ea"/>
              </a:rPr>
              <a:t>综合应急预案</a:t>
            </a:r>
            <a:r>
              <a:rPr lang="en-US" altLang="zh-CN">
                <a:latin typeface="华文楷体" panose="02010600040101010101" charset="-122"/>
                <a:ea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sym typeface="+mn-ea"/>
              </a:rPr>
              <a:t>专项应急预案</a:t>
            </a:r>
            <a:r>
              <a:rPr lang="en-US" altLang="zh-CN">
                <a:latin typeface="华文楷体" panose="02010600040101010101" charset="-122"/>
                <a:ea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sym typeface="+mn-ea"/>
              </a:rPr>
              <a:t>现场处置方案</a:t>
            </a:r>
            <a:r>
              <a:rPr lang="en-US" altLang="zh-CN">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综合应急预案，是指生产经营单位为应对各种生产安全事故而制定的综合性工作方案，是本单位应对生产安全事故的总体工作程序、措施和应急预案体系的总纲</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专项应急预案，是指生产经营单位为应对某一种或者多种类型生产安全事故，或者针对重要生产设施、重大危险源、重大活动防止生产安全事故而制定的专项性工作方案</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4215" y="671195"/>
            <a:ext cx="8260715" cy="5711190"/>
          </a:xfrm>
        </p:spPr>
        <p:txBody>
          <a:bodyPr/>
          <a:p>
            <a:pPr marL="0" indent="0">
              <a:buNone/>
            </a:pPr>
            <a:r>
              <a:rPr lang="en-US" altLang="zh-CN">
                <a:latin typeface="华文楷体" panose="02010600040101010101" charset="-122"/>
                <a:ea typeface="华文楷体" panose="02010600040101010101" charset="-122"/>
              </a:rPr>
              <a:t>    现场处置方案，是指生产经营单位根据不同生产安全事故类型，针对具体场所、装置或者设施所制定的应急处置措施</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3. </a:t>
            </a:r>
            <a:r>
              <a:rPr lang="zh-CN" altLang="en-US">
                <a:latin typeface="华文楷体" panose="02010600040101010101" charset="-122"/>
                <a:ea typeface="华文楷体" panose="02010600040101010101" charset="-122"/>
              </a:rPr>
              <a:t>预案演练</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生产经营单位应当制定本单位的应急预案</a:t>
            </a:r>
            <a:r>
              <a:rPr lang="en-US" altLang="zh-CN">
                <a:solidFill>
                  <a:srgbClr val="FF0000"/>
                </a:solidFill>
                <a:latin typeface="华文楷体" panose="02010600040101010101" charset="-122"/>
                <a:ea typeface="华文楷体" panose="02010600040101010101" charset="-122"/>
              </a:rPr>
              <a:t>演练计划</a:t>
            </a:r>
            <a:r>
              <a:rPr lang="en-US" altLang="zh-CN">
                <a:latin typeface="华文楷体" panose="02010600040101010101" charset="-122"/>
                <a:ea typeface="华文楷体" panose="02010600040101010101" charset="-122"/>
              </a:rPr>
              <a:t>，根据本单位的事故风险特点，</a:t>
            </a:r>
            <a:r>
              <a:rPr lang="en-US" altLang="zh-CN">
                <a:solidFill>
                  <a:srgbClr val="FF0000"/>
                </a:solidFill>
                <a:latin typeface="华文楷体" panose="02010600040101010101" charset="-122"/>
                <a:ea typeface="华文楷体" panose="02010600040101010101" charset="-122"/>
              </a:rPr>
              <a:t>每年</a:t>
            </a:r>
            <a:r>
              <a:rPr lang="en-US" altLang="zh-CN">
                <a:latin typeface="华文楷体" panose="02010600040101010101" charset="-122"/>
                <a:ea typeface="华文楷体" panose="02010600040101010101" charset="-122"/>
              </a:rPr>
              <a:t>至少组织一次综合应急预案演练或者专项应急预案演练，</a:t>
            </a:r>
            <a:r>
              <a:rPr lang="en-US" altLang="zh-CN">
                <a:solidFill>
                  <a:srgbClr val="FF0000"/>
                </a:solidFill>
                <a:latin typeface="华文楷体" panose="02010600040101010101" charset="-122"/>
                <a:ea typeface="华文楷体" panose="02010600040101010101" charset="-122"/>
              </a:rPr>
              <a:t>每半年</a:t>
            </a:r>
            <a:r>
              <a:rPr lang="en-US" altLang="zh-CN">
                <a:latin typeface="华文楷体" panose="02010600040101010101" charset="-122"/>
                <a:ea typeface="华文楷体" panose="02010600040101010101" charset="-122"/>
              </a:rPr>
              <a:t>至少组织一次现场处置方案演练</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应急演练结束后应及时对演练效果进行评估，对存在的问题及时整改，并持续完善应急预案</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企业应至少</a:t>
            </a:r>
            <a:r>
              <a:rPr lang="en-US" altLang="zh-CN">
                <a:solidFill>
                  <a:srgbClr val="FF0000"/>
                </a:solidFill>
                <a:latin typeface="华文楷体" panose="02010600040101010101" charset="-122"/>
                <a:ea typeface="华文楷体" panose="02010600040101010101" charset="-122"/>
              </a:rPr>
              <a:t>每三年</a:t>
            </a:r>
            <a:r>
              <a:rPr lang="en-US" altLang="zh-CN">
                <a:latin typeface="华文楷体" panose="02010600040101010101" charset="-122"/>
                <a:ea typeface="华文楷体" panose="02010600040101010101" charset="-122"/>
              </a:rPr>
              <a:t>进行一次应急预案的评估和修订，</a:t>
            </a:r>
            <a:r>
              <a:rPr lang="en-US" altLang="zh-CN">
                <a:solidFill>
                  <a:srgbClr val="FF0000"/>
                </a:solidFill>
                <a:latin typeface="华文楷体" panose="02010600040101010101" charset="-122"/>
                <a:ea typeface="华文楷体" panose="02010600040101010101" charset="-122"/>
              </a:rPr>
              <a:t>发生重大变更或事故后</a:t>
            </a:r>
            <a:r>
              <a:rPr lang="en-US" altLang="zh-CN">
                <a:latin typeface="华文楷体" panose="02010600040101010101" charset="-122"/>
                <a:ea typeface="华文楷体" panose="02010600040101010101" charset="-122"/>
              </a:rPr>
              <a:t>应及时评审修订应急预案</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010" y="631190"/>
            <a:ext cx="8249920" cy="575119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cs typeface="华文楷体" panose="02010600040101010101" charset="-122"/>
              </a:rPr>
              <a:t>    </a:t>
            </a:r>
            <a:r>
              <a:rPr lang="zh-CN" altLang="en-US" b="1">
                <a:latin typeface="华文楷体" panose="02010600040101010101" charset="-122"/>
                <a:ea typeface="华文楷体" panose="02010600040101010101" charset="-122"/>
                <a:cs typeface="华文楷体" panose="02010600040101010101" charset="-122"/>
              </a:rPr>
              <a:t>七、事故事件管理</a:t>
            </a:r>
            <a:endParaRPr lang="zh-CN" altLang="en-US" b="1">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1. </a:t>
            </a:r>
            <a:r>
              <a:rPr lang="zh-CN" altLang="en-US">
                <a:solidFill>
                  <a:srgbClr val="00B0F0"/>
                </a:solidFill>
                <a:latin typeface="华文楷体" panose="02010600040101010101" charset="-122"/>
                <a:ea typeface="华文楷体" panose="02010600040101010101" charset="-122"/>
                <a:cs typeface="华文楷体" panose="02010600040101010101" charset="-122"/>
              </a:rPr>
              <a:t>事故分类</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sym typeface="+mn-ea"/>
              </a:rPr>
              <a:t>企业应制定事故事件管理制度，</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管理范围</a:t>
            </a:r>
            <a:r>
              <a:rPr lang="en-US" altLang="zh-CN">
                <a:latin typeface="华文楷体" panose="02010600040101010101" charset="-122"/>
                <a:ea typeface="华文楷体" panose="02010600040101010101" charset="-122"/>
                <a:cs typeface="华文楷体" panose="02010600040101010101" charset="-122"/>
                <a:sym typeface="+mn-ea"/>
              </a:rPr>
              <a:t>为政府未组织调查的事故和企业发生的安全事件。事故事件管理制度应包括管理职责、管理范围、管理程序、工作流程、分类分级标准、调查要求、措施跟踪等内容。</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highlight>
                  <a:srgbClr val="00FFFF"/>
                </a:highlight>
                <a:latin typeface="华文楷体" panose="02010600040101010101" charset="-122"/>
                <a:ea typeface="华文楷体" panose="02010600040101010101" charset="-122"/>
                <a:cs typeface="华文楷体" panose="02010600040101010101" charset="-122"/>
                <a:sym typeface="+mn-ea"/>
              </a:rPr>
              <a:t>事故事件</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按</a:t>
            </a: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专业</a:t>
            </a:r>
            <a:r>
              <a:rPr lang="en-US" altLang="zh-CN">
                <a:latin typeface="华文楷体" panose="02010600040101010101" charset="-122"/>
                <a:ea typeface="华文楷体" panose="02010600040101010101" charset="-122"/>
                <a:cs typeface="华文楷体" panose="02010600040101010101" charset="-122"/>
                <a:sym typeface="+mn-ea"/>
              </a:rPr>
              <a:t>可分为</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工艺</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设备</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电气</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仪表</a:t>
            </a:r>
            <a:r>
              <a:rPr lang="en-US" altLang="zh-CN">
                <a:latin typeface="华文楷体" panose="02010600040101010101" charset="-122"/>
                <a:ea typeface="华文楷体" panose="02010600040101010101" charset="-122"/>
                <a:cs typeface="华文楷体" panose="02010600040101010101" charset="-122"/>
                <a:sym typeface="+mn-ea"/>
              </a:rPr>
              <a:t>事故事件及</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其他</a:t>
            </a:r>
            <a:r>
              <a:rPr lang="en-US" altLang="zh-CN">
                <a:latin typeface="华文楷体" panose="02010600040101010101" charset="-122"/>
                <a:ea typeface="华文楷体" panose="02010600040101010101" charset="-122"/>
                <a:cs typeface="华文楷体" panose="02010600040101010101" charset="-122"/>
                <a:sym typeface="+mn-ea"/>
              </a:rPr>
              <a:t>事故事件；</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按</a:t>
            </a:r>
            <a:r>
              <a:rPr lang="en-US" altLang="zh-CN">
                <a:solidFill>
                  <a:srgbClr val="7030A0"/>
                </a:solidFill>
                <a:latin typeface="华文楷体" panose="02010600040101010101" charset="-122"/>
                <a:ea typeface="华文楷体" panose="02010600040101010101" charset="-122"/>
                <a:cs typeface="华文楷体" panose="02010600040101010101" charset="-122"/>
                <a:sym typeface="+mn-ea"/>
              </a:rPr>
              <a:t>后果类型</a:t>
            </a:r>
            <a:r>
              <a:rPr lang="en-US" altLang="zh-CN">
                <a:latin typeface="华文楷体" panose="02010600040101010101" charset="-122"/>
                <a:ea typeface="华文楷体" panose="02010600040101010101" charset="-122"/>
                <a:cs typeface="华文楷体" panose="02010600040101010101" charset="-122"/>
                <a:sym typeface="+mn-ea"/>
              </a:rPr>
              <a:t>可分为</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人身伤害</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泄漏</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火灾</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爆炸</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中毒</a:t>
            </a:r>
            <a:r>
              <a:rPr lang="en-US" altLang="zh-CN">
                <a:latin typeface="华文楷体" panose="02010600040101010101" charset="-122"/>
                <a:ea typeface="华文楷体" panose="02010600040101010101" charset="-122"/>
                <a:cs typeface="华文楷体" panose="02010600040101010101" charset="-122"/>
                <a:sym typeface="+mn-ea"/>
              </a:rPr>
              <a:t>事故事件</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2.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事故报告</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lang="en-US" altLang="zh-CN">
                <a:latin typeface="华文楷体" panose="02010600040101010101" charset="-122"/>
                <a:ea typeface="华文楷体" panose="02010600040101010101" charset="-122"/>
                <a:cs typeface="华文楷体" panose="02010600040101010101" charset="-122"/>
              </a:rPr>
              <a:t> </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9775" y="707390"/>
            <a:ext cx="8225155" cy="567499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生产安全事故报告和调查处理条例</a:t>
            </a:r>
            <a:r>
              <a:rPr lang="zh-CN" altLang="en-US">
                <a:latin typeface="华文楷体" panose="02010600040101010101" charset="-122"/>
                <a:ea typeface="华文楷体" panose="02010600040101010101" charset="-122"/>
                <a:cs typeface="华文楷体" panose="02010600040101010101" charset="-122"/>
                <a:sym typeface="+mn-ea"/>
              </a:rPr>
              <a:t>》（国务院令第493号）</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根据生产安全事故（以下简称事故）造成的人员伤亡或者直接经济损失，事故一般分为以下等级：</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⑴</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特别重大事故</a:t>
            </a:r>
            <a:r>
              <a:rPr lang="en-US" altLang="zh-CN">
                <a:latin typeface="华文楷体" panose="02010600040101010101" charset="-122"/>
                <a:ea typeface="华文楷体" panose="02010600040101010101" charset="-122"/>
                <a:cs typeface="华文楷体" panose="02010600040101010101" charset="-122"/>
                <a:sym typeface="+mn-ea"/>
              </a:rPr>
              <a:t>，是指造成30人以上死亡，或者100人以上重伤（包括急性工业中毒，下同），或者1亿元以上直接经济损失的事故；</a:t>
            </a:r>
            <a:endParaRPr lang="en-US" altLang="zh-CN">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⑵</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重大事故</a:t>
            </a:r>
            <a:r>
              <a:rPr lang="en-US" altLang="zh-CN">
                <a:latin typeface="华文楷体" panose="02010600040101010101" charset="-122"/>
                <a:ea typeface="华文楷体" panose="02010600040101010101" charset="-122"/>
                <a:cs typeface="华文楷体" panose="02010600040101010101" charset="-122"/>
                <a:sym typeface="+mn-ea"/>
              </a:rPr>
              <a:t>，是指造成10人以上30人以下死亡，或者50人以上100人以下重伤，或者5000万元以上1亿元以下直接经济损失的事故；   </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较大事故</a:t>
            </a:r>
            <a:r>
              <a:rPr lang="en-US" altLang="zh-CN">
                <a:latin typeface="华文楷体" panose="02010600040101010101" charset="-122"/>
                <a:ea typeface="华文楷体" panose="02010600040101010101" charset="-122"/>
                <a:cs typeface="华文楷体" panose="02010600040101010101" charset="-122"/>
                <a:sym typeface="+mn-ea"/>
              </a:rPr>
              <a:t>，是指造成3人以上10人以下死亡，或者10人以上50人以下重伤，或者1000万元以上5000万元以下直接经济损失的事故；</a:t>
            </a:r>
            <a:r>
              <a:rPr lang="en-US" altLang="zh-CN">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3900" y="617855"/>
            <a:ext cx="8183245" cy="593725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不断发生的重特大事故，促使各国大大加强了危险化学品的立法工作和安全管理。我国安全生产法律法规体系包括：</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法律、法规、部门规章和标准规范及规范性文件五个层面</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cs typeface="华文楷体" panose="02010600040101010101" charset="-122"/>
                <a:sym typeface="+mn-ea"/>
              </a:rPr>
              <a:t>    </a:t>
            </a:r>
            <a:r>
              <a:rPr lang="zh-CN" altLang="en-US" b="1">
                <a:latin typeface="华文楷体" panose="02010600040101010101" charset="-122"/>
                <a:ea typeface="华文楷体" panose="02010600040101010101" charset="-122"/>
                <a:cs typeface="华文楷体" panose="02010600040101010101" charset="-122"/>
                <a:sym typeface="+mn-ea"/>
              </a:rPr>
              <a:t>一、</a:t>
            </a:r>
            <a:r>
              <a:rPr lang="zh-CN" altLang="en-US" b="1">
                <a:latin typeface="华文楷体" panose="02010600040101010101" charset="-122"/>
                <a:ea typeface="华文楷体" panose="02010600040101010101" charset="-122"/>
                <a:cs typeface="华文楷体" panose="02010600040101010101" charset="-122"/>
                <a:sym typeface="+mn-ea"/>
              </a:rPr>
              <a:t>法律</a:t>
            </a:r>
            <a:endParaRPr lang="zh-CN" altLang="en-US" b="1">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中华人民共和国法律由全国人民代表大会及其常务委员会根据国家宪法制定，由中华人民共和国主席令发布。</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与安全生产有关的法律主要有：《安全生产法》《消防法》《突发事件应对法》《特种设备安全法》《职业病防治法》《环境保护法》《劳动法》《防震减灾法》等。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安全生产法》是我国第一部全面规范安全生产的专门法律，作为我国安全生产领域的基础性、综合性法律，立法目的具有较强的综合性和概括性，主要体现在加强安全生产工作、防止和减少生产安全事故、保障人民群众生命和财产安</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6280" y="605790"/>
            <a:ext cx="8248650" cy="594360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⑷</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一般事故</a:t>
            </a:r>
            <a:r>
              <a:rPr lang="en-US" altLang="zh-CN">
                <a:latin typeface="华文楷体" panose="02010600040101010101" charset="-122"/>
                <a:ea typeface="华文楷体" panose="02010600040101010101" charset="-122"/>
                <a:cs typeface="华文楷体" panose="02010600040101010101" charset="-122"/>
                <a:sym typeface="+mn-ea"/>
              </a:rPr>
              <a:t>，是指造成3人以下死亡，或者10人以下重伤，或者1000万元以下直接经济损失的事故。</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事故发生后，事故现场有关人员应当立即向本单位负责人报告；单位负责人接到报告后，应当于</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1小时内</a:t>
            </a:r>
            <a:r>
              <a:rPr lang="en-US" altLang="zh-CN">
                <a:latin typeface="华文楷体" panose="02010600040101010101" charset="-122"/>
                <a:ea typeface="华文楷体" panose="02010600040101010101" charset="-122"/>
                <a:cs typeface="华文楷体" panose="02010600040101010101" charset="-122"/>
                <a:sym typeface="+mn-ea"/>
              </a:rPr>
              <a:t>向事故发生地县级以上人民政府安全生产监督管理部门和负有安全生产监督管理职责的有关部门报告</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事故报告应当及时、准确、完整，任何单位和个人对事故不得迟报、漏报、谎报或者瞒报。</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事故报告后出现新情况的，应当及时</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补报</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3.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事故调查处理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政府负责组织调查处理的事故，企业应认真配合事故调查、积极实施整改措施、配合做好相关工作</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特别重大事故</a:t>
            </a:r>
            <a:r>
              <a:rPr lang="en-US" altLang="zh-CN">
                <a:latin typeface="华文楷体" panose="02010600040101010101" charset="-122"/>
                <a:ea typeface="华文楷体" panose="02010600040101010101" charset="-122"/>
                <a:cs typeface="华文楷体" panose="02010600040101010101" charset="-122"/>
                <a:sym typeface="+mn-ea"/>
              </a:rPr>
              <a:t>由国务院或者国务院授权有关部门组织事故调查组进行调查。</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8665" y="607060"/>
            <a:ext cx="8216265" cy="5775325"/>
          </a:xfrm>
        </p:spPr>
        <p:txBody>
          <a:bodyPr/>
          <a:p>
            <a:pPr marL="0" indent="0" eaLnBrk="1" latinLnBrk="0" hangingPunct="1">
              <a:lnSpc>
                <a:spcPts val="3500"/>
              </a:lnSpc>
              <a:spcBef>
                <a:spcPts val="0"/>
              </a:spcBef>
              <a:buNone/>
            </a:pP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    重大事故、较大事故、一般事故</a:t>
            </a:r>
            <a:r>
              <a:rPr lang="en-US" altLang="zh-CN">
                <a:latin typeface="华文楷体" panose="02010600040101010101" charset="-122"/>
                <a:ea typeface="华文楷体" panose="02010600040101010101" charset="-122"/>
                <a:cs typeface="华文楷体" panose="02010600040101010101" charset="-122"/>
                <a:sym typeface="+mn-ea"/>
              </a:rPr>
              <a:t>分别由事故发生地省级人民政府、设区的市级人民政府、县级人民政府负责调查</a:t>
            </a:r>
            <a:r>
              <a:rPr lang="zh-CN" altLang="en-US">
                <a:latin typeface="华文楷体" panose="02010600040101010101" charset="-122"/>
                <a:ea typeface="华文楷体" panose="02010600040101010101" charset="-122"/>
                <a:cs typeface="华文楷体" panose="02010600040101010101" charset="-122"/>
                <a:sym typeface="+mn-ea"/>
              </a:rPr>
              <a:t>。</a:t>
            </a:r>
            <a:r>
              <a:rPr lang="en-US" altLang="zh-CN">
                <a:latin typeface="华文楷体" panose="02010600040101010101" charset="-122"/>
                <a:ea typeface="华文楷体" panose="02010600040101010101" charset="-122"/>
                <a:cs typeface="华文楷体" panose="02010600040101010101" charset="-122"/>
                <a:sym typeface="+mn-ea"/>
              </a:rPr>
              <a:t>       </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未造成人员伤亡的一般事故</a:t>
            </a:r>
            <a:r>
              <a:rPr lang="en-US" altLang="zh-CN">
                <a:latin typeface="华文楷体" panose="02010600040101010101" charset="-122"/>
                <a:ea typeface="华文楷体" panose="02010600040101010101" charset="-122"/>
                <a:cs typeface="华文楷体" panose="02010600040101010101" charset="-122"/>
                <a:sym typeface="+mn-ea"/>
              </a:rPr>
              <a:t>，县级人民政府也可以委托事故发生单位组织事故调查组进行调查</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事故调查处理应当</a:t>
            </a:r>
            <a:r>
              <a:rPr lang="en-US" altLang="zh-CN" u="sng">
                <a:latin typeface="华文楷体" panose="02010600040101010101" charset="-122"/>
                <a:ea typeface="华文楷体" panose="02010600040101010101" charset="-122"/>
                <a:cs typeface="华文楷体" panose="02010600040101010101" charset="-122"/>
                <a:sym typeface="+mn-ea"/>
              </a:rPr>
              <a:t>坚持实事求是、尊重科学</a:t>
            </a:r>
            <a:r>
              <a:rPr lang="en-US" altLang="zh-CN">
                <a:latin typeface="华文楷体" panose="02010600040101010101" charset="-122"/>
                <a:ea typeface="华文楷体" panose="02010600040101010101" charset="-122"/>
                <a:cs typeface="华文楷体" panose="02010600040101010101" charset="-122"/>
                <a:sym typeface="+mn-ea"/>
              </a:rPr>
              <a:t>的</a:t>
            </a:r>
            <a:r>
              <a:rPr lang="en-US" altLang="zh-CN">
                <a:highlight>
                  <a:srgbClr val="00FF00"/>
                </a:highlight>
                <a:latin typeface="华文楷体" panose="02010600040101010101" charset="-122"/>
                <a:ea typeface="华文楷体" panose="02010600040101010101" charset="-122"/>
                <a:cs typeface="华文楷体" panose="02010600040101010101" charset="-122"/>
                <a:sym typeface="+mn-ea"/>
              </a:rPr>
              <a:t>原则</a:t>
            </a:r>
            <a:r>
              <a:rPr lang="en-US" altLang="zh-CN">
                <a:latin typeface="华文楷体" panose="02010600040101010101" charset="-122"/>
                <a:ea typeface="华文楷体" panose="02010600040101010101" charset="-122"/>
                <a:cs typeface="华文楷体" panose="02010600040101010101" charset="-122"/>
                <a:sym typeface="+mn-ea"/>
              </a:rPr>
              <a:t>，及时、准确地查清事故经过、事故原因和事故损失，查明事故性质，认定事故责任，总结事故教训，提出整改措施，并对事故责任者依法追究责任。</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事故调查</a:t>
            </a:r>
            <a:r>
              <a:rPr lang="en-US" altLang="zh-CN">
                <a:highlight>
                  <a:srgbClr val="00FFFF"/>
                </a:highlight>
                <a:latin typeface="华文楷体" panose="02010600040101010101" charset="-122"/>
                <a:ea typeface="华文楷体" panose="02010600040101010101" charset="-122"/>
                <a:cs typeface="华文楷体" panose="02010600040101010101" charset="-122"/>
                <a:sym typeface="+mn-ea"/>
              </a:rPr>
              <a:t>“</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四不放过</a:t>
            </a:r>
            <a:r>
              <a:rPr lang="en-US" altLang="zh-CN">
                <a:highlight>
                  <a:srgbClr val="00FFFF"/>
                </a:highlight>
                <a:latin typeface="华文楷体" panose="02010600040101010101" charset="-122"/>
                <a:ea typeface="华文楷体" panose="02010600040101010101" charset="-122"/>
                <a:cs typeface="华文楷体" panose="02010600040101010101" charset="-122"/>
                <a:sym typeface="+mn-ea"/>
              </a:rPr>
              <a:t>”</a:t>
            </a:r>
            <a:r>
              <a:rPr lang="zh-CN" altLang="en-US">
                <a:highlight>
                  <a:srgbClr val="00FFFF"/>
                </a:highlight>
                <a:latin typeface="华文楷体" panose="02010600040101010101" charset="-122"/>
                <a:ea typeface="华文楷体" panose="02010600040101010101" charset="-122"/>
                <a:cs typeface="华文楷体" panose="02010600040101010101" charset="-122"/>
                <a:sym typeface="+mn-ea"/>
              </a:rPr>
              <a:t>原则</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事故原因未查清不放过、责任人员未处理不放过、整改措施未落实不放过、有关人员未受到教育不放过</a:t>
            </a:r>
            <a:r>
              <a:rPr lang="zh-CN" altLang="en-US">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cs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0565" y="536575"/>
            <a:ext cx="8254365" cy="5854065"/>
          </a:xfrm>
        </p:spPr>
        <p:txBody>
          <a:bodyPr/>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hangingPunct="1">
              <a:buFont typeface="Wingdings" panose="05000000000000000000" pitchFamily="2" charset="2"/>
              <a:buNone/>
            </a:pPr>
            <a:endParaRPr lang="en-US" altLang="zh-CN" b="1">
              <a:gradFill>
                <a:gsLst>
                  <a:gs pos="0">
                    <a:srgbClr val="012D86"/>
                  </a:gs>
                  <a:gs pos="100000">
                    <a:srgbClr val="0E2557"/>
                  </a:gs>
                </a:gsLst>
                <a:lin scaled="0"/>
              </a:gra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en-US" altLang="zh-CN" b="1" kern="1200" dirty="0">
                <a:latin typeface="华文楷体" panose="02010600040101010101" charset="-122"/>
                <a:ea typeface="华文楷体" panose="02010600040101010101" charset="-122"/>
                <a:sym typeface="+mn-ea"/>
              </a:rPr>
              <a:t>    </a:t>
            </a:r>
            <a:endParaRPr kumimoji="0" lang="en-US" altLang="zh-CN" b="1"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en-US" altLang="zh-CN" b="1" kern="1200" dirty="0">
                <a:latin typeface="华文楷体" panose="02010600040101010101" charset="-122"/>
                <a:ea typeface="华文楷体" panose="02010600040101010101" charset="-122"/>
                <a:sym typeface="+mn-ea"/>
              </a:rPr>
              <a:t>    </a:t>
            </a:r>
            <a:r>
              <a:rPr kumimoji="0" lang="zh-CN" altLang="en-US" b="1" kern="1200" dirty="0">
                <a:latin typeface="华文楷体" panose="02010600040101010101" charset="-122"/>
                <a:ea typeface="华文楷体" panose="02010600040101010101" charset="-122"/>
                <a:sym typeface="+mn-ea"/>
              </a:rPr>
              <a:t>一、安全生产标准化</a:t>
            </a:r>
            <a:endParaRPr kumimoji="0" lang="zh-CN" altLang="en-US" b="1"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企业应当按照安全生产有关法律、法规、规章、标准等要求，加强标准化建设</a:t>
            </a:r>
            <a:r>
              <a:rPr kumimoji="0" lang="zh-CN" altLang="en-US" kern="1200" dirty="0">
                <a:latin typeface="华文楷体" panose="02010600040101010101" charset="-122"/>
                <a:ea typeface="华文楷体" panose="02010600040101010101" charset="-122"/>
                <a:sym typeface="+mn-ea"/>
              </a:rPr>
              <a:t>。</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企业标准化定级标准由应急管理部按照行业分别制定</a:t>
            </a:r>
            <a:r>
              <a:rPr kumimoji="0" lang="zh-CN" altLang="en-US" kern="1200" dirty="0">
                <a:latin typeface="华文楷体" panose="02010600040101010101" charset="-122"/>
                <a:ea typeface="华文楷体" panose="02010600040101010101" charset="-122"/>
                <a:sym typeface="+mn-ea"/>
              </a:rPr>
              <a:t>；企业标准化等级由高到低分为</a:t>
            </a:r>
            <a:r>
              <a:rPr kumimoji="0" lang="zh-CN" altLang="en-US" kern="1200" dirty="0">
                <a:solidFill>
                  <a:srgbClr val="FF0000"/>
                </a:solidFill>
                <a:latin typeface="华文楷体" panose="02010600040101010101" charset="-122"/>
                <a:ea typeface="华文楷体" panose="02010600040101010101" charset="-122"/>
                <a:sym typeface="+mn-ea"/>
              </a:rPr>
              <a:t>一级、二级、三级</a:t>
            </a:r>
            <a:r>
              <a:rPr kumimoji="0" lang="zh-CN" altLang="en-US" kern="1200" dirty="0">
                <a:latin typeface="华文楷体" panose="02010600040101010101" charset="-122"/>
                <a:ea typeface="华文楷体" panose="02010600040101010101" charset="-122"/>
                <a:sym typeface="+mn-ea"/>
              </a:rPr>
              <a:t>。   </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企业通过落实安全生产主体责任，全员全过程参与，建立并保持安全生产管理体系，全面管控生产经营活动各环节的安全生产与职业卫生工作，实现安全健康管理系统化、岗位操作行为规范化、设备设施本质安全化、作业环境器具定置化，并持续改进。</a:t>
            </a:r>
            <a:endParaRPr kumimoji="0" lang="en-US" altLang="zh-CN"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Font typeface="Wingdings" panose="05000000000000000000" pitchFamily="2" charset="2"/>
              <a:buNone/>
            </a:pPr>
            <a:r>
              <a:rPr kumimoji="0" lang="en-US" altLang="zh-CN" kern="1200" dirty="0">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endParaRPr lang="en-US" altLang="zh-CN">
              <a:latin typeface="华文楷体" panose="02010600040101010101" charset="-122"/>
              <a:ea typeface="华文楷体" panose="02010600040101010101" charset="-122"/>
              <a:sym typeface="+mn-ea"/>
            </a:endParaRPr>
          </a:p>
        </p:txBody>
      </p:sp>
      <p:sp>
        <p:nvSpPr>
          <p:cNvPr id="5" name="AutoShape 6"/>
          <p:cNvSpPr>
            <a:spLocks noChangeArrowheads="1"/>
          </p:cNvSpPr>
          <p:nvPr/>
        </p:nvSpPr>
        <p:spPr bwMode="auto">
          <a:xfrm>
            <a:off x="1873885" y="655320"/>
            <a:ext cx="4719320" cy="685800"/>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现代安全管理方法</a:t>
            </a:r>
            <a:endParaRPr lang="zh-CN" altLang="en-US" sz="2800" b="1" dirty="0">
              <a:solidFill>
                <a:srgbClr val="000099"/>
              </a:solidFill>
              <a:latin typeface="+mj-ea"/>
              <a:ea typeface="+mj-ea"/>
              <a:cs typeface="+mj-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3585" y="702310"/>
            <a:ext cx="8279765" cy="55314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kumimoji="0" lang="zh-CN" altLang="en-US" kern="1200" dirty="0">
                <a:latin typeface="华文楷体" panose="02010600040101010101" charset="-122"/>
                <a:ea typeface="华文楷体" panose="02010600040101010101" charset="-122"/>
                <a:sym typeface="+mn-ea"/>
              </a:rPr>
              <a:t>《</a:t>
            </a:r>
            <a:r>
              <a:rPr kumimoji="0" lang="en-US" altLang="zh-CN" kern="1200" dirty="0">
                <a:latin typeface="华文楷体" panose="02010600040101010101" charset="-122"/>
                <a:ea typeface="华文楷体" panose="02010600040101010101" charset="-122"/>
                <a:sym typeface="+mn-ea"/>
              </a:rPr>
              <a:t>危险化学品从业单位安全标准化通用规范</a:t>
            </a:r>
            <a:r>
              <a:rPr kumimoji="0" lang="zh-CN" altLang="en-US" kern="1200" dirty="0">
                <a:latin typeface="华文楷体" panose="02010600040101010101" charset="-122"/>
                <a:ea typeface="华文楷体" panose="02010600040101010101" charset="-122"/>
                <a:sym typeface="+mn-ea"/>
              </a:rPr>
              <a:t>》</a:t>
            </a:r>
            <a:r>
              <a:rPr kumimoji="0" lang="en-US" altLang="zh-CN" kern="1200" dirty="0">
                <a:latin typeface="华文楷体" panose="02010600040101010101" charset="-122"/>
                <a:ea typeface="华文楷体" panose="02010600040101010101" charset="-122"/>
                <a:sym typeface="+mn-ea"/>
              </a:rPr>
              <a:t>（AQ 3013-2008）</a:t>
            </a:r>
            <a:r>
              <a:rPr kumimoji="0" lang="zh-CN" altLang="en-US" kern="1200" dirty="0">
                <a:latin typeface="华文楷体" panose="02010600040101010101" charset="-122"/>
                <a:ea typeface="华文楷体" panose="02010600040101010101" charset="-122"/>
                <a:sym typeface="+mn-ea"/>
              </a:rPr>
              <a:t>提出十个管理要素（</a:t>
            </a:r>
            <a:r>
              <a:rPr kumimoji="0" lang="en-US" altLang="zh-CN" kern="1200" dirty="0">
                <a:latin typeface="华文楷体" panose="02010600040101010101" charset="-122"/>
                <a:ea typeface="华文楷体" panose="02010600040101010101" charset="-122"/>
                <a:sym typeface="+mn-ea"/>
              </a:rPr>
              <a:t>A</a:t>
            </a:r>
            <a:r>
              <a:rPr kumimoji="0" lang="zh-CN" altLang="en-US" kern="1200" dirty="0">
                <a:latin typeface="华文楷体" panose="02010600040101010101" charset="-122"/>
                <a:ea typeface="华文楷体" panose="02010600040101010101" charset="-122"/>
                <a:sym typeface="+mn-ea"/>
              </a:rPr>
              <a:t>级要素）：</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1. 负责人与职责</a:t>
            </a:r>
            <a:endParaRPr kumimoji="0" lang="en-US" altLang="zh-CN"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en-US" altLang="zh-CN" kern="1200" dirty="0">
                <a:latin typeface="华文楷体" panose="02010600040101010101" charset="-122"/>
                <a:ea typeface="华文楷体" panose="02010600040101010101" charset="-122"/>
                <a:sym typeface="+mn-ea"/>
              </a:rPr>
              <a:t>    2. 风险管理</a:t>
            </a:r>
            <a:endParaRPr kumimoji="0" lang="en-US" altLang="zh-CN"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en-US" altLang="zh-CN" kern="1200" dirty="0">
                <a:latin typeface="华文楷体" panose="02010600040101010101" charset="-122"/>
                <a:ea typeface="华文楷体" panose="02010600040101010101" charset="-122"/>
                <a:sym typeface="+mn-ea"/>
              </a:rPr>
              <a:t>    根据风险评价结果及经营运行情况等，确定不可接受的风险，制定并落实控制措施，将风险尤其是重大风险控制在可以接受的程度</a:t>
            </a:r>
            <a:r>
              <a:rPr kumimoji="0" lang="zh-CN" altLang="en-US" kern="1200" dirty="0">
                <a:latin typeface="华文楷体" panose="02010600040101010101" charset="-122"/>
                <a:ea typeface="华文楷体" panose="02010600040101010101" charset="-122"/>
                <a:sym typeface="+mn-ea"/>
              </a:rPr>
              <a:t>。</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3. 法律法规与管理制度</a:t>
            </a:r>
            <a:endParaRPr kumimoji="0" lang="en-US" altLang="zh-CN"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en-US" altLang="zh-CN" kern="1200" dirty="0">
                <a:latin typeface="华文楷体" panose="02010600040101010101" charset="-122"/>
                <a:ea typeface="华文楷体" panose="02010600040101010101" charset="-122"/>
                <a:sym typeface="+mn-ea"/>
              </a:rPr>
              <a:t>    </a:t>
            </a:r>
            <a:r>
              <a:rPr kumimoji="0" lang="zh-CN" altLang="en-US" kern="1200" dirty="0">
                <a:latin typeface="华文楷体" panose="02010600040101010101" charset="-122"/>
                <a:ea typeface="华文楷体" panose="02010600040101010101" charset="-122"/>
                <a:sym typeface="+mn-ea"/>
              </a:rPr>
              <a:t>企业定期识别和获取适用的安全生产法律、法规、标准及其他要求，及时对从业人员进行宣传和培训，提高从业人员的守法意识，规范安全生产行为。</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zh-CN" altLang="en-US" kern="1200" dirty="0">
                <a:latin typeface="华文楷体" panose="02010600040101010101" charset="-122"/>
                <a:ea typeface="华文楷体" panose="02010600040101010101" charset="-122"/>
                <a:sym typeface="+mn-ea"/>
              </a:rPr>
              <a:t> </a:t>
            </a:r>
            <a:r>
              <a:rPr kumimoji="0" lang="en-US" altLang="zh-CN" kern="1200" dirty="0">
                <a:latin typeface="华文楷体" panose="02010600040101010101" charset="-122"/>
                <a:ea typeface="华文楷体" panose="02010600040101010101" charset="-122"/>
                <a:sym typeface="+mn-ea"/>
              </a:rPr>
              <a:t>   制定健全的安全生产规章制度</a:t>
            </a:r>
            <a:r>
              <a:rPr kumimoji="0" lang="zh-CN" altLang="en-US" kern="1200" dirty="0">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8495" y="620395"/>
            <a:ext cx="8306435" cy="5826125"/>
          </a:xfrm>
        </p:spPr>
        <p:txBody>
          <a:bodyPr/>
          <a:p>
            <a:pPr marL="0" indent="0" eaLnBrk="1" latinLnBrk="0" hangingPunct="1">
              <a:lnSpc>
                <a:spcPts val="3500"/>
              </a:lnSpc>
              <a:spcBef>
                <a:spcPts val="0"/>
              </a:spcBef>
              <a:buNone/>
            </a:pPr>
            <a:r>
              <a:rPr kumimoji="0" lang="en-US" altLang="zh-CN" kern="1200" dirty="0">
                <a:latin typeface="华文楷体" panose="02010600040101010101" charset="-122"/>
                <a:ea typeface="华文楷体" panose="02010600040101010101" charset="-122"/>
                <a:sym typeface="+mn-ea"/>
              </a:rPr>
              <a:t>    4. 培训教育</a:t>
            </a:r>
            <a:endParaRPr kumimoji="0" lang="en-US" altLang="zh-CN"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kumimoji="0" lang="en-US" altLang="zh-CN" kern="1200" dirty="0">
                <a:latin typeface="华文楷体" panose="02010600040101010101" charset="-122"/>
                <a:ea typeface="华文楷体" panose="02010600040101010101" charset="-122"/>
                <a:sym typeface="+mn-ea"/>
              </a:rPr>
              <a:t>    企业应组织培训教育，保证安全培训教育所需人员、资金和设施</a:t>
            </a:r>
            <a:r>
              <a:rPr kumimoji="0" lang="zh-CN" altLang="en-US" kern="1200" dirty="0">
                <a:latin typeface="华文楷体" panose="02010600040101010101" charset="-122"/>
                <a:ea typeface="华文楷体" panose="02010600040101010101" charset="-122"/>
                <a:sym typeface="+mn-ea"/>
              </a:rPr>
              <a:t>。确立终身教育的观念和全员培训的目标，对在岗的从业人员进行经常性安全培训教育。</a:t>
            </a:r>
            <a:endParaRPr kumimoji="0" lang="zh-CN" altLang="en-US" kern="1200" dirty="0">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5. 生产设施及工艺安全</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企业应确保建设项目安全设施与建设项目的主体工程同时设计、同时施工、同时投入生产和使用</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a:t>
            </a:r>
            <a:r>
              <a:rPr lang="zh-CN" altLang="en-US">
                <a:latin typeface="华文楷体" panose="02010600040101010101" charset="-122"/>
                <a:ea typeface="华文楷体" panose="02010600040101010101" charset="-122"/>
                <a:sym typeface="+mn-ea"/>
              </a:rPr>
              <a:t>安全设施</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a:t>
            </a:r>
            <a:r>
              <a:rPr lang="zh-CN" altLang="en-US">
                <a:latin typeface="华文楷体" panose="02010600040101010101" charset="-122"/>
                <a:ea typeface="华文楷体" panose="02010600040101010101" charset="-122"/>
                <a:sym typeface="+mn-ea"/>
              </a:rPr>
              <a:t>特种设备</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a:t>
            </a:r>
            <a:r>
              <a:rPr lang="zh-CN" altLang="en-US">
                <a:latin typeface="华文楷体" panose="02010600040101010101" charset="-122"/>
                <a:ea typeface="华文楷体" panose="02010600040101010101" charset="-122"/>
                <a:sym typeface="+mn-ea"/>
              </a:rPr>
              <a:t>工艺安全</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化学品危险性信息</a:t>
            </a:r>
            <a:r>
              <a:rPr lang="zh-CN" altLang="en-US">
                <a:latin typeface="华文楷体" panose="02010600040101010101" charset="-122"/>
                <a:ea typeface="华文楷体" panose="02010600040101010101" charset="-122"/>
                <a:sym typeface="+mn-ea"/>
              </a:rPr>
              <a:t>；工艺信息；设备信息。</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⑷关键装置及重点部位</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⑸</a:t>
            </a:r>
            <a:r>
              <a:rPr lang="zh-CN" altLang="en-US">
                <a:latin typeface="华文楷体" panose="02010600040101010101" charset="-122"/>
                <a:ea typeface="华文楷体" panose="02010600040101010101" charset="-122"/>
                <a:sym typeface="+mn-ea"/>
              </a:rPr>
              <a:t>检维修</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5010" y="596900"/>
            <a:ext cx="8249920" cy="578548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⑹拆除和报废</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6. </a:t>
            </a:r>
            <a:r>
              <a:rPr lang="zh-CN" altLang="en-US">
                <a:latin typeface="华文楷体" panose="02010600040101010101" charset="-122"/>
                <a:ea typeface="华文楷体" panose="02010600040101010101" charset="-122"/>
              </a:rPr>
              <a:t>作业安全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a:t>
            </a:r>
            <a:r>
              <a:rPr lang="zh-CN" altLang="en-US">
                <a:latin typeface="华文楷体" panose="02010600040101010101" charset="-122"/>
                <a:ea typeface="华文楷体" panose="02010600040101010101" charset="-122"/>
              </a:rPr>
              <a:t>作业许可</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a:t>
            </a:r>
            <a:r>
              <a:rPr lang="zh-CN" altLang="en-US">
                <a:latin typeface="华文楷体" panose="02010600040101010101" charset="-122"/>
                <a:ea typeface="华文楷体" panose="02010600040101010101" charset="-122"/>
              </a:rPr>
              <a:t>警示标志</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⑶作业环节</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⑷承包商与供应商</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⑸</a:t>
            </a:r>
            <a:r>
              <a:rPr lang="zh-CN" altLang="en-US">
                <a:latin typeface="华文楷体" panose="02010600040101010101" charset="-122"/>
                <a:ea typeface="华文楷体" panose="02010600040101010101" charset="-122"/>
              </a:rPr>
              <a:t>变更</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企业应严格执行变更管理制度，履行下列变更程序：</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①变更申请：按要求填写变更申请表，由专人进行管理；</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②变更审批：变更申请表应逐级上报主管部门，并按管理权限报主管领导审批；</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③变更实施：变更批准后，由主管部门负责实施。不经过审查和批准，任何临时性变更都不得超过原批准范围和期限；</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5805" y="581660"/>
            <a:ext cx="8239125" cy="5800725"/>
          </a:xfrm>
        </p:spPr>
        <p:txBody>
          <a:bodyPr/>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④变更验收：变更实施结束后，变更主管部门应对变更的实施情况进行验收，形成报告，并及时将    变更结果通知相关部门和有关人员。</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7. 产品安全与危害告知</a:t>
            </a:r>
            <a:endParaRPr 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solidFill>
                  <a:schemeClr val="tx1"/>
                </a:solidFill>
                <a:latin typeface="华文楷体" panose="02010600040101010101" charset="-122"/>
                <a:ea typeface="华文楷体" panose="02010600040101010101" charset="-122"/>
                <a:sym typeface="+mn-ea"/>
              </a:rPr>
              <a:t>    危险化学品档案</a:t>
            </a:r>
            <a:r>
              <a:rPr lang="zh-CN" altLang="en-US">
                <a:solidFill>
                  <a:schemeClr val="tx1"/>
                </a:solidFill>
                <a:latin typeface="华文楷体" panose="02010600040101010101" charset="-122"/>
                <a:ea typeface="华文楷体" panose="02010600040101010101" charset="-122"/>
                <a:sym typeface="+mn-ea"/>
              </a:rPr>
              <a:t>；化学品分类；化学品安全技术说明书和安全标签；化学事故应急咨询服务电话；危险化学品登记；危害告知。</a:t>
            </a:r>
            <a:endParaRPr lang="zh-CN" altLang="en-US">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8. 职业危害</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9. 事故与应急</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10. 检查与自评</a:t>
            </a:r>
            <a:endParaRPr lang="en-US" altLang="zh-CN">
              <a:solidFill>
                <a:schemeClr val="tx1"/>
              </a:soli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sym typeface="+mn-ea"/>
              </a:rPr>
              <a:t>    </a:t>
            </a:r>
            <a:r>
              <a:rPr lang="zh-CN" altLang="en-US">
                <a:solidFill>
                  <a:schemeClr val="tx1"/>
                </a:solidFill>
                <a:latin typeface="华文楷体" panose="02010600040101010101" charset="-122"/>
                <a:ea typeface="华文楷体" panose="02010600040101010101" charset="-122"/>
                <a:sym typeface="+mn-ea"/>
              </a:rPr>
              <a:t>企业安全标准化</a:t>
            </a:r>
            <a:r>
              <a:rPr lang="en-US" altLang="zh-CN">
                <a:solidFill>
                  <a:schemeClr val="tx1"/>
                </a:solidFill>
                <a:latin typeface="华文楷体" panose="02010600040101010101" charset="-122"/>
                <a:ea typeface="华文楷体" panose="02010600040101010101" charset="-122"/>
                <a:sym typeface="+mn-ea"/>
              </a:rPr>
              <a:t>采用</a:t>
            </a:r>
            <a:r>
              <a:rPr lang="en-US" altLang="zh-CN">
                <a:solidFill>
                  <a:srgbClr val="FF0000"/>
                </a:solidFill>
                <a:latin typeface="华文楷体" panose="02010600040101010101" charset="-122"/>
                <a:ea typeface="华文楷体" panose="02010600040101010101" charset="-122"/>
                <a:sym typeface="+mn-ea"/>
              </a:rPr>
              <a:t>计划(P)、实施(D)、检查(C)、改进(A)动态循环、持续改进</a:t>
            </a:r>
            <a:r>
              <a:rPr lang="en-US" altLang="zh-CN">
                <a:solidFill>
                  <a:schemeClr val="tx1"/>
                </a:solidFill>
                <a:latin typeface="华文楷体" panose="02010600040101010101" charset="-122"/>
                <a:ea typeface="华文楷体" panose="02010600040101010101" charset="-122"/>
                <a:sym typeface="+mn-ea"/>
              </a:rPr>
              <a:t>的管理模式</a:t>
            </a:r>
            <a:r>
              <a:rPr lang="zh-CN" altLang="en-US">
                <a:solidFill>
                  <a:schemeClr val="tx1"/>
                </a:solidFill>
                <a:latin typeface="华文楷体" panose="02010600040101010101" charset="-122"/>
                <a:ea typeface="华文楷体" panose="02010600040101010101" charset="-122"/>
                <a:sym typeface="+mn-ea"/>
              </a:rPr>
              <a:t>。</a:t>
            </a:r>
            <a:endParaRPr lang="zh-CN" altLang="en-US">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320" y="611505"/>
            <a:ext cx="8309610" cy="5984875"/>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rPr>
              <a:t>    </a:t>
            </a:r>
            <a:r>
              <a:rPr lang="zh-CN" altLang="en-US" b="1">
                <a:latin typeface="华文楷体" panose="02010600040101010101" charset="-122"/>
                <a:ea typeface="华文楷体" panose="02010600040101010101" charset="-122"/>
              </a:rPr>
              <a:t>二、职业安全健康管理体系</a:t>
            </a:r>
            <a:r>
              <a:rPr lang="zh-CN" altLang="en-US" b="1">
                <a:latin typeface="华文楷体" panose="02010600040101010101" charset="-122"/>
                <a:ea typeface="华文楷体" panose="02010600040101010101" charset="-122"/>
                <a:sym typeface="+mn-ea"/>
              </a:rPr>
              <a:t>（OHSMS）</a:t>
            </a:r>
            <a:endParaRPr lang="zh-CN" altLang="en-US" b="1">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GB/T45001-2020《职业健康安全管理体系要求及使用指南》</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职业健康安全管理体系的目的和预期结果是防止对工作人员造成与工作相关的伤害和健康损害，</a:t>
            </a:r>
            <a:r>
              <a:rPr lang="zh-CN" altLang="en-US">
                <a:latin typeface="华文楷体" panose="02010600040101010101" charset="-122"/>
                <a:ea typeface="华文楷体" panose="02010600040101010101" charset="-122"/>
                <a:sym typeface="+mn-ea"/>
              </a:rPr>
              <a:t>并提供健康安全的工作场所；因此，对企业而言，采取有效的预防和保护措施以消除危险源和最大限度地降低职业健康安全风险至关重要。</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a:highlight>
                  <a:srgbClr val="00FFFF"/>
                </a:highlight>
                <a:latin typeface="华文楷体" panose="02010600040101010101" charset="-122"/>
                <a:ea typeface="华文楷体" panose="02010600040101010101" charset="-122"/>
              </a:rPr>
              <a:t>基本内容</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1. </a:t>
            </a:r>
            <a:r>
              <a:rPr lang="zh-CN" altLang="en-US">
                <a:solidFill>
                  <a:srgbClr val="00B0F0"/>
                </a:solidFill>
                <a:latin typeface="华文楷体" panose="02010600040101010101" charset="-122"/>
                <a:ea typeface="华文楷体" panose="02010600040101010101" charset="-122"/>
                <a:sym typeface="+mn-ea"/>
              </a:rPr>
              <a:t>领导作用和工作人员参与</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领导作用和承诺</a:t>
            </a:r>
            <a:r>
              <a:rPr lang="zh-CN" altLang="en-US">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sym typeface="+mn-ea"/>
              </a:rPr>
              <a:t>职业健康安全方针；</a:t>
            </a:r>
            <a:r>
              <a:rPr lang="zh-CN" altLang="en-US">
                <a:latin typeface="华文楷体" panose="02010600040101010101" charset="-122"/>
                <a:ea typeface="华文楷体" panose="02010600040101010101" charset="-122"/>
                <a:sym typeface="+mn-ea"/>
              </a:rPr>
              <a:t>企业的角色、职责和权限；</a:t>
            </a:r>
            <a:r>
              <a:rPr lang="zh-CN" altLang="en-US">
                <a:latin typeface="华文楷体" panose="02010600040101010101" charset="-122"/>
                <a:ea typeface="华文楷体" panose="02010600040101010101" charset="-122"/>
                <a:sym typeface="+mn-ea"/>
              </a:rPr>
              <a:t>工作人员的协商和参与。</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a:t>
            </a:r>
            <a:r>
              <a:rPr lang="zh-CN" altLang="en-US">
                <a:solidFill>
                  <a:srgbClr val="00B0F0"/>
                </a:solidFill>
                <a:latin typeface="华文楷体" panose="02010600040101010101" charset="-122"/>
                <a:ea typeface="华文楷体" panose="02010600040101010101" charset="-122"/>
                <a:sym typeface="+mn-ea"/>
              </a:rPr>
              <a:t>策划</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应对风险和机遇的措施；职业健康安全目标及其实现的策划。</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8180" y="715010"/>
            <a:ext cx="8286750" cy="56673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 3. </a:t>
            </a:r>
            <a:r>
              <a:rPr lang="zh-CN" altLang="en-US">
                <a:solidFill>
                  <a:srgbClr val="00B0F0"/>
                </a:solidFill>
                <a:latin typeface="华文楷体" panose="02010600040101010101" charset="-122"/>
                <a:ea typeface="华文楷体" panose="02010600040101010101" charset="-122"/>
                <a:sym typeface="+mn-ea"/>
              </a:rPr>
              <a:t>支持</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资源；能力；意识；沟通；</a:t>
            </a:r>
            <a:r>
              <a:rPr lang="zh-CN" altLang="en-US">
                <a:latin typeface="华文楷体" panose="02010600040101010101" charset="-122"/>
                <a:ea typeface="华文楷体" panose="02010600040101010101" charset="-122"/>
                <a:sym typeface="+mn-ea"/>
              </a:rPr>
              <a:t>文件化信息。</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4. </a:t>
            </a:r>
            <a:r>
              <a:rPr lang="zh-CN" altLang="en-US">
                <a:solidFill>
                  <a:srgbClr val="00B0F0"/>
                </a:solidFill>
                <a:latin typeface="华文楷体" panose="02010600040101010101" charset="-122"/>
                <a:ea typeface="华文楷体" panose="02010600040101010101" charset="-122"/>
              </a:rPr>
              <a:t>运行</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运行策划和控制；</a:t>
            </a:r>
            <a:r>
              <a:rPr lang="zh-CN" altLang="en-US">
                <a:latin typeface="华文楷体" panose="02010600040101010101" charset="-122"/>
                <a:ea typeface="华文楷体" panose="02010600040101010101" charset="-122"/>
                <a:sym typeface="+mn-ea"/>
              </a:rPr>
              <a:t>应急准备和响应。</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5. </a:t>
            </a:r>
            <a:r>
              <a:rPr lang="en-US" altLang="zh-CN">
                <a:solidFill>
                  <a:srgbClr val="00B0F0"/>
                </a:solidFill>
                <a:latin typeface="华文楷体" panose="02010600040101010101" charset="-122"/>
                <a:ea typeface="华文楷体" panose="02010600040101010101" charset="-122"/>
                <a:sym typeface="+mn-ea"/>
              </a:rPr>
              <a:t>绩效评价</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监视、测量、分析和评价绩效；内部审核；管理评审。</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6. </a:t>
            </a:r>
            <a:r>
              <a:rPr lang="en-US" altLang="zh-CN">
                <a:solidFill>
                  <a:srgbClr val="00B0F0"/>
                </a:solidFill>
                <a:latin typeface="华文楷体" panose="02010600040101010101" charset="-122"/>
                <a:ea typeface="华文楷体" panose="02010600040101010101" charset="-122"/>
                <a:sym typeface="+mn-ea"/>
              </a:rPr>
              <a:t>改进</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总则；事件、不符合和纠正措施；持续改进</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596265"/>
            <a:ext cx="8237220" cy="5946140"/>
          </a:xfrm>
        </p:spPr>
        <p:txBody>
          <a:bodyPr/>
          <a:p>
            <a:pPr marL="0" indent="0" eaLnBrk="1" latinLnBrk="0" hangingPunct="1">
              <a:lnSpc>
                <a:spcPts val="35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三、</a:t>
            </a:r>
            <a:r>
              <a:rPr lang="zh-CN" altLang="en-US" b="1">
                <a:latin typeface="华文楷体" panose="02010600040101010101" charset="-122"/>
                <a:ea typeface="华文楷体" panose="02010600040101010101" charset="-122"/>
                <a:sym typeface="+mn-ea"/>
              </a:rPr>
              <a:t>健康、安全与环境（</a:t>
            </a:r>
            <a:r>
              <a:rPr lang="en-US" altLang="zh-CN" b="1">
                <a:latin typeface="华文楷体" panose="02010600040101010101" charset="-122"/>
                <a:ea typeface="华文楷体" panose="02010600040101010101" charset="-122"/>
                <a:sym typeface="+mn-ea"/>
              </a:rPr>
              <a:t>HSE</a:t>
            </a:r>
            <a:r>
              <a:rPr lang="zh-CN" altLang="en-US" b="1">
                <a:latin typeface="华文楷体" panose="02010600040101010101" charset="-122"/>
                <a:ea typeface="华文楷体" panose="02010600040101010101" charset="-122"/>
                <a:sym typeface="+mn-ea"/>
              </a:rPr>
              <a:t>）</a:t>
            </a:r>
            <a:r>
              <a:rPr lang="en-US" altLang="zh-CN" b="1">
                <a:latin typeface="华文楷体" panose="02010600040101010101" charset="-122"/>
                <a:ea typeface="华文楷体" panose="02010600040101010101" charset="-122"/>
                <a:sym typeface="+mn-ea"/>
              </a:rPr>
              <a:t>管理体系</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是</a:t>
            </a:r>
            <a:r>
              <a:rPr lang="zh-CN" altLang="en-US">
                <a:latin typeface="华文楷体" panose="02010600040101010101" charset="-122"/>
                <a:ea typeface="华文楷体" panose="02010600040101010101" charset="-122"/>
                <a:sym typeface="+mn-ea"/>
              </a:rPr>
              <a:t>指</a:t>
            </a:r>
            <a:r>
              <a:rPr lang="en-US" altLang="zh-CN">
                <a:latin typeface="华文楷体" panose="02010600040101010101" charset="-122"/>
                <a:ea typeface="华文楷体" panose="02010600040101010101" charset="-122"/>
                <a:sym typeface="+mn-ea"/>
              </a:rPr>
              <a:t>健康（Health）、安全（Safety）和环境(Environment）三位一体的管理体系。</a:t>
            </a:r>
            <a:r>
              <a:rPr lang="en-US" altLang="zh-CN">
                <a:solidFill>
                  <a:srgbClr val="FF0000"/>
                </a:solidFill>
                <a:latin typeface="华文楷体" panose="02010600040101010101" charset="-122"/>
                <a:ea typeface="华文楷体" panose="02010600040101010101" charset="-122"/>
                <a:sym typeface="+mn-ea"/>
              </a:rPr>
              <a:t>责任制</a:t>
            </a:r>
            <a:r>
              <a:rPr lang="en-US" altLang="zh-CN">
                <a:latin typeface="华文楷体" panose="02010600040101010101" charset="-122"/>
                <a:ea typeface="华文楷体" panose="02010600040101010101" charset="-122"/>
                <a:sym typeface="+mn-ea"/>
              </a:rPr>
              <a:t>是HSE管理体系的核心。健康、安全与环境管理体系突出以人为本、预防为主、领导承诺、全员负责、风险管理、持续改进的管理思想，是现代企业制度的重要组成部分</a:t>
            </a:r>
            <a:r>
              <a:rPr lang="en-US" altLang="zh-CN">
                <a:latin typeface="华文楷体" panose="02010600040101010101" charset="-122"/>
                <a:ea typeface="华文楷体" panose="02010600040101010101" charset="-122"/>
                <a:sym typeface="+mn-ea"/>
              </a:rPr>
              <a:t>，是当前国际石油、</a:t>
            </a:r>
            <a:r>
              <a:rPr lang="en-US" altLang="zh-CN">
                <a:latin typeface="华文楷体" panose="02010600040101010101" charset="-122"/>
                <a:ea typeface="华文楷体" panose="02010600040101010101" charset="-122"/>
                <a:sym typeface="+mn-ea"/>
              </a:rPr>
              <a:t>石油化工大公司普遍认可的管理模式，具有系统化、科学化、规范化、制度化等特点</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健康、安全与环境管理体系</a:t>
            </a:r>
            <a:r>
              <a:rPr lang="zh-CN" altLang="en-US">
                <a:latin typeface="华文楷体" panose="02010600040101010101" charset="-122"/>
                <a:ea typeface="华文楷体" panose="02010600040101010101" charset="-122"/>
                <a:sym typeface="+mn-ea"/>
              </a:rPr>
              <a:t>包含七个一级要素。</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1. </a:t>
            </a:r>
            <a:r>
              <a:rPr lang="en-US" altLang="zh-CN">
                <a:solidFill>
                  <a:srgbClr val="00B0F0"/>
                </a:solidFill>
                <a:latin typeface="华文楷体" panose="02010600040101010101" charset="-122"/>
                <a:ea typeface="华文楷体" panose="02010600040101010101" charset="-122"/>
                <a:sym typeface="+mn-ea"/>
              </a:rPr>
              <a:t>领导和承诺</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最高管理者应对</a:t>
            </a:r>
            <a:r>
              <a:rPr lang="zh-CN" altLang="en-US">
                <a:latin typeface="华文楷体" panose="02010600040101010101" charset="-122"/>
                <a:ea typeface="华文楷体" panose="02010600040101010101" charset="-122"/>
                <a:cs typeface="华文楷体" panose="02010600040101010101" charset="-122"/>
                <a:sym typeface="+mn-ea"/>
              </a:rPr>
              <a:t>企业</a:t>
            </a:r>
            <a:r>
              <a:rPr lang="en-US" altLang="zh-CN">
                <a:latin typeface="华文楷体" panose="02010600040101010101" charset="-122"/>
                <a:ea typeface="华文楷体" panose="02010600040101010101" charset="-122"/>
                <a:cs typeface="华文楷体" panose="02010600040101010101" charset="-122"/>
                <a:sym typeface="+mn-ea"/>
              </a:rPr>
              <a:t>建立、实施、保持和持续改进健康、安全与环境管理体系提供强有力的领导和明确的承诺。</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3415" y="687705"/>
            <a:ext cx="8311515" cy="5694680"/>
          </a:xfrm>
        </p:spPr>
        <p:txBody>
          <a:bodyPr/>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全、促进经济社会持续健康发展等方面。</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安全生产工作的</a:t>
            </a:r>
            <a:r>
              <a:rPr lang="en-US" altLang="zh-CN">
                <a:solidFill>
                  <a:srgbClr val="00B0F0"/>
                </a:solidFill>
                <a:latin typeface="华文楷体" panose="02010600040101010101" charset="-122"/>
                <a:ea typeface="华文楷体" panose="02010600040101010101" charset="-122"/>
              </a:rPr>
              <a:t>指导思想</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⑴ 安全生产工作</a:t>
            </a:r>
            <a:r>
              <a:rPr lang="en-US" altLang="zh-CN">
                <a:solidFill>
                  <a:srgbClr val="FF0000"/>
                </a:solidFill>
                <a:latin typeface="华文楷体" panose="02010600040101010101" charset="-122"/>
                <a:ea typeface="华文楷体" panose="02010600040101010101" charset="-122"/>
              </a:rPr>
              <a:t>坚持中国共产党的领导</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党中央统筹全局、协调各方，持续推动安全生产领域改革发展取得新进展</a:t>
            </a:r>
            <a:r>
              <a:rPr lang="zh-CN" altLang="en-US">
                <a:latin typeface="华文楷体" panose="02010600040101010101" charset="-122"/>
                <a:ea typeface="华文楷体" panose="02010600040101010101" charset="-122"/>
              </a:rPr>
              <a:t>。坚持党的领导，是我国安全生产形势持续向好的决定性因素。</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⑵安全生产工作的</a:t>
            </a:r>
            <a:r>
              <a:rPr lang="en-US" altLang="zh-CN">
                <a:solidFill>
                  <a:srgbClr val="FF0000"/>
                </a:solidFill>
                <a:latin typeface="华文楷体" panose="02010600040101010101" charset="-122"/>
                <a:ea typeface="华文楷体" panose="02010600040101010101" charset="-122"/>
              </a:rPr>
              <a:t>基本理念</a:t>
            </a:r>
            <a:endParaRPr lang="en-US" altLang="zh-CN">
              <a:solidFill>
                <a:srgbClr val="FF0000"/>
              </a:soli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一是安全生产工作以人为本，坚持人民至上，生命至上，把保护人民生命安全摆在首位</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二是树牢安全发展的理念。安全发展理念要求在安全生产工作中坚持统筹兼顾，协调发展，正确处理安全生产与经济社会发展、安全生产与速度质量效益的关系，坚持把安全生</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7235" y="631190"/>
            <a:ext cx="8227695" cy="578802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2. </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健康、安全与环境方针</a:t>
            </a:r>
            <a:endParaRPr lang="en-US" altLang="zh-CN">
              <a:solidFill>
                <a:srgbClr val="00B0F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sym typeface="+mn-ea"/>
              </a:rPr>
              <a:t>企业应建立健康、安全与环境总目标，并应与健康、安全与环境方针相一致，以提供设定和评审健康、安全与环境目标和指标的框架</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3.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策划</a:t>
            </a:r>
            <a:endParaRPr lang="zh-CN" altLang="en-US">
              <a:solidFill>
                <a:srgbClr val="00B0F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⑴</a:t>
            </a:r>
            <a:r>
              <a:rPr lang="en-US" altLang="zh-CN">
                <a:latin typeface="华文楷体" panose="02010600040101010101" charset="-122"/>
                <a:ea typeface="华文楷体" panose="02010600040101010101" charset="-122"/>
                <a:sym typeface="+mn-ea"/>
              </a:rPr>
              <a:t>危害因素辨识、风险评价和控制措施的确定</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⑵</a:t>
            </a:r>
            <a:r>
              <a:rPr lang="en-US" altLang="zh-CN">
                <a:latin typeface="华文楷体" panose="02010600040101010101" charset="-122"/>
                <a:ea typeface="华文楷体" panose="02010600040101010101" charset="-122"/>
                <a:sym typeface="+mn-ea"/>
              </a:rPr>
              <a:t>法律法规和其他要求</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⑶目标和指标</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⑷</a:t>
            </a:r>
            <a:r>
              <a:rPr lang="zh-CN" altLang="en-US">
                <a:latin typeface="华文楷体" panose="02010600040101010101" charset="-122"/>
                <a:ea typeface="华文楷体" panose="02010600040101010101" charset="-122"/>
                <a:cs typeface="华文楷体" panose="02010600040101010101" charset="-122"/>
                <a:sym typeface="+mn-ea"/>
              </a:rPr>
              <a:t>方案。</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sym typeface="+mn-ea"/>
              </a:rPr>
              <a:t>  4. </a:t>
            </a:r>
            <a:r>
              <a:rPr lang="en-US" altLang="zh-CN">
                <a:solidFill>
                  <a:srgbClr val="00B0F0"/>
                </a:solidFill>
                <a:latin typeface="华文楷体" panose="02010600040101010101" charset="-122"/>
                <a:ea typeface="华文楷体" panose="02010600040101010101" charset="-122"/>
                <a:sym typeface="+mn-ea"/>
              </a:rPr>
              <a:t>组织结构、职责、资源和文件</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⑴组织结构和职责</a:t>
            </a:r>
            <a:r>
              <a:rPr lang="zh-CN" altLang="en-US">
                <a:latin typeface="华文楷体" panose="02010600040101010101" charset="-122"/>
                <a:ea typeface="华文楷体" panose="02010600040101010101" charset="-122"/>
                <a:sym typeface="+mn-ea"/>
              </a:rPr>
              <a:t>；</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⑵</a:t>
            </a:r>
            <a:r>
              <a:rPr lang="zh-CN" altLang="en-US">
                <a:latin typeface="华文楷体" panose="02010600040101010101" charset="-122"/>
                <a:ea typeface="华文楷体" panose="02010600040101010101" charset="-122"/>
                <a:sym typeface="+mn-ea"/>
              </a:rPr>
              <a:t>管理者代表；</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⑶</a:t>
            </a:r>
            <a:r>
              <a:rPr lang="zh-CN" altLang="en-US">
                <a:latin typeface="华文楷体" panose="02010600040101010101" charset="-122"/>
                <a:ea typeface="华文楷体" panose="02010600040101010101" charset="-122"/>
                <a:sym typeface="+mn-ea"/>
              </a:rPr>
              <a:t>资源；（基础、人力、技术、财力等）</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2150" y="624205"/>
            <a:ext cx="8272780" cy="5758180"/>
          </a:xfrm>
        </p:spPr>
        <p:txBody>
          <a:bodyPr/>
          <a:p>
            <a:pPr marL="0" indent="0">
              <a:buNone/>
            </a:pPr>
            <a:r>
              <a:rPr lang="en-US" altLang="zh-CN">
                <a:latin typeface="华文楷体" panose="02010600040101010101" charset="-122"/>
                <a:ea typeface="华文楷体" panose="02010600040101010101" charset="-122"/>
                <a:sym typeface="+mn-ea"/>
              </a:rPr>
              <a:t>    ⑷</a:t>
            </a:r>
            <a:r>
              <a:rPr lang="en-US" altLang="zh-CN">
                <a:latin typeface="华文楷体" panose="02010600040101010101" charset="-122"/>
                <a:ea typeface="华文楷体" panose="02010600040101010101" charset="-122"/>
                <a:sym typeface="+mn-ea"/>
              </a:rPr>
              <a:t>能力、培训和意识</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⑸沟通、参与和协商</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⑹</a:t>
            </a:r>
            <a:r>
              <a:rPr lang="zh-CN" altLang="en-US">
                <a:latin typeface="华文楷体" panose="02010600040101010101" charset="-122"/>
                <a:ea typeface="华文楷体" panose="02010600040101010101" charset="-122"/>
                <a:sym typeface="+mn-ea"/>
              </a:rPr>
              <a:t>文件；</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⑺</a:t>
            </a:r>
            <a:r>
              <a:rPr lang="zh-CN" altLang="en-US">
                <a:latin typeface="华文楷体" panose="02010600040101010101" charset="-122"/>
                <a:ea typeface="华文楷体" panose="02010600040101010101" charset="-122"/>
                <a:sym typeface="+mn-ea"/>
              </a:rPr>
              <a:t>文件控制。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5. </a:t>
            </a:r>
            <a:r>
              <a:rPr lang="zh-CN" altLang="en-US">
                <a:solidFill>
                  <a:srgbClr val="00B0F0"/>
                </a:solidFill>
                <a:latin typeface="华文楷体" panose="02010600040101010101" charset="-122"/>
                <a:ea typeface="华文楷体" panose="02010600040101010101" charset="-122"/>
                <a:sym typeface="+mn-ea"/>
              </a:rPr>
              <a:t>实施和运行</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⑴设施完整性</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⑵</a:t>
            </a:r>
            <a:r>
              <a:rPr lang="en-US" altLang="zh-CN">
                <a:latin typeface="华文楷体" panose="02010600040101010101" charset="-122"/>
                <a:ea typeface="华文楷体" panose="02010600040101010101" charset="-122"/>
                <a:sym typeface="+mn-ea"/>
              </a:rPr>
              <a:t>承包方</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供应方</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⑶</a:t>
            </a:r>
            <a:r>
              <a:rPr lang="en-US" altLang="zh-CN">
                <a:latin typeface="华文楷体" panose="02010600040101010101" charset="-122"/>
                <a:ea typeface="华文楷体" panose="02010600040101010101" charset="-122"/>
                <a:sym typeface="+mn-ea"/>
              </a:rPr>
              <a:t>顾客和产品</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⑷</a:t>
            </a:r>
            <a:r>
              <a:rPr lang="en-US" altLang="zh-CN">
                <a:latin typeface="华文楷体" panose="02010600040101010101" charset="-122"/>
                <a:ea typeface="华文楷体" panose="02010600040101010101" charset="-122"/>
                <a:sym typeface="+mn-ea"/>
              </a:rPr>
              <a:t>社区和公共关系</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⑸ </a:t>
            </a:r>
            <a:r>
              <a:rPr lang="zh-CN" altLang="en-US">
                <a:latin typeface="华文楷体" panose="02010600040101010101" charset="-122"/>
                <a:ea typeface="华文楷体" panose="02010600040101010101" charset="-122"/>
                <a:sym typeface="+mn-ea"/>
              </a:rPr>
              <a:t>作业许可；</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⑹职业健康</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⑺</a:t>
            </a:r>
            <a:r>
              <a:rPr lang="zh-CN" altLang="en-US">
                <a:latin typeface="华文楷体" panose="02010600040101010101" charset="-122"/>
                <a:ea typeface="华文楷体" panose="02010600040101010101" charset="-122"/>
                <a:sym typeface="+mn-ea"/>
              </a:rPr>
              <a:t>清洁生产；</a:t>
            </a:r>
            <a:endParaRPr lang="zh-CN" altLang="en-US">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⑻</a:t>
            </a:r>
            <a:r>
              <a:rPr lang="zh-CN" altLang="en-US">
                <a:latin typeface="华文楷体" panose="02010600040101010101" charset="-122"/>
                <a:ea typeface="华文楷体" panose="02010600040101010101" charset="-122"/>
                <a:sym typeface="+mn-ea"/>
              </a:rPr>
              <a:t>运行控制</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4700" y="658495"/>
            <a:ext cx="7984490" cy="5723890"/>
          </a:xfrm>
        </p:spPr>
        <p:txBody>
          <a:bodyPr/>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rPr>
              <a:t>    ⑼</a:t>
            </a:r>
            <a:r>
              <a:rPr lang="zh-CN">
                <a:latin typeface="华文楷体" panose="02010600040101010101" charset="-122"/>
                <a:ea typeface="华文楷体" panose="02010600040101010101" charset="-122"/>
              </a:rPr>
              <a:t>变更管理；</a:t>
            </a:r>
            <a:endParaRPr lang="zh-CN">
              <a:latin typeface="华文楷体" panose="02010600040101010101" charset="-122"/>
              <a:ea typeface="华文楷体" panose="02010600040101010101" charset="-122"/>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⑽应急准备和响应</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6. </a:t>
            </a:r>
            <a:r>
              <a:rPr lang="zh-CN" altLang="en-US">
                <a:solidFill>
                  <a:srgbClr val="00B0F0"/>
                </a:solidFill>
                <a:latin typeface="华文楷体" panose="02010600040101010101" charset="-122"/>
                <a:ea typeface="华文楷体" panose="02010600040101010101" charset="-122"/>
                <a:sym typeface="+mn-ea"/>
              </a:rPr>
              <a:t>检查</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a:t>
            </a:r>
            <a:r>
              <a:rPr lang="en-US" altLang="zh-CN">
                <a:latin typeface="华文楷体" panose="02010600040101010101" charset="-122"/>
                <a:ea typeface="华文楷体" panose="02010600040101010101" charset="-122"/>
                <a:sym typeface="+mn-ea"/>
              </a:rPr>
              <a:t>绩效测量和监视</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a:t>
            </a:r>
            <a:r>
              <a:rPr lang="en-US" altLang="zh-CN">
                <a:latin typeface="华文楷体" panose="02010600040101010101" charset="-122"/>
                <a:ea typeface="华文楷体" panose="02010600040101010101" charset="-122"/>
                <a:sym typeface="+mn-ea"/>
              </a:rPr>
              <a:t>合规性评价</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a:t>
            </a:r>
            <a:r>
              <a:rPr lang="en-US" altLang="zh-CN">
                <a:latin typeface="华文楷体" panose="02010600040101010101" charset="-122"/>
                <a:ea typeface="华文楷体" panose="02010600040101010101" charset="-122"/>
                <a:sym typeface="+mn-ea"/>
              </a:rPr>
              <a:t>不符合、纠正措施和预防措施</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a:t>
            </a:r>
            <a:r>
              <a:rPr lang="en-US" altLang="zh-CN">
                <a:latin typeface="华文楷体" panose="02010600040101010101" charset="-122"/>
                <a:ea typeface="华文楷体" panose="02010600040101010101" charset="-122"/>
                <a:sym typeface="+mn-ea"/>
              </a:rPr>
              <a:t>事故、事件管理</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a:t>
            </a:r>
            <a:r>
              <a:rPr lang="zh-CN" altLang="en-US">
                <a:latin typeface="华文楷体" panose="02010600040101010101" charset="-122"/>
                <a:ea typeface="华文楷体" panose="02010600040101010101" charset="-122"/>
                <a:sym typeface="+mn-ea"/>
              </a:rPr>
              <a:t>记录控制；</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⑹</a:t>
            </a:r>
            <a:r>
              <a:rPr lang="en-US" altLang="zh-CN">
                <a:latin typeface="华文楷体" panose="02010600040101010101" charset="-122"/>
                <a:ea typeface="华文楷体" panose="02010600040101010101" charset="-122"/>
                <a:sym typeface="+mn-ea"/>
              </a:rPr>
              <a:t>内部审核</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7. </a:t>
            </a:r>
            <a:r>
              <a:rPr lang="zh-CN" altLang="en-US">
                <a:solidFill>
                  <a:srgbClr val="00B0F0"/>
                </a:solidFill>
                <a:latin typeface="华文楷体" panose="02010600040101010101" charset="-122"/>
                <a:ea typeface="华文楷体" panose="02010600040101010101" charset="-122"/>
                <a:sym typeface="+mn-ea"/>
              </a:rPr>
              <a:t>管理评审</a:t>
            </a:r>
            <a:endParaRPr lang="zh-CN" altLang="en-US">
              <a:solidFill>
                <a:srgbClr val="00B0F0"/>
              </a:solidFill>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r>
              <a:rPr lang="zh-CN" altLang="en-US">
                <a:solidFill>
                  <a:srgbClr val="00B0F0"/>
                </a:solidFill>
                <a:latin typeface="华文楷体" panose="02010600040101010101" charset="-122"/>
                <a:ea typeface="华文楷体" panose="02010600040101010101" charset="-122"/>
                <a:sym typeface="+mn-ea"/>
              </a:rPr>
              <a:t> </a:t>
            </a:r>
            <a:r>
              <a:rPr lang="en-US" altLang="zh-CN">
                <a:solidFill>
                  <a:srgbClr val="00B0F0"/>
                </a:solidFill>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评审应包括评价改进的机会和对健康、安全与环境管理体系进行修改的需求。</a:t>
            </a: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endParaRPr lang="zh-CN" altLang="en-US">
              <a:latin typeface="华文楷体" panose="02010600040101010101" charset="-122"/>
              <a:ea typeface="华文楷体" panose="02010600040101010101" charset="-122"/>
              <a:sym typeface="+mn-ea"/>
            </a:endParaRPr>
          </a:p>
          <a:p>
            <a:pPr marL="0" indent="0" algn="l" eaLnBrk="1" latinLnBrk="0" hangingPunct="1">
              <a:lnSpc>
                <a:spcPts val="3500"/>
              </a:lnSpc>
              <a:spcBef>
                <a:spcPts val="0"/>
              </a:spcBef>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4220" y="634365"/>
            <a:ext cx="8220710" cy="5748020"/>
          </a:xfrm>
        </p:spPr>
        <p:txBody>
          <a:bodyPr/>
          <a:p>
            <a:pPr marL="0" indent="0" eaLnBrk="1" latinLnBrk="0" hangingPunct="1">
              <a:lnSpc>
                <a:spcPts val="3200"/>
              </a:lnSpc>
              <a:spcBef>
                <a:spcPts val="0"/>
              </a:spcBef>
              <a:buNone/>
            </a:pPr>
            <a:r>
              <a:rPr lang="en-US" altLang="zh-CN" b="1">
                <a:latin typeface="华文楷体" panose="02010600040101010101" charset="-122"/>
                <a:ea typeface="华文楷体" panose="02010600040101010101" charset="-122"/>
                <a:sym typeface="+mn-ea"/>
              </a:rPr>
              <a:t>    </a:t>
            </a:r>
            <a:r>
              <a:rPr lang="zh-CN" b="1">
                <a:latin typeface="华文楷体" panose="02010600040101010101" charset="-122"/>
                <a:ea typeface="华文楷体" panose="02010600040101010101" charset="-122"/>
                <a:sym typeface="+mn-ea"/>
              </a:rPr>
              <a:t>四、企业安全文化</a:t>
            </a:r>
            <a:endParaRPr lang="zh-CN" b="1">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文化是一种无形的力量，影响着人的思维方法和行为方式。相对于提高设备设施安全标准和强制性安全</a:t>
            </a:r>
            <a:r>
              <a:rPr lang="zh-CN" altLang="en-US">
                <a:latin typeface="华文楷体" panose="02010600040101010101" charset="-122"/>
                <a:ea typeface="华文楷体" panose="02010600040101010101" charset="-122"/>
              </a:rPr>
              <a:t>管理规章制度</a:t>
            </a:r>
            <a:r>
              <a:rPr lang="en-US" altLang="zh-CN">
                <a:latin typeface="华文楷体" panose="02010600040101010101" charset="-122"/>
                <a:ea typeface="华文楷体" panose="02010600040101010101" charset="-122"/>
              </a:rPr>
              <a:t>来讲，安全文化建设是事故预防的一种“软”力量，是一种</a:t>
            </a:r>
            <a:r>
              <a:rPr lang="en-US" altLang="zh-CN">
                <a:solidFill>
                  <a:srgbClr val="FF0000"/>
                </a:solidFill>
                <a:latin typeface="华文楷体" panose="02010600040101010101" charset="-122"/>
                <a:ea typeface="华文楷体" panose="02010600040101010101" charset="-122"/>
              </a:rPr>
              <a:t>人性化</a:t>
            </a:r>
            <a:r>
              <a:rPr lang="en-US" altLang="zh-CN">
                <a:latin typeface="华文楷体" panose="02010600040101010101" charset="-122"/>
                <a:ea typeface="华文楷体" panose="02010600040101010101" charset="-122"/>
              </a:rPr>
              <a:t>管理手段。一个企业的安全文化是企业在长期安全生产和经营活动中逐步培育形成的、具有本企业特点、为全体员工认可遵循并不断创新的观念、行为、环境、物态条件的总和</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企业文化是企业的灵魂。杜邦公司认为，企业的安全文化是企业组织和员工个人的特性和态度的集中表现，这种集合所建立的就是安全拥有高于一切的优先权。</a:t>
            </a:r>
            <a:endParaRPr lang="zh-CN" altLang="en-US">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《企业安全文化建设导则》(AQ/T 9004一2008)给出了</a:t>
            </a:r>
            <a:r>
              <a:rPr lang="en-US" altLang="zh-CN">
                <a:highlight>
                  <a:srgbClr val="FFFF00"/>
                </a:highlight>
                <a:latin typeface="华文楷体" panose="02010600040101010101" charset="-122"/>
                <a:ea typeface="华文楷体" panose="02010600040101010101" charset="-122"/>
              </a:rPr>
              <a:t>企业安全文化</a:t>
            </a:r>
            <a:r>
              <a:rPr lang="en-US" altLang="zh-CN">
                <a:latin typeface="华文楷体" panose="02010600040101010101" charset="-122"/>
                <a:ea typeface="华文楷体" panose="02010600040101010101" charset="-122"/>
              </a:rPr>
              <a:t>的定义：</a:t>
            </a:r>
            <a:r>
              <a:rPr lang="en-US" altLang="zh-CN">
                <a:solidFill>
                  <a:srgbClr val="00B0F0"/>
                </a:solidFill>
                <a:latin typeface="华文楷体" panose="02010600040101010101" charset="-122"/>
                <a:ea typeface="华文楷体" panose="02010600040101010101" charset="-122"/>
              </a:rPr>
              <a:t>被企业组织的员工群体所共享的安全价值观、态度、道德和行为规范</a:t>
            </a:r>
            <a:r>
              <a:rPr lang="zh-CN" altLang="en-US">
                <a:solidFill>
                  <a:srgbClr val="00B0F0"/>
                </a:solidFill>
                <a:latin typeface="华文楷体" panose="02010600040101010101" charset="-122"/>
                <a:ea typeface="华文楷体" panose="02010600040101010101" charset="-122"/>
              </a:rPr>
              <a:t>组成</a:t>
            </a:r>
            <a:r>
              <a:rPr lang="en-US" altLang="zh-CN">
                <a:solidFill>
                  <a:srgbClr val="00B0F0"/>
                </a:solidFill>
                <a:latin typeface="华文楷体" panose="02010600040101010101" charset="-122"/>
                <a:ea typeface="华文楷体" panose="02010600040101010101" charset="-122"/>
              </a:rPr>
              <a:t>的统一体</a:t>
            </a:r>
            <a:r>
              <a:rPr lang="en-US" altLang="zh-CN">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75005" y="607695"/>
            <a:ext cx="8289925" cy="577469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1. </a:t>
            </a:r>
            <a:r>
              <a:rPr lang="zh-CN" altLang="en-US">
                <a:latin typeface="华文楷体" panose="02010600040101010101" charset="-122"/>
                <a:ea typeface="华文楷体" panose="02010600040101010101" charset="-122"/>
              </a:rPr>
              <a:t>企业安全文化的</a:t>
            </a:r>
            <a:r>
              <a:rPr lang="zh-CN" altLang="en-US">
                <a:solidFill>
                  <a:srgbClr val="00B0F0"/>
                </a:solidFill>
                <a:latin typeface="华文楷体" panose="02010600040101010101" charset="-122"/>
                <a:ea typeface="华文楷体" panose="02010600040101010101" charset="-122"/>
              </a:rPr>
              <a:t>基本特征与主要功能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⑴安全文化是指企业生产经营过程中，为保障企业安全生产，保护员工身心安全与健康所涉及的种种文化实践及活动。</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⑵企业安全文化与企业安全目标是基本一致的，即“以人为本”。</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激发</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责任感</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 </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企业安全文化更注重企业的安全形象、激励精神、安全价值观和产品安全质量、企业安全风貌及“商誉”效应等，对员工有很强的吸引力和无形的约束作用，能</a:t>
            </a:r>
            <a:r>
              <a:rPr lang="zh-CN" altLang="en-US">
                <a:latin typeface="华文楷体" panose="02010600040101010101" charset="-122"/>
                <a:ea typeface="华文楷体" panose="02010600040101010101" charset="-122"/>
              </a:rPr>
              <a:t>激发员工产生强烈的责任感。</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⑷</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sym typeface="+mn-ea"/>
              </a:rPr>
              <a:t>潜移默化功能</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gradFill>
                  <a:gsLst>
                    <a:gs pos="0">
                      <a:srgbClr val="7B32B2"/>
                    </a:gs>
                    <a:gs pos="100000">
                      <a:srgbClr val="401A5D"/>
                    </a:gs>
                  </a:gsLst>
                  <a:lin scaled="0"/>
                </a:gradFill>
                <a:latin typeface="华文楷体" panose="02010600040101010101" charset="-122"/>
                <a:ea typeface="华文楷体" panose="02010600040101010101" charset="-122"/>
                <a:sym typeface="+mn-ea"/>
              </a:rPr>
              <a:t> </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rPr>
              <a:t>企业安全文化能影响人的思维，改善人们的心智模式，改变人的行为，</a:t>
            </a:r>
            <a:r>
              <a:rPr lang="zh-CN" altLang="en-US">
                <a:latin typeface="华文楷体" panose="02010600040101010101" charset="-122"/>
                <a:ea typeface="华文楷体" panose="02010600040101010101" charset="-122"/>
                <a:sym typeface="+mn-ea"/>
              </a:rPr>
              <a:t>将企业目标“内化”为自己的行为目标。</a:t>
            </a:r>
            <a:endParaRPr lang="en-US" altLang="zh-CN">
              <a:gradFill>
                <a:gsLst>
                  <a:gs pos="0">
                    <a:srgbClr val="7B32B2"/>
                  </a:gs>
                  <a:gs pos="100000">
                    <a:srgbClr val="401A5D"/>
                  </a:gs>
                </a:gsLst>
                <a:lin scaled="0"/>
              </a:gradFill>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65810" y="619125"/>
            <a:ext cx="8199120" cy="58521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凝聚功能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当企业安全文化所提出的价值观被企业职工内化为个体的价值观和目标后就会产生一种积极而强大的群体意识，将每个职工紧密地联系在一起，就形成了一种强大的凝聚力和向心力。</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激励功能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企业安全文化所提出的价值观向员工展示了工作的意义，员工在理解工作的意义后，会产生更大的工作动力</a:t>
            </a:r>
            <a:r>
              <a:rPr lang="zh-CN" altLang="en-US">
                <a:latin typeface="华文楷体" panose="02010600040101010101" charset="-122"/>
                <a:ea typeface="华文楷体" panose="02010600040101010101" charset="-122"/>
              </a:rPr>
              <a:t>。</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⑺</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辐射和同化功能</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企业安全文化一旦在一定的群体中形成，</a:t>
            </a:r>
            <a:r>
              <a:rPr lang="zh-CN" altLang="en-US">
                <a:latin typeface="华文楷体" panose="02010600040101010101" charset="-122"/>
                <a:ea typeface="华文楷体" panose="02010600040101010101" charset="-122"/>
              </a:rPr>
              <a:t>便会迅速向周边辐射；同时同化一批又一批新来者，使企业安全文化的生命力得以持久。</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00405" y="565785"/>
            <a:ext cx="8264525" cy="581660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2. </a:t>
            </a:r>
            <a:r>
              <a:rPr lang="zh-CN" altLang="en-US">
                <a:latin typeface="华文楷体" panose="02010600040101010101" charset="-122"/>
                <a:ea typeface="华文楷体" panose="02010600040101010101" charset="-122"/>
              </a:rPr>
              <a:t>企业安全文化建设</a:t>
            </a:r>
            <a:r>
              <a:rPr lang="zh-CN" altLang="en-US">
                <a:solidFill>
                  <a:srgbClr val="00B0F0"/>
                </a:solidFill>
                <a:latin typeface="华文楷体" panose="02010600040101010101" charset="-122"/>
                <a:ea typeface="华文楷体" panose="02010600040101010101" charset="-122"/>
              </a:rPr>
              <a:t>基本内容</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安全价值观</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①主要负责人对安全和强化安全文化的承诺；</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②各级管理人员对安全和强化安全文化的承诺；</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③员工对安全和强化安全文化的承诺；</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风险意识</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①养成质疑的习惯和严谨工作的方法；</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②依赖多重保护措施和经过充分实践检验的管理程序和制度；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③将安全放在绝对优先地位；</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rPr>
              <a:t>安全生产规章制度</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完善安全管理架构，明确各部门的“安全责任清单”和“安全权力清单”并辅之以合理的过程安全绩效考评机制。</a:t>
            </a:r>
            <a:endParaRPr lang="zh-CN" altLang="en-US">
              <a:latin typeface="华文楷体" panose="02010600040101010101" charset="-122"/>
              <a:ea typeface="华文楷体" panose="02010600040101010101" charset="-122"/>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33425" y="608330"/>
            <a:ext cx="8246745" cy="586994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rPr>
              <a:t>    </a:t>
            </a:r>
            <a:r>
              <a:rPr lang="en-US" altLang="zh-CN">
                <a:latin typeface="华文楷体" panose="02010600040101010101" charset="-122"/>
                <a:ea typeface="华文楷体" panose="02010600040101010101" charset="-122"/>
                <a:sym typeface="+mn-ea"/>
              </a:rPr>
              <a:t>⑷</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安全执行力</a:t>
            </a:r>
            <a:endPar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考察主要负责人</a:t>
            </a:r>
            <a:r>
              <a:rPr lang="zh-CN" altLang="en-US">
                <a:latin typeface="华文楷体" panose="02010600040101010101" charset="-122"/>
                <a:ea typeface="华文楷体" panose="02010600040101010101" charset="-122"/>
                <a:sym typeface="+mn-ea"/>
              </a:rPr>
              <a:t>、各级管理人员、员工</a:t>
            </a:r>
            <a:r>
              <a:rPr lang="en-US" altLang="zh-CN">
                <a:latin typeface="华文楷体" panose="02010600040101010101" charset="-122"/>
                <a:ea typeface="华文楷体" panose="02010600040101010101" charset="-122"/>
                <a:sym typeface="+mn-ea"/>
              </a:rPr>
              <a:t>的安全执行力</a:t>
            </a:r>
            <a:r>
              <a:rPr lang="zh-CN" altLang="en-US">
                <a:latin typeface="华文楷体" panose="02010600040101010101" charset="-122"/>
                <a:ea typeface="华文楷体" panose="02010600040101010101" charset="-122"/>
                <a:sym typeface="+mn-ea"/>
              </a:rPr>
              <a:t>，实事求是地确定安全工作的顺序和完成工作所需的时间。</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⑸</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安全行为</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对不符合标准或异常情况保持警惕性；</a:t>
            </a:r>
            <a:r>
              <a:rPr lang="zh-CN" altLang="en-US">
                <a:latin typeface="华文楷体" panose="02010600040101010101" charset="-122"/>
                <a:ea typeface="华文楷体" panose="02010600040101010101" charset="-122"/>
                <a:sym typeface="+mn-ea"/>
              </a:rPr>
              <a:t>定期调查员工态度或意识。</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⑹</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团队精神</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双向沟通与交流</a:t>
            </a:r>
            <a:r>
              <a:rPr lang="zh-CN" altLang="en-US">
                <a:latin typeface="华文楷体" panose="02010600040101010101" charset="-122"/>
                <a:ea typeface="华文楷体" panose="02010600040101010101" charset="-122"/>
                <a:sym typeface="+mn-ea"/>
              </a:rPr>
              <a:t>，评估沟通渠道，确保信息沟通顺畅，对信息来源实施多渠道监督，以确认过程安全关键信息已得到有效传达。</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⑺</a:t>
            </a: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学习型组织</a:t>
            </a:r>
            <a:endPar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建立机制，使得安全经验和想法及时得到传播和分享；确保必要的投入，为创建学习型组织提供资源支持。</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endParaRPr lang="en-US" altLang="zh-CN">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03275" y="725170"/>
            <a:ext cx="7919085" cy="5426075"/>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产放在重要位置，促进区域、行业领域的科学、安全、可持续发展，绝不能以牺牲人的生命健康换取一时的发展</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2. 安全生产工作的</a:t>
            </a:r>
            <a:r>
              <a:rPr lang="en-US" altLang="zh-CN">
                <a:solidFill>
                  <a:srgbClr val="00B0F0"/>
                </a:solidFill>
                <a:latin typeface="华文楷体" panose="02010600040101010101" charset="-122"/>
                <a:ea typeface="华文楷体" panose="02010600040101010101" charset="-122"/>
                <a:sym typeface="+mn-ea"/>
              </a:rPr>
              <a:t>基本方针</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sym typeface="+mn-ea"/>
              </a:rPr>
              <a:t>    安全生产工作应当坚持</a:t>
            </a:r>
            <a:r>
              <a:rPr lang="en-US" altLang="zh-CN">
                <a:solidFill>
                  <a:srgbClr val="FF0000"/>
                </a:solidFill>
                <a:latin typeface="华文楷体" panose="02010600040101010101" charset="-122"/>
                <a:ea typeface="华文楷体" panose="02010600040101010101" charset="-122"/>
                <a:sym typeface="+mn-ea"/>
              </a:rPr>
              <a:t>安全第一、预防为主、综合治理</a:t>
            </a:r>
            <a:r>
              <a:rPr lang="en-US" altLang="zh-CN">
                <a:latin typeface="华文楷体" panose="02010600040101010101" charset="-122"/>
                <a:ea typeface="华文楷体" panose="02010600040101010101" charset="-122"/>
                <a:sym typeface="+mn-ea"/>
              </a:rPr>
              <a:t>的方针，从</a:t>
            </a:r>
            <a:r>
              <a:rPr lang="en-US" altLang="zh-CN">
                <a:solidFill>
                  <a:srgbClr val="FF0000"/>
                </a:solidFill>
                <a:latin typeface="华文楷体" panose="02010600040101010101" charset="-122"/>
                <a:ea typeface="华文楷体" panose="02010600040101010101" charset="-122"/>
                <a:sym typeface="+mn-ea"/>
              </a:rPr>
              <a:t>源头上防范化解</a:t>
            </a:r>
            <a:r>
              <a:rPr lang="en-US" altLang="zh-CN">
                <a:latin typeface="华文楷体" panose="02010600040101010101" charset="-122"/>
                <a:ea typeface="华文楷体" panose="02010600040101010101" charset="-122"/>
                <a:sym typeface="+mn-ea"/>
              </a:rPr>
              <a:t>重大安全风险。</a:t>
            </a:r>
            <a:endParaRPr lang="en-US" altLang="zh-CN">
              <a:latin typeface="华文楷体" panose="02010600040101010101" charset="-122"/>
              <a:ea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3. 安全生产工作的</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基本原则</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“三个必须”原则</a:t>
            </a:r>
            <a:r>
              <a:rPr lang="zh-CN" altLang="en-US">
                <a:latin typeface="华文楷体" panose="02010600040101010101" charset="-122"/>
                <a:ea typeface="华文楷体" panose="02010600040101010101" charset="-122"/>
                <a:cs typeface="华文楷体" panose="02010600040101010101" charset="-122"/>
                <a:sym typeface="+mn-ea"/>
              </a:rPr>
              <a:t>：明确部门监管责任，按照管</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行业</a:t>
            </a:r>
            <a:r>
              <a:rPr lang="zh-CN" altLang="en-US">
                <a:latin typeface="华文楷体" panose="02010600040101010101" charset="-122"/>
                <a:ea typeface="华文楷体" panose="02010600040101010101" charset="-122"/>
                <a:cs typeface="华文楷体" panose="02010600040101010101" charset="-122"/>
                <a:sym typeface="+mn-ea"/>
              </a:rPr>
              <a:t>必须管安全、管</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业务</a:t>
            </a:r>
            <a:r>
              <a:rPr lang="zh-CN" altLang="en-US">
                <a:latin typeface="华文楷体" panose="02010600040101010101" charset="-122"/>
                <a:ea typeface="华文楷体" panose="02010600040101010101" charset="-122"/>
                <a:cs typeface="华文楷体" panose="02010600040101010101" charset="-122"/>
                <a:sym typeface="+mn-ea"/>
              </a:rPr>
              <a:t>必须管安全、管</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生产经营</a:t>
            </a:r>
            <a:r>
              <a:rPr lang="zh-CN" altLang="en-US">
                <a:latin typeface="华文楷体" panose="02010600040101010101" charset="-122"/>
                <a:ea typeface="华文楷体" panose="02010600040101010101" charset="-122"/>
                <a:cs typeface="华文楷体" panose="02010600040101010101" charset="-122"/>
                <a:sym typeface="+mn-ea"/>
              </a:rPr>
              <a:t>必须管安全和谁主管谁负责的原则，厘清安全生产综合监管与行业监管关系，明确各有关部门安全生产工作职责，并落实到部门工作职责规定中。</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2795" y="552450"/>
            <a:ext cx="8192135" cy="581406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4. 安全生产工作机制 </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安全生产工作要建立</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生产经营单位负责</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职工参与</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政府监管</a:t>
            </a:r>
            <a:r>
              <a:rPr lang="en-US" altLang="zh-CN">
                <a:latin typeface="华文楷体" panose="02010600040101010101" charset="-122"/>
                <a:ea typeface="华文楷体" panose="02010600040101010101" charset="-122"/>
                <a:cs typeface="华文楷体" panose="02010600040101010101" charset="-122"/>
                <a:sym typeface="+mn-ea"/>
              </a:rPr>
              <a:t>、</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行业自律</a:t>
            </a:r>
            <a:r>
              <a:rPr lang="en-US" altLang="zh-CN">
                <a:latin typeface="华文楷体" panose="02010600040101010101" charset="-122"/>
                <a:ea typeface="华文楷体" panose="02010600040101010101" charset="-122"/>
                <a:cs typeface="华文楷体" panose="02010600040101010101" charset="-122"/>
                <a:sym typeface="+mn-ea"/>
              </a:rPr>
              <a:t>和</a:t>
            </a:r>
            <a:r>
              <a:rPr lang="en-US" altLang="zh-CN">
                <a:solidFill>
                  <a:srgbClr val="FF0000"/>
                </a:solidFill>
                <a:latin typeface="华文楷体" panose="02010600040101010101" charset="-122"/>
                <a:ea typeface="华文楷体" panose="02010600040101010101" charset="-122"/>
                <a:cs typeface="华文楷体" panose="02010600040101010101" charset="-122"/>
                <a:sym typeface="+mn-ea"/>
              </a:rPr>
              <a:t>社会监督</a:t>
            </a:r>
            <a:r>
              <a:rPr lang="en-US" altLang="zh-CN">
                <a:latin typeface="华文楷体" panose="02010600040101010101" charset="-122"/>
                <a:ea typeface="华文楷体" panose="02010600040101010101" charset="-122"/>
                <a:cs typeface="华文楷体" panose="02010600040101010101" charset="-122"/>
                <a:sym typeface="+mn-ea"/>
              </a:rPr>
              <a:t>的机制。建立这一工作机制的主要目的，是形成安全生产齐抓共管的工作格局</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5. 生产经营单位安全生产</a:t>
            </a:r>
            <a:r>
              <a:rPr lang="en-US" altLang="zh-CN">
                <a:solidFill>
                  <a:srgbClr val="00B0F0"/>
                </a:solidFill>
                <a:latin typeface="华文楷体" panose="02010600040101010101" charset="-122"/>
                <a:ea typeface="华文楷体" panose="02010600040101010101" charset="-122"/>
                <a:cs typeface="华文楷体" panose="02010600040101010101" charset="-122"/>
                <a:sym typeface="+mn-ea"/>
              </a:rPr>
              <a:t>基本义务</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⑴生产经营单位必须遵守本法和其他有关安全生产的法律、法规</a:t>
            </a:r>
            <a:r>
              <a:rPr lang="zh-CN" altLang="en-US">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⑵加强安全生产管理</a:t>
            </a:r>
            <a:r>
              <a:rPr lang="zh-CN" altLang="en-US">
                <a:latin typeface="华文楷体" panose="02010600040101010101" charset="-122"/>
                <a:ea typeface="华文楷体" panose="02010600040101010101" charset="-122"/>
                <a:cs typeface="华文楷体" panose="02010600040101010101" charset="-122"/>
                <a:sym typeface="+mn-ea"/>
              </a:rPr>
              <a:t>。</a:t>
            </a:r>
            <a:endParaRPr lang="en-US" altLang="zh-CN">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⑶建立健全全员安全生产责任制和安全生产规章制度</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⑷加大对安全生产的投入保障力度。安全生产投入是生产经营单位实现安全发展的前提，是做好安全生产工作的基础安全生产投入总体上包括资金、物资、技术、人员等方面的投入。</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1995" y="608330"/>
            <a:ext cx="8242935" cy="5906770"/>
          </a:xfrm>
        </p:spPr>
        <p:txBody>
          <a:bodyPr/>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⑸</a:t>
            </a:r>
            <a:r>
              <a:rPr lang="zh-CN" altLang="en-US">
                <a:latin typeface="华文楷体" panose="02010600040101010101" charset="-122"/>
                <a:ea typeface="华文楷体" panose="02010600040101010101" charset="-122"/>
                <a:cs typeface="华文楷体" panose="02010600040101010101" charset="-122"/>
                <a:sym typeface="+mn-ea"/>
              </a:rPr>
              <a:t>改善安全生产条件。</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安全生产条件，是指生产经营单位在安全生产中的设施、设备、场所、环境等“硬件”方面的条件</a:t>
            </a:r>
            <a:r>
              <a:rPr lang="zh-CN" altLang="en-US">
                <a:latin typeface="华文楷体" panose="02010600040101010101" charset="-122"/>
                <a:ea typeface="华文楷体" panose="02010600040101010101" charset="-122"/>
                <a:cs typeface="华文楷体" panose="02010600040101010101" charset="-122"/>
                <a:sym typeface="+mn-ea"/>
              </a:rPr>
              <a:t>；还包括软件方面，如安全生产教育、岗位培训等。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⑹</a:t>
            </a:r>
            <a:r>
              <a:rPr lang="zh-CN" altLang="en-US">
                <a:latin typeface="华文楷体" panose="02010600040101010101" charset="-122"/>
                <a:ea typeface="华文楷体" panose="02010600040101010101" charset="-122"/>
                <a:cs typeface="华文楷体" panose="02010600040101010101" charset="-122"/>
                <a:sym typeface="+mn-ea"/>
              </a:rPr>
              <a:t>加强安全生产标准化、信息化建设。</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lang="en-US" altLang="zh-CN">
                <a:latin typeface="华文楷体" panose="02010600040101010101" charset="-122"/>
                <a:ea typeface="华文楷体" panose="02010600040101010101" charset="-122"/>
                <a:cs typeface="华文楷体" panose="02010600040101010101" charset="-122"/>
                <a:sym typeface="+mn-ea"/>
              </a:rPr>
              <a:t>   安全生产标准化建设已成为规范生产经营单位安全生产工作、提升生产经营单位安全管理水平和保障能力的重要抓手</a:t>
            </a:r>
            <a:r>
              <a:rPr lang="zh-CN" altLang="en-US">
                <a:latin typeface="华文楷体" panose="02010600040101010101" charset="-122"/>
                <a:ea typeface="华文楷体" panose="02010600040101010101" charset="-122"/>
                <a:cs typeface="华文楷体" panose="02010600040101010101" charset="-122"/>
                <a:sym typeface="+mn-ea"/>
              </a:rPr>
              <a:t>。加强信息化建设是提高安全生产管理水平的重要手段，是增强安全生产各项管理工作时效性的重要保障。</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⑺</a:t>
            </a:r>
            <a:r>
              <a:rPr lang="zh-CN" altLang="en-US">
                <a:latin typeface="华文楷体" panose="02010600040101010101" charset="-122"/>
                <a:ea typeface="华文楷体" panose="02010600040101010101" charset="-122"/>
                <a:cs typeface="华文楷体" panose="02010600040101010101" charset="-122"/>
                <a:sym typeface="+mn-ea"/>
              </a:rPr>
              <a:t>构建安全风险双重预防机制（安全风险分级管控和隐患排查治理）。</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sym typeface="+mn-ea"/>
              </a:rPr>
              <a:t>    ⑻</a:t>
            </a:r>
            <a:r>
              <a:rPr lang="zh-CN" altLang="en-US">
                <a:latin typeface="华文楷体" panose="02010600040101010101" charset="-122"/>
                <a:ea typeface="华文楷体" panose="02010600040101010101" charset="-122"/>
                <a:cs typeface="华文楷体" panose="02010600040101010101" charset="-122"/>
                <a:sym typeface="+mn-ea"/>
              </a:rPr>
              <a:t>健全风险防范化解机制。</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endParaRPr lang="zh-CN" altLang="en-US" dirty="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1515" y="598170"/>
            <a:ext cx="8124825" cy="5837555"/>
          </a:xfrm>
        </p:spPr>
        <p:txBody>
          <a:bodyPr/>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6. </a:t>
            </a:r>
            <a:r>
              <a:rPr lang="zh-CN" altLang="en-US" dirty="0">
                <a:latin typeface="华文楷体" panose="02010600040101010101" charset="-122"/>
                <a:ea typeface="华文楷体" panose="02010600040101010101" charset="-122"/>
                <a:cs typeface="华文楷体" panose="02010600040101010101" charset="-122"/>
                <a:sym typeface="+mn-ea"/>
              </a:rPr>
              <a:t>安全设施</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三同时</a:t>
            </a:r>
            <a:r>
              <a:rPr lang="en-US" altLang="zh-CN" dirty="0">
                <a:latin typeface="华文楷体" panose="02010600040101010101" charset="-122"/>
                <a:ea typeface="华文楷体" panose="02010600040101010101" charset="-122"/>
                <a:cs typeface="华文楷体" panose="02010600040101010101" charset="-122"/>
                <a:sym typeface="+mn-ea"/>
              </a:rPr>
              <a:t>”</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生产经营单位新建、改建、扩建工程项目（以下统称建设项目）的安全设施，必须与主体工程</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同时设计</a:t>
            </a:r>
            <a:r>
              <a:rPr lang="en-US" altLang="zh-CN" dirty="0">
                <a:latin typeface="华文楷体" panose="02010600040101010101" charset="-122"/>
                <a:ea typeface="华文楷体" panose="02010600040101010101" charset="-122"/>
                <a:cs typeface="华文楷体" panose="02010600040101010101" charset="-122"/>
                <a:sym typeface="+mn-ea"/>
              </a:rPr>
              <a:t>、</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同时施工</a:t>
            </a:r>
            <a:r>
              <a:rPr lang="en-US" altLang="zh-CN" dirty="0">
                <a:latin typeface="华文楷体" panose="02010600040101010101" charset="-122"/>
                <a:ea typeface="华文楷体" panose="02010600040101010101" charset="-122"/>
                <a:cs typeface="华文楷体" panose="02010600040101010101" charset="-122"/>
                <a:sym typeface="+mn-ea"/>
              </a:rPr>
              <a:t>、</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同时投入生产和使用</a:t>
            </a:r>
            <a:r>
              <a:rPr lang="en-US" altLang="zh-CN" dirty="0">
                <a:latin typeface="华文楷体" panose="02010600040101010101" charset="-122"/>
                <a:ea typeface="华文楷体" panose="02010600040101010101" charset="-122"/>
                <a:cs typeface="华文楷体" panose="02010600040101010101" charset="-122"/>
                <a:sym typeface="+mn-ea"/>
              </a:rPr>
              <a:t>。安全设施投资应当纳入建设项目概算。</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b="1" dirty="0">
                <a:latin typeface="华文楷体" panose="02010600040101010101" charset="-122"/>
                <a:ea typeface="华文楷体" panose="02010600040101010101" charset="-122"/>
                <a:cs typeface="华文楷体" panose="02010600040101010101" charset="-122"/>
                <a:sym typeface="+mn-ea"/>
              </a:rPr>
              <a:t>    </a:t>
            </a:r>
            <a:r>
              <a:rPr lang="zh-CN" altLang="en-US" b="1" dirty="0">
                <a:latin typeface="华文楷体" panose="02010600040101010101" charset="-122"/>
                <a:ea typeface="华文楷体" panose="02010600040101010101" charset="-122"/>
                <a:cs typeface="华文楷体" panose="02010600040101010101" charset="-122"/>
                <a:sym typeface="+mn-ea"/>
              </a:rPr>
              <a:t>二、法规</a:t>
            </a:r>
            <a:endParaRPr lang="zh-CN" altLang="en-US" b="1"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5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国务院行政法规由国务院根据国家有关法律制定，由国务院总理签署国务院令发布。与安全生产相关的法规主要有:《危险化学品安全管理条例》《</a:t>
            </a:r>
            <a:r>
              <a:rPr lang="zh-CN" altLang="en-US" dirty="0">
                <a:latin typeface="华文楷体" panose="02010600040101010101" charset="-122"/>
                <a:ea typeface="华文楷体" panose="02010600040101010101" charset="-122"/>
                <a:cs typeface="华文楷体" panose="02010600040101010101" charset="-122"/>
                <a:sym typeface="+mn-ea"/>
              </a:rPr>
              <a:t>安全生产许可证条例》《</a:t>
            </a:r>
            <a:r>
              <a:rPr lang="zh-CN" altLang="en-US" dirty="0">
                <a:latin typeface="华文楷体" panose="02010600040101010101" charset="-122"/>
                <a:ea typeface="华文楷体" panose="02010600040101010101" charset="-122"/>
                <a:cs typeface="华文楷体" panose="02010600040101010101" charset="-122"/>
                <a:sym typeface="+mn-ea"/>
              </a:rPr>
              <a:t>生产安全事故应急条例》《使用有毒物品作业场所劳动保护条例》《特种设备安全监察条例》《易制毒化学品管理条例》《生产安全事故报告和调查处理条例》《公路安全保护条例》《铁路安全保护条例》等。</a:t>
            </a:r>
            <a:endParaRPr lang="zh-CN" altLang="en-US"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7580,&quot;width&quot;:15760}"/>
</p:tagLst>
</file>

<file path=ppt/tags/tag2.xml><?xml version="1.0" encoding="utf-8"?>
<p:tagLst xmlns:p="http://schemas.openxmlformats.org/presentationml/2006/main">
  <p:tag name="COMMONDATA" val="eyJoZGlkIjoiYTc2ZGZiNzZiNDVlOGViOWVmM2JhOTY0NGJkNjUyYzgifQ=="/>
  <p:tag name="KSO_WPP_MARK_KEY" val="4ef82a9a-20a6-4054-8fb7-5970c31da808"/>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14778</Words>
  <Application>WPS 演示</Application>
  <PresentationFormat>自定义</PresentationFormat>
  <Paragraphs>452</Paragraphs>
  <Slides>57</Slides>
  <Notes>80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57</vt:i4>
      </vt:variant>
    </vt:vector>
  </HeadingPairs>
  <TitlesOfParts>
    <vt:vector size="73"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2696</cp:revision>
  <dcterms:created xsi:type="dcterms:W3CDTF">2016-09-20T02:06:00Z</dcterms:created>
  <dcterms:modified xsi:type="dcterms:W3CDTF">2023-12-24T09:28:33Z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0D9CCE3829B440D082290972EEB3FCA9</vt:lpwstr>
  </property>
</Properties>
</file>