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5" r:id="rId2"/>
  </p:sldMasterIdLst>
  <p:sldIdLst>
    <p:sldId id="3850" r:id="rId3"/>
    <p:sldId id="4006" r:id="rId4"/>
    <p:sldId id="4025" r:id="rId5"/>
    <p:sldId id="4031" r:id="rId6"/>
    <p:sldId id="4134" r:id="rId7"/>
    <p:sldId id="4138" r:id="rId8"/>
    <p:sldId id="3217" r:id="rId9"/>
    <p:sldId id="4431" r:id="rId10"/>
    <p:sldId id="4432" r:id="rId11"/>
    <p:sldId id="3847" r:id="rId12"/>
    <p:sldId id="4433" r:id="rId13"/>
    <p:sldId id="4434" r:id="rId14"/>
    <p:sldId id="4435" r:id="rId15"/>
    <p:sldId id="4919" r:id="rId16"/>
    <p:sldId id="4920" r:id="rId17"/>
    <p:sldId id="4921" r:id="rId18"/>
    <p:sldId id="4566" r:id="rId19"/>
    <p:sldId id="3849" r:id="rId20"/>
    <p:sldId id="3848" r:id="rId21"/>
    <p:sldId id="4011" r:id="rId22"/>
    <p:sldId id="4135" r:id="rId23"/>
    <p:sldId id="3851" r:id="rId24"/>
    <p:sldId id="3219" r:id="rId25"/>
    <p:sldId id="4034" r:id="rId26"/>
    <p:sldId id="3958" r:id="rId27"/>
    <p:sldId id="3959" r:id="rId28"/>
    <p:sldId id="3960" r:id="rId29"/>
    <p:sldId id="4035" r:id="rId30"/>
    <p:sldId id="4089" r:id="rId31"/>
    <p:sldId id="4000" r:id="rId32"/>
    <p:sldId id="3940" r:id="rId33"/>
    <p:sldId id="3941" r:id="rId34"/>
    <p:sldId id="3942" r:id="rId35"/>
    <p:sldId id="3943" r:id="rId36"/>
    <p:sldId id="3944" r:id="rId37"/>
    <p:sldId id="3945" r:id="rId38"/>
    <p:sldId id="3946" r:id="rId39"/>
    <p:sldId id="3948" r:id="rId40"/>
    <p:sldId id="3957" r:id="rId41"/>
    <p:sldId id="4133"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660"/>
  </p:normalViewPr>
  <p:slideViewPr>
    <p:cSldViewPr snapToGrid="0">
      <p:cViewPr varScale="1">
        <p:scale>
          <a:sx n="104" d="100"/>
          <a:sy n="104" d="100"/>
        </p:scale>
        <p:origin x="17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6183"/>
          </a:xfrm>
          <a:prstGeom prst="rect">
            <a:avLst/>
          </a:prstGeom>
        </p:spPr>
        <p:txBody>
          <a:bodyPr/>
          <a:lstStyle/>
          <a:p>
            <a:fld id="{03556AFF-0F9D-4228-9412-422E0646B1C5}" type="datetimeFigureOut">
              <a:rPr lang="zh-CN" altLang="en-US" smtClean="0"/>
              <a:t>2025/1/8</a:t>
            </a:fld>
            <a:endParaRPr lang="zh-CN" altLang="en-US"/>
          </a:p>
        </p:txBody>
      </p:sp>
      <p:sp>
        <p:nvSpPr>
          <p:cNvPr id="3" name="页脚占位符 2"/>
          <p:cNvSpPr>
            <a:spLocks noGrp="1"/>
          </p:cNvSpPr>
          <p:nvPr>
            <p:ph type="ftr" sz="quarter" idx="11"/>
          </p:nvPr>
        </p:nvSpPr>
        <p:spPr>
          <a:xfrm>
            <a:off x="3028950" y="6356351"/>
            <a:ext cx="30861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6183"/>
          </a:xfrm>
          <a:prstGeom prst="rect">
            <a:avLst/>
          </a:prstGeom>
        </p:spPr>
        <p:txBody>
          <a:bodyPr/>
          <a:lstStyle/>
          <a:p>
            <a:fld id="{B236BB30-AA1D-4425-867A-50B4CCC7E6C2}" type="slidenum">
              <a:rPr lang="zh-CN" altLang="en-US" smtClean="0"/>
              <a:t>‹#›</a:t>
            </a:fld>
            <a:endParaRPr lang="zh-CN" altLang="en-US"/>
          </a:p>
        </p:txBody>
      </p:sp>
    </p:spTree>
    <p:extLst>
      <p:ext uri="{BB962C8B-B14F-4D97-AF65-F5344CB8AC3E}">
        <p14:creationId xmlns:p14="http://schemas.microsoft.com/office/powerpoint/2010/main" val="263442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3F392BE-027A-40B3-A693-3ECA5662991F}" type="slidenum">
              <a:rPr lang="zh-CN" altLang="en-US" strike="noStrike" noProof="1">
                <a:solidFill>
                  <a:srgbClr val="FF0066"/>
                </a:solidFill>
                <a:latin typeface="Times New Roman" panose="02020603050405020304" pitchFamily="18" charset="0"/>
                <a:ea typeface="+mn-ea"/>
                <a:cs typeface="+mn-cs"/>
              </a:rPr>
              <a:t>‹#›</a:t>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extLst>
      <p:ext uri="{BB962C8B-B14F-4D97-AF65-F5344CB8AC3E}">
        <p14:creationId xmlns:p14="http://schemas.microsoft.com/office/powerpoint/2010/main" val="16354858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r>
              <a:rPr lang="zh-CN" altLang="en-US" strike="noStrike" noProof="1"/>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C859BE78-9BDF-4326-BFF8-0C06906659EE}" type="slidenum">
              <a:rPr lang="zh-CN" altLang="en-US" strike="noStrike" noProof="1">
                <a:solidFill>
                  <a:srgbClr val="FF0066"/>
                </a:solidFill>
                <a:latin typeface="Times New Roman" panose="02020603050405020304" pitchFamily="18" charset="0"/>
                <a:ea typeface="+mn-ea"/>
                <a:cs typeface="+mn-cs"/>
              </a:rPr>
              <a:t>‹#›</a:t>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extLst>
      <p:ext uri="{BB962C8B-B14F-4D97-AF65-F5344CB8AC3E}">
        <p14:creationId xmlns:p14="http://schemas.microsoft.com/office/powerpoint/2010/main" val="28830418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6017D3D-85B4-42D2-93DA-6608FC48BF82}" type="slidenum">
              <a:rPr lang="zh-CN" altLang="en-US" strike="noStrike" noProof="1">
                <a:solidFill>
                  <a:srgbClr val="FF0066"/>
                </a:solidFill>
                <a:latin typeface="Times New Roman" panose="02020603050405020304" pitchFamily="18" charset="0"/>
                <a:ea typeface="+mn-ea"/>
                <a:cs typeface="+mn-cs"/>
              </a:rPr>
              <a:t>‹#›</a:t>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extLst>
      <p:ext uri="{BB962C8B-B14F-4D97-AF65-F5344CB8AC3E}">
        <p14:creationId xmlns:p14="http://schemas.microsoft.com/office/powerpoint/2010/main" val="10942202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620713"/>
            <a:ext cx="2016125" cy="5761037"/>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900113" y="620713"/>
            <a:ext cx="5895975" cy="5761037"/>
          </a:xfrm>
        </p:spPr>
        <p:txBody>
          <a:bodyPr vert="eaVert"/>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84A78C7D-3A1E-4D32-AA6E-28ACACC90715}" type="slidenum">
              <a:rPr lang="zh-CN" altLang="en-US" strike="noStrike" noProof="1">
                <a:solidFill>
                  <a:srgbClr val="FF0066"/>
                </a:solidFill>
                <a:latin typeface="Times New Roman" panose="02020603050405020304" pitchFamily="18" charset="0"/>
                <a:ea typeface="+mn-ea"/>
                <a:cs typeface="+mn-cs"/>
              </a:rPr>
              <a:t>‹#›</a:t>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extLst>
      <p:ext uri="{BB962C8B-B14F-4D97-AF65-F5344CB8AC3E}">
        <p14:creationId xmlns:p14="http://schemas.microsoft.com/office/powerpoint/2010/main" val="162898292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3556AFF-0F9D-4228-9412-422E0646B1C5}" type="datetimeFigureOut">
              <a:rPr lang="zh-CN" altLang="en-US" smtClean="0"/>
              <a:t>2025/1/8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36BB30-AA1D-4425-867A-50B4CCC7E6C2}" type="slidenum">
              <a:rPr lang="zh-CN" altLang="en-US" smtClean="0"/>
              <a:t>‹#›</a:t>
            </a:fld>
            <a:endParaRPr lang="zh-CN" altLang="en-US"/>
          </a:p>
        </p:txBody>
      </p:sp>
    </p:spTree>
    <p:extLst>
      <p:ext uri="{BB962C8B-B14F-4D97-AF65-F5344CB8AC3E}">
        <p14:creationId xmlns:p14="http://schemas.microsoft.com/office/powerpoint/2010/main" val="374594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2" descr="微信截图_20180310125201"/>
          <p:cNvPicPr>
            <a:picLocks noChangeAspect="1"/>
          </p:cNvPicPr>
          <p:nvPr/>
        </p:nvPicPr>
        <p:blipFill>
          <a:blip r:embed="rId2"/>
          <a:stretch>
            <a:fillRect/>
          </a:stretch>
        </p:blipFill>
        <p:spPr>
          <a:xfrm>
            <a:off x="-11112" y="3175"/>
            <a:ext cx="9156700" cy="1651000"/>
          </a:xfrm>
          <a:prstGeom prst="rect">
            <a:avLst/>
          </a:prstGeom>
          <a:noFill/>
          <a:ln w="9525">
            <a:noFill/>
          </a:ln>
        </p:spPr>
      </p:pic>
      <p:pic>
        <p:nvPicPr>
          <p:cNvPr id="3075" name="图片 3" descr="图片1"/>
          <p:cNvPicPr>
            <a:picLocks noChangeAspect="1"/>
          </p:cNvPicPr>
          <p:nvPr/>
        </p:nvPicPr>
        <p:blipFill>
          <a:blip r:embed="rId3"/>
          <a:stretch>
            <a:fillRect/>
          </a:stretch>
        </p:blipFill>
        <p:spPr>
          <a:xfrm>
            <a:off x="382588" y="2139950"/>
            <a:ext cx="2055812" cy="2051050"/>
          </a:xfrm>
          <a:prstGeom prst="rect">
            <a:avLst/>
          </a:prstGeom>
          <a:noFill/>
          <a:ln w="9525">
            <a:noFill/>
          </a:ln>
        </p:spPr>
      </p:pic>
      <p:sp>
        <p:nvSpPr>
          <p:cNvPr id="458755" name="Rectangle 1027"/>
          <p:cNvSpPr>
            <a:spLocks noGrp="1" noChangeArrowheads="1"/>
          </p:cNvSpPr>
          <p:nvPr>
            <p:ph type="ctrTitle"/>
          </p:nvPr>
        </p:nvSpPr>
        <p:spPr>
          <a:xfrm>
            <a:off x="2627313" y="2060575"/>
            <a:ext cx="5486400" cy="2209800"/>
          </a:xfrm>
        </p:spPr>
        <p:txBody>
          <a:bodyPr/>
          <a:lstStyle>
            <a:lvl1pPr>
              <a:defRPr u="none"/>
            </a:lvl1pPr>
          </a:lstStyle>
          <a:p>
            <a:pPr fontAlgn="base"/>
            <a:r>
              <a:rPr lang="zh-CN" altLang="en-US" strike="noStrike" noProof="1"/>
              <a:t>单击此处编辑母版标题样式</a:t>
            </a:r>
          </a:p>
        </p:txBody>
      </p:sp>
      <p:sp>
        <p:nvSpPr>
          <p:cNvPr id="458756" name="Rectangle 1028"/>
          <p:cNvSpPr>
            <a:spLocks noGrp="1" noChangeArrowheads="1"/>
          </p:cNvSpPr>
          <p:nvPr>
            <p:ph type="subTitle" idx="1"/>
          </p:nvPr>
        </p:nvSpPr>
        <p:spPr>
          <a:xfrm>
            <a:off x="2438400" y="4572000"/>
            <a:ext cx="6324600" cy="1295400"/>
          </a:xfrm>
        </p:spPr>
        <p:txBody>
          <a:bodyPr/>
          <a:lstStyle>
            <a:lvl1pPr marL="0" indent="0">
              <a:buFontTx/>
              <a:buNone/>
              <a:defRPr/>
            </a:lvl1pPr>
          </a:lstStyle>
          <a:p>
            <a:pPr fontAlgn="base"/>
            <a:r>
              <a:rPr lang="zh-CN" altLang="en-US" strike="noStrike" noProof="1"/>
              <a:t>单击此处编辑母版副标题样式</a:t>
            </a:r>
          </a:p>
        </p:txBody>
      </p:sp>
      <p:sp>
        <p:nvSpPr>
          <p:cNvPr id="458757" name="Rectangle 1029"/>
          <p:cNvSpPr>
            <a:spLocks noGrp="1" noChangeArrowheads="1"/>
          </p:cNvSpPr>
          <p:nvPr>
            <p:ph type="dt" sz="half" idx="2"/>
          </p:nvPr>
        </p:nvSpPr>
        <p:spPr bwMode="auto">
          <a:xfrm>
            <a:off x="533400" y="6324600"/>
            <a:ext cx="1905000" cy="457200"/>
          </a:xfrm>
          <a:prstGeom prst="rect">
            <a:avLst/>
          </a:prstGeom>
          <a:noFill/>
          <a:ln>
            <a:miter lim="800000"/>
          </a:ln>
        </p:spPr>
        <p:txBody>
          <a:bodyPr vert="horz" wrap="square" lIns="91440" tIns="45720" rIns="91440" bIns="45720" numCol="1" anchor="b" anchorCtr="0" compatLnSpc="1"/>
          <a:lstStyle>
            <a:lvl1pPr>
              <a:defRPr kumimoji="0" sz="1400" b="0" u="none">
                <a:solidFill>
                  <a:schemeClr val="tx1"/>
                </a:solidFill>
                <a:effectLst/>
                <a:ea typeface="+mn-ea"/>
              </a:defRPr>
            </a:lvl1pPr>
          </a:lstStyle>
          <a:p>
            <a:pPr fontAlgn="base"/>
            <a:endParaRPr lang="en-US" altLang="zh-CN" strike="noStrike" noProof="1"/>
          </a:p>
        </p:txBody>
      </p:sp>
      <p:sp>
        <p:nvSpPr>
          <p:cNvPr id="458758" name="Rectangle 1030"/>
          <p:cNvSpPr>
            <a:spLocks noGrp="1" noChangeArrowheads="1"/>
          </p:cNvSpPr>
          <p:nvPr>
            <p:ph type="ftr" sz="quarter" idx="3"/>
          </p:nvPr>
        </p:nvSpPr>
        <p:spPr>
          <a:xfrm>
            <a:off x="32004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solidFill>
                  <a:schemeClr val="tx1"/>
                </a:solidFill>
                <a:effectLst/>
              </a:defRPr>
            </a:lvl1pPr>
          </a:lstStyle>
          <a:p>
            <a:pPr fontAlgn="base"/>
            <a:endParaRPr lang="en-US" altLang="zh-CN" strike="noStrike" noProof="1"/>
          </a:p>
        </p:txBody>
      </p:sp>
      <p:sp>
        <p:nvSpPr>
          <p:cNvPr id="458759" name="Rectangle 1031"/>
          <p:cNvSpPr>
            <a:spLocks noGrp="1" noChangeArrowheads="1"/>
          </p:cNvSpPr>
          <p:nvPr>
            <p:ph type="sldNum" sz="quarter" idx="4"/>
          </p:nvPr>
        </p:nvSpPr>
        <p:spPr bwMode="auto">
          <a:xfrm>
            <a:off x="6858000" y="6324600"/>
            <a:ext cx="1905000" cy="457200"/>
          </a:xfrm>
          <a:prstGeom prst="rect">
            <a:avLst/>
          </a:prstGeom>
          <a:noFill/>
          <a:ln>
            <a:miter lim="800000"/>
          </a:ln>
        </p:spPr>
        <p:txBody>
          <a:bodyPr vert="horz" wrap="square" lIns="91440" tIns="45720" rIns="91440" bIns="45720" numCol="1" anchor="b" anchorCtr="0" compatLnSpc="1"/>
          <a:lstStyle>
            <a:lvl1pPr algn="r">
              <a:defRPr kumimoji="0" sz="1400" b="0" u="none">
                <a:solidFill>
                  <a:schemeClr val="tx1"/>
                </a:solidFill>
                <a:effectLst/>
                <a:ea typeface="+mn-ea"/>
              </a:defRPr>
            </a:lvl1pPr>
          </a:lstStyle>
          <a:p>
            <a:pPr fontAlgn="base"/>
            <a:fld id="{B7F54F55-99DD-4B62-8A00-5656EDA3CB44}" type="slidenum">
              <a:rPr lang="zh-CN" altLang="en-US" strike="noStrike" noProof="1">
                <a:latin typeface="Times New Roman" panose="02020603050405020304" pitchFamily="18" charset="0"/>
                <a:ea typeface="+mn-ea"/>
                <a:cs typeface="+mn-cs"/>
              </a:rPr>
              <a:t>‹#›</a:t>
            </a:fld>
            <a:endParaRPr lang="en-US" altLang="zh-CN" strike="noStrike" noProof="1"/>
          </a:p>
        </p:txBody>
      </p:sp>
    </p:spTree>
    <p:extLst>
      <p:ext uri="{BB962C8B-B14F-4D97-AF65-F5344CB8AC3E}">
        <p14:creationId xmlns:p14="http://schemas.microsoft.com/office/powerpoint/2010/main" val="932565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0A7DF0C6-CA5F-4999-9589-9510DF76ECA8}" type="slidenum">
              <a:rPr lang="zh-CN" altLang="en-US" strike="noStrike" noProof="1">
                <a:solidFill>
                  <a:srgbClr val="FF0066"/>
                </a:solidFill>
                <a:latin typeface="Times New Roman" panose="02020603050405020304" pitchFamily="18" charset="0"/>
                <a:ea typeface="+mn-ea"/>
                <a:cs typeface="+mn-cs"/>
              </a:rPr>
              <a:t>‹#›</a:t>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extLst>
      <p:ext uri="{BB962C8B-B14F-4D97-AF65-F5344CB8AC3E}">
        <p14:creationId xmlns:p14="http://schemas.microsoft.com/office/powerpoint/2010/main" val="30614840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5F501E39-4E4D-477E-B662-5479F329465D}" type="slidenum">
              <a:rPr lang="zh-CN" altLang="en-US" strike="noStrike" noProof="1">
                <a:solidFill>
                  <a:srgbClr val="FF0066"/>
                </a:solidFill>
                <a:latin typeface="Times New Roman" panose="02020603050405020304" pitchFamily="18" charset="0"/>
                <a:ea typeface="+mn-ea"/>
                <a:cs typeface="+mn-cs"/>
              </a:rPr>
              <a:t>‹#›</a:t>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extLst>
      <p:ext uri="{BB962C8B-B14F-4D97-AF65-F5344CB8AC3E}">
        <p14:creationId xmlns:p14="http://schemas.microsoft.com/office/powerpoint/2010/main" val="24115933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90011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4" name="内容占位符 3"/>
          <p:cNvSpPr>
            <a:spLocks noGrp="1"/>
          </p:cNvSpPr>
          <p:nvPr>
            <p:ph sz="half" idx="2"/>
          </p:nvPr>
        </p:nvSpPr>
        <p:spPr>
          <a:xfrm>
            <a:off x="500856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AA569709-FD62-456B-9C3F-43BE83168748}" type="slidenum">
              <a:rPr lang="zh-CN" altLang="en-US" strike="noStrike" noProof="1">
                <a:solidFill>
                  <a:srgbClr val="FF0066"/>
                </a:solidFill>
                <a:latin typeface="Times New Roman" panose="02020603050405020304" pitchFamily="18" charset="0"/>
                <a:ea typeface="+mn-ea"/>
                <a:cs typeface="+mn-cs"/>
              </a:rPr>
              <a:t>‹#›</a:t>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extLst>
      <p:ext uri="{BB962C8B-B14F-4D97-AF65-F5344CB8AC3E}">
        <p14:creationId xmlns:p14="http://schemas.microsoft.com/office/powerpoint/2010/main" val="15563617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7" name="页脚占位符 6"/>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B2ED07F9-88A1-4BCB-B6D0-4F7126F8066E}" type="slidenum">
              <a:rPr lang="zh-CN" altLang="en-US" strike="noStrike" noProof="1">
                <a:solidFill>
                  <a:srgbClr val="FF0066"/>
                </a:solidFill>
                <a:latin typeface="Times New Roman" panose="02020603050405020304" pitchFamily="18" charset="0"/>
                <a:ea typeface="+mn-ea"/>
                <a:cs typeface="+mn-cs"/>
              </a:rPr>
              <a:t>‹#›</a:t>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extLst>
      <p:ext uri="{BB962C8B-B14F-4D97-AF65-F5344CB8AC3E}">
        <p14:creationId xmlns:p14="http://schemas.microsoft.com/office/powerpoint/2010/main" val="201318778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页脚占位符 2"/>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2A3E6D7A-F7E4-4CF6-AF20-B1B38CD17C1B}" type="slidenum">
              <a:rPr lang="zh-CN" altLang="en-US" strike="noStrike" noProof="1">
                <a:solidFill>
                  <a:srgbClr val="FF0066"/>
                </a:solidFill>
                <a:latin typeface="Times New Roman" panose="02020603050405020304" pitchFamily="18" charset="0"/>
                <a:ea typeface="+mn-ea"/>
                <a:cs typeface="+mn-cs"/>
              </a:rPr>
              <a:t>‹#›</a:t>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extLst>
      <p:ext uri="{BB962C8B-B14F-4D97-AF65-F5344CB8AC3E}">
        <p14:creationId xmlns:p14="http://schemas.microsoft.com/office/powerpoint/2010/main" val="7010898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endParaRPr lang="zh-CN" altLang="en-US"/>
          </a:p>
        </p:txBody>
      </p:sp>
    </p:spTree>
    <p:extLst>
      <p:ext uri="{BB962C8B-B14F-4D97-AF65-F5344CB8AC3E}">
        <p14:creationId xmlns:p14="http://schemas.microsoft.com/office/powerpoint/2010/main" val="9895088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1.pn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3.pn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4787983"/>
      </p:ext>
    </p:extLst>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554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bwMode="auto">
          <a:xfrm>
            <a:off x="971550" y="620713"/>
            <a:ext cx="7993063" cy="4318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457731" name="Rectangle 3"/>
          <p:cNvSpPr>
            <a:spLocks noGrp="1" noChangeArrowheads="1"/>
          </p:cNvSpPr>
          <p:nvPr>
            <p:ph type="body" idx="1"/>
          </p:nvPr>
        </p:nvSpPr>
        <p:spPr bwMode="auto">
          <a:xfrm>
            <a:off x="900113" y="1268413"/>
            <a:ext cx="8064500" cy="5113338"/>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57733" name="Rectangle 5"/>
          <p:cNvSpPr>
            <a:spLocks noGrp="1" noChangeArrowheads="1"/>
          </p:cNvSpPr>
          <p:nvPr>
            <p:ph type="ftr" sz="quarter" idx="3"/>
          </p:nvPr>
        </p:nvSpPr>
        <p:spPr bwMode="auto">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kumimoji="0" sz="1600" u="none">
                <a:effectLst>
                  <a:outerShdw blurRad="38100" dist="38100" dir="2700000" algn="tl">
                    <a:srgbClr val="C0C0C0"/>
                  </a:outerShdw>
                </a:effectLst>
                <a:ea typeface="+mn-ea"/>
              </a:defRPr>
            </a:lvl1pPr>
          </a:lstStyle>
          <a:p>
            <a:pPr fontAlgn="base"/>
            <a:r>
              <a:rPr lang="zh-CN" altLang="en-US" strike="noStrike" noProof="1">
                <a:latin typeface="Times New Roman" panose="02020603050405020304" pitchFamily="18" charset="0"/>
                <a:ea typeface="+mn-ea"/>
                <a:cs typeface="+mn-cs"/>
              </a:rPr>
              <a:t>~ </a:t>
            </a:r>
            <a:r>
              <a:rPr lang="en-US" altLang="zh-CN" strike="noStrike" noProof="1">
                <a:solidFill>
                  <a:srgbClr val="FF0066"/>
                </a:solidFill>
                <a:latin typeface="Times New Roman" panose="02020603050405020304" pitchFamily="18" charset="0"/>
                <a:ea typeface="+mn-ea"/>
                <a:cs typeface="+mn-cs"/>
              </a:rPr>
              <a:t>0 </a:t>
            </a:r>
            <a:r>
              <a:rPr lang="en-US" altLang="zh-CN" strike="noStrike" noProof="1">
                <a:latin typeface="Times New Roman" panose="02020603050405020304" pitchFamily="18" charset="0"/>
                <a:ea typeface="+mn-ea"/>
                <a:cs typeface="+mn-cs"/>
              </a:rPr>
              <a:t>~</a:t>
            </a:r>
            <a:endParaRPr lang="en-US" altLang="zh-CN" strike="noStrike" noProof="1"/>
          </a:p>
        </p:txBody>
      </p:sp>
      <p:sp>
        <p:nvSpPr>
          <p:cNvPr id="457741" name="Rectangle 13"/>
          <p:cNvSpPr>
            <a:spLocks noChangeArrowheads="1"/>
          </p:cNvSpPr>
          <p:nvPr/>
        </p:nvSpPr>
        <p:spPr bwMode="auto">
          <a:xfrm>
            <a:off x="755650" y="476250"/>
            <a:ext cx="8208963" cy="36513"/>
          </a:xfrm>
          <a:prstGeom prst="rect">
            <a:avLst/>
          </a:prstGeom>
          <a:gradFill rotWithShape="1">
            <a:gsLst>
              <a:gs pos="0">
                <a:srgbClr val="3399FF"/>
              </a:gs>
              <a:gs pos="100000">
                <a:srgbClr val="3399FF">
                  <a:gamma/>
                  <a:shade val="46275"/>
                  <a:invGamma/>
                </a:srgbClr>
              </a:gs>
            </a:gsLst>
            <a:lin ang="5400000" scaled="1"/>
          </a:gradFill>
          <a:ln w="9525">
            <a:noFill/>
            <a:miter lim="800000"/>
          </a:ln>
          <a:effectLst/>
        </p:spPr>
        <p:txBody>
          <a:bodyPr wrap="none" anchor="ctr"/>
          <a:lstStyle/>
          <a:p>
            <a:pPr fontAlgn="base"/>
            <a:endParaRPr lang="zh-CN" altLang="en-US" strike="noStrike" noProof="1"/>
          </a:p>
        </p:txBody>
      </p:sp>
      <p:sp>
        <p:nvSpPr>
          <p:cNvPr id="1030" name="Text Box 14"/>
          <p:cNvSpPr txBox="1"/>
          <p:nvPr/>
        </p:nvSpPr>
        <p:spPr>
          <a:xfrm>
            <a:off x="971550" y="120333"/>
            <a:ext cx="7380288" cy="398780"/>
          </a:xfrm>
          <a:prstGeom prst="rect">
            <a:avLst/>
          </a:prstGeom>
          <a:noFill/>
          <a:ln w="9525">
            <a:noFill/>
          </a:ln>
        </p:spPr>
        <p:txBody>
          <a:bodyPr anchor="b">
            <a:spAutoFit/>
          </a:bodyPr>
          <a:lstStyle/>
          <a:p>
            <a:pPr lvl="0">
              <a:spcBef>
                <a:spcPct val="50000"/>
              </a:spcBef>
            </a:pPr>
            <a:r>
              <a:rPr lang="zh-CN" altLang="en-US" sz="2000">
                <a:latin typeface="Times New Roman" panose="02020603050405020304" pitchFamily="18" charset="0"/>
              </a:rPr>
              <a:t>化工安全与环保</a:t>
            </a:r>
          </a:p>
        </p:txBody>
      </p:sp>
      <p:sp>
        <p:nvSpPr>
          <p:cNvPr id="457744" name="Rectangle 16"/>
          <p:cNvSpPr>
            <a:spLocks noChangeArrowheads="1"/>
          </p:cNvSpPr>
          <p:nvPr/>
        </p:nvSpPr>
        <p:spPr bwMode="auto">
          <a:xfrm flipH="1" flipV="1">
            <a:off x="539750" y="981075"/>
            <a:ext cx="36513" cy="5688013"/>
          </a:xfrm>
          <a:prstGeom prst="rect">
            <a:avLst/>
          </a:prstGeom>
          <a:gradFill rotWithShape="1">
            <a:gsLst>
              <a:gs pos="0">
                <a:srgbClr val="3399FF">
                  <a:gamma/>
                  <a:shade val="46275"/>
                  <a:invGamma/>
                </a:srgbClr>
              </a:gs>
              <a:gs pos="100000">
                <a:srgbClr val="3399FF"/>
              </a:gs>
            </a:gsLst>
            <a:lin ang="0" scaled="1"/>
          </a:gradFill>
          <a:ln w="9525">
            <a:noFill/>
            <a:miter lim="800000"/>
          </a:ln>
          <a:effectLst/>
        </p:spPr>
        <p:txBody>
          <a:bodyPr wrap="none" anchor="ctr"/>
          <a:lstStyle/>
          <a:p>
            <a:pPr fontAlgn="base"/>
            <a:endParaRPr lang="zh-CN" altLang="en-US" strike="noStrike" noProof="1"/>
          </a:p>
        </p:txBody>
      </p:sp>
      <p:sp>
        <p:nvSpPr>
          <p:cNvPr id="457745" name="Rectangle 17"/>
          <p:cNvSpPr>
            <a:spLocks noChangeArrowheads="1"/>
          </p:cNvSpPr>
          <p:nvPr/>
        </p:nvSpPr>
        <p:spPr bwMode="auto">
          <a:xfrm>
            <a:off x="179388" y="1196975"/>
            <a:ext cx="288925" cy="4608513"/>
          </a:xfrm>
          <a:prstGeom prst="rect">
            <a:avLst/>
          </a:prstGeom>
          <a:noFill/>
          <a:ln w="9525">
            <a:noFill/>
            <a:miter lim="800000"/>
          </a:ln>
          <a:effectLst/>
        </p:spPr>
        <p:txBody>
          <a:bodyPr vert="eaVert" anchor="ctr"/>
          <a:lstStyle/>
          <a:p>
            <a:pPr fontAlgn="base"/>
            <a:endParaRPr lang="zh-CN" altLang="en-US" sz="2800" strike="noStrike" noProof="1">
              <a:solidFill>
                <a:srgbClr val="0000FF"/>
              </a:solidFill>
              <a:effectLst>
                <a:outerShdw blurRad="38100" dist="38100" dir="2700000" algn="tl">
                  <a:srgbClr val="C0C0C0"/>
                </a:outerShdw>
              </a:effectLst>
            </a:endParaRPr>
          </a:p>
        </p:txBody>
      </p:sp>
      <p:pic>
        <p:nvPicPr>
          <p:cNvPr id="1033" name="图片 1" descr="图片1"/>
          <p:cNvPicPr>
            <a:picLocks noChangeAspect="1"/>
          </p:cNvPicPr>
          <p:nvPr/>
        </p:nvPicPr>
        <p:blipFill>
          <a:blip r:embed="rId13"/>
          <a:stretch>
            <a:fillRect/>
          </a:stretch>
        </p:blipFill>
        <p:spPr>
          <a:xfrm>
            <a:off x="73025" y="15875"/>
            <a:ext cx="974725" cy="971550"/>
          </a:xfrm>
          <a:prstGeom prst="rect">
            <a:avLst/>
          </a:prstGeom>
          <a:noFill/>
          <a:ln w="9525">
            <a:noFill/>
          </a:ln>
        </p:spPr>
      </p:pic>
      <p:sp>
        <p:nvSpPr>
          <p:cNvPr id="3" name="文本框 2"/>
          <p:cNvSpPr txBox="1"/>
          <p:nvPr/>
        </p:nvSpPr>
        <p:spPr>
          <a:xfrm>
            <a:off x="6948169" y="6381750"/>
            <a:ext cx="1783080" cy="368300"/>
          </a:xfrm>
          <a:prstGeom prst="rect">
            <a:avLst/>
          </a:prstGeom>
          <a:pattFill prst="pct5">
            <a:fgClr>
              <a:schemeClr val="accent1"/>
            </a:fgClr>
            <a:bgClr>
              <a:schemeClr val="bg1"/>
            </a:bgClr>
          </a:pattFill>
          <a:effectLst>
            <a:innerShdw blurRad="63500" dist="50800">
              <a:prstClr val="black">
                <a:alpha val="50000"/>
              </a:prstClr>
            </a:innerShdw>
          </a:effectLst>
        </p:spPr>
        <p:txBody>
          <a:bodyPr wrap="none" rtlCol="0">
            <a:spAutoFit/>
          </a:bodyPr>
          <a:lstStyle/>
          <a:p>
            <a:pPr fontAlgn="base"/>
            <a:r>
              <a:rPr lang="zh-CN" altLang="en-US" u="none" strike="noStrike" noProof="1">
                <a:solidFill>
                  <a:srgbClr val="00B050"/>
                </a:solidFill>
                <a:latin typeface="隶书" panose="02010509060101010101" charset="-122"/>
                <a:ea typeface="隶书" panose="02010509060101010101" charset="-122"/>
                <a:cs typeface="+mn-cs"/>
              </a:rPr>
              <a:t>化学与化工学院</a:t>
            </a:r>
            <a:endParaRPr lang="zh-CN" altLang="en-US" u="none" strike="noStrike" noProof="1">
              <a:solidFill>
                <a:srgbClr val="00B050"/>
              </a:solidFill>
              <a:latin typeface="隶书" panose="02010509060101010101" charset="-122"/>
              <a:ea typeface="隶书" panose="02010509060101010101" charset="-122"/>
            </a:endParaRPr>
          </a:p>
        </p:txBody>
      </p:sp>
    </p:spTree>
    <p:extLst>
      <p:ext uri="{BB962C8B-B14F-4D97-AF65-F5344CB8AC3E}">
        <p14:creationId xmlns:p14="http://schemas.microsoft.com/office/powerpoint/2010/main" val="25765822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rtl="0" eaLnBrk="1" fontAlgn="base" hangingPunct="1">
        <a:spcBef>
          <a:spcPct val="0"/>
        </a:spcBef>
        <a:spcAft>
          <a:spcPct val="0"/>
        </a:spcAft>
        <a:defRPr kumimoji="1" sz="2800" b="1" u="sng">
          <a:solidFill>
            <a:srgbClr val="0000FF"/>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eaLnBrk="1" fontAlgn="base" hangingPunct="1">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eaLnBrk="1" fontAlgn="base" hangingPunct="1">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eaLnBrk="1" fontAlgn="base" hangingPunct="1">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eaLnBrk="1" fontAlgn="base" hangingPunct="1">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eaLnBrk="1" fontAlgn="base" hangingPunct="1">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eaLnBrk="1" fontAlgn="base" hangingPunct="1">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eaLnBrk="1" fontAlgn="base" hangingPunct="1">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eaLnBrk="1" fontAlgn="base" hangingPunct="1">
        <a:spcBef>
          <a:spcPct val="20000"/>
        </a:spcBef>
        <a:spcAft>
          <a:spcPct val="0"/>
        </a:spcAft>
        <a:buBlip>
          <a:blip r:embed="rId14"/>
        </a:buBlip>
        <a:defRPr kumimoji="1" sz="2400">
          <a:solidFill>
            <a:schemeClr val="tx1"/>
          </a:solidFill>
          <a:latin typeface="+mn-lt"/>
          <a:ea typeface="+mn-ea"/>
          <a:cs typeface="+mn-cs"/>
        </a:defRPr>
      </a:lvl1pPr>
      <a:lvl2pPr marL="742950" indent="-285750" algn="l" rtl="0" eaLnBrk="1" fontAlgn="base" hangingPunct="1">
        <a:spcBef>
          <a:spcPct val="20000"/>
        </a:spcBef>
        <a:spcAft>
          <a:spcPct val="0"/>
        </a:spcAft>
        <a:buSzPct val="75000"/>
        <a:buBlip>
          <a:blip r:embed="rId15"/>
        </a:buBlip>
        <a:defRPr kumimoji="1" sz="2000">
          <a:solidFill>
            <a:schemeClr val="tx1"/>
          </a:solidFill>
          <a:effectLst>
            <a:outerShdw blurRad="38100" dist="38100" dir="2700000" algn="tl">
              <a:srgbClr val="C0C0C0"/>
            </a:outerShdw>
          </a:effectLst>
          <a:latin typeface="+mn-lt"/>
          <a:ea typeface="+mn-ea"/>
        </a:defRPr>
      </a:lvl2pPr>
      <a:lvl3pPr marL="1143000" indent="-228600" algn="l" rtl="0" eaLnBrk="1" fontAlgn="base" hangingPunct="1">
        <a:spcBef>
          <a:spcPct val="20000"/>
        </a:spcBef>
        <a:spcAft>
          <a:spcPct val="0"/>
        </a:spcAft>
        <a:buChar char="•"/>
        <a:defRPr kumimoji="1">
          <a:solidFill>
            <a:schemeClr val="tx1"/>
          </a:solidFill>
          <a:effectLst>
            <a:outerShdw blurRad="38100" dist="38100" dir="2700000" algn="tl">
              <a:srgbClr val="C0C0C0"/>
            </a:outerShdw>
          </a:effectLst>
          <a:latin typeface="+mn-lt"/>
          <a:ea typeface="+mn-ea"/>
        </a:defRPr>
      </a:lvl3pPr>
      <a:lvl4pPr marL="1600200" indent="-228600" algn="l" rtl="0" eaLnBrk="1" fontAlgn="base" hangingPunct="1">
        <a:spcBef>
          <a:spcPct val="20000"/>
        </a:spcBef>
        <a:spcAft>
          <a:spcPct val="0"/>
        </a:spcAft>
        <a:buChar char="–"/>
        <a:defRPr kumimoji="1" sz="1600">
          <a:solidFill>
            <a:schemeClr val="tx1"/>
          </a:solidFill>
          <a:effectLst>
            <a:outerShdw blurRad="38100" dist="38100" dir="2700000" algn="tl">
              <a:srgbClr val="C0C0C0"/>
            </a:outerShdw>
          </a:effectLst>
          <a:latin typeface="+mn-lt"/>
          <a:ea typeface="+mn-ea"/>
        </a:defRPr>
      </a:lvl4pPr>
      <a:lvl5pPr marL="2057400" indent="-228600" algn="l" rtl="0" eaLnBrk="1" fontAlgn="base" hangingPunct="1">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5pPr>
      <a:lvl6pPr marL="2514600" indent="-228600" algn="l" rtl="0" eaLnBrk="1" fontAlgn="base" hangingPunct="1">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6pPr>
      <a:lvl7pPr marL="2971800" indent="-228600" algn="l" rtl="0" eaLnBrk="1" fontAlgn="base" hangingPunct="1">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7pPr>
      <a:lvl8pPr marL="3429000" indent="-228600" algn="l" rtl="0" eaLnBrk="1" fontAlgn="base" hangingPunct="1">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8pPr>
      <a:lvl9pPr marL="3886200" indent="-228600" algn="l" rtl="0" eaLnBrk="1" fontAlgn="base" hangingPunct="1">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01201-C6C4-EC60-23D5-EDA6ACCD7C0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958DCA7-12A2-84C1-0A62-3F27C68C8749}"/>
              </a:ext>
            </a:extLst>
          </p:cNvPr>
          <p:cNvSpPr>
            <a:spLocks noGrp="1"/>
          </p:cNvSpPr>
          <p:nvPr>
            <p:ph type="title"/>
          </p:nvPr>
        </p:nvSpPr>
        <p:spPr>
          <a:xfrm>
            <a:off x="953077" y="1461222"/>
            <a:ext cx="7993063" cy="431800"/>
          </a:xfrm>
        </p:spPr>
        <p:txBody>
          <a:bodyPr/>
          <a:lstStyle/>
          <a:p>
            <a:r>
              <a:rPr lang="zh-CN" altLang="en-US" sz="8800" dirty="0">
                <a:solidFill>
                  <a:srgbClr val="FF0000"/>
                </a:solidFill>
                <a:highlight>
                  <a:srgbClr val="FFFF00"/>
                </a:highlight>
              </a:rPr>
              <a:t>标黄红色内容</a:t>
            </a:r>
          </a:p>
        </p:txBody>
      </p:sp>
    </p:spTree>
    <p:extLst>
      <p:ext uri="{BB962C8B-B14F-4D97-AF65-F5344CB8AC3E}">
        <p14:creationId xmlns:p14="http://schemas.microsoft.com/office/powerpoint/2010/main" val="1915889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565" y="478155"/>
            <a:ext cx="8254365" cy="5810250"/>
          </a:xfrm>
        </p:spPr>
        <p:txBody>
          <a:bodyPr/>
          <a:lstStyle/>
          <a:p>
            <a:pPr marL="0" indent="0" eaLnBrk="1" hangingPunct="1">
              <a:buFont typeface="Wingdings" panose="05000000000000000000" pitchFamily="2" charset="2"/>
              <a:buNone/>
            </a:pPr>
            <a:endParaRPr lang="en-US" altLang="zh-CN" b="1" dirty="0">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None/>
            </a:pPr>
            <a:endParaRPr lang="en-US" altLang="zh-CN" b="1" dirty="0">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kumimoji="0" lang="zh-CN" altLang="en-US" kern="1200" dirty="0">
                <a:latin typeface="华文楷体" panose="02010600040101010101" charset="-122"/>
                <a:ea typeface="华文楷体" panose="02010600040101010101" charset="-122"/>
                <a:sym typeface="+mn-ea"/>
              </a:rPr>
              <a:t>    </a:t>
            </a:r>
            <a:r>
              <a:rPr kumimoji="0" lang="zh-CN" altLang="en-US" b="1" kern="1200" dirty="0">
                <a:latin typeface="华文楷体" panose="02010600040101010101" charset="-122"/>
                <a:ea typeface="华文楷体" panose="02010600040101010101" charset="-122"/>
                <a:sym typeface="+mn-ea"/>
              </a:rPr>
              <a:t>一、</a:t>
            </a:r>
            <a:r>
              <a:rPr lang="zh-CN" altLang="en-US" b="1" dirty="0">
                <a:latin typeface="华文楷体" panose="02010600040101010101" charset="-122"/>
                <a:ea typeface="华文楷体" panose="02010600040101010101" charset="-122"/>
                <a:cs typeface="华文楷体" panose="02010600040101010101" charset="-122"/>
                <a:sym typeface="+mn-ea"/>
              </a:rPr>
              <a:t>特殊作业的定义</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是指化学品生产单位涉及可能引发生产安全事故的</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动火</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进入受限空间</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盲板抽堵</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高处作业</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吊装</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临时用电</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动土</a:t>
            </a:r>
            <a:r>
              <a:rPr lang="zh-CN" altLang="en-US" dirty="0">
                <a:latin typeface="华文楷体" panose="02010600040101010101" charset="-122"/>
                <a:ea typeface="华文楷体" panose="02010600040101010101" charset="-122"/>
                <a:cs typeface="华文楷体" panose="02010600040101010101" charset="-122"/>
                <a:sym typeface="+mn-ea"/>
              </a:rPr>
              <a:t>和</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断路</a:t>
            </a:r>
            <a:r>
              <a:rPr lang="zh-CN" altLang="en-US" dirty="0">
                <a:latin typeface="华文楷体" panose="02010600040101010101" charset="-122"/>
                <a:ea typeface="华文楷体" panose="02010600040101010101" charset="-122"/>
                <a:cs typeface="华文楷体" panose="02010600040101010101" charset="-122"/>
                <a:sym typeface="+mn-ea"/>
              </a:rPr>
              <a:t>等作业活动。</a:t>
            </a:r>
          </a:p>
          <a:p>
            <a:pPr marL="0" algn="l" eaLnBrk="1" latinLnBrk="0" hangingPunct="1">
              <a:lnSpc>
                <a:spcPts val="3000"/>
              </a:lnSpc>
              <a:spcBef>
                <a:spcPts val="0"/>
              </a:spcBef>
              <a:buClrTx/>
              <a:buSzTx/>
              <a:buFontTx/>
              <a:buNone/>
            </a:pPr>
            <a:r>
              <a:rPr lang="zh-CN" altLang="en-US" dirty="0">
                <a:solidFill>
                  <a:srgbClr val="C00000"/>
                </a:solidFill>
                <a:highlight>
                  <a:srgbClr val="FFFF00"/>
                </a:highlight>
                <a:latin typeface="华文楷体" panose="02010600040101010101" charset="-122"/>
                <a:ea typeface="华文楷体" panose="02010600040101010101" charset="-122"/>
                <a:cs typeface="华文楷体" panose="02010600040101010101" charset="-122"/>
                <a:sym typeface="+mn-ea"/>
              </a:rPr>
              <a:t>    </a:t>
            </a:r>
            <a:r>
              <a:rPr lang="en-US" altLang="zh-CN" b="1" dirty="0">
                <a:solidFill>
                  <a:srgbClr val="C00000"/>
                </a:solidFill>
                <a:highlight>
                  <a:srgbClr val="FFFF00"/>
                </a:highlight>
                <a:latin typeface="华文楷体" panose="02010600040101010101" charset="-122"/>
                <a:ea typeface="华文楷体" panose="02010600040101010101" charset="-122"/>
                <a:cs typeface="华文楷体" panose="02010600040101010101" charset="-122"/>
                <a:sym typeface="+mn-ea"/>
              </a:rPr>
              <a:t>1</a:t>
            </a:r>
            <a:r>
              <a:rPr lang="zh-CN" altLang="en-US" b="1" dirty="0">
                <a:solidFill>
                  <a:srgbClr val="C00000"/>
                </a:solidFill>
                <a:highlight>
                  <a:srgbClr val="FFFF00"/>
                </a:highlight>
                <a:latin typeface="华文楷体" panose="02010600040101010101" charset="-122"/>
                <a:ea typeface="华文楷体" panose="02010600040101010101" charset="-122"/>
                <a:cs typeface="华文楷体" panose="02010600040101010101" charset="-122"/>
                <a:sym typeface="+mn-ea"/>
              </a:rPr>
              <a:t>. 动火作业</a:t>
            </a: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是指直接或间接产生明火的工艺设备以外的禁火区内可能产生火焰、火花或炽热表面的非常规作业，如使用电焊、气焊（割）、喷灯、电钻、砂轮、喷砂机等进行的作业。</a:t>
            </a:r>
          </a:p>
          <a:p>
            <a:pPr marL="0" indent="0" eaLnBrk="1" latinLnBrk="0" hangingPunct="1">
              <a:lnSpc>
                <a:spcPts val="3000"/>
              </a:lnSpc>
              <a:spcBef>
                <a:spcPts val="0"/>
              </a:spcBef>
              <a:buNone/>
            </a:pPr>
            <a:r>
              <a:rPr lang="zh-CN" altLang="en-US" dirty="0">
                <a:solidFill>
                  <a:srgbClr val="C00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C00000"/>
                </a:solidFill>
                <a:latin typeface="华文楷体" panose="02010600040101010101" charset="-122"/>
                <a:ea typeface="华文楷体" panose="02010600040101010101" charset="-122"/>
                <a:cs typeface="华文楷体" panose="02010600040101010101" charset="-122"/>
                <a:sym typeface="+mn-ea"/>
              </a:rPr>
              <a:t> </a:t>
            </a:r>
            <a:r>
              <a:rPr lang="en-US" altLang="zh-CN" b="1" dirty="0">
                <a:solidFill>
                  <a:srgbClr val="C00000"/>
                </a:solidFill>
                <a:latin typeface="华文楷体" panose="02010600040101010101" charset="-122"/>
                <a:ea typeface="华文楷体" panose="02010600040101010101" charset="-122"/>
                <a:cs typeface="华文楷体" panose="02010600040101010101" charset="-122"/>
                <a:sym typeface="+mn-ea"/>
              </a:rPr>
              <a:t>2</a:t>
            </a:r>
            <a:r>
              <a:rPr lang="zh-CN" altLang="en-US" b="1" dirty="0">
                <a:solidFill>
                  <a:srgbClr val="C00000"/>
                </a:solidFill>
                <a:latin typeface="华文楷体" panose="02010600040101010101" charset="-122"/>
                <a:ea typeface="华文楷体" panose="02010600040101010101" charset="-122"/>
                <a:cs typeface="华文楷体" panose="02010600040101010101" charset="-122"/>
                <a:sym typeface="+mn-ea"/>
              </a:rPr>
              <a:t>. 受限空间</a:t>
            </a:r>
            <a:endParaRPr lang="zh-CN" altLang="en-US" dirty="0">
              <a:solidFill>
                <a:srgbClr val="C00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00"/>
              </a:lnSpc>
              <a:spcBef>
                <a:spcPts val="0"/>
              </a:spcBef>
              <a:buNone/>
            </a:pP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是指进出口受限，通风不良，包括封闭、半封闭的设备、设施及场所，如反应器、塔、釜、槽、罐、炉膛、锅筒、管道以及地下室、窨井、坑（池）、下水道或其他封闭、半封闭场所；</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受限空间作业</a:t>
            </a:r>
            <a:r>
              <a:rPr lang="zh-CN" altLang="en-US" dirty="0">
                <a:latin typeface="华文楷体" panose="02010600040101010101" charset="-122"/>
                <a:ea typeface="华文楷体" panose="02010600040101010101" charset="-122"/>
                <a:cs typeface="华文楷体" panose="02010600040101010101" charset="-122"/>
                <a:sym typeface="+mn-ea"/>
              </a:rPr>
              <a:t>是指进入或探入受限空间进行的作业。</a:t>
            </a:r>
            <a:r>
              <a:rPr kumimoji="0" lang="zh-CN" altLang="en-US" kern="1200" dirty="0">
                <a:latin typeface="华文楷体" panose="02010600040101010101" charset="-122"/>
                <a:ea typeface="华文楷体" panose="02010600040101010101" charset="-122"/>
                <a:sym typeface="+mn-ea"/>
              </a:rPr>
              <a:t>   </a:t>
            </a:r>
            <a:endParaRPr kumimoji="0" lang="zh-CN" altLang="en-US" kern="1200" dirty="0">
              <a:solidFill>
                <a:schemeClr val="tx1"/>
              </a:solidFill>
              <a:latin typeface="华文楷体" panose="02010600040101010101" charset="-122"/>
              <a:ea typeface="华文楷体" panose="02010600040101010101" charset="-122"/>
              <a:sym typeface="+mn-ea"/>
            </a:endParaRPr>
          </a:p>
        </p:txBody>
      </p:sp>
      <p:sp>
        <p:nvSpPr>
          <p:cNvPr id="5" name="AutoShape 6"/>
          <p:cNvSpPr>
            <a:spLocks noChangeArrowheads="1"/>
          </p:cNvSpPr>
          <p:nvPr/>
        </p:nvSpPr>
        <p:spPr bwMode="auto">
          <a:xfrm>
            <a:off x="1873885" y="582295"/>
            <a:ext cx="4719320" cy="758825"/>
          </a:xfrm>
          <a:prstGeom prst="flowChartTerminator">
            <a:avLst/>
          </a:prstGeom>
          <a:solidFill>
            <a:srgbClr val="FFC000"/>
          </a:solidFill>
          <a:ln w="9525" algn="ctr">
            <a:solidFill>
              <a:schemeClr val="bg2"/>
            </a:solidFill>
            <a:miter lim="800000"/>
          </a:ln>
        </p:spPr>
        <p:txBody>
          <a:bodyPr wrap="none" anchor="ctr"/>
          <a:lstStyle/>
          <a:p>
            <a:pPr algn="ctr"/>
            <a:r>
              <a:rPr lang="zh-CN" altLang="en-US" sz="2800" b="1" dirty="0">
                <a:solidFill>
                  <a:srgbClr val="000099"/>
                </a:solidFill>
                <a:latin typeface="+mj-ea"/>
                <a:ea typeface="+mj-ea"/>
                <a:cs typeface="+mj-ea"/>
              </a:rPr>
              <a:t>第四节 特殊作业安全管理</a:t>
            </a:r>
          </a:p>
        </p:txBody>
      </p:sp>
    </p:spTree>
    <p:extLst>
      <p:ext uri="{BB962C8B-B14F-4D97-AF65-F5344CB8AC3E}">
        <p14:creationId xmlns:p14="http://schemas.microsoft.com/office/powerpoint/2010/main" val="26126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0410" y="579755"/>
            <a:ext cx="8282940" cy="5949315"/>
          </a:xfrm>
        </p:spPr>
        <p:txBody>
          <a:bodyPr/>
          <a:lstStyle/>
          <a:p>
            <a:pPr marL="0" indent="0">
              <a:buNone/>
            </a:pPr>
            <a:r>
              <a:rPr lang="en-US" dirty="0">
                <a:latin typeface="华文楷体" panose="02010600040101010101" charset="-122"/>
                <a:ea typeface="华文楷体" panose="02010600040101010101" charset="-122"/>
                <a:sym typeface="+mn-ea"/>
              </a:rPr>
              <a:t>    </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3</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盲板抽堵作业</a:t>
            </a:r>
          </a:p>
          <a:p>
            <a:pPr marL="0" indent="0">
              <a:buNone/>
            </a:pPr>
            <a:r>
              <a:rPr lang="en-US" dirty="0">
                <a:solidFill>
                  <a:srgbClr val="FF0000"/>
                </a:solidFill>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是指在设备、管道上安装和拆卸盲板的作业。</a:t>
            </a:r>
          </a:p>
          <a:p>
            <a:pPr marL="0" algn="l">
              <a:buClrTx/>
              <a:buSzTx/>
              <a:buFontTx/>
              <a:buNone/>
            </a:pPr>
            <a:r>
              <a:rPr lang="zh-CN" altLang="en-US" dirty="0">
                <a:solidFill>
                  <a:srgbClr val="C00000"/>
                </a:solidFill>
                <a:latin typeface="华文楷体" panose="02010600040101010101" charset="-122"/>
                <a:ea typeface="华文楷体" panose="02010600040101010101" charset="-122"/>
                <a:sym typeface="+mn-ea"/>
              </a:rPr>
              <a:t>    </a:t>
            </a:r>
            <a:r>
              <a:rPr lang="en-US" altLang="zh-CN" b="1" dirty="0">
                <a:solidFill>
                  <a:srgbClr val="C00000"/>
                </a:solidFill>
                <a:latin typeface="华文楷体" panose="02010600040101010101" charset="-122"/>
                <a:ea typeface="华文楷体" panose="02010600040101010101" charset="-122"/>
                <a:cs typeface="华文楷体" panose="02010600040101010101" charset="-122"/>
                <a:sym typeface="+mn-ea"/>
              </a:rPr>
              <a:t>4</a:t>
            </a:r>
            <a:r>
              <a:rPr lang="zh-CN" altLang="en-US" b="1" dirty="0">
                <a:solidFill>
                  <a:srgbClr val="C00000"/>
                </a:solidFill>
                <a:latin typeface="华文楷体" panose="02010600040101010101" charset="-122"/>
                <a:ea typeface="华文楷体" panose="02010600040101010101" charset="-122"/>
                <a:cs typeface="华文楷体" panose="02010600040101010101" charset="-122"/>
                <a:sym typeface="+mn-ea"/>
              </a:rPr>
              <a:t>.  高处作业</a:t>
            </a:r>
          </a:p>
          <a:p>
            <a:pPr marL="0" indent="0">
              <a:buNone/>
            </a:pPr>
            <a:r>
              <a:rPr lang="zh-CN" altLang="en-US" dirty="0">
                <a:solidFill>
                  <a:srgbClr val="C00000"/>
                </a:solidFill>
                <a:latin typeface="华文楷体" panose="02010600040101010101" charset="-122"/>
                <a:ea typeface="华文楷体" panose="02010600040101010101" charset="-122"/>
                <a:sym typeface="+mn-ea"/>
              </a:rPr>
              <a:t>    指在距坠落基准面2m及2m以上有可能坠落的高处进行的作业。</a:t>
            </a:r>
          </a:p>
          <a:p>
            <a:pPr marL="0" algn="l">
              <a:buClrTx/>
              <a:buSzTx/>
              <a:buFontTx/>
              <a:buNone/>
            </a:pPr>
            <a:r>
              <a:rPr lang="zh-CN" altLang="en-US" dirty="0">
                <a:latin typeface="华文楷体" panose="02010600040101010101" charset="-122"/>
                <a:ea typeface="华文楷体" panose="02010600040101010101" charset="-122"/>
                <a:sym typeface="+mn-ea"/>
              </a:rPr>
              <a:t>    </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5</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吊装作业</a:t>
            </a:r>
          </a:p>
          <a:p>
            <a:pPr marL="0" indent="0">
              <a:buNone/>
            </a:pPr>
            <a:r>
              <a:rPr lang="zh-CN" altLang="en-US" dirty="0">
                <a:solidFill>
                  <a:srgbClr val="FF0000"/>
                </a:solidFill>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指利用各种吊装机具将设备、工件、器具、材料等吊起，使其发生位置变化的作业。</a:t>
            </a:r>
          </a:p>
          <a:p>
            <a:pPr marL="0" algn="l">
              <a:buClrTx/>
              <a:buSzTx/>
              <a:buFontTx/>
              <a:buNone/>
            </a:pPr>
            <a:r>
              <a:rPr lang="zh-CN" altLang="en-US" dirty="0">
                <a:latin typeface="华文楷体" panose="02010600040101010101" charset="-122"/>
                <a:ea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6</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临时用电</a:t>
            </a:r>
          </a:p>
          <a:p>
            <a:pPr marL="0" indent="0">
              <a:buNone/>
            </a:pPr>
            <a:r>
              <a:rPr lang="zh-CN" altLang="en-US" dirty="0">
                <a:solidFill>
                  <a:srgbClr val="FF0000"/>
                </a:solidFill>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指正</a:t>
            </a:r>
            <a:r>
              <a:rPr lang="en-US" altLang="zh-CN" dirty="0" err="1">
                <a:latin typeface="华文楷体" panose="02010600040101010101" charset="-122"/>
                <a:ea typeface="华文楷体" panose="02010600040101010101" charset="-122"/>
                <a:sym typeface="+mn-ea"/>
              </a:rPr>
              <a:t>式运行的电源上所接的非永久性用电</a:t>
            </a:r>
            <a:r>
              <a:rPr lang="en-US" altLang="zh-CN" dirty="0">
                <a:latin typeface="华文楷体" panose="02010600040101010101" charset="-122"/>
                <a:ea typeface="华文楷体" panose="02010600040101010101" charset="-122"/>
                <a:sym typeface="+mn-ea"/>
              </a:rPr>
              <a:t>。</a:t>
            </a:r>
          </a:p>
          <a:p>
            <a:pPr marL="0" algn="l">
              <a:buClrTx/>
              <a:buSzTx/>
              <a:buFontTx/>
              <a:buNone/>
            </a:pPr>
            <a:r>
              <a:rPr lang="en-US" altLang="zh-CN" dirty="0">
                <a:latin typeface="华文楷体" panose="02010600040101010101" charset="-122"/>
                <a:ea typeface="华文楷体" panose="02010600040101010101" charset="-122"/>
                <a:sym typeface="+mn-ea"/>
              </a:rPr>
              <a:t>    </a:t>
            </a: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7</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动土作业</a:t>
            </a:r>
          </a:p>
          <a:p>
            <a:pPr marL="0" indent="0">
              <a:buNone/>
            </a:pPr>
            <a:r>
              <a:rPr lang="en-US" altLang="zh-CN" dirty="0">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指挖土、打桩、钻探、坑探、地锚入土深度在0.5m以上；使用推土机、压路机等施工机械进行填土或平整场地等可能对地下隐蔽设施产生影响的作业。</a:t>
            </a:r>
          </a:p>
        </p:txBody>
      </p:sp>
    </p:spTree>
    <p:extLst>
      <p:ext uri="{BB962C8B-B14F-4D97-AF65-F5344CB8AC3E}">
        <p14:creationId xmlns:p14="http://schemas.microsoft.com/office/powerpoint/2010/main" val="1978568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1898015" y="727075"/>
            <a:ext cx="4828540" cy="525780"/>
          </a:xfrm>
          <a:prstGeom prst="flowChartTerminator">
            <a:avLst/>
          </a:prstGeom>
          <a:solidFill>
            <a:srgbClr val="FFC000"/>
          </a:solidFill>
          <a:ln w="9525" algn="ctr">
            <a:solidFill>
              <a:schemeClr val="bg2"/>
            </a:solidFill>
            <a:miter lim="800000"/>
          </a:ln>
        </p:spPr>
        <p:txBody>
          <a:bodyPr wrap="none" anchor="ctr"/>
          <a:lstStyle/>
          <a:p>
            <a:pPr algn="ctr"/>
            <a:r>
              <a:rPr lang="zh-CN" altLang="en-US" sz="2800" b="1" dirty="0">
                <a:solidFill>
                  <a:srgbClr val="000099"/>
                </a:solidFill>
                <a:latin typeface="+mj-ea"/>
                <a:ea typeface="+mj-ea"/>
                <a:cs typeface="+mj-ea"/>
              </a:rPr>
              <a:t>第一节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sym typeface="+mn-ea"/>
              </a:rPr>
              <a:t>固定式压力容器</a:t>
            </a:r>
            <a:endParaRPr lang="zh-CN" altLang="en-US" sz="2800" b="1" dirty="0">
              <a:solidFill>
                <a:srgbClr val="000099"/>
              </a:solidFill>
              <a:latin typeface="+mj-ea"/>
              <a:ea typeface="+mj-ea"/>
              <a:cs typeface="+mj-ea"/>
            </a:endParaRPr>
          </a:p>
        </p:txBody>
      </p:sp>
      <p:sp>
        <p:nvSpPr>
          <p:cNvPr id="2" name="文本框 1"/>
          <p:cNvSpPr txBox="1"/>
          <p:nvPr/>
        </p:nvSpPr>
        <p:spPr>
          <a:xfrm>
            <a:off x="659765" y="1623695"/>
            <a:ext cx="8296275" cy="4464050"/>
          </a:xfrm>
          <a:prstGeom prst="rect">
            <a:avLst/>
          </a:prstGeom>
          <a:noFill/>
        </p:spPr>
        <p:txBody>
          <a:bodyPr wrap="square" rtlCol="0">
            <a:spAutoFit/>
          </a:bodyPr>
          <a:lstStyle/>
          <a:p>
            <a:pPr algn="just" eaLnBrk="1" latinLnBrk="0" hangingPunct="1">
              <a:lnSpc>
                <a:spcPts val="3500"/>
              </a:lnSpc>
            </a:pPr>
            <a:r>
              <a:rPr lang="zh-CN" altLang="en-US"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FF0000"/>
                </a:solidFill>
                <a:highlight>
                  <a:srgbClr val="FFFF00"/>
                </a:highlight>
                <a:latin typeface="华文楷体" panose="02010600040101010101" charset="-122"/>
                <a:ea typeface="华文楷体" panose="02010600040101010101" charset="-122"/>
                <a:cs typeface="华文楷体" panose="02010600040101010101" charset="-122"/>
                <a:sym typeface="+mn-ea"/>
              </a:rPr>
              <a:t>特种设备</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algn="just" eaLnBrk="1" latinLnBrk="0" hangingPunct="1">
              <a:lnSpc>
                <a:spcPts val="3500"/>
              </a:lnSpc>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是指对人身和财产安全有较大危险性的</a:t>
            </a:r>
            <a:r>
              <a:rPr lang="zh-CN" altLang="en-US" sz="2400" dirty="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锅炉</a:t>
            </a:r>
            <a:r>
              <a:rPr lang="zh-CN" altLang="en-US"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压力容器（含气瓶）</a:t>
            </a:r>
            <a:r>
              <a:rPr lang="zh-CN" altLang="en-US"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压力管道</a:t>
            </a:r>
            <a:r>
              <a:rPr lang="zh-CN" altLang="en-US"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电梯</a:t>
            </a:r>
            <a:r>
              <a:rPr lang="zh-CN" altLang="en-US"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起重机械</a:t>
            </a:r>
            <a:r>
              <a:rPr lang="zh-CN" altLang="en-US"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客运索道</a:t>
            </a:r>
            <a:r>
              <a:rPr lang="zh-CN" altLang="en-US"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大型游乐设施</a:t>
            </a:r>
            <a:r>
              <a:rPr lang="zh-CN" altLang="en-US"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gradFill>
                  <a:gsLst>
                    <a:gs pos="0">
                      <a:srgbClr val="14CD68"/>
                    </a:gs>
                    <a:gs pos="100000">
                      <a:srgbClr val="035C7D"/>
                    </a:gs>
                  </a:gsLst>
                  <a:lin scaled="0"/>
                </a:gradFill>
                <a:latin typeface="华文楷体" panose="02010600040101010101" charset="-122"/>
                <a:ea typeface="华文楷体" panose="02010600040101010101" charset="-122"/>
                <a:cs typeface="华文楷体" panose="02010600040101010101" charset="-122"/>
                <a:sym typeface="+mn-ea"/>
              </a:rPr>
              <a:t>场（厂）内专用机动车辆</a:t>
            </a:r>
            <a:r>
              <a:rPr lang="zh-CN" altLang="en-US" sz="2400" dirty="0">
                <a:latin typeface="华文楷体" panose="02010600040101010101" charset="-122"/>
                <a:ea typeface="华文楷体" panose="02010600040101010101" charset="-122"/>
                <a:cs typeface="华文楷体" panose="02010600040101010101" charset="-122"/>
                <a:sym typeface="+mn-ea"/>
              </a:rPr>
              <a:t>，以及法律、行政法规规定适用本法的其他特种设备。</a:t>
            </a:r>
          </a:p>
          <a:p>
            <a:pPr algn="just" eaLnBrk="1" latinLnBrk="0" hangingPunct="1">
              <a:lnSpc>
                <a:spcPts val="3500"/>
              </a:lnSpc>
              <a:buClrTx/>
              <a:buSzTx/>
              <a:buFontTx/>
            </a:pPr>
            <a:r>
              <a:rPr lang="en-US" altLang="zh-CN" sz="2400" b="1" dirty="0">
                <a:latin typeface="华文楷体" panose="02010600040101010101" charset="-122"/>
                <a:ea typeface="华文楷体" panose="02010600040101010101" charset="-122"/>
                <a:cs typeface="华文楷体" panose="02010600040101010101" charset="-122"/>
                <a:sym typeface="+mn-ea"/>
              </a:rPr>
              <a:t>    </a:t>
            </a:r>
            <a:r>
              <a:rPr lang="zh-CN" altLang="en-US" sz="2400" b="1" dirty="0">
                <a:latin typeface="华文楷体" panose="02010600040101010101" charset="-122"/>
                <a:ea typeface="华文楷体" panose="02010600040101010101" charset="-122"/>
                <a:cs typeface="华文楷体" panose="02010600040101010101" charset="-122"/>
                <a:sym typeface="+mn-ea"/>
              </a:rPr>
              <a:t>一、固定式压力容器分类</a:t>
            </a:r>
            <a:r>
              <a:rPr lang="zh-CN" altLang="en-US" sz="2400" dirty="0">
                <a:latin typeface="华文楷体" panose="02010600040101010101" charset="-122"/>
                <a:ea typeface="华文楷体" panose="02010600040101010101" charset="-122"/>
                <a:cs typeface="华文楷体" panose="02010600040101010101" charset="-122"/>
                <a:sym typeface="+mn-ea"/>
              </a:rPr>
              <a:t>　 </a:t>
            </a:r>
            <a:endParaRPr lang="zh-CN" altLang="en-US" sz="2400" dirty="0">
              <a:latin typeface="华文楷体" panose="02010600040101010101" charset="-122"/>
              <a:ea typeface="华文楷体" panose="02010600040101010101" charset="-122"/>
              <a:cs typeface="华文楷体" panose="02010600040101010101" charset="-122"/>
            </a:endParaRPr>
          </a:p>
          <a:p>
            <a:pPr algn="just" eaLnBrk="1" latinLnBrk="0" hangingPunct="1">
              <a:lnSpc>
                <a:spcPts val="3500"/>
              </a:lnSpc>
              <a:buClrTx/>
              <a:buSzTx/>
              <a:buFontTx/>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en-US" altLang="zh-CN" sz="2400" b="1" dirty="0">
                <a:latin typeface="华文楷体" panose="02010600040101010101" charset="-122"/>
                <a:ea typeface="华文楷体" panose="02010600040101010101" charset="-122"/>
                <a:cs typeface="华文楷体" panose="02010600040101010101" charset="-122"/>
                <a:sym typeface="+mn-ea"/>
              </a:rPr>
              <a:t> </a:t>
            </a:r>
            <a:r>
              <a:rPr lang="zh-CN" altLang="en-US" sz="2400" b="1" dirty="0">
                <a:solidFill>
                  <a:srgbClr val="00B0F0"/>
                </a:solidFill>
                <a:latin typeface="华文楷体" panose="02010600040101010101" charset="-122"/>
                <a:ea typeface="华文楷体" panose="02010600040101010101" charset="-122"/>
                <a:cs typeface="华文楷体" panose="02010600040101010101" charset="-122"/>
                <a:sym typeface="+mn-ea"/>
              </a:rPr>
              <a:t>1. 压力容器定义</a:t>
            </a:r>
            <a:endParaRPr lang="zh-CN" altLang="en-US" sz="2400" dirty="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spcBef>
                <a:spcPts val="0"/>
              </a:spcBef>
              <a:buNone/>
            </a:pPr>
            <a:r>
              <a:rPr lang="en-US" altLang="zh-CN" sz="2400" b="1" dirty="0">
                <a:latin typeface="华文楷体" panose="02010600040101010101" charset="-122"/>
                <a:ea typeface="华文楷体" panose="02010600040101010101" charset="-122"/>
                <a:cs typeface="华文楷体" panose="02010600040101010101" charset="-122"/>
                <a:sym typeface="+mn-ea"/>
              </a:rPr>
              <a:t>    </a:t>
            </a:r>
            <a:r>
              <a:rPr lang="zh-CN" altLang="en-US" sz="2400" b="1" dirty="0">
                <a:latin typeface="华文楷体" panose="02010600040101010101" charset="-122"/>
                <a:ea typeface="华文楷体" panose="02010600040101010101" charset="-122"/>
                <a:cs typeface="华文楷体" panose="02010600040101010101" charset="-122"/>
                <a:sym typeface="+mn-ea"/>
              </a:rPr>
              <a:t>压力容器</a:t>
            </a:r>
            <a:r>
              <a:rPr lang="zh-CN" altLang="en-US" sz="2400" dirty="0">
                <a:latin typeface="华文楷体" panose="02010600040101010101" charset="-122"/>
                <a:ea typeface="华文楷体" panose="02010600040101010101" charset="-122"/>
                <a:cs typeface="华文楷体" panose="02010600040101010101" charset="-122"/>
                <a:sym typeface="+mn-ea"/>
              </a:rPr>
              <a:t>是指盛装气体或者液体，承载一定压力的密闭设备，其同时具备以下条件：</a:t>
            </a:r>
          </a:p>
          <a:p>
            <a:pPr marL="0" indent="0" eaLnBrk="1" latinLnBrk="0" hangingPunct="1">
              <a:lnSpc>
                <a:spcPts val="3200"/>
              </a:lnSpc>
              <a:spcBef>
                <a:spcPts val="0"/>
              </a:spcBef>
              <a:buNone/>
            </a:pPr>
            <a:r>
              <a:rPr lang="zh-CN" altLang="en-US" sz="2400" dirty="0">
                <a:latin typeface="华文楷体" panose="02010600040101010101" charset="-122"/>
                <a:ea typeface="华文楷体" panose="02010600040101010101" charset="-122"/>
                <a:cs typeface="华文楷体" panose="02010600040101010101" charset="-122"/>
                <a:sym typeface="+mn-ea"/>
              </a:rPr>
              <a:t> </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（1）工作压力大于或者等于0.1MPa；</a:t>
            </a:r>
          </a:p>
        </p:txBody>
      </p:sp>
    </p:spTree>
    <p:extLst>
      <p:ext uri="{BB962C8B-B14F-4D97-AF65-F5344CB8AC3E}">
        <p14:creationId xmlns:p14="http://schemas.microsoft.com/office/powerpoint/2010/main" val="4091273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960" y="638810"/>
            <a:ext cx="8268970" cy="5662930"/>
          </a:xfrm>
        </p:spPr>
        <p:txBody>
          <a:bodyPr/>
          <a:lstStyle/>
          <a:p>
            <a:pPr marL="0" indent="0" eaLnBrk="1" latinLnBrk="0" hangingPunct="1">
              <a:lnSpc>
                <a:spcPts val="2980"/>
              </a:lnSpc>
              <a:spcBef>
                <a:spcPts val="0"/>
              </a:spcBef>
              <a:buNone/>
            </a:pPr>
            <a:r>
              <a:rPr lang="en-US" altLang="zh-CN" dirty="0">
                <a:latin typeface="华文楷体" panose="02010600040101010101" charset="-122"/>
                <a:ea typeface="华文楷体" panose="02010600040101010101" charset="-122"/>
                <a:sym typeface="+mn-ea"/>
              </a:rPr>
              <a:t>   </a:t>
            </a:r>
          </a:p>
          <a:p>
            <a:pPr marL="0" indent="0" eaLnBrk="1" latinLnBrk="0" hangingPunct="1">
              <a:lnSpc>
                <a:spcPts val="2980"/>
              </a:lnSpc>
              <a:spcBef>
                <a:spcPts val="0"/>
              </a:spcBef>
              <a:buNone/>
            </a:pPr>
            <a:endParaRPr lang="en-US" altLang="zh-CN" dirty="0">
              <a:latin typeface="华文楷体" panose="02010600040101010101" charset="-122"/>
              <a:ea typeface="华文楷体" panose="02010600040101010101" charset="-122"/>
              <a:sym typeface="+mn-ea"/>
            </a:endParaRPr>
          </a:p>
          <a:p>
            <a:pPr marL="0" indent="0" eaLnBrk="1" latinLnBrk="0" hangingPunct="1">
              <a:lnSpc>
                <a:spcPts val="2980"/>
              </a:lnSpc>
              <a:spcBef>
                <a:spcPts val="0"/>
              </a:spcBef>
              <a:buNone/>
            </a:pPr>
            <a:r>
              <a:rPr lang="en-US" altLang="zh-CN" dirty="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sz="2800" dirty="0">
                <a:solidFill>
                  <a:srgbClr val="0070C0"/>
                </a:solidFill>
                <a:latin typeface="华文楷体" panose="02010600040101010101" charset="-122"/>
                <a:ea typeface="华文楷体" panose="02010600040101010101" charset="-122"/>
                <a:cs typeface="华文楷体" panose="02010600040101010101" charset="-122"/>
                <a:sym typeface="+mn-ea"/>
              </a:rPr>
              <a:t>个体防护装备（劳动防护用品）</a:t>
            </a:r>
            <a:r>
              <a:rPr lang="zh-CN" altLang="en-US" sz="2800" dirty="0">
                <a:latin typeface="华文楷体" panose="02010600040101010101" charset="-122"/>
                <a:ea typeface="华文楷体" panose="02010600040101010101" charset="-122"/>
                <a:cs typeface="华文楷体" panose="02010600040101010101" charset="-122"/>
                <a:sym typeface="+mn-ea"/>
              </a:rPr>
              <a:t>，是指从业人员为防御物理、化学、生物等外界因素伤害所穿戴、配备和使用的护品的总称</a:t>
            </a:r>
            <a:r>
              <a:rPr lang="en-US" altLang="zh-CN" sz="2800" dirty="0">
                <a:latin typeface="华文楷体" panose="02010600040101010101" charset="-122"/>
                <a:ea typeface="华文楷体" panose="02010600040101010101" charset="-122"/>
                <a:cs typeface="华文楷体" panose="02010600040101010101" charset="-122"/>
                <a:sym typeface="+mn-ea"/>
              </a:rPr>
              <a:t>。</a:t>
            </a:r>
            <a:endParaRPr lang="en-US" altLang="zh-CN" sz="2800" dirty="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en-US" altLang="zh-CN" sz="2800" dirty="0">
                <a:latin typeface="华文楷体" panose="02010600040101010101" charset="-122"/>
                <a:ea typeface="华文楷体" panose="02010600040101010101" charset="-122"/>
                <a:cs typeface="华文楷体" panose="02010600040101010101" charset="-122"/>
                <a:sym typeface="+mn-ea"/>
              </a:rPr>
              <a:t>    </a:t>
            </a:r>
            <a:r>
              <a:rPr lang="zh-CN" altLang="en-US" sz="2800" b="1" dirty="0">
                <a:solidFill>
                  <a:schemeClr val="tx1"/>
                </a:solidFill>
                <a:latin typeface="华文楷体" panose="02010600040101010101" charset="-122"/>
                <a:ea typeface="华文楷体" panose="02010600040101010101" charset="-122"/>
                <a:cs typeface="华文楷体" panose="02010600040101010101" charset="-122"/>
                <a:sym typeface="+mn-ea"/>
              </a:rPr>
              <a:t>一、个体防护装备的分类、防护功能和适用范围</a:t>
            </a:r>
            <a:endParaRPr lang="zh-CN" altLang="en-US" sz="2800" b="1" u="sng"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80"/>
              </a:lnSpc>
              <a:spcBef>
                <a:spcPts val="0"/>
              </a:spcBef>
              <a:buNone/>
            </a:pPr>
            <a:r>
              <a:rPr lang="zh-CN" altLang="en-US" sz="2800"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en-US" altLang="zh-CN" sz="2800"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en-US" altLang="zh-CN" sz="2800" dirty="0">
                <a:latin typeface="华文楷体" panose="02010600040101010101" charset="-122"/>
                <a:ea typeface="华文楷体" panose="02010600040101010101" charset="-122"/>
                <a:cs typeface="华文楷体" panose="02010600040101010101" charset="-122"/>
                <a:sym typeface="+mn-ea"/>
              </a:rPr>
              <a:t> </a:t>
            </a:r>
            <a:r>
              <a:rPr lang="zh-CN" altLang="en-US" sz="2800" dirty="0">
                <a:latin typeface="华文楷体" panose="02010600040101010101" charset="-122"/>
                <a:ea typeface="华文楷体" panose="02010600040101010101" charset="-122"/>
                <a:cs typeface="华文楷体" panose="02010600040101010101" charset="-122"/>
                <a:sym typeface="+mn-ea"/>
              </a:rPr>
              <a:t>共分</a:t>
            </a:r>
            <a:r>
              <a:rPr lang="zh-CN" altLang="en-US" sz="2800" dirty="0">
                <a:solidFill>
                  <a:srgbClr val="00B050"/>
                </a:solidFill>
                <a:latin typeface="华文楷体" panose="02010600040101010101" charset="-122"/>
                <a:ea typeface="华文楷体" panose="02010600040101010101" charset="-122"/>
                <a:cs typeface="华文楷体" panose="02010600040101010101" charset="-122"/>
                <a:sym typeface="+mn-ea"/>
              </a:rPr>
              <a:t>八大类</a:t>
            </a:r>
            <a:endParaRPr lang="zh-CN" altLang="en-US" sz="2800" dirty="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en-US" altLang="zh-CN" sz="2800" dirty="0">
                <a:solidFill>
                  <a:srgbClr val="00B0F0"/>
                </a:solidFill>
                <a:latin typeface="华文楷体" panose="02010600040101010101" charset="-122"/>
                <a:ea typeface="华文楷体" panose="02010600040101010101" charset="-122"/>
                <a:cs typeface="华文楷体" panose="02010600040101010101" charset="-122"/>
                <a:sym typeface="+mn-ea"/>
              </a:rPr>
              <a:t>    1. </a:t>
            </a:r>
            <a:r>
              <a:rPr lang="zh-CN" altLang="en-US" sz="2800" dirty="0">
                <a:solidFill>
                  <a:srgbClr val="00B0F0"/>
                </a:solidFill>
                <a:latin typeface="华文楷体" panose="02010600040101010101" charset="-122"/>
                <a:ea typeface="华文楷体" panose="02010600040101010101" charset="-122"/>
                <a:cs typeface="华文楷体" panose="02010600040101010101" charset="-122"/>
                <a:sym typeface="+mn-ea"/>
              </a:rPr>
              <a:t>头部防护（</a:t>
            </a:r>
            <a:r>
              <a:rPr lang="en-US" altLang="zh-CN" sz="2800" dirty="0">
                <a:solidFill>
                  <a:srgbClr val="00B0F0"/>
                </a:solidFill>
                <a:latin typeface="华文楷体" panose="02010600040101010101" charset="-122"/>
                <a:ea typeface="华文楷体" panose="02010600040101010101" charset="-122"/>
                <a:cs typeface="华文楷体" panose="02010600040101010101" charset="-122"/>
                <a:sym typeface="+mn-ea"/>
              </a:rPr>
              <a:t>TB</a:t>
            </a:r>
            <a:r>
              <a:rPr lang="zh-CN" altLang="en-US" sz="2800" dirty="0">
                <a:solidFill>
                  <a:srgbClr val="00B0F0"/>
                </a:solidFill>
                <a:latin typeface="华文楷体" panose="02010600040101010101" charset="-122"/>
                <a:ea typeface="华文楷体" panose="02010600040101010101" charset="-122"/>
                <a:cs typeface="华文楷体" panose="02010600040101010101" charset="-122"/>
                <a:sym typeface="+mn-ea"/>
              </a:rPr>
              <a:t>）</a:t>
            </a:r>
            <a:endParaRPr lang="zh-CN" altLang="en-US" sz="2800" dirty="0">
              <a:solidFill>
                <a:srgbClr val="00B0F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en-US" altLang="zh-CN" sz="2800" dirty="0">
                <a:latin typeface="华文楷体" panose="02010600040101010101" charset="-122"/>
                <a:ea typeface="华文楷体" panose="02010600040101010101" charset="-122"/>
                <a:cs typeface="华文楷体" panose="02010600040101010101" charset="-122"/>
                <a:sym typeface="+mn-ea"/>
              </a:rPr>
              <a:t>    ⑴</a:t>
            </a:r>
            <a:r>
              <a:rPr lang="zh-CN" altLang="en-US" sz="2800" dirty="0">
                <a:solidFill>
                  <a:srgbClr val="FF0000"/>
                </a:solidFill>
                <a:latin typeface="华文楷体" panose="02010600040101010101" charset="-122"/>
                <a:ea typeface="华文楷体" panose="02010600040101010101" charset="-122"/>
                <a:cs typeface="华文楷体" panose="02010600040101010101" charset="-122"/>
                <a:sym typeface="+mn-ea"/>
              </a:rPr>
              <a:t>安全帽</a:t>
            </a:r>
            <a:r>
              <a:rPr lang="zh-CN" altLang="en-US" sz="2800" dirty="0">
                <a:latin typeface="华文楷体" panose="02010600040101010101" charset="-122"/>
                <a:ea typeface="华文楷体" panose="02010600040101010101" charset="-122"/>
                <a:cs typeface="华文楷体" panose="02010600040101010101" charset="-122"/>
                <a:sym typeface="+mn-ea"/>
              </a:rPr>
              <a:t>（</a:t>
            </a:r>
            <a:r>
              <a:rPr lang="en-US" altLang="zh-CN" sz="2800" dirty="0">
                <a:latin typeface="华文楷体" panose="02010600040101010101" charset="-122"/>
                <a:ea typeface="华文楷体" panose="02010600040101010101" charset="-122"/>
                <a:cs typeface="华文楷体" panose="02010600040101010101" charset="-122"/>
                <a:sym typeface="+mn-ea"/>
              </a:rPr>
              <a:t>TB-01</a:t>
            </a:r>
            <a:r>
              <a:rPr lang="zh-CN" altLang="en-US" sz="2800" dirty="0">
                <a:latin typeface="华文楷体" panose="02010600040101010101" charset="-122"/>
                <a:ea typeface="华文楷体" panose="02010600040101010101" charset="-122"/>
                <a:cs typeface="华文楷体" panose="02010600040101010101" charset="-122"/>
                <a:sym typeface="+mn-ea"/>
              </a:rPr>
              <a:t>）对人头部受坠物及其他特定因素引起的伤害起保护作用的装备。存在坠物或对头部产生碰撞风险的作业场所。</a:t>
            </a:r>
            <a:endParaRPr lang="en-US" altLang="zh-CN" sz="2800" dirty="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980"/>
              </a:lnSpc>
              <a:spcBef>
                <a:spcPts val="0"/>
              </a:spcBef>
              <a:buNone/>
            </a:pPr>
            <a:r>
              <a:rPr lang="en-US" altLang="zh-CN" sz="2800" dirty="0">
                <a:latin typeface="华文楷体" panose="02010600040101010101" charset="-122"/>
                <a:ea typeface="华文楷体" panose="02010600040101010101" charset="-122"/>
                <a:cs typeface="华文楷体" panose="02010600040101010101" charset="-122"/>
                <a:sym typeface="+mn-ea"/>
              </a:rPr>
              <a:t>    ⑵</a:t>
            </a:r>
            <a:r>
              <a:rPr lang="zh-CN" altLang="en-US" sz="2800" dirty="0">
                <a:solidFill>
                  <a:srgbClr val="FF0000"/>
                </a:solidFill>
                <a:latin typeface="华文楷体" panose="02010600040101010101" charset="-122"/>
                <a:ea typeface="华文楷体" panose="02010600040101010101" charset="-122"/>
                <a:cs typeface="华文楷体" panose="02010600040101010101" charset="-122"/>
                <a:sym typeface="+mn-ea"/>
              </a:rPr>
              <a:t>防静电工作帽</a:t>
            </a:r>
            <a:r>
              <a:rPr lang="zh-CN" altLang="en-US" sz="2800" dirty="0">
                <a:latin typeface="华文楷体" panose="02010600040101010101" charset="-122"/>
                <a:ea typeface="华文楷体" panose="02010600040101010101" charset="-122"/>
                <a:cs typeface="华文楷体" panose="02010600040101010101" charset="-122"/>
                <a:sym typeface="+mn-ea"/>
              </a:rPr>
              <a:t>（</a:t>
            </a:r>
            <a:r>
              <a:rPr lang="en-US" altLang="zh-CN" sz="2800" dirty="0">
                <a:latin typeface="华文楷体" panose="02010600040101010101" charset="-122"/>
                <a:ea typeface="华文楷体" panose="02010600040101010101" charset="-122"/>
                <a:cs typeface="华文楷体" panose="02010600040101010101" charset="-122"/>
                <a:sym typeface="+mn-ea"/>
              </a:rPr>
              <a:t>TB-02</a:t>
            </a:r>
            <a:r>
              <a:rPr lang="zh-CN" altLang="en-US" sz="2800" dirty="0">
                <a:latin typeface="华文楷体" panose="02010600040101010101" charset="-122"/>
                <a:ea typeface="华文楷体" panose="02010600040101010101" charset="-122"/>
                <a:cs typeface="华文楷体" panose="02010600040101010101" charset="-122"/>
                <a:sym typeface="+mn-ea"/>
              </a:rPr>
              <a:t>）</a:t>
            </a:r>
            <a:r>
              <a:rPr lang="zh-CN" altLang="en-US" sz="2800" dirty="0">
                <a:latin typeface="华文楷体" panose="02010600040101010101" charset="-122"/>
                <a:ea typeface="华文楷体" panose="02010600040101010101" charset="-122"/>
                <a:sym typeface="+mn-ea"/>
              </a:rPr>
              <a:t>以防静电织物为主要原料，为防止帽体上的静电荷积聚而制成的工作帽。电子、石油、化工、轻工、电力等静电敏感区域或火灾和爆炸危险场所。</a:t>
            </a:r>
            <a:endParaRPr lang="zh-CN" altLang="en-US" sz="2800" dirty="0">
              <a:latin typeface="华文楷体" panose="02010600040101010101" charset="-122"/>
              <a:ea typeface="华文楷体" panose="02010600040101010101" charset="-122"/>
            </a:endParaRPr>
          </a:p>
          <a:p>
            <a:pPr marL="0" indent="0" eaLnBrk="1" latinLnBrk="0" hangingPunct="1">
              <a:lnSpc>
                <a:spcPts val="2980"/>
              </a:lnSpc>
              <a:spcBef>
                <a:spcPts val="0"/>
              </a:spcBef>
              <a:buNone/>
            </a:pPr>
            <a:endParaRPr lang="en-US" altLang="zh-CN" sz="2800" dirty="0">
              <a:latin typeface="华文楷体" panose="02010600040101010101" charset="-122"/>
              <a:ea typeface="华文楷体" panose="02010600040101010101" charset="-122"/>
              <a:sym typeface="+mn-ea"/>
            </a:endParaRPr>
          </a:p>
        </p:txBody>
      </p:sp>
      <p:sp>
        <p:nvSpPr>
          <p:cNvPr id="2" name="AutoShape 6"/>
          <p:cNvSpPr>
            <a:spLocks noChangeArrowheads="1"/>
          </p:cNvSpPr>
          <p:nvPr/>
        </p:nvSpPr>
        <p:spPr bwMode="auto">
          <a:xfrm>
            <a:off x="1564005" y="640080"/>
            <a:ext cx="5719445" cy="645795"/>
          </a:xfrm>
          <a:prstGeom prst="flowChartTerminator">
            <a:avLst/>
          </a:prstGeom>
          <a:solidFill>
            <a:srgbClr val="FFC000"/>
          </a:solidFill>
          <a:ln w="9525" algn="ctr">
            <a:solidFill>
              <a:schemeClr val="bg2"/>
            </a:solidFill>
            <a:miter lim="800000"/>
          </a:ln>
        </p:spPr>
        <p:txBody>
          <a:bodyPr wrap="none" anchor="ctr"/>
          <a:lstStyle/>
          <a:p>
            <a:pPr algn="ctr"/>
            <a:r>
              <a:rPr lang="zh-CN" altLang="en-US" sz="3200" b="1" dirty="0">
                <a:solidFill>
                  <a:srgbClr val="000099"/>
                </a:solidFill>
                <a:latin typeface="华文楷体" panose="02010600040101010101" charset="-122"/>
                <a:ea typeface="华文楷体" panose="02010600040101010101" charset="-122"/>
                <a:cs typeface="华文楷体" panose="02010600040101010101" charset="-122"/>
              </a:rPr>
              <a:t>第三节  个体防护用品</a:t>
            </a:r>
          </a:p>
        </p:txBody>
      </p:sp>
    </p:spTree>
    <p:extLst>
      <p:ext uri="{BB962C8B-B14F-4D97-AF65-F5344CB8AC3E}">
        <p14:creationId xmlns:p14="http://schemas.microsoft.com/office/powerpoint/2010/main" val="4126353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3110" y="569595"/>
            <a:ext cx="8211820" cy="5812790"/>
          </a:xfrm>
        </p:spPr>
        <p:txBody>
          <a:bodyPr/>
          <a:lstStyle/>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rPr>
              <a:t>    </a:t>
            </a:r>
            <a:r>
              <a:rPr lang="en-US" altLang="zh-CN" b="1" dirty="0">
                <a:latin typeface="华文楷体" panose="02010600040101010101" charset="-122"/>
                <a:ea typeface="华文楷体" panose="02010600040101010101" charset="-122"/>
                <a:sym typeface="+mn-ea"/>
              </a:rPr>
              <a:t> 2. </a:t>
            </a:r>
            <a:r>
              <a:rPr lang="zh-CN" altLang="en-US" b="1" dirty="0">
                <a:latin typeface="华文楷体" panose="02010600040101010101" charset="-122"/>
                <a:ea typeface="华文楷体" panose="02010600040101010101" charset="-122"/>
                <a:sym typeface="+mn-ea"/>
              </a:rPr>
              <a:t>化学法</a:t>
            </a:r>
            <a:endParaRPr lang="zh-CN" altLang="en-US" b="1" dirty="0">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dirty="0">
                <a:latin typeface="华文楷体" panose="02010600040101010101" charset="-122"/>
                <a:ea typeface="华文楷体" panose="02010600040101010101" charset="-122"/>
                <a:sym typeface="+mn-ea"/>
              </a:rPr>
              <a:t> </a:t>
            </a:r>
            <a:r>
              <a:rPr lang="en-US" altLang="zh-CN" dirty="0">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是通过法学反应来分离、去除废水中呈溶解、胶体状态的污染物或将其转化为无害物质的处理方</a:t>
            </a:r>
            <a:r>
              <a:rPr lang="en-US" altLang="zh-CN" dirty="0">
                <a:latin typeface="华文楷体" panose="02010600040101010101" charset="-122"/>
                <a:ea typeface="华文楷体" panose="02010600040101010101" charset="-122"/>
                <a:sym typeface="+mn-ea"/>
              </a:rPr>
              <a:t>法。</a:t>
            </a:r>
            <a:endParaRPr lang="zh-CN" altLang="en-US" dirty="0">
              <a:solidFill>
                <a:schemeClr val="tx1"/>
              </a:solidFill>
              <a:latin typeface="华文楷体" panose="02010600040101010101" charset="-122"/>
              <a:ea typeface="华文楷体" panose="02010600040101010101" charset="-122"/>
              <a:sym typeface="+mn-ea"/>
            </a:endParaRPr>
          </a:p>
          <a:p>
            <a:pPr marL="0" indent="0" algn="just" eaLnBrk="1" latinLnBrk="0" hangingPunct="1">
              <a:lnSpc>
                <a:spcPts val="3500"/>
              </a:lnSpc>
              <a:spcBef>
                <a:spcPts val="0"/>
              </a:spcBef>
              <a:buNone/>
            </a:pPr>
            <a:r>
              <a:rPr lang="en-US" altLang="zh-CN" dirty="0">
                <a:latin typeface="华文楷体" panose="02010600040101010101" charset="-122"/>
                <a:ea typeface="华文楷体" panose="02010600040101010101" charset="-122"/>
              </a:rPr>
              <a:t>    </a:t>
            </a:r>
            <a:r>
              <a:rPr lang="zh-CN" altLang="en-US" dirty="0">
                <a:latin typeface="华文楷体" panose="02010600040101010101" charset="-122"/>
                <a:ea typeface="华文楷体" panose="02010600040101010101" charset="-122"/>
              </a:rPr>
              <a:t>在化学处理法中，混凝、中和、氧化还原法等常投加污水处理药剂。废水处理最常用的是絮凝剂。</a:t>
            </a:r>
          </a:p>
          <a:p>
            <a:pPr marL="0" indent="0" algn="just" eaLnBrk="1" latinLnBrk="0" hangingPunct="1">
              <a:lnSpc>
                <a:spcPts val="3500"/>
              </a:lnSpc>
              <a:spcBef>
                <a:spcPts val="0"/>
              </a:spcBef>
              <a:buNone/>
            </a:pPr>
            <a:r>
              <a:rPr lang="en-US" altLang="zh-CN" dirty="0">
                <a:latin typeface="华文楷体" panose="02010600040101010101" charset="-122"/>
                <a:ea typeface="华文楷体" panose="02010600040101010101" charset="-122"/>
              </a:rPr>
              <a:t>    </a:t>
            </a:r>
            <a:r>
              <a:rPr lang="zh-CN" altLang="en-US" dirty="0">
                <a:latin typeface="华文楷体" panose="02010600040101010101" charset="-122"/>
                <a:ea typeface="华文楷体" panose="02010600040101010101" charset="-122"/>
              </a:rPr>
              <a:t>氧化还原法有</a:t>
            </a:r>
            <a:r>
              <a:rPr lang="zh-CN" altLang="en-US" dirty="0">
                <a:solidFill>
                  <a:srgbClr val="FF0000"/>
                </a:solidFill>
                <a:latin typeface="华文楷体" panose="02010600040101010101" charset="-122"/>
                <a:ea typeface="华文楷体" panose="02010600040101010101" charset="-122"/>
              </a:rPr>
              <a:t>Fe-C电解法</a:t>
            </a:r>
            <a:r>
              <a:rPr lang="zh-CN" altLang="en-US" dirty="0">
                <a:latin typeface="华文楷体" panose="02010600040101010101" charset="-122"/>
                <a:ea typeface="华文楷体" panose="02010600040101010101" charset="-122"/>
              </a:rPr>
              <a:t>、</a:t>
            </a:r>
            <a:r>
              <a:rPr lang="zh-CN" altLang="en-US" dirty="0">
                <a:solidFill>
                  <a:srgbClr val="FF0000"/>
                </a:solidFill>
                <a:latin typeface="华文楷体" panose="02010600040101010101" charset="-122"/>
                <a:ea typeface="华文楷体" panose="02010600040101010101" charset="-122"/>
              </a:rPr>
              <a:t>臭氧氧化法</a:t>
            </a:r>
            <a:r>
              <a:rPr lang="zh-CN" altLang="en-US" dirty="0">
                <a:latin typeface="华文楷体" panose="02010600040101010101" charset="-122"/>
                <a:ea typeface="华文楷体" panose="02010600040101010101" charset="-122"/>
              </a:rPr>
              <a:t>和</a:t>
            </a:r>
            <a:r>
              <a:rPr lang="zh-CN" altLang="en-US" dirty="0">
                <a:solidFill>
                  <a:srgbClr val="FF0000"/>
                </a:solidFill>
                <a:latin typeface="华文楷体" panose="02010600040101010101" charset="-122"/>
                <a:ea typeface="华文楷体" panose="02010600040101010101" charset="-122"/>
              </a:rPr>
              <a:t>芬顿（Fenton）试剂法</a:t>
            </a:r>
            <a:r>
              <a:rPr lang="zh-CN" altLang="en-US" dirty="0">
                <a:latin typeface="华文楷体" panose="02010600040101010101" charset="-122"/>
                <a:ea typeface="华文楷体" panose="02010600040101010101" charset="-122"/>
              </a:rPr>
              <a:t>。</a:t>
            </a:r>
          </a:p>
          <a:p>
            <a:pPr marL="0" indent="0" algn="just" eaLnBrk="1" latinLnBrk="0" hangingPunct="1">
              <a:lnSpc>
                <a:spcPts val="3500"/>
              </a:lnSpc>
              <a:spcBef>
                <a:spcPts val="0"/>
              </a:spcBef>
              <a:buNone/>
            </a:pPr>
            <a:r>
              <a:rPr lang="en-US" altLang="zh-CN" dirty="0">
                <a:latin typeface="华文楷体" panose="02010600040101010101" charset="-122"/>
                <a:ea typeface="华文楷体" panose="02010600040101010101" charset="-122"/>
              </a:rPr>
              <a:t>    ⑴Fe-C法是在不通电的情况下，利用填充在废水中的微电解材料自身产生1.2V电位差对废水进行电解处理，以达到降解有机污染物的目的。</a:t>
            </a:r>
          </a:p>
          <a:p>
            <a:pPr marL="0" indent="0" algn="just" eaLnBrk="1" latinLnBrk="0" hangingPunct="1">
              <a:lnSpc>
                <a:spcPts val="3500"/>
              </a:lnSpc>
              <a:spcBef>
                <a:spcPts val="0"/>
              </a:spcBef>
              <a:buNone/>
            </a:pPr>
            <a:r>
              <a:rPr lang="en-US" altLang="zh-CN" dirty="0">
                <a:latin typeface="华文楷体" panose="02010600040101010101" charset="-122"/>
                <a:ea typeface="华文楷体" panose="02010600040101010101" charset="-122"/>
              </a:rPr>
              <a:t>    ⑵</a:t>
            </a:r>
            <a:r>
              <a:rPr lang="en-US" altLang="zh-CN" dirty="0" err="1">
                <a:latin typeface="华文楷体" panose="02010600040101010101" charset="-122"/>
                <a:ea typeface="华文楷体" panose="02010600040101010101" charset="-122"/>
              </a:rPr>
              <a:t>臭氧是强烈的氧化剂，它能氧化多种有机物和无机物，清除对臭氧的高度氧化活性很敏感的毒物，如酚类、苯环类</a:t>
            </a:r>
            <a:r>
              <a:rPr lang="en-US" altLang="zh-CN" dirty="0">
                <a:latin typeface="华文楷体" panose="02010600040101010101" charset="-122"/>
                <a:ea typeface="华文楷体" panose="02010600040101010101" charset="-122"/>
              </a:rPr>
              <a:t>、</a:t>
            </a:r>
            <a:endParaRPr lang="zh-CN" altLang="en-US" dirty="0">
              <a:latin typeface="华文楷体" panose="02010600040101010101" charset="-122"/>
              <a:ea typeface="华文楷体" panose="02010600040101010101" charset="-122"/>
            </a:endParaRPr>
          </a:p>
        </p:txBody>
      </p:sp>
    </p:spTree>
    <p:extLst>
      <p:ext uri="{BB962C8B-B14F-4D97-AF65-F5344CB8AC3E}">
        <p14:creationId xmlns:p14="http://schemas.microsoft.com/office/powerpoint/2010/main" val="27084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805" y="829945"/>
            <a:ext cx="8239125" cy="5552440"/>
          </a:xfrm>
        </p:spPr>
        <p:txBody>
          <a:bodyPr/>
          <a:lstStyle/>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氰化物、硫化物、亚硝酸盐、铁、锰、有机氮化合物等，由于对各种有机物的作用范围较广，可以去除其他方法不易去除的COD和TOC；同时又具有很强的氧化漂白作用，可以明显降低水的色度</a:t>
            </a:r>
            <a:r>
              <a:rPr lang="zh-CN" altLang="en-US">
                <a:latin typeface="华文楷体" panose="02010600040101010101" charset="-122"/>
                <a:ea typeface="华文楷体" panose="02010600040101010101" charset="-122"/>
                <a:sym typeface="+mn-ea"/>
              </a:rPr>
              <a:t>。采用臭氧氧化技术处理有机废水，具有反应速度快、无二次污染等优点。</a:t>
            </a: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⑶亚铁盐（作为催化剂）和双氧水（作为氧化剂）的组成的均相液体体系称为</a:t>
            </a:r>
            <a:r>
              <a:rPr lang="zh-CN" altLang="en-US">
                <a:highlight>
                  <a:srgbClr val="FFFF00"/>
                </a:highlight>
                <a:latin typeface="华文楷体" panose="02010600040101010101" charset="-122"/>
                <a:ea typeface="华文楷体" panose="02010600040101010101" charset="-122"/>
                <a:cs typeface="华文楷体" panose="02010600040101010101" charset="-122"/>
              </a:rPr>
              <a:t>芬顿（</a:t>
            </a:r>
            <a:r>
              <a:rPr lang="en-US" altLang="zh-CN">
                <a:highlight>
                  <a:srgbClr val="FFFF00"/>
                </a:highlight>
                <a:latin typeface="华文楷体" panose="02010600040101010101" charset="-122"/>
                <a:ea typeface="华文楷体" panose="02010600040101010101" charset="-122"/>
                <a:cs typeface="华文楷体" panose="02010600040101010101" charset="-122"/>
              </a:rPr>
              <a:t>Fenton</a:t>
            </a:r>
            <a:r>
              <a:rPr lang="zh-CN" altLang="en-US">
                <a:highlight>
                  <a:srgbClr val="FFFF00"/>
                </a:highlight>
                <a:latin typeface="华文楷体" panose="02010600040101010101" charset="-122"/>
                <a:ea typeface="华文楷体" panose="02010600040101010101" charset="-122"/>
                <a:cs typeface="华文楷体" panose="02010600040101010101" charset="-122"/>
              </a:rPr>
              <a:t>）</a:t>
            </a:r>
            <a:r>
              <a:rPr lang="en-US" altLang="zh-CN">
                <a:highlight>
                  <a:srgbClr val="FFFF00"/>
                </a:highlight>
                <a:latin typeface="华文楷体" panose="02010600040101010101" charset="-122"/>
                <a:ea typeface="华文楷体" panose="02010600040101010101" charset="-122"/>
                <a:cs typeface="华文楷体" panose="02010600040101010101" charset="-122"/>
              </a:rPr>
              <a:t>试剂</a:t>
            </a:r>
            <a:r>
              <a:rPr lang="zh-CN" altLang="en-US">
                <a:latin typeface="华文楷体" panose="02010600040101010101" charset="-122"/>
                <a:ea typeface="华文楷体" panose="02010600040101010101" charset="-122"/>
                <a:cs typeface="华文楷体" panose="02010600040101010101" charset="-122"/>
              </a:rPr>
              <a:t>。芬顿氧化是指芬顿试剂在酸性条件下生成羟基自由基（▪OH），破坏有机物结构、最终氧化</a:t>
            </a:r>
            <a:r>
              <a:rPr lang="zh-CN" altLang="en-US">
                <a:latin typeface="华文楷体" panose="02010600040101010101" charset="-122"/>
                <a:ea typeface="华文楷体" panose="02010600040101010101" charset="-122"/>
                <a:cs typeface="华文楷体" panose="02010600040101010101" charset="-122"/>
                <a:sym typeface="+mn-ea"/>
              </a:rPr>
              <a:t>分解有机物的过程</a:t>
            </a:r>
            <a:r>
              <a:rPr lang="zh-CN" altLang="en-US">
                <a:latin typeface="华文楷体" panose="02010600040101010101" charset="-122"/>
                <a:ea typeface="华文楷体" panose="02010600040101010101" charset="-122"/>
                <a:cs typeface="华文楷体" panose="02010600040101010101" charset="-122"/>
              </a:rPr>
              <a:t>。它能有效去除传统废水处理技术无法去除的难降解有机物。</a:t>
            </a:r>
          </a:p>
        </p:txBody>
      </p:sp>
    </p:spTree>
    <p:extLst>
      <p:ext uri="{BB962C8B-B14F-4D97-AF65-F5344CB8AC3E}">
        <p14:creationId xmlns:p14="http://schemas.microsoft.com/office/powerpoint/2010/main" val="1112710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7070" y="569595"/>
            <a:ext cx="8277860" cy="5860415"/>
          </a:xfrm>
        </p:spPr>
        <p:txBody>
          <a:bodyPr/>
          <a:lstStyle/>
          <a:p>
            <a:pPr marL="0" indent="0" eaLnBrk="1" latinLnBrk="0" hangingPunct="1">
              <a:lnSpc>
                <a:spcPts val="298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PM</a:t>
            </a:r>
            <a:r>
              <a:rPr lang="zh-CN" altLang="en-US" baseline="-25000" dirty="0">
                <a:latin typeface="华文楷体" panose="02010600040101010101" charset="-122"/>
                <a:ea typeface="华文楷体" panose="02010600040101010101" charset="-122"/>
                <a:cs typeface="华文楷体" panose="02010600040101010101" charset="-122"/>
                <a:sym typeface="+mn-ea"/>
              </a:rPr>
              <a:t>2.5</a:t>
            </a:r>
            <a:r>
              <a:rPr lang="zh-CN" altLang="en-US" dirty="0">
                <a:latin typeface="华文楷体" panose="02010600040101010101" charset="-122"/>
                <a:ea typeface="华文楷体" panose="02010600040101010101" charset="-122"/>
                <a:cs typeface="华文楷体" panose="02010600040101010101" charset="-122"/>
                <a:sym typeface="+mn-ea"/>
              </a:rPr>
              <a:t>粒径小，富含大量的有毒、有害物质且在大气中的漂浮时间长，不易沉积，能深入肺部，因而对人体健康和大气环境质量的影响更大。</a:t>
            </a:r>
          </a:p>
          <a:p>
            <a:pPr marL="0" indent="0" algn="just" eaLnBrk="1" latinLnBrk="0" hangingPunct="1">
              <a:lnSpc>
                <a:spcPct val="100000"/>
              </a:lnSpc>
              <a:buClrTx/>
              <a:buSzTx/>
              <a:buFontTx/>
              <a:buNone/>
            </a:pP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4. 气态污染物</a:t>
            </a:r>
          </a:p>
          <a:p>
            <a:pPr marL="0" indent="0" algn="just" eaLnBrk="1" latinLnBrk="0" hangingPunct="1">
              <a:lnSpc>
                <a:spcPts val="3360"/>
              </a:lnSpc>
              <a:buClrTx/>
              <a:buSzTx/>
              <a:buFontTx/>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以气体形态进入大气的污染物称为气态污染物。对我国大气环境</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危害最大的五类</a:t>
            </a:r>
            <a:r>
              <a:rPr lang="zh-CN" altLang="en-US" dirty="0">
                <a:latin typeface="华文楷体" panose="02010600040101010101" charset="-122"/>
                <a:ea typeface="华文楷体" panose="02010600040101010101" charset="-122"/>
                <a:cs typeface="华文楷体" panose="02010600040101010101" charset="-122"/>
                <a:sym typeface="+mn-ea"/>
              </a:rPr>
              <a:t>气态污染物：</a:t>
            </a:r>
          </a:p>
          <a:p>
            <a:pPr marL="0" indent="0" algn="just" eaLnBrk="1" latinLnBrk="0" hangingPunct="1">
              <a:lnSpc>
                <a:spcPts val="3360"/>
              </a:lnSpc>
              <a:buClrTx/>
              <a:buSzTx/>
              <a:buFontTx/>
              <a:buNone/>
            </a:pPr>
            <a:r>
              <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⑴含硫化合物</a:t>
            </a:r>
            <a:r>
              <a:rPr lang="zh-CN" altLang="en-US" b="1" dirty="0">
                <a:solidFill>
                  <a:srgbClr val="00B050"/>
                </a:solidFill>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 </a:t>
            </a:r>
          </a:p>
          <a:p>
            <a:pPr marL="0" indent="0" algn="just" eaLnBrk="1" latinLnBrk="0" hangingPunct="1">
              <a:lnSpc>
                <a:spcPts val="3360"/>
              </a:lnSpc>
              <a:buClrTx/>
              <a:buSzTx/>
              <a:buFontTx/>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主要是指</a:t>
            </a:r>
            <a:r>
              <a:rPr lang="en-US" altLang="zh-CN" dirty="0">
                <a:latin typeface="华文楷体" panose="02010600040101010101" charset="-122"/>
                <a:ea typeface="华文楷体" panose="02010600040101010101" charset="-122"/>
                <a:cs typeface="华文楷体" panose="02010600040101010101" charset="-122"/>
                <a:sym typeface="+mn-ea"/>
              </a:rPr>
              <a:t>SO</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SO</a:t>
            </a:r>
            <a:r>
              <a:rPr lang="en-US" altLang="zh-CN" baseline="-25000" dirty="0">
                <a:latin typeface="华文楷体" panose="02010600040101010101" charset="-122"/>
                <a:ea typeface="华文楷体" panose="02010600040101010101" charset="-122"/>
                <a:cs typeface="华文楷体" panose="02010600040101010101" charset="-122"/>
                <a:sym typeface="+mn-ea"/>
              </a:rPr>
              <a:t>3</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H</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en-US" altLang="zh-CN" dirty="0">
                <a:latin typeface="华文楷体" panose="02010600040101010101" charset="-122"/>
                <a:ea typeface="华文楷体" panose="02010600040101010101" charset="-122"/>
                <a:cs typeface="华文楷体" panose="02010600040101010101" charset="-122"/>
                <a:sym typeface="+mn-ea"/>
              </a:rPr>
              <a:t>S</a:t>
            </a:r>
            <a:r>
              <a:rPr lang="zh-CN" altLang="en-US" dirty="0">
                <a:latin typeface="华文楷体" panose="02010600040101010101" charset="-122"/>
                <a:ea typeface="华文楷体" panose="02010600040101010101" charset="-122"/>
                <a:cs typeface="华文楷体" panose="02010600040101010101" charset="-122"/>
                <a:sym typeface="+mn-ea"/>
              </a:rPr>
              <a:t>等；其中以</a:t>
            </a:r>
            <a:r>
              <a:rPr lang="en-US" altLang="zh-CN" dirty="0">
                <a:latin typeface="华文楷体" panose="02010600040101010101" charset="-122"/>
                <a:ea typeface="华文楷体" panose="02010600040101010101" charset="-122"/>
                <a:cs typeface="华文楷体" panose="02010600040101010101" charset="-122"/>
                <a:sym typeface="+mn-ea"/>
              </a:rPr>
              <a:t>SO</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zh-CN" altLang="en-US" dirty="0">
                <a:latin typeface="华文楷体" panose="02010600040101010101" charset="-122"/>
                <a:ea typeface="华文楷体" panose="02010600040101010101" charset="-122"/>
                <a:cs typeface="华文楷体" panose="02010600040101010101" charset="-122"/>
                <a:sym typeface="+mn-ea"/>
              </a:rPr>
              <a:t>数量最大，危害最大，是影响大气质量的最主要气态污染物。当大气中</a:t>
            </a:r>
            <a:r>
              <a:rPr lang="en-US" altLang="zh-CN" dirty="0">
                <a:latin typeface="华文楷体" panose="02010600040101010101" charset="-122"/>
                <a:ea typeface="华文楷体" panose="02010600040101010101" charset="-122"/>
                <a:cs typeface="华文楷体" panose="02010600040101010101" charset="-122"/>
                <a:sym typeface="+mn-ea"/>
              </a:rPr>
              <a:t>SO</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zh-CN" altLang="en-US" dirty="0">
                <a:latin typeface="华文楷体" panose="02010600040101010101" charset="-122"/>
                <a:ea typeface="华文楷体" panose="02010600040101010101" charset="-122"/>
                <a:cs typeface="华文楷体" panose="02010600040101010101" charset="-122"/>
                <a:sym typeface="+mn-ea"/>
              </a:rPr>
              <a:t>氧化成硫酸酸雾时，硫酸酸雾引起的生理反应比单一的</a:t>
            </a:r>
            <a:r>
              <a:rPr lang="en-US" altLang="zh-CN" dirty="0">
                <a:latin typeface="华文楷体" panose="02010600040101010101" charset="-122"/>
                <a:ea typeface="华文楷体" panose="02010600040101010101" charset="-122"/>
                <a:cs typeface="华文楷体" panose="02010600040101010101" charset="-122"/>
                <a:sym typeface="+mn-ea"/>
              </a:rPr>
              <a:t>SO</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zh-CN" altLang="en-US" dirty="0">
                <a:latin typeface="华文楷体" panose="02010600040101010101" charset="-122"/>
                <a:ea typeface="华文楷体" panose="02010600040101010101" charset="-122"/>
                <a:cs typeface="华文楷体" panose="02010600040101010101" charset="-122"/>
                <a:sym typeface="+mn-ea"/>
              </a:rPr>
              <a:t>气体强</a:t>
            </a:r>
            <a:r>
              <a:rPr lang="en-US" altLang="zh-CN" dirty="0">
                <a:latin typeface="华文楷体" panose="02010600040101010101" charset="-122"/>
                <a:ea typeface="华文楷体" panose="02010600040101010101" charset="-122"/>
                <a:cs typeface="华文楷体" panose="02010600040101010101" charset="-122"/>
                <a:sym typeface="+mn-ea"/>
              </a:rPr>
              <a:t>4～20</a:t>
            </a:r>
            <a:r>
              <a:rPr lang="zh-CN" altLang="en-US" dirty="0">
                <a:latin typeface="华文楷体" panose="02010600040101010101" charset="-122"/>
                <a:ea typeface="华文楷体" panose="02010600040101010101" charset="-122"/>
                <a:cs typeface="华文楷体" panose="02010600040101010101" charset="-122"/>
                <a:sym typeface="+mn-ea"/>
              </a:rPr>
              <a:t>倍。</a:t>
            </a:r>
          </a:p>
          <a:p>
            <a:pPr marL="0" indent="0" algn="just" eaLnBrk="1" latinLnBrk="0" hangingPunct="1">
              <a:lnSpc>
                <a:spcPts val="3360"/>
              </a:lnSpc>
              <a:buClrTx/>
              <a:buSzTx/>
              <a:buFontTx/>
              <a:buNone/>
            </a:pPr>
            <a:r>
              <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⑵含氮化合物 </a:t>
            </a:r>
            <a:r>
              <a:rPr lang="zh-CN" altLang="en-US" dirty="0">
                <a:latin typeface="华文楷体" panose="02010600040101010101" charset="-122"/>
                <a:ea typeface="华文楷体" panose="02010600040101010101" charset="-122"/>
                <a:cs typeface="华文楷体" panose="02010600040101010101" charset="-122"/>
                <a:sym typeface="+mn-ea"/>
              </a:rPr>
              <a:t> </a:t>
            </a:r>
          </a:p>
          <a:p>
            <a:pPr marL="0" indent="0" algn="just" eaLnBrk="1" latinLnBrk="0" hangingPunct="1">
              <a:lnSpc>
                <a:spcPts val="3360"/>
              </a:lnSpc>
              <a:buClrTx/>
              <a:buSzTx/>
              <a:buFontTx/>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含氮化合物种类很多，其中最主要的是</a:t>
            </a:r>
            <a:r>
              <a:rPr lang="en-US" altLang="zh-CN" dirty="0">
                <a:latin typeface="华文楷体" panose="02010600040101010101" charset="-122"/>
                <a:ea typeface="华文楷体" panose="02010600040101010101" charset="-122"/>
                <a:cs typeface="华文楷体" panose="02010600040101010101" charset="-122"/>
                <a:sym typeface="+mn-ea"/>
              </a:rPr>
              <a:t>NO</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NO</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NH</a:t>
            </a:r>
            <a:r>
              <a:rPr lang="en-US" altLang="zh-CN" baseline="-25000" dirty="0">
                <a:latin typeface="华文楷体" panose="02010600040101010101" charset="-122"/>
                <a:ea typeface="华文楷体" panose="02010600040101010101" charset="-122"/>
                <a:cs typeface="华文楷体" panose="02010600040101010101" charset="-122"/>
                <a:sym typeface="+mn-ea"/>
              </a:rPr>
              <a:t>3</a:t>
            </a:r>
            <a:r>
              <a:rPr lang="zh-CN" altLang="en-US" dirty="0">
                <a:latin typeface="华文楷体" panose="02010600040101010101" charset="-122"/>
                <a:ea typeface="华文楷体" panose="02010600040101010101" charset="-122"/>
                <a:cs typeface="华文楷体" panose="02010600040101010101" charset="-122"/>
                <a:sym typeface="+mn-ea"/>
              </a:rPr>
              <a:t>等。</a:t>
            </a:r>
            <a:endParaRPr lang="en-US" altLang="zh-CN">
              <a:latin typeface="华文楷体" panose="02010600040101010101" charset="-122"/>
              <a:ea typeface="华文楷体" panose="02010600040101010101" charset="-122"/>
              <a:sym typeface="+mn-ea"/>
            </a:endParaRPr>
          </a:p>
        </p:txBody>
      </p:sp>
    </p:spTree>
    <p:extLst>
      <p:ext uri="{BB962C8B-B14F-4D97-AF65-F5344CB8AC3E}">
        <p14:creationId xmlns:p14="http://schemas.microsoft.com/office/powerpoint/2010/main" val="1880574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5645" y="526415"/>
            <a:ext cx="8249285" cy="5970270"/>
          </a:xfrm>
        </p:spPr>
        <p:txBody>
          <a:bodyPr/>
          <a:lstStyle/>
          <a:p>
            <a:pPr marL="0" indent="0" algn="just" eaLnBrk="1" latinLnBrk="0" hangingPunct="1">
              <a:lnSpc>
                <a:spcPts val="3300"/>
              </a:lnSpc>
              <a:spcBef>
                <a:spcPts val="0"/>
              </a:spcBef>
              <a:buClrTx/>
              <a:buSzTx/>
              <a:buFontTx/>
              <a:buNone/>
            </a:pPr>
            <a:r>
              <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⑶碳氧化合物  </a:t>
            </a:r>
            <a:r>
              <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主要是</a:t>
            </a:r>
            <a:r>
              <a:rPr lang="en-US" altLang="zh-CN" dirty="0">
                <a:latin typeface="华文楷体" panose="02010600040101010101" charset="-122"/>
                <a:ea typeface="华文楷体" panose="02010600040101010101" charset="-122"/>
                <a:cs typeface="华文楷体" panose="02010600040101010101" charset="-122"/>
                <a:sym typeface="+mn-ea"/>
              </a:rPr>
              <a:t>CO</a:t>
            </a:r>
            <a:r>
              <a:rPr lang="zh-CN" altLang="en-US" dirty="0">
                <a:latin typeface="华文楷体" panose="02010600040101010101" charset="-122"/>
                <a:ea typeface="华文楷体" panose="02010600040101010101" charset="-122"/>
                <a:cs typeface="华文楷体" panose="02010600040101010101" charset="-122"/>
                <a:sym typeface="+mn-ea"/>
              </a:rPr>
              <a:t>和</a:t>
            </a:r>
            <a:r>
              <a:rPr lang="en-US" altLang="zh-CN" dirty="0">
                <a:latin typeface="华文楷体" panose="02010600040101010101" charset="-122"/>
                <a:ea typeface="华文楷体" panose="02010600040101010101" charset="-122"/>
                <a:cs typeface="华文楷体" panose="02010600040101010101" charset="-122"/>
                <a:sym typeface="+mn-ea"/>
              </a:rPr>
              <a:t>CO</a:t>
            </a:r>
            <a:r>
              <a:rPr lang="en-US" altLang="zh-CN" baseline="-25000" dirty="0">
                <a:latin typeface="华文楷体" panose="02010600040101010101" charset="-122"/>
                <a:ea typeface="华文楷体" panose="02010600040101010101" charset="-122"/>
                <a:cs typeface="华文楷体" panose="02010600040101010101" charset="-122"/>
                <a:sym typeface="+mn-ea"/>
              </a:rPr>
              <a:t>2</a:t>
            </a:r>
            <a:r>
              <a:rPr lang="zh-CN" altLang="en-US" dirty="0">
                <a:latin typeface="华文楷体" panose="02010600040101010101" charset="-122"/>
                <a:ea typeface="华文楷体" panose="02010600040101010101" charset="-122"/>
                <a:cs typeface="华文楷体" panose="02010600040101010101" charset="-122"/>
                <a:sym typeface="+mn-ea"/>
              </a:rPr>
              <a:t>。</a:t>
            </a:r>
          </a:p>
          <a:p>
            <a:pPr marL="0" indent="0" algn="just" eaLnBrk="1" latinLnBrk="0" hangingPunct="1">
              <a:lnSpc>
                <a:spcPts val="3300"/>
              </a:lnSpc>
              <a:spcBef>
                <a:spcPts val="0"/>
              </a:spcBef>
              <a:buClrTx/>
              <a:buSzTx/>
              <a:buFontTx/>
              <a:buNone/>
            </a:pPr>
            <a:r>
              <a:rPr lang="en-US" altLang="zh-CN"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⑷有机化合物 </a:t>
            </a:r>
            <a:r>
              <a:rPr lang="zh-CN" altLang="en-US" dirty="0">
                <a:latin typeface="华文楷体" panose="02010600040101010101" charset="-122"/>
                <a:ea typeface="华文楷体" panose="02010600040101010101" charset="-122"/>
                <a:cs typeface="华文楷体" panose="02010600040101010101" charset="-122"/>
                <a:sym typeface="+mn-ea"/>
              </a:rPr>
              <a:t> </a:t>
            </a:r>
          </a:p>
          <a:p>
            <a:pPr marL="0" indent="0" algn="just" eaLnBrk="1" latinLnBrk="0" hangingPunct="1">
              <a:lnSpc>
                <a:spcPts val="3300"/>
              </a:lnSpc>
              <a:spcBef>
                <a:spcPts val="0"/>
              </a:spcBef>
              <a:buClrTx/>
              <a:buSzTx/>
              <a:buFontTx/>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主要指有机废气，有机废气中的许多组分构成了对大气的污染，如烃、醇、酮、酯、胺等。大气中的挥发性有机物（</a:t>
            </a:r>
            <a:r>
              <a:rPr lang="en-US" altLang="zh-CN" dirty="0">
                <a:latin typeface="华文楷体" panose="02010600040101010101" charset="-122"/>
                <a:ea typeface="华文楷体" panose="02010600040101010101" charset="-122"/>
                <a:cs typeface="华文楷体" panose="02010600040101010101" charset="-122"/>
                <a:sym typeface="+mn-ea"/>
              </a:rPr>
              <a:t>VOCs</a:t>
            </a:r>
            <a:r>
              <a:rPr lang="zh-CN" altLang="en-US" dirty="0">
                <a:latin typeface="华文楷体" panose="02010600040101010101" charset="-122"/>
                <a:ea typeface="华文楷体" panose="02010600040101010101" charset="-122"/>
                <a:cs typeface="华文楷体" panose="02010600040101010101" charset="-122"/>
                <a:sym typeface="+mn-ea"/>
              </a:rPr>
              <a:t>）一般是</a:t>
            </a:r>
            <a:r>
              <a:rPr lang="en-US" altLang="zh-CN" dirty="0">
                <a:latin typeface="华文楷体" panose="02010600040101010101" charset="-122"/>
                <a:ea typeface="华文楷体" panose="02010600040101010101" charset="-122"/>
                <a:cs typeface="华文楷体" panose="02010600040101010101" charset="-122"/>
                <a:sym typeface="+mn-ea"/>
              </a:rPr>
              <a:t>C</a:t>
            </a:r>
            <a:r>
              <a:rPr lang="en-US" altLang="zh-CN" baseline="-25000" dirty="0">
                <a:latin typeface="华文楷体" panose="02010600040101010101" charset="-122"/>
                <a:ea typeface="华文楷体" panose="02010600040101010101" charset="-122"/>
                <a:cs typeface="华文楷体" panose="02010600040101010101" charset="-122"/>
                <a:sym typeface="+mn-ea"/>
              </a:rPr>
              <a:t>1</a:t>
            </a:r>
            <a:r>
              <a:rPr lang="en-US" altLang="zh-CN" dirty="0">
                <a:latin typeface="华文楷体" panose="02010600040101010101" charset="-122"/>
                <a:ea typeface="华文楷体" panose="02010600040101010101" charset="-122"/>
                <a:cs typeface="华文楷体" panose="02010600040101010101" charset="-122"/>
                <a:sym typeface="+mn-ea"/>
              </a:rPr>
              <a:t>~C</a:t>
            </a:r>
            <a:r>
              <a:rPr lang="en-US" altLang="zh-CN" baseline="-25000" dirty="0">
                <a:latin typeface="华文楷体" panose="02010600040101010101" charset="-122"/>
                <a:ea typeface="华文楷体" panose="02010600040101010101" charset="-122"/>
                <a:cs typeface="华文楷体" panose="02010600040101010101" charset="-122"/>
                <a:sym typeface="+mn-ea"/>
              </a:rPr>
              <a:t>10</a:t>
            </a:r>
            <a:r>
              <a:rPr lang="zh-CN" altLang="en-US" dirty="0">
                <a:latin typeface="华文楷体" panose="02010600040101010101" charset="-122"/>
                <a:ea typeface="华文楷体" panose="02010600040101010101" charset="-122"/>
                <a:cs typeface="华文楷体" panose="02010600040101010101" charset="-122"/>
                <a:sym typeface="+mn-ea"/>
              </a:rPr>
              <a:t>化合物，除含有碳氢原子外，常含有氧、氮和硫原子。</a:t>
            </a:r>
          </a:p>
          <a:p>
            <a:pPr marL="0" indent="0" algn="just" eaLnBrk="1" latinLnBrk="0" hangingPunct="1">
              <a:lnSpc>
                <a:spcPts val="3300"/>
              </a:lnSpc>
              <a:spcBef>
                <a:spcPts val="0"/>
              </a:spcBef>
              <a:buClrTx/>
              <a:buSzTx/>
              <a:buFontTx/>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⑸卤素化合物 </a:t>
            </a:r>
            <a:r>
              <a:rPr lang="zh-CN" altLang="en-US" dirty="0">
                <a:latin typeface="华文楷体" panose="02010600040101010101" charset="-122"/>
                <a:ea typeface="华文楷体" panose="02010600040101010101" charset="-122"/>
                <a:cs typeface="华文楷体" panose="02010600040101010101" charset="-122"/>
                <a:sym typeface="+mn-ea"/>
              </a:rPr>
              <a:t> </a:t>
            </a:r>
          </a:p>
          <a:p>
            <a:pPr marL="0" indent="0" algn="just" eaLnBrk="1" latinLnBrk="0" hangingPunct="1">
              <a:lnSpc>
                <a:spcPts val="3300"/>
              </a:lnSpc>
              <a:spcBef>
                <a:spcPts val="0"/>
              </a:spcBef>
              <a:buClrTx/>
              <a:buSzTx/>
              <a:buFontTx/>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对大气构成污染的主要是氯化物和氟化物。</a:t>
            </a:r>
            <a:endParaRPr lang="en-US" altLang="zh-CN" dirty="0">
              <a:solidFill>
                <a:schemeClr val="accent5"/>
              </a:solidFill>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300"/>
              </a:lnSpc>
              <a:spcBef>
                <a:spcPts val="0"/>
              </a:spcBef>
              <a:buClrTx/>
              <a:buSzTx/>
              <a:buFontTx/>
              <a:buNone/>
            </a:pPr>
            <a:r>
              <a:rPr lang="en-US" dirty="0">
                <a:latin typeface="华文楷体" panose="02010600040101010101" charset="-122"/>
                <a:ea typeface="华文楷体" panose="02010600040101010101" charset="-122"/>
                <a:cs typeface="华文楷体" panose="02010600040101010101" charset="-122"/>
                <a:sym typeface="+mn-ea"/>
              </a:rPr>
              <a:t>    气态污染物从污染源排到大气中</a:t>
            </a:r>
            <a:r>
              <a:rPr lang="zh-CN" altLang="en-US" dirty="0">
                <a:latin typeface="华文楷体" panose="02010600040101010101" charset="-122"/>
                <a:ea typeface="华文楷体" panose="02010600040101010101" charset="-122"/>
                <a:cs typeface="华文楷体" panose="02010600040101010101" charset="-122"/>
                <a:sym typeface="+mn-ea"/>
              </a:rPr>
              <a:t>可以直接对</a:t>
            </a:r>
            <a:r>
              <a:rPr lang="en-US" dirty="0">
                <a:latin typeface="华文楷体" panose="02010600040101010101" charset="-122"/>
                <a:ea typeface="华文楷体" panose="02010600040101010101" charset="-122"/>
                <a:cs typeface="华文楷体" panose="02010600040101010101" charset="-122"/>
                <a:sym typeface="+mn-ea"/>
              </a:rPr>
              <a:t>大气</a:t>
            </a:r>
            <a:r>
              <a:rPr lang="zh-CN" altLang="en-US" dirty="0">
                <a:latin typeface="华文楷体" panose="02010600040101010101" charset="-122"/>
                <a:ea typeface="华文楷体" panose="02010600040101010101" charset="-122"/>
                <a:cs typeface="华文楷体" panose="02010600040101010101" charset="-122"/>
                <a:sym typeface="+mn-ea"/>
              </a:rPr>
              <a:t>造成污染</a:t>
            </a:r>
            <a:r>
              <a:rPr lang="en-US"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也可以</a:t>
            </a:r>
            <a:r>
              <a:rPr lang="en-US" dirty="0">
                <a:latin typeface="华文楷体" panose="02010600040101010101" charset="-122"/>
                <a:ea typeface="华文楷体" panose="02010600040101010101" charset="-122"/>
                <a:cs typeface="华文楷体" panose="02010600040101010101" charset="-122"/>
                <a:sym typeface="+mn-ea"/>
              </a:rPr>
              <a:t>经过一系列化学或光化学反应而生成的</a:t>
            </a:r>
            <a:r>
              <a:rPr lang="zh-CN" altLang="en-US" dirty="0">
                <a:latin typeface="华文楷体" panose="02010600040101010101" charset="-122"/>
                <a:ea typeface="华文楷体" panose="02010600040101010101" charset="-122"/>
                <a:cs typeface="华文楷体" panose="02010600040101010101" charset="-122"/>
                <a:sym typeface="+mn-ea"/>
              </a:rPr>
              <a:t>二</a:t>
            </a:r>
            <a:r>
              <a:rPr lang="en-US" dirty="0">
                <a:latin typeface="华文楷体" panose="02010600040101010101" charset="-122"/>
                <a:ea typeface="华文楷体" panose="02010600040101010101" charset="-122"/>
                <a:cs typeface="华文楷体" panose="02010600040101010101" charset="-122"/>
                <a:sym typeface="+mn-ea"/>
              </a:rPr>
              <a:t>次污染物。在大气污染控制中受到普遍重视的</a:t>
            </a:r>
            <a:r>
              <a:rPr lang="en-US" dirty="0">
                <a:solidFill>
                  <a:srgbClr val="FF0000"/>
                </a:solidFill>
                <a:latin typeface="华文楷体" panose="02010600040101010101" charset="-122"/>
                <a:ea typeface="华文楷体" panose="02010600040101010101" charset="-122"/>
                <a:cs typeface="华文楷体" panose="02010600040101010101" charset="-122"/>
                <a:sym typeface="+mn-ea"/>
              </a:rPr>
              <a:t>一次污染物</a:t>
            </a:r>
            <a:r>
              <a:rPr lang="en-US" dirty="0">
                <a:latin typeface="华文楷体" panose="02010600040101010101" charset="-122"/>
                <a:ea typeface="华文楷体" panose="02010600040101010101" charset="-122"/>
                <a:cs typeface="华文楷体" panose="02010600040101010101" charset="-122"/>
                <a:sym typeface="+mn-ea"/>
              </a:rPr>
              <a:t>有</a:t>
            </a:r>
            <a:r>
              <a:rPr lang="en-US" dirty="0">
                <a:solidFill>
                  <a:schemeClr val="accent5"/>
                </a:solidFill>
                <a:latin typeface="华文楷体" panose="02010600040101010101" charset="-122"/>
                <a:ea typeface="华文楷体" panose="02010600040101010101" charset="-122"/>
                <a:cs typeface="华文楷体" panose="02010600040101010101" charset="-122"/>
                <a:sym typeface="+mn-ea"/>
              </a:rPr>
              <a:t>硫氧化物</a:t>
            </a:r>
            <a:r>
              <a:rPr lang="en-US" dirty="0">
                <a:latin typeface="华文楷体" panose="02010600040101010101" charset="-122"/>
                <a:ea typeface="华文楷体" panose="02010600040101010101" charset="-122"/>
                <a:cs typeface="华文楷体" panose="02010600040101010101" charset="-122"/>
                <a:sym typeface="+mn-ea"/>
              </a:rPr>
              <a:t>、</a:t>
            </a:r>
            <a:r>
              <a:rPr lang="en-US" dirty="0">
                <a:solidFill>
                  <a:schemeClr val="accent5"/>
                </a:solidFill>
                <a:latin typeface="华文楷体" panose="02010600040101010101" charset="-122"/>
                <a:ea typeface="华文楷体" panose="02010600040101010101" charset="-122"/>
                <a:cs typeface="华文楷体" panose="02010600040101010101" charset="-122"/>
                <a:sym typeface="+mn-ea"/>
              </a:rPr>
              <a:t>氮氧化物</a:t>
            </a:r>
            <a:r>
              <a:rPr lang="en-US" dirty="0">
                <a:latin typeface="华文楷体" panose="02010600040101010101" charset="-122"/>
                <a:ea typeface="华文楷体" panose="02010600040101010101" charset="-122"/>
                <a:cs typeface="华文楷体" panose="02010600040101010101" charset="-122"/>
                <a:sym typeface="+mn-ea"/>
              </a:rPr>
              <a:t>、</a:t>
            </a:r>
            <a:r>
              <a:rPr lang="en-US" dirty="0">
                <a:solidFill>
                  <a:schemeClr val="accent5"/>
                </a:solidFill>
                <a:latin typeface="华文楷体" panose="02010600040101010101" charset="-122"/>
                <a:ea typeface="华文楷体" panose="02010600040101010101" charset="-122"/>
                <a:cs typeface="华文楷体" panose="02010600040101010101" charset="-122"/>
                <a:sym typeface="+mn-ea"/>
              </a:rPr>
              <a:t>碳氧化物</a:t>
            </a:r>
            <a:r>
              <a:rPr lang="en-US" dirty="0">
                <a:latin typeface="华文楷体" panose="02010600040101010101" charset="-122"/>
                <a:ea typeface="华文楷体" panose="02010600040101010101" charset="-122"/>
                <a:cs typeface="华文楷体" panose="02010600040101010101" charset="-122"/>
                <a:sym typeface="+mn-ea"/>
              </a:rPr>
              <a:t>以及</a:t>
            </a:r>
            <a:r>
              <a:rPr lang="en-US" dirty="0">
                <a:solidFill>
                  <a:schemeClr val="accent5"/>
                </a:solidFill>
                <a:latin typeface="华文楷体" panose="02010600040101010101" charset="-122"/>
                <a:ea typeface="华文楷体" panose="02010600040101010101" charset="-122"/>
                <a:cs typeface="华文楷体" panose="02010600040101010101" charset="-122"/>
                <a:sym typeface="+mn-ea"/>
              </a:rPr>
              <a:t>有机化合物</a:t>
            </a:r>
            <a:r>
              <a:rPr lang="en-US" dirty="0">
                <a:latin typeface="华文楷体" panose="02010600040101010101" charset="-122"/>
                <a:ea typeface="华文楷体" panose="02010600040101010101" charset="-122"/>
                <a:cs typeface="华文楷体" panose="02010600040101010101" charset="-122"/>
                <a:sym typeface="+mn-ea"/>
              </a:rPr>
              <a:t>等;</a:t>
            </a:r>
            <a:r>
              <a:rPr lang="en-US" dirty="0">
                <a:solidFill>
                  <a:srgbClr val="FF0000"/>
                </a:solidFill>
                <a:latin typeface="华文楷体" panose="02010600040101010101" charset="-122"/>
                <a:ea typeface="华文楷体" panose="02010600040101010101" charset="-122"/>
                <a:cs typeface="华文楷体" panose="02010600040101010101" charset="-122"/>
                <a:sym typeface="+mn-ea"/>
              </a:rPr>
              <a:t>二次污染物</a:t>
            </a:r>
            <a:r>
              <a:rPr lang="en-US" dirty="0">
                <a:latin typeface="华文楷体" panose="02010600040101010101" charset="-122"/>
                <a:ea typeface="华文楷体" panose="02010600040101010101" charset="-122"/>
                <a:cs typeface="华文楷体" panose="02010600040101010101" charset="-122"/>
                <a:sym typeface="+mn-ea"/>
              </a:rPr>
              <a:t>有</a:t>
            </a:r>
            <a:r>
              <a:rPr lang="en-US" dirty="0">
                <a:solidFill>
                  <a:srgbClr val="0070C0"/>
                </a:solidFill>
                <a:latin typeface="华文楷体" panose="02010600040101010101" charset="-122"/>
                <a:ea typeface="华文楷体" panose="02010600040101010101" charset="-122"/>
                <a:cs typeface="华文楷体" panose="02010600040101010101" charset="-122"/>
                <a:sym typeface="+mn-ea"/>
              </a:rPr>
              <a:t>硫酸烟雾</a:t>
            </a:r>
            <a:r>
              <a:rPr lang="en-US" dirty="0">
                <a:latin typeface="华文楷体" panose="02010600040101010101" charset="-122"/>
                <a:ea typeface="华文楷体" panose="02010600040101010101" charset="-122"/>
                <a:cs typeface="华文楷体" panose="02010600040101010101" charset="-122"/>
                <a:sym typeface="+mn-ea"/>
              </a:rPr>
              <a:t>和</a:t>
            </a:r>
            <a:r>
              <a:rPr lang="en-US" dirty="0">
                <a:solidFill>
                  <a:srgbClr val="0070C0"/>
                </a:solidFill>
                <a:latin typeface="华文楷体" panose="02010600040101010101" charset="-122"/>
                <a:ea typeface="华文楷体" panose="02010600040101010101" charset="-122"/>
                <a:cs typeface="华文楷体" panose="02010600040101010101" charset="-122"/>
                <a:sym typeface="+mn-ea"/>
              </a:rPr>
              <a:t>光化学烟雾</a:t>
            </a:r>
            <a:r>
              <a:rPr lang="en-US" dirty="0">
                <a:latin typeface="华文楷体" panose="02010600040101010101" charset="-122"/>
                <a:ea typeface="华文楷体" panose="02010600040101010101" charset="-122"/>
                <a:cs typeface="华文楷体" panose="02010600040101010101" charset="-122"/>
                <a:sym typeface="+mn-ea"/>
              </a:rPr>
              <a:t>（主要成分为臭氧、</a:t>
            </a:r>
            <a:r>
              <a:rPr lang="zh-CN" altLang="en-US" dirty="0">
                <a:latin typeface="华文楷体" panose="02010600040101010101" charset="-122"/>
                <a:ea typeface="华文楷体" panose="02010600040101010101" charset="-122"/>
                <a:cs typeface="华文楷体" panose="02010600040101010101" charset="-122"/>
                <a:sym typeface="+mn-ea"/>
              </a:rPr>
              <a:t>过氧乙酰硝酸酯</a:t>
            </a:r>
            <a:r>
              <a:rPr lang="en-US" altLang="zh-CN" dirty="0">
                <a:latin typeface="华文楷体" panose="02010600040101010101" charset="-122"/>
                <a:ea typeface="华文楷体" panose="02010600040101010101" charset="-122"/>
                <a:cs typeface="华文楷体" panose="02010600040101010101" charset="-122"/>
                <a:sym typeface="+mn-ea"/>
              </a:rPr>
              <a:t>PAN</a:t>
            </a:r>
            <a:r>
              <a:rPr lang="zh-CN" altLang="en-US" dirty="0">
                <a:latin typeface="华文楷体" panose="02010600040101010101" charset="-122"/>
                <a:ea typeface="华文楷体" panose="02010600040101010101" charset="-122"/>
                <a:cs typeface="华文楷体" panose="02010600040101010101" charset="-122"/>
                <a:sym typeface="+mn-ea"/>
              </a:rPr>
              <a:t>、酮类和醛类等）</a:t>
            </a:r>
            <a:r>
              <a:rPr lang="en-US" dirty="0">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sym typeface="+mn-ea"/>
            </a:endParaRPr>
          </a:p>
        </p:txBody>
      </p:sp>
    </p:spTree>
    <p:extLst>
      <p:ext uri="{BB962C8B-B14F-4D97-AF65-F5344CB8AC3E}">
        <p14:creationId xmlns:p14="http://schemas.microsoft.com/office/powerpoint/2010/main" val="2831745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6A5BE-502A-1B57-D7E5-5D31C09AFC91}"/>
              </a:ext>
            </a:extLst>
          </p:cNvPr>
          <p:cNvSpPr>
            <a:spLocks noGrp="1"/>
          </p:cNvSpPr>
          <p:nvPr>
            <p:ph type="title"/>
          </p:nvPr>
        </p:nvSpPr>
        <p:spPr>
          <a:xfrm>
            <a:off x="1322532" y="2043113"/>
            <a:ext cx="7993063" cy="431800"/>
          </a:xfrm>
        </p:spPr>
        <p:txBody>
          <a:bodyPr/>
          <a:lstStyle/>
          <a:p>
            <a:r>
              <a:rPr lang="zh-CN" altLang="en-US" sz="8000" dirty="0">
                <a:solidFill>
                  <a:srgbClr val="FF0000"/>
                </a:solidFill>
              </a:rPr>
              <a:t>红色内容</a:t>
            </a:r>
          </a:p>
        </p:txBody>
      </p:sp>
      <p:sp>
        <p:nvSpPr>
          <p:cNvPr id="5" name="内容占位符 4">
            <a:extLst>
              <a:ext uri="{FF2B5EF4-FFF2-40B4-BE49-F238E27FC236}">
                <a16:creationId xmlns:a16="http://schemas.microsoft.com/office/drawing/2014/main" id="{78A14498-83BB-3E05-4B00-3034DA66B3F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40562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565" y="580390"/>
            <a:ext cx="8254365" cy="5801995"/>
          </a:xfrm>
        </p:spPr>
        <p:txBody>
          <a:bodyPr>
            <a:normAutofit/>
          </a:bodyPr>
          <a:lstStyle/>
          <a:p>
            <a:pPr marL="0" indent="0" eaLnBrk="1" hangingPunct="1">
              <a:buFont typeface="Wingdings" panose="05000000000000000000" pitchFamily="2" charset="2"/>
              <a:buNone/>
            </a:pPr>
            <a:r>
              <a:rPr lang="en-US" altLang="zh-CN" sz="2800">
                <a:solidFill>
                  <a:srgbClr val="FFC000"/>
                </a:solidFill>
                <a:latin typeface="华文楷体" panose="02010600040101010101" charset="-122"/>
                <a:ea typeface="华文楷体" panose="02010600040101010101" charset="-122"/>
                <a:sym typeface="+mn-ea"/>
              </a:rPr>
              <a:t>  ㈢</a:t>
            </a:r>
            <a:r>
              <a:rPr lang="zh-CN" altLang="en-US" sz="2800">
                <a:solidFill>
                  <a:srgbClr val="FFC000"/>
                </a:solidFill>
                <a:latin typeface="华文楷体" panose="02010600040101010101" charset="-122"/>
                <a:ea typeface="华文楷体" panose="02010600040101010101" charset="-122"/>
                <a:sym typeface="+mn-ea"/>
              </a:rPr>
              <a:t>安全生产、职业健康与环境保护</a:t>
            </a:r>
            <a:r>
              <a:rPr lang="zh-CN" altLang="en-US" sz="2800" b="1">
                <a:solidFill>
                  <a:srgbClr val="FFC000"/>
                </a:solidFill>
                <a:latin typeface="华文楷体" panose="02010600040101010101" charset="-122"/>
                <a:ea typeface="华文楷体" panose="02010600040101010101" charset="-122"/>
                <a:sym typeface="+mn-ea"/>
              </a:rPr>
              <a:t>  </a:t>
            </a:r>
            <a:endParaRPr lang="en-US" altLang="zh-CN" sz="2800" b="1">
              <a:solidFill>
                <a:srgbClr val="FFC000"/>
              </a:solidFill>
              <a:latin typeface="华文楷体" panose="02010600040101010101" charset="-122"/>
              <a:ea typeface="华文楷体" panose="02010600040101010101" charset="-122"/>
              <a:sym typeface="+mn-ea"/>
            </a:endParaRPr>
          </a:p>
          <a:p>
            <a:pPr marL="0" indent="0">
              <a:buNone/>
            </a:pPr>
            <a:r>
              <a:rPr lang="zh-CN" altLang="en-US"/>
              <a:t>    </a:t>
            </a:r>
            <a:r>
              <a:rPr lang="zh-CN" altLang="en-US">
                <a:latin typeface="华文楷体" panose="02010600040101010101" charset="-122"/>
                <a:ea typeface="华文楷体" panose="02010600040101010101" charset="-122"/>
                <a:cs typeface="华文楷体" panose="02010600040101010101" charset="-122"/>
              </a:rPr>
              <a:t>安全生产：通过人-机-环的和谐运作，使社会生产活动中危及劳动者生命和健康的各种事故风险和伤害因素始终处于有效控制的状态。</a:t>
            </a:r>
          </a:p>
          <a:p>
            <a:pPr marL="0" indent="0">
              <a:buNone/>
            </a:pPr>
            <a:r>
              <a:rPr lang="zh-CN" altLang="en-US">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化工安全事故、职业病与环境污染的主要源头是危险化学品。源头防控是治本之策。有效控制危险化学品是化工生产安全性的根本保障。世界各国大型化工企业大多采用健康安全环境（</a:t>
            </a:r>
            <a:r>
              <a:rPr lang="en-US" altLang="zh-CN">
                <a:latin typeface="华文楷体" panose="02010600040101010101" charset="-122"/>
                <a:ea typeface="华文楷体" panose="02010600040101010101" charset="-122"/>
                <a:cs typeface="华文楷体" panose="02010600040101010101" charset="-122"/>
              </a:rPr>
              <a:t>HSE</a:t>
            </a:r>
            <a:r>
              <a:rPr lang="zh-CN" altLang="en-US">
                <a:latin typeface="华文楷体" panose="02010600040101010101" charset="-122"/>
                <a:ea typeface="华文楷体" panose="02010600040101010101" charset="-122"/>
                <a:cs typeface="华文楷体" panose="02010600040101010101" charset="-122"/>
              </a:rPr>
              <a:t>）管理体系，即安全、健康和环境一体化的现代管理模式。</a:t>
            </a:r>
          </a:p>
          <a:p>
            <a:pPr marL="0" indent="0">
              <a:buNone/>
            </a:pPr>
            <a:r>
              <a:rPr lang="zh-CN" altLang="en-US">
                <a:latin typeface="华文楷体" panose="02010600040101010101" charset="-122"/>
                <a:ea typeface="华文楷体" panose="02010600040101010101" charset="-122"/>
                <a:cs typeface="华文楷体" panose="02010600040101010101" charset="-122"/>
              </a:rPr>
              <a:t>    危险化学品污染有两种情况：一是企业排放的废气、废液和废渣污染环境；二是危险化学品的意外泄漏。（案例）</a:t>
            </a:r>
          </a:p>
          <a:p>
            <a:pPr marL="0" indent="0">
              <a:buNone/>
            </a:pPr>
            <a:r>
              <a:rPr lang="zh-CN" altLang="en-US">
                <a:latin typeface="华文楷体" panose="02010600040101010101" charset="-122"/>
                <a:ea typeface="华文楷体" panose="02010600040101010101" charset="-122"/>
                <a:cs typeface="华文楷体" panose="02010600040101010101" charset="-122"/>
              </a:rPr>
              <a:t>    环境保护技术包括三个层面：</a:t>
            </a:r>
            <a:r>
              <a:rPr lang="zh-CN" altLang="en-US">
                <a:solidFill>
                  <a:srgbClr val="FF0D0D"/>
                </a:solidFill>
                <a:latin typeface="华文楷体" panose="02010600040101010101" charset="-122"/>
                <a:ea typeface="华文楷体" panose="02010600040101010101" charset="-122"/>
                <a:cs typeface="华文楷体" panose="02010600040101010101" charset="-122"/>
              </a:rPr>
              <a:t>减少污染物产生</a:t>
            </a:r>
            <a:r>
              <a:rPr lang="zh-CN" altLang="en-US">
                <a:latin typeface="华文楷体" panose="02010600040101010101" charset="-122"/>
                <a:ea typeface="华文楷体" panose="02010600040101010101" charset="-122"/>
                <a:cs typeface="华文楷体" panose="02010600040101010101" charset="-122"/>
              </a:rPr>
              <a:t>的技术、</a:t>
            </a:r>
            <a:r>
              <a:rPr lang="zh-CN" altLang="en-US">
                <a:solidFill>
                  <a:srgbClr val="FF0D0D"/>
                </a:solidFill>
                <a:latin typeface="华文楷体" panose="02010600040101010101" charset="-122"/>
                <a:ea typeface="华文楷体" panose="02010600040101010101" charset="-122"/>
                <a:cs typeface="华文楷体" panose="02010600040101010101" charset="-122"/>
              </a:rPr>
              <a:t>减少污染物排放</a:t>
            </a:r>
            <a:r>
              <a:rPr lang="zh-CN" altLang="en-US">
                <a:latin typeface="华文楷体" panose="02010600040101010101" charset="-122"/>
                <a:ea typeface="华文楷体" panose="02010600040101010101" charset="-122"/>
                <a:cs typeface="华文楷体" panose="02010600040101010101" charset="-122"/>
              </a:rPr>
              <a:t>的技术、</a:t>
            </a:r>
            <a:r>
              <a:rPr lang="zh-CN" altLang="en-US">
                <a:solidFill>
                  <a:srgbClr val="FF0D0D"/>
                </a:solidFill>
                <a:latin typeface="华文楷体" panose="02010600040101010101" charset="-122"/>
                <a:ea typeface="华文楷体" panose="02010600040101010101" charset="-122"/>
                <a:cs typeface="华文楷体" panose="02010600040101010101" charset="-122"/>
              </a:rPr>
              <a:t>污染物处理</a:t>
            </a:r>
            <a:r>
              <a:rPr lang="zh-CN" altLang="en-US">
                <a:latin typeface="华文楷体" panose="02010600040101010101" charset="-122"/>
                <a:ea typeface="华文楷体" panose="02010600040101010101" charset="-122"/>
                <a:cs typeface="华文楷体" panose="02010600040101010101" charset="-122"/>
              </a:rPr>
              <a:t>技术。</a:t>
            </a:r>
            <a:r>
              <a:rPr lang="zh-CN" altLang="en-US">
                <a:latin typeface="华文楷体" panose="02010600040101010101" charset="-122"/>
                <a:ea typeface="华文楷体" panose="02010600040101010101" charset="-122"/>
                <a:cs typeface="华文楷体" panose="02010600040101010101" charset="-122"/>
                <a:sym typeface="+mn-ea"/>
              </a:rPr>
              <a:t>减少污染物产生或排放属于</a:t>
            </a:r>
            <a:r>
              <a:rPr lang="zh-CN" altLang="en-US">
                <a:solidFill>
                  <a:srgbClr val="00B050"/>
                </a:solidFill>
                <a:latin typeface="华文楷体" panose="02010600040101010101" charset="-122"/>
                <a:ea typeface="华文楷体" panose="02010600040101010101" charset="-122"/>
                <a:cs typeface="华文楷体" panose="02010600040101010101" charset="-122"/>
                <a:sym typeface="+mn-ea"/>
              </a:rPr>
              <a:t>源头防控</a:t>
            </a:r>
            <a:r>
              <a:rPr lang="zh-CN" altLang="en-US">
                <a:latin typeface="华文楷体" panose="02010600040101010101" charset="-122"/>
                <a:ea typeface="华文楷体" panose="02010600040101010101" charset="-122"/>
                <a:cs typeface="华文楷体" panose="02010600040101010101" charset="-122"/>
                <a:sym typeface="+mn-ea"/>
              </a:rPr>
              <a:t>，污染物处理属于</a:t>
            </a:r>
            <a:r>
              <a:rPr lang="zh-CN" altLang="en-US">
                <a:solidFill>
                  <a:srgbClr val="00B050"/>
                </a:solidFill>
                <a:latin typeface="华文楷体" panose="02010600040101010101" charset="-122"/>
                <a:ea typeface="华文楷体" panose="02010600040101010101" charset="-122"/>
                <a:cs typeface="华文楷体" panose="02010600040101010101" charset="-122"/>
                <a:sym typeface="+mn-ea"/>
              </a:rPr>
              <a:t>末端治理</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b="1">
              <a:solidFill>
                <a:srgbClr val="00B0F0"/>
              </a:solidFill>
              <a:latin typeface="华文楷体" panose="02010600040101010101" charset="-122"/>
              <a:ea typeface="华文楷体" panose="02010600040101010101" charset="-122"/>
              <a:cs typeface="华文楷体" panose="02010600040101010101" charset="-122"/>
            </a:endParaRPr>
          </a:p>
        </p:txBody>
      </p:sp>
    </p:spTree>
    <p:extLst>
      <p:ext uri="{BB962C8B-B14F-4D97-AF65-F5344CB8AC3E}">
        <p14:creationId xmlns:p14="http://schemas.microsoft.com/office/powerpoint/2010/main" val="294323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2800" y="654050"/>
            <a:ext cx="8152130" cy="5728335"/>
          </a:xfrm>
        </p:spPr>
        <p:txBody>
          <a:bodyPr/>
          <a:lstStyle/>
          <a:p>
            <a:pPr marL="0" indent="0" eaLnBrk="1" latinLnBrk="0" hangingPunct="1">
              <a:lnSpc>
                <a:spcPts val="3280"/>
              </a:lnSpc>
              <a:buNone/>
            </a:pP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4. 海因里希法则</a:t>
            </a:r>
            <a:endPar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海因里希根据</a:t>
            </a:r>
            <a:r>
              <a:rPr lang="en-US" altLang="zh-CN" dirty="0">
                <a:latin typeface="华文楷体" panose="02010600040101010101" charset="-122"/>
                <a:ea typeface="华文楷体" panose="02010600040101010101" charset="-122"/>
                <a:cs typeface="华文楷体" panose="02010600040101010101" charset="-122"/>
                <a:sym typeface="+mn-ea"/>
              </a:rPr>
              <a:t>55</a:t>
            </a:r>
            <a:r>
              <a:rPr lang="zh-CN" altLang="en-US" dirty="0">
                <a:latin typeface="华文楷体" panose="02010600040101010101" charset="-122"/>
                <a:ea typeface="华文楷体" panose="02010600040101010101" charset="-122"/>
                <a:cs typeface="华文楷体" panose="02010600040101010101" charset="-122"/>
                <a:sym typeface="+mn-ea"/>
              </a:rPr>
              <a:t>万件机械事故统计结果得出一个重要结论：</a:t>
            </a:r>
            <a:r>
              <a:rPr lang="zh-CN" altLang="en-US" dirty="0">
                <a:highlight>
                  <a:srgbClr val="FFFF00"/>
                </a:highlight>
                <a:latin typeface="华文楷体" panose="02010600040101010101" charset="-122"/>
                <a:ea typeface="华文楷体" panose="02010600040101010101" charset="-122"/>
                <a:cs typeface="华文楷体" panose="02010600040101010101" charset="-122"/>
                <a:sym typeface="+mn-ea"/>
              </a:rPr>
              <a:t>在机械生产过程中，每发生</a:t>
            </a:r>
            <a:r>
              <a:rPr lang="en-US" altLang="zh-CN" dirty="0">
                <a:highlight>
                  <a:srgbClr val="FFFF00"/>
                </a:highlight>
                <a:latin typeface="华文楷体" panose="02010600040101010101" charset="-122"/>
                <a:ea typeface="华文楷体" panose="02010600040101010101" charset="-122"/>
                <a:cs typeface="华文楷体" panose="02010600040101010101" charset="-122"/>
                <a:sym typeface="+mn-ea"/>
              </a:rPr>
              <a:t>330</a:t>
            </a:r>
            <a:r>
              <a:rPr lang="zh-CN" altLang="en-US" dirty="0">
                <a:highlight>
                  <a:srgbClr val="FFFF00"/>
                </a:highlight>
                <a:latin typeface="华文楷体" panose="02010600040101010101" charset="-122"/>
                <a:ea typeface="华文楷体" panose="02010600040101010101" charset="-122"/>
                <a:cs typeface="华文楷体" panose="02010600040101010101" charset="-122"/>
                <a:sym typeface="+mn-ea"/>
              </a:rPr>
              <a:t>起意外事件，有</a:t>
            </a:r>
            <a:r>
              <a:rPr lang="en-US" altLang="zh-CN" dirty="0">
                <a:highlight>
                  <a:srgbClr val="FFFF00"/>
                </a:highlight>
                <a:latin typeface="华文楷体" panose="02010600040101010101" charset="-122"/>
                <a:ea typeface="华文楷体" panose="02010600040101010101" charset="-122"/>
                <a:cs typeface="华文楷体" panose="02010600040101010101" charset="-122"/>
                <a:sym typeface="+mn-ea"/>
              </a:rPr>
              <a:t>300</a:t>
            </a:r>
            <a:r>
              <a:rPr lang="zh-CN" altLang="en-US" dirty="0">
                <a:highlight>
                  <a:srgbClr val="FFFF00"/>
                </a:highlight>
                <a:latin typeface="华文楷体" panose="02010600040101010101" charset="-122"/>
                <a:ea typeface="华文楷体" panose="02010600040101010101" charset="-122"/>
                <a:cs typeface="华文楷体" panose="02010600040101010101" charset="-122"/>
                <a:sym typeface="+mn-ea"/>
              </a:rPr>
              <a:t>起未造成人员伤害，</a:t>
            </a:r>
            <a:r>
              <a:rPr lang="en-US" altLang="zh-CN" dirty="0">
                <a:highlight>
                  <a:srgbClr val="FFFF00"/>
                </a:highlight>
                <a:latin typeface="华文楷体" panose="02010600040101010101" charset="-122"/>
                <a:ea typeface="华文楷体" panose="02010600040101010101" charset="-122"/>
                <a:cs typeface="华文楷体" panose="02010600040101010101" charset="-122"/>
                <a:sym typeface="+mn-ea"/>
              </a:rPr>
              <a:t>29</a:t>
            </a:r>
            <a:r>
              <a:rPr lang="zh-CN" altLang="en-US" dirty="0">
                <a:highlight>
                  <a:srgbClr val="FFFF00"/>
                </a:highlight>
                <a:latin typeface="华文楷体" panose="02010600040101010101" charset="-122"/>
                <a:ea typeface="华文楷体" panose="02010600040101010101" charset="-122"/>
                <a:cs typeface="华文楷体" panose="02010600040101010101" charset="-122"/>
                <a:sym typeface="+mn-ea"/>
              </a:rPr>
              <a:t>起造成人员轻微伤害，</a:t>
            </a:r>
            <a:r>
              <a:rPr lang="en-US" altLang="zh-CN" dirty="0">
                <a:highlight>
                  <a:srgbClr val="FFFF00"/>
                </a:highlight>
                <a:latin typeface="华文楷体" panose="02010600040101010101" charset="-122"/>
                <a:ea typeface="华文楷体" panose="02010600040101010101" charset="-122"/>
                <a:cs typeface="华文楷体" panose="02010600040101010101" charset="-122"/>
                <a:sym typeface="+mn-ea"/>
              </a:rPr>
              <a:t>1</a:t>
            </a:r>
            <a:r>
              <a:rPr lang="zh-CN" altLang="en-US" dirty="0">
                <a:highlight>
                  <a:srgbClr val="FFFF00"/>
                </a:highlight>
                <a:latin typeface="华文楷体" panose="02010600040101010101" charset="-122"/>
                <a:ea typeface="华文楷体" panose="02010600040101010101" charset="-122"/>
                <a:cs typeface="华文楷体" panose="02010600040101010101" charset="-122"/>
                <a:sym typeface="+mn-ea"/>
              </a:rPr>
              <a:t>起导致重伤或死亡，即严重伤害、轻微伤害和没有伤害的事故件数之比为</a:t>
            </a:r>
            <a:r>
              <a:rPr lang="en-US" altLang="zh-CN" dirty="0">
                <a:solidFill>
                  <a:srgbClr val="FF0000"/>
                </a:solidFill>
                <a:highlight>
                  <a:srgbClr val="FFFF00"/>
                </a:highlight>
                <a:latin typeface="华文楷体" panose="02010600040101010101" charset="-122"/>
                <a:ea typeface="华文楷体" panose="02010600040101010101" charset="-122"/>
                <a:cs typeface="华文楷体" panose="02010600040101010101" charset="-122"/>
                <a:sym typeface="+mn-ea"/>
              </a:rPr>
              <a:t>1:29:300</a:t>
            </a:r>
            <a:r>
              <a:rPr lang="zh-CN" altLang="en-US" dirty="0">
                <a:highlight>
                  <a:srgbClr val="FFFF00"/>
                </a:highlight>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这称为</a:t>
            </a:r>
            <a:r>
              <a:rPr lang="zh-CN" altLang="en-US" dirty="0">
                <a:highlight>
                  <a:srgbClr val="00FFFF"/>
                </a:highlight>
                <a:latin typeface="华文楷体" panose="02010600040101010101" charset="-122"/>
                <a:ea typeface="华文楷体" panose="02010600040101010101" charset="-122"/>
                <a:cs typeface="华文楷体" panose="02010600040101010101" charset="-122"/>
                <a:sym typeface="+mn-ea"/>
              </a:rPr>
              <a:t>海因里希法则</a:t>
            </a:r>
            <a:r>
              <a:rPr lang="zh-CN" altLang="en-US" dirty="0">
                <a:latin typeface="华文楷体" panose="02010600040101010101" charset="-122"/>
                <a:ea typeface="华文楷体" panose="02010600040101010101" charset="-122"/>
                <a:cs typeface="华文楷体" panose="02010600040101010101" charset="-122"/>
                <a:sym typeface="+mn-ea"/>
              </a:rPr>
              <a:t>。这个统计规律说明，在同一项活动中，无数次意外事件必然导致重大伤亡事故的发生，因此要重视事故的苗头和未遂事故，否则终会酿成大祸。</a:t>
            </a:r>
          </a:p>
          <a:p>
            <a:pPr marL="0" indent="0" eaLnBrk="1" latinLnBrk="0" hangingPunct="1">
              <a:lnSpc>
                <a:spcPts val="308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海因里希法则说明了事故发生的偶然性与必然性的关系。从表面上看事故发生是偶然的、以外的，实际上导致事故发生的危险因素早已存在，如果对此认识不足或控制不力（侥幸心理与麻痹思想），事故迟早要发生。</a:t>
            </a:r>
            <a:r>
              <a:rPr lang="zh-CN" altLang="en-US" dirty="0">
                <a:solidFill>
                  <a:srgbClr val="FFC000"/>
                </a:solidFill>
                <a:latin typeface="华文楷体" panose="02010600040101010101" charset="-122"/>
                <a:ea typeface="华文楷体" panose="02010600040101010101" charset="-122"/>
                <a:cs typeface="华文楷体" panose="02010600040101010101" charset="-122"/>
                <a:sym typeface="+mn-ea"/>
              </a:rPr>
              <a:t>违章指挥、违章作业、违反劳动纪律</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三违</a:t>
            </a:r>
            <a:r>
              <a:rPr lang="en-US" altLang="zh-CN"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行为）是我国目前事故发生的主要原因。 </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9775" y="653415"/>
            <a:ext cx="8152705" cy="5728970"/>
          </a:xfrm>
        </p:spPr>
        <p:txBody>
          <a:bodyPr/>
          <a:lstStyle/>
          <a:p>
            <a:pPr marL="0" indent="0">
              <a:buNone/>
            </a:pPr>
            <a:r>
              <a:rPr kumimoji="0" lang="en-US" altLang="zh-CN" b="1" kern="1200"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2. 变更管理</a:t>
            </a: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mj-lt"/>
                <a:ea typeface="华文楷体" panose="02010600040101010101" charset="-122"/>
                <a:cs typeface="+mj-lt"/>
                <a:sym typeface="+mn-ea"/>
              </a:rPr>
              <a:t> management of change</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变更管理 </a:t>
            </a:r>
            <a:r>
              <a:rPr lang="zh-CN" altLang="en-US" dirty="0">
                <a:latin typeface="华文楷体" panose="02010600040101010101" charset="-122"/>
                <a:ea typeface="华文楷体" panose="02010600040101010101" charset="-122"/>
                <a:cs typeface="华文楷体" panose="02010600040101010101" charset="-122"/>
                <a:sym typeface="+mn-ea"/>
              </a:rPr>
              <a:t>是指企业在工艺、设备、仪表、电气、公用工程、备件、材料、化学品、生产组织方式和人员、组织机构等方面等永久性或暂时性的</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变化</a:t>
            </a:r>
            <a:r>
              <a:rPr lang="zh-CN" altLang="en-US" dirty="0">
                <a:latin typeface="华文楷体" panose="02010600040101010101" charset="-122"/>
                <a:ea typeface="华文楷体" panose="02010600040101010101" charset="-122"/>
                <a:cs typeface="华文楷体" panose="02010600040101010101" charset="-122"/>
                <a:sym typeface="+mn-ea"/>
              </a:rPr>
              <a:t>进行有计划的控制，以避免或减轻对安全生产的影响。    </a:t>
            </a:r>
          </a:p>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变更管理程序包括</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变更申请</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变更风险评估及制定管控措施</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变更审批</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变更实施和相关方培训(告知)</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变更验收</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资料归档、变更关闭</a:t>
            </a:r>
            <a:r>
              <a:rPr lang="zh-CN" altLang="en-US" dirty="0">
                <a:latin typeface="华文楷体" panose="02010600040101010101" charset="-122"/>
                <a:ea typeface="华文楷体" panose="02010600040101010101" charset="-122"/>
                <a:cs typeface="华文楷体" panose="02010600040101010101" charset="-122"/>
                <a:sym typeface="+mn-ea"/>
              </a:rPr>
              <a:t>。</a:t>
            </a:r>
          </a:p>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企业应建立变更管理档案，档案至少应包括变更申请审批表、风险评估记录、变更实施的相关资料、变更关闭确认记录、其他与变更相关的文件资料等。</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7019D-D44F-B1A3-CD27-C447C844E65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5C1FC0D-B189-B360-C010-6D008F00A144}"/>
              </a:ext>
            </a:extLst>
          </p:cNvPr>
          <p:cNvSpPr>
            <a:spLocks noGrp="1"/>
          </p:cNvSpPr>
          <p:nvPr>
            <p:ph type="title"/>
          </p:nvPr>
        </p:nvSpPr>
        <p:spPr>
          <a:xfrm>
            <a:off x="953077" y="1461222"/>
            <a:ext cx="7993063" cy="431800"/>
          </a:xfrm>
        </p:spPr>
        <p:txBody>
          <a:bodyPr/>
          <a:lstStyle/>
          <a:p>
            <a:r>
              <a:rPr lang="zh-CN" altLang="en-US" sz="8800" dirty="0">
                <a:solidFill>
                  <a:schemeClr val="tx1"/>
                </a:solidFill>
                <a:highlight>
                  <a:srgbClr val="FFFF00"/>
                </a:highlight>
              </a:rPr>
              <a:t>标黄黑色内容</a:t>
            </a:r>
          </a:p>
        </p:txBody>
      </p:sp>
    </p:spTree>
    <p:extLst>
      <p:ext uri="{BB962C8B-B14F-4D97-AF65-F5344CB8AC3E}">
        <p14:creationId xmlns:p14="http://schemas.microsoft.com/office/powerpoint/2010/main" val="496158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E3E64-D8DD-E082-8387-E85543B688A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B2ABCF7-8AE9-0DB3-C91E-E028DC1F7CE5}"/>
              </a:ext>
            </a:extLst>
          </p:cNvPr>
          <p:cNvSpPr>
            <a:spLocks noGrp="1"/>
          </p:cNvSpPr>
          <p:nvPr>
            <p:ph type="title"/>
          </p:nvPr>
        </p:nvSpPr>
        <p:spPr/>
        <p:txBody>
          <a:bodyPr/>
          <a:lstStyle/>
          <a:p>
            <a:r>
              <a:rPr lang="zh-CN" altLang="en-US" dirty="0">
                <a:solidFill>
                  <a:schemeClr val="tx1"/>
                </a:solidFill>
              </a:rPr>
              <a:t>黑色</a:t>
            </a:r>
          </a:p>
        </p:txBody>
      </p:sp>
      <p:sp>
        <p:nvSpPr>
          <p:cNvPr id="3" name="内容占位符 2">
            <a:extLst>
              <a:ext uri="{FF2B5EF4-FFF2-40B4-BE49-F238E27FC236}">
                <a16:creationId xmlns:a16="http://schemas.microsoft.com/office/drawing/2014/main" id="{6BAD243B-670B-D9CD-E044-CE5DDD777B3E}"/>
              </a:ext>
            </a:extLst>
          </p:cNvPr>
          <p:cNvSpPr>
            <a:spLocks noGrp="1"/>
          </p:cNvSpPr>
          <p:nvPr>
            <p:ph idx="1"/>
          </p:nvPr>
        </p:nvSpPr>
        <p:spPr/>
        <p:txBody>
          <a:bodyPr/>
          <a:lstStyle/>
          <a:p>
            <a:r>
              <a:rPr lang="zh-CN" altLang="en-US" sz="8000" dirty="0">
                <a:solidFill>
                  <a:schemeClr val="tx1"/>
                </a:solidFill>
              </a:rPr>
              <a:t>黑色</a:t>
            </a:r>
            <a:endParaRPr lang="zh-CN" altLang="en-US" sz="8000" dirty="0"/>
          </a:p>
        </p:txBody>
      </p:sp>
    </p:spTree>
    <p:extLst>
      <p:ext uri="{BB962C8B-B14F-4D97-AF65-F5344CB8AC3E}">
        <p14:creationId xmlns:p14="http://schemas.microsoft.com/office/powerpoint/2010/main" val="164208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765" y="602615"/>
            <a:ext cx="7813040" cy="5690235"/>
          </a:xfrm>
          <a:prstGeom prst="rect">
            <a:avLst/>
          </a:prstGeom>
          <a:noFill/>
        </p:spPr>
        <p:txBody>
          <a:bodyPr wrap="square" rtlCol="0">
            <a:spAutoFit/>
          </a:bodyPr>
          <a:lstStyle/>
          <a:p>
            <a:pPr marL="0" indent="0" eaLnBrk="1" latinLnBrk="0" hangingPunct="1">
              <a:lnSpc>
                <a:spcPts val="3680"/>
              </a:lnSpc>
              <a:buFont typeface="Wingdings" panose="05000000000000000000" pitchFamily="2" charset="2"/>
              <a:buNone/>
            </a:pPr>
            <a:r>
              <a:rPr kumimoji="1" lang="zh-CN" altLang="en-US" sz="2800" b="1" kern="0">
                <a:latin typeface="华文楷体" panose="02010600040101010101" charset="-122"/>
                <a:ea typeface="华文楷体" panose="02010600040101010101" charset="-122"/>
                <a:sym typeface="+mn-ea"/>
              </a:rPr>
              <a:t>三、化工安全、职业健康与环境保护</a:t>
            </a:r>
            <a:r>
              <a:rPr lang="zh-CN" altLang="en-US" sz="2800">
                <a:latin typeface="华文楷体" panose="02010600040101010101" charset="-122"/>
                <a:ea typeface="华文楷体" panose="02010600040101010101" charset="-122"/>
                <a:sym typeface="+mn-ea"/>
              </a:rPr>
              <a:t>（</a:t>
            </a:r>
            <a:r>
              <a:rPr lang="en-US" altLang="zh-CN" sz="2800">
                <a:latin typeface="华文楷体" panose="02010600040101010101" charset="-122"/>
                <a:ea typeface="华文楷体" panose="02010600040101010101" charset="-122"/>
                <a:sym typeface="+mn-ea"/>
              </a:rPr>
              <a:t>SHE</a:t>
            </a:r>
            <a:r>
              <a:rPr lang="zh-CN" altLang="en-US" sz="2800">
                <a:latin typeface="华文楷体" panose="02010600040101010101" charset="-122"/>
                <a:ea typeface="华文楷体" panose="02010600040101010101" charset="-122"/>
                <a:sym typeface="+mn-ea"/>
              </a:rPr>
              <a:t>）</a:t>
            </a:r>
            <a:endParaRPr lang="zh-CN" altLang="en-US" sz="2800" b="1" u="sng">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en-US" altLang="zh-CN" sz="2800" dirty="0">
                <a:solidFill>
                  <a:srgbClr val="FFC000"/>
                </a:solidFill>
                <a:latin typeface="华文楷体" panose="02010600040101010101" charset="-122"/>
                <a:ea typeface="华文楷体" panose="02010600040101010101" charset="-122"/>
                <a:cs typeface="华文楷体" panose="02010600040101010101" charset="-122"/>
                <a:sym typeface="+mn-ea"/>
              </a:rPr>
              <a:t>㈠</a:t>
            </a:r>
            <a:r>
              <a:rPr lang="zh-CN" altLang="en-US" sz="2800" dirty="0">
                <a:solidFill>
                  <a:srgbClr val="FFC000"/>
                </a:solidFill>
                <a:latin typeface="华文楷体" panose="02010600040101010101" charset="-122"/>
                <a:ea typeface="华文楷体" panose="02010600040101010101" charset="-122"/>
                <a:cs typeface="华文楷体" panose="02010600040101010101" charset="-122"/>
                <a:sym typeface="+mn-ea"/>
              </a:rPr>
              <a:t>化工安全</a:t>
            </a:r>
            <a:endParaRPr lang="en-US" altLang="zh-CN" sz="280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buFont typeface="Wingdings" panose="05000000000000000000" pitchFamily="2" charset="2"/>
              <a:buNone/>
            </a:pPr>
            <a:r>
              <a:rPr lang="zh-CN" altLang="en-US" sz="2400" b="1" dirty="0">
                <a:solidFill>
                  <a:srgbClr val="00B0F0"/>
                </a:solidFill>
                <a:latin typeface="华文楷体" panose="02010600040101010101" charset="-122"/>
                <a:ea typeface="华文楷体" panose="02010600040101010101" charset="-122"/>
                <a:cs typeface="华文楷体" panose="02010600040101010101" charset="-122"/>
                <a:sym typeface="+mn-ea"/>
              </a:rPr>
              <a:t>  </a:t>
            </a:r>
            <a:r>
              <a:rPr lang="en-US" altLang="zh-CN" sz="2400" b="1" dirty="0">
                <a:solidFill>
                  <a:srgbClr val="00B0F0"/>
                </a:solidFill>
                <a:latin typeface="华文楷体" panose="02010600040101010101" charset="-122"/>
                <a:ea typeface="华文楷体" panose="02010600040101010101" charset="-122"/>
                <a:cs typeface="华文楷体" panose="02010600040101010101" charset="-122"/>
                <a:sym typeface="+mn-ea"/>
              </a:rPr>
              <a:t>1. </a:t>
            </a:r>
            <a:r>
              <a:rPr lang="zh-CN" altLang="en-US" sz="2400" b="1" dirty="0">
                <a:solidFill>
                  <a:srgbClr val="00B0F0"/>
                </a:solidFill>
                <a:latin typeface="华文楷体" panose="02010600040101010101" charset="-122"/>
                <a:ea typeface="华文楷体" panose="02010600040101010101" charset="-122"/>
                <a:cs typeface="华文楷体" panose="02010600040101010101" charset="-122"/>
                <a:sym typeface="+mn-ea"/>
              </a:rPr>
              <a:t>安全  </a:t>
            </a:r>
            <a:r>
              <a:rPr lang="en-US" altLang="zh-CN" sz="2400" b="1" dirty="0">
                <a:solidFill>
                  <a:srgbClr val="00B0F0"/>
                </a:solidFill>
                <a:latin typeface="华文楷体" panose="02010600040101010101" charset="-122"/>
                <a:ea typeface="华文楷体" panose="02010600040101010101" charset="-122"/>
                <a:cs typeface="华文楷体" panose="02010600040101010101" charset="-122"/>
                <a:sym typeface="+mn-ea"/>
              </a:rPr>
              <a:t>safety</a:t>
            </a:r>
          </a:p>
          <a:p>
            <a:pPr marL="0" indent="0" eaLnBrk="1" latinLnBrk="0" hangingPunct="1">
              <a:lnSpc>
                <a:spcPts val="3300"/>
              </a:lnSpc>
              <a:buFont typeface="Wingdings" panose="05000000000000000000" pitchFamily="2" charset="2"/>
              <a:buChar char="Ø"/>
            </a:pPr>
            <a:r>
              <a:rPr sz="2400" b="1" dirty="0">
                <a:solidFill>
                  <a:srgbClr val="FF0000"/>
                </a:solidFill>
                <a:latin typeface="华文楷体" panose="02010600040101010101" charset="-122"/>
                <a:ea typeface="华文楷体" panose="02010600040101010101" charset="-122"/>
                <a:cs typeface="华文楷体" panose="02010600040101010101" charset="-122"/>
                <a:sym typeface="+mn-ea"/>
              </a:rPr>
              <a:t>安全</a:t>
            </a:r>
            <a:r>
              <a:rPr sz="2400" dirty="0">
                <a:latin typeface="华文楷体" panose="02010600040101010101" charset="-122"/>
                <a:ea typeface="华文楷体" panose="02010600040101010101" charset="-122"/>
                <a:cs typeface="华文楷体" panose="02010600040101010101" charset="-122"/>
                <a:sym typeface="+mn-ea"/>
              </a:rPr>
              <a:t>是在人类生产过程中，将系统的运行状态对人类的生命、财产、环境可能产生的损害控制在人类能接受水平以下的</a:t>
            </a:r>
            <a:r>
              <a:rPr sz="2400" dirty="0">
                <a:solidFill>
                  <a:srgbClr val="00B0F0"/>
                </a:solidFill>
                <a:latin typeface="华文楷体" panose="02010600040101010101" charset="-122"/>
                <a:ea typeface="华文楷体" panose="02010600040101010101" charset="-122"/>
                <a:cs typeface="华文楷体" panose="02010600040101010101" charset="-122"/>
                <a:sym typeface="+mn-ea"/>
              </a:rPr>
              <a:t>状态</a:t>
            </a:r>
            <a:r>
              <a:rPr lang="zh-CN" sz="2400" dirty="0">
                <a:solidFill>
                  <a:srgbClr val="00B050"/>
                </a:solidFill>
                <a:latin typeface="华文楷体" panose="02010600040101010101" charset="-122"/>
                <a:ea typeface="华文楷体" panose="02010600040101010101" charset="-122"/>
                <a:cs typeface="华文楷体" panose="02010600040101010101" charset="-122"/>
                <a:sym typeface="+mn-ea"/>
              </a:rPr>
              <a:t>。</a:t>
            </a:r>
            <a:endParaRPr sz="2400" dirty="0">
              <a:solidFill>
                <a:srgbClr val="00B05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buFont typeface="Wingdings" panose="05000000000000000000" pitchFamily="2" charset="2"/>
              <a:buChar char="Ø"/>
            </a:pPr>
            <a:r>
              <a:rPr lang="zh-CN" sz="2400" dirty="0">
                <a:latin typeface="华文楷体" panose="02010600040101010101" charset="-122"/>
                <a:ea typeface="华文楷体" panose="02010600040101010101" charset="-122"/>
                <a:cs typeface="华文楷体" panose="02010600040101010101" charset="-122"/>
                <a:sym typeface="+mn-ea"/>
              </a:rPr>
              <a:t>没有危险是</a:t>
            </a:r>
            <a:r>
              <a:rPr sz="2400" dirty="0">
                <a:latin typeface="华文楷体" panose="02010600040101010101" charset="-122"/>
                <a:ea typeface="华文楷体" panose="02010600040101010101" charset="-122"/>
                <a:cs typeface="华文楷体" panose="02010600040101010101" charset="-122"/>
                <a:sym typeface="+mn-ea"/>
              </a:rPr>
              <a:t>安全</a:t>
            </a:r>
            <a:r>
              <a:rPr lang="zh-CN" sz="2400" dirty="0">
                <a:latin typeface="华文楷体" panose="02010600040101010101" charset="-122"/>
                <a:ea typeface="华文楷体" panose="02010600040101010101" charset="-122"/>
                <a:cs typeface="华文楷体" panose="02010600040101010101" charset="-122"/>
                <a:sym typeface="+mn-ea"/>
              </a:rPr>
              <a:t>的</a:t>
            </a:r>
            <a:r>
              <a:rPr lang="zh-CN" sz="2400" dirty="0">
                <a:solidFill>
                  <a:srgbClr val="FFC000"/>
                </a:solidFill>
                <a:latin typeface="华文楷体" panose="02010600040101010101" charset="-122"/>
                <a:ea typeface="华文楷体" panose="02010600040101010101" charset="-122"/>
                <a:cs typeface="华文楷体" panose="02010600040101010101" charset="-122"/>
                <a:sym typeface="+mn-ea"/>
              </a:rPr>
              <a:t>本质属性；</a:t>
            </a:r>
            <a:r>
              <a:rPr sz="2400" dirty="0">
                <a:latin typeface="华文楷体" panose="02010600040101010101" charset="-122"/>
                <a:ea typeface="华文楷体" panose="02010600040101010101" charset="-122"/>
                <a:cs typeface="华文楷体" panose="02010600040101010101" charset="-122"/>
                <a:sym typeface="+mn-ea"/>
              </a:rPr>
              <a:t>"不存在隐患"、"不存在威胁"、"不受威胁"、"不出事故"、"不受侵害"等等，并不是安全的</a:t>
            </a:r>
            <a:r>
              <a:rPr lang="zh-CN" sz="2400" dirty="0">
                <a:latin typeface="华文楷体" panose="02010600040101010101" charset="-122"/>
                <a:ea typeface="华文楷体" panose="02010600040101010101" charset="-122"/>
                <a:cs typeface="华文楷体" panose="02010600040101010101" charset="-122"/>
                <a:sym typeface="+mn-ea"/>
              </a:rPr>
              <a:t>本质</a:t>
            </a:r>
            <a:r>
              <a:rPr sz="2400" dirty="0">
                <a:latin typeface="华文楷体" panose="02010600040101010101" charset="-122"/>
                <a:ea typeface="华文楷体" panose="02010600040101010101" charset="-122"/>
                <a:cs typeface="华文楷体" panose="02010600040101010101" charset="-122"/>
                <a:sym typeface="+mn-ea"/>
              </a:rPr>
              <a:t>属性。</a:t>
            </a:r>
          </a:p>
          <a:p>
            <a:pPr marL="0" indent="0" eaLnBrk="1" latinLnBrk="0" hangingPunct="1">
              <a:lnSpc>
                <a:spcPts val="3300"/>
              </a:lnSpc>
              <a:buFont typeface="Wingdings" panose="05000000000000000000" pitchFamily="2" charset="2"/>
              <a:buChar char="Ø"/>
            </a:pPr>
            <a:r>
              <a:rPr lang="en-US"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没有危险</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作为一种状态，它不是一种实体性存在，而是通过实体（即安全的主体）表现出来。通过人，便是</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人的安全</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；在过程工业中，表现为</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过程安全</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（通过化工过程，便是</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化工过程的安全</a:t>
            </a:r>
            <a:r>
              <a:rPr lang="en-US" altLang="zh-CN"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latin typeface="华文楷体" panose="02010600040101010101" charset="-122"/>
                <a:ea typeface="华文楷体" panose="02010600040101010101" charset="-122"/>
                <a:cs typeface="华文楷体" panose="02010600040101010101" charset="-122"/>
                <a:sym typeface="+mn-ea"/>
              </a:rPr>
              <a:t>）。</a:t>
            </a:r>
            <a:endParaRPr lang="zh-CN" altLang="en-US" sz="2400">
              <a:solidFill>
                <a:srgbClr val="00B05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990" y="683260"/>
            <a:ext cx="8282940" cy="5597525"/>
          </a:xfrm>
        </p:spPr>
        <p:txBody>
          <a:bodyPr>
            <a:normAutofit/>
          </a:bodyPr>
          <a:lstStyle/>
          <a:p>
            <a:pPr marL="0" indent="0">
              <a:buNone/>
            </a:pPr>
            <a:r>
              <a:rPr kumimoji="0" lang="en-US" altLang="zh-CN" b="1" kern="1200" dirty="0">
                <a:solidFill>
                  <a:srgbClr val="00B0F0"/>
                </a:solidFill>
                <a:latin typeface="华文楷体" panose="02010600040101010101" charset="-122"/>
                <a:ea typeface="华文楷体" panose="02010600040101010101" charset="-122"/>
                <a:cs typeface="华文楷体" panose="02010600040101010101" charset="-122"/>
                <a:sym typeface="+mn-ea"/>
              </a:rPr>
              <a:t>   2. </a:t>
            </a:r>
            <a:r>
              <a:rPr kumimoji="0" lang="zh-CN" altLang="en-US" b="1" kern="1200" dirty="0">
                <a:solidFill>
                  <a:srgbClr val="00B0F0"/>
                </a:solidFill>
                <a:latin typeface="华文楷体" panose="02010600040101010101" charset="-122"/>
                <a:ea typeface="华文楷体" panose="02010600040101010101" charset="-122"/>
                <a:cs typeface="华文楷体" panose="02010600040101010101" charset="-122"/>
                <a:sym typeface="+mn-ea"/>
              </a:rPr>
              <a:t>危险  hazard</a:t>
            </a:r>
            <a:endParaRPr kumimoji="0" lang="en-US" altLang="zh-CN" kern="1200"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spcBef>
                <a:spcPts val="0"/>
              </a:spcBef>
              <a:buNone/>
            </a:pPr>
            <a:r>
              <a:rPr lang="en-US" altLang="zh-CN">
                <a:sym typeface="+mn-ea"/>
              </a:rPr>
              <a:t>    </a:t>
            </a:r>
            <a:r>
              <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sym typeface="+mn-ea"/>
              </a:rPr>
              <a:t>危险</a:t>
            </a:r>
            <a:r>
              <a:rPr kumimoji="0" lang="zh-CN" altLang="en-US" kern="1200">
                <a:latin typeface="华文楷体" panose="02010600040101010101" charset="-122"/>
                <a:ea typeface="华文楷体" panose="02010600040101010101" charset="-122"/>
                <a:cs typeface="华文楷体" panose="02010600040101010101" charset="-122"/>
                <a:sym typeface="+mn-ea"/>
              </a:rPr>
              <a:t>是指潜在伤害的来源。（《风险管理 术语》</a:t>
            </a:r>
            <a:r>
              <a:rPr kumimoji="0" lang="zh-CN" altLang="en-US" kern="1200">
                <a:latin typeface="+mj-lt"/>
                <a:ea typeface="华文楷体" panose="02010600040101010101" charset="-122"/>
                <a:cs typeface="+mj-lt"/>
                <a:sym typeface="+mn-ea"/>
              </a:rPr>
              <a:t>GB/T </a:t>
            </a:r>
            <a:r>
              <a:rPr kumimoji="0" lang="zh-CN" altLang="en-US" kern="1200">
                <a:latin typeface="华文楷体" panose="02010600040101010101" charset="-122"/>
                <a:ea typeface="华文楷体" panose="02010600040101010101" charset="-122"/>
                <a:cs typeface="华文楷体" panose="02010600040101010101" charset="-122"/>
                <a:sym typeface="+mn-ea"/>
              </a:rPr>
              <a:t>23694-2013）</a:t>
            </a:r>
          </a:p>
          <a:p>
            <a:pPr marL="0" indent="0" eaLnBrk="1" latinLnBrk="0" hangingPunct="1">
              <a:lnSpc>
                <a:spcPts val="3200"/>
              </a:lnSpc>
              <a:spcBef>
                <a:spcPts val="0"/>
              </a:spcBef>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a:t>
            </a:r>
            <a:r>
              <a:rPr kumimoji="0" lang="en-US" altLang="zh-CN" kern="1200">
                <a:latin typeface="华文楷体" panose="02010600040101010101" charset="-122"/>
                <a:ea typeface="华文楷体" panose="02010600040101010101" charset="-122"/>
                <a:cs typeface="华文楷体" panose="02010600040101010101" charset="-122"/>
                <a:sym typeface="+mn-ea"/>
              </a:rPr>
              <a:t>   </a:t>
            </a:r>
            <a:r>
              <a:rPr kumimoji="0" lang="zh-CN" altLang="en-US" kern="1200">
                <a:latin typeface="华文楷体" panose="02010600040101010101" charset="-122"/>
                <a:ea typeface="华文楷体" panose="02010600040101010101" charset="-122"/>
                <a:cs typeface="华文楷体" panose="02010600040101010101" charset="-122"/>
                <a:sym typeface="+mn-ea"/>
              </a:rPr>
              <a:t>按可能导致生产过程中危险和有害因素的性质进行分类，共分为四大类（</a:t>
            </a:r>
            <a:r>
              <a:rPr kumimoji="0" lang="zh-CN" altLang="en-US" kern="1200">
                <a:latin typeface="+mj-lt"/>
                <a:ea typeface="华文楷体" panose="02010600040101010101" charset="-122"/>
                <a:cs typeface="+mj-lt"/>
                <a:sym typeface="+mn-ea"/>
              </a:rPr>
              <a:t>GB/T </a:t>
            </a:r>
            <a:r>
              <a:rPr kumimoji="0" lang="en-US" altLang="zh-CN" kern="1200">
                <a:latin typeface="华文楷体" panose="02010600040101010101" charset="-122"/>
                <a:ea typeface="华文楷体" panose="02010600040101010101" charset="-122"/>
                <a:cs typeface="华文楷体" panose="02010600040101010101" charset="-122"/>
                <a:sym typeface="+mn-ea"/>
              </a:rPr>
              <a:t>13861</a:t>
            </a:r>
            <a:r>
              <a:rPr kumimoji="0" lang="zh-CN" altLang="en-US" kern="1200">
                <a:latin typeface="华文楷体" panose="02010600040101010101" charset="-122"/>
                <a:ea typeface="华文楷体" panose="02010600040101010101" charset="-122"/>
                <a:cs typeface="华文楷体" panose="02010600040101010101" charset="-122"/>
                <a:sym typeface="+mn-ea"/>
              </a:rPr>
              <a:t>-20</a:t>
            </a:r>
            <a:r>
              <a:rPr kumimoji="0" lang="en-US" altLang="zh-CN" kern="1200">
                <a:latin typeface="华文楷体" panose="02010600040101010101" charset="-122"/>
                <a:ea typeface="华文楷体" panose="02010600040101010101" charset="-122"/>
                <a:cs typeface="华文楷体" panose="02010600040101010101" charset="-122"/>
                <a:sym typeface="+mn-ea"/>
              </a:rPr>
              <a:t>22</a:t>
            </a:r>
            <a:r>
              <a:rPr kumimoji="0" lang="zh-CN" altLang="en-US" kern="1200">
                <a:latin typeface="华文楷体" panose="02010600040101010101" charset="-122"/>
                <a:ea typeface="华文楷体" panose="02010600040101010101" charset="-122"/>
                <a:cs typeface="华文楷体" panose="02010600040101010101" charset="-122"/>
                <a:sym typeface="+mn-ea"/>
              </a:rPr>
              <a:t>）：</a:t>
            </a:r>
            <a:r>
              <a:rPr kumimoji="0" lang="en-US" altLang="zh-CN" kern="1200">
                <a:latin typeface="华文楷体" panose="02010600040101010101" charset="-122"/>
                <a:ea typeface="华文楷体" panose="02010600040101010101" charset="-122"/>
                <a:cs typeface="华文楷体" panose="02010600040101010101" charset="-122"/>
                <a:sym typeface="+mn-ea"/>
              </a:rPr>
              <a:t>   </a:t>
            </a:r>
          </a:p>
          <a:p>
            <a:pPr marL="0" indent="0" eaLnBrk="1" latinLnBrk="0" hangingPunct="1">
              <a:lnSpc>
                <a:spcPts val="3000"/>
              </a:lnSpc>
              <a:spcBef>
                <a:spcPts val="0"/>
              </a:spcBef>
              <a:buNone/>
            </a:pPr>
            <a:r>
              <a:rPr kumimoji="0" lang="en-US" altLang="zh-CN" kern="1200">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⑴. 人的因素</a:t>
            </a:r>
          </a:p>
          <a:p>
            <a:pPr marL="0" indent="0" eaLnBrk="1" latinLnBrk="0" hangingPunct="1">
              <a:lnSpc>
                <a:spcPts val="3000"/>
              </a:lnSpc>
              <a:spcBef>
                <a:spcPts val="0"/>
              </a:spcBef>
              <a:buNone/>
            </a:pP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en-US" altLang="zh-CN"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zh-CN" altLang="en-US" kern="1200">
                <a:latin typeface="华文楷体" panose="02010600040101010101" charset="-122"/>
                <a:ea typeface="华文楷体" panose="02010600040101010101" charset="-122"/>
                <a:cs typeface="华文楷体" panose="02010600040101010101" charset="-122"/>
                <a:sym typeface="+mn-ea"/>
              </a:rPr>
              <a:t>在生产活动中，来自人员自身或人为性质的危险和有害因素。</a:t>
            </a:r>
          </a:p>
          <a:p>
            <a:pPr marL="0" indent="0" eaLnBrk="1" latinLnBrk="0" hangingPunct="1">
              <a:lnSpc>
                <a:spcPts val="3000"/>
              </a:lnSpc>
              <a:spcBef>
                <a:spcPts val="0"/>
              </a:spcBef>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a:t>
            </a:r>
            <a:r>
              <a:rPr kumimoji="0" lang="en-US" altLang="zh-CN" kern="1200">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⑵. 物的因素</a:t>
            </a:r>
          </a:p>
          <a:p>
            <a:pPr marL="0" indent="0" eaLnBrk="1" latinLnBrk="0" hangingPunct="1">
              <a:lnSpc>
                <a:spcPts val="3000"/>
              </a:lnSpc>
              <a:spcBef>
                <a:spcPts val="0"/>
              </a:spcBef>
              <a:buNone/>
            </a:pP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en-US" altLang="zh-CN"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zh-CN" altLang="en-US" kern="1200">
                <a:latin typeface="华文楷体" panose="02010600040101010101" charset="-122"/>
                <a:ea typeface="华文楷体" panose="02010600040101010101" charset="-122"/>
                <a:cs typeface="华文楷体" panose="02010600040101010101" charset="-122"/>
                <a:sym typeface="+mn-ea"/>
              </a:rPr>
              <a:t>机械、设备、设施、材料等方面存在的危险和有害因素。</a:t>
            </a:r>
          </a:p>
          <a:p>
            <a:pPr marL="0" indent="0" eaLnBrk="1" latinLnBrk="0" hangingPunct="1">
              <a:lnSpc>
                <a:spcPts val="3000"/>
              </a:lnSpc>
              <a:spcBef>
                <a:spcPts val="0"/>
              </a:spcBef>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a:t>
            </a:r>
            <a:r>
              <a:rPr kumimoji="0" lang="en-US" altLang="zh-CN" kern="1200">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⑶. 环境因素</a:t>
            </a:r>
          </a:p>
          <a:p>
            <a:pPr marL="0" indent="0" eaLnBrk="1" latinLnBrk="0" hangingPunct="1">
              <a:lnSpc>
                <a:spcPts val="3000"/>
              </a:lnSpc>
              <a:spcBef>
                <a:spcPts val="0"/>
              </a:spcBef>
              <a:buNone/>
            </a:pP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en-US" altLang="zh-CN"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zh-CN" altLang="en-US" kern="1200">
                <a:latin typeface="华文楷体" panose="02010600040101010101" charset="-122"/>
                <a:ea typeface="华文楷体" panose="02010600040101010101" charset="-122"/>
                <a:cs typeface="华文楷体" panose="02010600040101010101" charset="-122"/>
                <a:sym typeface="+mn-ea"/>
              </a:rPr>
              <a:t>生产作业环境中的危险和有害因素。</a:t>
            </a:r>
          </a:p>
          <a:p>
            <a:pPr marL="0" indent="0" eaLnBrk="1" latinLnBrk="0" hangingPunct="1">
              <a:lnSpc>
                <a:spcPts val="3000"/>
              </a:lnSpc>
              <a:spcBef>
                <a:spcPts val="0"/>
              </a:spcBef>
              <a:buNone/>
            </a:pPr>
            <a:r>
              <a:rPr kumimoji="0" lang="en-US" altLang="zh-CN"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⑷. 管理因素</a:t>
            </a:r>
          </a:p>
          <a:p>
            <a:pPr marL="0" indent="0" eaLnBrk="1" latinLnBrk="0" hangingPunct="1">
              <a:lnSpc>
                <a:spcPts val="3000"/>
              </a:lnSpc>
              <a:spcBef>
                <a:spcPts val="0"/>
              </a:spcBef>
              <a:buNone/>
            </a:pPr>
            <a:r>
              <a:rPr kumimoji="0" lang="zh-CN" altLang="en-US"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kumimoji="0" lang="en-US" altLang="zh-CN" kern="120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管理和管理责任缺失所导致的危险和有害因素。</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7540" y="507365"/>
            <a:ext cx="8327390" cy="6196965"/>
          </a:xfrm>
        </p:spPr>
        <p:txBody>
          <a:bodyPr>
            <a:normAutofit lnSpcReduction="10000"/>
          </a:bodyPr>
          <a:lstStyle/>
          <a:p>
            <a:pPr marL="0" indent="0">
              <a:buNone/>
            </a:pPr>
            <a:r>
              <a:rPr lang="zh-CN" altLang="en-US" sz="2800" b="1">
                <a:latin typeface="华文楷体" panose="02010600040101010101" charset="-122"/>
                <a:ea typeface="华文楷体" panose="02010600040101010101" charset="-122"/>
              </a:rPr>
              <a:t>四、化工安全事故</a:t>
            </a:r>
            <a:endParaRPr lang="zh-CN" altLang="en-US">
              <a:latin typeface="华文楷体" panose="02010600040101010101" charset="-122"/>
              <a:ea typeface="华文楷体" panose="02010600040101010101" charset="-122"/>
            </a:endParaRPr>
          </a:p>
          <a:p>
            <a:pPr marL="0" indent="0">
              <a:buNone/>
            </a:pPr>
            <a:r>
              <a:rPr lang="zh-CN" altLang="en-US" sz="2800" b="1">
                <a:solidFill>
                  <a:srgbClr val="FFC000"/>
                </a:solidFill>
                <a:latin typeface="华文楷体" panose="02010600040101010101" charset="-122"/>
                <a:ea typeface="华文楷体" panose="02010600040101010101" charset="-122"/>
              </a:rPr>
              <a:t>1</a:t>
            </a:r>
            <a:r>
              <a:rPr lang="zh-CN" altLang="en-US" sz="2800">
                <a:solidFill>
                  <a:srgbClr val="FFC000"/>
                </a:solidFill>
                <a:latin typeface="华文楷体" panose="02010600040101010101" charset="-122"/>
                <a:ea typeface="华文楷体" panose="02010600040101010101" charset="-122"/>
              </a:rPr>
              <a:t>. 事故的定义</a:t>
            </a:r>
          </a:p>
          <a:p>
            <a:pPr marL="0" indent="0">
              <a:buNone/>
            </a:pPr>
            <a:r>
              <a:rPr lang="zh-CN" altLang="en-US">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事故</a:t>
            </a:r>
            <a:r>
              <a:rPr lang="zh-CN" altLang="en-US">
                <a:latin typeface="华文楷体" panose="02010600040101010101" charset="-122"/>
                <a:ea typeface="华文楷体" panose="02010600040101010101" charset="-122"/>
              </a:rPr>
              <a:t>是造成死亡、疾病、伤害、损伤或其他损失的意外情况。（</a:t>
            </a:r>
            <a:r>
              <a:rPr lang="en-US" altLang="zh-CN">
                <a:latin typeface="华文楷体" panose="02010600040101010101" charset="-122"/>
                <a:ea typeface="华文楷体" panose="02010600040101010101" charset="-122"/>
              </a:rPr>
              <a:t>GB/T 15236-2008</a:t>
            </a:r>
            <a:r>
              <a:rPr lang="zh-CN" altLang="en-US">
                <a:latin typeface="华文楷体" panose="02010600040101010101" charset="-122"/>
                <a:ea typeface="华文楷体" panose="02010600040101010101" charset="-122"/>
              </a:rPr>
              <a:t>）</a:t>
            </a:r>
          </a:p>
          <a:p>
            <a:pPr marL="0" indent="0">
              <a:buNone/>
            </a:pPr>
            <a:r>
              <a:rPr lang="zh-CN" altLang="en-US">
                <a:latin typeface="华文楷体" panose="02010600040101010101" charset="-122"/>
                <a:ea typeface="华文楷体" panose="02010600040101010101" charset="-122"/>
              </a:rPr>
              <a:t>    根据事故发生后造成后果的情况，把</a:t>
            </a:r>
            <a:r>
              <a:rPr lang="zh-CN" altLang="en-US">
                <a:latin typeface="华文楷体" panose="02010600040101010101" charset="-122"/>
                <a:ea typeface="华文楷体" panose="02010600040101010101" charset="-122"/>
                <a:sym typeface="+mn-ea"/>
              </a:rPr>
              <a:t>生产安全事故分为</a:t>
            </a:r>
            <a:r>
              <a:rPr lang="zh-CN" altLang="en-US">
                <a:solidFill>
                  <a:srgbClr val="7030A0"/>
                </a:solidFill>
                <a:latin typeface="华文楷体" panose="02010600040101010101" charset="-122"/>
                <a:ea typeface="华文楷体" panose="02010600040101010101" charset="-122"/>
                <a:sym typeface="+mn-ea"/>
              </a:rPr>
              <a:t>伤亡事故</a:t>
            </a:r>
            <a:r>
              <a:rPr lang="zh-CN" altLang="en-US">
                <a:latin typeface="华文楷体" panose="02010600040101010101" charset="-122"/>
                <a:ea typeface="华文楷体" panose="02010600040101010101" charset="-122"/>
                <a:sym typeface="+mn-ea"/>
              </a:rPr>
              <a:t>和</a:t>
            </a:r>
            <a:r>
              <a:rPr lang="zh-CN" altLang="en-US">
                <a:solidFill>
                  <a:srgbClr val="7030A0"/>
                </a:solidFill>
                <a:latin typeface="华文楷体" panose="02010600040101010101" charset="-122"/>
                <a:ea typeface="华文楷体" panose="02010600040101010101" charset="-122"/>
                <a:sym typeface="+mn-ea"/>
              </a:rPr>
              <a:t>未遂事故（事件）</a:t>
            </a:r>
            <a:r>
              <a:rPr lang="zh-CN" altLang="en-US">
                <a:latin typeface="华文楷体" panose="02010600040101010101" charset="-122"/>
                <a:ea typeface="华文楷体" panose="02010600040101010101" charset="-122"/>
                <a:sym typeface="+mn-ea"/>
              </a:rPr>
              <a:t>。</a:t>
            </a:r>
          </a:p>
          <a:p>
            <a:pPr marL="0" indent="0">
              <a:buNone/>
            </a:pPr>
            <a:r>
              <a:rPr lang="zh-CN" altLang="en-US">
                <a:latin typeface="华文楷体" panose="02010600040101010101" charset="-122"/>
                <a:ea typeface="华文楷体" panose="02010600040101010101" charset="-122"/>
              </a:rPr>
              <a:t>    根据《企业职工伤亡事故分类 》（GB 6441-</a:t>
            </a:r>
            <a:r>
              <a:rPr lang="en-US" altLang="zh-CN">
                <a:latin typeface="华文楷体" panose="02010600040101010101" charset="-122"/>
                <a:ea typeface="华文楷体" panose="02010600040101010101" charset="-122"/>
              </a:rPr>
              <a:t>19</a:t>
            </a:r>
            <a:r>
              <a:rPr lang="zh-CN" altLang="en-US">
                <a:latin typeface="华文楷体" panose="02010600040101010101" charset="-122"/>
                <a:ea typeface="华文楷体" panose="02010600040101010101" charset="-122"/>
              </a:rPr>
              <a:t>86），</a:t>
            </a:r>
            <a:r>
              <a:rPr lang="zh-CN" altLang="en-US">
                <a:solidFill>
                  <a:srgbClr val="7030A0"/>
                </a:solidFill>
                <a:latin typeface="华文楷体" panose="02010600040101010101" charset="-122"/>
                <a:ea typeface="华文楷体" panose="02010600040101010101" charset="-122"/>
              </a:rPr>
              <a:t>伤亡事故</a:t>
            </a:r>
            <a:r>
              <a:rPr lang="zh-CN" altLang="en-US">
                <a:latin typeface="华文楷体" panose="02010600040101010101" charset="-122"/>
                <a:ea typeface="华文楷体" panose="02010600040101010101" charset="-122"/>
              </a:rPr>
              <a:t>是指企业职工在生产劳动过程中，发生的人身伤害、急性中毒。伤害程度分为三类：</a:t>
            </a:r>
          </a:p>
          <a:p>
            <a:pPr marL="0" indent="0">
              <a:buNone/>
            </a:pPr>
            <a:r>
              <a:rPr lang="zh-CN" altLang="en-US">
                <a:latin typeface="华文楷体" panose="02010600040101010101" charset="-122"/>
                <a:ea typeface="华文楷体" panose="02010600040101010101" charset="-122"/>
              </a:rPr>
              <a:t>  ⑴ 轻伤 指损失工作日低于105日的失能伤害。</a:t>
            </a:r>
          </a:p>
          <a:p>
            <a:pPr marL="0" indent="0">
              <a:buNone/>
            </a:pPr>
            <a:r>
              <a:rPr lang="zh-CN" altLang="en-US">
                <a:latin typeface="华文楷体" panose="02010600040101010101" charset="-122"/>
                <a:ea typeface="华文楷体" panose="02010600040101010101" charset="-122"/>
              </a:rPr>
              <a:t>  ⑵ 重伤 指损失工作日等于和超过105日的失能伤害。</a:t>
            </a:r>
          </a:p>
          <a:p>
            <a:pPr marL="0" indent="0">
              <a:buNone/>
            </a:pPr>
            <a:r>
              <a:rPr lang="zh-CN" altLang="en-US">
                <a:latin typeface="华文楷体" panose="02010600040101010101" charset="-122"/>
                <a:ea typeface="华文楷体" panose="02010600040101010101" charset="-122"/>
              </a:rPr>
              <a:t>  ⑶ 死亡</a:t>
            </a:r>
          </a:p>
          <a:p>
            <a:pPr marL="0" indent="0">
              <a:buNone/>
            </a:pPr>
            <a:r>
              <a:rPr lang="zh-CN" altLang="en-US">
                <a:latin typeface="华文楷体" panose="02010600040101010101" charset="-122"/>
                <a:ea typeface="华文楷体" panose="02010600040101010101" charset="-122"/>
              </a:rPr>
              <a:t>    未发生但有可能发生伤害和健康损害的事件称为</a:t>
            </a:r>
            <a:r>
              <a:rPr lang="en-US" altLang="zh-CN">
                <a:latin typeface="华文楷体" panose="02010600040101010101" charset="-122"/>
                <a:ea typeface="华文楷体" panose="02010600040101010101" charset="-122"/>
              </a:rPr>
              <a:t>“</a:t>
            </a:r>
            <a:r>
              <a:rPr lang="zh-CN" altLang="en-US">
                <a:solidFill>
                  <a:srgbClr val="7030A0"/>
                </a:solidFill>
                <a:latin typeface="华文楷体" panose="02010600040101010101" charset="-122"/>
                <a:ea typeface="华文楷体" panose="02010600040101010101" charset="-122"/>
                <a:sym typeface="+mn-ea"/>
              </a:rPr>
              <a:t>未遂事故（事件）</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《职业健康安全管理体系 要求及使用指南》（GB</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T 45001-2020）</a:t>
            </a:r>
            <a:r>
              <a:rPr lang="en-US" altLang="zh-CN">
                <a:latin typeface="华文楷体" panose="02010600040101010101" charset="-122"/>
                <a:ea typeface="华文楷体" panose="02010600040101010101" charset="-122"/>
                <a:sym typeface="+mn-ea"/>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170" y="608965"/>
            <a:ext cx="8239760" cy="5949315"/>
          </a:xfrm>
        </p:spPr>
        <p:txBody>
          <a:bodyPr>
            <a:normAutofit lnSpcReduction="10000"/>
          </a:bodyPr>
          <a:lstStyle/>
          <a:p>
            <a:pPr marL="0" indent="0">
              <a:buNone/>
            </a:pPr>
            <a:r>
              <a:rPr lang="en-US" altLang="zh-CN" b="1">
                <a:latin typeface="华文楷体" panose="02010600040101010101" charset="-122"/>
                <a:ea typeface="华文楷体" panose="02010600040101010101" charset="-122"/>
                <a:cs typeface="华文楷体" panose="02010600040101010101" charset="-122"/>
              </a:rPr>
              <a:t> </a:t>
            </a:r>
            <a:r>
              <a:rPr lang="zh-CN" altLang="en-US" sz="2800" b="1">
                <a:solidFill>
                  <a:srgbClr val="FFC000"/>
                </a:solidFill>
                <a:latin typeface="华文楷体" panose="02010600040101010101" charset="-122"/>
                <a:ea typeface="华文楷体" panose="02010600040101010101" charset="-122"/>
              </a:rPr>
              <a:t>2.</a:t>
            </a:r>
            <a:r>
              <a:rPr lang="zh-CN" altLang="en-US" sz="2800">
                <a:solidFill>
                  <a:srgbClr val="FFC000"/>
                </a:solidFill>
                <a:latin typeface="华文楷体" panose="02010600040101010101" charset="-122"/>
                <a:ea typeface="华文楷体" panose="02010600040101010101" charset="-122"/>
              </a:rPr>
              <a:t> 事故分类</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b="1">
                <a:solidFill>
                  <a:srgbClr val="7030A0"/>
                </a:solidFill>
                <a:latin typeface="华文楷体" panose="02010600040101010101" charset="-122"/>
                <a:ea typeface="华文楷体" panose="02010600040101010101" charset="-122"/>
              </a:rPr>
              <a:t>⑴ </a:t>
            </a:r>
            <a:r>
              <a:rPr lang="zh-CN" altLang="en-US">
                <a:solidFill>
                  <a:srgbClr val="7030A0"/>
                </a:solidFill>
                <a:latin typeface="华文楷体" panose="02010600040101010101" charset="-122"/>
                <a:ea typeface="华文楷体" panose="02010600040101010101" charset="-122"/>
                <a:cs typeface="华文楷体" panose="02010600040101010101" charset="-122"/>
              </a:rPr>
              <a:t>按照事故严重程度</a:t>
            </a:r>
            <a:r>
              <a:rPr lang="zh-CN" altLang="en-US">
                <a:latin typeface="华文楷体" panose="02010600040101010101" charset="-122"/>
                <a:ea typeface="华文楷体" panose="02010600040101010101" charset="-122"/>
                <a:cs typeface="华文楷体" panose="02010600040101010101" charset="-122"/>
              </a:rPr>
              <a:t>，</a:t>
            </a:r>
            <a:r>
              <a:rPr lang="en-US" altLang="zh-CN">
                <a:latin typeface="华文楷体" panose="02010600040101010101" charset="-122"/>
                <a:ea typeface="华文楷体" panose="02010600040101010101" charset="-122"/>
                <a:cs typeface="华文楷体" panose="02010600040101010101" charset="-122"/>
              </a:rPr>
              <a:t>GB </a:t>
            </a:r>
            <a:r>
              <a:rPr lang="zh-CN" altLang="en-US">
                <a:latin typeface="华文楷体" panose="02010600040101010101" charset="-122"/>
                <a:ea typeface="华文楷体" panose="02010600040101010101" charset="-122"/>
                <a:sym typeface="+mn-ea"/>
              </a:rPr>
              <a:t> 6441-</a:t>
            </a:r>
            <a:r>
              <a:rPr lang="en-US" altLang="zh-CN">
                <a:latin typeface="华文楷体" panose="02010600040101010101" charset="-122"/>
                <a:ea typeface="华文楷体" panose="02010600040101010101" charset="-122"/>
                <a:sym typeface="+mn-ea"/>
              </a:rPr>
              <a:t>19</a:t>
            </a:r>
            <a:r>
              <a:rPr lang="zh-CN" altLang="en-US">
                <a:latin typeface="华文楷体" panose="02010600040101010101" charset="-122"/>
                <a:ea typeface="华文楷体" panose="02010600040101010101" charset="-122"/>
                <a:sym typeface="+mn-ea"/>
              </a:rPr>
              <a:t>86把事故分为三类：</a:t>
            </a:r>
          </a:p>
          <a:p>
            <a:pPr marL="0" indent="0">
              <a:buNone/>
            </a:pPr>
            <a:r>
              <a:rPr lang="zh-CN" altLang="en-US">
                <a:latin typeface="华文楷体" panose="02010600040101010101" charset="-122"/>
                <a:ea typeface="华文楷体" panose="02010600040101010101" charset="-122"/>
                <a:sym typeface="+mn-ea"/>
              </a:rPr>
              <a:t>  ① 轻伤事故  指只有轻伤的事故。</a:t>
            </a:r>
          </a:p>
          <a:p>
            <a:pPr marL="0" indent="0">
              <a:buNone/>
            </a:pPr>
            <a:r>
              <a:rPr lang="zh-CN" altLang="en-US">
                <a:latin typeface="华文楷体" panose="02010600040101010101" charset="-122"/>
                <a:ea typeface="华文楷体" panose="02010600040101010101" charset="-122"/>
                <a:sym typeface="+mn-ea"/>
              </a:rPr>
              <a:t>  ② 重伤事故  指有重伤无死亡的事故。</a:t>
            </a:r>
          </a:p>
          <a:p>
            <a:pPr marL="0" indent="0">
              <a:buNone/>
            </a:pPr>
            <a:r>
              <a:rPr lang="zh-CN" altLang="en-US">
                <a:latin typeface="华文楷体" panose="02010600040101010101" charset="-122"/>
                <a:ea typeface="华文楷体" panose="02010600040101010101" charset="-122"/>
                <a:sym typeface="+mn-ea"/>
              </a:rPr>
              <a:t>  ③ 死亡事故</a:t>
            </a:r>
          </a:p>
          <a:p>
            <a:pPr marL="0" indent="0">
              <a:buNone/>
            </a:pPr>
            <a:r>
              <a:rPr lang="zh-CN" altLang="en-US">
                <a:latin typeface="华文楷体" panose="02010600040101010101" charset="-122"/>
                <a:ea typeface="华文楷体" panose="02010600040101010101" charset="-122"/>
                <a:sym typeface="+mn-ea"/>
              </a:rPr>
              <a:t>    A. 重大伤亡事故   指一次事故死亡1--2人的事故。</a:t>
            </a:r>
          </a:p>
          <a:p>
            <a:pPr marL="0" indent="0">
              <a:buNone/>
            </a:pPr>
            <a:r>
              <a:rPr lang="zh-CN" altLang="en-US">
                <a:latin typeface="华文楷体" panose="02010600040101010101" charset="-122"/>
                <a:ea typeface="华文楷体" panose="02010600040101010101" charset="-122"/>
                <a:sym typeface="+mn-ea"/>
              </a:rPr>
              <a:t>　B. 特大伤亡事故   指一次事故死亡3人以上的事故(含3人) 。</a:t>
            </a:r>
          </a:p>
          <a:p>
            <a:pPr marL="0" indent="0">
              <a:buNone/>
            </a:pPr>
            <a:r>
              <a:rPr lang="zh-CN" altLang="en-US" b="1">
                <a:solidFill>
                  <a:srgbClr val="7030A0"/>
                </a:solidFill>
                <a:latin typeface="华文楷体" panose="02010600040101010101" charset="-122"/>
                <a:ea typeface="华文楷体" panose="02010600040101010101" charset="-122"/>
                <a:sym typeface="+mn-ea"/>
              </a:rPr>
              <a:t>⑵ </a:t>
            </a:r>
            <a:r>
              <a:rPr lang="zh-CN" altLang="en-US">
                <a:solidFill>
                  <a:srgbClr val="7030A0"/>
                </a:solidFill>
                <a:latin typeface="华文楷体" panose="02010600040101010101" charset="-122"/>
                <a:ea typeface="华文楷体" panose="02010600040101010101" charset="-122"/>
                <a:sym typeface="+mn-ea"/>
              </a:rPr>
              <a:t>按照人员伤亡或者直接经济损失分类</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《生产安全事故报告和调查处理条例》（国务院令第</a:t>
            </a:r>
            <a:r>
              <a:rPr lang="en-US" altLang="zh-CN">
                <a:latin typeface="华文楷体" panose="02010600040101010101" charset="-122"/>
                <a:ea typeface="华文楷体" panose="02010600040101010101" charset="-122"/>
                <a:sym typeface="+mn-ea"/>
              </a:rPr>
              <a:t>493</a:t>
            </a:r>
            <a:r>
              <a:rPr lang="zh-CN" altLang="en-US">
                <a:latin typeface="华文楷体" panose="02010600040101010101" charset="-122"/>
                <a:ea typeface="华文楷体" panose="02010600040101010101" charset="-122"/>
                <a:sym typeface="+mn-ea"/>
              </a:rPr>
              <a:t>号）根据生产安全事故（以下简称事故）造成的人员伤亡或者直接经济损失，事故一般分为以下四个等级：</a:t>
            </a:r>
          </a:p>
          <a:p>
            <a:pPr marL="0" indent="0">
              <a:buNone/>
            </a:pPr>
            <a:r>
              <a:rPr lang="zh-CN" altLang="en-US">
                <a:latin typeface="华文楷体" panose="02010600040101010101" charset="-122"/>
                <a:ea typeface="华文楷体" panose="02010600040101010101" charset="-122"/>
                <a:sym typeface="+mn-ea"/>
              </a:rPr>
              <a:t>    ①</a:t>
            </a:r>
            <a:r>
              <a:rPr lang="zh-CN" altLang="en-US">
                <a:solidFill>
                  <a:srgbClr val="FF0000"/>
                </a:solidFill>
                <a:latin typeface="华文楷体" panose="02010600040101010101" charset="-122"/>
                <a:ea typeface="华文楷体" panose="02010600040101010101" charset="-122"/>
                <a:sym typeface="+mn-ea"/>
              </a:rPr>
              <a:t>特别重大事故</a:t>
            </a:r>
            <a:r>
              <a:rPr lang="zh-CN" altLang="en-US">
                <a:latin typeface="华文楷体" panose="02010600040101010101" charset="-122"/>
                <a:ea typeface="华文楷体" panose="02010600040101010101" charset="-122"/>
                <a:sym typeface="+mn-ea"/>
              </a:rPr>
              <a:t>，是指造成30人以上死亡，或者100人以上重伤（包括急性工业中毒，下同），或者1亿元以上直接经济损失的事故；</a:t>
            </a:r>
          </a:p>
          <a:p>
            <a:pPr marL="0" indent="0">
              <a:buNone/>
            </a:pPr>
            <a:r>
              <a:rPr lang="zh-CN" altLang="en-US">
                <a:latin typeface="华文楷体" panose="02010600040101010101" charset="-122"/>
                <a:ea typeface="华文楷体" panose="02010600040101010101" charset="-122"/>
                <a:sym typeface="+mn-ea"/>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565" y="668655"/>
            <a:ext cx="8254365" cy="5713730"/>
          </a:xfrm>
        </p:spPr>
        <p:txBody>
          <a:bodyPr>
            <a:normAutofit fontScale="92500"/>
          </a:bodyPr>
          <a:lstStyle/>
          <a:p>
            <a:pPr marL="0" indent="0" eaLnBrk="1" latinLnBrk="0" hangingPunct="1">
              <a:lnSpc>
                <a:spcPts val="318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②</a:t>
            </a:r>
            <a:r>
              <a:rPr lang="zh-CN" altLang="en-US">
                <a:solidFill>
                  <a:srgbClr val="FF0000"/>
                </a:solidFill>
                <a:latin typeface="华文楷体" panose="02010600040101010101" charset="-122"/>
                <a:ea typeface="华文楷体" panose="02010600040101010101" charset="-122"/>
                <a:cs typeface="华文楷体" panose="02010600040101010101" charset="-122"/>
              </a:rPr>
              <a:t>重大事故</a:t>
            </a:r>
            <a:r>
              <a:rPr lang="zh-CN" altLang="en-US">
                <a:latin typeface="华文楷体" panose="02010600040101010101" charset="-122"/>
                <a:ea typeface="华文楷体" panose="02010600040101010101" charset="-122"/>
                <a:cs typeface="华文楷体" panose="02010600040101010101" charset="-122"/>
              </a:rPr>
              <a:t>，是指造成10人以上30人以下死亡，或者50人以上100人以下重伤，或者5000万元以上1亿元以下直接经济损失的事故；</a:t>
            </a: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③</a:t>
            </a:r>
            <a:r>
              <a:rPr lang="zh-CN" altLang="en-US">
                <a:solidFill>
                  <a:srgbClr val="FF0000"/>
                </a:solidFill>
                <a:latin typeface="华文楷体" panose="02010600040101010101" charset="-122"/>
                <a:ea typeface="华文楷体" panose="02010600040101010101" charset="-122"/>
                <a:cs typeface="华文楷体" panose="02010600040101010101" charset="-122"/>
              </a:rPr>
              <a:t>较大事故</a:t>
            </a:r>
            <a:r>
              <a:rPr lang="zh-CN" altLang="en-US">
                <a:latin typeface="华文楷体" panose="02010600040101010101" charset="-122"/>
                <a:ea typeface="华文楷体" panose="02010600040101010101" charset="-122"/>
                <a:cs typeface="华文楷体" panose="02010600040101010101" charset="-122"/>
              </a:rPr>
              <a:t>，是指造成3人以上10人以下死亡，或者10人以上50人以下重伤，或者1000万元以上5000万元以下直接经济损失的事故；</a:t>
            </a: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④</a:t>
            </a:r>
            <a:r>
              <a:rPr lang="zh-CN" altLang="en-US">
                <a:solidFill>
                  <a:srgbClr val="FF0000"/>
                </a:solidFill>
                <a:latin typeface="华文楷体" panose="02010600040101010101" charset="-122"/>
                <a:ea typeface="华文楷体" panose="02010600040101010101" charset="-122"/>
                <a:cs typeface="华文楷体" panose="02010600040101010101" charset="-122"/>
              </a:rPr>
              <a:t>一般事故</a:t>
            </a:r>
            <a:r>
              <a:rPr lang="zh-CN" altLang="en-US">
                <a:latin typeface="华文楷体" panose="02010600040101010101" charset="-122"/>
                <a:ea typeface="华文楷体" panose="02010600040101010101" charset="-122"/>
                <a:cs typeface="华文楷体" panose="02010600040101010101" charset="-122"/>
              </a:rPr>
              <a:t>，是指造成3人以下死亡，或者10人以下重伤，或者1000万元以下直接经济损失的事故。</a:t>
            </a:r>
          </a:p>
          <a:p>
            <a:pPr marL="0" indent="0" eaLnBrk="1" latinLnBrk="0" hangingPunct="1">
              <a:lnSpc>
                <a:spcPts val="3180"/>
              </a:lnSpc>
              <a:spcBef>
                <a:spcPts val="0"/>
              </a:spcBef>
              <a:buNone/>
            </a:pPr>
            <a:r>
              <a:rPr lang="zh-CN" altLang="en-US" b="1">
                <a:solidFill>
                  <a:srgbClr val="7030A0"/>
                </a:solidFill>
                <a:latin typeface="华文楷体" panose="02010600040101010101" charset="-122"/>
                <a:ea typeface="华文楷体" panose="02010600040101010101" charset="-122"/>
              </a:rPr>
              <a:t>⑶</a:t>
            </a:r>
            <a:r>
              <a:rPr lang="zh-CN" altLang="en-US">
                <a:solidFill>
                  <a:srgbClr val="7030A0"/>
                </a:solidFill>
                <a:latin typeface="华文楷体" panose="02010600040101010101" charset="-122"/>
                <a:ea typeface="华文楷体" panose="02010600040101010101" charset="-122"/>
              </a:rPr>
              <a:t> 按照致伤原因分类</a:t>
            </a: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我国</a:t>
            </a:r>
            <a:r>
              <a:rPr lang="zh-CN" altLang="en-US">
                <a:latin typeface="华文楷体" panose="02010600040101010101" charset="-122"/>
                <a:ea typeface="华文楷体" panose="02010600040101010101" charset="-122"/>
                <a:cs typeface="华文楷体" panose="02010600040101010101" charset="-122"/>
                <a:sym typeface="+mn-ea"/>
              </a:rPr>
              <a:t>按照致伤原因把事故分为</a:t>
            </a:r>
            <a:r>
              <a:rPr lang="en-US" altLang="zh-CN">
                <a:latin typeface="华文楷体" panose="02010600040101010101" charset="-122"/>
                <a:ea typeface="华文楷体" panose="02010600040101010101" charset="-122"/>
                <a:cs typeface="华文楷体" panose="02010600040101010101" charset="-122"/>
                <a:sym typeface="+mn-ea"/>
              </a:rPr>
              <a:t>20</a:t>
            </a:r>
            <a:r>
              <a:rPr lang="zh-CN" altLang="en-US">
                <a:latin typeface="华文楷体" panose="02010600040101010101" charset="-122"/>
                <a:ea typeface="华文楷体" panose="02010600040101010101" charset="-122"/>
                <a:cs typeface="华文楷体" panose="02010600040101010101" charset="-122"/>
                <a:sym typeface="+mn-ea"/>
              </a:rPr>
              <a:t>类： 物体打击、车辆</a:t>
            </a:r>
            <a:r>
              <a:rPr lang="en-US" altLang="zh-CN">
                <a:latin typeface="华文楷体" panose="02010600040101010101" charset="-122"/>
                <a:ea typeface="华文楷体" panose="02010600040101010101" charset="-122"/>
                <a:cs typeface="华文楷体" panose="02010600040101010101" charset="-122"/>
                <a:sym typeface="+mn-ea"/>
              </a:rPr>
              <a:t>伤害</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  机械伤害</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起重伤害</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触电</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淹溺</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灼烫</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火灾</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高处坠</a:t>
            </a:r>
            <a:r>
              <a:rPr lang="zh-CN" altLang="en-US">
                <a:latin typeface="华文楷体" panose="02010600040101010101" charset="-122"/>
                <a:ea typeface="华文楷体" panose="02010600040101010101" charset="-122"/>
                <a:cs typeface="华文楷体" panose="02010600040101010101" charset="-122"/>
                <a:sym typeface="+mn-ea"/>
              </a:rPr>
              <a:t>落、</a:t>
            </a:r>
            <a:r>
              <a:rPr lang="en-US" altLang="zh-CN">
                <a:latin typeface="华文楷体" panose="02010600040101010101" charset="-122"/>
                <a:ea typeface="华文楷体" panose="02010600040101010101" charset="-122"/>
                <a:cs typeface="华文楷体" panose="02010600040101010101" charset="-122"/>
                <a:sym typeface="+mn-ea"/>
              </a:rPr>
              <a:t>坍塌</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冒顶片帮</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透水</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放炮</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火药爆炸</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瓦斯爆炸</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锅炉爆炸</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容器爆炸</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其他爆炸</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中毒和窒息</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其他伤害</a:t>
            </a:r>
            <a:r>
              <a:rPr lang="zh-CN" altLang="en-US">
                <a:latin typeface="华文楷体" panose="02010600040101010101" charset="-122"/>
                <a:ea typeface="华文楷体" panose="02010600040101010101" charset="-122"/>
                <a:cs typeface="华文楷体" panose="02010600040101010101" charset="-122"/>
                <a:sym typeface="+mn-ea"/>
              </a:rPr>
              <a:t>。</a:t>
            </a: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（解释可参照《职业安全卫生术语》  GB</a:t>
            </a:r>
            <a:r>
              <a:rPr lang="en-US" altLang="zh-CN">
                <a:latin typeface="华文楷体" panose="02010600040101010101" charset="-122"/>
                <a:ea typeface="华文楷体" panose="02010600040101010101" charset="-122"/>
                <a:sym typeface="+mn-ea"/>
              </a:rPr>
              <a:t>/T 152</a:t>
            </a:r>
            <a:r>
              <a:rPr lang="zh-CN" altLang="en-US">
                <a:latin typeface="华文楷体" panose="02010600040101010101" charset="-122"/>
                <a:ea typeface="华文楷体" panose="02010600040101010101" charset="-122"/>
                <a:cs typeface="华文楷体" panose="02010600040101010101" charset="-122"/>
                <a:sym typeface="+mn-ea"/>
              </a:rPr>
              <a:t>36-2008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7880" y="577215"/>
            <a:ext cx="8147050" cy="5927725"/>
          </a:xfrm>
        </p:spPr>
        <p:txBody>
          <a:bodyPr/>
          <a:lstStyle/>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en-US" altLang="zh-CN" b="1"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生产经营单位安全培训规定</a:t>
            </a:r>
            <a:r>
              <a:rPr lang="zh-CN" altLang="en-US" dirty="0">
                <a:latin typeface="华文楷体" panose="02010600040101010101" charset="-122"/>
                <a:ea typeface="华文楷体" panose="02010600040101010101" charset="-122"/>
                <a:cs typeface="华文楷体" panose="02010600040101010101" charset="-122"/>
                <a:sym typeface="+mn-ea"/>
              </a:rPr>
              <a:t>》 （原国家安监总局令第3号，根据63号令、80号令修订）规定：</a:t>
            </a:r>
          </a:p>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①</a:t>
            </a:r>
            <a:r>
              <a:rPr lang="en-US" altLang="zh-CN" dirty="0" err="1">
                <a:latin typeface="华文楷体" panose="02010600040101010101" charset="-122"/>
                <a:ea typeface="华文楷体" panose="02010600040101010101" charset="-122"/>
                <a:cs typeface="华文楷体" panose="02010600040101010101" charset="-122"/>
                <a:sym typeface="+mn-ea"/>
              </a:rPr>
              <a:t>生产经营单位应当进行安全培训的从业人员包括</a:t>
            </a:r>
            <a:r>
              <a:rPr lang="en-US" altLang="zh-CN" dirty="0" err="1">
                <a:solidFill>
                  <a:srgbClr val="00B050"/>
                </a:solidFill>
                <a:latin typeface="华文楷体" panose="02010600040101010101" charset="-122"/>
                <a:ea typeface="华文楷体" panose="02010600040101010101" charset="-122"/>
                <a:cs typeface="华文楷体" panose="02010600040101010101" charset="-122"/>
                <a:sym typeface="+mn-ea"/>
              </a:rPr>
              <a:t>主要负责人</a:t>
            </a:r>
            <a:r>
              <a:rPr lang="en-US" altLang="zh-CN" dirty="0" err="1">
                <a:latin typeface="华文楷体" panose="02010600040101010101" charset="-122"/>
                <a:ea typeface="华文楷体" panose="02010600040101010101" charset="-122"/>
                <a:cs typeface="华文楷体" panose="02010600040101010101" charset="-122"/>
                <a:sym typeface="+mn-ea"/>
              </a:rPr>
              <a:t>、</a:t>
            </a:r>
            <a:r>
              <a:rPr lang="en-US" altLang="zh-CN" dirty="0" err="1">
                <a:solidFill>
                  <a:srgbClr val="00B050"/>
                </a:solidFill>
                <a:latin typeface="华文楷体" panose="02010600040101010101" charset="-122"/>
                <a:ea typeface="华文楷体" panose="02010600040101010101" charset="-122"/>
                <a:cs typeface="华文楷体" panose="02010600040101010101" charset="-122"/>
                <a:sym typeface="+mn-ea"/>
              </a:rPr>
              <a:t>安全生产管理人员</a:t>
            </a:r>
            <a:r>
              <a:rPr lang="en-US" altLang="zh-CN" dirty="0" err="1">
                <a:latin typeface="华文楷体" panose="02010600040101010101" charset="-122"/>
                <a:ea typeface="华文楷体" panose="02010600040101010101" charset="-122"/>
                <a:cs typeface="华文楷体" panose="02010600040101010101" charset="-122"/>
                <a:sym typeface="+mn-ea"/>
              </a:rPr>
              <a:t>、</a:t>
            </a:r>
            <a:r>
              <a:rPr lang="en-US" altLang="zh-CN" dirty="0" err="1">
                <a:solidFill>
                  <a:srgbClr val="00B050"/>
                </a:solidFill>
                <a:latin typeface="华文楷体" panose="02010600040101010101" charset="-122"/>
                <a:ea typeface="华文楷体" panose="02010600040101010101" charset="-122"/>
                <a:cs typeface="华文楷体" panose="02010600040101010101" charset="-122"/>
                <a:sym typeface="+mn-ea"/>
              </a:rPr>
              <a:t>特种作业人员</a:t>
            </a:r>
            <a:r>
              <a:rPr lang="en-US" altLang="zh-CN" dirty="0" err="1">
                <a:latin typeface="华文楷体" panose="02010600040101010101" charset="-122"/>
                <a:ea typeface="华文楷体" panose="02010600040101010101" charset="-122"/>
                <a:cs typeface="华文楷体" panose="02010600040101010101" charset="-122"/>
                <a:sym typeface="+mn-ea"/>
              </a:rPr>
              <a:t>和</a:t>
            </a:r>
            <a:r>
              <a:rPr lang="en-US" altLang="zh-CN" dirty="0" err="1">
                <a:solidFill>
                  <a:srgbClr val="00B050"/>
                </a:solidFill>
                <a:latin typeface="华文楷体" panose="02010600040101010101" charset="-122"/>
                <a:ea typeface="华文楷体" panose="02010600040101010101" charset="-122"/>
                <a:cs typeface="华文楷体" panose="02010600040101010101" charset="-122"/>
                <a:sym typeface="+mn-ea"/>
              </a:rPr>
              <a:t>其他从业人员</a:t>
            </a:r>
            <a:r>
              <a:rPr lang="zh-CN" altLang="en-US" dirty="0">
                <a:latin typeface="华文楷体" panose="02010600040101010101" charset="-122"/>
                <a:ea typeface="华文楷体" panose="02010600040101010101" charset="-122"/>
                <a:cs typeface="华文楷体" panose="02010600040101010101" charset="-122"/>
                <a:sym typeface="+mn-ea"/>
              </a:rPr>
              <a:t> （包括被派遣劳动者、实习学生）。   </a:t>
            </a: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②煤矿、非煤矿山、危险化学品、烟花爆竹、金属冶炼等生产经营单位新上岗的从业人员安全培训时间</a:t>
            </a:r>
            <a:r>
              <a:rPr lang="en-US" altLang="zh-CN" dirty="0">
                <a:solidFill>
                  <a:srgbClr val="FF0000"/>
                </a:solidFill>
                <a:latin typeface="华文楷体" panose="02010600040101010101" charset="-122"/>
                <a:ea typeface="华文楷体" panose="02010600040101010101" charset="-122"/>
                <a:cs typeface="华文楷体" panose="02010600040101010101" charset="-122"/>
                <a:sym typeface="+mn-ea"/>
              </a:rPr>
              <a:t>不得少于72学时</a:t>
            </a:r>
            <a:r>
              <a:rPr lang="en-US" altLang="zh-CN" dirty="0">
                <a:latin typeface="华文楷体" panose="02010600040101010101" charset="-122"/>
                <a:ea typeface="华文楷体" panose="02010600040101010101" charset="-122"/>
                <a:cs typeface="华文楷体" panose="02010600040101010101" charset="-122"/>
                <a:sym typeface="+mn-ea"/>
              </a:rPr>
              <a:t>，每年再培训的时间</a:t>
            </a:r>
            <a:r>
              <a:rPr lang="en-US" altLang="zh-CN" dirty="0">
                <a:solidFill>
                  <a:srgbClr val="FF0000"/>
                </a:solidFill>
                <a:latin typeface="华文楷体" panose="02010600040101010101" charset="-122"/>
                <a:ea typeface="华文楷体" panose="02010600040101010101" charset="-122"/>
                <a:cs typeface="华文楷体" panose="02010600040101010101" charset="-122"/>
                <a:sym typeface="+mn-ea"/>
              </a:rPr>
              <a:t>不得少于20学时</a:t>
            </a:r>
            <a:r>
              <a:rPr lang="en-US" altLang="zh-CN" dirty="0">
                <a:latin typeface="华文楷体" panose="02010600040101010101" charset="-122"/>
                <a:ea typeface="华文楷体" panose="02010600040101010101" charset="-122"/>
                <a:cs typeface="华文楷体" panose="02010600040101010101" charset="-122"/>
                <a:sym typeface="+mn-ea"/>
              </a:rPr>
              <a:t>。加工、制造业等生产单位的其他从业人员，在上岗前必须经过</a:t>
            </a:r>
            <a:r>
              <a:rPr lang="en-US" altLang="zh-CN" dirty="0">
                <a:solidFill>
                  <a:srgbClr val="FF0000"/>
                </a:solidFill>
                <a:latin typeface="华文楷体" panose="02010600040101010101" charset="-122"/>
                <a:ea typeface="华文楷体" panose="02010600040101010101" charset="-122"/>
                <a:cs typeface="华文楷体" panose="02010600040101010101" charset="-122"/>
                <a:sym typeface="+mn-ea"/>
              </a:rPr>
              <a:t>厂</a:t>
            </a:r>
            <a:r>
              <a:rPr lang="en-US" altLang="zh-CN" dirty="0">
                <a:latin typeface="华文楷体" panose="02010600040101010101" charset="-122"/>
                <a:ea typeface="华文楷体" panose="02010600040101010101" charset="-122"/>
                <a:cs typeface="华文楷体" panose="02010600040101010101" charset="-122"/>
                <a:sym typeface="+mn-ea"/>
              </a:rPr>
              <a:t>（矿）、</a:t>
            </a:r>
            <a:r>
              <a:rPr lang="en-US" altLang="zh-CN" dirty="0" err="1">
                <a:solidFill>
                  <a:srgbClr val="FF0000"/>
                </a:solidFill>
                <a:latin typeface="华文楷体" panose="02010600040101010101" charset="-122"/>
                <a:ea typeface="华文楷体" panose="02010600040101010101" charset="-122"/>
                <a:cs typeface="华文楷体" panose="02010600040101010101" charset="-122"/>
                <a:sym typeface="+mn-ea"/>
              </a:rPr>
              <a:t>车间</a:t>
            </a:r>
            <a:r>
              <a:rPr lang="en-US" altLang="zh-CN" dirty="0" err="1">
                <a:latin typeface="华文楷体" panose="02010600040101010101" charset="-122"/>
                <a:ea typeface="华文楷体" panose="02010600040101010101" charset="-122"/>
                <a:cs typeface="华文楷体" panose="02010600040101010101" charset="-122"/>
                <a:sym typeface="+mn-ea"/>
              </a:rPr>
              <a:t>（工段、区、队</a:t>
            </a:r>
            <a:r>
              <a:rPr lang="en-US" altLang="zh-CN" dirty="0">
                <a:latin typeface="华文楷体" panose="02010600040101010101" charset="-122"/>
                <a:ea typeface="华文楷体" panose="02010600040101010101" charset="-122"/>
                <a:cs typeface="华文楷体" panose="02010600040101010101" charset="-122"/>
                <a:sym typeface="+mn-ea"/>
              </a:rPr>
              <a:t>）、</a:t>
            </a:r>
            <a:r>
              <a:rPr lang="en-US" altLang="zh-CN" dirty="0" err="1">
                <a:solidFill>
                  <a:srgbClr val="FF0000"/>
                </a:solidFill>
                <a:latin typeface="华文楷体" panose="02010600040101010101" charset="-122"/>
                <a:ea typeface="华文楷体" panose="02010600040101010101" charset="-122"/>
                <a:cs typeface="华文楷体" panose="02010600040101010101" charset="-122"/>
                <a:sym typeface="+mn-ea"/>
              </a:rPr>
              <a:t>班组</a:t>
            </a:r>
            <a:r>
              <a:rPr lang="en-US" altLang="zh-CN" dirty="0" err="1">
                <a:latin typeface="华文楷体" panose="02010600040101010101" charset="-122"/>
                <a:ea typeface="华文楷体" panose="02010600040101010101" charset="-122"/>
                <a:cs typeface="华文楷体" panose="02010600040101010101" charset="-122"/>
                <a:sym typeface="+mn-ea"/>
              </a:rPr>
              <a:t>三级安全培训教育</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③</a:t>
            </a:r>
            <a:r>
              <a:rPr lang="zh-CN" altLang="en-US" dirty="0">
                <a:latin typeface="华文楷体" panose="02010600040101010101" charset="-122"/>
                <a:ea typeface="华文楷体" panose="02010600040101010101" charset="-122"/>
                <a:cs typeface="华文楷体" panose="02010600040101010101" charset="-122"/>
                <a:sym typeface="+mn-ea"/>
              </a:rPr>
              <a:t>  从业人员在本生产经营单位内</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调整工作岗位</a:t>
            </a:r>
            <a:r>
              <a:rPr lang="zh-CN" altLang="en-US" dirty="0">
                <a:latin typeface="华文楷体" panose="02010600040101010101" charset="-122"/>
                <a:ea typeface="华文楷体" panose="02010600040101010101" charset="-122"/>
                <a:cs typeface="华文楷体" panose="02010600040101010101" charset="-122"/>
                <a:sym typeface="+mn-ea"/>
              </a:rPr>
              <a:t>或</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离岗半年以上</a:t>
            </a:r>
            <a:r>
              <a:rPr lang="zh-CN" altLang="en-US" dirty="0">
                <a:latin typeface="华文楷体" panose="02010600040101010101" charset="-122"/>
                <a:ea typeface="华文楷体" panose="02010600040101010101" charset="-122"/>
                <a:cs typeface="华文楷体" panose="02010600040101010101" charset="-122"/>
                <a:sym typeface="+mn-ea"/>
              </a:rPr>
              <a:t>重新上岗时，应当重新接受车间（工段、区、队）和班组级的安全培训。 </a:t>
            </a: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生产经营单位采用新工艺、新技术、新材料或者使用新设备时，应当对有关从业人员重新进行有针对性的安全培训。</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715" y="579755"/>
            <a:ext cx="8197215" cy="5613400"/>
          </a:xfrm>
        </p:spPr>
        <p:txBody>
          <a:bodyPr/>
          <a:lstStyle/>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④培训内容</a:t>
            </a:r>
            <a:endParaRPr lang="zh-CN" altLang="en-US">
              <a:solidFill>
                <a:srgbClr val="FF0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主要包括以下方面：本单位安全生产情况及安全生产基本知识，安全责任制与安全管理制度，安全技术，安全文化，安全生产法律法规和规范性文件，标准规范，操作规程，事故案例，应急处置，事故救援，安全设备设施、个人防护用品的使用和维护等。</a:t>
            </a:r>
          </a:p>
          <a:p>
            <a:pPr marL="0" indent="0">
              <a:buNone/>
            </a:pPr>
            <a:r>
              <a:rPr lang="zh-CN" altLang="en-US" sz="2800">
                <a:solidFill>
                  <a:srgbClr val="FFC000"/>
                </a:solidFill>
                <a:latin typeface="华文楷体" panose="02010600040101010101" charset="-122"/>
                <a:ea typeface="华文楷体" panose="02010600040101010101" charset="-122"/>
                <a:sym typeface="+mn-ea"/>
              </a:rPr>
              <a:t>3.安全管理</a:t>
            </a: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生产经营单位必须遵守有关安全生产的法律、法规，加强安全生产管理，建立健全</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全员安全生产责任制</a:t>
            </a:r>
            <a:r>
              <a:rPr lang="zh-CN" altLang="en-US">
                <a:latin typeface="华文楷体" panose="02010600040101010101" charset="-122"/>
                <a:ea typeface="华文楷体" panose="02010600040101010101" charset="-122"/>
                <a:cs typeface="华文楷体" panose="02010600040101010101" charset="-122"/>
                <a:sym typeface="+mn-ea"/>
              </a:rPr>
              <a:t>和</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安全生产规章制度</a:t>
            </a:r>
            <a:r>
              <a:rPr lang="zh-CN" altLang="en-US">
                <a:latin typeface="华文楷体" panose="02010600040101010101" charset="-122"/>
                <a:ea typeface="华文楷体" panose="02010600040101010101" charset="-122"/>
                <a:cs typeface="华文楷体" panose="02010600040101010101" charset="-122"/>
                <a:sym typeface="+mn-ea"/>
              </a:rPr>
              <a:t>，加大对安全生产资金、物资、技术、人员的</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投入保障力度</a:t>
            </a:r>
            <a:r>
              <a:rPr lang="zh-CN" altLang="en-US">
                <a:latin typeface="华文楷体" panose="02010600040101010101" charset="-122"/>
                <a:ea typeface="华文楷体" panose="02010600040101010101" charset="-122"/>
                <a:cs typeface="华文楷体" panose="02010600040101010101" charset="-122"/>
                <a:sym typeface="+mn-ea"/>
              </a:rPr>
              <a:t>，改善安全生产条件，加强安全生产标准化、信息化建设，构建安全风险分级管控和隐患排查治理</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双重预防机制</a:t>
            </a:r>
            <a:r>
              <a:rPr lang="zh-CN" altLang="en-US">
                <a:latin typeface="华文楷体" panose="02010600040101010101" charset="-122"/>
                <a:ea typeface="华文楷体" panose="02010600040101010101" charset="-122"/>
                <a:cs typeface="华文楷体" panose="02010600040101010101" charset="-122"/>
                <a:sym typeface="+mn-ea"/>
              </a:rPr>
              <a:t>，健全风险防范化解机制，提高安全生产水平，确保安全生产。</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4380" y="682625"/>
            <a:ext cx="8210550" cy="5699760"/>
          </a:xfrm>
        </p:spPr>
        <p:txBody>
          <a:bodyPr/>
          <a:lstStyle/>
          <a:p>
            <a:pPr marL="0" indent="0">
              <a:buNone/>
            </a:pPr>
            <a:r>
              <a:rPr lang="en-US" altLang="zh-CN" dirty="0">
                <a:highlight>
                  <a:srgbClr val="FFFF00"/>
                </a:highlight>
                <a:latin typeface="华文楷体" panose="02010600040101010101" charset="-122"/>
                <a:ea typeface="华文楷体" panose="02010600040101010101" charset="-122"/>
                <a:cs typeface="华文楷体" panose="02010600040101010101" charset="-122"/>
                <a:sym typeface="+mn-ea"/>
              </a:rPr>
              <a:t>    </a:t>
            </a:r>
            <a:r>
              <a:rPr lang="zh-CN" altLang="en-US" dirty="0">
                <a:highlight>
                  <a:srgbClr val="FFFF00"/>
                </a:highlight>
                <a:latin typeface="华文楷体" panose="02010600040101010101" charset="-122"/>
                <a:ea typeface="华文楷体" panose="02010600040101010101" charset="-122"/>
                <a:cs typeface="华文楷体" panose="02010600040101010101" charset="-122"/>
                <a:sym typeface="+mn-ea"/>
              </a:rPr>
              <a:t> ⑶ </a:t>
            </a:r>
            <a:r>
              <a:rPr lang="zh-CN" altLang="en-US" dirty="0">
                <a:solidFill>
                  <a:srgbClr val="00B0F0"/>
                </a:solidFill>
                <a:highlight>
                  <a:srgbClr val="FFFF00"/>
                </a:highlight>
                <a:latin typeface="华文楷体" panose="02010600040101010101" charset="-122"/>
                <a:ea typeface="华文楷体" panose="02010600040101010101" charset="-122"/>
                <a:cs typeface="华文楷体" panose="02010600040101010101" charset="-122"/>
                <a:sym typeface="+mn-ea"/>
              </a:rPr>
              <a:t>危险与可操作性分析</a:t>
            </a:r>
            <a:r>
              <a:rPr lang="zh-CN" altLang="en-US" dirty="0">
                <a:highlight>
                  <a:srgbClr val="FFFF00"/>
                </a:highlight>
                <a:latin typeface="华文楷体" panose="02010600040101010101" charset="-122"/>
                <a:ea typeface="华文楷体" panose="02010600040101010101" charset="-122"/>
                <a:cs typeface="华文楷体" panose="02010600040101010101" charset="-122"/>
                <a:sym typeface="+mn-ea"/>
              </a:rPr>
              <a:t>（</a:t>
            </a:r>
            <a:r>
              <a:rPr lang="en-US" altLang="zh-CN" dirty="0">
                <a:highlight>
                  <a:srgbClr val="FFFF00"/>
                </a:highlight>
                <a:latin typeface="华文楷体" panose="02010600040101010101" charset="-122"/>
                <a:ea typeface="华文楷体" panose="02010600040101010101" charset="-122"/>
                <a:cs typeface="华文楷体" panose="02010600040101010101" charset="-122"/>
                <a:sym typeface="+mn-ea"/>
              </a:rPr>
              <a:t>HAZOP</a:t>
            </a:r>
            <a:r>
              <a:rPr lang="zh-CN" altLang="en-US" dirty="0">
                <a:highlight>
                  <a:srgbClr val="FFFF00"/>
                </a:highlight>
                <a:latin typeface="华文楷体" panose="02010600040101010101" charset="-122"/>
                <a:ea typeface="华文楷体" panose="02010600040101010101" charset="-122"/>
                <a:cs typeface="华文楷体" panose="02010600040101010101" charset="-122"/>
                <a:sym typeface="+mn-ea"/>
              </a:rPr>
              <a:t>）</a:t>
            </a: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highlight>
                  <a:srgbClr val="FFFF00"/>
                </a:highlight>
                <a:latin typeface="华文楷体" panose="02010600040101010101" charset="-122"/>
                <a:ea typeface="华文楷体" panose="02010600040101010101" charset="-122"/>
                <a:cs typeface="华文楷体" panose="02010600040101010101" charset="-122"/>
                <a:sym typeface="+mn-ea"/>
              </a:rPr>
              <a:t>HAZOP 方法是一种用于辨识工艺设计缺陷、工艺过程危险及操作性问题的定性分析方法，包括：辨识潜在的偏离设计目的的偏差，分析其可能的原因并评估相应的后果。</a:t>
            </a: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HAZOP 分析可应用于项目的全生命周期，包括从前期概念设计阶段到后期生产运营阶段。在设计阶段，可以通过HAZOP分析来确保所有潜在的风险和可操作性问题满足企业的风险可接受标准。在运行阶段，对于工艺变更（MOC）、工艺事故/事件部分进行HAZOP 分析。</a:t>
            </a: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7030A0"/>
                </a:solidFill>
                <a:latin typeface="华文楷体" panose="02010600040101010101" charset="-122"/>
                <a:ea typeface="华文楷体" panose="02010600040101010101" charset="-122"/>
                <a:cs typeface="华文楷体" panose="02010600040101010101" charset="-122"/>
                <a:sym typeface="+mn-ea"/>
              </a:rPr>
              <a:t>HAZOP基本术语</a:t>
            </a:r>
            <a:r>
              <a:rPr lang="zh-CN" altLang="en-US" dirty="0">
                <a:latin typeface="华文楷体" panose="02010600040101010101" charset="-122"/>
                <a:ea typeface="华文楷体" panose="02010600040101010101" charset="-122"/>
                <a:cs typeface="华文楷体" panose="02010600040101010101" charset="-122"/>
                <a:sym typeface="+mn-ea"/>
              </a:rPr>
              <a:t>：</a:t>
            </a: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分析节点 、 引导词 、 工艺参数/要素、 偏差、原因 、 后果 、 安全措施 、 建议措施。</a:t>
            </a: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《危险与可操作性分析（HAZOP分析）应用导则》（AQ∕T3049-2013）</a:t>
            </a: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9620" y="668654"/>
            <a:ext cx="8195310" cy="6000705"/>
          </a:xfrm>
        </p:spPr>
        <p:txBody>
          <a:bodyPr/>
          <a:lstStyle/>
          <a:p>
            <a:pPr marL="0" indent="0" eaLnBrk="1" latinLnBrk="0" hangingPunct="1">
              <a:lnSpc>
                <a:spcPts val="3180"/>
              </a:lnSpc>
              <a:buNone/>
            </a:pPr>
            <a:r>
              <a:rPr lang="zh-CN" altLang="en-US" sz="2800" b="1" dirty="0">
                <a:latin typeface="华文楷体" panose="02010600040101010101" charset="-122"/>
                <a:ea typeface="华文楷体" panose="02010600040101010101" charset="-122"/>
                <a:sym typeface="+mn-ea"/>
              </a:rPr>
              <a:t>二、能量意外释放理论</a:t>
            </a:r>
            <a:endParaRPr lang="zh-CN" altLang="en-US" sz="2800" b="1" dirty="0">
              <a:latin typeface="华文楷体" panose="02010600040101010101" charset="-122"/>
              <a:ea typeface="华文楷体" panose="02010600040101010101" charset="-122"/>
            </a:endParaRPr>
          </a:p>
          <a:p>
            <a:pPr marL="0" indent="0" eaLnBrk="1" latinLnBrk="0" hangingPunct="1">
              <a:lnSpc>
                <a:spcPts val="3180"/>
              </a:lnSpc>
              <a:buNone/>
            </a:pP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1.理论的提出</a:t>
            </a:r>
            <a:endPar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180"/>
              </a:lnSpc>
              <a:buNone/>
            </a:pPr>
            <a:r>
              <a:rPr lang="en-US" altLang="zh-CN" dirty="0">
                <a:latin typeface="华文楷体" panose="02010600040101010101" charset="-122"/>
                <a:ea typeface="华文楷体" panose="02010600040101010101" charset="-122"/>
                <a:cs typeface="华文楷体" panose="02010600040101010101" charset="-122"/>
                <a:sym typeface="+mn-ea"/>
              </a:rPr>
              <a:t>    1961</a:t>
            </a:r>
            <a:r>
              <a:rPr lang="zh-CN" altLang="en-US" dirty="0">
                <a:latin typeface="华文楷体" panose="02010600040101010101" charset="-122"/>
                <a:ea typeface="华文楷体" panose="02010600040101010101" charset="-122"/>
                <a:cs typeface="华文楷体" panose="02010600040101010101" charset="-122"/>
                <a:sym typeface="+mn-ea"/>
              </a:rPr>
              <a:t>年，吉布森（</a:t>
            </a:r>
            <a:r>
              <a:rPr lang="en-US" altLang="zh-CN" dirty="0">
                <a:latin typeface="华文楷体" panose="02010600040101010101" charset="-122"/>
                <a:ea typeface="华文楷体" panose="02010600040101010101" charset="-122"/>
                <a:cs typeface="华文楷体" panose="02010600040101010101" charset="-122"/>
                <a:sym typeface="+mn-ea"/>
              </a:rPr>
              <a:t>Gibson</a:t>
            </a:r>
            <a:r>
              <a:rPr lang="zh-CN" altLang="en-US" dirty="0">
                <a:latin typeface="华文楷体" panose="02010600040101010101" charset="-122"/>
                <a:ea typeface="华文楷体" panose="02010600040101010101" charset="-122"/>
                <a:cs typeface="华文楷体" panose="02010600040101010101" charset="-122"/>
                <a:sym typeface="+mn-ea"/>
              </a:rPr>
              <a:t>）提出能量意外释放理论，其主要观点：</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事故是能量或危险物质的意外释放</a:t>
            </a:r>
            <a:r>
              <a:rPr lang="zh-CN" altLang="en-US" dirty="0">
                <a:latin typeface="华文楷体" panose="02010600040101010101" charset="-122"/>
                <a:ea typeface="华文楷体" panose="02010600040101010101" charset="-122"/>
                <a:cs typeface="华文楷体" panose="02010600040101010101" charset="-122"/>
                <a:sym typeface="+mn-ea"/>
              </a:rPr>
              <a:t>。危险物质的意外释放实际是化学能失控。该理论高度概括了</a:t>
            </a:r>
            <a:r>
              <a:rPr lang="zh-CN" altLang="en-US" dirty="0">
                <a:solidFill>
                  <a:srgbClr val="00B050"/>
                </a:solidFill>
                <a:latin typeface="华文楷体" panose="02010600040101010101" charset="-122"/>
                <a:ea typeface="华文楷体" panose="02010600040101010101" charset="-122"/>
                <a:cs typeface="华文楷体" panose="02010600040101010101" charset="-122"/>
                <a:sym typeface="+mn-ea"/>
              </a:rPr>
              <a:t>事故的物理本质即能量失控</a:t>
            </a:r>
            <a:r>
              <a:rPr lang="zh-CN" altLang="en-US" dirty="0">
                <a:latin typeface="华文楷体" panose="02010600040101010101" charset="-122"/>
                <a:ea typeface="华文楷体" panose="02010600040101010101" charset="-122"/>
                <a:cs typeface="华文楷体" panose="02010600040101010101" charset="-122"/>
                <a:sym typeface="+mn-ea"/>
              </a:rPr>
              <a:t>。以危险化学品为载体的化学能因意外释放而失控，是火灾、爆炸、中毒等化工安全事故的本质。</a:t>
            </a:r>
          </a:p>
          <a:p>
            <a:pPr marL="0" indent="0" eaLnBrk="1" latinLnBrk="0" hangingPunct="1">
              <a:lnSpc>
                <a:spcPts val="3180"/>
              </a:lnSpc>
              <a:buNone/>
            </a:pPr>
            <a:r>
              <a:rPr lang="en-US" altLang="zh-CN" dirty="0">
                <a:latin typeface="华文楷体" panose="02010600040101010101" charset="-122"/>
                <a:ea typeface="华文楷体" panose="02010600040101010101" charset="-122"/>
                <a:cs typeface="华文楷体" panose="02010600040101010101" charset="-122"/>
                <a:sym typeface="+mn-ea"/>
              </a:rPr>
              <a:t>    1966</a:t>
            </a:r>
            <a:r>
              <a:rPr lang="zh-CN" altLang="en-US" dirty="0">
                <a:latin typeface="华文楷体" panose="02010600040101010101" charset="-122"/>
                <a:ea typeface="华文楷体" panose="02010600040101010101" charset="-122"/>
                <a:cs typeface="华文楷体" panose="02010600040101010101" charset="-122"/>
                <a:sym typeface="+mn-ea"/>
              </a:rPr>
              <a:t>年哈登（</a:t>
            </a:r>
            <a:r>
              <a:rPr lang="en-US" altLang="zh-CN" dirty="0">
                <a:latin typeface="华文楷体" panose="02010600040101010101" charset="-122"/>
                <a:ea typeface="华文楷体" panose="02010600040101010101" charset="-122"/>
                <a:cs typeface="华文楷体" panose="02010600040101010101" charset="-122"/>
                <a:sym typeface="+mn-ea"/>
              </a:rPr>
              <a:t>Harden</a:t>
            </a:r>
            <a:r>
              <a:rPr lang="zh-CN" altLang="en-US" dirty="0">
                <a:latin typeface="华文楷体" panose="02010600040101010101" charset="-122"/>
                <a:ea typeface="华文楷体" panose="02010600040101010101" charset="-122"/>
                <a:cs typeface="华文楷体" panose="02010600040101010101" charset="-122"/>
                <a:sym typeface="+mn-ea"/>
              </a:rPr>
              <a:t>）完善了能量意外释放理论，提出</a:t>
            </a:r>
            <a:r>
              <a:rPr lang="en-US" altLang="zh-CN" dirty="0">
                <a:latin typeface="华文楷体" panose="02010600040101010101" charset="-122"/>
                <a:ea typeface="华文楷体" panose="02010600040101010101" charset="-122"/>
                <a:cs typeface="华文楷体" panose="02010600040101010101" charset="-122"/>
                <a:sym typeface="+mn-ea"/>
              </a:rPr>
              <a:t>“</a:t>
            </a:r>
            <a:r>
              <a:rPr lang="en-US" altLang="zh-CN" dirty="0" err="1">
                <a:latin typeface="华文楷体" panose="02010600040101010101" charset="-122"/>
                <a:ea typeface="华文楷体" panose="02010600040101010101" charset="-122"/>
                <a:cs typeface="华文楷体" panose="02010600040101010101" charset="-122"/>
                <a:sym typeface="+mn-ea"/>
              </a:rPr>
              <a:t>人受伤害的原因只能是某种能量的转移</a:t>
            </a:r>
            <a:r>
              <a:rPr lang="en-US" altLang="zh-CN"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，将伤害分为两类：</a:t>
            </a:r>
            <a:r>
              <a:rPr lang="zh-CN" altLang="en-US" dirty="0">
                <a:solidFill>
                  <a:schemeClr val="accent1"/>
                </a:solidFill>
                <a:latin typeface="华文楷体" panose="02010600040101010101" charset="-122"/>
                <a:ea typeface="华文楷体" panose="02010600040101010101" charset="-122"/>
                <a:cs typeface="华文楷体" panose="02010600040101010101" charset="-122"/>
                <a:sym typeface="+mn-ea"/>
              </a:rPr>
              <a:t>第一类伤害</a:t>
            </a:r>
            <a:r>
              <a:rPr lang="zh-CN" altLang="en-US" dirty="0">
                <a:latin typeface="华文楷体" panose="02010600040101010101" charset="-122"/>
                <a:ea typeface="华文楷体" panose="02010600040101010101" charset="-122"/>
                <a:cs typeface="华文楷体" panose="02010600040101010101" charset="-122"/>
                <a:sym typeface="+mn-ea"/>
              </a:rPr>
              <a:t>是由于意外释放的能量的数量超过了人体局部或全身的承受能力，这个承受能力称为损伤阈（</a:t>
            </a:r>
            <a:r>
              <a:rPr lang="en-US" altLang="zh-CN" dirty="0" err="1">
                <a:latin typeface="华文楷体" panose="02010600040101010101" charset="-122"/>
                <a:ea typeface="华文楷体" panose="02010600040101010101" charset="-122"/>
                <a:cs typeface="华文楷体" panose="02010600040101010101" charset="-122"/>
                <a:sym typeface="+mn-ea"/>
              </a:rPr>
              <a:t>yu</a:t>
            </a:r>
            <a:r>
              <a:rPr lang="zh-CN" altLang="en-US" dirty="0">
                <a:latin typeface="华文楷体" panose="02010600040101010101" charset="-122"/>
                <a:ea typeface="华文楷体" panose="02010600040101010101" charset="-122"/>
                <a:cs typeface="华文楷体" panose="02010600040101010101" charset="-122"/>
                <a:sym typeface="+mn-ea"/>
              </a:rPr>
              <a:t>）值，如电击伤害；</a:t>
            </a:r>
            <a:r>
              <a:rPr lang="zh-CN" altLang="en-US" dirty="0">
                <a:solidFill>
                  <a:schemeClr val="accent1"/>
                </a:solidFill>
                <a:latin typeface="华文楷体" panose="02010600040101010101" charset="-122"/>
                <a:ea typeface="华文楷体" panose="02010600040101010101" charset="-122"/>
                <a:cs typeface="华文楷体" panose="02010600040101010101" charset="-122"/>
                <a:sym typeface="+mn-ea"/>
              </a:rPr>
              <a:t>第二类伤害</a:t>
            </a:r>
            <a:r>
              <a:rPr lang="zh-CN" altLang="en-US" dirty="0">
                <a:latin typeface="华文楷体" panose="02010600040101010101" charset="-122"/>
                <a:ea typeface="华文楷体" panose="02010600040101010101" charset="-122"/>
                <a:cs typeface="华文楷体" panose="02010600040101010101" charset="-122"/>
                <a:sym typeface="+mn-ea"/>
              </a:rPr>
              <a:t>是由于意外释放的能量影响了人体局部或者全身性能量交换，主要是指中毒、窒息和冻伤（职业性伤害）。</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6905" y="581025"/>
            <a:ext cx="8328025" cy="6160135"/>
          </a:xfrm>
        </p:spPr>
        <p:txBody>
          <a:bodyPr/>
          <a:lstStyle/>
          <a:p>
            <a:pPr marL="0" indent="0">
              <a:buNone/>
            </a:pPr>
            <a:r>
              <a:rPr lang="en-US" altLang="zh-CN">
                <a:latin typeface="华文楷体" panose="02010600040101010101" charset="-122"/>
                <a:ea typeface="华文楷体" panose="02010600040101010101" charset="-122"/>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rPr>
              <a:t>2.能量转移造成事故的表现</a:t>
            </a:r>
            <a:r>
              <a:rPr lang="zh-CN" altLang="en-US" sz="2800">
                <a:solidFill>
                  <a:schemeClr val="accent2"/>
                </a:solidFill>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rPr>
              <a:t> </a:t>
            </a:r>
          </a:p>
          <a:p>
            <a:pPr marL="0" indent="0" eaLnBrk="1" latinLnBrk="0" hangingPunct="1">
              <a:lnSpc>
                <a:spcPts val="2980"/>
              </a:lnSpc>
              <a:spcBef>
                <a:spcPts val="0"/>
              </a:spcBef>
              <a:buNone/>
            </a:pPr>
            <a:r>
              <a:rPr lang="en-US" altLang="zh-CN">
                <a:latin typeface="华文楷体" panose="02010600040101010101" charset="-122"/>
                <a:ea typeface="华文楷体" panose="02010600040101010101" charset="-122"/>
              </a:rPr>
              <a:t>    机械能、电能、热能、化学能、电离能及非电离辐射、声能和生物能等形式的能量，都可导致人员伤害。其中前四种形式的能量引起的伤害最为常见。</a:t>
            </a:r>
          </a:p>
          <a:p>
            <a:pPr marL="0" indent="0" eaLnBrk="1" latinLnBrk="0" hangingPunct="1">
              <a:lnSpc>
                <a:spcPts val="2980"/>
              </a:lnSpc>
              <a:spcBef>
                <a:spcPts val="0"/>
              </a:spcBef>
              <a:buNone/>
            </a:pPr>
            <a:r>
              <a:rPr lang="en-US" altLang="zh-CN">
                <a:latin typeface="华文楷体" panose="02010600040101010101" charset="-122"/>
                <a:ea typeface="华文楷体" panose="02010600040101010101" charset="-122"/>
              </a:rPr>
              <a:t>    意外释放的机械能是造成工业伤害事故的主要能量形式。现代化工业生产中广泛利用电能，当人们意外地接近或接触带电体时，可能发生触电事故而受到伤害。</a:t>
            </a:r>
          </a:p>
          <a:p>
            <a:pPr marL="0" indent="0" eaLnBrk="1" latinLnBrk="0" hangingPunct="1">
              <a:lnSpc>
                <a:spcPts val="2980"/>
              </a:lnSpc>
              <a:spcBef>
                <a:spcPts val="0"/>
              </a:spcBef>
              <a:buNone/>
            </a:pPr>
            <a:r>
              <a:rPr lang="en-US" altLang="zh-CN">
                <a:latin typeface="华文楷体" panose="02010600040101010101" charset="-122"/>
                <a:ea typeface="华文楷体" panose="02010600040101010101" charset="-122"/>
              </a:rPr>
              <a:t>    工业生产中广泛利用热能，生产中利用的电能、机械能或化学能可以转变为热能，可燃物燃烧时释放出大量的热能，人体在热能的作用下，可能遭受到烧灼或发生烫伤</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rPr>
              <a:t>有毒有害的化学物质使人员中毒，是化学能引起的典型伤害事故。</a:t>
            </a:r>
          </a:p>
          <a:p>
            <a:pPr marL="0" indent="0" eaLnBrk="1" latinLnBrk="0" hangingPunct="1">
              <a:lnSpc>
                <a:spcPts val="2980"/>
              </a:lnSpc>
              <a:spcBef>
                <a:spcPts val="0"/>
              </a:spcBef>
              <a:buNone/>
            </a:pPr>
            <a:r>
              <a:rPr lang="en-US" altLang="zh-CN">
                <a:latin typeface="华文楷体" panose="02010600040101010101" charset="-122"/>
                <a:ea typeface="华文楷体" panose="02010600040101010101" charset="-122"/>
              </a:rPr>
              <a:t>    研究表明，人体对每一种形式能量的作用都有一定的抵抗能力</a:t>
            </a:r>
            <a:r>
              <a:rPr lang="zh-CN" altLang="en-US">
                <a:latin typeface="华文楷体" panose="02010600040101010101" charset="-122"/>
                <a:ea typeface="华文楷体" panose="02010600040101010101" charset="-122"/>
              </a:rPr>
              <a:t>（损伤</a:t>
            </a:r>
            <a:r>
              <a:rPr lang="en-US" altLang="zh-CN">
                <a:latin typeface="华文楷体" panose="02010600040101010101" charset="-122"/>
                <a:ea typeface="华文楷体" panose="02010600040101010101" charset="-122"/>
              </a:rPr>
              <a:t>阈值</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rPr>
              <a:t>。当人体与某种形式的能量接触时，能否产生伤害及伤害的严重程度如何，主要取决于作用于人体的能量的大小。作用于人体的能量越大，造成严重伤害的可能性越大。</a:t>
            </a: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4535" y="498475"/>
            <a:ext cx="8240395" cy="6139815"/>
          </a:xfrm>
        </p:spPr>
        <p:txBody>
          <a:bodyPr/>
          <a:lstStyle/>
          <a:p>
            <a:pPr marL="0" indent="0">
              <a:buNone/>
            </a:pPr>
            <a:r>
              <a:rPr kumimoji="0" lang="en-US" altLang="zh-CN" sz="2800" kern="1200" dirty="0">
                <a:solidFill>
                  <a:schemeClr val="accent4"/>
                </a:solidFill>
                <a:latin typeface="华文楷体" panose="02010600040101010101" charset="-122"/>
                <a:ea typeface="华文楷体" panose="02010600040101010101" charset="-122"/>
                <a:cs typeface="华文楷体" panose="02010600040101010101" charset="-122"/>
                <a:sym typeface="+mn-ea"/>
              </a:rPr>
              <a:t>  </a:t>
            </a:r>
            <a:r>
              <a:rPr lang="zh-CN" altLang="en-US" sz="2400" b="1" dirty="0">
                <a:solidFill>
                  <a:srgbClr val="FFC000"/>
                </a:solidFill>
                <a:latin typeface="华文楷体" panose="02010600040101010101" charset="-122"/>
                <a:ea typeface="华文楷体" panose="02010600040101010101" charset="-122"/>
                <a:cs typeface="华文楷体" panose="02010600040101010101" charset="-122"/>
                <a:sym typeface="+mn-ea"/>
              </a:rPr>
              <a:t>3.事故防范对策</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880"/>
              </a:lnSpc>
              <a:spcBef>
                <a:spcPts val="0"/>
              </a:spcBef>
              <a:buNone/>
            </a:pPr>
            <a:r>
              <a:rPr lang="zh-CN" altLang="en-US" dirty="0">
                <a:latin typeface="华文楷体" panose="02010600040101010101" charset="-122"/>
                <a:ea typeface="华文楷体" panose="02010600040101010101" charset="-122"/>
                <a:sym typeface="+mn-ea"/>
              </a:rPr>
              <a:t>    哈登认为，在一定条件下某种形式的能量能否产生伤害造成人员伤亡事故，取决于</a:t>
            </a:r>
            <a:r>
              <a:rPr lang="zh-CN" altLang="en-US" dirty="0">
                <a:gradFill>
                  <a:gsLst>
                    <a:gs pos="0">
                      <a:srgbClr val="FECF40"/>
                    </a:gs>
                    <a:gs pos="100000">
                      <a:srgbClr val="846C21"/>
                    </a:gs>
                  </a:gsLst>
                  <a:lin scaled="0"/>
                </a:gradFill>
                <a:latin typeface="华文楷体" panose="02010600040101010101" charset="-122"/>
                <a:ea typeface="华文楷体" panose="02010600040101010101" charset="-122"/>
                <a:sym typeface="+mn-ea"/>
              </a:rPr>
              <a:t>能量大小、接触能量时间长短和频率</a:t>
            </a:r>
            <a:r>
              <a:rPr lang="zh-CN" altLang="en-US" dirty="0">
                <a:solidFill>
                  <a:schemeClr val="tx1"/>
                </a:solidFill>
                <a:latin typeface="华文楷体" panose="02010600040101010101" charset="-122"/>
                <a:ea typeface="华文楷体" panose="02010600040101010101" charset="-122"/>
                <a:sym typeface="+mn-ea"/>
              </a:rPr>
              <a:t>以及</a:t>
            </a:r>
            <a:r>
              <a:rPr lang="zh-CN" altLang="en-US" dirty="0">
                <a:gradFill>
                  <a:gsLst>
                    <a:gs pos="0">
                      <a:srgbClr val="FECF40"/>
                    </a:gs>
                    <a:gs pos="100000">
                      <a:srgbClr val="846C21"/>
                    </a:gs>
                  </a:gsLst>
                  <a:lin scaled="0"/>
                </a:gradFill>
                <a:latin typeface="华文楷体" panose="02010600040101010101" charset="-122"/>
                <a:ea typeface="华文楷体" panose="02010600040101010101" charset="-122"/>
                <a:sym typeface="+mn-ea"/>
              </a:rPr>
              <a:t>力的集中程度</a:t>
            </a:r>
            <a:r>
              <a:rPr lang="zh-CN" altLang="en-US" dirty="0">
                <a:latin typeface="华文楷体" panose="02010600040101010101" charset="-122"/>
                <a:ea typeface="华文楷体" panose="02010600040101010101" charset="-122"/>
                <a:sym typeface="+mn-ea"/>
              </a:rPr>
              <a:t>。</a:t>
            </a:r>
          </a:p>
          <a:p>
            <a:pPr marL="0" indent="0" eaLnBrk="1" latinLnBrk="0" hangingPunct="1">
              <a:lnSpc>
                <a:spcPts val="2880"/>
              </a:lnSpc>
              <a:spcBef>
                <a:spcPts val="0"/>
              </a:spcBef>
              <a:buNone/>
            </a:pPr>
            <a:r>
              <a:rPr lang="zh-CN" altLang="en-US" dirty="0">
                <a:latin typeface="华文楷体" panose="02010600040101010101" charset="-122"/>
                <a:ea typeface="华文楷体" panose="02010600040101010101" charset="-122"/>
                <a:sym typeface="+mn-ea"/>
              </a:rPr>
              <a:t>    生产过程中各种能量失控是事故发生的根源。从能量意外释放理论出发，预防伤害事故就是防止能量或危险物质的意外释放。</a:t>
            </a:r>
          </a:p>
          <a:p>
            <a:pPr marL="0" indent="0" eaLnBrk="1" latinLnBrk="0" hangingPunct="1">
              <a:lnSpc>
                <a:spcPts val="2880"/>
              </a:lnSpc>
              <a:spcBef>
                <a:spcPts val="0"/>
              </a:spcBef>
              <a:buNone/>
            </a:pPr>
            <a:r>
              <a:rPr lang="zh-CN" altLang="en-US" dirty="0">
                <a:latin typeface="华文楷体" panose="02010600040101010101" charset="-122"/>
                <a:ea typeface="华文楷体" panose="02010600040101010101" charset="-122"/>
                <a:sym typeface="+mn-ea"/>
              </a:rPr>
              <a:t>    采用各种工程技术措施控制能量、预防能量意外释放是最基本的安全措施。在工业生产中经常采用的防止能量意外释放的屏蔽措施主要有：</a:t>
            </a:r>
          </a:p>
          <a:p>
            <a:pPr marL="0" indent="0" eaLnBrk="1" latinLnBrk="0" hangingPunct="1">
              <a:lnSpc>
                <a:spcPts val="2880"/>
              </a:lnSpc>
              <a:spcBef>
                <a:spcPts val="0"/>
              </a:spcBef>
              <a:buNone/>
            </a:pPr>
            <a:r>
              <a:rPr lang="zh-CN" altLang="en-US" dirty="0">
                <a:latin typeface="华文楷体" panose="02010600040101010101" charset="-122"/>
                <a:ea typeface="华文楷体" panose="02010600040101010101" charset="-122"/>
                <a:sym typeface="+mn-ea"/>
              </a:rPr>
              <a:t>（1）用安全的能源代替不安全的能源。例如，在易发生触电的作业场所，用压缩空气动力代替电力，防触电；采用水力采煤代替火药爆破等。</a:t>
            </a:r>
          </a:p>
          <a:p>
            <a:pPr marL="0" indent="0" eaLnBrk="1" latinLnBrk="0" hangingPunct="1">
              <a:lnSpc>
                <a:spcPts val="2880"/>
              </a:lnSpc>
              <a:spcBef>
                <a:spcPts val="0"/>
              </a:spcBef>
              <a:buNone/>
            </a:pPr>
            <a:r>
              <a:rPr lang="zh-CN" altLang="en-US" dirty="0">
                <a:latin typeface="华文楷体" panose="02010600040101010101" charset="-122"/>
                <a:ea typeface="华文楷体" panose="02010600040101010101" charset="-122"/>
                <a:sym typeface="+mn-ea"/>
              </a:rPr>
              <a:t>（2）限制能量的大小和危险物质浓度不超过规定的安全极限量。例如，利用低压电器设备防止电击，通风可以降低厂房内危险物质浓度。这属于危险物质浓度控制技术。</a:t>
            </a:r>
          </a:p>
          <a:p>
            <a:pPr marL="0" indent="0">
              <a:buNone/>
            </a:pPr>
            <a:r>
              <a:rPr lang="zh-CN" altLang="en-US" dirty="0">
                <a:latin typeface="华文楷体" panose="02010600040101010101" charset="-122"/>
                <a:ea typeface="华文楷体" panose="02010600040101010101" charset="-122"/>
                <a:sym typeface="+mn-ea"/>
              </a:rPr>
              <a:t>    </a:t>
            </a:r>
            <a:endParaRPr lang="zh-CN" altLang="en-US" dirty="0">
              <a:latin typeface="华文楷体" panose="02010600040101010101" charset="-122"/>
              <a:ea typeface="华文楷体" panose="02010600040101010101" charset="-122"/>
            </a:endParaRPr>
          </a:p>
          <a:p>
            <a:pPr marL="0" indent="0">
              <a:buNone/>
            </a:pP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6115" y="608965"/>
            <a:ext cx="8298815" cy="6007735"/>
          </a:xfrm>
        </p:spPr>
        <p:txBody>
          <a:bodyPr/>
          <a:lstStyle/>
          <a:p>
            <a:pPr marL="0" indent="0">
              <a:buNone/>
            </a:pPr>
            <a:r>
              <a:rPr lang="zh-CN" altLang="en-US" dirty="0">
                <a:latin typeface="华文楷体" panose="02010600040101010101" charset="-122"/>
                <a:ea typeface="华文楷体" panose="02010600040101010101" charset="-122"/>
                <a:cs typeface="华文楷体" panose="02010600040101010101" charset="-122"/>
              </a:rPr>
              <a:t>（3）控制乃至消除能量或危险物质的意外释放。如密封技术和腐蚀控制技术就是将危险物质控制在设备、管道中。这两项技术属于危险物质空间控制技术。 </a:t>
            </a:r>
            <a:endParaRPr lang="en-US" altLang="zh-CN"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4）开辟能量释放渠道，防止能量蓄积。能量的大量蓄积会导致能量突然释放，因此要及时泄放多余能量，如通过接地措施消除静电蓄积；爆破片泄压等。缓慢地释放能量可以减轻其破坏作用，如用各种减振装置吸收冲击能量，防止人员受到伤害等。</a:t>
            </a:r>
          </a:p>
          <a:p>
            <a:pPr marL="0" indent="0">
              <a:buNone/>
            </a:pPr>
            <a:r>
              <a:rPr lang="zh-CN" altLang="en-US" dirty="0">
                <a:latin typeface="华文楷体" panose="02010600040101010101" charset="-122"/>
                <a:ea typeface="华文楷体" panose="02010600040101010101" charset="-122"/>
                <a:cs typeface="华文楷体" panose="02010600040101010101" charset="-122"/>
              </a:rPr>
              <a:t>（5）设置屏蔽或屏障设施。屏蔽设施如果是防止人员与能量接触的物理实体，属于狭义的屏蔽。这种屏蔽设施可以设置在能源载体上，如电气绝缘层以及安装在机械转动部分外面的防护罩等；也可以设置在人员与能源之间，如防火门、抗爆门、安全围栏等。人员佩戴的个体防护用品，可被看做是设置在人员身上的屏蔽设施。屏蔽设施还可以安装在可能发生相互作用的两种能源之间。</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9775" y="639445"/>
            <a:ext cx="8225155" cy="5742940"/>
          </a:xfrm>
        </p:spPr>
        <p:txBody>
          <a:bodyPr/>
          <a:lstStyle/>
          <a:p>
            <a:pPr marL="0" indent="0">
              <a:buNone/>
            </a:pPr>
            <a:r>
              <a:rPr lang="zh-CN" altLang="en-US" dirty="0">
                <a:latin typeface="华文楷体" panose="02010600040101010101" charset="-122"/>
                <a:ea typeface="华文楷体" panose="02010600040101010101" charset="-122"/>
                <a:cs typeface="华文楷体" panose="02010600040101010101" charset="-122"/>
              </a:rPr>
              <a:t>（</a:t>
            </a:r>
            <a:r>
              <a:rPr lang="en-US" altLang="zh-CN" dirty="0">
                <a:latin typeface="华文楷体" panose="02010600040101010101" charset="-122"/>
                <a:ea typeface="华文楷体" panose="02010600040101010101" charset="-122"/>
                <a:cs typeface="华文楷体" panose="02010600040101010101" charset="-122"/>
              </a:rPr>
              <a:t>6</a:t>
            </a:r>
            <a:r>
              <a:rPr lang="zh-CN" altLang="en-US" dirty="0">
                <a:latin typeface="华文楷体" panose="02010600040101010101" charset="-122"/>
                <a:ea typeface="华文楷体" panose="02010600040101010101" charset="-122"/>
                <a:cs typeface="华文楷体" panose="02010600040101010101" charset="-122"/>
              </a:rPr>
              <a:t>）利用仪表监控能量或危险物质，如温度计、压力表浓度测量仪表等。当能量积累达到危险程度或即将意外释放时，利用自动控制系统可以控制能量的释放，或者切断能量的产生或传播途径，如自动断电，也可以自动报警，提示工作人员及时采取应对措施。</a:t>
            </a:r>
            <a:endParaRPr lang="en-US" altLang="zh-CN"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a:t>
            </a:r>
            <a:r>
              <a:rPr lang="en-US" altLang="zh-CN" dirty="0">
                <a:latin typeface="华文楷体" panose="02010600040101010101" charset="-122"/>
                <a:ea typeface="华文楷体" panose="02010600040101010101" charset="-122"/>
                <a:cs typeface="华文楷体" panose="02010600040101010101" charset="-122"/>
              </a:rPr>
              <a:t>7</a:t>
            </a:r>
            <a:r>
              <a:rPr lang="zh-CN" altLang="en-US" dirty="0">
                <a:latin typeface="华文楷体" panose="02010600040101010101" charset="-122"/>
                <a:ea typeface="华文楷体" panose="02010600040101010101" charset="-122"/>
                <a:cs typeface="华文楷体" panose="02010600040101010101" charset="-122"/>
              </a:rPr>
              <a:t>）信息形式的屏蔽。各种警告措施等信息形式的屏蔽，可以阻止人员的不安全行为或避免发生行为失误，防止人员接触危险物质或能量。</a:t>
            </a:r>
          </a:p>
          <a:p>
            <a:pPr marL="0" indent="0">
              <a:buNone/>
            </a:pPr>
            <a:r>
              <a:rPr lang="zh-CN" altLang="en-US" dirty="0">
                <a:latin typeface="华文楷体" panose="02010600040101010101" charset="-122"/>
                <a:ea typeface="华文楷体" panose="02010600040101010101" charset="-122"/>
                <a:cs typeface="华文楷体" panose="02010600040101010101" charset="-122"/>
              </a:rPr>
              <a:t>（</a:t>
            </a:r>
            <a:r>
              <a:rPr lang="en-US" altLang="zh-CN" dirty="0">
                <a:latin typeface="华文楷体" panose="02010600040101010101" charset="-122"/>
                <a:ea typeface="华文楷体" panose="02010600040101010101" charset="-122"/>
                <a:cs typeface="华文楷体" panose="02010600040101010101" charset="-122"/>
              </a:rPr>
              <a:t>8</a:t>
            </a:r>
            <a:r>
              <a:rPr lang="zh-CN" altLang="en-US" dirty="0">
                <a:latin typeface="华文楷体" panose="02010600040101010101" charset="-122"/>
                <a:ea typeface="华文楷体" panose="02010600040101010101" charset="-122"/>
                <a:cs typeface="华文楷体" panose="02010600040101010101" charset="-122"/>
              </a:rPr>
              <a:t>）改变工艺流程。例如，改变不安全流程为安全流程；用无毒少毒物质代替剧毒有害物质等。</a:t>
            </a:r>
          </a:p>
          <a:p>
            <a:pPr marL="0" indent="0">
              <a:buNone/>
            </a:pPr>
            <a:r>
              <a:rPr lang="zh-CN" altLang="en-US" dirty="0">
                <a:latin typeface="华文楷体" panose="02010600040101010101" charset="-122"/>
                <a:ea typeface="华文楷体" panose="02010600040101010101" charset="-122"/>
                <a:cs typeface="华文楷体" panose="02010600040101010101" charset="-122"/>
              </a:rPr>
              <a:t>（</a:t>
            </a:r>
            <a:r>
              <a:rPr lang="en-US" altLang="zh-CN" dirty="0">
                <a:latin typeface="华文楷体" panose="02010600040101010101" charset="-122"/>
                <a:ea typeface="华文楷体" panose="02010600040101010101" charset="-122"/>
                <a:cs typeface="华文楷体" panose="02010600040101010101" charset="-122"/>
              </a:rPr>
              <a:t>9</a:t>
            </a:r>
            <a:r>
              <a:rPr lang="zh-CN" altLang="en-US" dirty="0">
                <a:latin typeface="华文楷体" panose="02010600040101010101" charset="-122"/>
                <a:ea typeface="华文楷体" panose="02010600040101010101" charset="-122"/>
                <a:cs typeface="华文楷体" panose="02010600040101010101" charset="-122"/>
              </a:rPr>
              <a:t>）距离防护与时间防护。保持较远的距离，可以在能量意外释放时减少人员伤亡和财产损失，如远距离操作。必须与某些危险物质接触时，应尽可能缩短接触时间。</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3" y="764704"/>
            <a:ext cx="7848873" cy="5665941"/>
          </a:xfrm>
        </p:spPr>
        <p:txBody>
          <a:bodyPr/>
          <a:lstStyle/>
          <a:p>
            <a:pPr marL="0" indent="0">
              <a:buNone/>
            </a:pPr>
            <a:r>
              <a:rPr lang="en-US" altLang="zh-CN" sz="2800" b="1" dirty="0">
                <a:latin typeface="华文楷体" panose="02010600040101010101" charset="-122"/>
                <a:ea typeface="华文楷体" panose="02010600040101010101" charset="-122"/>
              </a:rPr>
              <a:t>   </a:t>
            </a:r>
            <a:r>
              <a:rPr lang="zh-CN" altLang="en-US" sz="2800" b="1" dirty="0">
                <a:latin typeface="华文楷体" panose="02010600040101010101" charset="-122"/>
                <a:ea typeface="华文楷体" panose="02010600040101010101" charset="-122"/>
              </a:rPr>
              <a:t>三、危险源系统理论</a:t>
            </a:r>
          </a:p>
          <a:p>
            <a:pPr marL="0" indent="0">
              <a:buNone/>
            </a:pP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rPr>
              <a:t>    1.危险源</a:t>
            </a:r>
            <a:endParaRPr lang="zh-CN" altLang="en-US" dirty="0">
              <a:latin typeface="华文楷体" panose="02010600040101010101" charset="-122"/>
              <a:ea typeface="华文楷体" panose="02010600040101010101" charset="-122"/>
            </a:endParaRPr>
          </a:p>
          <a:p>
            <a:pPr marL="0" indent="0" eaLnBrk="1" latinLnBrk="0" hangingPunct="1">
              <a:lnSpc>
                <a:spcPts val="2980"/>
              </a:lnSpc>
              <a:spcBef>
                <a:spcPts val="0"/>
              </a:spcBef>
              <a:buNone/>
            </a:pPr>
            <a:r>
              <a:rPr lang="zh-CN" altLang="en-US" dirty="0">
                <a:latin typeface="华文楷体" panose="02010600040101010101" charset="-122"/>
                <a:ea typeface="华文楷体" panose="02010600040101010101" charset="-122"/>
              </a:rPr>
              <a:t>    在系统安全研究中，认为危险源的存在是事故发生的根本原因，防止事故就是消除、控制系统中的危险源。</a:t>
            </a:r>
          </a:p>
          <a:p>
            <a:pPr marL="0" indent="0" eaLnBrk="1" latinLnBrk="0" hangingPunct="1">
              <a:lnSpc>
                <a:spcPts val="2980"/>
              </a:lnSpc>
              <a:spcBef>
                <a:spcPts val="0"/>
              </a:spcBef>
              <a:buNone/>
            </a:pPr>
            <a:r>
              <a:rPr lang="zh-CN" altLang="en-US" dirty="0">
                <a:latin typeface="华文楷体" panose="02010600040101010101" charset="-122"/>
                <a:ea typeface="华文楷体" panose="02010600040101010101" charset="-122"/>
              </a:rPr>
              <a:t>    根据危险源在事故发生、发展中的作用，把危险源划分为两大类，即</a:t>
            </a:r>
            <a:r>
              <a:rPr lang="zh-CN" altLang="en-US" dirty="0">
                <a:solidFill>
                  <a:srgbClr val="0070C0"/>
                </a:solidFill>
                <a:latin typeface="华文楷体" panose="02010600040101010101" charset="-122"/>
                <a:ea typeface="华文楷体" panose="02010600040101010101" charset="-122"/>
              </a:rPr>
              <a:t>第一类危险源</a:t>
            </a:r>
            <a:r>
              <a:rPr lang="zh-CN" altLang="en-US" dirty="0">
                <a:latin typeface="华文楷体" panose="02010600040101010101" charset="-122"/>
                <a:ea typeface="华文楷体" panose="02010600040101010101" charset="-122"/>
              </a:rPr>
              <a:t>和</a:t>
            </a:r>
            <a:r>
              <a:rPr lang="zh-CN" altLang="en-US" dirty="0">
                <a:solidFill>
                  <a:srgbClr val="0070C0"/>
                </a:solidFill>
                <a:latin typeface="华文楷体" panose="02010600040101010101" charset="-122"/>
                <a:ea typeface="华文楷体" panose="02010600040101010101" charset="-122"/>
              </a:rPr>
              <a:t>第二类危险源</a:t>
            </a:r>
            <a:r>
              <a:rPr lang="zh-CN" altLang="en-US" dirty="0">
                <a:latin typeface="华文楷体" panose="02010600040101010101" charset="-122"/>
                <a:ea typeface="华文楷体" panose="02010600040101010101" charset="-122"/>
              </a:rPr>
              <a:t>。</a:t>
            </a:r>
          </a:p>
          <a:p>
            <a:pPr marL="0" indent="0" eaLnBrk="1" latinLnBrk="0" hangingPunct="1">
              <a:lnSpc>
                <a:spcPts val="2980"/>
              </a:lnSpc>
              <a:spcBef>
                <a:spcPts val="0"/>
              </a:spcBef>
              <a:buNone/>
            </a:pPr>
            <a:r>
              <a:rPr lang="zh-CN" altLang="en-US" b="1" dirty="0">
                <a:solidFill>
                  <a:schemeClr val="accent2"/>
                </a:solidFill>
                <a:latin typeface="华文楷体" panose="02010600040101010101" charset="-122"/>
                <a:ea typeface="华文楷体" panose="02010600040101010101" charset="-122"/>
              </a:rPr>
              <a:t> </a:t>
            </a:r>
            <a:r>
              <a:rPr lang="zh-CN" altLang="en-US" b="1" dirty="0">
                <a:solidFill>
                  <a:srgbClr val="FF0000"/>
                </a:solidFill>
                <a:latin typeface="华文楷体" panose="02010600040101010101" charset="-122"/>
                <a:ea typeface="华文楷体" panose="02010600040101010101" charset="-122"/>
              </a:rPr>
              <a:t> </a:t>
            </a:r>
            <a:r>
              <a:rPr lang="zh-CN" altLang="en-US" b="1" dirty="0">
                <a:latin typeface="华文楷体" panose="02010600040101010101" charset="-122"/>
                <a:ea typeface="华文楷体" panose="02010600040101010101" charset="-122"/>
              </a:rPr>
              <a:t>⑴ </a:t>
            </a:r>
            <a:r>
              <a:rPr lang="zh-CN" altLang="en-US" b="1" dirty="0">
                <a:latin typeface="华文楷体" panose="02010600040101010101" charset="-122"/>
                <a:ea typeface="华文楷体" panose="02010600040101010101" charset="-122"/>
                <a:sym typeface="+mn-ea"/>
              </a:rPr>
              <a:t>第一类危险源</a:t>
            </a:r>
            <a:endParaRPr lang="zh-CN" altLang="en-US" b="1" dirty="0">
              <a:solidFill>
                <a:srgbClr val="00B050"/>
              </a:solidFill>
              <a:latin typeface="华文楷体" panose="02010600040101010101" charset="-122"/>
              <a:ea typeface="华文楷体" panose="02010600040101010101" charset="-122"/>
              <a:sym typeface="+mn-ea"/>
            </a:endParaRPr>
          </a:p>
          <a:p>
            <a:pPr marL="0" indent="0" eaLnBrk="1" latinLnBrk="0" hangingPunct="1">
              <a:lnSpc>
                <a:spcPts val="2980"/>
              </a:lnSpc>
              <a:spcBef>
                <a:spcPts val="0"/>
              </a:spcBef>
              <a:buNone/>
            </a:pPr>
            <a:r>
              <a:rPr lang="zh-CN" altLang="en-US" dirty="0">
                <a:latin typeface="华文楷体" panose="02010600040101010101" charset="-122"/>
                <a:ea typeface="华文楷体" panose="02010600040101010101" charset="-122"/>
                <a:sym typeface="+mn-ea"/>
              </a:rPr>
              <a:t>    根据能量意外释放论，事故是能量或危险物质的意外释放。于是，将系统中存在的、可能发生意外释放的</a:t>
            </a:r>
            <a:r>
              <a:rPr lang="zh-CN" altLang="en-US" dirty="0">
                <a:solidFill>
                  <a:srgbClr val="00B050"/>
                </a:solidFill>
                <a:latin typeface="华文楷体" panose="02010600040101010101" charset="-122"/>
                <a:ea typeface="华文楷体" panose="02010600040101010101" charset="-122"/>
                <a:sym typeface="+mn-ea"/>
              </a:rPr>
              <a:t>能量</a:t>
            </a:r>
            <a:r>
              <a:rPr lang="zh-CN" altLang="en-US" dirty="0">
                <a:latin typeface="华文楷体" panose="02010600040101010101" charset="-122"/>
                <a:ea typeface="华文楷体" panose="02010600040101010101" charset="-122"/>
                <a:sym typeface="+mn-ea"/>
              </a:rPr>
              <a:t>或</a:t>
            </a:r>
            <a:r>
              <a:rPr lang="zh-CN" altLang="en-US" dirty="0">
                <a:solidFill>
                  <a:srgbClr val="00B050"/>
                </a:solidFill>
                <a:latin typeface="华文楷体" panose="02010600040101010101" charset="-122"/>
                <a:ea typeface="华文楷体" panose="02010600040101010101" charset="-122"/>
                <a:sym typeface="+mn-ea"/>
              </a:rPr>
              <a:t>危险物质</a:t>
            </a:r>
            <a:r>
              <a:rPr lang="zh-CN" altLang="en-US" dirty="0">
                <a:latin typeface="华文楷体" panose="02010600040101010101" charset="-122"/>
                <a:ea typeface="华文楷体" panose="02010600040101010101" charset="-122"/>
                <a:sym typeface="+mn-ea"/>
              </a:rPr>
              <a:t>称作</a:t>
            </a:r>
            <a:r>
              <a:rPr lang="zh-CN" altLang="en-US" dirty="0">
                <a:solidFill>
                  <a:srgbClr val="FF0000"/>
                </a:solidFill>
                <a:latin typeface="华文楷体" panose="02010600040101010101" charset="-122"/>
                <a:ea typeface="华文楷体" panose="02010600040101010101" charset="-122"/>
                <a:sym typeface="+mn-ea"/>
              </a:rPr>
              <a:t>第一类危险源</a:t>
            </a:r>
            <a:r>
              <a:rPr lang="zh-CN" altLang="en-US" dirty="0">
                <a:latin typeface="华文楷体" panose="02010600040101010101" charset="-122"/>
                <a:ea typeface="华文楷体" panose="02010600040101010101" charset="-122"/>
                <a:sym typeface="+mn-ea"/>
              </a:rPr>
              <a:t>。第一类危险源具有的能量越多，一旦发生事故其后果越严重；包含的危险物质的量越多，其危险性越大。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692696"/>
            <a:ext cx="8281362" cy="5832648"/>
          </a:xfrm>
        </p:spPr>
        <p:txBody>
          <a:bodyPr/>
          <a:lstStyle/>
          <a:p>
            <a:pPr marL="0" indent="0" eaLnBrk="1" latinLnBrk="0" hangingPunct="1">
              <a:lnSpc>
                <a:spcPts val="2980"/>
              </a:lnSpc>
              <a:spcBef>
                <a:spcPts val="0"/>
              </a:spcBef>
              <a:buNone/>
            </a:pPr>
            <a:r>
              <a:rPr lang="zh-CN" altLang="en-US" b="1" dirty="0">
                <a:latin typeface="华文楷体" panose="02010600040101010101" charset="-122"/>
                <a:ea typeface="华文楷体" panose="02010600040101010101" charset="-122"/>
                <a:sym typeface="+mn-ea"/>
              </a:rPr>
              <a:t>⑵ 第二类危险源</a:t>
            </a:r>
            <a:endParaRPr lang="zh-CN" altLang="en-US" b="1" dirty="0">
              <a:solidFill>
                <a:srgbClr val="00B050"/>
              </a:solidFill>
              <a:latin typeface="华文楷体" panose="02010600040101010101" charset="-122"/>
              <a:ea typeface="华文楷体" panose="02010600040101010101" charset="-122"/>
              <a:sym typeface="+mn-ea"/>
            </a:endParaRPr>
          </a:p>
          <a:p>
            <a:pPr marL="0">
              <a:lnSpc>
                <a:spcPts val="298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在生产生活中，为了安全利用能量，让能量按照人们的意图在系统中流动、转换和做功，必须采取可靠的控制措施约束、限制能量，即必须控制第一类危险源，防止能量意外释放。控制措施包括对有害物质或能量采取密闭、转移、隔离、减弱、监控等技术措施。实际上，绝对可靠的控制措施并不存在。在许多复杂因素的作用下，能量控制措施可能失效，从而发生事故。导致能量控制措施失效的各种不安全因素称为</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第二类危险源</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a:lnSpc>
                <a:spcPts val="298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第二类危险源，包括人、物、环境三个方面的因素。</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a:lnSpc>
                <a:spcPts val="298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人的不安全行为和人失误都可能直接破坏对第一类危险源的控制，造成能量或危险物质的意外释放。</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人的不安全行为</a:t>
            </a:r>
            <a:r>
              <a:rPr lang="zh-CN" altLang="en-US" dirty="0">
                <a:latin typeface="华文楷体" panose="02010600040101010101" charset="-122"/>
                <a:ea typeface="华文楷体" panose="02010600040101010101" charset="-122"/>
                <a:cs typeface="华文楷体" panose="02010600040101010101" charset="-122"/>
                <a:sym typeface="+mn-ea"/>
              </a:rPr>
              <a:t>多指违章操作；</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人失误</a:t>
            </a:r>
            <a:r>
              <a:rPr lang="zh-CN" altLang="en-US" dirty="0">
                <a:latin typeface="华文楷体" panose="02010600040101010101" charset="-122"/>
                <a:ea typeface="华文楷体" panose="02010600040101010101" charset="-122"/>
                <a:cs typeface="华文楷体" panose="02010600040101010101" charset="-122"/>
                <a:sym typeface="+mn-ea"/>
              </a:rPr>
              <a:t>是指人的行为结果偏离了预定目标，或超出了可接受的界限，产生了不良后果。人失误往往是无意识的，如误开阀门使有毒气体从容器泄放到外界。</a:t>
            </a:r>
          </a:p>
          <a:p>
            <a:pPr marL="0">
              <a:lnSpc>
                <a:spcPts val="2980"/>
              </a:lnSpc>
              <a:spcBef>
                <a:spcPts val="0"/>
              </a:spcBef>
              <a:buNone/>
            </a:pP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nSpc>
                <a:spcPts val="2980"/>
              </a:lnSpc>
              <a:spcBef>
                <a:spcPts val="0"/>
              </a:spcBef>
              <a:buNone/>
            </a:pP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2980"/>
              </a:lnSpc>
              <a:spcBef>
                <a:spcPts val="0"/>
              </a:spcBef>
              <a:buClrTx/>
              <a:buSzTx/>
              <a:buNone/>
            </a:pP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980"/>
              </a:lnSpc>
              <a:spcBef>
                <a:spcPts val="0"/>
              </a:spcBef>
              <a:buNone/>
            </a:pPr>
            <a:endParaRPr lang="zh-CN" altLang="en-US"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6110" y="565785"/>
            <a:ext cx="8338820" cy="5873750"/>
          </a:xfrm>
        </p:spPr>
        <p:txBody>
          <a:bodyPr/>
          <a:lstStyle/>
          <a:p>
            <a:pPr marL="0">
              <a:lnSpc>
                <a:spcPts val="318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物的因素可以概括为物的故障。故障是指由于性能低下而不能实现预定功能的现象，物的不安全状态也可以看作是一种故障状态。有时物的故障可能导致人员失误，如仪表失灵可能导致人员判断与操作失误，造成事故。</a:t>
            </a:r>
          </a:p>
          <a:p>
            <a:pPr marL="0" algn="l" eaLnBrk="1" latinLnBrk="0" hangingPunct="1">
              <a:lnSpc>
                <a:spcPts val="3180"/>
              </a:lnSpc>
              <a:spcBef>
                <a:spcPts val="0"/>
              </a:spcBef>
              <a:buClrTx/>
              <a:buSzTx/>
              <a:buNone/>
            </a:pPr>
            <a:r>
              <a:rPr lang="zh-CN" altLang="en-US" dirty="0">
                <a:latin typeface="华文楷体" panose="02010600040101010101" charset="-122"/>
                <a:ea typeface="华文楷体" panose="02010600040101010101" charset="-122"/>
                <a:cs typeface="华文楷体" panose="02010600040101010101" charset="-122"/>
                <a:sym typeface="+mn-ea"/>
              </a:rPr>
              <a:t>    环境因素主要指系统运行的环境，包括温度、湿度、照明、粉尘、通风、噪声、振动、电磁辐射等物理环境，以及企业和社会的软环境。不良的物理环境可能引起物的故障或人失误。</a:t>
            </a:r>
          </a:p>
          <a:p>
            <a:pPr marL="0" algn="l" eaLnBrk="1" latinLnBrk="0" hangingPunct="1">
              <a:lnSpc>
                <a:spcPts val="3180"/>
              </a:lnSpc>
              <a:spcBef>
                <a:spcPts val="0"/>
              </a:spcBef>
              <a:buClrTx/>
              <a:buSzTx/>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rPr>
              <a:t>2.危险源与事故</a:t>
            </a:r>
            <a:endParaRPr lang="zh-CN" altLang="en-US" sz="2800" dirty="0">
              <a:latin typeface="华文楷体" panose="02010600040101010101" charset="-122"/>
              <a:ea typeface="华文楷体" panose="02010600040101010101" charset="-122"/>
            </a:endParaRPr>
          </a:p>
          <a:p>
            <a:pPr marL="0">
              <a:lnSpc>
                <a:spcPts val="3180"/>
              </a:lnSpc>
              <a:spcBef>
                <a:spcPts val="0"/>
              </a:spcBef>
              <a:buNone/>
            </a:pPr>
            <a:r>
              <a:rPr lang="zh-CN" altLang="en-US" dirty="0">
                <a:latin typeface="华文楷体" panose="02010600040101010101" charset="-122"/>
                <a:ea typeface="华文楷体" panose="02010600040101010101" charset="-122"/>
              </a:rPr>
              <a:t>    一起事故的发生是两类危险源共同起作用的结果。一方面，</a:t>
            </a:r>
            <a:r>
              <a:rPr lang="zh-CN" altLang="en-US" dirty="0">
                <a:latin typeface="华文楷体" panose="02010600040101010101" charset="-122"/>
                <a:ea typeface="华文楷体" panose="02010600040101010101" charset="-122"/>
                <a:sym typeface="+mn-ea"/>
              </a:rPr>
              <a:t>第一类危险源的存在是事故发生的前提，没有第一类危险源就谈不上能量或危险物质的意外释放，也就没有事故；另一方面，如果没有第二类危险源的出现，使得对第一类危险源的控制失效，也不会发生能量或危险物质的意外释放。</a:t>
            </a:r>
            <a:endParaRPr lang="zh-CN" altLang="en-US" dirty="0">
              <a:latin typeface="华文楷体" panose="02010600040101010101" charset="-122"/>
              <a:ea typeface="华文楷体" panose="02010600040101010101" charset="-122"/>
            </a:endParaRPr>
          </a:p>
          <a:p>
            <a:pPr marL="0" algn="l" eaLnBrk="1" latinLnBrk="0" hangingPunct="1">
              <a:lnSpc>
                <a:spcPts val="3180"/>
              </a:lnSpc>
              <a:spcBef>
                <a:spcPts val="0"/>
              </a:spcBef>
              <a:buClrTx/>
              <a:buSzTx/>
              <a:buNone/>
            </a:pPr>
            <a:endParaRPr lang="zh-CN" altLang="en-US" dirty="0">
              <a:latin typeface="华文楷体" panose="02010600040101010101" charset="-122"/>
              <a:ea typeface="华文楷体" panose="0201060004010101010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170" y="624205"/>
            <a:ext cx="8239760" cy="5860415"/>
          </a:xfrm>
        </p:spPr>
        <p:txBody>
          <a:bodyPr/>
          <a:lstStyle/>
          <a:p>
            <a:pPr marL="0" algn="l" eaLnBrk="1" latinLnBrk="0" hangingPunct="1">
              <a:lnSpc>
                <a:spcPts val="3180"/>
              </a:lnSpc>
              <a:spcBef>
                <a:spcPts val="0"/>
              </a:spcBef>
              <a:buClrTx/>
              <a:buSzTx/>
              <a:buNone/>
            </a:pPr>
            <a:r>
              <a:rPr lang="zh-CN" altLang="en-US" dirty="0">
                <a:latin typeface="华文楷体" panose="02010600040101010101" charset="-122"/>
                <a:ea typeface="华文楷体" panose="02010600040101010101" charset="-122"/>
                <a:cs typeface="华文楷体" panose="02010600040101010101" charset="-122"/>
                <a:sym typeface="+mn-ea"/>
              </a:rPr>
              <a:t>    事故发生时，第一类危险源释放出的能量，直接导致人员伤害或财产损失，决定事故后果的</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严重程度</a:t>
            </a:r>
            <a:r>
              <a:rPr lang="zh-CN" altLang="en-US" dirty="0">
                <a:latin typeface="华文楷体" panose="02010600040101010101" charset="-122"/>
                <a:ea typeface="华文楷体" panose="02010600040101010101" charset="-122"/>
                <a:cs typeface="华文楷体" panose="02010600040101010101" charset="-122"/>
                <a:sym typeface="+mn-ea"/>
              </a:rPr>
              <a:t>；第二类危险源出现的频繁程度，决定事故发生的</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可能性大小</a:t>
            </a:r>
            <a:r>
              <a:rPr lang="zh-CN" altLang="en-US" dirty="0">
                <a:latin typeface="华文楷体" panose="02010600040101010101" charset="-122"/>
                <a:ea typeface="华文楷体" panose="02010600040101010101" charset="-122"/>
                <a:cs typeface="华文楷体" panose="02010600040101010101" charset="-122"/>
                <a:sym typeface="+mn-ea"/>
              </a:rPr>
              <a:t>。两类危险源共同决定危险源的危险性。正常生产中事故预防工作的重点是</a:t>
            </a:r>
            <a:r>
              <a:rPr lang="zh-CN" altLang="en-US" dirty="0">
                <a:latin typeface="华文楷体" panose="02010600040101010101" charset="-122"/>
                <a:ea typeface="华文楷体" panose="02010600040101010101" charset="-122"/>
                <a:sym typeface="+mn-ea"/>
              </a:rPr>
              <a:t>第二类危险源的控制问题。</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例如压力容器中的危险物质是</a:t>
            </a:r>
            <a:r>
              <a:rPr lang="zh-CN" altLang="en-US" dirty="0">
                <a:latin typeface="华文楷体" panose="02010600040101010101" charset="-122"/>
                <a:ea typeface="华文楷体" panose="02010600040101010101" charset="-122"/>
                <a:cs typeface="华文楷体" panose="02010600040101010101" charset="-122"/>
                <a:sym typeface="+mn-ea"/>
              </a:rPr>
              <a:t>第一类危险源，压力容器的缺陷或人误操作是</a:t>
            </a:r>
            <a:r>
              <a:rPr lang="zh-CN" altLang="en-US" dirty="0">
                <a:latin typeface="华文楷体" panose="02010600040101010101" charset="-122"/>
                <a:ea typeface="华文楷体" panose="02010600040101010101" charset="-122"/>
                <a:sym typeface="+mn-ea"/>
              </a:rPr>
              <a:t>第二类危险源，由于操作不当、压力容器超压、安全阀</a:t>
            </a:r>
            <a:r>
              <a:rPr lang="en-US" altLang="zh-CN" dirty="0">
                <a:latin typeface="华文楷体" panose="02010600040101010101" charset="-122"/>
                <a:ea typeface="华文楷体" panose="02010600040101010101" charset="-122"/>
                <a:sym typeface="+mn-ea"/>
              </a:rPr>
              <a:t>/</a:t>
            </a:r>
            <a:r>
              <a:rPr lang="zh-CN" altLang="en-US" dirty="0">
                <a:latin typeface="华文楷体" panose="02010600040101010101" charset="-122"/>
                <a:ea typeface="华文楷体" panose="02010600040101010101" charset="-122"/>
                <a:sym typeface="+mn-ea"/>
              </a:rPr>
              <a:t>爆破片失效，就会发生爆炸事故。</a:t>
            </a:r>
          </a:p>
          <a:p>
            <a:pPr marL="0" indent="0">
              <a:buNone/>
            </a:pPr>
            <a:r>
              <a:rPr kumimoji="0" lang="zh-CN" altLang="en-US" sz="2400" b="1" kern="1200" dirty="0">
                <a:solidFill>
                  <a:srgbClr val="FFC000"/>
                </a:solidFill>
                <a:latin typeface="华文楷体" panose="02010600040101010101" charset="-122"/>
                <a:ea typeface="华文楷体" panose="02010600040101010101" charset="-122"/>
                <a:cs typeface="华文楷体" panose="02010600040101010101" charset="-122"/>
                <a:sym typeface="+mn-ea"/>
              </a:rPr>
              <a:t>3. 系统安全理论</a:t>
            </a:r>
            <a:endPar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系统安全理论的要点是：在系统寿命周期内，应当用系统安全工程和管理方法，辨识系统中的危险源并对危险源实行有效控制，使其危险性减至最小，从而使系统在规定的性能、时间和成本范围内达到最佳的安全程度。</a:t>
            </a: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8985" y="682625"/>
            <a:ext cx="8195945" cy="5699760"/>
          </a:xfrm>
        </p:spPr>
        <p:txBody>
          <a:bodyPr/>
          <a:lstStyle/>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危险源是事故的根源。工业生产中不可能彻底消除危险源，所以没有绝对的安全。系统安全的目标不是零事故，而是最佳安全程度。</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按照系统安全思想，在一个新系统的构思阶段就必须考虑其安全性的问题，制定并开始执行安全工作规划，并且把系统安全活动贯穿于系统寿命周期直到系统报废为止。所以，化工企业的安全工作是从企业或项目的可研阶段开始的，从工艺技术选择、工厂选址、总平面与竖向布置、设备平面布置，到工艺流程联锁控制、设备制造、建构筑物设计、电气选型、防雷防静电、暖通、给排水等，处处都必须充分考虑安全因素。政府监管部门对于危险化学品的安全管理也应当涵盖危险化学品的</a:t>
            </a:r>
            <a:r>
              <a:rPr lang="zh-CN" altLang="zh-CN" dirty="0">
                <a:latin typeface="华文楷体" panose="02010600040101010101" charset="-122"/>
                <a:ea typeface="华文楷体" panose="02010600040101010101" charset="-122"/>
              </a:rPr>
              <a:t>生产、储存、使用、经营和运输</a:t>
            </a:r>
            <a:r>
              <a:rPr lang="zh-CN" altLang="en-US" dirty="0">
                <a:latin typeface="华文楷体" panose="02010600040101010101" charset="-122"/>
                <a:ea typeface="华文楷体" panose="02010600040101010101" charset="-122"/>
                <a:sym typeface="+mn-ea"/>
              </a:rPr>
              <a:t>等环节。</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590" y="610235"/>
            <a:ext cx="8181340" cy="5772150"/>
          </a:xfrm>
        </p:spPr>
        <p:txBody>
          <a:bodyPr/>
          <a:lstStyle/>
          <a:p>
            <a:pPr marL="0" indent="0">
              <a:buNone/>
            </a:pPr>
            <a:r>
              <a:rPr lang="en-US" altLang="zh-CN" b="1" dirty="0">
                <a:solidFill>
                  <a:srgbClr val="C00000"/>
                </a:solidFill>
                <a:highlight>
                  <a:srgbClr val="FFFF00"/>
                </a:highlight>
                <a:latin typeface="华文楷体" panose="02010600040101010101" charset="-122"/>
                <a:ea typeface="华文楷体" panose="02010600040101010101" charset="-122"/>
                <a:cs typeface="华文楷体" panose="02010600040101010101" charset="-122"/>
              </a:rPr>
              <a:t> 3. </a:t>
            </a:r>
            <a:r>
              <a:rPr lang="en-US" altLang="zh-CN" b="1" dirty="0" err="1">
                <a:solidFill>
                  <a:srgbClr val="C00000"/>
                </a:solidFill>
                <a:highlight>
                  <a:srgbClr val="FFFF00"/>
                </a:highlight>
                <a:latin typeface="华文楷体" panose="02010600040101010101" charset="-122"/>
                <a:ea typeface="华文楷体" panose="02010600040101010101" charset="-122"/>
                <a:cs typeface="华文楷体" panose="02010600040101010101" charset="-122"/>
              </a:rPr>
              <a:t>安全评价</a:t>
            </a:r>
            <a:r>
              <a:rPr lang="zh-CN" altLang="en-US" b="1" dirty="0">
                <a:solidFill>
                  <a:srgbClr val="C00000"/>
                </a:solidFill>
                <a:highlight>
                  <a:srgbClr val="FFFF00"/>
                </a:highlight>
                <a:latin typeface="华文楷体" panose="02010600040101010101" charset="-122"/>
                <a:ea typeface="华文楷体" panose="02010600040101010101" charset="-122"/>
                <a:cs typeface="华文楷体" panose="02010600040101010101" charset="-122"/>
              </a:rPr>
              <a:t>类型</a:t>
            </a:r>
            <a:endParaRPr lang="en-US" altLang="zh-CN" b="1" dirty="0">
              <a:solidFill>
                <a:srgbClr val="C00000"/>
              </a:solidFill>
              <a:highlight>
                <a:srgbClr val="FFFF00"/>
              </a:highlight>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rPr>
              <a:t>    </a:t>
            </a:r>
            <a:r>
              <a:rPr lang="zh-CN" altLang="en-US" b="1" dirty="0">
                <a:solidFill>
                  <a:srgbClr val="00B0F0"/>
                </a:solidFill>
                <a:latin typeface="华文楷体" panose="02010600040101010101" charset="-122"/>
                <a:ea typeface="华文楷体" panose="02010600040101010101" charset="-122"/>
                <a:cs typeface="华文楷体" panose="02010600040101010101" charset="-122"/>
              </a:rPr>
              <a:t>⑴</a:t>
            </a:r>
            <a:r>
              <a:rPr lang="en-US" altLang="zh-CN" b="1" dirty="0">
                <a:solidFill>
                  <a:srgbClr val="00B0F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00B0F0"/>
                </a:solidFill>
                <a:highlight>
                  <a:srgbClr val="FFFF00"/>
                </a:highlight>
                <a:latin typeface="华文楷体" panose="02010600040101010101" charset="-122"/>
                <a:ea typeface="华文楷体" panose="02010600040101010101" charset="-122"/>
                <a:cs typeface="华文楷体" panose="02010600040101010101" charset="-122"/>
              </a:rPr>
              <a:t>安全预评价（AQ8002-2007  安全预评价导则）</a:t>
            </a:r>
          </a:p>
          <a:p>
            <a:pPr marL="0" indent="0">
              <a:buNone/>
            </a:pPr>
            <a:r>
              <a:rPr lang="en-US" altLang="zh-CN" dirty="0">
                <a:latin typeface="华文楷体" panose="02010600040101010101" charset="-122"/>
                <a:ea typeface="华文楷体" panose="02010600040101010101" charset="-122"/>
              </a:rPr>
              <a:t>    </a:t>
            </a:r>
            <a:r>
              <a:rPr lang="zh-CN" altLang="zh-CN" dirty="0">
                <a:latin typeface="华文楷体" panose="02010600040101010101" charset="-122"/>
                <a:ea typeface="华文楷体" panose="02010600040101010101" charset="-122"/>
              </a:rPr>
              <a:t>在建设项目可行性研究阶段、工业园区规划阶段或生产经营活动组织实施之前，根据相关的基础资料，辨识与分析建设项目、工业园区、生产经营活动潜在的危险、有害因素，确定其与安全生产法律法规、规章、标准、规范的符合性、预测发生事故的可能性及其严重程度，提出科学、合理、可行的安全对策措施建议，做出安全评价结论的活动。</a:t>
            </a:r>
            <a:endParaRPr lang="en-US" altLang="zh-CN" dirty="0">
              <a:latin typeface="华文楷体" panose="02010600040101010101" charset="-122"/>
              <a:ea typeface="华文楷体" panose="02010600040101010101" charset="-122"/>
            </a:endParaRPr>
          </a:p>
          <a:p>
            <a:pPr marL="0" indent="0">
              <a:buNone/>
            </a:pPr>
            <a:r>
              <a:rPr lang="en-US" altLang="zh-CN" dirty="0">
                <a:highlight>
                  <a:srgbClr val="FFFF00"/>
                </a:highlight>
                <a:latin typeface="华文楷体" panose="02010600040101010101" charset="-122"/>
                <a:ea typeface="华文楷体" panose="02010600040101010101" charset="-122"/>
              </a:rPr>
              <a:t>   </a:t>
            </a:r>
            <a:r>
              <a:rPr lang="en-US" altLang="zh-CN" dirty="0">
                <a:highlight>
                  <a:srgbClr val="FFFF00"/>
                </a:highlight>
                <a:latin typeface="华文楷体" panose="02010600040101010101" charset="-122"/>
                <a:ea typeface="华文楷体" panose="02010600040101010101" charset="-122"/>
                <a:cs typeface="华文楷体" panose="02010600040101010101" charset="-122"/>
              </a:rPr>
              <a:t> </a:t>
            </a:r>
            <a:r>
              <a:rPr lang="zh-CN" altLang="en-US" b="1" dirty="0">
                <a:solidFill>
                  <a:srgbClr val="00B0F0"/>
                </a:solidFill>
                <a:highlight>
                  <a:srgbClr val="FFFF00"/>
                </a:highlight>
                <a:latin typeface="华文楷体" panose="02010600040101010101" charset="-122"/>
                <a:ea typeface="华文楷体" panose="02010600040101010101" charset="-122"/>
              </a:rPr>
              <a:t>⑵</a:t>
            </a:r>
            <a:r>
              <a:rPr lang="en-US" altLang="zh-CN" b="1" dirty="0">
                <a:solidFill>
                  <a:srgbClr val="00B0F0"/>
                </a:solidFill>
                <a:highlight>
                  <a:srgbClr val="FFFF00"/>
                </a:highlight>
                <a:latin typeface="华文楷体" panose="02010600040101010101" charset="-122"/>
                <a:ea typeface="华文楷体" panose="02010600040101010101" charset="-122"/>
              </a:rPr>
              <a:t> </a:t>
            </a:r>
            <a:r>
              <a:rPr lang="zh-CN" altLang="en-US" b="1" dirty="0">
                <a:solidFill>
                  <a:srgbClr val="00B0F0"/>
                </a:solidFill>
                <a:highlight>
                  <a:srgbClr val="FFFF00"/>
                </a:highlight>
                <a:latin typeface="华文楷体" panose="02010600040101010101" charset="-122"/>
                <a:ea typeface="华文楷体" panose="02010600040101010101" charset="-122"/>
              </a:rPr>
              <a:t>安全验收评价（AQ8003-2007  安全验收评价导则）</a:t>
            </a:r>
          </a:p>
          <a:p>
            <a:pPr marL="0" indent="0">
              <a:buNone/>
            </a:pPr>
            <a:r>
              <a:rPr lang="en-US" altLang="zh-CN" dirty="0">
                <a:latin typeface="华文楷体" panose="02010600040101010101" charset="-122"/>
                <a:ea typeface="华文楷体" panose="02010600040101010101" charset="-122"/>
              </a:rPr>
              <a:t>    </a:t>
            </a:r>
            <a:r>
              <a:rPr lang="zh-CN" altLang="zh-CN" dirty="0">
                <a:latin typeface="华文楷体" panose="02010600040101010101" charset="-122"/>
                <a:ea typeface="华文楷体" panose="02010600040101010101" charset="-122"/>
              </a:rPr>
              <a:t>在建设项目竣工后正式生产运行前或工业园区建设完成后，通过检查建设项目安全设施与主体工程同时设计、同时施工、同时投入生产和使用的情况或工业园区内的安全设施、设备、装置投入生产和使用的情况，检查安全生产管理措施到位情况，检查安全生产规章制度健全情况，检查事故应急救援预案建立情况，审查确定建设项目、工业园区建设满足安全</a:t>
            </a:r>
            <a:endParaRPr lang="zh-CN" altLang="en-US" dirty="0">
              <a:latin typeface="华文楷体" panose="02010600040101010101" charset="-122"/>
              <a:ea typeface="华文楷体" panose="02010600040101010101"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430" y="704850"/>
            <a:ext cx="8064500" cy="5677535"/>
          </a:xfrm>
        </p:spPr>
        <p:txBody>
          <a:bodyPr/>
          <a:lstStyle/>
          <a:p>
            <a:pPr marL="0" indent="0">
              <a:buNone/>
            </a:pP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rPr>
              <a:t>3. 应急管理</a:t>
            </a:r>
          </a:p>
          <a:p>
            <a:pPr marL="0" indent="0">
              <a:buNone/>
            </a:pPr>
            <a:r>
              <a:rPr lang="zh-CN" altLang="en-US" dirty="0">
                <a:latin typeface="华文楷体" panose="02010600040101010101" charset="-122"/>
                <a:ea typeface="华文楷体" panose="02010600040101010101" charset="-122"/>
              </a:rPr>
              <a:t>    应急管理是针对生产中突然发生的暂时性变化而进行的有计划的控制。</a:t>
            </a:r>
            <a:r>
              <a:rPr lang="zh-CN" altLang="zh-CN" dirty="0">
                <a:latin typeface="华文楷体" panose="02010600040101010101" charset="-122"/>
                <a:ea typeface="华文楷体" panose="02010600040101010101" charset="-122"/>
              </a:rPr>
              <a:t>生产经营单位</a:t>
            </a:r>
            <a:r>
              <a:rPr lang="zh-CN" altLang="en-US" dirty="0">
                <a:latin typeface="华文楷体" panose="02010600040101010101" charset="-122"/>
                <a:ea typeface="华文楷体" panose="02010600040101010101" charset="-122"/>
              </a:rPr>
              <a:t>为应对</a:t>
            </a:r>
            <a:r>
              <a:rPr lang="zh-CN" altLang="zh-CN" dirty="0">
                <a:latin typeface="华文楷体" panose="02010600040101010101" charset="-122"/>
                <a:ea typeface="华文楷体" panose="02010600040101010101" charset="-122"/>
              </a:rPr>
              <a:t>生产安全事故</a:t>
            </a:r>
            <a:r>
              <a:rPr lang="zh-CN" altLang="en-US" dirty="0">
                <a:latin typeface="华文楷体" panose="02010600040101010101" charset="-122"/>
                <a:ea typeface="华文楷体" panose="02010600040101010101" charset="-122"/>
              </a:rPr>
              <a:t>而制定的</a:t>
            </a:r>
            <a:r>
              <a:rPr lang="zh-CN" altLang="zh-CN" dirty="0">
                <a:latin typeface="华文楷体" panose="02010600040101010101" charset="-122"/>
                <a:ea typeface="华文楷体" panose="02010600040101010101" charset="-122"/>
              </a:rPr>
              <a:t>应急预案分为</a:t>
            </a:r>
            <a:r>
              <a:rPr lang="zh-CN" altLang="zh-CN" dirty="0">
                <a:solidFill>
                  <a:srgbClr val="FF0000"/>
                </a:solidFill>
                <a:latin typeface="华文楷体" panose="02010600040101010101" charset="-122"/>
                <a:ea typeface="华文楷体" panose="02010600040101010101" charset="-122"/>
              </a:rPr>
              <a:t>综合应急预案</a:t>
            </a:r>
            <a:r>
              <a:rPr lang="zh-CN" altLang="zh-CN" dirty="0">
                <a:latin typeface="华文楷体" panose="02010600040101010101" charset="-122"/>
                <a:ea typeface="华文楷体" panose="02010600040101010101" charset="-122"/>
              </a:rPr>
              <a:t>、</a:t>
            </a:r>
            <a:r>
              <a:rPr lang="zh-CN" altLang="zh-CN" dirty="0">
                <a:solidFill>
                  <a:srgbClr val="FF0000"/>
                </a:solidFill>
                <a:latin typeface="华文楷体" panose="02010600040101010101" charset="-122"/>
                <a:ea typeface="华文楷体" panose="02010600040101010101" charset="-122"/>
              </a:rPr>
              <a:t>专项应急预案</a:t>
            </a:r>
            <a:r>
              <a:rPr lang="zh-CN" altLang="zh-CN" dirty="0">
                <a:latin typeface="华文楷体" panose="02010600040101010101" charset="-122"/>
                <a:ea typeface="华文楷体" panose="02010600040101010101" charset="-122"/>
              </a:rPr>
              <a:t>和</a:t>
            </a:r>
            <a:r>
              <a:rPr lang="zh-CN" altLang="zh-CN" dirty="0">
                <a:solidFill>
                  <a:srgbClr val="FF0000"/>
                </a:solidFill>
                <a:latin typeface="华文楷体" panose="02010600040101010101" charset="-122"/>
                <a:ea typeface="华文楷体" panose="02010600040101010101" charset="-122"/>
              </a:rPr>
              <a:t>现场处置方案</a:t>
            </a:r>
            <a:r>
              <a:rPr lang="zh-CN" altLang="en-US" dirty="0">
                <a:latin typeface="华文楷体" panose="02010600040101010101" charset="-122"/>
                <a:ea typeface="华文楷体" panose="02010600040101010101" charset="-122"/>
              </a:rPr>
              <a:t>。</a:t>
            </a:r>
            <a:endParaRPr lang="en-US" altLang="zh-CN" dirty="0">
              <a:latin typeface="华文楷体" panose="02010600040101010101" charset="-122"/>
              <a:ea typeface="华文楷体" panose="02010600040101010101" charset="-122"/>
            </a:endParaRPr>
          </a:p>
          <a:p>
            <a:pPr marL="0" indent="0">
              <a:buNone/>
            </a:pPr>
            <a:r>
              <a:rPr lang="zh-CN" altLang="en-US" dirty="0">
                <a:solidFill>
                  <a:srgbClr val="00B0F0"/>
                </a:solidFill>
                <a:latin typeface="华文楷体" panose="02010600040101010101" charset="-122"/>
                <a:ea typeface="华文楷体" panose="02010600040101010101" charset="-122"/>
              </a:rPr>
              <a:t>①企业应急预案的编制</a:t>
            </a:r>
            <a:endParaRPr lang="zh-CN" altLang="en-US" dirty="0">
              <a:latin typeface="华文楷体" panose="02010600040101010101" charset="-122"/>
              <a:ea typeface="华文楷体" panose="02010600040101010101" charset="-122"/>
            </a:endParaRPr>
          </a:p>
          <a:p>
            <a:pPr marL="0" indent="0">
              <a:buNone/>
            </a:pPr>
            <a:r>
              <a:rPr lang="zh-CN" altLang="en-US" dirty="0">
                <a:latin typeface="华文楷体" panose="02010600040101010101" charset="-122"/>
                <a:ea typeface="华文楷体" panose="02010600040101010101" charset="-122"/>
              </a:rPr>
              <a:t>    《生产经营单位生产安全事故应急预案编制导则》（GB∕T 29639-2020 ）</a:t>
            </a:r>
          </a:p>
          <a:p>
            <a:pPr marL="0" indent="0">
              <a:buNone/>
            </a:pPr>
            <a:r>
              <a:rPr lang="en-US" altLang="zh-CN" dirty="0">
                <a:latin typeface="华文楷体" panose="02010600040101010101" charset="-122"/>
                <a:ea typeface="华文楷体" panose="02010600040101010101" charset="-122"/>
              </a:rPr>
              <a:t>    </a:t>
            </a:r>
            <a:r>
              <a:rPr lang="zh-CN" altLang="zh-CN" dirty="0">
                <a:latin typeface="华文楷体" panose="02010600040101010101" charset="-122"/>
                <a:ea typeface="华文楷体" panose="02010600040101010101" charset="-122"/>
              </a:rPr>
              <a:t>生产经营单位主要负责人负责组织编制和实施本单位的应急预案，并对应急预案的真实性和实用性负责</a:t>
            </a:r>
            <a:r>
              <a:rPr lang="zh-CN" altLang="en-US" dirty="0">
                <a:latin typeface="华文楷体" panose="02010600040101010101" charset="-122"/>
                <a:ea typeface="华文楷体" panose="02010600040101010101" charset="-122"/>
              </a:rPr>
              <a:t>。</a:t>
            </a:r>
            <a:endParaRPr lang="en-US" altLang="zh-CN" dirty="0">
              <a:latin typeface="华文楷体" panose="02010600040101010101" charset="-122"/>
              <a:ea typeface="华文楷体" panose="02010600040101010101" charset="-122"/>
            </a:endParaRPr>
          </a:p>
          <a:p>
            <a:pPr marL="0" indent="0">
              <a:buNone/>
            </a:pPr>
            <a:r>
              <a:rPr lang="en-US" altLang="zh-CN" dirty="0">
                <a:latin typeface="华文楷体" panose="02010600040101010101" charset="-122"/>
                <a:ea typeface="华文楷体" panose="02010600040101010101" charset="-122"/>
              </a:rPr>
              <a:t>    </a:t>
            </a:r>
            <a:r>
              <a:rPr lang="zh-CN" altLang="zh-CN" dirty="0">
                <a:latin typeface="华文楷体" panose="02010600040101010101" charset="-122"/>
                <a:ea typeface="华文楷体" panose="02010600040101010101" charset="-122"/>
              </a:rPr>
              <a:t>生产经营单位应当建立健全本单位的生产安全事故应急预案体系，依法编制综合应急预案、专项应急预案和现场处置方案，并向本单位从业人员公布。</a:t>
            </a:r>
            <a:endParaRPr lang="zh-CN" altLang="en-US" dirty="0">
              <a:latin typeface="华文楷体" panose="02010600040101010101" charset="-122"/>
              <a:ea typeface="华文楷体" panose="0201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692696"/>
            <a:ext cx="8209037" cy="5689055"/>
          </a:xfrm>
        </p:spPr>
        <p:txBody>
          <a:bodyPr/>
          <a:lstStyle/>
          <a:p>
            <a:pPr marL="0" indent="0">
              <a:buNone/>
            </a:pPr>
            <a:r>
              <a:rPr lang="zh-CN" altLang="zh-CN" dirty="0">
                <a:latin typeface="华文楷体" panose="02010600040101010101" charset="-122"/>
                <a:ea typeface="华文楷体" panose="02010600040101010101" charset="-122"/>
              </a:rPr>
              <a:t>生产法律法规、规章、标准、规范要求的符合性．从整体上确定建设项目、工业园区的运行状况和安全管理情况，做出安全验收评价结论的活动</a:t>
            </a:r>
            <a:r>
              <a:rPr lang="zh-CN" altLang="en-US" dirty="0">
                <a:latin typeface="华文楷体" panose="02010600040101010101" charset="-122"/>
                <a:ea typeface="华文楷体" panose="02010600040101010101" charset="-122"/>
              </a:rPr>
              <a:t>。</a:t>
            </a:r>
            <a:endParaRPr lang="en-US" altLang="zh-CN" dirty="0">
              <a:latin typeface="华文楷体" panose="02010600040101010101" charset="-122"/>
              <a:ea typeface="华文楷体" panose="02010600040101010101" charset="-122"/>
            </a:endParaRPr>
          </a:p>
          <a:p>
            <a:pPr marL="0" indent="0">
              <a:buNone/>
            </a:pPr>
            <a:r>
              <a:rPr lang="en-US" altLang="zh-CN" b="1" dirty="0">
                <a:solidFill>
                  <a:srgbClr val="00B0F0"/>
                </a:solidFill>
                <a:highlight>
                  <a:srgbClr val="FFFF00"/>
                </a:highlight>
                <a:latin typeface="华文楷体" panose="02010600040101010101" charset="-122"/>
                <a:ea typeface="华文楷体" panose="02010600040101010101" charset="-122"/>
              </a:rPr>
              <a:t>    </a:t>
            </a:r>
            <a:r>
              <a:rPr lang="zh-CN" altLang="en-US" b="1" dirty="0">
                <a:solidFill>
                  <a:srgbClr val="00B0F0"/>
                </a:solidFill>
                <a:highlight>
                  <a:srgbClr val="FFFF00"/>
                </a:highlight>
                <a:latin typeface="华文楷体" panose="02010600040101010101" charset="-122"/>
                <a:ea typeface="华文楷体" panose="02010600040101010101" charset="-122"/>
              </a:rPr>
              <a:t>⑶</a:t>
            </a:r>
            <a:r>
              <a:rPr lang="en-US" altLang="zh-CN" b="1" dirty="0">
                <a:solidFill>
                  <a:srgbClr val="00B0F0"/>
                </a:solidFill>
                <a:highlight>
                  <a:srgbClr val="FFFF00"/>
                </a:highlight>
                <a:latin typeface="华文楷体" panose="02010600040101010101" charset="-122"/>
                <a:ea typeface="华文楷体" panose="02010600040101010101" charset="-122"/>
              </a:rPr>
              <a:t> </a:t>
            </a:r>
            <a:r>
              <a:rPr lang="zh-CN" altLang="en-US" b="1" dirty="0">
                <a:solidFill>
                  <a:srgbClr val="00B0F0"/>
                </a:solidFill>
                <a:highlight>
                  <a:srgbClr val="FFFF00"/>
                </a:highlight>
                <a:latin typeface="华文楷体" panose="02010600040101010101" charset="-122"/>
                <a:ea typeface="华文楷体" panose="02010600040101010101" charset="-122"/>
              </a:rPr>
              <a:t>安全现状评价（AQ8001-2007  安全评价通则）</a:t>
            </a:r>
          </a:p>
          <a:p>
            <a:pPr marL="0" indent="0">
              <a:buNone/>
            </a:pPr>
            <a:r>
              <a:rPr lang="en-US" altLang="zh-CN" dirty="0">
                <a:latin typeface="华文楷体" panose="02010600040101010101" charset="-122"/>
                <a:ea typeface="华文楷体" panose="02010600040101010101" charset="-122"/>
              </a:rPr>
              <a:t>    </a:t>
            </a:r>
            <a:r>
              <a:rPr lang="zh-CN" altLang="en-US" dirty="0">
                <a:latin typeface="华文楷体" panose="02010600040101010101" charset="-122"/>
                <a:ea typeface="华文楷体" panose="02010600040101010101" charset="-122"/>
              </a:rPr>
              <a:t>安全现状评价是指</a:t>
            </a:r>
            <a:r>
              <a:rPr lang="zh-CN" altLang="zh-CN" dirty="0">
                <a:latin typeface="华文楷体" panose="02010600040101010101" charset="-122"/>
                <a:ea typeface="华文楷体" panose="02010600040101010101" charset="-122"/>
              </a:rPr>
              <a:t>针对生产经营活动中、工业园区内的事故风险、安全管理等情况，辨识与分析其存在的危险、有害因素，审查确定其与安全生产法律法规、规章、标准、规范要求的符合性，预测发生事故或造成职业危害的可能性及其严重程度，提出科学、合理、可行的安全对策措施建议，做出安全现状评价结论的活动。</a:t>
            </a:r>
          </a:p>
          <a:p>
            <a:pPr marL="0" indent="0">
              <a:buNone/>
            </a:pPr>
            <a:r>
              <a:rPr lang="en-US" altLang="zh-CN" dirty="0">
                <a:latin typeface="华文楷体" panose="02010600040101010101" charset="-122"/>
                <a:ea typeface="华文楷体" panose="02010600040101010101" charset="-122"/>
              </a:rPr>
              <a:t>    </a:t>
            </a:r>
            <a:r>
              <a:rPr lang="zh-CN" altLang="en-US" b="1" dirty="0">
                <a:solidFill>
                  <a:srgbClr val="00B0F0"/>
                </a:solidFill>
                <a:latin typeface="华文楷体" panose="02010600040101010101" charset="-122"/>
                <a:ea typeface="华文楷体" panose="02010600040101010101" charset="-122"/>
                <a:sym typeface="+mn-ea"/>
              </a:rPr>
              <a:t>⑷</a:t>
            </a:r>
            <a:r>
              <a:rPr lang="en-US" altLang="zh-CN" b="1" dirty="0">
                <a:solidFill>
                  <a:srgbClr val="00B0F0"/>
                </a:solidFill>
                <a:latin typeface="华文楷体" panose="02010600040101010101" charset="-122"/>
                <a:ea typeface="华文楷体" panose="02010600040101010101" charset="-122"/>
                <a:sym typeface="+mn-ea"/>
              </a:rPr>
              <a:t> </a:t>
            </a:r>
            <a:r>
              <a:rPr lang="en-US" altLang="zh-CN" dirty="0">
                <a:latin typeface="华文楷体" panose="02010600040101010101" charset="-122"/>
                <a:ea typeface="华文楷体" panose="02010600040101010101" charset="-122"/>
              </a:rPr>
              <a:t>新建、改建、扩建危险化学品生产、储存装置和设施，以及伴有危险化学品产生的化学品生产装置和设施的建设项目（</a:t>
            </a:r>
            <a:r>
              <a:rPr lang="zh-CN" altLang="en-US" dirty="0">
                <a:latin typeface="华文楷体" panose="02010600040101010101" charset="-122"/>
                <a:ea typeface="华文楷体" panose="02010600040101010101" charset="-122"/>
              </a:rPr>
              <a:t>即危险化学品</a:t>
            </a:r>
            <a:r>
              <a:rPr lang="en-US" altLang="zh-CN" dirty="0">
                <a:latin typeface="华文楷体" panose="02010600040101010101" charset="-122"/>
                <a:ea typeface="华文楷体" panose="02010600040101010101" charset="-122"/>
              </a:rPr>
              <a:t>建设项目）</a:t>
            </a:r>
            <a:r>
              <a:rPr lang="en-US" altLang="zh-CN" dirty="0">
                <a:solidFill>
                  <a:srgbClr val="FF0000"/>
                </a:solidFill>
                <a:latin typeface="华文楷体" panose="02010600040101010101" charset="-122"/>
                <a:ea typeface="华文楷体" panose="02010600040101010101" charset="-122"/>
              </a:rPr>
              <a:t>设立安全评价</a:t>
            </a:r>
            <a:r>
              <a:rPr lang="en-US" altLang="zh-CN" dirty="0">
                <a:latin typeface="华文楷体" panose="02010600040101010101" charset="-122"/>
                <a:ea typeface="华文楷体" panose="02010600040101010101" charset="-122"/>
              </a:rPr>
              <a:t>和建设项目</a:t>
            </a:r>
            <a:r>
              <a:rPr lang="en-US" altLang="zh-CN" dirty="0">
                <a:solidFill>
                  <a:srgbClr val="FF0000"/>
                </a:solidFill>
                <a:latin typeface="华文楷体" panose="02010600040101010101" charset="-122"/>
                <a:ea typeface="华文楷体" panose="02010600040101010101" charset="-122"/>
              </a:rPr>
              <a:t>安全设施竣工验收评价</a:t>
            </a:r>
            <a:r>
              <a:rPr lang="zh-CN" altLang="en-US" dirty="0">
                <a:solidFill>
                  <a:srgbClr val="FF0000"/>
                </a:solidFill>
                <a:latin typeface="华文楷体" panose="02010600040101010101" charset="-122"/>
                <a:ea typeface="华文楷体" panose="02010600040101010101" charset="-122"/>
              </a:rPr>
              <a:t>，</a:t>
            </a:r>
            <a:r>
              <a:rPr lang="en-US" altLang="zh-CN" dirty="0">
                <a:highlight>
                  <a:srgbClr val="00FFFF"/>
                </a:highlight>
                <a:latin typeface="华文楷体" panose="02010600040101010101" charset="-122"/>
                <a:ea typeface="华文楷体" panose="02010600040101010101" charset="-122"/>
              </a:rPr>
              <a:t>使用《危险化学品建设项目安全评价细则》</a:t>
            </a:r>
            <a:r>
              <a:rPr lang="zh-CN" altLang="en-US" dirty="0">
                <a:latin typeface="华文楷体" panose="02010600040101010101" charset="-122"/>
                <a:ea typeface="华文楷体" panose="02010600040101010101" charset="-122"/>
              </a:rPr>
              <a:t>。</a:t>
            </a:r>
            <a:endParaRPr lang="zh-CN" altLang="en-US" dirty="0">
              <a:solidFill>
                <a:srgbClr val="FF0000"/>
              </a:solidFill>
              <a:latin typeface="华文楷体" panose="02010600040101010101" charset="-122"/>
              <a:ea typeface="华文楷体" panose="0201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8660" y="508635"/>
            <a:ext cx="8256270" cy="5643245"/>
          </a:xfrm>
        </p:spPr>
        <p:txBody>
          <a:bodyPr/>
          <a:lstStyle/>
          <a:p>
            <a:pPr marL="0" indent="0">
              <a:buNone/>
            </a:pPr>
            <a:r>
              <a:rPr lang="zh-CN" altLang="en-US" sz="2800" b="1" dirty="0">
                <a:latin typeface="华文楷体" panose="02010600040101010101" charset="-122"/>
                <a:ea typeface="华文楷体" panose="02010600040101010101" charset="-122"/>
                <a:sym typeface="+mn-ea"/>
              </a:rPr>
              <a:t>四、填料密封</a:t>
            </a:r>
            <a:endParaRPr lang="zh-CN" altLang="en-US" b="1" dirty="0">
              <a:latin typeface="华文楷体" panose="02010600040101010101" charset="-122"/>
              <a:ea typeface="华文楷体" panose="02010600040101010101" charset="-122"/>
              <a:sym typeface="+mn-ea"/>
            </a:endParaRPr>
          </a:p>
          <a:p>
            <a:pPr marL="0" indent="0">
              <a:buNone/>
            </a:pPr>
            <a:r>
              <a:rPr lang="zh-CN" altLang="en-US" dirty="0"/>
              <a:t>    </a:t>
            </a:r>
            <a:r>
              <a:rPr lang="zh-CN" altLang="en-US" dirty="0">
                <a:latin typeface="华文楷体" panose="02010600040101010101" charset="-122"/>
                <a:ea typeface="华文楷体" panose="02010600040101010101" charset="-122"/>
                <a:sym typeface="+mn-ea"/>
              </a:rPr>
              <a:t>填料密封：填料作密封件的密封。</a:t>
            </a:r>
            <a:endParaRPr lang="zh-CN" altLang="en-US" dirty="0"/>
          </a:p>
          <a:p>
            <a:pPr marL="0" indent="0">
              <a:buNone/>
            </a:pPr>
            <a:r>
              <a:rPr lang="zh-CN" altLang="en-US" dirty="0"/>
              <a:t> </a:t>
            </a:r>
            <a:r>
              <a:rPr lang="en-US" altLang="zh-CN" dirty="0"/>
              <a:t>   </a:t>
            </a:r>
            <a:r>
              <a:rPr lang="zh-CN" altLang="en-US" dirty="0">
                <a:latin typeface="华文楷体" panose="02010600040101010101" charset="-122"/>
                <a:ea typeface="华文楷体" panose="02010600040101010101" charset="-122"/>
              </a:rPr>
              <a:t>填料密封是在轴与壳体之间用弹、塑性材料或具有弹性结构的元件堵塞泄漏通道的密封装置，可分作</a:t>
            </a:r>
            <a:r>
              <a:rPr lang="zh-CN" altLang="en-US" dirty="0">
                <a:latin typeface="华文楷体" panose="02010600040101010101" charset="-122"/>
                <a:ea typeface="华文楷体" panose="02010600040101010101" charset="-122"/>
                <a:sym typeface="+mn-ea"/>
              </a:rPr>
              <a:t>软填料（盘根）密封、硬填料密封、成型填料密封及油封等。</a:t>
            </a:r>
            <a:endParaRPr lang="zh-CN" altLang="en-US" dirty="0">
              <a:latin typeface="华文楷体" panose="02010600040101010101" charset="-122"/>
              <a:ea typeface="华文楷体" panose="02010600040101010101" charset="-122"/>
            </a:endParaRPr>
          </a:p>
          <a:p>
            <a:pPr marL="0" indent="0">
              <a:buNone/>
            </a:pPr>
            <a:r>
              <a:rPr lang="zh-CN" altLang="en-US" dirty="0">
                <a:latin typeface="华文楷体" panose="02010600040101010101" charset="-122"/>
                <a:ea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1. 软填料（盘根）密封</a:t>
            </a:r>
          </a:p>
          <a:p>
            <a:pPr marL="0" indent="0">
              <a:buNone/>
            </a:pPr>
            <a:r>
              <a:rPr lang="zh-CN" altLang="en-US" dirty="0">
                <a:latin typeface="华文楷体" panose="02010600040101010101" charset="-122"/>
                <a:ea typeface="华文楷体" panose="02010600040101010101" charset="-122"/>
              </a:rPr>
              <a:t>  </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rPr>
              <a:t>  ⑴ </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sym typeface="+mn-ea"/>
              </a:rPr>
              <a:t>软填料</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rPr>
              <a:t>密封原理</a:t>
            </a:r>
            <a:endParaRPr lang="zh-CN" dirty="0">
              <a:latin typeface="华文楷体" panose="02010600040101010101" charset="-122"/>
              <a:ea typeface="华文楷体" panose="02010600040101010101" charset="-122"/>
            </a:endParaRPr>
          </a:p>
          <a:p>
            <a:pPr marL="0" indent="0">
              <a:buNone/>
            </a:pPr>
            <a:r>
              <a:rPr lang="zh-CN" dirty="0">
                <a:latin typeface="华文楷体" panose="02010600040101010101" charset="-122"/>
                <a:ea typeface="华文楷体" panose="02010600040101010101" charset="-122"/>
                <a:sym typeface="+mn-ea"/>
              </a:rPr>
              <a:t>    填料装入填料腔后，经压盖对它作轴向压缩，当轴与填料有相对运动时，由于填料的塑性，使它产生径向力，并与轴紧密接触。同时，填料中浸渍的润滑剂被挤出，在接触面之间形成油膜，使盘根填料和轴类似于滑动轴承，起到一定的润滑作用，从而避免了盘根和轴的过度磨损。轴在微观下表面非常的不平整，与盘根只能部分贴合，而部分未接触，所以在盘根和轴之间有微小的间隙，像迷宫一样，</a:t>
            </a:r>
            <a:r>
              <a:rPr lang="zh-CN" dirty="0">
                <a:solidFill>
                  <a:srgbClr val="FF0000"/>
                </a:solidFill>
                <a:latin typeface="华文楷体" panose="02010600040101010101" charset="-122"/>
                <a:ea typeface="华文楷体" panose="02010600040101010101" charset="-122"/>
                <a:sym typeface="+mn-ea"/>
              </a:rPr>
              <a:t>带压介质在间隙中多次被节流</a:t>
            </a:r>
            <a:r>
              <a:rPr lang="zh-CN" dirty="0">
                <a:latin typeface="华文楷体" panose="02010600040101010101" charset="-122"/>
                <a:ea typeface="华文楷体" panose="02010600040101010101" charset="-122"/>
                <a:sym typeface="+mn-ea"/>
              </a:rPr>
              <a:t>，从而达到密封的作用。</a:t>
            </a:r>
          </a:p>
        </p:txBody>
      </p:sp>
    </p:spTree>
    <p:extLst>
      <p:ext uri="{BB962C8B-B14F-4D97-AF65-F5344CB8AC3E}">
        <p14:creationId xmlns:p14="http://schemas.microsoft.com/office/powerpoint/2010/main" val="2892189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1898015" y="570230"/>
            <a:ext cx="4828540" cy="472440"/>
          </a:xfrm>
          <a:prstGeom prst="flowChartTerminator">
            <a:avLst/>
          </a:prstGeom>
          <a:solidFill>
            <a:srgbClr val="FFC000"/>
          </a:solidFill>
          <a:ln w="9525" algn="ctr">
            <a:solidFill>
              <a:schemeClr val="bg2"/>
            </a:solidFill>
            <a:miter lim="800000"/>
          </a:ln>
        </p:spPr>
        <p:txBody>
          <a:bodyPr wrap="none" anchor="ctr"/>
          <a:lstStyle/>
          <a:p>
            <a:pPr algn="ctr"/>
            <a:r>
              <a:rPr lang="zh-CN" altLang="en-US" sz="2800" b="1" dirty="0">
                <a:solidFill>
                  <a:srgbClr val="000099"/>
                </a:solidFill>
                <a:latin typeface="+mj-ea"/>
                <a:ea typeface="+mj-ea"/>
                <a:cs typeface="+mj-ea"/>
              </a:rPr>
              <a:t>第一节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燃烧与爆炸基础</a:t>
            </a:r>
          </a:p>
        </p:txBody>
      </p:sp>
      <p:sp>
        <p:nvSpPr>
          <p:cNvPr id="2" name="文本框 1"/>
          <p:cNvSpPr txBox="1"/>
          <p:nvPr/>
        </p:nvSpPr>
        <p:spPr>
          <a:xfrm>
            <a:off x="710565" y="1069975"/>
            <a:ext cx="8245475" cy="5139055"/>
          </a:xfrm>
          <a:prstGeom prst="rect">
            <a:avLst/>
          </a:prstGeom>
          <a:noFill/>
        </p:spPr>
        <p:txBody>
          <a:bodyPr wrap="square" rtlCol="0">
            <a:spAutoFit/>
          </a:bodyPr>
          <a:lstStyle/>
          <a:p>
            <a:pPr marL="0" indent="0" eaLnBrk="1" latinLnBrk="0" hangingPunct="1">
              <a:lnSpc>
                <a:spcPts val="3280"/>
              </a:lnSpc>
              <a:buNone/>
            </a:pPr>
            <a:r>
              <a:rPr lang="zh-CN" altLang="en-US" sz="2400" dirty="0">
                <a:latin typeface="华文楷体" panose="02010600040101010101" charset="-122"/>
                <a:ea typeface="华文楷体" panose="02010600040101010101" charset="-122"/>
                <a:cs typeface="华文楷体" panose="02010600040101010101" charset="-122"/>
                <a:sym typeface="+mn-ea"/>
              </a:rPr>
              <a:t>    预防火灾、爆炸事故是化工企业安全工作的重中之重。</a:t>
            </a:r>
          </a:p>
          <a:p>
            <a:pPr marL="0" indent="0" eaLnBrk="1" latinLnBrk="0" hangingPunct="1">
              <a:lnSpc>
                <a:spcPts val="3280"/>
              </a:lnSpc>
              <a:buNone/>
            </a:pPr>
            <a:r>
              <a:rPr lang="zh-CN" altLang="en-US" sz="2800" b="1" dirty="0">
                <a:latin typeface="华文楷体" panose="02010600040101010101" charset="-122"/>
                <a:ea typeface="华文楷体" panose="02010600040101010101" charset="-122"/>
                <a:cs typeface="华文楷体" panose="02010600040101010101" charset="-122"/>
                <a:sym typeface="+mn-ea"/>
              </a:rPr>
              <a:t> </a:t>
            </a:r>
            <a:r>
              <a:rPr lang="en-US" altLang="zh-CN" sz="2800" b="1" dirty="0">
                <a:latin typeface="华文楷体" panose="02010600040101010101" charset="-122"/>
                <a:ea typeface="华文楷体" panose="02010600040101010101" charset="-122"/>
                <a:cs typeface="华文楷体" panose="02010600040101010101" charset="-122"/>
                <a:sym typeface="+mn-ea"/>
              </a:rPr>
              <a:t>   </a:t>
            </a:r>
            <a:r>
              <a:rPr lang="zh-CN" altLang="en-US" sz="2800" b="1" dirty="0">
                <a:latin typeface="华文楷体" panose="02010600040101010101" charset="-122"/>
                <a:ea typeface="华文楷体" panose="02010600040101010101" charset="-122"/>
                <a:cs typeface="华文楷体" panose="02010600040101010101" charset="-122"/>
                <a:sym typeface="+mn-ea"/>
              </a:rPr>
              <a:t>一、燃烧基本知识</a:t>
            </a:r>
            <a:endParaRPr lang="en-US" altLang="zh-CN" sz="2800" b="1"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燃烧</a:t>
            </a:r>
            <a:r>
              <a:rPr lang="zh-CN" altLang="en-US" sz="2400" dirty="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是伴随有放热和发光现象的剧烈的氧化还原反应。燃烧过程中，电子由可燃物向助燃物转移，得到电子的助燃物为氧化剂。氢气、金属钠在氯气中燃烧，氯气是氧化剂。</a:t>
            </a:r>
            <a:endParaRPr lang="zh-CN" altLang="en-US" sz="2400" dirty="0">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zh-CN" altLang="en-US" sz="2400" dirty="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    </a:t>
            </a:r>
            <a:r>
              <a:rPr lang="en-US" altLang="zh-CN" sz="2400" b="1" dirty="0">
                <a:latin typeface="华文楷体" panose="02010600040101010101" charset="-122"/>
                <a:ea typeface="华文楷体" panose="02010600040101010101" charset="-122"/>
                <a:cs typeface="华文楷体" panose="02010600040101010101" charset="-122"/>
                <a:sym typeface="+mn-ea"/>
              </a:rPr>
              <a:t>1. </a:t>
            </a:r>
            <a:r>
              <a:rPr lang="zh-CN" altLang="en-US" sz="2400" b="1" dirty="0">
                <a:latin typeface="华文楷体" panose="02010600040101010101" charset="-122"/>
                <a:ea typeface="华文楷体" panose="02010600040101010101" charset="-122"/>
                <a:cs typeface="华文楷体" panose="02010600040101010101" charset="-122"/>
                <a:sym typeface="+mn-ea"/>
              </a:rPr>
              <a:t>燃烧的条件</a:t>
            </a:r>
            <a:endPar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buNone/>
            </a:pPr>
            <a:r>
              <a:rPr lang="zh-CN" altLang="en-US" sz="2400" dirty="0">
                <a:solidFill>
                  <a:srgbClr val="FF0000"/>
                </a:solidFill>
                <a:latin typeface="华文楷体" panose="02010600040101010101" charset="-122"/>
                <a:ea typeface="华文楷体" panose="02010600040101010101" charset="-122"/>
                <a:cs typeface="华文楷体" panose="02010600040101010101" charset="-122"/>
              </a:rPr>
              <a:t>    </a:t>
            </a:r>
            <a:r>
              <a:rPr lang="zh-CN" altLang="en-US" sz="2400" dirty="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燃烧必须同时具备三个条件（</a:t>
            </a:r>
            <a:r>
              <a:rPr lang="zh-CN" altLang="en-US" sz="2400" dirty="0">
                <a:solidFill>
                  <a:srgbClr val="FF0000"/>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燃烧三要素</a:t>
            </a:r>
            <a:r>
              <a:rPr lang="zh-CN" altLang="en-US" sz="2400" dirty="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a:t>
            </a:r>
            <a:endParaRPr lang="zh-CN" altLang="en-US" sz="2400" dirty="0">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en-US" altLang="zh-CN" sz="2400" dirty="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⑴可燃物</a:t>
            </a:r>
            <a:r>
              <a:rPr lang="zh-CN" altLang="en-US" sz="2400" dirty="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能在空气、氧气或其它氧化剂发生燃烧反应的物质。</a:t>
            </a:r>
            <a:endParaRPr lang="zh-CN" altLang="en-US" sz="2400" dirty="0">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en-US" altLang="zh-CN" sz="2400" dirty="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⑵助燃物</a:t>
            </a:r>
            <a:r>
              <a:rPr lang="zh-CN" altLang="en-US" sz="2400" dirty="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能帮助和维持燃烧的物质。如氧气、氯气等。</a:t>
            </a:r>
            <a:endParaRPr lang="zh-CN" altLang="en-US" sz="2400" dirty="0">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en-US" altLang="zh-CN" sz="2400" dirty="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a:t>
            </a: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sym typeface="+mn-ea"/>
              </a:rPr>
              <a:t>⑶点火源</a:t>
            </a:r>
            <a:r>
              <a:rPr lang="zh-CN" altLang="en-US" sz="2400" dirty="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能引起可燃物质燃烧的能源。</a:t>
            </a:r>
            <a:endParaRPr lang="zh-CN" altLang="en-US" sz="2400" dirty="0">
              <a:solidFill>
                <a:schemeClr val="tx1"/>
              </a:solidFill>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zh-CN" altLang="en-US" sz="2400" dirty="0">
                <a:effectLst>
                  <a:outerShdw blurRad="38100" dist="38100" dir="2700000" algn="tl">
                    <a:srgbClr val="C0C0C0"/>
                  </a:outerShdw>
                </a:effectLst>
                <a:latin typeface="华文楷体" panose="02010600040101010101" charset="-122"/>
                <a:ea typeface="华文楷体" panose="02010600040101010101" charset="-122"/>
                <a:cs typeface="华文楷体" panose="02010600040101010101" charset="-122"/>
                <a:sym typeface="+mn-ea"/>
              </a:rPr>
              <a:t>    灭火的基本原理：消除其中一个条件，燃烧便会终止。</a:t>
            </a:r>
            <a:endParaRPr lang="en-US" altLang="zh-CN" sz="2400" dirty="0">
              <a:latin typeface="华文楷体" panose="02010600040101010101" charset="-122"/>
              <a:ea typeface="华文楷体" panose="02010600040101010101" charset="-122"/>
              <a:cs typeface="华文楷体" panose="02010600040101010101" charset="-122"/>
            </a:endParaRPr>
          </a:p>
        </p:txBody>
      </p:sp>
    </p:spTree>
    <p:extLst>
      <p:ext uri="{BB962C8B-B14F-4D97-AF65-F5344CB8AC3E}">
        <p14:creationId xmlns:p14="http://schemas.microsoft.com/office/powerpoint/2010/main" val="422437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1759" y="604924"/>
            <a:ext cx="8310880" cy="5981065"/>
          </a:xfrm>
        </p:spPr>
        <p:txBody>
          <a:bodyPr/>
          <a:lstStyle/>
          <a:p>
            <a:pPr marL="0" indent="0">
              <a:buNone/>
            </a:pPr>
            <a:r>
              <a:rPr lang="en-US" altLang="zh-CN" sz="2200"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sz="2200" b="1" dirty="0">
                <a:latin typeface="华文楷体" panose="02010600040101010101" charset="-122"/>
                <a:ea typeface="华文楷体" panose="02010600040101010101" charset="-122"/>
                <a:sym typeface="+mn-ea"/>
              </a:rPr>
              <a:t>二、检修作业中安全要求</a:t>
            </a:r>
            <a:r>
              <a:rPr lang="zh-CN" altLang="en-US" sz="2200" dirty="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2200" dirty="0">
                <a:solidFill>
                  <a:srgbClr val="0070C0"/>
                </a:solidFill>
                <a:latin typeface="华文楷体" panose="02010600040101010101" charset="-122"/>
                <a:ea typeface="华文楷体" panose="02010600040101010101" charset="-122"/>
                <a:cs typeface="华文楷体" panose="02010600040101010101" charset="-122"/>
                <a:sym typeface="+mn-ea"/>
              </a:rPr>
              <a:t>1</a:t>
            </a:r>
            <a:r>
              <a:rPr lang="zh-CN" altLang="en-US" sz="2200" dirty="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2200" dirty="0">
                <a:solidFill>
                  <a:srgbClr val="0070C0"/>
                </a:solidFill>
                <a:latin typeface="华文楷体" panose="02010600040101010101" charset="-122"/>
                <a:ea typeface="华文楷体" panose="02010600040101010101" charset="-122"/>
                <a:cs typeface="华文楷体" panose="02010600040101010101" charset="-122"/>
                <a:sym typeface="+mn-ea"/>
              </a:rPr>
              <a:t>8</a:t>
            </a:r>
            <a:r>
              <a:rPr lang="zh-CN" altLang="en-US" sz="2200" dirty="0">
                <a:solidFill>
                  <a:srgbClr val="0070C0"/>
                </a:solidFill>
                <a:latin typeface="华文楷体" panose="02010600040101010101" charset="-122"/>
                <a:ea typeface="华文楷体" panose="02010600040101010101" charset="-122"/>
                <a:cs typeface="华文楷体" panose="02010600040101010101" charset="-122"/>
                <a:sym typeface="+mn-ea"/>
              </a:rPr>
              <a:t>）</a:t>
            </a:r>
            <a:endParaRPr lang="zh-CN" altLang="en-US" sz="2200"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200" dirty="0">
                <a:latin typeface="华文楷体" panose="02010600040101010101" charset="-122"/>
                <a:ea typeface="华文楷体" panose="02010600040101010101" charset="-122"/>
                <a:cs typeface="华文楷体" panose="02010600040101010101" charset="-122"/>
                <a:sym typeface="+mn-ea"/>
              </a:rPr>
              <a:t>    检修作业中，各类人员应各司其职，各负其责，在检修指挥部的统一指挥下，安全、圆满地完成检修任务。</a:t>
            </a:r>
          </a:p>
          <a:p>
            <a:pPr marL="0" indent="0">
              <a:buNone/>
            </a:pPr>
            <a:r>
              <a:rPr lang="zh-CN" altLang="en-US" sz="2200" dirty="0">
                <a:latin typeface="华文楷体" panose="02010600040101010101" charset="-122"/>
                <a:ea typeface="华文楷体" panose="02010600040101010101" charset="-122"/>
                <a:cs typeface="华文楷体" panose="02010600040101010101" charset="-122"/>
                <a:sym typeface="+mn-ea"/>
              </a:rPr>
              <a:t>    </a:t>
            </a:r>
            <a:r>
              <a:rPr lang="en-US" altLang="zh-CN" sz="2200" dirty="0">
                <a:latin typeface="华文楷体" panose="02010600040101010101" charset="-122"/>
                <a:ea typeface="华文楷体" panose="02010600040101010101" charset="-122"/>
                <a:cs typeface="华文楷体" panose="02010600040101010101" charset="-122"/>
                <a:sym typeface="+mn-ea"/>
              </a:rPr>
              <a:t>1. </a:t>
            </a:r>
            <a:r>
              <a:rPr lang="zh-CN" altLang="en-US" sz="2200" dirty="0">
                <a:latin typeface="华文楷体" panose="02010600040101010101" charset="-122"/>
                <a:ea typeface="华文楷体" panose="02010600040101010101" charset="-122"/>
                <a:cs typeface="华文楷体" panose="02010600040101010101" charset="-122"/>
                <a:sym typeface="+mn-ea"/>
              </a:rPr>
              <a:t>检修作业人员应按规定正确佩戴个体防护装备；</a:t>
            </a:r>
          </a:p>
          <a:p>
            <a:pPr marL="0" indent="0">
              <a:buNone/>
            </a:pPr>
            <a:r>
              <a:rPr lang="zh-CN" altLang="en-US" sz="2200" dirty="0">
                <a:latin typeface="华文楷体" panose="02010600040101010101" charset="-122"/>
                <a:ea typeface="华文楷体" panose="02010600040101010101" charset="-122"/>
                <a:cs typeface="华文楷体" panose="02010600040101010101" charset="-122"/>
                <a:sym typeface="+mn-ea"/>
              </a:rPr>
              <a:t>    </a:t>
            </a:r>
            <a:r>
              <a:rPr lang="en-US" altLang="zh-CN" sz="2200" dirty="0">
                <a:latin typeface="华文楷体" panose="02010600040101010101" charset="-122"/>
                <a:ea typeface="华文楷体" panose="02010600040101010101" charset="-122"/>
                <a:cs typeface="华文楷体" panose="02010600040101010101" charset="-122"/>
                <a:sym typeface="+mn-ea"/>
              </a:rPr>
              <a:t>2. </a:t>
            </a:r>
            <a:r>
              <a:rPr lang="zh-CN" altLang="en-US" sz="2200" dirty="0">
                <a:latin typeface="华文楷体" panose="02010600040101010101" charset="-122"/>
                <a:ea typeface="华文楷体" panose="02010600040101010101" charset="-122"/>
                <a:cs typeface="华文楷体" panose="02010600040101010101" charset="-122"/>
                <a:sym typeface="+mn-ea"/>
              </a:rPr>
              <a:t>检修作业人员应遵守本工种安全技术操作规程；</a:t>
            </a:r>
          </a:p>
          <a:p>
            <a:pPr marL="0" indent="0">
              <a:buNone/>
            </a:pPr>
            <a:r>
              <a:rPr lang="zh-CN" altLang="en-US" sz="2200" dirty="0">
                <a:latin typeface="华文楷体" panose="02010600040101010101" charset="-122"/>
                <a:ea typeface="华文楷体" panose="02010600040101010101" charset="-122"/>
                <a:cs typeface="华文楷体" panose="02010600040101010101" charset="-122"/>
                <a:sym typeface="+mn-ea"/>
              </a:rPr>
              <a:t>    </a:t>
            </a:r>
            <a:r>
              <a:rPr lang="en-US" altLang="zh-CN" sz="2200" dirty="0">
                <a:latin typeface="华文楷体" panose="02010600040101010101" charset="-122"/>
                <a:ea typeface="华文楷体" panose="02010600040101010101" charset="-122"/>
                <a:cs typeface="华文楷体" panose="02010600040101010101" charset="-122"/>
                <a:sym typeface="+mn-ea"/>
              </a:rPr>
              <a:t>3. </a:t>
            </a:r>
            <a:r>
              <a:rPr lang="zh-CN" altLang="en-US" sz="2200" dirty="0">
                <a:latin typeface="华文楷体" panose="02010600040101010101" charset="-122"/>
                <a:ea typeface="华文楷体" panose="02010600040101010101" charset="-122"/>
                <a:cs typeface="华文楷体" panose="02010600040101010101" charset="-122"/>
                <a:sym typeface="+mn-ea"/>
              </a:rPr>
              <a:t>从事特种作业的检修人员应持有特种作业操作证；</a:t>
            </a:r>
          </a:p>
          <a:p>
            <a:pPr marL="0" indent="0">
              <a:buNone/>
            </a:pPr>
            <a:r>
              <a:rPr lang="zh-CN" altLang="en-US" sz="2200" dirty="0">
                <a:latin typeface="华文楷体" panose="02010600040101010101" charset="-122"/>
                <a:ea typeface="华文楷体" panose="02010600040101010101" charset="-122"/>
                <a:cs typeface="华文楷体" panose="02010600040101010101" charset="-122"/>
                <a:sym typeface="+mn-ea"/>
              </a:rPr>
              <a:t>    </a:t>
            </a:r>
            <a:r>
              <a:rPr lang="en-US" altLang="zh-CN" sz="2200" dirty="0">
                <a:latin typeface="华文楷体" panose="02010600040101010101" charset="-122"/>
                <a:ea typeface="华文楷体" panose="02010600040101010101" charset="-122"/>
                <a:cs typeface="华文楷体" panose="02010600040101010101" charset="-122"/>
                <a:sym typeface="+mn-ea"/>
              </a:rPr>
              <a:t>4. </a:t>
            </a:r>
            <a:r>
              <a:rPr lang="zh-CN" altLang="en-US" sz="2200" dirty="0">
                <a:latin typeface="华文楷体" panose="02010600040101010101" charset="-122"/>
                <a:ea typeface="华文楷体" panose="02010600040101010101" charset="-122"/>
                <a:cs typeface="华文楷体" panose="02010600040101010101" charset="-122"/>
                <a:sym typeface="+mn-ea"/>
              </a:rPr>
              <a:t>多工种、多层次交叉作业时，应统一协调，采取相应的防护措施；</a:t>
            </a:r>
          </a:p>
          <a:p>
            <a:pPr marL="0" indent="0">
              <a:buNone/>
            </a:pPr>
            <a:r>
              <a:rPr lang="zh-CN" altLang="en-US" sz="2200" dirty="0">
                <a:latin typeface="华文楷体" panose="02010600040101010101" charset="-122"/>
                <a:ea typeface="华文楷体" panose="02010600040101010101" charset="-122"/>
                <a:cs typeface="华文楷体" panose="02010600040101010101" charset="-122"/>
                <a:sym typeface="+mn-ea"/>
              </a:rPr>
              <a:t>    </a:t>
            </a:r>
            <a:r>
              <a:rPr lang="en-US" altLang="zh-CN" sz="2200" dirty="0">
                <a:latin typeface="华文楷体" panose="02010600040101010101" charset="-122"/>
                <a:ea typeface="华文楷体" panose="02010600040101010101" charset="-122"/>
                <a:cs typeface="华文楷体" panose="02010600040101010101" charset="-122"/>
                <a:sym typeface="+mn-ea"/>
              </a:rPr>
              <a:t>5. </a:t>
            </a:r>
            <a:r>
              <a:rPr lang="zh-CN" altLang="en-US" sz="2200" dirty="0">
                <a:latin typeface="华文楷体" panose="02010600040101010101" charset="-122"/>
                <a:ea typeface="华文楷体" panose="02010600040101010101" charset="-122"/>
                <a:cs typeface="华文楷体" panose="02010600040101010101" charset="-122"/>
                <a:sym typeface="+mn-ea"/>
              </a:rPr>
              <a:t>有放射性物质的检修时，应通知现场有关人员避让，确认好安全防护距离，设置明显警示标志，并设专人监护；</a:t>
            </a:r>
          </a:p>
          <a:p>
            <a:pPr marL="0" indent="0">
              <a:buNone/>
            </a:pPr>
            <a:r>
              <a:rPr lang="zh-CN" altLang="en-US" sz="2200" dirty="0">
                <a:latin typeface="华文楷体" panose="02010600040101010101" charset="-122"/>
                <a:ea typeface="华文楷体" panose="02010600040101010101" charset="-122"/>
                <a:cs typeface="华文楷体" panose="02010600040101010101" charset="-122"/>
                <a:sym typeface="+mn-ea"/>
              </a:rPr>
              <a:t>    </a:t>
            </a:r>
            <a:r>
              <a:rPr lang="en-US" altLang="zh-CN" sz="2200" dirty="0">
                <a:latin typeface="华文楷体" panose="02010600040101010101" charset="-122"/>
                <a:ea typeface="华文楷体" panose="02010600040101010101" charset="-122"/>
                <a:cs typeface="华文楷体" panose="02010600040101010101" charset="-122"/>
                <a:sym typeface="+mn-ea"/>
              </a:rPr>
              <a:t>6. </a:t>
            </a:r>
            <a:r>
              <a:rPr lang="zh-CN" altLang="en-US" sz="2200" dirty="0">
                <a:latin typeface="华文楷体" panose="02010600040101010101" charset="-122"/>
                <a:ea typeface="华文楷体" panose="02010600040101010101" charset="-122"/>
                <a:cs typeface="华文楷体" panose="02010600040101010101" charset="-122"/>
                <a:sym typeface="+mn-ea"/>
              </a:rPr>
              <a:t>夜间及特殊天气的检修作业，应安排专人进行安全监护；</a:t>
            </a:r>
          </a:p>
          <a:p>
            <a:pPr marL="0" indent="0">
              <a:buNone/>
            </a:pPr>
            <a:r>
              <a:rPr lang="zh-CN" altLang="en-US" sz="2200" dirty="0">
                <a:latin typeface="华文楷体" panose="02010600040101010101" charset="-122"/>
                <a:ea typeface="华文楷体" panose="02010600040101010101" charset="-122"/>
                <a:cs typeface="华文楷体" panose="02010600040101010101" charset="-122"/>
                <a:sym typeface="+mn-ea"/>
              </a:rPr>
              <a:t>    </a:t>
            </a:r>
            <a:r>
              <a:rPr lang="en-US" altLang="zh-CN" sz="2200" dirty="0">
                <a:latin typeface="华文楷体" panose="02010600040101010101" charset="-122"/>
                <a:ea typeface="华文楷体" panose="02010600040101010101" charset="-122"/>
                <a:cs typeface="华文楷体" panose="02010600040101010101" charset="-122"/>
                <a:sym typeface="+mn-ea"/>
              </a:rPr>
              <a:t>7. </a:t>
            </a:r>
            <a:r>
              <a:rPr lang="zh-CN" altLang="en-US" sz="2200" dirty="0">
                <a:latin typeface="华文楷体" panose="02010600040101010101" charset="-122"/>
                <a:ea typeface="华文楷体" panose="02010600040101010101" charset="-122"/>
                <a:cs typeface="华文楷体" panose="02010600040101010101" charset="-122"/>
                <a:sym typeface="+mn-ea"/>
              </a:rPr>
              <a:t>当装置出现异常情况可能危及检修人员安全时，应立即通知检修人员停止作业迅速撤离作业场所；经处理，异常情况排除且确认安全后，检修人员方可恢复作业；</a:t>
            </a:r>
            <a:endParaRPr lang="en-US" altLang="zh-CN" sz="2200"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sz="2200" dirty="0">
                <a:latin typeface="华文楷体" panose="02010600040101010101" charset="-122"/>
                <a:ea typeface="华文楷体" panose="02010600040101010101" charset="-122"/>
                <a:cs typeface="华文楷体" panose="02010600040101010101" charset="-122"/>
                <a:sym typeface="+mn-ea"/>
              </a:rPr>
              <a:t> 8. </a:t>
            </a:r>
            <a:r>
              <a:rPr lang="zh-CN" altLang="en-US" sz="2200" dirty="0">
                <a:latin typeface="华文楷体" panose="02010600040101010101" charset="-122"/>
                <a:ea typeface="华文楷体" panose="02010600040101010101" charset="-122"/>
                <a:cs typeface="华文楷体" panose="02010600040101010101" charset="-122"/>
                <a:sym typeface="+mn-ea"/>
              </a:rPr>
              <a:t>设备使用方应安排专职安全管理人员对检修过程进行监督。</a:t>
            </a:r>
            <a:endParaRPr lang="zh-CN" altLang="en-US" sz="2200" dirty="0">
              <a:latin typeface="华文楷体" panose="02010600040101010101" charset="-122"/>
              <a:ea typeface="华文楷体" panose="02010600040101010101" charset="-122"/>
              <a:sym typeface="+mn-ea"/>
            </a:endParaRPr>
          </a:p>
        </p:txBody>
      </p:sp>
    </p:spTree>
    <p:extLst>
      <p:ext uri="{BB962C8B-B14F-4D97-AF65-F5344CB8AC3E}">
        <p14:creationId xmlns:p14="http://schemas.microsoft.com/office/powerpoint/2010/main" val="488970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8340" y="876935"/>
            <a:ext cx="8276590" cy="5175885"/>
          </a:xfrm>
        </p:spPr>
        <p:txBody>
          <a:bodyPr/>
          <a:lstStyle/>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8. </a:t>
            </a:r>
            <a:r>
              <a:rPr lang="zh-CN" altLang="en-US" dirty="0">
                <a:latin typeface="华文楷体" panose="02010600040101010101" charset="-122"/>
                <a:ea typeface="华文楷体" panose="02010600040101010101" charset="-122"/>
                <a:cs typeface="华文楷体" panose="02010600040101010101" charset="-122"/>
                <a:sym typeface="+mn-ea"/>
              </a:rPr>
              <a:t>设备使用方应安排专职安全管理人员对检修过程进行监督。</a:t>
            </a:r>
          </a:p>
          <a:p>
            <a:pPr marL="0" indent="0" eaLnBrk="1" latinLnBrk="0" hangingPunct="1">
              <a:lnSpc>
                <a:spcPts val="35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b="1" dirty="0">
                <a:latin typeface="华文楷体" panose="02010600040101010101" charset="-122"/>
                <a:ea typeface="华文楷体" panose="02010600040101010101" charset="-122"/>
                <a:cs typeface="华文楷体" panose="02010600040101010101" charset="-122"/>
                <a:sym typeface="+mn-ea"/>
              </a:rPr>
              <a:t> 三、</a:t>
            </a:r>
            <a:r>
              <a:rPr lang="en-US" altLang="zh-CN" b="1" dirty="0">
                <a:latin typeface="华文楷体" panose="02010600040101010101" charset="-122"/>
                <a:ea typeface="华文楷体" panose="02010600040101010101" charset="-122"/>
                <a:cs typeface="华文楷体" panose="02010600040101010101" charset="-122"/>
                <a:sym typeface="+mn-ea"/>
              </a:rPr>
              <a:t>  </a:t>
            </a:r>
            <a:r>
              <a:rPr lang="zh-CN" altLang="en-US" b="1" dirty="0">
                <a:latin typeface="华文楷体" panose="02010600040101010101" charset="-122"/>
                <a:ea typeface="华文楷体" panose="02010600040101010101" charset="-122"/>
                <a:cs typeface="华文楷体" panose="02010600040101010101" charset="-122"/>
                <a:sym typeface="+mn-ea"/>
              </a:rPr>
              <a:t>检修结束后的安全要求</a:t>
            </a:r>
          </a:p>
          <a:p>
            <a:pPr marL="0" indent="0" eaLnBrk="1" latinLnBrk="0" hangingPunct="1">
              <a:lnSpc>
                <a:spcPts val="35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检修结束现场要复原，做到</a:t>
            </a:r>
            <a:r>
              <a:rPr lang="zh-CN" altLang="en-US" dirty="0">
                <a:solidFill>
                  <a:srgbClr val="FE0000"/>
                </a:solidFill>
                <a:latin typeface="华文楷体" panose="02010600040101010101" charset="-122"/>
                <a:ea typeface="华文楷体" panose="02010600040101010101" charset="-122"/>
                <a:cs typeface="华文楷体" panose="02010600040101010101" charset="-122"/>
                <a:sym typeface="+mn-ea"/>
              </a:rPr>
              <a:t>工完料净场地清</a:t>
            </a:r>
            <a:r>
              <a:rPr lang="zh-CN" altLang="en-US" dirty="0">
                <a:latin typeface="华文楷体" panose="02010600040101010101" charset="-122"/>
                <a:ea typeface="华文楷体" panose="02010600040101010101" charset="-122"/>
                <a:cs typeface="华文楷体" panose="02010600040101010101" charset="-122"/>
                <a:sym typeface="+mn-ea"/>
              </a:rPr>
              <a:t>。</a:t>
            </a:r>
          </a:p>
          <a:p>
            <a:pPr marL="0" indent="0" eaLnBrk="1" latinLnBrk="0" hangingPunct="1">
              <a:lnSpc>
                <a:spcPts val="35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E0000"/>
                </a:solidFill>
                <a:latin typeface="华文楷体" panose="02010600040101010101" charset="-122"/>
                <a:ea typeface="华文楷体" panose="02010600040101010101" charset="-122"/>
                <a:cs typeface="华文楷体" panose="02010600040101010101" charset="-122"/>
                <a:sym typeface="+mn-ea"/>
              </a:rPr>
              <a:t>1. </a:t>
            </a:r>
            <a:r>
              <a:rPr lang="zh-CN" altLang="en-US" dirty="0">
                <a:latin typeface="华文楷体" panose="02010600040101010101" charset="-122"/>
                <a:ea typeface="华文楷体" panose="02010600040101010101" charset="-122"/>
                <a:cs typeface="华文楷体" panose="02010600040101010101" charset="-122"/>
                <a:sym typeface="+mn-ea"/>
              </a:rPr>
              <a:t>因检修需要而拆移的盖板、箅子板、扶手、栏杆和防护罩等安全设施应恢复其安全使用功能。</a:t>
            </a:r>
          </a:p>
          <a:p>
            <a:pPr marL="0" indent="0" eaLnBrk="1" latinLnBrk="0" hangingPunct="1">
              <a:lnSpc>
                <a:spcPts val="35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E0000"/>
                </a:solidFill>
                <a:latin typeface="华文楷体" panose="02010600040101010101" charset="-122"/>
                <a:ea typeface="华文楷体" panose="02010600040101010101" charset="-122"/>
                <a:cs typeface="华文楷体" panose="02010600040101010101" charset="-122"/>
                <a:sym typeface="+mn-ea"/>
              </a:rPr>
              <a:t>2. </a:t>
            </a:r>
            <a:r>
              <a:rPr lang="zh-CN" altLang="en-US" dirty="0">
                <a:latin typeface="华文楷体" panose="02010600040101010101" charset="-122"/>
                <a:ea typeface="华文楷体" panose="02010600040101010101" charset="-122"/>
                <a:cs typeface="华文楷体" panose="02010600040101010101" charset="-122"/>
                <a:sym typeface="+mn-ea"/>
              </a:rPr>
              <a:t>检修所用的工器具、脚手架、临时用电和照明设施等应及时撤离现场。</a:t>
            </a:r>
          </a:p>
          <a:p>
            <a:pPr marL="0" indent="0" eaLnBrk="1" latinLnBrk="0" hangingPunct="1">
              <a:lnSpc>
                <a:spcPts val="35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FE000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E0000"/>
                </a:solidFill>
                <a:latin typeface="华文楷体" panose="02010600040101010101" charset="-122"/>
                <a:ea typeface="华文楷体" panose="02010600040101010101" charset="-122"/>
                <a:cs typeface="华文楷体" panose="02010600040101010101" charset="-122"/>
                <a:sym typeface="+mn-ea"/>
              </a:rPr>
              <a:t>3. </a:t>
            </a:r>
            <a:r>
              <a:rPr lang="zh-CN" altLang="en-US" dirty="0">
                <a:latin typeface="华文楷体" panose="02010600040101010101" charset="-122"/>
                <a:ea typeface="华文楷体" panose="02010600040101010101" charset="-122"/>
                <a:cs typeface="华文楷体" panose="02010600040101010101" charset="-122"/>
                <a:sym typeface="+mn-ea"/>
              </a:rPr>
              <a:t>检修完工后所留下的废料、杂物、垃圾和油污等应清理干净。</a:t>
            </a:r>
          </a:p>
          <a:p>
            <a:pPr marL="0" indent="0">
              <a:buNone/>
            </a:pPr>
            <a:endParaRPr lang="zh-CN" altLang="en-US" b="1" dirty="0">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Tree>
    <p:extLst>
      <p:ext uri="{BB962C8B-B14F-4D97-AF65-F5344CB8AC3E}">
        <p14:creationId xmlns:p14="http://schemas.microsoft.com/office/powerpoint/2010/main" val="1714067569"/>
      </p:ext>
    </p:extLst>
  </p:cSld>
  <p:clrMapOvr>
    <a:masterClrMapping/>
  </p:clrMapOvr>
</p:sld>
</file>

<file path=ppt/theme/theme1.xml><?xml version="1.0" encoding="utf-8"?>
<a:theme xmlns:a="http://schemas.openxmlformats.org/drawingml/2006/main" name="主题1">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1" id="{7E7BCAB5-C565-4C59-B3D0-EB7AE604E017}" vid="{ED2236B9-5BC4-44BC-B69F-7DFD0F02108B}"/>
    </a:ext>
  </a:extLst>
</a:theme>
</file>

<file path=ppt/theme/theme2.xml><?xml version="1.0" encoding="utf-8"?>
<a:theme xmlns:a="http://schemas.openxmlformats.org/drawingml/2006/main" name="控制科学与工程专题讲座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控制科学与工程专题讲座模版">
      <a:majorFont>
        <a:latin typeface="Times New Roman"/>
        <a:ea typeface="华文新魏"/>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lnDef>
  </a:objectDefaults>
  <a:extraClrSchemeLst>
    <a:extraClrScheme>
      <a:clrScheme name="控制科学与工程专题讲座模版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控制科学与工程专题讲座模版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控制科学与工程专题讲座模版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控制科学与工程专题讲座模版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控制科学与工程专题讲座模版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控制科学与工程专题讲座模版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控制科学与工程专题讲座模版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控制科学与工程专题讲座模版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77</TotalTime>
  <Words>5719</Words>
  <Application>Microsoft Office PowerPoint</Application>
  <PresentationFormat>全屏显示(4:3)</PresentationFormat>
  <Paragraphs>225</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40</vt:i4>
      </vt:variant>
    </vt:vector>
  </HeadingPairs>
  <TitlesOfParts>
    <vt:vector size="49" baseType="lpstr">
      <vt:lpstr>华文楷体</vt:lpstr>
      <vt:lpstr>隶书</vt:lpstr>
      <vt:lpstr>Arial</vt:lpstr>
      <vt:lpstr>Calibri</vt:lpstr>
      <vt:lpstr>Tahoma</vt:lpstr>
      <vt:lpstr>Times New Roman</vt:lpstr>
      <vt:lpstr>Wingdings</vt:lpstr>
      <vt:lpstr>主题1</vt:lpstr>
      <vt:lpstr>控制科学与工程专题讲座模版</vt:lpstr>
      <vt:lpstr>标黄红色内容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红色内容</vt:lpstr>
      <vt:lpstr>PowerPoint 演示文稿</vt:lpstr>
      <vt:lpstr>PowerPoint 演示文稿</vt:lpstr>
      <vt:lpstr>标黄黑色内容</vt:lpstr>
      <vt:lpstr>黑色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wencker wan</dc:creator>
  <cp:lastModifiedBy>wencker wan</cp:lastModifiedBy>
  <cp:revision>5</cp:revision>
  <dcterms:created xsi:type="dcterms:W3CDTF">2025-01-08T11:52:44Z</dcterms:created>
  <dcterms:modified xsi:type="dcterms:W3CDTF">2025-01-08T13:10:24Z</dcterms:modified>
</cp:coreProperties>
</file>