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xml" ContentType="application/vnd.openxmlformats-officedocument.presentationml.tags+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xml" ContentType="application/vnd.openxmlformats-officedocument.presentationml.tags+xml"/>
  <Override PartName="/ppt/notesSlides/notesSlide15.xml" ContentType="application/vnd.openxmlformats-officedocument.presentationml.notesSlide+xml"/>
  <Override PartName="/ppt/tags/tag5.xml" ContentType="application/vnd.openxmlformats-officedocument.presentationml.tags+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363" r:id="rId2"/>
    <p:sldId id="264" r:id="rId3"/>
    <p:sldId id="345" r:id="rId4"/>
    <p:sldId id="346" r:id="rId5"/>
    <p:sldId id="347" r:id="rId6"/>
    <p:sldId id="348" r:id="rId7"/>
    <p:sldId id="349" r:id="rId8"/>
    <p:sldId id="350" r:id="rId9"/>
    <p:sldId id="351" r:id="rId10"/>
    <p:sldId id="352" r:id="rId11"/>
    <p:sldId id="353" r:id="rId12"/>
    <p:sldId id="354" r:id="rId13"/>
    <p:sldId id="355" r:id="rId14"/>
    <p:sldId id="356" r:id="rId15"/>
    <p:sldId id="357" r:id="rId16"/>
    <p:sldId id="358" r:id="rId17"/>
    <p:sldId id="360" r:id="rId18"/>
    <p:sldId id="361" r:id="rId19"/>
    <p:sldId id="260" r:id="rId20"/>
    <p:sldId id="261" r:id="rId21"/>
    <p:sldId id="262" r:id="rId22"/>
    <p:sldId id="279" r:id="rId23"/>
    <p:sldId id="257" r:id="rId24"/>
    <p:sldId id="258" r:id="rId25"/>
    <p:sldId id="256" r:id="rId26"/>
    <p:sldId id="259" r:id="rId27"/>
    <p:sldId id="263"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66" r:id="rId43"/>
    <p:sldId id="296" r:id="rId44"/>
    <p:sldId id="297" r:id="rId45"/>
    <p:sldId id="298" r:id="rId46"/>
    <p:sldId id="273" r:id="rId47"/>
    <p:sldId id="299" r:id="rId48"/>
    <p:sldId id="300" r:id="rId49"/>
    <p:sldId id="301" r:id="rId50"/>
    <p:sldId id="302" r:id="rId51"/>
    <p:sldId id="267" r:id="rId52"/>
    <p:sldId id="303" r:id="rId53"/>
    <p:sldId id="304" r:id="rId54"/>
    <p:sldId id="305" r:id="rId55"/>
    <p:sldId id="306" r:id="rId56"/>
    <p:sldId id="310" r:id="rId57"/>
    <p:sldId id="307" r:id="rId58"/>
    <p:sldId id="308" r:id="rId59"/>
    <p:sldId id="309" r:id="rId60"/>
    <p:sldId id="311" r:id="rId61"/>
    <p:sldId id="312" r:id="rId62"/>
    <p:sldId id="313" r:id="rId63"/>
    <p:sldId id="314" r:id="rId64"/>
    <p:sldId id="315" r:id="rId65"/>
    <p:sldId id="316" r:id="rId66"/>
    <p:sldId id="317" r:id="rId67"/>
    <p:sldId id="265" r:id="rId68"/>
    <p:sldId id="275" r:id="rId69"/>
    <p:sldId id="318" r:id="rId70"/>
    <p:sldId id="319" r:id="rId71"/>
    <p:sldId id="320" r:id="rId72"/>
    <p:sldId id="321" r:id="rId73"/>
    <p:sldId id="322" r:id="rId74"/>
    <p:sldId id="323" r:id="rId75"/>
    <p:sldId id="331" r:id="rId76"/>
    <p:sldId id="330" r:id="rId77"/>
    <p:sldId id="332" r:id="rId78"/>
    <p:sldId id="333" r:id="rId79"/>
    <p:sldId id="276" r:id="rId80"/>
    <p:sldId id="324" r:id="rId81"/>
    <p:sldId id="325" r:id="rId82"/>
    <p:sldId id="326" r:id="rId83"/>
    <p:sldId id="327" r:id="rId84"/>
    <p:sldId id="334" r:id="rId85"/>
    <p:sldId id="270" r:id="rId86"/>
    <p:sldId id="335" r:id="rId87"/>
    <p:sldId id="329" r:id="rId88"/>
    <p:sldId id="336" r:id="rId89"/>
    <p:sldId id="337" r:id="rId90"/>
    <p:sldId id="359" r:id="rId91"/>
    <p:sldId id="268" r:id="rId92"/>
    <p:sldId id="272" r:id="rId93"/>
    <p:sldId id="280" r:id="rId94"/>
    <p:sldId id="281" r:id="rId95"/>
    <p:sldId id="278" r:id="rId96"/>
    <p:sldId id="340" r:id="rId97"/>
    <p:sldId id="341" r:id="rId98"/>
    <p:sldId id="339" r:id="rId99"/>
    <p:sldId id="338" r:id="rId100"/>
    <p:sldId id="342" r:id="rId101"/>
    <p:sldId id="343" r:id="rId102"/>
    <p:sldId id="362" r:id="rId103"/>
    <p:sldId id="364" r:id="rId104"/>
    <p:sldId id="365" r:id="rId105"/>
    <p:sldId id="366" r:id="rId10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8.wmf"/><Relationship Id="rId1" Type="http://schemas.openxmlformats.org/officeDocument/2006/relationships/image" Target="../media/image3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44.wmf"/><Relationship Id="rId1" Type="http://schemas.openxmlformats.org/officeDocument/2006/relationships/image" Target="../media/image4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image" Target="../media/image46.wmf"/><Relationship Id="rId1" Type="http://schemas.openxmlformats.org/officeDocument/2006/relationships/image" Target="../media/image45.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2.wmf"/><Relationship Id="rId1" Type="http://schemas.openxmlformats.org/officeDocument/2006/relationships/image" Target="../media/image51.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1.wmf"/><Relationship Id="rId4" Type="http://schemas.openxmlformats.org/officeDocument/2006/relationships/image" Target="../media/image75.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76.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2.wmf"/></Relationships>
</file>

<file path=ppt/drawings/_rels/vmlDrawing39.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87.wmf"/><Relationship Id="rId1" Type="http://schemas.openxmlformats.org/officeDocument/2006/relationships/image" Target="../media/image86.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5" Type="http://schemas.openxmlformats.org/officeDocument/2006/relationships/image" Target="../media/image92.wmf"/><Relationship Id="rId4" Type="http://schemas.openxmlformats.org/officeDocument/2006/relationships/image" Target="../media/image91.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0F349-CB1A-451A-A140-CD69EC8121E0}" type="datetimeFigureOut">
              <a:rPr lang="zh-CN" altLang="en-US" smtClean="0"/>
              <a:t>2024-05-07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DDA151-3748-456B-85AC-5A943A1C1E17}" type="slidenum">
              <a:rPr lang="zh-CN" altLang="en-US" smtClean="0"/>
              <a:t>‹#›</a:t>
            </a:fld>
            <a:endParaRPr lang="zh-CN" altLang="en-US"/>
          </a:p>
        </p:txBody>
      </p:sp>
    </p:spTree>
    <p:extLst>
      <p:ext uri="{BB962C8B-B14F-4D97-AF65-F5344CB8AC3E}">
        <p14:creationId xmlns:p14="http://schemas.microsoft.com/office/powerpoint/2010/main" val="1188563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p:cNvSpPr>
            <a:spLocks noGrp="1" noRot="1" noChangeAspect="1"/>
          </p:cNvSpPr>
          <p:nvPr>
            <p:ph type="sldImg"/>
          </p:nvPr>
        </p:nvSpPr>
        <p:spPr/>
      </p:sp>
      <p:sp>
        <p:nvSpPr>
          <p:cNvPr id="36866" name="文本占位符 2"/>
          <p:cNvSpPr>
            <a:spLocks noGrp="1"/>
          </p:cNvSpPr>
          <p:nvPr>
            <p:ph type="body"/>
          </p:nvPr>
        </p:nvSpPr>
        <p:spPr/>
        <p:txBody>
          <a:bodyPr lIns="91440" tIns="45720" rIns="91440" bIns="45720" anchor="t"/>
          <a:lstStyle/>
          <a:p>
            <a:pPr lvl="0"/>
            <a:r>
              <a:rPr lang="zh-CN" altLang="en-US">
                <a:ea typeface="宋体" panose="02010600030101010101" pitchFamily="2" charset="-122"/>
              </a:rPr>
              <a:t>本金： principal</a:t>
            </a:r>
          </a:p>
          <a:p>
            <a:pPr lvl="0"/>
            <a:r>
              <a:rPr lang="zh-CN" altLang="en-US">
                <a:ea typeface="宋体" panose="02010600030101010101" pitchFamily="2" charset="-122"/>
              </a:rPr>
              <a:t>利率：单位本金经过一个计息周期后的增值额</a:t>
            </a:r>
          </a:p>
          <a:p>
            <a:pPr lvl="0"/>
            <a:r>
              <a:rPr lang="zh-CN" altLang="en-US">
                <a:ea typeface="宋体" panose="02010600030101010101" pitchFamily="2" charset="-122"/>
              </a:rPr>
              <a:t>年利率：分，月利率：厘，日利率：毫</a:t>
            </a:r>
            <a:endParaRPr lang="en-US" altLang="zh-CN">
              <a:ea typeface="宋体" panose="02010600030101010101" pitchFamily="2" charset="-122"/>
            </a:endParaRPr>
          </a:p>
        </p:txBody>
      </p:sp>
    </p:spTree>
    <p:extLst>
      <p:ext uri="{BB962C8B-B14F-4D97-AF65-F5344CB8AC3E}">
        <p14:creationId xmlns:p14="http://schemas.microsoft.com/office/powerpoint/2010/main" val="2805962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p:cNvSpPr>
          <p:nvPr>
            <p:ph type="sldImg"/>
          </p:nvPr>
        </p:nvSpPr>
        <p:spPr/>
      </p:sp>
      <p:sp>
        <p:nvSpPr>
          <p:cNvPr id="35842" name="文本占位符 2"/>
          <p:cNvSpPr>
            <a:spLocks noGrp="1"/>
          </p:cNvSpPr>
          <p:nvPr>
            <p:ph type="body"/>
          </p:nvPr>
        </p:nvSpPr>
        <p:spPr/>
        <p:txBody>
          <a:bodyPr lIns="91440" tIns="45720" rIns="91440" bIns="45720" anchor="t"/>
          <a:lstStyle/>
          <a:p>
            <a:pPr lvl="0"/>
            <a:r>
              <a:rPr lang="zh-CN" altLang="en-US">
                <a:ea typeface="宋体" panose="02010600030101010101" pitchFamily="2" charset="-122"/>
              </a:rPr>
              <a:t>动态评价都有哪些指标或参数，以及如何计算</a:t>
            </a:r>
          </a:p>
        </p:txBody>
      </p:sp>
    </p:spTree>
    <p:extLst>
      <p:ext uri="{BB962C8B-B14F-4D97-AF65-F5344CB8AC3E}">
        <p14:creationId xmlns:p14="http://schemas.microsoft.com/office/powerpoint/2010/main" val="669217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p:sp>
      <p:sp>
        <p:nvSpPr>
          <p:cNvPr id="37890" name="文本占位符 2"/>
          <p:cNvSpPr>
            <a:spLocks noGrp="1"/>
          </p:cNvSpPr>
          <p:nvPr>
            <p:ph type="body"/>
          </p:nvPr>
        </p:nvSpPr>
        <p:spPr/>
        <p:txBody>
          <a:bodyPr lIns="91440" tIns="45720" rIns="91440" bIns="45720" anchor="t"/>
          <a:lstStyle/>
          <a:p>
            <a:pPr lvl="0" indent="0">
              <a:lnSpc>
                <a:spcPct val="130000"/>
              </a:lnSpc>
            </a:pPr>
            <a:r>
              <a:rPr lang="zh-CN" altLang="en-US" dirty="0">
                <a:latin typeface="楷体_GB2312" panose="02010609030101010101" pitchFamily="49" charset="-122"/>
                <a:ea typeface="楷体_GB2312" panose="02010609030101010101" pitchFamily="49" charset="-122"/>
                <a:sym typeface="+mn-ea"/>
              </a:rPr>
              <a:t>在考虑资金时间价值的条件下，按复利计算，收回项目总投资所需的时间，通常以年表示。 </a:t>
            </a:r>
            <a:endParaRPr lang="zh-CN" altLang="en-US">
              <a:ea typeface="宋体" panose="02010600030101010101" pitchFamily="2" charset="-122"/>
            </a:endParaRPr>
          </a:p>
        </p:txBody>
      </p:sp>
    </p:spTree>
    <p:extLst>
      <p:ext uri="{BB962C8B-B14F-4D97-AF65-F5344CB8AC3E}">
        <p14:creationId xmlns:p14="http://schemas.microsoft.com/office/powerpoint/2010/main" val="322186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p:cNvSpPr>
            <a:spLocks noGrp="1" noRot="1" noChangeAspect="1"/>
          </p:cNvSpPr>
          <p:nvPr>
            <p:ph type="sldImg"/>
          </p:nvPr>
        </p:nvSpPr>
        <p:spPr/>
      </p:sp>
      <p:sp>
        <p:nvSpPr>
          <p:cNvPr id="39938" name="文本占位符 2"/>
          <p:cNvSpPr>
            <a:spLocks noGrp="1"/>
          </p:cNvSpPr>
          <p:nvPr>
            <p:ph type="body"/>
          </p:nvPr>
        </p:nvSpPr>
        <p:spPr/>
        <p:txBody>
          <a:bodyPr lIns="91440" tIns="45720" rIns="91440" bIns="45720" anchor="t"/>
          <a:lstStyle/>
          <a:p>
            <a:pPr lvl="0"/>
            <a:endParaRPr lang="en-US" altLang="zh-CN">
              <a:ea typeface="宋体" panose="02010600030101010101" pitchFamily="2" charset="-122"/>
            </a:endParaRPr>
          </a:p>
        </p:txBody>
      </p:sp>
    </p:spTree>
    <p:extLst>
      <p:ext uri="{BB962C8B-B14F-4D97-AF65-F5344CB8AC3E}">
        <p14:creationId xmlns:p14="http://schemas.microsoft.com/office/powerpoint/2010/main" val="9261101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p:cNvSpPr>
          <p:nvPr>
            <p:ph type="sldImg"/>
          </p:nvPr>
        </p:nvSpPr>
        <p:spPr/>
      </p:sp>
      <p:sp>
        <p:nvSpPr>
          <p:cNvPr id="41986" name="文本占位符 2"/>
          <p:cNvSpPr>
            <a:spLocks noGrp="1"/>
          </p:cNvSpPr>
          <p:nvPr>
            <p:ph type="body"/>
          </p:nvPr>
        </p:nvSpPr>
        <p:spPr/>
        <p:txBody>
          <a:bodyPr lIns="91440" tIns="45720" rIns="91440" bIns="45720" anchor="t"/>
          <a:lstStyle/>
          <a:p>
            <a:pPr lvl="0"/>
            <a:r>
              <a:rPr lang="zh-CN" altLang="en-US"/>
              <a:t>静态回收期，</a:t>
            </a:r>
            <a:r>
              <a:rPr lang="en-US" altLang="zh-CN"/>
              <a:t>4.0</a:t>
            </a:r>
            <a:r>
              <a:rPr lang="zh-CN" altLang="en-US"/>
              <a:t>年</a:t>
            </a:r>
          </a:p>
        </p:txBody>
      </p:sp>
    </p:spTree>
    <p:extLst>
      <p:ext uri="{BB962C8B-B14F-4D97-AF65-F5344CB8AC3E}">
        <p14:creationId xmlns:p14="http://schemas.microsoft.com/office/powerpoint/2010/main" val="4099393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p:cNvSpPr>
            <a:spLocks noGrp="1" noRot="1" noChangeAspect="1"/>
          </p:cNvSpPr>
          <p:nvPr>
            <p:ph type="sldImg"/>
          </p:nvPr>
        </p:nvSpPr>
        <p:spPr/>
      </p:sp>
      <p:sp>
        <p:nvSpPr>
          <p:cNvPr id="48130" name="文本占位符 2"/>
          <p:cNvSpPr>
            <a:spLocks noGrp="1"/>
          </p:cNvSpPr>
          <p:nvPr>
            <p:ph type="body"/>
          </p:nvPr>
        </p:nvSpPr>
        <p:spPr/>
        <p:txBody>
          <a:bodyPr lIns="91440" tIns="45720" rIns="91440" bIns="45720" anchor="t"/>
          <a:lstStyle/>
          <a:p>
            <a:pPr lvl="0"/>
            <a:r>
              <a:rPr lang="zh-CN" altLang="en-US" b="1" dirty="0">
                <a:latin typeface="黑体" panose="02010609060101010101" pitchFamily="49" charset="-122"/>
                <a:ea typeface="黑体" panose="02010609060101010101" pitchFamily="49" charset="-122"/>
              </a:rPr>
              <a:t>基准收益率</a:t>
            </a:r>
          </a:p>
          <a:p>
            <a:pPr lvl="0"/>
            <a:r>
              <a:rPr lang="zh-CN" altLang="en-US" b="1" dirty="0">
                <a:latin typeface="黑体" panose="02010609060101010101" pitchFamily="49" charset="-122"/>
                <a:ea typeface="黑体" panose="02010609060101010101" pitchFamily="49" charset="-122"/>
              </a:rPr>
              <a:t>净现值法：</a:t>
            </a:r>
            <a:r>
              <a:rPr lang="zh-CN" altLang="en-US" dirty="0">
                <a:latin typeface="楷体_GB2312" panose="02010609030101010101" pitchFamily="49" charset="-122"/>
                <a:ea typeface="楷体_GB2312" panose="02010609030101010101" pitchFamily="49" charset="-122"/>
              </a:rPr>
              <a:t>考虑了资金的时间价值及项目在整个寿命周期内收回投资后的经济效益状况，从而弥补了投资回收期法的缺陷，是更为全面、科学的技术经济评价方法。</a:t>
            </a:r>
          </a:p>
          <a:p>
            <a:pPr lvl="0"/>
            <a:r>
              <a:rPr lang="zh-CN" altLang="en-US" dirty="0">
                <a:latin typeface="楷体_GB2312" panose="02010609030101010101" pitchFamily="49" charset="-122"/>
                <a:ea typeface="楷体_GB2312" panose="02010609030101010101" pitchFamily="49" charset="-122"/>
              </a:rPr>
              <a:t> </a:t>
            </a:r>
            <a:endParaRPr lang="zh-CN" altLang="en-US">
              <a:ea typeface="宋体" panose="02010600030101010101" pitchFamily="2" charset="-122"/>
            </a:endParaRPr>
          </a:p>
        </p:txBody>
      </p:sp>
    </p:spTree>
    <p:extLst>
      <p:ext uri="{BB962C8B-B14F-4D97-AF65-F5344CB8AC3E}">
        <p14:creationId xmlns:p14="http://schemas.microsoft.com/office/powerpoint/2010/main" val="1936279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t>等额分付现值公式</a:t>
            </a:r>
          </a:p>
          <a:p>
            <a:r>
              <a:rPr lang="zh-CN" altLang="en-US"/>
              <a:t>(1) 列表或作图标明整个寿命周期内逐年现金的流入和现金的流出，从而算出逐年的净现金流量；</a:t>
            </a:r>
          </a:p>
          <a:p>
            <a:r>
              <a:rPr lang="zh-CN" altLang="en-US"/>
              <a:t> (2) 将各年的净现金流量乘以对应年份的折现因子，得出逐年的净现金流量的现值；</a:t>
            </a:r>
          </a:p>
          <a:p>
            <a:r>
              <a:rPr lang="zh-CN" altLang="en-US"/>
              <a:t> (3) 将各年的净现金流量现值加和，即得该项目的净现值。</a:t>
            </a:r>
          </a:p>
        </p:txBody>
      </p:sp>
    </p:spTree>
    <p:extLst>
      <p:ext uri="{BB962C8B-B14F-4D97-AF65-F5344CB8AC3E}">
        <p14:creationId xmlns:p14="http://schemas.microsoft.com/office/powerpoint/2010/main" val="454257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p:cNvSpPr>
            <a:spLocks noGrp="1" noRot="1" noChangeAspect="1"/>
          </p:cNvSpPr>
          <p:nvPr>
            <p:ph type="sldImg"/>
          </p:nvPr>
        </p:nvSpPr>
        <p:spPr/>
      </p:sp>
      <p:sp>
        <p:nvSpPr>
          <p:cNvPr id="51202" name="文本占位符 2"/>
          <p:cNvSpPr>
            <a:spLocks noGrp="1"/>
          </p:cNvSpPr>
          <p:nvPr>
            <p:ph type="body"/>
          </p:nvPr>
        </p:nvSpPr>
        <p:spPr/>
        <p:txBody>
          <a:bodyPr lIns="91440" tIns="45720" rIns="91440" bIns="45720" anchor="t"/>
          <a:lstStyle/>
          <a:p>
            <a:pPr lvl="0"/>
            <a:r>
              <a:rPr lang="en-US" altLang="zh-CN"/>
              <a:t>10</a:t>
            </a:r>
            <a:r>
              <a:rPr lang="zh-CN" altLang="en-US"/>
              <a:t>年，等额分付的次数和年数？</a:t>
            </a:r>
            <a:r>
              <a:rPr lang="en-US" altLang="zh-CN"/>
              <a:t>i</a:t>
            </a:r>
            <a:r>
              <a:rPr lang="zh-CN" altLang="en-US">
                <a:ea typeface="宋体" panose="02010600030101010101" pitchFamily="2" charset="-122"/>
              </a:rPr>
              <a:t>，财务基准收益率，表</a:t>
            </a:r>
            <a:r>
              <a:rPr lang="en-US" altLang="zh-CN"/>
              <a:t>4-3</a:t>
            </a:r>
            <a:r>
              <a:rPr lang="zh-CN" altLang="en-US"/>
              <a:t>。用电脑算。</a:t>
            </a:r>
          </a:p>
        </p:txBody>
      </p:sp>
    </p:spTree>
    <p:extLst>
      <p:ext uri="{BB962C8B-B14F-4D97-AF65-F5344CB8AC3E}">
        <p14:creationId xmlns:p14="http://schemas.microsoft.com/office/powerpoint/2010/main" val="1413577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p:cNvSpPr>
          <p:nvPr>
            <p:ph type="sldImg"/>
          </p:nvPr>
        </p:nvSpPr>
        <p:spPr/>
      </p:sp>
      <p:sp>
        <p:nvSpPr>
          <p:cNvPr id="59394" name="文本占位符 2"/>
          <p:cNvSpPr>
            <a:spLocks noGrp="1"/>
          </p:cNvSpPr>
          <p:nvPr>
            <p:ph type="body"/>
          </p:nvPr>
        </p:nvSpPr>
        <p:spPr/>
        <p:txBody>
          <a:bodyPr lIns="91440" tIns="45720" rIns="91440" bIns="45720" anchor="t"/>
          <a:lstStyle/>
          <a:p>
            <a:pPr lvl="0"/>
            <a:endParaRPr lang="zh-CN" altLang="en-US" b="1" dirty="0">
              <a:solidFill>
                <a:srgbClr val="CF4703"/>
              </a:solidFill>
              <a:latin typeface="Times New Roman" panose="02020603050405020304" pitchFamily="18" charset="0"/>
              <a:ea typeface="黑体" panose="02010609060101010101" pitchFamily="49" charset="-122"/>
            </a:endParaRPr>
          </a:p>
          <a:p>
            <a:pPr lvl="0"/>
            <a:endParaRPr lang="zh-CN" altLang="en-US"/>
          </a:p>
        </p:txBody>
      </p:sp>
    </p:spTree>
    <p:extLst>
      <p:ext uri="{BB962C8B-B14F-4D97-AF65-F5344CB8AC3E}">
        <p14:creationId xmlns:p14="http://schemas.microsoft.com/office/powerpoint/2010/main" val="108058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t>等额分付资金回收公式</a:t>
            </a:r>
            <a:r>
              <a:rPr lang="en-US" altLang="zh-CN"/>
              <a:t>/annual</a:t>
            </a:r>
          </a:p>
        </p:txBody>
      </p:sp>
    </p:spTree>
    <p:extLst>
      <p:ext uri="{BB962C8B-B14F-4D97-AF65-F5344CB8AC3E}">
        <p14:creationId xmlns:p14="http://schemas.microsoft.com/office/powerpoint/2010/main" val="411432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r>
              <a:rPr lang="zh-CN" altLang="en-US"/>
              <a:t>等额分付偿债基金，等额分付资金回收公式</a:t>
            </a:r>
            <a:r>
              <a:rPr lang="en-US" altLang="zh-CN"/>
              <a:t>.</a:t>
            </a:r>
            <a:r>
              <a:rPr lang="zh-CN" altLang="en-US"/>
              <a:t>计算方法不是唯一的。</a:t>
            </a:r>
          </a:p>
        </p:txBody>
      </p:sp>
    </p:spTree>
    <p:extLst>
      <p:ext uri="{BB962C8B-B14F-4D97-AF65-F5344CB8AC3E}">
        <p14:creationId xmlns:p14="http://schemas.microsoft.com/office/powerpoint/2010/main" val="71623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p:sp>
      <p:sp>
        <p:nvSpPr>
          <p:cNvPr id="38914" name="文本占位符 2"/>
          <p:cNvSpPr>
            <a:spLocks noGrp="1"/>
          </p:cNvSpPr>
          <p:nvPr>
            <p:ph type="body"/>
          </p:nvPr>
        </p:nvSpPr>
        <p:spPr/>
        <p:txBody>
          <a:bodyPr lIns="91440" tIns="45720" rIns="91440" bIns="45720" anchor="t"/>
          <a:lstStyle/>
          <a:p>
            <a:pPr lvl="0"/>
            <a:endParaRPr lang="zh-CN" altLang="en-US">
              <a:ea typeface="宋体" panose="02010600030101010101" pitchFamily="2" charset="-122"/>
            </a:endParaRPr>
          </a:p>
        </p:txBody>
      </p:sp>
    </p:spTree>
    <p:extLst>
      <p:ext uri="{BB962C8B-B14F-4D97-AF65-F5344CB8AC3E}">
        <p14:creationId xmlns:p14="http://schemas.microsoft.com/office/powerpoint/2010/main" val="30484095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p:cNvSpPr>
            <a:spLocks noGrp="1" noRot="1" noChangeAspect="1"/>
          </p:cNvSpPr>
          <p:nvPr>
            <p:ph type="sldImg"/>
          </p:nvPr>
        </p:nvSpPr>
        <p:spPr/>
      </p:sp>
      <p:sp>
        <p:nvSpPr>
          <p:cNvPr id="64514" name="文本占位符 2"/>
          <p:cNvSpPr>
            <a:spLocks noGrp="1"/>
          </p:cNvSpPr>
          <p:nvPr>
            <p:ph type="body"/>
          </p:nvPr>
        </p:nvSpPr>
        <p:spPr/>
        <p:txBody>
          <a:bodyPr lIns="91440" tIns="45720" rIns="91440" bIns="45720" anchor="t"/>
          <a:lstStyle/>
          <a:p>
            <a:pPr lvl="0" indent="0"/>
            <a:r>
              <a:rPr lang="zh-CN" altLang="en-US"/>
              <a:t>等额分付现值公式，等额分付资金回收公式</a:t>
            </a:r>
          </a:p>
        </p:txBody>
      </p:sp>
    </p:spTree>
    <p:extLst>
      <p:ext uri="{BB962C8B-B14F-4D97-AF65-F5344CB8AC3E}">
        <p14:creationId xmlns:p14="http://schemas.microsoft.com/office/powerpoint/2010/main" val="21749199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p:cNvSpPr>
            <a:spLocks noGrp="1" noRot="1" noChangeAspect="1"/>
          </p:cNvSpPr>
          <p:nvPr>
            <p:ph type="sldImg"/>
          </p:nvPr>
        </p:nvSpPr>
        <p:spPr/>
      </p:sp>
      <p:sp>
        <p:nvSpPr>
          <p:cNvPr id="55298" name="文本占位符 2"/>
          <p:cNvSpPr>
            <a:spLocks noGrp="1"/>
          </p:cNvSpPr>
          <p:nvPr>
            <p:ph type="body"/>
          </p:nvPr>
        </p:nvSpPr>
        <p:spPr/>
        <p:txBody>
          <a:bodyPr lIns="91440" tIns="45720" rIns="91440" bIns="45720" anchor="t"/>
          <a:lstStyle/>
          <a:p>
            <a:pPr lvl="0"/>
            <a:r>
              <a:rPr lang="en-US" altLang="zh-CN" dirty="0">
                <a:latin typeface="Times New Roman" panose="02020603050405020304" pitchFamily="18" charset="0"/>
                <a:ea typeface="宋体" panose="02010600030101010101" pitchFamily="2" charset="-122"/>
                <a:sym typeface="+mn-ea"/>
              </a:rPr>
              <a:t>1</a:t>
            </a:r>
            <a:r>
              <a:rPr lang="zh-CN" altLang="en-US" dirty="0">
                <a:latin typeface="Times New Roman" panose="02020603050405020304" pitchFamily="18" charset="0"/>
                <a:ea typeface="宋体" panose="02010600030101010101" pitchFamily="2" charset="-122"/>
                <a:sym typeface="+mn-ea"/>
              </a:rPr>
              <a:t>，表示第</a:t>
            </a:r>
            <a:r>
              <a:rPr lang="en-US" altLang="zh-CN" dirty="0">
                <a:latin typeface="Times New Roman" panose="02020603050405020304" pitchFamily="18" charset="0"/>
                <a:ea typeface="宋体" panose="02010600030101010101" pitchFamily="2" charset="-122"/>
                <a:sym typeface="+mn-ea"/>
              </a:rPr>
              <a:t>1</a:t>
            </a:r>
            <a:r>
              <a:rPr lang="zh-CN" altLang="en-US" dirty="0">
                <a:latin typeface="Times New Roman" panose="02020603050405020304" pitchFamily="18" charset="0"/>
                <a:ea typeface="宋体" panose="02010600030101010101" pitchFamily="2" charset="-122"/>
                <a:sym typeface="+mn-ea"/>
              </a:rPr>
              <a:t>年末，第</a:t>
            </a:r>
            <a:r>
              <a:rPr lang="en-US" altLang="zh-CN" dirty="0">
                <a:latin typeface="Times New Roman" panose="02020603050405020304" pitchFamily="18" charset="0"/>
                <a:ea typeface="宋体" panose="02010600030101010101" pitchFamily="2" charset="-122"/>
                <a:sym typeface="+mn-ea"/>
              </a:rPr>
              <a:t>2</a:t>
            </a:r>
            <a:r>
              <a:rPr lang="zh-CN" altLang="en-US" dirty="0">
                <a:latin typeface="Times New Roman" panose="02020603050405020304" pitchFamily="18" charset="0"/>
                <a:ea typeface="宋体" panose="02010600030101010101" pitchFamily="2" charset="-122"/>
                <a:sym typeface="+mn-ea"/>
              </a:rPr>
              <a:t>年初。</a:t>
            </a:r>
          </a:p>
        </p:txBody>
      </p:sp>
    </p:spTree>
    <p:extLst>
      <p:ext uri="{BB962C8B-B14F-4D97-AF65-F5344CB8AC3E}">
        <p14:creationId xmlns:p14="http://schemas.microsoft.com/office/powerpoint/2010/main" val="10606548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p:cNvSpPr>
            <a:spLocks noGrp="1" noRot="1" noChangeAspect="1"/>
          </p:cNvSpPr>
          <p:nvPr>
            <p:ph type="sldImg"/>
          </p:nvPr>
        </p:nvSpPr>
        <p:spPr/>
      </p:sp>
      <p:sp>
        <p:nvSpPr>
          <p:cNvPr id="3" name="文本占位符 2"/>
          <p:cNvSpPr>
            <a:spLocks noGrp="1"/>
          </p:cNvSpPr>
          <p:nvPr>
            <p:ph type="body" idx="4294967295"/>
          </p:nvPr>
        </p:nvSpPr>
        <p:spPr/>
        <p:txBody>
          <a:bodyPr wrap="square" lIns="91440" tIns="45720" rIns="91440" bIns="45720" numCol="1" anchor="t" anchorCtr="0" compatLnSpc="1"/>
          <a:lstStyle/>
          <a:p>
            <a:pPr fontAlgn="base"/>
            <a:r>
              <a:rPr lang="zh-CN" altLang="en-US" b="1" strike="noStrike" kern="0" noProof="0" dirty="0" smtClean="0">
                <a:ln>
                  <a:noFill/>
                </a:ln>
                <a:effectLst/>
                <a:uLnTx/>
                <a:uFillTx/>
                <a:sym typeface="+mn-ea"/>
              </a:rPr>
              <a:t>化学工业包括哪些行业？化学工业的主要特点</a:t>
            </a:r>
            <a:r>
              <a:rPr lang="en-US" altLang="zh-CN" b="1" strike="noStrike" kern="0" noProof="0" dirty="0" smtClean="0">
                <a:ln>
                  <a:noFill/>
                </a:ln>
                <a:effectLst/>
                <a:uLnTx/>
                <a:uFillTx/>
                <a:sym typeface="+mn-ea"/>
              </a:rPr>
              <a:t>?</a:t>
            </a:r>
            <a:endParaRPr lang="zh-CN" altLang="en-US" strike="noStrike" noProof="1"/>
          </a:p>
        </p:txBody>
      </p:sp>
    </p:spTree>
    <p:extLst>
      <p:ext uri="{BB962C8B-B14F-4D97-AF65-F5344CB8AC3E}">
        <p14:creationId xmlns:p14="http://schemas.microsoft.com/office/powerpoint/2010/main" val="1820797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52089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p:cNvSpPr>
            <a:spLocks noGrp="1" noRot="1" noChangeAspect="1"/>
          </p:cNvSpPr>
          <p:nvPr>
            <p:ph type="sldImg"/>
          </p:nvPr>
        </p:nvSpPr>
        <p:spPr/>
      </p:sp>
      <p:sp>
        <p:nvSpPr>
          <p:cNvPr id="41986" name="文本占位符 2"/>
          <p:cNvSpPr>
            <a:spLocks noGrp="1"/>
          </p:cNvSpPr>
          <p:nvPr>
            <p:ph type="body"/>
          </p:nvPr>
        </p:nvSpPr>
        <p:spPr/>
        <p:txBody>
          <a:bodyPr lIns="91440" tIns="45720" rIns="91440" bIns="45720" anchor="t"/>
          <a:lstStyle/>
          <a:p>
            <a:pPr lvl="0"/>
            <a:r>
              <a:rPr lang="zh-CN" altLang="en-US">
                <a:ea typeface="宋体" panose="02010600030101010101" pitchFamily="2" charset="-122"/>
              </a:rPr>
              <a:t>是央行或其它提供资金借贷的机构所公布的未调整通货膨胀因素的利率。(以年为计息周期的利率，以 r 表示)；</a:t>
            </a:r>
          </a:p>
          <a:p>
            <a:pPr lvl="0"/>
            <a:r>
              <a:rPr lang="zh-CN" altLang="en-US" dirty="0">
                <a:latin typeface="楷体_GB2312" panose="02010609030101010101" pitchFamily="49" charset="-122"/>
                <a:ea typeface="楷体_GB2312" panose="02010609030101010101" pitchFamily="49" charset="-122"/>
                <a:sym typeface="宋体" panose="02010600030101010101" pitchFamily="2" charset="-122"/>
              </a:rPr>
              <a:t>（计息周期有：年、半年、季、月、周、日等多种；计息周期小于1年时，年实际发生的利率为实际利率，以 </a:t>
            </a:r>
            <a:r>
              <a:rPr lang="en-US" altLang="zh-CN" dirty="0">
                <a:latin typeface="楷体_GB2312" panose="02010609030101010101" pitchFamily="49" charset="-122"/>
                <a:ea typeface="楷体_GB2312" panose="02010609030101010101" pitchFamily="49" charset="-122"/>
                <a:sym typeface="宋体" panose="02010600030101010101" pitchFamily="2" charset="-122"/>
              </a:rPr>
              <a:t>i </a:t>
            </a:r>
            <a:r>
              <a:rPr lang="zh-CN" altLang="en-US" dirty="0">
                <a:latin typeface="楷体_GB2312" panose="02010609030101010101" pitchFamily="49" charset="-122"/>
                <a:ea typeface="楷体_GB2312" panose="02010609030101010101" pitchFamily="49" charset="-122"/>
                <a:sym typeface="宋体" panose="02010600030101010101" pitchFamily="2" charset="-122"/>
              </a:rPr>
              <a:t>表示）；</a:t>
            </a:r>
          </a:p>
          <a:p>
            <a:pPr lvl="0"/>
            <a:endParaRPr lang="zh-CN" altLang="en-US">
              <a:ea typeface="宋体" panose="02010600030101010101" pitchFamily="2" charset="-122"/>
            </a:endParaRPr>
          </a:p>
          <a:p>
            <a:pPr lvl="0"/>
            <a:r>
              <a:rPr lang="zh-CN" altLang="en-US">
                <a:ea typeface="宋体" panose="02010600030101010101" pitchFamily="2" charset="-122"/>
              </a:rPr>
              <a:t>实际利率 = 名义利率 - （当期）通货膨胀率 </a:t>
            </a:r>
          </a:p>
          <a:p>
            <a:pPr lvl="0"/>
            <a:r>
              <a:rPr lang="zh-CN" altLang="en-US" dirty="0">
                <a:ea typeface="宋体" panose="02010600030101010101" pitchFamily="2" charset="-122"/>
                <a:sym typeface="宋体" panose="02010600030101010101" pitchFamily="2" charset="-122"/>
              </a:rPr>
              <a:t>指物价水平不变，从而货币购买力不变条件下的利息率。 </a:t>
            </a:r>
            <a:endParaRPr lang="zh-CN" altLang="en-US" b="1" dirty="0">
              <a:latin typeface="楷体_GB2312" panose="02010609030101010101" pitchFamily="49" charset="-122"/>
              <a:ea typeface="楷体_GB2312" panose="02010609030101010101" pitchFamily="49" charset="-122"/>
            </a:endParaRPr>
          </a:p>
          <a:p>
            <a:pPr lvl="0"/>
            <a:endParaRPr lang="zh-CN" altLang="en-US">
              <a:ea typeface="宋体" panose="02010600030101010101" pitchFamily="2" charset="-122"/>
            </a:endParaRPr>
          </a:p>
          <a:p>
            <a:pPr lvl="0"/>
            <a:endParaRPr lang="zh-CN" altLang="en-US">
              <a:ea typeface="宋体" panose="02010600030101010101" pitchFamily="2" charset="-122"/>
            </a:endParaRPr>
          </a:p>
          <a:p>
            <a:pPr lvl="0"/>
            <a:r>
              <a:rPr lang="zh-CN" altLang="en-US">
                <a:ea typeface="宋体" panose="02010600030101010101" pitchFamily="2" charset="-122"/>
              </a:rPr>
              <a:t>通货膨胀率（Inflation Rate），也称为物价变化率 [1]  ，是货币超发部分与实际需要的货币量之比,用以反映通货膨胀、货币贬值的程度。在实际中，一般不直接、也不可能计算通货膨胀，而是通过价格指数的增长率来间接表示。由于消费者价格是反映商品经过流通各环节形成的最终价格，它最全面地反映了商品流通对货币的需要量。因此，消费者价格指数是最能充分、全面反映通货膨胀率的价格指数。世界各国基本上均用消费者价格指数(我国称居民消费价格指数)，也即CPI来反映通货膨胀的程度。</a:t>
            </a:r>
          </a:p>
        </p:txBody>
      </p:sp>
    </p:spTree>
    <p:extLst>
      <p:ext uri="{BB962C8B-B14F-4D97-AF65-F5344CB8AC3E}">
        <p14:creationId xmlns:p14="http://schemas.microsoft.com/office/powerpoint/2010/main" val="2435264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p:cNvSpPr>
            <a:spLocks noGrp="1" noRot="1" noChangeAspect="1"/>
          </p:cNvSpPr>
          <p:nvPr>
            <p:ph type="sldImg"/>
          </p:nvPr>
        </p:nvSpPr>
        <p:spPr/>
      </p:sp>
      <p:sp>
        <p:nvSpPr>
          <p:cNvPr id="47106" name="文本占位符 2"/>
          <p:cNvSpPr>
            <a:spLocks noGrp="1"/>
          </p:cNvSpPr>
          <p:nvPr>
            <p:ph type="body"/>
          </p:nvPr>
        </p:nvSpPr>
        <p:spPr/>
        <p:txBody>
          <a:bodyPr lIns="91440" tIns="45720" rIns="91440" bIns="45720" anchor="t"/>
          <a:lstStyle/>
          <a:p>
            <a:pPr lvl="0"/>
            <a:r>
              <a:rPr lang="zh-CN" altLang="en-US">
                <a:ea typeface="宋体" panose="02010600030101010101" pitchFamily="2" charset="-122"/>
              </a:rPr>
              <a:t>计息周期？结算与结息？</a:t>
            </a:r>
          </a:p>
        </p:txBody>
      </p:sp>
    </p:spTree>
    <p:extLst>
      <p:ext uri="{BB962C8B-B14F-4D97-AF65-F5344CB8AC3E}">
        <p14:creationId xmlns:p14="http://schemas.microsoft.com/office/powerpoint/2010/main" val="1706393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ChangeArrowheads="1" noTextEdit="1"/>
          </p:cNvSpPr>
          <p:nvPr>
            <p:ph type="sldImg" idx="4294967295"/>
          </p:nvPr>
        </p:nvSpPr>
        <p:spPr>
          <a:ln>
            <a:miter lim="800000"/>
          </a:ln>
        </p:spPr>
      </p:sp>
      <p:sp>
        <p:nvSpPr>
          <p:cNvPr id="45059" name="文本占位符 2"/>
          <p:cNvSpPr>
            <a:spLocks noGrp="1" noChangeArrowheads="1"/>
          </p:cNvSpPr>
          <p:nvPr>
            <p:ph type="body" idx="4294967295"/>
          </p:nvPr>
        </p:nvSpPr>
        <p:spPr/>
        <p:txBody>
          <a:bodyPr/>
          <a:lstStyle/>
          <a:p>
            <a:pPr eaLnBrk="1" hangingPunct="1"/>
            <a:endParaRPr lang="zh-CN" altLang="en-US" smtClean="0"/>
          </a:p>
        </p:txBody>
      </p:sp>
    </p:spTree>
    <p:extLst>
      <p:ext uri="{BB962C8B-B14F-4D97-AF65-F5344CB8AC3E}">
        <p14:creationId xmlns:p14="http://schemas.microsoft.com/office/powerpoint/2010/main" val="2255915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p:cNvSpPr>
            <a:spLocks noGrp="1" noRot="1" noChangeAspect="1"/>
          </p:cNvSpPr>
          <p:nvPr>
            <p:ph type="sldImg"/>
          </p:nvPr>
        </p:nvSpPr>
        <p:spPr/>
      </p:sp>
      <p:sp>
        <p:nvSpPr>
          <p:cNvPr id="74754" name="文本占位符 2"/>
          <p:cNvSpPr>
            <a:spLocks noGrp="1"/>
          </p:cNvSpPr>
          <p:nvPr>
            <p:ph type="body"/>
          </p:nvPr>
        </p:nvSpPr>
        <p:spPr/>
        <p:txBody>
          <a:bodyPr lIns="91440" tIns="45720" rIns="91440" bIns="45720" anchor="t"/>
          <a:lstStyle/>
          <a:p>
            <a:pPr lvl="0"/>
            <a:r>
              <a:rPr lang="zh-CN" altLang="en-US" b="1" dirty="0">
                <a:solidFill>
                  <a:schemeClr val="tx2"/>
                </a:solidFill>
                <a:latin typeface="黑体" panose="02010609060101010101" pitchFamily="49" charset="-122"/>
                <a:ea typeface="黑体" panose="02010609060101010101" pitchFamily="49" charset="-122"/>
              </a:rPr>
              <a:t>某人每年末在银行存款1万元，存款期一年，自动转存，连续十年。问十年后可从银行取出多少万元？</a:t>
            </a:r>
            <a:endParaRPr lang="zh-CN" altLang="en-US">
              <a:ea typeface="宋体" panose="02010600030101010101" pitchFamily="2" charset="-122"/>
            </a:endParaRPr>
          </a:p>
        </p:txBody>
      </p:sp>
    </p:spTree>
    <p:extLst>
      <p:ext uri="{BB962C8B-B14F-4D97-AF65-F5344CB8AC3E}">
        <p14:creationId xmlns:p14="http://schemas.microsoft.com/office/powerpoint/2010/main" val="1926481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p:cNvSpPr>
            <a:spLocks noGrp="1" noRot="1" noChangeAspect="1"/>
          </p:cNvSpPr>
          <p:nvPr>
            <p:ph type="sldImg"/>
          </p:nvPr>
        </p:nvSpPr>
        <p:spPr/>
      </p:sp>
      <p:sp>
        <p:nvSpPr>
          <p:cNvPr id="78850" name="文本占位符 2"/>
          <p:cNvSpPr>
            <a:spLocks noGrp="1"/>
          </p:cNvSpPr>
          <p:nvPr>
            <p:ph type="body"/>
          </p:nvPr>
        </p:nvSpPr>
        <p:spPr/>
        <p:txBody>
          <a:bodyPr lIns="91440" tIns="45720" rIns="91440" bIns="45720" anchor="t"/>
          <a:lstStyle/>
          <a:p>
            <a:pPr lvl="0"/>
            <a:r>
              <a:rPr lang="zh-CN" altLang="en-US">
                <a:ea typeface="宋体" panose="02010600030101010101" pitchFamily="2" charset="-122"/>
              </a:rPr>
              <a:t>Annual costs, tuition and fees, £ 6,600</a:t>
            </a:r>
          </a:p>
        </p:txBody>
      </p:sp>
    </p:spTree>
    <p:extLst>
      <p:ext uri="{BB962C8B-B14F-4D97-AF65-F5344CB8AC3E}">
        <p14:creationId xmlns:p14="http://schemas.microsoft.com/office/powerpoint/2010/main" val="1313209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文本占位符 2"/>
          <p:cNvSpPr>
            <a:spLocks noGrp="1"/>
          </p:cNvSpPr>
          <p:nvPr>
            <p:ph type="body"/>
          </p:nvPr>
        </p:nvSpPr>
        <p:spPr/>
        <p:txBody>
          <a:bodyPr lIns="91440" tIns="45720" rIns="91440" bIns="45720" anchor="t"/>
          <a:lstStyle/>
          <a:p>
            <a:pPr lvl="0"/>
            <a:endParaRPr lang="zh-CN" altLang="en-US">
              <a:ea typeface="宋体" panose="02010600030101010101" pitchFamily="2" charset="-122"/>
            </a:endParaRPr>
          </a:p>
        </p:txBody>
      </p:sp>
    </p:spTree>
    <p:extLst>
      <p:ext uri="{BB962C8B-B14F-4D97-AF65-F5344CB8AC3E}">
        <p14:creationId xmlns:p14="http://schemas.microsoft.com/office/powerpoint/2010/main" val="4141065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p:cNvSpPr>
            <a:spLocks noGrp="1" noRot="1" noChangeAspect="1"/>
          </p:cNvSpPr>
          <p:nvPr>
            <p:ph type="sldImg"/>
          </p:nvPr>
        </p:nvSpPr>
        <p:spPr/>
      </p:sp>
      <p:sp>
        <p:nvSpPr>
          <p:cNvPr id="16386" name="文本占位符 2"/>
          <p:cNvSpPr>
            <a:spLocks noGrp="1"/>
          </p:cNvSpPr>
          <p:nvPr>
            <p:ph type="body"/>
          </p:nvPr>
        </p:nvSpPr>
        <p:spPr/>
        <p:txBody>
          <a:bodyPr lIns="91440" tIns="45720" rIns="91440" bIns="45720" anchor="t"/>
          <a:lstStyle/>
          <a:p>
            <a:pPr lvl="0"/>
            <a:r>
              <a:rPr lang="zh-CN" altLang="en-US">
                <a:ea typeface="宋体" panose="02010600030101010101" pitchFamily="2" charset="-122"/>
              </a:rPr>
              <a:t>回本的能力和快慢</a:t>
            </a:r>
          </a:p>
        </p:txBody>
      </p:sp>
    </p:spTree>
    <p:extLst>
      <p:ext uri="{BB962C8B-B14F-4D97-AF65-F5344CB8AC3E}">
        <p14:creationId xmlns:p14="http://schemas.microsoft.com/office/powerpoint/2010/main" val="3330970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D35795C2-0DD1-420A-928F-CD6D20B04999}" type="datetimeFigureOut">
              <a:rPr lang="zh-CN" altLang="en-US" smtClean="0"/>
              <a:t>2024-05-07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424358-FB94-4C07-95D1-47DD965FE8EA}" type="slidenum">
              <a:rPr lang="zh-CN" altLang="en-US" smtClean="0"/>
              <a:t>‹#›</a:t>
            </a:fld>
            <a:endParaRPr lang="zh-CN" altLang="en-US"/>
          </a:p>
        </p:txBody>
      </p:sp>
    </p:spTree>
    <p:extLst>
      <p:ext uri="{BB962C8B-B14F-4D97-AF65-F5344CB8AC3E}">
        <p14:creationId xmlns:p14="http://schemas.microsoft.com/office/powerpoint/2010/main" val="1027353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5795C2-0DD1-420A-928F-CD6D20B04999}" type="datetimeFigureOut">
              <a:rPr lang="zh-CN" altLang="en-US" smtClean="0"/>
              <a:t>2024-05-07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424358-FB94-4C07-95D1-47DD965FE8EA}" type="slidenum">
              <a:rPr lang="zh-CN" altLang="en-US" smtClean="0"/>
              <a:t>‹#›</a:t>
            </a:fld>
            <a:endParaRPr lang="zh-CN" altLang="en-US"/>
          </a:p>
        </p:txBody>
      </p:sp>
    </p:spTree>
    <p:extLst>
      <p:ext uri="{BB962C8B-B14F-4D97-AF65-F5344CB8AC3E}">
        <p14:creationId xmlns:p14="http://schemas.microsoft.com/office/powerpoint/2010/main" val="248281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5795C2-0DD1-420A-928F-CD6D20B04999}" type="datetimeFigureOut">
              <a:rPr lang="zh-CN" altLang="en-US" smtClean="0"/>
              <a:t>2024-05-07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424358-FB94-4C07-95D1-47DD965FE8EA}" type="slidenum">
              <a:rPr lang="zh-CN" altLang="en-US" smtClean="0"/>
              <a:t>‹#›</a:t>
            </a:fld>
            <a:endParaRPr lang="zh-CN" altLang="en-US"/>
          </a:p>
        </p:txBody>
      </p:sp>
    </p:spTree>
    <p:extLst>
      <p:ext uri="{BB962C8B-B14F-4D97-AF65-F5344CB8AC3E}">
        <p14:creationId xmlns:p14="http://schemas.microsoft.com/office/powerpoint/2010/main" val="310095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35795C2-0DD1-420A-928F-CD6D20B04999}" type="datetimeFigureOut">
              <a:rPr lang="zh-CN" altLang="en-US" smtClean="0"/>
              <a:t>2024-05-07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424358-FB94-4C07-95D1-47DD965FE8EA}" type="slidenum">
              <a:rPr lang="zh-CN" altLang="en-US" smtClean="0"/>
              <a:t>‹#›</a:t>
            </a:fld>
            <a:endParaRPr lang="zh-CN" altLang="en-US"/>
          </a:p>
        </p:txBody>
      </p:sp>
    </p:spTree>
    <p:extLst>
      <p:ext uri="{BB962C8B-B14F-4D97-AF65-F5344CB8AC3E}">
        <p14:creationId xmlns:p14="http://schemas.microsoft.com/office/powerpoint/2010/main" val="2338955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D35795C2-0DD1-420A-928F-CD6D20B04999}" type="datetimeFigureOut">
              <a:rPr lang="zh-CN" altLang="en-US" smtClean="0"/>
              <a:t>2024-05-07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424358-FB94-4C07-95D1-47DD965FE8EA}" type="slidenum">
              <a:rPr lang="zh-CN" altLang="en-US" smtClean="0"/>
              <a:t>‹#›</a:t>
            </a:fld>
            <a:endParaRPr lang="zh-CN" altLang="en-US"/>
          </a:p>
        </p:txBody>
      </p:sp>
    </p:spTree>
    <p:extLst>
      <p:ext uri="{BB962C8B-B14F-4D97-AF65-F5344CB8AC3E}">
        <p14:creationId xmlns:p14="http://schemas.microsoft.com/office/powerpoint/2010/main" val="418177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35795C2-0DD1-420A-928F-CD6D20B04999}" type="datetimeFigureOut">
              <a:rPr lang="zh-CN" altLang="en-US" smtClean="0"/>
              <a:t>2024-05-07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424358-FB94-4C07-95D1-47DD965FE8EA}" type="slidenum">
              <a:rPr lang="zh-CN" altLang="en-US" smtClean="0"/>
              <a:t>‹#›</a:t>
            </a:fld>
            <a:endParaRPr lang="zh-CN" altLang="en-US"/>
          </a:p>
        </p:txBody>
      </p:sp>
    </p:spTree>
    <p:extLst>
      <p:ext uri="{BB962C8B-B14F-4D97-AF65-F5344CB8AC3E}">
        <p14:creationId xmlns:p14="http://schemas.microsoft.com/office/powerpoint/2010/main" val="2502953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35795C2-0DD1-420A-928F-CD6D20B04999}" type="datetimeFigureOut">
              <a:rPr lang="zh-CN" altLang="en-US" smtClean="0"/>
              <a:t>2024-05-07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424358-FB94-4C07-95D1-47DD965FE8EA}" type="slidenum">
              <a:rPr lang="zh-CN" altLang="en-US" smtClean="0"/>
              <a:t>‹#›</a:t>
            </a:fld>
            <a:endParaRPr lang="zh-CN" altLang="en-US"/>
          </a:p>
        </p:txBody>
      </p:sp>
    </p:spTree>
    <p:extLst>
      <p:ext uri="{BB962C8B-B14F-4D97-AF65-F5344CB8AC3E}">
        <p14:creationId xmlns:p14="http://schemas.microsoft.com/office/powerpoint/2010/main" val="2426143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35795C2-0DD1-420A-928F-CD6D20B04999}" type="datetimeFigureOut">
              <a:rPr lang="zh-CN" altLang="en-US" smtClean="0"/>
              <a:t>2024-05-07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424358-FB94-4C07-95D1-47DD965FE8EA}" type="slidenum">
              <a:rPr lang="zh-CN" altLang="en-US" smtClean="0"/>
              <a:t>‹#›</a:t>
            </a:fld>
            <a:endParaRPr lang="zh-CN" altLang="en-US"/>
          </a:p>
        </p:txBody>
      </p:sp>
    </p:spTree>
    <p:extLst>
      <p:ext uri="{BB962C8B-B14F-4D97-AF65-F5344CB8AC3E}">
        <p14:creationId xmlns:p14="http://schemas.microsoft.com/office/powerpoint/2010/main" val="997903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35795C2-0DD1-420A-928F-CD6D20B04999}" type="datetimeFigureOut">
              <a:rPr lang="zh-CN" altLang="en-US" smtClean="0"/>
              <a:t>2024-05-07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424358-FB94-4C07-95D1-47DD965FE8EA}" type="slidenum">
              <a:rPr lang="zh-CN" altLang="en-US" smtClean="0"/>
              <a:t>‹#›</a:t>
            </a:fld>
            <a:endParaRPr lang="zh-CN" altLang="en-US"/>
          </a:p>
        </p:txBody>
      </p:sp>
    </p:spTree>
    <p:extLst>
      <p:ext uri="{BB962C8B-B14F-4D97-AF65-F5344CB8AC3E}">
        <p14:creationId xmlns:p14="http://schemas.microsoft.com/office/powerpoint/2010/main" val="73888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35795C2-0DD1-420A-928F-CD6D20B04999}" type="datetimeFigureOut">
              <a:rPr lang="zh-CN" altLang="en-US" smtClean="0"/>
              <a:t>2024-05-07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424358-FB94-4C07-95D1-47DD965FE8EA}" type="slidenum">
              <a:rPr lang="zh-CN" altLang="en-US" smtClean="0"/>
              <a:t>‹#›</a:t>
            </a:fld>
            <a:endParaRPr lang="zh-CN" altLang="en-US"/>
          </a:p>
        </p:txBody>
      </p:sp>
    </p:spTree>
    <p:extLst>
      <p:ext uri="{BB962C8B-B14F-4D97-AF65-F5344CB8AC3E}">
        <p14:creationId xmlns:p14="http://schemas.microsoft.com/office/powerpoint/2010/main" val="3828159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D35795C2-0DD1-420A-928F-CD6D20B04999}" type="datetimeFigureOut">
              <a:rPr lang="zh-CN" altLang="en-US" smtClean="0"/>
              <a:t>2024-05-07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424358-FB94-4C07-95D1-47DD965FE8EA}" type="slidenum">
              <a:rPr lang="zh-CN" altLang="en-US" smtClean="0"/>
              <a:t>‹#›</a:t>
            </a:fld>
            <a:endParaRPr lang="zh-CN" altLang="en-US"/>
          </a:p>
        </p:txBody>
      </p:sp>
    </p:spTree>
    <p:extLst>
      <p:ext uri="{BB962C8B-B14F-4D97-AF65-F5344CB8AC3E}">
        <p14:creationId xmlns:p14="http://schemas.microsoft.com/office/powerpoint/2010/main" val="54118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795C2-0DD1-420A-928F-CD6D20B04999}" type="datetimeFigureOut">
              <a:rPr lang="zh-CN" altLang="en-US" smtClean="0"/>
              <a:t>2024-05-07</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424358-FB94-4C07-95D1-47DD965FE8EA}" type="slidenum">
              <a:rPr lang="zh-CN" altLang="en-US" smtClean="0"/>
              <a:t>‹#›</a:t>
            </a:fld>
            <a:endParaRPr lang="zh-CN" altLang="en-US"/>
          </a:p>
        </p:txBody>
      </p:sp>
    </p:spTree>
    <p:extLst>
      <p:ext uri="{BB962C8B-B14F-4D97-AF65-F5344CB8AC3E}">
        <p14:creationId xmlns:p14="http://schemas.microsoft.com/office/powerpoint/2010/main" val="2017585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10.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12.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1.bin"/><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3.bin"/><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6.wmf"/><Relationship Id="rId5" Type="http://schemas.openxmlformats.org/officeDocument/2006/relationships/oleObject" Target="../embeddings/oleObject15.bin"/><Relationship Id="rId4" Type="http://schemas.openxmlformats.org/officeDocument/2006/relationships/image" Target="../media/image1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7.wmf"/><Relationship Id="rId4" Type="http://schemas.openxmlformats.org/officeDocument/2006/relationships/oleObject" Target="../embeddings/oleObject16.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8.wmf"/><Relationship Id="rId4"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21.png"/><Relationship Id="rId7"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C:/windows/temp/msoclip1/01/clip_image001.gi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23.wmf"/><Relationship Id="rId5" Type="http://schemas.openxmlformats.org/officeDocument/2006/relationships/oleObject" Target="../embeddings/oleObject21.bin"/><Relationship Id="rId4" Type="http://schemas.openxmlformats.org/officeDocument/2006/relationships/image" Target="../media/image2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25.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7.wmf"/><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oleObject" Target="../embeddings/oleObject25.bin"/><Relationship Id="rId5" Type="http://schemas.openxmlformats.org/officeDocument/2006/relationships/image" Target="../media/image26.wmf"/><Relationship Id="rId4" Type="http://schemas.openxmlformats.org/officeDocument/2006/relationships/oleObject" Target="../embeddings/oleObject24.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29.wmf"/><Relationship Id="rId5" Type="http://schemas.openxmlformats.org/officeDocument/2006/relationships/oleObject" Target="../embeddings/oleObject27.bin"/><Relationship Id="rId4" Type="http://schemas.openxmlformats.org/officeDocument/2006/relationships/image" Target="../media/image28.wmf"/></Relationships>
</file>

<file path=ppt/slides/_rels/slide35.xml.rels><?xml version="1.0" encoding="UTF-8" standalone="yes"?>
<Relationships xmlns="http://schemas.openxmlformats.org/package/2006/relationships"><Relationship Id="rId3" Type="http://schemas.openxmlformats.org/officeDocument/2006/relationships/image" Target="C:/windows/temp/msoclip1/01/clip_image001.gif" TargetMode="External"/><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31.wmf"/><Relationship Id="rId5" Type="http://schemas.openxmlformats.org/officeDocument/2006/relationships/oleObject" Target="../embeddings/oleObject29.bin"/><Relationship Id="rId4" Type="http://schemas.openxmlformats.org/officeDocument/2006/relationships/image" Target="../media/image30.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33.wmf"/></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34.wmf"/><Relationship Id="rId4" Type="http://schemas.openxmlformats.org/officeDocument/2006/relationships/oleObject" Target="../embeddings/oleObject32.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image" Target="../media/image36.wmf"/><Relationship Id="rId5" Type="http://schemas.openxmlformats.org/officeDocument/2006/relationships/oleObject" Target="../embeddings/oleObject34.bin"/><Relationship Id="rId4" Type="http://schemas.openxmlformats.org/officeDocument/2006/relationships/image" Target="../media/image3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7.xml"/><Relationship Id="rId7" Type="http://schemas.openxmlformats.org/officeDocument/2006/relationships/image" Target="../media/image38.wmf"/><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oleObject" Target="../embeddings/oleObject36.bin"/><Relationship Id="rId5" Type="http://schemas.openxmlformats.org/officeDocument/2006/relationships/image" Target="../media/image37.wmf"/><Relationship Id="rId4" Type="http://schemas.openxmlformats.org/officeDocument/2006/relationships/oleObject" Target="../embeddings/oleObject35.bin"/><Relationship Id="rId9" Type="http://schemas.openxmlformats.org/officeDocument/2006/relationships/image" Target="../media/image35.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39.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41.wmf"/><Relationship Id="rId5" Type="http://schemas.openxmlformats.org/officeDocument/2006/relationships/oleObject" Target="../embeddings/oleObject40.bin"/><Relationship Id="rId4" Type="http://schemas.openxmlformats.org/officeDocument/2006/relationships/image" Target="../media/image40.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43.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44.wmf"/><Relationship Id="rId5" Type="http://schemas.openxmlformats.org/officeDocument/2006/relationships/oleObject" Target="../embeddings/oleObject44.bin"/><Relationship Id="rId4" Type="http://schemas.openxmlformats.org/officeDocument/2006/relationships/image" Target="../media/image43.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46.wmf"/><Relationship Id="rId5" Type="http://schemas.openxmlformats.org/officeDocument/2006/relationships/oleObject" Target="../embeddings/oleObject46.bin"/><Relationship Id="rId4" Type="http://schemas.openxmlformats.org/officeDocument/2006/relationships/image" Target="../media/image45.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4.wmf"/><Relationship Id="rId7" Type="http://schemas.openxmlformats.org/officeDocument/2006/relationships/image" Target="../media/image2.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 Id="rId9" Type="http://schemas.openxmlformats.org/officeDocument/2006/relationships/image" Target="../media/image3.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49.wmf"/><Relationship Id="rId5" Type="http://schemas.openxmlformats.org/officeDocument/2006/relationships/oleObject" Target="../embeddings/oleObject49.bin"/><Relationship Id="rId4" Type="http://schemas.openxmlformats.org/officeDocument/2006/relationships/image" Target="../media/image48.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52.wmf"/><Relationship Id="rId5" Type="http://schemas.openxmlformats.org/officeDocument/2006/relationships/oleObject" Target="../embeddings/oleObject51.bin"/><Relationship Id="rId4" Type="http://schemas.openxmlformats.org/officeDocument/2006/relationships/image" Target="../media/image51.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image" Target="../media/image54.wmf"/><Relationship Id="rId5" Type="http://schemas.openxmlformats.org/officeDocument/2006/relationships/oleObject" Target="../embeddings/oleObject53.bin"/><Relationship Id="rId4" Type="http://schemas.openxmlformats.org/officeDocument/2006/relationships/image" Target="../media/image53.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7.xml"/><Relationship Id="rId1" Type="http://schemas.openxmlformats.org/officeDocument/2006/relationships/vmlDrawing" Target="../drawings/vmlDrawing28.vml"/><Relationship Id="rId4" Type="http://schemas.openxmlformats.org/officeDocument/2006/relationships/image" Target="../media/image55.wmf"/></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11.xml"/><Relationship Id="rId7" Type="http://schemas.openxmlformats.org/officeDocument/2006/relationships/image" Target="../media/image57.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oleObject" Target="../embeddings/oleObject56.bin"/><Relationship Id="rId11" Type="http://schemas.openxmlformats.org/officeDocument/2006/relationships/image" Target="../media/image59.wmf"/><Relationship Id="rId5" Type="http://schemas.openxmlformats.org/officeDocument/2006/relationships/image" Target="../media/image56.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58.w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notesSlide" Target="../notesSlides/notesSlide12.xml"/><Relationship Id="rId7" Type="http://schemas.openxmlformats.org/officeDocument/2006/relationships/image" Target="../media/image61.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60.bin"/><Relationship Id="rId5" Type="http://schemas.openxmlformats.org/officeDocument/2006/relationships/image" Target="../media/image60.wmf"/><Relationship Id="rId4" Type="http://schemas.openxmlformats.org/officeDocument/2006/relationships/oleObject" Target="../embeddings/oleObject59.bin"/><Relationship Id="rId9" Type="http://schemas.openxmlformats.org/officeDocument/2006/relationships/image" Target="../media/image62.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image" Target="../media/image64.wmf"/><Relationship Id="rId5" Type="http://schemas.openxmlformats.org/officeDocument/2006/relationships/oleObject" Target="../embeddings/oleObject63.bin"/><Relationship Id="rId4" Type="http://schemas.openxmlformats.org/officeDocument/2006/relationships/image" Target="../media/image63.wmf"/></Relationships>
</file>

<file path=ppt/slides/_rels/slide64.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slideLayout" Target="../slideLayouts/slideLayout7.xml"/><Relationship Id="rId7" Type="http://schemas.openxmlformats.org/officeDocument/2006/relationships/oleObject" Target="../embeddings/oleObject65.bin"/><Relationship Id="rId2" Type="http://schemas.openxmlformats.org/officeDocument/2006/relationships/tags" Target="../tags/tag3.xml"/><Relationship Id="rId1" Type="http://schemas.openxmlformats.org/officeDocument/2006/relationships/vmlDrawing" Target="../drawings/vmlDrawing32.vml"/><Relationship Id="rId6" Type="http://schemas.openxmlformats.org/officeDocument/2006/relationships/image" Target="../media/image65.wmf"/><Relationship Id="rId5" Type="http://schemas.openxmlformats.org/officeDocument/2006/relationships/oleObject" Target="../embeddings/oleObject64.bin"/><Relationship Id="rId10" Type="http://schemas.openxmlformats.org/officeDocument/2006/relationships/image" Target="../media/image67.wmf"/><Relationship Id="rId4" Type="http://schemas.openxmlformats.org/officeDocument/2006/relationships/notesSlide" Target="../notesSlides/notesSlide13.xml"/><Relationship Id="rId9" Type="http://schemas.openxmlformats.org/officeDocument/2006/relationships/oleObject" Target="../embeddings/oleObject66.bin"/></Relationships>
</file>

<file path=ppt/slides/_rels/slide6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72.wmf"/><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68.bin"/><Relationship Id="rId5" Type="http://schemas.openxmlformats.org/officeDocument/2006/relationships/image" Target="../media/image71.wmf"/><Relationship Id="rId4" Type="http://schemas.openxmlformats.org/officeDocument/2006/relationships/oleObject" Target="../embeddings/oleObject67.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slideLayout" Target="../slideLayouts/slideLayout7.xml"/><Relationship Id="rId7" Type="http://schemas.openxmlformats.org/officeDocument/2006/relationships/oleObject" Target="../embeddings/oleObject70.bin"/><Relationship Id="rId12" Type="http://schemas.openxmlformats.org/officeDocument/2006/relationships/image" Target="../media/image75.wmf"/><Relationship Id="rId2" Type="http://schemas.openxmlformats.org/officeDocument/2006/relationships/tags" Target="../tags/tag4.xml"/><Relationship Id="rId1" Type="http://schemas.openxmlformats.org/officeDocument/2006/relationships/vmlDrawing" Target="../drawings/vmlDrawing34.vml"/><Relationship Id="rId6" Type="http://schemas.openxmlformats.org/officeDocument/2006/relationships/image" Target="../media/image71.wmf"/><Relationship Id="rId11" Type="http://schemas.openxmlformats.org/officeDocument/2006/relationships/oleObject" Target="../embeddings/oleObject72.bin"/><Relationship Id="rId5" Type="http://schemas.openxmlformats.org/officeDocument/2006/relationships/oleObject" Target="../embeddings/oleObject69.bin"/><Relationship Id="rId10" Type="http://schemas.openxmlformats.org/officeDocument/2006/relationships/image" Target="../media/image74.wmf"/><Relationship Id="rId4" Type="http://schemas.openxmlformats.org/officeDocument/2006/relationships/notesSlide" Target="../notesSlides/notesSlide15.xml"/><Relationship Id="rId9" Type="http://schemas.openxmlformats.org/officeDocument/2006/relationships/oleObject" Target="../embeddings/oleObject71.bin"/></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slideLayout" Target="../slideLayouts/slideLayout7.xml"/><Relationship Id="rId7" Type="http://schemas.openxmlformats.org/officeDocument/2006/relationships/oleObject" Target="../embeddings/oleObject74.bin"/><Relationship Id="rId2" Type="http://schemas.openxmlformats.org/officeDocument/2006/relationships/tags" Target="../tags/tag5.xml"/><Relationship Id="rId1" Type="http://schemas.openxmlformats.org/officeDocument/2006/relationships/vmlDrawing" Target="../drawings/vmlDrawing35.vml"/><Relationship Id="rId6" Type="http://schemas.openxmlformats.org/officeDocument/2006/relationships/image" Target="../media/image76.wmf"/><Relationship Id="rId5" Type="http://schemas.openxmlformats.org/officeDocument/2006/relationships/oleObject" Target="../embeddings/oleObject73.bin"/><Relationship Id="rId4" Type="http://schemas.openxmlformats.org/officeDocument/2006/relationships/notesSlide" Target="../notesSlides/notesSlide16.xml"/></Relationships>
</file>

<file path=ppt/slides/_rels/slide7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80.wmf"/><Relationship Id="rId2" Type="http://schemas.openxmlformats.org/officeDocument/2006/relationships/tags" Target="../tags/tag6.xml"/><Relationship Id="rId1" Type="http://schemas.openxmlformats.org/officeDocument/2006/relationships/vmlDrawing" Target="../drawings/vmlDrawing36.vml"/><Relationship Id="rId6" Type="http://schemas.openxmlformats.org/officeDocument/2006/relationships/oleObject" Target="../embeddings/oleObject76.bin"/><Relationship Id="rId5" Type="http://schemas.openxmlformats.org/officeDocument/2006/relationships/image" Target="../media/image79.wmf"/><Relationship Id="rId4" Type="http://schemas.openxmlformats.org/officeDocument/2006/relationships/oleObject" Target="../embeddings/oleObject75.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37.vml"/><Relationship Id="rId5" Type="http://schemas.openxmlformats.org/officeDocument/2006/relationships/image" Target="../media/image81.wmf"/><Relationship Id="rId4" Type="http://schemas.openxmlformats.org/officeDocument/2006/relationships/oleObject" Target="../embeddings/oleObject77.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38.vml"/><Relationship Id="rId5" Type="http://schemas.openxmlformats.org/officeDocument/2006/relationships/image" Target="../media/image82.wmf"/><Relationship Id="rId4" Type="http://schemas.openxmlformats.org/officeDocument/2006/relationships/oleObject" Target="../embeddings/oleObject78.bin"/></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81.bin"/><Relationship Id="rId3" Type="http://schemas.openxmlformats.org/officeDocument/2006/relationships/slideLayout" Target="../slideLayouts/slideLayout7.xml"/><Relationship Id="rId7" Type="http://schemas.openxmlformats.org/officeDocument/2006/relationships/image" Target="../media/image83.wmf"/><Relationship Id="rId2" Type="http://schemas.openxmlformats.org/officeDocument/2006/relationships/tags" Target="../tags/tag7.xml"/><Relationship Id="rId1" Type="http://schemas.openxmlformats.org/officeDocument/2006/relationships/vmlDrawing" Target="../drawings/vmlDrawing39.vml"/><Relationship Id="rId6" Type="http://schemas.openxmlformats.org/officeDocument/2006/relationships/oleObject" Target="../embeddings/oleObject80.bin"/><Relationship Id="rId5" Type="http://schemas.openxmlformats.org/officeDocument/2006/relationships/image" Target="../media/image82.wmf"/><Relationship Id="rId4" Type="http://schemas.openxmlformats.org/officeDocument/2006/relationships/oleObject" Target="../embeddings/oleObject79.bin"/><Relationship Id="rId9" Type="http://schemas.openxmlformats.org/officeDocument/2006/relationships/image" Target="../media/image84.wmf"/></Relationships>
</file>

<file path=ppt/slides/_rels/slide8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82.bin"/><Relationship Id="rId2" Type="http://schemas.openxmlformats.org/officeDocument/2006/relationships/slideLayout" Target="../slideLayouts/slideLayout7.xml"/><Relationship Id="rId1" Type="http://schemas.openxmlformats.org/officeDocument/2006/relationships/vmlDrawing" Target="../drawings/vmlDrawing40.vml"/><Relationship Id="rId6" Type="http://schemas.openxmlformats.org/officeDocument/2006/relationships/image" Target="../media/image87.wmf"/><Relationship Id="rId5" Type="http://schemas.openxmlformats.org/officeDocument/2006/relationships/oleObject" Target="../embeddings/oleObject83.bin"/><Relationship Id="rId4" Type="http://schemas.openxmlformats.org/officeDocument/2006/relationships/image" Target="../media/image86.wmf"/></Relationships>
</file>

<file path=ppt/slides/_rels/slide87.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88.bin"/><Relationship Id="rId3" Type="http://schemas.openxmlformats.org/officeDocument/2006/relationships/slideLayout" Target="../slideLayouts/slideLayout7.xml"/><Relationship Id="rId7" Type="http://schemas.openxmlformats.org/officeDocument/2006/relationships/oleObject" Target="../embeddings/oleObject85.bin"/><Relationship Id="rId12" Type="http://schemas.openxmlformats.org/officeDocument/2006/relationships/image" Target="../media/image91.wmf"/><Relationship Id="rId2" Type="http://schemas.openxmlformats.org/officeDocument/2006/relationships/tags" Target="../tags/tag8.xml"/><Relationship Id="rId1" Type="http://schemas.openxmlformats.org/officeDocument/2006/relationships/vmlDrawing" Target="../drawings/vmlDrawing41.vml"/><Relationship Id="rId6" Type="http://schemas.openxmlformats.org/officeDocument/2006/relationships/image" Target="../media/image88.wmf"/><Relationship Id="rId11" Type="http://schemas.openxmlformats.org/officeDocument/2006/relationships/oleObject" Target="../embeddings/oleObject87.bin"/><Relationship Id="rId5" Type="http://schemas.openxmlformats.org/officeDocument/2006/relationships/oleObject" Target="../embeddings/oleObject84.bin"/><Relationship Id="rId10" Type="http://schemas.openxmlformats.org/officeDocument/2006/relationships/image" Target="../media/image90.wmf"/><Relationship Id="rId4" Type="http://schemas.openxmlformats.org/officeDocument/2006/relationships/notesSlide" Target="../notesSlides/notesSlide20.xml"/><Relationship Id="rId9" Type="http://schemas.openxmlformats.org/officeDocument/2006/relationships/oleObject" Target="../embeddings/oleObject86.bin"/><Relationship Id="rId14" Type="http://schemas.openxmlformats.org/officeDocument/2006/relationships/image" Target="../media/image92.wmf"/></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59423" y="1046285"/>
            <a:ext cx="7403123" cy="3231654"/>
          </a:xfrm>
          <a:prstGeom prst="rect">
            <a:avLst/>
          </a:prstGeom>
          <a:noFill/>
        </p:spPr>
        <p:txBody>
          <a:bodyPr wrap="square" rtlCol="0">
            <a:spAutoFit/>
          </a:bodyPr>
          <a:lstStyle/>
          <a:p>
            <a:r>
              <a:rPr lang="zh-CN" altLang="en-US" sz="2800" b="1" smtClean="0"/>
              <a:t>可能的题型</a:t>
            </a:r>
            <a:endParaRPr lang="en-US" altLang="zh-CN" sz="2800" b="1" smtClean="0"/>
          </a:p>
          <a:p>
            <a:r>
              <a:rPr lang="zh-CN" altLang="en-US" sz="2800" b="1" smtClean="0"/>
              <a:t>一、名词解释 </a:t>
            </a:r>
            <a:r>
              <a:rPr lang="en-US" altLang="zh-CN" sz="2800" b="1" smtClean="0"/>
              <a:t>5</a:t>
            </a:r>
            <a:r>
              <a:rPr lang="zh-CN" altLang="en-US" sz="2800" b="1" smtClean="0"/>
              <a:t>个左右（每题</a:t>
            </a:r>
            <a:r>
              <a:rPr lang="en-US" altLang="zh-CN" sz="2800" b="1" smtClean="0"/>
              <a:t>4</a:t>
            </a:r>
            <a:r>
              <a:rPr lang="zh-CN" altLang="en-US" sz="2800" b="1" smtClean="0"/>
              <a:t>分，共</a:t>
            </a:r>
            <a:r>
              <a:rPr lang="en-US" altLang="zh-CN" sz="2800" b="1" smtClean="0"/>
              <a:t>20</a:t>
            </a:r>
            <a:r>
              <a:rPr lang="zh-CN" altLang="en-US" sz="2800" b="1" smtClean="0"/>
              <a:t>分）</a:t>
            </a:r>
            <a:endParaRPr lang="en-US" altLang="zh-CN" sz="2800" b="1" smtClean="0"/>
          </a:p>
          <a:p>
            <a:r>
              <a:rPr lang="zh-CN" altLang="en-US" sz="2800" b="1" smtClean="0"/>
              <a:t>二、填空题    （每空</a:t>
            </a:r>
            <a:r>
              <a:rPr lang="en-US" altLang="zh-CN" sz="2800" b="1" smtClean="0"/>
              <a:t>0.5</a:t>
            </a:r>
            <a:r>
              <a:rPr lang="zh-CN" altLang="en-US" sz="2800" b="1" smtClean="0"/>
              <a:t>分，共</a:t>
            </a:r>
            <a:r>
              <a:rPr lang="en-US" altLang="zh-CN" sz="2800" b="1" smtClean="0"/>
              <a:t>10</a:t>
            </a:r>
            <a:r>
              <a:rPr lang="zh-CN" altLang="en-US" sz="2800" b="1" smtClean="0"/>
              <a:t>分）</a:t>
            </a:r>
            <a:endParaRPr lang="en-US" altLang="zh-CN" sz="2800" b="1" smtClean="0"/>
          </a:p>
          <a:p>
            <a:r>
              <a:rPr lang="zh-CN" altLang="en-US" sz="2800" b="1" smtClean="0"/>
              <a:t>三、</a:t>
            </a:r>
            <a:r>
              <a:rPr lang="zh-CN" altLang="en-US" sz="2800" b="1" smtClean="0"/>
              <a:t>选择题</a:t>
            </a:r>
            <a:r>
              <a:rPr lang="en-US" altLang="zh-CN" sz="2800" b="1" smtClean="0"/>
              <a:t>10</a:t>
            </a:r>
            <a:r>
              <a:rPr lang="zh-CN" altLang="en-US" sz="2800" b="1" smtClean="0"/>
              <a:t>道 </a:t>
            </a:r>
            <a:r>
              <a:rPr lang="zh-CN" altLang="en-US" sz="2800" b="1" smtClean="0"/>
              <a:t>（每空</a:t>
            </a:r>
            <a:r>
              <a:rPr lang="en-US" altLang="zh-CN" sz="2800" b="1" smtClean="0"/>
              <a:t>2</a:t>
            </a:r>
            <a:r>
              <a:rPr lang="zh-CN" altLang="en-US" sz="2800" b="1" smtClean="0"/>
              <a:t>分，共</a:t>
            </a:r>
            <a:r>
              <a:rPr lang="en-US" altLang="zh-CN" sz="2800" b="1" smtClean="0"/>
              <a:t>20</a:t>
            </a:r>
            <a:r>
              <a:rPr lang="zh-CN" altLang="en-US" sz="2800" b="1" smtClean="0"/>
              <a:t>分）</a:t>
            </a:r>
            <a:endParaRPr lang="en-US" altLang="zh-CN" sz="2800" b="1" smtClean="0"/>
          </a:p>
          <a:p>
            <a:r>
              <a:rPr lang="zh-CN" altLang="en-US" sz="2800" b="1" smtClean="0"/>
              <a:t>四、</a:t>
            </a:r>
            <a:r>
              <a:rPr lang="zh-CN" altLang="en-US" sz="2800" b="1" smtClean="0"/>
              <a:t>简答题</a:t>
            </a:r>
            <a:r>
              <a:rPr lang="en-US" altLang="zh-CN" sz="2800" b="1" smtClean="0"/>
              <a:t>4</a:t>
            </a:r>
            <a:r>
              <a:rPr lang="zh-CN" altLang="en-US" sz="2800" b="1" smtClean="0"/>
              <a:t>道（每题</a:t>
            </a:r>
            <a:r>
              <a:rPr lang="en-US" altLang="zh-CN" sz="2800" b="1" smtClean="0"/>
              <a:t>5</a:t>
            </a:r>
            <a:r>
              <a:rPr lang="zh-CN" altLang="en-US" sz="2800" b="1" smtClean="0"/>
              <a:t>分，共</a:t>
            </a:r>
            <a:r>
              <a:rPr lang="en-US" altLang="zh-CN" sz="2800" b="1" smtClean="0"/>
              <a:t>20</a:t>
            </a:r>
            <a:r>
              <a:rPr lang="zh-CN" altLang="en-US" sz="2800" b="1" smtClean="0"/>
              <a:t>分）</a:t>
            </a:r>
            <a:endParaRPr lang="en-US" altLang="zh-CN" sz="2800" b="1" smtClean="0"/>
          </a:p>
          <a:p>
            <a:r>
              <a:rPr lang="zh-CN" altLang="en-US" sz="2800" b="1" smtClean="0"/>
              <a:t>五、计算题</a:t>
            </a:r>
            <a:r>
              <a:rPr lang="en-US" altLang="zh-CN" sz="2800" b="1" smtClean="0"/>
              <a:t>5</a:t>
            </a:r>
            <a:r>
              <a:rPr lang="zh-CN" altLang="en-US" sz="2800" b="1" smtClean="0"/>
              <a:t>道 （每题</a:t>
            </a:r>
            <a:r>
              <a:rPr lang="en-US" altLang="zh-CN" sz="2800" b="1" smtClean="0"/>
              <a:t>6</a:t>
            </a:r>
            <a:r>
              <a:rPr lang="zh-CN" altLang="en-US" sz="2800" b="1" smtClean="0"/>
              <a:t>分，共</a:t>
            </a:r>
            <a:r>
              <a:rPr lang="en-US" altLang="zh-CN" sz="2800" b="1" smtClean="0"/>
              <a:t>30</a:t>
            </a:r>
            <a:r>
              <a:rPr lang="zh-CN" altLang="en-US" sz="2800" b="1" smtClean="0"/>
              <a:t>分）</a:t>
            </a:r>
            <a:endParaRPr lang="en-US" altLang="zh-CN" sz="2800" b="1" smtClean="0"/>
          </a:p>
          <a:p>
            <a:endParaRPr lang="en-US" altLang="zh-CN" smtClean="0"/>
          </a:p>
          <a:p>
            <a:endParaRPr lang="en-US" altLang="zh-CN" smtClean="0"/>
          </a:p>
        </p:txBody>
      </p:sp>
    </p:spTree>
    <p:extLst>
      <p:ext uri="{BB962C8B-B14F-4D97-AF65-F5344CB8AC3E}">
        <p14:creationId xmlns:p14="http://schemas.microsoft.com/office/powerpoint/2010/main" val="33654377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ChangeArrowheads="1"/>
          </p:cNvSpPr>
          <p:nvPr/>
        </p:nvSpPr>
        <p:spPr bwMode="auto">
          <a:xfrm>
            <a:off x="609600" y="533400"/>
            <a:ext cx="2373313" cy="523875"/>
          </a:xfrm>
          <a:prstGeom prst="rect">
            <a:avLst/>
          </a:prstGeom>
          <a:noFill/>
          <a:ln w="9525">
            <a:noFill/>
            <a:miter lim="800000"/>
          </a:ln>
          <a:effectLst/>
        </p:spPr>
        <p:txBody>
          <a:bodyPr wrap="none">
            <a:spAutoFit/>
          </a:bodyPr>
          <a:lstStyle/>
          <a:p>
            <a:pPr eaLnBrk="1" hangingPunct="1">
              <a:spcBef>
                <a:spcPct val="50000"/>
              </a:spcBef>
              <a:defRPr/>
            </a:pPr>
            <a:r>
              <a:rPr kumimoji="1" lang="zh-CN" altLang="en-US" sz="2800" b="1" dirty="0">
                <a:latin typeface="+mn-lt"/>
                <a:ea typeface="微软雅黑 Light" panose="020B0502040204020203" pitchFamily="34" charset="-122"/>
              </a:rPr>
              <a:t>3. 余额递减法</a:t>
            </a:r>
          </a:p>
        </p:txBody>
      </p:sp>
      <p:grpSp>
        <p:nvGrpSpPr>
          <p:cNvPr id="49155" name="Group 19"/>
          <p:cNvGrpSpPr>
            <a:grpSpLocks/>
          </p:cNvGrpSpPr>
          <p:nvPr/>
        </p:nvGrpSpPr>
        <p:grpSpPr bwMode="auto">
          <a:xfrm>
            <a:off x="827088" y="2133600"/>
            <a:ext cx="7277100" cy="3832225"/>
            <a:chOff x="720" y="1440"/>
            <a:chExt cx="4584" cy="2414"/>
          </a:xfrm>
        </p:grpSpPr>
        <p:sp>
          <p:nvSpPr>
            <p:cNvPr id="49157" name="Text Box 2"/>
            <p:cNvSpPr txBox="1">
              <a:spLocks noChangeArrowheads="1"/>
            </p:cNvSpPr>
            <p:nvPr/>
          </p:nvSpPr>
          <p:spPr bwMode="auto">
            <a:xfrm>
              <a:off x="720" y="1440"/>
              <a:ext cx="313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latin typeface="微软雅黑 Light" panose="020B0502040204020203" pitchFamily="34" charset="-122"/>
                  <a:ea typeface="微软雅黑 Light" panose="020B0502040204020203" pitchFamily="34" charset="-122"/>
                </a:rPr>
                <a:t>年折旧费=折旧率×递减的账面价值</a:t>
              </a:r>
              <a:endParaRPr lang="zh-CN" altLang="en-US" sz="2400">
                <a:latin typeface="微软雅黑 Light" panose="020B0502040204020203" pitchFamily="34" charset="-122"/>
                <a:ea typeface="微软雅黑 Light" panose="020B0502040204020203" pitchFamily="34" charset="-122"/>
              </a:endParaRPr>
            </a:p>
          </p:txBody>
        </p:sp>
        <p:graphicFrame>
          <p:nvGraphicFramePr>
            <p:cNvPr id="49158" name="Object 3"/>
            <p:cNvGraphicFramePr>
              <a:graphicFrameLocks/>
            </p:cNvGraphicFramePr>
            <p:nvPr/>
          </p:nvGraphicFramePr>
          <p:xfrm>
            <a:off x="864" y="1920"/>
            <a:ext cx="1248" cy="360"/>
          </p:xfrm>
          <a:graphic>
            <a:graphicData uri="http://schemas.openxmlformats.org/presentationml/2006/ole">
              <mc:AlternateContent xmlns:mc="http://schemas.openxmlformats.org/markup-compatibility/2006">
                <mc:Choice xmlns:v="urn:schemas-microsoft-com:vml" Requires="v">
                  <p:oleObj spid="_x0000_s46106" r:id="rId3" imgW="837836" imgH="241195" progId="Equation.DSMT4">
                    <p:embed/>
                  </p:oleObj>
                </mc:Choice>
                <mc:Fallback>
                  <p:oleObj r:id="rId3" imgW="837836" imgH="241195" progId="Equation.DSMT4">
                    <p:embed/>
                    <p:pic>
                      <p:nvPicPr>
                        <p:cNvPr id="49158"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1920"/>
                          <a:ext cx="1248" cy="360"/>
                        </a:xfrm>
                        <a:prstGeom prst="rect">
                          <a:avLst/>
                        </a:prstGeom>
                        <a:solidFill>
                          <a:srgbClr val="CCFFCC"/>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9159" name="Group 5"/>
            <p:cNvGrpSpPr>
              <a:grpSpLocks/>
            </p:cNvGrpSpPr>
            <p:nvPr/>
          </p:nvGrpSpPr>
          <p:grpSpPr bwMode="auto">
            <a:xfrm>
              <a:off x="720" y="2496"/>
              <a:ext cx="2112" cy="1092"/>
              <a:chOff x="1344" y="2256"/>
              <a:chExt cx="3072" cy="1476"/>
            </a:xfrm>
          </p:grpSpPr>
          <p:graphicFrame>
            <p:nvGraphicFramePr>
              <p:cNvPr id="49162" name="Object 6"/>
              <p:cNvGraphicFramePr>
                <a:graphicFrameLocks/>
              </p:cNvGraphicFramePr>
              <p:nvPr/>
            </p:nvGraphicFramePr>
            <p:xfrm>
              <a:off x="1344" y="2256"/>
              <a:ext cx="3072" cy="710"/>
            </p:xfrm>
            <a:graphic>
              <a:graphicData uri="http://schemas.openxmlformats.org/presentationml/2006/ole">
                <mc:AlternateContent xmlns:mc="http://schemas.openxmlformats.org/markup-compatibility/2006">
                  <mc:Choice xmlns:v="urn:schemas-microsoft-com:vml" Requires="v">
                    <p:oleObj spid="_x0000_s46107" r:id="rId5" imgW="1917700" imgH="469900" progId="Equation.DSMT4">
                      <p:embed/>
                    </p:oleObj>
                  </mc:Choice>
                  <mc:Fallback>
                    <p:oleObj r:id="rId5" imgW="1917700" imgH="469900" progId="Equation.DSMT4">
                      <p:embed/>
                      <p:pic>
                        <p:nvPicPr>
                          <p:cNvPr id="49162"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4" y="2256"/>
                            <a:ext cx="3072" cy="710"/>
                          </a:xfrm>
                          <a:prstGeom prst="rect">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9163" name="Object 7"/>
              <p:cNvGraphicFramePr>
                <a:graphicFrameLocks/>
              </p:cNvGraphicFramePr>
              <p:nvPr/>
            </p:nvGraphicFramePr>
            <p:xfrm>
              <a:off x="1344" y="2928"/>
              <a:ext cx="1937" cy="803"/>
            </p:xfrm>
            <a:graphic>
              <a:graphicData uri="http://schemas.openxmlformats.org/presentationml/2006/ole">
                <mc:AlternateContent xmlns:mc="http://schemas.openxmlformats.org/markup-compatibility/2006">
                  <mc:Choice xmlns:v="urn:schemas-microsoft-com:vml" Requires="v">
                    <p:oleObj spid="_x0000_s46108" r:id="rId7" imgW="1104900" imgH="457200" progId="Equation.DSMT4">
                      <p:embed/>
                    </p:oleObj>
                  </mc:Choice>
                  <mc:Fallback>
                    <p:oleObj r:id="rId7" imgW="1104900" imgH="457200" progId="Equation.DSMT4">
                      <p:embed/>
                      <p:pic>
                        <p:nvPicPr>
                          <p:cNvPr id="49163" name="Object 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4" y="2928"/>
                            <a:ext cx="1937" cy="803"/>
                          </a:xfrm>
                          <a:prstGeom prst="rect">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164" name="Rectangle 8"/>
              <p:cNvSpPr>
                <a:spLocks noChangeArrowheads="1"/>
              </p:cNvSpPr>
              <p:nvPr/>
            </p:nvSpPr>
            <p:spPr bwMode="auto">
              <a:xfrm>
                <a:off x="3264" y="2964"/>
                <a:ext cx="1152" cy="768"/>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sp>
          <p:nvSpPr>
            <p:cNvPr id="49160" name="Text Box 9"/>
            <p:cNvSpPr txBox="1">
              <a:spLocks noChangeArrowheads="1"/>
            </p:cNvSpPr>
            <p:nvPr/>
          </p:nvSpPr>
          <p:spPr bwMode="auto">
            <a:xfrm>
              <a:off x="3288" y="3566"/>
              <a:ext cx="20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solidFill>
                    <a:srgbClr val="4A3FDB"/>
                  </a:solidFill>
                  <a:latin typeface="微软雅黑 Light" panose="020B0502040204020203" pitchFamily="34" charset="-122"/>
                  <a:ea typeface="微软雅黑 Light" panose="020B0502040204020203" pitchFamily="34" charset="-122"/>
                </a:rPr>
                <a:t>* 设备残值不能为零</a:t>
              </a:r>
            </a:p>
          </p:txBody>
        </p:sp>
        <p:sp>
          <p:nvSpPr>
            <p:cNvPr id="50185" name="Text Box 10"/>
            <p:cNvSpPr txBox="1">
              <a:spLocks noChangeArrowheads="1"/>
            </p:cNvSpPr>
            <p:nvPr/>
          </p:nvSpPr>
          <p:spPr bwMode="auto">
            <a:xfrm>
              <a:off x="2988" y="2393"/>
              <a:ext cx="1258" cy="1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0"/>
                </a:spcBef>
                <a:buFontTx/>
                <a:buNone/>
                <a:defRPr/>
              </a:pPr>
              <a:r>
                <a:rPr lang="en-US" altLang="zh-CN" sz="2400" dirty="0" smtClean="0">
                  <a:latin typeface="+mn-lt"/>
                  <a:ea typeface="微软雅黑 Light" panose="020B0502040204020203" pitchFamily="34" charset="-122"/>
                </a:rPr>
                <a:t>D-</a:t>
              </a:r>
              <a:r>
                <a:rPr lang="zh-CN" altLang="en-US" sz="2400" dirty="0" smtClean="0">
                  <a:latin typeface="+mn-lt"/>
                  <a:ea typeface="微软雅黑 Light" panose="020B0502040204020203" pitchFamily="34" charset="-122"/>
                </a:rPr>
                <a:t>折旧费；</a:t>
              </a:r>
            </a:p>
            <a:p>
              <a:pPr algn="just" eaLnBrk="1" hangingPunct="1">
                <a:lnSpc>
                  <a:spcPct val="150000"/>
                </a:lnSpc>
                <a:spcBef>
                  <a:spcPct val="0"/>
                </a:spcBef>
                <a:buFontTx/>
                <a:buNone/>
                <a:defRPr/>
              </a:pPr>
              <a:r>
                <a:rPr lang="en-US" altLang="zh-CN" sz="2400" dirty="0" smtClean="0">
                  <a:latin typeface="+mn-lt"/>
                  <a:ea typeface="微软雅黑 Light" panose="020B0502040204020203" pitchFamily="34" charset="-122"/>
                </a:rPr>
                <a:t>P-</a:t>
              </a:r>
              <a:r>
                <a:rPr lang="zh-CN" altLang="en-US" sz="2400" dirty="0" smtClean="0">
                  <a:latin typeface="+mn-lt"/>
                  <a:ea typeface="微软雅黑 Light" panose="020B0502040204020203" pitchFamily="34" charset="-122"/>
                </a:rPr>
                <a:t>账面价值；</a:t>
              </a:r>
            </a:p>
            <a:p>
              <a:pPr algn="just" eaLnBrk="1" hangingPunct="1">
                <a:lnSpc>
                  <a:spcPct val="150000"/>
                </a:lnSpc>
                <a:spcBef>
                  <a:spcPct val="0"/>
                </a:spcBef>
                <a:buFontTx/>
                <a:buNone/>
                <a:defRPr/>
              </a:pPr>
              <a:r>
                <a:rPr lang="en-US" altLang="zh-CN" sz="2400" dirty="0" smtClean="0">
                  <a:latin typeface="+mn-lt"/>
                  <a:ea typeface="微软雅黑 Light" panose="020B0502040204020203" pitchFamily="34" charset="-122"/>
                </a:rPr>
                <a:t>r-</a:t>
              </a:r>
              <a:r>
                <a:rPr lang="zh-CN" altLang="en-US" sz="2400" dirty="0" smtClean="0">
                  <a:latin typeface="+mn-lt"/>
                  <a:ea typeface="微软雅黑 Light" panose="020B0502040204020203" pitchFamily="34" charset="-122"/>
                </a:rPr>
                <a:t>折旧率。</a:t>
              </a:r>
            </a:p>
          </p:txBody>
        </p:sp>
      </p:grpSp>
      <p:sp>
        <p:nvSpPr>
          <p:cNvPr id="49156" name="Text Box 11"/>
          <p:cNvSpPr txBox="1">
            <a:spLocks noChangeArrowheads="1"/>
          </p:cNvSpPr>
          <p:nvPr/>
        </p:nvSpPr>
        <p:spPr bwMode="auto">
          <a:xfrm>
            <a:off x="827088" y="1212850"/>
            <a:ext cx="77358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0"/>
              </a:spcBef>
              <a:buFontTx/>
              <a:buNone/>
            </a:pPr>
            <a:r>
              <a:rPr lang="zh-CN" altLang="en-US" sz="2000">
                <a:latin typeface="微软雅黑 Light" panose="020B0502040204020203" pitchFamily="34" charset="-122"/>
                <a:ea typeface="微软雅黑 Light" panose="020B0502040204020203" pitchFamily="34" charset="-122"/>
              </a:rPr>
              <a:t>每年的折旧是由折旧率乘以上一年的账面价值，账面价值逐年递减。</a:t>
            </a:r>
          </a:p>
        </p:txBody>
      </p:sp>
    </p:spTree>
    <p:extLst>
      <p:ext uri="{BB962C8B-B14F-4D97-AF65-F5344CB8AC3E}">
        <p14:creationId xmlns:p14="http://schemas.microsoft.com/office/powerpoint/2010/main" val="42690627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4EE1E8D-4177-4B02-B565-9BC81947D76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100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9090" name="文本框 2"/>
          <p:cNvSpPr txBox="1"/>
          <p:nvPr/>
        </p:nvSpPr>
        <p:spPr>
          <a:xfrm>
            <a:off x="2841625" y="548640"/>
            <a:ext cx="2779713" cy="517525"/>
          </a:xfrm>
          <a:prstGeom prst="rect">
            <a:avLst/>
          </a:prstGeom>
          <a:noFill/>
          <a:ln w="9525">
            <a:noFill/>
          </a:ln>
        </p:spPr>
        <p:txBody>
          <a:bodyPr wrap="square" anchor="t">
            <a:spAutoFit/>
          </a:bodyPr>
          <a:lstStyle/>
          <a:p>
            <a:pPr lvl="0" indent="0"/>
            <a:r>
              <a:rPr lang="zh-CN" altLang="en-US" sz="2800" b="1">
                <a:latin typeface="Times New Roman" panose="02020603050405020304" pitchFamily="18" charset="0"/>
                <a:ea typeface="宋体" panose="02010600030101010101" pitchFamily="2" charset="-122"/>
              </a:rPr>
              <a:t>思考题和习题</a:t>
            </a:r>
          </a:p>
        </p:txBody>
      </p:sp>
      <p:sp>
        <p:nvSpPr>
          <p:cNvPr id="89091" name="文本框 4"/>
          <p:cNvSpPr txBox="1"/>
          <p:nvPr/>
        </p:nvSpPr>
        <p:spPr>
          <a:xfrm>
            <a:off x="755333" y="1485265"/>
            <a:ext cx="7439025" cy="3415030"/>
          </a:xfrm>
          <a:prstGeom prst="rect">
            <a:avLst/>
          </a:prstGeom>
          <a:noFill/>
          <a:ln w="9525">
            <a:noFill/>
          </a:ln>
        </p:spPr>
        <p:txBody>
          <a:bodyPr wrap="square" anchor="t">
            <a:spAutoFit/>
          </a:bodyPr>
          <a:lstStyle/>
          <a:p>
            <a:pPr marL="457200" lvl="0" indent="-457200">
              <a:lnSpc>
                <a:spcPct val="150000"/>
              </a:lnSpc>
              <a:buFont typeface="宋体" panose="02010600030101010101" pitchFamily="2" charset="-122"/>
              <a:buAutoNum type="arabicPeriod"/>
            </a:pPr>
            <a:r>
              <a:rPr lang="zh-CN" altLang="en-US" sz="2400" b="1">
                <a:latin typeface="Times New Roman" panose="02020603050405020304" pitchFamily="18" charset="0"/>
                <a:ea typeface="宋体" panose="02010600030101010101" pitchFamily="2" charset="-122"/>
              </a:rPr>
              <a:t>不确定性分析的种类？</a:t>
            </a:r>
          </a:p>
          <a:p>
            <a:pPr marL="457200" lvl="0" indent="-457200">
              <a:lnSpc>
                <a:spcPct val="150000"/>
              </a:lnSpc>
              <a:buFont typeface="宋体" panose="02010600030101010101" pitchFamily="2" charset="-122"/>
              <a:buAutoNum type="arabicPeriod"/>
            </a:pPr>
            <a:r>
              <a:rPr lang="zh-CN" altLang="en-US" sz="2400" b="1">
                <a:latin typeface="Times New Roman" panose="02020603050405020304" pitchFamily="18" charset="0"/>
                <a:ea typeface="宋体" panose="02010600030101010101" pitchFamily="2" charset="-122"/>
              </a:rPr>
              <a:t>盈亏平衡分析的作用？</a:t>
            </a:r>
          </a:p>
          <a:p>
            <a:pPr marL="457200" lvl="0" indent="-457200">
              <a:lnSpc>
                <a:spcPct val="150000"/>
              </a:lnSpc>
              <a:buFont typeface="宋体" panose="02010600030101010101" pitchFamily="2" charset="-122"/>
              <a:buAutoNum type="arabicPeriod"/>
            </a:pPr>
            <a:r>
              <a:rPr lang="zh-CN" altLang="en-US" sz="2400" b="1">
                <a:latin typeface="Times New Roman" panose="02020603050405020304" pitchFamily="18" charset="0"/>
                <a:ea typeface="宋体" panose="02010600030101010101" pitchFamily="2" charset="-122"/>
              </a:rPr>
              <a:t>盈亏平衡产量、盈亏平衡价格怎么计算？</a:t>
            </a:r>
          </a:p>
          <a:p>
            <a:pPr marL="457200" lvl="0" indent="-457200">
              <a:lnSpc>
                <a:spcPct val="150000"/>
              </a:lnSpc>
              <a:buFont typeface="宋体" panose="02010600030101010101" pitchFamily="2" charset="-122"/>
              <a:buAutoNum type="arabicPeriod"/>
            </a:pPr>
            <a:r>
              <a:rPr lang="zh-CN" altLang="en-US" sz="2400" b="1">
                <a:latin typeface="Times New Roman" panose="02020603050405020304" pitchFamily="18" charset="0"/>
                <a:ea typeface="宋体" panose="02010600030101010101" pitchFamily="2" charset="-122"/>
              </a:rPr>
              <a:t>什么是敏感性分析？</a:t>
            </a:r>
          </a:p>
          <a:p>
            <a:pPr marL="457200" lvl="0" indent="-457200">
              <a:lnSpc>
                <a:spcPct val="150000"/>
              </a:lnSpc>
              <a:buFont typeface="宋体" panose="02010600030101010101" pitchFamily="2" charset="-122"/>
              <a:buAutoNum type="arabicPeriod"/>
            </a:pPr>
            <a:r>
              <a:rPr lang="zh-CN" altLang="en-US" sz="2400" b="1">
                <a:latin typeface="Times New Roman" panose="02020603050405020304" pitchFamily="18" charset="0"/>
                <a:ea typeface="宋体" panose="02010600030101010101" pitchFamily="2" charset="-122"/>
              </a:rPr>
              <a:t>什么是敏感因素，如何辨别因素的敏感程度？</a:t>
            </a:r>
          </a:p>
          <a:p>
            <a:pPr marL="457200" lvl="0" indent="-457200">
              <a:lnSpc>
                <a:spcPct val="150000"/>
              </a:lnSpc>
              <a:buFont typeface="宋体" panose="02010600030101010101" pitchFamily="2" charset="-122"/>
              <a:buAutoNum type="arabicPeriod"/>
            </a:pPr>
            <a:r>
              <a:rPr lang="zh-CN" altLang="en-US" sz="2400" b="1">
                <a:latin typeface="Times New Roman" panose="02020603050405020304" pitchFamily="18" charset="0"/>
                <a:ea typeface="宋体" panose="02010600030101010101" pitchFamily="2" charset="-122"/>
              </a:rPr>
              <a:t>概率分析的作用？</a:t>
            </a:r>
          </a:p>
        </p:txBody>
      </p:sp>
    </p:spTree>
    <p:extLst>
      <p:ext uri="{BB962C8B-B14F-4D97-AF65-F5344CB8AC3E}">
        <p14:creationId xmlns:p14="http://schemas.microsoft.com/office/powerpoint/2010/main" val="2540104453"/>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4DAC307-DA30-4350-A682-35204ABCB450}"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101</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26" name="文本框 2"/>
          <p:cNvSpPr txBox="1"/>
          <p:nvPr/>
        </p:nvSpPr>
        <p:spPr>
          <a:xfrm>
            <a:off x="3252788" y="177800"/>
            <a:ext cx="1446212" cy="517525"/>
          </a:xfrm>
          <a:prstGeom prst="rect">
            <a:avLst/>
          </a:prstGeom>
          <a:noFill/>
          <a:ln w="9525">
            <a:noFill/>
          </a:ln>
        </p:spPr>
        <p:txBody>
          <a:bodyPr wrap="square" anchor="t">
            <a:spAutoFit/>
          </a:bodyPr>
          <a:lstStyle/>
          <a:p>
            <a:pPr lvl="0" indent="0"/>
            <a:r>
              <a:rPr lang="zh-CN" altLang="en-US" sz="2800" b="1">
                <a:latin typeface="Times New Roman" panose="02020603050405020304" pitchFamily="18" charset="0"/>
                <a:ea typeface="宋体" panose="02010600030101010101" pitchFamily="2" charset="-122"/>
              </a:rPr>
              <a:t>思考题</a:t>
            </a:r>
          </a:p>
        </p:txBody>
      </p:sp>
      <p:sp>
        <p:nvSpPr>
          <p:cNvPr id="103427" name="文本框 3"/>
          <p:cNvSpPr txBox="1"/>
          <p:nvPr/>
        </p:nvSpPr>
        <p:spPr>
          <a:xfrm>
            <a:off x="973138" y="858838"/>
            <a:ext cx="6862762" cy="2834640"/>
          </a:xfrm>
          <a:prstGeom prst="rect">
            <a:avLst/>
          </a:prstGeom>
          <a:noFill/>
          <a:ln w="9525">
            <a:noFill/>
          </a:ln>
        </p:spPr>
        <p:txBody>
          <a:bodyPr wrap="square" anchor="t">
            <a:spAutoFit/>
          </a:bodyPr>
          <a:lstStyle/>
          <a:p>
            <a:pPr marL="457200" lvl="0" indent="-457200">
              <a:lnSpc>
                <a:spcPct val="150000"/>
              </a:lnSpc>
              <a:buFont typeface="宋体" panose="02010600030101010101" pitchFamily="2" charset="-122"/>
              <a:buAutoNum type="arabicPeriod"/>
            </a:pPr>
            <a:r>
              <a:rPr lang="zh-CN" altLang="en-US" b="1">
                <a:latin typeface="Times New Roman" panose="02020603050405020304" pitchFamily="18" charset="0"/>
                <a:ea typeface="宋体" panose="02010600030101010101" pitchFamily="2" charset="-122"/>
              </a:rPr>
              <a:t>可行性研究分哪几个阶段？</a:t>
            </a:r>
          </a:p>
          <a:p>
            <a:pPr marL="457200" lvl="0" indent="-457200">
              <a:lnSpc>
                <a:spcPct val="150000"/>
              </a:lnSpc>
              <a:buFont typeface="宋体" panose="02010600030101010101" pitchFamily="2" charset="-122"/>
              <a:buAutoNum type="arabicPeriod"/>
            </a:pPr>
            <a:r>
              <a:rPr lang="zh-CN" altLang="en-US" b="1">
                <a:latin typeface="Times New Roman" panose="02020603050405020304" pitchFamily="18" charset="0"/>
                <a:ea typeface="宋体" panose="02010600030101010101" pitchFamily="2" charset="-122"/>
              </a:rPr>
              <a:t>财务评价的内容？</a:t>
            </a:r>
          </a:p>
          <a:p>
            <a:pPr marL="457200" lvl="0" indent="-457200">
              <a:lnSpc>
                <a:spcPct val="150000"/>
              </a:lnSpc>
              <a:buFont typeface="宋体" panose="02010600030101010101" pitchFamily="2" charset="-122"/>
              <a:buAutoNum type="arabicPeriod"/>
            </a:pPr>
            <a:r>
              <a:rPr lang="zh-CN" altLang="en-US" b="1">
                <a:latin typeface="Times New Roman" panose="02020603050405020304" pitchFamily="18" charset="0"/>
                <a:ea typeface="宋体" panose="02010600030101010101" pitchFamily="2" charset="-122"/>
              </a:rPr>
              <a:t>衡量企业偿债能力的指标有哪些？</a:t>
            </a:r>
          </a:p>
          <a:p>
            <a:pPr marL="457200" lvl="0" indent="-457200">
              <a:lnSpc>
                <a:spcPct val="150000"/>
              </a:lnSpc>
              <a:buFont typeface="宋体" panose="02010600030101010101" pitchFamily="2" charset="-122"/>
              <a:buAutoNum type="arabicPeriod"/>
            </a:pPr>
            <a:r>
              <a:rPr lang="zh-CN" altLang="en-US" b="1">
                <a:latin typeface="Times New Roman" panose="02020603050405020304" pitchFamily="18" charset="0"/>
                <a:ea typeface="宋体" panose="02010600030101010101" pitchFamily="2" charset="-122"/>
              </a:rPr>
              <a:t>财务评价的基本报表有哪些？</a:t>
            </a:r>
          </a:p>
          <a:p>
            <a:pPr marL="457200" lvl="0" indent="-457200">
              <a:lnSpc>
                <a:spcPct val="150000"/>
              </a:lnSpc>
              <a:buFont typeface="宋体" panose="02010600030101010101" pitchFamily="2" charset="-122"/>
              <a:buAutoNum type="arabicPeriod"/>
            </a:pPr>
            <a:r>
              <a:rPr lang="zh-CN" altLang="en-US" b="1">
                <a:latin typeface="Times New Roman" panose="02020603050405020304" pitchFamily="18" charset="0"/>
                <a:ea typeface="宋体" panose="02010600030101010101" pitchFamily="2" charset="-122"/>
              </a:rPr>
              <a:t>我国有哪三种项目审查管理方法？适用范围？</a:t>
            </a:r>
          </a:p>
        </p:txBody>
      </p:sp>
      <p:sp>
        <p:nvSpPr>
          <p:cNvPr id="103428" name="文本框 4"/>
          <p:cNvSpPr txBox="1"/>
          <p:nvPr/>
        </p:nvSpPr>
        <p:spPr>
          <a:xfrm>
            <a:off x="2889250" y="3813175"/>
            <a:ext cx="1446213" cy="519113"/>
          </a:xfrm>
          <a:prstGeom prst="rect">
            <a:avLst/>
          </a:prstGeom>
          <a:noFill/>
          <a:ln w="9525">
            <a:noFill/>
          </a:ln>
        </p:spPr>
        <p:txBody>
          <a:bodyPr wrap="square" anchor="t">
            <a:spAutoFit/>
          </a:bodyPr>
          <a:lstStyle/>
          <a:p>
            <a:pPr lvl="0" indent="0"/>
            <a:r>
              <a:rPr lang="zh-CN" altLang="en-US" sz="2800" b="1">
                <a:latin typeface="Times New Roman" panose="02020603050405020304" pitchFamily="18" charset="0"/>
                <a:ea typeface="宋体" panose="02010600030101010101" pitchFamily="2" charset="-122"/>
              </a:rPr>
              <a:t>拓展题</a:t>
            </a:r>
          </a:p>
        </p:txBody>
      </p:sp>
      <p:sp>
        <p:nvSpPr>
          <p:cNvPr id="103429" name="文本框 5"/>
          <p:cNvSpPr txBox="1"/>
          <p:nvPr/>
        </p:nvSpPr>
        <p:spPr>
          <a:xfrm>
            <a:off x="1136650" y="4419600"/>
            <a:ext cx="6240463" cy="2286000"/>
          </a:xfrm>
          <a:prstGeom prst="rect">
            <a:avLst/>
          </a:prstGeom>
          <a:noFill/>
          <a:ln w="9525">
            <a:noFill/>
          </a:ln>
        </p:spPr>
        <p:txBody>
          <a:bodyPr wrap="square" anchor="t">
            <a:spAutoFit/>
          </a:bodyPr>
          <a:lstStyle/>
          <a:p>
            <a:pPr marL="457200" lvl="0" indent="-457200">
              <a:lnSpc>
                <a:spcPct val="150000"/>
              </a:lnSpc>
              <a:buFont typeface="宋体" panose="02010600030101010101" pitchFamily="2" charset="-122"/>
              <a:buAutoNum type="arabicPeriod"/>
            </a:pPr>
            <a:r>
              <a:rPr lang="zh-CN" altLang="en-US" b="1">
                <a:latin typeface="Times New Roman" panose="02020603050405020304" pitchFamily="18" charset="0"/>
                <a:ea typeface="宋体" panose="02010600030101010101" pitchFamily="2" charset="-122"/>
              </a:rPr>
              <a:t>什么是金融机构？</a:t>
            </a:r>
          </a:p>
          <a:p>
            <a:pPr marL="457200" lvl="0" indent="-457200">
              <a:lnSpc>
                <a:spcPct val="150000"/>
              </a:lnSpc>
              <a:buFont typeface="宋体" panose="02010600030101010101" pitchFamily="2" charset="-122"/>
              <a:buAutoNum type="arabicPeriod"/>
            </a:pPr>
            <a:r>
              <a:rPr lang="zh-CN" altLang="en-US" b="1">
                <a:latin typeface="Times New Roman" panose="02020603050405020304" pitchFamily="18" charset="0"/>
                <a:ea typeface="宋体" panose="02010600030101010101" pitchFamily="2" charset="-122"/>
              </a:rPr>
              <a:t>什么是国际金融机构？</a:t>
            </a:r>
          </a:p>
          <a:p>
            <a:pPr marL="457200" lvl="0" indent="-457200">
              <a:lnSpc>
                <a:spcPct val="150000"/>
              </a:lnSpc>
              <a:buFont typeface="宋体" panose="02010600030101010101" pitchFamily="2" charset="-122"/>
              <a:buAutoNum type="arabicPeriod"/>
            </a:pPr>
            <a:r>
              <a:rPr lang="zh-CN" altLang="en-US" b="1">
                <a:latin typeface="Times New Roman" panose="02020603050405020304" pitchFamily="18" charset="0"/>
                <a:ea typeface="宋体" panose="02010600030101010101" pitchFamily="2" charset="-122"/>
              </a:rPr>
              <a:t>什么是外国政府贷款？</a:t>
            </a:r>
          </a:p>
          <a:p>
            <a:pPr marL="457200" lvl="0" indent="-457200">
              <a:lnSpc>
                <a:spcPct val="150000"/>
              </a:lnSpc>
              <a:buFont typeface="宋体" panose="02010600030101010101" pitchFamily="2" charset="-122"/>
              <a:buAutoNum type="arabicPeriod"/>
            </a:pPr>
            <a:r>
              <a:rPr lang="zh-CN" altLang="en-US" b="1">
                <a:latin typeface="Times New Roman" panose="02020603050405020304" pitchFamily="18" charset="0"/>
                <a:ea typeface="宋体" panose="02010600030101010101" pitchFamily="2" charset="-122"/>
              </a:rPr>
              <a:t>什么是投资公司？</a:t>
            </a:r>
          </a:p>
        </p:txBody>
      </p:sp>
    </p:spTree>
    <p:extLst>
      <p:ext uri="{BB962C8B-B14F-4D97-AF65-F5344CB8AC3E}">
        <p14:creationId xmlns:p14="http://schemas.microsoft.com/office/powerpoint/2010/main" val="1855398711"/>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1354" y="334108"/>
            <a:ext cx="6945923" cy="4893647"/>
          </a:xfrm>
          <a:prstGeom prst="rect">
            <a:avLst/>
          </a:prstGeom>
          <a:noFill/>
        </p:spPr>
        <p:txBody>
          <a:bodyPr wrap="square" rtlCol="0">
            <a:spAutoFit/>
          </a:bodyPr>
          <a:lstStyle/>
          <a:p>
            <a:r>
              <a:rPr lang="zh-CN" altLang="zh-CN" sz="2400">
                <a:solidFill>
                  <a:srgbClr val="FF0000"/>
                </a:solidFill>
              </a:rPr>
              <a:t>一</a:t>
            </a:r>
            <a:r>
              <a:rPr lang="zh-CN" altLang="zh-CN" sz="2400" smtClean="0">
                <a:solidFill>
                  <a:srgbClr val="FF0000"/>
                </a:solidFill>
              </a:rPr>
              <a:t>、</a:t>
            </a:r>
            <a:r>
              <a:rPr lang="zh-CN" altLang="en-US" sz="2400" smtClean="0">
                <a:solidFill>
                  <a:srgbClr val="FF0000"/>
                </a:solidFill>
              </a:rPr>
              <a:t>历年</a:t>
            </a:r>
            <a:r>
              <a:rPr lang="zh-CN" altLang="zh-CN" sz="2400" smtClean="0">
                <a:solidFill>
                  <a:srgbClr val="FF0000"/>
                </a:solidFill>
              </a:rPr>
              <a:t>名词</a:t>
            </a:r>
            <a:r>
              <a:rPr lang="zh-CN" altLang="zh-CN" sz="2400">
                <a:solidFill>
                  <a:srgbClr val="FF0000"/>
                </a:solidFill>
              </a:rPr>
              <a:t>和概念</a:t>
            </a:r>
            <a:r>
              <a:rPr lang="zh-CN" altLang="zh-CN" sz="2400" smtClean="0">
                <a:solidFill>
                  <a:srgbClr val="FF0000"/>
                </a:solidFill>
              </a:rPr>
              <a:t>题型</a:t>
            </a:r>
            <a:r>
              <a:rPr lang="zh-CN" altLang="en-US" sz="2400" smtClean="0">
                <a:solidFill>
                  <a:srgbClr val="FF0000"/>
                </a:solidFill>
              </a:rPr>
              <a:t>（仅仅是历年重点的总结）</a:t>
            </a:r>
            <a:endParaRPr lang="zh-CN" altLang="zh-CN" sz="2400">
              <a:solidFill>
                <a:srgbClr val="FF0000"/>
              </a:solidFill>
            </a:endParaRPr>
          </a:p>
          <a:p>
            <a:r>
              <a:rPr lang="en-US" altLang="zh-CN" b="1"/>
              <a:t>1. </a:t>
            </a:r>
            <a:r>
              <a:rPr lang="zh-CN" altLang="zh-CN" b="1"/>
              <a:t>化工技术经济</a:t>
            </a:r>
            <a:endParaRPr lang="zh-CN" altLang="zh-CN"/>
          </a:p>
          <a:p>
            <a:r>
              <a:rPr lang="en-US" altLang="zh-CN" b="1"/>
              <a:t>2. </a:t>
            </a:r>
            <a:r>
              <a:rPr lang="zh-CN" altLang="zh-CN" b="1"/>
              <a:t>项目</a:t>
            </a:r>
            <a:endParaRPr lang="zh-CN" altLang="zh-CN"/>
          </a:p>
          <a:p>
            <a:r>
              <a:rPr lang="en-US" altLang="zh-CN" b="1"/>
              <a:t>3. </a:t>
            </a:r>
            <a:r>
              <a:rPr lang="zh-CN" altLang="zh-CN" b="1"/>
              <a:t>可比性原则</a:t>
            </a:r>
            <a:endParaRPr lang="zh-CN" altLang="zh-CN"/>
          </a:p>
          <a:p>
            <a:r>
              <a:rPr lang="en-US" altLang="zh-CN" b="1"/>
              <a:t>4. </a:t>
            </a:r>
            <a:r>
              <a:rPr lang="zh-CN" altLang="zh-CN" b="1"/>
              <a:t>定性预测</a:t>
            </a:r>
            <a:endParaRPr lang="zh-CN" altLang="zh-CN"/>
          </a:p>
          <a:p>
            <a:r>
              <a:rPr lang="en-US" altLang="zh-CN" b="1"/>
              <a:t>5. </a:t>
            </a:r>
            <a:r>
              <a:rPr lang="zh-CN" altLang="zh-CN" b="1"/>
              <a:t>技术改造</a:t>
            </a:r>
            <a:endParaRPr lang="zh-CN" altLang="zh-CN"/>
          </a:p>
          <a:p>
            <a:r>
              <a:rPr lang="en-US" altLang="zh-CN" b="1"/>
              <a:t>6. </a:t>
            </a:r>
            <a:r>
              <a:rPr lang="zh-CN" altLang="zh-CN" b="1"/>
              <a:t>项目时间管理</a:t>
            </a:r>
            <a:endParaRPr lang="zh-CN" altLang="zh-CN"/>
          </a:p>
          <a:p>
            <a:r>
              <a:rPr lang="en-US" altLang="zh-CN" b="1"/>
              <a:t>7. </a:t>
            </a:r>
            <a:r>
              <a:rPr lang="zh-CN" altLang="zh-CN" b="1"/>
              <a:t>项目管理</a:t>
            </a:r>
            <a:endParaRPr lang="zh-CN" altLang="zh-CN"/>
          </a:p>
          <a:p>
            <a:r>
              <a:rPr lang="en-US" altLang="zh-CN" b="1"/>
              <a:t>8. </a:t>
            </a:r>
            <a:r>
              <a:rPr lang="zh-CN" altLang="zh-CN" b="1"/>
              <a:t>经济效益</a:t>
            </a:r>
            <a:endParaRPr lang="zh-CN" altLang="zh-CN"/>
          </a:p>
          <a:p>
            <a:r>
              <a:rPr lang="en-US" altLang="zh-CN" b="1"/>
              <a:t>9. </a:t>
            </a:r>
            <a:r>
              <a:rPr lang="zh-CN" altLang="zh-CN" b="1"/>
              <a:t>资金的时间价值</a:t>
            </a:r>
            <a:endParaRPr lang="zh-CN" altLang="zh-CN"/>
          </a:p>
          <a:p>
            <a:r>
              <a:rPr lang="en-US" altLang="zh-CN" b="1"/>
              <a:t>10. </a:t>
            </a:r>
            <a:r>
              <a:rPr lang="zh-CN" altLang="zh-CN" b="1"/>
              <a:t>动态评价</a:t>
            </a:r>
            <a:endParaRPr lang="zh-CN" altLang="zh-CN"/>
          </a:p>
          <a:p>
            <a:r>
              <a:rPr lang="en-US" altLang="zh-CN" b="1"/>
              <a:t>11. </a:t>
            </a:r>
            <a:r>
              <a:rPr lang="zh-CN" altLang="zh-CN" b="1"/>
              <a:t>影子价格</a:t>
            </a:r>
            <a:endParaRPr lang="zh-CN" altLang="zh-CN"/>
          </a:p>
          <a:p>
            <a:r>
              <a:rPr lang="en-US" altLang="zh-CN" b="1"/>
              <a:t>12. </a:t>
            </a:r>
            <a:r>
              <a:rPr lang="zh-CN" altLang="zh-CN" b="1"/>
              <a:t>固定资产折旧</a:t>
            </a:r>
            <a:endParaRPr lang="zh-CN" altLang="zh-CN"/>
          </a:p>
          <a:p>
            <a:r>
              <a:rPr lang="en-US" altLang="zh-CN" b="1"/>
              <a:t>13. </a:t>
            </a:r>
            <a:r>
              <a:rPr lang="zh-CN" altLang="zh-CN" b="1"/>
              <a:t>净现值</a:t>
            </a:r>
            <a:endParaRPr lang="zh-CN" altLang="zh-CN"/>
          </a:p>
          <a:p>
            <a:r>
              <a:rPr lang="en-US" altLang="zh-CN" b="1"/>
              <a:t>14. </a:t>
            </a:r>
            <a:r>
              <a:rPr lang="zh-CN" altLang="zh-CN" b="1"/>
              <a:t>资金的时间价值</a:t>
            </a:r>
            <a:endParaRPr lang="zh-CN" altLang="zh-CN"/>
          </a:p>
          <a:p>
            <a:r>
              <a:rPr lang="en-US" altLang="zh-CN" b="1"/>
              <a:t>15. </a:t>
            </a:r>
            <a:r>
              <a:rPr lang="zh-CN" altLang="zh-CN" b="1"/>
              <a:t>复利</a:t>
            </a:r>
            <a:endParaRPr lang="zh-CN" altLang="zh-CN"/>
          </a:p>
          <a:p>
            <a:endParaRPr lang="zh-CN" altLang="en-US"/>
          </a:p>
        </p:txBody>
      </p:sp>
    </p:spTree>
    <p:extLst>
      <p:ext uri="{BB962C8B-B14F-4D97-AF65-F5344CB8AC3E}">
        <p14:creationId xmlns:p14="http://schemas.microsoft.com/office/powerpoint/2010/main" val="268801770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5654" y="413238"/>
            <a:ext cx="8396654" cy="5016758"/>
          </a:xfrm>
          <a:prstGeom prst="rect">
            <a:avLst/>
          </a:prstGeom>
          <a:noFill/>
        </p:spPr>
        <p:txBody>
          <a:bodyPr wrap="square" rtlCol="0">
            <a:spAutoFit/>
          </a:bodyPr>
          <a:lstStyle/>
          <a:p>
            <a:r>
              <a:rPr lang="zh-CN" altLang="zh-CN" sz="3200">
                <a:solidFill>
                  <a:srgbClr val="FF0000"/>
                </a:solidFill>
              </a:rPr>
              <a:t>二、填空</a:t>
            </a:r>
            <a:r>
              <a:rPr lang="zh-CN" altLang="zh-CN" sz="3200" smtClean="0">
                <a:solidFill>
                  <a:srgbClr val="FF0000"/>
                </a:solidFill>
              </a:rPr>
              <a:t>题型</a:t>
            </a:r>
            <a:r>
              <a:rPr lang="zh-CN" altLang="en-US" sz="3200" smtClean="0">
                <a:solidFill>
                  <a:srgbClr val="FF0000"/>
                </a:solidFill>
              </a:rPr>
              <a:t>（仅仅是历年重点的总结）</a:t>
            </a:r>
            <a:endParaRPr lang="zh-CN" altLang="zh-CN" sz="3200">
              <a:solidFill>
                <a:srgbClr val="FF0000"/>
              </a:solidFill>
            </a:endParaRPr>
          </a:p>
          <a:p>
            <a:r>
              <a:rPr lang="en-US" altLang="zh-CN" b="1"/>
              <a:t>1</a:t>
            </a:r>
            <a:r>
              <a:rPr lang="zh-CN" altLang="zh-CN" b="1"/>
              <a:t>、化工技术经济学的特点：</a:t>
            </a:r>
            <a:r>
              <a:rPr lang="en-US" altLang="zh-CN" b="1"/>
              <a:t>----</a:t>
            </a:r>
            <a:endParaRPr lang="zh-CN" altLang="zh-CN"/>
          </a:p>
          <a:p>
            <a:r>
              <a:rPr lang="en-US" altLang="zh-CN" b="1"/>
              <a:t>2</a:t>
            </a:r>
            <a:r>
              <a:rPr lang="zh-CN" altLang="zh-CN" b="1"/>
              <a:t>、固定资产投资费用的估算是技术经济分析和评价的基础资料之一，常用的计算方法有：</a:t>
            </a:r>
            <a:r>
              <a:rPr lang="en-US" altLang="zh-CN" b="1"/>
              <a:t>----</a:t>
            </a:r>
            <a:endParaRPr lang="zh-CN" altLang="zh-CN"/>
          </a:p>
          <a:p>
            <a:r>
              <a:rPr lang="en-US" altLang="zh-CN" b="1"/>
              <a:t>3</a:t>
            </a:r>
            <a:r>
              <a:rPr lang="zh-CN" altLang="zh-CN" b="1"/>
              <a:t>、技术经济评价的可比性原则主要包括四个方面的特点：</a:t>
            </a:r>
            <a:r>
              <a:rPr lang="en-US" altLang="zh-CN" b="1"/>
              <a:t>----</a:t>
            </a:r>
            <a:endParaRPr lang="zh-CN" altLang="zh-CN"/>
          </a:p>
          <a:p>
            <a:r>
              <a:rPr lang="en-US" altLang="zh-CN" b="1"/>
              <a:t>4</a:t>
            </a:r>
            <a:r>
              <a:rPr lang="zh-CN" altLang="zh-CN" b="1"/>
              <a:t>、根据对设备使用年限的不同考虑角度，可将设备寿命划分为四个范畴：</a:t>
            </a:r>
            <a:r>
              <a:rPr lang="en-US" altLang="zh-CN" b="1"/>
              <a:t>----</a:t>
            </a:r>
            <a:r>
              <a:rPr lang="zh-CN" altLang="zh-CN" b="1"/>
              <a:t>。</a:t>
            </a:r>
            <a:endParaRPr lang="zh-CN" altLang="zh-CN"/>
          </a:p>
          <a:p>
            <a:r>
              <a:rPr lang="en-US" altLang="zh-CN" b="1"/>
              <a:t>5</a:t>
            </a:r>
            <a:r>
              <a:rPr lang="zh-CN" altLang="zh-CN" b="1"/>
              <a:t>、按新产品的创新和改进程度，新产品可以分为四种类型</a:t>
            </a:r>
            <a:r>
              <a:rPr lang="en-US" altLang="zh-CN" b="1"/>
              <a:t>----</a:t>
            </a:r>
            <a:r>
              <a:rPr lang="zh-CN" altLang="zh-CN" b="1"/>
              <a:t>。</a:t>
            </a:r>
            <a:endParaRPr lang="zh-CN" altLang="zh-CN"/>
          </a:p>
          <a:p>
            <a:r>
              <a:rPr lang="en-US" altLang="zh-CN" b="1"/>
              <a:t>6</a:t>
            </a:r>
            <a:r>
              <a:rPr lang="zh-CN" altLang="zh-CN" b="1"/>
              <a:t>、科学的项目管理对化工企业十分重要。无论化工企业的规模大小、经济效益好坏，均须有科学的项目管理过程，项目管理的内容和知识体系包括整体综合管理九个领域：</a:t>
            </a:r>
            <a:r>
              <a:rPr lang="en-US" altLang="zh-CN" b="1"/>
              <a:t>---------</a:t>
            </a:r>
            <a:r>
              <a:rPr lang="zh-CN" altLang="zh-CN" b="1"/>
              <a:t>。</a:t>
            </a:r>
            <a:endParaRPr lang="zh-CN" altLang="zh-CN"/>
          </a:p>
          <a:p>
            <a:r>
              <a:rPr lang="en-US" altLang="zh-CN" b="1"/>
              <a:t>7</a:t>
            </a:r>
            <a:r>
              <a:rPr lang="zh-CN" altLang="zh-CN" b="1"/>
              <a:t>、固定资产投资费用的估算，是技术经济分析和评价的基础资料之一，也是投资决策的重要依据，有</a:t>
            </a:r>
            <a:r>
              <a:rPr lang="en-US" altLang="zh-CN" b="1"/>
              <a:t>-----</a:t>
            </a:r>
            <a:r>
              <a:rPr lang="zh-CN" altLang="zh-CN" b="1"/>
              <a:t>常用的计算方法。</a:t>
            </a:r>
            <a:endParaRPr lang="zh-CN" altLang="zh-CN"/>
          </a:p>
          <a:p>
            <a:r>
              <a:rPr lang="en-US" altLang="zh-CN" b="1"/>
              <a:t>8</a:t>
            </a:r>
            <a:r>
              <a:rPr lang="zh-CN" altLang="zh-CN" b="1"/>
              <a:t>、项目融资是指以项目为主体的贷款，其偿还来源通常是项目本身的经济效益。项目融资具有</a:t>
            </a:r>
            <a:r>
              <a:rPr lang="en-US" altLang="zh-CN" b="1"/>
              <a:t>----</a:t>
            </a:r>
            <a:r>
              <a:rPr lang="zh-CN" altLang="zh-CN" b="1"/>
              <a:t>和非公司负债型融资等特点。</a:t>
            </a:r>
            <a:endParaRPr lang="zh-CN" altLang="zh-CN"/>
          </a:p>
          <a:p>
            <a:r>
              <a:rPr lang="en-US" altLang="zh-CN" b="1" smtClean="0"/>
              <a:t>9</a:t>
            </a:r>
            <a:r>
              <a:rPr lang="zh-CN" altLang="zh-CN" b="1" smtClean="0"/>
              <a:t>、固定资产折旧的计算方法很多，常用的有</a:t>
            </a:r>
            <a:r>
              <a:rPr lang="en-US" altLang="zh-CN" b="1" smtClean="0"/>
              <a:t>---</a:t>
            </a:r>
            <a:r>
              <a:rPr lang="zh-CN" altLang="zh-CN" b="1" smtClean="0"/>
              <a:t>。</a:t>
            </a:r>
            <a:endParaRPr lang="zh-CN" altLang="zh-CN" smtClean="0"/>
          </a:p>
          <a:p>
            <a:r>
              <a:rPr lang="en-US" altLang="zh-CN" b="1" smtClean="0"/>
              <a:t>10</a:t>
            </a:r>
            <a:r>
              <a:rPr lang="zh-CN" altLang="zh-CN" b="1" smtClean="0"/>
              <a:t>、技术经济评价的可比性原则主要包括四个方面，即</a:t>
            </a:r>
            <a:r>
              <a:rPr lang="en-US" altLang="zh-CN" b="1" smtClean="0"/>
              <a:t>----</a:t>
            </a:r>
            <a:r>
              <a:rPr lang="zh-CN" altLang="zh-CN" b="1" smtClean="0"/>
              <a:t>。</a:t>
            </a:r>
            <a:endParaRPr lang="zh-CN" altLang="zh-CN" smtClean="0"/>
          </a:p>
          <a:p>
            <a:endParaRPr lang="zh-CN" altLang="en-US"/>
          </a:p>
        </p:txBody>
      </p:sp>
    </p:spTree>
    <p:extLst>
      <p:ext uri="{BB962C8B-B14F-4D97-AF65-F5344CB8AC3E}">
        <p14:creationId xmlns:p14="http://schemas.microsoft.com/office/powerpoint/2010/main" val="404631067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8070" y="931984"/>
            <a:ext cx="7754815" cy="4524315"/>
          </a:xfrm>
          <a:prstGeom prst="rect">
            <a:avLst/>
          </a:prstGeom>
          <a:noFill/>
        </p:spPr>
        <p:txBody>
          <a:bodyPr wrap="square" rtlCol="0">
            <a:spAutoFit/>
          </a:bodyPr>
          <a:lstStyle/>
          <a:p>
            <a:r>
              <a:rPr lang="en-US" altLang="zh-CN" b="1" smtClean="0"/>
              <a:t>11</a:t>
            </a:r>
            <a:r>
              <a:rPr lang="zh-CN" altLang="zh-CN" b="1" smtClean="0"/>
              <a:t>、在技术经济分析中，对不可比价格进行可比性修正有如下公式</a:t>
            </a:r>
            <a:r>
              <a:rPr lang="en-US" altLang="zh-CN" b="1" smtClean="0"/>
              <a:t>-----</a:t>
            </a:r>
            <a:r>
              <a:rPr lang="zh-CN" altLang="zh-CN" b="1" smtClean="0"/>
              <a:t>。</a:t>
            </a:r>
            <a:endParaRPr lang="zh-CN" altLang="zh-CN" smtClean="0"/>
          </a:p>
          <a:p>
            <a:r>
              <a:rPr lang="en-US" altLang="zh-CN" b="1" smtClean="0"/>
              <a:t>12</a:t>
            </a:r>
            <a:r>
              <a:rPr lang="zh-CN" altLang="zh-CN" b="1" smtClean="0"/>
              <a:t>、不确定性是对事物既不知道状态或发生的可能性，也没有规律可循的情况，产生不确定性的原因有多种，主要有以下几个方面</a:t>
            </a:r>
            <a:r>
              <a:rPr lang="en-US" altLang="zh-CN" b="1" smtClean="0"/>
              <a:t>-----</a:t>
            </a:r>
            <a:r>
              <a:rPr lang="zh-CN" altLang="zh-CN" b="1" smtClean="0"/>
              <a:t>。</a:t>
            </a:r>
            <a:endParaRPr lang="zh-CN" altLang="zh-CN" smtClean="0"/>
          </a:p>
          <a:p>
            <a:r>
              <a:rPr lang="en-US" altLang="zh-CN" b="1" smtClean="0"/>
              <a:t>13</a:t>
            </a:r>
            <a:r>
              <a:rPr lang="zh-CN" altLang="zh-CN" b="1" smtClean="0"/>
              <a:t>、按照不确定性的侧重点和处理方法不同，不确定性分析可以分为</a:t>
            </a:r>
            <a:r>
              <a:rPr lang="en-US" altLang="zh-CN" b="1" smtClean="0"/>
              <a:t>---</a:t>
            </a:r>
            <a:r>
              <a:rPr lang="zh-CN" altLang="zh-CN" b="1" smtClean="0"/>
              <a:t>。</a:t>
            </a:r>
            <a:endParaRPr lang="zh-CN" altLang="zh-CN" smtClean="0"/>
          </a:p>
          <a:p>
            <a:r>
              <a:rPr lang="en-US" altLang="zh-CN" b="1" smtClean="0"/>
              <a:t>14</a:t>
            </a:r>
            <a:r>
              <a:rPr lang="zh-CN" altLang="zh-CN" b="1" smtClean="0"/>
              <a:t>、预测是指对未来的预计和推测，具有以下特点：</a:t>
            </a:r>
            <a:r>
              <a:rPr lang="en-US" altLang="zh-CN" b="1" smtClean="0"/>
              <a:t>----</a:t>
            </a:r>
            <a:r>
              <a:rPr lang="zh-CN" altLang="zh-CN" b="1" smtClean="0"/>
              <a:t>。</a:t>
            </a:r>
            <a:endParaRPr lang="zh-CN" altLang="zh-CN" smtClean="0"/>
          </a:p>
          <a:p>
            <a:r>
              <a:rPr lang="en-US" altLang="zh-CN" b="1" smtClean="0"/>
              <a:t>15</a:t>
            </a:r>
            <a:r>
              <a:rPr lang="zh-CN" altLang="zh-CN" b="1" smtClean="0"/>
              <a:t>、资金等效值的计算，根据现金流量的情况既是计算现值还是终值，可分为几种类型，包括一次支付类型和等额分付类型，等额分付类型具体包括</a:t>
            </a:r>
            <a:r>
              <a:rPr lang="en-US" altLang="zh-CN" b="1" smtClean="0"/>
              <a:t>----</a:t>
            </a:r>
            <a:r>
              <a:rPr lang="zh-CN" altLang="zh-CN" b="1" smtClean="0"/>
              <a:t>四种。</a:t>
            </a:r>
            <a:endParaRPr lang="zh-CN" altLang="zh-CN" smtClean="0"/>
          </a:p>
          <a:p>
            <a:r>
              <a:rPr lang="en-US" altLang="zh-CN" b="1" smtClean="0"/>
              <a:t>16</a:t>
            </a:r>
            <a:r>
              <a:rPr lang="zh-CN" altLang="zh-CN" b="1" smtClean="0"/>
              <a:t>、在技术经济分析中，对不可比价格进行可比性修正有如下公式</a:t>
            </a:r>
            <a:r>
              <a:rPr lang="en-US" altLang="zh-CN" b="1" smtClean="0"/>
              <a:t>----</a:t>
            </a:r>
            <a:r>
              <a:rPr lang="zh-CN" altLang="zh-CN" b="1" smtClean="0"/>
              <a:t>和采用不同时期的变动价格。</a:t>
            </a:r>
            <a:endParaRPr lang="zh-CN" altLang="zh-CN" smtClean="0"/>
          </a:p>
          <a:p>
            <a:r>
              <a:rPr lang="en-US" altLang="zh-CN" b="1" smtClean="0"/>
              <a:t>17</a:t>
            </a:r>
            <a:r>
              <a:rPr lang="zh-CN" altLang="zh-CN" b="1" smtClean="0"/>
              <a:t>、动态评价方法是依据项目的一系列动态指标进行评价，常用的动态评价方法有</a:t>
            </a:r>
            <a:r>
              <a:rPr lang="en-US" altLang="zh-CN" b="1" smtClean="0"/>
              <a:t>-----</a:t>
            </a:r>
            <a:r>
              <a:rPr lang="zh-CN" altLang="zh-CN" b="1" smtClean="0"/>
              <a:t>五种。</a:t>
            </a:r>
            <a:endParaRPr lang="zh-CN" altLang="zh-CN" smtClean="0"/>
          </a:p>
          <a:p>
            <a:r>
              <a:rPr lang="en-US" altLang="zh-CN" b="1" smtClean="0"/>
              <a:t>18</a:t>
            </a:r>
            <a:r>
              <a:rPr lang="zh-CN" altLang="zh-CN" b="1" smtClean="0"/>
              <a:t>、按照不确定性的侧重点和处理方法不同，不确定性分析可以分为</a:t>
            </a:r>
            <a:r>
              <a:rPr lang="en-US" altLang="zh-CN" b="1" smtClean="0"/>
              <a:t>---</a:t>
            </a:r>
            <a:r>
              <a:rPr lang="zh-CN" altLang="zh-CN" b="1" smtClean="0"/>
              <a:t>。</a:t>
            </a:r>
            <a:endParaRPr lang="zh-CN" altLang="zh-CN" smtClean="0"/>
          </a:p>
          <a:p>
            <a:r>
              <a:rPr lang="en-US" altLang="zh-CN" b="1" smtClean="0"/>
              <a:t>19</a:t>
            </a:r>
            <a:r>
              <a:rPr lang="zh-CN" altLang="zh-CN" b="1" smtClean="0"/>
              <a:t>、不确定性是对事物既不知道状态或发生的可能性，也没有规律可循的情况，产生不确定性的原因有多种，主要有以下几个方面</a:t>
            </a:r>
            <a:r>
              <a:rPr lang="en-US" altLang="zh-CN" b="1" smtClean="0"/>
              <a:t>-----</a:t>
            </a:r>
            <a:r>
              <a:rPr lang="zh-CN" altLang="zh-CN" b="1" smtClean="0"/>
              <a:t>。</a:t>
            </a:r>
            <a:endParaRPr lang="zh-CN" altLang="zh-CN" smtClean="0"/>
          </a:p>
          <a:p>
            <a:endParaRPr lang="zh-CN" altLang="en-US"/>
          </a:p>
        </p:txBody>
      </p:sp>
    </p:spTree>
    <p:extLst>
      <p:ext uri="{BB962C8B-B14F-4D97-AF65-F5344CB8AC3E}">
        <p14:creationId xmlns:p14="http://schemas.microsoft.com/office/powerpoint/2010/main" val="386191095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3238" y="439615"/>
            <a:ext cx="8554916" cy="6247864"/>
          </a:xfrm>
          <a:prstGeom prst="rect">
            <a:avLst/>
          </a:prstGeom>
          <a:noFill/>
        </p:spPr>
        <p:txBody>
          <a:bodyPr wrap="square" rtlCol="0">
            <a:spAutoFit/>
          </a:bodyPr>
          <a:lstStyle/>
          <a:p>
            <a:r>
              <a:rPr lang="zh-CN" altLang="zh-CN" sz="4000">
                <a:solidFill>
                  <a:srgbClr val="FF0000"/>
                </a:solidFill>
              </a:rPr>
              <a:t>问答题型：</a:t>
            </a:r>
          </a:p>
          <a:p>
            <a:r>
              <a:rPr lang="en-US" altLang="zh-CN" b="1"/>
              <a:t>1</a:t>
            </a:r>
            <a:r>
              <a:rPr lang="en-US" altLang="zh-CN" b="1" smtClean="0"/>
              <a:t>.</a:t>
            </a:r>
            <a:r>
              <a:rPr lang="zh-CN" altLang="zh-CN" b="1" smtClean="0"/>
              <a:t>化学工业</a:t>
            </a:r>
            <a:r>
              <a:rPr lang="zh-CN" altLang="zh-CN" b="1"/>
              <a:t>的主要特点是什么？并举例说明化学工业的重要性。</a:t>
            </a:r>
            <a:endParaRPr lang="zh-CN" altLang="zh-CN"/>
          </a:p>
          <a:p>
            <a:r>
              <a:rPr lang="en-US" altLang="zh-CN" b="1"/>
              <a:t>2</a:t>
            </a:r>
            <a:r>
              <a:rPr lang="en-US" altLang="zh-CN" b="1" smtClean="0"/>
              <a:t>.</a:t>
            </a:r>
            <a:r>
              <a:rPr lang="zh-CN" altLang="zh-CN" b="1" smtClean="0"/>
              <a:t>动态</a:t>
            </a:r>
            <a:r>
              <a:rPr lang="zh-CN" altLang="zh-CN" b="1"/>
              <a:t>评价方法有何特点？它包括哪些常用的方法或指标？</a:t>
            </a:r>
            <a:endParaRPr lang="zh-CN" altLang="zh-CN"/>
          </a:p>
          <a:p>
            <a:r>
              <a:rPr lang="en-US" altLang="zh-CN" b="1"/>
              <a:t>3</a:t>
            </a:r>
            <a:r>
              <a:rPr lang="en-US" altLang="zh-CN" b="1" smtClean="0"/>
              <a:t>.</a:t>
            </a:r>
            <a:r>
              <a:rPr lang="zh-CN" altLang="zh-CN" b="1" smtClean="0"/>
              <a:t>在</a:t>
            </a:r>
            <a:r>
              <a:rPr lang="zh-CN" altLang="zh-CN" b="1"/>
              <a:t>进行国民经济评价时，主要包括哪些评价指标？</a:t>
            </a:r>
            <a:endParaRPr lang="zh-CN" altLang="zh-CN"/>
          </a:p>
          <a:p>
            <a:r>
              <a:rPr lang="en-US" altLang="zh-CN" b="1"/>
              <a:t>4</a:t>
            </a:r>
            <a:r>
              <a:rPr lang="en-US" altLang="zh-CN" b="1" smtClean="0"/>
              <a:t>.</a:t>
            </a:r>
            <a:r>
              <a:rPr lang="zh-CN" altLang="zh-CN" b="1" smtClean="0"/>
              <a:t>技术</a:t>
            </a:r>
            <a:r>
              <a:rPr lang="zh-CN" altLang="zh-CN" b="1"/>
              <a:t>创新对企业的生存和发展具有重要的作用，可归纳为哪些方面？</a:t>
            </a:r>
            <a:endParaRPr lang="zh-CN" altLang="zh-CN"/>
          </a:p>
          <a:p>
            <a:r>
              <a:rPr lang="en-US" altLang="zh-CN" b="1"/>
              <a:t>5</a:t>
            </a:r>
            <a:r>
              <a:rPr lang="en-US" altLang="zh-CN" b="1" smtClean="0"/>
              <a:t>.</a:t>
            </a:r>
            <a:r>
              <a:rPr lang="zh-CN" altLang="zh-CN" b="1" smtClean="0"/>
              <a:t>名义</a:t>
            </a:r>
            <a:r>
              <a:rPr lang="zh-CN" altLang="zh-CN" b="1"/>
              <a:t>利率与实际利率的含义是什么？它们之间有什么联系？</a:t>
            </a:r>
            <a:endParaRPr lang="zh-CN" altLang="zh-CN"/>
          </a:p>
          <a:p>
            <a:r>
              <a:rPr lang="en-US" altLang="zh-CN" b="1"/>
              <a:t>6</a:t>
            </a:r>
            <a:r>
              <a:rPr lang="en-US" altLang="zh-CN" b="1" smtClean="0"/>
              <a:t>.</a:t>
            </a:r>
            <a:r>
              <a:rPr lang="zh-CN" altLang="zh-CN" b="1" smtClean="0"/>
              <a:t>什么</a:t>
            </a:r>
            <a:r>
              <a:rPr lang="zh-CN" altLang="zh-CN" b="1"/>
              <a:t>是现金流量图？绘制现金流量图有哪些规定？</a:t>
            </a:r>
            <a:endParaRPr lang="zh-CN" altLang="zh-CN"/>
          </a:p>
          <a:p>
            <a:r>
              <a:rPr lang="en-US" altLang="zh-CN" b="1"/>
              <a:t>7</a:t>
            </a:r>
            <a:r>
              <a:rPr lang="en-US" altLang="zh-CN" b="1" smtClean="0"/>
              <a:t>.</a:t>
            </a:r>
            <a:r>
              <a:rPr lang="zh-CN" altLang="zh-CN" b="1" smtClean="0"/>
              <a:t>技术改造</a:t>
            </a:r>
            <a:r>
              <a:rPr lang="zh-CN" altLang="zh-CN" b="1"/>
              <a:t>的主要内容有哪些？</a:t>
            </a:r>
            <a:endParaRPr lang="zh-CN" altLang="zh-CN"/>
          </a:p>
          <a:p>
            <a:r>
              <a:rPr lang="en-US" altLang="zh-CN" b="1"/>
              <a:t>8</a:t>
            </a:r>
            <a:r>
              <a:rPr lang="en-US" altLang="zh-CN" b="1" smtClean="0"/>
              <a:t>.</a:t>
            </a:r>
            <a:r>
              <a:rPr lang="zh-CN" altLang="zh-CN" b="1" smtClean="0"/>
              <a:t>财务</a:t>
            </a:r>
            <a:r>
              <a:rPr lang="zh-CN" altLang="zh-CN" b="1"/>
              <a:t>评价和国民经济评价的联系和区别有哪些？</a:t>
            </a:r>
            <a:endParaRPr lang="zh-CN" altLang="zh-CN"/>
          </a:p>
          <a:p>
            <a:r>
              <a:rPr lang="en-US" altLang="zh-CN" b="1"/>
              <a:t>9. </a:t>
            </a:r>
            <a:r>
              <a:rPr lang="zh-CN" altLang="zh-CN" b="1"/>
              <a:t>名义利率与实际利率的区别与联系？</a:t>
            </a:r>
            <a:endParaRPr lang="zh-CN" altLang="zh-CN"/>
          </a:p>
          <a:p>
            <a:r>
              <a:rPr lang="en-US" altLang="zh-CN" b="1"/>
              <a:t>10. </a:t>
            </a:r>
            <a:r>
              <a:rPr lang="zh-CN" altLang="zh-CN" b="1"/>
              <a:t>德尔菲法的具体过程包括哪些环节？</a:t>
            </a:r>
            <a:endParaRPr lang="zh-CN" altLang="zh-CN"/>
          </a:p>
          <a:p>
            <a:r>
              <a:rPr lang="en-US" altLang="zh-CN" b="1"/>
              <a:t>11. </a:t>
            </a:r>
            <a:r>
              <a:rPr lang="zh-CN" altLang="zh-CN" b="1"/>
              <a:t>技术改造的主要内容？</a:t>
            </a:r>
            <a:endParaRPr lang="zh-CN" altLang="zh-CN"/>
          </a:p>
          <a:p>
            <a:r>
              <a:rPr lang="en-US" altLang="zh-CN" b="1"/>
              <a:t>12. </a:t>
            </a:r>
            <a:r>
              <a:rPr lang="zh-CN" altLang="zh-CN" b="1"/>
              <a:t>化工项目管理具有哪些特点？</a:t>
            </a:r>
            <a:endParaRPr lang="zh-CN" altLang="zh-CN"/>
          </a:p>
          <a:p>
            <a:r>
              <a:rPr lang="en-US" altLang="zh-CN" b="1"/>
              <a:t>13. </a:t>
            </a:r>
            <a:r>
              <a:rPr lang="zh-CN" altLang="zh-CN" b="1"/>
              <a:t>绘制现金流量图有哪些规定？</a:t>
            </a:r>
            <a:endParaRPr lang="zh-CN" altLang="zh-CN"/>
          </a:p>
          <a:p>
            <a:r>
              <a:rPr lang="en-US" altLang="zh-CN" b="1"/>
              <a:t>14. </a:t>
            </a:r>
            <a:r>
              <a:rPr lang="zh-CN" altLang="zh-CN" b="1"/>
              <a:t>厂址选择的原则有哪些？</a:t>
            </a:r>
            <a:endParaRPr lang="zh-CN" altLang="zh-CN"/>
          </a:p>
          <a:p>
            <a:r>
              <a:rPr lang="en-US" altLang="zh-CN" b="1"/>
              <a:t>15. </a:t>
            </a:r>
            <a:r>
              <a:rPr lang="zh-CN" altLang="zh-CN" b="1"/>
              <a:t>单利与复利有何不同？ </a:t>
            </a:r>
            <a:endParaRPr lang="zh-CN" altLang="zh-CN"/>
          </a:p>
          <a:p>
            <a:r>
              <a:rPr lang="en-US" altLang="zh-CN" b="1"/>
              <a:t>16. </a:t>
            </a:r>
            <a:r>
              <a:rPr lang="zh-CN" altLang="zh-CN" b="1"/>
              <a:t>等额分付类型资金等效值得计算包括哪几类？ </a:t>
            </a:r>
            <a:endParaRPr lang="zh-CN" altLang="zh-CN"/>
          </a:p>
          <a:p>
            <a:r>
              <a:rPr lang="en-US" altLang="zh-CN" b="1"/>
              <a:t>17. </a:t>
            </a:r>
            <a:r>
              <a:rPr lang="zh-CN" altLang="zh-CN" b="1"/>
              <a:t>动态评价有哪些优缺点？ </a:t>
            </a:r>
            <a:endParaRPr lang="zh-CN" altLang="zh-CN"/>
          </a:p>
          <a:p>
            <a:r>
              <a:rPr lang="en-US" altLang="zh-CN" b="1"/>
              <a:t>18. </a:t>
            </a:r>
            <a:r>
              <a:rPr lang="zh-CN" altLang="zh-CN" b="1"/>
              <a:t>产生不确定性的原因有哪些？ </a:t>
            </a:r>
            <a:endParaRPr lang="zh-CN" altLang="zh-CN"/>
          </a:p>
          <a:p>
            <a:r>
              <a:rPr lang="en-US" altLang="zh-CN" b="1"/>
              <a:t>19. </a:t>
            </a:r>
            <a:r>
              <a:rPr lang="zh-CN" altLang="zh-CN" b="1"/>
              <a:t>净现值的特点有哪些？</a:t>
            </a:r>
            <a:endParaRPr lang="zh-CN" altLang="zh-CN"/>
          </a:p>
          <a:p>
            <a:endParaRPr lang="zh-CN" altLang="en-US"/>
          </a:p>
        </p:txBody>
      </p:sp>
    </p:spTree>
    <p:extLst>
      <p:ext uri="{BB962C8B-B14F-4D97-AF65-F5344CB8AC3E}">
        <p14:creationId xmlns:p14="http://schemas.microsoft.com/office/powerpoint/2010/main" val="19055324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40"/>
          <p:cNvGrpSpPr>
            <a:grpSpLocks/>
          </p:cNvGrpSpPr>
          <p:nvPr/>
        </p:nvGrpSpPr>
        <p:grpSpPr bwMode="auto">
          <a:xfrm>
            <a:off x="914400" y="838200"/>
            <a:ext cx="6705600" cy="5172075"/>
            <a:chOff x="576" y="528"/>
            <a:chExt cx="4224" cy="3258"/>
          </a:xfrm>
        </p:grpSpPr>
        <p:sp>
          <p:nvSpPr>
            <p:cNvPr id="2" name="Text Box 2"/>
            <p:cNvSpPr txBox="1">
              <a:spLocks noChangeArrowheads="1"/>
            </p:cNvSpPr>
            <p:nvPr/>
          </p:nvSpPr>
          <p:spPr bwMode="auto">
            <a:xfrm>
              <a:off x="960" y="1056"/>
              <a:ext cx="336" cy="288"/>
            </a:xfrm>
            <a:prstGeom prst="rect">
              <a:avLst/>
            </a:prstGeom>
            <a:solidFill>
              <a:srgbClr val="FAF9C0"/>
            </a:solidFill>
            <a:ln w="9525">
              <a:noFill/>
              <a:miter lim="800000"/>
            </a:ln>
            <a:effectLst/>
          </p:spPr>
          <p:txBody>
            <a:bodyPr>
              <a:spAutoFit/>
            </a:bodyPr>
            <a:lstStyle/>
            <a:p>
              <a:pPr eaLnBrk="1" hangingPunct="1">
                <a:spcBef>
                  <a:spcPct val="50000"/>
                </a:spcBef>
                <a:defRPr/>
              </a:pPr>
              <a:r>
                <a:rPr kumimoji="1" lang="zh-CN" altLang="en-US" b="1">
                  <a:solidFill>
                    <a:srgbClr val="F63A5E"/>
                  </a:solidFill>
                  <a:effectLst>
                    <a:outerShdw blurRad="38100" dist="38100" dir="2700000" algn="tl">
                      <a:srgbClr val="000000"/>
                    </a:outerShdw>
                  </a:effectLst>
                </a:rPr>
                <a:t>年</a:t>
              </a:r>
            </a:p>
          </p:txBody>
        </p:sp>
        <p:sp>
          <p:nvSpPr>
            <p:cNvPr id="53251" name="Text Box 3"/>
            <p:cNvSpPr txBox="1">
              <a:spLocks noChangeArrowheads="1"/>
            </p:cNvSpPr>
            <p:nvPr/>
          </p:nvSpPr>
          <p:spPr bwMode="auto">
            <a:xfrm>
              <a:off x="1632" y="1056"/>
              <a:ext cx="1440" cy="288"/>
            </a:xfrm>
            <a:prstGeom prst="rect">
              <a:avLst/>
            </a:prstGeom>
            <a:solidFill>
              <a:srgbClr val="FAF9C0"/>
            </a:solidFill>
            <a:ln w="9525">
              <a:noFill/>
              <a:miter lim="800000"/>
            </a:ln>
            <a:effectLst/>
          </p:spPr>
          <p:txBody>
            <a:bodyPr>
              <a:spAutoFit/>
            </a:bodyPr>
            <a:lstStyle/>
            <a:p>
              <a:pPr eaLnBrk="1" hangingPunct="1">
                <a:spcBef>
                  <a:spcPct val="50000"/>
                </a:spcBef>
                <a:defRPr/>
              </a:pPr>
              <a:r>
                <a:rPr kumimoji="1" lang="zh-CN" altLang="en-US" b="1" dirty="0">
                  <a:solidFill>
                    <a:srgbClr val="F63A5E"/>
                  </a:solidFill>
                  <a:effectLst>
                    <a:outerShdw blurRad="38100" dist="38100" dir="2700000" algn="tl">
                      <a:srgbClr val="000000"/>
                    </a:outerShdw>
                  </a:effectLst>
                </a:rPr>
                <a:t>各年折旧额 </a:t>
              </a:r>
              <a:r>
                <a:rPr kumimoji="1" lang="en-US" altLang="zh-CN" b="1" dirty="0">
                  <a:solidFill>
                    <a:srgbClr val="F63A5E"/>
                  </a:solidFill>
                  <a:effectLst>
                    <a:outerShdw blurRad="38100" dist="38100" dir="2700000" algn="tl">
                      <a:srgbClr val="000000"/>
                    </a:outerShdw>
                  </a:effectLst>
                </a:rPr>
                <a:t>D</a:t>
              </a:r>
              <a:r>
                <a:rPr kumimoji="1" lang="en-US" altLang="zh-CN" b="1" baseline="-25000" dirty="0">
                  <a:solidFill>
                    <a:srgbClr val="F63A5E"/>
                  </a:solidFill>
                  <a:effectLst>
                    <a:outerShdw blurRad="38100" dist="38100" dir="2700000" algn="tl">
                      <a:srgbClr val="000000"/>
                    </a:outerShdw>
                  </a:effectLst>
                </a:rPr>
                <a:t>t</a:t>
              </a:r>
            </a:p>
          </p:txBody>
        </p:sp>
        <p:sp>
          <p:nvSpPr>
            <p:cNvPr id="53252" name="Text Box 4"/>
            <p:cNvSpPr txBox="1">
              <a:spLocks noChangeArrowheads="1"/>
            </p:cNvSpPr>
            <p:nvPr/>
          </p:nvSpPr>
          <p:spPr bwMode="auto">
            <a:xfrm>
              <a:off x="3216" y="1056"/>
              <a:ext cx="1200" cy="288"/>
            </a:xfrm>
            <a:prstGeom prst="rect">
              <a:avLst/>
            </a:prstGeom>
            <a:solidFill>
              <a:srgbClr val="FAF9C0"/>
            </a:solidFill>
            <a:ln w="9525">
              <a:noFill/>
              <a:miter lim="800000"/>
            </a:ln>
            <a:effectLst/>
          </p:spPr>
          <p:txBody>
            <a:bodyPr>
              <a:spAutoFit/>
            </a:bodyPr>
            <a:lstStyle/>
            <a:p>
              <a:pPr eaLnBrk="1" hangingPunct="1">
                <a:spcBef>
                  <a:spcPct val="50000"/>
                </a:spcBef>
                <a:defRPr/>
              </a:pPr>
              <a:r>
                <a:rPr kumimoji="1" lang="zh-CN" altLang="en-US" b="1">
                  <a:solidFill>
                    <a:srgbClr val="F63A5E"/>
                  </a:solidFill>
                  <a:effectLst>
                    <a:outerShdw blurRad="38100" dist="38100" dir="2700000" algn="tl">
                      <a:srgbClr val="000000"/>
                    </a:outerShdw>
                  </a:effectLst>
                </a:rPr>
                <a:t>账面价值 </a:t>
              </a:r>
              <a:r>
                <a:rPr kumimoji="1" lang="en-US" altLang="zh-CN" b="1">
                  <a:solidFill>
                    <a:srgbClr val="F63A5E"/>
                  </a:solidFill>
                  <a:effectLst>
                    <a:outerShdw blurRad="38100" dist="38100" dir="2700000" algn="tl">
                      <a:srgbClr val="000000"/>
                    </a:outerShdw>
                  </a:effectLst>
                </a:rPr>
                <a:t>B</a:t>
              </a:r>
              <a:r>
                <a:rPr kumimoji="1" lang="en-US" altLang="zh-CN" b="1" baseline="-25000">
                  <a:solidFill>
                    <a:srgbClr val="F63A5E"/>
                  </a:solidFill>
                  <a:effectLst>
                    <a:outerShdw blurRad="38100" dist="38100" dir="2700000" algn="tl">
                      <a:srgbClr val="000000"/>
                    </a:outerShdw>
                  </a:effectLst>
                </a:rPr>
                <a:t>t</a:t>
              </a:r>
            </a:p>
          </p:txBody>
        </p:sp>
        <p:grpSp>
          <p:nvGrpSpPr>
            <p:cNvPr id="50182" name="Group 5"/>
            <p:cNvGrpSpPr>
              <a:grpSpLocks/>
            </p:cNvGrpSpPr>
            <p:nvPr/>
          </p:nvGrpSpPr>
          <p:grpSpPr bwMode="auto">
            <a:xfrm>
              <a:off x="960" y="1386"/>
              <a:ext cx="3840" cy="2400"/>
              <a:chOff x="1152" y="1632"/>
              <a:chExt cx="3840" cy="2400"/>
            </a:xfrm>
          </p:grpSpPr>
          <p:sp>
            <p:nvSpPr>
              <p:cNvPr id="50184" name="Rectangle 6"/>
              <p:cNvSpPr>
                <a:spLocks noChangeArrowheads="1"/>
              </p:cNvSpPr>
              <p:nvPr/>
            </p:nvSpPr>
            <p:spPr bwMode="auto">
              <a:xfrm>
                <a:off x="1152" y="1632"/>
                <a:ext cx="3408" cy="2400"/>
              </a:xfrm>
              <a:prstGeom prst="rect">
                <a:avLst/>
              </a:prstGeom>
              <a:solidFill>
                <a:srgbClr val="E9FD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0185" name="Text Box 7"/>
              <p:cNvSpPr txBox="1">
                <a:spLocks noChangeArrowheads="1"/>
              </p:cNvSpPr>
              <p:nvPr/>
            </p:nvSpPr>
            <p:spPr bwMode="auto">
              <a:xfrm>
                <a:off x="1152" y="1740"/>
                <a:ext cx="3792"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1                 </a:t>
                </a:r>
                <a:r>
                  <a:rPr lang="en-US" altLang="zh-CN" sz="2400" b="1"/>
                  <a:t>rP                            (1-r)P </a:t>
                </a:r>
              </a:p>
              <a:p>
                <a:pPr eaLnBrk="1" hangingPunct="1">
                  <a:spcBef>
                    <a:spcPct val="50000"/>
                  </a:spcBef>
                  <a:buFontTx/>
                  <a:buNone/>
                </a:pPr>
                <a:r>
                  <a:rPr lang="zh-CN" altLang="en-US" sz="2400" b="1"/>
                  <a:t>2                 </a:t>
                </a:r>
                <a:r>
                  <a:rPr lang="en-US" altLang="zh-CN" sz="2400" b="1"/>
                  <a:t>r(1-r)P                     (1-r)</a:t>
                </a:r>
                <a:r>
                  <a:rPr lang="en-US" altLang="zh-CN" sz="2400" b="1" baseline="30000"/>
                  <a:t>2</a:t>
                </a:r>
                <a:r>
                  <a:rPr lang="en-US" altLang="zh-CN" sz="2400" b="1"/>
                  <a:t>P </a:t>
                </a:r>
                <a:endParaRPr lang="zh-CN" altLang="en-US" sz="2400" b="1"/>
              </a:p>
              <a:p>
                <a:pPr eaLnBrk="1" hangingPunct="1">
                  <a:spcBef>
                    <a:spcPct val="50000"/>
                  </a:spcBef>
                  <a:buFontTx/>
                  <a:buNone/>
                </a:pPr>
                <a:r>
                  <a:rPr lang="zh-CN" altLang="en-US" sz="2400" b="1"/>
                  <a:t>3                 </a:t>
                </a:r>
                <a:r>
                  <a:rPr lang="en-US" altLang="zh-CN" sz="2400" b="1"/>
                  <a:t>r(1-r)</a:t>
                </a:r>
                <a:r>
                  <a:rPr lang="en-US" altLang="zh-CN" sz="2400" b="1" baseline="30000"/>
                  <a:t>2</a:t>
                </a:r>
                <a:r>
                  <a:rPr lang="en-US" altLang="zh-CN" sz="2400" b="1"/>
                  <a:t>P                    (1-r)</a:t>
                </a:r>
                <a:r>
                  <a:rPr lang="en-US" altLang="zh-CN" sz="2400" b="1" baseline="30000"/>
                  <a:t>3</a:t>
                </a:r>
                <a:r>
                  <a:rPr lang="en-US" altLang="zh-CN" sz="2400" b="1"/>
                  <a:t>P </a:t>
                </a:r>
                <a:endParaRPr lang="zh-CN" altLang="en-US" sz="2400" b="1"/>
              </a:p>
            </p:txBody>
          </p:sp>
          <p:grpSp>
            <p:nvGrpSpPr>
              <p:cNvPr id="50186" name="Group 8"/>
              <p:cNvGrpSpPr>
                <a:grpSpLocks/>
              </p:cNvGrpSpPr>
              <p:nvPr/>
            </p:nvGrpSpPr>
            <p:grpSpPr bwMode="auto">
              <a:xfrm>
                <a:off x="1182" y="2535"/>
                <a:ext cx="198" cy="549"/>
                <a:chOff x="1182" y="2535"/>
                <a:chExt cx="198" cy="549"/>
              </a:xfrm>
            </p:grpSpPr>
            <p:sp>
              <p:nvSpPr>
                <p:cNvPr id="50213" name="Text Box 9"/>
                <p:cNvSpPr txBox="1">
                  <a:spLocks noChangeArrowheads="1"/>
                </p:cNvSpPr>
                <p:nvPr/>
              </p:nvSpPr>
              <p:spPr bwMode="auto">
                <a:xfrm>
                  <a:off x="1182" y="2535"/>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sp>
              <p:nvSpPr>
                <p:cNvPr id="50214" name="Text Box 10"/>
                <p:cNvSpPr txBox="1">
                  <a:spLocks noChangeArrowheads="1"/>
                </p:cNvSpPr>
                <p:nvPr/>
              </p:nvSpPr>
              <p:spPr bwMode="auto">
                <a:xfrm>
                  <a:off x="1188" y="2631"/>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sp>
              <p:nvSpPr>
                <p:cNvPr id="50215" name="Text Box 11"/>
                <p:cNvSpPr txBox="1">
                  <a:spLocks noChangeArrowheads="1"/>
                </p:cNvSpPr>
                <p:nvPr/>
              </p:nvSpPr>
              <p:spPr bwMode="auto">
                <a:xfrm>
                  <a:off x="1188" y="271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sp>
              <p:nvSpPr>
                <p:cNvPr id="50216" name="Text Box 12"/>
                <p:cNvSpPr txBox="1">
                  <a:spLocks noChangeArrowheads="1"/>
                </p:cNvSpPr>
                <p:nvPr/>
              </p:nvSpPr>
              <p:spPr bwMode="auto">
                <a:xfrm>
                  <a:off x="1182" y="279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grpSp>
          <p:sp>
            <p:nvSpPr>
              <p:cNvPr id="50187" name="Text Box 13"/>
              <p:cNvSpPr txBox="1">
                <a:spLocks noChangeArrowheads="1"/>
              </p:cNvSpPr>
              <p:nvPr/>
            </p:nvSpPr>
            <p:spPr bwMode="auto">
              <a:xfrm>
                <a:off x="1179" y="3000"/>
                <a:ext cx="35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t                 r(1-r)</a:t>
                </a:r>
                <a:r>
                  <a:rPr lang="en-US" altLang="zh-CN" sz="2400" b="1" baseline="30000"/>
                  <a:t>t-1</a:t>
                </a:r>
                <a:r>
                  <a:rPr lang="en-US" altLang="zh-CN" sz="2400" b="1"/>
                  <a:t>P                   (1-r)</a:t>
                </a:r>
                <a:r>
                  <a:rPr lang="en-US" altLang="zh-CN" sz="2400" b="1" baseline="30000"/>
                  <a:t>t</a:t>
                </a:r>
                <a:r>
                  <a:rPr lang="en-US" altLang="zh-CN" sz="2400" b="1"/>
                  <a:t>P </a:t>
                </a:r>
              </a:p>
            </p:txBody>
          </p:sp>
          <p:sp>
            <p:nvSpPr>
              <p:cNvPr id="50188" name="Text Box 14"/>
              <p:cNvSpPr txBox="1">
                <a:spLocks noChangeArrowheads="1"/>
              </p:cNvSpPr>
              <p:nvPr/>
            </p:nvSpPr>
            <p:spPr bwMode="auto">
              <a:xfrm>
                <a:off x="1173" y="316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sp>
            <p:nvSpPr>
              <p:cNvPr id="50189" name="Text Box 15"/>
              <p:cNvSpPr txBox="1">
                <a:spLocks noChangeArrowheads="1"/>
              </p:cNvSpPr>
              <p:nvPr/>
            </p:nvSpPr>
            <p:spPr bwMode="auto">
              <a:xfrm>
                <a:off x="1179" y="3255"/>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sp>
            <p:nvSpPr>
              <p:cNvPr id="50190" name="Text Box 16"/>
              <p:cNvSpPr txBox="1">
                <a:spLocks noChangeArrowheads="1"/>
              </p:cNvSpPr>
              <p:nvPr/>
            </p:nvSpPr>
            <p:spPr bwMode="auto">
              <a:xfrm>
                <a:off x="1179" y="3342"/>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sp>
            <p:nvSpPr>
              <p:cNvPr id="50191" name="Text Box 17"/>
              <p:cNvSpPr txBox="1">
                <a:spLocks noChangeArrowheads="1"/>
              </p:cNvSpPr>
              <p:nvPr/>
            </p:nvSpPr>
            <p:spPr bwMode="auto">
              <a:xfrm>
                <a:off x="1173" y="3420"/>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sp>
            <p:nvSpPr>
              <p:cNvPr id="50192" name="Text Box 18"/>
              <p:cNvSpPr txBox="1">
                <a:spLocks noChangeArrowheads="1"/>
              </p:cNvSpPr>
              <p:nvPr/>
            </p:nvSpPr>
            <p:spPr bwMode="auto">
              <a:xfrm>
                <a:off x="1176" y="3648"/>
                <a:ext cx="3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n                r(1-r)</a:t>
                </a:r>
                <a:r>
                  <a:rPr lang="en-US" altLang="zh-CN" sz="2400" b="1" baseline="30000"/>
                  <a:t>n-1</a:t>
                </a:r>
                <a:r>
                  <a:rPr lang="en-US" altLang="zh-CN" sz="2400" b="1"/>
                  <a:t>P                  (1-r)</a:t>
                </a:r>
                <a:r>
                  <a:rPr lang="en-US" altLang="zh-CN" sz="2400" b="1" baseline="30000"/>
                  <a:t>n</a:t>
                </a:r>
                <a:r>
                  <a:rPr lang="en-US" altLang="zh-CN" sz="2400" b="1"/>
                  <a:t>P </a:t>
                </a:r>
              </a:p>
            </p:txBody>
          </p:sp>
          <p:grpSp>
            <p:nvGrpSpPr>
              <p:cNvPr id="50193" name="Group 19"/>
              <p:cNvGrpSpPr>
                <a:grpSpLocks/>
              </p:cNvGrpSpPr>
              <p:nvPr/>
            </p:nvGrpSpPr>
            <p:grpSpPr bwMode="auto">
              <a:xfrm>
                <a:off x="2199" y="2535"/>
                <a:ext cx="198" cy="549"/>
                <a:chOff x="1182" y="2535"/>
                <a:chExt cx="198" cy="549"/>
              </a:xfrm>
            </p:grpSpPr>
            <p:sp>
              <p:nvSpPr>
                <p:cNvPr id="50209" name="Text Box 20"/>
                <p:cNvSpPr txBox="1">
                  <a:spLocks noChangeArrowheads="1"/>
                </p:cNvSpPr>
                <p:nvPr/>
              </p:nvSpPr>
              <p:spPr bwMode="auto">
                <a:xfrm>
                  <a:off x="1182" y="2535"/>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sp>
              <p:nvSpPr>
                <p:cNvPr id="50210" name="Text Box 21"/>
                <p:cNvSpPr txBox="1">
                  <a:spLocks noChangeArrowheads="1"/>
                </p:cNvSpPr>
                <p:nvPr/>
              </p:nvSpPr>
              <p:spPr bwMode="auto">
                <a:xfrm>
                  <a:off x="1188" y="2631"/>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sp>
              <p:nvSpPr>
                <p:cNvPr id="50211" name="Text Box 22"/>
                <p:cNvSpPr txBox="1">
                  <a:spLocks noChangeArrowheads="1"/>
                </p:cNvSpPr>
                <p:nvPr/>
              </p:nvSpPr>
              <p:spPr bwMode="auto">
                <a:xfrm>
                  <a:off x="1188" y="271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sp>
              <p:nvSpPr>
                <p:cNvPr id="50212" name="Text Box 23"/>
                <p:cNvSpPr txBox="1">
                  <a:spLocks noChangeArrowheads="1"/>
                </p:cNvSpPr>
                <p:nvPr/>
              </p:nvSpPr>
              <p:spPr bwMode="auto">
                <a:xfrm>
                  <a:off x="1182" y="279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grpSp>
          <p:grpSp>
            <p:nvGrpSpPr>
              <p:cNvPr id="50194" name="Group 24"/>
              <p:cNvGrpSpPr>
                <a:grpSpLocks/>
              </p:cNvGrpSpPr>
              <p:nvPr/>
            </p:nvGrpSpPr>
            <p:grpSpPr bwMode="auto">
              <a:xfrm>
                <a:off x="2211" y="3174"/>
                <a:ext cx="198" cy="549"/>
                <a:chOff x="1182" y="2535"/>
                <a:chExt cx="198" cy="549"/>
              </a:xfrm>
            </p:grpSpPr>
            <p:sp>
              <p:nvSpPr>
                <p:cNvPr id="50205" name="Text Box 25"/>
                <p:cNvSpPr txBox="1">
                  <a:spLocks noChangeArrowheads="1"/>
                </p:cNvSpPr>
                <p:nvPr/>
              </p:nvSpPr>
              <p:spPr bwMode="auto">
                <a:xfrm>
                  <a:off x="1182" y="2535"/>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sp>
              <p:nvSpPr>
                <p:cNvPr id="50206" name="Text Box 26"/>
                <p:cNvSpPr txBox="1">
                  <a:spLocks noChangeArrowheads="1"/>
                </p:cNvSpPr>
                <p:nvPr/>
              </p:nvSpPr>
              <p:spPr bwMode="auto">
                <a:xfrm>
                  <a:off x="1188" y="2631"/>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sp>
              <p:nvSpPr>
                <p:cNvPr id="50207" name="Text Box 27"/>
                <p:cNvSpPr txBox="1">
                  <a:spLocks noChangeArrowheads="1"/>
                </p:cNvSpPr>
                <p:nvPr/>
              </p:nvSpPr>
              <p:spPr bwMode="auto">
                <a:xfrm>
                  <a:off x="1188" y="271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sp>
              <p:nvSpPr>
                <p:cNvPr id="50208" name="Text Box 28"/>
                <p:cNvSpPr txBox="1">
                  <a:spLocks noChangeArrowheads="1"/>
                </p:cNvSpPr>
                <p:nvPr/>
              </p:nvSpPr>
              <p:spPr bwMode="auto">
                <a:xfrm>
                  <a:off x="1182" y="279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grpSp>
          <p:grpSp>
            <p:nvGrpSpPr>
              <p:cNvPr id="50195" name="Group 29"/>
              <p:cNvGrpSpPr>
                <a:grpSpLocks/>
              </p:cNvGrpSpPr>
              <p:nvPr/>
            </p:nvGrpSpPr>
            <p:grpSpPr bwMode="auto">
              <a:xfrm>
                <a:off x="3882" y="2541"/>
                <a:ext cx="198" cy="549"/>
                <a:chOff x="1182" y="2535"/>
                <a:chExt cx="198" cy="549"/>
              </a:xfrm>
            </p:grpSpPr>
            <p:sp>
              <p:nvSpPr>
                <p:cNvPr id="50201" name="Text Box 30"/>
                <p:cNvSpPr txBox="1">
                  <a:spLocks noChangeArrowheads="1"/>
                </p:cNvSpPr>
                <p:nvPr/>
              </p:nvSpPr>
              <p:spPr bwMode="auto">
                <a:xfrm>
                  <a:off x="1182" y="2535"/>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sp>
              <p:nvSpPr>
                <p:cNvPr id="50202" name="Text Box 31"/>
                <p:cNvSpPr txBox="1">
                  <a:spLocks noChangeArrowheads="1"/>
                </p:cNvSpPr>
                <p:nvPr/>
              </p:nvSpPr>
              <p:spPr bwMode="auto">
                <a:xfrm>
                  <a:off x="1188" y="2631"/>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sp>
              <p:nvSpPr>
                <p:cNvPr id="50203" name="Text Box 32"/>
                <p:cNvSpPr txBox="1">
                  <a:spLocks noChangeArrowheads="1"/>
                </p:cNvSpPr>
                <p:nvPr/>
              </p:nvSpPr>
              <p:spPr bwMode="auto">
                <a:xfrm>
                  <a:off x="1188" y="271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sp>
              <p:nvSpPr>
                <p:cNvPr id="50204" name="Text Box 33"/>
                <p:cNvSpPr txBox="1">
                  <a:spLocks noChangeArrowheads="1"/>
                </p:cNvSpPr>
                <p:nvPr/>
              </p:nvSpPr>
              <p:spPr bwMode="auto">
                <a:xfrm>
                  <a:off x="1182" y="279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grpSp>
          <p:grpSp>
            <p:nvGrpSpPr>
              <p:cNvPr id="50196" name="Group 34"/>
              <p:cNvGrpSpPr>
                <a:grpSpLocks/>
              </p:cNvGrpSpPr>
              <p:nvPr/>
            </p:nvGrpSpPr>
            <p:grpSpPr bwMode="auto">
              <a:xfrm>
                <a:off x="3882" y="3141"/>
                <a:ext cx="198" cy="549"/>
                <a:chOff x="1182" y="2535"/>
                <a:chExt cx="198" cy="549"/>
              </a:xfrm>
            </p:grpSpPr>
            <p:sp>
              <p:nvSpPr>
                <p:cNvPr id="50197" name="Text Box 35"/>
                <p:cNvSpPr txBox="1">
                  <a:spLocks noChangeArrowheads="1"/>
                </p:cNvSpPr>
                <p:nvPr/>
              </p:nvSpPr>
              <p:spPr bwMode="auto">
                <a:xfrm>
                  <a:off x="1182" y="2535"/>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sp>
              <p:nvSpPr>
                <p:cNvPr id="50198" name="Text Box 36"/>
                <p:cNvSpPr txBox="1">
                  <a:spLocks noChangeArrowheads="1"/>
                </p:cNvSpPr>
                <p:nvPr/>
              </p:nvSpPr>
              <p:spPr bwMode="auto">
                <a:xfrm>
                  <a:off x="1188" y="2631"/>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sp>
              <p:nvSpPr>
                <p:cNvPr id="50199" name="Text Box 37"/>
                <p:cNvSpPr txBox="1">
                  <a:spLocks noChangeArrowheads="1"/>
                </p:cNvSpPr>
                <p:nvPr/>
              </p:nvSpPr>
              <p:spPr bwMode="auto">
                <a:xfrm>
                  <a:off x="1188" y="2718"/>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sp>
              <p:nvSpPr>
                <p:cNvPr id="50200" name="Text Box 38"/>
                <p:cNvSpPr txBox="1">
                  <a:spLocks noChangeArrowheads="1"/>
                </p:cNvSpPr>
                <p:nvPr/>
              </p:nvSpPr>
              <p:spPr bwMode="auto">
                <a:xfrm>
                  <a:off x="1182" y="2796"/>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t>.</a:t>
                  </a:r>
                </a:p>
              </p:txBody>
            </p:sp>
          </p:grpSp>
        </p:grpSp>
        <p:sp>
          <p:nvSpPr>
            <p:cNvPr id="50183" name="Rectangle 39"/>
            <p:cNvSpPr>
              <a:spLocks noChangeArrowheads="1"/>
            </p:cNvSpPr>
            <p:nvPr/>
          </p:nvSpPr>
          <p:spPr bwMode="auto">
            <a:xfrm>
              <a:off x="576" y="528"/>
              <a:ext cx="3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u="sng">
                  <a:solidFill>
                    <a:srgbClr val="E24B16"/>
                  </a:solidFill>
                  <a:latin typeface="黑体" panose="02010609060101010101" pitchFamily="49" charset="-122"/>
                  <a:ea typeface="黑体" panose="02010609060101010101" pitchFamily="49" charset="-122"/>
                </a:rPr>
                <a:t>余额递减法</a:t>
              </a:r>
              <a:r>
                <a:rPr lang="zh-CN" altLang="en-US" sz="2400" b="1" u="sng">
                  <a:solidFill>
                    <a:schemeClr val="tx2"/>
                  </a:solidFill>
                  <a:ea typeface="黑体" panose="02010609060101010101" pitchFamily="49" charset="-122"/>
                </a:rPr>
                <a:t>折旧额及账面价值计算</a:t>
              </a:r>
              <a:endParaRPr lang="en-US" altLang="zh-CN" sz="2400" b="1" u="sng">
                <a:solidFill>
                  <a:schemeClr val="tx2"/>
                </a:solidFill>
                <a:ea typeface="黑体" panose="02010609060101010101" pitchFamily="49" charset="-122"/>
              </a:endParaRPr>
            </a:p>
          </p:txBody>
        </p:sp>
      </p:grpSp>
    </p:spTree>
    <p:extLst>
      <p:ext uri="{BB962C8B-B14F-4D97-AF65-F5344CB8AC3E}">
        <p14:creationId xmlns:p14="http://schemas.microsoft.com/office/powerpoint/2010/main" val="31573015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3"/>
          <p:cNvSpPr>
            <a:spLocks noChangeArrowheads="1"/>
          </p:cNvSpPr>
          <p:nvPr/>
        </p:nvSpPr>
        <p:spPr bwMode="auto">
          <a:xfrm>
            <a:off x="609600" y="533400"/>
            <a:ext cx="3222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latin typeface="黑体" panose="02010609060101010101" pitchFamily="49" charset="-122"/>
                <a:ea typeface="黑体" panose="02010609060101010101" pitchFamily="49" charset="-122"/>
              </a:rPr>
              <a:t>4. 双倍余额递减法</a:t>
            </a:r>
          </a:p>
        </p:txBody>
      </p:sp>
      <p:grpSp>
        <p:nvGrpSpPr>
          <p:cNvPr id="51203" name="Group 14"/>
          <p:cNvGrpSpPr>
            <a:grpSpLocks/>
          </p:cNvGrpSpPr>
          <p:nvPr/>
        </p:nvGrpSpPr>
        <p:grpSpPr bwMode="auto">
          <a:xfrm>
            <a:off x="1143000" y="1371600"/>
            <a:ext cx="5257800" cy="1981200"/>
            <a:chOff x="720" y="864"/>
            <a:chExt cx="3312" cy="1248"/>
          </a:xfrm>
        </p:grpSpPr>
        <p:sp>
          <p:nvSpPr>
            <p:cNvPr id="51207" name="Text Box 15"/>
            <p:cNvSpPr txBox="1">
              <a:spLocks noChangeArrowheads="1"/>
            </p:cNvSpPr>
            <p:nvPr/>
          </p:nvSpPr>
          <p:spPr bwMode="auto">
            <a:xfrm>
              <a:off x="720" y="864"/>
              <a:ext cx="33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latin typeface="黑体" panose="02010609060101010101" pitchFamily="49" charset="-122"/>
                  <a:ea typeface="黑体" panose="02010609060101010101" pitchFamily="49" charset="-122"/>
                </a:rPr>
                <a:t>对于</a:t>
              </a:r>
              <a:r>
                <a:rPr lang="zh-CN" altLang="en-US" sz="2400" b="1">
                  <a:solidFill>
                    <a:srgbClr val="0000FF"/>
                  </a:solidFill>
                  <a:latin typeface="黑体" panose="02010609060101010101" pitchFamily="49" charset="-122"/>
                  <a:ea typeface="黑体" panose="02010609060101010101" pitchFamily="49" charset="-122"/>
                </a:rPr>
                <a:t>双倍余额递减法</a:t>
              </a:r>
              <a:r>
                <a:rPr lang="zh-CN" altLang="en-US" sz="2400" b="1">
                  <a:latin typeface="黑体" panose="02010609060101010101" pitchFamily="49" charset="-122"/>
                  <a:ea typeface="黑体" panose="02010609060101010101" pitchFamily="49" charset="-122"/>
                </a:rPr>
                <a:t>，其折旧率</a:t>
              </a:r>
              <a:r>
                <a:rPr lang="en-US" altLang="zh-CN" sz="2400" b="1">
                  <a:latin typeface="黑体" panose="02010609060101010101" pitchFamily="49" charset="-122"/>
                  <a:ea typeface="黑体" panose="02010609060101010101" pitchFamily="49" charset="-122"/>
                </a:rPr>
                <a:t>r</a:t>
              </a:r>
              <a:r>
                <a:rPr lang="zh-CN" altLang="en-US" sz="2400" b="1">
                  <a:latin typeface="黑体" panose="02010609060101010101" pitchFamily="49" charset="-122"/>
                  <a:ea typeface="黑体" panose="02010609060101010101" pitchFamily="49" charset="-122"/>
                </a:rPr>
                <a:t>为：</a:t>
              </a:r>
            </a:p>
          </p:txBody>
        </p:sp>
        <p:sp>
          <p:nvSpPr>
            <p:cNvPr id="51208" name="Rectangle 16"/>
            <p:cNvSpPr>
              <a:spLocks noChangeArrowheads="1"/>
            </p:cNvSpPr>
            <p:nvPr/>
          </p:nvSpPr>
          <p:spPr bwMode="auto">
            <a:xfrm>
              <a:off x="816" y="1296"/>
              <a:ext cx="9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latin typeface="黑体" panose="02010609060101010101" pitchFamily="49" charset="-122"/>
                  <a:ea typeface="黑体" panose="02010609060101010101" pitchFamily="49" charset="-122"/>
                </a:rPr>
                <a:t>年折旧率=</a:t>
              </a:r>
            </a:p>
          </p:txBody>
        </p:sp>
        <p:sp>
          <p:nvSpPr>
            <p:cNvPr id="51209" name="Line 17"/>
            <p:cNvSpPr>
              <a:spLocks noChangeShapeType="1"/>
            </p:cNvSpPr>
            <p:nvPr/>
          </p:nvSpPr>
          <p:spPr bwMode="auto">
            <a:xfrm flipH="1">
              <a:off x="1824" y="1453"/>
              <a:ext cx="624" cy="1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0" name="Text Box 18"/>
            <p:cNvSpPr txBox="1">
              <a:spLocks noChangeArrowheads="1"/>
            </p:cNvSpPr>
            <p:nvPr/>
          </p:nvSpPr>
          <p:spPr bwMode="auto">
            <a:xfrm>
              <a:off x="2016" y="1213"/>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b="1">
                  <a:solidFill>
                    <a:srgbClr val="CC0000"/>
                  </a:solidFill>
                  <a:latin typeface="黑体" panose="02010609060101010101" pitchFamily="49" charset="-122"/>
                  <a:ea typeface="黑体" panose="02010609060101010101" pitchFamily="49" charset="-122"/>
                </a:rPr>
                <a:t>2</a:t>
              </a:r>
            </a:p>
          </p:txBody>
        </p:sp>
        <p:sp>
          <p:nvSpPr>
            <p:cNvPr id="51211" name="Text Box 19"/>
            <p:cNvSpPr txBox="1">
              <a:spLocks noChangeArrowheads="1"/>
            </p:cNvSpPr>
            <p:nvPr/>
          </p:nvSpPr>
          <p:spPr bwMode="auto">
            <a:xfrm>
              <a:off x="1740" y="1463"/>
              <a:ext cx="7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latin typeface="黑体" panose="02010609060101010101" pitchFamily="49" charset="-122"/>
                  <a:ea typeface="黑体" panose="02010609060101010101" pitchFamily="49" charset="-122"/>
                </a:rPr>
                <a:t>折旧年限</a:t>
              </a:r>
            </a:p>
          </p:txBody>
        </p:sp>
        <p:sp>
          <p:nvSpPr>
            <p:cNvPr id="51212" name="Text Box 20"/>
            <p:cNvSpPr txBox="1">
              <a:spLocks noChangeArrowheads="1"/>
            </p:cNvSpPr>
            <p:nvPr/>
          </p:nvSpPr>
          <p:spPr bwMode="auto">
            <a:xfrm>
              <a:off x="720" y="1824"/>
              <a:ext cx="33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latin typeface="黑体" panose="02010609060101010101" pitchFamily="49" charset="-122"/>
                  <a:ea typeface="黑体" panose="02010609060101010101" pitchFamily="49" charset="-122"/>
                </a:rPr>
                <a:t>年折旧费=折旧率×递减的账面价值</a:t>
              </a:r>
              <a:endParaRPr lang="zh-CN" altLang="en-US" sz="2400"/>
            </a:p>
          </p:txBody>
        </p:sp>
      </p:grpSp>
      <p:grpSp>
        <p:nvGrpSpPr>
          <p:cNvPr id="51204" name="Group 21"/>
          <p:cNvGrpSpPr>
            <a:grpSpLocks/>
          </p:cNvGrpSpPr>
          <p:nvPr/>
        </p:nvGrpSpPr>
        <p:grpSpPr bwMode="auto">
          <a:xfrm>
            <a:off x="1042988" y="3816350"/>
            <a:ext cx="7777162" cy="2566988"/>
            <a:chOff x="735" y="2341"/>
            <a:chExt cx="4821" cy="1617"/>
          </a:xfrm>
        </p:grpSpPr>
        <p:sp>
          <p:nvSpPr>
            <p:cNvPr id="51205" name="Text Box 22"/>
            <p:cNvSpPr txBox="1">
              <a:spLocks noChangeArrowheads="1"/>
            </p:cNvSpPr>
            <p:nvPr/>
          </p:nvSpPr>
          <p:spPr bwMode="auto">
            <a:xfrm>
              <a:off x="748" y="2704"/>
              <a:ext cx="4808" cy="1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Clr>
                  <a:srgbClr val="CC0000"/>
                </a:buClr>
                <a:buFont typeface="Wingdings" panose="05000000000000000000" pitchFamily="2" charset="2"/>
                <a:buChar char="Ø"/>
              </a:pPr>
              <a:r>
                <a:rPr lang="en-US" altLang="zh-CN" sz="2400" b="1">
                  <a:ea typeface="楷体_GB2312" pitchFamily="49" charset="-122"/>
                </a:rPr>
                <a:t>(1) </a:t>
              </a:r>
              <a:r>
                <a:rPr lang="zh-CN" altLang="en-US" sz="2400" b="1">
                  <a:ea typeface="楷体_GB2312" pitchFamily="49" charset="-122"/>
                </a:rPr>
                <a:t>折旧基数</a:t>
              </a:r>
              <a:r>
                <a:rPr lang="zh-CN" altLang="en-US" sz="2400">
                  <a:ea typeface="楷体_GB2312" pitchFamily="49" charset="-122"/>
                </a:rPr>
                <a:t>是年初固定资产净值，即固定资产原值减去本年之前累计的折旧费；</a:t>
              </a:r>
            </a:p>
            <a:p>
              <a:pPr eaLnBrk="1" hangingPunct="1">
                <a:lnSpc>
                  <a:spcPct val="130000"/>
                </a:lnSpc>
                <a:spcBef>
                  <a:spcPct val="0"/>
                </a:spcBef>
                <a:buClr>
                  <a:srgbClr val="CC0000"/>
                </a:buClr>
                <a:buFont typeface="Wingdings" panose="05000000000000000000" pitchFamily="2" charset="2"/>
                <a:buChar char="Ø"/>
              </a:pPr>
              <a:r>
                <a:rPr lang="en-US" altLang="zh-CN" sz="2400" b="1">
                  <a:ea typeface="楷体_GB2312" pitchFamily="49" charset="-122"/>
                </a:rPr>
                <a:t>(2) </a:t>
              </a:r>
              <a:r>
                <a:rPr lang="zh-CN" altLang="en-US" sz="2400" b="1">
                  <a:ea typeface="楷体_GB2312" pitchFamily="49" charset="-122"/>
                </a:rPr>
                <a:t>实行双倍余额递减法</a:t>
              </a:r>
              <a:r>
                <a:rPr lang="zh-CN" altLang="en-US" sz="2400">
                  <a:ea typeface="楷体_GB2312" pitchFamily="49" charset="-122"/>
                </a:rPr>
                <a:t>的，应在折旧年限到期前两年内，将固定资产净值扣除残值后的净额平均摊销。</a:t>
              </a:r>
            </a:p>
          </p:txBody>
        </p:sp>
        <p:sp>
          <p:nvSpPr>
            <p:cNvPr id="51206" name="Text Box 23"/>
            <p:cNvSpPr txBox="1">
              <a:spLocks noChangeArrowheads="1"/>
            </p:cNvSpPr>
            <p:nvPr/>
          </p:nvSpPr>
          <p:spPr bwMode="auto">
            <a:xfrm>
              <a:off x="735" y="2341"/>
              <a:ext cx="10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solidFill>
                    <a:srgbClr val="CC0000"/>
                  </a:solidFill>
                  <a:ea typeface="黑体" panose="02010609060101010101" pitchFamily="49" charset="-122"/>
                </a:rPr>
                <a:t>需要注意：</a:t>
              </a:r>
            </a:p>
          </p:txBody>
        </p:sp>
      </p:grpSp>
    </p:spTree>
    <p:extLst>
      <p:ext uri="{BB962C8B-B14F-4D97-AF65-F5344CB8AC3E}">
        <p14:creationId xmlns:p14="http://schemas.microsoft.com/office/powerpoint/2010/main" val="31774869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62"/>
          <p:cNvSpPr txBox="1">
            <a:spLocks noChangeArrowheads="1"/>
          </p:cNvSpPr>
          <p:nvPr/>
        </p:nvSpPr>
        <p:spPr bwMode="auto">
          <a:xfrm>
            <a:off x="395288" y="549275"/>
            <a:ext cx="8280400" cy="13843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0"/>
              </a:spcBef>
              <a:buFontTx/>
              <a:buNone/>
            </a:pPr>
            <a:r>
              <a:rPr lang="zh-CN" altLang="en-US" sz="2800" b="1">
                <a:solidFill>
                  <a:srgbClr val="11119B"/>
                </a:solidFill>
                <a:latin typeface="微软雅黑 Light" panose="020B0502040204020203" pitchFamily="34" charset="-122"/>
                <a:ea typeface="微软雅黑 Light" panose="020B0502040204020203" pitchFamily="34" charset="-122"/>
              </a:rPr>
              <a:t>例：有一设备原值</a:t>
            </a:r>
            <a:r>
              <a:rPr lang="en-US" altLang="zh-CN" sz="2800" b="1">
                <a:solidFill>
                  <a:srgbClr val="11119B"/>
                </a:solidFill>
                <a:latin typeface="微软雅黑 Light" panose="020B0502040204020203" pitchFamily="34" charset="-122"/>
                <a:ea typeface="微软雅黑 Light" panose="020B0502040204020203" pitchFamily="34" charset="-122"/>
              </a:rPr>
              <a:t>160000</a:t>
            </a:r>
            <a:r>
              <a:rPr lang="zh-CN" altLang="en-US" sz="2800" b="1">
                <a:solidFill>
                  <a:srgbClr val="11119B"/>
                </a:solidFill>
                <a:latin typeface="微软雅黑 Light" panose="020B0502040204020203" pitchFamily="34" charset="-122"/>
                <a:ea typeface="微软雅黑 Light" panose="020B0502040204020203" pitchFamily="34" charset="-122"/>
              </a:rPr>
              <a:t>元，估计可使用5年，期末估计残值5000元。试用不同方法计算各年折旧额</a:t>
            </a:r>
            <a:r>
              <a:rPr lang="zh-CN" altLang="en-US" sz="2800" b="1">
                <a:solidFill>
                  <a:srgbClr val="4A3FDB"/>
                </a:solidFill>
                <a:latin typeface="微软雅黑 Light" panose="020B0502040204020203" pitchFamily="34" charset="-122"/>
                <a:ea typeface="微软雅黑 Light" panose="020B0502040204020203" pitchFamily="34" charset="-122"/>
              </a:rPr>
              <a:t>。</a:t>
            </a:r>
            <a:endParaRPr lang="zh-CN" altLang="en-US" sz="2800">
              <a:solidFill>
                <a:srgbClr val="4A3FDB"/>
              </a:solidFill>
              <a:latin typeface="微软雅黑 Light" panose="020B0502040204020203" pitchFamily="34" charset="-122"/>
              <a:ea typeface="微软雅黑 Light" panose="020B0502040204020203" pitchFamily="34" charset="-122"/>
            </a:endParaRPr>
          </a:p>
        </p:txBody>
      </p:sp>
      <p:sp>
        <p:nvSpPr>
          <p:cNvPr id="52227" name="文本框 2"/>
          <p:cNvSpPr txBox="1">
            <a:spLocks noChangeArrowheads="1"/>
          </p:cNvSpPr>
          <p:nvPr/>
        </p:nvSpPr>
        <p:spPr bwMode="auto">
          <a:xfrm>
            <a:off x="2700338" y="2636838"/>
            <a:ext cx="20685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lnSpc>
                <a:spcPct val="200000"/>
              </a:lnSpc>
              <a:spcBef>
                <a:spcPct val="0"/>
              </a:spcBef>
              <a:buFont typeface="Wingdings" panose="05000000000000000000" pitchFamily="2" charset="2"/>
              <a:buChar char="Ø"/>
            </a:pPr>
            <a:r>
              <a:rPr lang="zh-CN" altLang="en-US" sz="2400">
                <a:latin typeface="微软雅黑 Light" panose="020B0502040204020203" pitchFamily="34" charset="-122"/>
                <a:ea typeface="微软雅黑 Light" panose="020B0502040204020203" pitchFamily="34" charset="-122"/>
              </a:rPr>
              <a:t>直线法</a:t>
            </a:r>
            <a:endParaRPr lang="en-US" altLang="zh-CN" sz="2400">
              <a:latin typeface="微软雅黑 Light" panose="020B0502040204020203" pitchFamily="34" charset="-122"/>
              <a:ea typeface="微软雅黑 Light" panose="020B0502040204020203" pitchFamily="34" charset="-122"/>
            </a:endParaRPr>
          </a:p>
          <a:p>
            <a:pPr algn="just">
              <a:lnSpc>
                <a:spcPct val="200000"/>
              </a:lnSpc>
              <a:spcBef>
                <a:spcPct val="0"/>
              </a:spcBef>
              <a:buFont typeface="Wingdings" panose="05000000000000000000" pitchFamily="2" charset="2"/>
              <a:buChar char="Ø"/>
            </a:pPr>
            <a:r>
              <a:rPr lang="zh-CN" altLang="en-US" sz="2400">
                <a:latin typeface="微软雅黑 Light" panose="020B0502040204020203" pitchFamily="34" charset="-122"/>
                <a:ea typeface="微软雅黑 Light" panose="020B0502040204020203" pitchFamily="34" charset="-122"/>
              </a:rPr>
              <a:t>年数总和法</a:t>
            </a:r>
            <a:endParaRPr lang="en-US" altLang="zh-CN" sz="2400">
              <a:latin typeface="微软雅黑 Light" panose="020B0502040204020203" pitchFamily="34" charset="-122"/>
              <a:ea typeface="微软雅黑 Light" panose="020B0502040204020203" pitchFamily="34" charset="-122"/>
            </a:endParaRPr>
          </a:p>
          <a:p>
            <a:pPr algn="just">
              <a:lnSpc>
                <a:spcPct val="200000"/>
              </a:lnSpc>
              <a:spcBef>
                <a:spcPct val="0"/>
              </a:spcBef>
              <a:buFont typeface="Wingdings" panose="05000000000000000000" pitchFamily="2" charset="2"/>
              <a:buChar char="Ø"/>
            </a:pPr>
            <a:r>
              <a:rPr lang="zh-CN" altLang="en-US" sz="2400">
                <a:latin typeface="微软雅黑 Light" panose="020B0502040204020203" pitchFamily="34" charset="-122"/>
                <a:ea typeface="微软雅黑 Light" panose="020B0502040204020203" pitchFamily="34" charset="-122"/>
              </a:rPr>
              <a:t>余额递减法</a:t>
            </a:r>
          </a:p>
        </p:txBody>
      </p:sp>
    </p:spTree>
    <p:extLst>
      <p:ext uri="{BB962C8B-B14F-4D97-AF65-F5344CB8AC3E}">
        <p14:creationId xmlns:p14="http://schemas.microsoft.com/office/powerpoint/2010/main" val="2307785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0" name="Group 61"/>
          <p:cNvGrpSpPr>
            <a:grpSpLocks/>
          </p:cNvGrpSpPr>
          <p:nvPr/>
        </p:nvGrpSpPr>
        <p:grpSpPr bwMode="auto">
          <a:xfrm>
            <a:off x="1143000" y="990600"/>
            <a:ext cx="7162800" cy="4989513"/>
            <a:chOff x="720" y="624"/>
            <a:chExt cx="4512" cy="3143"/>
          </a:xfrm>
        </p:grpSpPr>
        <p:sp>
          <p:nvSpPr>
            <p:cNvPr id="53251" name="Rectangle 3"/>
            <p:cNvSpPr>
              <a:spLocks noChangeArrowheads="1"/>
            </p:cNvSpPr>
            <p:nvPr/>
          </p:nvSpPr>
          <p:spPr bwMode="auto">
            <a:xfrm>
              <a:off x="4368" y="3518"/>
              <a:ext cx="86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en-US" sz="2000" b="1"/>
            </a:p>
          </p:txBody>
        </p:sp>
        <p:sp>
          <p:nvSpPr>
            <p:cNvPr id="53252" name="Rectangle 4"/>
            <p:cNvSpPr>
              <a:spLocks noChangeArrowheads="1"/>
            </p:cNvSpPr>
            <p:nvPr/>
          </p:nvSpPr>
          <p:spPr bwMode="auto">
            <a:xfrm>
              <a:off x="3648" y="3518"/>
              <a:ext cx="72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en-US" sz="2000" b="1"/>
            </a:p>
          </p:txBody>
        </p:sp>
        <p:sp>
          <p:nvSpPr>
            <p:cNvPr id="53253" name="Rectangle 5"/>
            <p:cNvSpPr>
              <a:spLocks noChangeArrowheads="1"/>
            </p:cNvSpPr>
            <p:nvPr/>
          </p:nvSpPr>
          <p:spPr bwMode="auto">
            <a:xfrm>
              <a:off x="2832" y="3518"/>
              <a:ext cx="816"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155000</a:t>
              </a:r>
            </a:p>
          </p:txBody>
        </p:sp>
        <p:sp>
          <p:nvSpPr>
            <p:cNvPr id="53254" name="Rectangle 6"/>
            <p:cNvSpPr>
              <a:spLocks noChangeArrowheads="1"/>
            </p:cNvSpPr>
            <p:nvPr/>
          </p:nvSpPr>
          <p:spPr bwMode="auto">
            <a:xfrm>
              <a:off x="1344" y="3518"/>
              <a:ext cx="148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000" b="1"/>
            </a:p>
          </p:txBody>
        </p:sp>
        <p:sp>
          <p:nvSpPr>
            <p:cNvPr id="53255" name="Rectangle 7"/>
            <p:cNvSpPr>
              <a:spLocks noChangeArrowheads="1"/>
            </p:cNvSpPr>
            <p:nvPr/>
          </p:nvSpPr>
          <p:spPr bwMode="auto">
            <a:xfrm>
              <a:off x="720" y="3518"/>
              <a:ext cx="62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000" b="1">
                  <a:latin typeface="黑体" panose="02010609060101010101" pitchFamily="49" charset="-122"/>
                  <a:ea typeface="黑体" panose="02010609060101010101" pitchFamily="49" charset="-122"/>
                </a:rPr>
                <a:t>合计</a:t>
              </a:r>
              <a:endParaRPr lang="zh-CN" altLang="en-US" sz="2000" b="1"/>
            </a:p>
          </p:txBody>
        </p:sp>
        <p:sp>
          <p:nvSpPr>
            <p:cNvPr id="53256" name="Rectangle 8"/>
            <p:cNvSpPr>
              <a:spLocks noChangeArrowheads="1"/>
            </p:cNvSpPr>
            <p:nvPr/>
          </p:nvSpPr>
          <p:spPr bwMode="auto">
            <a:xfrm>
              <a:off x="4368" y="3230"/>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5000</a:t>
              </a:r>
            </a:p>
          </p:txBody>
        </p:sp>
        <p:sp>
          <p:nvSpPr>
            <p:cNvPr id="53257" name="Rectangle 9"/>
            <p:cNvSpPr>
              <a:spLocks noChangeArrowheads="1"/>
            </p:cNvSpPr>
            <p:nvPr/>
          </p:nvSpPr>
          <p:spPr bwMode="auto">
            <a:xfrm>
              <a:off x="3648" y="3230"/>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155000</a:t>
              </a:r>
            </a:p>
          </p:txBody>
        </p:sp>
        <p:sp>
          <p:nvSpPr>
            <p:cNvPr id="53258" name="Rectangle 10"/>
            <p:cNvSpPr>
              <a:spLocks noChangeArrowheads="1"/>
            </p:cNvSpPr>
            <p:nvPr/>
          </p:nvSpPr>
          <p:spPr bwMode="auto">
            <a:xfrm>
              <a:off x="2832" y="3230"/>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31000</a:t>
              </a:r>
            </a:p>
          </p:txBody>
        </p:sp>
        <p:sp>
          <p:nvSpPr>
            <p:cNvPr id="53259" name="Rectangle 11"/>
            <p:cNvSpPr>
              <a:spLocks noChangeArrowheads="1"/>
            </p:cNvSpPr>
            <p:nvPr/>
          </p:nvSpPr>
          <p:spPr bwMode="auto">
            <a:xfrm>
              <a:off x="1344" y="3230"/>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000" b="1">
                  <a:latin typeface="黑体" panose="02010609060101010101" pitchFamily="49" charset="-122"/>
                  <a:ea typeface="黑体" panose="02010609060101010101" pitchFamily="49" charset="-122"/>
                </a:rPr>
                <a:t>(160000-5000)/5</a:t>
              </a:r>
            </a:p>
          </p:txBody>
        </p:sp>
        <p:sp>
          <p:nvSpPr>
            <p:cNvPr id="53260" name="Rectangle 12"/>
            <p:cNvSpPr>
              <a:spLocks noChangeArrowheads="1"/>
            </p:cNvSpPr>
            <p:nvPr/>
          </p:nvSpPr>
          <p:spPr bwMode="auto">
            <a:xfrm>
              <a:off x="720" y="3230"/>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5</a:t>
              </a:r>
              <a:endParaRPr lang="zh-CN" altLang="en-US" sz="2000" b="1"/>
            </a:p>
          </p:txBody>
        </p:sp>
        <p:sp>
          <p:nvSpPr>
            <p:cNvPr id="53261" name="Rectangle 13"/>
            <p:cNvSpPr>
              <a:spLocks noChangeArrowheads="1"/>
            </p:cNvSpPr>
            <p:nvPr/>
          </p:nvSpPr>
          <p:spPr bwMode="auto">
            <a:xfrm>
              <a:off x="4368" y="2942"/>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36000</a:t>
              </a:r>
            </a:p>
          </p:txBody>
        </p:sp>
        <p:sp>
          <p:nvSpPr>
            <p:cNvPr id="53262" name="Rectangle 14"/>
            <p:cNvSpPr>
              <a:spLocks noChangeArrowheads="1"/>
            </p:cNvSpPr>
            <p:nvPr/>
          </p:nvSpPr>
          <p:spPr bwMode="auto">
            <a:xfrm>
              <a:off x="3648" y="2942"/>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124000</a:t>
              </a:r>
            </a:p>
          </p:txBody>
        </p:sp>
        <p:sp>
          <p:nvSpPr>
            <p:cNvPr id="53263" name="Rectangle 15"/>
            <p:cNvSpPr>
              <a:spLocks noChangeArrowheads="1"/>
            </p:cNvSpPr>
            <p:nvPr/>
          </p:nvSpPr>
          <p:spPr bwMode="auto">
            <a:xfrm>
              <a:off x="2832" y="2942"/>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31000</a:t>
              </a:r>
            </a:p>
          </p:txBody>
        </p:sp>
        <p:sp>
          <p:nvSpPr>
            <p:cNvPr id="53264" name="Rectangle 16"/>
            <p:cNvSpPr>
              <a:spLocks noChangeArrowheads="1"/>
            </p:cNvSpPr>
            <p:nvPr/>
          </p:nvSpPr>
          <p:spPr bwMode="auto">
            <a:xfrm>
              <a:off x="1344" y="2942"/>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000" b="1">
                  <a:latin typeface="黑体" panose="02010609060101010101" pitchFamily="49" charset="-122"/>
                  <a:ea typeface="黑体" panose="02010609060101010101" pitchFamily="49" charset="-122"/>
                </a:rPr>
                <a:t>(160000-5000)/5</a:t>
              </a:r>
            </a:p>
          </p:txBody>
        </p:sp>
        <p:sp>
          <p:nvSpPr>
            <p:cNvPr id="53265" name="Rectangle 17"/>
            <p:cNvSpPr>
              <a:spLocks noChangeArrowheads="1"/>
            </p:cNvSpPr>
            <p:nvPr/>
          </p:nvSpPr>
          <p:spPr bwMode="auto">
            <a:xfrm>
              <a:off x="720" y="2942"/>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4</a:t>
              </a:r>
              <a:endParaRPr lang="zh-CN" altLang="en-US" sz="2000" b="1"/>
            </a:p>
          </p:txBody>
        </p:sp>
        <p:sp>
          <p:nvSpPr>
            <p:cNvPr id="53266" name="Rectangle 18"/>
            <p:cNvSpPr>
              <a:spLocks noChangeArrowheads="1"/>
            </p:cNvSpPr>
            <p:nvPr/>
          </p:nvSpPr>
          <p:spPr bwMode="auto">
            <a:xfrm>
              <a:off x="4368" y="2654"/>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67000</a:t>
              </a:r>
            </a:p>
          </p:txBody>
        </p:sp>
        <p:sp>
          <p:nvSpPr>
            <p:cNvPr id="53267" name="Rectangle 19"/>
            <p:cNvSpPr>
              <a:spLocks noChangeArrowheads="1"/>
            </p:cNvSpPr>
            <p:nvPr/>
          </p:nvSpPr>
          <p:spPr bwMode="auto">
            <a:xfrm>
              <a:off x="3648" y="2654"/>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93000</a:t>
              </a:r>
            </a:p>
          </p:txBody>
        </p:sp>
        <p:sp>
          <p:nvSpPr>
            <p:cNvPr id="53268" name="Rectangle 20"/>
            <p:cNvSpPr>
              <a:spLocks noChangeArrowheads="1"/>
            </p:cNvSpPr>
            <p:nvPr/>
          </p:nvSpPr>
          <p:spPr bwMode="auto">
            <a:xfrm>
              <a:off x="2832" y="2654"/>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31000</a:t>
              </a:r>
            </a:p>
          </p:txBody>
        </p:sp>
        <p:sp>
          <p:nvSpPr>
            <p:cNvPr id="53269" name="Rectangle 21"/>
            <p:cNvSpPr>
              <a:spLocks noChangeArrowheads="1"/>
            </p:cNvSpPr>
            <p:nvPr/>
          </p:nvSpPr>
          <p:spPr bwMode="auto">
            <a:xfrm>
              <a:off x="1344" y="2654"/>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000" b="1">
                  <a:latin typeface="黑体" panose="02010609060101010101" pitchFamily="49" charset="-122"/>
                  <a:ea typeface="黑体" panose="02010609060101010101" pitchFamily="49" charset="-122"/>
                </a:rPr>
                <a:t>(160000-5000)/5</a:t>
              </a:r>
            </a:p>
          </p:txBody>
        </p:sp>
        <p:sp>
          <p:nvSpPr>
            <p:cNvPr id="53270" name="Rectangle 22"/>
            <p:cNvSpPr>
              <a:spLocks noChangeArrowheads="1"/>
            </p:cNvSpPr>
            <p:nvPr/>
          </p:nvSpPr>
          <p:spPr bwMode="auto">
            <a:xfrm>
              <a:off x="720" y="2654"/>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3</a:t>
              </a:r>
              <a:endParaRPr lang="zh-CN" altLang="en-US" sz="2000" b="1"/>
            </a:p>
          </p:txBody>
        </p:sp>
        <p:sp>
          <p:nvSpPr>
            <p:cNvPr id="53271" name="Rectangle 23"/>
            <p:cNvSpPr>
              <a:spLocks noChangeArrowheads="1"/>
            </p:cNvSpPr>
            <p:nvPr/>
          </p:nvSpPr>
          <p:spPr bwMode="auto">
            <a:xfrm>
              <a:off x="4368" y="2366"/>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98000</a:t>
              </a:r>
            </a:p>
          </p:txBody>
        </p:sp>
        <p:sp>
          <p:nvSpPr>
            <p:cNvPr id="53272" name="Rectangle 24"/>
            <p:cNvSpPr>
              <a:spLocks noChangeArrowheads="1"/>
            </p:cNvSpPr>
            <p:nvPr/>
          </p:nvSpPr>
          <p:spPr bwMode="auto">
            <a:xfrm>
              <a:off x="3648" y="2366"/>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62000</a:t>
              </a:r>
            </a:p>
          </p:txBody>
        </p:sp>
        <p:sp>
          <p:nvSpPr>
            <p:cNvPr id="53273" name="Rectangle 25"/>
            <p:cNvSpPr>
              <a:spLocks noChangeArrowheads="1"/>
            </p:cNvSpPr>
            <p:nvPr/>
          </p:nvSpPr>
          <p:spPr bwMode="auto">
            <a:xfrm>
              <a:off x="2832" y="2366"/>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31000</a:t>
              </a:r>
            </a:p>
          </p:txBody>
        </p:sp>
        <p:sp>
          <p:nvSpPr>
            <p:cNvPr id="53274" name="Rectangle 26"/>
            <p:cNvSpPr>
              <a:spLocks noChangeArrowheads="1"/>
            </p:cNvSpPr>
            <p:nvPr/>
          </p:nvSpPr>
          <p:spPr bwMode="auto">
            <a:xfrm>
              <a:off x="1344" y="2366"/>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000" b="1">
                  <a:latin typeface="黑体" panose="02010609060101010101" pitchFamily="49" charset="-122"/>
                  <a:ea typeface="黑体" panose="02010609060101010101" pitchFamily="49" charset="-122"/>
                </a:rPr>
                <a:t>(160000-5000)/5</a:t>
              </a:r>
            </a:p>
          </p:txBody>
        </p:sp>
        <p:sp>
          <p:nvSpPr>
            <p:cNvPr id="53275" name="Rectangle 27"/>
            <p:cNvSpPr>
              <a:spLocks noChangeArrowheads="1"/>
            </p:cNvSpPr>
            <p:nvPr/>
          </p:nvSpPr>
          <p:spPr bwMode="auto">
            <a:xfrm>
              <a:off x="720" y="2366"/>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2</a:t>
              </a:r>
              <a:endParaRPr lang="zh-CN" altLang="en-US" sz="2000" b="1"/>
            </a:p>
          </p:txBody>
        </p:sp>
        <p:sp>
          <p:nvSpPr>
            <p:cNvPr id="53276" name="Rectangle 28"/>
            <p:cNvSpPr>
              <a:spLocks noChangeArrowheads="1"/>
            </p:cNvSpPr>
            <p:nvPr/>
          </p:nvSpPr>
          <p:spPr bwMode="auto">
            <a:xfrm>
              <a:off x="4368" y="2078"/>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129000</a:t>
              </a:r>
            </a:p>
          </p:txBody>
        </p:sp>
        <p:sp>
          <p:nvSpPr>
            <p:cNvPr id="53277" name="Rectangle 29"/>
            <p:cNvSpPr>
              <a:spLocks noChangeArrowheads="1"/>
            </p:cNvSpPr>
            <p:nvPr/>
          </p:nvSpPr>
          <p:spPr bwMode="auto">
            <a:xfrm>
              <a:off x="3648" y="2078"/>
              <a:ext cx="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31000</a:t>
              </a:r>
            </a:p>
          </p:txBody>
        </p:sp>
        <p:sp>
          <p:nvSpPr>
            <p:cNvPr id="53278" name="Rectangle 30"/>
            <p:cNvSpPr>
              <a:spLocks noChangeArrowheads="1"/>
            </p:cNvSpPr>
            <p:nvPr/>
          </p:nvSpPr>
          <p:spPr bwMode="auto">
            <a:xfrm>
              <a:off x="2832" y="2078"/>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31000</a:t>
              </a:r>
            </a:p>
          </p:txBody>
        </p:sp>
        <p:sp>
          <p:nvSpPr>
            <p:cNvPr id="53279" name="Rectangle 31"/>
            <p:cNvSpPr>
              <a:spLocks noChangeArrowheads="1"/>
            </p:cNvSpPr>
            <p:nvPr/>
          </p:nvSpPr>
          <p:spPr bwMode="auto">
            <a:xfrm>
              <a:off x="1344" y="2078"/>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000" b="1">
                  <a:latin typeface="黑体" panose="02010609060101010101" pitchFamily="49" charset="-122"/>
                  <a:ea typeface="黑体" panose="02010609060101010101" pitchFamily="49" charset="-122"/>
                </a:rPr>
                <a:t>(160000-5000)/5</a:t>
              </a:r>
            </a:p>
          </p:txBody>
        </p:sp>
        <p:sp>
          <p:nvSpPr>
            <p:cNvPr id="53280" name="Rectangle 32"/>
            <p:cNvSpPr>
              <a:spLocks noChangeArrowheads="1"/>
            </p:cNvSpPr>
            <p:nvPr/>
          </p:nvSpPr>
          <p:spPr bwMode="auto">
            <a:xfrm>
              <a:off x="720" y="207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1</a:t>
              </a:r>
              <a:endParaRPr lang="zh-CN" altLang="en-US" sz="2000" b="1"/>
            </a:p>
          </p:txBody>
        </p:sp>
        <p:sp>
          <p:nvSpPr>
            <p:cNvPr id="53281" name="Rectangle 33"/>
            <p:cNvSpPr>
              <a:spLocks noChangeArrowheads="1"/>
            </p:cNvSpPr>
            <p:nvPr/>
          </p:nvSpPr>
          <p:spPr bwMode="auto">
            <a:xfrm>
              <a:off x="4368" y="1811"/>
              <a:ext cx="86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160000</a:t>
              </a:r>
              <a:endParaRPr lang="zh-CN" altLang="en-US" sz="2000" b="1"/>
            </a:p>
          </p:txBody>
        </p:sp>
        <p:sp>
          <p:nvSpPr>
            <p:cNvPr id="53282" name="Rectangle 34"/>
            <p:cNvSpPr>
              <a:spLocks noChangeArrowheads="1"/>
            </p:cNvSpPr>
            <p:nvPr/>
          </p:nvSpPr>
          <p:spPr bwMode="auto">
            <a:xfrm>
              <a:off x="3648" y="1811"/>
              <a:ext cx="720"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en-US" sz="2000" b="1"/>
            </a:p>
          </p:txBody>
        </p:sp>
        <p:sp>
          <p:nvSpPr>
            <p:cNvPr id="53283" name="Rectangle 35"/>
            <p:cNvSpPr>
              <a:spLocks noChangeArrowheads="1"/>
            </p:cNvSpPr>
            <p:nvPr/>
          </p:nvSpPr>
          <p:spPr bwMode="auto">
            <a:xfrm>
              <a:off x="2832" y="1811"/>
              <a:ext cx="816"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en-US" sz="2000" b="1"/>
            </a:p>
          </p:txBody>
        </p:sp>
        <p:sp>
          <p:nvSpPr>
            <p:cNvPr id="53284" name="Rectangle 36"/>
            <p:cNvSpPr>
              <a:spLocks noChangeArrowheads="1"/>
            </p:cNvSpPr>
            <p:nvPr/>
          </p:nvSpPr>
          <p:spPr bwMode="auto">
            <a:xfrm>
              <a:off x="1344" y="1811"/>
              <a:ext cx="1488"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endParaRPr lang="zh-CN" altLang="en-US" sz="2000" b="1"/>
            </a:p>
          </p:txBody>
        </p:sp>
        <p:sp>
          <p:nvSpPr>
            <p:cNvPr id="53285" name="Rectangle 37"/>
            <p:cNvSpPr>
              <a:spLocks noChangeArrowheads="1"/>
            </p:cNvSpPr>
            <p:nvPr/>
          </p:nvSpPr>
          <p:spPr bwMode="auto">
            <a:xfrm>
              <a:off x="720" y="1811"/>
              <a:ext cx="62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000" b="1">
                  <a:latin typeface="黑体" panose="02010609060101010101" pitchFamily="49" charset="-122"/>
                  <a:ea typeface="黑体" panose="02010609060101010101" pitchFamily="49" charset="-122"/>
                </a:rPr>
                <a:t>0</a:t>
              </a:r>
              <a:endParaRPr lang="zh-CN" altLang="en-US" sz="2000" b="1"/>
            </a:p>
          </p:txBody>
        </p:sp>
        <p:sp>
          <p:nvSpPr>
            <p:cNvPr id="53286" name="Rectangle 38"/>
            <p:cNvSpPr>
              <a:spLocks noChangeArrowheads="1"/>
            </p:cNvSpPr>
            <p:nvPr/>
          </p:nvSpPr>
          <p:spPr bwMode="auto">
            <a:xfrm>
              <a:off x="4368" y="1248"/>
              <a:ext cx="864"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latin typeface="黑体" panose="02010609060101010101" pitchFamily="49" charset="-122"/>
                  <a:ea typeface="黑体" panose="02010609060101010101" pitchFamily="49" charset="-122"/>
                </a:rPr>
                <a:t>账面</a:t>
              </a:r>
            </a:p>
            <a:p>
              <a:pPr algn="ctr" eaLnBrk="1" hangingPunct="1">
                <a:buFontTx/>
                <a:buNone/>
              </a:pPr>
              <a:r>
                <a:rPr lang="zh-CN" altLang="en-US" sz="2400" b="1">
                  <a:latin typeface="黑体" panose="02010609060101010101" pitchFamily="49" charset="-122"/>
                  <a:ea typeface="黑体" panose="02010609060101010101" pitchFamily="49" charset="-122"/>
                </a:rPr>
                <a:t>价值</a:t>
              </a:r>
              <a:endParaRPr lang="zh-CN" altLang="en-US" sz="2400"/>
            </a:p>
          </p:txBody>
        </p:sp>
        <p:sp>
          <p:nvSpPr>
            <p:cNvPr id="53287" name="Rectangle 39"/>
            <p:cNvSpPr>
              <a:spLocks noChangeArrowheads="1"/>
            </p:cNvSpPr>
            <p:nvPr/>
          </p:nvSpPr>
          <p:spPr bwMode="auto">
            <a:xfrm>
              <a:off x="3648" y="1248"/>
              <a:ext cx="720"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latin typeface="黑体" panose="02010609060101010101" pitchFamily="49" charset="-122"/>
                  <a:ea typeface="黑体" panose="02010609060101010101" pitchFamily="49" charset="-122"/>
                </a:rPr>
                <a:t>累计</a:t>
              </a:r>
            </a:p>
            <a:p>
              <a:pPr algn="ctr" eaLnBrk="1" hangingPunct="1">
                <a:buFontTx/>
                <a:buNone/>
              </a:pPr>
              <a:r>
                <a:rPr lang="zh-CN" altLang="en-US" sz="2400" b="1">
                  <a:latin typeface="黑体" panose="02010609060101010101" pitchFamily="49" charset="-122"/>
                  <a:ea typeface="黑体" panose="02010609060101010101" pitchFamily="49" charset="-122"/>
                </a:rPr>
                <a:t>折旧</a:t>
              </a:r>
              <a:endParaRPr lang="zh-CN" altLang="en-US" sz="2400"/>
            </a:p>
          </p:txBody>
        </p:sp>
        <p:sp>
          <p:nvSpPr>
            <p:cNvPr id="53288" name="Rectangle 40"/>
            <p:cNvSpPr>
              <a:spLocks noChangeArrowheads="1"/>
            </p:cNvSpPr>
            <p:nvPr/>
          </p:nvSpPr>
          <p:spPr bwMode="auto">
            <a:xfrm>
              <a:off x="2832" y="1248"/>
              <a:ext cx="816"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latin typeface="黑体" panose="02010609060101010101" pitchFamily="49" charset="-122"/>
                  <a:ea typeface="黑体" panose="02010609060101010101" pitchFamily="49" charset="-122"/>
                </a:rPr>
                <a:t>当期 </a:t>
              </a:r>
              <a:endParaRPr lang="zh-CN" altLang="en-US" sz="2400"/>
            </a:p>
            <a:p>
              <a:pPr algn="ctr" eaLnBrk="1" hangingPunct="1">
                <a:buFontTx/>
                <a:buNone/>
              </a:pPr>
              <a:r>
                <a:rPr lang="zh-CN" altLang="en-US" sz="2400" b="1">
                  <a:latin typeface="黑体" panose="02010609060101010101" pitchFamily="49" charset="-122"/>
                  <a:ea typeface="黑体" panose="02010609060101010101" pitchFamily="49" charset="-122"/>
                </a:rPr>
                <a:t>折旧</a:t>
              </a:r>
              <a:endParaRPr lang="zh-CN" altLang="en-US" sz="2400"/>
            </a:p>
          </p:txBody>
        </p:sp>
        <p:sp>
          <p:nvSpPr>
            <p:cNvPr id="53289" name="Rectangle 41"/>
            <p:cNvSpPr>
              <a:spLocks noChangeArrowheads="1"/>
            </p:cNvSpPr>
            <p:nvPr/>
          </p:nvSpPr>
          <p:spPr bwMode="auto">
            <a:xfrm>
              <a:off x="1344" y="1248"/>
              <a:ext cx="1488"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en-US" sz="2400" b="1">
                <a:latin typeface="黑体" panose="02010609060101010101" pitchFamily="49" charset="-122"/>
                <a:ea typeface="黑体" panose="02010609060101010101" pitchFamily="49" charset="-122"/>
              </a:endParaRPr>
            </a:p>
            <a:p>
              <a:pPr algn="ctr" eaLnBrk="1" hangingPunct="1">
                <a:buFontTx/>
                <a:buNone/>
              </a:pPr>
              <a:r>
                <a:rPr lang="zh-CN" altLang="en-US" sz="2400" b="1">
                  <a:latin typeface="黑体" panose="02010609060101010101" pitchFamily="49" charset="-122"/>
                  <a:ea typeface="黑体" panose="02010609060101010101" pitchFamily="49" charset="-122"/>
                </a:rPr>
                <a:t>折旧计算式</a:t>
              </a:r>
              <a:endParaRPr lang="zh-CN" altLang="en-US" sz="2400"/>
            </a:p>
          </p:txBody>
        </p:sp>
        <p:sp>
          <p:nvSpPr>
            <p:cNvPr id="53290" name="Rectangle 42"/>
            <p:cNvSpPr>
              <a:spLocks noChangeArrowheads="1"/>
            </p:cNvSpPr>
            <p:nvPr/>
          </p:nvSpPr>
          <p:spPr bwMode="auto">
            <a:xfrm>
              <a:off x="720" y="1248"/>
              <a:ext cx="624"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latin typeface="黑体" panose="02010609060101010101" pitchFamily="49" charset="-122"/>
                  <a:ea typeface="黑体" panose="02010609060101010101" pitchFamily="49" charset="-122"/>
                </a:rPr>
                <a:t>使用年限</a:t>
              </a:r>
              <a:endParaRPr lang="zh-CN" altLang="en-US" sz="2400"/>
            </a:p>
          </p:txBody>
        </p:sp>
        <p:sp>
          <p:nvSpPr>
            <p:cNvPr id="53291" name="Line 43"/>
            <p:cNvSpPr>
              <a:spLocks noChangeShapeType="1"/>
            </p:cNvSpPr>
            <p:nvPr/>
          </p:nvSpPr>
          <p:spPr bwMode="auto">
            <a:xfrm>
              <a:off x="720" y="1248"/>
              <a:ext cx="45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2" name="Line 44"/>
            <p:cNvSpPr>
              <a:spLocks noChangeShapeType="1"/>
            </p:cNvSpPr>
            <p:nvPr/>
          </p:nvSpPr>
          <p:spPr bwMode="auto">
            <a:xfrm>
              <a:off x="720" y="1811"/>
              <a:ext cx="45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3" name="Line 45"/>
            <p:cNvSpPr>
              <a:spLocks noChangeShapeType="1"/>
            </p:cNvSpPr>
            <p:nvPr/>
          </p:nvSpPr>
          <p:spPr bwMode="auto">
            <a:xfrm>
              <a:off x="720" y="2078"/>
              <a:ext cx="45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4" name="Line 46"/>
            <p:cNvSpPr>
              <a:spLocks noChangeShapeType="1"/>
            </p:cNvSpPr>
            <p:nvPr/>
          </p:nvSpPr>
          <p:spPr bwMode="auto">
            <a:xfrm>
              <a:off x="720" y="2366"/>
              <a:ext cx="45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5" name="Line 47"/>
            <p:cNvSpPr>
              <a:spLocks noChangeShapeType="1"/>
            </p:cNvSpPr>
            <p:nvPr/>
          </p:nvSpPr>
          <p:spPr bwMode="auto">
            <a:xfrm>
              <a:off x="720" y="2654"/>
              <a:ext cx="45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6" name="Line 48"/>
            <p:cNvSpPr>
              <a:spLocks noChangeShapeType="1"/>
            </p:cNvSpPr>
            <p:nvPr/>
          </p:nvSpPr>
          <p:spPr bwMode="auto">
            <a:xfrm>
              <a:off x="720" y="2942"/>
              <a:ext cx="45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7" name="Line 49"/>
            <p:cNvSpPr>
              <a:spLocks noChangeShapeType="1"/>
            </p:cNvSpPr>
            <p:nvPr/>
          </p:nvSpPr>
          <p:spPr bwMode="auto">
            <a:xfrm>
              <a:off x="720" y="3230"/>
              <a:ext cx="45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8" name="Line 50"/>
            <p:cNvSpPr>
              <a:spLocks noChangeShapeType="1"/>
            </p:cNvSpPr>
            <p:nvPr/>
          </p:nvSpPr>
          <p:spPr bwMode="auto">
            <a:xfrm>
              <a:off x="720" y="3518"/>
              <a:ext cx="45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99" name="Line 51"/>
            <p:cNvSpPr>
              <a:spLocks noChangeShapeType="1"/>
            </p:cNvSpPr>
            <p:nvPr/>
          </p:nvSpPr>
          <p:spPr bwMode="auto">
            <a:xfrm>
              <a:off x="720" y="3767"/>
              <a:ext cx="4512" cy="0"/>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00" name="Line 52"/>
            <p:cNvSpPr>
              <a:spLocks noChangeShapeType="1"/>
            </p:cNvSpPr>
            <p:nvPr/>
          </p:nvSpPr>
          <p:spPr bwMode="auto">
            <a:xfrm>
              <a:off x="1344" y="1248"/>
              <a:ext cx="0" cy="251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01" name="Line 53"/>
            <p:cNvSpPr>
              <a:spLocks noChangeShapeType="1"/>
            </p:cNvSpPr>
            <p:nvPr/>
          </p:nvSpPr>
          <p:spPr bwMode="auto">
            <a:xfrm>
              <a:off x="2832" y="1248"/>
              <a:ext cx="0" cy="251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02" name="Line 54"/>
            <p:cNvSpPr>
              <a:spLocks noChangeShapeType="1"/>
            </p:cNvSpPr>
            <p:nvPr/>
          </p:nvSpPr>
          <p:spPr bwMode="auto">
            <a:xfrm>
              <a:off x="3648" y="1248"/>
              <a:ext cx="0" cy="251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03" name="Line 55"/>
            <p:cNvSpPr>
              <a:spLocks noChangeShapeType="1"/>
            </p:cNvSpPr>
            <p:nvPr/>
          </p:nvSpPr>
          <p:spPr bwMode="auto">
            <a:xfrm>
              <a:off x="4368" y="1248"/>
              <a:ext cx="0" cy="251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04" name="Line 56"/>
            <p:cNvSpPr>
              <a:spLocks noChangeShapeType="1"/>
            </p:cNvSpPr>
            <p:nvPr/>
          </p:nvSpPr>
          <p:spPr bwMode="auto">
            <a:xfrm>
              <a:off x="5232" y="1248"/>
              <a:ext cx="0" cy="2519"/>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305" name="Line 57"/>
            <p:cNvSpPr>
              <a:spLocks noChangeShapeType="1"/>
            </p:cNvSpPr>
            <p:nvPr/>
          </p:nvSpPr>
          <p:spPr bwMode="auto">
            <a:xfrm>
              <a:off x="720" y="1248"/>
              <a:ext cx="0" cy="251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403" name="AutoShape 59"/>
            <p:cNvSpPr>
              <a:spLocks noChangeArrowheads="1"/>
            </p:cNvSpPr>
            <p:nvPr/>
          </p:nvSpPr>
          <p:spPr bwMode="auto">
            <a:xfrm>
              <a:off x="1584" y="624"/>
              <a:ext cx="816" cy="480"/>
            </a:xfrm>
            <a:prstGeom prst="wave">
              <a:avLst>
                <a:gd name="adj1" fmla="val 9167"/>
                <a:gd name="adj2" fmla="val -2204"/>
              </a:avLst>
            </a:prstGeom>
            <a:solidFill>
              <a:srgbClr val="FF99CC"/>
            </a:solidFill>
            <a:ln w="9525">
              <a:solidFill>
                <a:schemeClr val="tx1"/>
              </a:solidFill>
              <a:miter lim="800000"/>
            </a:ln>
            <a:effectLst/>
          </p:spPr>
          <p:txBody>
            <a:bodyPr wrap="none" anchor="ctr"/>
            <a:lstStyle/>
            <a:p>
              <a:pPr algn="ctr" eaLnBrk="1" hangingPunct="1">
                <a:defRPr/>
              </a:pPr>
              <a:r>
                <a:rPr kumimoji="1" lang="zh-CN" altLang="en-US" sz="2800" b="1">
                  <a:solidFill>
                    <a:schemeClr val="bg1"/>
                  </a:solidFill>
                  <a:effectLst>
                    <a:outerShdw blurRad="38100" dist="38100" dir="2700000" algn="tl">
                      <a:srgbClr val="000000"/>
                    </a:outerShdw>
                  </a:effectLst>
                  <a:latin typeface="黑体" panose="02010609060101010101" pitchFamily="49" charset="-122"/>
                  <a:ea typeface="黑体" panose="02010609060101010101" pitchFamily="49" charset="-122"/>
                </a:rPr>
                <a:t>直线法</a:t>
              </a:r>
            </a:p>
          </p:txBody>
        </p:sp>
        <p:sp>
          <p:nvSpPr>
            <p:cNvPr id="53307" name="AutoShape 60"/>
            <p:cNvSpPr>
              <a:spLocks noChangeArrowheads="1"/>
            </p:cNvSpPr>
            <p:nvPr/>
          </p:nvSpPr>
          <p:spPr bwMode="auto">
            <a:xfrm>
              <a:off x="912" y="672"/>
              <a:ext cx="624" cy="336"/>
            </a:xfrm>
            <a:custGeom>
              <a:avLst/>
              <a:gdLst>
                <a:gd name="T0" fmla="*/ 13 w 21600"/>
                <a:gd name="T1" fmla="*/ 3 h 21600"/>
                <a:gd name="T2" fmla="*/ 18 w 21600"/>
                <a:gd name="T3" fmla="*/ 2 h 21600"/>
                <a:gd name="T4" fmla="*/ 16 w 21600"/>
                <a:gd name="T5" fmla="*/ 2 h 21600"/>
                <a:gd name="T6" fmla="*/ 8 w 21600"/>
                <a:gd name="T7" fmla="*/ 0 h 21600"/>
                <a:gd name="T8" fmla="*/ 0 w 21600"/>
                <a:gd name="T9" fmla="*/ 2 h 21600"/>
                <a:gd name="T10" fmla="*/ 0 w 21600"/>
                <a:gd name="T11" fmla="*/ 5 h 21600"/>
                <a:gd name="T12" fmla="*/ 5 w 21600"/>
                <a:gd name="T13" fmla="*/ 5 h 21600"/>
                <a:gd name="T14" fmla="*/ 5 w 21600"/>
                <a:gd name="T15" fmla="*/ 2 h 21600"/>
                <a:gd name="T16" fmla="*/ 7 w 21600"/>
                <a:gd name="T17" fmla="*/ 1 h 21600"/>
                <a:gd name="T18" fmla="*/ 8 w 21600"/>
                <a:gd name="T19" fmla="*/ 1 h 21600"/>
                <a:gd name="T20" fmla="*/ 10 w 21600"/>
                <a:gd name="T21" fmla="*/ 2 h 21600"/>
                <a:gd name="T22" fmla="*/ 8 w 21600"/>
                <a:gd name="T23" fmla="*/ 2 h 21600"/>
                <a:gd name="T24" fmla="*/ 13 w 21600"/>
                <a:gd name="T25" fmla="*/ 3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lnTo>
                    <a:pt x="15662" y="14285"/>
                  </a:lnTo>
                  <a:close/>
                </a:path>
              </a:pathLst>
            </a:custGeom>
            <a:solidFill>
              <a:schemeClr val="accent1"/>
            </a:solidFill>
            <a:ln w="9525">
              <a:solidFill>
                <a:schemeClr val="tx1"/>
              </a:solidFill>
              <a:miter lim="800000"/>
              <a:headEnd/>
              <a:tailEnd/>
            </a:ln>
          </p:spPr>
          <p:txBody>
            <a:bodyPr/>
            <a:lstStyle/>
            <a:p>
              <a:endParaRPr lang="zh-CN" altLang="en-US"/>
            </a:p>
          </p:txBody>
        </p:sp>
      </p:grpSp>
    </p:spTree>
    <p:extLst>
      <p:ext uri="{BB962C8B-B14F-4D97-AF65-F5344CB8AC3E}">
        <p14:creationId xmlns:p14="http://schemas.microsoft.com/office/powerpoint/2010/main" val="1444895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Group 62"/>
          <p:cNvGrpSpPr>
            <a:grpSpLocks/>
          </p:cNvGrpSpPr>
          <p:nvPr/>
        </p:nvGrpSpPr>
        <p:grpSpPr bwMode="auto">
          <a:xfrm>
            <a:off x="827088" y="908050"/>
            <a:ext cx="7734300" cy="5343525"/>
            <a:chOff x="504" y="555"/>
            <a:chExt cx="4872" cy="3366"/>
          </a:xfrm>
        </p:grpSpPr>
        <p:sp>
          <p:nvSpPr>
            <p:cNvPr id="54275" name="Rectangle 3"/>
            <p:cNvSpPr>
              <a:spLocks noChangeArrowheads="1"/>
            </p:cNvSpPr>
            <p:nvPr/>
          </p:nvSpPr>
          <p:spPr bwMode="auto">
            <a:xfrm>
              <a:off x="4656" y="3595"/>
              <a:ext cx="7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en-US" sz="2800"/>
            </a:p>
          </p:txBody>
        </p:sp>
        <p:sp>
          <p:nvSpPr>
            <p:cNvPr id="54276" name="Rectangle 4"/>
            <p:cNvSpPr>
              <a:spLocks noChangeArrowheads="1"/>
            </p:cNvSpPr>
            <p:nvPr/>
          </p:nvSpPr>
          <p:spPr bwMode="auto">
            <a:xfrm>
              <a:off x="3936" y="3595"/>
              <a:ext cx="7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en-US" sz="2800"/>
            </a:p>
          </p:txBody>
        </p:sp>
        <p:sp>
          <p:nvSpPr>
            <p:cNvPr id="54277" name="Rectangle 5"/>
            <p:cNvSpPr>
              <a:spLocks noChangeArrowheads="1"/>
            </p:cNvSpPr>
            <p:nvPr/>
          </p:nvSpPr>
          <p:spPr bwMode="auto">
            <a:xfrm>
              <a:off x="3216" y="3595"/>
              <a:ext cx="7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155000</a:t>
              </a:r>
            </a:p>
          </p:txBody>
        </p:sp>
        <p:sp>
          <p:nvSpPr>
            <p:cNvPr id="54278" name="Rectangle 6"/>
            <p:cNvSpPr>
              <a:spLocks noChangeArrowheads="1"/>
            </p:cNvSpPr>
            <p:nvPr/>
          </p:nvSpPr>
          <p:spPr bwMode="auto">
            <a:xfrm>
              <a:off x="1008" y="3595"/>
              <a:ext cx="220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en-US" sz="2800"/>
            </a:p>
          </p:txBody>
        </p:sp>
        <p:sp>
          <p:nvSpPr>
            <p:cNvPr id="54279" name="Rectangle 7"/>
            <p:cNvSpPr>
              <a:spLocks noChangeArrowheads="1"/>
            </p:cNvSpPr>
            <p:nvPr/>
          </p:nvSpPr>
          <p:spPr bwMode="auto">
            <a:xfrm>
              <a:off x="504" y="3595"/>
              <a:ext cx="5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合计</a:t>
              </a:r>
              <a:endParaRPr lang="zh-CN" altLang="en-US" sz="2400"/>
            </a:p>
          </p:txBody>
        </p:sp>
        <p:sp>
          <p:nvSpPr>
            <p:cNvPr id="54280" name="Rectangle 8"/>
            <p:cNvSpPr>
              <a:spLocks noChangeArrowheads="1"/>
            </p:cNvSpPr>
            <p:nvPr/>
          </p:nvSpPr>
          <p:spPr bwMode="auto">
            <a:xfrm>
              <a:off x="4656" y="3308"/>
              <a:ext cx="72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5000</a:t>
              </a:r>
            </a:p>
          </p:txBody>
        </p:sp>
        <p:sp>
          <p:nvSpPr>
            <p:cNvPr id="54281" name="Rectangle 9"/>
            <p:cNvSpPr>
              <a:spLocks noChangeArrowheads="1"/>
            </p:cNvSpPr>
            <p:nvPr/>
          </p:nvSpPr>
          <p:spPr bwMode="auto">
            <a:xfrm>
              <a:off x="3936" y="3308"/>
              <a:ext cx="72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155000</a:t>
              </a:r>
            </a:p>
          </p:txBody>
        </p:sp>
        <p:sp>
          <p:nvSpPr>
            <p:cNvPr id="54282" name="Rectangle 10"/>
            <p:cNvSpPr>
              <a:spLocks noChangeArrowheads="1"/>
            </p:cNvSpPr>
            <p:nvPr/>
          </p:nvSpPr>
          <p:spPr bwMode="auto">
            <a:xfrm>
              <a:off x="3216" y="3308"/>
              <a:ext cx="72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10333</a:t>
              </a:r>
            </a:p>
          </p:txBody>
        </p:sp>
        <p:sp>
          <p:nvSpPr>
            <p:cNvPr id="54283" name="Rectangle 11"/>
            <p:cNvSpPr>
              <a:spLocks noChangeArrowheads="1"/>
            </p:cNvSpPr>
            <p:nvPr/>
          </p:nvSpPr>
          <p:spPr bwMode="auto">
            <a:xfrm>
              <a:off x="1008" y="3308"/>
              <a:ext cx="220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（160000-5000）×1／15</a:t>
              </a:r>
            </a:p>
          </p:txBody>
        </p:sp>
        <p:sp>
          <p:nvSpPr>
            <p:cNvPr id="54284" name="Rectangle 12"/>
            <p:cNvSpPr>
              <a:spLocks noChangeArrowheads="1"/>
            </p:cNvSpPr>
            <p:nvPr/>
          </p:nvSpPr>
          <p:spPr bwMode="auto">
            <a:xfrm>
              <a:off x="504" y="3308"/>
              <a:ext cx="50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5</a:t>
              </a:r>
              <a:endParaRPr lang="zh-CN" altLang="en-US" sz="2400"/>
            </a:p>
          </p:txBody>
        </p:sp>
        <p:sp>
          <p:nvSpPr>
            <p:cNvPr id="54285" name="Rectangle 13"/>
            <p:cNvSpPr>
              <a:spLocks noChangeArrowheads="1"/>
            </p:cNvSpPr>
            <p:nvPr/>
          </p:nvSpPr>
          <p:spPr bwMode="auto">
            <a:xfrm>
              <a:off x="4656" y="2999"/>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15333</a:t>
              </a:r>
            </a:p>
          </p:txBody>
        </p:sp>
        <p:sp>
          <p:nvSpPr>
            <p:cNvPr id="54286" name="Rectangle 14"/>
            <p:cNvSpPr>
              <a:spLocks noChangeArrowheads="1"/>
            </p:cNvSpPr>
            <p:nvPr/>
          </p:nvSpPr>
          <p:spPr bwMode="auto">
            <a:xfrm>
              <a:off x="3936" y="2999"/>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144667</a:t>
              </a:r>
            </a:p>
          </p:txBody>
        </p:sp>
        <p:sp>
          <p:nvSpPr>
            <p:cNvPr id="54287" name="Rectangle 15"/>
            <p:cNvSpPr>
              <a:spLocks noChangeArrowheads="1"/>
            </p:cNvSpPr>
            <p:nvPr/>
          </p:nvSpPr>
          <p:spPr bwMode="auto">
            <a:xfrm>
              <a:off x="3216" y="2999"/>
              <a:ext cx="72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20667</a:t>
              </a:r>
            </a:p>
          </p:txBody>
        </p:sp>
        <p:sp>
          <p:nvSpPr>
            <p:cNvPr id="54288" name="Rectangle 16"/>
            <p:cNvSpPr>
              <a:spLocks noChangeArrowheads="1"/>
            </p:cNvSpPr>
            <p:nvPr/>
          </p:nvSpPr>
          <p:spPr bwMode="auto">
            <a:xfrm>
              <a:off x="1008" y="2999"/>
              <a:ext cx="2208"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（160000-5000）×2／15</a:t>
              </a:r>
            </a:p>
          </p:txBody>
        </p:sp>
        <p:sp>
          <p:nvSpPr>
            <p:cNvPr id="54289" name="Rectangle 17"/>
            <p:cNvSpPr>
              <a:spLocks noChangeArrowheads="1"/>
            </p:cNvSpPr>
            <p:nvPr/>
          </p:nvSpPr>
          <p:spPr bwMode="auto">
            <a:xfrm>
              <a:off x="504" y="2999"/>
              <a:ext cx="504"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4</a:t>
              </a:r>
              <a:endParaRPr lang="zh-CN" altLang="en-US" sz="2400"/>
            </a:p>
          </p:txBody>
        </p:sp>
        <p:sp>
          <p:nvSpPr>
            <p:cNvPr id="54290" name="Rectangle 18"/>
            <p:cNvSpPr>
              <a:spLocks noChangeArrowheads="1"/>
            </p:cNvSpPr>
            <p:nvPr/>
          </p:nvSpPr>
          <p:spPr bwMode="auto">
            <a:xfrm>
              <a:off x="4656" y="2700"/>
              <a:ext cx="72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36000</a:t>
              </a:r>
            </a:p>
          </p:txBody>
        </p:sp>
        <p:sp>
          <p:nvSpPr>
            <p:cNvPr id="54291" name="Rectangle 19"/>
            <p:cNvSpPr>
              <a:spLocks noChangeArrowheads="1"/>
            </p:cNvSpPr>
            <p:nvPr/>
          </p:nvSpPr>
          <p:spPr bwMode="auto">
            <a:xfrm>
              <a:off x="3936" y="2700"/>
              <a:ext cx="72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124000</a:t>
              </a:r>
            </a:p>
          </p:txBody>
        </p:sp>
        <p:sp>
          <p:nvSpPr>
            <p:cNvPr id="54292" name="Rectangle 20"/>
            <p:cNvSpPr>
              <a:spLocks noChangeArrowheads="1"/>
            </p:cNvSpPr>
            <p:nvPr/>
          </p:nvSpPr>
          <p:spPr bwMode="auto">
            <a:xfrm>
              <a:off x="3216" y="2700"/>
              <a:ext cx="720"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 31000 </a:t>
              </a:r>
            </a:p>
          </p:txBody>
        </p:sp>
        <p:sp>
          <p:nvSpPr>
            <p:cNvPr id="54293" name="Rectangle 21"/>
            <p:cNvSpPr>
              <a:spLocks noChangeArrowheads="1"/>
            </p:cNvSpPr>
            <p:nvPr/>
          </p:nvSpPr>
          <p:spPr bwMode="auto">
            <a:xfrm>
              <a:off x="1008" y="2700"/>
              <a:ext cx="220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（160000-5000）×3／15</a:t>
              </a:r>
            </a:p>
          </p:txBody>
        </p:sp>
        <p:sp>
          <p:nvSpPr>
            <p:cNvPr id="54294" name="Rectangle 22"/>
            <p:cNvSpPr>
              <a:spLocks noChangeArrowheads="1"/>
            </p:cNvSpPr>
            <p:nvPr/>
          </p:nvSpPr>
          <p:spPr bwMode="auto">
            <a:xfrm>
              <a:off x="504" y="2700"/>
              <a:ext cx="504"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3</a:t>
              </a:r>
              <a:endParaRPr lang="zh-CN" altLang="en-US" sz="2400"/>
            </a:p>
          </p:txBody>
        </p:sp>
        <p:sp>
          <p:nvSpPr>
            <p:cNvPr id="54295" name="Rectangle 23"/>
            <p:cNvSpPr>
              <a:spLocks noChangeArrowheads="1"/>
            </p:cNvSpPr>
            <p:nvPr/>
          </p:nvSpPr>
          <p:spPr bwMode="auto">
            <a:xfrm>
              <a:off x="4656" y="2411"/>
              <a:ext cx="72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67000</a:t>
              </a:r>
            </a:p>
          </p:txBody>
        </p:sp>
        <p:sp>
          <p:nvSpPr>
            <p:cNvPr id="54296" name="Rectangle 24"/>
            <p:cNvSpPr>
              <a:spLocks noChangeArrowheads="1"/>
            </p:cNvSpPr>
            <p:nvPr/>
          </p:nvSpPr>
          <p:spPr bwMode="auto">
            <a:xfrm>
              <a:off x="3936" y="2411"/>
              <a:ext cx="72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93000</a:t>
              </a:r>
            </a:p>
          </p:txBody>
        </p:sp>
        <p:sp>
          <p:nvSpPr>
            <p:cNvPr id="54297" name="Rectangle 25"/>
            <p:cNvSpPr>
              <a:spLocks noChangeArrowheads="1"/>
            </p:cNvSpPr>
            <p:nvPr/>
          </p:nvSpPr>
          <p:spPr bwMode="auto">
            <a:xfrm>
              <a:off x="3216" y="2411"/>
              <a:ext cx="72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41333</a:t>
              </a:r>
            </a:p>
          </p:txBody>
        </p:sp>
        <p:sp>
          <p:nvSpPr>
            <p:cNvPr id="54298" name="Rectangle 26"/>
            <p:cNvSpPr>
              <a:spLocks noChangeArrowheads="1"/>
            </p:cNvSpPr>
            <p:nvPr/>
          </p:nvSpPr>
          <p:spPr bwMode="auto">
            <a:xfrm>
              <a:off x="1008" y="2411"/>
              <a:ext cx="2208"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（160000-5000）×4／15</a:t>
              </a:r>
            </a:p>
          </p:txBody>
        </p:sp>
        <p:sp>
          <p:nvSpPr>
            <p:cNvPr id="54299" name="Rectangle 27"/>
            <p:cNvSpPr>
              <a:spLocks noChangeArrowheads="1"/>
            </p:cNvSpPr>
            <p:nvPr/>
          </p:nvSpPr>
          <p:spPr bwMode="auto">
            <a:xfrm>
              <a:off x="504" y="2411"/>
              <a:ext cx="504"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2</a:t>
              </a:r>
              <a:endParaRPr lang="zh-CN" altLang="en-US" sz="2400"/>
            </a:p>
          </p:txBody>
        </p:sp>
        <p:sp>
          <p:nvSpPr>
            <p:cNvPr id="54300" name="Rectangle 28"/>
            <p:cNvSpPr>
              <a:spLocks noChangeArrowheads="1"/>
            </p:cNvSpPr>
            <p:nvPr/>
          </p:nvSpPr>
          <p:spPr bwMode="auto">
            <a:xfrm>
              <a:off x="4656" y="2124"/>
              <a:ext cx="72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108333</a:t>
              </a:r>
            </a:p>
          </p:txBody>
        </p:sp>
        <p:sp>
          <p:nvSpPr>
            <p:cNvPr id="54301" name="Rectangle 29"/>
            <p:cNvSpPr>
              <a:spLocks noChangeArrowheads="1"/>
            </p:cNvSpPr>
            <p:nvPr/>
          </p:nvSpPr>
          <p:spPr bwMode="auto">
            <a:xfrm>
              <a:off x="3936" y="2124"/>
              <a:ext cx="72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51667</a:t>
              </a:r>
            </a:p>
          </p:txBody>
        </p:sp>
        <p:sp>
          <p:nvSpPr>
            <p:cNvPr id="54302" name="Rectangle 30"/>
            <p:cNvSpPr>
              <a:spLocks noChangeArrowheads="1"/>
            </p:cNvSpPr>
            <p:nvPr/>
          </p:nvSpPr>
          <p:spPr bwMode="auto">
            <a:xfrm>
              <a:off x="3216" y="2124"/>
              <a:ext cx="720"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51667</a:t>
              </a:r>
            </a:p>
          </p:txBody>
        </p:sp>
        <p:sp>
          <p:nvSpPr>
            <p:cNvPr id="54303" name="Rectangle 31"/>
            <p:cNvSpPr>
              <a:spLocks noChangeArrowheads="1"/>
            </p:cNvSpPr>
            <p:nvPr/>
          </p:nvSpPr>
          <p:spPr bwMode="auto">
            <a:xfrm>
              <a:off x="1008" y="2124"/>
              <a:ext cx="220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（160000-5000）×5／15</a:t>
              </a:r>
            </a:p>
          </p:txBody>
        </p:sp>
        <p:sp>
          <p:nvSpPr>
            <p:cNvPr id="54304" name="Rectangle 32"/>
            <p:cNvSpPr>
              <a:spLocks noChangeArrowheads="1"/>
            </p:cNvSpPr>
            <p:nvPr/>
          </p:nvSpPr>
          <p:spPr bwMode="auto">
            <a:xfrm>
              <a:off x="504" y="2124"/>
              <a:ext cx="504"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1</a:t>
              </a:r>
              <a:endParaRPr lang="zh-CN" altLang="en-US" sz="2400"/>
            </a:p>
          </p:txBody>
        </p:sp>
        <p:sp>
          <p:nvSpPr>
            <p:cNvPr id="54305" name="Rectangle 33"/>
            <p:cNvSpPr>
              <a:spLocks noChangeArrowheads="1"/>
            </p:cNvSpPr>
            <p:nvPr/>
          </p:nvSpPr>
          <p:spPr bwMode="auto">
            <a:xfrm>
              <a:off x="4656" y="1798"/>
              <a:ext cx="7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160000</a:t>
              </a:r>
              <a:endParaRPr lang="zh-CN" altLang="en-US" sz="2800"/>
            </a:p>
          </p:txBody>
        </p:sp>
        <p:sp>
          <p:nvSpPr>
            <p:cNvPr id="54306" name="Rectangle 34"/>
            <p:cNvSpPr>
              <a:spLocks noChangeArrowheads="1"/>
            </p:cNvSpPr>
            <p:nvPr/>
          </p:nvSpPr>
          <p:spPr bwMode="auto">
            <a:xfrm>
              <a:off x="3936" y="1798"/>
              <a:ext cx="7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en-US" sz="2800"/>
            </a:p>
          </p:txBody>
        </p:sp>
        <p:sp>
          <p:nvSpPr>
            <p:cNvPr id="54307" name="Rectangle 35"/>
            <p:cNvSpPr>
              <a:spLocks noChangeArrowheads="1"/>
            </p:cNvSpPr>
            <p:nvPr/>
          </p:nvSpPr>
          <p:spPr bwMode="auto">
            <a:xfrm>
              <a:off x="3216" y="1798"/>
              <a:ext cx="720"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en-US" sz="2800"/>
            </a:p>
          </p:txBody>
        </p:sp>
        <p:sp>
          <p:nvSpPr>
            <p:cNvPr id="54308" name="Rectangle 36"/>
            <p:cNvSpPr>
              <a:spLocks noChangeArrowheads="1"/>
            </p:cNvSpPr>
            <p:nvPr/>
          </p:nvSpPr>
          <p:spPr bwMode="auto">
            <a:xfrm>
              <a:off x="1008" y="1798"/>
              <a:ext cx="220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en-US" sz="2800"/>
            </a:p>
          </p:txBody>
        </p:sp>
        <p:sp>
          <p:nvSpPr>
            <p:cNvPr id="54309" name="Rectangle 37"/>
            <p:cNvSpPr>
              <a:spLocks noChangeArrowheads="1"/>
            </p:cNvSpPr>
            <p:nvPr/>
          </p:nvSpPr>
          <p:spPr bwMode="auto">
            <a:xfrm>
              <a:off x="504" y="1798"/>
              <a:ext cx="5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0</a:t>
              </a:r>
              <a:endParaRPr lang="zh-CN" altLang="en-US" sz="2400"/>
            </a:p>
          </p:txBody>
        </p:sp>
        <p:sp>
          <p:nvSpPr>
            <p:cNvPr id="54310" name="Rectangle 38"/>
            <p:cNvSpPr>
              <a:spLocks noChangeArrowheads="1"/>
            </p:cNvSpPr>
            <p:nvPr/>
          </p:nvSpPr>
          <p:spPr bwMode="auto">
            <a:xfrm>
              <a:off x="4656" y="1190"/>
              <a:ext cx="720"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账面</a:t>
              </a:r>
            </a:p>
            <a:p>
              <a:pPr algn="ctr" eaLnBrk="1" hangingPunct="1">
                <a:buFontTx/>
                <a:buNone/>
              </a:pPr>
              <a:r>
                <a:rPr lang="zh-CN" altLang="en-US" sz="2400" b="1"/>
                <a:t>价值</a:t>
              </a:r>
              <a:endParaRPr lang="zh-CN" altLang="en-US" sz="2400"/>
            </a:p>
          </p:txBody>
        </p:sp>
        <p:sp>
          <p:nvSpPr>
            <p:cNvPr id="54311" name="Rectangle 39"/>
            <p:cNvSpPr>
              <a:spLocks noChangeArrowheads="1"/>
            </p:cNvSpPr>
            <p:nvPr/>
          </p:nvSpPr>
          <p:spPr bwMode="auto">
            <a:xfrm>
              <a:off x="3936" y="1190"/>
              <a:ext cx="720"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累计</a:t>
              </a:r>
            </a:p>
            <a:p>
              <a:pPr algn="ctr" eaLnBrk="1" hangingPunct="1">
                <a:buFontTx/>
                <a:buNone/>
              </a:pPr>
              <a:r>
                <a:rPr lang="zh-CN" altLang="en-US" sz="2400" b="1"/>
                <a:t>折旧</a:t>
              </a:r>
              <a:endParaRPr lang="zh-CN" altLang="en-US" sz="2400"/>
            </a:p>
          </p:txBody>
        </p:sp>
        <p:sp>
          <p:nvSpPr>
            <p:cNvPr id="54312" name="Rectangle 40"/>
            <p:cNvSpPr>
              <a:spLocks noChangeArrowheads="1"/>
            </p:cNvSpPr>
            <p:nvPr/>
          </p:nvSpPr>
          <p:spPr bwMode="auto">
            <a:xfrm>
              <a:off x="3216" y="1190"/>
              <a:ext cx="720"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r>
                <a:rPr lang="zh-CN" altLang="en-US" sz="2400" b="1"/>
                <a:t>当期 </a:t>
              </a:r>
              <a:endParaRPr lang="zh-CN" altLang="en-US" sz="2400"/>
            </a:p>
            <a:p>
              <a:pPr algn="ctr" eaLnBrk="1" hangingPunct="1">
                <a:buFontTx/>
                <a:buNone/>
              </a:pPr>
              <a:r>
                <a:rPr lang="zh-CN" altLang="en-US" sz="2400" b="1"/>
                <a:t>折旧</a:t>
              </a:r>
              <a:endParaRPr lang="zh-CN" altLang="en-US" sz="2400"/>
            </a:p>
          </p:txBody>
        </p:sp>
        <p:sp>
          <p:nvSpPr>
            <p:cNvPr id="54313" name="Rectangle 41"/>
            <p:cNvSpPr>
              <a:spLocks noChangeArrowheads="1"/>
            </p:cNvSpPr>
            <p:nvPr/>
          </p:nvSpPr>
          <p:spPr bwMode="auto">
            <a:xfrm>
              <a:off x="1008" y="1190"/>
              <a:ext cx="220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buFontTx/>
                <a:buNone/>
              </a:pPr>
              <a:endParaRPr lang="zh-CN" altLang="en-US" sz="2400" b="1"/>
            </a:p>
            <a:p>
              <a:pPr algn="ctr" eaLnBrk="1" hangingPunct="1">
                <a:buFontTx/>
                <a:buNone/>
              </a:pPr>
              <a:r>
                <a:rPr lang="zh-CN" altLang="en-US" sz="2400" b="1"/>
                <a:t>折旧计算</a:t>
              </a:r>
              <a:endParaRPr lang="zh-CN" altLang="en-US" sz="2400"/>
            </a:p>
          </p:txBody>
        </p:sp>
        <p:sp>
          <p:nvSpPr>
            <p:cNvPr id="54314" name="Rectangle 42"/>
            <p:cNvSpPr>
              <a:spLocks noChangeArrowheads="1"/>
            </p:cNvSpPr>
            <p:nvPr/>
          </p:nvSpPr>
          <p:spPr bwMode="auto">
            <a:xfrm>
              <a:off x="504" y="1190"/>
              <a:ext cx="504"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buFontTx/>
                <a:buNone/>
              </a:pPr>
              <a:r>
                <a:rPr lang="zh-CN" altLang="en-US" sz="2400" b="1"/>
                <a:t>使用年限</a:t>
              </a:r>
              <a:endParaRPr lang="zh-CN" altLang="en-US" sz="2400"/>
            </a:p>
          </p:txBody>
        </p:sp>
        <p:sp>
          <p:nvSpPr>
            <p:cNvPr id="54315" name="Line 43"/>
            <p:cNvSpPr>
              <a:spLocks noChangeShapeType="1"/>
            </p:cNvSpPr>
            <p:nvPr/>
          </p:nvSpPr>
          <p:spPr bwMode="auto">
            <a:xfrm>
              <a:off x="504" y="1190"/>
              <a:ext cx="48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16" name="Line 44"/>
            <p:cNvSpPr>
              <a:spLocks noChangeShapeType="1"/>
            </p:cNvSpPr>
            <p:nvPr/>
          </p:nvSpPr>
          <p:spPr bwMode="auto">
            <a:xfrm>
              <a:off x="504" y="1798"/>
              <a:ext cx="48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17" name="Line 45"/>
            <p:cNvSpPr>
              <a:spLocks noChangeShapeType="1"/>
            </p:cNvSpPr>
            <p:nvPr/>
          </p:nvSpPr>
          <p:spPr bwMode="auto">
            <a:xfrm>
              <a:off x="504" y="2124"/>
              <a:ext cx="48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18" name="Line 46"/>
            <p:cNvSpPr>
              <a:spLocks noChangeShapeType="1"/>
            </p:cNvSpPr>
            <p:nvPr/>
          </p:nvSpPr>
          <p:spPr bwMode="auto">
            <a:xfrm>
              <a:off x="504" y="2411"/>
              <a:ext cx="48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19" name="Line 47"/>
            <p:cNvSpPr>
              <a:spLocks noChangeShapeType="1"/>
            </p:cNvSpPr>
            <p:nvPr/>
          </p:nvSpPr>
          <p:spPr bwMode="auto">
            <a:xfrm>
              <a:off x="504" y="2700"/>
              <a:ext cx="48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0" name="Line 48"/>
            <p:cNvSpPr>
              <a:spLocks noChangeShapeType="1"/>
            </p:cNvSpPr>
            <p:nvPr/>
          </p:nvSpPr>
          <p:spPr bwMode="auto">
            <a:xfrm>
              <a:off x="504" y="2999"/>
              <a:ext cx="48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1" name="Line 49"/>
            <p:cNvSpPr>
              <a:spLocks noChangeShapeType="1"/>
            </p:cNvSpPr>
            <p:nvPr/>
          </p:nvSpPr>
          <p:spPr bwMode="auto">
            <a:xfrm>
              <a:off x="504" y="3308"/>
              <a:ext cx="48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2" name="Line 50"/>
            <p:cNvSpPr>
              <a:spLocks noChangeShapeType="1"/>
            </p:cNvSpPr>
            <p:nvPr/>
          </p:nvSpPr>
          <p:spPr bwMode="auto">
            <a:xfrm>
              <a:off x="504" y="3595"/>
              <a:ext cx="487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3" name="Line 51"/>
            <p:cNvSpPr>
              <a:spLocks noChangeShapeType="1"/>
            </p:cNvSpPr>
            <p:nvPr/>
          </p:nvSpPr>
          <p:spPr bwMode="auto">
            <a:xfrm>
              <a:off x="504" y="3921"/>
              <a:ext cx="4872" cy="0"/>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4" name="Line 52"/>
            <p:cNvSpPr>
              <a:spLocks noChangeShapeType="1"/>
            </p:cNvSpPr>
            <p:nvPr/>
          </p:nvSpPr>
          <p:spPr bwMode="auto">
            <a:xfrm>
              <a:off x="1008" y="1190"/>
              <a:ext cx="0" cy="27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5" name="Line 53"/>
            <p:cNvSpPr>
              <a:spLocks noChangeShapeType="1"/>
            </p:cNvSpPr>
            <p:nvPr/>
          </p:nvSpPr>
          <p:spPr bwMode="auto">
            <a:xfrm>
              <a:off x="3216" y="1190"/>
              <a:ext cx="0" cy="27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6" name="Line 54"/>
            <p:cNvSpPr>
              <a:spLocks noChangeShapeType="1"/>
            </p:cNvSpPr>
            <p:nvPr/>
          </p:nvSpPr>
          <p:spPr bwMode="auto">
            <a:xfrm>
              <a:off x="3936" y="1190"/>
              <a:ext cx="0" cy="27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7" name="Line 55"/>
            <p:cNvSpPr>
              <a:spLocks noChangeShapeType="1"/>
            </p:cNvSpPr>
            <p:nvPr/>
          </p:nvSpPr>
          <p:spPr bwMode="auto">
            <a:xfrm>
              <a:off x="4656" y="1190"/>
              <a:ext cx="0" cy="27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8" name="Line 56"/>
            <p:cNvSpPr>
              <a:spLocks noChangeShapeType="1"/>
            </p:cNvSpPr>
            <p:nvPr/>
          </p:nvSpPr>
          <p:spPr bwMode="auto">
            <a:xfrm>
              <a:off x="5376" y="1190"/>
              <a:ext cx="0" cy="2731"/>
            </a:xfrm>
            <a:prstGeom prst="line">
              <a:avLst/>
            </a:prstGeom>
            <a:noFill/>
            <a:ln w="28575" cap="sq">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29" name="Line 57"/>
            <p:cNvSpPr>
              <a:spLocks noChangeShapeType="1"/>
            </p:cNvSpPr>
            <p:nvPr/>
          </p:nvSpPr>
          <p:spPr bwMode="auto">
            <a:xfrm>
              <a:off x="504" y="1190"/>
              <a:ext cx="0" cy="273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4330" name="Text Box 58"/>
            <p:cNvSpPr txBox="1">
              <a:spLocks noChangeArrowheads="1"/>
            </p:cNvSpPr>
            <p:nvPr/>
          </p:nvSpPr>
          <p:spPr bwMode="auto">
            <a:xfrm>
              <a:off x="3024" y="854"/>
              <a:ext cx="2352" cy="250"/>
            </a:xfrm>
            <a:prstGeom prst="rect">
              <a:avLst/>
            </a:prstGeom>
            <a:solidFill>
              <a:srgbClr val="DDDDDD"/>
            </a:solidFill>
            <a:ln>
              <a:noFill/>
            </a:ln>
            <a:extLs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solidFill>
                    <a:schemeClr val="tx2"/>
                  </a:solidFill>
                </a:rPr>
                <a:t>年数总和=1+2+3+4+5=15（年）</a:t>
              </a:r>
            </a:p>
          </p:txBody>
        </p:sp>
        <p:sp>
          <p:nvSpPr>
            <p:cNvPr id="58428" name="AutoShape 60"/>
            <p:cNvSpPr>
              <a:spLocks noChangeArrowheads="1"/>
            </p:cNvSpPr>
            <p:nvPr/>
          </p:nvSpPr>
          <p:spPr bwMode="auto">
            <a:xfrm>
              <a:off x="1207" y="555"/>
              <a:ext cx="1442" cy="480"/>
            </a:xfrm>
            <a:prstGeom prst="wave">
              <a:avLst>
                <a:gd name="adj1" fmla="val 9167"/>
                <a:gd name="adj2" fmla="val -2204"/>
              </a:avLst>
            </a:prstGeom>
            <a:solidFill>
              <a:srgbClr val="FF99CC"/>
            </a:solidFill>
            <a:ln w="9525">
              <a:solidFill>
                <a:schemeClr val="tx1"/>
              </a:solidFill>
              <a:miter lim="800000"/>
            </a:ln>
            <a:effectLst/>
          </p:spPr>
          <p:txBody>
            <a:bodyPr wrap="none" anchor="ctr"/>
            <a:lstStyle/>
            <a:p>
              <a:pPr algn="ctr" eaLnBrk="1" hangingPunct="1">
                <a:defRPr/>
              </a:pPr>
              <a:r>
                <a:rPr kumimoji="1" lang="zh-CN" altLang="en-US" sz="2800" b="1">
                  <a:solidFill>
                    <a:schemeClr val="bg1"/>
                  </a:solidFill>
                  <a:effectLst>
                    <a:outerShdw blurRad="38100" dist="38100" dir="2700000" algn="tl">
                      <a:srgbClr val="000000"/>
                    </a:outerShdw>
                  </a:effectLst>
                  <a:latin typeface="黑体" panose="02010609060101010101" pitchFamily="49" charset="-122"/>
                  <a:ea typeface="黑体" panose="02010609060101010101" pitchFamily="49" charset="-122"/>
                </a:rPr>
                <a:t>年数总和法</a:t>
              </a:r>
            </a:p>
          </p:txBody>
        </p:sp>
        <p:sp>
          <p:nvSpPr>
            <p:cNvPr id="54332" name="AutoShape 61"/>
            <p:cNvSpPr>
              <a:spLocks noChangeArrowheads="1"/>
            </p:cNvSpPr>
            <p:nvPr/>
          </p:nvSpPr>
          <p:spPr bwMode="auto">
            <a:xfrm>
              <a:off x="720" y="624"/>
              <a:ext cx="480" cy="336"/>
            </a:xfrm>
            <a:custGeom>
              <a:avLst/>
              <a:gdLst>
                <a:gd name="T0" fmla="*/ 8 w 21600"/>
                <a:gd name="T1" fmla="*/ 3 h 21600"/>
                <a:gd name="T2" fmla="*/ 11 w 21600"/>
                <a:gd name="T3" fmla="*/ 2 h 21600"/>
                <a:gd name="T4" fmla="*/ 9 w 21600"/>
                <a:gd name="T5" fmla="*/ 2 h 21600"/>
                <a:gd name="T6" fmla="*/ 5 w 21600"/>
                <a:gd name="T7" fmla="*/ 0 h 21600"/>
                <a:gd name="T8" fmla="*/ 0 w 21600"/>
                <a:gd name="T9" fmla="*/ 2 h 21600"/>
                <a:gd name="T10" fmla="*/ 0 w 21600"/>
                <a:gd name="T11" fmla="*/ 5 h 21600"/>
                <a:gd name="T12" fmla="*/ 3 w 21600"/>
                <a:gd name="T13" fmla="*/ 5 h 21600"/>
                <a:gd name="T14" fmla="*/ 3 w 21600"/>
                <a:gd name="T15" fmla="*/ 2 h 21600"/>
                <a:gd name="T16" fmla="*/ 4 w 21600"/>
                <a:gd name="T17" fmla="*/ 1 h 21600"/>
                <a:gd name="T18" fmla="*/ 5 w 21600"/>
                <a:gd name="T19" fmla="*/ 1 h 21600"/>
                <a:gd name="T20" fmla="*/ 6 w 21600"/>
                <a:gd name="T21" fmla="*/ 2 h 21600"/>
                <a:gd name="T22" fmla="*/ 5 w 21600"/>
                <a:gd name="T23" fmla="*/ 2 h 21600"/>
                <a:gd name="T24" fmla="*/ 8 w 21600"/>
                <a:gd name="T25" fmla="*/ 3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lnTo>
                    <a:pt x="15662" y="14285"/>
                  </a:lnTo>
                  <a:close/>
                </a:path>
              </a:pathLst>
            </a:custGeom>
            <a:solidFill>
              <a:schemeClr val="accent1"/>
            </a:solidFill>
            <a:ln w="9525">
              <a:solidFill>
                <a:schemeClr val="tx1"/>
              </a:solidFill>
              <a:miter lim="800000"/>
              <a:headEnd/>
              <a:tailEnd/>
            </a:ln>
          </p:spPr>
          <p:txBody>
            <a:bodyPr/>
            <a:lstStyle/>
            <a:p>
              <a:endParaRPr lang="zh-CN" altLang="en-US"/>
            </a:p>
          </p:txBody>
        </p:sp>
      </p:grpSp>
    </p:spTree>
    <p:extLst>
      <p:ext uri="{BB962C8B-B14F-4D97-AF65-F5344CB8AC3E}">
        <p14:creationId xmlns:p14="http://schemas.microsoft.com/office/powerpoint/2010/main" val="3024647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4" name="Group 2"/>
          <p:cNvGraphicFramePr>
            <a:graphicFrameLocks noGrp="1"/>
          </p:cNvGraphicFramePr>
          <p:nvPr/>
        </p:nvGraphicFramePr>
        <p:xfrm>
          <a:off x="1371600" y="1752600"/>
          <a:ext cx="6584950" cy="4592639"/>
        </p:xfrm>
        <a:graphic>
          <a:graphicData uri="http://schemas.openxmlformats.org/drawingml/2006/table">
            <a:tbl>
              <a:tblPr/>
              <a:tblGrid>
                <a:gridCol w="800100">
                  <a:extLst>
                    <a:ext uri="{9D8B030D-6E8A-4147-A177-3AD203B41FA5}">
                      <a16:colId xmlns:a16="http://schemas.microsoft.com/office/drawing/2014/main" val="20000"/>
                    </a:ext>
                  </a:extLst>
                </a:gridCol>
                <a:gridCol w="197485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96526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smtClean="0">
                          <a:ln>
                            <a:noFill/>
                          </a:ln>
                          <a:solidFill>
                            <a:schemeClr val="tx1"/>
                          </a:solidFill>
                          <a:effectLst/>
                          <a:latin typeface="+mn-lt"/>
                          <a:ea typeface="微软雅黑 Light" panose="020B0502040204020203" pitchFamily="34" charset="-122"/>
                        </a:rPr>
                        <a:t>使用年限</a:t>
                      </a:r>
                      <a:endParaRPr kumimoji="1" lang="zh-CN" altLang="en-US" sz="2800" b="0" i="0" u="none" strike="noStrike" cap="none" normalizeH="0" baseline="0" dirty="0" smtClean="0">
                        <a:ln>
                          <a:noFill/>
                        </a:ln>
                        <a:solidFill>
                          <a:schemeClr val="tx1"/>
                        </a:solidFill>
                        <a:effectLst/>
                        <a:latin typeface="+mn-lt"/>
                        <a:ea typeface="微软雅黑 Light" panose="020B0502040204020203" pitchFamily="34" charset="-122"/>
                      </a:endParaRP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en-US" sz="2400" b="1" i="0" u="none" strike="noStrike" cap="none" normalizeH="0" baseline="0" dirty="0" smtClean="0">
                        <a:ln>
                          <a:noFill/>
                        </a:ln>
                        <a:solidFill>
                          <a:schemeClr val="tx1"/>
                        </a:solidFill>
                        <a:effectLst/>
                        <a:latin typeface="+mn-lt"/>
                        <a:ea typeface="微软雅黑 Light" panose="020B0502040204020203"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smtClean="0">
                          <a:ln>
                            <a:noFill/>
                          </a:ln>
                          <a:solidFill>
                            <a:schemeClr val="tx1"/>
                          </a:solidFill>
                          <a:effectLst/>
                          <a:latin typeface="+mn-lt"/>
                          <a:ea typeface="微软雅黑 Light" panose="020B0502040204020203" pitchFamily="34" charset="-122"/>
                        </a:rPr>
                        <a:t>折旧计算</a:t>
                      </a:r>
                      <a:endParaRPr kumimoji="1" lang="zh-CN" altLang="en-US" sz="2800" b="0" i="0" u="none" strike="noStrike" cap="none" normalizeH="0" baseline="0" dirty="0" smtClean="0">
                        <a:ln>
                          <a:noFill/>
                        </a:ln>
                        <a:solidFill>
                          <a:schemeClr val="tx1"/>
                        </a:solidFill>
                        <a:effectLst/>
                        <a:latin typeface="+mn-lt"/>
                        <a:ea typeface="微软雅黑 Light" panose="020B0502040204020203" pitchFamily="34" charset="-122"/>
                      </a:endParaRP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mn-lt"/>
                          <a:ea typeface="微软雅黑 Light" panose="020B0502040204020203" pitchFamily="34" charset="-122"/>
                        </a:rPr>
                        <a:t>当期 </a:t>
                      </a:r>
                      <a:endParaRPr kumimoji="1" lang="zh-CN" altLang="en-US" sz="1200" b="0" i="0" u="none" strike="noStrike" cap="none" normalizeH="0" baseline="0" smtClean="0">
                        <a:ln>
                          <a:noFill/>
                        </a:ln>
                        <a:solidFill>
                          <a:schemeClr val="tx1"/>
                        </a:solidFill>
                        <a:effectLst/>
                        <a:latin typeface="+mn-lt"/>
                        <a:ea typeface="微软雅黑 Light" panose="020B0502040204020203"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mn-lt"/>
                          <a:ea typeface="微软雅黑 Light" panose="020B0502040204020203" pitchFamily="34" charset="-122"/>
                        </a:rPr>
                        <a:t>折旧</a:t>
                      </a:r>
                      <a:endParaRPr kumimoji="1" lang="zh-CN" altLang="en-US" sz="2800" b="0" i="0" u="none" strike="noStrike" cap="none" normalizeH="0" baseline="0" smtClean="0">
                        <a:ln>
                          <a:noFill/>
                        </a:ln>
                        <a:solidFill>
                          <a:schemeClr val="tx1"/>
                        </a:solidFill>
                        <a:effectLst/>
                        <a:latin typeface="+mn-lt"/>
                        <a:ea typeface="微软雅黑 Light" panose="020B0502040204020203" pitchFamily="34" charset="-122"/>
                      </a:endParaRP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mn-lt"/>
                          <a:ea typeface="微软雅黑 Light" panose="020B0502040204020203" pitchFamily="34" charset="-122"/>
                        </a:rPr>
                        <a:t>累计 </a:t>
                      </a:r>
                      <a:endParaRPr kumimoji="1" lang="zh-CN" altLang="en-US" sz="1200" b="0" i="0" u="none" strike="noStrike" cap="none" normalizeH="0" baseline="0" smtClean="0">
                        <a:ln>
                          <a:noFill/>
                        </a:ln>
                        <a:solidFill>
                          <a:schemeClr val="tx1"/>
                        </a:solidFill>
                        <a:effectLst/>
                        <a:latin typeface="+mn-lt"/>
                        <a:ea typeface="微软雅黑 Light" panose="020B0502040204020203"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mn-lt"/>
                          <a:ea typeface="微软雅黑 Light" panose="020B0502040204020203" pitchFamily="34" charset="-122"/>
                        </a:rPr>
                        <a:t>折旧</a:t>
                      </a:r>
                      <a:endParaRPr kumimoji="1" lang="zh-CN" altLang="en-US" sz="2800" b="0" i="0" u="none" strike="noStrike" cap="none" normalizeH="0" baseline="0" smtClean="0">
                        <a:ln>
                          <a:noFill/>
                        </a:ln>
                        <a:solidFill>
                          <a:schemeClr val="tx1"/>
                        </a:solidFill>
                        <a:effectLst/>
                        <a:latin typeface="+mn-lt"/>
                        <a:ea typeface="微软雅黑 Light" panose="020B0502040204020203" pitchFamily="34" charset="-122"/>
                      </a:endParaRP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mn-lt"/>
                          <a:ea typeface="微软雅黑 Light" panose="020B0502040204020203" pitchFamily="34" charset="-122"/>
                        </a:rPr>
                        <a:t>账面 </a:t>
                      </a:r>
                      <a:endParaRPr kumimoji="1" lang="zh-CN" altLang="en-US" sz="1200" b="0" i="0" u="none" strike="noStrike" cap="none" normalizeH="0" baseline="0" smtClean="0">
                        <a:ln>
                          <a:noFill/>
                        </a:ln>
                        <a:solidFill>
                          <a:schemeClr val="tx1"/>
                        </a:solidFill>
                        <a:effectLst/>
                        <a:latin typeface="+mn-lt"/>
                        <a:ea typeface="微软雅黑 Light" panose="020B0502040204020203" pitchFamily="34" charset="-122"/>
                      </a:endParaRPr>
                    </a:p>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mn-lt"/>
                          <a:ea typeface="微软雅黑 Light" panose="020B0502040204020203" pitchFamily="34" charset="-122"/>
                        </a:rPr>
                        <a:t>价值</a:t>
                      </a:r>
                      <a:endParaRPr kumimoji="1" lang="zh-CN" altLang="en-US" sz="2800" b="0" i="0" u="none" strike="noStrike" cap="none" normalizeH="0" baseline="0" smtClean="0">
                        <a:ln>
                          <a:noFill/>
                        </a:ln>
                        <a:solidFill>
                          <a:schemeClr val="tx1"/>
                        </a:solidFill>
                        <a:effectLst/>
                        <a:latin typeface="+mn-lt"/>
                        <a:ea typeface="微软雅黑 Light" panose="020B0502040204020203" pitchFamily="34" charset="-122"/>
                      </a:endParaRPr>
                    </a:p>
                  </a:txBody>
                  <a:tcPr marT="45723" marB="45723"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0"/>
                  </a:ext>
                </a:extLst>
              </a:tr>
              <a:tr h="518196">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smtClean="0">
                          <a:ln>
                            <a:noFill/>
                          </a:ln>
                          <a:solidFill>
                            <a:schemeClr val="tx1"/>
                          </a:solidFill>
                          <a:effectLst/>
                          <a:latin typeface="+mn-lt"/>
                          <a:ea typeface="微软雅黑 Light" panose="020B0502040204020203" pitchFamily="34" charset="-122"/>
                        </a:rPr>
                        <a:t>0</a:t>
                      </a:r>
                      <a:endParaRPr kumimoji="1" lang="zh-CN" altLang="en-US" sz="2800" b="0" i="0" u="none" strike="noStrike" cap="none" normalizeH="0" baseline="0" smtClean="0">
                        <a:ln>
                          <a:noFill/>
                        </a:ln>
                        <a:solidFill>
                          <a:schemeClr val="tx1"/>
                        </a:solidFill>
                        <a:effectLst/>
                        <a:latin typeface="+mn-lt"/>
                        <a:ea typeface="微软雅黑 Light" panose="020B0502040204020203" pitchFamily="34" charset="-122"/>
                      </a:endParaRP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dirty="0" smtClean="0">
                        <a:ln>
                          <a:noFill/>
                        </a:ln>
                        <a:solidFill>
                          <a:schemeClr val="tx1"/>
                        </a:solidFill>
                        <a:effectLst/>
                        <a:latin typeface="+mn-lt"/>
                        <a:ea typeface="微软雅黑 Light" panose="020B0502040204020203" pitchFamily="34" charset="-122"/>
                      </a:endParaRP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mn-lt"/>
                        <a:ea typeface="微软雅黑 Light" panose="020B0502040204020203" pitchFamily="34" charset="-122"/>
                      </a:endParaRP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mn-lt"/>
                        <a:ea typeface="微软雅黑 Light" panose="020B0502040204020203" pitchFamily="34" charset="-122"/>
                      </a:endParaRP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mn-lt"/>
                          <a:ea typeface="微软雅黑 Light" panose="020B0502040204020203" pitchFamily="34" charset="-122"/>
                        </a:rPr>
                        <a:t>160000</a:t>
                      </a:r>
                    </a:p>
                  </a:txBody>
                  <a:tcPr marT="45723" marB="45723"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1"/>
                  </a:ext>
                </a:extLst>
              </a:tr>
              <a:tr h="518196">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smtClean="0">
                          <a:ln>
                            <a:noFill/>
                          </a:ln>
                          <a:solidFill>
                            <a:schemeClr val="tx1"/>
                          </a:solidFill>
                          <a:effectLst/>
                          <a:latin typeface="+mn-lt"/>
                          <a:ea typeface="微软雅黑 Light" panose="020B0502040204020203" pitchFamily="34" charset="-122"/>
                        </a:rPr>
                        <a:t>1</a:t>
                      </a:r>
                      <a:endParaRPr kumimoji="1" lang="zh-CN" altLang="en-US" sz="2800" b="0" i="0" u="none" strike="noStrike" cap="none" normalizeH="0" baseline="0" smtClean="0">
                        <a:ln>
                          <a:noFill/>
                        </a:ln>
                        <a:solidFill>
                          <a:schemeClr val="tx1"/>
                        </a:solidFill>
                        <a:effectLst/>
                        <a:latin typeface="+mn-lt"/>
                        <a:ea typeface="微软雅黑 Light" panose="020B0502040204020203" pitchFamily="34" charset="-122"/>
                      </a:endParaRP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smtClean="0">
                          <a:ln>
                            <a:noFill/>
                          </a:ln>
                          <a:solidFill>
                            <a:schemeClr val="tx1"/>
                          </a:solidFill>
                          <a:effectLst/>
                          <a:latin typeface="+mn-lt"/>
                          <a:ea typeface="微软雅黑 Light" panose="020B0502040204020203" pitchFamily="34" charset="-122"/>
                        </a:rPr>
                        <a:t>160000×50%</a:t>
                      </a: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mn-lt"/>
                          <a:ea typeface="微软雅黑 Light" panose="020B0502040204020203" pitchFamily="34" charset="-122"/>
                        </a:rPr>
                        <a:t>80000</a:t>
                      </a: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mn-lt"/>
                          <a:ea typeface="微软雅黑 Light" panose="020B0502040204020203" pitchFamily="34" charset="-122"/>
                        </a:rPr>
                        <a:t>80000</a:t>
                      </a: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mn-lt"/>
                          <a:ea typeface="微软雅黑 Light" panose="020B0502040204020203" pitchFamily="34" charset="-122"/>
                        </a:rPr>
                        <a:t>80000</a:t>
                      </a:r>
                    </a:p>
                  </a:txBody>
                  <a:tcPr marT="45723" marB="45723"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2"/>
                  </a:ext>
                </a:extLst>
              </a:tr>
              <a:tr h="518196">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smtClean="0">
                          <a:ln>
                            <a:noFill/>
                          </a:ln>
                          <a:solidFill>
                            <a:schemeClr val="tx1"/>
                          </a:solidFill>
                          <a:effectLst/>
                          <a:latin typeface="+mn-lt"/>
                          <a:ea typeface="微软雅黑 Light" panose="020B0502040204020203" pitchFamily="34" charset="-122"/>
                        </a:rPr>
                        <a:t>2</a:t>
                      </a:r>
                      <a:endParaRPr kumimoji="1" lang="zh-CN" altLang="en-US" sz="2800" b="0" i="0" u="none" strike="noStrike" cap="none" normalizeH="0" baseline="0" smtClean="0">
                        <a:ln>
                          <a:noFill/>
                        </a:ln>
                        <a:solidFill>
                          <a:schemeClr val="tx1"/>
                        </a:solidFill>
                        <a:effectLst/>
                        <a:latin typeface="+mn-lt"/>
                        <a:ea typeface="微软雅黑 Light" panose="020B0502040204020203" pitchFamily="34" charset="-122"/>
                      </a:endParaRP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pPr>
                      <a:r>
                        <a:rPr kumimoji="1" lang="zh-CN" altLang="en-US" sz="2400" b="1" i="0" u="none" strike="noStrike" cap="none" normalizeH="0" baseline="0" smtClean="0">
                          <a:ln>
                            <a:noFill/>
                          </a:ln>
                          <a:solidFill>
                            <a:schemeClr val="tx1"/>
                          </a:solidFill>
                          <a:effectLst/>
                          <a:latin typeface="+mn-lt"/>
                          <a:ea typeface="微软雅黑 Light" panose="020B0502040204020203" pitchFamily="34" charset="-122"/>
                        </a:rPr>
                        <a:t>80000×50%</a:t>
                      </a:r>
                      <a:endParaRPr kumimoji="1" lang="zh-CN" altLang="en-US" sz="2800" b="0" i="0" u="none" strike="noStrike" cap="none" normalizeH="0" baseline="0" smtClean="0">
                        <a:ln>
                          <a:noFill/>
                        </a:ln>
                        <a:solidFill>
                          <a:schemeClr val="tx1"/>
                        </a:solidFill>
                        <a:effectLst/>
                        <a:latin typeface="+mn-lt"/>
                        <a:ea typeface="微软雅黑 Light" panose="020B0502040204020203" pitchFamily="34" charset="-122"/>
                      </a:endParaRP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mn-lt"/>
                          <a:ea typeface="微软雅黑 Light" panose="020B0502040204020203" pitchFamily="34" charset="-122"/>
                        </a:rPr>
                        <a:t>40000 </a:t>
                      </a: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mn-lt"/>
                          <a:ea typeface="微软雅黑 Light" panose="020B0502040204020203" pitchFamily="34" charset="-122"/>
                        </a:rPr>
                        <a:t>120000</a:t>
                      </a: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pPr>
                      <a:r>
                        <a:rPr kumimoji="0" lang="zh-CN" altLang="en-US" sz="2400" b="1" i="0" u="none" strike="noStrike" cap="none" normalizeH="0" baseline="0" smtClean="0">
                          <a:ln>
                            <a:noFill/>
                          </a:ln>
                          <a:solidFill>
                            <a:schemeClr val="tx1"/>
                          </a:solidFill>
                          <a:effectLst/>
                          <a:latin typeface="+mn-lt"/>
                          <a:ea typeface="微软雅黑 Light" panose="020B0502040204020203" pitchFamily="34" charset="-122"/>
                        </a:rPr>
                        <a:t>40000</a:t>
                      </a:r>
                      <a:endParaRPr kumimoji="1" lang="zh-CN" altLang="en-US" sz="2800" b="0" i="0" u="none" strike="noStrike" cap="none" normalizeH="0" baseline="0" smtClean="0">
                        <a:ln>
                          <a:noFill/>
                        </a:ln>
                        <a:solidFill>
                          <a:schemeClr val="tx1"/>
                        </a:solidFill>
                        <a:effectLst/>
                        <a:latin typeface="+mn-lt"/>
                        <a:ea typeface="微软雅黑 Light" panose="020B0502040204020203" pitchFamily="34" charset="-122"/>
                      </a:endParaRPr>
                    </a:p>
                  </a:txBody>
                  <a:tcPr marT="45723" marB="45723"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3"/>
                  </a:ext>
                </a:extLst>
              </a:tr>
              <a:tr h="518196">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smtClean="0">
                          <a:ln>
                            <a:noFill/>
                          </a:ln>
                          <a:solidFill>
                            <a:schemeClr val="tx1"/>
                          </a:solidFill>
                          <a:effectLst/>
                          <a:latin typeface="+mn-lt"/>
                          <a:ea typeface="微软雅黑 Light" panose="020B0502040204020203" pitchFamily="34" charset="-122"/>
                        </a:rPr>
                        <a:t>3</a:t>
                      </a:r>
                      <a:endParaRPr kumimoji="1" lang="zh-CN" altLang="en-US" sz="2800" b="0" i="0" u="none" strike="noStrike" cap="none" normalizeH="0" baseline="0" smtClean="0">
                        <a:ln>
                          <a:noFill/>
                        </a:ln>
                        <a:solidFill>
                          <a:schemeClr val="tx1"/>
                        </a:solidFill>
                        <a:effectLst/>
                        <a:latin typeface="+mn-lt"/>
                        <a:ea typeface="微软雅黑 Light" panose="020B0502040204020203" pitchFamily="34" charset="-122"/>
                      </a:endParaRP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mn-lt"/>
                          <a:ea typeface="微软雅黑 Light" panose="020B0502040204020203" pitchFamily="34" charset="-122"/>
                        </a:rPr>
                        <a:t>40000×50%</a:t>
                      </a: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mn-lt"/>
                          <a:ea typeface="微软雅黑 Light" panose="020B0502040204020203" pitchFamily="34" charset="-122"/>
                        </a:rPr>
                        <a:t>20000</a:t>
                      </a: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mn-lt"/>
                          <a:ea typeface="微软雅黑 Light" panose="020B0502040204020203" pitchFamily="34" charset="-122"/>
                        </a:rPr>
                        <a:t>140000</a:t>
                      </a: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mn-lt"/>
                          <a:ea typeface="微软雅黑 Light" panose="020B0502040204020203" pitchFamily="34" charset="-122"/>
                        </a:rPr>
                        <a:t>20000</a:t>
                      </a:r>
                    </a:p>
                  </a:txBody>
                  <a:tcPr marT="45723" marB="45723"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4"/>
                  </a:ext>
                </a:extLst>
              </a:tr>
              <a:tr h="518196">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smtClean="0">
                          <a:ln>
                            <a:noFill/>
                          </a:ln>
                          <a:solidFill>
                            <a:schemeClr val="tx1"/>
                          </a:solidFill>
                          <a:effectLst/>
                          <a:latin typeface="+mn-lt"/>
                          <a:ea typeface="微软雅黑 Light" panose="020B0502040204020203" pitchFamily="34" charset="-122"/>
                        </a:rPr>
                        <a:t>4</a:t>
                      </a:r>
                      <a:endParaRPr kumimoji="1" lang="zh-CN" altLang="en-US" sz="2800" b="0" i="0" u="none" strike="noStrike" cap="none" normalizeH="0" baseline="0" smtClean="0">
                        <a:ln>
                          <a:noFill/>
                        </a:ln>
                        <a:solidFill>
                          <a:schemeClr val="tx1"/>
                        </a:solidFill>
                        <a:effectLst/>
                        <a:latin typeface="+mn-lt"/>
                        <a:ea typeface="微软雅黑 Light" panose="020B0502040204020203" pitchFamily="34" charset="-122"/>
                      </a:endParaRP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mn-lt"/>
                          <a:ea typeface="微软雅黑 Light" panose="020B0502040204020203" pitchFamily="34" charset="-122"/>
                        </a:rPr>
                        <a:t>20000×50%</a:t>
                      </a: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mn-lt"/>
                          <a:ea typeface="微软雅黑 Light" panose="020B0502040204020203" pitchFamily="34" charset="-122"/>
                        </a:rPr>
                        <a:t>10000</a:t>
                      </a: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mn-lt"/>
                          <a:ea typeface="微软雅黑 Light" panose="020B0502040204020203" pitchFamily="34" charset="-122"/>
                        </a:rPr>
                        <a:t>150000</a:t>
                      </a: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5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mn-lt"/>
                          <a:ea typeface="微软雅黑 Light" panose="020B0502040204020203" pitchFamily="34" charset="-122"/>
                        </a:rPr>
                        <a:t>10000</a:t>
                      </a:r>
                      <a:endParaRPr kumimoji="1" lang="zh-CN" altLang="en-US" sz="2800" b="0" i="0" u="none" strike="noStrike" cap="none" normalizeH="0" baseline="0" dirty="0" smtClean="0">
                        <a:ln>
                          <a:noFill/>
                        </a:ln>
                        <a:solidFill>
                          <a:schemeClr val="tx1"/>
                        </a:solidFill>
                        <a:effectLst/>
                        <a:latin typeface="+mn-lt"/>
                        <a:ea typeface="微软雅黑 Light" panose="020B0502040204020203" pitchFamily="34" charset="-122"/>
                      </a:endParaRPr>
                    </a:p>
                  </a:txBody>
                  <a:tcPr marT="45723" marB="45723"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5"/>
                  </a:ext>
                </a:extLst>
              </a:tr>
              <a:tr h="518196">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smtClean="0">
                          <a:ln>
                            <a:noFill/>
                          </a:ln>
                          <a:solidFill>
                            <a:schemeClr val="tx1"/>
                          </a:solidFill>
                          <a:effectLst/>
                          <a:latin typeface="+mn-lt"/>
                          <a:ea typeface="微软雅黑 Light" panose="020B0502040204020203" pitchFamily="34" charset="-122"/>
                        </a:rPr>
                        <a:t>5</a:t>
                      </a:r>
                      <a:endParaRPr kumimoji="1" lang="zh-CN" altLang="en-US" sz="2800" b="0" i="0" u="none" strike="noStrike" cap="none" normalizeH="0" baseline="0" smtClean="0">
                        <a:ln>
                          <a:noFill/>
                        </a:ln>
                        <a:solidFill>
                          <a:schemeClr val="tx1"/>
                        </a:solidFill>
                        <a:effectLst/>
                        <a:latin typeface="+mn-lt"/>
                        <a:ea typeface="微软雅黑 Light" panose="020B0502040204020203" pitchFamily="34" charset="-122"/>
                      </a:endParaRP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mn-lt"/>
                          <a:ea typeface="微软雅黑 Light" panose="020B0502040204020203" pitchFamily="34" charset="-122"/>
                        </a:rPr>
                        <a:t>10000×50%</a:t>
                      </a: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mn-lt"/>
                          <a:ea typeface="微软雅黑 Light" panose="020B0502040204020203" pitchFamily="34" charset="-122"/>
                        </a:rPr>
                        <a:t>5000	</a:t>
                      </a: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smtClean="0">
                          <a:ln>
                            <a:noFill/>
                          </a:ln>
                          <a:solidFill>
                            <a:schemeClr val="tx1"/>
                          </a:solidFill>
                          <a:effectLst/>
                          <a:latin typeface="+mn-lt"/>
                          <a:ea typeface="微软雅黑 Light" panose="020B0502040204020203" pitchFamily="34" charset="-122"/>
                        </a:rPr>
                        <a:t>155000</a:t>
                      </a: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400" b="1" i="0" u="none" strike="noStrike" cap="none" normalizeH="0" baseline="0" dirty="0" smtClean="0">
                          <a:ln>
                            <a:noFill/>
                          </a:ln>
                          <a:solidFill>
                            <a:schemeClr val="tx1"/>
                          </a:solidFill>
                          <a:effectLst/>
                          <a:latin typeface="+mn-lt"/>
                          <a:ea typeface="微软雅黑 Light" panose="020B0502040204020203" pitchFamily="34" charset="-122"/>
                        </a:rPr>
                        <a:t>5000</a:t>
                      </a:r>
                    </a:p>
                  </a:txBody>
                  <a:tcPr marT="45723" marB="45723"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6"/>
                  </a:ext>
                </a:extLst>
              </a:tr>
              <a:tr h="518196">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1"/>
                          </a:solidFill>
                          <a:effectLst/>
                          <a:latin typeface="+mn-lt"/>
                          <a:ea typeface="微软雅黑 Light" panose="020B0502040204020203" pitchFamily="34" charset="-122"/>
                        </a:rPr>
                        <a:t>合计</a:t>
                      </a:r>
                      <a:endParaRPr kumimoji="1" lang="zh-CN" altLang="en-US" sz="2000" b="0" i="0" u="none" strike="noStrike" cap="none" normalizeH="0" baseline="0" smtClean="0">
                        <a:ln>
                          <a:noFill/>
                        </a:ln>
                        <a:solidFill>
                          <a:schemeClr val="tx1"/>
                        </a:solidFill>
                        <a:effectLst/>
                        <a:latin typeface="+mn-lt"/>
                        <a:ea typeface="微软雅黑 Light" panose="020B0502040204020203" pitchFamily="34" charset="-122"/>
                      </a:endParaRP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mn-lt"/>
                        <a:ea typeface="微软雅黑 Light" panose="020B0502040204020203" pitchFamily="34" charset="-122"/>
                      </a:endParaRP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mn-lt"/>
                          <a:ea typeface="微软雅黑 Light" panose="020B0502040204020203" pitchFamily="34" charset="-122"/>
                        </a:rPr>
                        <a:t>155000</a:t>
                      </a: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smtClean="0">
                        <a:ln>
                          <a:noFill/>
                        </a:ln>
                        <a:solidFill>
                          <a:schemeClr val="tx1"/>
                        </a:solidFill>
                        <a:effectLst/>
                        <a:latin typeface="+mn-lt"/>
                        <a:ea typeface="微软雅黑 Light" panose="020B0502040204020203" pitchFamily="34" charset="-122"/>
                      </a:endParaRPr>
                    </a:p>
                  </a:txBody>
                  <a:tcPr marT="45723" marB="45723"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800" b="0" i="0" u="none" strike="noStrike" cap="none" normalizeH="0" baseline="0" dirty="0" smtClean="0">
                        <a:ln>
                          <a:noFill/>
                        </a:ln>
                        <a:solidFill>
                          <a:schemeClr val="tx1"/>
                        </a:solidFill>
                        <a:effectLst/>
                        <a:latin typeface="+mn-lt"/>
                        <a:ea typeface="微软雅黑 Light" panose="020B0502040204020203" pitchFamily="34" charset="-122"/>
                      </a:endParaRPr>
                    </a:p>
                  </a:txBody>
                  <a:tcPr marT="45723" marB="45723"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7"/>
                  </a:ext>
                </a:extLst>
              </a:tr>
            </a:tbl>
          </a:graphicData>
        </a:graphic>
      </p:graphicFrame>
      <p:grpSp>
        <p:nvGrpSpPr>
          <p:cNvPr id="55354" name="Group 58"/>
          <p:cNvGrpSpPr>
            <a:grpSpLocks/>
          </p:cNvGrpSpPr>
          <p:nvPr/>
        </p:nvGrpSpPr>
        <p:grpSpPr bwMode="auto">
          <a:xfrm>
            <a:off x="641350" y="762000"/>
            <a:ext cx="3062288" cy="762000"/>
            <a:chOff x="720" y="555"/>
            <a:chExt cx="1929" cy="480"/>
          </a:xfrm>
        </p:grpSpPr>
        <p:sp>
          <p:nvSpPr>
            <p:cNvPr id="59451" name="AutoShape 59"/>
            <p:cNvSpPr>
              <a:spLocks noChangeArrowheads="1"/>
            </p:cNvSpPr>
            <p:nvPr/>
          </p:nvSpPr>
          <p:spPr bwMode="auto">
            <a:xfrm>
              <a:off x="1207" y="555"/>
              <a:ext cx="1442" cy="480"/>
            </a:xfrm>
            <a:prstGeom prst="wave">
              <a:avLst>
                <a:gd name="adj1" fmla="val 9167"/>
                <a:gd name="adj2" fmla="val -2204"/>
              </a:avLst>
            </a:prstGeom>
            <a:solidFill>
              <a:srgbClr val="FF99CC"/>
            </a:solidFill>
            <a:ln w="9525">
              <a:solidFill>
                <a:schemeClr val="tx1"/>
              </a:solidFill>
              <a:miter lim="800000"/>
            </a:ln>
            <a:effectLst/>
          </p:spPr>
          <p:txBody>
            <a:bodyPr wrap="none" anchor="ctr"/>
            <a:lstStyle/>
            <a:p>
              <a:pPr algn="ctr" eaLnBrk="1" hangingPunct="1">
                <a:defRPr/>
              </a:pPr>
              <a:r>
                <a:rPr kumimoji="1" lang="zh-CN" altLang="en-US" sz="2800" b="1">
                  <a:solidFill>
                    <a:schemeClr val="bg1"/>
                  </a:solidFill>
                  <a:effectLst>
                    <a:outerShdw blurRad="38100" dist="38100" dir="2700000" algn="tl">
                      <a:srgbClr val="000000"/>
                    </a:outerShdw>
                  </a:effectLst>
                  <a:latin typeface="黑体" panose="02010609060101010101" pitchFamily="49" charset="-122"/>
                  <a:ea typeface="黑体" panose="02010609060101010101" pitchFamily="49" charset="-122"/>
                </a:rPr>
                <a:t>余额递减法</a:t>
              </a:r>
            </a:p>
          </p:txBody>
        </p:sp>
        <p:sp>
          <p:nvSpPr>
            <p:cNvPr id="55360" name="AutoShape 60"/>
            <p:cNvSpPr>
              <a:spLocks noChangeArrowheads="1"/>
            </p:cNvSpPr>
            <p:nvPr/>
          </p:nvSpPr>
          <p:spPr bwMode="auto">
            <a:xfrm>
              <a:off x="720" y="624"/>
              <a:ext cx="480" cy="336"/>
            </a:xfrm>
            <a:custGeom>
              <a:avLst/>
              <a:gdLst>
                <a:gd name="T0" fmla="*/ 8 w 21600"/>
                <a:gd name="T1" fmla="*/ 3 h 21600"/>
                <a:gd name="T2" fmla="*/ 11 w 21600"/>
                <a:gd name="T3" fmla="*/ 2 h 21600"/>
                <a:gd name="T4" fmla="*/ 9 w 21600"/>
                <a:gd name="T5" fmla="*/ 2 h 21600"/>
                <a:gd name="T6" fmla="*/ 5 w 21600"/>
                <a:gd name="T7" fmla="*/ 0 h 21600"/>
                <a:gd name="T8" fmla="*/ 0 w 21600"/>
                <a:gd name="T9" fmla="*/ 2 h 21600"/>
                <a:gd name="T10" fmla="*/ 0 w 21600"/>
                <a:gd name="T11" fmla="*/ 5 h 21600"/>
                <a:gd name="T12" fmla="*/ 3 w 21600"/>
                <a:gd name="T13" fmla="*/ 5 h 21600"/>
                <a:gd name="T14" fmla="*/ 3 w 21600"/>
                <a:gd name="T15" fmla="*/ 2 h 21600"/>
                <a:gd name="T16" fmla="*/ 4 w 21600"/>
                <a:gd name="T17" fmla="*/ 1 h 21600"/>
                <a:gd name="T18" fmla="*/ 5 w 21600"/>
                <a:gd name="T19" fmla="*/ 1 h 21600"/>
                <a:gd name="T20" fmla="*/ 6 w 21600"/>
                <a:gd name="T21" fmla="*/ 2 h 21600"/>
                <a:gd name="T22" fmla="*/ 5 w 21600"/>
                <a:gd name="T23" fmla="*/ 2 h 21600"/>
                <a:gd name="T24" fmla="*/ 8 w 21600"/>
                <a:gd name="T25" fmla="*/ 3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600" h="21600">
                  <a:moveTo>
                    <a:pt x="15662" y="14285"/>
                  </a:moveTo>
                  <a:lnTo>
                    <a:pt x="21600" y="8310"/>
                  </a:lnTo>
                  <a:lnTo>
                    <a:pt x="18630" y="8310"/>
                  </a:lnTo>
                  <a:cubicBezTo>
                    <a:pt x="18630" y="3721"/>
                    <a:pt x="14430" y="0"/>
                    <a:pt x="9250" y="0"/>
                  </a:cubicBezTo>
                  <a:cubicBezTo>
                    <a:pt x="4141" y="0"/>
                    <a:pt x="0" y="3799"/>
                    <a:pt x="0" y="8485"/>
                  </a:cubicBezTo>
                  <a:lnTo>
                    <a:pt x="0" y="21600"/>
                  </a:lnTo>
                  <a:lnTo>
                    <a:pt x="6110" y="21600"/>
                  </a:lnTo>
                  <a:lnTo>
                    <a:pt x="6110" y="8310"/>
                  </a:lnTo>
                  <a:cubicBezTo>
                    <a:pt x="6110" y="6947"/>
                    <a:pt x="7362" y="5842"/>
                    <a:pt x="8907" y="5842"/>
                  </a:cubicBezTo>
                  <a:lnTo>
                    <a:pt x="9725" y="5842"/>
                  </a:lnTo>
                  <a:cubicBezTo>
                    <a:pt x="11269" y="5842"/>
                    <a:pt x="12520" y="6947"/>
                    <a:pt x="12520" y="8310"/>
                  </a:cubicBezTo>
                  <a:lnTo>
                    <a:pt x="9725" y="8310"/>
                  </a:lnTo>
                  <a:lnTo>
                    <a:pt x="15662" y="14285"/>
                  </a:lnTo>
                  <a:close/>
                </a:path>
              </a:pathLst>
            </a:custGeom>
            <a:solidFill>
              <a:schemeClr val="accent1"/>
            </a:solidFill>
            <a:ln w="9525">
              <a:solidFill>
                <a:schemeClr val="tx1"/>
              </a:solidFill>
              <a:miter lim="800000"/>
              <a:headEnd/>
              <a:tailEnd/>
            </a:ln>
          </p:spPr>
          <p:txBody>
            <a:bodyPr/>
            <a:lstStyle/>
            <a:p>
              <a:endParaRPr lang="zh-CN" altLang="en-US"/>
            </a:p>
          </p:txBody>
        </p:sp>
      </p:grpSp>
      <p:grpSp>
        <p:nvGrpSpPr>
          <p:cNvPr id="55355" name="Group 61"/>
          <p:cNvGrpSpPr>
            <a:grpSpLocks/>
          </p:cNvGrpSpPr>
          <p:nvPr/>
        </p:nvGrpSpPr>
        <p:grpSpPr bwMode="auto">
          <a:xfrm>
            <a:off x="3994150" y="1117600"/>
            <a:ext cx="3965575" cy="558800"/>
            <a:chOff x="2640" y="848"/>
            <a:chExt cx="2498" cy="352"/>
          </a:xfrm>
        </p:grpSpPr>
        <p:graphicFrame>
          <p:nvGraphicFramePr>
            <p:cNvPr id="55356" name="Object 62"/>
            <p:cNvGraphicFramePr>
              <a:graphicFrameLocks/>
            </p:cNvGraphicFramePr>
            <p:nvPr/>
          </p:nvGraphicFramePr>
          <p:xfrm>
            <a:off x="2688" y="848"/>
            <a:ext cx="2450" cy="352"/>
          </p:xfrm>
          <a:graphic>
            <a:graphicData uri="http://schemas.openxmlformats.org/presentationml/2006/ole">
              <mc:AlternateContent xmlns:mc="http://schemas.openxmlformats.org/markup-compatibility/2006">
                <mc:Choice xmlns:v="urn:schemas-microsoft-com:vml" Requires="v">
                  <p:oleObj spid="_x0000_s47114" r:id="rId3" imgW="2653148" imgH="380835" progId="Equation.DSMT4">
                    <p:embed/>
                  </p:oleObj>
                </mc:Choice>
                <mc:Fallback>
                  <p:oleObj r:id="rId3" imgW="2653148" imgH="380835" progId="Equation.DSMT4">
                    <p:embed/>
                    <p:pic>
                      <p:nvPicPr>
                        <p:cNvPr id="55356" name="Object 6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8" y="848"/>
                          <a:ext cx="2450" cy="352"/>
                        </a:xfrm>
                        <a:prstGeom prst="rect">
                          <a:avLst/>
                        </a:prstGeom>
                        <a:solidFill>
                          <a:srgbClr val="DDDDDD"/>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5357" name="Rectangle 63"/>
            <p:cNvSpPr>
              <a:spLocks noChangeArrowheads="1"/>
            </p:cNvSpPr>
            <p:nvPr/>
          </p:nvSpPr>
          <p:spPr bwMode="auto">
            <a:xfrm>
              <a:off x="2688" y="912"/>
              <a:ext cx="144" cy="192"/>
            </a:xfrm>
            <a:prstGeom prst="rect">
              <a:avLst/>
            </a:prstGeom>
            <a:solidFill>
              <a:srgbClr val="D8D3C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55358" name="Text Box 64"/>
            <p:cNvSpPr txBox="1">
              <a:spLocks noChangeArrowheads="1"/>
            </p:cNvSpPr>
            <p:nvPr/>
          </p:nvSpPr>
          <p:spPr bwMode="auto">
            <a:xfrm>
              <a:off x="2640" y="864"/>
              <a:ext cx="1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b="1"/>
                <a:t>r</a:t>
              </a:r>
            </a:p>
          </p:txBody>
        </p:sp>
      </p:grpSp>
    </p:spTree>
    <p:extLst>
      <p:ext uri="{BB962C8B-B14F-4D97-AF65-F5344CB8AC3E}">
        <p14:creationId xmlns:p14="http://schemas.microsoft.com/office/powerpoint/2010/main" val="1161487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13238" y="879231"/>
            <a:ext cx="7974624" cy="2215991"/>
          </a:xfrm>
          <a:prstGeom prst="rect">
            <a:avLst/>
          </a:prstGeom>
          <a:noFill/>
        </p:spPr>
        <p:txBody>
          <a:bodyPr wrap="square" rtlCol="0">
            <a:spAutoFit/>
          </a:bodyPr>
          <a:lstStyle/>
          <a:p>
            <a:pPr lvl="0"/>
            <a:r>
              <a:rPr lang="zh-CN" altLang="zh-CN" sz="2400" b="1"/>
              <a:t>某企业购置一套设备需花费</a:t>
            </a:r>
            <a:r>
              <a:rPr lang="en-US" altLang="zh-CN" sz="2400" b="1"/>
              <a:t>10000</a:t>
            </a:r>
            <a:r>
              <a:rPr lang="zh-CN" altLang="zh-CN" sz="2400" b="1"/>
              <a:t>元，预计残值为 </a:t>
            </a:r>
            <a:r>
              <a:rPr lang="en-US" altLang="zh-CN" sz="2400" b="1"/>
              <a:t>1000</a:t>
            </a:r>
            <a:r>
              <a:rPr lang="zh-CN" altLang="zh-CN" sz="2400" b="1"/>
              <a:t>元，计算使用期为</a:t>
            </a:r>
            <a:r>
              <a:rPr lang="en-US" altLang="zh-CN" sz="2400" b="1"/>
              <a:t>3 </a:t>
            </a:r>
            <a:r>
              <a:rPr lang="zh-CN" altLang="zh-CN" sz="2400" b="1"/>
              <a:t>年。试用下列方法计算各年的折旧费及折旧率。</a:t>
            </a:r>
          </a:p>
          <a:p>
            <a:r>
              <a:rPr lang="zh-CN" altLang="zh-CN" sz="2400" b="1"/>
              <a:t>　　（</a:t>
            </a:r>
            <a:r>
              <a:rPr lang="en-US" altLang="zh-CN" sz="2400" b="1"/>
              <a:t>1</a:t>
            </a:r>
            <a:r>
              <a:rPr lang="zh-CN" altLang="zh-CN" sz="2400" b="1"/>
              <a:t>）直线折旧法；（</a:t>
            </a:r>
            <a:r>
              <a:rPr lang="en-US" altLang="zh-CN" sz="2400" b="1"/>
              <a:t>2</a:t>
            </a:r>
            <a:r>
              <a:rPr lang="zh-CN" altLang="zh-CN" sz="2400" b="1"/>
              <a:t>）年数总和法；（</a:t>
            </a:r>
            <a:r>
              <a:rPr lang="en-US" altLang="zh-CN" sz="2400" b="1"/>
              <a:t>3</a:t>
            </a:r>
            <a:r>
              <a:rPr lang="zh-CN" altLang="zh-CN" sz="2400" b="1"/>
              <a:t>）双倍余额递减法。</a:t>
            </a:r>
          </a:p>
          <a:p>
            <a:endParaRPr lang="zh-CN" altLang="en-US"/>
          </a:p>
        </p:txBody>
      </p:sp>
      <p:sp>
        <p:nvSpPr>
          <p:cNvPr id="3" name="文本框 2"/>
          <p:cNvSpPr txBox="1"/>
          <p:nvPr/>
        </p:nvSpPr>
        <p:spPr>
          <a:xfrm>
            <a:off x="325314" y="237393"/>
            <a:ext cx="5433647" cy="523220"/>
          </a:xfrm>
          <a:prstGeom prst="rect">
            <a:avLst/>
          </a:prstGeom>
          <a:noFill/>
        </p:spPr>
        <p:txBody>
          <a:bodyPr wrap="square" rtlCol="0">
            <a:spAutoFit/>
          </a:bodyPr>
          <a:lstStyle/>
          <a:p>
            <a:r>
              <a:rPr lang="zh-CN" altLang="en-US" sz="2800" b="1">
                <a:solidFill>
                  <a:srgbClr val="FF0000"/>
                </a:solidFill>
                <a:ea typeface="微软雅黑 Light" panose="020B0502040204020203" pitchFamily="34" charset="-122"/>
              </a:rPr>
              <a:t>固定资产</a:t>
            </a:r>
            <a:r>
              <a:rPr lang="zh-CN" altLang="en-US" sz="2800" b="1" smtClean="0">
                <a:solidFill>
                  <a:srgbClr val="FF0000"/>
                </a:solidFill>
                <a:ea typeface="微软雅黑 Light" panose="020B0502040204020203" pitchFamily="34" charset="-122"/>
              </a:rPr>
              <a:t>折旧计算例题延伸</a:t>
            </a:r>
            <a:endParaRPr lang="zh-CN" altLang="en-US" sz="2800" b="1">
              <a:solidFill>
                <a:srgbClr val="FF0000"/>
              </a:solidFill>
            </a:endParaRPr>
          </a:p>
        </p:txBody>
      </p:sp>
    </p:spTree>
    <p:extLst>
      <p:ext uri="{BB962C8B-B14F-4D97-AF65-F5344CB8AC3E}">
        <p14:creationId xmlns:p14="http://schemas.microsoft.com/office/powerpoint/2010/main" val="3830359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45123" y="738554"/>
            <a:ext cx="8159262" cy="2523768"/>
          </a:xfrm>
          <a:prstGeom prst="rect">
            <a:avLst/>
          </a:prstGeom>
          <a:noFill/>
        </p:spPr>
        <p:txBody>
          <a:bodyPr wrap="square" rtlCol="0">
            <a:spAutoFit/>
          </a:bodyPr>
          <a:lstStyle/>
          <a:p>
            <a:pPr lvl="0"/>
            <a:r>
              <a:rPr lang="zh-CN" altLang="zh-CN" sz="2800" b="1"/>
              <a:t>有一设备原值</a:t>
            </a:r>
            <a:r>
              <a:rPr lang="en-US" altLang="zh-CN" sz="2800" b="1"/>
              <a:t>20000</a:t>
            </a:r>
            <a:r>
              <a:rPr lang="zh-CN" altLang="zh-CN" sz="2800" b="1"/>
              <a:t>元，估计残值为</a:t>
            </a:r>
            <a:r>
              <a:rPr lang="en-US" altLang="zh-CN" sz="2800" b="1"/>
              <a:t>1000</a:t>
            </a:r>
            <a:r>
              <a:rPr lang="zh-CN" altLang="zh-CN" sz="2800" b="1"/>
              <a:t>元，使用期限为</a:t>
            </a:r>
            <a:r>
              <a:rPr lang="en-US" altLang="zh-CN" sz="2800" b="1"/>
              <a:t>5</a:t>
            </a:r>
            <a:r>
              <a:rPr lang="zh-CN" altLang="zh-CN" sz="2800" b="1"/>
              <a:t>年，试分别用下述方法算出各年的折旧额及折旧率</a:t>
            </a:r>
            <a:r>
              <a:rPr lang="zh-CN" altLang="zh-CN" sz="2800" b="1" smtClean="0"/>
              <a:t>。</a:t>
            </a:r>
            <a:endParaRPr lang="en-US" altLang="zh-CN" sz="2800" b="1" smtClean="0"/>
          </a:p>
          <a:p>
            <a:pPr lvl="0"/>
            <a:r>
              <a:rPr lang="zh-CN" altLang="zh-CN" sz="2800" b="1" smtClean="0"/>
              <a:t>（</a:t>
            </a:r>
            <a:r>
              <a:rPr lang="en-US" altLang="zh-CN" sz="2800" b="1"/>
              <a:t>1</a:t>
            </a:r>
            <a:r>
              <a:rPr lang="zh-CN" altLang="zh-CN" sz="2800" b="1"/>
              <a:t>）直线折旧法；（</a:t>
            </a:r>
            <a:r>
              <a:rPr lang="en-US" altLang="zh-CN" sz="2800" b="1"/>
              <a:t>2</a:t>
            </a:r>
            <a:r>
              <a:rPr lang="zh-CN" altLang="zh-CN" sz="2800" b="1"/>
              <a:t>）年数总和法；（</a:t>
            </a:r>
            <a:r>
              <a:rPr lang="en-US" altLang="zh-CN" sz="2800" b="1"/>
              <a:t>3</a:t>
            </a:r>
            <a:r>
              <a:rPr lang="zh-CN" altLang="zh-CN" sz="2800" b="1"/>
              <a:t>）双倍余额递减法。</a:t>
            </a:r>
          </a:p>
          <a:p>
            <a:endParaRPr lang="zh-CN" altLang="en-US"/>
          </a:p>
        </p:txBody>
      </p:sp>
      <p:sp>
        <p:nvSpPr>
          <p:cNvPr id="3" name="矩形 2"/>
          <p:cNvSpPr/>
          <p:nvPr/>
        </p:nvSpPr>
        <p:spPr>
          <a:xfrm>
            <a:off x="1028480" y="193403"/>
            <a:ext cx="3262432" cy="400110"/>
          </a:xfrm>
          <a:prstGeom prst="rect">
            <a:avLst/>
          </a:prstGeom>
        </p:spPr>
        <p:txBody>
          <a:bodyPr wrap="none">
            <a:spAutoFit/>
          </a:bodyPr>
          <a:lstStyle/>
          <a:p>
            <a:r>
              <a:rPr lang="zh-CN" altLang="en-US" sz="2000" b="1">
                <a:solidFill>
                  <a:srgbClr val="FF0000"/>
                </a:solidFill>
                <a:ea typeface="微软雅黑 Light" panose="020B0502040204020203" pitchFamily="34" charset="-122"/>
              </a:rPr>
              <a:t>固定资产折旧计算例题延伸</a:t>
            </a:r>
            <a:endParaRPr lang="zh-CN" altLang="en-US" sz="2000" b="1">
              <a:solidFill>
                <a:srgbClr val="FF0000"/>
              </a:solidFill>
            </a:endParaRPr>
          </a:p>
        </p:txBody>
      </p:sp>
    </p:spTree>
    <p:extLst>
      <p:ext uri="{BB962C8B-B14F-4D97-AF65-F5344CB8AC3E}">
        <p14:creationId xmlns:p14="http://schemas.microsoft.com/office/powerpoint/2010/main" val="15863200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AutoShape 5"/>
          <p:cNvSpPr>
            <a:spLocks noChangeArrowheads="1"/>
          </p:cNvSpPr>
          <p:nvPr/>
        </p:nvSpPr>
        <p:spPr bwMode="auto">
          <a:xfrm>
            <a:off x="290513" y="284163"/>
            <a:ext cx="8562975" cy="609600"/>
          </a:xfrm>
          <a:prstGeom prst="roundRect">
            <a:avLst>
              <a:gd name="adj" fmla="val 16667"/>
            </a:avLst>
          </a:prstGeom>
          <a:no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黑体" panose="02010609060101010101" pitchFamily="49" charset="-122"/>
                <a:ea typeface="黑体" panose="02010609060101010101" pitchFamily="49" charset="-122"/>
                <a:cs typeface="+mn-cs"/>
              </a:rPr>
              <a:t>三、利息</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黑体" panose="02010609060101010101" pitchFamily="49" charset="-122"/>
                <a:ea typeface="黑体" panose="02010609060101010101" pitchFamily="49" charset="-122"/>
                <a:cs typeface="+mn-cs"/>
              </a:rPr>
              <a:t>(interest)</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黑体" panose="02010609060101010101" pitchFamily="49" charset="-122"/>
                <a:ea typeface="黑体" panose="02010609060101010101" pitchFamily="49" charset="-122"/>
                <a:cs typeface="+mn-cs"/>
              </a:rPr>
              <a:t>与利率</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黑体" panose="02010609060101010101" pitchFamily="49" charset="-122"/>
                <a:ea typeface="黑体" panose="02010609060101010101" pitchFamily="49" charset="-122"/>
                <a:cs typeface="+mn-cs"/>
              </a:rPr>
              <a:t>(</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黑体" panose="02010609060101010101" pitchFamily="49" charset="-122"/>
                <a:ea typeface="黑体" panose="02010609060101010101" pitchFamily="49" charset="-122"/>
                <a:cs typeface="+mn-cs"/>
              </a:rPr>
              <a:t>interest rate</a:t>
            </a:r>
            <a:r>
              <a:rPr kumimoji="1" lang="en-US" altLang="zh-CN" sz="2800" b="1" i="0" u="none" strike="noStrike" kern="1200" cap="none" spc="0" normalizeH="0" baseline="0" noProof="0">
                <a:ln>
                  <a:noFill/>
                </a:ln>
                <a:solidFill>
                  <a:schemeClr val="tx1"/>
                </a:solidFill>
                <a:effectLst>
                  <a:outerShdw blurRad="38100" dist="38100" dir="2700000" algn="tl">
                    <a:srgbClr val="FFFFFF"/>
                  </a:outerShdw>
                </a:effectLst>
                <a:uLnTx/>
                <a:uFillTx/>
                <a:latin typeface="黑体" panose="02010609060101010101" pitchFamily="49" charset="-122"/>
                <a:ea typeface="黑体" panose="02010609060101010101" pitchFamily="49" charset="-122"/>
                <a:cs typeface="+mn-cs"/>
              </a:rPr>
              <a:t>)</a:t>
            </a: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黑体" panose="02010609060101010101" pitchFamily="49" charset="-122"/>
                <a:ea typeface="黑体" panose="02010609060101010101" pitchFamily="49" charset="-122"/>
                <a:cs typeface="+mn-cs"/>
              </a:rPr>
              <a:t> </a:t>
            </a:r>
          </a:p>
        </p:txBody>
      </p:sp>
      <p:grpSp>
        <p:nvGrpSpPr>
          <p:cNvPr id="3" name="Group 25"/>
          <p:cNvGrpSpPr/>
          <p:nvPr/>
        </p:nvGrpSpPr>
        <p:grpSpPr>
          <a:xfrm>
            <a:off x="1117600" y="4226243"/>
            <a:ext cx="4457700" cy="930275"/>
            <a:chOff x="735" y="3359"/>
            <a:chExt cx="2808" cy="586"/>
          </a:xfrm>
        </p:grpSpPr>
        <p:graphicFrame>
          <p:nvGraphicFramePr>
            <p:cNvPr id="35844" name="Object 18"/>
            <p:cNvGraphicFramePr>
              <a:graphicFrameLocks noChangeAspect="1"/>
            </p:cNvGraphicFramePr>
            <p:nvPr/>
          </p:nvGraphicFramePr>
          <p:xfrm>
            <a:off x="1812" y="3359"/>
            <a:ext cx="1731" cy="586"/>
          </p:xfrm>
          <a:graphic>
            <a:graphicData uri="http://schemas.openxmlformats.org/presentationml/2006/ole">
              <mc:AlternateContent xmlns:mc="http://schemas.openxmlformats.org/markup-compatibility/2006">
                <mc:Choice xmlns:v="urn:schemas-microsoft-com:vml" Requires="v">
                  <p:oleObj spid="_x0000_s3106" r:id="rId4" imgW="862965" imgH="393700" progId="Equation.3">
                    <p:embed/>
                  </p:oleObj>
                </mc:Choice>
                <mc:Fallback>
                  <p:oleObj r:id="rId4" imgW="862965" imgH="393700" progId="Equation.3">
                    <p:embed/>
                    <p:pic>
                      <p:nvPicPr>
                        <p:cNvPr id="35844" name="Object 18"/>
                        <p:cNvPicPr/>
                        <p:nvPr/>
                      </p:nvPicPr>
                      <p:blipFill>
                        <a:blip r:embed="rId5"/>
                        <a:stretch>
                          <a:fillRect/>
                        </a:stretch>
                      </p:blipFill>
                      <p:spPr>
                        <a:xfrm>
                          <a:off x="1812" y="3359"/>
                          <a:ext cx="1731" cy="586"/>
                        </a:xfrm>
                        <a:prstGeom prst="rect">
                          <a:avLst/>
                        </a:prstGeom>
                        <a:noFill/>
                        <a:ln w="38100">
                          <a:noFill/>
                          <a:miter/>
                        </a:ln>
                      </p:spPr>
                    </p:pic>
                  </p:oleObj>
                </mc:Fallback>
              </mc:AlternateContent>
            </a:graphicData>
          </a:graphic>
        </p:graphicFrame>
        <p:sp>
          <p:nvSpPr>
            <p:cNvPr id="30739" name="Rectangle 19"/>
            <p:cNvSpPr>
              <a:spLocks noChangeArrowheads="1"/>
            </p:cNvSpPr>
            <p:nvPr/>
          </p:nvSpPr>
          <p:spPr bwMode="auto">
            <a:xfrm>
              <a:off x="735" y="3359"/>
              <a:ext cx="566" cy="326"/>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83B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利率</a:t>
              </a:r>
            </a:p>
          </p:txBody>
        </p:sp>
      </p:grpSp>
      <p:sp>
        <p:nvSpPr>
          <p:cNvPr id="35846" name="Text Box 22"/>
          <p:cNvSpPr txBox="1"/>
          <p:nvPr/>
        </p:nvSpPr>
        <p:spPr>
          <a:xfrm>
            <a:off x="507048" y="982663"/>
            <a:ext cx="3733800" cy="519112"/>
          </a:xfrm>
          <a:prstGeom prst="rect">
            <a:avLst/>
          </a:prstGeom>
          <a:noFill/>
          <a:ln w="9525">
            <a:noFill/>
          </a:ln>
        </p:spPr>
        <p:txBody>
          <a:bodyPr anchor="t">
            <a:spAutoFit/>
          </a:bodyPr>
          <a:lstStyle/>
          <a:p>
            <a:pPr lvl="0" indent="0">
              <a:spcBef>
                <a:spcPct val="50000"/>
              </a:spcBef>
            </a:pPr>
            <a:r>
              <a:rPr lang="zh-CN" altLang="en-US" sz="2800" b="1" dirty="0">
                <a:solidFill>
                  <a:srgbClr val="422BEB"/>
                </a:solidFill>
                <a:latin typeface="黑体" panose="02010609060101010101" pitchFamily="49" charset="-122"/>
                <a:ea typeface="黑体" panose="02010609060101010101" pitchFamily="49" charset="-122"/>
              </a:rPr>
              <a:t>1、利息与利率的计算</a:t>
            </a:r>
            <a:endParaRPr lang="zh-CN" altLang="en-US" dirty="0">
              <a:solidFill>
                <a:srgbClr val="422BEB"/>
              </a:solidFill>
              <a:latin typeface="Times New Roman" panose="02020603050405020304" pitchFamily="18" charset="0"/>
              <a:ea typeface="宋体" panose="02010600030101010101" pitchFamily="2" charset="-122"/>
            </a:endParaRPr>
          </a:p>
        </p:txBody>
      </p:sp>
      <p:grpSp>
        <p:nvGrpSpPr>
          <p:cNvPr id="4" name="Group 24"/>
          <p:cNvGrpSpPr/>
          <p:nvPr/>
        </p:nvGrpSpPr>
        <p:grpSpPr>
          <a:xfrm>
            <a:off x="1079818" y="1678305"/>
            <a:ext cx="4775200" cy="2495551"/>
            <a:chOff x="839" y="1571"/>
            <a:chExt cx="3008" cy="1572"/>
          </a:xfrm>
        </p:grpSpPr>
        <p:sp>
          <p:nvSpPr>
            <p:cNvPr id="35848" name="Rectangle 16"/>
            <p:cNvSpPr/>
            <p:nvPr/>
          </p:nvSpPr>
          <p:spPr>
            <a:xfrm>
              <a:off x="1481" y="1571"/>
              <a:ext cx="2365" cy="327"/>
            </a:xfrm>
            <a:prstGeom prst="rect">
              <a:avLst/>
            </a:prstGeom>
            <a:noFill/>
            <a:ln w="9525">
              <a:noFill/>
            </a:ln>
          </p:spPr>
          <p:txBody>
            <a:bodyPr wrap="none" anchor="t">
              <a:spAutoFit/>
            </a:bodyPr>
            <a:lstStyle/>
            <a:p>
              <a:pPr lvl="0" indent="0">
                <a:spcBef>
                  <a:spcPct val="50000"/>
                </a:spcBef>
              </a:pPr>
              <a:r>
                <a:rPr lang="zh-CN" altLang="en-US" sz="2800" b="1" dirty="0">
                  <a:solidFill>
                    <a:srgbClr val="B86938"/>
                  </a:solidFill>
                  <a:latin typeface="Times New Roman" panose="02020603050405020304" pitchFamily="18" charset="0"/>
                  <a:ea typeface="黑体" panose="02010609060101010101" pitchFamily="49" charset="-122"/>
                </a:rPr>
                <a:t>—</a:t>
              </a:r>
              <a:r>
                <a:rPr lang="zh-CN" altLang="en-US" sz="2800" b="1" dirty="0">
                  <a:solidFill>
                    <a:srgbClr val="B86938"/>
                  </a:solidFill>
                  <a:latin typeface="黑体" panose="02010609060101010101" pitchFamily="49" charset="-122"/>
                  <a:ea typeface="黑体" panose="02010609060101010101" pitchFamily="49" charset="-122"/>
                </a:rPr>
                <a:t>占用资金所付的代价</a:t>
              </a:r>
            </a:p>
          </p:txBody>
        </p:sp>
        <p:graphicFrame>
          <p:nvGraphicFramePr>
            <p:cNvPr id="35849" name="Object 17"/>
            <p:cNvGraphicFramePr>
              <a:graphicFrameLocks noChangeAspect="1"/>
            </p:cNvGraphicFramePr>
            <p:nvPr/>
          </p:nvGraphicFramePr>
          <p:xfrm>
            <a:off x="943" y="2021"/>
            <a:ext cx="2904" cy="1122"/>
          </p:xfrm>
          <a:graphic>
            <a:graphicData uri="http://schemas.openxmlformats.org/presentationml/2006/ole">
              <mc:AlternateContent xmlns:mc="http://schemas.openxmlformats.org/markup-compatibility/2006">
                <mc:Choice xmlns:v="urn:schemas-microsoft-com:vml" Requires="v">
                  <p:oleObj spid="_x0000_s3107" r:id="rId6" imgW="2133600" imgH="889000" progId="Equation.3">
                    <p:embed/>
                  </p:oleObj>
                </mc:Choice>
                <mc:Fallback>
                  <p:oleObj r:id="rId6" imgW="2133600" imgH="889000" progId="Equation.3">
                    <p:embed/>
                    <p:pic>
                      <p:nvPicPr>
                        <p:cNvPr id="35849" name="Object 17"/>
                        <p:cNvPicPr/>
                        <p:nvPr/>
                      </p:nvPicPr>
                      <p:blipFill>
                        <a:blip r:embed="rId7"/>
                        <a:stretch>
                          <a:fillRect/>
                        </a:stretch>
                      </p:blipFill>
                      <p:spPr>
                        <a:xfrm>
                          <a:off x="943" y="2021"/>
                          <a:ext cx="2904" cy="1122"/>
                        </a:xfrm>
                        <a:prstGeom prst="rect">
                          <a:avLst/>
                        </a:prstGeom>
                        <a:noFill/>
                        <a:ln w="38100">
                          <a:noFill/>
                          <a:miter/>
                        </a:ln>
                      </p:spPr>
                    </p:pic>
                  </p:oleObj>
                </mc:Fallback>
              </mc:AlternateContent>
            </a:graphicData>
          </a:graphic>
        </p:graphicFrame>
        <p:sp>
          <p:nvSpPr>
            <p:cNvPr id="30740" name="Rectangle 20"/>
            <p:cNvSpPr>
              <a:spLocks noChangeArrowheads="1"/>
            </p:cNvSpPr>
            <p:nvPr/>
          </p:nvSpPr>
          <p:spPr bwMode="auto">
            <a:xfrm>
              <a:off x="839" y="1571"/>
              <a:ext cx="566" cy="326"/>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83B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利息</a:t>
              </a:r>
            </a:p>
          </p:txBody>
        </p:sp>
      </p:grpSp>
      <p:sp>
        <p:nvSpPr>
          <p:cNvPr id="5" name="灯片编号占位符 4"/>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CDAB096-7762-4EFA-9A30-F14A828322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19</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806" name="文本框 5"/>
          <p:cNvSpPr txBox="1"/>
          <p:nvPr/>
        </p:nvSpPr>
        <p:spPr>
          <a:xfrm>
            <a:off x="1079818" y="5272088"/>
            <a:ext cx="6097587" cy="1188720"/>
          </a:xfrm>
          <a:prstGeom prst="rect">
            <a:avLst/>
          </a:prstGeom>
          <a:noFill/>
          <a:ln w="9525">
            <a:noFill/>
          </a:ln>
        </p:spPr>
        <p:txBody>
          <a:bodyPr wrap="square" anchor="t">
            <a:spAutoFit/>
          </a:bodyPr>
          <a:lstStyle/>
          <a:p>
            <a:pPr lvl="0" indent="0"/>
            <a:r>
              <a:rPr lang="en-US" altLang="zh-CN" b="1">
                <a:latin typeface="Times New Roman" panose="02020603050405020304" pitchFamily="18" charset="0"/>
                <a:ea typeface="宋体" panose="02010600030101010101" pitchFamily="2" charset="-122"/>
              </a:rPr>
              <a:t>I</a:t>
            </a:r>
            <a:r>
              <a:rPr lang="en-US" altLang="zh-CN" b="1" baseline="-25000">
                <a:latin typeface="Times New Roman" panose="02020603050405020304" pitchFamily="18" charset="0"/>
                <a:ea typeface="宋体" panose="02010600030101010101" pitchFamily="2" charset="-122"/>
              </a:rPr>
              <a:t>1</a:t>
            </a:r>
            <a:r>
              <a:rPr lang="en-US" altLang="zh-CN" b="1">
                <a:latin typeface="Times New Roman" panose="02020603050405020304" pitchFamily="18" charset="0"/>
                <a:ea typeface="宋体" panose="02010600030101010101" pitchFamily="2" charset="-122"/>
              </a:rPr>
              <a:t>—</a:t>
            </a:r>
            <a:r>
              <a:rPr lang="zh-CN" altLang="en-US" b="1">
                <a:latin typeface="Times New Roman" panose="02020603050405020304" pitchFamily="18" charset="0"/>
                <a:ea typeface="宋体" panose="02010600030101010101" pitchFamily="2" charset="-122"/>
              </a:rPr>
              <a:t>一个计息周期后的利息</a:t>
            </a:r>
          </a:p>
          <a:p>
            <a:pPr lvl="0" indent="0"/>
            <a:r>
              <a:rPr lang="zh-CN" altLang="en-US" b="1">
                <a:latin typeface="Times New Roman" panose="02020603050405020304" pitchFamily="18" charset="0"/>
                <a:ea typeface="宋体" panose="02010600030101010101" pitchFamily="2" charset="-122"/>
              </a:rPr>
              <a:t>年利率就是指以一年（365天）为计息周期计算的利息额与本金的比率。</a:t>
            </a:r>
          </a:p>
        </p:txBody>
      </p:sp>
      <p:sp>
        <p:nvSpPr>
          <p:cNvPr id="35853" name="文本框 5"/>
          <p:cNvSpPr txBox="1"/>
          <p:nvPr/>
        </p:nvSpPr>
        <p:spPr>
          <a:xfrm>
            <a:off x="6553200" y="4219575"/>
            <a:ext cx="1646238" cy="822325"/>
          </a:xfrm>
          <a:prstGeom prst="rect">
            <a:avLst/>
          </a:prstGeom>
          <a:noFill/>
          <a:ln w="9525">
            <a:noFill/>
          </a:ln>
        </p:spPr>
        <p:txBody>
          <a:bodyPr wrap="square" anchor="t">
            <a:spAutoFit/>
          </a:bodyPr>
          <a:lstStyle/>
          <a:p>
            <a:pPr lvl="0" indent="0"/>
            <a:r>
              <a:rPr lang="zh-CN" altLang="en-US" b="1">
                <a:latin typeface="Times New Roman" panose="02020603050405020304" pitchFamily="18" charset="0"/>
                <a:ea typeface="宋体" panose="02010600030101010101" pitchFamily="2" charset="-122"/>
              </a:rPr>
              <a:t>年利率</a:t>
            </a:r>
          </a:p>
          <a:p>
            <a:pPr lvl="0" indent="0"/>
            <a:r>
              <a:rPr lang="zh-CN" altLang="en-US" b="1">
                <a:latin typeface="Times New Roman" panose="02020603050405020304" pitchFamily="18" charset="0"/>
                <a:ea typeface="宋体" panose="02010600030101010101" pitchFamily="2" charset="-122"/>
              </a:rPr>
              <a:t>月利率</a:t>
            </a:r>
          </a:p>
        </p:txBody>
      </p:sp>
    </p:spTree>
    <p:extLst>
      <p:ext uri="{BB962C8B-B14F-4D97-AF65-F5344CB8AC3E}">
        <p14:creationId xmlns:p14="http://schemas.microsoft.com/office/powerpoint/2010/main" val="411323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4)">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slide(from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38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7007" y="1450731"/>
            <a:ext cx="7587761" cy="1200329"/>
          </a:xfrm>
          <a:prstGeom prst="rect">
            <a:avLst/>
          </a:prstGeom>
          <a:noFill/>
        </p:spPr>
        <p:txBody>
          <a:bodyPr wrap="square" rtlCol="0">
            <a:spAutoFit/>
          </a:bodyPr>
          <a:lstStyle/>
          <a:p>
            <a:r>
              <a:rPr lang="zh-CN" altLang="en-US" sz="2400" b="1" smtClean="0"/>
              <a:t>计算题主要是名义利率与实际利率、固定资产折旧、资金等效值的计算、投资回收期的计算、净现值、年费用法。</a:t>
            </a:r>
            <a:endParaRPr lang="zh-CN" altLang="en-US" sz="2400" b="1"/>
          </a:p>
        </p:txBody>
      </p:sp>
    </p:spTree>
    <p:extLst>
      <p:ext uri="{BB962C8B-B14F-4D97-AF65-F5344CB8AC3E}">
        <p14:creationId xmlns:p14="http://schemas.microsoft.com/office/powerpoint/2010/main" val="16436603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ext Box 4"/>
          <p:cNvSpPr txBox="1"/>
          <p:nvPr/>
        </p:nvSpPr>
        <p:spPr>
          <a:xfrm>
            <a:off x="478155" y="299720"/>
            <a:ext cx="2590800" cy="519113"/>
          </a:xfrm>
          <a:prstGeom prst="rect">
            <a:avLst/>
          </a:prstGeom>
          <a:noFill/>
          <a:ln w="9525">
            <a:noFill/>
          </a:ln>
        </p:spPr>
        <p:txBody>
          <a:bodyPr anchor="t">
            <a:spAutoFit/>
          </a:bodyPr>
          <a:lstStyle/>
          <a:p>
            <a:pPr lvl="0" indent="0">
              <a:spcBef>
                <a:spcPct val="50000"/>
              </a:spcBef>
            </a:pPr>
            <a:r>
              <a:rPr lang="zh-CN" altLang="en-US" sz="2800" b="1" dirty="0">
                <a:solidFill>
                  <a:srgbClr val="422BEB"/>
                </a:solidFill>
                <a:latin typeface="黑体" panose="02010609060101010101" pitchFamily="49" charset="-122"/>
                <a:ea typeface="黑体" panose="02010609060101010101" pitchFamily="49" charset="-122"/>
              </a:rPr>
              <a:t>2、单利与复利</a:t>
            </a:r>
            <a:endParaRPr lang="zh-CN" altLang="en-US" dirty="0">
              <a:solidFill>
                <a:srgbClr val="422BEB"/>
              </a:solidFill>
              <a:latin typeface="Times New Roman" panose="02020603050405020304" pitchFamily="18" charset="0"/>
              <a:ea typeface="宋体" panose="02010600030101010101" pitchFamily="2" charset="-122"/>
            </a:endParaRPr>
          </a:p>
        </p:txBody>
      </p:sp>
      <p:grpSp>
        <p:nvGrpSpPr>
          <p:cNvPr id="2" name="Group 5"/>
          <p:cNvGrpSpPr/>
          <p:nvPr/>
        </p:nvGrpSpPr>
        <p:grpSpPr>
          <a:xfrm>
            <a:off x="1070457" y="1035685"/>
            <a:ext cx="6960706" cy="3081338"/>
            <a:chOff x="628" y="921"/>
            <a:chExt cx="4186" cy="2040"/>
          </a:xfrm>
        </p:grpSpPr>
        <p:graphicFrame>
          <p:nvGraphicFramePr>
            <p:cNvPr id="37891" name="Object 6"/>
            <p:cNvGraphicFramePr>
              <a:graphicFrameLocks noChangeAspect="1"/>
            </p:cNvGraphicFramePr>
            <p:nvPr/>
          </p:nvGraphicFramePr>
          <p:xfrm>
            <a:off x="3299" y="1375"/>
            <a:ext cx="1501" cy="366"/>
          </p:xfrm>
          <a:graphic>
            <a:graphicData uri="http://schemas.openxmlformats.org/presentationml/2006/ole">
              <mc:AlternateContent xmlns:mc="http://schemas.openxmlformats.org/markup-compatibility/2006">
                <mc:Choice xmlns:v="urn:schemas-microsoft-com:vml" Requires="v">
                  <p:oleObj spid="_x0000_s4130" r:id="rId4" imgW="825500" imgH="203200" progId="Equation.3">
                    <p:embed/>
                  </p:oleObj>
                </mc:Choice>
                <mc:Fallback>
                  <p:oleObj r:id="rId4" imgW="825500" imgH="203200" progId="Equation.3">
                    <p:embed/>
                    <p:pic>
                      <p:nvPicPr>
                        <p:cNvPr id="37891" name="Object 6"/>
                        <p:cNvPicPr/>
                        <p:nvPr/>
                      </p:nvPicPr>
                      <p:blipFill>
                        <a:blip r:embed="rId5"/>
                        <a:stretch>
                          <a:fillRect/>
                        </a:stretch>
                      </p:blipFill>
                      <p:spPr>
                        <a:xfrm>
                          <a:off x="3299" y="1375"/>
                          <a:ext cx="1501" cy="366"/>
                        </a:xfrm>
                        <a:prstGeom prst="rect">
                          <a:avLst/>
                        </a:prstGeom>
                        <a:noFill/>
                        <a:ln w="38100">
                          <a:noFill/>
                          <a:miter/>
                        </a:ln>
                      </p:spPr>
                    </p:pic>
                  </p:oleObj>
                </mc:Fallback>
              </mc:AlternateContent>
            </a:graphicData>
          </a:graphic>
        </p:graphicFrame>
        <p:sp>
          <p:nvSpPr>
            <p:cNvPr id="37892" name="Text Box 7"/>
            <p:cNvSpPr txBox="1"/>
            <p:nvPr/>
          </p:nvSpPr>
          <p:spPr>
            <a:xfrm>
              <a:off x="912" y="1824"/>
              <a:ext cx="602" cy="303"/>
            </a:xfrm>
            <a:prstGeom prst="rect">
              <a:avLst/>
            </a:prstGeom>
            <a:noFill/>
            <a:ln w="9525">
              <a:noFill/>
            </a:ln>
          </p:spPr>
          <p:txBody>
            <a:bodyPr anchor="t">
              <a:spAutoFit/>
            </a:bodyPr>
            <a:lstStyle/>
            <a:p>
              <a:pPr lvl="0" indent="0">
                <a:spcBef>
                  <a:spcPct val="50000"/>
                </a:spcBef>
              </a:pPr>
              <a:r>
                <a:rPr lang="zh-CN" altLang="en-US" b="1" dirty="0">
                  <a:latin typeface="黑体" panose="02010609060101010101" pitchFamily="49" charset="-122"/>
                  <a:ea typeface="黑体" panose="02010609060101010101" pitchFamily="49" charset="-122"/>
                </a:rPr>
                <a:t>式中：</a:t>
              </a:r>
              <a:endParaRPr lang="zh-CN" altLang="en-US" dirty="0">
                <a:latin typeface="Times New Roman" panose="02020603050405020304" pitchFamily="18" charset="0"/>
                <a:ea typeface="宋体" panose="02010600030101010101" pitchFamily="2" charset="-122"/>
              </a:endParaRPr>
            </a:p>
          </p:txBody>
        </p:sp>
        <p:sp>
          <p:nvSpPr>
            <p:cNvPr id="37893" name="Text Box 8"/>
            <p:cNvSpPr txBox="1"/>
            <p:nvPr/>
          </p:nvSpPr>
          <p:spPr>
            <a:xfrm>
              <a:off x="1584" y="1824"/>
              <a:ext cx="2784" cy="303"/>
            </a:xfrm>
            <a:prstGeom prst="rect">
              <a:avLst/>
            </a:prstGeom>
            <a:noFill/>
            <a:ln w="9525">
              <a:noFill/>
            </a:ln>
          </p:spPr>
          <p:txBody>
            <a:bodyPr anchor="t">
              <a:spAutoFit/>
            </a:bodyPr>
            <a:lstStyle/>
            <a:p>
              <a:pPr lvl="0" indent="0">
                <a:spcBef>
                  <a:spcPct val="50000"/>
                </a:spcBef>
              </a:pPr>
              <a:r>
                <a:rPr lang="en-US" altLang="zh-CN" b="1" dirty="0">
                  <a:latin typeface="黑体" panose="02010609060101010101" pitchFamily="49" charset="-122"/>
                  <a:ea typeface="黑体" panose="02010609060101010101" pitchFamily="49" charset="-122"/>
                </a:rPr>
                <a:t>F---</a:t>
              </a:r>
              <a:r>
                <a:rPr lang="zh-CN" altLang="en-US" b="1" dirty="0">
                  <a:latin typeface="黑体" panose="02010609060101010101" pitchFamily="49" charset="-122"/>
                  <a:ea typeface="黑体" panose="02010609060101010101" pitchFamily="49" charset="-122"/>
                </a:rPr>
                <a:t>第</a:t>
              </a: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个计息周期末的本利和</a:t>
              </a:r>
              <a:endParaRPr lang="zh-CN" altLang="en-US" dirty="0">
                <a:latin typeface="Times New Roman" panose="02020603050405020304" pitchFamily="18" charset="0"/>
                <a:ea typeface="宋体" panose="02010600030101010101" pitchFamily="2" charset="-122"/>
              </a:endParaRPr>
            </a:p>
          </p:txBody>
        </p:sp>
        <p:sp>
          <p:nvSpPr>
            <p:cNvPr id="37894" name="Text Box 9"/>
            <p:cNvSpPr txBox="1"/>
            <p:nvPr/>
          </p:nvSpPr>
          <p:spPr>
            <a:xfrm>
              <a:off x="1584" y="2112"/>
              <a:ext cx="1920" cy="303"/>
            </a:xfrm>
            <a:prstGeom prst="rect">
              <a:avLst/>
            </a:prstGeom>
            <a:noFill/>
            <a:ln w="9525">
              <a:noFill/>
            </a:ln>
          </p:spPr>
          <p:txBody>
            <a:bodyPr anchor="t">
              <a:spAutoFit/>
            </a:bodyPr>
            <a:lstStyle/>
            <a:p>
              <a:pPr lvl="0" indent="0">
                <a:spcBef>
                  <a:spcPct val="50000"/>
                </a:spcBef>
              </a:pPr>
              <a:r>
                <a:rPr lang="en-US" altLang="zh-CN" b="1" dirty="0">
                  <a:latin typeface="黑体" panose="02010609060101010101" pitchFamily="49" charset="-122"/>
                  <a:ea typeface="黑体" panose="02010609060101010101" pitchFamily="49" charset="-122"/>
                </a:rPr>
                <a:t>P---</a:t>
              </a:r>
              <a:r>
                <a:rPr lang="zh-CN" altLang="en-US" b="1" dirty="0">
                  <a:latin typeface="黑体" panose="02010609060101010101" pitchFamily="49" charset="-122"/>
                  <a:ea typeface="黑体" panose="02010609060101010101" pitchFamily="49" charset="-122"/>
                </a:rPr>
                <a:t>本金</a:t>
              </a:r>
              <a:endParaRPr lang="zh-CN" altLang="en-US" dirty="0">
                <a:latin typeface="Times New Roman" panose="02020603050405020304" pitchFamily="18" charset="0"/>
                <a:ea typeface="宋体" panose="02010600030101010101" pitchFamily="2" charset="-122"/>
              </a:endParaRPr>
            </a:p>
          </p:txBody>
        </p:sp>
        <p:sp>
          <p:nvSpPr>
            <p:cNvPr id="37895" name="Text Box 10"/>
            <p:cNvSpPr txBox="1"/>
            <p:nvPr/>
          </p:nvSpPr>
          <p:spPr>
            <a:xfrm>
              <a:off x="1584" y="2658"/>
              <a:ext cx="2352" cy="303"/>
            </a:xfrm>
            <a:prstGeom prst="rect">
              <a:avLst/>
            </a:prstGeom>
            <a:noFill/>
            <a:ln w="9525">
              <a:noFill/>
            </a:ln>
          </p:spPr>
          <p:txBody>
            <a:bodyPr anchor="t">
              <a:spAutoFit/>
            </a:bodyPr>
            <a:lstStyle/>
            <a:p>
              <a:pPr lvl="0" indent="0">
                <a:spcBef>
                  <a:spcPct val="50000"/>
                </a:spcBef>
              </a:pPr>
              <a:r>
                <a:rPr lang="en-US" altLang="zh-CN" b="1" dirty="0">
                  <a:latin typeface="黑体" panose="02010609060101010101" pitchFamily="49" charset="-122"/>
                  <a:ea typeface="黑体" panose="02010609060101010101" pitchFamily="49" charset="-122"/>
                </a:rPr>
                <a:t>i---</a:t>
              </a:r>
              <a:r>
                <a:rPr lang="zh-CN" altLang="en-US" b="1" dirty="0">
                  <a:latin typeface="黑体" panose="02010609060101010101" pitchFamily="49" charset="-122"/>
                  <a:ea typeface="黑体" panose="02010609060101010101" pitchFamily="49" charset="-122"/>
                </a:rPr>
                <a:t>利率</a:t>
              </a:r>
              <a:endParaRPr lang="zh-CN" altLang="en-US" dirty="0">
                <a:latin typeface="Times New Roman" panose="02020603050405020304" pitchFamily="18" charset="0"/>
                <a:ea typeface="宋体" panose="02010600030101010101" pitchFamily="2" charset="-122"/>
              </a:endParaRPr>
            </a:p>
          </p:txBody>
        </p:sp>
        <p:sp>
          <p:nvSpPr>
            <p:cNvPr id="37896" name="Text Box 11"/>
            <p:cNvSpPr txBox="1"/>
            <p:nvPr/>
          </p:nvSpPr>
          <p:spPr>
            <a:xfrm>
              <a:off x="1584" y="2370"/>
              <a:ext cx="1824" cy="303"/>
            </a:xfrm>
            <a:prstGeom prst="rect">
              <a:avLst/>
            </a:prstGeom>
            <a:noFill/>
            <a:ln w="9525">
              <a:noFill/>
            </a:ln>
          </p:spPr>
          <p:txBody>
            <a:bodyPr anchor="t">
              <a:spAutoFit/>
            </a:bodyPr>
            <a:lstStyle/>
            <a:p>
              <a:pPr lvl="0" indent="0">
                <a:spcBef>
                  <a:spcPct val="50000"/>
                </a:spcBef>
              </a:pPr>
              <a:r>
                <a:rPr lang="en-US" altLang="zh-CN" b="1" dirty="0">
                  <a:latin typeface="黑体" panose="02010609060101010101" pitchFamily="49" charset="-122"/>
                  <a:ea typeface="黑体" panose="02010609060101010101" pitchFamily="49" charset="-122"/>
                </a:rPr>
                <a:t>n---</a:t>
              </a:r>
              <a:r>
                <a:rPr lang="zh-CN" altLang="en-US" b="1" dirty="0">
                  <a:latin typeface="黑体" panose="02010609060101010101" pitchFamily="49" charset="-122"/>
                  <a:ea typeface="黑体" panose="02010609060101010101" pitchFamily="49" charset="-122"/>
                </a:rPr>
                <a:t>计息周期数</a:t>
              </a:r>
              <a:endParaRPr lang="zh-CN" altLang="en-US" dirty="0">
                <a:latin typeface="Times New Roman" panose="02020603050405020304" pitchFamily="18" charset="0"/>
                <a:ea typeface="宋体" panose="02010600030101010101" pitchFamily="2" charset="-122"/>
              </a:endParaRPr>
            </a:p>
          </p:txBody>
        </p:sp>
        <p:sp>
          <p:nvSpPr>
            <p:cNvPr id="37897" name="Text Box 12"/>
            <p:cNvSpPr txBox="1"/>
            <p:nvPr/>
          </p:nvSpPr>
          <p:spPr>
            <a:xfrm>
              <a:off x="628" y="1395"/>
              <a:ext cx="2588" cy="303"/>
            </a:xfrm>
            <a:prstGeom prst="rect">
              <a:avLst/>
            </a:prstGeom>
            <a:noFill/>
            <a:ln w="9525">
              <a:noFill/>
            </a:ln>
          </p:spPr>
          <p:txBody>
            <a:bodyPr anchor="t">
              <a:spAutoFit/>
            </a:bodyPr>
            <a:lstStyle/>
            <a:p>
              <a:pPr lvl="0" indent="0">
                <a:spcBef>
                  <a:spcPct val="50000"/>
                </a:spcBef>
              </a:pPr>
              <a:r>
                <a:rPr lang="en-US" altLang="zh-CN" b="1" dirty="0">
                  <a:solidFill>
                    <a:srgbClr val="F95E3F"/>
                  </a:solidFill>
                  <a:latin typeface="黑体" panose="02010609060101010101" pitchFamily="49" charset="-122"/>
                  <a:ea typeface="黑体" panose="02010609060101010101" pitchFamily="49" charset="-122"/>
                </a:rPr>
                <a:t>n</a:t>
              </a:r>
              <a:r>
                <a:rPr lang="zh-CN" altLang="en-US" b="1" dirty="0">
                  <a:solidFill>
                    <a:srgbClr val="F95E3F"/>
                  </a:solidFill>
                  <a:latin typeface="黑体" panose="02010609060101010101" pitchFamily="49" charset="-122"/>
                  <a:ea typeface="黑体" panose="02010609060101010101" pitchFamily="49" charset="-122"/>
                </a:rPr>
                <a:t>年末本利和的单利计算公式：</a:t>
              </a:r>
              <a:endParaRPr lang="zh-CN" altLang="en-US" dirty="0">
                <a:solidFill>
                  <a:srgbClr val="F95E3F"/>
                </a:solidFill>
                <a:latin typeface="Times New Roman" panose="02020603050405020304" pitchFamily="18" charset="0"/>
                <a:ea typeface="宋体" panose="02010600030101010101" pitchFamily="2" charset="-122"/>
              </a:endParaRPr>
            </a:p>
          </p:txBody>
        </p:sp>
        <p:sp>
          <p:nvSpPr>
            <p:cNvPr id="37898" name="Rectangle 13"/>
            <p:cNvSpPr/>
            <p:nvPr/>
          </p:nvSpPr>
          <p:spPr>
            <a:xfrm>
              <a:off x="648" y="921"/>
              <a:ext cx="4166" cy="303"/>
            </a:xfrm>
            <a:prstGeom prst="rect">
              <a:avLst/>
            </a:prstGeom>
            <a:noFill/>
            <a:ln w="9525">
              <a:noFill/>
            </a:ln>
          </p:spPr>
          <p:txBody>
            <a:bodyPr wrap="square" anchor="t">
              <a:spAutoFit/>
            </a:bodyPr>
            <a:lstStyle/>
            <a:p>
              <a:pPr lvl="0" indent="0"/>
              <a:r>
                <a:rPr lang="zh-CN" altLang="en-US" b="1" dirty="0">
                  <a:latin typeface="黑体" panose="02010609060101010101" pitchFamily="49" charset="-122"/>
                  <a:ea typeface="黑体" panose="02010609060101010101" pitchFamily="49" charset="-122"/>
                </a:rPr>
                <a:t>单利计算方法：仅以本金为基数计算利息</a:t>
              </a:r>
            </a:p>
          </p:txBody>
        </p:sp>
      </p:grpSp>
      <p:grpSp>
        <p:nvGrpSpPr>
          <p:cNvPr id="3" name="Group 15"/>
          <p:cNvGrpSpPr/>
          <p:nvPr/>
        </p:nvGrpSpPr>
        <p:grpSpPr>
          <a:xfrm>
            <a:off x="955675" y="4242753"/>
            <a:ext cx="7613650" cy="1239837"/>
            <a:chOff x="580" y="3024"/>
            <a:chExt cx="4796" cy="781"/>
          </a:xfrm>
        </p:grpSpPr>
        <p:sp>
          <p:nvSpPr>
            <p:cNvPr id="37901" name="Text Box 16"/>
            <p:cNvSpPr txBox="1"/>
            <p:nvPr/>
          </p:nvSpPr>
          <p:spPr>
            <a:xfrm>
              <a:off x="580" y="3459"/>
              <a:ext cx="2636" cy="288"/>
            </a:xfrm>
            <a:prstGeom prst="rect">
              <a:avLst/>
            </a:prstGeom>
            <a:noFill/>
            <a:ln w="9525">
              <a:noFill/>
            </a:ln>
          </p:spPr>
          <p:txBody>
            <a:bodyPr anchor="t">
              <a:spAutoFit/>
            </a:bodyPr>
            <a:lstStyle/>
            <a:p>
              <a:pPr lvl="0" indent="0">
                <a:spcBef>
                  <a:spcPct val="50000"/>
                </a:spcBef>
              </a:pPr>
              <a:r>
                <a:rPr lang="en-US" altLang="zh-CN" b="1" dirty="0">
                  <a:solidFill>
                    <a:srgbClr val="F83C16"/>
                  </a:solidFill>
                  <a:latin typeface="黑体" panose="02010609060101010101" pitchFamily="49" charset="-122"/>
                  <a:ea typeface="黑体" panose="02010609060101010101" pitchFamily="49" charset="-122"/>
                </a:rPr>
                <a:t>n</a:t>
              </a:r>
              <a:r>
                <a:rPr lang="zh-CN" altLang="en-US" b="1" dirty="0">
                  <a:solidFill>
                    <a:srgbClr val="F83C16"/>
                  </a:solidFill>
                  <a:latin typeface="黑体" panose="02010609060101010101" pitchFamily="49" charset="-122"/>
                  <a:ea typeface="黑体" panose="02010609060101010101" pitchFamily="49" charset="-122"/>
                </a:rPr>
                <a:t>年末本利和的复利计算公式：</a:t>
              </a:r>
              <a:endParaRPr lang="zh-CN" altLang="en-US" dirty="0">
                <a:solidFill>
                  <a:srgbClr val="F83C16"/>
                </a:solidFill>
                <a:latin typeface="Times New Roman" panose="02020603050405020304" pitchFamily="18" charset="0"/>
                <a:ea typeface="宋体" panose="02010600030101010101" pitchFamily="2" charset="-122"/>
              </a:endParaRPr>
            </a:p>
          </p:txBody>
        </p:sp>
        <p:graphicFrame>
          <p:nvGraphicFramePr>
            <p:cNvPr id="37902" name="Object 17"/>
            <p:cNvGraphicFramePr>
              <a:graphicFrameLocks noChangeAspect="1"/>
            </p:cNvGraphicFramePr>
            <p:nvPr/>
          </p:nvGraphicFramePr>
          <p:xfrm>
            <a:off x="3312" y="3408"/>
            <a:ext cx="1517" cy="397"/>
          </p:xfrm>
          <a:graphic>
            <a:graphicData uri="http://schemas.openxmlformats.org/presentationml/2006/ole">
              <mc:AlternateContent xmlns:mc="http://schemas.openxmlformats.org/markup-compatibility/2006">
                <mc:Choice xmlns:v="urn:schemas-microsoft-com:vml" Requires="v">
                  <p:oleObj spid="_x0000_s4131" r:id="rId6" imgW="672465" imgH="177800" progId="Equation.3">
                    <p:embed/>
                  </p:oleObj>
                </mc:Choice>
                <mc:Fallback>
                  <p:oleObj r:id="rId6" imgW="672465" imgH="177800" progId="Equation.3">
                    <p:embed/>
                    <p:pic>
                      <p:nvPicPr>
                        <p:cNvPr id="37902" name="Object 17"/>
                        <p:cNvPicPr/>
                        <p:nvPr/>
                      </p:nvPicPr>
                      <p:blipFill>
                        <a:blip r:embed="rId7"/>
                        <a:stretch>
                          <a:fillRect/>
                        </a:stretch>
                      </p:blipFill>
                      <p:spPr>
                        <a:xfrm>
                          <a:off x="3312" y="3408"/>
                          <a:ext cx="1517" cy="397"/>
                        </a:xfrm>
                        <a:prstGeom prst="rect">
                          <a:avLst/>
                        </a:prstGeom>
                        <a:noFill/>
                        <a:ln w="38100">
                          <a:noFill/>
                          <a:miter/>
                        </a:ln>
                      </p:spPr>
                    </p:pic>
                  </p:oleObj>
                </mc:Fallback>
              </mc:AlternateContent>
            </a:graphicData>
          </a:graphic>
        </p:graphicFrame>
        <p:sp>
          <p:nvSpPr>
            <p:cNvPr id="37904" name="Rectangle 19"/>
            <p:cNvSpPr/>
            <p:nvPr/>
          </p:nvSpPr>
          <p:spPr>
            <a:xfrm>
              <a:off x="628" y="3024"/>
              <a:ext cx="4748" cy="288"/>
            </a:xfrm>
            <a:prstGeom prst="rect">
              <a:avLst/>
            </a:prstGeom>
            <a:noFill/>
            <a:ln w="9525">
              <a:noFill/>
            </a:ln>
          </p:spPr>
          <p:txBody>
            <a:bodyPr wrap="none" anchor="t">
              <a:spAutoFit/>
            </a:bodyPr>
            <a:lstStyle/>
            <a:p>
              <a:pPr lvl="0" indent="0">
                <a:spcBef>
                  <a:spcPct val="50000"/>
                </a:spcBef>
              </a:pPr>
              <a:r>
                <a:rPr lang="zh-CN" altLang="en-US" b="1" dirty="0">
                  <a:latin typeface="黑体" panose="02010609060101010101" pitchFamily="49" charset="-122"/>
                  <a:ea typeface="黑体" panose="02010609060101010101" pitchFamily="49" charset="-122"/>
                </a:rPr>
                <a:t>复利计算方法：以本金与累计利息之和为基数计算利息</a:t>
              </a:r>
            </a:p>
          </p:txBody>
        </p:sp>
      </p:grpSp>
      <p:sp>
        <p:nvSpPr>
          <p:cNvPr id="4" name="灯片编号占位符 3"/>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CDAB096-7762-4EFA-9A30-F14A828322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834" name="文本框 4"/>
          <p:cNvSpPr txBox="1"/>
          <p:nvPr/>
        </p:nvSpPr>
        <p:spPr>
          <a:xfrm>
            <a:off x="1031875" y="5569585"/>
            <a:ext cx="5386388" cy="822325"/>
          </a:xfrm>
          <a:prstGeom prst="rect">
            <a:avLst/>
          </a:prstGeom>
          <a:noFill/>
          <a:ln w="9525">
            <a:noFill/>
          </a:ln>
        </p:spPr>
        <p:txBody>
          <a:bodyPr wrap="none" anchor="t">
            <a:spAutoFit/>
          </a:bodyPr>
          <a:lstStyle/>
          <a:p>
            <a:pPr lvl="0" indent="0"/>
            <a:r>
              <a:rPr lang="zh-CN" altLang="en-US" b="1">
                <a:latin typeface="Times New Roman" panose="02020603050405020304" pitchFamily="18" charset="0"/>
                <a:ea typeface="宋体" panose="02010600030101010101" pitchFamily="2" charset="-122"/>
              </a:rPr>
              <a:t>银行存款为单利，银行贷款为复利。</a:t>
            </a:r>
          </a:p>
          <a:p>
            <a:pPr lvl="0" indent="0"/>
            <a:r>
              <a:rPr lang="zh-CN" altLang="en-US" b="1">
                <a:latin typeface="Times New Roman" panose="02020603050405020304" pitchFamily="18" charset="0"/>
                <a:ea typeface="宋体" panose="02010600030101010101" pitchFamily="2" charset="-122"/>
              </a:rPr>
              <a:t>在技术经济分析中，一般按复利计息。</a:t>
            </a:r>
          </a:p>
        </p:txBody>
      </p:sp>
    </p:spTree>
    <p:extLst>
      <p:ext uri="{BB962C8B-B14F-4D97-AF65-F5344CB8AC3E}">
        <p14:creationId xmlns:p14="http://schemas.microsoft.com/office/powerpoint/2010/main" val="239205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blinds(horizontal)">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48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ext Box 4"/>
          <p:cNvSpPr txBox="1"/>
          <p:nvPr/>
        </p:nvSpPr>
        <p:spPr>
          <a:xfrm>
            <a:off x="533400" y="761365"/>
            <a:ext cx="8077200" cy="1736725"/>
          </a:xfrm>
          <a:prstGeom prst="rect">
            <a:avLst/>
          </a:prstGeom>
          <a:noFill/>
          <a:ln w="9525">
            <a:noFill/>
          </a:ln>
        </p:spPr>
        <p:txBody>
          <a:bodyPr anchor="t">
            <a:spAutoFit/>
          </a:bodyPr>
          <a:lstStyle/>
          <a:p>
            <a:pPr lvl="0" indent="0">
              <a:lnSpc>
                <a:spcPct val="150000"/>
              </a:lnSpc>
              <a:spcBef>
                <a:spcPct val="50000"/>
              </a:spcBef>
            </a:pPr>
            <a:r>
              <a:rPr lang="zh-CN" altLang="en-US" b="1" dirty="0">
                <a:solidFill>
                  <a:srgbClr val="CC3300"/>
                </a:solidFill>
                <a:latin typeface="黑体" panose="02010609060101010101" pitchFamily="49" charset="-122"/>
                <a:ea typeface="黑体" panose="02010609060101010101" pitchFamily="49" charset="-122"/>
              </a:rPr>
              <a:t>某银行同时贷给两个工厂各1000万元，年利率均为12%。假如甲厂单利计息，乙厂复利计息，问五年后，两个工厂各向银行还款多少？</a:t>
            </a:r>
            <a:endParaRPr lang="zh-CN" altLang="en-US" dirty="0">
              <a:solidFill>
                <a:srgbClr val="CC3300"/>
              </a:solidFill>
              <a:latin typeface="Times New Roman" panose="02020603050405020304" pitchFamily="18" charset="0"/>
              <a:ea typeface="宋体" panose="02010600030101010101" pitchFamily="2" charset="-122"/>
            </a:endParaRPr>
          </a:p>
        </p:txBody>
      </p:sp>
      <p:sp>
        <p:nvSpPr>
          <p:cNvPr id="39938" name="Text Box 5"/>
          <p:cNvSpPr txBox="1"/>
          <p:nvPr/>
        </p:nvSpPr>
        <p:spPr>
          <a:xfrm>
            <a:off x="1073150" y="3017838"/>
            <a:ext cx="6629400" cy="457200"/>
          </a:xfrm>
          <a:prstGeom prst="rect">
            <a:avLst/>
          </a:prstGeom>
          <a:noFill/>
          <a:ln w="9525">
            <a:noFill/>
          </a:ln>
        </p:spPr>
        <p:txBody>
          <a:bodyPr anchor="t">
            <a:spAutoFit/>
          </a:bodyPr>
          <a:lstStyle/>
          <a:p>
            <a:pPr lvl="0" indent="0">
              <a:spcBef>
                <a:spcPct val="50000"/>
              </a:spcBef>
            </a:pPr>
            <a:r>
              <a:rPr lang="zh-CN" altLang="en-US" b="1" dirty="0">
                <a:latin typeface="Times New Roman" panose="02020603050405020304" pitchFamily="18" charset="0"/>
                <a:ea typeface="黑体" panose="02010609060101010101" pitchFamily="49" charset="-122"/>
              </a:rPr>
              <a:t>甲厂还款：</a:t>
            </a:r>
            <a:endParaRPr lang="zh-CN" altLang="en-US" dirty="0">
              <a:latin typeface="Times New Roman" panose="02020603050405020304" pitchFamily="18" charset="0"/>
              <a:ea typeface="宋体" panose="02010600030101010101" pitchFamily="2" charset="-122"/>
            </a:endParaRPr>
          </a:p>
        </p:txBody>
      </p:sp>
      <p:graphicFrame>
        <p:nvGraphicFramePr>
          <p:cNvPr id="32774" name="Object 6"/>
          <p:cNvGraphicFramePr>
            <a:graphicFrameLocks noChangeAspect="1"/>
          </p:cNvGraphicFramePr>
          <p:nvPr/>
        </p:nvGraphicFramePr>
        <p:xfrm>
          <a:off x="1066800" y="3532188"/>
          <a:ext cx="6629400" cy="454025"/>
        </p:xfrm>
        <a:graphic>
          <a:graphicData uri="http://schemas.openxmlformats.org/presentationml/2006/ole">
            <mc:AlternateContent xmlns:mc="http://schemas.openxmlformats.org/markup-compatibility/2006">
              <mc:Choice xmlns:v="urn:schemas-microsoft-com:vml" Requires="v">
                <p:oleObj spid="_x0000_s5154" r:id="rId3" imgW="2844800" imgH="215900" progId="Equation.3">
                  <p:embed/>
                </p:oleObj>
              </mc:Choice>
              <mc:Fallback>
                <p:oleObj r:id="rId3" imgW="2844800" imgH="215900" progId="Equation.3">
                  <p:embed/>
                  <p:pic>
                    <p:nvPicPr>
                      <p:cNvPr id="32774" name="Object 6"/>
                      <p:cNvPicPr/>
                      <p:nvPr/>
                    </p:nvPicPr>
                    <p:blipFill>
                      <a:blip r:embed="rId4"/>
                      <a:stretch>
                        <a:fillRect/>
                      </a:stretch>
                    </p:blipFill>
                    <p:spPr>
                      <a:xfrm>
                        <a:off x="1066800" y="3532188"/>
                        <a:ext cx="6629400" cy="454025"/>
                      </a:xfrm>
                      <a:prstGeom prst="rect">
                        <a:avLst/>
                      </a:prstGeom>
                      <a:solidFill>
                        <a:srgbClr val="FFFFFF"/>
                      </a:solidFill>
                      <a:ln w="38100">
                        <a:noFill/>
                        <a:miter/>
                      </a:ln>
                    </p:spPr>
                  </p:pic>
                </p:oleObj>
              </mc:Fallback>
            </mc:AlternateContent>
          </a:graphicData>
        </a:graphic>
      </p:graphicFrame>
      <p:graphicFrame>
        <p:nvGraphicFramePr>
          <p:cNvPr id="32775" name="Object 7"/>
          <p:cNvGraphicFramePr>
            <a:graphicFrameLocks noChangeAspect="1"/>
          </p:cNvGraphicFramePr>
          <p:nvPr/>
        </p:nvGraphicFramePr>
        <p:xfrm>
          <a:off x="1066800" y="4702175"/>
          <a:ext cx="6553200" cy="538163"/>
        </p:xfrm>
        <a:graphic>
          <a:graphicData uri="http://schemas.openxmlformats.org/presentationml/2006/ole">
            <mc:AlternateContent xmlns:mc="http://schemas.openxmlformats.org/markup-compatibility/2006">
              <mc:Choice xmlns:v="urn:schemas-microsoft-com:vml" Requires="v">
                <p:oleObj spid="_x0000_s5155" r:id="rId5" imgW="2895600" imgH="241300" progId="Equation.3">
                  <p:embed/>
                </p:oleObj>
              </mc:Choice>
              <mc:Fallback>
                <p:oleObj r:id="rId5" imgW="2895600" imgH="241300" progId="Equation.3">
                  <p:embed/>
                  <p:pic>
                    <p:nvPicPr>
                      <p:cNvPr id="32775" name="Object 7"/>
                      <p:cNvPicPr/>
                      <p:nvPr/>
                    </p:nvPicPr>
                    <p:blipFill>
                      <a:blip r:embed="rId6"/>
                      <a:stretch>
                        <a:fillRect/>
                      </a:stretch>
                    </p:blipFill>
                    <p:spPr>
                      <a:xfrm>
                        <a:off x="1066800" y="4702175"/>
                        <a:ext cx="6553200" cy="538163"/>
                      </a:xfrm>
                      <a:prstGeom prst="rect">
                        <a:avLst/>
                      </a:prstGeom>
                      <a:solidFill>
                        <a:srgbClr val="FFFFFF"/>
                      </a:solidFill>
                      <a:ln w="38100">
                        <a:noFill/>
                        <a:miter/>
                      </a:ln>
                    </p:spPr>
                  </p:pic>
                </p:oleObj>
              </mc:Fallback>
            </mc:AlternateContent>
          </a:graphicData>
        </a:graphic>
      </p:graphicFrame>
      <p:sp>
        <p:nvSpPr>
          <p:cNvPr id="39941" name="Text Box 8"/>
          <p:cNvSpPr txBox="1"/>
          <p:nvPr/>
        </p:nvSpPr>
        <p:spPr>
          <a:xfrm>
            <a:off x="1143000" y="4156075"/>
            <a:ext cx="3429000" cy="457200"/>
          </a:xfrm>
          <a:prstGeom prst="rect">
            <a:avLst/>
          </a:prstGeom>
          <a:noFill/>
          <a:ln w="9525">
            <a:noFill/>
          </a:ln>
        </p:spPr>
        <p:txBody>
          <a:bodyPr anchor="t">
            <a:spAutoFit/>
          </a:bodyPr>
          <a:lstStyle/>
          <a:p>
            <a:pPr lvl="0" indent="0">
              <a:spcBef>
                <a:spcPct val="50000"/>
              </a:spcBef>
            </a:pPr>
            <a:r>
              <a:rPr lang="zh-CN" altLang="en-US" b="1" dirty="0">
                <a:latin typeface="Times New Roman" panose="02020603050405020304" pitchFamily="18" charset="0"/>
                <a:ea typeface="黑体" panose="02010609060101010101" pitchFamily="49" charset="-122"/>
              </a:rPr>
              <a:t>乙厂还款：</a:t>
            </a:r>
            <a:endParaRPr lang="zh-CN" altLang="en-US" dirty="0">
              <a:latin typeface="Times New Roman" panose="02020603050405020304" pitchFamily="18" charset="0"/>
              <a:ea typeface="宋体" panose="02010600030101010101" pitchFamily="2" charset="-122"/>
            </a:endParaRPr>
          </a:p>
        </p:txBody>
      </p:sp>
      <p:sp>
        <p:nvSpPr>
          <p:cNvPr id="32777" name="Text Box 9"/>
          <p:cNvSpPr txBox="1"/>
          <p:nvPr/>
        </p:nvSpPr>
        <p:spPr>
          <a:xfrm>
            <a:off x="1066800" y="5447983"/>
            <a:ext cx="5334000" cy="457200"/>
          </a:xfrm>
          <a:prstGeom prst="rect">
            <a:avLst/>
          </a:prstGeom>
          <a:noFill/>
          <a:ln w="9525">
            <a:noFill/>
          </a:ln>
        </p:spPr>
        <p:txBody>
          <a:bodyPr anchor="t">
            <a:spAutoFit/>
          </a:bodyPr>
          <a:lstStyle/>
          <a:p>
            <a:pPr lvl="0" indent="0">
              <a:spcBef>
                <a:spcPct val="50000"/>
              </a:spcBef>
            </a:pPr>
            <a:r>
              <a:rPr lang="zh-CN" altLang="en-US" b="1" dirty="0">
                <a:latin typeface="Times New Roman" panose="02020603050405020304" pitchFamily="18" charset="0"/>
                <a:ea typeface="黑体" panose="02010609060101010101" pitchFamily="49" charset="-122"/>
              </a:rPr>
              <a:t>乙厂和甲厂比多给银行162.34万元。</a:t>
            </a:r>
            <a:endParaRPr lang="zh-CN" altLang="en-US" dirty="0">
              <a:latin typeface="Times New Roman" panose="02020603050405020304" pitchFamily="18" charset="0"/>
              <a:ea typeface="宋体" panose="02010600030101010101" pitchFamily="2" charset="-122"/>
            </a:endParaRPr>
          </a:p>
        </p:txBody>
      </p:sp>
      <p:sp>
        <p:nvSpPr>
          <p:cNvPr id="3" name="灯片编号占位符 2"/>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CDAB096-7762-4EFA-9A30-F14A828322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21</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075481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Text Box 4"/>
          <p:cNvSpPr txBox="1">
            <a:spLocks noChangeArrowheads="1"/>
          </p:cNvSpPr>
          <p:nvPr/>
        </p:nvSpPr>
        <p:spPr bwMode="auto">
          <a:xfrm>
            <a:off x="250825" y="476250"/>
            <a:ext cx="3962400" cy="519113"/>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solidFill>
                  <a:srgbClr val="422BEB"/>
                </a:solidFill>
                <a:latin typeface="黑体" panose="02010609060101010101" pitchFamily="49" charset="-122"/>
                <a:ea typeface="黑体" panose="02010609060101010101" pitchFamily="49" charset="-122"/>
              </a:rPr>
              <a:t>3</a:t>
            </a:r>
            <a:r>
              <a:rPr lang="en-US" altLang="zh-CN" sz="2800" b="1">
                <a:solidFill>
                  <a:srgbClr val="422BEB"/>
                </a:solidFill>
                <a:latin typeface="黑体" panose="02010609060101010101" pitchFamily="49" charset="-122"/>
                <a:ea typeface="黑体" panose="02010609060101010101" pitchFamily="49" charset="-122"/>
              </a:rPr>
              <a:t>.</a:t>
            </a:r>
            <a:r>
              <a:rPr lang="zh-CN" altLang="en-US" sz="2800" b="1">
                <a:solidFill>
                  <a:srgbClr val="422BEB"/>
                </a:solidFill>
                <a:latin typeface="黑体" panose="02010609060101010101" pitchFamily="49" charset="-122"/>
                <a:ea typeface="黑体" panose="02010609060101010101" pitchFamily="49" charset="-122"/>
              </a:rPr>
              <a:t>名义利率和实际利率</a:t>
            </a:r>
            <a:endParaRPr lang="zh-CN" altLang="en-US" sz="2400">
              <a:solidFill>
                <a:srgbClr val="422BEB"/>
              </a:solidFill>
            </a:endParaRPr>
          </a:p>
        </p:txBody>
      </p:sp>
      <p:sp>
        <p:nvSpPr>
          <p:cNvPr id="27658" name="Rectangle 5"/>
          <p:cNvSpPr>
            <a:spLocks noChangeArrowheads="1"/>
          </p:cNvSpPr>
          <p:nvPr/>
        </p:nvSpPr>
        <p:spPr bwMode="auto">
          <a:xfrm>
            <a:off x="234950" y="1223963"/>
            <a:ext cx="8748713" cy="4425950"/>
          </a:xfrm>
          <a:prstGeom prst="rect">
            <a:avLst/>
          </a:prstGeom>
          <a:solidFill>
            <a:srgbClr val="FFFFFF">
              <a:alpha val="0"/>
            </a:srgbClr>
          </a:solidFill>
          <a:ln w="9525">
            <a:solidFill>
              <a:srgbClr val="000000"/>
            </a:solidFill>
            <a:miter lim="800000"/>
            <a:headEnd/>
            <a:tailEnd/>
          </a:ln>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400" b="1" dirty="0" smtClean="0">
                <a:ea typeface="黑体" panose="02010609060101010101" pitchFamily="49" charset="-122"/>
              </a:rPr>
              <a:t>名义利率：</a:t>
            </a:r>
            <a:r>
              <a:rPr lang="zh-CN" altLang="en-US" sz="2400" b="1" dirty="0" smtClean="0"/>
              <a:t>计算周期的利率与一年内的计息次数之乘积</a:t>
            </a:r>
          </a:p>
          <a:p>
            <a:pPr marL="0" indent="0" algn="just" eaLnBrk="1" hangingPunct="1">
              <a:lnSpc>
                <a:spcPct val="150000"/>
              </a:lnSpc>
              <a:spcBef>
                <a:spcPts val="0"/>
              </a:spcBef>
              <a:buFontTx/>
              <a:buNone/>
              <a:defRPr/>
            </a:pPr>
            <a:r>
              <a:rPr lang="zh-CN" altLang="en-US" sz="2400" dirty="0" smtClean="0"/>
              <a:t>     </a:t>
            </a:r>
            <a:r>
              <a:rPr lang="zh-CN" altLang="en-US" sz="2200" dirty="0" smtClean="0">
                <a:latin typeface="+mn-lt"/>
                <a:ea typeface="微软雅黑 Light" panose="020B0502040204020203" pitchFamily="34" charset="-122"/>
              </a:rPr>
              <a:t>是央行或其它提供资金借贷的机构所公布的未调整通货膨胀因素的利率。</a:t>
            </a:r>
            <a:r>
              <a:rPr lang="en-US" altLang="zh-CN" sz="2200" dirty="0" smtClean="0">
                <a:latin typeface="+mn-lt"/>
                <a:ea typeface="微软雅黑 Light" panose="020B0502040204020203" pitchFamily="34" charset="-122"/>
                <a:cs typeface="楷体_GB2312"/>
              </a:rPr>
              <a:t>(</a:t>
            </a:r>
            <a:r>
              <a:rPr lang="zh-CN" altLang="en-US" sz="2200" dirty="0" smtClean="0">
                <a:latin typeface="+mn-lt"/>
                <a:ea typeface="微软雅黑 Light" panose="020B0502040204020203" pitchFamily="34" charset="-122"/>
                <a:cs typeface="楷体_GB2312"/>
              </a:rPr>
              <a:t>以年为计息周期的利率，以 </a:t>
            </a:r>
            <a:r>
              <a:rPr lang="en-US" altLang="zh-CN" sz="2200" dirty="0" smtClean="0">
                <a:latin typeface="+mn-lt"/>
                <a:ea typeface="微软雅黑 Light" panose="020B0502040204020203" pitchFamily="34" charset="-122"/>
                <a:cs typeface="楷体_GB2312"/>
              </a:rPr>
              <a:t>r </a:t>
            </a:r>
            <a:r>
              <a:rPr lang="zh-CN" altLang="en-US" sz="2200" dirty="0" smtClean="0">
                <a:latin typeface="+mn-lt"/>
                <a:ea typeface="微软雅黑 Light" panose="020B0502040204020203" pitchFamily="34" charset="-122"/>
                <a:cs typeface="楷体_GB2312"/>
              </a:rPr>
              <a:t>表示</a:t>
            </a:r>
            <a:r>
              <a:rPr lang="en-US" altLang="zh-CN" sz="2200" dirty="0" smtClean="0">
                <a:latin typeface="+mn-lt"/>
                <a:ea typeface="微软雅黑 Light" panose="020B0502040204020203" pitchFamily="34" charset="-122"/>
                <a:cs typeface="楷体_GB2312"/>
              </a:rPr>
              <a:t>)</a:t>
            </a:r>
            <a:r>
              <a:rPr lang="zh-CN" altLang="en-US" sz="2200" dirty="0" smtClean="0">
                <a:latin typeface="+mn-lt"/>
                <a:ea typeface="微软雅黑 Light" panose="020B0502040204020203" pitchFamily="34" charset="-122"/>
                <a:cs typeface="楷体_GB2312"/>
              </a:rPr>
              <a:t>；</a:t>
            </a:r>
          </a:p>
          <a:p>
            <a:pPr eaLnBrk="1" hangingPunct="1">
              <a:defRPr/>
            </a:pPr>
            <a:r>
              <a:rPr lang="zh-CN" altLang="en-US" sz="2400" b="1" dirty="0" smtClean="0">
                <a:ea typeface="黑体" panose="02010609060101010101" pitchFamily="49" charset="-122"/>
              </a:rPr>
              <a:t>实际利率：</a:t>
            </a:r>
            <a:r>
              <a:rPr lang="zh-CN" altLang="en-US" sz="2400" b="1" dirty="0" smtClean="0"/>
              <a:t>一年内按复利计息的利息总额与本金的比率</a:t>
            </a:r>
          </a:p>
          <a:p>
            <a:pPr marL="0" indent="0" algn="just" eaLnBrk="1" hangingPunct="1">
              <a:lnSpc>
                <a:spcPct val="150000"/>
              </a:lnSpc>
              <a:spcBef>
                <a:spcPts val="0"/>
              </a:spcBef>
              <a:buFontTx/>
              <a:buNone/>
              <a:defRPr/>
            </a:pPr>
            <a:r>
              <a:rPr lang="zh-CN" altLang="en-US" sz="2400" dirty="0" smtClean="0"/>
              <a:t>      </a:t>
            </a:r>
            <a:r>
              <a:rPr lang="zh-CN" altLang="en-US" sz="2200" dirty="0" smtClean="0">
                <a:latin typeface="+mn-lt"/>
                <a:ea typeface="微软雅黑 Light" panose="020B0502040204020203" pitchFamily="34" charset="-122"/>
              </a:rPr>
              <a:t>指物价水平不变，从而货币购买力不变条件下的利息率。 </a:t>
            </a:r>
            <a:endParaRPr lang="zh-CN" altLang="en-US" sz="2200" b="1" dirty="0" smtClean="0">
              <a:latin typeface="+mn-lt"/>
              <a:ea typeface="微软雅黑 Light" panose="020B0502040204020203" pitchFamily="34" charset="-122"/>
            </a:endParaRPr>
          </a:p>
          <a:p>
            <a:pPr marL="0" indent="0" algn="just" eaLnBrk="1" hangingPunct="1">
              <a:lnSpc>
                <a:spcPct val="150000"/>
              </a:lnSpc>
              <a:spcBef>
                <a:spcPts val="0"/>
              </a:spcBef>
              <a:buFontTx/>
              <a:buNone/>
              <a:defRPr/>
            </a:pPr>
            <a:r>
              <a:rPr lang="zh-CN" altLang="en-US" sz="2200" dirty="0" smtClean="0">
                <a:latin typeface="+mn-lt"/>
                <a:ea typeface="微软雅黑 Light" panose="020B0502040204020203" pitchFamily="34" charset="-122"/>
                <a:cs typeface="楷体_GB2312"/>
              </a:rPr>
              <a:t>  （计息周期有：年、半年、季、月、周、日等多种；计息周期小于1年时，年实际发生的利率为实际利率，以 </a:t>
            </a:r>
            <a:r>
              <a:rPr lang="en-US" altLang="zh-CN" sz="2200" dirty="0" err="1" smtClean="0">
                <a:latin typeface="+mn-lt"/>
                <a:ea typeface="微软雅黑 Light" panose="020B0502040204020203" pitchFamily="34" charset="-122"/>
                <a:cs typeface="楷体_GB2312"/>
              </a:rPr>
              <a:t>i</a:t>
            </a:r>
            <a:r>
              <a:rPr lang="en-US" altLang="zh-CN" sz="2200" dirty="0" smtClean="0">
                <a:latin typeface="+mn-lt"/>
                <a:ea typeface="微软雅黑 Light" panose="020B0502040204020203" pitchFamily="34" charset="-122"/>
                <a:cs typeface="楷体_GB2312"/>
              </a:rPr>
              <a:t> </a:t>
            </a:r>
            <a:r>
              <a:rPr lang="zh-CN" altLang="en-US" sz="2200" dirty="0" smtClean="0">
                <a:latin typeface="+mn-lt"/>
                <a:ea typeface="微软雅黑 Light" panose="020B0502040204020203" pitchFamily="34" charset="-122"/>
                <a:cs typeface="楷体_GB2312"/>
              </a:rPr>
              <a:t>表示）；</a:t>
            </a:r>
          </a:p>
          <a:p>
            <a:pPr eaLnBrk="1" hangingPunct="1">
              <a:lnSpc>
                <a:spcPct val="90000"/>
              </a:lnSpc>
              <a:defRPr/>
            </a:pPr>
            <a:r>
              <a:rPr lang="zh-CN" altLang="en-US" sz="2400" b="1" dirty="0" smtClean="0">
                <a:ea typeface="黑体" panose="02010609060101010101" pitchFamily="49" charset="-122"/>
              </a:rPr>
              <a:t>按年计息时，实际利率和名义利率相同，否则二者不相同。</a:t>
            </a:r>
          </a:p>
          <a:p>
            <a:pPr eaLnBrk="1" hangingPunct="1">
              <a:lnSpc>
                <a:spcPct val="90000"/>
              </a:lnSpc>
              <a:defRPr/>
            </a:pPr>
            <a:r>
              <a:rPr lang="zh-CN" altLang="en-US" sz="2400" b="1" dirty="0" smtClean="0">
                <a:ea typeface="黑体" panose="02010609060101010101" pitchFamily="49" charset="-122"/>
              </a:rPr>
              <a:t>实际利率 </a:t>
            </a:r>
            <a:r>
              <a:rPr lang="en-US" altLang="zh-CN" sz="2400" b="1" dirty="0" smtClean="0">
                <a:ea typeface="黑体" panose="02010609060101010101" pitchFamily="49" charset="-122"/>
              </a:rPr>
              <a:t>= </a:t>
            </a:r>
            <a:r>
              <a:rPr lang="zh-CN" altLang="en-US" sz="2400" b="1" dirty="0" smtClean="0">
                <a:ea typeface="黑体" panose="02010609060101010101" pitchFamily="49" charset="-122"/>
              </a:rPr>
              <a:t>名义利率 </a:t>
            </a:r>
            <a:r>
              <a:rPr lang="en-US" altLang="zh-CN" sz="2400" b="1" dirty="0" smtClean="0">
                <a:ea typeface="黑体" panose="02010609060101010101" pitchFamily="49" charset="-122"/>
              </a:rPr>
              <a:t>- </a:t>
            </a:r>
            <a:r>
              <a:rPr lang="zh-CN" altLang="en-US" sz="2400" b="1" dirty="0" smtClean="0">
                <a:ea typeface="黑体" panose="02010609060101010101" pitchFamily="49" charset="-122"/>
              </a:rPr>
              <a:t>（当期）通货膨胀率</a:t>
            </a:r>
            <a:r>
              <a:rPr lang="zh-CN" altLang="en-US" dirty="0" smtClean="0"/>
              <a:t> </a:t>
            </a:r>
          </a:p>
        </p:txBody>
      </p:sp>
      <p:sp>
        <p:nvSpPr>
          <p:cNvPr id="29700" name="文本框 2"/>
          <p:cNvSpPr txBox="1">
            <a:spLocks noChangeArrowheads="1"/>
          </p:cNvSpPr>
          <p:nvPr/>
        </p:nvSpPr>
        <p:spPr bwMode="auto">
          <a:xfrm>
            <a:off x="900113" y="6092825"/>
            <a:ext cx="67770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a:t>实际利率和名义利率的关系：</a:t>
            </a:r>
            <a:r>
              <a:rPr lang="en-US" altLang="zh-CN" sz="2400"/>
              <a:t>i = </a:t>
            </a:r>
            <a:r>
              <a:rPr lang="zh-CN" altLang="en-US" sz="2400"/>
              <a:t>（</a:t>
            </a:r>
            <a:r>
              <a:rPr lang="en-US" altLang="zh-CN" sz="2400"/>
              <a:t>1+      </a:t>
            </a:r>
            <a:r>
              <a:rPr lang="zh-CN" altLang="en-US" sz="2400"/>
              <a:t>）</a:t>
            </a:r>
            <a:r>
              <a:rPr lang="en-US" altLang="zh-CN" sz="2400" baseline="30000"/>
              <a:t>m </a:t>
            </a:r>
            <a:r>
              <a:rPr lang="en-US" altLang="zh-CN" sz="2400"/>
              <a:t>- 1 </a:t>
            </a:r>
            <a:endParaRPr lang="zh-CN" altLang="en-US" sz="2400"/>
          </a:p>
        </p:txBody>
      </p:sp>
      <p:cxnSp>
        <p:nvCxnSpPr>
          <p:cNvPr id="29701" name="直接连接符 4"/>
          <p:cNvCxnSpPr>
            <a:cxnSpLocks noChangeShapeType="1"/>
          </p:cNvCxnSpPr>
          <p:nvPr/>
        </p:nvCxnSpPr>
        <p:spPr bwMode="auto">
          <a:xfrm>
            <a:off x="6108700" y="6332538"/>
            <a:ext cx="323850" cy="0"/>
          </a:xfrm>
          <a:prstGeom prst="line">
            <a:avLst/>
          </a:prstGeom>
          <a:noFill/>
          <a:ln w="22225" algn="ctr">
            <a:solidFill>
              <a:schemeClr val="tx1"/>
            </a:solidFill>
            <a:round/>
            <a:headEnd/>
            <a:tailEnd/>
          </a:ln>
          <a:extLst>
            <a:ext uri="{909E8E84-426E-40DD-AFC4-6F175D3DCCD1}">
              <a14:hiddenFill xmlns:a14="http://schemas.microsoft.com/office/drawing/2010/main">
                <a:noFill/>
              </a14:hiddenFill>
            </a:ext>
          </a:extLst>
        </p:spPr>
      </p:cxnSp>
      <p:sp>
        <p:nvSpPr>
          <p:cNvPr id="29702" name="文本框 5"/>
          <p:cNvSpPr txBox="1">
            <a:spLocks noChangeArrowheads="1"/>
          </p:cNvSpPr>
          <p:nvPr/>
        </p:nvSpPr>
        <p:spPr bwMode="auto">
          <a:xfrm>
            <a:off x="6145213" y="5872163"/>
            <a:ext cx="2873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t>r</a:t>
            </a:r>
            <a:endParaRPr lang="zh-CN" altLang="en-US" sz="2400"/>
          </a:p>
        </p:txBody>
      </p:sp>
      <p:sp>
        <p:nvSpPr>
          <p:cNvPr id="29703" name="文本框 6"/>
          <p:cNvSpPr txBox="1">
            <a:spLocks noChangeArrowheads="1"/>
          </p:cNvSpPr>
          <p:nvPr/>
        </p:nvSpPr>
        <p:spPr bwMode="auto">
          <a:xfrm>
            <a:off x="6086475" y="6249988"/>
            <a:ext cx="4238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t>m</a:t>
            </a:r>
            <a:endParaRPr lang="zh-CN" altLang="en-US" sz="2400"/>
          </a:p>
        </p:txBody>
      </p:sp>
    </p:spTree>
    <p:extLst>
      <p:ext uri="{BB962C8B-B14F-4D97-AF65-F5344CB8AC3E}">
        <p14:creationId xmlns:p14="http://schemas.microsoft.com/office/powerpoint/2010/main" val="11436433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additive="base">
                                        <p:cTn id="7" dur="500" fill="hold"/>
                                        <p:tgtEl>
                                          <p:spTgt spid="33796"/>
                                        </p:tgtEl>
                                        <p:attrNameLst>
                                          <p:attrName>ppt_x</p:attrName>
                                        </p:attrNameLst>
                                      </p:cBhvr>
                                      <p:tavLst>
                                        <p:tav tm="0">
                                          <p:val>
                                            <p:strVal val="0-#ppt_w/2"/>
                                          </p:val>
                                        </p:tav>
                                        <p:tav tm="100000">
                                          <p:val>
                                            <p:strVal val="#ppt_x"/>
                                          </p:val>
                                        </p:tav>
                                      </p:tavLst>
                                    </p:anim>
                                    <p:anim calcmode="lin" valueType="num">
                                      <p:cBhvr additive="base">
                                        <p:cTn id="8" dur="500" fill="hold"/>
                                        <p:tgtEl>
                                          <p:spTgt spid="3379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ext Box 4"/>
          <p:cNvSpPr txBox="1"/>
          <p:nvPr/>
        </p:nvSpPr>
        <p:spPr>
          <a:xfrm>
            <a:off x="320675" y="441325"/>
            <a:ext cx="3962400" cy="519113"/>
          </a:xfrm>
          <a:prstGeom prst="rect">
            <a:avLst/>
          </a:prstGeom>
          <a:noFill/>
          <a:ln w="9525">
            <a:noFill/>
          </a:ln>
        </p:spPr>
        <p:txBody>
          <a:bodyPr anchor="t">
            <a:spAutoFit/>
          </a:bodyPr>
          <a:lstStyle/>
          <a:p>
            <a:pPr lvl="0" indent="0">
              <a:spcBef>
                <a:spcPct val="50000"/>
              </a:spcBef>
            </a:pPr>
            <a:r>
              <a:rPr lang="zh-CN" altLang="en-US" sz="2800" b="1" dirty="0">
                <a:solidFill>
                  <a:srgbClr val="422BEB"/>
                </a:solidFill>
                <a:latin typeface="黑体" panose="02010609060101010101" pitchFamily="49" charset="-122"/>
                <a:ea typeface="黑体" panose="02010609060101010101" pitchFamily="49" charset="-122"/>
              </a:rPr>
              <a:t>3、名义利率和实际利率</a:t>
            </a:r>
            <a:endParaRPr lang="zh-CN" altLang="en-US" dirty="0">
              <a:solidFill>
                <a:srgbClr val="422BEB"/>
              </a:solidFill>
              <a:latin typeface="Times New Roman" panose="02020603050405020304" pitchFamily="18" charset="0"/>
              <a:ea typeface="宋体" panose="02010600030101010101" pitchFamily="2" charset="-122"/>
            </a:endParaRPr>
          </a:p>
        </p:txBody>
      </p:sp>
      <p:sp>
        <p:nvSpPr>
          <p:cNvPr id="37890" name="Rectangle 5"/>
          <p:cNvSpPr/>
          <p:nvPr/>
        </p:nvSpPr>
        <p:spPr>
          <a:xfrm>
            <a:off x="498475" y="5735955"/>
            <a:ext cx="8147050" cy="512445"/>
          </a:xfrm>
          <a:prstGeom prst="rect">
            <a:avLst/>
          </a:prstGeom>
          <a:noFill/>
          <a:ln w="9525" cap="flat" cmpd="sng">
            <a:noFill/>
            <a:prstDash val="solid"/>
            <a:miter/>
            <a:headEnd type="none" w="med" len="med"/>
            <a:tailEnd type="none" w="med" len="med"/>
          </a:ln>
        </p:spPr>
        <p:txBody>
          <a:bodyPr anchor="ctr" anchorCtr="0"/>
          <a:lstStyle/>
          <a:p>
            <a:pPr lvl="0" indent="0" fontAlgn="base">
              <a:lnSpc>
                <a:spcPct val="150000"/>
              </a:lnSpc>
              <a:spcBef>
                <a:spcPct val="0"/>
              </a:spcBef>
            </a:pPr>
            <a:r>
              <a:rPr lang="zh-CN" altLang="en-US" b="1" strike="noStrike" noProof="1">
                <a:latin typeface="Times New Roman" panose="02020603050405020304" pitchFamily="18" charset="0"/>
                <a:ea typeface="黑体" panose="02010609060101010101" pitchFamily="49" charset="-122"/>
                <a:cs typeface="+mn-ea"/>
              </a:rPr>
              <a:t>按年计息时，实际利率和名义利率相同，否则二者不相同。</a:t>
            </a:r>
            <a:endParaRPr lang="zh-CN" altLang="en-US" sz="3200" strike="noStrike" noProof="1">
              <a:latin typeface="Times New Roman" panose="02020603050405020304" pitchFamily="18" charset="0"/>
              <a:ea typeface="宋体" panose="02010600030101010101" pitchFamily="2" charset="-122"/>
            </a:endParaRPr>
          </a:p>
        </p:txBody>
      </p:sp>
      <p:sp>
        <p:nvSpPr>
          <p:cNvPr id="3" name="灯片编号占位符 2"/>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CDAB096-7762-4EFA-9A30-F14A828322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23</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964" name="文本框 3"/>
          <p:cNvSpPr txBox="1"/>
          <p:nvPr/>
        </p:nvSpPr>
        <p:spPr>
          <a:xfrm>
            <a:off x="479425" y="2519363"/>
            <a:ext cx="7970838" cy="457200"/>
          </a:xfrm>
          <a:prstGeom prst="rect">
            <a:avLst/>
          </a:prstGeom>
          <a:noFill/>
          <a:ln w="9525">
            <a:noFill/>
          </a:ln>
        </p:spPr>
        <p:txBody>
          <a:bodyPr wrap="none" anchor="t">
            <a:spAutoFit/>
          </a:bodyPr>
          <a:lstStyle/>
          <a:p>
            <a:pPr lvl="0" indent="0"/>
            <a:r>
              <a:rPr lang="zh-CN" altLang="en-US" b="1" dirty="0">
                <a:latin typeface="Times New Roman" panose="02020603050405020304" pitchFamily="18" charset="0"/>
                <a:ea typeface="黑体" panose="02010609060101010101" pitchFamily="49" charset="-122"/>
              </a:rPr>
              <a:t>名义利率：</a:t>
            </a:r>
            <a:r>
              <a:rPr lang="zh-CN" altLang="en-US" b="1" dirty="0">
                <a:latin typeface="Times New Roman" panose="02020603050405020304" pitchFamily="18" charset="0"/>
                <a:ea typeface="宋体" panose="02010600030101010101" pitchFamily="2" charset="-122"/>
              </a:rPr>
              <a:t>计息周期的利率与一年内的计息次数之乘积。</a:t>
            </a:r>
            <a:r>
              <a:rPr lang="en-US" altLang="zh-CN" b="1" dirty="0">
                <a:latin typeface="Times New Roman" panose="02020603050405020304" pitchFamily="18" charset="0"/>
                <a:ea typeface="宋体" panose="02010600030101010101" pitchFamily="2" charset="-122"/>
              </a:rPr>
              <a:t>r</a:t>
            </a:r>
          </a:p>
        </p:txBody>
      </p:sp>
      <p:sp>
        <p:nvSpPr>
          <p:cNvPr id="40965" name="文本框 5"/>
          <p:cNvSpPr txBox="1"/>
          <p:nvPr/>
        </p:nvSpPr>
        <p:spPr>
          <a:xfrm>
            <a:off x="530225" y="3200400"/>
            <a:ext cx="7920038" cy="457200"/>
          </a:xfrm>
          <a:prstGeom prst="rect">
            <a:avLst/>
          </a:prstGeom>
          <a:noFill/>
          <a:ln w="9525">
            <a:noFill/>
          </a:ln>
        </p:spPr>
        <p:txBody>
          <a:bodyPr wrap="none" anchor="t">
            <a:spAutoFit/>
          </a:bodyPr>
          <a:lstStyle/>
          <a:p>
            <a:pPr lvl="0" indent="0"/>
            <a:r>
              <a:rPr lang="zh-CN" altLang="en-US" b="1" dirty="0">
                <a:latin typeface="Times New Roman" panose="02020603050405020304" pitchFamily="18" charset="0"/>
                <a:ea typeface="黑体" panose="02010609060101010101" pitchFamily="49" charset="-122"/>
              </a:rPr>
              <a:t>实际利率：</a:t>
            </a:r>
            <a:r>
              <a:rPr lang="zh-CN" altLang="en-US" b="1" dirty="0">
                <a:latin typeface="Times New Roman" panose="02020603050405020304" pitchFamily="18" charset="0"/>
                <a:ea typeface="宋体" panose="02010600030101010101" pitchFamily="2" charset="-122"/>
              </a:rPr>
              <a:t>一年内按复利计息的利息总额与本金的比率。</a:t>
            </a:r>
            <a:r>
              <a:rPr lang="en-US" altLang="zh-CN" b="1" dirty="0">
                <a:latin typeface="Times New Roman" panose="02020603050405020304" pitchFamily="18" charset="0"/>
                <a:ea typeface="宋体" panose="02010600030101010101" pitchFamily="2" charset="-122"/>
              </a:rPr>
              <a:t>i</a:t>
            </a:r>
          </a:p>
        </p:txBody>
      </p:sp>
      <p:graphicFrame>
        <p:nvGraphicFramePr>
          <p:cNvPr id="37894" name="对象 7">
            <a:hlinkClick r:id="" action="ppaction://ole?verb=0"/>
          </p:cNvPr>
          <p:cNvGraphicFramePr>
            <a:graphicFrameLocks noChangeAspect="1"/>
          </p:cNvGraphicFramePr>
          <p:nvPr/>
        </p:nvGraphicFramePr>
        <p:xfrm>
          <a:off x="1946275" y="3846513"/>
          <a:ext cx="2774950" cy="1143000"/>
        </p:xfrm>
        <a:graphic>
          <a:graphicData uri="http://schemas.openxmlformats.org/presentationml/2006/ole">
            <mc:AlternateContent xmlns:mc="http://schemas.openxmlformats.org/markup-compatibility/2006">
              <mc:Choice xmlns:v="urn:schemas-microsoft-com:vml" Requires="v">
                <p:oleObj spid="_x0000_s1042" r:id="rId4" imgW="862965" imgH="355600" progId="Equation.KSEE3">
                  <p:embed/>
                </p:oleObj>
              </mc:Choice>
              <mc:Fallback>
                <p:oleObj r:id="rId4" imgW="862965" imgH="355600" progId="Equation.KSEE3">
                  <p:embed/>
                  <p:pic>
                    <p:nvPicPr>
                      <p:cNvPr id="37894" name="对象 7">
                        <a:hlinkClick r:id="" action="ppaction://ole?verb=0"/>
                      </p:cNvPr>
                      <p:cNvPicPr/>
                      <p:nvPr/>
                    </p:nvPicPr>
                    <p:blipFill>
                      <a:blip r:embed="rId5"/>
                      <a:stretch>
                        <a:fillRect/>
                      </a:stretch>
                    </p:blipFill>
                    <p:spPr>
                      <a:xfrm>
                        <a:off x="1946275" y="3846513"/>
                        <a:ext cx="2774950" cy="1143000"/>
                      </a:xfrm>
                      <a:prstGeom prst="rect">
                        <a:avLst/>
                      </a:prstGeom>
                      <a:noFill/>
                      <a:ln w="38100">
                        <a:noFill/>
                        <a:miter/>
                      </a:ln>
                    </p:spPr>
                  </p:pic>
                </p:oleObj>
              </mc:Fallback>
            </mc:AlternateContent>
          </a:graphicData>
        </a:graphic>
      </p:graphicFrame>
      <p:sp>
        <p:nvSpPr>
          <p:cNvPr id="2" name="Rectangle 5"/>
          <p:cNvSpPr/>
          <p:nvPr/>
        </p:nvSpPr>
        <p:spPr>
          <a:xfrm>
            <a:off x="2032000" y="4948238"/>
            <a:ext cx="2416175" cy="787400"/>
          </a:xfrm>
          <a:prstGeom prst="rect">
            <a:avLst/>
          </a:prstGeom>
          <a:noFill/>
          <a:ln w="9525">
            <a:noFill/>
          </a:ln>
        </p:spPr>
        <p:txBody>
          <a:bodyPr anchor="t"/>
          <a:lstStyle/>
          <a:p>
            <a:pPr lvl="0" indent="0">
              <a:lnSpc>
                <a:spcPct val="150000"/>
              </a:lnSpc>
            </a:pPr>
            <a:r>
              <a:rPr lang="en-US" altLang="zh-CN" b="1" dirty="0">
                <a:latin typeface="Times New Roman" panose="02020603050405020304" pitchFamily="18" charset="0"/>
                <a:ea typeface="宋体" panose="02010600030101010101" pitchFamily="2" charset="-122"/>
              </a:rPr>
              <a:t>m</a:t>
            </a:r>
            <a:r>
              <a:rPr lang="zh-CN" altLang="en-US" b="1" dirty="0">
                <a:latin typeface="Times New Roman" panose="02020603050405020304" pitchFamily="18" charset="0"/>
                <a:ea typeface="宋体" panose="02010600030101010101" pitchFamily="2" charset="-122"/>
              </a:rPr>
              <a:t>：年计息次数</a:t>
            </a:r>
          </a:p>
        </p:txBody>
      </p:sp>
      <p:sp>
        <p:nvSpPr>
          <p:cNvPr id="40968" name="文本框 3"/>
          <p:cNvSpPr txBox="1"/>
          <p:nvPr/>
        </p:nvSpPr>
        <p:spPr>
          <a:xfrm>
            <a:off x="479425" y="1146175"/>
            <a:ext cx="8576945" cy="1188720"/>
          </a:xfrm>
          <a:prstGeom prst="rect">
            <a:avLst/>
          </a:prstGeom>
          <a:noFill/>
          <a:ln w="9525">
            <a:noFill/>
          </a:ln>
        </p:spPr>
        <p:txBody>
          <a:bodyPr wrap="square" anchor="t">
            <a:spAutoFit/>
          </a:bodyPr>
          <a:lstStyle/>
          <a:p>
            <a:pPr lvl="0" indent="0"/>
            <a:r>
              <a:rPr lang="zh-CN" altLang="en-US" b="1" dirty="0">
                <a:latin typeface="Times New Roman" panose="02020603050405020304" pitchFamily="18" charset="0"/>
                <a:ea typeface="宋体" panose="02010600030101010101" pitchFamily="2" charset="-122"/>
              </a:rPr>
              <a:t>在技术经济分析中，利息的计算一般采用复利，利率是年利率。</a:t>
            </a:r>
          </a:p>
          <a:p>
            <a:pPr lvl="0" indent="0"/>
            <a:r>
              <a:rPr lang="zh-CN" altLang="en-US" b="1" dirty="0">
                <a:latin typeface="Times New Roman" panose="02020603050405020304" pitchFamily="18" charset="0"/>
                <a:ea typeface="宋体" panose="02010600030101010101" pitchFamily="2" charset="-122"/>
              </a:rPr>
              <a:t>实际上，利率单位可能与计息周期不一致，计息周期可能是一个月，一个季度等。</a:t>
            </a:r>
          </a:p>
        </p:txBody>
      </p:sp>
    </p:spTree>
    <p:extLst>
      <p:ext uri="{BB962C8B-B14F-4D97-AF65-F5344CB8AC3E}">
        <p14:creationId xmlns:p14="http://schemas.microsoft.com/office/powerpoint/2010/main" val="425339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8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bldLvl="0" animBg="1"/>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4"/>
          <p:cNvSpPr>
            <a:spLocks noChangeArrowheads="1"/>
          </p:cNvSpPr>
          <p:nvPr/>
        </p:nvSpPr>
        <p:spPr bwMode="auto">
          <a:xfrm>
            <a:off x="762000" y="820738"/>
            <a:ext cx="7996238" cy="1760538"/>
          </a:xfrm>
          <a:prstGeom prst="rect">
            <a:avLst/>
          </a:prstGeom>
          <a:noFill/>
          <a:ln>
            <a:noFill/>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某银行同时贷给两个工厂各1000万元，年利率均为12%。甲厂每年结算一次，乙厂每月结算一次。问一年后，</a:t>
            </a:r>
            <a:r>
              <a:rPr lang="zh-CN" altLang="en-US" b="1" strike="noStrike" noProof="0" dirty="0">
                <a:ln>
                  <a:noFill/>
                </a:ln>
                <a:solidFill>
                  <a:schemeClr val="tx1"/>
                </a:solidFill>
                <a:effectLst/>
                <a:uLnTx/>
                <a:uFillTx/>
                <a:latin typeface="黑体" panose="02010609060101010101" pitchFamily="49" charset="-122"/>
                <a:ea typeface="黑体" panose="02010609060101010101" pitchFamily="49" charset="-122"/>
                <a:cs typeface="+mn-cs"/>
                <a:sym typeface="+mn-ea"/>
              </a:rPr>
              <a:t>两个工厂向</a:t>
            </a:r>
            <a:r>
              <a:rPr kumimoji="1" lang="zh-CN" altLang="en-US"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银行各还款多少？</a:t>
            </a:r>
          </a:p>
        </p:txBody>
      </p:sp>
      <p:sp>
        <p:nvSpPr>
          <p:cNvPr id="46082" name="Rectangle 5"/>
          <p:cNvSpPr/>
          <p:nvPr/>
        </p:nvSpPr>
        <p:spPr>
          <a:xfrm>
            <a:off x="533400" y="2819400"/>
            <a:ext cx="7924800" cy="838200"/>
          </a:xfrm>
          <a:prstGeom prst="rect">
            <a:avLst/>
          </a:prstGeom>
          <a:noFill/>
          <a:ln w="9525">
            <a:noFill/>
          </a:ln>
        </p:spPr>
        <p:txBody>
          <a:bodyPr anchor="t"/>
          <a:lstStyle/>
          <a:p>
            <a:pPr marL="342900" lvl="0" indent="-342900">
              <a:spcBef>
                <a:spcPct val="20000"/>
              </a:spcBef>
              <a:buChar char="•"/>
            </a:pPr>
            <a:r>
              <a:rPr lang="zh-CN" altLang="en-US" b="1" dirty="0">
                <a:latin typeface="黑体" panose="02010609060101010101" pitchFamily="49" charset="-122"/>
                <a:ea typeface="黑体" panose="02010609060101010101" pitchFamily="49" charset="-122"/>
              </a:rPr>
              <a:t>已知：</a:t>
            </a:r>
            <a:r>
              <a:rPr lang="en-US" altLang="zh-CN" b="1" dirty="0">
                <a:latin typeface="黑体" panose="02010609060101010101" pitchFamily="49" charset="-122"/>
                <a:ea typeface="黑体" panose="02010609060101010101" pitchFamily="49" charset="-122"/>
              </a:rPr>
              <a:t>r=12%,m</a:t>
            </a:r>
            <a:r>
              <a:rPr lang="zh-CN" altLang="en-US" b="1" baseline="-25000" dirty="0">
                <a:latin typeface="黑体" panose="02010609060101010101" pitchFamily="49" charset="-122"/>
                <a:ea typeface="黑体" panose="02010609060101010101" pitchFamily="49" charset="-122"/>
              </a:rPr>
              <a:t>甲</a:t>
            </a:r>
            <a:r>
              <a:rPr lang="zh-CN" altLang="en-US" b="1" dirty="0">
                <a:latin typeface="黑体" panose="02010609060101010101" pitchFamily="49" charset="-122"/>
                <a:ea typeface="黑体" panose="02010609060101010101" pitchFamily="49" charset="-122"/>
              </a:rPr>
              <a:t>=1， </a:t>
            </a:r>
            <a:r>
              <a:rPr lang="en-US" altLang="zh-CN" b="1" dirty="0">
                <a:latin typeface="黑体" panose="02010609060101010101" pitchFamily="49" charset="-122"/>
                <a:ea typeface="黑体" panose="02010609060101010101" pitchFamily="49" charset="-122"/>
              </a:rPr>
              <a:t>m</a:t>
            </a:r>
            <a:r>
              <a:rPr lang="zh-CN" altLang="en-US" b="1" baseline="-25000" dirty="0">
                <a:latin typeface="黑体" panose="02010609060101010101" pitchFamily="49" charset="-122"/>
                <a:ea typeface="黑体" panose="02010609060101010101" pitchFamily="49" charset="-122"/>
              </a:rPr>
              <a:t>乙</a:t>
            </a:r>
            <a:r>
              <a:rPr lang="zh-CN" altLang="en-US" b="1" dirty="0">
                <a:latin typeface="黑体" panose="02010609060101010101" pitchFamily="49" charset="-122"/>
                <a:ea typeface="黑体" panose="02010609060101010101" pitchFamily="49" charset="-122"/>
              </a:rPr>
              <a:t>=12，</a:t>
            </a:r>
            <a:r>
              <a:rPr lang="en-US" altLang="zh-CN" b="1" dirty="0">
                <a:latin typeface="黑体" panose="02010609060101010101" pitchFamily="49" charset="-122"/>
                <a:ea typeface="黑体" panose="02010609060101010101" pitchFamily="49" charset="-122"/>
              </a:rPr>
              <a:t>P=1000（</a:t>
            </a:r>
            <a:r>
              <a:rPr lang="zh-CN" altLang="en-US" b="1" dirty="0">
                <a:latin typeface="黑体" panose="02010609060101010101" pitchFamily="49" charset="-122"/>
                <a:ea typeface="黑体" panose="02010609060101010101" pitchFamily="49" charset="-122"/>
              </a:rPr>
              <a:t>万元）,</a:t>
            </a:r>
            <a:r>
              <a:rPr lang="en-US" altLang="zh-CN" b="1" dirty="0">
                <a:latin typeface="黑体" panose="02010609060101010101" pitchFamily="49" charset="-122"/>
                <a:ea typeface="黑体" panose="02010609060101010101" pitchFamily="49" charset="-122"/>
              </a:rPr>
              <a:t>n=1</a:t>
            </a:r>
            <a:endParaRPr lang="en-US" altLang="zh-CN" dirty="0">
              <a:latin typeface="Times New Roman" panose="02020603050405020304" pitchFamily="18" charset="0"/>
              <a:ea typeface="宋体" panose="02010600030101010101" pitchFamily="2" charset="-122"/>
            </a:endParaRPr>
          </a:p>
        </p:txBody>
      </p:sp>
      <p:sp>
        <p:nvSpPr>
          <p:cNvPr id="34822" name="Text Box 6"/>
          <p:cNvSpPr txBox="1"/>
          <p:nvPr/>
        </p:nvSpPr>
        <p:spPr>
          <a:xfrm>
            <a:off x="762000" y="5334000"/>
            <a:ext cx="6096000" cy="457200"/>
          </a:xfrm>
          <a:prstGeom prst="rect">
            <a:avLst/>
          </a:prstGeom>
          <a:noFill/>
          <a:ln w="9525">
            <a:noFill/>
          </a:ln>
        </p:spPr>
        <p:txBody>
          <a:bodyPr anchor="t">
            <a:spAutoFit/>
          </a:bodyPr>
          <a:lstStyle/>
          <a:p>
            <a:pPr lvl="0" indent="0">
              <a:spcBef>
                <a:spcPct val="50000"/>
              </a:spcBef>
            </a:pPr>
            <a:r>
              <a:rPr lang="en-US" altLang="zh-CN" b="1" dirty="0">
                <a:latin typeface="黑体" panose="02010609060101010101" pitchFamily="49" charset="-122"/>
                <a:ea typeface="黑体" panose="02010609060101010101" pitchFamily="49" charset="-122"/>
              </a:rPr>
              <a:t>F</a:t>
            </a:r>
            <a:r>
              <a:rPr lang="zh-CN" altLang="en-US" b="1" baseline="-25000" dirty="0">
                <a:latin typeface="黑体" panose="02010609060101010101" pitchFamily="49" charset="-122"/>
                <a:ea typeface="黑体" panose="02010609060101010101" pitchFamily="49" charset="-122"/>
              </a:rPr>
              <a:t>甲</a:t>
            </a:r>
            <a:r>
              <a:rPr lang="zh-CN" altLang="en-US" b="1" dirty="0">
                <a:latin typeface="黑体" panose="02010609060101010101" pitchFamily="49" charset="-122"/>
                <a:ea typeface="黑体" panose="02010609060101010101" pitchFamily="49" charset="-122"/>
              </a:rPr>
              <a:t>=1000*（1+12%）=1120（万元）</a:t>
            </a:r>
            <a:endParaRPr lang="zh-CN" altLang="en-US" dirty="0">
              <a:latin typeface="Times New Roman" panose="02020603050405020304" pitchFamily="18" charset="0"/>
              <a:ea typeface="宋体" panose="02010600030101010101" pitchFamily="2" charset="-122"/>
            </a:endParaRPr>
          </a:p>
        </p:txBody>
      </p:sp>
      <p:sp>
        <p:nvSpPr>
          <p:cNvPr id="34823" name="Text Box 7"/>
          <p:cNvSpPr txBox="1"/>
          <p:nvPr/>
        </p:nvSpPr>
        <p:spPr>
          <a:xfrm>
            <a:off x="762000" y="5943600"/>
            <a:ext cx="6477000" cy="457200"/>
          </a:xfrm>
          <a:prstGeom prst="rect">
            <a:avLst/>
          </a:prstGeom>
          <a:noFill/>
          <a:ln w="9525">
            <a:noFill/>
          </a:ln>
        </p:spPr>
        <p:txBody>
          <a:bodyPr anchor="t">
            <a:spAutoFit/>
          </a:bodyPr>
          <a:lstStyle/>
          <a:p>
            <a:pPr lvl="0" indent="0">
              <a:spcBef>
                <a:spcPct val="50000"/>
              </a:spcBef>
            </a:pPr>
            <a:r>
              <a:rPr lang="en-US" altLang="zh-CN" b="1" dirty="0">
                <a:latin typeface="黑体" panose="02010609060101010101" pitchFamily="49" charset="-122"/>
                <a:ea typeface="黑体" panose="02010609060101010101" pitchFamily="49" charset="-122"/>
              </a:rPr>
              <a:t>F</a:t>
            </a:r>
            <a:r>
              <a:rPr lang="zh-CN" altLang="en-US" b="1" baseline="-25000" dirty="0">
                <a:latin typeface="黑体" panose="02010609060101010101" pitchFamily="49" charset="-122"/>
                <a:ea typeface="黑体" panose="02010609060101010101" pitchFamily="49" charset="-122"/>
              </a:rPr>
              <a:t>乙</a:t>
            </a:r>
            <a:r>
              <a:rPr lang="zh-CN" altLang="en-US" b="1" dirty="0">
                <a:latin typeface="黑体" panose="02010609060101010101" pitchFamily="49" charset="-122"/>
                <a:ea typeface="黑体" panose="02010609060101010101" pitchFamily="49" charset="-122"/>
              </a:rPr>
              <a:t>=1000*（1+12.7%）=1127（万元）</a:t>
            </a:r>
            <a:endParaRPr lang="zh-CN" altLang="en-US" dirty="0">
              <a:latin typeface="Times New Roman" panose="02020603050405020304" pitchFamily="18" charset="0"/>
              <a:ea typeface="宋体" panose="02010600030101010101" pitchFamily="2" charset="-122"/>
            </a:endParaRPr>
          </a:p>
        </p:txBody>
      </p:sp>
      <p:graphicFrame>
        <p:nvGraphicFramePr>
          <p:cNvPr id="34824" name="Object 8"/>
          <p:cNvGraphicFramePr>
            <a:graphicFrameLocks noChangeAspect="1"/>
          </p:cNvGraphicFramePr>
          <p:nvPr/>
        </p:nvGraphicFramePr>
        <p:xfrm>
          <a:off x="1219200" y="3346450"/>
          <a:ext cx="4032885" cy="1833245"/>
        </p:xfrm>
        <a:graphic>
          <a:graphicData uri="http://schemas.openxmlformats.org/presentationml/2006/ole">
            <mc:AlternateContent xmlns:mc="http://schemas.openxmlformats.org/markup-compatibility/2006">
              <mc:Choice xmlns:v="urn:schemas-microsoft-com:vml" Requires="v">
                <p:oleObj spid="_x0000_s2066" r:id="rId4" imgW="1892300" imgH="965200" progId="Equation.3">
                  <p:embed/>
                </p:oleObj>
              </mc:Choice>
              <mc:Fallback>
                <p:oleObj r:id="rId4" imgW="1892300" imgH="965200" progId="Equation.3">
                  <p:embed/>
                  <p:pic>
                    <p:nvPicPr>
                      <p:cNvPr id="34824" name="Object 8"/>
                      <p:cNvPicPr/>
                      <p:nvPr/>
                    </p:nvPicPr>
                    <p:blipFill>
                      <a:blip r:embed="rId5"/>
                      <a:stretch>
                        <a:fillRect/>
                      </a:stretch>
                    </p:blipFill>
                    <p:spPr>
                      <a:xfrm>
                        <a:off x="1219200" y="3346450"/>
                        <a:ext cx="4032885" cy="1833245"/>
                      </a:xfrm>
                      <a:prstGeom prst="rect">
                        <a:avLst/>
                      </a:prstGeom>
                      <a:noFill/>
                      <a:ln w="38100">
                        <a:noFill/>
                        <a:miter/>
                      </a:ln>
                    </p:spPr>
                  </p:pic>
                </p:oleObj>
              </mc:Fallback>
            </mc:AlternateContent>
          </a:graphicData>
        </a:graphic>
      </p:graphicFrame>
      <p:sp>
        <p:nvSpPr>
          <p:cNvPr id="34825" name="AutoShape 9"/>
          <p:cNvSpPr>
            <a:spLocks noChangeArrowheads="1"/>
          </p:cNvSpPr>
          <p:nvPr/>
        </p:nvSpPr>
        <p:spPr bwMode="auto">
          <a:xfrm>
            <a:off x="1371600" y="287338"/>
            <a:ext cx="1066800" cy="533400"/>
          </a:xfrm>
          <a:prstGeom prst="homePlate">
            <a:avLst>
              <a:gd name="adj" fmla="val 21426"/>
            </a:avLst>
          </a:prstGeom>
          <a:no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a:ln>
                  <a:noFill/>
                </a:ln>
                <a:solidFill>
                  <a:srgbClr val="EC3604"/>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举例</a:t>
            </a:r>
          </a:p>
        </p:txBody>
      </p:sp>
      <p:sp>
        <p:nvSpPr>
          <p:cNvPr id="46087" name="AutoShape 10"/>
          <p:cNvSpPr/>
          <p:nvPr/>
        </p:nvSpPr>
        <p:spPr>
          <a:xfrm>
            <a:off x="762000" y="439738"/>
            <a:ext cx="609600" cy="228600"/>
          </a:xfrm>
          <a:prstGeom prst="rightArrow">
            <a:avLst>
              <a:gd name="adj1" fmla="val 50000"/>
              <a:gd name="adj2" fmla="val 66518"/>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indent="0"/>
            <a:endParaRPr lang="zh-CN" altLang="en-US" dirty="0">
              <a:latin typeface="Times New Roman" panose="02020603050405020304" pitchFamily="18" charset="0"/>
              <a:ea typeface="宋体" panose="02010600030101010101" pitchFamily="2" charset="-122"/>
            </a:endParaRPr>
          </a:p>
        </p:txBody>
      </p:sp>
      <p:sp>
        <p:nvSpPr>
          <p:cNvPr id="2" name="灯片编号占位符 1"/>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CDAB096-7762-4EFA-9A30-F14A828322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24</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8785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4824"/>
                                        </p:tgtEl>
                                        <p:attrNameLst>
                                          <p:attrName>style.visibility</p:attrName>
                                        </p:attrNameLst>
                                      </p:cBhvr>
                                      <p:to>
                                        <p:strVal val="visible"/>
                                      </p:to>
                                    </p:set>
                                    <p:anim calcmode="lin" valueType="num">
                                      <p:cBhvr additive="base">
                                        <p:cTn id="7" dur="500" fill="hold"/>
                                        <p:tgtEl>
                                          <p:spTgt spid="34824"/>
                                        </p:tgtEl>
                                        <p:attrNameLst>
                                          <p:attrName>ppt_x</p:attrName>
                                        </p:attrNameLst>
                                      </p:cBhvr>
                                      <p:tavLst>
                                        <p:tav tm="0">
                                          <p:val>
                                            <p:strVal val="0-#ppt_w/2"/>
                                          </p:val>
                                        </p:tav>
                                        <p:tav tm="100000">
                                          <p:val>
                                            <p:strVal val="#ppt_x"/>
                                          </p:val>
                                        </p:tav>
                                      </p:tavLst>
                                    </p:anim>
                                    <p:anim calcmode="lin" valueType="num">
                                      <p:cBhvr additive="base">
                                        <p:cTn id="8" dur="500" fill="hold"/>
                                        <p:tgtEl>
                                          <p:spTgt spid="348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4822"/>
                                        </p:tgtEl>
                                        <p:attrNameLst>
                                          <p:attrName>style.visibility</p:attrName>
                                        </p:attrNameLst>
                                      </p:cBhvr>
                                      <p:to>
                                        <p:strVal val="visible"/>
                                      </p:to>
                                    </p:set>
                                    <p:anim calcmode="lin" valueType="num">
                                      <p:cBhvr additive="base">
                                        <p:cTn id="13" dur="500" fill="hold"/>
                                        <p:tgtEl>
                                          <p:spTgt spid="34822"/>
                                        </p:tgtEl>
                                        <p:attrNameLst>
                                          <p:attrName>ppt_x</p:attrName>
                                        </p:attrNameLst>
                                      </p:cBhvr>
                                      <p:tavLst>
                                        <p:tav tm="0">
                                          <p:val>
                                            <p:strVal val="0-#ppt_w/2"/>
                                          </p:val>
                                        </p:tav>
                                        <p:tav tm="100000">
                                          <p:val>
                                            <p:strVal val="#ppt_x"/>
                                          </p:val>
                                        </p:tav>
                                      </p:tavLst>
                                    </p:anim>
                                    <p:anim calcmode="lin" valueType="num">
                                      <p:cBhvr additive="base">
                                        <p:cTn id="14" dur="500" fill="hold"/>
                                        <p:tgtEl>
                                          <p:spTgt spid="3482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4823"/>
                                        </p:tgtEl>
                                        <p:attrNameLst>
                                          <p:attrName>style.visibility</p:attrName>
                                        </p:attrNameLst>
                                      </p:cBhvr>
                                      <p:to>
                                        <p:strVal val="visible"/>
                                      </p:to>
                                    </p:set>
                                    <p:anim calcmode="lin" valueType="num">
                                      <p:cBhvr additive="base">
                                        <p:cTn id="19" dur="500" fill="hold"/>
                                        <p:tgtEl>
                                          <p:spTgt spid="34823"/>
                                        </p:tgtEl>
                                        <p:attrNameLst>
                                          <p:attrName>ppt_x</p:attrName>
                                        </p:attrNameLst>
                                      </p:cBhvr>
                                      <p:tavLst>
                                        <p:tav tm="0">
                                          <p:val>
                                            <p:strVal val="0-#ppt_w/2"/>
                                          </p:val>
                                        </p:tav>
                                        <p:tav tm="100000">
                                          <p:val>
                                            <p:strVal val="#ppt_x"/>
                                          </p:val>
                                        </p:tav>
                                      </p:tavLst>
                                    </p:anim>
                                    <p:anim calcmode="lin" valueType="num">
                                      <p:cBhvr additive="base">
                                        <p:cTn id="20" dur="500" fill="hold"/>
                                        <p:tgtEl>
                                          <p:spTgt spid="348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2" grpId="0"/>
      <p:bldP spid="3482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文本框 3"/>
          <p:cNvSpPr txBox="1"/>
          <p:nvPr/>
        </p:nvSpPr>
        <p:spPr>
          <a:xfrm>
            <a:off x="316524" y="1011115"/>
            <a:ext cx="8247184" cy="2954655"/>
          </a:xfrm>
          <a:prstGeom prst="rect">
            <a:avLst/>
          </a:prstGeom>
          <a:noFill/>
        </p:spPr>
        <p:txBody>
          <a:bodyPr wrap="square" rtlCol="0">
            <a:spAutoFit/>
          </a:bodyPr>
          <a:lstStyle/>
          <a:p>
            <a:pPr lvl="0">
              <a:lnSpc>
                <a:spcPct val="150000"/>
              </a:lnSpc>
            </a:pPr>
            <a:r>
              <a:rPr lang="en-US" altLang="zh-CN" sz="2800" b="1" smtClean="0"/>
              <a:t>1</a:t>
            </a:r>
            <a:r>
              <a:rPr lang="zh-CN" altLang="en-US" sz="2800" b="1" smtClean="0"/>
              <a:t>、</a:t>
            </a:r>
            <a:r>
              <a:rPr lang="zh-CN" altLang="zh-CN" sz="2800" b="1" smtClean="0"/>
              <a:t>某</a:t>
            </a:r>
            <a:r>
              <a:rPr lang="zh-CN" altLang="zh-CN" sz="2800" b="1"/>
              <a:t>企业拟向国外银行商业贷款</a:t>
            </a:r>
            <a:r>
              <a:rPr lang="en-US" altLang="zh-CN" sz="2800" b="1"/>
              <a:t>1500</a:t>
            </a:r>
            <a:r>
              <a:rPr lang="zh-CN" altLang="zh-CN" sz="2800" b="1"/>
              <a:t>万美元，</a:t>
            </a:r>
            <a:r>
              <a:rPr lang="en-US" altLang="zh-CN" sz="2800" b="1"/>
              <a:t>5</a:t>
            </a:r>
            <a:r>
              <a:rPr lang="zh-CN" altLang="zh-CN" sz="2800" b="1"/>
              <a:t>年后一次性还清。现有一家美国银行可按年利率</a:t>
            </a:r>
            <a:r>
              <a:rPr lang="en-US" altLang="zh-CN" sz="2800" b="1"/>
              <a:t>10%</a:t>
            </a:r>
            <a:r>
              <a:rPr lang="zh-CN" altLang="zh-CN" sz="2800" b="1"/>
              <a:t>贷出，按年计息。另有一家日本银行愿按年利率</a:t>
            </a:r>
            <a:r>
              <a:rPr lang="en-US" altLang="zh-CN" sz="2800" b="1"/>
              <a:t>9.0%</a:t>
            </a:r>
            <a:r>
              <a:rPr lang="zh-CN" altLang="zh-CN" sz="2800" b="1"/>
              <a:t>贷出，按月计息。问该企业从哪家银行贷款较合算？</a:t>
            </a:r>
            <a:endParaRPr lang="zh-CN" altLang="zh-CN" sz="2800"/>
          </a:p>
          <a:p>
            <a:endParaRPr lang="zh-CN" altLang="en-US"/>
          </a:p>
        </p:txBody>
      </p:sp>
      <p:sp>
        <p:nvSpPr>
          <p:cNvPr id="5" name="文本框 4"/>
          <p:cNvSpPr txBox="1"/>
          <p:nvPr/>
        </p:nvSpPr>
        <p:spPr>
          <a:xfrm>
            <a:off x="316524" y="549450"/>
            <a:ext cx="5161086" cy="461665"/>
          </a:xfrm>
          <a:prstGeom prst="rect">
            <a:avLst/>
          </a:prstGeom>
          <a:noFill/>
        </p:spPr>
        <p:txBody>
          <a:bodyPr wrap="square" rtlCol="0">
            <a:spAutoFit/>
          </a:bodyPr>
          <a:lstStyle/>
          <a:p>
            <a:r>
              <a:rPr lang="zh-CN" altLang="en-US" sz="2400" b="1" smtClean="0">
                <a:solidFill>
                  <a:srgbClr val="FF0000"/>
                </a:solidFill>
              </a:rPr>
              <a:t>名义利率与实际利率例题延伸</a:t>
            </a:r>
            <a:endParaRPr lang="zh-CN" altLang="en-US" sz="2400" b="1">
              <a:solidFill>
                <a:srgbClr val="FF0000"/>
              </a:solidFill>
            </a:endParaRPr>
          </a:p>
        </p:txBody>
      </p:sp>
    </p:spTree>
    <p:extLst>
      <p:ext uri="{BB962C8B-B14F-4D97-AF65-F5344CB8AC3E}">
        <p14:creationId xmlns:p14="http://schemas.microsoft.com/office/powerpoint/2010/main" val="9677926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4977" y="905608"/>
            <a:ext cx="8335108" cy="2062103"/>
          </a:xfrm>
          <a:prstGeom prst="rect">
            <a:avLst/>
          </a:prstGeom>
          <a:noFill/>
        </p:spPr>
        <p:txBody>
          <a:bodyPr wrap="square" rtlCol="0">
            <a:spAutoFit/>
          </a:bodyPr>
          <a:lstStyle/>
          <a:p>
            <a:r>
              <a:rPr lang="en-US" altLang="zh-CN" sz="3200" b="1" smtClean="0"/>
              <a:t>2</a:t>
            </a:r>
            <a:r>
              <a:rPr lang="zh-CN" altLang="en-US" sz="3200" b="1" smtClean="0"/>
              <a:t>、</a:t>
            </a:r>
            <a:r>
              <a:rPr lang="zh-CN" altLang="zh-CN" sz="3200" b="1" smtClean="0"/>
              <a:t>某</a:t>
            </a:r>
            <a:r>
              <a:rPr lang="zh-CN" altLang="zh-CN" sz="3200" b="1"/>
              <a:t>企业向银行贷款</a:t>
            </a:r>
            <a:r>
              <a:rPr lang="en-US" altLang="zh-CN" sz="3200" b="1"/>
              <a:t>50</a:t>
            </a:r>
            <a:r>
              <a:rPr lang="zh-CN" altLang="zh-CN" sz="3200" b="1"/>
              <a:t>万元，条件是年利率</a:t>
            </a:r>
            <a:r>
              <a:rPr lang="en-US" altLang="zh-CN" sz="3200" b="1"/>
              <a:t>12%</a:t>
            </a:r>
            <a:r>
              <a:rPr lang="zh-CN" altLang="zh-CN" sz="3200" b="1"/>
              <a:t>，每月计息</a:t>
            </a:r>
            <a:r>
              <a:rPr lang="en-US" altLang="zh-CN" sz="3200" b="1"/>
              <a:t>1</a:t>
            </a:r>
            <a:r>
              <a:rPr lang="zh-CN" altLang="zh-CN" sz="3200" b="1"/>
              <a:t>次，请问年实际利率为多少？请用月利率与年实际利率分别计算第三年末应该归还的本利。</a:t>
            </a:r>
            <a:endParaRPr lang="zh-CN" altLang="en-US" sz="3200" b="1"/>
          </a:p>
        </p:txBody>
      </p:sp>
      <p:sp>
        <p:nvSpPr>
          <p:cNvPr id="3" name="文本框 2"/>
          <p:cNvSpPr txBox="1"/>
          <p:nvPr/>
        </p:nvSpPr>
        <p:spPr>
          <a:xfrm>
            <a:off x="254977" y="364812"/>
            <a:ext cx="5161086" cy="461665"/>
          </a:xfrm>
          <a:prstGeom prst="rect">
            <a:avLst/>
          </a:prstGeom>
          <a:noFill/>
        </p:spPr>
        <p:txBody>
          <a:bodyPr wrap="square" rtlCol="0">
            <a:spAutoFit/>
          </a:bodyPr>
          <a:lstStyle/>
          <a:p>
            <a:r>
              <a:rPr lang="zh-CN" altLang="en-US" sz="2400" b="1" smtClean="0">
                <a:solidFill>
                  <a:srgbClr val="FF0000"/>
                </a:solidFill>
              </a:rPr>
              <a:t>名义利率与实际利率例题延伸</a:t>
            </a:r>
            <a:endParaRPr lang="zh-CN" altLang="en-US" sz="2400" b="1">
              <a:solidFill>
                <a:srgbClr val="FF0000"/>
              </a:solidFill>
            </a:endParaRPr>
          </a:p>
        </p:txBody>
      </p:sp>
    </p:spTree>
    <p:extLst>
      <p:ext uri="{BB962C8B-B14F-4D97-AF65-F5344CB8AC3E}">
        <p14:creationId xmlns:p14="http://schemas.microsoft.com/office/powerpoint/2010/main" val="10317350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30824" y="967154"/>
            <a:ext cx="8519746" cy="1846659"/>
          </a:xfrm>
          <a:prstGeom prst="rect">
            <a:avLst/>
          </a:prstGeom>
          <a:noFill/>
        </p:spPr>
        <p:txBody>
          <a:bodyPr wrap="square" rtlCol="0">
            <a:spAutoFit/>
          </a:bodyPr>
          <a:lstStyle/>
          <a:p>
            <a:pPr lvl="0"/>
            <a:r>
              <a:rPr lang="zh-CN" altLang="zh-CN" sz="3200" b="1"/>
              <a:t>今将</a:t>
            </a:r>
            <a:r>
              <a:rPr lang="en-US" altLang="zh-CN" sz="3200" b="1"/>
              <a:t>1000</a:t>
            </a:r>
            <a:r>
              <a:rPr lang="zh-CN" altLang="zh-CN" sz="3200" b="1"/>
              <a:t>元存入银行，年利率为</a:t>
            </a:r>
            <a:r>
              <a:rPr lang="en-US" altLang="zh-CN" sz="3200" b="1"/>
              <a:t>12%</a:t>
            </a:r>
            <a:r>
              <a:rPr lang="zh-CN" altLang="zh-CN" sz="3200" b="1"/>
              <a:t>，试分别计算：计息周期为</a:t>
            </a:r>
            <a:r>
              <a:rPr lang="en-US" altLang="zh-CN" sz="3200" b="1"/>
              <a:t>1</a:t>
            </a:r>
            <a:r>
              <a:rPr lang="zh-CN" altLang="zh-CN" sz="3200" b="1"/>
              <a:t>年、半年、</a:t>
            </a:r>
            <a:r>
              <a:rPr lang="en-US" altLang="zh-CN" sz="3200" b="1"/>
              <a:t>1</a:t>
            </a:r>
            <a:r>
              <a:rPr lang="zh-CN" altLang="zh-CN" sz="3200" b="1"/>
              <a:t>个月时，</a:t>
            </a:r>
            <a:r>
              <a:rPr lang="en-US" altLang="zh-CN" sz="3200" b="1"/>
              <a:t>1</a:t>
            </a:r>
            <a:r>
              <a:rPr lang="zh-CN" altLang="zh-CN" sz="3200" b="1"/>
              <a:t>年后的本利和。</a:t>
            </a:r>
          </a:p>
          <a:p>
            <a:endParaRPr lang="zh-CN" altLang="en-US"/>
          </a:p>
        </p:txBody>
      </p:sp>
      <p:sp>
        <p:nvSpPr>
          <p:cNvPr id="3" name="文本框 2"/>
          <p:cNvSpPr txBox="1"/>
          <p:nvPr/>
        </p:nvSpPr>
        <p:spPr>
          <a:xfrm>
            <a:off x="430824" y="391189"/>
            <a:ext cx="5161086" cy="461665"/>
          </a:xfrm>
          <a:prstGeom prst="rect">
            <a:avLst/>
          </a:prstGeom>
          <a:noFill/>
        </p:spPr>
        <p:txBody>
          <a:bodyPr wrap="square" rtlCol="0">
            <a:spAutoFit/>
          </a:bodyPr>
          <a:lstStyle/>
          <a:p>
            <a:r>
              <a:rPr lang="zh-CN" altLang="en-US" sz="2400" b="1" smtClean="0">
                <a:solidFill>
                  <a:srgbClr val="FF0000"/>
                </a:solidFill>
              </a:rPr>
              <a:t>名义利率与实际利率例题延伸</a:t>
            </a:r>
            <a:endParaRPr lang="zh-CN" altLang="en-US" sz="2400" b="1">
              <a:solidFill>
                <a:srgbClr val="FF0000"/>
              </a:solidFill>
            </a:endParaRPr>
          </a:p>
        </p:txBody>
      </p:sp>
    </p:spTree>
    <p:extLst>
      <p:ext uri="{BB962C8B-B14F-4D97-AF65-F5344CB8AC3E}">
        <p14:creationId xmlns:p14="http://schemas.microsoft.com/office/powerpoint/2010/main" val="7094217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4"/>
          <p:cNvSpPr>
            <a:spLocks noChangeArrowheads="1"/>
          </p:cNvSpPr>
          <p:nvPr/>
        </p:nvSpPr>
        <p:spPr bwMode="auto">
          <a:xfrm>
            <a:off x="-381366" y="311150"/>
            <a:ext cx="719052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defRPr/>
            </a:pPr>
            <a:r>
              <a:rPr lang="zh-CN" altLang="en-US" sz="3600" dirty="0" smtClean="0">
                <a:solidFill>
                  <a:srgbClr val="8B191E"/>
                </a:solidFill>
                <a:latin typeface="+mn-lt"/>
                <a:ea typeface="微软雅黑 Light" panose="020B0502040204020203" pitchFamily="34" charset="-122"/>
              </a:rPr>
              <a:t>§3-4 资金的等效值及其计算</a:t>
            </a:r>
          </a:p>
        </p:txBody>
      </p:sp>
      <p:sp>
        <p:nvSpPr>
          <p:cNvPr id="40965" name="Text Box 5"/>
          <p:cNvSpPr txBox="1">
            <a:spLocks noChangeArrowheads="1"/>
          </p:cNvSpPr>
          <p:nvPr/>
        </p:nvSpPr>
        <p:spPr bwMode="auto">
          <a:xfrm>
            <a:off x="900113" y="1844675"/>
            <a:ext cx="7543800" cy="1136650"/>
          </a:xfrm>
          <a:prstGeom prst="rect">
            <a:avLst/>
          </a:prstGeom>
          <a:noFill/>
          <a:ln w="9525">
            <a:noFill/>
            <a:miter lim="800000"/>
          </a:ln>
          <a:effectLst/>
        </p:spPr>
        <p:txBody>
          <a:bodyPr>
            <a:spAutoFit/>
          </a:bodyPr>
          <a:lstStyle/>
          <a:p>
            <a:pPr algn="just" eaLnBrk="1" hangingPunct="1">
              <a:lnSpc>
                <a:spcPct val="150000"/>
              </a:lnSpc>
              <a:spcBef>
                <a:spcPts val="0"/>
              </a:spcBef>
              <a:defRPr/>
            </a:pPr>
            <a:r>
              <a:rPr kumimoji="1" lang="zh-CN" altLang="en-US" b="1" dirty="0">
                <a:solidFill>
                  <a:srgbClr val="F83B00"/>
                </a:solidFill>
                <a:effectLst>
                  <a:outerShdw blurRad="38100" dist="38100" dir="2700000" algn="tl">
                    <a:srgbClr val="C0C0C0"/>
                  </a:outerShdw>
                </a:effectLst>
                <a:latin typeface="+mn-lt"/>
                <a:ea typeface="微软雅黑 Light" panose="020B0502040204020203" pitchFamily="34" charset="-122"/>
              </a:rPr>
              <a:t>-----</a:t>
            </a:r>
            <a:r>
              <a:rPr kumimoji="1" lang="zh-CN" altLang="en-US" b="1" dirty="0">
                <a:solidFill>
                  <a:srgbClr val="CC3300"/>
                </a:solidFill>
                <a:latin typeface="+mn-lt"/>
                <a:ea typeface="微软雅黑 Light" panose="020B0502040204020203" pitchFamily="34" charset="-122"/>
              </a:rPr>
              <a:t>在考虑资金时间价值因素后，不同时间点上数额不等的资金在一定利率条件下具有相等的实际经济价值。 </a:t>
            </a:r>
          </a:p>
        </p:txBody>
      </p:sp>
      <p:grpSp>
        <p:nvGrpSpPr>
          <p:cNvPr id="2" name="Group 24"/>
          <p:cNvGrpSpPr>
            <a:grpSpLocks/>
          </p:cNvGrpSpPr>
          <p:nvPr/>
        </p:nvGrpSpPr>
        <p:grpSpPr bwMode="auto">
          <a:xfrm>
            <a:off x="550863" y="1219200"/>
            <a:ext cx="5638800" cy="609600"/>
            <a:chOff x="347" y="768"/>
            <a:chExt cx="3552" cy="384"/>
          </a:xfrm>
        </p:grpSpPr>
        <p:sp>
          <p:nvSpPr>
            <p:cNvPr id="40966" name="AutoShape 6"/>
            <p:cNvSpPr>
              <a:spLocks noChangeArrowheads="1"/>
            </p:cNvSpPr>
            <p:nvPr/>
          </p:nvSpPr>
          <p:spPr bwMode="auto">
            <a:xfrm>
              <a:off x="912" y="768"/>
              <a:ext cx="2987" cy="384"/>
            </a:xfrm>
            <a:prstGeom prst="roundRect">
              <a:avLst>
                <a:gd name="adj" fmla="val 16667"/>
              </a:avLst>
            </a:prstGeom>
            <a:solidFill>
              <a:srgbClr val="FFCC99">
                <a:alpha val="50000"/>
              </a:srgbClr>
            </a:solidFill>
            <a:ln w="9525">
              <a:noFill/>
              <a:miter lim="800000"/>
            </a:ln>
            <a:effectLst/>
          </p:spPr>
          <p:txBody>
            <a:bodyPr wrap="none" anchor="ctr"/>
            <a:lstStyle/>
            <a:p>
              <a:pPr algn="ctr" eaLnBrk="1" hangingPunct="1">
                <a:defRPr/>
              </a:pPr>
              <a:r>
                <a:rPr kumimoji="1" lang="zh-CN" altLang="en-US" sz="3200" b="1">
                  <a:effectLst>
                    <a:outerShdw blurRad="38100" dist="38100" dir="2700000" algn="tl">
                      <a:srgbClr val="FFFFFF"/>
                    </a:outerShdw>
                  </a:effectLst>
                  <a:latin typeface="黑体" panose="02010609060101010101" pitchFamily="2" charset="-122"/>
                  <a:ea typeface="黑体" panose="02010609060101010101" pitchFamily="2" charset="-122"/>
                </a:rPr>
                <a:t>一、资金等效值的概念</a:t>
              </a:r>
            </a:p>
          </p:txBody>
        </p:sp>
        <p:pic>
          <p:nvPicPr>
            <p:cNvPr id="35852" name="Picture 7" descr="C:\windows\temp\msoclip1\01\clip_image001.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47" y="834"/>
              <a:ext cx="40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25"/>
          <p:cNvGrpSpPr>
            <a:grpSpLocks/>
          </p:cNvGrpSpPr>
          <p:nvPr/>
        </p:nvGrpSpPr>
        <p:grpSpPr bwMode="auto">
          <a:xfrm>
            <a:off x="550863" y="3006725"/>
            <a:ext cx="8135937" cy="3600450"/>
            <a:chOff x="295" y="1797"/>
            <a:chExt cx="5125" cy="2268"/>
          </a:xfrm>
        </p:grpSpPr>
        <p:graphicFrame>
          <p:nvGraphicFramePr>
            <p:cNvPr id="35846" name="Object 20"/>
            <p:cNvGraphicFramePr>
              <a:graphicFrameLocks/>
            </p:cNvGraphicFramePr>
            <p:nvPr/>
          </p:nvGraphicFramePr>
          <p:xfrm>
            <a:off x="793" y="2411"/>
            <a:ext cx="2359" cy="317"/>
          </p:xfrm>
          <a:graphic>
            <a:graphicData uri="http://schemas.openxmlformats.org/presentationml/2006/ole">
              <mc:AlternateContent xmlns:mc="http://schemas.openxmlformats.org/markup-compatibility/2006">
                <mc:Choice xmlns:v="urn:schemas-microsoft-com:vml" Requires="v">
                  <p:oleObj spid="_x0000_s10270" r:id="rId5" imgW="1778000" imgH="228600" progId="Equation.3">
                    <p:embed/>
                  </p:oleObj>
                </mc:Choice>
                <mc:Fallback>
                  <p:oleObj r:id="rId5" imgW="1778000" imgH="228600" progId="Equation.3">
                    <p:embed/>
                    <p:pic>
                      <p:nvPicPr>
                        <p:cNvPr id="35846" name="Object 2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 y="2411"/>
                          <a:ext cx="2359"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847" name="Object 19"/>
            <p:cNvGraphicFramePr>
              <a:graphicFrameLocks/>
            </p:cNvGraphicFramePr>
            <p:nvPr/>
          </p:nvGraphicFramePr>
          <p:xfrm>
            <a:off x="839" y="3091"/>
            <a:ext cx="2404" cy="344"/>
          </p:xfrm>
          <a:graphic>
            <a:graphicData uri="http://schemas.openxmlformats.org/presentationml/2006/ole">
              <mc:AlternateContent xmlns:mc="http://schemas.openxmlformats.org/markup-compatibility/2006">
                <mc:Choice xmlns:v="urn:schemas-microsoft-com:vml" Requires="v">
                  <p:oleObj spid="_x0000_s10271" r:id="rId7" imgW="1765300" imgH="228600" progId="Equation.3">
                    <p:embed/>
                  </p:oleObj>
                </mc:Choice>
                <mc:Fallback>
                  <p:oleObj r:id="rId7" imgW="1765300" imgH="228600" progId="Equation.3">
                    <p:embed/>
                    <p:pic>
                      <p:nvPicPr>
                        <p:cNvPr id="35847" name="Object 19"/>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 y="3091"/>
                          <a:ext cx="2404"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5848" name="Rectangle 21"/>
            <p:cNvSpPr>
              <a:spLocks noChangeArrowheads="1"/>
            </p:cNvSpPr>
            <p:nvPr/>
          </p:nvSpPr>
          <p:spPr bwMode="auto">
            <a:xfrm>
              <a:off x="476" y="1797"/>
              <a:ext cx="4808"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FontTx/>
                <a:buNone/>
              </a:pPr>
              <a:r>
                <a:rPr lang="zh-CN" altLang="en-US" sz="2400"/>
                <a:t>   假设存入</a:t>
              </a:r>
              <a:r>
                <a:rPr lang="en-US" altLang="zh-CN" sz="2400"/>
                <a:t>1000</a:t>
              </a:r>
              <a:r>
                <a:rPr lang="zh-CN" altLang="en-US" sz="2400"/>
                <a:t>元，采用复利计息，年利率为</a:t>
              </a:r>
              <a:r>
                <a:rPr lang="en-US" altLang="zh-CN" sz="2400"/>
                <a:t>8%</a:t>
              </a:r>
              <a:r>
                <a:rPr lang="zh-CN" altLang="en-US" sz="2400"/>
                <a:t>时，</a:t>
              </a:r>
              <a:r>
                <a:rPr lang="en-US" altLang="zh-CN" sz="2400"/>
                <a:t>3</a:t>
              </a:r>
              <a:r>
                <a:rPr lang="zh-CN" altLang="en-US" sz="2400"/>
                <a:t>年后可获得：</a:t>
              </a:r>
            </a:p>
          </p:txBody>
        </p:sp>
        <p:sp>
          <p:nvSpPr>
            <p:cNvPr id="35849" name="Rectangle 22"/>
            <p:cNvSpPr>
              <a:spLocks noChangeArrowheads="1"/>
            </p:cNvSpPr>
            <p:nvPr/>
          </p:nvSpPr>
          <p:spPr bwMode="auto">
            <a:xfrm>
              <a:off x="295" y="2774"/>
              <a:ext cx="15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5</a:t>
              </a:r>
              <a:r>
                <a:rPr lang="zh-CN" altLang="en-US" sz="2400"/>
                <a:t>年后可获得：</a:t>
              </a:r>
            </a:p>
          </p:txBody>
        </p:sp>
        <p:sp>
          <p:nvSpPr>
            <p:cNvPr id="35850" name="Rectangle 23"/>
            <p:cNvSpPr>
              <a:spLocks noChangeArrowheads="1"/>
            </p:cNvSpPr>
            <p:nvPr/>
          </p:nvSpPr>
          <p:spPr bwMode="auto">
            <a:xfrm>
              <a:off x="521" y="3409"/>
              <a:ext cx="4899"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FontTx/>
                <a:buNone/>
              </a:pPr>
              <a:r>
                <a:rPr lang="zh-CN" altLang="en-US" sz="2400"/>
                <a:t>   不同数额的资金，折算到某一相同时点所具有的实际经济价值是相等的。</a:t>
              </a:r>
            </a:p>
          </p:txBody>
        </p:sp>
      </p:grpSp>
    </p:spTree>
    <p:extLst>
      <p:ext uri="{BB962C8B-B14F-4D97-AF65-F5344CB8AC3E}">
        <p14:creationId xmlns:p14="http://schemas.microsoft.com/office/powerpoint/2010/main" val="3386404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slide(fromLeft)">
                                      <p:cBhvr>
                                        <p:cTn id="7" dur="500"/>
                                        <p:tgtEl>
                                          <p:spTgt spid="40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40965"/>
                                        </p:tgtEl>
                                        <p:attrNameLst>
                                          <p:attrName>style.visibility</p:attrName>
                                        </p:attrNameLst>
                                      </p:cBhvr>
                                      <p:to>
                                        <p:strVal val="visible"/>
                                      </p:to>
                                    </p:set>
                                    <p:anim calcmode="lin" valueType="num">
                                      <p:cBhvr additive="base">
                                        <p:cTn id="17" dur="500" fill="hold"/>
                                        <p:tgtEl>
                                          <p:spTgt spid="40965"/>
                                        </p:tgtEl>
                                        <p:attrNameLst>
                                          <p:attrName>ppt_x</p:attrName>
                                        </p:attrNameLst>
                                      </p:cBhvr>
                                      <p:tavLst>
                                        <p:tav tm="0">
                                          <p:val>
                                            <p:strVal val="0-#ppt_w/2"/>
                                          </p:val>
                                        </p:tav>
                                        <p:tav tm="100000">
                                          <p:val>
                                            <p:strVal val="#ppt_x"/>
                                          </p:val>
                                        </p:tav>
                                      </p:tavLst>
                                    </p:anim>
                                    <p:anim calcmode="lin" valueType="num">
                                      <p:cBhvr additive="base">
                                        <p:cTn id="18" dur="500" fill="hold"/>
                                        <p:tgtEl>
                                          <p:spTgt spid="40965"/>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8" presetClass="entr" presetSubtype="12"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strips(downLeft)">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P spid="4096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组合 2"/>
          <p:cNvGrpSpPr>
            <a:grpSpLocks/>
          </p:cNvGrpSpPr>
          <p:nvPr/>
        </p:nvGrpSpPr>
        <p:grpSpPr bwMode="auto">
          <a:xfrm>
            <a:off x="433388" y="1357313"/>
            <a:ext cx="738187" cy="3981450"/>
            <a:chOff x="308768" y="1395413"/>
            <a:chExt cx="738187" cy="3981450"/>
          </a:xfrm>
        </p:grpSpPr>
        <p:sp>
          <p:nvSpPr>
            <p:cNvPr id="39948" name="圆角矩形 2"/>
            <p:cNvSpPr>
              <a:spLocks noChangeArrowheads="1"/>
            </p:cNvSpPr>
            <p:nvPr/>
          </p:nvSpPr>
          <p:spPr bwMode="auto">
            <a:xfrm>
              <a:off x="317500" y="1395413"/>
              <a:ext cx="720725" cy="3981450"/>
            </a:xfrm>
            <a:prstGeom prst="roundRect">
              <a:avLst>
                <a:gd name="adj" fmla="val 16667"/>
              </a:avLst>
            </a:prstGeom>
            <a:solidFill>
              <a:schemeClr val="accent1"/>
            </a:solidFill>
            <a:ln w="9525" algn="ctr">
              <a:solidFill>
                <a:schemeClr val="tx1"/>
              </a:solidFill>
              <a:round/>
              <a:headEnd/>
              <a:tailEnd/>
            </a:ln>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1" lang="zh-CN" altLang="en-US" sz="2400"/>
            </a:p>
          </p:txBody>
        </p:sp>
        <p:sp>
          <p:nvSpPr>
            <p:cNvPr id="2" name="文本框 1"/>
            <p:cNvSpPr txBox="1"/>
            <p:nvPr/>
          </p:nvSpPr>
          <p:spPr>
            <a:xfrm>
              <a:off x="308768" y="1493838"/>
              <a:ext cx="738187" cy="3784600"/>
            </a:xfrm>
            <a:prstGeom prst="rect">
              <a:avLst/>
            </a:prstGeom>
            <a:noFill/>
          </p:spPr>
          <p:txBody>
            <a:bodyPr vert="eaVert" wrap="none">
              <a:spAutoFit/>
            </a:bodyPr>
            <a:lstStyle/>
            <a:p>
              <a:pPr>
                <a:defRPr/>
              </a:pPr>
              <a:r>
                <a:rPr lang="zh-CN" altLang="en-US" sz="3600" dirty="0">
                  <a:latin typeface="+mn-lt"/>
                  <a:ea typeface="微软雅黑 Light" panose="020B0502040204020203" pitchFamily="34" charset="-122"/>
                </a:rPr>
                <a:t>资金等效值的计算</a:t>
              </a:r>
            </a:p>
          </p:txBody>
        </p:sp>
      </p:grpSp>
      <p:sp>
        <p:nvSpPr>
          <p:cNvPr id="39939" name="左大括号 3"/>
          <p:cNvSpPr>
            <a:spLocks/>
          </p:cNvSpPr>
          <p:nvPr/>
        </p:nvSpPr>
        <p:spPr bwMode="auto">
          <a:xfrm>
            <a:off x="1403350" y="549275"/>
            <a:ext cx="349250" cy="5543550"/>
          </a:xfrm>
          <a:prstGeom prst="leftBrace">
            <a:avLst>
              <a:gd name="adj1" fmla="val 8304"/>
              <a:gd name="adj2" fmla="val 50000"/>
            </a:avLst>
          </a:prstGeom>
          <a:noFill/>
          <a:ln w="4762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kumimoji="1" lang="zh-CN" altLang="en-US" sz="2400"/>
          </a:p>
        </p:txBody>
      </p:sp>
      <p:sp>
        <p:nvSpPr>
          <p:cNvPr id="5" name="圆角矩形 4"/>
          <p:cNvSpPr/>
          <p:nvPr/>
        </p:nvSpPr>
        <p:spPr bwMode="auto">
          <a:xfrm>
            <a:off x="1908175" y="333375"/>
            <a:ext cx="4248150" cy="574675"/>
          </a:xfrm>
          <a:prstGeom prst="roundRect">
            <a:avLst/>
          </a:prstGeom>
          <a:solidFill>
            <a:schemeClr val="accent1">
              <a:lumMod val="40000"/>
              <a:lumOff val="60000"/>
            </a:schemeClr>
          </a:solidFill>
          <a:ln w="9525" cap="flat" cmpd="sng" algn="ctr">
            <a:solidFill>
              <a:schemeClr val="accent1">
                <a:lumMod val="60000"/>
                <a:lumOff val="40000"/>
              </a:schemeClr>
            </a:solidFill>
            <a:prstDash val="solid"/>
            <a:round/>
            <a:headEnd type="none" w="med" len="med"/>
            <a:tailEnd type="none" w="med" len="med"/>
          </a:ln>
        </p:spPr>
        <p:txBody>
          <a:bodyPr/>
          <a:lstStyle/>
          <a:p>
            <a:pPr eaLnBrk="1" hangingPunct="1">
              <a:defRPr/>
            </a:pPr>
            <a:r>
              <a:rPr kumimoji="1" lang="zh-CN" altLang="en-US" sz="2800" dirty="0"/>
              <a:t>一次支付类型等效值计算</a:t>
            </a:r>
          </a:p>
        </p:txBody>
      </p:sp>
      <p:sp>
        <p:nvSpPr>
          <p:cNvPr id="6" name="圆角矩形 5"/>
          <p:cNvSpPr/>
          <p:nvPr/>
        </p:nvSpPr>
        <p:spPr bwMode="auto">
          <a:xfrm>
            <a:off x="1908175" y="1677988"/>
            <a:ext cx="4248150" cy="574675"/>
          </a:xfrm>
          <a:prstGeom prst="roundRect">
            <a:avLst/>
          </a:prstGeom>
          <a:solidFill>
            <a:schemeClr val="accent1">
              <a:lumMod val="40000"/>
              <a:lumOff val="60000"/>
            </a:schemeClr>
          </a:solidFill>
          <a:ln w="9525" cap="flat" cmpd="sng" algn="ctr">
            <a:solidFill>
              <a:schemeClr val="accent1">
                <a:lumMod val="60000"/>
                <a:lumOff val="40000"/>
              </a:schemeClr>
            </a:solidFill>
            <a:prstDash val="solid"/>
            <a:round/>
            <a:headEnd type="none" w="med" len="med"/>
            <a:tailEnd type="none" w="med" len="med"/>
          </a:ln>
        </p:spPr>
        <p:txBody>
          <a:bodyPr/>
          <a:lstStyle/>
          <a:p>
            <a:pPr eaLnBrk="1" hangingPunct="1">
              <a:defRPr/>
            </a:pPr>
            <a:r>
              <a:rPr kumimoji="1" lang="zh-CN" altLang="en-US" sz="2800" dirty="0"/>
              <a:t>等额分付类型等效值计算</a:t>
            </a:r>
          </a:p>
        </p:txBody>
      </p:sp>
      <p:sp>
        <p:nvSpPr>
          <p:cNvPr id="7" name="圆角矩形 6"/>
          <p:cNvSpPr/>
          <p:nvPr/>
        </p:nvSpPr>
        <p:spPr bwMode="auto">
          <a:xfrm>
            <a:off x="1979613" y="4175125"/>
            <a:ext cx="4248150" cy="576263"/>
          </a:xfrm>
          <a:prstGeom prst="roundRect">
            <a:avLst/>
          </a:prstGeom>
          <a:solidFill>
            <a:schemeClr val="accent1">
              <a:lumMod val="40000"/>
              <a:lumOff val="60000"/>
            </a:schemeClr>
          </a:solidFill>
          <a:ln w="9525" cap="flat" cmpd="sng" algn="ctr">
            <a:solidFill>
              <a:schemeClr val="accent1">
                <a:lumMod val="60000"/>
                <a:lumOff val="40000"/>
              </a:schemeClr>
            </a:solidFill>
            <a:prstDash val="solid"/>
            <a:round/>
            <a:headEnd type="none" w="med" len="med"/>
            <a:tailEnd type="none" w="med" len="med"/>
          </a:ln>
        </p:spPr>
        <p:txBody>
          <a:bodyPr/>
          <a:lstStyle/>
          <a:p>
            <a:pPr eaLnBrk="1" hangingPunct="1">
              <a:defRPr/>
            </a:pPr>
            <a:r>
              <a:rPr kumimoji="1" lang="zh-CN" altLang="en-US" sz="2800" dirty="0"/>
              <a:t>等差类型等效值计算</a:t>
            </a:r>
          </a:p>
        </p:txBody>
      </p:sp>
      <p:sp>
        <p:nvSpPr>
          <p:cNvPr id="8" name="圆角矩形 7"/>
          <p:cNvSpPr/>
          <p:nvPr/>
        </p:nvSpPr>
        <p:spPr bwMode="auto">
          <a:xfrm>
            <a:off x="1979613" y="5772150"/>
            <a:ext cx="4248150" cy="576263"/>
          </a:xfrm>
          <a:prstGeom prst="roundRect">
            <a:avLst/>
          </a:prstGeom>
          <a:solidFill>
            <a:schemeClr val="accent1">
              <a:lumMod val="40000"/>
              <a:lumOff val="60000"/>
            </a:schemeClr>
          </a:solidFill>
          <a:ln w="9525" cap="flat" cmpd="sng" algn="ctr">
            <a:solidFill>
              <a:schemeClr val="accent1">
                <a:lumMod val="60000"/>
                <a:lumOff val="40000"/>
              </a:schemeClr>
            </a:solidFill>
            <a:prstDash val="solid"/>
            <a:round/>
            <a:headEnd type="none" w="med" len="med"/>
            <a:tailEnd type="none" w="med" len="med"/>
          </a:ln>
        </p:spPr>
        <p:txBody>
          <a:bodyPr/>
          <a:lstStyle/>
          <a:p>
            <a:pPr eaLnBrk="1" hangingPunct="1">
              <a:defRPr/>
            </a:pPr>
            <a:r>
              <a:rPr kumimoji="1" lang="zh-CN" altLang="en-US" sz="2800" dirty="0"/>
              <a:t>等比类型等效值计算</a:t>
            </a:r>
          </a:p>
        </p:txBody>
      </p:sp>
      <p:sp>
        <p:nvSpPr>
          <p:cNvPr id="39944" name="文本框 8"/>
          <p:cNvSpPr txBox="1">
            <a:spLocks noChangeArrowheads="1"/>
          </p:cNvSpPr>
          <p:nvPr/>
        </p:nvSpPr>
        <p:spPr bwMode="auto">
          <a:xfrm>
            <a:off x="3203575" y="889000"/>
            <a:ext cx="300513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0"/>
              </a:spcBef>
              <a:buFontTx/>
              <a:buNone/>
            </a:pPr>
            <a:r>
              <a:rPr lang="en-US" altLang="zh-CN" sz="2000"/>
              <a:t>1. </a:t>
            </a:r>
            <a:r>
              <a:rPr lang="zh-CN" altLang="en-US" sz="2000"/>
              <a:t>一次支付复利终值计算</a:t>
            </a:r>
            <a:endParaRPr lang="en-US" altLang="zh-CN" sz="2000"/>
          </a:p>
          <a:p>
            <a:pPr algn="just">
              <a:lnSpc>
                <a:spcPct val="130000"/>
              </a:lnSpc>
              <a:spcBef>
                <a:spcPct val="0"/>
              </a:spcBef>
              <a:buFontTx/>
              <a:buNone/>
            </a:pPr>
            <a:r>
              <a:rPr lang="en-US" altLang="zh-CN" sz="2000"/>
              <a:t>     2. </a:t>
            </a:r>
            <a:r>
              <a:rPr lang="zh-CN" altLang="en-US" sz="2000"/>
              <a:t>一次支付现值计算</a:t>
            </a:r>
            <a:endParaRPr lang="en-US" altLang="zh-CN" sz="2000"/>
          </a:p>
        </p:txBody>
      </p:sp>
      <p:sp>
        <p:nvSpPr>
          <p:cNvPr id="39945" name="文本框 9"/>
          <p:cNvSpPr txBox="1">
            <a:spLocks noChangeArrowheads="1"/>
          </p:cNvSpPr>
          <p:nvPr/>
        </p:nvSpPr>
        <p:spPr bwMode="auto">
          <a:xfrm>
            <a:off x="2600325" y="2359025"/>
            <a:ext cx="396875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0"/>
              </a:spcBef>
              <a:buFontTx/>
              <a:buNone/>
            </a:pPr>
            <a:r>
              <a:rPr lang="en-US" altLang="zh-CN" sz="2000"/>
              <a:t>1. </a:t>
            </a:r>
            <a:r>
              <a:rPr lang="zh-CN" altLang="en-US" sz="2000"/>
              <a:t>等额分付终值公式</a:t>
            </a:r>
            <a:endParaRPr lang="en-US" altLang="zh-CN" sz="2000"/>
          </a:p>
          <a:p>
            <a:pPr algn="just">
              <a:lnSpc>
                <a:spcPct val="130000"/>
              </a:lnSpc>
              <a:spcBef>
                <a:spcPct val="0"/>
              </a:spcBef>
              <a:buFontTx/>
              <a:buNone/>
            </a:pPr>
            <a:r>
              <a:rPr lang="en-US" altLang="zh-CN" sz="2000"/>
              <a:t>     2. </a:t>
            </a:r>
            <a:r>
              <a:rPr lang="zh-CN" altLang="en-US" sz="2000"/>
              <a:t>等额分付偿债基金公式</a:t>
            </a:r>
            <a:endParaRPr lang="en-US" altLang="zh-CN" sz="2000"/>
          </a:p>
          <a:p>
            <a:pPr algn="just">
              <a:lnSpc>
                <a:spcPct val="130000"/>
              </a:lnSpc>
              <a:spcBef>
                <a:spcPct val="0"/>
              </a:spcBef>
              <a:buFontTx/>
              <a:buNone/>
            </a:pPr>
            <a:r>
              <a:rPr lang="en-US" altLang="zh-CN" sz="2000"/>
              <a:t>          3. </a:t>
            </a:r>
            <a:r>
              <a:rPr lang="zh-CN" altLang="en-US" sz="2000"/>
              <a:t>等额分付现值公式</a:t>
            </a:r>
            <a:endParaRPr lang="en-US" altLang="zh-CN" sz="2000"/>
          </a:p>
          <a:p>
            <a:pPr algn="just">
              <a:lnSpc>
                <a:spcPct val="130000"/>
              </a:lnSpc>
              <a:spcBef>
                <a:spcPct val="0"/>
              </a:spcBef>
              <a:buFontTx/>
              <a:buNone/>
            </a:pPr>
            <a:r>
              <a:rPr lang="en-US" altLang="zh-CN" sz="2000"/>
              <a:t>               4. </a:t>
            </a:r>
            <a:r>
              <a:rPr lang="zh-CN" altLang="en-US" sz="2000"/>
              <a:t>等额分付资金回收公式</a:t>
            </a:r>
            <a:endParaRPr lang="en-US" altLang="zh-CN" sz="2000"/>
          </a:p>
        </p:txBody>
      </p:sp>
      <p:sp>
        <p:nvSpPr>
          <p:cNvPr id="39946" name="文本框 10"/>
          <p:cNvSpPr txBox="1">
            <a:spLocks noChangeArrowheads="1"/>
          </p:cNvSpPr>
          <p:nvPr/>
        </p:nvSpPr>
        <p:spPr bwMode="auto">
          <a:xfrm>
            <a:off x="2624138" y="4773613"/>
            <a:ext cx="339090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0"/>
              </a:spcBef>
              <a:buFontTx/>
              <a:buNone/>
            </a:pPr>
            <a:r>
              <a:rPr lang="en-US" altLang="zh-CN" sz="2000"/>
              <a:t>1. </a:t>
            </a:r>
            <a:r>
              <a:rPr lang="zh-CN" altLang="en-US" sz="2000"/>
              <a:t>等差分付序列终值公式</a:t>
            </a:r>
            <a:endParaRPr lang="en-US" altLang="zh-CN" sz="2000"/>
          </a:p>
          <a:p>
            <a:pPr algn="just">
              <a:lnSpc>
                <a:spcPct val="130000"/>
              </a:lnSpc>
              <a:spcBef>
                <a:spcPct val="0"/>
              </a:spcBef>
              <a:buFontTx/>
              <a:buNone/>
            </a:pPr>
            <a:r>
              <a:rPr lang="en-US" altLang="zh-CN" sz="2000"/>
              <a:t>     2. </a:t>
            </a:r>
            <a:r>
              <a:rPr lang="zh-CN" altLang="en-US" sz="2000"/>
              <a:t>等额分付序列现值公式</a:t>
            </a:r>
            <a:endParaRPr lang="en-US" altLang="zh-CN" sz="2000"/>
          </a:p>
        </p:txBody>
      </p:sp>
      <p:sp>
        <p:nvSpPr>
          <p:cNvPr id="39947" name="文本框 11"/>
          <p:cNvSpPr txBox="1">
            <a:spLocks noChangeArrowheads="1"/>
          </p:cNvSpPr>
          <p:nvPr/>
        </p:nvSpPr>
        <p:spPr bwMode="auto">
          <a:xfrm>
            <a:off x="2730500" y="6348413"/>
            <a:ext cx="24923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ct val="0"/>
              </a:spcBef>
              <a:buFontTx/>
              <a:buNone/>
            </a:pPr>
            <a:r>
              <a:rPr lang="en-US" altLang="zh-CN" sz="2000"/>
              <a:t>1. </a:t>
            </a:r>
            <a:r>
              <a:rPr lang="zh-CN" altLang="en-US" sz="2000"/>
              <a:t>等比序列现值公式</a:t>
            </a:r>
            <a:endParaRPr lang="en-US" altLang="zh-CN" sz="2000"/>
          </a:p>
        </p:txBody>
      </p:sp>
    </p:spTree>
    <p:extLst>
      <p:ext uri="{BB962C8B-B14F-4D97-AF65-F5344CB8AC3E}">
        <p14:creationId xmlns:p14="http://schemas.microsoft.com/office/powerpoint/2010/main" val="6808622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0" y="295275"/>
            <a:ext cx="5424854"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defRPr/>
            </a:pPr>
            <a:r>
              <a:rPr lang="zh-CN" altLang="en-US" b="1" dirty="0" smtClean="0">
                <a:solidFill>
                  <a:srgbClr val="8B191E"/>
                </a:solidFill>
                <a:latin typeface="+mn-lt"/>
                <a:ea typeface="微软雅黑 Light" panose="020B0502040204020203" pitchFamily="34" charset="-122"/>
              </a:rPr>
              <a:t>§2-3 固定资产的折旧</a:t>
            </a:r>
          </a:p>
        </p:txBody>
      </p:sp>
      <p:sp>
        <p:nvSpPr>
          <p:cNvPr id="41987" name="AutoShape 3"/>
          <p:cNvSpPr>
            <a:spLocks noChangeArrowheads="1"/>
          </p:cNvSpPr>
          <p:nvPr/>
        </p:nvSpPr>
        <p:spPr bwMode="auto">
          <a:xfrm>
            <a:off x="527050" y="1127125"/>
            <a:ext cx="2667000" cy="533400"/>
          </a:xfrm>
          <a:prstGeom prst="roundRect">
            <a:avLst>
              <a:gd name="adj" fmla="val 16667"/>
            </a:avLst>
          </a:prstGeom>
          <a:solidFill>
            <a:srgbClr val="CCFFFF"/>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rgbClr val="CC0000"/>
                </a:solidFill>
                <a:latin typeface="微软雅黑 Light" panose="020B0502040204020203" pitchFamily="34" charset="-122"/>
                <a:ea typeface="微软雅黑 Light" panose="020B0502040204020203" pitchFamily="34" charset="-122"/>
              </a:rPr>
              <a:t>一、折旧和折旧率</a:t>
            </a:r>
          </a:p>
        </p:txBody>
      </p:sp>
      <p:grpSp>
        <p:nvGrpSpPr>
          <p:cNvPr id="41988" name="Group 13"/>
          <p:cNvGrpSpPr>
            <a:grpSpLocks/>
          </p:cNvGrpSpPr>
          <p:nvPr/>
        </p:nvGrpSpPr>
        <p:grpSpPr bwMode="auto">
          <a:xfrm>
            <a:off x="685800" y="1935163"/>
            <a:ext cx="7773988" cy="1477962"/>
            <a:chOff x="432" y="1219"/>
            <a:chExt cx="4897" cy="931"/>
          </a:xfrm>
        </p:grpSpPr>
        <p:sp>
          <p:nvSpPr>
            <p:cNvPr id="45062" name="Rectangle 6"/>
            <p:cNvSpPr>
              <a:spLocks noChangeArrowheads="1"/>
            </p:cNvSpPr>
            <p:nvPr/>
          </p:nvSpPr>
          <p:spPr bwMode="auto">
            <a:xfrm>
              <a:off x="432" y="1219"/>
              <a:ext cx="1253" cy="336"/>
            </a:xfrm>
            <a:prstGeom prst="rect">
              <a:avLst/>
            </a:prstGeom>
            <a:solidFill>
              <a:srgbClr val="FFFF99"/>
            </a:solidFill>
            <a:ln w="9525">
              <a:noFill/>
              <a:miter lim="800000"/>
            </a:ln>
            <a:effectLst/>
          </p:spPr>
          <p:txBody>
            <a:bodyPr wrap="none" anchor="ctr"/>
            <a:lstStyle/>
            <a:p>
              <a:pPr algn="ctr" eaLnBrk="1" hangingPunct="1">
                <a:buFontTx/>
                <a:buChar char="•"/>
                <a:defRPr/>
              </a:pPr>
              <a:r>
                <a:rPr kumimoji="1" lang="zh-CN" altLang="en-US" b="1" dirty="0">
                  <a:effectLst>
                    <a:outerShdw blurRad="38100" dist="38100" dir="2700000" algn="tl">
                      <a:srgbClr val="FFFFFF"/>
                    </a:outerShdw>
                  </a:effectLst>
                  <a:ea typeface="黑体" panose="02010609060101010101" pitchFamily="49" charset="-122"/>
                </a:rPr>
                <a:t> 固定资产折旧</a:t>
              </a:r>
            </a:p>
          </p:txBody>
        </p:sp>
        <p:sp>
          <p:nvSpPr>
            <p:cNvPr id="41994" name="Text Box 11"/>
            <p:cNvSpPr txBox="1">
              <a:spLocks noChangeArrowheads="1"/>
            </p:cNvSpPr>
            <p:nvPr/>
          </p:nvSpPr>
          <p:spPr bwMode="auto">
            <a:xfrm>
              <a:off x="1685" y="1219"/>
              <a:ext cx="3644" cy="9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0"/>
                </a:spcBef>
                <a:buFontTx/>
                <a:buNone/>
              </a:pPr>
              <a:r>
                <a:rPr lang="zh-CN" altLang="en-US" sz="2000">
                  <a:latin typeface="微软雅黑 Light" panose="020B0502040204020203" pitchFamily="34" charset="-122"/>
                  <a:ea typeface="微软雅黑 Light" panose="020B0502040204020203" pitchFamily="34" charset="-122"/>
                </a:rPr>
                <a:t>固定资产由于使用，不断磨损，逐渐丧失实用价值，企业为了将来更新固定资产，逐年从总成本费用中提取磨损部分价值，补偿固定资产价值的耗损。</a:t>
              </a:r>
            </a:p>
          </p:txBody>
        </p:sp>
      </p:grpSp>
      <p:grpSp>
        <p:nvGrpSpPr>
          <p:cNvPr id="41989" name="Group 14"/>
          <p:cNvGrpSpPr>
            <a:grpSpLocks/>
          </p:cNvGrpSpPr>
          <p:nvPr/>
        </p:nvGrpSpPr>
        <p:grpSpPr bwMode="auto">
          <a:xfrm>
            <a:off x="609600" y="3962400"/>
            <a:ext cx="7850188" cy="2209800"/>
            <a:chOff x="384" y="2496"/>
            <a:chExt cx="4560" cy="1392"/>
          </a:xfrm>
        </p:grpSpPr>
        <p:sp>
          <p:nvSpPr>
            <p:cNvPr id="41990" name="Text Box 7"/>
            <p:cNvSpPr txBox="1">
              <a:spLocks noChangeArrowheads="1"/>
            </p:cNvSpPr>
            <p:nvPr/>
          </p:nvSpPr>
          <p:spPr bwMode="auto">
            <a:xfrm>
              <a:off x="2016" y="3600"/>
              <a:ext cx="29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solidFill>
                    <a:srgbClr val="D8323A"/>
                  </a:solidFill>
                  <a:latin typeface="黑体" panose="02010609060101010101" pitchFamily="49" charset="-122"/>
                  <a:ea typeface="黑体" panose="02010609060101010101" pitchFamily="49" charset="-122"/>
                </a:rPr>
                <a:t>----</a:t>
              </a:r>
              <a:r>
                <a:rPr lang="zh-CN" altLang="en-US" sz="2400" b="1" i="1">
                  <a:solidFill>
                    <a:srgbClr val="D8323A"/>
                  </a:solidFill>
                  <a:latin typeface="黑体" panose="02010609060101010101" pitchFamily="49" charset="-122"/>
                  <a:ea typeface="黑体" panose="02010609060101010101" pitchFamily="49" charset="-122"/>
                </a:rPr>
                <a:t>有计划补偿固定资产损耗</a:t>
              </a:r>
              <a:endParaRPr lang="en-US" altLang="zh-CN" sz="2400" b="1" i="1">
                <a:solidFill>
                  <a:srgbClr val="D8323A"/>
                </a:solidFill>
                <a:latin typeface="黑体" panose="02010609060101010101" pitchFamily="49" charset="-122"/>
                <a:ea typeface="黑体" panose="02010609060101010101" pitchFamily="49" charset="-122"/>
              </a:endParaRPr>
            </a:p>
          </p:txBody>
        </p:sp>
        <p:sp>
          <p:nvSpPr>
            <p:cNvPr id="45066" name="Rectangle 10"/>
            <p:cNvSpPr>
              <a:spLocks noChangeArrowheads="1"/>
            </p:cNvSpPr>
            <p:nvPr/>
          </p:nvSpPr>
          <p:spPr bwMode="auto">
            <a:xfrm>
              <a:off x="384" y="2496"/>
              <a:ext cx="1200" cy="336"/>
            </a:xfrm>
            <a:prstGeom prst="rect">
              <a:avLst/>
            </a:prstGeom>
            <a:solidFill>
              <a:srgbClr val="FFCCCC"/>
            </a:solidFill>
            <a:ln w="9525">
              <a:noFill/>
              <a:miter lim="800000"/>
            </a:ln>
            <a:effectLst/>
          </p:spPr>
          <p:txBody>
            <a:bodyPr wrap="none" anchor="ctr"/>
            <a:lstStyle/>
            <a:p>
              <a:pPr algn="ctr" eaLnBrk="1" hangingPunct="1">
                <a:buFontTx/>
                <a:buChar char="•"/>
                <a:defRPr/>
              </a:pPr>
              <a:r>
                <a:rPr kumimoji="1" lang="zh-CN" altLang="en-US" b="1" dirty="0">
                  <a:solidFill>
                    <a:srgbClr val="4A3FDB"/>
                  </a:solidFill>
                  <a:effectLst>
                    <a:outerShdw blurRad="38100" dist="38100" dir="2700000" algn="tl">
                      <a:srgbClr val="000000"/>
                    </a:outerShdw>
                  </a:effectLst>
                </a:rPr>
                <a:t> 大修理折旧</a:t>
              </a:r>
            </a:p>
          </p:txBody>
        </p:sp>
        <p:sp>
          <p:nvSpPr>
            <p:cNvPr id="41992" name="Text Box 12"/>
            <p:cNvSpPr txBox="1">
              <a:spLocks noChangeArrowheads="1"/>
            </p:cNvSpPr>
            <p:nvPr/>
          </p:nvSpPr>
          <p:spPr bwMode="auto">
            <a:xfrm>
              <a:off x="1584" y="2496"/>
              <a:ext cx="3360" cy="93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0"/>
                </a:spcBef>
                <a:buFontTx/>
                <a:buNone/>
              </a:pPr>
              <a:r>
                <a:rPr lang="zh-CN" altLang="en-US" sz="2000">
                  <a:latin typeface="微软雅黑 Light" panose="020B0502040204020203" pitchFamily="34" charset="-122"/>
                  <a:ea typeface="微软雅黑 Light" panose="020B0502040204020203" pitchFamily="34" charset="-122"/>
                </a:rPr>
                <a:t>固定资产使用过程中，要进行维护和修理，从而产生额外的费用，将转移到产品中去的额外耗费从产品价值中收回，称为大修理折旧 </a:t>
              </a:r>
            </a:p>
          </p:txBody>
        </p:sp>
      </p:grpSp>
    </p:spTree>
    <p:extLst>
      <p:ext uri="{BB962C8B-B14F-4D97-AF65-F5344CB8AC3E}">
        <p14:creationId xmlns:p14="http://schemas.microsoft.com/office/powerpoint/2010/main" val="955712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AutoShape 4"/>
          <p:cNvSpPr>
            <a:spLocks noChangeArrowheads="1"/>
          </p:cNvSpPr>
          <p:nvPr/>
        </p:nvSpPr>
        <p:spPr bwMode="auto">
          <a:xfrm>
            <a:off x="539750" y="476250"/>
            <a:ext cx="6019800" cy="609600"/>
          </a:xfrm>
          <a:prstGeom prst="roundRect">
            <a:avLst>
              <a:gd name="adj" fmla="val 16667"/>
            </a:avLst>
          </a:prstGeom>
          <a:solidFill>
            <a:srgbClr val="FFCC99">
              <a:alpha val="50000"/>
            </a:srgbClr>
          </a:solidFill>
          <a:ln w="9525">
            <a:noFill/>
            <a:miter lim="800000"/>
          </a:ln>
          <a:effectLst/>
        </p:spPr>
        <p:txBody>
          <a:bodyPr wrap="none" anchor="ctr"/>
          <a:lstStyle/>
          <a:p>
            <a:pPr algn="ctr" eaLnBrk="1" hangingPunct="1">
              <a:defRPr/>
            </a:pPr>
            <a:r>
              <a:rPr kumimoji="1" lang="zh-CN" altLang="en-US" sz="3200" b="1">
                <a:effectLst>
                  <a:outerShdw blurRad="38100" dist="38100" dir="2700000" algn="tl">
                    <a:srgbClr val="FFFFFF"/>
                  </a:outerShdw>
                </a:effectLst>
                <a:latin typeface="黑体" panose="02010609060101010101" pitchFamily="2" charset="-122"/>
                <a:ea typeface="黑体" panose="02010609060101010101" pitchFamily="2" charset="-122"/>
              </a:rPr>
              <a:t>二、一次支付类型等效值的计算</a:t>
            </a:r>
          </a:p>
        </p:txBody>
      </p:sp>
      <p:sp>
        <p:nvSpPr>
          <p:cNvPr id="46085" name="Text Box 5"/>
          <p:cNvSpPr txBox="1">
            <a:spLocks noChangeArrowheads="1"/>
          </p:cNvSpPr>
          <p:nvPr/>
        </p:nvSpPr>
        <p:spPr bwMode="auto">
          <a:xfrm>
            <a:off x="2690813" y="4919663"/>
            <a:ext cx="3124200" cy="457200"/>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solidFill>
                  <a:srgbClr val="96320E"/>
                </a:solidFill>
                <a:latin typeface="黑体" panose="02010609060101010101" pitchFamily="49" charset="-122"/>
                <a:ea typeface="黑体" panose="02010609060101010101" pitchFamily="49" charset="-122"/>
              </a:rPr>
              <a:t>注意图中</a:t>
            </a:r>
            <a:r>
              <a:rPr lang="en-US" altLang="zh-CN" sz="2400" b="1">
                <a:solidFill>
                  <a:srgbClr val="96320E"/>
                </a:solidFill>
                <a:latin typeface="黑体" panose="02010609060101010101" pitchFamily="49" charset="-122"/>
                <a:ea typeface="黑体" panose="02010609060101010101" pitchFamily="49" charset="-122"/>
              </a:rPr>
              <a:t>P、F</a:t>
            </a:r>
            <a:r>
              <a:rPr lang="zh-CN" altLang="en-US" sz="2400" b="1">
                <a:solidFill>
                  <a:srgbClr val="96320E"/>
                </a:solidFill>
                <a:latin typeface="黑体" panose="02010609060101010101" pitchFamily="49" charset="-122"/>
                <a:ea typeface="黑体" panose="02010609060101010101" pitchFamily="49" charset="-122"/>
              </a:rPr>
              <a:t>的位置</a:t>
            </a:r>
            <a:endParaRPr lang="zh-CN" altLang="en-US" sz="2400">
              <a:solidFill>
                <a:srgbClr val="96320E"/>
              </a:solidFill>
            </a:endParaRPr>
          </a:p>
        </p:txBody>
      </p:sp>
      <p:grpSp>
        <p:nvGrpSpPr>
          <p:cNvPr id="2" name="Group 32"/>
          <p:cNvGrpSpPr>
            <a:grpSpLocks/>
          </p:cNvGrpSpPr>
          <p:nvPr/>
        </p:nvGrpSpPr>
        <p:grpSpPr bwMode="auto">
          <a:xfrm>
            <a:off x="1924050" y="2460625"/>
            <a:ext cx="5414963" cy="2170113"/>
            <a:chOff x="1212" y="1550"/>
            <a:chExt cx="3411" cy="1367"/>
          </a:xfrm>
        </p:grpSpPr>
        <p:sp>
          <p:nvSpPr>
            <p:cNvPr id="40967" name="Text Box 9"/>
            <p:cNvSpPr txBox="1">
              <a:spLocks noChangeArrowheads="1"/>
            </p:cNvSpPr>
            <p:nvPr/>
          </p:nvSpPr>
          <p:spPr bwMode="auto">
            <a:xfrm>
              <a:off x="4188" y="1550"/>
              <a:ext cx="2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solidFill>
                    <a:srgbClr val="252513"/>
                  </a:solidFill>
                  <a:latin typeface="黑体" panose="02010609060101010101" pitchFamily="49" charset="-122"/>
                  <a:ea typeface="黑体" panose="02010609060101010101" pitchFamily="49" charset="-122"/>
                </a:rPr>
                <a:t>F</a:t>
              </a:r>
              <a:endParaRPr lang="en-US" altLang="zh-CN" sz="2400">
                <a:solidFill>
                  <a:srgbClr val="252513"/>
                </a:solidFill>
              </a:endParaRPr>
            </a:p>
          </p:txBody>
        </p:sp>
        <p:grpSp>
          <p:nvGrpSpPr>
            <p:cNvPr id="40968" name="Group 31"/>
            <p:cNvGrpSpPr>
              <a:grpSpLocks/>
            </p:cNvGrpSpPr>
            <p:nvPr/>
          </p:nvGrpSpPr>
          <p:grpSpPr bwMode="auto">
            <a:xfrm>
              <a:off x="1212" y="1762"/>
              <a:ext cx="3411" cy="1155"/>
              <a:chOff x="1212" y="1762"/>
              <a:chExt cx="3411" cy="1155"/>
            </a:xfrm>
          </p:grpSpPr>
          <p:grpSp>
            <p:nvGrpSpPr>
              <p:cNvPr id="40969" name="Group 6"/>
              <p:cNvGrpSpPr>
                <a:grpSpLocks/>
              </p:cNvGrpSpPr>
              <p:nvPr/>
            </p:nvGrpSpPr>
            <p:grpSpPr bwMode="auto">
              <a:xfrm>
                <a:off x="3398" y="2202"/>
                <a:ext cx="263" cy="63"/>
                <a:chOff x="4416" y="1392"/>
                <a:chExt cx="144" cy="48"/>
              </a:xfrm>
            </p:grpSpPr>
            <p:sp>
              <p:nvSpPr>
                <p:cNvPr id="40989" name="Line 7"/>
                <p:cNvSpPr>
                  <a:spLocks noChangeShapeType="1"/>
                </p:cNvSpPr>
                <p:nvPr/>
              </p:nvSpPr>
              <p:spPr bwMode="auto">
                <a:xfrm>
                  <a:off x="4512" y="1392"/>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90" name="Line 8"/>
                <p:cNvSpPr>
                  <a:spLocks noChangeShapeType="1"/>
                </p:cNvSpPr>
                <p:nvPr/>
              </p:nvSpPr>
              <p:spPr bwMode="auto">
                <a:xfrm>
                  <a:off x="4416"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0970" name="Line 10"/>
              <p:cNvSpPr>
                <a:spLocks noChangeShapeType="1"/>
              </p:cNvSpPr>
              <p:nvPr/>
            </p:nvSpPr>
            <p:spPr bwMode="auto">
              <a:xfrm>
                <a:off x="1383" y="2251"/>
                <a:ext cx="209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1" name="Line 11"/>
              <p:cNvSpPr>
                <a:spLocks noChangeShapeType="1"/>
              </p:cNvSpPr>
              <p:nvPr/>
            </p:nvSpPr>
            <p:spPr bwMode="auto">
              <a:xfrm>
                <a:off x="1387" y="2265"/>
                <a:ext cx="0" cy="4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2" name="Line 12"/>
              <p:cNvSpPr>
                <a:spLocks noChangeShapeType="1"/>
              </p:cNvSpPr>
              <p:nvPr/>
            </p:nvSpPr>
            <p:spPr bwMode="auto">
              <a:xfrm flipV="1">
                <a:off x="4186" y="1762"/>
                <a:ext cx="0" cy="503"/>
              </a:xfrm>
              <a:prstGeom prst="line">
                <a:avLst/>
              </a:prstGeom>
              <a:noFill/>
              <a:ln w="9525">
                <a:solidFill>
                  <a:srgbClr val="25251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973" name="Text Box 13"/>
              <p:cNvSpPr txBox="1">
                <a:spLocks noChangeArrowheads="1"/>
              </p:cNvSpPr>
              <p:nvPr/>
            </p:nvSpPr>
            <p:spPr bwMode="auto">
              <a:xfrm>
                <a:off x="1394" y="2606"/>
                <a:ext cx="8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黑体" panose="02010609060101010101" pitchFamily="49" charset="-122"/>
                    <a:ea typeface="黑体" panose="02010609060101010101" pitchFamily="49" charset="-122"/>
                  </a:rPr>
                  <a:t>P</a:t>
                </a:r>
                <a:endParaRPr lang="en-US" altLang="zh-CN" sz="2400"/>
              </a:p>
            </p:txBody>
          </p:sp>
          <p:sp>
            <p:nvSpPr>
              <p:cNvPr id="40974" name="Line 14"/>
              <p:cNvSpPr>
                <a:spLocks noChangeShapeType="1"/>
              </p:cNvSpPr>
              <p:nvPr/>
            </p:nvSpPr>
            <p:spPr bwMode="auto">
              <a:xfrm>
                <a:off x="1825" y="2202"/>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5" name="Line 15"/>
              <p:cNvSpPr>
                <a:spLocks noChangeShapeType="1"/>
              </p:cNvSpPr>
              <p:nvPr/>
            </p:nvSpPr>
            <p:spPr bwMode="auto">
              <a:xfrm>
                <a:off x="2349" y="2202"/>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6" name="Line 16"/>
              <p:cNvSpPr>
                <a:spLocks noChangeShapeType="1"/>
              </p:cNvSpPr>
              <p:nvPr/>
            </p:nvSpPr>
            <p:spPr bwMode="auto">
              <a:xfrm>
                <a:off x="2874" y="2202"/>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7" name="Line 17"/>
              <p:cNvSpPr>
                <a:spLocks noChangeShapeType="1"/>
              </p:cNvSpPr>
              <p:nvPr/>
            </p:nvSpPr>
            <p:spPr bwMode="auto">
              <a:xfrm>
                <a:off x="3486" y="2265"/>
                <a:ext cx="87" cy="12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8" name="Line 18"/>
              <p:cNvSpPr>
                <a:spLocks noChangeShapeType="1"/>
              </p:cNvSpPr>
              <p:nvPr/>
            </p:nvSpPr>
            <p:spPr bwMode="auto">
              <a:xfrm flipV="1">
                <a:off x="3573" y="2202"/>
                <a:ext cx="0" cy="18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79" name="Line 19"/>
              <p:cNvSpPr>
                <a:spLocks noChangeShapeType="1"/>
              </p:cNvSpPr>
              <p:nvPr/>
            </p:nvSpPr>
            <p:spPr bwMode="auto">
              <a:xfrm flipV="1">
                <a:off x="3661" y="2265"/>
                <a:ext cx="5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0" name="Line 20"/>
              <p:cNvSpPr>
                <a:spLocks noChangeShapeType="1"/>
              </p:cNvSpPr>
              <p:nvPr/>
            </p:nvSpPr>
            <p:spPr bwMode="auto">
              <a:xfrm>
                <a:off x="3924" y="2202"/>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981" name="Text Box 21"/>
              <p:cNvSpPr txBox="1">
                <a:spLocks noChangeArrowheads="1"/>
              </p:cNvSpPr>
              <p:nvPr/>
            </p:nvSpPr>
            <p:spPr bwMode="auto">
              <a:xfrm>
                <a:off x="1212" y="1888"/>
                <a:ext cx="3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0</a:t>
                </a:r>
                <a:endParaRPr lang="zh-CN" altLang="en-US" sz="2400"/>
              </a:p>
            </p:txBody>
          </p:sp>
          <p:sp>
            <p:nvSpPr>
              <p:cNvPr id="40982" name="Text Box 22"/>
              <p:cNvSpPr txBox="1">
                <a:spLocks noChangeArrowheads="1"/>
              </p:cNvSpPr>
              <p:nvPr/>
            </p:nvSpPr>
            <p:spPr bwMode="auto">
              <a:xfrm>
                <a:off x="4186" y="2139"/>
                <a:ext cx="4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黑体" panose="02010609060101010101" pitchFamily="49" charset="-122"/>
                    <a:ea typeface="黑体" panose="02010609060101010101" pitchFamily="49" charset="-122"/>
                  </a:rPr>
                  <a:t>n</a:t>
                </a:r>
                <a:endParaRPr lang="en-US" altLang="zh-CN" sz="2400"/>
              </a:p>
            </p:txBody>
          </p:sp>
          <p:sp>
            <p:nvSpPr>
              <p:cNvPr id="40983" name="Rectangle 23"/>
              <p:cNvSpPr>
                <a:spLocks noChangeArrowheads="1"/>
              </p:cNvSpPr>
              <p:nvPr/>
            </p:nvSpPr>
            <p:spPr bwMode="auto">
              <a:xfrm>
                <a:off x="1650" y="1888"/>
                <a:ext cx="3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1</a:t>
                </a:r>
                <a:endParaRPr lang="zh-CN" altLang="en-US" sz="2400"/>
              </a:p>
            </p:txBody>
          </p:sp>
          <p:sp>
            <p:nvSpPr>
              <p:cNvPr id="40984" name="Rectangle 24"/>
              <p:cNvSpPr>
                <a:spLocks noChangeArrowheads="1"/>
              </p:cNvSpPr>
              <p:nvPr/>
            </p:nvSpPr>
            <p:spPr bwMode="auto">
              <a:xfrm>
                <a:off x="2174" y="1888"/>
                <a:ext cx="4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2</a:t>
                </a:r>
                <a:endParaRPr lang="zh-CN" altLang="en-US" sz="2400"/>
              </a:p>
            </p:txBody>
          </p:sp>
          <p:sp>
            <p:nvSpPr>
              <p:cNvPr id="40985" name="Rectangle 25"/>
              <p:cNvSpPr>
                <a:spLocks noChangeArrowheads="1"/>
              </p:cNvSpPr>
              <p:nvPr/>
            </p:nvSpPr>
            <p:spPr bwMode="auto">
              <a:xfrm>
                <a:off x="2699" y="1888"/>
                <a:ext cx="4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3</a:t>
                </a:r>
                <a:endParaRPr lang="zh-CN" altLang="en-US" sz="2400"/>
              </a:p>
            </p:txBody>
          </p:sp>
          <p:sp>
            <p:nvSpPr>
              <p:cNvPr id="40986" name="Rectangle 26"/>
              <p:cNvSpPr>
                <a:spLocks noChangeArrowheads="1"/>
              </p:cNvSpPr>
              <p:nvPr/>
            </p:nvSpPr>
            <p:spPr bwMode="auto">
              <a:xfrm>
                <a:off x="3223" y="1888"/>
                <a:ext cx="4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4</a:t>
                </a:r>
                <a:endParaRPr lang="zh-CN" altLang="en-US" sz="2400"/>
              </a:p>
            </p:txBody>
          </p:sp>
          <p:sp>
            <p:nvSpPr>
              <p:cNvPr id="40987" name="Rectangle 27"/>
              <p:cNvSpPr>
                <a:spLocks noChangeArrowheads="1"/>
              </p:cNvSpPr>
              <p:nvPr/>
            </p:nvSpPr>
            <p:spPr bwMode="auto">
              <a:xfrm>
                <a:off x="3573" y="1825"/>
                <a:ext cx="8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黑体" panose="02010609060101010101" pitchFamily="49" charset="-122"/>
                    <a:ea typeface="黑体" panose="02010609060101010101" pitchFamily="49" charset="-122"/>
                  </a:rPr>
                  <a:t>n-1</a:t>
                </a:r>
                <a:endParaRPr lang="en-US" altLang="zh-CN" sz="2400"/>
              </a:p>
            </p:txBody>
          </p:sp>
          <p:sp>
            <p:nvSpPr>
              <p:cNvPr id="40988" name="Text Box 28"/>
              <p:cNvSpPr txBox="1">
                <a:spLocks noChangeArrowheads="1"/>
              </p:cNvSpPr>
              <p:nvPr/>
            </p:nvSpPr>
            <p:spPr bwMode="auto">
              <a:xfrm>
                <a:off x="1839" y="2667"/>
                <a:ext cx="17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solidFill>
                      <a:srgbClr val="1E04A0"/>
                    </a:solidFill>
                  </a:rPr>
                  <a:t>一次支付现金流量图</a:t>
                </a:r>
              </a:p>
            </p:txBody>
          </p:sp>
        </p:grpSp>
      </p:grpSp>
      <p:sp>
        <p:nvSpPr>
          <p:cNvPr id="46109" name="Rectangle 29"/>
          <p:cNvSpPr>
            <a:spLocks noChangeArrowheads="1"/>
          </p:cNvSpPr>
          <p:nvPr/>
        </p:nvSpPr>
        <p:spPr bwMode="auto">
          <a:xfrm>
            <a:off x="539750" y="1341438"/>
            <a:ext cx="8313738"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FontTx/>
              <a:buNone/>
            </a:pPr>
            <a:r>
              <a:rPr lang="zh-CN" altLang="en-US" sz="2400"/>
              <a:t>指流入或流出现金流量均在一个时点处一次发生，其典型的现金流量如下图所示。</a:t>
            </a:r>
          </a:p>
        </p:txBody>
      </p:sp>
      <p:sp>
        <p:nvSpPr>
          <p:cNvPr id="46110" name="Rectangle 30"/>
          <p:cNvSpPr>
            <a:spLocks noChangeArrowheads="1"/>
          </p:cNvSpPr>
          <p:nvPr/>
        </p:nvSpPr>
        <p:spPr bwMode="auto">
          <a:xfrm>
            <a:off x="1042988" y="5734050"/>
            <a:ext cx="788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 一次支付类型的等效值计算公式有两个，下面分别介绍。</a:t>
            </a:r>
          </a:p>
        </p:txBody>
      </p:sp>
    </p:spTree>
    <p:extLst>
      <p:ext uri="{BB962C8B-B14F-4D97-AF65-F5344CB8AC3E}">
        <p14:creationId xmlns:p14="http://schemas.microsoft.com/office/powerpoint/2010/main" val="23886829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checkerboard(across)">
                                      <p:cBhvr>
                                        <p:cTn id="7" dur="500"/>
                                        <p:tgtEl>
                                          <p:spTgt spid="46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6109"/>
                                        </p:tgtEl>
                                        <p:attrNameLst>
                                          <p:attrName>style.visibility</p:attrName>
                                        </p:attrNameLst>
                                      </p:cBhvr>
                                      <p:to>
                                        <p:strVal val="visible"/>
                                      </p:to>
                                    </p:set>
                                    <p:animEffect transition="in" filter="slide(fromLeft)">
                                      <p:cBhvr>
                                        <p:cTn id="12" dur="500"/>
                                        <p:tgtEl>
                                          <p:spTgt spid="461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0-#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6085"/>
                                        </p:tgtEl>
                                        <p:attrNameLst>
                                          <p:attrName>style.visibility</p:attrName>
                                        </p:attrNameLst>
                                      </p:cBhvr>
                                      <p:to>
                                        <p:strVal val="visible"/>
                                      </p:to>
                                    </p:set>
                                    <p:anim calcmode="lin" valueType="num">
                                      <p:cBhvr additive="base">
                                        <p:cTn id="23" dur="500" fill="hold"/>
                                        <p:tgtEl>
                                          <p:spTgt spid="46085"/>
                                        </p:tgtEl>
                                        <p:attrNameLst>
                                          <p:attrName>ppt_x</p:attrName>
                                        </p:attrNameLst>
                                      </p:cBhvr>
                                      <p:tavLst>
                                        <p:tav tm="0">
                                          <p:val>
                                            <p:strVal val="0-#ppt_w/2"/>
                                          </p:val>
                                        </p:tav>
                                        <p:tav tm="100000">
                                          <p:val>
                                            <p:strVal val="#ppt_x"/>
                                          </p:val>
                                        </p:tav>
                                      </p:tavLst>
                                    </p:anim>
                                    <p:anim calcmode="lin" valueType="num">
                                      <p:cBhvr additive="base">
                                        <p:cTn id="24" dur="500" fill="hold"/>
                                        <p:tgtEl>
                                          <p:spTgt spid="46085"/>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7" presetClass="entr" presetSubtype="0" fill="hold" grpId="0" nodeType="clickEffect">
                                  <p:stCondLst>
                                    <p:cond delay="0"/>
                                  </p:stCondLst>
                                  <p:iterate type="lt">
                                    <p:tmPct val="50000"/>
                                  </p:iterate>
                                  <p:childTnLst>
                                    <p:set>
                                      <p:cBhvr>
                                        <p:cTn id="28" dur="1" fill="hold">
                                          <p:stCondLst>
                                            <p:cond delay="0"/>
                                          </p:stCondLst>
                                        </p:cTn>
                                        <p:tgtEl>
                                          <p:spTgt spid="46110"/>
                                        </p:tgtEl>
                                        <p:attrNameLst>
                                          <p:attrName>style.visibility</p:attrName>
                                        </p:attrNameLst>
                                      </p:cBhvr>
                                      <p:to>
                                        <p:strVal val="visible"/>
                                      </p:to>
                                    </p:set>
                                    <p:anim calcmode="discrete" valueType="clr">
                                      <p:cBhvr override="childStyle">
                                        <p:cTn id="29" dur="80"/>
                                        <p:tgtEl>
                                          <p:spTgt spid="46110"/>
                                        </p:tgtEl>
                                        <p:attrNameLst>
                                          <p:attrName>style.color</p:attrName>
                                        </p:attrNameLst>
                                      </p:cBhvr>
                                      <p:tavLst>
                                        <p:tav tm="0">
                                          <p:val>
                                            <p:clrVal>
                                              <a:schemeClr val="accent2"/>
                                            </p:clrVal>
                                          </p:val>
                                        </p:tav>
                                        <p:tav tm="50000">
                                          <p:val>
                                            <p:clrVal>
                                              <a:schemeClr val="hlink"/>
                                            </p:clrVal>
                                          </p:val>
                                        </p:tav>
                                      </p:tavLst>
                                    </p:anim>
                                    <p:anim calcmode="discrete" valueType="clr">
                                      <p:cBhvr>
                                        <p:cTn id="30" dur="80"/>
                                        <p:tgtEl>
                                          <p:spTgt spid="46110"/>
                                        </p:tgtEl>
                                        <p:attrNameLst>
                                          <p:attrName>fillcolor</p:attrName>
                                        </p:attrNameLst>
                                      </p:cBhvr>
                                      <p:tavLst>
                                        <p:tav tm="0">
                                          <p:val>
                                            <p:clrVal>
                                              <a:schemeClr val="accent2"/>
                                            </p:clrVal>
                                          </p:val>
                                        </p:tav>
                                        <p:tav tm="50000">
                                          <p:val>
                                            <p:clrVal>
                                              <a:schemeClr val="hlink"/>
                                            </p:clrVal>
                                          </p:val>
                                        </p:tav>
                                      </p:tavLst>
                                    </p:anim>
                                    <p:set>
                                      <p:cBhvr>
                                        <p:cTn id="31" dur="80"/>
                                        <p:tgtEl>
                                          <p:spTgt spid="46110"/>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animBg="1"/>
      <p:bldP spid="46085" grpId="0" animBg="1"/>
      <p:bldP spid="46109" grpId="0"/>
      <p:bldP spid="461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5"/>
          <p:cNvSpPr>
            <a:spLocks noChangeArrowheads="1"/>
          </p:cNvSpPr>
          <p:nvPr/>
        </p:nvSpPr>
        <p:spPr bwMode="auto">
          <a:xfrm>
            <a:off x="611188" y="1125538"/>
            <a:ext cx="76327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FontTx/>
              <a:buNone/>
            </a:pPr>
            <a:r>
              <a:rPr lang="zh-CN" altLang="en-US" sz="2400"/>
              <a:t>        一次支付终值公式就是前面求本利和的复利计算公式，亦称为一次支付复利公式。 </a:t>
            </a:r>
          </a:p>
        </p:txBody>
      </p:sp>
      <p:grpSp>
        <p:nvGrpSpPr>
          <p:cNvPr id="2" name="Group 36"/>
          <p:cNvGrpSpPr>
            <a:grpSpLocks/>
          </p:cNvGrpSpPr>
          <p:nvPr/>
        </p:nvGrpSpPr>
        <p:grpSpPr bwMode="auto">
          <a:xfrm>
            <a:off x="468313" y="333375"/>
            <a:ext cx="4262437" cy="604838"/>
            <a:chOff x="295" y="210"/>
            <a:chExt cx="2685" cy="381"/>
          </a:xfrm>
        </p:grpSpPr>
        <p:sp>
          <p:nvSpPr>
            <p:cNvPr id="42020" name="Rectangle 6"/>
            <p:cNvSpPr>
              <a:spLocks noChangeArrowheads="1"/>
            </p:cNvSpPr>
            <p:nvPr/>
          </p:nvSpPr>
          <p:spPr bwMode="auto">
            <a:xfrm>
              <a:off x="340" y="255"/>
              <a:ext cx="2640" cy="336"/>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7111" name="Rectangle 7"/>
            <p:cNvSpPr>
              <a:spLocks noChangeArrowheads="1"/>
            </p:cNvSpPr>
            <p:nvPr/>
          </p:nvSpPr>
          <p:spPr bwMode="auto">
            <a:xfrm>
              <a:off x="295" y="210"/>
              <a:ext cx="2558" cy="365"/>
            </a:xfrm>
            <a:prstGeom prst="rect">
              <a:avLst/>
            </a:prstGeom>
            <a:noFill/>
            <a:ln w="9525">
              <a:noFill/>
              <a:miter lim="800000"/>
            </a:ln>
            <a:effectLst/>
          </p:spPr>
          <p:txBody>
            <a:bodyPr wrap="none">
              <a:spAutoFit/>
            </a:bodyPr>
            <a:lstStyle/>
            <a:p>
              <a:pPr eaLnBrk="1" hangingPunct="1">
                <a:defRPr/>
              </a:pPr>
              <a:r>
                <a:rPr kumimoji="1" lang="zh-CN" altLang="en-US" sz="3200" b="1">
                  <a:solidFill>
                    <a:schemeClr val="tx2"/>
                  </a:solidFill>
                  <a:latin typeface="黑体" panose="02010609060101010101" pitchFamily="2" charset="-122"/>
                  <a:ea typeface="黑体" panose="02010609060101010101" pitchFamily="2" charset="-122"/>
                </a:rPr>
                <a:t>1．</a:t>
              </a:r>
              <a:r>
                <a:rPr kumimoji="1" lang="zh-CN" altLang="en-US" sz="3200" b="1">
                  <a:effectLst>
                    <a:outerShdw blurRad="38100" dist="38100" dir="2700000" algn="tl">
                      <a:srgbClr val="C0C0C0"/>
                    </a:outerShdw>
                  </a:effectLst>
                  <a:latin typeface="黑体" panose="02010609060101010101" pitchFamily="2" charset="-122"/>
                  <a:ea typeface="黑体" panose="02010609060101010101" pitchFamily="2" charset="-122"/>
                </a:rPr>
                <a:t>一次支付终值公式</a:t>
              </a:r>
              <a:endParaRPr kumimoji="1" lang="en-US" altLang="zh-CN" sz="3200" b="1">
                <a:effectLst>
                  <a:outerShdw blurRad="38100" dist="38100" dir="2700000" algn="tl">
                    <a:srgbClr val="C0C0C0"/>
                  </a:outerShdw>
                </a:effectLst>
                <a:latin typeface="黑体" panose="02010609060101010101" pitchFamily="2" charset="-122"/>
                <a:ea typeface="黑体" panose="02010609060101010101" pitchFamily="2" charset="-122"/>
              </a:endParaRPr>
            </a:p>
          </p:txBody>
        </p:sp>
      </p:grpSp>
      <p:grpSp>
        <p:nvGrpSpPr>
          <p:cNvPr id="3" name="Group 39"/>
          <p:cNvGrpSpPr>
            <a:grpSpLocks/>
          </p:cNvGrpSpPr>
          <p:nvPr/>
        </p:nvGrpSpPr>
        <p:grpSpPr bwMode="auto">
          <a:xfrm>
            <a:off x="1547813" y="2060575"/>
            <a:ext cx="5562600" cy="2232025"/>
            <a:chOff x="975" y="1298"/>
            <a:chExt cx="3504" cy="1406"/>
          </a:xfrm>
        </p:grpSpPr>
        <p:sp>
          <p:nvSpPr>
            <p:cNvPr id="41996" name="Rectangle 38"/>
            <p:cNvSpPr>
              <a:spLocks noChangeArrowheads="1"/>
            </p:cNvSpPr>
            <p:nvPr/>
          </p:nvSpPr>
          <p:spPr bwMode="auto">
            <a:xfrm>
              <a:off x="975" y="1344"/>
              <a:ext cx="3220" cy="136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pSp>
          <p:nvGrpSpPr>
            <p:cNvPr id="41997" name="Group 9"/>
            <p:cNvGrpSpPr>
              <a:grpSpLocks/>
            </p:cNvGrpSpPr>
            <p:nvPr/>
          </p:nvGrpSpPr>
          <p:grpSpPr bwMode="auto">
            <a:xfrm>
              <a:off x="975" y="1298"/>
              <a:ext cx="3504" cy="1382"/>
              <a:chOff x="960" y="1200"/>
              <a:chExt cx="3341" cy="1152"/>
            </a:xfrm>
          </p:grpSpPr>
          <p:grpSp>
            <p:nvGrpSpPr>
              <p:cNvPr id="41998" name="Group 10"/>
              <p:cNvGrpSpPr>
                <a:grpSpLocks/>
              </p:cNvGrpSpPr>
              <p:nvPr/>
            </p:nvGrpSpPr>
            <p:grpSpPr bwMode="auto">
              <a:xfrm>
                <a:off x="2960" y="1797"/>
                <a:ext cx="240" cy="54"/>
                <a:chOff x="4416" y="1392"/>
                <a:chExt cx="144" cy="48"/>
              </a:xfrm>
            </p:grpSpPr>
            <p:sp>
              <p:nvSpPr>
                <p:cNvPr id="42018" name="Line 11"/>
                <p:cNvSpPr>
                  <a:spLocks noChangeShapeType="1"/>
                </p:cNvSpPr>
                <p:nvPr/>
              </p:nvSpPr>
              <p:spPr bwMode="auto">
                <a:xfrm>
                  <a:off x="4512" y="1392"/>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9" name="Line 12"/>
                <p:cNvSpPr>
                  <a:spLocks noChangeShapeType="1"/>
                </p:cNvSpPr>
                <p:nvPr/>
              </p:nvSpPr>
              <p:spPr bwMode="auto">
                <a:xfrm>
                  <a:off x="4416"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1999" name="Text Box 13"/>
              <p:cNvSpPr txBox="1">
                <a:spLocks noChangeArrowheads="1"/>
              </p:cNvSpPr>
              <p:nvPr/>
            </p:nvSpPr>
            <p:spPr bwMode="auto">
              <a:xfrm>
                <a:off x="3501" y="1200"/>
                <a:ext cx="8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solidFill>
                      <a:srgbClr val="F12E07"/>
                    </a:solidFill>
                    <a:latin typeface="黑体" panose="02010609060101010101" pitchFamily="49" charset="-122"/>
                    <a:ea typeface="黑体" panose="02010609060101010101" pitchFamily="49" charset="-122"/>
                  </a:rPr>
                  <a:t>F=？</a:t>
                </a:r>
                <a:endParaRPr lang="en-US" altLang="zh-CN" sz="2400">
                  <a:solidFill>
                    <a:srgbClr val="F12E07"/>
                  </a:solidFill>
                </a:endParaRPr>
              </a:p>
            </p:txBody>
          </p:sp>
          <p:sp>
            <p:nvSpPr>
              <p:cNvPr id="42000" name="Line 14"/>
              <p:cNvSpPr>
                <a:spLocks noChangeShapeType="1"/>
              </p:cNvSpPr>
              <p:nvPr/>
            </p:nvSpPr>
            <p:spPr bwMode="auto">
              <a:xfrm>
                <a:off x="1120" y="1851"/>
                <a:ext cx="19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1" name="Line 15"/>
              <p:cNvSpPr>
                <a:spLocks noChangeShapeType="1"/>
              </p:cNvSpPr>
              <p:nvPr/>
            </p:nvSpPr>
            <p:spPr bwMode="auto">
              <a:xfrm>
                <a:off x="1120" y="1851"/>
                <a:ext cx="0" cy="38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2" name="Line 16"/>
              <p:cNvSpPr>
                <a:spLocks noChangeShapeType="1"/>
              </p:cNvSpPr>
              <p:nvPr/>
            </p:nvSpPr>
            <p:spPr bwMode="auto">
              <a:xfrm flipV="1">
                <a:off x="3680" y="1417"/>
                <a:ext cx="0" cy="434"/>
              </a:xfrm>
              <a:prstGeom prst="line">
                <a:avLst/>
              </a:prstGeom>
              <a:noFill/>
              <a:ln w="19050">
                <a:solidFill>
                  <a:srgbClr val="F12E0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003" name="Text Box 17"/>
              <p:cNvSpPr txBox="1">
                <a:spLocks noChangeArrowheads="1"/>
              </p:cNvSpPr>
              <p:nvPr/>
            </p:nvSpPr>
            <p:spPr bwMode="auto">
              <a:xfrm>
                <a:off x="1104" y="2112"/>
                <a:ext cx="8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黑体" panose="02010609060101010101" pitchFamily="49" charset="-122"/>
                    <a:ea typeface="黑体" panose="02010609060101010101" pitchFamily="49" charset="-122"/>
                  </a:rPr>
                  <a:t>P</a:t>
                </a:r>
                <a:r>
                  <a:rPr lang="en-US" altLang="zh-CN" sz="1800">
                    <a:latin typeface="黑体" panose="02010609060101010101" pitchFamily="49" charset="-122"/>
                    <a:ea typeface="黑体" panose="02010609060101010101" pitchFamily="49" charset="-122"/>
                  </a:rPr>
                  <a:t>（</a:t>
                </a:r>
                <a:r>
                  <a:rPr lang="zh-CN" altLang="en-US" sz="1800">
                    <a:latin typeface="黑体" panose="02010609060101010101" pitchFamily="49" charset="-122"/>
                    <a:ea typeface="黑体" panose="02010609060101010101" pitchFamily="49" charset="-122"/>
                  </a:rPr>
                  <a:t>已知）</a:t>
                </a:r>
                <a:endParaRPr lang="zh-CN" altLang="en-US" sz="1800"/>
              </a:p>
            </p:txBody>
          </p:sp>
          <p:sp>
            <p:nvSpPr>
              <p:cNvPr id="42004" name="Line 18"/>
              <p:cNvSpPr>
                <a:spLocks noChangeShapeType="1"/>
              </p:cNvSpPr>
              <p:nvPr/>
            </p:nvSpPr>
            <p:spPr bwMode="auto">
              <a:xfrm>
                <a:off x="1520" y="1797"/>
                <a:ext cx="0" cy="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5" name="Line 19"/>
              <p:cNvSpPr>
                <a:spLocks noChangeShapeType="1"/>
              </p:cNvSpPr>
              <p:nvPr/>
            </p:nvSpPr>
            <p:spPr bwMode="auto">
              <a:xfrm>
                <a:off x="2000" y="1797"/>
                <a:ext cx="0" cy="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6" name="Line 20"/>
              <p:cNvSpPr>
                <a:spLocks noChangeShapeType="1"/>
              </p:cNvSpPr>
              <p:nvPr/>
            </p:nvSpPr>
            <p:spPr bwMode="auto">
              <a:xfrm>
                <a:off x="2480" y="1797"/>
                <a:ext cx="0" cy="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7" name="Line 21"/>
              <p:cNvSpPr>
                <a:spLocks noChangeShapeType="1"/>
              </p:cNvSpPr>
              <p:nvPr/>
            </p:nvSpPr>
            <p:spPr bwMode="auto">
              <a:xfrm>
                <a:off x="3040" y="1851"/>
                <a:ext cx="80" cy="109"/>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8" name="Line 22"/>
              <p:cNvSpPr>
                <a:spLocks noChangeShapeType="1"/>
              </p:cNvSpPr>
              <p:nvPr/>
            </p:nvSpPr>
            <p:spPr bwMode="auto">
              <a:xfrm flipV="1">
                <a:off x="3120" y="1797"/>
                <a:ext cx="0" cy="16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09" name="Line 23"/>
              <p:cNvSpPr>
                <a:spLocks noChangeShapeType="1"/>
              </p:cNvSpPr>
              <p:nvPr/>
            </p:nvSpPr>
            <p:spPr bwMode="auto">
              <a:xfrm flipV="1">
                <a:off x="3200" y="1851"/>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0" name="Line 24"/>
              <p:cNvSpPr>
                <a:spLocks noChangeShapeType="1"/>
              </p:cNvSpPr>
              <p:nvPr/>
            </p:nvSpPr>
            <p:spPr bwMode="auto">
              <a:xfrm>
                <a:off x="3440" y="1797"/>
                <a:ext cx="0" cy="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11" name="Text Box 25"/>
              <p:cNvSpPr txBox="1">
                <a:spLocks noChangeArrowheads="1"/>
              </p:cNvSpPr>
              <p:nvPr/>
            </p:nvSpPr>
            <p:spPr bwMode="auto">
              <a:xfrm>
                <a:off x="960" y="1526"/>
                <a:ext cx="3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0</a:t>
                </a:r>
                <a:endParaRPr lang="zh-CN" altLang="en-US" sz="2400"/>
              </a:p>
            </p:txBody>
          </p:sp>
          <p:sp>
            <p:nvSpPr>
              <p:cNvPr id="42012" name="Text Box 26"/>
              <p:cNvSpPr txBox="1">
                <a:spLocks noChangeArrowheads="1"/>
              </p:cNvSpPr>
              <p:nvPr/>
            </p:nvSpPr>
            <p:spPr bwMode="auto">
              <a:xfrm>
                <a:off x="3680" y="1743"/>
                <a:ext cx="4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黑体" panose="02010609060101010101" pitchFamily="49" charset="-122"/>
                    <a:ea typeface="黑体" panose="02010609060101010101" pitchFamily="49" charset="-122"/>
                  </a:rPr>
                  <a:t>n</a:t>
                </a:r>
                <a:endParaRPr lang="en-US" altLang="zh-CN" sz="2400"/>
              </a:p>
            </p:txBody>
          </p:sp>
          <p:sp>
            <p:nvSpPr>
              <p:cNvPr id="42013" name="Rectangle 27"/>
              <p:cNvSpPr>
                <a:spLocks noChangeArrowheads="1"/>
              </p:cNvSpPr>
              <p:nvPr/>
            </p:nvSpPr>
            <p:spPr bwMode="auto">
              <a:xfrm>
                <a:off x="1360" y="1526"/>
                <a:ext cx="32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1</a:t>
                </a:r>
                <a:endParaRPr lang="zh-CN" altLang="en-US" sz="2400"/>
              </a:p>
            </p:txBody>
          </p:sp>
          <p:sp>
            <p:nvSpPr>
              <p:cNvPr id="42014" name="Rectangle 28"/>
              <p:cNvSpPr>
                <a:spLocks noChangeArrowheads="1"/>
              </p:cNvSpPr>
              <p:nvPr/>
            </p:nvSpPr>
            <p:spPr bwMode="auto">
              <a:xfrm>
                <a:off x="1840" y="1526"/>
                <a:ext cx="4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2</a:t>
                </a:r>
                <a:endParaRPr lang="zh-CN" altLang="en-US" sz="2400"/>
              </a:p>
            </p:txBody>
          </p:sp>
          <p:sp>
            <p:nvSpPr>
              <p:cNvPr id="42015" name="Rectangle 29"/>
              <p:cNvSpPr>
                <a:spLocks noChangeArrowheads="1"/>
              </p:cNvSpPr>
              <p:nvPr/>
            </p:nvSpPr>
            <p:spPr bwMode="auto">
              <a:xfrm>
                <a:off x="2320" y="1526"/>
                <a:ext cx="4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3</a:t>
                </a:r>
                <a:endParaRPr lang="zh-CN" altLang="en-US" sz="2400"/>
              </a:p>
            </p:txBody>
          </p:sp>
          <p:sp>
            <p:nvSpPr>
              <p:cNvPr id="42016" name="Rectangle 30"/>
              <p:cNvSpPr>
                <a:spLocks noChangeArrowheads="1"/>
              </p:cNvSpPr>
              <p:nvPr/>
            </p:nvSpPr>
            <p:spPr bwMode="auto">
              <a:xfrm>
                <a:off x="2800" y="1526"/>
                <a:ext cx="4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4</a:t>
                </a:r>
                <a:endParaRPr lang="zh-CN" altLang="en-US" sz="2400"/>
              </a:p>
            </p:txBody>
          </p:sp>
          <p:sp>
            <p:nvSpPr>
              <p:cNvPr id="42017" name="Rectangle 31"/>
              <p:cNvSpPr>
                <a:spLocks noChangeArrowheads="1"/>
              </p:cNvSpPr>
              <p:nvPr/>
            </p:nvSpPr>
            <p:spPr bwMode="auto">
              <a:xfrm>
                <a:off x="3120" y="1471"/>
                <a:ext cx="80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黑体" panose="02010609060101010101" pitchFamily="49" charset="-122"/>
                    <a:ea typeface="黑体" panose="02010609060101010101" pitchFamily="49" charset="-122"/>
                  </a:rPr>
                  <a:t>n-1</a:t>
                </a:r>
                <a:endParaRPr lang="en-US" altLang="zh-CN" sz="2400"/>
              </a:p>
            </p:txBody>
          </p:sp>
        </p:grpSp>
      </p:grpSp>
      <p:grpSp>
        <p:nvGrpSpPr>
          <p:cNvPr id="6" name="Group 41"/>
          <p:cNvGrpSpPr>
            <a:grpSpLocks/>
          </p:cNvGrpSpPr>
          <p:nvPr/>
        </p:nvGrpSpPr>
        <p:grpSpPr bwMode="auto">
          <a:xfrm>
            <a:off x="1331913" y="4437063"/>
            <a:ext cx="6400800" cy="2246312"/>
            <a:chOff x="839" y="2795"/>
            <a:chExt cx="4032" cy="1415"/>
          </a:xfrm>
        </p:grpSpPr>
        <p:grpSp>
          <p:nvGrpSpPr>
            <p:cNvPr id="41990" name="Group 40"/>
            <p:cNvGrpSpPr>
              <a:grpSpLocks/>
            </p:cNvGrpSpPr>
            <p:nvPr/>
          </p:nvGrpSpPr>
          <p:grpSpPr bwMode="auto">
            <a:xfrm>
              <a:off x="884" y="2795"/>
              <a:ext cx="3360" cy="1415"/>
              <a:chOff x="884" y="2795"/>
              <a:chExt cx="3360" cy="1415"/>
            </a:xfrm>
          </p:grpSpPr>
          <p:graphicFrame>
            <p:nvGraphicFramePr>
              <p:cNvPr id="41994" name="Object 8"/>
              <p:cNvGraphicFramePr>
                <a:graphicFrameLocks/>
              </p:cNvGraphicFramePr>
              <p:nvPr/>
            </p:nvGraphicFramePr>
            <p:xfrm>
              <a:off x="897" y="3854"/>
              <a:ext cx="2256" cy="356"/>
            </p:xfrm>
            <a:graphic>
              <a:graphicData uri="http://schemas.openxmlformats.org/presentationml/2006/ole">
                <mc:AlternateContent xmlns:mc="http://schemas.openxmlformats.org/markup-compatibility/2006">
                  <mc:Choice xmlns:v="urn:schemas-microsoft-com:vml" Requires="v">
                    <p:oleObj spid="_x0000_s11305" r:id="rId3" imgW="1346200" imgH="228600" progId="Equation.3">
                      <p:embed/>
                    </p:oleObj>
                  </mc:Choice>
                  <mc:Fallback>
                    <p:oleObj r:id="rId3" imgW="1346200" imgH="228600" progId="Equation.3">
                      <p:embed/>
                      <p:pic>
                        <p:nvPicPr>
                          <p:cNvPr id="41994"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 y="3854"/>
                            <a:ext cx="2256" cy="356"/>
                          </a:xfrm>
                          <a:prstGeom prst="rect">
                            <a:avLst/>
                          </a:prstGeom>
                          <a:solidFill>
                            <a:srgbClr val="CCEC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1995" name="Object 33"/>
              <p:cNvGraphicFramePr>
                <a:graphicFrameLocks/>
              </p:cNvGraphicFramePr>
              <p:nvPr/>
            </p:nvGraphicFramePr>
            <p:xfrm>
              <a:off x="884" y="2795"/>
              <a:ext cx="3360" cy="406"/>
            </p:xfrm>
            <a:graphic>
              <a:graphicData uri="http://schemas.openxmlformats.org/presentationml/2006/ole">
                <mc:AlternateContent xmlns:mc="http://schemas.openxmlformats.org/markup-compatibility/2006">
                  <mc:Choice xmlns:v="urn:schemas-microsoft-com:vml" Requires="v">
                    <p:oleObj spid="_x0000_s11306" r:id="rId5" imgW="1892300" imgH="228600" progId="Equation.3">
                      <p:embed/>
                    </p:oleObj>
                  </mc:Choice>
                  <mc:Fallback>
                    <p:oleObj r:id="rId5" imgW="1892300" imgH="228600" progId="Equation.3">
                      <p:embed/>
                      <p:pic>
                        <p:nvPicPr>
                          <p:cNvPr id="41995" name="Object 3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4" y="2795"/>
                            <a:ext cx="3360" cy="406"/>
                          </a:xfrm>
                          <a:prstGeom prst="rect">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nvGrpSpPr>
            <p:cNvPr id="41991" name="Group 37"/>
            <p:cNvGrpSpPr>
              <a:grpSpLocks/>
            </p:cNvGrpSpPr>
            <p:nvPr/>
          </p:nvGrpSpPr>
          <p:grpSpPr bwMode="auto">
            <a:xfrm>
              <a:off x="839" y="3385"/>
              <a:ext cx="4032" cy="376"/>
              <a:chOff x="839" y="3123"/>
              <a:chExt cx="4032" cy="376"/>
            </a:xfrm>
          </p:grpSpPr>
          <p:sp>
            <p:nvSpPr>
              <p:cNvPr id="41992" name="Text Box 32"/>
              <p:cNvSpPr txBox="1">
                <a:spLocks noChangeArrowheads="1"/>
              </p:cNvSpPr>
              <p:nvPr/>
            </p:nvSpPr>
            <p:spPr bwMode="auto">
              <a:xfrm>
                <a:off x="1991" y="3123"/>
                <a:ext cx="28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ea typeface="黑体" panose="02010609060101010101" pitchFamily="49" charset="-122"/>
                  </a:rPr>
                  <a:t>——</a:t>
                </a:r>
                <a:r>
                  <a:rPr lang="zh-CN" altLang="en-US" sz="2400" b="1">
                    <a:latin typeface="黑体" panose="02010609060101010101" pitchFamily="49" charset="-122"/>
                    <a:ea typeface="黑体" panose="02010609060101010101" pitchFamily="49" charset="-122"/>
                  </a:rPr>
                  <a:t>一次支付终值系数</a:t>
                </a:r>
                <a:endParaRPr lang="zh-CN" altLang="en-US" sz="2400"/>
              </a:p>
            </p:txBody>
          </p:sp>
          <p:graphicFrame>
            <p:nvGraphicFramePr>
              <p:cNvPr id="41993" name="Object 34"/>
              <p:cNvGraphicFramePr>
                <a:graphicFrameLocks/>
              </p:cNvGraphicFramePr>
              <p:nvPr/>
            </p:nvGraphicFramePr>
            <p:xfrm>
              <a:off x="839" y="3123"/>
              <a:ext cx="1152" cy="376"/>
            </p:xfrm>
            <a:graphic>
              <a:graphicData uri="http://schemas.openxmlformats.org/presentationml/2006/ole">
                <mc:AlternateContent xmlns:mc="http://schemas.openxmlformats.org/markup-compatibility/2006">
                  <mc:Choice xmlns:v="urn:schemas-microsoft-com:vml" Requires="v">
                    <p:oleObj spid="_x0000_s11307" r:id="rId7" imgW="545626" imgH="177646" progId="Equation.3">
                      <p:embed/>
                    </p:oleObj>
                  </mc:Choice>
                  <mc:Fallback>
                    <p:oleObj r:id="rId7" imgW="545626" imgH="177646" progId="Equation.3">
                      <p:embed/>
                      <p:pic>
                        <p:nvPicPr>
                          <p:cNvPr id="41993" name="Object 3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9" y="3123"/>
                            <a:ext cx="1152" cy="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grpSp>
    </p:spTree>
    <p:extLst>
      <p:ext uri="{BB962C8B-B14F-4D97-AF65-F5344CB8AC3E}">
        <p14:creationId xmlns:p14="http://schemas.microsoft.com/office/powerpoint/2010/main" val="4157019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47109"/>
                                        </p:tgtEl>
                                        <p:attrNameLst>
                                          <p:attrName>style.visibility</p:attrName>
                                        </p:attrNameLst>
                                      </p:cBhvr>
                                      <p:to>
                                        <p:strVal val="visible"/>
                                      </p:to>
                                    </p:set>
                                    <p:animEffect transition="in" filter="slide(fromLeft)">
                                      <p:cBhvr>
                                        <p:cTn id="12" dur="500"/>
                                        <p:tgtEl>
                                          <p:spTgt spid="471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0-#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4"/>
          <p:cNvSpPr>
            <a:spLocks noRot="1" noChangeArrowheads="1"/>
          </p:cNvSpPr>
          <p:nvPr/>
        </p:nvSpPr>
        <p:spPr bwMode="auto">
          <a:xfrm>
            <a:off x="323850" y="836613"/>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0"/>
              </a:spcBef>
              <a:buFontTx/>
              <a:buNone/>
            </a:pPr>
            <a:r>
              <a:rPr lang="zh-CN" altLang="en-US" sz="2800">
                <a:solidFill>
                  <a:schemeClr val="tx2"/>
                </a:solidFill>
              </a:rPr>
              <a:t>       例题：某企业计划开发一项新产品，拟向银行借贷款</a:t>
            </a:r>
            <a:r>
              <a:rPr lang="en-US" altLang="zh-CN" sz="2800">
                <a:solidFill>
                  <a:schemeClr val="tx2"/>
                </a:solidFill>
              </a:rPr>
              <a:t>100</a:t>
            </a:r>
            <a:r>
              <a:rPr lang="zh-CN" altLang="en-US" sz="2800">
                <a:solidFill>
                  <a:schemeClr val="tx2"/>
                </a:solidFill>
              </a:rPr>
              <a:t>万元，若年利率为</a:t>
            </a:r>
            <a:r>
              <a:rPr lang="en-US" altLang="zh-CN" sz="2800">
                <a:solidFill>
                  <a:schemeClr val="tx2"/>
                </a:solidFill>
              </a:rPr>
              <a:t>10%</a:t>
            </a:r>
            <a:r>
              <a:rPr lang="zh-CN" altLang="en-US" sz="2800">
                <a:solidFill>
                  <a:schemeClr val="tx2"/>
                </a:solidFill>
              </a:rPr>
              <a:t>，借期为</a:t>
            </a:r>
            <a:r>
              <a:rPr lang="en-US" altLang="zh-CN" sz="2800">
                <a:solidFill>
                  <a:schemeClr val="tx2"/>
                </a:solidFill>
              </a:rPr>
              <a:t>5</a:t>
            </a:r>
            <a:r>
              <a:rPr lang="zh-CN" altLang="en-US" sz="2800">
                <a:solidFill>
                  <a:schemeClr val="tx2"/>
                </a:solidFill>
              </a:rPr>
              <a:t>年，问</a:t>
            </a:r>
            <a:r>
              <a:rPr lang="en-US" altLang="zh-CN" sz="2800">
                <a:solidFill>
                  <a:schemeClr val="tx2"/>
                </a:solidFill>
              </a:rPr>
              <a:t>5</a:t>
            </a:r>
            <a:r>
              <a:rPr lang="zh-CN" altLang="en-US" sz="2800">
                <a:solidFill>
                  <a:schemeClr val="tx2"/>
                </a:solidFill>
              </a:rPr>
              <a:t>年后应一次性归还银行的本利和为多少？</a:t>
            </a:r>
          </a:p>
        </p:txBody>
      </p:sp>
      <p:graphicFrame>
        <p:nvGraphicFramePr>
          <p:cNvPr id="43011" name="Object 5"/>
          <p:cNvGraphicFramePr>
            <a:graphicFrameLocks/>
          </p:cNvGraphicFramePr>
          <p:nvPr/>
        </p:nvGraphicFramePr>
        <p:xfrm>
          <a:off x="971550" y="2636838"/>
          <a:ext cx="7488238" cy="633412"/>
        </p:xfrm>
        <a:graphic>
          <a:graphicData uri="http://schemas.openxmlformats.org/presentationml/2006/ole">
            <mc:AlternateContent xmlns:mc="http://schemas.openxmlformats.org/markup-compatibility/2006">
              <mc:Choice xmlns:v="urn:schemas-microsoft-com:vml" Requires="v">
                <p:oleObj spid="_x0000_s12303" r:id="rId3" imgW="2705100" imgH="228600" progId="Equation.3">
                  <p:embed/>
                </p:oleObj>
              </mc:Choice>
              <mc:Fallback>
                <p:oleObj r:id="rId3" imgW="2705100" imgH="228600" progId="Equation.3">
                  <p:embed/>
                  <p:pic>
                    <p:nvPicPr>
                      <p:cNvPr id="43011"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2636838"/>
                        <a:ext cx="7488238"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38535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slide(fromLeft)">
                                      <p:cBhvr>
                                        <p:cTn id="7" dur="500"/>
                                        <p:tgtEl>
                                          <p:spTgt spid="4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a:grpSpLocks/>
          </p:cNvGrpSpPr>
          <p:nvPr/>
        </p:nvGrpSpPr>
        <p:grpSpPr bwMode="auto">
          <a:xfrm>
            <a:off x="900113" y="4149725"/>
            <a:ext cx="7772400" cy="2360613"/>
            <a:chOff x="567" y="2614"/>
            <a:chExt cx="4896" cy="1487"/>
          </a:xfrm>
        </p:grpSpPr>
        <p:graphicFrame>
          <p:nvGraphicFramePr>
            <p:cNvPr id="44062" name="Object 4"/>
            <p:cNvGraphicFramePr>
              <a:graphicFrameLocks/>
            </p:cNvGraphicFramePr>
            <p:nvPr/>
          </p:nvGraphicFramePr>
          <p:xfrm>
            <a:off x="1099" y="2614"/>
            <a:ext cx="3216" cy="372"/>
          </p:xfrm>
          <a:graphic>
            <a:graphicData uri="http://schemas.openxmlformats.org/presentationml/2006/ole">
              <mc:AlternateContent xmlns:mc="http://schemas.openxmlformats.org/markup-compatibility/2006">
                <mc:Choice xmlns:v="urn:schemas-microsoft-com:vml" Requires="v">
                  <p:oleObj spid="_x0000_s13342" r:id="rId4" imgW="1892300" imgH="228600" progId="Equation.3">
                    <p:embed/>
                  </p:oleObj>
                </mc:Choice>
                <mc:Fallback>
                  <p:oleObj r:id="rId4" imgW="1892300" imgH="228600" progId="Equation.3">
                    <p:embed/>
                    <p:pic>
                      <p:nvPicPr>
                        <p:cNvPr id="44062" name="Objec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9" y="2614"/>
                          <a:ext cx="3216" cy="372"/>
                        </a:xfrm>
                        <a:prstGeom prst="rect">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4063" name="Object 5"/>
            <p:cNvGraphicFramePr>
              <a:graphicFrameLocks/>
            </p:cNvGraphicFramePr>
            <p:nvPr/>
          </p:nvGraphicFramePr>
          <p:xfrm>
            <a:off x="1519" y="3475"/>
            <a:ext cx="2120" cy="626"/>
          </p:xfrm>
          <a:graphic>
            <a:graphicData uri="http://schemas.openxmlformats.org/presentationml/2006/ole">
              <mc:AlternateContent xmlns:mc="http://schemas.openxmlformats.org/markup-compatibility/2006">
                <mc:Choice xmlns:v="urn:schemas-microsoft-com:vml" Requires="v">
                  <p:oleObj spid="_x0000_s13343" r:id="rId6" imgW="1269449" imgH="431613" progId="Equation.3">
                    <p:embed/>
                  </p:oleObj>
                </mc:Choice>
                <mc:Fallback>
                  <p:oleObj r:id="rId6" imgW="1269449" imgH="431613" progId="Equation.3">
                    <p:embed/>
                    <p:pic>
                      <p:nvPicPr>
                        <p:cNvPr id="44063" name="Object 5"/>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9" y="3475"/>
                          <a:ext cx="2120" cy="626"/>
                        </a:xfrm>
                        <a:prstGeom prst="rect">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64" name="Text Box 6"/>
            <p:cNvSpPr txBox="1">
              <a:spLocks noChangeArrowheads="1"/>
            </p:cNvSpPr>
            <p:nvPr/>
          </p:nvSpPr>
          <p:spPr bwMode="auto">
            <a:xfrm>
              <a:off x="567" y="3067"/>
              <a:ext cx="48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t>（</a:t>
              </a:r>
              <a:r>
                <a:rPr lang="en-US" altLang="zh-CN" sz="2800" b="1">
                  <a:ea typeface=""/>
                  <a:cs typeface=""/>
                </a:rPr>
                <a:t>P/F, i, n</a:t>
              </a:r>
              <a:r>
                <a:rPr lang="en-US" altLang="zh-CN" sz="2800" b="1"/>
                <a:t>）</a:t>
              </a:r>
              <a:r>
                <a:rPr lang="en-US" altLang="zh-CN" sz="2400" b="1">
                  <a:ea typeface=""/>
                  <a:cs typeface=""/>
                </a:rPr>
                <a:t>——</a:t>
              </a:r>
              <a:r>
                <a:rPr lang="zh-CN" altLang="en-US" sz="2400" b="1">
                  <a:latin typeface="黑体" panose="02010609060101010101" pitchFamily="49" charset="-122"/>
                  <a:ea typeface="黑体" panose="02010609060101010101" pitchFamily="49" charset="-122"/>
                </a:rPr>
                <a:t>一次支付现值系数（折现/贴现系数）</a:t>
              </a:r>
              <a:endParaRPr lang="zh-CN" altLang="en-US" sz="2400"/>
            </a:p>
          </p:txBody>
        </p:sp>
      </p:grpSp>
      <p:sp>
        <p:nvSpPr>
          <p:cNvPr id="44035" name="Rectangle 7"/>
          <p:cNvSpPr>
            <a:spLocks noChangeArrowheads="1"/>
          </p:cNvSpPr>
          <p:nvPr/>
        </p:nvSpPr>
        <p:spPr bwMode="auto">
          <a:xfrm>
            <a:off x="611188" y="476250"/>
            <a:ext cx="4191000" cy="533400"/>
          </a:xfrm>
          <a:prstGeom prst="rect">
            <a:avLst/>
          </a:prstGeom>
          <a:solidFill>
            <a:srgbClr val="FF99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9160" name="Rectangle 8"/>
          <p:cNvSpPr>
            <a:spLocks noChangeArrowheads="1"/>
          </p:cNvSpPr>
          <p:nvPr/>
        </p:nvSpPr>
        <p:spPr bwMode="auto">
          <a:xfrm>
            <a:off x="611188" y="404813"/>
            <a:ext cx="4060825" cy="579437"/>
          </a:xfrm>
          <a:prstGeom prst="rect">
            <a:avLst/>
          </a:prstGeom>
          <a:noFill/>
          <a:ln w="9525">
            <a:noFill/>
            <a:miter lim="800000"/>
          </a:ln>
          <a:effectLst/>
        </p:spPr>
        <p:txBody>
          <a:bodyPr wrap="none">
            <a:spAutoFit/>
          </a:bodyPr>
          <a:lstStyle/>
          <a:p>
            <a:pPr eaLnBrk="1" hangingPunct="1">
              <a:defRPr/>
            </a:pPr>
            <a:r>
              <a:rPr kumimoji="1" lang="zh-CN" altLang="en-US" sz="3200" b="1">
                <a:solidFill>
                  <a:schemeClr val="tx2"/>
                </a:solidFill>
                <a:latin typeface="黑体" panose="02010609060101010101" pitchFamily="2" charset="-122"/>
                <a:ea typeface="黑体" panose="02010609060101010101" pitchFamily="2" charset="-122"/>
              </a:rPr>
              <a:t>2．</a:t>
            </a:r>
            <a:r>
              <a:rPr kumimoji="1" lang="zh-CN" altLang="en-US" sz="3200" b="1">
                <a:effectLst>
                  <a:outerShdw blurRad="38100" dist="38100" dir="2700000" algn="tl">
                    <a:srgbClr val="C0C0C0"/>
                  </a:outerShdw>
                </a:effectLst>
                <a:latin typeface="黑体" panose="02010609060101010101" pitchFamily="2" charset="-122"/>
                <a:ea typeface="黑体" panose="02010609060101010101" pitchFamily="2" charset="-122"/>
              </a:rPr>
              <a:t>一次支付现值公式</a:t>
            </a:r>
            <a:endParaRPr kumimoji="1" lang="en-US" altLang="zh-CN" sz="3200" b="1">
              <a:effectLst>
                <a:outerShdw blurRad="38100" dist="38100" dir="2700000" algn="tl">
                  <a:srgbClr val="C0C0C0"/>
                </a:outerShdw>
              </a:effectLst>
              <a:latin typeface="黑体" panose="02010609060101010101" pitchFamily="2" charset="-122"/>
              <a:ea typeface="黑体" panose="02010609060101010101" pitchFamily="2" charset="-122"/>
            </a:endParaRPr>
          </a:p>
        </p:txBody>
      </p:sp>
      <p:grpSp>
        <p:nvGrpSpPr>
          <p:cNvPr id="3" name="Group 33"/>
          <p:cNvGrpSpPr>
            <a:grpSpLocks/>
          </p:cNvGrpSpPr>
          <p:nvPr/>
        </p:nvGrpSpPr>
        <p:grpSpPr bwMode="auto">
          <a:xfrm>
            <a:off x="1116013" y="1233488"/>
            <a:ext cx="6672262" cy="2692400"/>
            <a:chOff x="567" y="799"/>
            <a:chExt cx="4203" cy="1697"/>
          </a:xfrm>
        </p:grpSpPr>
        <p:grpSp>
          <p:nvGrpSpPr>
            <p:cNvPr id="44038" name="Group 9"/>
            <p:cNvGrpSpPr>
              <a:grpSpLocks/>
            </p:cNvGrpSpPr>
            <p:nvPr/>
          </p:nvGrpSpPr>
          <p:grpSpPr bwMode="auto">
            <a:xfrm>
              <a:off x="1020" y="1162"/>
              <a:ext cx="3750" cy="1334"/>
              <a:chOff x="1050" y="960"/>
              <a:chExt cx="3750" cy="1334"/>
            </a:xfrm>
          </p:grpSpPr>
          <p:grpSp>
            <p:nvGrpSpPr>
              <p:cNvPr id="44040" name="Group 10"/>
              <p:cNvGrpSpPr>
                <a:grpSpLocks/>
              </p:cNvGrpSpPr>
              <p:nvPr/>
            </p:nvGrpSpPr>
            <p:grpSpPr bwMode="auto">
              <a:xfrm>
                <a:off x="3058" y="1628"/>
                <a:ext cx="251" cy="65"/>
                <a:chOff x="4416" y="1392"/>
                <a:chExt cx="144" cy="48"/>
              </a:xfrm>
            </p:grpSpPr>
            <p:sp>
              <p:nvSpPr>
                <p:cNvPr id="44060" name="Line 11"/>
                <p:cNvSpPr>
                  <a:spLocks noChangeShapeType="1"/>
                </p:cNvSpPr>
                <p:nvPr/>
              </p:nvSpPr>
              <p:spPr bwMode="auto">
                <a:xfrm>
                  <a:off x="4512" y="1392"/>
                  <a:ext cx="48"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1" name="Line 12"/>
                <p:cNvSpPr>
                  <a:spLocks noChangeShapeType="1"/>
                </p:cNvSpPr>
                <p:nvPr/>
              </p:nvSpPr>
              <p:spPr bwMode="auto">
                <a:xfrm>
                  <a:off x="4416" y="139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4041" name="Text Box 13"/>
              <p:cNvSpPr txBox="1">
                <a:spLocks noChangeArrowheads="1"/>
              </p:cNvSpPr>
              <p:nvPr/>
            </p:nvSpPr>
            <p:spPr bwMode="auto">
              <a:xfrm>
                <a:off x="3625" y="960"/>
                <a:ext cx="11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solidFill>
                      <a:srgbClr val="252513"/>
                    </a:solidFill>
                    <a:latin typeface="黑体" panose="02010609060101010101" pitchFamily="49" charset="-122"/>
                    <a:ea typeface="黑体" panose="02010609060101010101" pitchFamily="49" charset="-122"/>
                  </a:rPr>
                  <a:t>F</a:t>
                </a:r>
                <a:r>
                  <a:rPr lang="en-US" altLang="zh-CN" sz="1800">
                    <a:latin typeface="黑体" panose="02010609060101010101" pitchFamily="49" charset="-122"/>
                    <a:ea typeface="黑体" panose="02010609060101010101" pitchFamily="49" charset="-122"/>
                  </a:rPr>
                  <a:t>（</a:t>
                </a:r>
                <a:r>
                  <a:rPr lang="zh-CN" altLang="en-US" sz="1800">
                    <a:latin typeface="黑体" panose="02010609060101010101" pitchFamily="49" charset="-122"/>
                    <a:ea typeface="黑体" panose="02010609060101010101" pitchFamily="49" charset="-122"/>
                  </a:rPr>
                  <a:t>已知）</a:t>
                </a:r>
                <a:endParaRPr lang="en-US" altLang="zh-CN" sz="1800">
                  <a:latin typeface="黑体" panose="02010609060101010101" pitchFamily="49" charset="-122"/>
                  <a:ea typeface="黑体" panose="02010609060101010101" pitchFamily="49" charset="-122"/>
                </a:endParaRPr>
              </a:p>
            </p:txBody>
          </p:sp>
          <p:sp>
            <p:nvSpPr>
              <p:cNvPr id="44042" name="Line 14"/>
              <p:cNvSpPr>
                <a:spLocks noChangeShapeType="1"/>
              </p:cNvSpPr>
              <p:nvPr/>
            </p:nvSpPr>
            <p:spPr bwMode="auto">
              <a:xfrm>
                <a:off x="1128" y="1693"/>
                <a:ext cx="201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3" name="Line 15"/>
              <p:cNvSpPr>
                <a:spLocks noChangeShapeType="1"/>
              </p:cNvSpPr>
              <p:nvPr/>
            </p:nvSpPr>
            <p:spPr bwMode="auto">
              <a:xfrm>
                <a:off x="1128" y="1693"/>
                <a:ext cx="0" cy="456"/>
              </a:xfrm>
              <a:prstGeom prst="line">
                <a:avLst/>
              </a:prstGeom>
              <a:noFill/>
              <a:ln w="19050">
                <a:solidFill>
                  <a:srgbClr val="F12E0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4" name="Line 16"/>
              <p:cNvSpPr>
                <a:spLocks noChangeShapeType="1"/>
              </p:cNvSpPr>
              <p:nvPr/>
            </p:nvSpPr>
            <p:spPr bwMode="auto">
              <a:xfrm flipV="1">
                <a:off x="3813" y="1172"/>
                <a:ext cx="0" cy="521"/>
              </a:xfrm>
              <a:prstGeom prst="line">
                <a:avLst/>
              </a:prstGeom>
              <a:noFill/>
              <a:ln w="19050">
                <a:solidFill>
                  <a:srgbClr val="25251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4045" name="Text Box 17"/>
              <p:cNvSpPr txBox="1">
                <a:spLocks noChangeArrowheads="1"/>
              </p:cNvSpPr>
              <p:nvPr/>
            </p:nvSpPr>
            <p:spPr bwMode="auto">
              <a:xfrm>
                <a:off x="1129" y="2006"/>
                <a:ext cx="8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solidFill>
                      <a:srgbClr val="F12E07"/>
                    </a:solidFill>
                    <a:latin typeface="黑体" panose="02010609060101010101" pitchFamily="49" charset="-122"/>
                    <a:ea typeface="黑体" panose="02010609060101010101" pitchFamily="49" charset="-122"/>
                  </a:rPr>
                  <a:t>P=？</a:t>
                </a:r>
                <a:endParaRPr lang="zh-CN" altLang="en-US" sz="2400" b="1">
                  <a:solidFill>
                    <a:srgbClr val="F12E07"/>
                  </a:solidFill>
                  <a:latin typeface="黑体" panose="02010609060101010101" pitchFamily="49" charset="-122"/>
                  <a:ea typeface="黑体" panose="02010609060101010101" pitchFamily="49" charset="-122"/>
                </a:endParaRPr>
              </a:p>
            </p:txBody>
          </p:sp>
          <p:sp>
            <p:nvSpPr>
              <p:cNvPr id="44046" name="Line 18"/>
              <p:cNvSpPr>
                <a:spLocks noChangeShapeType="1"/>
              </p:cNvSpPr>
              <p:nvPr/>
            </p:nvSpPr>
            <p:spPr bwMode="auto">
              <a:xfrm>
                <a:off x="1547" y="1628"/>
                <a:ext cx="0" cy="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7" name="Line 19"/>
              <p:cNvSpPr>
                <a:spLocks noChangeShapeType="1"/>
              </p:cNvSpPr>
              <p:nvPr/>
            </p:nvSpPr>
            <p:spPr bwMode="auto">
              <a:xfrm>
                <a:off x="2051" y="1628"/>
                <a:ext cx="0" cy="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8" name="Line 20"/>
              <p:cNvSpPr>
                <a:spLocks noChangeShapeType="1"/>
              </p:cNvSpPr>
              <p:nvPr/>
            </p:nvSpPr>
            <p:spPr bwMode="auto">
              <a:xfrm>
                <a:off x="2554" y="1628"/>
                <a:ext cx="0" cy="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9" name="Line 21"/>
              <p:cNvSpPr>
                <a:spLocks noChangeShapeType="1"/>
              </p:cNvSpPr>
              <p:nvPr/>
            </p:nvSpPr>
            <p:spPr bwMode="auto">
              <a:xfrm>
                <a:off x="3141" y="1693"/>
                <a:ext cx="84" cy="13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0" name="Line 22"/>
              <p:cNvSpPr>
                <a:spLocks noChangeShapeType="1"/>
              </p:cNvSpPr>
              <p:nvPr/>
            </p:nvSpPr>
            <p:spPr bwMode="auto">
              <a:xfrm flipV="1">
                <a:off x="3225" y="1628"/>
                <a:ext cx="0" cy="19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1" name="Line 23"/>
              <p:cNvSpPr>
                <a:spLocks noChangeShapeType="1"/>
              </p:cNvSpPr>
              <p:nvPr/>
            </p:nvSpPr>
            <p:spPr bwMode="auto">
              <a:xfrm flipV="1">
                <a:off x="3309" y="1693"/>
                <a:ext cx="5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2" name="Line 24"/>
              <p:cNvSpPr>
                <a:spLocks noChangeShapeType="1"/>
              </p:cNvSpPr>
              <p:nvPr/>
            </p:nvSpPr>
            <p:spPr bwMode="auto">
              <a:xfrm>
                <a:off x="3561" y="1628"/>
                <a:ext cx="0" cy="6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3" name="Text Box 25"/>
              <p:cNvSpPr txBox="1">
                <a:spLocks noChangeArrowheads="1"/>
              </p:cNvSpPr>
              <p:nvPr/>
            </p:nvSpPr>
            <p:spPr bwMode="auto">
              <a:xfrm>
                <a:off x="1050" y="1287"/>
                <a:ext cx="235"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0</a:t>
                </a:r>
                <a:endParaRPr lang="zh-CN" altLang="en-US" sz="2400"/>
              </a:p>
            </p:txBody>
          </p:sp>
          <p:sp>
            <p:nvSpPr>
              <p:cNvPr id="44054" name="Text Box 26"/>
              <p:cNvSpPr txBox="1">
                <a:spLocks noChangeArrowheads="1"/>
              </p:cNvSpPr>
              <p:nvPr/>
            </p:nvSpPr>
            <p:spPr bwMode="auto">
              <a:xfrm>
                <a:off x="3813" y="1563"/>
                <a:ext cx="4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黑体" panose="02010609060101010101" pitchFamily="49" charset="-122"/>
                    <a:ea typeface="黑体" panose="02010609060101010101" pitchFamily="49" charset="-122"/>
                  </a:rPr>
                  <a:t>n</a:t>
                </a:r>
                <a:endParaRPr lang="en-US" altLang="zh-CN" sz="2400"/>
              </a:p>
            </p:txBody>
          </p:sp>
          <p:sp>
            <p:nvSpPr>
              <p:cNvPr id="44055" name="Rectangle 27"/>
              <p:cNvSpPr>
                <a:spLocks noChangeArrowheads="1"/>
              </p:cNvSpPr>
              <p:nvPr/>
            </p:nvSpPr>
            <p:spPr bwMode="auto">
              <a:xfrm>
                <a:off x="1445" y="1273"/>
                <a:ext cx="203"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1</a:t>
                </a:r>
                <a:endParaRPr lang="zh-CN" altLang="en-US" sz="2400"/>
              </a:p>
            </p:txBody>
          </p:sp>
          <p:sp>
            <p:nvSpPr>
              <p:cNvPr id="44056" name="Rectangle 28"/>
              <p:cNvSpPr>
                <a:spLocks noChangeArrowheads="1"/>
              </p:cNvSpPr>
              <p:nvPr/>
            </p:nvSpPr>
            <p:spPr bwMode="auto">
              <a:xfrm>
                <a:off x="1957" y="1287"/>
                <a:ext cx="23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2</a:t>
                </a:r>
                <a:endParaRPr lang="zh-CN" altLang="en-US" sz="2400"/>
              </a:p>
            </p:txBody>
          </p:sp>
          <p:sp>
            <p:nvSpPr>
              <p:cNvPr id="44057" name="Rectangle 29"/>
              <p:cNvSpPr>
                <a:spLocks noChangeArrowheads="1"/>
              </p:cNvSpPr>
              <p:nvPr/>
            </p:nvSpPr>
            <p:spPr bwMode="auto">
              <a:xfrm>
                <a:off x="2457" y="1287"/>
                <a:ext cx="247"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3</a:t>
                </a:r>
                <a:endParaRPr lang="zh-CN" altLang="en-US" sz="2400"/>
              </a:p>
            </p:txBody>
          </p:sp>
          <p:sp>
            <p:nvSpPr>
              <p:cNvPr id="44058" name="Rectangle 30"/>
              <p:cNvSpPr>
                <a:spLocks noChangeArrowheads="1"/>
              </p:cNvSpPr>
              <p:nvPr/>
            </p:nvSpPr>
            <p:spPr bwMode="auto">
              <a:xfrm>
                <a:off x="2940" y="1287"/>
                <a:ext cx="23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4</a:t>
                </a:r>
                <a:endParaRPr lang="zh-CN" altLang="en-US" sz="2400"/>
              </a:p>
            </p:txBody>
          </p:sp>
          <p:sp>
            <p:nvSpPr>
              <p:cNvPr id="44059" name="Rectangle 31"/>
              <p:cNvSpPr>
                <a:spLocks noChangeArrowheads="1"/>
              </p:cNvSpPr>
              <p:nvPr/>
            </p:nvSpPr>
            <p:spPr bwMode="auto">
              <a:xfrm>
                <a:off x="3357" y="1273"/>
                <a:ext cx="409"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黑体" panose="02010609060101010101" pitchFamily="49" charset="-122"/>
                    <a:ea typeface="黑体" panose="02010609060101010101" pitchFamily="49" charset="-122"/>
                  </a:rPr>
                  <a:t>n-1</a:t>
                </a:r>
                <a:endParaRPr lang="en-US" altLang="zh-CN" sz="2400"/>
              </a:p>
            </p:txBody>
          </p:sp>
        </p:grpSp>
        <p:sp>
          <p:nvSpPr>
            <p:cNvPr id="44039" name="Rectangle 32"/>
            <p:cNvSpPr>
              <a:spLocks noChangeArrowheads="1"/>
            </p:cNvSpPr>
            <p:nvPr/>
          </p:nvSpPr>
          <p:spPr bwMode="auto">
            <a:xfrm>
              <a:off x="567" y="799"/>
              <a:ext cx="2676"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FontTx/>
                <a:buNone/>
              </a:pPr>
              <a:r>
                <a:rPr lang="zh-CN" altLang="en-US" sz="2400">
                  <a:ea typeface="黑体" panose="02010609060101010101" pitchFamily="49" charset="-122"/>
                </a:rPr>
                <a:t>一次支付终值公式的逆运算</a:t>
              </a:r>
              <a:endParaRPr lang="en-US" altLang="zh-CN" sz="2400">
                <a:ea typeface="黑体" panose="02010609060101010101" pitchFamily="49" charset="-122"/>
              </a:endParaRPr>
            </a:p>
          </p:txBody>
        </p:sp>
      </p:grpSp>
    </p:spTree>
    <p:extLst>
      <p:ext uri="{BB962C8B-B14F-4D97-AF65-F5344CB8AC3E}">
        <p14:creationId xmlns:p14="http://schemas.microsoft.com/office/powerpoint/2010/main" val="170052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9160"/>
                                        </p:tgtEl>
                                        <p:attrNameLst>
                                          <p:attrName>style.visibility</p:attrName>
                                        </p:attrNameLst>
                                      </p:cBhvr>
                                      <p:to>
                                        <p:strVal val="visible"/>
                                      </p:to>
                                    </p:set>
                                    <p:animEffect transition="in" filter="slide(fromLeft)">
                                      <p:cBhvr>
                                        <p:cTn id="7" dur="500"/>
                                        <p:tgtEl>
                                          <p:spTgt spid="491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3"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plus(in)">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1" presetClass="entr" presetSubtype="4"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heel(4)">
                                      <p:cBhvr>
                                        <p:cTn id="1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0"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Text Box 4"/>
          <p:cNvSpPr txBox="1">
            <a:spLocks noChangeArrowheads="1"/>
          </p:cNvSpPr>
          <p:nvPr/>
        </p:nvSpPr>
        <p:spPr bwMode="auto">
          <a:xfrm>
            <a:off x="460375" y="636588"/>
            <a:ext cx="8375650" cy="11366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ts val="0"/>
              </a:spcBef>
              <a:buFontTx/>
              <a:buNone/>
              <a:defRPr/>
            </a:pPr>
            <a:r>
              <a:rPr lang="zh-CN" altLang="en-US" sz="2400" b="1" dirty="0" smtClean="0">
                <a:solidFill>
                  <a:srgbClr val="252513"/>
                </a:solidFill>
                <a:latin typeface="+mn-lt"/>
                <a:ea typeface="微软雅黑 Light" panose="020B0502040204020203" pitchFamily="34" charset="-122"/>
              </a:rPr>
              <a:t>例1：准备10年后从银行取10万元，银行存款年利率为10%，现在应存入银行多少元？</a:t>
            </a:r>
            <a:endParaRPr lang="zh-CN" altLang="en-US" sz="2400" dirty="0" smtClean="0">
              <a:solidFill>
                <a:srgbClr val="252513"/>
              </a:solidFill>
              <a:latin typeface="+mn-lt"/>
              <a:ea typeface="微软雅黑 Light" panose="020B0502040204020203" pitchFamily="34" charset="-122"/>
            </a:endParaRPr>
          </a:p>
        </p:txBody>
      </p:sp>
      <p:sp>
        <p:nvSpPr>
          <p:cNvPr id="50181" name="Text Box 5"/>
          <p:cNvSpPr txBox="1">
            <a:spLocks noChangeArrowheads="1"/>
          </p:cNvSpPr>
          <p:nvPr/>
        </p:nvSpPr>
        <p:spPr bwMode="auto">
          <a:xfrm>
            <a:off x="460375" y="3659188"/>
            <a:ext cx="8375650" cy="12001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ts val="0"/>
              </a:spcBef>
              <a:buFontTx/>
              <a:buNone/>
              <a:defRPr/>
            </a:pPr>
            <a:r>
              <a:rPr lang="zh-CN" altLang="en-US" sz="2400" b="1" dirty="0" smtClean="0">
                <a:solidFill>
                  <a:srgbClr val="252513"/>
                </a:solidFill>
                <a:latin typeface="+mn-lt"/>
                <a:ea typeface="微软雅黑 Light" panose="020B0502040204020203" pitchFamily="34" charset="-122"/>
              </a:rPr>
              <a:t>例2：准备10年后从银行取10万元，银行存款年利率为10%，如果在本年末存款，应存入银行多少元？</a:t>
            </a:r>
            <a:endParaRPr lang="zh-CN" altLang="en-US" sz="2400" dirty="0" smtClean="0">
              <a:solidFill>
                <a:srgbClr val="252513"/>
              </a:solidFill>
              <a:latin typeface="+mn-lt"/>
              <a:ea typeface="微软雅黑 Light" panose="020B0502040204020203" pitchFamily="34" charset="-122"/>
            </a:endParaRPr>
          </a:p>
        </p:txBody>
      </p:sp>
      <p:graphicFrame>
        <p:nvGraphicFramePr>
          <p:cNvPr id="50182" name="Object 6"/>
          <p:cNvGraphicFramePr>
            <a:graphicFrameLocks/>
          </p:cNvGraphicFramePr>
          <p:nvPr/>
        </p:nvGraphicFramePr>
        <p:xfrm>
          <a:off x="739775" y="2078038"/>
          <a:ext cx="5965825" cy="1423987"/>
        </p:xfrm>
        <a:graphic>
          <a:graphicData uri="http://schemas.openxmlformats.org/presentationml/2006/ole">
            <mc:AlternateContent xmlns:mc="http://schemas.openxmlformats.org/markup-compatibility/2006">
              <mc:Choice xmlns:v="urn:schemas-microsoft-com:vml" Requires="v">
                <p:oleObj spid="_x0000_s14364" r:id="rId3" imgW="2767399" imgH="660113" progId="Equation.3">
                  <p:embed/>
                </p:oleObj>
              </mc:Choice>
              <mc:Fallback>
                <p:oleObj r:id="rId3" imgW="2767399" imgH="660113" progId="Equation.3">
                  <p:embed/>
                  <p:pic>
                    <p:nvPicPr>
                      <p:cNvPr id="50182"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775" y="2078038"/>
                        <a:ext cx="5965825" cy="14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0183" name="Object 7"/>
          <p:cNvGraphicFramePr>
            <a:graphicFrameLocks/>
          </p:cNvGraphicFramePr>
          <p:nvPr/>
        </p:nvGraphicFramePr>
        <p:xfrm>
          <a:off x="739775" y="5119688"/>
          <a:ext cx="5832475" cy="1419225"/>
        </p:xfrm>
        <a:graphic>
          <a:graphicData uri="http://schemas.openxmlformats.org/presentationml/2006/ole">
            <mc:AlternateContent xmlns:mc="http://schemas.openxmlformats.org/markup-compatibility/2006">
              <mc:Choice xmlns:v="urn:schemas-microsoft-com:vml" Requires="v">
                <p:oleObj spid="_x0000_s14365" r:id="rId5" imgW="2716621" imgH="660113" progId="Equation.3">
                  <p:embed/>
                </p:oleObj>
              </mc:Choice>
              <mc:Fallback>
                <p:oleObj r:id="rId5" imgW="2716621" imgH="660113" progId="Equation.3">
                  <p:embed/>
                  <p:pic>
                    <p:nvPicPr>
                      <p:cNvPr id="50183"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775" y="5119688"/>
                        <a:ext cx="5832475"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6086" name="AutoShape 8"/>
          <p:cNvSpPr>
            <a:spLocks noChangeArrowheads="1"/>
          </p:cNvSpPr>
          <p:nvPr/>
        </p:nvSpPr>
        <p:spPr bwMode="auto">
          <a:xfrm>
            <a:off x="7543800" y="5410200"/>
            <a:ext cx="838200" cy="838200"/>
          </a:xfrm>
          <a:prstGeom prst="actionButtonHelp">
            <a:avLst/>
          </a:prstGeom>
          <a:solidFill>
            <a:srgbClr val="FF6600"/>
          </a:solidFill>
          <a:ln w="9525">
            <a:solidFill>
              <a:schemeClr val="bg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Tree>
    <p:extLst>
      <p:ext uri="{BB962C8B-B14F-4D97-AF65-F5344CB8AC3E}">
        <p14:creationId xmlns:p14="http://schemas.microsoft.com/office/powerpoint/2010/main" val="41943690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 calcmode="lin" valueType="num">
                                      <p:cBhvr additive="base">
                                        <p:cTn id="7" dur="500" fill="hold"/>
                                        <p:tgtEl>
                                          <p:spTgt spid="50180"/>
                                        </p:tgtEl>
                                        <p:attrNameLst>
                                          <p:attrName>ppt_x</p:attrName>
                                        </p:attrNameLst>
                                      </p:cBhvr>
                                      <p:tavLst>
                                        <p:tav tm="0">
                                          <p:val>
                                            <p:strVal val="0-#ppt_w/2"/>
                                          </p:val>
                                        </p:tav>
                                        <p:tav tm="100000">
                                          <p:val>
                                            <p:strVal val="#ppt_x"/>
                                          </p:val>
                                        </p:tav>
                                      </p:tavLst>
                                    </p:anim>
                                    <p:anim calcmode="lin" valueType="num">
                                      <p:cBhvr additive="base">
                                        <p:cTn id="8" dur="500" fill="hold"/>
                                        <p:tgtEl>
                                          <p:spTgt spid="501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0182"/>
                                        </p:tgtEl>
                                        <p:attrNameLst>
                                          <p:attrName>style.visibility</p:attrName>
                                        </p:attrNameLst>
                                      </p:cBhvr>
                                      <p:to>
                                        <p:strVal val="visible"/>
                                      </p:to>
                                    </p:set>
                                    <p:anim calcmode="lin" valueType="num">
                                      <p:cBhvr additive="base">
                                        <p:cTn id="13" dur="500" fill="hold"/>
                                        <p:tgtEl>
                                          <p:spTgt spid="50182"/>
                                        </p:tgtEl>
                                        <p:attrNameLst>
                                          <p:attrName>ppt_x</p:attrName>
                                        </p:attrNameLst>
                                      </p:cBhvr>
                                      <p:tavLst>
                                        <p:tav tm="0">
                                          <p:val>
                                            <p:strVal val="0-#ppt_w/2"/>
                                          </p:val>
                                        </p:tav>
                                        <p:tav tm="100000">
                                          <p:val>
                                            <p:strVal val="#ppt_x"/>
                                          </p:val>
                                        </p:tav>
                                      </p:tavLst>
                                    </p:anim>
                                    <p:anim calcmode="lin" valueType="num">
                                      <p:cBhvr additive="base">
                                        <p:cTn id="14" dur="500" fill="hold"/>
                                        <p:tgtEl>
                                          <p:spTgt spid="5018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0181"/>
                                        </p:tgtEl>
                                        <p:attrNameLst>
                                          <p:attrName>style.visibility</p:attrName>
                                        </p:attrNameLst>
                                      </p:cBhvr>
                                      <p:to>
                                        <p:strVal val="visible"/>
                                      </p:to>
                                    </p:set>
                                    <p:anim calcmode="lin" valueType="num">
                                      <p:cBhvr additive="base">
                                        <p:cTn id="19" dur="500" fill="hold"/>
                                        <p:tgtEl>
                                          <p:spTgt spid="50181"/>
                                        </p:tgtEl>
                                        <p:attrNameLst>
                                          <p:attrName>ppt_x</p:attrName>
                                        </p:attrNameLst>
                                      </p:cBhvr>
                                      <p:tavLst>
                                        <p:tav tm="0">
                                          <p:val>
                                            <p:strVal val="0-#ppt_w/2"/>
                                          </p:val>
                                        </p:tav>
                                        <p:tav tm="100000">
                                          <p:val>
                                            <p:strVal val="#ppt_x"/>
                                          </p:val>
                                        </p:tav>
                                      </p:tavLst>
                                    </p:anim>
                                    <p:anim calcmode="lin" valueType="num">
                                      <p:cBhvr additive="base">
                                        <p:cTn id="20" dur="500" fill="hold"/>
                                        <p:tgtEl>
                                          <p:spTgt spid="5018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0183"/>
                                        </p:tgtEl>
                                        <p:attrNameLst>
                                          <p:attrName>style.visibility</p:attrName>
                                        </p:attrNameLst>
                                      </p:cBhvr>
                                      <p:to>
                                        <p:strVal val="visible"/>
                                      </p:to>
                                    </p:set>
                                    <p:anim calcmode="lin" valueType="num">
                                      <p:cBhvr additive="base">
                                        <p:cTn id="25" dur="500" fill="hold"/>
                                        <p:tgtEl>
                                          <p:spTgt spid="50183"/>
                                        </p:tgtEl>
                                        <p:attrNameLst>
                                          <p:attrName>ppt_x</p:attrName>
                                        </p:attrNameLst>
                                      </p:cBhvr>
                                      <p:tavLst>
                                        <p:tav tm="0">
                                          <p:val>
                                            <p:strVal val="0-#ppt_w/2"/>
                                          </p:val>
                                        </p:tav>
                                        <p:tav tm="100000">
                                          <p:val>
                                            <p:strVal val="#ppt_x"/>
                                          </p:val>
                                        </p:tav>
                                      </p:tavLst>
                                    </p:anim>
                                    <p:anim calcmode="lin" valueType="num">
                                      <p:cBhvr additive="base">
                                        <p:cTn id="26" dur="500" fill="hold"/>
                                        <p:tgtEl>
                                          <p:spTgt spid="501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animBg="1"/>
      <p:bldP spid="5018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9"/>
          <p:cNvGrpSpPr>
            <a:grpSpLocks/>
          </p:cNvGrpSpPr>
          <p:nvPr/>
        </p:nvGrpSpPr>
        <p:grpSpPr bwMode="auto">
          <a:xfrm>
            <a:off x="323850" y="404813"/>
            <a:ext cx="5616575" cy="647700"/>
            <a:chOff x="204" y="255"/>
            <a:chExt cx="3538" cy="408"/>
          </a:xfrm>
        </p:grpSpPr>
        <p:sp>
          <p:nvSpPr>
            <p:cNvPr id="51204" name="AutoShape 4"/>
            <p:cNvSpPr>
              <a:spLocks noChangeArrowheads="1"/>
            </p:cNvSpPr>
            <p:nvPr/>
          </p:nvSpPr>
          <p:spPr bwMode="auto">
            <a:xfrm>
              <a:off x="521" y="255"/>
              <a:ext cx="3221" cy="408"/>
            </a:xfrm>
            <a:prstGeom prst="roundRect">
              <a:avLst>
                <a:gd name="adj" fmla="val 16667"/>
              </a:avLst>
            </a:prstGeom>
            <a:solidFill>
              <a:srgbClr val="FFCC99">
                <a:alpha val="50000"/>
              </a:srgbClr>
            </a:solidFill>
            <a:ln w="9525">
              <a:noFill/>
              <a:miter lim="800000"/>
            </a:ln>
            <a:effectLst/>
          </p:spPr>
          <p:txBody>
            <a:bodyPr wrap="none" anchor="ctr"/>
            <a:lstStyle/>
            <a:p>
              <a:pPr algn="ctr" eaLnBrk="1" hangingPunct="1">
                <a:defRPr/>
              </a:pPr>
              <a:r>
                <a:rPr kumimoji="1" lang="zh-CN" altLang="en-US" sz="2800" b="1">
                  <a:effectLst>
                    <a:outerShdw blurRad="38100" dist="38100" dir="2700000" algn="tl">
                      <a:srgbClr val="FFFFFF"/>
                    </a:outerShdw>
                  </a:effectLst>
                  <a:latin typeface="黑体" panose="02010609060101010101" pitchFamily="2" charset="-122"/>
                  <a:ea typeface="黑体" panose="02010609060101010101" pitchFamily="2" charset="-122"/>
                </a:rPr>
                <a:t>三、等额分付类型等效值的计算</a:t>
              </a:r>
            </a:p>
          </p:txBody>
        </p:sp>
        <p:pic>
          <p:nvPicPr>
            <p:cNvPr id="47143" name="Picture 5" descr="C:\windows\temp\msoclip1\01\clip_image001.gif"/>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204" y="346"/>
              <a:ext cx="309"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 name="Group 41"/>
          <p:cNvGrpSpPr>
            <a:grpSpLocks/>
          </p:cNvGrpSpPr>
          <p:nvPr/>
        </p:nvGrpSpPr>
        <p:grpSpPr bwMode="auto">
          <a:xfrm>
            <a:off x="1619250" y="3517900"/>
            <a:ext cx="5441950" cy="3194050"/>
            <a:chOff x="884" y="2024"/>
            <a:chExt cx="3428" cy="2012"/>
          </a:xfrm>
        </p:grpSpPr>
        <p:sp>
          <p:nvSpPr>
            <p:cNvPr id="47112" name="Text Box 6"/>
            <p:cNvSpPr txBox="1">
              <a:spLocks noChangeArrowheads="1"/>
            </p:cNvSpPr>
            <p:nvPr/>
          </p:nvSpPr>
          <p:spPr bwMode="auto">
            <a:xfrm>
              <a:off x="1519" y="3748"/>
              <a:ext cx="1968" cy="288"/>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solidFill>
                    <a:srgbClr val="96320E"/>
                  </a:solidFill>
                  <a:latin typeface="黑体" panose="02010609060101010101" pitchFamily="49" charset="-122"/>
                  <a:ea typeface="黑体" panose="02010609060101010101" pitchFamily="49" charset="-122"/>
                </a:rPr>
                <a:t>注意图中</a:t>
              </a:r>
              <a:r>
                <a:rPr lang="en-US" altLang="zh-CN" sz="2400" b="1">
                  <a:solidFill>
                    <a:srgbClr val="96320E"/>
                  </a:solidFill>
                  <a:latin typeface="黑体" panose="02010609060101010101" pitchFamily="49" charset="-122"/>
                  <a:ea typeface="黑体" panose="02010609060101010101" pitchFamily="49" charset="-122"/>
                </a:rPr>
                <a:t>A、F</a:t>
              </a:r>
              <a:r>
                <a:rPr lang="zh-CN" altLang="en-US" sz="2400" b="1">
                  <a:solidFill>
                    <a:srgbClr val="96320E"/>
                  </a:solidFill>
                  <a:latin typeface="黑体" panose="02010609060101010101" pitchFamily="49" charset="-122"/>
                  <a:ea typeface="黑体" panose="02010609060101010101" pitchFamily="49" charset="-122"/>
                </a:rPr>
                <a:t>的位置</a:t>
              </a:r>
              <a:endParaRPr lang="zh-CN" altLang="en-US" sz="2400">
                <a:solidFill>
                  <a:srgbClr val="96320E"/>
                </a:solidFill>
              </a:endParaRPr>
            </a:p>
          </p:txBody>
        </p:sp>
        <p:sp>
          <p:nvSpPr>
            <p:cNvPr id="47113" name="Text Box 7"/>
            <p:cNvSpPr txBox="1">
              <a:spLocks noChangeArrowheads="1"/>
            </p:cNvSpPr>
            <p:nvPr/>
          </p:nvSpPr>
          <p:spPr bwMode="auto">
            <a:xfrm>
              <a:off x="1474" y="3385"/>
              <a:ext cx="27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solidFill>
                    <a:srgbClr val="1E04A0"/>
                  </a:solidFill>
                </a:rPr>
                <a:t>等额分付终值计算现金流量图</a:t>
              </a:r>
            </a:p>
          </p:txBody>
        </p:sp>
        <p:grpSp>
          <p:nvGrpSpPr>
            <p:cNvPr id="47114" name="Group 8"/>
            <p:cNvGrpSpPr>
              <a:grpSpLocks/>
            </p:cNvGrpSpPr>
            <p:nvPr/>
          </p:nvGrpSpPr>
          <p:grpSpPr bwMode="auto">
            <a:xfrm>
              <a:off x="884" y="2024"/>
              <a:ext cx="3428" cy="1296"/>
              <a:chOff x="1093" y="1545"/>
              <a:chExt cx="3428" cy="1296"/>
            </a:xfrm>
          </p:grpSpPr>
          <p:sp>
            <p:nvSpPr>
              <p:cNvPr id="47115" name="Text Box 9"/>
              <p:cNvSpPr txBox="1">
                <a:spLocks noChangeArrowheads="1"/>
              </p:cNvSpPr>
              <p:nvPr/>
            </p:nvSpPr>
            <p:spPr bwMode="auto">
              <a:xfrm>
                <a:off x="3984" y="1545"/>
                <a:ext cx="5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solidFill>
                      <a:srgbClr val="F12E07"/>
                    </a:solidFill>
                    <a:latin typeface="黑体" panose="02010609060101010101" pitchFamily="49" charset="-122"/>
                    <a:ea typeface="黑体" panose="02010609060101010101" pitchFamily="49" charset="-122"/>
                  </a:rPr>
                  <a:t>F=？</a:t>
                </a:r>
                <a:endParaRPr lang="en-US" altLang="zh-CN" sz="2400">
                  <a:solidFill>
                    <a:srgbClr val="F12E07"/>
                  </a:solidFill>
                </a:endParaRPr>
              </a:p>
            </p:txBody>
          </p:sp>
          <p:sp>
            <p:nvSpPr>
              <p:cNvPr id="47116" name="Line 10"/>
              <p:cNvSpPr>
                <a:spLocks noChangeShapeType="1"/>
              </p:cNvSpPr>
              <p:nvPr/>
            </p:nvSpPr>
            <p:spPr bwMode="auto">
              <a:xfrm>
                <a:off x="1307" y="2297"/>
                <a:ext cx="19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7" name="Line 11"/>
              <p:cNvSpPr>
                <a:spLocks noChangeShapeType="1"/>
              </p:cNvSpPr>
              <p:nvPr/>
            </p:nvSpPr>
            <p:spPr bwMode="auto">
              <a:xfrm flipV="1">
                <a:off x="4087" y="1796"/>
                <a:ext cx="0" cy="501"/>
              </a:xfrm>
              <a:prstGeom prst="line">
                <a:avLst/>
              </a:prstGeom>
              <a:noFill/>
              <a:ln w="19050">
                <a:solidFill>
                  <a:srgbClr val="F12E07"/>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18" name="Line 12"/>
              <p:cNvSpPr>
                <a:spLocks noChangeShapeType="1"/>
              </p:cNvSpPr>
              <p:nvPr/>
            </p:nvSpPr>
            <p:spPr bwMode="auto">
              <a:xfrm>
                <a:off x="1568" y="2234"/>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9" name="Line 13"/>
              <p:cNvSpPr>
                <a:spLocks noChangeShapeType="1"/>
              </p:cNvSpPr>
              <p:nvPr/>
            </p:nvSpPr>
            <p:spPr bwMode="auto">
              <a:xfrm>
                <a:off x="2089" y="2234"/>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0" name="Line 14"/>
              <p:cNvSpPr>
                <a:spLocks noChangeShapeType="1"/>
              </p:cNvSpPr>
              <p:nvPr/>
            </p:nvSpPr>
            <p:spPr bwMode="auto">
              <a:xfrm>
                <a:off x="2610" y="2234"/>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1" name="Line 15"/>
              <p:cNvSpPr>
                <a:spLocks noChangeShapeType="1"/>
              </p:cNvSpPr>
              <p:nvPr/>
            </p:nvSpPr>
            <p:spPr bwMode="auto">
              <a:xfrm>
                <a:off x="3218" y="2297"/>
                <a:ext cx="87"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2" name="Line 16"/>
              <p:cNvSpPr>
                <a:spLocks noChangeShapeType="1"/>
              </p:cNvSpPr>
              <p:nvPr/>
            </p:nvSpPr>
            <p:spPr bwMode="auto">
              <a:xfrm flipV="1">
                <a:off x="3305" y="2234"/>
                <a:ext cx="0"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3" name="Line 17"/>
              <p:cNvSpPr>
                <a:spLocks noChangeShapeType="1"/>
              </p:cNvSpPr>
              <p:nvPr/>
            </p:nvSpPr>
            <p:spPr bwMode="auto">
              <a:xfrm>
                <a:off x="3305" y="2234"/>
                <a:ext cx="87"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4" name="Line 18"/>
              <p:cNvSpPr>
                <a:spLocks noChangeShapeType="1"/>
              </p:cNvSpPr>
              <p:nvPr/>
            </p:nvSpPr>
            <p:spPr bwMode="auto">
              <a:xfrm flipV="1">
                <a:off x="3392" y="2297"/>
                <a:ext cx="6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5" name="Line 19"/>
              <p:cNvSpPr>
                <a:spLocks noChangeShapeType="1"/>
              </p:cNvSpPr>
              <p:nvPr/>
            </p:nvSpPr>
            <p:spPr bwMode="auto">
              <a:xfrm>
                <a:off x="3131" y="2234"/>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6" name="Line 20"/>
              <p:cNvSpPr>
                <a:spLocks noChangeShapeType="1"/>
              </p:cNvSpPr>
              <p:nvPr/>
            </p:nvSpPr>
            <p:spPr bwMode="auto">
              <a:xfrm>
                <a:off x="3653" y="2234"/>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7" name="Text Box 21"/>
              <p:cNvSpPr txBox="1">
                <a:spLocks noChangeArrowheads="1"/>
              </p:cNvSpPr>
              <p:nvPr/>
            </p:nvSpPr>
            <p:spPr bwMode="auto">
              <a:xfrm>
                <a:off x="1093" y="2109"/>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0</a:t>
                </a:r>
                <a:endParaRPr lang="zh-CN" altLang="en-US" sz="2400"/>
              </a:p>
            </p:txBody>
          </p:sp>
          <p:sp>
            <p:nvSpPr>
              <p:cNvPr id="47128" name="Text Box 22"/>
              <p:cNvSpPr txBox="1">
                <a:spLocks noChangeArrowheads="1"/>
              </p:cNvSpPr>
              <p:nvPr/>
            </p:nvSpPr>
            <p:spPr bwMode="auto">
              <a:xfrm>
                <a:off x="4087" y="2046"/>
                <a:ext cx="4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黑体" panose="02010609060101010101" pitchFamily="49" charset="-122"/>
                    <a:ea typeface="黑体" panose="02010609060101010101" pitchFamily="49" charset="-122"/>
                  </a:rPr>
                  <a:t>n</a:t>
                </a:r>
                <a:endParaRPr lang="en-US" altLang="zh-CN" sz="2400"/>
              </a:p>
            </p:txBody>
          </p:sp>
          <p:sp>
            <p:nvSpPr>
              <p:cNvPr id="47129" name="Line 23"/>
              <p:cNvSpPr>
                <a:spLocks noChangeShapeType="1"/>
              </p:cNvSpPr>
              <p:nvPr/>
            </p:nvSpPr>
            <p:spPr bwMode="auto">
              <a:xfrm>
                <a:off x="1568" y="2297"/>
                <a:ext cx="0" cy="3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0" name="Line 24"/>
              <p:cNvSpPr>
                <a:spLocks noChangeShapeType="1"/>
              </p:cNvSpPr>
              <p:nvPr/>
            </p:nvSpPr>
            <p:spPr bwMode="auto">
              <a:xfrm>
                <a:off x="2089" y="2297"/>
                <a:ext cx="0" cy="3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1" name="Line 25"/>
              <p:cNvSpPr>
                <a:spLocks noChangeShapeType="1"/>
              </p:cNvSpPr>
              <p:nvPr/>
            </p:nvSpPr>
            <p:spPr bwMode="auto">
              <a:xfrm>
                <a:off x="2610" y="2297"/>
                <a:ext cx="0" cy="3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2" name="Line 26"/>
              <p:cNvSpPr>
                <a:spLocks noChangeShapeType="1"/>
              </p:cNvSpPr>
              <p:nvPr/>
            </p:nvSpPr>
            <p:spPr bwMode="auto">
              <a:xfrm>
                <a:off x="3131" y="2297"/>
                <a:ext cx="0" cy="3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3" name="Line 27"/>
              <p:cNvSpPr>
                <a:spLocks noChangeShapeType="1"/>
              </p:cNvSpPr>
              <p:nvPr/>
            </p:nvSpPr>
            <p:spPr bwMode="auto">
              <a:xfrm>
                <a:off x="3653" y="2297"/>
                <a:ext cx="0" cy="3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7134" name="Line 28"/>
              <p:cNvSpPr>
                <a:spLocks noChangeShapeType="1"/>
              </p:cNvSpPr>
              <p:nvPr/>
            </p:nvSpPr>
            <p:spPr bwMode="auto">
              <a:xfrm>
                <a:off x="1568" y="2610"/>
                <a:ext cx="2519"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35" name="Text Box 29"/>
              <p:cNvSpPr txBox="1">
                <a:spLocks noChangeArrowheads="1"/>
              </p:cNvSpPr>
              <p:nvPr/>
            </p:nvSpPr>
            <p:spPr bwMode="auto">
              <a:xfrm>
                <a:off x="2448" y="2553"/>
                <a:ext cx="11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黑体" panose="02010609060101010101" pitchFamily="49" charset="-122"/>
                    <a:ea typeface="黑体" panose="02010609060101010101" pitchFamily="49" charset="-122"/>
                  </a:rPr>
                  <a:t>A</a:t>
                </a:r>
                <a:r>
                  <a:rPr lang="en-US" altLang="zh-CN" sz="1800">
                    <a:latin typeface="黑体" panose="02010609060101010101" pitchFamily="49" charset="-122"/>
                    <a:ea typeface="黑体" panose="02010609060101010101" pitchFamily="49" charset="-122"/>
                  </a:rPr>
                  <a:t>（</a:t>
                </a:r>
                <a:r>
                  <a:rPr lang="zh-CN" altLang="en-US" sz="1800">
                    <a:latin typeface="黑体" panose="02010609060101010101" pitchFamily="49" charset="-122"/>
                    <a:ea typeface="黑体" panose="02010609060101010101" pitchFamily="49" charset="-122"/>
                  </a:rPr>
                  <a:t>已知）</a:t>
                </a:r>
                <a:endParaRPr lang="en-US" altLang="zh-CN" sz="2400"/>
              </a:p>
            </p:txBody>
          </p:sp>
          <p:sp>
            <p:nvSpPr>
              <p:cNvPr id="47136" name="Text Box 30"/>
              <p:cNvSpPr txBox="1">
                <a:spLocks noChangeArrowheads="1"/>
              </p:cNvSpPr>
              <p:nvPr/>
            </p:nvSpPr>
            <p:spPr bwMode="auto">
              <a:xfrm>
                <a:off x="1476" y="1929"/>
                <a:ext cx="3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1</a:t>
                </a:r>
                <a:endParaRPr lang="zh-CN" altLang="en-US" sz="2400"/>
              </a:p>
            </p:txBody>
          </p:sp>
          <p:sp>
            <p:nvSpPr>
              <p:cNvPr id="47137" name="Text Box 31"/>
              <p:cNvSpPr txBox="1">
                <a:spLocks noChangeArrowheads="1"/>
              </p:cNvSpPr>
              <p:nvPr/>
            </p:nvSpPr>
            <p:spPr bwMode="auto">
              <a:xfrm>
                <a:off x="1987" y="1921"/>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2</a:t>
                </a:r>
                <a:endParaRPr lang="zh-CN" altLang="en-US" sz="2400"/>
              </a:p>
            </p:txBody>
          </p:sp>
          <p:sp>
            <p:nvSpPr>
              <p:cNvPr id="47138" name="Rectangle 32"/>
              <p:cNvSpPr>
                <a:spLocks noChangeArrowheads="1"/>
              </p:cNvSpPr>
              <p:nvPr/>
            </p:nvSpPr>
            <p:spPr bwMode="auto">
              <a:xfrm>
                <a:off x="2509" y="1922"/>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3</a:t>
                </a:r>
                <a:endParaRPr lang="zh-CN" altLang="en-US" sz="2400"/>
              </a:p>
            </p:txBody>
          </p:sp>
          <p:sp>
            <p:nvSpPr>
              <p:cNvPr id="47139" name="Rectangle 33"/>
              <p:cNvSpPr>
                <a:spLocks noChangeArrowheads="1"/>
              </p:cNvSpPr>
              <p:nvPr/>
            </p:nvSpPr>
            <p:spPr bwMode="auto">
              <a:xfrm>
                <a:off x="3012" y="1922"/>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4</a:t>
                </a:r>
                <a:endParaRPr lang="zh-CN" altLang="en-US" sz="2400"/>
              </a:p>
            </p:txBody>
          </p:sp>
          <p:sp>
            <p:nvSpPr>
              <p:cNvPr id="47140" name="Rectangle 34"/>
              <p:cNvSpPr>
                <a:spLocks noChangeArrowheads="1"/>
              </p:cNvSpPr>
              <p:nvPr/>
            </p:nvSpPr>
            <p:spPr bwMode="auto">
              <a:xfrm>
                <a:off x="3422" y="1931"/>
                <a:ext cx="4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黑体" panose="02010609060101010101" pitchFamily="49" charset="-122"/>
                    <a:ea typeface="黑体" panose="02010609060101010101" pitchFamily="49" charset="-122"/>
                  </a:rPr>
                  <a:t>n-1</a:t>
                </a:r>
                <a:endParaRPr lang="en-US" altLang="zh-CN" sz="2400"/>
              </a:p>
            </p:txBody>
          </p:sp>
          <p:sp>
            <p:nvSpPr>
              <p:cNvPr id="47141" name="Line 35"/>
              <p:cNvSpPr>
                <a:spLocks noChangeShapeType="1"/>
              </p:cNvSpPr>
              <p:nvPr/>
            </p:nvSpPr>
            <p:spPr bwMode="auto">
              <a:xfrm>
                <a:off x="4087" y="2297"/>
                <a:ext cx="0" cy="31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1237" name="Rectangle 37"/>
          <p:cNvSpPr>
            <a:spLocks noChangeArrowheads="1"/>
          </p:cNvSpPr>
          <p:nvPr/>
        </p:nvSpPr>
        <p:spPr bwMode="auto">
          <a:xfrm>
            <a:off x="827088" y="1125538"/>
            <a:ext cx="7489825"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spcBef>
                <a:spcPct val="0"/>
              </a:spcBef>
              <a:buFontTx/>
              <a:buNone/>
            </a:pPr>
            <a:r>
              <a:rPr lang="zh-CN" altLang="en-US" sz="2400"/>
              <a:t>       当现金流量序列是连续的，并且现金流量大小相等</a:t>
            </a:r>
          </a:p>
        </p:txBody>
      </p:sp>
      <p:grpSp>
        <p:nvGrpSpPr>
          <p:cNvPr id="5" name="Group 40"/>
          <p:cNvGrpSpPr>
            <a:grpSpLocks/>
          </p:cNvGrpSpPr>
          <p:nvPr/>
        </p:nvGrpSpPr>
        <p:grpSpPr bwMode="auto">
          <a:xfrm>
            <a:off x="611188" y="1773238"/>
            <a:ext cx="7704137" cy="1730375"/>
            <a:chOff x="476" y="1071"/>
            <a:chExt cx="4853" cy="1090"/>
          </a:xfrm>
        </p:grpSpPr>
        <p:sp>
          <p:nvSpPr>
            <p:cNvPr id="51236" name="Rectangle 36"/>
            <p:cNvSpPr>
              <a:spLocks noChangeArrowheads="1"/>
            </p:cNvSpPr>
            <p:nvPr/>
          </p:nvSpPr>
          <p:spPr bwMode="auto">
            <a:xfrm>
              <a:off x="476" y="1071"/>
              <a:ext cx="2254" cy="327"/>
            </a:xfrm>
            <a:prstGeom prst="rect">
              <a:avLst/>
            </a:prstGeom>
            <a:noFill/>
            <a:ln w="9525">
              <a:noFill/>
              <a:miter lim="800000"/>
            </a:ln>
            <a:effectLst/>
          </p:spPr>
          <p:txBody>
            <a:bodyPr wrap="none">
              <a:spAutoFit/>
            </a:bodyPr>
            <a:lstStyle/>
            <a:p>
              <a:pPr eaLnBrk="1" hangingPunct="1">
                <a:defRPr/>
              </a:pPr>
              <a:r>
                <a:rPr kumimoji="1" lang="zh-CN" altLang="en-US" sz="2800" b="1">
                  <a:solidFill>
                    <a:srgbClr val="CC3300"/>
                  </a:solidFill>
                  <a:latin typeface="黑体" panose="02010609060101010101" pitchFamily="2" charset="-122"/>
                  <a:ea typeface="黑体" panose="02010609060101010101" pitchFamily="2" charset="-122"/>
                </a:rPr>
                <a:t>1．等额分付</a:t>
              </a:r>
              <a:r>
                <a:rPr kumimoji="1" lang="zh-CN" altLang="en-US" sz="2800" b="1">
                  <a:solidFill>
                    <a:srgbClr val="CC3300"/>
                  </a:solidFill>
                  <a:effectLst>
                    <a:outerShdw blurRad="38100" dist="38100" dir="2700000" algn="tl">
                      <a:srgbClr val="C0C0C0"/>
                    </a:outerShdw>
                  </a:effectLst>
                  <a:latin typeface="黑体" panose="02010609060101010101" pitchFamily="2" charset="-122"/>
                  <a:ea typeface="黑体" panose="02010609060101010101" pitchFamily="2" charset="-122"/>
                </a:rPr>
                <a:t>终值公式</a:t>
              </a:r>
              <a:endParaRPr kumimoji="1" lang="en-US" altLang="zh-CN" sz="2800" b="1">
                <a:solidFill>
                  <a:srgbClr val="CC33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47111" name="Rectangle 38"/>
            <p:cNvSpPr>
              <a:spLocks noChangeArrowheads="1"/>
            </p:cNvSpPr>
            <p:nvPr/>
          </p:nvSpPr>
          <p:spPr bwMode="auto">
            <a:xfrm>
              <a:off x="657" y="1405"/>
              <a:ext cx="4672"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0"/>
                </a:spcBef>
                <a:buFontTx/>
                <a:buNone/>
              </a:pPr>
              <a:r>
                <a:rPr lang="zh-CN" altLang="en-US" sz="2400"/>
                <a:t>对连续若干周期期末等额支付的现金流量</a:t>
              </a:r>
              <a:r>
                <a:rPr lang="en-US" altLang="zh-CN" sz="2400"/>
                <a:t>A</a:t>
              </a:r>
              <a:r>
                <a:rPr lang="zh-CN" altLang="en-US" sz="2400"/>
                <a:t>，按利率复利计算，求其第</a:t>
              </a:r>
              <a:r>
                <a:rPr lang="en-US" altLang="zh-CN" sz="2400"/>
                <a:t>n</a:t>
              </a:r>
              <a:r>
                <a:rPr lang="zh-CN" altLang="en-US" sz="2400"/>
                <a:t>周期期末的终值</a:t>
              </a:r>
              <a:r>
                <a:rPr lang="en-US" altLang="zh-CN" sz="2400"/>
                <a:t>F </a:t>
              </a:r>
              <a:r>
                <a:rPr lang="zh-CN" altLang="en-US" sz="2400"/>
                <a:t>。</a:t>
              </a:r>
            </a:p>
          </p:txBody>
        </p:sp>
      </p:grpSp>
    </p:spTree>
    <p:extLst>
      <p:ext uri="{BB962C8B-B14F-4D97-AF65-F5344CB8AC3E}">
        <p14:creationId xmlns:p14="http://schemas.microsoft.com/office/powerpoint/2010/main" val="1879199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1237"/>
                                        </p:tgtEl>
                                        <p:attrNameLst>
                                          <p:attrName>style.visibility</p:attrName>
                                        </p:attrNameLst>
                                      </p:cBhvr>
                                      <p:to>
                                        <p:strVal val="visible"/>
                                      </p:to>
                                    </p:set>
                                    <p:animEffect transition="in" filter="slide(fromLeft)">
                                      <p:cBhvr>
                                        <p:cTn id="12" dur="500"/>
                                        <p:tgtEl>
                                          <p:spTgt spid="512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1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strips(down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lide(from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1258888" y="2589213"/>
            <a:ext cx="6477000" cy="3725862"/>
            <a:chOff x="793" y="1631"/>
            <a:chExt cx="4080" cy="2347"/>
          </a:xfrm>
        </p:grpSpPr>
        <p:sp>
          <p:nvSpPr>
            <p:cNvPr id="48133" name="Rectangle 4"/>
            <p:cNvSpPr>
              <a:spLocks noChangeArrowheads="1"/>
            </p:cNvSpPr>
            <p:nvPr/>
          </p:nvSpPr>
          <p:spPr bwMode="auto">
            <a:xfrm>
              <a:off x="793" y="1631"/>
              <a:ext cx="4080" cy="816"/>
            </a:xfrm>
            <a:prstGeom prst="rect">
              <a:avLst/>
            </a:prstGeom>
            <a:solidFill>
              <a:srgbClr val="FFFF99"/>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aphicFrame>
          <p:nvGraphicFramePr>
            <p:cNvPr id="48134" name="Object 5"/>
            <p:cNvGraphicFramePr>
              <a:graphicFrameLocks/>
            </p:cNvGraphicFramePr>
            <p:nvPr/>
          </p:nvGraphicFramePr>
          <p:xfrm>
            <a:off x="839" y="1661"/>
            <a:ext cx="3984" cy="741"/>
          </p:xfrm>
          <a:graphic>
            <a:graphicData uri="http://schemas.openxmlformats.org/presentationml/2006/ole">
              <mc:AlternateContent xmlns:mc="http://schemas.openxmlformats.org/markup-compatibility/2006">
                <mc:Choice xmlns:v="urn:schemas-microsoft-com:vml" Requires="v">
                  <p:oleObj spid="_x0000_s15401" r:id="rId3" imgW="2235200" imgH="508000" progId="Equation.3">
                    <p:embed/>
                  </p:oleObj>
                </mc:Choice>
                <mc:Fallback>
                  <p:oleObj r:id="rId3" imgW="2235200" imgH="508000" progId="Equation.3">
                    <p:embed/>
                    <p:pic>
                      <p:nvPicPr>
                        <p:cNvPr id="48134"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 y="1661"/>
                          <a:ext cx="3984" cy="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48135" name="Object 6"/>
            <p:cNvGraphicFramePr>
              <a:graphicFrameLocks/>
            </p:cNvGraphicFramePr>
            <p:nvPr/>
          </p:nvGraphicFramePr>
          <p:xfrm>
            <a:off x="1247" y="3339"/>
            <a:ext cx="2496" cy="639"/>
          </p:xfrm>
          <a:graphic>
            <a:graphicData uri="http://schemas.openxmlformats.org/presentationml/2006/ole">
              <mc:AlternateContent xmlns:mc="http://schemas.openxmlformats.org/markup-compatibility/2006">
                <mc:Choice xmlns:v="urn:schemas-microsoft-com:vml" Requires="v">
                  <p:oleObj spid="_x0000_s15402" r:id="rId5" imgW="1574800" imgH="431800" progId="Equation.3">
                    <p:embed/>
                  </p:oleObj>
                </mc:Choice>
                <mc:Fallback>
                  <p:oleObj r:id="rId5" imgW="1574800" imgH="431800" progId="Equation.3">
                    <p:embed/>
                    <p:pic>
                      <p:nvPicPr>
                        <p:cNvPr id="48135" name="Object 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7" y="3339"/>
                          <a:ext cx="2496" cy="639"/>
                        </a:xfrm>
                        <a:prstGeom prst="rect">
                          <a:avLst/>
                        </a:prstGeom>
                        <a:solidFill>
                          <a:srgbClr val="D2CCC6"/>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48136" name="Group 7"/>
            <p:cNvGrpSpPr>
              <a:grpSpLocks/>
            </p:cNvGrpSpPr>
            <p:nvPr/>
          </p:nvGrpSpPr>
          <p:grpSpPr bwMode="auto">
            <a:xfrm>
              <a:off x="975" y="2568"/>
              <a:ext cx="3696" cy="672"/>
              <a:chOff x="628" y="2403"/>
              <a:chExt cx="3696" cy="672"/>
            </a:xfrm>
          </p:grpSpPr>
          <p:sp>
            <p:nvSpPr>
              <p:cNvPr id="48137" name="Text Box 8"/>
              <p:cNvSpPr txBox="1">
                <a:spLocks noChangeArrowheads="1"/>
              </p:cNvSpPr>
              <p:nvPr/>
            </p:nvSpPr>
            <p:spPr bwMode="auto">
              <a:xfrm>
                <a:off x="628" y="2403"/>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式中：</a:t>
                </a:r>
                <a:endParaRPr lang="zh-CN" altLang="en-US" sz="2400"/>
              </a:p>
            </p:txBody>
          </p:sp>
          <p:sp>
            <p:nvSpPr>
              <p:cNvPr id="48138" name="Text Box 9"/>
              <p:cNvSpPr txBox="1">
                <a:spLocks noChangeArrowheads="1"/>
              </p:cNvSpPr>
              <p:nvPr/>
            </p:nvSpPr>
            <p:spPr bwMode="auto">
              <a:xfrm>
                <a:off x="1156" y="2403"/>
                <a:ext cx="16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黑体" panose="02010609060101010101" pitchFamily="49" charset="-122"/>
                    <a:ea typeface="黑体" panose="02010609060101010101" pitchFamily="49" charset="-122"/>
                  </a:rPr>
                  <a:t>A---</a:t>
                </a:r>
                <a:r>
                  <a:rPr lang="zh-CN" altLang="en-US" sz="2400" b="1">
                    <a:latin typeface="黑体" panose="02010609060101010101" pitchFamily="49" charset="-122"/>
                    <a:ea typeface="黑体" panose="02010609060101010101" pitchFamily="49" charset="-122"/>
                  </a:rPr>
                  <a:t>等额年金</a:t>
                </a:r>
                <a:endParaRPr lang="zh-CN" altLang="en-US" sz="2400"/>
              </a:p>
            </p:txBody>
          </p:sp>
          <p:sp>
            <p:nvSpPr>
              <p:cNvPr id="48139" name="Text Box 10"/>
              <p:cNvSpPr txBox="1">
                <a:spLocks noChangeArrowheads="1"/>
              </p:cNvSpPr>
              <p:nvPr/>
            </p:nvSpPr>
            <p:spPr bwMode="auto">
              <a:xfrm>
                <a:off x="1060" y="2787"/>
                <a:ext cx="32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F/A,i,n）</a:t>
                </a:r>
                <a:r>
                  <a:rPr lang="en-US" altLang="zh-CN" sz="2400" b="1">
                    <a:ea typeface="黑体" panose="02010609060101010101" pitchFamily="49" charset="-122"/>
                  </a:rPr>
                  <a:t>——</a:t>
                </a:r>
                <a:r>
                  <a:rPr lang="zh-CN" altLang="en-US" sz="2400" b="1">
                    <a:latin typeface="黑体" panose="02010609060101010101" pitchFamily="49" charset="-122"/>
                    <a:ea typeface="黑体" panose="02010609060101010101" pitchFamily="49" charset="-122"/>
                  </a:rPr>
                  <a:t>等额分付终值系数</a:t>
                </a:r>
                <a:endParaRPr lang="zh-CN" altLang="en-US" sz="2400"/>
              </a:p>
            </p:txBody>
          </p:sp>
        </p:grpSp>
      </p:grpSp>
      <p:sp>
        <p:nvSpPr>
          <p:cNvPr id="52235" name="Rectangle 11"/>
          <p:cNvSpPr>
            <a:spLocks noChangeArrowheads="1"/>
          </p:cNvSpPr>
          <p:nvPr/>
        </p:nvSpPr>
        <p:spPr bwMode="auto">
          <a:xfrm>
            <a:off x="395288" y="352425"/>
            <a:ext cx="3448050" cy="579438"/>
          </a:xfrm>
          <a:prstGeom prst="rect">
            <a:avLst/>
          </a:prstGeom>
          <a:noFill/>
          <a:ln w="9525">
            <a:noFill/>
            <a:miter lim="800000"/>
          </a:ln>
          <a:effectLst/>
        </p:spPr>
        <p:txBody>
          <a:bodyPr wrap="none">
            <a:spAutoFit/>
          </a:bodyPr>
          <a:lstStyle/>
          <a:p>
            <a:pPr eaLnBrk="1" hangingPunct="1">
              <a:defRPr/>
            </a:pPr>
            <a:r>
              <a:rPr kumimoji="1" lang="zh-CN" altLang="en-US" sz="3200" b="1">
                <a:solidFill>
                  <a:schemeClr val="tx2"/>
                </a:solidFill>
                <a:latin typeface="黑体" panose="02010609060101010101" pitchFamily="2" charset="-122"/>
                <a:ea typeface="黑体" panose="02010609060101010101" pitchFamily="2" charset="-122"/>
              </a:rPr>
              <a:t>等额分付</a:t>
            </a:r>
            <a:r>
              <a:rPr kumimoji="1" lang="zh-CN" altLang="en-US" sz="3200" b="1">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rPr>
              <a:t>终值公式</a:t>
            </a:r>
            <a:endParaRPr kumimoji="1" lang="en-US" altLang="zh-CN" sz="3200" b="1">
              <a:solidFill>
                <a:schemeClr val="tx2"/>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graphicFrame>
        <p:nvGraphicFramePr>
          <p:cNvPr id="52236" name="Object 12"/>
          <p:cNvGraphicFramePr>
            <a:graphicFrameLocks/>
          </p:cNvGraphicFramePr>
          <p:nvPr/>
        </p:nvGraphicFramePr>
        <p:xfrm>
          <a:off x="1271588" y="1196975"/>
          <a:ext cx="5883275" cy="1130300"/>
        </p:xfrm>
        <a:graphic>
          <a:graphicData uri="http://schemas.openxmlformats.org/presentationml/2006/ole">
            <mc:AlternateContent xmlns:mc="http://schemas.openxmlformats.org/markup-compatibility/2006">
              <mc:Choice xmlns:v="urn:schemas-microsoft-com:vml" Requires="v">
                <p:oleObj spid="_x0000_s15403" r:id="rId7" imgW="2437342" imgH="482391" progId="Equation.3">
                  <p:embed/>
                </p:oleObj>
              </mc:Choice>
              <mc:Fallback>
                <p:oleObj r:id="rId7" imgW="2437342" imgH="482391" progId="Equation.3">
                  <p:embed/>
                  <p:pic>
                    <p:nvPicPr>
                      <p:cNvPr id="52236" name="Object 1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1588" y="1196975"/>
                        <a:ext cx="5883275"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23307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2235"/>
                                        </p:tgtEl>
                                        <p:attrNameLst>
                                          <p:attrName>style.visibility</p:attrName>
                                        </p:attrNameLst>
                                      </p:cBhvr>
                                      <p:to>
                                        <p:strVal val="visible"/>
                                      </p:to>
                                    </p:set>
                                    <p:anim calcmode="discrete" valueType="clr">
                                      <p:cBhvr override="childStyle">
                                        <p:cTn id="7" dur="80"/>
                                        <p:tgtEl>
                                          <p:spTgt spid="52235"/>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2235"/>
                                        </p:tgtEl>
                                        <p:attrNameLst>
                                          <p:attrName>fillcolor</p:attrName>
                                        </p:attrNameLst>
                                      </p:cBhvr>
                                      <p:tavLst>
                                        <p:tav tm="0">
                                          <p:val>
                                            <p:clrVal>
                                              <a:schemeClr val="accent2"/>
                                            </p:clrVal>
                                          </p:val>
                                        </p:tav>
                                        <p:tav tm="50000">
                                          <p:val>
                                            <p:clrVal>
                                              <a:schemeClr val="hlink"/>
                                            </p:clrVal>
                                          </p:val>
                                        </p:tav>
                                      </p:tavLst>
                                    </p:anim>
                                    <p:set>
                                      <p:cBhvr>
                                        <p:cTn id="9" dur="80"/>
                                        <p:tgtEl>
                                          <p:spTgt spid="52235"/>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2" presetClass="entr" presetSubtype="8" fill="hold" nodeType="clickEffect">
                                  <p:stCondLst>
                                    <p:cond delay="0"/>
                                  </p:stCondLst>
                                  <p:childTnLst>
                                    <p:set>
                                      <p:cBhvr>
                                        <p:cTn id="13" dur="1" fill="hold">
                                          <p:stCondLst>
                                            <p:cond delay="0"/>
                                          </p:stCondLst>
                                        </p:cTn>
                                        <p:tgtEl>
                                          <p:spTgt spid="52236"/>
                                        </p:tgtEl>
                                        <p:attrNameLst>
                                          <p:attrName>style.visibility</p:attrName>
                                        </p:attrNameLst>
                                      </p:cBhvr>
                                      <p:to>
                                        <p:strVal val="visible"/>
                                      </p:to>
                                    </p:set>
                                    <p:animEffect transition="in" filter="slide(fromLeft)">
                                      <p:cBhvr>
                                        <p:cTn id="14" dur="500"/>
                                        <p:tgtEl>
                                          <p:spTgt spid="5223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 presetClass="entr" presetSubtype="1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heckerboard(across)">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4"/>
          <p:cNvSpPr txBox="1">
            <a:spLocks noChangeArrowheads="1"/>
          </p:cNvSpPr>
          <p:nvPr/>
        </p:nvSpPr>
        <p:spPr bwMode="auto">
          <a:xfrm>
            <a:off x="684213" y="1125538"/>
            <a:ext cx="7991475" cy="120015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ts val="0"/>
              </a:spcBef>
              <a:buFontTx/>
              <a:buNone/>
              <a:defRPr/>
            </a:pPr>
            <a:r>
              <a:rPr lang="zh-CN" altLang="en-US" sz="2400" b="1" dirty="0" smtClean="0">
                <a:solidFill>
                  <a:schemeClr val="tx2"/>
                </a:solidFill>
                <a:latin typeface="黑体" panose="02010609060101010101" pitchFamily="49" charset="-122"/>
                <a:ea typeface="黑体" panose="02010609060101010101" pitchFamily="49" charset="-122"/>
              </a:rPr>
              <a:t>  </a:t>
            </a:r>
            <a:r>
              <a:rPr lang="zh-CN" altLang="en-US" sz="2400" b="1" dirty="0" smtClean="0">
                <a:solidFill>
                  <a:schemeClr val="tx2"/>
                </a:solidFill>
                <a:latin typeface="+mn-lt"/>
                <a:ea typeface="微软雅黑 Light" panose="020B0502040204020203" pitchFamily="34" charset="-122"/>
              </a:rPr>
              <a:t>某人每年末在银行存款1万元，存款期一年，自动转存，连续十年。问十年后可从银行取出多少万元？</a:t>
            </a:r>
            <a:endParaRPr lang="zh-CN" altLang="en-US" sz="2400" dirty="0" smtClean="0">
              <a:solidFill>
                <a:schemeClr val="tx2"/>
              </a:solidFill>
              <a:latin typeface="+mn-lt"/>
              <a:ea typeface="微软雅黑 Light" panose="020B0502040204020203" pitchFamily="34" charset="-122"/>
            </a:endParaRPr>
          </a:p>
        </p:txBody>
      </p:sp>
      <p:graphicFrame>
        <p:nvGraphicFramePr>
          <p:cNvPr id="53253" name="Object 5"/>
          <p:cNvGraphicFramePr>
            <a:graphicFrameLocks/>
          </p:cNvGraphicFramePr>
          <p:nvPr/>
        </p:nvGraphicFramePr>
        <p:xfrm>
          <a:off x="1619250" y="2781300"/>
          <a:ext cx="6248400" cy="1808163"/>
        </p:xfrm>
        <a:graphic>
          <a:graphicData uri="http://schemas.openxmlformats.org/presentationml/2006/ole">
            <mc:AlternateContent xmlns:mc="http://schemas.openxmlformats.org/markup-compatibility/2006">
              <mc:Choice xmlns:v="urn:schemas-microsoft-com:vml" Requires="v">
                <p:oleObj spid="_x0000_s16399" r:id="rId3" imgW="2184400" imgH="876300" progId="Equation.3">
                  <p:embed/>
                </p:oleObj>
              </mc:Choice>
              <mc:Fallback>
                <p:oleObj r:id="rId3" imgW="2184400" imgH="876300" progId="Equation.3">
                  <p:embed/>
                  <p:pic>
                    <p:nvPicPr>
                      <p:cNvPr id="53253"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781300"/>
                        <a:ext cx="6248400" cy="180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45643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2"/>
                                        </p:tgtEl>
                                        <p:attrNameLst>
                                          <p:attrName>style.visibility</p:attrName>
                                        </p:attrNameLst>
                                      </p:cBhvr>
                                      <p:to>
                                        <p:strVal val="visible"/>
                                      </p:to>
                                    </p:set>
                                    <p:anim calcmode="lin" valueType="num">
                                      <p:cBhvr additive="base">
                                        <p:cTn id="7" dur="500" fill="hold"/>
                                        <p:tgtEl>
                                          <p:spTgt spid="53252"/>
                                        </p:tgtEl>
                                        <p:attrNameLst>
                                          <p:attrName>ppt_x</p:attrName>
                                        </p:attrNameLst>
                                      </p:cBhvr>
                                      <p:tavLst>
                                        <p:tav tm="0">
                                          <p:val>
                                            <p:strVal val="0-#ppt_w/2"/>
                                          </p:val>
                                        </p:tav>
                                        <p:tav tm="100000">
                                          <p:val>
                                            <p:strVal val="#ppt_x"/>
                                          </p:val>
                                        </p:tav>
                                      </p:tavLst>
                                    </p:anim>
                                    <p:anim calcmode="lin" valueType="num">
                                      <p:cBhvr additive="base">
                                        <p:cTn id="8" dur="500" fill="hold"/>
                                        <p:tgtEl>
                                          <p:spTgt spid="5325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3253"/>
                                        </p:tgtEl>
                                        <p:attrNameLst>
                                          <p:attrName>style.visibility</p:attrName>
                                        </p:attrNameLst>
                                      </p:cBhvr>
                                      <p:to>
                                        <p:strVal val="visible"/>
                                      </p:to>
                                    </p:set>
                                    <p:anim calcmode="lin" valueType="num">
                                      <p:cBhvr additive="base">
                                        <p:cTn id="13" dur="500" fill="hold"/>
                                        <p:tgtEl>
                                          <p:spTgt spid="53253"/>
                                        </p:tgtEl>
                                        <p:attrNameLst>
                                          <p:attrName>ppt_x</p:attrName>
                                        </p:attrNameLst>
                                      </p:cBhvr>
                                      <p:tavLst>
                                        <p:tav tm="0">
                                          <p:val>
                                            <p:strVal val="0-#ppt_w/2"/>
                                          </p:val>
                                        </p:tav>
                                        <p:tav tm="100000">
                                          <p:val>
                                            <p:strVal val="#ppt_x"/>
                                          </p:val>
                                        </p:tav>
                                      </p:tavLst>
                                    </p:anim>
                                    <p:anim calcmode="lin" valueType="num">
                                      <p:cBhvr additive="base">
                                        <p:cTn id="14" dur="500" fill="hold"/>
                                        <p:tgtEl>
                                          <p:spTgt spid="532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 Box 4"/>
          <p:cNvSpPr txBox="1"/>
          <p:nvPr/>
        </p:nvSpPr>
        <p:spPr>
          <a:xfrm>
            <a:off x="257175" y="212725"/>
            <a:ext cx="8630285" cy="1753235"/>
          </a:xfrm>
          <a:prstGeom prst="rect">
            <a:avLst/>
          </a:prstGeom>
          <a:noFill/>
          <a:ln w="9525">
            <a:noFill/>
          </a:ln>
        </p:spPr>
        <p:txBody>
          <a:bodyPr wrap="square" anchor="t">
            <a:spAutoFit/>
          </a:bodyPr>
          <a:lstStyle/>
          <a:p>
            <a:pPr lvl="0" indent="0">
              <a:lnSpc>
                <a:spcPct val="150000"/>
              </a:lnSpc>
              <a:spcBef>
                <a:spcPct val="50000"/>
              </a:spcBef>
            </a:pPr>
            <a:r>
              <a:rPr lang="zh-CN" altLang="en-US" dirty="0">
                <a:solidFill>
                  <a:schemeClr val="tx2"/>
                </a:solidFill>
                <a:latin typeface="黑体" panose="02010609060101010101" pitchFamily="49" charset="-122"/>
                <a:ea typeface="黑体" panose="02010609060101010101" pitchFamily="49" charset="-122"/>
              </a:rPr>
              <a:t>【例</a:t>
            </a:r>
            <a:r>
              <a:rPr lang="en-US" altLang="zh-CN" dirty="0">
                <a:solidFill>
                  <a:schemeClr val="tx2"/>
                </a:solidFill>
                <a:latin typeface="黑体" panose="02010609060101010101" pitchFamily="49" charset="-122"/>
                <a:ea typeface="黑体" panose="02010609060101010101" pitchFamily="49" charset="-122"/>
              </a:rPr>
              <a:t>3-3</a:t>
            </a:r>
            <a:r>
              <a:rPr lang="zh-CN" altLang="en-US" dirty="0">
                <a:solidFill>
                  <a:schemeClr val="tx2"/>
                </a:solidFill>
                <a:latin typeface="黑体" panose="02010609060101010101" pitchFamily="49" charset="-122"/>
                <a:ea typeface="黑体" panose="02010609060101010101" pitchFamily="49" charset="-122"/>
              </a:rPr>
              <a:t>】某扩建项目的建设期</a:t>
            </a:r>
            <a:r>
              <a:rPr lang="en-US" altLang="zh-CN" dirty="0">
                <a:solidFill>
                  <a:schemeClr val="tx2"/>
                </a:solidFill>
                <a:latin typeface="黑体" panose="02010609060101010101" pitchFamily="49" charset="-122"/>
                <a:ea typeface="黑体" panose="02010609060101010101" pitchFamily="49" charset="-122"/>
              </a:rPr>
              <a:t>4</a:t>
            </a:r>
            <a:r>
              <a:rPr lang="zh-CN" altLang="en-US" dirty="0">
                <a:solidFill>
                  <a:schemeClr val="tx2"/>
                </a:solidFill>
                <a:latin typeface="黑体" panose="02010609060101010101" pitchFamily="49" charset="-122"/>
                <a:ea typeface="黑体" panose="02010609060101010101" pitchFamily="49" charset="-122"/>
              </a:rPr>
              <a:t>年。在此期间，每年末向银行借贷</a:t>
            </a:r>
            <a:r>
              <a:rPr lang="en-US" altLang="zh-CN" dirty="0">
                <a:solidFill>
                  <a:schemeClr val="tx2"/>
                </a:solidFill>
                <a:latin typeface="黑体" panose="02010609060101010101" pitchFamily="49" charset="-122"/>
                <a:ea typeface="黑体" panose="02010609060101010101" pitchFamily="49" charset="-122"/>
              </a:rPr>
              <a:t>100</a:t>
            </a:r>
            <a:r>
              <a:rPr lang="zh-CN" altLang="en-US" dirty="0">
                <a:solidFill>
                  <a:schemeClr val="tx2"/>
                </a:solidFill>
                <a:latin typeface="黑体" panose="02010609060101010101" pitchFamily="49" charset="-122"/>
                <a:ea typeface="黑体" panose="02010609060101010101" pitchFamily="49" charset="-122"/>
              </a:rPr>
              <a:t>万元，银行要求在第</a:t>
            </a:r>
            <a:r>
              <a:rPr lang="en-US" altLang="zh-CN" dirty="0">
                <a:solidFill>
                  <a:schemeClr val="tx2"/>
                </a:solidFill>
                <a:latin typeface="黑体" panose="02010609060101010101" pitchFamily="49" charset="-122"/>
                <a:ea typeface="黑体" panose="02010609060101010101" pitchFamily="49" charset="-122"/>
              </a:rPr>
              <a:t>4</a:t>
            </a:r>
            <a:r>
              <a:rPr lang="zh-CN" altLang="en-US" dirty="0">
                <a:solidFill>
                  <a:schemeClr val="tx2"/>
                </a:solidFill>
                <a:latin typeface="黑体" panose="02010609060101010101" pitchFamily="49" charset="-122"/>
                <a:ea typeface="黑体" panose="02010609060101010101" pitchFamily="49" charset="-122"/>
              </a:rPr>
              <a:t>年末一次性偿还全部借款和利息。若年利率为</a:t>
            </a:r>
            <a:r>
              <a:rPr lang="en-US" altLang="zh-CN" dirty="0">
                <a:solidFill>
                  <a:schemeClr val="tx2"/>
                </a:solidFill>
                <a:latin typeface="黑体" panose="02010609060101010101" pitchFamily="49" charset="-122"/>
                <a:ea typeface="黑体" panose="02010609060101010101" pitchFamily="49" charset="-122"/>
              </a:rPr>
              <a:t>5%</a:t>
            </a:r>
            <a:r>
              <a:rPr lang="zh-CN" altLang="en-US" dirty="0">
                <a:solidFill>
                  <a:schemeClr val="tx2"/>
                </a:solidFill>
                <a:latin typeface="黑体" panose="02010609060101010101" pitchFamily="49" charset="-122"/>
                <a:ea typeface="黑体" panose="02010609060101010101" pitchFamily="49" charset="-122"/>
              </a:rPr>
              <a:t>，问第</a:t>
            </a:r>
            <a:r>
              <a:rPr lang="en-US" altLang="zh-CN" dirty="0">
                <a:solidFill>
                  <a:schemeClr val="tx2"/>
                </a:solidFill>
                <a:latin typeface="黑体" panose="02010609060101010101" pitchFamily="49" charset="-122"/>
                <a:ea typeface="黑体" panose="02010609060101010101" pitchFamily="49" charset="-122"/>
              </a:rPr>
              <a:t>4</a:t>
            </a:r>
            <a:r>
              <a:rPr lang="zh-CN" altLang="en-US" dirty="0">
                <a:solidFill>
                  <a:schemeClr val="tx2"/>
                </a:solidFill>
                <a:latin typeface="黑体" panose="02010609060101010101" pitchFamily="49" charset="-122"/>
                <a:ea typeface="黑体" panose="02010609060101010101" pitchFamily="49" charset="-122"/>
              </a:rPr>
              <a:t>年末一次性偿还的总金额为多少？</a:t>
            </a:r>
          </a:p>
        </p:txBody>
      </p:sp>
      <p:graphicFrame>
        <p:nvGraphicFramePr>
          <p:cNvPr id="53253" name="Object 5"/>
          <p:cNvGraphicFramePr>
            <a:graphicFrameLocks noChangeAspect="1"/>
          </p:cNvGraphicFramePr>
          <p:nvPr/>
        </p:nvGraphicFramePr>
        <p:xfrm>
          <a:off x="686435" y="4000183"/>
          <a:ext cx="6975475" cy="2149475"/>
        </p:xfrm>
        <a:graphic>
          <a:graphicData uri="http://schemas.openxmlformats.org/presentationml/2006/ole">
            <mc:AlternateContent xmlns:mc="http://schemas.openxmlformats.org/markup-compatibility/2006">
              <mc:Choice xmlns:v="urn:schemas-microsoft-com:vml" Requires="v">
                <p:oleObj spid="_x0000_s17423" r:id="rId4" imgW="2400300" imgH="876300" progId="Equation.3">
                  <p:embed/>
                </p:oleObj>
              </mc:Choice>
              <mc:Fallback>
                <p:oleObj r:id="rId4" imgW="2400300" imgH="876300" progId="Equation.3">
                  <p:embed/>
                  <p:pic>
                    <p:nvPicPr>
                      <p:cNvPr id="53253" name="Object 5"/>
                      <p:cNvPicPr/>
                      <p:nvPr/>
                    </p:nvPicPr>
                    <p:blipFill>
                      <a:blip r:embed="rId5"/>
                      <a:stretch>
                        <a:fillRect/>
                      </a:stretch>
                    </p:blipFill>
                    <p:spPr>
                      <a:xfrm>
                        <a:off x="686435" y="4000183"/>
                        <a:ext cx="6975475" cy="2149475"/>
                      </a:xfrm>
                      <a:prstGeom prst="rect">
                        <a:avLst/>
                      </a:prstGeom>
                      <a:noFill/>
                      <a:ln w="38100">
                        <a:noFill/>
                        <a:miter/>
                      </a:ln>
                    </p:spPr>
                  </p:pic>
                </p:oleObj>
              </mc:Fallback>
            </mc:AlternateContent>
          </a:graphicData>
        </a:graphic>
      </p:graphicFrame>
      <p:sp>
        <p:nvSpPr>
          <p:cNvPr id="2" name="灯片编号占位符 1"/>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CDAB096-7762-4EFA-9A30-F14A828322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38</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69637" name="Group 8"/>
          <p:cNvGrpSpPr/>
          <p:nvPr/>
        </p:nvGrpSpPr>
        <p:grpSpPr>
          <a:xfrm>
            <a:off x="1667510" y="2140903"/>
            <a:ext cx="4354513" cy="1793875"/>
            <a:chOff x="1093" y="1748"/>
            <a:chExt cx="2743" cy="1130"/>
          </a:xfrm>
        </p:grpSpPr>
        <p:sp>
          <p:nvSpPr>
            <p:cNvPr id="69638" name="Text Box 9"/>
            <p:cNvSpPr txBox="1"/>
            <p:nvPr/>
          </p:nvSpPr>
          <p:spPr>
            <a:xfrm>
              <a:off x="3315" y="1748"/>
              <a:ext cx="521" cy="288"/>
            </a:xfrm>
            <a:prstGeom prst="rect">
              <a:avLst/>
            </a:prstGeom>
            <a:noFill/>
            <a:ln w="9525">
              <a:noFill/>
            </a:ln>
          </p:spPr>
          <p:txBody>
            <a:bodyPr anchor="t">
              <a:spAutoFit/>
            </a:bodyPr>
            <a:lstStyle/>
            <a:p>
              <a:pPr lvl="0" indent="0" eaLnBrk="0" hangingPunct="0"/>
              <a:r>
                <a:rPr lang="en-US" altLang="zh-CN" b="1" dirty="0">
                  <a:solidFill>
                    <a:srgbClr val="F12E07"/>
                  </a:solidFill>
                  <a:latin typeface="黑体" panose="02010609060101010101" pitchFamily="49" charset="-122"/>
                  <a:ea typeface="黑体" panose="02010609060101010101" pitchFamily="49" charset="-122"/>
                </a:rPr>
                <a:t>F=？</a:t>
              </a:r>
              <a:endParaRPr lang="en-US" altLang="zh-CN" dirty="0">
                <a:solidFill>
                  <a:srgbClr val="F12E07"/>
                </a:solidFill>
                <a:latin typeface="Times New Roman" panose="02020603050405020304" pitchFamily="18" charset="0"/>
                <a:ea typeface="宋体" panose="02010600030101010101" pitchFamily="2" charset="-122"/>
              </a:endParaRPr>
            </a:p>
          </p:txBody>
        </p:sp>
        <p:sp>
          <p:nvSpPr>
            <p:cNvPr id="69639" name="Line 10"/>
            <p:cNvSpPr/>
            <p:nvPr/>
          </p:nvSpPr>
          <p:spPr>
            <a:xfrm>
              <a:off x="1307" y="2297"/>
              <a:ext cx="1911" cy="0"/>
            </a:xfrm>
            <a:prstGeom prst="line">
              <a:avLst/>
            </a:prstGeom>
            <a:ln w="9525" cap="flat" cmpd="sng">
              <a:solidFill>
                <a:schemeClr val="tx1"/>
              </a:solidFill>
              <a:prstDash val="solid"/>
              <a:round/>
              <a:headEnd type="none" w="med" len="med"/>
              <a:tailEnd type="none" w="med" len="med"/>
            </a:ln>
          </p:spPr>
        </p:sp>
        <p:sp>
          <p:nvSpPr>
            <p:cNvPr id="69640" name="Line 11"/>
            <p:cNvSpPr/>
            <p:nvPr/>
          </p:nvSpPr>
          <p:spPr>
            <a:xfrm flipV="1">
              <a:off x="3142" y="1796"/>
              <a:ext cx="0" cy="501"/>
            </a:xfrm>
            <a:prstGeom prst="line">
              <a:avLst/>
            </a:prstGeom>
            <a:ln w="19050" cap="flat" cmpd="sng">
              <a:solidFill>
                <a:srgbClr val="F12E07"/>
              </a:solidFill>
              <a:prstDash val="solid"/>
              <a:round/>
              <a:headEnd type="none" w="med" len="med"/>
              <a:tailEnd type="triangle" w="med" len="med"/>
            </a:ln>
          </p:spPr>
        </p:sp>
        <p:sp>
          <p:nvSpPr>
            <p:cNvPr id="69641" name="Line 12"/>
            <p:cNvSpPr/>
            <p:nvPr/>
          </p:nvSpPr>
          <p:spPr>
            <a:xfrm>
              <a:off x="1568" y="2234"/>
              <a:ext cx="0" cy="63"/>
            </a:xfrm>
            <a:prstGeom prst="line">
              <a:avLst/>
            </a:prstGeom>
            <a:ln w="9525" cap="flat" cmpd="sng">
              <a:solidFill>
                <a:schemeClr val="tx1"/>
              </a:solidFill>
              <a:prstDash val="solid"/>
              <a:round/>
              <a:headEnd type="none" w="med" len="med"/>
              <a:tailEnd type="none" w="med" len="med"/>
            </a:ln>
          </p:spPr>
        </p:sp>
        <p:sp>
          <p:nvSpPr>
            <p:cNvPr id="69642" name="Line 13"/>
            <p:cNvSpPr/>
            <p:nvPr/>
          </p:nvSpPr>
          <p:spPr>
            <a:xfrm>
              <a:off x="2089" y="2234"/>
              <a:ext cx="0" cy="63"/>
            </a:xfrm>
            <a:prstGeom prst="line">
              <a:avLst/>
            </a:prstGeom>
            <a:ln w="9525" cap="flat" cmpd="sng">
              <a:solidFill>
                <a:schemeClr val="tx1"/>
              </a:solidFill>
              <a:prstDash val="solid"/>
              <a:round/>
              <a:headEnd type="none" w="med" len="med"/>
              <a:tailEnd type="none" w="med" len="med"/>
            </a:ln>
          </p:spPr>
        </p:sp>
        <p:sp>
          <p:nvSpPr>
            <p:cNvPr id="69643" name="Line 14"/>
            <p:cNvSpPr/>
            <p:nvPr/>
          </p:nvSpPr>
          <p:spPr>
            <a:xfrm>
              <a:off x="2610" y="2234"/>
              <a:ext cx="0" cy="63"/>
            </a:xfrm>
            <a:prstGeom prst="line">
              <a:avLst/>
            </a:prstGeom>
            <a:ln w="9525" cap="flat" cmpd="sng">
              <a:solidFill>
                <a:schemeClr val="tx1"/>
              </a:solidFill>
              <a:prstDash val="solid"/>
              <a:round/>
              <a:headEnd type="none" w="med" len="med"/>
              <a:tailEnd type="none" w="med" len="med"/>
            </a:ln>
          </p:spPr>
        </p:sp>
        <p:sp>
          <p:nvSpPr>
            <p:cNvPr id="69648" name="Line 19"/>
            <p:cNvSpPr/>
            <p:nvPr/>
          </p:nvSpPr>
          <p:spPr>
            <a:xfrm>
              <a:off x="3131" y="2234"/>
              <a:ext cx="0" cy="63"/>
            </a:xfrm>
            <a:prstGeom prst="line">
              <a:avLst/>
            </a:prstGeom>
            <a:ln w="9525" cap="flat" cmpd="sng">
              <a:solidFill>
                <a:schemeClr val="tx1"/>
              </a:solidFill>
              <a:prstDash val="solid"/>
              <a:round/>
              <a:headEnd type="none" w="med" len="med"/>
              <a:tailEnd type="none" w="med" len="med"/>
            </a:ln>
          </p:spPr>
        </p:sp>
        <p:sp>
          <p:nvSpPr>
            <p:cNvPr id="69650" name="Text Box 21"/>
            <p:cNvSpPr txBox="1"/>
            <p:nvPr/>
          </p:nvSpPr>
          <p:spPr>
            <a:xfrm>
              <a:off x="1093" y="2109"/>
              <a:ext cx="347" cy="288"/>
            </a:xfrm>
            <a:prstGeom prst="rect">
              <a:avLst/>
            </a:prstGeom>
            <a:noFill/>
            <a:ln w="9525">
              <a:noFill/>
            </a:ln>
          </p:spPr>
          <p:txBody>
            <a:bodyPr anchor="t">
              <a:spAutoFit/>
            </a:bodyPr>
            <a:lstStyle/>
            <a:p>
              <a:pPr lvl="0" indent="0" eaLnBrk="0" hangingPunct="0"/>
              <a:r>
                <a:rPr lang="zh-CN" altLang="en-US" b="1" dirty="0">
                  <a:latin typeface="黑体" panose="02010609060101010101" pitchFamily="49" charset="-122"/>
                  <a:ea typeface="黑体" panose="02010609060101010101" pitchFamily="49" charset="-122"/>
                </a:rPr>
                <a:t>0</a:t>
              </a:r>
              <a:endParaRPr lang="zh-CN" altLang="en-US" dirty="0">
                <a:latin typeface="Times New Roman" panose="02020603050405020304" pitchFamily="18" charset="0"/>
                <a:ea typeface="宋体" panose="02010600030101010101" pitchFamily="2" charset="-122"/>
              </a:endParaRPr>
            </a:p>
          </p:txBody>
        </p:sp>
        <p:sp>
          <p:nvSpPr>
            <p:cNvPr id="69652" name="Line 23"/>
            <p:cNvSpPr/>
            <p:nvPr/>
          </p:nvSpPr>
          <p:spPr>
            <a:xfrm>
              <a:off x="1568" y="2297"/>
              <a:ext cx="0" cy="313"/>
            </a:xfrm>
            <a:prstGeom prst="line">
              <a:avLst/>
            </a:prstGeom>
            <a:ln w="9525" cap="flat" cmpd="sng">
              <a:solidFill>
                <a:schemeClr val="tx1"/>
              </a:solidFill>
              <a:prstDash val="solid"/>
              <a:round/>
              <a:headEnd type="none" w="med" len="med"/>
              <a:tailEnd type="triangle" w="med" len="med"/>
            </a:ln>
          </p:spPr>
        </p:sp>
        <p:sp>
          <p:nvSpPr>
            <p:cNvPr id="69653" name="Line 24"/>
            <p:cNvSpPr/>
            <p:nvPr/>
          </p:nvSpPr>
          <p:spPr>
            <a:xfrm>
              <a:off x="2089" y="2297"/>
              <a:ext cx="0" cy="313"/>
            </a:xfrm>
            <a:prstGeom prst="line">
              <a:avLst/>
            </a:prstGeom>
            <a:ln w="9525" cap="flat" cmpd="sng">
              <a:solidFill>
                <a:schemeClr val="tx1"/>
              </a:solidFill>
              <a:prstDash val="solid"/>
              <a:round/>
              <a:headEnd type="none" w="med" len="med"/>
              <a:tailEnd type="triangle" w="med" len="med"/>
            </a:ln>
          </p:spPr>
        </p:sp>
        <p:sp>
          <p:nvSpPr>
            <p:cNvPr id="69654" name="Line 25"/>
            <p:cNvSpPr/>
            <p:nvPr/>
          </p:nvSpPr>
          <p:spPr>
            <a:xfrm>
              <a:off x="2610" y="2297"/>
              <a:ext cx="0" cy="313"/>
            </a:xfrm>
            <a:prstGeom prst="line">
              <a:avLst/>
            </a:prstGeom>
            <a:ln w="9525" cap="flat" cmpd="sng">
              <a:solidFill>
                <a:schemeClr val="tx1"/>
              </a:solidFill>
              <a:prstDash val="solid"/>
              <a:round/>
              <a:headEnd type="none" w="med" len="med"/>
              <a:tailEnd type="triangle" w="med" len="med"/>
            </a:ln>
          </p:spPr>
        </p:sp>
        <p:sp>
          <p:nvSpPr>
            <p:cNvPr id="69655" name="Line 26"/>
            <p:cNvSpPr/>
            <p:nvPr/>
          </p:nvSpPr>
          <p:spPr>
            <a:xfrm>
              <a:off x="3131" y="2297"/>
              <a:ext cx="0" cy="313"/>
            </a:xfrm>
            <a:prstGeom prst="line">
              <a:avLst/>
            </a:prstGeom>
            <a:ln w="9525" cap="flat" cmpd="sng">
              <a:solidFill>
                <a:schemeClr val="tx1"/>
              </a:solidFill>
              <a:prstDash val="solid"/>
              <a:round/>
              <a:headEnd type="none" w="med" len="med"/>
              <a:tailEnd type="triangle" w="med" len="med"/>
            </a:ln>
          </p:spPr>
        </p:sp>
        <p:sp>
          <p:nvSpPr>
            <p:cNvPr id="69657" name="Line 28"/>
            <p:cNvSpPr/>
            <p:nvPr/>
          </p:nvSpPr>
          <p:spPr>
            <a:xfrm>
              <a:off x="1568" y="2610"/>
              <a:ext cx="1536" cy="0"/>
            </a:xfrm>
            <a:prstGeom prst="line">
              <a:avLst/>
            </a:prstGeom>
            <a:ln w="9525" cap="flat" cmpd="sng">
              <a:solidFill>
                <a:schemeClr val="tx1"/>
              </a:solidFill>
              <a:prstDash val="dash"/>
              <a:round/>
              <a:headEnd type="none" w="med" len="med"/>
              <a:tailEnd type="none" w="med" len="med"/>
            </a:ln>
          </p:spPr>
        </p:sp>
        <p:sp>
          <p:nvSpPr>
            <p:cNvPr id="69658" name="Text Box 29"/>
            <p:cNvSpPr txBox="1"/>
            <p:nvPr/>
          </p:nvSpPr>
          <p:spPr>
            <a:xfrm>
              <a:off x="1908" y="2590"/>
              <a:ext cx="471" cy="288"/>
            </a:xfrm>
            <a:prstGeom prst="rect">
              <a:avLst/>
            </a:prstGeom>
            <a:noFill/>
            <a:ln w="9525">
              <a:noFill/>
            </a:ln>
          </p:spPr>
          <p:txBody>
            <a:bodyPr wrap="square" anchor="t">
              <a:spAutoFit/>
            </a:bodyPr>
            <a:lstStyle/>
            <a:p>
              <a:pPr lvl="0" indent="0" eaLnBrk="0" hangingPunct="0"/>
              <a:r>
                <a:rPr lang="en-US" altLang="zh-CN" b="1" dirty="0">
                  <a:latin typeface="黑体" panose="02010609060101010101" pitchFamily="49" charset="-122"/>
                  <a:ea typeface="黑体" panose="02010609060101010101" pitchFamily="49" charset="-122"/>
                </a:rPr>
                <a:t>A</a:t>
              </a:r>
              <a:endParaRPr lang="en-US" altLang="zh-CN" dirty="0">
                <a:latin typeface="Times New Roman" panose="02020603050405020304" pitchFamily="18" charset="0"/>
                <a:ea typeface="宋体" panose="02010600030101010101" pitchFamily="2" charset="-122"/>
              </a:endParaRPr>
            </a:p>
          </p:txBody>
        </p:sp>
        <p:sp>
          <p:nvSpPr>
            <p:cNvPr id="69659" name="Text Box 30"/>
            <p:cNvSpPr txBox="1"/>
            <p:nvPr/>
          </p:nvSpPr>
          <p:spPr>
            <a:xfrm>
              <a:off x="1476" y="1929"/>
              <a:ext cx="348" cy="288"/>
            </a:xfrm>
            <a:prstGeom prst="rect">
              <a:avLst/>
            </a:prstGeom>
            <a:noFill/>
            <a:ln w="9525">
              <a:noFill/>
            </a:ln>
          </p:spPr>
          <p:txBody>
            <a:bodyPr anchor="t">
              <a:spAutoFit/>
            </a:bodyPr>
            <a:lstStyle/>
            <a:p>
              <a:pPr lvl="0" indent="0" eaLnBrk="0" hangingPunct="0"/>
              <a:r>
                <a:rPr lang="zh-CN" altLang="en-US" b="1" dirty="0">
                  <a:latin typeface="黑体" panose="02010609060101010101" pitchFamily="49" charset="-122"/>
                  <a:ea typeface="黑体" panose="02010609060101010101" pitchFamily="49" charset="-122"/>
                </a:rPr>
                <a:t>1</a:t>
              </a:r>
              <a:endParaRPr lang="zh-CN" altLang="en-US" dirty="0">
                <a:latin typeface="Times New Roman" panose="02020603050405020304" pitchFamily="18" charset="0"/>
                <a:ea typeface="宋体" panose="02010600030101010101" pitchFamily="2" charset="-122"/>
              </a:endParaRPr>
            </a:p>
          </p:txBody>
        </p:sp>
        <p:sp>
          <p:nvSpPr>
            <p:cNvPr id="69660" name="Text Box 31"/>
            <p:cNvSpPr txBox="1"/>
            <p:nvPr/>
          </p:nvSpPr>
          <p:spPr>
            <a:xfrm>
              <a:off x="1987" y="1921"/>
              <a:ext cx="347" cy="288"/>
            </a:xfrm>
            <a:prstGeom prst="rect">
              <a:avLst/>
            </a:prstGeom>
            <a:noFill/>
            <a:ln w="9525">
              <a:noFill/>
            </a:ln>
          </p:spPr>
          <p:txBody>
            <a:bodyPr anchor="t">
              <a:spAutoFit/>
            </a:bodyPr>
            <a:lstStyle/>
            <a:p>
              <a:pPr lvl="0" indent="0" eaLnBrk="0" hangingPunct="0"/>
              <a:r>
                <a:rPr lang="zh-CN" altLang="en-US" b="1" dirty="0">
                  <a:latin typeface="黑体" panose="02010609060101010101" pitchFamily="49" charset="-122"/>
                  <a:ea typeface="黑体" panose="02010609060101010101" pitchFamily="49" charset="-122"/>
                </a:rPr>
                <a:t>2</a:t>
              </a:r>
              <a:endParaRPr lang="zh-CN" altLang="en-US" dirty="0">
                <a:latin typeface="Times New Roman" panose="02020603050405020304" pitchFamily="18" charset="0"/>
                <a:ea typeface="宋体" panose="02010600030101010101" pitchFamily="2" charset="-122"/>
              </a:endParaRPr>
            </a:p>
          </p:txBody>
        </p:sp>
        <p:sp>
          <p:nvSpPr>
            <p:cNvPr id="69661" name="Rectangle 32"/>
            <p:cNvSpPr/>
            <p:nvPr/>
          </p:nvSpPr>
          <p:spPr>
            <a:xfrm>
              <a:off x="2509" y="1922"/>
              <a:ext cx="213" cy="288"/>
            </a:xfrm>
            <a:prstGeom prst="rect">
              <a:avLst/>
            </a:prstGeom>
            <a:noFill/>
            <a:ln w="9525">
              <a:noFill/>
            </a:ln>
          </p:spPr>
          <p:txBody>
            <a:bodyPr wrap="none" anchor="t">
              <a:spAutoFit/>
            </a:bodyPr>
            <a:lstStyle/>
            <a:p>
              <a:pPr lvl="0" indent="0" eaLnBrk="0" hangingPunct="0"/>
              <a:r>
                <a:rPr lang="zh-CN" altLang="en-US" b="1" dirty="0">
                  <a:latin typeface="黑体" panose="02010609060101010101" pitchFamily="49" charset="-122"/>
                  <a:ea typeface="黑体" panose="02010609060101010101" pitchFamily="49" charset="-122"/>
                </a:rPr>
                <a:t>3</a:t>
              </a:r>
              <a:endParaRPr lang="zh-CN" altLang="en-US" dirty="0">
                <a:latin typeface="Times New Roman" panose="02020603050405020304" pitchFamily="18" charset="0"/>
                <a:ea typeface="宋体" panose="02010600030101010101" pitchFamily="2" charset="-122"/>
              </a:endParaRPr>
            </a:p>
          </p:txBody>
        </p:sp>
        <p:sp>
          <p:nvSpPr>
            <p:cNvPr id="69662" name="Rectangle 33"/>
            <p:cNvSpPr/>
            <p:nvPr/>
          </p:nvSpPr>
          <p:spPr>
            <a:xfrm>
              <a:off x="3012" y="1922"/>
              <a:ext cx="213" cy="288"/>
            </a:xfrm>
            <a:prstGeom prst="rect">
              <a:avLst/>
            </a:prstGeom>
            <a:noFill/>
            <a:ln w="9525">
              <a:noFill/>
            </a:ln>
          </p:spPr>
          <p:txBody>
            <a:bodyPr wrap="none" anchor="t">
              <a:spAutoFit/>
            </a:bodyPr>
            <a:lstStyle/>
            <a:p>
              <a:pPr lvl="0" indent="0" eaLnBrk="0" hangingPunct="0"/>
              <a:r>
                <a:rPr lang="zh-CN" altLang="en-US" b="1" dirty="0">
                  <a:latin typeface="黑体" panose="02010609060101010101" pitchFamily="49" charset="-122"/>
                  <a:ea typeface="黑体" panose="02010609060101010101" pitchFamily="49" charset="-122"/>
                </a:rPr>
                <a:t>4</a:t>
              </a:r>
              <a:endParaRPr lang="zh-CN" altLang="en-US" dirty="0">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3530246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3253"/>
                                        </p:tgtEl>
                                        <p:attrNameLst>
                                          <p:attrName>style.visibility</p:attrName>
                                        </p:attrNameLst>
                                      </p:cBhvr>
                                      <p:to>
                                        <p:strVal val="visible"/>
                                      </p:to>
                                    </p:set>
                                    <p:anim calcmode="lin" valueType="num">
                                      <p:cBhvr additive="base">
                                        <p:cTn id="7" dur="500" fill="hold"/>
                                        <p:tgtEl>
                                          <p:spTgt spid="53253"/>
                                        </p:tgtEl>
                                        <p:attrNameLst>
                                          <p:attrName>ppt_x</p:attrName>
                                        </p:attrNameLst>
                                      </p:cBhvr>
                                      <p:tavLst>
                                        <p:tav tm="0">
                                          <p:val>
                                            <p:strVal val="0-#ppt_w/2"/>
                                          </p:val>
                                        </p:tav>
                                        <p:tav tm="100000">
                                          <p:val>
                                            <p:strVal val="#ppt_x"/>
                                          </p:val>
                                        </p:tav>
                                      </p:tavLst>
                                    </p:anim>
                                    <p:anim calcmode="lin" valueType="num">
                                      <p:cBhvr additive="base">
                                        <p:cTn id="8" dur="500" fill="hold"/>
                                        <p:tgtEl>
                                          <p:spTgt spid="532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30" name="Rectangle 34"/>
          <p:cNvSpPr>
            <a:spLocks noChangeArrowheads="1"/>
          </p:cNvSpPr>
          <p:nvPr/>
        </p:nvSpPr>
        <p:spPr bwMode="auto">
          <a:xfrm>
            <a:off x="401003" y="548640"/>
            <a:ext cx="4294188" cy="517525"/>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CC3300"/>
                </a:solidFill>
                <a:effectLst/>
                <a:uLnTx/>
                <a:uFillTx/>
                <a:latin typeface="黑体" panose="02010609060101010101" pitchFamily="49" charset="-122"/>
                <a:ea typeface="黑体" panose="02010609060101010101" pitchFamily="49" charset="-122"/>
                <a:cs typeface="+mn-cs"/>
              </a:rPr>
              <a:t>2．等额分付</a:t>
            </a:r>
            <a:r>
              <a:rPr kumimoji="1" lang="zh-CN" altLang="en-US" sz="2800" b="1" i="0" u="none" strike="noStrike" kern="1200" cap="none" spc="0" normalizeH="0" baseline="0" noProof="0">
                <a:ln>
                  <a:noFill/>
                </a:ln>
                <a:solidFill>
                  <a:srgbClr val="CC33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偿债基金公式</a:t>
            </a:r>
            <a:endParaRPr kumimoji="1" lang="en-US" altLang="zh-CN" sz="2800" b="1" i="0" u="none" strike="noStrike" kern="1200" cap="none" spc="0" normalizeH="0" baseline="0" noProof="0">
              <a:ln>
                <a:noFill/>
              </a:ln>
              <a:solidFill>
                <a:srgbClr val="CC33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grpSp>
        <p:nvGrpSpPr>
          <p:cNvPr id="2" name="Group 36"/>
          <p:cNvGrpSpPr/>
          <p:nvPr/>
        </p:nvGrpSpPr>
        <p:grpSpPr>
          <a:xfrm>
            <a:off x="1285558" y="1236663"/>
            <a:ext cx="5732462" cy="2593975"/>
            <a:chOff x="960" y="1296"/>
            <a:chExt cx="3611" cy="1634"/>
          </a:xfrm>
        </p:grpSpPr>
        <p:sp>
          <p:nvSpPr>
            <p:cNvPr id="76803" name="Text Box 4"/>
            <p:cNvSpPr txBox="1"/>
            <p:nvPr/>
          </p:nvSpPr>
          <p:spPr>
            <a:xfrm>
              <a:off x="1343" y="2680"/>
              <a:ext cx="2736" cy="250"/>
            </a:xfrm>
            <a:prstGeom prst="rect">
              <a:avLst/>
            </a:prstGeom>
            <a:noFill/>
            <a:ln w="9525">
              <a:noFill/>
            </a:ln>
          </p:spPr>
          <p:txBody>
            <a:bodyPr anchor="t">
              <a:spAutoFit/>
            </a:bodyPr>
            <a:lstStyle/>
            <a:p>
              <a:pPr lvl="0" indent="0">
                <a:spcBef>
                  <a:spcPct val="50000"/>
                </a:spcBef>
              </a:pPr>
              <a:r>
                <a:rPr lang="zh-CN" altLang="en-US" sz="2000" b="1" dirty="0">
                  <a:solidFill>
                    <a:srgbClr val="1E04A0"/>
                  </a:solidFill>
                  <a:latin typeface="Times New Roman" panose="02020603050405020304" pitchFamily="18" charset="0"/>
                  <a:ea typeface="宋体" panose="02010600030101010101" pitchFamily="2" charset="-122"/>
                </a:rPr>
                <a:t>等额分付偿债基金计算现金流量图</a:t>
              </a:r>
            </a:p>
          </p:txBody>
        </p:sp>
        <p:grpSp>
          <p:nvGrpSpPr>
            <p:cNvPr id="76804" name="Group 6"/>
            <p:cNvGrpSpPr/>
            <p:nvPr/>
          </p:nvGrpSpPr>
          <p:grpSpPr>
            <a:xfrm>
              <a:off x="960" y="1296"/>
              <a:ext cx="3611" cy="1314"/>
              <a:chOff x="960" y="1296"/>
              <a:chExt cx="3611" cy="1314"/>
            </a:xfrm>
          </p:grpSpPr>
          <p:sp>
            <p:nvSpPr>
              <p:cNvPr id="76805" name="Text Box 7"/>
              <p:cNvSpPr txBox="1"/>
              <p:nvPr/>
            </p:nvSpPr>
            <p:spPr>
              <a:xfrm>
                <a:off x="3755" y="1296"/>
                <a:ext cx="816" cy="288"/>
              </a:xfrm>
              <a:prstGeom prst="rect">
                <a:avLst/>
              </a:prstGeom>
              <a:noFill/>
              <a:ln w="9525">
                <a:noFill/>
              </a:ln>
            </p:spPr>
            <p:txBody>
              <a:bodyPr anchor="t">
                <a:spAutoFit/>
              </a:bodyPr>
              <a:lstStyle/>
              <a:p>
                <a:pPr lvl="0" indent="0" eaLnBrk="0" hangingPunct="0"/>
                <a:r>
                  <a:rPr lang="en-US" altLang="zh-CN" b="1" dirty="0">
                    <a:solidFill>
                      <a:srgbClr val="252513"/>
                    </a:solidFill>
                    <a:latin typeface="黑体" panose="02010609060101010101" pitchFamily="49" charset="-122"/>
                    <a:ea typeface="黑体" panose="02010609060101010101" pitchFamily="49" charset="-122"/>
                  </a:rPr>
                  <a:t>F</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已知）</a:t>
                </a:r>
                <a:endParaRPr lang="en-US" altLang="zh-CN" b="1" dirty="0">
                  <a:solidFill>
                    <a:srgbClr val="F12E07"/>
                  </a:solidFill>
                  <a:latin typeface="黑体" panose="02010609060101010101" pitchFamily="49" charset="-122"/>
                  <a:ea typeface="黑体" panose="02010609060101010101" pitchFamily="49" charset="-122"/>
                </a:endParaRPr>
              </a:p>
            </p:txBody>
          </p:sp>
          <p:sp>
            <p:nvSpPr>
              <p:cNvPr id="76806" name="Line 8"/>
              <p:cNvSpPr/>
              <p:nvPr/>
            </p:nvSpPr>
            <p:spPr>
              <a:xfrm>
                <a:off x="1181" y="2027"/>
                <a:ext cx="1911" cy="0"/>
              </a:xfrm>
              <a:prstGeom prst="line">
                <a:avLst/>
              </a:prstGeom>
              <a:ln w="9525" cap="flat" cmpd="sng">
                <a:solidFill>
                  <a:schemeClr val="tx1"/>
                </a:solidFill>
                <a:prstDash val="solid"/>
                <a:round/>
                <a:headEnd type="none" w="med" len="med"/>
                <a:tailEnd type="none" w="med" len="med"/>
              </a:ln>
            </p:spPr>
          </p:sp>
          <p:sp>
            <p:nvSpPr>
              <p:cNvPr id="76807" name="Line 9"/>
              <p:cNvSpPr/>
              <p:nvPr/>
            </p:nvSpPr>
            <p:spPr>
              <a:xfrm flipV="1">
                <a:off x="3954" y="1526"/>
                <a:ext cx="0" cy="501"/>
              </a:xfrm>
              <a:prstGeom prst="line">
                <a:avLst/>
              </a:prstGeom>
              <a:ln w="19050" cap="flat" cmpd="sng">
                <a:solidFill>
                  <a:srgbClr val="252513"/>
                </a:solidFill>
                <a:prstDash val="solid"/>
                <a:round/>
                <a:headEnd type="none" w="med" len="med"/>
                <a:tailEnd type="triangle" w="med" len="med"/>
              </a:ln>
            </p:spPr>
          </p:sp>
          <p:sp>
            <p:nvSpPr>
              <p:cNvPr id="76808" name="Line 10"/>
              <p:cNvSpPr/>
              <p:nvPr/>
            </p:nvSpPr>
            <p:spPr>
              <a:xfrm>
                <a:off x="1435" y="1964"/>
                <a:ext cx="0" cy="63"/>
              </a:xfrm>
              <a:prstGeom prst="line">
                <a:avLst/>
              </a:prstGeom>
              <a:ln w="9525" cap="flat" cmpd="sng">
                <a:solidFill>
                  <a:schemeClr val="tx1"/>
                </a:solidFill>
                <a:prstDash val="solid"/>
                <a:round/>
                <a:headEnd type="none" w="med" len="med"/>
                <a:tailEnd type="none" w="med" len="med"/>
              </a:ln>
            </p:spPr>
          </p:sp>
          <p:sp>
            <p:nvSpPr>
              <p:cNvPr id="76809" name="Line 11"/>
              <p:cNvSpPr/>
              <p:nvPr/>
            </p:nvSpPr>
            <p:spPr>
              <a:xfrm>
                <a:off x="1956" y="1964"/>
                <a:ext cx="0" cy="63"/>
              </a:xfrm>
              <a:prstGeom prst="line">
                <a:avLst/>
              </a:prstGeom>
              <a:ln w="9525" cap="flat" cmpd="sng">
                <a:solidFill>
                  <a:schemeClr val="tx1"/>
                </a:solidFill>
                <a:prstDash val="solid"/>
                <a:round/>
                <a:headEnd type="none" w="med" len="med"/>
                <a:tailEnd type="none" w="med" len="med"/>
              </a:ln>
            </p:spPr>
          </p:sp>
          <p:sp>
            <p:nvSpPr>
              <p:cNvPr id="76810" name="Line 12"/>
              <p:cNvSpPr/>
              <p:nvPr/>
            </p:nvSpPr>
            <p:spPr>
              <a:xfrm>
                <a:off x="2477" y="1964"/>
                <a:ext cx="0" cy="63"/>
              </a:xfrm>
              <a:prstGeom prst="line">
                <a:avLst/>
              </a:prstGeom>
              <a:ln w="9525" cap="flat" cmpd="sng">
                <a:solidFill>
                  <a:schemeClr val="tx1"/>
                </a:solidFill>
                <a:prstDash val="solid"/>
                <a:round/>
                <a:headEnd type="none" w="med" len="med"/>
                <a:tailEnd type="none" w="med" len="med"/>
              </a:ln>
            </p:spPr>
          </p:sp>
          <p:sp>
            <p:nvSpPr>
              <p:cNvPr id="76811" name="Line 13"/>
              <p:cNvSpPr/>
              <p:nvPr/>
            </p:nvSpPr>
            <p:spPr>
              <a:xfrm>
                <a:off x="3085" y="2027"/>
                <a:ext cx="87" cy="125"/>
              </a:xfrm>
              <a:prstGeom prst="line">
                <a:avLst/>
              </a:prstGeom>
              <a:ln w="9525" cap="flat" cmpd="sng">
                <a:solidFill>
                  <a:schemeClr val="tx1"/>
                </a:solidFill>
                <a:prstDash val="solid"/>
                <a:round/>
                <a:headEnd type="none" w="med" len="med"/>
                <a:tailEnd type="none" w="med" len="med"/>
              </a:ln>
            </p:spPr>
          </p:sp>
          <p:sp>
            <p:nvSpPr>
              <p:cNvPr id="76812" name="Line 14"/>
              <p:cNvSpPr/>
              <p:nvPr/>
            </p:nvSpPr>
            <p:spPr>
              <a:xfrm flipV="1">
                <a:off x="3172" y="1964"/>
                <a:ext cx="0" cy="188"/>
              </a:xfrm>
              <a:prstGeom prst="line">
                <a:avLst/>
              </a:prstGeom>
              <a:ln w="9525" cap="flat" cmpd="sng">
                <a:solidFill>
                  <a:schemeClr val="tx1"/>
                </a:solidFill>
                <a:prstDash val="solid"/>
                <a:round/>
                <a:headEnd type="none" w="med" len="med"/>
                <a:tailEnd type="none" w="med" len="med"/>
              </a:ln>
            </p:spPr>
          </p:sp>
          <p:sp>
            <p:nvSpPr>
              <p:cNvPr id="76813" name="Line 15"/>
              <p:cNvSpPr/>
              <p:nvPr/>
            </p:nvSpPr>
            <p:spPr>
              <a:xfrm>
                <a:off x="3172" y="1964"/>
                <a:ext cx="87" cy="63"/>
              </a:xfrm>
              <a:prstGeom prst="line">
                <a:avLst/>
              </a:prstGeom>
              <a:ln w="9525" cap="flat" cmpd="sng">
                <a:solidFill>
                  <a:schemeClr val="tx1"/>
                </a:solidFill>
                <a:prstDash val="solid"/>
                <a:round/>
                <a:headEnd type="none" w="med" len="med"/>
                <a:tailEnd type="none" w="med" len="med"/>
              </a:ln>
            </p:spPr>
          </p:sp>
          <p:sp>
            <p:nvSpPr>
              <p:cNvPr id="76814" name="Line 16"/>
              <p:cNvSpPr/>
              <p:nvPr/>
            </p:nvSpPr>
            <p:spPr>
              <a:xfrm flipV="1">
                <a:off x="3259" y="2027"/>
                <a:ext cx="695" cy="0"/>
              </a:xfrm>
              <a:prstGeom prst="line">
                <a:avLst/>
              </a:prstGeom>
              <a:ln w="9525" cap="flat" cmpd="sng">
                <a:solidFill>
                  <a:schemeClr val="tx1"/>
                </a:solidFill>
                <a:prstDash val="solid"/>
                <a:round/>
                <a:headEnd type="none" w="med" len="med"/>
                <a:tailEnd type="none" w="med" len="med"/>
              </a:ln>
            </p:spPr>
          </p:sp>
          <p:sp>
            <p:nvSpPr>
              <p:cNvPr id="76815" name="Line 17"/>
              <p:cNvSpPr/>
              <p:nvPr/>
            </p:nvSpPr>
            <p:spPr>
              <a:xfrm>
                <a:off x="2998" y="1964"/>
                <a:ext cx="0" cy="63"/>
              </a:xfrm>
              <a:prstGeom prst="line">
                <a:avLst/>
              </a:prstGeom>
              <a:ln w="9525" cap="flat" cmpd="sng">
                <a:solidFill>
                  <a:schemeClr val="tx1"/>
                </a:solidFill>
                <a:prstDash val="solid"/>
                <a:round/>
                <a:headEnd type="none" w="med" len="med"/>
                <a:tailEnd type="none" w="med" len="med"/>
              </a:ln>
            </p:spPr>
          </p:sp>
          <p:sp>
            <p:nvSpPr>
              <p:cNvPr id="76816" name="Line 18"/>
              <p:cNvSpPr/>
              <p:nvPr/>
            </p:nvSpPr>
            <p:spPr>
              <a:xfrm>
                <a:off x="3520" y="1964"/>
                <a:ext cx="0" cy="63"/>
              </a:xfrm>
              <a:prstGeom prst="line">
                <a:avLst/>
              </a:prstGeom>
              <a:ln w="9525" cap="flat" cmpd="sng">
                <a:solidFill>
                  <a:schemeClr val="tx1"/>
                </a:solidFill>
                <a:prstDash val="solid"/>
                <a:round/>
                <a:headEnd type="none" w="med" len="med"/>
                <a:tailEnd type="none" w="med" len="med"/>
              </a:ln>
            </p:spPr>
          </p:sp>
          <p:sp>
            <p:nvSpPr>
              <p:cNvPr id="76817" name="Text Box 19"/>
              <p:cNvSpPr txBox="1"/>
              <p:nvPr/>
            </p:nvSpPr>
            <p:spPr>
              <a:xfrm>
                <a:off x="960" y="1839"/>
                <a:ext cx="347" cy="288"/>
              </a:xfrm>
              <a:prstGeom prst="rect">
                <a:avLst/>
              </a:prstGeom>
              <a:noFill/>
              <a:ln w="9525">
                <a:noFill/>
              </a:ln>
            </p:spPr>
            <p:txBody>
              <a:bodyPr anchor="t">
                <a:spAutoFit/>
              </a:bodyPr>
              <a:lstStyle/>
              <a:p>
                <a:pPr lvl="0" indent="0" eaLnBrk="0" hangingPunct="0"/>
                <a:r>
                  <a:rPr lang="zh-CN" altLang="en-US" b="1" dirty="0">
                    <a:latin typeface="黑体" panose="02010609060101010101" pitchFamily="49" charset="-122"/>
                    <a:ea typeface="黑体" panose="02010609060101010101" pitchFamily="49" charset="-122"/>
                  </a:rPr>
                  <a:t>0</a:t>
                </a:r>
                <a:endParaRPr lang="zh-CN" altLang="en-US" dirty="0">
                  <a:latin typeface="Times New Roman" panose="02020603050405020304" pitchFamily="18" charset="0"/>
                  <a:ea typeface="宋体" panose="02010600030101010101" pitchFamily="2" charset="-122"/>
                </a:endParaRPr>
              </a:p>
            </p:txBody>
          </p:sp>
          <p:sp>
            <p:nvSpPr>
              <p:cNvPr id="76818" name="Text Box 20"/>
              <p:cNvSpPr txBox="1"/>
              <p:nvPr/>
            </p:nvSpPr>
            <p:spPr>
              <a:xfrm>
                <a:off x="3954" y="1776"/>
                <a:ext cx="434" cy="288"/>
              </a:xfrm>
              <a:prstGeom prst="rect">
                <a:avLst/>
              </a:prstGeom>
              <a:noFill/>
              <a:ln w="9525">
                <a:noFill/>
              </a:ln>
            </p:spPr>
            <p:txBody>
              <a:bodyPr anchor="t">
                <a:spAutoFit/>
              </a:bodyPr>
              <a:lstStyle/>
              <a:p>
                <a:pPr lvl="0" indent="0" eaLnBrk="0" hangingPunct="0"/>
                <a:r>
                  <a:rPr lang="en-US" altLang="zh-CN" b="1" dirty="0">
                    <a:latin typeface="黑体" panose="02010609060101010101" pitchFamily="49" charset="-122"/>
                    <a:ea typeface="黑体" panose="02010609060101010101" pitchFamily="49" charset="-122"/>
                  </a:rPr>
                  <a:t>n</a:t>
                </a:r>
                <a:endParaRPr lang="en-US" altLang="zh-CN" dirty="0">
                  <a:latin typeface="Times New Roman" panose="02020603050405020304" pitchFamily="18" charset="0"/>
                  <a:ea typeface="宋体" panose="02010600030101010101" pitchFamily="2" charset="-122"/>
                </a:endParaRPr>
              </a:p>
            </p:txBody>
          </p:sp>
          <p:sp>
            <p:nvSpPr>
              <p:cNvPr id="76819" name="Line 21"/>
              <p:cNvSpPr/>
              <p:nvPr/>
            </p:nvSpPr>
            <p:spPr>
              <a:xfrm>
                <a:off x="1435" y="2027"/>
                <a:ext cx="0" cy="313"/>
              </a:xfrm>
              <a:prstGeom prst="line">
                <a:avLst/>
              </a:prstGeom>
              <a:ln w="9525" cap="flat" cmpd="sng">
                <a:solidFill>
                  <a:srgbClr val="F41E23"/>
                </a:solidFill>
                <a:prstDash val="solid"/>
                <a:round/>
                <a:headEnd type="none" w="med" len="med"/>
                <a:tailEnd type="triangle" w="med" len="med"/>
              </a:ln>
            </p:spPr>
          </p:sp>
          <p:sp>
            <p:nvSpPr>
              <p:cNvPr id="76820" name="Line 22"/>
              <p:cNvSpPr/>
              <p:nvPr/>
            </p:nvSpPr>
            <p:spPr>
              <a:xfrm>
                <a:off x="1956" y="2027"/>
                <a:ext cx="0" cy="313"/>
              </a:xfrm>
              <a:prstGeom prst="line">
                <a:avLst/>
              </a:prstGeom>
              <a:ln w="9525" cap="flat" cmpd="sng">
                <a:solidFill>
                  <a:srgbClr val="F41E23"/>
                </a:solidFill>
                <a:prstDash val="solid"/>
                <a:round/>
                <a:headEnd type="none" w="med" len="med"/>
                <a:tailEnd type="triangle" w="med" len="med"/>
              </a:ln>
            </p:spPr>
          </p:sp>
          <p:sp>
            <p:nvSpPr>
              <p:cNvPr id="76821" name="Line 23"/>
              <p:cNvSpPr/>
              <p:nvPr/>
            </p:nvSpPr>
            <p:spPr>
              <a:xfrm>
                <a:off x="2477" y="2027"/>
                <a:ext cx="0" cy="313"/>
              </a:xfrm>
              <a:prstGeom prst="line">
                <a:avLst/>
              </a:prstGeom>
              <a:ln w="9525" cap="flat" cmpd="sng">
                <a:solidFill>
                  <a:srgbClr val="F41E23"/>
                </a:solidFill>
                <a:prstDash val="solid"/>
                <a:round/>
                <a:headEnd type="none" w="med" len="med"/>
                <a:tailEnd type="triangle" w="med" len="med"/>
              </a:ln>
            </p:spPr>
          </p:sp>
          <p:sp>
            <p:nvSpPr>
              <p:cNvPr id="76822" name="Line 24"/>
              <p:cNvSpPr/>
              <p:nvPr/>
            </p:nvSpPr>
            <p:spPr>
              <a:xfrm>
                <a:off x="2998" y="2027"/>
                <a:ext cx="0" cy="313"/>
              </a:xfrm>
              <a:prstGeom prst="line">
                <a:avLst/>
              </a:prstGeom>
              <a:ln w="9525" cap="flat" cmpd="sng">
                <a:solidFill>
                  <a:srgbClr val="F41E23"/>
                </a:solidFill>
                <a:prstDash val="solid"/>
                <a:round/>
                <a:headEnd type="none" w="med" len="med"/>
                <a:tailEnd type="triangle" w="med" len="med"/>
              </a:ln>
            </p:spPr>
          </p:sp>
          <p:sp>
            <p:nvSpPr>
              <p:cNvPr id="76823" name="Line 25"/>
              <p:cNvSpPr/>
              <p:nvPr/>
            </p:nvSpPr>
            <p:spPr>
              <a:xfrm>
                <a:off x="3520" y="2027"/>
                <a:ext cx="0" cy="313"/>
              </a:xfrm>
              <a:prstGeom prst="line">
                <a:avLst/>
              </a:prstGeom>
              <a:ln w="9525" cap="flat" cmpd="sng">
                <a:solidFill>
                  <a:srgbClr val="F41E23"/>
                </a:solidFill>
                <a:prstDash val="solid"/>
                <a:round/>
                <a:headEnd type="none" w="med" len="med"/>
                <a:tailEnd type="triangle" w="med" len="med"/>
              </a:ln>
            </p:spPr>
          </p:sp>
          <p:sp>
            <p:nvSpPr>
              <p:cNvPr id="76824" name="Line 26"/>
              <p:cNvSpPr/>
              <p:nvPr/>
            </p:nvSpPr>
            <p:spPr>
              <a:xfrm>
                <a:off x="1435" y="2340"/>
                <a:ext cx="2519" cy="0"/>
              </a:xfrm>
              <a:prstGeom prst="line">
                <a:avLst/>
              </a:prstGeom>
              <a:ln w="9525" cap="flat" cmpd="sng">
                <a:solidFill>
                  <a:srgbClr val="F12E07"/>
                </a:solidFill>
                <a:prstDash val="dash"/>
                <a:round/>
                <a:headEnd type="none" w="med" len="med"/>
                <a:tailEnd type="none" w="med" len="med"/>
              </a:ln>
            </p:spPr>
          </p:sp>
          <p:sp>
            <p:nvSpPr>
              <p:cNvPr id="76825" name="Text Box 27"/>
              <p:cNvSpPr txBox="1"/>
              <p:nvPr/>
            </p:nvSpPr>
            <p:spPr>
              <a:xfrm>
                <a:off x="2315" y="2322"/>
                <a:ext cx="1104" cy="288"/>
              </a:xfrm>
              <a:prstGeom prst="rect">
                <a:avLst/>
              </a:prstGeom>
              <a:noFill/>
              <a:ln w="9525">
                <a:noFill/>
              </a:ln>
            </p:spPr>
            <p:txBody>
              <a:bodyPr anchor="t">
                <a:spAutoFit/>
              </a:bodyPr>
              <a:lstStyle/>
              <a:p>
                <a:pPr lvl="0" indent="0" eaLnBrk="0" hangingPunct="0"/>
                <a:r>
                  <a:rPr lang="en-US" altLang="zh-CN" b="1" dirty="0">
                    <a:solidFill>
                      <a:srgbClr val="F41E23"/>
                    </a:solidFill>
                    <a:latin typeface="黑体" panose="02010609060101010101" pitchFamily="49" charset="-122"/>
                    <a:ea typeface="黑体" panose="02010609060101010101" pitchFamily="49" charset="-122"/>
                  </a:rPr>
                  <a:t>A</a:t>
                </a:r>
                <a:r>
                  <a:rPr lang="en-US" altLang="zh-CN" b="1" dirty="0">
                    <a:solidFill>
                      <a:srgbClr val="F12E07"/>
                    </a:solidFill>
                    <a:latin typeface="黑体" panose="02010609060101010101" pitchFamily="49" charset="-122"/>
                    <a:ea typeface="黑体" panose="02010609060101010101" pitchFamily="49" charset="-122"/>
                  </a:rPr>
                  <a:t>=？</a:t>
                </a:r>
                <a:endParaRPr lang="en-US" altLang="zh-CN" dirty="0">
                  <a:latin typeface="Times New Roman" panose="02020603050405020304" pitchFamily="18" charset="0"/>
                  <a:ea typeface="宋体" panose="02010600030101010101" pitchFamily="2" charset="-122"/>
                </a:endParaRPr>
              </a:p>
            </p:txBody>
          </p:sp>
          <p:sp>
            <p:nvSpPr>
              <p:cNvPr id="76826" name="Text Box 28"/>
              <p:cNvSpPr txBox="1"/>
              <p:nvPr/>
            </p:nvSpPr>
            <p:spPr>
              <a:xfrm>
                <a:off x="1343" y="1659"/>
                <a:ext cx="348" cy="288"/>
              </a:xfrm>
              <a:prstGeom prst="rect">
                <a:avLst/>
              </a:prstGeom>
              <a:noFill/>
              <a:ln w="9525">
                <a:noFill/>
              </a:ln>
            </p:spPr>
            <p:txBody>
              <a:bodyPr anchor="t">
                <a:spAutoFit/>
              </a:bodyPr>
              <a:lstStyle/>
              <a:p>
                <a:pPr lvl="0" indent="0" eaLnBrk="0" hangingPunct="0"/>
                <a:r>
                  <a:rPr lang="zh-CN" altLang="en-US" b="1" dirty="0">
                    <a:latin typeface="黑体" panose="02010609060101010101" pitchFamily="49" charset="-122"/>
                    <a:ea typeface="黑体" panose="02010609060101010101" pitchFamily="49" charset="-122"/>
                  </a:rPr>
                  <a:t>1</a:t>
                </a:r>
                <a:endParaRPr lang="zh-CN" altLang="en-US" dirty="0">
                  <a:latin typeface="Times New Roman" panose="02020603050405020304" pitchFamily="18" charset="0"/>
                  <a:ea typeface="宋体" panose="02010600030101010101" pitchFamily="2" charset="-122"/>
                </a:endParaRPr>
              </a:p>
            </p:txBody>
          </p:sp>
          <p:sp>
            <p:nvSpPr>
              <p:cNvPr id="76827" name="Text Box 29"/>
              <p:cNvSpPr txBox="1"/>
              <p:nvPr/>
            </p:nvSpPr>
            <p:spPr>
              <a:xfrm>
                <a:off x="1854" y="1651"/>
                <a:ext cx="347" cy="288"/>
              </a:xfrm>
              <a:prstGeom prst="rect">
                <a:avLst/>
              </a:prstGeom>
              <a:noFill/>
              <a:ln w="9525">
                <a:noFill/>
              </a:ln>
            </p:spPr>
            <p:txBody>
              <a:bodyPr anchor="t">
                <a:spAutoFit/>
              </a:bodyPr>
              <a:lstStyle/>
              <a:p>
                <a:pPr lvl="0" indent="0" eaLnBrk="0" hangingPunct="0"/>
                <a:r>
                  <a:rPr lang="zh-CN" altLang="en-US" b="1" dirty="0">
                    <a:latin typeface="黑体" panose="02010609060101010101" pitchFamily="49" charset="-122"/>
                    <a:ea typeface="黑体" panose="02010609060101010101" pitchFamily="49" charset="-122"/>
                  </a:rPr>
                  <a:t>2</a:t>
                </a:r>
                <a:endParaRPr lang="zh-CN" altLang="en-US" dirty="0">
                  <a:latin typeface="Times New Roman" panose="02020603050405020304" pitchFamily="18" charset="0"/>
                  <a:ea typeface="宋体" panose="02010600030101010101" pitchFamily="2" charset="-122"/>
                </a:endParaRPr>
              </a:p>
            </p:txBody>
          </p:sp>
          <p:sp>
            <p:nvSpPr>
              <p:cNvPr id="76828" name="Rectangle 30"/>
              <p:cNvSpPr/>
              <p:nvPr/>
            </p:nvSpPr>
            <p:spPr>
              <a:xfrm>
                <a:off x="2376" y="1652"/>
                <a:ext cx="213" cy="288"/>
              </a:xfrm>
              <a:prstGeom prst="rect">
                <a:avLst/>
              </a:prstGeom>
              <a:noFill/>
              <a:ln w="9525">
                <a:noFill/>
              </a:ln>
            </p:spPr>
            <p:txBody>
              <a:bodyPr wrap="none" anchor="t">
                <a:spAutoFit/>
              </a:bodyPr>
              <a:lstStyle/>
              <a:p>
                <a:pPr lvl="0" indent="0" eaLnBrk="0" hangingPunct="0"/>
                <a:r>
                  <a:rPr lang="zh-CN" altLang="en-US" b="1" dirty="0">
                    <a:latin typeface="黑体" panose="02010609060101010101" pitchFamily="49" charset="-122"/>
                    <a:ea typeface="黑体" panose="02010609060101010101" pitchFamily="49" charset="-122"/>
                  </a:rPr>
                  <a:t>3</a:t>
                </a:r>
                <a:endParaRPr lang="zh-CN" altLang="en-US" dirty="0">
                  <a:latin typeface="Times New Roman" panose="02020603050405020304" pitchFamily="18" charset="0"/>
                  <a:ea typeface="宋体" panose="02010600030101010101" pitchFamily="2" charset="-122"/>
                </a:endParaRPr>
              </a:p>
            </p:txBody>
          </p:sp>
          <p:sp>
            <p:nvSpPr>
              <p:cNvPr id="76829" name="Rectangle 31"/>
              <p:cNvSpPr/>
              <p:nvPr/>
            </p:nvSpPr>
            <p:spPr>
              <a:xfrm>
                <a:off x="2879" y="1652"/>
                <a:ext cx="213" cy="288"/>
              </a:xfrm>
              <a:prstGeom prst="rect">
                <a:avLst/>
              </a:prstGeom>
              <a:noFill/>
              <a:ln w="9525">
                <a:noFill/>
              </a:ln>
            </p:spPr>
            <p:txBody>
              <a:bodyPr wrap="none" anchor="t">
                <a:spAutoFit/>
              </a:bodyPr>
              <a:lstStyle/>
              <a:p>
                <a:pPr lvl="0" indent="0" eaLnBrk="0" hangingPunct="0"/>
                <a:r>
                  <a:rPr lang="zh-CN" altLang="en-US" b="1" dirty="0">
                    <a:latin typeface="黑体" panose="02010609060101010101" pitchFamily="49" charset="-122"/>
                    <a:ea typeface="黑体" panose="02010609060101010101" pitchFamily="49" charset="-122"/>
                  </a:rPr>
                  <a:t>4</a:t>
                </a:r>
                <a:endParaRPr lang="zh-CN" altLang="en-US" dirty="0">
                  <a:latin typeface="Times New Roman" panose="02020603050405020304" pitchFamily="18" charset="0"/>
                  <a:ea typeface="宋体" panose="02010600030101010101" pitchFamily="2" charset="-122"/>
                </a:endParaRPr>
              </a:p>
            </p:txBody>
          </p:sp>
          <p:sp>
            <p:nvSpPr>
              <p:cNvPr id="76830" name="Rectangle 32"/>
              <p:cNvSpPr/>
              <p:nvPr/>
            </p:nvSpPr>
            <p:spPr>
              <a:xfrm>
                <a:off x="3289" y="1661"/>
                <a:ext cx="407" cy="288"/>
              </a:xfrm>
              <a:prstGeom prst="rect">
                <a:avLst/>
              </a:prstGeom>
              <a:noFill/>
              <a:ln w="9525">
                <a:noFill/>
              </a:ln>
            </p:spPr>
            <p:txBody>
              <a:bodyPr wrap="none" anchor="t">
                <a:spAutoFit/>
              </a:bodyPr>
              <a:lstStyle/>
              <a:p>
                <a:pPr lvl="0" indent="0" eaLnBrk="0" hangingPunct="0"/>
                <a:r>
                  <a:rPr lang="en-US" altLang="zh-CN" b="1" dirty="0">
                    <a:latin typeface="黑体" panose="02010609060101010101" pitchFamily="49" charset="-122"/>
                    <a:ea typeface="黑体" panose="02010609060101010101" pitchFamily="49" charset="-122"/>
                  </a:rPr>
                  <a:t>n-1</a:t>
                </a:r>
                <a:endParaRPr lang="en-US" altLang="zh-CN" dirty="0">
                  <a:latin typeface="Times New Roman" panose="02020603050405020304" pitchFamily="18" charset="0"/>
                  <a:ea typeface="宋体" panose="02010600030101010101" pitchFamily="2" charset="-122"/>
                </a:endParaRPr>
              </a:p>
            </p:txBody>
          </p:sp>
          <p:sp>
            <p:nvSpPr>
              <p:cNvPr id="76831" name="Line 33"/>
              <p:cNvSpPr/>
              <p:nvPr/>
            </p:nvSpPr>
            <p:spPr>
              <a:xfrm>
                <a:off x="3954" y="2027"/>
                <a:ext cx="0" cy="313"/>
              </a:xfrm>
              <a:prstGeom prst="line">
                <a:avLst/>
              </a:prstGeom>
              <a:ln w="9525" cap="flat" cmpd="sng">
                <a:solidFill>
                  <a:srgbClr val="F41E23"/>
                </a:solidFill>
                <a:prstDash val="solid"/>
                <a:round/>
                <a:headEnd type="none" w="med" len="med"/>
                <a:tailEnd type="triangle" w="med" len="med"/>
              </a:ln>
            </p:spPr>
          </p:sp>
        </p:grpSp>
      </p:grpSp>
      <p:sp>
        <p:nvSpPr>
          <p:cNvPr id="3" name="灯片编号占位符 2"/>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CDAB096-7762-4EFA-9A30-F14A828322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39</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6833" name="Rectangle 35"/>
          <p:cNvSpPr/>
          <p:nvPr/>
        </p:nvSpPr>
        <p:spPr>
          <a:xfrm>
            <a:off x="5004118" y="536575"/>
            <a:ext cx="3846512" cy="517525"/>
          </a:xfrm>
          <a:prstGeom prst="rect">
            <a:avLst/>
          </a:prstGeom>
          <a:noFill/>
          <a:ln w="9525">
            <a:noFill/>
          </a:ln>
        </p:spPr>
        <p:txBody>
          <a:bodyPr wrap="none" anchor="ctr">
            <a:spAutoFit/>
          </a:bodyPr>
          <a:lstStyle/>
          <a:p>
            <a:pPr lvl="0" indent="0"/>
            <a:r>
              <a:rPr lang="zh-CN" altLang="en-US" sz="2800" b="1" dirty="0">
                <a:latin typeface="Times New Roman" panose="02020603050405020304" pitchFamily="18" charset="0"/>
                <a:ea typeface="宋体" panose="02010600030101010101" pitchFamily="2" charset="-122"/>
              </a:rPr>
              <a:t>等额分付终值的逆运算 </a:t>
            </a:r>
          </a:p>
        </p:txBody>
      </p:sp>
      <p:grpSp>
        <p:nvGrpSpPr>
          <p:cNvPr id="5" name="Group 10"/>
          <p:cNvGrpSpPr/>
          <p:nvPr/>
        </p:nvGrpSpPr>
        <p:grpSpPr>
          <a:xfrm>
            <a:off x="1331595" y="4148773"/>
            <a:ext cx="5626100" cy="1957388"/>
            <a:chOff x="816" y="1373"/>
            <a:chExt cx="3544" cy="1233"/>
          </a:xfrm>
        </p:grpSpPr>
        <p:graphicFrame>
          <p:nvGraphicFramePr>
            <p:cNvPr id="76835" name="Object 4"/>
            <p:cNvGraphicFramePr>
              <a:graphicFrameLocks noChangeAspect="1"/>
            </p:cNvGraphicFramePr>
            <p:nvPr/>
          </p:nvGraphicFramePr>
          <p:xfrm>
            <a:off x="816" y="1373"/>
            <a:ext cx="3544" cy="720"/>
          </p:xfrm>
          <a:graphic>
            <a:graphicData uri="http://schemas.openxmlformats.org/presentationml/2006/ole">
              <mc:AlternateContent xmlns:mc="http://schemas.openxmlformats.org/markup-compatibility/2006">
                <mc:Choice xmlns:v="urn:schemas-microsoft-com:vml" Requires="v">
                  <p:oleObj spid="_x0000_s18460" r:id="rId3" imgW="2235200" imgH="482600" progId="Equation.3">
                    <p:embed/>
                  </p:oleObj>
                </mc:Choice>
                <mc:Fallback>
                  <p:oleObj r:id="rId3" imgW="2235200" imgH="482600" progId="Equation.3">
                    <p:embed/>
                    <p:pic>
                      <p:nvPicPr>
                        <p:cNvPr id="76835" name="Object 4"/>
                        <p:cNvPicPr/>
                        <p:nvPr/>
                      </p:nvPicPr>
                      <p:blipFill>
                        <a:blip r:embed="rId4"/>
                        <a:stretch>
                          <a:fillRect/>
                        </a:stretch>
                      </p:blipFill>
                      <p:spPr>
                        <a:xfrm>
                          <a:off x="816" y="1373"/>
                          <a:ext cx="3544" cy="720"/>
                        </a:xfrm>
                        <a:prstGeom prst="rect">
                          <a:avLst/>
                        </a:prstGeom>
                        <a:noFill/>
                        <a:ln w="38100">
                          <a:noFill/>
                          <a:miter/>
                        </a:ln>
                      </p:spPr>
                    </p:pic>
                  </p:oleObj>
                </mc:Fallback>
              </mc:AlternateContent>
            </a:graphicData>
          </a:graphic>
        </p:graphicFrame>
        <p:sp>
          <p:nvSpPr>
            <p:cNvPr id="76836" name="Text Box 6"/>
            <p:cNvSpPr txBox="1"/>
            <p:nvPr/>
          </p:nvSpPr>
          <p:spPr>
            <a:xfrm>
              <a:off x="2209" y="2283"/>
              <a:ext cx="1968" cy="288"/>
            </a:xfrm>
            <a:prstGeom prst="rect">
              <a:avLst/>
            </a:prstGeom>
            <a:noFill/>
            <a:ln w="9525">
              <a:noFill/>
            </a:ln>
          </p:spPr>
          <p:txBody>
            <a:bodyPr anchor="t">
              <a:spAutoFit/>
            </a:bodyPr>
            <a:lstStyle/>
            <a:p>
              <a:pPr lvl="0" indent="0" eaLnBrk="0" hangingPunct="0"/>
              <a:r>
                <a:rPr lang="zh-CN" altLang="en-US" b="1" dirty="0">
                  <a:latin typeface="Times New Roman" panose="02020603050405020304" pitchFamily="18" charset="0"/>
                  <a:ea typeface="黑体" panose="02010609060101010101" pitchFamily="49" charset="-122"/>
                </a:rPr>
                <a:t>——为偿债基金系数</a:t>
              </a:r>
              <a:endParaRPr lang="zh-CN" altLang="en-US" dirty="0">
                <a:latin typeface="Times New Roman" panose="02020603050405020304" pitchFamily="18" charset="0"/>
                <a:ea typeface="宋体" panose="02010600030101010101" pitchFamily="2" charset="-122"/>
              </a:endParaRPr>
            </a:p>
          </p:txBody>
        </p:sp>
        <p:graphicFrame>
          <p:nvGraphicFramePr>
            <p:cNvPr id="76837" name="Object 7"/>
            <p:cNvGraphicFramePr>
              <a:graphicFrameLocks noChangeAspect="1"/>
            </p:cNvGraphicFramePr>
            <p:nvPr/>
          </p:nvGraphicFramePr>
          <p:xfrm>
            <a:off x="1065" y="2248"/>
            <a:ext cx="1100" cy="358"/>
          </p:xfrm>
          <a:graphic>
            <a:graphicData uri="http://schemas.openxmlformats.org/presentationml/2006/ole">
              <mc:AlternateContent xmlns:mc="http://schemas.openxmlformats.org/markup-compatibility/2006">
                <mc:Choice xmlns:v="urn:schemas-microsoft-com:vml" Requires="v">
                  <p:oleObj spid="_x0000_s18461" r:id="rId5" imgW="545465" imgH="177800" progId="Equation.3">
                    <p:embed/>
                  </p:oleObj>
                </mc:Choice>
                <mc:Fallback>
                  <p:oleObj r:id="rId5" imgW="545465" imgH="177800" progId="Equation.3">
                    <p:embed/>
                    <p:pic>
                      <p:nvPicPr>
                        <p:cNvPr id="76837" name="Object 7"/>
                        <p:cNvPicPr/>
                        <p:nvPr/>
                      </p:nvPicPr>
                      <p:blipFill>
                        <a:blip r:embed="rId6"/>
                        <a:stretch>
                          <a:fillRect/>
                        </a:stretch>
                      </p:blipFill>
                      <p:spPr>
                        <a:xfrm>
                          <a:off x="1065" y="2248"/>
                          <a:ext cx="1100" cy="358"/>
                        </a:xfrm>
                        <a:prstGeom prst="rect">
                          <a:avLst/>
                        </a:prstGeom>
                        <a:noFill/>
                        <a:ln w="38100">
                          <a:noFill/>
                          <a:miter/>
                        </a:ln>
                      </p:spPr>
                    </p:pic>
                  </p:oleObj>
                </mc:Fallback>
              </mc:AlternateContent>
            </a:graphicData>
          </a:graphic>
        </p:graphicFrame>
      </p:grpSp>
    </p:spTree>
    <p:extLst>
      <p:ext uri="{BB962C8B-B14F-4D97-AF65-F5344CB8AC3E}">
        <p14:creationId xmlns:p14="http://schemas.microsoft.com/office/powerpoint/2010/main" val="2975791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8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in)">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09600" y="585788"/>
            <a:ext cx="53943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Tx/>
              <a:buNone/>
            </a:pPr>
            <a:r>
              <a:rPr lang="zh-CN" altLang="en-US" sz="2400" b="1">
                <a:solidFill>
                  <a:srgbClr val="CC0003"/>
                </a:solidFill>
                <a:latin typeface="微软雅黑 Light" panose="020B0502040204020203" pitchFamily="34" charset="-122"/>
                <a:ea typeface="微软雅黑 Light" panose="020B0502040204020203" pitchFamily="34" charset="-122"/>
              </a:rPr>
              <a:t>计算固定资产折旧时应当考虑三个因素：</a:t>
            </a:r>
            <a:endParaRPr lang="zh-CN" altLang="en-US" sz="2000">
              <a:latin typeface="微软雅黑 Light" panose="020B0502040204020203" pitchFamily="34" charset="-122"/>
              <a:ea typeface="微软雅黑 Light" panose="020B0502040204020203" pitchFamily="34" charset="-122"/>
            </a:endParaRPr>
          </a:p>
        </p:txBody>
      </p:sp>
      <p:sp>
        <p:nvSpPr>
          <p:cNvPr id="43011" name="Rectangle 3"/>
          <p:cNvSpPr>
            <a:spLocks noChangeArrowheads="1"/>
          </p:cNvSpPr>
          <p:nvPr/>
        </p:nvSpPr>
        <p:spPr bwMode="auto">
          <a:xfrm>
            <a:off x="468313" y="2205038"/>
            <a:ext cx="8210550" cy="3938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ts val="600"/>
              </a:spcBef>
              <a:spcAft>
                <a:spcPts val="1200"/>
              </a:spcAft>
              <a:buFontTx/>
              <a:buNone/>
              <a:defRPr/>
            </a:pPr>
            <a:r>
              <a:rPr lang="zh-CN" altLang="en-US" sz="2000" dirty="0" smtClean="0">
                <a:latin typeface="+mn-lt"/>
                <a:ea typeface="微软雅黑 Light" panose="020B0502040204020203" pitchFamily="34" charset="-122"/>
              </a:rPr>
              <a:t>（1）固定资产成本：这里指固定资产的账面成本；</a:t>
            </a:r>
          </a:p>
          <a:p>
            <a:pPr algn="just" eaLnBrk="1" hangingPunct="1">
              <a:lnSpc>
                <a:spcPct val="150000"/>
              </a:lnSpc>
              <a:spcBef>
                <a:spcPts val="1200"/>
              </a:spcBef>
              <a:spcAft>
                <a:spcPts val="1200"/>
              </a:spcAft>
              <a:buFontTx/>
              <a:buNone/>
              <a:defRPr/>
            </a:pPr>
            <a:r>
              <a:rPr lang="zh-CN" altLang="en-US" sz="2000" dirty="0" smtClean="0">
                <a:latin typeface="+mn-lt"/>
                <a:ea typeface="微软雅黑 Light" panose="020B0502040204020203" pitchFamily="34" charset="-122"/>
              </a:rPr>
              <a:t>（2）残值：预计设备使用寿命结束时可售价值减去拆卸费用和处置费用。固定资产成本与残值的差额称为折旧基础。</a:t>
            </a:r>
            <a:endParaRPr lang="en-US" altLang="zh-CN" sz="2000" dirty="0" smtClean="0">
              <a:latin typeface="+mn-lt"/>
              <a:ea typeface="微软雅黑 Light" panose="020B0502040204020203" pitchFamily="34" charset="-122"/>
            </a:endParaRPr>
          </a:p>
          <a:p>
            <a:pPr algn="just" eaLnBrk="1" hangingPunct="1">
              <a:lnSpc>
                <a:spcPct val="150000"/>
              </a:lnSpc>
              <a:spcBef>
                <a:spcPts val="1200"/>
              </a:spcBef>
              <a:spcAft>
                <a:spcPts val="1200"/>
              </a:spcAft>
              <a:buFontTx/>
              <a:buNone/>
              <a:defRPr/>
            </a:pPr>
            <a:r>
              <a:rPr lang="zh-CN" altLang="en-US" sz="2000" dirty="0" smtClean="0">
                <a:latin typeface="+mn-lt"/>
                <a:ea typeface="微软雅黑 Light" panose="020B0502040204020203" pitchFamily="34" charset="-122"/>
              </a:rPr>
              <a:t>（3）使用寿命：固定资产在其报废处置之前所提供的服务的单位数量，服务单位既可用固定资产的服役时间表示（如年、月），也可以用固定资产的业务量或产出量表示（如机器小时、钢铁的吨数、汽车行驶的公里数）。</a:t>
            </a:r>
          </a:p>
        </p:txBody>
      </p:sp>
      <p:sp>
        <p:nvSpPr>
          <p:cNvPr id="43012" name="Rectangle 4"/>
          <p:cNvSpPr>
            <a:spLocks noChangeArrowheads="1"/>
          </p:cNvSpPr>
          <p:nvPr/>
        </p:nvSpPr>
        <p:spPr bwMode="auto">
          <a:xfrm>
            <a:off x="1069975" y="1314450"/>
            <a:ext cx="4473575" cy="45720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ea typeface="inherit"/>
                <a:cs typeface="inherit"/>
              </a:rPr>
              <a:t>固定资产成本、残值和使用寿命</a:t>
            </a:r>
          </a:p>
        </p:txBody>
      </p:sp>
    </p:spTree>
    <p:extLst>
      <p:ext uri="{BB962C8B-B14F-4D97-AF65-F5344CB8AC3E}">
        <p14:creationId xmlns:p14="http://schemas.microsoft.com/office/powerpoint/2010/main" val="4236891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4"/>
          <p:cNvSpPr/>
          <p:nvPr/>
        </p:nvSpPr>
        <p:spPr>
          <a:xfrm>
            <a:off x="319088" y="158750"/>
            <a:ext cx="8139112" cy="1736725"/>
          </a:xfrm>
          <a:prstGeom prst="rect">
            <a:avLst/>
          </a:prstGeom>
          <a:noFill/>
          <a:ln w="9525">
            <a:noFill/>
          </a:ln>
        </p:spPr>
        <p:txBody>
          <a:bodyPr wrap="square" anchor="ctr">
            <a:spAutoFit/>
          </a:bodyPr>
          <a:lstStyle/>
          <a:p>
            <a:pPr lvl="0" indent="0">
              <a:lnSpc>
                <a:spcPct val="150000"/>
              </a:lnSpc>
            </a:pPr>
            <a:r>
              <a:rPr lang="zh-CN" altLang="en-US" b="1" dirty="0">
                <a:latin typeface="Times New Roman" panose="02020603050405020304" pitchFamily="18" charset="0"/>
                <a:ea typeface="宋体" panose="02010600030101010101" pitchFamily="2" charset="-122"/>
              </a:rPr>
              <a:t>【例</a:t>
            </a:r>
            <a:r>
              <a:rPr lang="en-US" altLang="zh-CN" b="1" dirty="0">
                <a:latin typeface="Times New Roman" panose="02020603050405020304" pitchFamily="18" charset="0"/>
                <a:ea typeface="宋体" panose="02010600030101010101" pitchFamily="2" charset="-122"/>
              </a:rPr>
              <a:t>3-4</a:t>
            </a:r>
            <a:r>
              <a:rPr lang="zh-CN" altLang="en-US" b="1" dirty="0">
                <a:latin typeface="Times New Roman" panose="02020603050405020304" pitchFamily="18" charset="0"/>
                <a:ea typeface="宋体" panose="02010600030101010101" pitchFamily="2" charset="-122"/>
              </a:rPr>
              <a:t>】</a:t>
            </a: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某企业计划三年后建一职工俱乐部，估计投资额为</a:t>
            </a:r>
            <a:r>
              <a:rPr lang="en-US" altLang="zh-CN" b="1" dirty="0">
                <a:latin typeface="Times New Roman" panose="02020603050405020304" pitchFamily="18" charset="0"/>
                <a:ea typeface="宋体" panose="02010600030101010101" pitchFamily="2" charset="-122"/>
              </a:rPr>
              <a:t>300</a:t>
            </a:r>
            <a:r>
              <a:rPr lang="zh-CN" altLang="en-US" b="1" dirty="0">
                <a:latin typeface="Times New Roman" panose="02020603050405020304" pitchFamily="18" charset="0"/>
                <a:ea typeface="宋体" panose="02010600030101010101" pitchFamily="2" charset="-122"/>
              </a:rPr>
              <a:t>万元。欲用每年积累一定数额的福利专项基金解决。设银行存款利率为</a:t>
            </a:r>
            <a:r>
              <a:rPr lang="en-US" altLang="zh-CN" b="1" dirty="0">
                <a:latin typeface="Times New Roman" panose="02020603050405020304" pitchFamily="18" charset="0"/>
                <a:ea typeface="宋体" panose="02010600030101010101" pitchFamily="2" charset="-122"/>
              </a:rPr>
              <a:t>4%</a:t>
            </a:r>
            <a:r>
              <a:rPr lang="zh-CN" altLang="en-US" b="1" dirty="0">
                <a:latin typeface="Times New Roman" panose="02020603050405020304" pitchFamily="18" charset="0"/>
                <a:ea typeface="宋体" panose="02010600030101010101" pitchFamily="2" charset="-122"/>
              </a:rPr>
              <a:t>，问每年末至少应存入多少钱</a:t>
            </a:r>
            <a:r>
              <a:rPr lang="en-US" altLang="zh-CN" b="1" dirty="0">
                <a:latin typeface="Times New Roman" panose="02020603050405020304" pitchFamily="18" charset="0"/>
                <a:ea typeface="宋体" panose="02010600030101010101" pitchFamily="2" charset="-122"/>
              </a:rPr>
              <a:t>?</a:t>
            </a:r>
          </a:p>
        </p:txBody>
      </p:sp>
      <p:grpSp>
        <p:nvGrpSpPr>
          <p:cNvPr id="2" name="Group 10"/>
          <p:cNvGrpSpPr/>
          <p:nvPr/>
        </p:nvGrpSpPr>
        <p:grpSpPr>
          <a:xfrm>
            <a:off x="1022350" y="3165475"/>
            <a:ext cx="5530850" cy="3082925"/>
            <a:chOff x="975" y="1259"/>
            <a:chExt cx="3361" cy="1942"/>
          </a:xfrm>
        </p:grpSpPr>
        <p:graphicFrame>
          <p:nvGraphicFramePr>
            <p:cNvPr id="77827" name="Object 6"/>
            <p:cNvGraphicFramePr>
              <a:graphicFrameLocks noChangeAspect="1"/>
            </p:cNvGraphicFramePr>
            <p:nvPr/>
          </p:nvGraphicFramePr>
          <p:xfrm>
            <a:off x="1598" y="1259"/>
            <a:ext cx="1543" cy="639"/>
          </p:xfrm>
          <a:graphic>
            <a:graphicData uri="http://schemas.openxmlformats.org/presentationml/2006/ole">
              <mc:AlternateContent xmlns:mc="http://schemas.openxmlformats.org/markup-compatibility/2006">
                <mc:Choice xmlns:v="urn:schemas-microsoft-com:vml" Requires="v">
                  <p:oleObj spid="_x0000_s19497" r:id="rId4" imgW="1041400" imgH="431800" progId="Equation.3">
                    <p:embed/>
                  </p:oleObj>
                </mc:Choice>
                <mc:Fallback>
                  <p:oleObj r:id="rId4" imgW="1041400" imgH="431800" progId="Equation.3">
                    <p:embed/>
                    <p:pic>
                      <p:nvPicPr>
                        <p:cNvPr id="77827" name="Object 6"/>
                        <p:cNvPicPr/>
                        <p:nvPr/>
                      </p:nvPicPr>
                      <p:blipFill>
                        <a:blip r:embed="rId5"/>
                        <a:stretch>
                          <a:fillRect/>
                        </a:stretch>
                      </p:blipFill>
                      <p:spPr>
                        <a:xfrm>
                          <a:off x="1598" y="1259"/>
                          <a:ext cx="1543" cy="639"/>
                        </a:xfrm>
                        <a:prstGeom prst="rect">
                          <a:avLst/>
                        </a:prstGeom>
                        <a:noFill/>
                        <a:ln w="38100">
                          <a:noFill/>
                          <a:miter/>
                        </a:ln>
                      </p:spPr>
                    </p:pic>
                  </p:oleObj>
                </mc:Fallback>
              </mc:AlternateContent>
            </a:graphicData>
          </a:graphic>
        </p:graphicFrame>
        <p:graphicFrame>
          <p:nvGraphicFramePr>
            <p:cNvPr id="77828" name="Object 5"/>
            <p:cNvGraphicFramePr>
              <a:graphicFrameLocks noChangeAspect="1"/>
            </p:cNvGraphicFramePr>
            <p:nvPr/>
          </p:nvGraphicFramePr>
          <p:xfrm>
            <a:off x="1749" y="2043"/>
            <a:ext cx="1392" cy="502"/>
          </p:xfrm>
          <a:graphic>
            <a:graphicData uri="http://schemas.openxmlformats.org/presentationml/2006/ole">
              <mc:AlternateContent xmlns:mc="http://schemas.openxmlformats.org/markup-compatibility/2006">
                <mc:Choice xmlns:v="urn:schemas-microsoft-com:vml" Requires="v">
                  <p:oleObj spid="_x0000_s19498" r:id="rId6" imgW="1206500" imgH="431800" progId="Equation.3">
                    <p:embed/>
                  </p:oleObj>
                </mc:Choice>
                <mc:Fallback>
                  <p:oleObj r:id="rId6" imgW="1206500" imgH="431800" progId="Equation.3">
                    <p:embed/>
                    <p:pic>
                      <p:nvPicPr>
                        <p:cNvPr id="77828" name="Object 5"/>
                        <p:cNvPicPr/>
                        <p:nvPr/>
                      </p:nvPicPr>
                      <p:blipFill>
                        <a:blip r:embed="rId7"/>
                        <a:stretch>
                          <a:fillRect/>
                        </a:stretch>
                      </p:blipFill>
                      <p:spPr>
                        <a:xfrm>
                          <a:off x="1749" y="2043"/>
                          <a:ext cx="1392" cy="502"/>
                        </a:xfrm>
                        <a:prstGeom prst="rect">
                          <a:avLst/>
                        </a:prstGeom>
                        <a:noFill/>
                        <a:ln w="38100">
                          <a:noFill/>
                          <a:miter/>
                        </a:ln>
                      </p:spPr>
                    </p:pic>
                  </p:oleObj>
                </mc:Fallback>
              </mc:AlternateContent>
            </a:graphicData>
          </a:graphic>
        </p:graphicFrame>
        <p:sp>
          <p:nvSpPr>
            <p:cNvPr id="77829" name="Rectangle 7"/>
            <p:cNvSpPr/>
            <p:nvPr/>
          </p:nvSpPr>
          <p:spPr>
            <a:xfrm>
              <a:off x="975" y="1434"/>
              <a:ext cx="623" cy="288"/>
            </a:xfrm>
            <a:prstGeom prst="rect">
              <a:avLst/>
            </a:prstGeom>
            <a:noFill/>
            <a:ln w="9525">
              <a:noFill/>
            </a:ln>
          </p:spPr>
          <p:txBody>
            <a:bodyPr anchor="ctr">
              <a:spAutoFit/>
            </a:bodyPr>
            <a:lstStyle/>
            <a:p>
              <a:pPr lvl="0" indent="0"/>
              <a:r>
                <a:rPr lang="zh-CN" altLang="en-US" dirty="0">
                  <a:latin typeface="Times New Roman" panose="02020603050405020304" pitchFamily="18" charset="0"/>
                  <a:ea typeface="宋体" panose="02010600030101010101" pitchFamily="2" charset="-122"/>
                </a:rPr>
                <a:t> 解：</a:t>
              </a:r>
            </a:p>
          </p:txBody>
        </p:sp>
        <p:sp>
          <p:nvSpPr>
            <p:cNvPr id="77830" name="Rectangle 8"/>
            <p:cNvSpPr/>
            <p:nvPr/>
          </p:nvSpPr>
          <p:spPr>
            <a:xfrm>
              <a:off x="2212" y="2026"/>
              <a:ext cx="316" cy="154"/>
            </a:xfrm>
            <a:prstGeom prst="rect">
              <a:avLst/>
            </a:prstGeom>
            <a:noFill/>
            <a:ln w="9525">
              <a:noFill/>
            </a:ln>
          </p:spPr>
          <p:txBody>
            <a:bodyPr wrap="square" anchor="ctr">
              <a:spAutoFit/>
            </a:bodyPr>
            <a:lstStyle/>
            <a:p>
              <a:pPr lvl="0" indent="0"/>
              <a:r>
                <a:rPr lang="zh-CN" altLang="en-US" sz="1000" dirty="0">
                  <a:latin typeface="Times New Roman" panose="02020603050405020304" pitchFamily="18" charset="0"/>
                  <a:ea typeface="宋体" panose="02010600030101010101" pitchFamily="2" charset="-122"/>
                </a:rPr>
                <a:t>          </a:t>
              </a:r>
              <a:endParaRPr lang="zh-CN" altLang="en-US" dirty="0">
                <a:latin typeface="Times New Roman" panose="02020603050405020304" pitchFamily="18" charset="0"/>
                <a:ea typeface="宋体" panose="02010600030101010101" pitchFamily="2" charset="-122"/>
              </a:endParaRPr>
            </a:p>
          </p:txBody>
        </p:sp>
        <p:sp>
          <p:nvSpPr>
            <p:cNvPr id="77831" name="Rectangle 9"/>
            <p:cNvSpPr/>
            <p:nvPr/>
          </p:nvSpPr>
          <p:spPr>
            <a:xfrm>
              <a:off x="1283" y="2545"/>
              <a:ext cx="3053" cy="656"/>
            </a:xfrm>
            <a:prstGeom prst="rect">
              <a:avLst/>
            </a:prstGeom>
            <a:noFill/>
            <a:ln w="9525">
              <a:noFill/>
            </a:ln>
          </p:spPr>
          <p:txBody>
            <a:bodyPr wrap="square" anchor="ctr">
              <a:spAutoFit/>
            </a:bodyPr>
            <a:lstStyle/>
            <a:p>
              <a:pPr lvl="0" indent="0">
                <a:lnSpc>
                  <a:spcPct val="130000"/>
                </a:lnSpc>
              </a:pPr>
              <a:r>
                <a:rPr lang="zh-CN" altLang="en-US" b="1"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=96.11(</a:t>
              </a:r>
              <a:r>
                <a:rPr lang="zh-CN" altLang="en-US" b="1" dirty="0">
                  <a:latin typeface="Times New Roman" panose="02020603050405020304" pitchFamily="18" charset="0"/>
                  <a:ea typeface="宋体" panose="02010600030101010101" pitchFamily="2" charset="-122"/>
                </a:rPr>
                <a:t>万元</a:t>
              </a:r>
              <a:r>
                <a:rPr lang="en-US" altLang="zh-CN" b="1" dirty="0">
                  <a:latin typeface="Times New Roman" panose="02020603050405020304" pitchFamily="18" charset="0"/>
                  <a:ea typeface="宋体" panose="02010600030101010101" pitchFamily="2" charset="-122"/>
                </a:rPr>
                <a:t>)</a:t>
              </a:r>
            </a:p>
            <a:p>
              <a:pPr lvl="0" indent="0" eaLnBrk="0" hangingPunct="0">
                <a:lnSpc>
                  <a:spcPct val="130000"/>
                </a:lnSpc>
              </a:pPr>
              <a:r>
                <a:rPr lang="en-US" altLang="zh-CN" b="1"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答：每年至少应存入</a:t>
              </a:r>
              <a:r>
                <a:rPr lang="en-US" altLang="zh-CN" b="1" dirty="0">
                  <a:latin typeface="Times New Roman" panose="02020603050405020304" pitchFamily="18" charset="0"/>
                  <a:ea typeface="宋体" panose="02010600030101010101" pitchFamily="2" charset="-122"/>
                </a:rPr>
                <a:t>96.11</a:t>
              </a:r>
              <a:r>
                <a:rPr lang="zh-CN" altLang="en-US" b="1" dirty="0">
                  <a:latin typeface="Times New Roman" panose="02020603050405020304" pitchFamily="18" charset="0"/>
                  <a:ea typeface="宋体" panose="02010600030101010101" pitchFamily="2" charset="-122"/>
                </a:rPr>
                <a:t>万元。</a:t>
              </a:r>
            </a:p>
          </p:txBody>
        </p:sp>
      </p:grpSp>
      <p:sp>
        <p:nvSpPr>
          <p:cNvPr id="3" name="灯片编号占位符 2"/>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CDAB096-7762-4EFA-9A30-F14A828322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40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aphicFrame>
        <p:nvGraphicFramePr>
          <p:cNvPr id="77833" name="Object 4"/>
          <p:cNvGraphicFramePr>
            <a:graphicFrameLocks noChangeAspect="1"/>
          </p:cNvGraphicFramePr>
          <p:nvPr/>
        </p:nvGraphicFramePr>
        <p:xfrm>
          <a:off x="1372235" y="2005330"/>
          <a:ext cx="5073650" cy="1050290"/>
        </p:xfrm>
        <a:graphic>
          <a:graphicData uri="http://schemas.openxmlformats.org/presentationml/2006/ole">
            <mc:AlternateContent xmlns:mc="http://schemas.openxmlformats.org/markup-compatibility/2006">
              <mc:Choice xmlns:v="urn:schemas-microsoft-com:vml" Requires="v">
                <p:oleObj spid="_x0000_s19499" r:id="rId8" imgW="2235200" imgH="482600" progId="Equation.3">
                  <p:embed/>
                </p:oleObj>
              </mc:Choice>
              <mc:Fallback>
                <p:oleObj r:id="rId8" imgW="2235200" imgH="482600" progId="Equation.3">
                  <p:embed/>
                  <p:pic>
                    <p:nvPicPr>
                      <p:cNvPr id="77833" name="Object 4"/>
                      <p:cNvPicPr/>
                      <p:nvPr/>
                    </p:nvPicPr>
                    <p:blipFill>
                      <a:blip r:embed="rId9"/>
                      <a:stretch>
                        <a:fillRect/>
                      </a:stretch>
                    </p:blipFill>
                    <p:spPr>
                      <a:xfrm>
                        <a:off x="1372235" y="2005330"/>
                        <a:ext cx="5073650" cy="1050290"/>
                      </a:xfrm>
                      <a:prstGeom prst="rect">
                        <a:avLst/>
                      </a:prstGeom>
                      <a:noFill/>
                      <a:ln w="38100">
                        <a:noFill/>
                        <a:miter/>
                      </a:ln>
                    </p:spPr>
                  </p:pic>
                </p:oleObj>
              </mc:Fallback>
            </mc:AlternateContent>
          </a:graphicData>
        </a:graphic>
      </p:graphicFrame>
    </p:spTree>
    <p:extLst>
      <p:ext uri="{BB962C8B-B14F-4D97-AF65-F5344CB8AC3E}">
        <p14:creationId xmlns:p14="http://schemas.microsoft.com/office/powerpoint/2010/main" val="291998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750" y="692150"/>
            <a:ext cx="8064500" cy="1754188"/>
          </a:xfrm>
          <a:prstGeom prst="rect">
            <a:avLst/>
          </a:prstGeom>
          <a:noFill/>
        </p:spPr>
        <p:txBody>
          <a:bodyPr>
            <a:spAutoFit/>
          </a:bodyPr>
          <a:lstStyle/>
          <a:p>
            <a:pPr algn="just">
              <a:lnSpc>
                <a:spcPct val="150000"/>
              </a:lnSpc>
              <a:defRPr/>
            </a:pPr>
            <a:r>
              <a:rPr lang="zh-CN" altLang="en-US" b="1" dirty="0">
                <a:latin typeface="+mn-lt"/>
                <a:ea typeface="微软雅黑 Light" panose="020B0502040204020203" pitchFamily="34" charset="-122"/>
              </a:rPr>
              <a:t>例</a:t>
            </a:r>
            <a:r>
              <a:rPr lang="zh-CN" altLang="en-US" dirty="0">
                <a:latin typeface="+mn-lt"/>
                <a:ea typeface="微软雅黑 Light" panose="020B0502040204020203" pitchFamily="34" charset="-122"/>
              </a:rPr>
              <a:t>  某同学计划存款一年来购买一台</a:t>
            </a:r>
            <a:r>
              <a:rPr lang="en-US" altLang="zh-CN" dirty="0">
                <a:latin typeface="+mn-lt"/>
                <a:ea typeface="微软雅黑 Light" panose="020B0502040204020203" pitchFamily="34" charset="-122"/>
              </a:rPr>
              <a:t>5000</a:t>
            </a:r>
            <a:r>
              <a:rPr lang="zh-CN" altLang="en-US" dirty="0">
                <a:latin typeface="+mn-lt"/>
                <a:ea typeface="微软雅黑 Light" panose="020B0502040204020203" pitchFamily="34" charset="-122"/>
              </a:rPr>
              <a:t>元的电脑，已知银行的存款月息为</a:t>
            </a:r>
            <a:r>
              <a:rPr lang="en-US" altLang="zh-CN" dirty="0">
                <a:latin typeface="+mn-lt"/>
                <a:ea typeface="微软雅黑 Light" panose="020B0502040204020203" pitchFamily="34" charset="-122"/>
              </a:rPr>
              <a:t>3‰</a:t>
            </a:r>
            <a:r>
              <a:rPr lang="zh-CN" altLang="en-US" dirty="0">
                <a:latin typeface="+mn-lt"/>
                <a:ea typeface="微软雅黑 Light" panose="020B0502040204020203" pitchFamily="34" charset="-122"/>
              </a:rPr>
              <a:t>，问该同学每月需要等额存入银行多少钱？</a:t>
            </a:r>
          </a:p>
        </p:txBody>
      </p:sp>
      <p:sp>
        <p:nvSpPr>
          <p:cNvPr id="53251" name="文本框 2"/>
          <p:cNvSpPr txBox="1">
            <a:spLocks noChangeArrowheads="1"/>
          </p:cNvSpPr>
          <p:nvPr/>
        </p:nvSpPr>
        <p:spPr bwMode="auto">
          <a:xfrm>
            <a:off x="539750" y="2546350"/>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solidFill>
                  <a:srgbClr val="FF0000"/>
                </a:solidFill>
              </a:rPr>
              <a:t>解：</a:t>
            </a:r>
          </a:p>
        </p:txBody>
      </p:sp>
      <p:grpSp>
        <p:nvGrpSpPr>
          <p:cNvPr id="53252" name="Group 6"/>
          <p:cNvGrpSpPr>
            <a:grpSpLocks/>
          </p:cNvGrpSpPr>
          <p:nvPr/>
        </p:nvGrpSpPr>
        <p:grpSpPr bwMode="auto">
          <a:xfrm>
            <a:off x="1751013" y="2328863"/>
            <a:ext cx="5745162" cy="2279650"/>
            <a:chOff x="960" y="1217"/>
            <a:chExt cx="3619" cy="1436"/>
          </a:xfrm>
        </p:grpSpPr>
        <p:sp>
          <p:nvSpPr>
            <p:cNvPr id="5" name="Text Box 7"/>
            <p:cNvSpPr txBox="1">
              <a:spLocks noChangeArrowheads="1"/>
            </p:cNvSpPr>
            <p:nvPr/>
          </p:nvSpPr>
          <p:spPr bwMode="auto">
            <a:xfrm>
              <a:off x="3763" y="1217"/>
              <a:ext cx="8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defRPr/>
              </a:pPr>
              <a:r>
                <a:rPr lang="en-US" altLang="zh-CN" b="1" dirty="0" smtClean="0">
                  <a:solidFill>
                    <a:srgbClr val="252513"/>
                  </a:solidFill>
                  <a:latin typeface="+mn-lt"/>
                  <a:ea typeface="黑体" panose="02010609060101010101" pitchFamily="49" charset="-122"/>
                </a:rPr>
                <a:t>F</a:t>
              </a:r>
              <a:r>
                <a:rPr lang="zh-CN" altLang="en-US" sz="1800" dirty="0" smtClean="0">
                  <a:latin typeface="+mn-lt"/>
                  <a:ea typeface="黑体" panose="02010609060101010101" pitchFamily="49" charset="-122"/>
                </a:rPr>
                <a:t> </a:t>
              </a:r>
              <a:r>
                <a:rPr lang="en-US" altLang="zh-CN" sz="1800" dirty="0" smtClean="0">
                  <a:latin typeface="+mn-lt"/>
                  <a:ea typeface="黑体" panose="02010609060101010101" pitchFamily="49" charset="-122"/>
                </a:rPr>
                <a:t>= 5000</a:t>
              </a:r>
              <a:endParaRPr lang="en-US" altLang="zh-CN" b="1" dirty="0" smtClean="0">
                <a:solidFill>
                  <a:srgbClr val="F12E07"/>
                </a:solidFill>
                <a:latin typeface="+mn-lt"/>
                <a:ea typeface="黑体" panose="02010609060101010101" pitchFamily="49" charset="-122"/>
              </a:endParaRPr>
            </a:p>
          </p:txBody>
        </p:sp>
        <p:sp>
          <p:nvSpPr>
            <p:cNvPr id="53261" name="Line 8"/>
            <p:cNvSpPr>
              <a:spLocks noChangeShapeType="1"/>
            </p:cNvSpPr>
            <p:nvPr/>
          </p:nvSpPr>
          <p:spPr bwMode="auto">
            <a:xfrm>
              <a:off x="1174" y="2027"/>
              <a:ext cx="191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2" name="Line 9"/>
            <p:cNvSpPr>
              <a:spLocks noChangeShapeType="1"/>
            </p:cNvSpPr>
            <p:nvPr/>
          </p:nvSpPr>
          <p:spPr bwMode="auto">
            <a:xfrm flipV="1">
              <a:off x="3954" y="1526"/>
              <a:ext cx="0" cy="501"/>
            </a:xfrm>
            <a:prstGeom prst="line">
              <a:avLst/>
            </a:prstGeom>
            <a:noFill/>
            <a:ln w="19050">
              <a:solidFill>
                <a:srgbClr val="25251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63" name="Line 10"/>
            <p:cNvSpPr>
              <a:spLocks noChangeShapeType="1"/>
            </p:cNvSpPr>
            <p:nvPr/>
          </p:nvSpPr>
          <p:spPr bwMode="auto">
            <a:xfrm>
              <a:off x="1435" y="1964"/>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4" name="Line 11"/>
            <p:cNvSpPr>
              <a:spLocks noChangeShapeType="1"/>
            </p:cNvSpPr>
            <p:nvPr/>
          </p:nvSpPr>
          <p:spPr bwMode="auto">
            <a:xfrm>
              <a:off x="1956" y="1964"/>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5" name="Line 12"/>
            <p:cNvSpPr>
              <a:spLocks noChangeShapeType="1"/>
            </p:cNvSpPr>
            <p:nvPr/>
          </p:nvSpPr>
          <p:spPr bwMode="auto">
            <a:xfrm>
              <a:off x="2477" y="1964"/>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6" name="Line 13"/>
            <p:cNvSpPr>
              <a:spLocks noChangeShapeType="1"/>
            </p:cNvSpPr>
            <p:nvPr/>
          </p:nvSpPr>
          <p:spPr bwMode="auto">
            <a:xfrm>
              <a:off x="3085" y="2027"/>
              <a:ext cx="87" cy="1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7" name="Line 14"/>
            <p:cNvSpPr>
              <a:spLocks noChangeShapeType="1"/>
            </p:cNvSpPr>
            <p:nvPr/>
          </p:nvSpPr>
          <p:spPr bwMode="auto">
            <a:xfrm flipV="1">
              <a:off x="3172" y="1964"/>
              <a:ext cx="0" cy="1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8" name="Line 15"/>
            <p:cNvSpPr>
              <a:spLocks noChangeShapeType="1"/>
            </p:cNvSpPr>
            <p:nvPr/>
          </p:nvSpPr>
          <p:spPr bwMode="auto">
            <a:xfrm>
              <a:off x="3172" y="1964"/>
              <a:ext cx="87"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9" name="Line 16"/>
            <p:cNvSpPr>
              <a:spLocks noChangeShapeType="1"/>
            </p:cNvSpPr>
            <p:nvPr/>
          </p:nvSpPr>
          <p:spPr bwMode="auto">
            <a:xfrm flipV="1">
              <a:off x="3259" y="2027"/>
              <a:ext cx="69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0" name="Line 17"/>
            <p:cNvSpPr>
              <a:spLocks noChangeShapeType="1"/>
            </p:cNvSpPr>
            <p:nvPr/>
          </p:nvSpPr>
          <p:spPr bwMode="auto">
            <a:xfrm>
              <a:off x="2998" y="1964"/>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1" name="Line 18"/>
            <p:cNvSpPr>
              <a:spLocks noChangeShapeType="1"/>
            </p:cNvSpPr>
            <p:nvPr/>
          </p:nvSpPr>
          <p:spPr bwMode="auto">
            <a:xfrm>
              <a:off x="3520" y="1964"/>
              <a:ext cx="0" cy="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2" name="Text Box 19"/>
            <p:cNvSpPr txBox="1">
              <a:spLocks noChangeArrowheads="1"/>
            </p:cNvSpPr>
            <p:nvPr/>
          </p:nvSpPr>
          <p:spPr bwMode="auto">
            <a:xfrm>
              <a:off x="960" y="1839"/>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0</a:t>
              </a:r>
              <a:endParaRPr lang="zh-CN" altLang="en-US" sz="2400"/>
            </a:p>
          </p:txBody>
        </p:sp>
        <p:sp>
          <p:nvSpPr>
            <p:cNvPr id="53273" name="Text Box 20"/>
            <p:cNvSpPr txBox="1">
              <a:spLocks noChangeArrowheads="1"/>
            </p:cNvSpPr>
            <p:nvPr/>
          </p:nvSpPr>
          <p:spPr bwMode="auto">
            <a:xfrm>
              <a:off x="3954" y="1776"/>
              <a:ext cx="4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黑体" panose="02010609060101010101" pitchFamily="49" charset="-122"/>
                  <a:ea typeface="黑体" panose="02010609060101010101" pitchFamily="49" charset="-122"/>
                </a:rPr>
                <a:t>12</a:t>
              </a:r>
              <a:endParaRPr lang="en-US" altLang="zh-CN" sz="2400"/>
            </a:p>
          </p:txBody>
        </p:sp>
        <p:sp>
          <p:nvSpPr>
            <p:cNvPr id="53274" name="Line 21"/>
            <p:cNvSpPr>
              <a:spLocks noChangeShapeType="1"/>
            </p:cNvSpPr>
            <p:nvPr/>
          </p:nvSpPr>
          <p:spPr bwMode="auto">
            <a:xfrm>
              <a:off x="1435" y="2027"/>
              <a:ext cx="0" cy="313"/>
            </a:xfrm>
            <a:prstGeom prst="line">
              <a:avLst/>
            </a:prstGeom>
            <a:noFill/>
            <a:ln w="9525">
              <a:solidFill>
                <a:srgbClr val="F41E2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5" name="Line 22"/>
            <p:cNvSpPr>
              <a:spLocks noChangeShapeType="1"/>
            </p:cNvSpPr>
            <p:nvPr/>
          </p:nvSpPr>
          <p:spPr bwMode="auto">
            <a:xfrm>
              <a:off x="1956" y="2027"/>
              <a:ext cx="0" cy="313"/>
            </a:xfrm>
            <a:prstGeom prst="line">
              <a:avLst/>
            </a:prstGeom>
            <a:noFill/>
            <a:ln w="9525">
              <a:solidFill>
                <a:srgbClr val="F41E2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6" name="Line 23"/>
            <p:cNvSpPr>
              <a:spLocks noChangeShapeType="1"/>
            </p:cNvSpPr>
            <p:nvPr/>
          </p:nvSpPr>
          <p:spPr bwMode="auto">
            <a:xfrm>
              <a:off x="2477" y="2027"/>
              <a:ext cx="0" cy="313"/>
            </a:xfrm>
            <a:prstGeom prst="line">
              <a:avLst/>
            </a:prstGeom>
            <a:noFill/>
            <a:ln w="9525">
              <a:solidFill>
                <a:srgbClr val="F41E2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7" name="Line 24"/>
            <p:cNvSpPr>
              <a:spLocks noChangeShapeType="1"/>
            </p:cNvSpPr>
            <p:nvPr/>
          </p:nvSpPr>
          <p:spPr bwMode="auto">
            <a:xfrm>
              <a:off x="2998" y="2027"/>
              <a:ext cx="0" cy="313"/>
            </a:xfrm>
            <a:prstGeom prst="line">
              <a:avLst/>
            </a:prstGeom>
            <a:noFill/>
            <a:ln w="9525">
              <a:solidFill>
                <a:srgbClr val="F41E2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8" name="Line 25"/>
            <p:cNvSpPr>
              <a:spLocks noChangeShapeType="1"/>
            </p:cNvSpPr>
            <p:nvPr/>
          </p:nvSpPr>
          <p:spPr bwMode="auto">
            <a:xfrm>
              <a:off x="3520" y="2027"/>
              <a:ext cx="0" cy="313"/>
            </a:xfrm>
            <a:prstGeom prst="line">
              <a:avLst/>
            </a:prstGeom>
            <a:noFill/>
            <a:ln w="9525">
              <a:solidFill>
                <a:srgbClr val="F41E2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9" name="Line 26"/>
            <p:cNvSpPr>
              <a:spLocks noChangeShapeType="1"/>
            </p:cNvSpPr>
            <p:nvPr/>
          </p:nvSpPr>
          <p:spPr bwMode="auto">
            <a:xfrm>
              <a:off x="1435" y="2340"/>
              <a:ext cx="2519" cy="0"/>
            </a:xfrm>
            <a:prstGeom prst="line">
              <a:avLst/>
            </a:prstGeom>
            <a:noFill/>
            <a:ln w="9525">
              <a:solidFill>
                <a:srgbClr val="F12E07"/>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 name="Text Box 27"/>
            <p:cNvSpPr txBox="1">
              <a:spLocks noChangeArrowheads="1"/>
            </p:cNvSpPr>
            <p:nvPr/>
          </p:nvSpPr>
          <p:spPr bwMode="auto">
            <a:xfrm>
              <a:off x="2463" y="2365"/>
              <a:ext cx="5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defRPr/>
              </a:pPr>
              <a:r>
                <a:rPr lang="en-US" altLang="zh-CN" b="1" dirty="0" smtClean="0">
                  <a:solidFill>
                    <a:srgbClr val="F41E23"/>
                  </a:solidFill>
                  <a:latin typeface="+mn-lt"/>
                  <a:ea typeface="黑体" panose="02010609060101010101" pitchFamily="49" charset="-122"/>
                </a:rPr>
                <a:t>A</a:t>
              </a:r>
              <a:r>
                <a:rPr lang="en-US" altLang="zh-CN" b="1" dirty="0" smtClean="0">
                  <a:solidFill>
                    <a:srgbClr val="F12E07"/>
                  </a:solidFill>
                  <a:latin typeface="+mn-lt"/>
                  <a:ea typeface="黑体" panose="02010609060101010101" pitchFamily="49" charset="-122"/>
                </a:rPr>
                <a:t>=？</a:t>
              </a:r>
              <a:endParaRPr lang="en-US" altLang="zh-CN" dirty="0" smtClean="0">
                <a:latin typeface="+mn-lt"/>
              </a:endParaRPr>
            </a:p>
          </p:txBody>
        </p:sp>
        <p:sp>
          <p:nvSpPr>
            <p:cNvPr id="53281" name="Text Box 28"/>
            <p:cNvSpPr txBox="1">
              <a:spLocks noChangeArrowheads="1"/>
            </p:cNvSpPr>
            <p:nvPr/>
          </p:nvSpPr>
          <p:spPr bwMode="auto">
            <a:xfrm>
              <a:off x="1343" y="1659"/>
              <a:ext cx="3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1</a:t>
              </a:r>
              <a:endParaRPr lang="zh-CN" altLang="en-US" sz="2400"/>
            </a:p>
          </p:txBody>
        </p:sp>
        <p:sp>
          <p:nvSpPr>
            <p:cNvPr id="53282" name="Text Box 29"/>
            <p:cNvSpPr txBox="1">
              <a:spLocks noChangeArrowheads="1"/>
            </p:cNvSpPr>
            <p:nvPr/>
          </p:nvSpPr>
          <p:spPr bwMode="auto">
            <a:xfrm>
              <a:off x="1854" y="1651"/>
              <a:ext cx="34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2</a:t>
              </a:r>
              <a:endParaRPr lang="zh-CN" altLang="en-US" sz="2400"/>
            </a:p>
          </p:txBody>
        </p:sp>
        <p:sp>
          <p:nvSpPr>
            <p:cNvPr id="53283" name="Rectangle 30"/>
            <p:cNvSpPr>
              <a:spLocks noChangeArrowheads="1"/>
            </p:cNvSpPr>
            <p:nvPr/>
          </p:nvSpPr>
          <p:spPr bwMode="auto">
            <a:xfrm>
              <a:off x="2376" y="1652"/>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3</a:t>
              </a:r>
              <a:endParaRPr lang="zh-CN" altLang="en-US" sz="2400"/>
            </a:p>
          </p:txBody>
        </p:sp>
        <p:sp>
          <p:nvSpPr>
            <p:cNvPr id="53284" name="Rectangle 31"/>
            <p:cNvSpPr>
              <a:spLocks noChangeArrowheads="1"/>
            </p:cNvSpPr>
            <p:nvPr/>
          </p:nvSpPr>
          <p:spPr bwMode="auto">
            <a:xfrm>
              <a:off x="2879" y="1652"/>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4</a:t>
              </a:r>
              <a:endParaRPr lang="zh-CN" altLang="en-US" sz="2400"/>
            </a:p>
          </p:txBody>
        </p:sp>
        <p:sp>
          <p:nvSpPr>
            <p:cNvPr id="53285" name="Rectangle 32"/>
            <p:cNvSpPr>
              <a:spLocks noChangeArrowheads="1"/>
            </p:cNvSpPr>
            <p:nvPr/>
          </p:nvSpPr>
          <p:spPr bwMode="auto">
            <a:xfrm>
              <a:off x="3364" y="1656"/>
              <a:ext cx="3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黑体" panose="02010609060101010101" pitchFamily="49" charset="-122"/>
                  <a:ea typeface="黑体" panose="02010609060101010101" pitchFamily="49" charset="-122"/>
                </a:rPr>
                <a:t>11</a:t>
              </a:r>
              <a:endParaRPr lang="en-US" altLang="zh-CN" sz="2400"/>
            </a:p>
          </p:txBody>
        </p:sp>
        <p:sp>
          <p:nvSpPr>
            <p:cNvPr id="53286" name="Line 33"/>
            <p:cNvSpPr>
              <a:spLocks noChangeShapeType="1"/>
            </p:cNvSpPr>
            <p:nvPr/>
          </p:nvSpPr>
          <p:spPr bwMode="auto">
            <a:xfrm>
              <a:off x="3954" y="2027"/>
              <a:ext cx="0" cy="313"/>
            </a:xfrm>
            <a:prstGeom prst="line">
              <a:avLst/>
            </a:prstGeom>
            <a:noFill/>
            <a:ln w="9525">
              <a:solidFill>
                <a:srgbClr val="F41E2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3253" name="文本框 31"/>
          <p:cNvSpPr txBox="1">
            <a:spLocks noChangeArrowheads="1"/>
          </p:cNvSpPr>
          <p:nvPr/>
        </p:nvSpPr>
        <p:spPr bwMode="auto">
          <a:xfrm>
            <a:off x="1639888" y="2651125"/>
            <a:ext cx="976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000"/>
              <a:t>i = 3‰ </a:t>
            </a:r>
            <a:endParaRPr lang="zh-CN" altLang="en-US" sz="2000"/>
          </a:p>
        </p:txBody>
      </p:sp>
      <p:graphicFrame>
        <p:nvGraphicFramePr>
          <p:cNvPr id="53254" name="Object 6"/>
          <p:cNvGraphicFramePr>
            <a:graphicFrameLocks/>
          </p:cNvGraphicFramePr>
          <p:nvPr/>
        </p:nvGraphicFramePr>
        <p:xfrm>
          <a:off x="2162175" y="4595813"/>
          <a:ext cx="2447925" cy="896937"/>
        </p:xfrm>
        <a:graphic>
          <a:graphicData uri="http://schemas.openxmlformats.org/presentationml/2006/ole">
            <mc:AlternateContent xmlns:mc="http://schemas.openxmlformats.org/markup-compatibility/2006">
              <mc:Choice xmlns:v="urn:schemas-microsoft-com:vml" Requires="v">
                <p:oleObj spid="_x0000_s20495" name="公式" r:id="rId3" imgW="1244600" imgH="457200" progId="Equation.3">
                  <p:embed/>
                </p:oleObj>
              </mc:Choice>
              <mc:Fallback>
                <p:oleObj name="公式" r:id="rId3" imgW="1244600" imgH="457200" progId="Equation.3">
                  <p:embed/>
                  <p:pic>
                    <p:nvPicPr>
                      <p:cNvPr id="53254"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2175" y="4595813"/>
                        <a:ext cx="2447925"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3255" name="文本框 34"/>
          <p:cNvSpPr txBox="1">
            <a:spLocks noChangeArrowheads="1"/>
          </p:cNvSpPr>
          <p:nvPr/>
        </p:nvSpPr>
        <p:spPr bwMode="auto">
          <a:xfrm>
            <a:off x="2359025" y="5978525"/>
            <a:ext cx="10509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t>= 5000</a:t>
            </a:r>
            <a:endParaRPr lang="zh-CN" altLang="en-US" sz="2400"/>
          </a:p>
        </p:txBody>
      </p:sp>
      <p:cxnSp>
        <p:nvCxnSpPr>
          <p:cNvPr id="53256" name="直接连接符 39"/>
          <p:cNvCxnSpPr>
            <a:cxnSpLocks noChangeShapeType="1"/>
          </p:cNvCxnSpPr>
          <p:nvPr/>
        </p:nvCxnSpPr>
        <p:spPr bwMode="auto">
          <a:xfrm flipV="1">
            <a:off x="3378200" y="6208713"/>
            <a:ext cx="1776413"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53257" name="文本框 40"/>
          <p:cNvSpPr txBox="1">
            <a:spLocks noChangeArrowheads="1"/>
          </p:cNvSpPr>
          <p:nvPr/>
        </p:nvSpPr>
        <p:spPr bwMode="auto">
          <a:xfrm>
            <a:off x="3827463" y="5746750"/>
            <a:ext cx="877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t>0.003</a:t>
            </a:r>
            <a:endParaRPr lang="zh-CN" altLang="en-US" sz="2400"/>
          </a:p>
        </p:txBody>
      </p:sp>
      <p:sp>
        <p:nvSpPr>
          <p:cNvPr id="53258" name="文本框 41"/>
          <p:cNvSpPr txBox="1">
            <a:spLocks noChangeArrowheads="1"/>
          </p:cNvSpPr>
          <p:nvPr/>
        </p:nvSpPr>
        <p:spPr bwMode="auto">
          <a:xfrm>
            <a:off x="3332163" y="6243638"/>
            <a:ext cx="18716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t>(1+0.003)</a:t>
            </a:r>
            <a:r>
              <a:rPr lang="en-US" altLang="zh-CN" sz="2400" baseline="30000"/>
              <a:t>12</a:t>
            </a:r>
            <a:r>
              <a:rPr lang="en-US" altLang="zh-CN" sz="2400"/>
              <a:t>-1</a:t>
            </a:r>
            <a:endParaRPr lang="zh-CN" altLang="en-US" sz="2400"/>
          </a:p>
        </p:txBody>
      </p:sp>
      <p:sp>
        <p:nvSpPr>
          <p:cNvPr id="53259" name="文本框 42"/>
          <p:cNvSpPr txBox="1">
            <a:spLocks noChangeArrowheads="1"/>
          </p:cNvSpPr>
          <p:nvPr/>
        </p:nvSpPr>
        <p:spPr bwMode="auto">
          <a:xfrm>
            <a:off x="5262563" y="5978525"/>
            <a:ext cx="21526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t>= 409.836(</a:t>
            </a:r>
            <a:r>
              <a:rPr lang="zh-CN" altLang="en-US" sz="2400"/>
              <a:t>元）</a:t>
            </a:r>
          </a:p>
        </p:txBody>
      </p:sp>
    </p:spTree>
    <p:extLst>
      <p:ext uri="{BB962C8B-B14F-4D97-AF65-F5344CB8AC3E}">
        <p14:creationId xmlns:p14="http://schemas.microsoft.com/office/powerpoint/2010/main" val="41746119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33046" y="1204547"/>
            <a:ext cx="8132885" cy="2677656"/>
          </a:xfrm>
          <a:prstGeom prst="rect">
            <a:avLst/>
          </a:prstGeom>
          <a:noFill/>
        </p:spPr>
        <p:txBody>
          <a:bodyPr wrap="square" rtlCol="0">
            <a:spAutoFit/>
          </a:bodyPr>
          <a:lstStyle/>
          <a:p>
            <a:r>
              <a:rPr lang="zh-CN" altLang="zh-CN" sz="2800" b="1"/>
              <a:t>一企业计划</a:t>
            </a:r>
            <a:r>
              <a:rPr lang="en-US" altLang="zh-CN" sz="2800" b="1"/>
              <a:t>5</a:t>
            </a:r>
            <a:r>
              <a:rPr lang="zh-CN" altLang="zh-CN" sz="2800" b="1"/>
              <a:t>年后更新一台设备，预计那时新设备的售价为</a:t>
            </a:r>
            <a:r>
              <a:rPr lang="en-US" altLang="zh-CN" sz="2800" b="1"/>
              <a:t>8</a:t>
            </a:r>
            <a:r>
              <a:rPr lang="zh-CN" altLang="zh-CN" sz="2800" b="1"/>
              <a:t>万元，若银行年利率为</a:t>
            </a:r>
            <a:r>
              <a:rPr lang="en-US" altLang="zh-CN" sz="2800" b="1"/>
              <a:t>8%</a:t>
            </a:r>
            <a:r>
              <a:rPr lang="zh-CN" altLang="zh-CN" sz="2800" b="1"/>
              <a:t>，试求：（</a:t>
            </a:r>
            <a:r>
              <a:rPr lang="en-US" altLang="zh-CN" sz="2800" b="1"/>
              <a:t>1</a:t>
            </a:r>
            <a:r>
              <a:rPr lang="zh-CN" altLang="zh-CN" sz="2800" b="1"/>
              <a:t>）从现在开始，企业每年应等额存入多少钱，</a:t>
            </a:r>
            <a:r>
              <a:rPr lang="en-US" altLang="zh-CN" sz="2800" b="1"/>
              <a:t>5</a:t>
            </a:r>
            <a:r>
              <a:rPr lang="zh-CN" altLang="zh-CN" sz="2800" b="1"/>
              <a:t>年后才能够买一台新设备</a:t>
            </a:r>
            <a:r>
              <a:rPr lang="zh-CN" altLang="zh-CN" sz="2800" b="1" smtClean="0"/>
              <a:t>？</a:t>
            </a:r>
            <a:r>
              <a:rPr lang="zh-CN" altLang="en-US" sz="2800" b="1" smtClean="0"/>
              <a:t>（</a:t>
            </a:r>
            <a:r>
              <a:rPr kumimoji="1" lang="zh-CN" altLang="en-US" sz="2800" b="1" smtClean="0">
                <a:solidFill>
                  <a:srgbClr val="FF0000"/>
                </a:solidFill>
                <a:latin typeface="黑体" panose="02010609060101010101" pitchFamily="49" charset="-122"/>
                <a:ea typeface="黑体" panose="02010609060101010101" pitchFamily="49" charset="-122"/>
              </a:rPr>
              <a:t>等额分付</a:t>
            </a:r>
            <a:r>
              <a:rPr kumimoji="1" lang="zh-CN" altLang="en-US" sz="2800" b="1" smtClean="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偿债基金</a:t>
            </a:r>
            <a:r>
              <a:rPr lang="zh-CN" altLang="en-US" sz="2800" b="1" smtClean="0"/>
              <a:t>）</a:t>
            </a:r>
            <a:r>
              <a:rPr lang="zh-CN" altLang="zh-CN" sz="2800" b="1" smtClean="0"/>
              <a:t>（</a:t>
            </a:r>
            <a:r>
              <a:rPr lang="en-US" altLang="zh-CN" sz="2800" b="1"/>
              <a:t>2</a:t>
            </a:r>
            <a:r>
              <a:rPr lang="zh-CN" altLang="zh-CN" sz="2800" b="1"/>
              <a:t>）现在企业应一次性存入多少钱，</a:t>
            </a:r>
            <a:r>
              <a:rPr lang="en-US" altLang="zh-CN" sz="2800" b="1"/>
              <a:t>5</a:t>
            </a:r>
            <a:r>
              <a:rPr lang="zh-CN" altLang="zh-CN" sz="2800" b="1"/>
              <a:t>年后刚够买一台新设备</a:t>
            </a:r>
            <a:r>
              <a:rPr lang="zh-CN" altLang="zh-CN" sz="2800" b="1" smtClean="0"/>
              <a:t>？</a:t>
            </a:r>
            <a:r>
              <a:rPr lang="zh-CN" altLang="en-US" sz="2800" b="1" smtClean="0"/>
              <a:t>（</a:t>
            </a:r>
            <a:r>
              <a:rPr kumimoji="1" lang="zh-CN" altLang="en-US" sz="2800" b="1" smtClean="0">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一次支付现值</a:t>
            </a:r>
            <a:r>
              <a:rPr lang="zh-CN" altLang="en-US" sz="2800" b="1" smtClean="0"/>
              <a:t>）</a:t>
            </a:r>
            <a:endParaRPr lang="zh-CN" altLang="en-US" sz="2800"/>
          </a:p>
        </p:txBody>
      </p:sp>
      <p:sp>
        <p:nvSpPr>
          <p:cNvPr id="3" name="文本框 2"/>
          <p:cNvSpPr txBox="1"/>
          <p:nvPr/>
        </p:nvSpPr>
        <p:spPr>
          <a:xfrm>
            <a:off x="562708" y="237392"/>
            <a:ext cx="4536830" cy="461665"/>
          </a:xfrm>
          <a:prstGeom prst="rect">
            <a:avLst/>
          </a:prstGeom>
          <a:noFill/>
        </p:spPr>
        <p:txBody>
          <a:bodyPr wrap="square" rtlCol="0">
            <a:spAutoFit/>
          </a:bodyPr>
          <a:lstStyle/>
          <a:p>
            <a:r>
              <a:rPr kumimoji="1" lang="zh-CN" altLang="en-US" sz="2400" b="1">
                <a:solidFill>
                  <a:srgbClr val="CC3300"/>
                </a:solidFill>
                <a:latin typeface="黑体" panose="02010609060101010101" pitchFamily="49" charset="-122"/>
                <a:ea typeface="黑体" panose="02010609060101010101" pitchFamily="49" charset="-122"/>
              </a:rPr>
              <a:t>等额分付</a:t>
            </a:r>
            <a:r>
              <a:rPr kumimoji="1" lang="zh-CN" altLang="en-US" sz="2400" b="1">
                <a:solidFill>
                  <a:srgbClr val="CC3300"/>
                </a:solidFill>
                <a:effectLst>
                  <a:outerShdw blurRad="38100" dist="38100" dir="2700000" algn="tl">
                    <a:srgbClr val="C0C0C0"/>
                  </a:outerShdw>
                </a:effectLst>
                <a:latin typeface="黑体" panose="02010609060101010101" pitchFamily="49" charset="-122"/>
                <a:ea typeface="黑体" panose="02010609060101010101" pitchFamily="49" charset="-122"/>
              </a:rPr>
              <a:t>偿债</a:t>
            </a:r>
            <a:r>
              <a:rPr kumimoji="1" lang="zh-CN" altLang="en-US" sz="2400" b="1" smtClean="0">
                <a:solidFill>
                  <a:srgbClr val="CC3300"/>
                </a:solidFill>
                <a:effectLst>
                  <a:outerShdw blurRad="38100" dist="38100" dir="2700000" algn="tl">
                    <a:srgbClr val="C0C0C0"/>
                  </a:outerShdw>
                </a:effectLst>
                <a:latin typeface="黑体" panose="02010609060101010101" pitchFamily="49" charset="-122"/>
                <a:ea typeface="黑体" panose="02010609060101010101" pitchFamily="49" charset="-122"/>
              </a:rPr>
              <a:t>基金延伸例题</a:t>
            </a:r>
            <a:endParaRPr lang="zh-CN" altLang="en-US" sz="2400"/>
          </a:p>
        </p:txBody>
      </p:sp>
    </p:spTree>
    <p:extLst>
      <p:ext uri="{BB962C8B-B14F-4D97-AF65-F5344CB8AC3E}">
        <p14:creationId xmlns:p14="http://schemas.microsoft.com/office/powerpoint/2010/main" val="30081609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5"/>
          <p:cNvSpPr>
            <a:spLocks noChangeArrowheads="1"/>
          </p:cNvSpPr>
          <p:nvPr/>
        </p:nvSpPr>
        <p:spPr bwMode="auto">
          <a:xfrm>
            <a:off x="387350" y="560388"/>
            <a:ext cx="4335463" cy="523875"/>
          </a:xfrm>
          <a:prstGeom prst="rect">
            <a:avLst/>
          </a:prstGeom>
          <a:noFill/>
          <a:ln w="9525">
            <a:noFill/>
            <a:miter lim="800000"/>
          </a:ln>
          <a:effectLst/>
        </p:spPr>
        <p:txBody>
          <a:bodyPr wrap="none">
            <a:spAutoFit/>
          </a:bodyPr>
          <a:lstStyle/>
          <a:p>
            <a:pPr eaLnBrk="1" hangingPunct="1">
              <a:defRPr/>
            </a:pPr>
            <a:r>
              <a:rPr kumimoji="1" lang="en-US" altLang="zh-CN" sz="2800" b="1" dirty="0">
                <a:solidFill>
                  <a:srgbClr val="CC3300"/>
                </a:solidFill>
                <a:latin typeface="+mn-lt"/>
                <a:ea typeface="微软雅黑 Light" panose="020B0502040204020203" pitchFamily="34" charset="-122"/>
              </a:rPr>
              <a:t>3</a:t>
            </a:r>
            <a:r>
              <a:rPr kumimoji="1" lang="zh-CN" altLang="en-US" sz="2800" b="1" dirty="0">
                <a:solidFill>
                  <a:srgbClr val="CC3300"/>
                </a:solidFill>
                <a:latin typeface="+mn-lt"/>
                <a:ea typeface="微软雅黑 Light" panose="020B0502040204020203" pitchFamily="34" charset="-122"/>
              </a:rPr>
              <a:t>．等额分付</a:t>
            </a:r>
            <a:r>
              <a:rPr kumimoji="1" lang="zh-CN" altLang="en-US" sz="2800" b="1" dirty="0">
                <a:solidFill>
                  <a:srgbClr val="CC3300"/>
                </a:solidFill>
                <a:effectLst>
                  <a:outerShdw blurRad="38100" dist="38100" dir="2700000" algn="tl">
                    <a:srgbClr val="C0C0C0"/>
                  </a:outerShdw>
                </a:effectLst>
                <a:latin typeface="+mn-lt"/>
                <a:ea typeface="微软雅黑 Light" panose="020B0502040204020203" pitchFamily="34" charset="-122"/>
              </a:rPr>
              <a:t>资金回收公式</a:t>
            </a:r>
            <a:endParaRPr kumimoji="1" lang="en-US" altLang="zh-CN" sz="2800" b="1" dirty="0">
              <a:solidFill>
                <a:srgbClr val="CC3300"/>
              </a:solidFill>
              <a:effectLst>
                <a:outerShdw blurRad="38100" dist="38100" dir="2700000" algn="tl">
                  <a:srgbClr val="C0C0C0"/>
                </a:outerShdw>
              </a:effectLst>
              <a:latin typeface="+mn-lt"/>
              <a:ea typeface="微软雅黑 Light" panose="020B0502040204020203" pitchFamily="34" charset="-122"/>
            </a:endParaRPr>
          </a:p>
        </p:txBody>
      </p:sp>
      <p:grpSp>
        <p:nvGrpSpPr>
          <p:cNvPr id="55299" name="Group 6"/>
          <p:cNvGrpSpPr>
            <a:grpSpLocks/>
          </p:cNvGrpSpPr>
          <p:nvPr/>
        </p:nvGrpSpPr>
        <p:grpSpPr bwMode="auto">
          <a:xfrm>
            <a:off x="2124075" y="2908300"/>
            <a:ext cx="4876800" cy="1857375"/>
            <a:chOff x="1392" y="1458"/>
            <a:chExt cx="2544" cy="1059"/>
          </a:xfrm>
        </p:grpSpPr>
        <p:sp>
          <p:nvSpPr>
            <p:cNvPr id="55302" name="Line 7"/>
            <p:cNvSpPr>
              <a:spLocks noChangeShapeType="1"/>
            </p:cNvSpPr>
            <p:nvPr/>
          </p:nvSpPr>
          <p:spPr bwMode="auto">
            <a:xfrm>
              <a:off x="1392" y="1968"/>
              <a:ext cx="1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3" name="Line 8"/>
            <p:cNvSpPr>
              <a:spLocks noChangeShapeType="1"/>
            </p:cNvSpPr>
            <p:nvPr/>
          </p:nvSpPr>
          <p:spPr bwMode="auto">
            <a:xfrm>
              <a:off x="1783" y="196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4" name="Line 9"/>
            <p:cNvSpPr>
              <a:spLocks noChangeShapeType="1"/>
            </p:cNvSpPr>
            <p:nvPr/>
          </p:nvSpPr>
          <p:spPr bwMode="auto">
            <a:xfrm>
              <a:off x="2175" y="196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5" name="Line 10"/>
            <p:cNvSpPr>
              <a:spLocks noChangeShapeType="1"/>
            </p:cNvSpPr>
            <p:nvPr/>
          </p:nvSpPr>
          <p:spPr bwMode="auto">
            <a:xfrm>
              <a:off x="2566" y="196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6" name="Line 11"/>
            <p:cNvSpPr>
              <a:spLocks noChangeShapeType="1"/>
            </p:cNvSpPr>
            <p:nvPr/>
          </p:nvSpPr>
          <p:spPr bwMode="auto">
            <a:xfrm>
              <a:off x="3023" y="1968"/>
              <a:ext cx="65" cy="9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7" name="Line 12"/>
            <p:cNvSpPr>
              <a:spLocks noChangeShapeType="1"/>
            </p:cNvSpPr>
            <p:nvPr/>
          </p:nvSpPr>
          <p:spPr bwMode="auto">
            <a:xfrm flipV="1">
              <a:off x="3088" y="1920"/>
              <a:ext cx="0" cy="1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8" name="Line 13"/>
            <p:cNvSpPr>
              <a:spLocks noChangeShapeType="1"/>
            </p:cNvSpPr>
            <p:nvPr/>
          </p:nvSpPr>
          <p:spPr bwMode="auto">
            <a:xfrm>
              <a:off x="3088" y="1920"/>
              <a:ext cx="65" cy="4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9" name="Line 14"/>
            <p:cNvSpPr>
              <a:spLocks noChangeShapeType="1"/>
            </p:cNvSpPr>
            <p:nvPr/>
          </p:nvSpPr>
          <p:spPr bwMode="auto">
            <a:xfrm flipV="1">
              <a:off x="3153" y="1968"/>
              <a:ext cx="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0" name="Line 15"/>
            <p:cNvSpPr>
              <a:spLocks noChangeShapeType="1"/>
            </p:cNvSpPr>
            <p:nvPr/>
          </p:nvSpPr>
          <p:spPr bwMode="auto">
            <a:xfrm>
              <a:off x="2958" y="196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1" name="Line 16"/>
            <p:cNvSpPr>
              <a:spLocks noChangeShapeType="1"/>
            </p:cNvSpPr>
            <p:nvPr/>
          </p:nvSpPr>
          <p:spPr bwMode="auto">
            <a:xfrm>
              <a:off x="3349" y="196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2" name="Text Box 17"/>
            <p:cNvSpPr txBox="1">
              <a:spLocks noChangeArrowheads="1"/>
            </p:cNvSpPr>
            <p:nvPr/>
          </p:nvSpPr>
          <p:spPr bwMode="auto">
            <a:xfrm>
              <a:off x="1392" y="1968"/>
              <a:ext cx="26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0</a:t>
              </a:r>
              <a:endParaRPr lang="zh-CN" altLang="en-US" sz="2400"/>
            </a:p>
          </p:txBody>
        </p:sp>
        <p:sp>
          <p:nvSpPr>
            <p:cNvPr id="55313" name="Text Box 18"/>
            <p:cNvSpPr txBox="1">
              <a:spLocks noChangeArrowheads="1"/>
            </p:cNvSpPr>
            <p:nvPr/>
          </p:nvSpPr>
          <p:spPr bwMode="auto">
            <a:xfrm>
              <a:off x="3610" y="1968"/>
              <a:ext cx="326"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黑体" panose="02010609060101010101" pitchFamily="49" charset="-122"/>
                  <a:ea typeface="黑体" panose="02010609060101010101" pitchFamily="49" charset="-122"/>
                </a:rPr>
                <a:t>n</a:t>
              </a:r>
              <a:endParaRPr lang="en-US" altLang="zh-CN" sz="2400"/>
            </a:p>
          </p:txBody>
        </p:sp>
        <p:sp>
          <p:nvSpPr>
            <p:cNvPr id="55314" name="Line 19"/>
            <p:cNvSpPr>
              <a:spLocks noChangeShapeType="1"/>
            </p:cNvSpPr>
            <p:nvPr/>
          </p:nvSpPr>
          <p:spPr bwMode="auto">
            <a:xfrm>
              <a:off x="1783" y="1728"/>
              <a:ext cx="0" cy="240"/>
            </a:xfrm>
            <a:prstGeom prst="line">
              <a:avLst/>
            </a:prstGeom>
            <a:noFill/>
            <a:ln w="9525">
              <a:solidFill>
                <a:srgbClr val="F41E23"/>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5315" name="Line 20"/>
            <p:cNvSpPr>
              <a:spLocks noChangeShapeType="1"/>
            </p:cNvSpPr>
            <p:nvPr/>
          </p:nvSpPr>
          <p:spPr bwMode="auto">
            <a:xfrm>
              <a:off x="2175" y="1728"/>
              <a:ext cx="0" cy="240"/>
            </a:xfrm>
            <a:prstGeom prst="line">
              <a:avLst/>
            </a:prstGeom>
            <a:noFill/>
            <a:ln w="9525">
              <a:solidFill>
                <a:srgbClr val="F41E23"/>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5316" name="Line 21"/>
            <p:cNvSpPr>
              <a:spLocks noChangeShapeType="1"/>
            </p:cNvSpPr>
            <p:nvPr/>
          </p:nvSpPr>
          <p:spPr bwMode="auto">
            <a:xfrm>
              <a:off x="2566" y="1728"/>
              <a:ext cx="0" cy="240"/>
            </a:xfrm>
            <a:prstGeom prst="line">
              <a:avLst/>
            </a:prstGeom>
            <a:noFill/>
            <a:ln w="9525">
              <a:solidFill>
                <a:srgbClr val="F41E23"/>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5317" name="Line 22"/>
            <p:cNvSpPr>
              <a:spLocks noChangeShapeType="1"/>
            </p:cNvSpPr>
            <p:nvPr/>
          </p:nvSpPr>
          <p:spPr bwMode="auto">
            <a:xfrm>
              <a:off x="2958" y="1728"/>
              <a:ext cx="0" cy="240"/>
            </a:xfrm>
            <a:prstGeom prst="line">
              <a:avLst/>
            </a:prstGeom>
            <a:noFill/>
            <a:ln w="9525">
              <a:solidFill>
                <a:srgbClr val="F41E23"/>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5318" name="Line 23"/>
            <p:cNvSpPr>
              <a:spLocks noChangeShapeType="1"/>
            </p:cNvSpPr>
            <p:nvPr/>
          </p:nvSpPr>
          <p:spPr bwMode="auto">
            <a:xfrm>
              <a:off x="3349" y="1728"/>
              <a:ext cx="0" cy="240"/>
            </a:xfrm>
            <a:prstGeom prst="line">
              <a:avLst/>
            </a:prstGeom>
            <a:noFill/>
            <a:ln w="9525">
              <a:solidFill>
                <a:srgbClr val="F41E23"/>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5319" name="Line 24"/>
            <p:cNvSpPr>
              <a:spLocks noChangeShapeType="1"/>
            </p:cNvSpPr>
            <p:nvPr/>
          </p:nvSpPr>
          <p:spPr bwMode="auto">
            <a:xfrm>
              <a:off x="1783" y="1728"/>
              <a:ext cx="1957" cy="0"/>
            </a:xfrm>
            <a:prstGeom prst="line">
              <a:avLst/>
            </a:prstGeom>
            <a:noFill/>
            <a:ln w="9525">
              <a:solidFill>
                <a:srgbClr val="F41E2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0" name="Text Box 25"/>
            <p:cNvSpPr txBox="1">
              <a:spLocks noChangeArrowheads="1"/>
            </p:cNvSpPr>
            <p:nvPr/>
          </p:nvSpPr>
          <p:spPr bwMode="auto">
            <a:xfrm>
              <a:off x="2400" y="1458"/>
              <a:ext cx="58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solidFill>
                    <a:srgbClr val="F41E23"/>
                  </a:solidFill>
                  <a:latin typeface="黑体" panose="02010609060101010101" pitchFamily="49" charset="-122"/>
                  <a:ea typeface="黑体" panose="02010609060101010101" pitchFamily="49" charset="-122"/>
                </a:rPr>
                <a:t>A=？</a:t>
              </a:r>
              <a:endParaRPr lang="en-US" altLang="zh-CN" sz="2400">
                <a:solidFill>
                  <a:srgbClr val="F41E23"/>
                </a:solidFill>
              </a:endParaRPr>
            </a:p>
          </p:txBody>
        </p:sp>
        <p:sp>
          <p:nvSpPr>
            <p:cNvPr id="55321" name="Text Box 26"/>
            <p:cNvSpPr txBox="1">
              <a:spLocks noChangeArrowheads="1"/>
            </p:cNvSpPr>
            <p:nvPr/>
          </p:nvSpPr>
          <p:spPr bwMode="auto">
            <a:xfrm>
              <a:off x="1653" y="1968"/>
              <a:ext cx="26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1</a:t>
              </a:r>
              <a:endParaRPr lang="zh-CN" altLang="en-US" sz="2400"/>
            </a:p>
          </p:txBody>
        </p:sp>
        <p:sp>
          <p:nvSpPr>
            <p:cNvPr id="55322" name="Text Box 27"/>
            <p:cNvSpPr txBox="1">
              <a:spLocks noChangeArrowheads="1"/>
            </p:cNvSpPr>
            <p:nvPr/>
          </p:nvSpPr>
          <p:spPr bwMode="auto">
            <a:xfrm>
              <a:off x="2044" y="1968"/>
              <a:ext cx="26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2</a:t>
              </a:r>
              <a:endParaRPr lang="zh-CN" altLang="en-US" sz="2400"/>
            </a:p>
          </p:txBody>
        </p:sp>
        <p:sp>
          <p:nvSpPr>
            <p:cNvPr id="55323" name="Rectangle 28"/>
            <p:cNvSpPr>
              <a:spLocks noChangeArrowheads="1"/>
            </p:cNvSpPr>
            <p:nvPr/>
          </p:nvSpPr>
          <p:spPr bwMode="auto">
            <a:xfrm>
              <a:off x="2436" y="1955"/>
              <a:ext cx="17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3</a:t>
              </a:r>
              <a:endParaRPr lang="zh-CN" altLang="en-US" sz="2400"/>
            </a:p>
          </p:txBody>
        </p:sp>
        <p:sp>
          <p:nvSpPr>
            <p:cNvPr id="55324" name="Rectangle 29"/>
            <p:cNvSpPr>
              <a:spLocks noChangeArrowheads="1"/>
            </p:cNvSpPr>
            <p:nvPr/>
          </p:nvSpPr>
          <p:spPr bwMode="auto">
            <a:xfrm>
              <a:off x="2827" y="1955"/>
              <a:ext cx="17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4</a:t>
              </a:r>
              <a:endParaRPr lang="zh-CN" altLang="en-US" sz="2400"/>
            </a:p>
          </p:txBody>
        </p:sp>
        <p:sp>
          <p:nvSpPr>
            <p:cNvPr id="55325" name="Rectangle 30"/>
            <p:cNvSpPr>
              <a:spLocks noChangeArrowheads="1"/>
            </p:cNvSpPr>
            <p:nvPr/>
          </p:nvSpPr>
          <p:spPr bwMode="auto">
            <a:xfrm>
              <a:off x="3088" y="1947"/>
              <a:ext cx="337"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黑体" panose="02010609060101010101" pitchFamily="49" charset="-122"/>
                  <a:ea typeface="黑体" panose="02010609060101010101" pitchFamily="49" charset="-122"/>
                </a:rPr>
                <a:t>n-1</a:t>
              </a:r>
              <a:endParaRPr lang="en-US" altLang="zh-CN" sz="2400"/>
            </a:p>
          </p:txBody>
        </p:sp>
        <p:sp>
          <p:nvSpPr>
            <p:cNvPr id="55326" name="Line 31"/>
            <p:cNvSpPr>
              <a:spLocks noChangeShapeType="1"/>
            </p:cNvSpPr>
            <p:nvPr/>
          </p:nvSpPr>
          <p:spPr bwMode="auto">
            <a:xfrm>
              <a:off x="3740" y="196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27" name="Line 32"/>
            <p:cNvSpPr>
              <a:spLocks noChangeShapeType="1"/>
            </p:cNvSpPr>
            <p:nvPr/>
          </p:nvSpPr>
          <p:spPr bwMode="auto">
            <a:xfrm>
              <a:off x="3740" y="1728"/>
              <a:ext cx="0" cy="240"/>
            </a:xfrm>
            <a:prstGeom prst="line">
              <a:avLst/>
            </a:prstGeom>
            <a:noFill/>
            <a:ln w="9525">
              <a:solidFill>
                <a:srgbClr val="F41E23"/>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5328" name="Line 33"/>
            <p:cNvSpPr>
              <a:spLocks noChangeShapeType="1"/>
            </p:cNvSpPr>
            <p:nvPr/>
          </p:nvSpPr>
          <p:spPr bwMode="auto">
            <a:xfrm>
              <a:off x="1392" y="1968"/>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5329" name="Text Box 34"/>
            <p:cNvSpPr txBox="1">
              <a:spLocks noChangeArrowheads="1"/>
            </p:cNvSpPr>
            <p:nvPr/>
          </p:nvSpPr>
          <p:spPr bwMode="auto">
            <a:xfrm>
              <a:off x="1457" y="2256"/>
              <a:ext cx="1039"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黑体" panose="02010609060101010101" pitchFamily="49" charset="-122"/>
                  <a:ea typeface="黑体" panose="02010609060101010101" pitchFamily="49" charset="-122"/>
                </a:rPr>
                <a:t>P</a:t>
              </a:r>
              <a:r>
                <a:rPr lang="en-US" altLang="zh-CN" sz="1800">
                  <a:latin typeface="黑体" panose="02010609060101010101" pitchFamily="49" charset="-122"/>
                  <a:ea typeface="黑体" panose="02010609060101010101" pitchFamily="49" charset="-122"/>
                </a:rPr>
                <a:t>（</a:t>
              </a:r>
              <a:r>
                <a:rPr lang="zh-CN" altLang="en-US" sz="1800">
                  <a:latin typeface="黑体" panose="02010609060101010101" pitchFamily="49" charset="-122"/>
                  <a:ea typeface="黑体" panose="02010609060101010101" pitchFamily="49" charset="-122"/>
                </a:rPr>
                <a:t>已知）</a:t>
              </a:r>
              <a:endParaRPr lang="zh-CN" altLang="en-US" sz="1800"/>
            </a:p>
          </p:txBody>
        </p:sp>
      </p:grpSp>
      <p:sp>
        <p:nvSpPr>
          <p:cNvPr id="58408" name="Rectangle 40"/>
          <p:cNvSpPr>
            <a:spLocks noChangeArrowheads="1"/>
          </p:cNvSpPr>
          <p:nvPr/>
        </p:nvSpPr>
        <p:spPr bwMode="auto">
          <a:xfrm>
            <a:off x="755650" y="1157288"/>
            <a:ext cx="78486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defRPr/>
            </a:pPr>
            <a:r>
              <a:rPr lang="zh-CN" altLang="en-US" dirty="0" smtClean="0"/>
              <a:t>      </a:t>
            </a:r>
            <a:r>
              <a:rPr lang="zh-CN" altLang="en-US" dirty="0" smtClean="0">
                <a:latin typeface="+mn-lt"/>
                <a:ea typeface="微软雅黑 Light" panose="020B0502040204020203" pitchFamily="34" charset="-122"/>
              </a:rPr>
              <a:t>现在投入现金流量现值</a:t>
            </a:r>
            <a:r>
              <a:rPr lang="en-US" altLang="zh-CN" dirty="0" smtClean="0">
                <a:latin typeface="+mn-lt"/>
                <a:ea typeface="微软雅黑 Light" panose="020B0502040204020203" pitchFamily="34" charset="-122"/>
              </a:rPr>
              <a:t>P</a:t>
            </a:r>
            <a:r>
              <a:rPr lang="zh-CN" altLang="en-US" dirty="0" smtClean="0">
                <a:latin typeface="+mn-lt"/>
                <a:ea typeface="微软雅黑 Light" panose="020B0502040204020203" pitchFamily="34" charset="-122"/>
              </a:rPr>
              <a:t>，在利率为</a:t>
            </a:r>
            <a:r>
              <a:rPr lang="en-US" altLang="zh-CN" dirty="0" err="1" smtClean="0">
                <a:latin typeface="+mn-lt"/>
                <a:ea typeface="微软雅黑 Light" panose="020B0502040204020203" pitchFamily="34" charset="-122"/>
              </a:rPr>
              <a:t>i</a:t>
            </a:r>
            <a:r>
              <a:rPr lang="zh-CN" altLang="en-US" dirty="0" smtClean="0">
                <a:latin typeface="+mn-lt"/>
                <a:ea typeface="微软雅黑 Light" panose="020B0502040204020203" pitchFamily="34" charset="-122"/>
              </a:rPr>
              <a:t>，复利计算的条件下，希望分</a:t>
            </a:r>
            <a:r>
              <a:rPr lang="en-US" altLang="zh-CN" dirty="0" smtClean="0">
                <a:latin typeface="+mn-lt"/>
                <a:ea typeface="微软雅黑 Light" panose="020B0502040204020203" pitchFamily="34" charset="-122"/>
              </a:rPr>
              <a:t>n</a:t>
            </a:r>
            <a:r>
              <a:rPr lang="zh-CN" altLang="en-US" dirty="0" smtClean="0">
                <a:latin typeface="+mn-lt"/>
                <a:ea typeface="微软雅黑 Light" panose="020B0502040204020203" pitchFamily="34" charset="-122"/>
              </a:rPr>
              <a:t>期期末等额回收，那么每次应回收多少</a:t>
            </a:r>
            <a:r>
              <a:rPr lang="en-US" altLang="zh-CN" dirty="0" smtClean="0">
                <a:latin typeface="+mn-lt"/>
                <a:ea typeface="微软雅黑 Light" panose="020B0502040204020203" pitchFamily="34" charset="-122"/>
              </a:rPr>
              <a:t>A</a:t>
            </a:r>
            <a:r>
              <a:rPr lang="zh-CN" altLang="en-US" dirty="0" smtClean="0">
                <a:latin typeface="+mn-lt"/>
                <a:ea typeface="微软雅黑 Light" panose="020B0502040204020203" pitchFamily="34" charset="-122"/>
              </a:rPr>
              <a:t>才能连本带利全部收回。其现金流量如图所示。</a:t>
            </a:r>
          </a:p>
        </p:txBody>
      </p:sp>
      <p:sp>
        <p:nvSpPr>
          <p:cNvPr id="58409" name="Rectangle 41"/>
          <p:cNvSpPr>
            <a:spLocks noChangeArrowheads="1"/>
          </p:cNvSpPr>
          <p:nvPr/>
        </p:nvSpPr>
        <p:spPr bwMode="auto">
          <a:xfrm>
            <a:off x="755650" y="4941888"/>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defRPr/>
            </a:pPr>
            <a:r>
              <a:rPr lang="zh-CN" altLang="en-US" dirty="0" smtClean="0">
                <a:latin typeface="楷体_GB2312"/>
                <a:ea typeface="楷体_GB2312"/>
                <a:cs typeface="楷体_GB2312"/>
              </a:rPr>
              <a:t>    </a:t>
            </a:r>
            <a:r>
              <a:rPr lang="zh-CN" altLang="en-US" dirty="0" smtClean="0">
                <a:latin typeface="+mn-lt"/>
                <a:ea typeface="微软雅黑 Light" panose="020B0502040204020203" pitchFamily="34" charset="-122"/>
                <a:cs typeface="楷体_GB2312"/>
              </a:rPr>
              <a:t>常用于现在投入一笔资金，在今后若干年的每年年末等额回收，求每笔回收资金</a:t>
            </a:r>
            <a:r>
              <a:rPr lang="en-US" altLang="zh-CN" dirty="0" smtClean="0">
                <a:latin typeface="+mn-lt"/>
                <a:ea typeface="微软雅黑 Light" panose="020B0502040204020203" pitchFamily="34" charset="-122"/>
                <a:cs typeface="楷体_GB2312"/>
              </a:rPr>
              <a:t>A</a:t>
            </a:r>
            <a:r>
              <a:rPr lang="zh-CN" altLang="en-US" dirty="0" smtClean="0">
                <a:latin typeface="+mn-lt"/>
                <a:ea typeface="微软雅黑 Light" panose="020B0502040204020203" pitchFamily="34" charset="-122"/>
                <a:cs typeface="楷体_GB2312"/>
              </a:rPr>
              <a:t>的数额。 </a:t>
            </a:r>
          </a:p>
        </p:txBody>
      </p:sp>
    </p:spTree>
    <p:extLst>
      <p:ext uri="{BB962C8B-B14F-4D97-AF65-F5344CB8AC3E}">
        <p14:creationId xmlns:p14="http://schemas.microsoft.com/office/powerpoint/2010/main" val="7304190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ChangeArrowheads="1"/>
          </p:cNvSpPr>
          <p:nvPr/>
        </p:nvSpPr>
        <p:spPr bwMode="auto">
          <a:xfrm>
            <a:off x="539750" y="620713"/>
            <a:ext cx="3889375" cy="5762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3493" name="Text Box 5"/>
          <p:cNvSpPr txBox="1">
            <a:spLocks noChangeArrowheads="1"/>
          </p:cNvSpPr>
          <p:nvPr/>
        </p:nvSpPr>
        <p:spPr bwMode="auto">
          <a:xfrm>
            <a:off x="539750" y="620713"/>
            <a:ext cx="3956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latin typeface="黑体" panose="02010609060101010101" pitchFamily="49" charset="-122"/>
                <a:ea typeface="黑体" panose="02010609060101010101" pitchFamily="49" charset="-122"/>
              </a:rPr>
              <a:t>等额分付资金回收公式</a:t>
            </a:r>
            <a:endParaRPr lang="zh-CN" altLang="en-US" sz="2800"/>
          </a:p>
        </p:txBody>
      </p:sp>
      <p:grpSp>
        <p:nvGrpSpPr>
          <p:cNvPr id="2" name="Group 10"/>
          <p:cNvGrpSpPr>
            <a:grpSpLocks/>
          </p:cNvGrpSpPr>
          <p:nvPr/>
        </p:nvGrpSpPr>
        <p:grpSpPr bwMode="auto">
          <a:xfrm>
            <a:off x="1331913" y="1773238"/>
            <a:ext cx="5638800" cy="3549650"/>
            <a:chOff x="839" y="1117"/>
            <a:chExt cx="3552" cy="2236"/>
          </a:xfrm>
        </p:grpSpPr>
        <p:graphicFrame>
          <p:nvGraphicFramePr>
            <p:cNvPr id="56325" name="Object 6"/>
            <p:cNvGraphicFramePr>
              <a:graphicFrameLocks/>
            </p:cNvGraphicFramePr>
            <p:nvPr/>
          </p:nvGraphicFramePr>
          <p:xfrm>
            <a:off x="839" y="1117"/>
            <a:ext cx="3552" cy="691"/>
          </p:xfrm>
          <a:graphic>
            <a:graphicData uri="http://schemas.openxmlformats.org/presentationml/2006/ole">
              <mc:AlternateContent xmlns:mc="http://schemas.openxmlformats.org/markup-compatibility/2006">
                <mc:Choice xmlns:v="urn:schemas-microsoft-com:vml" Requires="v">
                  <p:oleObj spid="_x0000_s21542" r:id="rId3" imgW="2209800" imgH="508000" progId="Equation.3">
                    <p:embed/>
                  </p:oleObj>
                </mc:Choice>
                <mc:Fallback>
                  <p:oleObj r:id="rId3" imgW="2209800" imgH="508000" progId="Equation.3">
                    <p:embed/>
                    <p:pic>
                      <p:nvPicPr>
                        <p:cNvPr id="56325"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 y="1117"/>
                          <a:ext cx="3552" cy="691"/>
                        </a:xfrm>
                        <a:prstGeom prst="rect">
                          <a:avLst/>
                        </a:prstGeom>
                        <a:solidFill>
                          <a:srgbClr val="CCFFCC"/>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6326" name="Object 7"/>
            <p:cNvGraphicFramePr>
              <a:graphicFrameLocks/>
            </p:cNvGraphicFramePr>
            <p:nvPr/>
          </p:nvGraphicFramePr>
          <p:xfrm>
            <a:off x="1202" y="2720"/>
            <a:ext cx="2544" cy="633"/>
          </p:xfrm>
          <a:graphic>
            <a:graphicData uri="http://schemas.openxmlformats.org/presentationml/2006/ole">
              <mc:AlternateContent xmlns:mc="http://schemas.openxmlformats.org/markup-compatibility/2006">
                <mc:Choice xmlns:v="urn:schemas-microsoft-com:vml" Requires="v">
                  <p:oleObj spid="_x0000_s21543" r:id="rId5" imgW="1295400" imgH="419100" progId="Equation.3">
                    <p:embed/>
                  </p:oleObj>
                </mc:Choice>
                <mc:Fallback>
                  <p:oleObj r:id="rId5" imgW="1295400" imgH="419100" progId="Equation.3">
                    <p:embed/>
                    <p:pic>
                      <p:nvPicPr>
                        <p:cNvPr id="56326"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2" y="2720"/>
                          <a:ext cx="2544"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6327" name="Object 8"/>
            <p:cNvGraphicFramePr>
              <a:graphicFrameLocks/>
            </p:cNvGraphicFramePr>
            <p:nvPr/>
          </p:nvGraphicFramePr>
          <p:xfrm>
            <a:off x="1109" y="2305"/>
            <a:ext cx="864" cy="288"/>
          </p:xfrm>
          <a:graphic>
            <a:graphicData uri="http://schemas.openxmlformats.org/presentationml/2006/ole">
              <mc:AlternateContent xmlns:mc="http://schemas.openxmlformats.org/markup-compatibility/2006">
                <mc:Choice xmlns:v="urn:schemas-microsoft-com:vml" Requires="v">
                  <p:oleObj spid="_x0000_s21544" r:id="rId7" imgW="532937" imgH="177646" progId="Equation.3">
                    <p:embed/>
                  </p:oleObj>
                </mc:Choice>
                <mc:Fallback>
                  <p:oleObj r:id="rId7" imgW="532937" imgH="177646" progId="Equation.3">
                    <p:embed/>
                    <p:pic>
                      <p:nvPicPr>
                        <p:cNvPr id="56327"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09" y="2305"/>
                          <a:ext cx="8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6328" name="Text Box 9"/>
            <p:cNvSpPr txBox="1">
              <a:spLocks noChangeArrowheads="1"/>
            </p:cNvSpPr>
            <p:nvPr/>
          </p:nvSpPr>
          <p:spPr bwMode="auto">
            <a:xfrm>
              <a:off x="1973" y="2251"/>
              <a:ext cx="23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ea typeface="黑体" panose="02010609060101010101" pitchFamily="49" charset="-122"/>
                </a:rPr>
                <a:t>----等额分付资金回收系数</a:t>
              </a:r>
              <a:endParaRPr lang="zh-CN" altLang="en-US" sz="2400"/>
            </a:p>
          </p:txBody>
        </p:sp>
      </p:grpSp>
    </p:spTree>
    <p:extLst>
      <p:ext uri="{BB962C8B-B14F-4D97-AF65-F5344CB8AC3E}">
        <p14:creationId xmlns:p14="http://schemas.microsoft.com/office/powerpoint/2010/main" val="3011668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3493"/>
                                        </p:tgtEl>
                                        <p:attrNameLst>
                                          <p:attrName>style.visibility</p:attrName>
                                        </p:attrNameLst>
                                      </p:cBhvr>
                                      <p:to>
                                        <p:strVal val="visible"/>
                                      </p:to>
                                    </p:set>
                                    <p:animEffect transition="in" filter="slide(fromLeft)">
                                      <p:cBhvr>
                                        <p:cTn id="7" dur="500"/>
                                        <p:tgtEl>
                                          <p:spTgt spid="634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9750" y="549275"/>
            <a:ext cx="8064500" cy="1754188"/>
          </a:xfrm>
          <a:prstGeom prst="rect">
            <a:avLst/>
          </a:prstGeom>
          <a:noFill/>
        </p:spPr>
        <p:txBody>
          <a:bodyPr>
            <a:spAutoFit/>
          </a:bodyPr>
          <a:lstStyle/>
          <a:p>
            <a:pPr algn="just">
              <a:lnSpc>
                <a:spcPct val="150000"/>
              </a:lnSpc>
              <a:defRPr/>
            </a:pPr>
            <a:r>
              <a:rPr lang="zh-CN" altLang="en-US" b="1" dirty="0">
                <a:latin typeface="+mn-lt"/>
                <a:ea typeface="微软雅黑 Light" panose="020B0502040204020203" pitchFamily="34" charset="-122"/>
              </a:rPr>
              <a:t>例</a:t>
            </a:r>
            <a:r>
              <a:rPr lang="zh-CN" altLang="en-US" dirty="0">
                <a:latin typeface="+mn-lt"/>
                <a:ea typeface="微软雅黑 Light" panose="020B0502040204020203" pitchFamily="34" charset="-122"/>
              </a:rPr>
              <a:t>  某同学就读于四年制本科大学，已知该同学大学期间每年申请的助学贷款额度为</a:t>
            </a:r>
            <a:r>
              <a:rPr lang="en-US" altLang="zh-CN" dirty="0">
                <a:latin typeface="+mn-lt"/>
                <a:ea typeface="微软雅黑 Light" panose="020B0502040204020203" pitchFamily="34" charset="-122"/>
              </a:rPr>
              <a:t>6000</a:t>
            </a:r>
            <a:r>
              <a:rPr lang="zh-CN" altLang="en-US" dirty="0">
                <a:latin typeface="+mn-lt"/>
                <a:ea typeface="微软雅黑 Light" panose="020B0502040204020203" pitchFamily="34" charset="-122"/>
              </a:rPr>
              <a:t>元，毕业后需在</a:t>
            </a:r>
            <a:r>
              <a:rPr lang="en-US" altLang="zh-CN" dirty="0">
                <a:latin typeface="+mn-lt"/>
                <a:ea typeface="微软雅黑 Light" panose="020B0502040204020203" pitchFamily="34" charset="-122"/>
              </a:rPr>
              <a:t>6</a:t>
            </a:r>
            <a:r>
              <a:rPr lang="zh-CN" altLang="en-US" dirty="0">
                <a:latin typeface="+mn-lt"/>
                <a:ea typeface="微软雅黑 Light" panose="020B0502040204020203" pitchFamily="34" charset="-122"/>
              </a:rPr>
              <a:t>年内将贷款还清，若年利率为</a:t>
            </a:r>
            <a:r>
              <a:rPr lang="en-US" altLang="zh-CN" dirty="0">
                <a:latin typeface="+mn-lt"/>
                <a:ea typeface="微软雅黑 Light" panose="020B0502040204020203" pitchFamily="34" charset="-122"/>
              </a:rPr>
              <a:t>5.67%</a:t>
            </a:r>
            <a:r>
              <a:rPr lang="zh-CN" altLang="en-US" dirty="0">
                <a:latin typeface="+mn-lt"/>
                <a:ea typeface="微软雅黑 Light" panose="020B0502040204020203" pitchFamily="34" charset="-122"/>
              </a:rPr>
              <a:t>，求该生毕业后每年的还贷额度。</a:t>
            </a:r>
          </a:p>
        </p:txBody>
      </p:sp>
      <p:grpSp>
        <p:nvGrpSpPr>
          <p:cNvPr id="57347" name="Group 6"/>
          <p:cNvGrpSpPr>
            <a:grpSpLocks/>
          </p:cNvGrpSpPr>
          <p:nvPr/>
        </p:nvGrpSpPr>
        <p:grpSpPr bwMode="auto">
          <a:xfrm>
            <a:off x="2133600" y="2312988"/>
            <a:ext cx="4694238" cy="1857375"/>
            <a:chOff x="1392" y="1458"/>
            <a:chExt cx="2449" cy="1059"/>
          </a:xfrm>
        </p:grpSpPr>
        <p:sp>
          <p:nvSpPr>
            <p:cNvPr id="57356" name="Line 7"/>
            <p:cNvSpPr>
              <a:spLocks noChangeShapeType="1"/>
            </p:cNvSpPr>
            <p:nvPr/>
          </p:nvSpPr>
          <p:spPr bwMode="auto">
            <a:xfrm>
              <a:off x="1392" y="1968"/>
              <a:ext cx="163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7" name="Line 8"/>
            <p:cNvSpPr>
              <a:spLocks noChangeShapeType="1"/>
            </p:cNvSpPr>
            <p:nvPr/>
          </p:nvSpPr>
          <p:spPr bwMode="auto">
            <a:xfrm>
              <a:off x="1783" y="196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8" name="Line 9"/>
            <p:cNvSpPr>
              <a:spLocks noChangeShapeType="1"/>
            </p:cNvSpPr>
            <p:nvPr/>
          </p:nvSpPr>
          <p:spPr bwMode="auto">
            <a:xfrm>
              <a:off x="2175" y="196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59" name="Line 10"/>
            <p:cNvSpPr>
              <a:spLocks noChangeShapeType="1"/>
            </p:cNvSpPr>
            <p:nvPr/>
          </p:nvSpPr>
          <p:spPr bwMode="auto">
            <a:xfrm>
              <a:off x="2566" y="196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0" name="Line 11"/>
            <p:cNvSpPr>
              <a:spLocks noChangeShapeType="1"/>
            </p:cNvSpPr>
            <p:nvPr/>
          </p:nvSpPr>
          <p:spPr bwMode="auto">
            <a:xfrm>
              <a:off x="3023" y="1968"/>
              <a:ext cx="65" cy="9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1" name="Line 12"/>
            <p:cNvSpPr>
              <a:spLocks noChangeShapeType="1"/>
            </p:cNvSpPr>
            <p:nvPr/>
          </p:nvSpPr>
          <p:spPr bwMode="auto">
            <a:xfrm flipV="1">
              <a:off x="3088" y="1920"/>
              <a:ext cx="0" cy="14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2" name="Line 13"/>
            <p:cNvSpPr>
              <a:spLocks noChangeShapeType="1"/>
            </p:cNvSpPr>
            <p:nvPr/>
          </p:nvSpPr>
          <p:spPr bwMode="auto">
            <a:xfrm>
              <a:off x="3088" y="1920"/>
              <a:ext cx="65" cy="4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3" name="Line 14"/>
            <p:cNvSpPr>
              <a:spLocks noChangeShapeType="1"/>
            </p:cNvSpPr>
            <p:nvPr/>
          </p:nvSpPr>
          <p:spPr bwMode="auto">
            <a:xfrm flipV="1">
              <a:off x="3153" y="1968"/>
              <a:ext cx="5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4" name="Line 15"/>
            <p:cNvSpPr>
              <a:spLocks noChangeShapeType="1"/>
            </p:cNvSpPr>
            <p:nvPr/>
          </p:nvSpPr>
          <p:spPr bwMode="auto">
            <a:xfrm>
              <a:off x="2958" y="196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5" name="Line 16"/>
            <p:cNvSpPr>
              <a:spLocks noChangeShapeType="1"/>
            </p:cNvSpPr>
            <p:nvPr/>
          </p:nvSpPr>
          <p:spPr bwMode="auto">
            <a:xfrm>
              <a:off x="3349" y="196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66" name="Text Box 17"/>
            <p:cNvSpPr txBox="1">
              <a:spLocks noChangeArrowheads="1"/>
            </p:cNvSpPr>
            <p:nvPr/>
          </p:nvSpPr>
          <p:spPr bwMode="auto">
            <a:xfrm>
              <a:off x="1392" y="1968"/>
              <a:ext cx="26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0</a:t>
              </a:r>
              <a:endParaRPr lang="zh-CN" altLang="en-US" sz="2400"/>
            </a:p>
          </p:txBody>
        </p:sp>
        <p:sp>
          <p:nvSpPr>
            <p:cNvPr id="57367" name="Text Box 18"/>
            <p:cNvSpPr txBox="1">
              <a:spLocks noChangeArrowheads="1"/>
            </p:cNvSpPr>
            <p:nvPr/>
          </p:nvSpPr>
          <p:spPr bwMode="auto">
            <a:xfrm>
              <a:off x="3661" y="1968"/>
              <a:ext cx="180"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黑体" panose="02010609060101010101" pitchFamily="49" charset="-122"/>
                  <a:ea typeface="黑体" panose="02010609060101010101" pitchFamily="49" charset="-122"/>
                </a:rPr>
                <a:t>6</a:t>
              </a:r>
              <a:endParaRPr lang="en-US" altLang="zh-CN" sz="2400"/>
            </a:p>
          </p:txBody>
        </p:sp>
        <p:sp>
          <p:nvSpPr>
            <p:cNvPr id="57368" name="Line 19"/>
            <p:cNvSpPr>
              <a:spLocks noChangeShapeType="1"/>
            </p:cNvSpPr>
            <p:nvPr/>
          </p:nvSpPr>
          <p:spPr bwMode="auto">
            <a:xfrm>
              <a:off x="1783" y="1728"/>
              <a:ext cx="0" cy="240"/>
            </a:xfrm>
            <a:prstGeom prst="line">
              <a:avLst/>
            </a:prstGeom>
            <a:noFill/>
            <a:ln w="9525">
              <a:solidFill>
                <a:srgbClr val="F41E23"/>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7369" name="Line 20"/>
            <p:cNvSpPr>
              <a:spLocks noChangeShapeType="1"/>
            </p:cNvSpPr>
            <p:nvPr/>
          </p:nvSpPr>
          <p:spPr bwMode="auto">
            <a:xfrm>
              <a:off x="2175" y="1728"/>
              <a:ext cx="0" cy="240"/>
            </a:xfrm>
            <a:prstGeom prst="line">
              <a:avLst/>
            </a:prstGeom>
            <a:noFill/>
            <a:ln w="9525">
              <a:solidFill>
                <a:srgbClr val="F41E23"/>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7370" name="Line 21"/>
            <p:cNvSpPr>
              <a:spLocks noChangeShapeType="1"/>
            </p:cNvSpPr>
            <p:nvPr/>
          </p:nvSpPr>
          <p:spPr bwMode="auto">
            <a:xfrm>
              <a:off x="2566" y="1728"/>
              <a:ext cx="0" cy="240"/>
            </a:xfrm>
            <a:prstGeom prst="line">
              <a:avLst/>
            </a:prstGeom>
            <a:noFill/>
            <a:ln w="9525">
              <a:solidFill>
                <a:srgbClr val="F41E23"/>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7371" name="Line 22"/>
            <p:cNvSpPr>
              <a:spLocks noChangeShapeType="1"/>
            </p:cNvSpPr>
            <p:nvPr/>
          </p:nvSpPr>
          <p:spPr bwMode="auto">
            <a:xfrm>
              <a:off x="2958" y="1728"/>
              <a:ext cx="0" cy="240"/>
            </a:xfrm>
            <a:prstGeom prst="line">
              <a:avLst/>
            </a:prstGeom>
            <a:noFill/>
            <a:ln w="9525">
              <a:solidFill>
                <a:srgbClr val="F41E23"/>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7372" name="Line 23"/>
            <p:cNvSpPr>
              <a:spLocks noChangeShapeType="1"/>
            </p:cNvSpPr>
            <p:nvPr/>
          </p:nvSpPr>
          <p:spPr bwMode="auto">
            <a:xfrm>
              <a:off x="3349" y="1728"/>
              <a:ext cx="0" cy="240"/>
            </a:xfrm>
            <a:prstGeom prst="line">
              <a:avLst/>
            </a:prstGeom>
            <a:noFill/>
            <a:ln w="9525">
              <a:solidFill>
                <a:srgbClr val="F41E23"/>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7373" name="Line 24"/>
            <p:cNvSpPr>
              <a:spLocks noChangeShapeType="1"/>
            </p:cNvSpPr>
            <p:nvPr/>
          </p:nvSpPr>
          <p:spPr bwMode="auto">
            <a:xfrm>
              <a:off x="1783" y="1728"/>
              <a:ext cx="1957" cy="0"/>
            </a:xfrm>
            <a:prstGeom prst="line">
              <a:avLst/>
            </a:prstGeom>
            <a:noFill/>
            <a:ln w="9525">
              <a:solidFill>
                <a:srgbClr val="F41E2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74" name="Text Box 25"/>
            <p:cNvSpPr txBox="1">
              <a:spLocks noChangeArrowheads="1"/>
            </p:cNvSpPr>
            <p:nvPr/>
          </p:nvSpPr>
          <p:spPr bwMode="auto">
            <a:xfrm>
              <a:off x="2400" y="1458"/>
              <a:ext cx="58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solidFill>
                    <a:srgbClr val="F41E23"/>
                  </a:solidFill>
                  <a:latin typeface="黑体" panose="02010609060101010101" pitchFamily="49" charset="-122"/>
                  <a:ea typeface="黑体" panose="02010609060101010101" pitchFamily="49" charset="-122"/>
                </a:rPr>
                <a:t>A=？</a:t>
              </a:r>
              <a:endParaRPr lang="en-US" altLang="zh-CN" sz="2400">
                <a:solidFill>
                  <a:srgbClr val="F41E23"/>
                </a:solidFill>
              </a:endParaRPr>
            </a:p>
          </p:txBody>
        </p:sp>
        <p:sp>
          <p:nvSpPr>
            <p:cNvPr id="57375" name="Text Box 26"/>
            <p:cNvSpPr txBox="1">
              <a:spLocks noChangeArrowheads="1"/>
            </p:cNvSpPr>
            <p:nvPr/>
          </p:nvSpPr>
          <p:spPr bwMode="auto">
            <a:xfrm>
              <a:off x="1653" y="1968"/>
              <a:ext cx="26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1</a:t>
              </a:r>
              <a:endParaRPr lang="zh-CN" altLang="en-US" sz="2400"/>
            </a:p>
          </p:txBody>
        </p:sp>
        <p:sp>
          <p:nvSpPr>
            <p:cNvPr id="57376" name="Text Box 27"/>
            <p:cNvSpPr txBox="1">
              <a:spLocks noChangeArrowheads="1"/>
            </p:cNvSpPr>
            <p:nvPr/>
          </p:nvSpPr>
          <p:spPr bwMode="auto">
            <a:xfrm>
              <a:off x="2044" y="1968"/>
              <a:ext cx="261"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2</a:t>
              </a:r>
              <a:endParaRPr lang="zh-CN" altLang="en-US" sz="2400"/>
            </a:p>
          </p:txBody>
        </p:sp>
        <p:sp>
          <p:nvSpPr>
            <p:cNvPr id="57377" name="Rectangle 28"/>
            <p:cNvSpPr>
              <a:spLocks noChangeArrowheads="1"/>
            </p:cNvSpPr>
            <p:nvPr/>
          </p:nvSpPr>
          <p:spPr bwMode="auto">
            <a:xfrm>
              <a:off x="2436" y="1955"/>
              <a:ext cx="17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3</a:t>
              </a:r>
              <a:endParaRPr lang="zh-CN" altLang="en-US" sz="2400"/>
            </a:p>
          </p:txBody>
        </p:sp>
        <p:sp>
          <p:nvSpPr>
            <p:cNvPr id="57378" name="Rectangle 29"/>
            <p:cNvSpPr>
              <a:spLocks noChangeArrowheads="1"/>
            </p:cNvSpPr>
            <p:nvPr/>
          </p:nvSpPr>
          <p:spPr bwMode="auto">
            <a:xfrm>
              <a:off x="2827" y="1955"/>
              <a:ext cx="177"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4</a:t>
              </a:r>
              <a:endParaRPr lang="zh-CN" altLang="en-US" sz="2400"/>
            </a:p>
          </p:txBody>
        </p:sp>
        <p:sp>
          <p:nvSpPr>
            <p:cNvPr id="57379" name="Rectangle 30"/>
            <p:cNvSpPr>
              <a:spLocks noChangeArrowheads="1"/>
            </p:cNvSpPr>
            <p:nvPr/>
          </p:nvSpPr>
          <p:spPr bwMode="auto">
            <a:xfrm>
              <a:off x="3268" y="1974"/>
              <a:ext cx="177"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黑体" panose="02010609060101010101" pitchFamily="49" charset="-122"/>
                  <a:ea typeface="黑体" panose="02010609060101010101" pitchFamily="49" charset="-122"/>
                </a:rPr>
                <a:t>5</a:t>
              </a:r>
              <a:endParaRPr lang="en-US" altLang="zh-CN" sz="2400"/>
            </a:p>
          </p:txBody>
        </p:sp>
        <p:sp>
          <p:nvSpPr>
            <p:cNvPr id="57380" name="Line 31"/>
            <p:cNvSpPr>
              <a:spLocks noChangeShapeType="1"/>
            </p:cNvSpPr>
            <p:nvPr/>
          </p:nvSpPr>
          <p:spPr bwMode="auto">
            <a:xfrm>
              <a:off x="3740" y="1968"/>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7381" name="Line 32"/>
            <p:cNvSpPr>
              <a:spLocks noChangeShapeType="1"/>
            </p:cNvSpPr>
            <p:nvPr/>
          </p:nvSpPr>
          <p:spPr bwMode="auto">
            <a:xfrm>
              <a:off x="3740" y="1728"/>
              <a:ext cx="0" cy="240"/>
            </a:xfrm>
            <a:prstGeom prst="line">
              <a:avLst/>
            </a:prstGeom>
            <a:noFill/>
            <a:ln w="9525">
              <a:solidFill>
                <a:srgbClr val="F41E23"/>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7382" name="Line 33"/>
            <p:cNvSpPr>
              <a:spLocks noChangeShapeType="1"/>
            </p:cNvSpPr>
            <p:nvPr/>
          </p:nvSpPr>
          <p:spPr bwMode="auto">
            <a:xfrm>
              <a:off x="1392" y="1968"/>
              <a:ext cx="0" cy="52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 name="Text Box 34"/>
            <p:cNvSpPr txBox="1">
              <a:spLocks noChangeArrowheads="1"/>
            </p:cNvSpPr>
            <p:nvPr/>
          </p:nvSpPr>
          <p:spPr bwMode="auto">
            <a:xfrm>
              <a:off x="1457" y="2256"/>
              <a:ext cx="718"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defRPr/>
              </a:pPr>
              <a:r>
                <a:rPr lang="en-US" altLang="zh-CN" b="1" dirty="0" smtClean="0">
                  <a:latin typeface="+mn-lt"/>
                  <a:ea typeface="微软雅黑 Light" panose="020B0502040204020203" pitchFamily="34" charset="-122"/>
                </a:rPr>
                <a:t>P</a:t>
              </a:r>
              <a:r>
                <a:rPr lang="en-US" altLang="zh-CN" sz="1800" dirty="0" smtClean="0">
                  <a:latin typeface="+mn-lt"/>
                  <a:ea typeface="微软雅黑 Light" panose="020B0502040204020203" pitchFamily="34" charset="-122"/>
                </a:rPr>
                <a:t> = 24000</a:t>
              </a:r>
              <a:endParaRPr lang="zh-CN" altLang="en-US" sz="1800" dirty="0" smtClean="0">
                <a:latin typeface="+mn-lt"/>
                <a:ea typeface="微软雅黑 Light" panose="020B0502040204020203" pitchFamily="34" charset="-122"/>
              </a:endParaRPr>
            </a:p>
          </p:txBody>
        </p:sp>
      </p:grpSp>
      <p:sp>
        <p:nvSpPr>
          <p:cNvPr id="57348" name="文本框 31"/>
          <p:cNvSpPr txBox="1">
            <a:spLocks noChangeArrowheads="1"/>
          </p:cNvSpPr>
          <p:nvPr/>
        </p:nvSpPr>
        <p:spPr bwMode="auto">
          <a:xfrm>
            <a:off x="525463" y="2328863"/>
            <a:ext cx="842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a:solidFill>
                  <a:srgbClr val="FF0000"/>
                </a:solidFill>
              </a:rPr>
              <a:t>解：</a:t>
            </a:r>
          </a:p>
        </p:txBody>
      </p:sp>
      <p:graphicFrame>
        <p:nvGraphicFramePr>
          <p:cNvPr id="57349" name="Object 5"/>
          <p:cNvGraphicFramePr>
            <a:graphicFrameLocks/>
          </p:cNvGraphicFramePr>
          <p:nvPr/>
        </p:nvGraphicFramePr>
        <p:xfrm>
          <a:off x="2500313" y="4294188"/>
          <a:ext cx="1439862" cy="712787"/>
        </p:xfrm>
        <a:graphic>
          <a:graphicData uri="http://schemas.openxmlformats.org/presentationml/2006/ole">
            <mc:AlternateContent xmlns:mc="http://schemas.openxmlformats.org/markup-compatibility/2006">
              <mc:Choice xmlns:v="urn:schemas-microsoft-com:vml" Requires="v">
                <p:oleObj spid="_x0000_s22542" r:id="rId3" imgW="977476" imgH="482391" progId="Equation.3">
                  <p:embed/>
                </p:oleObj>
              </mc:Choice>
              <mc:Fallback>
                <p:oleObj r:id="rId3" imgW="977476" imgH="482391" progId="Equation.3">
                  <p:embed/>
                  <p:pic>
                    <p:nvPicPr>
                      <p:cNvPr id="57349"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0313" y="4294188"/>
                        <a:ext cx="1439862"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7350" name="Rectangle 7"/>
          <p:cNvSpPr>
            <a:spLocks noChangeArrowheads="1"/>
          </p:cNvSpPr>
          <p:nvPr/>
        </p:nvSpPr>
        <p:spPr bwMode="auto">
          <a:xfrm>
            <a:off x="2212975" y="5264150"/>
            <a:ext cx="12811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 </a:t>
            </a:r>
            <a:r>
              <a:rPr lang="en-US" altLang="zh-CN" sz="2400"/>
              <a:t>= 24000</a:t>
            </a:r>
          </a:p>
        </p:txBody>
      </p:sp>
      <p:sp>
        <p:nvSpPr>
          <p:cNvPr id="57351" name="Rectangle 8"/>
          <p:cNvSpPr>
            <a:spLocks noChangeArrowheads="1"/>
          </p:cNvSpPr>
          <p:nvPr/>
        </p:nvSpPr>
        <p:spPr bwMode="auto">
          <a:xfrm>
            <a:off x="2301875" y="6086475"/>
            <a:ext cx="2003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=4843.966(</a:t>
            </a:r>
            <a:r>
              <a:rPr lang="zh-CN" altLang="en-US" sz="2400"/>
              <a:t>元</a:t>
            </a:r>
            <a:r>
              <a:rPr lang="en-US" altLang="zh-CN" sz="2400"/>
              <a:t>)</a:t>
            </a:r>
          </a:p>
        </p:txBody>
      </p:sp>
      <p:sp>
        <p:nvSpPr>
          <p:cNvPr id="57352" name="Rectangle 10"/>
          <p:cNvSpPr>
            <a:spLocks noChangeArrowheads="1"/>
          </p:cNvSpPr>
          <p:nvPr/>
        </p:nvSpPr>
        <p:spPr bwMode="auto">
          <a:xfrm>
            <a:off x="1997075" y="4437063"/>
            <a:ext cx="576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A=</a:t>
            </a:r>
          </a:p>
        </p:txBody>
      </p:sp>
      <p:cxnSp>
        <p:nvCxnSpPr>
          <p:cNvPr id="57353" name="直接连接符 38"/>
          <p:cNvCxnSpPr>
            <a:cxnSpLocks noChangeShapeType="1"/>
            <a:stCxn id="57350" idx="3"/>
          </p:cNvCxnSpPr>
          <p:nvPr/>
        </p:nvCxnSpPr>
        <p:spPr bwMode="auto">
          <a:xfrm flipV="1">
            <a:off x="3494088" y="5495925"/>
            <a:ext cx="2760662"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57354" name="文本框 39"/>
          <p:cNvSpPr txBox="1">
            <a:spLocks noChangeArrowheads="1"/>
          </p:cNvSpPr>
          <p:nvPr/>
        </p:nvSpPr>
        <p:spPr bwMode="auto">
          <a:xfrm>
            <a:off x="3633788" y="4997450"/>
            <a:ext cx="2409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t>5.67%(1+5.67%)</a:t>
            </a:r>
            <a:r>
              <a:rPr lang="en-US" altLang="zh-CN" sz="2400" baseline="30000"/>
              <a:t>6</a:t>
            </a:r>
            <a:endParaRPr lang="zh-CN" altLang="en-US" sz="2400" baseline="30000"/>
          </a:p>
        </p:txBody>
      </p:sp>
      <p:sp>
        <p:nvSpPr>
          <p:cNvPr id="57355" name="文本框 41"/>
          <p:cNvSpPr txBox="1">
            <a:spLocks noChangeArrowheads="1"/>
          </p:cNvSpPr>
          <p:nvPr/>
        </p:nvSpPr>
        <p:spPr bwMode="auto">
          <a:xfrm>
            <a:off x="3900488" y="5495925"/>
            <a:ext cx="192246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t>(1+5.67%)</a:t>
            </a:r>
            <a:r>
              <a:rPr lang="en-US" altLang="zh-CN" sz="2400" baseline="30000"/>
              <a:t>6</a:t>
            </a:r>
            <a:r>
              <a:rPr lang="en-US" altLang="zh-CN" sz="2400"/>
              <a:t>-1</a:t>
            </a:r>
            <a:endParaRPr lang="zh-CN" altLang="en-US" sz="2400"/>
          </a:p>
        </p:txBody>
      </p:sp>
    </p:spTree>
    <p:extLst>
      <p:ext uri="{BB962C8B-B14F-4D97-AF65-F5344CB8AC3E}">
        <p14:creationId xmlns:p14="http://schemas.microsoft.com/office/powerpoint/2010/main" val="146112492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8554" y="571500"/>
            <a:ext cx="7447084" cy="1384995"/>
          </a:xfrm>
          <a:prstGeom prst="rect">
            <a:avLst/>
          </a:prstGeom>
          <a:noFill/>
        </p:spPr>
        <p:txBody>
          <a:bodyPr wrap="square" rtlCol="0">
            <a:spAutoFit/>
          </a:bodyPr>
          <a:lstStyle/>
          <a:p>
            <a:r>
              <a:rPr lang="zh-CN" altLang="zh-CN" sz="2800" b="1"/>
              <a:t>某投资项目贷款</a:t>
            </a:r>
            <a:r>
              <a:rPr lang="en-US" altLang="zh-CN" sz="2800" b="1"/>
              <a:t>200</a:t>
            </a:r>
            <a:r>
              <a:rPr lang="zh-CN" altLang="zh-CN" sz="2800" b="1"/>
              <a:t>万元，银行</a:t>
            </a:r>
            <a:r>
              <a:rPr lang="en-US" altLang="zh-CN" sz="2800" b="1"/>
              <a:t>4</a:t>
            </a:r>
            <a:r>
              <a:rPr lang="zh-CN" altLang="zh-CN" sz="2800" b="1"/>
              <a:t>年内等额收回全部贷款，已知贷款利率为</a:t>
            </a:r>
            <a:r>
              <a:rPr lang="en-US" altLang="zh-CN" sz="2800" b="1"/>
              <a:t>10%</a:t>
            </a:r>
            <a:r>
              <a:rPr lang="zh-CN" altLang="zh-CN" sz="2800" b="1"/>
              <a:t>，那么项目每年的净收益不应少于多少万元？</a:t>
            </a:r>
            <a:endParaRPr lang="zh-CN" altLang="en-US" sz="2800"/>
          </a:p>
        </p:txBody>
      </p:sp>
      <p:sp>
        <p:nvSpPr>
          <p:cNvPr id="3" name="文本框 2"/>
          <p:cNvSpPr txBox="1"/>
          <p:nvPr/>
        </p:nvSpPr>
        <p:spPr>
          <a:xfrm>
            <a:off x="738554" y="109835"/>
            <a:ext cx="4589585" cy="461665"/>
          </a:xfrm>
          <a:prstGeom prst="rect">
            <a:avLst/>
          </a:prstGeom>
          <a:noFill/>
        </p:spPr>
        <p:txBody>
          <a:bodyPr wrap="square" rtlCol="0">
            <a:spAutoFit/>
          </a:bodyPr>
          <a:lstStyle/>
          <a:p>
            <a:r>
              <a:rPr lang="zh-CN" altLang="en-US" sz="2400" b="1">
                <a:solidFill>
                  <a:srgbClr val="FF0000"/>
                </a:solidFill>
                <a:latin typeface="黑体" panose="02010609060101010101" pitchFamily="49" charset="-122"/>
                <a:ea typeface="黑体" panose="02010609060101010101" pitchFamily="49" charset="-122"/>
              </a:rPr>
              <a:t>等额分付资金</a:t>
            </a:r>
            <a:r>
              <a:rPr lang="zh-CN" altLang="en-US" sz="2400" b="1" smtClean="0">
                <a:solidFill>
                  <a:srgbClr val="FF0000"/>
                </a:solidFill>
                <a:latin typeface="黑体" panose="02010609060101010101" pitchFamily="49" charset="-122"/>
                <a:ea typeface="黑体" panose="02010609060101010101" pitchFamily="49" charset="-122"/>
              </a:rPr>
              <a:t>回收延伸</a:t>
            </a:r>
            <a:endParaRPr lang="zh-CN" altLang="en-US" sz="2400">
              <a:solidFill>
                <a:srgbClr val="FF0000"/>
              </a:solidFill>
            </a:endParaRPr>
          </a:p>
        </p:txBody>
      </p:sp>
    </p:spTree>
    <p:extLst>
      <p:ext uri="{BB962C8B-B14F-4D97-AF65-F5344CB8AC3E}">
        <p14:creationId xmlns:p14="http://schemas.microsoft.com/office/powerpoint/2010/main" val="133423134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8" name="Rectangle 6"/>
          <p:cNvSpPr>
            <a:spLocks noChangeArrowheads="1"/>
          </p:cNvSpPr>
          <p:nvPr/>
        </p:nvSpPr>
        <p:spPr bwMode="auto">
          <a:xfrm>
            <a:off x="468313" y="573088"/>
            <a:ext cx="8064500" cy="223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0"/>
              </a:spcBef>
              <a:buFontTx/>
              <a:buNone/>
            </a:pPr>
            <a:r>
              <a:rPr lang="zh-CN" altLang="en-US" sz="2400"/>
              <a:t> </a:t>
            </a:r>
            <a:r>
              <a:rPr lang="zh-CN" altLang="en-US" sz="2400">
                <a:ea typeface="黑体" panose="02010609060101010101" pitchFamily="49" charset="-122"/>
              </a:rPr>
              <a:t>例</a:t>
            </a:r>
            <a:r>
              <a:rPr lang="en-US" altLang="zh-CN" sz="2400">
                <a:ea typeface="黑体" panose="02010609060101010101" pitchFamily="49" charset="-122"/>
              </a:rPr>
              <a:t>3-5</a:t>
            </a:r>
            <a:r>
              <a:rPr lang="en-US" altLang="zh-CN" sz="2400"/>
              <a:t>  </a:t>
            </a:r>
            <a:r>
              <a:rPr lang="zh-CN" altLang="en-US" sz="2400"/>
              <a:t>某化工企业拟建一套水循环再利用系统，需投资</a:t>
            </a:r>
            <a:r>
              <a:rPr lang="en-US" altLang="zh-CN" sz="2400"/>
              <a:t>10</a:t>
            </a:r>
            <a:r>
              <a:rPr lang="zh-CN" altLang="en-US" sz="2400"/>
              <a:t>万元，预计可用</a:t>
            </a:r>
            <a:r>
              <a:rPr lang="en-US" altLang="zh-CN" sz="2400"/>
              <a:t>10</a:t>
            </a:r>
            <a:r>
              <a:rPr lang="zh-CN" altLang="en-US" sz="2400"/>
              <a:t>年，设期末无残值。如果在投资收益率不低于</a:t>
            </a:r>
            <a:r>
              <a:rPr lang="en-US" altLang="zh-CN" sz="2400"/>
              <a:t>10%</a:t>
            </a:r>
            <a:r>
              <a:rPr lang="zh-CN" altLang="en-US" sz="2400"/>
              <a:t>的条件下，问该系统投入使用后，每年至少应节约多少费用，该方案才合算</a:t>
            </a:r>
            <a:r>
              <a:rPr lang="en-US" altLang="zh-CN" sz="2400"/>
              <a:t>?</a:t>
            </a:r>
          </a:p>
        </p:txBody>
      </p:sp>
      <p:graphicFrame>
        <p:nvGraphicFramePr>
          <p:cNvPr id="58371" name="Object 5"/>
          <p:cNvGraphicFramePr>
            <a:graphicFrameLocks/>
          </p:cNvGraphicFramePr>
          <p:nvPr/>
        </p:nvGraphicFramePr>
        <p:xfrm>
          <a:off x="2051050" y="3405188"/>
          <a:ext cx="1439863" cy="712787"/>
        </p:xfrm>
        <a:graphic>
          <a:graphicData uri="http://schemas.openxmlformats.org/presentationml/2006/ole">
            <mc:AlternateContent xmlns:mc="http://schemas.openxmlformats.org/markup-compatibility/2006">
              <mc:Choice xmlns:v="urn:schemas-microsoft-com:vml" Requires="v">
                <p:oleObj spid="_x0000_s23578" r:id="rId3" imgW="977476" imgH="482391" progId="Equation.3">
                  <p:embed/>
                </p:oleObj>
              </mc:Choice>
              <mc:Fallback>
                <p:oleObj r:id="rId3" imgW="977476" imgH="482391" progId="Equation.3">
                  <p:embed/>
                  <p:pic>
                    <p:nvPicPr>
                      <p:cNvPr id="58371"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3405188"/>
                        <a:ext cx="1439863"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8372" name="Object 4"/>
          <p:cNvGraphicFramePr>
            <a:graphicFrameLocks/>
          </p:cNvGraphicFramePr>
          <p:nvPr/>
        </p:nvGraphicFramePr>
        <p:xfrm>
          <a:off x="2195513" y="4181475"/>
          <a:ext cx="1871662" cy="752475"/>
        </p:xfrm>
        <a:graphic>
          <a:graphicData uri="http://schemas.openxmlformats.org/presentationml/2006/ole">
            <mc:AlternateContent xmlns:mc="http://schemas.openxmlformats.org/markup-compatibility/2006">
              <mc:Choice xmlns:v="urn:schemas-microsoft-com:vml" Requires="v">
                <p:oleObj spid="_x0000_s23579" r:id="rId5" imgW="1206500" imgH="482600" progId="Equation.3">
                  <p:embed/>
                </p:oleObj>
              </mc:Choice>
              <mc:Fallback>
                <p:oleObj r:id="rId5" imgW="1206500" imgH="482600" progId="Equation.3">
                  <p:embed/>
                  <p:pic>
                    <p:nvPicPr>
                      <p:cNvPr id="58372"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5513" y="4181475"/>
                        <a:ext cx="1871662"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8373" name="Rectangle 7"/>
          <p:cNvSpPr>
            <a:spLocks noChangeArrowheads="1"/>
          </p:cNvSpPr>
          <p:nvPr/>
        </p:nvSpPr>
        <p:spPr bwMode="auto">
          <a:xfrm>
            <a:off x="1763713" y="4378325"/>
            <a:ext cx="43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 </a:t>
            </a:r>
            <a:r>
              <a:rPr lang="en-US" altLang="zh-CN" sz="2400"/>
              <a:t>=</a:t>
            </a:r>
          </a:p>
        </p:txBody>
      </p:sp>
      <p:sp>
        <p:nvSpPr>
          <p:cNvPr id="58374" name="Rectangle 8"/>
          <p:cNvSpPr>
            <a:spLocks noChangeArrowheads="1"/>
          </p:cNvSpPr>
          <p:nvPr/>
        </p:nvSpPr>
        <p:spPr bwMode="auto">
          <a:xfrm>
            <a:off x="1476375" y="4987925"/>
            <a:ext cx="395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     </a:t>
            </a:r>
            <a:r>
              <a:rPr lang="en-US" altLang="zh-CN" sz="2400"/>
              <a:t>=10×0.16275=1.627(</a:t>
            </a:r>
            <a:r>
              <a:rPr lang="zh-CN" altLang="en-US" sz="2400"/>
              <a:t>万元</a:t>
            </a:r>
            <a:r>
              <a:rPr lang="en-US" altLang="zh-CN" sz="2400"/>
              <a:t>)</a:t>
            </a:r>
          </a:p>
        </p:txBody>
      </p:sp>
      <p:sp>
        <p:nvSpPr>
          <p:cNvPr id="58375" name="Rectangle 9"/>
          <p:cNvSpPr>
            <a:spLocks noChangeArrowheads="1"/>
          </p:cNvSpPr>
          <p:nvPr/>
        </p:nvSpPr>
        <p:spPr bwMode="auto">
          <a:xfrm>
            <a:off x="1258888" y="2900363"/>
            <a:ext cx="648176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 </a:t>
            </a:r>
            <a:r>
              <a:rPr lang="zh-CN" altLang="en-US" sz="2400"/>
              <a:t>解：已解</a:t>
            </a:r>
            <a:r>
              <a:rPr lang="en-US" altLang="zh-CN" sz="2400"/>
              <a:t>P=10</a:t>
            </a:r>
            <a:r>
              <a:rPr lang="zh-CN" altLang="en-US" sz="2400"/>
              <a:t>万元，</a:t>
            </a:r>
            <a:r>
              <a:rPr lang="en-US" altLang="zh-CN" sz="2400"/>
              <a:t>i=10%</a:t>
            </a:r>
            <a:r>
              <a:rPr lang="zh-CN" altLang="en-US" sz="2400"/>
              <a:t>，</a:t>
            </a:r>
            <a:r>
              <a:rPr lang="en-US" altLang="zh-CN" sz="2400"/>
              <a:t>n=10</a:t>
            </a:r>
            <a:r>
              <a:rPr lang="zh-CN" altLang="en-US" sz="2400"/>
              <a:t>。</a:t>
            </a:r>
          </a:p>
          <a:p>
            <a:pPr eaLnBrk="1" hangingPunct="1">
              <a:spcBef>
                <a:spcPct val="0"/>
              </a:spcBef>
              <a:buFontTx/>
              <a:buNone/>
            </a:pPr>
            <a:r>
              <a:rPr lang="zh-CN" altLang="en-US" sz="2400"/>
              <a:t>    </a:t>
            </a:r>
          </a:p>
        </p:txBody>
      </p:sp>
      <p:sp>
        <p:nvSpPr>
          <p:cNvPr id="58376" name="Rectangle 10"/>
          <p:cNvSpPr>
            <a:spLocks noChangeArrowheads="1"/>
          </p:cNvSpPr>
          <p:nvPr/>
        </p:nvSpPr>
        <p:spPr bwMode="auto">
          <a:xfrm>
            <a:off x="1547813" y="3548063"/>
            <a:ext cx="5762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A=</a:t>
            </a:r>
          </a:p>
        </p:txBody>
      </p:sp>
      <p:sp>
        <p:nvSpPr>
          <p:cNvPr id="58377" name="Rectangle 11"/>
          <p:cNvSpPr>
            <a:spLocks noChangeArrowheads="1"/>
          </p:cNvSpPr>
          <p:nvPr/>
        </p:nvSpPr>
        <p:spPr bwMode="auto">
          <a:xfrm>
            <a:off x="1042988" y="5924550"/>
            <a:ext cx="765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t> </a:t>
            </a:r>
            <a:r>
              <a:rPr lang="zh-CN" altLang="en-US" sz="2400"/>
              <a:t>答：每年至少应节约</a:t>
            </a:r>
            <a:r>
              <a:rPr lang="en-US" altLang="zh-CN" sz="2400"/>
              <a:t>1.627</a:t>
            </a:r>
            <a:r>
              <a:rPr lang="zh-CN" altLang="en-US" sz="2400"/>
              <a:t>万元的费用，该方案才合算。</a:t>
            </a:r>
          </a:p>
        </p:txBody>
      </p:sp>
    </p:spTree>
    <p:extLst>
      <p:ext uri="{BB962C8B-B14F-4D97-AF65-F5344CB8AC3E}">
        <p14:creationId xmlns:p14="http://schemas.microsoft.com/office/powerpoint/2010/main" val="2323708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64518"/>
                                        </p:tgtEl>
                                        <p:attrNameLst>
                                          <p:attrName>style.visibility</p:attrName>
                                        </p:attrNameLst>
                                      </p:cBhvr>
                                      <p:to>
                                        <p:strVal val="visible"/>
                                      </p:to>
                                    </p:set>
                                    <p:animEffect transition="in" filter="plus(in)">
                                      <p:cBhvr>
                                        <p:cTn id="7" dur="2000"/>
                                        <p:tgtEl>
                                          <p:spTgt spid="64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5"/>
          <p:cNvSpPr>
            <a:spLocks noChangeArrowheads="1"/>
          </p:cNvSpPr>
          <p:nvPr/>
        </p:nvSpPr>
        <p:spPr bwMode="auto">
          <a:xfrm>
            <a:off x="420688" y="487363"/>
            <a:ext cx="4106862" cy="585787"/>
          </a:xfrm>
          <a:prstGeom prst="rect">
            <a:avLst/>
          </a:prstGeom>
          <a:noFill/>
          <a:ln w="9525">
            <a:noFill/>
            <a:miter lim="800000"/>
          </a:ln>
          <a:effectLst/>
        </p:spPr>
        <p:txBody>
          <a:bodyPr wrap="none">
            <a:spAutoFit/>
          </a:bodyPr>
          <a:lstStyle/>
          <a:p>
            <a:pPr eaLnBrk="1" hangingPunct="1">
              <a:defRPr/>
            </a:pPr>
            <a:r>
              <a:rPr kumimoji="1" lang="zh-CN" altLang="en-US" sz="3200" b="1" dirty="0">
                <a:solidFill>
                  <a:srgbClr val="CC3300"/>
                </a:solidFill>
                <a:latin typeface="+mn-lt"/>
                <a:ea typeface="微软雅黑 Light" panose="020B0502040204020203" pitchFamily="34" charset="-122"/>
              </a:rPr>
              <a:t>3．等额分付</a:t>
            </a:r>
            <a:r>
              <a:rPr kumimoji="1" lang="zh-CN" altLang="en-US" sz="3200" b="1" dirty="0">
                <a:solidFill>
                  <a:srgbClr val="CC3300"/>
                </a:solidFill>
                <a:effectLst>
                  <a:outerShdw blurRad="38100" dist="38100" dir="2700000" algn="tl">
                    <a:srgbClr val="C0C0C0"/>
                  </a:outerShdw>
                </a:effectLst>
                <a:latin typeface="+mn-lt"/>
                <a:ea typeface="微软雅黑 Light" panose="020B0502040204020203" pitchFamily="34" charset="-122"/>
              </a:rPr>
              <a:t>现值公式</a:t>
            </a:r>
            <a:endParaRPr kumimoji="1" lang="en-US" altLang="zh-CN" sz="3200" b="1" dirty="0">
              <a:solidFill>
                <a:srgbClr val="CC3300"/>
              </a:solidFill>
              <a:effectLst>
                <a:outerShdw blurRad="38100" dist="38100" dir="2700000" algn="tl">
                  <a:srgbClr val="C0C0C0"/>
                </a:outerShdw>
              </a:effectLst>
              <a:latin typeface="+mn-lt"/>
              <a:ea typeface="微软雅黑 Light" panose="020B0502040204020203" pitchFamily="34" charset="-122"/>
            </a:endParaRPr>
          </a:p>
        </p:txBody>
      </p:sp>
      <p:grpSp>
        <p:nvGrpSpPr>
          <p:cNvPr id="2" name="Group 40"/>
          <p:cNvGrpSpPr>
            <a:grpSpLocks/>
          </p:cNvGrpSpPr>
          <p:nvPr/>
        </p:nvGrpSpPr>
        <p:grpSpPr bwMode="auto">
          <a:xfrm>
            <a:off x="1951038" y="3073400"/>
            <a:ext cx="4876800" cy="1884363"/>
            <a:chOff x="1229" y="1936"/>
            <a:chExt cx="3072" cy="1187"/>
          </a:xfrm>
        </p:grpSpPr>
        <p:sp>
          <p:nvSpPr>
            <p:cNvPr id="59397" name="Line 6"/>
            <p:cNvSpPr>
              <a:spLocks noChangeShapeType="1"/>
            </p:cNvSpPr>
            <p:nvPr/>
          </p:nvSpPr>
          <p:spPr bwMode="auto">
            <a:xfrm>
              <a:off x="1229" y="2516"/>
              <a:ext cx="197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8" name="Line 7"/>
            <p:cNvSpPr>
              <a:spLocks noChangeShapeType="1"/>
            </p:cNvSpPr>
            <p:nvPr/>
          </p:nvSpPr>
          <p:spPr bwMode="auto">
            <a:xfrm>
              <a:off x="1701" y="2516"/>
              <a:ext cx="0" cy="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399" name="Line 8"/>
            <p:cNvSpPr>
              <a:spLocks noChangeShapeType="1"/>
            </p:cNvSpPr>
            <p:nvPr/>
          </p:nvSpPr>
          <p:spPr bwMode="auto">
            <a:xfrm>
              <a:off x="2175" y="2516"/>
              <a:ext cx="0" cy="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0" name="Line 9"/>
            <p:cNvSpPr>
              <a:spLocks noChangeShapeType="1"/>
            </p:cNvSpPr>
            <p:nvPr/>
          </p:nvSpPr>
          <p:spPr bwMode="auto">
            <a:xfrm>
              <a:off x="2647" y="2516"/>
              <a:ext cx="0" cy="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1" name="Line 10"/>
            <p:cNvSpPr>
              <a:spLocks noChangeShapeType="1"/>
            </p:cNvSpPr>
            <p:nvPr/>
          </p:nvSpPr>
          <p:spPr bwMode="auto">
            <a:xfrm>
              <a:off x="3199" y="2516"/>
              <a:ext cx="78" cy="107"/>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2" name="Line 11"/>
            <p:cNvSpPr>
              <a:spLocks noChangeShapeType="1"/>
            </p:cNvSpPr>
            <p:nvPr/>
          </p:nvSpPr>
          <p:spPr bwMode="auto">
            <a:xfrm flipV="1">
              <a:off x="3277" y="2463"/>
              <a:ext cx="0" cy="16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3" name="Line 12"/>
            <p:cNvSpPr>
              <a:spLocks noChangeShapeType="1"/>
            </p:cNvSpPr>
            <p:nvPr/>
          </p:nvSpPr>
          <p:spPr bwMode="auto">
            <a:xfrm>
              <a:off x="3277" y="2463"/>
              <a:ext cx="78" cy="53"/>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4" name="Line 13"/>
            <p:cNvSpPr>
              <a:spLocks noChangeShapeType="1"/>
            </p:cNvSpPr>
            <p:nvPr/>
          </p:nvSpPr>
          <p:spPr bwMode="auto">
            <a:xfrm flipV="1">
              <a:off x="3355" y="2516"/>
              <a:ext cx="70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5" name="Line 14"/>
            <p:cNvSpPr>
              <a:spLocks noChangeShapeType="1"/>
            </p:cNvSpPr>
            <p:nvPr/>
          </p:nvSpPr>
          <p:spPr bwMode="auto">
            <a:xfrm>
              <a:off x="3120" y="2516"/>
              <a:ext cx="0" cy="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6" name="Line 15"/>
            <p:cNvSpPr>
              <a:spLocks noChangeShapeType="1"/>
            </p:cNvSpPr>
            <p:nvPr/>
          </p:nvSpPr>
          <p:spPr bwMode="auto">
            <a:xfrm>
              <a:off x="3592" y="2516"/>
              <a:ext cx="0" cy="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07" name="Text Box 16"/>
            <p:cNvSpPr txBox="1">
              <a:spLocks noChangeArrowheads="1"/>
            </p:cNvSpPr>
            <p:nvPr/>
          </p:nvSpPr>
          <p:spPr bwMode="auto">
            <a:xfrm>
              <a:off x="1229" y="2516"/>
              <a:ext cx="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0</a:t>
              </a:r>
              <a:endParaRPr lang="zh-CN" altLang="en-US" sz="2400"/>
            </a:p>
          </p:txBody>
        </p:sp>
        <p:sp>
          <p:nvSpPr>
            <p:cNvPr id="59408" name="Text Box 17"/>
            <p:cNvSpPr txBox="1">
              <a:spLocks noChangeArrowheads="1"/>
            </p:cNvSpPr>
            <p:nvPr/>
          </p:nvSpPr>
          <p:spPr bwMode="auto">
            <a:xfrm>
              <a:off x="3907" y="2516"/>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黑体" panose="02010609060101010101" pitchFamily="49" charset="-122"/>
                  <a:ea typeface="黑体" panose="02010609060101010101" pitchFamily="49" charset="-122"/>
                </a:rPr>
                <a:t>n</a:t>
              </a:r>
              <a:endParaRPr lang="en-US" altLang="zh-CN" sz="2400"/>
            </a:p>
          </p:txBody>
        </p:sp>
        <p:sp>
          <p:nvSpPr>
            <p:cNvPr id="59409" name="Line 18"/>
            <p:cNvSpPr>
              <a:spLocks noChangeShapeType="1"/>
            </p:cNvSpPr>
            <p:nvPr/>
          </p:nvSpPr>
          <p:spPr bwMode="auto">
            <a:xfrm>
              <a:off x="1701" y="2251"/>
              <a:ext cx="0" cy="265"/>
            </a:xfrm>
            <a:prstGeom prst="line">
              <a:avLst/>
            </a:prstGeom>
            <a:noFill/>
            <a:ln w="9525">
              <a:solidFill>
                <a:srgbClr val="252513"/>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9410" name="Line 19"/>
            <p:cNvSpPr>
              <a:spLocks noChangeShapeType="1"/>
            </p:cNvSpPr>
            <p:nvPr/>
          </p:nvSpPr>
          <p:spPr bwMode="auto">
            <a:xfrm>
              <a:off x="2175" y="2251"/>
              <a:ext cx="0" cy="265"/>
            </a:xfrm>
            <a:prstGeom prst="line">
              <a:avLst/>
            </a:prstGeom>
            <a:noFill/>
            <a:ln w="9525">
              <a:solidFill>
                <a:srgbClr val="252513"/>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9411" name="Line 20"/>
            <p:cNvSpPr>
              <a:spLocks noChangeShapeType="1"/>
            </p:cNvSpPr>
            <p:nvPr/>
          </p:nvSpPr>
          <p:spPr bwMode="auto">
            <a:xfrm>
              <a:off x="2647" y="2251"/>
              <a:ext cx="0" cy="265"/>
            </a:xfrm>
            <a:prstGeom prst="line">
              <a:avLst/>
            </a:prstGeom>
            <a:noFill/>
            <a:ln w="9525">
              <a:solidFill>
                <a:srgbClr val="252513"/>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9412" name="Line 21"/>
            <p:cNvSpPr>
              <a:spLocks noChangeShapeType="1"/>
            </p:cNvSpPr>
            <p:nvPr/>
          </p:nvSpPr>
          <p:spPr bwMode="auto">
            <a:xfrm>
              <a:off x="3120" y="2251"/>
              <a:ext cx="0" cy="265"/>
            </a:xfrm>
            <a:prstGeom prst="line">
              <a:avLst/>
            </a:prstGeom>
            <a:noFill/>
            <a:ln w="9525">
              <a:solidFill>
                <a:srgbClr val="252513"/>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9413" name="Line 22"/>
            <p:cNvSpPr>
              <a:spLocks noChangeShapeType="1"/>
            </p:cNvSpPr>
            <p:nvPr/>
          </p:nvSpPr>
          <p:spPr bwMode="auto">
            <a:xfrm>
              <a:off x="3592" y="2251"/>
              <a:ext cx="0" cy="265"/>
            </a:xfrm>
            <a:prstGeom prst="line">
              <a:avLst/>
            </a:prstGeom>
            <a:noFill/>
            <a:ln w="9525">
              <a:solidFill>
                <a:srgbClr val="252513"/>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9414" name="Line 23"/>
            <p:cNvSpPr>
              <a:spLocks noChangeShapeType="1"/>
            </p:cNvSpPr>
            <p:nvPr/>
          </p:nvSpPr>
          <p:spPr bwMode="auto">
            <a:xfrm>
              <a:off x="1701" y="2251"/>
              <a:ext cx="2363" cy="0"/>
            </a:xfrm>
            <a:prstGeom prst="line">
              <a:avLst/>
            </a:prstGeom>
            <a:noFill/>
            <a:ln w="9525">
              <a:solidFill>
                <a:srgbClr val="252513"/>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15" name="Text Box 24"/>
            <p:cNvSpPr txBox="1">
              <a:spLocks noChangeArrowheads="1"/>
            </p:cNvSpPr>
            <p:nvPr/>
          </p:nvSpPr>
          <p:spPr bwMode="auto">
            <a:xfrm>
              <a:off x="2447" y="1936"/>
              <a:ext cx="8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solidFill>
                    <a:srgbClr val="252513"/>
                  </a:solidFill>
                  <a:latin typeface="黑体" panose="02010609060101010101" pitchFamily="49" charset="-122"/>
                  <a:ea typeface="黑体" panose="02010609060101010101" pitchFamily="49" charset="-122"/>
                </a:rPr>
                <a:t>A</a:t>
              </a:r>
              <a:r>
                <a:rPr lang="en-US" altLang="zh-CN" sz="1800">
                  <a:latin typeface="黑体" panose="02010609060101010101" pitchFamily="49" charset="-122"/>
                  <a:ea typeface="黑体" panose="02010609060101010101" pitchFamily="49" charset="-122"/>
                </a:rPr>
                <a:t>（</a:t>
              </a:r>
              <a:r>
                <a:rPr lang="zh-CN" altLang="en-US" sz="1800">
                  <a:latin typeface="黑体" panose="02010609060101010101" pitchFamily="49" charset="-122"/>
                  <a:ea typeface="黑体" panose="02010609060101010101" pitchFamily="49" charset="-122"/>
                </a:rPr>
                <a:t>已知）</a:t>
              </a:r>
              <a:endParaRPr lang="en-US" altLang="zh-CN" sz="2400">
                <a:solidFill>
                  <a:srgbClr val="F41E23"/>
                </a:solidFill>
              </a:endParaRPr>
            </a:p>
          </p:txBody>
        </p:sp>
        <p:sp>
          <p:nvSpPr>
            <p:cNvPr id="59416" name="Text Box 25"/>
            <p:cNvSpPr txBox="1">
              <a:spLocks noChangeArrowheads="1"/>
            </p:cNvSpPr>
            <p:nvPr/>
          </p:nvSpPr>
          <p:spPr bwMode="auto">
            <a:xfrm>
              <a:off x="1544" y="2516"/>
              <a:ext cx="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1</a:t>
              </a:r>
              <a:endParaRPr lang="zh-CN" altLang="en-US" sz="2400"/>
            </a:p>
          </p:txBody>
        </p:sp>
        <p:sp>
          <p:nvSpPr>
            <p:cNvPr id="59417" name="Text Box 26"/>
            <p:cNvSpPr txBox="1">
              <a:spLocks noChangeArrowheads="1"/>
            </p:cNvSpPr>
            <p:nvPr/>
          </p:nvSpPr>
          <p:spPr bwMode="auto">
            <a:xfrm>
              <a:off x="2016" y="2516"/>
              <a:ext cx="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2</a:t>
              </a:r>
              <a:endParaRPr lang="zh-CN" altLang="en-US" sz="2400"/>
            </a:p>
          </p:txBody>
        </p:sp>
        <p:sp>
          <p:nvSpPr>
            <p:cNvPr id="59418" name="Rectangle 27"/>
            <p:cNvSpPr>
              <a:spLocks noChangeArrowheads="1"/>
            </p:cNvSpPr>
            <p:nvPr/>
          </p:nvSpPr>
          <p:spPr bwMode="auto">
            <a:xfrm>
              <a:off x="2490" y="2502"/>
              <a:ext cx="21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3</a:t>
              </a:r>
              <a:endParaRPr lang="zh-CN" altLang="en-US" sz="2400"/>
            </a:p>
          </p:txBody>
        </p:sp>
        <p:sp>
          <p:nvSpPr>
            <p:cNvPr id="59419" name="Rectangle 28"/>
            <p:cNvSpPr>
              <a:spLocks noChangeArrowheads="1"/>
            </p:cNvSpPr>
            <p:nvPr/>
          </p:nvSpPr>
          <p:spPr bwMode="auto">
            <a:xfrm>
              <a:off x="2962" y="2502"/>
              <a:ext cx="2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latin typeface="黑体" panose="02010609060101010101" pitchFamily="49" charset="-122"/>
                  <a:ea typeface="黑体" panose="02010609060101010101" pitchFamily="49" charset="-122"/>
                </a:rPr>
                <a:t>4</a:t>
              </a:r>
              <a:endParaRPr lang="zh-CN" altLang="en-US" sz="2400"/>
            </a:p>
          </p:txBody>
        </p:sp>
        <p:sp>
          <p:nvSpPr>
            <p:cNvPr id="59420" name="Rectangle 29"/>
            <p:cNvSpPr>
              <a:spLocks noChangeArrowheads="1"/>
            </p:cNvSpPr>
            <p:nvPr/>
          </p:nvSpPr>
          <p:spPr bwMode="auto">
            <a:xfrm>
              <a:off x="3264" y="2481"/>
              <a:ext cx="4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latin typeface="黑体" panose="02010609060101010101" pitchFamily="49" charset="-122"/>
                  <a:ea typeface="黑体" panose="02010609060101010101" pitchFamily="49" charset="-122"/>
                </a:rPr>
                <a:t>n-1</a:t>
              </a:r>
              <a:endParaRPr lang="en-US" altLang="zh-CN" sz="2400"/>
            </a:p>
          </p:txBody>
        </p:sp>
        <p:sp>
          <p:nvSpPr>
            <p:cNvPr id="59421" name="Line 30"/>
            <p:cNvSpPr>
              <a:spLocks noChangeShapeType="1"/>
            </p:cNvSpPr>
            <p:nvPr/>
          </p:nvSpPr>
          <p:spPr bwMode="auto">
            <a:xfrm>
              <a:off x="4064" y="2516"/>
              <a:ext cx="0" cy="5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422" name="Line 31"/>
            <p:cNvSpPr>
              <a:spLocks noChangeShapeType="1"/>
            </p:cNvSpPr>
            <p:nvPr/>
          </p:nvSpPr>
          <p:spPr bwMode="auto">
            <a:xfrm>
              <a:off x="4064" y="2251"/>
              <a:ext cx="0" cy="265"/>
            </a:xfrm>
            <a:prstGeom prst="line">
              <a:avLst/>
            </a:prstGeom>
            <a:noFill/>
            <a:ln w="9525">
              <a:solidFill>
                <a:srgbClr val="252513"/>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9423" name="Line 32"/>
            <p:cNvSpPr>
              <a:spLocks noChangeShapeType="1"/>
            </p:cNvSpPr>
            <p:nvPr/>
          </p:nvSpPr>
          <p:spPr bwMode="auto">
            <a:xfrm>
              <a:off x="1229" y="2516"/>
              <a:ext cx="0" cy="584"/>
            </a:xfrm>
            <a:prstGeom prst="line">
              <a:avLst/>
            </a:prstGeom>
            <a:noFill/>
            <a:ln w="19050">
              <a:solidFill>
                <a:srgbClr val="F41E23"/>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24" name="Text Box 33"/>
            <p:cNvSpPr txBox="1">
              <a:spLocks noChangeArrowheads="1"/>
            </p:cNvSpPr>
            <p:nvPr/>
          </p:nvSpPr>
          <p:spPr bwMode="auto">
            <a:xfrm>
              <a:off x="1307" y="2835"/>
              <a:ext cx="1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solidFill>
                    <a:srgbClr val="F41E23"/>
                  </a:solidFill>
                  <a:latin typeface="黑体" panose="02010609060101010101" pitchFamily="49" charset="-122"/>
                  <a:ea typeface="黑体" panose="02010609060101010101" pitchFamily="49" charset="-122"/>
                </a:rPr>
                <a:t>P=？</a:t>
              </a:r>
              <a:endParaRPr lang="zh-CN" altLang="en-US" sz="1800">
                <a:solidFill>
                  <a:srgbClr val="F41E23"/>
                </a:solidFill>
                <a:latin typeface="黑体" panose="02010609060101010101" pitchFamily="49" charset="-122"/>
                <a:ea typeface="黑体" panose="02010609060101010101" pitchFamily="49" charset="-122"/>
              </a:endParaRPr>
            </a:p>
          </p:txBody>
        </p:sp>
      </p:grpSp>
      <p:sp>
        <p:nvSpPr>
          <p:cNvPr id="57383" name="Rectangle 39"/>
          <p:cNvSpPr>
            <a:spLocks noChangeArrowheads="1"/>
          </p:cNvSpPr>
          <p:nvPr/>
        </p:nvSpPr>
        <p:spPr bwMode="auto">
          <a:xfrm>
            <a:off x="684213" y="1368425"/>
            <a:ext cx="79930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defRPr/>
            </a:pPr>
            <a:r>
              <a:rPr lang="zh-CN" altLang="en-US" dirty="0" smtClean="0"/>
              <a:t>        </a:t>
            </a:r>
            <a:r>
              <a:rPr lang="zh-CN" altLang="en-US" dirty="0" smtClean="0">
                <a:latin typeface="+mn-lt"/>
                <a:ea typeface="微软雅黑 Light" panose="020B0502040204020203" pitchFamily="34" charset="-122"/>
              </a:rPr>
              <a:t>现在投入现金流量现值</a:t>
            </a:r>
            <a:r>
              <a:rPr lang="en-US" altLang="zh-CN" dirty="0" smtClean="0">
                <a:latin typeface="+mn-lt"/>
                <a:ea typeface="微软雅黑 Light" panose="020B0502040204020203" pitchFamily="34" charset="-122"/>
              </a:rPr>
              <a:t>P</a:t>
            </a:r>
            <a:r>
              <a:rPr lang="zh-CN" altLang="en-US" dirty="0" smtClean="0">
                <a:latin typeface="+mn-lt"/>
                <a:ea typeface="微软雅黑 Light" panose="020B0502040204020203" pitchFamily="34" charset="-122"/>
              </a:rPr>
              <a:t>，在利率为</a:t>
            </a:r>
            <a:r>
              <a:rPr lang="en-US" altLang="zh-CN" dirty="0" err="1" smtClean="0">
                <a:latin typeface="+mn-lt"/>
                <a:ea typeface="微软雅黑 Light" panose="020B0502040204020203" pitchFamily="34" charset="-122"/>
              </a:rPr>
              <a:t>i</a:t>
            </a:r>
            <a:r>
              <a:rPr lang="zh-CN" altLang="en-US" dirty="0" smtClean="0">
                <a:latin typeface="+mn-lt"/>
                <a:ea typeface="微软雅黑 Light" panose="020B0502040204020203" pitchFamily="34" charset="-122"/>
              </a:rPr>
              <a:t>，复利计算的条件下，在</a:t>
            </a:r>
            <a:r>
              <a:rPr lang="en-US" altLang="zh-CN" dirty="0" smtClean="0">
                <a:latin typeface="+mn-lt"/>
                <a:ea typeface="微软雅黑 Light" panose="020B0502040204020203" pitchFamily="34" charset="-122"/>
              </a:rPr>
              <a:t>n</a:t>
            </a:r>
            <a:r>
              <a:rPr lang="zh-CN" altLang="en-US" dirty="0" smtClean="0">
                <a:latin typeface="+mn-lt"/>
                <a:ea typeface="微软雅黑 Light" panose="020B0502040204020203" pitchFamily="34" charset="-122"/>
              </a:rPr>
              <a:t>期内与其等值的连续的等额支付序列值</a:t>
            </a:r>
            <a:r>
              <a:rPr lang="en-US" altLang="zh-CN" dirty="0" smtClean="0">
                <a:latin typeface="+mn-lt"/>
                <a:ea typeface="微软雅黑 Light" panose="020B0502040204020203" pitchFamily="34" charset="-122"/>
              </a:rPr>
              <a:t>A</a:t>
            </a:r>
            <a:r>
              <a:rPr lang="zh-CN" altLang="en-US" dirty="0" smtClean="0">
                <a:latin typeface="+mn-lt"/>
                <a:ea typeface="微软雅黑 Light" panose="020B0502040204020203" pitchFamily="34" charset="-122"/>
              </a:rPr>
              <a:t>的计算。 </a:t>
            </a:r>
          </a:p>
        </p:txBody>
      </p:sp>
    </p:spTree>
    <p:extLst>
      <p:ext uri="{BB962C8B-B14F-4D97-AF65-F5344CB8AC3E}">
        <p14:creationId xmlns:p14="http://schemas.microsoft.com/office/powerpoint/2010/main" val="1473648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7349"/>
                                        </p:tgtEl>
                                        <p:attrNameLst>
                                          <p:attrName>style.visibility</p:attrName>
                                        </p:attrNameLst>
                                      </p:cBhvr>
                                      <p:to>
                                        <p:strVal val="visible"/>
                                      </p:to>
                                    </p:set>
                                    <p:animEffect transition="in" filter="slide(fromLeft)">
                                      <p:cBhvr>
                                        <p:cTn id="7" dur="500"/>
                                        <p:tgtEl>
                                          <p:spTgt spid="573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7383"/>
                                        </p:tgtEl>
                                        <p:attrNameLst>
                                          <p:attrName>style.visibility</p:attrName>
                                        </p:attrNameLst>
                                      </p:cBhvr>
                                      <p:to>
                                        <p:strVal val="visible"/>
                                      </p:to>
                                    </p:set>
                                    <p:animEffect transition="in" filter="slide(fromLeft)">
                                      <p:cBhvr>
                                        <p:cTn id="12" dur="500"/>
                                        <p:tgtEl>
                                          <p:spTgt spid="573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lide(from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9" grpId="0"/>
      <p:bldP spid="5738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p:cNvGrpSpPr>
            <a:grpSpLocks/>
          </p:cNvGrpSpPr>
          <p:nvPr/>
        </p:nvGrpSpPr>
        <p:grpSpPr bwMode="auto">
          <a:xfrm>
            <a:off x="684213" y="476250"/>
            <a:ext cx="3455987" cy="649288"/>
            <a:chOff x="658" y="572"/>
            <a:chExt cx="2177" cy="409"/>
          </a:xfrm>
        </p:grpSpPr>
        <p:sp>
          <p:nvSpPr>
            <p:cNvPr id="60424" name="Rectangle 4"/>
            <p:cNvSpPr>
              <a:spLocks noChangeArrowheads="1"/>
            </p:cNvSpPr>
            <p:nvPr/>
          </p:nvSpPr>
          <p:spPr bwMode="auto">
            <a:xfrm>
              <a:off x="658" y="572"/>
              <a:ext cx="2177" cy="409"/>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60425" name="Text Box 5"/>
            <p:cNvSpPr txBox="1">
              <a:spLocks noChangeArrowheads="1"/>
            </p:cNvSpPr>
            <p:nvPr/>
          </p:nvSpPr>
          <p:spPr bwMode="auto">
            <a:xfrm>
              <a:off x="703" y="618"/>
              <a:ext cx="20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latin typeface="黑体" panose="02010609060101010101" pitchFamily="49" charset="-122"/>
                  <a:ea typeface="黑体" panose="02010609060101010101" pitchFamily="49" charset="-122"/>
                </a:rPr>
                <a:t>等额分付现值公式</a:t>
              </a:r>
              <a:endParaRPr lang="zh-CN" altLang="en-US" sz="2800"/>
            </a:p>
          </p:txBody>
        </p:sp>
      </p:grpSp>
      <p:grpSp>
        <p:nvGrpSpPr>
          <p:cNvPr id="3" name="Group 11"/>
          <p:cNvGrpSpPr>
            <a:grpSpLocks/>
          </p:cNvGrpSpPr>
          <p:nvPr/>
        </p:nvGrpSpPr>
        <p:grpSpPr bwMode="auto">
          <a:xfrm>
            <a:off x="1187450" y="1557338"/>
            <a:ext cx="5638800" cy="3438525"/>
            <a:chOff x="748" y="981"/>
            <a:chExt cx="3552" cy="2166"/>
          </a:xfrm>
        </p:grpSpPr>
        <p:graphicFrame>
          <p:nvGraphicFramePr>
            <p:cNvPr id="60420" name="Object 6"/>
            <p:cNvGraphicFramePr>
              <a:graphicFrameLocks/>
            </p:cNvGraphicFramePr>
            <p:nvPr/>
          </p:nvGraphicFramePr>
          <p:xfrm>
            <a:off x="748" y="981"/>
            <a:ext cx="3552" cy="691"/>
          </p:xfrm>
          <a:graphic>
            <a:graphicData uri="http://schemas.openxmlformats.org/presentationml/2006/ole">
              <mc:AlternateContent xmlns:mc="http://schemas.openxmlformats.org/markup-compatibility/2006">
                <mc:Choice xmlns:v="urn:schemas-microsoft-com:vml" Requires="v">
                  <p:oleObj spid="_x0000_s24614" r:id="rId3" imgW="2209800" imgH="508000" progId="Equation.3">
                    <p:embed/>
                  </p:oleObj>
                </mc:Choice>
                <mc:Fallback>
                  <p:oleObj r:id="rId3" imgW="2209800" imgH="508000" progId="Equation.3">
                    <p:embed/>
                    <p:pic>
                      <p:nvPicPr>
                        <p:cNvPr id="6042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8" y="981"/>
                          <a:ext cx="3552" cy="691"/>
                        </a:xfrm>
                        <a:prstGeom prst="rect">
                          <a:avLst/>
                        </a:prstGeom>
                        <a:solidFill>
                          <a:srgbClr val="CCFFCC"/>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421" name="Object 7"/>
            <p:cNvGraphicFramePr>
              <a:graphicFrameLocks/>
            </p:cNvGraphicFramePr>
            <p:nvPr/>
          </p:nvGraphicFramePr>
          <p:xfrm>
            <a:off x="915" y="2512"/>
            <a:ext cx="2649" cy="635"/>
          </p:xfrm>
          <a:graphic>
            <a:graphicData uri="http://schemas.openxmlformats.org/presentationml/2006/ole">
              <mc:AlternateContent xmlns:mc="http://schemas.openxmlformats.org/markup-compatibility/2006">
                <mc:Choice xmlns:v="urn:schemas-microsoft-com:vml" Requires="v">
                  <p:oleObj spid="_x0000_s24615" r:id="rId5" imgW="1548728" imgH="482391" progId="Equation.3">
                    <p:embed/>
                  </p:oleObj>
                </mc:Choice>
                <mc:Fallback>
                  <p:oleObj r:id="rId5" imgW="1548728" imgH="482391" progId="Equation.3">
                    <p:embed/>
                    <p:pic>
                      <p:nvPicPr>
                        <p:cNvPr id="60421"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5" y="2512"/>
                          <a:ext cx="2649"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0422" name="Object 8"/>
            <p:cNvGraphicFramePr>
              <a:graphicFrameLocks/>
            </p:cNvGraphicFramePr>
            <p:nvPr/>
          </p:nvGraphicFramePr>
          <p:xfrm>
            <a:off x="975" y="1979"/>
            <a:ext cx="967" cy="316"/>
          </p:xfrm>
          <a:graphic>
            <a:graphicData uri="http://schemas.openxmlformats.org/presentationml/2006/ole">
              <mc:AlternateContent xmlns:mc="http://schemas.openxmlformats.org/markup-compatibility/2006">
                <mc:Choice xmlns:v="urn:schemas-microsoft-com:vml" Requires="v">
                  <p:oleObj spid="_x0000_s24616" r:id="rId7" imgW="659541" imgH="215619" progId="Equation.3">
                    <p:embed/>
                  </p:oleObj>
                </mc:Choice>
                <mc:Fallback>
                  <p:oleObj r:id="rId7" imgW="659541" imgH="215619" progId="Equation.3">
                    <p:embed/>
                    <p:pic>
                      <p:nvPicPr>
                        <p:cNvPr id="60422"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5" y="1979"/>
                          <a:ext cx="967"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0423" name="Text Box 9"/>
            <p:cNvSpPr txBox="1">
              <a:spLocks noChangeArrowheads="1"/>
            </p:cNvSpPr>
            <p:nvPr/>
          </p:nvSpPr>
          <p:spPr bwMode="auto">
            <a:xfrm>
              <a:off x="1927" y="2024"/>
              <a:ext cx="1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ea typeface="黑体" panose="02010609060101010101" pitchFamily="49" charset="-122"/>
                </a:rPr>
                <a:t>----等额分付现值系数</a:t>
              </a:r>
              <a:endParaRPr lang="zh-CN" altLang="en-US" sz="2400"/>
            </a:p>
          </p:txBody>
        </p:sp>
      </p:grpSp>
    </p:spTree>
    <p:extLst>
      <p:ext uri="{BB962C8B-B14F-4D97-AF65-F5344CB8AC3E}">
        <p14:creationId xmlns:p14="http://schemas.microsoft.com/office/powerpoint/2010/main" val="4273710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4)">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AutoShape 2"/>
          <p:cNvSpPr>
            <a:spLocks noChangeArrowheads="1"/>
          </p:cNvSpPr>
          <p:nvPr/>
        </p:nvSpPr>
        <p:spPr bwMode="auto">
          <a:xfrm>
            <a:off x="457200" y="533400"/>
            <a:ext cx="3429000" cy="685800"/>
          </a:xfrm>
          <a:prstGeom prst="roundRect">
            <a:avLst>
              <a:gd name="adj" fmla="val 16667"/>
            </a:avLst>
          </a:prstGeom>
          <a:solidFill>
            <a:srgbClr val="CCFFFF"/>
          </a:solidFill>
          <a:ln w="9525">
            <a:solidFill>
              <a:schemeClr val="tx1"/>
            </a:solidFill>
            <a:miter lim="800000"/>
          </a:ln>
          <a:effectLst/>
        </p:spPr>
        <p:txBody>
          <a:bodyPr wrap="none" anchor="ctr"/>
          <a:lstStyle/>
          <a:p>
            <a:pPr algn="ctr" eaLnBrk="1" hangingPunct="1">
              <a:defRPr/>
            </a:pPr>
            <a:r>
              <a:rPr kumimoji="1" lang="zh-CN" altLang="en-US" sz="2800" b="1">
                <a:solidFill>
                  <a:srgbClr val="CC0000"/>
                </a:solidFill>
                <a:effectLst>
                  <a:outerShdw blurRad="38100" dist="38100" dir="2700000" algn="tl">
                    <a:srgbClr val="000000"/>
                  </a:outerShdw>
                </a:effectLst>
                <a:latin typeface="黑体" panose="02010609060101010101" pitchFamily="49" charset="-122"/>
                <a:ea typeface="黑体" panose="02010609060101010101" pitchFamily="49" charset="-122"/>
              </a:rPr>
              <a:t>二、折旧的计算方法</a:t>
            </a:r>
          </a:p>
        </p:txBody>
      </p:sp>
      <p:sp>
        <p:nvSpPr>
          <p:cNvPr id="47127" name="Text Box 23"/>
          <p:cNvSpPr txBox="1">
            <a:spLocks noChangeArrowheads="1"/>
          </p:cNvSpPr>
          <p:nvPr/>
        </p:nvSpPr>
        <p:spPr bwMode="auto">
          <a:xfrm>
            <a:off x="609600" y="1447800"/>
            <a:ext cx="2233613" cy="457200"/>
          </a:xfrm>
          <a:prstGeom prst="rect">
            <a:avLst/>
          </a:prstGeom>
          <a:noFill/>
          <a:ln w="9525">
            <a:noFill/>
            <a:miter lim="800000"/>
          </a:ln>
          <a:effectLst/>
        </p:spPr>
        <p:txBody>
          <a:bodyPr>
            <a:spAutoFit/>
          </a:bodyPr>
          <a:lstStyle/>
          <a:p>
            <a:pPr eaLnBrk="1" hangingPunct="1">
              <a:spcBef>
                <a:spcPct val="50000"/>
              </a:spcBef>
              <a:defRPr/>
            </a:pPr>
            <a:r>
              <a:rPr kumimoji="1" lang="zh-CN" altLang="en-US" b="1" dirty="0">
                <a:effectLst>
                  <a:outerShdw blurRad="38100" dist="38100" dir="2700000" algn="tl">
                    <a:srgbClr val="C0C0C0"/>
                  </a:outerShdw>
                </a:effectLst>
                <a:latin typeface="黑体" panose="02010609060101010101" pitchFamily="49" charset="-122"/>
                <a:ea typeface="黑体" panose="02010609060101010101" pitchFamily="49" charset="-122"/>
              </a:rPr>
              <a:t> </a:t>
            </a:r>
            <a:r>
              <a:rPr kumimoji="1" lang="zh-CN" altLang="en-US" b="1" dirty="0">
                <a:solidFill>
                  <a:srgbClr val="0000FF"/>
                </a:solidFill>
                <a:latin typeface="+mn-lt"/>
                <a:ea typeface="黑体" panose="02010609060101010101" pitchFamily="49" charset="-122"/>
              </a:rPr>
              <a:t>1. 直线折旧法</a:t>
            </a:r>
            <a:endParaRPr kumimoji="1" lang="zh-CN" altLang="en-US" dirty="0">
              <a:solidFill>
                <a:srgbClr val="0000FF"/>
              </a:solidFill>
              <a:latin typeface="+mn-lt"/>
            </a:endParaRPr>
          </a:p>
        </p:txBody>
      </p:sp>
      <p:pic>
        <p:nvPicPr>
          <p:cNvPr id="44036" name="Picture 24" descr="PE01194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5373688"/>
            <a:ext cx="2362200"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 Box 25"/>
          <p:cNvSpPr txBox="1">
            <a:spLocks noChangeArrowheads="1"/>
          </p:cNvSpPr>
          <p:nvPr/>
        </p:nvSpPr>
        <p:spPr bwMode="auto">
          <a:xfrm>
            <a:off x="609600" y="5373688"/>
            <a:ext cx="4741863"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50000"/>
              </a:spcBef>
              <a:buFontTx/>
              <a:buNone/>
            </a:pPr>
            <a:r>
              <a:rPr lang="zh-CN" altLang="en-US" sz="2000" b="1">
                <a:ea typeface="微软雅黑 Light" panose="020B0502040204020203" pitchFamily="34" charset="-122"/>
              </a:rPr>
              <a:t>式中： </a:t>
            </a:r>
            <a:r>
              <a:rPr lang="en-US" altLang="zh-CN" sz="2000" b="1">
                <a:ea typeface="微软雅黑 Light" panose="020B0502040204020203" pitchFamily="34" charset="-122"/>
              </a:rPr>
              <a:t>D—</a:t>
            </a:r>
            <a:r>
              <a:rPr lang="zh-CN" altLang="en-US" sz="2000" b="1">
                <a:ea typeface="微软雅黑 Light" panose="020B0502040204020203" pitchFamily="34" charset="-122"/>
              </a:rPr>
              <a:t>设备年折旧费；</a:t>
            </a:r>
            <a:r>
              <a:rPr lang="en-US" altLang="zh-CN" sz="2000" b="1">
                <a:solidFill>
                  <a:srgbClr val="11119B"/>
                </a:solidFill>
                <a:ea typeface="微软雅黑 Light" panose="020B0502040204020203" pitchFamily="34" charset="-122"/>
              </a:rPr>
              <a:t>P—</a:t>
            </a:r>
            <a:r>
              <a:rPr lang="zh-CN" altLang="en-US" sz="2000" b="1">
                <a:solidFill>
                  <a:srgbClr val="11119B"/>
                </a:solidFill>
                <a:ea typeface="微软雅黑 Light" panose="020B0502040204020203" pitchFamily="34" charset="-122"/>
              </a:rPr>
              <a:t>设备原值</a:t>
            </a:r>
          </a:p>
          <a:p>
            <a:pPr algn="just" eaLnBrk="1" hangingPunct="1">
              <a:lnSpc>
                <a:spcPct val="150000"/>
              </a:lnSpc>
              <a:spcBef>
                <a:spcPct val="0"/>
              </a:spcBef>
              <a:buFontTx/>
              <a:buNone/>
            </a:pPr>
            <a:r>
              <a:rPr lang="en-US" altLang="zh-CN" sz="2000" b="1">
                <a:solidFill>
                  <a:srgbClr val="11119B"/>
                </a:solidFill>
                <a:ea typeface="微软雅黑 Light" panose="020B0502040204020203" pitchFamily="34" charset="-122"/>
              </a:rPr>
              <a:t>              S—</a:t>
            </a:r>
            <a:r>
              <a:rPr lang="zh-CN" altLang="en-US" sz="2000" b="1">
                <a:solidFill>
                  <a:srgbClr val="11119B"/>
                </a:solidFill>
                <a:ea typeface="微软雅黑 Light" panose="020B0502040204020203" pitchFamily="34" charset="-122"/>
              </a:rPr>
              <a:t>设备残值；</a:t>
            </a:r>
            <a:r>
              <a:rPr lang="en-US" altLang="zh-CN" sz="2000" b="1">
                <a:solidFill>
                  <a:srgbClr val="11119B"/>
                </a:solidFill>
                <a:ea typeface="微软雅黑 Light" panose="020B0502040204020203" pitchFamily="34" charset="-122"/>
              </a:rPr>
              <a:t>n—</a:t>
            </a:r>
            <a:r>
              <a:rPr lang="zh-CN" altLang="en-US" sz="2000" b="1">
                <a:solidFill>
                  <a:srgbClr val="CC0000"/>
                </a:solidFill>
                <a:ea typeface="微软雅黑 Light" panose="020B0502040204020203" pitchFamily="34" charset="-122"/>
              </a:rPr>
              <a:t>设备折旧年限</a:t>
            </a:r>
            <a:r>
              <a:rPr lang="zh-CN" altLang="en-US" sz="2000"/>
              <a:t> </a:t>
            </a:r>
          </a:p>
        </p:txBody>
      </p:sp>
      <p:grpSp>
        <p:nvGrpSpPr>
          <p:cNvPr id="44038" name="Group 26"/>
          <p:cNvGrpSpPr>
            <a:grpSpLocks/>
          </p:cNvGrpSpPr>
          <p:nvPr/>
        </p:nvGrpSpPr>
        <p:grpSpPr bwMode="auto">
          <a:xfrm>
            <a:off x="3078163" y="3959225"/>
            <a:ext cx="3448050" cy="1319213"/>
            <a:chOff x="1956" y="1872"/>
            <a:chExt cx="2172" cy="831"/>
          </a:xfrm>
        </p:grpSpPr>
        <p:sp>
          <p:nvSpPr>
            <p:cNvPr id="47131" name="Text Box 27"/>
            <p:cNvSpPr txBox="1">
              <a:spLocks noChangeArrowheads="1"/>
            </p:cNvSpPr>
            <p:nvPr/>
          </p:nvSpPr>
          <p:spPr bwMode="auto">
            <a:xfrm>
              <a:off x="2047" y="1872"/>
              <a:ext cx="1121" cy="288"/>
            </a:xfrm>
            <a:prstGeom prst="rect">
              <a:avLst/>
            </a:prstGeom>
            <a:noFill/>
            <a:ln w="9525">
              <a:noFill/>
              <a:miter lim="800000"/>
            </a:ln>
            <a:effectLst/>
          </p:spPr>
          <p:txBody>
            <a:bodyPr>
              <a:spAutoFit/>
            </a:bodyPr>
            <a:lstStyle/>
            <a:p>
              <a:pPr eaLnBrk="1" hangingPunct="1">
                <a:spcBef>
                  <a:spcPct val="50000"/>
                </a:spcBef>
                <a:defRPr/>
              </a:pPr>
              <a:r>
                <a:rPr kumimoji="1" lang="zh-CN" altLang="en-US" b="1">
                  <a:solidFill>
                    <a:srgbClr val="6E3665"/>
                  </a:solidFill>
                  <a:effectLst>
                    <a:outerShdw blurRad="38100" dist="38100" dir="2700000" algn="tl">
                      <a:srgbClr val="C0C0C0"/>
                    </a:outerShdw>
                  </a:effectLst>
                  <a:latin typeface="黑体" panose="02010609060101010101" pitchFamily="49" charset="-122"/>
                  <a:ea typeface="黑体" panose="02010609060101010101" pitchFamily="49" charset="-122"/>
                </a:rPr>
                <a:t>折旧率</a:t>
              </a:r>
              <a:endParaRPr kumimoji="1" lang="zh-CN" altLang="en-US">
                <a:solidFill>
                  <a:srgbClr val="6E3665"/>
                </a:solidFill>
                <a:effectLst>
                  <a:outerShdw blurRad="38100" dist="38100" dir="2700000" algn="tl">
                    <a:srgbClr val="C0C0C0"/>
                  </a:outerShdw>
                </a:effectLst>
              </a:endParaRPr>
            </a:p>
          </p:txBody>
        </p:sp>
        <p:graphicFrame>
          <p:nvGraphicFramePr>
            <p:cNvPr id="44045" name="Object 28"/>
            <p:cNvGraphicFramePr>
              <a:graphicFrameLocks/>
            </p:cNvGraphicFramePr>
            <p:nvPr/>
          </p:nvGraphicFramePr>
          <p:xfrm>
            <a:off x="1956" y="2130"/>
            <a:ext cx="1000" cy="573"/>
          </p:xfrm>
          <a:graphic>
            <a:graphicData uri="http://schemas.openxmlformats.org/presentationml/2006/ole">
              <mc:AlternateContent xmlns:mc="http://schemas.openxmlformats.org/markup-compatibility/2006">
                <mc:Choice xmlns:v="urn:schemas-microsoft-com:vml" Requires="v">
                  <p:oleObj spid="_x0000_s44058" r:id="rId4" imgW="685800" imgH="419100" progId="Equation.DSMT4">
                    <p:embed/>
                  </p:oleObj>
                </mc:Choice>
                <mc:Fallback>
                  <p:oleObj r:id="rId4" imgW="685800" imgH="419100" progId="Equation.DSMT4">
                    <p:embed/>
                    <p:pic>
                      <p:nvPicPr>
                        <p:cNvPr id="44045" name="Object 28"/>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6" y="2130"/>
                          <a:ext cx="1000" cy="573"/>
                        </a:xfrm>
                        <a:prstGeom prst="rect">
                          <a:avLst/>
                        </a:prstGeom>
                        <a:solidFill>
                          <a:srgbClr val="FFFFCC"/>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46" name="Line 29"/>
            <p:cNvSpPr>
              <a:spLocks noChangeShapeType="1"/>
            </p:cNvSpPr>
            <p:nvPr/>
          </p:nvSpPr>
          <p:spPr bwMode="auto">
            <a:xfrm>
              <a:off x="2966" y="2431"/>
              <a:ext cx="551" cy="0"/>
            </a:xfrm>
            <a:prstGeom prst="line">
              <a:avLst/>
            </a:prstGeom>
            <a:noFill/>
            <a:ln w="38100">
              <a:solidFill>
                <a:srgbClr val="B22054"/>
              </a:solidFill>
              <a:miter lim="800000"/>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4047" name="Object 30"/>
            <p:cNvGraphicFramePr>
              <a:graphicFrameLocks/>
            </p:cNvGraphicFramePr>
            <p:nvPr/>
          </p:nvGraphicFramePr>
          <p:xfrm>
            <a:off x="3517" y="2130"/>
            <a:ext cx="611" cy="573"/>
          </p:xfrm>
          <a:graphic>
            <a:graphicData uri="http://schemas.openxmlformats.org/presentationml/2006/ole">
              <mc:AlternateContent xmlns:mc="http://schemas.openxmlformats.org/markup-compatibility/2006">
                <mc:Choice xmlns:v="urn:schemas-microsoft-com:vml" Requires="v">
                  <p:oleObj spid="_x0000_s44059" r:id="rId6" imgW="419100" imgH="419100" progId="Equation.DSMT4">
                    <p:embed/>
                  </p:oleObj>
                </mc:Choice>
                <mc:Fallback>
                  <p:oleObj r:id="rId6" imgW="419100" imgH="419100" progId="Equation.DSMT4">
                    <p:embed/>
                    <p:pic>
                      <p:nvPicPr>
                        <p:cNvPr id="44047" name="Object 30"/>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7" y="2130"/>
                          <a:ext cx="611" cy="573"/>
                        </a:xfrm>
                        <a:prstGeom prst="rect">
                          <a:avLst/>
                        </a:prstGeom>
                        <a:solidFill>
                          <a:srgbClr val="FFFFCC"/>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48" name="Text Box 31"/>
            <p:cNvSpPr txBox="1">
              <a:spLocks noChangeArrowheads="1"/>
            </p:cNvSpPr>
            <p:nvPr/>
          </p:nvSpPr>
          <p:spPr bwMode="auto">
            <a:xfrm>
              <a:off x="2957" y="2179"/>
              <a:ext cx="5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1800" b="1"/>
                <a:t>忽略</a:t>
              </a:r>
              <a:r>
                <a:rPr lang="en-US" altLang="zh-CN" sz="1800" b="1"/>
                <a:t>S</a:t>
              </a:r>
            </a:p>
          </p:txBody>
        </p:sp>
      </p:grpSp>
      <p:grpSp>
        <p:nvGrpSpPr>
          <p:cNvPr id="44039" name="Group 32"/>
          <p:cNvGrpSpPr>
            <a:grpSpLocks/>
          </p:cNvGrpSpPr>
          <p:nvPr/>
        </p:nvGrpSpPr>
        <p:grpSpPr bwMode="auto">
          <a:xfrm>
            <a:off x="990600" y="3959225"/>
            <a:ext cx="1676400" cy="1319213"/>
            <a:chOff x="624" y="1872"/>
            <a:chExt cx="1056" cy="831"/>
          </a:xfrm>
        </p:grpSpPr>
        <p:graphicFrame>
          <p:nvGraphicFramePr>
            <p:cNvPr id="44042" name="Object 33"/>
            <p:cNvGraphicFramePr>
              <a:graphicFrameLocks/>
            </p:cNvGraphicFramePr>
            <p:nvPr/>
          </p:nvGraphicFramePr>
          <p:xfrm>
            <a:off x="624" y="2130"/>
            <a:ext cx="1056" cy="573"/>
          </p:xfrm>
          <a:graphic>
            <a:graphicData uri="http://schemas.openxmlformats.org/presentationml/2006/ole">
              <mc:AlternateContent xmlns:mc="http://schemas.openxmlformats.org/markup-compatibility/2006">
                <mc:Choice xmlns:v="urn:schemas-microsoft-com:vml" Requires="v">
                  <p:oleObj spid="_x0000_s44060" r:id="rId8" imgW="723586" imgH="418918" progId="Equation.DSMT4">
                    <p:embed/>
                  </p:oleObj>
                </mc:Choice>
                <mc:Fallback>
                  <p:oleObj r:id="rId8" imgW="723586" imgH="418918" progId="Equation.DSMT4">
                    <p:embed/>
                    <p:pic>
                      <p:nvPicPr>
                        <p:cNvPr id="44042" name="Object 33"/>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 y="2130"/>
                          <a:ext cx="1056" cy="573"/>
                        </a:xfrm>
                        <a:prstGeom prst="rect">
                          <a:avLst/>
                        </a:prstGeom>
                        <a:solidFill>
                          <a:srgbClr val="CCFFCC"/>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38" name="Rectangle 34"/>
            <p:cNvSpPr>
              <a:spLocks noChangeArrowheads="1"/>
            </p:cNvSpPr>
            <p:nvPr/>
          </p:nvSpPr>
          <p:spPr bwMode="auto">
            <a:xfrm>
              <a:off x="670" y="1872"/>
              <a:ext cx="918" cy="288"/>
            </a:xfrm>
            <a:prstGeom prst="rect">
              <a:avLst/>
            </a:prstGeom>
            <a:noFill/>
            <a:ln w="9525">
              <a:noFill/>
              <a:miter lim="800000"/>
            </a:ln>
            <a:effectLst/>
          </p:spPr>
          <p:txBody>
            <a:bodyPr>
              <a:spAutoFit/>
            </a:bodyPr>
            <a:lstStyle/>
            <a:p>
              <a:pPr eaLnBrk="1" hangingPunct="1">
                <a:defRPr/>
              </a:pPr>
              <a:r>
                <a:rPr kumimoji="1" lang="zh-CN" altLang="en-US" b="1">
                  <a:solidFill>
                    <a:srgbClr val="6E3665"/>
                  </a:solidFill>
                  <a:effectLst>
                    <a:outerShdw blurRad="38100" dist="38100" dir="2700000" algn="tl">
                      <a:srgbClr val="C0C0C0"/>
                    </a:outerShdw>
                  </a:effectLst>
                  <a:latin typeface="黑体" panose="02010609060101010101" pitchFamily="49" charset="-122"/>
                  <a:ea typeface="黑体" panose="02010609060101010101" pitchFamily="49" charset="-122"/>
                </a:rPr>
                <a:t>年折旧费</a:t>
              </a:r>
            </a:p>
          </p:txBody>
        </p:sp>
      </p:grpSp>
      <p:sp>
        <p:nvSpPr>
          <p:cNvPr id="44040" name="Rectangle 35"/>
          <p:cNvSpPr>
            <a:spLocks noChangeArrowheads="1"/>
          </p:cNvSpPr>
          <p:nvPr/>
        </p:nvSpPr>
        <p:spPr bwMode="auto">
          <a:xfrm>
            <a:off x="627063" y="1873250"/>
            <a:ext cx="7772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0"/>
              </a:spcBef>
              <a:buFontTx/>
              <a:buNone/>
            </a:pPr>
            <a:r>
              <a:rPr lang="zh-CN" altLang="en-US" sz="2000">
                <a:latin typeface="楷体_GB2312" pitchFamily="49" charset="-122"/>
                <a:ea typeface="楷体_GB2312" pitchFamily="49" charset="-122"/>
              </a:rPr>
              <a:t>    </a:t>
            </a:r>
            <a:r>
              <a:rPr lang="zh-CN" altLang="en-US" sz="2000">
                <a:latin typeface="微软雅黑 Light" panose="020B0502040204020203" pitchFamily="34" charset="-122"/>
                <a:ea typeface="微软雅黑 Light" panose="020B0502040204020203" pitchFamily="34" charset="-122"/>
              </a:rPr>
              <a:t>该方法是在设备的折旧年限内，平均地分摊设备损耗的价值，即假定设备的价值在使用过程中以恒定的速率降低。</a:t>
            </a:r>
            <a:r>
              <a:rPr lang="zh-CN" altLang="en-US" sz="2000" b="1">
                <a:latin typeface="楷体_GB2312" pitchFamily="49" charset="-122"/>
                <a:ea typeface="楷体_GB2312" pitchFamily="49" charset="-122"/>
              </a:rPr>
              <a:t> </a:t>
            </a:r>
          </a:p>
        </p:txBody>
      </p:sp>
      <p:sp>
        <p:nvSpPr>
          <p:cNvPr id="45065" name="Rectangle 36"/>
          <p:cNvSpPr>
            <a:spLocks noChangeArrowheads="1"/>
          </p:cNvSpPr>
          <p:nvPr/>
        </p:nvSpPr>
        <p:spPr bwMode="auto">
          <a:xfrm>
            <a:off x="966788" y="2735263"/>
            <a:ext cx="6918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6225">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indent="0" algn="just" eaLnBrk="1" hangingPunct="1">
              <a:lnSpc>
                <a:spcPct val="150000"/>
              </a:lnSpc>
              <a:spcBef>
                <a:spcPct val="0"/>
              </a:spcBef>
              <a:buFontTx/>
              <a:buNone/>
              <a:defRPr/>
            </a:pPr>
            <a:r>
              <a:rPr lang="zh-CN" altLang="en-US" sz="2400" b="1" dirty="0" smtClean="0">
                <a:solidFill>
                  <a:srgbClr val="CC0000"/>
                </a:solidFill>
                <a:latin typeface="+mn-lt"/>
                <a:ea typeface="微软雅黑 Light" panose="020B0502040204020203" pitchFamily="34" charset="-122"/>
              </a:rPr>
              <a:t>（</a:t>
            </a:r>
            <a:r>
              <a:rPr lang="en-US" altLang="zh-CN" sz="2400" b="1" dirty="0" smtClean="0">
                <a:solidFill>
                  <a:srgbClr val="CC0000"/>
                </a:solidFill>
                <a:latin typeface="+mn-lt"/>
                <a:ea typeface="微软雅黑 Light" panose="020B0502040204020203" pitchFamily="34" charset="-122"/>
              </a:rPr>
              <a:t>1</a:t>
            </a:r>
            <a:r>
              <a:rPr lang="zh-CN" altLang="en-US" sz="2400" b="1" dirty="0" smtClean="0">
                <a:solidFill>
                  <a:srgbClr val="CC0000"/>
                </a:solidFill>
                <a:latin typeface="+mn-lt"/>
                <a:ea typeface="微软雅黑 Light" panose="020B0502040204020203" pitchFamily="34" charset="-122"/>
              </a:rPr>
              <a:t>）年限平均法</a:t>
            </a:r>
          </a:p>
          <a:p>
            <a:pPr indent="0" algn="just" eaLnBrk="1" hangingPunct="1">
              <a:lnSpc>
                <a:spcPct val="150000"/>
              </a:lnSpc>
              <a:spcBef>
                <a:spcPct val="0"/>
              </a:spcBef>
              <a:buFontTx/>
              <a:buNone/>
              <a:defRPr/>
            </a:pPr>
            <a:r>
              <a:rPr lang="zh-CN" altLang="en-US" sz="2400" dirty="0" smtClean="0">
                <a:latin typeface="+mn-lt"/>
                <a:ea typeface="微软雅黑 Light" panose="020B0502040204020203" pitchFamily="34" charset="-122"/>
              </a:rPr>
              <a:t>年限平均法计算年固定资产折旧额</a:t>
            </a:r>
            <a:r>
              <a:rPr lang="en-US" altLang="zh-CN" sz="2400" dirty="0" smtClean="0">
                <a:latin typeface="+mn-lt"/>
                <a:ea typeface="微软雅黑 Light" panose="020B0502040204020203" pitchFamily="34" charset="-122"/>
              </a:rPr>
              <a:t>D</a:t>
            </a:r>
            <a:r>
              <a:rPr lang="zh-CN" altLang="en-US" sz="2400" dirty="0" smtClean="0">
                <a:latin typeface="+mn-lt"/>
                <a:ea typeface="微软雅黑 Light" panose="020B0502040204020203" pitchFamily="34" charset="-122"/>
              </a:rPr>
              <a:t>的计算公式为：</a:t>
            </a:r>
            <a:endParaRPr lang="zh-CN" altLang="en-US" sz="2400" dirty="0" smtClean="0"/>
          </a:p>
        </p:txBody>
      </p:sp>
    </p:spTree>
    <p:extLst>
      <p:ext uri="{BB962C8B-B14F-4D97-AF65-F5344CB8AC3E}">
        <p14:creationId xmlns:p14="http://schemas.microsoft.com/office/powerpoint/2010/main" val="13057802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2" name="Rectangle 6"/>
          <p:cNvSpPr>
            <a:spLocks noChangeArrowheads="1"/>
          </p:cNvSpPr>
          <p:nvPr/>
        </p:nvSpPr>
        <p:spPr bwMode="auto">
          <a:xfrm>
            <a:off x="360363" y="460375"/>
            <a:ext cx="8496300"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0"/>
              </a:spcBef>
              <a:buFontTx/>
              <a:buNone/>
              <a:defRPr/>
            </a:pPr>
            <a:r>
              <a:rPr lang="zh-CN" altLang="en-US" sz="2400" dirty="0" smtClean="0">
                <a:latin typeface="+mn-lt"/>
                <a:ea typeface="微软雅黑 Light" panose="020B0502040204020203" pitchFamily="34" charset="-122"/>
              </a:rPr>
              <a:t>   例</a:t>
            </a:r>
            <a:r>
              <a:rPr lang="en-US" altLang="zh-CN" sz="2400" dirty="0" smtClean="0">
                <a:latin typeface="+mn-lt"/>
                <a:ea typeface="微软雅黑 Light" panose="020B0502040204020203" pitchFamily="34" charset="-122"/>
              </a:rPr>
              <a:t>3-6  </a:t>
            </a:r>
            <a:r>
              <a:rPr lang="zh-CN" altLang="en-US" sz="2400" dirty="0" smtClean="0">
                <a:latin typeface="+mn-lt"/>
                <a:ea typeface="微软雅黑 Light" panose="020B0502040204020203" pitchFamily="34" charset="-122"/>
              </a:rPr>
              <a:t>某化工企业在技术改造中欲购置一台废热锅炉，每年可增加收益</a:t>
            </a:r>
            <a:r>
              <a:rPr lang="en-US" altLang="zh-CN" sz="2400" dirty="0" smtClean="0">
                <a:latin typeface="+mn-lt"/>
                <a:ea typeface="微软雅黑 Light" panose="020B0502040204020203" pitchFamily="34" charset="-122"/>
              </a:rPr>
              <a:t>3</a:t>
            </a:r>
            <a:r>
              <a:rPr lang="zh-CN" altLang="en-US" sz="2400" dirty="0" smtClean="0">
                <a:latin typeface="+mn-lt"/>
                <a:ea typeface="微软雅黑 Light" panose="020B0502040204020203" pitchFamily="34" charset="-122"/>
              </a:rPr>
              <a:t>万元，该锅炉可使用</a:t>
            </a:r>
            <a:r>
              <a:rPr lang="en-US" altLang="zh-CN" sz="2400" dirty="0" smtClean="0">
                <a:latin typeface="+mn-lt"/>
                <a:ea typeface="微软雅黑 Light" panose="020B0502040204020203" pitchFamily="34" charset="-122"/>
              </a:rPr>
              <a:t>10</a:t>
            </a:r>
            <a:r>
              <a:rPr lang="zh-CN" altLang="en-US" sz="2400" dirty="0" smtClean="0">
                <a:latin typeface="+mn-lt"/>
                <a:ea typeface="微软雅黑 Light" panose="020B0502040204020203" pitchFamily="34" charset="-122"/>
              </a:rPr>
              <a:t>年，期末残值为</a:t>
            </a:r>
            <a:r>
              <a:rPr lang="en-US" altLang="zh-CN" sz="2400" dirty="0" smtClean="0">
                <a:latin typeface="+mn-lt"/>
                <a:ea typeface="微软雅黑 Light" panose="020B0502040204020203" pitchFamily="34" charset="-122"/>
              </a:rPr>
              <a:t>0</a:t>
            </a:r>
            <a:r>
              <a:rPr lang="zh-CN" altLang="en-US" sz="2400" dirty="0" smtClean="0">
                <a:latin typeface="+mn-lt"/>
                <a:ea typeface="微软雅黑 Light" panose="020B0502040204020203" pitchFamily="34" charset="-122"/>
              </a:rPr>
              <a:t>。若预期年利率为</a:t>
            </a:r>
            <a:r>
              <a:rPr lang="en-US" altLang="zh-CN" sz="2400" dirty="0" smtClean="0">
                <a:latin typeface="+mn-lt"/>
                <a:ea typeface="微软雅黑 Light" panose="020B0502040204020203" pitchFamily="34" charset="-122"/>
              </a:rPr>
              <a:t>10%</a:t>
            </a:r>
            <a:r>
              <a:rPr lang="zh-CN" altLang="en-US" sz="2400" dirty="0" smtClean="0">
                <a:latin typeface="+mn-lt"/>
                <a:ea typeface="微软雅黑 Light" panose="020B0502040204020203" pitchFamily="34" charset="-122"/>
              </a:rPr>
              <a:t>，问该设备投资的最高限额是多少</a:t>
            </a:r>
            <a:r>
              <a:rPr lang="en-US" altLang="zh-CN" sz="2400" dirty="0" smtClean="0">
                <a:latin typeface="+mn-lt"/>
                <a:ea typeface="微软雅黑 Light" panose="020B0502040204020203" pitchFamily="34" charset="-122"/>
              </a:rPr>
              <a:t>?</a:t>
            </a:r>
            <a:r>
              <a:rPr lang="zh-CN" altLang="en-US" sz="2400" dirty="0" smtClean="0">
                <a:latin typeface="+mn-lt"/>
                <a:ea typeface="微软雅黑 Light" panose="020B0502040204020203" pitchFamily="34" charset="-122"/>
              </a:rPr>
              <a:t>如果该设备售价为</a:t>
            </a:r>
            <a:r>
              <a:rPr lang="en-US" altLang="zh-CN" sz="2400" dirty="0" smtClean="0">
                <a:latin typeface="+mn-lt"/>
                <a:ea typeface="微软雅黑 Light" panose="020B0502040204020203" pitchFamily="34" charset="-122"/>
              </a:rPr>
              <a:t>19</a:t>
            </a:r>
            <a:r>
              <a:rPr lang="zh-CN" altLang="en-US" sz="2400" dirty="0" smtClean="0">
                <a:latin typeface="+mn-lt"/>
                <a:ea typeface="微软雅黑 Light" panose="020B0502040204020203" pitchFamily="34" charset="-122"/>
              </a:rPr>
              <a:t>万元，是否应购买</a:t>
            </a:r>
            <a:r>
              <a:rPr lang="en-US" altLang="zh-CN" sz="2400" dirty="0" smtClean="0">
                <a:latin typeface="+mn-lt"/>
                <a:ea typeface="微软雅黑 Light" panose="020B0502040204020203" pitchFamily="34" charset="-122"/>
              </a:rPr>
              <a:t>?</a:t>
            </a:r>
            <a:endParaRPr lang="zh-CN" altLang="en-US" sz="2400" dirty="0" smtClean="0">
              <a:latin typeface="+mn-lt"/>
              <a:ea typeface="微软雅黑 Light" panose="020B0502040204020203" pitchFamily="34" charset="-122"/>
            </a:endParaRPr>
          </a:p>
        </p:txBody>
      </p:sp>
      <p:sp>
        <p:nvSpPr>
          <p:cNvPr id="61443" name="Rectangle 7"/>
          <p:cNvSpPr>
            <a:spLocks noChangeArrowheads="1"/>
          </p:cNvSpPr>
          <p:nvPr/>
        </p:nvSpPr>
        <p:spPr bwMode="auto">
          <a:xfrm>
            <a:off x="-1382713" y="3382963"/>
            <a:ext cx="215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000"/>
              <a:t> </a:t>
            </a:r>
            <a:endParaRPr lang="zh-CN" altLang="en-US" sz="2400"/>
          </a:p>
        </p:txBody>
      </p:sp>
      <p:grpSp>
        <p:nvGrpSpPr>
          <p:cNvPr id="2" name="Group 11"/>
          <p:cNvGrpSpPr>
            <a:grpSpLocks/>
          </p:cNvGrpSpPr>
          <p:nvPr/>
        </p:nvGrpSpPr>
        <p:grpSpPr bwMode="auto">
          <a:xfrm>
            <a:off x="611188" y="2781300"/>
            <a:ext cx="7993062" cy="3846513"/>
            <a:chOff x="385" y="1525"/>
            <a:chExt cx="5035" cy="2423"/>
          </a:xfrm>
        </p:grpSpPr>
        <p:graphicFrame>
          <p:nvGraphicFramePr>
            <p:cNvPr id="61445" name="Object 5"/>
            <p:cNvGraphicFramePr>
              <a:graphicFrameLocks/>
            </p:cNvGraphicFramePr>
            <p:nvPr/>
          </p:nvGraphicFramePr>
          <p:xfrm>
            <a:off x="1791" y="1979"/>
            <a:ext cx="1315" cy="512"/>
          </p:xfrm>
          <a:graphic>
            <a:graphicData uri="http://schemas.openxmlformats.org/presentationml/2006/ole">
              <mc:AlternateContent xmlns:mc="http://schemas.openxmlformats.org/markup-compatibility/2006">
                <mc:Choice xmlns:v="urn:schemas-microsoft-com:vml" Requires="v">
                  <p:oleObj spid="_x0000_s25626" r:id="rId3" imgW="1244600" imgH="482600" progId="Equation.3">
                    <p:embed/>
                  </p:oleObj>
                </mc:Choice>
                <mc:Fallback>
                  <p:oleObj r:id="rId3" imgW="1244600" imgH="482600" progId="Equation.3">
                    <p:embed/>
                    <p:pic>
                      <p:nvPicPr>
                        <p:cNvPr id="61445"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1" y="1979"/>
                          <a:ext cx="1315"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1446" name="Object 4"/>
            <p:cNvGraphicFramePr>
              <a:graphicFrameLocks/>
            </p:cNvGraphicFramePr>
            <p:nvPr/>
          </p:nvGraphicFramePr>
          <p:xfrm>
            <a:off x="1746" y="2568"/>
            <a:ext cx="1271" cy="477"/>
          </p:xfrm>
          <a:graphic>
            <a:graphicData uri="http://schemas.openxmlformats.org/presentationml/2006/ole">
              <mc:AlternateContent xmlns:mc="http://schemas.openxmlformats.org/markup-compatibility/2006">
                <mc:Choice xmlns:v="urn:schemas-microsoft-com:vml" Requires="v">
                  <p:oleObj spid="_x0000_s25627" r:id="rId5" imgW="1295400" imgH="482600" progId="Equation.3">
                    <p:embed/>
                  </p:oleObj>
                </mc:Choice>
                <mc:Fallback>
                  <p:oleObj r:id="rId5" imgW="1295400" imgH="482600" progId="Equation.3">
                    <p:embed/>
                    <p:pic>
                      <p:nvPicPr>
                        <p:cNvPr id="61446" name="Object 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46" y="2568"/>
                          <a:ext cx="1271" cy="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47" name="Rectangle 8"/>
            <p:cNvSpPr>
              <a:spLocks noChangeArrowheads="1"/>
            </p:cNvSpPr>
            <p:nvPr/>
          </p:nvSpPr>
          <p:spPr bwMode="auto">
            <a:xfrm>
              <a:off x="1429" y="3069"/>
              <a:ext cx="145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      </a:t>
              </a:r>
              <a:r>
                <a:rPr lang="en-US" altLang="zh-CN" sz="2400"/>
                <a:t>=18.43(</a:t>
              </a:r>
              <a:r>
                <a:rPr lang="zh-CN" altLang="en-US" sz="2400"/>
                <a:t>万元</a:t>
              </a:r>
              <a:r>
                <a:rPr lang="en-US" altLang="zh-CN" sz="2400"/>
                <a:t>)</a:t>
              </a:r>
            </a:p>
            <a:p>
              <a:pPr>
                <a:spcBef>
                  <a:spcPct val="0"/>
                </a:spcBef>
                <a:buFontTx/>
                <a:buNone/>
              </a:pPr>
              <a:r>
                <a:rPr lang="en-US" altLang="zh-CN" sz="2400"/>
                <a:t>    </a:t>
              </a:r>
              <a:endParaRPr lang="zh-CN" altLang="en-US" sz="2400"/>
            </a:p>
          </p:txBody>
        </p:sp>
        <p:sp>
          <p:nvSpPr>
            <p:cNvPr id="61448" name="Rectangle 9"/>
            <p:cNvSpPr>
              <a:spLocks noChangeArrowheads="1"/>
            </p:cNvSpPr>
            <p:nvPr/>
          </p:nvSpPr>
          <p:spPr bwMode="auto">
            <a:xfrm>
              <a:off x="385" y="3430"/>
              <a:ext cx="503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a:t>答：设备投资最高限额为</a:t>
              </a:r>
              <a:r>
                <a:rPr lang="en-US" altLang="zh-CN" sz="2400"/>
                <a:t>18.43</a:t>
              </a:r>
              <a:r>
                <a:rPr lang="zh-CN" altLang="en-US" sz="2400"/>
                <a:t>万元，但设备的售价超过该限额，故不宜购买。</a:t>
              </a:r>
            </a:p>
          </p:txBody>
        </p:sp>
        <p:sp>
          <p:nvSpPr>
            <p:cNvPr id="61449" name="Rectangle 10"/>
            <p:cNvSpPr>
              <a:spLocks noChangeArrowheads="1"/>
            </p:cNvSpPr>
            <p:nvPr/>
          </p:nvSpPr>
          <p:spPr bwMode="auto">
            <a:xfrm>
              <a:off x="839" y="1525"/>
              <a:ext cx="39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a:t> </a:t>
              </a:r>
              <a:r>
                <a:rPr lang="zh-CN" altLang="en-US" sz="2400"/>
                <a:t>解：已知</a:t>
              </a:r>
              <a:r>
                <a:rPr lang="en-US" altLang="zh-CN" sz="2400"/>
                <a:t>A=3</a:t>
              </a:r>
              <a:r>
                <a:rPr lang="zh-CN" altLang="en-US" sz="2400"/>
                <a:t>万元，</a:t>
              </a:r>
              <a:r>
                <a:rPr lang="en-US" altLang="zh-CN" sz="2400"/>
                <a:t>i=10%</a:t>
              </a:r>
              <a:r>
                <a:rPr lang="zh-CN" altLang="en-US" sz="2400"/>
                <a:t>。根据式</a:t>
              </a:r>
              <a:r>
                <a:rPr lang="en-US" altLang="zh-CN" sz="2400"/>
                <a:t>(3-20)</a:t>
              </a:r>
              <a:r>
                <a:rPr lang="zh-CN" altLang="en-US" sz="2400"/>
                <a:t>得：</a:t>
              </a:r>
            </a:p>
          </p:txBody>
        </p:sp>
      </p:grpSp>
    </p:spTree>
    <p:extLst>
      <p:ext uri="{BB962C8B-B14F-4D97-AF65-F5344CB8AC3E}">
        <p14:creationId xmlns:p14="http://schemas.microsoft.com/office/powerpoint/2010/main" val="1178474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542"/>
                                        </p:tgtEl>
                                        <p:attrNameLst>
                                          <p:attrName>style.visibility</p:attrName>
                                        </p:attrNameLst>
                                      </p:cBhvr>
                                      <p:to>
                                        <p:strVal val="visible"/>
                                      </p:to>
                                    </p:set>
                                    <p:anim calcmode="lin" valueType="num">
                                      <p:cBhvr additive="base">
                                        <p:cTn id="7" dur="500" fill="hold"/>
                                        <p:tgtEl>
                                          <p:spTgt spid="65542"/>
                                        </p:tgtEl>
                                        <p:attrNameLst>
                                          <p:attrName>ppt_x</p:attrName>
                                        </p:attrNameLst>
                                      </p:cBhvr>
                                      <p:tavLst>
                                        <p:tav tm="0">
                                          <p:val>
                                            <p:strVal val="0-#ppt_w/2"/>
                                          </p:val>
                                        </p:tav>
                                        <p:tav tm="100000">
                                          <p:val>
                                            <p:strVal val="#ppt_x"/>
                                          </p:val>
                                        </p:tav>
                                      </p:tavLst>
                                    </p:anim>
                                    <p:anim calcmode="lin" valueType="num">
                                      <p:cBhvr additive="base">
                                        <p:cTn id="8" dur="500" fill="hold"/>
                                        <p:tgtEl>
                                          <p:spTgt spid="655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7731" y="896815"/>
            <a:ext cx="7983415" cy="2246769"/>
          </a:xfrm>
          <a:prstGeom prst="rect">
            <a:avLst/>
          </a:prstGeom>
          <a:noFill/>
        </p:spPr>
        <p:txBody>
          <a:bodyPr wrap="square" rtlCol="0">
            <a:spAutoFit/>
          </a:bodyPr>
          <a:lstStyle/>
          <a:p>
            <a:r>
              <a:rPr lang="zh-CN" altLang="zh-CN" sz="2800" b="1"/>
              <a:t>某企业在技术改造中欲购置一台废热锅炉，每年可增加收益</a:t>
            </a:r>
            <a:r>
              <a:rPr lang="en-US" altLang="zh-CN" sz="2800" b="1"/>
              <a:t>3</a:t>
            </a:r>
            <a:r>
              <a:rPr lang="zh-CN" altLang="zh-CN" sz="2800" b="1"/>
              <a:t>万元，该锅炉可使用</a:t>
            </a:r>
            <a:r>
              <a:rPr lang="en-US" altLang="zh-CN" sz="2800" b="1"/>
              <a:t> 10 </a:t>
            </a:r>
            <a:r>
              <a:rPr lang="zh-CN" altLang="zh-CN" sz="2800" b="1"/>
              <a:t>年，期末残值为</a:t>
            </a:r>
            <a:r>
              <a:rPr lang="en-US" altLang="zh-CN" sz="2800" b="1"/>
              <a:t>0</a:t>
            </a:r>
            <a:r>
              <a:rPr lang="zh-CN" altLang="zh-CN" sz="2800" b="1"/>
              <a:t>。 若预期年收益率为</a:t>
            </a:r>
            <a:r>
              <a:rPr lang="en-US" altLang="zh-CN" sz="2800" b="1"/>
              <a:t>10% </a:t>
            </a:r>
            <a:r>
              <a:rPr lang="zh-CN" altLang="zh-CN" sz="2800" b="1"/>
              <a:t>，问该设备投资的最高限额是多少</a:t>
            </a:r>
            <a:r>
              <a:rPr lang="en-US" altLang="zh-CN" sz="2800" b="1"/>
              <a:t>? </a:t>
            </a:r>
            <a:r>
              <a:rPr lang="zh-CN" altLang="zh-CN" sz="2800" b="1"/>
              <a:t>如果该设备售价为</a:t>
            </a:r>
            <a:r>
              <a:rPr lang="en-US" altLang="zh-CN" sz="2800" b="1"/>
              <a:t>19</a:t>
            </a:r>
            <a:r>
              <a:rPr lang="zh-CN" altLang="zh-CN" sz="2800" b="1"/>
              <a:t>万元，是否应购买</a:t>
            </a:r>
            <a:r>
              <a:rPr lang="en-US" altLang="zh-CN" sz="2800" b="1"/>
              <a:t>?</a:t>
            </a:r>
            <a:endParaRPr lang="zh-CN" altLang="en-US" sz="2800"/>
          </a:p>
        </p:txBody>
      </p:sp>
      <p:sp>
        <p:nvSpPr>
          <p:cNvPr id="3" name="文本框 2"/>
          <p:cNvSpPr txBox="1"/>
          <p:nvPr/>
        </p:nvSpPr>
        <p:spPr>
          <a:xfrm>
            <a:off x="404446" y="281354"/>
            <a:ext cx="4642338" cy="861774"/>
          </a:xfrm>
          <a:prstGeom prst="rect">
            <a:avLst/>
          </a:prstGeom>
          <a:noFill/>
        </p:spPr>
        <p:txBody>
          <a:bodyPr wrap="square" rtlCol="0">
            <a:spAutoFit/>
          </a:bodyPr>
          <a:lstStyle/>
          <a:p>
            <a:r>
              <a:rPr lang="zh-CN" altLang="en-US" sz="3200" b="1">
                <a:solidFill>
                  <a:srgbClr val="FF0000"/>
                </a:solidFill>
                <a:latin typeface="黑体" panose="02010609060101010101" pitchFamily="49" charset="-122"/>
                <a:ea typeface="黑体" panose="02010609060101010101" pitchFamily="49" charset="-122"/>
              </a:rPr>
              <a:t>等额分付</a:t>
            </a:r>
            <a:r>
              <a:rPr lang="zh-CN" altLang="en-US" sz="3200" b="1" smtClean="0">
                <a:solidFill>
                  <a:srgbClr val="FF0000"/>
                </a:solidFill>
                <a:latin typeface="黑体" panose="02010609060101010101" pitchFamily="49" charset="-122"/>
                <a:ea typeface="黑体" panose="02010609060101010101" pitchFamily="49" charset="-122"/>
              </a:rPr>
              <a:t>现值</a:t>
            </a:r>
            <a:r>
              <a:rPr lang="zh-CN" altLang="en-US" sz="3200" b="1">
                <a:solidFill>
                  <a:srgbClr val="FF0000"/>
                </a:solidFill>
                <a:latin typeface="黑体" panose="02010609060101010101" pitchFamily="49" charset="-122"/>
                <a:ea typeface="黑体" panose="02010609060101010101" pitchFamily="49" charset="-122"/>
              </a:rPr>
              <a:t>延伸</a:t>
            </a:r>
            <a:endParaRPr lang="zh-CN" altLang="en-US" sz="3200">
              <a:solidFill>
                <a:srgbClr val="FF0000"/>
              </a:solidFill>
            </a:endParaRPr>
          </a:p>
          <a:p>
            <a:endParaRPr lang="zh-CN" altLang="en-US"/>
          </a:p>
        </p:txBody>
      </p:sp>
    </p:spTree>
    <p:extLst>
      <p:ext uri="{BB962C8B-B14F-4D97-AF65-F5344CB8AC3E}">
        <p14:creationId xmlns:p14="http://schemas.microsoft.com/office/powerpoint/2010/main" val="32341390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52</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8" name="图片 17"/>
          <p:cNvPicPr>
            <a:picLocks noChangeAspect="1"/>
          </p:cNvPicPr>
          <p:nvPr>
            <p:custDataLst>
              <p:tags r:id="rId1"/>
            </p:custDataLst>
          </p:nvPr>
        </p:nvPicPr>
        <p:blipFill>
          <a:blip r:embed="rId3"/>
          <a:stretch>
            <a:fillRect/>
          </a:stretch>
        </p:blipFill>
        <p:spPr>
          <a:xfrm>
            <a:off x="899795" y="908685"/>
            <a:ext cx="6941185" cy="4170045"/>
          </a:xfrm>
          <a:prstGeom prst="rect">
            <a:avLst/>
          </a:prstGeom>
          <a:noFill/>
          <a:ln>
            <a:noFill/>
          </a:ln>
        </p:spPr>
      </p:pic>
      <p:sp>
        <p:nvSpPr>
          <p:cNvPr id="3" name="文本框 2"/>
          <p:cNvSpPr txBox="1"/>
          <p:nvPr/>
        </p:nvSpPr>
        <p:spPr>
          <a:xfrm>
            <a:off x="1493520" y="5589270"/>
            <a:ext cx="5754370" cy="460375"/>
          </a:xfrm>
          <a:prstGeom prst="rect">
            <a:avLst/>
          </a:prstGeom>
          <a:noFill/>
        </p:spPr>
        <p:txBody>
          <a:bodyPr wrap="square" rtlCol="0">
            <a:spAutoFit/>
          </a:bodyPr>
          <a:lstStyle/>
          <a:p>
            <a:r>
              <a:rPr lang="zh-CN" altLang="en-US"/>
              <a:t>图</a:t>
            </a:r>
            <a:r>
              <a:rPr lang="en-US" altLang="zh-CN"/>
              <a:t>4-2 </a:t>
            </a:r>
            <a:r>
              <a:rPr lang="zh-CN" altLang="en-US"/>
              <a:t>按是否考虑资金的时间价值分类</a:t>
            </a:r>
          </a:p>
        </p:txBody>
      </p:sp>
    </p:spTree>
    <p:extLst>
      <p:ext uri="{BB962C8B-B14F-4D97-AF65-F5344CB8AC3E}">
        <p14:creationId xmlns:p14="http://schemas.microsoft.com/office/powerpoint/2010/main" val="602989558"/>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p:cNvSpPr/>
          <p:nvPr/>
        </p:nvSpPr>
        <p:spPr>
          <a:xfrm>
            <a:off x="539750" y="1268413"/>
            <a:ext cx="2663825" cy="609600"/>
          </a:xfrm>
          <a:prstGeom prst="rect">
            <a:avLst/>
          </a:prstGeom>
          <a:noFill/>
          <a:ln w="9525">
            <a:noFill/>
          </a:ln>
        </p:spPr>
        <p:txBody>
          <a:bodyPr anchor="b"/>
          <a:lstStyle/>
          <a:p>
            <a:pPr lvl="0" indent="0"/>
            <a:r>
              <a:rPr lang="zh-CN" altLang="en-US" sz="2800" b="1" dirty="0">
                <a:solidFill>
                  <a:srgbClr val="E91963"/>
                </a:solidFill>
                <a:latin typeface="黑体" panose="02010609060101010101" pitchFamily="49" charset="-122"/>
                <a:ea typeface="黑体" panose="02010609060101010101" pitchFamily="49" charset="-122"/>
              </a:rPr>
              <a:t>静态评价方法</a:t>
            </a:r>
          </a:p>
        </p:txBody>
      </p:sp>
      <p:sp>
        <p:nvSpPr>
          <p:cNvPr id="7176" name="Text Box 8"/>
          <p:cNvSpPr txBox="1"/>
          <p:nvPr/>
        </p:nvSpPr>
        <p:spPr>
          <a:xfrm>
            <a:off x="539750" y="2002473"/>
            <a:ext cx="7696200" cy="1041400"/>
          </a:xfrm>
          <a:prstGeom prst="rect">
            <a:avLst/>
          </a:prstGeom>
          <a:noFill/>
          <a:ln w="9525">
            <a:noFill/>
          </a:ln>
        </p:spPr>
        <p:txBody>
          <a:bodyPr anchor="t">
            <a:spAutoFit/>
          </a:bodyPr>
          <a:lstStyle/>
          <a:p>
            <a:pPr lvl="0" indent="0">
              <a:lnSpc>
                <a:spcPct val="130000"/>
              </a:lnSpc>
            </a:pPr>
            <a:r>
              <a:rPr lang="zh-CN" altLang="en-US" b="1" dirty="0">
                <a:solidFill>
                  <a:srgbClr val="B3381F"/>
                </a:solidFill>
                <a:latin typeface="宋体" panose="02010600030101010101" pitchFamily="2" charset="-122"/>
                <a:ea typeface="宋体" panose="02010600030101010101" pitchFamily="2" charset="-122"/>
              </a:rPr>
              <a:t>    不考虑资金的时间价值，主要用于项目可行性研究初始阶段的粗略分析和评价，以及技术方案的初选。</a:t>
            </a:r>
            <a:r>
              <a:rPr lang="zh-CN" altLang="en-US" b="1" dirty="0">
                <a:solidFill>
                  <a:srgbClr val="B3381F"/>
                </a:solidFill>
                <a:latin typeface="黑体" panose="02010609060101010101" pitchFamily="49" charset="-122"/>
                <a:ea typeface="黑体" panose="02010609060101010101" pitchFamily="49" charset="-122"/>
              </a:rPr>
              <a:t> </a:t>
            </a:r>
          </a:p>
        </p:txBody>
      </p:sp>
      <p:sp>
        <p:nvSpPr>
          <p:cNvPr id="7177" name="Text Box 9"/>
          <p:cNvSpPr txBox="1"/>
          <p:nvPr/>
        </p:nvSpPr>
        <p:spPr>
          <a:xfrm>
            <a:off x="983933" y="3374073"/>
            <a:ext cx="7473950" cy="519112"/>
          </a:xfrm>
          <a:prstGeom prst="rect">
            <a:avLst/>
          </a:prstGeom>
          <a:noFill/>
          <a:ln w="9525">
            <a:noFill/>
          </a:ln>
        </p:spPr>
        <p:txBody>
          <a:bodyPr wrap="none" anchor="t">
            <a:spAutoFit/>
          </a:bodyPr>
          <a:lstStyle/>
          <a:p>
            <a:pPr lvl="0" indent="0"/>
            <a:r>
              <a:rPr lang="zh-CN" altLang="en-US" sz="2800" dirty="0">
                <a:latin typeface="黑体" panose="02010609060101010101" pitchFamily="49" charset="-122"/>
                <a:ea typeface="黑体" panose="02010609060101010101" pitchFamily="49" charset="-122"/>
              </a:rPr>
              <a:t>特点：简单、直观、运用方便，但不够准确。 </a:t>
            </a:r>
          </a:p>
        </p:txBody>
      </p:sp>
      <p:sp>
        <p:nvSpPr>
          <p:cNvPr id="7178" name="Rectangle 10"/>
          <p:cNvSpPr/>
          <p:nvPr/>
        </p:nvSpPr>
        <p:spPr>
          <a:xfrm>
            <a:off x="1172210" y="4007485"/>
            <a:ext cx="4343400" cy="2145665"/>
          </a:xfrm>
          <a:prstGeom prst="rect">
            <a:avLst/>
          </a:prstGeom>
          <a:noFill/>
          <a:ln w="9525">
            <a:noFill/>
          </a:ln>
        </p:spPr>
        <p:txBody>
          <a:bodyPr anchor="t"/>
          <a:lstStyle/>
          <a:p>
            <a:pPr marL="342900" lvl="0" indent="-342900">
              <a:lnSpc>
                <a:spcPct val="150000"/>
              </a:lnSpc>
              <a:spcBef>
                <a:spcPct val="20000"/>
              </a:spcBef>
              <a:buChar char="•"/>
            </a:pPr>
            <a:r>
              <a:rPr lang="zh-CN" altLang="en-US" sz="2800" b="1" dirty="0">
                <a:latin typeface="Times New Roman" panose="02020603050405020304" pitchFamily="18" charset="0"/>
                <a:ea typeface="宋体" panose="02010600030101010101" pitchFamily="2" charset="-122"/>
              </a:rPr>
              <a:t>静态</a:t>
            </a:r>
            <a:r>
              <a:rPr lang="zh-CN" altLang="en-US" sz="2800" b="1" dirty="0">
                <a:latin typeface="Times New Roman" panose="02020603050405020304" pitchFamily="18" charset="0"/>
                <a:ea typeface="黑体" panose="02010609060101010101" pitchFamily="49" charset="-122"/>
              </a:rPr>
              <a:t>投资回收期法</a:t>
            </a:r>
          </a:p>
          <a:p>
            <a:pPr marL="342900" lvl="0" indent="-342900">
              <a:lnSpc>
                <a:spcPct val="150000"/>
              </a:lnSpc>
              <a:spcBef>
                <a:spcPct val="20000"/>
              </a:spcBef>
              <a:buChar char="•"/>
            </a:pPr>
            <a:r>
              <a:rPr lang="zh-CN" altLang="en-US" sz="2800" b="1" dirty="0">
                <a:latin typeface="Times New Roman" panose="02020603050405020304" pitchFamily="18" charset="0"/>
                <a:ea typeface="宋体" panose="02010600030101010101" pitchFamily="2" charset="-122"/>
              </a:rPr>
              <a:t>静态</a:t>
            </a:r>
            <a:r>
              <a:rPr lang="zh-CN" altLang="en-US" sz="2800" b="1" dirty="0">
                <a:latin typeface="Times New Roman" panose="02020603050405020304" pitchFamily="18" charset="0"/>
                <a:ea typeface="黑体" panose="02010609060101010101" pitchFamily="49" charset="-122"/>
              </a:rPr>
              <a:t>投资效果系数法</a:t>
            </a:r>
          </a:p>
          <a:p>
            <a:pPr marL="342900" lvl="0" indent="-342900">
              <a:lnSpc>
                <a:spcPct val="150000"/>
              </a:lnSpc>
              <a:spcBef>
                <a:spcPct val="20000"/>
              </a:spcBef>
              <a:buChar char="•"/>
            </a:pPr>
            <a:r>
              <a:rPr lang="zh-CN" altLang="en-US" sz="2800" b="1" dirty="0">
                <a:latin typeface="Times New Roman" panose="02020603050405020304" pitchFamily="18" charset="0"/>
                <a:ea typeface="黑体" panose="02010609060101010101" pitchFamily="49" charset="-122"/>
              </a:rPr>
              <a:t>评价标准</a:t>
            </a:r>
          </a:p>
        </p:txBody>
      </p:sp>
      <p:sp>
        <p:nvSpPr>
          <p:cNvPr id="9222" name="Rectangle 2"/>
          <p:cNvSpPr/>
          <p:nvPr/>
        </p:nvSpPr>
        <p:spPr>
          <a:xfrm>
            <a:off x="1963738" y="476885"/>
            <a:ext cx="4800600" cy="685800"/>
          </a:xfrm>
          <a:prstGeom prst="rect">
            <a:avLst/>
          </a:prstGeom>
          <a:noFill/>
          <a:ln w="9525">
            <a:noFill/>
          </a:ln>
        </p:spPr>
        <p:txBody>
          <a:bodyPr anchor="b"/>
          <a:lstStyle/>
          <a:p>
            <a:pPr lvl="0" indent="0" algn="just"/>
            <a:r>
              <a:rPr lang="zh-CN" altLang="en-US" sz="3200" b="1" dirty="0">
                <a:solidFill>
                  <a:srgbClr val="E91963"/>
                </a:solidFill>
                <a:latin typeface="黑体" panose="02010609060101010101" pitchFamily="49" charset="-122"/>
                <a:ea typeface="黑体" panose="02010609060101010101" pitchFamily="49" charset="-122"/>
              </a:rPr>
              <a:t>§4-</a:t>
            </a:r>
            <a:r>
              <a:rPr lang="en-US" altLang="zh-CN" sz="3200" b="1" dirty="0">
                <a:solidFill>
                  <a:srgbClr val="E91963"/>
                </a:solidFill>
                <a:latin typeface="黑体" panose="02010609060101010101" pitchFamily="49" charset="-122"/>
                <a:ea typeface="黑体" panose="02010609060101010101" pitchFamily="49" charset="-122"/>
              </a:rPr>
              <a:t>2</a:t>
            </a:r>
            <a:r>
              <a:rPr lang="zh-CN" altLang="en-US" sz="3200" b="1" dirty="0">
                <a:solidFill>
                  <a:srgbClr val="E91963"/>
                </a:solidFill>
                <a:latin typeface="黑体" panose="02010609060101010101" pitchFamily="49" charset="-122"/>
                <a:ea typeface="黑体" panose="02010609060101010101" pitchFamily="49" charset="-122"/>
              </a:rPr>
              <a:t> 静态评价方法</a:t>
            </a:r>
          </a:p>
        </p:txBody>
      </p:sp>
      <p:sp>
        <p:nvSpPr>
          <p:cNvPr id="2" name="灯片编号占位符 1"/>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53</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59316521"/>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slide(fromBottom)">
                                      <p:cBhvr>
                                        <p:cTn id="7" dur="500"/>
                                        <p:tgtEl>
                                          <p:spTgt spid="7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AutoShape 4"/>
          <p:cNvSpPr/>
          <p:nvPr/>
        </p:nvSpPr>
        <p:spPr>
          <a:xfrm>
            <a:off x="169863" y="401003"/>
            <a:ext cx="4953000" cy="609600"/>
          </a:xfrm>
          <a:prstGeom prst="flowChartPunchedCard">
            <a:avLst/>
          </a:prstGeom>
          <a:noFill/>
          <a:ln w="9525">
            <a:noFill/>
          </a:ln>
        </p:spPr>
        <p:txBody>
          <a:bodyPr anchor="b"/>
          <a:lstStyle/>
          <a:p>
            <a:pPr lvl="0" indent="0" algn="l"/>
            <a:r>
              <a:rPr lang="zh-CN" altLang="en-US" sz="3200" b="1" dirty="0">
                <a:solidFill>
                  <a:srgbClr val="231094"/>
                </a:solidFill>
                <a:latin typeface="黑体" panose="02010609060101010101" pitchFamily="49" charset="-122"/>
                <a:ea typeface="黑体" panose="02010609060101010101" pitchFamily="49" charset="-122"/>
              </a:rPr>
              <a:t>一、静态投资回收期法</a:t>
            </a:r>
          </a:p>
        </p:txBody>
      </p:sp>
      <p:sp>
        <p:nvSpPr>
          <p:cNvPr id="9221" name="Text Box 5"/>
          <p:cNvSpPr txBox="1"/>
          <p:nvPr/>
        </p:nvSpPr>
        <p:spPr>
          <a:xfrm>
            <a:off x="550863" y="1098868"/>
            <a:ext cx="4191000" cy="517525"/>
          </a:xfrm>
          <a:prstGeom prst="rect">
            <a:avLst/>
          </a:prstGeom>
          <a:noFill/>
          <a:ln w="9525">
            <a:noFill/>
          </a:ln>
        </p:spPr>
        <p:txBody>
          <a:bodyPr anchor="t">
            <a:spAutoFit/>
          </a:bodyPr>
          <a:lstStyle/>
          <a:p>
            <a:pPr lvl="0" indent="0">
              <a:spcBef>
                <a:spcPct val="50000"/>
              </a:spcBef>
            </a:pPr>
            <a:r>
              <a:rPr lang="zh-CN" altLang="en-US" sz="2800" b="1" dirty="0">
                <a:solidFill>
                  <a:srgbClr val="B3381F"/>
                </a:solidFill>
                <a:latin typeface="黑体" panose="02010609060101010101" pitchFamily="49" charset="-122"/>
                <a:ea typeface="黑体" panose="02010609060101010101" pitchFamily="49" charset="-122"/>
              </a:rPr>
              <a:t>投资回收期的概念</a:t>
            </a:r>
            <a:endParaRPr lang="zh-CN" altLang="en-US" dirty="0">
              <a:solidFill>
                <a:srgbClr val="B3381F"/>
              </a:solidFill>
              <a:latin typeface="Times New Roman" panose="02020603050405020304" pitchFamily="18" charset="0"/>
              <a:ea typeface="宋体" panose="02010600030101010101" pitchFamily="2" charset="-122"/>
            </a:endParaRPr>
          </a:p>
        </p:txBody>
      </p:sp>
      <p:sp>
        <p:nvSpPr>
          <p:cNvPr id="9222" name="Text Box 6"/>
          <p:cNvSpPr txBox="1"/>
          <p:nvPr/>
        </p:nvSpPr>
        <p:spPr>
          <a:xfrm>
            <a:off x="525145" y="1728470"/>
            <a:ext cx="8093710" cy="969010"/>
          </a:xfrm>
          <a:prstGeom prst="rect">
            <a:avLst/>
          </a:prstGeom>
          <a:noFill/>
          <a:ln w="9525">
            <a:noFill/>
          </a:ln>
        </p:spPr>
        <p:txBody>
          <a:bodyPr wrap="square" anchor="t">
            <a:spAutoFit/>
          </a:bodyPr>
          <a:lstStyle/>
          <a:p>
            <a:pPr lvl="0" indent="0">
              <a:lnSpc>
                <a:spcPct val="120000"/>
              </a:lnSpc>
            </a:pPr>
            <a:r>
              <a:rPr lang="zh-CN" altLang="en-US" b="1" dirty="0">
                <a:solidFill>
                  <a:srgbClr val="0C0C98"/>
                </a:solidFill>
                <a:latin typeface="黑体" panose="02010609060101010101" pitchFamily="49" charset="-122"/>
                <a:ea typeface="黑体" panose="02010609060101010101" pitchFamily="49" charset="-122"/>
              </a:rPr>
              <a:t>    投资回收期（投资偿还期、投资返本期），即用投资方案所产生的</a:t>
            </a:r>
            <a:r>
              <a:rPr lang="zh-CN" altLang="en-US" b="1" u="sng" dirty="0">
                <a:solidFill>
                  <a:srgbClr val="B3381F"/>
                </a:solidFill>
                <a:latin typeface="黑体" panose="02010609060101010101" pitchFamily="49" charset="-122"/>
                <a:ea typeface="黑体" panose="02010609060101010101" pitchFamily="49" charset="-122"/>
              </a:rPr>
              <a:t>净收益或净利润</a:t>
            </a:r>
            <a:r>
              <a:rPr lang="zh-CN" altLang="en-US" b="1" dirty="0">
                <a:solidFill>
                  <a:srgbClr val="0C0C98"/>
                </a:solidFill>
                <a:latin typeface="黑体" panose="02010609060101010101" pitchFamily="49" charset="-122"/>
                <a:ea typeface="黑体" panose="02010609060101010101" pitchFamily="49" charset="-122"/>
              </a:rPr>
              <a:t>抵偿全部</a:t>
            </a:r>
            <a:r>
              <a:rPr lang="zh-CN" altLang="en-US" b="1" u="sng" dirty="0">
                <a:solidFill>
                  <a:srgbClr val="B3381F"/>
                </a:solidFill>
                <a:latin typeface="黑体" panose="02010609060101010101" pitchFamily="49" charset="-122"/>
                <a:ea typeface="黑体" panose="02010609060101010101" pitchFamily="49" charset="-122"/>
              </a:rPr>
              <a:t>投资额</a:t>
            </a:r>
            <a:r>
              <a:rPr lang="zh-CN" altLang="en-US" b="1" dirty="0">
                <a:solidFill>
                  <a:srgbClr val="0C0C98"/>
                </a:solidFill>
                <a:latin typeface="黑体" panose="02010609060101010101" pitchFamily="49" charset="-122"/>
                <a:ea typeface="黑体" panose="02010609060101010101" pitchFamily="49" charset="-122"/>
              </a:rPr>
              <a:t>所需的时间。</a:t>
            </a:r>
            <a:endParaRPr lang="zh-CN" altLang="en-US" dirty="0">
              <a:solidFill>
                <a:srgbClr val="0C0C98"/>
              </a:solidFill>
              <a:latin typeface="Times New Roman" panose="02020603050405020304" pitchFamily="18" charset="0"/>
              <a:ea typeface="宋体" panose="02010600030101010101" pitchFamily="2" charset="-122"/>
            </a:endParaRPr>
          </a:p>
        </p:txBody>
      </p:sp>
      <p:sp>
        <p:nvSpPr>
          <p:cNvPr id="9223" name="Rectangle 7"/>
          <p:cNvSpPr>
            <a:spLocks noChangeArrowheads="1"/>
          </p:cNvSpPr>
          <p:nvPr/>
        </p:nvSpPr>
        <p:spPr bwMode="auto">
          <a:xfrm>
            <a:off x="619443" y="4292600"/>
            <a:ext cx="4267200" cy="609600"/>
          </a:xfrm>
          <a:prstGeom prst="rect">
            <a:avLst/>
          </a:prstGeom>
          <a:no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F83B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反映方案的投资偿还能力</a:t>
            </a:r>
          </a:p>
        </p:txBody>
      </p:sp>
      <p:sp>
        <p:nvSpPr>
          <p:cNvPr id="9224" name="Text Box 8"/>
          <p:cNvSpPr txBox="1"/>
          <p:nvPr/>
        </p:nvSpPr>
        <p:spPr>
          <a:xfrm>
            <a:off x="619443" y="3017520"/>
            <a:ext cx="7467600" cy="822960"/>
          </a:xfrm>
          <a:prstGeom prst="rect">
            <a:avLst/>
          </a:prstGeom>
          <a:noFill/>
          <a:ln w="9525">
            <a:noFill/>
          </a:ln>
        </p:spPr>
        <p:txBody>
          <a:bodyPr anchor="t">
            <a:spAutoFit/>
          </a:bodyPr>
          <a:lstStyle/>
          <a:p>
            <a:pPr lvl="0" indent="0">
              <a:spcBef>
                <a:spcPct val="50000"/>
              </a:spcBef>
            </a:pPr>
            <a:r>
              <a:rPr lang="zh-CN" altLang="en-US" dirty="0">
                <a:latin typeface="黑体" panose="02010609060101010101" pitchFamily="49" charset="-122"/>
                <a:ea typeface="黑体" panose="02010609060101010101" pitchFamily="49" charset="-122"/>
              </a:rPr>
              <a:t>    投资回收期自项目投建（或投产）之日起计算,单位通常用</a:t>
            </a:r>
            <a:r>
              <a:rPr lang="zh-CN" altLang="en-US" dirty="0">
                <a:latin typeface="Times New Roman" panose="02020603050405020304" pitchFamily="18" charset="0"/>
                <a:ea typeface="黑体" panose="02010609060101010101" pitchFamily="49" charset="-122"/>
              </a:rPr>
              <a:t>“</a:t>
            </a:r>
            <a:r>
              <a:rPr lang="zh-CN" altLang="en-US" dirty="0">
                <a:latin typeface="黑体" panose="02010609060101010101" pitchFamily="49" charset="-122"/>
                <a:ea typeface="黑体" panose="02010609060101010101" pitchFamily="49" charset="-122"/>
              </a:rPr>
              <a:t>年</a:t>
            </a:r>
            <a:r>
              <a:rPr lang="zh-CN" altLang="en-US" dirty="0">
                <a:latin typeface="Times New Roman" panose="02020603050405020304" pitchFamily="18" charset="0"/>
                <a:ea typeface="黑体" panose="02010609060101010101" pitchFamily="49" charset="-122"/>
              </a:rPr>
              <a:t>”</a:t>
            </a:r>
            <a:r>
              <a:rPr lang="zh-CN" altLang="en-US" dirty="0">
                <a:latin typeface="黑体" panose="02010609060101010101" pitchFamily="49" charset="-122"/>
                <a:ea typeface="黑体" panose="02010609060101010101" pitchFamily="49" charset="-122"/>
              </a:rPr>
              <a:t>来表示。</a:t>
            </a:r>
          </a:p>
        </p:txBody>
      </p:sp>
      <p:sp>
        <p:nvSpPr>
          <p:cNvPr id="9225" name="Text Box 9"/>
          <p:cNvSpPr txBox="1"/>
          <p:nvPr/>
        </p:nvSpPr>
        <p:spPr>
          <a:xfrm>
            <a:off x="619443" y="5136198"/>
            <a:ext cx="7254875" cy="822960"/>
          </a:xfrm>
          <a:prstGeom prst="rect">
            <a:avLst/>
          </a:prstGeom>
          <a:noFill/>
          <a:ln w="9525">
            <a:noFill/>
          </a:ln>
        </p:spPr>
        <p:txBody>
          <a:bodyPr anchor="t">
            <a:spAutoFit/>
          </a:bodyPr>
          <a:lstStyle/>
          <a:p>
            <a:pPr lvl="0" indent="0"/>
            <a:r>
              <a:rPr lang="zh-CN" altLang="en-US" b="1" dirty="0">
                <a:latin typeface="Times New Roman" panose="02020603050405020304" pitchFamily="18" charset="0"/>
                <a:ea typeface="楷体_GB2312" panose="02010609030101010101" pitchFamily="49" charset="-122"/>
              </a:rPr>
              <a:t>      一般来说，投资回收期越短，投资回收速度越快，方案的风险也越小。</a:t>
            </a:r>
          </a:p>
        </p:txBody>
      </p:sp>
      <p:sp>
        <p:nvSpPr>
          <p:cNvPr id="2" name="灯片编号占位符 1"/>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54</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04925351"/>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24"/>
                                        </p:tgtEl>
                                        <p:attrNameLst>
                                          <p:attrName>style.visibility</p:attrName>
                                        </p:attrNameLst>
                                      </p:cBhvr>
                                      <p:to>
                                        <p:strVal val="visible"/>
                                      </p:to>
                                    </p:set>
                                    <p:animEffect transition="in" filter="box(in)">
                                      <p:cBhvr>
                                        <p:cTn id="7" dur="500"/>
                                        <p:tgtEl>
                                          <p:spTgt spid="92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223"/>
                                        </p:tgtEl>
                                        <p:attrNameLst>
                                          <p:attrName>style.visibility</p:attrName>
                                        </p:attrNameLst>
                                      </p:cBhvr>
                                      <p:to>
                                        <p:strVal val="visible"/>
                                      </p:to>
                                    </p:set>
                                    <p:anim calcmode="lin" valueType="num">
                                      <p:cBhvr additive="base">
                                        <p:cTn id="12" dur="500" fill="hold"/>
                                        <p:tgtEl>
                                          <p:spTgt spid="9223"/>
                                        </p:tgtEl>
                                        <p:attrNameLst>
                                          <p:attrName>ppt_x</p:attrName>
                                        </p:attrNameLst>
                                      </p:cBhvr>
                                      <p:tavLst>
                                        <p:tav tm="0">
                                          <p:val>
                                            <p:strVal val="0-#ppt_w/2"/>
                                          </p:val>
                                        </p:tav>
                                        <p:tav tm="100000">
                                          <p:val>
                                            <p:strVal val="#ppt_x"/>
                                          </p:val>
                                        </p:tav>
                                      </p:tavLst>
                                    </p:anim>
                                    <p:anim calcmode="lin" valueType="num">
                                      <p:cBhvr additive="base">
                                        <p:cTn id="13" dur="500" fill="hold"/>
                                        <p:tgtEl>
                                          <p:spTgt spid="922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9225"/>
                                        </p:tgtEl>
                                        <p:attrNameLst>
                                          <p:attrName>style.visibility</p:attrName>
                                        </p:attrNameLst>
                                      </p:cBhvr>
                                      <p:to>
                                        <p:strVal val="visible"/>
                                      </p:to>
                                    </p:set>
                                    <p:animEffect transition="in" filter="slide(fromBottom)">
                                      <p:cBhvr>
                                        <p:cTn id="18" dur="500"/>
                                        <p:tgtEl>
                                          <p:spTgt spid="9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3" grpId="0" bldLvl="0" animBg="1"/>
      <p:bldP spid="9224" grpId="0"/>
      <p:bldP spid="922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1576705" y="871855"/>
            <a:ext cx="5074920" cy="2445067"/>
            <a:chOff x="1194" y="999"/>
            <a:chExt cx="3291" cy="1540"/>
          </a:xfrm>
        </p:grpSpPr>
        <p:graphicFrame>
          <p:nvGraphicFramePr>
            <p:cNvPr id="12290" name="Object 6"/>
            <p:cNvGraphicFramePr>
              <a:graphicFrameLocks noChangeAspect="1"/>
            </p:cNvGraphicFramePr>
            <p:nvPr/>
          </p:nvGraphicFramePr>
          <p:xfrm>
            <a:off x="1194" y="999"/>
            <a:ext cx="1778" cy="590"/>
          </p:xfrm>
          <a:graphic>
            <a:graphicData uri="http://schemas.openxmlformats.org/presentationml/2006/ole">
              <mc:AlternateContent xmlns:mc="http://schemas.openxmlformats.org/markup-compatibility/2006">
                <mc:Choice xmlns:v="urn:schemas-microsoft-com:vml" Requires="v">
                  <p:oleObj spid="_x0000_s26648" r:id="rId3" imgW="1193800" imgH="444500" progId="Equation.3">
                    <p:embed/>
                  </p:oleObj>
                </mc:Choice>
                <mc:Fallback>
                  <p:oleObj r:id="rId3" imgW="1193800" imgH="444500" progId="Equation.3">
                    <p:embed/>
                    <p:pic>
                      <p:nvPicPr>
                        <p:cNvPr id="12290" name="Object 6"/>
                        <p:cNvPicPr/>
                        <p:nvPr/>
                      </p:nvPicPr>
                      <p:blipFill>
                        <a:blip r:embed="rId4"/>
                        <a:stretch>
                          <a:fillRect/>
                        </a:stretch>
                      </p:blipFill>
                      <p:spPr>
                        <a:xfrm>
                          <a:off x="1194" y="999"/>
                          <a:ext cx="1778" cy="590"/>
                        </a:xfrm>
                        <a:prstGeom prst="rect">
                          <a:avLst/>
                        </a:prstGeom>
                        <a:noFill/>
                        <a:ln w="38100">
                          <a:noFill/>
                          <a:miter/>
                        </a:ln>
                      </p:spPr>
                    </p:pic>
                  </p:oleObj>
                </mc:Fallback>
              </mc:AlternateContent>
            </a:graphicData>
          </a:graphic>
        </p:graphicFrame>
        <p:sp>
          <p:nvSpPr>
            <p:cNvPr id="12291" name="Text Box 7"/>
            <p:cNvSpPr txBox="1"/>
            <p:nvPr/>
          </p:nvSpPr>
          <p:spPr>
            <a:xfrm>
              <a:off x="1194" y="1714"/>
              <a:ext cx="3291" cy="825"/>
            </a:xfrm>
            <a:prstGeom prst="rect">
              <a:avLst/>
            </a:prstGeom>
            <a:noFill/>
            <a:ln w="9525">
              <a:noFill/>
            </a:ln>
          </p:spPr>
          <p:txBody>
            <a:bodyPr wrap="square" anchor="t">
              <a:spAutoFit/>
            </a:bodyPr>
            <a:lstStyle/>
            <a:p>
              <a:pPr lvl="0" indent="0"/>
              <a:r>
                <a:rPr lang="zh-CN" altLang="en-US" sz="2000" dirty="0">
                  <a:latin typeface="黑体" panose="02010609060101010101" pitchFamily="49" charset="-122"/>
                  <a:ea typeface="黑体" panose="02010609060101010101" pitchFamily="49" charset="-122"/>
                </a:rPr>
                <a:t>式中：</a:t>
              </a:r>
              <a:r>
                <a:rPr lang="en-US" altLang="zh-CN" sz="2000" dirty="0">
                  <a:latin typeface="黑体" panose="02010609060101010101" pitchFamily="49" charset="-122"/>
                  <a:ea typeface="黑体" panose="02010609060101010101" pitchFamily="49" charset="-122"/>
                </a:rPr>
                <a:t>P</a:t>
              </a:r>
              <a:r>
                <a:rPr lang="en-US" altLang="zh-CN" sz="2000" baseline="-25000" dirty="0">
                  <a:latin typeface="黑体" panose="02010609060101010101" pitchFamily="49" charset="-122"/>
                  <a:ea typeface="黑体" panose="02010609060101010101" pitchFamily="49" charset="-122"/>
                </a:rPr>
                <a:t>t</a:t>
              </a:r>
              <a:r>
                <a:rPr lang="en-US" altLang="zh-CN" sz="2000" dirty="0">
                  <a:latin typeface="黑体" panose="02010609060101010101" pitchFamily="49" charset="-122"/>
                  <a:ea typeface="黑体" panose="02010609060101010101" pitchFamily="49" charset="-122"/>
                </a:rPr>
                <a:t> </a:t>
              </a:r>
              <a:r>
                <a:rPr lang="en-US" altLang="zh-CN" sz="2000" dirty="0">
                  <a:latin typeface="Times New Roman" panose="02020603050405020304" pitchFamily="18" charset="0"/>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以年表示的静态投资回收期； </a:t>
              </a:r>
              <a:endParaRPr lang="zh-CN" altLang="en-US" sz="2000" dirty="0">
                <a:latin typeface="Times New Roman" panose="02020603050405020304" pitchFamily="18" charset="0"/>
                <a:ea typeface="_x000B__x000C_"/>
              </a:endParaRPr>
            </a:p>
            <a:p>
              <a:pPr lvl="0" indent="0"/>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CI </a:t>
              </a:r>
              <a:r>
                <a:rPr lang="en-US" altLang="zh-CN" sz="2000" dirty="0">
                  <a:latin typeface="Times New Roman" panose="02020603050405020304" pitchFamily="18" charset="0"/>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现金流入； </a:t>
              </a:r>
              <a:endParaRPr lang="zh-CN" altLang="en-US" sz="2000" dirty="0">
                <a:latin typeface="Times New Roman" panose="02020603050405020304" pitchFamily="18" charset="0"/>
                <a:ea typeface="_x000B__x000C_"/>
              </a:endParaRPr>
            </a:p>
            <a:p>
              <a:pPr lvl="0" indent="0"/>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CO </a:t>
              </a:r>
              <a:r>
                <a:rPr lang="en-US" altLang="zh-CN" sz="2000" dirty="0">
                  <a:latin typeface="Times New Roman" panose="02020603050405020304" pitchFamily="18" charset="0"/>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现金流出</a:t>
              </a:r>
              <a:r>
                <a:rPr lang="en-US" altLang="zh-CN" sz="2000" dirty="0">
                  <a:latin typeface="黑体" panose="02010609060101010101" pitchFamily="49" charset="-122"/>
                  <a:ea typeface="黑体" panose="02010609060101010101" pitchFamily="49" charset="-122"/>
                </a:rPr>
                <a:t>； </a:t>
              </a:r>
              <a:endParaRPr lang="en-US" altLang="zh-CN" sz="2000" dirty="0">
                <a:latin typeface="Times New Roman" panose="02020603050405020304" pitchFamily="18" charset="0"/>
                <a:ea typeface="_x000B__x000C_"/>
              </a:endParaRPr>
            </a:p>
            <a:p>
              <a:pPr lvl="0" indent="0"/>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t </a:t>
              </a:r>
              <a:r>
                <a:rPr lang="en-US" altLang="zh-CN" sz="2000" dirty="0">
                  <a:latin typeface="Times New Roman" panose="02020603050405020304" pitchFamily="18" charset="0"/>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计算期的年份数；</a:t>
              </a:r>
            </a:p>
          </p:txBody>
        </p:sp>
      </p:grpSp>
      <p:grpSp>
        <p:nvGrpSpPr>
          <p:cNvPr id="3" name="Group 8"/>
          <p:cNvGrpSpPr/>
          <p:nvPr/>
        </p:nvGrpSpPr>
        <p:grpSpPr>
          <a:xfrm>
            <a:off x="876300" y="3516630"/>
            <a:ext cx="6738196" cy="2570461"/>
            <a:chOff x="236" y="2275"/>
            <a:chExt cx="3949" cy="1619"/>
          </a:xfrm>
        </p:grpSpPr>
        <p:sp>
          <p:nvSpPr>
            <p:cNvPr id="12293" name="Text Box 9"/>
            <p:cNvSpPr txBox="1"/>
            <p:nvPr/>
          </p:nvSpPr>
          <p:spPr>
            <a:xfrm>
              <a:off x="236" y="2275"/>
              <a:ext cx="2564" cy="288"/>
            </a:xfrm>
            <a:prstGeom prst="rect">
              <a:avLst/>
            </a:prstGeom>
            <a:noFill/>
            <a:ln w="9525">
              <a:noFill/>
            </a:ln>
          </p:spPr>
          <p:txBody>
            <a:bodyPr wrap="square" anchor="t">
              <a:spAutoFit/>
            </a:bodyPr>
            <a:lstStyle/>
            <a:p>
              <a:pPr lvl="0" indent="0">
                <a:spcBef>
                  <a:spcPct val="50000"/>
                </a:spcBef>
              </a:pPr>
              <a:r>
                <a:rPr lang="zh-CN" altLang="en-US" b="1" dirty="0">
                  <a:solidFill>
                    <a:srgbClr val="0C0C98"/>
                  </a:solidFill>
                  <a:latin typeface="黑体" panose="02010609060101010101" pitchFamily="49" charset="-122"/>
                  <a:ea typeface="黑体" panose="02010609060101010101" pitchFamily="49" charset="-122"/>
                </a:rPr>
                <a:t>1、若投产后每年收益相同，则：</a:t>
              </a:r>
            </a:p>
          </p:txBody>
        </p:sp>
        <p:graphicFrame>
          <p:nvGraphicFramePr>
            <p:cNvPr id="12294" name="Object 10"/>
            <p:cNvGraphicFramePr>
              <a:graphicFrameLocks noChangeAspect="1"/>
            </p:cNvGraphicFramePr>
            <p:nvPr/>
          </p:nvGraphicFramePr>
          <p:xfrm>
            <a:off x="730" y="2650"/>
            <a:ext cx="809" cy="508"/>
          </p:xfrm>
          <a:graphic>
            <a:graphicData uri="http://schemas.openxmlformats.org/presentationml/2006/ole">
              <mc:AlternateContent xmlns:mc="http://schemas.openxmlformats.org/markup-compatibility/2006">
                <mc:Choice xmlns:v="urn:schemas-microsoft-com:vml" Requires="v">
                  <p:oleObj spid="_x0000_s26649" r:id="rId5" imgW="444500" imgH="393700" progId="Equation.3">
                    <p:embed/>
                  </p:oleObj>
                </mc:Choice>
                <mc:Fallback>
                  <p:oleObj r:id="rId5" imgW="444500" imgH="393700" progId="Equation.3">
                    <p:embed/>
                    <p:pic>
                      <p:nvPicPr>
                        <p:cNvPr id="12294" name="Object 10"/>
                        <p:cNvPicPr/>
                        <p:nvPr/>
                      </p:nvPicPr>
                      <p:blipFill>
                        <a:blip r:embed="rId6"/>
                        <a:stretch>
                          <a:fillRect/>
                        </a:stretch>
                      </p:blipFill>
                      <p:spPr>
                        <a:xfrm>
                          <a:off x="730" y="2650"/>
                          <a:ext cx="809" cy="508"/>
                        </a:xfrm>
                        <a:prstGeom prst="rect">
                          <a:avLst/>
                        </a:prstGeom>
                        <a:noFill/>
                        <a:ln w="38100">
                          <a:noFill/>
                          <a:miter/>
                        </a:ln>
                      </p:spPr>
                    </p:pic>
                  </p:oleObj>
                </mc:Fallback>
              </mc:AlternateContent>
            </a:graphicData>
          </a:graphic>
        </p:graphicFrame>
        <p:sp>
          <p:nvSpPr>
            <p:cNvPr id="12295" name="Text Box 11"/>
            <p:cNvSpPr txBox="1"/>
            <p:nvPr/>
          </p:nvSpPr>
          <p:spPr>
            <a:xfrm>
              <a:off x="640" y="3260"/>
              <a:ext cx="3545" cy="634"/>
            </a:xfrm>
            <a:prstGeom prst="rect">
              <a:avLst/>
            </a:prstGeom>
            <a:noFill/>
            <a:ln w="9525">
              <a:noFill/>
            </a:ln>
          </p:spPr>
          <p:txBody>
            <a:bodyPr wrap="square" anchor="t">
              <a:spAutoFit/>
            </a:bodyPr>
            <a:lstStyle/>
            <a:p>
              <a:pPr lvl="0" indent="0"/>
              <a:r>
                <a:rPr lang="zh-CN" altLang="en-US" sz="2000" dirty="0">
                  <a:latin typeface="黑体" panose="02010609060101010101" pitchFamily="49" charset="-122"/>
                  <a:ea typeface="黑体" panose="02010609060101010101" pitchFamily="49" charset="-122"/>
                </a:rPr>
                <a:t>其中</a:t>
              </a:r>
              <a:r>
                <a:rPr lang="en-US" altLang="zh-CN" sz="2000" dirty="0">
                  <a:latin typeface="黑体" panose="02010609060101010101" pitchFamily="49" charset="-122"/>
                  <a:ea typeface="黑体" panose="02010609060101010101" pitchFamily="49" charset="-122"/>
                </a:rPr>
                <a:t>：I-</a:t>
              </a:r>
              <a:r>
                <a:rPr lang="zh-CN" altLang="en-US" sz="2000" dirty="0">
                  <a:latin typeface="黑体" panose="02010609060101010101" pitchFamily="49" charset="-122"/>
                  <a:ea typeface="黑体" panose="02010609060101010101" pitchFamily="49" charset="-122"/>
                </a:rPr>
                <a:t>总投资   </a:t>
              </a:r>
            </a:p>
            <a:p>
              <a:pPr lvl="0" indent="0"/>
              <a:r>
                <a:rPr lang="zh-CN" altLang="en-US" sz="2000" dirty="0">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Y-</a:t>
              </a:r>
              <a:r>
                <a:rPr lang="zh-CN" altLang="en-US" sz="2000" dirty="0">
                  <a:latin typeface="黑体" panose="02010609060101010101" pitchFamily="49" charset="-122"/>
                  <a:ea typeface="黑体" panose="02010609060101010101" pitchFamily="49" charset="-122"/>
                </a:rPr>
                <a:t>年平均净收益</a:t>
              </a:r>
            </a:p>
            <a:p>
              <a:pPr lvl="0" indent="0"/>
              <a:r>
                <a:rPr lang="en-US" altLang="zh-CN" sz="2000" dirty="0">
                  <a:latin typeface="黑体" panose="02010609060101010101" pitchFamily="49" charset="-122"/>
                  <a:ea typeface="黑体" panose="02010609060101010101" pitchFamily="49" charset="-122"/>
                </a:rPr>
                <a:t>      Y=(CI-CO)</a:t>
              </a:r>
              <a:r>
                <a:rPr lang="en-US" altLang="zh-CN" sz="2000" baseline="-25000" dirty="0">
                  <a:latin typeface="黑体" panose="02010609060101010101" pitchFamily="49" charset="-122"/>
                  <a:ea typeface="黑体" panose="02010609060101010101" pitchFamily="49" charset="-122"/>
                </a:rPr>
                <a:t>1</a:t>
              </a:r>
              <a:r>
                <a:rPr lang="en-US" altLang="zh-CN" sz="2000" dirty="0">
                  <a:latin typeface="黑体" panose="02010609060101010101" pitchFamily="49" charset="-122"/>
                  <a:ea typeface="黑体" panose="02010609060101010101" pitchFamily="49" charset="-122"/>
                </a:rPr>
                <a:t>= (CI-CO)</a:t>
              </a:r>
              <a:r>
                <a:rPr lang="en-US" altLang="zh-CN" sz="2000" baseline="-25000" dirty="0">
                  <a:latin typeface="黑体" panose="02010609060101010101" pitchFamily="49" charset="-122"/>
                  <a:ea typeface="黑体" panose="02010609060101010101" pitchFamily="49" charset="-122"/>
                </a:rPr>
                <a:t>2</a:t>
              </a:r>
              <a:r>
                <a:rPr lang="en-US" altLang="zh-CN" sz="2000" dirty="0">
                  <a:latin typeface="黑体" panose="02010609060101010101" pitchFamily="49" charset="-122"/>
                  <a:ea typeface="黑体" panose="02010609060101010101" pitchFamily="49" charset="-122"/>
                </a:rPr>
                <a:t>=</a:t>
              </a:r>
              <a:r>
                <a:rPr lang="en-US" altLang="zh-CN" sz="2000" dirty="0">
                  <a:latin typeface="Times New Roman" panose="02020603050405020304" pitchFamily="18" charset="0"/>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 (CI- CO)</a:t>
              </a:r>
              <a:r>
                <a:rPr lang="en-US" altLang="zh-CN" sz="2000" baseline="-25000" dirty="0">
                  <a:latin typeface="黑体" panose="02010609060101010101" pitchFamily="49" charset="-122"/>
                  <a:ea typeface="黑体" panose="02010609060101010101" pitchFamily="49" charset="-122"/>
                </a:rPr>
                <a:t>t</a:t>
              </a:r>
              <a:endParaRPr lang="zh-CN" altLang="en-US" sz="2000" baseline="-25000" dirty="0">
                <a:latin typeface="黑体" panose="02010609060101010101" pitchFamily="49" charset="-122"/>
                <a:ea typeface="黑体" panose="02010609060101010101" pitchFamily="49" charset="-122"/>
              </a:endParaRPr>
            </a:p>
          </p:txBody>
        </p:sp>
      </p:grpSp>
      <p:sp>
        <p:nvSpPr>
          <p:cNvPr id="4" name="灯片编号占位符 3"/>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55</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297" name="Text Box 5"/>
          <p:cNvSpPr txBox="1"/>
          <p:nvPr/>
        </p:nvSpPr>
        <p:spPr>
          <a:xfrm>
            <a:off x="145733" y="235585"/>
            <a:ext cx="5105400" cy="517525"/>
          </a:xfrm>
          <a:prstGeom prst="rect">
            <a:avLst/>
          </a:prstGeom>
          <a:noFill/>
          <a:ln w="9525">
            <a:noFill/>
          </a:ln>
        </p:spPr>
        <p:txBody>
          <a:bodyPr anchor="t">
            <a:spAutoFit/>
          </a:bodyPr>
          <a:lstStyle/>
          <a:p>
            <a:pPr lvl="0" indent="0">
              <a:spcBef>
                <a:spcPct val="50000"/>
              </a:spcBef>
            </a:pPr>
            <a:r>
              <a:rPr lang="zh-CN" altLang="en-US" sz="2800" b="1" dirty="0">
                <a:solidFill>
                  <a:srgbClr val="B3381F"/>
                </a:solidFill>
                <a:latin typeface="黑体" panose="02010609060101010101" pitchFamily="49" charset="-122"/>
                <a:ea typeface="黑体" panose="02010609060101010101" pitchFamily="49" charset="-122"/>
              </a:rPr>
              <a:t>（一）静态投资回收期的计算</a:t>
            </a:r>
            <a:endParaRPr lang="zh-CN" altLang="en-US" dirty="0">
              <a:solidFill>
                <a:srgbClr val="B3381F"/>
              </a:solidFill>
              <a:latin typeface="Times New Roman" panose="02020603050405020304" pitchFamily="18" charset="0"/>
              <a:ea typeface="宋体" panose="02010600030101010101" pitchFamily="2" charset="-122"/>
            </a:endParaRPr>
          </a:p>
        </p:txBody>
      </p:sp>
      <p:sp>
        <p:nvSpPr>
          <p:cNvPr id="26" name="文本框 25"/>
          <p:cNvSpPr txBox="1"/>
          <p:nvPr/>
        </p:nvSpPr>
        <p:spPr>
          <a:xfrm>
            <a:off x="5391150" y="1111250"/>
            <a:ext cx="2402840" cy="457200"/>
          </a:xfrm>
          <a:prstGeom prst="rect">
            <a:avLst/>
          </a:prstGeom>
          <a:noFill/>
        </p:spPr>
        <p:txBody>
          <a:bodyPr wrap="square" rtlCol="0">
            <a:spAutoFit/>
          </a:bodyPr>
          <a:lstStyle/>
          <a:p>
            <a:r>
              <a:rPr lang="zh-CN" altLang="en-US" b="1"/>
              <a:t>累积净现金流量</a:t>
            </a:r>
          </a:p>
        </p:txBody>
      </p:sp>
    </p:spTree>
    <p:extLst>
      <p:ext uri="{BB962C8B-B14F-4D97-AF65-F5344CB8AC3E}">
        <p14:creationId xmlns:p14="http://schemas.microsoft.com/office/powerpoint/2010/main" val="4106476538"/>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0-#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56</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300" name="Rectangle 9"/>
          <p:cNvSpPr/>
          <p:nvPr/>
        </p:nvSpPr>
        <p:spPr>
          <a:xfrm>
            <a:off x="349568" y="223203"/>
            <a:ext cx="2173287" cy="457200"/>
          </a:xfrm>
          <a:prstGeom prst="rect">
            <a:avLst/>
          </a:prstGeom>
          <a:noFill/>
          <a:ln w="9525">
            <a:noFill/>
          </a:ln>
        </p:spPr>
        <p:txBody>
          <a:bodyPr wrap="none" anchor="t">
            <a:spAutoFit/>
          </a:bodyPr>
          <a:lstStyle/>
          <a:p>
            <a:pPr lvl="0" indent="0"/>
            <a:r>
              <a:rPr lang="zh-CN" altLang="en-US" b="1" dirty="0">
                <a:solidFill>
                  <a:schemeClr val="tx2"/>
                </a:solidFill>
                <a:latin typeface="黑体" panose="02010609060101010101" pitchFamily="49" charset="-122"/>
                <a:ea typeface="黑体" panose="02010609060101010101" pitchFamily="49" charset="-122"/>
              </a:rPr>
              <a:t>2、现金流量表</a:t>
            </a:r>
          </a:p>
        </p:txBody>
      </p:sp>
      <p:graphicFrame>
        <p:nvGraphicFramePr>
          <p:cNvPr id="12299" name="Object 8"/>
          <p:cNvGraphicFramePr>
            <a:graphicFrameLocks noChangeAspect="1"/>
          </p:cNvGraphicFramePr>
          <p:nvPr/>
        </p:nvGraphicFramePr>
        <p:xfrm>
          <a:off x="800735" y="680720"/>
          <a:ext cx="6938645" cy="908050"/>
        </p:xfrm>
        <a:graphic>
          <a:graphicData uri="http://schemas.openxmlformats.org/presentationml/2006/ole">
            <mc:AlternateContent xmlns:mc="http://schemas.openxmlformats.org/markup-compatibility/2006">
              <mc:Choice xmlns:v="urn:schemas-microsoft-com:vml" Requires="v">
                <p:oleObj spid="_x0000_s27672" r:id="rId3" imgW="3441700" imgH="482600" progId="Equation.3">
                  <p:embed/>
                </p:oleObj>
              </mc:Choice>
              <mc:Fallback>
                <p:oleObj r:id="rId3" imgW="3441700" imgH="482600" progId="Equation.3">
                  <p:embed/>
                  <p:pic>
                    <p:nvPicPr>
                      <p:cNvPr id="12299" name="Object 8"/>
                      <p:cNvPicPr/>
                      <p:nvPr/>
                    </p:nvPicPr>
                    <p:blipFill>
                      <a:blip r:embed="rId4"/>
                      <a:stretch>
                        <a:fillRect/>
                      </a:stretch>
                    </p:blipFill>
                    <p:spPr>
                      <a:xfrm>
                        <a:off x="800735" y="680720"/>
                        <a:ext cx="6938645" cy="908050"/>
                      </a:xfrm>
                      <a:prstGeom prst="rect">
                        <a:avLst/>
                      </a:prstGeom>
                      <a:noFill/>
                      <a:ln w="38100">
                        <a:noFill/>
                        <a:miter/>
                      </a:ln>
                    </p:spPr>
                  </p:pic>
                </p:oleObj>
              </mc:Fallback>
            </mc:AlternateContent>
          </a:graphicData>
        </a:graphic>
      </p:graphicFrame>
      <p:graphicFrame>
        <p:nvGraphicFramePr>
          <p:cNvPr id="13502" name="Group 190"/>
          <p:cNvGraphicFramePr>
            <a:graphicFrameLocks noGrp="1"/>
          </p:cNvGraphicFramePr>
          <p:nvPr/>
        </p:nvGraphicFramePr>
        <p:xfrm>
          <a:off x="230505" y="1751965"/>
          <a:ext cx="3755390" cy="3931920"/>
        </p:xfrm>
        <a:graphic>
          <a:graphicData uri="http://schemas.openxmlformats.org/drawingml/2006/table">
            <a:tbl>
              <a:tblPr/>
              <a:tblGrid>
                <a:gridCol w="717550">
                  <a:extLst>
                    <a:ext uri="{9D8B030D-6E8A-4147-A177-3AD203B41FA5}">
                      <a16:colId xmlns:a16="http://schemas.microsoft.com/office/drawing/2014/main" val="20000"/>
                    </a:ext>
                  </a:extLst>
                </a:gridCol>
                <a:gridCol w="1398905">
                  <a:extLst>
                    <a:ext uri="{9D8B030D-6E8A-4147-A177-3AD203B41FA5}">
                      <a16:colId xmlns:a16="http://schemas.microsoft.com/office/drawing/2014/main" val="20001"/>
                    </a:ext>
                  </a:extLst>
                </a:gridCol>
                <a:gridCol w="1638935">
                  <a:extLst>
                    <a:ext uri="{9D8B030D-6E8A-4147-A177-3AD203B41FA5}">
                      <a16:colId xmlns:a16="http://schemas.microsoft.com/office/drawing/2014/main" val="20002"/>
                    </a:ext>
                  </a:extLst>
                </a:gridCol>
              </a:tblGrid>
              <a:tr h="64008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年 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净现金流量（万元）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累积净现金流量（万元）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indent="0" algn="ctr">
                        <a:buNone/>
                      </a:pPr>
                      <a:r>
                        <a:rPr lang="en-US" altLang="zh-CN" sz="18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-80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indent="0" algn="ctr">
                        <a:buNone/>
                      </a:pPr>
                      <a:r>
                        <a:rPr lang="en-US" altLang="zh-CN" sz="18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-80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indent="0" algn="ctr">
                        <a:buNone/>
                      </a:pPr>
                      <a:r>
                        <a:rPr lang="en-US" altLang="zh-CN" sz="18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indent="0" algn="ctr">
                        <a:buNone/>
                      </a:pPr>
                      <a:r>
                        <a:rPr lang="en-US" altLang="zh-CN" sz="18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-100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56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indent="0" algn="ctr">
                        <a:buNone/>
                      </a:pPr>
                      <a:r>
                        <a:rPr lang="en-US" altLang="zh-CN" sz="18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indent="0" algn="ctr">
                        <a:buNone/>
                      </a:pPr>
                      <a:r>
                        <a:rPr lang="en-US" altLang="zh-CN" sz="18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-90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56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indent="0" algn="ctr">
                        <a:buNone/>
                      </a:pPr>
                      <a:r>
                        <a:rPr lang="en-US" altLang="zh-CN" sz="18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indent="0" algn="ctr">
                        <a:buNone/>
                      </a:pPr>
                      <a:r>
                        <a:rPr lang="en-US" altLang="zh-CN" sz="18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-50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56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indent="0" algn="ctr">
                        <a:buNone/>
                      </a:pPr>
                      <a:r>
                        <a:rPr lang="en-US" altLang="zh-CN" sz="18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indent="0" algn="ctr">
                        <a:buNone/>
                      </a:pPr>
                      <a:r>
                        <a:rPr lang="en-US" altLang="zh-CN" sz="1800" b="1" u="none">
                          <a:solidFill>
                            <a:schemeClr val="accent6"/>
                          </a:solidFill>
                          <a:latin typeface="Times New Roman" panose="02020603050405020304" pitchFamily="18" charset="0"/>
                          <a:ea typeface="Times New Roman" panose="02020603050405020304" pitchFamily="18" charset="0"/>
                          <a:cs typeface="Times New Roman" panose="02020603050405020304" pitchFamily="18" charset="0"/>
                        </a:rPr>
                        <a:t>-10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6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accent6"/>
                          </a:solidFill>
                          <a:effectLst/>
                          <a:latin typeface="Times New Roman" panose="02020603050405020304" pitchFamily="18" charset="0"/>
                          <a:ea typeface="宋体" panose="02010600030101010101" pitchFamily="2" charset="-122"/>
                        </a:rPr>
                        <a:t>5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indent="0" algn="ctr">
                        <a:buNone/>
                      </a:pPr>
                      <a:r>
                        <a:rPr lang="en-US" altLang="zh-CN" sz="1800" b="1" u="none">
                          <a:solidFill>
                            <a:schemeClr val="accent6"/>
                          </a:solidFill>
                          <a:latin typeface="Times New Roman" panose="02020603050405020304" pitchFamily="18" charset="0"/>
                          <a:ea typeface="Times New Roman" panose="02020603050405020304" pitchFamily="18" charset="0"/>
                          <a:cs typeface="Times New Roman" panose="02020603050405020304" pitchFamily="18" charset="0"/>
                        </a:rPr>
                        <a:t>40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indent="0" algn="ctr">
                        <a:buNone/>
                      </a:pPr>
                      <a:r>
                        <a:rPr lang="en-US" altLang="zh-CN" sz="1800" b="1" u="none">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30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56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indent="0" algn="ctr">
                        <a:buNone/>
                      </a:pPr>
                      <a:r>
                        <a:rPr lang="en-US" altLang="zh-CN" sz="18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indent="0" algn="ctr">
                        <a:buNone/>
                      </a:pPr>
                      <a:r>
                        <a:rPr lang="en-US" altLang="zh-CN" sz="18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70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38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indent="0" algn="ctr">
                        <a:buNone/>
                      </a:pPr>
                      <a:r>
                        <a:rPr lang="en-US" altLang="zh-CN" sz="18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indent="0" algn="ctr">
                        <a:buNone/>
                      </a:pPr>
                      <a:r>
                        <a:rPr lang="en-US" altLang="zh-CN" sz="18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110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56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indent="0" algn="ctr">
                        <a:buNone/>
                      </a:pPr>
                      <a:r>
                        <a:rPr lang="en-US" altLang="zh-CN" sz="18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indent="0" algn="ctr">
                        <a:buNone/>
                      </a:pPr>
                      <a:r>
                        <a:rPr lang="en-US" altLang="zh-CN" sz="18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150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24" name="对象 23">
            <a:hlinkClick r:id="" action="ppaction://ole?verb=0"/>
          </p:cNvPr>
          <p:cNvGraphicFramePr>
            <a:graphicFrameLocks noChangeAspect="1"/>
          </p:cNvGraphicFramePr>
          <p:nvPr/>
        </p:nvGraphicFramePr>
        <p:xfrm>
          <a:off x="4442460" y="5834380"/>
          <a:ext cx="3427095" cy="764540"/>
        </p:xfrm>
        <a:graphic>
          <a:graphicData uri="http://schemas.openxmlformats.org/presentationml/2006/ole">
            <mc:AlternateContent xmlns:mc="http://schemas.openxmlformats.org/markup-compatibility/2006">
              <mc:Choice xmlns:v="urn:schemas-microsoft-com:vml" Requires="v">
                <p:oleObj spid="_x0000_s27673" r:id="rId5" imgW="1765300" imgH="393700" progId="Equation.KSEE3">
                  <p:embed/>
                </p:oleObj>
              </mc:Choice>
              <mc:Fallback>
                <p:oleObj r:id="rId5" imgW="1765300" imgH="393700" progId="Equation.KSEE3">
                  <p:embed/>
                  <p:pic>
                    <p:nvPicPr>
                      <p:cNvPr id="24" name="对象 23">
                        <a:hlinkClick r:id="" action="ppaction://ole?verb=0"/>
                      </p:cNvPr>
                      <p:cNvPicPr/>
                      <p:nvPr/>
                    </p:nvPicPr>
                    <p:blipFill>
                      <a:blip r:embed="rId6"/>
                      <a:stretch>
                        <a:fillRect/>
                      </a:stretch>
                    </p:blipFill>
                    <p:spPr>
                      <a:xfrm>
                        <a:off x="4442460" y="5834380"/>
                        <a:ext cx="3427095" cy="764540"/>
                      </a:xfrm>
                      <a:prstGeom prst="rect">
                        <a:avLst/>
                      </a:prstGeom>
                    </p:spPr>
                  </p:pic>
                </p:oleObj>
              </mc:Fallback>
            </mc:AlternateContent>
          </a:graphicData>
        </a:graphic>
      </p:graphicFrame>
      <p:grpSp>
        <p:nvGrpSpPr>
          <p:cNvPr id="16" name="组合 15"/>
          <p:cNvGrpSpPr/>
          <p:nvPr/>
        </p:nvGrpSpPr>
        <p:grpSpPr>
          <a:xfrm>
            <a:off x="4398645" y="1751965"/>
            <a:ext cx="4618990" cy="3828415"/>
            <a:chOff x="6927" y="2759"/>
            <a:chExt cx="7274" cy="6029"/>
          </a:xfrm>
        </p:grpSpPr>
        <p:cxnSp>
          <p:nvCxnSpPr>
            <p:cNvPr id="4" name="直接箭头连接符 3"/>
            <p:cNvCxnSpPr/>
            <p:nvPr/>
          </p:nvCxnSpPr>
          <p:spPr>
            <a:xfrm>
              <a:off x="6927" y="6680"/>
              <a:ext cx="7274"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5" name="直接箭头连接符 4"/>
            <p:cNvCxnSpPr/>
            <p:nvPr/>
          </p:nvCxnSpPr>
          <p:spPr>
            <a:xfrm flipV="1">
              <a:off x="6927" y="2804"/>
              <a:ext cx="0" cy="5985"/>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6" name="直接连接符 5"/>
            <p:cNvCxnSpPr/>
            <p:nvPr/>
          </p:nvCxnSpPr>
          <p:spPr>
            <a:xfrm>
              <a:off x="9688" y="6498"/>
              <a:ext cx="0" cy="36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 name="直接连接符 6"/>
            <p:cNvCxnSpPr/>
            <p:nvPr/>
          </p:nvCxnSpPr>
          <p:spPr>
            <a:xfrm>
              <a:off x="8258" y="6498"/>
              <a:ext cx="0" cy="168"/>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a:off x="13033" y="6499"/>
              <a:ext cx="0" cy="363"/>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9688" y="4150"/>
              <a:ext cx="3366" cy="3402"/>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0" name="直接连接符 9"/>
            <p:cNvCxnSpPr/>
            <p:nvPr/>
          </p:nvCxnSpPr>
          <p:spPr>
            <a:xfrm>
              <a:off x="9688" y="6648"/>
              <a:ext cx="0" cy="947"/>
            </a:xfrm>
            <a:prstGeom prst="line">
              <a:avLst/>
            </a:prstGeom>
            <a:solidFill>
              <a:schemeClr val="accent1"/>
            </a:solidFill>
            <a:ln w="22225" cap="flat" cmpd="sng" algn="ctr">
              <a:solidFill>
                <a:schemeClr val="accent1"/>
              </a:solidFill>
              <a:prstDash val="solid"/>
              <a:round/>
              <a:headEnd type="none" w="med" len="med"/>
              <a:tailEnd type="none" w="med" len="med"/>
            </a:ln>
          </p:spPr>
        </p:cxnSp>
        <p:cxnSp>
          <p:nvCxnSpPr>
            <p:cNvPr id="11" name="直接连接符 10"/>
            <p:cNvCxnSpPr/>
            <p:nvPr/>
          </p:nvCxnSpPr>
          <p:spPr>
            <a:xfrm flipV="1">
              <a:off x="13052" y="4150"/>
              <a:ext cx="0" cy="3409"/>
            </a:xfrm>
            <a:prstGeom prst="line">
              <a:avLst/>
            </a:prstGeom>
            <a:solidFill>
              <a:schemeClr val="accent1"/>
            </a:solidFill>
            <a:ln w="22225" cap="flat" cmpd="sng" algn="ctr">
              <a:solidFill>
                <a:schemeClr val="accent1"/>
              </a:solidFill>
              <a:prstDash val="solid"/>
              <a:round/>
              <a:headEnd type="none" w="med" len="med"/>
              <a:tailEnd type="none" w="med" len="med"/>
            </a:ln>
          </p:spPr>
        </p:cxnSp>
        <p:sp>
          <p:nvSpPr>
            <p:cNvPr id="12" name="文本框 11"/>
            <p:cNvSpPr txBox="1"/>
            <p:nvPr/>
          </p:nvSpPr>
          <p:spPr>
            <a:xfrm>
              <a:off x="8926" y="5779"/>
              <a:ext cx="697" cy="720"/>
            </a:xfrm>
            <a:prstGeom prst="rect">
              <a:avLst/>
            </a:prstGeom>
            <a:noFill/>
          </p:spPr>
          <p:txBody>
            <a:bodyPr wrap="square" rtlCol="0">
              <a:spAutoFit/>
            </a:bodyPr>
            <a:lstStyle/>
            <a:p>
              <a:r>
                <a:rPr lang="en-US" altLang="zh-CN"/>
                <a:t>4</a:t>
              </a:r>
            </a:p>
          </p:txBody>
        </p:sp>
        <p:sp>
          <p:nvSpPr>
            <p:cNvPr id="13" name="文本框 12"/>
            <p:cNvSpPr txBox="1"/>
            <p:nvPr/>
          </p:nvSpPr>
          <p:spPr>
            <a:xfrm>
              <a:off x="12335" y="5928"/>
              <a:ext cx="697" cy="720"/>
            </a:xfrm>
            <a:prstGeom prst="rect">
              <a:avLst/>
            </a:prstGeom>
            <a:noFill/>
          </p:spPr>
          <p:txBody>
            <a:bodyPr wrap="square" rtlCol="0">
              <a:spAutoFit/>
            </a:bodyPr>
            <a:lstStyle/>
            <a:p>
              <a:r>
                <a:rPr lang="en-US" altLang="zh-CN"/>
                <a:t>5</a:t>
              </a:r>
            </a:p>
          </p:txBody>
        </p:sp>
        <p:sp>
          <p:nvSpPr>
            <p:cNvPr id="14" name="文本框 13"/>
            <p:cNvSpPr txBox="1"/>
            <p:nvPr/>
          </p:nvSpPr>
          <p:spPr>
            <a:xfrm>
              <a:off x="9339" y="7595"/>
              <a:ext cx="980" cy="720"/>
            </a:xfrm>
            <a:prstGeom prst="rect">
              <a:avLst/>
            </a:prstGeom>
            <a:noFill/>
          </p:spPr>
          <p:txBody>
            <a:bodyPr wrap="square" rtlCol="0">
              <a:spAutoFit/>
            </a:bodyPr>
            <a:lstStyle/>
            <a:p>
              <a:r>
                <a:rPr lang="en-US" altLang="zh-CN"/>
                <a:t>-10</a:t>
              </a:r>
            </a:p>
          </p:txBody>
        </p:sp>
        <p:sp>
          <p:nvSpPr>
            <p:cNvPr id="15" name="文本框 14"/>
            <p:cNvSpPr txBox="1"/>
            <p:nvPr/>
          </p:nvSpPr>
          <p:spPr>
            <a:xfrm>
              <a:off x="13221" y="4461"/>
              <a:ext cx="980" cy="720"/>
            </a:xfrm>
            <a:prstGeom prst="rect">
              <a:avLst/>
            </a:prstGeom>
            <a:noFill/>
          </p:spPr>
          <p:txBody>
            <a:bodyPr wrap="square" rtlCol="0">
              <a:spAutoFit/>
            </a:bodyPr>
            <a:lstStyle/>
            <a:p>
              <a:r>
                <a:rPr lang="en-US" altLang="zh-CN"/>
                <a:t>30</a:t>
              </a:r>
            </a:p>
          </p:txBody>
        </p:sp>
        <p:cxnSp>
          <p:nvCxnSpPr>
            <p:cNvPr id="17" name="直接连接符 16"/>
            <p:cNvCxnSpPr/>
            <p:nvPr/>
          </p:nvCxnSpPr>
          <p:spPr>
            <a:xfrm>
              <a:off x="9688" y="7552"/>
              <a:ext cx="3344"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p:nvPr/>
          </p:nvCxnSpPr>
          <p:spPr>
            <a:xfrm>
              <a:off x="9688" y="6668"/>
              <a:ext cx="886" cy="0"/>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19" name="文本框 18"/>
            <p:cNvSpPr txBox="1"/>
            <p:nvPr/>
          </p:nvSpPr>
          <p:spPr>
            <a:xfrm>
              <a:off x="9481" y="5778"/>
              <a:ext cx="697" cy="720"/>
            </a:xfrm>
            <a:prstGeom prst="rect">
              <a:avLst/>
            </a:prstGeom>
            <a:noFill/>
          </p:spPr>
          <p:txBody>
            <a:bodyPr wrap="square" rtlCol="0">
              <a:spAutoFit/>
            </a:bodyPr>
            <a:lstStyle/>
            <a:p>
              <a:r>
                <a:rPr lang="en-US" altLang="zh-CN"/>
                <a:t>A</a:t>
              </a:r>
            </a:p>
          </p:txBody>
        </p:sp>
        <p:sp>
          <p:nvSpPr>
            <p:cNvPr id="20" name="文本框 19"/>
            <p:cNvSpPr txBox="1"/>
            <p:nvPr/>
          </p:nvSpPr>
          <p:spPr>
            <a:xfrm>
              <a:off x="13221" y="5779"/>
              <a:ext cx="697" cy="720"/>
            </a:xfrm>
            <a:prstGeom prst="rect">
              <a:avLst/>
            </a:prstGeom>
            <a:noFill/>
          </p:spPr>
          <p:txBody>
            <a:bodyPr wrap="square" rtlCol="0">
              <a:spAutoFit/>
            </a:bodyPr>
            <a:lstStyle/>
            <a:p>
              <a:r>
                <a:rPr lang="en-US" altLang="zh-CN"/>
                <a:t>B</a:t>
              </a:r>
            </a:p>
          </p:txBody>
        </p:sp>
        <p:sp>
          <p:nvSpPr>
            <p:cNvPr id="21" name="文本框 20"/>
            <p:cNvSpPr txBox="1"/>
            <p:nvPr/>
          </p:nvSpPr>
          <p:spPr>
            <a:xfrm>
              <a:off x="11023" y="5779"/>
              <a:ext cx="697" cy="720"/>
            </a:xfrm>
            <a:prstGeom prst="rect">
              <a:avLst/>
            </a:prstGeom>
            <a:noFill/>
          </p:spPr>
          <p:txBody>
            <a:bodyPr wrap="square" rtlCol="0">
              <a:spAutoFit/>
            </a:bodyPr>
            <a:lstStyle/>
            <a:p>
              <a:r>
                <a:rPr lang="en-US" altLang="zh-CN"/>
                <a:t>M</a:t>
              </a:r>
            </a:p>
          </p:txBody>
        </p:sp>
        <p:sp>
          <p:nvSpPr>
            <p:cNvPr id="22" name="文本框 21"/>
            <p:cNvSpPr txBox="1"/>
            <p:nvPr/>
          </p:nvSpPr>
          <p:spPr>
            <a:xfrm>
              <a:off x="8991" y="7192"/>
              <a:ext cx="697" cy="720"/>
            </a:xfrm>
            <a:prstGeom prst="rect">
              <a:avLst/>
            </a:prstGeom>
            <a:noFill/>
          </p:spPr>
          <p:txBody>
            <a:bodyPr wrap="square" rtlCol="0">
              <a:spAutoFit/>
            </a:bodyPr>
            <a:lstStyle/>
            <a:p>
              <a:r>
                <a:rPr lang="en-US" altLang="zh-CN"/>
                <a:t>C</a:t>
              </a:r>
            </a:p>
          </p:txBody>
        </p:sp>
        <p:sp>
          <p:nvSpPr>
            <p:cNvPr id="23" name="文本框 22"/>
            <p:cNvSpPr txBox="1"/>
            <p:nvPr/>
          </p:nvSpPr>
          <p:spPr>
            <a:xfrm>
              <a:off x="13054" y="3430"/>
              <a:ext cx="697" cy="720"/>
            </a:xfrm>
            <a:prstGeom prst="rect">
              <a:avLst/>
            </a:prstGeom>
            <a:noFill/>
          </p:spPr>
          <p:txBody>
            <a:bodyPr wrap="square" rtlCol="0">
              <a:spAutoFit/>
            </a:bodyPr>
            <a:lstStyle/>
            <a:p>
              <a:r>
                <a:rPr lang="en-US" altLang="zh-CN"/>
                <a:t>D</a:t>
              </a:r>
            </a:p>
          </p:txBody>
        </p:sp>
        <p:sp>
          <p:nvSpPr>
            <p:cNvPr id="25" name="文本框 24"/>
            <p:cNvSpPr txBox="1"/>
            <p:nvPr/>
          </p:nvSpPr>
          <p:spPr>
            <a:xfrm>
              <a:off x="13221" y="7552"/>
              <a:ext cx="697" cy="720"/>
            </a:xfrm>
            <a:prstGeom prst="rect">
              <a:avLst/>
            </a:prstGeom>
            <a:noFill/>
          </p:spPr>
          <p:txBody>
            <a:bodyPr wrap="square" rtlCol="0">
              <a:spAutoFit/>
            </a:bodyPr>
            <a:lstStyle/>
            <a:p>
              <a:r>
                <a:rPr lang="en-US" altLang="zh-CN"/>
                <a:t>N</a:t>
              </a:r>
            </a:p>
          </p:txBody>
        </p:sp>
        <p:cxnSp>
          <p:nvCxnSpPr>
            <p:cNvPr id="3" name="直接连接符 2"/>
            <p:cNvCxnSpPr/>
            <p:nvPr/>
          </p:nvCxnSpPr>
          <p:spPr>
            <a:xfrm>
              <a:off x="9688" y="7552"/>
              <a:ext cx="3349" cy="0"/>
            </a:xfrm>
            <a:prstGeom prst="line">
              <a:avLst/>
            </a:prstGeom>
            <a:ln>
              <a:headEnd type="none" w="med" len="med"/>
              <a:tailEnd type="none" w="med" len="med"/>
            </a:ln>
          </p:spPr>
          <p:style>
            <a:lnRef idx="2">
              <a:schemeClr val="accent6"/>
            </a:lnRef>
            <a:fillRef idx="0">
              <a:schemeClr val="accent6"/>
            </a:fillRef>
            <a:effectRef idx="1">
              <a:schemeClr val="accent6"/>
            </a:effectRef>
            <a:fontRef idx="minor">
              <a:schemeClr val="tx1"/>
            </a:fontRef>
          </p:style>
        </p:cxnSp>
        <p:sp>
          <p:nvSpPr>
            <p:cNvPr id="26" name="文本框 25"/>
            <p:cNvSpPr txBox="1"/>
            <p:nvPr/>
          </p:nvSpPr>
          <p:spPr>
            <a:xfrm>
              <a:off x="7094" y="2759"/>
              <a:ext cx="3226" cy="624"/>
            </a:xfrm>
            <a:prstGeom prst="rect">
              <a:avLst/>
            </a:prstGeom>
            <a:noFill/>
          </p:spPr>
          <p:txBody>
            <a:bodyPr wrap="square" rtlCol="0">
              <a:spAutoFit/>
            </a:bodyPr>
            <a:lstStyle/>
            <a:p>
              <a:r>
                <a:rPr lang="zh-CN" altLang="en-US" sz="2000" b="1"/>
                <a:t>累积净现金流量</a:t>
              </a:r>
            </a:p>
          </p:txBody>
        </p:sp>
        <p:sp>
          <p:nvSpPr>
            <p:cNvPr id="27" name="文本框 26"/>
            <p:cNvSpPr txBox="1"/>
            <p:nvPr/>
          </p:nvSpPr>
          <p:spPr>
            <a:xfrm>
              <a:off x="13221" y="6776"/>
              <a:ext cx="621" cy="624"/>
            </a:xfrm>
            <a:prstGeom prst="rect">
              <a:avLst/>
            </a:prstGeom>
            <a:noFill/>
          </p:spPr>
          <p:txBody>
            <a:bodyPr wrap="square" rtlCol="0">
              <a:spAutoFit/>
            </a:bodyPr>
            <a:lstStyle/>
            <a:p>
              <a:r>
                <a:rPr lang="en-US" altLang="zh-CN" sz="2000" b="1"/>
                <a:t>t</a:t>
              </a:r>
            </a:p>
          </p:txBody>
        </p:sp>
        <p:sp>
          <p:nvSpPr>
            <p:cNvPr id="28" name="椭圆 27"/>
            <p:cNvSpPr/>
            <p:nvPr/>
          </p:nvSpPr>
          <p:spPr>
            <a:xfrm>
              <a:off x="9581" y="7554"/>
              <a:ext cx="227" cy="227"/>
            </a:xfrm>
            <a:prstGeom prst="ellipse">
              <a:avLst/>
            </a:prstGeom>
            <a:solidFill>
              <a:srgbClr val="C0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29" name="椭圆 28"/>
            <p:cNvSpPr/>
            <p:nvPr/>
          </p:nvSpPr>
          <p:spPr>
            <a:xfrm>
              <a:off x="12939" y="4034"/>
              <a:ext cx="227" cy="227"/>
            </a:xfrm>
            <a:prstGeom prst="ellipse">
              <a:avLst/>
            </a:prstGeom>
            <a:solidFill>
              <a:srgbClr val="C00000"/>
            </a:solidFill>
            <a:ln w="9525" cap="flat" cmpd="sng" algn="ctr">
              <a:no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grpSp>
    </p:spTree>
    <p:extLst>
      <p:ext uri="{BB962C8B-B14F-4D97-AF65-F5344CB8AC3E}">
        <p14:creationId xmlns:p14="http://schemas.microsoft.com/office/powerpoint/2010/main" val="2850436898"/>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5"/>
          <p:cNvSpPr/>
          <p:nvPr/>
        </p:nvSpPr>
        <p:spPr>
          <a:xfrm>
            <a:off x="429260" y="837565"/>
            <a:ext cx="8285480" cy="1991360"/>
          </a:xfrm>
          <a:prstGeom prst="rect">
            <a:avLst/>
          </a:prstGeom>
          <a:noFill/>
          <a:ln w="9525">
            <a:noFill/>
          </a:ln>
        </p:spPr>
        <p:txBody>
          <a:bodyPr wrap="square" anchor="t">
            <a:spAutoFit/>
          </a:bodyPr>
          <a:lstStyle/>
          <a:p>
            <a:pPr lvl="0" indent="0" algn="just">
              <a:lnSpc>
                <a:spcPct val="130000"/>
              </a:lnSpc>
            </a:pPr>
            <a:r>
              <a:rPr lang="zh-CN" altLang="en-US"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黑体" panose="02010609060101010101" pitchFamily="49" charset="-122"/>
              </a:rPr>
              <a:t>例4-1】</a:t>
            </a:r>
            <a:r>
              <a:rPr lang="zh-CN" altLang="en-US" b="1" dirty="0">
                <a:latin typeface="Times New Roman" panose="02020603050405020304" pitchFamily="18" charset="0"/>
                <a:ea typeface="宋体" panose="02010600030101010101" pitchFamily="2" charset="-122"/>
              </a:rPr>
              <a:t>  某化工建设项目的计算结果显示，该项目第一年建成，投资100万元。第二年投产并获净收益20万元，第三年的净收益为30万元，此后连续五年均为每年50万元。试求该项目的静态投资回收期</a:t>
            </a:r>
            <a:r>
              <a:rPr lang="en-US" altLang="zh-CN" b="1" dirty="0">
                <a:latin typeface="Times New Roman" panose="02020603050405020304" pitchFamily="18" charset="0"/>
                <a:ea typeface="宋体" panose="02010600030101010101" pitchFamily="2" charset="-122"/>
              </a:rPr>
              <a:t>P</a:t>
            </a:r>
            <a:r>
              <a:rPr lang="en-US" altLang="zh-CN" b="1" baseline="-30000" dirty="0">
                <a:latin typeface="Times New Roman" panose="02020603050405020304" pitchFamily="18" charset="0"/>
                <a:ea typeface="宋体" panose="02010600030101010101" pitchFamily="2" charset="-122"/>
              </a:rPr>
              <a:t>t</a:t>
            </a:r>
            <a:r>
              <a:rPr lang="en-US" altLang="zh-CN" b="1" dirty="0">
                <a:latin typeface="Times New Roman" panose="02020603050405020304" pitchFamily="18" charset="0"/>
                <a:ea typeface="宋体" panose="02010600030101010101" pitchFamily="2" charset="-122"/>
              </a:rPr>
              <a:t>。</a:t>
            </a:r>
            <a:endParaRPr lang="zh-CN" altLang="en-US" b="1" dirty="0">
              <a:latin typeface="Times New Roman" panose="02020603050405020304" pitchFamily="18" charset="0"/>
              <a:ea typeface="宋体" panose="02010600030101010101" pitchFamily="2" charset="-122"/>
            </a:endParaRPr>
          </a:p>
        </p:txBody>
      </p:sp>
      <p:grpSp>
        <p:nvGrpSpPr>
          <p:cNvPr id="2" name="Group 8"/>
          <p:cNvGrpSpPr/>
          <p:nvPr/>
        </p:nvGrpSpPr>
        <p:grpSpPr>
          <a:xfrm>
            <a:off x="282575" y="3111500"/>
            <a:ext cx="8066088" cy="2651125"/>
            <a:chOff x="1139" y="1738"/>
            <a:chExt cx="5081" cy="1670"/>
          </a:xfrm>
        </p:grpSpPr>
        <p:graphicFrame>
          <p:nvGraphicFramePr>
            <p:cNvPr id="13315" name="Object 4"/>
            <p:cNvGraphicFramePr>
              <a:graphicFrameLocks noChangeAspect="1"/>
            </p:cNvGraphicFramePr>
            <p:nvPr>
              <p:extLst>
                <p:ext uri="{D42A27DB-BD31-4B8C-83A1-F6EECF244321}">
                  <p14:modId xmlns:p14="http://schemas.microsoft.com/office/powerpoint/2010/main" val="3296881589"/>
                </p:ext>
              </p:extLst>
            </p:nvPr>
          </p:nvGraphicFramePr>
          <p:xfrm>
            <a:off x="1139" y="2008"/>
            <a:ext cx="1304" cy="517"/>
          </p:xfrm>
          <a:graphic>
            <a:graphicData uri="http://schemas.openxmlformats.org/presentationml/2006/ole">
              <mc:AlternateContent xmlns:mc="http://schemas.openxmlformats.org/markup-compatibility/2006">
                <mc:Choice xmlns:v="urn:schemas-microsoft-com:vml" Requires="v">
                  <p:oleObj spid="_x0000_s28685" r:id="rId3" imgW="838200" imgH="368300" progId="Equation.3">
                    <p:embed/>
                  </p:oleObj>
                </mc:Choice>
                <mc:Fallback>
                  <p:oleObj r:id="rId3" imgW="838200" imgH="368300" progId="Equation.3">
                    <p:embed/>
                    <p:pic>
                      <p:nvPicPr>
                        <p:cNvPr id="13315" name="Object 4"/>
                        <p:cNvPicPr/>
                        <p:nvPr/>
                      </p:nvPicPr>
                      <p:blipFill>
                        <a:blip r:embed="rId4"/>
                        <a:stretch>
                          <a:fillRect/>
                        </a:stretch>
                      </p:blipFill>
                      <p:spPr>
                        <a:xfrm>
                          <a:off x="1139" y="2008"/>
                          <a:ext cx="1304" cy="517"/>
                        </a:xfrm>
                        <a:prstGeom prst="rect">
                          <a:avLst/>
                        </a:prstGeom>
                        <a:noFill/>
                        <a:ln w="38100">
                          <a:noFill/>
                          <a:miter/>
                        </a:ln>
                      </p:spPr>
                    </p:pic>
                  </p:oleObj>
                </mc:Fallback>
              </mc:AlternateContent>
            </a:graphicData>
          </a:graphic>
        </p:graphicFrame>
        <p:sp>
          <p:nvSpPr>
            <p:cNvPr id="13316" name="Rectangle 7"/>
            <p:cNvSpPr/>
            <p:nvPr/>
          </p:nvSpPr>
          <p:spPr>
            <a:xfrm>
              <a:off x="1709" y="1738"/>
              <a:ext cx="4511" cy="1670"/>
            </a:xfrm>
            <a:prstGeom prst="rect">
              <a:avLst/>
            </a:prstGeom>
            <a:noFill/>
            <a:ln w="9525">
              <a:noFill/>
            </a:ln>
          </p:spPr>
          <p:txBody>
            <a:bodyPr wrap="square" anchor="t">
              <a:spAutoFit/>
            </a:bodyPr>
            <a:lstStyle/>
            <a:p>
              <a:pPr lvl="0" indent="0" eaLnBrk="0" hangingPunct="0">
                <a:lnSpc>
                  <a:spcPct val="150000"/>
                </a:lnSpc>
                <a:spcBef>
                  <a:spcPct val="50000"/>
                </a:spcBef>
              </a:pPr>
              <a:r>
                <a:rPr lang="zh-CN" altLang="en-US" b="1" dirty="0">
                  <a:latin typeface="Times New Roman" panose="02020603050405020304" pitchFamily="18" charset="0"/>
                  <a:ea typeface="宋体" panose="02010600030101010101" pitchFamily="2" charset="-122"/>
                </a:rPr>
                <a:t>解：将已知条件代入静态投资回收期计算式(4-1)得</a:t>
              </a:r>
            </a:p>
            <a:p>
              <a:pPr lvl="0" indent="0" eaLnBrk="0" hangingPunct="0">
                <a:lnSpc>
                  <a:spcPct val="150000"/>
                </a:lnSpc>
                <a:spcBef>
                  <a:spcPct val="50000"/>
                </a:spcBef>
              </a:pPr>
              <a:r>
                <a:rPr lang="zh-CN" altLang="en-US" b="1" dirty="0">
                  <a:latin typeface="Times New Roman" panose="02020603050405020304" pitchFamily="18" charset="0"/>
                  <a:ea typeface="宋体" panose="02010600030101010101" pitchFamily="2" charset="-122"/>
                </a:rPr>
                <a:t>                  －100＋20＋30＋50=0</a:t>
              </a:r>
            </a:p>
            <a:p>
              <a:pPr lvl="0" indent="0" eaLnBrk="0" hangingPunct="0">
                <a:lnSpc>
                  <a:spcPct val="150000"/>
                </a:lnSpc>
                <a:spcBef>
                  <a:spcPct val="50000"/>
                </a:spcBef>
              </a:pPr>
              <a:r>
                <a:rPr lang="zh-CN" altLang="en-US" b="1" dirty="0">
                  <a:latin typeface="Times New Roman" panose="02020603050405020304" pitchFamily="18"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答：该项目的静态投资回收期从建设开始年算起为</a:t>
              </a:r>
              <a:r>
                <a:rPr lang="zh-CN" altLang="en-US" b="1" dirty="0">
                  <a:latin typeface="Times New Roman" panose="02020603050405020304" pitchFamily="18" charset="0"/>
                  <a:ea typeface="宋体" panose="02010600030101010101" pitchFamily="2" charset="-122"/>
                </a:rPr>
                <a:t>4</a:t>
              </a:r>
              <a:r>
                <a:rPr lang="zh-CN" altLang="en-US" b="1" dirty="0">
                  <a:latin typeface="宋体" panose="02010600030101010101" pitchFamily="2" charset="-122"/>
                  <a:ea typeface="宋体" panose="02010600030101010101" pitchFamily="2" charset="-122"/>
                </a:rPr>
                <a:t>年，若从投产年算起为</a:t>
              </a:r>
              <a:r>
                <a:rPr lang="zh-CN" altLang="en-US" b="1" dirty="0">
                  <a:latin typeface="Times New Roman" panose="02020603050405020304" pitchFamily="18" charset="0"/>
                  <a:ea typeface="宋体" panose="02010600030101010101" pitchFamily="2" charset="-122"/>
                </a:rPr>
                <a:t>3</a:t>
              </a:r>
              <a:r>
                <a:rPr lang="zh-CN" altLang="en-US" b="1" dirty="0">
                  <a:latin typeface="宋体" panose="02010600030101010101" pitchFamily="2" charset="-122"/>
                  <a:ea typeface="宋体" panose="02010600030101010101" pitchFamily="2" charset="-122"/>
                </a:rPr>
                <a:t>年。</a:t>
              </a:r>
              <a:r>
                <a:rPr lang="zh-CN" altLang="en-US" b="1" dirty="0">
                  <a:latin typeface="Times New Roman" panose="02020603050405020304" pitchFamily="18" charset="0"/>
                  <a:ea typeface="宋体" panose="02010600030101010101" pitchFamily="2" charset="-122"/>
                </a:rPr>
                <a:t> </a:t>
              </a:r>
            </a:p>
          </p:txBody>
        </p:sp>
      </p:grpSp>
      <p:sp>
        <p:nvSpPr>
          <p:cNvPr id="13317" name="Rectangle 9"/>
          <p:cNvSpPr/>
          <p:nvPr/>
        </p:nvSpPr>
        <p:spPr>
          <a:xfrm>
            <a:off x="304800" y="228600"/>
            <a:ext cx="4113213" cy="519113"/>
          </a:xfrm>
          <a:prstGeom prst="rect">
            <a:avLst/>
          </a:prstGeom>
          <a:noFill/>
          <a:ln w="9525">
            <a:noFill/>
          </a:ln>
        </p:spPr>
        <p:txBody>
          <a:bodyPr wrap="none" anchor="t">
            <a:spAutoFit/>
          </a:bodyPr>
          <a:lstStyle/>
          <a:p>
            <a:pPr lvl="0" indent="0"/>
            <a:r>
              <a:rPr lang="zh-CN" altLang="en-US" sz="2800" b="1" dirty="0">
                <a:solidFill>
                  <a:srgbClr val="B3381F"/>
                </a:solidFill>
                <a:latin typeface="黑体" panose="02010609060101010101" pitchFamily="49" charset="-122"/>
                <a:ea typeface="黑体" panose="02010609060101010101" pitchFamily="49" charset="-122"/>
              </a:rPr>
              <a:t>静态投资回收期计算举例</a:t>
            </a:r>
          </a:p>
        </p:txBody>
      </p:sp>
      <p:sp>
        <p:nvSpPr>
          <p:cNvPr id="3" name="灯片编号占位符 2"/>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57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40865629"/>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46"/>
          <p:cNvSpPr/>
          <p:nvPr/>
        </p:nvSpPr>
        <p:spPr>
          <a:xfrm>
            <a:off x="101600" y="203200"/>
            <a:ext cx="8942388" cy="822325"/>
          </a:xfrm>
          <a:prstGeom prst="rect">
            <a:avLst/>
          </a:prstGeom>
          <a:noFill/>
          <a:ln w="9525">
            <a:noFill/>
          </a:ln>
        </p:spPr>
        <p:txBody>
          <a:bodyPr wrap="square" anchor="t">
            <a:spAutoFit/>
          </a:bodyPr>
          <a:lstStyle/>
          <a:p>
            <a:pPr lvl="0" indent="0"/>
            <a:r>
              <a:rPr lang="zh-CN" altLang="en-US" b="1" dirty="0">
                <a:latin typeface="Times New Roman" panose="02020603050405020304" pitchFamily="18" charset="0"/>
                <a:ea typeface="黑体" panose="02010609060101010101" pitchFamily="49" charset="-122"/>
              </a:rPr>
              <a:t>【例 </a:t>
            </a:r>
            <a:r>
              <a:rPr lang="en-US" altLang="zh-CN" b="1" dirty="0">
                <a:latin typeface="Times New Roman" panose="02020603050405020304" pitchFamily="18" charset="0"/>
                <a:ea typeface="黑体" panose="02010609060101010101" pitchFamily="49" charset="-122"/>
              </a:rPr>
              <a:t>4-2</a:t>
            </a:r>
            <a:r>
              <a:rPr lang="zh-CN" altLang="en-US" b="1" dirty="0">
                <a:latin typeface="Times New Roman" panose="02020603050405020304" pitchFamily="18" charset="0"/>
                <a:ea typeface="黑体" panose="02010609060101010101" pitchFamily="49" charset="-122"/>
              </a:rPr>
              <a:t>】</a:t>
            </a:r>
            <a:r>
              <a:rPr lang="zh-CN" altLang="en-US" b="1" dirty="0">
                <a:latin typeface="宋体" panose="02010600030101010101" pitchFamily="2" charset="-122"/>
                <a:ea typeface="宋体" panose="02010600030101010101" pitchFamily="2" charset="-122"/>
              </a:rPr>
              <a:t>某项目建设方案的投资和收益情况如下表所列，若标准投资回收期为</a:t>
            </a:r>
            <a:r>
              <a:rPr lang="zh-CN" altLang="en-US" b="1" dirty="0">
                <a:latin typeface="Times New Roman" panose="02020603050405020304" pitchFamily="18" charset="0"/>
                <a:ea typeface="宋体" panose="02010600030101010101" pitchFamily="2" charset="-122"/>
              </a:rPr>
              <a:t>5</a:t>
            </a:r>
            <a:r>
              <a:rPr lang="zh-CN" altLang="en-US" b="1" dirty="0">
                <a:latin typeface="宋体" panose="02010600030101010101" pitchFamily="2" charset="-122"/>
                <a:ea typeface="宋体" panose="02010600030101010101" pitchFamily="2" charset="-122"/>
              </a:rPr>
              <a:t>年，试用静态投资回收期法评价此方案。</a:t>
            </a:r>
            <a:r>
              <a:rPr lang="zh-CN" altLang="en-US" b="1" dirty="0">
                <a:latin typeface="Times New Roman" panose="02020603050405020304" pitchFamily="18" charset="0"/>
                <a:ea typeface="宋体" panose="02010600030101010101" pitchFamily="2" charset="-122"/>
              </a:rPr>
              <a:t> </a:t>
            </a:r>
          </a:p>
        </p:txBody>
      </p:sp>
      <p:graphicFrame>
        <p:nvGraphicFramePr>
          <p:cNvPr id="13502" name="Group 190"/>
          <p:cNvGraphicFramePr>
            <a:graphicFrameLocks noGrp="1"/>
          </p:cNvGraphicFramePr>
          <p:nvPr>
            <p:custDataLst>
              <p:tags r:id="rId1"/>
            </p:custDataLst>
          </p:nvPr>
        </p:nvGraphicFramePr>
        <p:xfrm>
          <a:off x="962025" y="1539875"/>
          <a:ext cx="6356985" cy="3657600"/>
        </p:xfrm>
        <a:graphic>
          <a:graphicData uri="http://schemas.openxmlformats.org/drawingml/2006/table">
            <a:tbl>
              <a:tblPr/>
              <a:tblGrid>
                <a:gridCol w="1139825">
                  <a:extLst>
                    <a:ext uri="{9D8B030D-6E8A-4147-A177-3AD203B41FA5}">
                      <a16:colId xmlns:a16="http://schemas.microsoft.com/office/drawing/2014/main" val="20000"/>
                    </a:ext>
                  </a:extLst>
                </a:gridCol>
                <a:gridCol w="2447925">
                  <a:extLst>
                    <a:ext uri="{9D8B030D-6E8A-4147-A177-3AD203B41FA5}">
                      <a16:colId xmlns:a16="http://schemas.microsoft.com/office/drawing/2014/main" val="20001"/>
                    </a:ext>
                  </a:extLst>
                </a:gridCol>
                <a:gridCol w="2769235">
                  <a:extLst>
                    <a:ext uri="{9D8B030D-6E8A-4147-A177-3AD203B41FA5}">
                      <a16:colId xmlns:a16="http://schemas.microsoft.com/office/drawing/2014/main" val="20002"/>
                    </a:ext>
                  </a:extLst>
                </a:gridCol>
              </a:tblGrid>
              <a:tr h="36576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年 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净现金流量（万元）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累积净现金流量（万元）</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638">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56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56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76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76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5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56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2385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55600">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3492" name="Rectangle 180"/>
          <p:cNvSpPr/>
          <p:nvPr/>
        </p:nvSpPr>
        <p:spPr>
          <a:xfrm>
            <a:off x="942975" y="5457825"/>
            <a:ext cx="7239000" cy="1006475"/>
          </a:xfrm>
          <a:prstGeom prst="rect">
            <a:avLst/>
          </a:prstGeom>
          <a:noFill/>
          <a:ln w="9525">
            <a:noFill/>
          </a:ln>
        </p:spPr>
        <p:txBody>
          <a:bodyPr anchor="t">
            <a:spAutoFit/>
          </a:bodyPr>
          <a:lstStyle/>
          <a:p>
            <a:pPr lvl="0" indent="0" algn="just"/>
            <a:r>
              <a:rPr lang="zh-CN" altLang="en-US" sz="2000" b="1" dirty="0">
                <a:latin typeface="楷体_GB2312" panose="02010609030101010101" pitchFamily="49" charset="-122"/>
                <a:ea typeface="楷体_GB2312" panose="02010609030101010101" pitchFamily="49" charset="-122"/>
              </a:rPr>
              <a:t>  解：根据表</a:t>
            </a:r>
            <a:r>
              <a:rPr lang="en-US" altLang="zh-CN" sz="2000" b="1" dirty="0">
                <a:latin typeface="楷体_GB2312" panose="02010609030101010101" pitchFamily="49" charset="-122"/>
                <a:ea typeface="楷体_GB2312" panose="02010609030101010101" pitchFamily="49" charset="-122"/>
              </a:rPr>
              <a:t>4-1</a:t>
            </a:r>
            <a:r>
              <a:rPr lang="zh-CN" altLang="en-US" sz="2000" b="1" dirty="0">
                <a:latin typeface="楷体_GB2312" panose="02010609030101010101" pitchFamily="49" charset="-122"/>
                <a:ea typeface="楷体_GB2312" panose="02010609030101010101" pitchFamily="49" charset="-122"/>
              </a:rPr>
              <a:t>中的数据可计算出项目方案各年净现金流量及累计净现金流量如表4-2。根据表4-2的结果和式(4-3）可得：</a:t>
            </a:r>
          </a:p>
          <a:p>
            <a:pPr lvl="0" indent="0" algn="just" eaLnBrk="0" hangingPunct="0"/>
            <a:r>
              <a:rPr lang="zh-CN" altLang="en-US" sz="2000" b="1" dirty="0">
                <a:latin typeface="楷体_GB2312" panose="02010609030101010101" pitchFamily="49" charset="-122"/>
                <a:ea typeface="楷体_GB2312" panose="02010609030101010101" pitchFamily="49" charset="-122"/>
              </a:rPr>
              <a:t>    </a:t>
            </a:r>
            <a:r>
              <a:rPr lang="en-US" altLang="zh-CN" sz="2000" b="1" dirty="0">
                <a:latin typeface="楷体_GB2312" panose="02010609030101010101" pitchFamily="49" charset="-122"/>
                <a:ea typeface="楷体_GB2312" panose="02010609030101010101" pitchFamily="49" charset="-122"/>
              </a:rPr>
              <a:t>P</a:t>
            </a:r>
            <a:r>
              <a:rPr lang="en-US" altLang="zh-CN" sz="2000" b="1" baseline="-30000" dirty="0">
                <a:latin typeface="楷体_GB2312" panose="02010609030101010101" pitchFamily="49" charset="-122"/>
                <a:ea typeface="楷体_GB2312" panose="02010609030101010101" pitchFamily="49" charset="-122"/>
              </a:rPr>
              <a:t>t</a:t>
            </a:r>
            <a:r>
              <a:rPr lang="en-US" altLang="zh-CN" sz="2000" b="1" dirty="0">
                <a:latin typeface="楷体_GB2312" panose="02010609030101010101" pitchFamily="49" charset="-122"/>
                <a:ea typeface="楷体_GB2312" panose="02010609030101010101" pitchFamily="49" charset="-122"/>
              </a:rPr>
              <a:t>=5－1＋(</a:t>
            </a:r>
            <a:r>
              <a:rPr lang="en-US" altLang="zh-CN" sz="2000" b="1" dirty="0">
                <a:latin typeface="楷体_GB2312" panose="02010609030101010101" pitchFamily="49" charset="-122"/>
                <a:ea typeface="楷体_GB2312" panose="02010609030101010101" pitchFamily="49" charset="-122"/>
                <a:sym typeface="Symbol" panose="05050102010706020507" pitchFamily="18" charset="2"/>
              </a:rPr>
              <a:t>0</a:t>
            </a:r>
            <a:r>
              <a:rPr lang="en-US" altLang="zh-CN" sz="2000" b="1" dirty="0">
                <a:latin typeface="楷体_GB2312" panose="02010609030101010101" pitchFamily="49" charset="-122"/>
                <a:ea typeface="楷体_GB2312" panose="02010609030101010101" pitchFamily="49" charset="-122"/>
              </a:rPr>
              <a:t>/40)</a:t>
            </a:r>
            <a:r>
              <a:rPr lang="en-US" altLang="zh-CN" sz="2000" b="1" dirty="0">
                <a:latin typeface="楷体_GB2312" panose="02010609030101010101" pitchFamily="49" charset="-122"/>
                <a:ea typeface="楷体_GB2312" panose="02010609030101010101" pitchFamily="49" charset="-122"/>
                <a:sym typeface="Symbol" panose="05050102010706020507" pitchFamily="18" charset="2"/>
              </a:rPr>
              <a:t>=4(</a:t>
            </a:r>
            <a:r>
              <a:rPr lang="zh-CN" altLang="en-US" sz="2000" b="1" dirty="0">
                <a:latin typeface="楷体_GB2312" panose="02010609030101010101" pitchFamily="49" charset="-122"/>
                <a:ea typeface="楷体_GB2312" panose="02010609030101010101" pitchFamily="49" charset="-122"/>
                <a:sym typeface="Symbol" panose="05050102010706020507" pitchFamily="18" charset="2"/>
              </a:rPr>
              <a:t>年)</a:t>
            </a:r>
          </a:p>
        </p:txBody>
      </p:sp>
      <p:sp>
        <p:nvSpPr>
          <p:cNvPr id="13494" name="Rectangle 182"/>
          <p:cNvSpPr/>
          <p:nvPr/>
        </p:nvSpPr>
        <p:spPr>
          <a:xfrm>
            <a:off x="2057400" y="1025525"/>
            <a:ext cx="4495800" cy="398780"/>
          </a:xfrm>
          <a:prstGeom prst="rect">
            <a:avLst/>
          </a:prstGeom>
          <a:noFill/>
          <a:ln w="9525">
            <a:noFill/>
          </a:ln>
        </p:spPr>
        <p:txBody>
          <a:bodyPr anchor="t">
            <a:spAutoFit/>
          </a:bodyPr>
          <a:lstStyle/>
          <a:p>
            <a:pPr lvl="0" indent="0"/>
            <a:r>
              <a:rPr lang="zh-CN" altLang="en-US" sz="2000" dirty="0">
                <a:latin typeface="Times New Roman" panose="02020603050405020304" pitchFamily="18" charset="0"/>
                <a:ea typeface="黑体" panose="02010609060101010101" pitchFamily="49" charset="-122"/>
              </a:rPr>
              <a:t>表</a:t>
            </a:r>
            <a:r>
              <a:rPr lang="en-US" altLang="zh-CN" sz="2000" dirty="0">
                <a:latin typeface="Times New Roman" panose="02020603050405020304" pitchFamily="18" charset="0"/>
                <a:ea typeface="黑体" panose="02010609060101010101" pitchFamily="49" charset="-122"/>
              </a:rPr>
              <a:t>4-2</a:t>
            </a:r>
            <a:r>
              <a:rPr lang="zh-CN" altLang="en-US" sz="2000" dirty="0">
                <a:latin typeface="Times New Roman" panose="02020603050405020304" pitchFamily="18" charset="0"/>
                <a:ea typeface="黑体" panose="02010609060101010101" pitchFamily="49" charset="-122"/>
              </a:rPr>
              <a:t>   例4-2的项目投资、收益情况</a:t>
            </a:r>
            <a:r>
              <a:rPr lang="zh-CN" altLang="en-US" sz="2000" dirty="0">
                <a:latin typeface="Times New Roman" panose="02020603050405020304" pitchFamily="18" charset="0"/>
                <a:ea typeface="宋体" panose="02010600030101010101" pitchFamily="2" charset="-122"/>
              </a:rPr>
              <a:t> </a:t>
            </a:r>
          </a:p>
        </p:txBody>
      </p:sp>
      <p:sp>
        <p:nvSpPr>
          <p:cNvPr id="2" name="灯片编号占位符 1"/>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58</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48621588"/>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3492"/>
                                        </p:tgtEl>
                                        <p:attrNameLst>
                                          <p:attrName>style.visibility</p:attrName>
                                        </p:attrNameLst>
                                      </p:cBhvr>
                                      <p:to>
                                        <p:strVal val="visible"/>
                                      </p:to>
                                    </p:set>
                                    <p:animEffect transition="in" filter="slide(fromLeft)">
                                      <p:cBhvr>
                                        <p:cTn id="7" dur="500"/>
                                        <p:tgtEl>
                                          <p:spTgt spid="1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9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AutoShape 3"/>
          <p:cNvSpPr/>
          <p:nvPr/>
        </p:nvSpPr>
        <p:spPr>
          <a:xfrm>
            <a:off x="752475" y="517525"/>
            <a:ext cx="1827530" cy="561975"/>
          </a:xfrm>
          <a:prstGeom prst="plaque">
            <a:avLst>
              <a:gd name="adj" fmla="val 16667"/>
            </a:avLst>
          </a:prstGeom>
          <a:noFill/>
          <a:ln w="9525" cap="flat" cmpd="sng">
            <a:solidFill>
              <a:schemeClr val="tx1"/>
            </a:solidFill>
            <a:prstDash val="solid"/>
            <a:miter/>
            <a:headEnd type="none" w="med" len="med"/>
            <a:tailEnd type="none" w="med" len="med"/>
          </a:ln>
        </p:spPr>
        <p:txBody>
          <a:bodyPr wrap="none" anchor="ctr"/>
          <a:lstStyle/>
          <a:p>
            <a:pPr lvl="0" indent="0" algn="ctr"/>
            <a:r>
              <a:rPr lang="zh-CN" altLang="en-US" sz="2800" b="1" dirty="0">
                <a:solidFill>
                  <a:schemeClr val="tx1"/>
                </a:solidFill>
                <a:latin typeface="Times New Roman" panose="02020603050405020304" pitchFamily="18" charset="0"/>
                <a:ea typeface="宋体" panose="02010600030101010101" pitchFamily="2" charset="-122"/>
              </a:rPr>
              <a:t>评价准则</a:t>
            </a:r>
          </a:p>
        </p:txBody>
      </p:sp>
      <p:grpSp>
        <p:nvGrpSpPr>
          <p:cNvPr id="2" name="Group 13"/>
          <p:cNvGrpSpPr/>
          <p:nvPr/>
        </p:nvGrpSpPr>
        <p:grpSpPr>
          <a:xfrm>
            <a:off x="1900555" y="1448118"/>
            <a:ext cx="5334000" cy="1765300"/>
            <a:chOff x="1200" y="1056"/>
            <a:chExt cx="3360" cy="1112"/>
          </a:xfrm>
        </p:grpSpPr>
        <p:grpSp>
          <p:nvGrpSpPr>
            <p:cNvPr id="15363" name="Group 4"/>
            <p:cNvGrpSpPr/>
            <p:nvPr/>
          </p:nvGrpSpPr>
          <p:grpSpPr>
            <a:xfrm>
              <a:off x="1251" y="1056"/>
              <a:ext cx="2499" cy="680"/>
              <a:chOff x="2208" y="816"/>
              <a:chExt cx="2374" cy="680"/>
            </a:xfrm>
          </p:grpSpPr>
          <p:sp>
            <p:nvSpPr>
              <p:cNvPr id="15365" name="Text Box 6"/>
              <p:cNvSpPr txBox="1"/>
              <p:nvPr/>
            </p:nvSpPr>
            <p:spPr>
              <a:xfrm>
                <a:off x="2208" y="816"/>
                <a:ext cx="2304" cy="326"/>
              </a:xfrm>
              <a:prstGeom prst="rect">
                <a:avLst/>
              </a:prstGeom>
              <a:noFill/>
              <a:ln w="9525">
                <a:noFill/>
              </a:ln>
            </p:spPr>
            <p:txBody>
              <a:bodyPr anchor="t">
                <a:spAutoFit/>
              </a:bodyPr>
              <a:lstStyle/>
              <a:p>
                <a:pPr lvl="0" indent="0">
                  <a:spcBef>
                    <a:spcPct val="50000"/>
                  </a:spcBef>
                </a:pPr>
                <a:r>
                  <a:rPr lang="en-US" altLang="zh-CN" sz="2800" b="1" dirty="0">
                    <a:latin typeface="Times New Roman" panose="02020603050405020304" pitchFamily="18" charset="0"/>
                    <a:ea typeface="宋体" panose="02010600030101010101" pitchFamily="2" charset="-122"/>
                  </a:rPr>
                  <a:t>P</a:t>
                </a:r>
                <a:r>
                  <a:rPr lang="en-US" altLang="zh-CN" sz="2800" b="1" baseline="-25000" dirty="0">
                    <a:latin typeface="Times New Roman" panose="02020603050405020304" pitchFamily="18" charset="0"/>
                    <a:ea typeface="宋体" panose="02010600030101010101" pitchFamily="2" charset="-122"/>
                  </a:rPr>
                  <a:t>t</a:t>
                </a:r>
                <a:r>
                  <a:rPr lang="en-US" altLang="zh-CN" sz="2800" b="1" dirty="0">
                    <a:latin typeface="Times New Roman" panose="02020603050405020304" pitchFamily="18" charset="0"/>
                    <a:ea typeface="宋体" panose="02010600030101010101" pitchFamily="2" charset="-122"/>
                  </a:rPr>
                  <a:t>≤P</a:t>
                </a:r>
                <a:r>
                  <a:rPr lang="en-US" altLang="zh-CN" sz="2800" b="1" baseline="-25000" dirty="0">
                    <a:latin typeface="Times New Roman" panose="02020603050405020304" pitchFamily="18" charset="0"/>
                    <a:ea typeface="宋体" panose="02010600030101010101" pitchFamily="2" charset="-122"/>
                  </a:rPr>
                  <a:t>S</a:t>
                </a:r>
                <a:r>
                  <a:rPr lang="en-US" altLang="zh-CN" b="1" baseline="-25000"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 </a:t>
                </a:r>
                <a:r>
                  <a:rPr lang="zh-CN" altLang="en-US" sz="2800" b="1" dirty="0">
                    <a:solidFill>
                      <a:srgbClr val="E91963"/>
                    </a:solidFill>
                    <a:latin typeface="Times New Roman" panose="02020603050405020304" pitchFamily="18" charset="0"/>
                    <a:ea typeface="宋体" panose="02010600030101010101" pitchFamily="2" charset="-122"/>
                  </a:rPr>
                  <a:t>方案可行</a:t>
                </a:r>
              </a:p>
            </p:txBody>
          </p:sp>
          <p:sp>
            <p:nvSpPr>
              <p:cNvPr id="15366" name="Text Box 7"/>
              <p:cNvSpPr txBox="1"/>
              <p:nvPr/>
            </p:nvSpPr>
            <p:spPr>
              <a:xfrm>
                <a:off x="2208" y="1170"/>
                <a:ext cx="2374" cy="326"/>
              </a:xfrm>
              <a:prstGeom prst="rect">
                <a:avLst/>
              </a:prstGeom>
              <a:noFill/>
              <a:ln w="9525">
                <a:noFill/>
              </a:ln>
            </p:spPr>
            <p:txBody>
              <a:bodyPr wrap="square" anchor="t">
                <a:spAutoFit/>
              </a:bodyPr>
              <a:lstStyle/>
              <a:p>
                <a:pPr lvl="0" indent="0">
                  <a:spcBef>
                    <a:spcPct val="50000"/>
                  </a:spcBef>
                </a:pPr>
                <a:r>
                  <a:rPr lang="en-US" altLang="zh-CN" sz="2800" b="1" dirty="0">
                    <a:latin typeface="Times New Roman" panose="02020603050405020304" pitchFamily="18" charset="0"/>
                    <a:ea typeface="宋体" panose="02010600030101010101" pitchFamily="2" charset="-122"/>
                  </a:rPr>
                  <a:t>P</a:t>
                </a:r>
                <a:r>
                  <a:rPr lang="en-US" altLang="zh-CN" sz="2800" b="1" baseline="-25000" dirty="0">
                    <a:latin typeface="Times New Roman" panose="02020603050405020304" pitchFamily="18" charset="0"/>
                    <a:ea typeface="宋体" panose="02010600030101010101" pitchFamily="2" charset="-122"/>
                  </a:rPr>
                  <a:t>t</a:t>
                </a:r>
                <a:r>
                  <a:rPr lang="en-US" altLang="zh-CN" sz="2800" b="1" dirty="0">
                    <a:latin typeface="Times New Roman" panose="02020603050405020304" pitchFamily="18" charset="0"/>
                    <a:ea typeface="宋体" panose="02010600030101010101" pitchFamily="2" charset="-122"/>
                  </a:rPr>
                  <a:t>＞P</a:t>
                </a:r>
                <a:r>
                  <a:rPr lang="en-US" altLang="zh-CN" sz="2800" b="1" baseline="-25000" dirty="0">
                    <a:latin typeface="Times New Roman" panose="02020603050405020304" pitchFamily="18" charset="0"/>
                    <a:ea typeface="宋体" panose="02010600030101010101" pitchFamily="2" charset="-122"/>
                  </a:rPr>
                  <a:t>S</a:t>
                </a:r>
                <a:r>
                  <a:rPr lang="en-US" altLang="zh-CN" b="1" baseline="-25000" dirty="0">
                    <a:latin typeface="Times New Roman" panose="02020603050405020304" pitchFamily="18" charset="0"/>
                    <a:ea typeface="宋体" panose="02010600030101010101" pitchFamily="2" charset="-122"/>
                  </a:rPr>
                  <a:t>   </a:t>
                </a:r>
                <a:r>
                  <a:rPr lang="en-US" altLang="zh-CN" b="1" dirty="0">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 </a:t>
                </a:r>
                <a:r>
                  <a:rPr lang="zh-CN" altLang="en-US" sz="2800" b="1" dirty="0">
                    <a:solidFill>
                      <a:srgbClr val="E91963"/>
                    </a:solidFill>
                    <a:latin typeface="Times New Roman" panose="02020603050405020304" pitchFamily="18" charset="0"/>
                    <a:ea typeface="宋体" panose="02010600030101010101" pitchFamily="2" charset="-122"/>
                  </a:rPr>
                  <a:t>方案不可行</a:t>
                </a:r>
              </a:p>
            </p:txBody>
          </p:sp>
        </p:grpSp>
        <p:sp>
          <p:nvSpPr>
            <p:cNvPr id="15367" name="Text Box 8"/>
            <p:cNvSpPr txBox="1"/>
            <p:nvPr/>
          </p:nvSpPr>
          <p:spPr>
            <a:xfrm>
              <a:off x="1200" y="1880"/>
              <a:ext cx="3360" cy="288"/>
            </a:xfrm>
            <a:prstGeom prst="rect">
              <a:avLst/>
            </a:prstGeom>
            <a:noFill/>
            <a:ln w="9525">
              <a:noFill/>
            </a:ln>
          </p:spPr>
          <p:txBody>
            <a:bodyPr anchor="t">
              <a:spAutoFit/>
            </a:bodyPr>
            <a:lstStyle/>
            <a:p>
              <a:pPr lvl="0" indent="0">
                <a:spcBef>
                  <a:spcPct val="50000"/>
                </a:spcBef>
              </a:pPr>
              <a:r>
                <a:rPr lang="en-US" altLang="zh-CN" b="1" dirty="0">
                  <a:latin typeface="Times New Roman" panose="02020603050405020304" pitchFamily="18" charset="0"/>
                  <a:ea typeface="宋体" panose="02010600030101010101" pitchFamily="2" charset="-122"/>
                </a:rPr>
                <a:t>P</a:t>
              </a:r>
              <a:r>
                <a:rPr lang="en-US" altLang="zh-CN" b="1" baseline="-25000" dirty="0">
                  <a:latin typeface="Times New Roman" panose="02020603050405020304" pitchFamily="18" charset="0"/>
                  <a:ea typeface="宋体" panose="02010600030101010101" pitchFamily="2" charset="-122"/>
                </a:rPr>
                <a:t>S</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部门或行业的标准投资回收期</a:t>
              </a:r>
              <a:endParaRPr lang="zh-CN" altLang="en-US" b="1" baseline="-25000" dirty="0">
                <a:latin typeface="Times New Roman" panose="02020603050405020304" pitchFamily="18" charset="0"/>
                <a:ea typeface="宋体" panose="02010600030101010101" pitchFamily="2" charset="-122"/>
              </a:endParaRPr>
            </a:p>
          </p:txBody>
        </p:sp>
      </p:grpSp>
      <p:sp>
        <p:nvSpPr>
          <p:cNvPr id="14347" name="Text Box 11"/>
          <p:cNvSpPr txBox="1"/>
          <p:nvPr/>
        </p:nvSpPr>
        <p:spPr>
          <a:xfrm>
            <a:off x="1763713" y="3707130"/>
            <a:ext cx="5606415" cy="1737360"/>
          </a:xfrm>
          <a:prstGeom prst="rect">
            <a:avLst/>
          </a:prstGeom>
          <a:noFill/>
          <a:ln w="9525">
            <a:noFill/>
          </a:ln>
        </p:spPr>
        <p:txBody>
          <a:bodyPr wrap="none" anchor="t">
            <a:spAutoFit/>
          </a:bodyPr>
          <a:lstStyle/>
          <a:p>
            <a:pPr lvl="0" indent="0">
              <a:lnSpc>
                <a:spcPct val="150000"/>
              </a:lnSpc>
              <a:buFont typeface="Wingdings" panose="05000000000000000000" pitchFamily="2" charset="2"/>
              <a:buChar char="Ø"/>
            </a:pPr>
            <a:r>
              <a:rPr lang="zh-CN" altLang="en-US" dirty="0">
                <a:latin typeface="Times New Roman" panose="02020603050405020304" pitchFamily="18" charset="0"/>
                <a:ea typeface="黑体" panose="02010609060101010101" pitchFamily="49" charset="-122"/>
              </a:rPr>
              <a:t>投资方案的回收期越短越好；</a:t>
            </a:r>
          </a:p>
          <a:p>
            <a:pPr lvl="0" indent="0">
              <a:lnSpc>
                <a:spcPct val="150000"/>
              </a:lnSpc>
              <a:buFont typeface="Wingdings" panose="05000000000000000000" pitchFamily="2" charset="2"/>
              <a:buChar char="Ø"/>
            </a:pPr>
            <a:r>
              <a:rPr lang="zh-CN" altLang="en-US" dirty="0">
                <a:latin typeface="Times New Roman" panose="02020603050405020304" pitchFamily="18" charset="0"/>
                <a:ea typeface="黑体" panose="02010609060101010101" pitchFamily="49" charset="-122"/>
              </a:rPr>
              <a:t>不能长于项目的计算期；</a:t>
            </a:r>
          </a:p>
          <a:p>
            <a:pPr lvl="0" indent="0">
              <a:lnSpc>
                <a:spcPct val="150000"/>
              </a:lnSpc>
              <a:buFont typeface="Wingdings" panose="05000000000000000000" pitchFamily="2" charset="2"/>
              <a:buChar char="Ø"/>
            </a:pPr>
            <a:r>
              <a:rPr lang="zh-CN" altLang="en-US" dirty="0">
                <a:latin typeface="Times New Roman" panose="02020603050405020304" pitchFamily="18" charset="0"/>
                <a:ea typeface="黑体" panose="02010609060101010101" pitchFamily="49" charset="-122"/>
              </a:rPr>
              <a:t>不能反映项目在寿命期内的真实效益。</a:t>
            </a:r>
          </a:p>
        </p:txBody>
      </p:sp>
      <p:sp>
        <p:nvSpPr>
          <p:cNvPr id="3" name="灯片编号占位符 2"/>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59</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80175884"/>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14347"/>
                                        </p:tgtEl>
                                        <p:attrNameLst>
                                          <p:attrName>style.visibility</p:attrName>
                                        </p:attrNameLst>
                                      </p:cBhvr>
                                      <p:to>
                                        <p:strVal val="visible"/>
                                      </p:to>
                                    </p:set>
                                    <p:anim calcmode="discrete" valueType="clr">
                                      <p:cBhvr override="childStyle">
                                        <p:cTn id="7" dur="80"/>
                                        <p:tgtEl>
                                          <p:spTgt spid="14347"/>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4347"/>
                                        </p:tgtEl>
                                        <p:attrNameLst>
                                          <p:attrName>fillcolor</p:attrName>
                                        </p:attrNameLst>
                                      </p:cBhvr>
                                      <p:tavLst>
                                        <p:tav tm="0">
                                          <p:val>
                                            <p:clrVal>
                                              <a:schemeClr val="accent2"/>
                                            </p:clrVal>
                                          </p:val>
                                        </p:tav>
                                        <p:tav tm="50000">
                                          <p:val>
                                            <p:clrVal>
                                              <a:schemeClr val="hlink"/>
                                            </p:clrVal>
                                          </p:val>
                                        </p:tav>
                                      </p:tavLst>
                                    </p:anim>
                                    <p:set>
                                      <p:cBhvr>
                                        <p:cTn id="9" dur="80"/>
                                        <p:tgtEl>
                                          <p:spTgt spid="14347"/>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611188" y="1773238"/>
            <a:ext cx="806450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pPr>
            <a:r>
              <a:rPr lang="zh-CN" altLang="en-US" sz="2400">
                <a:solidFill>
                  <a:srgbClr val="0000FF"/>
                </a:solidFill>
              </a:rPr>
              <a:t>（</a:t>
            </a:r>
            <a:r>
              <a:rPr lang="en-US" altLang="zh-CN" sz="2400">
                <a:solidFill>
                  <a:srgbClr val="0000FF"/>
                </a:solidFill>
              </a:rPr>
              <a:t>1</a:t>
            </a:r>
            <a:r>
              <a:rPr lang="zh-CN" altLang="en-US" sz="2400">
                <a:solidFill>
                  <a:srgbClr val="0000FF"/>
                </a:solidFill>
              </a:rPr>
              <a:t>）按照行驶里程计算折旧的公式</a:t>
            </a:r>
            <a:r>
              <a:rPr lang="zh-CN" altLang="en-US" sz="2400"/>
              <a:t>：</a:t>
            </a:r>
          </a:p>
          <a:p>
            <a:pPr eaLnBrk="1" hangingPunct="1">
              <a:lnSpc>
                <a:spcPct val="90000"/>
              </a:lnSpc>
            </a:pPr>
            <a:endParaRPr lang="zh-CN" altLang="en-US" sz="2400"/>
          </a:p>
          <a:p>
            <a:pPr eaLnBrk="1" hangingPunct="1">
              <a:lnSpc>
                <a:spcPct val="90000"/>
              </a:lnSpc>
              <a:buFontTx/>
              <a:buNone/>
            </a:pPr>
            <a:r>
              <a:rPr lang="zh-CN" altLang="en-US" sz="2400"/>
              <a:t>    </a:t>
            </a:r>
            <a:r>
              <a:rPr lang="zh-CN" altLang="en-US" sz="2000"/>
              <a:t>单位里程折旧额</a:t>
            </a:r>
            <a:r>
              <a:rPr lang="zh-CN" altLang="en-US" sz="2400"/>
              <a:t>＝                                                         </a:t>
            </a:r>
            <a:r>
              <a:rPr lang="en-US" altLang="zh-CN" sz="2400"/>
              <a:t>(2-21a)</a:t>
            </a:r>
          </a:p>
          <a:p>
            <a:pPr eaLnBrk="1" hangingPunct="1">
              <a:lnSpc>
                <a:spcPct val="90000"/>
              </a:lnSpc>
              <a:buFontTx/>
              <a:buNone/>
            </a:pPr>
            <a:endParaRPr lang="en-US" altLang="zh-CN" sz="2400"/>
          </a:p>
          <a:p>
            <a:pPr eaLnBrk="1" hangingPunct="1">
              <a:lnSpc>
                <a:spcPct val="90000"/>
              </a:lnSpc>
            </a:pPr>
            <a:r>
              <a:rPr lang="zh-CN" altLang="en-US" sz="2400"/>
              <a:t>年折旧额＝单位里程折旧额</a:t>
            </a:r>
            <a:r>
              <a:rPr lang="en-US" altLang="zh-CN" sz="2400"/>
              <a:t>×</a:t>
            </a:r>
            <a:r>
              <a:rPr lang="zh-CN" altLang="en-US" sz="2400"/>
              <a:t>年行驶里程</a:t>
            </a:r>
          </a:p>
          <a:p>
            <a:pPr eaLnBrk="1" hangingPunct="1">
              <a:lnSpc>
                <a:spcPct val="90000"/>
              </a:lnSpc>
            </a:pPr>
            <a:endParaRPr lang="en-US" altLang="zh-CN" sz="2400"/>
          </a:p>
          <a:p>
            <a:pPr eaLnBrk="1" hangingPunct="1">
              <a:lnSpc>
                <a:spcPct val="90000"/>
              </a:lnSpc>
            </a:pPr>
            <a:r>
              <a:rPr lang="zh-CN" altLang="en-US" sz="2400">
                <a:solidFill>
                  <a:srgbClr val="0000FF"/>
                </a:solidFill>
              </a:rPr>
              <a:t>（</a:t>
            </a:r>
            <a:r>
              <a:rPr lang="en-US" altLang="zh-CN" sz="2400">
                <a:solidFill>
                  <a:srgbClr val="0000FF"/>
                </a:solidFill>
              </a:rPr>
              <a:t>2</a:t>
            </a:r>
            <a:r>
              <a:rPr lang="zh-CN" altLang="en-US" sz="2400">
                <a:solidFill>
                  <a:srgbClr val="0000FF"/>
                </a:solidFill>
              </a:rPr>
              <a:t>）按照工作小时计算折旧的公式：</a:t>
            </a:r>
            <a:r>
              <a:rPr lang="zh-CN" altLang="en-US" sz="2400"/>
              <a:t> </a:t>
            </a:r>
          </a:p>
          <a:p>
            <a:pPr eaLnBrk="1" hangingPunct="1">
              <a:lnSpc>
                <a:spcPct val="90000"/>
              </a:lnSpc>
            </a:pPr>
            <a:endParaRPr lang="zh-CN" altLang="en-US" sz="2400"/>
          </a:p>
          <a:p>
            <a:pPr eaLnBrk="1" hangingPunct="1">
              <a:lnSpc>
                <a:spcPct val="90000"/>
              </a:lnSpc>
              <a:buFontTx/>
              <a:buNone/>
            </a:pPr>
            <a:r>
              <a:rPr lang="zh-CN" altLang="en-US" sz="2000"/>
              <a:t>    每单位工作小时折旧额</a:t>
            </a:r>
            <a:r>
              <a:rPr lang="zh-CN" altLang="en-US" sz="2400"/>
              <a:t>＝                                               </a:t>
            </a:r>
            <a:r>
              <a:rPr lang="en-US" altLang="zh-CN" sz="2400"/>
              <a:t>(2-22a)</a:t>
            </a:r>
          </a:p>
          <a:p>
            <a:pPr eaLnBrk="1" hangingPunct="1">
              <a:lnSpc>
                <a:spcPct val="90000"/>
              </a:lnSpc>
              <a:buFontTx/>
              <a:buNone/>
            </a:pPr>
            <a:endParaRPr lang="en-US" altLang="zh-CN" sz="2400"/>
          </a:p>
          <a:p>
            <a:pPr eaLnBrk="1" hangingPunct="1">
              <a:lnSpc>
                <a:spcPct val="90000"/>
              </a:lnSpc>
            </a:pPr>
            <a:r>
              <a:rPr lang="zh-CN" altLang="en-US" sz="2400"/>
              <a:t>年折旧额＝ 单位工作小时折旧额</a:t>
            </a:r>
            <a:r>
              <a:rPr lang="en-US" altLang="zh-CN" sz="2400"/>
              <a:t>×</a:t>
            </a:r>
            <a:r>
              <a:rPr lang="zh-CN" altLang="en-US" sz="2400"/>
              <a:t>年工作小时</a:t>
            </a:r>
          </a:p>
        </p:txBody>
      </p:sp>
      <p:sp>
        <p:nvSpPr>
          <p:cNvPr id="45059" name="Rectangle 5"/>
          <p:cNvSpPr>
            <a:spLocks noChangeArrowheads="1"/>
          </p:cNvSpPr>
          <p:nvPr/>
        </p:nvSpPr>
        <p:spPr bwMode="auto">
          <a:xfrm>
            <a:off x="685800" y="549275"/>
            <a:ext cx="770255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70000"/>
              </a:lnSpc>
              <a:spcBef>
                <a:spcPct val="0"/>
              </a:spcBef>
              <a:buFontTx/>
              <a:buNone/>
            </a:pPr>
            <a:r>
              <a:rPr lang="en-US" altLang="zh-CN" sz="2800" b="1">
                <a:solidFill>
                  <a:srgbClr val="CC0000"/>
                </a:solidFill>
              </a:rPr>
              <a:t>2</a:t>
            </a:r>
            <a:r>
              <a:rPr lang="zh-CN" altLang="en-US" sz="2800" b="1">
                <a:solidFill>
                  <a:srgbClr val="CC0000"/>
                </a:solidFill>
              </a:rPr>
              <a:t>．工作量法</a:t>
            </a:r>
            <a:br>
              <a:rPr lang="zh-CN" altLang="en-US" sz="2800" b="1">
                <a:solidFill>
                  <a:srgbClr val="CC0000"/>
                </a:solidFill>
              </a:rPr>
            </a:br>
            <a:r>
              <a:rPr lang="zh-CN" altLang="en-US" sz="2800" b="1">
                <a:solidFill>
                  <a:srgbClr val="CC0000"/>
                </a:solidFill>
              </a:rPr>
              <a:t/>
            </a:r>
            <a:br>
              <a:rPr lang="zh-CN" altLang="en-US" sz="2800" b="1">
                <a:solidFill>
                  <a:srgbClr val="CC0000"/>
                </a:solidFill>
              </a:rPr>
            </a:br>
            <a:r>
              <a:rPr lang="zh-CN" altLang="en-US" sz="2400">
                <a:solidFill>
                  <a:schemeClr val="tx2"/>
                </a:solidFill>
              </a:rPr>
              <a:t>工作量法分为如下两种：</a:t>
            </a:r>
          </a:p>
        </p:txBody>
      </p:sp>
      <p:sp>
        <p:nvSpPr>
          <p:cNvPr id="45060"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506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aphicFrame>
        <p:nvGraphicFramePr>
          <p:cNvPr id="45062" name="Object 8"/>
          <p:cNvGraphicFramePr>
            <a:graphicFrameLocks/>
          </p:cNvGraphicFramePr>
          <p:nvPr/>
        </p:nvGraphicFramePr>
        <p:xfrm>
          <a:off x="3203575" y="2492375"/>
          <a:ext cx="1944688" cy="638175"/>
        </p:xfrm>
        <a:graphic>
          <a:graphicData uri="http://schemas.openxmlformats.org/presentationml/2006/ole">
            <mc:AlternateContent xmlns:mc="http://schemas.openxmlformats.org/markup-compatibility/2006">
              <mc:Choice xmlns:v="urn:schemas-microsoft-com:vml" Requires="v">
                <p:oleObj spid="_x0000_s45074" r:id="rId3" imgW="1257300" imgH="419100" progId="Equation.3">
                  <p:embed/>
                </p:oleObj>
              </mc:Choice>
              <mc:Fallback>
                <p:oleObj r:id="rId3" imgW="1257300" imgH="419100" progId="Equation.3">
                  <p:embed/>
                  <p:pic>
                    <p:nvPicPr>
                      <p:cNvPr id="45062" name="Object 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492375"/>
                        <a:ext cx="194468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63" name="Rectangle 9"/>
          <p:cNvSpPr>
            <a:spLocks noChangeArrowheads="1"/>
          </p:cNvSpPr>
          <p:nvPr/>
        </p:nvSpPr>
        <p:spPr bwMode="auto">
          <a:xfrm>
            <a:off x="0" y="3248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graphicFrame>
        <p:nvGraphicFramePr>
          <p:cNvPr id="45064" name="Object 10"/>
          <p:cNvGraphicFramePr>
            <a:graphicFrameLocks/>
          </p:cNvGraphicFramePr>
          <p:nvPr/>
        </p:nvGraphicFramePr>
        <p:xfrm>
          <a:off x="3995738" y="4868863"/>
          <a:ext cx="2089150" cy="673100"/>
        </p:xfrm>
        <a:graphic>
          <a:graphicData uri="http://schemas.openxmlformats.org/presentationml/2006/ole">
            <mc:AlternateContent xmlns:mc="http://schemas.openxmlformats.org/markup-compatibility/2006">
              <mc:Choice xmlns:v="urn:schemas-microsoft-com:vml" Requires="v">
                <p:oleObj spid="_x0000_s45075" r:id="rId5" imgW="1282700" imgH="419100" progId="Equation.3">
                  <p:embed/>
                </p:oleObj>
              </mc:Choice>
              <mc:Fallback>
                <p:oleObj r:id="rId5" imgW="1282700" imgH="419100" progId="Equation.3">
                  <p:embed/>
                  <p:pic>
                    <p:nvPicPr>
                      <p:cNvPr id="45064" name="Objec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4868863"/>
                        <a:ext cx="208915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3702623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p:nvPr/>
        </p:nvSpPr>
        <p:spPr>
          <a:xfrm>
            <a:off x="1752283" y="321945"/>
            <a:ext cx="4800600" cy="685800"/>
          </a:xfrm>
          <a:prstGeom prst="rect">
            <a:avLst/>
          </a:prstGeom>
          <a:noFill/>
          <a:ln w="9525">
            <a:noFill/>
          </a:ln>
        </p:spPr>
        <p:txBody>
          <a:bodyPr anchor="b"/>
          <a:lstStyle/>
          <a:p>
            <a:pPr lvl="0" indent="0" algn="ctr"/>
            <a:r>
              <a:rPr lang="zh-CN" altLang="en-US" sz="3200" b="1" dirty="0">
                <a:solidFill>
                  <a:srgbClr val="E91963"/>
                </a:solidFill>
                <a:latin typeface="黑体" panose="02010609060101010101" pitchFamily="49" charset="-122"/>
                <a:ea typeface="黑体" panose="02010609060101010101" pitchFamily="49" charset="-122"/>
              </a:rPr>
              <a:t>§4-</a:t>
            </a:r>
            <a:r>
              <a:rPr lang="en-US" altLang="zh-CN" sz="3200" b="1" dirty="0">
                <a:solidFill>
                  <a:srgbClr val="E91963"/>
                </a:solidFill>
                <a:latin typeface="黑体" panose="02010609060101010101" pitchFamily="49" charset="-122"/>
                <a:ea typeface="黑体" panose="02010609060101010101" pitchFamily="49" charset="-122"/>
              </a:rPr>
              <a:t>3</a:t>
            </a:r>
            <a:r>
              <a:rPr lang="zh-CN" altLang="en-US" sz="3200" b="1" dirty="0">
                <a:solidFill>
                  <a:srgbClr val="E91963"/>
                </a:solidFill>
                <a:latin typeface="黑体" panose="02010609060101010101" pitchFamily="49" charset="-122"/>
                <a:ea typeface="黑体" panose="02010609060101010101" pitchFamily="49" charset="-122"/>
              </a:rPr>
              <a:t> 动态评价方法</a:t>
            </a:r>
          </a:p>
        </p:txBody>
      </p:sp>
      <p:sp>
        <p:nvSpPr>
          <p:cNvPr id="26627" name="Text Box 3"/>
          <p:cNvSpPr txBox="1"/>
          <p:nvPr/>
        </p:nvSpPr>
        <p:spPr>
          <a:xfrm>
            <a:off x="685800" y="1143000"/>
            <a:ext cx="7848600" cy="1529715"/>
          </a:xfrm>
          <a:prstGeom prst="rect">
            <a:avLst/>
          </a:prstGeom>
          <a:noFill/>
          <a:ln w="9525">
            <a:noFill/>
          </a:ln>
        </p:spPr>
        <p:txBody>
          <a:bodyPr anchor="t">
            <a:spAutoFit/>
          </a:bodyPr>
          <a:lstStyle/>
          <a:p>
            <a:pPr lvl="0" indent="0">
              <a:lnSpc>
                <a:spcPct val="130000"/>
              </a:lnSpc>
            </a:pPr>
            <a:r>
              <a:rPr lang="zh-CN" altLang="en-US" b="1" dirty="0">
                <a:solidFill>
                  <a:srgbClr val="B3381F"/>
                </a:solidFill>
                <a:latin typeface="宋体" panose="02010600030101010101" pitchFamily="2" charset="-122"/>
                <a:ea typeface="宋体" panose="02010600030101010101" pitchFamily="2" charset="-122"/>
              </a:rPr>
              <a:t>    考虑资金的时间价值，采用复利计算方式，把不同时点的支出和收益折算为相同时点的价值。用于项目详细可行性研究等。</a:t>
            </a:r>
            <a:r>
              <a:rPr lang="zh-CN" altLang="en-US" b="1" dirty="0">
                <a:solidFill>
                  <a:srgbClr val="B3381F"/>
                </a:solidFill>
                <a:latin typeface="黑体" panose="02010609060101010101" pitchFamily="49" charset="-122"/>
                <a:ea typeface="黑体" panose="02010609060101010101" pitchFamily="49" charset="-122"/>
              </a:rPr>
              <a:t> </a:t>
            </a:r>
          </a:p>
        </p:txBody>
      </p:sp>
      <p:sp>
        <p:nvSpPr>
          <p:cNvPr id="26628" name="Rectangle 4"/>
          <p:cNvSpPr/>
          <p:nvPr/>
        </p:nvSpPr>
        <p:spPr>
          <a:xfrm>
            <a:off x="1358265" y="4010025"/>
            <a:ext cx="5791200" cy="2362200"/>
          </a:xfrm>
          <a:prstGeom prst="rect">
            <a:avLst/>
          </a:prstGeom>
          <a:noFill/>
          <a:ln w="9525">
            <a:noFill/>
          </a:ln>
        </p:spPr>
        <p:txBody>
          <a:bodyPr anchor="t"/>
          <a:lstStyle/>
          <a:p>
            <a:pPr marL="457200" lvl="0" indent="-457200">
              <a:spcBef>
                <a:spcPct val="20000"/>
              </a:spcBef>
              <a:buClr>
                <a:srgbClr val="A50021"/>
              </a:buClr>
              <a:buSzPct val="75000"/>
              <a:buFont typeface="Wingdings" panose="05000000000000000000" pitchFamily="2" charset="2"/>
              <a:buChar char="n"/>
            </a:pPr>
            <a:r>
              <a:rPr lang="zh-CN" altLang="en-US" b="1" dirty="0">
                <a:solidFill>
                  <a:srgbClr val="0C0C98"/>
                </a:solidFill>
                <a:latin typeface="Times New Roman" panose="02020603050405020304" pitchFamily="18" charset="0"/>
                <a:ea typeface="宋体" panose="02010600030101010101" pitchFamily="2" charset="-122"/>
              </a:rPr>
              <a:t>动态</a:t>
            </a:r>
            <a:r>
              <a:rPr lang="zh-CN" altLang="en-US" b="1" dirty="0">
                <a:solidFill>
                  <a:srgbClr val="0C0C98"/>
                </a:solidFill>
                <a:latin typeface="Times New Roman" panose="02020603050405020304" pitchFamily="18" charset="0"/>
                <a:ea typeface="黑体" panose="02010609060101010101" pitchFamily="49" charset="-122"/>
              </a:rPr>
              <a:t>投资回收期法</a:t>
            </a:r>
          </a:p>
          <a:p>
            <a:pPr marL="457200" lvl="0" indent="-457200">
              <a:spcBef>
                <a:spcPct val="20000"/>
              </a:spcBef>
              <a:buClr>
                <a:srgbClr val="A50021"/>
              </a:buClr>
              <a:buSzPct val="75000"/>
              <a:buFont typeface="Wingdings" panose="05000000000000000000" pitchFamily="2" charset="2"/>
              <a:buChar char="n"/>
            </a:pPr>
            <a:r>
              <a:rPr lang="zh-CN" altLang="en-US" b="1" dirty="0">
                <a:solidFill>
                  <a:srgbClr val="0C0C98"/>
                </a:solidFill>
                <a:latin typeface="Times New Roman" panose="02020603050405020304" pitchFamily="18" charset="0"/>
                <a:ea typeface="宋体" panose="02010600030101010101" pitchFamily="2" charset="-122"/>
              </a:rPr>
              <a:t>动态</a:t>
            </a:r>
            <a:r>
              <a:rPr lang="zh-CN" altLang="en-US" b="1" dirty="0">
                <a:solidFill>
                  <a:srgbClr val="0C0C98"/>
                </a:solidFill>
                <a:latin typeface="Times New Roman" panose="02020603050405020304" pitchFamily="18" charset="0"/>
                <a:ea typeface="黑体" panose="02010609060101010101" pitchFamily="49" charset="-122"/>
              </a:rPr>
              <a:t>投资效果系数法</a:t>
            </a:r>
          </a:p>
          <a:p>
            <a:pPr marL="457200" lvl="0" indent="-457200">
              <a:spcBef>
                <a:spcPct val="20000"/>
              </a:spcBef>
              <a:buClr>
                <a:srgbClr val="A50021"/>
              </a:buClr>
              <a:buSzPct val="75000"/>
              <a:buFont typeface="Wingdings" panose="05000000000000000000" pitchFamily="2" charset="2"/>
              <a:buChar char="n"/>
            </a:pPr>
            <a:r>
              <a:rPr lang="zh-CN" altLang="en-US" b="1" dirty="0">
                <a:solidFill>
                  <a:srgbClr val="0C0C98"/>
                </a:solidFill>
                <a:latin typeface="Times New Roman" panose="02020603050405020304" pitchFamily="18" charset="0"/>
                <a:ea typeface="黑体" panose="02010609060101010101" pitchFamily="49" charset="-122"/>
              </a:rPr>
              <a:t>净现值法和净现值比率法</a:t>
            </a:r>
          </a:p>
          <a:p>
            <a:pPr marL="457200" lvl="0" indent="-457200">
              <a:spcBef>
                <a:spcPct val="20000"/>
              </a:spcBef>
              <a:buClr>
                <a:srgbClr val="A50021"/>
              </a:buClr>
              <a:buSzPct val="75000"/>
              <a:buFont typeface="Wingdings" panose="05000000000000000000" pitchFamily="2" charset="2"/>
              <a:buChar char="n"/>
            </a:pPr>
            <a:r>
              <a:rPr lang="zh-CN" altLang="en-US" b="1" dirty="0">
                <a:solidFill>
                  <a:srgbClr val="0C0C98"/>
                </a:solidFill>
                <a:latin typeface="Times New Roman" panose="02020603050405020304" pitchFamily="18" charset="0"/>
                <a:ea typeface="黑体" panose="02010609060101010101" pitchFamily="49" charset="-122"/>
              </a:rPr>
              <a:t>年值法</a:t>
            </a:r>
          </a:p>
          <a:p>
            <a:pPr marL="457200" lvl="0" indent="-457200">
              <a:spcBef>
                <a:spcPct val="20000"/>
              </a:spcBef>
              <a:buClr>
                <a:srgbClr val="A50021"/>
              </a:buClr>
              <a:buSzPct val="75000"/>
              <a:buFont typeface="Wingdings" panose="05000000000000000000" pitchFamily="2" charset="2"/>
              <a:buChar char="n"/>
            </a:pPr>
            <a:r>
              <a:rPr lang="zh-CN" altLang="en-US" b="1" dirty="0">
                <a:solidFill>
                  <a:srgbClr val="0C0C98"/>
                </a:solidFill>
                <a:latin typeface="Times New Roman" panose="02020603050405020304" pitchFamily="18" charset="0"/>
                <a:ea typeface="黑体" panose="02010609060101010101" pitchFamily="49" charset="-122"/>
              </a:rPr>
              <a:t>内部收益率法</a:t>
            </a:r>
          </a:p>
        </p:txBody>
      </p:sp>
      <p:sp>
        <p:nvSpPr>
          <p:cNvPr id="26629" name="Text Box 5"/>
          <p:cNvSpPr txBox="1"/>
          <p:nvPr/>
        </p:nvSpPr>
        <p:spPr>
          <a:xfrm>
            <a:off x="1358265" y="2743200"/>
            <a:ext cx="6760845" cy="1041400"/>
          </a:xfrm>
          <a:prstGeom prst="rect">
            <a:avLst/>
          </a:prstGeom>
          <a:noFill/>
          <a:ln w="9525">
            <a:noFill/>
          </a:ln>
        </p:spPr>
        <p:txBody>
          <a:bodyPr wrap="square" anchor="t">
            <a:spAutoFit/>
          </a:bodyPr>
          <a:lstStyle/>
          <a:p>
            <a:pPr lvl="0" indent="0">
              <a:lnSpc>
                <a:spcPct val="130000"/>
              </a:lnSpc>
            </a:pPr>
            <a:r>
              <a:rPr lang="zh-CN" altLang="en-US" b="1" dirty="0">
                <a:latin typeface="楷体_GB2312" panose="02010609030101010101" pitchFamily="49" charset="-122"/>
                <a:ea typeface="楷体_GB2312" panose="02010609030101010101" pitchFamily="49" charset="-122"/>
              </a:rPr>
              <a:t>特点：科学性、准确性及全面性更好。</a:t>
            </a:r>
          </a:p>
          <a:p>
            <a:pPr lvl="0" indent="0">
              <a:lnSpc>
                <a:spcPct val="130000"/>
              </a:lnSpc>
            </a:pPr>
            <a:r>
              <a:rPr lang="zh-CN" altLang="en-US" b="1" dirty="0">
                <a:latin typeface="楷体_GB2312" panose="02010609030101010101" pitchFamily="49" charset="-122"/>
                <a:ea typeface="楷体_GB2312" panose="02010609030101010101" pitchFamily="49" charset="-122"/>
              </a:rPr>
              <a:t>      是现代项目经济评价常用的主要方法。</a:t>
            </a:r>
          </a:p>
        </p:txBody>
      </p:sp>
      <p:sp>
        <p:nvSpPr>
          <p:cNvPr id="2" name="灯片编号占位符 1"/>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77989170"/>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slide(fromLeft)">
                                      <p:cBhvr>
                                        <p:cTn id="7"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
          <p:cNvGrpSpPr/>
          <p:nvPr/>
        </p:nvGrpSpPr>
        <p:grpSpPr>
          <a:xfrm>
            <a:off x="730568" y="2069465"/>
            <a:ext cx="6945313" cy="2251075"/>
            <a:chOff x="909" y="1218"/>
            <a:chExt cx="4375" cy="1418"/>
          </a:xfrm>
        </p:grpSpPr>
        <p:sp>
          <p:nvSpPr>
            <p:cNvPr id="36867" name="Rectangle 4"/>
            <p:cNvSpPr/>
            <p:nvPr/>
          </p:nvSpPr>
          <p:spPr>
            <a:xfrm>
              <a:off x="909" y="1218"/>
              <a:ext cx="1248" cy="260"/>
            </a:xfrm>
            <a:prstGeom prst="rect">
              <a:avLst/>
            </a:prstGeom>
            <a:noFill/>
            <a:ln w="9525">
              <a:noFill/>
            </a:ln>
          </p:spPr>
          <p:txBody>
            <a:bodyPr anchor="t"/>
            <a:lstStyle/>
            <a:p>
              <a:pPr marL="342900" lvl="0" indent="-342900">
                <a:spcBef>
                  <a:spcPct val="20000"/>
                </a:spcBef>
                <a:buChar char="•"/>
              </a:pPr>
              <a:r>
                <a:rPr lang="zh-CN" altLang="en-US" b="1" dirty="0">
                  <a:solidFill>
                    <a:srgbClr val="B3381F"/>
                  </a:solidFill>
                  <a:latin typeface="黑体" panose="02010609060101010101" pitchFamily="49" charset="-122"/>
                  <a:ea typeface="黑体" panose="02010609060101010101" pitchFamily="49" charset="-122"/>
                </a:rPr>
                <a:t>计算公式</a:t>
              </a:r>
              <a:r>
                <a:rPr lang="zh-CN" altLang="en-US" b="1" dirty="0">
                  <a:solidFill>
                    <a:srgbClr val="E91963"/>
                  </a:solidFill>
                  <a:latin typeface="黑体" panose="02010609060101010101" pitchFamily="49" charset="-122"/>
                  <a:ea typeface="黑体" panose="02010609060101010101" pitchFamily="49" charset="-122"/>
                </a:rPr>
                <a:t> </a:t>
              </a:r>
              <a:endParaRPr lang="zh-CN" altLang="en-US" dirty="0">
                <a:solidFill>
                  <a:srgbClr val="E91963"/>
                </a:solidFill>
                <a:latin typeface="Times New Roman" panose="02020603050405020304" pitchFamily="18" charset="0"/>
                <a:ea typeface="_x000B__x000C_"/>
              </a:endParaRPr>
            </a:p>
            <a:p>
              <a:pPr marL="342900" lvl="0" indent="-342900">
                <a:spcBef>
                  <a:spcPct val="20000"/>
                </a:spcBef>
                <a:buChar char="•"/>
              </a:pPr>
              <a:endParaRPr lang="zh-CN" altLang="en-US" dirty="0">
                <a:solidFill>
                  <a:srgbClr val="E91963"/>
                </a:solidFill>
                <a:latin typeface="Times New Roman" panose="02020603050405020304" pitchFamily="18" charset="0"/>
                <a:ea typeface="宋体" panose="02010600030101010101" pitchFamily="2" charset="-122"/>
              </a:endParaRPr>
            </a:p>
          </p:txBody>
        </p:sp>
        <p:graphicFrame>
          <p:nvGraphicFramePr>
            <p:cNvPr id="36868" name="Object 5"/>
            <p:cNvGraphicFramePr>
              <a:graphicFrameLocks noChangeAspect="1"/>
            </p:cNvGraphicFramePr>
            <p:nvPr/>
          </p:nvGraphicFramePr>
          <p:xfrm>
            <a:off x="2106" y="1218"/>
            <a:ext cx="2183" cy="576"/>
          </p:xfrm>
          <a:graphic>
            <a:graphicData uri="http://schemas.openxmlformats.org/presentationml/2006/ole">
              <mc:AlternateContent xmlns:mc="http://schemas.openxmlformats.org/markup-compatibility/2006">
                <mc:Choice xmlns:v="urn:schemas-microsoft-com:vml" Requires="v">
                  <p:oleObj spid="_x0000_s29742" r:id="rId4" imgW="1536700" imgH="482600" progId="Equation.3">
                    <p:embed/>
                  </p:oleObj>
                </mc:Choice>
                <mc:Fallback>
                  <p:oleObj r:id="rId4" imgW="1536700" imgH="482600" progId="Equation.3">
                    <p:embed/>
                    <p:pic>
                      <p:nvPicPr>
                        <p:cNvPr id="36868" name="Object 5"/>
                        <p:cNvPicPr/>
                        <p:nvPr/>
                      </p:nvPicPr>
                      <p:blipFill>
                        <a:blip r:embed="rId5"/>
                        <a:stretch>
                          <a:fillRect/>
                        </a:stretch>
                      </p:blipFill>
                      <p:spPr>
                        <a:xfrm>
                          <a:off x="2106" y="1218"/>
                          <a:ext cx="2183" cy="576"/>
                        </a:xfrm>
                        <a:prstGeom prst="rect">
                          <a:avLst/>
                        </a:prstGeom>
                        <a:noFill/>
                        <a:ln w="38100">
                          <a:noFill/>
                          <a:miter/>
                        </a:ln>
                      </p:spPr>
                    </p:pic>
                  </p:oleObj>
                </mc:Fallback>
              </mc:AlternateContent>
            </a:graphicData>
          </a:graphic>
        </p:graphicFrame>
        <p:graphicFrame>
          <p:nvGraphicFramePr>
            <p:cNvPr id="36870" name="Object 7"/>
            <p:cNvGraphicFramePr>
              <a:graphicFrameLocks noChangeAspect="1"/>
            </p:cNvGraphicFramePr>
            <p:nvPr/>
          </p:nvGraphicFramePr>
          <p:xfrm>
            <a:off x="2106" y="1890"/>
            <a:ext cx="240" cy="236"/>
          </p:xfrm>
          <a:graphic>
            <a:graphicData uri="http://schemas.openxmlformats.org/presentationml/2006/ole">
              <mc:AlternateContent xmlns:mc="http://schemas.openxmlformats.org/markup-compatibility/2006">
                <mc:Choice xmlns:v="urn:schemas-microsoft-com:vml" Requires="v">
                  <p:oleObj spid="_x0000_s29743" r:id="rId6" imgW="177800" imgH="228600" progId="Equation.3">
                    <p:embed/>
                  </p:oleObj>
                </mc:Choice>
                <mc:Fallback>
                  <p:oleObj r:id="rId6" imgW="177800" imgH="228600" progId="Equation.3">
                    <p:embed/>
                    <p:pic>
                      <p:nvPicPr>
                        <p:cNvPr id="36870" name="Object 7"/>
                        <p:cNvPicPr/>
                        <p:nvPr/>
                      </p:nvPicPr>
                      <p:blipFill>
                        <a:blip r:embed="rId7"/>
                        <a:stretch>
                          <a:fillRect/>
                        </a:stretch>
                      </p:blipFill>
                      <p:spPr>
                        <a:xfrm>
                          <a:off x="2106" y="1890"/>
                          <a:ext cx="240" cy="236"/>
                        </a:xfrm>
                        <a:prstGeom prst="rect">
                          <a:avLst/>
                        </a:prstGeom>
                        <a:solidFill>
                          <a:srgbClr val="FFFFFF"/>
                        </a:solidFill>
                        <a:ln w="38100">
                          <a:noFill/>
                          <a:miter/>
                        </a:ln>
                      </p:spPr>
                    </p:pic>
                  </p:oleObj>
                </mc:Fallback>
              </mc:AlternateContent>
            </a:graphicData>
          </a:graphic>
        </p:graphicFrame>
        <p:graphicFrame>
          <p:nvGraphicFramePr>
            <p:cNvPr id="36871" name="Object 8"/>
            <p:cNvGraphicFramePr>
              <a:graphicFrameLocks noChangeAspect="1"/>
            </p:cNvGraphicFramePr>
            <p:nvPr/>
          </p:nvGraphicFramePr>
          <p:xfrm>
            <a:off x="2058" y="2163"/>
            <a:ext cx="780" cy="223"/>
          </p:xfrm>
          <a:graphic>
            <a:graphicData uri="http://schemas.openxmlformats.org/presentationml/2006/ole">
              <mc:AlternateContent xmlns:mc="http://schemas.openxmlformats.org/markup-compatibility/2006">
                <mc:Choice xmlns:v="urn:schemas-microsoft-com:vml" Requires="v">
                  <p:oleObj spid="_x0000_s29744" r:id="rId8" imgW="546100" imgH="190500" progId="Equation.3">
                    <p:embed/>
                  </p:oleObj>
                </mc:Choice>
                <mc:Fallback>
                  <p:oleObj r:id="rId8" imgW="546100" imgH="190500" progId="Equation.3">
                    <p:embed/>
                    <p:pic>
                      <p:nvPicPr>
                        <p:cNvPr id="36871" name="Object 8"/>
                        <p:cNvPicPr/>
                        <p:nvPr/>
                      </p:nvPicPr>
                      <p:blipFill>
                        <a:blip r:embed="rId9"/>
                        <a:stretch>
                          <a:fillRect/>
                        </a:stretch>
                      </p:blipFill>
                      <p:spPr>
                        <a:xfrm>
                          <a:off x="2058" y="2163"/>
                          <a:ext cx="780" cy="223"/>
                        </a:xfrm>
                        <a:prstGeom prst="rect">
                          <a:avLst/>
                        </a:prstGeom>
                        <a:solidFill>
                          <a:srgbClr val="FFFFFF"/>
                        </a:solidFill>
                        <a:ln w="38100">
                          <a:noFill/>
                          <a:miter/>
                        </a:ln>
                      </p:spPr>
                    </p:pic>
                  </p:oleObj>
                </mc:Fallback>
              </mc:AlternateContent>
            </a:graphicData>
          </a:graphic>
        </p:graphicFrame>
        <p:sp>
          <p:nvSpPr>
            <p:cNvPr id="36872" name="Text Box 9"/>
            <p:cNvSpPr txBox="1"/>
            <p:nvPr/>
          </p:nvSpPr>
          <p:spPr>
            <a:xfrm>
              <a:off x="2298" y="1890"/>
              <a:ext cx="1834" cy="250"/>
            </a:xfrm>
            <a:prstGeom prst="rect">
              <a:avLst/>
            </a:prstGeom>
            <a:noFill/>
            <a:ln w="9525">
              <a:noFill/>
            </a:ln>
          </p:spPr>
          <p:txBody>
            <a:bodyPr anchor="t">
              <a:spAutoFit/>
            </a:bodyPr>
            <a:lstStyle/>
            <a:p>
              <a:pPr lvl="0" indent="0">
                <a:spcBef>
                  <a:spcPct val="50000"/>
                </a:spcBef>
              </a:pPr>
              <a:r>
                <a:rPr lang="zh-CN" altLang="en-US" sz="2000" b="1" dirty="0">
                  <a:latin typeface="Times New Roman" panose="02020603050405020304" pitchFamily="18" charset="0"/>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动态投资回收期</a:t>
              </a:r>
              <a:endParaRPr lang="zh-CN" altLang="en-US" sz="2000" dirty="0">
                <a:latin typeface="Times New Roman" panose="02020603050405020304" pitchFamily="18" charset="0"/>
                <a:ea typeface="宋体" panose="02010600030101010101" pitchFamily="2" charset="-122"/>
              </a:endParaRPr>
            </a:p>
          </p:txBody>
        </p:sp>
        <p:sp>
          <p:nvSpPr>
            <p:cNvPr id="36873" name="Text Box 10"/>
            <p:cNvSpPr txBox="1"/>
            <p:nvPr/>
          </p:nvSpPr>
          <p:spPr>
            <a:xfrm>
              <a:off x="2838" y="2098"/>
              <a:ext cx="2446" cy="288"/>
            </a:xfrm>
            <a:prstGeom prst="rect">
              <a:avLst/>
            </a:prstGeom>
            <a:noFill/>
            <a:ln w="9525">
              <a:noFill/>
            </a:ln>
          </p:spPr>
          <p:txBody>
            <a:bodyPr wrap="square" anchor="t">
              <a:spAutoFit/>
            </a:bodyPr>
            <a:lstStyle/>
            <a:p>
              <a:pPr lvl="0" indent="0">
                <a:spcBef>
                  <a:spcPct val="50000"/>
                </a:spcBef>
              </a:pPr>
              <a:r>
                <a:rPr lang="zh-CN" altLang="en-US" b="1" dirty="0">
                  <a:latin typeface="Times New Roman" panose="02020603050405020304" pitchFamily="18" charset="0"/>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第</a:t>
              </a:r>
              <a:r>
                <a:rPr lang="en-US" altLang="zh-CN" sz="2000" dirty="0">
                  <a:latin typeface="黑体" panose="02010609060101010101" pitchFamily="49" charset="-122"/>
                  <a:ea typeface="黑体" panose="02010609060101010101" pitchFamily="49" charset="-122"/>
                </a:rPr>
                <a:t>t</a:t>
              </a:r>
              <a:r>
                <a:rPr lang="zh-CN" altLang="en-US" sz="2000" dirty="0">
                  <a:latin typeface="黑体" panose="02010609060101010101" pitchFamily="49" charset="-122"/>
                  <a:ea typeface="黑体" panose="02010609060101010101" pitchFamily="49" charset="-122"/>
                </a:rPr>
                <a:t>年净现金流量或净收益</a:t>
              </a:r>
              <a:endParaRPr lang="zh-CN" altLang="en-US" sz="2000" dirty="0">
                <a:latin typeface="Times New Roman" panose="02020603050405020304" pitchFamily="18" charset="0"/>
                <a:ea typeface="宋体" panose="02010600030101010101" pitchFamily="2" charset="-122"/>
              </a:endParaRPr>
            </a:p>
          </p:txBody>
        </p:sp>
        <p:sp>
          <p:nvSpPr>
            <p:cNvPr id="36874" name="Text Box 11"/>
            <p:cNvSpPr txBox="1"/>
            <p:nvPr/>
          </p:nvSpPr>
          <p:spPr>
            <a:xfrm>
              <a:off x="2106" y="2386"/>
              <a:ext cx="2435" cy="250"/>
            </a:xfrm>
            <a:prstGeom prst="rect">
              <a:avLst/>
            </a:prstGeom>
            <a:noFill/>
            <a:ln w="9525">
              <a:noFill/>
            </a:ln>
          </p:spPr>
          <p:txBody>
            <a:bodyPr wrap="square" anchor="t">
              <a:spAutoFit/>
            </a:bodyPr>
            <a:lstStyle/>
            <a:p>
              <a:pPr lvl="0" indent="0">
                <a:spcBef>
                  <a:spcPct val="50000"/>
                </a:spcBef>
              </a:pPr>
              <a:r>
                <a:rPr lang="en-US" altLang="zh-CN" sz="2000" i="1" dirty="0">
                  <a:latin typeface="Times New Roman" panose="02020603050405020304" pitchFamily="18" charset="0"/>
                  <a:ea typeface="黑体" panose="02010609060101010101" pitchFamily="49" charset="-122"/>
                </a:rPr>
                <a:t>i </a:t>
              </a:r>
              <a:r>
                <a:rPr lang="zh-CN" altLang="en-US" sz="2000" dirty="0">
                  <a:latin typeface="Times New Roman" panose="02020603050405020304" pitchFamily="18" charset="0"/>
                  <a:ea typeface="黑体" panose="02010609060101010101" pitchFamily="49" charset="-122"/>
                </a:rPr>
                <a:t>——贷款利率或基准收益率</a:t>
              </a:r>
            </a:p>
          </p:txBody>
        </p:sp>
      </p:grpSp>
      <p:sp>
        <p:nvSpPr>
          <p:cNvPr id="36875" name="Rectangle 15"/>
          <p:cNvSpPr/>
          <p:nvPr/>
        </p:nvSpPr>
        <p:spPr>
          <a:xfrm>
            <a:off x="186690" y="133350"/>
            <a:ext cx="5051425" cy="609600"/>
          </a:xfrm>
          <a:prstGeom prst="rect">
            <a:avLst/>
          </a:prstGeom>
          <a:noFill/>
          <a:ln w="9525">
            <a:noFill/>
          </a:ln>
        </p:spPr>
        <p:txBody>
          <a:bodyPr anchor="b"/>
          <a:lstStyle/>
          <a:p>
            <a:pPr lvl="0" indent="0"/>
            <a:r>
              <a:rPr lang="zh-CN" altLang="en-US" sz="2800" b="1" dirty="0">
                <a:solidFill>
                  <a:schemeClr val="tx1"/>
                </a:solidFill>
                <a:latin typeface="黑体" panose="02010609060101010101" pitchFamily="49" charset="-122"/>
                <a:ea typeface="黑体" panose="02010609060101010101" pitchFamily="49" charset="-122"/>
              </a:rPr>
              <a:t>一、动态投资回收期法</a:t>
            </a:r>
          </a:p>
        </p:txBody>
      </p:sp>
      <p:sp>
        <p:nvSpPr>
          <p:cNvPr id="4" name="Rectangle 16"/>
          <p:cNvSpPr/>
          <p:nvPr/>
        </p:nvSpPr>
        <p:spPr>
          <a:xfrm>
            <a:off x="648335" y="742950"/>
            <a:ext cx="7847013" cy="566420"/>
          </a:xfrm>
          <a:prstGeom prst="rect">
            <a:avLst/>
          </a:prstGeom>
          <a:noFill/>
          <a:ln w="9525">
            <a:noFill/>
          </a:ln>
        </p:spPr>
        <p:txBody>
          <a:bodyPr anchor="t">
            <a:spAutoFit/>
          </a:bodyPr>
          <a:lstStyle/>
          <a:p>
            <a:pPr lvl="0" indent="0">
              <a:lnSpc>
                <a:spcPct val="130000"/>
              </a:lnSpc>
            </a:pPr>
            <a:r>
              <a:rPr lang="zh-CN" altLang="en-US" dirty="0">
                <a:latin typeface="楷体_GB2312" panose="02010609030101010101" pitchFamily="49" charset="-122"/>
                <a:ea typeface="楷体_GB2312" panose="02010609030101010101" pitchFamily="49" charset="-122"/>
              </a:rPr>
              <a:t>    </a:t>
            </a:r>
          </a:p>
        </p:txBody>
      </p:sp>
      <p:sp>
        <p:nvSpPr>
          <p:cNvPr id="5" name="Rectangle 17"/>
          <p:cNvSpPr>
            <a:spLocks noChangeArrowheads="1"/>
          </p:cNvSpPr>
          <p:nvPr/>
        </p:nvSpPr>
        <p:spPr bwMode="auto">
          <a:xfrm>
            <a:off x="450215" y="1309053"/>
            <a:ext cx="4191000" cy="519113"/>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B3381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1. 以累计净收益计算</a:t>
            </a:r>
            <a:r>
              <a:rPr kumimoji="1" lang="zh-CN" altLang="en-US" sz="24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 </a:t>
            </a:r>
          </a:p>
        </p:txBody>
      </p:sp>
      <p:grpSp>
        <p:nvGrpSpPr>
          <p:cNvPr id="6" name="Group 21"/>
          <p:cNvGrpSpPr/>
          <p:nvPr/>
        </p:nvGrpSpPr>
        <p:grpSpPr>
          <a:xfrm>
            <a:off x="730885" y="4561205"/>
            <a:ext cx="7764463" cy="1425575"/>
            <a:chOff x="637" y="2976"/>
            <a:chExt cx="4891" cy="898"/>
          </a:xfrm>
        </p:grpSpPr>
        <p:graphicFrame>
          <p:nvGraphicFramePr>
            <p:cNvPr id="36879" name="Object 19"/>
            <p:cNvGraphicFramePr>
              <a:graphicFrameLocks noChangeAspect="1"/>
            </p:cNvGraphicFramePr>
            <p:nvPr/>
          </p:nvGraphicFramePr>
          <p:xfrm>
            <a:off x="678" y="3303"/>
            <a:ext cx="4850" cy="571"/>
          </p:xfrm>
          <a:graphic>
            <a:graphicData uri="http://schemas.openxmlformats.org/presentationml/2006/ole">
              <mc:AlternateContent xmlns:mc="http://schemas.openxmlformats.org/markup-compatibility/2006">
                <mc:Choice xmlns:v="urn:schemas-microsoft-com:vml" Requires="v">
                  <p:oleObj spid="_x0000_s29745" r:id="rId10" imgW="4178300" imgH="482600" progId="Equation.3">
                    <p:embed/>
                  </p:oleObj>
                </mc:Choice>
                <mc:Fallback>
                  <p:oleObj r:id="rId10" imgW="4178300" imgH="482600" progId="Equation.3">
                    <p:embed/>
                    <p:pic>
                      <p:nvPicPr>
                        <p:cNvPr id="36879" name="Object 19"/>
                        <p:cNvPicPr/>
                        <p:nvPr/>
                      </p:nvPicPr>
                      <p:blipFill>
                        <a:blip r:embed="rId11"/>
                        <a:stretch>
                          <a:fillRect/>
                        </a:stretch>
                      </p:blipFill>
                      <p:spPr>
                        <a:xfrm>
                          <a:off x="678" y="3303"/>
                          <a:ext cx="4850" cy="571"/>
                        </a:xfrm>
                        <a:prstGeom prst="rect">
                          <a:avLst/>
                        </a:prstGeom>
                        <a:noFill/>
                        <a:ln w="38100">
                          <a:noFill/>
                          <a:miter/>
                        </a:ln>
                      </p:spPr>
                    </p:pic>
                  </p:oleObj>
                </mc:Fallback>
              </mc:AlternateContent>
            </a:graphicData>
          </a:graphic>
        </p:graphicFrame>
        <p:sp>
          <p:nvSpPr>
            <p:cNvPr id="27668" name="Rectangle 20"/>
            <p:cNvSpPr>
              <a:spLocks noChangeArrowheads="1"/>
            </p:cNvSpPr>
            <p:nvPr/>
          </p:nvSpPr>
          <p:spPr bwMode="auto">
            <a:xfrm>
              <a:off x="637" y="2976"/>
              <a:ext cx="2592" cy="336"/>
            </a:xfrm>
            <a:prstGeom prst="rect">
              <a:avLst/>
            </a:prstGeom>
            <a:noFill/>
            <a:ln w="9525">
              <a:noFill/>
              <a:miter lim="800000"/>
            </a:ln>
          </p:spPr>
          <p:txBody>
            <a:bodyPr/>
            <a:lstStyle/>
            <a:p>
              <a:pPr marL="342900" marR="0" lvl="0" indent="-342900" algn="l" defTabSz="914400" rtl="0" eaLnBrk="1" fontAlgn="base" latinLnBrk="0" hangingPunct="1">
                <a:lnSpc>
                  <a:spcPct val="100000"/>
                </a:lnSpc>
                <a:spcBef>
                  <a:spcPct val="20000"/>
                </a:spcBef>
                <a:spcAft>
                  <a:spcPct val="0"/>
                </a:spcAft>
                <a:buClrTx/>
                <a:buSzTx/>
                <a:buFontTx/>
                <a:buChar char="•"/>
                <a:defRPr/>
              </a:pPr>
              <a:r>
                <a:rPr kumimoji="0" lang="zh-CN" altLang="en-US" sz="2400" b="1" i="0" u="none" strike="noStrike" kern="1200" cap="none" spc="0" normalizeH="0" baseline="0" noProof="0">
                  <a:ln>
                    <a:noFill/>
                  </a:ln>
                  <a:solidFill>
                    <a:srgbClr val="B3381F"/>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净现金流量</a:t>
              </a:r>
              <a:r>
                <a:rPr kumimoji="0" lang="zh-CN" altLang="en-US" sz="2400" b="1" i="0" u="none" strike="noStrike" kern="1200" cap="none" spc="0" normalizeH="0" baseline="0" noProof="0">
                  <a:ln>
                    <a:noFill/>
                  </a:ln>
                  <a:solidFill>
                    <a:srgbClr val="B3381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（实用公式）</a:t>
              </a:r>
            </a:p>
          </p:txBody>
        </p:sp>
      </p:grpSp>
      <p:sp>
        <p:nvSpPr>
          <p:cNvPr id="7" name="灯片编号占位符 6"/>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61</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Rectangle 17"/>
          <p:cNvSpPr>
            <a:spLocks noChangeArrowheads="1"/>
          </p:cNvSpPr>
          <p:nvPr/>
        </p:nvSpPr>
        <p:spPr bwMode="auto">
          <a:xfrm>
            <a:off x="186690" y="791210"/>
            <a:ext cx="6255385" cy="518160"/>
          </a:xfrm>
          <a:prstGeom prst="rect">
            <a:avLst/>
          </a:prstGeom>
          <a:noFill/>
          <a:ln w="9525">
            <a:noFill/>
            <a:miter lim="800000"/>
          </a:ln>
          <a:effectLst/>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a:t>
            </a:r>
            <a:r>
              <a:rPr kumimoji="1" lang="zh-CN" altLang="en-US" sz="2800" b="0"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一）动态投资回收期的计算</a:t>
            </a:r>
          </a:p>
        </p:txBody>
      </p:sp>
    </p:spTree>
    <p:extLst>
      <p:ext uri="{BB962C8B-B14F-4D97-AF65-F5344CB8AC3E}">
        <p14:creationId xmlns:p14="http://schemas.microsoft.com/office/powerpoint/2010/main" val="196218788"/>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lide(from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62</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aphicFrame>
        <p:nvGraphicFramePr>
          <p:cNvPr id="36868" name="Object 5"/>
          <p:cNvGraphicFramePr>
            <a:graphicFrameLocks noChangeAspect="1"/>
          </p:cNvGraphicFramePr>
          <p:nvPr/>
        </p:nvGraphicFramePr>
        <p:xfrm>
          <a:off x="1364933" y="2401570"/>
          <a:ext cx="3418205" cy="946785"/>
        </p:xfrm>
        <a:graphic>
          <a:graphicData uri="http://schemas.openxmlformats.org/presentationml/2006/ole">
            <mc:AlternateContent xmlns:mc="http://schemas.openxmlformats.org/markup-compatibility/2006">
              <mc:Choice xmlns:v="urn:schemas-microsoft-com:vml" Requires="v">
                <p:oleObj spid="_x0000_s30755" r:id="rId4" imgW="1320165" imgH="482600" progId="Equation.3">
                  <p:embed/>
                </p:oleObj>
              </mc:Choice>
              <mc:Fallback>
                <p:oleObj r:id="rId4" imgW="1320165" imgH="482600" progId="Equation.3">
                  <p:embed/>
                  <p:pic>
                    <p:nvPicPr>
                      <p:cNvPr id="36868" name="Object 5"/>
                      <p:cNvPicPr/>
                      <p:nvPr/>
                    </p:nvPicPr>
                    <p:blipFill>
                      <a:blip r:embed="rId5"/>
                      <a:stretch>
                        <a:fillRect/>
                      </a:stretch>
                    </p:blipFill>
                    <p:spPr>
                      <a:xfrm>
                        <a:off x="1364933" y="2401570"/>
                        <a:ext cx="3418205" cy="946785"/>
                      </a:xfrm>
                      <a:prstGeom prst="rect">
                        <a:avLst/>
                      </a:prstGeom>
                      <a:noFill/>
                      <a:ln w="38100">
                        <a:noFill/>
                        <a:miter/>
                      </a:ln>
                    </p:spPr>
                  </p:pic>
                </p:oleObj>
              </mc:Fallback>
            </mc:AlternateContent>
          </a:graphicData>
        </a:graphic>
      </p:graphicFrame>
      <p:grpSp>
        <p:nvGrpSpPr>
          <p:cNvPr id="4" name="Group 40"/>
          <p:cNvGrpSpPr/>
          <p:nvPr/>
        </p:nvGrpSpPr>
        <p:grpSpPr>
          <a:xfrm>
            <a:off x="1456373" y="3241358"/>
            <a:ext cx="4876800" cy="1847850"/>
            <a:chOff x="1229" y="1936"/>
            <a:chExt cx="3072" cy="1164"/>
          </a:xfrm>
        </p:grpSpPr>
        <p:sp>
          <p:nvSpPr>
            <p:cNvPr id="84995" name="Line 6"/>
            <p:cNvSpPr/>
            <p:nvPr/>
          </p:nvSpPr>
          <p:spPr>
            <a:xfrm>
              <a:off x="1229" y="2516"/>
              <a:ext cx="1970" cy="0"/>
            </a:xfrm>
            <a:prstGeom prst="line">
              <a:avLst/>
            </a:prstGeom>
            <a:ln w="9525" cap="flat" cmpd="sng">
              <a:solidFill>
                <a:schemeClr val="tx1"/>
              </a:solidFill>
              <a:prstDash val="solid"/>
              <a:round/>
              <a:headEnd type="none" w="med" len="med"/>
              <a:tailEnd type="none" w="med" len="med"/>
            </a:ln>
          </p:spPr>
        </p:sp>
        <p:sp>
          <p:nvSpPr>
            <p:cNvPr id="84996" name="Line 7"/>
            <p:cNvSpPr/>
            <p:nvPr/>
          </p:nvSpPr>
          <p:spPr>
            <a:xfrm>
              <a:off x="1701" y="2516"/>
              <a:ext cx="0" cy="53"/>
            </a:xfrm>
            <a:prstGeom prst="line">
              <a:avLst/>
            </a:prstGeom>
            <a:ln w="9525" cap="flat" cmpd="sng">
              <a:solidFill>
                <a:schemeClr val="tx1"/>
              </a:solidFill>
              <a:prstDash val="solid"/>
              <a:round/>
              <a:headEnd type="none" w="med" len="med"/>
              <a:tailEnd type="none" w="med" len="med"/>
            </a:ln>
          </p:spPr>
        </p:sp>
        <p:sp>
          <p:nvSpPr>
            <p:cNvPr id="84997" name="Line 8"/>
            <p:cNvSpPr/>
            <p:nvPr/>
          </p:nvSpPr>
          <p:spPr>
            <a:xfrm>
              <a:off x="2175" y="2516"/>
              <a:ext cx="0" cy="53"/>
            </a:xfrm>
            <a:prstGeom prst="line">
              <a:avLst/>
            </a:prstGeom>
            <a:ln w="9525" cap="flat" cmpd="sng">
              <a:solidFill>
                <a:schemeClr val="tx1"/>
              </a:solidFill>
              <a:prstDash val="solid"/>
              <a:round/>
              <a:headEnd type="none" w="med" len="med"/>
              <a:tailEnd type="none" w="med" len="med"/>
            </a:ln>
          </p:spPr>
        </p:sp>
        <p:sp>
          <p:nvSpPr>
            <p:cNvPr id="84998" name="Line 9"/>
            <p:cNvSpPr/>
            <p:nvPr/>
          </p:nvSpPr>
          <p:spPr>
            <a:xfrm>
              <a:off x="2647" y="2516"/>
              <a:ext cx="0" cy="53"/>
            </a:xfrm>
            <a:prstGeom prst="line">
              <a:avLst/>
            </a:prstGeom>
            <a:ln w="9525" cap="flat" cmpd="sng">
              <a:solidFill>
                <a:schemeClr val="tx1"/>
              </a:solidFill>
              <a:prstDash val="solid"/>
              <a:round/>
              <a:headEnd type="none" w="med" len="med"/>
              <a:tailEnd type="none" w="med" len="med"/>
            </a:ln>
          </p:spPr>
        </p:sp>
        <p:sp>
          <p:nvSpPr>
            <p:cNvPr id="84999" name="Line 10"/>
            <p:cNvSpPr/>
            <p:nvPr/>
          </p:nvSpPr>
          <p:spPr>
            <a:xfrm>
              <a:off x="3199" y="2516"/>
              <a:ext cx="78" cy="107"/>
            </a:xfrm>
            <a:prstGeom prst="line">
              <a:avLst/>
            </a:prstGeom>
            <a:ln w="9525" cap="flat" cmpd="sng">
              <a:solidFill>
                <a:schemeClr val="tx1"/>
              </a:solidFill>
              <a:prstDash val="dash"/>
              <a:round/>
              <a:headEnd type="none" w="med" len="med"/>
              <a:tailEnd type="none" w="med" len="med"/>
            </a:ln>
          </p:spPr>
        </p:sp>
        <p:sp>
          <p:nvSpPr>
            <p:cNvPr id="85000" name="Line 11"/>
            <p:cNvSpPr/>
            <p:nvPr/>
          </p:nvSpPr>
          <p:spPr>
            <a:xfrm flipV="1">
              <a:off x="3277" y="2463"/>
              <a:ext cx="0" cy="160"/>
            </a:xfrm>
            <a:prstGeom prst="line">
              <a:avLst/>
            </a:prstGeom>
            <a:ln w="9525" cap="flat" cmpd="sng">
              <a:solidFill>
                <a:schemeClr val="tx1"/>
              </a:solidFill>
              <a:prstDash val="dash"/>
              <a:round/>
              <a:headEnd type="none" w="med" len="med"/>
              <a:tailEnd type="none" w="med" len="med"/>
            </a:ln>
          </p:spPr>
        </p:sp>
        <p:sp>
          <p:nvSpPr>
            <p:cNvPr id="85001" name="Line 12"/>
            <p:cNvSpPr/>
            <p:nvPr/>
          </p:nvSpPr>
          <p:spPr>
            <a:xfrm>
              <a:off x="3277" y="2463"/>
              <a:ext cx="78" cy="53"/>
            </a:xfrm>
            <a:prstGeom prst="line">
              <a:avLst/>
            </a:prstGeom>
            <a:ln w="9525" cap="flat" cmpd="sng">
              <a:solidFill>
                <a:schemeClr val="tx1"/>
              </a:solidFill>
              <a:prstDash val="dash"/>
              <a:round/>
              <a:headEnd type="none" w="med" len="med"/>
              <a:tailEnd type="none" w="med" len="med"/>
            </a:ln>
          </p:spPr>
        </p:sp>
        <p:sp>
          <p:nvSpPr>
            <p:cNvPr id="85002" name="Line 13"/>
            <p:cNvSpPr/>
            <p:nvPr/>
          </p:nvSpPr>
          <p:spPr>
            <a:xfrm flipV="1">
              <a:off x="3355" y="2516"/>
              <a:ext cx="709" cy="0"/>
            </a:xfrm>
            <a:prstGeom prst="line">
              <a:avLst/>
            </a:prstGeom>
            <a:ln w="9525" cap="flat" cmpd="sng">
              <a:solidFill>
                <a:schemeClr val="tx1"/>
              </a:solidFill>
              <a:prstDash val="solid"/>
              <a:round/>
              <a:headEnd type="none" w="med" len="med"/>
              <a:tailEnd type="none" w="med" len="med"/>
            </a:ln>
          </p:spPr>
        </p:sp>
        <p:sp>
          <p:nvSpPr>
            <p:cNvPr id="85003" name="Line 14"/>
            <p:cNvSpPr/>
            <p:nvPr/>
          </p:nvSpPr>
          <p:spPr>
            <a:xfrm>
              <a:off x="3120" y="2516"/>
              <a:ext cx="0" cy="53"/>
            </a:xfrm>
            <a:prstGeom prst="line">
              <a:avLst/>
            </a:prstGeom>
            <a:ln w="9525" cap="flat" cmpd="sng">
              <a:solidFill>
                <a:schemeClr val="tx1"/>
              </a:solidFill>
              <a:prstDash val="solid"/>
              <a:round/>
              <a:headEnd type="none" w="med" len="med"/>
              <a:tailEnd type="none" w="med" len="med"/>
            </a:ln>
          </p:spPr>
        </p:sp>
        <p:sp>
          <p:nvSpPr>
            <p:cNvPr id="85004" name="Line 15"/>
            <p:cNvSpPr/>
            <p:nvPr/>
          </p:nvSpPr>
          <p:spPr>
            <a:xfrm>
              <a:off x="3592" y="2516"/>
              <a:ext cx="0" cy="53"/>
            </a:xfrm>
            <a:prstGeom prst="line">
              <a:avLst/>
            </a:prstGeom>
            <a:ln w="9525" cap="flat" cmpd="sng">
              <a:solidFill>
                <a:schemeClr val="tx1"/>
              </a:solidFill>
              <a:prstDash val="solid"/>
              <a:round/>
              <a:headEnd type="none" w="med" len="med"/>
              <a:tailEnd type="none" w="med" len="med"/>
            </a:ln>
          </p:spPr>
        </p:sp>
        <p:sp>
          <p:nvSpPr>
            <p:cNvPr id="85005" name="Text Box 16"/>
            <p:cNvSpPr txBox="1"/>
            <p:nvPr/>
          </p:nvSpPr>
          <p:spPr>
            <a:xfrm>
              <a:off x="1229" y="2516"/>
              <a:ext cx="315" cy="288"/>
            </a:xfrm>
            <a:prstGeom prst="rect">
              <a:avLst/>
            </a:prstGeom>
            <a:noFill/>
            <a:ln w="9525">
              <a:noFill/>
            </a:ln>
          </p:spPr>
          <p:txBody>
            <a:bodyPr anchor="t">
              <a:spAutoFit/>
            </a:bodyPr>
            <a:lstStyle/>
            <a:p>
              <a:pPr lvl="0" indent="0" eaLnBrk="0" hangingPunct="0"/>
              <a:r>
                <a:rPr lang="zh-CN" altLang="en-US" b="1" dirty="0">
                  <a:latin typeface="黑体" panose="02010609060101010101" pitchFamily="49" charset="-122"/>
                  <a:ea typeface="黑体" panose="02010609060101010101" pitchFamily="49" charset="-122"/>
                </a:rPr>
                <a:t>0</a:t>
              </a:r>
              <a:endParaRPr lang="zh-CN" altLang="en-US" dirty="0">
                <a:latin typeface="Times New Roman" panose="02020603050405020304" pitchFamily="18" charset="0"/>
                <a:ea typeface="宋体" panose="02010600030101010101" pitchFamily="2" charset="-122"/>
              </a:endParaRPr>
            </a:p>
          </p:txBody>
        </p:sp>
        <p:sp>
          <p:nvSpPr>
            <p:cNvPr id="85006" name="Text Box 17"/>
            <p:cNvSpPr txBox="1"/>
            <p:nvPr/>
          </p:nvSpPr>
          <p:spPr>
            <a:xfrm>
              <a:off x="3907" y="2516"/>
              <a:ext cx="394" cy="288"/>
            </a:xfrm>
            <a:prstGeom prst="rect">
              <a:avLst/>
            </a:prstGeom>
            <a:noFill/>
            <a:ln w="9525">
              <a:noFill/>
            </a:ln>
          </p:spPr>
          <p:txBody>
            <a:bodyPr anchor="t">
              <a:spAutoFit/>
            </a:bodyPr>
            <a:lstStyle/>
            <a:p>
              <a:pPr lvl="0" indent="0" eaLnBrk="0" hangingPunct="0"/>
              <a:r>
                <a:rPr lang="en-US" altLang="zh-CN" b="1" dirty="0">
                  <a:latin typeface="黑体" panose="02010609060101010101" pitchFamily="49" charset="-122"/>
                  <a:ea typeface="黑体" panose="02010609060101010101" pitchFamily="49" charset="-122"/>
                </a:rPr>
                <a:t>n</a:t>
              </a:r>
              <a:endParaRPr lang="en-US" altLang="zh-CN" dirty="0">
                <a:latin typeface="Times New Roman" panose="02020603050405020304" pitchFamily="18" charset="0"/>
                <a:ea typeface="宋体" panose="02010600030101010101" pitchFamily="2" charset="-122"/>
              </a:endParaRPr>
            </a:p>
          </p:txBody>
        </p:sp>
        <p:sp>
          <p:nvSpPr>
            <p:cNvPr id="85007" name="Line 18"/>
            <p:cNvSpPr/>
            <p:nvPr/>
          </p:nvSpPr>
          <p:spPr>
            <a:xfrm>
              <a:off x="1701" y="2251"/>
              <a:ext cx="0" cy="265"/>
            </a:xfrm>
            <a:prstGeom prst="line">
              <a:avLst/>
            </a:prstGeom>
            <a:ln w="9525" cap="flat" cmpd="sng">
              <a:solidFill>
                <a:srgbClr val="252513"/>
              </a:solidFill>
              <a:prstDash val="solid"/>
              <a:round/>
              <a:headEnd type="triangle" w="med" len="med"/>
              <a:tailEnd type="none" w="med" len="med"/>
            </a:ln>
          </p:spPr>
        </p:sp>
        <p:sp>
          <p:nvSpPr>
            <p:cNvPr id="85008" name="Line 19"/>
            <p:cNvSpPr/>
            <p:nvPr/>
          </p:nvSpPr>
          <p:spPr>
            <a:xfrm>
              <a:off x="2175" y="2251"/>
              <a:ext cx="0" cy="265"/>
            </a:xfrm>
            <a:prstGeom prst="line">
              <a:avLst/>
            </a:prstGeom>
            <a:ln w="9525" cap="flat" cmpd="sng">
              <a:solidFill>
                <a:srgbClr val="252513"/>
              </a:solidFill>
              <a:prstDash val="solid"/>
              <a:round/>
              <a:headEnd type="triangle" w="med" len="med"/>
              <a:tailEnd type="none" w="med" len="med"/>
            </a:ln>
          </p:spPr>
        </p:sp>
        <p:sp>
          <p:nvSpPr>
            <p:cNvPr id="85009" name="Line 20"/>
            <p:cNvSpPr/>
            <p:nvPr/>
          </p:nvSpPr>
          <p:spPr>
            <a:xfrm>
              <a:off x="2647" y="2251"/>
              <a:ext cx="0" cy="265"/>
            </a:xfrm>
            <a:prstGeom prst="line">
              <a:avLst/>
            </a:prstGeom>
            <a:ln w="9525" cap="flat" cmpd="sng">
              <a:solidFill>
                <a:srgbClr val="252513"/>
              </a:solidFill>
              <a:prstDash val="solid"/>
              <a:round/>
              <a:headEnd type="triangle" w="med" len="med"/>
              <a:tailEnd type="none" w="med" len="med"/>
            </a:ln>
          </p:spPr>
        </p:sp>
        <p:sp>
          <p:nvSpPr>
            <p:cNvPr id="85010" name="Line 21"/>
            <p:cNvSpPr/>
            <p:nvPr/>
          </p:nvSpPr>
          <p:spPr>
            <a:xfrm>
              <a:off x="3120" y="2251"/>
              <a:ext cx="0" cy="265"/>
            </a:xfrm>
            <a:prstGeom prst="line">
              <a:avLst/>
            </a:prstGeom>
            <a:ln w="9525" cap="flat" cmpd="sng">
              <a:solidFill>
                <a:srgbClr val="252513"/>
              </a:solidFill>
              <a:prstDash val="solid"/>
              <a:round/>
              <a:headEnd type="triangle" w="med" len="med"/>
              <a:tailEnd type="none" w="med" len="med"/>
            </a:ln>
          </p:spPr>
        </p:sp>
        <p:sp>
          <p:nvSpPr>
            <p:cNvPr id="85011" name="Line 22"/>
            <p:cNvSpPr/>
            <p:nvPr/>
          </p:nvSpPr>
          <p:spPr>
            <a:xfrm>
              <a:off x="3592" y="2251"/>
              <a:ext cx="0" cy="265"/>
            </a:xfrm>
            <a:prstGeom prst="line">
              <a:avLst/>
            </a:prstGeom>
            <a:ln w="9525" cap="flat" cmpd="sng">
              <a:solidFill>
                <a:srgbClr val="252513"/>
              </a:solidFill>
              <a:prstDash val="solid"/>
              <a:round/>
              <a:headEnd type="triangle" w="med" len="med"/>
              <a:tailEnd type="none" w="med" len="med"/>
            </a:ln>
          </p:spPr>
        </p:sp>
        <p:sp>
          <p:nvSpPr>
            <p:cNvPr id="85012" name="Line 23"/>
            <p:cNvSpPr/>
            <p:nvPr/>
          </p:nvSpPr>
          <p:spPr>
            <a:xfrm>
              <a:off x="1701" y="2251"/>
              <a:ext cx="2363" cy="0"/>
            </a:xfrm>
            <a:prstGeom prst="line">
              <a:avLst/>
            </a:prstGeom>
            <a:ln w="9525" cap="flat" cmpd="sng">
              <a:solidFill>
                <a:srgbClr val="252513"/>
              </a:solidFill>
              <a:prstDash val="dash"/>
              <a:round/>
              <a:headEnd type="none" w="med" len="med"/>
              <a:tailEnd type="none" w="med" len="med"/>
            </a:ln>
          </p:spPr>
        </p:sp>
        <p:sp>
          <p:nvSpPr>
            <p:cNvPr id="85013" name="Text Box 24"/>
            <p:cNvSpPr txBox="1"/>
            <p:nvPr/>
          </p:nvSpPr>
          <p:spPr>
            <a:xfrm>
              <a:off x="2447" y="1936"/>
              <a:ext cx="895" cy="288"/>
            </a:xfrm>
            <a:prstGeom prst="rect">
              <a:avLst/>
            </a:prstGeom>
            <a:noFill/>
            <a:ln w="9525">
              <a:noFill/>
            </a:ln>
          </p:spPr>
          <p:txBody>
            <a:bodyPr anchor="t">
              <a:spAutoFit/>
            </a:bodyPr>
            <a:lstStyle/>
            <a:p>
              <a:pPr lvl="0" indent="0" eaLnBrk="0" hangingPunct="0"/>
              <a:r>
                <a:rPr lang="en-US" altLang="zh-CN" b="1" dirty="0">
                  <a:solidFill>
                    <a:srgbClr val="252513"/>
                  </a:solidFill>
                  <a:latin typeface="黑体" panose="02010609060101010101" pitchFamily="49" charset="-122"/>
                  <a:ea typeface="黑体" panose="02010609060101010101" pitchFamily="49" charset="-122"/>
                </a:rPr>
                <a:t>Y</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已知）</a:t>
              </a:r>
              <a:endParaRPr lang="en-US" altLang="zh-CN" dirty="0">
                <a:solidFill>
                  <a:srgbClr val="F41E23"/>
                </a:solidFill>
                <a:latin typeface="Times New Roman" panose="02020603050405020304" pitchFamily="18" charset="0"/>
                <a:ea typeface="宋体" panose="02010600030101010101" pitchFamily="2" charset="-122"/>
              </a:endParaRPr>
            </a:p>
          </p:txBody>
        </p:sp>
        <p:sp>
          <p:nvSpPr>
            <p:cNvPr id="85014" name="Text Box 25"/>
            <p:cNvSpPr txBox="1"/>
            <p:nvPr/>
          </p:nvSpPr>
          <p:spPr>
            <a:xfrm>
              <a:off x="1544" y="2516"/>
              <a:ext cx="315" cy="288"/>
            </a:xfrm>
            <a:prstGeom prst="rect">
              <a:avLst/>
            </a:prstGeom>
            <a:noFill/>
            <a:ln w="9525">
              <a:noFill/>
            </a:ln>
          </p:spPr>
          <p:txBody>
            <a:bodyPr anchor="t">
              <a:spAutoFit/>
            </a:bodyPr>
            <a:lstStyle/>
            <a:p>
              <a:pPr lvl="0" indent="0" eaLnBrk="0" hangingPunct="0"/>
              <a:r>
                <a:rPr lang="zh-CN" altLang="en-US" b="1" dirty="0">
                  <a:latin typeface="黑体" panose="02010609060101010101" pitchFamily="49" charset="-122"/>
                  <a:ea typeface="黑体" panose="02010609060101010101" pitchFamily="49" charset="-122"/>
                </a:rPr>
                <a:t>1</a:t>
              </a:r>
              <a:endParaRPr lang="zh-CN" altLang="en-US" dirty="0">
                <a:latin typeface="Times New Roman" panose="02020603050405020304" pitchFamily="18" charset="0"/>
                <a:ea typeface="宋体" panose="02010600030101010101" pitchFamily="2" charset="-122"/>
              </a:endParaRPr>
            </a:p>
          </p:txBody>
        </p:sp>
        <p:sp>
          <p:nvSpPr>
            <p:cNvPr id="85015" name="Text Box 26"/>
            <p:cNvSpPr txBox="1"/>
            <p:nvPr/>
          </p:nvSpPr>
          <p:spPr>
            <a:xfrm>
              <a:off x="2016" y="2516"/>
              <a:ext cx="315" cy="288"/>
            </a:xfrm>
            <a:prstGeom prst="rect">
              <a:avLst/>
            </a:prstGeom>
            <a:noFill/>
            <a:ln w="9525">
              <a:noFill/>
            </a:ln>
          </p:spPr>
          <p:txBody>
            <a:bodyPr anchor="t">
              <a:spAutoFit/>
            </a:bodyPr>
            <a:lstStyle/>
            <a:p>
              <a:pPr lvl="0" indent="0" eaLnBrk="0" hangingPunct="0"/>
              <a:r>
                <a:rPr lang="zh-CN" altLang="en-US" b="1" dirty="0">
                  <a:latin typeface="黑体" panose="02010609060101010101" pitchFamily="49" charset="-122"/>
                  <a:ea typeface="黑体" panose="02010609060101010101" pitchFamily="49" charset="-122"/>
                </a:rPr>
                <a:t>2</a:t>
              </a:r>
              <a:endParaRPr lang="zh-CN" altLang="en-US" dirty="0">
                <a:latin typeface="Times New Roman" panose="02020603050405020304" pitchFamily="18" charset="0"/>
                <a:ea typeface="宋体" panose="02010600030101010101" pitchFamily="2" charset="-122"/>
              </a:endParaRPr>
            </a:p>
          </p:txBody>
        </p:sp>
        <p:sp>
          <p:nvSpPr>
            <p:cNvPr id="85016" name="Rectangle 27"/>
            <p:cNvSpPr/>
            <p:nvPr/>
          </p:nvSpPr>
          <p:spPr>
            <a:xfrm>
              <a:off x="2490" y="2502"/>
              <a:ext cx="213" cy="288"/>
            </a:xfrm>
            <a:prstGeom prst="rect">
              <a:avLst/>
            </a:prstGeom>
            <a:noFill/>
            <a:ln w="9525">
              <a:noFill/>
            </a:ln>
          </p:spPr>
          <p:txBody>
            <a:bodyPr wrap="none" anchor="t">
              <a:spAutoFit/>
            </a:bodyPr>
            <a:lstStyle/>
            <a:p>
              <a:pPr lvl="0" indent="0" eaLnBrk="0" hangingPunct="0"/>
              <a:r>
                <a:rPr lang="zh-CN" altLang="en-US" b="1" dirty="0">
                  <a:latin typeface="黑体" panose="02010609060101010101" pitchFamily="49" charset="-122"/>
                  <a:ea typeface="黑体" panose="02010609060101010101" pitchFamily="49" charset="-122"/>
                </a:rPr>
                <a:t>3</a:t>
              </a:r>
              <a:endParaRPr lang="zh-CN" altLang="en-US" dirty="0">
                <a:latin typeface="Times New Roman" panose="02020603050405020304" pitchFamily="18" charset="0"/>
                <a:ea typeface="宋体" panose="02010600030101010101" pitchFamily="2" charset="-122"/>
              </a:endParaRPr>
            </a:p>
          </p:txBody>
        </p:sp>
        <p:sp>
          <p:nvSpPr>
            <p:cNvPr id="85017" name="Rectangle 28"/>
            <p:cNvSpPr/>
            <p:nvPr/>
          </p:nvSpPr>
          <p:spPr>
            <a:xfrm>
              <a:off x="2962" y="2502"/>
              <a:ext cx="214" cy="288"/>
            </a:xfrm>
            <a:prstGeom prst="rect">
              <a:avLst/>
            </a:prstGeom>
            <a:noFill/>
            <a:ln w="9525">
              <a:noFill/>
            </a:ln>
          </p:spPr>
          <p:txBody>
            <a:bodyPr wrap="none" anchor="t">
              <a:spAutoFit/>
            </a:bodyPr>
            <a:lstStyle/>
            <a:p>
              <a:pPr lvl="0" indent="0" eaLnBrk="0" hangingPunct="0"/>
              <a:r>
                <a:rPr lang="zh-CN" altLang="en-US" b="1" dirty="0">
                  <a:latin typeface="黑体" panose="02010609060101010101" pitchFamily="49" charset="-122"/>
                  <a:ea typeface="黑体" panose="02010609060101010101" pitchFamily="49" charset="-122"/>
                </a:rPr>
                <a:t>4</a:t>
              </a:r>
              <a:endParaRPr lang="zh-CN" altLang="en-US" dirty="0">
                <a:latin typeface="Times New Roman" panose="02020603050405020304" pitchFamily="18" charset="0"/>
                <a:ea typeface="宋体" panose="02010600030101010101" pitchFamily="2" charset="-122"/>
              </a:endParaRPr>
            </a:p>
          </p:txBody>
        </p:sp>
        <p:sp>
          <p:nvSpPr>
            <p:cNvPr id="85018" name="Rectangle 29"/>
            <p:cNvSpPr/>
            <p:nvPr/>
          </p:nvSpPr>
          <p:spPr>
            <a:xfrm>
              <a:off x="3264" y="2481"/>
              <a:ext cx="407" cy="288"/>
            </a:xfrm>
            <a:prstGeom prst="rect">
              <a:avLst/>
            </a:prstGeom>
            <a:noFill/>
            <a:ln w="9525">
              <a:noFill/>
            </a:ln>
          </p:spPr>
          <p:txBody>
            <a:bodyPr wrap="none" anchor="t">
              <a:spAutoFit/>
            </a:bodyPr>
            <a:lstStyle/>
            <a:p>
              <a:pPr lvl="0" indent="0" eaLnBrk="0" hangingPunct="0"/>
              <a:r>
                <a:rPr lang="en-US" altLang="zh-CN" b="1" dirty="0">
                  <a:latin typeface="黑体" panose="02010609060101010101" pitchFamily="49" charset="-122"/>
                  <a:ea typeface="黑体" panose="02010609060101010101" pitchFamily="49" charset="-122"/>
                </a:rPr>
                <a:t>n-1</a:t>
              </a:r>
              <a:endParaRPr lang="en-US" altLang="zh-CN" dirty="0">
                <a:latin typeface="Times New Roman" panose="02020603050405020304" pitchFamily="18" charset="0"/>
                <a:ea typeface="宋体" panose="02010600030101010101" pitchFamily="2" charset="-122"/>
              </a:endParaRPr>
            </a:p>
          </p:txBody>
        </p:sp>
        <p:sp>
          <p:nvSpPr>
            <p:cNvPr id="85019" name="Line 30"/>
            <p:cNvSpPr/>
            <p:nvPr/>
          </p:nvSpPr>
          <p:spPr>
            <a:xfrm>
              <a:off x="4064" y="2516"/>
              <a:ext cx="0" cy="53"/>
            </a:xfrm>
            <a:prstGeom prst="line">
              <a:avLst/>
            </a:prstGeom>
            <a:ln w="9525" cap="flat" cmpd="sng">
              <a:solidFill>
                <a:schemeClr val="tx1"/>
              </a:solidFill>
              <a:prstDash val="solid"/>
              <a:round/>
              <a:headEnd type="none" w="med" len="med"/>
              <a:tailEnd type="none" w="med" len="med"/>
            </a:ln>
          </p:spPr>
        </p:sp>
        <p:sp>
          <p:nvSpPr>
            <p:cNvPr id="85020" name="Line 31"/>
            <p:cNvSpPr/>
            <p:nvPr/>
          </p:nvSpPr>
          <p:spPr>
            <a:xfrm>
              <a:off x="4064" y="2251"/>
              <a:ext cx="0" cy="265"/>
            </a:xfrm>
            <a:prstGeom prst="line">
              <a:avLst/>
            </a:prstGeom>
            <a:ln w="9525" cap="flat" cmpd="sng">
              <a:solidFill>
                <a:srgbClr val="252513"/>
              </a:solidFill>
              <a:prstDash val="solid"/>
              <a:round/>
              <a:headEnd type="triangle" w="med" len="med"/>
              <a:tailEnd type="none" w="med" len="med"/>
            </a:ln>
          </p:spPr>
        </p:sp>
        <p:sp>
          <p:nvSpPr>
            <p:cNvPr id="85021" name="Line 32"/>
            <p:cNvSpPr/>
            <p:nvPr/>
          </p:nvSpPr>
          <p:spPr>
            <a:xfrm>
              <a:off x="1229" y="2516"/>
              <a:ext cx="0" cy="584"/>
            </a:xfrm>
            <a:prstGeom prst="line">
              <a:avLst/>
            </a:prstGeom>
            <a:ln w="19050" cap="flat" cmpd="sng">
              <a:solidFill>
                <a:srgbClr val="F41E23"/>
              </a:solidFill>
              <a:prstDash val="solid"/>
              <a:round/>
              <a:headEnd type="none" w="med" len="med"/>
              <a:tailEnd type="triangle" w="med" len="med"/>
            </a:ln>
          </p:spPr>
        </p:sp>
        <p:sp>
          <p:nvSpPr>
            <p:cNvPr id="85022" name="Text Box 33"/>
            <p:cNvSpPr txBox="1"/>
            <p:nvPr/>
          </p:nvSpPr>
          <p:spPr>
            <a:xfrm>
              <a:off x="1307" y="2835"/>
              <a:ext cx="1255" cy="230"/>
            </a:xfrm>
            <a:prstGeom prst="rect">
              <a:avLst/>
            </a:prstGeom>
            <a:noFill/>
            <a:ln w="9525">
              <a:noFill/>
            </a:ln>
          </p:spPr>
          <p:txBody>
            <a:bodyPr anchor="t">
              <a:spAutoFit/>
            </a:bodyPr>
            <a:lstStyle/>
            <a:p>
              <a:pPr lvl="0" indent="0" eaLnBrk="0" hangingPunct="0"/>
              <a:r>
                <a:rPr lang="en-US" altLang="zh-CN" sz="1800" dirty="0">
                  <a:solidFill>
                    <a:srgbClr val="F41E23"/>
                  </a:solidFill>
                  <a:latin typeface="黑体" panose="02010609060101010101" pitchFamily="49" charset="-122"/>
                  <a:ea typeface="黑体" panose="02010609060101010101" pitchFamily="49" charset="-122"/>
                </a:rPr>
                <a:t>I</a:t>
              </a:r>
            </a:p>
          </p:txBody>
        </p:sp>
      </p:grpSp>
      <p:graphicFrame>
        <p:nvGraphicFramePr>
          <p:cNvPr id="85026" name="Object 6"/>
          <p:cNvGraphicFramePr>
            <a:graphicFrameLocks noChangeAspect="1"/>
          </p:cNvGraphicFramePr>
          <p:nvPr/>
        </p:nvGraphicFramePr>
        <p:xfrm>
          <a:off x="1352550" y="5179695"/>
          <a:ext cx="4283710" cy="894715"/>
        </p:xfrm>
        <a:graphic>
          <a:graphicData uri="http://schemas.openxmlformats.org/presentationml/2006/ole">
            <mc:AlternateContent xmlns:mc="http://schemas.openxmlformats.org/markup-compatibility/2006">
              <mc:Choice xmlns:v="urn:schemas-microsoft-com:vml" Requires="v">
                <p:oleObj spid="_x0000_s30756" r:id="rId6" imgW="2234565" imgH="508000" progId="Equation.3">
                  <p:embed/>
                </p:oleObj>
              </mc:Choice>
              <mc:Fallback>
                <p:oleObj r:id="rId6" imgW="2234565" imgH="508000" progId="Equation.3">
                  <p:embed/>
                  <p:pic>
                    <p:nvPicPr>
                      <p:cNvPr id="85026" name="Object 6"/>
                      <p:cNvPicPr/>
                      <p:nvPr/>
                    </p:nvPicPr>
                    <p:blipFill>
                      <a:blip r:embed="rId7"/>
                      <a:stretch>
                        <a:fillRect/>
                      </a:stretch>
                    </p:blipFill>
                    <p:spPr>
                      <a:xfrm>
                        <a:off x="1352550" y="5179695"/>
                        <a:ext cx="4283710" cy="894715"/>
                      </a:xfrm>
                      <a:prstGeom prst="rect">
                        <a:avLst/>
                      </a:prstGeom>
                      <a:noFill/>
                      <a:ln w="38100">
                        <a:noFill/>
                        <a:miter/>
                      </a:ln>
                    </p:spPr>
                  </p:pic>
                </p:oleObj>
              </mc:Fallback>
            </mc:AlternateContent>
          </a:graphicData>
        </a:graphic>
      </p:graphicFrame>
      <p:sp>
        <p:nvSpPr>
          <p:cNvPr id="8" name="Rectangle 7"/>
          <p:cNvSpPr>
            <a:spLocks noChangeArrowheads="1"/>
          </p:cNvSpPr>
          <p:nvPr/>
        </p:nvSpPr>
        <p:spPr bwMode="auto">
          <a:xfrm>
            <a:off x="289878" y="159703"/>
            <a:ext cx="5715000" cy="609600"/>
          </a:xfrm>
          <a:prstGeom prst="rect">
            <a:avLst/>
          </a:prstGeom>
          <a:noFill/>
          <a:ln w="9525">
            <a:noFill/>
            <a:miter lim="800000"/>
          </a:ln>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defRPr/>
            </a:pPr>
            <a:r>
              <a:rPr kumimoji="0" lang="zh-CN" altLang="en-US" sz="2800" b="1" i="0" u="none" strike="noStrike" kern="1200" cap="none" spc="0" normalizeH="0" baseline="0" noProof="0">
                <a:ln>
                  <a:noFill/>
                </a:ln>
                <a:solidFill>
                  <a:srgbClr val="B3381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2、简化</a:t>
            </a:r>
            <a:r>
              <a:rPr kumimoji="1" lang="zh-CN" altLang="en-US" sz="2800" b="1" i="0" u="none" strike="noStrike" kern="1200" cap="none" spc="0" normalizeH="0" baseline="0" noProof="0">
                <a:ln>
                  <a:noFill/>
                </a:ln>
                <a:solidFill>
                  <a:srgbClr val="B3381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动态投资回收期计算式</a:t>
            </a:r>
            <a:endParaRPr kumimoji="1" lang="en-US" altLang="zh-CN" sz="2800" b="1" i="0" u="none" strike="noStrike" kern="1200" cap="none" spc="0" normalizeH="0" baseline="0" noProof="0">
              <a:ln>
                <a:noFill/>
              </a:ln>
              <a:solidFill>
                <a:srgbClr val="B3381F"/>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graphicFrame>
        <p:nvGraphicFramePr>
          <p:cNvPr id="9" name="Object 5"/>
          <p:cNvGraphicFramePr>
            <a:graphicFrameLocks noChangeAspect="1"/>
          </p:cNvGraphicFramePr>
          <p:nvPr/>
        </p:nvGraphicFramePr>
        <p:xfrm>
          <a:off x="1365250" y="769620"/>
          <a:ext cx="2595880" cy="946785"/>
        </p:xfrm>
        <a:graphic>
          <a:graphicData uri="http://schemas.openxmlformats.org/presentationml/2006/ole">
            <mc:AlternateContent xmlns:mc="http://schemas.openxmlformats.org/markup-compatibility/2006">
              <mc:Choice xmlns:v="urn:schemas-microsoft-com:vml" Requires="v">
                <p:oleObj spid="_x0000_s30757" r:id="rId8" imgW="1002665" imgH="482600" progId="Equation.3">
                  <p:embed/>
                </p:oleObj>
              </mc:Choice>
              <mc:Fallback>
                <p:oleObj r:id="rId8" imgW="1002665" imgH="482600" progId="Equation.3">
                  <p:embed/>
                  <p:pic>
                    <p:nvPicPr>
                      <p:cNvPr id="9" name="Object 5"/>
                      <p:cNvPicPr/>
                      <p:nvPr/>
                    </p:nvPicPr>
                    <p:blipFill>
                      <a:blip r:embed="rId9"/>
                      <a:stretch>
                        <a:fillRect/>
                      </a:stretch>
                    </p:blipFill>
                    <p:spPr>
                      <a:xfrm>
                        <a:off x="1365250" y="769620"/>
                        <a:ext cx="2595880" cy="946785"/>
                      </a:xfrm>
                      <a:prstGeom prst="rect">
                        <a:avLst/>
                      </a:prstGeom>
                      <a:noFill/>
                      <a:ln w="38100">
                        <a:noFill/>
                        <a:miter/>
                      </a:ln>
                    </p:spPr>
                  </p:pic>
                </p:oleObj>
              </mc:Fallback>
            </mc:AlternateContent>
          </a:graphicData>
        </a:graphic>
      </p:graphicFrame>
      <p:sp>
        <p:nvSpPr>
          <p:cNvPr id="11" name="Rectangle 8"/>
          <p:cNvSpPr/>
          <p:nvPr/>
        </p:nvSpPr>
        <p:spPr>
          <a:xfrm>
            <a:off x="1365250" y="1807845"/>
            <a:ext cx="7167880" cy="457200"/>
          </a:xfrm>
          <a:prstGeom prst="rect">
            <a:avLst/>
          </a:prstGeom>
          <a:noFill/>
          <a:ln w="9525">
            <a:noFill/>
          </a:ln>
        </p:spPr>
        <p:txBody>
          <a:bodyPr wrap="none" anchor="ctr"/>
          <a:lstStyle/>
          <a:p>
            <a:pPr lvl="0" indent="0" algn="ctr"/>
            <a:r>
              <a:rPr lang="zh-CN" altLang="en-US" b="1" dirty="0">
                <a:latin typeface="Times New Roman" panose="02020603050405020304" pitchFamily="18" charset="0"/>
                <a:ea typeface="宋体" panose="02010600030101010101" pitchFamily="2" charset="-122"/>
              </a:rPr>
              <a:t>若项目每年净收益相等或能够折算成年等额净收益</a:t>
            </a:r>
            <a:r>
              <a:rPr lang="en-US" altLang="zh-CN" b="1" dirty="0">
                <a:latin typeface="Times New Roman" panose="02020603050405020304" pitchFamily="18" charset="0"/>
                <a:ea typeface="宋体" panose="02010600030101010101" pitchFamily="2" charset="-122"/>
              </a:rPr>
              <a:t>Y</a:t>
            </a:r>
          </a:p>
        </p:txBody>
      </p:sp>
      <p:sp>
        <p:nvSpPr>
          <p:cNvPr id="12" name="文本框 11"/>
          <p:cNvSpPr txBox="1"/>
          <p:nvPr/>
        </p:nvSpPr>
        <p:spPr>
          <a:xfrm>
            <a:off x="5956935" y="5398770"/>
            <a:ext cx="2780030" cy="457200"/>
          </a:xfrm>
          <a:prstGeom prst="rect">
            <a:avLst/>
          </a:prstGeom>
          <a:noFill/>
        </p:spPr>
        <p:txBody>
          <a:bodyPr wrap="square" rtlCol="0">
            <a:spAutoFit/>
          </a:bodyPr>
          <a:lstStyle/>
          <a:p>
            <a:r>
              <a:rPr lang="zh-CN" altLang="en-US" b="1"/>
              <a:t>等额分付现值公式</a:t>
            </a:r>
          </a:p>
        </p:txBody>
      </p:sp>
    </p:spTree>
    <p:extLst>
      <p:ext uri="{BB962C8B-B14F-4D97-AF65-F5344CB8AC3E}">
        <p14:creationId xmlns:p14="http://schemas.microsoft.com/office/powerpoint/2010/main" val="502807400"/>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lide(from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85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63</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aphicFrame>
        <p:nvGraphicFramePr>
          <p:cNvPr id="38924" name="Object 9"/>
          <p:cNvGraphicFramePr>
            <a:graphicFrameLocks noChangeAspect="1"/>
          </p:cNvGraphicFramePr>
          <p:nvPr/>
        </p:nvGraphicFramePr>
        <p:xfrm>
          <a:off x="1582103" y="1655445"/>
          <a:ext cx="3833495" cy="1214120"/>
        </p:xfrm>
        <a:graphic>
          <a:graphicData uri="http://schemas.openxmlformats.org/presentationml/2006/ole">
            <mc:AlternateContent xmlns:mc="http://schemas.openxmlformats.org/markup-compatibility/2006">
              <mc:Choice xmlns:v="urn:schemas-microsoft-com:vml" Requires="v">
                <p:oleObj spid="_x0000_s31768" r:id="rId3" imgW="1346200" imgH="584200" progId="Equation.3">
                  <p:embed/>
                </p:oleObj>
              </mc:Choice>
              <mc:Fallback>
                <p:oleObj r:id="rId3" imgW="1346200" imgH="584200" progId="Equation.3">
                  <p:embed/>
                  <p:pic>
                    <p:nvPicPr>
                      <p:cNvPr id="38924" name="Object 9"/>
                      <p:cNvPicPr/>
                      <p:nvPr/>
                    </p:nvPicPr>
                    <p:blipFill>
                      <a:blip r:embed="rId4"/>
                      <a:stretch>
                        <a:fillRect/>
                      </a:stretch>
                    </p:blipFill>
                    <p:spPr>
                      <a:xfrm>
                        <a:off x="1582103" y="1655445"/>
                        <a:ext cx="3833495" cy="1214120"/>
                      </a:xfrm>
                      <a:prstGeom prst="rect">
                        <a:avLst/>
                      </a:prstGeom>
                      <a:noFill/>
                      <a:ln w="38100">
                        <a:noFill/>
                        <a:miter/>
                      </a:ln>
                    </p:spPr>
                  </p:pic>
                </p:oleObj>
              </mc:Fallback>
            </mc:AlternateContent>
          </a:graphicData>
        </a:graphic>
      </p:graphicFrame>
      <p:grpSp>
        <p:nvGrpSpPr>
          <p:cNvPr id="3" name="Group 16"/>
          <p:cNvGrpSpPr/>
          <p:nvPr/>
        </p:nvGrpSpPr>
        <p:grpSpPr>
          <a:xfrm>
            <a:off x="1191232" y="4176396"/>
            <a:ext cx="5984375" cy="1662113"/>
            <a:chOff x="664" y="2505"/>
            <a:chExt cx="3770" cy="1047"/>
          </a:xfrm>
        </p:grpSpPr>
        <p:sp>
          <p:nvSpPr>
            <p:cNvPr id="38914" name="AutoShape 10"/>
            <p:cNvSpPr/>
            <p:nvPr/>
          </p:nvSpPr>
          <p:spPr>
            <a:xfrm>
              <a:off x="664" y="2505"/>
              <a:ext cx="1118" cy="336"/>
            </a:xfrm>
            <a:prstGeom prst="plaque">
              <a:avLst>
                <a:gd name="adj" fmla="val 16667"/>
              </a:avLst>
            </a:prstGeom>
            <a:noFill/>
            <a:ln w="9525" cap="flat" cmpd="sng">
              <a:solidFill>
                <a:schemeClr val="tx1"/>
              </a:solidFill>
              <a:prstDash val="solid"/>
              <a:miter/>
              <a:headEnd type="none" w="med" len="med"/>
              <a:tailEnd type="none" w="med" len="med"/>
            </a:ln>
          </p:spPr>
          <p:txBody>
            <a:bodyPr wrap="none" anchor="ctr"/>
            <a:lstStyle/>
            <a:p>
              <a:pPr lvl="0" indent="0" algn="ctr"/>
              <a:r>
                <a:rPr lang="zh-CN" altLang="en-US" b="1" dirty="0">
                  <a:solidFill>
                    <a:schemeClr val="tx1"/>
                  </a:solidFill>
                  <a:latin typeface="Times New Roman" panose="02020603050405020304" pitchFamily="18" charset="0"/>
                  <a:ea typeface="宋体" panose="02010600030101010101" pitchFamily="2" charset="-122"/>
                </a:rPr>
                <a:t>评价方法</a:t>
              </a:r>
            </a:p>
          </p:txBody>
        </p:sp>
        <p:grpSp>
          <p:nvGrpSpPr>
            <p:cNvPr id="38915" name="Group 11"/>
            <p:cNvGrpSpPr/>
            <p:nvPr/>
          </p:nvGrpSpPr>
          <p:grpSpPr>
            <a:xfrm>
              <a:off x="1968" y="2505"/>
              <a:ext cx="2466" cy="681"/>
              <a:chOff x="2160" y="825"/>
              <a:chExt cx="2304" cy="681"/>
            </a:xfrm>
          </p:grpSpPr>
          <p:sp>
            <p:nvSpPr>
              <p:cNvPr id="30733" name="Text Box 13"/>
              <p:cNvSpPr txBox="1">
                <a:spLocks noChangeArrowheads="1"/>
              </p:cNvSpPr>
              <p:nvPr/>
            </p:nvSpPr>
            <p:spPr bwMode="auto">
              <a:xfrm>
                <a:off x="2160" y="825"/>
                <a:ext cx="2304" cy="290"/>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P</a:t>
                </a:r>
                <a:r>
                  <a:rPr kumimoji="1" lang="en-US" altLang="zh-CN" b="1" i="0" u="none" strike="noStrike" kern="1200" cap="none" spc="0" normalizeH="0" baseline="-25000" noProof="0">
                    <a:ln>
                      <a:noFill/>
                    </a:ln>
                    <a:solidFill>
                      <a:schemeClr val="tx1"/>
                    </a:solidFill>
                    <a:effectLst/>
                    <a:uLnTx/>
                    <a:uFillTx/>
                    <a:latin typeface="Times New Roman" panose="02020603050405020304" pitchFamily="18" charset="0"/>
                    <a:ea typeface="宋体" panose="02010600030101010101" pitchFamily="2" charset="-122"/>
                    <a:cs typeface="+mn-cs"/>
                  </a:rPr>
                  <a:t>t</a:t>
                </a:r>
                <a:r>
                  <a:rPr kumimoji="1" lang="en-US" altLang="zh-CN"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r>
                  <a:rPr kumimoji="1" lang="en-US" altLang="zh-CN"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≤P</a:t>
                </a:r>
                <a:r>
                  <a:rPr kumimoji="1" lang="en-US" altLang="zh-CN" b="1" i="0" u="none" strike="noStrike" kern="1200" cap="none" spc="0" normalizeH="0" baseline="-25000" noProof="0">
                    <a:ln>
                      <a:noFill/>
                    </a:ln>
                    <a:solidFill>
                      <a:schemeClr val="tx1"/>
                    </a:solidFill>
                    <a:effectLst/>
                    <a:uLnTx/>
                    <a:uFillTx/>
                    <a:latin typeface="Times New Roman" panose="02020603050405020304" pitchFamily="18" charset="0"/>
                    <a:ea typeface="宋体" panose="02010600030101010101" pitchFamily="2" charset="-122"/>
                    <a:cs typeface="+mn-cs"/>
                  </a:rPr>
                  <a:t>S       </a:t>
                </a:r>
                <a:r>
                  <a:rPr kumimoji="1" lang="en-US" altLang="zh-CN"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b="1" i="0" u="none" strike="noStrike" kern="1200" cap="none" spc="0" normalizeH="0" baseline="0" noProof="0">
                    <a:ln>
                      <a:noFill/>
                    </a:ln>
                    <a:solidFill>
                      <a:srgbClr val="E91963"/>
                    </a:solidFill>
                    <a:effectLst/>
                    <a:uLnTx/>
                    <a:uFillTx/>
                    <a:latin typeface="Times New Roman" panose="02020603050405020304" pitchFamily="18" charset="0"/>
                    <a:ea typeface="宋体" panose="02010600030101010101" pitchFamily="2" charset="-122"/>
                    <a:cs typeface="+mn-cs"/>
                  </a:rPr>
                  <a:t>方案可行</a:t>
                </a:r>
                <a:endParaRPr kumimoji="1" lang="en-US" altLang="zh-CN" b="1" i="0" u="none" strike="noStrike" kern="1200" cap="none" spc="0" normalizeH="0" baseline="0" noProof="0">
                  <a:ln>
                    <a:noFill/>
                  </a:ln>
                  <a:solidFill>
                    <a:srgbClr val="E91963"/>
                  </a:solidFill>
                  <a:effectLst/>
                  <a:uLnTx/>
                  <a:uFillTx/>
                  <a:latin typeface="Times New Roman" panose="02020603050405020304" pitchFamily="18" charset="0"/>
                  <a:ea typeface="宋体" panose="02010600030101010101" pitchFamily="2" charset="-122"/>
                  <a:cs typeface="+mn-cs"/>
                </a:endParaRPr>
              </a:p>
            </p:txBody>
          </p:sp>
          <p:sp>
            <p:nvSpPr>
              <p:cNvPr id="30734" name="Text Box 14"/>
              <p:cNvSpPr txBox="1">
                <a:spLocks noChangeArrowheads="1"/>
              </p:cNvSpPr>
              <p:nvPr/>
            </p:nvSpPr>
            <p:spPr bwMode="auto">
              <a:xfrm>
                <a:off x="2160" y="1209"/>
                <a:ext cx="2148" cy="297"/>
              </a:xfrm>
              <a:prstGeom prst="rect">
                <a:avLst/>
              </a:prstGeom>
              <a:noFill/>
              <a:ln w="9525">
                <a:noFill/>
                <a:miter lim="800000"/>
              </a:ln>
              <a:effectLst/>
            </p:spPr>
            <p:txBody>
              <a:bodyPr wrap="squar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P</a:t>
                </a:r>
                <a:r>
                  <a:rPr kumimoji="1" lang="en-US" altLang="zh-CN" b="1" i="0" u="none" strike="noStrike" kern="1200" cap="none" spc="0" normalizeH="0" baseline="-25000" noProof="0">
                    <a:ln>
                      <a:noFill/>
                    </a:ln>
                    <a:solidFill>
                      <a:schemeClr val="tx1"/>
                    </a:solidFill>
                    <a:effectLst/>
                    <a:uLnTx/>
                    <a:uFillTx/>
                    <a:latin typeface="Times New Roman" panose="02020603050405020304" pitchFamily="18" charset="0"/>
                    <a:ea typeface="宋体" panose="02010600030101010101" pitchFamily="2" charset="-122"/>
                    <a:cs typeface="+mn-cs"/>
                  </a:rPr>
                  <a:t>t</a:t>
                </a:r>
                <a:r>
                  <a:rPr kumimoji="1" lang="en-US" altLang="zh-CN" b="1" i="0" u="none" strike="noStrike" kern="1200" cap="none" spc="0" normalizeH="0" baseline="30000" noProof="0">
                    <a:ln>
                      <a:noFill/>
                    </a:ln>
                    <a:solidFill>
                      <a:schemeClr val="tx1"/>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r>
                  <a:rPr kumimoji="1" lang="en-US" altLang="zh-CN"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b="1" i="0" u="none" strike="noStrike" kern="1200" cap="none" spc="0" normalizeH="0" baseline="-2500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P</a:t>
                </a:r>
                <a:r>
                  <a:rPr kumimoji="1" lang="en-US" altLang="zh-CN" b="1" i="0" u="none" strike="noStrike" kern="1200" cap="none" spc="0" normalizeH="0" baseline="-25000" noProof="0">
                    <a:ln>
                      <a:noFill/>
                    </a:ln>
                    <a:solidFill>
                      <a:schemeClr val="tx1"/>
                    </a:solidFill>
                    <a:effectLst/>
                    <a:uLnTx/>
                    <a:uFillTx/>
                    <a:latin typeface="Times New Roman" panose="02020603050405020304" pitchFamily="18" charset="0"/>
                    <a:ea typeface="宋体" panose="02010600030101010101" pitchFamily="2" charset="-122"/>
                    <a:cs typeface="+mn-cs"/>
                  </a:rPr>
                  <a:t>S </a:t>
                </a:r>
                <a:r>
                  <a:rPr kumimoji="1" lang="en-US" altLang="zh-CN"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1" lang="en-US" altLang="zh-CN"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b="1" i="0" u="none" strike="noStrike" kern="1200" cap="none" spc="0" normalizeH="0" baseline="0" noProof="0">
                    <a:ln>
                      <a:noFill/>
                    </a:ln>
                    <a:solidFill>
                      <a:srgbClr val="E91963"/>
                    </a:solidFill>
                    <a:effectLst/>
                    <a:uLnTx/>
                    <a:uFillTx/>
                    <a:latin typeface="Times New Roman" panose="02020603050405020304" pitchFamily="18" charset="0"/>
                    <a:ea typeface="宋体" panose="02010600030101010101" pitchFamily="2" charset="-122"/>
                    <a:cs typeface="+mn-cs"/>
                  </a:rPr>
                  <a:t>方案不可行</a:t>
                </a:r>
              </a:p>
            </p:txBody>
          </p:sp>
        </p:grpSp>
        <p:sp>
          <p:nvSpPr>
            <p:cNvPr id="38919" name="Text Box 15"/>
            <p:cNvSpPr txBox="1"/>
            <p:nvPr/>
          </p:nvSpPr>
          <p:spPr>
            <a:xfrm>
              <a:off x="1968" y="3264"/>
              <a:ext cx="2112" cy="288"/>
            </a:xfrm>
            <a:prstGeom prst="rect">
              <a:avLst/>
            </a:prstGeom>
            <a:noFill/>
            <a:ln w="9525">
              <a:noFill/>
            </a:ln>
          </p:spPr>
          <p:txBody>
            <a:bodyPr anchor="t">
              <a:spAutoFit/>
            </a:bodyPr>
            <a:lstStyle/>
            <a:p>
              <a:pPr lvl="0" indent="0">
                <a:spcBef>
                  <a:spcPct val="50000"/>
                </a:spcBef>
              </a:pPr>
              <a:r>
                <a:rPr lang="en-US" altLang="zh-CN" b="1" dirty="0">
                  <a:latin typeface="Times New Roman" panose="02020603050405020304" pitchFamily="18" charset="0"/>
                  <a:ea typeface="宋体" panose="02010600030101010101" pitchFamily="2" charset="-122"/>
                </a:rPr>
                <a:t>P</a:t>
              </a:r>
              <a:r>
                <a:rPr lang="en-US" altLang="zh-CN" b="1" baseline="-25000" dirty="0">
                  <a:latin typeface="Times New Roman" panose="02020603050405020304" pitchFamily="18" charset="0"/>
                  <a:ea typeface="宋体" panose="02010600030101010101" pitchFamily="2" charset="-122"/>
                </a:rPr>
                <a:t>S</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标准投资回收期</a:t>
              </a:r>
              <a:endParaRPr lang="en-US" altLang="zh-CN" b="1" baseline="-25000" dirty="0">
                <a:latin typeface="Times New Roman" panose="02020603050405020304" pitchFamily="18" charset="0"/>
                <a:ea typeface="宋体" panose="02010600030101010101" pitchFamily="2" charset="-122"/>
              </a:endParaRPr>
            </a:p>
          </p:txBody>
        </p:sp>
      </p:grpSp>
      <p:graphicFrame>
        <p:nvGraphicFramePr>
          <p:cNvPr id="6" name="Object 6"/>
          <p:cNvGraphicFramePr>
            <a:graphicFrameLocks noChangeAspect="1"/>
          </p:cNvGraphicFramePr>
          <p:nvPr/>
        </p:nvGraphicFramePr>
        <p:xfrm>
          <a:off x="1582420" y="495300"/>
          <a:ext cx="4610100" cy="988695"/>
        </p:xfrm>
        <a:graphic>
          <a:graphicData uri="http://schemas.openxmlformats.org/presentationml/2006/ole">
            <mc:AlternateContent xmlns:mc="http://schemas.openxmlformats.org/markup-compatibility/2006">
              <mc:Choice xmlns:v="urn:schemas-microsoft-com:vml" Requires="v">
                <p:oleObj spid="_x0000_s31769" r:id="rId5" imgW="2209800" imgH="508000" progId="Equation.3">
                  <p:embed/>
                </p:oleObj>
              </mc:Choice>
              <mc:Fallback>
                <p:oleObj r:id="rId5" imgW="2209800" imgH="508000" progId="Equation.3">
                  <p:embed/>
                  <p:pic>
                    <p:nvPicPr>
                      <p:cNvPr id="6" name="Object 6"/>
                      <p:cNvPicPr/>
                      <p:nvPr/>
                    </p:nvPicPr>
                    <p:blipFill>
                      <a:blip r:embed="rId6"/>
                      <a:stretch>
                        <a:fillRect/>
                      </a:stretch>
                    </p:blipFill>
                    <p:spPr>
                      <a:xfrm>
                        <a:off x="1582420" y="495300"/>
                        <a:ext cx="4610100" cy="988695"/>
                      </a:xfrm>
                      <a:prstGeom prst="rect">
                        <a:avLst/>
                      </a:prstGeom>
                      <a:noFill/>
                      <a:ln w="38100">
                        <a:noFill/>
                        <a:miter/>
                      </a:ln>
                    </p:spPr>
                  </p:pic>
                </p:oleObj>
              </mc:Fallback>
            </mc:AlternateContent>
          </a:graphicData>
        </a:graphic>
      </p:graphicFrame>
      <p:sp>
        <p:nvSpPr>
          <p:cNvPr id="38925" name="Text Box 17"/>
          <p:cNvSpPr txBox="1"/>
          <p:nvPr/>
        </p:nvSpPr>
        <p:spPr>
          <a:xfrm>
            <a:off x="1582420" y="3200400"/>
            <a:ext cx="7029450" cy="457200"/>
          </a:xfrm>
          <a:prstGeom prst="rect">
            <a:avLst/>
          </a:prstGeom>
          <a:noFill/>
          <a:ln w="9525">
            <a:noFill/>
          </a:ln>
        </p:spPr>
        <p:txBody>
          <a:bodyPr wrap="none" anchor="t">
            <a:spAutoFit/>
          </a:bodyPr>
          <a:lstStyle/>
          <a:p>
            <a:pPr lvl="0" indent="0"/>
            <a:r>
              <a:rPr lang="en-US" altLang="zh-CN" b="1" dirty="0">
                <a:latin typeface="Times New Roman" panose="02020603050405020304" pitchFamily="18" charset="0"/>
                <a:ea typeface="宋体" panose="02010600030101010101" pitchFamily="2" charset="-122"/>
              </a:rPr>
              <a:t>I—</a:t>
            </a:r>
            <a:r>
              <a:rPr lang="zh-CN" altLang="en-US" b="1" dirty="0">
                <a:latin typeface="Times New Roman" panose="02020603050405020304" pitchFamily="18" charset="0"/>
                <a:ea typeface="宋体" panose="02010600030101010101" pitchFamily="2" charset="-122"/>
              </a:rPr>
              <a:t>总投资现值；</a:t>
            </a:r>
            <a:r>
              <a:rPr lang="en-US" altLang="zh-CN" b="1" dirty="0">
                <a:latin typeface="Times New Roman" panose="02020603050405020304" pitchFamily="18" charset="0"/>
                <a:ea typeface="宋体" panose="02010600030101010101" pitchFamily="2" charset="-122"/>
              </a:rPr>
              <a:t>Y—</a:t>
            </a:r>
            <a:r>
              <a:rPr lang="zh-CN" altLang="en-US" b="1" dirty="0">
                <a:latin typeface="Times New Roman" panose="02020603050405020304" pitchFamily="18" charset="0"/>
                <a:ea typeface="宋体" panose="02010600030101010101" pitchFamily="2" charset="-122"/>
              </a:rPr>
              <a:t>等额净收益；</a:t>
            </a:r>
            <a:r>
              <a:rPr lang="en-US" altLang="zh-CN" b="1" dirty="0">
                <a:latin typeface="Times New Roman" panose="02020603050405020304" pitchFamily="18" charset="0"/>
                <a:ea typeface="宋体" panose="02010600030101010101" pitchFamily="2" charset="-122"/>
              </a:rPr>
              <a:t>i—</a:t>
            </a:r>
            <a:r>
              <a:rPr lang="zh-CN" altLang="en-US" b="1" dirty="0">
                <a:latin typeface="Times New Roman" panose="02020603050405020304" pitchFamily="18" charset="0"/>
                <a:ea typeface="宋体" panose="02010600030101010101" pitchFamily="2" charset="-122"/>
              </a:rPr>
              <a:t>基准收益率。</a:t>
            </a:r>
          </a:p>
        </p:txBody>
      </p:sp>
    </p:spTree>
    <p:extLst>
      <p:ext uri="{BB962C8B-B14F-4D97-AF65-F5344CB8AC3E}">
        <p14:creationId xmlns:p14="http://schemas.microsoft.com/office/powerpoint/2010/main" val="1121788605"/>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lide(from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64</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962" name="文本框 3"/>
          <p:cNvSpPr txBox="1"/>
          <p:nvPr/>
        </p:nvSpPr>
        <p:spPr>
          <a:xfrm>
            <a:off x="176530" y="114300"/>
            <a:ext cx="7039610" cy="460375"/>
          </a:xfrm>
          <a:prstGeom prst="rect">
            <a:avLst/>
          </a:prstGeom>
          <a:noFill/>
          <a:ln w="9525">
            <a:noFill/>
          </a:ln>
        </p:spPr>
        <p:txBody>
          <a:bodyPr wrap="square" anchor="t">
            <a:spAutoFit/>
          </a:bodyPr>
          <a:lstStyle/>
          <a:p>
            <a:pPr lvl="0" indent="0"/>
            <a:r>
              <a:rPr lang="zh-CN" altLang="en-US" b="1">
                <a:latin typeface="Times New Roman" panose="02020603050405020304" pitchFamily="18" charset="0"/>
                <a:ea typeface="宋体" panose="02010600030101010101" pitchFamily="2" charset="-122"/>
              </a:rPr>
              <a:t>【例</a:t>
            </a:r>
            <a:r>
              <a:rPr lang="en-US" altLang="zh-CN" b="1">
                <a:latin typeface="Times New Roman" panose="02020603050405020304" pitchFamily="18" charset="0"/>
                <a:ea typeface="宋体" panose="02010600030101010101" pitchFamily="2" charset="-122"/>
              </a:rPr>
              <a:t>4-6</a:t>
            </a:r>
            <a:r>
              <a:rPr lang="zh-CN" altLang="en-US" b="1">
                <a:latin typeface="Times New Roman" panose="02020603050405020304" pitchFamily="18" charset="0"/>
                <a:ea typeface="宋体" panose="02010600030101010101" pitchFamily="2" charset="-122"/>
              </a:rPr>
              <a:t>】对例</a:t>
            </a:r>
            <a:r>
              <a:rPr lang="en-US" altLang="zh-CN" b="1">
                <a:latin typeface="Times New Roman" panose="02020603050405020304" pitchFamily="18" charset="0"/>
                <a:ea typeface="宋体" panose="02010600030101010101" pitchFamily="2" charset="-122"/>
              </a:rPr>
              <a:t>4-2</a:t>
            </a:r>
            <a:r>
              <a:rPr lang="zh-CN" altLang="en-US" b="1">
                <a:latin typeface="Times New Roman" panose="02020603050405020304" pitchFamily="18" charset="0"/>
                <a:ea typeface="宋体" panose="02010600030101010101" pitchFamily="2" charset="-122"/>
              </a:rPr>
              <a:t>的项目用动态回收期进行评价</a:t>
            </a:r>
          </a:p>
        </p:txBody>
      </p:sp>
      <p:graphicFrame>
        <p:nvGraphicFramePr>
          <p:cNvPr id="3" name="表格 2"/>
          <p:cNvGraphicFramePr/>
          <p:nvPr>
            <p:custDataLst>
              <p:tags r:id="rId2"/>
            </p:custDataLst>
          </p:nvPr>
        </p:nvGraphicFramePr>
        <p:xfrm>
          <a:off x="854075" y="1119188"/>
          <a:ext cx="7051040" cy="2852420"/>
        </p:xfrm>
        <a:graphic>
          <a:graphicData uri="http://schemas.openxmlformats.org/drawingml/2006/table">
            <a:tbl>
              <a:tblPr firstRow="1" bandRow="1">
                <a:tableStyleId>{5C22544A-7EE6-4342-B048-85BDC9FD1C3A}</a:tableStyleId>
              </a:tblPr>
              <a:tblGrid>
                <a:gridCol w="968375">
                  <a:extLst>
                    <a:ext uri="{9D8B030D-6E8A-4147-A177-3AD203B41FA5}">
                      <a16:colId xmlns:a16="http://schemas.microsoft.com/office/drawing/2014/main" val="20000"/>
                    </a:ext>
                  </a:extLst>
                </a:gridCol>
                <a:gridCol w="1194435">
                  <a:extLst>
                    <a:ext uri="{9D8B030D-6E8A-4147-A177-3AD203B41FA5}">
                      <a16:colId xmlns:a16="http://schemas.microsoft.com/office/drawing/2014/main" val="20001"/>
                    </a:ext>
                  </a:extLst>
                </a:gridCol>
                <a:gridCol w="1207135">
                  <a:extLst>
                    <a:ext uri="{9D8B030D-6E8A-4147-A177-3AD203B41FA5}">
                      <a16:colId xmlns:a16="http://schemas.microsoft.com/office/drawing/2014/main" val="20002"/>
                    </a:ext>
                  </a:extLst>
                </a:gridCol>
                <a:gridCol w="1530350">
                  <a:extLst>
                    <a:ext uri="{9D8B030D-6E8A-4147-A177-3AD203B41FA5}">
                      <a16:colId xmlns:a16="http://schemas.microsoft.com/office/drawing/2014/main" val="20003"/>
                    </a:ext>
                  </a:extLst>
                </a:gridCol>
                <a:gridCol w="2150745">
                  <a:extLst>
                    <a:ext uri="{9D8B030D-6E8A-4147-A177-3AD203B41FA5}">
                      <a16:colId xmlns:a16="http://schemas.microsoft.com/office/drawing/2014/main" val="20004"/>
                    </a:ext>
                  </a:extLst>
                </a:gridCol>
              </a:tblGrid>
              <a:tr h="518795">
                <a:tc>
                  <a:txBody>
                    <a:bodyPr/>
                    <a:lstStyle/>
                    <a:p>
                      <a:pPr marL="0" indent="0" algn="ctr">
                        <a:buNone/>
                      </a:pPr>
                      <a:r>
                        <a:rPr lang="zh-CN" altLang="en-US" sz="1600" b="1" u="none">
                          <a:solidFill>
                            <a:srgbClr val="000000"/>
                          </a:solidFill>
                          <a:latin typeface="宋体" panose="02010600030101010101" pitchFamily="2" charset="-122"/>
                          <a:ea typeface="宋体" panose="02010600030101010101" pitchFamily="2" charset="-122"/>
                          <a:cs typeface="宋体" panose="02010600030101010101" pitchFamily="2" charset="-122"/>
                        </a:rPr>
                        <a:t>年份</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solidFill>
                            <a:srgbClr val="000000"/>
                          </a:solidFill>
                          <a:latin typeface="宋体" panose="02010600030101010101" pitchFamily="2" charset="-122"/>
                          <a:ea typeface="宋体" panose="02010600030101010101" pitchFamily="2" charset="-122"/>
                          <a:cs typeface="宋体" panose="02010600030101010101" pitchFamily="2" charset="-122"/>
                        </a:rPr>
                        <a:t>净现金流量</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8%</a:t>
                      </a:r>
                      <a:r>
                        <a:rPr lang="zh-CN" altLang="en-US" sz="1600" b="1" u="none">
                          <a:solidFill>
                            <a:srgbClr val="000000"/>
                          </a:solidFill>
                          <a:latin typeface="宋体" panose="02010600030101010101" pitchFamily="2" charset="-122"/>
                          <a:ea typeface="宋体" panose="02010600030101010101" pitchFamily="2" charset="-122"/>
                          <a:cs typeface="宋体" panose="02010600030101010101" pitchFamily="2" charset="-122"/>
                        </a:rPr>
                        <a:t>时的折现系数</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solidFill>
                            <a:srgbClr val="000000"/>
                          </a:solidFill>
                          <a:latin typeface="宋体" panose="02010600030101010101" pitchFamily="2" charset="-122"/>
                          <a:ea typeface="宋体" panose="02010600030101010101" pitchFamily="2" charset="-122"/>
                          <a:cs typeface="宋体" panose="02010600030101010101" pitchFamily="2" charset="-122"/>
                        </a:rPr>
                        <a:t>净现金流量现值</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solidFill>
                            <a:srgbClr val="000000"/>
                          </a:solidFill>
                          <a:latin typeface="宋体" panose="02010600030101010101" pitchFamily="2" charset="-122"/>
                          <a:ea typeface="宋体" panose="02010600030101010101" pitchFamily="2" charset="-122"/>
                          <a:cs typeface="宋体" panose="02010600030101010101" pitchFamily="2" charset="-122"/>
                        </a:rPr>
                        <a:t>净现金流量现值累计值</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9080">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0</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-80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1.000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-80.00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-80.00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9080">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1</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0.926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-18.52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-98.52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9715">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2</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0.857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17.15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-81.37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9080">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3</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0.794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31.75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-49.62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9715">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4</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0.735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29.40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FF0000"/>
                          </a:solidFill>
                          <a:latin typeface="宋体" panose="02010600030101010101" pitchFamily="2" charset="-122"/>
                          <a:ea typeface="宋体" panose="02010600030101010101" pitchFamily="2" charset="-122"/>
                          <a:cs typeface="宋体" panose="02010600030101010101" pitchFamily="2" charset="-122"/>
                        </a:rPr>
                        <a:t>-20.22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9080">
                <a:tc>
                  <a:txBody>
                    <a:bodyPr/>
                    <a:lstStyle/>
                    <a:p>
                      <a:pPr marL="0" indent="0" algn="ctr">
                        <a:buNone/>
                      </a:pPr>
                      <a:r>
                        <a:rPr lang="en-US" altLang="zh-CN" sz="1600" b="1" u="none">
                          <a:solidFill>
                            <a:srgbClr val="FF0000"/>
                          </a:solidFill>
                          <a:latin typeface="宋体" panose="02010600030101010101" pitchFamily="2" charset="-122"/>
                          <a:ea typeface="宋体" panose="02010600030101010101" pitchFamily="2" charset="-122"/>
                          <a:cs typeface="宋体" panose="02010600030101010101" pitchFamily="2" charset="-122"/>
                        </a:rPr>
                        <a:t>5</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0.681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FF0000"/>
                          </a:solidFill>
                          <a:latin typeface="宋体" panose="02010600030101010101" pitchFamily="2" charset="-122"/>
                          <a:ea typeface="宋体" panose="02010600030101010101" pitchFamily="2" charset="-122"/>
                          <a:cs typeface="宋体" panose="02010600030101010101" pitchFamily="2" charset="-122"/>
                        </a:rPr>
                        <a:t>27.22</a:t>
                      </a: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7.01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9080">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6</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0.630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25.21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32.21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9715">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7</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0.583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23.34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55.55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9080">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8</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0.540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21.61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77.16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41031" name="对象 4">
            <a:hlinkClick r:id="" action="ppaction://ole?verb=0"/>
          </p:cNvPr>
          <p:cNvGraphicFramePr>
            <a:graphicFrameLocks noChangeAspect="1"/>
          </p:cNvGraphicFramePr>
          <p:nvPr/>
        </p:nvGraphicFramePr>
        <p:xfrm>
          <a:off x="1227138" y="3971925"/>
          <a:ext cx="3063875" cy="739775"/>
        </p:xfrm>
        <a:graphic>
          <a:graphicData uri="http://schemas.openxmlformats.org/presentationml/2006/ole">
            <mc:AlternateContent xmlns:mc="http://schemas.openxmlformats.org/markup-compatibility/2006">
              <mc:Choice xmlns:v="urn:schemas-microsoft-com:vml" Requires="v">
                <p:oleObj spid="_x0000_s32803" r:id="rId5" imgW="1473200" imgH="355600" progId="Equation.KSEE3">
                  <p:embed/>
                </p:oleObj>
              </mc:Choice>
              <mc:Fallback>
                <p:oleObj r:id="rId5" imgW="1473200" imgH="355600" progId="Equation.KSEE3">
                  <p:embed/>
                  <p:pic>
                    <p:nvPicPr>
                      <p:cNvPr id="41031" name="对象 4">
                        <a:hlinkClick r:id="" action="ppaction://ole?verb=0"/>
                      </p:cNvPr>
                      <p:cNvPicPr/>
                      <p:nvPr/>
                    </p:nvPicPr>
                    <p:blipFill>
                      <a:blip r:embed="rId6"/>
                      <a:stretch>
                        <a:fillRect/>
                      </a:stretch>
                    </p:blipFill>
                    <p:spPr>
                      <a:xfrm>
                        <a:off x="1227138" y="3971925"/>
                        <a:ext cx="3063875" cy="739775"/>
                      </a:xfrm>
                      <a:prstGeom prst="rect">
                        <a:avLst/>
                      </a:prstGeom>
                      <a:noFill/>
                      <a:ln w="38100">
                        <a:noFill/>
                        <a:miter/>
                      </a:ln>
                    </p:spPr>
                  </p:pic>
                </p:oleObj>
              </mc:Fallback>
            </mc:AlternateContent>
          </a:graphicData>
        </a:graphic>
      </p:graphicFrame>
      <p:graphicFrame>
        <p:nvGraphicFramePr>
          <p:cNvPr id="42056" name="对象 5">
            <a:hlinkClick r:id="" action="ppaction://ole?verb=0"/>
          </p:cNvPr>
          <p:cNvGraphicFramePr>
            <a:graphicFrameLocks noChangeAspect="1"/>
          </p:cNvGraphicFramePr>
          <p:nvPr/>
        </p:nvGraphicFramePr>
        <p:xfrm>
          <a:off x="1227455" y="4711700"/>
          <a:ext cx="5988050" cy="482600"/>
        </p:xfrm>
        <a:graphic>
          <a:graphicData uri="http://schemas.openxmlformats.org/presentationml/2006/ole">
            <mc:AlternateContent xmlns:mc="http://schemas.openxmlformats.org/markup-compatibility/2006">
              <mc:Choice xmlns:v="urn:schemas-microsoft-com:vml" Requires="v">
                <p:oleObj spid="_x0000_s32804" r:id="rId7" imgW="2844800" imgH="228600" progId="Equation.KSEE3">
                  <p:embed/>
                </p:oleObj>
              </mc:Choice>
              <mc:Fallback>
                <p:oleObj r:id="rId7" imgW="2844800" imgH="228600" progId="Equation.KSEE3">
                  <p:embed/>
                  <p:pic>
                    <p:nvPicPr>
                      <p:cNvPr id="42056" name="对象 5">
                        <a:hlinkClick r:id="" action="ppaction://ole?verb=0"/>
                      </p:cNvPr>
                      <p:cNvPicPr/>
                      <p:nvPr/>
                    </p:nvPicPr>
                    <p:blipFill>
                      <a:blip r:embed="rId8"/>
                      <a:stretch>
                        <a:fillRect/>
                      </a:stretch>
                    </p:blipFill>
                    <p:spPr>
                      <a:xfrm>
                        <a:off x="1227455" y="4711700"/>
                        <a:ext cx="5988050" cy="482600"/>
                      </a:xfrm>
                      <a:prstGeom prst="rect">
                        <a:avLst/>
                      </a:prstGeom>
                      <a:noFill/>
                      <a:ln w="38100">
                        <a:noFill/>
                        <a:miter/>
                      </a:ln>
                    </p:spPr>
                  </p:pic>
                </p:oleObj>
              </mc:Fallback>
            </mc:AlternateContent>
          </a:graphicData>
        </a:graphic>
      </p:graphicFrame>
      <p:graphicFrame>
        <p:nvGraphicFramePr>
          <p:cNvPr id="42057" name="Object 9"/>
          <p:cNvGraphicFramePr>
            <a:graphicFrameLocks noChangeAspect="1"/>
          </p:cNvGraphicFramePr>
          <p:nvPr/>
        </p:nvGraphicFramePr>
        <p:xfrm>
          <a:off x="808355" y="5362575"/>
          <a:ext cx="6997065" cy="1068705"/>
        </p:xfrm>
        <a:graphic>
          <a:graphicData uri="http://schemas.openxmlformats.org/presentationml/2006/ole">
            <mc:AlternateContent xmlns:mc="http://schemas.openxmlformats.org/markup-compatibility/2006">
              <mc:Choice xmlns:v="urn:schemas-microsoft-com:vml" Requires="v">
                <p:oleObj spid="_x0000_s32805" r:id="rId9" imgW="2641600" imgH="533400" progId="Equation.3">
                  <p:embed/>
                </p:oleObj>
              </mc:Choice>
              <mc:Fallback>
                <p:oleObj r:id="rId9" imgW="2641600" imgH="533400" progId="Equation.3">
                  <p:embed/>
                  <p:pic>
                    <p:nvPicPr>
                      <p:cNvPr id="42057" name="Object 9"/>
                      <p:cNvPicPr/>
                      <p:nvPr/>
                    </p:nvPicPr>
                    <p:blipFill>
                      <a:blip r:embed="rId10"/>
                      <a:stretch>
                        <a:fillRect/>
                      </a:stretch>
                    </p:blipFill>
                    <p:spPr>
                      <a:xfrm>
                        <a:off x="808355" y="5362575"/>
                        <a:ext cx="6997065" cy="1068705"/>
                      </a:xfrm>
                      <a:prstGeom prst="rect">
                        <a:avLst/>
                      </a:prstGeom>
                      <a:noFill/>
                      <a:ln w="38100">
                        <a:noFill/>
                        <a:miter/>
                      </a:ln>
                    </p:spPr>
                  </p:pic>
                </p:oleObj>
              </mc:Fallback>
            </mc:AlternateContent>
          </a:graphicData>
        </a:graphic>
      </p:graphicFrame>
      <p:sp>
        <p:nvSpPr>
          <p:cNvPr id="41034" name="文本框 6"/>
          <p:cNvSpPr txBox="1"/>
          <p:nvPr/>
        </p:nvSpPr>
        <p:spPr>
          <a:xfrm>
            <a:off x="2181860" y="722313"/>
            <a:ext cx="3579813" cy="396875"/>
          </a:xfrm>
          <a:prstGeom prst="rect">
            <a:avLst/>
          </a:prstGeom>
          <a:noFill/>
          <a:ln w="9525">
            <a:noFill/>
          </a:ln>
        </p:spPr>
        <p:txBody>
          <a:bodyPr wrap="square" anchor="t">
            <a:spAutoFit/>
          </a:bodyPr>
          <a:lstStyle/>
          <a:p>
            <a:pPr lvl="0" indent="0"/>
            <a:r>
              <a:rPr lang="zh-CN" altLang="en-US" sz="2000" b="1">
                <a:latin typeface="Times New Roman" panose="02020603050405020304" pitchFamily="18" charset="0"/>
                <a:ea typeface="宋体" panose="02010600030101010101" pitchFamily="2" charset="-122"/>
              </a:rPr>
              <a:t>表</a:t>
            </a:r>
            <a:r>
              <a:rPr lang="en-US" altLang="zh-CN" sz="2000" b="1">
                <a:latin typeface="Times New Roman" panose="02020603050405020304" pitchFamily="18" charset="0"/>
                <a:ea typeface="宋体" panose="02010600030101010101" pitchFamily="2" charset="-122"/>
              </a:rPr>
              <a:t>4-4  </a:t>
            </a:r>
            <a:r>
              <a:rPr lang="zh-CN" altLang="en-US" sz="2000" b="1">
                <a:latin typeface="Times New Roman" panose="02020603050405020304" pitchFamily="18" charset="0"/>
                <a:ea typeface="宋体" panose="02010600030101010101" pitchFamily="2" charset="-122"/>
              </a:rPr>
              <a:t>动态投资回收期计算表</a:t>
            </a:r>
          </a:p>
        </p:txBody>
      </p:sp>
      <p:sp>
        <p:nvSpPr>
          <p:cNvPr id="41035" name="文本框 7"/>
          <p:cNvSpPr txBox="1"/>
          <p:nvPr/>
        </p:nvSpPr>
        <p:spPr>
          <a:xfrm>
            <a:off x="176213" y="4125913"/>
            <a:ext cx="771525" cy="457200"/>
          </a:xfrm>
          <a:prstGeom prst="rect">
            <a:avLst/>
          </a:prstGeom>
          <a:noFill/>
          <a:ln w="9525">
            <a:noFill/>
          </a:ln>
        </p:spPr>
        <p:txBody>
          <a:bodyPr wrap="square" anchor="t">
            <a:spAutoFit/>
          </a:bodyPr>
          <a:lstStyle/>
          <a:p>
            <a:pPr lvl="0" indent="0"/>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1</a:t>
            </a:r>
            <a:r>
              <a:rPr lang="zh-CN" altLang="en-US" b="1">
                <a:latin typeface="Times New Roman" panose="02020603050405020304" pitchFamily="18" charset="0"/>
                <a:ea typeface="宋体" panose="02010600030101010101" pitchFamily="2" charset="-122"/>
              </a:rPr>
              <a:t>）</a:t>
            </a:r>
          </a:p>
        </p:txBody>
      </p:sp>
      <p:sp>
        <p:nvSpPr>
          <p:cNvPr id="42060" name="文本框 8"/>
          <p:cNvSpPr txBox="1"/>
          <p:nvPr/>
        </p:nvSpPr>
        <p:spPr>
          <a:xfrm>
            <a:off x="176213" y="4784725"/>
            <a:ext cx="771525" cy="457200"/>
          </a:xfrm>
          <a:prstGeom prst="rect">
            <a:avLst/>
          </a:prstGeom>
          <a:noFill/>
          <a:ln w="9525">
            <a:noFill/>
          </a:ln>
        </p:spPr>
        <p:txBody>
          <a:bodyPr wrap="square" anchor="t">
            <a:spAutoFit/>
          </a:bodyPr>
          <a:lstStyle/>
          <a:p>
            <a:pPr lvl="0" indent="0"/>
            <a:r>
              <a:rPr lang="zh-CN" altLang="en-US" b="1">
                <a:latin typeface="Times New Roman" panose="02020603050405020304" pitchFamily="18" charset="0"/>
                <a:ea typeface="宋体" panose="02010600030101010101" pitchFamily="2" charset="-122"/>
              </a:rPr>
              <a:t>（</a:t>
            </a:r>
            <a:r>
              <a:rPr lang="en-US" altLang="zh-CN" b="1">
                <a:latin typeface="Times New Roman" panose="02020603050405020304" pitchFamily="18" charset="0"/>
                <a:ea typeface="宋体" panose="02010600030101010101" pitchFamily="2" charset="-122"/>
              </a:rPr>
              <a:t>2</a:t>
            </a:r>
            <a:r>
              <a:rPr lang="zh-CN" altLang="en-US" b="1">
                <a:latin typeface="Times New Roman" panose="02020603050405020304" pitchFamily="18" charset="0"/>
                <a:ea typeface="宋体" panose="02010600030101010101" pitchFamily="2" charset="-122"/>
              </a:rPr>
              <a:t>）</a:t>
            </a:r>
          </a:p>
        </p:txBody>
      </p:sp>
    </p:spTree>
    <p:extLst>
      <p:ext uri="{BB962C8B-B14F-4D97-AF65-F5344CB8AC3E}">
        <p14:creationId xmlns:p14="http://schemas.microsoft.com/office/powerpoint/2010/main" val="635080120"/>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2060"/>
                                        </p:tgtEl>
                                        <p:attrNameLst>
                                          <p:attrName>style.visibility</p:attrName>
                                        </p:attrNameLst>
                                      </p:cBhvr>
                                      <p:to>
                                        <p:strVal val="visible"/>
                                      </p:to>
                                    </p:set>
                                    <p:animEffect transition="in" filter="wipe(down)">
                                      <p:cBhvr>
                                        <p:cTn id="7" dur="500"/>
                                        <p:tgtEl>
                                          <p:spTgt spid="42060"/>
                                        </p:tgtEl>
                                      </p:cBhvr>
                                    </p:animEffect>
                                  </p:childTnLst>
                                </p:cTn>
                              </p:par>
                              <p:par>
                                <p:cTn id="8" presetID="22" presetClass="entr" presetSubtype="4" fill="hold" nodeType="withEffect">
                                  <p:stCondLst>
                                    <p:cond delay="0"/>
                                  </p:stCondLst>
                                  <p:childTnLst>
                                    <p:set>
                                      <p:cBhvr>
                                        <p:cTn id="9" dur="1" fill="hold">
                                          <p:stCondLst>
                                            <p:cond delay="0"/>
                                          </p:stCondLst>
                                        </p:cTn>
                                        <p:tgtEl>
                                          <p:spTgt spid="42056"/>
                                        </p:tgtEl>
                                        <p:attrNameLst>
                                          <p:attrName>style.visibility</p:attrName>
                                        </p:attrNameLst>
                                      </p:cBhvr>
                                      <p:to>
                                        <p:strVal val="visible"/>
                                      </p:to>
                                    </p:set>
                                    <p:animEffect transition="in" filter="wipe(down)">
                                      <p:cBhvr>
                                        <p:cTn id="10" dur="500"/>
                                        <p:tgtEl>
                                          <p:spTgt spid="42056"/>
                                        </p:tgtEl>
                                      </p:cBhvr>
                                    </p:animEffect>
                                  </p:childTnLst>
                                </p:cTn>
                              </p:par>
                              <p:par>
                                <p:cTn id="11" presetID="22" presetClass="entr" presetSubtype="4" fill="hold" nodeType="withEffect">
                                  <p:stCondLst>
                                    <p:cond delay="0"/>
                                  </p:stCondLst>
                                  <p:childTnLst>
                                    <p:set>
                                      <p:cBhvr>
                                        <p:cTn id="12" dur="1" fill="hold">
                                          <p:stCondLst>
                                            <p:cond delay="0"/>
                                          </p:stCondLst>
                                        </p:cTn>
                                        <p:tgtEl>
                                          <p:spTgt spid="42057"/>
                                        </p:tgtEl>
                                        <p:attrNameLst>
                                          <p:attrName>style.visibility</p:attrName>
                                        </p:attrNameLst>
                                      </p:cBhvr>
                                      <p:to>
                                        <p:strVal val="visible"/>
                                      </p:to>
                                    </p:set>
                                    <p:animEffect transition="in" filter="wipe(down)">
                                      <p:cBhvr>
                                        <p:cTn id="13" dur="500"/>
                                        <p:tgtEl>
                                          <p:spTgt spid="4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6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75" y="620713"/>
            <a:ext cx="9144000" cy="570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9528098"/>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908050"/>
            <a:ext cx="91440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2565400"/>
            <a:ext cx="91440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0843806"/>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5992" y="1318846"/>
            <a:ext cx="8229600" cy="1569660"/>
          </a:xfrm>
          <a:prstGeom prst="rect">
            <a:avLst/>
          </a:prstGeom>
        </p:spPr>
        <p:txBody>
          <a:bodyPr wrap="square">
            <a:spAutoFit/>
          </a:bodyPr>
          <a:lstStyle/>
          <a:p>
            <a:r>
              <a:rPr lang="zh-CN" altLang="zh-CN" sz="2400" b="1"/>
              <a:t>某企业需贷款兴建，基建总投资（现值）为</a:t>
            </a:r>
            <a:r>
              <a:rPr lang="en-US" altLang="zh-CN" sz="2400" b="1"/>
              <a:t> 800</a:t>
            </a:r>
            <a:r>
              <a:rPr lang="zh-CN" altLang="zh-CN" sz="2400" b="1"/>
              <a:t>万元，流动资金（现值）</a:t>
            </a:r>
            <a:r>
              <a:rPr lang="en-US" altLang="zh-CN" sz="2400" b="1"/>
              <a:t>400</a:t>
            </a:r>
            <a:r>
              <a:rPr lang="zh-CN" altLang="zh-CN" sz="2400" b="1"/>
              <a:t>万元。投产后每年净收益为</a:t>
            </a:r>
            <a:r>
              <a:rPr lang="en-US" altLang="zh-CN" sz="2400" b="1"/>
              <a:t> 250</a:t>
            </a:r>
            <a:r>
              <a:rPr lang="zh-CN" altLang="zh-CN" sz="2400" b="1"/>
              <a:t>万元，贷款年利率为</a:t>
            </a:r>
            <a:r>
              <a:rPr lang="en-US" altLang="zh-CN" sz="2400" b="1"/>
              <a:t>8%</a:t>
            </a:r>
            <a:r>
              <a:rPr lang="zh-CN" altLang="zh-CN" sz="2400" b="1"/>
              <a:t>。试分别用静态投资回收期法和动态投资回收期法，对该项目进行评价（设基准投资回收期</a:t>
            </a:r>
            <a:r>
              <a:rPr lang="en-US" altLang="zh-CN" sz="2400" b="1"/>
              <a:t> Ps =5</a:t>
            </a:r>
            <a:r>
              <a:rPr lang="zh-CN" altLang="zh-CN" sz="2400" b="1"/>
              <a:t>年）</a:t>
            </a:r>
            <a:endParaRPr lang="zh-CN" altLang="en-US" sz="2400"/>
          </a:p>
        </p:txBody>
      </p:sp>
      <p:sp>
        <p:nvSpPr>
          <p:cNvPr id="5" name="文本框 4"/>
          <p:cNvSpPr txBox="1"/>
          <p:nvPr/>
        </p:nvSpPr>
        <p:spPr>
          <a:xfrm>
            <a:off x="1055077" y="290146"/>
            <a:ext cx="3358661" cy="461665"/>
          </a:xfrm>
          <a:prstGeom prst="rect">
            <a:avLst/>
          </a:prstGeom>
          <a:noFill/>
        </p:spPr>
        <p:txBody>
          <a:bodyPr wrap="square" rtlCol="0">
            <a:spAutoFit/>
          </a:bodyPr>
          <a:lstStyle/>
          <a:p>
            <a:r>
              <a:rPr lang="zh-CN" altLang="en-US" sz="2400" b="1" smtClean="0">
                <a:solidFill>
                  <a:srgbClr val="FF0000"/>
                </a:solidFill>
              </a:rPr>
              <a:t>投资回收期延伸</a:t>
            </a:r>
            <a:endParaRPr lang="zh-CN" altLang="en-US" sz="2400" b="1">
              <a:solidFill>
                <a:srgbClr val="FF0000"/>
              </a:solidFill>
            </a:endParaRPr>
          </a:p>
        </p:txBody>
      </p:sp>
    </p:spTree>
    <p:extLst>
      <p:ext uri="{BB962C8B-B14F-4D97-AF65-F5344CB8AC3E}">
        <p14:creationId xmlns:p14="http://schemas.microsoft.com/office/powerpoint/2010/main" val="94133030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38553" y="764931"/>
            <a:ext cx="8044961" cy="1569660"/>
          </a:xfrm>
          <a:prstGeom prst="rect">
            <a:avLst/>
          </a:prstGeom>
          <a:noFill/>
        </p:spPr>
        <p:txBody>
          <a:bodyPr wrap="square" rtlCol="0">
            <a:spAutoFit/>
          </a:bodyPr>
          <a:lstStyle/>
          <a:p>
            <a:r>
              <a:rPr lang="zh-CN" altLang="zh-CN" sz="2400" b="1"/>
              <a:t>某设备的购置及安装费用为</a:t>
            </a:r>
            <a:r>
              <a:rPr lang="en-US" altLang="zh-CN" sz="2400" b="1"/>
              <a:t>5</a:t>
            </a:r>
            <a:r>
              <a:rPr lang="zh-CN" altLang="zh-CN" sz="2400" b="1"/>
              <a:t>万元，使用寿命为</a:t>
            </a:r>
            <a:r>
              <a:rPr lang="en-US" altLang="zh-CN" sz="2400" b="1"/>
              <a:t>10</a:t>
            </a:r>
            <a:r>
              <a:rPr lang="zh-CN" altLang="zh-CN" sz="2400" b="1"/>
              <a:t>年，每年维修费为</a:t>
            </a:r>
            <a:r>
              <a:rPr lang="en-US" altLang="zh-CN" sz="2400" b="1"/>
              <a:t>2000</a:t>
            </a:r>
            <a:r>
              <a:rPr lang="zh-CN" altLang="zh-CN" sz="2400" b="1"/>
              <a:t>元。采用此设备后，每年的净收入为</a:t>
            </a:r>
            <a:r>
              <a:rPr lang="en-US" altLang="zh-CN" sz="2400" b="1"/>
              <a:t>1</a:t>
            </a:r>
            <a:r>
              <a:rPr lang="zh-CN" altLang="zh-CN" sz="2400" b="1"/>
              <a:t>万元。设折现率为</a:t>
            </a:r>
            <a:r>
              <a:rPr lang="en-US" altLang="zh-CN" sz="2400" b="1"/>
              <a:t>10%</a:t>
            </a:r>
            <a:r>
              <a:rPr lang="zh-CN" altLang="zh-CN" sz="2400" b="1"/>
              <a:t>，试计算此项投资方案的静态和动态投资回收期。</a:t>
            </a:r>
            <a:endParaRPr lang="zh-CN" altLang="en-US" sz="2400"/>
          </a:p>
        </p:txBody>
      </p:sp>
      <p:sp>
        <p:nvSpPr>
          <p:cNvPr id="3" name="文本框 2"/>
          <p:cNvSpPr txBox="1"/>
          <p:nvPr/>
        </p:nvSpPr>
        <p:spPr>
          <a:xfrm>
            <a:off x="738553" y="202223"/>
            <a:ext cx="3358661" cy="461665"/>
          </a:xfrm>
          <a:prstGeom prst="rect">
            <a:avLst/>
          </a:prstGeom>
          <a:noFill/>
        </p:spPr>
        <p:txBody>
          <a:bodyPr wrap="square" rtlCol="0">
            <a:spAutoFit/>
          </a:bodyPr>
          <a:lstStyle/>
          <a:p>
            <a:r>
              <a:rPr lang="zh-CN" altLang="en-US" sz="2400" b="1" smtClean="0">
                <a:solidFill>
                  <a:srgbClr val="FF0000"/>
                </a:solidFill>
              </a:rPr>
              <a:t>投资回收期延伸</a:t>
            </a:r>
            <a:endParaRPr lang="zh-CN" altLang="en-US" sz="2400" b="1">
              <a:solidFill>
                <a:srgbClr val="FF0000"/>
              </a:solidFill>
            </a:endParaRPr>
          </a:p>
        </p:txBody>
      </p:sp>
    </p:spTree>
    <p:extLst>
      <p:ext uri="{BB962C8B-B14F-4D97-AF65-F5344CB8AC3E}">
        <p14:creationId xmlns:p14="http://schemas.microsoft.com/office/powerpoint/2010/main" val="10878269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542926" y="1503363"/>
            <a:ext cx="7915274" cy="1920875"/>
            <a:chOff x="743" y="806"/>
            <a:chExt cx="4986" cy="1210"/>
          </a:xfrm>
        </p:grpSpPr>
        <p:sp>
          <p:nvSpPr>
            <p:cNvPr id="47106" name="Text Box 4"/>
            <p:cNvSpPr txBox="1"/>
            <p:nvPr/>
          </p:nvSpPr>
          <p:spPr>
            <a:xfrm>
              <a:off x="743" y="806"/>
              <a:ext cx="2442" cy="461"/>
            </a:xfrm>
            <a:prstGeom prst="rect">
              <a:avLst/>
            </a:prstGeom>
            <a:noFill/>
            <a:ln w="9525">
              <a:noFill/>
            </a:ln>
          </p:spPr>
          <p:txBody>
            <a:bodyPr anchor="t">
              <a:spAutoFit/>
            </a:bodyPr>
            <a:lstStyle/>
            <a:p>
              <a:pPr lvl="0" indent="0">
                <a:lnSpc>
                  <a:spcPct val="150000"/>
                </a:lnSpc>
                <a:spcBef>
                  <a:spcPct val="50000"/>
                </a:spcBef>
              </a:pPr>
              <a:r>
                <a:rPr lang="zh-CN" altLang="en-US" sz="2800" b="1" dirty="0">
                  <a:latin typeface="黑体" panose="02010609060101010101" pitchFamily="49" charset="-122"/>
                  <a:ea typeface="黑体" panose="02010609060101010101" pitchFamily="49" charset="-122"/>
                </a:rPr>
                <a:t>1、净现值的概念（</a:t>
              </a:r>
              <a:r>
                <a:rPr lang="en-US" altLang="zh-CN" sz="2800" b="1" dirty="0">
                  <a:latin typeface="黑体" panose="02010609060101010101" pitchFamily="49" charset="-122"/>
                  <a:ea typeface="黑体" panose="02010609060101010101" pitchFamily="49" charset="-122"/>
                </a:rPr>
                <a:t>NPV）</a:t>
              </a:r>
              <a:endParaRPr lang="en-US" altLang="zh-CN" sz="2800" dirty="0">
                <a:latin typeface="Times New Roman" panose="02020603050405020304" pitchFamily="18" charset="0"/>
                <a:ea typeface="宋体" panose="02010600030101010101" pitchFamily="2" charset="-122"/>
              </a:endParaRPr>
            </a:p>
          </p:txBody>
        </p:sp>
        <p:sp>
          <p:nvSpPr>
            <p:cNvPr id="47107" name="Text Box 5"/>
            <p:cNvSpPr txBox="1"/>
            <p:nvPr/>
          </p:nvSpPr>
          <p:spPr>
            <a:xfrm>
              <a:off x="954" y="1267"/>
              <a:ext cx="4775" cy="749"/>
            </a:xfrm>
            <a:prstGeom prst="rect">
              <a:avLst/>
            </a:prstGeom>
            <a:noFill/>
            <a:ln w="9525">
              <a:noFill/>
            </a:ln>
          </p:spPr>
          <p:txBody>
            <a:bodyPr wrap="square" anchor="t">
              <a:spAutoFit/>
            </a:bodyPr>
            <a:lstStyle/>
            <a:p>
              <a:pPr lvl="0" indent="0">
                <a:lnSpc>
                  <a:spcPct val="150000"/>
                </a:lnSpc>
                <a:spcBef>
                  <a:spcPct val="50000"/>
                </a:spcBef>
              </a:pPr>
              <a:r>
                <a:rPr lang="zh-CN" altLang="en-US" dirty="0">
                  <a:latin typeface="黑体" panose="02010609060101010101" pitchFamily="49" charset="-122"/>
                  <a:ea typeface="黑体" panose="02010609060101010101" pitchFamily="49" charset="-122"/>
                </a:rPr>
                <a:t>----方案在寿命期内各年的净现金流量</a:t>
              </a:r>
              <a:r>
                <a:rPr lang="en-US" altLang="zh-CN" dirty="0">
                  <a:latin typeface="黑体" panose="02010609060101010101" pitchFamily="49" charset="-122"/>
                  <a:ea typeface="黑体" panose="02010609060101010101" pitchFamily="49" charset="-122"/>
                </a:rPr>
                <a:t>(CI-CO)</a:t>
              </a:r>
              <a:r>
                <a:rPr lang="en-US" altLang="zh-CN" sz="1600" dirty="0">
                  <a:latin typeface="黑体" panose="02010609060101010101" pitchFamily="49" charset="-122"/>
                  <a:ea typeface="黑体" panose="02010609060101010101" pitchFamily="49" charset="-122"/>
                </a:rPr>
                <a:t>t</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按照一定的折现率</a:t>
              </a:r>
              <a:r>
                <a:rPr lang="en-US" altLang="zh-CN" dirty="0">
                  <a:latin typeface="黑体" panose="02010609060101010101" pitchFamily="49" charset="-122"/>
                  <a:ea typeface="黑体" panose="02010609060101010101" pitchFamily="49" charset="-122"/>
                </a:rPr>
                <a:t>i</a:t>
              </a:r>
              <a:r>
                <a:rPr lang="en-US" altLang="zh-CN" sz="1200" dirty="0">
                  <a:latin typeface="黑体" panose="02010609060101010101" pitchFamily="49" charset="-122"/>
                  <a:ea typeface="黑体" panose="02010609060101010101" pitchFamily="49" charset="-122"/>
                </a:rPr>
                <a:t>0</a:t>
              </a:r>
              <a:r>
                <a:rPr lang="zh-CN" altLang="en-US" dirty="0">
                  <a:latin typeface="黑体" panose="02010609060101010101" pitchFamily="49" charset="-122"/>
                  <a:ea typeface="黑体" panose="02010609060101010101" pitchFamily="49" charset="-122"/>
                </a:rPr>
                <a:t>折现到基准时刻的现值之和。</a:t>
              </a:r>
              <a:endParaRPr lang="zh-CN" altLang="en-US" dirty="0">
                <a:latin typeface="Times New Roman" panose="02020603050405020304" pitchFamily="18" charset="0"/>
                <a:ea typeface="宋体" panose="02010600030101010101" pitchFamily="2" charset="-122"/>
              </a:endParaRPr>
            </a:p>
          </p:txBody>
        </p:sp>
      </p:grpSp>
      <p:sp>
        <p:nvSpPr>
          <p:cNvPr id="47108" name="Rectangle 9"/>
          <p:cNvSpPr/>
          <p:nvPr/>
        </p:nvSpPr>
        <p:spPr>
          <a:xfrm>
            <a:off x="92075" y="273050"/>
            <a:ext cx="5638800" cy="533400"/>
          </a:xfrm>
          <a:prstGeom prst="rect">
            <a:avLst/>
          </a:prstGeom>
          <a:noFill/>
          <a:ln w="9525">
            <a:noFill/>
          </a:ln>
        </p:spPr>
        <p:txBody>
          <a:bodyPr anchor="b"/>
          <a:lstStyle/>
          <a:p>
            <a:pPr lvl="0" indent="0" algn="ctr"/>
            <a:r>
              <a:rPr lang="zh-CN" altLang="en-US" sz="2800" b="1" dirty="0">
                <a:solidFill>
                  <a:srgbClr val="E91963"/>
                </a:solidFill>
                <a:latin typeface="黑体" panose="02010609060101010101" pitchFamily="49" charset="-122"/>
                <a:ea typeface="黑体" panose="02010609060101010101" pitchFamily="49" charset="-122"/>
              </a:rPr>
              <a:t>三、</a:t>
            </a:r>
            <a:r>
              <a:rPr lang="zh-CN" altLang="en-US" sz="2800" b="1" dirty="0">
                <a:solidFill>
                  <a:srgbClr val="E91963"/>
                </a:solidFill>
                <a:latin typeface="Times New Roman" panose="02020603050405020304" pitchFamily="18" charset="0"/>
                <a:ea typeface="黑体" panose="02010609060101010101" pitchFamily="49" charset="-122"/>
              </a:rPr>
              <a:t>净现值法和净现值比率法</a:t>
            </a:r>
          </a:p>
        </p:txBody>
      </p:sp>
      <p:sp>
        <p:nvSpPr>
          <p:cNvPr id="3" name="灯片编号占位符 2"/>
          <p:cNvSpPr>
            <a:spLocks noGrp="1"/>
          </p:cNvSpPr>
          <p:nvPr>
            <p:ph type="sldNum" sz="quarter" idx="12"/>
          </p:nvPr>
        </p:nvSpPr>
        <p:spPr>
          <a:xfrm>
            <a:off x="7902575" y="6248400"/>
            <a:ext cx="555625" cy="457200"/>
          </a:xfrm>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69</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794" name="Text Box 2"/>
          <p:cNvSpPr txBox="1"/>
          <p:nvPr/>
        </p:nvSpPr>
        <p:spPr>
          <a:xfrm>
            <a:off x="622935" y="3540760"/>
            <a:ext cx="3717290" cy="518160"/>
          </a:xfrm>
          <a:prstGeom prst="rect">
            <a:avLst/>
          </a:prstGeom>
          <a:noFill/>
          <a:ln w="9525">
            <a:noFill/>
          </a:ln>
        </p:spPr>
        <p:txBody>
          <a:bodyPr wrap="square" anchor="t">
            <a:spAutoFit/>
          </a:bodyPr>
          <a:lstStyle/>
          <a:p>
            <a:pPr lvl="0" indent="0">
              <a:spcBef>
                <a:spcPct val="50000"/>
              </a:spcBef>
            </a:pPr>
            <a:r>
              <a:rPr lang="zh-CN" altLang="en-US" sz="2800" b="1" dirty="0">
                <a:solidFill>
                  <a:srgbClr val="B3381F"/>
                </a:solidFill>
                <a:latin typeface="黑体" panose="02010609060101010101" pitchFamily="49" charset="-122"/>
                <a:ea typeface="黑体" panose="02010609060101010101" pitchFamily="49" charset="-122"/>
              </a:rPr>
              <a:t>2、净现值的表达式</a:t>
            </a:r>
            <a:endParaRPr lang="zh-CN" altLang="en-US" sz="2800" dirty="0">
              <a:solidFill>
                <a:srgbClr val="B3381F"/>
              </a:solidFill>
              <a:latin typeface="Times New Roman" panose="02020603050405020304" pitchFamily="18" charset="0"/>
              <a:ea typeface="宋体" panose="02010600030101010101" pitchFamily="2" charset="-122"/>
            </a:endParaRPr>
          </a:p>
        </p:txBody>
      </p:sp>
      <p:grpSp>
        <p:nvGrpSpPr>
          <p:cNvPr id="4" name="Group 3"/>
          <p:cNvGrpSpPr/>
          <p:nvPr/>
        </p:nvGrpSpPr>
        <p:grpSpPr>
          <a:xfrm>
            <a:off x="969645" y="4161155"/>
            <a:ext cx="6884988" cy="1397001"/>
            <a:chOff x="927" y="949"/>
            <a:chExt cx="4337" cy="880"/>
          </a:xfrm>
        </p:grpSpPr>
        <p:graphicFrame>
          <p:nvGraphicFramePr>
            <p:cNvPr id="47112" name="Object 5"/>
            <p:cNvGraphicFramePr>
              <a:graphicFrameLocks noChangeAspect="1"/>
            </p:cNvGraphicFramePr>
            <p:nvPr/>
          </p:nvGraphicFramePr>
          <p:xfrm>
            <a:off x="927" y="1025"/>
            <a:ext cx="2344" cy="439"/>
          </p:xfrm>
          <a:graphic>
            <a:graphicData uri="http://schemas.openxmlformats.org/presentationml/2006/ole">
              <mc:AlternateContent xmlns:mc="http://schemas.openxmlformats.org/markup-compatibility/2006">
                <mc:Choice xmlns:v="urn:schemas-microsoft-com:vml" Requires="v">
                  <p:oleObj spid="_x0000_s33816" r:id="rId4" imgW="2374900" imgH="431800" progId="Equation.3">
                    <p:embed/>
                  </p:oleObj>
                </mc:Choice>
                <mc:Fallback>
                  <p:oleObj r:id="rId4" imgW="2374900" imgH="431800" progId="Equation.3">
                    <p:embed/>
                    <p:pic>
                      <p:nvPicPr>
                        <p:cNvPr id="47112" name="Object 5"/>
                        <p:cNvPicPr/>
                        <p:nvPr/>
                      </p:nvPicPr>
                      <p:blipFill>
                        <a:blip r:embed="rId5"/>
                        <a:stretch>
                          <a:fillRect/>
                        </a:stretch>
                      </p:blipFill>
                      <p:spPr>
                        <a:xfrm>
                          <a:off x="927" y="1025"/>
                          <a:ext cx="2344" cy="439"/>
                        </a:xfrm>
                        <a:prstGeom prst="rect">
                          <a:avLst/>
                        </a:prstGeom>
                        <a:noFill/>
                        <a:ln w="38100">
                          <a:noFill/>
                          <a:miter/>
                        </a:ln>
                      </p:spPr>
                    </p:pic>
                  </p:oleObj>
                </mc:Fallback>
              </mc:AlternateContent>
            </a:graphicData>
          </a:graphic>
        </p:graphicFrame>
        <p:graphicFrame>
          <p:nvGraphicFramePr>
            <p:cNvPr id="47113" name="Object 6"/>
            <p:cNvGraphicFramePr>
              <a:graphicFrameLocks noChangeAspect="1"/>
            </p:cNvGraphicFramePr>
            <p:nvPr/>
          </p:nvGraphicFramePr>
          <p:xfrm>
            <a:off x="3241" y="949"/>
            <a:ext cx="1802" cy="592"/>
          </p:xfrm>
          <a:graphic>
            <a:graphicData uri="http://schemas.openxmlformats.org/presentationml/2006/ole">
              <mc:AlternateContent xmlns:mc="http://schemas.openxmlformats.org/markup-compatibility/2006">
                <mc:Choice xmlns:v="urn:schemas-microsoft-com:vml" Requires="v">
                  <p:oleObj spid="_x0000_s33817" r:id="rId6" imgW="1041400" imgH="431800" progId="Equation.3">
                    <p:embed/>
                  </p:oleObj>
                </mc:Choice>
                <mc:Fallback>
                  <p:oleObj r:id="rId6" imgW="1041400" imgH="431800" progId="Equation.3">
                    <p:embed/>
                    <p:pic>
                      <p:nvPicPr>
                        <p:cNvPr id="47113" name="Object 6"/>
                        <p:cNvPicPr/>
                        <p:nvPr/>
                      </p:nvPicPr>
                      <p:blipFill>
                        <a:blip r:embed="rId7"/>
                        <a:stretch>
                          <a:fillRect/>
                        </a:stretch>
                      </p:blipFill>
                      <p:spPr>
                        <a:xfrm>
                          <a:off x="3241" y="949"/>
                          <a:ext cx="1802" cy="592"/>
                        </a:xfrm>
                        <a:prstGeom prst="rect">
                          <a:avLst/>
                        </a:prstGeom>
                        <a:noFill/>
                        <a:ln w="38100">
                          <a:noFill/>
                          <a:miter/>
                        </a:ln>
                      </p:spPr>
                    </p:pic>
                  </p:oleObj>
                </mc:Fallback>
              </mc:AlternateContent>
            </a:graphicData>
          </a:graphic>
        </p:graphicFrame>
        <p:sp>
          <p:nvSpPr>
            <p:cNvPr id="47114" name="Text Box 7"/>
            <p:cNvSpPr txBox="1"/>
            <p:nvPr/>
          </p:nvSpPr>
          <p:spPr>
            <a:xfrm>
              <a:off x="1099" y="1541"/>
              <a:ext cx="4165" cy="288"/>
            </a:xfrm>
            <a:prstGeom prst="rect">
              <a:avLst/>
            </a:prstGeom>
            <a:noFill/>
            <a:ln w="9525">
              <a:noFill/>
            </a:ln>
          </p:spPr>
          <p:txBody>
            <a:bodyPr wrap="square" anchor="t">
              <a:spAutoFit/>
            </a:bodyPr>
            <a:lstStyle/>
            <a:p>
              <a:pPr lvl="0" indent="0">
                <a:spcBef>
                  <a:spcPct val="50000"/>
                </a:spcBef>
              </a:pPr>
              <a:r>
                <a:rPr lang="en-US" altLang="zh-CN" b="1" dirty="0">
                  <a:latin typeface="Times New Roman" panose="02020603050405020304" pitchFamily="18" charset="0"/>
                  <a:ea typeface="宋体" panose="02010600030101010101" pitchFamily="2" charset="-122"/>
                </a:rPr>
                <a:t>i</a:t>
              </a:r>
              <a:r>
                <a:rPr lang="en-US" altLang="zh-CN" b="1" baseline="-25000" dirty="0">
                  <a:latin typeface="Times New Roman" panose="02020603050405020304" pitchFamily="18" charset="0"/>
                  <a:ea typeface="宋体" panose="02010600030101010101" pitchFamily="2" charset="-122"/>
                </a:rPr>
                <a:t>0</a:t>
              </a:r>
              <a:r>
                <a:rPr lang="en-US" altLang="zh-CN" b="1" dirty="0">
                  <a:latin typeface="Times New Roman" panose="02020603050405020304" pitchFamily="18" charset="0"/>
                  <a:ea typeface="宋体" panose="02010600030101010101" pitchFamily="2" charset="-122"/>
                </a:rPr>
                <a:t>---</a:t>
              </a:r>
              <a:r>
                <a:rPr lang="zh-CN" altLang="en-US" b="1" dirty="0">
                  <a:latin typeface="Times New Roman" panose="02020603050405020304" pitchFamily="18" charset="0"/>
                  <a:ea typeface="宋体" panose="02010600030101010101" pitchFamily="2" charset="-122"/>
                </a:rPr>
                <a:t>基准折现率（行业基准收益率，社会折现率）</a:t>
              </a:r>
              <a:endParaRPr lang="en-US" altLang="zh-CN" b="1" dirty="0">
                <a:latin typeface="Times New Roman" panose="02020603050405020304" pitchFamily="18" charset="0"/>
                <a:ea typeface="宋体" panose="02010600030101010101" pitchFamily="2" charset="-122"/>
              </a:endParaRPr>
            </a:p>
          </p:txBody>
        </p:sp>
      </p:grpSp>
      <p:sp>
        <p:nvSpPr>
          <p:cNvPr id="6" name="文本框 5"/>
          <p:cNvSpPr txBox="1"/>
          <p:nvPr/>
        </p:nvSpPr>
        <p:spPr>
          <a:xfrm>
            <a:off x="92075" y="984885"/>
            <a:ext cx="2941320" cy="518160"/>
          </a:xfrm>
          <a:prstGeom prst="rect">
            <a:avLst/>
          </a:prstGeom>
          <a:noFill/>
        </p:spPr>
        <p:txBody>
          <a:bodyPr wrap="square" rtlCol="0">
            <a:spAutoFit/>
          </a:bodyPr>
          <a:lstStyle/>
          <a:p>
            <a:pPr fontAlgn="base"/>
            <a:r>
              <a:rPr lang="zh-CN" altLang="en-US" sz="2800" b="1" strike="noStrike" noProof="1">
                <a:latin typeface="Times New Roman" panose="02020603050405020304" pitchFamily="18" charset="0"/>
                <a:ea typeface="宋体" panose="02010600030101010101" pitchFamily="2" charset="-122"/>
                <a:cs typeface="+mn-ea"/>
              </a:rPr>
              <a:t>（一）净现值法</a:t>
            </a:r>
            <a:endParaRPr lang="zh-CN" altLang="en-US" sz="2800" b="1" strike="noStrike" noProof="1"/>
          </a:p>
        </p:txBody>
      </p:sp>
      <p:sp>
        <p:nvSpPr>
          <p:cNvPr id="48140" name="文本框 6"/>
          <p:cNvSpPr txBox="1"/>
          <p:nvPr/>
        </p:nvSpPr>
        <p:spPr>
          <a:xfrm>
            <a:off x="1242695" y="5791200"/>
            <a:ext cx="2657475" cy="457200"/>
          </a:xfrm>
          <a:prstGeom prst="rect">
            <a:avLst/>
          </a:prstGeom>
          <a:noFill/>
          <a:ln w="9525">
            <a:noFill/>
          </a:ln>
        </p:spPr>
        <p:txBody>
          <a:bodyPr wrap="square" anchor="t">
            <a:spAutoFit/>
          </a:bodyPr>
          <a:lstStyle/>
          <a:p>
            <a:pPr lvl="0" indent="0"/>
            <a:r>
              <a:rPr lang="en-US" altLang="zh-CN" b="1">
                <a:latin typeface="Times New Roman" panose="02020603050405020304" pitchFamily="18" charset="0"/>
                <a:ea typeface="宋体" panose="02010600030101010101" pitchFamily="2" charset="-122"/>
              </a:rPr>
              <a:t>i</a:t>
            </a:r>
            <a:r>
              <a:rPr lang="en-US" altLang="zh-CN" b="1" baseline="-25000">
                <a:latin typeface="Times New Roman" panose="02020603050405020304" pitchFamily="18" charset="0"/>
                <a:ea typeface="宋体" panose="02010600030101010101" pitchFamily="2" charset="-122"/>
              </a:rPr>
              <a:t>0</a:t>
            </a:r>
            <a:r>
              <a:rPr lang="zh-CN" altLang="en-US" b="1">
                <a:latin typeface="Times New Roman" panose="02020603050405020304" pitchFamily="18" charset="0"/>
                <a:ea typeface="宋体" panose="02010600030101010101" pitchFamily="2" charset="-122"/>
              </a:rPr>
              <a:t>越大，</a:t>
            </a:r>
            <a:r>
              <a:rPr lang="en-US" altLang="zh-CN" b="1">
                <a:latin typeface="Times New Roman" panose="02020603050405020304" pitchFamily="18" charset="0"/>
                <a:ea typeface="宋体" panose="02010600030101010101" pitchFamily="2" charset="-122"/>
              </a:rPr>
              <a:t>NPV</a:t>
            </a:r>
            <a:r>
              <a:rPr lang="zh-CN" altLang="en-US" b="1">
                <a:latin typeface="Times New Roman" panose="02020603050405020304" pitchFamily="18" charset="0"/>
                <a:ea typeface="宋体" panose="02010600030101010101" pitchFamily="2" charset="-122"/>
              </a:rPr>
              <a:t>越小</a:t>
            </a:r>
          </a:p>
        </p:txBody>
      </p:sp>
    </p:spTree>
    <p:extLst>
      <p:ext uri="{BB962C8B-B14F-4D97-AF65-F5344CB8AC3E}">
        <p14:creationId xmlns:p14="http://schemas.microsoft.com/office/powerpoint/2010/main" val="3732186667"/>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794"/>
                                        </p:tgtEl>
                                        <p:attrNameLst>
                                          <p:attrName>style.visibility</p:attrName>
                                        </p:attrNameLst>
                                      </p:cBhvr>
                                      <p:to>
                                        <p:strVal val="visible"/>
                                      </p:to>
                                    </p:set>
                                    <p:anim calcmode="lin" valueType="num">
                                      <p:cBhvr>
                                        <p:cTn id="13" dur="500" fill="hold"/>
                                        <p:tgtEl>
                                          <p:spTgt spid="33794"/>
                                        </p:tgtEl>
                                        <p:attrNameLst>
                                          <p:attrName>ppt_x</p:attrName>
                                        </p:attrNameLst>
                                      </p:cBhvr>
                                      <p:tavLst>
                                        <p:tav tm="0">
                                          <p:val>
                                            <p:strVal val="0-#ppt_w/2"/>
                                          </p:val>
                                        </p:tav>
                                        <p:tav tm="100000">
                                          <p:val>
                                            <p:strVal val="#ppt_x"/>
                                          </p:val>
                                        </p:tav>
                                      </p:tavLst>
                                    </p:anim>
                                    <p:anim calcmode="lin" valueType="num">
                                      <p:cBhvr>
                                        <p:cTn id="14" dur="500" fill="hold"/>
                                        <p:tgtEl>
                                          <p:spTgt spid="3379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Horizontal)">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8140"/>
                                        </p:tgtEl>
                                        <p:attrNameLst>
                                          <p:attrName>style.visibility</p:attrName>
                                        </p:attrNameLst>
                                      </p:cBhvr>
                                      <p:to>
                                        <p:strVal val="visible"/>
                                      </p:to>
                                    </p:set>
                                    <p:animEffect transition="in" filter="wipe(down)">
                                      <p:cBhvr>
                                        <p:cTn id="24" dur="500"/>
                                        <p:tgtEl>
                                          <p:spTgt spid="48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4814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396" name="表格 59395"/>
          <p:cNvGraphicFramePr/>
          <p:nvPr/>
        </p:nvGraphicFramePr>
        <p:xfrm>
          <a:off x="2916238" y="2667000"/>
          <a:ext cx="4968874" cy="3535164"/>
        </p:xfrm>
        <a:graphic>
          <a:graphicData uri="http://schemas.openxmlformats.org/drawingml/2006/table">
            <a:tbl>
              <a:tblPr/>
              <a:tblGrid>
                <a:gridCol w="744885">
                  <a:extLst>
                    <a:ext uri="{9D8B030D-6E8A-4147-A177-3AD203B41FA5}">
                      <a16:colId xmlns:a16="http://schemas.microsoft.com/office/drawing/2014/main" val="20000"/>
                    </a:ext>
                  </a:extLst>
                </a:gridCol>
                <a:gridCol w="893863">
                  <a:extLst>
                    <a:ext uri="{9D8B030D-6E8A-4147-A177-3AD203B41FA5}">
                      <a16:colId xmlns:a16="http://schemas.microsoft.com/office/drawing/2014/main" val="20001"/>
                    </a:ext>
                  </a:extLst>
                </a:gridCol>
                <a:gridCol w="1745847">
                  <a:extLst>
                    <a:ext uri="{9D8B030D-6E8A-4147-A177-3AD203B41FA5}">
                      <a16:colId xmlns:a16="http://schemas.microsoft.com/office/drawing/2014/main" val="20002"/>
                    </a:ext>
                  </a:extLst>
                </a:gridCol>
                <a:gridCol w="1584279">
                  <a:extLst>
                    <a:ext uri="{9D8B030D-6E8A-4147-A177-3AD203B41FA5}">
                      <a16:colId xmlns:a16="http://schemas.microsoft.com/office/drawing/2014/main" val="20003"/>
                    </a:ext>
                  </a:extLst>
                </a:gridCol>
              </a:tblGrid>
              <a:tr h="518054">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r>
                        <a:rPr lang="en-US" altLang="zh-CN" sz="2800" b="0" dirty="0">
                          <a:latin typeface="+mn-lt"/>
                          <a:ea typeface="黑体" panose="02010609060101010101" pitchFamily="49" charset="-122"/>
                        </a:rPr>
                        <a:t>t</a:t>
                      </a:r>
                      <a:endParaRPr lang="en-US" altLang="zh-CN" sz="2800" b="0" dirty="0">
                        <a:latin typeface="+mn-lt"/>
                      </a:endParaRPr>
                    </a:p>
                  </a:txBody>
                  <a:tcPr marL="91446" marR="91446" marT="45677" marB="45677">
                    <a:lnL w="28575" cap="flat" cmpd="sng">
                      <a:solidFill>
                        <a:schemeClr val="tx1"/>
                      </a:solidFill>
                      <a:prstDash val="solid"/>
                      <a:headEnd type="none" w="med" len="med"/>
                      <a:tailEnd type="triangle" w="med" len="med"/>
                    </a:lnL>
                    <a:lnR w="12700" cap="flat" cmpd="sng">
                      <a:solidFill>
                        <a:schemeClr val="tx1"/>
                      </a:solidFill>
                      <a:prstDash val="solid"/>
                      <a:headEnd type="none" w="med" len="med"/>
                      <a:tailEnd type="triangle" w="med" len="med"/>
                    </a:lnR>
                    <a:lnT w="28575" cap="flat" cmpd="sng">
                      <a:solidFill>
                        <a:schemeClr val="tx1"/>
                      </a:solidFill>
                      <a:prstDash val="solid"/>
                      <a:headEnd type="none" w="med" len="med"/>
                      <a:tailEnd type="triangle" w="med" len="med"/>
                    </a:lnT>
                    <a:lnB w="12700" cap="flat" cmpd="sng">
                      <a:solidFill>
                        <a:schemeClr val="tx1"/>
                      </a:solidFill>
                      <a:prstDash val="solid"/>
                      <a:headEnd type="none" w="med" len="med"/>
                      <a:tailEnd type="triangl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r>
                        <a:rPr lang="en-US" altLang="zh-CN" sz="2800" b="0" dirty="0">
                          <a:latin typeface="+mn-lt"/>
                        </a:rPr>
                        <a:t>r</a:t>
                      </a:r>
                    </a:p>
                  </a:txBody>
                  <a:tcPr marL="91446" marR="91446" marT="45677" marB="45677">
                    <a:lnL w="12700" cap="flat" cmpd="sng">
                      <a:solidFill>
                        <a:schemeClr val="tx1"/>
                      </a:solidFill>
                      <a:prstDash val="solid"/>
                      <a:headEnd type="none" w="med" len="med"/>
                      <a:tailEnd type="triangle" w="med" len="med"/>
                    </a:lnL>
                    <a:lnR w="12700" cap="flat" cmpd="sng">
                      <a:solidFill>
                        <a:schemeClr val="tx1"/>
                      </a:solidFill>
                      <a:prstDash val="solid"/>
                      <a:headEnd type="none" w="med" len="med"/>
                      <a:tailEnd type="triangle" w="med" len="med"/>
                    </a:lnR>
                    <a:lnT w="28575" cap="flat" cmpd="sng">
                      <a:solidFill>
                        <a:schemeClr val="tx1"/>
                      </a:solidFill>
                      <a:prstDash val="solid"/>
                      <a:headEnd type="none" w="med" len="med"/>
                      <a:tailEnd type="triangle" w="med" len="med"/>
                    </a:lnT>
                    <a:lnB w="12700" cap="flat" cmpd="sng">
                      <a:solidFill>
                        <a:schemeClr val="tx1"/>
                      </a:solidFill>
                      <a:prstDash val="solid"/>
                      <a:headEnd type="none" w="med" len="med"/>
                      <a:tailEnd type="triangl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r>
                        <a:rPr lang="en-US" altLang="zh-CN" sz="2800" b="0" dirty="0">
                          <a:latin typeface="+mn-lt"/>
                          <a:ea typeface="黑体" panose="02010609060101010101" pitchFamily="49" charset="-122"/>
                        </a:rPr>
                        <a:t>D</a:t>
                      </a:r>
                      <a:r>
                        <a:rPr lang="en-US" altLang="zh-CN" sz="1800" b="0" dirty="0">
                          <a:latin typeface="+mn-lt"/>
                          <a:ea typeface="黑体" panose="02010609060101010101" pitchFamily="49" charset="-122"/>
                        </a:rPr>
                        <a:t>t</a:t>
                      </a:r>
                      <a:r>
                        <a:rPr lang="en-US" altLang="zh-CN" sz="2000" b="0" dirty="0">
                          <a:latin typeface="+mn-lt"/>
                          <a:ea typeface="黑体" panose="02010609060101010101" pitchFamily="49" charset="-122"/>
                        </a:rPr>
                        <a:t>= </a:t>
                      </a:r>
                      <a:r>
                        <a:rPr lang="en-US" altLang="zh-CN" sz="2800" b="0" dirty="0">
                          <a:latin typeface="+mn-lt"/>
                        </a:rPr>
                        <a:t>r</a:t>
                      </a:r>
                      <a:r>
                        <a:rPr lang="en-US" altLang="zh-CN" sz="1800" b="0" dirty="0">
                          <a:latin typeface="+mn-lt"/>
                          <a:ea typeface="黑体" panose="02010609060101010101" pitchFamily="49" charset="-122"/>
                        </a:rPr>
                        <a:t>t</a:t>
                      </a:r>
                      <a:r>
                        <a:rPr lang="en-US" altLang="zh-CN" sz="2800" b="0" dirty="0">
                          <a:latin typeface="+mn-lt"/>
                          <a:ea typeface="黑体" panose="02010609060101010101" pitchFamily="49" charset="-122"/>
                        </a:rPr>
                        <a:t>(P-S)</a:t>
                      </a:r>
                    </a:p>
                  </a:txBody>
                  <a:tcPr marL="91446" marR="91446" marT="45677" marB="45677">
                    <a:lnL w="12700" cap="flat" cmpd="sng">
                      <a:solidFill>
                        <a:schemeClr val="tx1"/>
                      </a:solidFill>
                      <a:prstDash val="solid"/>
                      <a:headEnd type="none" w="med" len="med"/>
                      <a:tailEnd type="triangle" w="med" len="med"/>
                    </a:lnL>
                    <a:lnR w="12700" cap="flat" cmpd="sng">
                      <a:solidFill>
                        <a:schemeClr val="tx1"/>
                      </a:solidFill>
                      <a:prstDash val="solid"/>
                      <a:headEnd type="none" w="med" len="med"/>
                      <a:tailEnd type="triangle" w="med" len="med"/>
                    </a:lnR>
                    <a:lnT w="28575" cap="flat" cmpd="sng">
                      <a:solidFill>
                        <a:schemeClr val="tx1"/>
                      </a:solidFill>
                      <a:prstDash val="solid"/>
                      <a:headEnd type="none" w="med" len="med"/>
                      <a:tailEnd type="triangle" w="med" len="med"/>
                    </a:lnT>
                    <a:lnB w="12700" cap="flat" cmpd="sng">
                      <a:solidFill>
                        <a:schemeClr val="tx1"/>
                      </a:solidFill>
                      <a:prstDash val="solid"/>
                      <a:headEnd type="none" w="med" len="med"/>
                      <a:tailEnd type="triangl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r>
                        <a:rPr lang="en-US" altLang="zh-CN" sz="2800" b="0" dirty="0">
                          <a:latin typeface="+mn-lt"/>
                          <a:ea typeface="黑体" panose="02010609060101010101" pitchFamily="49" charset="-122"/>
                        </a:rPr>
                        <a:t>P</a:t>
                      </a:r>
                      <a:r>
                        <a:rPr lang="en-US" altLang="zh-CN" sz="1800" b="0" dirty="0">
                          <a:latin typeface="+mn-lt"/>
                          <a:ea typeface="黑体" panose="02010609060101010101" pitchFamily="49" charset="-122"/>
                        </a:rPr>
                        <a:t>t</a:t>
                      </a:r>
                      <a:r>
                        <a:rPr lang="en-US" altLang="zh-CN" sz="2000" b="0" dirty="0">
                          <a:latin typeface="+mn-lt"/>
                          <a:ea typeface="黑体" panose="02010609060101010101" pitchFamily="49" charset="-122"/>
                        </a:rPr>
                        <a:t>=</a:t>
                      </a:r>
                      <a:r>
                        <a:rPr lang="en-US" altLang="zh-CN" sz="2800" b="0" dirty="0">
                          <a:latin typeface="+mn-lt"/>
                          <a:ea typeface="黑体" panose="02010609060101010101" pitchFamily="49" charset="-122"/>
                        </a:rPr>
                        <a:t>P</a:t>
                      </a:r>
                      <a:r>
                        <a:rPr lang="en-US" altLang="zh-CN" sz="1800" b="0" dirty="0">
                          <a:latin typeface="+mn-lt"/>
                          <a:ea typeface="黑体" panose="02010609060101010101" pitchFamily="49" charset="-122"/>
                        </a:rPr>
                        <a:t>t-1</a:t>
                      </a:r>
                      <a:r>
                        <a:rPr lang="en-US" altLang="zh-CN" sz="2800" b="0" dirty="0">
                          <a:latin typeface="+mn-lt"/>
                          <a:ea typeface="黑体" panose="02010609060101010101" pitchFamily="49" charset="-122"/>
                        </a:rPr>
                        <a:t>-D</a:t>
                      </a:r>
                      <a:r>
                        <a:rPr lang="en-US" altLang="zh-CN" sz="1800" b="0" dirty="0">
                          <a:latin typeface="+mn-lt"/>
                          <a:ea typeface="黑体" panose="02010609060101010101" pitchFamily="49" charset="-122"/>
                        </a:rPr>
                        <a:t>t</a:t>
                      </a:r>
                    </a:p>
                  </a:txBody>
                  <a:tcPr marL="91446" marR="91446" marT="45677" marB="45677">
                    <a:lnL w="12700" cap="flat" cmpd="sng">
                      <a:solidFill>
                        <a:schemeClr val="tx1"/>
                      </a:solidFill>
                      <a:prstDash val="solid"/>
                      <a:headEnd type="none" w="med" len="med"/>
                      <a:tailEnd type="triangle" w="med" len="med"/>
                    </a:lnL>
                    <a:lnR w="28575" cap="flat" cmpd="sng">
                      <a:solidFill>
                        <a:schemeClr val="tx1"/>
                      </a:solidFill>
                      <a:prstDash val="solid"/>
                      <a:headEnd type="none" w="med" len="med"/>
                      <a:tailEnd type="triangle" w="med" len="med"/>
                    </a:lnR>
                    <a:lnT w="28575" cap="flat" cmpd="sng">
                      <a:solidFill>
                        <a:schemeClr val="tx1"/>
                      </a:solidFill>
                      <a:prstDash val="solid"/>
                      <a:headEnd type="none" w="med" len="med"/>
                      <a:tailEnd type="triangle" w="med" len="med"/>
                    </a:lnT>
                    <a:lnB w="12700" cap="flat" cmpd="sng">
                      <a:solidFill>
                        <a:schemeClr val="tx1"/>
                      </a:solidFill>
                      <a:prstDash val="solid"/>
                      <a:headEnd type="none" w="med" len="med"/>
                      <a:tailEnd type="triangle" w="med" len="med"/>
                    </a:lnB>
                    <a:lnTlToBr>
                      <a:noFill/>
                    </a:lnTlToBr>
                    <a:lnBlToTr>
                      <a:noFill/>
                    </a:lnBlToTr>
                    <a:noFill/>
                  </a:tcPr>
                </a:tc>
                <a:extLst>
                  <a:ext uri="{0D108BD9-81ED-4DB2-BD59-A6C34878D82A}">
                    <a16:rowId xmlns:a16="http://schemas.microsoft.com/office/drawing/2014/main" val="10000"/>
                  </a:ext>
                </a:extLst>
              </a:tr>
              <a:tr h="518054">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r>
                        <a:rPr lang="zh-CN" altLang="en-US" sz="2800" b="0" dirty="0">
                          <a:latin typeface="+mn-lt"/>
                          <a:ea typeface="黑体" panose="02010609060101010101" pitchFamily="49" charset="-122"/>
                        </a:rPr>
                        <a:t>0</a:t>
                      </a:r>
                      <a:endParaRPr lang="zh-CN" altLang="en-US" sz="2800" b="0" dirty="0">
                        <a:latin typeface="+mn-lt"/>
                      </a:endParaRPr>
                    </a:p>
                  </a:txBody>
                  <a:tcPr marL="91446" marR="91446" marT="45677" marB="45677">
                    <a:lnL w="28575" cap="flat" cmpd="sng">
                      <a:solidFill>
                        <a:schemeClr val="tx1"/>
                      </a:solidFill>
                      <a:prstDash val="solid"/>
                      <a:headEnd type="none" w="med" len="med"/>
                      <a:tailEnd type="triangle" w="med" len="med"/>
                    </a:lnL>
                    <a:lnR w="12700" cap="flat" cmpd="sng">
                      <a:solidFill>
                        <a:schemeClr val="tx1"/>
                      </a:solidFill>
                      <a:prstDash val="solid"/>
                      <a:headEnd type="none" w="med" len="med"/>
                      <a:tailEnd type="triangle" w="med" len="med"/>
                    </a:lnR>
                    <a:lnT w="12700" cap="flat" cmpd="sng">
                      <a:solidFill>
                        <a:schemeClr val="tx1"/>
                      </a:solidFill>
                      <a:prstDash val="solid"/>
                      <a:headEnd type="none" w="med" len="med"/>
                      <a:tailEnd type="triangle" w="med" len="med"/>
                    </a:lnT>
                    <a:lnB w="12700" cap="flat" cmpd="sng">
                      <a:solidFill>
                        <a:schemeClr val="tx1"/>
                      </a:solidFill>
                      <a:prstDash val="solid"/>
                      <a:headEnd type="none" w="med" len="med"/>
                      <a:tailEnd type="triangl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eaLnBrk="1" hangingPunct="1">
                        <a:spcBef>
                          <a:spcPct val="20000"/>
                        </a:spcBef>
                        <a:buNone/>
                      </a:pPr>
                      <a:endParaRPr lang="zh-CN" altLang="en-US" sz="2800" b="0" dirty="0">
                        <a:latin typeface="+mn-lt"/>
                      </a:endParaRPr>
                    </a:p>
                  </a:txBody>
                  <a:tcPr marL="91446" marR="91446" marT="45677" marB="45677">
                    <a:lnL w="12700" cap="flat" cmpd="sng">
                      <a:solidFill>
                        <a:schemeClr val="tx1"/>
                      </a:solidFill>
                      <a:prstDash val="solid"/>
                      <a:headEnd type="none" w="med" len="med"/>
                      <a:tailEnd type="triangle" w="med" len="med"/>
                    </a:lnL>
                    <a:lnR w="12700" cap="flat" cmpd="sng">
                      <a:solidFill>
                        <a:schemeClr val="tx1"/>
                      </a:solidFill>
                      <a:prstDash val="solid"/>
                      <a:headEnd type="none" w="med" len="med"/>
                      <a:tailEnd type="triangle" w="med" len="med"/>
                    </a:lnR>
                    <a:lnT w="12700" cap="flat" cmpd="sng">
                      <a:solidFill>
                        <a:schemeClr val="tx1"/>
                      </a:solidFill>
                      <a:prstDash val="solid"/>
                      <a:headEnd type="none" w="med" len="med"/>
                      <a:tailEnd type="triangle" w="med" len="med"/>
                    </a:lnT>
                    <a:lnB w="12700" cap="flat" cmpd="sng">
                      <a:solidFill>
                        <a:schemeClr val="tx1"/>
                      </a:solidFill>
                      <a:prstDash val="solid"/>
                      <a:headEnd type="none" w="med" len="med"/>
                      <a:tailEnd type="triangl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endParaRPr lang="en-US" altLang="zh-CN" sz="2800" b="0" dirty="0">
                        <a:latin typeface="+mn-lt"/>
                        <a:ea typeface="黑体" panose="02010609060101010101" pitchFamily="49" charset="-122"/>
                      </a:endParaRPr>
                    </a:p>
                  </a:txBody>
                  <a:tcPr marL="91446" marR="91446" marT="45677" marB="45677">
                    <a:lnL w="12700" cap="flat" cmpd="sng">
                      <a:solidFill>
                        <a:schemeClr val="tx1"/>
                      </a:solidFill>
                      <a:prstDash val="solid"/>
                      <a:headEnd type="none" w="med" len="med"/>
                      <a:tailEnd type="triangle" w="med" len="med"/>
                    </a:lnL>
                    <a:lnR w="12700" cap="flat" cmpd="sng">
                      <a:solidFill>
                        <a:schemeClr val="tx1"/>
                      </a:solidFill>
                      <a:prstDash val="solid"/>
                      <a:headEnd type="none" w="med" len="med"/>
                      <a:tailEnd type="triangle" w="med" len="med"/>
                    </a:lnR>
                    <a:lnT w="12700" cap="flat" cmpd="sng">
                      <a:solidFill>
                        <a:schemeClr val="tx1"/>
                      </a:solidFill>
                      <a:prstDash val="solid"/>
                      <a:headEnd type="none" w="med" len="med"/>
                      <a:tailEnd type="triangle" w="med" len="med"/>
                    </a:lnT>
                    <a:lnB w="12700" cap="flat" cmpd="sng">
                      <a:solidFill>
                        <a:schemeClr val="tx1"/>
                      </a:solidFill>
                      <a:prstDash val="solid"/>
                      <a:headEnd type="none" w="med" len="med"/>
                      <a:tailEnd type="triangl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r>
                        <a:rPr lang="en-US" altLang="zh-CN" sz="2800" b="0" dirty="0">
                          <a:latin typeface="+mn-lt"/>
                          <a:ea typeface="黑体" panose="02010609060101010101" pitchFamily="49" charset="-122"/>
                        </a:rPr>
                        <a:t>24000</a:t>
                      </a:r>
                    </a:p>
                  </a:txBody>
                  <a:tcPr marL="91446" marR="91446" marT="45677" marB="45677">
                    <a:lnL w="12700" cap="flat" cmpd="sng">
                      <a:solidFill>
                        <a:schemeClr val="tx1"/>
                      </a:solidFill>
                      <a:prstDash val="solid"/>
                      <a:headEnd type="none" w="med" len="med"/>
                      <a:tailEnd type="triangle" w="med" len="med"/>
                    </a:lnL>
                    <a:lnR w="28575" cap="flat" cmpd="sng">
                      <a:solidFill>
                        <a:schemeClr val="tx1"/>
                      </a:solidFill>
                      <a:prstDash val="solid"/>
                      <a:headEnd type="none" w="med" len="med"/>
                      <a:tailEnd type="triangle" w="med" len="med"/>
                    </a:lnR>
                    <a:lnT w="12700" cap="flat" cmpd="sng">
                      <a:solidFill>
                        <a:schemeClr val="tx1"/>
                      </a:solidFill>
                      <a:prstDash val="solid"/>
                      <a:headEnd type="none" w="med" len="med"/>
                      <a:tailEnd type="triangle" w="med" len="med"/>
                    </a:lnT>
                    <a:lnB w="12700" cap="flat" cmpd="sng">
                      <a:solidFill>
                        <a:schemeClr val="tx1"/>
                      </a:solidFill>
                      <a:prstDash val="solid"/>
                      <a:headEnd type="none" w="med" len="med"/>
                      <a:tailEnd type="triangle" w="med" len="med"/>
                    </a:lnB>
                    <a:lnTlToBr>
                      <a:noFill/>
                    </a:lnTlToBr>
                    <a:lnBlToTr>
                      <a:noFill/>
                    </a:lnBlToTr>
                    <a:noFill/>
                  </a:tcPr>
                </a:tc>
                <a:extLst>
                  <a:ext uri="{0D108BD9-81ED-4DB2-BD59-A6C34878D82A}">
                    <a16:rowId xmlns:a16="http://schemas.microsoft.com/office/drawing/2014/main" val="10001"/>
                  </a:ext>
                </a:extLst>
              </a:tr>
              <a:tr h="518054">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r>
                        <a:rPr lang="zh-CN" altLang="en-US" sz="2800" b="0" dirty="0">
                          <a:latin typeface="+mn-lt"/>
                          <a:ea typeface="黑体" panose="02010609060101010101" pitchFamily="49" charset="-122"/>
                        </a:rPr>
                        <a:t>1</a:t>
                      </a:r>
                      <a:endParaRPr lang="zh-CN" altLang="en-US" sz="2800" b="0" dirty="0">
                        <a:latin typeface="+mn-lt"/>
                      </a:endParaRPr>
                    </a:p>
                  </a:txBody>
                  <a:tcPr marL="91446" marR="91446" marT="45677" marB="45677">
                    <a:lnL w="28575" cap="flat" cmpd="sng">
                      <a:solidFill>
                        <a:schemeClr val="tx1"/>
                      </a:solidFill>
                      <a:prstDash val="solid"/>
                      <a:headEnd type="none" w="med" len="med"/>
                      <a:tailEnd type="triangle" w="med" len="med"/>
                    </a:lnL>
                    <a:lnR w="12700" cap="flat" cmpd="sng">
                      <a:solidFill>
                        <a:schemeClr val="tx1"/>
                      </a:solidFill>
                      <a:prstDash val="solid"/>
                      <a:headEnd type="none" w="med" len="med"/>
                      <a:tailEnd type="triangle" w="med" len="med"/>
                    </a:lnR>
                    <a:lnT w="12700" cap="flat" cmpd="sng">
                      <a:solidFill>
                        <a:schemeClr val="tx1"/>
                      </a:solidFill>
                      <a:prstDash val="solid"/>
                      <a:headEnd type="none" w="med" len="med"/>
                      <a:tailEnd type="triangle" w="med" len="med"/>
                    </a:lnT>
                    <a:lnB w="12700" cap="flat" cmpd="sng">
                      <a:solidFill>
                        <a:schemeClr val="tx1"/>
                      </a:solidFill>
                      <a:prstDash val="solid"/>
                      <a:headEnd type="none" w="med" len="med"/>
                      <a:tailEnd type="triangl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r>
                        <a:rPr lang="zh-CN" altLang="en-US" sz="2800" b="0" dirty="0">
                          <a:latin typeface="+mn-lt"/>
                          <a:ea typeface="黑体" panose="02010609060101010101" pitchFamily="49" charset="-122"/>
                        </a:rPr>
                        <a:t>24%</a:t>
                      </a:r>
                      <a:endParaRPr lang="zh-CN" altLang="en-US" sz="2800" b="0" dirty="0">
                        <a:latin typeface="+mn-lt"/>
                      </a:endParaRPr>
                    </a:p>
                  </a:txBody>
                  <a:tcPr marL="91446" marR="91446" marT="45677" marB="45677">
                    <a:lnL w="12700" cap="flat" cmpd="sng">
                      <a:solidFill>
                        <a:schemeClr val="tx1"/>
                      </a:solidFill>
                      <a:prstDash val="solid"/>
                      <a:headEnd type="none" w="med" len="med"/>
                      <a:tailEnd type="triangle" w="med" len="med"/>
                    </a:lnL>
                    <a:lnR w="12700" cap="flat" cmpd="sng">
                      <a:solidFill>
                        <a:schemeClr val="tx1"/>
                      </a:solidFill>
                      <a:prstDash val="solid"/>
                      <a:headEnd type="none" w="med" len="med"/>
                      <a:tailEnd type="triangle" w="med" len="med"/>
                    </a:lnR>
                    <a:lnT w="12700" cap="flat" cmpd="sng">
                      <a:solidFill>
                        <a:schemeClr val="tx1"/>
                      </a:solidFill>
                      <a:prstDash val="solid"/>
                      <a:headEnd type="none" w="med" len="med"/>
                      <a:tailEnd type="triangle" w="med" len="med"/>
                    </a:lnT>
                    <a:lnB w="12700" cap="flat" cmpd="sng">
                      <a:solidFill>
                        <a:schemeClr val="tx1"/>
                      </a:solidFill>
                      <a:prstDash val="solid"/>
                      <a:headEnd type="none" w="med" len="med"/>
                      <a:tailEnd type="triangl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 hangingPunct="1">
                        <a:spcBef>
                          <a:spcPct val="20000"/>
                        </a:spcBef>
                        <a:buNone/>
                      </a:pPr>
                      <a:r>
                        <a:rPr lang="zh-CN" altLang="en-US" sz="2800" b="0" dirty="0">
                          <a:latin typeface="+mn-lt"/>
                          <a:ea typeface="黑体" panose="02010609060101010101" pitchFamily="49" charset="-122"/>
                        </a:rPr>
                        <a:t>5800</a:t>
                      </a:r>
                      <a:endParaRPr lang="zh-CN" altLang="en-US" sz="2800" b="0" dirty="0">
                        <a:latin typeface="+mn-lt"/>
                      </a:endParaRPr>
                    </a:p>
                  </a:txBody>
                  <a:tcPr marL="91446" marR="91446" marT="45677" marB="45677">
                    <a:lnL w="12700" cap="flat" cmpd="sng">
                      <a:solidFill>
                        <a:schemeClr val="tx1"/>
                      </a:solidFill>
                      <a:prstDash val="solid"/>
                      <a:headEnd type="none" w="med" len="med"/>
                      <a:tailEnd type="triangle" w="med" len="med"/>
                    </a:lnL>
                    <a:lnR w="12700" cap="flat" cmpd="sng">
                      <a:solidFill>
                        <a:schemeClr val="tx1"/>
                      </a:solidFill>
                      <a:prstDash val="solid"/>
                      <a:headEnd type="none" w="med" len="med"/>
                      <a:tailEnd type="triangle" w="med" len="med"/>
                    </a:lnR>
                    <a:lnT w="12700" cap="flat" cmpd="sng">
                      <a:solidFill>
                        <a:schemeClr val="tx1"/>
                      </a:solidFill>
                      <a:prstDash val="solid"/>
                      <a:headEnd type="none" w="med" len="med"/>
                      <a:tailEnd type="triangle" w="med" len="med"/>
                    </a:lnT>
                    <a:lnB w="12700" cap="flat" cmpd="sng">
                      <a:solidFill>
                        <a:schemeClr val="tx1"/>
                      </a:solidFill>
                      <a:prstDash val="solid"/>
                      <a:headEnd type="none" w="med" len="med"/>
                      <a:tailEnd type="triangl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 hangingPunct="1">
                        <a:spcBef>
                          <a:spcPct val="20000"/>
                        </a:spcBef>
                        <a:buNone/>
                      </a:pPr>
                      <a:r>
                        <a:rPr lang="zh-CN" altLang="en-US" sz="2800" b="0" dirty="0">
                          <a:latin typeface="+mn-lt"/>
                          <a:ea typeface="黑体" panose="02010609060101010101" pitchFamily="49" charset="-122"/>
                        </a:rPr>
                        <a:t>18200</a:t>
                      </a:r>
                      <a:endParaRPr lang="zh-CN" altLang="en-US" sz="2800" b="0" dirty="0">
                        <a:latin typeface="+mn-lt"/>
                      </a:endParaRPr>
                    </a:p>
                  </a:txBody>
                  <a:tcPr marL="91446" marR="91446" marT="45677" marB="45677">
                    <a:lnL w="12700" cap="flat" cmpd="sng">
                      <a:solidFill>
                        <a:schemeClr val="tx1"/>
                      </a:solidFill>
                      <a:prstDash val="solid"/>
                      <a:headEnd type="none" w="med" len="med"/>
                      <a:tailEnd type="triangle" w="med" len="med"/>
                    </a:lnL>
                    <a:lnR w="28575" cap="flat" cmpd="sng">
                      <a:solidFill>
                        <a:schemeClr val="tx1"/>
                      </a:solidFill>
                      <a:prstDash val="solid"/>
                      <a:headEnd type="none" w="med" len="med"/>
                      <a:tailEnd type="triangle" w="med" len="med"/>
                    </a:lnR>
                    <a:lnT w="12700" cap="flat" cmpd="sng">
                      <a:solidFill>
                        <a:schemeClr val="tx1"/>
                      </a:solidFill>
                      <a:prstDash val="solid"/>
                      <a:headEnd type="none" w="med" len="med"/>
                      <a:tailEnd type="triangle" w="med" len="med"/>
                    </a:lnT>
                    <a:lnB w="12700" cap="flat" cmpd="sng">
                      <a:solidFill>
                        <a:schemeClr val="tx1"/>
                      </a:solidFill>
                      <a:prstDash val="solid"/>
                      <a:headEnd type="none" w="med" len="med"/>
                      <a:tailEnd type="triangle" w="med" len="med"/>
                    </a:lnB>
                    <a:lnTlToBr>
                      <a:noFill/>
                    </a:lnTlToBr>
                    <a:lnBlToTr>
                      <a:noFill/>
                    </a:lnBlToTr>
                    <a:noFill/>
                  </a:tcPr>
                </a:tc>
                <a:extLst>
                  <a:ext uri="{0D108BD9-81ED-4DB2-BD59-A6C34878D82A}">
                    <a16:rowId xmlns:a16="http://schemas.microsoft.com/office/drawing/2014/main" val="10002"/>
                  </a:ext>
                </a:extLst>
              </a:tr>
              <a:tr h="518054">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r>
                        <a:rPr lang="zh-CN" altLang="en-US" sz="2800" b="0" dirty="0">
                          <a:latin typeface="+mn-lt"/>
                          <a:ea typeface="黑体" panose="02010609060101010101" pitchFamily="49" charset="-122"/>
                        </a:rPr>
                        <a:t>2</a:t>
                      </a:r>
                      <a:endParaRPr lang="zh-CN" altLang="en-US" sz="2800" b="0" dirty="0">
                        <a:latin typeface="+mn-lt"/>
                      </a:endParaRPr>
                    </a:p>
                  </a:txBody>
                  <a:tcPr marL="91446" marR="91446" marT="45677" marB="45677">
                    <a:lnL w="28575" cap="flat" cmpd="sng">
                      <a:solidFill>
                        <a:schemeClr val="tx1"/>
                      </a:solidFill>
                      <a:prstDash val="solid"/>
                      <a:headEnd type="none" w="med" len="med"/>
                      <a:tailEnd type="triangle" w="med" len="med"/>
                    </a:lnL>
                    <a:lnR w="12700" cap="flat" cmpd="sng">
                      <a:solidFill>
                        <a:schemeClr val="tx1"/>
                      </a:solidFill>
                      <a:prstDash val="solid"/>
                      <a:headEnd type="none" w="med" len="med"/>
                      <a:tailEnd type="triangle" w="med" len="med"/>
                    </a:lnR>
                    <a:lnT w="12700" cap="flat" cmpd="sng">
                      <a:solidFill>
                        <a:schemeClr val="tx1"/>
                      </a:solidFill>
                      <a:prstDash val="solid"/>
                      <a:headEnd type="none" w="med" len="med"/>
                      <a:tailEnd type="triangle" w="med" len="med"/>
                    </a:lnT>
                    <a:lnB w="12700" cap="flat" cmpd="sng">
                      <a:solidFill>
                        <a:schemeClr val="tx1"/>
                      </a:solidFill>
                      <a:prstDash val="solid"/>
                      <a:headEnd type="none" w="med" len="med"/>
                      <a:tailEnd type="triangl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r>
                        <a:rPr lang="zh-CN" altLang="en-US" sz="2800" b="0" dirty="0">
                          <a:latin typeface="+mn-lt"/>
                          <a:ea typeface="黑体" panose="02010609060101010101" pitchFamily="49" charset="-122"/>
                        </a:rPr>
                        <a:t>24%</a:t>
                      </a:r>
                      <a:endParaRPr lang="zh-CN" altLang="en-US" sz="2800" b="0" dirty="0">
                        <a:latin typeface="+mn-lt"/>
                      </a:endParaRPr>
                    </a:p>
                  </a:txBody>
                  <a:tcPr marL="91446" marR="91446" marT="45677" marB="45677">
                    <a:lnL w="12700" cap="flat" cmpd="sng">
                      <a:solidFill>
                        <a:schemeClr val="tx1"/>
                      </a:solidFill>
                      <a:prstDash val="solid"/>
                      <a:headEnd type="none" w="med" len="med"/>
                      <a:tailEnd type="triangle" w="med" len="med"/>
                    </a:lnL>
                    <a:lnR w="12700" cap="flat" cmpd="sng">
                      <a:solidFill>
                        <a:schemeClr val="tx1"/>
                      </a:solidFill>
                      <a:prstDash val="solid"/>
                      <a:headEnd type="none" w="med" len="med"/>
                      <a:tailEnd type="triangle" w="med" len="med"/>
                    </a:lnR>
                    <a:lnT w="12700" cap="flat" cmpd="sng">
                      <a:solidFill>
                        <a:schemeClr val="tx1"/>
                      </a:solidFill>
                      <a:prstDash val="solid"/>
                      <a:headEnd type="none" w="med" len="med"/>
                      <a:tailEnd type="triangle" w="med" len="med"/>
                    </a:lnT>
                    <a:lnB w="12700" cap="flat" cmpd="sng">
                      <a:solidFill>
                        <a:schemeClr val="tx1"/>
                      </a:solidFill>
                      <a:prstDash val="solid"/>
                      <a:headEnd type="none" w="med" len="med"/>
                      <a:tailEnd type="triangl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r>
                        <a:rPr lang="zh-CN" altLang="en-US" sz="2800" b="0" dirty="0">
                          <a:latin typeface="+mn-lt"/>
                          <a:ea typeface="黑体" panose="02010609060101010101" pitchFamily="49" charset="-122"/>
                        </a:rPr>
                        <a:t>5800</a:t>
                      </a:r>
                      <a:endParaRPr lang="zh-CN" altLang="en-US" sz="2800" b="0" dirty="0">
                        <a:latin typeface="+mn-lt"/>
                      </a:endParaRPr>
                    </a:p>
                  </a:txBody>
                  <a:tcPr marL="91446" marR="91446" marT="45677" marB="45677">
                    <a:lnL w="12700" cap="flat" cmpd="sng">
                      <a:solidFill>
                        <a:schemeClr val="tx1"/>
                      </a:solidFill>
                      <a:prstDash val="solid"/>
                      <a:headEnd type="none" w="med" len="med"/>
                      <a:tailEnd type="triangle" w="med" len="med"/>
                    </a:lnL>
                    <a:lnR w="12700" cap="flat" cmpd="sng">
                      <a:solidFill>
                        <a:schemeClr val="tx1"/>
                      </a:solidFill>
                      <a:prstDash val="solid"/>
                      <a:headEnd type="none" w="med" len="med"/>
                      <a:tailEnd type="triangle" w="med" len="med"/>
                    </a:lnR>
                    <a:lnT w="12700" cap="flat" cmpd="sng">
                      <a:solidFill>
                        <a:schemeClr val="tx1"/>
                      </a:solidFill>
                      <a:prstDash val="solid"/>
                      <a:headEnd type="none" w="med" len="med"/>
                      <a:tailEnd type="triangle" w="med" len="med"/>
                    </a:lnT>
                    <a:lnB w="12700" cap="flat" cmpd="sng">
                      <a:solidFill>
                        <a:schemeClr val="tx1"/>
                      </a:solidFill>
                      <a:prstDash val="solid"/>
                      <a:headEnd type="none" w="med" len="med"/>
                      <a:tailEnd type="triangl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 hangingPunct="1">
                        <a:spcBef>
                          <a:spcPct val="20000"/>
                        </a:spcBef>
                        <a:buNone/>
                      </a:pPr>
                      <a:r>
                        <a:rPr lang="zh-CN" altLang="en-US" sz="2800" b="0" dirty="0">
                          <a:latin typeface="+mn-lt"/>
                          <a:ea typeface="黑体" panose="02010609060101010101" pitchFamily="49" charset="-122"/>
                        </a:rPr>
                        <a:t>12400</a:t>
                      </a:r>
                      <a:endParaRPr lang="zh-CN" altLang="en-US" sz="2800" b="0" dirty="0">
                        <a:latin typeface="+mn-lt"/>
                      </a:endParaRPr>
                    </a:p>
                  </a:txBody>
                  <a:tcPr marL="91446" marR="91446" marT="45677" marB="45677">
                    <a:lnL w="12700" cap="flat" cmpd="sng">
                      <a:solidFill>
                        <a:schemeClr val="tx1"/>
                      </a:solidFill>
                      <a:prstDash val="solid"/>
                      <a:headEnd type="none" w="med" len="med"/>
                      <a:tailEnd type="triangle" w="med" len="med"/>
                    </a:lnL>
                    <a:lnR w="28575" cap="flat" cmpd="sng">
                      <a:solidFill>
                        <a:schemeClr val="tx1"/>
                      </a:solidFill>
                      <a:prstDash val="solid"/>
                      <a:headEnd type="none" w="med" len="med"/>
                      <a:tailEnd type="triangle" w="med" len="med"/>
                    </a:lnR>
                    <a:lnT w="12700" cap="flat" cmpd="sng">
                      <a:solidFill>
                        <a:schemeClr val="tx1"/>
                      </a:solidFill>
                      <a:prstDash val="solid"/>
                      <a:headEnd type="none" w="med" len="med"/>
                      <a:tailEnd type="triangle" w="med" len="med"/>
                    </a:lnT>
                    <a:lnB w="12700" cap="flat" cmpd="sng">
                      <a:solidFill>
                        <a:schemeClr val="tx1"/>
                      </a:solidFill>
                      <a:prstDash val="solid"/>
                      <a:headEnd type="none" w="med" len="med"/>
                      <a:tailEnd type="triangle" w="med" len="med"/>
                    </a:lnB>
                    <a:lnTlToBr>
                      <a:noFill/>
                    </a:lnTlToBr>
                    <a:lnBlToTr>
                      <a:noFill/>
                    </a:lnBlToTr>
                    <a:noFill/>
                  </a:tcPr>
                </a:tc>
                <a:extLst>
                  <a:ext uri="{0D108BD9-81ED-4DB2-BD59-A6C34878D82A}">
                    <a16:rowId xmlns:a16="http://schemas.microsoft.com/office/drawing/2014/main" val="10003"/>
                  </a:ext>
                </a:extLst>
              </a:tr>
              <a:tr h="518054">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r>
                        <a:rPr lang="zh-CN" altLang="en-US" sz="2800" b="0" dirty="0">
                          <a:latin typeface="+mn-lt"/>
                          <a:ea typeface="黑体" panose="02010609060101010101" pitchFamily="49" charset="-122"/>
                        </a:rPr>
                        <a:t>3</a:t>
                      </a:r>
                      <a:endParaRPr lang="zh-CN" altLang="en-US" sz="2800" b="0" dirty="0">
                        <a:latin typeface="+mn-lt"/>
                      </a:endParaRPr>
                    </a:p>
                  </a:txBody>
                  <a:tcPr marL="91446" marR="91446" marT="45677" marB="45677">
                    <a:lnL w="28575" cap="flat" cmpd="sng">
                      <a:solidFill>
                        <a:schemeClr val="tx1"/>
                      </a:solidFill>
                      <a:prstDash val="solid"/>
                      <a:headEnd type="none" w="med" len="med"/>
                      <a:tailEnd type="triangle" w="med" len="med"/>
                    </a:lnL>
                    <a:lnR w="12700" cap="flat" cmpd="sng">
                      <a:solidFill>
                        <a:schemeClr val="tx1"/>
                      </a:solidFill>
                      <a:prstDash val="solid"/>
                      <a:headEnd type="none" w="med" len="med"/>
                      <a:tailEnd type="triangle" w="med" len="med"/>
                    </a:lnR>
                    <a:lnT w="12700" cap="flat" cmpd="sng">
                      <a:solidFill>
                        <a:schemeClr val="tx1"/>
                      </a:solidFill>
                      <a:prstDash val="solid"/>
                      <a:headEnd type="none" w="med" len="med"/>
                      <a:tailEnd type="triangle" w="med" len="med"/>
                    </a:lnT>
                    <a:lnB w="12700" cap="flat" cmpd="sng">
                      <a:solidFill>
                        <a:schemeClr val="tx1"/>
                      </a:solidFill>
                      <a:prstDash val="solid"/>
                      <a:headEnd type="none" w="med" len="med"/>
                      <a:tailEnd type="triangl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r>
                        <a:rPr lang="zh-CN" altLang="en-US" sz="2800" b="0" dirty="0">
                          <a:latin typeface="+mn-lt"/>
                          <a:ea typeface="黑体" panose="02010609060101010101" pitchFamily="49" charset="-122"/>
                        </a:rPr>
                        <a:t>24%</a:t>
                      </a:r>
                      <a:endParaRPr lang="zh-CN" altLang="en-US" sz="2800" b="0" dirty="0">
                        <a:latin typeface="+mn-lt"/>
                      </a:endParaRPr>
                    </a:p>
                  </a:txBody>
                  <a:tcPr marL="91446" marR="91446" marT="45677" marB="45677">
                    <a:lnL w="12700" cap="flat" cmpd="sng">
                      <a:solidFill>
                        <a:schemeClr val="tx1"/>
                      </a:solidFill>
                      <a:prstDash val="solid"/>
                      <a:headEnd type="none" w="med" len="med"/>
                      <a:tailEnd type="triangle" w="med" len="med"/>
                    </a:lnL>
                    <a:lnR w="12700" cap="flat" cmpd="sng">
                      <a:solidFill>
                        <a:schemeClr val="tx1"/>
                      </a:solidFill>
                      <a:prstDash val="solid"/>
                      <a:headEnd type="none" w="med" len="med"/>
                      <a:tailEnd type="triangle" w="med" len="med"/>
                    </a:lnR>
                    <a:lnT w="12700" cap="flat" cmpd="sng">
                      <a:solidFill>
                        <a:schemeClr val="tx1"/>
                      </a:solidFill>
                      <a:prstDash val="solid"/>
                      <a:headEnd type="none" w="med" len="med"/>
                      <a:tailEnd type="triangle" w="med" len="med"/>
                    </a:lnT>
                    <a:lnB w="12700" cap="flat" cmpd="sng">
                      <a:solidFill>
                        <a:schemeClr val="tx1"/>
                      </a:solidFill>
                      <a:prstDash val="solid"/>
                      <a:headEnd type="none" w="med" len="med"/>
                      <a:tailEnd type="triangl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r>
                        <a:rPr lang="zh-CN" altLang="en-US" sz="2800" b="0" dirty="0">
                          <a:latin typeface="+mn-lt"/>
                          <a:ea typeface="黑体" panose="02010609060101010101" pitchFamily="49" charset="-122"/>
                        </a:rPr>
                        <a:t>5800</a:t>
                      </a:r>
                      <a:endParaRPr lang="zh-CN" altLang="en-US" sz="2800" b="0" dirty="0">
                        <a:latin typeface="+mn-lt"/>
                      </a:endParaRPr>
                    </a:p>
                  </a:txBody>
                  <a:tcPr marL="91446" marR="91446" marT="45677" marB="45677">
                    <a:lnL w="12700" cap="flat" cmpd="sng">
                      <a:solidFill>
                        <a:schemeClr val="tx1"/>
                      </a:solidFill>
                      <a:prstDash val="solid"/>
                      <a:headEnd type="none" w="med" len="med"/>
                      <a:tailEnd type="triangle" w="med" len="med"/>
                    </a:lnL>
                    <a:lnR w="12700" cap="flat" cmpd="sng">
                      <a:solidFill>
                        <a:schemeClr val="tx1"/>
                      </a:solidFill>
                      <a:prstDash val="solid"/>
                      <a:headEnd type="none" w="med" len="med"/>
                      <a:tailEnd type="triangle" w="med" len="med"/>
                    </a:lnR>
                    <a:lnT w="12700" cap="flat" cmpd="sng">
                      <a:solidFill>
                        <a:schemeClr val="tx1"/>
                      </a:solidFill>
                      <a:prstDash val="solid"/>
                      <a:headEnd type="none" w="med" len="med"/>
                      <a:tailEnd type="triangle" w="med" len="med"/>
                    </a:lnT>
                    <a:lnB w="12700" cap="flat" cmpd="sng">
                      <a:solidFill>
                        <a:schemeClr val="tx1"/>
                      </a:solidFill>
                      <a:prstDash val="solid"/>
                      <a:headEnd type="none" w="med" len="med"/>
                      <a:tailEnd type="triangl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 hangingPunct="1">
                        <a:spcBef>
                          <a:spcPct val="20000"/>
                        </a:spcBef>
                        <a:buNone/>
                      </a:pPr>
                      <a:r>
                        <a:rPr lang="zh-CN" altLang="en-US" sz="2800" b="0" dirty="0">
                          <a:latin typeface="+mn-lt"/>
                          <a:ea typeface="黑体" panose="02010609060101010101" pitchFamily="49" charset="-122"/>
                        </a:rPr>
                        <a:t>6600</a:t>
                      </a:r>
                      <a:endParaRPr lang="zh-CN" altLang="en-US" sz="2800" b="0" dirty="0">
                        <a:latin typeface="+mn-lt"/>
                      </a:endParaRPr>
                    </a:p>
                  </a:txBody>
                  <a:tcPr marL="91446" marR="91446" marT="45677" marB="45677">
                    <a:lnL w="12700" cap="flat" cmpd="sng">
                      <a:solidFill>
                        <a:schemeClr val="tx1"/>
                      </a:solidFill>
                      <a:prstDash val="solid"/>
                      <a:headEnd type="none" w="med" len="med"/>
                      <a:tailEnd type="triangle" w="med" len="med"/>
                    </a:lnL>
                    <a:lnR w="28575" cap="flat" cmpd="sng">
                      <a:solidFill>
                        <a:schemeClr val="tx1"/>
                      </a:solidFill>
                      <a:prstDash val="solid"/>
                      <a:headEnd type="none" w="med" len="med"/>
                      <a:tailEnd type="triangle" w="med" len="med"/>
                    </a:lnR>
                    <a:lnT w="12700" cap="flat" cmpd="sng">
                      <a:solidFill>
                        <a:schemeClr val="tx1"/>
                      </a:solidFill>
                      <a:prstDash val="solid"/>
                      <a:headEnd type="none" w="med" len="med"/>
                      <a:tailEnd type="triangle" w="med" len="med"/>
                    </a:lnT>
                    <a:lnB w="12700" cap="flat" cmpd="sng">
                      <a:solidFill>
                        <a:schemeClr val="tx1"/>
                      </a:solidFill>
                      <a:prstDash val="solid"/>
                      <a:headEnd type="none" w="med" len="med"/>
                      <a:tailEnd type="triangle" w="med" len="med"/>
                    </a:lnB>
                    <a:lnTlToBr>
                      <a:noFill/>
                    </a:lnTlToBr>
                    <a:lnBlToTr>
                      <a:noFill/>
                    </a:lnBlToTr>
                    <a:noFill/>
                  </a:tcPr>
                </a:tc>
                <a:extLst>
                  <a:ext uri="{0D108BD9-81ED-4DB2-BD59-A6C34878D82A}">
                    <a16:rowId xmlns:a16="http://schemas.microsoft.com/office/drawing/2014/main" val="10004"/>
                  </a:ext>
                </a:extLst>
              </a:tr>
              <a:tr h="518054">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r>
                        <a:rPr lang="zh-CN" altLang="en-US" sz="2800" b="0" dirty="0">
                          <a:latin typeface="+mn-lt"/>
                          <a:ea typeface="黑体" panose="02010609060101010101" pitchFamily="49" charset="-122"/>
                        </a:rPr>
                        <a:t>4</a:t>
                      </a:r>
                      <a:endParaRPr lang="zh-CN" altLang="en-US" sz="2800" b="0" dirty="0">
                        <a:latin typeface="+mn-lt"/>
                      </a:endParaRPr>
                    </a:p>
                  </a:txBody>
                  <a:tcPr marL="91446" marR="91446" marT="45677" marB="45677">
                    <a:lnL w="28575" cap="flat" cmpd="sng">
                      <a:solidFill>
                        <a:schemeClr val="tx1"/>
                      </a:solidFill>
                      <a:prstDash val="solid"/>
                      <a:headEnd type="none" w="med" len="med"/>
                      <a:tailEnd type="triangle" w="med" len="med"/>
                    </a:lnL>
                    <a:lnR w="12700" cap="flat" cmpd="sng">
                      <a:solidFill>
                        <a:schemeClr val="tx1"/>
                      </a:solidFill>
                      <a:prstDash val="solid"/>
                      <a:headEnd type="none" w="med" len="med"/>
                      <a:tailEnd type="triangle" w="med" len="med"/>
                    </a:lnR>
                    <a:lnT w="12700" cap="flat" cmpd="sng">
                      <a:solidFill>
                        <a:schemeClr val="tx1"/>
                      </a:solidFill>
                      <a:prstDash val="solid"/>
                      <a:headEnd type="none" w="med" len="med"/>
                      <a:tailEnd type="triangle" w="med" len="med"/>
                    </a:lnT>
                    <a:lnB w="28575" cap="flat" cmpd="sng">
                      <a:solidFill>
                        <a:schemeClr val="tx1"/>
                      </a:solidFill>
                      <a:prstDash val="solid"/>
                      <a:headEnd type="none" w="med" len="med"/>
                      <a:tailEnd type="triangl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r>
                        <a:rPr lang="zh-CN" altLang="en-US" sz="2800" b="0" dirty="0">
                          <a:latin typeface="+mn-lt"/>
                          <a:ea typeface="黑体" panose="02010609060101010101" pitchFamily="49" charset="-122"/>
                        </a:rPr>
                        <a:t>24%</a:t>
                      </a:r>
                      <a:endParaRPr lang="zh-CN" altLang="en-US" sz="2800" b="0" dirty="0">
                        <a:latin typeface="+mn-lt"/>
                      </a:endParaRPr>
                    </a:p>
                  </a:txBody>
                  <a:tcPr marL="91446" marR="91446" marT="45677" marB="45677">
                    <a:lnL w="12700" cap="flat" cmpd="sng">
                      <a:solidFill>
                        <a:schemeClr val="tx1"/>
                      </a:solidFill>
                      <a:prstDash val="solid"/>
                      <a:headEnd type="none" w="med" len="med"/>
                      <a:tailEnd type="triangle" w="med" len="med"/>
                    </a:lnL>
                    <a:lnR w="12700" cap="flat" cmpd="sng">
                      <a:solidFill>
                        <a:schemeClr val="tx1"/>
                      </a:solidFill>
                      <a:prstDash val="solid"/>
                      <a:headEnd type="none" w="med" len="med"/>
                      <a:tailEnd type="triangle" w="med" len="med"/>
                    </a:lnR>
                    <a:lnT w="12700" cap="flat" cmpd="sng">
                      <a:solidFill>
                        <a:schemeClr val="tx1"/>
                      </a:solidFill>
                      <a:prstDash val="solid"/>
                      <a:headEnd type="none" w="med" len="med"/>
                      <a:tailEnd type="triangle" w="med" len="med"/>
                    </a:lnT>
                    <a:lnB w="28575" cap="flat" cmpd="sng">
                      <a:solidFill>
                        <a:schemeClr val="tx1"/>
                      </a:solidFill>
                      <a:prstDash val="solid"/>
                      <a:headEnd type="none" w="med" len="med"/>
                      <a:tailEnd type="triangl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hangingPunct="1">
                        <a:spcBef>
                          <a:spcPct val="20000"/>
                        </a:spcBef>
                        <a:buNone/>
                      </a:pPr>
                      <a:r>
                        <a:rPr lang="zh-CN" altLang="en-US" sz="2800" b="0" dirty="0">
                          <a:latin typeface="+mn-lt"/>
                          <a:ea typeface="黑体" panose="02010609060101010101" pitchFamily="49" charset="-122"/>
                        </a:rPr>
                        <a:t>5800</a:t>
                      </a:r>
                      <a:endParaRPr lang="zh-CN" altLang="en-US" sz="2800" b="0" dirty="0">
                        <a:latin typeface="+mn-lt"/>
                      </a:endParaRPr>
                    </a:p>
                  </a:txBody>
                  <a:tcPr marL="91446" marR="91446" marT="45677" marB="45677">
                    <a:lnL w="12700" cap="flat" cmpd="sng">
                      <a:solidFill>
                        <a:schemeClr val="tx1"/>
                      </a:solidFill>
                      <a:prstDash val="solid"/>
                      <a:headEnd type="none" w="med" len="med"/>
                      <a:tailEnd type="triangle" w="med" len="med"/>
                    </a:lnL>
                    <a:lnR w="12700" cap="flat" cmpd="sng">
                      <a:solidFill>
                        <a:schemeClr val="tx1"/>
                      </a:solidFill>
                      <a:prstDash val="solid"/>
                      <a:headEnd type="none" w="med" len="med"/>
                      <a:tailEnd type="triangle" w="med" len="med"/>
                    </a:lnR>
                    <a:lnT w="12700" cap="flat" cmpd="sng">
                      <a:solidFill>
                        <a:schemeClr val="tx1"/>
                      </a:solidFill>
                      <a:prstDash val="solid"/>
                      <a:headEnd type="none" w="med" len="med"/>
                      <a:tailEnd type="triangle" w="med" len="med"/>
                    </a:lnT>
                    <a:lnB w="28575" cap="flat" cmpd="sng">
                      <a:solidFill>
                        <a:schemeClr val="tx1"/>
                      </a:solidFill>
                      <a:prstDash val="solid"/>
                      <a:headEnd type="none" w="med" len="med"/>
                      <a:tailEnd type="triangl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stStyle>
                    <a:p>
                      <a:pPr lvl="0" algn="ctr" eaLnBrk="1" fontAlgn="b" hangingPunct="1">
                        <a:spcBef>
                          <a:spcPct val="20000"/>
                        </a:spcBef>
                        <a:buNone/>
                      </a:pPr>
                      <a:r>
                        <a:rPr lang="zh-CN" altLang="en-US" sz="2800" b="0" dirty="0">
                          <a:latin typeface="+mn-lt"/>
                          <a:ea typeface="黑体" panose="02010609060101010101" pitchFamily="49" charset="-122"/>
                        </a:rPr>
                        <a:t>800</a:t>
                      </a:r>
                      <a:endParaRPr lang="zh-CN" altLang="en-US" sz="2800" b="0" dirty="0">
                        <a:latin typeface="+mn-lt"/>
                      </a:endParaRPr>
                    </a:p>
                  </a:txBody>
                  <a:tcPr marL="91446" marR="91446" marT="45677" marB="45677">
                    <a:lnL w="12700" cap="flat" cmpd="sng">
                      <a:solidFill>
                        <a:schemeClr val="tx1"/>
                      </a:solidFill>
                      <a:prstDash val="solid"/>
                      <a:headEnd type="none" w="med" len="med"/>
                      <a:tailEnd type="triangle" w="med" len="med"/>
                    </a:lnL>
                    <a:lnR w="28575" cap="flat" cmpd="sng">
                      <a:solidFill>
                        <a:schemeClr val="tx1"/>
                      </a:solidFill>
                      <a:prstDash val="solid"/>
                      <a:headEnd type="none" w="med" len="med"/>
                      <a:tailEnd type="triangle" w="med" len="med"/>
                    </a:lnR>
                    <a:lnT w="12700" cap="flat" cmpd="sng">
                      <a:solidFill>
                        <a:schemeClr val="tx1"/>
                      </a:solidFill>
                      <a:prstDash val="solid"/>
                      <a:headEnd type="none" w="med" len="med"/>
                      <a:tailEnd type="triangle" w="med" len="med"/>
                    </a:lnT>
                    <a:lnB w="28575" cap="flat" cmpd="sng">
                      <a:solidFill>
                        <a:schemeClr val="tx1"/>
                      </a:solidFill>
                      <a:prstDash val="solid"/>
                      <a:headEnd type="none" w="med" len="med"/>
                      <a:tailEnd type="triangl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7145" name="Text Box 41"/>
          <p:cNvSpPr txBox="1">
            <a:spLocks noChangeArrowheads="1"/>
          </p:cNvSpPr>
          <p:nvPr/>
        </p:nvSpPr>
        <p:spPr bwMode="auto">
          <a:xfrm>
            <a:off x="611188" y="2882900"/>
            <a:ext cx="1905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defRPr/>
            </a:pPr>
            <a:r>
              <a:rPr lang="zh-CN" altLang="en-US" sz="2800" b="1" dirty="0" smtClean="0">
                <a:solidFill>
                  <a:srgbClr val="B22054"/>
                </a:solidFill>
                <a:latin typeface="黑体" panose="02010609060101010101" pitchFamily="49" charset="-122"/>
                <a:ea typeface="黑体" panose="02010609060101010101" pitchFamily="49" charset="-122"/>
              </a:rPr>
              <a:t>已知：</a:t>
            </a:r>
            <a:r>
              <a:rPr lang="en-US" altLang="zh-CN" sz="2800" dirty="0" smtClean="0">
                <a:solidFill>
                  <a:srgbClr val="11119B"/>
                </a:solidFill>
                <a:latin typeface="+mn-lt"/>
                <a:ea typeface="微软雅黑 Light" panose="020B0502040204020203" pitchFamily="34" charset="-122"/>
              </a:rPr>
              <a:t>P=24000</a:t>
            </a:r>
            <a:r>
              <a:rPr lang="zh-CN" altLang="en-US" sz="2800" dirty="0" smtClean="0">
                <a:solidFill>
                  <a:srgbClr val="11119B"/>
                </a:solidFill>
                <a:latin typeface="+mn-lt"/>
                <a:ea typeface="微软雅黑 Light" panose="020B0502040204020203" pitchFamily="34" charset="-122"/>
              </a:rPr>
              <a:t>元    </a:t>
            </a:r>
            <a:r>
              <a:rPr lang="en-US" altLang="zh-CN" sz="2800" dirty="0" smtClean="0">
                <a:solidFill>
                  <a:srgbClr val="11119B"/>
                </a:solidFill>
                <a:latin typeface="+mn-lt"/>
                <a:ea typeface="微软雅黑 Light" panose="020B0502040204020203" pitchFamily="34" charset="-122"/>
              </a:rPr>
              <a:t>S=800</a:t>
            </a:r>
            <a:r>
              <a:rPr lang="zh-CN" altLang="en-US" sz="2800" dirty="0" smtClean="0">
                <a:solidFill>
                  <a:srgbClr val="11119B"/>
                </a:solidFill>
                <a:latin typeface="+mn-lt"/>
                <a:ea typeface="微软雅黑 Light" panose="020B0502040204020203" pitchFamily="34" charset="-122"/>
              </a:rPr>
              <a:t>元</a:t>
            </a:r>
          </a:p>
          <a:p>
            <a:pPr algn="just" eaLnBrk="1" hangingPunct="1">
              <a:lnSpc>
                <a:spcPct val="150000"/>
              </a:lnSpc>
              <a:spcBef>
                <a:spcPct val="0"/>
              </a:spcBef>
              <a:buFontTx/>
              <a:buNone/>
              <a:defRPr/>
            </a:pPr>
            <a:r>
              <a:rPr lang="en-US" altLang="zh-CN" sz="2800" dirty="0" smtClean="0">
                <a:solidFill>
                  <a:srgbClr val="11119B"/>
                </a:solidFill>
                <a:latin typeface="+mn-lt"/>
                <a:ea typeface="微软雅黑 Light" panose="020B0502040204020203" pitchFamily="34" charset="-122"/>
              </a:rPr>
              <a:t>n=4</a:t>
            </a:r>
            <a:r>
              <a:rPr lang="zh-CN" altLang="en-US" sz="2800" dirty="0" smtClean="0">
                <a:solidFill>
                  <a:srgbClr val="11119B"/>
                </a:solidFill>
                <a:latin typeface="+mn-lt"/>
                <a:ea typeface="微软雅黑 Light" panose="020B0502040204020203" pitchFamily="34" charset="-122"/>
              </a:rPr>
              <a:t>年</a:t>
            </a:r>
          </a:p>
        </p:txBody>
      </p:sp>
      <p:sp>
        <p:nvSpPr>
          <p:cNvPr id="46120" name="矩形 1"/>
          <p:cNvSpPr>
            <a:spLocks noChangeArrowheads="1"/>
          </p:cNvSpPr>
          <p:nvPr/>
        </p:nvSpPr>
        <p:spPr bwMode="auto">
          <a:xfrm>
            <a:off x="611188" y="620713"/>
            <a:ext cx="792797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50000"/>
              </a:spcBef>
              <a:buFontTx/>
              <a:buNone/>
            </a:pPr>
            <a:r>
              <a:rPr lang="zh-CN" altLang="en-US" sz="2400">
                <a:ea typeface="微软雅黑 Light" panose="020B0502040204020203" pitchFamily="34" charset="-122"/>
              </a:rPr>
              <a:t>例：某设备原始购置价格为24000元,可使用四年,预计期末净残值为800元，试用直线折旧法计算各年折旧额和年末资产净值。</a:t>
            </a:r>
          </a:p>
        </p:txBody>
      </p:sp>
    </p:spTree>
    <p:extLst>
      <p:ext uri="{BB962C8B-B14F-4D97-AF65-F5344CB8AC3E}">
        <p14:creationId xmlns:p14="http://schemas.microsoft.com/office/powerpoint/2010/main" val="3393161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70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aphicFrame>
        <p:nvGraphicFramePr>
          <p:cNvPr id="47112" name="Object 5"/>
          <p:cNvGraphicFramePr>
            <a:graphicFrameLocks noChangeAspect="1"/>
          </p:cNvGraphicFramePr>
          <p:nvPr/>
        </p:nvGraphicFramePr>
        <p:xfrm>
          <a:off x="1065530" y="357505"/>
          <a:ext cx="3841750" cy="696913"/>
        </p:xfrm>
        <a:graphic>
          <a:graphicData uri="http://schemas.openxmlformats.org/presentationml/2006/ole">
            <mc:AlternateContent xmlns:mc="http://schemas.openxmlformats.org/markup-compatibility/2006">
              <mc:Choice xmlns:v="urn:schemas-microsoft-com:vml" Requires="v">
                <p:oleObj spid="_x0000_s34862" r:id="rId5" imgW="2374900" imgH="431800" progId="Equation.3">
                  <p:embed/>
                </p:oleObj>
              </mc:Choice>
              <mc:Fallback>
                <p:oleObj r:id="rId5" imgW="2374900" imgH="431800" progId="Equation.3">
                  <p:embed/>
                  <p:pic>
                    <p:nvPicPr>
                      <p:cNvPr id="47112" name="Object 5"/>
                      <p:cNvPicPr/>
                      <p:nvPr/>
                    </p:nvPicPr>
                    <p:blipFill>
                      <a:blip r:embed="rId6"/>
                      <a:stretch>
                        <a:fillRect/>
                      </a:stretch>
                    </p:blipFill>
                    <p:spPr>
                      <a:xfrm>
                        <a:off x="1065530" y="357505"/>
                        <a:ext cx="3841750" cy="696913"/>
                      </a:xfrm>
                      <a:prstGeom prst="rect">
                        <a:avLst/>
                      </a:prstGeom>
                      <a:noFill/>
                      <a:ln w="38100">
                        <a:noFill/>
                        <a:miter/>
                      </a:ln>
                    </p:spPr>
                  </p:pic>
                </p:oleObj>
              </mc:Fallback>
            </mc:AlternateContent>
          </a:graphicData>
        </a:graphic>
      </p:graphicFrame>
      <p:graphicFrame>
        <p:nvGraphicFramePr>
          <p:cNvPr id="47113" name="Object 6"/>
          <p:cNvGraphicFramePr>
            <a:graphicFrameLocks noChangeAspect="1"/>
          </p:cNvGraphicFramePr>
          <p:nvPr/>
        </p:nvGraphicFramePr>
        <p:xfrm>
          <a:off x="4907280" y="236220"/>
          <a:ext cx="2844800" cy="939800"/>
        </p:xfrm>
        <a:graphic>
          <a:graphicData uri="http://schemas.openxmlformats.org/presentationml/2006/ole">
            <mc:AlternateContent xmlns:mc="http://schemas.openxmlformats.org/markup-compatibility/2006">
              <mc:Choice xmlns:v="urn:schemas-microsoft-com:vml" Requires="v">
                <p:oleObj spid="_x0000_s34863" r:id="rId7" imgW="952500" imgH="431800" progId="Equation.3">
                  <p:embed/>
                </p:oleObj>
              </mc:Choice>
              <mc:Fallback>
                <p:oleObj r:id="rId7" imgW="952500" imgH="431800" progId="Equation.3">
                  <p:embed/>
                  <p:pic>
                    <p:nvPicPr>
                      <p:cNvPr id="47113" name="Object 6"/>
                      <p:cNvPicPr/>
                      <p:nvPr/>
                    </p:nvPicPr>
                    <p:blipFill>
                      <a:blip r:embed="rId8"/>
                      <a:stretch>
                        <a:fillRect/>
                      </a:stretch>
                    </p:blipFill>
                    <p:spPr>
                      <a:xfrm>
                        <a:off x="4907280" y="236220"/>
                        <a:ext cx="2844800" cy="939800"/>
                      </a:xfrm>
                      <a:prstGeom prst="rect">
                        <a:avLst/>
                      </a:prstGeom>
                      <a:noFill/>
                      <a:ln w="38100">
                        <a:noFill/>
                        <a:miter/>
                      </a:ln>
                    </p:spPr>
                  </p:pic>
                </p:oleObj>
              </mc:Fallback>
            </mc:AlternateContent>
          </a:graphicData>
        </a:graphic>
      </p:graphicFrame>
      <p:sp>
        <p:nvSpPr>
          <p:cNvPr id="3" name="文本框 2"/>
          <p:cNvSpPr txBox="1"/>
          <p:nvPr/>
        </p:nvSpPr>
        <p:spPr>
          <a:xfrm>
            <a:off x="163195" y="1176020"/>
            <a:ext cx="4276725" cy="460375"/>
          </a:xfrm>
          <a:prstGeom prst="rect">
            <a:avLst/>
          </a:prstGeom>
          <a:noFill/>
        </p:spPr>
        <p:txBody>
          <a:bodyPr wrap="square" rtlCol="0" anchor="t">
            <a:spAutoFit/>
          </a:bodyPr>
          <a:lstStyle/>
          <a:p>
            <a:pPr lvl="0"/>
            <a:r>
              <a:rPr lang="zh-CN" altLang="en-US" dirty="0">
                <a:latin typeface="楷体_GB2312" panose="02010609030101010101" pitchFamily="49" charset="-122"/>
                <a:ea typeface="楷体_GB2312" panose="02010609030101010101" pitchFamily="49" charset="-122"/>
                <a:sym typeface="+mn-ea"/>
              </a:rPr>
              <a:t>净现值的计算步骤（列表计算）</a:t>
            </a:r>
            <a:endParaRPr lang="zh-CN" altLang="en-US"/>
          </a:p>
        </p:txBody>
      </p:sp>
      <p:grpSp>
        <p:nvGrpSpPr>
          <p:cNvPr id="5" name="Group 8"/>
          <p:cNvGrpSpPr/>
          <p:nvPr/>
        </p:nvGrpSpPr>
        <p:grpSpPr>
          <a:xfrm>
            <a:off x="842963" y="4664075"/>
            <a:ext cx="6096000" cy="1846263"/>
            <a:chOff x="754" y="2784"/>
            <a:chExt cx="3840" cy="1163"/>
          </a:xfrm>
        </p:grpSpPr>
        <p:sp>
          <p:nvSpPr>
            <p:cNvPr id="49161" name="Rectangle 9"/>
            <p:cNvSpPr/>
            <p:nvPr/>
          </p:nvSpPr>
          <p:spPr>
            <a:xfrm>
              <a:off x="754" y="2784"/>
              <a:ext cx="3840" cy="288"/>
            </a:xfrm>
            <a:prstGeom prst="rect">
              <a:avLst/>
            </a:prstGeom>
            <a:noFill/>
            <a:ln w="9525">
              <a:noFill/>
            </a:ln>
          </p:spPr>
          <p:txBody>
            <a:bodyPr wrap="none" anchor="ctr"/>
            <a:lstStyle/>
            <a:p>
              <a:pPr lvl="0" indent="0" algn="ctr"/>
              <a:r>
                <a:rPr lang="zh-CN" altLang="en-US" b="1" dirty="0">
                  <a:solidFill>
                    <a:srgbClr val="0C0C98"/>
                  </a:solidFill>
                  <a:latin typeface="Times New Roman" panose="02020603050405020304" pitchFamily="18" charset="0"/>
                  <a:ea typeface="宋体" panose="02010600030101010101" pitchFamily="2" charset="-122"/>
                </a:rPr>
                <a:t>若只有初始投资</a:t>
              </a:r>
              <a:r>
                <a:rPr lang="en-US" altLang="zh-CN" b="1" dirty="0">
                  <a:solidFill>
                    <a:srgbClr val="0C0C98"/>
                  </a:solidFill>
                  <a:latin typeface="Times New Roman" panose="02020603050405020304" pitchFamily="18" charset="0"/>
                  <a:ea typeface="宋体" panose="02010600030101010101" pitchFamily="2" charset="-122"/>
                </a:rPr>
                <a:t>I，</a:t>
              </a:r>
              <a:r>
                <a:rPr lang="zh-CN" altLang="en-US" b="1" dirty="0">
                  <a:solidFill>
                    <a:srgbClr val="0C0C98"/>
                  </a:solidFill>
                  <a:latin typeface="Times New Roman" panose="02020603050405020304" pitchFamily="18" charset="0"/>
                  <a:ea typeface="宋体" panose="02010600030101010101" pitchFamily="2" charset="-122"/>
                </a:rPr>
                <a:t>且每年净现金流量相等：</a:t>
              </a:r>
            </a:p>
          </p:txBody>
        </p:sp>
        <p:graphicFrame>
          <p:nvGraphicFramePr>
            <p:cNvPr id="49162" name="Object 10"/>
            <p:cNvGraphicFramePr>
              <a:graphicFrameLocks noChangeAspect="1"/>
            </p:cNvGraphicFramePr>
            <p:nvPr/>
          </p:nvGraphicFramePr>
          <p:xfrm>
            <a:off x="1049" y="3072"/>
            <a:ext cx="2412" cy="309"/>
          </p:xfrm>
          <a:graphic>
            <a:graphicData uri="http://schemas.openxmlformats.org/presentationml/2006/ole">
              <mc:AlternateContent xmlns:mc="http://schemas.openxmlformats.org/markup-compatibility/2006">
                <mc:Choice xmlns:v="urn:schemas-microsoft-com:vml" Requires="v">
                  <p:oleObj spid="_x0000_s34864" r:id="rId9" imgW="1866900" imgH="228600" progId="Equation.3">
                    <p:embed/>
                  </p:oleObj>
                </mc:Choice>
                <mc:Fallback>
                  <p:oleObj r:id="rId9" imgW="1866900" imgH="228600" progId="Equation.3">
                    <p:embed/>
                    <p:pic>
                      <p:nvPicPr>
                        <p:cNvPr id="49162" name="Object 10"/>
                        <p:cNvPicPr/>
                        <p:nvPr/>
                      </p:nvPicPr>
                      <p:blipFill>
                        <a:blip r:embed="rId10"/>
                        <a:stretch>
                          <a:fillRect/>
                        </a:stretch>
                      </p:blipFill>
                      <p:spPr>
                        <a:xfrm>
                          <a:off x="1049" y="3072"/>
                          <a:ext cx="2412" cy="309"/>
                        </a:xfrm>
                        <a:prstGeom prst="rect">
                          <a:avLst/>
                        </a:prstGeom>
                        <a:noFill/>
                        <a:ln w="38100">
                          <a:noFill/>
                          <a:miter/>
                        </a:ln>
                      </p:spPr>
                    </p:pic>
                  </p:oleObj>
                </mc:Fallback>
              </mc:AlternateContent>
            </a:graphicData>
          </a:graphic>
        </p:graphicFrame>
        <p:graphicFrame>
          <p:nvGraphicFramePr>
            <p:cNvPr id="49164" name="Object 12"/>
            <p:cNvGraphicFramePr>
              <a:graphicFrameLocks noChangeAspect="1"/>
            </p:cNvGraphicFramePr>
            <p:nvPr/>
          </p:nvGraphicFramePr>
          <p:xfrm>
            <a:off x="1454" y="3337"/>
            <a:ext cx="1814" cy="610"/>
          </p:xfrm>
          <a:graphic>
            <a:graphicData uri="http://schemas.openxmlformats.org/presentationml/2006/ole">
              <mc:AlternateContent xmlns:mc="http://schemas.openxmlformats.org/markup-compatibility/2006">
                <mc:Choice xmlns:v="urn:schemas-microsoft-com:vml" Requires="v">
                  <p:oleObj spid="_x0000_s34865" r:id="rId11" imgW="1358900" imgH="457200" progId="Equation.3">
                    <p:embed/>
                  </p:oleObj>
                </mc:Choice>
                <mc:Fallback>
                  <p:oleObj r:id="rId11" imgW="1358900" imgH="457200" progId="Equation.3">
                    <p:embed/>
                    <p:pic>
                      <p:nvPicPr>
                        <p:cNvPr id="49164" name="Object 12"/>
                        <p:cNvPicPr/>
                        <p:nvPr/>
                      </p:nvPicPr>
                      <p:blipFill>
                        <a:blip r:embed="rId12"/>
                        <a:stretch>
                          <a:fillRect/>
                        </a:stretch>
                      </p:blipFill>
                      <p:spPr>
                        <a:xfrm>
                          <a:off x="1454" y="3337"/>
                          <a:ext cx="1814" cy="610"/>
                        </a:xfrm>
                        <a:prstGeom prst="rect">
                          <a:avLst/>
                        </a:prstGeom>
                        <a:noFill/>
                        <a:ln w="38100">
                          <a:noFill/>
                          <a:miter/>
                        </a:ln>
                      </p:spPr>
                    </p:pic>
                  </p:oleObj>
                </mc:Fallback>
              </mc:AlternateContent>
            </a:graphicData>
          </a:graphic>
        </p:graphicFrame>
      </p:grpSp>
      <p:graphicFrame>
        <p:nvGraphicFramePr>
          <p:cNvPr id="4" name="表格 3"/>
          <p:cNvGraphicFramePr/>
          <p:nvPr>
            <p:custDataLst>
              <p:tags r:id="rId2"/>
            </p:custDataLst>
          </p:nvPr>
        </p:nvGraphicFramePr>
        <p:xfrm>
          <a:off x="701040" y="1745933"/>
          <a:ext cx="7051040" cy="2852420"/>
        </p:xfrm>
        <a:graphic>
          <a:graphicData uri="http://schemas.openxmlformats.org/drawingml/2006/table">
            <a:tbl>
              <a:tblPr firstRow="1" bandRow="1">
                <a:tableStyleId>{5C22544A-7EE6-4342-B048-85BDC9FD1C3A}</a:tableStyleId>
              </a:tblPr>
              <a:tblGrid>
                <a:gridCol w="968375">
                  <a:extLst>
                    <a:ext uri="{9D8B030D-6E8A-4147-A177-3AD203B41FA5}">
                      <a16:colId xmlns:a16="http://schemas.microsoft.com/office/drawing/2014/main" val="20000"/>
                    </a:ext>
                  </a:extLst>
                </a:gridCol>
                <a:gridCol w="1194435">
                  <a:extLst>
                    <a:ext uri="{9D8B030D-6E8A-4147-A177-3AD203B41FA5}">
                      <a16:colId xmlns:a16="http://schemas.microsoft.com/office/drawing/2014/main" val="20001"/>
                    </a:ext>
                  </a:extLst>
                </a:gridCol>
                <a:gridCol w="1207135">
                  <a:extLst>
                    <a:ext uri="{9D8B030D-6E8A-4147-A177-3AD203B41FA5}">
                      <a16:colId xmlns:a16="http://schemas.microsoft.com/office/drawing/2014/main" val="20002"/>
                    </a:ext>
                  </a:extLst>
                </a:gridCol>
                <a:gridCol w="1530350">
                  <a:extLst>
                    <a:ext uri="{9D8B030D-6E8A-4147-A177-3AD203B41FA5}">
                      <a16:colId xmlns:a16="http://schemas.microsoft.com/office/drawing/2014/main" val="20003"/>
                    </a:ext>
                  </a:extLst>
                </a:gridCol>
                <a:gridCol w="2150745">
                  <a:extLst>
                    <a:ext uri="{9D8B030D-6E8A-4147-A177-3AD203B41FA5}">
                      <a16:colId xmlns:a16="http://schemas.microsoft.com/office/drawing/2014/main" val="20004"/>
                    </a:ext>
                  </a:extLst>
                </a:gridCol>
              </a:tblGrid>
              <a:tr h="518795">
                <a:tc>
                  <a:txBody>
                    <a:bodyPr/>
                    <a:lstStyle/>
                    <a:p>
                      <a:pPr marL="0" indent="0" algn="ctr">
                        <a:buNone/>
                      </a:pPr>
                      <a:r>
                        <a:rPr lang="zh-CN" altLang="en-US" sz="1600" b="1" u="none">
                          <a:solidFill>
                            <a:srgbClr val="000000"/>
                          </a:solidFill>
                          <a:latin typeface="宋体" panose="02010600030101010101" pitchFamily="2" charset="-122"/>
                          <a:ea typeface="宋体" panose="02010600030101010101" pitchFamily="2" charset="-122"/>
                          <a:cs typeface="宋体" panose="02010600030101010101" pitchFamily="2" charset="-122"/>
                        </a:rPr>
                        <a:t>年份</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solidFill>
                            <a:srgbClr val="000000"/>
                          </a:solidFill>
                          <a:latin typeface="宋体" panose="02010600030101010101" pitchFamily="2" charset="-122"/>
                          <a:ea typeface="宋体" panose="02010600030101010101" pitchFamily="2" charset="-122"/>
                          <a:cs typeface="宋体" panose="02010600030101010101" pitchFamily="2" charset="-122"/>
                        </a:rPr>
                        <a:t>净现金流量</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8%</a:t>
                      </a:r>
                      <a:r>
                        <a:rPr lang="zh-CN" altLang="en-US" sz="1600" b="1" u="none">
                          <a:solidFill>
                            <a:srgbClr val="000000"/>
                          </a:solidFill>
                          <a:latin typeface="宋体" panose="02010600030101010101" pitchFamily="2" charset="-122"/>
                          <a:ea typeface="宋体" panose="02010600030101010101" pitchFamily="2" charset="-122"/>
                          <a:cs typeface="宋体" panose="02010600030101010101" pitchFamily="2" charset="-122"/>
                        </a:rPr>
                        <a:t>时的折现系数</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solidFill>
                            <a:srgbClr val="000000"/>
                          </a:solidFill>
                          <a:latin typeface="宋体" panose="02010600030101010101" pitchFamily="2" charset="-122"/>
                          <a:ea typeface="宋体" panose="02010600030101010101" pitchFamily="2" charset="-122"/>
                          <a:cs typeface="宋体" panose="02010600030101010101" pitchFamily="2" charset="-122"/>
                        </a:rPr>
                        <a:t>净现金流量现值</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600" b="1" u="none">
                          <a:solidFill>
                            <a:srgbClr val="000000"/>
                          </a:solidFill>
                          <a:latin typeface="宋体" panose="02010600030101010101" pitchFamily="2" charset="-122"/>
                          <a:ea typeface="宋体" panose="02010600030101010101" pitchFamily="2" charset="-122"/>
                          <a:cs typeface="宋体" panose="02010600030101010101" pitchFamily="2" charset="-122"/>
                        </a:rPr>
                        <a:t>净现金流量现值累计值</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9080">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0</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-80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1.000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-80.00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-80.00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9080">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1</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0.926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-18.52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-98.52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59715">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2</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0.857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17.15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-81.37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59080">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3</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0.794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31.75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-49.62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59715">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4</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0.735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29.40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chemeClr val="tx1"/>
                          </a:solidFill>
                          <a:latin typeface="宋体" panose="02010600030101010101" pitchFamily="2" charset="-122"/>
                          <a:ea typeface="宋体" panose="02010600030101010101" pitchFamily="2" charset="-122"/>
                          <a:cs typeface="宋体" panose="02010600030101010101" pitchFamily="2" charset="-122"/>
                        </a:rPr>
                        <a:t>-20.22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9080">
                <a:tc>
                  <a:txBody>
                    <a:bodyPr/>
                    <a:lstStyle/>
                    <a:p>
                      <a:pPr marL="0" indent="0" algn="ctr">
                        <a:buNone/>
                      </a:pPr>
                      <a:r>
                        <a:rPr lang="en-US" altLang="zh-CN" sz="1600" b="1" u="none">
                          <a:solidFill>
                            <a:srgbClr val="FF0000"/>
                          </a:solidFill>
                          <a:latin typeface="宋体" panose="02010600030101010101" pitchFamily="2" charset="-122"/>
                          <a:ea typeface="宋体" panose="02010600030101010101" pitchFamily="2" charset="-122"/>
                          <a:cs typeface="宋体" panose="02010600030101010101" pitchFamily="2" charset="-122"/>
                        </a:rPr>
                        <a:t>5</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0.681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chemeClr val="tx1"/>
                          </a:solidFill>
                          <a:latin typeface="宋体" panose="02010600030101010101" pitchFamily="2" charset="-122"/>
                          <a:ea typeface="宋体" panose="02010600030101010101" pitchFamily="2" charset="-122"/>
                          <a:cs typeface="宋体" panose="02010600030101010101" pitchFamily="2" charset="-122"/>
                        </a:rPr>
                        <a:t>27.22</a:t>
                      </a: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7.01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59080">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6</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0.630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25.21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32.21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59715">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7</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0.583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23.34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55.55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59080">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8</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0.540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000000"/>
                          </a:solidFill>
                          <a:latin typeface="宋体" panose="02010600030101010101" pitchFamily="2" charset="-122"/>
                          <a:ea typeface="宋体" panose="02010600030101010101" pitchFamily="2" charset="-122"/>
                          <a:cs typeface="宋体" panose="02010600030101010101" pitchFamily="2" charset="-122"/>
                        </a:rPr>
                        <a:t>21.61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600" b="1" u="none">
                          <a:solidFill>
                            <a:srgbClr val="FF0000"/>
                          </a:solidFill>
                          <a:latin typeface="宋体" panose="02010600030101010101" pitchFamily="2" charset="-122"/>
                          <a:ea typeface="宋体" panose="02010600030101010101" pitchFamily="2" charset="-122"/>
                          <a:cs typeface="宋体" panose="02010600030101010101" pitchFamily="2" charset="-122"/>
                        </a:rPr>
                        <a:t>77.16 </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28448997"/>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534988" y="692150"/>
            <a:ext cx="37385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a:latin typeface="黑体" panose="02010609060101010101" pitchFamily="49" charset="-122"/>
                <a:ea typeface="黑体" panose="02010609060101010101" pitchFamily="49" charset="-122"/>
              </a:rPr>
              <a:t> 净现值的计算步骤 </a:t>
            </a:r>
          </a:p>
        </p:txBody>
      </p:sp>
      <p:sp>
        <p:nvSpPr>
          <p:cNvPr id="34819" name="Rectangle 3"/>
          <p:cNvSpPr>
            <a:spLocks noChangeArrowheads="1"/>
          </p:cNvSpPr>
          <p:nvPr/>
        </p:nvSpPr>
        <p:spPr bwMode="auto">
          <a:xfrm>
            <a:off x="539750" y="1700213"/>
            <a:ext cx="8135938"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defRPr/>
            </a:pPr>
            <a:r>
              <a:rPr lang="zh-CN" altLang="en-US" sz="2200" dirty="0" smtClean="0">
                <a:latin typeface="+mn-lt"/>
                <a:ea typeface="微软雅黑 Light" panose="020B0502040204020203" pitchFamily="34" charset="-122"/>
              </a:rPr>
              <a:t> (1) 列表或作图标明整个寿命周期内逐年现金的流入和现金的流出，从而算出逐年的净现金流量；</a:t>
            </a:r>
          </a:p>
          <a:p>
            <a:pPr algn="just">
              <a:lnSpc>
                <a:spcPct val="150000"/>
              </a:lnSpc>
              <a:defRPr/>
            </a:pPr>
            <a:r>
              <a:rPr lang="zh-CN" altLang="en-US" sz="2200" dirty="0" smtClean="0">
                <a:latin typeface="+mn-lt"/>
                <a:ea typeface="微软雅黑 Light" panose="020B0502040204020203" pitchFamily="34" charset="-122"/>
              </a:rPr>
              <a:t> (2) 将各年的净现金流量乘以对应年份的折现因子，得出逐年的净现金流量的现值；</a:t>
            </a:r>
          </a:p>
          <a:p>
            <a:pPr algn="just">
              <a:lnSpc>
                <a:spcPct val="150000"/>
              </a:lnSpc>
              <a:defRPr/>
            </a:pPr>
            <a:r>
              <a:rPr lang="zh-CN" altLang="en-US" sz="2200" dirty="0" smtClean="0">
                <a:latin typeface="+mn-lt"/>
                <a:ea typeface="微软雅黑 Light" panose="020B0502040204020203" pitchFamily="34" charset="-122"/>
              </a:rPr>
              <a:t> (3) 将各年的净现金流量现值加和，即得该项目的净现值。</a:t>
            </a:r>
          </a:p>
        </p:txBody>
      </p:sp>
    </p:spTree>
    <p:extLst>
      <p:ext uri="{BB962C8B-B14F-4D97-AF65-F5344CB8AC3E}">
        <p14:creationId xmlns:p14="http://schemas.microsoft.com/office/powerpoint/2010/main" val="3751890542"/>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a:xfrm>
            <a:off x="8475663" y="6353175"/>
            <a:ext cx="646113" cy="457200"/>
          </a:xfrm>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72</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108" name="Rectangle 2"/>
          <p:cNvSpPr/>
          <p:nvPr/>
        </p:nvSpPr>
        <p:spPr>
          <a:xfrm>
            <a:off x="581978" y="1227773"/>
            <a:ext cx="7978775" cy="1041400"/>
          </a:xfrm>
          <a:prstGeom prst="rect">
            <a:avLst/>
          </a:prstGeom>
          <a:noFill/>
          <a:ln w="9525">
            <a:noFill/>
          </a:ln>
        </p:spPr>
        <p:txBody>
          <a:bodyPr wrap="square" anchor="t">
            <a:spAutoFit/>
          </a:bodyPr>
          <a:lstStyle/>
          <a:p>
            <a:pPr lvl="0" indent="0">
              <a:lnSpc>
                <a:spcPct val="130000"/>
              </a:lnSpc>
            </a:pPr>
            <a:r>
              <a:rPr lang="zh-CN" altLang="en-US" dirty="0">
                <a:latin typeface="楷体_GB2312" panose="02010609030101010101" pitchFamily="49" charset="-122"/>
                <a:ea typeface="楷体_GB2312" panose="02010609030101010101" pitchFamily="49" charset="-122"/>
              </a:rPr>
              <a:t>    反映技术方案在整个寿命周期内获利能力的动态绝对值评价指标。 </a:t>
            </a:r>
          </a:p>
        </p:txBody>
      </p:sp>
      <p:sp>
        <p:nvSpPr>
          <p:cNvPr id="47109" name="Rectangle 3"/>
          <p:cNvSpPr/>
          <p:nvPr/>
        </p:nvSpPr>
        <p:spPr>
          <a:xfrm>
            <a:off x="144780" y="418783"/>
            <a:ext cx="6446838" cy="518160"/>
          </a:xfrm>
          <a:prstGeom prst="rect">
            <a:avLst/>
          </a:prstGeom>
          <a:noFill/>
          <a:ln w="9525">
            <a:noFill/>
          </a:ln>
        </p:spPr>
        <p:txBody>
          <a:bodyPr wrap="square" anchor="t">
            <a:spAutoFit/>
          </a:bodyPr>
          <a:lstStyle/>
          <a:p>
            <a:pPr lvl="0" indent="0"/>
            <a:r>
              <a:rPr lang="zh-CN" altLang="en-US" sz="2800" dirty="0">
                <a:latin typeface="黑体" panose="02010609060101010101" pitchFamily="49" charset="-122"/>
                <a:ea typeface="黑体" panose="02010609060101010101" pitchFamily="49" charset="-122"/>
              </a:rPr>
              <a:t> </a:t>
            </a:r>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．净现值的经济意义及用于经济评价</a:t>
            </a:r>
          </a:p>
        </p:txBody>
      </p:sp>
      <p:grpSp>
        <p:nvGrpSpPr>
          <p:cNvPr id="3" name="Group 20"/>
          <p:cNvGrpSpPr/>
          <p:nvPr/>
        </p:nvGrpSpPr>
        <p:grpSpPr>
          <a:xfrm>
            <a:off x="855028" y="4667568"/>
            <a:ext cx="5449887" cy="1006475"/>
            <a:chOff x="1041" y="1200"/>
            <a:chExt cx="3433" cy="634"/>
          </a:xfrm>
        </p:grpSpPr>
        <p:sp>
          <p:nvSpPr>
            <p:cNvPr id="49158" name="Text Box 7"/>
            <p:cNvSpPr txBox="1"/>
            <p:nvPr/>
          </p:nvSpPr>
          <p:spPr>
            <a:xfrm>
              <a:off x="2546" y="1200"/>
              <a:ext cx="1928" cy="634"/>
            </a:xfrm>
            <a:prstGeom prst="rect">
              <a:avLst/>
            </a:prstGeom>
            <a:noFill/>
            <a:ln w="9525">
              <a:noFill/>
            </a:ln>
          </p:spPr>
          <p:txBody>
            <a:bodyPr wrap="square" anchor="t">
              <a:spAutoFit/>
            </a:bodyPr>
            <a:lstStyle/>
            <a:p>
              <a:pPr lvl="0" indent="0"/>
              <a:r>
                <a:rPr lang="en-US" altLang="zh-CN" b="1" dirty="0">
                  <a:latin typeface="黑体" panose="02010609060101010101" pitchFamily="49" charset="-122"/>
                  <a:ea typeface="黑体" panose="02010609060101010101" pitchFamily="49" charset="-122"/>
                </a:rPr>
                <a:t>NPV≥0  </a:t>
              </a:r>
              <a:r>
                <a:rPr lang="zh-CN" altLang="en-US" b="1" dirty="0">
                  <a:latin typeface="黑体" panose="02010609060101010101" pitchFamily="49" charset="-122"/>
                  <a:ea typeface="黑体" panose="02010609060101010101" pitchFamily="49" charset="-122"/>
                </a:rPr>
                <a:t>方案可行</a:t>
              </a:r>
            </a:p>
            <a:p>
              <a:pPr lvl="0" indent="0">
                <a:spcBef>
                  <a:spcPct val="50000"/>
                </a:spcBef>
              </a:pPr>
              <a:r>
                <a:rPr lang="en-US" altLang="zh-CN" b="1" dirty="0">
                  <a:latin typeface="黑体" panose="02010609060101010101" pitchFamily="49" charset="-122"/>
                  <a:ea typeface="黑体" panose="02010609060101010101" pitchFamily="49" charset="-122"/>
                </a:rPr>
                <a:t>NPV＜0  </a:t>
              </a:r>
              <a:r>
                <a:rPr lang="zh-CN" altLang="en-US" b="1" dirty="0">
                  <a:latin typeface="黑体" panose="02010609060101010101" pitchFamily="49" charset="-122"/>
                  <a:ea typeface="黑体" panose="02010609060101010101" pitchFamily="49" charset="-122"/>
                </a:rPr>
                <a:t>方案不可行</a:t>
              </a:r>
            </a:p>
          </p:txBody>
        </p:sp>
        <p:sp>
          <p:nvSpPr>
            <p:cNvPr id="49159" name="AutoShape 8"/>
            <p:cNvSpPr/>
            <p:nvPr/>
          </p:nvSpPr>
          <p:spPr>
            <a:xfrm>
              <a:off x="1041" y="1248"/>
              <a:ext cx="1056" cy="336"/>
            </a:xfrm>
            <a:prstGeom prst="plaque">
              <a:avLst>
                <a:gd name="adj" fmla="val 16667"/>
              </a:avLst>
            </a:prstGeom>
            <a:noFill/>
            <a:ln w="9525" cap="flat" cmpd="sng">
              <a:solidFill>
                <a:schemeClr val="tx1"/>
              </a:solidFill>
              <a:prstDash val="solid"/>
              <a:miter/>
              <a:headEnd type="none" w="med" len="med"/>
              <a:tailEnd type="none" w="med" len="med"/>
            </a:ln>
          </p:spPr>
          <p:txBody>
            <a:bodyPr wrap="none" anchor="ctr"/>
            <a:lstStyle/>
            <a:p>
              <a:pPr lvl="0" indent="0" algn="ctr"/>
              <a:r>
                <a:rPr lang="zh-CN" altLang="en-US" b="1" dirty="0">
                  <a:solidFill>
                    <a:schemeClr val="tx1"/>
                  </a:solidFill>
                  <a:latin typeface="Times New Roman" panose="02020603050405020304" pitchFamily="18" charset="0"/>
                  <a:ea typeface="宋体" panose="02010600030101010101" pitchFamily="2" charset="-122"/>
                </a:rPr>
                <a:t>评价方法</a:t>
              </a:r>
            </a:p>
          </p:txBody>
        </p:sp>
      </p:grpSp>
      <p:sp>
        <p:nvSpPr>
          <p:cNvPr id="4" name="文本框 3"/>
          <p:cNvSpPr txBox="1"/>
          <p:nvPr/>
        </p:nvSpPr>
        <p:spPr>
          <a:xfrm>
            <a:off x="374015" y="2472055"/>
            <a:ext cx="8331200" cy="1737360"/>
          </a:xfrm>
          <a:prstGeom prst="rect">
            <a:avLst/>
          </a:prstGeom>
          <a:noFill/>
          <a:ln w="9525">
            <a:noFill/>
          </a:ln>
        </p:spPr>
        <p:txBody>
          <a:bodyPr wrap="square" anchor="t">
            <a:spAutoFit/>
          </a:bodyPr>
          <a:lstStyle/>
          <a:p>
            <a:pPr marL="342900" lvl="0" indent="-342900">
              <a:lnSpc>
                <a:spcPct val="150000"/>
              </a:lnSpc>
              <a:buFont typeface="Arial" panose="020B0604020202020204" pitchFamily="34" charset="0"/>
              <a:buChar char="•"/>
            </a:pPr>
            <a:r>
              <a:rPr lang="en-US" altLang="zh-CN" dirty="0">
                <a:latin typeface="黑体" panose="02010609060101010101" pitchFamily="49" charset="-122"/>
                <a:ea typeface="黑体" panose="02010609060101010101" pitchFamily="49" charset="-122"/>
              </a:rPr>
              <a:t>NPV=0,</a:t>
            </a:r>
            <a:r>
              <a:rPr lang="zh-CN" altLang="en-US" dirty="0">
                <a:latin typeface="黑体" panose="02010609060101010101" pitchFamily="49" charset="-122"/>
                <a:ea typeface="黑体" panose="02010609060101010101" pitchFamily="49" charset="-122"/>
              </a:rPr>
              <a:t>方案的经济效益刚好达到基准收益率。</a:t>
            </a:r>
          </a:p>
          <a:p>
            <a:pPr marL="342900" lvl="0" indent="-342900">
              <a:lnSpc>
                <a:spcPct val="150000"/>
              </a:lnSpc>
              <a:buFont typeface="Arial" panose="020B0604020202020204" pitchFamily="34" charset="0"/>
              <a:buChar char="•"/>
            </a:pPr>
            <a:r>
              <a:rPr lang="en-US" altLang="zh-CN" dirty="0">
                <a:latin typeface="黑体" panose="02010609060101010101" pitchFamily="49" charset="-122"/>
                <a:ea typeface="黑体" panose="02010609060101010101" pitchFamily="49" charset="-122"/>
                <a:sym typeface="宋体" panose="02010600030101010101" pitchFamily="2" charset="-122"/>
              </a:rPr>
              <a:t>NPV&gt;0,</a:t>
            </a:r>
            <a:r>
              <a:rPr lang="zh-CN" altLang="en-US" dirty="0">
                <a:latin typeface="黑体" panose="02010609060101010101" pitchFamily="49" charset="-122"/>
                <a:ea typeface="黑体" panose="02010609060101010101" pitchFamily="49" charset="-122"/>
              </a:rPr>
              <a:t>不仅能获得基准收益率所预定的经济效益，还有多的收益。</a:t>
            </a:r>
          </a:p>
        </p:txBody>
      </p:sp>
    </p:spTree>
    <p:extLst>
      <p:ext uri="{BB962C8B-B14F-4D97-AF65-F5344CB8AC3E}">
        <p14:creationId xmlns:p14="http://schemas.microsoft.com/office/powerpoint/2010/main" val="2740985289"/>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lide(fromLeft)">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73</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0178" name="文本框 2"/>
          <p:cNvSpPr txBox="1"/>
          <p:nvPr/>
        </p:nvSpPr>
        <p:spPr>
          <a:xfrm>
            <a:off x="215167" y="383539"/>
            <a:ext cx="8623935" cy="1188720"/>
          </a:xfrm>
          <a:prstGeom prst="rect">
            <a:avLst/>
          </a:prstGeom>
          <a:noFill/>
          <a:ln w="9525">
            <a:noFill/>
          </a:ln>
        </p:spPr>
        <p:txBody>
          <a:bodyPr wrap="square" anchor="t">
            <a:spAutoFit/>
          </a:bodyPr>
          <a:lstStyle/>
          <a:p>
            <a:pPr lvl="0" indent="0">
              <a:lnSpc>
                <a:spcPct val="150000"/>
              </a:lnSpc>
            </a:pPr>
            <a:r>
              <a:rPr lang="zh-CN" altLang="en-US" b="1">
                <a:latin typeface="Times New Roman" panose="02020603050405020304" pitchFamily="18" charset="0"/>
                <a:ea typeface="宋体" panose="02010600030101010101" pitchFamily="2" charset="-122"/>
              </a:rPr>
              <a:t>【例</a:t>
            </a:r>
            <a:r>
              <a:rPr lang="en-US" altLang="zh-CN" b="1">
                <a:latin typeface="Times New Roman" panose="02020603050405020304" pitchFamily="18" charset="0"/>
                <a:ea typeface="宋体" panose="02010600030101010101" pitchFamily="2" charset="-122"/>
              </a:rPr>
              <a:t>4-9</a:t>
            </a:r>
            <a:r>
              <a:rPr lang="zh-CN" altLang="en-US" b="1">
                <a:latin typeface="Times New Roman" panose="02020603050405020304" pitchFamily="18" charset="0"/>
                <a:ea typeface="宋体" panose="02010600030101010101" pitchFamily="2" charset="-122"/>
              </a:rPr>
              <a:t>】某项目各年净现金流量如表</a:t>
            </a:r>
            <a:r>
              <a:rPr lang="en-US" altLang="zh-CN" b="1">
                <a:latin typeface="Times New Roman" panose="02020603050405020304" pitchFamily="18" charset="0"/>
                <a:ea typeface="宋体" panose="02010600030101010101" pitchFamily="2" charset="-122"/>
              </a:rPr>
              <a:t>4-5</a:t>
            </a:r>
            <a:r>
              <a:rPr lang="zh-CN" altLang="en-US" b="1">
                <a:latin typeface="Times New Roman" panose="02020603050405020304" pitchFamily="18" charset="0"/>
                <a:ea typeface="宋体" panose="02010600030101010101" pitchFamily="2" charset="-122"/>
              </a:rPr>
              <a:t>所示，试用净现值评价项目的经济性（</a:t>
            </a:r>
            <a:r>
              <a:rPr lang="en-US" altLang="zh-CN" b="1">
                <a:latin typeface="Times New Roman" panose="02020603050405020304" pitchFamily="18" charset="0"/>
                <a:ea typeface="宋体" panose="02010600030101010101" pitchFamily="2" charset="-122"/>
              </a:rPr>
              <a:t>i</a:t>
            </a:r>
            <a:r>
              <a:rPr lang="en-US" altLang="zh-CN" b="1" baseline="-25000">
                <a:latin typeface="Times New Roman" panose="02020603050405020304" pitchFamily="18" charset="0"/>
                <a:ea typeface="宋体" panose="02010600030101010101" pitchFamily="2" charset="-122"/>
              </a:rPr>
              <a:t>0</a:t>
            </a:r>
            <a:r>
              <a:rPr lang="en-US" altLang="zh-CN" b="1">
                <a:latin typeface="Times New Roman" panose="02020603050405020304" pitchFamily="18" charset="0"/>
                <a:ea typeface="宋体" panose="02010600030101010101" pitchFamily="2" charset="-122"/>
              </a:rPr>
              <a:t>=0.08</a:t>
            </a:r>
            <a:r>
              <a:rPr lang="zh-CN" altLang="en-US" b="1">
                <a:latin typeface="Times New Roman" panose="02020603050405020304" pitchFamily="18" charset="0"/>
                <a:ea typeface="宋体" panose="02010600030101010101" pitchFamily="2" charset="-122"/>
              </a:rPr>
              <a:t>）。</a:t>
            </a:r>
            <a:endParaRPr lang="en-US" altLang="zh-CN" b="1">
              <a:latin typeface="Times New Roman" panose="02020603050405020304" pitchFamily="18" charset="0"/>
              <a:ea typeface="宋体" panose="02010600030101010101" pitchFamily="2" charset="-122"/>
            </a:endParaRPr>
          </a:p>
        </p:txBody>
      </p:sp>
      <p:graphicFrame>
        <p:nvGraphicFramePr>
          <p:cNvPr id="3" name="表格 2"/>
          <p:cNvGraphicFramePr/>
          <p:nvPr>
            <p:custDataLst>
              <p:tags r:id="rId2"/>
            </p:custDataLst>
          </p:nvPr>
        </p:nvGraphicFramePr>
        <p:xfrm>
          <a:off x="1419225" y="1763713"/>
          <a:ext cx="5619750" cy="1645920"/>
        </p:xfrm>
        <a:graphic>
          <a:graphicData uri="http://schemas.openxmlformats.org/drawingml/2006/table">
            <a:tbl>
              <a:tblPr firstRow="1" bandRow="1">
                <a:tableStyleId>{5C22544A-7EE6-4342-B048-85BDC9FD1C3A}</a:tableStyleId>
              </a:tblPr>
              <a:tblGrid>
                <a:gridCol w="771525">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62025">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714500">
                  <a:extLst>
                    <a:ext uri="{9D8B030D-6E8A-4147-A177-3AD203B41FA5}">
                      <a16:colId xmlns:a16="http://schemas.microsoft.com/office/drawing/2014/main" val="20004"/>
                    </a:ext>
                  </a:extLst>
                </a:gridCol>
              </a:tblGrid>
              <a:tr h="177800">
                <a:tc>
                  <a:txBody>
                    <a:bodyPr/>
                    <a:lstStyle/>
                    <a:p>
                      <a:pPr marL="0" indent="0" algn="ctr">
                        <a:buNone/>
                      </a:pPr>
                      <a:r>
                        <a:rPr lang="zh-CN" altLang="en-US" sz="1800" b="1" u="none">
                          <a:solidFill>
                            <a:srgbClr val="000000"/>
                          </a:solidFill>
                          <a:latin typeface="宋体" panose="02010600030101010101" pitchFamily="2" charset="-122"/>
                          <a:ea typeface="宋体" panose="02010600030101010101" pitchFamily="2" charset="-122"/>
                          <a:cs typeface="宋体" panose="02010600030101010101" pitchFamily="2" charset="-122"/>
                        </a:rPr>
                        <a:t>年份</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solidFill>
                            <a:srgbClr val="000000"/>
                          </a:solidFill>
                          <a:latin typeface="宋体" panose="02010600030101010101" pitchFamily="2" charset="-122"/>
                          <a:ea typeface="宋体" panose="02010600030101010101" pitchFamily="2" charset="-122"/>
                          <a:cs typeface="宋体" panose="02010600030101010101" pitchFamily="2" charset="-122"/>
                        </a:rPr>
                        <a:t>投资</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solidFill>
                            <a:srgbClr val="000000"/>
                          </a:solidFill>
                          <a:latin typeface="宋体" panose="02010600030101010101" pitchFamily="2" charset="-122"/>
                          <a:ea typeface="宋体" panose="02010600030101010101" pitchFamily="2" charset="-122"/>
                          <a:cs typeface="宋体" panose="02010600030101010101" pitchFamily="2" charset="-122"/>
                        </a:rPr>
                        <a:t>收入</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zh-CN" altLang="en-US" sz="1800" b="1" u="none">
                          <a:solidFill>
                            <a:srgbClr val="000000"/>
                          </a:solidFill>
                          <a:latin typeface="宋体" panose="02010600030101010101" pitchFamily="2" charset="-122"/>
                          <a:ea typeface="宋体" panose="02010600030101010101" pitchFamily="2" charset="-122"/>
                          <a:cs typeface="宋体" panose="02010600030101010101" pitchFamily="2" charset="-122"/>
                        </a:rPr>
                        <a:t>其他支出</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zh-CN" altLang="en-US" sz="1800" b="1" u="none">
                          <a:solidFill>
                            <a:srgbClr val="000000"/>
                          </a:solidFill>
                          <a:latin typeface="宋体" panose="02010600030101010101" pitchFamily="2" charset="-122"/>
                          <a:ea typeface="宋体" panose="02010600030101010101" pitchFamily="2" charset="-122"/>
                          <a:cs typeface="宋体" panose="02010600030101010101" pitchFamily="2" charset="-122"/>
                        </a:rPr>
                        <a:t>净现金流量</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7800">
                <a:tc>
                  <a:txBody>
                    <a:bodyPr/>
                    <a:lstStyle/>
                    <a:p>
                      <a:pPr marL="0" indent="0" algn="ctr">
                        <a:buNone/>
                      </a:pPr>
                      <a:r>
                        <a:rPr lang="en-US" altLang="zh-CN" sz="1800" b="1" u="none">
                          <a:solidFill>
                            <a:srgbClr val="000000"/>
                          </a:solidFill>
                          <a:latin typeface="宋体" panose="02010600030101010101" pitchFamily="2" charset="-122"/>
                          <a:ea typeface="宋体" panose="02010600030101010101" pitchFamily="2" charset="-122"/>
                          <a:cs typeface="宋体" panose="02010600030101010101" pitchFamily="2" charset="-122"/>
                        </a:rPr>
                        <a:t>0</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1" u="none">
                          <a:solidFill>
                            <a:srgbClr val="000000"/>
                          </a:solidFill>
                          <a:latin typeface="宋体" panose="02010600030101010101" pitchFamily="2" charset="-122"/>
                          <a:ea typeface="宋体" panose="02010600030101010101" pitchFamily="2" charset="-122"/>
                          <a:cs typeface="宋体" panose="02010600030101010101" pitchFamily="2" charset="-122"/>
                        </a:rPr>
                        <a:t>40</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endParaRPr lang="zh-CN" altLang="en-US" sz="18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endParaRPr lang="zh-CN" altLang="en-US" sz="18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-40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20">
                <a:tc>
                  <a:txBody>
                    <a:bodyPr/>
                    <a:lstStyle/>
                    <a:p>
                      <a:pPr marL="0" indent="0" algn="ctr">
                        <a:buNone/>
                      </a:pPr>
                      <a:r>
                        <a:rPr lang="en-US" altLang="zh-CN" sz="1800" b="1" u="none">
                          <a:solidFill>
                            <a:srgbClr val="000000"/>
                          </a:solidFill>
                          <a:latin typeface="宋体" panose="02010600030101010101" pitchFamily="2" charset="-122"/>
                          <a:ea typeface="宋体" panose="02010600030101010101" pitchFamily="2" charset="-122"/>
                          <a:cs typeface="宋体" panose="02010600030101010101" pitchFamily="2" charset="-122"/>
                        </a:rPr>
                        <a:t>1</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1" u="none">
                          <a:solidFill>
                            <a:srgbClr val="000000"/>
                          </a:solidFill>
                          <a:latin typeface="宋体" panose="02010600030101010101" pitchFamily="2" charset="-122"/>
                          <a:ea typeface="宋体" panose="02010600030101010101" pitchFamily="2" charset="-122"/>
                          <a:cs typeface="宋体" panose="02010600030101010101" pitchFamily="2" charset="-122"/>
                        </a:rPr>
                        <a:t>700</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endParaRPr lang="zh-CN" altLang="en-US" sz="18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endParaRPr lang="zh-CN" altLang="en-US" sz="18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-700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77800">
                <a:tc>
                  <a:txBody>
                    <a:bodyPr/>
                    <a:lstStyle/>
                    <a:p>
                      <a:pPr marL="0" indent="0" algn="ctr">
                        <a:buNone/>
                      </a:pPr>
                      <a:r>
                        <a:rPr lang="en-US" altLang="zh-CN" sz="1800" b="1" u="none">
                          <a:solidFill>
                            <a:srgbClr val="000000"/>
                          </a:solidFill>
                          <a:latin typeface="宋体" panose="02010600030101010101" pitchFamily="2" charset="-122"/>
                          <a:ea typeface="宋体" panose="02010600030101010101" pitchFamily="2" charset="-122"/>
                          <a:cs typeface="宋体" panose="02010600030101010101" pitchFamily="2" charset="-122"/>
                        </a:rPr>
                        <a:t>2</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1" u="none">
                          <a:solidFill>
                            <a:srgbClr val="000000"/>
                          </a:solidFill>
                          <a:latin typeface="宋体" panose="02010600030101010101" pitchFamily="2" charset="-122"/>
                          <a:ea typeface="宋体" panose="02010600030101010101" pitchFamily="2" charset="-122"/>
                          <a:cs typeface="宋体" panose="02010600030101010101" pitchFamily="2" charset="-122"/>
                        </a:rPr>
                        <a:t>150</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endParaRPr lang="zh-CN" altLang="en-US" sz="18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endParaRPr lang="zh-CN" altLang="en-US" sz="18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-150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77800">
                <a:tc>
                  <a:txBody>
                    <a:bodyPr/>
                    <a:lstStyle/>
                    <a:p>
                      <a:pPr marL="0" indent="0" algn="ctr">
                        <a:buNone/>
                      </a:pPr>
                      <a:r>
                        <a:rPr lang="en-US" altLang="zh-CN" sz="1800" b="1" u="none">
                          <a:solidFill>
                            <a:srgbClr val="000000"/>
                          </a:solidFill>
                          <a:latin typeface="宋体" panose="02010600030101010101" pitchFamily="2" charset="-122"/>
                          <a:ea typeface="宋体" panose="02010600030101010101" pitchFamily="2" charset="-122"/>
                          <a:cs typeface="宋体" panose="02010600030101010101" pitchFamily="2" charset="-122"/>
                        </a:rPr>
                        <a:t>3</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endParaRPr lang="zh-CN" altLang="en-US" sz="18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1" u="none">
                          <a:solidFill>
                            <a:srgbClr val="000000"/>
                          </a:solidFill>
                          <a:latin typeface="宋体" panose="02010600030101010101" pitchFamily="2" charset="-122"/>
                          <a:ea typeface="宋体" panose="02010600030101010101" pitchFamily="2" charset="-122"/>
                          <a:cs typeface="宋体" panose="02010600030101010101" pitchFamily="2" charset="-122"/>
                        </a:rPr>
                        <a:t>670</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1" u="none">
                          <a:solidFill>
                            <a:srgbClr val="000000"/>
                          </a:solidFill>
                          <a:latin typeface="宋体" panose="02010600030101010101" pitchFamily="2" charset="-122"/>
                          <a:ea typeface="宋体" panose="02010600030101010101" pitchFamily="2" charset="-122"/>
                          <a:cs typeface="宋体" panose="02010600030101010101" pitchFamily="2" charset="-122"/>
                        </a:rPr>
                        <a:t>450</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220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77800">
                <a:tc>
                  <a:txBody>
                    <a:bodyPr/>
                    <a:lstStyle/>
                    <a:p>
                      <a:pPr marL="0" indent="0" algn="ctr">
                        <a:buNone/>
                      </a:pPr>
                      <a:r>
                        <a:rPr lang="en-US" altLang="zh-CN" sz="1800" b="1" u="none">
                          <a:solidFill>
                            <a:srgbClr val="000000"/>
                          </a:solidFill>
                          <a:latin typeface="宋体" panose="02010600030101010101" pitchFamily="2" charset="-122"/>
                          <a:ea typeface="宋体" panose="02010600030101010101" pitchFamily="2" charset="-122"/>
                          <a:cs typeface="宋体" panose="02010600030101010101" pitchFamily="2" charset="-122"/>
                        </a:rPr>
                        <a:t>4--10</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endParaRPr lang="zh-CN" altLang="en-US" sz="1800" b="1" u="none">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1" u="none">
                          <a:solidFill>
                            <a:srgbClr val="000000"/>
                          </a:solidFill>
                          <a:latin typeface="宋体" panose="02010600030101010101" pitchFamily="2" charset="-122"/>
                          <a:ea typeface="宋体" panose="02010600030101010101" pitchFamily="2" charset="-122"/>
                          <a:cs typeface="宋体" panose="02010600030101010101" pitchFamily="2" charset="-122"/>
                        </a:rPr>
                        <a:t>1050</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l">
                        <a:buNone/>
                      </a:pPr>
                      <a:r>
                        <a:rPr lang="en-US" altLang="zh-CN" sz="1800" b="1" u="none">
                          <a:solidFill>
                            <a:srgbClr val="000000"/>
                          </a:solidFill>
                          <a:latin typeface="宋体" panose="02010600030101010101" pitchFamily="2" charset="-122"/>
                          <a:ea typeface="宋体" panose="02010600030101010101" pitchFamily="2" charset="-122"/>
                          <a:cs typeface="宋体" panose="02010600030101010101" pitchFamily="2" charset="-122"/>
                        </a:rPr>
                        <a:t>670</a:t>
                      </a:r>
                    </a:p>
                  </a:txBody>
                  <a:tcPr marL="0" marR="0" marT="0" marB="0"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altLang="zh-CN" sz="1800" b="1" u="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380</a:t>
                      </a:r>
                    </a:p>
                  </a:txBody>
                  <a:tcPr marL="0" marR="0" marT="0" marB="0">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0223" name="文本框 3"/>
          <p:cNvSpPr txBox="1"/>
          <p:nvPr/>
        </p:nvSpPr>
        <p:spPr>
          <a:xfrm>
            <a:off x="1757363" y="1254125"/>
            <a:ext cx="4516437" cy="396875"/>
          </a:xfrm>
          <a:prstGeom prst="rect">
            <a:avLst/>
          </a:prstGeom>
          <a:noFill/>
          <a:ln w="9525">
            <a:noFill/>
          </a:ln>
        </p:spPr>
        <p:txBody>
          <a:bodyPr wrap="square" anchor="t">
            <a:spAutoFit/>
          </a:bodyPr>
          <a:lstStyle/>
          <a:p>
            <a:pPr lvl="0" indent="0"/>
            <a:r>
              <a:rPr lang="zh-CN" altLang="en-US" sz="2000" b="1">
                <a:latin typeface="Times New Roman" panose="02020603050405020304" pitchFamily="18" charset="0"/>
                <a:ea typeface="宋体" panose="02010600030101010101" pitchFamily="2" charset="-122"/>
              </a:rPr>
              <a:t>表</a:t>
            </a:r>
            <a:r>
              <a:rPr lang="en-US" altLang="zh-CN" sz="2000" b="1">
                <a:latin typeface="Times New Roman" panose="02020603050405020304" pitchFamily="18" charset="0"/>
                <a:ea typeface="宋体" panose="02010600030101010101" pitchFamily="2" charset="-122"/>
              </a:rPr>
              <a:t>4-5 </a:t>
            </a:r>
            <a:r>
              <a:rPr lang="zh-CN" altLang="en-US" sz="2000" b="1">
                <a:latin typeface="Times New Roman" panose="02020603050405020304" pitchFamily="18" charset="0"/>
                <a:ea typeface="宋体" panose="02010600030101010101" pitchFamily="2" charset="-122"/>
              </a:rPr>
              <a:t>某项目的现金流量（单位：万元）</a:t>
            </a:r>
          </a:p>
        </p:txBody>
      </p:sp>
      <p:sp>
        <p:nvSpPr>
          <p:cNvPr id="50224" name="文本框 4"/>
          <p:cNvSpPr txBox="1"/>
          <p:nvPr/>
        </p:nvSpPr>
        <p:spPr>
          <a:xfrm>
            <a:off x="373063" y="3740150"/>
            <a:ext cx="696912" cy="457200"/>
          </a:xfrm>
          <a:prstGeom prst="rect">
            <a:avLst/>
          </a:prstGeom>
          <a:noFill/>
          <a:ln w="9525">
            <a:noFill/>
          </a:ln>
        </p:spPr>
        <p:txBody>
          <a:bodyPr wrap="square" anchor="t">
            <a:spAutoFit/>
          </a:bodyPr>
          <a:lstStyle/>
          <a:p>
            <a:pPr lvl="0" indent="0"/>
            <a:r>
              <a:rPr lang="zh-CN" altLang="en-US" b="1">
                <a:latin typeface="Times New Roman" panose="02020603050405020304" pitchFamily="18" charset="0"/>
                <a:ea typeface="宋体" panose="02010600030101010101" pitchFamily="2" charset="-122"/>
              </a:rPr>
              <a:t>解：</a:t>
            </a:r>
          </a:p>
        </p:txBody>
      </p:sp>
      <p:graphicFrame>
        <p:nvGraphicFramePr>
          <p:cNvPr id="50225" name="Object 6"/>
          <p:cNvGraphicFramePr>
            <a:graphicFrameLocks noChangeAspect="1"/>
          </p:cNvGraphicFramePr>
          <p:nvPr/>
        </p:nvGraphicFramePr>
        <p:xfrm>
          <a:off x="1179513" y="3492500"/>
          <a:ext cx="3533775" cy="950913"/>
        </p:xfrm>
        <a:graphic>
          <a:graphicData uri="http://schemas.openxmlformats.org/presentationml/2006/ole">
            <mc:AlternateContent xmlns:mc="http://schemas.openxmlformats.org/markup-compatibility/2006">
              <mc:Choice xmlns:v="urn:schemas-microsoft-com:vml" Requires="v">
                <p:oleObj spid="_x0000_s35864" r:id="rId5" imgW="1257300" imgH="431800" progId="Equation.3">
                  <p:embed/>
                </p:oleObj>
              </mc:Choice>
              <mc:Fallback>
                <p:oleObj r:id="rId5" imgW="1257300" imgH="431800" progId="Equation.3">
                  <p:embed/>
                  <p:pic>
                    <p:nvPicPr>
                      <p:cNvPr id="50225" name="Object 6"/>
                      <p:cNvPicPr/>
                      <p:nvPr/>
                    </p:nvPicPr>
                    <p:blipFill>
                      <a:blip r:embed="rId6"/>
                      <a:stretch>
                        <a:fillRect/>
                      </a:stretch>
                    </p:blipFill>
                    <p:spPr>
                      <a:xfrm>
                        <a:off x="1179513" y="3492500"/>
                        <a:ext cx="3533775" cy="950913"/>
                      </a:xfrm>
                      <a:prstGeom prst="rect">
                        <a:avLst/>
                      </a:prstGeom>
                      <a:noFill/>
                      <a:ln w="38100">
                        <a:noFill/>
                        <a:miter/>
                      </a:ln>
                    </p:spPr>
                  </p:pic>
                </p:oleObj>
              </mc:Fallback>
            </mc:AlternateContent>
          </a:graphicData>
        </a:graphic>
      </p:graphicFrame>
      <p:sp>
        <p:nvSpPr>
          <p:cNvPr id="51250" name="文本框 5"/>
          <p:cNvSpPr txBox="1"/>
          <p:nvPr/>
        </p:nvSpPr>
        <p:spPr>
          <a:xfrm>
            <a:off x="2284413" y="5300980"/>
            <a:ext cx="2159000" cy="457200"/>
          </a:xfrm>
          <a:prstGeom prst="rect">
            <a:avLst/>
          </a:prstGeom>
          <a:noFill/>
          <a:ln w="9525">
            <a:noFill/>
          </a:ln>
        </p:spPr>
        <p:txBody>
          <a:bodyPr wrap="square" anchor="t">
            <a:spAutoFit/>
          </a:bodyPr>
          <a:lstStyle/>
          <a:p>
            <a:pPr lvl="0" indent="0"/>
            <a:r>
              <a:rPr lang="en-US" altLang="zh-CN" b="1">
                <a:latin typeface="Times New Roman" panose="02020603050405020304" pitchFamily="18" charset="0"/>
                <a:ea typeface="宋体" panose="02010600030101010101" pitchFamily="2" charset="-122"/>
              </a:rPr>
              <a:t>=928.4</a:t>
            </a:r>
            <a:r>
              <a:rPr lang="zh-CN" altLang="en-US" b="1">
                <a:latin typeface="Times New Roman" panose="02020603050405020304" pitchFamily="18" charset="0"/>
                <a:ea typeface="宋体" panose="02010600030101010101" pitchFamily="2" charset="-122"/>
              </a:rPr>
              <a:t>万元</a:t>
            </a:r>
          </a:p>
        </p:txBody>
      </p:sp>
      <p:sp>
        <p:nvSpPr>
          <p:cNvPr id="51251" name="文本框 6"/>
          <p:cNvSpPr txBox="1"/>
          <p:nvPr/>
        </p:nvSpPr>
        <p:spPr>
          <a:xfrm>
            <a:off x="1179513" y="5988050"/>
            <a:ext cx="6470650" cy="457200"/>
          </a:xfrm>
          <a:prstGeom prst="rect">
            <a:avLst/>
          </a:prstGeom>
          <a:noFill/>
          <a:ln w="9525">
            <a:noFill/>
          </a:ln>
        </p:spPr>
        <p:txBody>
          <a:bodyPr wrap="square" anchor="t">
            <a:spAutoFit/>
          </a:bodyPr>
          <a:lstStyle/>
          <a:p>
            <a:pPr lvl="0" indent="0"/>
            <a:r>
              <a:rPr lang="zh-CN" altLang="en-US" b="1">
                <a:latin typeface="Times New Roman" panose="02020603050405020304" pitchFamily="18" charset="0"/>
                <a:ea typeface="宋体" panose="02010600030101010101" pitchFamily="2" charset="-122"/>
              </a:rPr>
              <a:t>由于</a:t>
            </a:r>
            <a:r>
              <a:rPr lang="en-US" altLang="zh-CN" b="1">
                <a:latin typeface="Times New Roman" panose="02020603050405020304" pitchFamily="18" charset="0"/>
                <a:ea typeface="宋体" panose="02010600030101010101" pitchFamily="2" charset="-122"/>
              </a:rPr>
              <a:t>NPV&gt;0</a:t>
            </a:r>
            <a:r>
              <a:rPr lang="zh-CN" altLang="en-US" b="1">
                <a:latin typeface="Times New Roman" panose="02020603050405020304" pitchFamily="18" charset="0"/>
                <a:ea typeface="宋体" panose="02010600030101010101" pitchFamily="2" charset="-122"/>
              </a:rPr>
              <a:t>，所以项目在经济上是可行的。</a:t>
            </a:r>
          </a:p>
        </p:txBody>
      </p:sp>
      <p:graphicFrame>
        <p:nvGraphicFramePr>
          <p:cNvPr id="51252" name="对象 7"/>
          <p:cNvGraphicFramePr/>
          <p:nvPr/>
        </p:nvGraphicFramePr>
        <p:xfrm>
          <a:off x="2201863" y="4443413"/>
          <a:ext cx="6946900" cy="735012"/>
        </p:xfrm>
        <a:graphic>
          <a:graphicData uri="http://schemas.openxmlformats.org/presentationml/2006/ole">
            <mc:AlternateContent xmlns:mc="http://schemas.openxmlformats.org/markup-compatibility/2006">
              <mc:Choice xmlns:v="urn:schemas-microsoft-com:vml" Requires="v">
                <p:oleObj spid="_x0000_s35865" r:id="rId7" imgW="6774180" imgH="932180" progId="Equation.KSEE3">
                  <p:embed/>
                </p:oleObj>
              </mc:Choice>
              <mc:Fallback>
                <p:oleObj r:id="rId7" imgW="6774180" imgH="932180" progId="Equation.KSEE3">
                  <p:embed/>
                  <p:pic>
                    <p:nvPicPr>
                      <p:cNvPr id="51252" name="对象 7"/>
                      <p:cNvPicPr/>
                      <p:nvPr/>
                    </p:nvPicPr>
                    <p:blipFill>
                      <a:blip r:embed="rId8"/>
                      <a:stretch>
                        <a:fillRect/>
                      </a:stretch>
                    </p:blipFill>
                    <p:spPr>
                      <a:xfrm>
                        <a:off x="2201863" y="4443413"/>
                        <a:ext cx="6946900" cy="735012"/>
                      </a:xfrm>
                      <a:prstGeom prst="rect">
                        <a:avLst/>
                      </a:prstGeom>
                      <a:noFill/>
                      <a:ln w="38100">
                        <a:noFill/>
                        <a:miter/>
                      </a:ln>
                    </p:spPr>
                  </p:pic>
                </p:oleObj>
              </mc:Fallback>
            </mc:AlternateContent>
          </a:graphicData>
        </a:graphic>
      </p:graphicFrame>
      <p:sp>
        <p:nvSpPr>
          <p:cNvPr id="4" name="文本框 3"/>
          <p:cNvSpPr txBox="1"/>
          <p:nvPr/>
        </p:nvSpPr>
        <p:spPr>
          <a:xfrm>
            <a:off x="567532" y="26202"/>
            <a:ext cx="5107781" cy="523220"/>
          </a:xfrm>
          <a:prstGeom prst="rect">
            <a:avLst/>
          </a:prstGeom>
          <a:noFill/>
        </p:spPr>
        <p:txBody>
          <a:bodyPr wrap="square" rtlCol="0">
            <a:spAutoFit/>
          </a:bodyPr>
          <a:lstStyle/>
          <a:p>
            <a:r>
              <a:rPr lang="zh-CN" altLang="en-US" sz="2800" b="1" smtClean="0">
                <a:solidFill>
                  <a:srgbClr val="FF0000"/>
                </a:solidFill>
              </a:rPr>
              <a:t>净现值例题</a:t>
            </a:r>
            <a:endParaRPr lang="zh-CN" altLang="en-US" sz="2800" b="1">
              <a:solidFill>
                <a:srgbClr val="FF0000"/>
              </a:solidFill>
            </a:endParaRPr>
          </a:p>
        </p:txBody>
      </p:sp>
    </p:spTree>
    <p:extLst>
      <p:ext uri="{BB962C8B-B14F-4D97-AF65-F5344CB8AC3E}">
        <p14:creationId xmlns:p14="http://schemas.microsoft.com/office/powerpoint/2010/main" val="1350418205"/>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0" grpId="0"/>
      <p:bldP spid="5125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3975"/>
            <a:ext cx="9144000" cy="675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6928155"/>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395288" y="1063625"/>
            <a:ext cx="8364537" cy="169068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ts val="0"/>
              </a:spcBef>
              <a:defRPr/>
            </a:pPr>
            <a:r>
              <a:rPr lang="zh-CN" altLang="en-US" dirty="0" smtClean="0">
                <a:solidFill>
                  <a:schemeClr val="tx2"/>
                </a:solidFill>
                <a:latin typeface="+mn-lt"/>
                <a:ea typeface="微软雅黑 Light" panose="020B0502040204020203" pitchFamily="34" charset="-122"/>
              </a:rPr>
              <a:t>例：某设备的购价为40000元，每年的运行收入为15000元，年运行费用3500元，4年后，该设备可以按5000元转让，如基准收益率</a:t>
            </a:r>
            <a:r>
              <a:rPr lang="en-US" altLang="zh-CN" dirty="0" smtClean="0">
                <a:solidFill>
                  <a:schemeClr val="tx2"/>
                </a:solidFill>
                <a:latin typeface="+mn-lt"/>
                <a:ea typeface="微软雅黑 Light" panose="020B0502040204020203" pitchFamily="34" charset="-122"/>
              </a:rPr>
              <a:t>i</a:t>
            </a:r>
            <a:r>
              <a:rPr lang="en-US" altLang="zh-CN" sz="1200" dirty="0" smtClean="0">
                <a:solidFill>
                  <a:schemeClr val="tx2"/>
                </a:solidFill>
                <a:latin typeface="+mn-lt"/>
                <a:ea typeface="微软雅黑 Light" panose="020B0502040204020203" pitchFamily="34" charset="-122"/>
              </a:rPr>
              <a:t>0</a:t>
            </a:r>
            <a:r>
              <a:rPr lang="en-US" altLang="zh-CN" dirty="0" smtClean="0">
                <a:solidFill>
                  <a:schemeClr val="tx2"/>
                </a:solidFill>
                <a:latin typeface="+mn-lt"/>
                <a:ea typeface="微软雅黑 Light" panose="020B0502040204020203" pitchFamily="34" charset="-122"/>
              </a:rPr>
              <a:t>=20%，</a:t>
            </a:r>
            <a:r>
              <a:rPr lang="zh-CN" altLang="en-US" dirty="0" smtClean="0">
                <a:solidFill>
                  <a:schemeClr val="tx2"/>
                </a:solidFill>
                <a:latin typeface="+mn-lt"/>
                <a:ea typeface="微软雅黑 Light" panose="020B0502040204020203" pitchFamily="34" charset="-122"/>
              </a:rPr>
              <a:t>问此项设备投资是否值得？</a:t>
            </a:r>
          </a:p>
        </p:txBody>
      </p:sp>
      <p:sp>
        <p:nvSpPr>
          <p:cNvPr id="36867" name="Text Box 3"/>
          <p:cNvSpPr txBox="1">
            <a:spLocks noChangeArrowheads="1"/>
          </p:cNvSpPr>
          <p:nvPr/>
        </p:nvSpPr>
        <p:spPr bwMode="auto">
          <a:xfrm>
            <a:off x="1030288" y="2859088"/>
            <a:ext cx="7416800" cy="120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ts val="0"/>
              </a:spcBef>
              <a:defRPr/>
            </a:pPr>
            <a:r>
              <a:rPr lang="zh-CN" altLang="en-US" b="1" dirty="0" smtClean="0">
                <a:latin typeface="+mn-lt"/>
                <a:ea typeface="微软雅黑 Light" panose="020B0502040204020203" pitchFamily="34" charset="-122"/>
              </a:rPr>
              <a:t>解：</a:t>
            </a:r>
            <a:r>
              <a:rPr lang="en-US" altLang="zh-CN" b="1" dirty="0" smtClean="0">
                <a:latin typeface="+mn-lt"/>
                <a:ea typeface="微软雅黑 Light" panose="020B0502040204020203" pitchFamily="34" charset="-122"/>
              </a:rPr>
              <a:t>NPV=-40000+（15000-3500）（P／A，20%，4）                  +5000（P／F，20%，4）=-7815（</a:t>
            </a:r>
            <a:r>
              <a:rPr lang="zh-CN" altLang="en-US" b="1" dirty="0" smtClean="0">
                <a:latin typeface="+mn-lt"/>
                <a:ea typeface="微软雅黑 Light" panose="020B0502040204020203" pitchFamily="34" charset="-122"/>
              </a:rPr>
              <a:t>元）</a:t>
            </a:r>
            <a:endParaRPr lang="zh-CN" altLang="en-US" dirty="0" smtClean="0">
              <a:latin typeface="+mn-lt"/>
              <a:ea typeface="微软雅黑 Light" panose="020B0502040204020203" pitchFamily="34" charset="-122"/>
            </a:endParaRPr>
          </a:p>
        </p:txBody>
      </p:sp>
      <p:sp>
        <p:nvSpPr>
          <p:cNvPr id="36868" name="Text Box 4"/>
          <p:cNvSpPr txBox="1">
            <a:spLocks noChangeArrowheads="1"/>
          </p:cNvSpPr>
          <p:nvPr/>
        </p:nvSpPr>
        <p:spPr bwMode="auto">
          <a:xfrm>
            <a:off x="1908175" y="4060825"/>
            <a:ext cx="3268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dirty="0" smtClean="0">
                <a:latin typeface="+mn-lt"/>
                <a:ea typeface="+mn-ea"/>
              </a:rPr>
              <a:t>NPV＜0，</a:t>
            </a:r>
            <a:r>
              <a:rPr lang="zh-CN" altLang="en-US" dirty="0" smtClean="0">
                <a:latin typeface="+mn-lt"/>
                <a:ea typeface="+mn-ea"/>
              </a:rPr>
              <a:t>方案不合理。</a:t>
            </a:r>
          </a:p>
        </p:txBody>
      </p:sp>
      <p:sp>
        <p:nvSpPr>
          <p:cNvPr id="36869" name="Text Box 5"/>
          <p:cNvSpPr txBox="1">
            <a:spLocks noChangeArrowheads="1"/>
          </p:cNvSpPr>
          <p:nvPr/>
        </p:nvSpPr>
        <p:spPr bwMode="auto">
          <a:xfrm>
            <a:off x="1908175" y="4627563"/>
            <a:ext cx="2057400" cy="4572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dirty="0" smtClean="0">
                <a:solidFill>
                  <a:schemeClr val="tx2"/>
                </a:solidFill>
                <a:latin typeface="+mn-lt"/>
                <a:ea typeface="微软雅黑 Light" panose="020B0502040204020203" pitchFamily="34" charset="-122"/>
              </a:rPr>
              <a:t>若选：</a:t>
            </a:r>
            <a:r>
              <a:rPr lang="en-US" altLang="zh-CN" dirty="0" smtClean="0">
                <a:solidFill>
                  <a:schemeClr val="tx2"/>
                </a:solidFill>
                <a:latin typeface="+mn-lt"/>
                <a:ea typeface="微软雅黑 Light" panose="020B0502040204020203" pitchFamily="34" charset="-122"/>
              </a:rPr>
              <a:t>i</a:t>
            </a:r>
            <a:r>
              <a:rPr lang="en-US" altLang="zh-CN" baseline="-25000" dirty="0" smtClean="0">
                <a:solidFill>
                  <a:schemeClr val="tx2"/>
                </a:solidFill>
                <a:latin typeface="+mn-lt"/>
                <a:ea typeface="微软雅黑 Light" panose="020B0502040204020203" pitchFamily="34" charset="-122"/>
              </a:rPr>
              <a:t>0</a:t>
            </a:r>
            <a:r>
              <a:rPr lang="en-US" altLang="zh-CN" dirty="0" smtClean="0">
                <a:solidFill>
                  <a:schemeClr val="tx2"/>
                </a:solidFill>
                <a:latin typeface="+mn-lt"/>
                <a:ea typeface="微软雅黑 Light" panose="020B0502040204020203" pitchFamily="34" charset="-122"/>
              </a:rPr>
              <a:t>=8%</a:t>
            </a:r>
          </a:p>
        </p:txBody>
      </p:sp>
      <p:sp>
        <p:nvSpPr>
          <p:cNvPr id="36870" name="Text Box 6"/>
          <p:cNvSpPr txBox="1">
            <a:spLocks noChangeArrowheads="1"/>
          </p:cNvSpPr>
          <p:nvPr/>
        </p:nvSpPr>
        <p:spPr bwMode="auto">
          <a:xfrm>
            <a:off x="1030288" y="5078413"/>
            <a:ext cx="7273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ts val="0"/>
              </a:spcBef>
              <a:defRPr/>
            </a:pPr>
            <a:r>
              <a:rPr lang="en-US" altLang="zh-CN" b="1" dirty="0" smtClean="0">
                <a:latin typeface="+mn-lt"/>
                <a:ea typeface="微软雅黑 Light" panose="020B0502040204020203" pitchFamily="34" charset="-122"/>
              </a:rPr>
              <a:t>NPV=-40000+（15000-3500）（P／A，8%，4）                  +5000（P／F，8%，4）=1763（</a:t>
            </a:r>
            <a:r>
              <a:rPr lang="zh-CN" altLang="en-US" b="1" dirty="0" smtClean="0">
                <a:latin typeface="+mn-lt"/>
                <a:ea typeface="微软雅黑 Light" panose="020B0502040204020203" pitchFamily="34" charset="-122"/>
              </a:rPr>
              <a:t>元）</a:t>
            </a:r>
            <a:endParaRPr lang="zh-CN" altLang="en-US" dirty="0" smtClean="0">
              <a:latin typeface="+mn-lt"/>
              <a:ea typeface="微软雅黑 Light" panose="020B0502040204020203" pitchFamily="34" charset="-122"/>
            </a:endParaRPr>
          </a:p>
        </p:txBody>
      </p:sp>
      <p:sp>
        <p:nvSpPr>
          <p:cNvPr id="36871" name="Text Box 7"/>
          <p:cNvSpPr txBox="1">
            <a:spLocks noChangeArrowheads="1"/>
          </p:cNvSpPr>
          <p:nvPr/>
        </p:nvSpPr>
        <p:spPr bwMode="auto">
          <a:xfrm>
            <a:off x="1930400" y="6278563"/>
            <a:ext cx="2797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en-US" altLang="zh-CN" dirty="0" smtClean="0">
                <a:latin typeface="+mn-lt"/>
                <a:ea typeface="微软雅黑 Light" panose="020B0502040204020203" pitchFamily="34" charset="-122"/>
              </a:rPr>
              <a:t>NPV≥0，</a:t>
            </a:r>
            <a:r>
              <a:rPr lang="zh-CN" altLang="en-US" dirty="0" smtClean="0">
                <a:latin typeface="+mn-lt"/>
                <a:ea typeface="微软雅黑 Light" panose="020B0502040204020203" pitchFamily="34" charset="-122"/>
              </a:rPr>
              <a:t>方案合理。</a:t>
            </a:r>
          </a:p>
        </p:txBody>
      </p:sp>
      <p:sp>
        <p:nvSpPr>
          <p:cNvPr id="36872" name="Text Box 8"/>
          <p:cNvSpPr txBox="1">
            <a:spLocks noChangeArrowheads="1"/>
          </p:cNvSpPr>
          <p:nvPr/>
        </p:nvSpPr>
        <p:spPr bwMode="auto">
          <a:xfrm>
            <a:off x="395288" y="560388"/>
            <a:ext cx="6264275" cy="46196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defRPr/>
            </a:pPr>
            <a:r>
              <a:rPr lang="zh-CN" altLang="en-US" b="1" dirty="0" smtClean="0">
                <a:solidFill>
                  <a:srgbClr val="EB4423"/>
                </a:solidFill>
                <a:latin typeface="+mn-lt"/>
                <a:ea typeface="微软雅黑 Light" panose="020B0502040204020203" pitchFamily="34" charset="-122"/>
              </a:rPr>
              <a:t>基准收益率的选择对方案的遴选有重要影响。</a:t>
            </a:r>
            <a:endParaRPr lang="zh-CN" altLang="en-US" dirty="0" smtClean="0">
              <a:solidFill>
                <a:srgbClr val="EB4423"/>
              </a:solidFill>
              <a:latin typeface="+mn-lt"/>
              <a:ea typeface="微软雅黑 Light" panose="020B0502040204020203" pitchFamily="34" charset="-122"/>
            </a:endParaRPr>
          </a:p>
        </p:txBody>
      </p:sp>
      <p:sp>
        <p:nvSpPr>
          <p:cNvPr id="9" name="文本框 8"/>
          <p:cNvSpPr txBox="1"/>
          <p:nvPr/>
        </p:nvSpPr>
        <p:spPr>
          <a:xfrm>
            <a:off x="470817" y="26500"/>
            <a:ext cx="5107781" cy="523220"/>
          </a:xfrm>
          <a:prstGeom prst="rect">
            <a:avLst/>
          </a:prstGeom>
          <a:noFill/>
        </p:spPr>
        <p:txBody>
          <a:bodyPr wrap="square" rtlCol="0">
            <a:spAutoFit/>
          </a:bodyPr>
          <a:lstStyle/>
          <a:p>
            <a:r>
              <a:rPr lang="zh-CN" altLang="en-US" sz="2800" b="1" smtClean="0">
                <a:solidFill>
                  <a:srgbClr val="FF0000"/>
                </a:solidFill>
              </a:rPr>
              <a:t>净现值例题</a:t>
            </a:r>
            <a:endParaRPr lang="zh-CN" altLang="en-US" sz="2800" b="1">
              <a:solidFill>
                <a:srgbClr val="FF0000"/>
              </a:solidFill>
            </a:endParaRPr>
          </a:p>
        </p:txBody>
      </p:sp>
    </p:spTree>
    <p:extLst>
      <p:ext uri="{BB962C8B-B14F-4D97-AF65-F5344CB8AC3E}">
        <p14:creationId xmlns:p14="http://schemas.microsoft.com/office/powerpoint/2010/main" val="13817633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409" name="Group 65"/>
          <p:cNvGraphicFramePr>
            <a:graphicFrameLocks noGrp="1"/>
          </p:cNvGraphicFramePr>
          <p:nvPr>
            <p:custDataLst>
              <p:tags r:id="rId2"/>
            </p:custDataLst>
          </p:nvPr>
        </p:nvGraphicFramePr>
        <p:xfrm>
          <a:off x="2324100" y="1770380"/>
          <a:ext cx="3907155" cy="1190625"/>
        </p:xfrm>
        <a:graphic>
          <a:graphicData uri="http://schemas.openxmlformats.org/drawingml/2006/table">
            <a:tbl>
              <a:tblPr/>
              <a:tblGrid>
                <a:gridCol w="1312545">
                  <a:extLst>
                    <a:ext uri="{9D8B030D-6E8A-4147-A177-3AD203B41FA5}">
                      <a16:colId xmlns:a16="http://schemas.microsoft.com/office/drawing/2014/main" val="20000"/>
                    </a:ext>
                  </a:extLst>
                </a:gridCol>
                <a:gridCol w="937895">
                  <a:extLst>
                    <a:ext uri="{9D8B030D-6E8A-4147-A177-3AD203B41FA5}">
                      <a16:colId xmlns:a16="http://schemas.microsoft.com/office/drawing/2014/main" val="20001"/>
                    </a:ext>
                  </a:extLst>
                </a:gridCol>
                <a:gridCol w="1656715">
                  <a:extLst>
                    <a:ext uri="{9D8B030D-6E8A-4147-A177-3AD203B41FA5}">
                      <a16:colId xmlns:a16="http://schemas.microsoft.com/office/drawing/2014/main" val="20002"/>
                    </a:ext>
                  </a:extLst>
                </a:gridCol>
              </a:tblGrid>
              <a:tr h="39687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87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875">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-300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45</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pSp>
        <p:nvGrpSpPr>
          <p:cNvPr id="85012" name="Group 68"/>
          <p:cNvGrpSpPr/>
          <p:nvPr/>
        </p:nvGrpSpPr>
        <p:grpSpPr>
          <a:xfrm>
            <a:off x="381000" y="53953"/>
            <a:ext cx="8077200" cy="2095522"/>
            <a:chOff x="240" y="24"/>
            <a:chExt cx="5088" cy="1384"/>
          </a:xfrm>
        </p:grpSpPr>
        <p:grpSp>
          <p:nvGrpSpPr>
            <p:cNvPr id="85013" name="Group 66"/>
            <p:cNvGrpSpPr/>
            <p:nvPr/>
          </p:nvGrpSpPr>
          <p:grpSpPr>
            <a:xfrm>
              <a:off x="240" y="24"/>
              <a:ext cx="5088" cy="1048"/>
              <a:chOff x="240" y="24"/>
              <a:chExt cx="5088" cy="1048"/>
            </a:xfrm>
          </p:grpSpPr>
          <p:sp>
            <p:nvSpPr>
              <p:cNvPr id="85014" name="Rectangle 2"/>
              <p:cNvSpPr/>
              <p:nvPr/>
            </p:nvSpPr>
            <p:spPr>
              <a:xfrm>
                <a:off x="240" y="24"/>
                <a:ext cx="5088" cy="731"/>
              </a:xfrm>
              <a:prstGeom prst="rect">
                <a:avLst/>
              </a:prstGeom>
              <a:noFill/>
              <a:ln w="9525">
                <a:noFill/>
              </a:ln>
            </p:spPr>
            <p:txBody>
              <a:bodyPr anchor="t">
                <a:spAutoFit/>
              </a:bodyPr>
              <a:lstStyle/>
              <a:p>
                <a:pPr lvl="0" indent="0" algn="just" defTabSz="0">
                  <a:lnSpc>
                    <a:spcPct val="150000"/>
                  </a:lnSpc>
                  <a:tabLst>
                    <a:tab pos="0" algn="l"/>
                  </a:tabLst>
                </a:pPr>
                <a:r>
                  <a:rPr lang="zh-CN" altLang="en-US" dirty="0">
                    <a:latin typeface="楷体_GB2312" panose="02010609030101010101" pitchFamily="49" charset="-122"/>
                    <a:ea typeface="楷体_GB2312" panose="02010609030101010101" pitchFamily="49" charset="-122"/>
                  </a:rPr>
                  <a:t>【例</a:t>
                </a:r>
                <a:r>
                  <a:rPr lang="en-US" altLang="zh-CN" dirty="0">
                    <a:latin typeface="楷体_GB2312" panose="02010609030101010101" pitchFamily="49" charset="-122"/>
                    <a:ea typeface="楷体_GB2312" panose="02010609030101010101" pitchFamily="49" charset="-122"/>
                  </a:rPr>
                  <a:t>4-15</a:t>
                </a:r>
                <a:r>
                  <a:rPr lang="zh-CN" altLang="en-US" dirty="0">
                    <a:latin typeface="楷体_GB2312" panose="02010609030101010101" pitchFamily="49" charset="-122"/>
                    <a:ea typeface="楷体_GB2312" panose="02010609030101010101" pitchFamily="49" charset="-122"/>
                  </a:rPr>
                  <a:t>】  </a:t>
                </a:r>
                <a:r>
                  <a:rPr lang="zh-CN" altLang="en-US" sz="2000" dirty="0">
                    <a:latin typeface="楷体_GB2312" panose="02010609030101010101" pitchFamily="49" charset="-122"/>
                    <a:ea typeface="楷体_GB2312" panose="02010609030101010101" pitchFamily="49" charset="-122"/>
                  </a:rPr>
                  <a:t>两个独立方案</a:t>
                </a:r>
                <a:r>
                  <a:rPr lang="en-US" altLang="zh-CN" sz="2000" dirty="0">
                    <a:latin typeface="楷体_GB2312" panose="02010609030101010101" pitchFamily="49" charset="-122"/>
                    <a:ea typeface="楷体_GB2312" panose="02010609030101010101" pitchFamily="49" charset="-122"/>
                  </a:rPr>
                  <a:t>A、B，</a:t>
                </a:r>
                <a:r>
                  <a:rPr lang="zh-CN" altLang="en-US" sz="2000" dirty="0">
                    <a:latin typeface="楷体_GB2312" panose="02010609030101010101" pitchFamily="49" charset="-122"/>
                    <a:ea typeface="楷体_GB2312" panose="02010609030101010101" pitchFamily="49" charset="-122"/>
                  </a:rPr>
                  <a:t>其投资和各年净收益如表4-11所示。试对其进行评价，设</a:t>
                </a:r>
                <a:r>
                  <a:rPr lang="en-US" altLang="zh-CN" sz="2000" dirty="0">
                    <a:latin typeface="楷体_GB2312" panose="02010609030101010101" pitchFamily="49" charset="-122"/>
                    <a:ea typeface="楷体_GB2312" panose="02010609030101010101" pitchFamily="49" charset="-122"/>
                  </a:rPr>
                  <a:t>i</a:t>
                </a:r>
                <a:r>
                  <a:rPr lang="en-US" altLang="zh-CN" sz="2000" baseline="-30000" dirty="0">
                    <a:latin typeface="楷体_GB2312" panose="02010609030101010101" pitchFamily="49" charset="-122"/>
                    <a:ea typeface="楷体_GB2312" panose="02010609030101010101" pitchFamily="49" charset="-122"/>
                  </a:rPr>
                  <a:t>0</a:t>
                </a:r>
                <a:r>
                  <a:rPr lang="en-US" altLang="zh-CN" sz="2000" dirty="0">
                    <a:latin typeface="楷体_GB2312" panose="02010609030101010101" pitchFamily="49" charset="-122"/>
                    <a:ea typeface="楷体_GB2312" panose="02010609030101010101" pitchFamily="49" charset="-122"/>
                  </a:rPr>
                  <a:t>=10%。</a:t>
                </a:r>
              </a:p>
            </p:txBody>
          </p:sp>
          <p:sp>
            <p:nvSpPr>
              <p:cNvPr id="85015" name="Rectangle 3"/>
              <p:cNvSpPr/>
              <p:nvPr/>
            </p:nvSpPr>
            <p:spPr>
              <a:xfrm>
                <a:off x="960" y="809"/>
                <a:ext cx="3538" cy="263"/>
              </a:xfrm>
              <a:prstGeom prst="rect">
                <a:avLst/>
              </a:prstGeom>
              <a:noFill/>
              <a:ln w="9525">
                <a:noFill/>
              </a:ln>
            </p:spPr>
            <p:txBody>
              <a:bodyPr wrap="square" anchor="t">
                <a:spAutoFit/>
              </a:bodyPr>
              <a:lstStyle/>
              <a:p>
                <a:pPr lvl="0" indent="0" algn="ctr"/>
                <a:r>
                  <a:rPr lang="zh-CN" altLang="en-US" sz="2000" dirty="0">
                    <a:latin typeface="Times New Roman" panose="02020603050405020304" pitchFamily="18" charset="0"/>
                    <a:ea typeface="黑体" panose="02010609060101010101" pitchFamily="49" charset="-122"/>
                  </a:rPr>
                  <a:t>表4-1</a:t>
                </a:r>
                <a:r>
                  <a:rPr lang="en-US" altLang="zh-CN" sz="2000" dirty="0">
                    <a:latin typeface="Times New Roman" panose="02020603050405020304" pitchFamily="18" charset="0"/>
                    <a:ea typeface="黑体" panose="02010609060101010101" pitchFamily="49" charset="-122"/>
                  </a:rPr>
                  <a:t>3</a:t>
                </a:r>
                <a:r>
                  <a:rPr lang="zh-CN" altLang="en-US" sz="2000" dirty="0">
                    <a:latin typeface="Times New Roman" panose="02020603050405020304" pitchFamily="18" charset="0"/>
                    <a:ea typeface="黑体" panose="02010609060101010101" pitchFamily="49" charset="-122"/>
                  </a:rPr>
                  <a:t>  例4-13的方案投资和净收益   单位：万元</a:t>
                </a:r>
              </a:p>
            </p:txBody>
          </p:sp>
        </p:grpSp>
        <p:grpSp>
          <p:nvGrpSpPr>
            <p:cNvPr id="85016" name="Group 67"/>
            <p:cNvGrpSpPr/>
            <p:nvPr/>
          </p:nvGrpSpPr>
          <p:grpSpPr>
            <a:xfrm>
              <a:off x="1521" y="1158"/>
              <a:ext cx="680" cy="250"/>
              <a:chOff x="1521" y="1158"/>
              <a:chExt cx="680" cy="250"/>
            </a:xfrm>
          </p:grpSpPr>
          <p:sp>
            <p:nvSpPr>
              <p:cNvPr id="85017" name="Text Box 55"/>
              <p:cNvSpPr txBox="1"/>
              <p:nvPr/>
            </p:nvSpPr>
            <p:spPr>
              <a:xfrm>
                <a:off x="1861" y="1158"/>
                <a:ext cx="340" cy="201"/>
              </a:xfrm>
              <a:prstGeom prst="rect">
                <a:avLst/>
              </a:prstGeom>
              <a:noFill/>
              <a:ln w="9525">
                <a:noFill/>
              </a:ln>
            </p:spPr>
            <p:txBody>
              <a:bodyPr wrap="square" anchor="t">
                <a:spAutoFit/>
              </a:bodyPr>
              <a:lstStyle/>
              <a:p>
                <a:pPr lvl="0" indent="0"/>
                <a:r>
                  <a:rPr lang="zh-CN" altLang="en-US" sz="1400" dirty="0">
                    <a:latin typeface="Times New Roman" panose="02020603050405020304" pitchFamily="18" charset="0"/>
                    <a:ea typeface="宋体" panose="02010600030101010101" pitchFamily="2" charset="-122"/>
                  </a:rPr>
                  <a:t>年份</a:t>
                </a:r>
              </a:p>
            </p:txBody>
          </p:sp>
          <p:sp>
            <p:nvSpPr>
              <p:cNvPr id="85018" name="Text Box 56"/>
              <p:cNvSpPr txBox="1"/>
              <p:nvPr/>
            </p:nvSpPr>
            <p:spPr>
              <a:xfrm>
                <a:off x="1521" y="1207"/>
                <a:ext cx="340" cy="201"/>
              </a:xfrm>
              <a:prstGeom prst="rect">
                <a:avLst/>
              </a:prstGeom>
              <a:noFill/>
              <a:ln w="9525">
                <a:noFill/>
              </a:ln>
            </p:spPr>
            <p:txBody>
              <a:bodyPr wrap="square" anchor="t">
                <a:spAutoFit/>
              </a:bodyPr>
              <a:lstStyle/>
              <a:p>
                <a:pPr lvl="0" indent="0"/>
                <a:r>
                  <a:rPr lang="zh-CN" altLang="en-US" sz="1400" dirty="0">
                    <a:latin typeface="Times New Roman" panose="02020603050405020304" pitchFamily="18" charset="0"/>
                    <a:ea typeface="宋体" panose="02010600030101010101" pitchFamily="2" charset="-122"/>
                  </a:rPr>
                  <a:t>方案</a:t>
                </a:r>
              </a:p>
            </p:txBody>
          </p:sp>
        </p:grpSp>
      </p:grpSp>
      <p:grpSp>
        <p:nvGrpSpPr>
          <p:cNvPr id="5" name="Group 70"/>
          <p:cNvGrpSpPr/>
          <p:nvPr/>
        </p:nvGrpSpPr>
        <p:grpSpPr>
          <a:xfrm>
            <a:off x="900113" y="3122613"/>
            <a:ext cx="7558087" cy="3261908"/>
            <a:chOff x="567" y="1920"/>
            <a:chExt cx="4761" cy="2100"/>
          </a:xfrm>
        </p:grpSpPr>
        <p:sp>
          <p:nvSpPr>
            <p:cNvPr id="85020" name="Rectangle 69"/>
            <p:cNvSpPr/>
            <p:nvPr/>
          </p:nvSpPr>
          <p:spPr>
            <a:xfrm>
              <a:off x="567" y="1979"/>
              <a:ext cx="4536" cy="2041"/>
            </a:xfrm>
            <a:prstGeom prst="rect">
              <a:avLst/>
            </a:prstGeom>
            <a:noFill/>
            <a:ln w="9525">
              <a:noFill/>
            </a:ln>
          </p:spPr>
          <p:txBody>
            <a:bodyPr wrap="none" anchor="ctr"/>
            <a:lstStyle/>
            <a:p>
              <a:pPr lvl="0" indent="0"/>
              <a:endParaRPr lang="zh-CN" altLang="en-US" dirty="0">
                <a:latin typeface="Times New Roman" panose="02020603050405020304" pitchFamily="18" charset="0"/>
                <a:ea typeface="宋体" panose="02010600030101010101" pitchFamily="2" charset="-122"/>
              </a:endParaRPr>
            </a:p>
          </p:txBody>
        </p:sp>
        <p:grpSp>
          <p:nvGrpSpPr>
            <p:cNvPr id="85021" name="Group 63"/>
            <p:cNvGrpSpPr/>
            <p:nvPr/>
          </p:nvGrpSpPr>
          <p:grpSpPr>
            <a:xfrm>
              <a:off x="960" y="1920"/>
              <a:ext cx="3744" cy="1825"/>
              <a:chOff x="1104" y="2304"/>
              <a:chExt cx="3744" cy="1825"/>
            </a:xfrm>
          </p:grpSpPr>
          <p:sp>
            <p:nvSpPr>
              <p:cNvPr id="85022" name="Rectangle 62"/>
              <p:cNvSpPr/>
              <p:nvPr/>
            </p:nvSpPr>
            <p:spPr>
              <a:xfrm>
                <a:off x="1104" y="2304"/>
                <a:ext cx="3744" cy="1825"/>
              </a:xfrm>
              <a:prstGeom prst="rect">
                <a:avLst/>
              </a:prstGeom>
              <a:noFill/>
              <a:ln w="9525">
                <a:noFill/>
              </a:ln>
            </p:spPr>
            <p:txBody>
              <a:bodyPr anchor="t">
                <a:spAutoFit/>
              </a:bodyPr>
              <a:lstStyle/>
              <a:p>
                <a:pPr lvl="0" indent="0" algn="just">
                  <a:lnSpc>
                    <a:spcPct val="150000"/>
                  </a:lnSpc>
                </a:pPr>
                <a:r>
                  <a:rPr lang="zh-CN" altLang="en-US" sz="2000" dirty="0">
                    <a:latin typeface="Times New Roman" panose="02020603050405020304" pitchFamily="18" charset="0"/>
                    <a:ea typeface="宋体" panose="02010600030101010101" pitchFamily="2" charset="-122"/>
                  </a:rPr>
                  <a:t>解：运用式(4-20)，两方案的净现值分别为：</a:t>
                </a:r>
              </a:p>
              <a:p>
                <a:pPr lvl="0" indent="0" algn="just" eaLnBrk="0" hangingPunct="0">
                  <a:lnSpc>
                    <a:spcPct val="150000"/>
                  </a:lnSpc>
                </a:pPr>
                <a:r>
                  <a:rPr lang="zh-CN" altLang="en-US" sz="2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NPV</a:t>
                </a:r>
                <a:r>
                  <a:rPr lang="en-US" altLang="zh-CN" sz="2000" baseline="-30000" dirty="0">
                    <a:latin typeface="Times New Roman" panose="02020603050405020304" pitchFamily="18" charset="0"/>
                    <a:ea typeface="宋体" panose="02010600030101010101" pitchFamily="2" charset="-122"/>
                  </a:rPr>
                  <a:t>A</a:t>
                </a:r>
                <a:r>
                  <a:rPr lang="en-US" altLang="zh-CN" sz="2000" dirty="0">
                    <a:latin typeface="Times New Roman" panose="02020603050405020304" pitchFamily="18" charset="0"/>
                    <a:ea typeface="宋体" panose="02010600030101010101" pitchFamily="2" charset="-122"/>
                  </a:rPr>
                  <a:t>=CF</a:t>
                </a:r>
                <a:r>
                  <a:rPr lang="en-US" altLang="zh-CN" sz="2000" baseline="-30000" dirty="0">
                    <a:latin typeface="Times New Roman" panose="02020603050405020304" pitchFamily="18" charset="0"/>
                    <a:ea typeface="宋体" panose="02010600030101010101" pitchFamily="2" charset="-122"/>
                  </a:rPr>
                  <a:t>A</a:t>
                </a:r>
                <a:r>
                  <a:rPr lang="en-US" altLang="zh-CN" sz="2000" dirty="0">
                    <a:latin typeface="Times New Roman" panose="02020603050405020304" pitchFamily="18" charset="0"/>
                    <a:ea typeface="宋体" panose="02010600030101010101" pitchFamily="2" charset="-122"/>
                  </a:rPr>
                  <a:t>（P/A, i, n)－I</a:t>
                </a:r>
                <a:r>
                  <a:rPr lang="en-US" altLang="zh-CN" sz="2000" baseline="-30000" dirty="0">
                    <a:latin typeface="Times New Roman" panose="02020603050405020304" pitchFamily="18" charset="0"/>
                    <a:ea typeface="宋体" panose="02010600030101010101" pitchFamily="2" charset="-122"/>
                  </a:rPr>
                  <a:t>A</a:t>
                </a:r>
                <a:endParaRPr lang="en-US" altLang="zh-CN" sz="2000" dirty="0">
                  <a:latin typeface="Times New Roman" panose="02020603050405020304" pitchFamily="18" charset="0"/>
                  <a:ea typeface="宋体" panose="02010600030101010101" pitchFamily="2" charset="-122"/>
                </a:endParaRPr>
              </a:p>
              <a:p>
                <a:pPr lvl="0" indent="0" algn="just" eaLnBrk="0" hangingPunct="0">
                  <a:lnSpc>
                    <a:spcPct val="150000"/>
                  </a:lnSpc>
                </a:pPr>
                <a:r>
                  <a:rPr lang="en-US" altLang="zh-CN" sz="2000" dirty="0">
                    <a:latin typeface="Times New Roman" panose="02020603050405020304" pitchFamily="18" charset="0"/>
                    <a:ea typeface="宋体" panose="02010600030101010101" pitchFamily="2" charset="-122"/>
                  </a:rPr>
                  <a:t>         =                                             (</a:t>
                </a:r>
                <a:r>
                  <a:rPr lang="zh-CN" altLang="en-US" sz="2000" dirty="0">
                    <a:latin typeface="Times New Roman" panose="02020603050405020304" pitchFamily="18" charset="0"/>
                    <a:ea typeface="宋体" panose="02010600030101010101" pitchFamily="2" charset="-122"/>
                  </a:rPr>
                  <a:t>万元）</a:t>
                </a:r>
              </a:p>
              <a:p>
                <a:pPr lvl="0" indent="0" algn="just" eaLnBrk="0" hangingPunct="0">
                  <a:lnSpc>
                    <a:spcPct val="150000"/>
                  </a:lnSpc>
                </a:pPr>
                <a:r>
                  <a:rPr lang="zh-CN" altLang="en-US" sz="2000" dirty="0">
                    <a:latin typeface="Times New Roman" panose="02020603050405020304" pitchFamily="18" charset="0"/>
                    <a:ea typeface="宋体" panose="02010600030101010101" pitchFamily="2" charset="-122"/>
                  </a:rPr>
                  <a:t>    </a:t>
                </a:r>
                <a:r>
                  <a:rPr lang="en-US" altLang="zh-CN" sz="2000" dirty="0">
                    <a:latin typeface="Times New Roman" panose="02020603050405020304" pitchFamily="18" charset="0"/>
                    <a:ea typeface="宋体" panose="02010600030101010101" pitchFamily="2" charset="-122"/>
                  </a:rPr>
                  <a:t>NPV</a:t>
                </a:r>
                <a:r>
                  <a:rPr lang="en-US" altLang="zh-CN" sz="2000" baseline="-30000" dirty="0">
                    <a:latin typeface="Times New Roman" panose="02020603050405020304" pitchFamily="18" charset="0"/>
                    <a:ea typeface="宋体" panose="02010600030101010101" pitchFamily="2" charset="-122"/>
                  </a:rPr>
                  <a:t>B</a:t>
                </a:r>
                <a:r>
                  <a:rPr lang="en-US" altLang="zh-CN" sz="2000" dirty="0">
                    <a:latin typeface="Times New Roman" panose="02020603050405020304" pitchFamily="18" charset="0"/>
                    <a:ea typeface="宋体" panose="02010600030101010101" pitchFamily="2" charset="-122"/>
                  </a:rPr>
                  <a:t>=CF</a:t>
                </a:r>
                <a:r>
                  <a:rPr lang="en-US" altLang="zh-CN" sz="2000" baseline="-30000" dirty="0">
                    <a:latin typeface="Times New Roman" panose="02020603050405020304" pitchFamily="18" charset="0"/>
                    <a:ea typeface="宋体" panose="02010600030101010101" pitchFamily="2" charset="-122"/>
                  </a:rPr>
                  <a:t>B</a:t>
                </a:r>
                <a:r>
                  <a:rPr lang="en-US" altLang="zh-CN" sz="2000" dirty="0">
                    <a:latin typeface="Times New Roman" panose="02020603050405020304" pitchFamily="18" charset="0"/>
                    <a:ea typeface="宋体" panose="02010600030101010101" pitchFamily="2" charset="-122"/>
                  </a:rPr>
                  <a:t>（P/A, i, n)－I</a:t>
                </a:r>
                <a:r>
                  <a:rPr lang="en-US" altLang="zh-CN" sz="2000" baseline="-30000" dirty="0">
                    <a:latin typeface="Times New Roman" panose="02020603050405020304" pitchFamily="18" charset="0"/>
                    <a:ea typeface="宋体" panose="02010600030101010101" pitchFamily="2" charset="-122"/>
                  </a:rPr>
                  <a:t>B</a:t>
                </a:r>
                <a:endParaRPr lang="en-US" altLang="zh-CN" sz="2000" dirty="0">
                  <a:latin typeface="Times New Roman" panose="02020603050405020304" pitchFamily="18" charset="0"/>
                  <a:ea typeface="宋体" panose="02010600030101010101" pitchFamily="2" charset="-122"/>
                </a:endParaRPr>
              </a:p>
              <a:p>
                <a:pPr lvl="0" indent="0" algn="just" eaLnBrk="0" hangingPunct="0">
                  <a:lnSpc>
                    <a:spcPct val="150000"/>
                  </a:lnSpc>
                </a:pPr>
                <a:r>
                  <a:rPr lang="en-US" altLang="zh-CN" sz="2000" dirty="0">
                    <a:latin typeface="Times New Roman" panose="02020603050405020304" pitchFamily="18" charset="0"/>
                    <a:ea typeface="宋体" panose="02010600030101010101" pitchFamily="2" charset="-122"/>
                  </a:rPr>
                  <a:t>         =                                              (</a:t>
                </a:r>
                <a:r>
                  <a:rPr lang="zh-CN" altLang="en-US" sz="2000" dirty="0">
                    <a:latin typeface="Times New Roman" panose="02020603050405020304" pitchFamily="18" charset="0"/>
                    <a:ea typeface="宋体" panose="02010600030101010101" pitchFamily="2" charset="-122"/>
                  </a:rPr>
                  <a:t>万元）</a:t>
                </a:r>
              </a:p>
              <a:p>
                <a:pPr lvl="0" indent="0" eaLnBrk="0" hangingPunct="0">
                  <a:lnSpc>
                    <a:spcPct val="150000"/>
                  </a:lnSpc>
                </a:pPr>
                <a:endParaRPr lang="zh-CN" altLang="en-US" sz="2000" dirty="0">
                  <a:latin typeface="Times New Roman" panose="02020603050405020304" pitchFamily="18" charset="0"/>
                  <a:ea typeface="宋体" panose="02010600030101010101" pitchFamily="2" charset="-122"/>
                </a:endParaRPr>
              </a:p>
            </p:txBody>
          </p:sp>
          <p:graphicFrame>
            <p:nvGraphicFramePr>
              <p:cNvPr id="85023" name="Object 61"/>
              <p:cNvGraphicFramePr>
                <a:graphicFrameLocks noChangeAspect="1"/>
              </p:cNvGraphicFramePr>
              <p:nvPr/>
            </p:nvGraphicFramePr>
            <p:xfrm>
              <a:off x="1728" y="2928"/>
              <a:ext cx="1584" cy="325"/>
            </p:xfrm>
            <a:graphic>
              <a:graphicData uri="http://schemas.openxmlformats.org/presentationml/2006/ole">
                <mc:AlternateContent xmlns:mc="http://schemas.openxmlformats.org/markup-compatibility/2006">
                  <mc:Choice xmlns:v="urn:schemas-microsoft-com:vml" Requires="v">
                    <p:oleObj spid="_x0000_s42006" r:id="rId4" imgW="2184400" imgH="444500" progId="Equation.2">
                      <p:embed/>
                    </p:oleObj>
                  </mc:Choice>
                  <mc:Fallback>
                    <p:oleObj r:id="rId4" imgW="2184400" imgH="444500" progId="Equation.2">
                      <p:embed/>
                      <p:pic>
                        <p:nvPicPr>
                          <p:cNvPr id="85023" name="Object 61"/>
                          <p:cNvPicPr/>
                          <p:nvPr/>
                        </p:nvPicPr>
                        <p:blipFill>
                          <a:blip r:embed="rId5"/>
                          <a:stretch>
                            <a:fillRect/>
                          </a:stretch>
                        </p:blipFill>
                        <p:spPr>
                          <a:xfrm>
                            <a:off x="1728" y="2928"/>
                            <a:ext cx="1584" cy="325"/>
                          </a:xfrm>
                          <a:prstGeom prst="rect">
                            <a:avLst/>
                          </a:prstGeom>
                          <a:noFill/>
                          <a:ln w="38100">
                            <a:noFill/>
                            <a:miter/>
                          </a:ln>
                        </p:spPr>
                      </p:pic>
                    </p:oleObj>
                  </mc:Fallback>
                </mc:AlternateContent>
              </a:graphicData>
            </a:graphic>
          </p:graphicFrame>
          <p:graphicFrame>
            <p:nvGraphicFramePr>
              <p:cNvPr id="85024" name="Object 60"/>
              <p:cNvGraphicFramePr>
                <a:graphicFrameLocks noChangeAspect="1"/>
              </p:cNvGraphicFramePr>
              <p:nvPr/>
            </p:nvGraphicFramePr>
            <p:xfrm>
              <a:off x="1728" y="3504"/>
              <a:ext cx="1584" cy="321"/>
            </p:xfrm>
            <a:graphic>
              <a:graphicData uri="http://schemas.openxmlformats.org/presentationml/2006/ole">
                <mc:AlternateContent xmlns:mc="http://schemas.openxmlformats.org/markup-compatibility/2006">
                  <mc:Choice xmlns:v="urn:schemas-microsoft-com:vml" Requires="v">
                    <p:oleObj spid="_x0000_s42007" r:id="rId6" imgW="2209800" imgH="444500" progId="Equation.2">
                      <p:embed/>
                    </p:oleObj>
                  </mc:Choice>
                  <mc:Fallback>
                    <p:oleObj r:id="rId6" imgW="2209800" imgH="444500" progId="Equation.2">
                      <p:embed/>
                      <p:pic>
                        <p:nvPicPr>
                          <p:cNvPr id="85024" name="Object 60"/>
                          <p:cNvPicPr/>
                          <p:nvPr/>
                        </p:nvPicPr>
                        <p:blipFill>
                          <a:blip r:embed="rId7"/>
                          <a:stretch>
                            <a:fillRect/>
                          </a:stretch>
                        </p:blipFill>
                        <p:spPr>
                          <a:xfrm>
                            <a:off x="1728" y="3504"/>
                            <a:ext cx="1584" cy="321"/>
                          </a:xfrm>
                          <a:prstGeom prst="rect">
                            <a:avLst/>
                          </a:prstGeom>
                          <a:noFill/>
                          <a:ln w="38100">
                            <a:noFill/>
                            <a:miter/>
                          </a:ln>
                        </p:spPr>
                      </p:pic>
                    </p:oleObj>
                  </mc:Fallback>
                </mc:AlternateContent>
              </a:graphicData>
            </a:graphic>
          </p:graphicFrame>
        </p:grpSp>
        <p:sp>
          <p:nvSpPr>
            <p:cNvPr id="85025" name="Rectangle 64"/>
            <p:cNvSpPr/>
            <p:nvPr/>
          </p:nvSpPr>
          <p:spPr>
            <a:xfrm>
              <a:off x="768" y="3522"/>
              <a:ext cx="4560" cy="317"/>
            </a:xfrm>
            <a:prstGeom prst="rect">
              <a:avLst/>
            </a:prstGeom>
            <a:noFill/>
            <a:ln w="9525">
              <a:noFill/>
            </a:ln>
          </p:spPr>
          <p:txBody>
            <a:bodyPr anchor="t">
              <a:spAutoFit/>
            </a:bodyPr>
            <a:lstStyle/>
            <a:p>
              <a:pPr lvl="0" indent="0">
                <a:lnSpc>
                  <a:spcPct val="130000"/>
                </a:lnSpc>
              </a:pPr>
              <a:r>
                <a:rPr lang="zh-CN" altLang="en-US" sz="2000" dirty="0">
                  <a:latin typeface="黑体" panose="02010609060101010101" pitchFamily="49" charset="-122"/>
                  <a:ea typeface="黑体" panose="02010609060101010101" pitchFamily="49" charset="-122"/>
                </a:rPr>
                <a:t>由于</a:t>
              </a:r>
              <a:r>
                <a:rPr lang="en-US" altLang="zh-CN" sz="2000" dirty="0">
                  <a:latin typeface="黑体" panose="02010609060101010101" pitchFamily="49" charset="-122"/>
                  <a:ea typeface="黑体" panose="02010609060101010101" pitchFamily="49" charset="-122"/>
                </a:rPr>
                <a:t>NPV</a:t>
              </a:r>
              <a:r>
                <a:rPr lang="en-US" altLang="zh-CN" sz="2000" baseline="-30000" dirty="0">
                  <a:latin typeface="黑体" panose="02010609060101010101" pitchFamily="49" charset="-122"/>
                  <a:ea typeface="黑体" panose="02010609060101010101" pitchFamily="49" charset="-122"/>
                </a:rPr>
                <a:t>A</a:t>
              </a:r>
              <a:r>
                <a:rPr lang="en-US" altLang="zh-CN" sz="2000" dirty="0">
                  <a:latin typeface="黑体" panose="02010609060101010101" pitchFamily="49" charset="-122"/>
                  <a:ea typeface="黑体" panose="02010609060101010101" pitchFamily="49" charset="-122"/>
                </a:rPr>
                <a:t> &gt; 0，</a:t>
              </a:r>
              <a:r>
                <a:rPr lang="zh-CN" altLang="en-US" sz="2000" dirty="0">
                  <a:latin typeface="黑体" panose="02010609060101010101" pitchFamily="49" charset="-122"/>
                  <a:ea typeface="黑体" panose="02010609060101010101" pitchFamily="49" charset="-122"/>
                </a:rPr>
                <a:t>而</a:t>
              </a:r>
              <a:r>
                <a:rPr lang="en-US" altLang="zh-CN" sz="2000" dirty="0">
                  <a:latin typeface="黑体" panose="02010609060101010101" pitchFamily="49" charset="-122"/>
                  <a:ea typeface="黑体" panose="02010609060101010101" pitchFamily="49" charset="-122"/>
                </a:rPr>
                <a:t>NPV</a:t>
              </a:r>
              <a:r>
                <a:rPr lang="en-US" altLang="zh-CN" sz="2000" baseline="-30000" dirty="0">
                  <a:latin typeface="黑体" panose="02010609060101010101" pitchFamily="49" charset="-122"/>
                  <a:ea typeface="黑体" panose="02010609060101010101" pitchFamily="49" charset="-122"/>
                </a:rPr>
                <a:t>B</a:t>
              </a:r>
              <a:r>
                <a:rPr lang="en-US" altLang="zh-CN" sz="2000" dirty="0">
                  <a:latin typeface="黑体" panose="02010609060101010101" pitchFamily="49" charset="-122"/>
                  <a:ea typeface="黑体" panose="02010609060101010101" pitchFamily="49" charset="-122"/>
                </a:rPr>
                <a:t> &lt; 0，</a:t>
              </a:r>
              <a:r>
                <a:rPr lang="zh-CN" altLang="en-US" sz="2000" dirty="0">
                  <a:latin typeface="黑体" panose="02010609060101010101" pitchFamily="49" charset="-122"/>
                  <a:ea typeface="黑体" panose="02010609060101010101" pitchFamily="49" charset="-122"/>
                </a:rPr>
                <a:t>则方案</a:t>
              </a:r>
              <a:r>
                <a:rPr lang="en-US" altLang="zh-CN" sz="2000" dirty="0">
                  <a:latin typeface="黑体" panose="02010609060101010101" pitchFamily="49" charset="-122"/>
                  <a:ea typeface="黑体" panose="02010609060101010101" pitchFamily="49" charset="-122"/>
                </a:rPr>
                <a:t>A</a:t>
              </a:r>
              <a:r>
                <a:rPr lang="zh-CN" altLang="en-US" sz="2000" dirty="0">
                  <a:latin typeface="黑体" panose="02010609060101010101" pitchFamily="49" charset="-122"/>
                  <a:ea typeface="黑体" panose="02010609060101010101" pitchFamily="49" charset="-122"/>
                </a:rPr>
                <a:t>可接受，方案</a:t>
              </a:r>
              <a:r>
                <a:rPr lang="en-US" altLang="zh-CN" sz="2000" dirty="0">
                  <a:latin typeface="黑体" panose="02010609060101010101" pitchFamily="49" charset="-122"/>
                  <a:ea typeface="黑体" panose="02010609060101010101" pitchFamily="49" charset="-122"/>
                </a:rPr>
                <a:t>B</a:t>
              </a:r>
              <a:r>
                <a:rPr lang="zh-CN" altLang="en-US" sz="2000" dirty="0">
                  <a:latin typeface="黑体" panose="02010609060101010101" pitchFamily="49" charset="-122"/>
                  <a:ea typeface="黑体" panose="02010609060101010101" pitchFamily="49" charset="-122"/>
                </a:rPr>
                <a:t>予以</a:t>
              </a:r>
              <a:r>
                <a:rPr lang="zh-CN" altLang="en-US" sz="2000">
                  <a:latin typeface="黑体" panose="02010609060101010101" pitchFamily="49" charset="-122"/>
                  <a:ea typeface="黑体" panose="02010609060101010101" pitchFamily="49" charset="-122"/>
                </a:rPr>
                <a:t>拒绝</a:t>
              </a:r>
              <a:r>
                <a:rPr lang="zh-CN" altLang="en-US" sz="2000" smtClean="0">
                  <a:latin typeface="黑体" panose="02010609060101010101" pitchFamily="49" charset="-122"/>
                  <a:ea typeface="黑体" panose="02010609060101010101" pitchFamily="49" charset="-122"/>
                </a:rPr>
                <a:t>。</a:t>
              </a:r>
              <a:endParaRPr lang="zh-CN" altLang="en-US" sz="2000" dirty="0">
                <a:latin typeface="黑体" panose="02010609060101010101" pitchFamily="49" charset="-122"/>
                <a:ea typeface="黑体" panose="02010609060101010101" pitchFamily="49" charset="-122"/>
              </a:endParaRPr>
            </a:p>
          </p:txBody>
        </p:sp>
      </p:grpSp>
      <p:sp>
        <p:nvSpPr>
          <p:cNvPr id="3" name="灯片编号占位符 2"/>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76</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 name="文本框 17"/>
          <p:cNvSpPr txBox="1"/>
          <p:nvPr/>
        </p:nvSpPr>
        <p:spPr>
          <a:xfrm>
            <a:off x="617935" y="6237854"/>
            <a:ext cx="5107781" cy="523220"/>
          </a:xfrm>
          <a:prstGeom prst="rect">
            <a:avLst/>
          </a:prstGeom>
          <a:noFill/>
        </p:spPr>
        <p:txBody>
          <a:bodyPr wrap="square" rtlCol="0">
            <a:spAutoFit/>
          </a:bodyPr>
          <a:lstStyle/>
          <a:p>
            <a:r>
              <a:rPr lang="zh-CN" altLang="en-US" sz="2800" b="1" smtClean="0">
                <a:solidFill>
                  <a:srgbClr val="FF0000"/>
                </a:solidFill>
              </a:rPr>
              <a:t>净现值例题</a:t>
            </a:r>
            <a:endParaRPr lang="zh-CN" altLang="en-US" sz="2800" b="1">
              <a:solidFill>
                <a:srgbClr val="FF0000"/>
              </a:solidFill>
            </a:endParaRPr>
          </a:p>
        </p:txBody>
      </p:sp>
    </p:spTree>
    <p:extLst>
      <p:ext uri="{BB962C8B-B14F-4D97-AF65-F5344CB8AC3E}">
        <p14:creationId xmlns:p14="http://schemas.microsoft.com/office/powerpoint/2010/main" val="4271739219"/>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720725" y="476250"/>
            <a:ext cx="3200400" cy="457200"/>
          </a:xfrm>
          <a:prstGeom prst="rect">
            <a:avLst/>
          </a:prstGeom>
          <a:solidFill>
            <a:srgbClr val="CC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rgbClr val="DB4F1D"/>
                </a:solidFill>
              </a:rPr>
              <a:t>不同寿命期方案的比较</a:t>
            </a:r>
          </a:p>
        </p:txBody>
      </p:sp>
      <p:sp>
        <p:nvSpPr>
          <p:cNvPr id="38915" name="Text Box 3"/>
          <p:cNvSpPr txBox="1">
            <a:spLocks noChangeArrowheads="1"/>
          </p:cNvSpPr>
          <p:nvPr/>
        </p:nvSpPr>
        <p:spPr bwMode="auto">
          <a:xfrm>
            <a:off x="711200" y="1166813"/>
            <a:ext cx="7766050" cy="9636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0"/>
              </a:spcBef>
              <a:buFontTx/>
              <a:buNone/>
            </a:pPr>
            <a:r>
              <a:rPr lang="zh-CN" altLang="en-US" sz="2000">
                <a:solidFill>
                  <a:schemeClr val="tx2"/>
                </a:solidFill>
                <a:latin typeface="微软雅黑 Light" panose="020B0502040204020203" pitchFamily="34" charset="-122"/>
                <a:ea typeface="微软雅黑 Light" panose="020B0502040204020203" pitchFamily="34" charset="-122"/>
              </a:rPr>
              <a:t>例：两台设备，其初始投资、寿命、残值、各年的收益如下表所示。</a:t>
            </a:r>
          </a:p>
          <a:p>
            <a:pPr algn="just" eaLnBrk="1" hangingPunct="1">
              <a:lnSpc>
                <a:spcPct val="150000"/>
              </a:lnSpc>
              <a:spcBef>
                <a:spcPct val="0"/>
              </a:spcBef>
              <a:buFontTx/>
              <a:buNone/>
            </a:pPr>
            <a:r>
              <a:rPr lang="zh-CN" altLang="en-US" sz="2000">
                <a:solidFill>
                  <a:schemeClr val="tx2"/>
                </a:solidFill>
                <a:latin typeface="微软雅黑 Light" panose="020B0502040204020203" pitchFamily="34" charset="-122"/>
                <a:ea typeface="微软雅黑 Light" panose="020B0502040204020203" pitchFamily="34" charset="-122"/>
              </a:rPr>
              <a:t>设基准折现率为8%，试用净现值比较，应选择哪个设备？</a:t>
            </a:r>
          </a:p>
        </p:txBody>
      </p:sp>
      <p:graphicFrame>
        <p:nvGraphicFramePr>
          <p:cNvPr id="37892" name="Group 4"/>
          <p:cNvGraphicFramePr>
            <a:graphicFrameLocks noGrp="1"/>
          </p:cNvGraphicFramePr>
          <p:nvPr/>
        </p:nvGraphicFramePr>
        <p:xfrm>
          <a:off x="838200" y="2362200"/>
          <a:ext cx="7239000" cy="1114425"/>
        </p:xfrm>
        <a:graphic>
          <a:graphicData uri="http://schemas.openxmlformats.org/drawingml/2006/table">
            <a:tbl>
              <a:tblPr/>
              <a:tblGrid>
                <a:gridCol w="962025">
                  <a:extLst>
                    <a:ext uri="{9D8B030D-6E8A-4147-A177-3AD203B41FA5}">
                      <a16:colId xmlns:a16="http://schemas.microsoft.com/office/drawing/2014/main" val="20000"/>
                    </a:ext>
                  </a:extLst>
                </a:gridCol>
                <a:gridCol w="1476375">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81272">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dirty="0" smtClean="0">
                          <a:ln>
                            <a:noFill/>
                          </a:ln>
                          <a:solidFill>
                            <a:srgbClr val="21389B"/>
                          </a:solidFill>
                          <a:effectLst/>
                          <a:latin typeface="Times New Roman" panose="02020603050405020304" pitchFamily="18" charset="0"/>
                          <a:ea typeface="宋体" panose="02010600030101010101" pitchFamily="2" charset="-122"/>
                        </a:rPr>
                        <a:t> 方案</a:t>
                      </a:r>
                    </a:p>
                  </a:txBody>
                  <a:tcPr marT="45753" marB="4575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初始投资/元</a:t>
                      </a:r>
                    </a:p>
                  </a:txBody>
                  <a:tcPr marT="45753" marB="4575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寿命/年</a:t>
                      </a:r>
                    </a:p>
                  </a:txBody>
                  <a:tcPr marT="45753" marB="4575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残值/元</a:t>
                      </a:r>
                    </a:p>
                  </a:txBody>
                  <a:tcPr marT="45753" marB="4575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年收益/元</a:t>
                      </a:r>
                    </a:p>
                  </a:txBody>
                  <a:tcPr marT="45753" marB="4575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年费用/元</a:t>
                      </a:r>
                    </a:p>
                  </a:txBody>
                  <a:tcPr marT="45753" marB="4575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6178">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   A</a:t>
                      </a:r>
                    </a:p>
                  </a:txBody>
                  <a:tcPr marT="45753" marB="4575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10000</a:t>
                      </a:r>
                    </a:p>
                  </a:txBody>
                  <a:tcPr marT="45753" marB="4575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      5</a:t>
                      </a:r>
                    </a:p>
                  </a:txBody>
                  <a:tcPr marT="45753" marB="4575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  2000</a:t>
                      </a:r>
                    </a:p>
                  </a:txBody>
                  <a:tcPr marT="45753" marB="4575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dirty="0" smtClean="0">
                          <a:ln>
                            <a:noFill/>
                          </a:ln>
                          <a:solidFill>
                            <a:srgbClr val="21389B"/>
                          </a:solidFill>
                          <a:effectLst/>
                          <a:latin typeface="Times New Roman" panose="02020603050405020304" pitchFamily="18" charset="0"/>
                          <a:ea typeface="宋体" panose="02010600030101010101" pitchFamily="2" charset="-122"/>
                        </a:rPr>
                        <a:t>   5000</a:t>
                      </a:r>
                    </a:p>
                  </a:txBody>
                  <a:tcPr marT="45753" marB="4575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   2200</a:t>
                      </a:r>
                    </a:p>
                  </a:txBody>
                  <a:tcPr marT="45753" marB="4575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697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   B</a:t>
                      </a:r>
                    </a:p>
                  </a:txBody>
                  <a:tcPr marT="45753" marB="4575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15000</a:t>
                      </a:r>
                    </a:p>
                  </a:txBody>
                  <a:tcPr marT="45753" marB="4575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    10</a:t>
                      </a:r>
                    </a:p>
                  </a:txBody>
                  <a:tcPr marT="45753" marB="4575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        0</a:t>
                      </a:r>
                    </a:p>
                  </a:txBody>
                  <a:tcPr marT="45753" marB="4575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   7000</a:t>
                      </a:r>
                    </a:p>
                  </a:txBody>
                  <a:tcPr marT="45753" marB="4575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   4300</a:t>
                      </a:r>
                    </a:p>
                  </a:txBody>
                  <a:tcPr marT="45753" marB="4575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7922" name="Text Box 34"/>
          <p:cNvSpPr txBox="1">
            <a:spLocks noChangeArrowheads="1"/>
          </p:cNvSpPr>
          <p:nvPr/>
        </p:nvSpPr>
        <p:spPr bwMode="auto">
          <a:xfrm>
            <a:off x="720725" y="3511550"/>
            <a:ext cx="7162800" cy="327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ts val="0"/>
              </a:spcBef>
              <a:defRPr/>
            </a:pPr>
            <a:r>
              <a:rPr lang="zh-CN" altLang="en-US" sz="2000" dirty="0" smtClean="0">
                <a:latin typeface="+mn-lt"/>
                <a:ea typeface="微软雅黑 Light" panose="020B0502040204020203" pitchFamily="34" charset="-122"/>
              </a:rPr>
              <a:t>解：寿命不同，选择10年作为寿命计算期，即假设5年后设备</a:t>
            </a:r>
            <a:r>
              <a:rPr lang="en-US" altLang="zh-CN" sz="2000" dirty="0" smtClean="0">
                <a:latin typeface="+mn-lt"/>
                <a:ea typeface="微软雅黑 Light" panose="020B0502040204020203" pitchFamily="34" charset="-122"/>
              </a:rPr>
              <a:t>A</a:t>
            </a:r>
            <a:r>
              <a:rPr lang="zh-CN" altLang="en-US" sz="2000" dirty="0" smtClean="0">
                <a:latin typeface="+mn-lt"/>
                <a:ea typeface="微软雅黑 Light" panose="020B0502040204020203" pitchFamily="34" charset="-122"/>
              </a:rPr>
              <a:t>更新重置一次。</a:t>
            </a:r>
            <a:endParaRPr lang="en-US" altLang="zh-CN" sz="2000" dirty="0" smtClean="0">
              <a:latin typeface="+mn-lt"/>
              <a:ea typeface="微软雅黑 Light" panose="020B0502040204020203" pitchFamily="34" charset="-122"/>
            </a:endParaRPr>
          </a:p>
          <a:p>
            <a:pPr algn="just" eaLnBrk="1" hangingPunct="1">
              <a:lnSpc>
                <a:spcPct val="150000"/>
              </a:lnSpc>
              <a:spcBef>
                <a:spcPts val="0"/>
              </a:spcBef>
              <a:defRPr/>
            </a:pPr>
            <a:r>
              <a:rPr lang="en-US" altLang="zh-CN" sz="2000" b="1" dirty="0" smtClean="0">
                <a:latin typeface="+mn-lt"/>
                <a:ea typeface="微软雅黑 Light" panose="020B0502040204020203" pitchFamily="34" charset="-122"/>
              </a:rPr>
              <a:t>NPV</a:t>
            </a:r>
            <a:r>
              <a:rPr lang="en-US" altLang="zh-CN" sz="2000" b="1" baseline="-25000" dirty="0" smtClean="0">
                <a:latin typeface="+mn-lt"/>
                <a:ea typeface="微软雅黑 Light" panose="020B0502040204020203" pitchFamily="34" charset="-122"/>
              </a:rPr>
              <a:t>A</a:t>
            </a:r>
            <a:r>
              <a:rPr lang="en-US" altLang="zh-CN" sz="2000" b="1" dirty="0" smtClean="0">
                <a:latin typeface="+mn-lt"/>
                <a:ea typeface="微软雅黑 Light" panose="020B0502040204020203" pitchFamily="34" charset="-122"/>
              </a:rPr>
              <a:t>=-10000-（10000-2000）（P／F，8%，5）              +(5000-2200)（P／A，8%，10）+2000 （P／F，8%，10） </a:t>
            </a:r>
          </a:p>
          <a:p>
            <a:pPr algn="just" eaLnBrk="1" hangingPunct="1">
              <a:lnSpc>
                <a:spcPct val="150000"/>
              </a:lnSpc>
              <a:spcBef>
                <a:spcPts val="0"/>
              </a:spcBef>
              <a:defRPr/>
            </a:pPr>
            <a:r>
              <a:rPr lang="en-US" altLang="zh-CN" sz="2000" b="1" dirty="0" smtClean="0">
                <a:latin typeface="+mn-lt"/>
                <a:ea typeface="微软雅黑 Light" panose="020B0502040204020203" pitchFamily="34" charset="-122"/>
              </a:rPr>
              <a:t>=4266（</a:t>
            </a:r>
            <a:r>
              <a:rPr lang="zh-CN" altLang="en-US" sz="2000" b="1" dirty="0" smtClean="0">
                <a:latin typeface="+mn-lt"/>
                <a:ea typeface="微软雅黑 Light" panose="020B0502040204020203" pitchFamily="34" charset="-122"/>
              </a:rPr>
              <a:t>元）</a:t>
            </a:r>
          </a:p>
          <a:p>
            <a:pPr algn="just" eaLnBrk="1" hangingPunct="1">
              <a:lnSpc>
                <a:spcPct val="150000"/>
              </a:lnSpc>
              <a:spcBef>
                <a:spcPts val="0"/>
              </a:spcBef>
              <a:defRPr/>
            </a:pPr>
            <a:r>
              <a:rPr lang="en-US" altLang="zh-CN" sz="2000" b="1" dirty="0" smtClean="0">
                <a:latin typeface="+mn-lt"/>
                <a:ea typeface="微软雅黑 Light" panose="020B0502040204020203" pitchFamily="34" charset="-122"/>
              </a:rPr>
              <a:t>NPV</a:t>
            </a:r>
            <a:r>
              <a:rPr lang="en-US" altLang="zh-CN" sz="2000" b="1" baseline="-25000" dirty="0" smtClean="0">
                <a:latin typeface="+mn-lt"/>
                <a:ea typeface="微软雅黑 Light" panose="020B0502040204020203" pitchFamily="34" charset="-122"/>
              </a:rPr>
              <a:t>B</a:t>
            </a:r>
            <a:r>
              <a:rPr lang="en-US" altLang="zh-CN" sz="2000" b="1" dirty="0" smtClean="0">
                <a:latin typeface="+mn-lt"/>
                <a:ea typeface="微软雅黑 Light" panose="020B0502040204020203" pitchFamily="34" charset="-122"/>
              </a:rPr>
              <a:t>=-15000+(7000-4300)（P／A，8%，10）=3117（</a:t>
            </a:r>
            <a:r>
              <a:rPr lang="zh-CN" altLang="en-US" sz="2000" b="1" dirty="0" smtClean="0">
                <a:latin typeface="+mn-lt"/>
                <a:ea typeface="微软雅黑 Light" panose="020B0502040204020203" pitchFamily="34" charset="-122"/>
              </a:rPr>
              <a:t>元）</a:t>
            </a:r>
          </a:p>
          <a:p>
            <a:pPr algn="just" eaLnBrk="1" hangingPunct="1">
              <a:lnSpc>
                <a:spcPct val="150000"/>
              </a:lnSpc>
              <a:spcBef>
                <a:spcPts val="0"/>
              </a:spcBef>
              <a:defRPr/>
            </a:pPr>
            <a:r>
              <a:rPr lang="en-US" altLang="zh-CN" sz="2000" b="1" dirty="0" smtClean="0">
                <a:solidFill>
                  <a:srgbClr val="DB4F1D"/>
                </a:solidFill>
                <a:latin typeface="+mn-lt"/>
                <a:ea typeface="微软雅黑 Light" panose="020B0502040204020203" pitchFamily="34" charset="-122"/>
              </a:rPr>
              <a:t>NPV</a:t>
            </a:r>
            <a:r>
              <a:rPr lang="en-US" altLang="zh-CN" sz="2000" b="1" baseline="-25000" dirty="0" smtClean="0">
                <a:solidFill>
                  <a:srgbClr val="DB4F1D"/>
                </a:solidFill>
                <a:latin typeface="+mn-lt"/>
                <a:ea typeface="微软雅黑 Light" panose="020B0502040204020203" pitchFamily="34" charset="-122"/>
              </a:rPr>
              <a:t>A</a:t>
            </a:r>
            <a:r>
              <a:rPr lang="en-US" altLang="zh-CN" sz="2000" b="1" dirty="0" smtClean="0">
                <a:solidFill>
                  <a:srgbClr val="DB4F1D"/>
                </a:solidFill>
                <a:latin typeface="+mn-lt"/>
                <a:ea typeface="微软雅黑 Light" panose="020B0502040204020203" pitchFamily="34" charset="-122"/>
              </a:rPr>
              <a:t>&gt; NPV</a:t>
            </a:r>
            <a:r>
              <a:rPr lang="en-US" altLang="zh-CN" sz="2000" b="1" baseline="-25000" dirty="0" smtClean="0">
                <a:solidFill>
                  <a:srgbClr val="DB4F1D"/>
                </a:solidFill>
                <a:latin typeface="+mn-lt"/>
                <a:ea typeface="微软雅黑 Light" panose="020B0502040204020203" pitchFamily="34" charset="-122"/>
              </a:rPr>
              <a:t>B</a:t>
            </a:r>
            <a:r>
              <a:rPr lang="en-US" altLang="zh-CN" sz="2000" b="1" dirty="0" smtClean="0">
                <a:solidFill>
                  <a:srgbClr val="DB4F1D"/>
                </a:solidFill>
                <a:latin typeface="+mn-lt"/>
                <a:ea typeface="微软雅黑 Light" panose="020B0502040204020203" pitchFamily="34" charset="-122"/>
              </a:rPr>
              <a:t>，</a:t>
            </a:r>
            <a:r>
              <a:rPr lang="zh-CN" altLang="en-US" sz="2000" dirty="0" smtClean="0">
                <a:solidFill>
                  <a:srgbClr val="DB4F1D"/>
                </a:solidFill>
                <a:latin typeface="+mn-lt"/>
                <a:ea typeface="微软雅黑 Light" panose="020B0502040204020203" pitchFamily="34" charset="-122"/>
              </a:rPr>
              <a:t>应选择设备</a:t>
            </a:r>
            <a:r>
              <a:rPr lang="en-US" altLang="zh-CN" sz="2000" b="1" dirty="0" smtClean="0">
                <a:solidFill>
                  <a:srgbClr val="DB4F1D"/>
                </a:solidFill>
                <a:latin typeface="+mn-lt"/>
                <a:ea typeface="微软雅黑 Light" panose="020B0502040204020203" pitchFamily="34" charset="-122"/>
              </a:rPr>
              <a:t>A.</a:t>
            </a:r>
          </a:p>
        </p:txBody>
      </p:sp>
      <p:sp>
        <p:nvSpPr>
          <p:cNvPr id="6" name="文本框 5"/>
          <p:cNvSpPr txBox="1"/>
          <p:nvPr/>
        </p:nvSpPr>
        <p:spPr>
          <a:xfrm>
            <a:off x="0" y="1465"/>
            <a:ext cx="5107781" cy="523220"/>
          </a:xfrm>
          <a:prstGeom prst="rect">
            <a:avLst/>
          </a:prstGeom>
          <a:noFill/>
        </p:spPr>
        <p:txBody>
          <a:bodyPr wrap="square" rtlCol="0">
            <a:spAutoFit/>
          </a:bodyPr>
          <a:lstStyle/>
          <a:p>
            <a:r>
              <a:rPr lang="zh-CN" altLang="en-US" sz="2800" b="1" smtClean="0">
                <a:solidFill>
                  <a:srgbClr val="FF0000"/>
                </a:solidFill>
              </a:rPr>
              <a:t>净现值例题</a:t>
            </a:r>
            <a:endParaRPr lang="zh-CN" altLang="en-US" sz="2800" b="1">
              <a:solidFill>
                <a:srgbClr val="FF0000"/>
              </a:solidFill>
            </a:endParaRPr>
          </a:p>
        </p:txBody>
      </p:sp>
    </p:spTree>
    <p:extLst>
      <p:ext uri="{BB962C8B-B14F-4D97-AF65-F5344CB8AC3E}">
        <p14:creationId xmlns:p14="http://schemas.microsoft.com/office/powerpoint/2010/main" val="355971141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539750" y="458788"/>
            <a:ext cx="2819400" cy="457200"/>
          </a:xfrm>
          <a:prstGeom prst="rect">
            <a:avLst/>
          </a:prstGeom>
          <a:solidFill>
            <a:srgbClr val="CCFFCC"/>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rgbClr val="DB4F1D"/>
                </a:solidFill>
              </a:rPr>
              <a:t>费用净现值的比较</a:t>
            </a:r>
          </a:p>
        </p:txBody>
      </p:sp>
      <p:sp>
        <p:nvSpPr>
          <p:cNvPr id="38915" name="Text Box 3"/>
          <p:cNvSpPr txBox="1">
            <a:spLocks noChangeArrowheads="1"/>
          </p:cNvSpPr>
          <p:nvPr/>
        </p:nvSpPr>
        <p:spPr bwMode="auto">
          <a:xfrm>
            <a:off x="684213" y="990600"/>
            <a:ext cx="7766050" cy="8540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defRPr/>
            </a:pPr>
            <a:r>
              <a:rPr lang="zh-CN" altLang="en-US" sz="2000" dirty="0" smtClean="0">
                <a:solidFill>
                  <a:schemeClr val="tx2"/>
                </a:solidFill>
                <a:latin typeface="+mn-lt"/>
                <a:ea typeface="微软雅黑 Light" panose="020B0502040204020203" pitchFamily="34" charset="-122"/>
              </a:rPr>
              <a:t>例：两台压缩机，功能相近，但寿命、投资、年操作费用不同。</a:t>
            </a:r>
          </a:p>
          <a:p>
            <a:pPr algn="just" eaLnBrk="1" hangingPunct="1">
              <a:spcBef>
                <a:spcPct val="50000"/>
              </a:spcBef>
              <a:defRPr/>
            </a:pPr>
            <a:r>
              <a:rPr lang="zh-CN" altLang="en-US" sz="2000" dirty="0" smtClean="0">
                <a:solidFill>
                  <a:schemeClr val="tx2"/>
                </a:solidFill>
                <a:latin typeface="+mn-lt"/>
                <a:ea typeface="微软雅黑 Light" panose="020B0502040204020203" pitchFamily="34" charset="-122"/>
              </a:rPr>
              <a:t>设基准折现率为15%，应选择哪台压缩机？</a:t>
            </a:r>
          </a:p>
        </p:txBody>
      </p:sp>
      <p:graphicFrame>
        <p:nvGraphicFramePr>
          <p:cNvPr id="38943" name="Group 31"/>
          <p:cNvGraphicFramePr>
            <a:graphicFrameLocks noGrp="1"/>
          </p:cNvGraphicFramePr>
          <p:nvPr/>
        </p:nvGraphicFramePr>
        <p:xfrm>
          <a:off x="684213" y="1919288"/>
          <a:ext cx="6096000" cy="1143000"/>
        </p:xfrm>
        <a:graphic>
          <a:graphicData uri="http://schemas.openxmlformats.org/drawingml/2006/table">
            <a:tbl>
              <a:tblPr/>
              <a:tblGrid>
                <a:gridCol w="762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8072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dirty="0" smtClean="0">
                          <a:ln>
                            <a:noFill/>
                          </a:ln>
                          <a:solidFill>
                            <a:srgbClr val="21389B"/>
                          </a:solidFill>
                          <a:effectLst/>
                          <a:latin typeface="Times New Roman" panose="02020603050405020304" pitchFamily="18" charset="0"/>
                          <a:ea typeface="宋体" panose="02010600030101010101" pitchFamily="2" charset="-122"/>
                        </a:rPr>
                        <a:t>方案</a:t>
                      </a:r>
                    </a:p>
                  </a:txBody>
                  <a:tcPr marT="45688" marB="4568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初始投资/元</a:t>
                      </a:r>
                    </a:p>
                  </a:txBody>
                  <a:tcPr marT="45688" marB="4568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寿命/年</a:t>
                      </a:r>
                    </a:p>
                  </a:txBody>
                  <a:tcPr marT="45688" marB="4568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残值/元</a:t>
                      </a:r>
                    </a:p>
                  </a:txBody>
                  <a:tcPr marT="45688" marB="4568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dirty="0" smtClean="0">
                          <a:ln>
                            <a:noFill/>
                          </a:ln>
                          <a:solidFill>
                            <a:srgbClr val="21389B"/>
                          </a:solidFill>
                          <a:effectLst/>
                          <a:latin typeface="Times New Roman" panose="02020603050405020304" pitchFamily="18" charset="0"/>
                          <a:ea typeface="宋体" panose="02010600030101010101" pitchFamily="2" charset="-122"/>
                        </a:rPr>
                        <a:t>年操作费用/元</a:t>
                      </a:r>
                    </a:p>
                  </a:txBody>
                  <a:tcPr marT="45688" marB="4568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9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   A</a:t>
                      </a:r>
                    </a:p>
                  </a:txBody>
                  <a:tcPr marT="45688" marB="4568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      3000</a:t>
                      </a:r>
                    </a:p>
                  </a:txBody>
                  <a:tcPr marT="45688" marB="4568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     6</a:t>
                      </a:r>
                    </a:p>
                  </a:txBody>
                  <a:tcPr marT="45688" marB="4568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  500</a:t>
                      </a:r>
                    </a:p>
                  </a:txBody>
                  <a:tcPr marT="45688" marB="4568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      2000</a:t>
                      </a:r>
                    </a:p>
                  </a:txBody>
                  <a:tcPr marT="45688" marB="4568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584">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   B</a:t>
                      </a:r>
                    </a:p>
                  </a:txBody>
                  <a:tcPr marT="45688" marB="4568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     4000</a:t>
                      </a:r>
                    </a:p>
                  </a:txBody>
                  <a:tcPr marT="45688" marB="4568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     9</a:t>
                      </a:r>
                    </a:p>
                  </a:txBody>
                  <a:tcPr marT="45688" marB="4568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smtClean="0">
                          <a:ln>
                            <a:noFill/>
                          </a:ln>
                          <a:solidFill>
                            <a:srgbClr val="21389B"/>
                          </a:solidFill>
                          <a:effectLst/>
                          <a:latin typeface="Times New Roman" panose="02020603050405020304" pitchFamily="18" charset="0"/>
                          <a:ea typeface="宋体" panose="02010600030101010101" pitchFamily="2" charset="-122"/>
                        </a:rPr>
                        <a:t>      0</a:t>
                      </a:r>
                    </a:p>
                  </a:txBody>
                  <a:tcPr marT="45688" marB="4568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1800" b="1" i="0" u="none" strike="noStrike" cap="none" normalizeH="0" baseline="0" dirty="0" smtClean="0">
                          <a:ln>
                            <a:noFill/>
                          </a:ln>
                          <a:solidFill>
                            <a:srgbClr val="21389B"/>
                          </a:solidFill>
                          <a:effectLst/>
                          <a:latin typeface="Times New Roman" panose="02020603050405020304" pitchFamily="18" charset="0"/>
                          <a:ea typeface="宋体" panose="02010600030101010101" pitchFamily="2" charset="-122"/>
                        </a:rPr>
                        <a:t>      1600</a:t>
                      </a:r>
                    </a:p>
                  </a:txBody>
                  <a:tcPr marT="45688" marB="4568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8942" name="Text Box 30"/>
          <p:cNvSpPr txBox="1">
            <a:spLocks noChangeArrowheads="1"/>
          </p:cNvSpPr>
          <p:nvPr/>
        </p:nvSpPr>
        <p:spPr bwMode="auto">
          <a:xfrm>
            <a:off x="539750" y="3062288"/>
            <a:ext cx="7880350"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ts val="0"/>
              </a:spcBef>
              <a:defRPr/>
            </a:pPr>
            <a:r>
              <a:rPr lang="zh-CN" altLang="en-US" sz="2000" dirty="0" smtClean="0">
                <a:latin typeface="+mn-lt"/>
                <a:ea typeface="微软雅黑 Light" panose="020B0502040204020203" pitchFamily="34" charset="-122"/>
              </a:rPr>
              <a:t>解：收益无法计算，功能相近，可采用费用净现值进行比较。   寿命不同，选择18年作为寿命计算期。</a:t>
            </a:r>
            <a:endParaRPr lang="en-US" altLang="zh-CN" sz="2000" dirty="0" smtClean="0">
              <a:latin typeface="+mn-lt"/>
              <a:ea typeface="微软雅黑 Light" panose="020B0502040204020203" pitchFamily="34" charset="-122"/>
            </a:endParaRPr>
          </a:p>
          <a:p>
            <a:pPr algn="just" eaLnBrk="1" hangingPunct="1">
              <a:lnSpc>
                <a:spcPct val="150000"/>
              </a:lnSpc>
              <a:spcBef>
                <a:spcPts val="0"/>
              </a:spcBef>
              <a:defRPr/>
            </a:pPr>
            <a:r>
              <a:rPr lang="en-US" altLang="zh-CN" sz="2000" b="1" dirty="0" smtClean="0">
                <a:latin typeface="+mn-lt"/>
                <a:ea typeface="微软雅黑 Light" panose="020B0502040204020203" pitchFamily="34" charset="-122"/>
              </a:rPr>
              <a:t>NPV</a:t>
            </a:r>
            <a:r>
              <a:rPr lang="en-US" altLang="zh-CN" sz="2000" b="1" baseline="-25000" dirty="0" smtClean="0">
                <a:latin typeface="+mn-lt"/>
                <a:ea typeface="微软雅黑 Light" panose="020B0502040204020203" pitchFamily="34" charset="-122"/>
              </a:rPr>
              <a:t>A</a:t>
            </a:r>
            <a:r>
              <a:rPr lang="en-US" altLang="zh-CN" sz="2000" b="1" dirty="0" smtClean="0">
                <a:latin typeface="+mn-lt"/>
                <a:ea typeface="微软雅黑 Light" panose="020B0502040204020203" pitchFamily="34" charset="-122"/>
              </a:rPr>
              <a:t>=3000+（3000-500）（P／F，15%，6）+（3000-500）（P／F，15%，12）+2000（P／A，15%，18）-500 （P／F，15%，18） </a:t>
            </a:r>
          </a:p>
          <a:p>
            <a:pPr algn="just" eaLnBrk="1" hangingPunct="1">
              <a:lnSpc>
                <a:spcPct val="150000"/>
              </a:lnSpc>
              <a:spcBef>
                <a:spcPts val="0"/>
              </a:spcBef>
              <a:defRPr/>
            </a:pPr>
            <a:r>
              <a:rPr lang="en-US" altLang="zh-CN" sz="2000" b="1" dirty="0" smtClean="0">
                <a:latin typeface="+mn-lt"/>
                <a:ea typeface="微软雅黑 Light" panose="020B0502040204020203" pitchFamily="34" charset="-122"/>
              </a:rPr>
              <a:t>=16763（</a:t>
            </a:r>
            <a:r>
              <a:rPr lang="zh-CN" altLang="en-US" sz="2000" b="1" dirty="0" smtClean="0">
                <a:latin typeface="+mn-lt"/>
                <a:ea typeface="微软雅黑 Light" panose="020B0502040204020203" pitchFamily="34" charset="-122"/>
              </a:rPr>
              <a:t>元）</a:t>
            </a:r>
          </a:p>
          <a:p>
            <a:pPr algn="just" eaLnBrk="1" hangingPunct="1">
              <a:lnSpc>
                <a:spcPct val="150000"/>
              </a:lnSpc>
              <a:spcBef>
                <a:spcPts val="0"/>
              </a:spcBef>
              <a:defRPr/>
            </a:pPr>
            <a:r>
              <a:rPr lang="en-US" altLang="zh-CN" sz="2000" b="1" dirty="0" smtClean="0">
                <a:latin typeface="+mn-lt"/>
                <a:ea typeface="微软雅黑 Light" panose="020B0502040204020203" pitchFamily="34" charset="-122"/>
              </a:rPr>
              <a:t>NPV</a:t>
            </a:r>
            <a:r>
              <a:rPr lang="en-US" altLang="zh-CN" sz="2000" b="1" baseline="-25000" dirty="0" smtClean="0">
                <a:latin typeface="+mn-lt"/>
                <a:ea typeface="微软雅黑 Light" panose="020B0502040204020203" pitchFamily="34" charset="-122"/>
              </a:rPr>
              <a:t>B</a:t>
            </a:r>
            <a:r>
              <a:rPr lang="en-US" altLang="zh-CN" sz="2000" b="1" dirty="0" smtClean="0">
                <a:latin typeface="+mn-lt"/>
                <a:ea typeface="微软雅黑 Light" panose="020B0502040204020203" pitchFamily="34" charset="-122"/>
              </a:rPr>
              <a:t>=4000+4000（P／F，15%，9）+ 1600（P／A，15%，18） =14938（</a:t>
            </a:r>
            <a:r>
              <a:rPr lang="zh-CN" altLang="en-US" sz="2000" b="1" dirty="0" smtClean="0">
                <a:latin typeface="+mn-lt"/>
                <a:ea typeface="微软雅黑 Light" panose="020B0502040204020203" pitchFamily="34" charset="-122"/>
              </a:rPr>
              <a:t>元）</a:t>
            </a:r>
          </a:p>
          <a:p>
            <a:pPr algn="just" eaLnBrk="1" hangingPunct="1">
              <a:lnSpc>
                <a:spcPct val="150000"/>
              </a:lnSpc>
              <a:spcBef>
                <a:spcPts val="0"/>
              </a:spcBef>
              <a:defRPr/>
            </a:pPr>
            <a:r>
              <a:rPr lang="zh-CN" altLang="en-US" sz="2000" dirty="0" smtClean="0">
                <a:solidFill>
                  <a:srgbClr val="DB4F1D"/>
                </a:solidFill>
                <a:latin typeface="+mn-lt"/>
                <a:ea typeface="微软雅黑 Light" panose="020B0502040204020203" pitchFamily="34" charset="-122"/>
              </a:rPr>
              <a:t>费用净现值</a:t>
            </a:r>
            <a:r>
              <a:rPr lang="en-US" altLang="zh-CN" sz="2000" b="1" dirty="0" smtClean="0">
                <a:solidFill>
                  <a:srgbClr val="DB4F1D"/>
                </a:solidFill>
                <a:latin typeface="+mn-lt"/>
                <a:ea typeface="微软雅黑 Light" panose="020B0502040204020203" pitchFamily="34" charset="-122"/>
              </a:rPr>
              <a:t>NPV</a:t>
            </a:r>
            <a:r>
              <a:rPr lang="en-US" altLang="zh-CN" sz="2000" b="1" baseline="-25000" dirty="0" smtClean="0">
                <a:solidFill>
                  <a:srgbClr val="DB4F1D"/>
                </a:solidFill>
                <a:latin typeface="+mn-lt"/>
                <a:ea typeface="微软雅黑 Light" panose="020B0502040204020203" pitchFamily="34" charset="-122"/>
              </a:rPr>
              <a:t>A</a:t>
            </a:r>
            <a:r>
              <a:rPr lang="en-US" altLang="zh-CN" sz="2000" b="1" dirty="0" smtClean="0">
                <a:solidFill>
                  <a:srgbClr val="DB4F1D"/>
                </a:solidFill>
                <a:latin typeface="+mn-lt"/>
                <a:ea typeface="微软雅黑 Light" panose="020B0502040204020203" pitchFamily="34" charset="-122"/>
              </a:rPr>
              <a:t>&gt; NPV</a:t>
            </a:r>
            <a:r>
              <a:rPr lang="en-US" altLang="zh-CN" sz="2000" b="1" baseline="-25000" dirty="0" smtClean="0">
                <a:solidFill>
                  <a:srgbClr val="DB4F1D"/>
                </a:solidFill>
                <a:latin typeface="+mn-lt"/>
                <a:ea typeface="微软雅黑 Light" panose="020B0502040204020203" pitchFamily="34" charset="-122"/>
              </a:rPr>
              <a:t>B</a:t>
            </a:r>
            <a:r>
              <a:rPr lang="en-US" altLang="zh-CN" sz="2000" b="1" dirty="0" smtClean="0">
                <a:solidFill>
                  <a:srgbClr val="DB4F1D"/>
                </a:solidFill>
                <a:latin typeface="+mn-lt"/>
                <a:ea typeface="微软雅黑 Light" panose="020B0502040204020203" pitchFamily="34" charset="-122"/>
              </a:rPr>
              <a:t>，</a:t>
            </a:r>
            <a:r>
              <a:rPr lang="zh-CN" altLang="en-US" sz="2000" dirty="0" smtClean="0">
                <a:solidFill>
                  <a:srgbClr val="DB4F1D"/>
                </a:solidFill>
                <a:latin typeface="+mn-lt"/>
                <a:ea typeface="微软雅黑 Light" panose="020B0502040204020203" pitchFamily="34" charset="-122"/>
              </a:rPr>
              <a:t>应选择压缩机</a:t>
            </a:r>
            <a:r>
              <a:rPr lang="en-US" altLang="zh-CN" sz="2000" b="1" dirty="0" smtClean="0">
                <a:solidFill>
                  <a:srgbClr val="DB4F1D"/>
                </a:solidFill>
                <a:latin typeface="+mn-lt"/>
                <a:ea typeface="微软雅黑 Light" panose="020B0502040204020203" pitchFamily="34" charset="-122"/>
              </a:rPr>
              <a:t>B.</a:t>
            </a:r>
          </a:p>
        </p:txBody>
      </p:sp>
    </p:spTree>
    <p:extLst>
      <p:ext uri="{BB962C8B-B14F-4D97-AF65-F5344CB8AC3E}">
        <p14:creationId xmlns:p14="http://schemas.microsoft.com/office/powerpoint/2010/main" val="76938801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07831" y="395654"/>
            <a:ext cx="6154615" cy="3094892"/>
          </a:xfrm>
          <a:prstGeom prst="rect">
            <a:avLst/>
          </a:prstGeom>
          <a:noFill/>
        </p:spPr>
        <p:txBody>
          <a:bodyPr wrap="square" rtlCol="0">
            <a:spAutoFit/>
          </a:bodyPr>
          <a:lstStyle/>
          <a:p>
            <a:endParaRPr lang="zh-CN" altLang="en-US"/>
          </a:p>
        </p:txBody>
      </p:sp>
      <p:graphicFrame>
        <p:nvGraphicFramePr>
          <p:cNvPr id="3" name="表格 2"/>
          <p:cNvGraphicFramePr>
            <a:graphicFrameLocks noGrp="1"/>
          </p:cNvGraphicFramePr>
          <p:nvPr/>
        </p:nvGraphicFramePr>
        <p:xfrm>
          <a:off x="2049780" y="3452654"/>
          <a:ext cx="5044440" cy="1097280"/>
        </p:xfrm>
        <a:graphic>
          <a:graphicData uri="http://schemas.openxmlformats.org/drawingml/2006/table">
            <a:tbl>
              <a:tblPr>
                <a:tableStyleId>{5C22544A-7EE6-4342-B048-85BDC9FD1C3A}</a:tableStyleId>
              </a:tblPr>
              <a:tblGrid>
                <a:gridCol w="799338">
                  <a:extLst>
                    <a:ext uri="{9D8B030D-6E8A-4147-A177-3AD203B41FA5}">
                      <a16:colId xmlns:a16="http://schemas.microsoft.com/office/drawing/2014/main" val="578548537"/>
                    </a:ext>
                  </a:extLst>
                </a:gridCol>
                <a:gridCol w="743583">
                  <a:extLst>
                    <a:ext uri="{9D8B030D-6E8A-4147-A177-3AD203B41FA5}">
                      <a16:colId xmlns:a16="http://schemas.microsoft.com/office/drawing/2014/main" val="824328625"/>
                    </a:ext>
                  </a:extLst>
                </a:gridCol>
                <a:gridCol w="743583">
                  <a:extLst>
                    <a:ext uri="{9D8B030D-6E8A-4147-A177-3AD203B41FA5}">
                      <a16:colId xmlns:a16="http://schemas.microsoft.com/office/drawing/2014/main" val="4098897435"/>
                    </a:ext>
                  </a:extLst>
                </a:gridCol>
                <a:gridCol w="1378968">
                  <a:extLst>
                    <a:ext uri="{9D8B030D-6E8A-4147-A177-3AD203B41FA5}">
                      <a16:colId xmlns:a16="http://schemas.microsoft.com/office/drawing/2014/main" val="2483729276"/>
                    </a:ext>
                  </a:extLst>
                </a:gridCol>
                <a:gridCol w="1378968">
                  <a:extLst>
                    <a:ext uri="{9D8B030D-6E8A-4147-A177-3AD203B41FA5}">
                      <a16:colId xmlns:a16="http://schemas.microsoft.com/office/drawing/2014/main" val="286907621"/>
                    </a:ext>
                  </a:extLst>
                </a:gridCol>
              </a:tblGrid>
              <a:tr h="0">
                <a:tc rowSpan="2">
                  <a:txBody>
                    <a:bodyPr/>
                    <a:lstStyle/>
                    <a:p>
                      <a:pPr algn="just">
                        <a:spcAft>
                          <a:spcPts val="0"/>
                        </a:spcAft>
                      </a:pPr>
                      <a:r>
                        <a:rPr lang="zh-CN" sz="1800" kern="100">
                          <a:effectLst/>
                        </a:rPr>
                        <a:t>方案</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3">
                  <a:txBody>
                    <a:bodyPr/>
                    <a:lstStyle/>
                    <a:p>
                      <a:pPr algn="just">
                        <a:spcAft>
                          <a:spcPts val="0"/>
                        </a:spcAft>
                      </a:pPr>
                      <a:r>
                        <a:rPr lang="en-US" sz="1800" kern="100">
                          <a:effectLst/>
                        </a:rPr>
                        <a:t>         </a:t>
                      </a:r>
                      <a:r>
                        <a:rPr lang="zh-CN" sz="1800" kern="100">
                          <a:effectLst/>
                        </a:rPr>
                        <a:t>投资</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1800" kern="100">
                          <a:effectLst/>
                        </a:rPr>
                        <a:t>年均净收益</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22472457"/>
                  </a:ext>
                </a:extLst>
              </a:tr>
              <a:tr h="0">
                <a:tc vMerge="1">
                  <a:txBody>
                    <a:bodyPr/>
                    <a:lstStyle/>
                    <a:p>
                      <a:endParaRPr lang="zh-CN" altLang="en-US"/>
                    </a:p>
                  </a:txBody>
                  <a:tcPr/>
                </a:tc>
                <a:tc>
                  <a:txBody>
                    <a:bodyPr/>
                    <a:lstStyle/>
                    <a:p>
                      <a:pPr algn="just">
                        <a:spcAft>
                          <a:spcPts val="0"/>
                        </a:spcAft>
                      </a:pPr>
                      <a:r>
                        <a:rPr lang="en-US" sz="1800" kern="100">
                          <a:effectLst/>
                        </a:rPr>
                        <a:t>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1</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2</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3~9</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48079018"/>
                  </a:ext>
                </a:extLst>
              </a:tr>
              <a:tr h="0">
                <a:tc>
                  <a:txBody>
                    <a:bodyPr/>
                    <a:lstStyle/>
                    <a:p>
                      <a:pPr algn="just">
                        <a:spcAft>
                          <a:spcPts val="0"/>
                        </a:spcAft>
                      </a:pPr>
                      <a:r>
                        <a:rPr lang="en-US" sz="1800" kern="100">
                          <a:effectLst/>
                        </a:rPr>
                        <a:t>A</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500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400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200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290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69235097"/>
                  </a:ext>
                </a:extLst>
              </a:tr>
              <a:tr h="0">
                <a:tc>
                  <a:txBody>
                    <a:bodyPr/>
                    <a:lstStyle/>
                    <a:p>
                      <a:pPr algn="just">
                        <a:spcAft>
                          <a:spcPts val="0"/>
                        </a:spcAft>
                      </a:pPr>
                      <a:r>
                        <a:rPr lang="en-US" sz="1800" kern="100">
                          <a:effectLst/>
                        </a:rPr>
                        <a:t>B</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300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200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100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kern="100">
                          <a:effectLst/>
                        </a:rPr>
                        <a:t>160</a:t>
                      </a:r>
                      <a:endParaRPr lang="zh-CN" sz="105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22697609"/>
                  </a:ext>
                </a:extLst>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2536529467"/>
              </p:ext>
            </p:extLst>
          </p:nvPr>
        </p:nvGraphicFramePr>
        <p:xfrm>
          <a:off x="1107832" y="3452654"/>
          <a:ext cx="7094608" cy="1463040"/>
        </p:xfrm>
        <a:graphic>
          <a:graphicData uri="http://schemas.openxmlformats.org/drawingml/2006/table">
            <a:tbl>
              <a:tblPr>
                <a:tableStyleId>{5C22544A-7EE6-4342-B048-85BDC9FD1C3A}</a:tableStyleId>
              </a:tblPr>
              <a:tblGrid>
                <a:gridCol w="1124206">
                  <a:extLst>
                    <a:ext uri="{9D8B030D-6E8A-4147-A177-3AD203B41FA5}">
                      <a16:colId xmlns:a16="http://schemas.microsoft.com/office/drawing/2014/main" val="512961480"/>
                    </a:ext>
                  </a:extLst>
                </a:gridCol>
                <a:gridCol w="1045791">
                  <a:extLst>
                    <a:ext uri="{9D8B030D-6E8A-4147-A177-3AD203B41FA5}">
                      <a16:colId xmlns:a16="http://schemas.microsoft.com/office/drawing/2014/main" val="3621929261"/>
                    </a:ext>
                  </a:extLst>
                </a:gridCol>
                <a:gridCol w="1045791">
                  <a:extLst>
                    <a:ext uri="{9D8B030D-6E8A-4147-A177-3AD203B41FA5}">
                      <a16:colId xmlns:a16="http://schemas.microsoft.com/office/drawing/2014/main" val="778536070"/>
                    </a:ext>
                  </a:extLst>
                </a:gridCol>
                <a:gridCol w="1939410">
                  <a:extLst>
                    <a:ext uri="{9D8B030D-6E8A-4147-A177-3AD203B41FA5}">
                      <a16:colId xmlns:a16="http://schemas.microsoft.com/office/drawing/2014/main" val="3608103017"/>
                    </a:ext>
                  </a:extLst>
                </a:gridCol>
                <a:gridCol w="1939410">
                  <a:extLst>
                    <a:ext uri="{9D8B030D-6E8A-4147-A177-3AD203B41FA5}">
                      <a16:colId xmlns:a16="http://schemas.microsoft.com/office/drawing/2014/main" val="3117715822"/>
                    </a:ext>
                  </a:extLst>
                </a:gridCol>
              </a:tblGrid>
              <a:tr h="0">
                <a:tc rowSpan="2">
                  <a:txBody>
                    <a:bodyPr/>
                    <a:lstStyle/>
                    <a:p>
                      <a:pPr algn="just">
                        <a:spcAft>
                          <a:spcPts val="0"/>
                        </a:spcAft>
                      </a:pPr>
                      <a:r>
                        <a:rPr lang="zh-CN" sz="2400" b="1" kern="100">
                          <a:effectLst/>
                        </a:rPr>
                        <a:t>方案</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gridSpan="3">
                  <a:txBody>
                    <a:bodyPr/>
                    <a:lstStyle/>
                    <a:p>
                      <a:pPr algn="just">
                        <a:spcAft>
                          <a:spcPts val="0"/>
                        </a:spcAft>
                      </a:pPr>
                      <a:r>
                        <a:rPr lang="en-US" sz="2400" b="1" kern="100">
                          <a:effectLst/>
                        </a:rPr>
                        <a:t>         </a:t>
                      </a:r>
                      <a:r>
                        <a:rPr lang="zh-CN" sz="2400" b="1" kern="100">
                          <a:effectLst/>
                        </a:rPr>
                        <a:t>投资</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hMerge="1">
                  <a:txBody>
                    <a:bodyPr/>
                    <a:lstStyle/>
                    <a:p>
                      <a:endParaRPr lang="zh-CN" altLang="en-US"/>
                    </a:p>
                  </a:txBody>
                  <a:tcPr/>
                </a:tc>
                <a:tc hMerge="1">
                  <a:txBody>
                    <a:bodyPr/>
                    <a:lstStyle/>
                    <a:p>
                      <a:endParaRPr lang="zh-CN" altLang="en-US"/>
                    </a:p>
                  </a:txBody>
                  <a:tcPr/>
                </a:tc>
                <a:tc>
                  <a:txBody>
                    <a:bodyPr/>
                    <a:lstStyle/>
                    <a:p>
                      <a:pPr algn="just">
                        <a:spcAft>
                          <a:spcPts val="0"/>
                        </a:spcAft>
                      </a:pPr>
                      <a:r>
                        <a:rPr lang="zh-CN" sz="2400" b="1" kern="100">
                          <a:effectLst/>
                        </a:rPr>
                        <a:t>年均净收益</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21598906"/>
                  </a:ext>
                </a:extLst>
              </a:tr>
              <a:tr h="0">
                <a:tc vMerge="1">
                  <a:txBody>
                    <a:bodyPr/>
                    <a:lstStyle/>
                    <a:p>
                      <a:endParaRPr lang="zh-CN" altLang="en-US"/>
                    </a:p>
                  </a:txBody>
                  <a:tcPr/>
                </a:tc>
                <a:tc>
                  <a:txBody>
                    <a:bodyPr/>
                    <a:lstStyle/>
                    <a:p>
                      <a:pPr algn="just">
                        <a:spcAft>
                          <a:spcPts val="0"/>
                        </a:spcAft>
                      </a:pPr>
                      <a:r>
                        <a:rPr lang="en-US" sz="2400" b="1" kern="100">
                          <a:effectLst/>
                        </a:rPr>
                        <a:t>0</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1</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2</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3~9</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770393276"/>
                  </a:ext>
                </a:extLst>
              </a:tr>
              <a:tr h="0">
                <a:tc>
                  <a:txBody>
                    <a:bodyPr/>
                    <a:lstStyle/>
                    <a:p>
                      <a:pPr algn="just">
                        <a:spcAft>
                          <a:spcPts val="0"/>
                        </a:spcAft>
                      </a:pPr>
                      <a:r>
                        <a:rPr lang="en-US" sz="2400" b="1" kern="100">
                          <a:effectLst/>
                        </a:rPr>
                        <a:t>A</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500</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400</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200</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290</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10400023"/>
                  </a:ext>
                </a:extLst>
              </a:tr>
              <a:tr h="0">
                <a:tc>
                  <a:txBody>
                    <a:bodyPr/>
                    <a:lstStyle/>
                    <a:p>
                      <a:pPr algn="just">
                        <a:spcAft>
                          <a:spcPts val="0"/>
                        </a:spcAft>
                      </a:pPr>
                      <a:r>
                        <a:rPr lang="en-US" sz="2400" b="1" kern="100">
                          <a:effectLst/>
                        </a:rPr>
                        <a:t>B</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300</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200</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100</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160</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79817274"/>
                  </a:ext>
                </a:extLst>
              </a:tr>
            </a:tbl>
          </a:graphicData>
        </a:graphic>
      </p:graphicFrame>
      <p:sp>
        <p:nvSpPr>
          <p:cNvPr id="6" name="Rectangle 2"/>
          <p:cNvSpPr>
            <a:spLocks noChangeArrowheads="1"/>
          </p:cNvSpPr>
          <p:nvPr/>
        </p:nvSpPr>
        <p:spPr bwMode="auto">
          <a:xfrm>
            <a:off x="818193" y="1104176"/>
            <a:ext cx="7040216"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98438" algn="l"/>
              </a:tabLst>
              <a:defRPr>
                <a:solidFill>
                  <a:schemeClr val="tx1"/>
                </a:solidFill>
                <a:latin typeface="Arial" panose="020B0604020202020204" pitchFamily="34" charset="0"/>
              </a:defRPr>
            </a:lvl1pPr>
            <a:lvl2pPr eaLnBrk="0" fontAlgn="base" hangingPunct="0">
              <a:spcBef>
                <a:spcPct val="0"/>
              </a:spcBef>
              <a:spcAft>
                <a:spcPct val="0"/>
              </a:spcAft>
              <a:tabLst>
                <a:tab pos="198438" algn="l"/>
              </a:tabLst>
              <a:defRPr>
                <a:solidFill>
                  <a:schemeClr val="tx1"/>
                </a:solidFill>
                <a:latin typeface="Arial" panose="020B0604020202020204" pitchFamily="34" charset="0"/>
              </a:defRPr>
            </a:lvl2pPr>
            <a:lvl3pPr eaLnBrk="0" fontAlgn="base" hangingPunct="0">
              <a:spcBef>
                <a:spcPct val="0"/>
              </a:spcBef>
              <a:spcAft>
                <a:spcPct val="0"/>
              </a:spcAft>
              <a:tabLst>
                <a:tab pos="198438" algn="l"/>
              </a:tabLst>
              <a:defRPr>
                <a:solidFill>
                  <a:schemeClr val="tx1"/>
                </a:solidFill>
                <a:latin typeface="Arial" panose="020B0604020202020204" pitchFamily="34" charset="0"/>
              </a:defRPr>
            </a:lvl3pPr>
            <a:lvl4pPr eaLnBrk="0" fontAlgn="base" hangingPunct="0">
              <a:spcBef>
                <a:spcPct val="0"/>
              </a:spcBef>
              <a:spcAft>
                <a:spcPct val="0"/>
              </a:spcAft>
              <a:tabLst>
                <a:tab pos="198438" algn="l"/>
              </a:tabLst>
              <a:defRPr>
                <a:solidFill>
                  <a:schemeClr val="tx1"/>
                </a:solidFill>
                <a:latin typeface="Arial" panose="020B0604020202020204" pitchFamily="34" charset="0"/>
              </a:defRPr>
            </a:lvl4pPr>
            <a:lvl5pPr eaLnBrk="0" fontAlgn="base" hangingPunct="0">
              <a:spcBef>
                <a:spcPct val="0"/>
              </a:spcBef>
              <a:spcAft>
                <a:spcPct val="0"/>
              </a:spcAft>
              <a:tabLst>
                <a:tab pos="198438" algn="l"/>
              </a:tabLst>
              <a:defRPr>
                <a:solidFill>
                  <a:schemeClr val="tx1"/>
                </a:solidFill>
                <a:latin typeface="Arial" panose="020B0604020202020204" pitchFamily="34" charset="0"/>
              </a:defRPr>
            </a:lvl5pPr>
            <a:lvl6pPr eaLnBrk="0" fontAlgn="base" hangingPunct="0">
              <a:spcBef>
                <a:spcPct val="0"/>
              </a:spcBef>
              <a:spcAft>
                <a:spcPct val="0"/>
              </a:spcAft>
              <a:tabLst>
                <a:tab pos="198438" algn="l"/>
              </a:tabLst>
              <a:defRPr>
                <a:solidFill>
                  <a:schemeClr val="tx1"/>
                </a:solidFill>
                <a:latin typeface="Arial" panose="020B0604020202020204" pitchFamily="34" charset="0"/>
              </a:defRPr>
            </a:lvl6pPr>
            <a:lvl7pPr eaLnBrk="0" fontAlgn="base" hangingPunct="0">
              <a:spcBef>
                <a:spcPct val="0"/>
              </a:spcBef>
              <a:spcAft>
                <a:spcPct val="0"/>
              </a:spcAft>
              <a:tabLst>
                <a:tab pos="198438" algn="l"/>
              </a:tabLst>
              <a:defRPr>
                <a:solidFill>
                  <a:schemeClr val="tx1"/>
                </a:solidFill>
                <a:latin typeface="Arial" panose="020B0604020202020204" pitchFamily="34" charset="0"/>
              </a:defRPr>
            </a:lvl7pPr>
            <a:lvl8pPr eaLnBrk="0" fontAlgn="base" hangingPunct="0">
              <a:spcBef>
                <a:spcPct val="0"/>
              </a:spcBef>
              <a:spcAft>
                <a:spcPct val="0"/>
              </a:spcAft>
              <a:tabLst>
                <a:tab pos="198438" algn="l"/>
              </a:tabLst>
              <a:defRPr>
                <a:solidFill>
                  <a:schemeClr val="tx1"/>
                </a:solidFill>
                <a:latin typeface="Arial" panose="020B0604020202020204" pitchFamily="34" charset="0"/>
              </a:defRPr>
            </a:lvl8pPr>
            <a:lvl9pPr eaLnBrk="0" fontAlgn="base" hangingPunct="0">
              <a:spcBef>
                <a:spcPct val="0"/>
              </a:spcBef>
              <a:spcAft>
                <a:spcPct val="0"/>
              </a:spcAft>
              <a:tabLst>
                <a:tab pos="1984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198438" algn="l"/>
              </a:tabLst>
            </a:pPr>
            <a:r>
              <a:rPr kumimoji="0" lang="zh-CN" altLang="zh-CN"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设有</a:t>
            </a:r>
            <a:r>
              <a:rPr kumimoji="0" lang="en-US" altLang="zh-CN"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a:t>
            </a:r>
            <a:r>
              <a:rPr kumimoji="0" lang="zh-CN" altLang="en-US"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kumimoji="0" lang="en-US" altLang="zh-CN"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B</a:t>
            </a:r>
            <a:r>
              <a:rPr kumimoji="0" lang="zh-CN" altLang="en-US"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两种方案，它们各自的投资额和各年净收益如表</a:t>
            </a:r>
            <a:r>
              <a:rPr kumimoji="0" lang="en-US" altLang="zh-CN"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1</a:t>
            </a:r>
            <a:r>
              <a:rPr kumimoji="0" lang="zh-CN" altLang="en-US"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所示。如果折现率</a:t>
            </a:r>
            <a:r>
              <a:rPr kumimoji="0" lang="en-US" altLang="zh-CN"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i</a:t>
            </a:r>
            <a:r>
              <a:rPr kumimoji="0" lang="en-US" altLang="zh-CN" sz="2400" b="1" i="0" u="none" strike="noStrike" cap="none" normalizeH="0" baseline="-3000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0</a:t>
            </a:r>
            <a:r>
              <a:rPr kumimoji="0" lang="en-US" altLang="zh-CN"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 10%</a:t>
            </a:r>
            <a:r>
              <a:rPr kumimoji="0" lang="zh-CN" altLang="en-US"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，试用净现值比较方案的优劣。</a:t>
            </a:r>
            <a:endParaRPr kumimoji="0" lang="zh-CN"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tab pos="198438" algn="l"/>
              </a:tabLst>
            </a:pPr>
            <a:r>
              <a:rPr kumimoji="0" lang="zh-CN" altLang="en-US"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表</a:t>
            </a:r>
            <a:r>
              <a:rPr kumimoji="0" lang="en-US" altLang="zh-CN"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1                         </a:t>
            </a:r>
            <a:r>
              <a:rPr kumimoji="0" lang="zh-CN" altLang="en-US"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（单位：万元）</a:t>
            </a:r>
            <a:endParaRPr kumimoji="0" lang="zh-CN"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tab pos="198438" algn="l"/>
              </a:tabLst>
            </a:pP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
        <p:nvSpPr>
          <p:cNvPr id="7" name="文本框 6"/>
          <p:cNvSpPr txBox="1"/>
          <p:nvPr/>
        </p:nvSpPr>
        <p:spPr>
          <a:xfrm>
            <a:off x="1283677" y="395654"/>
            <a:ext cx="3217985" cy="738664"/>
          </a:xfrm>
          <a:prstGeom prst="rect">
            <a:avLst/>
          </a:prstGeom>
          <a:noFill/>
        </p:spPr>
        <p:txBody>
          <a:bodyPr wrap="square" rtlCol="0">
            <a:spAutoFit/>
          </a:bodyPr>
          <a:lstStyle/>
          <a:p>
            <a:r>
              <a:rPr lang="zh-CN" altLang="en-US" sz="2400" b="1" smtClean="0">
                <a:solidFill>
                  <a:srgbClr val="FF0000"/>
                </a:solidFill>
                <a:ea typeface="微软雅黑 Light" panose="020B0502040204020203" pitchFamily="34" charset="-122"/>
              </a:rPr>
              <a:t>净现值计算</a:t>
            </a:r>
            <a:r>
              <a:rPr lang="zh-CN" altLang="en-US" sz="2400" b="1">
                <a:solidFill>
                  <a:srgbClr val="FF0000"/>
                </a:solidFill>
                <a:ea typeface="微软雅黑 Light" panose="020B0502040204020203" pitchFamily="34" charset="-122"/>
              </a:rPr>
              <a:t>例题延伸</a:t>
            </a:r>
            <a:endParaRPr lang="zh-CN" altLang="en-US" sz="2400" b="1">
              <a:solidFill>
                <a:srgbClr val="FF0000"/>
              </a:solidFill>
            </a:endParaRPr>
          </a:p>
          <a:p>
            <a:endParaRPr lang="zh-CN" altLang="en-US"/>
          </a:p>
        </p:txBody>
      </p:sp>
    </p:spTree>
    <p:extLst>
      <p:ext uri="{BB962C8B-B14F-4D97-AF65-F5344CB8AC3E}">
        <p14:creationId xmlns:p14="http://schemas.microsoft.com/office/powerpoint/2010/main" val="213338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ChangeArrowheads="1"/>
          </p:cNvSpPr>
          <p:nvPr/>
        </p:nvSpPr>
        <p:spPr bwMode="auto">
          <a:xfrm>
            <a:off x="285750" y="393700"/>
            <a:ext cx="2373313" cy="523875"/>
          </a:xfrm>
          <a:prstGeom prst="rect">
            <a:avLst/>
          </a:prstGeom>
          <a:noFill/>
          <a:ln w="9525">
            <a:noFill/>
            <a:miter lim="800000"/>
          </a:ln>
          <a:effectLst/>
        </p:spPr>
        <p:txBody>
          <a:bodyPr wrap="none">
            <a:spAutoFit/>
          </a:bodyPr>
          <a:lstStyle/>
          <a:p>
            <a:pPr eaLnBrk="1" hangingPunct="1">
              <a:spcBef>
                <a:spcPct val="50000"/>
              </a:spcBef>
              <a:defRPr/>
            </a:pPr>
            <a:r>
              <a:rPr kumimoji="1" lang="zh-CN" altLang="en-US" sz="2800" b="1" dirty="0">
                <a:latin typeface="+mn-lt"/>
                <a:ea typeface="微软雅黑 Light" panose="020B0502040204020203" pitchFamily="34" charset="-122"/>
              </a:rPr>
              <a:t>2. 年数总和法</a:t>
            </a:r>
          </a:p>
        </p:txBody>
      </p:sp>
      <p:sp>
        <p:nvSpPr>
          <p:cNvPr id="47107" name="Text Box 29"/>
          <p:cNvSpPr txBox="1">
            <a:spLocks noChangeArrowheads="1"/>
          </p:cNvSpPr>
          <p:nvPr/>
        </p:nvSpPr>
        <p:spPr bwMode="auto">
          <a:xfrm>
            <a:off x="941388" y="830263"/>
            <a:ext cx="7239000"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0"/>
              </a:spcBef>
              <a:buFontTx/>
              <a:buNone/>
            </a:pPr>
            <a:r>
              <a:rPr lang="zh-CN" altLang="en-US" sz="2000">
                <a:ea typeface="楷体_GB2312" pitchFamily="49" charset="-122"/>
              </a:rPr>
              <a:t>     </a:t>
            </a:r>
            <a:r>
              <a:rPr lang="zh-CN" altLang="en-US" sz="2000">
                <a:latin typeface="微软雅黑 Light" panose="020B0502040204020203" pitchFamily="34" charset="-122"/>
                <a:ea typeface="微软雅黑 Light" panose="020B0502040204020203" pitchFamily="34" charset="-122"/>
              </a:rPr>
              <a:t>允许在使用初期多提折旧而在后期少提折旧，其折旧率是逐年递减的，资产的大部分价值在其寿命的前三分之一时间内会以提取折旧的方式被回收。</a:t>
            </a:r>
          </a:p>
        </p:txBody>
      </p:sp>
      <p:sp>
        <p:nvSpPr>
          <p:cNvPr id="48133" name="Rectangle 59"/>
          <p:cNvSpPr>
            <a:spLocks noChangeArrowheads="1"/>
          </p:cNvSpPr>
          <p:nvPr/>
        </p:nvSpPr>
        <p:spPr bwMode="auto">
          <a:xfrm>
            <a:off x="933450" y="2371725"/>
            <a:ext cx="5246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dirty="0" smtClean="0">
                <a:solidFill>
                  <a:srgbClr val="7F003F"/>
                </a:solidFill>
                <a:latin typeface="+mn-lt"/>
                <a:ea typeface="微软雅黑 Light" panose="020B0502040204020203" pitchFamily="34" charset="-122"/>
              </a:rPr>
              <a:t>年数总和（</a:t>
            </a:r>
            <a:r>
              <a:rPr lang="en-US" altLang="zh-CN" sz="2400" b="1" dirty="0" smtClean="0">
                <a:solidFill>
                  <a:srgbClr val="7F003F"/>
                </a:solidFill>
                <a:latin typeface="+mn-lt"/>
                <a:ea typeface="微软雅黑 Light" panose="020B0502040204020203" pitchFamily="34" charset="-122"/>
              </a:rPr>
              <a:t>M）=1+2+……N=N(N+1)/2</a:t>
            </a:r>
            <a:endParaRPr lang="en-US" altLang="zh-CN" sz="2400" dirty="0" smtClean="0">
              <a:latin typeface="+mn-lt"/>
              <a:ea typeface="微软雅黑 Light" panose="020B0502040204020203" pitchFamily="34" charset="-122"/>
            </a:endParaRPr>
          </a:p>
        </p:txBody>
      </p:sp>
      <p:sp>
        <p:nvSpPr>
          <p:cNvPr id="48134" name="Text Box 67"/>
          <p:cNvSpPr txBox="1">
            <a:spLocks noChangeArrowheads="1"/>
          </p:cNvSpPr>
          <p:nvPr/>
        </p:nvSpPr>
        <p:spPr bwMode="auto">
          <a:xfrm>
            <a:off x="3159125" y="2862263"/>
            <a:ext cx="3789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defRPr/>
            </a:pPr>
            <a:r>
              <a:rPr lang="zh-CN" altLang="en-US" sz="2000" dirty="0" smtClean="0">
                <a:latin typeface="+mn-lt"/>
                <a:ea typeface="微软雅黑 Light" panose="020B0502040204020203" pitchFamily="34" charset="-122"/>
              </a:rPr>
              <a:t>式中，</a:t>
            </a:r>
            <a:r>
              <a:rPr lang="en-US" altLang="zh-CN" sz="2000" dirty="0" smtClean="0">
                <a:latin typeface="+mn-lt"/>
                <a:ea typeface="微软雅黑 Light" panose="020B0502040204020203" pitchFamily="34" charset="-122"/>
              </a:rPr>
              <a:t>N</a:t>
            </a:r>
            <a:r>
              <a:rPr lang="zh-CN" altLang="en-US" sz="2000" dirty="0" smtClean="0">
                <a:latin typeface="+mn-lt"/>
                <a:ea typeface="微软雅黑 Light" panose="020B0502040204020203" pitchFamily="34" charset="-122"/>
              </a:rPr>
              <a:t>-固定资产预计使用寿命</a:t>
            </a:r>
          </a:p>
        </p:txBody>
      </p:sp>
      <p:sp>
        <p:nvSpPr>
          <p:cNvPr id="47110" name="Text Box 68"/>
          <p:cNvSpPr txBox="1">
            <a:spLocks noChangeArrowheads="1"/>
          </p:cNvSpPr>
          <p:nvPr/>
        </p:nvSpPr>
        <p:spPr bwMode="auto">
          <a:xfrm>
            <a:off x="941388" y="3494088"/>
            <a:ext cx="35766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rgbClr val="7F003F"/>
                </a:solidFill>
                <a:latin typeface="微软雅黑 Light" panose="020B0502040204020203" pitchFamily="34" charset="-122"/>
                <a:ea typeface="微软雅黑 Light" panose="020B0502040204020203" pitchFamily="34" charset="-122"/>
              </a:rPr>
              <a:t>各年折旧额的计算公式为：</a:t>
            </a:r>
          </a:p>
        </p:txBody>
      </p:sp>
      <p:sp>
        <p:nvSpPr>
          <p:cNvPr id="48136" name="Rectangle 69"/>
          <p:cNvSpPr>
            <a:spLocks noChangeArrowheads="1"/>
          </p:cNvSpPr>
          <p:nvPr/>
        </p:nvSpPr>
        <p:spPr bwMode="auto">
          <a:xfrm>
            <a:off x="2035175" y="4094163"/>
            <a:ext cx="2462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dirty="0" smtClean="0">
                <a:solidFill>
                  <a:srgbClr val="7F003F"/>
                </a:solidFill>
                <a:latin typeface="+mn-lt"/>
                <a:ea typeface="微软雅黑 Light" panose="020B0502040204020203" pitchFamily="34" charset="-122"/>
              </a:rPr>
              <a:t>第</a:t>
            </a:r>
            <a:r>
              <a:rPr lang="en-US" altLang="zh-CN" sz="2400" b="1" dirty="0" smtClean="0">
                <a:solidFill>
                  <a:srgbClr val="7F003F"/>
                </a:solidFill>
                <a:latin typeface="+mn-lt"/>
                <a:ea typeface="微软雅黑 Light" panose="020B0502040204020203" pitchFamily="34" charset="-122"/>
              </a:rPr>
              <a:t>t</a:t>
            </a:r>
            <a:r>
              <a:rPr lang="zh-CN" altLang="en-US" sz="2400" b="1" dirty="0" smtClean="0">
                <a:solidFill>
                  <a:srgbClr val="7F003F"/>
                </a:solidFill>
                <a:latin typeface="+mn-lt"/>
                <a:ea typeface="微软雅黑 Light" panose="020B0502040204020203" pitchFamily="34" charset="-122"/>
              </a:rPr>
              <a:t>年的折旧额  =</a:t>
            </a:r>
          </a:p>
        </p:txBody>
      </p:sp>
      <p:grpSp>
        <p:nvGrpSpPr>
          <p:cNvPr id="47112" name="组合 3"/>
          <p:cNvGrpSpPr>
            <a:grpSpLocks/>
          </p:cNvGrpSpPr>
          <p:nvPr/>
        </p:nvGrpSpPr>
        <p:grpSpPr bwMode="auto">
          <a:xfrm>
            <a:off x="4568825" y="3857625"/>
            <a:ext cx="1919288" cy="939800"/>
            <a:chOff x="4568568" y="3857719"/>
            <a:chExt cx="1919304" cy="939433"/>
          </a:xfrm>
        </p:grpSpPr>
        <p:sp>
          <p:nvSpPr>
            <p:cNvPr id="47119" name="Rectangle 77"/>
            <p:cNvSpPr>
              <a:spLocks noChangeArrowheads="1"/>
            </p:cNvSpPr>
            <p:nvPr/>
          </p:nvSpPr>
          <p:spPr bwMode="auto">
            <a:xfrm>
              <a:off x="4568568" y="3868558"/>
              <a:ext cx="1919304" cy="90963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7120" name="Line 71"/>
            <p:cNvSpPr>
              <a:spLocks noChangeShapeType="1"/>
            </p:cNvSpPr>
            <p:nvPr/>
          </p:nvSpPr>
          <p:spPr bwMode="auto">
            <a:xfrm flipH="1">
              <a:off x="4679825" y="4325759"/>
              <a:ext cx="959652"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21" name="Text Box 78"/>
            <p:cNvSpPr txBox="1">
              <a:spLocks noChangeArrowheads="1"/>
            </p:cNvSpPr>
            <p:nvPr/>
          </p:nvSpPr>
          <p:spPr bwMode="auto">
            <a:xfrm>
              <a:off x="4730662" y="3857719"/>
              <a:ext cx="95243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N-t+1</a:t>
              </a:r>
            </a:p>
          </p:txBody>
        </p:sp>
        <p:sp>
          <p:nvSpPr>
            <p:cNvPr id="47122" name="Text Box 80"/>
            <p:cNvSpPr txBox="1">
              <a:spLocks noChangeArrowheads="1"/>
            </p:cNvSpPr>
            <p:nvPr/>
          </p:nvSpPr>
          <p:spPr bwMode="auto">
            <a:xfrm>
              <a:off x="4931552" y="4339952"/>
              <a:ext cx="45619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M</a:t>
              </a:r>
            </a:p>
          </p:txBody>
        </p:sp>
        <p:sp>
          <p:nvSpPr>
            <p:cNvPr id="47123" name="Text Box 81"/>
            <p:cNvSpPr txBox="1">
              <a:spLocks noChangeArrowheads="1"/>
            </p:cNvSpPr>
            <p:nvPr/>
          </p:nvSpPr>
          <p:spPr bwMode="auto">
            <a:xfrm>
              <a:off x="5639477" y="4097159"/>
              <a:ext cx="73272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a:t>(</a:t>
              </a:r>
              <a:r>
                <a:rPr lang="en-US" altLang="zh-CN" sz="2400"/>
                <a:t>P-F)</a:t>
              </a:r>
            </a:p>
          </p:txBody>
        </p:sp>
      </p:grpSp>
      <p:sp>
        <p:nvSpPr>
          <p:cNvPr id="48142" name="Text Box 82"/>
          <p:cNvSpPr txBox="1">
            <a:spLocks noChangeArrowheads="1"/>
          </p:cNvSpPr>
          <p:nvPr/>
        </p:nvSpPr>
        <p:spPr bwMode="auto">
          <a:xfrm>
            <a:off x="3159125" y="4914900"/>
            <a:ext cx="53546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000" dirty="0" smtClean="0">
                <a:latin typeface="+mn-lt"/>
                <a:ea typeface="微软雅黑 Light" panose="020B0502040204020203" pitchFamily="34" charset="-122"/>
              </a:rPr>
              <a:t>式中,</a:t>
            </a:r>
            <a:r>
              <a:rPr lang="en-US" altLang="zh-CN" sz="2000" dirty="0" smtClean="0">
                <a:latin typeface="+mn-lt"/>
                <a:ea typeface="微软雅黑 Light" panose="020B0502040204020203" pitchFamily="34" charset="-122"/>
              </a:rPr>
              <a:t>P</a:t>
            </a:r>
            <a:r>
              <a:rPr lang="zh-CN" altLang="en-US" sz="2000" dirty="0" smtClean="0">
                <a:latin typeface="+mn-lt"/>
                <a:ea typeface="微软雅黑 Light" panose="020B0502040204020203" pitchFamily="34" charset="-122"/>
              </a:rPr>
              <a:t>-固定资产原值；</a:t>
            </a:r>
            <a:r>
              <a:rPr lang="en-US" altLang="zh-CN" sz="2000" dirty="0" smtClean="0">
                <a:latin typeface="+mn-lt"/>
                <a:ea typeface="微软雅黑 Light" panose="020B0502040204020203" pitchFamily="34" charset="-122"/>
              </a:rPr>
              <a:t>F-</a:t>
            </a:r>
            <a:r>
              <a:rPr lang="zh-CN" altLang="en-US" sz="2000" dirty="0" smtClean="0">
                <a:latin typeface="+mn-lt"/>
                <a:ea typeface="微软雅黑 Light" panose="020B0502040204020203" pitchFamily="34" charset="-122"/>
              </a:rPr>
              <a:t>固定资产的期末残值。</a:t>
            </a:r>
          </a:p>
        </p:txBody>
      </p:sp>
      <p:sp>
        <p:nvSpPr>
          <p:cNvPr id="47114" name="Rectangle 83"/>
          <p:cNvSpPr>
            <a:spLocks noChangeArrowheads="1"/>
          </p:cNvSpPr>
          <p:nvPr/>
        </p:nvSpPr>
        <p:spPr bwMode="auto">
          <a:xfrm>
            <a:off x="939800" y="5703888"/>
            <a:ext cx="17319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rgbClr val="7F003F"/>
                </a:solidFill>
                <a:latin typeface="宋体" panose="02010600030101010101" pitchFamily="2" charset="-122"/>
              </a:rPr>
              <a:t>年折旧率 =</a:t>
            </a:r>
          </a:p>
        </p:txBody>
      </p:sp>
      <p:sp>
        <p:nvSpPr>
          <p:cNvPr id="47115" name="Line 85"/>
          <p:cNvSpPr>
            <a:spLocks noChangeShapeType="1"/>
          </p:cNvSpPr>
          <p:nvPr/>
        </p:nvSpPr>
        <p:spPr bwMode="auto">
          <a:xfrm flipH="1">
            <a:off x="2771775" y="5934075"/>
            <a:ext cx="1744663" cy="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7116" name="Text Box 86"/>
          <p:cNvSpPr txBox="1">
            <a:spLocks noChangeArrowheads="1"/>
          </p:cNvSpPr>
          <p:nvPr/>
        </p:nvSpPr>
        <p:spPr bwMode="auto">
          <a:xfrm>
            <a:off x="3032125" y="5526088"/>
            <a:ext cx="1223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t>年折旧额</a:t>
            </a:r>
          </a:p>
        </p:txBody>
      </p:sp>
      <p:sp>
        <p:nvSpPr>
          <p:cNvPr id="47117" name="Text Box 87"/>
          <p:cNvSpPr txBox="1">
            <a:spLocks noChangeArrowheads="1"/>
          </p:cNvSpPr>
          <p:nvPr/>
        </p:nvSpPr>
        <p:spPr bwMode="auto">
          <a:xfrm>
            <a:off x="2790825" y="5934075"/>
            <a:ext cx="1709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000"/>
              <a:t>固定资产原值</a:t>
            </a:r>
          </a:p>
        </p:txBody>
      </p:sp>
      <p:sp>
        <p:nvSpPr>
          <p:cNvPr id="47118" name="Text Box 89"/>
          <p:cNvSpPr txBox="1">
            <a:spLocks noChangeArrowheads="1"/>
          </p:cNvSpPr>
          <p:nvPr/>
        </p:nvSpPr>
        <p:spPr bwMode="auto">
          <a:xfrm>
            <a:off x="4497388" y="5670550"/>
            <a:ext cx="12112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a:t> x 100%</a:t>
            </a:r>
          </a:p>
        </p:txBody>
      </p:sp>
    </p:spTree>
    <p:extLst>
      <p:ext uri="{BB962C8B-B14F-4D97-AF65-F5344CB8AC3E}">
        <p14:creationId xmlns:p14="http://schemas.microsoft.com/office/powerpoint/2010/main" val="834062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p:nvPr/>
        </p:nvSpPr>
        <p:spPr>
          <a:xfrm>
            <a:off x="467995" y="476885"/>
            <a:ext cx="2362200" cy="609600"/>
          </a:xfrm>
          <a:prstGeom prst="rect">
            <a:avLst/>
          </a:prstGeom>
          <a:noFill/>
          <a:ln w="9525">
            <a:noFill/>
          </a:ln>
        </p:spPr>
        <p:txBody>
          <a:bodyPr anchor="b"/>
          <a:lstStyle/>
          <a:p>
            <a:pPr lvl="0" indent="0"/>
            <a:r>
              <a:rPr lang="zh-CN" altLang="en-US" sz="2800" b="1" dirty="0">
                <a:solidFill>
                  <a:srgbClr val="E91963"/>
                </a:solidFill>
                <a:latin typeface="黑体" panose="02010609060101010101" pitchFamily="49" charset="-122"/>
                <a:ea typeface="黑体" panose="02010609060101010101" pitchFamily="49" charset="-122"/>
              </a:rPr>
              <a:t>四、年值法</a:t>
            </a:r>
          </a:p>
        </p:txBody>
      </p:sp>
      <p:sp>
        <p:nvSpPr>
          <p:cNvPr id="41018" name="Rectangle 58"/>
          <p:cNvSpPr/>
          <p:nvPr/>
        </p:nvSpPr>
        <p:spPr>
          <a:xfrm>
            <a:off x="828040" y="1341120"/>
            <a:ext cx="7958455" cy="1753235"/>
          </a:xfrm>
          <a:prstGeom prst="rect">
            <a:avLst/>
          </a:prstGeom>
          <a:noFill/>
          <a:ln w="9525">
            <a:noFill/>
          </a:ln>
        </p:spPr>
        <p:txBody>
          <a:bodyPr wrap="square" anchor="t">
            <a:spAutoFit/>
          </a:bodyPr>
          <a:lstStyle/>
          <a:p>
            <a:pPr lvl="0" algn="l">
              <a:lnSpc>
                <a:spcPct val="150000"/>
              </a:lnSpc>
              <a:buFont typeface="Wingdings" panose="05000000000000000000" charset="0"/>
            </a:pPr>
            <a:r>
              <a:rPr lang="zh-CN" altLang="en-US" b="1">
                <a:sym typeface="+mn-ea"/>
              </a:rPr>
              <a:t>做方案比较选优时，如果方案的寿命周期不同，需要转化为相同的年限，其过程比较繁琐，这时用净现值指标评价就不合适了。</a:t>
            </a:r>
            <a:endParaRPr lang="zh-CN" altLang="en-US"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a:xfrm>
            <a:off x="8012113" y="6248400"/>
            <a:ext cx="446088" cy="457200"/>
          </a:xfrm>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80</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文本框 41"/>
          <p:cNvSpPr txBox="1"/>
          <p:nvPr/>
        </p:nvSpPr>
        <p:spPr>
          <a:xfrm>
            <a:off x="845820" y="3213100"/>
            <a:ext cx="8114030" cy="1198880"/>
          </a:xfrm>
          <a:prstGeom prst="rect">
            <a:avLst/>
          </a:prstGeom>
          <a:noFill/>
        </p:spPr>
        <p:txBody>
          <a:bodyPr wrap="square" rtlCol="0">
            <a:spAutoFit/>
          </a:bodyPr>
          <a:lstStyle/>
          <a:p>
            <a:pPr algn="l">
              <a:lnSpc>
                <a:spcPct val="150000"/>
              </a:lnSpc>
            </a:pPr>
            <a:r>
              <a:rPr lang="zh-CN" altLang="en-US" dirty="0">
                <a:latin typeface="黑体" panose="02010609060101010101" pitchFamily="49" charset="-122"/>
                <a:ea typeface="黑体" panose="02010609060101010101" pitchFamily="49" charset="-122"/>
                <a:sym typeface="+mn-ea"/>
              </a:rPr>
              <a:t>将项目方案在寿命周期内不同时间点发生的所有现金流量，均按设定的折现率换算为与其等值的</a:t>
            </a:r>
            <a:r>
              <a:rPr lang="zh-CN" altLang="en-US" dirty="0">
                <a:solidFill>
                  <a:srgbClr val="FF0000"/>
                </a:solidFill>
                <a:latin typeface="黑体" panose="02010609060101010101" pitchFamily="49" charset="-122"/>
                <a:ea typeface="黑体" panose="02010609060101010101" pitchFamily="49" charset="-122"/>
                <a:sym typeface="+mn-ea"/>
              </a:rPr>
              <a:t>等额分付年金</a:t>
            </a:r>
            <a:r>
              <a:rPr lang="zh-CN" altLang="en-US" dirty="0">
                <a:latin typeface="黑体" panose="02010609060101010101" pitchFamily="49" charset="-122"/>
                <a:ea typeface="黑体" panose="02010609060101010101" pitchFamily="49" charset="-122"/>
                <a:sym typeface="+mn-ea"/>
              </a:rPr>
              <a:t>。</a:t>
            </a:r>
            <a:endParaRPr lang="zh-CN" altLang="en-US" dirty="0">
              <a:latin typeface="黑体" panose="02010609060101010101" pitchFamily="49" charset="-122"/>
              <a:ea typeface="黑体" panose="02010609060101010101" pitchFamily="49" charset="-122"/>
            </a:endParaRPr>
          </a:p>
        </p:txBody>
      </p:sp>
      <p:sp>
        <p:nvSpPr>
          <p:cNvPr id="43" name="文本框 42"/>
          <p:cNvSpPr txBox="1"/>
          <p:nvPr/>
        </p:nvSpPr>
        <p:spPr>
          <a:xfrm>
            <a:off x="845820" y="4869180"/>
            <a:ext cx="3078480" cy="457200"/>
          </a:xfrm>
          <a:prstGeom prst="rect">
            <a:avLst/>
          </a:prstGeom>
          <a:noFill/>
          <a:ln>
            <a:solidFill>
              <a:schemeClr val="accent1"/>
            </a:solidFill>
          </a:ln>
        </p:spPr>
        <p:txBody>
          <a:bodyPr wrap="none" rtlCol="0">
            <a:spAutoFit/>
          </a:bodyPr>
          <a:lstStyle/>
          <a:p>
            <a:pPr lvl="0" indent="0" algn="l">
              <a:lnSpc>
                <a:spcPct val="100000"/>
              </a:lnSpc>
            </a:pPr>
            <a:r>
              <a:rPr lang="zh-CN" altLang="en-US" dirty="0">
                <a:solidFill>
                  <a:schemeClr val="tx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mn-ea"/>
              </a:rPr>
              <a:t>净年值法和年费用法</a:t>
            </a:r>
            <a:r>
              <a:rPr lang="zh-CN" altLang="en-US" dirty="0">
                <a:solidFill>
                  <a:srgbClr val="FF0000"/>
                </a:solidFill>
                <a:latin typeface="黑体" panose="02010609060101010101" pitchFamily="49" charset="-122"/>
                <a:ea typeface="黑体" panose="02010609060101010101" pitchFamily="49" charset="-122"/>
                <a:sym typeface="+mn-ea"/>
              </a:rPr>
              <a:t> </a:t>
            </a:r>
          </a:p>
        </p:txBody>
      </p:sp>
    </p:spTree>
    <p:extLst>
      <p:ext uri="{BB962C8B-B14F-4D97-AF65-F5344CB8AC3E}">
        <p14:creationId xmlns:p14="http://schemas.microsoft.com/office/powerpoint/2010/main" val="3613919414"/>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81</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8372" name="Text Box 60"/>
          <p:cNvSpPr txBox="1"/>
          <p:nvPr/>
        </p:nvSpPr>
        <p:spPr>
          <a:xfrm>
            <a:off x="223520" y="519430"/>
            <a:ext cx="3355975" cy="517525"/>
          </a:xfrm>
          <a:prstGeom prst="rect">
            <a:avLst/>
          </a:prstGeom>
          <a:noFill/>
          <a:ln w="9525">
            <a:noFill/>
          </a:ln>
        </p:spPr>
        <p:txBody>
          <a:bodyPr wrap="square" anchor="t">
            <a:spAutoFit/>
          </a:bodyPr>
          <a:lstStyle/>
          <a:p>
            <a:pPr lvl="0" indent="0">
              <a:spcBef>
                <a:spcPct val="50000"/>
              </a:spcBef>
            </a:pPr>
            <a:r>
              <a:rPr lang="zh-CN" altLang="en-US" sz="2800" b="1" dirty="0">
                <a:solidFill>
                  <a:srgbClr val="CF4703"/>
                </a:solidFill>
                <a:latin typeface="黑体" panose="02010609060101010101" pitchFamily="49" charset="-122"/>
                <a:ea typeface="黑体" panose="02010609060101010101" pitchFamily="49" charset="-122"/>
              </a:rPr>
              <a:t>(一)净年值法（</a:t>
            </a:r>
            <a:r>
              <a:rPr lang="en-US" altLang="zh-CN" sz="2800" b="1" dirty="0">
                <a:solidFill>
                  <a:srgbClr val="CF4703"/>
                </a:solidFill>
                <a:latin typeface="黑体" panose="02010609060101010101" pitchFamily="49" charset="-122"/>
                <a:ea typeface="黑体" panose="02010609060101010101" pitchFamily="49" charset="-122"/>
              </a:rPr>
              <a:t>NAV）</a:t>
            </a:r>
            <a:endParaRPr lang="en-US" altLang="zh-CN" b="1" dirty="0">
              <a:solidFill>
                <a:srgbClr val="CF4703"/>
              </a:solidFill>
              <a:latin typeface="Times New Roman" panose="02020603050405020304" pitchFamily="18" charset="0"/>
              <a:ea typeface="黑体" panose="02010609060101010101" pitchFamily="49" charset="-122"/>
            </a:endParaRPr>
          </a:p>
        </p:txBody>
      </p:sp>
      <p:graphicFrame>
        <p:nvGraphicFramePr>
          <p:cNvPr id="3" name="Object 61"/>
          <p:cNvGraphicFramePr>
            <a:graphicFrameLocks noChangeAspect="1"/>
          </p:cNvGraphicFramePr>
          <p:nvPr/>
        </p:nvGraphicFramePr>
        <p:xfrm>
          <a:off x="2338705" y="4525645"/>
          <a:ext cx="4447540" cy="1312545"/>
        </p:xfrm>
        <a:graphic>
          <a:graphicData uri="http://schemas.openxmlformats.org/presentationml/2006/ole">
            <mc:AlternateContent xmlns:mc="http://schemas.openxmlformats.org/markup-compatibility/2006">
              <mc:Choice xmlns:v="urn:schemas-microsoft-com:vml" Requires="v">
                <p:oleObj spid="_x0000_s36877" r:id="rId4" imgW="2438400" imgH="685800" progId="Equation.3">
                  <p:embed/>
                </p:oleObj>
              </mc:Choice>
              <mc:Fallback>
                <p:oleObj r:id="rId4" imgW="2438400" imgH="685800" progId="Equation.3">
                  <p:embed/>
                  <p:pic>
                    <p:nvPicPr>
                      <p:cNvPr id="3" name="Object 61"/>
                      <p:cNvPicPr/>
                      <p:nvPr/>
                    </p:nvPicPr>
                    <p:blipFill>
                      <a:blip r:embed="rId5"/>
                      <a:stretch>
                        <a:fillRect/>
                      </a:stretch>
                    </p:blipFill>
                    <p:spPr>
                      <a:xfrm>
                        <a:off x="2338705" y="4525645"/>
                        <a:ext cx="4447540" cy="1312545"/>
                      </a:xfrm>
                      <a:prstGeom prst="rect">
                        <a:avLst/>
                      </a:prstGeom>
                      <a:noFill/>
                      <a:ln w="38100">
                        <a:noFill/>
                        <a:miter/>
                      </a:ln>
                    </p:spPr>
                  </p:pic>
                </p:oleObj>
              </mc:Fallback>
            </mc:AlternateContent>
          </a:graphicData>
        </a:graphic>
      </p:graphicFrame>
      <p:sp>
        <p:nvSpPr>
          <p:cNvPr id="9" name="Rectangle 62"/>
          <p:cNvSpPr/>
          <p:nvPr/>
        </p:nvSpPr>
        <p:spPr>
          <a:xfrm>
            <a:off x="580390" y="4525645"/>
            <a:ext cx="1712912" cy="457200"/>
          </a:xfrm>
          <a:prstGeom prst="rect">
            <a:avLst/>
          </a:prstGeom>
          <a:noFill/>
          <a:ln w="9525">
            <a:noFill/>
          </a:ln>
        </p:spPr>
        <p:txBody>
          <a:bodyPr wrap="none" anchor="t">
            <a:spAutoFit/>
          </a:bodyPr>
          <a:lstStyle/>
          <a:p>
            <a:pPr lvl="0" indent="0"/>
            <a:r>
              <a:rPr lang="zh-CN" altLang="en-US" b="1" dirty="0">
                <a:solidFill>
                  <a:srgbClr val="CF4703"/>
                </a:solidFill>
                <a:latin typeface="Times New Roman" panose="02020603050405020304" pitchFamily="18" charset="0"/>
                <a:ea typeface="黑体" panose="02010609060101010101" pitchFamily="49" charset="-122"/>
              </a:rPr>
              <a:t>计算公式：</a:t>
            </a:r>
          </a:p>
        </p:txBody>
      </p:sp>
      <p:grpSp>
        <p:nvGrpSpPr>
          <p:cNvPr id="10" name="Group 6"/>
          <p:cNvGrpSpPr/>
          <p:nvPr/>
        </p:nvGrpSpPr>
        <p:grpSpPr>
          <a:xfrm>
            <a:off x="477520" y="2419841"/>
            <a:ext cx="4032688" cy="1470582"/>
            <a:chOff x="1392" y="1501"/>
            <a:chExt cx="2544" cy="1036"/>
          </a:xfrm>
        </p:grpSpPr>
        <p:sp>
          <p:nvSpPr>
            <p:cNvPr id="79875" name="Line 7"/>
            <p:cNvSpPr/>
            <p:nvPr/>
          </p:nvSpPr>
          <p:spPr>
            <a:xfrm>
              <a:off x="1392" y="1968"/>
              <a:ext cx="1631" cy="0"/>
            </a:xfrm>
            <a:prstGeom prst="line">
              <a:avLst/>
            </a:prstGeom>
            <a:ln w="9525" cap="flat" cmpd="sng">
              <a:solidFill>
                <a:schemeClr val="tx1"/>
              </a:solidFill>
              <a:prstDash val="solid"/>
              <a:round/>
              <a:headEnd type="none" w="med" len="med"/>
              <a:tailEnd type="none" w="med" len="med"/>
            </a:ln>
          </p:spPr>
        </p:sp>
        <p:sp>
          <p:nvSpPr>
            <p:cNvPr id="79876" name="Line 8"/>
            <p:cNvSpPr/>
            <p:nvPr/>
          </p:nvSpPr>
          <p:spPr>
            <a:xfrm>
              <a:off x="1783" y="1968"/>
              <a:ext cx="0" cy="48"/>
            </a:xfrm>
            <a:prstGeom prst="line">
              <a:avLst/>
            </a:prstGeom>
            <a:ln w="9525" cap="flat" cmpd="sng">
              <a:solidFill>
                <a:schemeClr val="tx1"/>
              </a:solidFill>
              <a:prstDash val="solid"/>
              <a:round/>
              <a:headEnd type="none" w="med" len="med"/>
              <a:tailEnd type="none" w="med" len="med"/>
            </a:ln>
          </p:spPr>
        </p:sp>
        <p:sp>
          <p:nvSpPr>
            <p:cNvPr id="79877" name="Line 9"/>
            <p:cNvSpPr/>
            <p:nvPr/>
          </p:nvSpPr>
          <p:spPr>
            <a:xfrm>
              <a:off x="2175" y="1968"/>
              <a:ext cx="0" cy="48"/>
            </a:xfrm>
            <a:prstGeom prst="line">
              <a:avLst/>
            </a:prstGeom>
            <a:ln w="9525" cap="flat" cmpd="sng">
              <a:solidFill>
                <a:schemeClr val="tx1"/>
              </a:solidFill>
              <a:prstDash val="solid"/>
              <a:round/>
              <a:headEnd type="none" w="med" len="med"/>
              <a:tailEnd type="none" w="med" len="med"/>
            </a:ln>
          </p:spPr>
        </p:sp>
        <p:sp>
          <p:nvSpPr>
            <p:cNvPr id="79878" name="Line 10"/>
            <p:cNvSpPr/>
            <p:nvPr/>
          </p:nvSpPr>
          <p:spPr>
            <a:xfrm>
              <a:off x="2566" y="1968"/>
              <a:ext cx="0" cy="48"/>
            </a:xfrm>
            <a:prstGeom prst="line">
              <a:avLst/>
            </a:prstGeom>
            <a:ln w="9525" cap="flat" cmpd="sng">
              <a:solidFill>
                <a:schemeClr val="tx1"/>
              </a:solidFill>
              <a:prstDash val="solid"/>
              <a:round/>
              <a:headEnd type="none" w="med" len="med"/>
              <a:tailEnd type="none" w="med" len="med"/>
            </a:ln>
          </p:spPr>
        </p:sp>
        <p:sp>
          <p:nvSpPr>
            <p:cNvPr id="79879" name="Line 11"/>
            <p:cNvSpPr/>
            <p:nvPr/>
          </p:nvSpPr>
          <p:spPr>
            <a:xfrm>
              <a:off x="3023" y="1968"/>
              <a:ext cx="65" cy="96"/>
            </a:xfrm>
            <a:prstGeom prst="line">
              <a:avLst/>
            </a:prstGeom>
            <a:ln w="9525" cap="flat" cmpd="sng">
              <a:solidFill>
                <a:schemeClr val="tx1"/>
              </a:solidFill>
              <a:prstDash val="dash"/>
              <a:round/>
              <a:headEnd type="none" w="med" len="med"/>
              <a:tailEnd type="none" w="med" len="med"/>
            </a:ln>
          </p:spPr>
        </p:sp>
        <p:sp>
          <p:nvSpPr>
            <p:cNvPr id="79880" name="Line 12"/>
            <p:cNvSpPr/>
            <p:nvPr/>
          </p:nvSpPr>
          <p:spPr>
            <a:xfrm flipV="1">
              <a:off x="3088" y="1920"/>
              <a:ext cx="0" cy="144"/>
            </a:xfrm>
            <a:prstGeom prst="line">
              <a:avLst/>
            </a:prstGeom>
            <a:ln w="9525" cap="flat" cmpd="sng">
              <a:solidFill>
                <a:schemeClr val="tx1"/>
              </a:solidFill>
              <a:prstDash val="dash"/>
              <a:round/>
              <a:headEnd type="none" w="med" len="med"/>
              <a:tailEnd type="none" w="med" len="med"/>
            </a:ln>
          </p:spPr>
        </p:sp>
        <p:sp>
          <p:nvSpPr>
            <p:cNvPr id="79881" name="Line 13"/>
            <p:cNvSpPr/>
            <p:nvPr/>
          </p:nvSpPr>
          <p:spPr>
            <a:xfrm>
              <a:off x="3088" y="1920"/>
              <a:ext cx="65" cy="48"/>
            </a:xfrm>
            <a:prstGeom prst="line">
              <a:avLst/>
            </a:prstGeom>
            <a:ln w="9525" cap="flat" cmpd="sng">
              <a:solidFill>
                <a:schemeClr val="tx1"/>
              </a:solidFill>
              <a:prstDash val="dash"/>
              <a:round/>
              <a:headEnd type="none" w="med" len="med"/>
              <a:tailEnd type="none" w="med" len="med"/>
            </a:ln>
          </p:spPr>
        </p:sp>
        <p:sp>
          <p:nvSpPr>
            <p:cNvPr id="79882" name="Line 14"/>
            <p:cNvSpPr/>
            <p:nvPr/>
          </p:nvSpPr>
          <p:spPr>
            <a:xfrm flipV="1">
              <a:off x="3153" y="1968"/>
              <a:ext cx="587" cy="0"/>
            </a:xfrm>
            <a:prstGeom prst="line">
              <a:avLst/>
            </a:prstGeom>
            <a:ln w="9525" cap="flat" cmpd="sng">
              <a:solidFill>
                <a:schemeClr val="tx1"/>
              </a:solidFill>
              <a:prstDash val="solid"/>
              <a:round/>
              <a:headEnd type="none" w="med" len="med"/>
              <a:tailEnd type="none" w="med" len="med"/>
            </a:ln>
          </p:spPr>
        </p:sp>
        <p:sp>
          <p:nvSpPr>
            <p:cNvPr id="79883" name="Line 15"/>
            <p:cNvSpPr/>
            <p:nvPr/>
          </p:nvSpPr>
          <p:spPr>
            <a:xfrm>
              <a:off x="2958" y="1968"/>
              <a:ext cx="0" cy="48"/>
            </a:xfrm>
            <a:prstGeom prst="line">
              <a:avLst/>
            </a:prstGeom>
            <a:ln w="9525" cap="flat" cmpd="sng">
              <a:solidFill>
                <a:schemeClr val="tx1"/>
              </a:solidFill>
              <a:prstDash val="solid"/>
              <a:round/>
              <a:headEnd type="none" w="med" len="med"/>
              <a:tailEnd type="none" w="med" len="med"/>
            </a:ln>
          </p:spPr>
        </p:sp>
        <p:sp>
          <p:nvSpPr>
            <p:cNvPr id="79884" name="Line 16"/>
            <p:cNvSpPr/>
            <p:nvPr/>
          </p:nvSpPr>
          <p:spPr>
            <a:xfrm>
              <a:off x="3349" y="1968"/>
              <a:ext cx="0" cy="48"/>
            </a:xfrm>
            <a:prstGeom prst="line">
              <a:avLst/>
            </a:prstGeom>
            <a:ln w="9525" cap="flat" cmpd="sng">
              <a:solidFill>
                <a:schemeClr val="tx1"/>
              </a:solidFill>
              <a:prstDash val="solid"/>
              <a:round/>
              <a:headEnd type="none" w="med" len="med"/>
              <a:tailEnd type="none" w="med" len="med"/>
            </a:ln>
          </p:spPr>
        </p:sp>
        <p:sp>
          <p:nvSpPr>
            <p:cNvPr id="79885" name="Text Box 17"/>
            <p:cNvSpPr txBox="1"/>
            <p:nvPr/>
          </p:nvSpPr>
          <p:spPr>
            <a:xfrm>
              <a:off x="1392" y="1968"/>
              <a:ext cx="261" cy="279"/>
            </a:xfrm>
            <a:prstGeom prst="rect">
              <a:avLst/>
            </a:prstGeom>
            <a:noFill/>
            <a:ln w="9525">
              <a:noFill/>
            </a:ln>
          </p:spPr>
          <p:txBody>
            <a:bodyPr anchor="t">
              <a:spAutoFit/>
            </a:bodyPr>
            <a:lstStyle/>
            <a:p>
              <a:pPr lvl="0" indent="0" eaLnBrk="0" hangingPunct="0"/>
              <a:r>
                <a:rPr lang="zh-CN" altLang="en-US" sz="2000" b="1" dirty="0">
                  <a:latin typeface="黑体" panose="02010609060101010101" pitchFamily="49" charset="-122"/>
                  <a:ea typeface="黑体" panose="02010609060101010101" pitchFamily="49" charset="-122"/>
                </a:rPr>
                <a:t>0</a:t>
              </a:r>
            </a:p>
          </p:txBody>
        </p:sp>
        <p:sp>
          <p:nvSpPr>
            <p:cNvPr id="79886" name="Text Box 18"/>
            <p:cNvSpPr txBox="1"/>
            <p:nvPr/>
          </p:nvSpPr>
          <p:spPr>
            <a:xfrm>
              <a:off x="3610" y="1968"/>
              <a:ext cx="326" cy="279"/>
            </a:xfrm>
            <a:prstGeom prst="rect">
              <a:avLst/>
            </a:prstGeom>
            <a:noFill/>
            <a:ln w="9525">
              <a:noFill/>
            </a:ln>
          </p:spPr>
          <p:txBody>
            <a:bodyPr anchor="t">
              <a:spAutoFit/>
            </a:bodyPr>
            <a:lstStyle/>
            <a:p>
              <a:pPr lvl="0" indent="0" eaLnBrk="0" hangingPunct="0"/>
              <a:r>
                <a:rPr lang="en-US" altLang="zh-CN" sz="2000" b="1" dirty="0">
                  <a:latin typeface="黑体" panose="02010609060101010101" pitchFamily="49" charset="-122"/>
                  <a:ea typeface="黑体" panose="02010609060101010101" pitchFamily="49" charset="-122"/>
                </a:rPr>
                <a:t>n</a:t>
              </a:r>
            </a:p>
          </p:txBody>
        </p:sp>
        <p:sp>
          <p:nvSpPr>
            <p:cNvPr id="79887" name="Line 19"/>
            <p:cNvSpPr/>
            <p:nvPr/>
          </p:nvSpPr>
          <p:spPr>
            <a:xfrm>
              <a:off x="1783" y="1728"/>
              <a:ext cx="0" cy="240"/>
            </a:xfrm>
            <a:prstGeom prst="line">
              <a:avLst/>
            </a:prstGeom>
            <a:ln w="9525" cap="flat" cmpd="sng">
              <a:solidFill>
                <a:srgbClr val="F41E23"/>
              </a:solidFill>
              <a:prstDash val="solid"/>
              <a:round/>
              <a:headEnd type="triangle" w="med" len="med"/>
              <a:tailEnd type="none" w="med" len="med"/>
            </a:ln>
          </p:spPr>
        </p:sp>
        <p:sp>
          <p:nvSpPr>
            <p:cNvPr id="79888" name="Line 20"/>
            <p:cNvSpPr/>
            <p:nvPr/>
          </p:nvSpPr>
          <p:spPr>
            <a:xfrm>
              <a:off x="2175" y="1575"/>
              <a:ext cx="0" cy="392"/>
            </a:xfrm>
            <a:prstGeom prst="line">
              <a:avLst/>
            </a:prstGeom>
            <a:ln w="9525" cap="flat" cmpd="sng">
              <a:solidFill>
                <a:srgbClr val="F41E23"/>
              </a:solidFill>
              <a:prstDash val="solid"/>
              <a:round/>
              <a:headEnd type="triangle" w="med" len="med"/>
              <a:tailEnd type="none" w="med" len="med"/>
            </a:ln>
          </p:spPr>
        </p:sp>
        <p:sp>
          <p:nvSpPr>
            <p:cNvPr id="79889" name="Line 21"/>
            <p:cNvSpPr/>
            <p:nvPr/>
          </p:nvSpPr>
          <p:spPr>
            <a:xfrm>
              <a:off x="2566" y="1728"/>
              <a:ext cx="0" cy="240"/>
            </a:xfrm>
            <a:prstGeom prst="line">
              <a:avLst/>
            </a:prstGeom>
            <a:ln w="9525" cap="flat" cmpd="sng">
              <a:solidFill>
                <a:srgbClr val="F41E23"/>
              </a:solidFill>
              <a:prstDash val="solid"/>
              <a:round/>
              <a:headEnd type="triangle" w="med" len="med"/>
              <a:tailEnd type="none" w="med" len="med"/>
            </a:ln>
          </p:spPr>
        </p:sp>
        <p:sp>
          <p:nvSpPr>
            <p:cNvPr id="79890" name="Line 22"/>
            <p:cNvSpPr/>
            <p:nvPr/>
          </p:nvSpPr>
          <p:spPr>
            <a:xfrm>
              <a:off x="2958" y="1644"/>
              <a:ext cx="0" cy="324"/>
            </a:xfrm>
            <a:prstGeom prst="line">
              <a:avLst/>
            </a:prstGeom>
            <a:ln w="9525" cap="flat" cmpd="sng">
              <a:solidFill>
                <a:srgbClr val="F41E23"/>
              </a:solidFill>
              <a:prstDash val="solid"/>
              <a:round/>
              <a:headEnd type="triangle" w="med" len="med"/>
              <a:tailEnd type="none" w="med" len="med"/>
            </a:ln>
          </p:spPr>
        </p:sp>
        <p:sp>
          <p:nvSpPr>
            <p:cNvPr id="79891" name="Line 23"/>
            <p:cNvSpPr/>
            <p:nvPr/>
          </p:nvSpPr>
          <p:spPr>
            <a:xfrm>
              <a:off x="3349" y="1644"/>
              <a:ext cx="0" cy="324"/>
            </a:xfrm>
            <a:prstGeom prst="line">
              <a:avLst/>
            </a:prstGeom>
            <a:ln w="9525" cap="flat" cmpd="sng">
              <a:solidFill>
                <a:srgbClr val="F41E23"/>
              </a:solidFill>
              <a:prstDash val="solid"/>
              <a:round/>
              <a:headEnd type="triangle" w="med" len="med"/>
              <a:tailEnd type="none" w="med" len="med"/>
            </a:ln>
          </p:spPr>
        </p:sp>
        <p:sp>
          <p:nvSpPr>
            <p:cNvPr id="79894" name="Text Box 26"/>
            <p:cNvSpPr txBox="1"/>
            <p:nvPr/>
          </p:nvSpPr>
          <p:spPr>
            <a:xfrm>
              <a:off x="1653" y="1968"/>
              <a:ext cx="261" cy="279"/>
            </a:xfrm>
            <a:prstGeom prst="rect">
              <a:avLst/>
            </a:prstGeom>
            <a:noFill/>
            <a:ln w="9525">
              <a:noFill/>
            </a:ln>
          </p:spPr>
          <p:txBody>
            <a:bodyPr anchor="t">
              <a:spAutoFit/>
            </a:bodyPr>
            <a:lstStyle/>
            <a:p>
              <a:pPr lvl="0" indent="0" eaLnBrk="0" hangingPunct="0"/>
              <a:r>
                <a:rPr lang="zh-CN" altLang="en-US" sz="2000" b="1" dirty="0">
                  <a:latin typeface="黑体" panose="02010609060101010101" pitchFamily="49" charset="-122"/>
                  <a:ea typeface="黑体" panose="02010609060101010101" pitchFamily="49" charset="-122"/>
                </a:rPr>
                <a:t>1</a:t>
              </a:r>
            </a:p>
          </p:txBody>
        </p:sp>
        <p:sp>
          <p:nvSpPr>
            <p:cNvPr id="79895" name="Text Box 27"/>
            <p:cNvSpPr txBox="1"/>
            <p:nvPr/>
          </p:nvSpPr>
          <p:spPr>
            <a:xfrm>
              <a:off x="2044" y="1968"/>
              <a:ext cx="261" cy="279"/>
            </a:xfrm>
            <a:prstGeom prst="rect">
              <a:avLst/>
            </a:prstGeom>
            <a:noFill/>
            <a:ln w="9525">
              <a:noFill/>
            </a:ln>
          </p:spPr>
          <p:txBody>
            <a:bodyPr anchor="t">
              <a:spAutoFit/>
            </a:bodyPr>
            <a:lstStyle/>
            <a:p>
              <a:pPr lvl="0" indent="0" eaLnBrk="0" hangingPunct="0"/>
              <a:r>
                <a:rPr lang="zh-CN" altLang="en-US" sz="2000" b="1" dirty="0">
                  <a:latin typeface="黑体" panose="02010609060101010101" pitchFamily="49" charset="-122"/>
                  <a:ea typeface="黑体" panose="02010609060101010101" pitchFamily="49" charset="-122"/>
                </a:rPr>
                <a:t>2</a:t>
              </a:r>
            </a:p>
          </p:txBody>
        </p:sp>
        <p:sp>
          <p:nvSpPr>
            <p:cNvPr id="79896" name="Rectangle 28"/>
            <p:cNvSpPr/>
            <p:nvPr/>
          </p:nvSpPr>
          <p:spPr>
            <a:xfrm>
              <a:off x="2436" y="1955"/>
              <a:ext cx="177" cy="279"/>
            </a:xfrm>
            <a:prstGeom prst="rect">
              <a:avLst/>
            </a:prstGeom>
            <a:noFill/>
            <a:ln w="9525">
              <a:noFill/>
            </a:ln>
          </p:spPr>
          <p:txBody>
            <a:bodyPr wrap="square" anchor="t">
              <a:spAutoFit/>
            </a:bodyPr>
            <a:lstStyle/>
            <a:p>
              <a:pPr lvl="0" indent="0" eaLnBrk="0" hangingPunct="0"/>
              <a:r>
                <a:rPr lang="zh-CN" altLang="en-US" sz="2000" b="1" dirty="0">
                  <a:latin typeface="黑体" panose="02010609060101010101" pitchFamily="49" charset="-122"/>
                  <a:ea typeface="黑体" panose="02010609060101010101" pitchFamily="49" charset="-122"/>
                </a:rPr>
                <a:t>3</a:t>
              </a:r>
            </a:p>
          </p:txBody>
        </p:sp>
        <p:sp>
          <p:nvSpPr>
            <p:cNvPr id="79897" name="Rectangle 29"/>
            <p:cNvSpPr/>
            <p:nvPr/>
          </p:nvSpPr>
          <p:spPr>
            <a:xfrm>
              <a:off x="2827" y="1955"/>
              <a:ext cx="177" cy="279"/>
            </a:xfrm>
            <a:prstGeom prst="rect">
              <a:avLst/>
            </a:prstGeom>
            <a:noFill/>
            <a:ln w="9525">
              <a:noFill/>
            </a:ln>
          </p:spPr>
          <p:txBody>
            <a:bodyPr wrap="square" anchor="t">
              <a:spAutoFit/>
            </a:bodyPr>
            <a:lstStyle/>
            <a:p>
              <a:pPr lvl="0" indent="0" eaLnBrk="0" hangingPunct="0"/>
              <a:r>
                <a:rPr lang="zh-CN" altLang="en-US" sz="2000" b="1" dirty="0">
                  <a:latin typeface="黑体" panose="02010609060101010101" pitchFamily="49" charset="-122"/>
                  <a:ea typeface="黑体" panose="02010609060101010101" pitchFamily="49" charset="-122"/>
                </a:rPr>
                <a:t>4</a:t>
              </a:r>
            </a:p>
          </p:txBody>
        </p:sp>
        <p:sp>
          <p:nvSpPr>
            <p:cNvPr id="79898" name="Rectangle 30"/>
            <p:cNvSpPr/>
            <p:nvPr/>
          </p:nvSpPr>
          <p:spPr>
            <a:xfrm>
              <a:off x="3088" y="1955"/>
              <a:ext cx="437" cy="279"/>
            </a:xfrm>
            <a:prstGeom prst="rect">
              <a:avLst/>
            </a:prstGeom>
            <a:noFill/>
            <a:ln w="9525">
              <a:noFill/>
            </a:ln>
          </p:spPr>
          <p:txBody>
            <a:bodyPr wrap="square" anchor="t">
              <a:spAutoFit/>
            </a:bodyPr>
            <a:lstStyle/>
            <a:p>
              <a:pPr lvl="0" indent="0" eaLnBrk="0" hangingPunct="0"/>
              <a:r>
                <a:rPr lang="en-US" altLang="zh-CN" sz="2000" b="1" dirty="0">
                  <a:latin typeface="黑体" panose="02010609060101010101" pitchFamily="49" charset="-122"/>
                  <a:ea typeface="黑体" panose="02010609060101010101" pitchFamily="49" charset="-122"/>
                </a:rPr>
                <a:t>n-1</a:t>
              </a:r>
            </a:p>
          </p:txBody>
        </p:sp>
        <p:sp>
          <p:nvSpPr>
            <p:cNvPr id="79899" name="Line 31"/>
            <p:cNvSpPr/>
            <p:nvPr/>
          </p:nvSpPr>
          <p:spPr>
            <a:xfrm>
              <a:off x="3740" y="1968"/>
              <a:ext cx="0" cy="48"/>
            </a:xfrm>
            <a:prstGeom prst="line">
              <a:avLst/>
            </a:prstGeom>
            <a:ln w="9525" cap="flat" cmpd="sng">
              <a:solidFill>
                <a:schemeClr val="tx1"/>
              </a:solidFill>
              <a:prstDash val="solid"/>
              <a:round/>
              <a:headEnd type="none" w="med" len="med"/>
              <a:tailEnd type="none" w="med" len="med"/>
            </a:ln>
          </p:spPr>
        </p:sp>
        <p:sp>
          <p:nvSpPr>
            <p:cNvPr id="79900" name="Line 32"/>
            <p:cNvSpPr/>
            <p:nvPr/>
          </p:nvSpPr>
          <p:spPr>
            <a:xfrm>
              <a:off x="3740" y="1501"/>
              <a:ext cx="0" cy="467"/>
            </a:xfrm>
            <a:prstGeom prst="line">
              <a:avLst/>
            </a:prstGeom>
            <a:ln w="9525" cap="flat" cmpd="sng">
              <a:solidFill>
                <a:srgbClr val="F41E23"/>
              </a:solidFill>
              <a:prstDash val="solid"/>
              <a:round/>
              <a:headEnd type="triangle" w="med" len="med"/>
              <a:tailEnd type="none" w="med" len="med"/>
            </a:ln>
          </p:spPr>
        </p:sp>
        <p:sp>
          <p:nvSpPr>
            <p:cNvPr id="79901" name="Line 33"/>
            <p:cNvSpPr/>
            <p:nvPr/>
          </p:nvSpPr>
          <p:spPr>
            <a:xfrm>
              <a:off x="1392" y="1968"/>
              <a:ext cx="0" cy="528"/>
            </a:xfrm>
            <a:prstGeom prst="line">
              <a:avLst/>
            </a:prstGeom>
            <a:ln w="9525" cap="flat" cmpd="sng">
              <a:solidFill>
                <a:schemeClr val="tx1"/>
              </a:solidFill>
              <a:prstDash val="solid"/>
              <a:round/>
              <a:headEnd type="none" w="med" len="med"/>
              <a:tailEnd type="triangle" w="med" len="med"/>
            </a:ln>
          </p:spPr>
        </p:sp>
        <p:sp>
          <p:nvSpPr>
            <p:cNvPr id="79902" name="Text Box 34"/>
            <p:cNvSpPr txBox="1"/>
            <p:nvPr/>
          </p:nvSpPr>
          <p:spPr>
            <a:xfrm>
              <a:off x="1457" y="2256"/>
              <a:ext cx="324" cy="281"/>
            </a:xfrm>
            <a:prstGeom prst="rect">
              <a:avLst/>
            </a:prstGeom>
            <a:noFill/>
            <a:ln w="9525">
              <a:noFill/>
            </a:ln>
          </p:spPr>
          <p:txBody>
            <a:bodyPr wrap="square" anchor="t">
              <a:spAutoFit/>
            </a:bodyPr>
            <a:lstStyle/>
            <a:p>
              <a:pPr lvl="0" indent="0" eaLnBrk="0" hangingPunct="0"/>
              <a:r>
                <a:rPr lang="en-US" altLang="zh-CN" sz="2000" dirty="0">
                  <a:latin typeface="黑体" panose="02010609060101010101" pitchFamily="49" charset="-122"/>
                  <a:ea typeface="黑体" panose="02010609060101010101" pitchFamily="49" charset="-122"/>
                </a:rPr>
                <a:t>I</a:t>
              </a:r>
            </a:p>
          </p:txBody>
        </p:sp>
      </p:grpSp>
      <p:grpSp>
        <p:nvGrpSpPr>
          <p:cNvPr id="12" name="Group 6"/>
          <p:cNvGrpSpPr/>
          <p:nvPr/>
        </p:nvGrpSpPr>
        <p:grpSpPr>
          <a:xfrm>
            <a:off x="5045710" y="2307216"/>
            <a:ext cx="4032688" cy="1193784"/>
            <a:chOff x="1392" y="1406"/>
            <a:chExt cx="2544" cy="841"/>
          </a:xfrm>
        </p:grpSpPr>
        <p:sp>
          <p:nvSpPr>
            <p:cNvPr id="13" name="Line 7"/>
            <p:cNvSpPr/>
            <p:nvPr/>
          </p:nvSpPr>
          <p:spPr>
            <a:xfrm>
              <a:off x="1392" y="1968"/>
              <a:ext cx="1631" cy="0"/>
            </a:xfrm>
            <a:prstGeom prst="line">
              <a:avLst/>
            </a:prstGeom>
            <a:ln w="9525" cap="flat" cmpd="sng">
              <a:solidFill>
                <a:schemeClr val="tx1"/>
              </a:solidFill>
              <a:prstDash val="solid"/>
              <a:round/>
              <a:headEnd type="none" w="med" len="med"/>
              <a:tailEnd type="none" w="med" len="med"/>
            </a:ln>
          </p:spPr>
        </p:sp>
        <p:sp>
          <p:nvSpPr>
            <p:cNvPr id="14" name="Line 8"/>
            <p:cNvSpPr/>
            <p:nvPr/>
          </p:nvSpPr>
          <p:spPr>
            <a:xfrm>
              <a:off x="1783" y="1968"/>
              <a:ext cx="0" cy="48"/>
            </a:xfrm>
            <a:prstGeom prst="line">
              <a:avLst/>
            </a:prstGeom>
            <a:ln w="9525" cap="flat" cmpd="sng">
              <a:solidFill>
                <a:schemeClr val="tx1"/>
              </a:solidFill>
              <a:prstDash val="solid"/>
              <a:round/>
              <a:headEnd type="none" w="med" len="med"/>
              <a:tailEnd type="none" w="med" len="med"/>
            </a:ln>
          </p:spPr>
        </p:sp>
        <p:sp>
          <p:nvSpPr>
            <p:cNvPr id="15" name="Line 9"/>
            <p:cNvSpPr/>
            <p:nvPr/>
          </p:nvSpPr>
          <p:spPr>
            <a:xfrm>
              <a:off x="2175" y="1968"/>
              <a:ext cx="0" cy="48"/>
            </a:xfrm>
            <a:prstGeom prst="line">
              <a:avLst/>
            </a:prstGeom>
            <a:ln w="9525" cap="flat" cmpd="sng">
              <a:solidFill>
                <a:schemeClr val="tx1"/>
              </a:solidFill>
              <a:prstDash val="solid"/>
              <a:round/>
              <a:headEnd type="none" w="med" len="med"/>
              <a:tailEnd type="none" w="med" len="med"/>
            </a:ln>
          </p:spPr>
        </p:sp>
        <p:sp>
          <p:nvSpPr>
            <p:cNvPr id="16" name="Line 10"/>
            <p:cNvSpPr/>
            <p:nvPr/>
          </p:nvSpPr>
          <p:spPr>
            <a:xfrm>
              <a:off x="2566" y="1968"/>
              <a:ext cx="0" cy="48"/>
            </a:xfrm>
            <a:prstGeom prst="line">
              <a:avLst/>
            </a:prstGeom>
            <a:ln w="9525" cap="flat" cmpd="sng">
              <a:solidFill>
                <a:schemeClr val="tx1"/>
              </a:solidFill>
              <a:prstDash val="solid"/>
              <a:round/>
              <a:headEnd type="none" w="med" len="med"/>
              <a:tailEnd type="none" w="med" len="med"/>
            </a:ln>
          </p:spPr>
        </p:sp>
        <p:sp>
          <p:nvSpPr>
            <p:cNvPr id="17" name="Line 11"/>
            <p:cNvSpPr/>
            <p:nvPr/>
          </p:nvSpPr>
          <p:spPr>
            <a:xfrm>
              <a:off x="3023" y="1968"/>
              <a:ext cx="65" cy="96"/>
            </a:xfrm>
            <a:prstGeom prst="line">
              <a:avLst/>
            </a:prstGeom>
            <a:ln w="9525" cap="flat" cmpd="sng">
              <a:solidFill>
                <a:schemeClr val="tx1"/>
              </a:solidFill>
              <a:prstDash val="dash"/>
              <a:round/>
              <a:headEnd type="none" w="med" len="med"/>
              <a:tailEnd type="none" w="med" len="med"/>
            </a:ln>
          </p:spPr>
        </p:sp>
        <p:sp>
          <p:nvSpPr>
            <p:cNvPr id="18" name="Line 12"/>
            <p:cNvSpPr/>
            <p:nvPr/>
          </p:nvSpPr>
          <p:spPr>
            <a:xfrm flipV="1">
              <a:off x="3088" y="1920"/>
              <a:ext cx="0" cy="144"/>
            </a:xfrm>
            <a:prstGeom prst="line">
              <a:avLst/>
            </a:prstGeom>
            <a:ln w="9525" cap="flat" cmpd="sng">
              <a:solidFill>
                <a:schemeClr val="tx1"/>
              </a:solidFill>
              <a:prstDash val="dash"/>
              <a:round/>
              <a:headEnd type="none" w="med" len="med"/>
              <a:tailEnd type="none" w="med" len="med"/>
            </a:ln>
          </p:spPr>
        </p:sp>
        <p:sp>
          <p:nvSpPr>
            <p:cNvPr id="19" name="Line 13"/>
            <p:cNvSpPr/>
            <p:nvPr/>
          </p:nvSpPr>
          <p:spPr>
            <a:xfrm>
              <a:off x="3088" y="1920"/>
              <a:ext cx="65" cy="48"/>
            </a:xfrm>
            <a:prstGeom prst="line">
              <a:avLst/>
            </a:prstGeom>
            <a:ln w="9525" cap="flat" cmpd="sng">
              <a:solidFill>
                <a:schemeClr val="tx1"/>
              </a:solidFill>
              <a:prstDash val="dash"/>
              <a:round/>
              <a:headEnd type="none" w="med" len="med"/>
              <a:tailEnd type="none" w="med" len="med"/>
            </a:ln>
          </p:spPr>
        </p:sp>
        <p:sp>
          <p:nvSpPr>
            <p:cNvPr id="20" name="Line 14"/>
            <p:cNvSpPr/>
            <p:nvPr/>
          </p:nvSpPr>
          <p:spPr>
            <a:xfrm flipV="1">
              <a:off x="3153" y="1968"/>
              <a:ext cx="587" cy="0"/>
            </a:xfrm>
            <a:prstGeom prst="line">
              <a:avLst/>
            </a:prstGeom>
            <a:ln w="9525" cap="flat" cmpd="sng">
              <a:solidFill>
                <a:schemeClr val="tx1"/>
              </a:solidFill>
              <a:prstDash val="solid"/>
              <a:round/>
              <a:headEnd type="none" w="med" len="med"/>
              <a:tailEnd type="none" w="med" len="med"/>
            </a:ln>
          </p:spPr>
        </p:sp>
        <p:sp>
          <p:nvSpPr>
            <p:cNvPr id="21" name="Line 15"/>
            <p:cNvSpPr/>
            <p:nvPr/>
          </p:nvSpPr>
          <p:spPr>
            <a:xfrm>
              <a:off x="2958" y="1968"/>
              <a:ext cx="0" cy="48"/>
            </a:xfrm>
            <a:prstGeom prst="line">
              <a:avLst/>
            </a:prstGeom>
            <a:ln w="9525" cap="flat" cmpd="sng">
              <a:solidFill>
                <a:schemeClr val="tx1"/>
              </a:solidFill>
              <a:prstDash val="solid"/>
              <a:round/>
              <a:headEnd type="none" w="med" len="med"/>
              <a:tailEnd type="none" w="med" len="med"/>
            </a:ln>
          </p:spPr>
        </p:sp>
        <p:sp>
          <p:nvSpPr>
            <p:cNvPr id="22" name="Line 16"/>
            <p:cNvSpPr/>
            <p:nvPr/>
          </p:nvSpPr>
          <p:spPr>
            <a:xfrm>
              <a:off x="3349" y="1968"/>
              <a:ext cx="0" cy="48"/>
            </a:xfrm>
            <a:prstGeom prst="line">
              <a:avLst/>
            </a:prstGeom>
            <a:ln w="9525" cap="flat" cmpd="sng">
              <a:solidFill>
                <a:schemeClr val="tx1"/>
              </a:solidFill>
              <a:prstDash val="solid"/>
              <a:round/>
              <a:headEnd type="none" w="med" len="med"/>
              <a:tailEnd type="none" w="med" len="med"/>
            </a:ln>
          </p:spPr>
        </p:sp>
        <p:sp>
          <p:nvSpPr>
            <p:cNvPr id="23" name="Text Box 17"/>
            <p:cNvSpPr txBox="1"/>
            <p:nvPr/>
          </p:nvSpPr>
          <p:spPr>
            <a:xfrm>
              <a:off x="1392" y="1968"/>
              <a:ext cx="261" cy="279"/>
            </a:xfrm>
            <a:prstGeom prst="rect">
              <a:avLst/>
            </a:prstGeom>
            <a:noFill/>
            <a:ln w="9525">
              <a:noFill/>
            </a:ln>
          </p:spPr>
          <p:txBody>
            <a:bodyPr anchor="t">
              <a:spAutoFit/>
            </a:bodyPr>
            <a:lstStyle/>
            <a:p>
              <a:pPr lvl="0" indent="0" eaLnBrk="0" hangingPunct="0"/>
              <a:r>
                <a:rPr lang="zh-CN" altLang="en-US" sz="2000" b="1" dirty="0">
                  <a:latin typeface="黑体" panose="02010609060101010101" pitchFamily="49" charset="-122"/>
                  <a:ea typeface="黑体" panose="02010609060101010101" pitchFamily="49" charset="-122"/>
                </a:rPr>
                <a:t>0</a:t>
              </a:r>
            </a:p>
          </p:txBody>
        </p:sp>
        <p:sp>
          <p:nvSpPr>
            <p:cNvPr id="24" name="Text Box 18"/>
            <p:cNvSpPr txBox="1"/>
            <p:nvPr/>
          </p:nvSpPr>
          <p:spPr>
            <a:xfrm>
              <a:off x="3610" y="1968"/>
              <a:ext cx="326" cy="279"/>
            </a:xfrm>
            <a:prstGeom prst="rect">
              <a:avLst/>
            </a:prstGeom>
            <a:noFill/>
            <a:ln w="9525">
              <a:noFill/>
            </a:ln>
          </p:spPr>
          <p:txBody>
            <a:bodyPr anchor="t">
              <a:spAutoFit/>
            </a:bodyPr>
            <a:lstStyle/>
            <a:p>
              <a:pPr lvl="0" indent="0" eaLnBrk="0" hangingPunct="0"/>
              <a:r>
                <a:rPr lang="en-US" altLang="zh-CN" sz="2000" b="1" dirty="0">
                  <a:latin typeface="黑体" panose="02010609060101010101" pitchFamily="49" charset="-122"/>
                  <a:ea typeface="黑体" panose="02010609060101010101" pitchFamily="49" charset="-122"/>
                </a:rPr>
                <a:t>n</a:t>
              </a:r>
            </a:p>
          </p:txBody>
        </p:sp>
        <p:sp>
          <p:nvSpPr>
            <p:cNvPr id="25" name="Line 19"/>
            <p:cNvSpPr/>
            <p:nvPr/>
          </p:nvSpPr>
          <p:spPr>
            <a:xfrm>
              <a:off x="1783" y="1728"/>
              <a:ext cx="0" cy="240"/>
            </a:xfrm>
            <a:prstGeom prst="line">
              <a:avLst/>
            </a:prstGeom>
            <a:ln w="9525" cap="flat" cmpd="sng">
              <a:solidFill>
                <a:srgbClr val="F41E23"/>
              </a:solidFill>
              <a:prstDash val="solid"/>
              <a:round/>
              <a:headEnd type="triangle" w="med" len="med"/>
              <a:tailEnd type="none" w="med" len="med"/>
            </a:ln>
          </p:spPr>
        </p:sp>
        <p:sp>
          <p:nvSpPr>
            <p:cNvPr id="26" name="Line 20"/>
            <p:cNvSpPr/>
            <p:nvPr/>
          </p:nvSpPr>
          <p:spPr>
            <a:xfrm>
              <a:off x="2175" y="1728"/>
              <a:ext cx="0" cy="240"/>
            </a:xfrm>
            <a:prstGeom prst="line">
              <a:avLst/>
            </a:prstGeom>
            <a:ln w="9525" cap="flat" cmpd="sng">
              <a:solidFill>
                <a:srgbClr val="F41E23"/>
              </a:solidFill>
              <a:prstDash val="solid"/>
              <a:round/>
              <a:headEnd type="triangle" w="med" len="med"/>
              <a:tailEnd type="none" w="med" len="med"/>
            </a:ln>
          </p:spPr>
        </p:sp>
        <p:sp>
          <p:nvSpPr>
            <p:cNvPr id="27" name="Line 21"/>
            <p:cNvSpPr/>
            <p:nvPr/>
          </p:nvSpPr>
          <p:spPr>
            <a:xfrm>
              <a:off x="2566" y="1728"/>
              <a:ext cx="0" cy="240"/>
            </a:xfrm>
            <a:prstGeom prst="line">
              <a:avLst/>
            </a:prstGeom>
            <a:ln w="9525" cap="flat" cmpd="sng">
              <a:solidFill>
                <a:srgbClr val="F41E23"/>
              </a:solidFill>
              <a:prstDash val="solid"/>
              <a:round/>
              <a:headEnd type="triangle" w="med" len="med"/>
              <a:tailEnd type="none" w="med" len="med"/>
            </a:ln>
          </p:spPr>
        </p:sp>
        <p:sp>
          <p:nvSpPr>
            <p:cNvPr id="28" name="Line 22"/>
            <p:cNvSpPr/>
            <p:nvPr/>
          </p:nvSpPr>
          <p:spPr>
            <a:xfrm>
              <a:off x="2958" y="1728"/>
              <a:ext cx="0" cy="240"/>
            </a:xfrm>
            <a:prstGeom prst="line">
              <a:avLst/>
            </a:prstGeom>
            <a:ln w="9525" cap="flat" cmpd="sng">
              <a:solidFill>
                <a:srgbClr val="F41E23"/>
              </a:solidFill>
              <a:prstDash val="solid"/>
              <a:round/>
              <a:headEnd type="triangle" w="med" len="med"/>
              <a:tailEnd type="none" w="med" len="med"/>
            </a:ln>
          </p:spPr>
        </p:sp>
        <p:sp>
          <p:nvSpPr>
            <p:cNvPr id="29" name="Line 23"/>
            <p:cNvSpPr/>
            <p:nvPr/>
          </p:nvSpPr>
          <p:spPr>
            <a:xfrm>
              <a:off x="3349" y="1728"/>
              <a:ext cx="0" cy="240"/>
            </a:xfrm>
            <a:prstGeom prst="line">
              <a:avLst/>
            </a:prstGeom>
            <a:ln w="9525" cap="flat" cmpd="sng">
              <a:solidFill>
                <a:srgbClr val="F41E23"/>
              </a:solidFill>
              <a:prstDash val="solid"/>
              <a:round/>
              <a:headEnd type="triangle" w="med" len="med"/>
              <a:tailEnd type="none" w="med" len="med"/>
            </a:ln>
          </p:spPr>
        </p:sp>
        <p:sp>
          <p:nvSpPr>
            <p:cNvPr id="30" name="Line 24"/>
            <p:cNvSpPr/>
            <p:nvPr/>
          </p:nvSpPr>
          <p:spPr>
            <a:xfrm>
              <a:off x="1783" y="1728"/>
              <a:ext cx="1957" cy="0"/>
            </a:xfrm>
            <a:prstGeom prst="line">
              <a:avLst/>
            </a:prstGeom>
            <a:ln w="9525" cap="flat" cmpd="sng">
              <a:solidFill>
                <a:srgbClr val="F41E23"/>
              </a:solidFill>
              <a:prstDash val="dash"/>
              <a:round/>
              <a:headEnd type="none" w="med" len="med"/>
              <a:tailEnd type="none" w="med" len="med"/>
            </a:ln>
          </p:spPr>
        </p:sp>
        <p:sp>
          <p:nvSpPr>
            <p:cNvPr id="31" name="Text Box 25"/>
            <p:cNvSpPr txBox="1"/>
            <p:nvPr/>
          </p:nvSpPr>
          <p:spPr>
            <a:xfrm>
              <a:off x="2370" y="1406"/>
              <a:ext cx="451" cy="279"/>
            </a:xfrm>
            <a:prstGeom prst="rect">
              <a:avLst/>
            </a:prstGeom>
            <a:noFill/>
            <a:ln w="9525">
              <a:noFill/>
            </a:ln>
          </p:spPr>
          <p:txBody>
            <a:bodyPr wrap="square" anchor="t">
              <a:spAutoFit/>
            </a:bodyPr>
            <a:lstStyle/>
            <a:p>
              <a:pPr lvl="0" indent="0" eaLnBrk="0" hangingPunct="0"/>
              <a:r>
                <a:rPr lang="en-US" altLang="zh-CN" sz="2000" b="1" dirty="0">
                  <a:solidFill>
                    <a:srgbClr val="F41E23"/>
                  </a:solidFill>
                  <a:latin typeface="黑体" panose="02010609060101010101" pitchFamily="49" charset="-122"/>
                  <a:ea typeface="黑体" panose="02010609060101010101" pitchFamily="49" charset="-122"/>
                </a:rPr>
                <a:t>NAV</a:t>
              </a:r>
            </a:p>
          </p:txBody>
        </p:sp>
        <p:sp>
          <p:nvSpPr>
            <p:cNvPr id="32" name="Text Box 26"/>
            <p:cNvSpPr txBox="1"/>
            <p:nvPr/>
          </p:nvSpPr>
          <p:spPr>
            <a:xfrm>
              <a:off x="1653" y="1968"/>
              <a:ext cx="261" cy="279"/>
            </a:xfrm>
            <a:prstGeom prst="rect">
              <a:avLst/>
            </a:prstGeom>
            <a:noFill/>
            <a:ln w="9525">
              <a:noFill/>
            </a:ln>
          </p:spPr>
          <p:txBody>
            <a:bodyPr anchor="t">
              <a:spAutoFit/>
            </a:bodyPr>
            <a:lstStyle/>
            <a:p>
              <a:pPr lvl="0" indent="0" eaLnBrk="0" hangingPunct="0"/>
              <a:r>
                <a:rPr lang="zh-CN" altLang="en-US" sz="2000" b="1" dirty="0">
                  <a:latin typeface="黑体" panose="02010609060101010101" pitchFamily="49" charset="-122"/>
                  <a:ea typeface="黑体" panose="02010609060101010101" pitchFamily="49" charset="-122"/>
                </a:rPr>
                <a:t>1</a:t>
              </a:r>
            </a:p>
          </p:txBody>
        </p:sp>
        <p:sp>
          <p:nvSpPr>
            <p:cNvPr id="33" name="Text Box 27"/>
            <p:cNvSpPr txBox="1"/>
            <p:nvPr/>
          </p:nvSpPr>
          <p:spPr>
            <a:xfrm>
              <a:off x="2044" y="1968"/>
              <a:ext cx="261" cy="279"/>
            </a:xfrm>
            <a:prstGeom prst="rect">
              <a:avLst/>
            </a:prstGeom>
            <a:noFill/>
            <a:ln w="9525">
              <a:noFill/>
            </a:ln>
          </p:spPr>
          <p:txBody>
            <a:bodyPr anchor="t">
              <a:spAutoFit/>
            </a:bodyPr>
            <a:lstStyle/>
            <a:p>
              <a:pPr lvl="0" indent="0" eaLnBrk="0" hangingPunct="0"/>
              <a:r>
                <a:rPr lang="zh-CN" altLang="en-US" sz="2000" b="1" dirty="0">
                  <a:latin typeface="黑体" panose="02010609060101010101" pitchFamily="49" charset="-122"/>
                  <a:ea typeface="黑体" panose="02010609060101010101" pitchFamily="49" charset="-122"/>
                </a:rPr>
                <a:t>2</a:t>
              </a:r>
            </a:p>
          </p:txBody>
        </p:sp>
        <p:sp>
          <p:nvSpPr>
            <p:cNvPr id="34" name="Rectangle 28"/>
            <p:cNvSpPr/>
            <p:nvPr/>
          </p:nvSpPr>
          <p:spPr>
            <a:xfrm>
              <a:off x="2436" y="1955"/>
              <a:ext cx="177" cy="279"/>
            </a:xfrm>
            <a:prstGeom prst="rect">
              <a:avLst/>
            </a:prstGeom>
            <a:noFill/>
            <a:ln w="9525">
              <a:noFill/>
            </a:ln>
          </p:spPr>
          <p:txBody>
            <a:bodyPr wrap="square" anchor="t">
              <a:spAutoFit/>
            </a:bodyPr>
            <a:lstStyle/>
            <a:p>
              <a:pPr lvl="0" indent="0" eaLnBrk="0" hangingPunct="0"/>
              <a:r>
                <a:rPr lang="zh-CN" altLang="en-US" sz="2000" b="1" dirty="0">
                  <a:latin typeface="黑体" panose="02010609060101010101" pitchFamily="49" charset="-122"/>
                  <a:ea typeface="黑体" panose="02010609060101010101" pitchFamily="49" charset="-122"/>
                </a:rPr>
                <a:t>3</a:t>
              </a:r>
            </a:p>
          </p:txBody>
        </p:sp>
        <p:sp>
          <p:nvSpPr>
            <p:cNvPr id="35" name="Rectangle 29"/>
            <p:cNvSpPr/>
            <p:nvPr/>
          </p:nvSpPr>
          <p:spPr>
            <a:xfrm>
              <a:off x="2827" y="1955"/>
              <a:ext cx="177" cy="279"/>
            </a:xfrm>
            <a:prstGeom prst="rect">
              <a:avLst/>
            </a:prstGeom>
            <a:noFill/>
            <a:ln w="9525">
              <a:noFill/>
            </a:ln>
          </p:spPr>
          <p:txBody>
            <a:bodyPr wrap="square" anchor="t">
              <a:spAutoFit/>
            </a:bodyPr>
            <a:lstStyle/>
            <a:p>
              <a:pPr lvl="0" indent="0" eaLnBrk="0" hangingPunct="0"/>
              <a:r>
                <a:rPr lang="zh-CN" altLang="en-US" sz="2000" b="1" dirty="0">
                  <a:latin typeface="黑体" panose="02010609060101010101" pitchFamily="49" charset="-122"/>
                  <a:ea typeface="黑体" panose="02010609060101010101" pitchFamily="49" charset="-122"/>
                </a:rPr>
                <a:t>4</a:t>
              </a:r>
            </a:p>
          </p:txBody>
        </p:sp>
        <p:sp>
          <p:nvSpPr>
            <p:cNvPr id="36" name="Rectangle 30"/>
            <p:cNvSpPr/>
            <p:nvPr/>
          </p:nvSpPr>
          <p:spPr>
            <a:xfrm>
              <a:off x="3088" y="1955"/>
              <a:ext cx="437" cy="279"/>
            </a:xfrm>
            <a:prstGeom prst="rect">
              <a:avLst/>
            </a:prstGeom>
            <a:noFill/>
            <a:ln w="9525">
              <a:noFill/>
            </a:ln>
          </p:spPr>
          <p:txBody>
            <a:bodyPr wrap="square" anchor="t">
              <a:spAutoFit/>
            </a:bodyPr>
            <a:lstStyle/>
            <a:p>
              <a:pPr lvl="0" indent="0" eaLnBrk="0" hangingPunct="0"/>
              <a:r>
                <a:rPr lang="en-US" altLang="zh-CN" sz="2000" b="1" dirty="0">
                  <a:latin typeface="黑体" panose="02010609060101010101" pitchFamily="49" charset="-122"/>
                  <a:ea typeface="黑体" panose="02010609060101010101" pitchFamily="49" charset="-122"/>
                </a:rPr>
                <a:t>n-1</a:t>
              </a:r>
            </a:p>
          </p:txBody>
        </p:sp>
        <p:sp>
          <p:nvSpPr>
            <p:cNvPr id="37" name="Line 31"/>
            <p:cNvSpPr/>
            <p:nvPr/>
          </p:nvSpPr>
          <p:spPr>
            <a:xfrm>
              <a:off x="3740" y="1968"/>
              <a:ext cx="0" cy="48"/>
            </a:xfrm>
            <a:prstGeom prst="line">
              <a:avLst/>
            </a:prstGeom>
            <a:ln w="9525" cap="flat" cmpd="sng">
              <a:solidFill>
                <a:schemeClr val="tx1"/>
              </a:solidFill>
              <a:prstDash val="solid"/>
              <a:round/>
              <a:headEnd type="none" w="med" len="med"/>
              <a:tailEnd type="none" w="med" len="med"/>
            </a:ln>
          </p:spPr>
        </p:sp>
        <p:sp>
          <p:nvSpPr>
            <p:cNvPr id="38" name="Line 32"/>
            <p:cNvSpPr/>
            <p:nvPr/>
          </p:nvSpPr>
          <p:spPr>
            <a:xfrm>
              <a:off x="3740" y="1738"/>
              <a:ext cx="0" cy="230"/>
            </a:xfrm>
            <a:prstGeom prst="line">
              <a:avLst/>
            </a:prstGeom>
            <a:ln w="9525" cap="flat" cmpd="sng">
              <a:solidFill>
                <a:srgbClr val="F41E23"/>
              </a:solidFill>
              <a:prstDash val="solid"/>
              <a:round/>
              <a:headEnd type="triangle" w="med" len="med"/>
              <a:tailEnd type="none" w="med" len="med"/>
            </a:ln>
          </p:spPr>
        </p:sp>
      </p:grpSp>
      <p:sp>
        <p:nvSpPr>
          <p:cNvPr id="4" name="文本框 3"/>
          <p:cNvSpPr txBox="1"/>
          <p:nvPr/>
        </p:nvSpPr>
        <p:spPr>
          <a:xfrm>
            <a:off x="629285" y="1380490"/>
            <a:ext cx="8449310" cy="457200"/>
          </a:xfrm>
          <a:prstGeom prst="rect">
            <a:avLst/>
          </a:prstGeom>
          <a:noFill/>
        </p:spPr>
        <p:txBody>
          <a:bodyPr wrap="none" rtlCol="0" anchor="t">
            <a:spAutoFit/>
          </a:bodyPr>
          <a:lstStyle/>
          <a:p>
            <a:r>
              <a:rPr lang="en-US" altLang="zh-CN" b="1" dirty="0">
                <a:solidFill>
                  <a:srgbClr val="CF4703"/>
                </a:solidFill>
                <a:latin typeface="黑体" panose="02010609060101010101" pitchFamily="49" charset="-122"/>
                <a:ea typeface="黑体" panose="02010609060101010101" pitchFamily="49" charset="-122"/>
                <a:sym typeface="+mn-ea"/>
              </a:rPr>
              <a:t>----</a:t>
            </a:r>
            <a:r>
              <a:rPr lang="zh-CN" altLang="en-US" b="1" dirty="0">
                <a:solidFill>
                  <a:srgbClr val="CF4703"/>
                </a:solidFill>
                <a:ea typeface="黑体" panose="02010609060101010101" pitchFamily="49" charset="-122"/>
                <a:sym typeface="+mn-ea"/>
              </a:rPr>
              <a:t>将方案寿命期内逐年的现金流量换算成均匀的年金系列。</a:t>
            </a:r>
            <a:endParaRPr lang="zh-CN" altLang="en-US"/>
          </a:p>
        </p:txBody>
      </p:sp>
      <p:sp>
        <p:nvSpPr>
          <p:cNvPr id="5" name="右箭头 4"/>
          <p:cNvSpPr/>
          <p:nvPr/>
        </p:nvSpPr>
        <p:spPr>
          <a:xfrm>
            <a:off x="4427855" y="3068955"/>
            <a:ext cx="648335" cy="14351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6" name="文本框 5"/>
          <p:cNvSpPr txBox="1"/>
          <p:nvPr/>
        </p:nvSpPr>
        <p:spPr>
          <a:xfrm>
            <a:off x="7349490" y="5206365"/>
            <a:ext cx="1471295" cy="457200"/>
          </a:xfrm>
          <a:prstGeom prst="rect">
            <a:avLst/>
          </a:prstGeom>
          <a:noFill/>
        </p:spPr>
        <p:txBody>
          <a:bodyPr wrap="square" rtlCol="0">
            <a:spAutoFit/>
          </a:bodyPr>
          <a:lstStyle/>
          <a:p>
            <a:r>
              <a:rPr lang="en-US" altLang="zh-CN" b="1"/>
              <a:t>(4-22)</a:t>
            </a:r>
          </a:p>
        </p:txBody>
      </p:sp>
      <p:sp>
        <p:nvSpPr>
          <p:cNvPr id="7" name="Line 33"/>
          <p:cNvSpPr/>
          <p:nvPr/>
        </p:nvSpPr>
        <p:spPr>
          <a:xfrm>
            <a:off x="5076190" y="3086549"/>
            <a:ext cx="0" cy="749486"/>
          </a:xfrm>
          <a:prstGeom prst="line">
            <a:avLst/>
          </a:prstGeom>
          <a:ln w="9525" cap="flat" cmpd="sng">
            <a:solidFill>
              <a:schemeClr val="tx1"/>
            </a:solidFill>
            <a:prstDash val="solid"/>
            <a:round/>
            <a:headEnd type="none" w="med" len="med"/>
            <a:tailEnd type="triangle" w="med" len="med"/>
          </a:ln>
        </p:spPr>
      </p:sp>
      <p:sp>
        <p:nvSpPr>
          <p:cNvPr id="39" name="Text Box 34"/>
          <p:cNvSpPr txBox="1"/>
          <p:nvPr/>
        </p:nvSpPr>
        <p:spPr>
          <a:xfrm>
            <a:off x="5236845" y="3501390"/>
            <a:ext cx="637540" cy="398780"/>
          </a:xfrm>
          <a:prstGeom prst="rect">
            <a:avLst/>
          </a:prstGeom>
          <a:noFill/>
          <a:ln w="9525">
            <a:noFill/>
          </a:ln>
        </p:spPr>
        <p:txBody>
          <a:bodyPr wrap="square" anchor="t">
            <a:spAutoFit/>
          </a:bodyPr>
          <a:lstStyle/>
          <a:p>
            <a:pPr lvl="0" indent="0" eaLnBrk="0" hangingPunct="0"/>
            <a:r>
              <a:rPr lang="en-US" sz="2000" dirty="0">
                <a:latin typeface="黑体" panose="02010609060101010101" pitchFamily="49" charset="-122"/>
                <a:ea typeface="黑体" panose="02010609060101010101" pitchFamily="49" charset="-122"/>
              </a:rPr>
              <a:t>NPV</a:t>
            </a:r>
          </a:p>
        </p:txBody>
      </p:sp>
    </p:spTree>
    <p:extLst>
      <p:ext uri="{BB962C8B-B14F-4D97-AF65-F5344CB8AC3E}">
        <p14:creationId xmlns:p14="http://schemas.microsoft.com/office/powerpoint/2010/main" val="2527878552"/>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82</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3" name="Group 68"/>
          <p:cNvGrpSpPr/>
          <p:nvPr/>
        </p:nvGrpSpPr>
        <p:grpSpPr>
          <a:xfrm>
            <a:off x="977900" y="5058765"/>
            <a:ext cx="6392863" cy="1189038"/>
            <a:chOff x="624" y="3504"/>
            <a:chExt cx="4832" cy="974"/>
          </a:xfrm>
        </p:grpSpPr>
        <p:sp>
          <p:nvSpPr>
            <p:cNvPr id="58379" name="Text Box 71"/>
            <p:cNvSpPr txBox="1"/>
            <p:nvPr/>
          </p:nvSpPr>
          <p:spPr>
            <a:xfrm>
              <a:off x="2064" y="3504"/>
              <a:ext cx="2602" cy="974"/>
            </a:xfrm>
            <a:prstGeom prst="rect">
              <a:avLst/>
            </a:prstGeom>
            <a:noFill/>
            <a:ln w="9525">
              <a:noFill/>
            </a:ln>
          </p:spPr>
          <p:txBody>
            <a:bodyPr wrap="square" anchor="t">
              <a:spAutoFit/>
            </a:bodyPr>
            <a:lstStyle/>
            <a:p>
              <a:pPr lvl="0" indent="0"/>
              <a:r>
                <a:rPr lang="en-US" altLang="zh-CN" b="1" dirty="0">
                  <a:latin typeface="黑体" panose="02010609060101010101" pitchFamily="49" charset="-122"/>
                  <a:ea typeface="黑体" panose="02010609060101010101" pitchFamily="49" charset="-122"/>
                </a:rPr>
                <a:t>NAV≥0  </a:t>
              </a:r>
              <a:r>
                <a:rPr lang="zh-CN" altLang="en-US" b="1" dirty="0">
                  <a:latin typeface="黑体" panose="02010609060101010101" pitchFamily="49" charset="-122"/>
                  <a:ea typeface="黑体" panose="02010609060101010101" pitchFamily="49" charset="-122"/>
                </a:rPr>
                <a:t>方案可行</a:t>
              </a:r>
            </a:p>
            <a:p>
              <a:pPr lvl="0" indent="0"/>
              <a:r>
                <a:rPr lang="en-US" altLang="zh-CN" b="1" dirty="0">
                  <a:latin typeface="黑体" panose="02010609060101010101" pitchFamily="49" charset="-122"/>
                  <a:ea typeface="黑体" panose="02010609060101010101" pitchFamily="49" charset="-122"/>
                </a:rPr>
                <a:t>NAV＜0  </a:t>
              </a:r>
              <a:r>
                <a:rPr lang="zh-CN" altLang="en-US" b="1" dirty="0">
                  <a:latin typeface="黑体" panose="02010609060101010101" pitchFamily="49" charset="-122"/>
                  <a:ea typeface="黑体" panose="02010609060101010101" pitchFamily="49" charset="-122"/>
                </a:rPr>
                <a:t>方案不可行</a:t>
              </a:r>
            </a:p>
            <a:p>
              <a:pPr lvl="0" indent="0"/>
              <a:r>
                <a:rPr lang="en-US" altLang="zh-CN" b="1" dirty="0">
                  <a:latin typeface="黑体" panose="02010609060101010101" pitchFamily="49" charset="-122"/>
                  <a:ea typeface="黑体" panose="02010609060101010101" pitchFamily="49" charset="-122"/>
                </a:rPr>
                <a:t>NAV</a:t>
              </a:r>
              <a:r>
                <a:rPr lang="zh-CN" altLang="en-US" b="1" dirty="0">
                  <a:latin typeface="黑体" panose="02010609060101010101" pitchFamily="49" charset="-122"/>
                  <a:ea typeface="黑体" panose="02010609060101010101" pitchFamily="49" charset="-122"/>
                </a:rPr>
                <a:t>越大，方案越优</a:t>
              </a:r>
            </a:p>
          </p:txBody>
        </p:sp>
        <p:sp>
          <p:nvSpPr>
            <p:cNvPr id="58380" name="AutoShape 72"/>
            <p:cNvSpPr/>
            <p:nvPr/>
          </p:nvSpPr>
          <p:spPr>
            <a:xfrm>
              <a:off x="624" y="3504"/>
              <a:ext cx="1248" cy="384"/>
            </a:xfrm>
            <a:prstGeom prst="plaque">
              <a:avLst>
                <a:gd name="adj" fmla="val 16667"/>
              </a:avLst>
            </a:prstGeom>
            <a:noFill/>
            <a:ln w="9525" cap="flat" cmpd="sng">
              <a:solidFill>
                <a:schemeClr val="tx1"/>
              </a:solidFill>
              <a:prstDash val="solid"/>
              <a:miter/>
              <a:headEnd type="none" w="med" len="med"/>
              <a:tailEnd type="none" w="med" len="med"/>
            </a:ln>
          </p:spPr>
          <p:txBody>
            <a:bodyPr wrap="none" anchor="ctr"/>
            <a:lstStyle/>
            <a:p>
              <a:pPr lvl="0" indent="0" algn="ctr"/>
              <a:r>
                <a:rPr lang="zh-CN" altLang="en-US" b="1" dirty="0">
                  <a:solidFill>
                    <a:schemeClr val="tx1"/>
                  </a:solidFill>
                  <a:latin typeface="Times New Roman" panose="02020603050405020304" pitchFamily="18" charset="0"/>
                  <a:ea typeface="宋体" panose="02010600030101010101" pitchFamily="2" charset="-122"/>
                </a:rPr>
                <a:t>评价方法</a:t>
              </a:r>
            </a:p>
          </p:txBody>
        </p:sp>
        <p:grpSp>
          <p:nvGrpSpPr>
            <p:cNvPr id="58381" name="Group 73"/>
            <p:cNvGrpSpPr/>
            <p:nvPr/>
          </p:nvGrpSpPr>
          <p:grpSpPr>
            <a:xfrm>
              <a:off x="4448" y="4032"/>
              <a:ext cx="1008" cy="295"/>
              <a:chOff x="2720" y="4368"/>
              <a:chExt cx="1008" cy="295"/>
            </a:xfrm>
          </p:grpSpPr>
          <p:sp>
            <p:nvSpPr>
              <p:cNvPr id="58382" name="Rectangle 74"/>
              <p:cNvSpPr/>
              <p:nvPr/>
            </p:nvSpPr>
            <p:spPr>
              <a:xfrm>
                <a:off x="3060" y="4368"/>
                <a:ext cx="668" cy="288"/>
              </a:xfrm>
              <a:prstGeom prst="rect">
                <a:avLst/>
              </a:prstGeom>
              <a:noFill/>
              <a:ln w="9525" cap="flat" cmpd="sng">
                <a:solidFill>
                  <a:schemeClr val="tx1"/>
                </a:solidFill>
                <a:prstDash val="solid"/>
                <a:miter/>
                <a:headEnd type="none" w="med" len="med"/>
                <a:tailEnd type="none" w="med" len="med"/>
              </a:ln>
            </p:spPr>
            <p:txBody>
              <a:bodyPr wrap="none" anchor="ctr"/>
              <a:lstStyle/>
              <a:p>
                <a:pPr lvl="0" indent="0" algn="ctr"/>
                <a:r>
                  <a:rPr lang="zh-CN" altLang="en-US" b="1" dirty="0">
                    <a:solidFill>
                      <a:srgbClr val="FA4210"/>
                    </a:solidFill>
                    <a:latin typeface="Times New Roman" panose="02020603050405020304" pitchFamily="18" charset="0"/>
                    <a:ea typeface="宋体" panose="02010600030101010101" pitchFamily="2" charset="-122"/>
                  </a:rPr>
                  <a:t>例4-11</a:t>
                </a:r>
              </a:p>
            </p:txBody>
          </p:sp>
          <p:sp>
            <p:nvSpPr>
              <p:cNvPr id="58383" name="AutoShape 75"/>
              <p:cNvSpPr/>
              <p:nvPr/>
            </p:nvSpPr>
            <p:spPr>
              <a:xfrm flipV="1">
                <a:off x="2720" y="4423"/>
                <a:ext cx="288" cy="240"/>
              </a:xfrm>
              <a:custGeom>
                <a:avLst/>
                <a:gdLst/>
                <a:ahLst/>
                <a:cxnLst>
                  <a:cxn ang="17694720">
                    <a:pos x="0" y="0"/>
                  </a:cxn>
                  <a:cxn ang="11796480">
                    <a:pos x="0" y="0"/>
                  </a:cxn>
                  <a:cxn ang="5898240">
                    <a:pos x="0" y="0"/>
                  </a:cxn>
                  <a:cxn ang="0">
                    <a:pos x="0" y="0"/>
                  </a:cxn>
                </a:cxnLst>
                <a:rect l="0" t="0" r="0" b="0"/>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A4210"/>
              </a:solidFill>
              <a:ln w="9525" cap="flat" cmpd="sng">
                <a:solidFill>
                  <a:schemeClr val="tx1"/>
                </a:solidFill>
                <a:prstDash val="solid"/>
                <a:miter/>
                <a:headEnd type="none" w="med" len="med"/>
                <a:tailEnd type="none" w="med" len="med"/>
              </a:ln>
            </p:spPr>
            <p:txBody>
              <a:bodyPr/>
              <a:lstStyle/>
              <a:p>
                <a:endParaRPr lang="zh-CN" altLang="en-US"/>
              </a:p>
            </p:txBody>
          </p:sp>
        </p:grpSp>
      </p:grpSp>
      <p:sp>
        <p:nvSpPr>
          <p:cNvPr id="59409" name="Rectangle 65"/>
          <p:cNvSpPr/>
          <p:nvPr/>
        </p:nvSpPr>
        <p:spPr>
          <a:xfrm>
            <a:off x="499428" y="313373"/>
            <a:ext cx="7172325" cy="457200"/>
          </a:xfrm>
          <a:prstGeom prst="rect">
            <a:avLst/>
          </a:prstGeom>
          <a:noFill/>
          <a:ln w="9525">
            <a:noFill/>
          </a:ln>
        </p:spPr>
        <p:txBody>
          <a:bodyPr wrap="none" anchor="ctr"/>
          <a:lstStyle/>
          <a:p>
            <a:pPr lvl="0" indent="0" algn="ctr"/>
            <a:r>
              <a:rPr lang="zh-CN" altLang="en-US" b="1" dirty="0">
                <a:solidFill>
                  <a:srgbClr val="0C0C98"/>
                </a:solidFill>
                <a:latin typeface="Times New Roman" panose="02020603050405020304" pitchFamily="18" charset="0"/>
                <a:ea typeface="宋体" panose="02010600030101010101" pitchFamily="2" charset="-122"/>
              </a:rPr>
              <a:t>若只有初始投资</a:t>
            </a:r>
            <a:r>
              <a:rPr lang="en-US" altLang="zh-CN" b="1" dirty="0">
                <a:solidFill>
                  <a:srgbClr val="0C0C98"/>
                </a:solidFill>
                <a:latin typeface="Times New Roman" panose="02020603050405020304" pitchFamily="18" charset="0"/>
                <a:ea typeface="宋体" panose="02010600030101010101" pitchFamily="2" charset="-122"/>
              </a:rPr>
              <a:t>I，</a:t>
            </a:r>
            <a:r>
              <a:rPr lang="zh-CN" altLang="en-US" b="1" dirty="0">
                <a:solidFill>
                  <a:srgbClr val="0C0C98"/>
                </a:solidFill>
                <a:latin typeface="Times New Roman" panose="02020603050405020304" pitchFamily="18" charset="0"/>
                <a:ea typeface="宋体" panose="02010600030101010101" pitchFamily="2" charset="-122"/>
              </a:rPr>
              <a:t>且每年等额净收益为</a:t>
            </a:r>
            <a:r>
              <a:rPr lang="en-US" altLang="zh-CN" b="1" dirty="0">
                <a:solidFill>
                  <a:srgbClr val="0C0C98"/>
                </a:solidFill>
                <a:latin typeface="Times New Roman" panose="02020603050405020304" pitchFamily="18" charset="0"/>
                <a:ea typeface="宋体" panose="02010600030101010101" pitchFamily="2" charset="-122"/>
              </a:rPr>
              <a:t>CF，</a:t>
            </a:r>
            <a:r>
              <a:rPr lang="zh-CN" altLang="en-US" b="1" dirty="0">
                <a:solidFill>
                  <a:srgbClr val="0C0C98"/>
                </a:solidFill>
                <a:latin typeface="Times New Roman" panose="02020603050405020304" pitchFamily="18" charset="0"/>
                <a:ea typeface="宋体" panose="02010600030101010101" pitchFamily="2" charset="-122"/>
              </a:rPr>
              <a:t>残值为</a:t>
            </a:r>
            <a:r>
              <a:rPr lang="en-US" altLang="zh-CN" b="1" dirty="0">
                <a:solidFill>
                  <a:srgbClr val="0C0C98"/>
                </a:solidFill>
                <a:latin typeface="Times New Roman" panose="02020603050405020304" pitchFamily="18" charset="0"/>
                <a:ea typeface="宋体" panose="02010600030101010101" pitchFamily="2" charset="-122"/>
              </a:rPr>
              <a:t>F</a:t>
            </a:r>
          </a:p>
        </p:txBody>
      </p:sp>
      <p:graphicFrame>
        <p:nvGraphicFramePr>
          <p:cNvPr id="59410" name="Object 66"/>
          <p:cNvGraphicFramePr>
            <a:graphicFrameLocks noChangeAspect="1"/>
          </p:cNvGraphicFramePr>
          <p:nvPr/>
        </p:nvGraphicFramePr>
        <p:xfrm>
          <a:off x="1311275" y="3006408"/>
          <a:ext cx="5241925" cy="460375"/>
        </p:xfrm>
        <a:graphic>
          <a:graphicData uri="http://schemas.openxmlformats.org/presentationml/2006/ole">
            <mc:AlternateContent xmlns:mc="http://schemas.openxmlformats.org/markup-compatibility/2006">
              <mc:Choice xmlns:v="urn:schemas-microsoft-com:vml" Requires="v">
                <p:oleObj spid="_x0000_s37901" r:id="rId4" imgW="2882900" imgH="241300" progId="Equation.3">
                  <p:embed/>
                </p:oleObj>
              </mc:Choice>
              <mc:Fallback>
                <p:oleObj r:id="rId4" imgW="2882900" imgH="241300" progId="Equation.3">
                  <p:embed/>
                  <p:pic>
                    <p:nvPicPr>
                      <p:cNvPr id="59410" name="Object 66"/>
                      <p:cNvPicPr/>
                      <p:nvPr/>
                    </p:nvPicPr>
                    <p:blipFill>
                      <a:blip r:embed="rId5"/>
                      <a:stretch>
                        <a:fillRect/>
                      </a:stretch>
                    </p:blipFill>
                    <p:spPr>
                      <a:xfrm>
                        <a:off x="1311275" y="3006408"/>
                        <a:ext cx="5241925" cy="460375"/>
                      </a:xfrm>
                      <a:prstGeom prst="rect">
                        <a:avLst/>
                      </a:prstGeom>
                      <a:noFill/>
                      <a:ln w="38100">
                        <a:noFill/>
                        <a:miter/>
                      </a:ln>
                    </p:spPr>
                  </p:pic>
                </p:oleObj>
              </mc:Fallback>
            </mc:AlternateContent>
          </a:graphicData>
        </a:graphic>
      </p:graphicFrame>
      <p:sp>
        <p:nvSpPr>
          <p:cNvPr id="5" name="文本框 4"/>
          <p:cNvSpPr txBox="1"/>
          <p:nvPr/>
        </p:nvSpPr>
        <p:spPr>
          <a:xfrm>
            <a:off x="586740" y="3539490"/>
            <a:ext cx="7590155" cy="1188720"/>
          </a:xfrm>
          <a:prstGeom prst="rect">
            <a:avLst/>
          </a:prstGeom>
          <a:noFill/>
        </p:spPr>
        <p:txBody>
          <a:bodyPr wrap="square" rtlCol="0" anchor="t">
            <a:spAutoFit/>
          </a:bodyPr>
          <a:lstStyle/>
          <a:p>
            <a:pPr lvl="0">
              <a:lnSpc>
                <a:spcPct val="150000"/>
              </a:lnSpc>
            </a:pPr>
            <a:r>
              <a:rPr lang="zh-CN" altLang="en-US" b="1">
                <a:sym typeface="+mn-ea"/>
              </a:rPr>
              <a:t>净年值的大小，体现了方案在寿命周期内每年除了能获得设定收益率外的收益外，所获得的等额超收益。</a:t>
            </a:r>
            <a:endParaRPr lang="zh-CN" altLang="en-US" b="1"/>
          </a:p>
        </p:txBody>
      </p:sp>
      <p:sp>
        <p:nvSpPr>
          <p:cNvPr id="79875" name="Line 7"/>
          <p:cNvSpPr/>
          <p:nvPr/>
        </p:nvSpPr>
        <p:spPr>
          <a:xfrm>
            <a:off x="1461135" y="1849755"/>
            <a:ext cx="3126740" cy="0"/>
          </a:xfrm>
          <a:prstGeom prst="line">
            <a:avLst/>
          </a:prstGeom>
          <a:ln w="9525" cap="flat" cmpd="sng">
            <a:solidFill>
              <a:schemeClr val="tx1"/>
            </a:solidFill>
            <a:prstDash val="solid"/>
            <a:round/>
            <a:headEnd type="none" w="med" len="med"/>
            <a:tailEnd type="none" w="med" len="med"/>
          </a:ln>
        </p:spPr>
      </p:sp>
      <p:sp>
        <p:nvSpPr>
          <p:cNvPr id="79876" name="Line 8"/>
          <p:cNvSpPr/>
          <p:nvPr/>
        </p:nvSpPr>
        <p:spPr>
          <a:xfrm>
            <a:off x="2210435" y="1849755"/>
            <a:ext cx="0" cy="84455"/>
          </a:xfrm>
          <a:prstGeom prst="line">
            <a:avLst/>
          </a:prstGeom>
          <a:ln w="9525" cap="flat" cmpd="sng">
            <a:solidFill>
              <a:schemeClr val="tx1"/>
            </a:solidFill>
            <a:prstDash val="solid"/>
            <a:round/>
            <a:headEnd type="none" w="med" len="med"/>
            <a:tailEnd type="none" w="med" len="med"/>
          </a:ln>
        </p:spPr>
      </p:sp>
      <p:sp>
        <p:nvSpPr>
          <p:cNvPr id="79877" name="Line 9"/>
          <p:cNvSpPr/>
          <p:nvPr/>
        </p:nvSpPr>
        <p:spPr>
          <a:xfrm>
            <a:off x="2962275" y="1849755"/>
            <a:ext cx="0" cy="84455"/>
          </a:xfrm>
          <a:prstGeom prst="line">
            <a:avLst/>
          </a:prstGeom>
          <a:ln w="9525" cap="flat" cmpd="sng">
            <a:solidFill>
              <a:schemeClr val="tx1"/>
            </a:solidFill>
            <a:prstDash val="solid"/>
            <a:round/>
            <a:headEnd type="none" w="med" len="med"/>
            <a:tailEnd type="none" w="med" len="med"/>
          </a:ln>
        </p:spPr>
      </p:sp>
      <p:sp>
        <p:nvSpPr>
          <p:cNvPr id="79878" name="Line 10"/>
          <p:cNvSpPr/>
          <p:nvPr/>
        </p:nvSpPr>
        <p:spPr>
          <a:xfrm>
            <a:off x="3711575" y="1849755"/>
            <a:ext cx="0" cy="84455"/>
          </a:xfrm>
          <a:prstGeom prst="line">
            <a:avLst/>
          </a:prstGeom>
          <a:ln w="9525" cap="flat" cmpd="sng">
            <a:solidFill>
              <a:schemeClr val="tx1"/>
            </a:solidFill>
            <a:prstDash val="solid"/>
            <a:round/>
            <a:headEnd type="none" w="med" len="med"/>
            <a:tailEnd type="none" w="med" len="med"/>
          </a:ln>
        </p:spPr>
      </p:sp>
      <p:sp>
        <p:nvSpPr>
          <p:cNvPr id="79879" name="Line 11"/>
          <p:cNvSpPr/>
          <p:nvPr/>
        </p:nvSpPr>
        <p:spPr>
          <a:xfrm>
            <a:off x="4587875" y="1849755"/>
            <a:ext cx="124460" cy="168275"/>
          </a:xfrm>
          <a:prstGeom prst="line">
            <a:avLst/>
          </a:prstGeom>
          <a:ln w="9525" cap="flat" cmpd="sng">
            <a:solidFill>
              <a:schemeClr val="tx1"/>
            </a:solidFill>
            <a:prstDash val="dash"/>
            <a:round/>
            <a:headEnd type="none" w="med" len="med"/>
            <a:tailEnd type="none" w="med" len="med"/>
          </a:ln>
        </p:spPr>
      </p:sp>
      <p:sp>
        <p:nvSpPr>
          <p:cNvPr id="79880" name="Line 12"/>
          <p:cNvSpPr/>
          <p:nvPr/>
        </p:nvSpPr>
        <p:spPr>
          <a:xfrm flipV="1">
            <a:off x="4712335" y="1765935"/>
            <a:ext cx="0" cy="252730"/>
          </a:xfrm>
          <a:prstGeom prst="line">
            <a:avLst/>
          </a:prstGeom>
          <a:ln w="9525" cap="flat" cmpd="sng">
            <a:solidFill>
              <a:schemeClr val="tx1"/>
            </a:solidFill>
            <a:prstDash val="dash"/>
            <a:round/>
            <a:headEnd type="none" w="med" len="med"/>
            <a:tailEnd type="none" w="med" len="med"/>
          </a:ln>
        </p:spPr>
      </p:sp>
      <p:sp>
        <p:nvSpPr>
          <p:cNvPr id="79881" name="Line 13"/>
          <p:cNvSpPr/>
          <p:nvPr/>
        </p:nvSpPr>
        <p:spPr>
          <a:xfrm>
            <a:off x="4712335" y="1765935"/>
            <a:ext cx="124460" cy="84455"/>
          </a:xfrm>
          <a:prstGeom prst="line">
            <a:avLst/>
          </a:prstGeom>
          <a:ln w="9525" cap="flat" cmpd="sng">
            <a:solidFill>
              <a:schemeClr val="tx1"/>
            </a:solidFill>
            <a:prstDash val="dash"/>
            <a:round/>
            <a:headEnd type="none" w="med" len="med"/>
            <a:tailEnd type="none" w="med" len="med"/>
          </a:ln>
        </p:spPr>
      </p:sp>
      <p:sp>
        <p:nvSpPr>
          <p:cNvPr id="79882" name="Line 14"/>
          <p:cNvSpPr/>
          <p:nvPr/>
        </p:nvSpPr>
        <p:spPr>
          <a:xfrm flipV="1">
            <a:off x="4836795" y="1849755"/>
            <a:ext cx="1125220" cy="0"/>
          </a:xfrm>
          <a:prstGeom prst="line">
            <a:avLst/>
          </a:prstGeom>
          <a:ln w="9525" cap="flat" cmpd="sng">
            <a:solidFill>
              <a:schemeClr val="tx1"/>
            </a:solidFill>
            <a:prstDash val="solid"/>
            <a:round/>
            <a:headEnd type="none" w="med" len="med"/>
            <a:tailEnd type="none" w="med" len="med"/>
          </a:ln>
        </p:spPr>
      </p:sp>
      <p:sp>
        <p:nvSpPr>
          <p:cNvPr id="79883" name="Line 15"/>
          <p:cNvSpPr/>
          <p:nvPr/>
        </p:nvSpPr>
        <p:spPr>
          <a:xfrm>
            <a:off x="4463415" y="1849755"/>
            <a:ext cx="0" cy="84455"/>
          </a:xfrm>
          <a:prstGeom prst="line">
            <a:avLst/>
          </a:prstGeom>
          <a:ln w="9525" cap="flat" cmpd="sng">
            <a:solidFill>
              <a:schemeClr val="tx1"/>
            </a:solidFill>
            <a:prstDash val="solid"/>
            <a:round/>
            <a:headEnd type="none" w="med" len="med"/>
            <a:tailEnd type="none" w="med" len="med"/>
          </a:ln>
        </p:spPr>
      </p:sp>
      <p:sp>
        <p:nvSpPr>
          <p:cNvPr id="79884" name="Line 16"/>
          <p:cNvSpPr/>
          <p:nvPr/>
        </p:nvSpPr>
        <p:spPr>
          <a:xfrm>
            <a:off x="5212715" y="1849755"/>
            <a:ext cx="0" cy="84455"/>
          </a:xfrm>
          <a:prstGeom prst="line">
            <a:avLst/>
          </a:prstGeom>
          <a:ln w="9525" cap="flat" cmpd="sng">
            <a:solidFill>
              <a:schemeClr val="tx1"/>
            </a:solidFill>
            <a:prstDash val="solid"/>
            <a:round/>
            <a:headEnd type="none" w="med" len="med"/>
            <a:tailEnd type="none" w="med" len="med"/>
          </a:ln>
        </p:spPr>
      </p:sp>
      <p:sp>
        <p:nvSpPr>
          <p:cNvPr id="79885" name="Text Box 17"/>
          <p:cNvSpPr txBox="1"/>
          <p:nvPr/>
        </p:nvSpPr>
        <p:spPr>
          <a:xfrm>
            <a:off x="1461135" y="1849755"/>
            <a:ext cx="500380" cy="455930"/>
          </a:xfrm>
          <a:prstGeom prst="rect">
            <a:avLst/>
          </a:prstGeom>
          <a:noFill/>
          <a:ln w="9525">
            <a:noFill/>
          </a:ln>
        </p:spPr>
        <p:txBody>
          <a:bodyPr anchor="t">
            <a:spAutoFit/>
          </a:bodyPr>
          <a:lstStyle/>
          <a:p>
            <a:pPr lvl="0" indent="0" eaLnBrk="0" hangingPunct="0"/>
            <a:r>
              <a:rPr lang="zh-CN" altLang="en-US" b="1" dirty="0">
                <a:latin typeface="黑体" panose="02010609060101010101" pitchFamily="49" charset="-122"/>
                <a:ea typeface="黑体" panose="02010609060101010101" pitchFamily="49" charset="-122"/>
              </a:rPr>
              <a:t>0</a:t>
            </a:r>
            <a:endParaRPr lang="zh-CN" altLang="en-US" dirty="0">
              <a:latin typeface="Times New Roman" panose="02020603050405020304" pitchFamily="18" charset="0"/>
              <a:ea typeface="宋体" panose="02010600030101010101" pitchFamily="2" charset="-122"/>
            </a:endParaRPr>
          </a:p>
        </p:txBody>
      </p:sp>
      <p:sp>
        <p:nvSpPr>
          <p:cNvPr id="79886" name="Text Box 18"/>
          <p:cNvSpPr txBox="1"/>
          <p:nvPr/>
        </p:nvSpPr>
        <p:spPr>
          <a:xfrm>
            <a:off x="5713095" y="1849755"/>
            <a:ext cx="624840" cy="455930"/>
          </a:xfrm>
          <a:prstGeom prst="rect">
            <a:avLst/>
          </a:prstGeom>
          <a:noFill/>
          <a:ln w="9525">
            <a:noFill/>
          </a:ln>
        </p:spPr>
        <p:txBody>
          <a:bodyPr anchor="t">
            <a:spAutoFit/>
          </a:bodyPr>
          <a:lstStyle/>
          <a:p>
            <a:pPr lvl="0" indent="0" eaLnBrk="0" hangingPunct="0"/>
            <a:r>
              <a:rPr lang="en-US" altLang="zh-CN" b="1" dirty="0">
                <a:latin typeface="黑体" panose="02010609060101010101" pitchFamily="49" charset="-122"/>
                <a:ea typeface="黑体" panose="02010609060101010101" pitchFamily="49" charset="-122"/>
              </a:rPr>
              <a:t>n</a:t>
            </a:r>
            <a:endParaRPr lang="en-US" altLang="zh-CN" dirty="0">
              <a:latin typeface="Times New Roman" panose="02020603050405020304" pitchFamily="18" charset="0"/>
              <a:ea typeface="宋体" panose="02010600030101010101" pitchFamily="2" charset="-122"/>
            </a:endParaRPr>
          </a:p>
        </p:txBody>
      </p:sp>
      <p:sp>
        <p:nvSpPr>
          <p:cNvPr id="79887" name="Line 19"/>
          <p:cNvSpPr/>
          <p:nvPr/>
        </p:nvSpPr>
        <p:spPr>
          <a:xfrm>
            <a:off x="2210435" y="1428750"/>
            <a:ext cx="0" cy="421005"/>
          </a:xfrm>
          <a:prstGeom prst="line">
            <a:avLst/>
          </a:prstGeom>
          <a:ln w="9525" cap="flat" cmpd="sng">
            <a:solidFill>
              <a:srgbClr val="F41E23"/>
            </a:solidFill>
            <a:prstDash val="solid"/>
            <a:round/>
            <a:headEnd type="triangle" w="med" len="med"/>
            <a:tailEnd type="none" w="med" len="med"/>
          </a:ln>
        </p:spPr>
      </p:sp>
      <p:sp>
        <p:nvSpPr>
          <p:cNvPr id="79888" name="Line 20"/>
          <p:cNvSpPr/>
          <p:nvPr/>
        </p:nvSpPr>
        <p:spPr>
          <a:xfrm>
            <a:off x="2962275" y="1428750"/>
            <a:ext cx="0" cy="421005"/>
          </a:xfrm>
          <a:prstGeom prst="line">
            <a:avLst/>
          </a:prstGeom>
          <a:ln w="9525" cap="flat" cmpd="sng">
            <a:solidFill>
              <a:srgbClr val="F41E23"/>
            </a:solidFill>
            <a:prstDash val="solid"/>
            <a:round/>
            <a:headEnd type="triangle" w="med" len="med"/>
            <a:tailEnd type="none" w="med" len="med"/>
          </a:ln>
        </p:spPr>
      </p:sp>
      <p:sp>
        <p:nvSpPr>
          <p:cNvPr id="79889" name="Line 21"/>
          <p:cNvSpPr/>
          <p:nvPr/>
        </p:nvSpPr>
        <p:spPr>
          <a:xfrm>
            <a:off x="3711575" y="1428750"/>
            <a:ext cx="0" cy="421005"/>
          </a:xfrm>
          <a:prstGeom prst="line">
            <a:avLst/>
          </a:prstGeom>
          <a:ln w="9525" cap="flat" cmpd="sng">
            <a:solidFill>
              <a:srgbClr val="F41E23"/>
            </a:solidFill>
            <a:prstDash val="solid"/>
            <a:round/>
            <a:headEnd type="triangle" w="med" len="med"/>
            <a:tailEnd type="none" w="med" len="med"/>
          </a:ln>
        </p:spPr>
      </p:sp>
      <p:sp>
        <p:nvSpPr>
          <p:cNvPr id="79890" name="Line 22"/>
          <p:cNvSpPr/>
          <p:nvPr/>
        </p:nvSpPr>
        <p:spPr>
          <a:xfrm>
            <a:off x="4463415" y="1428750"/>
            <a:ext cx="0" cy="421005"/>
          </a:xfrm>
          <a:prstGeom prst="line">
            <a:avLst/>
          </a:prstGeom>
          <a:ln w="9525" cap="flat" cmpd="sng">
            <a:solidFill>
              <a:srgbClr val="F41E23"/>
            </a:solidFill>
            <a:prstDash val="solid"/>
            <a:round/>
            <a:headEnd type="triangle" w="med" len="med"/>
            <a:tailEnd type="none" w="med" len="med"/>
          </a:ln>
        </p:spPr>
      </p:sp>
      <p:sp>
        <p:nvSpPr>
          <p:cNvPr id="79891" name="Line 23"/>
          <p:cNvSpPr/>
          <p:nvPr/>
        </p:nvSpPr>
        <p:spPr>
          <a:xfrm>
            <a:off x="5212715" y="1428750"/>
            <a:ext cx="0" cy="421005"/>
          </a:xfrm>
          <a:prstGeom prst="line">
            <a:avLst/>
          </a:prstGeom>
          <a:ln w="9525" cap="flat" cmpd="sng">
            <a:solidFill>
              <a:srgbClr val="F41E23"/>
            </a:solidFill>
            <a:prstDash val="solid"/>
            <a:round/>
            <a:headEnd type="triangle" w="med" len="med"/>
            <a:tailEnd type="none" w="med" len="med"/>
          </a:ln>
        </p:spPr>
      </p:sp>
      <p:sp>
        <p:nvSpPr>
          <p:cNvPr id="79892" name="Line 24"/>
          <p:cNvSpPr/>
          <p:nvPr/>
        </p:nvSpPr>
        <p:spPr>
          <a:xfrm>
            <a:off x="2210435" y="1428750"/>
            <a:ext cx="3751580" cy="0"/>
          </a:xfrm>
          <a:prstGeom prst="line">
            <a:avLst/>
          </a:prstGeom>
          <a:ln w="9525" cap="flat" cmpd="sng">
            <a:solidFill>
              <a:srgbClr val="F41E23"/>
            </a:solidFill>
            <a:prstDash val="dash"/>
            <a:round/>
            <a:headEnd type="none" w="med" len="med"/>
            <a:tailEnd type="none" w="med" len="med"/>
          </a:ln>
        </p:spPr>
      </p:sp>
      <p:sp>
        <p:nvSpPr>
          <p:cNvPr id="79893" name="Text Box 25"/>
          <p:cNvSpPr txBox="1"/>
          <p:nvPr/>
        </p:nvSpPr>
        <p:spPr>
          <a:xfrm>
            <a:off x="3393440" y="955675"/>
            <a:ext cx="1127125" cy="457835"/>
          </a:xfrm>
          <a:prstGeom prst="rect">
            <a:avLst/>
          </a:prstGeom>
          <a:noFill/>
          <a:ln w="9525">
            <a:noFill/>
          </a:ln>
        </p:spPr>
        <p:txBody>
          <a:bodyPr anchor="t">
            <a:spAutoFit/>
          </a:bodyPr>
          <a:lstStyle/>
          <a:p>
            <a:pPr lvl="0" indent="0" eaLnBrk="0" hangingPunct="0"/>
            <a:r>
              <a:rPr lang="en-US" altLang="zh-CN" b="1" dirty="0">
                <a:solidFill>
                  <a:srgbClr val="F41E23"/>
                </a:solidFill>
                <a:latin typeface="黑体" panose="02010609060101010101" pitchFamily="49" charset="-122"/>
                <a:ea typeface="黑体" panose="02010609060101010101" pitchFamily="49" charset="-122"/>
              </a:rPr>
              <a:t>CF</a:t>
            </a:r>
            <a:endParaRPr lang="en-US" altLang="zh-CN" dirty="0">
              <a:solidFill>
                <a:srgbClr val="F41E23"/>
              </a:solidFill>
              <a:latin typeface="Times New Roman" panose="02020603050405020304" pitchFamily="18" charset="0"/>
              <a:ea typeface="宋体" panose="02010600030101010101" pitchFamily="2" charset="-122"/>
            </a:endParaRPr>
          </a:p>
        </p:txBody>
      </p:sp>
      <p:sp>
        <p:nvSpPr>
          <p:cNvPr id="79894" name="Text Box 26"/>
          <p:cNvSpPr txBox="1"/>
          <p:nvPr/>
        </p:nvSpPr>
        <p:spPr>
          <a:xfrm>
            <a:off x="1961515" y="1849755"/>
            <a:ext cx="500380" cy="455930"/>
          </a:xfrm>
          <a:prstGeom prst="rect">
            <a:avLst/>
          </a:prstGeom>
          <a:noFill/>
          <a:ln w="9525">
            <a:noFill/>
          </a:ln>
        </p:spPr>
        <p:txBody>
          <a:bodyPr anchor="t">
            <a:spAutoFit/>
          </a:bodyPr>
          <a:lstStyle/>
          <a:p>
            <a:pPr lvl="0" indent="0" eaLnBrk="0" hangingPunct="0"/>
            <a:r>
              <a:rPr lang="zh-CN" altLang="en-US" b="1" dirty="0">
                <a:latin typeface="黑体" panose="02010609060101010101" pitchFamily="49" charset="-122"/>
                <a:ea typeface="黑体" panose="02010609060101010101" pitchFamily="49" charset="-122"/>
              </a:rPr>
              <a:t>1</a:t>
            </a:r>
            <a:endParaRPr lang="zh-CN" altLang="en-US" dirty="0">
              <a:latin typeface="Times New Roman" panose="02020603050405020304" pitchFamily="18" charset="0"/>
              <a:ea typeface="宋体" panose="02010600030101010101" pitchFamily="2" charset="-122"/>
            </a:endParaRPr>
          </a:p>
        </p:txBody>
      </p:sp>
      <p:sp>
        <p:nvSpPr>
          <p:cNvPr id="79895" name="Text Box 27"/>
          <p:cNvSpPr txBox="1"/>
          <p:nvPr/>
        </p:nvSpPr>
        <p:spPr>
          <a:xfrm>
            <a:off x="2710815" y="1849755"/>
            <a:ext cx="500380" cy="455930"/>
          </a:xfrm>
          <a:prstGeom prst="rect">
            <a:avLst/>
          </a:prstGeom>
          <a:noFill/>
          <a:ln w="9525">
            <a:noFill/>
          </a:ln>
        </p:spPr>
        <p:txBody>
          <a:bodyPr anchor="t">
            <a:spAutoFit/>
          </a:bodyPr>
          <a:lstStyle/>
          <a:p>
            <a:pPr lvl="0" indent="0" eaLnBrk="0" hangingPunct="0"/>
            <a:r>
              <a:rPr lang="zh-CN" altLang="en-US" b="1" dirty="0">
                <a:latin typeface="黑体" panose="02010609060101010101" pitchFamily="49" charset="-122"/>
                <a:ea typeface="黑体" panose="02010609060101010101" pitchFamily="49" charset="-122"/>
              </a:rPr>
              <a:t>2</a:t>
            </a:r>
            <a:endParaRPr lang="zh-CN" altLang="en-US" dirty="0">
              <a:latin typeface="Times New Roman" panose="02020603050405020304" pitchFamily="18" charset="0"/>
              <a:ea typeface="宋体" panose="02010600030101010101" pitchFamily="2" charset="-122"/>
            </a:endParaRPr>
          </a:p>
        </p:txBody>
      </p:sp>
      <p:sp>
        <p:nvSpPr>
          <p:cNvPr id="79896" name="Rectangle 28"/>
          <p:cNvSpPr/>
          <p:nvPr/>
        </p:nvSpPr>
        <p:spPr>
          <a:xfrm>
            <a:off x="3462655" y="1826895"/>
            <a:ext cx="339090" cy="457835"/>
          </a:xfrm>
          <a:prstGeom prst="rect">
            <a:avLst/>
          </a:prstGeom>
          <a:noFill/>
          <a:ln w="9525">
            <a:noFill/>
          </a:ln>
        </p:spPr>
        <p:txBody>
          <a:bodyPr wrap="none" anchor="t">
            <a:spAutoFit/>
          </a:bodyPr>
          <a:lstStyle/>
          <a:p>
            <a:pPr lvl="0" indent="0" eaLnBrk="0" hangingPunct="0"/>
            <a:r>
              <a:rPr lang="zh-CN" altLang="en-US" b="1" dirty="0">
                <a:latin typeface="黑体" panose="02010609060101010101" pitchFamily="49" charset="-122"/>
                <a:ea typeface="黑体" panose="02010609060101010101" pitchFamily="49" charset="-122"/>
              </a:rPr>
              <a:t>3</a:t>
            </a:r>
            <a:endParaRPr lang="zh-CN" altLang="en-US" dirty="0">
              <a:latin typeface="Times New Roman" panose="02020603050405020304" pitchFamily="18" charset="0"/>
              <a:ea typeface="宋体" panose="02010600030101010101" pitchFamily="2" charset="-122"/>
            </a:endParaRPr>
          </a:p>
        </p:txBody>
      </p:sp>
      <p:sp>
        <p:nvSpPr>
          <p:cNvPr id="79897" name="Rectangle 29"/>
          <p:cNvSpPr/>
          <p:nvPr/>
        </p:nvSpPr>
        <p:spPr>
          <a:xfrm>
            <a:off x="4211955" y="1826895"/>
            <a:ext cx="339090" cy="457835"/>
          </a:xfrm>
          <a:prstGeom prst="rect">
            <a:avLst/>
          </a:prstGeom>
          <a:noFill/>
          <a:ln w="9525">
            <a:noFill/>
          </a:ln>
        </p:spPr>
        <p:txBody>
          <a:bodyPr wrap="none" anchor="t">
            <a:spAutoFit/>
          </a:bodyPr>
          <a:lstStyle/>
          <a:p>
            <a:pPr lvl="0" indent="0" eaLnBrk="0" hangingPunct="0"/>
            <a:r>
              <a:rPr lang="zh-CN" altLang="en-US" b="1" dirty="0">
                <a:latin typeface="黑体" panose="02010609060101010101" pitchFamily="49" charset="-122"/>
                <a:ea typeface="黑体" panose="02010609060101010101" pitchFamily="49" charset="-122"/>
              </a:rPr>
              <a:t>4</a:t>
            </a:r>
            <a:endParaRPr lang="zh-CN" altLang="en-US" dirty="0">
              <a:latin typeface="Times New Roman" panose="02020603050405020304" pitchFamily="18" charset="0"/>
              <a:ea typeface="宋体" panose="02010600030101010101" pitchFamily="2" charset="-122"/>
            </a:endParaRPr>
          </a:p>
        </p:txBody>
      </p:sp>
      <p:sp>
        <p:nvSpPr>
          <p:cNvPr id="79898" name="Rectangle 30"/>
          <p:cNvSpPr/>
          <p:nvPr/>
        </p:nvSpPr>
        <p:spPr>
          <a:xfrm>
            <a:off x="4712335" y="1812925"/>
            <a:ext cx="645795" cy="455930"/>
          </a:xfrm>
          <a:prstGeom prst="rect">
            <a:avLst/>
          </a:prstGeom>
          <a:noFill/>
          <a:ln w="9525">
            <a:noFill/>
          </a:ln>
        </p:spPr>
        <p:txBody>
          <a:bodyPr wrap="none" anchor="t">
            <a:spAutoFit/>
          </a:bodyPr>
          <a:lstStyle/>
          <a:p>
            <a:pPr lvl="0" indent="0" eaLnBrk="0" hangingPunct="0"/>
            <a:r>
              <a:rPr lang="en-US" altLang="zh-CN" b="1" dirty="0">
                <a:latin typeface="黑体" panose="02010609060101010101" pitchFamily="49" charset="-122"/>
                <a:ea typeface="黑体" panose="02010609060101010101" pitchFamily="49" charset="-122"/>
              </a:rPr>
              <a:t>n-1</a:t>
            </a:r>
            <a:endParaRPr lang="en-US" altLang="zh-CN" dirty="0">
              <a:latin typeface="Times New Roman" panose="02020603050405020304" pitchFamily="18" charset="0"/>
              <a:ea typeface="宋体" panose="02010600030101010101" pitchFamily="2" charset="-122"/>
            </a:endParaRPr>
          </a:p>
        </p:txBody>
      </p:sp>
      <p:sp>
        <p:nvSpPr>
          <p:cNvPr id="79899" name="Line 31"/>
          <p:cNvSpPr/>
          <p:nvPr/>
        </p:nvSpPr>
        <p:spPr>
          <a:xfrm>
            <a:off x="5962015" y="1849755"/>
            <a:ext cx="0" cy="84455"/>
          </a:xfrm>
          <a:prstGeom prst="line">
            <a:avLst/>
          </a:prstGeom>
          <a:ln w="9525" cap="flat" cmpd="sng">
            <a:solidFill>
              <a:schemeClr val="tx1"/>
            </a:solidFill>
            <a:prstDash val="solid"/>
            <a:round/>
            <a:headEnd type="none" w="med" len="med"/>
            <a:tailEnd type="none" w="med" len="med"/>
          </a:ln>
        </p:spPr>
      </p:sp>
      <p:sp>
        <p:nvSpPr>
          <p:cNvPr id="79900" name="Line 32"/>
          <p:cNvSpPr/>
          <p:nvPr/>
        </p:nvSpPr>
        <p:spPr>
          <a:xfrm>
            <a:off x="5962015" y="1030605"/>
            <a:ext cx="0" cy="819150"/>
          </a:xfrm>
          <a:prstGeom prst="line">
            <a:avLst/>
          </a:prstGeom>
          <a:ln w="9525" cap="flat" cmpd="sng">
            <a:solidFill>
              <a:srgbClr val="F41E23"/>
            </a:solidFill>
            <a:prstDash val="solid"/>
            <a:round/>
            <a:headEnd type="triangle" w="med" len="med"/>
            <a:tailEnd type="none" w="med" len="med"/>
          </a:ln>
        </p:spPr>
      </p:sp>
      <p:sp>
        <p:nvSpPr>
          <p:cNvPr id="79901" name="Line 33"/>
          <p:cNvSpPr/>
          <p:nvPr/>
        </p:nvSpPr>
        <p:spPr>
          <a:xfrm>
            <a:off x="1461135" y="1849755"/>
            <a:ext cx="0" cy="925830"/>
          </a:xfrm>
          <a:prstGeom prst="line">
            <a:avLst/>
          </a:prstGeom>
          <a:ln w="9525" cap="flat" cmpd="sng">
            <a:solidFill>
              <a:schemeClr val="tx1"/>
            </a:solidFill>
            <a:prstDash val="solid"/>
            <a:round/>
            <a:headEnd type="none" w="med" len="med"/>
            <a:tailEnd type="triangle" w="med" len="med"/>
          </a:ln>
        </p:spPr>
      </p:sp>
      <p:sp>
        <p:nvSpPr>
          <p:cNvPr id="79902" name="Text Box 34"/>
          <p:cNvSpPr txBox="1"/>
          <p:nvPr/>
        </p:nvSpPr>
        <p:spPr>
          <a:xfrm>
            <a:off x="1585595" y="2355215"/>
            <a:ext cx="1991995" cy="366395"/>
          </a:xfrm>
          <a:prstGeom prst="rect">
            <a:avLst/>
          </a:prstGeom>
          <a:noFill/>
          <a:ln w="9525">
            <a:noFill/>
          </a:ln>
        </p:spPr>
        <p:txBody>
          <a:bodyPr anchor="t">
            <a:spAutoFit/>
          </a:bodyPr>
          <a:lstStyle/>
          <a:p>
            <a:pPr lvl="0" indent="0" eaLnBrk="0" hangingPunct="0"/>
            <a:r>
              <a:rPr lang="en-US" altLang="zh-CN" sz="1800" dirty="0">
                <a:latin typeface="黑体" panose="02010609060101010101" pitchFamily="49" charset="-122"/>
                <a:ea typeface="黑体" panose="02010609060101010101" pitchFamily="49" charset="-122"/>
              </a:rPr>
              <a:t>I</a:t>
            </a:r>
            <a:endParaRPr lang="zh-CN" altLang="en-US" sz="1800" dirty="0">
              <a:latin typeface="Times New Roman" panose="02020603050405020304" pitchFamily="18" charset="0"/>
              <a:ea typeface="宋体" panose="02010600030101010101" pitchFamily="2" charset="-122"/>
            </a:endParaRPr>
          </a:p>
        </p:txBody>
      </p:sp>
      <p:sp>
        <p:nvSpPr>
          <p:cNvPr id="6" name="Text Box 25"/>
          <p:cNvSpPr txBox="1"/>
          <p:nvPr/>
        </p:nvSpPr>
        <p:spPr>
          <a:xfrm>
            <a:off x="6050280" y="883285"/>
            <a:ext cx="910590" cy="460375"/>
          </a:xfrm>
          <a:prstGeom prst="rect">
            <a:avLst/>
          </a:prstGeom>
          <a:noFill/>
          <a:ln w="9525">
            <a:noFill/>
          </a:ln>
        </p:spPr>
        <p:txBody>
          <a:bodyPr wrap="square" anchor="t">
            <a:spAutoFit/>
          </a:bodyPr>
          <a:lstStyle/>
          <a:p>
            <a:pPr lvl="0" indent="0" eaLnBrk="0" hangingPunct="0"/>
            <a:r>
              <a:rPr lang="en-US" altLang="zh-CN" b="1" dirty="0">
                <a:solidFill>
                  <a:srgbClr val="F41E23"/>
                </a:solidFill>
                <a:latin typeface="黑体" panose="02010609060101010101" pitchFamily="49" charset="-122"/>
                <a:ea typeface="黑体" panose="02010609060101010101" pitchFamily="49" charset="-122"/>
              </a:rPr>
              <a:t>CF+F</a:t>
            </a:r>
            <a:endParaRPr lang="en-US" altLang="zh-CN" dirty="0">
              <a:solidFill>
                <a:srgbClr val="F41E23"/>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13434210"/>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4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83</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0418" name="文本框 2"/>
          <p:cNvSpPr txBox="1"/>
          <p:nvPr/>
        </p:nvSpPr>
        <p:spPr>
          <a:xfrm>
            <a:off x="96838" y="266700"/>
            <a:ext cx="8596312" cy="1189038"/>
          </a:xfrm>
          <a:prstGeom prst="rect">
            <a:avLst/>
          </a:prstGeom>
          <a:noFill/>
          <a:ln w="9525">
            <a:noFill/>
          </a:ln>
        </p:spPr>
        <p:txBody>
          <a:bodyPr wrap="square" anchor="t">
            <a:spAutoFit/>
          </a:bodyPr>
          <a:lstStyle/>
          <a:p>
            <a:pPr lvl="0" indent="0">
              <a:lnSpc>
                <a:spcPct val="150000"/>
              </a:lnSpc>
            </a:pPr>
            <a:r>
              <a:rPr lang="zh-CN" altLang="en-US" b="1">
                <a:latin typeface="Times New Roman" panose="02020603050405020304" pitchFamily="18" charset="0"/>
                <a:ea typeface="宋体" panose="02010600030101010101" pitchFamily="2" charset="-122"/>
              </a:rPr>
              <a:t>【例</a:t>
            </a:r>
            <a:r>
              <a:rPr lang="en-US" altLang="zh-CN" b="1">
                <a:latin typeface="Times New Roman" panose="02020603050405020304" pitchFamily="18" charset="0"/>
                <a:ea typeface="宋体" panose="02010600030101010101" pitchFamily="2" charset="-122"/>
              </a:rPr>
              <a:t>4-11</a:t>
            </a:r>
            <a:r>
              <a:rPr lang="zh-CN" altLang="en-US" b="1">
                <a:latin typeface="Times New Roman" panose="02020603050405020304" pitchFamily="18" charset="0"/>
                <a:ea typeface="宋体" panose="02010600030101010101" pitchFamily="2" charset="-122"/>
              </a:rPr>
              <a:t>】某企业拟建一套生产装置，现提出两种方案，有关数据列表</a:t>
            </a:r>
            <a:r>
              <a:rPr lang="en-US" altLang="zh-CN" b="1">
                <a:latin typeface="Times New Roman" panose="02020603050405020304" pitchFamily="18" charset="0"/>
                <a:ea typeface="宋体" panose="02010600030101010101" pitchFamily="2" charset="-122"/>
              </a:rPr>
              <a:t>4-7</a:t>
            </a:r>
            <a:r>
              <a:rPr lang="zh-CN" altLang="en-US" b="1">
                <a:latin typeface="Times New Roman" panose="02020603050405020304" pitchFamily="18" charset="0"/>
                <a:ea typeface="宋体" panose="02010600030101010101" pitchFamily="2" charset="-122"/>
              </a:rPr>
              <a:t>，若取</a:t>
            </a:r>
            <a:r>
              <a:rPr lang="en-US" altLang="zh-CN" b="1">
                <a:latin typeface="Times New Roman" panose="02020603050405020304" pitchFamily="18" charset="0"/>
                <a:ea typeface="宋体" panose="02010600030101010101" pitchFamily="2" charset="-122"/>
              </a:rPr>
              <a:t>i</a:t>
            </a:r>
            <a:r>
              <a:rPr lang="en-US" altLang="zh-CN" b="1" baseline="-25000">
                <a:latin typeface="Times New Roman" panose="02020603050405020304" pitchFamily="18" charset="0"/>
                <a:ea typeface="宋体" panose="02010600030101010101" pitchFamily="2" charset="-122"/>
              </a:rPr>
              <a:t>0</a:t>
            </a:r>
            <a:r>
              <a:rPr lang="en-US" altLang="zh-CN" b="1">
                <a:latin typeface="Times New Roman" panose="02020603050405020304" pitchFamily="18" charset="0"/>
                <a:ea typeface="宋体" panose="02010600030101010101" pitchFamily="2" charset="-122"/>
              </a:rPr>
              <a:t>=0.12</a:t>
            </a:r>
            <a:r>
              <a:rPr lang="zh-CN" altLang="en-US" b="1">
                <a:latin typeface="Times New Roman" panose="02020603050405020304" pitchFamily="18" charset="0"/>
                <a:ea typeface="宋体" panose="02010600030101010101" pitchFamily="2" charset="-122"/>
              </a:rPr>
              <a:t>，试比较哪个方案更好。</a:t>
            </a:r>
          </a:p>
        </p:txBody>
      </p:sp>
      <p:graphicFrame>
        <p:nvGraphicFramePr>
          <p:cNvPr id="4" name="表格 3"/>
          <p:cNvGraphicFramePr/>
          <p:nvPr>
            <p:custDataLst>
              <p:tags r:id="rId2"/>
            </p:custDataLst>
          </p:nvPr>
        </p:nvGraphicFramePr>
        <p:xfrm>
          <a:off x="1204913" y="1638300"/>
          <a:ext cx="7175500" cy="1310640"/>
        </p:xfrm>
        <a:graphic>
          <a:graphicData uri="http://schemas.openxmlformats.org/drawingml/2006/table">
            <a:tbl>
              <a:tblPr firstRow="1" bandRow="1">
                <a:tableStyleId>{5C22544A-7EE6-4342-B048-85BDC9FD1C3A}</a:tableStyleId>
              </a:tblPr>
              <a:tblGrid>
                <a:gridCol w="1344930">
                  <a:extLst>
                    <a:ext uri="{9D8B030D-6E8A-4147-A177-3AD203B41FA5}">
                      <a16:colId xmlns:a16="http://schemas.microsoft.com/office/drawing/2014/main" val="20000"/>
                    </a:ext>
                  </a:extLst>
                </a:gridCol>
                <a:gridCol w="2211705">
                  <a:extLst>
                    <a:ext uri="{9D8B030D-6E8A-4147-A177-3AD203B41FA5}">
                      <a16:colId xmlns:a16="http://schemas.microsoft.com/office/drawing/2014/main" val="20001"/>
                    </a:ext>
                  </a:extLst>
                </a:gridCol>
                <a:gridCol w="1974850">
                  <a:extLst>
                    <a:ext uri="{9D8B030D-6E8A-4147-A177-3AD203B41FA5}">
                      <a16:colId xmlns:a16="http://schemas.microsoft.com/office/drawing/2014/main" val="20002"/>
                    </a:ext>
                  </a:extLst>
                </a:gridCol>
                <a:gridCol w="1644015">
                  <a:extLst>
                    <a:ext uri="{9D8B030D-6E8A-4147-A177-3AD203B41FA5}">
                      <a16:colId xmlns:a16="http://schemas.microsoft.com/office/drawing/2014/main" val="20003"/>
                    </a:ext>
                  </a:extLst>
                </a:gridCol>
              </a:tblGrid>
              <a:tr h="457200">
                <a:tc>
                  <a:txBody>
                    <a:bodyPr/>
                    <a:lstStyle/>
                    <a:p>
                      <a:pPr>
                        <a:buNone/>
                      </a:pPr>
                      <a:r>
                        <a:rPr lang="zh-CN" altLang="en-US" sz="2000" b="1"/>
                        <a:t>方案</a:t>
                      </a:r>
                    </a:p>
                  </a:txBody>
                  <a:tcPr/>
                </a:tc>
                <a:tc>
                  <a:txBody>
                    <a:bodyPr/>
                    <a:lstStyle/>
                    <a:p>
                      <a:pPr>
                        <a:buNone/>
                      </a:pPr>
                      <a:r>
                        <a:rPr lang="zh-CN" altLang="en-US" sz="2000" b="1"/>
                        <a:t>初始投资</a:t>
                      </a:r>
                      <a:r>
                        <a:rPr lang="en-US" altLang="zh-CN" sz="2000" b="1"/>
                        <a:t>/</a:t>
                      </a:r>
                      <a:r>
                        <a:rPr lang="zh-CN" altLang="en-US" sz="2000" b="1"/>
                        <a:t>万元</a:t>
                      </a:r>
                    </a:p>
                  </a:txBody>
                  <a:tcPr/>
                </a:tc>
                <a:tc>
                  <a:txBody>
                    <a:bodyPr/>
                    <a:lstStyle/>
                    <a:p>
                      <a:pPr>
                        <a:buNone/>
                      </a:pPr>
                      <a:r>
                        <a:rPr lang="zh-CN" altLang="en-US" sz="2000" b="1"/>
                        <a:t>年收益</a:t>
                      </a:r>
                      <a:r>
                        <a:rPr lang="en-US" altLang="zh-CN" sz="2000" b="1"/>
                        <a:t>/</a:t>
                      </a:r>
                      <a:r>
                        <a:rPr lang="zh-CN" altLang="en-US" sz="2000" b="1"/>
                        <a:t>万元</a:t>
                      </a:r>
                    </a:p>
                  </a:txBody>
                  <a:tcPr/>
                </a:tc>
                <a:tc>
                  <a:txBody>
                    <a:bodyPr/>
                    <a:lstStyle/>
                    <a:p>
                      <a:pPr>
                        <a:buNone/>
                      </a:pPr>
                      <a:r>
                        <a:rPr lang="zh-CN" altLang="en-US" sz="2000" b="1"/>
                        <a:t>寿命期</a:t>
                      </a:r>
                      <a:r>
                        <a:rPr lang="en-US" altLang="zh-CN" sz="2000" b="1"/>
                        <a:t>/</a:t>
                      </a:r>
                      <a:r>
                        <a:rPr lang="zh-CN" altLang="en-US" sz="2000" b="1"/>
                        <a:t>年</a:t>
                      </a:r>
                    </a:p>
                  </a:txBody>
                  <a:tcPr/>
                </a:tc>
                <a:extLst>
                  <a:ext uri="{0D108BD9-81ED-4DB2-BD59-A6C34878D82A}">
                    <a16:rowId xmlns:a16="http://schemas.microsoft.com/office/drawing/2014/main" val="10000"/>
                  </a:ext>
                </a:extLst>
              </a:tr>
              <a:tr h="457200">
                <a:tc>
                  <a:txBody>
                    <a:bodyPr/>
                    <a:lstStyle/>
                    <a:p>
                      <a:pPr>
                        <a:buNone/>
                      </a:pPr>
                      <a:r>
                        <a:rPr lang="en-US" altLang="zh-CN" sz="2000" b="1"/>
                        <a:t>A</a:t>
                      </a:r>
                    </a:p>
                  </a:txBody>
                  <a:tcPr/>
                </a:tc>
                <a:tc>
                  <a:txBody>
                    <a:bodyPr/>
                    <a:lstStyle/>
                    <a:p>
                      <a:pPr>
                        <a:buNone/>
                      </a:pPr>
                      <a:r>
                        <a:rPr lang="en-US" altLang="zh-CN" sz="2000" b="1"/>
                        <a:t>400</a:t>
                      </a:r>
                    </a:p>
                  </a:txBody>
                  <a:tcPr/>
                </a:tc>
                <a:tc>
                  <a:txBody>
                    <a:bodyPr/>
                    <a:lstStyle/>
                    <a:p>
                      <a:pPr>
                        <a:buNone/>
                      </a:pPr>
                      <a:r>
                        <a:rPr lang="en-US" altLang="zh-CN" sz="2000" b="1"/>
                        <a:t>150</a:t>
                      </a:r>
                    </a:p>
                  </a:txBody>
                  <a:tcPr/>
                </a:tc>
                <a:tc>
                  <a:txBody>
                    <a:bodyPr/>
                    <a:lstStyle/>
                    <a:p>
                      <a:pPr>
                        <a:buNone/>
                      </a:pPr>
                      <a:r>
                        <a:rPr lang="en-US" altLang="zh-CN" sz="2000" b="1"/>
                        <a:t>13</a:t>
                      </a:r>
                    </a:p>
                  </a:txBody>
                  <a:tcPr/>
                </a:tc>
                <a:extLst>
                  <a:ext uri="{0D108BD9-81ED-4DB2-BD59-A6C34878D82A}">
                    <a16:rowId xmlns:a16="http://schemas.microsoft.com/office/drawing/2014/main" val="10001"/>
                  </a:ext>
                </a:extLst>
              </a:tr>
              <a:tr h="381000">
                <a:tc>
                  <a:txBody>
                    <a:bodyPr/>
                    <a:lstStyle/>
                    <a:p>
                      <a:pPr>
                        <a:buNone/>
                      </a:pPr>
                      <a:r>
                        <a:rPr lang="en-US" altLang="zh-CN" sz="2000" b="1"/>
                        <a:t>B</a:t>
                      </a:r>
                    </a:p>
                  </a:txBody>
                  <a:tcPr/>
                </a:tc>
                <a:tc>
                  <a:txBody>
                    <a:bodyPr/>
                    <a:lstStyle/>
                    <a:p>
                      <a:pPr>
                        <a:buNone/>
                      </a:pPr>
                      <a:r>
                        <a:rPr lang="en-US" altLang="zh-CN" sz="2000" b="1"/>
                        <a:t>300</a:t>
                      </a:r>
                    </a:p>
                  </a:txBody>
                  <a:tcPr/>
                </a:tc>
                <a:tc>
                  <a:txBody>
                    <a:bodyPr/>
                    <a:lstStyle/>
                    <a:p>
                      <a:pPr>
                        <a:buNone/>
                      </a:pPr>
                      <a:r>
                        <a:rPr lang="en-US" altLang="zh-CN" sz="2000" b="1"/>
                        <a:t>100</a:t>
                      </a:r>
                    </a:p>
                  </a:txBody>
                  <a:tcPr/>
                </a:tc>
                <a:tc>
                  <a:txBody>
                    <a:bodyPr/>
                    <a:lstStyle/>
                    <a:p>
                      <a:pPr>
                        <a:buNone/>
                      </a:pPr>
                      <a:r>
                        <a:rPr lang="en-US" altLang="zh-CN" sz="2000" b="1"/>
                        <a:t>15</a:t>
                      </a:r>
                    </a:p>
                  </a:txBody>
                  <a:tcPr/>
                </a:tc>
                <a:extLst>
                  <a:ext uri="{0D108BD9-81ED-4DB2-BD59-A6C34878D82A}">
                    <a16:rowId xmlns:a16="http://schemas.microsoft.com/office/drawing/2014/main" val="10002"/>
                  </a:ext>
                </a:extLst>
              </a:tr>
            </a:tbl>
          </a:graphicData>
        </a:graphic>
      </p:graphicFrame>
      <p:graphicFrame>
        <p:nvGraphicFramePr>
          <p:cNvPr id="6" name="Object 66"/>
          <p:cNvGraphicFramePr>
            <a:graphicFrameLocks noChangeAspect="1"/>
          </p:cNvGraphicFramePr>
          <p:nvPr/>
        </p:nvGraphicFramePr>
        <p:xfrm>
          <a:off x="1425575" y="3409950"/>
          <a:ext cx="5240338" cy="460375"/>
        </p:xfrm>
        <a:graphic>
          <a:graphicData uri="http://schemas.openxmlformats.org/presentationml/2006/ole">
            <mc:AlternateContent xmlns:mc="http://schemas.openxmlformats.org/markup-compatibility/2006">
              <mc:Choice xmlns:v="urn:schemas-microsoft-com:vml" Requires="v">
                <p:oleObj spid="_x0000_s38947" r:id="rId4" imgW="2882900" imgH="241300" progId="Equation.3">
                  <p:embed/>
                </p:oleObj>
              </mc:Choice>
              <mc:Fallback>
                <p:oleObj r:id="rId4" imgW="2882900" imgH="241300" progId="Equation.3">
                  <p:embed/>
                  <p:pic>
                    <p:nvPicPr>
                      <p:cNvPr id="6" name="Object 66"/>
                      <p:cNvPicPr/>
                      <p:nvPr/>
                    </p:nvPicPr>
                    <p:blipFill>
                      <a:blip r:embed="rId5"/>
                      <a:stretch>
                        <a:fillRect/>
                      </a:stretch>
                    </p:blipFill>
                    <p:spPr>
                      <a:xfrm>
                        <a:off x="1425575" y="3409950"/>
                        <a:ext cx="5240338" cy="460375"/>
                      </a:xfrm>
                      <a:prstGeom prst="rect">
                        <a:avLst/>
                      </a:prstGeom>
                      <a:noFill/>
                      <a:ln w="38100">
                        <a:noFill/>
                        <a:miter/>
                      </a:ln>
                    </p:spPr>
                  </p:pic>
                </p:oleObj>
              </mc:Fallback>
            </mc:AlternateContent>
          </a:graphicData>
        </a:graphic>
      </p:graphicFrame>
      <p:graphicFrame>
        <p:nvGraphicFramePr>
          <p:cNvPr id="5" name="Object 66"/>
          <p:cNvGraphicFramePr>
            <a:graphicFrameLocks noChangeAspect="1"/>
          </p:cNvGraphicFramePr>
          <p:nvPr/>
        </p:nvGraphicFramePr>
        <p:xfrm>
          <a:off x="1425575" y="4080510"/>
          <a:ext cx="5514975" cy="444500"/>
        </p:xfrm>
        <a:graphic>
          <a:graphicData uri="http://schemas.openxmlformats.org/presentationml/2006/ole">
            <mc:AlternateContent xmlns:mc="http://schemas.openxmlformats.org/markup-compatibility/2006">
              <mc:Choice xmlns:v="urn:schemas-microsoft-com:vml" Requires="v">
                <p:oleObj spid="_x0000_s38948" r:id="rId6" imgW="2602865" imgH="203200" progId="Equation.3">
                  <p:embed/>
                </p:oleObj>
              </mc:Choice>
              <mc:Fallback>
                <p:oleObj r:id="rId6" imgW="2602865" imgH="203200" progId="Equation.3">
                  <p:embed/>
                  <p:pic>
                    <p:nvPicPr>
                      <p:cNvPr id="5" name="Object 66"/>
                      <p:cNvPicPr/>
                      <p:nvPr/>
                    </p:nvPicPr>
                    <p:blipFill>
                      <a:blip r:embed="rId7"/>
                      <a:stretch>
                        <a:fillRect/>
                      </a:stretch>
                    </p:blipFill>
                    <p:spPr>
                      <a:xfrm>
                        <a:off x="1425575" y="4080510"/>
                        <a:ext cx="5514975" cy="444500"/>
                      </a:xfrm>
                      <a:prstGeom prst="rect">
                        <a:avLst/>
                      </a:prstGeom>
                      <a:noFill/>
                      <a:ln w="38100">
                        <a:noFill/>
                        <a:miter/>
                      </a:ln>
                    </p:spPr>
                  </p:pic>
                </p:oleObj>
              </mc:Fallback>
            </mc:AlternateContent>
          </a:graphicData>
        </a:graphic>
      </p:graphicFrame>
      <p:graphicFrame>
        <p:nvGraphicFramePr>
          <p:cNvPr id="9" name="Object 66"/>
          <p:cNvGraphicFramePr>
            <a:graphicFrameLocks noChangeAspect="1"/>
          </p:cNvGraphicFramePr>
          <p:nvPr/>
        </p:nvGraphicFramePr>
        <p:xfrm>
          <a:off x="1425575" y="4735830"/>
          <a:ext cx="5507355" cy="434975"/>
        </p:xfrm>
        <a:graphic>
          <a:graphicData uri="http://schemas.openxmlformats.org/presentationml/2006/ole">
            <mc:AlternateContent xmlns:mc="http://schemas.openxmlformats.org/markup-compatibility/2006">
              <mc:Choice xmlns:v="urn:schemas-microsoft-com:vml" Requires="v">
                <p:oleObj spid="_x0000_s38949" r:id="rId8" imgW="2616200" imgH="203200" progId="Equation.3">
                  <p:embed/>
                </p:oleObj>
              </mc:Choice>
              <mc:Fallback>
                <p:oleObj r:id="rId8" imgW="2616200" imgH="203200" progId="Equation.3">
                  <p:embed/>
                  <p:pic>
                    <p:nvPicPr>
                      <p:cNvPr id="9" name="Object 66"/>
                      <p:cNvPicPr/>
                      <p:nvPr/>
                    </p:nvPicPr>
                    <p:blipFill>
                      <a:blip r:embed="rId9"/>
                      <a:stretch>
                        <a:fillRect/>
                      </a:stretch>
                    </p:blipFill>
                    <p:spPr>
                      <a:xfrm>
                        <a:off x="1425575" y="4735830"/>
                        <a:ext cx="5507355" cy="434975"/>
                      </a:xfrm>
                      <a:prstGeom prst="rect">
                        <a:avLst/>
                      </a:prstGeom>
                      <a:noFill/>
                      <a:ln w="38100">
                        <a:noFill/>
                        <a:miter/>
                      </a:ln>
                    </p:spPr>
                  </p:pic>
                </p:oleObj>
              </mc:Fallback>
            </mc:AlternateContent>
          </a:graphicData>
        </a:graphic>
      </p:graphicFrame>
      <p:sp>
        <p:nvSpPr>
          <p:cNvPr id="11" name="文本框 10"/>
          <p:cNvSpPr txBox="1"/>
          <p:nvPr/>
        </p:nvSpPr>
        <p:spPr>
          <a:xfrm>
            <a:off x="1425575" y="5479415"/>
            <a:ext cx="2487295" cy="457200"/>
          </a:xfrm>
          <a:prstGeom prst="rect">
            <a:avLst/>
          </a:prstGeom>
          <a:noFill/>
          <a:ln w="9525">
            <a:noFill/>
          </a:ln>
        </p:spPr>
        <p:txBody>
          <a:bodyPr wrap="square" anchor="t">
            <a:spAutoFit/>
          </a:bodyPr>
          <a:lstStyle/>
          <a:p>
            <a:pPr lvl="0" indent="0"/>
            <a:r>
              <a:rPr lang="zh-CN" altLang="en-US" b="1">
                <a:latin typeface="Times New Roman" panose="02020603050405020304" pitchFamily="18" charset="0"/>
                <a:ea typeface="宋体" panose="02010600030101010101" pitchFamily="2" charset="-122"/>
              </a:rPr>
              <a:t>故方案</a:t>
            </a:r>
            <a:r>
              <a:rPr lang="en-US" altLang="zh-CN" b="1">
                <a:latin typeface="Times New Roman" panose="02020603050405020304" pitchFamily="18" charset="0"/>
                <a:ea typeface="宋体" panose="02010600030101010101" pitchFamily="2" charset="-122"/>
              </a:rPr>
              <a:t>A</a:t>
            </a:r>
            <a:r>
              <a:rPr lang="zh-CN" altLang="en-US" b="1">
                <a:latin typeface="Times New Roman" panose="02020603050405020304" pitchFamily="18" charset="0"/>
                <a:ea typeface="宋体" panose="02010600030101010101" pitchFamily="2" charset="-122"/>
              </a:rPr>
              <a:t>更好</a:t>
            </a:r>
          </a:p>
        </p:txBody>
      </p:sp>
    </p:spTree>
    <p:extLst>
      <p:ext uri="{BB962C8B-B14F-4D97-AF65-F5344CB8AC3E}">
        <p14:creationId xmlns:p14="http://schemas.microsoft.com/office/powerpoint/2010/main" val="3790720426"/>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514350"/>
            <a:ext cx="9144000"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4129963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65992" y="1090246"/>
            <a:ext cx="8194431" cy="1938992"/>
          </a:xfrm>
          <a:prstGeom prst="rect">
            <a:avLst/>
          </a:prstGeom>
          <a:noFill/>
        </p:spPr>
        <p:txBody>
          <a:bodyPr wrap="square" rtlCol="0">
            <a:spAutoFit/>
          </a:bodyPr>
          <a:lstStyle/>
          <a:p>
            <a:pPr lvl="0"/>
            <a:r>
              <a:rPr lang="zh-CN" altLang="zh-CN" sz="2400" b="1"/>
              <a:t>某工厂欲引进一条新生产线，需投资</a:t>
            </a:r>
            <a:r>
              <a:rPr lang="en-US" altLang="zh-CN" sz="2400" b="1"/>
              <a:t>100</a:t>
            </a:r>
            <a:r>
              <a:rPr lang="zh-CN" altLang="zh-CN" sz="2400" b="1"/>
              <a:t>万元，不计建设期，寿命期</a:t>
            </a:r>
            <a:r>
              <a:rPr lang="en-US" altLang="zh-CN" sz="2400" b="1"/>
              <a:t>8</a:t>
            </a:r>
            <a:r>
              <a:rPr lang="zh-CN" altLang="zh-CN" sz="2400" b="1"/>
              <a:t>年，</a:t>
            </a:r>
            <a:r>
              <a:rPr lang="en-US" altLang="zh-CN" sz="2400" b="1"/>
              <a:t>8</a:t>
            </a:r>
            <a:r>
              <a:rPr lang="zh-CN" altLang="zh-CN" sz="2400" b="1"/>
              <a:t>年末尚有残值</a:t>
            </a:r>
            <a:r>
              <a:rPr lang="en-US" altLang="zh-CN" sz="2400" b="1"/>
              <a:t>2</a:t>
            </a:r>
            <a:r>
              <a:rPr lang="zh-CN" altLang="zh-CN" sz="2400" b="1"/>
              <a:t>万元，预计每年收入</a:t>
            </a:r>
            <a:r>
              <a:rPr lang="en-US" altLang="zh-CN" sz="2400" b="1"/>
              <a:t>30</a:t>
            </a:r>
            <a:r>
              <a:rPr lang="zh-CN" altLang="zh-CN" sz="2400" b="1"/>
              <a:t>万元，年成本</a:t>
            </a:r>
            <a:r>
              <a:rPr lang="en-US" altLang="zh-CN" sz="2400" b="1"/>
              <a:t>10</a:t>
            </a:r>
            <a:r>
              <a:rPr lang="zh-CN" altLang="zh-CN" sz="2400" b="1"/>
              <a:t>万元，该厂的期望收益率为</a:t>
            </a:r>
            <a:r>
              <a:rPr lang="en-US" altLang="zh-CN" sz="2400" b="1"/>
              <a:t>10%</a:t>
            </a:r>
            <a:r>
              <a:rPr lang="zh-CN" altLang="zh-CN" sz="2400" b="1"/>
              <a:t>，用净年值指标判断该项目是否可行？</a:t>
            </a:r>
          </a:p>
          <a:p>
            <a:endParaRPr lang="zh-CN" altLang="en-US" sz="2400" b="1"/>
          </a:p>
        </p:txBody>
      </p:sp>
      <p:sp>
        <p:nvSpPr>
          <p:cNvPr id="3" name="文本框 2"/>
          <p:cNvSpPr txBox="1"/>
          <p:nvPr/>
        </p:nvSpPr>
        <p:spPr>
          <a:xfrm>
            <a:off x="1160585" y="228600"/>
            <a:ext cx="3332284" cy="523220"/>
          </a:xfrm>
          <a:prstGeom prst="rect">
            <a:avLst/>
          </a:prstGeom>
          <a:noFill/>
        </p:spPr>
        <p:txBody>
          <a:bodyPr wrap="square" rtlCol="0">
            <a:spAutoFit/>
          </a:bodyPr>
          <a:lstStyle/>
          <a:p>
            <a:r>
              <a:rPr lang="zh-CN" altLang="en-US" sz="2800" b="1">
                <a:solidFill>
                  <a:srgbClr val="FF0000"/>
                </a:solidFill>
              </a:rPr>
              <a:t>净年</a:t>
            </a:r>
            <a:r>
              <a:rPr lang="zh-CN" altLang="en-US" sz="2800" b="1" smtClean="0">
                <a:solidFill>
                  <a:srgbClr val="FF0000"/>
                </a:solidFill>
              </a:rPr>
              <a:t>值例题延伸</a:t>
            </a:r>
            <a:endParaRPr lang="zh-CN" altLang="en-US" sz="2800" b="1">
              <a:solidFill>
                <a:srgbClr val="FF0000"/>
              </a:solidFill>
            </a:endParaRPr>
          </a:p>
        </p:txBody>
      </p:sp>
    </p:spTree>
    <p:extLst>
      <p:ext uri="{BB962C8B-B14F-4D97-AF65-F5344CB8AC3E}">
        <p14:creationId xmlns:p14="http://schemas.microsoft.com/office/powerpoint/2010/main" val="140342162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21"/>
          <p:cNvGrpSpPr>
            <a:grpSpLocks/>
          </p:cNvGrpSpPr>
          <p:nvPr/>
        </p:nvGrpSpPr>
        <p:grpSpPr bwMode="auto">
          <a:xfrm>
            <a:off x="533400" y="457200"/>
            <a:ext cx="7696200" cy="1471613"/>
            <a:chOff x="336" y="288"/>
            <a:chExt cx="4848" cy="927"/>
          </a:xfrm>
        </p:grpSpPr>
        <p:sp>
          <p:nvSpPr>
            <p:cNvPr id="34824" name="Text Box 3"/>
            <p:cNvSpPr txBox="1">
              <a:spLocks noChangeArrowheads="1"/>
            </p:cNvSpPr>
            <p:nvPr/>
          </p:nvSpPr>
          <p:spPr bwMode="auto">
            <a:xfrm>
              <a:off x="336" y="288"/>
              <a:ext cx="4848"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400" b="1" dirty="0" smtClean="0">
                  <a:solidFill>
                    <a:srgbClr val="CF4703"/>
                  </a:solidFill>
                  <a:latin typeface="+mn-lt"/>
                  <a:ea typeface="微软雅黑 Light" panose="020B0502040204020203" pitchFamily="34" charset="-122"/>
                </a:rPr>
                <a:t>(2)年费用法（</a:t>
              </a:r>
              <a:r>
                <a:rPr lang="en-US" altLang="zh-CN" sz="2400" b="1" dirty="0" smtClean="0">
                  <a:solidFill>
                    <a:srgbClr val="CF4703"/>
                  </a:solidFill>
                  <a:latin typeface="+mn-lt"/>
                  <a:ea typeface="微软雅黑 Light" panose="020B0502040204020203" pitchFamily="34" charset="-122"/>
                </a:rPr>
                <a:t>AC）</a:t>
              </a:r>
            </a:p>
            <a:p>
              <a:pPr eaLnBrk="1" hangingPunct="1">
                <a:spcBef>
                  <a:spcPct val="50000"/>
                </a:spcBef>
                <a:buFontTx/>
                <a:buNone/>
                <a:defRPr/>
              </a:pPr>
              <a:endParaRPr lang="en-US" altLang="zh-CN" sz="2400" b="1" dirty="0" smtClean="0">
                <a:solidFill>
                  <a:srgbClr val="CF4703"/>
                </a:solidFill>
                <a:ea typeface="黑体" panose="02010609060101010101" pitchFamily="49" charset="-122"/>
              </a:endParaRPr>
            </a:p>
          </p:txBody>
        </p:sp>
        <p:sp>
          <p:nvSpPr>
            <p:cNvPr id="34825" name="Rectangle 4"/>
            <p:cNvSpPr>
              <a:spLocks noChangeArrowheads="1"/>
            </p:cNvSpPr>
            <p:nvPr/>
          </p:nvSpPr>
          <p:spPr bwMode="auto">
            <a:xfrm>
              <a:off x="657" y="609"/>
              <a:ext cx="4527"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0"/>
                </a:spcBef>
                <a:buFontTx/>
                <a:buNone/>
                <a:defRPr/>
              </a:pPr>
              <a:r>
                <a:rPr lang="en-US" altLang="zh-CN" sz="2000" b="1" dirty="0" smtClean="0">
                  <a:solidFill>
                    <a:srgbClr val="CF4703"/>
                  </a:solidFill>
                  <a:latin typeface="+mn-lt"/>
                  <a:ea typeface="微软雅黑 Light" panose="020B0502040204020203" pitchFamily="34" charset="-122"/>
                </a:rPr>
                <a:t>----</a:t>
              </a:r>
              <a:r>
                <a:rPr lang="zh-CN" altLang="en-US" sz="2000" b="1" dirty="0" smtClean="0">
                  <a:solidFill>
                    <a:srgbClr val="CF4703"/>
                  </a:solidFill>
                  <a:latin typeface="+mn-lt"/>
                  <a:ea typeface="微软雅黑 Light" panose="020B0502040204020203" pitchFamily="34" charset="-122"/>
                </a:rPr>
                <a:t>将方案寿命期内不同时间点发生的费用换算成与其等值</a:t>
              </a:r>
            </a:p>
            <a:p>
              <a:pPr algn="just" eaLnBrk="1" hangingPunct="1">
                <a:lnSpc>
                  <a:spcPct val="150000"/>
                </a:lnSpc>
                <a:spcBef>
                  <a:spcPct val="0"/>
                </a:spcBef>
                <a:buFontTx/>
                <a:buNone/>
                <a:defRPr/>
              </a:pPr>
              <a:r>
                <a:rPr lang="zh-CN" altLang="en-US" sz="2000" b="1" dirty="0" smtClean="0">
                  <a:solidFill>
                    <a:srgbClr val="CF4703"/>
                  </a:solidFill>
                  <a:latin typeface="+mn-lt"/>
                  <a:ea typeface="微软雅黑 Light" panose="020B0502040204020203" pitchFamily="34" charset="-122"/>
                </a:rPr>
                <a:t>        的等额分付序列年费用进行比较。</a:t>
              </a:r>
            </a:p>
          </p:txBody>
        </p:sp>
      </p:grpSp>
      <p:grpSp>
        <p:nvGrpSpPr>
          <p:cNvPr id="45059" name="Group 22"/>
          <p:cNvGrpSpPr>
            <a:grpSpLocks/>
          </p:cNvGrpSpPr>
          <p:nvPr/>
        </p:nvGrpSpPr>
        <p:grpSpPr bwMode="auto">
          <a:xfrm>
            <a:off x="971550" y="2057400"/>
            <a:ext cx="6034088" cy="3609975"/>
            <a:chOff x="610" y="1296"/>
            <a:chExt cx="3552" cy="2274"/>
          </a:xfrm>
        </p:grpSpPr>
        <p:graphicFrame>
          <p:nvGraphicFramePr>
            <p:cNvPr id="45060" name="Object 14"/>
            <p:cNvGraphicFramePr>
              <a:graphicFrameLocks noChangeAspect="1"/>
            </p:cNvGraphicFramePr>
            <p:nvPr/>
          </p:nvGraphicFramePr>
          <p:xfrm>
            <a:off x="1200" y="1296"/>
            <a:ext cx="2715" cy="727"/>
          </p:xfrm>
          <a:graphic>
            <a:graphicData uri="http://schemas.openxmlformats.org/presentationml/2006/ole">
              <mc:AlternateContent xmlns:mc="http://schemas.openxmlformats.org/markup-compatibility/2006">
                <mc:Choice xmlns:v="urn:schemas-microsoft-com:vml" Requires="v">
                  <p:oleObj spid="_x0000_s43030" r:id="rId3" imgW="2413000" imgH="660400" progId="Equation.3">
                    <p:embed/>
                  </p:oleObj>
                </mc:Choice>
                <mc:Fallback>
                  <p:oleObj r:id="rId3" imgW="2413000" imgH="660400" progId="Equation.3">
                    <p:embed/>
                    <p:pic>
                      <p:nvPicPr>
                        <p:cNvPr id="4506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1296"/>
                          <a:ext cx="2715" cy="727"/>
                        </a:xfrm>
                        <a:prstGeom prst="rect">
                          <a:avLst/>
                        </a:prstGeom>
                        <a:solidFill>
                          <a:srgbClr val="CCFF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61" name="Text Box 15"/>
            <p:cNvSpPr txBox="1">
              <a:spLocks noChangeArrowheads="1"/>
            </p:cNvSpPr>
            <p:nvPr/>
          </p:nvSpPr>
          <p:spPr bwMode="auto">
            <a:xfrm>
              <a:off x="720" y="2160"/>
              <a:ext cx="7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000" b="1">
                  <a:latin typeface="黑体" panose="02010609060101010101" pitchFamily="49" charset="-122"/>
                  <a:ea typeface="黑体" panose="02010609060101010101" pitchFamily="49" charset="-122"/>
                </a:rPr>
                <a:t>式中：</a:t>
              </a:r>
              <a:endParaRPr lang="zh-CN" altLang="en-US" sz="2000"/>
            </a:p>
          </p:txBody>
        </p:sp>
        <p:graphicFrame>
          <p:nvGraphicFramePr>
            <p:cNvPr id="45062" name="Object 16"/>
            <p:cNvGraphicFramePr>
              <a:graphicFrameLocks noChangeAspect="1"/>
            </p:cNvGraphicFramePr>
            <p:nvPr>
              <p:extLst>
                <p:ext uri="{D42A27DB-BD31-4B8C-83A1-F6EECF244321}">
                  <p14:modId xmlns:p14="http://schemas.microsoft.com/office/powerpoint/2010/main" val="2807277123"/>
                </p:ext>
              </p:extLst>
            </p:nvPr>
          </p:nvGraphicFramePr>
          <p:xfrm>
            <a:off x="1332" y="2027"/>
            <a:ext cx="2384" cy="1277"/>
          </p:xfrm>
          <a:graphic>
            <a:graphicData uri="http://schemas.openxmlformats.org/presentationml/2006/ole">
              <mc:AlternateContent xmlns:mc="http://schemas.openxmlformats.org/markup-compatibility/2006">
                <mc:Choice xmlns:v="urn:schemas-microsoft-com:vml" Requires="v">
                  <p:oleObj spid="_x0000_s43031" name="Equation" r:id="rId5" imgW="2603160" imgH="1638000" progId="Equation.DSMT4">
                    <p:embed/>
                  </p:oleObj>
                </mc:Choice>
                <mc:Fallback>
                  <p:oleObj name="Equation" r:id="rId5" imgW="2603160" imgH="1638000" progId="Equation.DSMT4">
                    <p:embed/>
                    <p:pic>
                      <p:nvPicPr>
                        <p:cNvPr id="45062" name="Object 16"/>
                        <p:cNvPicPr>
                          <a:picLocks noChangeAspect="1" noChangeArrowheads="1"/>
                        </p:cNvPicPr>
                        <p:nvPr/>
                      </p:nvPicPr>
                      <p:blipFill>
                        <a:blip r:embed="rId6"/>
                        <a:srcRect/>
                        <a:stretch>
                          <a:fillRect/>
                        </a:stretch>
                      </p:blipFill>
                      <p:spPr bwMode="auto">
                        <a:xfrm>
                          <a:off x="1332" y="2027"/>
                          <a:ext cx="2384" cy="1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3" name="Rectangle 20"/>
            <p:cNvSpPr>
              <a:spLocks noChangeArrowheads="1"/>
            </p:cNvSpPr>
            <p:nvPr/>
          </p:nvSpPr>
          <p:spPr bwMode="auto">
            <a:xfrm>
              <a:off x="610" y="3320"/>
              <a:ext cx="35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zh-CN" altLang="en-US" sz="2000">
                  <a:latin typeface="微软雅黑 Light" panose="020B0502040204020203" pitchFamily="34" charset="-122"/>
                  <a:ea typeface="微软雅黑 Light" panose="020B0502040204020203" pitchFamily="34" charset="-122"/>
                </a:rPr>
                <a:t>评判准则：年费用或费用现值最小者为最优方案。</a:t>
              </a:r>
            </a:p>
          </p:txBody>
        </p:sp>
      </p:grpSp>
    </p:spTree>
    <p:extLst>
      <p:ext uri="{BB962C8B-B14F-4D97-AF65-F5344CB8AC3E}">
        <p14:creationId xmlns:p14="http://schemas.microsoft.com/office/powerpoint/2010/main" val="205902270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ext Box 2"/>
          <p:cNvSpPr txBox="1"/>
          <p:nvPr/>
        </p:nvSpPr>
        <p:spPr>
          <a:xfrm>
            <a:off x="311150" y="89535"/>
            <a:ext cx="8521700" cy="1408113"/>
          </a:xfrm>
          <a:prstGeom prst="rect">
            <a:avLst/>
          </a:prstGeom>
          <a:noFill/>
          <a:ln w="9525">
            <a:noFill/>
          </a:ln>
        </p:spPr>
        <p:txBody>
          <a:bodyPr wrap="square" anchor="t">
            <a:spAutoFit/>
          </a:bodyPr>
          <a:lstStyle/>
          <a:p>
            <a:pPr lvl="0" indent="0">
              <a:lnSpc>
                <a:spcPct val="120000"/>
              </a:lnSpc>
            </a:pPr>
            <a:r>
              <a:rPr lang="zh-CN" altLang="en-US" b="1" dirty="0">
                <a:solidFill>
                  <a:schemeClr val="tx2"/>
                </a:solidFill>
                <a:latin typeface="宋体" panose="02010600030101010101" pitchFamily="2" charset="-122"/>
                <a:ea typeface="宋体" panose="02010600030101010101" pitchFamily="2" charset="-122"/>
              </a:rPr>
              <a:t>【例</a:t>
            </a:r>
            <a:r>
              <a:rPr lang="en-US" altLang="zh-CN" b="1" dirty="0">
                <a:solidFill>
                  <a:schemeClr val="tx2"/>
                </a:solidFill>
                <a:latin typeface="宋体" panose="02010600030101010101" pitchFamily="2" charset="-122"/>
                <a:ea typeface="宋体" panose="02010600030101010101" pitchFamily="2" charset="-122"/>
              </a:rPr>
              <a:t>4-12</a:t>
            </a:r>
            <a:r>
              <a:rPr lang="zh-CN" altLang="en-US" b="1" dirty="0">
                <a:solidFill>
                  <a:schemeClr val="tx2"/>
                </a:solidFill>
                <a:latin typeface="宋体" panose="02010600030101010101" pitchFamily="2" charset="-122"/>
                <a:ea typeface="宋体" panose="02010600030101010101" pitchFamily="2" charset="-122"/>
              </a:rPr>
              <a:t>】某项目有三个采暖方案</a:t>
            </a:r>
            <a:r>
              <a:rPr lang="en-US" altLang="zh-CN" b="1" dirty="0">
                <a:solidFill>
                  <a:schemeClr val="tx2"/>
                </a:solidFill>
                <a:latin typeface="宋体" panose="02010600030101010101" pitchFamily="2" charset="-122"/>
                <a:ea typeface="宋体" panose="02010600030101010101" pitchFamily="2" charset="-122"/>
              </a:rPr>
              <a:t>A、B、C，</a:t>
            </a:r>
            <a:r>
              <a:rPr lang="zh-CN" altLang="en-US" b="1" dirty="0">
                <a:solidFill>
                  <a:schemeClr val="tx2"/>
                </a:solidFill>
                <a:latin typeface="宋体" panose="02010600030101010101" pitchFamily="2" charset="-122"/>
                <a:ea typeface="宋体" panose="02010600030101010101" pitchFamily="2" charset="-122"/>
              </a:rPr>
              <a:t>均能满足同样的需要，其费用数据如表所示。在基准折现率</a:t>
            </a:r>
            <a:r>
              <a:rPr lang="en-US" altLang="zh-CN" b="1" dirty="0">
                <a:solidFill>
                  <a:schemeClr val="tx2"/>
                </a:solidFill>
                <a:latin typeface="宋体" panose="02010600030101010101" pitchFamily="2" charset="-122"/>
                <a:ea typeface="宋体" panose="02010600030101010101" pitchFamily="2" charset="-122"/>
              </a:rPr>
              <a:t>i</a:t>
            </a:r>
            <a:r>
              <a:rPr lang="en-US" altLang="zh-CN" b="1" baseline="-25000" dirty="0">
                <a:solidFill>
                  <a:schemeClr val="tx2"/>
                </a:solidFill>
                <a:latin typeface="宋体" panose="02010600030101010101" pitchFamily="2" charset="-122"/>
                <a:ea typeface="宋体" panose="02010600030101010101" pitchFamily="2" charset="-122"/>
              </a:rPr>
              <a:t>0</a:t>
            </a:r>
            <a:r>
              <a:rPr lang="en-US" altLang="zh-CN" b="1" dirty="0">
                <a:solidFill>
                  <a:schemeClr val="tx2"/>
                </a:solidFill>
                <a:latin typeface="宋体" panose="02010600030101010101" pitchFamily="2" charset="-122"/>
                <a:ea typeface="宋体" panose="02010600030101010101" pitchFamily="2" charset="-122"/>
              </a:rPr>
              <a:t>=8%</a:t>
            </a:r>
            <a:r>
              <a:rPr lang="zh-CN" altLang="en-US" b="1" dirty="0">
                <a:solidFill>
                  <a:schemeClr val="tx2"/>
                </a:solidFill>
                <a:latin typeface="宋体" panose="02010600030101010101" pitchFamily="2" charset="-122"/>
                <a:ea typeface="宋体" panose="02010600030101010101" pitchFamily="2" charset="-122"/>
              </a:rPr>
              <a:t>的情况下，试用</a:t>
            </a:r>
            <a:r>
              <a:rPr lang="zh-CN" altLang="en-US" b="1" dirty="0">
                <a:solidFill>
                  <a:srgbClr val="CC0000"/>
                </a:solidFill>
                <a:latin typeface="宋体" panose="02010600030101010101" pitchFamily="2" charset="-122"/>
                <a:ea typeface="宋体" panose="02010600030101010101" pitchFamily="2" charset="-122"/>
              </a:rPr>
              <a:t>年费用法</a:t>
            </a:r>
            <a:r>
              <a:rPr lang="zh-CN" altLang="en-US" b="1" dirty="0">
                <a:solidFill>
                  <a:schemeClr val="tx2"/>
                </a:solidFill>
                <a:latin typeface="宋体" panose="02010600030101010101" pitchFamily="2" charset="-122"/>
                <a:ea typeface="宋体" panose="02010600030101010101" pitchFamily="2" charset="-122"/>
              </a:rPr>
              <a:t>和</a:t>
            </a:r>
            <a:r>
              <a:rPr lang="zh-CN" altLang="en-US" b="1" dirty="0">
                <a:solidFill>
                  <a:srgbClr val="CC0000"/>
                </a:solidFill>
                <a:latin typeface="宋体" panose="02010600030101010101" pitchFamily="2" charset="-122"/>
                <a:ea typeface="宋体" panose="02010600030101010101" pitchFamily="2" charset="-122"/>
              </a:rPr>
              <a:t>费用现值法</a:t>
            </a:r>
            <a:r>
              <a:rPr lang="zh-CN" altLang="en-US" b="1" dirty="0">
                <a:solidFill>
                  <a:schemeClr val="tx2"/>
                </a:solidFill>
                <a:latin typeface="宋体" panose="02010600030101010101" pitchFamily="2" charset="-122"/>
                <a:ea typeface="宋体" panose="02010600030101010101" pitchFamily="2" charset="-122"/>
              </a:rPr>
              <a:t>选择最优方案。</a:t>
            </a:r>
            <a:endParaRPr lang="zh-CN" altLang="en-US" dirty="0">
              <a:solidFill>
                <a:schemeClr val="tx2"/>
              </a:solidFill>
              <a:latin typeface="宋体" panose="02010600030101010101" pitchFamily="2" charset="-122"/>
              <a:ea typeface="宋体" panose="02010600030101010101" pitchFamily="2" charset="-122"/>
            </a:endParaRPr>
          </a:p>
        </p:txBody>
      </p:sp>
      <p:graphicFrame>
        <p:nvGraphicFramePr>
          <p:cNvPr id="44035" name="Group 3"/>
          <p:cNvGraphicFramePr>
            <a:graphicFrameLocks noGrp="1"/>
          </p:cNvGraphicFramePr>
          <p:nvPr>
            <p:custDataLst>
              <p:tags r:id="rId2"/>
            </p:custDataLst>
          </p:nvPr>
        </p:nvGraphicFramePr>
        <p:xfrm>
          <a:off x="1454468" y="1634490"/>
          <a:ext cx="5632450" cy="2075048"/>
        </p:xfrm>
        <a:graphic>
          <a:graphicData uri="http://schemas.openxmlformats.org/drawingml/2006/table">
            <a:tbl>
              <a:tblPr/>
              <a:tblGrid>
                <a:gridCol w="1477963">
                  <a:extLst>
                    <a:ext uri="{9D8B030D-6E8A-4147-A177-3AD203B41FA5}">
                      <a16:colId xmlns:a16="http://schemas.microsoft.com/office/drawing/2014/main" val="20000"/>
                    </a:ext>
                  </a:extLst>
                </a:gridCol>
                <a:gridCol w="1326515">
                  <a:extLst>
                    <a:ext uri="{9D8B030D-6E8A-4147-A177-3AD203B41FA5}">
                      <a16:colId xmlns:a16="http://schemas.microsoft.com/office/drawing/2014/main" val="20001"/>
                    </a:ext>
                  </a:extLst>
                </a:gridCol>
                <a:gridCol w="2827972">
                  <a:extLst>
                    <a:ext uri="{9D8B030D-6E8A-4147-A177-3AD203B41FA5}">
                      <a16:colId xmlns:a16="http://schemas.microsoft.com/office/drawing/2014/main" val="20002"/>
                    </a:ext>
                  </a:extLst>
                </a:gridCol>
              </a:tblGrid>
              <a:tr h="457200">
                <a:tc row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mn-ea"/>
                        </a:rPr>
                        <a:t>      项目 </a:t>
                      </a:r>
                      <a:endParaRPr kumimoji="1" lang="zh-CN" altLang="en-US" sz="2000" b="0" i="0" u="none" strike="noStrike" cap="none" normalizeH="0" baseline="0">
                        <a:ln>
                          <a:noFill/>
                        </a:ln>
                        <a:solidFill>
                          <a:schemeClr val="tx1"/>
                        </a:solidFill>
                        <a:effectLst/>
                        <a:latin typeface="+mn-ea"/>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mn-ea"/>
                        </a:rPr>
                        <a:t>方案</a:t>
                      </a:r>
                      <a:endParaRPr kumimoji="1" lang="zh-CN" altLang="en-US" sz="2000" b="0" i="0" u="none" strike="noStrike" cap="none" normalizeH="0" baseline="0">
                        <a:ln>
                          <a:noFill/>
                        </a:ln>
                        <a:solidFill>
                          <a:schemeClr val="tx1"/>
                        </a:solidFill>
                        <a:effectLst/>
                        <a:latin typeface="+mn-ea"/>
                      </a:endParaRPr>
                    </a:p>
                  </a:txBody>
                  <a:tcPr marT="45698" marB="456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mn-ea"/>
                        </a:rPr>
                        <a:t>总投资 </a:t>
                      </a:r>
                      <a:endParaRPr kumimoji="1" lang="zh-CN" altLang="en-US" sz="2000" b="0" i="0" u="none" strike="noStrike" cap="none" normalizeH="0" baseline="0">
                        <a:ln>
                          <a:noFill/>
                        </a:ln>
                        <a:solidFill>
                          <a:schemeClr val="tx1"/>
                        </a:solidFill>
                        <a:effectLst/>
                        <a:latin typeface="+mn-ea"/>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mn-ea"/>
                        </a:rPr>
                        <a:t>（万元）</a:t>
                      </a:r>
                      <a:endParaRPr kumimoji="1" lang="zh-CN" altLang="en-US" sz="2000" b="0" i="0" u="none" strike="noStrike" cap="none" normalizeH="0" baseline="0">
                        <a:ln>
                          <a:noFill/>
                        </a:ln>
                        <a:solidFill>
                          <a:schemeClr val="tx1"/>
                        </a:solidFill>
                        <a:effectLst/>
                        <a:latin typeface="+mn-ea"/>
                      </a:endParaRPr>
                    </a:p>
                  </a:txBody>
                  <a:tcPr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mn-ea"/>
                        </a:rPr>
                        <a:t>年运行费（万元）</a:t>
                      </a:r>
                    </a:p>
                  </a:txBody>
                  <a:tcPr marT="45698" marB="456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9260">
                <a:tc vMerge="1">
                  <a:txBody>
                    <a:bodyPr/>
                    <a:lstStyle/>
                    <a:p>
                      <a:endParaRPr lang="zh-CN"/>
                    </a:p>
                  </a:txBody>
                  <a:tcPr/>
                </a:tc>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mn-ea"/>
                        </a:rPr>
                        <a:t>1-</a:t>
                      </a:r>
                      <a:r>
                        <a:rPr kumimoji="1" lang="en-US" altLang="zh-CN" sz="2000" b="1" i="0" u="none" strike="noStrike" cap="none" normalizeH="0" baseline="0">
                          <a:ln>
                            <a:noFill/>
                          </a:ln>
                          <a:solidFill>
                            <a:schemeClr val="tx1"/>
                          </a:solidFill>
                          <a:effectLst/>
                          <a:latin typeface="+mn-ea"/>
                        </a:rPr>
                        <a:t>10</a:t>
                      </a:r>
                    </a:p>
                  </a:txBody>
                  <a:tcPr marT="45698" marB="456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3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mn-ea"/>
                        </a:rPr>
                        <a:t>A</a:t>
                      </a:r>
                    </a:p>
                  </a:txBody>
                  <a:tcPr marT="45698" marB="456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mn-ea"/>
                        </a:rPr>
                        <a:t>200</a:t>
                      </a:r>
                    </a:p>
                  </a:txBody>
                  <a:tcPr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mn-ea"/>
                        </a:rPr>
                        <a:t>60</a:t>
                      </a:r>
                    </a:p>
                  </a:txBody>
                  <a:tcPr marT="45698" marB="456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687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mn-ea"/>
                        </a:rPr>
                        <a:t>B</a:t>
                      </a:r>
                    </a:p>
                  </a:txBody>
                  <a:tcPr marT="45698" marB="456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mn-ea"/>
                        </a:rPr>
                        <a:t>2</a:t>
                      </a:r>
                      <a:r>
                        <a:rPr kumimoji="1" lang="en-US" altLang="zh-CN" sz="2000" b="1" i="0" u="none" strike="noStrike" cap="none" normalizeH="0" baseline="0">
                          <a:ln>
                            <a:noFill/>
                          </a:ln>
                          <a:solidFill>
                            <a:schemeClr val="tx1"/>
                          </a:solidFill>
                          <a:effectLst/>
                          <a:latin typeface="+mn-ea"/>
                        </a:rPr>
                        <a:t>5</a:t>
                      </a:r>
                      <a:r>
                        <a:rPr kumimoji="1" lang="zh-CN" altLang="en-US" sz="2000" b="1" i="0" u="none" strike="noStrike" cap="none" normalizeH="0" baseline="0">
                          <a:ln>
                            <a:noFill/>
                          </a:ln>
                          <a:solidFill>
                            <a:schemeClr val="tx1"/>
                          </a:solidFill>
                          <a:effectLst/>
                          <a:latin typeface="+mn-ea"/>
                        </a:rPr>
                        <a:t>0</a:t>
                      </a:r>
                    </a:p>
                  </a:txBody>
                  <a:tcPr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mn-ea"/>
                        </a:rPr>
                        <a:t>50</a:t>
                      </a:r>
                    </a:p>
                  </a:txBody>
                  <a:tcPr marT="45698" marB="456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687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mn-ea"/>
                        </a:rPr>
                        <a:t>C</a:t>
                      </a:r>
                    </a:p>
                  </a:txBody>
                  <a:tcPr marT="45698" marB="45698"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mn-ea"/>
                        </a:rPr>
                        <a:t>300</a:t>
                      </a:r>
                    </a:p>
                  </a:txBody>
                  <a:tcPr marT="45698" marB="45698"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mn-ea"/>
                        </a:rPr>
                        <a:t>3</a:t>
                      </a:r>
                      <a:r>
                        <a:rPr kumimoji="1" lang="en-US" altLang="zh-CN" sz="2000" b="1" i="0" u="none" strike="noStrike" cap="none" normalizeH="0" baseline="0">
                          <a:ln>
                            <a:noFill/>
                          </a:ln>
                          <a:solidFill>
                            <a:schemeClr val="tx1"/>
                          </a:solidFill>
                          <a:effectLst/>
                          <a:latin typeface="+mn-ea"/>
                        </a:rPr>
                        <a:t>0</a:t>
                      </a:r>
                    </a:p>
                  </a:txBody>
                  <a:tcPr marT="45698" marB="45698"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灯片编号占位符 2"/>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87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aphicFrame>
        <p:nvGraphicFramePr>
          <p:cNvPr id="63516" name="对象 3">
            <a:hlinkClick r:id="" action="ppaction://ole?verb=0"/>
          </p:cNvPr>
          <p:cNvGraphicFramePr>
            <a:graphicFrameLocks noChangeAspect="1"/>
          </p:cNvGraphicFramePr>
          <p:nvPr/>
        </p:nvGraphicFramePr>
        <p:xfrm>
          <a:off x="960120" y="3846195"/>
          <a:ext cx="3146425" cy="481013"/>
        </p:xfrm>
        <a:graphic>
          <a:graphicData uri="http://schemas.openxmlformats.org/presentationml/2006/ole">
            <mc:AlternateContent xmlns:mc="http://schemas.openxmlformats.org/markup-compatibility/2006">
              <mc:Choice xmlns:v="urn:schemas-microsoft-com:vml" Requires="v">
                <p:oleObj spid="_x0000_s41022" r:id="rId5" imgW="1244600" imgH="190500" progId="Equation.KSEE3">
                  <p:embed/>
                </p:oleObj>
              </mc:Choice>
              <mc:Fallback>
                <p:oleObj r:id="rId5" imgW="1244600" imgH="190500" progId="Equation.KSEE3">
                  <p:embed/>
                  <p:pic>
                    <p:nvPicPr>
                      <p:cNvPr id="63516" name="对象 3">
                        <a:hlinkClick r:id="" action="ppaction://ole?verb=0"/>
                      </p:cNvPr>
                      <p:cNvPicPr/>
                      <p:nvPr/>
                    </p:nvPicPr>
                    <p:blipFill>
                      <a:blip r:embed="rId6"/>
                      <a:stretch>
                        <a:fillRect/>
                      </a:stretch>
                    </p:blipFill>
                    <p:spPr>
                      <a:xfrm>
                        <a:off x="960120" y="3846195"/>
                        <a:ext cx="3146425" cy="481013"/>
                      </a:xfrm>
                      <a:prstGeom prst="rect">
                        <a:avLst/>
                      </a:prstGeom>
                      <a:noFill/>
                      <a:ln w="38100">
                        <a:noFill/>
                        <a:miter/>
                      </a:ln>
                    </p:spPr>
                  </p:pic>
                </p:oleObj>
              </mc:Fallback>
            </mc:AlternateContent>
          </a:graphicData>
        </a:graphic>
      </p:graphicFrame>
      <p:graphicFrame>
        <p:nvGraphicFramePr>
          <p:cNvPr id="63517" name="Object 14"/>
          <p:cNvGraphicFramePr>
            <a:graphicFrameLocks noChangeAspect="1"/>
          </p:cNvGraphicFramePr>
          <p:nvPr/>
        </p:nvGraphicFramePr>
        <p:xfrm>
          <a:off x="873443" y="5083493"/>
          <a:ext cx="3403600" cy="490537"/>
        </p:xfrm>
        <a:graphic>
          <a:graphicData uri="http://schemas.openxmlformats.org/presentationml/2006/ole">
            <mc:AlternateContent xmlns:mc="http://schemas.openxmlformats.org/markup-compatibility/2006">
              <mc:Choice xmlns:v="urn:schemas-microsoft-com:vml" Requires="v">
                <p:oleObj spid="_x0000_s41023" r:id="rId7" imgW="1295400" imgH="190500" progId="Equation.3">
                  <p:embed/>
                </p:oleObj>
              </mc:Choice>
              <mc:Fallback>
                <p:oleObj r:id="rId7" imgW="1295400" imgH="190500" progId="Equation.3">
                  <p:embed/>
                  <p:pic>
                    <p:nvPicPr>
                      <p:cNvPr id="63517" name="Object 14"/>
                      <p:cNvPicPr/>
                      <p:nvPr/>
                    </p:nvPicPr>
                    <p:blipFill>
                      <a:blip r:embed="rId8"/>
                      <a:stretch>
                        <a:fillRect/>
                      </a:stretch>
                    </p:blipFill>
                    <p:spPr>
                      <a:xfrm>
                        <a:off x="873443" y="5083493"/>
                        <a:ext cx="3403600" cy="490537"/>
                      </a:xfrm>
                      <a:prstGeom prst="rect">
                        <a:avLst/>
                      </a:prstGeom>
                      <a:noFill/>
                      <a:ln w="38100">
                        <a:noFill/>
                        <a:miter/>
                      </a:ln>
                    </p:spPr>
                  </p:pic>
                </p:oleObj>
              </mc:Fallback>
            </mc:AlternateContent>
          </a:graphicData>
        </a:graphic>
      </p:graphicFrame>
      <p:graphicFrame>
        <p:nvGraphicFramePr>
          <p:cNvPr id="63518" name="对象 5">
            <a:hlinkClick r:id="" action="ppaction://ole?verb=0"/>
          </p:cNvPr>
          <p:cNvGraphicFramePr>
            <a:graphicFrameLocks noChangeAspect="1"/>
          </p:cNvGraphicFramePr>
          <p:nvPr/>
        </p:nvGraphicFramePr>
        <p:xfrm>
          <a:off x="960120" y="4437698"/>
          <a:ext cx="5707063" cy="496887"/>
        </p:xfrm>
        <a:graphic>
          <a:graphicData uri="http://schemas.openxmlformats.org/presentationml/2006/ole">
            <mc:AlternateContent xmlns:mc="http://schemas.openxmlformats.org/markup-compatibility/2006">
              <mc:Choice xmlns:v="urn:schemas-microsoft-com:vml" Requires="v">
                <p:oleObj spid="_x0000_s41024" r:id="rId9" imgW="2336800" imgH="203200" progId="Equation.KSEE3">
                  <p:embed/>
                </p:oleObj>
              </mc:Choice>
              <mc:Fallback>
                <p:oleObj r:id="rId9" imgW="2336800" imgH="203200" progId="Equation.KSEE3">
                  <p:embed/>
                  <p:pic>
                    <p:nvPicPr>
                      <p:cNvPr id="63518" name="对象 5">
                        <a:hlinkClick r:id="" action="ppaction://ole?verb=0"/>
                      </p:cNvPr>
                      <p:cNvPicPr/>
                      <p:nvPr/>
                    </p:nvPicPr>
                    <p:blipFill>
                      <a:blip r:embed="rId10"/>
                      <a:stretch>
                        <a:fillRect/>
                      </a:stretch>
                    </p:blipFill>
                    <p:spPr>
                      <a:xfrm>
                        <a:off x="960120" y="4437698"/>
                        <a:ext cx="5707063" cy="496887"/>
                      </a:xfrm>
                      <a:prstGeom prst="rect">
                        <a:avLst/>
                      </a:prstGeom>
                      <a:noFill/>
                      <a:ln w="38100">
                        <a:noFill/>
                        <a:miter/>
                      </a:ln>
                    </p:spPr>
                  </p:pic>
                </p:oleObj>
              </mc:Fallback>
            </mc:AlternateContent>
          </a:graphicData>
        </a:graphic>
      </p:graphicFrame>
      <p:graphicFrame>
        <p:nvGraphicFramePr>
          <p:cNvPr id="63519" name="Object 14"/>
          <p:cNvGraphicFramePr>
            <a:graphicFrameLocks noChangeAspect="1"/>
          </p:cNvGraphicFramePr>
          <p:nvPr/>
        </p:nvGraphicFramePr>
        <p:xfrm>
          <a:off x="873443" y="5662930"/>
          <a:ext cx="5449887" cy="500063"/>
        </p:xfrm>
        <a:graphic>
          <a:graphicData uri="http://schemas.openxmlformats.org/presentationml/2006/ole">
            <mc:AlternateContent xmlns:mc="http://schemas.openxmlformats.org/markup-compatibility/2006">
              <mc:Choice xmlns:v="urn:schemas-microsoft-com:vml" Requires="v">
                <p:oleObj spid="_x0000_s41025" r:id="rId11" imgW="2171700" imgH="203200" progId="Equation.3">
                  <p:embed/>
                </p:oleObj>
              </mc:Choice>
              <mc:Fallback>
                <p:oleObj r:id="rId11" imgW="2171700" imgH="203200" progId="Equation.3">
                  <p:embed/>
                  <p:pic>
                    <p:nvPicPr>
                      <p:cNvPr id="63519" name="Object 14"/>
                      <p:cNvPicPr/>
                      <p:nvPr/>
                    </p:nvPicPr>
                    <p:blipFill>
                      <a:blip r:embed="rId12"/>
                      <a:stretch>
                        <a:fillRect/>
                      </a:stretch>
                    </p:blipFill>
                    <p:spPr>
                      <a:xfrm>
                        <a:off x="873443" y="5662930"/>
                        <a:ext cx="5449887" cy="500063"/>
                      </a:xfrm>
                      <a:prstGeom prst="rect">
                        <a:avLst/>
                      </a:prstGeom>
                      <a:noFill/>
                      <a:ln w="38100">
                        <a:noFill/>
                        <a:miter/>
                      </a:ln>
                    </p:spPr>
                  </p:pic>
                </p:oleObj>
              </mc:Fallback>
            </mc:AlternateContent>
          </a:graphicData>
        </a:graphic>
      </p:graphicFrame>
      <p:graphicFrame>
        <p:nvGraphicFramePr>
          <p:cNvPr id="63520" name="Object 14"/>
          <p:cNvGraphicFramePr>
            <a:graphicFrameLocks noChangeAspect="1"/>
          </p:cNvGraphicFramePr>
          <p:nvPr/>
        </p:nvGraphicFramePr>
        <p:xfrm>
          <a:off x="4616768" y="5083493"/>
          <a:ext cx="3670300" cy="490537"/>
        </p:xfrm>
        <a:graphic>
          <a:graphicData uri="http://schemas.openxmlformats.org/presentationml/2006/ole">
            <mc:AlternateContent xmlns:mc="http://schemas.openxmlformats.org/markup-compatibility/2006">
              <mc:Choice xmlns:v="urn:schemas-microsoft-com:vml" Requires="v">
                <p:oleObj spid="_x0000_s41026" r:id="rId13" imgW="1397000" imgH="190500" progId="Equation.3">
                  <p:embed/>
                </p:oleObj>
              </mc:Choice>
              <mc:Fallback>
                <p:oleObj r:id="rId13" imgW="1397000" imgH="190500" progId="Equation.3">
                  <p:embed/>
                  <p:pic>
                    <p:nvPicPr>
                      <p:cNvPr id="63520" name="Object 14"/>
                      <p:cNvPicPr/>
                      <p:nvPr/>
                    </p:nvPicPr>
                    <p:blipFill>
                      <a:blip r:embed="rId14"/>
                      <a:stretch>
                        <a:fillRect/>
                      </a:stretch>
                    </p:blipFill>
                    <p:spPr>
                      <a:xfrm>
                        <a:off x="4616768" y="5083493"/>
                        <a:ext cx="3670300" cy="490537"/>
                      </a:xfrm>
                      <a:prstGeom prst="rect">
                        <a:avLst/>
                      </a:prstGeom>
                      <a:noFill/>
                      <a:ln w="38100">
                        <a:noFill/>
                        <a:miter/>
                      </a:ln>
                    </p:spPr>
                  </p:pic>
                </p:oleObj>
              </mc:Fallback>
            </mc:AlternateContent>
          </a:graphicData>
        </a:graphic>
      </p:graphicFrame>
      <p:sp>
        <p:nvSpPr>
          <p:cNvPr id="2" name="文本框 1"/>
          <p:cNvSpPr txBox="1"/>
          <p:nvPr/>
        </p:nvSpPr>
        <p:spPr>
          <a:xfrm>
            <a:off x="918211" y="945277"/>
            <a:ext cx="6213475" cy="738664"/>
          </a:xfrm>
          <a:prstGeom prst="rect">
            <a:avLst/>
          </a:prstGeom>
          <a:noFill/>
        </p:spPr>
        <p:txBody>
          <a:bodyPr wrap="square" rtlCol="0">
            <a:spAutoFit/>
          </a:bodyPr>
          <a:lstStyle/>
          <a:p>
            <a:r>
              <a:rPr lang="zh-CN" altLang="en-US" sz="2400" b="1">
                <a:solidFill>
                  <a:srgbClr val="FF0000"/>
                </a:solidFill>
                <a:ea typeface="微软雅黑 Light" panose="020B0502040204020203" pitchFamily="34" charset="-122"/>
              </a:rPr>
              <a:t>年费用法（</a:t>
            </a:r>
            <a:r>
              <a:rPr lang="en-US" altLang="zh-CN" sz="2400" b="1">
                <a:solidFill>
                  <a:srgbClr val="FF0000"/>
                </a:solidFill>
                <a:ea typeface="微软雅黑 Light" panose="020B0502040204020203" pitchFamily="34" charset="-122"/>
              </a:rPr>
              <a:t>AC</a:t>
            </a:r>
            <a:r>
              <a:rPr lang="en-US" altLang="zh-CN" sz="2400" b="1" smtClean="0">
                <a:solidFill>
                  <a:srgbClr val="FF0000"/>
                </a:solidFill>
                <a:ea typeface="微软雅黑 Light" panose="020B0502040204020203" pitchFamily="34" charset="-122"/>
              </a:rPr>
              <a:t>）</a:t>
            </a:r>
            <a:r>
              <a:rPr lang="zh-CN" altLang="en-US" sz="2400" b="1" smtClean="0">
                <a:solidFill>
                  <a:srgbClr val="FF0000"/>
                </a:solidFill>
                <a:ea typeface="微软雅黑 Light" panose="020B0502040204020203" pitchFamily="34" charset="-122"/>
              </a:rPr>
              <a:t>和费用现值法（</a:t>
            </a:r>
            <a:r>
              <a:rPr lang="en-US" altLang="zh-CN" sz="2400" b="1" smtClean="0">
                <a:solidFill>
                  <a:srgbClr val="FF0000"/>
                </a:solidFill>
                <a:ea typeface="微软雅黑 Light" panose="020B0502040204020203" pitchFamily="34" charset="-122"/>
              </a:rPr>
              <a:t>PC</a:t>
            </a:r>
            <a:r>
              <a:rPr lang="zh-CN" altLang="en-US" sz="2400" b="1" smtClean="0">
                <a:solidFill>
                  <a:srgbClr val="FF0000"/>
                </a:solidFill>
                <a:ea typeface="微软雅黑 Light" panose="020B0502040204020203" pitchFamily="34" charset="-122"/>
              </a:rPr>
              <a:t>）例题</a:t>
            </a:r>
            <a:endParaRPr lang="en-US" altLang="zh-CN" sz="2400" b="1">
              <a:solidFill>
                <a:srgbClr val="FF0000"/>
              </a:solidFill>
              <a:ea typeface="微软雅黑 Light" panose="020B0502040204020203" pitchFamily="34" charset="-122"/>
            </a:endParaRPr>
          </a:p>
          <a:p>
            <a:endParaRPr lang="zh-CN" altLang="en-US"/>
          </a:p>
        </p:txBody>
      </p:sp>
    </p:spTree>
    <p:extLst>
      <p:ext uri="{BB962C8B-B14F-4D97-AF65-F5344CB8AC3E}">
        <p14:creationId xmlns:p14="http://schemas.microsoft.com/office/powerpoint/2010/main" val="2718029338"/>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5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395288" y="384175"/>
            <a:ext cx="8137525" cy="175418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ts val="0"/>
              </a:spcBef>
              <a:buFontTx/>
              <a:buNone/>
              <a:defRPr/>
            </a:pPr>
            <a:r>
              <a:rPr lang="zh-CN" altLang="en-US" sz="2400" b="1" dirty="0" smtClean="0">
                <a:solidFill>
                  <a:schemeClr val="tx2"/>
                </a:solidFill>
                <a:latin typeface="+mn-lt"/>
                <a:ea typeface="微软雅黑 Light" panose="020B0502040204020203" pitchFamily="34" charset="-122"/>
              </a:rPr>
              <a:t>例:某项目有三个采暖方案</a:t>
            </a:r>
            <a:r>
              <a:rPr lang="en-US" altLang="zh-CN" sz="2400" b="1" dirty="0" smtClean="0">
                <a:solidFill>
                  <a:schemeClr val="tx2"/>
                </a:solidFill>
                <a:latin typeface="+mn-lt"/>
                <a:ea typeface="微软雅黑 Light" panose="020B0502040204020203" pitchFamily="34" charset="-122"/>
              </a:rPr>
              <a:t>A、B、C，</a:t>
            </a:r>
            <a:r>
              <a:rPr lang="zh-CN" altLang="en-US" sz="2400" b="1" dirty="0" smtClean="0">
                <a:solidFill>
                  <a:schemeClr val="tx2"/>
                </a:solidFill>
                <a:latin typeface="+mn-lt"/>
                <a:ea typeface="微软雅黑 Light" panose="020B0502040204020203" pitchFamily="34" charset="-122"/>
              </a:rPr>
              <a:t>均能满足同样的需要，其费用数据如表所示。在基准折现率</a:t>
            </a:r>
            <a:r>
              <a:rPr lang="en-US" altLang="zh-CN" sz="2400" b="1" dirty="0" smtClean="0">
                <a:solidFill>
                  <a:schemeClr val="tx2"/>
                </a:solidFill>
                <a:latin typeface="+mn-lt"/>
                <a:ea typeface="微软雅黑 Light" panose="020B0502040204020203" pitchFamily="34" charset="-122"/>
              </a:rPr>
              <a:t>i</a:t>
            </a:r>
            <a:r>
              <a:rPr lang="en-US" altLang="zh-CN" sz="2400" b="1" baseline="-25000" dirty="0" smtClean="0">
                <a:solidFill>
                  <a:schemeClr val="tx2"/>
                </a:solidFill>
                <a:latin typeface="+mn-lt"/>
                <a:ea typeface="微软雅黑 Light" panose="020B0502040204020203" pitchFamily="34" charset="-122"/>
              </a:rPr>
              <a:t>0</a:t>
            </a:r>
            <a:r>
              <a:rPr lang="en-US" altLang="zh-CN" sz="2400" b="1" dirty="0" smtClean="0">
                <a:solidFill>
                  <a:schemeClr val="tx2"/>
                </a:solidFill>
                <a:latin typeface="+mn-lt"/>
                <a:ea typeface="微软雅黑 Light" panose="020B0502040204020203" pitchFamily="34" charset="-122"/>
              </a:rPr>
              <a:t>=10%</a:t>
            </a:r>
            <a:r>
              <a:rPr lang="zh-CN" altLang="en-US" sz="2400" b="1" dirty="0" smtClean="0">
                <a:solidFill>
                  <a:schemeClr val="tx2"/>
                </a:solidFill>
                <a:latin typeface="+mn-lt"/>
                <a:ea typeface="微软雅黑 Light" panose="020B0502040204020203" pitchFamily="34" charset="-122"/>
              </a:rPr>
              <a:t>的情况下，试确定最优方案。</a:t>
            </a:r>
            <a:endParaRPr lang="zh-CN" altLang="en-US" sz="2400" dirty="0" smtClean="0">
              <a:solidFill>
                <a:schemeClr val="tx2"/>
              </a:solidFill>
              <a:latin typeface="+mn-lt"/>
              <a:ea typeface="微软雅黑 Light" panose="020B0502040204020203" pitchFamily="34" charset="-122"/>
            </a:endParaRPr>
          </a:p>
        </p:txBody>
      </p:sp>
      <p:graphicFrame>
        <p:nvGraphicFramePr>
          <p:cNvPr id="44035" name="Group 3"/>
          <p:cNvGraphicFramePr>
            <a:graphicFrameLocks noGrp="1"/>
          </p:cNvGraphicFramePr>
          <p:nvPr/>
        </p:nvGraphicFramePr>
        <p:xfrm>
          <a:off x="1530350" y="2298700"/>
          <a:ext cx="5632450" cy="2346390"/>
        </p:xfrm>
        <a:graphic>
          <a:graphicData uri="http://schemas.openxmlformats.org/drawingml/2006/table">
            <a:tbl>
              <a:tblPr/>
              <a:tblGrid>
                <a:gridCol w="1477963">
                  <a:extLst>
                    <a:ext uri="{9D8B030D-6E8A-4147-A177-3AD203B41FA5}">
                      <a16:colId xmlns:a16="http://schemas.microsoft.com/office/drawing/2014/main" val="20000"/>
                    </a:ext>
                  </a:extLst>
                </a:gridCol>
                <a:gridCol w="1338262">
                  <a:extLst>
                    <a:ext uri="{9D8B030D-6E8A-4147-A177-3AD203B41FA5}">
                      <a16:colId xmlns:a16="http://schemas.microsoft.com/office/drawing/2014/main" val="20001"/>
                    </a:ext>
                  </a:extLst>
                </a:gridCol>
                <a:gridCol w="1408113">
                  <a:extLst>
                    <a:ext uri="{9D8B030D-6E8A-4147-A177-3AD203B41FA5}">
                      <a16:colId xmlns:a16="http://schemas.microsoft.com/office/drawing/2014/main" val="20002"/>
                    </a:ext>
                  </a:extLst>
                </a:gridCol>
                <a:gridCol w="1408112">
                  <a:extLst>
                    <a:ext uri="{9D8B030D-6E8A-4147-A177-3AD203B41FA5}">
                      <a16:colId xmlns:a16="http://schemas.microsoft.com/office/drawing/2014/main" val="20003"/>
                    </a:ext>
                  </a:extLst>
                </a:gridCol>
              </a:tblGrid>
              <a:tr h="457073">
                <a:tc row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      项目 </a:t>
                      </a:r>
                      <a:endParaRPr kumimoji="1" lang="zh-CN" altLang="en-US" sz="12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方案</a:t>
                      </a:r>
                      <a:endParaRPr kumimoji="1" lang="zh-CN" altLang="en-US" sz="28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663" marB="4566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noFill/>
                  </a:tcPr>
                </a:tc>
                <a:tc row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总投资 </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（万元）</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3" marB="456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年运行费（万元）</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3" marB="4566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zh-CN"/>
                    </a:p>
                  </a:txBody>
                  <a:tcPr/>
                </a:tc>
                <a:extLst>
                  <a:ext uri="{0D108BD9-81ED-4DB2-BD59-A6C34878D82A}">
                    <a16:rowId xmlns:a16="http://schemas.microsoft.com/office/drawing/2014/main" val="10000"/>
                  </a:ext>
                </a:extLst>
              </a:tr>
              <a:tr h="518031">
                <a:tc vMerge="1">
                  <a:txBody>
                    <a:bodyPr/>
                    <a:lstStyle/>
                    <a:p>
                      <a:endParaRPr lang="zh-CN"/>
                    </a:p>
                  </a:txBody>
                  <a:tcPr/>
                </a:tc>
                <a:tc vMerge="1">
                  <a:txBody>
                    <a:bodyPr/>
                    <a:lstStyle/>
                    <a:p>
                      <a:endParaRPr lang="zh-CN"/>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1-5</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3" marB="456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8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6-10</a:t>
                      </a:r>
                      <a:endPara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3" marB="4566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07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A</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3" marB="4566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200</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3" marB="456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60</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3" marB="456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60</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3" marB="4566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07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B</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3" marB="4566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240</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3" marB="456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dirty="0" smtClean="0">
                          <a:ln>
                            <a:noFill/>
                          </a:ln>
                          <a:solidFill>
                            <a:schemeClr val="tx1"/>
                          </a:solidFill>
                          <a:effectLst/>
                          <a:latin typeface="黑体" panose="02010609060101010101" pitchFamily="49" charset="-122"/>
                          <a:ea typeface="黑体" panose="02010609060101010101" pitchFamily="49" charset="-122"/>
                        </a:rPr>
                        <a:t>50</a:t>
                      </a:r>
                      <a:endParaRPr kumimoji="1" lang="zh-CN" altLang="en-US" sz="2400" b="0"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663" marB="456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50</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3" marB="4566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07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C</a:t>
                      </a:r>
                      <a:endPara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3" marB="4566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300</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3" marB="456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35</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3" marB="4566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smtClean="0">
                          <a:ln>
                            <a:noFill/>
                          </a:ln>
                          <a:solidFill>
                            <a:schemeClr val="tx1"/>
                          </a:solidFill>
                          <a:effectLst/>
                          <a:latin typeface="黑体" panose="02010609060101010101" pitchFamily="49" charset="-122"/>
                          <a:ea typeface="黑体" panose="02010609060101010101" pitchFamily="49" charset="-122"/>
                        </a:rPr>
                        <a:t>40</a:t>
                      </a: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63" marB="4566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6113" name="Rectangle 34"/>
          <p:cNvSpPr>
            <a:spLocks noChangeArrowheads="1"/>
          </p:cNvSpPr>
          <p:nvPr/>
        </p:nvSpPr>
        <p:spPr bwMode="auto">
          <a:xfrm>
            <a:off x="5603875" y="5924550"/>
            <a:ext cx="1447800"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46114" name="Text Box 35"/>
          <p:cNvSpPr txBox="1">
            <a:spLocks noChangeArrowheads="1"/>
          </p:cNvSpPr>
          <p:nvPr/>
        </p:nvSpPr>
        <p:spPr bwMode="auto">
          <a:xfrm>
            <a:off x="5632450" y="5886450"/>
            <a:ext cx="141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rgbClr val="CF4703"/>
                </a:solidFill>
                <a:latin typeface="黑体" panose="02010609060101010101" pitchFamily="49" charset="-122"/>
                <a:ea typeface="黑体" panose="02010609060101010101" pitchFamily="49" charset="-122"/>
              </a:rPr>
              <a:t>费用年值</a:t>
            </a:r>
            <a:endParaRPr lang="zh-CN" altLang="en-US" sz="2400">
              <a:solidFill>
                <a:srgbClr val="CF4703"/>
              </a:solidFill>
            </a:endParaRPr>
          </a:p>
        </p:txBody>
      </p:sp>
      <p:grpSp>
        <p:nvGrpSpPr>
          <p:cNvPr id="46115" name="Group 36"/>
          <p:cNvGrpSpPr>
            <a:grpSpLocks/>
          </p:cNvGrpSpPr>
          <p:nvPr/>
        </p:nvGrpSpPr>
        <p:grpSpPr bwMode="auto">
          <a:xfrm>
            <a:off x="1371600" y="4724400"/>
            <a:ext cx="4648200" cy="1633538"/>
            <a:chOff x="676" y="3294"/>
            <a:chExt cx="2928" cy="1029"/>
          </a:xfrm>
        </p:grpSpPr>
        <p:sp>
          <p:nvSpPr>
            <p:cNvPr id="35878" name="Text Box 37"/>
            <p:cNvSpPr txBox="1">
              <a:spLocks noChangeArrowheads="1"/>
            </p:cNvSpPr>
            <p:nvPr/>
          </p:nvSpPr>
          <p:spPr bwMode="auto">
            <a:xfrm>
              <a:off x="676" y="3294"/>
              <a:ext cx="2928"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0"/>
                </a:spcBef>
                <a:buFontTx/>
                <a:buNone/>
                <a:defRPr/>
              </a:pPr>
              <a:r>
                <a:rPr lang="zh-CN" altLang="en-US" sz="2400" b="1" u="sng" dirty="0" smtClean="0">
                  <a:solidFill>
                    <a:schemeClr val="tx2"/>
                  </a:solidFill>
                  <a:latin typeface="+mn-lt"/>
                  <a:ea typeface="微软雅黑 Light" panose="020B0502040204020203" pitchFamily="34" charset="-122"/>
                </a:rPr>
                <a:t>分析：</a:t>
              </a:r>
              <a:r>
                <a:rPr lang="zh-CN" altLang="en-US" sz="2400" b="1" dirty="0" smtClean="0">
                  <a:solidFill>
                    <a:schemeClr val="tx2"/>
                  </a:solidFill>
                  <a:latin typeface="+mn-lt"/>
                  <a:ea typeface="微软雅黑 Light" panose="020B0502040204020203" pitchFamily="34" charset="-122"/>
                </a:rPr>
                <a:t>1</a:t>
              </a:r>
              <a:r>
                <a:rPr lang="en-US" altLang="zh-CN" sz="2400" b="1" dirty="0" smtClean="0">
                  <a:solidFill>
                    <a:schemeClr val="tx2"/>
                  </a:solidFill>
                  <a:latin typeface="+mn-lt"/>
                  <a:ea typeface="微软雅黑 Light" panose="020B0502040204020203" pitchFamily="34" charset="-122"/>
                </a:rPr>
                <a:t>.</a:t>
              </a:r>
              <a:r>
                <a:rPr lang="zh-CN" altLang="en-US" sz="2400" b="1" dirty="0" smtClean="0">
                  <a:solidFill>
                    <a:schemeClr val="tx2"/>
                  </a:solidFill>
                  <a:latin typeface="+mn-lt"/>
                  <a:ea typeface="微软雅黑 Light" panose="020B0502040204020203" pitchFamily="34" charset="-122"/>
                </a:rPr>
                <a:t>方案功能相同； </a:t>
              </a:r>
              <a:endParaRPr lang="zh-CN" altLang="en-US" sz="2400" dirty="0" smtClean="0">
                <a:solidFill>
                  <a:schemeClr val="tx2"/>
                </a:solidFill>
                <a:latin typeface="+mn-lt"/>
                <a:ea typeface="微软雅黑 Light" panose="020B0502040204020203" pitchFamily="34" charset="-122"/>
              </a:endParaRPr>
            </a:p>
            <a:p>
              <a:pPr algn="just" eaLnBrk="1" hangingPunct="1">
                <a:lnSpc>
                  <a:spcPct val="150000"/>
                </a:lnSpc>
                <a:spcBef>
                  <a:spcPct val="0"/>
                </a:spcBef>
                <a:buFontTx/>
                <a:buNone/>
                <a:defRPr/>
              </a:pPr>
              <a:r>
                <a:rPr lang="zh-CN" altLang="en-US" sz="2400" b="1" dirty="0" smtClean="0">
                  <a:solidFill>
                    <a:schemeClr val="tx2"/>
                  </a:solidFill>
                  <a:latin typeface="+mn-lt"/>
                  <a:ea typeface="微软雅黑 Light" panose="020B0502040204020203" pitchFamily="34" charset="-122"/>
                </a:rPr>
                <a:t>            2</a:t>
              </a:r>
              <a:r>
                <a:rPr lang="en-US" altLang="zh-CN" sz="2400" b="1" dirty="0" smtClean="0">
                  <a:solidFill>
                    <a:schemeClr val="tx2"/>
                  </a:solidFill>
                  <a:latin typeface="+mn-lt"/>
                  <a:ea typeface="微软雅黑 Light" panose="020B0502040204020203" pitchFamily="34" charset="-122"/>
                </a:rPr>
                <a:t>.</a:t>
              </a:r>
              <a:r>
                <a:rPr lang="zh-CN" altLang="en-US" sz="2400" b="1" dirty="0" smtClean="0">
                  <a:solidFill>
                    <a:schemeClr val="tx2"/>
                  </a:solidFill>
                  <a:latin typeface="+mn-lt"/>
                  <a:ea typeface="微软雅黑 Light" panose="020B0502040204020203" pitchFamily="34" charset="-122"/>
                </a:rPr>
                <a:t>产出难以用货币计量；</a:t>
              </a:r>
              <a:endParaRPr lang="zh-CN" altLang="en-US" sz="2400" dirty="0" smtClean="0">
                <a:solidFill>
                  <a:schemeClr val="tx2"/>
                </a:solidFill>
                <a:latin typeface="+mn-lt"/>
                <a:ea typeface="微软雅黑 Light" panose="020B0502040204020203" pitchFamily="34" charset="-122"/>
              </a:endParaRPr>
            </a:p>
          </p:txBody>
        </p:sp>
        <p:sp>
          <p:nvSpPr>
            <p:cNvPr id="35879" name="Rectangle 38"/>
            <p:cNvSpPr>
              <a:spLocks noChangeArrowheads="1"/>
            </p:cNvSpPr>
            <p:nvPr/>
          </p:nvSpPr>
          <p:spPr bwMode="auto">
            <a:xfrm>
              <a:off x="1255" y="4032"/>
              <a:ext cx="150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400" b="1" dirty="0" smtClean="0">
                  <a:solidFill>
                    <a:schemeClr val="tx2"/>
                  </a:solidFill>
                  <a:latin typeface="+mn-lt"/>
                  <a:ea typeface="微软雅黑 Light" panose="020B0502040204020203" pitchFamily="34" charset="-122"/>
                </a:rPr>
                <a:t>3</a:t>
              </a:r>
              <a:r>
                <a:rPr lang="en-US" altLang="zh-CN" sz="2400" b="1" dirty="0" smtClean="0">
                  <a:solidFill>
                    <a:schemeClr val="tx2"/>
                  </a:solidFill>
                  <a:latin typeface="+mn-lt"/>
                  <a:ea typeface="微软雅黑 Light" panose="020B0502040204020203" pitchFamily="34" charset="-122"/>
                </a:rPr>
                <a:t>.</a:t>
              </a:r>
              <a:r>
                <a:rPr lang="zh-CN" altLang="en-US" sz="2400" b="1" dirty="0" smtClean="0">
                  <a:solidFill>
                    <a:schemeClr val="tx2"/>
                  </a:solidFill>
                  <a:latin typeface="+mn-lt"/>
                  <a:ea typeface="微软雅黑 Light" panose="020B0502040204020203" pitchFamily="34" charset="-122"/>
                </a:rPr>
                <a:t>多方案比较。</a:t>
              </a:r>
            </a:p>
          </p:txBody>
        </p:sp>
      </p:grpSp>
      <p:sp>
        <p:nvSpPr>
          <p:cNvPr id="46116" name="AutoShape 39"/>
          <p:cNvSpPr>
            <a:spLocks noChangeArrowheads="1"/>
          </p:cNvSpPr>
          <p:nvPr/>
        </p:nvSpPr>
        <p:spPr bwMode="auto">
          <a:xfrm>
            <a:off x="5003800" y="6029325"/>
            <a:ext cx="457200" cy="1524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400"/>
          </a:p>
        </p:txBody>
      </p:sp>
      <p:sp>
        <p:nvSpPr>
          <p:cNvPr id="10" name="文本框 9"/>
          <p:cNvSpPr txBox="1"/>
          <p:nvPr/>
        </p:nvSpPr>
        <p:spPr>
          <a:xfrm>
            <a:off x="504972" y="83631"/>
            <a:ext cx="6213475" cy="738664"/>
          </a:xfrm>
          <a:prstGeom prst="rect">
            <a:avLst/>
          </a:prstGeom>
          <a:noFill/>
        </p:spPr>
        <p:txBody>
          <a:bodyPr wrap="square" rtlCol="0">
            <a:spAutoFit/>
          </a:bodyPr>
          <a:lstStyle/>
          <a:p>
            <a:r>
              <a:rPr lang="zh-CN" altLang="en-US" sz="2400" b="1">
                <a:solidFill>
                  <a:srgbClr val="FF0000"/>
                </a:solidFill>
                <a:ea typeface="微软雅黑 Light" panose="020B0502040204020203" pitchFamily="34" charset="-122"/>
              </a:rPr>
              <a:t>年费用法（</a:t>
            </a:r>
            <a:r>
              <a:rPr lang="en-US" altLang="zh-CN" sz="2400" b="1">
                <a:solidFill>
                  <a:srgbClr val="FF0000"/>
                </a:solidFill>
                <a:ea typeface="微软雅黑 Light" panose="020B0502040204020203" pitchFamily="34" charset="-122"/>
              </a:rPr>
              <a:t>AC</a:t>
            </a:r>
            <a:r>
              <a:rPr lang="en-US" altLang="zh-CN" sz="2400" b="1" smtClean="0">
                <a:solidFill>
                  <a:srgbClr val="FF0000"/>
                </a:solidFill>
                <a:ea typeface="微软雅黑 Light" panose="020B0502040204020203" pitchFamily="34" charset="-122"/>
              </a:rPr>
              <a:t>）</a:t>
            </a:r>
            <a:r>
              <a:rPr lang="zh-CN" altLang="en-US" sz="2400" b="1" smtClean="0">
                <a:solidFill>
                  <a:srgbClr val="FF0000"/>
                </a:solidFill>
                <a:ea typeface="微软雅黑 Light" panose="020B0502040204020203" pitchFamily="34" charset="-122"/>
              </a:rPr>
              <a:t>和费用现值法（</a:t>
            </a:r>
            <a:r>
              <a:rPr lang="en-US" altLang="zh-CN" sz="2400" b="1" smtClean="0">
                <a:solidFill>
                  <a:srgbClr val="FF0000"/>
                </a:solidFill>
                <a:ea typeface="微软雅黑 Light" panose="020B0502040204020203" pitchFamily="34" charset="-122"/>
              </a:rPr>
              <a:t>PC</a:t>
            </a:r>
            <a:r>
              <a:rPr lang="zh-CN" altLang="en-US" sz="2400" b="1" smtClean="0">
                <a:solidFill>
                  <a:srgbClr val="FF0000"/>
                </a:solidFill>
                <a:ea typeface="微软雅黑 Light" panose="020B0502040204020203" pitchFamily="34" charset="-122"/>
              </a:rPr>
              <a:t>）例题</a:t>
            </a:r>
            <a:endParaRPr lang="en-US" altLang="zh-CN" sz="2400" b="1">
              <a:solidFill>
                <a:srgbClr val="FF0000"/>
              </a:solidFill>
              <a:ea typeface="微软雅黑 Light" panose="020B0502040204020203" pitchFamily="34" charset="-122"/>
            </a:endParaRPr>
          </a:p>
          <a:p>
            <a:endParaRPr lang="zh-CN" altLang="en-US"/>
          </a:p>
        </p:txBody>
      </p:sp>
    </p:spTree>
    <p:extLst>
      <p:ext uri="{BB962C8B-B14F-4D97-AF65-F5344CB8AC3E}">
        <p14:creationId xmlns:p14="http://schemas.microsoft.com/office/powerpoint/2010/main" val="146062459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7" name="Text Box 9"/>
          <p:cNvSpPr txBox="1">
            <a:spLocks noChangeArrowheads="1"/>
          </p:cNvSpPr>
          <p:nvPr/>
        </p:nvSpPr>
        <p:spPr bwMode="auto">
          <a:xfrm>
            <a:off x="1028700" y="5292725"/>
            <a:ext cx="4508500" cy="862013"/>
          </a:xfrm>
          <a:prstGeom prst="rect">
            <a:avLst/>
          </a:prstGeom>
          <a:solidFill>
            <a:srgbClr val="EFEFA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sz="2000" b="1" dirty="0" smtClean="0">
                <a:latin typeface="+mn-lt"/>
                <a:ea typeface="微软雅黑 Light" panose="020B0502040204020203" pitchFamily="34" charset="-122"/>
              </a:rPr>
              <a:t>ACA＞ACB＞ACC</a:t>
            </a:r>
          </a:p>
          <a:p>
            <a:pPr eaLnBrk="1" hangingPunct="1">
              <a:spcBef>
                <a:spcPct val="50000"/>
              </a:spcBef>
              <a:buFontTx/>
              <a:buNone/>
              <a:defRPr/>
            </a:pPr>
            <a:r>
              <a:rPr lang="zh-CN" altLang="en-US" sz="2000" b="1" dirty="0" smtClean="0">
                <a:latin typeface="+mn-lt"/>
                <a:ea typeface="微软雅黑 Light" panose="020B0502040204020203" pitchFamily="34" charset="-122"/>
              </a:rPr>
              <a:t>费用最小者为优，所以：</a:t>
            </a:r>
            <a:r>
              <a:rPr lang="en-US" altLang="zh-CN" sz="2000" b="1" dirty="0" smtClean="0">
                <a:latin typeface="+mn-lt"/>
                <a:ea typeface="微软雅黑 Light" panose="020B0502040204020203" pitchFamily="34" charset="-122"/>
              </a:rPr>
              <a:t>C</a:t>
            </a:r>
            <a:r>
              <a:rPr lang="zh-CN" altLang="en-US" sz="2000" b="1" dirty="0" smtClean="0">
                <a:latin typeface="+mn-lt"/>
                <a:ea typeface="微软雅黑 Light" panose="020B0502040204020203" pitchFamily="34" charset="-122"/>
              </a:rPr>
              <a:t>方案最优。</a:t>
            </a:r>
            <a:endParaRPr lang="zh-CN" altLang="en-US" sz="2000" dirty="0" smtClean="0">
              <a:latin typeface="+mn-lt"/>
              <a:ea typeface="微软雅黑 Light" panose="020B0502040204020203" pitchFamily="34" charset="-122"/>
            </a:endParaRPr>
          </a:p>
        </p:txBody>
      </p:sp>
      <p:grpSp>
        <p:nvGrpSpPr>
          <p:cNvPr id="47107" name="Group 10"/>
          <p:cNvGrpSpPr>
            <a:grpSpLocks/>
          </p:cNvGrpSpPr>
          <p:nvPr/>
        </p:nvGrpSpPr>
        <p:grpSpPr bwMode="auto">
          <a:xfrm>
            <a:off x="685800" y="990600"/>
            <a:ext cx="7926388" cy="906463"/>
            <a:chOff x="432" y="624"/>
            <a:chExt cx="4993" cy="571"/>
          </a:xfrm>
        </p:grpSpPr>
        <p:sp>
          <p:nvSpPr>
            <p:cNvPr id="36876" name="Text Box 11"/>
            <p:cNvSpPr txBox="1">
              <a:spLocks noChangeArrowheads="1"/>
            </p:cNvSpPr>
            <p:nvPr/>
          </p:nvSpPr>
          <p:spPr bwMode="auto">
            <a:xfrm>
              <a:off x="784" y="943"/>
              <a:ext cx="46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buFontTx/>
                <a:buNone/>
                <a:defRPr/>
              </a:pPr>
              <a:r>
                <a:rPr lang="en-US" altLang="zh-CN" sz="2000" b="1" dirty="0" smtClean="0">
                  <a:latin typeface="+mn-lt"/>
                  <a:ea typeface="微软雅黑 Light" panose="020B0502040204020203" pitchFamily="34" charset="-122"/>
                </a:rPr>
                <a:t>AC</a:t>
              </a:r>
              <a:r>
                <a:rPr lang="en-US" altLang="zh-CN" sz="1200" b="1" dirty="0" smtClean="0">
                  <a:latin typeface="+mn-lt"/>
                  <a:ea typeface="微软雅黑 Light" panose="020B0502040204020203" pitchFamily="34" charset="-122"/>
                </a:rPr>
                <a:t>A</a:t>
              </a:r>
              <a:r>
                <a:rPr lang="en-US" altLang="zh-CN" sz="2000" b="1" dirty="0" smtClean="0">
                  <a:latin typeface="+mn-lt"/>
                  <a:ea typeface="微软雅黑 Light" panose="020B0502040204020203" pitchFamily="34" charset="-122"/>
                </a:rPr>
                <a:t>=200（A／P，10%，10）+60=200×0.16275+60=92.55 </a:t>
              </a:r>
              <a:r>
                <a:rPr lang="en-US" altLang="zh-CN" sz="1800" dirty="0" smtClean="0">
                  <a:latin typeface="+mn-lt"/>
                  <a:ea typeface="微软雅黑 Light" panose="020B0502040204020203" pitchFamily="34" charset="-122"/>
                </a:rPr>
                <a:t>（</a:t>
              </a:r>
              <a:r>
                <a:rPr lang="zh-CN" altLang="en-US" sz="1800" dirty="0" smtClean="0">
                  <a:latin typeface="+mn-lt"/>
                  <a:ea typeface="微软雅黑 Light" panose="020B0502040204020203" pitchFamily="34" charset="-122"/>
                </a:rPr>
                <a:t>万元）</a:t>
              </a:r>
              <a:endParaRPr lang="en-US" altLang="zh-CN" sz="1800" dirty="0" smtClean="0">
                <a:latin typeface="+mn-lt"/>
                <a:ea typeface="微软雅黑 Light" panose="020B0502040204020203" pitchFamily="34" charset="-122"/>
              </a:endParaRPr>
            </a:p>
          </p:txBody>
        </p:sp>
        <p:sp>
          <p:nvSpPr>
            <p:cNvPr id="47117" name="Text Box 12"/>
            <p:cNvSpPr txBox="1">
              <a:spLocks noChangeArrowheads="1"/>
            </p:cNvSpPr>
            <p:nvPr/>
          </p:nvSpPr>
          <p:spPr bwMode="auto">
            <a:xfrm>
              <a:off x="432" y="6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400" b="1">
                  <a:latin typeface="黑体" panose="02010609060101010101" pitchFamily="49" charset="-122"/>
                  <a:ea typeface="黑体" panose="02010609060101010101" pitchFamily="49" charset="-122"/>
                </a:rPr>
                <a:t>解：</a:t>
              </a:r>
              <a:endParaRPr lang="zh-CN" altLang="en-US" sz="2400"/>
            </a:p>
          </p:txBody>
        </p:sp>
        <p:sp>
          <p:nvSpPr>
            <p:cNvPr id="36878" name="Rectangle 13"/>
            <p:cNvSpPr>
              <a:spLocks noChangeArrowheads="1"/>
            </p:cNvSpPr>
            <p:nvPr/>
          </p:nvSpPr>
          <p:spPr bwMode="auto">
            <a:xfrm>
              <a:off x="912" y="657"/>
              <a:ext cx="600" cy="250"/>
            </a:xfrm>
            <a:prstGeom prst="rect">
              <a:avLst/>
            </a:prstGeom>
            <a:solidFill>
              <a:srgbClr val="C5CEE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000" b="1" dirty="0" smtClean="0">
                  <a:solidFill>
                    <a:schemeClr val="tx2"/>
                  </a:solidFill>
                  <a:latin typeface="+mn-lt"/>
                  <a:ea typeface="微软雅黑 Light" panose="020B0502040204020203" pitchFamily="34" charset="-122"/>
                </a:rPr>
                <a:t>方案 </a:t>
              </a:r>
              <a:r>
                <a:rPr lang="en-US" altLang="zh-CN" sz="2000" b="1" dirty="0" smtClean="0">
                  <a:solidFill>
                    <a:schemeClr val="tx2"/>
                  </a:solidFill>
                  <a:latin typeface="+mn-lt"/>
                  <a:ea typeface="微软雅黑 Light" panose="020B0502040204020203" pitchFamily="34" charset="-122"/>
                </a:rPr>
                <a:t>A</a:t>
              </a:r>
              <a:endParaRPr lang="zh-CN" altLang="en-US" sz="2000" b="1" dirty="0" smtClean="0">
                <a:solidFill>
                  <a:schemeClr val="tx2"/>
                </a:solidFill>
                <a:latin typeface="+mn-lt"/>
                <a:ea typeface="微软雅黑 Light" panose="020B0502040204020203" pitchFamily="34" charset="-122"/>
              </a:endParaRPr>
            </a:p>
          </p:txBody>
        </p:sp>
      </p:grpSp>
      <p:grpSp>
        <p:nvGrpSpPr>
          <p:cNvPr id="47108" name="Group 14"/>
          <p:cNvGrpSpPr>
            <a:grpSpLocks/>
          </p:cNvGrpSpPr>
          <p:nvPr/>
        </p:nvGrpSpPr>
        <p:grpSpPr bwMode="auto">
          <a:xfrm>
            <a:off x="1371600" y="1930400"/>
            <a:ext cx="7367588" cy="858838"/>
            <a:chOff x="864" y="1216"/>
            <a:chExt cx="4641" cy="541"/>
          </a:xfrm>
        </p:grpSpPr>
        <p:sp>
          <p:nvSpPr>
            <p:cNvPr id="36874" name="Text Box 15"/>
            <p:cNvSpPr txBox="1">
              <a:spLocks noChangeArrowheads="1"/>
            </p:cNvSpPr>
            <p:nvPr/>
          </p:nvSpPr>
          <p:spPr bwMode="auto">
            <a:xfrm>
              <a:off x="864" y="1505"/>
              <a:ext cx="46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en-US" altLang="zh-CN" sz="2000" b="1" dirty="0" smtClean="0">
                  <a:latin typeface="+mn-lt"/>
                  <a:ea typeface="微软雅黑 Light" panose="020B0502040204020203" pitchFamily="34" charset="-122"/>
                </a:rPr>
                <a:t>AC</a:t>
              </a:r>
              <a:r>
                <a:rPr lang="en-US" altLang="zh-CN" sz="1200" b="1" dirty="0" smtClean="0">
                  <a:latin typeface="+mn-lt"/>
                  <a:ea typeface="微软雅黑 Light" panose="020B0502040204020203" pitchFamily="34" charset="-122"/>
                </a:rPr>
                <a:t>B</a:t>
              </a:r>
              <a:r>
                <a:rPr lang="en-US" altLang="zh-CN" sz="2000" b="1" dirty="0" smtClean="0">
                  <a:latin typeface="+mn-lt"/>
                  <a:ea typeface="微软雅黑 Light" panose="020B0502040204020203" pitchFamily="34" charset="-122"/>
                </a:rPr>
                <a:t>=240（A／P，10%，10）+50=240×0.16275+50=89.06 </a:t>
              </a:r>
              <a:r>
                <a:rPr lang="en-US" altLang="zh-CN" sz="1800" dirty="0" smtClean="0">
                  <a:latin typeface="+mn-lt"/>
                  <a:ea typeface="微软雅黑 Light" panose="020B0502040204020203" pitchFamily="34" charset="-122"/>
                </a:rPr>
                <a:t>（</a:t>
              </a:r>
              <a:r>
                <a:rPr lang="zh-CN" altLang="en-US" sz="1800" dirty="0" smtClean="0">
                  <a:latin typeface="+mn-lt"/>
                  <a:ea typeface="微软雅黑 Light" panose="020B0502040204020203" pitchFamily="34" charset="-122"/>
                </a:rPr>
                <a:t>万元）</a:t>
              </a:r>
              <a:endParaRPr lang="en-US" altLang="zh-CN" sz="1800" dirty="0" smtClean="0">
                <a:latin typeface="+mn-lt"/>
                <a:ea typeface="微软雅黑 Light" panose="020B0502040204020203" pitchFamily="34" charset="-122"/>
              </a:endParaRPr>
            </a:p>
          </p:txBody>
        </p:sp>
        <p:sp>
          <p:nvSpPr>
            <p:cNvPr id="36875" name="Rectangle 16"/>
            <p:cNvSpPr>
              <a:spLocks noChangeArrowheads="1"/>
            </p:cNvSpPr>
            <p:nvPr/>
          </p:nvSpPr>
          <p:spPr bwMode="auto">
            <a:xfrm>
              <a:off x="908" y="1216"/>
              <a:ext cx="600" cy="250"/>
            </a:xfrm>
            <a:prstGeom prst="rect">
              <a:avLst/>
            </a:prstGeom>
            <a:solidFill>
              <a:srgbClr val="C5CEE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000" b="1" dirty="0" smtClean="0">
                  <a:solidFill>
                    <a:schemeClr val="tx2"/>
                  </a:solidFill>
                  <a:latin typeface="+mn-lt"/>
                  <a:ea typeface="微软雅黑 Light" panose="020B0502040204020203" pitchFamily="34" charset="-122"/>
                </a:rPr>
                <a:t>方案 </a:t>
              </a:r>
              <a:r>
                <a:rPr lang="en-US" altLang="zh-CN" sz="2000" b="1" dirty="0" smtClean="0">
                  <a:solidFill>
                    <a:schemeClr val="tx2"/>
                  </a:solidFill>
                  <a:latin typeface="+mn-lt"/>
                  <a:ea typeface="微软雅黑 Light" panose="020B0502040204020203" pitchFamily="34" charset="-122"/>
                </a:rPr>
                <a:t>B</a:t>
              </a:r>
              <a:endParaRPr lang="zh-CN" altLang="en-US" sz="2000" b="1" dirty="0" smtClean="0">
                <a:solidFill>
                  <a:schemeClr val="tx2"/>
                </a:solidFill>
                <a:latin typeface="+mn-lt"/>
                <a:ea typeface="微软雅黑 Light" panose="020B0502040204020203" pitchFamily="34" charset="-122"/>
              </a:endParaRPr>
            </a:p>
          </p:txBody>
        </p:sp>
      </p:grpSp>
      <p:grpSp>
        <p:nvGrpSpPr>
          <p:cNvPr id="47109" name="Group 17"/>
          <p:cNvGrpSpPr>
            <a:grpSpLocks/>
          </p:cNvGrpSpPr>
          <p:nvPr/>
        </p:nvGrpSpPr>
        <p:grpSpPr bwMode="auto">
          <a:xfrm>
            <a:off x="835025" y="3032125"/>
            <a:ext cx="7904163" cy="2174875"/>
            <a:chOff x="528" y="1910"/>
            <a:chExt cx="5040" cy="1370"/>
          </a:xfrm>
        </p:grpSpPr>
        <p:sp>
          <p:nvSpPr>
            <p:cNvPr id="36870" name="Text Box 18"/>
            <p:cNvSpPr txBox="1">
              <a:spLocks noChangeArrowheads="1"/>
            </p:cNvSpPr>
            <p:nvPr/>
          </p:nvSpPr>
          <p:spPr bwMode="auto">
            <a:xfrm>
              <a:off x="570" y="2931"/>
              <a:ext cx="4544"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ts val="0"/>
                </a:spcBef>
                <a:buFontTx/>
                <a:buNone/>
                <a:defRPr/>
              </a:pPr>
              <a:r>
                <a:rPr lang="en-US" altLang="zh-CN" sz="2000" b="1" dirty="0" err="1" smtClean="0">
                  <a:latin typeface="+mn-lt"/>
                  <a:ea typeface="微软雅黑 Light" panose="020B0502040204020203" pitchFamily="34" charset="-122"/>
                </a:rPr>
                <a:t>ACc</a:t>
              </a:r>
              <a:r>
                <a:rPr lang="en-US" altLang="zh-CN" sz="2000" b="1" dirty="0" smtClean="0">
                  <a:latin typeface="+mn-lt"/>
                  <a:ea typeface="微软雅黑 Light" panose="020B0502040204020203" pitchFamily="34" charset="-122"/>
                </a:rPr>
                <a:t>=PC</a:t>
              </a:r>
              <a:r>
                <a:rPr lang="en-US" altLang="zh-CN" sz="1200" b="1" dirty="0" smtClean="0">
                  <a:latin typeface="+mn-lt"/>
                  <a:ea typeface="微软雅黑 Light" panose="020B0502040204020203" pitchFamily="34" charset="-122"/>
                </a:rPr>
                <a:t>C</a:t>
              </a:r>
              <a:r>
                <a:rPr lang="en-US" altLang="zh-CN" sz="2000" b="1" dirty="0" smtClean="0">
                  <a:latin typeface="+mn-lt"/>
                  <a:ea typeface="微软雅黑 Light" panose="020B0502040204020203" pitchFamily="34" charset="-122"/>
                </a:rPr>
                <a:t>（A／P，10%，10）=526.8×0.16275=85.74 </a:t>
              </a:r>
              <a:r>
                <a:rPr lang="en-US" altLang="zh-CN" sz="1800" dirty="0" smtClean="0">
                  <a:latin typeface="+mn-lt"/>
                  <a:ea typeface="微软雅黑 Light" panose="020B0502040204020203" pitchFamily="34" charset="-122"/>
                </a:rPr>
                <a:t>（</a:t>
              </a:r>
              <a:r>
                <a:rPr lang="zh-CN" altLang="en-US" sz="1800" dirty="0" smtClean="0">
                  <a:latin typeface="+mn-lt"/>
                  <a:ea typeface="微软雅黑 Light" panose="020B0502040204020203" pitchFamily="34" charset="-122"/>
                </a:rPr>
                <a:t>万元）</a:t>
              </a:r>
              <a:endParaRPr lang="en-US" altLang="zh-CN" sz="1800" dirty="0" smtClean="0">
                <a:latin typeface="+mn-lt"/>
                <a:ea typeface="微软雅黑 Light" panose="020B0502040204020203" pitchFamily="34" charset="-122"/>
              </a:endParaRPr>
            </a:p>
          </p:txBody>
        </p:sp>
        <p:sp>
          <p:nvSpPr>
            <p:cNvPr id="36871" name="Text Box 19"/>
            <p:cNvSpPr txBox="1">
              <a:spLocks noChangeArrowheads="1"/>
            </p:cNvSpPr>
            <p:nvPr/>
          </p:nvSpPr>
          <p:spPr bwMode="auto">
            <a:xfrm>
              <a:off x="528" y="2235"/>
              <a:ext cx="5040"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0"/>
                </a:spcBef>
                <a:buFontTx/>
                <a:buNone/>
                <a:defRPr/>
              </a:pPr>
              <a:r>
                <a:rPr lang="en-US" altLang="zh-CN" sz="2000" b="1" dirty="0" smtClean="0">
                  <a:latin typeface="+mn-lt"/>
                  <a:ea typeface="微软雅黑 Light" panose="020B0502040204020203" pitchFamily="34" charset="-122"/>
                </a:rPr>
                <a:t>PC</a:t>
              </a:r>
              <a:r>
                <a:rPr lang="en-US" altLang="zh-CN" sz="1600" b="1" dirty="0" smtClean="0">
                  <a:latin typeface="+mn-lt"/>
                  <a:ea typeface="微软雅黑 Light" panose="020B0502040204020203" pitchFamily="34" charset="-122"/>
                </a:rPr>
                <a:t>C</a:t>
              </a:r>
              <a:r>
                <a:rPr lang="en-US" altLang="zh-CN" sz="2000" b="1" dirty="0" smtClean="0">
                  <a:latin typeface="+mn-lt"/>
                  <a:ea typeface="微软雅黑 Light" panose="020B0502040204020203" pitchFamily="34" charset="-122"/>
                </a:rPr>
                <a:t>=300+35（P／A，10%，5）+40（P／A，10%，5）（P／F，10%，5） =300+35×3.791+40×3.791×0.6209=526.8</a:t>
              </a:r>
              <a:r>
                <a:rPr lang="en-US" altLang="zh-CN" sz="1800" dirty="0" smtClean="0">
                  <a:latin typeface="+mn-lt"/>
                  <a:ea typeface="微软雅黑 Light" panose="020B0502040204020203" pitchFamily="34" charset="-122"/>
                </a:rPr>
                <a:t>（</a:t>
              </a:r>
              <a:r>
                <a:rPr lang="zh-CN" altLang="en-US" sz="1800" dirty="0" smtClean="0">
                  <a:latin typeface="+mn-lt"/>
                  <a:ea typeface="微软雅黑 Light" panose="020B0502040204020203" pitchFamily="34" charset="-122"/>
                </a:rPr>
                <a:t>万元）</a:t>
              </a:r>
            </a:p>
          </p:txBody>
        </p:sp>
        <p:sp>
          <p:nvSpPr>
            <p:cNvPr id="36872" name="Rectangle 20"/>
            <p:cNvSpPr>
              <a:spLocks noChangeArrowheads="1"/>
            </p:cNvSpPr>
            <p:nvPr/>
          </p:nvSpPr>
          <p:spPr bwMode="auto">
            <a:xfrm>
              <a:off x="908" y="1929"/>
              <a:ext cx="600" cy="250"/>
            </a:xfrm>
            <a:prstGeom prst="rect">
              <a:avLst/>
            </a:prstGeom>
            <a:solidFill>
              <a:srgbClr val="C5CEE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000" b="1" dirty="0" smtClean="0">
                  <a:solidFill>
                    <a:schemeClr val="tx2"/>
                  </a:solidFill>
                  <a:latin typeface="+mn-lt"/>
                  <a:ea typeface="微软雅黑 Light" panose="020B0502040204020203" pitchFamily="34" charset="-122"/>
                </a:rPr>
                <a:t>方案 </a:t>
              </a:r>
              <a:r>
                <a:rPr lang="en-US" altLang="zh-CN" sz="2000" b="1" dirty="0" smtClean="0">
                  <a:solidFill>
                    <a:schemeClr val="tx2"/>
                  </a:solidFill>
                  <a:latin typeface="+mn-lt"/>
                  <a:ea typeface="微软雅黑 Light" panose="020B0502040204020203" pitchFamily="34" charset="-122"/>
                </a:rPr>
                <a:t>C</a:t>
              </a:r>
              <a:endParaRPr lang="zh-CN" altLang="en-US" sz="2000" b="1" dirty="0" smtClean="0">
                <a:solidFill>
                  <a:schemeClr val="tx2"/>
                </a:solidFill>
                <a:latin typeface="+mn-lt"/>
                <a:ea typeface="微软雅黑 Light" panose="020B0502040204020203" pitchFamily="34" charset="-122"/>
              </a:endParaRPr>
            </a:p>
          </p:txBody>
        </p:sp>
        <p:sp>
          <p:nvSpPr>
            <p:cNvPr id="36873" name="Text Box 21"/>
            <p:cNvSpPr txBox="1">
              <a:spLocks noChangeArrowheads="1"/>
            </p:cNvSpPr>
            <p:nvPr/>
          </p:nvSpPr>
          <p:spPr bwMode="auto">
            <a:xfrm>
              <a:off x="1489" y="1910"/>
              <a:ext cx="33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defRPr/>
              </a:pPr>
              <a:r>
                <a:rPr lang="zh-CN" altLang="en-US" sz="2000" b="1" dirty="0" smtClean="0">
                  <a:solidFill>
                    <a:srgbClr val="DB4F1D"/>
                  </a:solidFill>
                </a:rPr>
                <a:t>（</a:t>
              </a:r>
              <a:r>
                <a:rPr lang="zh-CN" altLang="en-US" sz="2000" b="1" dirty="0" smtClean="0">
                  <a:solidFill>
                    <a:srgbClr val="DB4F1D"/>
                  </a:solidFill>
                  <a:latin typeface="+mn-lt"/>
                  <a:ea typeface="微软雅黑 Light" panose="020B0502040204020203" pitchFamily="34" charset="-122"/>
                </a:rPr>
                <a:t>注意：1-5年和6-10年的年运行费用不同</a:t>
              </a:r>
              <a:r>
                <a:rPr lang="zh-CN" altLang="en-US" sz="2400" dirty="0" smtClean="0">
                  <a:solidFill>
                    <a:srgbClr val="DB4F1D"/>
                  </a:solidFill>
                  <a:latin typeface="+mn-lt"/>
                  <a:ea typeface="微软雅黑 Light" panose="020B0502040204020203" pitchFamily="34" charset="-122"/>
                </a:rPr>
                <a:t>）</a:t>
              </a:r>
            </a:p>
          </p:txBody>
        </p:sp>
      </p:grpSp>
    </p:spTree>
    <p:extLst>
      <p:ext uri="{BB962C8B-B14F-4D97-AF65-F5344CB8AC3E}">
        <p14:creationId xmlns:p14="http://schemas.microsoft.com/office/powerpoint/2010/main" val="3758269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27"/>
          <p:cNvSpPr txBox="1">
            <a:spLocks noChangeArrowheads="1"/>
          </p:cNvSpPr>
          <p:nvPr/>
        </p:nvSpPr>
        <p:spPr bwMode="auto">
          <a:xfrm>
            <a:off x="611188" y="476250"/>
            <a:ext cx="8064500" cy="1754188"/>
          </a:xfrm>
          <a:prstGeom prst="rect">
            <a:avLst/>
          </a:prstGeom>
          <a:solidFill>
            <a:srgbClr val="CC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50000"/>
              </a:spcBef>
              <a:buFontTx/>
              <a:buNone/>
              <a:defRPr/>
            </a:pPr>
            <a:r>
              <a:rPr lang="zh-CN" altLang="en-US" sz="2400" b="1" dirty="0" smtClean="0">
                <a:solidFill>
                  <a:schemeClr val="tx2"/>
                </a:solidFill>
                <a:latin typeface="+mn-lt"/>
                <a:ea typeface="微软雅黑 Light" panose="020B0502040204020203" pitchFamily="34" charset="-122"/>
              </a:rPr>
              <a:t>例:某设备原始购置价格为24000元，可使用四年，预计期末净残值为800元，试使用年数总和法计算各年折旧额和各年末账面价值。</a:t>
            </a:r>
          </a:p>
        </p:txBody>
      </p:sp>
      <p:graphicFrame>
        <p:nvGraphicFramePr>
          <p:cNvPr id="51230" name="Group 30"/>
          <p:cNvGraphicFramePr>
            <a:graphicFrameLocks noGrp="1"/>
          </p:cNvGraphicFramePr>
          <p:nvPr/>
        </p:nvGraphicFramePr>
        <p:xfrm>
          <a:off x="2484438" y="3284538"/>
          <a:ext cx="5715000" cy="3438527"/>
        </p:xfrm>
        <a:graphic>
          <a:graphicData uri="http://schemas.openxmlformats.org/drawingml/2006/table">
            <a:tbl>
              <a:tblPr/>
              <a:tblGrid>
                <a:gridCol w="685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58407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mn-lt"/>
                          <a:ea typeface="微软雅黑 Light" panose="020B0502040204020203" pitchFamily="34" charset="-122"/>
                        </a:rPr>
                        <a:t>t</a:t>
                      </a:r>
                      <a:endParaRPr kumimoji="1" lang="en-US" altLang="zh-CN" sz="2000" b="0" i="0" u="none" strike="noStrike" cap="none" normalizeH="0" baseline="0" dirty="0" smtClean="0">
                        <a:ln>
                          <a:noFill/>
                        </a:ln>
                        <a:solidFill>
                          <a:schemeClr val="tx1"/>
                        </a:solidFill>
                        <a:effectLst/>
                        <a:latin typeface="+mn-lt"/>
                        <a:ea typeface="微软雅黑 Light" panose="020B0502040204020203" pitchFamily="34" charset="-122"/>
                      </a:endParaRPr>
                    </a:p>
                  </a:txBody>
                  <a:tcPr marT="45711" marB="45711"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dirty="0" err="1" smtClean="0">
                          <a:ln>
                            <a:noFill/>
                          </a:ln>
                          <a:solidFill>
                            <a:schemeClr val="tx1"/>
                          </a:solidFill>
                          <a:effectLst/>
                          <a:latin typeface="+mn-lt"/>
                          <a:ea typeface="微软雅黑 Light" panose="020B0502040204020203" pitchFamily="34" charset="-122"/>
                        </a:rPr>
                        <a:t>rt</a:t>
                      </a:r>
                      <a:endParaRPr kumimoji="1" lang="en-US" altLang="zh-CN" sz="2000" b="1" i="0" u="none" strike="noStrike" cap="none" normalizeH="0" baseline="0" dirty="0" smtClean="0">
                        <a:ln>
                          <a:noFill/>
                        </a:ln>
                        <a:solidFill>
                          <a:schemeClr val="tx1"/>
                        </a:solidFill>
                        <a:effectLst/>
                        <a:latin typeface="+mn-lt"/>
                        <a:ea typeface="微软雅黑 Light" panose="020B0502040204020203" pitchFamily="34" charset="-122"/>
                      </a:endParaRPr>
                    </a:p>
                  </a:txBody>
                  <a:tcPr marT="45711" marB="45711"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smtClean="0">
                          <a:ln>
                            <a:noFill/>
                          </a:ln>
                          <a:solidFill>
                            <a:schemeClr val="tx1"/>
                          </a:solidFill>
                          <a:effectLst/>
                          <a:latin typeface="+mn-lt"/>
                          <a:ea typeface="微软雅黑 Light" panose="020B0502040204020203" pitchFamily="34" charset="-122"/>
                        </a:rPr>
                        <a:t>Dt= </a:t>
                      </a:r>
                      <a:r>
                        <a:rPr kumimoji="1" lang="en-US" altLang="zh-CN" sz="2000" b="1" i="0" u="none" strike="noStrike" cap="none" normalizeH="0" baseline="0" smtClean="0">
                          <a:ln>
                            <a:noFill/>
                          </a:ln>
                          <a:solidFill>
                            <a:schemeClr val="tx1"/>
                          </a:solidFill>
                          <a:effectLst/>
                          <a:latin typeface="+mn-lt"/>
                          <a:ea typeface="微软雅黑 Light" panose="020B0502040204020203" pitchFamily="34" charset="-122"/>
                        </a:rPr>
                        <a:t>rt</a:t>
                      </a:r>
                      <a:r>
                        <a:rPr kumimoji="0" lang="en-US" altLang="zh-CN" sz="2000" b="1" i="0" u="none" strike="noStrike" cap="none" normalizeH="0" baseline="0" smtClean="0">
                          <a:ln>
                            <a:noFill/>
                          </a:ln>
                          <a:solidFill>
                            <a:schemeClr val="tx1"/>
                          </a:solidFill>
                          <a:effectLst/>
                          <a:latin typeface="+mn-lt"/>
                          <a:ea typeface="微软雅黑 Light" panose="020B0502040204020203" pitchFamily="34" charset="-122"/>
                        </a:rPr>
                        <a:t>(P-S)</a:t>
                      </a:r>
                    </a:p>
                  </a:txBody>
                  <a:tcPr marT="45711" marB="45711"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000" b="1" i="0" u="none" strike="noStrike" cap="none" normalizeH="0" baseline="0" dirty="0" smtClean="0">
                          <a:ln>
                            <a:noFill/>
                          </a:ln>
                          <a:solidFill>
                            <a:schemeClr val="tx1"/>
                          </a:solidFill>
                          <a:effectLst/>
                          <a:latin typeface="+mn-lt"/>
                          <a:ea typeface="微软雅黑 Light" panose="020B0502040204020203" pitchFamily="34" charset="-122"/>
                        </a:rPr>
                        <a:t>Pt= </a:t>
                      </a:r>
                      <a:r>
                        <a:rPr kumimoji="1" lang="en-US" altLang="zh-CN" sz="2000" b="1" i="0" u="none" strike="noStrike" cap="none" normalizeH="0" baseline="0" dirty="0" smtClean="0">
                          <a:ln>
                            <a:noFill/>
                          </a:ln>
                          <a:solidFill>
                            <a:schemeClr val="tx1"/>
                          </a:solidFill>
                          <a:effectLst/>
                          <a:latin typeface="+mn-lt"/>
                          <a:ea typeface="微软雅黑 Light" panose="020B0502040204020203" pitchFamily="34" charset="-122"/>
                        </a:rPr>
                        <a:t>Pt-1-Dt</a:t>
                      </a:r>
                    </a:p>
                  </a:txBody>
                  <a:tcPr marT="45711" marB="45711"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0"/>
                  </a:ext>
                </a:extLst>
              </a:tr>
              <a:tr h="518142">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mn-lt"/>
                          <a:ea typeface="微软雅黑 Light" panose="020B0502040204020203" pitchFamily="34" charset="-122"/>
                        </a:rPr>
                        <a:t>0</a:t>
                      </a:r>
                      <a:endParaRPr kumimoji="1" lang="zh-CN" altLang="en-US" sz="2000" b="0" i="0" u="none" strike="noStrike" cap="none" normalizeH="0" baseline="0" smtClean="0">
                        <a:ln>
                          <a:noFill/>
                        </a:ln>
                        <a:solidFill>
                          <a:schemeClr val="tx1"/>
                        </a:solidFill>
                        <a:effectLst/>
                        <a:latin typeface="+mn-lt"/>
                        <a:ea typeface="微软雅黑 Light" panose="020B0502040204020203" pitchFamily="34" charset="-122"/>
                      </a:endParaRPr>
                    </a:p>
                  </a:txBody>
                  <a:tcPr marT="45711" marB="45711"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zh-CN" altLang="en-US" sz="2000" b="0" i="0" u="none" strike="noStrike" cap="none" normalizeH="0" baseline="0" dirty="0" smtClean="0">
                        <a:ln>
                          <a:noFill/>
                        </a:ln>
                        <a:solidFill>
                          <a:schemeClr val="tx1"/>
                        </a:solidFill>
                        <a:effectLst/>
                        <a:latin typeface="+mn-lt"/>
                        <a:ea typeface="微软雅黑 Light" panose="020B0502040204020203" pitchFamily="34" charset="-122"/>
                      </a:endParaRPr>
                    </a:p>
                  </a:txBody>
                  <a:tcPr marT="45711" marB="45711"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endParaRPr kumimoji="1" lang="en-US" altLang="zh-CN" sz="2000" b="0" i="0" u="none" strike="noStrike" cap="none" normalizeH="0" baseline="0" dirty="0" smtClean="0">
                        <a:ln>
                          <a:noFill/>
                        </a:ln>
                        <a:solidFill>
                          <a:schemeClr val="tx1"/>
                        </a:solidFill>
                        <a:effectLst/>
                        <a:latin typeface="+mn-lt"/>
                        <a:ea typeface="微软雅黑 Light" panose="020B0502040204020203" pitchFamily="34" charset="-122"/>
                      </a:endParaRPr>
                    </a:p>
                  </a:txBody>
                  <a:tcPr marT="45711" marB="45711"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mn-lt"/>
                          <a:ea typeface="微软雅黑 Light" panose="020B0502040204020203" pitchFamily="34" charset="-122"/>
                        </a:rPr>
                        <a:t>24000</a:t>
                      </a:r>
                      <a:endParaRPr kumimoji="1" lang="en-US" altLang="zh-CN" sz="2000" b="1" i="0" u="none" strike="noStrike" cap="none" normalizeH="0" baseline="0" dirty="0" smtClean="0">
                        <a:ln>
                          <a:noFill/>
                        </a:ln>
                        <a:solidFill>
                          <a:schemeClr val="tx1"/>
                        </a:solidFill>
                        <a:effectLst/>
                        <a:latin typeface="+mn-lt"/>
                        <a:ea typeface="微软雅黑 Light" panose="020B0502040204020203" pitchFamily="34" charset="-122"/>
                      </a:endParaRPr>
                    </a:p>
                  </a:txBody>
                  <a:tcPr marT="45711" marB="45711"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1"/>
                  </a:ext>
                </a:extLst>
              </a:tr>
              <a:tr h="58407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mn-lt"/>
                          <a:ea typeface="微软雅黑 Light" panose="020B0502040204020203" pitchFamily="34" charset="-122"/>
                        </a:rPr>
                        <a:t>1</a:t>
                      </a:r>
                      <a:endParaRPr kumimoji="1" lang="zh-CN" altLang="en-US" sz="2000" b="0" i="0" u="none" strike="noStrike" cap="none" normalizeH="0" baseline="0" smtClean="0">
                        <a:ln>
                          <a:noFill/>
                        </a:ln>
                        <a:solidFill>
                          <a:schemeClr val="tx1"/>
                        </a:solidFill>
                        <a:effectLst/>
                        <a:latin typeface="+mn-lt"/>
                        <a:ea typeface="微软雅黑 Light" panose="020B0502040204020203" pitchFamily="34" charset="-122"/>
                      </a:endParaRPr>
                    </a:p>
                  </a:txBody>
                  <a:tcPr marT="45711" marB="45711"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mn-lt"/>
                          <a:ea typeface="微软雅黑 Light" panose="020B0502040204020203" pitchFamily="34" charset="-122"/>
                        </a:rPr>
                        <a:t>4/10</a:t>
                      </a:r>
                      <a:endParaRPr kumimoji="1" lang="zh-CN" altLang="en-US" sz="2000" b="0" i="0" u="none" strike="noStrike" cap="none" normalizeH="0" baseline="0" smtClean="0">
                        <a:ln>
                          <a:noFill/>
                        </a:ln>
                        <a:solidFill>
                          <a:schemeClr val="tx1"/>
                        </a:solidFill>
                        <a:effectLst/>
                        <a:latin typeface="+mn-lt"/>
                        <a:ea typeface="微软雅黑 Light" panose="020B0502040204020203" pitchFamily="34" charset="-122"/>
                      </a:endParaRPr>
                    </a:p>
                  </a:txBody>
                  <a:tcPr marT="45711" marB="45711"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mn-lt"/>
                          <a:ea typeface="微软雅黑 Light" panose="020B0502040204020203" pitchFamily="34" charset="-122"/>
                        </a:rPr>
                        <a:t>9280</a:t>
                      </a:r>
                      <a:endParaRPr kumimoji="1" lang="zh-CN" altLang="en-US" sz="2000" b="0" i="0" u="none" strike="noStrike" cap="none" normalizeH="0" baseline="0" dirty="0" smtClean="0">
                        <a:ln>
                          <a:noFill/>
                        </a:ln>
                        <a:solidFill>
                          <a:schemeClr val="tx1"/>
                        </a:solidFill>
                        <a:effectLst/>
                        <a:latin typeface="+mn-lt"/>
                        <a:ea typeface="微软雅黑 Light" panose="020B0502040204020203" pitchFamily="34" charset="-122"/>
                      </a:endParaRPr>
                    </a:p>
                  </a:txBody>
                  <a:tcPr marT="45711" marB="45711"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1"/>
                          </a:solidFill>
                          <a:effectLst/>
                          <a:latin typeface="+mn-lt"/>
                          <a:ea typeface="微软雅黑 Light" panose="020B0502040204020203" pitchFamily="34" charset="-122"/>
                        </a:rPr>
                        <a:t>14720</a:t>
                      </a:r>
                    </a:p>
                  </a:txBody>
                  <a:tcPr marT="45711" marB="45711"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2"/>
                  </a:ext>
                </a:extLst>
              </a:tr>
              <a:tr h="58407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mn-lt"/>
                          <a:ea typeface="微软雅黑 Light" panose="020B0502040204020203" pitchFamily="34" charset="-122"/>
                        </a:rPr>
                        <a:t>2</a:t>
                      </a:r>
                      <a:endParaRPr kumimoji="1" lang="zh-CN" altLang="en-US" sz="2000" b="0" i="0" u="none" strike="noStrike" cap="none" normalizeH="0" baseline="0" smtClean="0">
                        <a:ln>
                          <a:noFill/>
                        </a:ln>
                        <a:solidFill>
                          <a:schemeClr val="tx1"/>
                        </a:solidFill>
                        <a:effectLst/>
                        <a:latin typeface="+mn-lt"/>
                        <a:ea typeface="微软雅黑 Light" panose="020B0502040204020203" pitchFamily="34" charset="-122"/>
                      </a:endParaRPr>
                    </a:p>
                  </a:txBody>
                  <a:tcPr marT="45711" marB="45711"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mn-lt"/>
                          <a:ea typeface="微软雅黑 Light" panose="020B0502040204020203" pitchFamily="34" charset="-122"/>
                        </a:rPr>
                        <a:t>3/10</a:t>
                      </a:r>
                      <a:endParaRPr kumimoji="1" lang="zh-CN" altLang="en-US" sz="2000" b="0" i="0" u="none" strike="noStrike" cap="none" normalizeH="0" baseline="0" smtClean="0">
                        <a:ln>
                          <a:noFill/>
                        </a:ln>
                        <a:solidFill>
                          <a:schemeClr val="tx1"/>
                        </a:solidFill>
                        <a:effectLst/>
                        <a:latin typeface="+mn-lt"/>
                        <a:ea typeface="微软雅黑 Light" panose="020B0502040204020203" pitchFamily="34" charset="-122"/>
                      </a:endParaRPr>
                    </a:p>
                  </a:txBody>
                  <a:tcPr marT="45711" marB="45711"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mn-lt"/>
                          <a:ea typeface="微软雅黑 Light" panose="020B0502040204020203" pitchFamily="34" charset="-122"/>
                        </a:rPr>
                        <a:t>6960</a:t>
                      </a:r>
                      <a:endParaRPr kumimoji="1" lang="zh-CN" altLang="en-US" sz="2000" b="0" i="0" u="none" strike="noStrike" cap="none" normalizeH="0" baseline="0" dirty="0" smtClean="0">
                        <a:ln>
                          <a:noFill/>
                        </a:ln>
                        <a:solidFill>
                          <a:schemeClr val="tx1"/>
                        </a:solidFill>
                        <a:effectLst/>
                        <a:latin typeface="+mn-lt"/>
                        <a:ea typeface="微软雅黑 Light" panose="020B0502040204020203" pitchFamily="34" charset="-122"/>
                      </a:endParaRPr>
                    </a:p>
                  </a:txBody>
                  <a:tcPr marT="45711" marB="45711"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1"/>
                          </a:solidFill>
                          <a:effectLst/>
                          <a:latin typeface="+mn-lt"/>
                          <a:ea typeface="微软雅黑 Light" panose="020B0502040204020203" pitchFamily="34" charset="-122"/>
                        </a:rPr>
                        <a:t>7760</a:t>
                      </a:r>
                      <a:endParaRPr kumimoji="1" lang="zh-CN" altLang="en-US" sz="2000" b="0" i="0" u="none" strike="noStrike" cap="none" normalizeH="0" baseline="0" smtClean="0">
                        <a:ln>
                          <a:noFill/>
                        </a:ln>
                        <a:solidFill>
                          <a:schemeClr val="tx1"/>
                        </a:solidFill>
                        <a:effectLst/>
                        <a:latin typeface="+mn-lt"/>
                        <a:ea typeface="微软雅黑 Light" panose="020B0502040204020203" pitchFamily="34" charset="-122"/>
                      </a:endParaRPr>
                    </a:p>
                  </a:txBody>
                  <a:tcPr marT="45711" marB="45711"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3"/>
                  </a:ext>
                </a:extLst>
              </a:tr>
              <a:tr h="58407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mn-lt"/>
                          <a:ea typeface="微软雅黑 Light" panose="020B0502040204020203" pitchFamily="34" charset="-122"/>
                        </a:rPr>
                        <a:t>3</a:t>
                      </a:r>
                      <a:endParaRPr kumimoji="1" lang="zh-CN" altLang="en-US" sz="2000" b="0" i="0" u="none" strike="noStrike" cap="none" normalizeH="0" baseline="0" smtClean="0">
                        <a:ln>
                          <a:noFill/>
                        </a:ln>
                        <a:solidFill>
                          <a:schemeClr val="tx1"/>
                        </a:solidFill>
                        <a:effectLst/>
                        <a:latin typeface="+mn-lt"/>
                        <a:ea typeface="微软雅黑 Light" panose="020B0502040204020203" pitchFamily="34" charset="-122"/>
                      </a:endParaRPr>
                    </a:p>
                  </a:txBody>
                  <a:tcPr marT="45711" marB="45711"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mn-lt"/>
                          <a:ea typeface="微软雅黑 Light" panose="020B0502040204020203" pitchFamily="34" charset="-122"/>
                        </a:rPr>
                        <a:t>2/10</a:t>
                      </a:r>
                      <a:endParaRPr kumimoji="1" lang="zh-CN" altLang="en-US" sz="2000" b="0" i="0" u="none" strike="noStrike" cap="none" normalizeH="0" baseline="0" smtClean="0">
                        <a:ln>
                          <a:noFill/>
                        </a:ln>
                        <a:solidFill>
                          <a:schemeClr val="tx1"/>
                        </a:solidFill>
                        <a:effectLst/>
                        <a:latin typeface="+mn-lt"/>
                        <a:ea typeface="微软雅黑 Light" panose="020B0502040204020203" pitchFamily="34" charset="-122"/>
                      </a:endParaRPr>
                    </a:p>
                  </a:txBody>
                  <a:tcPr marT="45711" marB="45711"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1"/>
                          </a:solidFill>
                          <a:effectLst/>
                          <a:latin typeface="+mn-lt"/>
                          <a:ea typeface="微软雅黑 Light" panose="020B0502040204020203" pitchFamily="34" charset="-122"/>
                        </a:rPr>
                        <a:t>4640</a:t>
                      </a:r>
                      <a:endParaRPr kumimoji="1" lang="zh-CN" altLang="en-US" sz="2000" b="0" i="0" u="none" strike="noStrike" cap="none" normalizeH="0" baseline="0" smtClean="0">
                        <a:ln>
                          <a:noFill/>
                        </a:ln>
                        <a:solidFill>
                          <a:schemeClr val="tx1"/>
                        </a:solidFill>
                        <a:effectLst/>
                        <a:latin typeface="+mn-lt"/>
                        <a:ea typeface="微软雅黑 Light" panose="020B0502040204020203" pitchFamily="34" charset="-122"/>
                      </a:endParaRPr>
                    </a:p>
                  </a:txBody>
                  <a:tcPr marT="45711" marB="45711"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mn-lt"/>
                          <a:ea typeface="微软雅黑 Light" panose="020B0502040204020203" pitchFamily="34" charset="-122"/>
                        </a:rPr>
                        <a:t>3120</a:t>
                      </a:r>
                      <a:endParaRPr kumimoji="1" lang="zh-CN" altLang="en-US" sz="2000" b="0" i="0" u="none" strike="noStrike" cap="none" normalizeH="0" baseline="0" dirty="0" smtClean="0">
                        <a:ln>
                          <a:noFill/>
                        </a:ln>
                        <a:solidFill>
                          <a:schemeClr val="tx1"/>
                        </a:solidFill>
                        <a:effectLst/>
                        <a:latin typeface="+mn-lt"/>
                        <a:ea typeface="微软雅黑 Light" panose="020B0502040204020203" pitchFamily="34" charset="-122"/>
                      </a:endParaRPr>
                    </a:p>
                  </a:txBody>
                  <a:tcPr marT="45711" marB="45711"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4"/>
                  </a:ext>
                </a:extLst>
              </a:tr>
              <a:tr h="584077">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mn-lt"/>
                          <a:ea typeface="微软雅黑 Light" panose="020B0502040204020203" pitchFamily="34" charset="-122"/>
                        </a:rPr>
                        <a:t>4</a:t>
                      </a:r>
                      <a:endParaRPr kumimoji="1" lang="zh-CN" altLang="en-US" sz="2000" b="0" i="0" u="none" strike="noStrike" cap="none" normalizeH="0" baseline="0" smtClean="0">
                        <a:ln>
                          <a:noFill/>
                        </a:ln>
                        <a:solidFill>
                          <a:schemeClr val="tx1"/>
                        </a:solidFill>
                        <a:effectLst/>
                        <a:latin typeface="+mn-lt"/>
                        <a:ea typeface="微软雅黑 Light" panose="020B0502040204020203" pitchFamily="34" charset="-122"/>
                      </a:endParaRPr>
                    </a:p>
                  </a:txBody>
                  <a:tcPr marT="45711" marB="45711" horzOverflow="overflow">
                    <a:lnL w="28575"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2000" b="1" i="0" u="none" strike="noStrike" cap="none" normalizeH="0" baseline="0" smtClean="0">
                          <a:ln>
                            <a:noFill/>
                          </a:ln>
                          <a:solidFill>
                            <a:schemeClr val="tx1"/>
                          </a:solidFill>
                          <a:effectLst/>
                          <a:latin typeface="+mn-lt"/>
                          <a:ea typeface="微软雅黑 Light" panose="020B0502040204020203" pitchFamily="34" charset="-122"/>
                        </a:rPr>
                        <a:t>1/10</a:t>
                      </a:r>
                      <a:endParaRPr kumimoji="1" lang="zh-CN" altLang="en-US" sz="2000" b="0" i="0" u="none" strike="noStrike" cap="none" normalizeH="0" baseline="0" smtClean="0">
                        <a:ln>
                          <a:noFill/>
                        </a:ln>
                        <a:solidFill>
                          <a:schemeClr val="tx1"/>
                        </a:solidFill>
                        <a:effectLst/>
                        <a:latin typeface="+mn-lt"/>
                        <a:ea typeface="微软雅黑 Light" panose="020B0502040204020203" pitchFamily="34" charset="-122"/>
                      </a:endParaRPr>
                    </a:p>
                  </a:txBody>
                  <a:tcPr marT="45711" marB="45711"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pPr>
                      <a:r>
                        <a:rPr kumimoji="1" lang="zh-CN" altLang="en-US" sz="2000" b="1" i="0" u="none" strike="noStrike" cap="none" normalizeH="0" baseline="0" smtClean="0">
                          <a:ln>
                            <a:noFill/>
                          </a:ln>
                          <a:solidFill>
                            <a:schemeClr val="tx1"/>
                          </a:solidFill>
                          <a:effectLst/>
                          <a:latin typeface="+mn-lt"/>
                          <a:ea typeface="微软雅黑 Light" panose="020B0502040204020203" pitchFamily="34" charset="-122"/>
                        </a:rPr>
                        <a:t>2320</a:t>
                      </a:r>
                      <a:endParaRPr kumimoji="1" lang="zh-CN" altLang="en-US" sz="2000" b="0" i="0" u="none" strike="noStrike" cap="none" normalizeH="0" baseline="0" smtClean="0">
                        <a:ln>
                          <a:noFill/>
                        </a:ln>
                        <a:solidFill>
                          <a:schemeClr val="tx1"/>
                        </a:solidFill>
                        <a:effectLst/>
                        <a:latin typeface="+mn-lt"/>
                        <a:ea typeface="微软雅黑 Light" panose="020B0502040204020203" pitchFamily="34" charset="-122"/>
                      </a:endParaRPr>
                    </a:p>
                  </a:txBody>
                  <a:tcPr marT="45711" marB="45711" horzOverflow="overflow">
                    <a:lnL w="12700" cap="flat" cmpd="sng" algn="ctr">
                      <a:solidFill>
                        <a:schemeClr val="tx1"/>
                      </a:solidFill>
                      <a:prstDash val="solid"/>
                      <a:round/>
                      <a:headEnd type="none" w="med" len="med"/>
                      <a:tailEnd type="triangle" w="med" len="med"/>
                    </a:lnL>
                    <a:lnR w="12700"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20000"/>
                        </a:spcBef>
                        <a:spcAft>
                          <a:spcPct val="0"/>
                        </a:spcAft>
                        <a:buClrTx/>
                        <a:buSzTx/>
                        <a:buFontTx/>
                        <a:buNone/>
                      </a:pPr>
                      <a:r>
                        <a:rPr kumimoji="1" lang="zh-CN" altLang="en-US" sz="2000" b="1" i="0" u="none" strike="noStrike" cap="none" normalizeH="0" baseline="0" dirty="0" smtClean="0">
                          <a:ln>
                            <a:noFill/>
                          </a:ln>
                          <a:solidFill>
                            <a:schemeClr val="tx1"/>
                          </a:solidFill>
                          <a:effectLst/>
                          <a:latin typeface="+mn-lt"/>
                          <a:ea typeface="微软雅黑 Light" panose="020B0502040204020203" pitchFamily="34" charset="-122"/>
                        </a:rPr>
                        <a:t>800</a:t>
                      </a:r>
                      <a:endParaRPr kumimoji="1" lang="zh-CN" altLang="en-US" sz="2000" b="0" i="0" u="none" strike="noStrike" cap="none" normalizeH="0" baseline="0" dirty="0" smtClean="0">
                        <a:ln>
                          <a:noFill/>
                        </a:ln>
                        <a:solidFill>
                          <a:schemeClr val="tx1"/>
                        </a:solidFill>
                        <a:effectLst/>
                        <a:latin typeface="+mn-lt"/>
                        <a:ea typeface="微软雅黑 Light" panose="020B0502040204020203" pitchFamily="34" charset="-122"/>
                      </a:endParaRPr>
                    </a:p>
                  </a:txBody>
                  <a:tcPr marT="45711" marB="45711" horzOverflow="overflow">
                    <a:lnL w="12700" cap="flat" cmpd="sng" algn="ctr">
                      <a:solidFill>
                        <a:schemeClr val="tx1"/>
                      </a:solidFill>
                      <a:prstDash val="solid"/>
                      <a:round/>
                      <a:headEnd type="none" w="med" len="med"/>
                      <a:tailEnd type="triangle" w="med" len="med"/>
                    </a:lnL>
                    <a:lnR w="28575" cap="flat" cmpd="sng" algn="ctr">
                      <a:solidFill>
                        <a:schemeClr val="tx1"/>
                      </a:solidFill>
                      <a:prstDash val="solid"/>
                      <a:round/>
                      <a:headEnd type="none" w="med" len="med"/>
                      <a:tailEnd type="triangle" w="med" len="med"/>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9193" name="Text Box 67"/>
          <p:cNvSpPr txBox="1">
            <a:spLocks noChangeArrowheads="1"/>
          </p:cNvSpPr>
          <p:nvPr/>
        </p:nvSpPr>
        <p:spPr bwMode="auto">
          <a:xfrm>
            <a:off x="468313" y="3402013"/>
            <a:ext cx="1943100"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FontTx/>
              <a:buNone/>
              <a:defRPr/>
            </a:pPr>
            <a:r>
              <a:rPr lang="zh-CN" altLang="en-US" sz="2400" b="1" dirty="0" smtClean="0">
                <a:latin typeface="+mn-lt"/>
                <a:ea typeface="微软雅黑 Light" panose="020B0502040204020203" pitchFamily="34" charset="-122"/>
              </a:rPr>
              <a:t>已知：</a:t>
            </a:r>
          </a:p>
          <a:p>
            <a:pPr eaLnBrk="1" hangingPunct="1">
              <a:lnSpc>
                <a:spcPct val="150000"/>
              </a:lnSpc>
              <a:spcBef>
                <a:spcPct val="0"/>
              </a:spcBef>
              <a:buFontTx/>
              <a:buNone/>
              <a:defRPr/>
            </a:pPr>
            <a:r>
              <a:rPr lang="en-US" altLang="zh-CN" sz="2400" b="1" dirty="0" smtClean="0">
                <a:latin typeface="+mn-lt"/>
                <a:ea typeface="微软雅黑 Light" panose="020B0502040204020203" pitchFamily="34" charset="-122"/>
              </a:rPr>
              <a:t>P=24000</a:t>
            </a:r>
            <a:r>
              <a:rPr lang="zh-CN" altLang="en-US" sz="2400" b="1" dirty="0" smtClean="0">
                <a:latin typeface="+mn-lt"/>
                <a:ea typeface="微软雅黑 Light" panose="020B0502040204020203" pitchFamily="34" charset="-122"/>
              </a:rPr>
              <a:t>元</a:t>
            </a:r>
            <a:endParaRPr lang="zh-CN" altLang="en-US" sz="2400" dirty="0" smtClean="0">
              <a:latin typeface="+mn-lt"/>
              <a:ea typeface="微软雅黑 Light" panose="020B0502040204020203" pitchFamily="34" charset="-122"/>
            </a:endParaRPr>
          </a:p>
          <a:p>
            <a:pPr eaLnBrk="1" hangingPunct="1">
              <a:lnSpc>
                <a:spcPct val="150000"/>
              </a:lnSpc>
              <a:spcBef>
                <a:spcPct val="0"/>
              </a:spcBef>
              <a:buFontTx/>
              <a:buNone/>
              <a:defRPr/>
            </a:pPr>
            <a:r>
              <a:rPr lang="en-US" altLang="zh-CN" sz="2400" b="1" dirty="0" smtClean="0">
                <a:latin typeface="+mn-lt"/>
                <a:ea typeface="微软雅黑 Light" panose="020B0502040204020203" pitchFamily="34" charset="-122"/>
              </a:rPr>
              <a:t>S=800</a:t>
            </a:r>
            <a:r>
              <a:rPr lang="zh-CN" altLang="en-US" sz="2400" b="1" dirty="0" smtClean="0">
                <a:latin typeface="+mn-lt"/>
                <a:ea typeface="微软雅黑 Light" panose="020B0502040204020203" pitchFamily="34" charset="-122"/>
              </a:rPr>
              <a:t>元</a:t>
            </a:r>
            <a:endParaRPr lang="en-US" altLang="zh-CN" sz="2400" dirty="0" smtClean="0">
              <a:latin typeface="+mn-lt"/>
              <a:ea typeface="微软雅黑 Light" panose="020B0502040204020203" pitchFamily="34" charset="-122"/>
            </a:endParaRPr>
          </a:p>
          <a:p>
            <a:pPr eaLnBrk="1" hangingPunct="1">
              <a:lnSpc>
                <a:spcPct val="150000"/>
              </a:lnSpc>
              <a:spcBef>
                <a:spcPct val="0"/>
              </a:spcBef>
              <a:buFontTx/>
              <a:buNone/>
              <a:defRPr/>
            </a:pPr>
            <a:r>
              <a:rPr lang="en-US" altLang="zh-CN" sz="2400" b="1" dirty="0" smtClean="0">
                <a:latin typeface="+mn-lt"/>
                <a:ea typeface="微软雅黑 Light" panose="020B0502040204020203" pitchFamily="34" charset="-122"/>
              </a:rPr>
              <a:t>n=4</a:t>
            </a:r>
            <a:r>
              <a:rPr lang="zh-CN" altLang="en-US" sz="2400" b="1" dirty="0" smtClean="0">
                <a:latin typeface="+mn-lt"/>
                <a:ea typeface="微软雅黑 Light" panose="020B0502040204020203" pitchFamily="34" charset="-122"/>
              </a:rPr>
              <a:t>年</a:t>
            </a:r>
          </a:p>
        </p:txBody>
      </p:sp>
      <p:grpSp>
        <p:nvGrpSpPr>
          <p:cNvPr id="48169" name="Group 77"/>
          <p:cNvGrpSpPr>
            <a:grpSpLocks/>
          </p:cNvGrpSpPr>
          <p:nvPr/>
        </p:nvGrpSpPr>
        <p:grpSpPr bwMode="auto">
          <a:xfrm>
            <a:off x="611188" y="2473325"/>
            <a:ext cx="6419850" cy="536575"/>
            <a:chOff x="1056" y="1344"/>
            <a:chExt cx="4044" cy="338"/>
          </a:xfrm>
        </p:grpSpPr>
        <p:sp>
          <p:nvSpPr>
            <p:cNvPr id="48170" name="Text Box 29"/>
            <p:cNvSpPr txBox="1">
              <a:spLocks noChangeArrowheads="1"/>
            </p:cNvSpPr>
            <p:nvPr/>
          </p:nvSpPr>
          <p:spPr bwMode="auto">
            <a:xfrm>
              <a:off x="1056" y="1344"/>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b="1"/>
                <a:t>解：</a:t>
              </a:r>
            </a:p>
          </p:txBody>
        </p:sp>
        <p:sp>
          <p:nvSpPr>
            <p:cNvPr id="49196" name="Rectangle 76"/>
            <p:cNvSpPr>
              <a:spLocks noChangeArrowheads="1"/>
            </p:cNvSpPr>
            <p:nvPr/>
          </p:nvSpPr>
          <p:spPr bwMode="auto">
            <a:xfrm>
              <a:off x="1488" y="1440"/>
              <a:ext cx="361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defRPr/>
              </a:pPr>
              <a:r>
                <a:rPr lang="zh-CN" altLang="en-US" sz="2500" b="1" dirty="0" smtClean="0">
                  <a:solidFill>
                    <a:srgbClr val="7F003F"/>
                  </a:solidFill>
                  <a:latin typeface="+mn-lt"/>
                  <a:ea typeface="微软雅黑 Light" panose="020B0502040204020203" pitchFamily="34" charset="-122"/>
                </a:rPr>
                <a:t>年数总和（</a:t>
              </a:r>
              <a:r>
                <a:rPr lang="en-US" altLang="zh-CN" sz="2500" b="1" dirty="0" smtClean="0">
                  <a:solidFill>
                    <a:srgbClr val="7F003F"/>
                  </a:solidFill>
                  <a:latin typeface="+mn-lt"/>
                  <a:ea typeface="微软雅黑 Light" panose="020B0502040204020203" pitchFamily="34" charset="-122"/>
                </a:rPr>
                <a:t>M）=1+2+3+4=4(4+1)/2=10</a:t>
              </a:r>
              <a:r>
                <a:rPr lang="zh-CN" altLang="en-US" sz="2500" b="1" dirty="0" smtClean="0">
                  <a:solidFill>
                    <a:srgbClr val="7F003F"/>
                  </a:solidFill>
                  <a:latin typeface="+mn-lt"/>
                  <a:ea typeface="微软雅黑 Light" panose="020B0502040204020203" pitchFamily="34" charset="-122"/>
                </a:rPr>
                <a:t>年</a:t>
              </a:r>
              <a:endParaRPr lang="zh-CN" altLang="en-US" sz="2400" dirty="0" smtClean="0">
                <a:latin typeface="+mn-lt"/>
                <a:ea typeface="微软雅黑 Light" panose="020B0502040204020203" pitchFamily="34" charset="-122"/>
              </a:endParaRPr>
            </a:p>
          </p:txBody>
        </p:sp>
      </p:grpSp>
    </p:spTree>
    <p:extLst>
      <p:ext uri="{BB962C8B-B14F-4D97-AF65-F5344CB8AC3E}">
        <p14:creationId xmlns:p14="http://schemas.microsoft.com/office/powerpoint/2010/main" val="22256091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811694" y="2971462"/>
          <a:ext cx="7161290" cy="1097280"/>
        </p:xfrm>
        <a:graphic>
          <a:graphicData uri="http://schemas.openxmlformats.org/drawingml/2006/table">
            <a:tbl>
              <a:tblPr>
                <a:tableStyleId>{5C22544A-7EE6-4342-B048-85BDC9FD1C3A}</a:tableStyleId>
              </a:tblPr>
              <a:tblGrid>
                <a:gridCol w="1374232">
                  <a:extLst>
                    <a:ext uri="{9D8B030D-6E8A-4147-A177-3AD203B41FA5}">
                      <a16:colId xmlns:a16="http://schemas.microsoft.com/office/drawing/2014/main" val="638810087"/>
                    </a:ext>
                  </a:extLst>
                </a:gridCol>
                <a:gridCol w="2270724">
                  <a:extLst>
                    <a:ext uri="{9D8B030D-6E8A-4147-A177-3AD203B41FA5}">
                      <a16:colId xmlns:a16="http://schemas.microsoft.com/office/drawing/2014/main" val="3485903336"/>
                    </a:ext>
                  </a:extLst>
                </a:gridCol>
                <a:gridCol w="3516334">
                  <a:extLst>
                    <a:ext uri="{9D8B030D-6E8A-4147-A177-3AD203B41FA5}">
                      <a16:colId xmlns:a16="http://schemas.microsoft.com/office/drawing/2014/main" val="3647357765"/>
                    </a:ext>
                  </a:extLst>
                </a:gridCol>
              </a:tblGrid>
              <a:tr h="0">
                <a:tc>
                  <a:txBody>
                    <a:bodyPr/>
                    <a:lstStyle/>
                    <a:p>
                      <a:pPr algn="just">
                        <a:spcAft>
                          <a:spcPts val="0"/>
                        </a:spcAft>
                      </a:pPr>
                      <a:r>
                        <a:rPr lang="zh-CN" sz="1800" b="1" kern="100">
                          <a:effectLst/>
                        </a:rPr>
                        <a:t>方案</a:t>
                      </a:r>
                      <a:endParaRPr lang="zh-CN" sz="105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b="1" kern="100">
                          <a:effectLst/>
                        </a:rPr>
                        <a:t>总投资（第</a:t>
                      </a:r>
                      <a:r>
                        <a:rPr lang="en-US" sz="1800" b="1" kern="100">
                          <a:effectLst/>
                        </a:rPr>
                        <a:t>0</a:t>
                      </a:r>
                      <a:r>
                        <a:rPr lang="zh-CN" sz="1800" b="1" kern="100">
                          <a:effectLst/>
                        </a:rPr>
                        <a:t>年）</a:t>
                      </a:r>
                      <a:endParaRPr lang="zh-CN" sz="105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1800" b="1" kern="100">
                          <a:effectLst/>
                        </a:rPr>
                        <a:t>年运营费用（第</a:t>
                      </a:r>
                      <a:r>
                        <a:rPr lang="en-US" sz="1800" b="1" kern="100">
                          <a:effectLst/>
                        </a:rPr>
                        <a:t>1</a:t>
                      </a:r>
                      <a:r>
                        <a:rPr lang="zh-CN" sz="1800" b="1" kern="100">
                          <a:effectLst/>
                        </a:rPr>
                        <a:t>年至第</a:t>
                      </a:r>
                      <a:r>
                        <a:rPr lang="en-US" sz="1800" b="1" kern="100">
                          <a:effectLst/>
                        </a:rPr>
                        <a:t>8</a:t>
                      </a:r>
                      <a:r>
                        <a:rPr lang="zh-CN" sz="1800" b="1" kern="100">
                          <a:effectLst/>
                        </a:rPr>
                        <a:t>年末）</a:t>
                      </a:r>
                      <a:endParaRPr lang="zh-CN" sz="105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97339913"/>
                  </a:ext>
                </a:extLst>
              </a:tr>
              <a:tr h="0">
                <a:tc>
                  <a:txBody>
                    <a:bodyPr/>
                    <a:lstStyle/>
                    <a:p>
                      <a:pPr algn="just">
                        <a:spcAft>
                          <a:spcPts val="0"/>
                        </a:spcAft>
                      </a:pPr>
                      <a:r>
                        <a:rPr lang="en-US" sz="1800" b="1" kern="100">
                          <a:effectLst/>
                        </a:rPr>
                        <a:t>A</a:t>
                      </a:r>
                      <a:endParaRPr lang="zh-CN" sz="105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b="1" kern="100">
                          <a:effectLst/>
                        </a:rPr>
                        <a:t>300</a:t>
                      </a:r>
                      <a:endParaRPr lang="zh-CN" sz="105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b="1" kern="100">
                          <a:effectLst/>
                        </a:rPr>
                        <a:t>40</a:t>
                      </a:r>
                      <a:endParaRPr lang="zh-CN" sz="105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77675986"/>
                  </a:ext>
                </a:extLst>
              </a:tr>
              <a:tr h="0">
                <a:tc>
                  <a:txBody>
                    <a:bodyPr/>
                    <a:lstStyle/>
                    <a:p>
                      <a:pPr algn="just">
                        <a:spcAft>
                          <a:spcPts val="0"/>
                        </a:spcAft>
                      </a:pPr>
                      <a:r>
                        <a:rPr lang="en-US" sz="1800" b="1" kern="100">
                          <a:effectLst/>
                        </a:rPr>
                        <a:t>B</a:t>
                      </a:r>
                      <a:endParaRPr lang="zh-CN" sz="105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b="1" kern="100">
                          <a:effectLst/>
                        </a:rPr>
                        <a:t>350</a:t>
                      </a:r>
                      <a:endParaRPr lang="zh-CN" sz="105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b="1" kern="100">
                          <a:effectLst/>
                        </a:rPr>
                        <a:t>35</a:t>
                      </a:r>
                      <a:endParaRPr lang="zh-CN" sz="105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50420126"/>
                  </a:ext>
                </a:extLst>
              </a:tr>
              <a:tr h="0">
                <a:tc>
                  <a:txBody>
                    <a:bodyPr/>
                    <a:lstStyle/>
                    <a:p>
                      <a:pPr algn="just">
                        <a:spcAft>
                          <a:spcPts val="0"/>
                        </a:spcAft>
                      </a:pPr>
                      <a:r>
                        <a:rPr lang="en-US" sz="1800" b="1" kern="100">
                          <a:effectLst/>
                        </a:rPr>
                        <a:t>C</a:t>
                      </a:r>
                      <a:endParaRPr lang="zh-CN" sz="105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b="1" kern="100">
                          <a:effectLst/>
                        </a:rPr>
                        <a:t>380</a:t>
                      </a:r>
                      <a:endParaRPr lang="zh-CN" sz="105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800" b="1" kern="100">
                          <a:effectLst/>
                        </a:rPr>
                        <a:t>30</a:t>
                      </a:r>
                      <a:endParaRPr lang="zh-CN" sz="105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82823324"/>
                  </a:ext>
                </a:extLst>
              </a:tr>
            </a:tbl>
          </a:graphicData>
        </a:graphic>
      </p:graphicFrame>
      <p:sp>
        <p:nvSpPr>
          <p:cNvPr id="4" name="Rectangle 1"/>
          <p:cNvSpPr>
            <a:spLocks noChangeArrowheads="1"/>
          </p:cNvSpPr>
          <p:nvPr/>
        </p:nvSpPr>
        <p:spPr bwMode="auto">
          <a:xfrm>
            <a:off x="699932" y="1135894"/>
            <a:ext cx="738481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98438" algn="l"/>
              </a:tabLst>
              <a:defRPr>
                <a:solidFill>
                  <a:schemeClr val="tx1"/>
                </a:solidFill>
                <a:latin typeface="Arial" panose="020B0604020202020204" pitchFamily="34" charset="0"/>
              </a:defRPr>
            </a:lvl1pPr>
            <a:lvl2pPr eaLnBrk="0" fontAlgn="base" hangingPunct="0">
              <a:spcBef>
                <a:spcPct val="0"/>
              </a:spcBef>
              <a:spcAft>
                <a:spcPct val="0"/>
              </a:spcAft>
              <a:tabLst>
                <a:tab pos="198438" algn="l"/>
              </a:tabLst>
              <a:defRPr>
                <a:solidFill>
                  <a:schemeClr val="tx1"/>
                </a:solidFill>
                <a:latin typeface="Arial" panose="020B0604020202020204" pitchFamily="34" charset="0"/>
              </a:defRPr>
            </a:lvl2pPr>
            <a:lvl3pPr eaLnBrk="0" fontAlgn="base" hangingPunct="0">
              <a:spcBef>
                <a:spcPct val="0"/>
              </a:spcBef>
              <a:spcAft>
                <a:spcPct val="0"/>
              </a:spcAft>
              <a:tabLst>
                <a:tab pos="198438" algn="l"/>
              </a:tabLst>
              <a:defRPr>
                <a:solidFill>
                  <a:schemeClr val="tx1"/>
                </a:solidFill>
                <a:latin typeface="Arial" panose="020B0604020202020204" pitchFamily="34" charset="0"/>
              </a:defRPr>
            </a:lvl3pPr>
            <a:lvl4pPr eaLnBrk="0" fontAlgn="base" hangingPunct="0">
              <a:spcBef>
                <a:spcPct val="0"/>
              </a:spcBef>
              <a:spcAft>
                <a:spcPct val="0"/>
              </a:spcAft>
              <a:tabLst>
                <a:tab pos="198438" algn="l"/>
              </a:tabLst>
              <a:defRPr>
                <a:solidFill>
                  <a:schemeClr val="tx1"/>
                </a:solidFill>
                <a:latin typeface="Arial" panose="020B0604020202020204" pitchFamily="34" charset="0"/>
              </a:defRPr>
            </a:lvl4pPr>
            <a:lvl5pPr eaLnBrk="0" fontAlgn="base" hangingPunct="0">
              <a:spcBef>
                <a:spcPct val="0"/>
              </a:spcBef>
              <a:spcAft>
                <a:spcPct val="0"/>
              </a:spcAft>
              <a:tabLst>
                <a:tab pos="198438" algn="l"/>
              </a:tabLst>
              <a:defRPr>
                <a:solidFill>
                  <a:schemeClr val="tx1"/>
                </a:solidFill>
                <a:latin typeface="Arial" panose="020B0604020202020204" pitchFamily="34" charset="0"/>
              </a:defRPr>
            </a:lvl5pPr>
            <a:lvl6pPr eaLnBrk="0" fontAlgn="base" hangingPunct="0">
              <a:spcBef>
                <a:spcPct val="0"/>
              </a:spcBef>
              <a:spcAft>
                <a:spcPct val="0"/>
              </a:spcAft>
              <a:tabLst>
                <a:tab pos="198438" algn="l"/>
              </a:tabLst>
              <a:defRPr>
                <a:solidFill>
                  <a:schemeClr val="tx1"/>
                </a:solidFill>
                <a:latin typeface="Arial" panose="020B0604020202020204" pitchFamily="34" charset="0"/>
              </a:defRPr>
            </a:lvl6pPr>
            <a:lvl7pPr eaLnBrk="0" fontAlgn="base" hangingPunct="0">
              <a:spcBef>
                <a:spcPct val="0"/>
              </a:spcBef>
              <a:spcAft>
                <a:spcPct val="0"/>
              </a:spcAft>
              <a:tabLst>
                <a:tab pos="198438" algn="l"/>
              </a:tabLst>
              <a:defRPr>
                <a:solidFill>
                  <a:schemeClr val="tx1"/>
                </a:solidFill>
                <a:latin typeface="Arial" panose="020B0604020202020204" pitchFamily="34" charset="0"/>
              </a:defRPr>
            </a:lvl7pPr>
            <a:lvl8pPr eaLnBrk="0" fontAlgn="base" hangingPunct="0">
              <a:spcBef>
                <a:spcPct val="0"/>
              </a:spcBef>
              <a:spcAft>
                <a:spcPct val="0"/>
              </a:spcAft>
              <a:tabLst>
                <a:tab pos="198438" algn="l"/>
              </a:tabLst>
              <a:defRPr>
                <a:solidFill>
                  <a:schemeClr val="tx1"/>
                </a:solidFill>
                <a:latin typeface="Arial" panose="020B0604020202020204" pitchFamily="34" charset="0"/>
              </a:defRPr>
            </a:lvl8pPr>
            <a:lvl9pPr eaLnBrk="0" fontAlgn="base" hangingPunct="0">
              <a:spcBef>
                <a:spcPct val="0"/>
              </a:spcBef>
              <a:spcAft>
                <a:spcPct val="0"/>
              </a:spcAft>
              <a:tabLst>
                <a:tab pos="198438"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tabLst>
                <a:tab pos="198438" algn="l"/>
              </a:tabLst>
            </a:pPr>
            <a:r>
              <a:rPr kumimoji="0" lang="zh-CN" altLang="zh-CN"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某拟定项目有三个方案可供选择，其费用如表</a:t>
            </a:r>
            <a:r>
              <a:rPr kumimoji="0" lang="en-US" altLang="zh-CN"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2</a:t>
            </a:r>
            <a:r>
              <a:rPr kumimoji="0" lang="zh-CN" altLang="en-US"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所示。在基准折现率</a:t>
            </a:r>
            <a:r>
              <a:rPr kumimoji="0" lang="en-US" altLang="zh-CN"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i</a:t>
            </a:r>
            <a:r>
              <a:rPr kumimoji="0" lang="en-US" altLang="zh-CN" sz="2400" b="1" i="0" u="none" strike="noStrike" cap="none" normalizeH="0" baseline="-3000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0</a:t>
            </a:r>
            <a:r>
              <a:rPr kumimoji="0" lang="en-US" altLang="zh-CN"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 12%</a:t>
            </a:r>
            <a:r>
              <a:rPr kumimoji="0" lang="zh-CN" altLang="en-US"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的条件下，试用年费用法选择最优方案。</a:t>
            </a:r>
            <a:endParaRPr kumimoji="0" lang="zh-CN"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tab pos="198438" algn="l"/>
              </a:tabLst>
            </a:pPr>
            <a:r>
              <a:rPr kumimoji="0" lang="zh-CN" altLang="en-US"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表</a:t>
            </a:r>
            <a:r>
              <a:rPr kumimoji="0" lang="en-US" altLang="zh-CN"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2                   </a:t>
            </a:r>
            <a:r>
              <a:rPr kumimoji="0" lang="zh-CN" altLang="en-US"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（单位：万元）</a:t>
            </a:r>
            <a:endParaRPr kumimoji="0" lang="zh-CN"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198438" algn="l"/>
              </a:tabLst>
            </a:pPr>
            <a:endParaRPr kumimoji="0" lang="zh-CN" altLang="en-US" sz="2400" b="0" i="0" u="none" strike="noStrike" cap="none" normalizeH="0" baseline="0" smtClean="0">
              <a:ln>
                <a:noFill/>
              </a:ln>
              <a:solidFill>
                <a:schemeClr val="tx1"/>
              </a:solidFill>
              <a:effectLst/>
              <a:latin typeface="Arial" panose="020B0604020202020204" pitchFamily="34" charset="0"/>
            </a:endParaRPr>
          </a:p>
        </p:txBody>
      </p:sp>
      <p:sp>
        <p:nvSpPr>
          <p:cNvPr id="5" name="文本框 4"/>
          <p:cNvSpPr txBox="1"/>
          <p:nvPr/>
        </p:nvSpPr>
        <p:spPr>
          <a:xfrm>
            <a:off x="811694" y="397230"/>
            <a:ext cx="5037992" cy="738664"/>
          </a:xfrm>
          <a:prstGeom prst="rect">
            <a:avLst/>
          </a:prstGeom>
          <a:noFill/>
        </p:spPr>
        <p:txBody>
          <a:bodyPr wrap="square" rtlCol="0">
            <a:spAutoFit/>
          </a:bodyPr>
          <a:lstStyle/>
          <a:p>
            <a:r>
              <a:rPr lang="zh-CN" altLang="en-US" sz="2400" b="1" smtClean="0">
                <a:solidFill>
                  <a:srgbClr val="FF0000"/>
                </a:solidFill>
                <a:ea typeface="微软雅黑 Light" panose="020B0502040204020203" pitchFamily="34" charset="-122"/>
              </a:rPr>
              <a:t>年费用法计算</a:t>
            </a:r>
            <a:r>
              <a:rPr lang="zh-CN" altLang="en-US" sz="2400" b="1">
                <a:solidFill>
                  <a:srgbClr val="FF0000"/>
                </a:solidFill>
                <a:ea typeface="微软雅黑 Light" panose="020B0502040204020203" pitchFamily="34" charset="-122"/>
              </a:rPr>
              <a:t>例题延伸</a:t>
            </a:r>
            <a:endParaRPr lang="zh-CN" altLang="en-US" sz="2400" b="1">
              <a:solidFill>
                <a:srgbClr val="FF0000"/>
              </a:solidFill>
            </a:endParaRPr>
          </a:p>
          <a:p>
            <a:endParaRPr lang="zh-CN" altLang="en-US"/>
          </a:p>
        </p:txBody>
      </p:sp>
    </p:spTree>
    <p:extLst>
      <p:ext uri="{BB962C8B-B14F-4D97-AF65-F5344CB8AC3E}">
        <p14:creationId xmlns:p14="http://schemas.microsoft.com/office/powerpoint/2010/main" val="329339839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1487228123"/>
              </p:ext>
            </p:extLst>
          </p:nvPr>
        </p:nvGraphicFramePr>
        <p:xfrm>
          <a:off x="1465193" y="2066342"/>
          <a:ext cx="5207635" cy="1463040"/>
        </p:xfrm>
        <a:graphic>
          <a:graphicData uri="http://schemas.openxmlformats.org/drawingml/2006/table">
            <a:tbl>
              <a:tblPr>
                <a:tableStyleId>{5C22544A-7EE6-4342-B048-85BDC9FD1C3A}</a:tableStyleId>
              </a:tblPr>
              <a:tblGrid>
                <a:gridCol w="1287145">
                  <a:extLst>
                    <a:ext uri="{9D8B030D-6E8A-4147-A177-3AD203B41FA5}">
                      <a16:colId xmlns:a16="http://schemas.microsoft.com/office/drawing/2014/main" val="94306293"/>
                    </a:ext>
                  </a:extLst>
                </a:gridCol>
                <a:gridCol w="1710055">
                  <a:extLst>
                    <a:ext uri="{9D8B030D-6E8A-4147-A177-3AD203B41FA5}">
                      <a16:colId xmlns:a16="http://schemas.microsoft.com/office/drawing/2014/main" val="1442499163"/>
                    </a:ext>
                  </a:extLst>
                </a:gridCol>
                <a:gridCol w="2210435">
                  <a:extLst>
                    <a:ext uri="{9D8B030D-6E8A-4147-A177-3AD203B41FA5}">
                      <a16:colId xmlns:a16="http://schemas.microsoft.com/office/drawing/2014/main" val="1484295797"/>
                    </a:ext>
                  </a:extLst>
                </a:gridCol>
              </a:tblGrid>
              <a:tr h="0">
                <a:tc>
                  <a:txBody>
                    <a:bodyPr/>
                    <a:lstStyle/>
                    <a:p>
                      <a:pPr algn="just">
                        <a:spcAft>
                          <a:spcPts val="0"/>
                        </a:spcAft>
                      </a:pPr>
                      <a:r>
                        <a:rPr lang="zh-CN" sz="2400" b="1" kern="100">
                          <a:effectLst/>
                        </a:rPr>
                        <a:t>方案</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b="1" kern="100">
                          <a:effectLst/>
                        </a:rPr>
                        <a:t>总投资</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zh-CN" sz="2400" b="1" kern="100">
                          <a:effectLst/>
                        </a:rPr>
                        <a:t>年成本</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89339704"/>
                  </a:ext>
                </a:extLst>
              </a:tr>
              <a:tr h="0">
                <a:tc>
                  <a:txBody>
                    <a:bodyPr/>
                    <a:lstStyle/>
                    <a:p>
                      <a:pPr algn="just">
                        <a:spcAft>
                          <a:spcPts val="0"/>
                        </a:spcAft>
                      </a:pPr>
                      <a:r>
                        <a:rPr lang="en-US" sz="2400" b="1" kern="100">
                          <a:effectLst/>
                        </a:rPr>
                        <a:t>I</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1100</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1200</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29131709"/>
                  </a:ext>
                </a:extLst>
              </a:tr>
              <a:tr h="0">
                <a:tc>
                  <a:txBody>
                    <a:bodyPr/>
                    <a:lstStyle/>
                    <a:p>
                      <a:pPr algn="just">
                        <a:spcAft>
                          <a:spcPts val="0"/>
                        </a:spcAft>
                      </a:pPr>
                      <a:r>
                        <a:rPr lang="en-US" sz="2400" b="1" kern="100">
                          <a:effectLst/>
                        </a:rPr>
                        <a:t>II</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1200</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1000</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83946245"/>
                  </a:ext>
                </a:extLst>
              </a:tr>
              <a:tr h="0">
                <a:tc>
                  <a:txBody>
                    <a:bodyPr/>
                    <a:lstStyle/>
                    <a:p>
                      <a:pPr algn="just">
                        <a:spcAft>
                          <a:spcPts val="0"/>
                        </a:spcAft>
                      </a:pPr>
                      <a:r>
                        <a:rPr lang="en-US" sz="2400" b="1" kern="100">
                          <a:effectLst/>
                        </a:rPr>
                        <a:t>III</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1500</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2400" b="1" kern="100">
                          <a:effectLst/>
                        </a:rPr>
                        <a:t>800</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6441794"/>
                  </a:ext>
                </a:extLst>
              </a:tr>
            </a:tbl>
          </a:graphicData>
        </a:graphic>
      </p:graphicFrame>
      <p:sp>
        <p:nvSpPr>
          <p:cNvPr id="4" name="Rectangle 1"/>
          <p:cNvSpPr>
            <a:spLocks noChangeArrowheads="1"/>
          </p:cNvSpPr>
          <p:nvPr/>
        </p:nvSpPr>
        <p:spPr bwMode="auto">
          <a:xfrm>
            <a:off x="334107" y="461953"/>
            <a:ext cx="814167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8" eaLnBrk="0" fontAlgn="base" hangingPunct="0">
              <a:spcBef>
                <a:spcPct val="0"/>
              </a:spcBef>
              <a:spcAft>
                <a:spcPct val="0"/>
              </a:spcAft>
            </a:pPr>
            <a:r>
              <a:rPr kumimoji="0" lang="zh-CN" altLang="zh-CN"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有三个项目方案可供选择，它们的生产规模相同，投资和年成本如表所示。设寿命周期为</a:t>
            </a:r>
            <a:r>
              <a:rPr kumimoji="0" lang="en-US" altLang="zh-CN"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5</a:t>
            </a:r>
            <a:r>
              <a:rPr kumimoji="0" lang="zh-CN" altLang="en-US"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年，利率</a:t>
            </a:r>
            <a:r>
              <a:rPr kumimoji="0" lang="en-US" altLang="zh-CN"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12%</a:t>
            </a:r>
            <a:r>
              <a:rPr kumimoji="0" lang="zh-CN" altLang="en-US" sz="24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，试采用费用现值和年费法比较和选择方案。（单位：万元）</a:t>
            </a:r>
            <a:endParaRPr kumimoji="0" lang="zh-CN" altLang="en-US" sz="8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
        <p:nvSpPr>
          <p:cNvPr id="5" name="文本框 4"/>
          <p:cNvSpPr txBox="1"/>
          <p:nvPr/>
        </p:nvSpPr>
        <p:spPr>
          <a:xfrm>
            <a:off x="459353" y="29091"/>
            <a:ext cx="6213475" cy="738664"/>
          </a:xfrm>
          <a:prstGeom prst="rect">
            <a:avLst/>
          </a:prstGeom>
          <a:noFill/>
        </p:spPr>
        <p:txBody>
          <a:bodyPr wrap="square" rtlCol="0">
            <a:spAutoFit/>
          </a:bodyPr>
          <a:lstStyle/>
          <a:p>
            <a:r>
              <a:rPr lang="zh-CN" altLang="en-US" sz="2400" b="1">
                <a:solidFill>
                  <a:srgbClr val="FF0000"/>
                </a:solidFill>
                <a:ea typeface="微软雅黑 Light" panose="020B0502040204020203" pitchFamily="34" charset="-122"/>
              </a:rPr>
              <a:t>年费用法（</a:t>
            </a:r>
            <a:r>
              <a:rPr lang="en-US" altLang="zh-CN" sz="2400" b="1">
                <a:solidFill>
                  <a:srgbClr val="FF0000"/>
                </a:solidFill>
                <a:ea typeface="微软雅黑 Light" panose="020B0502040204020203" pitchFamily="34" charset="-122"/>
              </a:rPr>
              <a:t>AC</a:t>
            </a:r>
            <a:r>
              <a:rPr lang="en-US" altLang="zh-CN" sz="2400" b="1" smtClean="0">
                <a:solidFill>
                  <a:srgbClr val="FF0000"/>
                </a:solidFill>
                <a:ea typeface="微软雅黑 Light" panose="020B0502040204020203" pitchFamily="34" charset="-122"/>
              </a:rPr>
              <a:t>）</a:t>
            </a:r>
            <a:r>
              <a:rPr lang="zh-CN" altLang="en-US" sz="2400" b="1" smtClean="0">
                <a:solidFill>
                  <a:srgbClr val="FF0000"/>
                </a:solidFill>
                <a:ea typeface="微软雅黑 Light" panose="020B0502040204020203" pitchFamily="34" charset="-122"/>
              </a:rPr>
              <a:t>和费用现值法（</a:t>
            </a:r>
            <a:r>
              <a:rPr lang="en-US" altLang="zh-CN" sz="2400" b="1" smtClean="0">
                <a:solidFill>
                  <a:srgbClr val="FF0000"/>
                </a:solidFill>
                <a:ea typeface="微软雅黑 Light" panose="020B0502040204020203" pitchFamily="34" charset="-122"/>
              </a:rPr>
              <a:t>PC</a:t>
            </a:r>
            <a:r>
              <a:rPr lang="zh-CN" altLang="en-US" sz="2400" b="1" smtClean="0">
                <a:solidFill>
                  <a:srgbClr val="FF0000"/>
                </a:solidFill>
                <a:ea typeface="微软雅黑 Light" panose="020B0502040204020203" pitchFamily="34" charset="-122"/>
              </a:rPr>
              <a:t>）例题</a:t>
            </a:r>
            <a:endParaRPr lang="en-US" altLang="zh-CN" sz="2400" b="1">
              <a:solidFill>
                <a:srgbClr val="FF0000"/>
              </a:solidFill>
              <a:ea typeface="微软雅黑 Light" panose="020B0502040204020203" pitchFamily="34" charset="-122"/>
            </a:endParaRPr>
          </a:p>
          <a:p>
            <a:endParaRPr lang="zh-CN" altLang="en-US"/>
          </a:p>
        </p:txBody>
      </p:sp>
    </p:spTree>
    <p:extLst>
      <p:ext uri="{BB962C8B-B14F-4D97-AF65-F5344CB8AC3E}">
        <p14:creationId xmlns:p14="http://schemas.microsoft.com/office/powerpoint/2010/main" val="383627793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763689148"/>
              </p:ext>
            </p:extLst>
          </p:nvPr>
        </p:nvGraphicFramePr>
        <p:xfrm>
          <a:off x="1183945" y="2141025"/>
          <a:ext cx="6553287" cy="1463040"/>
        </p:xfrm>
        <a:graphic>
          <a:graphicData uri="http://schemas.openxmlformats.org/drawingml/2006/table">
            <a:tbl>
              <a:tblPr>
                <a:tableStyleId>{5C22544A-7EE6-4342-B048-85BDC9FD1C3A}</a:tableStyleId>
              </a:tblPr>
              <a:tblGrid>
                <a:gridCol w="1619743">
                  <a:extLst>
                    <a:ext uri="{9D8B030D-6E8A-4147-A177-3AD203B41FA5}">
                      <a16:colId xmlns:a16="http://schemas.microsoft.com/office/drawing/2014/main" val="2817612144"/>
                    </a:ext>
                  </a:extLst>
                </a:gridCol>
                <a:gridCol w="2151933">
                  <a:extLst>
                    <a:ext uri="{9D8B030D-6E8A-4147-A177-3AD203B41FA5}">
                      <a16:colId xmlns:a16="http://schemas.microsoft.com/office/drawing/2014/main" val="3936646662"/>
                    </a:ext>
                  </a:extLst>
                </a:gridCol>
                <a:gridCol w="2781611">
                  <a:extLst>
                    <a:ext uri="{9D8B030D-6E8A-4147-A177-3AD203B41FA5}">
                      <a16:colId xmlns:a16="http://schemas.microsoft.com/office/drawing/2014/main" val="721163219"/>
                    </a:ext>
                  </a:extLst>
                </a:gridCol>
              </a:tblGrid>
              <a:tr h="0">
                <a:tc>
                  <a:txBody>
                    <a:bodyPr/>
                    <a:lstStyle/>
                    <a:p>
                      <a:pPr algn="ctr">
                        <a:lnSpc>
                          <a:spcPct val="150000"/>
                        </a:lnSpc>
                        <a:spcAft>
                          <a:spcPts val="0"/>
                        </a:spcAft>
                      </a:pPr>
                      <a:r>
                        <a:rPr lang="zh-CN" sz="1600" b="1" kern="100">
                          <a:effectLst/>
                        </a:rPr>
                        <a:t>方案</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600" b="1" kern="100">
                          <a:effectLst/>
                        </a:rPr>
                        <a:t>总投资（第</a:t>
                      </a:r>
                      <a:r>
                        <a:rPr lang="en-US" sz="1600" b="1" kern="100">
                          <a:effectLst/>
                        </a:rPr>
                        <a:t>0</a:t>
                      </a:r>
                      <a:r>
                        <a:rPr lang="zh-CN" sz="1600" b="1" kern="100">
                          <a:effectLst/>
                        </a:rPr>
                        <a:t>年）</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zh-CN" sz="1600" b="1" kern="100">
                          <a:effectLst/>
                        </a:rPr>
                        <a:t>年运营费用（第</a:t>
                      </a:r>
                      <a:r>
                        <a:rPr lang="en-US" sz="1600" b="1" kern="100">
                          <a:effectLst/>
                        </a:rPr>
                        <a:t>1</a:t>
                      </a:r>
                      <a:r>
                        <a:rPr lang="zh-CN" sz="1600" b="1" kern="100">
                          <a:effectLst/>
                        </a:rPr>
                        <a:t>至</a:t>
                      </a:r>
                      <a:r>
                        <a:rPr lang="en-US" sz="1600" b="1" kern="100">
                          <a:effectLst/>
                        </a:rPr>
                        <a:t>10</a:t>
                      </a:r>
                      <a:r>
                        <a:rPr lang="zh-CN" sz="1600" b="1" kern="100">
                          <a:effectLst/>
                        </a:rPr>
                        <a:t>年末）</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30323534"/>
                  </a:ext>
                </a:extLst>
              </a:tr>
              <a:tr h="0">
                <a:tc>
                  <a:txBody>
                    <a:bodyPr/>
                    <a:lstStyle/>
                    <a:p>
                      <a:pPr algn="ctr">
                        <a:lnSpc>
                          <a:spcPct val="150000"/>
                        </a:lnSpc>
                        <a:spcAft>
                          <a:spcPts val="0"/>
                        </a:spcAft>
                      </a:pPr>
                      <a:r>
                        <a:rPr lang="en-US" sz="1600" b="1" kern="100">
                          <a:effectLst/>
                        </a:rPr>
                        <a:t>A</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kern="100">
                          <a:effectLst/>
                        </a:rPr>
                        <a:t>200</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kern="100">
                          <a:effectLst/>
                        </a:rPr>
                        <a:t>60</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98070500"/>
                  </a:ext>
                </a:extLst>
              </a:tr>
              <a:tr h="0">
                <a:tc>
                  <a:txBody>
                    <a:bodyPr/>
                    <a:lstStyle/>
                    <a:p>
                      <a:pPr algn="ctr">
                        <a:lnSpc>
                          <a:spcPct val="150000"/>
                        </a:lnSpc>
                        <a:spcAft>
                          <a:spcPts val="0"/>
                        </a:spcAft>
                      </a:pPr>
                      <a:r>
                        <a:rPr lang="en-US" sz="1600" b="1" kern="100">
                          <a:effectLst/>
                        </a:rPr>
                        <a:t>B</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kern="100">
                          <a:effectLst/>
                        </a:rPr>
                        <a:t>250</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kern="100">
                          <a:effectLst/>
                        </a:rPr>
                        <a:t>50</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09335652"/>
                  </a:ext>
                </a:extLst>
              </a:tr>
              <a:tr h="0">
                <a:tc>
                  <a:txBody>
                    <a:bodyPr/>
                    <a:lstStyle/>
                    <a:p>
                      <a:pPr algn="ctr">
                        <a:lnSpc>
                          <a:spcPct val="150000"/>
                        </a:lnSpc>
                        <a:spcAft>
                          <a:spcPts val="0"/>
                        </a:spcAft>
                      </a:pPr>
                      <a:r>
                        <a:rPr lang="en-US" sz="1600" b="1" kern="100">
                          <a:effectLst/>
                        </a:rPr>
                        <a:t>C</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kern="100">
                          <a:effectLst/>
                        </a:rPr>
                        <a:t>300</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ctr">
                        <a:lnSpc>
                          <a:spcPct val="150000"/>
                        </a:lnSpc>
                        <a:spcAft>
                          <a:spcPts val="0"/>
                        </a:spcAft>
                      </a:pPr>
                      <a:r>
                        <a:rPr lang="en-US" sz="1600" b="1" kern="100">
                          <a:effectLst/>
                        </a:rPr>
                        <a:t>30</a:t>
                      </a:r>
                      <a:endParaRPr lang="zh-CN" sz="1200" b="1"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71221434"/>
                  </a:ext>
                </a:extLst>
              </a:tr>
            </a:tbl>
          </a:graphicData>
        </a:graphic>
      </p:graphicFrame>
      <p:sp>
        <p:nvSpPr>
          <p:cNvPr id="4" name="Rectangle 1"/>
          <p:cNvSpPr>
            <a:spLocks noChangeArrowheads="1"/>
          </p:cNvSpPr>
          <p:nvPr/>
        </p:nvSpPr>
        <p:spPr bwMode="auto">
          <a:xfrm>
            <a:off x="802286" y="848363"/>
            <a:ext cx="767350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20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某拟定项目有三个方案可供选择，它们都满足同样的需求，其费用如下表</a:t>
            </a:r>
            <a:r>
              <a:rPr kumimoji="0" lang="en-US" altLang="zh-CN" sz="20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1</a:t>
            </a:r>
            <a:r>
              <a:rPr kumimoji="0" lang="zh-CN" altLang="en-US" sz="20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所示。在基准折现率</a:t>
            </a:r>
            <a:r>
              <a:rPr kumimoji="0" lang="en-US" altLang="zh-CN" sz="20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i</a:t>
            </a:r>
            <a:r>
              <a:rPr kumimoji="0" lang="en-US" altLang="zh-CN" sz="2000" b="1" i="0" u="none" strike="noStrike" cap="none" normalizeH="0" baseline="-3000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0</a:t>
            </a:r>
            <a:r>
              <a:rPr kumimoji="0" lang="en-US" altLang="zh-CN" sz="20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 8%</a:t>
            </a:r>
            <a:r>
              <a:rPr kumimoji="0" lang="zh-CN" altLang="en-US" sz="2000" b="1" i="0" u="none" strike="noStrike" cap="none" normalizeH="0" baseline="0" smtClean="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的条件下，试用年费用法和费用现值法选择最优方案。</a:t>
            </a:r>
            <a:endParaRPr kumimoji="0" lang="zh-CN" altLang="en-US" sz="1000" b="1" i="0" u="none" strike="noStrike" cap="none" normalizeH="0" baseline="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endParaRPr kumimoji="0" lang="zh-CN" altLang="en-US" sz="1800" b="0" i="0" u="none" strike="noStrike" cap="none" normalizeH="0" baseline="0" smtClean="0">
              <a:ln>
                <a:noFill/>
              </a:ln>
              <a:solidFill>
                <a:schemeClr val="tx1"/>
              </a:solidFill>
              <a:effectLst/>
              <a:latin typeface="Arial" panose="020B0604020202020204" pitchFamily="34" charset="0"/>
            </a:endParaRPr>
          </a:p>
        </p:txBody>
      </p:sp>
      <p:sp>
        <p:nvSpPr>
          <p:cNvPr id="5" name="文本框 4"/>
          <p:cNvSpPr txBox="1"/>
          <p:nvPr/>
        </p:nvSpPr>
        <p:spPr>
          <a:xfrm>
            <a:off x="408258" y="308653"/>
            <a:ext cx="6213475" cy="738664"/>
          </a:xfrm>
          <a:prstGeom prst="rect">
            <a:avLst/>
          </a:prstGeom>
          <a:noFill/>
        </p:spPr>
        <p:txBody>
          <a:bodyPr wrap="square" rtlCol="0">
            <a:spAutoFit/>
          </a:bodyPr>
          <a:lstStyle/>
          <a:p>
            <a:r>
              <a:rPr lang="zh-CN" altLang="en-US" sz="2400" b="1">
                <a:solidFill>
                  <a:srgbClr val="FF0000"/>
                </a:solidFill>
                <a:ea typeface="微软雅黑 Light" panose="020B0502040204020203" pitchFamily="34" charset="-122"/>
              </a:rPr>
              <a:t>年费用法（</a:t>
            </a:r>
            <a:r>
              <a:rPr lang="en-US" altLang="zh-CN" sz="2400" b="1">
                <a:solidFill>
                  <a:srgbClr val="FF0000"/>
                </a:solidFill>
                <a:ea typeface="微软雅黑 Light" panose="020B0502040204020203" pitchFamily="34" charset="-122"/>
              </a:rPr>
              <a:t>AC</a:t>
            </a:r>
            <a:r>
              <a:rPr lang="en-US" altLang="zh-CN" sz="2400" b="1" smtClean="0">
                <a:solidFill>
                  <a:srgbClr val="FF0000"/>
                </a:solidFill>
                <a:ea typeface="微软雅黑 Light" panose="020B0502040204020203" pitchFamily="34" charset="-122"/>
              </a:rPr>
              <a:t>）</a:t>
            </a:r>
            <a:r>
              <a:rPr lang="zh-CN" altLang="en-US" sz="2400" b="1" smtClean="0">
                <a:solidFill>
                  <a:srgbClr val="FF0000"/>
                </a:solidFill>
                <a:ea typeface="微软雅黑 Light" panose="020B0502040204020203" pitchFamily="34" charset="-122"/>
              </a:rPr>
              <a:t>和费用现值法（</a:t>
            </a:r>
            <a:r>
              <a:rPr lang="en-US" altLang="zh-CN" sz="2400" b="1" smtClean="0">
                <a:solidFill>
                  <a:srgbClr val="FF0000"/>
                </a:solidFill>
                <a:ea typeface="微软雅黑 Light" panose="020B0502040204020203" pitchFamily="34" charset="-122"/>
              </a:rPr>
              <a:t>PC</a:t>
            </a:r>
            <a:r>
              <a:rPr lang="zh-CN" altLang="en-US" sz="2400" b="1" smtClean="0">
                <a:solidFill>
                  <a:srgbClr val="FF0000"/>
                </a:solidFill>
                <a:ea typeface="微软雅黑 Light" panose="020B0502040204020203" pitchFamily="34" charset="-122"/>
              </a:rPr>
              <a:t>）例题</a:t>
            </a:r>
            <a:endParaRPr lang="en-US" altLang="zh-CN" sz="2400" b="1">
              <a:solidFill>
                <a:srgbClr val="FF0000"/>
              </a:solidFill>
              <a:ea typeface="微软雅黑 Light" panose="020B0502040204020203" pitchFamily="34" charset="-122"/>
            </a:endParaRPr>
          </a:p>
          <a:p>
            <a:endParaRPr lang="zh-CN" altLang="en-US"/>
          </a:p>
        </p:txBody>
      </p:sp>
    </p:spTree>
    <p:extLst>
      <p:ext uri="{BB962C8B-B14F-4D97-AF65-F5344CB8AC3E}">
        <p14:creationId xmlns:p14="http://schemas.microsoft.com/office/powerpoint/2010/main" val="199791325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AutoShape 4"/>
          <p:cNvSpPr>
            <a:spLocks noChangeArrowheads="1"/>
          </p:cNvSpPr>
          <p:nvPr/>
        </p:nvSpPr>
        <p:spPr bwMode="auto">
          <a:xfrm>
            <a:off x="293688" y="355600"/>
            <a:ext cx="3262313" cy="533400"/>
          </a:xfrm>
          <a:prstGeom prst="roundRect">
            <a:avLst>
              <a:gd name="adj" fmla="val 16667"/>
            </a:avLst>
          </a:prstGeom>
          <a:noFill/>
          <a:ln w="9525">
            <a:no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chemeClr val="tx1"/>
                </a:solidFill>
                <a:effectLst>
                  <a:outerShdw blurRad="38100" dist="38100" dir="2700000" algn="tl">
                    <a:srgbClr val="FFFFFF"/>
                  </a:outerShdw>
                </a:effectLst>
                <a:uLnTx/>
                <a:uFillTx/>
                <a:latin typeface="黑体" panose="02010609060101010101" pitchFamily="49" charset="-122"/>
                <a:ea typeface="黑体" panose="02010609060101010101" pitchFamily="49" charset="-122"/>
                <a:cs typeface="+mn-cs"/>
              </a:rPr>
              <a:t>三、</a:t>
            </a:r>
            <a:r>
              <a:rPr kumimoji="1" lang="zh-CN" altLang="en-US" sz="28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rPr>
              <a:t>现金流量图</a:t>
            </a:r>
            <a:endParaRPr kumimoji="1" lang="en-US" altLang="zh-CN" sz="2800" b="1" i="0" u="none" strike="noStrike" kern="1200" cap="none" spc="0" normalizeH="0" baseline="0" noProof="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4274" name="Rectangle 6"/>
          <p:cNvSpPr/>
          <p:nvPr/>
        </p:nvSpPr>
        <p:spPr>
          <a:xfrm>
            <a:off x="712788" y="1077913"/>
            <a:ext cx="7705725" cy="1041400"/>
          </a:xfrm>
          <a:prstGeom prst="rect">
            <a:avLst/>
          </a:prstGeom>
          <a:noFill/>
          <a:ln w="9525">
            <a:noFill/>
          </a:ln>
        </p:spPr>
        <p:txBody>
          <a:bodyPr anchor="ctr">
            <a:spAutoFit/>
          </a:bodyPr>
          <a:lstStyle/>
          <a:p>
            <a:pPr lvl="0" indent="0">
              <a:lnSpc>
                <a:spcPct val="130000"/>
              </a:lnSpc>
            </a:pPr>
            <a:r>
              <a:rPr lang="zh-CN" altLang="en-US" dirty="0">
                <a:latin typeface="Times New Roman" panose="02020603050405020304" pitchFamily="18" charset="0"/>
                <a:ea typeface="宋体" panose="02010600030101010101" pitchFamily="2" charset="-122"/>
              </a:rPr>
              <a:t>        </a:t>
            </a:r>
            <a:r>
              <a:rPr lang="zh-CN" altLang="en-US" b="1" dirty="0">
                <a:latin typeface="Times New Roman" panose="02020603050405020304" pitchFamily="18" charset="0"/>
                <a:ea typeface="宋体" panose="02010600030101010101" pitchFamily="2" charset="-122"/>
              </a:rPr>
              <a:t>以图形方式反映技术方案在</a:t>
            </a:r>
            <a:r>
              <a:rPr lang="zh-CN" altLang="en-US" b="1" dirty="0">
                <a:solidFill>
                  <a:srgbClr val="C00000"/>
                </a:solidFill>
                <a:latin typeface="Times New Roman" panose="02020603050405020304" pitchFamily="18" charset="0"/>
                <a:ea typeface="宋体" panose="02010600030101010101" pitchFamily="2" charset="-122"/>
              </a:rPr>
              <a:t>整个寿命周期</a:t>
            </a:r>
            <a:r>
              <a:rPr lang="zh-CN" altLang="en-US" b="1" dirty="0">
                <a:latin typeface="Times New Roman" panose="02020603050405020304" pitchFamily="18" charset="0"/>
                <a:ea typeface="宋体" panose="02010600030101010101" pitchFamily="2" charset="-122"/>
              </a:rPr>
              <a:t>内各时间点的现金流入和流出状况</a:t>
            </a:r>
            <a:r>
              <a:rPr lang="zh-CN" altLang="en-US" dirty="0">
                <a:latin typeface="Times New Roman" panose="02020603050405020304" pitchFamily="18" charset="0"/>
                <a:ea typeface="宋体" panose="02010600030101010101" pitchFamily="2" charset="-122"/>
              </a:rPr>
              <a:t>。</a:t>
            </a:r>
          </a:p>
        </p:txBody>
      </p:sp>
      <p:sp>
        <p:nvSpPr>
          <p:cNvPr id="37895" name="Rectangle 7"/>
          <p:cNvSpPr/>
          <p:nvPr/>
        </p:nvSpPr>
        <p:spPr>
          <a:xfrm>
            <a:off x="712788" y="5468938"/>
            <a:ext cx="309880" cy="570865"/>
          </a:xfrm>
          <a:prstGeom prst="rect">
            <a:avLst/>
          </a:prstGeom>
          <a:noFill/>
          <a:ln w="9525">
            <a:noFill/>
          </a:ln>
        </p:spPr>
        <p:txBody>
          <a:bodyPr wrap="none" anchor="t">
            <a:spAutoFit/>
          </a:bodyPr>
          <a:lstStyle/>
          <a:p>
            <a:pPr lvl="0" indent="0">
              <a:lnSpc>
                <a:spcPct val="130000"/>
              </a:lnSpc>
            </a:pPr>
            <a:r>
              <a:rPr lang="zh-CN" altLang="en-US" dirty="0">
                <a:latin typeface="Times New Roman" panose="02020603050405020304" pitchFamily="18" charset="0"/>
                <a:ea typeface="宋体" panose="02010600030101010101" pitchFamily="2" charset="-122"/>
              </a:rPr>
              <a:t> </a:t>
            </a:r>
          </a:p>
        </p:txBody>
      </p:sp>
      <p:grpSp>
        <p:nvGrpSpPr>
          <p:cNvPr id="3" name="Group 8"/>
          <p:cNvGrpSpPr/>
          <p:nvPr/>
        </p:nvGrpSpPr>
        <p:grpSpPr>
          <a:xfrm>
            <a:off x="1083628" y="2445385"/>
            <a:ext cx="7007225" cy="1914525"/>
            <a:chOff x="384" y="1866"/>
            <a:chExt cx="4414" cy="1206"/>
          </a:xfrm>
        </p:grpSpPr>
        <p:sp>
          <p:nvSpPr>
            <p:cNvPr id="54277" name="Line 9"/>
            <p:cNvSpPr/>
            <p:nvPr/>
          </p:nvSpPr>
          <p:spPr>
            <a:xfrm flipV="1">
              <a:off x="2617" y="2284"/>
              <a:ext cx="182" cy="173"/>
            </a:xfrm>
            <a:prstGeom prst="line">
              <a:avLst/>
            </a:prstGeom>
            <a:ln w="9525" cap="flat" cmpd="sng">
              <a:solidFill>
                <a:schemeClr val="tx1"/>
              </a:solidFill>
              <a:prstDash val="dash"/>
              <a:round/>
              <a:headEnd type="none" w="med" len="med"/>
              <a:tailEnd type="none" w="med" len="med"/>
            </a:ln>
          </p:spPr>
        </p:sp>
        <p:sp>
          <p:nvSpPr>
            <p:cNvPr id="54278" name="Line 10"/>
            <p:cNvSpPr/>
            <p:nvPr/>
          </p:nvSpPr>
          <p:spPr>
            <a:xfrm>
              <a:off x="2799" y="2284"/>
              <a:ext cx="0" cy="389"/>
            </a:xfrm>
            <a:prstGeom prst="line">
              <a:avLst/>
            </a:prstGeom>
            <a:ln w="9525" cap="flat" cmpd="sng">
              <a:solidFill>
                <a:schemeClr val="tx1"/>
              </a:solidFill>
              <a:prstDash val="dash"/>
              <a:round/>
              <a:headEnd type="none" w="med" len="med"/>
              <a:tailEnd type="none" w="med" len="med"/>
            </a:ln>
          </p:spPr>
        </p:sp>
        <p:sp>
          <p:nvSpPr>
            <p:cNvPr id="54279" name="Line 11"/>
            <p:cNvSpPr/>
            <p:nvPr/>
          </p:nvSpPr>
          <p:spPr>
            <a:xfrm flipV="1">
              <a:off x="2799" y="2457"/>
              <a:ext cx="272" cy="216"/>
            </a:xfrm>
            <a:prstGeom prst="line">
              <a:avLst/>
            </a:prstGeom>
            <a:ln w="9525" cap="flat" cmpd="sng">
              <a:solidFill>
                <a:schemeClr val="tx1"/>
              </a:solidFill>
              <a:prstDash val="dash"/>
              <a:round/>
              <a:headEnd type="none" w="med" len="med"/>
              <a:tailEnd type="none" w="med" len="med"/>
            </a:ln>
          </p:spPr>
        </p:sp>
        <p:sp>
          <p:nvSpPr>
            <p:cNvPr id="54280" name="Line 12"/>
            <p:cNvSpPr/>
            <p:nvPr/>
          </p:nvSpPr>
          <p:spPr>
            <a:xfrm>
              <a:off x="3071" y="2457"/>
              <a:ext cx="1045" cy="0"/>
            </a:xfrm>
            <a:prstGeom prst="line">
              <a:avLst/>
            </a:prstGeom>
            <a:ln w="9525" cap="flat" cmpd="sng">
              <a:solidFill>
                <a:schemeClr val="tx1"/>
              </a:solidFill>
              <a:prstDash val="solid"/>
              <a:round/>
              <a:headEnd type="none" w="med" len="med"/>
              <a:tailEnd type="none" w="med" len="med"/>
            </a:ln>
          </p:spPr>
        </p:sp>
        <p:sp>
          <p:nvSpPr>
            <p:cNvPr id="54281" name="Line 13"/>
            <p:cNvSpPr/>
            <p:nvPr/>
          </p:nvSpPr>
          <p:spPr>
            <a:xfrm flipV="1">
              <a:off x="4116" y="2154"/>
              <a:ext cx="0" cy="303"/>
            </a:xfrm>
            <a:prstGeom prst="line">
              <a:avLst/>
            </a:prstGeom>
            <a:ln w="9525" cap="flat" cmpd="sng">
              <a:solidFill>
                <a:schemeClr val="tx1"/>
              </a:solidFill>
              <a:prstDash val="solid"/>
              <a:round/>
              <a:headEnd type="none" w="med" len="med"/>
              <a:tailEnd type="triangle" w="med" len="med"/>
            </a:ln>
          </p:spPr>
        </p:sp>
        <p:sp>
          <p:nvSpPr>
            <p:cNvPr id="54282" name="Line 14"/>
            <p:cNvSpPr/>
            <p:nvPr/>
          </p:nvSpPr>
          <p:spPr>
            <a:xfrm flipV="1">
              <a:off x="3662" y="2154"/>
              <a:ext cx="0" cy="303"/>
            </a:xfrm>
            <a:prstGeom prst="line">
              <a:avLst/>
            </a:prstGeom>
            <a:ln w="9525" cap="flat" cmpd="sng">
              <a:solidFill>
                <a:schemeClr val="tx1"/>
              </a:solidFill>
              <a:prstDash val="solid"/>
              <a:round/>
              <a:headEnd type="none" w="med" len="med"/>
              <a:tailEnd type="triangle" w="med" len="med"/>
            </a:ln>
          </p:spPr>
        </p:sp>
        <p:sp>
          <p:nvSpPr>
            <p:cNvPr id="54283" name="Line 15"/>
            <p:cNvSpPr/>
            <p:nvPr/>
          </p:nvSpPr>
          <p:spPr>
            <a:xfrm flipV="1">
              <a:off x="2117" y="2154"/>
              <a:ext cx="0" cy="303"/>
            </a:xfrm>
            <a:prstGeom prst="line">
              <a:avLst/>
            </a:prstGeom>
            <a:ln w="9525" cap="flat" cmpd="sng">
              <a:solidFill>
                <a:schemeClr val="tx1"/>
              </a:solidFill>
              <a:prstDash val="solid"/>
              <a:round/>
              <a:headEnd type="none" w="med" len="med"/>
              <a:tailEnd type="triangle" w="med" len="med"/>
            </a:ln>
          </p:spPr>
        </p:sp>
        <p:sp>
          <p:nvSpPr>
            <p:cNvPr id="54284" name="Line 16"/>
            <p:cNvSpPr/>
            <p:nvPr/>
          </p:nvSpPr>
          <p:spPr>
            <a:xfrm>
              <a:off x="556" y="2450"/>
              <a:ext cx="0" cy="216"/>
            </a:xfrm>
            <a:prstGeom prst="line">
              <a:avLst/>
            </a:prstGeom>
            <a:ln w="9525" cap="flat" cmpd="sng">
              <a:solidFill>
                <a:schemeClr val="tx1"/>
              </a:solidFill>
              <a:prstDash val="solid"/>
              <a:round/>
              <a:headEnd type="none" w="med" len="med"/>
              <a:tailEnd type="triangle" w="med" len="med"/>
            </a:ln>
          </p:spPr>
        </p:sp>
        <p:sp>
          <p:nvSpPr>
            <p:cNvPr id="54285" name="Line 17"/>
            <p:cNvSpPr/>
            <p:nvPr/>
          </p:nvSpPr>
          <p:spPr>
            <a:xfrm>
              <a:off x="1101" y="2457"/>
              <a:ext cx="0" cy="519"/>
            </a:xfrm>
            <a:prstGeom prst="line">
              <a:avLst/>
            </a:prstGeom>
            <a:ln w="9525" cap="flat" cmpd="sng">
              <a:solidFill>
                <a:schemeClr val="tx1"/>
              </a:solidFill>
              <a:prstDash val="solid"/>
              <a:round/>
              <a:headEnd type="none" w="med" len="med"/>
              <a:tailEnd type="triangle" w="med" len="med"/>
            </a:ln>
          </p:spPr>
        </p:sp>
        <p:sp>
          <p:nvSpPr>
            <p:cNvPr id="54286" name="Line 18"/>
            <p:cNvSpPr/>
            <p:nvPr/>
          </p:nvSpPr>
          <p:spPr>
            <a:xfrm flipV="1">
              <a:off x="1601" y="1938"/>
              <a:ext cx="0" cy="519"/>
            </a:xfrm>
            <a:prstGeom prst="line">
              <a:avLst/>
            </a:prstGeom>
            <a:ln w="9525" cap="flat" cmpd="sng">
              <a:solidFill>
                <a:schemeClr val="tx1"/>
              </a:solidFill>
              <a:prstDash val="solid"/>
              <a:round/>
              <a:headEnd type="none" w="med" len="med"/>
              <a:tailEnd type="triangle" w="med" len="med"/>
            </a:ln>
          </p:spPr>
        </p:sp>
        <p:sp>
          <p:nvSpPr>
            <p:cNvPr id="54287" name="Text Box 19"/>
            <p:cNvSpPr txBox="1"/>
            <p:nvPr/>
          </p:nvSpPr>
          <p:spPr>
            <a:xfrm>
              <a:off x="384" y="2327"/>
              <a:ext cx="318" cy="288"/>
            </a:xfrm>
            <a:prstGeom prst="rect">
              <a:avLst/>
            </a:prstGeom>
            <a:noFill/>
            <a:ln w="9525">
              <a:noFill/>
            </a:ln>
          </p:spPr>
          <p:txBody>
            <a:bodyPr anchor="t">
              <a:spAutoFit/>
            </a:bodyPr>
            <a:lstStyle/>
            <a:p>
              <a:pPr lvl="0" indent="0">
                <a:spcBef>
                  <a:spcPct val="50000"/>
                </a:spcBef>
              </a:pPr>
              <a:r>
                <a:rPr lang="zh-CN" altLang="en-US" b="1" dirty="0">
                  <a:latin typeface="黑体" panose="02010609060101010101" pitchFamily="49" charset="-122"/>
                  <a:ea typeface="黑体" panose="02010609060101010101" pitchFamily="49" charset="-122"/>
                </a:rPr>
                <a:t>0</a:t>
              </a:r>
              <a:endParaRPr lang="zh-CN" altLang="en-US" dirty="0">
                <a:latin typeface="Times New Roman" panose="02020603050405020304" pitchFamily="18" charset="0"/>
                <a:ea typeface="宋体" panose="02010600030101010101" pitchFamily="2" charset="-122"/>
              </a:endParaRPr>
            </a:p>
          </p:txBody>
        </p:sp>
        <p:sp>
          <p:nvSpPr>
            <p:cNvPr id="54288" name="Text Box 20"/>
            <p:cNvSpPr txBox="1"/>
            <p:nvPr/>
          </p:nvSpPr>
          <p:spPr>
            <a:xfrm>
              <a:off x="874" y="2197"/>
              <a:ext cx="591" cy="288"/>
            </a:xfrm>
            <a:prstGeom prst="rect">
              <a:avLst/>
            </a:prstGeom>
            <a:noFill/>
            <a:ln w="9525">
              <a:noFill/>
            </a:ln>
          </p:spPr>
          <p:txBody>
            <a:bodyPr anchor="t">
              <a:spAutoFit/>
            </a:bodyPr>
            <a:lstStyle/>
            <a:p>
              <a:pPr lvl="0" indent="0">
                <a:spcBef>
                  <a:spcPct val="50000"/>
                </a:spcBef>
              </a:pPr>
              <a:r>
                <a:rPr lang="zh-CN" altLang="en-US" b="1" dirty="0">
                  <a:latin typeface="黑体" panose="02010609060101010101" pitchFamily="49" charset="-122"/>
                  <a:ea typeface="黑体" panose="02010609060101010101" pitchFamily="49" charset="-122"/>
                </a:rPr>
                <a:t>1</a:t>
              </a:r>
              <a:endParaRPr lang="zh-CN" altLang="en-US" dirty="0">
                <a:latin typeface="Times New Roman" panose="02020603050405020304" pitchFamily="18" charset="0"/>
                <a:ea typeface="宋体" panose="02010600030101010101" pitchFamily="2" charset="-122"/>
              </a:endParaRPr>
            </a:p>
          </p:txBody>
        </p:sp>
        <p:sp>
          <p:nvSpPr>
            <p:cNvPr id="54289" name="Text Box 21"/>
            <p:cNvSpPr txBox="1"/>
            <p:nvPr/>
          </p:nvSpPr>
          <p:spPr>
            <a:xfrm>
              <a:off x="1329" y="2203"/>
              <a:ext cx="363" cy="288"/>
            </a:xfrm>
            <a:prstGeom prst="rect">
              <a:avLst/>
            </a:prstGeom>
            <a:noFill/>
            <a:ln w="9525">
              <a:noFill/>
            </a:ln>
          </p:spPr>
          <p:txBody>
            <a:bodyPr anchor="t">
              <a:spAutoFit/>
            </a:bodyPr>
            <a:lstStyle/>
            <a:p>
              <a:pPr lvl="0" indent="0">
                <a:spcBef>
                  <a:spcPct val="50000"/>
                </a:spcBef>
              </a:pPr>
              <a:r>
                <a:rPr lang="zh-CN" altLang="en-US" b="1" dirty="0">
                  <a:latin typeface="黑体" panose="02010609060101010101" pitchFamily="49" charset="-122"/>
                  <a:ea typeface="黑体" panose="02010609060101010101" pitchFamily="49" charset="-122"/>
                </a:rPr>
                <a:t>2</a:t>
              </a:r>
              <a:endParaRPr lang="zh-CN" altLang="en-US" dirty="0">
                <a:latin typeface="Times New Roman" panose="02020603050405020304" pitchFamily="18" charset="0"/>
                <a:ea typeface="宋体" panose="02010600030101010101" pitchFamily="2" charset="-122"/>
              </a:endParaRPr>
            </a:p>
          </p:txBody>
        </p:sp>
        <p:sp>
          <p:nvSpPr>
            <p:cNvPr id="54290" name="Text Box 22"/>
            <p:cNvSpPr txBox="1"/>
            <p:nvPr/>
          </p:nvSpPr>
          <p:spPr>
            <a:xfrm>
              <a:off x="1874" y="2197"/>
              <a:ext cx="365" cy="288"/>
            </a:xfrm>
            <a:prstGeom prst="rect">
              <a:avLst/>
            </a:prstGeom>
            <a:noFill/>
            <a:ln w="9525">
              <a:noFill/>
            </a:ln>
          </p:spPr>
          <p:txBody>
            <a:bodyPr anchor="t">
              <a:spAutoFit/>
            </a:bodyPr>
            <a:lstStyle/>
            <a:p>
              <a:pPr lvl="0" indent="0">
                <a:spcBef>
                  <a:spcPct val="50000"/>
                </a:spcBef>
              </a:pPr>
              <a:r>
                <a:rPr lang="zh-CN" altLang="en-US" b="1" dirty="0">
                  <a:latin typeface="黑体" panose="02010609060101010101" pitchFamily="49" charset="-122"/>
                  <a:ea typeface="黑体" panose="02010609060101010101" pitchFamily="49" charset="-122"/>
                </a:rPr>
                <a:t>3</a:t>
              </a:r>
              <a:endParaRPr lang="zh-CN" altLang="en-US" dirty="0">
                <a:latin typeface="Times New Roman" panose="02020603050405020304" pitchFamily="18" charset="0"/>
                <a:ea typeface="宋体" panose="02010600030101010101" pitchFamily="2" charset="-122"/>
              </a:endParaRPr>
            </a:p>
          </p:txBody>
        </p:sp>
        <p:sp>
          <p:nvSpPr>
            <p:cNvPr id="54291" name="Text Box 23"/>
            <p:cNvSpPr txBox="1"/>
            <p:nvPr/>
          </p:nvSpPr>
          <p:spPr>
            <a:xfrm>
              <a:off x="4252" y="2284"/>
              <a:ext cx="546" cy="288"/>
            </a:xfrm>
            <a:prstGeom prst="rect">
              <a:avLst/>
            </a:prstGeom>
            <a:noFill/>
            <a:ln w="9525">
              <a:noFill/>
            </a:ln>
          </p:spPr>
          <p:txBody>
            <a:bodyPr anchor="t">
              <a:spAutoFit/>
            </a:bodyPr>
            <a:lstStyle/>
            <a:p>
              <a:pPr lvl="0" indent="0">
                <a:spcBef>
                  <a:spcPct val="50000"/>
                </a:spcBef>
              </a:pPr>
              <a:r>
                <a:rPr lang="en-US" altLang="zh-CN" b="1" dirty="0">
                  <a:latin typeface="黑体" panose="02010609060101010101" pitchFamily="49" charset="-122"/>
                  <a:ea typeface="黑体" panose="02010609060101010101" pitchFamily="49" charset="-122"/>
                </a:rPr>
                <a:t>n</a:t>
              </a:r>
              <a:endParaRPr lang="en-US" altLang="zh-CN" dirty="0">
                <a:latin typeface="Times New Roman" panose="02020603050405020304" pitchFamily="18" charset="0"/>
                <a:ea typeface="宋体" panose="02010600030101010101" pitchFamily="2" charset="-122"/>
              </a:endParaRPr>
            </a:p>
          </p:txBody>
        </p:sp>
        <p:sp>
          <p:nvSpPr>
            <p:cNvPr id="54292" name="Text Box 24"/>
            <p:cNvSpPr txBox="1"/>
            <p:nvPr/>
          </p:nvSpPr>
          <p:spPr>
            <a:xfrm>
              <a:off x="3254" y="2197"/>
              <a:ext cx="545" cy="288"/>
            </a:xfrm>
            <a:prstGeom prst="rect">
              <a:avLst/>
            </a:prstGeom>
            <a:noFill/>
            <a:ln w="9525">
              <a:noFill/>
            </a:ln>
          </p:spPr>
          <p:txBody>
            <a:bodyPr anchor="t">
              <a:spAutoFit/>
            </a:bodyPr>
            <a:lstStyle/>
            <a:p>
              <a:pPr lvl="0" indent="0">
                <a:spcBef>
                  <a:spcPct val="50000"/>
                </a:spcBef>
              </a:pPr>
              <a:r>
                <a:rPr lang="en-US" altLang="zh-CN" b="1" dirty="0">
                  <a:latin typeface="黑体" panose="02010609060101010101" pitchFamily="49" charset="-122"/>
                  <a:ea typeface="黑体" panose="02010609060101010101" pitchFamily="49" charset="-122"/>
                </a:rPr>
                <a:t>n-1</a:t>
              </a:r>
              <a:endParaRPr lang="en-US" altLang="zh-CN" dirty="0">
                <a:latin typeface="Times New Roman" panose="02020603050405020304" pitchFamily="18" charset="0"/>
                <a:ea typeface="宋体" panose="02010600030101010101" pitchFamily="2" charset="-122"/>
              </a:endParaRPr>
            </a:p>
          </p:txBody>
        </p:sp>
        <p:sp>
          <p:nvSpPr>
            <p:cNvPr id="54293" name="Text Box 25"/>
            <p:cNvSpPr txBox="1"/>
            <p:nvPr/>
          </p:nvSpPr>
          <p:spPr>
            <a:xfrm>
              <a:off x="3744" y="2496"/>
              <a:ext cx="909" cy="288"/>
            </a:xfrm>
            <a:prstGeom prst="rect">
              <a:avLst/>
            </a:prstGeom>
            <a:noFill/>
            <a:ln w="9525">
              <a:noFill/>
            </a:ln>
          </p:spPr>
          <p:txBody>
            <a:bodyPr anchor="t">
              <a:spAutoFit/>
            </a:bodyPr>
            <a:lstStyle/>
            <a:p>
              <a:pPr lvl="0" indent="0">
                <a:spcBef>
                  <a:spcPct val="50000"/>
                </a:spcBef>
              </a:pPr>
              <a:r>
                <a:rPr lang="zh-CN" altLang="en-US" b="1" dirty="0">
                  <a:latin typeface="黑体" panose="02010609060101010101" pitchFamily="49" charset="-122"/>
                  <a:ea typeface="黑体" panose="02010609060101010101" pitchFamily="49" charset="-122"/>
                </a:rPr>
                <a:t>寿命周期</a:t>
              </a:r>
              <a:endParaRPr lang="zh-CN" altLang="en-US" dirty="0">
                <a:latin typeface="Times New Roman" panose="02020603050405020304" pitchFamily="18" charset="0"/>
                <a:ea typeface="宋体" panose="02010600030101010101" pitchFamily="2" charset="-122"/>
              </a:endParaRPr>
            </a:p>
          </p:txBody>
        </p:sp>
        <p:sp>
          <p:nvSpPr>
            <p:cNvPr id="54294" name="Text Box 26"/>
            <p:cNvSpPr txBox="1"/>
            <p:nvPr/>
          </p:nvSpPr>
          <p:spPr>
            <a:xfrm>
              <a:off x="1921" y="2784"/>
              <a:ext cx="1046" cy="288"/>
            </a:xfrm>
            <a:prstGeom prst="rect">
              <a:avLst/>
            </a:prstGeom>
            <a:noFill/>
            <a:ln w="9525">
              <a:noFill/>
            </a:ln>
          </p:spPr>
          <p:txBody>
            <a:bodyPr anchor="t">
              <a:spAutoFit/>
            </a:bodyPr>
            <a:lstStyle/>
            <a:p>
              <a:pPr lvl="0" indent="0">
                <a:spcBef>
                  <a:spcPct val="50000"/>
                </a:spcBef>
              </a:pPr>
              <a:r>
                <a:rPr lang="zh-CN" altLang="en-US" b="1" dirty="0">
                  <a:latin typeface="黑体" panose="02010609060101010101" pitchFamily="49" charset="-122"/>
                  <a:ea typeface="黑体" panose="02010609060101010101" pitchFamily="49" charset="-122"/>
                </a:rPr>
                <a:t>现金流出</a:t>
              </a:r>
              <a:endParaRPr lang="zh-CN" altLang="en-US" dirty="0">
                <a:latin typeface="Times New Roman" panose="02020603050405020304" pitchFamily="18" charset="0"/>
                <a:ea typeface="宋体" panose="02010600030101010101" pitchFamily="2" charset="-122"/>
              </a:endParaRPr>
            </a:p>
          </p:txBody>
        </p:sp>
        <p:sp>
          <p:nvSpPr>
            <p:cNvPr id="54295" name="Text Box 27"/>
            <p:cNvSpPr txBox="1"/>
            <p:nvPr/>
          </p:nvSpPr>
          <p:spPr>
            <a:xfrm>
              <a:off x="2627" y="1866"/>
              <a:ext cx="1182" cy="288"/>
            </a:xfrm>
            <a:prstGeom prst="rect">
              <a:avLst/>
            </a:prstGeom>
            <a:noFill/>
            <a:ln w="9525">
              <a:noFill/>
            </a:ln>
          </p:spPr>
          <p:txBody>
            <a:bodyPr anchor="t">
              <a:spAutoFit/>
            </a:bodyPr>
            <a:lstStyle/>
            <a:p>
              <a:pPr lvl="0" indent="0">
                <a:spcBef>
                  <a:spcPct val="50000"/>
                </a:spcBef>
              </a:pPr>
              <a:r>
                <a:rPr lang="zh-CN" altLang="en-US" b="1" dirty="0">
                  <a:latin typeface="黑体" panose="02010609060101010101" pitchFamily="49" charset="-122"/>
                  <a:ea typeface="黑体" panose="02010609060101010101" pitchFamily="49" charset="-122"/>
                </a:rPr>
                <a:t>现金流入</a:t>
              </a:r>
              <a:endParaRPr lang="zh-CN" altLang="en-US" dirty="0">
                <a:latin typeface="Times New Roman" panose="02020603050405020304" pitchFamily="18" charset="0"/>
                <a:ea typeface="宋体" panose="02010600030101010101" pitchFamily="2" charset="-122"/>
              </a:endParaRPr>
            </a:p>
          </p:txBody>
        </p:sp>
        <p:sp>
          <p:nvSpPr>
            <p:cNvPr id="54296" name="Line 28"/>
            <p:cNvSpPr/>
            <p:nvPr/>
          </p:nvSpPr>
          <p:spPr>
            <a:xfrm>
              <a:off x="556" y="2450"/>
              <a:ext cx="2061" cy="0"/>
            </a:xfrm>
            <a:prstGeom prst="line">
              <a:avLst/>
            </a:prstGeom>
            <a:ln w="9525" cap="flat" cmpd="sng">
              <a:solidFill>
                <a:schemeClr val="tx1"/>
              </a:solidFill>
              <a:prstDash val="solid"/>
              <a:round/>
              <a:headEnd type="none" w="med" len="med"/>
              <a:tailEnd type="none" w="med" len="med"/>
            </a:ln>
          </p:spPr>
        </p:sp>
      </p:grpSp>
      <p:sp>
        <p:nvSpPr>
          <p:cNvPr id="5" name="灯片编号占位符 4"/>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CDAB096-7762-4EFA-9A30-F14A828322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93</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 name="文本框 1"/>
          <p:cNvSpPr txBox="1"/>
          <p:nvPr/>
        </p:nvSpPr>
        <p:spPr>
          <a:xfrm>
            <a:off x="715645" y="4662170"/>
            <a:ext cx="7742555" cy="175323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b="1"/>
              <a:t>若无特别说明，计息周期为年</a:t>
            </a:r>
          </a:p>
          <a:p>
            <a:pPr marL="342900" indent="-342900">
              <a:lnSpc>
                <a:spcPct val="150000"/>
              </a:lnSpc>
              <a:buFont typeface="Arial" panose="020B0604020202020204" pitchFamily="34" charset="0"/>
              <a:buChar char="•"/>
            </a:pPr>
            <a:r>
              <a:rPr lang="zh-CN" altLang="en-US" b="1"/>
              <a:t>投资发生在第一年初，即第</a:t>
            </a:r>
            <a:r>
              <a:rPr lang="en-US" altLang="zh-CN" b="1"/>
              <a:t>0</a:t>
            </a:r>
            <a:r>
              <a:rPr lang="zh-CN" altLang="en-US" b="1"/>
              <a:t>年。</a:t>
            </a:r>
          </a:p>
          <a:p>
            <a:pPr marL="342900" indent="-342900">
              <a:lnSpc>
                <a:spcPct val="150000"/>
              </a:lnSpc>
              <a:buFont typeface="Arial" panose="020B0604020202020204" pitchFamily="34" charset="0"/>
              <a:buChar char="•"/>
            </a:pPr>
            <a:r>
              <a:rPr lang="zh-CN" altLang="en-US" b="1"/>
              <a:t>销售收入、经营成本、税金和残值等发生在各年年末</a:t>
            </a:r>
          </a:p>
        </p:txBody>
      </p:sp>
      <p:sp>
        <p:nvSpPr>
          <p:cNvPr id="4" name="文本框 3"/>
          <p:cNvSpPr txBox="1"/>
          <p:nvPr/>
        </p:nvSpPr>
        <p:spPr>
          <a:xfrm>
            <a:off x="1237615" y="2277110"/>
            <a:ext cx="1232535" cy="460375"/>
          </a:xfrm>
          <a:prstGeom prst="rect">
            <a:avLst/>
          </a:prstGeom>
          <a:noFill/>
        </p:spPr>
        <p:txBody>
          <a:bodyPr wrap="square" rtlCol="0">
            <a:spAutoFit/>
          </a:bodyPr>
          <a:lstStyle/>
          <a:p>
            <a:r>
              <a:rPr lang="zh-CN" altLang="en-US" b="1">
                <a:solidFill>
                  <a:srgbClr val="FF0000"/>
                </a:solidFill>
              </a:rPr>
              <a:t>建设期</a:t>
            </a:r>
          </a:p>
        </p:txBody>
      </p:sp>
      <p:sp>
        <p:nvSpPr>
          <p:cNvPr id="6" name="文本框 5"/>
          <p:cNvSpPr txBox="1"/>
          <p:nvPr/>
        </p:nvSpPr>
        <p:spPr>
          <a:xfrm>
            <a:off x="6320155" y="2277110"/>
            <a:ext cx="1232535" cy="460375"/>
          </a:xfrm>
          <a:prstGeom prst="rect">
            <a:avLst/>
          </a:prstGeom>
          <a:noFill/>
        </p:spPr>
        <p:txBody>
          <a:bodyPr wrap="square" rtlCol="0">
            <a:spAutoFit/>
          </a:bodyPr>
          <a:lstStyle/>
          <a:p>
            <a:r>
              <a:rPr lang="zh-CN" altLang="en-US" b="1">
                <a:solidFill>
                  <a:srgbClr val="FF0000"/>
                </a:solidFill>
              </a:rPr>
              <a:t>达产期</a:t>
            </a:r>
          </a:p>
        </p:txBody>
      </p:sp>
      <p:sp>
        <p:nvSpPr>
          <p:cNvPr id="7" name="文本框 6"/>
          <p:cNvSpPr txBox="1"/>
          <p:nvPr/>
        </p:nvSpPr>
        <p:spPr>
          <a:xfrm>
            <a:off x="3251200" y="2277110"/>
            <a:ext cx="1232535" cy="460375"/>
          </a:xfrm>
          <a:prstGeom prst="rect">
            <a:avLst/>
          </a:prstGeom>
          <a:noFill/>
        </p:spPr>
        <p:txBody>
          <a:bodyPr wrap="square" rtlCol="0">
            <a:spAutoFit/>
          </a:bodyPr>
          <a:lstStyle/>
          <a:p>
            <a:r>
              <a:rPr lang="zh-CN" altLang="en-US" b="1">
                <a:solidFill>
                  <a:srgbClr val="FF0000"/>
                </a:solidFill>
              </a:rPr>
              <a:t>投产期</a:t>
            </a:r>
          </a:p>
        </p:txBody>
      </p:sp>
    </p:spTree>
    <p:extLst>
      <p:ext uri="{BB962C8B-B14F-4D97-AF65-F5344CB8AC3E}">
        <p14:creationId xmlns:p14="http://schemas.microsoft.com/office/powerpoint/2010/main" val="1854152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79388" y="692150"/>
            <a:ext cx="8748712" cy="5386388"/>
          </a:xfrm>
          <a:prstGeom prst="rect">
            <a:avLst/>
          </a:prstGeom>
          <a:noFill/>
        </p:spPr>
        <p:txBody>
          <a:bodyPr>
            <a:spAutoFit/>
          </a:bodyPr>
          <a:lstStyle/>
          <a:p>
            <a:pPr>
              <a:defRPr/>
            </a:pPr>
            <a:r>
              <a:rPr lang="zh-CN" altLang="en-US" sz="3200" dirty="0"/>
              <a:t>绘制现金流量图的规定与方法：</a:t>
            </a:r>
            <a:endParaRPr lang="en-US" altLang="zh-CN" sz="3200" dirty="0"/>
          </a:p>
          <a:p>
            <a:pPr algn="just">
              <a:lnSpc>
                <a:spcPct val="150000"/>
              </a:lnSpc>
              <a:defRPr/>
            </a:pPr>
            <a:r>
              <a:rPr lang="en-US" altLang="zh-CN" sz="2600" dirty="0">
                <a:latin typeface="+mn-lt"/>
                <a:ea typeface="微软雅黑 Light" panose="020B0502040204020203" pitchFamily="34" charset="-122"/>
              </a:rPr>
              <a:t>1.</a:t>
            </a:r>
            <a:r>
              <a:rPr lang="zh-CN" altLang="en-US" sz="2600" dirty="0">
                <a:latin typeface="+mn-lt"/>
                <a:ea typeface="微软雅黑 Light" panose="020B0502040204020203" pitchFamily="34" charset="-122"/>
              </a:rPr>
              <a:t>以纵轴为现金流量坐标，单位为元或万元；</a:t>
            </a:r>
            <a:endParaRPr lang="en-US" altLang="zh-CN" sz="2600" dirty="0">
              <a:latin typeface="+mn-lt"/>
              <a:ea typeface="微软雅黑 Light" panose="020B0502040204020203" pitchFamily="34" charset="-122"/>
            </a:endParaRPr>
          </a:p>
          <a:p>
            <a:pPr algn="just">
              <a:lnSpc>
                <a:spcPct val="150000"/>
              </a:lnSpc>
              <a:defRPr/>
            </a:pPr>
            <a:r>
              <a:rPr lang="en-US" altLang="zh-CN" sz="2600" dirty="0">
                <a:latin typeface="+mn-lt"/>
                <a:ea typeface="微软雅黑 Light" panose="020B0502040204020203" pitchFamily="34" charset="-122"/>
              </a:rPr>
              <a:t>2. </a:t>
            </a:r>
            <a:r>
              <a:rPr lang="zh-CN" altLang="en-US" sz="2600" dirty="0">
                <a:latin typeface="+mn-lt"/>
                <a:ea typeface="微软雅黑 Light" panose="020B0502040204020203" pitchFamily="34" charset="-122"/>
              </a:rPr>
              <a:t>以横轴为时间坐标，时间间隔相等，时间的单位可依需要选取为年、季度、月、周、日等，一般以年为单位。</a:t>
            </a:r>
            <a:endParaRPr lang="en-US" altLang="zh-CN" sz="2600" dirty="0">
              <a:latin typeface="+mn-lt"/>
              <a:ea typeface="微软雅黑 Light" panose="020B0502040204020203" pitchFamily="34" charset="-122"/>
            </a:endParaRPr>
          </a:p>
          <a:p>
            <a:pPr algn="just">
              <a:lnSpc>
                <a:spcPct val="150000"/>
              </a:lnSpc>
              <a:defRPr/>
            </a:pPr>
            <a:r>
              <a:rPr lang="en-US" altLang="zh-CN" sz="2600" dirty="0">
                <a:latin typeface="+mn-lt"/>
                <a:ea typeface="微软雅黑 Light" panose="020B0502040204020203" pitchFamily="34" charset="-122"/>
              </a:rPr>
              <a:t>3. </a:t>
            </a:r>
            <a:r>
              <a:rPr lang="zh-CN" altLang="en-US" sz="2600" dirty="0">
                <a:latin typeface="+mn-lt"/>
                <a:ea typeface="微软雅黑 Light" panose="020B0502040204020203" pitchFamily="34" charset="-122"/>
              </a:rPr>
              <a:t>现金流入为正，在横轴上方，箭头向下；流出为负，在横轴下方，箭头向下；箭头长短应反映现金流量的大小，最好成比例。</a:t>
            </a:r>
            <a:endParaRPr lang="en-US" altLang="zh-CN" sz="2600" dirty="0">
              <a:latin typeface="+mn-lt"/>
              <a:ea typeface="微软雅黑 Light" panose="020B0502040204020203" pitchFamily="34" charset="-122"/>
            </a:endParaRPr>
          </a:p>
          <a:p>
            <a:pPr algn="just">
              <a:lnSpc>
                <a:spcPct val="150000"/>
              </a:lnSpc>
              <a:defRPr/>
            </a:pPr>
            <a:r>
              <a:rPr lang="en-US" altLang="zh-CN" sz="2600" dirty="0">
                <a:latin typeface="+mn-lt"/>
                <a:ea typeface="微软雅黑 Light" panose="020B0502040204020203" pitchFamily="34" charset="-122"/>
              </a:rPr>
              <a:t>4. </a:t>
            </a:r>
            <a:r>
              <a:rPr lang="zh-CN" altLang="en-US" sz="2600" dirty="0">
                <a:latin typeface="+mn-lt"/>
                <a:ea typeface="微软雅黑 Light" panose="020B0502040204020203" pitchFamily="34" charset="-122"/>
              </a:rPr>
              <a:t>标出利率的大小。</a:t>
            </a:r>
            <a:endParaRPr lang="en-US" altLang="zh-CN" sz="2600" dirty="0">
              <a:latin typeface="+mn-lt"/>
              <a:ea typeface="微软雅黑 Light" panose="020B0502040204020203" pitchFamily="34" charset="-122"/>
            </a:endParaRPr>
          </a:p>
          <a:p>
            <a:pPr algn="just">
              <a:lnSpc>
                <a:spcPct val="150000"/>
              </a:lnSpc>
              <a:defRPr/>
            </a:pPr>
            <a:r>
              <a:rPr lang="en-US" altLang="zh-CN" sz="2600" dirty="0">
                <a:latin typeface="+mn-lt"/>
                <a:ea typeface="微软雅黑 Light" panose="020B0502040204020203" pitchFamily="34" charset="-122"/>
              </a:rPr>
              <a:t>5. </a:t>
            </a:r>
            <a:r>
              <a:rPr lang="zh-CN" altLang="en-US" sz="2600" dirty="0">
                <a:latin typeface="+mn-lt"/>
                <a:ea typeface="微软雅黑 Light" panose="020B0502040204020203" pitchFamily="34" charset="-122"/>
              </a:rPr>
              <a:t>时间坐标的原点通常为项目建设期开始的时点。</a:t>
            </a:r>
          </a:p>
        </p:txBody>
      </p:sp>
    </p:spTree>
    <p:extLst>
      <p:ext uri="{BB962C8B-B14F-4D97-AF65-F5344CB8AC3E}">
        <p14:creationId xmlns:p14="http://schemas.microsoft.com/office/powerpoint/2010/main" val="201910101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62708" y="1837592"/>
            <a:ext cx="7306407" cy="1938992"/>
          </a:xfrm>
          <a:prstGeom prst="rect">
            <a:avLst/>
          </a:prstGeom>
          <a:noFill/>
        </p:spPr>
        <p:txBody>
          <a:bodyPr wrap="square" rtlCol="0">
            <a:spAutoFit/>
          </a:bodyPr>
          <a:lstStyle/>
          <a:p>
            <a:r>
              <a:rPr lang="zh-CN" altLang="zh-CN" sz="2400" b="1"/>
              <a:t>某工程项目预计初始投资</a:t>
            </a:r>
            <a:r>
              <a:rPr lang="en-US" altLang="zh-CN" sz="2400" b="1"/>
              <a:t>1000</a:t>
            </a:r>
            <a:r>
              <a:rPr lang="zh-CN" altLang="zh-CN" sz="2400" b="1"/>
              <a:t>万元，第</a:t>
            </a:r>
            <a:r>
              <a:rPr lang="en-US" altLang="zh-CN" sz="2400" b="1"/>
              <a:t>3</a:t>
            </a:r>
            <a:r>
              <a:rPr lang="zh-CN" altLang="zh-CN" sz="2400" b="1"/>
              <a:t>年开始投产后每年销售收入抵消经营成本后为</a:t>
            </a:r>
            <a:r>
              <a:rPr lang="en-US" altLang="zh-CN" sz="2400" b="1"/>
              <a:t>300</a:t>
            </a:r>
            <a:r>
              <a:rPr lang="zh-CN" altLang="zh-CN" sz="2400" b="1"/>
              <a:t>万元，第</a:t>
            </a:r>
            <a:r>
              <a:rPr lang="en-US" altLang="zh-CN" sz="2400" b="1"/>
              <a:t>5</a:t>
            </a:r>
            <a:r>
              <a:rPr lang="zh-CN" altLang="zh-CN" sz="2400" b="1"/>
              <a:t>年追加投资</a:t>
            </a:r>
            <a:r>
              <a:rPr lang="en-US" altLang="zh-CN" sz="2400" b="1"/>
              <a:t>500</a:t>
            </a:r>
            <a:r>
              <a:rPr lang="zh-CN" altLang="zh-CN" sz="2400" b="1"/>
              <a:t>万元，当年见效且每年销售收入抵消经营成本后为</a:t>
            </a:r>
            <a:r>
              <a:rPr lang="en-US" altLang="zh-CN" sz="2400" b="1"/>
              <a:t>750</a:t>
            </a:r>
            <a:r>
              <a:rPr lang="zh-CN" altLang="zh-CN" sz="2400" b="1"/>
              <a:t>万元，该项目的经济寿命约为</a:t>
            </a:r>
            <a:r>
              <a:rPr lang="en-US" altLang="zh-CN" sz="2400" b="1"/>
              <a:t>10</a:t>
            </a:r>
            <a:r>
              <a:rPr lang="zh-CN" altLang="zh-CN" sz="2400" b="1"/>
              <a:t>年，残值为</a:t>
            </a:r>
            <a:r>
              <a:rPr lang="en-US" altLang="zh-CN" sz="2400" b="1"/>
              <a:t>100</a:t>
            </a:r>
            <a:r>
              <a:rPr lang="zh-CN" altLang="zh-CN" sz="2400" b="1"/>
              <a:t>万元，试绘制该项目的现金流量图。</a:t>
            </a:r>
            <a:endParaRPr lang="zh-CN" altLang="en-US" sz="2400"/>
          </a:p>
        </p:txBody>
      </p:sp>
    </p:spTree>
    <p:extLst>
      <p:ext uri="{BB962C8B-B14F-4D97-AF65-F5344CB8AC3E}">
        <p14:creationId xmlns:p14="http://schemas.microsoft.com/office/powerpoint/2010/main" val="106664623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6"/>
          <p:cNvSpPr>
            <a:spLocks noGrp="1"/>
          </p:cNvSpPr>
          <p:nvPr>
            <p:ph type="title"/>
          </p:nvPr>
        </p:nvSpPr>
        <p:spPr>
          <a:xfrm>
            <a:off x="467360" y="692785"/>
            <a:ext cx="7772400" cy="555625"/>
          </a:xfrm>
        </p:spPr>
        <p:txBody>
          <a:bodyPr wrap="square" lIns="91440" tIns="45720" rIns="91440" bIns="45720" anchor="ctr">
            <a:normAutofit fontScale="90000"/>
          </a:bodyPr>
          <a:lstStyle/>
          <a:p>
            <a:r>
              <a:rPr lang="zh-CN" altLang="en-US" b="1" dirty="0"/>
              <a:t>思考题</a:t>
            </a:r>
          </a:p>
        </p:txBody>
      </p:sp>
      <p:sp>
        <p:nvSpPr>
          <p:cNvPr id="8" name="内容占位符 7"/>
          <p:cNvSpPr>
            <a:spLocks noGrp="1"/>
          </p:cNvSpPr>
          <p:nvPr>
            <p:ph idx="1"/>
          </p:nvPr>
        </p:nvSpPr>
        <p:spPr>
          <a:xfrm>
            <a:off x="685800" y="1647825"/>
            <a:ext cx="7772400" cy="2696210"/>
          </a:xfrm>
        </p:spPr>
        <p:txBody>
          <a:bodyPr vert="horz" wrap="square" lIns="91440" tIns="45720" rIns="91440" bIns="45720" numCol="1" anchor="t" anchorCtr="0" compatLnSpc="1">
            <a:normAutofit fontScale="92500" lnSpcReduction="20000"/>
          </a:bodyPr>
          <a:lstStyle/>
          <a:p>
            <a:pPr marL="457200" marR="0" lvl="0" indent="-457200" algn="l" defTabSz="914400" rtl="0" eaLnBrk="0" fontAlgn="base" latinLnBrk="0" hangingPunct="0">
              <a:lnSpc>
                <a:spcPct val="150000"/>
              </a:lnSpc>
              <a:spcBef>
                <a:spcPct val="20000"/>
              </a:spcBef>
              <a:spcAft>
                <a:spcPct val="0"/>
              </a:spcAft>
              <a:buClrTx/>
              <a:buSzTx/>
              <a:buFont typeface="+mj-lt"/>
              <a:buAutoNum type="arabicPeriod"/>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宏观经济与微观经济</a:t>
            </a:r>
          </a:p>
          <a:p>
            <a:pPr marL="457200" marR="0" lvl="0" indent="-457200" algn="l" defTabSz="914400" rtl="0" eaLnBrk="0" fontAlgn="base" latinLnBrk="0" hangingPunct="0">
              <a:lnSpc>
                <a:spcPct val="150000"/>
              </a:lnSpc>
              <a:spcBef>
                <a:spcPct val="20000"/>
              </a:spcBef>
              <a:spcAft>
                <a:spcPct val="0"/>
              </a:spcAft>
              <a:buClrTx/>
              <a:buSzTx/>
              <a:buFont typeface="+mj-lt"/>
              <a:buAutoNum type="arabicPeriod"/>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什么是技术经济学？</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50000"/>
              </a:lnSpc>
              <a:spcBef>
                <a:spcPct val="20000"/>
              </a:spcBef>
              <a:spcAft>
                <a:spcPct val="0"/>
              </a:spcAft>
              <a:buClrTx/>
              <a:buSzTx/>
              <a:buFont typeface="+mj-lt"/>
              <a:buAutoNum type="arabicPeriod"/>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化工技术经济学研究内容和方法？</a:t>
            </a:r>
          </a:p>
          <a:p>
            <a:pPr marL="457200" marR="0" lvl="0" indent="-457200" algn="l" defTabSz="914400" rtl="0" eaLnBrk="0" fontAlgn="base" latinLnBrk="0" hangingPunct="0">
              <a:lnSpc>
                <a:spcPct val="150000"/>
              </a:lnSpc>
              <a:spcBef>
                <a:spcPct val="20000"/>
              </a:spcBef>
              <a:spcAft>
                <a:spcPct val="0"/>
              </a:spcAft>
              <a:buClrTx/>
              <a:buSzTx/>
              <a:buFont typeface="+mj-lt"/>
              <a:buAutoNum type="arabicPeriod"/>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化工技术人员应具备哪些工程经济知识和能力？</a:t>
            </a:r>
          </a:p>
          <a:p>
            <a:pPr marL="457200" marR="0" lvl="0" indent="-457200" algn="l" defTabSz="914400" rtl="0" eaLnBrk="0" fontAlgn="base" latinLnBrk="0" hangingPunct="0">
              <a:lnSpc>
                <a:spcPct val="150000"/>
              </a:lnSpc>
              <a:spcBef>
                <a:spcPct val="20000"/>
              </a:spcBef>
              <a:spcAft>
                <a:spcPct val="0"/>
              </a:spcAft>
              <a:buClrTx/>
              <a:buSzTx/>
              <a:buFont typeface="+mj-lt"/>
              <a:buAutoNum type="arabicPeriod"/>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何为项目？项目有何特点？化工项目属于哪类项目？</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p:txBody>
      </p:sp>
      <p:sp>
        <p:nvSpPr>
          <p:cNvPr id="69635" name="页脚占位符 1"/>
          <p:cNvSpPr>
            <a:spLocks noGrp="1"/>
          </p:cNvSpPr>
          <p:nvPr>
            <p:ph type="ftr" sz="quarter" idx="11"/>
          </p:nvPr>
        </p:nvSpPr>
        <p:spPr/>
        <p:txBody>
          <a:bodyPr wrap="square" lIns="91440" tIns="45720" rIns="91440" bIns="45720" anchor="t"/>
          <a:lstStyle/>
          <a:p>
            <a:pPr indent="0"/>
            <a:endParaRPr lang="en-US" altLang="zh-CN" dirty="0"/>
          </a:p>
        </p:txBody>
      </p:sp>
      <p:sp>
        <p:nvSpPr>
          <p:cNvPr id="69636" name="灯片编号占位符 2"/>
          <p:cNvSpPr>
            <a:spLocks noGrp="1"/>
          </p:cNvSpPr>
          <p:nvPr>
            <p:ph type="sldNum" sz="quarter" idx="12"/>
          </p:nvPr>
        </p:nvSpPr>
        <p:spPr/>
        <p:txBody>
          <a:bodyPr wrap="square" lIns="91440" tIns="45720" rIns="91440" bIns="45720" anchor="t"/>
          <a:lstStyle/>
          <a:p>
            <a:pPr indent="0" algn="r"/>
            <a:fld id="{9A0DB2DC-4C9A-4742-B13C-FB6460FD3503}" type="slidenum">
              <a:rPr lang="zh-CN" altLang="en-US" sz="1400" b="0" dirty="0"/>
              <a:t>96</a:t>
            </a:fld>
            <a:endParaRPr lang="zh-CN" altLang="en-US" sz="1400" b="0" dirty="0"/>
          </a:p>
        </p:txBody>
      </p:sp>
    </p:spTree>
    <p:extLst>
      <p:ext uri="{BB962C8B-B14F-4D97-AF65-F5344CB8AC3E}">
        <p14:creationId xmlns:p14="http://schemas.microsoft.com/office/powerpoint/2010/main" val="1265818153"/>
      </p:ext>
    </p:extLst>
  </p:cSld>
  <p:clrMapOvr>
    <a:masterClrMapping/>
  </p:clrMapOvr>
  <p:transition>
    <p:random/>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标题 5"/>
          <p:cNvSpPr>
            <a:spLocks noGrp="1"/>
          </p:cNvSpPr>
          <p:nvPr>
            <p:ph type="title"/>
          </p:nvPr>
        </p:nvSpPr>
        <p:spPr>
          <a:xfrm>
            <a:off x="571500" y="357188"/>
            <a:ext cx="7772400" cy="676275"/>
          </a:xfrm>
        </p:spPr>
        <p:txBody>
          <a:bodyPr wrap="square" lIns="91440" tIns="45720" rIns="91440" bIns="45720" anchor="ctr">
            <a:normAutofit fontScale="90000"/>
          </a:bodyPr>
          <a:lstStyle/>
          <a:p>
            <a:r>
              <a:rPr lang="zh-CN" altLang="en-US" b="1" dirty="0"/>
              <a:t>思考题</a:t>
            </a:r>
          </a:p>
        </p:txBody>
      </p:sp>
      <p:sp>
        <p:nvSpPr>
          <p:cNvPr id="129026" name="内容占位符 6"/>
          <p:cNvSpPr>
            <a:spLocks noGrp="1" noChangeArrowheads="1"/>
          </p:cNvSpPr>
          <p:nvPr>
            <p:ph idx="1"/>
          </p:nvPr>
        </p:nvSpPr>
        <p:spPr>
          <a:xfrm>
            <a:off x="467360" y="1268730"/>
            <a:ext cx="8282305" cy="4857750"/>
          </a:xfrm>
        </p:spPr>
        <p:txBody>
          <a:bodyPr vert="horz" wrap="square" lIns="91440" tIns="45720" rIns="91440" bIns="45720" numCol="1" anchor="t" anchorCtr="0" compatLnSpc="1"/>
          <a:lstStyle/>
          <a:p>
            <a:pPr marL="457200" marR="0" lvl="0" indent="-457200" algn="l" defTabSz="914400" rtl="0" eaLnBrk="0" fontAlgn="base" latinLnBrk="0" hangingPunct="0">
              <a:lnSpc>
                <a:spcPct val="100000"/>
              </a:lnSpc>
              <a:spcBef>
                <a:spcPct val="20000"/>
              </a:spcBef>
              <a:spcAft>
                <a:spcPct val="0"/>
              </a:spcAft>
              <a:buClrTx/>
              <a:buSzTx/>
              <a:buFont typeface="+mj-lt"/>
              <a:buAutoNum type="arabicPeriod"/>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经济效益的基本含义</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 typeface="+mj-lt"/>
              <a:buAutoNum type="arabicPeriod"/>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哪些是劳动成果类指标，劳动耗费类指标，综合经济效益指标？</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 typeface="+mj-lt"/>
              <a:buAutoNum type="arabicPeriod"/>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投资的含义？项目总投资的构成。</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 typeface="+mj-lt"/>
              <a:buAutoNum type="arabicPeriod"/>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什么是折旧？有哪些折旧方法？各有什么特点？</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 typeface="+mj-lt"/>
              <a:buAutoNum type="arabicPeriod"/>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何谓经营成本？</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 typeface="+mj-lt"/>
              <a:buAutoNum type="arabicPeriod"/>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什么是固定成本？可变成本？</a:t>
            </a:r>
          </a:p>
          <a:p>
            <a:pPr marL="457200" marR="0" lvl="0" indent="-457200" algn="l" defTabSz="914400" rtl="0" eaLnBrk="0" fontAlgn="base" latinLnBrk="0" hangingPunct="0">
              <a:lnSpc>
                <a:spcPct val="100000"/>
              </a:lnSpc>
              <a:spcBef>
                <a:spcPct val="20000"/>
              </a:spcBef>
              <a:spcAft>
                <a:spcPct val="0"/>
              </a:spcAft>
              <a:buClrTx/>
              <a:buSzTx/>
              <a:buFont typeface="+mj-lt"/>
              <a:buAutoNum type="arabicPeriod"/>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项目成本管理的目的和手段？</a:t>
            </a:r>
          </a:p>
          <a:p>
            <a:pPr marL="457200" marR="0" lvl="0" indent="-457200" algn="l" defTabSz="914400" rtl="0" eaLnBrk="0" fontAlgn="base" latinLnBrk="0" hangingPunct="0">
              <a:lnSpc>
                <a:spcPct val="100000"/>
              </a:lnSpc>
              <a:spcBef>
                <a:spcPct val="20000"/>
              </a:spcBef>
              <a:spcAft>
                <a:spcPct val="0"/>
              </a:spcAft>
              <a:buClrTx/>
              <a:buSzTx/>
              <a:buFont typeface="+mj-lt"/>
              <a:buAutoNum type="arabicPeriod"/>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与项目经济分析有关的主要税种和附加费有哪些？</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 typeface="+mj-lt"/>
              <a:buAutoNum type="arabicPeriod"/>
              <a:defRPr/>
            </a:pPr>
            <a:r>
              <a:rPr kumimoji="0" lang="zh-CN" altLang="en-US" sz="2400" b="1" i="0" u="none" strike="noStrike" kern="0" cap="none" spc="0" normalizeH="0" baseline="0" noProof="0" dirty="0" smtClean="0">
                <a:ln>
                  <a:noFill/>
                </a:ln>
                <a:solidFill>
                  <a:schemeClr val="tx1"/>
                </a:solidFill>
                <a:effectLst/>
                <a:uLnTx/>
                <a:uFillTx/>
                <a:latin typeface="+mn-lt"/>
                <a:ea typeface="+mn-ea"/>
                <a:cs typeface="+mn-cs"/>
              </a:rPr>
              <a:t>销售收入、产品总成本费用、税金及利润有什么关系？</a:t>
            </a: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altLang="zh-CN" sz="24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144387" name="灯片编号占位符 1"/>
          <p:cNvSpPr>
            <a:spLocks noGrp="1"/>
          </p:cNvSpPr>
          <p:nvPr>
            <p:ph type="sldNum" sz="quarter" idx="12"/>
          </p:nvPr>
        </p:nvSpPr>
        <p:spPr/>
        <p:txBody>
          <a:bodyPr wrap="square" lIns="91440" tIns="45720" rIns="91440" bIns="45720" anchor="t"/>
          <a:lstStyle/>
          <a:p>
            <a:pPr indent="0" algn="r"/>
            <a:fld id="{9A0DB2DC-4C9A-4742-B13C-FB6460FD3503}" type="slidenum">
              <a:rPr lang="zh-CN" altLang="en-US" sz="1400" dirty="0"/>
              <a:t>97</a:t>
            </a:fld>
            <a:endParaRPr lang="zh-CN" altLang="en-US" sz="1400" dirty="0"/>
          </a:p>
        </p:txBody>
      </p:sp>
    </p:spTree>
    <p:extLst>
      <p:ext uri="{BB962C8B-B14F-4D97-AF65-F5344CB8AC3E}">
        <p14:creationId xmlns:p14="http://schemas.microsoft.com/office/powerpoint/2010/main" val="38876643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1"/>
          <p:cNvSpPr>
            <a:spLocks noGrp="1"/>
          </p:cNvSpPr>
          <p:nvPr>
            <p:ph type="title"/>
          </p:nvPr>
        </p:nvSpPr>
        <p:spPr>
          <a:xfrm>
            <a:off x="611505" y="476885"/>
            <a:ext cx="7772400" cy="645795"/>
          </a:xfrm>
        </p:spPr>
        <p:txBody>
          <a:bodyPr anchor="ctr"/>
          <a:lstStyle/>
          <a:p>
            <a:r>
              <a:rPr lang="zh-CN" altLang="en-US" sz="3200" b="1"/>
              <a:t>思考题</a:t>
            </a:r>
          </a:p>
        </p:txBody>
      </p:sp>
      <p:sp>
        <p:nvSpPr>
          <p:cNvPr id="102402" name="内容占位符 2"/>
          <p:cNvSpPr>
            <a:spLocks noGrp="1"/>
          </p:cNvSpPr>
          <p:nvPr>
            <p:ph idx="1"/>
          </p:nvPr>
        </p:nvSpPr>
        <p:spPr>
          <a:xfrm>
            <a:off x="755650" y="1410970"/>
            <a:ext cx="7950835" cy="4831080"/>
          </a:xfrm>
        </p:spPr>
        <p:txBody>
          <a:bodyPr anchor="t"/>
          <a:lstStyle/>
          <a:p>
            <a:pPr marL="457200" indent="-457200" fontAlgn="base">
              <a:lnSpc>
                <a:spcPct val="150000"/>
              </a:lnSpc>
              <a:buFont typeface="+mj-lt"/>
              <a:buAutoNum type="arabicPeriod"/>
            </a:pPr>
            <a:r>
              <a:rPr lang="zh-CN" altLang="en-US" sz="2400" b="1" strike="noStrike" noProof="1"/>
              <a:t>可比性原则包括哪些方面？</a:t>
            </a:r>
          </a:p>
          <a:p>
            <a:pPr marL="457200" indent="-457200" fontAlgn="base">
              <a:lnSpc>
                <a:spcPct val="150000"/>
              </a:lnSpc>
              <a:buFont typeface="+mj-lt"/>
              <a:buAutoNum type="arabicPeriod"/>
            </a:pPr>
            <a:r>
              <a:rPr lang="zh-CN" altLang="en-US" sz="2400" b="1" strike="noStrike" noProof="1"/>
              <a:t>什么是资金的时间价值？如何衡量资金的时间价格？</a:t>
            </a:r>
          </a:p>
          <a:p>
            <a:pPr marL="457200" indent="-457200" fontAlgn="base">
              <a:lnSpc>
                <a:spcPct val="150000"/>
              </a:lnSpc>
              <a:buFont typeface="+mj-lt"/>
              <a:buAutoNum type="arabicPeriod"/>
            </a:pPr>
            <a:r>
              <a:rPr lang="zh-CN" altLang="en-US" sz="2400" b="1" strike="noStrike" noProof="1"/>
              <a:t>名义利率与实际利率的含义和联系？</a:t>
            </a:r>
          </a:p>
          <a:p>
            <a:pPr marL="457200" indent="-457200" fontAlgn="base">
              <a:lnSpc>
                <a:spcPct val="150000"/>
              </a:lnSpc>
              <a:buFont typeface="+mj-lt"/>
              <a:buAutoNum type="arabicPeriod"/>
            </a:pPr>
            <a:r>
              <a:rPr lang="zh-CN" altLang="en-US" sz="2400" b="1" strike="noStrike" noProof="1"/>
              <a:t>资金等效值的含义，影响资金等效值的要素有哪些？</a:t>
            </a:r>
          </a:p>
          <a:p>
            <a:pPr marL="457200" indent="-457200" fontAlgn="base">
              <a:lnSpc>
                <a:spcPct val="150000"/>
              </a:lnSpc>
              <a:buFont typeface="+mj-lt"/>
              <a:buAutoNum type="arabicPeriod"/>
            </a:pPr>
            <a:r>
              <a:rPr lang="zh-CN" altLang="en-US" sz="2400" b="1" strike="noStrike" noProof="1"/>
              <a:t>项目组织结构有哪些形式？</a:t>
            </a:r>
          </a:p>
          <a:p>
            <a:pPr marL="0" indent="0" fontAlgn="base">
              <a:lnSpc>
                <a:spcPct val="150000"/>
              </a:lnSpc>
              <a:buFont typeface="+mj-lt"/>
              <a:buNone/>
            </a:pPr>
            <a:endParaRPr lang="zh-CN" altLang="en-US" sz="2400" b="1" strike="noStrike" noProof="1"/>
          </a:p>
        </p:txBody>
      </p:sp>
      <p:sp>
        <p:nvSpPr>
          <p:cNvPr id="2" name="灯片编号占位符 1"/>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CDAB096-7762-4EFA-9A30-F14A828322D2}"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98</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2133634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1B98602-AC71-4942-A891-518704F43121}" type="slidenum">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99</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7522" name="文本框 2"/>
          <p:cNvSpPr txBox="1"/>
          <p:nvPr/>
        </p:nvSpPr>
        <p:spPr>
          <a:xfrm>
            <a:off x="2890838" y="332740"/>
            <a:ext cx="2760662" cy="583565"/>
          </a:xfrm>
          <a:prstGeom prst="rect">
            <a:avLst/>
          </a:prstGeom>
          <a:noFill/>
          <a:ln w="9525">
            <a:noFill/>
          </a:ln>
        </p:spPr>
        <p:txBody>
          <a:bodyPr wrap="square" anchor="t">
            <a:spAutoFit/>
          </a:bodyPr>
          <a:lstStyle/>
          <a:p>
            <a:pPr lvl="0" indent="0"/>
            <a:r>
              <a:rPr lang="zh-CN" altLang="en-US" sz="3200" b="1">
                <a:latin typeface="Times New Roman" panose="02020603050405020304" pitchFamily="18" charset="0"/>
                <a:ea typeface="宋体" panose="02010600030101010101" pitchFamily="2" charset="-122"/>
              </a:rPr>
              <a:t>思考题与习题</a:t>
            </a:r>
            <a:endParaRPr lang="en-US" altLang="zh-CN" sz="3200" b="1">
              <a:latin typeface="Times New Roman" panose="02020603050405020304" pitchFamily="18" charset="0"/>
              <a:ea typeface="宋体" panose="02010600030101010101" pitchFamily="2" charset="-122"/>
            </a:endParaRPr>
          </a:p>
        </p:txBody>
      </p:sp>
      <p:sp>
        <p:nvSpPr>
          <p:cNvPr id="107523" name="文本框 4"/>
          <p:cNvSpPr txBox="1"/>
          <p:nvPr/>
        </p:nvSpPr>
        <p:spPr>
          <a:xfrm>
            <a:off x="538798" y="981075"/>
            <a:ext cx="8332787" cy="5077460"/>
          </a:xfrm>
          <a:prstGeom prst="rect">
            <a:avLst/>
          </a:prstGeom>
          <a:noFill/>
          <a:ln w="9525">
            <a:noFill/>
          </a:ln>
        </p:spPr>
        <p:txBody>
          <a:bodyPr wrap="square" anchor="t">
            <a:spAutoFit/>
          </a:bodyPr>
          <a:lstStyle/>
          <a:p>
            <a:pPr marL="457200" lvl="0" indent="-457200">
              <a:lnSpc>
                <a:spcPct val="150000"/>
              </a:lnSpc>
              <a:buFont typeface="Arial" panose="020B0604020202020204" pitchFamily="34" charset="0"/>
              <a:buChar char="•"/>
            </a:pPr>
            <a:r>
              <a:rPr lang="zh-CN" altLang="en-US" b="1">
                <a:latin typeface="Times New Roman" panose="02020603050405020304" pitchFamily="18" charset="0"/>
                <a:ea typeface="宋体" panose="02010600030101010101" pitchFamily="2" charset="-122"/>
              </a:rPr>
              <a:t>什么是静态评价方法？常用的静态指标有哪些？</a:t>
            </a:r>
          </a:p>
          <a:p>
            <a:pPr marL="457200" lvl="0" indent="-457200">
              <a:lnSpc>
                <a:spcPct val="150000"/>
              </a:lnSpc>
              <a:buFont typeface="Arial" panose="020B0604020202020204" pitchFamily="34" charset="0"/>
              <a:buChar char="•"/>
            </a:pPr>
            <a:r>
              <a:rPr lang="zh-CN" altLang="en-US" b="1">
                <a:latin typeface="Times New Roman" panose="02020603050405020304" pitchFamily="18" charset="0"/>
                <a:ea typeface="宋体" panose="02010600030101010101" pitchFamily="2" charset="-122"/>
              </a:rPr>
              <a:t>动态评价方法？动态评价指标？</a:t>
            </a:r>
          </a:p>
          <a:p>
            <a:pPr marL="457200" lvl="0" indent="-457200">
              <a:lnSpc>
                <a:spcPct val="150000"/>
              </a:lnSpc>
              <a:buFont typeface="Arial" panose="020B0604020202020204" pitchFamily="34" charset="0"/>
              <a:buChar char="•"/>
            </a:pPr>
            <a:r>
              <a:rPr lang="zh-CN" altLang="en-US" b="1">
                <a:latin typeface="Times New Roman" panose="02020603050405020304" pitchFamily="18" charset="0"/>
                <a:ea typeface="宋体" panose="02010600030101010101" pitchFamily="2" charset="-122"/>
              </a:rPr>
              <a:t>净现值的含义？净现值对项目可行性的判别准则？</a:t>
            </a:r>
          </a:p>
          <a:p>
            <a:pPr marL="457200" lvl="0" indent="-457200">
              <a:lnSpc>
                <a:spcPct val="150000"/>
              </a:lnSpc>
              <a:buFont typeface="Arial" panose="020B0604020202020204" pitchFamily="34" charset="0"/>
              <a:buChar char="•"/>
            </a:pPr>
            <a:r>
              <a:rPr lang="zh-CN" altLang="en-US" b="1">
                <a:latin typeface="Times New Roman" panose="02020603050405020304" pitchFamily="18" charset="0"/>
                <a:ea typeface="宋体" panose="02010600030101010101" pitchFamily="2" charset="-122"/>
              </a:rPr>
              <a:t>将净现值用于比较不同方案时，应满足什么条件才具有可比性？对于投资额不同的两个方案，应采用哪个指标？</a:t>
            </a:r>
          </a:p>
          <a:p>
            <a:pPr marL="457200" lvl="0" indent="-457200">
              <a:lnSpc>
                <a:spcPct val="150000"/>
              </a:lnSpc>
              <a:buFont typeface="Arial" panose="020B0604020202020204" pitchFamily="34" charset="0"/>
              <a:buChar char="•"/>
            </a:pPr>
            <a:r>
              <a:rPr lang="zh-CN" altLang="en-US" b="1">
                <a:latin typeface="Times New Roman" panose="02020603050405020304" pitchFamily="18" charset="0"/>
                <a:ea typeface="宋体" panose="02010600030101010101" pitchFamily="2" charset="-122"/>
              </a:rPr>
              <a:t>年值法适合什么场合？包括哪两种具体方法？</a:t>
            </a:r>
          </a:p>
          <a:p>
            <a:pPr marL="457200" lvl="0" indent="-457200">
              <a:lnSpc>
                <a:spcPct val="150000"/>
              </a:lnSpc>
              <a:buFont typeface="Arial" panose="020B0604020202020204" pitchFamily="34" charset="0"/>
              <a:buChar char="•"/>
            </a:pPr>
            <a:r>
              <a:rPr lang="zh-CN" altLang="en-US" b="1">
                <a:latin typeface="Times New Roman" panose="02020603050405020304" pitchFamily="18" charset="0"/>
                <a:ea typeface="宋体" panose="02010600030101010101" pitchFamily="2" charset="-122"/>
              </a:rPr>
              <a:t>内部收益率的含义？</a:t>
            </a:r>
          </a:p>
          <a:p>
            <a:pPr marL="457200" lvl="0" indent="-457200">
              <a:lnSpc>
                <a:spcPct val="150000"/>
              </a:lnSpc>
              <a:buFont typeface="Arial" panose="020B0604020202020204" pitchFamily="34" charset="0"/>
              <a:buChar char="•"/>
            </a:pPr>
            <a:r>
              <a:rPr lang="zh-CN" altLang="en-US" b="1">
                <a:latin typeface="Times New Roman" panose="02020603050405020304" pitchFamily="18" charset="0"/>
                <a:ea typeface="宋体" panose="02010600030101010101" pitchFamily="2" charset="-122"/>
              </a:rPr>
              <a:t>用内部收益率进行多方案比较时，能否以各方案的内部收益率的大小判别方案的优劣？应该用什么指标或方法？</a:t>
            </a:r>
          </a:p>
        </p:txBody>
      </p:sp>
    </p:spTree>
    <p:extLst>
      <p:ext uri="{BB962C8B-B14F-4D97-AF65-F5344CB8AC3E}">
        <p14:creationId xmlns:p14="http://schemas.microsoft.com/office/powerpoint/2010/main" val="2449638990"/>
      </p:ext>
    </p:extLst>
  </p:cSld>
  <p:clrMapOvr>
    <a:masterClrMapping/>
  </p:clrMapOvr>
  <mc:AlternateContent xmlns:mc="http://schemas.openxmlformats.org/markup-compatibility/2006" xmlns:p14="http://schemas.microsoft.com/office/powerpoint/2010/main">
    <mc:Choice Requires="p14">
      <p:transition>
        <p:random/>
      </p:transition>
    </mc:Choice>
    <mc:Fallback xmlns="">
      <p:transition>
        <p:random/>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567,&quot;width&quot;:10931}"/>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256f8794-7521-4a75-9780-01136c6a141a}"/>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b8bd03ff-1278-4041-a54b-b08fec3bc39e}"/>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b8bd03ff-1278-4041-a54b-b08fec3bc39e}"/>
</p:tagLst>
</file>

<file path=ppt/tags/tag5.xml><?xml version="1.0" encoding="utf-8"?>
<p:tagLst xmlns:a="http://schemas.openxmlformats.org/drawingml/2006/main" xmlns:r="http://schemas.openxmlformats.org/officeDocument/2006/relationships" xmlns:p="http://schemas.openxmlformats.org/presentationml/2006/main">
  <p:tag name="KSO_WM_UNIT_TABLE_BEAUTIFY" val="smartTable{5ae210fe-4c91-43b6-8ee3-21ecc4b519cc}"/>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6811c482-6474-4dfd-8773-7e7792b86735}"/>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a6925fda-254d-4049-97fd-000bae0f5862}"/>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a5bc79c7-a8a4-463d-99e7-78574702c7e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8659</Words>
  <Application>Microsoft Office PowerPoint</Application>
  <PresentationFormat>全屏显示(4:3)</PresentationFormat>
  <Paragraphs>1301</Paragraphs>
  <Slides>105</Slides>
  <Notes>23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6</vt:i4>
      </vt:variant>
      <vt:variant>
        <vt:lpstr>幻灯片标题</vt:lpstr>
      </vt:variant>
      <vt:variant>
        <vt:i4>105</vt:i4>
      </vt:variant>
    </vt:vector>
  </HeadingPairs>
  <TitlesOfParts>
    <vt:vector size="124" baseType="lpstr">
      <vt:lpstr>_x005f_x000B__x005f_x000C_</vt:lpstr>
      <vt:lpstr>inherit</vt:lpstr>
      <vt:lpstr>等线</vt:lpstr>
      <vt:lpstr>等线 Light</vt:lpstr>
      <vt:lpstr>黑体</vt:lpstr>
      <vt:lpstr>楷体_GB2312</vt:lpstr>
      <vt:lpstr>宋体</vt:lpstr>
      <vt:lpstr>微软雅黑 Light</vt:lpstr>
      <vt:lpstr>Arial</vt:lpstr>
      <vt:lpstr>Symbol</vt:lpstr>
      <vt:lpstr>Times New Roman</vt:lpstr>
      <vt:lpstr>Wingdings</vt:lpstr>
      <vt:lpstr>Office 主题​​</vt:lpstr>
      <vt:lpstr>MathType 6.0 Equation</vt:lpstr>
      <vt:lpstr>Equation.3</vt:lpstr>
      <vt:lpstr>Equation.KSEE3</vt:lpstr>
      <vt:lpstr>公式</vt:lpstr>
      <vt:lpstr>Equation.2</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lpstr>思考题</vt:lpstr>
      <vt:lpstr>思考题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cp:lastModifiedBy>
  <cp:revision>20</cp:revision>
  <dcterms:created xsi:type="dcterms:W3CDTF">2024-05-07T04:43:04Z</dcterms:created>
  <dcterms:modified xsi:type="dcterms:W3CDTF">2024-05-07T10:00:18Z</dcterms:modified>
</cp:coreProperties>
</file>