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Lst>
  <p:sldIdLst>
    <p:sldId id="350" r:id="rId3"/>
    <p:sldId id="424" r:id="rId4"/>
    <p:sldId id="425" r:id="rId5"/>
    <p:sldId id="426" r:id="rId6"/>
    <p:sldId id="427" r:id="rId7"/>
    <p:sldId id="428" r:id="rId8"/>
    <p:sldId id="429" r:id="rId9"/>
    <p:sldId id="431" r:id="rId10"/>
    <p:sldId id="430" r:id="rId11"/>
    <p:sldId id="432" r:id="rId12"/>
    <p:sldId id="433" r:id="rId13"/>
    <p:sldId id="434" r:id="rId14"/>
    <p:sldId id="435" r:id="rId15"/>
    <p:sldId id="436" r:id="rId16"/>
    <p:sldId id="437" r:id="rId17"/>
    <p:sldId id="438" r:id="rId18"/>
    <p:sldId id="439" r:id="rId19"/>
    <p:sldId id="440" r:id="rId20"/>
    <p:sldId id="441" r:id="rId21"/>
    <p:sldId id="442" r:id="rId22"/>
    <p:sldId id="443" r:id="rId23"/>
    <p:sldId id="444" r:id="rId24"/>
    <p:sldId id="445" r:id="rId25"/>
    <p:sldId id="446" r:id="rId26"/>
    <p:sldId id="447" r:id="rId27"/>
    <p:sldId id="448" r:id="rId28"/>
    <p:sldId id="449" r:id="rId29"/>
    <p:sldId id="450"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1"/>
            <a:ext cx="2743200" cy="365125"/>
          </a:xfrm>
          <a:prstGeom prst="rect">
            <a:avLst/>
          </a:prstGeom>
        </p:spPr>
        <p:txBody>
          <a:bodyPr/>
          <a:lstStyle/>
          <a:p>
            <a:fld id="{15FEFEF6-6E32-41A3-B93A-E3F70D07DB2F}" type="datetimeFigureOut">
              <a:rPr lang="zh-CN" altLang="en-US" smtClean="0"/>
              <a:t>2023/2/14</a:t>
            </a:fld>
            <a:endParaRPr lang="zh-CN" altLang="en-US"/>
          </a:p>
        </p:txBody>
      </p:sp>
      <p:sp>
        <p:nvSpPr>
          <p:cNvPr id="5" name="页脚占位符 4"/>
          <p:cNvSpPr>
            <a:spLocks noGrp="1"/>
          </p:cNvSpPr>
          <p:nvPr>
            <p:ph type="ftr" sz="quarter" idx="11"/>
          </p:nvPr>
        </p:nvSpPr>
        <p:spPr>
          <a:xfrm>
            <a:off x="4038600" y="6356351"/>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1"/>
            <a:ext cx="2743200" cy="365125"/>
          </a:xfrm>
          <a:prstGeom prst="rect">
            <a:avLst/>
          </a:prstGeom>
        </p:spPr>
        <p:txBody>
          <a:bodyPr/>
          <a:lstStyle/>
          <a:p>
            <a:fld id="{CD2F3698-8ACB-4808-BEB0-7C3E95743321}" type="slidenum">
              <a:rPr lang="zh-CN" altLang="en-US" smtClean="0"/>
              <a:t>‹#›</a:t>
            </a:fld>
            <a:endParaRPr lang="zh-CN" altLang="en-US"/>
          </a:p>
        </p:txBody>
      </p:sp>
    </p:spTree>
    <p:extLst>
      <p:ext uri="{BB962C8B-B14F-4D97-AF65-F5344CB8AC3E}">
        <p14:creationId xmlns:p14="http://schemas.microsoft.com/office/powerpoint/2010/main" val="123281643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9301C1C-25AC-45D9-92C7-2C9A051EF25F}"/>
              </a:ext>
            </a:extLst>
          </p:cNvPr>
          <p:cNvSpPr>
            <a:spLocks noGrp="1"/>
          </p:cNvSpPr>
          <p:nvPr>
            <p:ph sz="quarter" idx="10"/>
          </p:nvPr>
        </p:nvSpPr>
        <p:spPr>
          <a:xfrm>
            <a:off x="600074" y="1098549"/>
            <a:ext cx="11120871" cy="5542396"/>
          </a:xfrm>
          <a:prstGeom prst="rect">
            <a:avLst/>
          </a:prstGeom>
        </p:spPr>
        <p:txBody>
          <a:bodyPr/>
          <a:lstStyle>
            <a:lvl1pPr marL="571500" indent="-571500">
              <a:buFont typeface="+mj-ea"/>
              <a:buAutoNum type="ea1JpnChsDbPeriod"/>
              <a:defRPr sz="2800">
                <a:solidFill>
                  <a:srgbClr val="FF0000"/>
                </a:solidFill>
                <a:latin typeface="楷体" panose="02010609060101010101" pitchFamily="49" charset="-122"/>
                <a:ea typeface="楷体" panose="02010609060101010101" pitchFamily="49" charset="-122"/>
              </a:defRPr>
            </a:lvl1pPr>
            <a:lvl2pPr marL="457200" indent="0">
              <a:buNone/>
              <a:defRPr sz="2400"/>
            </a:lvl2pPr>
            <a:lvl3pPr marL="914400" indent="0">
              <a:buNone/>
              <a:defRPr sz="2400"/>
            </a:lvl3pPr>
          </a:lstStyle>
          <a:p>
            <a:pPr lvl="0"/>
            <a:r>
              <a:rPr lang="zh-CN" altLang="en-US" dirty="0"/>
              <a:t>编辑母版文本样式</a:t>
            </a:r>
          </a:p>
          <a:p>
            <a:pPr lvl="1"/>
            <a:r>
              <a:rPr lang="zh-CN" altLang="en-US" dirty="0"/>
              <a:t>第二级</a:t>
            </a:r>
          </a:p>
          <a:p>
            <a:pPr lvl="2"/>
            <a:endParaRPr lang="zh-CN" altLang="en-US" dirty="0"/>
          </a:p>
        </p:txBody>
      </p:sp>
    </p:spTree>
    <p:extLst>
      <p:ext uri="{BB962C8B-B14F-4D97-AF65-F5344CB8AC3E}">
        <p14:creationId xmlns:p14="http://schemas.microsoft.com/office/powerpoint/2010/main" val="901110057"/>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1"/>
            <a:ext cx="12205979" cy="3723355"/>
          </a:xfrm>
          <a:prstGeom prst="rect">
            <a:avLst/>
          </a:prstGeom>
          <a:solidFill>
            <a:srgbClr val="0118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8" name="Title 36"/>
          <p:cNvSpPr txBox="1"/>
          <p:nvPr userDrawn="1"/>
        </p:nvSpPr>
        <p:spPr>
          <a:xfrm>
            <a:off x="223707" y="2590897"/>
            <a:ext cx="11733343" cy="1132459"/>
          </a:xfrm>
          <a:prstGeom prst="rect">
            <a:avLst/>
          </a:prstGeom>
        </p:spPr>
        <p:txBody>
          <a:bodyPr lIns="0" rIns="0" anchor="b"/>
          <a:lstStyle>
            <a:lvl1pPr algn="ctr" defTabSz="914400" rtl="0" eaLnBrk="1" latinLnBrk="0" hangingPunct="1">
              <a:lnSpc>
                <a:spcPct val="90000"/>
              </a:lnSpc>
              <a:spcBef>
                <a:spcPct val="0"/>
              </a:spcBef>
              <a:buNone/>
              <a:defRPr sz="4400" b="1" kern="1200" baseline="0">
                <a:solidFill>
                  <a:srgbClr val="FFFFFF"/>
                </a:solidFill>
                <a:latin typeface="+mj-lt"/>
                <a:ea typeface="+mj-ea"/>
                <a:cs typeface="+mj-cs"/>
              </a:defRPr>
            </a:lvl1pPr>
          </a:lstStyle>
          <a:p>
            <a:endParaRPr lang="en-US" sz="4400" dirty="0"/>
          </a:p>
        </p:txBody>
      </p:sp>
      <p:sp>
        <p:nvSpPr>
          <p:cNvPr id="9" name="Text Placeholder 39"/>
          <p:cNvSpPr txBox="1"/>
          <p:nvPr userDrawn="1"/>
        </p:nvSpPr>
        <p:spPr>
          <a:xfrm>
            <a:off x="223708" y="4325938"/>
            <a:ext cx="11733341" cy="1542162"/>
          </a:xfrm>
          <a:prstGeom prst="rect">
            <a:avLst/>
          </a:prstGeom>
        </p:spPr>
        <p:txBody>
          <a:bodyPr lIns="0" rIns="0">
            <a:no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baseline="0">
                <a:solidFill>
                  <a:srgbClr val="31337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p:txBody>
      </p:sp>
      <p:pic>
        <p:nvPicPr>
          <p:cNvPr id="11" name="图片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27536" y="476672"/>
            <a:ext cx="6673253" cy="1028934"/>
          </a:xfrm>
          <a:prstGeom prst="rect">
            <a:avLst/>
          </a:prstGeom>
        </p:spPr>
      </p:pic>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2904" y="476672"/>
            <a:ext cx="5589273" cy="1028934"/>
          </a:xfrm>
          <a:prstGeom prst="rect">
            <a:avLst/>
          </a:prstGeom>
        </p:spPr>
      </p:pic>
    </p:spTree>
    <p:extLst>
      <p:ext uri="{BB962C8B-B14F-4D97-AF65-F5344CB8AC3E}">
        <p14:creationId xmlns:p14="http://schemas.microsoft.com/office/powerpoint/2010/main" val="2135062118"/>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0" y="0"/>
            <a:ext cx="12205979" cy="784800"/>
          </a:xfrm>
          <a:prstGeom prst="rect">
            <a:avLst/>
          </a:prstGeom>
          <a:solidFill>
            <a:srgbClr val="0118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zh-CN" altLang="zh-CN" sz="3200" b="1" i="0" u="none" strike="noStrike" kern="1200" cap="none" spc="0" normalizeH="0" baseline="0" noProof="0" dirty="0">
                <a:ln>
                  <a:noFill/>
                </a:ln>
                <a:solidFill>
                  <a:prstClr val="white"/>
                </a:solidFill>
                <a:effectLst/>
                <a:uLnTx/>
                <a:uFillTx/>
                <a:latin typeface="楷体" panose="02010609060101010101" pitchFamily="49" charset="-122"/>
                <a:ea typeface="楷体" panose="02010609060101010101" pitchFamily="49" charset="-122"/>
                <a:cs typeface="+mn-cs"/>
              </a:rPr>
              <a:t>第</a:t>
            </a:r>
            <a:r>
              <a:rPr kumimoji="0" lang="zh-CN" altLang="en-US" sz="3200" b="1" i="0" u="none" strike="noStrike" kern="1200" cap="none" spc="0" normalizeH="0" baseline="0" noProof="0" dirty="0">
                <a:ln>
                  <a:noFill/>
                </a:ln>
                <a:solidFill>
                  <a:prstClr val="white"/>
                </a:solidFill>
                <a:effectLst/>
                <a:uLnTx/>
                <a:uFillTx/>
                <a:latin typeface="楷体" panose="02010609060101010101" pitchFamily="49" charset="-122"/>
                <a:ea typeface="楷体" panose="02010609060101010101" pitchFamily="49" charset="-122"/>
                <a:cs typeface="+mn-cs"/>
              </a:rPr>
              <a:t>三</a:t>
            </a:r>
            <a:r>
              <a:rPr kumimoji="0" lang="zh-CN" altLang="zh-CN" sz="3200" b="1" i="0" u="none" strike="noStrike" kern="1200" cap="none" spc="0" normalizeH="0" baseline="0" noProof="0" dirty="0">
                <a:ln>
                  <a:noFill/>
                </a:ln>
                <a:solidFill>
                  <a:prstClr val="white"/>
                </a:solidFill>
                <a:effectLst/>
                <a:uLnTx/>
                <a:uFillTx/>
                <a:latin typeface="楷体" panose="02010609060101010101" pitchFamily="49" charset="-122"/>
                <a:ea typeface="楷体" panose="02010609060101010101" pitchFamily="49" charset="-122"/>
                <a:cs typeface="+mn-cs"/>
              </a:rPr>
              <a:t>章</a:t>
            </a:r>
            <a:r>
              <a:rPr kumimoji="0" lang="en-US" altLang="zh-CN" sz="3200" b="1" i="0" u="none" strike="noStrike" kern="1200" cap="none" spc="0" normalizeH="0" baseline="0" noProof="0" dirty="0">
                <a:ln>
                  <a:noFill/>
                </a:ln>
                <a:solidFill>
                  <a:prstClr val="white"/>
                </a:solidFill>
                <a:effectLst/>
                <a:uLnTx/>
                <a:uFillTx/>
                <a:latin typeface="楷体" panose="02010609060101010101" pitchFamily="49" charset="-122"/>
                <a:ea typeface="楷体" panose="02010609060101010101" pitchFamily="49" charset="-122"/>
                <a:cs typeface="+mn-cs"/>
              </a:rPr>
              <a:t> </a:t>
            </a:r>
            <a:r>
              <a:rPr kumimoji="0" lang="zh-CN" altLang="en-US" sz="3200" b="1" i="0" u="none" strike="noStrike" kern="1200" cap="none" spc="0" normalizeH="0" baseline="0" noProof="0" dirty="0">
                <a:ln>
                  <a:noFill/>
                </a:ln>
                <a:solidFill>
                  <a:prstClr val="white"/>
                </a:solidFill>
                <a:effectLst/>
                <a:uLnTx/>
                <a:uFillTx/>
                <a:latin typeface="楷体" panose="02010609060101010101" pitchFamily="49" charset="-122"/>
                <a:ea typeface="楷体" panose="02010609060101010101" pitchFamily="49" charset="-122"/>
                <a:cs typeface="+mn-cs"/>
              </a:rPr>
              <a:t>化工过程技术开发</a:t>
            </a:r>
            <a:endParaRPr kumimoji="1" lang="zh-CN" altLang="en-US" sz="1800" dirty="0"/>
          </a:p>
        </p:txBody>
      </p: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r="74755"/>
          <a:stretch>
            <a:fillRect/>
          </a:stretch>
        </p:blipFill>
        <p:spPr>
          <a:xfrm>
            <a:off x="12379" y="44704"/>
            <a:ext cx="987359" cy="720000"/>
          </a:xfrm>
          <a:prstGeom prst="rect">
            <a:avLst/>
          </a:prstGeom>
        </p:spPr>
      </p:pic>
    </p:spTree>
    <p:extLst>
      <p:ext uri="{BB962C8B-B14F-4D97-AF65-F5344CB8AC3E}">
        <p14:creationId xmlns:p14="http://schemas.microsoft.com/office/powerpoint/2010/main" val="1826963381"/>
      </p:ext>
    </p:extLst>
  </p:cSld>
  <p:clrMap bg1="lt1" tx1="dk1" bg2="lt2" tx2="dk2" accent1="accent1" accent2="accent2" accent3="accent3" accent4="accent4" accent5="accent5" accent6="accent6" hlink="hlink" folHlink="folHlink"/>
  <p:sldLayoutIdLst>
    <p:sldLayoutId id="2147483663"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081036" y="4037662"/>
            <a:ext cx="1887055" cy="1551579"/>
          </a:xfrm>
          <a:prstGeom prst="rect">
            <a:avLst/>
          </a:prstGeom>
          <a:noFill/>
        </p:spPr>
        <p:txBody>
          <a:bodyPr wrap="none" rtlCol="0">
            <a:spAutoFit/>
          </a:bodyPr>
          <a:lstStyle/>
          <a:p>
            <a:pPr algn="ctr">
              <a:lnSpc>
                <a:spcPct val="150000"/>
              </a:lnSpc>
            </a:pPr>
            <a:r>
              <a:rPr lang="zh-CN" altLang="en-US" sz="2200" b="1" dirty="0">
                <a:solidFill>
                  <a:srgbClr val="003366"/>
                </a:solidFill>
                <a:latin typeface="Times New Roman" panose="02020603050405020304" pitchFamily="18" charset="0"/>
                <a:ea typeface="楷体" panose="02010609060101010101" pitchFamily="49" charset="-122"/>
                <a:cs typeface="Times New Roman" panose="02020603050405020304" pitchFamily="18" charset="0"/>
              </a:rPr>
              <a:t>郭宁</a:t>
            </a:r>
            <a:endParaRPr lang="en-US" altLang="zh-CN" sz="2200" b="1" dirty="0">
              <a:solidFill>
                <a:srgbClr val="003366"/>
              </a:solidFill>
              <a:latin typeface="Times New Roman" panose="02020603050405020304" pitchFamily="18" charset="0"/>
              <a:ea typeface="楷体" panose="02010609060101010101" pitchFamily="49" charset="-122"/>
              <a:cs typeface="Times New Roman" panose="02020603050405020304" pitchFamily="18" charset="0"/>
            </a:endParaRPr>
          </a:p>
          <a:p>
            <a:pPr algn="ctr">
              <a:lnSpc>
                <a:spcPct val="150000"/>
              </a:lnSpc>
            </a:pPr>
            <a:r>
              <a:rPr lang="en-US" altLang="zh-CN" sz="2200" b="1" dirty="0">
                <a:solidFill>
                  <a:srgbClr val="003366"/>
                </a:solidFill>
                <a:latin typeface="Times New Roman" panose="02020603050405020304" pitchFamily="18" charset="0"/>
                <a:ea typeface="楷体" panose="02010609060101010101" pitchFamily="49" charset="-122"/>
                <a:cs typeface="Times New Roman" panose="02020603050405020304" pitchFamily="18" charset="0"/>
              </a:rPr>
              <a:t>13573124311</a:t>
            </a:r>
          </a:p>
          <a:p>
            <a:pPr algn="ctr">
              <a:lnSpc>
                <a:spcPct val="150000"/>
              </a:lnSpc>
            </a:pPr>
            <a:r>
              <a:rPr lang="zh-CN" altLang="en-US" sz="2200" b="1" dirty="0">
                <a:solidFill>
                  <a:srgbClr val="003366"/>
                </a:solidFill>
                <a:latin typeface="Times New Roman" panose="02020603050405020304" pitchFamily="18" charset="0"/>
                <a:ea typeface="楷体" panose="02010609060101010101" pitchFamily="49" charset="-122"/>
                <a:cs typeface="Times New Roman" panose="02020603050405020304" pitchFamily="18" charset="0"/>
              </a:rPr>
              <a:t>齐鲁工业大学</a:t>
            </a:r>
            <a:endParaRPr lang="en-US" altLang="zh-CN" sz="2200" b="1" dirty="0">
              <a:solidFill>
                <a:srgbClr val="003366"/>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矩形 3"/>
          <p:cNvSpPr/>
          <p:nvPr/>
        </p:nvSpPr>
        <p:spPr>
          <a:xfrm>
            <a:off x="7739614" y="5589240"/>
            <a:ext cx="1313180" cy="539378"/>
          </a:xfrm>
          <a:prstGeom prst="rect">
            <a:avLst/>
          </a:prstGeom>
        </p:spPr>
        <p:txBody>
          <a:bodyPr wrap="none">
            <a:spAutoFit/>
          </a:bodyPr>
          <a:lstStyle/>
          <a:p>
            <a:pPr algn="ctr">
              <a:lnSpc>
                <a:spcPct val="150000"/>
              </a:lnSpc>
            </a:pPr>
            <a:r>
              <a:rPr lang="en-US" altLang="zh-CN" sz="2200" b="1" dirty="0">
                <a:solidFill>
                  <a:srgbClr val="003366"/>
                </a:solidFill>
                <a:latin typeface="Times New Roman" panose="02020603050405020304" pitchFamily="18" charset="0"/>
                <a:ea typeface="黑体" panose="02010609060101010101" pitchFamily="49" charset="-122"/>
                <a:cs typeface="Times New Roman" panose="02020603050405020304" pitchFamily="18" charset="0"/>
              </a:rPr>
              <a:t>2023.2.20</a:t>
            </a:r>
            <a:endParaRPr lang="zh-CN" altLang="en-US" sz="2200" b="1" dirty="0">
              <a:solidFill>
                <a:srgbClr val="003366"/>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文本框 5">
            <a:extLst>
              <a:ext uri="{FF2B5EF4-FFF2-40B4-BE49-F238E27FC236}">
                <a16:creationId xmlns:a16="http://schemas.microsoft.com/office/drawing/2014/main" id="{7E636C0D-7BDA-468F-809C-2BAD8EAED311}"/>
              </a:ext>
            </a:extLst>
          </p:cNvPr>
          <p:cNvSpPr txBox="1"/>
          <p:nvPr/>
        </p:nvSpPr>
        <p:spPr>
          <a:xfrm>
            <a:off x="1884170" y="2422629"/>
            <a:ext cx="8280786" cy="707886"/>
          </a:xfrm>
          <a:prstGeom prst="rect">
            <a:avLst/>
          </a:prstGeom>
          <a:noFill/>
        </p:spPr>
        <p:txBody>
          <a:bodyPr wrap="square" rtlCol="0">
            <a:spAutoFit/>
          </a:bodyPr>
          <a:lstStyle/>
          <a:p>
            <a:pPr algn="ctr"/>
            <a:r>
              <a:rPr lang="zh-CN" altLang="en-US" sz="4000" dirty="0">
                <a:solidFill>
                  <a:prstClr val="white"/>
                </a:solidFill>
                <a:latin typeface="楷体" panose="02010609060101010101" pitchFamily="49" charset="-122"/>
                <a:ea typeface="楷体" panose="02010609060101010101" pitchFamily="49" charset="-122"/>
                <a:cs typeface="Times New Roman" panose="02020603050405020304" pitchFamily="18" charset="0"/>
              </a:rPr>
              <a:t>化工设计</a:t>
            </a:r>
            <a:endParaRPr lang="en-US" altLang="zh-CN" sz="4000" dirty="0">
              <a:solidFill>
                <a:prstClr val="white"/>
              </a:solidFill>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E2DB8E2-4CF0-4322-B289-2C8C33F9C68C}"/>
              </a:ext>
            </a:extLst>
          </p:cNvPr>
          <p:cNvSpPr>
            <a:spLocks noGrp="1"/>
          </p:cNvSpPr>
          <p:nvPr>
            <p:ph sz="quarter" idx="10"/>
          </p:nvPr>
        </p:nvSpPr>
        <p:spPr/>
        <p:txBody>
          <a:bodyPr/>
          <a:lstStyle/>
          <a:p>
            <a:pPr>
              <a:buFont typeface="+mj-ea"/>
              <a:buAutoNum type="ea1JpnChsDbPeriod" startAt="4"/>
            </a:pPr>
            <a:r>
              <a:rPr lang="zh-CN" altLang="en-US" dirty="0"/>
              <a:t>工程开发 </a:t>
            </a:r>
            <a:r>
              <a:rPr lang="en-US" altLang="zh-CN" dirty="0"/>
              <a:t>(</a:t>
            </a:r>
            <a:r>
              <a:rPr lang="zh-CN" altLang="en-US" dirty="0"/>
              <a:t>过程研究</a:t>
            </a:r>
            <a:r>
              <a:rPr lang="en-US" altLang="zh-CN" dirty="0"/>
              <a:t>)</a:t>
            </a:r>
          </a:p>
          <a:p>
            <a:pPr marL="0" lvl="1" indent="534988"/>
            <a:r>
              <a:rPr lang="zh-CN" altLang="en-US" dirty="0"/>
              <a:t>要建设一个工业化的装置</a:t>
            </a:r>
            <a:r>
              <a:rPr lang="en-US" altLang="zh-CN" dirty="0"/>
              <a:t>,</a:t>
            </a:r>
            <a:r>
              <a:rPr lang="zh-CN" altLang="en-US" dirty="0"/>
              <a:t>尤其是大型装置</a:t>
            </a:r>
            <a:r>
              <a:rPr lang="en-US" altLang="zh-CN" dirty="0"/>
              <a:t>,</a:t>
            </a:r>
            <a:r>
              <a:rPr lang="zh-CN" altLang="en-US" dirty="0"/>
              <a:t>仅仅有工艺开发试验是远远不够的</a:t>
            </a:r>
            <a:r>
              <a:rPr lang="en-US" altLang="zh-CN" dirty="0"/>
              <a:t>,</a:t>
            </a:r>
            <a:r>
              <a:rPr lang="zh-CN" altLang="en-US" dirty="0"/>
              <a:t>因为大多数工艺开发试验是间歇操作的</a:t>
            </a:r>
            <a:r>
              <a:rPr lang="en-US" altLang="zh-CN" dirty="0"/>
              <a:t>,</a:t>
            </a:r>
            <a:r>
              <a:rPr lang="zh-CN" altLang="en-US" dirty="0"/>
              <a:t>反应器的类型和材质也受到限制</a:t>
            </a:r>
            <a:r>
              <a:rPr lang="en-US" altLang="zh-CN" dirty="0"/>
              <a:t>,</a:t>
            </a:r>
            <a:r>
              <a:rPr lang="zh-CN" altLang="en-US" dirty="0"/>
              <a:t>全部工艺流程各环节所使用的单元过程有的还不能工业化</a:t>
            </a:r>
            <a:r>
              <a:rPr lang="en-US" altLang="zh-CN" dirty="0"/>
              <a:t>,</a:t>
            </a:r>
            <a:r>
              <a:rPr lang="zh-CN" altLang="en-US" dirty="0"/>
              <a:t>有的数据尚不完整</a:t>
            </a:r>
            <a:r>
              <a:rPr lang="en-US" altLang="zh-CN" dirty="0"/>
              <a:t>,</a:t>
            </a:r>
            <a:r>
              <a:rPr lang="zh-CN" altLang="en-US" dirty="0"/>
              <a:t>对于物料循环使用和回收利用、溶剂的回收、催化剂再生、 “三废”收集和治理都还没有研究</a:t>
            </a:r>
            <a:r>
              <a:rPr lang="en-US" altLang="zh-CN" dirty="0"/>
              <a:t>,</a:t>
            </a:r>
            <a:r>
              <a:rPr lang="zh-CN" altLang="en-US" dirty="0"/>
              <a:t>流程和设备的中长期运转也没有经过考验</a:t>
            </a:r>
            <a:r>
              <a:rPr lang="en-US" altLang="zh-CN" dirty="0"/>
              <a:t>,</a:t>
            </a:r>
            <a:r>
              <a:rPr lang="zh-CN" altLang="en-US" dirty="0"/>
              <a:t>因此要尽可能建立一套完整流程的中试装置进行中间试验</a:t>
            </a:r>
            <a:r>
              <a:rPr lang="en-US" altLang="zh-CN" dirty="0"/>
              <a:t>,</a:t>
            </a:r>
            <a:r>
              <a:rPr lang="zh-CN" altLang="en-US" dirty="0"/>
              <a:t>并使中试装置达到工业化水平</a:t>
            </a:r>
            <a:r>
              <a:rPr lang="en-US" altLang="zh-CN" dirty="0"/>
              <a:t>,</a:t>
            </a:r>
            <a:r>
              <a:rPr lang="zh-CN" altLang="en-US" dirty="0"/>
              <a:t>以得到可靠数据。</a:t>
            </a:r>
          </a:p>
          <a:p>
            <a:pPr marL="0" lvl="1" indent="534988"/>
            <a:r>
              <a:rPr lang="zh-CN" altLang="en-US" dirty="0"/>
              <a:t>对于某些反应装置和传递装置</a:t>
            </a:r>
            <a:r>
              <a:rPr lang="en-US" altLang="zh-CN" dirty="0"/>
              <a:t>,</a:t>
            </a:r>
            <a:r>
              <a:rPr lang="zh-CN" altLang="en-US" dirty="0"/>
              <a:t>在有必要时</a:t>
            </a:r>
            <a:r>
              <a:rPr lang="en-US" altLang="zh-CN" dirty="0"/>
              <a:t>,</a:t>
            </a:r>
            <a:r>
              <a:rPr lang="zh-CN" altLang="en-US" dirty="0"/>
              <a:t>可单独进行放大研究</a:t>
            </a:r>
            <a:r>
              <a:rPr lang="en-US" altLang="zh-CN" dirty="0"/>
              <a:t>,</a:t>
            </a:r>
            <a:r>
              <a:rPr lang="zh-CN" altLang="en-US" dirty="0"/>
              <a:t>以取得可靠的设计参数</a:t>
            </a:r>
            <a:r>
              <a:rPr lang="en-US" altLang="zh-CN" dirty="0"/>
              <a:t>,</a:t>
            </a:r>
            <a:r>
              <a:rPr lang="zh-CN" altLang="en-US" dirty="0"/>
              <a:t>使工艺流程先进、合理。因此要进行放大试验</a:t>
            </a:r>
            <a:r>
              <a:rPr lang="en-US" altLang="zh-CN" dirty="0"/>
              <a:t>,</a:t>
            </a:r>
            <a:r>
              <a:rPr lang="zh-CN" altLang="en-US" dirty="0"/>
              <a:t>这种试验称为模型试验。</a:t>
            </a:r>
          </a:p>
          <a:p>
            <a:pPr marL="0" lvl="1" indent="534988"/>
            <a:endParaRPr lang="zh-CN" altLang="en-US" dirty="0"/>
          </a:p>
          <a:p>
            <a:pPr lvl="1"/>
            <a:endParaRPr lang="zh-CN" altLang="en-US" dirty="0"/>
          </a:p>
        </p:txBody>
      </p:sp>
    </p:spTree>
    <p:extLst>
      <p:ext uri="{BB962C8B-B14F-4D97-AF65-F5344CB8AC3E}">
        <p14:creationId xmlns:p14="http://schemas.microsoft.com/office/powerpoint/2010/main" val="2519317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404071F-5C13-4589-A651-E8B69CF059F0}"/>
              </a:ext>
            </a:extLst>
          </p:cNvPr>
          <p:cNvSpPr>
            <a:spLocks noGrp="1"/>
          </p:cNvSpPr>
          <p:nvPr>
            <p:ph sz="quarter" idx="10"/>
          </p:nvPr>
        </p:nvSpPr>
        <p:spPr/>
        <p:txBody>
          <a:bodyPr/>
          <a:lstStyle/>
          <a:p>
            <a:pPr>
              <a:buFont typeface="+mj-lt"/>
              <a:buAutoNum type="arabicPeriod"/>
            </a:pPr>
            <a:r>
              <a:rPr lang="zh-CN" altLang="en-US" dirty="0"/>
              <a:t>模型试验</a:t>
            </a:r>
            <a:endParaRPr lang="en-US" altLang="zh-CN" dirty="0"/>
          </a:p>
          <a:p>
            <a:pPr marL="0" lvl="1" indent="457200"/>
            <a:r>
              <a:rPr lang="zh-CN" altLang="en-US" dirty="0"/>
              <a:t>模型试验一般都是对工业生产中的某些重要过程</a:t>
            </a:r>
            <a:r>
              <a:rPr lang="en-US" altLang="zh-CN" dirty="0"/>
              <a:t>,</a:t>
            </a:r>
            <a:r>
              <a:rPr lang="zh-CN" altLang="en-US" dirty="0"/>
              <a:t>特别是反应过程要做</a:t>
            </a:r>
            <a:r>
              <a:rPr lang="zh-CN" altLang="en-US" dirty="0">
                <a:solidFill>
                  <a:srgbClr val="FF0000"/>
                </a:solidFill>
              </a:rPr>
              <a:t>放大</a:t>
            </a:r>
            <a:r>
              <a:rPr lang="zh-CN" altLang="en-US" dirty="0"/>
              <a:t>的工业模型试验。在模型试验中进行综合性试验研究的主要内容有</a:t>
            </a:r>
            <a:r>
              <a:rPr lang="en-US" altLang="zh-CN" dirty="0"/>
              <a:t>:</a:t>
            </a:r>
            <a:r>
              <a:rPr lang="zh-CN" altLang="en-US" dirty="0"/>
              <a:t>考察化工过程运行的</a:t>
            </a:r>
            <a:r>
              <a:rPr lang="zh-CN" altLang="en-US" dirty="0">
                <a:solidFill>
                  <a:srgbClr val="FF0000"/>
                </a:solidFill>
              </a:rPr>
              <a:t>最佳条件</a:t>
            </a:r>
            <a:r>
              <a:rPr lang="en-US" altLang="zh-CN" dirty="0"/>
              <a:t>;</a:t>
            </a:r>
            <a:r>
              <a:rPr lang="zh-CN" altLang="en-US" dirty="0"/>
              <a:t>考察设备的</a:t>
            </a:r>
            <a:r>
              <a:rPr lang="zh-CN" altLang="en-US" dirty="0">
                <a:solidFill>
                  <a:srgbClr val="FF0000"/>
                </a:solidFill>
              </a:rPr>
              <a:t>传热、传质、物料流动与混合</a:t>
            </a:r>
            <a:r>
              <a:rPr lang="zh-CN" altLang="en-US" dirty="0"/>
              <a:t>等工程因素</a:t>
            </a:r>
            <a:r>
              <a:rPr lang="en-US" altLang="zh-CN" dirty="0"/>
              <a:t>;</a:t>
            </a:r>
            <a:r>
              <a:rPr lang="zh-CN" altLang="en-US" dirty="0"/>
              <a:t>对化工过程的影响</a:t>
            </a:r>
            <a:r>
              <a:rPr lang="en-US" altLang="zh-CN" dirty="0"/>
              <a:t>;</a:t>
            </a:r>
            <a:r>
              <a:rPr lang="zh-CN" altLang="en-US" dirty="0"/>
              <a:t>观察设备放大后的</a:t>
            </a:r>
            <a:r>
              <a:rPr lang="zh-CN" altLang="en-US" dirty="0">
                <a:solidFill>
                  <a:srgbClr val="FF0000"/>
                </a:solidFill>
              </a:rPr>
              <a:t>放大效应</a:t>
            </a:r>
            <a:r>
              <a:rPr lang="en-US" altLang="zh-CN" dirty="0"/>
              <a:t>;</a:t>
            </a:r>
            <a:r>
              <a:rPr lang="zh-CN" altLang="en-US" dirty="0"/>
              <a:t>寻找产生放大效应的原因</a:t>
            </a:r>
            <a:r>
              <a:rPr lang="en-US" altLang="zh-CN" dirty="0"/>
              <a:t>;</a:t>
            </a:r>
            <a:r>
              <a:rPr lang="zh-CN" altLang="en-US" dirty="0"/>
              <a:t>测定放大所需的有关数据及判据等。</a:t>
            </a:r>
          </a:p>
          <a:p>
            <a:pPr marL="0" lvl="1" indent="457200"/>
            <a:r>
              <a:rPr lang="zh-CN" altLang="en-US" dirty="0"/>
              <a:t>模型试验分冷模试验和热模试验两种。根据过程开发实际需要确定必要的热模试验和冷模试验。</a:t>
            </a:r>
          </a:p>
          <a:p>
            <a:pPr marL="0" lvl="1" indent="457200"/>
            <a:r>
              <a:rPr lang="zh-CN" altLang="en-US" dirty="0">
                <a:solidFill>
                  <a:srgbClr val="FF0000"/>
                </a:solidFill>
              </a:rPr>
              <a:t>热模试验</a:t>
            </a:r>
            <a:r>
              <a:rPr lang="zh-CN" altLang="en-US" dirty="0"/>
              <a:t>是用实际生产物料并按</a:t>
            </a:r>
            <a:r>
              <a:rPr lang="zh-CN" altLang="en-US" dirty="0">
                <a:solidFill>
                  <a:srgbClr val="FF0000"/>
                </a:solidFill>
              </a:rPr>
              <a:t>实际操作条件</a:t>
            </a:r>
            <a:r>
              <a:rPr lang="zh-CN" altLang="en-US" dirty="0"/>
              <a:t>进行试验</a:t>
            </a:r>
            <a:r>
              <a:rPr lang="en-US" altLang="zh-CN" dirty="0"/>
              <a:t>,</a:t>
            </a:r>
            <a:r>
              <a:rPr lang="zh-CN" altLang="en-US" dirty="0"/>
              <a:t>属于综合性试验考察。</a:t>
            </a:r>
          </a:p>
          <a:p>
            <a:pPr marL="0" lvl="1" indent="457200"/>
            <a:r>
              <a:rPr lang="zh-CN" altLang="en-US" dirty="0">
                <a:solidFill>
                  <a:srgbClr val="FF0000"/>
                </a:solidFill>
              </a:rPr>
              <a:t>冷模试验</a:t>
            </a:r>
            <a:r>
              <a:rPr lang="zh-CN" altLang="en-US" dirty="0"/>
              <a:t>只研究过程的</a:t>
            </a:r>
            <a:r>
              <a:rPr lang="zh-CN" altLang="en-US" dirty="0">
                <a:solidFill>
                  <a:srgbClr val="FF0000"/>
                </a:solidFill>
              </a:rPr>
              <a:t>物理规律</a:t>
            </a:r>
            <a:r>
              <a:rPr lang="en-US" altLang="zh-CN" dirty="0"/>
              <a:t>,</a:t>
            </a:r>
            <a:r>
              <a:rPr lang="zh-CN" altLang="en-US" dirty="0"/>
              <a:t>不研究化学反应</a:t>
            </a:r>
            <a:r>
              <a:rPr lang="en-US" altLang="zh-CN" dirty="0"/>
              <a:t>,</a:t>
            </a:r>
            <a:r>
              <a:rPr lang="zh-CN" altLang="en-US" dirty="0"/>
              <a:t>它可以采用物理性质与实际工业生产物料相近的</a:t>
            </a:r>
            <a:r>
              <a:rPr lang="zh-CN" altLang="en-US" dirty="0">
                <a:solidFill>
                  <a:srgbClr val="FF0000"/>
                </a:solidFill>
              </a:rPr>
              <a:t>惰性物质</a:t>
            </a:r>
            <a:r>
              <a:rPr lang="zh-CN" altLang="en-US" dirty="0"/>
              <a:t>进行试验</a:t>
            </a:r>
            <a:r>
              <a:rPr lang="en-US" altLang="zh-CN" dirty="0"/>
              <a:t>,</a:t>
            </a:r>
            <a:r>
              <a:rPr lang="zh-CN" altLang="en-US" dirty="0"/>
              <a:t>它以模型和原型相似为基础</a:t>
            </a:r>
            <a:r>
              <a:rPr lang="en-US" altLang="zh-CN" dirty="0"/>
              <a:t>,</a:t>
            </a:r>
            <a:r>
              <a:rPr lang="zh-CN" altLang="en-US" dirty="0"/>
              <a:t>运用相似原理来考察设备内物料的</a:t>
            </a:r>
            <a:r>
              <a:rPr lang="zh-CN" altLang="en-US" dirty="0">
                <a:solidFill>
                  <a:srgbClr val="FF0000"/>
                </a:solidFill>
              </a:rPr>
              <a:t>流动和混合</a:t>
            </a:r>
            <a:r>
              <a:rPr lang="en-US" altLang="zh-CN" dirty="0">
                <a:solidFill>
                  <a:srgbClr val="FF0000"/>
                </a:solidFill>
              </a:rPr>
              <a:t>,</a:t>
            </a:r>
            <a:r>
              <a:rPr lang="zh-CN" altLang="en-US" dirty="0">
                <a:solidFill>
                  <a:srgbClr val="FF0000"/>
                </a:solidFill>
              </a:rPr>
              <a:t>以及传热和传质等物理过程</a:t>
            </a:r>
            <a:r>
              <a:rPr lang="en-US" altLang="zh-CN" dirty="0"/>
              <a:t>,</a:t>
            </a:r>
            <a:r>
              <a:rPr lang="zh-CN" altLang="en-US" dirty="0"/>
              <a:t>寻找产生</a:t>
            </a:r>
            <a:r>
              <a:rPr lang="zh-CN" altLang="en-US" dirty="0">
                <a:solidFill>
                  <a:srgbClr val="FF0000"/>
                </a:solidFill>
              </a:rPr>
              <a:t>放大效应</a:t>
            </a:r>
            <a:r>
              <a:rPr lang="zh-CN" altLang="en-US" dirty="0"/>
              <a:t>的原因和</a:t>
            </a:r>
            <a:r>
              <a:rPr lang="zh-CN" altLang="en-US" dirty="0">
                <a:solidFill>
                  <a:srgbClr val="FF0000"/>
                </a:solidFill>
              </a:rPr>
              <a:t>克制的方法</a:t>
            </a:r>
            <a:r>
              <a:rPr lang="en-US" altLang="zh-CN" dirty="0"/>
              <a:t>,</a:t>
            </a:r>
            <a:r>
              <a:rPr lang="zh-CN" altLang="en-US" dirty="0"/>
              <a:t>为过程放大和建立数学模型提供依据。</a:t>
            </a:r>
          </a:p>
          <a:p>
            <a:pPr lvl="1"/>
            <a:endParaRPr lang="zh-CN" altLang="en-US" dirty="0"/>
          </a:p>
        </p:txBody>
      </p:sp>
    </p:spTree>
    <p:extLst>
      <p:ext uri="{BB962C8B-B14F-4D97-AF65-F5344CB8AC3E}">
        <p14:creationId xmlns:p14="http://schemas.microsoft.com/office/powerpoint/2010/main" val="4067569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8883486-193D-4C87-9638-4E56AC6F39E3}"/>
              </a:ext>
            </a:extLst>
          </p:cNvPr>
          <p:cNvSpPr>
            <a:spLocks noGrp="1"/>
          </p:cNvSpPr>
          <p:nvPr>
            <p:ph sz="quarter" idx="10"/>
          </p:nvPr>
        </p:nvSpPr>
        <p:spPr/>
        <p:txBody>
          <a:bodyPr/>
          <a:lstStyle/>
          <a:p>
            <a:pPr>
              <a:buFont typeface="+mj-lt"/>
              <a:buAutoNum type="arabicPeriod" startAt="2"/>
            </a:pPr>
            <a:r>
              <a:rPr lang="zh-CN" altLang="en-US" dirty="0"/>
              <a:t>中间试验 </a:t>
            </a:r>
            <a:r>
              <a:rPr lang="en-US" altLang="zh-CN" dirty="0"/>
              <a:t>(</a:t>
            </a:r>
            <a:r>
              <a:rPr lang="zh-CN" altLang="en-US" dirty="0"/>
              <a:t>中试</a:t>
            </a:r>
            <a:r>
              <a:rPr lang="en-US" altLang="zh-CN" dirty="0"/>
              <a:t>)</a:t>
            </a:r>
          </a:p>
          <a:p>
            <a:pPr marL="0" lvl="1" indent="457200"/>
            <a:r>
              <a:rPr lang="zh-CN" altLang="en-US" dirty="0"/>
              <a:t>中试是中间试验的简称</a:t>
            </a:r>
            <a:r>
              <a:rPr lang="en-US" altLang="zh-CN" dirty="0"/>
              <a:t>,</a:t>
            </a:r>
            <a:r>
              <a:rPr lang="zh-CN" altLang="en-US" dirty="0"/>
              <a:t>所谓中间试验</a:t>
            </a:r>
            <a:r>
              <a:rPr lang="en-US" altLang="zh-CN" dirty="0"/>
              <a:t>,</a:t>
            </a:r>
            <a:r>
              <a:rPr lang="zh-CN" altLang="en-US" dirty="0"/>
              <a:t>就是介于小试和工业生产之间的试验。当某些开发项目不能采用数学模型法放大</a:t>
            </a:r>
            <a:r>
              <a:rPr lang="en-US" altLang="zh-CN" dirty="0"/>
              <a:t>,</a:t>
            </a:r>
            <a:r>
              <a:rPr lang="zh-CN" altLang="en-US" dirty="0"/>
              <a:t>或其中有若干研究课题无法在小试中进行</a:t>
            </a:r>
            <a:r>
              <a:rPr lang="en-US" altLang="zh-CN" dirty="0"/>
              <a:t>,</a:t>
            </a:r>
            <a:r>
              <a:rPr lang="zh-CN" altLang="en-US" dirty="0"/>
              <a:t>一定要通过相应规模的装置才能取得数据或经验时</a:t>
            </a:r>
            <a:r>
              <a:rPr lang="en-US" altLang="zh-CN" dirty="0"/>
              <a:t>,</a:t>
            </a:r>
            <a:r>
              <a:rPr lang="zh-CN" altLang="en-US" dirty="0"/>
              <a:t>需进行中试。</a:t>
            </a:r>
          </a:p>
          <a:p>
            <a:pPr marL="0" lvl="1" indent="457200"/>
            <a:r>
              <a:rPr lang="zh-CN" altLang="en-US" dirty="0"/>
              <a:t>中试是在小试完成并通过技术经济评价后</a:t>
            </a:r>
            <a:r>
              <a:rPr lang="en-US" altLang="zh-CN" dirty="0"/>
              <a:t>,</a:t>
            </a:r>
            <a:r>
              <a:rPr lang="zh-CN" altLang="en-US" dirty="0"/>
              <a:t>在概念设计基础上进行的放大试验工作。其规模介于实验室规模和工业装置规模之间</a:t>
            </a:r>
            <a:r>
              <a:rPr lang="en-US" altLang="zh-CN" dirty="0"/>
              <a:t>,</a:t>
            </a:r>
            <a:r>
              <a:rPr lang="zh-CN" altLang="en-US" dirty="0"/>
              <a:t>但具体规模没有明确规定。对于精细化工产品</a:t>
            </a:r>
            <a:r>
              <a:rPr lang="en-US" altLang="zh-CN" dirty="0"/>
              <a:t>,</a:t>
            </a:r>
            <a:r>
              <a:rPr lang="zh-CN" altLang="en-US" dirty="0"/>
              <a:t>中试规模按千克已可满足需求</a:t>
            </a:r>
            <a:r>
              <a:rPr lang="en-US" altLang="zh-CN" dirty="0"/>
              <a:t>,</a:t>
            </a:r>
            <a:r>
              <a:rPr lang="zh-CN" altLang="en-US" dirty="0"/>
              <a:t>而对许多基本化工产品所建的中试工厂规模都相当可观</a:t>
            </a:r>
            <a:r>
              <a:rPr lang="en-US" altLang="zh-CN" dirty="0"/>
              <a:t>,</a:t>
            </a:r>
            <a:r>
              <a:rPr lang="zh-CN" altLang="en-US" dirty="0"/>
              <a:t>甚至达到年产数千吨的生产能力。</a:t>
            </a:r>
          </a:p>
          <a:p>
            <a:pPr lvl="1"/>
            <a:endParaRPr lang="zh-CN" altLang="en-US" dirty="0"/>
          </a:p>
        </p:txBody>
      </p:sp>
    </p:spTree>
    <p:extLst>
      <p:ext uri="{BB962C8B-B14F-4D97-AF65-F5344CB8AC3E}">
        <p14:creationId xmlns:p14="http://schemas.microsoft.com/office/powerpoint/2010/main" val="401333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2D6E6A0-1111-4877-8261-40EB74710EBD}"/>
              </a:ext>
            </a:extLst>
          </p:cNvPr>
          <p:cNvSpPr>
            <a:spLocks noGrp="1"/>
          </p:cNvSpPr>
          <p:nvPr>
            <p:ph sz="quarter" idx="10"/>
          </p:nvPr>
        </p:nvSpPr>
        <p:spPr/>
        <p:txBody>
          <a:bodyPr/>
          <a:lstStyle/>
          <a:p>
            <a:pPr marL="0" indent="0">
              <a:buNone/>
            </a:pPr>
            <a:r>
              <a:rPr lang="zh-CN" altLang="en-US" dirty="0"/>
              <a:t>    中试工作必须按工业化条件进行</a:t>
            </a:r>
            <a:r>
              <a:rPr lang="en-US" altLang="zh-CN" dirty="0"/>
              <a:t>,</a:t>
            </a:r>
            <a:r>
              <a:rPr lang="zh-CN" altLang="en-US" dirty="0"/>
              <a:t>其主要任务如下： </a:t>
            </a:r>
            <a:endParaRPr lang="en-US" altLang="zh-CN" dirty="0"/>
          </a:p>
          <a:p>
            <a:pPr lvl="2" indent="-457200">
              <a:buFont typeface="+mj-ea"/>
              <a:buAutoNum type="circleNumDbPlain"/>
            </a:pPr>
            <a:r>
              <a:rPr lang="zh-CN" altLang="en-US" dirty="0"/>
              <a:t>建立一定规模的放大装置</a:t>
            </a:r>
            <a:r>
              <a:rPr lang="en-US" altLang="zh-CN" dirty="0"/>
              <a:t>,</a:t>
            </a:r>
            <a:r>
              <a:rPr lang="zh-CN" altLang="en-US" dirty="0"/>
              <a:t>对开发过程进行全面模拟考察</a:t>
            </a:r>
            <a:r>
              <a:rPr lang="en-US" altLang="zh-CN" dirty="0"/>
              <a:t>,</a:t>
            </a:r>
            <a:r>
              <a:rPr lang="zh-CN" altLang="en-US" dirty="0"/>
              <a:t>确定工业装置运转条件及操作、控制方法</a:t>
            </a:r>
            <a:r>
              <a:rPr lang="en-US" altLang="zh-CN" dirty="0"/>
              <a:t>,</a:t>
            </a:r>
            <a:r>
              <a:rPr lang="zh-CN" altLang="en-US" dirty="0"/>
              <a:t>并解决长期连续稳定运转的可靠性等工程问题</a:t>
            </a:r>
            <a:r>
              <a:rPr lang="en-US" altLang="zh-CN" dirty="0"/>
              <a:t>,</a:t>
            </a:r>
            <a:r>
              <a:rPr lang="zh-CN" altLang="en-US" dirty="0"/>
              <a:t>其中</a:t>
            </a:r>
            <a:r>
              <a:rPr lang="en-US" altLang="zh-CN" dirty="0"/>
              <a:t>,</a:t>
            </a:r>
            <a:r>
              <a:rPr lang="zh-CN" altLang="en-US" dirty="0"/>
              <a:t>包括对原料和产品的处置方法、必要的回收循环工艺以及对反应器等设备的结构和材质的考察。</a:t>
            </a:r>
          </a:p>
          <a:p>
            <a:pPr lvl="2" indent="-457200">
              <a:buFont typeface="+mj-ea"/>
              <a:buAutoNum type="circleNumDbPlain"/>
            </a:pPr>
            <a:r>
              <a:rPr lang="zh-CN" altLang="en-US" dirty="0"/>
              <a:t>验证小试条件</a:t>
            </a:r>
            <a:r>
              <a:rPr lang="en-US" altLang="zh-CN" dirty="0"/>
              <a:t>,</a:t>
            </a:r>
            <a:r>
              <a:rPr lang="zh-CN" altLang="en-US" dirty="0"/>
              <a:t>收集更完整、更可靠的各种数据</a:t>
            </a:r>
            <a:r>
              <a:rPr lang="en-US" altLang="zh-CN" dirty="0"/>
              <a:t>,</a:t>
            </a:r>
            <a:r>
              <a:rPr lang="zh-CN" altLang="en-US" dirty="0"/>
              <a:t>解决放大问题</a:t>
            </a:r>
            <a:r>
              <a:rPr lang="en-US" altLang="zh-CN" dirty="0"/>
              <a:t>,</a:t>
            </a:r>
            <a:r>
              <a:rPr lang="zh-CN" altLang="en-US" dirty="0"/>
              <a:t>提供编制工艺设计包和基础设 计所需的技术资料及数据。</a:t>
            </a:r>
            <a:endParaRPr lang="en-US" altLang="zh-CN" dirty="0"/>
          </a:p>
          <a:p>
            <a:pPr lvl="2" indent="-457200">
              <a:buFont typeface="+mj-ea"/>
              <a:buAutoNum type="circleNumDbPlain"/>
            </a:pPr>
            <a:r>
              <a:rPr lang="zh-CN" altLang="en-US" dirty="0"/>
              <a:t>考察可达到的生产指标</a:t>
            </a:r>
            <a:r>
              <a:rPr lang="en-US" altLang="zh-CN" dirty="0"/>
              <a:t>,</a:t>
            </a:r>
            <a:r>
              <a:rPr lang="zh-CN" altLang="en-US" dirty="0"/>
              <a:t>在可信程度较大的 条件下计算各项经济指标</a:t>
            </a:r>
            <a:r>
              <a:rPr lang="en-US" altLang="zh-CN" dirty="0"/>
              <a:t>,</a:t>
            </a:r>
            <a:r>
              <a:rPr lang="zh-CN" altLang="en-US" dirty="0"/>
              <a:t>以供对工业化装置进行最 终评价。</a:t>
            </a:r>
            <a:endParaRPr lang="en-US" altLang="zh-CN" dirty="0"/>
          </a:p>
        </p:txBody>
      </p:sp>
    </p:spTree>
    <p:extLst>
      <p:ext uri="{BB962C8B-B14F-4D97-AF65-F5344CB8AC3E}">
        <p14:creationId xmlns:p14="http://schemas.microsoft.com/office/powerpoint/2010/main" val="1189327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677B890-C838-4ABE-BAFD-23D740C68D27}"/>
              </a:ext>
            </a:extLst>
          </p:cNvPr>
          <p:cNvSpPr>
            <a:spLocks noGrp="1"/>
          </p:cNvSpPr>
          <p:nvPr>
            <p:ph sz="quarter" idx="10"/>
          </p:nvPr>
        </p:nvSpPr>
        <p:spPr/>
        <p:txBody>
          <a:bodyPr/>
          <a:lstStyle/>
          <a:p>
            <a:pPr marL="0" indent="0">
              <a:buNone/>
            </a:pPr>
            <a:r>
              <a:rPr lang="zh-CN" altLang="en-US" dirty="0"/>
              <a:t>  中试工作必须按工业化条件进行</a:t>
            </a:r>
            <a:r>
              <a:rPr lang="en-US" altLang="zh-CN" dirty="0"/>
              <a:t>,</a:t>
            </a:r>
            <a:r>
              <a:rPr lang="zh-CN" altLang="en-US" dirty="0"/>
              <a:t>其主要任务如下： </a:t>
            </a:r>
            <a:endParaRPr lang="en-US" altLang="zh-CN" dirty="0"/>
          </a:p>
          <a:p>
            <a:pPr lvl="2" indent="-457200">
              <a:buFont typeface="+mj-ea"/>
              <a:buAutoNum type="circleNumDbPlain" startAt="4"/>
            </a:pPr>
            <a:r>
              <a:rPr lang="zh-CN" altLang="en-US" dirty="0"/>
              <a:t>研究 “三废”处理、生产安全性等问题。</a:t>
            </a:r>
            <a:endParaRPr lang="en-US" altLang="zh-CN" dirty="0"/>
          </a:p>
          <a:p>
            <a:pPr lvl="2" indent="-457200">
              <a:buFont typeface="+mj-ea"/>
              <a:buAutoNum type="circleNumDbPlain" startAt="4"/>
            </a:pPr>
            <a:r>
              <a:rPr lang="zh-CN" altLang="en-US" dirty="0"/>
              <a:t>示范操作</a:t>
            </a:r>
            <a:r>
              <a:rPr lang="en-US" altLang="zh-CN" dirty="0"/>
              <a:t>,</a:t>
            </a:r>
            <a:r>
              <a:rPr lang="zh-CN" altLang="en-US" dirty="0"/>
              <a:t>培训技术工人</a:t>
            </a:r>
            <a:r>
              <a:rPr lang="en-US" altLang="zh-CN" dirty="0"/>
              <a:t>,</a:t>
            </a:r>
            <a:r>
              <a:rPr lang="zh-CN" altLang="en-US" dirty="0"/>
              <a:t>研究开停车和事 故处理方案</a:t>
            </a:r>
            <a:r>
              <a:rPr lang="en-US" altLang="zh-CN" dirty="0"/>
              <a:t>,</a:t>
            </a:r>
            <a:r>
              <a:rPr lang="zh-CN" altLang="en-US" dirty="0"/>
              <a:t>获得生产专门技能和经验。</a:t>
            </a:r>
            <a:endParaRPr lang="en-US" altLang="zh-CN" dirty="0"/>
          </a:p>
          <a:p>
            <a:pPr lvl="2" indent="-457200">
              <a:buFont typeface="+mj-ea"/>
              <a:buAutoNum type="circleNumDbPlain" startAt="4"/>
            </a:pPr>
            <a:r>
              <a:rPr lang="zh-CN" altLang="en-US" dirty="0"/>
              <a:t>提供一定量产品 </a:t>
            </a:r>
            <a:r>
              <a:rPr lang="en-US" altLang="zh-CN" dirty="0"/>
              <a:t>(</a:t>
            </a:r>
            <a:r>
              <a:rPr lang="zh-CN" altLang="en-US" dirty="0"/>
              <a:t>大样</a:t>
            </a:r>
            <a:r>
              <a:rPr lang="en-US" altLang="zh-CN" dirty="0"/>
              <a:t>),</a:t>
            </a:r>
            <a:r>
              <a:rPr lang="zh-CN" altLang="en-US" dirty="0"/>
              <a:t>供市场开发工作所 需 </a:t>
            </a:r>
            <a:r>
              <a:rPr lang="en-US" altLang="zh-CN" dirty="0"/>
              <a:t>(</a:t>
            </a:r>
            <a:r>
              <a:rPr lang="zh-CN" altLang="en-US" dirty="0"/>
              <a:t>反应器的选型和放大以及随之而来的反应状况的 研究</a:t>
            </a:r>
            <a:r>
              <a:rPr lang="en-US" altLang="zh-CN" dirty="0"/>
              <a:t>,</a:t>
            </a:r>
            <a:r>
              <a:rPr lang="zh-CN" altLang="en-US" dirty="0"/>
              <a:t>是中试研究的基础</a:t>
            </a:r>
            <a:r>
              <a:rPr lang="en-US" altLang="zh-CN" dirty="0"/>
              <a:t>)</a:t>
            </a:r>
            <a:r>
              <a:rPr lang="zh-CN" altLang="en-US" dirty="0"/>
              <a:t>。 </a:t>
            </a:r>
            <a:endParaRPr lang="en-US" altLang="zh-CN" dirty="0"/>
          </a:p>
          <a:p>
            <a:pPr lvl="2" indent="-457200">
              <a:buFont typeface="+mj-ea"/>
              <a:buAutoNum type="circleNumDbPlain" startAt="4"/>
            </a:pPr>
            <a:r>
              <a:rPr lang="zh-CN" altLang="en-US" dirty="0"/>
              <a:t>提出物料综合利用和 “三废”治理措施。 </a:t>
            </a:r>
            <a:endParaRPr lang="en-US" altLang="zh-CN" dirty="0"/>
          </a:p>
          <a:p>
            <a:pPr lvl="2" indent="-457200">
              <a:buFont typeface="+mj-ea"/>
              <a:buAutoNum type="circleNumDbPlain" startAt="4"/>
            </a:pPr>
            <a:r>
              <a:rPr lang="zh-CN" altLang="en-US" dirty="0"/>
              <a:t>提出带控制点的工艺流程图、工艺参数、物 料衡算和能量衡算的数据等。 </a:t>
            </a:r>
          </a:p>
        </p:txBody>
      </p:sp>
    </p:spTree>
    <p:extLst>
      <p:ext uri="{BB962C8B-B14F-4D97-AF65-F5344CB8AC3E}">
        <p14:creationId xmlns:p14="http://schemas.microsoft.com/office/powerpoint/2010/main" val="4255492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26C99EA-9809-4230-B844-4D46BF08BE64}"/>
              </a:ext>
            </a:extLst>
          </p:cNvPr>
          <p:cNvSpPr>
            <a:spLocks noGrp="1"/>
          </p:cNvSpPr>
          <p:nvPr>
            <p:ph sz="quarter" idx="10"/>
          </p:nvPr>
        </p:nvSpPr>
        <p:spPr/>
        <p:txBody>
          <a:bodyPr/>
          <a:lstStyle/>
          <a:p>
            <a:pPr marL="0" indent="0">
              <a:buNone/>
            </a:pPr>
            <a:r>
              <a:rPr lang="zh-CN" altLang="en-US" dirty="0"/>
              <a:t>  化工中试装置工艺设计的特点：</a:t>
            </a:r>
            <a:endParaRPr lang="en-US" altLang="zh-CN" dirty="0"/>
          </a:p>
          <a:p>
            <a:pPr marL="457200" lvl="2" indent="-14288"/>
            <a:r>
              <a:rPr lang="zh-CN" altLang="en-US" dirty="0"/>
              <a:t>① 设计数据来源不同 从开发过程来看</a:t>
            </a:r>
            <a:r>
              <a:rPr lang="en-US" altLang="zh-CN" dirty="0"/>
              <a:t>,</a:t>
            </a:r>
            <a:r>
              <a:rPr lang="zh-CN" altLang="en-US" dirty="0"/>
              <a:t>中试装置设计是在工业生产装置设计之前进行的</a:t>
            </a:r>
            <a:r>
              <a:rPr lang="en-US" altLang="zh-CN" dirty="0"/>
              <a:t>,</a:t>
            </a:r>
            <a:r>
              <a:rPr lang="zh-CN" altLang="en-US" dirty="0"/>
              <a:t>也就是说</a:t>
            </a:r>
            <a:r>
              <a:rPr lang="en-US" altLang="zh-CN" dirty="0"/>
              <a:t>,</a:t>
            </a:r>
            <a:r>
              <a:rPr lang="zh-CN" altLang="en-US" dirty="0"/>
              <a:t>中试设计的技术数据一般无法从生产装置得到</a:t>
            </a:r>
            <a:r>
              <a:rPr lang="en-US" altLang="zh-CN" dirty="0"/>
              <a:t>,</a:t>
            </a:r>
            <a:r>
              <a:rPr lang="zh-CN" altLang="en-US" dirty="0"/>
              <a:t>而主要来自于小型试验、冷模试验结果、概念设计和可行性研究报告。</a:t>
            </a:r>
            <a:endParaRPr lang="en-US" altLang="zh-CN" dirty="0"/>
          </a:p>
          <a:p>
            <a:pPr marL="457200" lvl="2" indent="-14288"/>
            <a:r>
              <a:rPr lang="zh-CN" altLang="en-US" dirty="0"/>
              <a:t>② 追求的目的不同   目标并不是某些确定的生产控制指标</a:t>
            </a:r>
            <a:r>
              <a:rPr lang="en-US" altLang="zh-CN" dirty="0"/>
              <a:t>,</a:t>
            </a:r>
            <a:r>
              <a:rPr lang="zh-CN" altLang="en-US" dirty="0"/>
              <a:t>而是为了搜寻最优目标变量而确定的一系列工艺和工程参数。这些参数很可能在较大的范围内发生变化</a:t>
            </a:r>
            <a:r>
              <a:rPr lang="en-US" altLang="zh-CN" dirty="0"/>
              <a:t>,</a:t>
            </a:r>
            <a:r>
              <a:rPr lang="zh-CN" altLang="en-US" dirty="0"/>
              <a:t>因此具有设计参数不确定性和试验参数多变性的特点。</a:t>
            </a:r>
            <a:endParaRPr lang="en-US" altLang="zh-CN" dirty="0"/>
          </a:p>
          <a:p>
            <a:pPr marL="457200" lvl="2" indent="-14288"/>
            <a:r>
              <a:rPr lang="zh-CN" altLang="en-US" dirty="0"/>
              <a:t>③ 工艺过程要求不同  中试设计则要根据试验工业的需要</a:t>
            </a:r>
            <a:r>
              <a:rPr lang="en-US" altLang="zh-CN" dirty="0"/>
              <a:t>,</a:t>
            </a:r>
            <a:r>
              <a:rPr lang="zh-CN" altLang="en-US" dirty="0"/>
              <a:t>可以是一个过程的全 流程</a:t>
            </a:r>
            <a:r>
              <a:rPr lang="en-US" altLang="zh-CN" dirty="0"/>
              <a:t>,</a:t>
            </a:r>
            <a:r>
              <a:rPr lang="zh-CN" altLang="en-US" dirty="0"/>
              <a:t>或者是局部流程</a:t>
            </a:r>
            <a:r>
              <a:rPr lang="en-US" altLang="zh-CN" dirty="0"/>
              <a:t>,</a:t>
            </a:r>
            <a:r>
              <a:rPr lang="zh-CN" altLang="en-US" dirty="0"/>
              <a:t>甚至是一个设备的设计。具 体采用什么样的流程</a:t>
            </a:r>
            <a:r>
              <a:rPr lang="en-US" altLang="zh-CN" dirty="0"/>
              <a:t>,</a:t>
            </a:r>
            <a:r>
              <a:rPr lang="zh-CN" altLang="en-US" dirty="0"/>
              <a:t>必须慎重考虑。另外</a:t>
            </a:r>
            <a:r>
              <a:rPr lang="en-US" altLang="zh-CN" dirty="0"/>
              <a:t>,</a:t>
            </a:r>
            <a:r>
              <a:rPr lang="zh-CN" altLang="en-US" dirty="0"/>
              <a:t>还要考 虑到装置的通用性和可调性。 </a:t>
            </a:r>
            <a:endParaRPr lang="en-US" altLang="zh-CN" dirty="0"/>
          </a:p>
          <a:p>
            <a:pPr marL="457200" lvl="2" indent="-14288"/>
            <a:r>
              <a:rPr lang="zh-CN" altLang="en-US" dirty="0"/>
              <a:t>④ 自控要求不同   其自控水平根据 试验要求确定</a:t>
            </a:r>
            <a:r>
              <a:rPr lang="en-US" altLang="zh-CN" dirty="0"/>
              <a:t>,</a:t>
            </a:r>
            <a:r>
              <a:rPr lang="zh-CN" altLang="en-US" dirty="0"/>
              <a:t>因此</a:t>
            </a:r>
            <a:r>
              <a:rPr lang="en-US" altLang="zh-CN" dirty="0"/>
              <a:t>,</a:t>
            </a:r>
            <a:r>
              <a:rPr lang="zh-CN" altLang="en-US" dirty="0"/>
              <a:t>需要进行重点试验研究的部 分</a:t>
            </a:r>
            <a:r>
              <a:rPr lang="en-US" altLang="zh-CN" dirty="0"/>
              <a:t>,</a:t>
            </a:r>
            <a:r>
              <a:rPr lang="zh-CN" altLang="en-US" dirty="0"/>
              <a:t>要采用性能较好、精度较高的控制仪表</a:t>
            </a:r>
            <a:r>
              <a:rPr lang="en-US" altLang="zh-CN" dirty="0"/>
              <a:t>,</a:t>
            </a:r>
            <a:r>
              <a:rPr lang="zh-CN" altLang="en-US" dirty="0"/>
              <a:t>选用较 先进的工艺设备。对于非重点试验的部分</a:t>
            </a:r>
            <a:r>
              <a:rPr lang="en-US" altLang="zh-CN" dirty="0"/>
              <a:t>,</a:t>
            </a:r>
            <a:r>
              <a:rPr lang="zh-CN" altLang="en-US" dirty="0"/>
              <a:t>如只是为 了回收剩余反应物、处理副产物及储存物料所需要的 流程</a:t>
            </a:r>
            <a:r>
              <a:rPr lang="en-US" altLang="zh-CN" dirty="0"/>
              <a:t>,</a:t>
            </a:r>
            <a:r>
              <a:rPr lang="zh-CN" altLang="en-US" dirty="0"/>
              <a:t>则要尽量简化。</a:t>
            </a:r>
          </a:p>
        </p:txBody>
      </p:sp>
    </p:spTree>
    <p:extLst>
      <p:ext uri="{BB962C8B-B14F-4D97-AF65-F5344CB8AC3E}">
        <p14:creationId xmlns:p14="http://schemas.microsoft.com/office/powerpoint/2010/main" val="1709396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977C592-D8D2-46EC-81D0-D99FDC49D2A0}"/>
              </a:ext>
            </a:extLst>
          </p:cNvPr>
          <p:cNvSpPr>
            <a:spLocks noGrp="1"/>
          </p:cNvSpPr>
          <p:nvPr>
            <p:ph sz="quarter" idx="10"/>
          </p:nvPr>
        </p:nvSpPr>
        <p:spPr/>
        <p:txBody>
          <a:bodyPr/>
          <a:lstStyle/>
          <a:p>
            <a:pPr marL="0" indent="0">
              <a:buNone/>
            </a:pPr>
            <a:r>
              <a:rPr lang="zh-CN" altLang="en-US" dirty="0"/>
              <a:t>   化工中试装置工艺设计的特点：</a:t>
            </a:r>
            <a:endParaRPr lang="en-US" altLang="zh-CN" dirty="0"/>
          </a:p>
          <a:p>
            <a:pPr marL="534988" lvl="1"/>
            <a:r>
              <a:rPr lang="zh-CN" altLang="en-US" dirty="0"/>
              <a:t>⑤ 设计裕量选取方法不同   做工艺配方试验时</a:t>
            </a:r>
            <a:r>
              <a:rPr lang="en-US" altLang="zh-CN" dirty="0"/>
              <a:t>,</a:t>
            </a:r>
            <a:r>
              <a:rPr lang="zh-CN" altLang="en-US" dirty="0"/>
              <a:t>各种物料的配比要在较大范围内发生变化</a:t>
            </a:r>
            <a:r>
              <a:rPr lang="en-US" altLang="zh-CN" dirty="0"/>
              <a:t>,</a:t>
            </a:r>
            <a:r>
              <a:rPr lang="zh-CN" altLang="en-US" dirty="0"/>
              <a:t>为此</a:t>
            </a:r>
            <a:r>
              <a:rPr lang="en-US" altLang="zh-CN" dirty="0"/>
              <a:t>,</a:t>
            </a:r>
            <a:r>
              <a:rPr lang="zh-CN" altLang="en-US" dirty="0"/>
              <a:t>所用机、泵、仪要与此相匹配</a:t>
            </a:r>
            <a:r>
              <a:rPr lang="en-US" altLang="zh-CN" dirty="0"/>
              <a:t>,</a:t>
            </a:r>
            <a:r>
              <a:rPr lang="zh-CN" altLang="en-US" dirty="0"/>
              <a:t>仪表量程、设备性能参数上下限值均要覆盖试验参数调整范围。设计富余量的选取并不是单纯以生产能力为 依据</a:t>
            </a:r>
            <a:r>
              <a:rPr lang="en-US" altLang="zh-CN" dirty="0"/>
              <a:t>, </a:t>
            </a:r>
            <a:r>
              <a:rPr lang="zh-CN" altLang="en-US" dirty="0"/>
              <a:t>而主要由试验内容确定。 </a:t>
            </a:r>
            <a:endParaRPr lang="en-US" altLang="zh-CN" dirty="0"/>
          </a:p>
          <a:p>
            <a:pPr marL="534988" lvl="1"/>
            <a:r>
              <a:rPr lang="zh-CN" altLang="en-US" dirty="0"/>
              <a:t>⑥ 对关键设备结构的要求不同  中试装置中的关键设备</a:t>
            </a:r>
            <a:r>
              <a:rPr lang="en-US" altLang="zh-CN" dirty="0"/>
              <a:t>,</a:t>
            </a:r>
            <a:r>
              <a:rPr lang="zh-CN" altLang="en-US" dirty="0"/>
              <a:t>不能像工业装置那样</a:t>
            </a:r>
            <a:r>
              <a:rPr lang="en-US" altLang="zh-CN" dirty="0"/>
              <a:t>,</a:t>
            </a:r>
            <a:r>
              <a:rPr lang="zh-CN" altLang="en-US" dirty="0"/>
              <a:t>做成固定不变的结构</a:t>
            </a:r>
            <a:r>
              <a:rPr lang="en-US" altLang="zh-CN" dirty="0"/>
              <a:t>,</a:t>
            </a:r>
            <a:r>
              <a:rPr lang="zh-CN" altLang="en-US" dirty="0"/>
              <a:t>而要使其具有一定的灵活性和可拆可换性</a:t>
            </a:r>
            <a:r>
              <a:rPr lang="en-US" altLang="zh-CN" dirty="0"/>
              <a:t>,</a:t>
            </a:r>
            <a:r>
              <a:rPr lang="zh-CN" altLang="en-US" dirty="0"/>
              <a:t>以便在关键设备中取得比较全面的数据。有效、合理地设置仪表检测点和内部构件是工艺和设备设计者重点考虑的内容之一。 </a:t>
            </a:r>
            <a:endParaRPr lang="en-US" altLang="zh-CN" dirty="0"/>
          </a:p>
          <a:p>
            <a:pPr marL="0" lvl="1" indent="442913"/>
            <a:endParaRPr lang="en-US" altLang="zh-CN" dirty="0"/>
          </a:p>
          <a:p>
            <a:pPr marL="0" lvl="1" indent="442913"/>
            <a:r>
              <a:rPr lang="zh-CN" altLang="en-US" dirty="0"/>
              <a:t>中试工艺设计与工业装置工艺设计之间的差别</a:t>
            </a:r>
            <a:r>
              <a:rPr lang="en-US" altLang="zh-CN" dirty="0"/>
              <a:t>,</a:t>
            </a:r>
            <a:r>
              <a:rPr lang="zh-CN" altLang="en-US" dirty="0"/>
              <a:t>给中试设计者提出了如何使中试装置既能最大限度地满足试验研究的需要</a:t>
            </a:r>
            <a:r>
              <a:rPr lang="en-US" altLang="zh-CN" dirty="0"/>
              <a:t>,</a:t>
            </a:r>
            <a:r>
              <a:rPr lang="zh-CN" altLang="en-US" dirty="0"/>
              <a:t>又能节省投资、降低操作费用的问题。</a:t>
            </a:r>
          </a:p>
          <a:p>
            <a:pPr marL="534988" lvl="1"/>
            <a:endParaRPr lang="zh-CN" altLang="en-US" dirty="0"/>
          </a:p>
        </p:txBody>
      </p:sp>
    </p:spTree>
    <p:extLst>
      <p:ext uri="{BB962C8B-B14F-4D97-AF65-F5344CB8AC3E}">
        <p14:creationId xmlns:p14="http://schemas.microsoft.com/office/powerpoint/2010/main" val="794787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7453DF1-CF34-463C-A18B-8BFFE7E22224}"/>
              </a:ext>
            </a:extLst>
          </p:cNvPr>
          <p:cNvSpPr>
            <a:spLocks noGrp="1"/>
          </p:cNvSpPr>
          <p:nvPr>
            <p:ph sz="quarter" idx="10"/>
          </p:nvPr>
        </p:nvSpPr>
        <p:spPr/>
        <p:txBody>
          <a:bodyPr/>
          <a:lstStyle/>
          <a:p>
            <a:pPr>
              <a:buFont typeface="+mj-lt"/>
              <a:buAutoNum type="arabicPeriod" startAt="3"/>
            </a:pPr>
            <a:r>
              <a:rPr lang="zh-CN" altLang="en-US" dirty="0"/>
              <a:t>工艺设计包 </a:t>
            </a:r>
            <a:r>
              <a:rPr lang="en-US" altLang="zh-CN" dirty="0"/>
              <a:t>(</a:t>
            </a:r>
            <a:r>
              <a:rPr lang="zh-CN" altLang="en-US" dirty="0"/>
              <a:t>工艺包</a:t>
            </a:r>
            <a:r>
              <a:rPr lang="en-US" altLang="zh-CN" dirty="0"/>
              <a:t>) </a:t>
            </a:r>
          </a:p>
          <a:p>
            <a:pPr marL="0" lvl="1" indent="457200"/>
            <a:r>
              <a:rPr lang="zh-CN" altLang="en-US" dirty="0"/>
              <a:t>通过中试装置的运转和试验成果验收</a:t>
            </a:r>
            <a:r>
              <a:rPr lang="en-US" altLang="zh-CN" dirty="0"/>
              <a:t>,</a:t>
            </a:r>
            <a:r>
              <a:rPr lang="zh-CN" altLang="en-US" dirty="0"/>
              <a:t>对工艺开发过程进行全面模拟考察</a:t>
            </a:r>
            <a:r>
              <a:rPr lang="en-US" altLang="zh-CN" dirty="0"/>
              <a:t>,</a:t>
            </a:r>
            <a:r>
              <a:rPr lang="zh-CN" altLang="en-US" dirty="0"/>
              <a:t>确定了工业装置运转条件及操作、控制方法</a:t>
            </a:r>
            <a:r>
              <a:rPr lang="en-US" altLang="zh-CN" dirty="0"/>
              <a:t>,</a:t>
            </a:r>
            <a:r>
              <a:rPr lang="zh-CN" altLang="en-US" dirty="0"/>
              <a:t>解决长期连续稳定运转的可靠性等工程问题</a:t>
            </a:r>
            <a:r>
              <a:rPr lang="en-US" altLang="zh-CN" dirty="0"/>
              <a:t>,</a:t>
            </a:r>
            <a:r>
              <a:rPr lang="zh-CN" altLang="en-US" dirty="0"/>
              <a:t>并掌握了有关工程放大规律和必要的数据后</a:t>
            </a:r>
            <a:r>
              <a:rPr lang="en-US" altLang="zh-CN" dirty="0"/>
              <a:t>,</a:t>
            </a:r>
            <a:r>
              <a:rPr lang="zh-CN" altLang="en-US" dirty="0"/>
              <a:t>工程 公 司 着 手 开 展 装 置 的 工 艺 设 计 包 编 制工作。</a:t>
            </a:r>
            <a:endParaRPr lang="en-US" altLang="zh-CN" dirty="0"/>
          </a:p>
          <a:p>
            <a:pPr marL="0" lvl="1" indent="457200"/>
            <a:r>
              <a:rPr lang="zh-CN" altLang="en-US" dirty="0"/>
              <a:t>化工装置的工艺设计包是化工工艺开发的最终文件</a:t>
            </a:r>
            <a:r>
              <a:rPr lang="en-US" altLang="zh-CN" dirty="0"/>
              <a:t>,</a:t>
            </a:r>
            <a:r>
              <a:rPr lang="zh-CN" altLang="en-US" dirty="0"/>
              <a:t>也是化工过程技术开发可以转让的技术文件</a:t>
            </a:r>
            <a:r>
              <a:rPr lang="en-US" altLang="zh-CN" dirty="0"/>
              <a:t>,</a:t>
            </a:r>
            <a:r>
              <a:rPr lang="zh-CN" altLang="en-US" dirty="0"/>
              <a:t>是工程公司进行基础工程设计的主要技术依据。</a:t>
            </a:r>
          </a:p>
          <a:p>
            <a:pPr marL="0" lvl="1" indent="457200"/>
            <a:r>
              <a:rPr lang="zh-CN" altLang="en-US" dirty="0"/>
              <a:t>工艺专业是工艺设计包设计阶段的核心和主体专业</a:t>
            </a:r>
            <a:r>
              <a:rPr lang="en-US" altLang="zh-CN" dirty="0"/>
              <a:t>,</a:t>
            </a:r>
            <a:r>
              <a:rPr lang="zh-CN" altLang="en-US" dirty="0"/>
              <a:t>应编制工艺设计包设计技术基础并向有关专业提出相应的工艺设计条件。</a:t>
            </a:r>
          </a:p>
          <a:p>
            <a:pPr marL="0" lvl="1" indent="457200"/>
            <a:r>
              <a:rPr lang="zh-CN" altLang="en-US" dirty="0"/>
              <a:t>工艺设计包包括化工装置工艺设计包、工艺手册和分析化验手册。</a:t>
            </a:r>
          </a:p>
        </p:txBody>
      </p:sp>
    </p:spTree>
    <p:extLst>
      <p:ext uri="{BB962C8B-B14F-4D97-AF65-F5344CB8AC3E}">
        <p14:creationId xmlns:p14="http://schemas.microsoft.com/office/powerpoint/2010/main" val="3837586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78D91CC-C074-4AEF-AC9A-1AD3E2B26C5F}"/>
              </a:ext>
            </a:extLst>
          </p:cNvPr>
          <p:cNvSpPr>
            <a:spLocks noGrp="1"/>
          </p:cNvSpPr>
          <p:nvPr>
            <p:ph sz="quarter" idx="10"/>
          </p:nvPr>
        </p:nvSpPr>
        <p:spPr/>
        <p:txBody>
          <a:bodyPr/>
          <a:lstStyle/>
          <a:p>
            <a:pPr>
              <a:buFont typeface="+mj-ea"/>
              <a:buAutoNum type="ea1JpnChsDbPeriod" startAt="5"/>
            </a:pPr>
            <a:r>
              <a:rPr lang="zh-CN" altLang="en-US" dirty="0"/>
              <a:t>化工过程技术开发的综合评价和全过程</a:t>
            </a:r>
            <a:endParaRPr lang="en-US" altLang="zh-CN" dirty="0"/>
          </a:p>
          <a:p>
            <a:pPr lvl="1">
              <a:buFont typeface="+mj-lt"/>
              <a:buAutoNum type="arabicPeriod"/>
            </a:pPr>
            <a:r>
              <a:rPr lang="zh-CN" altLang="en-US" dirty="0">
                <a:solidFill>
                  <a:srgbClr val="FF0000"/>
                </a:solidFill>
              </a:rPr>
              <a:t> 化工过程技术开发的综合评价</a:t>
            </a:r>
            <a:endParaRPr lang="en-US" altLang="zh-CN" dirty="0">
              <a:solidFill>
                <a:srgbClr val="FF0000"/>
              </a:solidFill>
            </a:endParaRPr>
          </a:p>
          <a:p>
            <a:pPr lvl="1"/>
            <a:r>
              <a:rPr lang="zh-CN" altLang="en-US" dirty="0"/>
              <a:t>① 技术评价 技术的先进性和合理性。</a:t>
            </a:r>
          </a:p>
          <a:p>
            <a:pPr lvl="1"/>
            <a:r>
              <a:rPr lang="zh-CN" altLang="en-US" dirty="0"/>
              <a:t>② 技术经济评价 主要是投资回报率</a:t>
            </a:r>
            <a:r>
              <a:rPr lang="en-US" altLang="zh-CN" dirty="0"/>
              <a:t>,</a:t>
            </a:r>
            <a:r>
              <a:rPr lang="zh-CN" altLang="en-US" dirty="0"/>
              <a:t>即利税和投资比率。</a:t>
            </a:r>
          </a:p>
          <a:p>
            <a:pPr lvl="1"/>
            <a:r>
              <a:rPr lang="zh-CN" altLang="en-US" dirty="0"/>
              <a:t>③ 社会效益评估 它涉及国计民生</a:t>
            </a:r>
            <a:r>
              <a:rPr lang="en-US" altLang="zh-CN" dirty="0"/>
              <a:t>,</a:t>
            </a:r>
            <a:r>
              <a:rPr lang="zh-CN" altLang="en-US" dirty="0"/>
              <a:t>国家安全</a:t>
            </a:r>
            <a:r>
              <a:rPr lang="en-US" altLang="zh-CN" dirty="0"/>
              <a:t>,</a:t>
            </a:r>
            <a:r>
              <a:rPr lang="zh-CN" altLang="en-US" dirty="0"/>
              <a:t>国家全局</a:t>
            </a:r>
            <a:r>
              <a:rPr lang="en-US" altLang="zh-CN" dirty="0"/>
              <a:t>,</a:t>
            </a:r>
            <a:r>
              <a:rPr lang="zh-CN" altLang="en-US" dirty="0"/>
              <a:t>稀缺资源</a:t>
            </a:r>
            <a:r>
              <a:rPr lang="en-US" altLang="zh-CN" dirty="0"/>
              <a:t>,</a:t>
            </a:r>
            <a:r>
              <a:rPr lang="zh-CN" altLang="en-US" dirty="0"/>
              <a:t>战备物资</a:t>
            </a:r>
            <a:r>
              <a:rPr lang="en-US" altLang="zh-CN" dirty="0"/>
              <a:t>,</a:t>
            </a:r>
            <a:r>
              <a:rPr lang="zh-CN" altLang="en-US" dirty="0"/>
              <a:t>环境状况和生态平衡等。</a:t>
            </a:r>
          </a:p>
          <a:p>
            <a:pPr lvl="1"/>
            <a:endParaRPr lang="zh-CN" altLang="en-US" dirty="0"/>
          </a:p>
        </p:txBody>
      </p:sp>
    </p:spTree>
    <p:extLst>
      <p:ext uri="{BB962C8B-B14F-4D97-AF65-F5344CB8AC3E}">
        <p14:creationId xmlns:p14="http://schemas.microsoft.com/office/powerpoint/2010/main" val="3661348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B949053-363F-41A3-A099-1964D9A352ED}"/>
              </a:ext>
            </a:extLst>
          </p:cNvPr>
          <p:cNvSpPr>
            <a:spLocks noGrp="1"/>
          </p:cNvSpPr>
          <p:nvPr>
            <p:ph sz="quarter" idx="10"/>
          </p:nvPr>
        </p:nvSpPr>
        <p:spPr/>
        <p:txBody>
          <a:bodyPr/>
          <a:lstStyle/>
          <a:p>
            <a:pPr>
              <a:buFont typeface="+mj-lt"/>
              <a:buAutoNum type="arabicPeriod" startAt="2"/>
            </a:pPr>
            <a:r>
              <a:rPr lang="zh-CN" altLang="en-US" dirty="0"/>
              <a:t>化工过程技术开发的全过程</a:t>
            </a:r>
          </a:p>
        </p:txBody>
      </p:sp>
      <p:pic>
        <p:nvPicPr>
          <p:cNvPr id="4" name="图片 3">
            <a:extLst>
              <a:ext uri="{FF2B5EF4-FFF2-40B4-BE49-F238E27FC236}">
                <a16:creationId xmlns:a16="http://schemas.microsoft.com/office/drawing/2014/main" id="{0664D600-CD6E-4368-9AF2-B8E97651B3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73" y="2147139"/>
            <a:ext cx="10847953" cy="3769330"/>
          </a:xfrm>
          <a:prstGeom prst="rect">
            <a:avLst/>
          </a:prstGeom>
        </p:spPr>
      </p:pic>
    </p:spTree>
    <p:extLst>
      <p:ext uri="{BB962C8B-B14F-4D97-AF65-F5344CB8AC3E}">
        <p14:creationId xmlns:p14="http://schemas.microsoft.com/office/powerpoint/2010/main" val="2355798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DDF3CD2F-9533-4241-B054-9BB2BD19BD96}"/>
              </a:ext>
            </a:extLst>
          </p:cNvPr>
          <p:cNvSpPr>
            <a:spLocks noChangeArrowheads="1"/>
          </p:cNvSpPr>
          <p:nvPr/>
        </p:nvSpPr>
        <p:spPr bwMode="auto">
          <a:xfrm>
            <a:off x="655782" y="979055"/>
            <a:ext cx="11129818" cy="5758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zh-CN"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 </a:t>
            </a:r>
          </a:p>
        </p:txBody>
      </p:sp>
      <p:sp>
        <p:nvSpPr>
          <p:cNvPr id="2" name="矩形 1">
            <a:extLst>
              <a:ext uri="{FF2B5EF4-FFF2-40B4-BE49-F238E27FC236}">
                <a16:creationId xmlns:a16="http://schemas.microsoft.com/office/drawing/2014/main" id="{DB742AB4-3A8B-456F-9F04-B800FDDFDE5D}"/>
              </a:ext>
            </a:extLst>
          </p:cNvPr>
          <p:cNvSpPr/>
          <p:nvPr/>
        </p:nvSpPr>
        <p:spPr>
          <a:xfrm>
            <a:off x="577273" y="979055"/>
            <a:ext cx="11037454" cy="4062651"/>
          </a:xfrm>
          <a:prstGeom prst="rect">
            <a:avLst/>
          </a:prstGeom>
        </p:spPr>
        <p:txBody>
          <a:bodyPr wrap="square">
            <a:spAutoFit/>
          </a:bodyPr>
          <a:lstStyle/>
          <a:p>
            <a:pPr lvl="0">
              <a:spcBef>
                <a:spcPts val="600"/>
              </a:spcBef>
            </a:pPr>
            <a:r>
              <a:rPr lang="en-US" altLang="zh-CN" sz="3200" dirty="0">
                <a:solidFill>
                  <a:srgbClr val="FF0000"/>
                </a:solidFill>
                <a:latin typeface="楷体" panose="02010609060101010101" pitchFamily="49" charset="-122"/>
                <a:ea typeface="楷体" panose="02010609060101010101" pitchFamily="49" charset="-122"/>
              </a:rPr>
              <a:t>3.1</a:t>
            </a:r>
            <a:r>
              <a:rPr lang="zh-CN" altLang="en-US" sz="3200" dirty="0">
                <a:solidFill>
                  <a:srgbClr val="FF0000"/>
                </a:solidFill>
                <a:latin typeface="楷体" panose="02010609060101010101" pitchFamily="49" charset="-122"/>
                <a:ea typeface="楷体" panose="02010609060101010101" pitchFamily="49" charset="-122"/>
              </a:rPr>
              <a:t>化工过程技术开发</a:t>
            </a:r>
            <a:endParaRPr lang="en-US" altLang="zh-CN" sz="3200" dirty="0">
              <a:solidFill>
                <a:srgbClr val="FF0000"/>
              </a:solidFill>
              <a:latin typeface="楷体" panose="02010609060101010101" pitchFamily="49" charset="-122"/>
              <a:ea typeface="楷体" panose="02010609060101010101" pitchFamily="49" charset="-122"/>
            </a:endParaRPr>
          </a:p>
          <a:p>
            <a:pPr lvl="0">
              <a:spcBef>
                <a:spcPts val="600"/>
              </a:spcBef>
            </a:pPr>
            <a:r>
              <a:rPr lang="zh-CN" altLang="en-US" sz="2400" dirty="0">
                <a:solidFill>
                  <a:prstClr val="black"/>
                </a:solidFill>
              </a:rPr>
              <a:t>         化工过程技术开发是把化学工业中的一个新产品、新技术、新工艺的设想</a:t>
            </a:r>
            <a:r>
              <a:rPr lang="en-US" altLang="zh-CN" sz="2400" dirty="0">
                <a:solidFill>
                  <a:prstClr val="black"/>
                </a:solidFill>
              </a:rPr>
              <a:t>,</a:t>
            </a:r>
            <a:r>
              <a:rPr lang="zh-CN" altLang="en-US" sz="2400" dirty="0">
                <a:solidFill>
                  <a:prstClr val="black"/>
                </a:solidFill>
              </a:rPr>
              <a:t>通过研究、试验和设计的手段最终形成具有竞争力的化工生产装置的过程。化工过程技术开发需要通过化工工程师的创造性劳动来实现。而遵循客观规律</a:t>
            </a:r>
            <a:r>
              <a:rPr lang="en-US" altLang="zh-CN" sz="2400" dirty="0">
                <a:solidFill>
                  <a:prstClr val="black"/>
                </a:solidFill>
              </a:rPr>
              <a:t>,</a:t>
            </a:r>
            <a:r>
              <a:rPr lang="zh-CN" altLang="en-US" sz="2400" dirty="0">
                <a:solidFill>
                  <a:prstClr val="black"/>
                </a:solidFill>
              </a:rPr>
              <a:t>认真执行化工过程技术开发基本程序和各阶段评估环节则是成败的关键。</a:t>
            </a:r>
            <a:endParaRPr lang="en-US" altLang="zh-CN" sz="2400" dirty="0">
              <a:solidFill>
                <a:prstClr val="black"/>
              </a:solidFill>
            </a:endParaRPr>
          </a:p>
          <a:p>
            <a:pPr lvl="0">
              <a:spcBef>
                <a:spcPts val="600"/>
              </a:spcBef>
            </a:pPr>
            <a:r>
              <a:rPr lang="zh-CN" altLang="en-US" sz="2400" dirty="0">
                <a:solidFill>
                  <a:prstClr val="black"/>
                </a:solidFill>
              </a:rPr>
              <a:t>         化工过程技术开发是指由实验室研究成果 </a:t>
            </a:r>
            <a:r>
              <a:rPr lang="en-US" altLang="zh-CN" sz="2400" dirty="0">
                <a:solidFill>
                  <a:prstClr val="black"/>
                </a:solidFill>
              </a:rPr>
              <a:t>(</a:t>
            </a:r>
            <a:r>
              <a:rPr lang="zh-CN" altLang="en-US" sz="2400" dirty="0">
                <a:solidFill>
                  <a:prstClr val="black"/>
                </a:solidFill>
              </a:rPr>
              <a:t>新工艺、新产品</a:t>
            </a:r>
            <a:r>
              <a:rPr lang="en-US" altLang="zh-CN" sz="2400" dirty="0">
                <a:solidFill>
                  <a:prstClr val="black"/>
                </a:solidFill>
              </a:rPr>
              <a:t>)</a:t>
            </a:r>
            <a:r>
              <a:rPr lang="zh-CN" altLang="en-US" sz="2400" dirty="0">
                <a:solidFill>
                  <a:prstClr val="black"/>
                </a:solidFill>
              </a:rPr>
              <a:t>到实现工业化的科学技术活动。化学工业具有原料、产品、工艺、技术多方案性的基本特性</a:t>
            </a:r>
            <a:r>
              <a:rPr lang="en-US" altLang="zh-CN" sz="2400" dirty="0">
                <a:solidFill>
                  <a:prstClr val="black"/>
                </a:solidFill>
              </a:rPr>
              <a:t>,</a:t>
            </a:r>
            <a:r>
              <a:rPr lang="zh-CN" altLang="en-US" sz="2400" dirty="0">
                <a:solidFill>
                  <a:prstClr val="black"/>
                </a:solidFill>
              </a:rPr>
              <a:t>即不同原料经过不同的加工工艺可以得到相同产品</a:t>
            </a:r>
            <a:r>
              <a:rPr lang="en-US" altLang="zh-CN" sz="2400" dirty="0">
                <a:solidFill>
                  <a:prstClr val="black"/>
                </a:solidFill>
              </a:rPr>
              <a:t>;</a:t>
            </a:r>
            <a:r>
              <a:rPr lang="zh-CN" altLang="en-US" sz="2400" dirty="0">
                <a:solidFill>
                  <a:prstClr val="black"/>
                </a:solidFill>
              </a:rPr>
              <a:t>同一原料经过不同加工工艺可以得到不同产品</a:t>
            </a:r>
            <a:r>
              <a:rPr lang="en-US" altLang="zh-CN" sz="2400" dirty="0">
                <a:solidFill>
                  <a:prstClr val="black"/>
                </a:solidFill>
              </a:rPr>
              <a:t>;</a:t>
            </a:r>
            <a:r>
              <a:rPr lang="zh-CN" altLang="en-US" sz="2400" dirty="0">
                <a:solidFill>
                  <a:prstClr val="black"/>
                </a:solidFill>
              </a:rPr>
              <a:t>同一原料经过不同加工工艺可以得到相同产品。这种多方案性源于科学技术</a:t>
            </a:r>
            <a:r>
              <a:rPr lang="en-US" altLang="zh-CN" sz="2400" dirty="0">
                <a:solidFill>
                  <a:prstClr val="black"/>
                </a:solidFill>
              </a:rPr>
              <a:t>,</a:t>
            </a:r>
            <a:r>
              <a:rPr lang="zh-CN" altLang="en-US" sz="2400" dirty="0">
                <a:solidFill>
                  <a:prstClr val="black"/>
                </a:solidFill>
              </a:rPr>
              <a:t>深刻地蕴含着经济的盈亏、社会效益的大小与环境保护的优劣。</a:t>
            </a:r>
            <a:endParaRPr kumimoji="0" lang="zh-CN" altLang="en-US"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6604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7B2E146-1511-406E-95D0-DCCFB05CE178}"/>
              </a:ext>
            </a:extLst>
          </p:cNvPr>
          <p:cNvSpPr>
            <a:spLocks noGrp="1"/>
          </p:cNvSpPr>
          <p:nvPr>
            <p:ph sz="quarter" idx="10"/>
          </p:nvPr>
        </p:nvSpPr>
        <p:spPr>
          <a:xfrm>
            <a:off x="535564" y="775277"/>
            <a:ext cx="11120871" cy="5542396"/>
          </a:xfrm>
        </p:spPr>
        <p:txBody>
          <a:bodyPr/>
          <a:lstStyle/>
          <a:p>
            <a:pPr>
              <a:buFont typeface="+mj-lt"/>
              <a:buAutoNum type="arabicPeriod" startAt="3"/>
            </a:pPr>
            <a:r>
              <a:rPr lang="zh-CN" altLang="en-US" dirty="0"/>
              <a:t>概念设计</a:t>
            </a:r>
            <a:endParaRPr lang="en-US" altLang="zh-CN" dirty="0"/>
          </a:p>
          <a:p>
            <a:pPr indent="231775">
              <a:buFont typeface="+mj-ea"/>
              <a:buAutoNum type="circleNumDbPlain"/>
            </a:pPr>
            <a:r>
              <a:rPr lang="zh-CN" altLang="en-US" sz="2400" dirty="0">
                <a:solidFill>
                  <a:schemeClr val="tx1"/>
                </a:solidFill>
              </a:rPr>
              <a:t>概念设计的目的和要求 </a:t>
            </a:r>
            <a:endParaRPr lang="en-US" altLang="zh-CN" sz="2400" dirty="0">
              <a:solidFill>
                <a:schemeClr val="tx1"/>
              </a:solidFill>
            </a:endParaRPr>
          </a:p>
          <a:p>
            <a:pPr indent="0">
              <a:buNone/>
            </a:pPr>
            <a:r>
              <a:rPr lang="en-US" altLang="zh-CN" sz="2400" dirty="0">
                <a:solidFill>
                  <a:schemeClr val="tx1"/>
                </a:solidFill>
              </a:rPr>
              <a:t>    </a:t>
            </a:r>
            <a:r>
              <a:rPr lang="zh-CN" altLang="en-US" sz="2400" dirty="0">
                <a:solidFill>
                  <a:schemeClr val="tx1"/>
                </a:solidFill>
              </a:rPr>
              <a:t>概念设计是化工过程技术开发的重要环节</a:t>
            </a:r>
            <a:r>
              <a:rPr lang="en-US" altLang="zh-CN" sz="2400" dirty="0">
                <a:solidFill>
                  <a:schemeClr val="tx1"/>
                </a:solidFill>
              </a:rPr>
              <a:t>,</a:t>
            </a:r>
            <a:r>
              <a:rPr lang="zh-CN" altLang="en-US" sz="2400" dirty="0">
                <a:solidFill>
                  <a:schemeClr val="tx1"/>
                </a:solidFill>
              </a:rPr>
              <a:t>它可对开发项目进行前期的技术经济评价</a:t>
            </a:r>
            <a:r>
              <a:rPr lang="en-US" altLang="zh-CN" sz="2400" dirty="0">
                <a:solidFill>
                  <a:schemeClr val="tx1"/>
                </a:solidFill>
              </a:rPr>
              <a:t>,</a:t>
            </a:r>
            <a:r>
              <a:rPr lang="zh-CN" altLang="en-US" sz="2400" dirty="0">
                <a:solidFill>
                  <a:schemeClr val="tx1"/>
                </a:solidFill>
              </a:rPr>
              <a:t>以确定技术路线的先进性和可靠性。</a:t>
            </a:r>
            <a:endParaRPr lang="en-US" altLang="zh-CN" sz="2400" dirty="0">
              <a:solidFill>
                <a:schemeClr val="tx1"/>
              </a:solidFill>
            </a:endParaRPr>
          </a:p>
          <a:p>
            <a:pPr marL="1085850" indent="-514350">
              <a:buFont typeface="+mj-ea"/>
              <a:buAutoNum type="circleNumDbPlain" startAt="2"/>
            </a:pPr>
            <a:r>
              <a:rPr lang="zh-CN" altLang="en-US" sz="2400" dirty="0">
                <a:solidFill>
                  <a:schemeClr val="tx1"/>
                </a:solidFill>
              </a:rPr>
              <a:t>概念设计的内容 </a:t>
            </a:r>
            <a:endParaRPr lang="en-US" altLang="zh-CN" sz="2400" dirty="0">
              <a:solidFill>
                <a:schemeClr val="tx1"/>
              </a:solidFill>
            </a:endParaRPr>
          </a:p>
          <a:p>
            <a:pPr indent="0">
              <a:buNone/>
            </a:pPr>
            <a:r>
              <a:rPr lang="en-US" altLang="zh-CN" sz="2400" dirty="0">
                <a:solidFill>
                  <a:schemeClr val="tx1"/>
                </a:solidFill>
              </a:rPr>
              <a:t>    </a:t>
            </a:r>
            <a:r>
              <a:rPr lang="zh-CN" altLang="en-US" sz="2400" dirty="0">
                <a:solidFill>
                  <a:schemeClr val="tx1"/>
                </a:solidFill>
              </a:rPr>
              <a:t>概念设计是根据小型试验得到工艺参数、工艺条件和工艺操作数据</a:t>
            </a:r>
            <a:r>
              <a:rPr lang="en-US" altLang="zh-CN" sz="2400" dirty="0">
                <a:solidFill>
                  <a:schemeClr val="tx1"/>
                </a:solidFill>
              </a:rPr>
              <a:t>,</a:t>
            </a:r>
            <a:r>
              <a:rPr lang="zh-CN" altLang="en-US" sz="2400" dirty="0">
                <a:solidFill>
                  <a:schemeClr val="tx1"/>
                </a:solidFill>
              </a:rPr>
              <a:t>利用已有的工程技术知识、单元操作和工艺流程模拟能力以及拥有的工程设计经验和做出的部分假设</a:t>
            </a:r>
            <a:r>
              <a:rPr lang="en-US" altLang="zh-CN" sz="2400" dirty="0">
                <a:solidFill>
                  <a:schemeClr val="tx1"/>
                </a:solidFill>
              </a:rPr>
              <a:t>,</a:t>
            </a:r>
            <a:r>
              <a:rPr lang="zh-CN" altLang="en-US" sz="2400" dirty="0">
                <a:solidFill>
                  <a:schemeClr val="tx1"/>
                </a:solidFill>
              </a:rPr>
              <a:t>编制出概念中生产厂的工艺流程技术方案。</a:t>
            </a:r>
            <a:endParaRPr lang="en-US" altLang="zh-CN" sz="2400" dirty="0">
              <a:solidFill>
                <a:schemeClr val="tx1"/>
              </a:solidFill>
            </a:endParaRPr>
          </a:p>
          <a:p>
            <a:pPr marL="1085850" indent="-514350">
              <a:buFont typeface="+mj-ea"/>
              <a:buAutoNum type="circleNumDbPlain" startAt="3"/>
            </a:pPr>
            <a:r>
              <a:rPr lang="zh-CN" altLang="en-US" sz="2400" dirty="0">
                <a:solidFill>
                  <a:schemeClr val="tx1"/>
                </a:solidFill>
              </a:rPr>
              <a:t>概念设计的作用 </a:t>
            </a:r>
            <a:endParaRPr lang="en-US" altLang="zh-CN" sz="2400" dirty="0">
              <a:solidFill>
                <a:schemeClr val="tx1"/>
              </a:solidFill>
            </a:endParaRPr>
          </a:p>
          <a:p>
            <a:pPr indent="0">
              <a:buNone/>
            </a:pPr>
            <a:r>
              <a:rPr lang="en-US" altLang="zh-CN" sz="2400" dirty="0">
                <a:solidFill>
                  <a:schemeClr val="tx1"/>
                </a:solidFill>
              </a:rPr>
              <a:t>     </a:t>
            </a:r>
            <a:r>
              <a:rPr lang="zh-CN" altLang="en-US" sz="2400" dirty="0">
                <a:solidFill>
                  <a:schemeClr val="tx1"/>
                </a:solidFill>
              </a:rPr>
              <a:t>概念设计是保证过程开发 </a:t>
            </a:r>
            <a:r>
              <a:rPr lang="en-US" altLang="zh-CN" sz="2400" dirty="0">
                <a:solidFill>
                  <a:schemeClr val="tx1"/>
                </a:solidFill>
              </a:rPr>
              <a:t>(</a:t>
            </a:r>
            <a:r>
              <a:rPr lang="zh-CN" altLang="en-US" sz="2400" dirty="0">
                <a:solidFill>
                  <a:schemeClr val="tx1"/>
                </a:solidFill>
              </a:rPr>
              <a:t>模试和</a:t>
            </a:r>
            <a:r>
              <a:rPr lang="en-US" altLang="zh-CN" sz="2400" dirty="0">
                <a:solidFill>
                  <a:schemeClr val="tx1"/>
                </a:solidFill>
              </a:rPr>
              <a:t>/</a:t>
            </a:r>
            <a:r>
              <a:rPr lang="zh-CN" altLang="en-US" sz="2400" dirty="0">
                <a:solidFill>
                  <a:schemeClr val="tx1"/>
                </a:solidFill>
              </a:rPr>
              <a:t>或中试</a:t>
            </a:r>
            <a:r>
              <a:rPr lang="en-US" altLang="zh-CN" sz="2400" dirty="0">
                <a:solidFill>
                  <a:schemeClr val="tx1"/>
                </a:solidFill>
              </a:rPr>
              <a:t>)</a:t>
            </a:r>
            <a:r>
              <a:rPr lang="zh-CN" altLang="en-US" sz="2400" dirty="0">
                <a:solidFill>
                  <a:schemeClr val="tx1"/>
                </a:solidFill>
              </a:rPr>
              <a:t>的 试验结果和获得的有关技术数据满足编制工艺设计包文件要求的重要环节</a:t>
            </a:r>
            <a:r>
              <a:rPr lang="en-US" altLang="zh-CN" sz="2400" dirty="0">
                <a:solidFill>
                  <a:schemeClr val="tx1"/>
                </a:solidFill>
              </a:rPr>
              <a:t>,</a:t>
            </a:r>
            <a:r>
              <a:rPr lang="zh-CN" altLang="en-US" sz="2400" dirty="0">
                <a:solidFill>
                  <a:schemeClr val="tx1"/>
                </a:solidFill>
              </a:rPr>
              <a:t>也是保证过程开发工程化的必要条件。</a:t>
            </a:r>
          </a:p>
        </p:txBody>
      </p:sp>
    </p:spTree>
    <p:extLst>
      <p:ext uri="{BB962C8B-B14F-4D97-AF65-F5344CB8AC3E}">
        <p14:creationId xmlns:p14="http://schemas.microsoft.com/office/powerpoint/2010/main" val="1881282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90941A6-3807-4BF0-85E0-2097464971EA}"/>
              </a:ext>
            </a:extLst>
          </p:cNvPr>
          <p:cNvSpPr>
            <a:spLocks noGrp="1"/>
          </p:cNvSpPr>
          <p:nvPr>
            <p:ph sz="quarter" idx="10"/>
          </p:nvPr>
        </p:nvSpPr>
        <p:spPr/>
        <p:txBody>
          <a:bodyPr/>
          <a:lstStyle/>
          <a:p>
            <a:pPr marL="0" indent="0">
              <a:buNone/>
            </a:pPr>
            <a:r>
              <a:rPr lang="en-US" altLang="zh-CN" dirty="0"/>
              <a:t>3.2 </a:t>
            </a:r>
            <a:r>
              <a:rPr lang="zh-CN" altLang="en-US" dirty="0"/>
              <a:t>工艺开发放大的方法</a:t>
            </a:r>
            <a:endParaRPr lang="en-US" altLang="zh-CN" dirty="0"/>
          </a:p>
          <a:p>
            <a:pPr marL="0" lvl="1" indent="457200"/>
            <a:r>
              <a:rPr lang="zh-CN" altLang="en-US" dirty="0"/>
              <a:t>从实验室研究成果到建立工业装置的过程是靠放大来实现的。选择适当的放大方法</a:t>
            </a:r>
            <a:r>
              <a:rPr lang="en-US" altLang="zh-CN" dirty="0"/>
              <a:t>,</a:t>
            </a:r>
            <a:r>
              <a:rPr lang="zh-CN" altLang="en-US" dirty="0"/>
              <a:t>对考察装置的适 用性</a:t>
            </a:r>
            <a:r>
              <a:rPr lang="en-US" altLang="zh-CN" dirty="0"/>
              <a:t>,</a:t>
            </a:r>
            <a:r>
              <a:rPr lang="zh-CN" altLang="en-US" dirty="0"/>
              <a:t>确定放大过程需要的时间、经费投入等都是重 要的。化工过程开发放大主要采用模拟研究法。用模型来研究化工过程中的各种现象和规律</a:t>
            </a:r>
            <a:r>
              <a:rPr lang="en-US" altLang="zh-CN" dirty="0"/>
              <a:t>,</a:t>
            </a:r>
            <a:r>
              <a:rPr lang="zh-CN" altLang="en-US" dirty="0"/>
              <a:t>从中取得开 发放大的依据。 </a:t>
            </a:r>
          </a:p>
          <a:p>
            <a:pPr marL="0" lvl="1" indent="457200"/>
            <a:r>
              <a:rPr lang="zh-CN" altLang="en-US" dirty="0"/>
              <a:t>化工过程采用的模拟放大方法有经验放大法、数 学模拟法、部分解析法、相似放大法。 </a:t>
            </a:r>
          </a:p>
          <a:p>
            <a:pPr marL="0" indent="0">
              <a:buNone/>
            </a:pPr>
            <a:r>
              <a:rPr lang="zh-CN" altLang="en-US" dirty="0"/>
              <a:t>　</a:t>
            </a:r>
          </a:p>
        </p:txBody>
      </p:sp>
    </p:spTree>
    <p:extLst>
      <p:ext uri="{BB962C8B-B14F-4D97-AF65-F5344CB8AC3E}">
        <p14:creationId xmlns:p14="http://schemas.microsoft.com/office/powerpoint/2010/main" val="2541194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37923C5-6B5F-4118-BCAB-DFBC9C91B152}"/>
              </a:ext>
            </a:extLst>
          </p:cNvPr>
          <p:cNvSpPr>
            <a:spLocks noGrp="1"/>
          </p:cNvSpPr>
          <p:nvPr>
            <p:ph sz="quarter" idx="10"/>
          </p:nvPr>
        </p:nvSpPr>
        <p:spPr/>
        <p:txBody>
          <a:bodyPr/>
          <a:lstStyle/>
          <a:p>
            <a:r>
              <a:rPr lang="zh-CN" altLang="en-US" dirty="0"/>
              <a:t>逐级经验放大法</a:t>
            </a:r>
          </a:p>
          <a:p>
            <a:pPr marL="0" lvl="1" indent="457200"/>
            <a:r>
              <a:rPr lang="zh-CN" altLang="en-US" dirty="0"/>
              <a:t>过去在缺乏化工过程理论指导的情况下</a:t>
            </a:r>
            <a:r>
              <a:rPr lang="en-US" altLang="zh-CN" dirty="0"/>
              <a:t>,</a:t>
            </a:r>
            <a:r>
              <a:rPr lang="zh-CN" altLang="en-US" dirty="0"/>
              <a:t>对反应 装置和传递过程常采用逐级经验放大法。 </a:t>
            </a:r>
          </a:p>
          <a:p>
            <a:pPr marL="0" lvl="1" indent="457200"/>
            <a:r>
              <a:rPr lang="zh-CN" altLang="en-US" dirty="0"/>
              <a:t>逐级经验放大法是从实验室规模的小试开始</a:t>
            </a:r>
            <a:r>
              <a:rPr lang="en-US" altLang="zh-CN" dirty="0"/>
              <a:t>,</a:t>
            </a:r>
            <a:r>
              <a:rPr lang="zh-CN" altLang="en-US" dirty="0"/>
              <a:t>经 逐级放大到一定规模试验的研究</a:t>
            </a:r>
            <a:r>
              <a:rPr lang="en-US" altLang="zh-CN" dirty="0"/>
              <a:t>,</a:t>
            </a:r>
            <a:r>
              <a:rPr lang="zh-CN" altLang="en-US" dirty="0"/>
              <a:t>最后将模型研究结 果放大到生产装置的规模。这种放大方法</a:t>
            </a:r>
            <a:r>
              <a:rPr lang="en-US" altLang="zh-CN" dirty="0"/>
              <a:t>,</a:t>
            </a:r>
            <a:r>
              <a:rPr lang="zh-CN" altLang="en-US" dirty="0"/>
              <a:t>每放大一级都必须建立相应的模型装置</a:t>
            </a:r>
            <a:r>
              <a:rPr lang="en-US" altLang="zh-CN" dirty="0"/>
              <a:t>,</a:t>
            </a:r>
            <a:r>
              <a:rPr lang="zh-CN" altLang="en-US" dirty="0"/>
              <a:t>详细观察记录模型试 验中发生的各种现象及数据</a:t>
            </a:r>
            <a:r>
              <a:rPr lang="en-US" altLang="zh-CN" dirty="0"/>
              <a:t>,</a:t>
            </a:r>
            <a:r>
              <a:rPr lang="zh-CN" altLang="en-US" dirty="0"/>
              <a:t>通过技术分析得出放大结果。而每一级放大设计的依据主要是前一级试验所 取得的研究结果和数据。逐级经验放大法是经验性质 的放大</a:t>
            </a:r>
            <a:r>
              <a:rPr lang="en-US" altLang="zh-CN" dirty="0"/>
              <a:t>,</a:t>
            </a:r>
            <a:r>
              <a:rPr lang="zh-CN" altLang="en-US" dirty="0"/>
              <a:t>放大的倍数一般在</a:t>
            </a:r>
            <a:r>
              <a:rPr lang="en-US" altLang="zh-CN" dirty="0"/>
              <a:t>50</a:t>
            </a:r>
            <a:r>
              <a:rPr lang="zh-CN" altLang="en-US" dirty="0"/>
              <a:t>倍以内</a:t>
            </a:r>
            <a:r>
              <a:rPr lang="en-US" altLang="zh-CN" dirty="0"/>
              <a:t>,</a:t>
            </a:r>
            <a:r>
              <a:rPr lang="zh-CN" altLang="en-US" dirty="0"/>
              <a:t>而且每一级放大后还必须对前一级的参数进行必要的修正。</a:t>
            </a:r>
          </a:p>
          <a:p>
            <a:pPr lvl="1"/>
            <a:endParaRPr lang="zh-CN" altLang="en-US" dirty="0"/>
          </a:p>
        </p:txBody>
      </p:sp>
    </p:spTree>
    <p:extLst>
      <p:ext uri="{BB962C8B-B14F-4D97-AF65-F5344CB8AC3E}">
        <p14:creationId xmlns:p14="http://schemas.microsoft.com/office/powerpoint/2010/main" val="17505711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7BC824E-3B34-4723-A522-5CF63EDEBAF4}"/>
              </a:ext>
            </a:extLst>
          </p:cNvPr>
          <p:cNvSpPr>
            <a:spLocks noGrp="1"/>
          </p:cNvSpPr>
          <p:nvPr>
            <p:ph sz="quarter" idx="10"/>
          </p:nvPr>
        </p:nvSpPr>
        <p:spPr/>
        <p:txBody>
          <a:bodyPr/>
          <a:lstStyle/>
          <a:p>
            <a:pPr>
              <a:buFont typeface="+mj-ea"/>
              <a:buAutoNum type="ea1JpnChsDbPeriod" startAt="2"/>
            </a:pPr>
            <a:r>
              <a:rPr lang="zh-CN" altLang="en-US" dirty="0"/>
              <a:t>数学模拟法</a:t>
            </a:r>
            <a:endParaRPr lang="en-US" altLang="zh-CN" dirty="0"/>
          </a:p>
          <a:p>
            <a:pPr marL="0" lvl="1" indent="457200"/>
            <a:r>
              <a:rPr lang="zh-CN" altLang="en-US" dirty="0"/>
              <a:t>数学模拟法是以建立数学模型为目的的研究方法。数学模型是为了某种目的</a:t>
            </a:r>
            <a:r>
              <a:rPr lang="en-US" altLang="zh-CN" dirty="0"/>
              <a:t>,</a:t>
            </a:r>
            <a:r>
              <a:rPr lang="zh-CN" altLang="en-US" dirty="0"/>
              <a:t>用字母、数值及其数学符号建立起来的等式 </a:t>
            </a:r>
            <a:r>
              <a:rPr lang="en-US" altLang="zh-CN" dirty="0"/>
              <a:t>(</a:t>
            </a:r>
            <a:r>
              <a:rPr lang="zh-CN" altLang="en-US" dirty="0"/>
              <a:t>或不等式</a:t>
            </a:r>
            <a:r>
              <a:rPr lang="en-US" altLang="zh-CN" dirty="0"/>
              <a:t>),</a:t>
            </a:r>
            <a:r>
              <a:rPr lang="zh-CN" altLang="en-US" dirty="0"/>
              <a:t>以及用图表、图像、框图等描述客观事物特征及其内在联系的数学结构表达式。</a:t>
            </a:r>
            <a:endParaRPr lang="en-US" altLang="zh-CN" dirty="0"/>
          </a:p>
          <a:p>
            <a:pPr marL="0" lvl="1" indent="457200"/>
            <a:r>
              <a:rPr lang="zh-CN" altLang="en-US" dirty="0"/>
              <a:t>数学模拟法是化工设计放大中 常用的方法。</a:t>
            </a:r>
          </a:p>
        </p:txBody>
      </p:sp>
    </p:spTree>
    <p:extLst>
      <p:ext uri="{BB962C8B-B14F-4D97-AF65-F5344CB8AC3E}">
        <p14:creationId xmlns:p14="http://schemas.microsoft.com/office/powerpoint/2010/main" val="1562736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9297A22-3070-46CC-976C-16161A2346E6}"/>
              </a:ext>
            </a:extLst>
          </p:cNvPr>
          <p:cNvSpPr>
            <a:spLocks noGrp="1"/>
          </p:cNvSpPr>
          <p:nvPr>
            <p:ph sz="quarter" idx="10"/>
          </p:nvPr>
        </p:nvSpPr>
        <p:spPr/>
        <p:txBody>
          <a:bodyPr/>
          <a:lstStyle/>
          <a:p>
            <a:pPr>
              <a:buFont typeface="+mj-lt"/>
              <a:buAutoNum type="arabicPeriod"/>
            </a:pPr>
            <a:r>
              <a:rPr lang="zh-CN" altLang="en-US" dirty="0"/>
              <a:t>经验模型 </a:t>
            </a:r>
            <a:endParaRPr lang="en-US" altLang="zh-CN" dirty="0"/>
          </a:p>
          <a:p>
            <a:pPr marL="0" lvl="1" indent="457200"/>
            <a:r>
              <a:rPr lang="zh-CN" altLang="en-US" dirty="0"/>
              <a:t>化工过程的数学模型可以将实验 装置、中试装置</a:t>
            </a:r>
            <a:r>
              <a:rPr lang="en-US" altLang="zh-CN" dirty="0"/>
              <a:t>,</a:t>
            </a:r>
            <a:r>
              <a:rPr lang="zh-CN" altLang="en-US" dirty="0"/>
              <a:t>甚至大型生产装置的测试数据</a:t>
            </a:r>
            <a:r>
              <a:rPr lang="en-US" altLang="zh-CN" dirty="0"/>
              <a:t>,</a:t>
            </a:r>
            <a:r>
              <a:rPr lang="zh-CN" altLang="en-US" dirty="0"/>
              <a:t>通过数学回归</a:t>
            </a:r>
            <a:r>
              <a:rPr lang="en-US" altLang="zh-CN" dirty="0"/>
              <a:t>,</a:t>
            </a:r>
            <a:r>
              <a:rPr lang="zh-CN" altLang="en-US" dirty="0"/>
              <a:t>获得纯经验的数学关系</a:t>
            </a:r>
            <a:r>
              <a:rPr lang="en-US" altLang="zh-CN" dirty="0"/>
              <a:t>,</a:t>
            </a:r>
            <a:r>
              <a:rPr lang="zh-CN" altLang="en-US" dirty="0"/>
              <a:t>这就是经验 模型。</a:t>
            </a:r>
            <a:endParaRPr lang="en-US" altLang="zh-CN" dirty="0"/>
          </a:p>
          <a:p>
            <a:pPr marL="514350" lvl="1" indent="-514350">
              <a:buFont typeface="+mj-lt"/>
              <a:buAutoNum type="arabicPeriod" startAt="2"/>
            </a:pPr>
            <a:r>
              <a:rPr lang="zh-CN" altLang="en-US" sz="2800" dirty="0">
                <a:solidFill>
                  <a:srgbClr val="FF0000"/>
                </a:solidFill>
                <a:latin typeface="楷体" panose="02010609060101010101" pitchFamily="49" charset="-122"/>
                <a:ea typeface="楷体" panose="02010609060101010101" pitchFamily="49" charset="-122"/>
              </a:rPr>
              <a:t>机理模型 </a:t>
            </a:r>
            <a:endParaRPr lang="en-US" altLang="zh-CN" sz="2800" dirty="0">
              <a:solidFill>
                <a:srgbClr val="FF0000"/>
              </a:solidFill>
              <a:latin typeface="楷体" panose="02010609060101010101" pitchFamily="49" charset="-122"/>
              <a:ea typeface="楷体" panose="02010609060101010101" pitchFamily="49" charset="-122"/>
            </a:endParaRPr>
          </a:p>
          <a:p>
            <a:pPr marL="0" lvl="1"/>
            <a:r>
              <a:rPr lang="en-US" altLang="zh-CN" dirty="0"/>
              <a:t>       </a:t>
            </a:r>
            <a:r>
              <a:rPr lang="zh-CN" altLang="en-US" dirty="0"/>
              <a:t>化工过程的数学模型也可以从化工过程的机理出发推导</a:t>
            </a:r>
            <a:r>
              <a:rPr lang="en-US" altLang="zh-CN" dirty="0"/>
              <a:t>,</a:t>
            </a:r>
            <a:r>
              <a:rPr lang="zh-CN" altLang="en-US" dirty="0"/>
              <a:t>得到经试验验证的过程数学模型</a:t>
            </a:r>
            <a:r>
              <a:rPr lang="en-US" altLang="zh-CN" dirty="0"/>
              <a:t>,</a:t>
            </a:r>
            <a:r>
              <a:rPr lang="zh-CN" altLang="en-US" dirty="0"/>
              <a:t>即机理模型。</a:t>
            </a:r>
            <a:endParaRPr lang="en-US" altLang="zh-CN" dirty="0"/>
          </a:p>
          <a:p>
            <a:pPr marL="0" lvl="1" indent="457200"/>
            <a:r>
              <a:rPr lang="zh-CN" altLang="en-US" dirty="0"/>
              <a:t>经验模型只在实验范围内有效</a:t>
            </a:r>
            <a:r>
              <a:rPr lang="en-US" altLang="zh-CN" dirty="0"/>
              <a:t>,</a:t>
            </a:r>
            <a:r>
              <a:rPr lang="zh-CN" altLang="en-US" dirty="0"/>
              <a:t>不能用于外推</a:t>
            </a:r>
            <a:r>
              <a:rPr lang="en-US" altLang="zh-CN" dirty="0"/>
              <a:t>, </a:t>
            </a:r>
            <a:r>
              <a:rPr lang="zh-CN" altLang="en-US" dirty="0"/>
              <a:t>因此受到限制。机理模型允许外推</a:t>
            </a:r>
            <a:r>
              <a:rPr lang="en-US" altLang="zh-CN" dirty="0"/>
              <a:t>,</a:t>
            </a:r>
            <a:r>
              <a:rPr lang="zh-CN" altLang="en-US" dirty="0"/>
              <a:t>化工过程开发中 机理模型是理想的放大方法。但是</a:t>
            </a:r>
            <a:r>
              <a:rPr lang="en-US" altLang="zh-CN" dirty="0"/>
              <a:t>,</a:t>
            </a:r>
            <a:r>
              <a:rPr lang="zh-CN" altLang="en-US" dirty="0"/>
              <a:t>由于化工过程</a:t>
            </a:r>
            <a:r>
              <a:rPr lang="en-US" altLang="zh-CN" dirty="0"/>
              <a:t>, </a:t>
            </a:r>
            <a:r>
              <a:rPr lang="zh-CN" altLang="en-US" dirty="0"/>
              <a:t>特别是反应过程的复杂性</a:t>
            </a:r>
            <a:r>
              <a:rPr lang="en-US" altLang="zh-CN" dirty="0"/>
              <a:t>,</a:t>
            </a:r>
            <a:r>
              <a:rPr lang="zh-CN" altLang="en-US" dirty="0"/>
              <a:t>很难建立一个纯机理模 型。工业设计放大时</a:t>
            </a:r>
            <a:r>
              <a:rPr lang="en-US" altLang="zh-CN" dirty="0"/>
              <a:t>,</a:t>
            </a:r>
            <a:r>
              <a:rPr lang="zh-CN" altLang="en-US" dirty="0"/>
              <a:t>要求既能够描述过程特征</a:t>
            </a:r>
            <a:r>
              <a:rPr lang="en-US" altLang="zh-CN" dirty="0"/>
              <a:t>,</a:t>
            </a:r>
            <a:r>
              <a:rPr lang="zh-CN" altLang="en-US" dirty="0"/>
              <a:t>又 要求简单</a:t>
            </a:r>
            <a:r>
              <a:rPr lang="en-US" altLang="zh-CN" dirty="0"/>
              <a:t>,</a:t>
            </a:r>
            <a:r>
              <a:rPr lang="zh-CN" altLang="en-US" dirty="0"/>
              <a:t>以便于应用</a:t>
            </a:r>
            <a:r>
              <a:rPr lang="en-US" altLang="zh-CN" dirty="0"/>
              <a:t>,</a:t>
            </a:r>
            <a:r>
              <a:rPr lang="zh-CN" altLang="en-US" dirty="0"/>
              <a:t>因此</a:t>
            </a:r>
            <a:r>
              <a:rPr lang="en-US" altLang="zh-CN" dirty="0"/>
              <a:t>,</a:t>
            </a:r>
            <a:r>
              <a:rPr lang="zh-CN" altLang="en-US" dirty="0"/>
              <a:t>如何对过程进行合理 简化</a:t>
            </a:r>
            <a:r>
              <a:rPr lang="en-US" altLang="zh-CN" dirty="0"/>
              <a:t>,</a:t>
            </a:r>
            <a:r>
              <a:rPr lang="zh-CN" altLang="en-US" dirty="0"/>
              <a:t>是建立数学模型的关键问题。 </a:t>
            </a:r>
          </a:p>
          <a:p>
            <a:pPr marL="0" lvl="1" indent="457200"/>
            <a:r>
              <a:rPr lang="zh-CN" altLang="en-US" dirty="0"/>
              <a:t>通常</a:t>
            </a:r>
            <a:r>
              <a:rPr lang="en-US" altLang="zh-CN" dirty="0"/>
              <a:t>,</a:t>
            </a:r>
            <a:r>
              <a:rPr lang="zh-CN" altLang="en-US" dirty="0"/>
              <a:t>数学模型的建立是按以下步骤进行的</a:t>
            </a:r>
            <a:r>
              <a:rPr lang="en-US" altLang="zh-CN" dirty="0"/>
              <a:t>:</a:t>
            </a:r>
            <a:r>
              <a:rPr lang="zh-CN" altLang="en-US" dirty="0"/>
              <a:t>模型准备、模型假设、模型构成、模型求解、模型分析。 </a:t>
            </a:r>
          </a:p>
          <a:p>
            <a:pPr marL="0" lvl="1"/>
            <a:endParaRPr lang="en-US" altLang="zh-CN" dirty="0"/>
          </a:p>
          <a:p>
            <a:pPr marL="0" lvl="1" indent="457200"/>
            <a:endParaRPr lang="zh-CN" altLang="en-US" dirty="0"/>
          </a:p>
        </p:txBody>
      </p:sp>
    </p:spTree>
    <p:extLst>
      <p:ext uri="{BB962C8B-B14F-4D97-AF65-F5344CB8AC3E}">
        <p14:creationId xmlns:p14="http://schemas.microsoft.com/office/powerpoint/2010/main" val="4444710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C8D7540-6095-4DC3-B173-FBF2B1D27D32}"/>
              </a:ext>
            </a:extLst>
          </p:cNvPr>
          <p:cNvSpPr>
            <a:spLocks noGrp="1"/>
          </p:cNvSpPr>
          <p:nvPr>
            <p:ph sz="quarter" idx="10"/>
          </p:nvPr>
        </p:nvSpPr>
        <p:spPr/>
        <p:txBody>
          <a:bodyPr/>
          <a:lstStyle/>
          <a:p>
            <a:pPr>
              <a:buFont typeface="+mj-ea"/>
              <a:buAutoNum type="ea1JpnChsDbPeriod" startAt="3"/>
            </a:pPr>
            <a:r>
              <a:rPr lang="zh-CN" altLang="en-US" dirty="0"/>
              <a:t>部分解析法</a:t>
            </a:r>
            <a:endParaRPr lang="en-US" altLang="zh-CN" dirty="0"/>
          </a:p>
          <a:p>
            <a:pPr marL="0" lvl="1" indent="534988"/>
            <a:r>
              <a:rPr lang="zh-CN" altLang="en-US" dirty="0"/>
              <a:t>部分解析法是介于逐级经验法与数学模型法之间的一种放大方法</a:t>
            </a:r>
            <a:r>
              <a:rPr lang="en-US" altLang="zh-CN" dirty="0"/>
              <a:t>,</a:t>
            </a:r>
            <a:r>
              <a:rPr lang="zh-CN" altLang="en-US" dirty="0"/>
              <a:t>它是将理论分析和试验探索相结合的开发放大方法。它以化学工程和有关工艺技术学科的理论为指导进行试验研究</a:t>
            </a:r>
            <a:r>
              <a:rPr lang="en-US" altLang="zh-CN" dirty="0"/>
              <a:t>,</a:t>
            </a:r>
            <a:r>
              <a:rPr lang="zh-CN" altLang="en-US" dirty="0"/>
              <a:t>没有把化工过程完全按 “黑箱”对待</a:t>
            </a:r>
            <a:r>
              <a:rPr lang="en-US" altLang="zh-CN" dirty="0"/>
              <a:t>,</a:t>
            </a:r>
            <a:r>
              <a:rPr lang="zh-CN" altLang="en-US" dirty="0"/>
              <a:t>减少试验的盲目性</a:t>
            </a:r>
            <a:r>
              <a:rPr lang="en-US" altLang="zh-CN" dirty="0"/>
              <a:t>,</a:t>
            </a:r>
            <a:r>
              <a:rPr lang="zh-CN" altLang="en-US" dirty="0"/>
              <a:t>并使试验工作合理简化</a:t>
            </a:r>
            <a:r>
              <a:rPr lang="en-US" altLang="zh-CN" dirty="0"/>
              <a:t>,</a:t>
            </a:r>
            <a:r>
              <a:rPr lang="zh-CN" altLang="en-US" dirty="0"/>
              <a:t>提高了试验的效果</a:t>
            </a:r>
            <a:r>
              <a:rPr lang="en-US" altLang="zh-CN" dirty="0"/>
              <a:t>,</a:t>
            </a:r>
            <a:r>
              <a:rPr lang="zh-CN" altLang="en-US" dirty="0"/>
              <a:t>是反应过程放大最常用的方法。</a:t>
            </a:r>
            <a:endParaRPr lang="en-US" altLang="zh-CN" dirty="0"/>
          </a:p>
          <a:p>
            <a:pPr marL="571500" lvl="1" indent="-571500">
              <a:buFont typeface="+mj-ea"/>
              <a:buAutoNum type="ea1JpnChsDbPeriod" startAt="4"/>
            </a:pPr>
            <a:r>
              <a:rPr lang="zh-CN" altLang="en-US" sz="2800" dirty="0">
                <a:solidFill>
                  <a:srgbClr val="FF0000"/>
                </a:solidFill>
                <a:latin typeface="楷体" panose="02010609060101010101" pitchFamily="49" charset="-122"/>
                <a:ea typeface="楷体" panose="02010609060101010101" pitchFamily="49" charset="-122"/>
              </a:rPr>
              <a:t>相似放大法</a:t>
            </a:r>
            <a:endParaRPr lang="en-US" altLang="zh-CN" sz="2800" dirty="0">
              <a:solidFill>
                <a:srgbClr val="FF0000"/>
              </a:solidFill>
              <a:latin typeface="楷体" panose="02010609060101010101" pitchFamily="49" charset="-122"/>
              <a:ea typeface="楷体" panose="02010609060101010101" pitchFamily="49" charset="-122"/>
            </a:endParaRPr>
          </a:p>
          <a:p>
            <a:pPr marL="0" lvl="1" indent="534988"/>
            <a:r>
              <a:rPr lang="zh-CN" altLang="en-US" dirty="0"/>
              <a:t>相似放大法是冷模试验的理论基础。利用空气、水和砂等惰性物料替代化学物料在实验装置或工业装置上进行的实验称为冷模试验。冷模试验是以模型与原型相似为基础</a:t>
            </a:r>
            <a:r>
              <a:rPr lang="en-US" altLang="zh-CN" dirty="0"/>
              <a:t>,</a:t>
            </a:r>
            <a:r>
              <a:rPr lang="zh-CN" altLang="en-US" dirty="0"/>
              <a:t>运用相似原理来考察单元设备内物料的流动与混合</a:t>
            </a:r>
            <a:r>
              <a:rPr lang="en-US" altLang="zh-CN" dirty="0"/>
              <a:t>,</a:t>
            </a:r>
            <a:r>
              <a:rPr lang="zh-CN" altLang="en-US" dirty="0"/>
              <a:t>以及传热和传质等物理过程</a:t>
            </a:r>
            <a:r>
              <a:rPr lang="en-US" altLang="zh-CN" dirty="0"/>
              <a:t>,</a:t>
            </a:r>
            <a:r>
              <a:rPr lang="zh-CN" altLang="en-US" dirty="0"/>
              <a:t>寻找产生放大效应的原因和克制的方法</a:t>
            </a:r>
            <a:r>
              <a:rPr lang="en-US" altLang="zh-CN" dirty="0"/>
              <a:t>,</a:t>
            </a:r>
            <a:r>
              <a:rPr lang="zh-CN" altLang="en-US" dirty="0"/>
              <a:t>为过程的放大或建立数学模型提供依据。</a:t>
            </a:r>
          </a:p>
          <a:p>
            <a:pPr lvl="1"/>
            <a:endParaRPr lang="zh-CN" altLang="en-US" dirty="0"/>
          </a:p>
        </p:txBody>
      </p:sp>
    </p:spTree>
    <p:extLst>
      <p:ext uri="{BB962C8B-B14F-4D97-AF65-F5344CB8AC3E}">
        <p14:creationId xmlns:p14="http://schemas.microsoft.com/office/powerpoint/2010/main" val="8315720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E3AE59F-7BB3-44EB-AA7A-6425CA23B2CB}"/>
              </a:ext>
            </a:extLst>
          </p:cNvPr>
          <p:cNvSpPr>
            <a:spLocks noGrp="1"/>
          </p:cNvSpPr>
          <p:nvPr>
            <p:ph sz="quarter" idx="10"/>
          </p:nvPr>
        </p:nvSpPr>
        <p:spPr/>
        <p:txBody>
          <a:bodyPr/>
          <a:lstStyle/>
          <a:p>
            <a:pPr>
              <a:buFont typeface="+mj-lt"/>
              <a:buAutoNum type="arabicPeriod"/>
            </a:pPr>
            <a:r>
              <a:rPr lang="zh-CN" altLang="en-US" dirty="0"/>
              <a:t>冷模试验法的优点</a:t>
            </a:r>
            <a:endParaRPr lang="en-US" altLang="zh-CN" dirty="0"/>
          </a:p>
          <a:p>
            <a:pPr marL="0" lvl="1" indent="534988"/>
            <a:r>
              <a:rPr lang="zh-CN" altLang="en-US" dirty="0"/>
              <a:t>① 冷模试验结果可推广应用于其他实际流 体</a:t>
            </a:r>
            <a:r>
              <a:rPr lang="en-US" altLang="zh-CN" dirty="0"/>
              <a:t>,</a:t>
            </a:r>
            <a:r>
              <a:rPr lang="zh-CN" altLang="en-US" dirty="0"/>
              <a:t>将小尺寸实验设备的实验结果推广应用于大型工业装置</a:t>
            </a:r>
            <a:r>
              <a:rPr lang="en-US" altLang="zh-CN" dirty="0"/>
              <a:t>,</a:t>
            </a:r>
            <a:r>
              <a:rPr lang="zh-CN" altLang="en-US" dirty="0"/>
              <a:t>使得实验能够在物料种类上 “由此及彼”</a:t>
            </a:r>
            <a:r>
              <a:rPr lang="en-US" altLang="zh-CN" dirty="0"/>
              <a:t>,</a:t>
            </a:r>
            <a:r>
              <a:rPr lang="zh-CN" altLang="en-US" dirty="0"/>
              <a:t>在设备尺寸上 “由小见大”。</a:t>
            </a:r>
          </a:p>
          <a:p>
            <a:pPr marL="0" lvl="1" indent="534988"/>
            <a:r>
              <a:rPr lang="zh-CN" altLang="en-US" dirty="0"/>
              <a:t>② 直观、经济</a:t>
            </a:r>
            <a:r>
              <a:rPr lang="en-US" altLang="zh-CN" dirty="0"/>
              <a:t>,</a:t>
            </a:r>
            <a:r>
              <a:rPr lang="zh-CN" altLang="en-US" dirty="0"/>
              <a:t>用少量实验</a:t>
            </a:r>
            <a:r>
              <a:rPr lang="en-US" altLang="zh-CN" dirty="0"/>
              <a:t>,</a:t>
            </a:r>
            <a:r>
              <a:rPr lang="zh-CN" altLang="en-US" dirty="0"/>
              <a:t>结合数学模型法或量纲分析法</a:t>
            </a:r>
            <a:r>
              <a:rPr lang="en-US" altLang="zh-CN" dirty="0"/>
              <a:t>,</a:t>
            </a:r>
            <a:r>
              <a:rPr lang="zh-CN" altLang="en-US" dirty="0"/>
              <a:t>可求得各物理量之间的关系</a:t>
            </a:r>
            <a:r>
              <a:rPr lang="en-US" altLang="zh-CN" dirty="0"/>
              <a:t>,</a:t>
            </a:r>
            <a:r>
              <a:rPr lang="zh-CN" altLang="en-US" dirty="0"/>
              <a:t>使实验工作量大为减少。</a:t>
            </a:r>
            <a:endParaRPr lang="en-US" altLang="zh-CN" dirty="0"/>
          </a:p>
          <a:p>
            <a:pPr marL="0" lvl="1" indent="534988"/>
            <a:r>
              <a:rPr lang="zh-CN" altLang="en-US" dirty="0"/>
              <a:t>③ 可进行在真实条件下不便或不可能进行的类 比实验</a:t>
            </a:r>
            <a:r>
              <a:rPr lang="en-US" altLang="zh-CN" dirty="0"/>
              <a:t>,</a:t>
            </a:r>
            <a:r>
              <a:rPr lang="zh-CN" altLang="en-US" dirty="0"/>
              <a:t>减少实验的难度和危险性。</a:t>
            </a:r>
          </a:p>
          <a:p>
            <a:pPr marL="0" indent="0">
              <a:buNone/>
            </a:pPr>
            <a:endParaRPr lang="en-US" altLang="zh-CN" dirty="0"/>
          </a:p>
          <a:p>
            <a:pPr marL="0" indent="442913">
              <a:buNone/>
            </a:pPr>
            <a:endParaRPr lang="zh-CN" altLang="en-US" dirty="0"/>
          </a:p>
        </p:txBody>
      </p:sp>
    </p:spTree>
    <p:extLst>
      <p:ext uri="{BB962C8B-B14F-4D97-AF65-F5344CB8AC3E}">
        <p14:creationId xmlns:p14="http://schemas.microsoft.com/office/powerpoint/2010/main" val="11645906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A8EF80A-D759-438E-BF8B-7CB69E2452A0}"/>
              </a:ext>
            </a:extLst>
          </p:cNvPr>
          <p:cNvSpPr>
            <a:spLocks noGrp="1"/>
          </p:cNvSpPr>
          <p:nvPr>
            <p:ph sz="quarter" idx="10"/>
          </p:nvPr>
        </p:nvSpPr>
        <p:spPr>
          <a:xfrm>
            <a:off x="535564" y="913822"/>
            <a:ext cx="11120871" cy="5542396"/>
          </a:xfrm>
        </p:spPr>
        <p:txBody>
          <a:bodyPr/>
          <a:lstStyle/>
          <a:p>
            <a:pPr>
              <a:buFont typeface="+mj-lt"/>
              <a:buAutoNum type="arabicPeriod" startAt="2"/>
            </a:pPr>
            <a:r>
              <a:rPr lang="zh-CN" altLang="en-US" dirty="0"/>
              <a:t>相似现象</a:t>
            </a:r>
            <a:endParaRPr lang="en-US" altLang="zh-CN" dirty="0"/>
          </a:p>
          <a:p>
            <a:pPr marL="0" lvl="1" indent="457200"/>
            <a:r>
              <a:rPr lang="zh-CN" altLang="en-US" dirty="0"/>
              <a:t>冷模试验是以相似理论为基础的</a:t>
            </a:r>
            <a:r>
              <a:rPr lang="en-US" altLang="zh-CN" dirty="0"/>
              <a:t>,</a:t>
            </a:r>
            <a:r>
              <a:rPr lang="zh-CN" altLang="en-US" dirty="0"/>
              <a:t>在化工过程中 存在多种相似现象</a:t>
            </a:r>
            <a:r>
              <a:rPr lang="en-US" altLang="zh-CN" dirty="0"/>
              <a:t>,</a:t>
            </a:r>
            <a:r>
              <a:rPr lang="zh-CN" altLang="en-US" dirty="0"/>
              <a:t>这些现象有以下几种。</a:t>
            </a:r>
            <a:endParaRPr lang="en-US" altLang="zh-CN" dirty="0"/>
          </a:p>
          <a:p>
            <a:pPr marL="0" lvl="1" indent="457200"/>
            <a:r>
              <a:rPr lang="zh-CN" altLang="en-US" dirty="0"/>
              <a:t>① </a:t>
            </a:r>
            <a:r>
              <a:rPr lang="zh-CN" altLang="en-US" dirty="0">
                <a:solidFill>
                  <a:srgbClr val="C00000"/>
                </a:solidFill>
              </a:rPr>
              <a:t>几何相似</a:t>
            </a:r>
            <a:r>
              <a:rPr lang="zh-CN" altLang="en-US" dirty="0"/>
              <a:t> 两个大小不同的体系</a:t>
            </a:r>
            <a:r>
              <a:rPr lang="en-US" altLang="zh-CN" dirty="0"/>
              <a:t>,</a:t>
            </a:r>
            <a:r>
              <a:rPr lang="zh-CN" altLang="en-US" dirty="0"/>
              <a:t>其对应尺寸具有相同的比例</a:t>
            </a:r>
            <a:r>
              <a:rPr lang="en-US" altLang="zh-CN" dirty="0"/>
              <a:t>,</a:t>
            </a:r>
            <a:r>
              <a:rPr lang="zh-CN" altLang="en-US" dirty="0"/>
              <a:t>一个体系中存在的每一个点</a:t>
            </a:r>
            <a:r>
              <a:rPr lang="en-US" altLang="zh-CN" dirty="0"/>
              <a:t>,</a:t>
            </a:r>
            <a:r>
              <a:rPr lang="zh-CN" altLang="en-US" dirty="0"/>
              <a:t>另 一个体系中都有其对应点</a:t>
            </a:r>
            <a:r>
              <a:rPr lang="en-US" altLang="zh-CN" dirty="0"/>
              <a:t>,</a:t>
            </a:r>
            <a:r>
              <a:rPr lang="zh-CN" altLang="en-US" dirty="0"/>
              <a:t>使几何尺寸不同的两个体 系形状相同。 </a:t>
            </a:r>
            <a:endParaRPr lang="en-US" altLang="zh-CN" dirty="0"/>
          </a:p>
          <a:p>
            <a:pPr marL="0" lvl="1" indent="457200"/>
            <a:r>
              <a:rPr lang="zh-CN" altLang="en-US" dirty="0"/>
              <a:t>② </a:t>
            </a:r>
            <a:r>
              <a:rPr lang="zh-CN" altLang="en-US" dirty="0">
                <a:solidFill>
                  <a:srgbClr val="C00000"/>
                </a:solidFill>
              </a:rPr>
              <a:t>时间相似 </a:t>
            </a:r>
            <a:r>
              <a:rPr lang="zh-CN" altLang="en-US" dirty="0"/>
              <a:t>在两个几何相似的体系中</a:t>
            </a:r>
            <a:r>
              <a:rPr lang="en-US" altLang="zh-CN" dirty="0"/>
              <a:t>,</a:t>
            </a:r>
            <a:r>
              <a:rPr lang="zh-CN" altLang="en-US" dirty="0"/>
              <a:t>任意 两个对应点间对应的时间间隔成比例</a:t>
            </a:r>
            <a:r>
              <a:rPr lang="en-US" altLang="zh-CN" dirty="0"/>
              <a:t>,</a:t>
            </a:r>
            <a:r>
              <a:rPr lang="zh-CN" altLang="en-US" dirty="0"/>
              <a:t>且比例常数与 对应距离的比例常数相等。 </a:t>
            </a:r>
            <a:endParaRPr lang="en-US" altLang="zh-CN" dirty="0"/>
          </a:p>
          <a:p>
            <a:pPr marL="0" lvl="1" indent="457200"/>
            <a:r>
              <a:rPr lang="zh-CN" altLang="en-US" dirty="0"/>
              <a:t>③ </a:t>
            </a:r>
            <a:r>
              <a:rPr lang="zh-CN" altLang="en-US" dirty="0">
                <a:solidFill>
                  <a:srgbClr val="C00000"/>
                </a:solidFill>
              </a:rPr>
              <a:t>运动相似 </a:t>
            </a:r>
            <a:r>
              <a:rPr lang="zh-CN" altLang="en-US" dirty="0"/>
              <a:t>在几何相似的两个体系中</a:t>
            </a:r>
            <a:r>
              <a:rPr lang="en-US" altLang="zh-CN" dirty="0"/>
              <a:t>,</a:t>
            </a:r>
            <a:r>
              <a:rPr lang="zh-CN" altLang="en-US" dirty="0"/>
              <a:t>各对 应点和对应时刻的速度方向相同、大小成比例。 </a:t>
            </a:r>
            <a:endParaRPr lang="en-US" altLang="zh-CN" dirty="0"/>
          </a:p>
          <a:p>
            <a:pPr marL="0" lvl="1" indent="457200"/>
            <a:r>
              <a:rPr lang="zh-CN" altLang="en-US" dirty="0"/>
              <a:t>④ </a:t>
            </a:r>
            <a:r>
              <a:rPr lang="zh-CN" altLang="en-US" dirty="0">
                <a:solidFill>
                  <a:srgbClr val="C00000"/>
                </a:solidFill>
              </a:rPr>
              <a:t>动力相似</a:t>
            </a:r>
            <a:r>
              <a:rPr lang="zh-CN" altLang="en-US" dirty="0"/>
              <a:t> 在几何相似的两个体系中</a:t>
            </a:r>
            <a:r>
              <a:rPr lang="en-US" altLang="zh-CN" dirty="0"/>
              <a:t>,</a:t>
            </a:r>
            <a:r>
              <a:rPr lang="zh-CN" altLang="en-US" dirty="0"/>
              <a:t>各对 应点的作用力方向相同、大小成比例。 </a:t>
            </a:r>
            <a:endParaRPr lang="en-US" altLang="zh-CN" dirty="0"/>
          </a:p>
          <a:p>
            <a:pPr marL="0" lvl="1" indent="457200"/>
            <a:r>
              <a:rPr lang="zh-CN" altLang="en-US" dirty="0"/>
              <a:t>⑤ </a:t>
            </a:r>
            <a:r>
              <a:rPr lang="zh-CN" altLang="en-US" dirty="0">
                <a:solidFill>
                  <a:srgbClr val="C00000"/>
                </a:solidFill>
              </a:rPr>
              <a:t>热相似 </a:t>
            </a:r>
            <a:r>
              <a:rPr lang="zh-CN" altLang="en-US" dirty="0"/>
              <a:t>在两个几何相似的体系中</a:t>
            </a:r>
            <a:r>
              <a:rPr lang="en-US" altLang="zh-CN" dirty="0"/>
              <a:t>,</a:t>
            </a:r>
            <a:r>
              <a:rPr lang="zh-CN" altLang="en-US" dirty="0"/>
              <a:t>任意两 个对应点的温度相等。 </a:t>
            </a:r>
            <a:endParaRPr lang="en-US" altLang="zh-CN" dirty="0"/>
          </a:p>
          <a:p>
            <a:pPr marL="0" lvl="1" indent="457200"/>
            <a:r>
              <a:rPr lang="zh-CN" altLang="en-US" dirty="0"/>
              <a:t>⑥ </a:t>
            </a:r>
            <a:r>
              <a:rPr lang="zh-CN" altLang="en-US" dirty="0">
                <a:solidFill>
                  <a:srgbClr val="C00000"/>
                </a:solidFill>
              </a:rPr>
              <a:t>化学相似 </a:t>
            </a:r>
            <a:r>
              <a:rPr lang="zh-CN" altLang="en-US" dirty="0"/>
              <a:t>在两个几何相似的体系中</a:t>
            </a:r>
            <a:r>
              <a:rPr lang="en-US" altLang="zh-CN" dirty="0"/>
              <a:t>,</a:t>
            </a:r>
            <a:r>
              <a:rPr lang="zh-CN" altLang="en-US" dirty="0"/>
              <a:t>任意 两个对应点的各种化学物质的浓度相同。</a:t>
            </a:r>
          </a:p>
        </p:txBody>
      </p:sp>
    </p:spTree>
    <p:extLst>
      <p:ext uri="{BB962C8B-B14F-4D97-AF65-F5344CB8AC3E}">
        <p14:creationId xmlns:p14="http://schemas.microsoft.com/office/powerpoint/2010/main" val="27554090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F019089-543B-4953-A1F4-D2BD20E13A23}"/>
              </a:ext>
            </a:extLst>
          </p:cNvPr>
          <p:cNvSpPr>
            <a:spLocks noGrp="1"/>
          </p:cNvSpPr>
          <p:nvPr>
            <p:ph sz="quarter" idx="10"/>
          </p:nvPr>
        </p:nvSpPr>
        <p:spPr/>
        <p:txBody>
          <a:bodyPr/>
          <a:lstStyle/>
          <a:p>
            <a:pPr>
              <a:buFont typeface="+mj-lt"/>
              <a:buAutoNum type="arabicPeriod" startAt="3"/>
            </a:pPr>
            <a:r>
              <a:rPr lang="zh-CN" altLang="en-US" dirty="0"/>
              <a:t>相似理论</a:t>
            </a:r>
            <a:endParaRPr lang="en-US" altLang="zh-CN" dirty="0"/>
          </a:p>
          <a:p>
            <a:pPr marL="0" lvl="1" indent="457200"/>
            <a:r>
              <a:rPr lang="zh-CN" altLang="en-US" dirty="0"/>
              <a:t>① 相似第一定律 彼此相似的现象一定具有数值相同的相似特征数</a:t>
            </a:r>
            <a:r>
              <a:rPr lang="en-US" altLang="zh-CN" dirty="0"/>
              <a:t>,</a:t>
            </a:r>
            <a:r>
              <a:rPr lang="zh-CN" altLang="en-US" dirty="0"/>
              <a:t>这是相似现象所具有的重要性质</a:t>
            </a:r>
            <a:r>
              <a:rPr lang="en-US" altLang="zh-CN" dirty="0"/>
              <a:t>,</a:t>
            </a:r>
            <a:r>
              <a:rPr lang="zh-CN" altLang="en-US" dirty="0"/>
              <a:t>由此定律出发</a:t>
            </a:r>
            <a:r>
              <a:rPr lang="en-US" altLang="zh-CN" dirty="0"/>
              <a:t>,</a:t>
            </a:r>
            <a:r>
              <a:rPr lang="zh-CN" altLang="en-US" dirty="0"/>
              <a:t>可引出相似现象的相似性质。</a:t>
            </a:r>
          </a:p>
          <a:p>
            <a:pPr marL="0" lvl="1" indent="457200"/>
            <a:r>
              <a:rPr lang="zh-CN" altLang="en-US" dirty="0"/>
              <a:t>② 相似第二定律 对同一类现象</a:t>
            </a:r>
            <a:r>
              <a:rPr lang="en-US" altLang="zh-CN" dirty="0"/>
              <a:t>,</a:t>
            </a:r>
            <a:r>
              <a:rPr lang="zh-CN" altLang="en-US" dirty="0"/>
              <a:t>当单值条件相同时</a:t>
            </a:r>
            <a:r>
              <a:rPr lang="en-US" altLang="zh-CN" dirty="0"/>
              <a:t>,</a:t>
            </a:r>
            <a:r>
              <a:rPr lang="zh-CN" altLang="en-US" dirty="0"/>
              <a:t>现象一定相似</a:t>
            </a:r>
            <a:r>
              <a:rPr lang="en-US" altLang="zh-CN" dirty="0"/>
              <a:t>,</a:t>
            </a:r>
            <a:r>
              <a:rPr lang="zh-CN" altLang="en-US" dirty="0"/>
              <a:t>相似第二定律叙述了相似现象应满足的条件</a:t>
            </a:r>
            <a:r>
              <a:rPr lang="en-US" altLang="zh-CN" dirty="0"/>
              <a:t>,</a:t>
            </a:r>
            <a:r>
              <a:rPr lang="zh-CN" altLang="en-US" dirty="0"/>
              <a:t>进行冷模试验时应遵循这些条件</a:t>
            </a:r>
            <a:r>
              <a:rPr lang="en-US" altLang="zh-CN" dirty="0"/>
              <a:t>,</a:t>
            </a:r>
            <a:r>
              <a:rPr lang="zh-CN" altLang="en-US" dirty="0"/>
              <a:t>如下所示。</a:t>
            </a:r>
          </a:p>
          <a:p>
            <a:pPr marL="0" lvl="1" indent="457200"/>
            <a:r>
              <a:rPr lang="en-US" altLang="zh-CN" dirty="0"/>
              <a:t>a. </a:t>
            </a:r>
            <a:r>
              <a:rPr lang="zh-CN" altLang="en-US" dirty="0"/>
              <a:t>相似现象可以用同一数理议程来描述。</a:t>
            </a:r>
          </a:p>
          <a:p>
            <a:pPr marL="0" lvl="1" indent="457200"/>
            <a:r>
              <a:rPr lang="en-US" altLang="zh-CN" dirty="0"/>
              <a:t>b. </a:t>
            </a:r>
            <a:r>
              <a:rPr lang="zh-CN" altLang="en-US" dirty="0"/>
              <a:t>单值条件一定相似</a:t>
            </a:r>
            <a:r>
              <a:rPr lang="en-US" altLang="zh-CN" dirty="0"/>
              <a:t>,</a:t>
            </a:r>
            <a:r>
              <a:rPr lang="zh-CN" altLang="en-US" dirty="0"/>
              <a:t>例如几何条件相似、物理条件相似、边界条件相似。</a:t>
            </a:r>
          </a:p>
          <a:p>
            <a:pPr marL="0" lvl="1" indent="457200"/>
            <a:r>
              <a:rPr lang="en-US" altLang="zh-CN" dirty="0"/>
              <a:t>c. </a:t>
            </a:r>
            <a:r>
              <a:rPr lang="zh-CN" altLang="en-US" dirty="0"/>
              <a:t>相似特征数一定相等。</a:t>
            </a:r>
          </a:p>
          <a:p>
            <a:pPr marL="0" lvl="1" indent="457200"/>
            <a:r>
              <a:rPr lang="zh-CN" altLang="en-US" dirty="0"/>
              <a:t>③ 相似第三定律 描述相似现象各种量之间的关系</a:t>
            </a:r>
            <a:r>
              <a:rPr lang="en-US" altLang="zh-CN" dirty="0"/>
              <a:t>,</a:t>
            </a:r>
            <a:r>
              <a:rPr lang="zh-CN" altLang="en-US" dirty="0"/>
              <a:t>通常可采用相似特征数 </a:t>
            </a:r>
            <a:r>
              <a:rPr lang="en-US" altLang="zh-CN" dirty="0"/>
              <a:t>(π</a:t>
            </a:r>
            <a:r>
              <a:rPr lang="en-US" altLang="zh-CN" baseline="-25000" dirty="0"/>
              <a:t>1</a:t>
            </a:r>
            <a:r>
              <a:rPr lang="en-US" altLang="zh-CN" dirty="0"/>
              <a:t>,π</a:t>
            </a:r>
            <a:r>
              <a:rPr lang="en-US" altLang="zh-CN" baseline="-25000" dirty="0"/>
              <a:t>2</a:t>
            </a:r>
            <a:r>
              <a:rPr lang="en-US" altLang="zh-CN" dirty="0"/>
              <a:t> …π</a:t>
            </a:r>
            <a:r>
              <a:rPr lang="en-US" altLang="zh-CN" baseline="-25000" dirty="0"/>
              <a:t>n</a:t>
            </a:r>
            <a:r>
              <a:rPr lang="en-US" altLang="zh-CN" dirty="0"/>
              <a:t>)</a:t>
            </a:r>
            <a:r>
              <a:rPr lang="zh-CN" altLang="en-US" dirty="0"/>
              <a:t>之间函数关系</a:t>
            </a:r>
            <a:r>
              <a:rPr lang="en-US" altLang="zh-CN" dirty="0"/>
              <a:t>,</a:t>
            </a:r>
            <a:r>
              <a:rPr lang="zh-CN" altLang="en-US" dirty="0"/>
              <a:t>即</a:t>
            </a:r>
            <a:r>
              <a:rPr lang="en-US" altLang="zh-CN" dirty="0"/>
              <a:t>:</a:t>
            </a:r>
          </a:p>
          <a:p>
            <a:pPr lvl="1"/>
            <a:endParaRPr lang="zh-CN" altLang="en-US" dirty="0"/>
          </a:p>
        </p:txBody>
      </p:sp>
      <p:pic>
        <p:nvPicPr>
          <p:cNvPr id="4" name="图片 3">
            <a:extLst>
              <a:ext uri="{FF2B5EF4-FFF2-40B4-BE49-F238E27FC236}">
                <a16:creationId xmlns:a16="http://schemas.microsoft.com/office/drawing/2014/main" id="{F0A20CD8-8930-45FD-BBFD-F31273553F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4205" y="5510743"/>
            <a:ext cx="4118192" cy="723803"/>
          </a:xfrm>
          <a:prstGeom prst="rect">
            <a:avLst/>
          </a:prstGeom>
        </p:spPr>
      </p:pic>
    </p:spTree>
    <p:extLst>
      <p:ext uri="{BB962C8B-B14F-4D97-AF65-F5344CB8AC3E}">
        <p14:creationId xmlns:p14="http://schemas.microsoft.com/office/powerpoint/2010/main" val="837130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92E7AED-0DAE-418A-96A2-723248A4512D}"/>
              </a:ext>
            </a:extLst>
          </p:cNvPr>
          <p:cNvSpPr>
            <a:spLocks noGrp="1"/>
          </p:cNvSpPr>
          <p:nvPr>
            <p:ph sz="quarter" idx="10"/>
          </p:nvPr>
        </p:nvSpPr>
        <p:spPr/>
        <p:txBody>
          <a:bodyPr/>
          <a:lstStyle/>
          <a:p>
            <a:r>
              <a:rPr lang="zh-CN" altLang="en-US" dirty="0"/>
              <a:t>化工过程技术开发和化工企业建设项目各主要程序及相互关系</a:t>
            </a:r>
          </a:p>
        </p:txBody>
      </p:sp>
      <p:pic>
        <p:nvPicPr>
          <p:cNvPr id="4" name="图片 3">
            <a:extLst>
              <a:ext uri="{FF2B5EF4-FFF2-40B4-BE49-F238E27FC236}">
                <a16:creationId xmlns:a16="http://schemas.microsoft.com/office/drawing/2014/main" id="{54EC149B-D7BA-49FB-9FB7-97815920973C}"/>
              </a:ext>
            </a:extLst>
          </p:cNvPr>
          <p:cNvPicPr>
            <a:picLocks noChangeAspect="1"/>
          </p:cNvPicPr>
          <p:nvPr/>
        </p:nvPicPr>
        <p:blipFill>
          <a:blip r:embed="rId2"/>
          <a:stretch>
            <a:fillRect/>
          </a:stretch>
        </p:blipFill>
        <p:spPr>
          <a:xfrm>
            <a:off x="1151550" y="1924000"/>
            <a:ext cx="9941323" cy="4915047"/>
          </a:xfrm>
          <a:prstGeom prst="rect">
            <a:avLst/>
          </a:prstGeom>
        </p:spPr>
      </p:pic>
    </p:spTree>
    <p:extLst>
      <p:ext uri="{BB962C8B-B14F-4D97-AF65-F5344CB8AC3E}">
        <p14:creationId xmlns:p14="http://schemas.microsoft.com/office/powerpoint/2010/main" val="1108915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B392536-DD5D-4495-B70C-2152F174F064}"/>
              </a:ext>
            </a:extLst>
          </p:cNvPr>
          <p:cNvSpPr>
            <a:spLocks noGrp="1"/>
          </p:cNvSpPr>
          <p:nvPr>
            <p:ph sz="quarter" idx="10"/>
          </p:nvPr>
        </p:nvSpPr>
        <p:spPr/>
        <p:txBody>
          <a:bodyPr/>
          <a:lstStyle/>
          <a:p>
            <a:pPr>
              <a:buFont typeface="+mj-ea"/>
              <a:buAutoNum type="ea1JpnChsDbPeriod" startAt="2"/>
            </a:pPr>
            <a:r>
              <a:rPr lang="zh-CN" altLang="en-US" dirty="0"/>
              <a:t>机会研究 </a:t>
            </a:r>
            <a:endParaRPr lang="en-US" altLang="zh-CN" dirty="0"/>
          </a:p>
          <a:p>
            <a:pPr marL="0" indent="0">
              <a:buNone/>
            </a:pPr>
            <a:r>
              <a:rPr lang="zh-CN" altLang="en-US" sz="2400" dirty="0">
                <a:solidFill>
                  <a:schemeClr val="tx1"/>
                </a:solidFill>
                <a:latin typeface="+mn-ea"/>
                <a:ea typeface="+mn-ea"/>
              </a:rPr>
              <a:t>    机会研究包括信息研究和实验性研究</a:t>
            </a:r>
            <a:r>
              <a:rPr lang="en-US" altLang="zh-CN" sz="2400" dirty="0">
                <a:solidFill>
                  <a:schemeClr val="tx1"/>
                </a:solidFill>
                <a:latin typeface="+mn-ea"/>
                <a:ea typeface="+mn-ea"/>
              </a:rPr>
              <a:t>,</a:t>
            </a:r>
            <a:r>
              <a:rPr lang="zh-CN" altLang="en-US" sz="2400" dirty="0">
                <a:solidFill>
                  <a:schemeClr val="tx1"/>
                </a:solidFill>
                <a:latin typeface="+mn-ea"/>
                <a:ea typeface="+mn-ea"/>
              </a:rPr>
              <a:t>不论开发研究的课题大小如何</a:t>
            </a:r>
            <a:r>
              <a:rPr lang="en-US" altLang="zh-CN" sz="2400" dirty="0">
                <a:solidFill>
                  <a:schemeClr val="tx1"/>
                </a:solidFill>
                <a:latin typeface="+mn-ea"/>
                <a:ea typeface="+mn-ea"/>
              </a:rPr>
              <a:t>,</a:t>
            </a:r>
            <a:r>
              <a:rPr lang="zh-CN" altLang="en-US" sz="2400" dirty="0">
                <a:solidFill>
                  <a:schemeClr val="tx1"/>
                </a:solidFill>
                <a:latin typeface="+mn-ea"/>
                <a:ea typeface="+mn-ea"/>
              </a:rPr>
              <a:t>并不是每一课题都有研究下去的价值</a:t>
            </a:r>
            <a:r>
              <a:rPr lang="en-US" altLang="zh-CN" sz="2400" dirty="0">
                <a:solidFill>
                  <a:schemeClr val="tx1"/>
                </a:solidFill>
                <a:latin typeface="+mn-ea"/>
                <a:ea typeface="+mn-ea"/>
              </a:rPr>
              <a:t>,</a:t>
            </a:r>
            <a:r>
              <a:rPr lang="zh-CN" altLang="en-US" sz="2400" dirty="0">
                <a:solidFill>
                  <a:schemeClr val="tx1"/>
                </a:solidFill>
                <a:latin typeface="+mn-ea"/>
                <a:ea typeface="+mn-ea"/>
              </a:rPr>
              <a:t>所以要进行机会研究</a:t>
            </a:r>
            <a:r>
              <a:rPr lang="en-US" altLang="zh-CN" sz="2400" dirty="0">
                <a:solidFill>
                  <a:schemeClr val="tx1"/>
                </a:solidFill>
                <a:latin typeface="+mn-ea"/>
                <a:ea typeface="+mn-ea"/>
              </a:rPr>
              <a:t>,</a:t>
            </a:r>
            <a:r>
              <a:rPr lang="zh-CN" altLang="en-US" sz="2400" dirty="0">
                <a:solidFill>
                  <a:schemeClr val="tx1"/>
                </a:solidFill>
                <a:latin typeface="+mn-ea"/>
                <a:ea typeface="+mn-ea"/>
              </a:rPr>
              <a:t>即对研究课题进行初步的技术、经济、风险和社会效益评价。主要了解设想项目或产品的应用性能、背景、历史、现状和将来的前景</a:t>
            </a:r>
            <a:r>
              <a:rPr lang="en-US" altLang="zh-CN" sz="2400" dirty="0">
                <a:solidFill>
                  <a:schemeClr val="tx1"/>
                </a:solidFill>
                <a:latin typeface="+mn-ea"/>
                <a:ea typeface="+mn-ea"/>
              </a:rPr>
              <a:t>,</a:t>
            </a:r>
            <a:r>
              <a:rPr lang="zh-CN" altLang="en-US" sz="2400" dirty="0">
                <a:solidFill>
                  <a:schemeClr val="tx1"/>
                </a:solidFill>
                <a:latin typeface="+mn-ea"/>
                <a:ea typeface="+mn-ea"/>
              </a:rPr>
              <a:t>了解并设想开发的技术可能性</a:t>
            </a:r>
            <a:r>
              <a:rPr lang="en-US" altLang="zh-CN" sz="2400" dirty="0">
                <a:solidFill>
                  <a:schemeClr val="tx1"/>
                </a:solidFill>
                <a:latin typeface="+mn-ea"/>
                <a:ea typeface="+mn-ea"/>
              </a:rPr>
              <a:t>,</a:t>
            </a:r>
            <a:r>
              <a:rPr lang="zh-CN" altLang="en-US" sz="2400" dirty="0">
                <a:solidFill>
                  <a:schemeClr val="tx1"/>
                </a:solidFill>
                <a:latin typeface="+mn-ea"/>
                <a:ea typeface="+mn-ea"/>
              </a:rPr>
              <a:t>在必要时要进行探索性实验研究</a:t>
            </a:r>
            <a:r>
              <a:rPr lang="en-US" altLang="zh-CN" sz="2400" dirty="0">
                <a:solidFill>
                  <a:schemeClr val="tx1"/>
                </a:solidFill>
                <a:latin typeface="+mn-ea"/>
                <a:ea typeface="+mn-ea"/>
              </a:rPr>
              <a:t>,</a:t>
            </a:r>
            <a:r>
              <a:rPr lang="zh-CN" altLang="en-US" sz="2400" dirty="0">
                <a:solidFill>
                  <a:schemeClr val="tx1"/>
                </a:solidFill>
                <a:latin typeface="+mn-ea"/>
                <a:ea typeface="+mn-ea"/>
              </a:rPr>
              <a:t>要了解产品市场和原材料供应情况</a:t>
            </a:r>
            <a:r>
              <a:rPr lang="en-US" altLang="zh-CN" sz="2400" dirty="0">
                <a:solidFill>
                  <a:schemeClr val="tx1"/>
                </a:solidFill>
                <a:latin typeface="+mn-ea"/>
                <a:ea typeface="+mn-ea"/>
              </a:rPr>
              <a:t>,</a:t>
            </a:r>
            <a:r>
              <a:rPr lang="zh-CN" altLang="en-US" sz="2400" dirty="0">
                <a:solidFill>
                  <a:schemeClr val="tx1"/>
                </a:solidFill>
                <a:latin typeface="+mn-ea"/>
                <a:ea typeface="+mn-ea"/>
              </a:rPr>
              <a:t>以决定项目的取舍和研究方向。</a:t>
            </a:r>
          </a:p>
          <a:p>
            <a:pPr marL="0" indent="0">
              <a:buNone/>
            </a:pPr>
            <a:r>
              <a:rPr lang="zh-CN" altLang="en-US" sz="2400" dirty="0">
                <a:solidFill>
                  <a:schemeClr val="tx1"/>
                </a:solidFill>
                <a:latin typeface="+mn-ea"/>
                <a:ea typeface="+mn-ea"/>
              </a:rPr>
              <a:t>     机会研究包括信息研究和必要的探索性实验。</a:t>
            </a:r>
          </a:p>
          <a:p>
            <a:pPr marL="0" indent="0">
              <a:buNone/>
            </a:pPr>
            <a:r>
              <a:rPr lang="en-US" altLang="zh-CN" dirty="0"/>
              <a:t>1.</a:t>
            </a:r>
            <a:r>
              <a:rPr lang="zh-CN" altLang="en-US" dirty="0"/>
              <a:t>课题的产生</a:t>
            </a:r>
            <a:endParaRPr lang="en-US" altLang="zh-CN" dirty="0"/>
          </a:p>
          <a:p>
            <a:pPr marL="457200" lvl="2" indent="-114300"/>
            <a:r>
              <a:rPr lang="zh-CN" altLang="en-US" dirty="0">
                <a:solidFill>
                  <a:srgbClr val="000000"/>
                </a:solidFill>
                <a:latin typeface="E-BZ"/>
              </a:rPr>
              <a:t>① </a:t>
            </a:r>
            <a:r>
              <a:rPr lang="zh-CN" altLang="en-US" dirty="0">
                <a:solidFill>
                  <a:srgbClr val="000000"/>
                </a:solidFill>
                <a:latin typeface="FZSSK--GBK1-0"/>
              </a:rPr>
              <a:t>计划课题</a:t>
            </a:r>
            <a:r>
              <a:rPr lang="en-US" altLang="zh-CN" dirty="0">
                <a:solidFill>
                  <a:srgbClr val="000000"/>
                </a:solidFill>
                <a:latin typeface="E-BZ"/>
              </a:rPr>
              <a:t>,</a:t>
            </a:r>
            <a:r>
              <a:rPr lang="zh-CN" altLang="en-US" dirty="0">
                <a:solidFill>
                  <a:srgbClr val="000000"/>
                </a:solidFill>
                <a:latin typeface="FZSSK--GBK1-0"/>
              </a:rPr>
              <a:t>由国家有关部委</a:t>
            </a:r>
            <a:r>
              <a:rPr lang="zh-CN" altLang="en-US" dirty="0">
                <a:solidFill>
                  <a:srgbClr val="000000"/>
                </a:solidFill>
                <a:latin typeface="E-BZ"/>
              </a:rPr>
              <a:t>、</a:t>
            </a:r>
            <a:r>
              <a:rPr lang="zh-CN" altLang="en-US" dirty="0">
                <a:solidFill>
                  <a:srgbClr val="000000"/>
                </a:solidFill>
                <a:latin typeface="FZSSK--GBK1-0"/>
              </a:rPr>
              <a:t>行业总公司以 及省</a:t>
            </a:r>
            <a:r>
              <a:rPr lang="zh-CN" altLang="en-US" dirty="0">
                <a:solidFill>
                  <a:srgbClr val="000000"/>
                </a:solidFill>
                <a:latin typeface="E-BZ"/>
              </a:rPr>
              <a:t>、</a:t>
            </a:r>
            <a:r>
              <a:rPr lang="zh-CN" altLang="en-US" dirty="0">
                <a:solidFill>
                  <a:srgbClr val="000000"/>
                </a:solidFill>
                <a:latin typeface="FZSSK--GBK1-0"/>
              </a:rPr>
              <a:t>市</a:t>
            </a:r>
            <a:r>
              <a:rPr lang="zh-CN" altLang="en-US" dirty="0">
                <a:solidFill>
                  <a:srgbClr val="000000"/>
                </a:solidFill>
                <a:latin typeface="E-BZ"/>
              </a:rPr>
              <a:t>、</a:t>
            </a:r>
            <a:r>
              <a:rPr lang="zh-CN" altLang="en-US" dirty="0">
                <a:solidFill>
                  <a:srgbClr val="000000"/>
                </a:solidFill>
                <a:latin typeface="FZSSK--GBK1-0"/>
              </a:rPr>
              <a:t>地区科委等部门经专家建议和论证</a:t>
            </a:r>
            <a:r>
              <a:rPr lang="en-US" altLang="zh-CN" dirty="0">
                <a:solidFill>
                  <a:srgbClr val="000000"/>
                </a:solidFill>
                <a:latin typeface="E-BZ"/>
              </a:rPr>
              <a:t>,</a:t>
            </a:r>
            <a:r>
              <a:rPr lang="zh-CN" altLang="en-US" dirty="0">
                <a:solidFill>
                  <a:srgbClr val="000000"/>
                </a:solidFill>
                <a:latin typeface="FZSSK--GBK1-0"/>
              </a:rPr>
              <a:t>进行 必要规划而制定的研究课题</a:t>
            </a:r>
            <a:r>
              <a:rPr lang="zh-CN" altLang="en-US" dirty="0">
                <a:solidFill>
                  <a:srgbClr val="000000"/>
                </a:solidFill>
                <a:latin typeface="E-BZ"/>
              </a:rPr>
              <a:t>。 </a:t>
            </a:r>
            <a:endParaRPr lang="en-US" altLang="zh-CN" dirty="0">
              <a:solidFill>
                <a:srgbClr val="000000"/>
              </a:solidFill>
              <a:latin typeface="E-BZ"/>
            </a:endParaRPr>
          </a:p>
          <a:p>
            <a:pPr marL="457200" lvl="2" indent="-114300"/>
            <a:r>
              <a:rPr lang="zh-CN" altLang="en-US" dirty="0">
                <a:solidFill>
                  <a:srgbClr val="000000"/>
                </a:solidFill>
                <a:latin typeface="E-BZ"/>
              </a:rPr>
              <a:t>② </a:t>
            </a:r>
            <a:r>
              <a:rPr lang="zh-CN" altLang="en-US" dirty="0">
                <a:solidFill>
                  <a:srgbClr val="000000"/>
                </a:solidFill>
                <a:latin typeface="FZSSK--GBK1-0"/>
              </a:rPr>
              <a:t>企业</a:t>
            </a:r>
            <a:r>
              <a:rPr lang="zh-CN" altLang="en-US" dirty="0">
                <a:solidFill>
                  <a:srgbClr val="000000"/>
                </a:solidFill>
                <a:latin typeface="E-BZ"/>
              </a:rPr>
              <a:t>、</a:t>
            </a:r>
            <a:r>
              <a:rPr lang="zh-CN" altLang="en-US" dirty="0">
                <a:solidFill>
                  <a:srgbClr val="000000"/>
                </a:solidFill>
                <a:latin typeface="FZSSK--GBK1-0"/>
              </a:rPr>
              <a:t>市场委托课题</a:t>
            </a:r>
            <a:r>
              <a:rPr lang="zh-CN" altLang="en-US" dirty="0">
                <a:solidFill>
                  <a:srgbClr val="000000"/>
                </a:solidFill>
                <a:latin typeface="E-BZ"/>
              </a:rPr>
              <a:t>。</a:t>
            </a:r>
            <a:endParaRPr lang="en-US" altLang="zh-CN" dirty="0">
              <a:solidFill>
                <a:srgbClr val="000000"/>
              </a:solidFill>
              <a:latin typeface="E-BZ"/>
            </a:endParaRPr>
          </a:p>
          <a:p>
            <a:pPr marL="457200" lvl="2" indent="-114300"/>
            <a:r>
              <a:rPr lang="zh-CN" altLang="en-US" dirty="0">
                <a:solidFill>
                  <a:srgbClr val="000000"/>
                </a:solidFill>
                <a:latin typeface="E-BZ"/>
              </a:rPr>
              <a:t>③ </a:t>
            </a:r>
            <a:r>
              <a:rPr lang="zh-CN" altLang="en-US" dirty="0">
                <a:solidFill>
                  <a:srgbClr val="000000"/>
                </a:solidFill>
                <a:latin typeface="FZSSK--GBK1-0"/>
              </a:rPr>
              <a:t>自选课题</a:t>
            </a:r>
            <a:r>
              <a:rPr lang="zh-CN" altLang="en-US" dirty="0">
                <a:solidFill>
                  <a:srgbClr val="000000"/>
                </a:solidFill>
                <a:latin typeface="E-BZ"/>
              </a:rPr>
              <a:t>。 </a:t>
            </a:r>
            <a:endParaRPr lang="zh-CN" altLang="en-US" dirty="0"/>
          </a:p>
        </p:txBody>
      </p:sp>
    </p:spTree>
    <p:extLst>
      <p:ext uri="{BB962C8B-B14F-4D97-AF65-F5344CB8AC3E}">
        <p14:creationId xmlns:p14="http://schemas.microsoft.com/office/powerpoint/2010/main" val="2014280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2631170-3724-41B5-9268-A7FDE3040CAB}"/>
              </a:ext>
            </a:extLst>
          </p:cNvPr>
          <p:cNvSpPr>
            <a:spLocks noGrp="1"/>
          </p:cNvSpPr>
          <p:nvPr>
            <p:ph sz="quarter" idx="10"/>
          </p:nvPr>
        </p:nvSpPr>
        <p:spPr/>
        <p:txBody>
          <a:bodyPr/>
          <a:lstStyle/>
          <a:p>
            <a:pPr>
              <a:buFont typeface="+mj-lt"/>
              <a:buAutoNum type="arabicPeriod" startAt="2"/>
            </a:pPr>
            <a:r>
              <a:rPr lang="zh-CN" altLang="en-US" dirty="0"/>
              <a:t>选择开发课题应遵循的原则</a:t>
            </a:r>
          </a:p>
          <a:p>
            <a:pPr marL="0" lvl="1" indent="442913"/>
            <a:r>
              <a:rPr lang="zh-CN" altLang="en-US" dirty="0"/>
              <a:t>① 选题的先进性和科学性。</a:t>
            </a:r>
          </a:p>
          <a:p>
            <a:pPr marL="0" lvl="1" indent="442913"/>
            <a:r>
              <a:rPr lang="zh-CN" altLang="en-US" dirty="0"/>
              <a:t>② 选题应符合市场需求和国家的产业政策。</a:t>
            </a:r>
          </a:p>
          <a:p>
            <a:pPr marL="0" lvl="1" indent="442913"/>
            <a:r>
              <a:rPr lang="zh-CN" altLang="en-US" dirty="0"/>
              <a:t>③ 选题应考虑经济效益和社会效益。</a:t>
            </a:r>
          </a:p>
          <a:p>
            <a:pPr>
              <a:buFont typeface="+mj-lt"/>
              <a:buAutoNum type="arabicPeriod" startAt="3"/>
            </a:pPr>
            <a:r>
              <a:rPr lang="zh-CN" altLang="en-US" dirty="0"/>
              <a:t>研究课题的种类</a:t>
            </a:r>
            <a:endParaRPr lang="en-US" altLang="zh-CN" dirty="0"/>
          </a:p>
          <a:p>
            <a:pPr lvl="1"/>
            <a:r>
              <a:rPr lang="zh-CN" altLang="en-US" dirty="0"/>
              <a:t>① 发现和创新新产品</a:t>
            </a:r>
            <a:r>
              <a:rPr lang="en-US" altLang="zh-CN" dirty="0"/>
              <a:t>,</a:t>
            </a:r>
            <a:r>
              <a:rPr lang="zh-CN" altLang="en-US" dirty="0"/>
              <a:t>实现革命性突破</a:t>
            </a:r>
            <a:r>
              <a:rPr lang="en-US" altLang="zh-CN" dirty="0"/>
              <a:t>;</a:t>
            </a:r>
            <a:r>
              <a:rPr lang="zh-CN" altLang="en-US" dirty="0"/>
              <a:t>已有化工产品性能改进、更新和进步。</a:t>
            </a:r>
          </a:p>
          <a:p>
            <a:pPr lvl="1"/>
            <a:r>
              <a:rPr lang="zh-CN" altLang="en-US" dirty="0"/>
              <a:t>② 发现和开发新的化工生产过程及装置</a:t>
            </a:r>
            <a:r>
              <a:rPr lang="en-US" altLang="zh-CN" dirty="0"/>
              <a:t>,</a:t>
            </a:r>
            <a:r>
              <a:rPr lang="zh-CN" altLang="en-US" dirty="0"/>
              <a:t>已有化工产品生产过程的技术改进和技术革新</a:t>
            </a:r>
            <a:r>
              <a:rPr lang="en-US" altLang="zh-CN" dirty="0"/>
              <a:t>,</a:t>
            </a:r>
            <a:r>
              <a:rPr lang="zh-CN" altLang="en-US" dirty="0"/>
              <a:t>以及已有化工产品的大型化装置开发和创新。</a:t>
            </a:r>
          </a:p>
          <a:p>
            <a:pPr lvl="1"/>
            <a:r>
              <a:rPr lang="zh-CN" altLang="en-US" dirty="0"/>
              <a:t>③ 工艺操作条件优化</a:t>
            </a:r>
            <a:r>
              <a:rPr lang="en-US" altLang="zh-CN" dirty="0"/>
              <a:t>,</a:t>
            </a:r>
            <a:r>
              <a:rPr lang="zh-CN" altLang="en-US" dirty="0"/>
              <a:t>控制系统的开发和创新。</a:t>
            </a:r>
          </a:p>
          <a:p>
            <a:pPr lvl="1"/>
            <a:r>
              <a:rPr lang="zh-CN" altLang="en-US" dirty="0"/>
              <a:t>④ 引进化工技术和装置的消化、吸收、改进及国产化研究。</a:t>
            </a:r>
          </a:p>
          <a:p>
            <a:pPr lvl="1"/>
            <a:r>
              <a:rPr lang="zh-CN" altLang="en-US" dirty="0"/>
              <a:t>⑤ 某些基础研究和技术储备研究。</a:t>
            </a:r>
          </a:p>
          <a:p>
            <a:pPr lvl="1"/>
            <a:endParaRPr lang="zh-CN" altLang="en-US" dirty="0"/>
          </a:p>
        </p:txBody>
      </p:sp>
    </p:spTree>
    <p:extLst>
      <p:ext uri="{BB962C8B-B14F-4D97-AF65-F5344CB8AC3E}">
        <p14:creationId xmlns:p14="http://schemas.microsoft.com/office/powerpoint/2010/main" val="1337949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5CEDAAB-922C-4DB5-9A50-0955BE646DDB}"/>
              </a:ext>
            </a:extLst>
          </p:cNvPr>
          <p:cNvSpPr>
            <a:spLocks noGrp="1"/>
          </p:cNvSpPr>
          <p:nvPr>
            <p:ph sz="quarter" idx="10"/>
          </p:nvPr>
        </p:nvSpPr>
        <p:spPr/>
        <p:txBody>
          <a:bodyPr/>
          <a:lstStyle/>
          <a:p>
            <a:pPr>
              <a:buFont typeface="+mj-lt"/>
              <a:buAutoNum type="arabicPeriod" startAt="4"/>
            </a:pPr>
            <a:r>
              <a:rPr lang="zh-CN" altLang="en-US" dirty="0"/>
              <a:t>信息研究</a:t>
            </a:r>
            <a:endParaRPr lang="en-US" altLang="zh-CN" dirty="0"/>
          </a:p>
          <a:p>
            <a:pPr marL="0" lvl="1" indent="457200"/>
            <a:r>
              <a:rPr lang="zh-CN" altLang="en-US" dirty="0"/>
              <a:t>其主内容是市场对开发产品的需求量</a:t>
            </a:r>
            <a:r>
              <a:rPr lang="en-US" altLang="zh-CN" dirty="0"/>
              <a:t>,</a:t>
            </a:r>
            <a:r>
              <a:rPr lang="zh-CN" altLang="en-US" dirty="0"/>
              <a:t>开发产品与国民经济其他部门的关系</a:t>
            </a:r>
            <a:r>
              <a:rPr lang="en-US" altLang="zh-CN" dirty="0"/>
              <a:t>,</a:t>
            </a:r>
            <a:r>
              <a:rPr lang="zh-CN" altLang="en-US" dirty="0"/>
              <a:t>市场前景</a:t>
            </a:r>
            <a:r>
              <a:rPr lang="en-US" altLang="zh-CN" dirty="0"/>
              <a:t>,</a:t>
            </a:r>
            <a:r>
              <a:rPr lang="zh-CN" altLang="en-US" dirty="0"/>
              <a:t>收益估算</a:t>
            </a:r>
            <a:r>
              <a:rPr lang="en-US" altLang="zh-CN" dirty="0"/>
              <a:t>,</a:t>
            </a:r>
            <a:r>
              <a:rPr lang="zh-CN" altLang="en-US" dirty="0"/>
              <a:t>社会效益以及环境污染情况等。除了经济方面的调研外</a:t>
            </a:r>
            <a:r>
              <a:rPr lang="en-US" altLang="zh-CN" dirty="0"/>
              <a:t>,</a:t>
            </a:r>
            <a:r>
              <a:rPr lang="zh-CN" altLang="en-US" dirty="0"/>
              <a:t>还要评估科研水平、社会条件及完成该项目的可能性。</a:t>
            </a:r>
            <a:endParaRPr lang="en-US" altLang="zh-CN" dirty="0"/>
          </a:p>
          <a:p>
            <a:pPr marL="628650" indent="-514350">
              <a:buFont typeface="+mj-lt"/>
              <a:buAutoNum type="arabicPeriod" startAt="5"/>
            </a:pPr>
            <a:r>
              <a:rPr lang="zh-CN" altLang="en-US" dirty="0"/>
              <a:t>探索性研究 </a:t>
            </a:r>
            <a:r>
              <a:rPr lang="en-US" altLang="zh-CN" dirty="0"/>
              <a:t>(</a:t>
            </a:r>
            <a:r>
              <a:rPr lang="zh-CN" altLang="en-US" dirty="0"/>
              <a:t>实验性研究</a:t>
            </a:r>
            <a:r>
              <a:rPr lang="en-US" altLang="zh-CN" dirty="0"/>
              <a:t>)</a:t>
            </a:r>
          </a:p>
          <a:p>
            <a:pPr marL="0" lvl="2" indent="442913"/>
            <a:r>
              <a:rPr lang="zh-CN" altLang="en-US" dirty="0"/>
              <a:t>探索性研究的目的是对可能的若干方案进行初步 筛选</a:t>
            </a:r>
            <a:r>
              <a:rPr lang="en-US" altLang="zh-CN" dirty="0"/>
              <a:t>,</a:t>
            </a:r>
            <a:r>
              <a:rPr lang="zh-CN" altLang="en-US" dirty="0"/>
              <a:t>以提出一个较理想的工艺流程</a:t>
            </a:r>
            <a:r>
              <a:rPr lang="en-US" altLang="zh-CN" dirty="0"/>
              <a:t>,</a:t>
            </a:r>
            <a:r>
              <a:rPr lang="zh-CN" altLang="en-US" dirty="0"/>
              <a:t>同时获得必要 的物性数据。 </a:t>
            </a:r>
            <a:endParaRPr lang="en-US" altLang="zh-CN" dirty="0"/>
          </a:p>
          <a:p>
            <a:pPr marL="0" lvl="2" indent="442913"/>
            <a:r>
              <a:rPr lang="zh-CN" altLang="en-US" dirty="0"/>
              <a:t>通过实验性研究可以确定原料路线</a:t>
            </a:r>
            <a:r>
              <a:rPr lang="en-US" altLang="zh-CN" dirty="0"/>
              <a:t>,</a:t>
            </a:r>
            <a:r>
              <a:rPr lang="zh-CN" altLang="en-US" dirty="0"/>
              <a:t>探索反应的 可行性</a:t>
            </a:r>
            <a:r>
              <a:rPr lang="en-US" altLang="zh-CN" dirty="0"/>
              <a:t>,</a:t>
            </a:r>
            <a:r>
              <a:rPr lang="zh-CN" altLang="en-US" dirty="0"/>
              <a:t>了解副产物的种类、数量及其可利用性</a:t>
            </a:r>
            <a:r>
              <a:rPr lang="en-US" altLang="zh-CN" dirty="0"/>
              <a:t>;</a:t>
            </a:r>
            <a:r>
              <a:rPr lang="zh-CN" altLang="en-US" dirty="0"/>
              <a:t>掌 握物料对设备结构材料的腐蚀情况、 “三废”的排放 及其数量、物料的爆炸极限和有关操作中的注意事 项等。 </a:t>
            </a:r>
          </a:p>
        </p:txBody>
      </p:sp>
    </p:spTree>
    <p:extLst>
      <p:ext uri="{BB962C8B-B14F-4D97-AF65-F5344CB8AC3E}">
        <p14:creationId xmlns:p14="http://schemas.microsoft.com/office/powerpoint/2010/main" val="3463034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12F3295-EC63-467D-9003-B9CDDAE57EA0}"/>
              </a:ext>
            </a:extLst>
          </p:cNvPr>
          <p:cNvSpPr>
            <a:spLocks noGrp="1"/>
          </p:cNvSpPr>
          <p:nvPr>
            <p:ph sz="quarter" idx="10"/>
          </p:nvPr>
        </p:nvSpPr>
        <p:spPr/>
        <p:txBody>
          <a:bodyPr/>
          <a:lstStyle/>
          <a:p>
            <a:pPr>
              <a:buFont typeface="+mj-ea"/>
              <a:buAutoNum type="ea1JpnChsDbPeriod" startAt="3"/>
            </a:pPr>
            <a:r>
              <a:rPr lang="zh-CN" altLang="en-US" dirty="0"/>
              <a:t>工艺开发 </a:t>
            </a:r>
            <a:r>
              <a:rPr lang="en-US" altLang="zh-CN" dirty="0"/>
              <a:t>(</a:t>
            </a:r>
            <a:r>
              <a:rPr lang="zh-CN" altLang="en-US" dirty="0"/>
              <a:t>基础研究</a:t>
            </a:r>
            <a:r>
              <a:rPr lang="en-US" altLang="zh-CN" dirty="0"/>
              <a:t>)</a:t>
            </a:r>
          </a:p>
          <a:p>
            <a:pPr marL="914400" lvl="1" indent="-457200">
              <a:buFont typeface="+mj-lt"/>
              <a:buAutoNum type="arabicPeriod"/>
            </a:pPr>
            <a:r>
              <a:rPr lang="zh-CN" altLang="en-US" dirty="0">
                <a:solidFill>
                  <a:srgbClr val="FF0000"/>
                </a:solidFill>
              </a:rPr>
              <a:t>工艺开发试验 </a:t>
            </a:r>
            <a:r>
              <a:rPr lang="en-US" altLang="zh-CN" dirty="0">
                <a:solidFill>
                  <a:srgbClr val="FF0000"/>
                </a:solidFill>
              </a:rPr>
              <a:t>(</a:t>
            </a:r>
            <a:r>
              <a:rPr lang="zh-CN" altLang="en-US" dirty="0">
                <a:solidFill>
                  <a:srgbClr val="FF0000"/>
                </a:solidFill>
              </a:rPr>
              <a:t>小试</a:t>
            </a:r>
            <a:r>
              <a:rPr lang="en-US" altLang="zh-CN" dirty="0">
                <a:solidFill>
                  <a:srgbClr val="FF0000"/>
                </a:solidFill>
              </a:rPr>
              <a:t>) </a:t>
            </a:r>
          </a:p>
          <a:p>
            <a:pPr marL="0" lvl="1" indent="457200"/>
            <a:r>
              <a:rPr lang="zh-CN" altLang="en-US" dirty="0"/>
              <a:t>工艺开发试验不同于实验性研究。首先</a:t>
            </a:r>
            <a:r>
              <a:rPr lang="en-US" altLang="zh-CN" dirty="0"/>
              <a:t>,</a:t>
            </a:r>
            <a:r>
              <a:rPr lang="zh-CN" altLang="en-US" dirty="0"/>
              <a:t>工艺开 发试验原料不同于实验室试剂。作为工艺开发的研 究</a:t>
            </a:r>
            <a:r>
              <a:rPr lang="en-US" altLang="zh-CN" dirty="0"/>
              <a:t>,</a:t>
            </a:r>
            <a:r>
              <a:rPr lang="zh-CN" altLang="en-US" dirty="0"/>
              <a:t>要尽量使用工业化原料和接近于工业操作的手段。</a:t>
            </a:r>
            <a:endParaRPr lang="en-US" altLang="zh-CN" dirty="0"/>
          </a:p>
          <a:p>
            <a:pPr marL="0" lvl="1" indent="457200"/>
            <a:r>
              <a:rPr lang="zh-CN" altLang="en-US" dirty="0"/>
              <a:t>工艺开发试验使用的试验装置一般要形成一个流程</a:t>
            </a:r>
            <a:r>
              <a:rPr lang="en-US" altLang="zh-CN" dirty="0"/>
              <a:t>,</a:t>
            </a:r>
            <a:r>
              <a:rPr lang="zh-CN" altLang="en-US" dirty="0"/>
              <a:t>要便于组装、增减和拆卸</a:t>
            </a:r>
            <a:r>
              <a:rPr lang="en-US" altLang="zh-CN" dirty="0"/>
              <a:t>,</a:t>
            </a:r>
            <a:r>
              <a:rPr lang="zh-CN" altLang="en-US" dirty="0"/>
              <a:t>以便于在研究中工艺流程不断改进和完善。</a:t>
            </a:r>
          </a:p>
          <a:p>
            <a:pPr marL="0" lvl="1" indent="457200"/>
            <a:r>
              <a:rPr lang="zh-CN" altLang="en-US" dirty="0"/>
              <a:t>小试规模为克级单位。</a:t>
            </a:r>
          </a:p>
          <a:p>
            <a:pPr marL="0" lvl="1" indent="457200"/>
            <a:endParaRPr lang="zh-CN" altLang="en-US" dirty="0"/>
          </a:p>
        </p:txBody>
      </p:sp>
    </p:spTree>
    <p:extLst>
      <p:ext uri="{BB962C8B-B14F-4D97-AF65-F5344CB8AC3E}">
        <p14:creationId xmlns:p14="http://schemas.microsoft.com/office/powerpoint/2010/main" val="3844784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F616D05-55CD-4261-94EB-D65202F0A053}"/>
              </a:ext>
            </a:extLst>
          </p:cNvPr>
          <p:cNvSpPr>
            <a:spLocks noGrp="1"/>
          </p:cNvSpPr>
          <p:nvPr>
            <p:ph sz="quarter" idx="10"/>
          </p:nvPr>
        </p:nvSpPr>
        <p:spPr/>
        <p:txBody>
          <a:bodyPr/>
          <a:lstStyle/>
          <a:p>
            <a:pPr>
              <a:buFont typeface="+mj-lt"/>
              <a:buAutoNum type="arabicPeriod" startAt="2"/>
            </a:pPr>
            <a:r>
              <a:rPr lang="zh-CN" altLang="en-US" dirty="0"/>
              <a:t>工艺开发的主要内容</a:t>
            </a:r>
            <a:endParaRPr lang="en-US" altLang="zh-CN" dirty="0"/>
          </a:p>
          <a:p>
            <a:pPr marL="0" lvl="1" indent="628650"/>
            <a:r>
              <a:rPr lang="zh-CN" altLang="en-US" dirty="0"/>
              <a:t>① 首先决定原料路线。选取简便、易得、价格低廉、工业储存稳定的原料</a:t>
            </a:r>
            <a:r>
              <a:rPr lang="en-US" altLang="zh-CN" dirty="0"/>
              <a:t>,</a:t>
            </a:r>
            <a:r>
              <a:rPr lang="zh-CN" altLang="en-US" dirty="0"/>
              <a:t>一般一种新产品</a:t>
            </a:r>
            <a:r>
              <a:rPr lang="en-US" altLang="zh-CN" dirty="0"/>
              <a:t>,</a:t>
            </a:r>
            <a:r>
              <a:rPr lang="zh-CN" altLang="en-US" dirty="0"/>
              <a:t>原料成 本 往 往 占 </a:t>
            </a:r>
            <a:r>
              <a:rPr lang="en-US" altLang="zh-CN" dirty="0"/>
              <a:t>60% ~80%, </a:t>
            </a:r>
            <a:r>
              <a:rPr lang="zh-CN" altLang="en-US" dirty="0"/>
              <a:t>所 以 这 是 工 艺 开 发 的关键。 </a:t>
            </a:r>
          </a:p>
          <a:p>
            <a:pPr marL="0" lvl="1" indent="628650"/>
            <a:r>
              <a:rPr lang="zh-CN" altLang="en-US" dirty="0"/>
              <a:t>② 研究工艺反应条件和反应特征。工艺反应条件无非是温度、压力、催化剂、原料 配 比 和 反 应 时间、反应过程的分散程度要求、物料反应相、反应平衡、热效应等。</a:t>
            </a:r>
          </a:p>
          <a:p>
            <a:pPr marL="0" lvl="1" indent="628650"/>
            <a:r>
              <a:rPr lang="zh-CN" altLang="en-US" dirty="0"/>
              <a:t>③ 研究主要反应装置的特征。</a:t>
            </a:r>
          </a:p>
          <a:p>
            <a:pPr marL="0" lvl="1" indent="628650"/>
            <a:r>
              <a:rPr lang="zh-CN" altLang="en-US" dirty="0"/>
              <a:t>④ 确定工艺流程。确定相关的化工单元操作特点</a:t>
            </a:r>
            <a:r>
              <a:rPr lang="en-US" altLang="zh-CN" dirty="0"/>
              <a:t>,</a:t>
            </a:r>
            <a:r>
              <a:rPr lang="zh-CN" altLang="en-US" dirty="0"/>
              <a:t>进行工艺流程设计。</a:t>
            </a:r>
          </a:p>
          <a:p>
            <a:pPr marL="0" lvl="1" indent="628650"/>
            <a:r>
              <a:rPr lang="zh-CN" altLang="en-US" dirty="0"/>
              <a:t>⑤ 确定工艺质量控制过程、原料消耗、转化率、利用率等指标和中间控制分析方法。</a:t>
            </a:r>
          </a:p>
          <a:p>
            <a:pPr marL="0" lvl="1" indent="628650"/>
            <a:r>
              <a:rPr lang="zh-CN" altLang="en-US" dirty="0"/>
              <a:t>⑥ 研究 催 化 剂 的 特 征 和 筛 选、制 造、再 生 等特点。</a:t>
            </a:r>
          </a:p>
          <a:p>
            <a:pPr marL="0" lvl="1" indent="628650"/>
            <a:r>
              <a:rPr lang="zh-CN" altLang="en-US" dirty="0"/>
              <a:t>⑦ 研究相关溶剂和原材料的循环使用、回收的可能性。</a:t>
            </a:r>
          </a:p>
          <a:p>
            <a:pPr marL="0" lvl="1" indent="457200"/>
            <a:endParaRPr lang="zh-CN" altLang="en-US" dirty="0"/>
          </a:p>
        </p:txBody>
      </p:sp>
    </p:spTree>
    <p:extLst>
      <p:ext uri="{BB962C8B-B14F-4D97-AF65-F5344CB8AC3E}">
        <p14:creationId xmlns:p14="http://schemas.microsoft.com/office/powerpoint/2010/main" val="875934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F616D05-55CD-4261-94EB-D65202F0A053}"/>
              </a:ext>
            </a:extLst>
          </p:cNvPr>
          <p:cNvSpPr>
            <a:spLocks noGrp="1"/>
          </p:cNvSpPr>
          <p:nvPr>
            <p:ph sz="quarter" idx="10"/>
          </p:nvPr>
        </p:nvSpPr>
        <p:spPr/>
        <p:txBody>
          <a:bodyPr/>
          <a:lstStyle/>
          <a:p>
            <a:pPr>
              <a:buFont typeface="+mj-lt"/>
              <a:buAutoNum type="arabicPeriod" startAt="2"/>
            </a:pPr>
            <a:r>
              <a:rPr lang="zh-CN" altLang="en-US" dirty="0"/>
              <a:t>工艺开发的主要内容</a:t>
            </a:r>
            <a:endParaRPr lang="en-US" altLang="zh-CN" dirty="0"/>
          </a:p>
          <a:p>
            <a:pPr marL="0" lvl="1" indent="628650"/>
            <a:r>
              <a:rPr lang="zh-CN" altLang="en-US" dirty="0"/>
              <a:t>⑧ 基于本质安全原理</a:t>
            </a:r>
            <a:r>
              <a:rPr lang="en-US" altLang="zh-CN" dirty="0"/>
              <a:t>,</a:t>
            </a:r>
            <a:r>
              <a:rPr lang="zh-CN" altLang="en-US" dirty="0"/>
              <a:t>对采用的工艺过程进行安全风险评估</a:t>
            </a:r>
            <a:r>
              <a:rPr lang="en-US" altLang="zh-CN" dirty="0"/>
              <a:t>:</a:t>
            </a:r>
            <a:r>
              <a:rPr lang="zh-CN" altLang="en-US" dirty="0"/>
              <a:t>研究物料的理化性质 </a:t>
            </a:r>
            <a:r>
              <a:rPr lang="en-US" altLang="zh-CN" dirty="0"/>
              <a:t>(</a:t>
            </a:r>
            <a:r>
              <a:rPr lang="zh-CN" altLang="en-US" dirty="0"/>
              <a:t>易爆性、易燃性、毒性、腐蚀性、反应热、化学活性等</a:t>
            </a:r>
            <a:r>
              <a:rPr lang="en-US" altLang="zh-CN" dirty="0"/>
              <a:t>)</a:t>
            </a:r>
            <a:r>
              <a:rPr lang="zh-CN" altLang="en-US" dirty="0"/>
              <a:t>、操作条件 </a:t>
            </a:r>
            <a:r>
              <a:rPr lang="en-US" altLang="zh-CN" dirty="0"/>
              <a:t>(</a:t>
            </a:r>
            <a:r>
              <a:rPr lang="zh-CN" altLang="en-US" dirty="0"/>
              <a:t>温度、压力、流速等</a:t>
            </a:r>
            <a:r>
              <a:rPr lang="en-US" altLang="zh-CN" dirty="0"/>
              <a:t>)</a:t>
            </a:r>
            <a:r>
              <a:rPr lang="zh-CN" altLang="en-US" dirty="0"/>
              <a:t>和储存量以进行工艺的本质安全评价</a:t>
            </a:r>
            <a:r>
              <a:rPr lang="en-US" altLang="zh-CN" dirty="0"/>
              <a:t>,</a:t>
            </a:r>
            <a:r>
              <a:rPr lang="zh-CN" altLang="en-US" dirty="0"/>
              <a:t>对过程的安全风险进行识别</a:t>
            </a:r>
            <a:r>
              <a:rPr lang="en-US" altLang="zh-CN" dirty="0"/>
              <a:t>,</a:t>
            </a:r>
            <a:r>
              <a:rPr lang="zh-CN" altLang="en-US" dirty="0"/>
              <a:t>并提出相应风险的规避措施和采用的本质安全策略。</a:t>
            </a:r>
            <a:endParaRPr lang="en-US" altLang="zh-CN" dirty="0"/>
          </a:p>
          <a:p>
            <a:pPr marL="0" lvl="1" indent="628650"/>
            <a:r>
              <a:rPr lang="zh-CN" altLang="en-US" dirty="0"/>
              <a:t>⑨ 研究和掌握化工热力学、动力学测定的相关数据。</a:t>
            </a:r>
          </a:p>
          <a:p>
            <a:pPr marL="0" lvl="1" indent="628650"/>
            <a:r>
              <a:rPr lang="zh-CN" altLang="en-US" dirty="0"/>
              <a:t>⑩ 必要时</a:t>
            </a:r>
            <a:r>
              <a:rPr lang="en-US" altLang="zh-CN" dirty="0"/>
              <a:t>,</a:t>
            </a:r>
            <a:r>
              <a:rPr lang="zh-CN" altLang="en-US" dirty="0"/>
              <a:t>反应装置要进行热模试验</a:t>
            </a:r>
            <a:r>
              <a:rPr lang="en-US" altLang="zh-CN" dirty="0"/>
              <a:t>,</a:t>
            </a:r>
            <a:r>
              <a:rPr lang="zh-CN" altLang="en-US" dirty="0"/>
              <a:t>某些传递过程要进行冷模研究。</a:t>
            </a:r>
          </a:p>
          <a:p>
            <a:pPr marL="628650" lvl="1" indent="92075">
              <a:buFont typeface="+mj-ea"/>
              <a:buAutoNum type="circleNumDbPlain" startAt="11"/>
            </a:pPr>
            <a:r>
              <a:rPr lang="zh-CN" altLang="en-US" dirty="0"/>
              <a:t>对制备的样品进行性能测试表征</a:t>
            </a:r>
            <a:r>
              <a:rPr lang="en-US" altLang="zh-CN" dirty="0"/>
              <a:t>,</a:t>
            </a:r>
            <a:r>
              <a:rPr lang="zh-CN" altLang="en-US" dirty="0"/>
              <a:t>确定初步的质量标准。</a:t>
            </a:r>
          </a:p>
          <a:p>
            <a:pPr marL="628650" lvl="1" indent="92075">
              <a:buFont typeface="+mj-ea"/>
              <a:buAutoNum type="circleNumDbPlain" startAt="11"/>
            </a:pPr>
            <a:r>
              <a:rPr lang="zh-CN" altLang="en-US" dirty="0"/>
              <a:t>对样品进行应用研究。</a:t>
            </a:r>
          </a:p>
          <a:p>
            <a:pPr marL="0" lvl="1" indent="628650"/>
            <a:endParaRPr lang="zh-CN" altLang="en-US" sz="2200" dirty="0"/>
          </a:p>
          <a:p>
            <a:pPr marL="0" lvl="1" indent="457200"/>
            <a:endParaRPr lang="zh-CN" altLang="en-US" dirty="0"/>
          </a:p>
        </p:txBody>
      </p:sp>
    </p:spTree>
    <p:extLst>
      <p:ext uri="{BB962C8B-B14F-4D97-AF65-F5344CB8AC3E}">
        <p14:creationId xmlns:p14="http://schemas.microsoft.com/office/powerpoint/2010/main" val="399695463"/>
      </p:ext>
    </p:extLst>
  </p:cSld>
  <p:clrMapOvr>
    <a:masterClrMapping/>
  </p:clrMapOvr>
</p:sld>
</file>

<file path=ppt/theme/theme1.xml><?xml version="1.0" encoding="utf-8"?>
<a:theme xmlns:a="http://schemas.openxmlformats.org/drawingml/2006/main" name="2_自定义设计方案">
  <a:themeElements>
    <a:clrScheme name="Office">
      <a:dk1>
        <a:sysClr val="windowText" lastClr="000000"/>
      </a:dk1>
      <a:lt1>
        <a:sysClr val="window" lastClr="CCE8C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3815</Words>
  <Application>Microsoft Office PowerPoint</Application>
  <PresentationFormat>宽屏</PresentationFormat>
  <Paragraphs>139</Paragraphs>
  <Slides>28</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28</vt:i4>
      </vt:variant>
    </vt:vector>
  </HeadingPairs>
  <TitlesOfParts>
    <vt:vector size="40" baseType="lpstr">
      <vt:lpstr>E-BZ</vt:lpstr>
      <vt:lpstr>FZSSK--GBK1-0</vt:lpstr>
      <vt:lpstr>等线</vt:lpstr>
      <vt:lpstr>等线 Light</vt:lpstr>
      <vt:lpstr>黑体</vt:lpstr>
      <vt:lpstr>楷体</vt:lpstr>
      <vt:lpstr>宋体</vt:lpstr>
      <vt:lpstr>Arial</vt:lpstr>
      <vt:lpstr>Calibri</vt:lpstr>
      <vt:lpstr>Times New Roman</vt:lpstr>
      <vt:lpstr>2_自定义设计方案</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郭宁</dc:creator>
  <cp:lastModifiedBy>郭宁</cp:lastModifiedBy>
  <cp:revision>25</cp:revision>
  <dcterms:created xsi:type="dcterms:W3CDTF">2023-02-13T00:29:58Z</dcterms:created>
  <dcterms:modified xsi:type="dcterms:W3CDTF">2023-02-14T02:57:04Z</dcterms:modified>
</cp:coreProperties>
</file>