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11" r:id="rId2"/>
  </p:sldMasterIdLst>
  <p:notesMasterIdLst>
    <p:notesMasterId r:id="rId133"/>
  </p:notesMasterIdLst>
  <p:sldIdLst>
    <p:sldId id="350" r:id="rId3"/>
    <p:sldId id="257" r:id="rId4"/>
    <p:sldId id="351" r:id="rId5"/>
    <p:sldId id="352" r:id="rId6"/>
    <p:sldId id="259" r:id="rId7"/>
    <p:sldId id="260" r:id="rId8"/>
    <p:sldId id="261" r:id="rId9"/>
    <p:sldId id="275" r:id="rId10"/>
    <p:sldId id="262" r:id="rId11"/>
    <p:sldId id="263" r:id="rId12"/>
    <p:sldId id="264" r:id="rId13"/>
    <p:sldId id="265" r:id="rId14"/>
    <p:sldId id="266" r:id="rId15"/>
    <p:sldId id="273" r:id="rId16"/>
    <p:sldId id="405" r:id="rId17"/>
    <p:sldId id="296" r:id="rId18"/>
    <p:sldId id="406" r:id="rId19"/>
    <p:sldId id="374" r:id="rId20"/>
    <p:sldId id="375" r:id="rId21"/>
    <p:sldId id="376" r:id="rId22"/>
    <p:sldId id="377" r:id="rId23"/>
    <p:sldId id="378" r:id="rId24"/>
    <p:sldId id="379" r:id="rId25"/>
    <p:sldId id="387" r:id="rId26"/>
    <p:sldId id="380" r:id="rId27"/>
    <p:sldId id="381" r:id="rId28"/>
    <p:sldId id="382" r:id="rId29"/>
    <p:sldId id="383" r:id="rId30"/>
    <p:sldId id="388" r:id="rId31"/>
    <p:sldId id="384" r:id="rId32"/>
    <p:sldId id="385" r:id="rId33"/>
    <p:sldId id="386" r:id="rId34"/>
    <p:sldId id="302" r:id="rId35"/>
    <p:sldId id="297" r:id="rId36"/>
    <p:sldId id="298" r:id="rId37"/>
    <p:sldId id="299" r:id="rId38"/>
    <p:sldId id="258" r:id="rId39"/>
    <p:sldId id="389" r:id="rId40"/>
    <p:sldId id="390" r:id="rId41"/>
    <p:sldId id="391" r:id="rId42"/>
    <p:sldId id="392" r:id="rId43"/>
    <p:sldId id="393" r:id="rId44"/>
    <p:sldId id="394" r:id="rId45"/>
    <p:sldId id="395" r:id="rId46"/>
    <p:sldId id="396" r:id="rId47"/>
    <p:sldId id="267" r:id="rId48"/>
    <p:sldId id="268" r:id="rId49"/>
    <p:sldId id="269" r:id="rId50"/>
    <p:sldId id="270" r:id="rId51"/>
    <p:sldId id="397" r:id="rId52"/>
    <p:sldId id="274" r:id="rId53"/>
    <p:sldId id="398" r:id="rId54"/>
    <p:sldId id="271" r:id="rId55"/>
    <p:sldId id="272" r:id="rId56"/>
    <p:sldId id="276" r:id="rId57"/>
    <p:sldId id="277" r:id="rId58"/>
    <p:sldId id="278" r:id="rId59"/>
    <p:sldId id="279" r:id="rId60"/>
    <p:sldId id="280" r:id="rId61"/>
    <p:sldId id="282" r:id="rId62"/>
    <p:sldId id="281" r:id="rId63"/>
    <p:sldId id="343" r:id="rId64"/>
    <p:sldId id="344" r:id="rId65"/>
    <p:sldId id="283" r:id="rId66"/>
    <p:sldId id="345" r:id="rId67"/>
    <p:sldId id="284" r:id="rId68"/>
    <p:sldId id="285" r:id="rId69"/>
    <p:sldId id="346" r:id="rId70"/>
    <p:sldId id="347" r:id="rId71"/>
    <p:sldId id="286" r:id="rId72"/>
    <p:sldId id="287" r:id="rId73"/>
    <p:sldId id="288" r:id="rId74"/>
    <p:sldId id="289" r:id="rId75"/>
    <p:sldId id="290" r:id="rId76"/>
    <p:sldId id="291" r:id="rId77"/>
    <p:sldId id="293" r:id="rId78"/>
    <p:sldId id="294" r:id="rId79"/>
    <p:sldId id="295" r:id="rId80"/>
    <p:sldId id="292" r:id="rId81"/>
    <p:sldId id="303" r:id="rId82"/>
    <p:sldId id="304" r:id="rId83"/>
    <p:sldId id="305" r:id="rId84"/>
    <p:sldId id="306" r:id="rId85"/>
    <p:sldId id="307" r:id="rId86"/>
    <p:sldId id="308" r:id="rId87"/>
    <p:sldId id="309" r:id="rId88"/>
    <p:sldId id="310" r:id="rId89"/>
    <p:sldId id="311" r:id="rId90"/>
    <p:sldId id="399" r:id="rId91"/>
    <p:sldId id="400" r:id="rId92"/>
    <p:sldId id="312" r:id="rId93"/>
    <p:sldId id="313" r:id="rId94"/>
    <p:sldId id="314" r:id="rId95"/>
    <p:sldId id="315" r:id="rId96"/>
    <p:sldId id="316" r:id="rId97"/>
    <p:sldId id="318" r:id="rId98"/>
    <p:sldId id="319" r:id="rId99"/>
    <p:sldId id="320" r:id="rId100"/>
    <p:sldId id="321" r:id="rId101"/>
    <p:sldId id="322" r:id="rId102"/>
    <p:sldId id="323" r:id="rId103"/>
    <p:sldId id="324" r:id="rId104"/>
    <p:sldId id="325" r:id="rId105"/>
    <p:sldId id="326" r:id="rId106"/>
    <p:sldId id="348" r:id="rId107"/>
    <p:sldId id="349" r:id="rId108"/>
    <p:sldId id="401" r:id="rId109"/>
    <p:sldId id="402" r:id="rId110"/>
    <p:sldId id="403" r:id="rId111"/>
    <p:sldId id="404" r:id="rId112"/>
    <p:sldId id="354" r:id="rId113"/>
    <p:sldId id="355" r:id="rId114"/>
    <p:sldId id="356" r:id="rId115"/>
    <p:sldId id="357" r:id="rId116"/>
    <p:sldId id="358" r:id="rId117"/>
    <p:sldId id="359" r:id="rId118"/>
    <p:sldId id="360" r:id="rId119"/>
    <p:sldId id="361" r:id="rId120"/>
    <p:sldId id="362" r:id="rId121"/>
    <p:sldId id="363" r:id="rId122"/>
    <p:sldId id="364" r:id="rId123"/>
    <p:sldId id="365" r:id="rId124"/>
    <p:sldId id="366" r:id="rId125"/>
    <p:sldId id="367" r:id="rId126"/>
    <p:sldId id="368" r:id="rId127"/>
    <p:sldId id="369" r:id="rId128"/>
    <p:sldId id="370" r:id="rId129"/>
    <p:sldId id="371" r:id="rId130"/>
    <p:sldId id="372" r:id="rId131"/>
    <p:sldId id="373" r:id="rId13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11" Type="http://schemas.openxmlformats.org/officeDocument/2006/relationships/image" Target="../media/image70.wmf"/><Relationship Id="rId5" Type="http://schemas.openxmlformats.org/officeDocument/2006/relationships/image" Target="../media/image64.wmf"/><Relationship Id="rId10" Type="http://schemas.openxmlformats.org/officeDocument/2006/relationships/image" Target="../media/image69.wmf"/><Relationship Id="rId4" Type="http://schemas.openxmlformats.org/officeDocument/2006/relationships/image" Target="../media/image63.wmf"/><Relationship Id="rId9" Type="http://schemas.openxmlformats.org/officeDocument/2006/relationships/image" Target="../media/image6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4" Type="http://schemas.openxmlformats.org/officeDocument/2006/relationships/image" Target="../media/image78.wmf"/><Relationship Id="rId9" Type="http://schemas.openxmlformats.org/officeDocument/2006/relationships/image" Target="../media/image83.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4.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7.wmf"/><Relationship Id="rId1" Type="http://schemas.openxmlformats.org/officeDocument/2006/relationships/image" Target="../media/image96.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00.wmf"/><Relationship Id="rId1" Type="http://schemas.openxmlformats.org/officeDocument/2006/relationships/image" Target="../media/image99.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4" Type="http://schemas.openxmlformats.org/officeDocument/2006/relationships/image" Target="../media/image106.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4" Type="http://schemas.openxmlformats.org/officeDocument/2006/relationships/image" Target="../media/image11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 Id="rId5" Type="http://schemas.openxmlformats.org/officeDocument/2006/relationships/image" Target="../media/image123.wmf"/><Relationship Id="rId4" Type="http://schemas.openxmlformats.org/officeDocument/2006/relationships/image" Target="../media/image122.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 Id="rId4" Type="http://schemas.openxmlformats.org/officeDocument/2006/relationships/image" Target="../media/image129.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40.wmf"/><Relationship Id="rId5" Type="http://schemas.openxmlformats.org/officeDocument/2006/relationships/image" Target="../media/image139.wmf"/><Relationship Id="rId4" Type="http://schemas.openxmlformats.org/officeDocument/2006/relationships/image" Target="../media/image138.w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38.wmf"/><Relationship Id="rId13" Type="http://schemas.openxmlformats.org/officeDocument/2006/relationships/image" Target="../media/image148.wmf"/><Relationship Id="rId3" Type="http://schemas.openxmlformats.org/officeDocument/2006/relationships/image" Target="../media/image143.wmf"/><Relationship Id="rId7" Type="http://schemas.openxmlformats.org/officeDocument/2006/relationships/image" Target="../media/image137.wmf"/><Relationship Id="rId12" Type="http://schemas.openxmlformats.org/officeDocument/2006/relationships/image" Target="../media/image147.wmf"/><Relationship Id="rId2" Type="http://schemas.openxmlformats.org/officeDocument/2006/relationships/image" Target="../media/image142.wmf"/><Relationship Id="rId1" Type="http://schemas.openxmlformats.org/officeDocument/2006/relationships/image" Target="../media/image141.wmf"/><Relationship Id="rId6" Type="http://schemas.openxmlformats.org/officeDocument/2006/relationships/image" Target="../media/image136.wmf"/><Relationship Id="rId11" Type="http://schemas.openxmlformats.org/officeDocument/2006/relationships/image" Target="../media/image146.wmf"/><Relationship Id="rId5" Type="http://schemas.openxmlformats.org/officeDocument/2006/relationships/image" Target="../media/image145.wmf"/><Relationship Id="rId15" Type="http://schemas.openxmlformats.org/officeDocument/2006/relationships/image" Target="../media/image150.wmf"/><Relationship Id="rId10" Type="http://schemas.openxmlformats.org/officeDocument/2006/relationships/image" Target="../media/image140.wmf"/><Relationship Id="rId4" Type="http://schemas.openxmlformats.org/officeDocument/2006/relationships/image" Target="../media/image144.wmf"/><Relationship Id="rId9" Type="http://schemas.openxmlformats.org/officeDocument/2006/relationships/image" Target="../media/image139.wmf"/><Relationship Id="rId14" Type="http://schemas.openxmlformats.org/officeDocument/2006/relationships/image" Target="../media/image149.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image" Target="../media/image153.wmf"/><Relationship Id="rId7" Type="http://schemas.openxmlformats.org/officeDocument/2006/relationships/image" Target="../media/image157.wmf"/><Relationship Id="rId12" Type="http://schemas.openxmlformats.org/officeDocument/2006/relationships/image" Target="../media/image140.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6.wmf"/><Relationship Id="rId11" Type="http://schemas.openxmlformats.org/officeDocument/2006/relationships/image" Target="../media/image139.wmf"/><Relationship Id="rId5" Type="http://schemas.openxmlformats.org/officeDocument/2006/relationships/image" Target="../media/image155.wmf"/><Relationship Id="rId10" Type="http://schemas.openxmlformats.org/officeDocument/2006/relationships/image" Target="../media/image138.wmf"/><Relationship Id="rId4" Type="http://schemas.openxmlformats.org/officeDocument/2006/relationships/image" Target="../media/image154.wmf"/><Relationship Id="rId9" Type="http://schemas.openxmlformats.org/officeDocument/2006/relationships/image" Target="../media/image137.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image" Target="../media/image160.wmf"/><Relationship Id="rId1" Type="http://schemas.openxmlformats.org/officeDocument/2006/relationships/image" Target="../media/image159.wmf"/><Relationship Id="rId6" Type="http://schemas.openxmlformats.org/officeDocument/2006/relationships/image" Target="../media/image138.wmf"/><Relationship Id="rId5" Type="http://schemas.openxmlformats.org/officeDocument/2006/relationships/image" Target="../media/image137.wmf"/><Relationship Id="rId4" Type="http://schemas.openxmlformats.org/officeDocument/2006/relationships/image" Target="../media/image162.w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65.wmf"/><Relationship Id="rId7" Type="http://schemas.openxmlformats.org/officeDocument/2006/relationships/image" Target="../media/image169.wmf"/><Relationship Id="rId2" Type="http://schemas.openxmlformats.org/officeDocument/2006/relationships/image" Target="../media/image164.wmf"/><Relationship Id="rId1" Type="http://schemas.openxmlformats.org/officeDocument/2006/relationships/image" Target="../media/image163.w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72.wmf"/><Relationship Id="rId7" Type="http://schemas.openxmlformats.org/officeDocument/2006/relationships/image" Target="../media/image176.wmf"/><Relationship Id="rId2" Type="http://schemas.openxmlformats.org/officeDocument/2006/relationships/image" Target="../media/image171.wmf"/><Relationship Id="rId1" Type="http://schemas.openxmlformats.org/officeDocument/2006/relationships/image" Target="../media/image170.wmf"/><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4" Type="http://schemas.openxmlformats.org/officeDocument/2006/relationships/image" Target="../media/image180.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84.wmf"/><Relationship Id="rId2" Type="http://schemas.openxmlformats.org/officeDocument/2006/relationships/image" Target="../media/image183.wmf"/><Relationship Id="rId1" Type="http://schemas.openxmlformats.org/officeDocument/2006/relationships/image" Target="../media/image182.wmf"/><Relationship Id="rId4" Type="http://schemas.openxmlformats.org/officeDocument/2006/relationships/image" Target="../media/image185.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 Id="rId5" Type="http://schemas.openxmlformats.org/officeDocument/2006/relationships/image" Target="../media/image190.wmf"/><Relationship Id="rId4" Type="http://schemas.openxmlformats.org/officeDocument/2006/relationships/image" Target="../media/image189.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 Id="rId4" Type="http://schemas.openxmlformats.org/officeDocument/2006/relationships/image" Target="../media/image19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97.wmf"/><Relationship Id="rId2" Type="http://schemas.openxmlformats.org/officeDocument/2006/relationships/image" Target="../media/image196.wmf"/><Relationship Id="rId1" Type="http://schemas.openxmlformats.org/officeDocument/2006/relationships/image" Target="../media/image195.wmf"/><Relationship Id="rId5" Type="http://schemas.openxmlformats.org/officeDocument/2006/relationships/image" Target="../media/image199.wmf"/><Relationship Id="rId4" Type="http://schemas.openxmlformats.org/officeDocument/2006/relationships/image" Target="../media/image198.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207.wmf"/><Relationship Id="rId3" Type="http://schemas.openxmlformats.org/officeDocument/2006/relationships/image" Target="../media/image202.wmf"/><Relationship Id="rId7" Type="http://schemas.openxmlformats.org/officeDocument/2006/relationships/image" Target="../media/image206.wmf"/><Relationship Id="rId2" Type="http://schemas.openxmlformats.org/officeDocument/2006/relationships/image" Target="../media/image201.wmf"/><Relationship Id="rId1" Type="http://schemas.openxmlformats.org/officeDocument/2006/relationships/image" Target="../media/image200.wmf"/><Relationship Id="rId6" Type="http://schemas.openxmlformats.org/officeDocument/2006/relationships/image" Target="../media/image205.wmf"/><Relationship Id="rId5" Type="http://schemas.openxmlformats.org/officeDocument/2006/relationships/image" Target="../media/image204.wmf"/><Relationship Id="rId4" Type="http://schemas.openxmlformats.org/officeDocument/2006/relationships/image" Target="../media/image203.wmf"/><Relationship Id="rId9" Type="http://schemas.openxmlformats.org/officeDocument/2006/relationships/image" Target="../media/image208.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s>
</file>

<file path=ppt/drawings/_rels/vmlDrawing53.vml.rels><?xml version="1.0" encoding="UTF-8" standalone="yes"?>
<Relationships xmlns="http://schemas.openxmlformats.org/package/2006/relationships"><Relationship Id="rId3" Type="http://schemas.openxmlformats.org/officeDocument/2006/relationships/image" Target="../media/image217.wmf"/><Relationship Id="rId2" Type="http://schemas.openxmlformats.org/officeDocument/2006/relationships/image" Target="../media/image216.wmf"/><Relationship Id="rId1" Type="http://schemas.openxmlformats.org/officeDocument/2006/relationships/image" Target="../media/image215.wmf"/><Relationship Id="rId6" Type="http://schemas.openxmlformats.org/officeDocument/2006/relationships/image" Target="../media/image220.wmf"/><Relationship Id="rId5" Type="http://schemas.openxmlformats.org/officeDocument/2006/relationships/image" Target="../media/image219.wmf"/><Relationship Id="rId4" Type="http://schemas.openxmlformats.org/officeDocument/2006/relationships/image" Target="../media/image218.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221.w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225.wmf"/><Relationship Id="rId2" Type="http://schemas.openxmlformats.org/officeDocument/2006/relationships/image" Target="../media/image224.wmf"/><Relationship Id="rId1" Type="http://schemas.openxmlformats.org/officeDocument/2006/relationships/image" Target="../media/image223.wmf"/><Relationship Id="rId4" Type="http://schemas.openxmlformats.org/officeDocument/2006/relationships/image" Target="../media/image226.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227.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229.wmf"/><Relationship Id="rId1" Type="http://schemas.openxmlformats.org/officeDocument/2006/relationships/image" Target="../media/image228.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232.wmf"/><Relationship Id="rId2" Type="http://schemas.openxmlformats.org/officeDocument/2006/relationships/image" Target="../media/image231.wmf"/><Relationship Id="rId1" Type="http://schemas.openxmlformats.org/officeDocument/2006/relationships/image" Target="../media/image230.wmf"/><Relationship Id="rId4" Type="http://schemas.openxmlformats.org/officeDocument/2006/relationships/image" Target="../media/image233.wmf"/></Relationships>
</file>

<file path=ppt/drawings/_rels/vmlDrawing59.vml.rels><?xml version="1.0" encoding="UTF-8" standalone="yes"?>
<Relationships xmlns="http://schemas.openxmlformats.org/package/2006/relationships"><Relationship Id="rId8" Type="http://schemas.openxmlformats.org/officeDocument/2006/relationships/image" Target="../media/image241.wmf"/><Relationship Id="rId3" Type="http://schemas.openxmlformats.org/officeDocument/2006/relationships/image" Target="../media/image236.wmf"/><Relationship Id="rId7" Type="http://schemas.openxmlformats.org/officeDocument/2006/relationships/image" Target="../media/image240.wmf"/><Relationship Id="rId2" Type="http://schemas.openxmlformats.org/officeDocument/2006/relationships/image" Target="../media/image235.wmf"/><Relationship Id="rId1" Type="http://schemas.openxmlformats.org/officeDocument/2006/relationships/image" Target="../media/image234.wmf"/><Relationship Id="rId6" Type="http://schemas.openxmlformats.org/officeDocument/2006/relationships/image" Target="../media/image239.wmf"/><Relationship Id="rId5" Type="http://schemas.openxmlformats.org/officeDocument/2006/relationships/image" Target="../media/image238.wmf"/><Relationship Id="rId10" Type="http://schemas.openxmlformats.org/officeDocument/2006/relationships/image" Target="../media/image243.wmf"/><Relationship Id="rId4" Type="http://schemas.openxmlformats.org/officeDocument/2006/relationships/image" Target="../media/image237.wmf"/><Relationship Id="rId9" Type="http://schemas.openxmlformats.org/officeDocument/2006/relationships/image" Target="../media/image24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251.wmf"/><Relationship Id="rId3" Type="http://schemas.openxmlformats.org/officeDocument/2006/relationships/image" Target="../media/image246.wmf"/><Relationship Id="rId7" Type="http://schemas.openxmlformats.org/officeDocument/2006/relationships/image" Target="../media/image250.w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9.wmf"/><Relationship Id="rId11" Type="http://schemas.openxmlformats.org/officeDocument/2006/relationships/image" Target="../media/image254.wmf"/><Relationship Id="rId5" Type="http://schemas.openxmlformats.org/officeDocument/2006/relationships/image" Target="../media/image248.wmf"/><Relationship Id="rId10" Type="http://schemas.openxmlformats.org/officeDocument/2006/relationships/image" Target="../media/image253.wmf"/><Relationship Id="rId4" Type="http://schemas.openxmlformats.org/officeDocument/2006/relationships/image" Target="../media/image247.wmf"/><Relationship Id="rId9" Type="http://schemas.openxmlformats.org/officeDocument/2006/relationships/image" Target="../media/image25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3722B-3A4E-4E7D-83D8-D4608A20835A}" type="datetimeFigureOut">
              <a:rPr lang="zh-CN" altLang="en-US" smtClean="0"/>
              <a:t>2023/2/17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34C56-67AC-4C46-9EB0-A44B28CAA27D}" type="slidenum">
              <a:rPr lang="zh-CN" altLang="en-US" smtClean="0"/>
              <a:t>‹#›</a:t>
            </a:fld>
            <a:endParaRPr lang="zh-CN" altLang="en-US"/>
          </a:p>
        </p:txBody>
      </p:sp>
    </p:spTree>
    <p:extLst>
      <p:ext uri="{BB962C8B-B14F-4D97-AF65-F5344CB8AC3E}">
        <p14:creationId xmlns:p14="http://schemas.microsoft.com/office/powerpoint/2010/main" val="587723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AB7EA15E-1EF2-479F-A0D5-937A3D58C4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2368F7A-06E4-4579-ADDC-6747BA1D1261}" type="slidenum">
              <a:rPr lang="en-US" altLang="zh-CN" smtClean="0">
                <a:solidFill>
                  <a:srgbClr val="000000"/>
                </a:solidFill>
              </a:rPr>
              <a:pPr>
                <a:spcBef>
                  <a:spcPct val="0"/>
                </a:spcBef>
              </a:pPr>
              <a:t>50</a:t>
            </a:fld>
            <a:endParaRPr lang="en-US" altLang="zh-CN">
              <a:solidFill>
                <a:srgbClr val="000000"/>
              </a:solidFill>
            </a:endParaRPr>
          </a:p>
        </p:txBody>
      </p:sp>
      <p:sp>
        <p:nvSpPr>
          <p:cNvPr id="120835" name="Rectangle 2">
            <a:extLst>
              <a:ext uri="{FF2B5EF4-FFF2-40B4-BE49-F238E27FC236}">
                <a16:creationId xmlns:a16="http://schemas.microsoft.com/office/drawing/2014/main" id="{02B4DC39-A084-42F0-90CD-A6D13022B484}"/>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6" name="Rectangle 3">
            <a:extLst>
              <a:ext uri="{FF2B5EF4-FFF2-40B4-BE49-F238E27FC236}">
                <a16:creationId xmlns:a16="http://schemas.microsoft.com/office/drawing/2014/main" id="{5DEA7ABD-B1C6-49BD-830A-84DDEC3BA42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B52EFDFB-B81A-4093-8E12-D5C922BD6D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DC446DBD-D0BF-4238-9DFD-2BAA5DE9905E}" type="slidenum">
              <a:rPr lang="en-US" altLang="zh-CN" smtClean="0">
                <a:solidFill>
                  <a:srgbClr val="000000"/>
                </a:solidFill>
              </a:rPr>
              <a:pPr>
                <a:spcBef>
                  <a:spcPct val="0"/>
                </a:spcBef>
              </a:pPr>
              <a:t>51</a:t>
            </a:fld>
            <a:endParaRPr lang="en-US" altLang="zh-CN">
              <a:solidFill>
                <a:srgbClr val="000000"/>
              </a:solidFill>
            </a:endParaRPr>
          </a:p>
        </p:txBody>
      </p:sp>
      <p:sp>
        <p:nvSpPr>
          <p:cNvPr id="122883" name="Rectangle 2">
            <a:extLst>
              <a:ext uri="{FF2B5EF4-FFF2-40B4-BE49-F238E27FC236}">
                <a16:creationId xmlns:a16="http://schemas.microsoft.com/office/drawing/2014/main" id="{4755E211-3722-49B2-AC10-1A34040F239C}"/>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4" name="Rectangle 3">
            <a:extLst>
              <a:ext uri="{FF2B5EF4-FFF2-40B4-BE49-F238E27FC236}">
                <a16:creationId xmlns:a16="http://schemas.microsoft.com/office/drawing/2014/main" id="{B2158FD2-3ACD-426E-809C-A8BD786CD4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51FD197F-481C-4D7E-8ED4-2BCEE3291A3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67DA308-0BB3-463D-BEB6-F20BFD8A1574}" type="slidenum">
              <a:rPr lang="en-US" altLang="zh-CN" smtClean="0">
                <a:solidFill>
                  <a:srgbClr val="000000"/>
                </a:solidFill>
              </a:rPr>
              <a:pPr>
                <a:spcBef>
                  <a:spcPct val="0"/>
                </a:spcBef>
              </a:pPr>
              <a:t>52</a:t>
            </a:fld>
            <a:endParaRPr lang="en-US" altLang="zh-CN">
              <a:solidFill>
                <a:srgbClr val="000000"/>
              </a:solidFill>
            </a:endParaRPr>
          </a:p>
        </p:txBody>
      </p:sp>
      <p:sp>
        <p:nvSpPr>
          <p:cNvPr id="124931" name="Rectangle 2">
            <a:extLst>
              <a:ext uri="{FF2B5EF4-FFF2-40B4-BE49-F238E27FC236}">
                <a16:creationId xmlns:a16="http://schemas.microsoft.com/office/drawing/2014/main" id="{681792F7-71AC-40EA-8F83-1199224A8FC2}"/>
              </a:ext>
            </a:extLst>
          </p:cNvPr>
          <p:cNvSpPr>
            <a:spLocks noRo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2" name="Rectangle 3">
            <a:extLst>
              <a:ext uri="{FF2B5EF4-FFF2-40B4-BE49-F238E27FC236}">
                <a16:creationId xmlns:a16="http://schemas.microsoft.com/office/drawing/2014/main" id="{EA988DD4-928E-471F-B872-FB65D68BD27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8A59EDDF-BD50-427F-988F-50DD2EB537A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AE79687-BD7C-4753-97F8-A0FB7C73D68C}" type="slidenum">
              <a:rPr lang="en-US" altLang="zh-CN" smtClean="0">
                <a:solidFill>
                  <a:srgbClr val="000000"/>
                </a:solidFill>
              </a:rPr>
              <a:pPr>
                <a:spcBef>
                  <a:spcPct val="0"/>
                </a:spcBef>
              </a:pPr>
              <a:t>60</a:t>
            </a:fld>
            <a:endParaRPr lang="en-US" altLang="zh-CN">
              <a:solidFill>
                <a:srgbClr val="000000"/>
              </a:solidFill>
            </a:endParaRPr>
          </a:p>
        </p:txBody>
      </p:sp>
      <p:sp>
        <p:nvSpPr>
          <p:cNvPr id="134147" name="Rectangle 2">
            <a:extLst>
              <a:ext uri="{FF2B5EF4-FFF2-40B4-BE49-F238E27FC236}">
                <a16:creationId xmlns:a16="http://schemas.microsoft.com/office/drawing/2014/main" id="{3ABE27DB-6FB8-4AA1-9B12-28F4DFE903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8" name="Rectangle 3">
            <a:extLst>
              <a:ext uri="{FF2B5EF4-FFF2-40B4-BE49-F238E27FC236}">
                <a16:creationId xmlns:a16="http://schemas.microsoft.com/office/drawing/2014/main" id="{02262AFB-9302-4163-A949-CD263F916E8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6F7F8E62-560C-456F-9589-8A83B585FD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38ADF5B-ECF3-404A-BD5B-02FF52CDECD7}" type="slidenum">
              <a:rPr lang="en-US" altLang="zh-CN" smtClean="0">
                <a:solidFill>
                  <a:srgbClr val="000000"/>
                </a:solidFill>
              </a:rPr>
              <a:pPr>
                <a:spcBef>
                  <a:spcPct val="0"/>
                </a:spcBef>
              </a:pPr>
              <a:t>76</a:t>
            </a:fld>
            <a:endParaRPr lang="en-US" altLang="zh-CN">
              <a:solidFill>
                <a:srgbClr val="000000"/>
              </a:solidFill>
            </a:endParaRPr>
          </a:p>
        </p:txBody>
      </p:sp>
      <p:sp>
        <p:nvSpPr>
          <p:cNvPr id="151555" name="Rectangle 2">
            <a:extLst>
              <a:ext uri="{FF2B5EF4-FFF2-40B4-BE49-F238E27FC236}">
                <a16:creationId xmlns:a16="http://schemas.microsoft.com/office/drawing/2014/main" id="{D56B6580-5091-4FA0-B0C1-A221F51D48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6" name="Rectangle 3">
            <a:extLst>
              <a:ext uri="{FF2B5EF4-FFF2-40B4-BE49-F238E27FC236}">
                <a16:creationId xmlns:a16="http://schemas.microsoft.com/office/drawing/2014/main" id="{5D50B170-025F-4102-BA0E-99AB876889E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970FBAAC-0642-416B-A74B-3714012C8D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D36196F-19FE-465E-B5BE-91761FB5D6E0}" type="slidenum">
              <a:rPr lang="en-US" altLang="zh-CN" smtClean="0">
                <a:solidFill>
                  <a:srgbClr val="000000"/>
                </a:solidFill>
              </a:rPr>
              <a:pPr>
                <a:spcBef>
                  <a:spcPct val="0"/>
                </a:spcBef>
              </a:pPr>
              <a:t>77</a:t>
            </a:fld>
            <a:endParaRPr lang="en-US" altLang="zh-CN">
              <a:solidFill>
                <a:srgbClr val="000000"/>
              </a:solidFill>
            </a:endParaRPr>
          </a:p>
        </p:txBody>
      </p:sp>
      <p:sp>
        <p:nvSpPr>
          <p:cNvPr id="153603" name="Rectangle 2">
            <a:extLst>
              <a:ext uri="{FF2B5EF4-FFF2-40B4-BE49-F238E27FC236}">
                <a16:creationId xmlns:a16="http://schemas.microsoft.com/office/drawing/2014/main" id="{E97A9038-F684-4C0B-A8A5-6CBB242A90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4" name="Rectangle 3">
            <a:extLst>
              <a:ext uri="{FF2B5EF4-FFF2-40B4-BE49-F238E27FC236}">
                <a16:creationId xmlns:a16="http://schemas.microsoft.com/office/drawing/2014/main" id="{CC91B8E3-D062-4072-B4A9-A07CD92E51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67BA83E8-EA10-4DFD-B21F-48260BFF55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F72DC94-7741-49D4-BA8E-79CC84C47C8F}" type="slidenum">
              <a:rPr lang="en-US" altLang="zh-CN" smtClean="0">
                <a:solidFill>
                  <a:srgbClr val="000000"/>
                </a:solidFill>
              </a:rPr>
              <a:pPr>
                <a:spcBef>
                  <a:spcPct val="0"/>
                </a:spcBef>
              </a:pPr>
              <a:t>78</a:t>
            </a:fld>
            <a:endParaRPr lang="en-US" altLang="zh-CN">
              <a:solidFill>
                <a:srgbClr val="000000"/>
              </a:solidFill>
            </a:endParaRPr>
          </a:p>
        </p:txBody>
      </p:sp>
      <p:sp>
        <p:nvSpPr>
          <p:cNvPr id="155651" name="Rectangle 2">
            <a:extLst>
              <a:ext uri="{FF2B5EF4-FFF2-40B4-BE49-F238E27FC236}">
                <a16:creationId xmlns:a16="http://schemas.microsoft.com/office/drawing/2014/main" id="{741A6191-6B1F-4145-A892-BB5E627766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2" name="Rectangle 3">
            <a:extLst>
              <a:ext uri="{FF2B5EF4-FFF2-40B4-BE49-F238E27FC236}">
                <a16:creationId xmlns:a16="http://schemas.microsoft.com/office/drawing/2014/main" id="{07DC5AE4-F8EE-4960-BB63-049D3FADF1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301C1C-25AC-45D9-92C7-2C9A051EF25F}"/>
              </a:ext>
            </a:extLst>
          </p:cNvPr>
          <p:cNvSpPr>
            <a:spLocks noGrp="1"/>
          </p:cNvSpPr>
          <p:nvPr>
            <p:ph sz="quarter" idx="10"/>
          </p:nvPr>
        </p:nvSpPr>
        <p:spPr>
          <a:xfrm>
            <a:off x="450056" y="1098549"/>
            <a:ext cx="8340653" cy="5542396"/>
          </a:xfrm>
          <a:prstGeom prst="rect">
            <a:avLst/>
          </a:prstGeom>
        </p:spPr>
        <p:txBody>
          <a:bodyPr/>
          <a:lstStyle>
            <a:lvl1pPr marL="428625" indent="-428625">
              <a:buFont typeface="+mj-ea"/>
              <a:buAutoNum type="ea1JpnChsDbPeriod"/>
              <a:defRPr sz="2800">
                <a:solidFill>
                  <a:srgbClr val="FF0000"/>
                </a:solidFill>
                <a:latin typeface="楷体" panose="02010609060101010101" pitchFamily="49" charset="-122"/>
                <a:ea typeface="楷体" panose="02010609060101010101" pitchFamily="49" charset="-122"/>
              </a:defRPr>
            </a:lvl1pPr>
            <a:lvl2pPr marL="342900" indent="0">
              <a:buNone/>
              <a:defRPr sz="2400"/>
            </a:lvl2pPr>
            <a:lvl3pPr marL="685800" indent="0">
              <a:buNone/>
              <a:defRPr sz="1800"/>
            </a:lvl3pPr>
          </a:lstStyle>
          <a:p>
            <a:pPr lvl="0"/>
            <a:r>
              <a:rPr lang="zh-CN" altLang="en-US" dirty="0"/>
              <a:t>编辑母版文本样式</a:t>
            </a:r>
          </a:p>
          <a:p>
            <a:pPr lvl="1"/>
            <a:r>
              <a:rPr lang="zh-CN" altLang="en-US" dirty="0"/>
              <a:t>第二级</a:t>
            </a:r>
          </a:p>
          <a:p>
            <a:pPr lvl="2"/>
            <a:endParaRPr lang="zh-CN" altLang="en-US" dirty="0"/>
          </a:p>
        </p:txBody>
      </p:sp>
    </p:spTree>
    <p:extLst>
      <p:ext uri="{BB962C8B-B14F-4D97-AF65-F5344CB8AC3E}">
        <p14:creationId xmlns:p14="http://schemas.microsoft.com/office/powerpoint/2010/main" val="112896947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6C2E08-02A9-4AF9-8884-23EAFB444AE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382E8F1-8D9C-4F3D-A47F-129605355884}"/>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CE1643F7-BCBC-4051-A8AC-2A04A06754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5FF485B6-0BDA-4575-A163-F225CEF8E9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7E43A30F-98BA-4C4F-83AA-CE6828342CC2}"/>
              </a:ext>
            </a:extLst>
          </p:cNvPr>
          <p:cNvSpPr>
            <a:spLocks noGrp="1" noChangeArrowheads="1"/>
          </p:cNvSpPr>
          <p:nvPr>
            <p:ph type="sldNum" sz="quarter" idx="12"/>
          </p:nvPr>
        </p:nvSpPr>
        <p:spPr>
          <a:ln/>
        </p:spPr>
        <p:txBody>
          <a:bodyPr/>
          <a:lstStyle>
            <a:lvl1pPr>
              <a:defRPr/>
            </a:lvl1pPr>
          </a:lstStyle>
          <a:p>
            <a:pPr>
              <a:defRPr/>
            </a:pPr>
            <a:fld id="{58AA85E1-881B-4A51-90B4-53B6D48B1A7F}" type="slidenum">
              <a:rPr lang="en-US" altLang="zh-CN"/>
              <a:pPr>
                <a:defRPr/>
              </a:pPr>
              <a:t>‹#›</a:t>
            </a:fld>
            <a:endParaRPr lang="en-US" altLang="zh-CN"/>
          </a:p>
        </p:txBody>
      </p:sp>
    </p:spTree>
    <p:extLst>
      <p:ext uri="{BB962C8B-B14F-4D97-AF65-F5344CB8AC3E}">
        <p14:creationId xmlns:p14="http://schemas.microsoft.com/office/powerpoint/2010/main" val="445336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4DA0B-F9FB-47C5-9D65-C5D311747EF8}"/>
              </a:ext>
            </a:extLst>
          </p:cNvPr>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C0C4DE52-ADC7-4834-881F-2F50DD4D4A81}"/>
              </a:ext>
            </a:extLst>
          </p:cNvPr>
          <p:cNvSpPr>
            <a:spLocks noGrp="1"/>
          </p:cNvSpPr>
          <p:nvPr>
            <p:ph type="tbl" idx="1"/>
          </p:nvPr>
        </p:nvSpPr>
        <p:spPr>
          <a:xfrm>
            <a:off x="566738" y="1752600"/>
            <a:ext cx="8001000" cy="4267200"/>
          </a:xfrm>
        </p:spPr>
        <p:txBody>
          <a:bodyPr/>
          <a:lstStyle/>
          <a:p>
            <a:pPr lvl="0"/>
            <a:endParaRPr lang="zh-CN" altLang="en-US" noProof="0"/>
          </a:p>
        </p:txBody>
      </p:sp>
      <p:sp>
        <p:nvSpPr>
          <p:cNvPr id="4" name="Rectangle 6">
            <a:extLst>
              <a:ext uri="{FF2B5EF4-FFF2-40B4-BE49-F238E27FC236}">
                <a16:creationId xmlns:a16="http://schemas.microsoft.com/office/drawing/2014/main" id="{D469BB77-7BCC-44E7-A764-B77FA52312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FF2B47F2-1A29-420C-AF04-53D8EACE0FD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62435B1B-0E5E-4EC7-A31D-4317C8CBC7A7}"/>
              </a:ext>
            </a:extLst>
          </p:cNvPr>
          <p:cNvSpPr>
            <a:spLocks noGrp="1" noChangeArrowheads="1"/>
          </p:cNvSpPr>
          <p:nvPr>
            <p:ph type="sldNum" sz="quarter" idx="12"/>
          </p:nvPr>
        </p:nvSpPr>
        <p:spPr>
          <a:ln/>
        </p:spPr>
        <p:txBody>
          <a:bodyPr/>
          <a:lstStyle>
            <a:lvl1pPr>
              <a:defRPr/>
            </a:lvl1pPr>
          </a:lstStyle>
          <a:p>
            <a:pPr>
              <a:defRPr/>
            </a:pPr>
            <a:fld id="{316C6BED-C04E-4D61-85B6-2A119173FCB4}" type="slidenum">
              <a:rPr lang="en-US" altLang="zh-CN"/>
              <a:pPr>
                <a:defRPr/>
              </a:pPr>
              <a:t>‹#›</a:t>
            </a:fld>
            <a:endParaRPr lang="en-US" altLang="zh-CN"/>
          </a:p>
        </p:txBody>
      </p:sp>
    </p:spTree>
    <p:extLst>
      <p:ext uri="{BB962C8B-B14F-4D97-AF65-F5344CB8AC3E}">
        <p14:creationId xmlns:p14="http://schemas.microsoft.com/office/powerpoint/2010/main" val="1748381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C4E485-9634-4F11-B9D1-D3487ACC1884}"/>
              </a:ext>
            </a:extLst>
          </p:cNvPr>
          <p:cNvSpPr>
            <a:spLocks noGrp="1"/>
          </p:cNvSpPr>
          <p:nvPr>
            <p:ph type="dt" sz="half" idx="10"/>
          </p:nvPr>
        </p:nvSpPr>
        <p:spPr/>
        <p:txBody>
          <a:bodyPr/>
          <a:lstStyle>
            <a:lvl1pPr>
              <a:defRPr>
                <a:latin typeface="Verdana" pitchFamily="34" charset="0"/>
              </a:defRPr>
            </a:lvl1pPr>
          </a:lstStyle>
          <a:p>
            <a:pPr>
              <a:defRPr/>
            </a:pPr>
            <a:endParaRPr lang="en-US" altLang="zh-CN"/>
          </a:p>
        </p:txBody>
      </p:sp>
      <p:sp>
        <p:nvSpPr>
          <p:cNvPr id="3" name="页脚占位符 2">
            <a:extLst>
              <a:ext uri="{FF2B5EF4-FFF2-40B4-BE49-F238E27FC236}">
                <a16:creationId xmlns:a16="http://schemas.microsoft.com/office/drawing/2014/main" id="{612A2F51-7664-4E3E-9394-80DED64110FB}"/>
              </a:ext>
            </a:extLst>
          </p:cNvPr>
          <p:cNvSpPr>
            <a:spLocks noGrp="1"/>
          </p:cNvSpPr>
          <p:nvPr>
            <p:ph type="ftr" sz="quarter" idx="11"/>
          </p:nvPr>
        </p:nvSpPr>
        <p:spPr/>
        <p:txBody>
          <a:bodyPr/>
          <a:lstStyle>
            <a:lvl1pPr>
              <a:defRPr>
                <a:latin typeface="Verdana" pitchFamily="34" charset="0"/>
              </a:defRPr>
            </a:lvl1pPr>
          </a:lstStyle>
          <a:p>
            <a:pPr>
              <a:defRPr/>
            </a:pPr>
            <a:endParaRPr lang="en-US" altLang="zh-CN"/>
          </a:p>
        </p:txBody>
      </p:sp>
      <p:sp>
        <p:nvSpPr>
          <p:cNvPr id="4" name="灯片编号占位符 3">
            <a:extLst>
              <a:ext uri="{FF2B5EF4-FFF2-40B4-BE49-F238E27FC236}">
                <a16:creationId xmlns:a16="http://schemas.microsoft.com/office/drawing/2014/main" id="{627AC430-24C4-40CE-A286-BB9966311622}"/>
              </a:ext>
            </a:extLst>
          </p:cNvPr>
          <p:cNvSpPr>
            <a:spLocks noGrp="1"/>
          </p:cNvSpPr>
          <p:nvPr>
            <p:ph type="sldNum" sz="quarter" idx="12"/>
          </p:nvPr>
        </p:nvSpPr>
        <p:spPr/>
        <p:txBody>
          <a:bodyPr/>
          <a:lstStyle>
            <a:lvl1pPr>
              <a:defRPr>
                <a:latin typeface="Verdana" panose="020B0604030504040204" pitchFamily="34" charset="0"/>
              </a:defRPr>
            </a:lvl1pPr>
          </a:lstStyle>
          <a:p>
            <a:pPr>
              <a:defRPr/>
            </a:pPr>
            <a:fld id="{893F89F4-3A33-4082-AE19-FA69E789971B}" type="slidenum">
              <a:rPr lang="en-US" altLang="zh-CN"/>
              <a:pPr>
                <a:defRPr/>
              </a:pPr>
              <a:t>‹#›</a:t>
            </a:fld>
            <a:endParaRPr lang="en-US" altLang="zh-CN"/>
          </a:p>
        </p:txBody>
      </p:sp>
    </p:spTree>
    <p:extLst>
      <p:ext uri="{BB962C8B-B14F-4D97-AF65-F5344CB8AC3E}">
        <p14:creationId xmlns:p14="http://schemas.microsoft.com/office/powerpoint/2010/main" val="4187420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304800"/>
            <a:ext cx="8001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a:extLst>
              <a:ext uri="{FF2B5EF4-FFF2-40B4-BE49-F238E27FC236}">
                <a16:creationId xmlns:a16="http://schemas.microsoft.com/office/drawing/2014/main" id="{90B56CA3-A263-4640-96B9-F6AD5BEC3E26}"/>
              </a:ext>
            </a:extLst>
          </p:cNvPr>
          <p:cNvSpPr>
            <a:spLocks noGrp="1"/>
          </p:cNvSpPr>
          <p:nvPr>
            <p:ph type="dt" sz="half" idx="10"/>
          </p:nvPr>
        </p:nvSpPr>
        <p:spPr/>
        <p:txBody>
          <a:bodyPr/>
          <a:lstStyle>
            <a:lvl1pPr>
              <a:defRPr>
                <a:latin typeface="Verdana" pitchFamily="34" charset="0"/>
              </a:defRPr>
            </a:lvl1pPr>
          </a:lstStyle>
          <a:p>
            <a:pPr>
              <a:defRPr/>
            </a:pPr>
            <a:endParaRPr lang="en-US" altLang="zh-CN"/>
          </a:p>
        </p:txBody>
      </p:sp>
      <p:sp>
        <p:nvSpPr>
          <p:cNvPr id="4" name="页脚占位符 3">
            <a:extLst>
              <a:ext uri="{FF2B5EF4-FFF2-40B4-BE49-F238E27FC236}">
                <a16:creationId xmlns:a16="http://schemas.microsoft.com/office/drawing/2014/main" id="{B1A7AEF7-73E6-4944-B0ED-8114A2D837D4}"/>
              </a:ext>
            </a:extLst>
          </p:cNvPr>
          <p:cNvSpPr>
            <a:spLocks noGrp="1"/>
          </p:cNvSpPr>
          <p:nvPr>
            <p:ph type="ftr" sz="quarter" idx="11"/>
          </p:nvPr>
        </p:nvSpPr>
        <p:spPr/>
        <p:txBody>
          <a:bodyPr/>
          <a:lstStyle>
            <a:lvl1pPr>
              <a:defRPr>
                <a:latin typeface="Verdana" pitchFamily="34" charset="0"/>
              </a:defRPr>
            </a:lvl1pPr>
          </a:lstStyle>
          <a:p>
            <a:pPr>
              <a:defRPr/>
            </a:pPr>
            <a:endParaRPr lang="en-US" altLang="zh-CN"/>
          </a:p>
        </p:txBody>
      </p:sp>
      <p:sp>
        <p:nvSpPr>
          <p:cNvPr id="5" name="灯片编号占位符 4">
            <a:extLst>
              <a:ext uri="{FF2B5EF4-FFF2-40B4-BE49-F238E27FC236}">
                <a16:creationId xmlns:a16="http://schemas.microsoft.com/office/drawing/2014/main" id="{8666EA80-397E-41B8-B9EB-7AAA0C3FBA2B}"/>
              </a:ext>
            </a:extLst>
          </p:cNvPr>
          <p:cNvSpPr>
            <a:spLocks noGrp="1"/>
          </p:cNvSpPr>
          <p:nvPr>
            <p:ph type="sldNum" sz="quarter" idx="12"/>
          </p:nvPr>
        </p:nvSpPr>
        <p:spPr/>
        <p:txBody>
          <a:bodyPr/>
          <a:lstStyle>
            <a:lvl1pPr>
              <a:defRPr>
                <a:latin typeface="Verdana" panose="020B0604030504040204" pitchFamily="34" charset="0"/>
              </a:defRPr>
            </a:lvl1pPr>
          </a:lstStyle>
          <a:p>
            <a:pPr>
              <a:defRPr/>
            </a:pPr>
            <a:fld id="{229049C4-3A68-4759-8D53-A4D65B3BA538}" type="slidenum">
              <a:rPr lang="en-US" altLang="zh-CN"/>
              <a:pPr>
                <a:defRPr/>
              </a:pPr>
              <a:t>‹#›</a:t>
            </a:fld>
            <a:endParaRPr lang="en-US" altLang="zh-CN"/>
          </a:p>
        </p:txBody>
      </p:sp>
    </p:spTree>
    <p:extLst>
      <p:ext uri="{BB962C8B-B14F-4D97-AF65-F5344CB8AC3E}">
        <p14:creationId xmlns:p14="http://schemas.microsoft.com/office/powerpoint/2010/main" val="3678287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150938" y="214313"/>
            <a:ext cx="7793037" cy="1462087"/>
          </a:xfrm>
        </p:spPr>
        <p:txBody>
          <a:bodyPr/>
          <a:lstStyle/>
          <a:p>
            <a:r>
              <a:rPr lang="zh-CN" altLang="en-US"/>
              <a:t>单击此处编辑母版标题样式</a:t>
            </a:r>
          </a:p>
        </p:txBody>
      </p:sp>
      <p:sp>
        <p:nvSpPr>
          <p:cNvPr id="3" name="内容占位符 2"/>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99C17B8-59B6-425D-B820-226337B688F7}"/>
              </a:ext>
            </a:extLst>
          </p:cNvPr>
          <p:cNvSpPr>
            <a:spLocks noGrp="1"/>
          </p:cNvSpPr>
          <p:nvPr>
            <p:ph type="dt" sz="half" idx="10"/>
          </p:nvPr>
        </p:nvSpPr>
        <p:spPr/>
        <p:txBody>
          <a:bodyPr/>
          <a:lstStyle>
            <a:lvl1pPr>
              <a:defRPr>
                <a:latin typeface="Verdana" pitchFamily="34" charset="0"/>
              </a:defRPr>
            </a:lvl1pPr>
          </a:lstStyle>
          <a:p>
            <a:pPr>
              <a:defRPr/>
            </a:pPr>
            <a:endParaRPr lang="en-US" altLang="zh-CN"/>
          </a:p>
        </p:txBody>
      </p:sp>
      <p:sp>
        <p:nvSpPr>
          <p:cNvPr id="8" name="页脚占位符 7">
            <a:extLst>
              <a:ext uri="{FF2B5EF4-FFF2-40B4-BE49-F238E27FC236}">
                <a16:creationId xmlns:a16="http://schemas.microsoft.com/office/drawing/2014/main" id="{3E3E446C-3122-40DC-97B2-5B2E86BB0FE2}"/>
              </a:ext>
            </a:extLst>
          </p:cNvPr>
          <p:cNvSpPr>
            <a:spLocks noGrp="1"/>
          </p:cNvSpPr>
          <p:nvPr>
            <p:ph type="ftr" sz="quarter" idx="11"/>
          </p:nvPr>
        </p:nvSpPr>
        <p:spPr/>
        <p:txBody>
          <a:bodyPr/>
          <a:lstStyle>
            <a:lvl1pPr>
              <a:defRPr>
                <a:latin typeface="Verdana" pitchFamily="34" charset="0"/>
              </a:defRPr>
            </a:lvl1pPr>
          </a:lstStyle>
          <a:p>
            <a:pPr>
              <a:defRPr/>
            </a:pPr>
            <a:endParaRPr lang="en-US" altLang="zh-CN"/>
          </a:p>
        </p:txBody>
      </p:sp>
      <p:sp>
        <p:nvSpPr>
          <p:cNvPr id="9" name="灯片编号占位符 8">
            <a:extLst>
              <a:ext uri="{FF2B5EF4-FFF2-40B4-BE49-F238E27FC236}">
                <a16:creationId xmlns:a16="http://schemas.microsoft.com/office/drawing/2014/main" id="{987A5296-0144-4A15-880B-F22A2FC796EA}"/>
              </a:ext>
            </a:extLst>
          </p:cNvPr>
          <p:cNvSpPr>
            <a:spLocks noGrp="1"/>
          </p:cNvSpPr>
          <p:nvPr>
            <p:ph type="sldNum" sz="quarter" idx="12"/>
          </p:nvPr>
        </p:nvSpPr>
        <p:spPr/>
        <p:txBody>
          <a:bodyPr/>
          <a:lstStyle>
            <a:lvl1pPr>
              <a:defRPr>
                <a:latin typeface="Verdana" panose="020B0604030504040204" pitchFamily="34" charset="0"/>
              </a:defRPr>
            </a:lvl1pPr>
          </a:lstStyle>
          <a:p>
            <a:pPr>
              <a:defRPr/>
            </a:pPr>
            <a:fld id="{C769462C-9C08-41E3-B667-7BAA06BCD690}" type="slidenum">
              <a:rPr lang="en-US" altLang="zh-CN"/>
              <a:pPr>
                <a:defRPr/>
              </a:pPr>
              <a:t>‹#›</a:t>
            </a:fld>
            <a:endParaRPr lang="en-US" altLang="zh-CN"/>
          </a:p>
        </p:txBody>
      </p:sp>
    </p:spTree>
    <p:extLst>
      <p:ext uri="{BB962C8B-B14F-4D97-AF65-F5344CB8AC3E}">
        <p14:creationId xmlns:p14="http://schemas.microsoft.com/office/powerpoint/2010/main" val="369782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628650" y="6356352"/>
            <a:ext cx="2057400" cy="365125"/>
          </a:xfrm>
          <a:prstGeom prst="rect">
            <a:avLst/>
          </a:prstGeom>
        </p:spPr>
        <p:txBody>
          <a:bodyPr/>
          <a:lstStyle/>
          <a:p>
            <a:fld id="{15FEFEF6-6E32-41A3-B93A-E3F70D07DB2F}" type="datetimeFigureOut">
              <a:rPr lang="zh-CN" altLang="en-US" smtClean="0"/>
              <a:t>2023/2/17</a:t>
            </a:fld>
            <a:endParaRPr lang="zh-CN" altLang="en-US"/>
          </a:p>
        </p:txBody>
      </p:sp>
      <p:sp>
        <p:nvSpPr>
          <p:cNvPr id="5" name="页脚占位符 4"/>
          <p:cNvSpPr>
            <a:spLocks noGrp="1"/>
          </p:cNvSpPr>
          <p:nvPr>
            <p:ph type="ftr" sz="quarter" idx="11"/>
          </p:nvPr>
        </p:nvSpPr>
        <p:spPr>
          <a:xfrm>
            <a:off x="3028950" y="6356352"/>
            <a:ext cx="30861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6356352"/>
            <a:ext cx="2057400" cy="365125"/>
          </a:xfrm>
          <a:prstGeom prst="rect">
            <a:avLst/>
          </a:prstGeom>
        </p:spPr>
        <p:txBody>
          <a:bodyPr/>
          <a:lstStyle/>
          <a:p>
            <a:fld id="{CD2F3698-8ACB-4808-BEB0-7C3E95743321}" type="slidenum">
              <a:rPr lang="zh-CN" altLang="en-US" smtClean="0"/>
              <a:t>‹#›</a:t>
            </a:fld>
            <a:endParaRPr lang="zh-CN" altLang="en-US"/>
          </a:p>
        </p:txBody>
      </p:sp>
    </p:spTree>
    <p:extLst>
      <p:ext uri="{BB962C8B-B14F-4D97-AF65-F5344CB8AC3E}">
        <p14:creationId xmlns:p14="http://schemas.microsoft.com/office/powerpoint/2010/main" val="422366497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7.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0"/>
            <a:ext cx="9154484" cy="784800"/>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zh-CN" altLang="zh-CN" sz="24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第</a:t>
            </a:r>
            <a:r>
              <a:rPr kumimoji="0" lang="zh-CN" altLang="en-US" sz="24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四</a:t>
            </a:r>
            <a:r>
              <a:rPr kumimoji="0" lang="zh-CN" altLang="zh-CN" sz="24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章</a:t>
            </a:r>
            <a:r>
              <a:rPr kumimoji="0" lang="en-US" altLang="zh-CN" sz="24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 </a:t>
            </a:r>
            <a:r>
              <a:rPr kumimoji="0" lang="zh-CN" altLang="en-US" sz="24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化工计算</a:t>
            </a:r>
            <a:endParaRPr kumimoji="1" lang="zh-CN" altLang="en-US" sz="135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pic>
        <p:nvPicPr>
          <p:cNvPr id="8" name="图片 7"/>
          <p:cNvPicPr>
            <a:picLocks noChangeAspect="1"/>
          </p:cNvPicPr>
          <p:nvPr userDrawn="1"/>
        </p:nvPicPr>
        <p:blipFill rotWithShape="1">
          <a:blip r:embed="rId8">
            <a:extLst>
              <a:ext uri="{28A0092B-C50C-407E-A947-70E740481C1C}">
                <a14:useLocalDpi xmlns:a14="http://schemas.microsoft.com/office/drawing/2010/main" val="0"/>
              </a:ext>
            </a:extLst>
          </a:blip>
          <a:srcRect r="74755"/>
          <a:stretch>
            <a:fillRect/>
          </a:stretch>
        </p:blipFill>
        <p:spPr>
          <a:xfrm>
            <a:off x="9285" y="44704"/>
            <a:ext cx="740519" cy="720000"/>
          </a:xfrm>
          <a:prstGeom prst="rect">
            <a:avLst/>
          </a:prstGeom>
        </p:spPr>
      </p:pic>
    </p:spTree>
    <p:extLst>
      <p:ext uri="{BB962C8B-B14F-4D97-AF65-F5344CB8AC3E}">
        <p14:creationId xmlns:p14="http://schemas.microsoft.com/office/powerpoint/2010/main" val="3608826914"/>
      </p:ext>
    </p:extLst>
  </p:cSld>
  <p:clrMap bg1="lt1" tx1="dk1" bg2="lt2" tx2="dk2" accent1="accent1" accent2="accent2" accent3="accent3" accent4="accent4" accent5="accent5" accent6="accent6" hlink="hlink" folHlink="folHlink"/>
  <p:sldLayoutIdLst>
    <p:sldLayoutId id="2147483710" r:id="rId1"/>
    <p:sldLayoutId id="2147483714" r:id="rId2"/>
    <p:sldLayoutId id="2147483715" r:id="rId3"/>
    <p:sldLayoutId id="2147483717" r:id="rId4"/>
    <p:sldLayoutId id="2147483718" r:id="rId5"/>
    <p:sldLayoutId id="2147483719" r:id="rId6"/>
  </p:sldLayoutIdLst>
  <p:hf hdr="0" ft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1" y="-1"/>
            <a:ext cx="9154484" cy="3723355"/>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8" name="Title 36"/>
          <p:cNvSpPr txBox="1"/>
          <p:nvPr userDrawn="1"/>
        </p:nvSpPr>
        <p:spPr>
          <a:xfrm>
            <a:off x="167781" y="2590898"/>
            <a:ext cx="8800007" cy="1132459"/>
          </a:xfrm>
          <a:prstGeom prst="rect">
            <a:avLst/>
          </a:prstGeom>
        </p:spPr>
        <p:txBody>
          <a:bodyPr lIns="0" rIns="0" anchor="b"/>
          <a:lstStyle>
            <a:lvl1pPr algn="ctr" defTabSz="914400" rtl="0" eaLnBrk="1" latinLnBrk="0" hangingPunct="1">
              <a:lnSpc>
                <a:spcPct val="90000"/>
              </a:lnSpc>
              <a:spcBef>
                <a:spcPct val="0"/>
              </a:spcBef>
              <a:buNone/>
              <a:defRPr sz="4400" b="1" kern="1200" baseline="0">
                <a:solidFill>
                  <a:srgbClr val="FFFFFF"/>
                </a:solidFill>
                <a:latin typeface="+mj-lt"/>
                <a:ea typeface="+mj-ea"/>
                <a:cs typeface="+mj-cs"/>
              </a:defRPr>
            </a:lvl1pPr>
          </a:lstStyle>
          <a:p>
            <a:endParaRPr lang="en-US" sz="3300" dirty="0"/>
          </a:p>
        </p:txBody>
      </p:sp>
      <p:sp>
        <p:nvSpPr>
          <p:cNvPr id="9" name="Text Placeholder 39"/>
          <p:cNvSpPr txBox="1"/>
          <p:nvPr userDrawn="1"/>
        </p:nvSpPr>
        <p:spPr>
          <a:xfrm>
            <a:off x="167781" y="4325938"/>
            <a:ext cx="8800006" cy="1542162"/>
          </a:xfrm>
          <a:prstGeom prst="rect">
            <a:avLst/>
          </a:prstGeom>
        </p:spPr>
        <p:txBody>
          <a:bodyPr lIns="0" rIns="0">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baseline="0">
                <a:solidFill>
                  <a:srgbClr val="31337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95652" y="476672"/>
            <a:ext cx="5004940" cy="1028934"/>
          </a:xfrm>
          <a:prstGeom prst="rect">
            <a:avLst/>
          </a:prstGeom>
        </p:spPr>
      </p:pic>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2178" y="476672"/>
            <a:ext cx="4191955" cy="1028934"/>
          </a:xfrm>
          <a:prstGeom prst="rect">
            <a:avLst/>
          </a:prstGeom>
        </p:spPr>
      </p:pic>
    </p:spTree>
    <p:extLst>
      <p:ext uri="{BB962C8B-B14F-4D97-AF65-F5344CB8AC3E}">
        <p14:creationId xmlns:p14="http://schemas.microsoft.com/office/powerpoint/2010/main" val="2832338834"/>
      </p:ext>
    </p:extLst>
  </p:cSld>
  <p:clrMap bg1="lt1" tx1="dk1" bg2="lt2" tx2="dk2" accent1="accent1" accent2="accent2" accent3="accent3" accent4="accent4" accent5="accent5" accent6="accent6" hlink="hlink" folHlink="folHlink"/>
  <p:sldLayoutIdLst>
    <p:sldLayoutId id="2147483712" r:id="rId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8" Type="http://schemas.openxmlformats.org/officeDocument/2006/relationships/image" Target="../media/image161.wmf"/><Relationship Id="rId13" Type="http://schemas.openxmlformats.org/officeDocument/2006/relationships/oleObject" Target="../embeddings/oleObject152.bin"/><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37.wmf"/><Relationship Id="rId2" Type="http://schemas.openxmlformats.org/officeDocument/2006/relationships/slideLayout" Target="../slideLayouts/slideLayout2.xml"/><Relationship Id="rId1" Type="http://schemas.openxmlformats.org/officeDocument/2006/relationships/vmlDrawing" Target="../drawings/vmlDrawing43.vml"/><Relationship Id="rId6" Type="http://schemas.openxmlformats.org/officeDocument/2006/relationships/image" Target="../media/image160.w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162.wmf"/><Relationship Id="rId4" Type="http://schemas.openxmlformats.org/officeDocument/2006/relationships/image" Target="../media/image159.wmf"/><Relationship Id="rId9" Type="http://schemas.openxmlformats.org/officeDocument/2006/relationships/oleObject" Target="../embeddings/oleObject150.bin"/><Relationship Id="rId14" Type="http://schemas.openxmlformats.org/officeDocument/2006/relationships/image" Target="../media/image138.wmf"/></Relationships>
</file>

<file path=ppt/slides/_rels/slide101.xml.rels><?xml version="1.0" encoding="UTF-8" standalone="yes"?>
<Relationships xmlns="http://schemas.openxmlformats.org/package/2006/relationships"><Relationship Id="rId8" Type="http://schemas.openxmlformats.org/officeDocument/2006/relationships/image" Target="../media/image165.wmf"/><Relationship Id="rId13" Type="http://schemas.openxmlformats.org/officeDocument/2006/relationships/oleObject" Target="../embeddings/oleObject158.bin"/><Relationship Id="rId3" Type="http://schemas.openxmlformats.org/officeDocument/2006/relationships/oleObject" Target="../embeddings/oleObject153.bin"/><Relationship Id="rId7" Type="http://schemas.openxmlformats.org/officeDocument/2006/relationships/oleObject" Target="../embeddings/oleObject155.bin"/><Relationship Id="rId12" Type="http://schemas.openxmlformats.org/officeDocument/2006/relationships/image" Target="../media/image167.wmf"/><Relationship Id="rId2" Type="http://schemas.openxmlformats.org/officeDocument/2006/relationships/slideLayout" Target="../slideLayouts/slideLayout2.xml"/><Relationship Id="rId16" Type="http://schemas.openxmlformats.org/officeDocument/2006/relationships/image" Target="../media/image169.wmf"/><Relationship Id="rId1" Type="http://schemas.openxmlformats.org/officeDocument/2006/relationships/vmlDrawing" Target="../drawings/vmlDrawing44.vml"/><Relationship Id="rId6" Type="http://schemas.openxmlformats.org/officeDocument/2006/relationships/image" Target="../media/image164.wmf"/><Relationship Id="rId11" Type="http://schemas.openxmlformats.org/officeDocument/2006/relationships/oleObject" Target="../embeddings/oleObject157.bin"/><Relationship Id="rId5" Type="http://schemas.openxmlformats.org/officeDocument/2006/relationships/oleObject" Target="../embeddings/oleObject154.bin"/><Relationship Id="rId15" Type="http://schemas.openxmlformats.org/officeDocument/2006/relationships/oleObject" Target="../embeddings/oleObject159.bin"/><Relationship Id="rId10" Type="http://schemas.openxmlformats.org/officeDocument/2006/relationships/image" Target="../media/image166.wmf"/><Relationship Id="rId4" Type="http://schemas.openxmlformats.org/officeDocument/2006/relationships/image" Target="../media/image163.wmf"/><Relationship Id="rId9" Type="http://schemas.openxmlformats.org/officeDocument/2006/relationships/oleObject" Target="../embeddings/oleObject156.bin"/><Relationship Id="rId14" Type="http://schemas.openxmlformats.org/officeDocument/2006/relationships/image" Target="../media/image168.wmf"/></Relationships>
</file>

<file path=ppt/slides/_rels/slide102.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165.bin"/><Relationship Id="rId3" Type="http://schemas.openxmlformats.org/officeDocument/2006/relationships/oleObject" Target="../embeddings/oleObject160.bin"/><Relationship Id="rId7" Type="http://schemas.openxmlformats.org/officeDocument/2006/relationships/oleObject" Target="../embeddings/oleObject162.bin"/><Relationship Id="rId12" Type="http://schemas.openxmlformats.org/officeDocument/2006/relationships/image" Target="../media/image174.wmf"/><Relationship Id="rId2" Type="http://schemas.openxmlformats.org/officeDocument/2006/relationships/slideLayout" Target="../slideLayouts/slideLayout2.xml"/><Relationship Id="rId16" Type="http://schemas.openxmlformats.org/officeDocument/2006/relationships/image" Target="../media/image176.wmf"/><Relationship Id="rId1" Type="http://schemas.openxmlformats.org/officeDocument/2006/relationships/vmlDrawing" Target="../drawings/vmlDrawing45.vml"/><Relationship Id="rId6" Type="http://schemas.openxmlformats.org/officeDocument/2006/relationships/image" Target="../media/image171.wmf"/><Relationship Id="rId11" Type="http://schemas.openxmlformats.org/officeDocument/2006/relationships/oleObject" Target="../embeddings/oleObject164.bin"/><Relationship Id="rId5" Type="http://schemas.openxmlformats.org/officeDocument/2006/relationships/oleObject" Target="../embeddings/oleObject161.bin"/><Relationship Id="rId15" Type="http://schemas.openxmlformats.org/officeDocument/2006/relationships/oleObject" Target="../embeddings/oleObject166.bin"/><Relationship Id="rId10" Type="http://schemas.openxmlformats.org/officeDocument/2006/relationships/image" Target="../media/image173.wmf"/><Relationship Id="rId4" Type="http://schemas.openxmlformats.org/officeDocument/2006/relationships/image" Target="../media/image170.wmf"/><Relationship Id="rId9" Type="http://schemas.openxmlformats.org/officeDocument/2006/relationships/oleObject" Target="../embeddings/oleObject163.bin"/><Relationship Id="rId14" Type="http://schemas.openxmlformats.org/officeDocument/2006/relationships/image" Target="../media/image175.w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169.bin"/><Relationship Id="rId3" Type="http://schemas.openxmlformats.org/officeDocument/2006/relationships/oleObject" Target="../embeddings/oleObject167.bin"/><Relationship Id="rId7" Type="http://schemas.openxmlformats.org/officeDocument/2006/relationships/image" Target="../media/image178.wmf"/><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oleObject" Target="../embeddings/oleObject168.bin"/><Relationship Id="rId11" Type="http://schemas.openxmlformats.org/officeDocument/2006/relationships/image" Target="../media/image180.wmf"/><Relationship Id="rId5" Type="http://schemas.openxmlformats.org/officeDocument/2006/relationships/image" Target="../media/image181.png"/><Relationship Id="rId10" Type="http://schemas.openxmlformats.org/officeDocument/2006/relationships/oleObject" Target="../embeddings/oleObject170.bin"/><Relationship Id="rId4" Type="http://schemas.openxmlformats.org/officeDocument/2006/relationships/image" Target="../media/image177.wmf"/><Relationship Id="rId9" Type="http://schemas.openxmlformats.org/officeDocument/2006/relationships/image" Target="../media/image179.wmf"/></Relationships>
</file>

<file path=ppt/slides/_rels/slide106.x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oleObject" Target="../embeddings/oleObject171.bin"/><Relationship Id="rId7" Type="http://schemas.openxmlformats.org/officeDocument/2006/relationships/oleObject" Target="../embeddings/oleObject173.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83.wmf"/><Relationship Id="rId5" Type="http://schemas.openxmlformats.org/officeDocument/2006/relationships/oleObject" Target="../embeddings/oleObject172.bin"/><Relationship Id="rId10" Type="http://schemas.openxmlformats.org/officeDocument/2006/relationships/image" Target="../media/image185.wmf"/><Relationship Id="rId4" Type="http://schemas.openxmlformats.org/officeDocument/2006/relationships/image" Target="../media/image182.wmf"/><Relationship Id="rId9" Type="http://schemas.openxmlformats.org/officeDocument/2006/relationships/oleObject" Target="../embeddings/oleObject174.bin"/></Relationships>
</file>

<file path=ppt/slides/_rels/slide107.x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oleObject" Target="../embeddings/oleObject175.bin"/><Relationship Id="rId7" Type="http://schemas.openxmlformats.org/officeDocument/2006/relationships/oleObject" Target="../embeddings/oleObject177.bin"/><Relationship Id="rId12" Type="http://schemas.openxmlformats.org/officeDocument/2006/relationships/image" Target="../media/image190.wmf"/><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87.wmf"/><Relationship Id="rId11" Type="http://schemas.openxmlformats.org/officeDocument/2006/relationships/oleObject" Target="../embeddings/oleObject179.bin"/><Relationship Id="rId5" Type="http://schemas.openxmlformats.org/officeDocument/2006/relationships/oleObject" Target="../embeddings/oleObject176.bin"/><Relationship Id="rId10" Type="http://schemas.openxmlformats.org/officeDocument/2006/relationships/image" Target="../media/image189.wmf"/><Relationship Id="rId4" Type="http://schemas.openxmlformats.org/officeDocument/2006/relationships/image" Target="../media/image186.wmf"/><Relationship Id="rId9" Type="http://schemas.openxmlformats.org/officeDocument/2006/relationships/oleObject" Target="../embeddings/oleObject178.bin"/></Relationships>
</file>

<file path=ppt/slides/_rels/slide108.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180.bin"/><Relationship Id="rId7" Type="http://schemas.openxmlformats.org/officeDocument/2006/relationships/oleObject" Target="../embeddings/oleObject182.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92.wmf"/><Relationship Id="rId5" Type="http://schemas.openxmlformats.org/officeDocument/2006/relationships/oleObject" Target="../embeddings/oleObject181.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183.bin"/></Relationships>
</file>

<file path=ppt/slides/_rels/slide109.xml.rels><?xml version="1.0" encoding="UTF-8" standalone="yes"?>
<Relationships xmlns="http://schemas.openxmlformats.org/package/2006/relationships"><Relationship Id="rId8" Type="http://schemas.openxmlformats.org/officeDocument/2006/relationships/image" Target="../media/image197.wmf"/><Relationship Id="rId3" Type="http://schemas.openxmlformats.org/officeDocument/2006/relationships/oleObject" Target="../embeddings/oleObject184.bin"/><Relationship Id="rId7" Type="http://schemas.openxmlformats.org/officeDocument/2006/relationships/oleObject" Target="../embeddings/oleObject186.bin"/><Relationship Id="rId12" Type="http://schemas.openxmlformats.org/officeDocument/2006/relationships/image" Target="../media/image199.wmf"/><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96.wmf"/><Relationship Id="rId11" Type="http://schemas.openxmlformats.org/officeDocument/2006/relationships/oleObject" Target="../embeddings/oleObject188.bin"/><Relationship Id="rId5" Type="http://schemas.openxmlformats.org/officeDocument/2006/relationships/oleObject" Target="../embeddings/oleObject185.bin"/><Relationship Id="rId10" Type="http://schemas.openxmlformats.org/officeDocument/2006/relationships/image" Target="../media/image198.wmf"/><Relationship Id="rId4" Type="http://schemas.openxmlformats.org/officeDocument/2006/relationships/image" Target="../media/image195.wmf"/><Relationship Id="rId9" Type="http://schemas.openxmlformats.org/officeDocument/2006/relationships/oleObject" Target="../embeddings/oleObject18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8" Type="http://schemas.openxmlformats.org/officeDocument/2006/relationships/image" Target="../media/image202.wmf"/><Relationship Id="rId13" Type="http://schemas.openxmlformats.org/officeDocument/2006/relationships/oleObject" Target="../embeddings/oleObject194.bin"/><Relationship Id="rId18" Type="http://schemas.openxmlformats.org/officeDocument/2006/relationships/image" Target="../media/image207.wmf"/><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204.wmf"/><Relationship Id="rId17" Type="http://schemas.openxmlformats.org/officeDocument/2006/relationships/oleObject" Target="../embeddings/oleObject196.bin"/><Relationship Id="rId2" Type="http://schemas.openxmlformats.org/officeDocument/2006/relationships/slideLayout" Target="../slideLayouts/slideLayout2.xml"/><Relationship Id="rId16" Type="http://schemas.openxmlformats.org/officeDocument/2006/relationships/image" Target="../media/image206.wmf"/><Relationship Id="rId20" Type="http://schemas.openxmlformats.org/officeDocument/2006/relationships/image" Target="../media/image208.wmf"/><Relationship Id="rId1" Type="http://schemas.openxmlformats.org/officeDocument/2006/relationships/vmlDrawing" Target="../drawings/vmlDrawing51.vml"/><Relationship Id="rId6" Type="http://schemas.openxmlformats.org/officeDocument/2006/relationships/image" Target="../media/image201.w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203.wmf"/><Relationship Id="rId19" Type="http://schemas.openxmlformats.org/officeDocument/2006/relationships/oleObject" Target="../embeddings/oleObject197.bin"/><Relationship Id="rId4" Type="http://schemas.openxmlformats.org/officeDocument/2006/relationships/image" Target="../media/image200.wmf"/><Relationship Id="rId9" Type="http://schemas.openxmlformats.org/officeDocument/2006/relationships/oleObject" Target="../embeddings/oleObject192.bin"/><Relationship Id="rId14" Type="http://schemas.openxmlformats.org/officeDocument/2006/relationships/image" Target="../media/image205.wmf"/></Relationships>
</file>

<file path=ppt/slides/_rels/slide111.xml.rels><?xml version="1.0" encoding="UTF-8" standalone="yes"?>
<Relationships xmlns="http://schemas.openxmlformats.org/package/2006/relationships"><Relationship Id="rId8" Type="http://schemas.openxmlformats.org/officeDocument/2006/relationships/image" Target="../media/image211.wmf"/><Relationship Id="rId13" Type="http://schemas.openxmlformats.org/officeDocument/2006/relationships/oleObject" Target="../embeddings/oleObject203.bin"/><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213.wmf"/><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210.wmf"/><Relationship Id="rId11" Type="http://schemas.openxmlformats.org/officeDocument/2006/relationships/oleObject" Target="../embeddings/oleObject202.bin"/><Relationship Id="rId5" Type="http://schemas.openxmlformats.org/officeDocument/2006/relationships/oleObject" Target="../embeddings/oleObject199.bin"/><Relationship Id="rId10" Type="http://schemas.openxmlformats.org/officeDocument/2006/relationships/image" Target="../media/image212.wmf"/><Relationship Id="rId4" Type="http://schemas.openxmlformats.org/officeDocument/2006/relationships/image" Target="../media/image209.wmf"/><Relationship Id="rId9" Type="http://schemas.openxmlformats.org/officeDocument/2006/relationships/oleObject" Target="../embeddings/oleObject201.bin"/><Relationship Id="rId14" Type="http://schemas.openxmlformats.org/officeDocument/2006/relationships/image" Target="../media/image214.wmf"/></Relationships>
</file>

<file path=ppt/slides/_rels/slide112.xml.rels><?xml version="1.0" encoding="UTF-8" standalone="yes"?>
<Relationships xmlns="http://schemas.openxmlformats.org/package/2006/relationships"><Relationship Id="rId8" Type="http://schemas.openxmlformats.org/officeDocument/2006/relationships/image" Target="../media/image217.wmf"/><Relationship Id="rId13" Type="http://schemas.openxmlformats.org/officeDocument/2006/relationships/oleObject" Target="../embeddings/oleObject209.bin"/><Relationship Id="rId3" Type="http://schemas.openxmlformats.org/officeDocument/2006/relationships/oleObject" Target="../embeddings/oleObject204.bin"/><Relationship Id="rId7" Type="http://schemas.openxmlformats.org/officeDocument/2006/relationships/oleObject" Target="../embeddings/oleObject206.bin"/><Relationship Id="rId12" Type="http://schemas.openxmlformats.org/officeDocument/2006/relationships/image" Target="../media/image219.wmf"/><Relationship Id="rId2" Type="http://schemas.openxmlformats.org/officeDocument/2006/relationships/slideLayout" Target="../slideLayouts/slideLayout2.xml"/><Relationship Id="rId1" Type="http://schemas.openxmlformats.org/officeDocument/2006/relationships/vmlDrawing" Target="../drawings/vmlDrawing53.vml"/><Relationship Id="rId6" Type="http://schemas.openxmlformats.org/officeDocument/2006/relationships/image" Target="../media/image216.wmf"/><Relationship Id="rId11" Type="http://schemas.openxmlformats.org/officeDocument/2006/relationships/oleObject" Target="../embeddings/oleObject208.bin"/><Relationship Id="rId5" Type="http://schemas.openxmlformats.org/officeDocument/2006/relationships/oleObject" Target="../embeddings/oleObject205.bin"/><Relationship Id="rId10" Type="http://schemas.openxmlformats.org/officeDocument/2006/relationships/image" Target="../media/image218.wmf"/><Relationship Id="rId4" Type="http://schemas.openxmlformats.org/officeDocument/2006/relationships/image" Target="../media/image215.wmf"/><Relationship Id="rId9" Type="http://schemas.openxmlformats.org/officeDocument/2006/relationships/oleObject" Target="../embeddings/oleObject207.bin"/><Relationship Id="rId14" Type="http://schemas.openxmlformats.org/officeDocument/2006/relationships/image" Target="../media/image220.wmf"/></Relationships>
</file>

<file path=ppt/slides/_rels/slide113.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slideLayout" Target="../slideLayouts/slideLayout2.xml"/><Relationship Id="rId1" Type="http://schemas.openxmlformats.org/officeDocument/2006/relationships/vmlDrawing" Target="../drawings/vmlDrawing54.vml"/><Relationship Id="rId5" Type="http://schemas.openxmlformats.org/officeDocument/2006/relationships/image" Target="../media/image221.wmf"/><Relationship Id="rId4" Type="http://schemas.openxmlformats.org/officeDocument/2006/relationships/oleObject" Target="../embeddings/oleObject210.bin"/></Relationships>
</file>

<file path=ppt/slides/_rels/slide114.xml.rels><?xml version="1.0" encoding="UTF-8" standalone="yes"?>
<Relationships xmlns="http://schemas.openxmlformats.org/package/2006/relationships"><Relationship Id="rId8" Type="http://schemas.openxmlformats.org/officeDocument/2006/relationships/image" Target="../media/image225.wmf"/><Relationship Id="rId3" Type="http://schemas.openxmlformats.org/officeDocument/2006/relationships/oleObject" Target="../embeddings/oleObject211.bin"/><Relationship Id="rId7" Type="http://schemas.openxmlformats.org/officeDocument/2006/relationships/oleObject" Target="../embeddings/oleObject213.bin"/><Relationship Id="rId2" Type="http://schemas.openxmlformats.org/officeDocument/2006/relationships/slideLayout" Target="../slideLayouts/slideLayout2.xml"/><Relationship Id="rId1" Type="http://schemas.openxmlformats.org/officeDocument/2006/relationships/vmlDrawing" Target="../drawings/vmlDrawing55.vml"/><Relationship Id="rId6" Type="http://schemas.openxmlformats.org/officeDocument/2006/relationships/image" Target="../media/image224.wmf"/><Relationship Id="rId5" Type="http://schemas.openxmlformats.org/officeDocument/2006/relationships/oleObject" Target="../embeddings/oleObject212.bin"/><Relationship Id="rId10" Type="http://schemas.openxmlformats.org/officeDocument/2006/relationships/image" Target="../media/image226.wmf"/><Relationship Id="rId4" Type="http://schemas.openxmlformats.org/officeDocument/2006/relationships/image" Target="../media/image223.wmf"/><Relationship Id="rId9" Type="http://schemas.openxmlformats.org/officeDocument/2006/relationships/oleObject" Target="../embeddings/oleObject214.bin"/></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15.bin"/><Relationship Id="rId2" Type="http://schemas.openxmlformats.org/officeDocument/2006/relationships/slideLayout" Target="../slideLayouts/slideLayout2.xml"/><Relationship Id="rId1" Type="http://schemas.openxmlformats.org/officeDocument/2006/relationships/vmlDrawing" Target="../drawings/vmlDrawing56.vml"/><Relationship Id="rId4" Type="http://schemas.openxmlformats.org/officeDocument/2006/relationships/image" Target="../media/image227.w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16.bin"/><Relationship Id="rId2" Type="http://schemas.openxmlformats.org/officeDocument/2006/relationships/slideLayout" Target="../slideLayouts/slideLayout2.xml"/><Relationship Id="rId1" Type="http://schemas.openxmlformats.org/officeDocument/2006/relationships/vmlDrawing" Target="../drawings/vmlDrawing57.vml"/><Relationship Id="rId6" Type="http://schemas.openxmlformats.org/officeDocument/2006/relationships/image" Target="../media/image229.wmf"/><Relationship Id="rId5" Type="http://schemas.openxmlformats.org/officeDocument/2006/relationships/oleObject" Target="../embeddings/oleObject217.bin"/><Relationship Id="rId4" Type="http://schemas.openxmlformats.org/officeDocument/2006/relationships/image" Target="../media/image228.wmf"/></Relationships>
</file>

<file path=ppt/slides/_rels/slide117.xml.rels><?xml version="1.0" encoding="UTF-8" standalone="yes"?>
<Relationships xmlns="http://schemas.openxmlformats.org/package/2006/relationships"><Relationship Id="rId8" Type="http://schemas.openxmlformats.org/officeDocument/2006/relationships/image" Target="../media/image232.wmf"/><Relationship Id="rId3" Type="http://schemas.openxmlformats.org/officeDocument/2006/relationships/oleObject" Target="../embeddings/oleObject218.bin"/><Relationship Id="rId7" Type="http://schemas.openxmlformats.org/officeDocument/2006/relationships/oleObject" Target="../embeddings/oleObject220.bin"/><Relationship Id="rId2" Type="http://schemas.openxmlformats.org/officeDocument/2006/relationships/slideLayout" Target="../slideLayouts/slideLayout6.xml"/><Relationship Id="rId1" Type="http://schemas.openxmlformats.org/officeDocument/2006/relationships/vmlDrawing" Target="../drawings/vmlDrawing58.vml"/><Relationship Id="rId6" Type="http://schemas.openxmlformats.org/officeDocument/2006/relationships/image" Target="../media/image231.wmf"/><Relationship Id="rId5" Type="http://schemas.openxmlformats.org/officeDocument/2006/relationships/oleObject" Target="../embeddings/oleObject219.bin"/><Relationship Id="rId10" Type="http://schemas.openxmlformats.org/officeDocument/2006/relationships/image" Target="../media/image233.wmf"/><Relationship Id="rId4" Type="http://schemas.openxmlformats.org/officeDocument/2006/relationships/image" Target="../media/image230.wmf"/><Relationship Id="rId9" Type="http://schemas.openxmlformats.org/officeDocument/2006/relationships/oleObject" Target="../embeddings/oleObject221.bin"/></Relationships>
</file>

<file path=ppt/slides/_rels/slide118.xml.rels><?xml version="1.0" encoding="UTF-8" standalone="yes"?>
<Relationships xmlns="http://schemas.openxmlformats.org/package/2006/relationships"><Relationship Id="rId8" Type="http://schemas.openxmlformats.org/officeDocument/2006/relationships/image" Target="../media/image236.wmf"/><Relationship Id="rId13" Type="http://schemas.openxmlformats.org/officeDocument/2006/relationships/oleObject" Target="../embeddings/oleObject227.bin"/><Relationship Id="rId18" Type="http://schemas.openxmlformats.org/officeDocument/2006/relationships/image" Target="../media/image241.wmf"/><Relationship Id="rId3" Type="http://schemas.openxmlformats.org/officeDocument/2006/relationships/oleObject" Target="../embeddings/oleObject222.bin"/><Relationship Id="rId21" Type="http://schemas.openxmlformats.org/officeDocument/2006/relationships/oleObject" Target="../embeddings/oleObject231.bin"/><Relationship Id="rId7" Type="http://schemas.openxmlformats.org/officeDocument/2006/relationships/oleObject" Target="../embeddings/oleObject224.bin"/><Relationship Id="rId12" Type="http://schemas.openxmlformats.org/officeDocument/2006/relationships/image" Target="../media/image238.wmf"/><Relationship Id="rId17" Type="http://schemas.openxmlformats.org/officeDocument/2006/relationships/oleObject" Target="../embeddings/oleObject229.bin"/><Relationship Id="rId2" Type="http://schemas.openxmlformats.org/officeDocument/2006/relationships/slideLayout" Target="../slideLayouts/slideLayout2.xml"/><Relationship Id="rId16" Type="http://schemas.openxmlformats.org/officeDocument/2006/relationships/image" Target="../media/image240.wmf"/><Relationship Id="rId20" Type="http://schemas.openxmlformats.org/officeDocument/2006/relationships/image" Target="../media/image242.wmf"/><Relationship Id="rId1" Type="http://schemas.openxmlformats.org/officeDocument/2006/relationships/vmlDrawing" Target="../drawings/vmlDrawing59.vml"/><Relationship Id="rId6" Type="http://schemas.openxmlformats.org/officeDocument/2006/relationships/image" Target="../media/image235.wmf"/><Relationship Id="rId11" Type="http://schemas.openxmlformats.org/officeDocument/2006/relationships/oleObject" Target="../embeddings/oleObject226.bin"/><Relationship Id="rId5" Type="http://schemas.openxmlformats.org/officeDocument/2006/relationships/oleObject" Target="../embeddings/oleObject223.bin"/><Relationship Id="rId15" Type="http://schemas.openxmlformats.org/officeDocument/2006/relationships/oleObject" Target="../embeddings/oleObject228.bin"/><Relationship Id="rId10" Type="http://schemas.openxmlformats.org/officeDocument/2006/relationships/image" Target="../media/image237.wmf"/><Relationship Id="rId19" Type="http://schemas.openxmlformats.org/officeDocument/2006/relationships/oleObject" Target="../embeddings/oleObject230.bin"/><Relationship Id="rId4" Type="http://schemas.openxmlformats.org/officeDocument/2006/relationships/image" Target="../media/image234.wmf"/><Relationship Id="rId9" Type="http://schemas.openxmlformats.org/officeDocument/2006/relationships/oleObject" Target="../embeddings/oleObject225.bin"/><Relationship Id="rId14" Type="http://schemas.openxmlformats.org/officeDocument/2006/relationships/image" Target="../media/image239.wmf"/><Relationship Id="rId22" Type="http://schemas.openxmlformats.org/officeDocument/2006/relationships/image" Target="../media/image243.wmf"/></Relationships>
</file>

<file path=ppt/slides/_rels/slide119.xml.rels><?xml version="1.0" encoding="UTF-8" standalone="yes"?>
<Relationships xmlns="http://schemas.openxmlformats.org/package/2006/relationships"><Relationship Id="rId8" Type="http://schemas.openxmlformats.org/officeDocument/2006/relationships/image" Target="../media/image246.wmf"/><Relationship Id="rId13" Type="http://schemas.openxmlformats.org/officeDocument/2006/relationships/oleObject" Target="../embeddings/oleObject237.bin"/><Relationship Id="rId18" Type="http://schemas.openxmlformats.org/officeDocument/2006/relationships/image" Target="../media/image251.wmf"/><Relationship Id="rId3" Type="http://schemas.openxmlformats.org/officeDocument/2006/relationships/oleObject" Target="../embeddings/oleObject232.bin"/><Relationship Id="rId21" Type="http://schemas.openxmlformats.org/officeDocument/2006/relationships/oleObject" Target="../embeddings/oleObject241.bin"/><Relationship Id="rId7" Type="http://schemas.openxmlformats.org/officeDocument/2006/relationships/oleObject" Target="../embeddings/oleObject234.bin"/><Relationship Id="rId12" Type="http://schemas.openxmlformats.org/officeDocument/2006/relationships/image" Target="../media/image248.wmf"/><Relationship Id="rId17" Type="http://schemas.openxmlformats.org/officeDocument/2006/relationships/oleObject" Target="../embeddings/oleObject239.bin"/><Relationship Id="rId2" Type="http://schemas.openxmlformats.org/officeDocument/2006/relationships/slideLayout" Target="../slideLayouts/slideLayout2.xml"/><Relationship Id="rId16" Type="http://schemas.openxmlformats.org/officeDocument/2006/relationships/image" Target="../media/image250.wmf"/><Relationship Id="rId20" Type="http://schemas.openxmlformats.org/officeDocument/2006/relationships/image" Target="../media/image252.wmf"/><Relationship Id="rId1" Type="http://schemas.openxmlformats.org/officeDocument/2006/relationships/vmlDrawing" Target="../drawings/vmlDrawing60.vml"/><Relationship Id="rId6" Type="http://schemas.openxmlformats.org/officeDocument/2006/relationships/image" Target="../media/image245.wmf"/><Relationship Id="rId11" Type="http://schemas.openxmlformats.org/officeDocument/2006/relationships/oleObject" Target="../embeddings/oleObject236.bin"/><Relationship Id="rId24" Type="http://schemas.openxmlformats.org/officeDocument/2006/relationships/image" Target="../media/image254.wmf"/><Relationship Id="rId5" Type="http://schemas.openxmlformats.org/officeDocument/2006/relationships/oleObject" Target="../embeddings/oleObject233.bin"/><Relationship Id="rId15" Type="http://schemas.openxmlformats.org/officeDocument/2006/relationships/oleObject" Target="../embeddings/oleObject238.bin"/><Relationship Id="rId23" Type="http://schemas.openxmlformats.org/officeDocument/2006/relationships/oleObject" Target="../embeddings/oleObject242.bin"/><Relationship Id="rId10" Type="http://schemas.openxmlformats.org/officeDocument/2006/relationships/image" Target="../media/image247.wmf"/><Relationship Id="rId19" Type="http://schemas.openxmlformats.org/officeDocument/2006/relationships/oleObject" Target="../embeddings/oleObject240.bin"/><Relationship Id="rId4" Type="http://schemas.openxmlformats.org/officeDocument/2006/relationships/image" Target="../media/image244.wmf"/><Relationship Id="rId9" Type="http://schemas.openxmlformats.org/officeDocument/2006/relationships/oleObject" Target="../embeddings/oleObject235.bin"/><Relationship Id="rId14" Type="http://schemas.openxmlformats.org/officeDocument/2006/relationships/image" Target="../media/image249.wmf"/><Relationship Id="rId22" Type="http://schemas.openxmlformats.org/officeDocument/2006/relationships/image" Target="../media/image25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55.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56.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57.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58.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59.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60.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61.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62.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6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26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3.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1.xml"/><Relationship Id="rId7"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7.png"/></Relationships>
</file>

<file path=ppt/slides/_rels/slide51.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7.bin"/><Relationship Id="rId3" Type="http://schemas.openxmlformats.org/officeDocument/2006/relationships/notesSlide" Target="../notesSlides/notesSlide2.xml"/><Relationship Id="rId7" Type="http://schemas.openxmlformats.org/officeDocument/2006/relationships/oleObject" Target="../embeddings/oleObject14.bin"/><Relationship Id="rId12" Type="http://schemas.openxmlformats.org/officeDocument/2006/relationships/image" Target="../media/image31.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28.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30.wmf"/><Relationship Id="rId4" Type="http://schemas.openxmlformats.org/officeDocument/2006/relationships/image" Target="../media/image27.png"/><Relationship Id="rId9" Type="http://schemas.openxmlformats.org/officeDocument/2006/relationships/oleObject" Target="../embeddings/oleObject15.bin"/><Relationship Id="rId14" Type="http://schemas.openxmlformats.org/officeDocument/2006/relationships/image" Target="../media/image32.wmf"/></Relationships>
</file>

<file path=ppt/slides/_rels/slide52.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22.bin"/><Relationship Id="rId3" Type="http://schemas.openxmlformats.org/officeDocument/2006/relationships/notesSlide" Target="../notesSlides/notesSlide3.xml"/><Relationship Id="rId7" Type="http://schemas.openxmlformats.org/officeDocument/2006/relationships/oleObject" Target="../embeddings/oleObject19.bin"/><Relationship Id="rId12" Type="http://schemas.openxmlformats.org/officeDocument/2006/relationships/image" Target="../media/image36.wmf"/><Relationship Id="rId2" Type="http://schemas.openxmlformats.org/officeDocument/2006/relationships/slideLayout" Target="../slideLayouts/slideLayout4.xml"/><Relationship Id="rId16" Type="http://schemas.openxmlformats.org/officeDocument/2006/relationships/image" Target="../media/image38.wmf"/><Relationship Id="rId1" Type="http://schemas.openxmlformats.org/officeDocument/2006/relationships/vmlDrawing" Target="../drawings/vmlDrawing12.vml"/><Relationship Id="rId6" Type="http://schemas.openxmlformats.org/officeDocument/2006/relationships/image" Target="../media/image33.wmf"/><Relationship Id="rId11" Type="http://schemas.openxmlformats.org/officeDocument/2006/relationships/oleObject" Target="../embeddings/oleObject21.bin"/><Relationship Id="rId5" Type="http://schemas.openxmlformats.org/officeDocument/2006/relationships/oleObject" Target="../embeddings/oleObject18.bin"/><Relationship Id="rId15" Type="http://schemas.openxmlformats.org/officeDocument/2006/relationships/oleObject" Target="../embeddings/oleObject23.bin"/><Relationship Id="rId10" Type="http://schemas.openxmlformats.org/officeDocument/2006/relationships/image" Target="../media/image35.wmf"/><Relationship Id="rId4" Type="http://schemas.openxmlformats.org/officeDocument/2006/relationships/image" Target="../media/image27.png"/><Relationship Id="rId9" Type="http://schemas.openxmlformats.org/officeDocument/2006/relationships/oleObject" Target="../embeddings/oleObject20.bin"/><Relationship Id="rId14" Type="http://schemas.openxmlformats.org/officeDocument/2006/relationships/image" Target="../media/image3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0.wmf"/><Relationship Id="rId5" Type="http://schemas.openxmlformats.org/officeDocument/2006/relationships/oleObject" Target="../embeddings/oleObject25.bin"/><Relationship Id="rId4" Type="http://schemas.openxmlformats.org/officeDocument/2006/relationships/image" Target="../media/image39.wmf"/></Relationships>
</file>

<file path=ppt/slides/_rels/slide5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2.wmf"/><Relationship Id="rId5" Type="http://schemas.openxmlformats.org/officeDocument/2006/relationships/oleObject" Target="../embeddings/oleObject27.bin"/><Relationship Id="rId4" Type="http://schemas.openxmlformats.org/officeDocument/2006/relationships/image" Target="../media/image41.wmf"/></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5.wmf"/></Relationships>
</file>

<file path=ppt/slides/_rels/slide5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47.wmf"/><Relationship Id="rId5" Type="http://schemas.openxmlformats.org/officeDocument/2006/relationships/oleObject" Target="../embeddings/oleObject31.bin"/><Relationship Id="rId4" Type="http://schemas.openxmlformats.org/officeDocument/2006/relationships/image" Target="../media/image46.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50.wmf"/><Relationship Id="rId5" Type="http://schemas.openxmlformats.org/officeDocument/2006/relationships/oleObject" Target="../embeddings/oleObject34.bin"/><Relationship Id="rId4" Type="http://schemas.openxmlformats.org/officeDocument/2006/relationships/image" Target="../media/image4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oleObject" Target="../embeddings/oleObject40.bin"/><Relationship Id="rId3" Type="http://schemas.openxmlformats.org/officeDocument/2006/relationships/notesSlide" Target="../notesSlides/notesSlide4.xml"/><Relationship Id="rId7" Type="http://schemas.openxmlformats.org/officeDocument/2006/relationships/oleObject" Target="../embeddings/oleObject37.bin"/><Relationship Id="rId12" Type="http://schemas.openxmlformats.org/officeDocument/2006/relationships/image" Target="../media/image55.wmf"/><Relationship Id="rId2" Type="http://schemas.openxmlformats.org/officeDocument/2006/relationships/slideLayout" Target="../slideLayouts/slideLayout5.xml"/><Relationship Id="rId16" Type="http://schemas.openxmlformats.org/officeDocument/2006/relationships/image" Target="../media/image57.wmf"/><Relationship Id="rId1" Type="http://schemas.openxmlformats.org/officeDocument/2006/relationships/vmlDrawing" Target="../drawings/vmlDrawing18.vml"/><Relationship Id="rId6" Type="http://schemas.openxmlformats.org/officeDocument/2006/relationships/image" Target="../media/image52.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54.wmf"/><Relationship Id="rId4" Type="http://schemas.openxmlformats.org/officeDocument/2006/relationships/image" Target="../media/image27.png"/><Relationship Id="rId9" Type="http://schemas.openxmlformats.org/officeDocument/2006/relationships/oleObject" Target="../embeddings/oleObject38.bin"/><Relationship Id="rId14" Type="http://schemas.openxmlformats.org/officeDocument/2006/relationships/image" Target="../media/image56.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59.wmf"/><Relationship Id="rId5" Type="http://schemas.openxmlformats.org/officeDocument/2006/relationships/oleObject" Target="../embeddings/oleObject43.bin"/><Relationship Id="rId4" Type="http://schemas.openxmlformats.org/officeDocument/2006/relationships/image" Target="../media/image58.wmf"/></Relationships>
</file>

<file path=ppt/slides/_rels/slide62.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49.bin"/><Relationship Id="rId18" Type="http://schemas.openxmlformats.org/officeDocument/2006/relationships/image" Target="../media/image67.w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64.wmf"/><Relationship Id="rId17" Type="http://schemas.openxmlformats.org/officeDocument/2006/relationships/oleObject" Target="../embeddings/oleObject51.bin"/><Relationship Id="rId2" Type="http://schemas.openxmlformats.org/officeDocument/2006/relationships/slideLayout" Target="../slideLayouts/slideLayout2.xml"/><Relationship Id="rId16" Type="http://schemas.openxmlformats.org/officeDocument/2006/relationships/image" Target="../media/image66.wmf"/><Relationship Id="rId20" Type="http://schemas.openxmlformats.org/officeDocument/2006/relationships/image" Target="../media/image68.wmf"/><Relationship Id="rId1" Type="http://schemas.openxmlformats.org/officeDocument/2006/relationships/vmlDrawing" Target="../drawings/vmlDrawing20.vml"/><Relationship Id="rId6" Type="http://schemas.openxmlformats.org/officeDocument/2006/relationships/image" Target="../media/image61.wmf"/><Relationship Id="rId11" Type="http://schemas.openxmlformats.org/officeDocument/2006/relationships/oleObject" Target="../embeddings/oleObject48.bin"/><Relationship Id="rId24" Type="http://schemas.openxmlformats.org/officeDocument/2006/relationships/image" Target="../media/image70.w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10" Type="http://schemas.openxmlformats.org/officeDocument/2006/relationships/image" Target="../media/image63.wmf"/><Relationship Id="rId19" Type="http://schemas.openxmlformats.org/officeDocument/2006/relationships/oleObject" Target="../embeddings/oleObject52.bin"/><Relationship Id="rId4" Type="http://schemas.openxmlformats.org/officeDocument/2006/relationships/image" Target="../media/image60.wmf"/><Relationship Id="rId9" Type="http://schemas.openxmlformats.org/officeDocument/2006/relationships/oleObject" Target="../embeddings/oleObject47.bin"/><Relationship Id="rId14" Type="http://schemas.openxmlformats.org/officeDocument/2006/relationships/image" Target="../media/image65.wmf"/><Relationship Id="rId22" Type="http://schemas.openxmlformats.org/officeDocument/2006/relationships/image" Target="../media/image69.wmf"/></Relationships>
</file>

<file path=ppt/slides/_rels/slide63.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72.wmf"/><Relationship Id="rId5" Type="http://schemas.openxmlformats.org/officeDocument/2006/relationships/oleObject" Target="../embeddings/oleObject56.bin"/><Relationship Id="rId4" Type="http://schemas.openxmlformats.org/officeDocument/2006/relationships/image" Target="../media/image71.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74.wmf"/></Relationships>
</file>

<file path=ppt/slides/_rels/slide65.xml.rels><?xml version="1.0" encoding="UTF-8" standalone="yes"?>
<Relationships xmlns="http://schemas.openxmlformats.org/package/2006/relationships"><Relationship Id="rId8" Type="http://schemas.openxmlformats.org/officeDocument/2006/relationships/image" Target="../media/image77.wmf"/><Relationship Id="rId13" Type="http://schemas.openxmlformats.org/officeDocument/2006/relationships/oleObject" Target="../embeddings/oleObject64.bin"/><Relationship Id="rId18" Type="http://schemas.openxmlformats.org/officeDocument/2006/relationships/image" Target="../media/image82.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79.wmf"/><Relationship Id="rId17" Type="http://schemas.openxmlformats.org/officeDocument/2006/relationships/oleObject" Target="../embeddings/oleObject66.bin"/><Relationship Id="rId2" Type="http://schemas.openxmlformats.org/officeDocument/2006/relationships/slideLayout" Target="../slideLayouts/slideLayout2.xml"/><Relationship Id="rId16" Type="http://schemas.openxmlformats.org/officeDocument/2006/relationships/image" Target="../media/image81.wmf"/><Relationship Id="rId20" Type="http://schemas.openxmlformats.org/officeDocument/2006/relationships/image" Target="../media/image83.wmf"/><Relationship Id="rId1" Type="http://schemas.openxmlformats.org/officeDocument/2006/relationships/vmlDrawing" Target="../drawings/vmlDrawing23.vml"/><Relationship Id="rId6" Type="http://schemas.openxmlformats.org/officeDocument/2006/relationships/image" Target="../media/image76.wmf"/><Relationship Id="rId11" Type="http://schemas.openxmlformats.org/officeDocument/2006/relationships/oleObject" Target="../embeddings/oleObject63.bin"/><Relationship Id="rId5" Type="http://schemas.openxmlformats.org/officeDocument/2006/relationships/oleObject" Target="../embeddings/oleObject60.bin"/><Relationship Id="rId15" Type="http://schemas.openxmlformats.org/officeDocument/2006/relationships/oleObject" Target="../embeddings/oleObject65.bin"/><Relationship Id="rId10" Type="http://schemas.openxmlformats.org/officeDocument/2006/relationships/image" Target="../media/image78.wmf"/><Relationship Id="rId19" Type="http://schemas.openxmlformats.org/officeDocument/2006/relationships/oleObject" Target="../embeddings/oleObject67.bin"/><Relationship Id="rId4" Type="http://schemas.openxmlformats.org/officeDocument/2006/relationships/image" Target="../media/image75.wmf"/><Relationship Id="rId9" Type="http://schemas.openxmlformats.org/officeDocument/2006/relationships/oleObject" Target="../embeddings/oleObject62.bin"/><Relationship Id="rId14" Type="http://schemas.openxmlformats.org/officeDocument/2006/relationships/image" Target="../media/image80.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85.wmf"/><Relationship Id="rId5" Type="http://schemas.openxmlformats.org/officeDocument/2006/relationships/oleObject" Target="../embeddings/oleObject69.bin"/><Relationship Id="rId4" Type="http://schemas.openxmlformats.org/officeDocument/2006/relationships/image" Target="../media/image84.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87.wmf"/><Relationship Id="rId5" Type="http://schemas.openxmlformats.org/officeDocument/2006/relationships/oleObject" Target="../embeddings/oleObject71.bin"/><Relationship Id="rId4" Type="http://schemas.openxmlformats.org/officeDocument/2006/relationships/image" Target="../media/image86.wmf"/></Relationships>
</file>

<file path=ppt/slides/_rels/slide68.xml.rels><?xml version="1.0" encoding="UTF-8" standalone="yes"?>
<Relationships xmlns="http://schemas.openxmlformats.org/package/2006/relationships"><Relationship Id="rId8" Type="http://schemas.openxmlformats.org/officeDocument/2006/relationships/image" Target="../media/image90.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89.wmf"/><Relationship Id="rId5" Type="http://schemas.openxmlformats.org/officeDocument/2006/relationships/oleObject" Target="../embeddings/oleObject73.bin"/><Relationship Id="rId4" Type="http://schemas.openxmlformats.org/officeDocument/2006/relationships/image" Target="../media/image88.wmf"/></Relationships>
</file>

<file path=ppt/slides/_rels/slide69.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75.bin"/><Relationship Id="rId7" Type="http://schemas.openxmlformats.org/officeDocument/2006/relationships/oleObject" Target="../embeddings/oleObject7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2.wmf"/><Relationship Id="rId5" Type="http://schemas.openxmlformats.org/officeDocument/2006/relationships/oleObject" Target="../embeddings/oleObject76.bin"/><Relationship Id="rId4" Type="http://schemas.openxmlformats.org/officeDocument/2006/relationships/image" Target="../media/image91.wmf"/></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image" Target="../media/image94.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95.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80.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97.wmf"/><Relationship Id="rId5" Type="http://schemas.openxmlformats.org/officeDocument/2006/relationships/oleObject" Target="../embeddings/oleObject81.bin"/><Relationship Id="rId4" Type="http://schemas.openxmlformats.org/officeDocument/2006/relationships/image" Target="../media/image96.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image" Target="../media/image98.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00.wmf"/><Relationship Id="rId5" Type="http://schemas.openxmlformats.org/officeDocument/2006/relationships/oleObject" Target="../embeddings/oleObject84.bin"/><Relationship Id="rId4" Type="http://schemas.openxmlformats.org/officeDocument/2006/relationships/image" Target="../media/image99.wmf"/></Relationships>
</file>

<file path=ppt/slides/_rels/slide7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33.vml"/><Relationship Id="rId6" Type="http://schemas.openxmlformats.org/officeDocument/2006/relationships/image" Target="../media/image102.wmf"/><Relationship Id="rId5" Type="http://schemas.openxmlformats.org/officeDocument/2006/relationships/oleObject" Target="../embeddings/oleObject85.bin"/><Relationship Id="rId4" Type="http://schemas.openxmlformats.org/officeDocument/2006/relationships/image" Target="../media/image27.png"/></Relationships>
</file>

<file path=ppt/slides/_rels/slide77.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notesSlide" Target="../notesSlides/notesSlide6.xml"/><Relationship Id="rId7" Type="http://schemas.openxmlformats.org/officeDocument/2006/relationships/oleObject" Target="../embeddings/oleObject87.bin"/><Relationship Id="rId12" Type="http://schemas.openxmlformats.org/officeDocument/2006/relationships/image" Target="../media/image106.wmf"/><Relationship Id="rId2" Type="http://schemas.openxmlformats.org/officeDocument/2006/relationships/slideLayout" Target="../slideLayouts/slideLayout4.xml"/><Relationship Id="rId1" Type="http://schemas.openxmlformats.org/officeDocument/2006/relationships/vmlDrawing" Target="../drawings/vmlDrawing34.vml"/><Relationship Id="rId6" Type="http://schemas.openxmlformats.org/officeDocument/2006/relationships/image" Target="../media/image103.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105.wmf"/><Relationship Id="rId4" Type="http://schemas.openxmlformats.org/officeDocument/2006/relationships/image" Target="../media/image27.png"/><Relationship Id="rId9" Type="http://schemas.openxmlformats.org/officeDocument/2006/relationships/oleObject" Target="../embeddings/oleObject88.bin"/></Relationships>
</file>

<file path=ppt/slides/_rels/slide78.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94.bin"/><Relationship Id="rId3" Type="http://schemas.openxmlformats.org/officeDocument/2006/relationships/notesSlide" Target="../notesSlides/notesSlide7.xml"/><Relationship Id="rId7" Type="http://schemas.openxmlformats.org/officeDocument/2006/relationships/oleObject" Target="../embeddings/oleObject91.bin"/><Relationship Id="rId12" Type="http://schemas.openxmlformats.org/officeDocument/2006/relationships/image" Target="../media/image110.wmf"/><Relationship Id="rId2" Type="http://schemas.openxmlformats.org/officeDocument/2006/relationships/slideLayout" Target="../slideLayouts/slideLayout4.xml"/><Relationship Id="rId16" Type="http://schemas.openxmlformats.org/officeDocument/2006/relationships/image" Target="../media/image112.wmf"/><Relationship Id="rId1" Type="http://schemas.openxmlformats.org/officeDocument/2006/relationships/vmlDrawing" Target="../drawings/vmlDrawing35.vml"/><Relationship Id="rId6" Type="http://schemas.openxmlformats.org/officeDocument/2006/relationships/image" Target="../media/image107.wmf"/><Relationship Id="rId11" Type="http://schemas.openxmlformats.org/officeDocument/2006/relationships/oleObject" Target="../embeddings/oleObject93.bin"/><Relationship Id="rId5" Type="http://schemas.openxmlformats.org/officeDocument/2006/relationships/oleObject" Target="../embeddings/oleObject90.bin"/><Relationship Id="rId15" Type="http://schemas.openxmlformats.org/officeDocument/2006/relationships/oleObject" Target="../embeddings/oleObject95.bin"/><Relationship Id="rId10" Type="http://schemas.openxmlformats.org/officeDocument/2006/relationships/image" Target="../media/image109.wmf"/><Relationship Id="rId4" Type="http://schemas.openxmlformats.org/officeDocument/2006/relationships/image" Target="../media/image27.png"/><Relationship Id="rId9" Type="http://schemas.openxmlformats.org/officeDocument/2006/relationships/oleObject" Target="../embeddings/oleObject92.bin"/><Relationship Id="rId14" Type="http://schemas.openxmlformats.org/officeDocument/2006/relationships/image" Target="../media/image111.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14.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99.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23.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20.w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22.wmf"/><Relationship Id="rId4" Type="http://schemas.openxmlformats.org/officeDocument/2006/relationships/image" Target="../media/image119.wmf"/><Relationship Id="rId9" Type="http://schemas.openxmlformats.org/officeDocument/2006/relationships/oleObject" Target="../embeddings/oleObject104.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128.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27.wmf"/><Relationship Id="rId5" Type="http://schemas.openxmlformats.org/officeDocument/2006/relationships/oleObject" Target="../embeddings/oleObject107.bin"/><Relationship Id="rId10" Type="http://schemas.openxmlformats.org/officeDocument/2006/relationships/image" Target="../media/image129.wmf"/><Relationship Id="rId4" Type="http://schemas.openxmlformats.org/officeDocument/2006/relationships/image" Target="../media/image126.wmf"/><Relationship Id="rId9" Type="http://schemas.openxmlformats.org/officeDocument/2006/relationships/oleObject" Target="../embeddings/oleObject109.bin"/></Relationships>
</file>

<file path=ppt/slides/_rels/slide94.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31.wmf"/><Relationship Id="rId5" Type="http://schemas.openxmlformats.org/officeDocument/2006/relationships/oleObject" Target="../embeddings/oleObject111.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13.bin"/></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oleObject" Target="../embeddings/oleObject119.bin"/><Relationship Id="rId3" Type="http://schemas.openxmlformats.org/officeDocument/2006/relationships/oleObject" Target="../embeddings/oleObject114.bin"/><Relationship Id="rId7" Type="http://schemas.openxmlformats.org/officeDocument/2006/relationships/oleObject" Target="../embeddings/oleObject116.bin"/><Relationship Id="rId12" Type="http://schemas.openxmlformats.org/officeDocument/2006/relationships/image" Target="../media/image139.wmf"/><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image" Target="../media/image136.wmf"/><Relationship Id="rId11" Type="http://schemas.openxmlformats.org/officeDocument/2006/relationships/oleObject" Target="../embeddings/oleObject118.bin"/><Relationship Id="rId5" Type="http://schemas.openxmlformats.org/officeDocument/2006/relationships/oleObject" Target="../embeddings/oleObject115.bin"/><Relationship Id="rId10" Type="http://schemas.openxmlformats.org/officeDocument/2006/relationships/image" Target="../media/image138.wmf"/><Relationship Id="rId4" Type="http://schemas.openxmlformats.org/officeDocument/2006/relationships/image" Target="../media/image135.wmf"/><Relationship Id="rId9" Type="http://schemas.openxmlformats.org/officeDocument/2006/relationships/oleObject" Target="../embeddings/oleObject117.bin"/><Relationship Id="rId14" Type="http://schemas.openxmlformats.org/officeDocument/2006/relationships/image" Target="../media/image140.wmf"/></Relationships>
</file>

<file path=ppt/slides/_rels/slide98.xml.rels><?xml version="1.0" encoding="UTF-8" standalone="yes"?>
<Relationships xmlns="http://schemas.openxmlformats.org/package/2006/relationships"><Relationship Id="rId8" Type="http://schemas.openxmlformats.org/officeDocument/2006/relationships/image" Target="../media/image143.wmf"/><Relationship Id="rId13" Type="http://schemas.openxmlformats.org/officeDocument/2006/relationships/oleObject" Target="../embeddings/oleObject125.bin"/><Relationship Id="rId18" Type="http://schemas.openxmlformats.org/officeDocument/2006/relationships/image" Target="../media/image138.wmf"/><Relationship Id="rId26" Type="http://schemas.openxmlformats.org/officeDocument/2006/relationships/image" Target="../media/image147.wmf"/><Relationship Id="rId3" Type="http://schemas.openxmlformats.org/officeDocument/2006/relationships/oleObject" Target="../embeddings/oleObject120.bin"/><Relationship Id="rId21" Type="http://schemas.openxmlformats.org/officeDocument/2006/relationships/oleObject" Target="../embeddings/oleObject129.bin"/><Relationship Id="rId7" Type="http://schemas.openxmlformats.org/officeDocument/2006/relationships/oleObject" Target="../embeddings/oleObject122.bin"/><Relationship Id="rId12" Type="http://schemas.openxmlformats.org/officeDocument/2006/relationships/image" Target="../media/image145.wmf"/><Relationship Id="rId17" Type="http://schemas.openxmlformats.org/officeDocument/2006/relationships/oleObject" Target="../embeddings/oleObject127.bin"/><Relationship Id="rId25" Type="http://schemas.openxmlformats.org/officeDocument/2006/relationships/oleObject" Target="../embeddings/oleObject131.bin"/><Relationship Id="rId2" Type="http://schemas.openxmlformats.org/officeDocument/2006/relationships/slideLayout" Target="../slideLayouts/slideLayout2.xml"/><Relationship Id="rId16" Type="http://schemas.openxmlformats.org/officeDocument/2006/relationships/image" Target="../media/image137.wmf"/><Relationship Id="rId20" Type="http://schemas.openxmlformats.org/officeDocument/2006/relationships/image" Target="../media/image139.wmf"/><Relationship Id="rId29" Type="http://schemas.openxmlformats.org/officeDocument/2006/relationships/oleObject" Target="../embeddings/oleObject133.bin"/><Relationship Id="rId1" Type="http://schemas.openxmlformats.org/officeDocument/2006/relationships/vmlDrawing" Target="../drawings/vmlDrawing41.vml"/><Relationship Id="rId6" Type="http://schemas.openxmlformats.org/officeDocument/2006/relationships/image" Target="../media/image142.wmf"/><Relationship Id="rId11" Type="http://schemas.openxmlformats.org/officeDocument/2006/relationships/oleObject" Target="../embeddings/oleObject124.bin"/><Relationship Id="rId24" Type="http://schemas.openxmlformats.org/officeDocument/2006/relationships/image" Target="../media/image146.wmf"/><Relationship Id="rId32" Type="http://schemas.openxmlformats.org/officeDocument/2006/relationships/image" Target="../media/image150.wmf"/><Relationship Id="rId5" Type="http://schemas.openxmlformats.org/officeDocument/2006/relationships/oleObject" Target="../embeddings/oleObject121.bin"/><Relationship Id="rId15" Type="http://schemas.openxmlformats.org/officeDocument/2006/relationships/oleObject" Target="../embeddings/oleObject126.bin"/><Relationship Id="rId23" Type="http://schemas.openxmlformats.org/officeDocument/2006/relationships/oleObject" Target="../embeddings/oleObject130.bin"/><Relationship Id="rId28" Type="http://schemas.openxmlformats.org/officeDocument/2006/relationships/image" Target="../media/image148.wmf"/><Relationship Id="rId10" Type="http://schemas.openxmlformats.org/officeDocument/2006/relationships/image" Target="../media/image144.wmf"/><Relationship Id="rId19" Type="http://schemas.openxmlformats.org/officeDocument/2006/relationships/oleObject" Target="../embeddings/oleObject128.bin"/><Relationship Id="rId31" Type="http://schemas.openxmlformats.org/officeDocument/2006/relationships/oleObject" Target="../embeddings/oleObject134.bin"/><Relationship Id="rId4" Type="http://schemas.openxmlformats.org/officeDocument/2006/relationships/image" Target="../media/image141.wmf"/><Relationship Id="rId9" Type="http://schemas.openxmlformats.org/officeDocument/2006/relationships/oleObject" Target="../embeddings/oleObject123.bin"/><Relationship Id="rId14" Type="http://schemas.openxmlformats.org/officeDocument/2006/relationships/image" Target="../media/image136.wmf"/><Relationship Id="rId22" Type="http://schemas.openxmlformats.org/officeDocument/2006/relationships/image" Target="../media/image140.wmf"/><Relationship Id="rId27" Type="http://schemas.openxmlformats.org/officeDocument/2006/relationships/oleObject" Target="../embeddings/oleObject132.bin"/><Relationship Id="rId30" Type="http://schemas.openxmlformats.org/officeDocument/2006/relationships/image" Target="../media/image149.wmf"/></Relationships>
</file>

<file path=ppt/slides/_rels/slide99.xml.rels><?xml version="1.0" encoding="UTF-8" standalone="yes"?>
<Relationships xmlns="http://schemas.openxmlformats.org/package/2006/relationships"><Relationship Id="rId8" Type="http://schemas.openxmlformats.org/officeDocument/2006/relationships/image" Target="../media/image153.wmf"/><Relationship Id="rId13" Type="http://schemas.openxmlformats.org/officeDocument/2006/relationships/oleObject" Target="../embeddings/oleObject140.bin"/><Relationship Id="rId18" Type="http://schemas.openxmlformats.org/officeDocument/2006/relationships/image" Target="../media/image158.wmf"/><Relationship Id="rId26" Type="http://schemas.openxmlformats.org/officeDocument/2006/relationships/image" Target="../media/image140.wmf"/><Relationship Id="rId3" Type="http://schemas.openxmlformats.org/officeDocument/2006/relationships/oleObject" Target="../embeddings/oleObject135.bin"/><Relationship Id="rId21" Type="http://schemas.openxmlformats.org/officeDocument/2006/relationships/oleObject" Target="../embeddings/oleObject144.bin"/><Relationship Id="rId7" Type="http://schemas.openxmlformats.org/officeDocument/2006/relationships/oleObject" Target="../embeddings/oleObject137.bin"/><Relationship Id="rId12" Type="http://schemas.openxmlformats.org/officeDocument/2006/relationships/image" Target="../media/image155.wmf"/><Relationship Id="rId17" Type="http://schemas.openxmlformats.org/officeDocument/2006/relationships/oleObject" Target="../embeddings/oleObject142.bin"/><Relationship Id="rId25" Type="http://schemas.openxmlformats.org/officeDocument/2006/relationships/oleObject" Target="../embeddings/oleObject146.bin"/><Relationship Id="rId2" Type="http://schemas.openxmlformats.org/officeDocument/2006/relationships/slideLayout" Target="../slideLayouts/slideLayout2.xml"/><Relationship Id="rId16" Type="http://schemas.openxmlformats.org/officeDocument/2006/relationships/image" Target="../media/image157.wmf"/><Relationship Id="rId20" Type="http://schemas.openxmlformats.org/officeDocument/2006/relationships/image" Target="../media/image137.wmf"/><Relationship Id="rId1" Type="http://schemas.openxmlformats.org/officeDocument/2006/relationships/vmlDrawing" Target="../drawings/vmlDrawing42.vml"/><Relationship Id="rId6" Type="http://schemas.openxmlformats.org/officeDocument/2006/relationships/image" Target="../media/image152.wmf"/><Relationship Id="rId11" Type="http://schemas.openxmlformats.org/officeDocument/2006/relationships/oleObject" Target="../embeddings/oleObject139.bin"/><Relationship Id="rId24" Type="http://schemas.openxmlformats.org/officeDocument/2006/relationships/image" Target="../media/image139.wmf"/><Relationship Id="rId5" Type="http://schemas.openxmlformats.org/officeDocument/2006/relationships/oleObject" Target="../embeddings/oleObject136.bin"/><Relationship Id="rId15" Type="http://schemas.openxmlformats.org/officeDocument/2006/relationships/oleObject" Target="../embeddings/oleObject141.bin"/><Relationship Id="rId23" Type="http://schemas.openxmlformats.org/officeDocument/2006/relationships/oleObject" Target="../embeddings/oleObject145.bin"/><Relationship Id="rId10" Type="http://schemas.openxmlformats.org/officeDocument/2006/relationships/image" Target="../media/image154.wmf"/><Relationship Id="rId19" Type="http://schemas.openxmlformats.org/officeDocument/2006/relationships/oleObject" Target="../embeddings/oleObject143.bin"/><Relationship Id="rId4" Type="http://schemas.openxmlformats.org/officeDocument/2006/relationships/image" Target="../media/image151.wmf"/><Relationship Id="rId9" Type="http://schemas.openxmlformats.org/officeDocument/2006/relationships/oleObject" Target="../embeddings/oleObject138.bin"/><Relationship Id="rId14" Type="http://schemas.openxmlformats.org/officeDocument/2006/relationships/image" Target="../media/image156.wmf"/><Relationship Id="rId22" Type="http://schemas.openxmlformats.org/officeDocument/2006/relationships/image" Target="../media/image13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86491" y="3885497"/>
            <a:ext cx="1463863" cy="1186800"/>
          </a:xfrm>
          <a:prstGeom prst="rect">
            <a:avLst/>
          </a:prstGeom>
          <a:noFill/>
        </p:spPr>
        <p:txBody>
          <a:bodyPr wrap="none" rtlCol="0">
            <a:spAutoFit/>
          </a:bodyPr>
          <a:lstStyle/>
          <a:p>
            <a:pPr algn="ctr" defTabSz="685800" eaLnBrk="1" fontAlgn="auto" hangingPunct="1">
              <a:lnSpc>
                <a:spcPct val="150000"/>
              </a:lnSpc>
              <a:spcBef>
                <a:spcPts val="0"/>
              </a:spcBef>
              <a:spcAft>
                <a:spcPts val="0"/>
              </a:spcAft>
            </a:pPr>
            <a:r>
              <a:rPr lang="zh-CN" altLang="en-US" sz="165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郭宁</a:t>
            </a:r>
            <a:endParaRPr lang="en-US" altLang="zh-CN" sz="165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a:p>
            <a:pPr algn="ctr" defTabSz="685800" eaLnBrk="1" fontAlgn="auto" hangingPunct="1">
              <a:lnSpc>
                <a:spcPct val="150000"/>
              </a:lnSpc>
              <a:spcBef>
                <a:spcPts val="0"/>
              </a:spcBef>
              <a:spcAft>
                <a:spcPts val="0"/>
              </a:spcAft>
            </a:pPr>
            <a:r>
              <a:rPr lang="en-US" altLang="zh-CN" sz="165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13573124311</a:t>
            </a:r>
          </a:p>
          <a:p>
            <a:pPr algn="ctr" defTabSz="685800" eaLnBrk="1" fontAlgn="auto" hangingPunct="1">
              <a:lnSpc>
                <a:spcPct val="150000"/>
              </a:lnSpc>
              <a:spcBef>
                <a:spcPts val="0"/>
              </a:spcBef>
              <a:spcAft>
                <a:spcPts val="0"/>
              </a:spcAft>
            </a:pPr>
            <a:r>
              <a:rPr lang="zh-CN" altLang="en-US" sz="165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齐鲁工业大学</a:t>
            </a:r>
            <a:endParaRPr lang="en-US" altLang="zh-CN" sz="165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5781628" y="5049180"/>
            <a:ext cx="1031051" cy="427618"/>
          </a:xfrm>
          <a:prstGeom prst="rect">
            <a:avLst/>
          </a:prstGeom>
        </p:spPr>
        <p:txBody>
          <a:bodyPr wrap="none">
            <a:spAutoFit/>
          </a:bodyPr>
          <a:lstStyle/>
          <a:p>
            <a:pPr algn="ctr" defTabSz="685800" eaLnBrk="1" fontAlgn="auto" hangingPunct="1">
              <a:lnSpc>
                <a:spcPct val="150000"/>
              </a:lnSpc>
              <a:spcBef>
                <a:spcPts val="0"/>
              </a:spcBef>
              <a:spcAft>
                <a:spcPts val="0"/>
              </a:spcAft>
            </a:pPr>
            <a:r>
              <a:rPr lang="en-US" altLang="zh-CN" sz="165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2023.2.20</a:t>
            </a:r>
            <a:endParaRPr lang="zh-CN" altLang="en-US" sz="165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7E636C0D-7BDA-468F-809C-2BAD8EAED311}"/>
              </a:ext>
            </a:extLst>
          </p:cNvPr>
          <p:cNvSpPr txBox="1"/>
          <p:nvPr/>
        </p:nvSpPr>
        <p:spPr>
          <a:xfrm>
            <a:off x="1413127" y="2674222"/>
            <a:ext cx="6210590" cy="553998"/>
          </a:xfrm>
          <a:prstGeom prst="rect">
            <a:avLst/>
          </a:prstGeom>
          <a:noFill/>
        </p:spPr>
        <p:txBody>
          <a:bodyPr wrap="square" rtlCol="0">
            <a:spAutoFit/>
          </a:bodyPr>
          <a:lstStyle/>
          <a:p>
            <a:pPr algn="ctr" defTabSz="685800" eaLnBrk="1" fontAlgn="auto" hangingPunct="1">
              <a:spcBef>
                <a:spcPts val="0"/>
              </a:spcBef>
              <a:spcAft>
                <a:spcPts val="0"/>
              </a:spcAft>
            </a:pPr>
            <a:r>
              <a:rPr lang="zh-CN" altLang="en-US" sz="3000" dirty="0">
                <a:solidFill>
                  <a:prstClr val="white"/>
                </a:solidFill>
                <a:latin typeface="楷体" panose="02010609060101010101" pitchFamily="49" charset="-122"/>
                <a:ea typeface="楷体" panose="02010609060101010101" pitchFamily="49" charset="-122"/>
                <a:cs typeface="Times New Roman" panose="02020603050405020304" pitchFamily="18" charset="0"/>
              </a:rPr>
              <a:t>化工设计</a:t>
            </a:r>
            <a:endParaRPr lang="en-US" altLang="zh-CN" sz="3000" dirty="0">
              <a:solidFill>
                <a:prstClr val="white"/>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a:extLst>
              <a:ext uri="{FF2B5EF4-FFF2-40B4-BE49-F238E27FC236}">
                <a16:creationId xmlns:a16="http://schemas.microsoft.com/office/drawing/2014/main" id="{C76D4DD4-E8E3-4AD7-B8C9-1CBDCBDAA38C}"/>
              </a:ext>
            </a:extLst>
          </p:cNvPr>
          <p:cNvSpPr>
            <a:spLocks noGrp="1" noChangeArrowheads="1"/>
          </p:cNvSpPr>
          <p:nvPr>
            <p:ph sz="quarter" idx="10"/>
          </p:nvPr>
        </p:nvSpPr>
        <p:spPr>
          <a:noFill/>
        </p:spPr>
        <p:txBody>
          <a:bodyPr/>
          <a:lstStyle/>
          <a:p>
            <a:pPr marL="0" indent="0">
              <a:buNone/>
            </a:pPr>
            <a:r>
              <a:rPr lang="zh-CN" altLang="en-US" dirty="0"/>
              <a:t>三、温度的单位</a:t>
            </a:r>
            <a:endParaRPr lang="en-US" altLang="zh-CN" dirty="0"/>
          </a:p>
          <a:p>
            <a:pPr marL="485775" lvl="1" indent="-485775" algn="ctr"/>
            <a:r>
              <a:rPr lang="en-US" altLang="zh-CN" dirty="0"/>
              <a:t>    </a:t>
            </a:r>
          </a:p>
        </p:txBody>
      </p:sp>
      <p:graphicFrame>
        <p:nvGraphicFramePr>
          <p:cNvPr id="4" name="表格 3">
            <a:extLst>
              <a:ext uri="{FF2B5EF4-FFF2-40B4-BE49-F238E27FC236}">
                <a16:creationId xmlns:a16="http://schemas.microsoft.com/office/drawing/2014/main" id="{02031633-0360-4CF6-8AE0-56EC2F10FF83}"/>
              </a:ext>
            </a:extLst>
          </p:cNvPr>
          <p:cNvGraphicFramePr>
            <a:graphicFrameLocks noGrp="1"/>
          </p:cNvGraphicFramePr>
          <p:nvPr>
            <p:extLst>
              <p:ext uri="{D42A27DB-BD31-4B8C-83A1-F6EECF244321}">
                <p14:modId xmlns:p14="http://schemas.microsoft.com/office/powerpoint/2010/main" val="3885368008"/>
              </p:ext>
            </p:extLst>
          </p:nvPr>
        </p:nvGraphicFramePr>
        <p:xfrm>
          <a:off x="971600" y="2060848"/>
          <a:ext cx="6552727" cy="3888431"/>
        </p:xfrm>
        <a:graphic>
          <a:graphicData uri="http://schemas.openxmlformats.org/drawingml/2006/table">
            <a:tbl>
              <a:tblPr>
                <a:tableStyleId>{5C22544A-7EE6-4342-B048-85BDC9FD1C3A}</a:tableStyleId>
              </a:tblPr>
              <a:tblGrid>
                <a:gridCol w="1209734">
                  <a:extLst>
                    <a:ext uri="{9D8B030D-6E8A-4147-A177-3AD203B41FA5}">
                      <a16:colId xmlns:a16="http://schemas.microsoft.com/office/drawing/2014/main" val="3998448044"/>
                    </a:ext>
                  </a:extLst>
                </a:gridCol>
                <a:gridCol w="1209734">
                  <a:extLst>
                    <a:ext uri="{9D8B030D-6E8A-4147-A177-3AD203B41FA5}">
                      <a16:colId xmlns:a16="http://schemas.microsoft.com/office/drawing/2014/main" val="1877053007"/>
                    </a:ext>
                  </a:extLst>
                </a:gridCol>
                <a:gridCol w="1713791">
                  <a:extLst>
                    <a:ext uri="{9D8B030D-6E8A-4147-A177-3AD203B41FA5}">
                      <a16:colId xmlns:a16="http://schemas.microsoft.com/office/drawing/2014/main" val="3157575651"/>
                    </a:ext>
                  </a:extLst>
                </a:gridCol>
                <a:gridCol w="1209734">
                  <a:extLst>
                    <a:ext uri="{9D8B030D-6E8A-4147-A177-3AD203B41FA5}">
                      <a16:colId xmlns:a16="http://schemas.microsoft.com/office/drawing/2014/main" val="1766030877"/>
                    </a:ext>
                  </a:extLst>
                </a:gridCol>
                <a:gridCol w="1209734">
                  <a:extLst>
                    <a:ext uri="{9D8B030D-6E8A-4147-A177-3AD203B41FA5}">
                      <a16:colId xmlns:a16="http://schemas.microsoft.com/office/drawing/2014/main" val="59010190"/>
                    </a:ext>
                  </a:extLst>
                </a:gridCol>
              </a:tblGrid>
              <a:tr h="607593">
                <a:tc>
                  <a:txBody>
                    <a:bodyPr/>
                    <a:lstStyle/>
                    <a:p>
                      <a:pPr algn="ctr" fontAlgn="ctr"/>
                      <a:r>
                        <a:rPr lang="zh-CN" altLang="en-US" sz="2400" u="none" strike="noStrike" dirty="0">
                          <a:effectLst/>
                          <a:latin typeface="Times New Roman" panose="02020603050405020304" pitchFamily="18" charset="0"/>
                          <a:ea typeface="+mn-ea"/>
                          <a:cs typeface="Times New Roman" panose="02020603050405020304" pitchFamily="18" charset="0"/>
                        </a:rPr>
                        <a:t>℉</a:t>
                      </a:r>
                      <a:endParaRPr lang="zh-CN" altLang="en-US" sz="24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sz="2400" u="none" strike="noStrike" dirty="0">
                          <a:effectLst/>
                          <a:latin typeface="Times New Roman" panose="02020603050405020304" pitchFamily="18" charset="0"/>
                          <a:ea typeface="+mn-ea"/>
                          <a:cs typeface="Times New Roman" panose="02020603050405020304" pitchFamily="18" charset="0"/>
                        </a:rPr>
                        <a:t> R</a:t>
                      </a:r>
                      <a:endParaRPr lang="en-US" sz="24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endParaRPr lang="zh-CN" altLang="en-US"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sz="2400" u="none" strike="noStrike">
                          <a:effectLst/>
                          <a:latin typeface="Times New Roman" panose="02020603050405020304" pitchFamily="18" charset="0"/>
                          <a:ea typeface="+mn-ea"/>
                          <a:cs typeface="Times New Roman" panose="02020603050405020304" pitchFamily="18" charset="0"/>
                        </a:rPr>
                        <a:t>K </a:t>
                      </a:r>
                      <a:endParaRPr lang="en-US"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zh-CN" altLang="en-US" sz="2400" u="none" strike="noStrike">
                          <a:effectLst/>
                          <a:latin typeface="Times New Roman" panose="02020603050405020304" pitchFamily="18" charset="0"/>
                          <a:ea typeface="+mn-ea"/>
                          <a:cs typeface="Times New Roman" panose="02020603050405020304" pitchFamily="18" charset="0"/>
                        </a:rPr>
                        <a:t> ℃</a:t>
                      </a:r>
                      <a:endParaRPr lang="zh-CN" altLang="en-US"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547560446"/>
                  </a:ext>
                </a:extLst>
              </a:tr>
              <a:tr h="850466">
                <a:tc>
                  <a:txBody>
                    <a:bodyPr/>
                    <a:lstStyle/>
                    <a:p>
                      <a:pPr algn="ctr" fontAlgn="ctr"/>
                      <a:r>
                        <a:rPr lang="zh-CN" altLang="en-US" sz="2400" u="none" strike="noStrike">
                          <a:effectLst/>
                          <a:latin typeface="Times New Roman" panose="02020603050405020304" pitchFamily="18" charset="0"/>
                          <a:ea typeface="+mn-ea"/>
                          <a:cs typeface="Times New Roman" panose="02020603050405020304" pitchFamily="18" charset="0"/>
                        </a:rPr>
                        <a:t>华氏度</a:t>
                      </a:r>
                      <a:endParaRPr lang="zh-CN" altLang="en-US"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zh-CN" altLang="en-US" sz="2400" u="none" strike="noStrike" dirty="0">
                          <a:effectLst/>
                          <a:latin typeface="Times New Roman" panose="02020603050405020304" pitchFamily="18" charset="0"/>
                          <a:ea typeface="+mn-ea"/>
                          <a:cs typeface="Times New Roman" panose="02020603050405020304" pitchFamily="18" charset="0"/>
                        </a:rPr>
                        <a:t> 兰金度</a:t>
                      </a:r>
                      <a:endParaRPr lang="zh-CN" altLang="en-US" sz="24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endParaRPr lang="zh-CN" altLang="en-US" sz="24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zh-CN" altLang="en-US" sz="2400" u="none" strike="noStrike">
                          <a:effectLst/>
                          <a:latin typeface="Times New Roman" panose="02020603050405020304" pitchFamily="18" charset="0"/>
                          <a:ea typeface="+mn-ea"/>
                          <a:cs typeface="Times New Roman" panose="02020603050405020304" pitchFamily="18" charset="0"/>
                        </a:rPr>
                        <a:t>开尔文 </a:t>
                      </a:r>
                      <a:endParaRPr lang="zh-CN" altLang="en-US"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zh-CN" altLang="en-US" sz="2400" u="none" strike="noStrike">
                          <a:effectLst/>
                          <a:latin typeface="Times New Roman" panose="02020603050405020304" pitchFamily="18" charset="0"/>
                          <a:ea typeface="+mn-ea"/>
                          <a:cs typeface="Times New Roman" panose="02020603050405020304" pitchFamily="18" charset="0"/>
                        </a:rPr>
                        <a:t> 摄氏度</a:t>
                      </a:r>
                      <a:endParaRPr lang="zh-CN" altLang="en-US"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929293362"/>
                  </a:ext>
                </a:extLst>
              </a:tr>
              <a:tr h="607593">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212</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672</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zh-CN" altLang="en-US" sz="2400" u="none" strike="noStrike">
                          <a:effectLst/>
                          <a:latin typeface="Times New Roman" panose="02020603050405020304" pitchFamily="18" charset="0"/>
                          <a:ea typeface="+mn-ea"/>
                          <a:cs typeface="Times New Roman" panose="02020603050405020304" pitchFamily="18" charset="0"/>
                        </a:rPr>
                        <a:t>水的沸点</a:t>
                      </a:r>
                      <a:endParaRPr lang="zh-CN" altLang="en-US"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dirty="0">
                          <a:effectLst/>
                          <a:latin typeface="Times New Roman" panose="02020603050405020304" pitchFamily="18" charset="0"/>
                          <a:ea typeface="+mn-ea"/>
                          <a:cs typeface="Times New Roman" panose="02020603050405020304" pitchFamily="18" charset="0"/>
                        </a:rPr>
                        <a:t>373</a:t>
                      </a:r>
                      <a:endParaRPr lang="en-US" altLang="zh-CN" sz="24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100</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288624518"/>
                  </a:ext>
                </a:extLst>
              </a:tr>
              <a:tr h="607593">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32</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492</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zh-CN" altLang="en-US" sz="2400" u="none" strike="noStrike">
                          <a:effectLst/>
                          <a:latin typeface="Times New Roman" panose="02020603050405020304" pitchFamily="18" charset="0"/>
                          <a:ea typeface="+mn-ea"/>
                          <a:cs typeface="Times New Roman" panose="02020603050405020304" pitchFamily="18" charset="0"/>
                        </a:rPr>
                        <a:t>冰点</a:t>
                      </a:r>
                      <a:endParaRPr lang="zh-CN" altLang="en-US"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273</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dirty="0">
                          <a:effectLst/>
                          <a:latin typeface="Times New Roman" panose="02020603050405020304" pitchFamily="18" charset="0"/>
                          <a:ea typeface="+mn-ea"/>
                          <a:cs typeface="Times New Roman" panose="02020603050405020304" pitchFamily="18" charset="0"/>
                        </a:rPr>
                        <a:t>0</a:t>
                      </a:r>
                      <a:endParaRPr lang="en-US" altLang="zh-CN" sz="24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2096671245"/>
                  </a:ext>
                </a:extLst>
              </a:tr>
              <a:tr h="607593">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0</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460</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endParaRPr lang="zh-CN" altLang="en-US"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252</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dirty="0">
                          <a:effectLst/>
                          <a:latin typeface="Times New Roman" panose="02020603050405020304" pitchFamily="18" charset="0"/>
                          <a:ea typeface="+mn-ea"/>
                          <a:cs typeface="Times New Roman" panose="02020603050405020304" pitchFamily="18" charset="0"/>
                        </a:rPr>
                        <a:t>-18</a:t>
                      </a:r>
                      <a:endParaRPr lang="en-US" altLang="zh-CN" sz="24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525562544"/>
                  </a:ext>
                </a:extLst>
              </a:tr>
              <a:tr h="607593">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-460</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0</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endParaRPr lang="zh-CN" altLang="en-US"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a:effectLst/>
                          <a:latin typeface="Times New Roman" panose="02020603050405020304" pitchFamily="18" charset="0"/>
                          <a:ea typeface="+mn-ea"/>
                          <a:cs typeface="Times New Roman" panose="02020603050405020304" pitchFamily="18" charset="0"/>
                        </a:rPr>
                        <a:t>0</a:t>
                      </a:r>
                      <a:endParaRPr lang="en-US" altLang="zh-CN" sz="2400" b="0" i="0" u="none" strike="noStrike">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tc>
                  <a:txBody>
                    <a:bodyPr/>
                    <a:lstStyle/>
                    <a:p>
                      <a:pPr algn="ctr" fontAlgn="ctr"/>
                      <a:r>
                        <a:rPr lang="en-US" altLang="zh-CN" sz="2400" u="none" strike="noStrike" dirty="0">
                          <a:effectLst/>
                          <a:latin typeface="Times New Roman" panose="02020603050405020304" pitchFamily="18" charset="0"/>
                          <a:ea typeface="+mn-ea"/>
                          <a:cs typeface="Times New Roman" panose="02020603050405020304" pitchFamily="18" charset="0"/>
                        </a:rPr>
                        <a:t>-273</a:t>
                      </a:r>
                      <a:endParaRPr lang="en-US" altLang="zh-CN" sz="2400" b="0" i="0" u="none" strike="noStrike" dirty="0">
                        <a:solidFill>
                          <a:srgbClr val="000000"/>
                        </a:solidFill>
                        <a:effectLst/>
                        <a:latin typeface="Times New Roman" panose="02020603050405020304" pitchFamily="18" charset="0"/>
                        <a:ea typeface="+mn-ea"/>
                        <a:cs typeface="Times New Roman" panose="02020603050405020304" pitchFamily="18" charset="0"/>
                      </a:endParaRPr>
                    </a:p>
                  </a:txBody>
                  <a:tcPr marL="7620" marR="7620" marT="7620" marB="0" anchor="ctr"/>
                </a:tc>
                <a:extLst>
                  <a:ext uri="{0D108BD9-81ED-4DB2-BD59-A6C34878D82A}">
                    <a16:rowId xmlns:a16="http://schemas.microsoft.com/office/drawing/2014/main" val="3661826331"/>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8178" name="Object 7">
            <a:extLst>
              <a:ext uri="{FF2B5EF4-FFF2-40B4-BE49-F238E27FC236}">
                <a16:creationId xmlns:a16="http://schemas.microsoft.com/office/drawing/2014/main" id="{97C654B3-FC5E-4E34-934D-CFE2C5BCE3CC}"/>
              </a:ext>
            </a:extLst>
          </p:cNvPr>
          <p:cNvGraphicFramePr>
            <a:graphicFrameLocks noChangeAspect="1"/>
          </p:cNvGraphicFramePr>
          <p:nvPr/>
        </p:nvGraphicFramePr>
        <p:xfrm>
          <a:off x="769938" y="2757488"/>
          <a:ext cx="7635875" cy="355600"/>
        </p:xfrm>
        <a:graphic>
          <a:graphicData uri="http://schemas.openxmlformats.org/presentationml/2006/ole">
            <mc:AlternateContent xmlns:mc="http://schemas.openxmlformats.org/markup-compatibility/2006">
              <mc:Choice xmlns:v="urn:schemas-microsoft-com:vml" Requires="v">
                <p:oleObj spid="_x0000_s44070" name="公式" r:id="rId3" imgW="4267200" imgH="241300" progId="Equation.3">
                  <p:embed/>
                </p:oleObj>
              </mc:Choice>
              <mc:Fallback>
                <p:oleObj name="公式" r:id="rId3" imgW="4267200" imgH="241300" progId="Equation.3">
                  <p:embed/>
                  <p:pic>
                    <p:nvPicPr>
                      <p:cNvPr id="178178" name="Object 7">
                        <a:extLst>
                          <a:ext uri="{FF2B5EF4-FFF2-40B4-BE49-F238E27FC236}">
                            <a16:creationId xmlns:a16="http://schemas.microsoft.com/office/drawing/2014/main" id="{97C654B3-FC5E-4E34-934D-CFE2C5BCE3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38" y="2757488"/>
                        <a:ext cx="7635875" cy="3556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79" name="Object 8">
            <a:extLst>
              <a:ext uri="{FF2B5EF4-FFF2-40B4-BE49-F238E27FC236}">
                <a16:creationId xmlns:a16="http://schemas.microsoft.com/office/drawing/2014/main" id="{15CF5A5F-FD78-43EA-9A4C-1889EC2F3E01}"/>
              </a:ext>
            </a:extLst>
          </p:cNvPr>
          <p:cNvGraphicFramePr>
            <a:graphicFrameLocks noChangeAspect="1"/>
          </p:cNvGraphicFramePr>
          <p:nvPr/>
        </p:nvGraphicFramePr>
        <p:xfrm>
          <a:off x="773113" y="3644900"/>
          <a:ext cx="6075362" cy="352425"/>
        </p:xfrm>
        <a:graphic>
          <a:graphicData uri="http://schemas.openxmlformats.org/presentationml/2006/ole">
            <mc:AlternateContent xmlns:mc="http://schemas.openxmlformats.org/markup-compatibility/2006">
              <mc:Choice xmlns:v="urn:schemas-microsoft-com:vml" Requires="v">
                <p:oleObj spid="_x0000_s44071" name="公式" r:id="rId5" imgW="3429000" imgH="241300" progId="Equation.3">
                  <p:embed/>
                </p:oleObj>
              </mc:Choice>
              <mc:Fallback>
                <p:oleObj name="公式" r:id="rId5" imgW="3429000" imgH="241300" progId="Equation.3">
                  <p:embed/>
                  <p:pic>
                    <p:nvPicPr>
                      <p:cNvPr id="178179" name="Object 8">
                        <a:extLst>
                          <a:ext uri="{FF2B5EF4-FFF2-40B4-BE49-F238E27FC236}">
                            <a16:creationId xmlns:a16="http://schemas.microsoft.com/office/drawing/2014/main" id="{15CF5A5F-FD78-43EA-9A4C-1889EC2F3E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3113" y="3644900"/>
                        <a:ext cx="6075362" cy="3524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0" name="Object 9">
            <a:extLst>
              <a:ext uri="{FF2B5EF4-FFF2-40B4-BE49-F238E27FC236}">
                <a16:creationId xmlns:a16="http://schemas.microsoft.com/office/drawing/2014/main" id="{ADF08417-E0C9-4AF8-9734-ACD661F73F0B}"/>
              </a:ext>
            </a:extLst>
          </p:cNvPr>
          <p:cNvGraphicFramePr>
            <a:graphicFrameLocks noChangeAspect="1"/>
          </p:cNvGraphicFramePr>
          <p:nvPr/>
        </p:nvGraphicFramePr>
        <p:xfrm>
          <a:off x="773113" y="3184525"/>
          <a:ext cx="7551737" cy="360363"/>
        </p:xfrm>
        <a:graphic>
          <a:graphicData uri="http://schemas.openxmlformats.org/presentationml/2006/ole">
            <mc:AlternateContent xmlns:mc="http://schemas.openxmlformats.org/markup-compatibility/2006">
              <mc:Choice xmlns:v="urn:schemas-microsoft-com:vml" Requires="v">
                <p:oleObj spid="_x0000_s44072" name="公式" r:id="rId7" imgW="5130800" imgH="241300" progId="Equation.3">
                  <p:embed/>
                </p:oleObj>
              </mc:Choice>
              <mc:Fallback>
                <p:oleObj name="公式" r:id="rId7" imgW="5130800" imgH="241300" progId="Equation.3">
                  <p:embed/>
                  <p:pic>
                    <p:nvPicPr>
                      <p:cNvPr id="178180" name="Object 9">
                        <a:extLst>
                          <a:ext uri="{FF2B5EF4-FFF2-40B4-BE49-F238E27FC236}">
                            <a16:creationId xmlns:a16="http://schemas.microsoft.com/office/drawing/2014/main" id="{ADF08417-E0C9-4AF8-9734-ACD661F73F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3113" y="3184525"/>
                        <a:ext cx="7551737" cy="36036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1" name="Object 10">
            <a:extLst>
              <a:ext uri="{FF2B5EF4-FFF2-40B4-BE49-F238E27FC236}">
                <a16:creationId xmlns:a16="http://schemas.microsoft.com/office/drawing/2014/main" id="{C8B26081-317E-4989-B1B2-9EDE90B4AD67}"/>
              </a:ext>
            </a:extLst>
          </p:cNvPr>
          <p:cNvGraphicFramePr>
            <a:graphicFrameLocks noChangeAspect="1"/>
          </p:cNvGraphicFramePr>
          <p:nvPr/>
        </p:nvGraphicFramePr>
        <p:xfrm>
          <a:off x="773113" y="4086225"/>
          <a:ext cx="6408737" cy="390525"/>
        </p:xfrm>
        <a:graphic>
          <a:graphicData uri="http://schemas.openxmlformats.org/presentationml/2006/ole">
            <mc:AlternateContent xmlns:mc="http://schemas.openxmlformats.org/markup-compatibility/2006">
              <mc:Choice xmlns:v="urn:schemas-microsoft-com:vml" Requires="v">
                <p:oleObj spid="_x0000_s44073" name="公式" r:id="rId9" imgW="3949700" imgH="292100" progId="Equation.3">
                  <p:embed/>
                </p:oleObj>
              </mc:Choice>
              <mc:Fallback>
                <p:oleObj name="公式" r:id="rId9" imgW="3949700" imgH="292100" progId="Equation.3">
                  <p:embed/>
                  <p:pic>
                    <p:nvPicPr>
                      <p:cNvPr id="178181" name="Object 10">
                        <a:extLst>
                          <a:ext uri="{FF2B5EF4-FFF2-40B4-BE49-F238E27FC236}">
                            <a16:creationId xmlns:a16="http://schemas.microsoft.com/office/drawing/2014/main" id="{C8B26081-317E-4989-B1B2-9EDE90B4AD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3113" y="4086225"/>
                        <a:ext cx="6408737" cy="3905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2" name="Object 16">
            <a:extLst>
              <a:ext uri="{FF2B5EF4-FFF2-40B4-BE49-F238E27FC236}">
                <a16:creationId xmlns:a16="http://schemas.microsoft.com/office/drawing/2014/main" id="{E425F66A-37B1-44D1-8DF9-00EEC45F31B7}"/>
              </a:ext>
            </a:extLst>
          </p:cNvPr>
          <p:cNvGraphicFramePr>
            <a:graphicFrameLocks noChangeAspect="1"/>
          </p:cNvGraphicFramePr>
          <p:nvPr/>
        </p:nvGraphicFramePr>
        <p:xfrm>
          <a:off x="7253288" y="3644900"/>
          <a:ext cx="1350962" cy="333375"/>
        </p:xfrm>
        <a:graphic>
          <a:graphicData uri="http://schemas.openxmlformats.org/presentationml/2006/ole">
            <mc:AlternateContent xmlns:mc="http://schemas.openxmlformats.org/markup-compatibility/2006">
              <mc:Choice xmlns:v="urn:schemas-microsoft-com:vml" Requires="v">
                <p:oleObj spid="_x0000_s44074" name="公式" r:id="rId11" imgW="761669" imgH="228501" progId="Equation.3">
                  <p:embed/>
                </p:oleObj>
              </mc:Choice>
              <mc:Fallback>
                <p:oleObj name="公式" r:id="rId11" imgW="761669" imgH="228501" progId="Equation.3">
                  <p:embed/>
                  <p:pic>
                    <p:nvPicPr>
                      <p:cNvPr id="178182" name="Object 16">
                        <a:extLst>
                          <a:ext uri="{FF2B5EF4-FFF2-40B4-BE49-F238E27FC236}">
                            <a16:creationId xmlns:a16="http://schemas.microsoft.com/office/drawing/2014/main" id="{E425F66A-37B1-44D1-8DF9-00EEC45F31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53288" y="3644900"/>
                        <a:ext cx="1350962"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3" name="Object 17">
            <a:extLst>
              <a:ext uri="{FF2B5EF4-FFF2-40B4-BE49-F238E27FC236}">
                <a16:creationId xmlns:a16="http://schemas.microsoft.com/office/drawing/2014/main" id="{C2D67147-5A54-4CAE-995A-809A0E9D8ECF}"/>
              </a:ext>
            </a:extLst>
          </p:cNvPr>
          <p:cNvGraphicFramePr>
            <a:graphicFrameLocks noChangeAspect="1"/>
          </p:cNvGraphicFramePr>
          <p:nvPr/>
        </p:nvGraphicFramePr>
        <p:xfrm>
          <a:off x="7253288" y="4076700"/>
          <a:ext cx="1349375" cy="333375"/>
        </p:xfrm>
        <a:graphic>
          <a:graphicData uri="http://schemas.openxmlformats.org/presentationml/2006/ole">
            <mc:AlternateContent xmlns:mc="http://schemas.openxmlformats.org/markup-compatibility/2006">
              <mc:Choice xmlns:v="urn:schemas-microsoft-com:vml" Requires="v">
                <p:oleObj spid="_x0000_s44075" name="公式" r:id="rId13" imgW="761669" imgH="228501" progId="Equation.3">
                  <p:embed/>
                </p:oleObj>
              </mc:Choice>
              <mc:Fallback>
                <p:oleObj name="公式" r:id="rId13" imgW="761669" imgH="228501" progId="Equation.3">
                  <p:embed/>
                  <p:pic>
                    <p:nvPicPr>
                      <p:cNvPr id="178183" name="Object 17">
                        <a:extLst>
                          <a:ext uri="{FF2B5EF4-FFF2-40B4-BE49-F238E27FC236}">
                            <a16:creationId xmlns:a16="http://schemas.microsoft.com/office/drawing/2014/main" id="{C2D67147-5A54-4CAE-995A-809A0E9D8EC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253288" y="4076700"/>
                        <a:ext cx="1349375"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8184" name="Text Box 20">
            <a:extLst>
              <a:ext uri="{FF2B5EF4-FFF2-40B4-BE49-F238E27FC236}">
                <a16:creationId xmlns:a16="http://schemas.microsoft.com/office/drawing/2014/main" id="{C8920C9C-B5B8-4E4D-A875-1FDD056660DA}"/>
              </a:ext>
            </a:extLst>
          </p:cNvPr>
          <p:cNvSpPr txBox="1">
            <a:spLocks noChangeArrowheads="1"/>
          </p:cNvSpPr>
          <p:nvPr/>
        </p:nvSpPr>
        <p:spPr bwMode="auto">
          <a:xfrm>
            <a:off x="534988" y="1706563"/>
            <a:ext cx="813593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400" b="1">
                <a:solidFill>
                  <a:srgbClr val="000099"/>
                </a:solidFill>
                <a:latin typeface="Times New Roman" panose="02020603050405020304" pitchFamily="18" charset="0"/>
              </a:rPr>
              <a:t>(3) MP</a:t>
            </a:r>
            <a:r>
              <a:rPr kumimoji="1" lang="zh-CN" altLang="en-US" sz="2400" b="1">
                <a:solidFill>
                  <a:srgbClr val="000099"/>
                </a:solidFill>
                <a:latin typeface="Times New Roman" panose="02020603050405020304" pitchFamily="18" charset="0"/>
              </a:rPr>
              <a:t>法</a:t>
            </a:r>
            <a:r>
              <a:rPr kumimoji="1" lang="en-US" altLang="zh-CN" sz="2400" b="1">
                <a:solidFill>
                  <a:srgbClr val="000099"/>
                </a:solidFill>
                <a:latin typeface="Times New Roman" panose="02020603050405020304" pitchFamily="18" charset="0"/>
              </a:rPr>
              <a:t>(</a:t>
            </a:r>
            <a:r>
              <a:rPr kumimoji="1" lang="zh-CN" altLang="en-US" sz="2400" b="1">
                <a:solidFill>
                  <a:srgbClr val="000099"/>
                </a:solidFill>
                <a:latin typeface="Times New Roman" panose="02020603050405020304" pitchFamily="18" charset="0"/>
              </a:rPr>
              <a:t>键贡献法</a:t>
            </a:r>
            <a:r>
              <a:rPr kumimoji="1" lang="en-US" altLang="zh-CN" sz="2400" b="1">
                <a:solidFill>
                  <a:srgbClr val="000099"/>
                </a:solidFill>
                <a:latin typeface="Times New Roman" panose="02020603050405020304" pitchFamily="18" charset="0"/>
              </a:rPr>
              <a:t>)</a:t>
            </a:r>
          </a:p>
          <a:p>
            <a:pPr eaLnBrk="1" hangingPunct="1">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熔点、临界压力、临界体积无数据，无法估算。</a:t>
            </a:r>
          </a:p>
        </p:txBody>
      </p:sp>
      <p:sp>
        <p:nvSpPr>
          <p:cNvPr id="178185" name="Text Box 23">
            <a:extLst>
              <a:ext uri="{FF2B5EF4-FFF2-40B4-BE49-F238E27FC236}">
                <a16:creationId xmlns:a16="http://schemas.microsoft.com/office/drawing/2014/main" id="{066C1626-7159-4B1F-A284-4E98885A90F3}"/>
              </a:ext>
            </a:extLst>
          </p:cNvPr>
          <p:cNvSpPr txBox="1">
            <a:spLocks noChangeArrowheads="1"/>
          </p:cNvSpPr>
          <p:nvPr/>
        </p:nvSpPr>
        <p:spPr bwMode="auto">
          <a:xfrm>
            <a:off x="612775" y="4581525"/>
            <a:ext cx="81359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2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从本例题的三种估算方法来看，基本上都能满足物性估算的要求，相对来说，</a:t>
            </a:r>
            <a:r>
              <a:rPr kumimoji="1" lang="en-US" altLang="zh-CN" sz="2400" b="1">
                <a:solidFill>
                  <a:srgbClr val="000099"/>
                </a:solidFill>
                <a:latin typeface="Times New Roman" panose="02020603050405020304" pitchFamily="18" charset="0"/>
              </a:rPr>
              <a:t>MP</a:t>
            </a:r>
            <a:r>
              <a:rPr kumimoji="1" lang="zh-CN" altLang="en-US" sz="2400" b="1">
                <a:solidFill>
                  <a:srgbClr val="000099"/>
                </a:solidFill>
                <a:latin typeface="Times New Roman" panose="02020603050405020304" pitchFamily="18" charset="0"/>
              </a:rPr>
              <a:t>法更准确一些，</a:t>
            </a:r>
            <a:r>
              <a:rPr kumimoji="1" lang="en-US" altLang="zh-CN" sz="2400" b="1">
                <a:solidFill>
                  <a:srgbClr val="000099"/>
                </a:solidFill>
                <a:latin typeface="Times New Roman" panose="02020603050405020304" pitchFamily="18" charset="0"/>
              </a:rPr>
              <a:t>Joback</a:t>
            </a:r>
            <a:r>
              <a:rPr kumimoji="1" lang="zh-CN" altLang="en-US" sz="2400" b="1">
                <a:solidFill>
                  <a:srgbClr val="000099"/>
                </a:solidFill>
                <a:latin typeface="Times New Roman" panose="02020603050405020304" pitchFamily="18" charset="0"/>
              </a:rPr>
              <a:t>法误差稍微大一些。有时候，关键看能否划分出可用数据的基团，其次再看估算的准确性。</a:t>
            </a:r>
          </a:p>
        </p:txBody>
      </p:sp>
      <p:sp>
        <p:nvSpPr>
          <p:cNvPr id="178186" name="标题 1">
            <a:extLst>
              <a:ext uri="{FF2B5EF4-FFF2-40B4-BE49-F238E27FC236}">
                <a16:creationId xmlns:a16="http://schemas.microsoft.com/office/drawing/2014/main" id="{E0DDA87B-B82B-4F5C-92D4-2F478DDA9217}"/>
              </a:ext>
            </a:extLst>
          </p:cNvPr>
          <p:cNvSpPr>
            <a:spLocks noGrp="1" noChangeArrowheads="1"/>
          </p:cNvSpPr>
          <p:nvPr>
            <p:ph type="title"/>
          </p:nvPr>
        </p:nvSpPr>
        <p:spPr/>
        <p:txBody>
          <a:bodyPr/>
          <a:lstStyle/>
          <a:p>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1CC49386-BB54-4ACE-BAE9-5D0987643CF9}"/>
              </a:ext>
            </a:extLst>
          </p:cNvPr>
          <p:cNvSpPr>
            <a:spLocks noGrp="1" noChangeArrowheads="1"/>
          </p:cNvSpPr>
          <p:nvPr>
            <p:ph type="title"/>
          </p:nvPr>
        </p:nvSpPr>
        <p:spPr>
          <a:xfrm>
            <a:off x="574675" y="765175"/>
            <a:ext cx="8001000" cy="755650"/>
          </a:xfrm>
        </p:spPr>
        <p:txBody>
          <a:bodyPr/>
          <a:lstStyle/>
          <a:p>
            <a:r>
              <a:rPr lang="en-US" altLang="zh-CN" sz="3200" b="1">
                <a:solidFill>
                  <a:srgbClr val="CC3300"/>
                </a:solidFill>
                <a:latin typeface="Times New Roman" panose="02020603050405020304" pitchFamily="18" charset="0"/>
                <a:ea typeface="黑体" panose="02010609060101010101" pitchFamily="49" charset="-122"/>
              </a:rPr>
              <a:t>2.8   </a:t>
            </a:r>
            <a:r>
              <a:rPr lang="zh-CN" altLang="en-US" sz="3200" b="1">
                <a:solidFill>
                  <a:srgbClr val="CC3300"/>
                </a:solidFill>
                <a:latin typeface="Times New Roman" panose="02020603050405020304" pitchFamily="18" charset="0"/>
                <a:ea typeface="黑体" panose="02010609060101010101" pitchFamily="49" charset="-122"/>
              </a:rPr>
              <a:t>热化学性质的估算</a:t>
            </a:r>
          </a:p>
        </p:txBody>
      </p:sp>
      <p:sp>
        <p:nvSpPr>
          <p:cNvPr id="179203" name="Text Box 5">
            <a:extLst>
              <a:ext uri="{FF2B5EF4-FFF2-40B4-BE49-F238E27FC236}">
                <a16:creationId xmlns:a16="http://schemas.microsoft.com/office/drawing/2014/main" id="{E41635F1-B732-4192-86A7-75993314B3CA}"/>
              </a:ext>
            </a:extLst>
          </p:cNvPr>
          <p:cNvSpPr txBox="1">
            <a:spLocks noChangeArrowheads="1"/>
          </p:cNvSpPr>
          <p:nvPr/>
        </p:nvSpPr>
        <p:spPr bwMode="auto">
          <a:xfrm>
            <a:off x="539750" y="1706563"/>
            <a:ext cx="8135938"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kumimoji="1" lang="en-US" altLang="zh-CN" sz="2200" b="1">
                <a:solidFill>
                  <a:srgbClr val="000099"/>
                </a:solidFill>
                <a:latin typeface="Times New Roman" panose="02020603050405020304" pitchFamily="18" charset="0"/>
              </a:rPr>
              <a:t>        </a:t>
            </a:r>
            <a:r>
              <a:rPr kumimoji="1" lang="zh-CN" altLang="en-US" sz="2200" b="1">
                <a:solidFill>
                  <a:srgbClr val="000099"/>
                </a:solidFill>
                <a:latin typeface="Times New Roman" panose="02020603050405020304" pitchFamily="18" charset="0"/>
              </a:rPr>
              <a:t>主要介绍标准状态下的生成焓、</a:t>
            </a:r>
            <a:r>
              <a:rPr kumimoji="1" lang="en-US" altLang="zh-CN" sz="2200" b="1">
                <a:solidFill>
                  <a:srgbClr val="000099"/>
                </a:solidFill>
                <a:latin typeface="Times New Roman" panose="02020603050405020304" pitchFamily="18" charset="0"/>
              </a:rPr>
              <a:t>Gibbs</a:t>
            </a:r>
            <a:r>
              <a:rPr kumimoji="1" lang="zh-CN" altLang="en-US" sz="2200" b="1">
                <a:solidFill>
                  <a:srgbClr val="000099"/>
                </a:solidFill>
                <a:latin typeface="Times New Roman" panose="02020603050405020304" pitchFamily="18" charset="0"/>
              </a:rPr>
              <a:t>自由焓以及理想气体热容的估算方法，有</a:t>
            </a:r>
            <a:r>
              <a:rPr kumimoji="1" lang="en-US" altLang="zh-CN" sz="2200" b="1">
                <a:solidFill>
                  <a:srgbClr val="000099"/>
                </a:solidFill>
                <a:latin typeface="Times New Roman" panose="02020603050405020304" pitchFamily="18" charset="0"/>
              </a:rPr>
              <a:t>Joback</a:t>
            </a:r>
            <a:r>
              <a:rPr kumimoji="1" lang="zh-CN" altLang="en-US" sz="2200" b="1">
                <a:solidFill>
                  <a:srgbClr val="000099"/>
                </a:solidFill>
                <a:latin typeface="Times New Roman" panose="02020603050405020304" pitchFamily="18" charset="0"/>
              </a:rPr>
              <a:t>法、</a:t>
            </a:r>
            <a:r>
              <a:rPr kumimoji="1" lang="en-US" altLang="zh-CN" sz="2200" b="1">
                <a:solidFill>
                  <a:srgbClr val="000099"/>
                </a:solidFill>
                <a:latin typeface="Times New Roman" panose="02020603050405020304" pitchFamily="18" charset="0"/>
              </a:rPr>
              <a:t>Constantinou-Gani(CG)</a:t>
            </a:r>
            <a:r>
              <a:rPr kumimoji="1" lang="zh-CN" altLang="en-US" sz="2200" b="1">
                <a:solidFill>
                  <a:srgbClr val="000099"/>
                </a:solidFill>
                <a:latin typeface="Times New Roman" panose="02020603050405020304" pitchFamily="18" charset="0"/>
              </a:rPr>
              <a:t>法。</a:t>
            </a:r>
          </a:p>
          <a:p>
            <a:pPr eaLnBrk="1" hangingPunct="1">
              <a:spcBef>
                <a:spcPct val="50000"/>
              </a:spcBef>
              <a:buClrTx/>
              <a:buFontTx/>
              <a:buNone/>
            </a:pPr>
            <a:r>
              <a:rPr lang="en-US" altLang="zh-CN" sz="2400" b="1">
                <a:solidFill>
                  <a:srgbClr val="CC3300"/>
                </a:solidFill>
                <a:latin typeface="Times New Roman" panose="02020603050405020304" pitchFamily="18" charset="0"/>
                <a:ea typeface="黑体" panose="02010609060101010101" pitchFamily="49" charset="-122"/>
              </a:rPr>
              <a:t>Joback</a:t>
            </a:r>
            <a:r>
              <a:rPr lang="zh-CN" altLang="en-US" sz="2400" b="1">
                <a:solidFill>
                  <a:srgbClr val="CC3300"/>
                </a:solidFill>
                <a:latin typeface="Times New Roman" panose="02020603050405020304" pitchFamily="18" charset="0"/>
                <a:ea typeface="黑体" panose="02010609060101010101" pitchFamily="49" charset="-122"/>
              </a:rPr>
              <a:t>法</a:t>
            </a:r>
            <a:r>
              <a:rPr lang="en-US" altLang="zh-CN" sz="2400" b="1">
                <a:solidFill>
                  <a:srgbClr val="CC3300"/>
                </a:solidFill>
                <a:latin typeface="Times New Roman" panose="02020603050405020304" pitchFamily="18" charset="0"/>
                <a:ea typeface="黑体" panose="02010609060101010101" pitchFamily="49" charset="-122"/>
              </a:rPr>
              <a:t>(</a:t>
            </a:r>
            <a:r>
              <a:rPr lang="zh-CN" altLang="en-US" sz="2400" b="1">
                <a:solidFill>
                  <a:srgbClr val="CC3300"/>
                </a:solidFill>
                <a:latin typeface="Times New Roman" panose="02020603050405020304" pitchFamily="18" charset="0"/>
                <a:ea typeface="黑体" panose="02010609060101010101" pitchFamily="49" charset="-122"/>
              </a:rPr>
              <a:t>基团贡献法</a:t>
            </a:r>
            <a:r>
              <a:rPr lang="en-US" altLang="zh-CN" sz="2400" b="1">
                <a:solidFill>
                  <a:srgbClr val="CC3300"/>
                </a:solidFill>
                <a:latin typeface="Times New Roman" panose="02020603050405020304" pitchFamily="18" charset="0"/>
                <a:ea typeface="黑体" panose="02010609060101010101" pitchFamily="49" charset="-122"/>
              </a:rPr>
              <a:t>)</a:t>
            </a:r>
          </a:p>
        </p:txBody>
      </p:sp>
      <p:graphicFrame>
        <p:nvGraphicFramePr>
          <p:cNvPr id="179204" name="Object 6">
            <a:extLst>
              <a:ext uri="{FF2B5EF4-FFF2-40B4-BE49-F238E27FC236}">
                <a16:creationId xmlns:a16="http://schemas.microsoft.com/office/drawing/2014/main" id="{8101FBF5-1BC6-469A-B21E-CAF83E3963F8}"/>
              </a:ext>
            </a:extLst>
          </p:cNvPr>
          <p:cNvGraphicFramePr>
            <a:graphicFrameLocks noChangeAspect="1"/>
          </p:cNvGraphicFramePr>
          <p:nvPr/>
        </p:nvGraphicFramePr>
        <p:xfrm>
          <a:off x="1476375" y="3035300"/>
          <a:ext cx="3438525" cy="423863"/>
        </p:xfrm>
        <a:graphic>
          <a:graphicData uri="http://schemas.openxmlformats.org/presentationml/2006/ole">
            <mc:AlternateContent xmlns:mc="http://schemas.openxmlformats.org/markup-compatibility/2006">
              <mc:Choice xmlns:v="urn:schemas-microsoft-com:vml" Requires="v">
                <p:oleObj spid="_x0000_s45100" name="公式" r:id="rId3" imgW="2057400" imgH="254000" progId="Equation.3">
                  <p:embed/>
                </p:oleObj>
              </mc:Choice>
              <mc:Fallback>
                <p:oleObj name="公式" r:id="rId3" imgW="2057400" imgH="254000" progId="Equation.3">
                  <p:embed/>
                  <p:pic>
                    <p:nvPicPr>
                      <p:cNvPr id="179204" name="Object 6">
                        <a:extLst>
                          <a:ext uri="{FF2B5EF4-FFF2-40B4-BE49-F238E27FC236}">
                            <a16:creationId xmlns:a16="http://schemas.microsoft.com/office/drawing/2014/main" id="{8101FBF5-1BC6-469A-B21E-CAF83E3963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035300"/>
                        <a:ext cx="3438525" cy="42386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5" name="Object 7">
            <a:extLst>
              <a:ext uri="{FF2B5EF4-FFF2-40B4-BE49-F238E27FC236}">
                <a16:creationId xmlns:a16="http://schemas.microsoft.com/office/drawing/2014/main" id="{3167D4B2-69B8-4506-91CD-E709AB844806}"/>
              </a:ext>
            </a:extLst>
          </p:cNvPr>
          <p:cNvGraphicFramePr>
            <a:graphicFrameLocks noChangeAspect="1"/>
          </p:cNvGraphicFramePr>
          <p:nvPr/>
        </p:nvGraphicFramePr>
        <p:xfrm>
          <a:off x="1476375" y="3538538"/>
          <a:ext cx="3513138" cy="433387"/>
        </p:xfrm>
        <a:graphic>
          <a:graphicData uri="http://schemas.openxmlformats.org/presentationml/2006/ole">
            <mc:AlternateContent xmlns:mc="http://schemas.openxmlformats.org/markup-compatibility/2006">
              <mc:Choice xmlns:v="urn:schemas-microsoft-com:vml" Requires="v">
                <p:oleObj spid="_x0000_s45101" name="公式" r:id="rId5" imgW="2019300" imgH="254000" progId="Equation.3">
                  <p:embed/>
                </p:oleObj>
              </mc:Choice>
              <mc:Fallback>
                <p:oleObj name="公式" r:id="rId5" imgW="2019300" imgH="254000" progId="Equation.3">
                  <p:embed/>
                  <p:pic>
                    <p:nvPicPr>
                      <p:cNvPr id="179205" name="Object 7">
                        <a:extLst>
                          <a:ext uri="{FF2B5EF4-FFF2-40B4-BE49-F238E27FC236}">
                            <a16:creationId xmlns:a16="http://schemas.microsoft.com/office/drawing/2014/main" id="{3167D4B2-69B8-4506-91CD-E709AB8448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3538538"/>
                        <a:ext cx="3513138" cy="433387"/>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6" name="Object 8">
            <a:extLst>
              <a:ext uri="{FF2B5EF4-FFF2-40B4-BE49-F238E27FC236}">
                <a16:creationId xmlns:a16="http://schemas.microsoft.com/office/drawing/2014/main" id="{9F2C3C16-972E-4C4F-9CD6-652663ACBF9F}"/>
              </a:ext>
            </a:extLst>
          </p:cNvPr>
          <p:cNvGraphicFramePr>
            <a:graphicFrameLocks noChangeAspect="1"/>
          </p:cNvGraphicFramePr>
          <p:nvPr/>
        </p:nvGraphicFramePr>
        <p:xfrm>
          <a:off x="1476375" y="4546600"/>
          <a:ext cx="2709863" cy="395288"/>
        </p:xfrm>
        <a:graphic>
          <a:graphicData uri="http://schemas.openxmlformats.org/presentationml/2006/ole">
            <mc:AlternateContent xmlns:mc="http://schemas.openxmlformats.org/markup-compatibility/2006">
              <mc:Choice xmlns:v="urn:schemas-microsoft-com:vml" Requires="v">
                <p:oleObj spid="_x0000_s45102" name="公式" r:id="rId7" imgW="1536700" imgH="228600" progId="Equation.3">
                  <p:embed/>
                </p:oleObj>
              </mc:Choice>
              <mc:Fallback>
                <p:oleObj name="公式" r:id="rId7" imgW="1536700" imgH="228600" progId="Equation.3">
                  <p:embed/>
                  <p:pic>
                    <p:nvPicPr>
                      <p:cNvPr id="179206" name="Object 8">
                        <a:extLst>
                          <a:ext uri="{FF2B5EF4-FFF2-40B4-BE49-F238E27FC236}">
                            <a16:creationId xmlns:a16="http://schemas.microsoft.com/office/drawing/2014/main" id="{9F2C3C16-972E-4C4F-9CD6-652663ACBF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4546600"/>
                        <a:ext cx="2709863" cy="39528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7" name="Object 9">
            <a:extLst>
              <a:ext uri="{FF2B5EF4-FFF2-40B4-BE49-F238E27FC236}">
                <a16:creationId xmlns:a16="http://schemas.microsoft.com/office/drawing/2014/main" id="{9A893F93-B8A6-48EF-9ED5-4C25866FCF79}"/>
              </a:ext>
            </a:extLst>
          </p:cNvPr>
          <p:cNvGraphicFramePr>
            <a:graphicFrameLocks noChangeAspect="1"/>
          </p:cNvGraphicFramePr>
          <p:nvPr/>
        </p:nvGraphicFramePr>
        <p:xfrm>
          <a:off x="4886325" y="5011738"/>
          <a:ext cx="2925763" cy="373062"/>
        </p:xfrm>
        <a:graphic>
          <a:graphicData uri="http://schemas.openxmlformats.org/presentationml/2006/ole">
            <mc:AlternateContent xmlns:mc="http://schemas.openxmlformats.org/markup-compatibility/2006">
              <mc:Choice xmlns:v="urn:schemas-microsoft-com:vml" Requires="v">
                <p:oleObj spid="_x0000_s45103" name="公式" r:id="rId9" imgW="1854200" imgH="241300" progId="Equation.3">
                  <p:embed/>
                </p:oleObj>
              </mc:Choice>
              <mc:Fallback>
                <p:oleObj name="公式" r:id="rId9" imgW="1854200" imgH="241300" progId="Equation.3">
                  <p:embed/>
                  <p:pic>
                    <p:nvPicPr>
                      <p:cNvPr id="179207" name="Object 9">
                        <a:extLst>
                          <a:ext uri="{FF2B5EF4-FFF2-40B4-BE49-F238E27FC236}">
                            <a16:creationId xmlns:a16="http://schemas.microsoft.com/office/drawing/2014/main" id="{9A893F93-B8A6-48EF-9ED5-4C25866FCF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6325" y="5011738"/>
                        <a:ext cx="2925763" cy="37306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8" name="Object 10">
            <a:extLst>
              <a:ext uri="{FF2B5EF4-FFF2-40B4-BE49-F238E27FC236}">
                <a16:creationId xmlns:a16="http://schemas.microsoft.com/office/drawing/2014/main" id="{F42F46D4-BB1C-4554-8589-6DAF6A306EC3}"/>
              </a:ext>
            </a:extLst>
          </p:cNvPr>
          <p:cNvGraphicFramePr>
            <a:graphicFrameLocks noChangeAspect="1"/>
          </p:cNvGraphicFramePr>
          <p:nvPr/>
        </p:nvGraphicFramePr>
        <p:xfrm>
          <a:off x="1476375" y="4043363"/>
          <a:ext cx="4976813" cy="455612"/>
        </p:xfrm>
        <a:graphic>
          <a:graphicData uri="http://schemas.openxmlformats.org/presentationml/2006/ole">
            <mc:AlternateContent xmlns:mc="http://schemas.openxmlformats.org/markup-compatibility/2006">
              <mc:Choice xmlns:v="urn:schemas-microsoft-com:vml" Requires="v">
                <p:oleObj spid="_x0000_s45104" name="公式" r:id="rId11" imgW="2717800" imgH="254000" progId="Equation.3">
                  <p:embed/>
                </p:oleObj>
              </mc:Choice>
              <mc:Fallback>
                <p:oleObj name="公式" r:id="rId11" imgW="2717800" imgH="254000" progId="Equation.3">
                  <p:embed/>
                  <p:pic>
                    <p:nvPicPr>
                      <p:cNvPr id="179208" name="Object 10">
                        <a:extLst>
                          <a:ext uri="{FF2B5EF4-FFF2-40B4-BE49-F238E27FC236}">
                            <a16:creationId xmlns:a16="http://schemas.microsoft.com/office/drawing/2014/main" id="{F42F46D4-BB1C-4554-8589-6DAF6A306EC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4043363"/>
                        <a:ext cx="4976813" cy="4556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9" name="Object 11">
            <a:extLst>
              <a:ext uri="{FF2B5EF4-FFF2-40B4-BE49-F238E27FC236}">
                <a16:creationId xmlns:a16="http://schemas.microsoft.com/office/drawing/2014/main" id="{D0FB9020-9AC5-4D6A-9083-FDA834EE28A8}"/>
              </a:ext>
            </a:extLst>
          </p:cNvPr>
          <p:cNvGraphicFramePr>
            <a:graphicFrameLocks noChangeAspect="1"/>
          </p:cNvGraphicFramePr>
          <p:nvPr/>
        </p:nvGraphicFramePr>
        <p:xfrm>
          <a:off x="4878388" y="4546600"/>
          <a:ext cx="2573337" cy="373063"/>
        </p:xfrm>
        <a:graphic>
          <a:graphicData uri="http://schemas.openxmlformats.org/presentationml/2006/ole">
            <mc:AlternateContent xmlns:mc="http://schemas.openxmlformats.org/markup-compatibility/2006">
              <mc:Choice xmlns:v="urn:schemas-microsoft-com:vml" Requires="v">
                <p:oleObj spid="_x0000_s45105" name="公式" r:id="rId13" imgW="1549400" imgH="228600" progId="Equation.3">
                  <p:embed/>
                </p:oleObj>
              </mc:Choice>
              <mc:Fallback>
                <p:oleObj name="公式" r:id="rId13" imgW="1549400" imgH="228600" progId="Equation.3">
                  <p:embed/>
                  <p:pic>
                    <p:nvPicPr>
                      <p:cNvPr id="179209" name="Object 11">
                        <a:extLst>
                          <a:ext uri="{FF2B5EF4-FFF2-40B4-BE49-F238E27FC236}">
                            <a16:creationId xmlns:a16="http://schemas.microsoft.com/office/drawing/2014/main" id="{D0FB9020-9AC5-4D6A-9083-FDA834EE28A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8388" y="4546600"/>
                        <a:ext cx="2573337" cy="37306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10" name="Object 12">
            <a:extLst>
              <a:ext uri="{FF2B5EF4-FFF2-40B4-BE49-F238E27FC236}">
                <a16:creationId xmlns:a16="http://schemas.microsoft.com/office/drawing/2014/main" id="{FCEA4437-6877-49F2-9EEC-8275EE210197}"/>
              </a:ext>
            </a:extLst>
          </p:cNvPr>
          <p:cNvGraphicFramePr>
            <a:graphicFrameLocks noChangeAspect="1"/>
          </p:cNvGraphicFramePr>
          <p:nvPr/>
        </p:nvGraphicFramePr>
        <p:xfrm>
          <a:off x="1476375" y="5011738"/>
          <a:ext cx="3059113" cy="393700"/>
        </p:xfrm>
        <a:graphic>
          <a:graphicData uri="http://schemas.openxmlformats.org/presentationml/2006/ole">
            <mc:AlternateContent xmlns:mc="http://schemas.openxmlformats.org/markup-compatibility/2006">
              <mc:Choice xmlns:v="urn:schemas-microsoft-com:vml" Requires="v">
                <p:oleObj spid="_x0000_s45106" name="公式" r:id="rId15" imgW="1841500" imgH="241300" progId="Equation.3">
                  <p:embed/>
                </p:oleObj>
              </mc:Choice>
              <mc:Fallback>
                <p:oleObj name="公式" r:id="rId15" imgW="1841500" imgH="241300" progId="Equation.3">
                  <p:embed/>
                  <p:pic>
                    <p:nvPicPr>
                      <p:cNvPr id="179210" name="Object 12">
                        <a:extLst>
                          <a:ext uri="{FF2B5EF4-FFF2-40B4-BE49-F238E27FC236}">
                            <a16:creationId xmlns:a16="http://schemas.microsoft.com/office/drawing/2014/main" id="{FCEA4437-6877-49F2-9EEC-8275EE21019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76375" y="5011738"/>
                        <a:ext cx="3059113" cy="3937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211" name="Text Box 13">
            <a:extLst>
              <a:ext uri="{FF2B5EF4-FFF2-40B4-BE49-F238E27FC236}">
                <a16:creationId xmlns:a16="http://schemas.microsoft.com/office/drawing/2014/main" id="{9111D855-AF9C-48B1-82E4-40400237D7A0}"/>
              </a:ext>
            </a:extLst>
          </p:cNvPr>
          <p:cNvSpPr txBox="1">
            <a:spLocks noChangeArrowheads="1"/>
          </p:cNvSpPr>
          <p:nvPr/>
        </p:nvSpPr>
        <p:spPr bwMode="auto">
          <a:xfrm>
            <a:off x="611188" y="5373688"/>
            <a:ext cx="813593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200" b="1">
                <a:solidFill>
                  <a:srgbClr val="000099"/>
                </a:solidFill>
                <a:latin typeface="Times New Roman" panose="02020603050405020304" pitchFamily="18" charset="0"/>
              </a:rPr>
              <a:t>        </a:t>
            </a:r>
            <a:r>
              <a:rPr kumimoji="1" lang="zh-CN" altLang="en-US" sz="2200" b="1">
                <a:solidFill>
                  <a:srgbClr val="000099"/>
                </a:solidFill>
                <a:latin typeface="Times New Roman" panose="02020603050405020304" pitchFamily="18" charset="0"/>
              </a:rPr>
              <a:t>式中， </a:t>
            </a:r>
            <a:r>
              <a:rPr kumimoji="1" lang="en-US" altLang="zh-CN" sz="2200" b="1">
                <a:solidFill>
                  <a:srgbClr val="000099"/>
                </a:solidFill>
                <a:latin typeface="Times New Roman" panose="02020603050405020304" pitchFamily="18" charset="0"/>
              </a:rPr>
              <a:t>n</a:t>
            </a:r>
            <a:r>
              <a:rPr kumimoji="1" lang="en-US" altLang="zh-CN" sz="2200" b="1" baseline="-25000">
                <a:solidFill>
                  <a:srgbClr val="000099"/>
                </a:solidFill>
                <a:latin typeface="Times New Roman" panose="02020603050405020304" pitchFamily="18" charset="0"/>
              </a:rPr>
              <a:t>i</a:t>
            </a:r>
            <a:r>
              <a:rPr kumimoji="1" lang="zh-CN" altLang="en-US" sz="2200" b="1">
                <a:solidFill>
                  <a:srgbClr val="000099"/>
                </a:solidFill>
                <a:latin typeface="Times New Roman" panose="02020603050405020304" pitchFamily="18" charset="0"/>
              </a:rPr>
              <a:t>为分子中</a:t>
            </a:r>
            <a:r>
              <a:rPr kumimoji="1" lang="en-US" altLang="zh-CN" sz="2200" b="1">
                <a:solidFill>
                  <a:srgbClr val="000099"/>
                </a:solidFill>
                <a:latin typeface="Times New Roman" panose="02020603050405020304" pitchFamily="18" charset="0"/>
              </a:rPr>
              <a:t>i</a:t>
            </a:r>
            <a:r>
              <a:rPr kumimoji="1" lang="zh-CN" altLang="en-US" sz="2200" b="1">
                <a:solidFill>
                  <a:srgbClr val="000099"/>
                </a:solidFill>
                <a:latin typeface="Times New Roman" panose="02020603050405020304" pitchFamily="18" charset="0"/>
              </a:rPr>
              <a:t>类基团个数；各热力学函数的单位均为</a:t>
            </a:r>
            <a:r>
              <a:rPr kumimoji="1" lang="en-US" altLang="zh-CN" sz="2200" b="1">
                <a:solidFill>
                  <a:srgbClr val="000099"/>
                </a:solidFill>
                <a:latin typeface="Times New Roman" panose="02020603050405020304" pitchFamily="18" charset="0"/>
              </a:rPr>
              <a:t>kJ/mol</a:t>
            </a:r>
            <a:r>
              <a:rPr kumimoji="1" lang="zh-CN" altLang="en-US" sz="2200" b="1">
                <a:solidFill>
                  <a:srgbClr val="000099"/>
                </a:solidFill>
                <a:latin typeface="Times New Roman" panose="02020603050405020304" pitchFamily="18" charset="0"/>
              </a:rPr>
              <a:t>，</a:t>
            </a:r>
            <a:r>
              <a:rPr kumimoji="1" lang="en-US" altLang="zh-CN" sz="2200" b="1">
                <a:solidFill>
                  <a:srgbClr val="000099"/>
                </a:solidFill>
                <a:latin typeface="Times New Roman" panose="02020603050405020304" pitchFamily="18" charset="0"/>
              </a:rPr>
              <a:t>J/mol/K</a:t>
            </a:r>
            <a:r>
              <a:rPr kumimoji="1" lang="zh-CN" altLang="en-US" sz="2200" b="1">
                <a:solidFill>
                  <a:srgbClr val="000099"/>
                </a:solidFill>
                <a:latin typeface="Times New Roman" panose="02020603050405020304" pitchFamily="18" charset="0"/>
              </a:rPr>
              <a:t>，基准态</a:t>
            </a:r>
            <a:r>
              <a:rPr kumimoji="1" lang="en-US" altLang="zh-CN" sz="2200" b="1">
                <a:solidFill>
                  <a:srgbClr val="000099"/>
                </a:solidFill>
                <a:latin typeface="Times New Roman" panose="02020603050405020304" pitchFamily="18" charset="0"/>
              </a:rPr>
              <a:t>298.15K</a:t>
            </a:r>
            <a:r>
              <a:rPr kumimoji="1" lang="zh-CN" altLang="en-US" sz="2200" b="1">
                <a:solidFill>
                  <a:srgbClr val="000099"/>
                </a:solidFill>
                <a:latin typeface="Times New Roman" panose="02020603050405020304" pitchFamily="18" charset="0"/>
              </a:rPr>
              <a:t>、</a:t>
            </a:r>
            <a:r>
              <a:rPr kumimoji="1" lang="en-US" altLang="zh-CN" sz="2200" b="1">
                <a:solidFill>
                  <a:srgbClr val="000099"/>
                </a:solidFill>
                <a:latin typeface="Times New Roman" panose="02020603050405020304" pitchFamily="18" charset="0"/>
              </a:rPr>
              <a:t>101325Pa(1atm)</a:t>
            </a:r>
            <a:r>
              <a:rPr kumimoji="1" lang="zh-CN" altLang="en-US" sz="2200" b="1">
                <a:solidFill>
                  <a:srgbClr val="000099"/>
                </a:solidFill>
                <a:latin typeface="Times New Roman" panose="02020603050405020304" pitchFamily="18" charset="0"/>
              </a:rPr>
              <a: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634CD5BA-5976-4176-A1DE-E568B0CDD925}"/>
              </a:ext>
            </a:extLst>
          </p:cNvPr>
          <p:cNvSpPr>
            <a:spLocks noGrp="1" noChangeArrowheads="1"/>
          </p:cNvSpPr>
          <p:nvPr>
            <p:ph type="title"/>
          </p:nvPr>
        </p:nvSpPr>
        <p:spPr>
          <a:xfrm>
            <a:off x="539750" y="836613"/>
            <a:ext cx="8001000" cy="684212"/>
          </a:xfrm>
        </p:spPr>
        <p:txBody>
          <a:bodyPr/>
          <a:lstStyle/>
          <a:p>
            <a:r>
              <a:rPr lang="en-US" altLang="zh-CN" sz="2800" b="1">
                <a:solidFill>
                  <a:srgbClr val="CC3300"/>
                </a:solidFill>
                <a:latin typeface="Times New Roman" panose="02020603050405020304" pitchFamily="18" charset="0"/>
                <a:ea typeface="黑体" panose="02010609060101010101" pitchFamily="49" charset="-122"/>
              </a:rPr>
              <a:t>Constantinou-Gani(CG)</a:t>
            </a:r>
            <a:r>
              <a:rPr lang="zh-CN" altLang="en-US" sz="2800" b="1">
                <a:solidFill>
                  <a:srgbClr val="CC3300"/>
                </a:solidFill>
                <a:latin typeface="Times New Roman" panose="02020603050405020304" pitchFamily="18" charset="0"/>
                <a:ea typeface="黑体" panose="02010609060101010101" pitchFamily="49" charset="-122"/>
              </a:rPr>
              <a:t>法</a:t>
            </a:r>
          </a:p>
        </p:txBody>
      </p:sp>
      <p:graphicFrame>
        <p:nvGraphicFramePr>
          <p:cNvPr id="180227" name="Object 5">
            <a:extLst>
              <a:ext uri="{FF2B5EF4-FFF2-40B4-BE49-F238E27FC236}">
                <a16:creationId xmlns:a16="http://schemas.microsoft.com/office/drawing/2014/main" id="{F88DA0D4-DC3A-42DB-B079-95C03585123A}"/>
              </a:ext>
            </a:extLst>
          </p:cNvPr>
          <p:cNvGraphicFramePr>
            <a:graphicFrameLocks noChangeAspect="1"/>
          </p:cNvGraphicFramePr>
          <p:nvPr/>
        </p:nvGraphicFramePr>
        <p:xfrm>
          <a:off x="1692275" y="1844675"/>
          <a:ext cx="4583113" cy="455613"/>
        </p:xfrm>
        <a:graphic>
          <a:graphicData uri="http://schemas.openxmlformats.org/presentationml/2006/ole">
            <mc:AlternateContent xmlns:mc="http://schemas.openxmlformats.org/markup-compatibility/2006">
              <mc:Choice xmlns:v="urn:schemas-microsoft-com:vml" Requires="v">
                <p:oleObj spid="_x0000_s46124" name="公式" r:id="rId3" imgW="2552700" imgH="254000" progId="Equation.3">
                  <p:embed/>
                </p:oleObj>
              </mc:Choice>
              <mc:Fallback>
                <p:oleObj name="公式" r:id="rId3" imgW="2552700" imgH="254000" progId="Equation.3">
                  <p:embed/>
                  <p:pic>
                    <p:nvPicPr>
                      <p:cNvPr id="180227" name="Object 5">
                        <a:extLst>
                          <a:ext uri="{FF2B5EF4-FFF2-40B4-BE49-F238E27FC236}">
                            <a16:creationId xmlns:a16="http://schemas.microsoft.com/office/drawing/2014/main" id="{F88DA0D4-DC3A-42DB-B079-95C0358512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844675"/>
                        <a:ext cx="4583113" cy="45561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28" name="Object 6">
            <a:extLst>
              <a:ext uri="{FF2B5EF4-FFF2-40B4-BE49-F238E27FC236}">
                <a16:creationId xmlns:a16="http://schemas.microsoft.com/office/drawing/2014/main" id="{4FB767FC-7448-44CF-AA88-5838F551564E}"/>
              </a:ext>
            </a:extLst>
          </p:cNvPr>
          <p:cNvGraphicFramePr>
            <a:graphicFrameLocks noChangeAspect="1"/>
          </p:cNvGraphicFramePr>
          <p:nvPr/>
        </p:nvGraphicFramePr>
        <p:xfrm>
          <a:off x="5724525" y="2852738"/>
          <a:ext cx="2162175" cy="365125"/>
        </p:xfrm>
        <a:graphic>
          <a:graphicData uri="http://schemas.openxmlformats.org/presentationml/2006/ole">
            <mc:AlternateContent xmlns:mc="http://schemas.openxmlformats.org/markup-compatibility/2006">
              <mc:Choice xmlns:v="urn:schemas-microsoft-com:vml" Requires="v">
                <p:oleObj spid="_x0000_s46125" name="公式" r:id="rId5" imgW="1180588" imgH="203112" progId="Equation.3">
                  <p:embed/>
                </p:oleObj>
              </mc:Choice>
              <mc:Fallback>
                <p:oleObj name="公式" r:id="rId5" imgW="1180588" imgH="203112" progId="Equation.3">
                  <p:embed/>
                  <p:pic>
                    <p:nvPicPr>
                      <p:cNvPr id="180228" name="Object 6">
                        <a:extLst>
                          <a:ext uri="{FF2B5EF4-FFF2-40B4-BE49-F238E27FC236}">
                            <a16:creationId xmlns:a16="http://schemas.microsoft.com/office/drawing/2014/main" id="{4FB767FC-7448-44CF-AA88-5838F55156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525" y="2852738"/>
                        <a:ext cx="2162175" cy="3651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29" name="Object 7">
            <a:extLst>
              <a:ext uri="{FF2B5EF4-FFF2-40B4-BE49-F238E27FC236}">
                <a16:creationId xmlns:a16="http://schemas.microsoft.com/office/drawing/2014/main" id="{88C6F20C-0AED-4913-8536-E5ADDEA8D1DD}"/>
              </a:ext>
            </a:extLst>
          </p:cNvPr>
          <p:cNvGraphicFramePr>
            <a:graphicFrameLocks noChangeAspect="1"/>
          </p:cNvGraphicFramePr>
          <p:nvPr/>
        </p:nvGraphicFramePr>
        <p:xfrm>
          <a:off x="1692275" y="2349500"/>
          <a:ext cx="4516438" cy="455613"/>
        </p:xfrm>
        <a:graphic>
          <a:graphicData uri="http://schemas.openxmlformats.org/presentationml/2006/ole">
            <mc:AlternateContent xmlns:mc="http://schemas.openxmlformats.org/markup-compatibility/2006">
              <mc:Choice xmlns:v="urn:schemas-microsoft-com:vml" Requires="v">
                <p:oleObj spid="_x0000_s46126" name="公式" r:id="rId7" imgW="2514600" imgH="254000" progId="Equation.3">
                  <p:embed/>
                </p:oleObj>
              </mc:Choice>
              <mc:Fallback>
                <p:oleObj name="公式" r:id="rId7" imgW="2514600" imgH="254000" progId="Equation.3">
                  <p:embed/>
                  <p:pic>
                    <p:nvPicPr>
                      <p:cNvPr id="180229" name="Object 7">
                        <a:extLst>
                          <a:ext uri="{FF2B5EF4-FFF2-40B4-BE49-F238E27FC236}">
                            <a16:creationId xmlns:a16="http://schemas.microsoft.com/office/drawing/2014/main" id="{88C6F20C-0AED-4913-8536-E5ADDEA8D1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2349500"/>
                        <a:ext cx="4516438" cy="45561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0" name="Object 8">
            <a:extLst>
              <a:ext uri="{FF2B5EF4-FFF2-40B4-BE49-F238E27FC236}">
                <a16:creationId xmlns:a16="http://schemas.microsoft.com/office/drawing/2014/main" id="{C00000B2-A040-4C9A-918D-142BFF40D25E}"/>
              </a:ext>
            </a:extLst>
          </p:cNvPr>
          <p:cNvGraphicFramePr>
            <a:graphicFrameLocks noChangeAspect="1"/>
          </p:cNvGraphicFramePr>
          <p:nvPr/>
        </p:nvGraphicFramePr>
        <p:xfrm>
          <a:off x="1692275" y="2852738"/>
          <a:ext cx="3698875" cy="455612"/>
        </p:xfrm>
        <a:graphic>
          <a:graphicData uri="http://schemas.openxmlformats.org/presentationml/2006/ole">
            <mc:AlternateContent xmlns:mc="http://schemas.openxmlformats.org/markup-compatibility/2006">
              <mc:Choice xmlns:v="urn:schemas-microsoft-com:vml" Requires="v">
                <p:oleObj spid="_x0000_s46127" name="公式" r:id="rId9" imgW="2019300" imgH="254000" progId="Equation.3">
                  <p:embed/>
                </p:oleObj>
              </mc:Choice>
              <mc:Fallback>
                <p:oleObj name="公式" r:id="rId9" imgW="2019300" imgH="254000" progId="Equation.3">
                  <p:embed/>
                  <p:pic>
                    <p:nvPicPr>
                      <p:cNvPr id="180230" name="Object 8">
                        <a:extLst>
                          <a:ext uri="{FF2B5EF4-FFF2-40B4-BE49-F238E27FC236}">
                            <a16:creationId xmlns:a16="http://schemas.microsoft.com/office/drawing/2014/main" id="{C00000B2-A040-4C9A-918D-142BFF40D25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2852738"/>
                        <a:ext cx="3698875" cy="4556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1" name="Object 10">
            <a:extLst>
              <a:ext uri="{FF2B5EF4-FFF2-40B4-BE49-F238E27FC236}">
                <a16:creationId xmlns:a16="http://schemas.microsoft.com/office/drawing/2014/main" id="{53924F15-CB24-45B7-BEDF-AA368B878F1A}"/>
              </a:ext>
            </a:extLst>
          </p:cNvPr>
          <p:cNvGraphicFramePr>
            <a:graphicFrameLocks noChangeAspect="1"/>
          </p:cNvGraphicFramePr>
          <p:nvPr/>
        </p:nvGraphicFramePr>
        <p:xfrm>
          <a:off x="1692275" y="3357563"/>
          <a:ext cx="5162550" cy="411162"/>
        </p:xfrm>
        <a:graphic>
          <a:graphicData uri="http://schemas.openxmlformats.org/presentationml/2006/ole">
            <mc:AlternateContent xmlns:mc="http://schemas.openxmlformats.org/markup-compatibility/2006">
              <mc:Choice xmlns:v="urn:schemas-microsoft-com:vml" Requires="v">
                <p:oleObj spid="_x0000_s46128" name="公式" r:id="rId11" imgW="2819400" imgH="228600" progId="Equation.3">
                  <p:embed/>
                </p:oleObj>
              </mc:Choice>
              <mc:Fallback>
                <p:oleObj name="公式" r:id="rId11" imgW="2819400" imgH="228600" progId="Equation.3">
                  <p:embed/>
                  <p:pic>
                    <p:nvPicPr>
                      <p:cNvPr id="180231" name="Object 10">
                        <a:extLst>
                          <a:ext uri="{FF2B5EF4-FFF2-40B4-BE49-F238E27FC236}">
                            <a16:creationId xmlns:a16="http://schemas.microsoft.com/office/drawing/2014/main" id="{53924F15-CB24-45B7-BEDF-AA368B878F1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3357563"/>
                        <a:ext cx="5162550" cy="41116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2" name="Object 11">
            <a:extLst>
              <a:ext uri="{FF2B5EF4-FFF2-40B4-BE49-F238E27FC236}">
                <a16:creationId xmlns:a16="http://schemas.microsoft.com/office/drawing/2014/main" id="{EB0F9F1F-7FA7-4FCF-B331-3133F67D00CD}"/>
              </a:ext>
            </a:extLst>
          </p:cNvPr>
          <p:cNvGraphicFramePr>
            <a:graphicFrameLocks noChangeAspect="1"/>
          </p:cNvGraphicFramePr>
          <p:nvPr/>
        </p:nvGraphicFramePr>
        <p:xfrm>
          <a:off x="1689100" y="3811588"/>
          <a:ext cx="5187950" cy="409575"/>
        </p:xfrm>
        <a:graphic>
          <a:graphicData uri="http://schemas.openxmlformats.org/presentationml/2006/ole">
            <mc:AlternateContent xmlns:mc="http://schemas.openxmlformats.org/markup-compatibility/2006">
              <mc:Choice xmlns:v="urn:schemas-microsoft-com:vml" Requires="v">
                <p:oleObj spid="_x0000_s46129" name="公式" r:id="rId13" imgW="2832100" imgH="228600" progId="Equation.3">
                  <p:embed/>
                </p:oleObj>
              </mc:Choice>
              <mc:Fallback>
                <p:oleObj name="公式" r:id="rId13" imgW="2832100" imgH="228600" progId="Equation.3">
                  <p:embed/>
                  <p:pic>
                    <p:nvPicPr>
                      <p:cNvPr id="180232" name="Object 11">
                        <a:extLst>
                          <a:ext uri="{FF2B5EF4-FFF2-40B4-BE49-F238E27FC236}">
                            <a16:creationId xmlns:a16="http://schemas.microsoft.com/office/drawing/2014/main" id="{EB0F9F1F-7FA7-4FCF-B331-3133F67D00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89100" y="3811588"/>
                        <a:ext cx="5187950" cy="4095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3" name="Object 12">
            <a:extLst>
              <a:ext uri="{FF2B5EF4-FFF2-40B4-BE49-F238E27FC236}">
                <a16:creationId xmlns:a16="http://schemas.microsoft.com/office/drawing/2014/main" id="{60E3BE65-E40F-4A02-9A49-93A226574A83}"/>
              </a:ext>
            </a:extLst>
          </p:cNvPr>
          <p:cNvGraphicFramePr>
            <a:graphicFrameLocks noChangeAspect="1"/>
          </p:cNvGraphicFramePr>
          <p:nvPr/>
        </p:nvGraphicFramePr>
        <p:xfrm>
          <a:off x="1692275" y="4292600"/>
          <a:ext cx="5302250" cy="409575"/>
        </p:xfrm>
        <a:graphic>
          <a:graphicData uri="http://schemas.openxmlformats.org/presentationml/2006/ole">
            <mc:AlternateContent xmlns:mc="http://schemas.openxmlformats.org/markup-compatibility/2006">
              <mc:Choice xmlns:v="urn:schemas-microsoft-com:vml" Requires="v">
                <p:oleObj spid="_x0000_s46130" name="公式" r:id="rId15" imgW="2895600" imgH="228600" progId="Equation.3">
                  <p:embed/>
                </p:oleObj>
              </mc:Choice>
              <mc:Fallback>
                <p:oleObj name="公式" r:id="rId15" imgW="2895600" imgH="228600" progId="Equation.3">
                  <p:embed/>
                  <p:pic>
                    <p:nvPicPr>
                      <p:cNvPr id="180233" name="Object 12">
                        <a:extLst>
                          <a:ext uri="{FF2B5EF4-FFF2-40B4-BE49-F238E27FC236}">
                            <a16:creationId xmlns:a16="http://schemas.microsoft.com/office/drawing/2014/main" id="{60E3BE65-E40F-4A02-9A49-93A226574A8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92275" y="4292600"/>
                        <a:ext cx="5302250" cy="4095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4" name="Text Box 13">
            <a:extLst>
              <a:ext uri="{FF2B5EF4-FFF2-40B4-BE49-F238E27FC236}">
                <a16:creationId xmlns:a16="http://schemas.microsoft.com/office/drawing/2014/main" id="{AC3D6115-ED49-4204-A728-C2A5B4FCD492}"/>
              </a:ext>
            </a:extLst>
          </p:cNvPr>
          <p:cNvSpPr txBox="1">
            <a:spLocks noChangeArrowheads="1"/>
          </p:cNvSpPr>
          <p:nvPr/>
        </p:nvSpPr>
        <p:spPr bwMode="auto">
          <a:xfrm>
            <a:off x="611188" y="4724400"/>
            <a:ext cx="8135937"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200" b="1">
                <a:solidFill>
                  <a:srgbClr val="000099"/>
                </a:solidFill>
                <a:latin typeface="Times New Roman" panose="02020603050405020304" pitchFamily="18" charset="0"/>
              </a:rPr>
              <a:t>        </a:t>
            </a:r>
            <a:r>
              <a:rPr kumimoji="1" lang="zh-CN" altLang="en-US" sz="2200" b="1">
                <a:solidFill>
                  <a:srgbClr val="000099"/>
                </a:solidFill>
                <a:latin typeface="Times New Roman" panose="02020603050405020304" pitchFamily="18" charset="0"/>
              </a:rPr>
              <a:t>式中， </a:t>
            </a:r>
            <a:r>
              <a:rPr kumimoji="1" lang="en-US" altLang="zh-CN" sz="2200" b="1">
                <a:solidFill>
                  <a:srgbClr val="000099"/>
                </a:solidFill>
                <a:latin typeface="Times New Roman" panose="02020603050405020304" pitchFamily="18" charset="0"/>
              </a:rPr>
              <a:t>n</a:t>
            </a:r>
            <a:r>
              <a:rPr kumimoji="1" lang="en-US" altLang="zh-CN" sz="2200" b="1" baseline="-25000">
                <a:solidFill>
                  <a:srgbClr val="000099"/>
                </a:solidFill>
                <a:latin typeface="Times New Roman" panose="02020603050405020304" pitchFamily="18" charset="0"/>
              </a:rPr>
              <a:t>i</a:t>
            </a:r>
            <a:r>
              <a:rPr kumimoji="1" lang="zh-CN" altLang="en-US" sz="2200" b="1">
                <a:solidFill>
                  <a:srgbClr val="000099"/>
                </a:solidFill>
                <a:latin typeface="Times New Roman" panose="02020603050405020304" pitchFamily="18" charset="0"/>
              </a:rPr>
              <a:t>和</a:t>
            </a:r>
            <a:r>
              <a:rPr kumimoji="1" lang="en-US" altLang="zh-CN" sz="2200" b="1">
                <a:solidFill>
                  <a:srgbClr val="000099"/>
                </a:solidFill>
                <a:latin typeface="Times New Roman" panose="02020603050405020304" pitchFamily="18" charset="0"/>
              </a:rPr>
              <a:t>m</a:t>
            </a:r>
            <a:r>
              <a:rPr kumimoji="1" lang="en-US" altLang="zh-CN" sz="2200" b="1" baseline="-25000">
                <a:solidFill>
                  <a:srgbClr val="000099"/>
                </a:solidFill>
                <a:latin typeface="Times New Roman" panose="02020603050405020304" pitchFamily="18" charset="0"/>
              </a:rPr>
              <a:t>k</a:t>
            </a:r>
            <a:r>
              <a:rPr kumimoji="1" lang="zh-CN" altLang="en-US" sz="2200" b="1">
                <a:solidFill>
                  <a:srgbClr val="000099"/>
                </a:solidFill>
                <a:latin typeface="Times New Roman" panose="02020603050405020304" pitchFamily="18" charset="0"/>
              </a:rPr>
              <a:t>分别为一、二 级</a:t>
            </a:r>
            <a:r>
              <a:rPr kumimoji="1" lang="en-US" altLang="zh-CN" sz="2200" b="1">
                <a:solidFill>
                  <a:srgbClr val="000099"/>
                </a:solidFill>
                <a:latin typeface="Times New Roman" panose="02020603050405020304" pitchFamily="18" charset="0"/>
              </a:rPr>
              <a:t>i, k</a:t>
            </a:r>
            <a:r>
              <a:rPr kumimoji="1" lang="zh-CN" altLang="en-US" sz="2200" b="1">
                <a:solidFill>
                  <a:srgbClr val="000099"/>
                </a:solidFill>
                <a:latin typeface="Times New Roman" panose="02020603050405020304" pitchFamily="18" charset="0"/>
              </a:rPr>
              <a:t>类基团个数；采用一、二级估算时</a:t>
            </a:r>
            <a:r>
              <a:rPr kumimoji="1" lang="en-US" altLang="zh-CN" sz="2200" b="1">
                <a:solidFill>
                  <a:srgbClr val="000099"/>
                </a:solidFill>
                <a:latin typeface="Times New Roman" panose="02020603050405020304" pitchFamily="18" charset="0"/>
              </a:rPr>
              <a:t>w</a:t>
            </a:r>
            <a:r>
              <a:rPr kumimoji="1" lang="zh-CN" altLang="en-US" sz="2200" b="1">
                <a:solidFill>
                  <a:srgbClr val="000099"/>
                </a:solidFill>
                <a:latin typeface="Times New Roman" panose="02020603050405020304" pitchFamily="18" charset="0"/>
              </a:rPr>
              <a:t>分别为</a:t>
            </a:r>
            <a:r>
              <a:rPr kumimoji="1" lang="en-US" altLang="zh-CN" sz="2200" b="1">
                <a:solidFill>
                  <a:srgbClr val="000099"/>
                </a:solidFill>
                <a:latin typeface="Times New Roman" panose="02020603050405020304" pitchFamily="18" charset="0"/>
              </a:rPr>
              <a:t>0</a:t>
            </a:r>
            <a:r>
              <a:rPr kumimoji="1" lang="zh-CN" altLang="en-US" sz="2200" b="1">
                <a:solidFill>
                  <a:srgbClr val="000099"/>
                </a:solidFill>
                <a:latin typeface="Times New Roman" panose="02020603050405020304" pitchFamily="18" charset="0"/>
              </a:rPr>
              <a:t>和</a:t>
            </a:r>
            <a:r>
              <a:rPr kumimoji="1" lang="en-US" altLang="zh-CN" sz="2200" b="1">
                <a:solidFill>
                  <a:srgbClr val="000099"/>
                </a:solidFill>
                <a:latin typeface="Times New Roman" panose="02020603050405020304" pitchFamily="18" charset="0"/>
              </a:rPr>
              <a:t>1</a:t>
            </a:r>
            <a:r>
              <a:rPr kumimoji="1" lang="zh-CN" altLang="en-US" sz="2200" b="1">
                <a:solidFill>
                  <a:srgbClr val="000099"/>
                </a:solidFill>
                <a:latin typeface="Times New Roman" panose="02020603050405020304" pitchFamily="18" charset="0"/>
              </a:rPr>
              <a:t>；热容为理想气体值，各热力学函数的单位均为</a:t>
            </a:r>
            <a:r>
              <a:rPr kumimoji="1" lang="en-US" altLang="zh-CN" sz="2200" b="1">
                <a:solidFill>
                  <a:srgbClr val="000099"/>
                </a:solidFill>
                <a:latin typeface="Times New Roman" panose="02020603050405020304" pitchFamily="18" charset="0"/>
              </a:rPr>
              <a:t>kJ/mol</a:t>
            </a:r>
            <a:r>
              <a:rPr kumimoji="1" lang="zh-CN" altLang="en-US" sz="2200" b="1">
                <a:solidFill>
                  <a:srgbClr val="000099"/>
                </a:solidFill>
                <a:latin typeface="Times New Roman" panose="02020603050405020304" pitchFamily="18" charset="0"/>
              </a:rPr>
              <a:t>，</a:t>
            </a:r>
            <a:r>
              <a:rPr kumimoji="1" lang="en-US" altLang="zh-CN" sz="2200" b="1">
                <a:solidFill>
                  <a:srgbClr val="000099"/>
                </a:solidFill>
                <a:latin typeface="Times New Roman" panose="02020603050405020304" pitchFamily="18" charset="0"/>
              </a:rPr>
              <a:t>J/mol/K</a:t>
            </a:r>
            <a:r>
              <a:rPr kumimoji="1" lang="zh-CN" altLang="en-US" sz="2200" b="1">
                <a:solidFill>
                  <a:srgbClr val="000099"/>
                </a:solidFill>
                <a:latin typeface="Times New Roman" panose="02020603050405020304" pitchFamily="18" charset="0"/>
              </a:rPr>
              <a:t>，基准态</a:t>
            </a:r>
            <a:r>
              <a:rPr kumimoji="1" lang="en-US" altLang="zh-CN" sz="2200" b="1">
                <a:solidFill>
                  <a:srgbClr val="000099"/>
                </a:solidFill>
                <a:latin typeface="Times New Roman" panose="02020603050405020304" pitchFamily="18" charset="0"/>
              </a:rPr>
              <a:t>298.15K</a:t>
            </a:r>
            <a:r>
              <a:rPr kumimoji="1" lang="zh-CN" altLang="en-US" sz="2200" b="1">
                <a:solidFill>
                  <a:srgbClr val="000099"/>
                </a:solidFill>
                <a:latin typeface="Times New Roman" panose="02020603050405020304" pitchFamily="18" charset="0"/>
              </a:rPr>
              <a:t>、</a:t>
            </a:r>
            <a:r>
              <a:rPr kumimoji="1" lang="en-US" altLang="zh-CN" sz="2200" b="1">
                <a:solidFill>
                  <a:srgbClr val="000099"/>
                </a:solidFill>
                <a:latin typeface="Times New Roman" panose="02020603050405020304" pitchFamily="18" charset="0"/>
              </a:rPr>
              <a:t>101325Pa</a:t>
            </a:r>
            <a:r>
              <a:rPr kumimoji="1" lang="zh-CN" altLang="en-US" sz="2200" b="1">
                <a:solidFill>
                  <a:srgbClr val="000099"/>
                </a:solidFill>
                <a:latin typeface="Times New Roman" panose="02020603050405020304" pitchFamily="18" charset="0"/>
              </a:rPr>
              <a:t>。</a:t>
            </a:r>
            <a:br>
              <a:rPr kumimoji="1" lang="zh-CN" altLang="en-US" sz="2200" b="1">
                <a:solidFill>
                  <a:srgbClr val="000099"/>
                </a:solidFill>
                <a:latin typeface="Times New Roman" panose="02020603050405020304" pitchFamily="18" charset="0"/>
              </a:rPr>
            </a:br>
            <a:r>
              <a:rPr kumimoji="1" lang="zh-CN" altLang="en-US" sz="2200" b="1">
                <a:solidFill>
                  <a:srgbClr val="000099"/>
                </a:solidFill>
                <a:latin typeface="Times New Roman" panose="02020603050405020304" pitchFamily="18" charset="0"/>
              </a:rPr>
              <a:t>        参数见附录表。</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545490FC-4C01-445C-AAB1-8A29C636BA80}"/>
              </a:ext>
            </a:extLst>
          </p:cNvPr>
          <p:cNvSpPr>
            <a:spLocks noGrp="1" noChangeArrowheads="1"/>
          </p:cNvSpPr>
          <p:nvPr>
            <p:ph type="title"/>
          </p:nvPr>
        </p:nvSpPr>
        <p:spPr>
          <a:xfrm>
            <a:off x="574675" y="836613"/>
            <a:ext cx="8001000" cy="684212"/>
          </a:xfrm>
        </p:spPr>
        <p:txBody>
          <a:bodyPr/>
          <a:lstStyle/>
          <a:p>
            <a:r>
              <a:rPr lang="zh-CN" altLang="en-US" sz="2800" b="1">
                <a:solidFill>
                  <a:srgbClr val="CC3300"/>
                </a:solidFill>
                <a:latin typeface="Times New Roman" panose="02020603050405020304" pitchFamily="18" charset="0"/>
                <a:ea typeface="黑体" panose="02010609060101010101" pitchFamily="49" charset="-122"/>
              </a:rPr>
              <a:t>两种热化学性质估算法的比较</a:t>
            </a:r>
          </a:p>
        </p:txBody>
      </p:sp>
      <p:sp>
        <p:nvSpPr>
          <p:cNvPr id="181251" name="Text Box 5">
            <a:extLst>
              <a:ext uri="{FF2B5EF4-FFF2-40B4-BE49-F238E27FC236}">
                <a16:creationId xmlns:a16="http://schemas.microsoft.com/office/drawing/2014/main" id="{142AFE58-5B39-4F5C-8F37-E28624785840}"/>
              </a:ext>
            </a:extLst>
          </p:cNvPr>
          <p:cNvSpPr txBox="1">
            <a:spLocks noChangeArrowheads="1"/>
          </p:cNvSpPr>
          <p:nvPr/>
        </p:nvSpPr>
        <p:spPr bwMode="auto">
          <a:xfrm>
            <a:off x="684213" y="1644650"/>
            <a:ext cx="80645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200" b="1">
                <a:solidFill>
                  <a:srgbClr val="000099"/>
                </a:solidFill>
                <a:latin typeface="Times New Roman" panose="02020603050405020304" pitchFamily="18" charset="0"/>
              </a:rPr>
              <a:t>        Poling</a:t>
            </a:r>
            <a:r>
              <a:rPr kumimoji="1" lang="zh-CN" altLang="en-US" sz="2200" b="1">
                <a:solidFill>
                  <a:srgbClr val="000099"/>
                </a:solidFill>
                <a:latin typeface="Times New Roman" panose="02020603050405020304" pitchFamily="18" charset="0"/>
              </a:rPr>
              <a:t>，</a:t>
            </a:r>
            <a:r>
              <a:rPr kumimoji="1" lang="en-US" altLang="zh-CN" sz="2200" b="1">
                <a:solidFill>
                  <a:srgbClr val="000099"/>
                </a:solidFill>
                <a:latin typeface="Times New Roman" panose="02020603050405020304" pitchFamily="18" charset="0"/>
              </a:rPr>
              <a:t>Prausnitz</a:t>
            </a:r>
            <a:r>
              <a:rPr kumimoji="1" lang="zh-CN" altLang="en-US" sz="2200" b="1">
                <a:solidFill>
                  <a:srgbClr val="000099"/>
                </a:solidFill>
                <a:latin typeface="Times New Roman" panose="02020603050405020304" pitchFamily="18" charset="0"/>
              </a:rPr>
              <a:t>对这两种方法作了检验， </a:t>
            </a:r>
            <a:r>
              <a:rPr kumimoji="1" lang="en-US" altLang="zh-CN" sz="2200" b="1">
                <a:solidFill>
                  <a:srgbClr val="000099"/>
                </a:solidFill>
                <a:latin typeface="Times New Roman" panose="02020603050405020304" pitchFamily="18" charset="0"/>
              </a:rPr>
              <a:t>Joback </a:t>
            </a:r>
            <a:r>
              <a:rPr kumimoji="1" lang="zh-CN" altLang="en-US" sz="2200" b="1">
                <a:solidFill>
                  <a:srgbClr val="000099"/>
                </a:solidFill>
                <a:latin typeface="Times New Roman" panose="02020603050405020304" pitchFamily="18" charset="0"/>
              </a:rPr>
              <a:t>法估算的检验结果如下。</a:t>
            </a:r>
            <a:br>
              <a:rPr kumimoji="1" lang="zh-CN" altLang="en-US" sz="2200" b="1">
                <a:solidFill>
                  <a:srgbClr val="000099"/>
                </a:solidFill>
                <a:latin typeface="Times New Roman" panose="02020603050405020304" pitchFamily="18" charset="0"/>
              </a:rPr>
            </a:br>
            <a:endParaRPr kumimoji="1" lang="zh-CN" altLang="en-US" sz="2200" b="1">
              <a:solidFill>
                <a:srgbClr val="000099"/>
              </a:solidFill>
              <a:latin typeface="Times New Roman" panose="02020603050405020304" pitchFamily="18" charset="0"/>
            </a:endParaRPr>
          </a:p>
          <a:p>
            <a:pPr eaLnBrk="1" hangingPunct="1">
              <a:spcBef>
                <a:spcPct val="0"/>
              </a:spcBef>
              <a:buClrTx/>
              <a:buFontTx/>
              <a:buNone/>
            </a:pPr>
            <a:r>
              <a:rPr kumimoji="1" lang="zh-CN" altLang="en-US" sz="2200" b="1">
                <a:solidFill>
                  <a:srgbClr val="000099"/>
                </a:solidFill>
                <a:latin typeface="Times New Roman" panose="02020603050405020304" pitchFamily="18" charset="0"/>
              </a:rPr>
              <a:t>物性             物质数      </a:t>
            </a:r>
            <a:r>
              <a:rPr kumimoji="1" lang="en-US" altLang="zh-CN" sz="2200" b="1">
                <a:solidFill>
                  <a:srgbClr val="000099"/>
                </a:solidFill>
                <a:latin typeface="Times New Roman" panose="02020603050405020304" pitchFamily="18" charset="0"/>
              </a:rPr>
              <a:t>AAE     A%E    %E&lt;5%</a:t>
            </a:r>
            <a:r>
              <a:rPr kumimoji="1" lang="zh-CN" altLang="en-US" sz="2200" b="1">
                <a:solidFill>
                  <a:srgbClr val="000099"/>
                </a:solidFill>
                <a:latin typeface="Times New Roman" panose="02020603050405020304" pitchFamily="18" charset="0"/>
              </a:rPr>
              <a:t>数  </a:t>
            </a:r>
            <a:r>
              <a:rPr kumimoji="1" lang="en-US" altLang="zh-CN" sz="2200" b="1">
                <a:solidFill>
                  <a:srgbClr val="000099"/>
                </a:solidFill>
                <a:latin typeface="Times New Roman" panose="02020603050405020304" pitchFamily="18" charset="0"/>
              </a:rPr>
              <a:t>%E&gt;10%</a:t>
            </a:r>
            <a:r>
              <a:rPr kumimoji="1" lang="zh-CN" altLang="en-US" sz="2200" b="1">
                <a:solidFill>
                  <a:srgbClr val="000099"/>
                </a:solidFill>
                <a:latin typeface="Times New Roman" panose="02020603050405020304" pitchFamily="18" charset="0"/>
              </a:rPr>
              <a:t>数</a:t>
            </a:r>
          </a:p>
          <a:p>
            <a:pPr eaLnBrk="1" hangingPunct="1">
              <a:spcBef>
                <a:spcPct val="50000"/>
              </a:spcBef>
              <a:buClrTx/>
              <a:buFontTx/>
              <a:buNone/>
            </a:pPr>
            <a:r>
              <a:rPr kumimoji="1" lang="zh-CN" altLang="en-US" sz="2200" b="1">
                <a:solidFill>
                  <a:srgbClr val="000099"/>
                </a:solidFill>
                <a:latin typeface="Times New Roman" panose="02020603050405020304" pitchFamily="18" charset="0"/>
              </a:rPr>
              <a:t>生成焓         </a:t>
            </a:r>
            <a:r>
              <a:rPr kumimoji="1" lang="en-US" altLang="zh-CN" sz="2200" b="1">
                <a:solidFill>
                  <a:srgbClr val="000099"/>
                </a:solidFill>
                <a:latin typeface="Times New Roman" panose="02020603050405020304" pitchFamily="18" charset="0"/>
              </a:rPr>
              <a:t>307             17.7        11.3           200                 59</a:t>
            </a:r>
          </a:p>
          <a:p>
            <a:pPr eaLnBrk="1" hangingPunct="1">
              <a:spcBef>
                <a:spcPct val="0"/>
              </a:spcBef>
              <a:buClrTx/>
              <a:buFontTx/>
              <a:buNone/>
            </a:pPr>
            <a:r>
              <a:rPr kumimoji="1" lang="zh-CN" altLang="en-US" sz="2200" b="1">
                <a:solidFill>
                  <a:srgbClr val="000099"/>
                </a:solidFill>
                <a:latin typeface="Times New Roman" panose="02020603050405020304" pitchFamily="18" charset="0"/>
              </a:rPr>
              <a:t>生成</a:t>
            </a:r>
            <a:r>
              <a:rPr kumimoji="1" lang="en-US" altLang="zh-CN" sz="2200" b="1">
                <a:solidFill>
                  <a:srgbClr val="000099"/>
                </a:solidFill>
                <a:latin typeface="Times New Roman" panose="02020603050405020304" pitchFamily="18" charset="0"/>
              </a:rPr>
              <a:t>G</a:t>
            </a:r>
            <a:r>
              <a:rPr kumimoji="1" lang="zh-CN" altLang="en-US" sz="2200" b="1">
                <a:solidFill>
                  <a:srgbClr val="000099"/>
                </a:solidFill>
                <a:latin typeface="Times New Roman" panose="02020603050405020304" pitchFamily="18" charset="0"/>
              </a:rPr>
              <a:t>能      </a:t>
            </a:r>
            <a:r>
              <a:rPr kumimoji="1" lang="en-US" altLang="zh-CN" sz="2200" b="1">
                <a:solidFill>
                  <a:srgbClr val="000099"/>
                </a:solidFill>
                <a:latin typeface="Times New Roman" panose="02020603050405020304" pitchFamily="18" charset="0"/>
              </a:rPr>
              <a:t>291             11.9        13.3           141                 86</a:t>
            </a:r>
          </a:p>
          <a:p>
            <a:pPr eaLnBrk="1" hangingPunct="1">
              <a:spcBef>
                <a:spcPct val="0"/>
              </a:spcBef>
              <a:buClrTx/>
              <a:buFontTx/>
              <a:buNone/>
            </a:pPr>
            <a:r>
              <a:rPr kumimoji="1" lang="en-US" altLang="zh-CN" sz="2200" b="1">
                <a:solidFill>
                  <a:srgbClr val="000099"/>
                </a:solidFill>
                <a:latin typeface="Times New Roman" panose="02020603050405020304" pitchFamily="18" charset="0"/>
              </a:rPr>
              <a:t>Cp(100K)    121             20.2        43.4               2               111</a:t>
            </a:r>
          </a:p>
          <a:p>
            <a:pPr eaLnBrk="1" hangingPunct="1">
              <a:spcBef>
                <a:spcPct val="0"/>
              </a:spcBef>
              <a:buClrTx/>
              <a:buFontTx/>
              <a:buNone/>
            </a:pPr>
            <a:r>
              <a:rPr kumimoji="1" lang="en-US" altLang="zh-CN" sz="2200" b="1">
                <a:solidFill>
                  <a:srgbClr val="000099"/>
                </a:solidFill>
                <a:latin typeface="Times New Roman" panose="02020603050405020304" pitchFamily="18" charset="0"/>
              </a:rPr>
              <a:t>Cp(298K)    248              4.0           3.2           195                 10</a:t>
            </a:r>
          </a:p>
          <a:p>
            <a:pPr eaLnBrk="1" hangingPunct="1">
              <a:spcBef>
                <a:spcPct val="0"/>
              </a:spcBef>
              <a:buClrTx/>
              <a:buFontTx/>
              <a:buNone/>
            </a:pPr>
            <a:r>
              <a:rPr kumimoji="1" lang="en-US" altLang="zh-CN" sz="2200" b="1">
                <a:solidFill>
                  <a:srgbClr val="000099"/>
                </a:solidFill>
                <a:latin typeface="Times New Roman" panose="02020603050405020304" pitchFamily="18" charset="0"/>
              </a:rPr>
              <a:t>Cp(700K)    248              5.9           2.3           225                  4</a:t>
            </a:r>
          </a:p>
          <a:p>
            <a:pPr eaLnBrk="1" hangingPunct="1">
              <a:spcBef>
                <a:spcPct val="0"/>
              </a:spcBef>
              <a:buClrTx/>
              <a:buFontTx/>
              <a:buNone/>
            </a:pPr>
            <a:r>
              <a:rPr kumimoji="1" lang="en-US" altLang="zh-CN" sz="2200" b="1">
                <a:solidFill>
                  <a:srgbClr val="000099"/>
                </a:solidFill>
                <a:latin typeface="Times New Roman" panose="02020603050405020304" pitchFamily="18" charset="0"/>
              </a:rPr>
              <a:t>Cp(1000K)  248              9.7           3.3           201                 18</a:t>
            </a:r>
          </a:p>
          <a:p>
            <a:pPr eaLnBrk="1" hangingPunct="1">
              <a:spcBef>
                <a:spcPct val="50000"/>
              </a:spcBef>
              <a:buClrTx/>
              <a:buFontTx/>
              <a:buNone/>
            </a:pPr>
            <a:r>
              <a:rPr kumimoji="1" lang="zh-CN" altLang="en-US" sz="2200" b="1">
                <a:solidFill>
                  <a:srgbClr val="000099"/>
                </a:solidFill>
                <a:latin typeface="Times New Roman" panose="02020603050405020304" pitchFamily="18" charset="0"/>
              </a:rPr>
              <a:t>注：</a:t>
            </a:r>
            <a:r>
              <a:rPr kumimoji="1" lang="en-US" altLang="zh-CN" sz="2200" b="1">
                <a:solidFill>
                  <a:srgbClr val="000099"/>
                </a:solidFill>
                <a:latin typeface="Times New Roman" panose="02020603050405020304" pitchFamily="18" charset="0"/>
              </a:rPr>
              <a:t>AAE</a:t>
            </a:r>
            <a:r>
              <a:rPr kumimoji="1" lang="zh-CN" altLang="en-US" sz="2200" b="1">
                <a:solidFill>
                  <a:srgbClr val="000099"/>
                </a:solidFill>
                <a:latin typeface="Times New Roman" panose="02020603050405020304" pitchFamily="18" charset="0"/>
              </a:rPr>
              <a:t>－平均绝对偏差，</a:t>
            </a:r>
            <a:r>
              <a:rPr kumimoji="1" lang="en-US" altLang="zh-CN" sz="2200" b="1">
                <a:solidFill>
                  <a:srgbClr val="000099"/>
                </a:solidFill>
                <a:latin typeface="Times New Roman" panose="02020603050405020304" pitchFamily="18" charset="0"/>
              </a:rPr>
              <a:t>A%E</a:t>
            </a:r>
            <a:r>
              <a:rPr kumimoji="1" lang="zh-CN" altLang="en-US" sz="2200" b="1">
                <a:solidFill>
                  <a:srgbClr val="000099"/>
                </a:solidFill>
                <a:latin typeface="Times New Roman" panose="02020603050405020304" pitchFamily="18" charset="0"/>
              </a:rPr>
              <a:t>－平均百分偏差，</a:t>
            </a:r>
            <a:br>
              <a:rPr kumimoji="1" lang="zh-CN" altLang="en-US" sz="2200" b="1">
                <a:solidFill>
                  <a:srgbClr val="000099"/>
                </a:solidFill>
                <a:latin typeface="Times New Roman" panose="02020603050405020304" pitchFamily="18" charset="0"/>
              </a:rPr>
            </a:br>
            <a:r>
              <a:rPr kumimoji="1" lang="zh-CN" altLang="en-US" sz="2200" b="1">
                <a:solidFill>
                  <a:srgbClr val="000099"/>
                </a:solidFill>
                <a:latin typeface="Times New Roman" panose="02020603050405020304" pitchFamily="18" charset="0"/>
              </a:rPr>
              <a:t>         </a:t>
            </a:r>
            <a:r>
              <a:rPr kumimoji="1" lang="en-US" altLang="zh-CN" sz="2200" b="1">
                <a:solidFill>
                  <a:srgbClr val="000099"/>
                </a:solidFill>
                <a:latin typeface="Times New Roman" panose="02020603050405020304" pitchFamily="18" charset="0"/>
              </a:rPr>
              <a:t>%E</a:t>
            </a:r>
            <a:r>
              <a:rPr kumimoji="1" lang="zh-CN" altLang="en-US" sz="2200" b="1">
                <a:solidFill>
                  <a:srgbClr val="000099"/>
                </a:solidFill>
                <a:latin typeface="Times New Roman" panose="02020603050405020304" pitchFamily="18" charset="0"/>
              </a:rPr>
              <a:t>－百分绝对偏差。</a:t>
            </a:r>
          </a:p>
        </p:txBody>
      </p:sp>
      <p:sp>
        <p:nvSpPr>
          <p:cNvPr id="181252" name="Line 6">
            <a:extLst>
              <a:ext uri="{FF2B5EF4-FFF2-40B4-BE49-F238E27FC236}">
                <a16:creationId xmlns:a16="http://schemas.microsoft.com/office/drawing/2014/main" id="{F56CD170-6736-48EF-B0EE-F55F54F0E9C6}"/>
              </a:ext>
            </a:extLst>
          </p:cNvPr>
          <p:cNvSpPr>
            <a:spLocks noChangeShapeType="1"/>
          </p:cNvSpPr>
          <p:nvPr/>
        </p:nvSpPr>
        <p:spPr bwMode="auto">
          <a:xfrm>
            <a:off x="828675" y="2565400"/>
            <a:ext cx="7632700"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53" name="Line 7">
            <a:extLst>
              <a:ext uri="{FF2B5EF4-FFF2-40B4-BE49-F238E27FC236}">
                <a16:creationId xmlns:a16="http://schemas.microsoft.com/office/drawing/2014/main" id="{8A059CF7-4A74-4CDF-B99F-AD1775A8FA5D}"/>
              </a:ext>
            </a:extLst>
          </p:cNvPr>
          <p:cNvSpPr>
            <a:spLocks noChangeShapeType="1"/>
          </p:cNvSpPr>
          <p:nvPr/>
        </p:nvSpPr>
        <p:spPr bwMode="auto">
          <a:xfrm>
            <a:off x="828675" y="3141663"/>
            <a:ext cx="7632700"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54" name="Line 8">
            <a:extLst>
              <a:ext uri="{FF2B5EF4-FFF2-40B4-BE49-F238E27FC236}">
                <a16:creationId xmlns:a16="http://schemas.microsoft.com/office/drawing/2014/main" id="{CE225B7B-93B1-4F1E-B24F-BDFDC1F5D00E}"/>
              </a:ext>
            </a:extLst>
          </p:cNvPr>
          <p:cNvSpPr>
            <a:spLocks noChangeShapeType="1"/>
          </p:cNvSpPr>
          <p:nvPr/>
        </p:nvSpPr>
        <p:spPr bwMode="auto">
          <a:xfrm>
            <a:off x="757238" y="5300663"/>
            <a:ext cx="7704137"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55" name="Line 9">
            <a:extLst>
              <a:ext uri="{FF2B5EF4-FFF2-40B4-BE49-F238E27FC236}">
                <a16:creationId xmlns:a16="http://schemas.microsoft.com/office/drawing/2014/main" id="{ACD66BD5-C8D8-4E0F-A6B2-474704714321}"/>
              </a:ext>
            </a:extLst>
          </p:cNvPr>
          <p:cNvSpPr>
            <a:spLocks noChangeShapeType="1"/>
          </p:cNvSpPr>
          <p:nvPr/>
        </p:nvSpPr>
        <p:spPr bwMode="auto">
          <a:xfrm>
            <a:off x="2124075" y="2565400"/>
            <a:ext cx="0" cy="2735263"/>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56" name="Line 10">
            <a:extLst>
              <a:ext uri="{FF2B5EF4-FFF2-40B4-BE49-F238E27FC236}">
                <a16:creationId xmlns:a16="http://schemas.microsoft.com/office/drawing/2014/main" id="{74F6BC43-5D27-4F70-BC80-C1487B12F319}"/>
              </a:ext>
            </a:extLst>
          </p:cNvPr>
          <p:cNvSpPr>
            <a:spLocks noChangeShapeType="1"/>
          </p:cNvSpPr>
          <p:nvPr/>
        </p:nvSpPr>
        <p:spPr bwMode="auto">
          <a:xfrm>
            <a:off x="3276600" y="2565400"/>
            <a:ext cx="0" cy="2735263"/>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57" name="Line 11">
            <a:extLst>
              <a:ext uri="{FF2B5EF4-FFF2-40B4-BE49-F238E27FC236}">
                <a16:creationId xmlns:a16="http://schemas.microsoft.com/office/drawing/2014/main" id="{87893D69-ADE0-481E-8138-8189EC940EF7}"/>
              </a:ext>
            </a:extLst>
          </p:cNvPr>
          <p:cNvSpPr>
            <a:spLocks noChangeShapeType="1"/>
          </p:cNvSpPr>
          <p:nvPr/>
        </p:nvSpPr>
        <p:spPr bwMode="auto">
          <a:xfrm>
            <a:off x="5292725" y="2565400"/>
            <a:ext cx="0" cy="2735263"/>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58" name="Line 12">
            <a:extLst>
              <a:ext uri="{FF2B5EF4-FFF2-40B4-BE49-F238E27FC236}">
                <a16:creationId xmlns:a16="http://schemas.microsoft.com/office/drawing/2014/main" id="{FAEAAC4A-980E-4774-82A7-F3E3CE6A9D5F}"/>
              </a:ext>
            </a:extLst>
          </p:cNvPr>
          <p:cNvSpPr>
            <a:spLocks noChangeShapeType="1"/>
          </p:cNvSpPr>
          <p:nvPr/>
        </p:nvSpPr>
        <p:spPr bwMode="auto">
          <a:xfrm>
            <a:off x="4284663" y="2565400"/>
            <a:ext cx="0" cy="2735263"/>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1259" name="Line 13">
            <a:extLst>
              <a:ext uri="{FF2B5EF4-FFF2-40B4-BE49-F238E27FC236}">
                <a16:creationId xmlns:a16="http://schemas.microsoft.com/office/drawing/2014/main" id="{719A5384-F7C1-48D4-89A6-062D11BE57E6}"/>
              </a:ext>
            </a:extLst>
          </p:cNvPr>
          <p:cNvSpPr>
            <a:spLocks noChangeShapeType="1"/>
          </p:cNvSpPr>
          <p:nvPr/>
        </p:nvSpPr>
        <p:spPr bwMode="auto">
          <a:xfrm>
            <a:off x="6805613" y="2565400"/>
            <a:ext cx="0" cy="2735263"/>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D7C80660-B57B-4DA6-AFE4-81BA0C8A0B11}"/>
              </a:ext>
            </a:extLst>
          </p:cNvPr>
          <p:cNvSpPr>
            <a:spLocks noGrp="1" noChangeArrowheads="1"/>
          </p:cNvSpPr>
          <p:nvPr>
            <p:ph type="title"/>
          </p:nvPr>
        </p:nvSpPr>
        <p:spPr>
          <a:xfrm>
            <a:off x="574675" y="908050"/>
            <a:ext cx="8001000" cy="612775"/>
          </a:xfrm>
        </p:spPr>
        <p:txBody>
          <a:bodyPr/>
          <a:lstStyle/>
          <a:p>
            <a:r>
              <a:rPr lang="en-US" altLang="zh-CN" sz="2800" b="1">
                <a:solidFill>
                  <a:srgbClr val="CC3300"/>
                </a:solidFill>
                <a:latin typeface="Times New Roman" panose="02020603050405020304" pitchFamily="18" charset="0"/>
                <a:ea typeface="黑体" panose="02010609060101010101" pitchFamily="49" charset="-122"/>
              </a:rPr>
              <a:t>CG </a:t>
            </a:r>
            <a:r>
              <a:rPr lang="zh-CN" altLang="en-US" sz="2800" b="1">
                <a:solidFill>
                  <a:srgbClr val="CC3300"/>
                </a:solidFill>
                <a:latin typeface="Times New Roman" panose="02020603050405020304" pitchFamily="18" charset="0"/>
                <a:ea typeface="黑体" panose="02010609060101010101" pitchFamily="49" charset="-122"/>
              </a:rPr>
              <a:t>法估算的检验结果</a:t>
            </a:r>
          </a:p>
        </p:txBody>
      </p:sp>
      <p:sp>
        <p:nvSpPr>
          <p:cNvPr id="182275" name="Text Box 5">
            <a:extLst>
              <a:ext uri="{FF2B5EF4-FFF2-40B4-BE49-F238E27FC236}">
                <a16:creationId xmlns:a16="http://schemas.microsoft.com/office/drawing/2014/main" id="{8F5FEE5D-4772-4DAB-A023-E49D797AF83F}"/>
              </a:ext>
            </a:extLst>
          </p:cNvPr>
          <p:cNvSpPr txBox="1">
            <a:spLocks noChangeArrowheads="1"/>
          </p:cNvSpPr>
          <p:nvPr/>
        </p:nvSpPr>
        <p:spPr bwMode="auto">
          <a:xfrm>
            <a:off x="755650" y="1773238"/>
            <a:ext cx="7993063" cy="427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br>
              <a:rPr kumimoji="1" lang="en-US" altLang="zh-CN" sz="2200" b="1">
                <a:solidFill>
                  <a:srgbClr val="000099"/>
                </a:solidFill>
                <a:latin typeface="Times New Roman" panose="02020603050405020304" pitchFamily="18" charset="0"/>
              </a:rPr>
            </a:br>
            <a:r>
              <a:rPr kumimoji="1" lang="zh-CN" altLang="en-US" sz="2200" b="1">
                <a:solidFill>
                  <a:srgbClr val="000099"/>
                </a:solidFill>
                <a:latin typeface="Times New Roman" panose="02020603050405020304" pitchFamily="18" charset="0"/>
              </a:rPr>
              <a:t>物性            物质数     </a:t>
            </a:r>
            <a:r>
              <a:rPr kumimoji="1" lang="en-US" altLang="zh-CN" sz="2200" b="1">
                <a:solidFill>
                  <a:srgbClr val="000099"/>
                </a:solidFill>
                <a:latin typeface="Times New Roman" panose="02020603050405020304" pitchFamily="18" charset="0"/>
              </a:rPr>
              <a:t>AAE     A%E    %E&lt;5%</a:t>
            </a:r>
            <a:r>
              <a:rPr kumimoji="1" lang="zh-CN" altLang="en-US" sz="2200" b="1">
                <a:solidFill>
                  <a:srgbClr val="000099"/>
                </a:solidFill>
                <a:latin typeface="Times New Roman" panose="02020603050405020304" pitchFamily="18" charset="0"/>
              </a:rPr>
              <a:t>数    </a:t>
            </a:r>
            <a:r>
              <a:rPr kumimoji="1" lang="en-US" altLang="zh-CN" sz="2200" b="1">
                <a:solidFill>
                  <a:srgbClr val="000099"/>
                </a:solidFill>
                <a:latin typeface="Times New Roman" panose="02020603050405020304" pitchFamily="18" charset="0"/>
              </a:rPr>
              <a:t>%E&gt;10%</a:t>
            </a:r>
            <a:r>
              <a:rPr kumimoji="1" lang="zh-CN" altLang="en-US" sz="2200" b="1">
                <a:solidFill>
                  <a:srgbClr val="000099"/>
                </a:solidFill>
                <a:latin typeface="Times New Roman" panose="02020603050405020304" pitchFamily="18" charset="0"/>
              </a:rPr>
              <a:t>数</a:t>
            </a:r>
          </a:p>
          <a:p>
            <a:pPr eaLnBrk="1" hangingPunct="1">
              <a:spcBef>
                <a:spcPct val="50000"/>
              </a:spcBef>
              <a:buClrTx/>
              <a:buFontTx/>
              <a:buNone/>
            </a:pPr>
            <a:r>
              <a:rPr kumimoji="1" lang="zh-CN" altLang="en-US" sz="2200" b="1">
                <a:solidFill>
                  <a:srgbClr val="000099"/>
                </a:solidFill>
                <a:latin typeface="Times New Roman" panose="02020603050405020304" pitchFamily="18" charset="0"/>
              </a:rPr>
              <a:t>生成焓           </a:t>
            </a:r>
            <a:r>
              <a:rPr kumimoji="1" lang="en-US" altLang="zh-CN" sz="2200" b="1">
                <a:solidFill>
                  <a:srgbClr val="000099"/>
                </a:solidFill>
                <a:latin typeface="Times New Roman" panose="02020603050405020304" pitchFamily="18" charset="0"/>
              </a:rPr>
              <a:t>279        10.5         4.7           209                 28</a:t>
            </a:r>
          </a:p>
          <a:p>
            <a:pPr eaLnBrk="1" hangingPunct="1">
              <a:spcBef>
                <a:spcPct val="0"/>
              </a:spcBef>
              <a:buClrTx/>
              <a:buFontTx/>
              <a:buNone/>
            </a:pPr>
            <a:r>
              <a:rPr kumimoji="1" lang="zh-CN" altLang="en-US" sz="2200" b="1">
                <a:solidFill>
                  <a:srgbClr val="000099"/>
                </a:solidFill>
                <a:latin typeface="Times New Roman" panose="02020603050405020304" pitchFamily="18" charset="0"/>
              </a:rPr>
              <a:t>生成</a:t>
            </a:r>
            <a:r>
              <a:rPr kumimoji="1" lang="en-US" altLang="zh-CN" sz="2200" b="1">
                <a:solidFill>
                  <a:srgbClr val="000099"/>
                </a:solidFill>
                <a:latin typeface="Times New Roman" panose="02020603050405020304" pitchFamily="18" charset="0"/>
              </a:rPr>
              <a:t>G</a:t>
            </a:r>
            <a:r>
              <a:rPr kumimoji="1" lang="zh-CN" altLang="en-US" sz="2200" b="1">
                <a:solidFill>
                  <a:srgbClr val="000099"/>
                </a:solidFill>
                <a:latin typeface="Times New Roman" panose="02020603050405020304" pitchFamily="18" charset="0"/>
              </a:rPr>
              <a:t>能        </a:t>
            </a:r>
            <a:r>
              <a:rPr kumimoji="1" lang="en-US" altLang="zh-CN" sz="2200" b="1">
                <a:solidFill>
                  <a:srgbClr val="000099"/>
                </a:solidFill>
                <a:latin typeface="Times New Roman" panose="02020603050405020304" pitchFamily="18" charset="0"/>
              </a:rPr>
              <a:t>266        11.4       10.0           144                 62</a:t>
            </a:r>
          </a:p>
          <a:p>
            <a:pPr eaLnBrk="1" hangingPunct="1">
              <a:spcBef>
                <a:spcPct val="0"/>
              </a:spcBef>
              <a:buClrTx/>
              <a:buFontTx/>
              <a:buNone/>
            </a:pPr>
            <a:r>
              <a:rPr kumimoji="1" lang="en-US" altLang="zh-CN" sz="2200" b="1">
                <a:solidFill>
                  <a:srgbClr val="000099"/>
                </a:solidFill>
                <a:latin typeface="Times New Roman" panose="02020603050405020304" pitchFamily="18" charset="0"/>
              </a:rPr>
              <a:t>Cp(100K)        95        13.3       27.9               6                 56</a:t>
            </a:r>
          </a:p>
          <a:p>
            <a:pPr eaLnBrk="1" hangingPunct="1">
              <a:spcBef>
                <a:spcPct val="0"/>
              </a:spcBef>
              <a:buClrTx/>
              <a:buFontTx/>
              <a:buNone/>
            </a:pPr>
            <a:r>
              <a:rPr kumimoji="1" lang="en-US" altLang="zh-CN" sz="2200" b="1">
                <a:solidFill>
                  <a:srgbClr val="000099"/>
                </a:solidFill>
                <a:latin typeface="Times New Roman" panose="02020603050405020304" pitchFamily="18" charset="0"/>
              </a:rPr>
              <a:t>Cp(298K)      217          4.0         3.0           152                   9</a:t>
            </a:r>
          </a:p>
          <a:p>
            <a:pPr eaLnBrk="1" hangingPunct="1">
              <a:spcBef>
                <a:spcPct val="0"/>
              </a:spcBef>
              <a:buClrTx/>
              <a:buFontTx/>
              <a:buNone/>
            </a:pPr>
            <a:r>
              <a:rPr kumimoji="1" lang="en-US" altLang="zh-CN" sz="2200" b="1">
                <a:solidFill>
                  <a:srgbClr val="000099"/>
                </a:solidFill>
                <a:latin typeface="Times New Roman" panose="02020603050405020304" pitchFamily="18" charset="0"/>
              </a:rPr>
              <a:t>Cp(700K)      217          4.3         1.5           303                   3</a:t>
            </a:r>
          </a:p>
          <a:p>
            <a:pPr eaLnBrk="1" hangingPunct="1">
              <a:spcBef>
                <a:spcPct val="0"/>
              </a:spcBef>
              <a:buClrTx/>
              <a:buFontTx/>
              <a:buNone/>
            </a:pPr>
            <a:r>
              <a:rPr kumimoji="1" lang="en-US" altLang="zh-CN" sz="2200" b="1">
                <a:solidFill>
                  <a:srgbClr val="000099"/>
                </a:solidFill>
                <a:latin typeface="Times New Roman" panose="02020603050405020304" pitchFamily="18" charset="0"/>
              </a:rPr>
              <a:t>Cp(1000K)    217          6.9         1.6           206                   2</a:t>
            </a:r>
            <a:br>
              <a:rPr kumimoji="1" lang="en-US" altLang="zh-CN" sz="2200" b="1">
                <a:solidFill>
                  <a:srgbClr val="000099"/>
                </a:solidFill>
                <a:latin typeface="Times New Roman" panose="02020603050405020304" pitchFamily="18" charset="0"/>
              </a:rPr>
            </a:br>
            <a:endParaRPr kumimoji="1" lang="en-US" altLang="zh-CN" sz="2200" b="1">
              <a:solidFill>
                <a:srgbClr val="000099"/>
              </a:solidFill>
              <a:latin typeface="Times New Roman" panose="02020603050405020304" pitchFamily="18" charset="0"/>
            </a:endParaRPr>
          </a:p>
          <a:p>
            <a:pPr eaLnBrk="1" hangingPunct="1">
              <a:spcBef>
                <a:spcPct val="0"/>
              </a:spcBef>
              <a:buClrTx/>
              <a:buFontTx/>
              <a:buNone/>
            </a:pPr>
            <a:r>
              <a:rPr kumimoji="1" lang="zh-CN" altLang="en-US" sz="2200" b="1">
                <a:solidFill>
                  <a:srgbClr val="000099"/>
                </a:solidFill>
                <a:latin typeface="Times New Roman" panose="02020603050405020304" pitchFamily="18" charset="0"/>
              </a:rPr>
              <a:t>注： </a:t>
            </a:r>
            <a:r>
              <a:rPr kumimoji="1" lang="en-US" altLang="zh-CN" sz="2200" b="1">
                <a:solidFill>
                  <a:srgbClr val="000099"/>
                </a:solidFill>
                <a:latin typeface="Times New Roman" panose="02020603050405020304" pitchFamily="18" charset="0"/>
              </a:rPr>
              <a:t>AAE</a:t>
            </a:r>
            <a:r>
              <a:rPr kumimoji="1" lang="zh-CN" altLang="en-US" sz="2200" b="1">
                <a:solidFill>
                  <a:srgbClr val="000099"/>
                </a:solidFill>
                <a:latin typeface="Times New Roman" panose="02020603050405020304" pitchFamily="18" charset="0"/>
              </a:rPr>
              <a:t>－平均绝对偏差，</a:t>
            </a:r>
            <a:r>
              <a:rPr kumimoji="1" lang="en-US" altLang="zh-CN" sz="2200" b="1">
                <a:solidFill>
                  <a:srgbClr val="000099"/>
                </a:solidFill>
                <a:latin typeface="Times New Roman" panose="02020603050405020304" pitchFamily="18" charset="0"/>
              </a:rPr>
              <a:t>A%E</a:t>
            </a:r>
            <a:r>
              <a:rPr kumimoji="1" lang="zh-CN" altLang="en-US" sz="2200" b="1">
                <a:solidFill>
                  <a:srgbClr val="000099"/>
                </a:solidFill>
                <a:latin typeface="Times New Roman" panose="02020603050405020304" pitchFamily="18" charset="0"/>
              </a:rPr>
              <a:t>－平均百分偏差，</a:t>
            </a:r>
          </a:p>
          <a:p>
            <a:pPr eaLnBrk="1" hangingPunct="1">
              <a:spcBef>
                <a:spcPct val="0"/>
              </a:spcBef>
              <a:buClrTx/>
              <a:buFontTx/>
              <a:buNone/>
            </a:pPr>
            <a:r>
              <a:rPr kumimoji="1" lang="zh-CN" altLang="en-US" sz="2200" b="1">
                <a:solidFill>
                  <a:srgbClr val="000099"/>
                </a:solidFill>
                <a:latin typeface="Times New Roman" panose="02020603050405020304" pitchFamily="18" charset="0"/>
              </a:rPr>
              <a:t>         </a:t>
            </a:r>
            <a:r>
              <a:rPr kumimoji="1" lang="en-US" altLang="zh-CN" sz="2200" b="1">
                <a:solidFill>
                  <a:srgbClr val="000099"/>
                </a:solidFill>
                <a:latin typeface="Times New Roman" panose="02020603050405020304" pitchFamily="18" charset="0"/>
              </a:rPr>
              <a:t>%E</a:t>
            </a:r>
            <a:r>
              <a:rPr kumimoji="1" lang="zh-CN" altLang="en-US" sz="2200" b="1">
                <a:solidFill>
                  <a:srgbClr val="000099"/>
                </a:solidFill>
                <a:latin typeface="Times New Roman" panose="02020603050405020304" pitchFamily="18" charset="0"/>
              </a:rPr>
              <a:t>－百分绝对偏差。</a:t>
            </a:r>
          </a:p>
          <a:p>
            <a:pPr eaLnBrk="1" hangingPunct="1">
              <a:spcBef>
                <a:spcPct val="0"/>
              </a:spcBef>
              <a:buClrTx/>
              <a:buFontTx/>
              <a:buNone/>
            </a:pPr>
            <a:r>
              <a:rPr kumimoji="1" lang="zh-CN" altLang="en-US" sz="2200" b="1">
                <a:solidFill>
                  <a:srgbClr val="000099"/>
                </a:solidFill>
                <a:latin typeface="Times New Roman" panose="02020603050405020304" pitchFamily="18" charset="0"/>
              </a:rPr>
              <a:t>        由以上两表可看出，</a:t>
            </a:r>
            <a:r>
              <a:rPr kumimoji="1" lang="en-US" altLang="zh-CN" sz="2200" b="1">
                <a:solidFill>
                  <a:srgbClr val="000099"/>
                </a:solidFill>
                <a:latin typeface="Times New Roman" panose="02020603050405020304" pitchFamily="18" charset="0"/>
              </a:rPr>
              <a:t>CG</a:t>
            </a:r>
            <a:r>
              <a:rPr kumimoji="1" lang="zh-CN" altLang="en-US" sz="2200" b="1">
                <a:solidFill>
                  <a:srgbClr val="000099"/>
                </a:solidFill>
                <a:latin typeface="Times New Roman" panose="02020603050405020304" pitchFamily="18" charset="0"/>
              </a:rPr>
              <a:t>法比</a:t>
            </a:r>
            <a:r>
              <a:rPr kumimoji="1" lang="en-US" altLang="zh-CN" sz="2200" b="1">
                <a:solidFill>
                  <a:srgbClr val="000099"/>
                </a:solidFill>
                <a:latin typeface="Times New Roman" panose="02020603050405020304" pitchFamily="18" charset="0"/>
              </a:rPr>
              <a:t>Joback</a:t>
            </a:r>
            <a:r>
              <a:rPr kumimoji="1" lang="zh-CN" altLang="en-US" sz="2200" b="1">
                <a:solidFill>
                  <a:srgbClr val="000099"/>
                </a:solidFill>
                <a:latin typeface="Times New Roman" panose="02020603050405020304" pitchFamily="18" charset="0"/>
              </a:rPr>
              <a:t>法要好。</a:t>
            </a:r>
          </a:p>
        </p:txBody>
      </p:sp>
      <p:sp>
        <p:nvSpPr>
          <p:cNvPr id="182276" name="Line 6">
            <a:extLst>
              <a:ext uri="{FF2B5EF4-FFF2-40B4-BE49-F238E27FC236}">
                <a16:creationId xmlns:a16="http://schemas.microsoft.com/office/drawing/2014/main" id="{123A7BEE-3D70-495F-B449-611E9217B3FF}"/>
              </a:ext>
            </a:extLst>
          </p:cNvPr>
          <p:cNvSpPr>
            <a:spLocks noChangeShapeType="1"/>
          </p:cNvSpPr>
          <p:nvPr/>
        </p:nvSpPr>
        <p:spPr bwMode="auto">
          <a:xfrm>
            <a:off x="827088" y="1989138"/>
            <a:ext cx="7632700"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77" name="Line 7">
            <a:extLst>
              <a:ext uri="{FF2B5EF4-FFF2-40B4-BE49-F238E27FC236}">
                <a16:creationId xmlns:a16="http://schemas.microsoft.com/office/drawing/2014/main" id="{4AEDEFEB-B921-4E38-911D-2EB85A868668}"/>
              </a:ext>
            </a:extLst>
          </p:cNvPr>
          <p:cNvSpPr>
            <a:spLocks noChangeShapeType="1"/>
          </p:cNvSpPr>
          <p:nvPr/>
        </p:nvSpPr>
        <p:spPr bwMode="auto">
          <a:xfrm>
            <a:off x="827088" y="2565400"/>
            <a:ext cx="7632700" cy="0"/>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78" name="Line 8">
            <a:extLst>
              <a:ext uri="{FF2B5EF4-FFF2-40B4-BE49-F238E27FC236}">
                <a16:creationId xmlns:a16="http://schemas.microsoft.com/office/drawing/2014/main" id="{3468B3D7-384C-4355-A676-110CC95DF33F}"/>
              </a:ext>
            </a:extLst>
          </p:cNvPr>
          <p:cNvSpPr>
            <a:spLocks noChangeShapeType="1"/>
          </p:cNvSpPr>
          <p:nvPr/>
        </p:nvSpPr>
        <p:spPr bwMode="auto">
          <a:xfrm>
            <a:off x="755650" y="4724400"/>
            <a:ext cx="7704138" cy="0"/>
          </a:xfrm>
          <a:prstGeom prst="line">
            <a:avLst/>
          </a:prstGeom>
          <a:noFill/>
          <a:ln w="2857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79" name="Line 9">
            <a:extLst>
              <a:ext uri="{FF2B5EF4-FFF2-40B4-BE49-F238E27FC236}">
                <a16:creationId xmlns:a16="http://schemas.microsoft.com/office/drawing/2014/main" id="{68661CC6-530E-4273-B66C-1EDFFA90A309}"/>
              </a:ext>
            </a:extLst>
          </p:cNvPr>
          <p:cNvSpPr>
            <a:spLocks noChangeShapeType="1"/>
          </p:cNvSpPr>
          <p:nvPr/>
        </p:nvSpPr>
        <p:spPr bwMode="auto">
          <a:xfrm>
            <a:off x="2195513" y="1989138"/>
            <a:ext cx="0" cy="2735262"/>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80" name="Line 10">
            <a:extLst>
              <a:ext uri="{FF2B5EF4-FFF2-40B4-BE49-F238E27FC236}">
                <a16:creationId xmlns:a16="http://schemas.microsoft.com/office/drawing/2014/main" id="{41A8A39A-9EEB-409A-BDDC-EF1B313E7938}"/>
              </a:ext>
            </a:extLst>
          </p:cNvPr>
          <p:cNvSpPr>
            <a:spLocks noChangeShapeType="1"/>
          </p:cNvSpPr>
          <p:nvPr/>
        </p:nvSpPr>
        <p:spPr bwMode="auto">
          <a:xfrm>
            <a:off x="3275013" y="1989138"/>
            <a:ext cx="0" cy="2735262"/>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81" name="Line 11">
            <a:extLst>
              <a:ext uri="{FF2B5EF4-FFF2-40B4-BE49-F238E27FC236}">
                <a16:creationId xmlns:a16="http://schemas.microsoft.com/office/drawing/2014/main" id="{D2C407FC-0BBE-4D0A-B6F3-AFA91B3C8E37}"/>
              </a:ext>
            </a:extLst>
          </p:cNvPr>
          <p:cNvSpPr>
            <a:spLocks noChangeShapeType="1"/>
          </p:cNvSpPr>
          <p:nvPr/>
        </p:nvSpPr>
        <p:spPr bwMode="auto">
          <a:xfrm>
            <a:off x="5291138" y="1989138"/>
            <a:ext cx="0" cy="2735262"/>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82" name="Line 12">
            <a:extLst>
              <a:ext uri="{FF2B5EF4-FFF2-40B4-BE49-F238E27FC236}">
                <a16:creationId xmlns:a16="http://schemas.microsoft.com/office/drawing/2014/main" id="{22491AF9-C3B2-49CF-A909-69BE6CEC8A40}"/>
              </a:ext>
            </a:extLst>
          </p:cNvPr>
          <p:cNvSpPr>
            <a:spLocks noChangeShapeType="1"/>
          </p:cNvSpPr>
          <p:nvPr/>
        </p:nvSpPr>
        <p:spPr bwMode="auto">
          <a:xfrm>
            <a:off x="4283075" y="1989138"/>
            <a:ext cx="0" cy="2735262"/>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2283" name="Line 13">
            <a:extLst>
              <a:ext uri="{FF2B5EF4-FFF2-40B4-BE49-F238E27FC236}">
                <a16:creationId xmlns:a16="http://schemas.microsoft.com/office/drawing/2014/main" id="{B7552481-AADB-4BB0-BBDC-BCF80F2658FF}"/>
              </a:ext>
            </a:extLst>
          </p:cNvPr>
          <p:cNvSpPr>
            <a:spLocks noChangeShapeType="1"/>
          </p:cNvSpPr>
          <p:nvPr/>
        </p:nvSpPr>
        <p:spPr bwMode="auto">
          <a:xfrm>
            <a:off x="6804025" y="1989138"/>
            <a:ext cx="0" cy="2735262"/>
          </a:xfrm>
          <a:prstGeom prst="line">
            <a:avLst/>
          </a:prstGeom>
          <a:noFill/>
          <a:ln w="9525">
            <a:solidFill>
              <a:srgbClr val="FF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C4BA7872-41B2-4F28-B3D0-3C7EF8DEF5EE}"/>
              </a:ext>
            </a:extLst>
          </p:cNvPr>
          <p:cNvSpPr>
            <a:spLocks noGrp="1" noChangeArrowheads="1"/>
          </p:cNvSpPr>
          <p:nvPr>
            <p:ph type="title"/>
          </p:nvPr>
        </p:nvSpPr>
        <p:spPr>
          <a:xfrm>
            <a:off x="574675" y="873125"/>
            <a:ext cx="8001000" cy="684213"/>
          </a:xfrm>
        </p:spPr>
        <p:txBody>
          <a:bodyPr/>
          <a:lstStyle/>
          <a:p>
            <a:r>
              <a:rPr lang="en-US" altLang="zh-CN" sz="3200" b="1">
                <a:solidFill>
                  <a:srgbClr val="CC3300"/>
                </a:solidFill>
                <a:latin typeface="Times New Roman" panose="02020603050405020304" pitchFamily="18" charset="0"/>
                <a:ea typeface="黑体" panose="02010609060101010101" pitchFamily="49" charset="-122"/>
              </a:rPr>
              <a:t>2.9  </a:t>
            </a:r>
            <a:r>
              <a:rPr lang="zh-CN" altLang="en-US" sz="3200" b="1">
                <a:solidFill>
                  <a:srgbClr val="CC3300"/>
                </a:solidFill>
                <a:latin typeface="Times New Roman" panose="02020603050405020304" pitchFamily="18" charset="0"/>
                <a:ea typeface="黑体" panose="02010609060101010101" pitchFamily="49" charset="-122"/>
              </a:rPr>
              <a:t>粘度</a:t>
            </a:r>
            <a:r>
              <a:rPr lang="en-US" altLang="zh-CN" sz="3200" b="1">
                <a:solidFill>
                  <a:srgbClr val="CC3300"/>
                </a:solidFill>
                <a:latin typeface="Times New Roman" panose="02020603050405020304" pitchFamily="18" charset="0"/>
                <a:ea typeface="黑体" panose="02010609060101010101" pitchFamily="49" charset="-122"/>
              </a:rPr>
              <a:t>(</a:t>
            </a:r>
            <a:r>
              <a:rPr lang="zh-CN" altLang="en-US" sz="3200" b="1">
                <a:solidFill>
                  <a:srgbClr val="CC3300"/>
                </a:solidFill>
                <a:latin typeface="Times New Roman" panose="02020603050405020304" pitchFamily="18" charset="0"/>
                <a:ea typeface="黑体" panose="02010609060101010101" pitchFamily="49" charset="-122"/>
              </a:rPr>
              <a:t>动力</a:t>
            </a:r>
            <a:r>
              <a:rPr lang="en-US" altLang="zh-CN" sz="3200" b="1">
                <a:solidFill>
                  <a:srgbClr val="CC3300"/>
                </a:solidFill>
                <a:latin typeface="Times New Roman" panose="02020603050405020304" pitchFamily="18" charset="0"/>
                <a:ea typeface="黑体" panose="02010609060101010101" pitchFamily="49" charset="-122"/>
              </a:rPr>
              <a:t>)</a:t>
            </a:r>
            <a:r>
              <a:rPr lang="zh-CN" altLang="en-US" sz="3200" b="1">
                <a:solidFill>
                  <a:srgbClr val="CC3300"/>
                </a:solidFill>
                <a:latin typeface="Times New Roman" panose="02020603050405020304" pitchFamily="18" charset="0"/>
                <a:ea typeface="黑体" panose="02010609060101010101" pitchFamily="49" charset="-122"/>
              </a:rPr>
              <a:t>的估算方法</a:t>
            </a:r>
          </a:p>
        </p:txBody>
      </p:sp>
      <p:sp>
        <p:nvSpPr>
          <p:cNvPr id="183299" name="Text Box 5">
            <a:extLst>
              <a:ext uri="{FF2B5EF4-FFF2-40B4-BE49-F238E27FC236}">
                <a16:creationId xmlns:a16="http://schemas.microsoft.com/office/drawing/2014/main" id="{44053780-1F97-4CEC-BB02-80097C8802A8}"/>
              </a:ext>
            </a:extLst>
          </p:cNvPr>
          <p:cNvSpPr txBox="1">
            <a:spLocks noChangeArrowheads="1"/>
          </p:cNvSpPr>
          <p:nvPr/>
        </p:nvSpPr>
        <p:spPr bwMode="auto">
          <a:xfrm>
            <a:off x="539750" y="1698625"/>
            <a:ext cx="82804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lang="zh-CN" altLang="en-US" sz="2800" b="1">
                <a:solidFill>
                  <a:srgbClr val="CC3300"/>
                </a:solidFill>
                <a:latin typeface="Times New Roman" panose="02020603050405020304" pitchFamily="18" charset="0"/>
                <a:ea typeface="黑体" panose="02010609060101010101" pitchFamily="49" charset="-122"/>
              </a:rPr>
              <a:t>气体的粘度</a:t>
            </a:r>
          </a:p>
          <a:p>
            <a:pPr>
              <a:spcBef>
                <a:spcPct val="0"/>
              </a:spcBef>
              <a:buClrTx/>
              <a:buFontTx/>
              <a:buNone/>
            </a:pPr>
            <a:r>
              <a:rPr kumimoji="1" lang="zh-CN" altLang="en-US" sz="2400" b="1">
                <a:solidFill>
                  <a:srgbClr val="000099"/>
                </a:solidFill>
                <a:latin typeface="Times New Roman" panose="02020603050405020304" pitchFamily="18" charset="0"/>
              </a:rPr>
              <a:t>        根据硬球分子运动理论，可推导出粘度关系式：</a:t>
            </a:r>
          </a:p>
        </p:txBody>
      </p:sp>
      <p:sp>
        <p:nvSpPr>
          <p:cNvPr id="183300" name="Text Box 18">
            <a:extLst>
              <a:ext uri="{FF2B5EF4-FFF2-40B4-BE49-F238E27FC236}">
                <a16:creationId xmlns:a16="http://schemas.microsoft.com/office/drawing/2014/main" id="{B57304C9-CE6F-465E-BF67-9828863479F5}"/>
              </a:ext>
            </a:extLst>
          </p:cNvPr>
          <p:cNvSpPr txBox="1">
            <a:spLocks noChangeArrowheads="1"/>
          </p:cNvSpPr>
          <p:nvPr/>
        </p:nvSpPr>
        <p:spPr bwMode="auto">
          <a:xfrm>
            <a:off x="539750" y="2955925"/>
            <a:ext cx="8280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其中，</a:t>
            </a:r>
            <a:r>
              <a:rPr kumimoji="1" lang="en-US" altLang="zh-CN" sz="2400" b="1">
                <a:solidFill>
                  <a:srgbClr val="000099"/>
                </a:solidFill>
                <a:latin typeface="Times New Roman" panose="02020603050405020304" pitchFamily="18" charset="0"/>
              </a:rPr>
              <a:t>M</a:t>
            </a:r>
            <a:r>
              <a:rPr kumimoji="1" lang="zh-CN" altLang="en-US" sz="2400" b="1">
                <a:solidFill>
                  <a:srgbClr val="000099"/>
                </a:solidFill>
                <a:latin typeface="Times New Roman" panose="02020603050405020304" pitchFamily="18" charset="0"/>
              </a:rPr>
              <a:t>为分子量，</a:t>
            </a:r>
            <a:r>
              <a:rPr kumimoji="1" lang="en-US" altLang="zh-CN" sz="2400" b="1">
                <a:solidFill>
                  <a:srgbClr val="000099"/>
                </a:solidFill>
                <a:latin typeface="Times New Roman" panose="02020603050405020304" pitchFamily="18" charset="0"/>
              </a:rPr>
              <a:t>g/mol</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rPr>
              <a:t>T</a:t>
            </a:r>
            <a:r>
              <a:rPr kumimoji="1" lang="zh-CN" altLang="en-US" sz="2400" b="1">
                <a:solidFill>
                  <a:srgbClr val="000099"/>
                </a:solidFill>
                <a:latin typeface="Times New Roman" panose="02020603050405020304" pitchFamily="18" charset="0"/>
              </a:rPr>
              <a:t>为温度，</a:t>
            </a:r>
            <a:r>
              <a:rPr kumimoji="1" lang="en-US" altLang="zh-CN" sz="2400" b="1">
                <a:solidFill>
                  <a:srgbClr val="000099"/>
                </a:solidFill>
                <a:latin typeface="Times New Roman" panose="02020603050405020304" pitchFamily="18" charset="0"/>
              </a:rPr>
              <a:t>K</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rPr>
              <a:t>σ</a:t>
            </a:r>
            <a:r>
              <a:rPr kumimoji="1" lang="zh-CN" altLang="en-US" sz="2400" b="1">
                <a:solidFill>
                  <a:srgbClr val="000099"/>
                </a:solidFill>
                <a:latin typeface="Times New Roman" panose="02020603050405020304" pitchFamily="18" charset="0"/>
              </a:rPr>
              <a:t>为分子硬球直径，   ，</a:t>
            </a:r>
            <a:r>
              <a:rPr kumimoji="1" lang="en-US" altLang="zh-CN" sz="2400" b="1">
                <a:solidFill>
                  <a:srgbClr val="000099"/>
                </a:solidFill>
                <a:latin typeface="Times New Roman" panose="02020603050405020304" pitchFamily="18" charset="0"/>
              </a:rPr>
              <a:t>10</a:t>
            </a:r>
            <a:r>
              <a:rPr kumimoji="1" lang="zh-CN" altLang="en-US" sz="2400" b="1" baseline="30000">
                <a:solidFill>
                  <a:srgbClr val="000099"/>
                </a:solidFill>
                <a:latin typeface="Times New Roman" panose="02020603050405020304" pitchFamily="18" charset="0"/>
              </a:rPr>
              <a:t>－</a:t>
            </a:r>
            <a:r>
              <a:rPr kumimoji="1" lang="en-US" altLang="zh-CN" sz="2400" b="1" baseline="30000">
                <a:solidFill>
                  <a:srgbClr val="000099"/>
                </a:solidFill>
                <a:latin typeface="Times New Roman" panose="02020603050405020304" pitchFamily="18" charset="0"/>
              </a:rPr>
              <a:t>10</a:t>
            </a:r>
            <a:r>
              <a:rPr kumimoji="1" lang="en-US" altLang="zh-CN" sz="2400" b="1">
                <a:solidFill>
                  <a:srgbClr val="000099"/>
                </a:solidFill>
                <a:latin typeface="Times New Roman" panose="02020603050405020304" pitchFamily="18" charset="0"/>
              </a:rPr>
              <a:t>m</a:t>
            </a:r>
            <a:r>
              <a:rPr kumimoji="1" lang="zh-CN" altLang="en-US" sz="2400" b="1">
                <a:solidFill>
                  <a:srgbClr val="000099"/>
                </a:solidFill>
                <a:latin typeface="Times New Roman" panose="02020603050405020304" pitchFamily="18" charset="0"/>
              </a:rPr>
              <a:t>；粘度单位，</a:t>
            </a:r>
            <a:r>
              <a:rPr kumimoji="1" lang="en-US" altLang="zh-CN" sz="2400" b="1">
                <a:solidFill>
                  <a:srgbClr val="000099"/>
                </a:solidFill>
                <a:latin typeface="Times New Roman" panose="02020603050405020304" pitchFamily="18" charset="0"/>
              </a:rPr>
              <a:t>μP</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rPr>
              <a:t>10</a:t>
            </a:r>
            <a:r>
              <a:rPr kumimoji="1" lang="zh-CN" altLang="en-US" sz="2400" b="1" baseline="30000">
                <a:solidFill>
                  <a:srgbClr val="000099"/>
                </a:solidFill>
                <a:latin typeface="Times New Roman" panose="02020603050405020304" pitchFamily="18" charset="0"/>
              </a:rPr>
              <a:t>－</a:t>
            </a:r>
            <a:r>
              <a:rPr kumimoji="1" lang="en-US" altLang="zh-CN" sz="2400" b="1" baseline="30000">
                <a:solidFill>
                  <a:srgbClr val="000099"/>
                </a:solidFill>
                <a:latin typeface="Times New Roman" panose="02020603050405020304" pitchFamily="18" charset="0"/>
              </a:rPr>
              <a:t>7</a:t>
            </a:r>
            <a:r>
              <a:rPr kumimoji="1" lang="en-US" altLang="zh-CN" sz="2400" b="1">
                <a:solidFill>
                  <a:srgbClr val="000099"/>
                </a:solidFill>
                <a:latin typeface="Times New Roman" panose="02020603050405020304" pitchFamily="18" charset="0"/>
              </a:rPr>
              <a:t>Pa.s</a:t>
            </a:r>
            <a:r>
              <a:rPr kumimoji="1" lang="zh-CN" altLang="en-US" sz="2400" b="1">
                <a:solidFill>
                  <a:srgbClr val="000099"/>
                </a:solidFill>
                <a:latin typeface="Times New Roman" panose="02020603050405020304" pitchFamily="18" charset="0"/>
              </a:rPr>
              <a:t>。</a:t>
            </a:r>
            <a:br>
              <a:rPr kumimoji="1" lang="zh-CN" altLang="en-US" sz="2400" b="1">
                <a:solidFill>
                  <a:srgbClr val="000099"/>
                </a:solidFill>
                <a:latin typeface="Times New Roman" panose="02020603050405020304" pitchFamily="18" charset="0"/>
              </a:rPr>
            </a:br>
            <a:r>
              <a:rPr kumimoji="1" lang="zh-CN" altLang="en-US" sz="2400" b="1">
                <a:solidFill>
                  <a:srgbClr val="000099"/>
                </a:solidFill>
                <a:latin typeface="Times New Roman" panose="02020603050405020304" pitchFamily="18" charset="0"/>
              </a:rPr>
              <a:t>        粘度的国际单位为</a:t>
            </a:r>
            <a:r>
              <a:rPr kumimoji="1" lang="en-US" altLang="zh-CN" sz="2400" b="1">
                <a:solidFill>
                  <a:srgbClr val="000099"/>
                </a:solidFill>
                <a:latin typeface="Times New Roman" panose="02020603050405020304" pitchFamily="18" charset="0"/>
              </a:rPr>
              <a:t>Pa.s</a:t>
            </a:r>
            <a:r>
              <a:rPr kumimoji="1" lang="zh-CN" altLang="en-US" sz="2400" b="1">
                <a:solidFill>
                  <a:srgbClr val="000099"/>
                </a:solidFill>
                <a:latin typeface="Times New Roman" panose="02020603050405020304" pitchFamily="18" charset="0"/>
              </a:rPr>
              <a:t>，常用泊</a:t>
            </a:r>
            <a:r>
              <a:rPr kumimoji="1" lang="en-US" altLang="zh-CN" sz="2400" b="1">
                <a:solidFill>
                  <a:srgbClr val="000099"/>
                </a:solidFill>
                <a:latin typeface="Times New Roman" panose="02020603050405020304" pitchFamily="18" charset="0"/>
              </a:rPr>
              <a:t>(P)</a:t>
            </a:r>
            <a:r>
              <a:rPr kumimoji="1" lang="zh-CN" altLang="en-US" sz="2400" b="1">
                <a:solidFill>
                  <a:srgbClr val="000099"/>
                </a:solidFill>
                <a:latin typeface="Times New Roman" panose="02020603050405020304" pitchFamily="18" charset="0"/>
              </a:rPr>
              <a:t>、厘泊</a:t>
            </a:r>
            <a:r>
              <a:rPr kumimoji="1" lang="en-US" altLang="zh-CN" sz="2400" b="1">
                <a:solidFill>
                  <a:srgbClr val="000099"/>
                </a:solidFill>
                <a:latin typeface="Times New Roman" panose="02020603050405020304" pitchFamily="18" charset="0"/>
              </a:rPr>
              <a:t>(cP)</a:t>
            </a:r>
            <a:r>
              <a:rPr kumimoji="1" lang="zh-CN" altLang="en-US" sz="2400" b="1">
                <a:solidFill>
                  <a:srgbClr val="000099"/>
                </a:solidFill>
                <a:latin typeface="Times New Roman" panose="02020603050405020304" pitchFamily="18" charset="0"/>
              </a:rPr>
              <a:t>和</a:t>
            </a:r>
            <a:r>
              <a:rPr kumimoji="1" lang="en-US" altLang="zh-CN" sz="2400" b="1">
                <a:solidFill>
                  <a:srgbClr val="000099"/>
                </a:solidFill>
                <a:latin typeface="Times New Roman" panose="02020603050405020304" pitchFamily="18" charset="0"/>
              </a:rPr>
              <a:t>kg.m/s</a:t>
            </a:r>
            <a:r>
              <a:rPr kumimoji="1" lang="zh-CN" altLang="en-US" sz="2400" b="1">
                <a:solidFill>
                  <a:srgbClr val="000099"/>
                </a:solidFill>
                <a:latin typeface="Times New Roman" panose="02020603050405020304" pitchFamily="18" charset="0"/>
              </a:rPr>
              <a:t>，换算关系如下：</a:t>
            </a:r>
          </a:p>
        </p:txBody>
      </p:sp>
      <p:graphicFrame>
        <p:nvGraphicFramePr>
          <p:cNvPr id="183301" name="Object 19">
            <a:extLst>
              <a:ext uri="{FF2B5EF4-FFF2-40B4-BE49-F238E27FC236}">
                <a16:creationId xmlns:a16="http://schemas.microsoft.com/office/drawing/2014/main" id="{22A7BAE7-D26C-4F32-A470-C7512EE3B181}"/>
              </a:ext>
            </a:extLst>
          </p:cNvPr>
          <p:cNvGraphicFramePr>
            <a:graphicFrameLocks noChangeAspect="1"/>
          </p:cNvGraphicFramePr>
          <p:nvPr/>
        </p:nvGraphicFramePr>
        <p:xfrm>
          <a:off x="2268538" y="2565400"/>
          <a:ext cx="2646362" cy="415925"/>
        </p:xfrm>
        <a:graphic>
          <a:graphicData uri="http://schemas.openxmlformats.org/presentationml/2006/ole">
            <mc:AlternateContent xmlns:mc="http://schemas.openxmlformats.org/markup-compatibility/2006">
              <mc:Choice xmlns:v="urn:schemas-microsoft-com:vml" Requires="v">
                <p:oleObj spid="_x0000_s47130" name="公式" r:id="rId3" imgW="1536700" imgH="241300" progId="Equation.3">
                  <p:embed/>
                </p:oleObj>
              </mc:Choice>
              <mc:Fallback>
                <p:oleObj name="公式" r:id="rId3" imgW="1536700" imgH="241300" progId="Equation.3">
                  <p:embed/>
                  <p:pic>
                    <p:nvPicPr>
                      <p:cNvPr id="183301" name="Object 19">
                        <a:extLst>
                          <a:ext uri="{FF2B5EF4-FFF2-40B4-BE49-F238E27FC236}">
                            <a16:creationId xmlns:a16="http://schemas.microsoft.com/office/drawing/2014/main" id="{22A7BAE7-D26C-4F32-A470-C7512EE3B1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565400"/>
                        <a:ext cx="2646362" cy="4159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83302" name="Picture 22" descr="埃">
            <a:extLst>
              <a:ext uri="{FF2B5EF4-FFF2-40B4-BE49-F238E27FC236}">
                <a16:creationId xmlns:a16="http://schemas.microsoft.com/office/drawing/2014/main" id="{358397F6-CD31-45BE-8FF2-38783AEFF0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3405188"/>
            <a:ext cx="2032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3303" name="Object 23">
            <a:extLst>
              <a:ext uri="{FF2B5EF4-FFF2-40B4-BE49-F238E27FC236}">
                <a16:creationId xmlns:a16="http://schemas.microsoft.com/office/drawing/2014/main" id="{A6D8595C-106F-48F0-A3C9-979DF163678F}"/>
              </a:ext>
            </a:extLst>
          </p:cNvPr>
          <p:cNvGraphicFramePr>
            <a:graphicFrameLocks noChangeAspect="1"/>
          </p:cNvGraphicFramePr>
          <p:nvPr/>
        </p:nvGraphicFramePr>
        <p:xfrm>
          <a:off x="4500563" y="4941888"/>
          <a:ext cx="3171825" cy="393700"/>
        </p:xfrm>
        <a:graphic>
          <a:graphicData uri="http://schemas.openxmlformats.org/presentationml/2006/ole">
            <mc:AlternateContent xmlns:mc="http://schemas.openxmlformats.org/markup-compatibility/2006">
              <mc:Choice xmlns:v="urn:schemas-microsoft-com:vml" Requires="v">
                <p:oleObj spid="_x0000_s47131" name="公式" r:id="rId6" imgW="1841500" imgH="228600" progId="Equation.3">
                  <p:embed/>
                </p:oleObj>
              </mc:Choice>
              <mc:Fallback>
                <p:oleObj name="公式" r:id="rId6" imgW="1841500" imgH="228600" progId="Equation.3">
                  <p:embed/>
                  <p:pic>
                    <p:nvPicPr>
                      <p:cNvPr id="183303" name="Object 23">
                        <a:extLst>
                          <a:ext uri="{FF2B5EF4-FFF2-40B4-BE49-F238E27FC236}">
                            <a16:creationId xmlns:a16="http://schemas.microsoft.com/office/drawing/2014/main" id="{A6D8595C-106F-48F0-A3C9-979DF16367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4941888"/>
                        <a:ext cx="3171825" cy="3937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4" name="Object 24">
            <a:extLst>
              <a:ext uri="{FF2B5EF4-FFF2-40B4-BE49-F238E27FC236}">
                <a16:creationId xmlns:a16="http://schemas.microsoft.com/office/drawing/2014/main" id="{6B4FF0A6-D4BA-44F0-A80D-A0771C46EDB0}"/>
              </a:ext>
            </a:extLst>
          </p:cNvPr>
          <p:cNvGraphicFramePr>
            <a:graphicFrameLocks noChangeAspect="1"/>
          </p:cNvGraphicFramePr>
          <p:nvPr/>
        </p:nvGraphicFramePr>
        <p:xfrm>
          <a:off x="1247775" y="4508500"/>
          <a:ext cx="6996113" cy="393700"/>
        </p:xfrm>
        <a:graphic>
          <a:graphicData uri="http://schemas.openxmlformats.org/presentationml/2006/ole">
            <mc:AlternateContent xmlns:mc="http://schemas.openxmlformats.org/markup-compatibility/2006">
              <mc:Choice xmlns:v="urn:schemas-microsoft-com:vml" Requires="v">
                <p:oleObj spid="_x0000_s47132" name="公式" r:id="rId8" imgW="4064000" imgH="228600" progId="Equation.3">
                  <p:embed/>
                </p:oleObj>
              </mc:Choice>
              <mc:Fallback>
                <p:oleObj name="公式" r:id="rId8" imgW="4064000" imgH="228600" progId="Equation.3">
                  <p:embed/>
                  <p:pic>
                    <p:nvPicPr>
                      <p:cNvPr id="183304" name="Object 24">
                        <a:extLst>
                          <a:ext uri="{FF2B5EF4-FFF2-40B4-BE49-F238E27FC236}">
                            <a16:creationId xmlns:a16="http://schemas.microsoft.com/office/drawing/2014/main" id="{6B4FF0A6-D4BA-44F0-A80D-A0771C46EDB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7775" y="4508500"/>
                        <a:ext cx="6996113" cy="3937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3305" name="Object 25">
            <a:extLst>
              <a:ext uri="{FF2B5EF4-FFF2-40B4-BE49-F238E27FC236}">
                <a16:creationId xmlns:a16="http://schemas.microsoft.com/office/drawing/2014/main" id="{F727BEB2-E7C3-4032-9F66-7671F4F959BA}"/>
              </a:ext>
            </a:extLst>
          </p:cNvPr>
          <p:cNvGraphicFramePr>
            <a:graphicFrameLocks noChangeAspect="1"/>
          </p:cNvGraphicFramePr>
          <p:nvPr/>
        </p:nvGraphicFramePr>
        <p:xfrm>
          <a:off x="1247775" y="4941888"/>
          <a:ext cx="3125788" cy="373062"/>
        </p:xfrm>
        <a:graphic>
          <a:graphicData uri="http://schemas.openxmlformats.org/presentationml/2006/ole">
            <mc:AlternateContent xmlns:mc="http://schemas.openxmlformats.org/markup-compatibility/2006">
              <mc:Choice xmlns:v="urn:schemas-microsoft-com:vml" Requires="v">
                <p:oleObj spid="_x0000_s47133" name="公式" r:id="rId10" imgW="1815312" imgH="215806" progId="Equation.3">
                  <p:embed/>
                </p:oleObj>
              </mc:Choice>
              <mc:Fallback>
                <p:oleObj name="公式" r:id="rId10" imgW="1815312" imgH="215806" progId="Equation.3">
                  <p:embed/>
                  <p:pic>
                    <p:nvPicPr>
                      <p:cNvPr id="183305" name="Object 25">
                        <a:extLst>
                          <a:ext uri="{FF2B5EF4-FFF2-40B4-BE49-F238E27FC236}">
                            <a16:creationId xmlns:a16="http://schemas.microsoft.com/office/drawing/2014/main" id="{F727BEB2-E7C3-4032-9F66-7671F4F959B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7775" y="4941888"/>
                        <a:ext cx="3125788" cy="37306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6" name="Text Box 27">
            <a:extLst>
              <a:ext uri="{FF2B5EF4-FFF2-40B4-BE49-F238E27FC236}">
                <a16:creationId xmlns:a16="http://schemas.microsoft.com/office/drawing/2014/main" id="{D2C90651-ECA1-4F3C-AF4A-E86766F4D28A}"/>
              </a:ext>
            </a:extLst>
          </p:cNvPr>
          <p:cNvSpPr txBox="1">
            <a:spLocks noChangeArrowheads="1"/>
          </p:cNvSpPr>
          <p:nvPr/>
        </p:nvSpPr>
        <p:spPr bwMode="auto">
          <a:xfrm>
            <a:off x="539750" y="5343525"/>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以上述理论为基础，粘度与温度的</a:t>
            </a:r>
            <a:r>
              <a:rPr kumimoji="1" lang="en-US" altLang="zh-CN" sz="2400" b="1">
                <a:solidFill>
                  <a:srgbClr val="000099"/>
                </a:solidFill>
                <a:latin typeface="Times New Roman" panose="02020603050405020304" pitchFamily="18" charset="0"/>
              </a:rPr>
              <a:t>1/2</a:t>
            </a:r>
            <a:r>
              <a:rPr kumimoji="1" lang="zh-CN" altLang="en-US" sz="2400" b="1">
                <a:solidFill>
                  <a:srgbClr val="000099"/>
                </a:solidFill>
                <a:latin typeface="Times New Roman" panose="02020603050405020304" pitchFamily="18" charset="0"/>
              </a:rPr>
              <a:t>次方成正比。可有对比态法、基团贡献法、和基础理论法等粘度估算方法。</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EB239367-5E33-4E50-ADC7-48B668551136}"/>
              </a:ext>
            </a:extLst>
          </p:cNvPr>
          <p:cNvSpPr>
            <a:spLocks noGrp="1" noChangeArrowheads="1"/>
          </p:cNvSpPr>
          <p:nvPr>
            <p:ph type="title"/>
          </p:nvPr>
        </p:nvSpPr>
        <p:spPr>
          <a:xfrm>
            <a:off x="574675" y="908050"/>
            <a:ext cx="8001000" cy="612775"/>
          </a:xfrm>
        </p:spPr>
        <p:txBody>
          <a:bodyPr/>
          <a:lstStyle/>
          <a:p>
            <a:r>
              <a:rPr lang="en-US" altLang="zh-CN" sz="2800" b="1">
                <a:solidFill>
                  <a:srgbClr val="CC3300"/>
                </a:solidFill>
                <a:latin typeface="Times New Roman" panose="02020603050405020304" pitchFamily="18" charset="0"/>
                <a:ea typeface="黑体" panose="02010609060101010101" pitchFamily="49" charset="-122"/>
              </a:rPr>
              <a:t>(1) Thodes</a:t>
            </a:r>
            <a:r>
              <a:rPr lang="zh-CN" altLang="en-US" sz="2800" b="1">
                <a:solidFill>
                  <a:srgbClr val="CC3300"/>
                </a:solidFill>
                <a:latin typeface="Times New Roman" panose="02020603050405020304" pitchFamily="18" charset="0"/>
                <a:ea typeface="黑体" panose="02010609060101010101" pitchFamily="49" charset="-122"/>
              </a:rPr>
              <a:t>估算法</a:t>
            </a:r>
            <a:r>
              <a:rPr lang="en-US" altLang="zh-CN" sz="2800" b="1">
                <a:solidFill>
                  <a:srgbClr val="CC3300"/>
                </a:solidFill>
                <a:latin typeface="Times New Roman" panose="02020603050405020304" pitchFamily="18" charset="0"/>
                <a:ea typeface="黑体" panose="02010609060101010101" pitchFamily="49" charset="-122"/>
              </a:rPr>
              <a:t>(</a:t>
            </a:r>
            <a:r>
              <a:rPr lang="zh-CN" altLang="en-US" sz="2800" b="1">
                <a:solidFill>
                  <a:srgbClr val="CC3300"/>
                </a:solidFill>
                <a:latin typeface="Times New Roman" panose="02020603050405020304" pitchFamily="18" charset="0"/>
                <a:ea typeface="黑体" panose="02010609060101010101" pitchFamily="49" charset="-122"/>
              </a:rPr>
              <a:t>对比态法</a:t>
            </a:r>
            <a:r>
              <a:rPr lang="en-US" altLang="zh-CN" sz="2800" b="1">
                <a:solidFill>
                  <a:srgbClr val="CC3300"/>
                </a:solidFill>
                <a:latin typeface="Times New Roman" panose="02020603050405020304" pitchFamily="18" charset="0"/>
                <a:ea typeface="黑体" panose="02010609060101010101" pitchFamily="49" charset="-122"/>
              </a:rPr>
              <a:t>)</a:t>
            </a:r>
          </a:p>
        </p:txBody>
      </p:sp>
      <p:sp>
        <p:nvSpPr>
          <p:cNvPr id="184323" name="Text Box 5">
            <a:extLst>
              <a:ext uri="{FF2B5EF4-FFF2-40B4-BE49-F238E27FC236}">
                <a16:creationId xmlns:a16="http://schemas.microsoft.com/office/drawing/2014/main" id="{85EB048A-82A6-4013-8395-F444C8DFBE59}"/>
              </a:ext>
            </a:extLst>
          </p:cNvPr>
          <p:cNvSpPr txBox="1">
            <a:spLocks noChangeArrowheads="1"/>
          </p:cNvSpPr>
          <p:nvPr/>
        </p:nvSpPr>
        <p:spPr bwMode="auto">
          <a:xfrm>
            <a:off x="685800" y="1747838"/>
            <a:ext cx="7847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根据物质极性的不同，选择不同的方程。非极性分子：</a:t>
            </a:r>
          </a:p>
        </p:txBody>
      </p:sp>
      <p:graphicFrame>
        <p:nvGraphicFramePr>
          <p:cNvPr id="184324" name="Object 6">
            <a:extLst>
              <a:ext uri="{FF2B5EF4-FFF2-40B4-BE49-F238E27FC236}">
                <a16:creationId xmlns:a16="http://schemas.microsoft.com/office/drawing/2014/main" id="{1D8FF816-704F-425C-9B19-CC560E03CA4F}"/>
              </a:ext>
            </a:extLst>
          </p:cNvPr>
          <p:cNvGraphicFramePr>
            <a:graphicFrameLocks noChangeAspect="1"/>
          </p:cNvGraphicFramePr>
          <p:nvPr/>
        </p:nvGraphicFramePr>
        <p:xfrm>
          <a:off x="782638" y="2205038"/>
          <a:ext cx="7793037" cy="438150"/>
        </p:xfrm>
        <a:graphic>
          <a:graphicData uri="http://schemas.openxmlformats.org/presentationml/2006/ole">
            <mc:AlternateContent xmlns:mc="http://schemas.openxmlformats.org/markup-compatibility/2006">
              <mc:Choice xmlns:v="urn:schemas-microsoft-com:vml" Requires="v">
                <p:oleObj spid="_x0000_s48154" name="公式" r:id="rId3" imgW="4279900" imgH="241300" progId="Equation.3">
                  <p:embed/>
                </p:oleObj>
              </mc:Choice>
              <mc:Fallback>
                <p:oleObj name="公式" r:id="rId3" imgW="4279900" imgH="241300" progId="Equation.3">
                  <p:embed/>
                  <p:pic>
                    <p:nvPicPr>
                      <p:cNvPr id="184324" name="Object 6">
                        <a:extLst>
                          <a:ext uri="{FF2B5EF4-FFF2-40B4-BE49-F238E27FC236}">
                            <a16:creationId xmlns:a16="http://schemas.microsoft.com/office/drawing/2014/main" id="{1D8FF816-704F-425C-9B19-CC560E03CA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2205038"/>
                        <a:ext cx="7793037" cy="4381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25" name="Text Box 7">
            <a:extLst>
              <a:ext uri="{FF2B5EF4-FFF2-40B4-BE49-F238E27FC236}">
                <a16:creationId xmlns:a16="http://schemas.microsoft.com/office/drawing/2014/main" id="{6D717A09-B7A2-4255-AF0A-2D5CF6D57C68}"/>
              </a:ext>
            </a:extLst>
          </p:cNvPr>
          <p:cNvSpPr txBox="1">
            <a:spLocks noChangeArrowheads="1"/>
          </p:cNvSpPr>
          <p:nvPr/>
        </p:nvSpPr>
        <p:spPr bwMode="auto">
          <a:xfrm>
            <a:off x="611188" y="5300663"/>
            <a:ext cx="82089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Tc</a:t>
            </a:r>
            <a:r>
              <a:rPr kumimoji="1" lang="zh-CN" altLang="en-US" sz="2400" b="1">
                <a:solidFill>
                  <a:srgbClr val="000099"/>
                </a:solidFill>
                <a:latin typeface="Times New Roman" panose="02020603050405020304" pitchFamily="18" charset="0"/>
              </a:rPr>
              <a:t>单位用</a:t>
            </a:r>
            <a:r>
              <a:rPr kumimoji="1" lang="en-US" altLang="zh-CN" sz="2400" b="1">
                <a:solidFill>
                  <a:srgbClr val="000099"/>
                </a:solidFill>
                <a:latin typeface="Times New Roman" panose="02020603050405020304" pitchFamily="18" charset="0"/>
              </a:rPr>
              <a:t>K</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rPr>
              <a:t>p</a:t>
            </a:r>
            <a:r>
              <a:rPr kumimoji="1" lang="en-US" altLang="zh-CN" sz="2400" b="1" baseline="-25000">
                <a:solidFill>
                  <a:srgbClr val="000099"/>
                </a:solidFill>
                <a:latin typeface="Times New Roman" panose="02020603050405020304" pitchFamily="18" charset="0"/>
              </a:rPr>
              <a:t>c</a:t>
            </a:r>
            <a:r>
              <a:rPr kumimoji="1" lang="zh-CN" altLang="en-US" sz="2400" b="1">
                <a:solidFill>
                  <a:srgbClr val="000099"/>
                </a:solidFill>
                <a:latin typeface="Times New Roman" panose="02020603050405020304" pitchFamily="18" charset="0"/>
              </a:rPr>
              <a:t>单位用</a:t>
            </a:r>
            <a:r>
              <a:rPr kumimoji="1" lang="en-US" altLang="zh-CN" sz="2400" b="1">
                <a:solidFill>
                  <a:srgbClr val="000099"/>
                </a:solidFill>
                <a:latin typeface="Times New Roman" panose="02020603050405020304" pitchFamily="18" charset="0"/>
              </a:rPr>
              <a:t>MPa</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sym typeface="Symbol" panose="05050102010706020507" pitchFamily="18" charset="2"/>
              </a:rPr>
              <a:t>η</a:t>
            </a:r>
            <a:r>
              <a:rPr kumimoji="1" lang="en-US" altLang="zh-CN" sz="2400" b="1" baseline="-25000">
                <a:solidFill>
                  <a:srgbClr val="000099"/>
                </a:solidFill>
                <a:latin typeface="Times New Roman" panose="02020603050405020304" pitchFamily="18" charset="0"/>
                <a:sym typeface="Symbol" panose="05050102010706020507" pitchFamily="18" charset="2"/>
              </a:rPr>
              <a:t>G</a:t>
            </a:r>
            <a:r>
              <a:rPr kumimoji="1" lang="zh-CN" altLang="en-US" sz="2400" b="1">
                <a:solidFill>
                  <a:srgbClr val="000099"/>
                </a:solidFill>
                <a:latin typeface="Times New Roman" panose="02020603050405020304" pitchFamily="18" charset="0"/>
                <a:sym typeface="Symbol" panose="05050102010706020507" pitchFamily="18" charset="2"/>
              </a:rPr>
              <a:t>单位</a:t>
            </a:r>
            <a:r>
              <a:rPr kumimoji="1" lang="en-US" altLang="zh-CN" sz="2400" b="1">
                <a:solidFill>
                  <a:srgbClr val="000099"/>
                </a:solidFill>
                <a:latin typeface="Times New Roman" panose="02020603050405020304" pitchFamily="18" charset="0"/>
                <a:sym typeface="Symbol" panose="05050102010706020507" pitchFamily="18" charset="2"/>
              </a:rPr>
              <a:t>μP</a:t>
            </a:r>
            <a:r>
              <a:rPr kumimoji="1" lang="zh-CN" altLang="en-US" sz="2400" b="1">
                <a:solidFill>
                  <a:srgbClr val="000099"/>
                </a:solidFill>
                <a:latin typeface="Times New Roman" panose="02020603050405020304" pitchFamily="18" charset="0"/>
                <a:sym typeface="Symbol" panose="05050102010706020507" pitchFamily="18" charset="2"/>
              </a:rPr>
              <a:t>。该法不适用于</a:t>
            </a:r>
            <a:r>
              <a:rPr kumimoji="1" lang="en-US" altLang="zh-CN" sz="2400" b="1">
                <a:solidFill>
                  <a:srgbClr val="000099"/>
                </a:solidFill>
                <a:latin typeface="Times New Roman" panose="02020603050405020304" pitchFamily="18" charset="0"/>
                <a:sym typeface="Symbol" panose="05050102010706020507" pitchFamily="18" charset="2"/>
              </a:rPr>
              <a:t>H</a:t>
            </a:r>
            <a:r>
              <a:rPr kumimoji="1" lang="en-US" altLang="zh-CN" sz="2400" b="1" baseline="-25000">
                <a:solidFill>
                  <a:srgbClr val="000099"/>
                </a:solidFill>
                <a:latin typeface="Times New Roman" panose="02020603050405020304" pitchFamily="18" charset="0"/>
                <a:sym typeface="Symbol" panose="05050102010706020507" pitchFamily="18" charset="2"/>
              </a:rPr>
              <a:t>2</a:t>
            </a:r>
            <a:r>
              <a:rPr kumimoji="1" lang="zh-CN" altLang="en-US" sz="2400" b="1">
                <a:solidFill>
                  <a:srgbClr val="000099"/>
                </a:solidFill>
                <a:latin typeface="Times New Roman" panose="02020603050405020304" pitchFamily="18" charset="0"/>
                <a:sym typeface="Symbol" panose="05050102010706020507" pitchFamily="18" charset="2"/>
              </a:rPr>
              <a:t>、</a:t>
            </a:r>
            <a:r>
              <a:rPr kumimoji="1" lang="en-US" altLang="zh-CN" sz="2400" b="1">
                <a:solidFill>
                  <a:srgbClr val="000099"/>
                </a:solidFill>
                <a:latin typeface="Times New Roman" panose="02020603050405020304" pitchFamily="18" charset="0"/>
                <a:sym typeface="Symbol" panose="05050102010706020507" pitchFamily="18" charset="2"/>
              </a:rPr>
              <a:t>He</a:t>
            </a:r>
            <a:r>
              <a:rPr kumimoji="1" lang="zh-CN" altLang="en-US" sz="2400" b="1">
                <a:solidFill>
                  <a:srgbClr val="000099"/>
                </a:solidFill>
                <a:latin typeface="Times New Roman" panose="02020603050405020304" pitchFamily="18" charset="0"/>
                <a:sym typeface="Symbol" panose="05050102010706020507" pitchFamily="18" charset="2"/>
              </a:rPr>
              <a:t>、卤族及强缔合气体。</a:t>
            </a:r>
            <a:endParaRPr kumimoji="1" lang="zh-CN" altLang="en-US" sz="2400" b="1">
              <a:solidFill>
                <a:srgbClr val="000099"/>
              </a:solidFill>
              <a:latin typeface="Times New Roman" panose="02020603050405020304" pitchFamily="18" charset="0"/>
            </a:endParaRPr>
          </a:p>
        </p:txBody>
      </p:sp>
      <p:sp>
        <p:nvSpPr>
          <p:cNvPr id="184326" name="Text Box 8">
            <a:extLst>
              <a:ext uri="{FF2B5EF4-FFF2-40B4-BE49-F238E27FC236}">
                <a16:creationId xmlns:a16="http://schemas.microsoft.com/office/drawing/2014/main" id="{1AFE7A7D-4FEE-4033-B79C-41C06F93B56D}"/>
              </a:ext>
            </a:extLst>
          </p:cNvPr>
          <p:cNvSpPr txBox="1">
            <a:spLocks noChangeArrowheads="1"/>
          </p:cNvSpPr>
          <p:nvPr/>
        </p:nvSpPr>
        <p:spPr bwMode="auto">
          <a:xfrm>
            <a:off x="612775" y="2755900"/>
            <a:ext cx="792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400" b="1">
                <a:solidFill>
                  <a:srgbClr val="000099"/>
                </a:solidFill>
                <a:latin typeface="Times New Roman" panose="02020603050405020304" pitchFamily="18" charset="0"/>
              </a:rPr>
              <a:t>氢键型极性分子</a:t>
            </a:r>
            <a:r>
              <a:rPr kumimoji="1" lang="en-US" altLang="zh-CN" sz="2400" b="1">
                <a:solidFill>
                  <a:srgbClr val="000099"/>
                </a:solidFill>
                <a:latin typeface="Times New Roman" panose="02020603050405020304" pitchFamily="18" charset="0"/>
              </a:rPr>
              <a:t>(Tr&lt;2.0)</a:t>
            </a:r>
            <a:r>
              <a:rPr kumimoji="1" lang="zh-CN" altLang="en-US" sz="2400" b="1">
                <a:solidFill>
                  <a:srgbClr val="000099"/>
                </a:solidFill>
                <a:latin typeface="Times New Roman" panose="02020603050405020304" pitchFamily="18" charset="0"/>
              </a:rPr>
              <a:t>：</a:t>
            </a:r>
          </a:p>
        </p:txBody>
      </p:sp>
      <p:graphicFrame>
        <p:nvGraphicFramePr>
          <p:cNvPr id="184327" name="Object 9">
            <a:extLst>
              <a:ext uri="{FF2B5EF4-FFF2-40B4-BE49-F238E27FC236}">
                <a16:creationId xmlns:a16="http://schemas.microsoft.com/office/drawing/2014/main" id="{919E6A1E-C27C-48EF-804E-716437EA14D2}"/>
              </a:ext>
            </a:extLst>
          </p:cNvPr>
          <p:cNvGraphicFramePr>
            <a:graphicFrameLocks noChangeAspect="1"/>
          </p:cNvGraphicFramePr>
          <p:nvPr/>
        </p:nvGraphicFramePr>
        <p:xfrm>
          <a:off x="2268538" y="3228975"/>
          <a:ext cx="3455987" cy="415925"/>
        </p:xfrm>
        <a:graphic>
          <a:graphicData uri="http://schemas.openxmlformats.org/presentationml/2006/ole">
            <mc:AlternateContent xmlns:mc="http://schemas.openxmlformats.org/markup-compatibility/2006">
              <mc:Choice xmlns:v="urn:schemas-microsoft-com:vml" Requires="v">
                <p:oleObj spid="_x0000_s48155" name="公式" r:id="rId5" imgW="2006600" imgH="241300" progId="Equation.3">
                  <p:embed/>
                </p:oleObj>
              </mc:Choice>
              <mc:Fallback>
                <p:oleObj name="公式" r:id="rId5" imgW="2006600" imgH="241300" progId="Equation.3">
                  <p:embed/>
                  <p:pic>
                    <p:nvPicPr>
                      <p:cNvPr id="184327" name="Object 9">
                        <a:extLst>
                          <a:ext uri="{FF2B5EF4-FFF2-40B4-BE49-F238E27FC236}">
                            <a16:creationId xmlns:a16="http://schemas.microsoft.com/office/drawing/2014/main" id="{919E6A1E-C27C-48EF-804E-716437EA14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228975"/>
                        <a:ext cx="3455987" cy="4159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28" name="Text Box 10">
            <a:extLst>
              <a:ext uri="{FF2B5EF4-FFF2-40B4-BE49-F238E27FC236}">
                <a16:creationId xmlns:a16="http://schemas.microsoft.com/office/drawing/2014/main" id="{2FF3F367-825E-4CFA-9888-0A561B198B47}"/>
              </a:ext>
            </a:extLst>
          </p:cNvPr>
          <p:cNvSpPr txBox="1">
            <a:spLocks noChangeArrowheads="1"/>
          </p:cNvSpPr>
          <p:nvPr/>
        </p:nvSpPr>
        <p:spPr bwMode="auto">
          <a:xfrm>
            <a:off x="611188" y="3692525"/>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400" b="1">
                <a:solidFill>
                  <a:srgbClr val="000099"/>
                </a:solidFill>
                <a:latin typeface="Times New Roman" panose="02020603050405020304" pitchFamily="18" charset="0"/>
              </a:rPr>
              <a:t>非氢键型极性分子</a:t>
            </a:r>
            <a:r>
              <a:rPr kumimoji="1" lang="en-US" altLang="zh-CN" sz="2400" b="1">
                <a:solidFill>
                  <a:srgbClr val="000099"/>
                </a:solidFill>
                <a:latin typeface="Times New Roman" panose="02020603050405020304" pitchFamily="18" charset="0"/>
              </a:rPr>
              <a:t>(Tr&lt;2.5)</a:t>
            </a:r>
            <a:r>
              <a:rPr kumimoji="1" lang="zh-CN" altLang="en-US" sz="2400" b="1">
                <a:solidFill>
                  <a:srgbClr val="000099"/>
                </a:solidFill>
                <a:latin typeface="Times New Roman" panose="02020603050405020304" pitchFamily="18" charset="0"/>
              </a:rPr>
              <a:t>：</a:t>
            </a:r>
          </a:p>
        </p:txBody>
      </p:sp>
      <p:graphicFrame>
        <p:nvGraphicFramePr>
          <p:cNvPr id="184329" name="Object 11">
            <a:extLst>
              <a:ext uri="{FF2B5EF4-FFF2-40B4-BE49-F238E27FC236}">
                <a16:creationId xmlns:a16="http://schemas.microsoft.com/office/drawing/2014/main" id="{ED6774DC-9BC4-4DA1-94CE-BA412E1C80D7}"/>
              </a:ext>
            </a:extLst>
          </p:cNvPr>
          <p:cNvGraphicFramePr>
            <a:graphicFrameLocks noChangeAspect="1"/>
          </p:cNvGraphicFramePr>
          <p:nvPr/>
        </p:nvGraphicFramePr>
        <p:xfrm>
          <a:off x="2268538" y="4170363"/>
          <a:ext cx="3095625" cy="411162"/>
        </p:xfrm>
        <a:graphic>
          <a:graphicData uri="http://schemas.openxmlformats.org/presentationml/2006/ole">
            <mc:AlternateContent xmlns:mc="http://schemas.openxmlformats.org/markup-compatibility/2006">
              <mc:Choice xmlns:v="urn:schemas-microsoft-com:vml" Requires="v">
                <p:oleObj spid="_x0000_s48156" name="公式" r:id="rId7" imgW="1816100" imgH="241300" progId="Equation.3">
                  <p:embed/>
                </p:oleObj>
              </mc:Choice>
              <mc:Fallback>
                <p:oleObj name="公式" r:id="rId7" imgW="1816100" imgH="241300" progId="Equation.3">
                  <p:embed/>
                  <p:pic>
                    <p:nvPicPr>
                      <p:cNvPr id="184329" name="Object 11">
                        <a:extLst>
                          <a:ext uri="{FF2B5EF4-FFF2-40B4-BE49-F238E27FC236}">
                            <a16:creationId xmlns:a16="http://schemas.microsoft.com/office/drawing/2014/main" id="{ED6774DC-9BC4-4DA1-94CE-BA412E1C80D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4170363"/>
                        <a:ext cx="3095625" cy="41116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30" name="Object 12">
            <a:extLst>
              <a:ext uri="{FF2B5EF4-FFF2-40B4-BE49-F238E27FC236}">
                <a16:creationId xmlns:a16="http://schemas.microsoft.com/office/drawing/2014/main" id="{B2BA02E0-CA5E-4B85-A886-2A66E818B4C4}"/>
              </a:ext>
            </a:extLst>
          </p:cNvPr>
          <p:cNvGraphicFramePr>
            <a:graphicFrameLocks noChangeAspect="1"/>
          </p:cNvGraphicFramePr>
          <p:nvPr/>
        </p:nvGraphicFramePr>
        <p:xfrm>
          <a:off x="2268538" y="4700588"/>
          <a:ext cx="3529012" cy="503237"/>
        </p:xfrm>
        <a:graphic>
          <a:graphicData uri="http://schemas.openxmlformats.org/presentationml/2006/ole">
            <mc:AlternateContent xmlns:mc="http://schemas.openxmlformats.org/markup-compatibility/2006">
              <mc:Choice xmlns:v="urn:schemas-microsoft-com:vml" Requires="v">
                <p:oleObj spid="_x0000_s48157" name="公式" r:id="rId9" imgW="1676400" imgH="279400" progId="Equation.3">
                  <p:embed/>
                </p:oleObj>
              </mc:Choice>
              <mc:Fallback>
                <p:oleObj name="公式" r:id="rId9" imgW="1676400" imgH="279400" progId="Equation.3">
                  <p:embed/>
                  <p:pic>
                    <p:nvPicPr>
                      <p:cNvPr id="184330" name="Object 12">
                        <a:extLst>
                          <a:ext uri="{FF2B5EF4-FFF2-40B4-BE49-F238E27FC236}">
                            <a16:creationId xmlns:a16="http://schemas.microsoft.com/office/drawing/2014/main" id="{B2BA02E0-CA5E-4B85-A886-2A66E818B4C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4700588"/>
                        <a:ext cx="3529012" cy="503237"/>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31" name="Text Box 13">
            <a:extLst>
              <a:ext uri="{FF2B5EF4-FFF2-40B4-BE49-F238E27FC236}">
                <a16:creationId xmlns:a16="http://schemas.microsoft.com/office/drawing/2014/main" id="{04E4F2ED-FAB5-45FC-95A5-01731DBA0B7B}"/>
              </a:ext>
            </a:extLst>
          </p:cNvPr>
          <p:cNvSpPr txBox="1">
            <a:spLocks noChangeArrowheads="1"/>
          </p:cNvSpPr>
          <p:nvPr/>
        </p:nvSpPr>
        <p:spPr bwMode="auto">
          <a:xfrm>
            <a:off x="612775" y="4772025"/>
            <a:ext cx="792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400" b="1">
                <a:solidFill>
                  <a:srgbClr val="000099"/>
                </a:solidFill>
                <a:latin typeface="Times New Roman" panose="02020603050405020304" pitchFamily="18" charset="0"/>
              </a:rPr>
              <a:t>其中：</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A23E72BC-0ACD-40A7-ABE0-4725EB749D5F}"/>
              </a:ext>
            </a:extLst>
          </p:cNvPr>
          <p:cNvSpPr>
            <a:spLocks noGrp="1" noChangeArrowheads="1"/>
          </p:cNvSpPr>
          <p:nvPr>
            <p:ph type="title"/>
          </p:nvPr>
        </p:nvSpPr>
        <p:spPr>
          <a:xfrm>
            <a:off x="539750" y="944563"/>
            <a:ext cx="8001000" cy="612775"/>
          </a:xfrm>
        </p:spPr>
        <p:txBody>
          <a:bodyPr/>
          <a:lstStyle/>
          <a:p>
            <a:r>
              <a:rPr lang="en-US" altLang="zh-CN" sz="2800" b="1">
                <a:solidFill>
                  <a:srgbClr val="CC3300"/>
                </a:solidFill>
                <a:latin typeface="Times New Roman" panose="02020603050405020304" pitchFamily="18" charset="0"/>
                <a:ea typeface="黑体" panose="02010609060101010101" pitchFamily="49" charset="-122"/>
              </a:rPr>
              <a:t>(2)  Golubev</a:t>
            </a:r>
            <a:r>
              <a:rPr lang="zh-CN" altLang="en-US" sz="2800" b="1">
                <a:solidFill>
                  <a:srgbClr val="CC3300"/>
                </a:solidFill>
                <a:latin typeface="Times New Roman" panose="02020603050405020304" pitchFamily="18" charset="0"/>
                <a:ea typeface="黑体" panose="02010609060101010101" pitchFamily="49" charset="-122"/>
              </a:rPr>
              <a:t>法</a:t>
            </a:r>
          </a:p>
        </p:txBody>
      </p:sp>
      <p:graphicFrame>
        <p:nvGraphicFramePr>
          <p:cNvPr id="185347" name="Object 5">
            <a:extLst>
              <a:ext uri="{FF2B5EF4-FFF2-40B4-BE49-F238E27FC236}">
                <a16:creationId xmlns:a16="http://schemas.microsoft.com/office/drawing/2014/main" id="{9878F370-75D1-47A2-8685-D97F49FC454A}"/>
              </a:ext>
            </a:extLst>
          </p:cNvPr>
          <p:cNvGraphicFramePr>
            <a:graphicFrameLocks noChangeAspect="1"/>
          </p:cNvGraphicFramePr>
          <p:nvPr/>
        </p:nvGraphicFramePr>
        <p:xfrm>
          <a:off x="2700338" y="1844675"/>
          <a:ext cx="2112962" cy="404813"/>
        </p:xfrm>
        <a:graphic>
          <a:graphicData uri="http://schemas.openxmlformats.org/presentationml/2006/ole">
            <mc:AlternateContent xmlns:mc="http://schemas.openxmlformats.org/markup-compatibility/2006">
              <mc:Choice xmlns:v="urn:schemas-microsoft-com:vml" Requires="v">
                <p:oleObj spid="_x0000_s49184" name="公式" r:id="rId3" imgW="1257300" imgH="241300" progId="Equation.3">
                  <p:embed/>
                </p:oleObj>
              </mc:Choice>
              <mc:Fallback>
                <p:oleObj name="公式" r:id="rId3" imgW="1257300" imgH="241300" progId="Equation.3">
                  <p:embed/>
                  <p:pic>
                    <p:nvPicPr>
                      <p:cNvPr id="185347" name="Object 5">
                        <a:extLst>
                          <a:ext uri="{FF2B5EF4-FFF2-40B4-BE49-F238E27FC236}">
                            <a16:creationId xmlns:a16="http://schemas.microsoft.com/office/drawing/2014/main" id="{9878F370-75D1-47A2-8685-D97F49FC4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844675"/>
                        <a:ext cx="2112962" cy="40481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48" name="Text Box 6">
            <a:extLst>
              <a:ext uri="{FF2B5EF4-FFF2-40B4-BE49-F238E27FC236}">
                <a16:creationId xmlns:a16="http://schemas.microsoft.com/office/drawing/2014/main" id="{A4C2A753-300E-40E0-835A-8507DE4ABDEB}"/>
              </a:ext>
            </a:extLst>
          </p:cNvPr>
          <p:cNvSpPr txBox="1">
            <a:spLocks noChangeArrowheads="1"/>
          </p:cNvSpPr>
          <p:nvPr/>
        </p:nvSpPr>
        <p:spPr bwMode="auto">
          <a:xfrm>
            <a:off x="1189038" y="1844675"/>
            <a:ext cx="662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Tr&lt;1.0</a:t>
            </a:r>
            <a:r>
              <a:rPr kumimoji="1" lang="zh-CN" altLang="en-US" sz="2400" b="1">
                <a:solidFill>
                  <a:srgbClr val="000099"/>
                </a:solidFill>
                <a:latin typeface="Times New Roman" panose="02020603050405020304" pitchFamily="18" charset="0"/>
              </a:rPr>
              <a:t>：</a:t>
            </a:r>
          </a:p>
        </p:txBody>
      </p:sp>
      <p:graphicFrame>
        <p:nvGraphicFramePr>
          <p:cNvPr id="185349" name="Object 7">
            <a:extLst>
              <a:ext uri="{FF2B5EF4-FFF2-40B4-BE49-F238E27FC236}">
                <a16:creationId xmlns:a16="http://schemas.microsoft.com/office/drawing/2014/main" id="{51F56C65-476E-4329-8874-19EEFC6CC538}"/>
              </a:ext>
            </a:extLst>
          </p:cNvPr>
          <p:cNvGraphicFramePr>
            <a:graphicFrameLocks noChangeAspect="1"/>
          </p:cNvGraphicFramePr>
          <p:nvPr/>
        </p:nvGraphicFramePr>
        <p:xfrm>
          <a:off x="2700338" y="2395538"/>
          <a:ext cx="2709862" cy="404812"/>
        </p:xfrm>
        <a:graphic>
          <a:graphicData uri="http://schemas.openxmlformats.org/presentationml/2006/ole">
            <mc:AlternateContent xmlns:mc="http://schemas.openxmlformats.org/markup-compatibility/2006">
              <mc:Choice xmlns:v="urn:schemas-microsoft-com:vml" Requires="v">
                <p:oleObj spid="_x0000_s49185" name="公式" r:id="rId5" imgW="1612900" imgH="241300" progId="Equation.3">
                  <p:embed/>
                </p:oleObj>
              </mc:Choice>
              <mc:Fallback>
                <p:oleObj name="公式" r:id="rId5" imgW="1612900" imgH="241300" progId="Equation.3">
                  <p:embed/>
                  <p:pic>
                    <p:nvPicPr>
                      <p:cNvPr id="185349" name="Object 7">
                        <a:extLst>
                          <a:ext uri="{FF2B5EF4-FFF2-40B4-BE49-F238E27FC236}">
                            <a16:creationId xmlns:a16="http://schemas.microsoft.com/office/drawing/2014/main" id="{51F56C65-476E-4329-8874-19EEFC6CC5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395538"/>
                        <a:ext cx="2709862" cy="4048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0" name="Text Box 8">
            <a:extLst>
              <a:ext uri="{FF2B5EF4-FFF2-40B4-BE49-F238E27FC236}">
                <a16:creationId xmlns:a16="http://schemas.microsoft.com/office/drawing/2014/main" id="{ECD4F298-FA4B-4AAA-8C70-ECC917E5D587}"/>
              </a:ext>
            </a:extLst>
          </p:cNvPr>
          <p:cNvSpPr txBox="1">
            <a:spLocks noChangeArrowheads="1"/>
          </p:cNvSpPr>
          <p:nvPr/>
        </p:nvSpPr>
        <p:spPr bwMode="auto">
          <a:xfrm>
            <a:off x="1187450" y="2395538"/>
            <a:ext cx="6623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Tr&gt;1.0</a:t>
            </a:r>
            <a:r>
              <a:rPr kumimoji="1" lang="zh-CN" altLang="en-US" sz="2400" b="1">
                <a:solidFill>
                  <a:srgbClr val="000099"/>
                </a:solidFill>
                <a:latin typeface="Times New Roman" panose="02020603050405020304" pitchFamily="18" charset="0"/>
              </a:rPr>
              <a:t>：</a:t>
            </a:r>
          </a:p>
        </p:txBody>
      </p:sp>
      <p:graphicFrame>
        <p:nvGraphicFramePr>
          <p:cNvPr id="185351" name="Object 13">
            <a:extLst>
              <a:ext uri="{FF2B5EF4-FFF2-40B4-BE49-F238E27FC236}">
                <a16:creationId xmlns:a16="http://schemas.microsoft.com/office/drawing/2014/main" id="{59199FBC-267C-4B4C-B4D3-39D09411B301}"/>
              </a:ext>
            </a:extLst>
          </p:cNvPr>
          <p:cNvGraphicFramePr>
            <a:graphicFrameLocks noChangeAspect="1"/>
          </p:cNvGraphicFramePr>
          <p:nvPr/>
        </p:nvGraphicFramePr>
        <p:xfrm>
          <a:off x="5651500" y="1844675"/>
          <a:ext cx="2474913" cy="873125"/>
        </p:xfrm>
        <a:graphic>
          <a:graphicData uri="http://schemas.openxmlformats.org/presentationml/2006/ole">
            <mc:AlternateContent xmlns:mc="http://schemas.openxmlformats.org/markup-compatibility/2006">
              <mc:Choice xmlns:v="urn:schemas-microsoft-com:vml" Requires="v">
                <p:oleObj spid="_x0000_s49186" name="公式" r:id="rId7" imgW="1473200" imgH="520700" progId="Equation.3">
                  <p:embed/>
                </p:oleObj>
              </mc:Choice>
              <mc:Fallback>
                <p:oleObj name="公式" r:id="rId7" imgW="1473200" imgH="520700" progId="Equation.3">
                  <p:embed/>
                  <p:pic>
                    <p:nvPicPr>
                      <p:cNvPr id="185351" name="Object 13">
                        <a:extLst>
                          <a:ext uri="{FF2B5EF4-FFF2-40B4-BE49-F238E27FC236}">
                            <a16:creationId xmlns:a16="http://schemas.microsoft.com/office/drawing/2014/main" id="{59199FBC-267C-4B4C-B4D3-39D09411B3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1844675"/>
                        <a:ext cx="2474913" cy="8731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2" name="Text Box 14">
            <a:extLst>
              <a:ext uri="{FF2B5EF4-FFF2-40B4-BE49-F238E27FC236}">
                <a16:creationId xmlns:a16="http://schemas.microsoft.com/office/drawing/2014/main" id="{4E8EACEF-0394-495B-AEE4-EB359E477D7C}"/>
              </a:ext>
            </a:extLst>
          </p:cNvPr>
          <p:cNvSpPr txBox="1">
            <a:spLocks noChangeArrowheads="1"/>
          </p:cNvSpPr>
          <p:nvPr/>
        </p:nvSpPr>
        <p:spPr bwMode="auto">
          <a:xfrm>
            <a:off x="539750" y="2924175"/>
            <a:ext cx="8208963"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Tc</a:t>
            </a:r>
            <a:r>
              <a:rPr kumimoji="1" lang="zh-CN" altLang="en-US" sz="2400" b="1">
                <a:solidFill>
                  <a:srgbClr val="000099"/>
                </a:solidFill>
                <a:latin typeface="Times New Roman" panose="02020603050405020304" pitchFamily="18" charset="0"/>
              </a:rPr>
              <a:t>单位用</a:t>
            </a:r>
            <a:r>
              <a:rPr kumimoji="1" lang="en-US" altLang="zh-CN" sz="2400" b="1">
                <a:solidFill>
                  <a:srgbClr val="000099"/>
                </a:solidFill>
                <a:latin typeface="Times New Roman" panose="02020603050405020304" pitchFamily="18" charset="0"/>
              </a:rPr>
              <a:t>K</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rPr>
              <a:t>p</a:t>
            </a:r>
            <a:r>
              <a:rPr kumimoji="1" lang="en-US" altLang="zh-CN" sz="2400" b="1" baseline="-25000">
                <a:solidFill>
                  <a:srgbClr val="000099"/>
                </a:solidFill>
                <a:latin typeface="Times New Roman" panose="02020603050405020304" pitchFamily="18" charset="0"/>
              </a:rPr>
              <a:t>c</a:t>
            </a:r>
            <a:r>
              <a:rPr kumimoji="1" lang="zh-CN" altLang="en-US" sz="2400" b="1">
                <a:solidFill>
                  <a:srgbClr val="000099"/>
                </a:solidFill>
                <a:latin typeface="Times New Roman" panose="02020603050405020304" pitchFamily="18" charset="0"/>
              </a:rPr>
              <a:t>单位用</a:t>
            </a:r>
            <a:r>
              <a:rPr kumimoji="1" lang="en-US" altLang="zh-CN" sz="2400" b="1">
                <a:solidFill>
                  <a:srgbClr val="000099"/>
                </a:solidFill>
                <a:latin typeface="Times New Roman" panose="02020603050405020304" pitchFamily="18" charset="0"/>
              </a:rPr>
              <a:t>MPa</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sym typeface="Symbol" panose="05050102010706020507" pitchFamily="18" charset="2"/>
              </a:rPr>
              <a:t>η</a:t>
            </a:r>
            <a:r>
              <a:rPr kumimoji="1" lang="en-US" altLang="zh-CN" sz="2400" b="1" baseline="-25000">
                <a:solidFill>
                  <a:srgbClr val="000099"/>
                </a:solidFill>
                <a:latin typeface="Times New Roman" panose="02020603050405020304" pitchFamily="18" charset="0"/>
                <a:sym typeface="Symbol" panose="05050102010706020507" pitchFamily="18" charset="2"/>
              </a:rPr>
              <a:t>G</a:t>
            </a:r>
            <a:r>
              <a:rPr kumimoji="1" lang="zh-CN" altLang="en-US" sz="2400" b="1">
                <a:solidFill>
                  <a:srgbClr val="000099"/>
                </a:solidFill>
                <a:latin typeface="Times New Roman" panose="02020603050405020304" pitchFamily="18" charset="0"/>
                <a:sym typeface="Symbol" panose="05050102010706020507" pitchFamily="18" charset="2"/>
              </a:rPr>
              <a:t>单位</a:t>
            </a:r>
            <a:r>
              <a:rPr kumimoji="1" lang="en-US" altLang="zh-CN" sz="2400" b="1">
                <a:solidFill>
                  <a:srgbClr val="000099"/>
                </a:solidFill>
                <a:latin typeface="Times New Roman" panose="02020603050405020304" pitchFamily="18" charset="0"/>
                <a:sym typeface="Symbol" panose="05050102010706020507" pitchFamily="18" charset="2"/>
              </a:rPr>
              <a:t>μP</a:t>
            </a:r>
            <a:r>
              <a:rPr kumimoji="1" lang="zh-CN" altLang="en-US" sz="2400" b="1">
                <a:solidFill>
                  <a:srgbClr val="000099"/>
                </a:solidFill>
                <a:latin typeface="Times New Roman" panose="02020603050405020304" pitchFamily="18" charset="0"/>
                <a:sym typeface="Symbol" panose="05050102010706020507" pitchFamily="18" charset="2"/>
              </a:rPr>
              <a:t>。</a:t>
            </a:r>
            <a:br>
              <a:rPr kumimoji="1" lang="zh-CN" altLang="en-US" sz="2400" b="1">
                <a:solidFill>
                  <a:srgbClr val="000099"/>
                </a:solidFill>
                <a:latin typeface="Times New Roman" panose="02020603050405020304" pitchFamily="18" charset="0"/>
                <a:sym typeface="Symbol" panose="05050102010706020507" pitchFamily="18" charset="2"/>
              </a:rPr>
            </a:br>
            <a:r>
              <a:rPr lang="en-US" altLang="zh-CN" sz="2800" b="1">
                <a:solidFill>
                  <a:srgbClr val="CC3300"/>
                </a:solidFill>
                <a:latin typeface="Times New Roman" panose="02020603050405020304" pitchFamily="18" charset="0"/>
                <a:ea typeface="黑体" panose="02010609060101010101" pitchFamily="49" charset="-122"/>
                <a:sym typeface="Symbol" panose="05050102010706020507" pitchFamily="18" charset="2"/>
              </a:rPr>
              <a:t>(3) </a:t>
            </a:r>
            <a:r>
              <a:rPr lang="zh-CN" altLang="en-US" sz="2800" b="1">
                <a:solidFill>
                  <a:srgbClr val="CC3300"/>
                </a:solidFill>
                <a:latin typeface="Times New Roman" panose="02020603050405020304" pitchFamily="18" charset="0"/>
                <a:ea typeface="黑体" panose="02010609060101010101" pitchFamily="49" charset="-122"/>
                <a:sym typeface="Symbol" panose="05050102010706020507" pitchFamily="18" charset="2"/>
              </a:rPr>
              <a:t>基团贡献法</a:t>
            </a:r>
          </a:p>
        </p:txBody>
      </p:sp>
      <p:graphicFrame>
        <p:nvGraphicFramePr>
          <p:cNvPr id="185353" name="Object 15">
            <a:extLst>
              <a:ext uri="{FF2B5EF4-FFF2-40B4-BE49-F238E27FC236}">
                <a16:creationId xmlns:a16="http://schemas.microsoft.com/office/drawing/2014/main" id="{3D20F1D2-2DD4-418C-822D-0731C1C873EC}"/>
              </a:ext>
            </a:extLst>
          </p:cNvPr>
          <p:cNvGraphicFramePr>
            <a:graphicFrameLocks noChangeAspect="1"/>
          </p:cNvGraphicFramePr>
          <p:nvPr/>
        </p:nvGraphicFramePr>
        <p:xfrm>
          <a:off x="1331913" y="3789363"/>
          <a:ext cx="7056437" cy="787400"/>
        </p:xfrm>
        <a:graphic>
          <a:graphicData uri="http://schemas.openxmlformats.org/presentationml/2006/ole">
            <mc:AlternateContent xmlns:mc="http://schemas.openxmlformats.org/markup-compatibility/2006">
              <mc:Choice xmlns:v="urn:schemas-microsoft-com:vml" Requires="v">
                <p:oleObj spid="_x0000_s49187" name="公式" r:id="rId9" imgW="4064000" imgH="469900" progId="Equation.3">
                  <p:embed/>
                </p:oleObj>
              </mc:Choice>
              <mc:Fallback>
                <p:oleObj name="公式" r:id="rId9" imgW="4064000" imgH="469900" progId="Equation.3">
                  <p:embed/>
                  <p:pic>
                    <p:nvPicPr>
                      <p:cNvPr id="185353" name="Object 15">
                        <a:extLst>
                          <a:ext uri="{FF2B5EF4-FFF2-40B4-BE49-F238E27FC236}">
                            <a16:creationId xmlns:a16="http://schemas.microsoft.com/office/drawing/2014/main" id="{3D20F1D2-2DD4-418C-822D-0731C1C873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3789363"/>
                        <a:ext cx="7056437" cy="7874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54" name="Object 17">
            <a:extLst>
              <a:ext uri="{FF2B5EF4-FFF2-40B4-BE49-F238E27FC236}">
                <a16:creationId xmlns:a16="http://schemas.microsoft.com/office/drawing/2014/main" id="{0DCEC86B-79C6-48D4-9C38-13531C7B1161}"/>
              </a:ext>
            </a:extLst>
          </p:cNvPr>
          <p:cNvGraphicFramePr>
            <a:graphicFrameLocks noChangeAspect="1"/>
          </p:cNvGraphicFramePr>
          <p:nvPr/>
        </p:nvGraphicFramePr>
        <p:xfrm>
          <a:off x="1331913" y="4652963"/>
          <a:ext cx="2217737" cy="404812"/>
        </p:xfrm>
        <a:graphic>
          <a:graphicData uri="http://schemas.openxmlformats.org/presentationml/2006/ole">
            <mc:AlternateContent xmlns:mc="http://schemas.openxmlformats.org/markup-compatibility/2006">
              <mc:Choice xmlns:v="urn:schemas-microsoft-com:vml" Requires="v">
                <p:oleObj spid="_x0000_s49188" name="公式" r:id="rId11" imgW="1320227" imgH="241195" progId="Equation.3">
                  <p:embed/>
                </p:oleObj>
              </mc:Choice>
              <mc:Fallback>
                <p:oleObj name="公式" r:id="rId11" imgW="1320227" imgH="241195" progId="Equation.3">
                  <p:embed/>
                  <p:pic>
                    <p:nvPicPr>
                      <p:cNvPr id="185354" name="Object 17">
                        <a:extLst>
                          <a:ext uri="{FF2B5EF4-FFF2-40B4-BE49-F238E27FC236}">
                            <a16:creationId xmlns:a16="http://schemas.microsoft.com/office/drawing/2014/main" id="{0DCEC86B-79C6-48D4-9C38-13531C7B116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31913" y="4652963"/>
                        <a:ext cx="2217737" cy="4048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5355" name="Text Box 18">
            <a:extLst>
              <a:ext uri="{FF2B5EF4-FFF2-40B4-BE49-F238E27FC236}">
                <a16:creationId xmlns:a16="http://schemas.microsoft.com/office/drawing/2014/main" id="{BFCE3974-F394-49B2-9AB1-BD3257DD4A89}"/>
              </a:ext>
            </a:extLst>
          </p:cNvPr>
          <p:cNvSpPr txBox="1">
            <a:spLocks noChangeArrowheads="1"/>
          </p:cNvSpPr>
          <p:nvPr/>
        </p:nvSpPr>
        <p:spPr bwMode="auto">
          <a:xfrm>
            <a:off x="539750" y="5229225"/>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Tc</a:t>
            </a:r>
            <a:r>
              <a:rPr kumimoji="1" lang="zh-CN" altLang="en-US" sz="2400" b="1">
                <a:solidFill>
                  <a:srgbClr val="000099"/>
                </a:solidFill>
                <a:latin typeface="Times New Roman" panose="02020603050405020304" pitchFamily="18" charset="0"/>
              </a:rPr>
              <a:t>单位用</a:t>
            </a:r>
            <a:r>
              <a:rPr kumimoji="1" lang="en-US" altLang="zh-CN" sz="2400" b="1">
                <a:solidFill>
                  <a:srgbClr val="000099"/>
                </a:solidFill>
                <a:latin typeface="Times New Roman" panose="02020603050405020304" pitchFamily="18" charset="0"/>
              </a:rPr>
              <a:t>K</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rPr>
              <a:t>p</a:t>
            </a:r>
            <a:r>
              <a:rPr kumimoji="1" lang="en-US" altLang="zh-CN" sz="2400" b="1" baseline="-25000">
                <a:solidFill>
                  <a:srgbClr val="000099"/>
                </a:solidFill>
                <a:latin typeface="Times New Roman" panose="02020603050405020304" pitchFamily="18" charset="0"/>
              </a:rPr>
              <a:t>c</a:t>
            </a:r>
            <a:r>
              <a:rPr kumimoji="1" lang="zh-CN" altLang="en-US" sz="2400" b="1">
                <a:solidFill>
                  <a:srgbClr val="000099"/>
                </a:solidFill>
                <a:latin typeface="Times New Roman" panose="02020603050405020304" pitchFamily="18" charset="0"/>
              </a:rPr>
              <a:t>单位用</a:t>
            </a:r>
            <a:r>
              <a:rPr kumimoji="1" lang="en-US" altLang="zh-CN" sz="2400" b="1">
                <a:solidFill>
                  <a:srgbClr val="000099"/>
                </a:solidFill>
                <a:latin typeface="Times New Roman" panose="02020603050405020304" pitchFamily="18" charset="0"/>
              </a:rPr>
              <a:t>MPa</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rPr>
              <a:t>μ</a:t>
            </a:r>
            <a:r>
              <a:rPr kumimoji="1" lang="zh-CN" altLang="en-US" sz="2400" b="1">
                <a:solidFill>
                  <a:srgbClr val="000099"/>
                </a:solidFill>
                <a:latin typeface="Times New Roman" panose="02020603050405020304" pitchFamily="18" charset="0"/>
              </a:rPr>
              <a:t>为偶极距</a:t>
            </a:r>
            <a:r>
              <a:rPr kumimoji="1" lang="en-US" altLang="zh-CN" sz="2400" b="1">
                <a:solidFill>
                  <a:srgbClr val="000099"/>
                </a:solidFill>
                <a:latin typeface="Times New Roman" panose="02020603050405020304" pitchFamily="18" charset="0"/>
              </a:rPr>
              <a:t>debye</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sym typeface="Symbol" panose="05050102010706020507" pitchFamily="18" charset="2"/>
              </a:rPr>
              <a:t>η</a:t>
            </a:r>
            <a:r>
              <a:rPr kumimoji="1" lang="en-US" altLang="zh-CN" sz="2400" b="1" baseline="-25000">
                <a:solidFill>
                  <a:srgbClr val="000099"/>
                </a:solidFill>
                <a:latin typeface="Times New Roman" panose="02020603050405020304" pitchFamily="18" charset="0"/>
                <a:sym typeface="Symbol" panose="05050102010706020507" pitchFamily="18" charset="2"/>
              </a:rPr>
              <a:t>G</a:t>
            </a:r>
            <a:r>
              <a:rPr kumimoji="1" lang="zh-CN" altLang="en-US" sz="2400" b="1">
                <a:solidFill>
                  <a:srgbClr val="000099"/>
                </a:solidFill>
                <a:latin typeface="Times New Roman" panose="02020603050405020304" pitchFamily="18" charset="0"/>
                <a:sym typeface="Symbol" panose="05050102010706020507" pitchFamily="18" charset="2"/>
              </a:rPr>
              <a:t>单位</a:t>
            </a:r>
            <a:r>
              <a:rPr kumimoji="1" lang="en-US" altLang="zh-CN" sz="2400" b="1">
                <a:solidFill>
                  <a:srgbClr val="000099"/>
                </a:solidFill>
                <a:latin typeface="Times New Roman" panose="02020603050405020304" pitchFamily="18" charset="0"/>
                <a:sym typeface="Symbol" panose="05050102010706020507" pitchFamily="18" charset="2"/>
              </a:rPr>
              <a:t>μP</a:t>
            </a:r>
            <a:r>
              <a:rPr kumimoji="1" lang="zh-CN" altLang="en-US" sz="2400" b="1">
                <a:solidFill>
                  <a:srgbClr val="000099"/>
                </a:solidFill>
                <a:latin typeface="Times New Roman" panose="02020603050405020304" pitchFamily="18" charset="0"/>
                <a:sym typeface="Symbol" panose="05050102010706020507" pitchFamily="18" charset="2"/>
              </a:rPr>
              <a:t>，</a:t>
            </a:r>
            <a:r>
              <a:rPr kumimoji="1" lang="en-US" altLang="zh-CN" sz="2400" b="1">
                <a:solidFill>
                  <a:srgbClr val="000099"/>
                </a:solidFill>
                <a:latin typeface="Times New Roman" panose="02020603050405020304" pitchFamily="18" charset="0"/>
                <a:sym typeface="Symbol" panose="05050102010706020507" pitchFamily="18" charset="2"/>
              </a:rPr>
              <a:t>n</a:t>
            </a:r>
            <a:r>
              <a:rPr kumimoji="1" lang="en-US" altLang="zh-CN" sz="2400" b="1" baseline="-25000">
                <a:solidFill>
                  <a:srgbClr val="000099"/>
                </a:solidFill>
                <a:latin typeface="Times New Roman" panose="02020603050405020304" pitchFamily="18" charset="0"/>
                <a:sym typeface="Symbol" panose="05050102010706020507" pitchFamily="18" charset="2"/>
              </a:rPr>
              <a:t>i</a:t>
            </a:r>
            <a:r>
              <a:rPr kumimoji="1" lang="zh-CN" altLang="en-US" sz="2400" b="1">
                <a:solidFill>
                  <a:srgbClr val="000099"/>
                </a:solidFill>
                <a:latin typeface="Times New Roman" panose="02020603050405020304" pitchFamily="18" charset="0"/>
                <a:sym typeface="Symbol" panose="05050102010706020507" pitchFamily="18" charset="2"/>
              </a:rPr>
              <a:t>分子中基团</a:t>
            </a:r>
            <a:r>
              <a:rPr kumimoji="1" lang="en-US" altLang="zh-CN" sz="2400" b="1">
                <a:solidFill>
                  <a:srgbClr val="000099"/>
                </a:solidFill>
                <a:latin typeface="Times New Roman" panose="02020603050405020304" pitchFamily="18" charset="0"/>
                <a:sym typeface="Symbol" panose="05050102010706020507" pitchFamily="18" charset="2"/>
              </a:rPr>
              <a:t>i</a:t>
            </a:r>
            <a:r>
              <a:rPr kumimoji="1" lang="zh-CN" altLang="en-US" sz="2400" b="1">
                <a:solidFill>
                  <a:srgbClr val="000099"/>
                </a:solidFill>
                <a:latin typeface="Times New Roman" panose="02020603050405020304" pitchFamily="18" charset="0"/>
                <a:sym typeface="Symbol" panose="05050102010706020507" pitchFamily="18" charset="2"/>
              </a:rPr>
              <a:t>的个数，参数</a:t>
            </a:r>
            <a:r>
              <a:rPr kumimoji="1" lang="en-US" altLang="zh-CN" sz="2400" b="1">
                <a:solidFill>
                  <a:srgbClr val="000099"/>
                </a:solidFill>
                <a:latin typeface="Times New Roman" panose="02020603050405020304" pitchFamily="18" charset="0"/>
                <a:sym typeface="Symbol" panose="05050102010706020507" pitchFamily="18" charset="2"/>
              </a:rPr>
              <a:t>C</a:t>
            </a:r>
            <a:r>
              <a:rPr kumimoji="1" lang="en-US" altLang="zh-CN" sz="2400" b="1" baseline="-25000">
                <a:solidFill>
                  <a:srgbClr val="000099"/>
                </a:solidFill>
                <a:latin typeface="Times New Roman" panose="02020603050405020304" pitchFamily="18" charset="0"/>
                <a:sym typeface="Symbol" panose="05050102010706020507" pitchFamily="18" charset="2"/>
              </a:rPr>
              <a:t>i</a:t>
            </a:r>
            <a:r>
              <a:rPr kumimoji="1" lang="zh-CN" altLang="en-US" sz="2400" b="1">
                <a:solidFill>
                  <a:srgbClr val="000099"/>
                </a:solidFill>
                <a:latin typeface="Times New Roman" panose="02020603050405020304" pitchFamily="18" charset="0"/>
                <a:sym typeface="Symbol" panose="05050102010706020507" pitchFamily="18" charset="2"/>
              </a:rPr>
              <a:t>见附表。</a:t>
            </a:r>
            <a:endParaRPr kumimoji="1" lang="zh-CN" altLang="en-US" sz="2400" b="1">
              <a:solidFill>
                <a:schemeClr val="accent2"/>
              </a:solidFill>
              <a:latin typeface="Times New Roman" panose="02020603050405020304" pitchFamily="18" charset="0"/>
              <a:sym typeface="Symbol" panose="05050102010706020507" pitchFamily="18" charset="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E6721EF7-1BCE-47D0-9FF7-780EAF41CF97}"/>
              </a:ext>
            </a:extLst>
          </p:cNvPr>
          <p:cNvSpPr>
            <a:spLocks noGrp="1" noChangeArrowheads="1"/>
          </p:cNvSpPr>
          <p:nvPr>
            <p:ph type="title"/>
          </p:nvPr>
        </p:nvSpPr>
        <p:spPr>
          <a:xfrm>
            <a:off x="539750" y="801688"/>
            <a:ext cx="8001000" cy="755650"/>
          </a:xfrm>
        </p:spPr>
        <p:txBody>
          <a:bodyPr/>
          <a:lstStyle/>
          <a:p>
            <a:r>
              <a:rPr lang="zh-CN" altLang="en-US" sz="2800" b="1">
                <a:solidFill>
                  <a:srgbClr val="CC3300"/>
                </a:solidFill>
                <a:latin typeface="Times New Roman" panose="02020603050405020304" pitchFamily="18" charset="0"/>
                <a:ea typeface="黑体" panose="02010609060101010101" pitchFamily="49" charset="-122"/>
              </a:rPr>
              <a:t>低压下混合气体粘度估算</a:t>
            </a:r>
          </a:p>
        </p:txBody>
      </p:sp>
      <p:sp>
        <p:nvSpPr>
          <p:cNvPr id="186371" name="Text Box 5">
            <a:extLst>
              <a:ext uri="{FF2B5EF4-FFF2-40B4-BE49-F238E27FC236}">
                <a16:creationId xmlns:a16="http://schemas.microsoft.com/office/drawing/2014/main" id="{B0A465E6-25D9-4ACA-AF0F-ABB8F8A46A9B}"/>
              </a:ext>
            </a:extLst>
          </p:cNvPr>
          <p:cNvSpPr txBox="1">
            <a:spLocks noChangeArrowheads="1"/>
          </p:cNvSpPr>
          <p:nvPr/>
        </p:nvSpPr>
        <p:spPr bwMode="auto">
          <a:xfrm>
            <a:off x="539750" y="1700213"/>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估算方法较多，这里介绍最简单的</a:t>
            </a:r>
            <a:r>
              <a:rPr kumimoji="1" lang="en-US" altLang="zh-CN" sz="2400" b="1">
                <a:solidFill>
                  <a:srgbClr val="000099"/>
                </a:solidFill>
                <a:latin typeface="Times New Roman" panose="02020603050405020304" pitchFamily="18" charset="0"/>
              </a:rPr>
              <a:t>Wilke</a:t>
            </a:r>
            <a:r>
              <a:rPr kumimoji="1" lang="zh-CN" altLang="en-US" sz="2400" b="1">
                <a:solidFill>
                  <a:srgbClr val="000099"/>
                </a:solidFill>
                <a:latin typeface="Times New Roman" panose="02020603050405020304" pitchFamily="18" charset="0"/>
              </a:rPr>
              <a:t>法</a:t>
            </a:r>
            <a:r>
              <a:rPr kumimoji="1" lang="zh-CN" altLang="en-US" sz="2400" b="1">
                <a:solidFill>
                  <a:srgbClr val="000099"/>
                </a:solidFill>
                <a:latin typeface="Times New Roman" panose="02020603050405020304" pitchFamily="18" charset="0"/>
                <a:sym typeface="Symbol" panose="05050102010706020507" pitchFamily="18" charset="2"/>
              </a:rPr>
              <a:t>。</a:t>
            </a:r>
            <a:endParaRPr kumimoji="1" lang="zh-CN" altLang="en-US" sz="2400" b="1">
              <a:solidFill>
                <a:schemeClr val="accent2"/>
              </a:solidFill>
              <a:latin typeface="Times New Roman" panose="02020603050405020304" pitchFamily="18" charset="0"/>
              <a:sym typeface="Symbol" panose="05050102010706020507" pitchFamily="18" charset="2"/>
            </a:endParaRPr>
          </a:p>
        </p:txBody>
      </p:sp>
      <p:graphicFrame>
        <p:nvGraphicFramePr>
          <p:cNvPr id="186372" name="Object 6">
            <a:extLst>
              <a:ext uri="{FF2B5EF4-FFF2-40B4-BE49-F238E27FC236}">
                <a16:creationId xmlns:a16="http://schemas.microsoft.com/office/drawing/2014/main" id="{E7F4FE89-57A1-45F7-99A5-2EB29122D3A3}"/>
              </a:ext>
            </a:extLst>
          </p:cNvPr>
          <p:cNvGraphicFramePr>
            <a:graphicFrameLocks noChangeAspect="1"/>
          </p:cNvGraphicFramePr>
          <p:nvPr/>
        </p:nvGraphicFramePr>
        <p:xfrm>
          <a:off x="1835150" y="2260600"/>
          <a:ext cx="2663825" cy="447675"/>
        </p:xfrm>
        <a:graphic>
          <a:graphicData uri="http://schemas.openxmlformats.org/presentationml/2006/ole">
            <mc:AlternateContent xmlns:mc="http://schemas.openxmlformats.org/markup-compatibility/2006">
              <mc:Choice xmlns:v="urn:schemas-microsoft-com:vml" Requires="v">
                <p:oleObj spid="_x0000_s50202" name="公式" r:id="rId3" imgW="1435100" imgH="241300" progId="Equation.3">
                  <p:embed/>
                </p:oleObj>
              </mc:Choice>
              <mc:Fallback>
                <p:oleObj name="公式" r:id="rId3" imgW="1435100" imgH="241300" progId="Equation.3">
                  <p:embed/>
                  <p:pic>
                    <p:nvPicPr>
                      <p:cNvPr id="186372" name="Object 6">
                        <a:extLst>
                          <a:ext uri="{FF2B5EF4-FFF2-40B4-BE49-F238E27FC236}">
                            <a16:creationId xmlns:a16="http://schemas.microsoft.com/office/drawing/2014/main" id="{E7F4FE89-57A1-45F7-99A5-2EB29122D3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260600"/>
                        <a:ext cx="2663825" cy="4476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3" name="Object 8">
            <a:extLst>
              <a:ext uri="{FF2B5EF4-FFF2-40B4-BE49-F238E27FC236}">
                <a16:creationId xmlns:a16="http://schemas.microsoft.com/office/drawing/2014/main" id="{65A79ED4-8098-4BF9-99CC-70561533BC0B}"/>
              </a:ext>
            </a:extLst>
          </p:cNvPr>
          <p:cNvGraphicFramePr>
            <a:graphicFrameLocks noChangeAspect="1"/>
          </p:cNvGraphicFramePr>
          <p:nvPr/>
        </p:nvGraphicFramePr>
        <p:xfrm>
          <a:off x="1835150" y="2825750"/>
          <a:ext cx="3748088" cy="890588"/>
        </p:xfrm>
        <a:graphic>
          <a:graphicData uri="http://schemas.openxmlformats.org/presentationml/2006/ole">
            <mc:AlternateContent xmlns:mc="http://schemas.openxmlformats.org/markup-compatibility/2006">
              <mc:Choice xmlns:v="urn:schemas-microsoft-com:vml" Requires="v">
                <p:oleObj spid="_x0000_s50203" name="公式" r:id="rId5" imgW="2082800" imgH="495300" progId="Equation.3">
                  <p:embed/>
                </p:oleObj>
              </mc:Choice>
              <mc:Fallback>
                <p:oleObj name="公式" r:id="rId5" imgW="2082800" imgH="495300" progId="Equation.3">
                  <p:embed/>
                  <p:pic>
                    <p:nvPicPr>
                      <p:cNvPr id="186373" name="Object 8">
                        <a:extLst>
                          <a:ext uri="{FF2B5EF4-FFF2-40B4-BE49-F238E27FC236}">
                            <a16:creationId xmlns:a16="http://schemas.microsoft.com/office/drawing/2014/main" id="{65A79ED4-8098-4BF9-99CC-70561533BC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5150" y="2825750"/>
                        <a:ext cx="3748088" cy="89058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4" name="Object 9">
            <a:extLst>
              <a:ext uri="{FF2B5EF4-FFF2-40B4-BE49-F238E27FC236}">
                <a16:creationId xmlns:a16="http://schemas.microsoft.com/office/drawing/2014/main" id="{1161B189-D324-4DB9-8A03-9CC4CA2301AE}"/>
              </a:ext>
            </a:extLst>
          </p:cNvPr>
          <p:cNvGraphicFramePr>
            <a:graphicFrameLocks noChangeAspect="1"/>
          </p:cNvGraphicFramePr>
          <p:nvPr/>
        </p:nvGraphicFramePr>
        <p:xfrm>
          <a:off x="5830888" y="2825750"/>
          <a:ext cx="2019300" cy="858838"/>
        </p:xfrm>
        <a:graphic>
          <a:graphicData uri="http://schemas.openxmlformats.org/presentationml/2006/ole">
            <mc:AlternateContent xmlns:mc="http://schemas.openxmlformats.org/markup-compatibility/2006">
              <mc:Choice xmlns:v="urn:schemas-microsoft-com:vml" Requires="v">
                <p:oleObj spid="_x0000_s50204" name="公式" r:id="rId7" imgW="1104900" imgH="469900" progId="Equation.3">
                  <p:embed/>
                </p:oleObj>
              </mc:Choice>
              <mc:Fallback>
                <p:oleObj name="公式" r:id="rId7" imgW="1104900" imgH="469900" progId="Equation.3">
                  <p:embed/>
                  <p:pic>
                    <p:nvPicPr>
                      <p:cNvPr id="186374" name="Object 9">
                        <a:extLst>
                          <a:ext uri="{FF2B5EF4-FFF2-40B4-BE49-F238E27FC236}">
                            <a16:creationId xmlns:a16="http://schemas.microsoft.com/office/drawing/2014/main" id="{1161B189-D324-4DB9-8A03-9CC4CA2301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0888" y="2825750"/>
                        <a:ext cx="2019300" cy="85883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75" name="Text Box 10">
            <a:extLst>
              <a:ext uri="{FF2B5EF4-FFF2-40B4-BE49-F238E27FC236}">
                <a16:creationId xmlns:a16="http://schemas.microsoft.com/office/drawing/2014/main" id="{FDFCAF42-BA09-43DA-981F-4BE2E3E3F382}"/>
              </a:ext>
            </a:extLst>
          </p:cNvPr>
          <p:cNvSpPr txBox="1">
            <a:spLocks noChangeArrowheads="1"/>
          </p:cNvSpPr>
          <p:nvPr/>
        </p:nvSpPr>
        <p:spPr bwMode="auto">
          <a:xfrm>
            <a:off x="539750" y="3763963"/>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Herming</a:t>
            </a:r>
            <a:r>
              <a:rPr kumimoji="1" lang="zh-CN" altLang="en-US" sz="2400" b="1">
                <a:solidFill>
                  <a:srgbClr val="000099"/>
                </a:solidFill>
                <a:latin typeface="Times New Roman" panose="02020603050405020304" pitchFamily="18" charset="0"/>
              </a:rPr>
              <a:t>和</a:t>
            </a:r>
            <a:r>
              <a:rPr kumimoji="1" lang="en-US" altLang="zh-CN" sz="2400" b="1">
                <a:solidFill>
                  <a:srgbClr val="000099"/>
                </a:solidFill>
                <a:latin typeface="Times New Roman" panose="02020603050405020304" pitchFamily="18" charset="0"/>
              </a:rPr>
              <a:t>Zipperer</a:t>
            </a:r>
            <a:r>
              <a:rPr kumimoji="1" lang="zh-CN" altLang="en-US" sz="2400" b="1">
                <a:solidFill>
                  <a:srgbClr val="000099"/>
                </a:solidFill>
                <a:latin typeface="Times New Roman" panose="02020603050405020304" pitchFamily="18" charset="0"/>
              </a:rPr>
              <a:t>提出了简化式：</a:t>
            </a:r>
            <a:endParaRPr kumimoji="1" lang="zh-CN" altLang="en-US" sz="2400" b="1">
              <a:solidFill>
                <a:schemeClr val="accent2"/>
              </a:solidFill>
              <a:latin typeface="Times New Roman" panose="02020603050405020304" pitchFamily="18" charset="0"/>
              <a:sym typeface="Symbol" panose="05050102010706020507" pitchFamily="18" charset="2"/>
            </a:endParaRPr>
          </a:p>
        </p:txBody>
      </p:sp>
      <p:graphicFrame>
        <p:nvGraphicFramePr>
          <p:cNvPr id="186376" name="Object 12">
            <a:extLst>
              <a:ext uri="{FF2B5EF4-FFF2-40B4-BE49-F238E27FC236}">
                <a16:creationId xmlns:a16="http://schemas.microsoft.com/office/drawing/2014/main" id="{0D3A0196-8A5F-423F-A00C-B23649EC1059}"/>
              </a:ext>
            </a:extLst>
          </p:cNvPr>
          <p:cNvGraphicFramePr>
            <a:graphicFrameLocks noChangeAspect="1"/>
          </p:cNvGraphicFramePr>
          <p:nvPr/>
        </p:nvGraphicFramePr>
        <p:xfrm>
          <a:off x="1908175" y="4292600"/>
          <a:ext cx="2622550" cy="463550"/>
        </p:xfrm>
        <a:graphic>
          <a:graphicData uri="http://schemas.openxmlformats.org/presentationml/2006/ole">
            <mc:AlternateContent xmlns:mc="http://schemas.openxmlformats.org/markup-compatibility/2006">
              <mc:Choice xmlns:v="urn:schemas-microsoft-com:vml" Requires="v">
                <p:oleObj spid="_x0000_s50205" name="公式" r:id="rId9" imgW="1435100" imgH="254000" progId="Equation.3">
                  <p:embed/>
                </p:oleObj>
              </mc:Choice>
              <mc:Fallback>
                <p:oleObj name="公式" r:id="rId9" imgW="1435100" imgH="254000" progId="Equation.3">
                  <p:embed/>
                  <p:pic>
                    <p:nvPicPr>
                      <p:cNvPr id="186376" name="Object 12">
                        <a:extLst>
                          <a:ext uri="{FF2B5EF4-FFF2-40B4-BE49-F238E27FC236}">
                            <a16:creationId xmlns:a16="http://schemas.microsoft.com/office/drawing/2014/main" id="{0D3A0196-8A5F-423F-A00C-B23649EC105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4292600"/>
                        <a:ext cx="2622550" cy="4635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6377" name="Text Box 13">
            <a:extLst>
              <a:ext uri="{FF2B5EF4-FFF2-40B4-BE49-F238E27FC236}">
                <a16:creationId xmlns:a16="http://schemas.microsoft.com/office/drawing/2014/main" id="{4AEED397-219B-4B94-82D2-75622C24B73C}"/>
              </a:ext>
            </a:extLst>
          </p:cNvPr>
          <p:cNvSpPr txBox="1">
            <a:spLocks noChangeArrowheads="1"/>
          </p:cNvSpPr>
          <p:nvPr/>
        </p:nvSpPr>
        <p:spPr bwMode="auto">
          <a:xfrm>
            <a:off x="468313" y="4868863"/>
            <a:ext cx="8280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式中， </a:t>
            </a:r>
            <a:r>
              <a:rPr kumimoji="1" lang="en-US" altLang="zh-CN" sz="2400" b="1">
                <a:solidFill>
                  <a:srgbClr val="000099"/>
                </a:solidFill>
                <a:latin typeface="Times New Roman" panose="02020603050405020304" pitchFamily="18" charset="0"/>
                <a:sym typeface="Symbol" panose="05050102010706020507" pitchFamily="18" charset="2"/>
              </a:rPr>
              <a:t>η</a:t>
            </a:r>
            <a:r>
              <a:rPr kumimoji="1" lang="en-US" altLang="zh-CN" sz="2400" b="1" baseline="-25000">
                <a:solidFill>
                  <a:srgbClr val="000099"/>
                </a:solidFill>
                <a:latin typeface="Times New Roman" panose="02020603050405020304" pitchFamily="18" charset="0"/>
                <a:sym typeface="Symbol" panose="05050102010706020507" pitchFamily="18" charset="2"/>
              </a:rPr>
              <a:t>Gi</a:t>
            </a:r>
            <a:r>
              <a:rPr kumimoji="1" lang="zh-CN" altLang="en-US" sz="2400" b="1">
                <a:solidFill>
                  <a:srgbClr val="000099"/>
                </a:solidFill>
                <a:latin typeface="Times New Roman" panose="02020603050405020304" pitchFamily="18" charset="0"/>
                <a:sym typeface="Symbol" panose="05050102010706020507" pitchFamily="18" charset="2"/>
              </a:rPr>
              <a:t>为</a:t>
            </a:r>
            <a:r>
              <a:rPr kumimoji="1" lang="en-US" altLang="zh-CN" sz="2400" b="1">
                <a:solidFill>
                  <a:srgbClr val="000099"/>
                </a:solidFill>
                <a:latin typeface="Times New Roman" panose="02020603050405020304" pitchFamily="18" charset="0"/>
                <a:sym typeface="Symbol" panose="05050102010706020507" pitchFamily="18" charset="2"/>
              </a:rPr>
              <a:t>i</a:t>
            </a:r>
            <a:r>
              <a:rPr kumimoji="1" lang="zh-CN" altLang="en-US" sz="2400" b="1">
                <a:solidFill>
                  <a:srgbClr val="000099"/>
                </a:solidFill>
                <a:latin typeface="Times New Roman" panose="02020603050405020304" pitchFamily="18" charset="0"/>
                <a:sym typeface="Symbol" panose="05050102010706020507" pitchFamily="18" charset="2"/>
              </a:rPr>
              <a:t>组分的粘度，</a:t>
            </a:r>
            <a:r>
              <a:rPr kumimoji="1" lang="en-US" altLang="zh-CN" sz="2400" b="1">
                <a:solidFill>
                  <a:srgbClr val="000099"/>
                </a:solidFill>
                <a:latin typeface="Times New Roman" panose="02020603050405020304" pitchFamily="18" charset="0"/>
                <a:sym typeface="Symbol" panose="05050102010706020507" pitchFamily="18" charset="2"/>
              </a:rPr>
              <a:t>y</a:t>
            </a:r>
            <a:r>
              <a:rPr kumimoji="1" lang="en-US" altLang="zh-CN" sz="2400" b="1" baseline="-25000">
                <a:solidFill>
                  <a:srgbClr val="000099"/>
                </a:solidFill>
                <a:latin typeface="Times New Roman" panose="02020603050405020304" pitchFamily="18" charset="0"/>
                <a:sym typeface="Symbol" panose="05050102010706020507" pitchFamily="18" charset="2"/>
              </a:rPr>
              <a:t>i</a:t>
            </a:r>
            <a:r>
              <a:rPr kumimoji="1" lang="zh-CN" altLang="en-US" sz="2400" b="1">
                <a:solidFill>
                  <a:srgbClr val="000099"/>
                </a:solidFill>
                <a:latin typeface="Times New Roman" panose="02020603050405020304" pitchFamily="18" charset="0"/>
                <a:sym typeface="Symbol" panose="05050102010706020507" pitchFamily="18" charset="2"/>
              </a:rPr>
              <a:t>为组分的摩尔分率，</a:t>
            </a:r>
            <a:r>
              <a:rPr kumimoji="1" lang="en-US" altLang="zh-CN" sz="2400" b="1">
                <a:solidFill>
                  <a:srgbClr val="000099"/>
                </a:solidFill>
                <a:latin typeface="Times New Roman" panose="02020603050405020304" pitchFamily="18" charset="0"/>
                <a:sym typeface="Symbol" panose="05050102010706020507" pitchFamily="18" charset="2"/>
              </a:rPr>
              <a:t>M</a:t>
            </a:r>
            <a:r>
              <a:rPr kumimoji="1" lang="en-US" altLang="zh-CN" sz="2400" b="1" baseline="-25000">
                <a:solidFill>
                  <a:srgbClr val="000099"/>
                </a:solidFill>
                <a:latin typeface="Times New Roman" panose="02020603050405020304" pitchFamily="18" charset="0"/>
                <a:sym typeface="Symbol" panose="05050102010706020507" pitchFamily="18" charset="2"/>
              </a:rPr>
              <a:t>i</a:t>
            </a:r>
            <a:r>
              <a:rPr kumimoji="1" lang="zh-CN" altLang="en-US" sz="2400" b="1">
                <a:solidFill>
                  <a:srgbClr val="000099"/>
                </a:solidFill>
                <a:latin typeface="Times New Roman" panose="02020603050405020304" pitchFamily="18" charset="0"/>
                <a:sym typeface="Symbol" panose="05050102010706020507" pitchFamily="18" charset="2"/>
              </a:rPr>
              <a:t>为</a:t>
            </a:r>
            <a:r>
              <a:rPr kumimoji="1" lang="en-US" altLang="zh-CN" sz="2400" b="1">
                <a:solidFill>
                  <a:srgbClr val="000099"/>
                </a:solidFill>
                <a:latin typeface="Times New Roman" panose="02020603050405020304" pitchFamily="18" charset="0"/>
                <a:sym typeface="Symbol" panose="05050102010706020507" pitchFamily="18" charset="2"/>
              </a:rPr>
              <a:t>i</a:t>
            </a:r>
            <a:r>
              <a:rPr kumimoji="1" lang="zh-CN" altLang="en-US" sz="2400" b="1">
                <a:solidFill>
                  <a:srgbClr val="000099"/>
                </a:solidFill>
                <a:latin typeface="Times New Roman" panose="02020603050405020304" pitchFamily="18" charset="0"/>
                <a:sym typeface="Symbol" panose="05050102010706020507" pitchFamily="18" charset="2"/>
              </a:rPr>
              <a:t>组分的分子量。和混合物的状态方程类似，混合物的粘度计算也仅仅是一种混合规则。</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09AAE1F2-88A7-4D0C-9F4E-B6CC95465299}"/>
              </a:ext>
            </a:extLst>
          </p:cNvPr>
          <p:cNvSpPr>
            <a:spLocks noGrp="1" noChangeArrowheads="1"/>
          </p:cNvSpPr>
          <p:nvPr>
            <p:ph type="title"/>
          </p:nvPr>
        </p:nvSpPr>
        <p:spPr>
          <a:xfrm>
            <a:off x="539750" y="801688"/>
            <a:ext cx="8001000" cy="755650"/>
          </a:xfrm>
        </p:spPr>
        <p:txBody>
          <a:bodyPr/>
          <a:lstStyle/>
          <a:p>
            <a:r>
              <a:rPr lang="zh-CN" altLang="en-US" sz="2800" b="1">
                <a:solidFill>
                  <a:srgbClr val="CC3300"/>
                </a:solidFill>
                <a:latin typeface="Times New Roman" panose="02020603050405020304" pitchFamily="18" charset="0"/>
                <a:ea typeface="黑体" panose="02010609060101010101" pitchFamily="49" charset="-122"/>
              </a:rPr>
              <a:t>加压下的气体粘度估算</a:t>
            </a:r>
          </a:p>
        </p:txBody>
      </p:sp>
      <p:sp>
        <p:nvSpPr>
          <p:cNvPr id="187395" name="Text Box 5">
            <a:extLst>
              <a:ext uri="{FF2B5EF4-FFF2-40B4-BE49-F238E27FC236}">
                <a16:creationId xmlns:a16="http://schemas.microsoft.com/office/drawing/2014/main" id="{E9FA9186-C8DB-4394-BDD3-C70BBBFB3808}"/>
              </a:ext>
            </a:extLst>
          </p:cNvPr>
          <p:cNvSpPr txBox="1">
            <a:spLocks noChangeArrowheads="1"/>
          </p:cNvSpPr>
          <p:nvPr/>
        </p:nvSpPr>
        <p:spPr bwMode="auto">
          <a:xfrm>
            <a:off x="539750" y="1700213"/>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在临界点附近且当</a:t>
            </a:r>
            <a:r>
              <a:rPr kumimoji="1" lang="en-US" altLang="zh-CN" sz="2400" b="1">
                <a:solidFill>
                  <a:srgbClr val="000099"/>
                </a:solidFill>
                <a:latin typeface="Times New Roman" panose="02020603050405020304" pitchFamily="18" charset="0"/>
              </a:rPr>
              <a:t>Tr</a:t>
            </a:r>
            <a:r>
              <a:rPr kumimoji="1" lang="zh-CN" altLang="en-US" sz="2400" b="1">
                <a:solidFill>
                  <a:srgbClr val="000099"/>
                </a:solidFill>
                <a:latin typeface="Times New Roman" panose="02020603050405020304" pitchFamily="18" charset="0"/>
              </a:rPr>
              <a:t>为</a:t>
            </a:r>
            <a:r>
              <a:rPr kumimoji="1" lang="en-US" altLang="zh-CN" sz="2400" b="1">
                <a:solidFill>
                  <a:srgbClr val="000099"/>
                </a:solidFill>
                <a:latin typeface="Times New Roman" panose="02020603050405020304" pitchFamily="18" charset="0"/>
              </a:rPr>
              <a:t>1</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rPr>
              <a:t>2</a:t>
            </a:r>
            <a:r>
              <a:rPr kumimoji="1" lang="zh-CN" altLang="en-US" sz="2400" b="1">
                <a:solidFill>
                  <a:srgbClr val="000099"/>
                </a:solidFill>
                <a:latin typeface="Times New Roman" panose="02020603050405020304" pitchFamily="18" charset="0"/>
              </a:rPr>
              <a:t>的高压下，压力对气体粘度的影响非常大</a:t>
            </a:r>
            <a:r>
              <a:rPr kumimoji="1" lang="zh-CN" altLang="en-US" sz="2400" b="1">
                <a:solidFill>
                  <a:srgbClr val="000099"/>
                </a:solidFill>
                <a:latin typeface="Times New Roman" panose="02020603050405020304" pitchFamily="18" charset="0"/>
                <a:sym typeface="Symbol" panose="05050102010706020507" pitchFamily="18" charset="2"/>
              </a:rPr>
              <a:t>。下面介绍适用于低、加压的</a:t>
            </a:r>
            <a:r>
              <a:rPr kumimoji="1" lang="en-US" altLang="zh-CN" sz="2400" b="1">
                <a:solidFill>
                  <a:srgbClr val="000099"/>
                </a:solidFill>
                <a:latin typeface="Times New Roman" panose="02020603050405020304" pitchFamily="18" charset="0"/>
                <a:sym typeface="Symbol" panose="05050102010706020507" pitchFamily="18" charset="2"/>
              </a:rPr>
              <a:t>Lucas</a:t>
            </a:r>
            <a:r>
              <a:rPr kumimoji="1" lang="zh-CN" altLang="en-US" sz="2400" b="1">
                <a:solidFill>
                  <a:srgbClr val="000099"/>
                </a:solidFill>
                <a:latin typeface="Times New Roman" panose="02020603050405020304" pitchFamily="18" charset="0"/>
                <a:sym typeface="Symbol" panose="05050102010706020507" pitchFamily="18" charset="2"/>
              </a:rPr>
              <a:t>法。</a:t>
            </a:r>
          </a:p>
        </p:txBody>
      </p:sp>
      <p:graphicFrame>
        <p:nvGraphicFramePr>
          <p:cNvPr id="187396" name="Object 12">
            <a:extLst>
              <a:ext uri="{FF2B5EF4-FFF2-40B4-BE49-F238E27FC236}">
                <a16:creationId xmlns:a16="http://schemas.microsoft.com/office/drawing/2014/main" id="{3C3550D8-7F06-41CC-8DAC-481C6FFFBCE1}"/>
              </a:ext>
            </a:extLst>
          </p:cNvPr>
          <p:cNvGraphicFramePr>
            <a:graphicFrameLocks noChangeAspect="1"/>
          </p:cNvGraphicFramePr>
          <p:nvPr/>
        </p:nvGraphicFramePr>
        <p:xfrm>
          <a:off x="1042988" y="4903788"/>
          <a:ext cx="7475537" cy="396875"/>
        </p:xfrm>
        <a:graphic>
          <a:graphicData uri="http://schemas.openxmlformats.org/presentationml/2006/ole">
            <mc:AlternateContent xmlns:mc="http://schemas.openxmlformats.org/markup-compatibility/2006">
              <mc:Choice xmlns:v="urn:schemas-microsoft-com:vml" Requires="v">
                <p:oleObj spid="_x0000_s51232" name="公式" r:id="rId3" imgW="4318000" imgH="228600" progId="Equation.3">
                  <p:embed/>
                </p:oleObj>
              </mc:Choice>
              <mc:Fallback>
                <p:oleObj name="公式" r:id="rId3" imgW="4318000" imgH="228600" progId="Equation.3">
                  <p:embed/>
                  <p:pic>
                    <p:nvPicPr>
                      <p:cNvPr id="187396" name="Object 12">
                        <a:extLst>
                          <a:ext uri="{FF2B5EF4-FFF2-40B4-BE49-F238E27FC236}">
                            <a16:creationId xmlns:a16="http://schemas.microsoft.com/office/drawing/2014/main" id="{3C3550D8-7F06-41CC-8DAC-481C6FFFB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4903788"/>
                        <a:ext cx="7475537" cy="3968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397" name="Object 13">
            <a:extLst>
              <a:ext uri="{FF2B5EF4-FFF2-40B4-BE49-F238E27FC236}">
                <a16:creationId xmlns:a16="http://schemas.microsoft.com/office/drawing/2014/main" id="{6D422528-B387-4C36-8B21-58FB7F093BE6}"/>
              </a:ext>
            </a:extLst>
          </p:cNvPr>
          <p:cNvGraphicFramePr>
            <a:graphicFrameLocks noChangeAspect="1"/>
          </p:cNvGraphicFramePr>
          <p:nvPr/>
        </p:nvGraphicFramePr>
        <p:xfrm>
          <a:off x="1979613" y="2565400"/>
          <a:ext cx="1903412" cy="501650"/>
        </p:xfrm>
        <a:graphic>
          <a:graphicData uri="http://schemas.openxmlformats.org/presentationml/2006/ole">
            <mc:AlternateContent xmlns:mc="http://schemas.openxmlformats.org/markup-compatibility/2006">
              <mc:Choice xmlns:v="urn:schemas-microsoft-com:vml" Requires="v">
                <p:oleObj spid="_x0000_s51233" name="公式" r:id="rId5" imgW="965200" imgH="254000" progId="Equation.3">
                  <p:embed/>
                </p:oleObj>
              </mc:Choice>
              <mc:Fallback>
                <p:oleObj name="公式" r:id="rId5" imgW="965200" imgH="254000" progId="Equation.3">
                  <p:embed/>
                  <p:pic>
                    <p:nvPicPr>
                      <p:cNvPr id="187397" name="Object 13">
                        <a:extLst>
                          <a:ext uri="{FF2B5EF4-FFF2-40B4-BE49-F238E27FC236}">
                            <a16:creationId xmlns:a16="http://schemas.microsoft.com/office/drawing/2014/main" id="{6D422528-B387-4C36-8B21-58FB7F093B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565400"/>
                        <a:ext cx="1903412" cy="5016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7398" name="Object 14">
            <a:extLst>
              <a:ext uri="{FF2B5EF4-FFF2-40B4-BE49-F238E27FC236}">
                <a16:creationId xmlns:a16="http://schemas.microsoft.com/office/drawing/2014/main" id="{EA576A21-AB27-4704-92CC-0CD3549A69D8}"/>
              </a:ext>
            </a:extLst>
          </p:cNvPr>
          <p:cNvGraphicFramePr>
            <a:graphicFrameLocks noChangeAspect="1"/>
          </p:cNvGraphicFramePr>
          <p:nvPr/>
        </p:nvGraphicFramePr>
        <p:xfrm>
          <a:off x="1990725" y="3906838"/>
          <a:ext cx="4152900" cy="458787"/>
        </p:xfrm>
        <a:graphic>
          <a:graphicData uri="http://schemas.openxmlformats.org/presentationml/2006/ole">
            <mc:AlternateContent xmlns:mc="http://schemas.openxmlformats.org/markup-compatibility/2006">
              <mc:Choice xmlns:v="urn:schemas-microsoft-com:vml" Requires="v">
                <p:oleObj spid="_x0000_s51234" name="公式" r:id="rId7" imgW="2184400" imgH="241300" progId="Equation.3">
                  <p:embed/>
                </p:oleObj>
              </mc:Choice>
              <mc:Fallback>
                <p:oleObj name="公式" r:id="rId7" imgW="2184400" imgH="241300" progId="Equation.3">
                  <p:embed/>
                  <p:pic>
                    <p:nvPicPr>
                      <p:cNvPr id="187398" name="Object 14">
                        <a:extLst>
                          <a:ext uri="{FF2B5EF4-FFF2-40B4-BE49-F238E27FC236}">
                            <a16:creationId xmlns:a16="http://schemas.microsoft.com/office/drawing/2014/main" id="{EA576A21-AB27-4704-92CC-0CD3549A69D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0725" y="3906838"/>
                        <a:ext cx="4152900" cy="458787"/>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399" name="Text Box 15">
            <a:extLst>
              <a:ext uri="{FF2B5EF4-FFF2-40B4-BE49-F238E27FC236}">
                <a16:creationId xmlns:a16="http://schemas.microsoft.com/office/drawing/2014/main" id="{876F23DE-216D-47C1-9E0C-5E2923A69DCC}"/>
              </a:ext>
            </a:extLst>
          </p:cNvPr>
          <p:cNvSpPr txBox="1">
            <a:spLocks noChangeArrowheads="1"/>
          </p:cNvSpPr>
          <p:nvPr/>
        </p:nvSpPr>
        <p:spPr bwMode="auto">
          <a:xfrm>
            <a:off x="539750" y="3040063"/>
            <a:ext cx="8064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其中</a:t>
            </a:r>
            <a:r>
              <a:rPr kumimoji="1" lang="en-US" altLang="zh-CN" sz="2400" b="1">
                <a:solidFill>
                  <a:srgbClr val="000099"/>
                </a:solidFill>
                <a:latin typeface="Times New Roman" panose="02020603050405020304" pitchFamily="18" charset="0"/>
              </a:rPr>
              <a:t>ξ</a:t>
            </a:r>
            <a:r>
              <a:rPr kumimoji="1" lang="zh-CN" altLang="en-US" sz="2400" b="1">
                <a:solidFill>
                  <a:srgbClr val="000099"/>
                </a:solidFill>
                <a:latin typeface="Times New Roman" panose="02020603050405020304" pitchFamily="18" charset="0"/>
              </a:rPr>
              <a:t>具有如下计算式和单位；       为无因次量；    为低常压下的气体粘度。</a:t>
            </a:r>
          </a:p>
        </p:txBody>
      </p:sp>
      <p:graphicFrame>
        <p:nvGraphicFramePr>
          <p:cNvPr id="187400" name="Object 16">
            <a:extLst>
              <a:ext uri="{FF2B5EF4-FFF2-40B4-BE49-F238E27FC236}">
                <a16:creationId xmlns:a16="http://schemas.microsoft.com/office/drawing/2014/main" id="{50B7AB79-3F39-4F3B-A842-EE105C57D179}"/>
              </a:ext>
            </a:extLst>
          </p:cNvPr>
          <p:cNvGraphicFramePr>
            <a:graphicFrameLocks noChangeAspect="1"/>
          </p:cNvGraphicFramePr>
          <p:nvPr/>
        </p:nvGraphicFramePr>
        <p:xfrm>
          <a:off x="5364163" y="3065463"/>
          <a:ext cx="576262" cy="360362"/>
        </p:xfrm>
        <a:graphic>
          <a:graphicData uri="http://schemas.openxmlformats.org/presentationml/2006/ole">
            <mc:AlternateContent xmlns:mc="http://schemas.openxmlformats.org/markup-compatibility/2006">
              <mc:Choice xmlns:v="urn:schemas-microsoft-com:vml" Requires="v">
                <p:oleObj spid="_x0000_s51235" name="公式" r:id="rId9" imgW="291973" imgH="241195" progId="Equation.3">
                  <p:embed/>
                </p:oleObj>
              </mc:Choice>
              <mc:Fallback>
                <p:oleObj name="公式" r:id="rId9" imgW="291973" imgH="241195" progId="Equation.3">
                  <p:embed/>
                  <p:pic>
                    <p:nvPicPr>
                      <p:cNvPr id="187400" name="Object 16">
                        <a:extLst>
                          <a:ext uri="{FF2B5EF4-FFF2-40B4-BE49-F238E27FC236}">
                            <a16:creationId xmlns:a16="http://schemas.microsoft.com/office/drawing/2014/main" id="{50B7AB79-3F39-4F3B-A842-EE105C57D17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3065463"/>
                        <a:ext cx="576262" cy="36036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7401" name="Text Box 17">
            <a:extLst>
              <a:ext uri="{FF2B5EF4-FFF2-40B4-BE49-F238E27FC236}">
                <a16:creationId xmlns:a16="http://schemas.microsoft.com/office/drawing/2014/main" id="{342B500F-99B1-49AA-8B3A-7B9FEE33FFD3}"/>
              </a:ext>
            </a:extLst>
          </p:cNvPr>
          <p:cNvSpPr txBox="1">
            <a:spLocks noChangeArrowheads="1"/>
          </p:cNvSpPr>
          <p:nvPr/>
        </p:nvSpPr>
        <p:spPr bwMode="auto">
          <a:xfrm>
            <a:off x="468313" y="4411663"/>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F</a:t>
            </a:r>
            <a:r>
              <a:rPr kumimoji="1" lang="en-US" altLang="zh-CN" sz="2400" b="1" baseline="-25000">
                <a:solidFill>
                  <a:srgbClr val="000099"/>
                </a:solidFill>
                <a:latin typeface="Times New Roman" panose="02020603050405020304" pitchFamily="18" charset="0"/>
              </a:rPr>
              <a:t>T</a:t>
            </a:r>
            <a:r>
              <a:rPr kumimoji="1" lang="zh-CN" altLang="en-US" sz="2400" b="1">
                <a:solidFill>
                  <a:srgbClr val="000099"/>
                </a:solidFill>
                <a:latin typeface="Times New Roman" panose="02020603050405020304" pitchFamily="18" charset="0"/>
              </a:rPr>
              <a:t>为温度校正，是</a:t>
            </a:r>
            <a:r>
              <a:rPr kumimoji="1" lang="en-US" altLang="zh-CN" sz="2400" b="1">
                <a:solidFill>
                  <a:srgbClr val="000099"/>
                </a:solidFill>
                <a:latin typeface="Times New Roman" panose="02020603050405020304" pitchFamily="18" charset="0"/>
              </a:rPr>
              <a:t>(</a:t>
            </a:r>
            <a:r>
              <a:rPr kumimoji="1" lang="zh-CN" altLang="en-US" sz="2400" b="1">
                <a:solidFill>
                  <a:srgbClr val="000099"/>
                </a:solidFill>
                <a:latin typeface="Times New Roman" panose="02020603050405020304" pitchFamily="18" charset="0"/>
              </a:rPr>
              <a:t>对比</a:t>
            </a:r>
            <a:r>
              <a:rPr kumimoji="1" lang="en-US" altLang="zh-CN" sz="2400" b="1">
                <a:solidFill>
                  <a:srgbClr val="000099"/>
                </a:solidFill>
                <a:latin typeface="Times New Roman" panose="02020603050405020304" pitchFamily="18" charset="0"/>
              </a:rPr>
              <a:t>)</a:t>
            </a:r>
            <a:r>
              <a:rPr kumimoji="1" lang="zh-CN" altLang="en-US" sz="2400" b="1">
                <a:solidFill>
                  <a:srgbClr val="000099"/>
                </a:solidFill>
                <a:latin typeface="Times New Roman" panose="02020603050405020304" pitchFamily="18" charset="0"/>
              </a:rPr>
              <a:t>温度的函数：</a:t>
            </a:r>
          </a:p>
        </p:txBody>
      </p:sp>
      <p:sp>
        <p:nvSpPr>
          <p:cNvPr id="187402" name="Text Box 18">
            <a:extLst>
              <a:ext uri="{FF2B5EF4-FFF2-40B4-BE49-F238E27FC236}">
                <a16:creationId xmlns:a16="http://schemas.microsoft.com/office/drawing/2014/main" id="{34DE50EA-70EF-470C-878B-0FE9DD07AF38}"/>
              </a:ext>
            </a:extLst>
          </p:cNvPr>
          <p:cNvSpPr txBox="1">
            <a:spLocks noChangeArrowheads="1"/>
          </p:cNvSpPr>
          <p:nvPr/>
        </p:nvSpPr>
        <p:spPr bwMode="auto">
          <a:xfrm>
            <a:off x="468313" y="5343525"/>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F</a:t>
            </a:r>
            <a:r>
              <a:rPr kumimoji="1" lang="en-US" altLang="zh-CN" sz="2400" b="1" baseline="-25000">
                <a:solidFill>
                  <a:srgbClr val="000099"/>
                </a:solidFill>
                <a:latin typeface="Times New Roman" panose="02020603050405020304" pitchFamily="18" charset="0"/>
              </a:rPr>
              <a:t>P</a:t>
            </a:r>
            <a:r>
              <a:rPr kumimoji="1" lang="zh-CN" altLang="en-US" sz="2400" b="1">
                <a:solidFill>
                  <a:srgbClr val="000099"/>
                </a:solidFill>
                <a:latin typeface="Times New Roman" panose="02020603050405020304" pitchFamily="18" charset="0"/>
              </a:rPr>
              <a:t>为极性校正，以对比偶极距为参照， </a:t>
            </a:r>
            <a:r>
              <a:rPr kumimoji="1" lang="en-US" altLang="zh-CN" sz="2400" b="1">
                <a:solidFill>
                  <a:srgbClr val="000099"/>
                </a:solidFill>
                <a:latin typeface="Times New Roman" panose="02020603050405020304" pitchFamily="18" charset="0"/>
              </a:rPr>
              <a:t>F</a:t>
            </a:r>
            <a:r>
              <a:rPr kumimoji="1" lang="en-US" altLang="zh-CN" sz="2400" b="1" baseline="-25000">
                <a:solidFill>
                  <a:srgbClr val="000099"/>
                </a:solidFill>
                <a:latin typeface="Times New Roman" panose="02020603050405020304" pitchFamily="18" charset="0"/>
              </a:rPr>
              <a:t>Q</a:t>
            </a:r>
            <a:r>
              <a:rPr kumimoji="1" lang="zh-CN" altLang="en-US" sz="2400" b="1">
                <a:solidFill>
                  <a:srgbClr val="000099"/>
                </a:solidFill>
                <a:latin typeface="Times New Roman" panose="02020603050405020304" pitchFamily="18" charset="0"/>
              </a:rPr>
              <a:t>为量子校正，只适合于量子气体。</a:t>
            </a:r>
          </a:p>
        </p:txBody>
      </p:sp>
      <p:graphicFrame>
        <p:nvGraphicFramePr>
          <p:cNvPr id="187403" name="Object 19">
            <a:extLst>
              <a:ext uri="{FF2B5EF4-FFF2-40B4-BE49-F238E27FC236}">
                <a16:creationId xmlns:a16="http://schemas.microsoft.com/office/drawing/2014/main" id="{42B9781D-F407-4B7F-A8AB-B5E1217235B4}"/>
              </a:ext>
            </a:extLst>
          </p:cNvPr>
          <p:cNvGraphicFramePr>
            <a:graphicFrameLocks noChangeAspect="1"/>
          </p:cNvGraphicFramePr>
          <p:nvPr/>
        </p:nvGraphicFramePr>
        <p:xfrm>
          <a:off x="7697788" y="3089275"/>
          <a:ext cx="401637" cy="360363"/>
        </p:xfrm>
        <a:graphic>
          <a:graphicData uri="http://schemas.openxmlformats.org/presentationml/2006/ole">
            <mc:AlternateContent xmlns:mc="http://schemas.openxmlformats.org/markup-compatibility/2006">
              <mc:Choice xmlns:v="urn:schemas-microsoft-com:vml" Requires="v">
                <p:oleObj spid="_x0000_s51236" name="公式" r:id="rId11" imgW="203112" imgH="241195" progId="Equation.3">
                  <p:embed/>
                </p:oleObj>
              </mc:Choice>
              <mc:Fallback>
                <p:oleObj name="公式" r:id="rId11" imgW="203112" imgH="241195" progId="Equation.3">
                  <p:embed/>
                  <p:pic>
                    <p:nvPicPr>
                      <p:cNvPr id="187403" name="Object 19">
                        <a:extLst>
                          <a:ext uri="{FF2B5EF4-FFF2-40B4-BE49-F238E27FC236}">
                            <a16:creationId xmlns:a16="http://schemas.microsoft.com/office/drawing/2014/main" id="{42B9781D-F407-4B7F-A8AB-B5E1217235B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97788" y="3089275"/>
                        <a:ext cx="401637" cy="36036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F6913ABB-4CD2-4B4A-B443-9D2DFE07A56D}"/>
              </a:ext>
            </a:extLst>
          </p:cNvPr>
          <p:cNvSpPr>
            <a:spLocks noGrp="1" noChangeArrowheads="1"/>
          </p:cNvSpPr>
          <p:nvPr>
            <p:ph sz="quarter" idx="10"/>
          </p:nvPr>
        </p:nvSpPr>
        <p:spPr/>
        <p:txBody>
          <a:bodyPr/>
          <a:lstStyle/>
          <a:p>
            <a:pPr>
              <a:buFont typeface="Wingdings" panose="05000000000000000000" pitchFamily="2" charset="2"/>
              <a:buChar char="n"/>
            </a:pPr>
            <a:r>
              <a:rPr lang="zh-CN" altLang="en-US" dirty="0"/>
              <a:t>温度单位之间的换算</a:t>
            </a:r>
            <a:endParaRPr lang="en-US" altLang="zh-CN" i="1" dirty="0">
              <a:latin typeface="Times New Roman" panose="02020603050405020304" pitchFamily="18" charset="0"/>
            </a:endParaRPr>
          </a:p>
          <a:p>
            <a:pPr marL="800100" lvl="1" indent="-457200">
              <a:buFont typeface="Wingdings" panose="05000000000000000000" pitchFamily="2" charset="2"/>
              <a:buChar char="Ø"/>
            </a:pPr>
            <a:r>
              <a:rPr lang="en-US" altLang="zh-CN" sz="2800" i="1" dirty="0">
                <a:latin typeface="Times New Roman" panose="02020603050405020304" pitchFamily="18" charset="0"/>
              </a:rPr>
              <a:t>T</a:t>
            </a:r>
            <a:r>
              <a:rPr lang="en-US" altLang="zh-CN" sz="2800" i="1" baseline="-25000" dirty="0">
                <a:latin typeface="Times New Roman" panose="02020603050405020304" pitchFamily="18" charset="0"/>
              </a:rPr>
              <a:t>F</a:t>
            </a:r>
            <a:r>
              <a:rPr lang="en-US" altLang="zh-CN" sz="2800" dirty="0">
                <a:latin typeface="Times New Roman" panose="02020603050405020304" pitchFamily="18" charset="0"/>
              </a:rPr>
              <a:t>=1.8</a:t>
            </a:r>
            <a:r>
              <a:rPr lang="en-US" altLang="zh-CN" sz="2800" i="1" dirty="0">
                <a:latin typeface="Times New Roman" panose="02020603050405020304" pitchFamily="18" charset="0"/>
              </a:rPr>
              <a:t>T</a:t>
            </a:r>
            <a:r>
              <a:rPr lang="en-US" altLang="zh-CN" sz="2800" i="1" baseline="-25000" dirty="0">
                <a:latin typeface="Times New Roman" panose="02020603050405020304" pitchFamily="18" charset="0"/>
              </a:rPr>
              <a:t>c</a:t>
            </a:r>
            <a:r>
              <a:rPr lang="en-US" altLang="zh-CN" sz="2800" dirty="0">
                <a:latin typeface="Times New Roman" panose="02020603050405020304" pitchFamily="18" charset="0"/>
              </a:rPr>
              <a:t>+32 </a:t>
            </a:r>
          </a:p>
          <a:p>
            <a:pPr marL="800100" lvl="1" indent="-457200">
              <a:buFont typeface="Wingdings" panose="05000000000000000000" pitchFamily="2" charset="2"/>
              <a:buChar char="Ø"/>
            </a:pPr>
            <a:r>
              <a:rPr lang="en-US" altLang="zh-CN" sz="2800" i="1" dirty="0">
                <a:latin typeface="Times New Roman" panose="02020603050405020304" pitchFamily="18" charset="0"/>
              </a:rPr>
              <a:t>T</a:t>
            </a:r>
            <a:r>
              <a:rPr lang="en-US" altLang="zh-CN" sz="2800" i="1" baseline="-25000" dirty="0">
                <a:latin typeface="Times New Roman" panose="02020603050405020304" pitchFamily="18" charset="0"/>
              </a:rPr>
              <a:t>K</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i="1" baseline="-25000" dirty="0">
                <a:latin typeface="Times New Roman" panose="02020603050405020304" pitchFamily="18" charset="0"/>
              </a:rPr>
              <a:t>c</a:t>
            </a:r>
            <a:r>
              <a:rPr lang="en-US" altLang="zh-CN" sz="2800" dirty="0">
                <a:latin typeface="Times New Roman" panose="02020603050405020304" pitchFamily="18" charset="0"/>
              </a:rPr>
              <a:t>+273.15 </a:t>
            </a:r>
          </a:p>
          <a:p>
            <a:pPr marL="800100" lvl="1" indent="-457200">
              <a:buFont typeface="Wingdings" panose="05000000000000000000" pitchFamily="2" charset="2"/>
              <a:buChar char="Ø"/>
            </a:pPr>
            <a:r>
              <a:rPr lang="en-US" altLang="zh-CN" sz="2800" i="1" dirty="0">
                <a:latin typeface="Times New Roman" panose="02020603050405020304" pitchFamily="18" charset="0"/>
              </a:rPr>
              <a:t>T</a:t>
            </a:r>
            <a:r>
              <a:rPr lang="en-US" altLang="zh-CN" sz="2800" i="1" baseline="-25000" dirty="0">
                <a:latin typeface="Times New Roman" panose="02020603050405020304" pitchFamily="18" charset="0"/>
              </a:rPr>
              <a:t>R</a:t>
            </a:r>
            <a:r>
              <a:rPr lang="en-US" altLang="zh-CN" sz="2800" dirty="0">
                <a:latin typeface="Times New Roman" panose="02020603050405020304" pitchFamily="18" charset="0"/>
              </a:rPr>
              <a:t>=1.8</a:t>
            </a:r>
            <a:r>
              <a:rPr lang="en-US" altLang="zh-CN" sz="2800" i="1" dirty="0">
                <a:latin typeface="Times New Roman" panose="02020603050405020304" pitchFamily="18" charset="0"/>
              </a:rPr>
              <a:t>T</a:t>
            </a:r>
            <a:r>
              <a:rPr lang="en-US" altLang="zh-CN" sz="2800" i="1" baseline="-25000" dirty="0">
                <a:latin typeface="Times New Roman" panose="02020603050405020304" pitchFamily="18" charset="0"/>
              </a:rPr>
              <a:t>K</a:t>
            </a:r>
          </a:p>
          <a:p>
            <a:pPr marL="800100" lvl="1" indent="-457200">
              <a:buFont typeface="Wingdings" panose="05000000000000000000" pitchFamily="2" charset="2"/>
              <a:buChar char="Ø"/>
            </a:pPr>
            <a:r>
              <a:rPr lang="en-US" altLang="zh-CN" sz="2800" i="1" dirty="0">
                <a:latin typeface="Times New Roman" panose="02020603050405020304" pitchFamily="18" charset="0"/>
              </a:rPr>
              <a:t>T</a:t>
            </a:r>
            <a:r>
              <a:rPr lang="en-US" altLang="zh-CN" sz="2800" i="1" baseline="-25000" dirty="0">
                <a:latin typeface="Times New Roman" panose="02020603050405020304" pitchFamily="18" charset="0"/>
              </a:rPr>
              <a:t>R</a:t>
            </a:r>
            <a:r>
              <a:rPr lang="en-US" altLang="zh-CN" sz="2800" dirty="0">
                <a:latin typeface="Times New Roman" panose="02020603050405020304" pitchFamily="18" charset="0"/>
              </a:rPr>
              <a:t>=</a:t>
            </a:r>
            <a:r>
              <a:rPr lang="en-US" altLang="zh-CN" sz="2800" i="1" dirty="0">
                <a:latin typeface="Times New Roman" panose="02020603050405020304" pitchFamily="18" charset="0"/>
              </a:rPr>
              <a:t>T</a:t>
            </a:r>
            <a:r>
              <a:rPr lang="en-US" altLang="zh-CN" sz="2800" i="1" baseline="-25000" dirty="0">
                <a:latin typeface="Times New Roman" panose="02020603050405020304" pitchFamily="18" charset="0"/>
              </a:rPr>
              <a:t>F</a:t>
            </a:r>
            <a:r>
              <a:rPr lang="en-US" altLang="zh-CN" sz="2800" i="1" dirty="0">
                <a:latin typeface="Times New Roman" panose="02020603050405020304" pitchFamily="18" charset="0"/>
              </a:rPr>
              <a:t>+</a:t>
            </a:r>
            <a:r>
              <a:rPr lang="en-US" altLang="zh-CN" sz="2800" dirty="0">
                <a:latin typeface="Times New Roman" panose="02020603050405020304" pitchFamily="18" charset="0"/>
              </a:rPr>
              <a:t>459.67</a:t>
            </a:r>
            <a:endParaRPr lang="en-US" altLang="zh-CN" sz="2800" baseline="-25000" dirty="0">
              <a:latin typeface="Times New Roman" panose="02020603050405020304" pitchFamily="18" charset="0"/>
            </a:endParaRPr>
          </a:p>
          <a:p>
            <a:pPr marL="800100" lvl="1" indent="-457200">
              <a:buFont typeface="Wingdings" panose="05000000000000000000" pitchFamily="2" charset="2"/>
              <a:buChar char="Ø"/>
            </a:pPr>
            <a:r>
              <a:rPr lang="en-US" altLang="zh-CN" sz="2800" dirty="0">
                <a:latin typeface="Times New Roman" panose="02020603050405020304" pitchFamily="18" charset="0"/>
              </a:rPr>
              <a:t>1 ℃=1K=1.8 ℉=1.8R</a:t>
            </a:r>
          </a:p>
        </p:txBody>
      </p:sp>
      <p:sp>
        <p:nvSpPr>
          <p:cNvPr id="12290" name="Rectangle 2">
            <a:extLst>
              <a:ext uri="{FF2B5EF4-FFF2-40B4-BE49-F238E27FC236}">
                <a16:creationId xmlns:a16="http://schemas.microsoft.com/office/drawing/2014/main" id="{867A1102-4519-4FFD-B8C3-33248A492F93}"/>
              </a:ext>
            </a:extLst>
          </p:cNvPr>
          <p:cNvSpPr>
            <a:spLocks noGrp="1" noChangeArrowheads="1"/>
          </p:cNvSpPr>
          <p:nvPr>
            <p:ph type="title" idx="4294967295"/>
          </p:nvPr>
        </p:nvSpPr>
        <p:spPr/>
        <p:txBody>
          <a:bodyPr/>
          <a:lstStyle/>
          <a:p>
            <a:pPr eaLnBrk="1" hangingPunct="1"/>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E8F92A66-003C-46C6-BD10-5BD1D514F856}"/>
              </a:ext>
            </a:extLst>
          </p:cNvPr>
          <p:cNvSpPr>
            <a:spLocks noGrp="1" noChangeArrowheads="1"/>
          </p:cNvSpPr>
          <p:nvPr>
            <p:ph type="title"/>
          </p:nvPr>
        </p:nvSpPr>
        <p:spPr>
          <a:xfrm>
            <a:off x="574675" y="981075"/>
            <a:ext cx="8001000" cy="539750"/>
          </a:xfrm>
        </p:spPr>
        <p:txBody>
          <a:bodyPr/>
          <a:lstStyle/>
          <a:p>
            <a:r>
              <a:rPr lang="en-US" altLang="zh-CN" sz="2800" b="1">
                <a:solidFill>
                  <a:srgbClr val="CC3300"/>
                </a:solidFill>
                <a:latin typeface="Times New Roman" panose="02020603050405020304" pitchFamily="18" charset="0"/>
                <a:ea typeface="黑体" panose="02010609060101010101" pitchFamily="49" charset="-122"/>
                <a:sym typeface="Symbol" panose="05050102010706020507" pitchFamily="18" charset="2"/>
              </a:rPr>
              <a:t>Lucas</a:t>
            </a:r>
            <a:r>
              <a:rPr lang="zh-CN" altLang="en-US" sz="2800" b="1">
                <a:solidFill>
                  <a:srgbClr val="CC3300"/>
                </a:solidFill>
                <a:latin typeface="Times New Roman" panose="02020603050405020304" pitchFamily="18" charset="0"/>
                <a:ea typeface="黑体" panose="02010609060101010101" pitchFamily="49" charset="-122"/>
                <a:sym typeface="Symbol" panose="05050102010706020507" pitchFamily="18" charset="2"/>
              </a:rPr>
              <a:t>法估算低压气体粘度</a:t>
            </a:r>
          </a:p>
        </p:txBody>
      </p:sp>
      <p:sp>
        <p:nvSpPr>
          <p:cNvPr id="188419" name="Text Box 6">
            <a:extLst>
              <a:ext uri="{FF2B5EF4-FFF2-40B4-BE49-F238E27FC236}">
                <a16:creationId xmlns:a16="http://schemas.microsoft.com/office/drawing/2014/main" id="{128F6028-71FC-482A-AC1A-DC42337D44F2}"/>
              </a:ext>
            </a:extLst>
          </p:cNvPr>
          <p:cNvSpPr txBox="1">
            <a:spLocks noChangeArrowheads="1"/>
          </p:cNvSpPr>
          <p:nvPr/>
        </p:nvSpPr>
        <p:spPr bwMode="auto">
          <a:xfrm>
            <a:off x="468313" y="2900363"/>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400" b="1">
                <a:solidFill>
                  <a:srgbClr val="000099"/>
                </a:solidFill>
                <a:latin typeface="Times New Roman" panose="02020603050405020304" pitchFamily="18" charset="0"/>
              </a:rPr>
              <a:t>其中</a:t>
            </a:r>
            <a:r>
              <a:rPr kumimoji="1" lang="en-US" altLang="zh-CN" sz="2400" b="1">
                <a:solidFill>
                  <a:srgbClr val="000099"/>
                </a:solidFill>
                <a:latin typeface="Times New Roman" panose="02020603050405020304" pitchFamily="18" charset="0"/>
              </a:rPr>
              <a:t>μ</a:t>
            </a:r>
            <a:r>
              <a:rPr kumimoji="1" lang="en-US" altLang="zh-CN" sz="2400" b="1" baseline="-25000">
                <a:solidFill>
                  <a:srgbClr val="000099"/>
                </a:solidFill>
                <a:latin typeface="Times New Roman" panose="02020603050405020304" pitchFamily="18" charset="0"/>
              </a:rPr>
              <a:t>r</a:t>
            </a:r>
            <a:r>
              <a:rPr kumimoji="1" lang="zh-CN" altLang="en-US" sz="2400" b="1">
                <a:solidFill>
                  <a:srgbClr val="000099"/>
                </a:solidFill>
                <a:latin typeface="Times New Roman" panose="02020603050405020304" pitchFamily="18" charset="0"/>
              </a:rPr>
              <a:t>为对比偶极距， </a:t>
            </a:r>
            <a:r>
              <a:rPr kumimoji="1" lang="en-US" altLang="zh-CN" sz="2400" b="1">
                <a:solidFill>
                  <a:srgbClr val="000099"/>
                </a:solidFill>
                <a:latin typeface="Times New Roman" panose="02020603050405020304" pitchFamily="18" charset="0"/>
              </a:rPr>
              <a:t>μ</a:t>
            </a:r>
            <a:r>
              <a:rPr kumimoji="1" lang="zh-CN" altLang="en-US" sz="2400" b="1">
                <a:solidFill>
                  <a:srgbClr val="000099"/>
                </a:solidFill>
                <a:latin typeface="Times New Roman" panose="02020603050405020304" pitchFamily="18" charset="0"/>
              </a:rPr>
              <a:t>为偶极距，</a:t>
            </a:r>
            <a:r>
              <a:rPr kumimoji="1" lang="en-US" altLang="zh-CN" sz="2400" b="1">
                <a:solidFill>
                  <a:srgbClr val="000099"/>
                </a:solidFill>
                <a:latin typeface="Times New Roman" panose="02020603050405020304" pitchFamily="18" charset="0"/>
              </a:rPr>
              <a:t>debye</a:t>
            </a:r>
            <a:r>
              <a:rPr kumimoji="1" lang="zh-CN" altLang="en-US" sz="2400" b="1">
                <a:solidFill>
                  <a:srgbClr val="000099"/>
                </a:solidFill>
                <a:latin typeface="Times New Roman" panose="02020603050405020304" pitchFamily="18" charset="0"/>
              </a:rPr>
              <a:t>：</a:t>
            </a:r>
          </a:p>
        </p:txBody>
      </p:sp>
      <p:graphicFrame>
        <p:nvGraphicFramePr>
          <p:cNvPr id="188420" name="Object 11">
            <a:extLst>
              <a:ext uri="{FF2B5EF4-FFF2-40B4-BE49-F238E27FC236}">
                <a16:creationId xmlns:a16="http://schemas.microsoft.com/office/drawing/2014/main" id="{70AA459F-6ADF-4701-84C9-81D9F576EA35}"/>
              </a:ext>
            </a:extLst>
          </p:cNvPr>
          <p:cNvGraphicFramePr>
            <a:graphicFrameLocks noChangeAspect="1"/>
          </p:cNvGraphicFramePr>
          <p:nvPr/>
        </p:nvGraphicFramePr>
        <p:xfrm>
          <a:off x="1258888" y="1773238"/>
          <a:ext cx="4824412" cy="1109662"/>
        </p:xfrm>
        <a:graphic>
          <a:graphicData uri="http://schemas.openxmlformats.org/presentationml/2006/ole">
            <mc:AlternateContent xmlns:mc="http://schemas.openxmlformats.org/markup-compatibility/2006">
              <mc:Choice xmlns:v="urn:schemas-microsoft-com:vml" Requires="v">
                <p:oleObj spid="_x0000_s52280" name="公式" r:id="rId3" imgW="3149600" imgH="723900" progId="Equation.3">
                  <p:embed/>
                </p:oleObj>
              </mc:Choice>
              <mc:Fallback>
                <p:oleObj name="公式" r:id="rId3" imgW="3149600" imgH="723900" progId="Equation.3">
                  <p:embed/>
                  <p:pic>
                    <p:nvPicPr>
                      <p:cNvPr id="188420" name="Object 11">
                        <a:extLst>
                          <a:ext uri="{FF2B5EF4-FFF2-40B4-BE49-F238E27FC236}">
                            <a16:creationId xmlns:a16="http://schemas.microsoft.com/office/drawing/2014/main" id="{70AA459F-6ADF-4701-84C9-81D9F576E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773238"/>
                        <a:ext cx="4824412" cy="110966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1" name="Object 12">
            <a:extLst>
              <a:ext uri="{FF2B5EF4-FFF2-40B4-BE49-F238E27FC236}">
                <a16:creationId xmlns:a16="http://schemas.microsoft.com/office/drawing/2014/main" id="{FAD23E2B-8E32-4598-A5C0-F162C6588C0D}"/>
              </a:ext>
            </a:extLst>
          </p:cNvPr>
          <p:cNvGraphicFramePr>
            <a:graphicFrameLocks noChangeAspect="1"/>
          </p:cNvGraphicFramePr>
          <p:nvPr/>
        </p:nvGraphicFramePr>
        <p:xfrm>
          <a:off x="6156325" y="1803400"/>
          <a:ext cx="2016125" cy="1049338"/>
        </p:xfrm>
        <a:graphic>
          <a:graphicData uri="http://schemas.openxmlformats.org/presentationml/2006/ole">
            <mc:AlternateContent xmlns:mc="http://schemas.openxmlformats.org/markup-compatibility/2006">
              <mc:Choice xmlns:v="urn:schemas-microsoft-com:vml" Requires="v">
                <p:oleObj spid="_x0000_s52281" name="公式" r:id="rId5" imgW="1295400" imgH="673100" progId="Equation.3">
                  <p:embed/>
                </p:oleObj>
              </mc:Choice>
              <mc:Fallback>
                <p:oleObj name="公式" r:id="rId5" imgW="1295400" imgH="673100" progId="Equation.3">
                  <p:embed/>
                  <p:pic>
                    <p:nvPicPr>
                      <p:cNvPr id="188421" name="Object 12">
                        <a:extLst>
                          <a:ext uri="{FF2B5EF4-FFF2-40B4-BE49-F238E27FC236}">
                            <a16:creationId xmlns:a16="http://schemas.microsoft.com/office/drawing/2014/main" id="{FAD23E2B-8E32-4598-A5C0-F162C6588C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1803400"/>
                        <a:ext cx="2016125" cy="104933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2" name="Object 13">
            <a:extLst>
              <a:ext uri="{FF2B5EF4-FFF2-40B4-BE49-F238E27FC236}">
                <a16:creationId xmlns:a16="http://schemas.microsoft.com/office/drawing/2014/main" id="{D62426D0-F9CC-4594-905F-B138C909A01F}"/>
              </a:ext>
            </a:extLst>
          </p:cNvPr>
          <p:cNvGraphicFramePr>
            <a:graphicFrameLocks noChangeAspect="1"/>
          </p:cNvGraphicFramePr>
          <p:nvPr/>
        </p:nvGraphicFramePr>
        <p:xfrm>
          <a:off x="1692275" y="3357563"/>
          <a:ext cx="2303463" cy="439737"/>
        </p:xfrm>
        <a:graphic>
          <a:graphicData uri="http://schemas.openxmlformats.org/presentationml/2006/ole">
            <mc:AlternateContent xmlns:mc="http://schemas.openxmlformats.org/markup-compatibility/2006">
              <mc:Choice xmlns:v="urn:schemas-microsoft-com:vml" Requires="v">
                <p:oleObj spid="_x0000_s52282" name="公式" r:id="rId7" imgW="1269449" imgH="241195" progId="Equation.3">
                  <p:embed/>
                </p:oleObj>
              </mc:Choice>
              <mc:Fallback>
                <p:oleObj name="公式" r:id="rId7" imgW="1269449" imgH="241195" progId="Equation.3">
                  <p:embed/>
                  <p:pic>
                    <p:nvPicPr>
                      <p:cNvPr id="188422" name="Object 13">
                        <a:extLst>
                          <a:ext uri="{FF2B5EF4-FFF2-40B4-BE49-F238E27FC236}">
                            <a16:creationId xmlns:a16="http://schemas.microsoft.com/office/drawing/2014/main" id="{D62426D0-F9CC-4594-905F-B138C909A0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3357563"/>
                        <a:ext cx="2303463" cy="439737"/>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3" name="Object 14">
            <a:extLst>
              <a:ext uri="{FF2B5EF4-FFF2-40B4-BE49-F238E27FC236}">
                <a16:creationId xmlns:a16="http://schemas.microsoft.com/office/drawing/2014/main" id="{ACE61B9B-9810-460A-B8CF-9B416933F3FC}"/>
              </a:ext>
            </a:extLst>
          </p:cNvPr>
          <p:cNvGraphicFramePr>
            <a:graphicFrameLocks noChangeAspect="1"/>
          </p:cNvGraphicFramePr>
          <p:nvPr/>
        </p:nvGraphicFramePr>
        <p:xfrm>
          <a:off x="1692275" y="3862388"/>
          <a:ext cx="6335713" cy="492125"/>
        </p:xfrm>
        <a:graphic>
          <a:graphicData uri="http://schemas.openxmlformats.org/presentationml/2006/ole">
            <mc:AlternateContent xmlns:mc="http://schemas.openxmlformats.org/markup-compatibility/2006">
              <mc:Choice xmlns:v="urn:schemas-microsoft-com:vml" Requires="v">
                <p:oleObj spid="_x0000_s52283" name="公式" r:id="rId9" imgW="3276600" imgH="254000" progId="Equation.3">
                  <p:embed/>
                </p:oleObj>
              </mc:Choice>
              <mc:Fallback>
                <p:oleObj name="公式" r:id="rId9" imgW="3276600" imgH="254000" progId="Equation.3">
                  <p:embed/>
                  <p:pic>
                    <p:nvPicPr>
                      <p:cNvPr id="188423" name="Object 14">
                        <a:extLst>
                          <a:ext uri="{FF2B5EF4-FFF2-40B4-BE49-F238E27FC236}">
                            <a16:creationId xmlns:a16="http://schemas.microsoft.com/office/drawing/2014/main" id="{ACE61B9B-9810-460A-B8CF-9B416933F3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92275" y="3862388"/>
                        <a:ext cx="6335713" cy="4921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24" name="Text Box 15">
            <a:extLst>
              <a:ext uri="{FF2B5EF4-FFF2-40B4-BE49-F238E27FC236}">
                <a16:creationId xmlns:a16="http://schemas.microsoft.com/office/drawing/2014/main" id="{231B8797-7EF4-4913-B972-CD25C1966ABF}"/>
              </a:ext>
            </a:extLst>
          </p:cNvPr>
          <p:cNvSpPr txBox="1">
            <a:spLocks noChangeArrowheads="1"/>
          </p:cNvSpPr>
          <p:nvPr/>
        </p:nvSpPr>
        <p:spPr bwMode="auto">
          <a:xfrm>
            <a:off x="468313" y="4365625"/>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400" b="1">
                <a:solidFill>
                  <a:srgbClr val="000099"/>
                </a:solidFill>
                <a:latin typeface="Times New Roman" panose="02020603050405020304" pitchFamily="18" charset="0"/>
              </a:rPr>
              <a:t>其中：</a:t>
            </a:r>
            <a:endParaRPr kumimoji="1" lang="zh-CN" altLang="en-US" sz="2400" b="1">
              <a:solidFill>
                <a:schemeClr val="accent2"/>
              </a:solidFill>
              <a:latin typeface="Times New Roman" panose="02020603050405020304" pitchFamily="18" charset="0"/>
              <a:sym typeface="Symbol" panose="05050102010706020507" pitchFamily="18" charset="2"/>
            </a:endParaRPr>
          </a:p>
        </p:txBody>
      </p:sp>
      <p:graphicFrame>
        <p:nvGraphicFramePr>
          <p:cNvPr id="188425" name="Object 16">
            <a:extLst>
              <a:ext uri="{FF2B5EF4-FFF2-40B4-BE49-F238E27FC236}">
                <a16:creationId xmlns:a16="http://schemas.microsoft.com/office/drawing/2014/main" id="{F8E1F6F6-A7AC-466D-8DA9-D510D08D0CF9}"/>
              </a:ext>
            </a:extLst>
          </p:cNvPr>
          <p:cNvGraphicFramePr>
            <a:graphicFrameLocks noChangeAspect="1"/>
          </p:cNvGraphicFramePr>
          <p:nvPr/>
        </p:nvGraphicFramePr>
        <p:xfrm>
          <a:off x="1692275" y="4437063"/>
          <a:ext cx="3600450" cy="779462"/>
        </p:xfrm>
        <a:graphic>
          <a:graphicData uri="http://schemas.openxmlformats.org/presentationml/2006/ole">
            <mc:AlternateContent xmlns:mc="http://schemas.openxmlformats.org/markup-compatibility/2006">
              <mc:Choice xmlns:v="urn:schemas-microsoft-com:vml" Requires="v">
                <p:oleObj spid="_x0000_s52284" name="公式" r:id="rId11" imgW="2235200" imgH="482600" progId="Equation.3">
                  <p:embed/>
                </p:oleObj>
              </mc:Choice>
              <mc:Fallback>
                <p:oleObj name="公式" r:id="rId11" imgW="2235200" imgH="482600" progId="Equation.3">
                  <p:embed/>
                  <p:pic>
                    <p:nvPicPr>
                      <p:cNvPr id="188425" name="Object 16">
                        <a:extLst>
                          <a:ext uri="{FF2B5EF4-FFF2-40B4-BE49-F238E27FC236}">
                            <a16:creationId xmlns:a16="http://schemas.microsoft.com/office/drawing/2014/main" id="{F8E1F6F6-A7AC-466D-8DA9-D510D08D0CF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2275" y="4437063"/>
                        <a:ext cx="3600450" cy="77946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6" name="Object 17">
            <a:extLst>
              <a:ext uri="{FF2B5EF4-FFF2-40B4-BE49-F238E27FC236}">
                <a16:creationId xmlns:a16="http://schemas.microsoft.com/office/drawing/2014/main" id="{C8E0B2D8-4772-4291-BD45-6191E3C20341}"/>
              </a:ext>
            </a:extLst>
          </p:cNvPr>
          <p:cNvGraphicFramePr>
            <a:graphicFrameLocks noChangeAspect="1"/>
          </p:cNvGraphicFramePr>
          <p:nvPr/>
        </p:nvGraphicFramePr>
        <p:xfrm>
          <a:off x="1692275" y="5272088"/>
          <a:ext cx="1579563" cy="366712"/>
        </p:xfrm>
        <a:graphic>
          <a:graphicData uri="http://schemas.openxmlformats.org/presentationml/2006/ole">
            <mc:AlternateContent xmlns:mc="http://schemas.openxmlformats.org/markup-compatibility/2006">
              <mc:Choice xmlns:v="urn:schemas-microsoft-com:vml" Requires="v">
                <p:oleObj spid="_x0000_s52285" name="公式" r:id="rId13" imgW="876300" imgH="203200" progId="Equation.3">
                  <p:embed/>
                </p:oleObj>
              </mc:Choice>
              <mc:Fallback>
                <p:oleObj name="公式" r:id="rId13" imgW="876300" imgH="203200" progId="Equation.3">
                  <p:embed/>
                  <p:pic>
                    <p:nvPicPr>
                      <p:cNvPr id="188426" name="Object 17">
                        <a:extLst>
                          <a:ext uri="{FF2B5EF4-FFF2-40B4-BE49-F238E27FC236}">
                            <a16:creationId xmlns:a16="http://schemas.microsoft.com/office/drawing/2014/main" id="{C8E0B2D8-4772-4291-BD45-6191E3C2034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92275" y="5272088"/>
                        <a:ext cx="1579563" cy="3667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7" name="Object 18">
            <a:extLst>
              <a:ext uri="{FF2B5EF4-FFF2-40B4-BE49-F238E27FC236}">
                <a16:creationId xmlns:a16="http://schemas.microsoft.com/office/drawing/2014/main" id="{F291E97D-109B-48E0-97A6-987429C07906}"/>
              </a:ext>
            </a:extLst>
          </p:cNvPr>
          <p:cNvGraphicFramePr>
            <a:graphicFrameLocks noChangeAspect="1"/>
          </p:cNvGraphicFramePr>
          <p:nvPr/>
        </p:nvGraphicFramePr>
        <p:xfrm>
          <a:off x="3563938" y="5272088"/>
          <a:ext cx="1601787" cy="390525"/>
        </p:xfrm>
        <a:graphic>
          <a:graphicData uri="http://schemas.openxmlformats.org/presentationml/2006/ole">
            <mc:AlternateContent xmlns:mc="http://schemas.openxmlformats.org/markup-compatibility/2006">
              <mc:Choice xmlns:v="urn:schemas-microsoft-com:vml" Requires="v">
                <p:oleObj spid="_x0000_s52286" name="公式" r:id="rId15" imgW="888614" imgH="215806" progId="Equation.3">
                  <p:embed/>
                </p:oleObj>
              </mc:Choice>
              <mc:Fallback>
                <p:oleObj name="公式" r:id="rId15" imgW="888614" imgH="215806" progId="Equation.3">
                  <p:embed/>
                  <p:pic>
                    <p:nvPicPr>
                      <p:cNvPr id="188427" name="Object 18">
                        <a:extLst>
                          <a:ext uri="{FF2B5EF4-FFF2-40B4-BE49-F238E27FC236}">
                            <a16:creationId xmlns:a16="http://schemas.microsoft.com/office/drawing/2014/main" id="{F291E97D-109B-48E0-97A6-987429C0790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63938" y="5272088"/>
                        <a:ext cx="1601787" cy="3905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8" name="Object 19">
            <a:extLst>
              <a:ext uri="{FF2B5EF4-FFF2-40B4-BE49-F238E27FC236}">
                <a16:creationId xmlns:a16="http://schemas.microsoft.com/office/drawing/2014/main" id="{146EC73B-EC27-4A59-8233-BD3D1A4B9FA4}"/>
              </a:ext>
            </a:extLst>
          </p:cNvPr>
          <p:cNvGraphicFramePr>
            <a:graphicFrameLocks noChangeAspect="1"/>
          </p:cNvGraphicFramePr>
          <p:nvPr/>
        </p:nvGraphicFramePr>
        <p:xfrm>
          <a:off x="1692275" y="5703888"/>
          <a:ext cx="1555750" cy="390525"/>
        </p:xfrm>
        <a:graphic>
          <a:graphicData uri="http://schemas.openxmlformats.org/presentationml/2006/ole">
            <mc:AlternateContent xmlns:mc="http://schemas.openxmlformats.org/markup-compatibility/2006">
              <mc:Choice xmlns:v="urn:schemas-microsoft-com:vml" Requires="v">
                <p:oleObj spid="_x0000_s52287" name="公式" r:id="rId17" imgW="863225" imgH="215806" progId="Equation.3">
                  <p:embed/>
                </p:oleObj>
              </mc:Choice>
              <mc:Fallback>
                <p:oleObj name="公式" r:id="rId17" imgW="863225" imgH="215806" progId="Equation.3">
                  <p:embed/>
                  <p:pic>
                    <p:nvPicPr>
                      <p:cNvPr id="188428" name="Object 19">
                        <a:extLst>
                          <a:ext uri="{FF2B5EF4-FFF2-40B4-BE49-F238E27FC236}">
                            <a16:creationId xmlns:a16="http://schemas.microsoft.com/office/drawing/2014/main" id="{146EC73B-EC27-4A59-8233-BD3D1A4B9FA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92275" y="5703888"/>
                        <a:ext cx="1555750" cy="3905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9" name="Object 20">
            <a:extLst>
              <a:ext uri="{FF2B5EF4-FFF2-40B4-BE49-F238E27FC236}">
                <a16:creationId xmlns:a16="http://schemas.microsoft.com/office/drawing/2014/main" id="{BF725078-B923-4B34-B764-013A02F22F2B}"/>
              </a:ext>
            </a:extLst>
          </p:cNvPr>
          <p:cNvGraphicFramePr>
            <a:graphicFrameLocks noChangeAspect="1"/>
          </p:cNvGraphicFramePr>
          <p:nvPr/>
        </p:nvGraphicFramePr>
        <p:xfrm>
          <a:off x="3563938" y="5708650"/>
          <a:ext cx="1557337" cy="457200"/>
        </p:xfrm>
        <a:graphic>
          <a:graphicData uri="http://schemas.openxmlformats.org/presentationml/2006/ole">
            <mc:AlternateContent xmlns:mc="http://schemas.openxmlformats.org/markup-compatibility/2006">
              <mc:Choice xmlns:v="urn:schemas-microsoft-com:vml" Requires="v">
                <p:oleObj spid="_x0000_s52288" name="公式" r:id="rId19" imgW="863225" imgH="253890" progId="Equation.3">
                  <p:embed/>
                </p:oleObj>
              </mc:Choice>
              <mc:Fallback>
                <p:oleObj name="公式" r:id="rId19" imgW="863225" imgH="253890" progId="Equation.3">
                  <p:embed/>
                  <p:pic>
                    <p:nvPicPr>
                      <p:cNvPr id="188429" name="Object 20">
                        <a:extLst>
                          <a:ext uri="{FF2B5EF4-FFF2-40B4-BE49-F238E27FC236}">
                            <a16:creationId xmlns:a16="http://schemas.microsoft.com/office/drawing/2014/main" id="{BF725078-B923-4B34-B764-013A02F22F2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63938" y="5708650"/>
                        <a:ext cx="1557337" cy="4572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B24FE986-BC13-4126-A1B7-1C967A366469}"/>
              </a:ext>
            </a:extLst>
          </p:cNvPr>
          <p:cNvSpPr>
            <a:spLocks noGrp="1" noChangeArrowheads="1"/>
          </p:cNvSpPr>
          <p:nvPr>
            <p:ph type="title"/>
          </p:nvPr>
        </p:nvSpPr>
        <p:spPr>
          <a:xfrm>
            <a:off x="574675" y="908050"/>
            <a:ext cx="8001000" cy="612775"/>
          </a:xfrm>
        </p:spPr>
        <p:txBody>
          <a:bodyPr/>
          <a:lstStyle/>
          <a:p>
            <a:r>
              <a:rPr lang="en-US" altLang="zh-CN" sz="2800" b="1">
                <a:solidFill>
                  <a:srgbClr val="CC3300"/>
                </a:solidFill>
                <a:latin typeface="Times New Roman" panose="02020603050405020304" pitchFamily="18" charset="0"/>
                <a:ea typeface="黑体" panose="02010609060101010101" pitchFamily="49" charset="-122"/>
                <a:sym typeface="Symbol" panose="05050102010706020507" pitchFamily="18" charset="2"/>
              </a:rPr>
              <a:t>Lucas</a:t>
            </a:r>
            <a:r>
              <a:rPr lang="zh-CN" altLang="en-US" sz="2800" b="1">
                <a:solidFill>
                  <a:srgbClr val="CC3300"/>
                </a:solidFill>
                <a:latin typeface="Times New Roman" panose="02020603050405020304" pitchFamily="18" charset="0"/>
                <a:ea typeface="黑体" panose="02010609060101010101" pitchFamily="49" charset="-122"/>
                <a:sym typeface="Symbol" panose="05050102010706020507" pitchFamily="18" charset="2"/>
              </a:rPr>
              <a:t>法估算加压气体粘度</a:t>
            </a:r>
          </a:p>
        </p:txBody>
      </p:sp>
      <p:graphicFrame>
        <p:nvGraphicFramePr>
          <p:cNvPr id="189443" name="Object 4">
            <a:extLst>
              <a:ext uri="{FF2B5EF4-FFF2-40B4-BE49-F238E27FC236}">
                <a16:creationId xmlns:a16="http://schemas.microsoft.com/office/drawing/2014/main" id="{C12BC238-FC1C-4A7E-9AB7-667D669A7F4A}"/>
              </a:ext>
            </a:extLst>
          </p:cNvPr>
          <p:cNvGraphicFramePr>
            <a:graphicFrameLocks noChangeAspect="1"/>
          </p:cNvGraphicFramePr>
          <p:nvPr/>
        </p:nvGraphicFramePr>
        <p:xfrm>
          <a:off x="1835150" y="2232025"/>
          <a:ext cx="2103438" cy="476250"/>
        </p:xfrm>
        <a:graphic>
          <a:graphicData uri="http://schemas.openxmlformats.org/presentationml/2006/ole">
            <mc:AlternateContent xmlns:mc="http://schemas.openxmlformats.org/markup-compatibility/2006">
              <mc:Choice xmlns:v="urn:schemas-microsoft-com:vml" Requires="v">
                <p:oleObj spid="_x0000_s53286" name="公式" r:id="rId3" imgW="1066800" imgH="241300" progId="Equation.3">
                  <p:embed/>
                </p:oleObj>
              </mc:Choice>
              <mc:Fallback>
                <p:oleObj name="公式" r:id="rId3" imgW="1066800" imgH="241300" progId="Equation.3">
                  <p:embed/>
                  <p:pic>
                    <p:nvPicPr>
                      <p:cNvPr id="189443" name="Object 4">
                        <a:extLst>
                          <a:ext uri="{FF2B5EF4-FFF2-40B4-BE49-F238E27FC236}">
                            <a16:creationId xmlns:a16="http://schemas.microsoft.com/office/drawing/2014/main" id="{C12BC238-FC1C-4A7E-9AB7-667D669A7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232025"/>
                        <a:ext cx="2103438" cy="4762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4" name="Object 6">
            <a:extLst>
              <a:ext uri="{FF2B5EF4-FFF2-40B4-BE49-F238E27FC236}">
                <a16:creationId xmlns:a16="http://schemas.microsoft.com/office/drawing/2014/main" id="{6F12F855-A806-402E-9764-F1FB0FACFFA2}"/>
              </a:ext>
            </a:extLst>
          </p:cNvPr>
          <p:cNvGraphicFramePr>
            <a:graphicFrameLocks noChangeAspect="1"/>
          </p:cNvGraphicFramePr>
          <p:nvPr/>
        </p:nvGraphicFramePr>
        <p:xfrm>
          <a:off x="1836738" y="4652963"/>
          <a:ext cx="5543550" cy="441325"/>
        </p:xfrm>
        <a:graphic>
          <a:graphicData uri="http://schemas.openxmlformats.org/presentationml/2006/ole">
            <mc:AlternateContent xmlns:mc="http://schemas.openxmlformats.org/markup-compatibility/2006">
              <mc:Choice xmlns:v="urn:schemas-microsoft-com:vml" Requires="v">
                <p:oleObj spid="_x0000_s53287" name="公式" r:id="rId5" imgW="2870200" imgH="228600" progId="Equation.3">
                  <p:embed/>
                </p:oleObj>
              </mc:Choice>
              <mc:Fallback>
                <p:oleObj name="公式" r:id="rId5" imgW="2870200" imgH="228600" progId="Equation.3">
                  <p:embed/>
                  <p:pic>
                    <p:nvPicPr>
                      <p:cNvPr id="189444" name="Object 6">
                        <a:extLst>
                          <a:ext uri="{FF2B5EF4-FFF2-40B4-BE49-F238E27FC236}">
                            <a16:creationId xmlns:a16="http://schemas.microsoft.com/office/drawing/2014/main" id="{6F12F855-A806-402E-9764-F1FB0FACFF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6738" y="4652963"/>
                        <a:ext cx="5543550" cy="4413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5" name="Object 7">
            <a:extLst>
              <a:ext uri="{FF2B5EF4-FFF2-40B4-BE49-F238E27FC236}">
                <a16:creationId xmlns:a16="http://schemas.microsoft.com/office/drawing/2014/main" id="{E6A6F61E-FF70-4015-8F66-72E29BD9DC74}"/>
              </a:ext>
            </a:extLst>
          </p:cNvPr>
          <p:cNvGraphicFramePr>
            <a:graphicFrameLocks noChangeAspect="1"/>
          </p:cNvGraphicFramePr>
          <p:nvPr/>
        </p:nvGraphicFramePr>
        <p:xfrm>
          <a:off x="1835150" y="5165725"/>
          <a:ext cx="2808288" cy="450850"/>
        </p:xfrm>
        <a:graphic>
          <a:graphicData uri="http://schemas.openxmlformats.org/presentationml/2006/ole">
            <mc:AlternateContent xmlns:mc="http://schemas.openxmlformats.org/markup-compatibility/2006">
              <mc:Choice xmlns:v="urn:schemas-microsoft-com:vml" Requires="v">
                <p:oleObj spid="_x0000_s53288" name="公式" r:id="rId7" imgW="1422400" imgH="228600" progId="Equation.3">
                  <p:embed/>
                </p:oleObj>
              </mc:Choice>
              <mc:Fallback>
                <p:oleObj name="公式" r:id="rId7" imgW="1422400" imgH="228600" progId="Equation.3">
                  <p:embed/>
                  <p:pic>
                    <p:nvPicPr>
                      <p:cNvPr id="189445" name="Object 7">
                        <a:extLst>
                          <a:ext uri="{FF2B5EF4-FFF2-40B4-BE49-F238E27FC236}">
                            <a16:creationId xmlns:a16="http://schemas.microsoft.com/office/drawing/2014/main" id="{E6A6F61E-FF70-4015-8F66-72E29BD9DC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5165725"/>
                        <a:ext cx="2808288" cy="4508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46" name="Object 8">
            <a:extLst>
              <a:ext uri="{FF2B5EF4-FFF2-40B4-BE49-F238E27FC236}">
                <a16:creationId xmlns:a16="http://schemas.microsoft.com/office/drawing/2014/main" id="{81845C15-33F3-43BC-85AC-5D5D35ACD3A4}"/>
              </a:ext>
            </a:extLst>
          </p:cNvPr>
          <p:cNvGraphicFramePr>
            <a:graphicFrameLocks noChangeAspect="1"/>
          </p:cNvGraphicFramePr>
          <p:nvPr/>
        </p:nvGraphicFramePr>
        <p:xfrm>
          <a:off x="1835150" y="5673725"/>
          <a:ext cx="2447925" cy="428625"/>
        </p:xfrm>
        <a:graphic>
          <a:graphicData uri="http://schemas.openxmlformats.org/presentationml/2006/ole">
            <mc:AlternateContent xmlns:mc="http://schemas.openxmlformats.org/markup-compatibility/2006">
              <mc:Choice xmlns:v="urn:schemas-microsoft-com:vml" Requires="v">
                <p:oleObj spid="_x0000_s53289" name="公式" r:id="rId9" imgW="1231366" imgH="215806" progId="Equation.3">
                  <p:embed/>
                </p:oleObj>
              </mc:Choice>
              <mc:Fallback>
                <p:oleObj name="公式" r:id="rId9" imgW="1231366" imgH="215806" progId="Equation.3">
                  <p:embed/>
                  <p:pic>
                    <p:nvPicPr>
                      <p:cNvPr id="189446" name="Object 8">
                        <a:extLst>
                          <a:ext uri="{FF2B5EF4-FFF2-40B4-BE49-F238E27FC236}">
                            <a16:creationId xmlns:a16="http://schemas.microsoft.com/office/drawing/2014/main" id="{81845C15-33F3-43BC-85AC-5D5D35ACD3A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5673725"/>
                        <a:ext cx="2447925" cy="4286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9447" name="Text Box 9">
            <a:extLst>
              <a:ext uri="{FF2B5EF4-FFF2-40B4-BE49-F238E27FC236}">
                <a16:creationId xmlns:a16="http://schemas.microsoft.com/office/drawing/2014/main" id="{E04A66A1-5A1F-40D0-A342-07BB922BEEBA}"/>
              </a:ext>
            </a:extLst>
          </p:cNvPr>
          <p:cNvSpPr txBox="1">
            <a:spLocks noChangeArrowheads="1"/>
          </p:cNvSpPr>
          <p:nvPr/>
        </p:nvSpPr>
        <p:spPr bwMode="auto">
          <a:xfrm>
            <a:off x="539750" y="4267200"/>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当</a:t>
            </a:r>
            <a:r>
              <a:rPr kumimoji="1" lang="en-US" altLang="zh-CN" sz="2400" b="1">
                <a:solidFill>
                  <a:srgbClr val="000099"/>
                </a:solidFill>
                <a:latin typeface="Times New Roman" panose="02020603050405020304" pitchFamily="18" charset="0"/>
              </a:rPr>
              <a:t>Tr≤1.0</a:t>
            </a:r>
            <a:r>
              <a:rPr kumimoji="1" lang="zh-CN" altLang="en-US" sz="2400" b="1">
                <a:solidFill>
                  <a:srgbClr val="000099"/>
                </a:solidFill>
                <a:latin typeface="Times New Roman" panose="02020603050405020304" pitchFamily="18" charset="0"/>
              </a:rPr>
              <a:t>时：</a:t>
            </a:r>
            <a:endParaRPr kumimoji="1" lang="zh-CN" altLang="en-US" sz="2400" b="1">
              <a:solidFill>
                <a:schemeClr val="accent2"/>
              </a:solidFill>
              <a:latin typeface="Times New Roman" panose="02020603050405020304" pitchFamily="18" charset="0"/>
              <a:sym typeface="Symbol" panose="05050102010706020507" pitchFamily="18" charset="2"/>
            </a:endParaRPr>
          </a:p>
        </p:txBody>
      </p:sp>
      <p:sp>
        <p:nvSpPr>
          <p:cNvPr id="189448" name="Text Box 11">
            <a:extLst>
              <a:ext uri="{FF2B5EF4-FFF2-40B4-BE49-F238E27FC236}">
                <a16:creationId xmlns:a16="http://schemas.microsoft.com/office/drawing/2014/main" id="{181FEB10-7096-4CF2-92F5-30860AE31E31}"/>
              </a:ext>
            </a:extLst>
          </p:cNvPr>
          <p:cNvSpPr txBox="1">
            <a:spLocks noChangeArrowheads="1"/>
          </p:cNvSpPr>
          <p:nvPr/>
        </p:nvSpPr>
        <p:spPr bwMode="auto">
          <a:xfrm>
            <a:off x="539750" y="1743075"/>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在加压条件下的气体粘度，是在低压数据上的校正</a:t>
            </a:r>
            <a:r>
              <a:rPr kumimoji="1" lang="zh-CN" altLang="en-US" sz="2400" b="1">
                <a:solidFill>
                  <a:srgbClr val="000099"/>
                </a:solidFill>
                <a:latin typeface="Times New Roman" panose="02020603050405020304" pitchFamily="18" charset="0"/>
                <a:sym typeface="Symbol" panose="05050102010706020507" pitchFamily="18" charset="2"/>
              </a:rPr>
              <a:t>。</a:t>
            </a:r>
          </a:p>
        </p:txBody>
      </p:sp>
      <p:graphicFrame>
        <p:nvGraphicFramePr>
          <p:cNvPr id="189449" name="Object 12">
            <a:extLst>
              <a:ext uri="{FF2B5EF4-FFF2-40B4-BE49-F238E27FC236}">
                <a16:creationId xmlns:a16="http://schemas.microsoft.com/office/drawing/2014/main" id="{73EDE729-5632-4682-B970-BBB5718E6D3E}"/>
              </a:ext>
            </a:extLst>
          </p:cNvPr>
          <p:cNvGraphicFramePr>
            <a:graphicFrameLocks noChangeAspect="1"/>
          </p:cNvGraphicFramePr>
          <p:nvPr/>
        </p:nvGraphicFramePr>
        <p:xfrm>
          <a:off x="1835150" y="2781300"/>
          <a:ext cx="3816350" cy="454025"/>
        </p:xfrm>
        <a:graphic>
          <a:graphicData uri="http://schemas.openxmlformats.org/presentationml/2006/ole">
            <mc:AlternateContent xmlns:mc="http://schemas.openxmlformats.org/markup-compatibility/2006">
              <mc:Choice xmlns:v="urn:schemas-microsoft-com:vml" Requires="v">
                <p:oleObj spid="_x0000_s53290" name="公式" r:id="rId11" imgW="2032000" imgH="241300" progId="Equation.3">
                  <p:embed/>
                </p:oleObj>
              </mc:Choice>
              <mc:Fallback>
                <p:oleObj name="公式" r:id="rId11" imgW="2032000" imgH="241300" progId="Equation.3">
                  <p:embed/>
                  <p:pic>
                    <p:nvPicPr>
                      <p:cNvPr id="189449" name="Object 12">
                        <a:extLst>
                          <a:ext uri="{FF2B5EF4-FFF2-40B4-BE49-F238E27FC236}">
                            <a16:creationId xmlns:a16="http://schemas.microsoft.com/office/drawing/2014/main" id="{73EDE729-5632-4682-B970-BBB5718E6D3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150" y="2781300"/>
                        <a:ext cx="3816350" cy="4540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9450" name="Object 13">
            <a:extLst>
              <a:ext uri="{FF2B5EF4-FFF2-40B4-BE49-F238E27FC236}">
                <a16:creationId xmlns:a16="http://schemas.microsoft.com/office/drawing/2014/main" id="{4EB7A0BB-5548-4E0D-B0A3-BA842FD467CC}"/>
              </a:ext>
            </a:extLst>
          </p:cNvPr>
          <p:cNvGraphicFramePr>
            <a:graphicFrameLocks noChangeAspect="1"/>
          </p:cNvGraphicFramePr>
          <p:nvPr/>
        </p:nvGraphicFramePr>
        <p:xfrm>
          <a:off x="1835150" y="3284538"/>
          <a:ext cx="5257800" cy="992187"/>
        </p:xfrm>
        <a:graphic>
          <a:graphicData uri="http://schemas.openxmlformats.org/presentationml/2006/ole">
            <mc:AlternateContent xmlns:mc="http://schemas.openxmlformats.org/markup-compatibility/2006">
              <mc:Choice xmlns:v="urn:schemas-microsoft-com:vml" Requires="v">
                <p:oleObj spid="_x0000_s53291" name="公式" r:id="rId13" imgW="3035300" imgH="571500" progId="Equation.3">
                  <p:embed/>
                </p:oleObj>
              </mc:Choice>
              <mc:Fallback>
                <p:oleObj name="公式" r:id="rId13" imgW="3035300" imgH="571500" progId="Equation.3">
                  <p:embed/>
                  <p:pic>
                    <p:nvPicPr>
                      <p:cNvPr id="189450" name="Object 13">
                        <a:extLst>
                          <a:ext uri="{FF2B5EF4-FFF2-40B4-BE49-F238E27FC236}">
                            <a16:creationId xmlns:a16="http://schemas.microsoft.com/office/drawing/2014/main" id="{4EB7A0BB-5548-4E0D-B0A3-BA842FD467C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3284538"/>
                        <a:ext cx="5257800" cy="992187"/>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4C19B12C-47EC-4D40-BBC1-F6F16E25FCF1}"/>
              </a:ext>
            </a:extLst>
          </p:cNvPr>
          <p:cNvSpPr>
            <a:spLocks noGrp="1" noChangeArrowheads="1"/>
          </p:cNvSpPr>
          <p:nvPr>
            <p:ph type="title"/>
          </p:nvPr>
        </p:nvSpPr>
        <p:spPr>
          <a:xfrm>
            <a:off x="539750" y="944563"/>
            <a:ext cx="8001000" cy="612775"/>
          </a:xfrm>
        </p:spPr>
        <p:txBody>
          <a:bodyPr/>
          <a:lstStyle/>
          <a:p>
            <a:r>
              <a:rPr lang="en-US" altLang="zh-CN" sz="2800" b="1">
                <a:solidFill>
                  <a:srgbClr val="CC3300"/>
                </a:solidFill>
                <a:latin typeface="Times New Roman" panose="02020603050405020304" pitchFamily="18" charset="0"/>
                <a:ea typeface="黑体" panose="02010609060101010101" pitchFamily="49" charset="-122"/>
                <a:sym typeface="Symbol" panose="05050102010706020507" pitchFamily="18" charset="2"/>
              </a:rPr>
              <a:t>Lucas</a:t>
            </a:r>
            <a:r>
              <a:rPr lang="zh-CN" altLang="en-US" sz="2800" b="1">
                <a:solidFill>
                  <a:srgbClr val="CC3300"/>
                </a:solidFill>
                <a:latin typeface="Times New Roman" panose="02020603050405020304" pitchFamily="18" charset="0"/>
                <a:ea typeface="黑体" panose="02010609060101010101" pitchFamily="49" charset="-122"/>
                <a:sym typeface="Symbol" panose="05050102010706020507" pitchFamily="18" charset="2"/>
              </a:rPr>
              <a:t>法估算</a:t>
            </a:r>
            <a:r>
              <a:rPr lang="zh-CN" altLang="en-US" sz="2800" b="1">
                <a:solidFill>
                  <a:srgbClr val="CC3300"/>
                </a:solidFill>
                <a:latin typeface="Times New Roman" panose="02020603050405020304" pitchFamily="18" charset="0"/>
                <a:ea typeface="黑体" panose="02010609060101010101" pitchFamily="49" charset="-122"/>
              </a:rPr>
              <a:t>加压气体的粘度</a:t>
            </a:r>
          </a:p>
        </p:txBody>
      </p:sp>
      <p:sp>
        <p:nvSpPr>
          <p:cNvPr id="190467" name="Text Box 5">
            <a:extLst>
              <a:ext uri="{FF2B5EF4-FFF2-40B4-BE49-F238E27FC236}">
                <a16:creationId xmlns:a16="http://schemas.microsoft.com/office/drawing/2014/main" id="{F6714902-BDE2-4BEF-B36A-21D2EB1B8804}"/>
              </a:ext>
            </a:extLst>
          </p:cNvPr>
          <p:cNvSpPr txBox="1">
            <a:spLocks noChangeArrowheads="1"/>
          </p:cNvSpPr>
          <p:nvPr/>
        </p:nvSpPr>
        <p:spPr bwMode="auto">
          <a:xfrm>
            <a:off x="468313" y="1763713"/>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当</a:t>
            </a:r>
            <a:r>
              <a:rPr kumimoji="1" lang="en-US" altLang="zh-CN" sz="2400" b="1">
                <a:solidFill>
                  <a:srgbClr val="000099"/>
                </a:solidFill>
                <a:latin typeface="Times New Roman" panose="02020603050405020304" pitchFamily="18" charset="0"/>
              </a:rPr>
              <a:t>1</a:t>
            </a:r>
            <a:r>
              <a:rPr kumimoji="1" lang="zh-CN" altLang="en-US" sz="2400" b="1">
                <a:solidFill>
                  <a:srgbClr val="000099"/>
                </a:solidFill>
                <a:latin typeface="Times New Roman" panose="02020603050405020304" pitchFamily="18" charset="0"/>
              </a:rPr>
              <a:t>＜</a:t>
            </a:r>
            <a:r>
              <a:rPr kumimoji="1" lang="en-US" altLang="zh-CN" sz="2400" b="1">
                <a:solidFill>
                  <a:srgbClr val="000099"/>
                </a:solidFill>
                <a:latin typeface="Times New Roman" panose="02020603050405020304" pitchFamily="18" charset="0"/>
              </a:rPr>
              <a:t>Tr≤40</a:t>
            </a:r>
            <a:r>
              <a:rPr kumimoji="1" lang="zh-CN" altLang="en-US" sz="2400" b="1">
                <a:solidFill>
                  <a:srgbClr val="000099"/>
                </a:solidFill>
                <a:latin typeface="Times New Roman" panose="02020603050405020304" pitchFamily="18" charset="0"/>
              </a:rPr>
              <a:t>时：</a:t>
            </a:r>
            <a:endParaRPr kumimoji="1" lang="zh-CN" altLang="en-US" sz="2400" b="1">
              <a:solidFill>
                <a:schemeClr val="accent2"/>
              </a:solidFill>
              <a:latin typeface="Times New Roman" panose="02020603050405020304" pitchFamily="18" charset="0"/>
              <a:sym typeface="Symbol" panose="05050102010706020507" pitchFamily="18" charset="2"/>
            </a:endParaRPr>
          </a:p>
        </p:txBody>
      </p:sp>
      <p:graphicFrame>
        <p:nvGraphicFramePr>
          <p:cNvPr id="190468" name="Object 6">
            <a:extLst>
              <a:ext uri="{FF2B5EF4-FFF2-40B4-BE49-F238E27FC236}">
                <a16:creationId xmlns:a16="http://schemas.microsoft.com/office/drawing/2014/main" id="{E8E79401-5B80-4362-B366-26D35FE5BBB2}"/>
              </a:ext>
            </a:extLst>
          </p:cNvPr>
          <p:cNvGraphicFramePr>
            <a:graphicFrameLocks noChangeAspect="1"/>
          </p:cNvGraphicFramePr>
          <p:nvPr/>
        </p:nvGraphicFramePr>
        <p:xfrm>
          <a:off x="1835150" y="2205038"/>
          <a:ext cx="4321175" cy="896937"/>
        </p:xfrm>
        <a:graphic>
          <a:graphicData uri="http://schemas.openxmlformats.org/presentationml/2006/ole">
            <mc:AlternateContent xmlns:mc="http://schemas.openxmlformats.org/markup-compatibility/2006">
              <mc:Choice xmlns:v="urn:schemas-microsoft-com:vml" Requires="v">
                <p:oleObj spid="_x0000_s54310" name="公式" r:id="rId3" imgW="2324100" imgH="482600" progId="Equation.3">
                  <p:embed/>
                </p:oleObj>
              </mc:Choice>
              <mc:Fallback>
                <p:oleObj name="公式" r:id="rId3" imgW="2324100" imgH="482600" progId="Equation.3">
                  <p:embed/>
                  <p:pic>
                    <p:nvPicPr>
                      <p:cNvPr id="190468" name="Object 6">
                        <a:extLst>
                          <a:ext uri="{FF2B5EF4-FFF2-40B4-BE49-F238E27FC236}">
                            <a16:creationId xmlns:a16="http://schemas.microsoft.com/office/drawing/2014/main" id="{E8E79401-5B80-4362-B366-26D35FE5BB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205038"/>
                        <a:ext cx="4321175" cy="896937"/>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69" name="Object 7">
            <a:extLst>
              <a:ext uri="{FF2B5EF4-FFF2-40B4-BE49-F238E27FC236}">
                <a16:creationId xmlns:a16="http://schemas.microsoft.com/office/drawing/2014/main" id="{CAAFCA7F-D9AA-4CB2-9916-1E26A3F1D010}"/>
              </a:ext>
            </a:extLst>
          </p:cNvPr>
          <p:cNvGraphicFramePr>
            <a:graphicFrameLocks noChangeAspect="1"/>
          </p:cNvGraphicFramePr>
          <p:nvPr/>
        </p:nvGraphicFramePr>
        <p:xfrm>
          <a:off x="1825625" y="3194050"/>
          <a:ext cx="4762500" cy="450850"/>
        </p:xfrm>
        <a:graphic>
          <a:graphicData uri="http://schemas.openxmlformats.org/presentationml/2006/ole">
            <mc:AlternateContent xmlns:mc="http://schemas.openxmlformats.org/markup-compatibility/2006">
              <mc:Choice xmlns:v="urn:schemas-microsoft-com:vml" Requires="v">
                <p:oleObj spid="_x0000_s54311" name="公式" r:id="rId5" imgW="2413000" imgH="228600" progId="Equation.3">
                  <p:embed/>
                </p:oleObj>
              </mc:Choice>
              <mc:Fallback>
                <p:oleObj name="公式" r:id="rId5" imgW="2413000" imgH="228600" progId="Equation.3">
                  <p:embed/>
                  <p:pic>
                    <p:nvPicPr>
                      <p:cNvPr id="190469" name="Object 7">
                        <a:extLst>
                          <a:ext uri="{FF2B5EF4-FFF2-40B4-BE49-F238E27FC236}">
                            <a16:creationId xmlns:a16="http://schemas.microsoft.com/office/drawing/2014/main" id="{CAAFCA7F-D9AA-4CB2-9916-1E26A3F1D0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5625" y="3194050"/>
                        <a:ext cx="4762500" cy="4508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70" name="Object 8">
            <a:extLst>
              <a:ext uri="{FF2B5EF4-FFF2-40B4-BE49-F238E27FC236}">
                <a16:creationId xmlns:a16="http://schemas.microsoft.com/office/drawing/2014/main" id="{188C1BB4-C7FE-4BDB-9325-6B2926852E14}"/>
              </a:ext>
            </a:extLst>
          </p:cNvPr>
          <p:cNvGraphicFramePr>
            <a:graphicFrameLocks noChangeAspect="1"/>
          </p:cNvGraphicFramePr>
          <p:nvPr/>
        </p:nvGraphicFramePr>
        <p:xfrm>
          <a:off x="1825625" y="3727450"/>
          <a:ext cx="3178175" cy="420688"/>
        </p:xfrm>
        <a:graphic>
          <a:graphicData uri="http://schemas.openxmlformats.org/presentationml/2006/ole">
            <mc:AlternateContent xmlns:mc="http://schemas.openxmlformats.org/markup-compatibility/2006">
              <mc:Choice xmlns:v="urn:schemas-microsoft-com:vml" Requires="v">
                <p:oleObj spid="_x0000_s54312" name="公式" r:id="rId7" imgW="1637589" imgH="215806" progId="Equation.3">
                  <p:embed/>
                </p:oleObj>
              </mc:Choice>
              <mc:Fallback>
                <p:oleObj name="公式" r:id="rId7" imgW="1637589" imgH="215806" progId="Equation.3">
                  <p:embed/>
                  <p:pic>
                    <p:nvPicPr>
                      <p:cNvPr id="190470" name="Object 8">
                        <a:extLst>
                          <a:ext uri="{FF2B5EF4-FFF2-40B4-BE49-F238E27FC236}">
                            <a16:creationId xmlns:a16="http://schemas.microsoft.com/office/drawing/2014/main" id="{188C1BB4-C7FE-4BDB-9325-6B2926852E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5625" y="3727450"/>
                        <a:ext cx="3178175" cy="42068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71" name="Object 9">
            <a:extLst>
              <a:ext uri="{FF2B5EF4-FFF2-40B4-BE49-F238E27FC236}">
                <a16:creationId xmlns:a16="http://schemas.microsoft.com/office/drawing/2014/main" id="{C99A3BC9-5D52-454D-98A8-31C7CF99B59D}"/>
              </a:ext>
            </a:extLst>
          </p:cNvPr>
          <p:cNvGraphicFramePr>
            <a:graphicFrameLocks noChangeAspect="1"/>
          </p:cNvGraphicFramePr>
          <p:nvPr/>
        </p:nvGraphicFramePr>
        <p:xfrm>
          <a:off x="1835150" y="4719638"/>
          <a:ext cx="4392613" cy="436562"/>
        </p:xfrm>
        <a:graphic>
          <a:graphicData uri="http://schemas.openxmlformats.org/presentationml/2006/ole">
            <mc:AlternateContent xmlns:mc="http://schemas.openxmlformats.org/markup-compatibility/2006">
              <mc:Choice xmlns:v="urn:schemas-microsoft-com:vml" Requires="v">
                <p:oleObj spid="_x0000_s54313" name="公式" r:id="rId9" imgW="2298700" imgH="228600" progId="Equation.3">
                  <p:embed/>
                </p:oleObj>
              </mc:Choice>
              <mc:Fallback>
                <p:oleObj name="公式" r:id="rId9" imgW="2298700" imgH="228600" progId="Equation.3">
                  <p:embed/>
                  <p:pic>
                    <p:nvPicPr>
                      <p:cNvPr id="190471" name="Object 9">
                        <a:extLst>
                          <a:ext uri="{FF2B5EF4-FFF2-40B4-BE49-F238E27FC236}">
                            <a16:creationId xmlns:a16="http://schemas.microsoft.com/office/drawing/2014/main" id="{C99A3BC9-5D52-454D-98A8-31C7CF99B59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5150" y="4719638"/>
                        <a:ext cx="4392613" cy="43656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72" name="Object 10">
            <a:extLst>
              <a:ext uri="{FF2B5EF4-FFF2-40B4-BE49-F238E27FC236}">
                <a16:creationId xmlns:a16="http://schemas.microsoft.com/office/drawing/2014/main" id="{C0049299-F57F-41FD-9620-1838C06283EF}"/>
              </a:ext>
            </a:extLst>
          </p:cNvPr>
          <p:cNvGraphicFramePr>
            <a:graphicFrameLocks noChangeAspect="1"/>
          </p:cNvGraphicFramePr>
          <p:nvPr/>
        </p:nvGraphicFramePr>
        <p:xfrm>
          <a:off x="1825625" y="4210050"/>
          <a:ext cx="4402138" cy="442913"/>
        </p:xfrm>
        <a:graphic>
          <a:graphicData uri="http://schemas.openxmlformats.org/presentationml/2006/ole">
            <mc:AlternateContent xmlns:mc="http://schemas.openxmlformats.org/markup-compatibility/2006">
              <mc:Choice xmlns:v="urn:schemas-microsoft-com:vml" Requires="v">
                <p:oleObj spid="_x0000_s54314" name="公式" r:id="rId11" imgW="2273300" imgH="228600" progId="Equation.3">
                  <p:embed/>
                </p:oleObj>
              </mc:Choice>
              <mc:Fallback>
                <p:oleObj name="公式" r:id="rId11" imgW="2273300" imgH="228600" progId="Equation.3">
                  <p:embed/>
                  <p:pic>
                    <p:nvPicPr>
                      <p:cNvPr id="190472" name="Object 10">
                        <a:extLst>
                          <a:ext uri="{FF2B5EF4-FFF2-40B4-BE49-F238E27FC236}">
                            <a16:creationId xmlns:a16="http://schemas.microsoft.com/office/drawing/2014/main" id="{C0049299-F57F-41FD-9620-1838C06283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5625" y="4210050"/>
                        <a:ext cx="4402138" cy="44291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0473" name="Object 11">
            <a:extLst>
              <a:ext uri="{FF2B5EF4-FFF2-40B4-BE49-F238E27FC236}">
                <a16:creationId xmlns:a16="http://schemas.microsoft.com/office/drawing/2014/main" id="{915FF3F0-6C02-4340-8110-688D237F3273}"/>
              </a:ext>
            </a:extLst>
          </p:cNvPr>
          <p:cNvGraphicFramePr>
            <a:graphicFrameLocks noChangeAspect="1"/>
          </p:cNvGraphicFramePr>
          <p:nvPr/>
        </p:nvGraphicFramePr>
        <p:xfrm>
          <a:off x="1835150" y="5230813"/>
          <a:ext cx="3816350" cy="430212"/>
        </p:xfrm>
        <a:graphic>
          <a:graphicData uri="http://schemas.openxmlformats.org/presentationml/2006/ole">
            <mc:AlternateContent xmlns:mc="http://schemas.openxmlformats.org/markup-compatibility/2006">
              <mc:Choice xmlns:v="urn:schemas-microsoft-com:vml" Requires="v">
                <p:oleObj spid="_x0000_s54315" name="公式" r:id="rId13" imgW="2032000" imgH="228600" progId="Equation.3">
                  <p:embed/>
                </p:oleObj>
              </mc:Choice>
              <mc:Fallback>
                <p:oleObj name="公式" r:id="rId13" imgW="2032000" imgH="228600" progId="Equation.3">
                  <p:embed/>
                  <p:pic>
                    <p:nvPicPr>
                      <p:cNvPr id="190473" name="Object 11">
                        <a:extLst>
                          <a:ext uri="{FF2B5EF4-FFF2-40B4-BE49-F238E27FC236}">
                            <a16:creationId xmlns:a16="http://schemas.microsoft.com/office/drawing/2014/main" id="{915FF3F0-6C02-4340-8110-688D237F327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5230813"/>
                        <a:ext cx="3816350" cy="4302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0474" name="Text Box 12">
            <a:extLst>
              <a:ext uri="{FF2B5EF4-FFF2-40B4-BE49-F238E27FC236}">
                <a16:creationId xmlns:a16="http://schemas.microsoft.com/office/drawing/2014/main" id="{E52823BE-43D9-44F2-9B41-3130F48DEEB6}"/>
              </a:ext>
            </a:extLst>
          </p:cNvPr>
          <p:cNvSpPr txBox="1">
            <a:spLocks noChangeArrowheads="1"/>
          </p:cNvSpPr>
          <p:nvPr/>
        </p:nvSpPr>
        <p:spPr bwMode="auto">
          <a:xfrm>
            <a:off x="468313" y="5635625"/>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式中， </a:t>
            </a:r>
            <a:r>
              <a:rPr kumimoji="1" lang="en-US" altLang="zh-CN" sz="2400" b="1">
                <a:solidFill>
                  <a:srgbClr val="000099"/>
                </a:solidFill>
                <a:latin typeface="Times New Roman" panose="02020603050405020304" pitchFamily="18" charset="0"/>
                <a:sym typeface="Symbol" panose="05050102010706020507" pitchFamily="18" charset="2"/>
              </a:rPr>
              <a:t>η</a:t>
            </a:r>
            <a:r>
              <a:rPr kumimoji="1" lang="en-US" altLang="zh-CN" sz="2400" b="1" baseline="30000">
                <a:solidFill>
                  <a:srgbClr val="000099"/>
                </a:solidFill>
                <a:latin typeface="Times New Roman" panose="02020603050405020304" pitchFamily="18" charset="0"/>
                <a:sym typeface="Symbol" panose="05050102010706020507" pitchFamily="18" charset="2"/>
              </a:rPr>
              <a:t>0</a:t>
            </a:r>
            <a:r>
              <a:rPr kumimoji="1" lang="en-US" altLang="zh-CN" sz="2400" b="1" baseline="-25000">
                <a:solidFill>
                  <a:srgbClr val="000099"/>
                </a:solidFill>
                <a:latin typeface="Times New Roman" panose="02020603050405020304" pitchFamily="18" charset="0"/>
                <a:sym typeface="Symbol" panose="05050102010706020507" pitchFamily="18" charset="2"/>
              </a:rPr>
              <a:t>G</a:t>
            </a:r>
            <a:r>
              <a:rPr kumimoji="1" lang="zh-CN" altLang="en-US" sz="2400" b="1">
                <a:solidFill>
                  <a:srgbClr val="000099"/>
                </a:solidFill>
                <a:latin typeface="Times New Roman" panose="02020603050405020304" pitchFamily="18" charset="0"/>
                <a:sym typeface="Symbol" panose="05050102010706020507" pitchFamily="18" charset="2"/>
              </a:rPr>
              <a:t>为低压下的气体粘度。</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68AF2A21-6826-405D-8415-0F451B6E5480}"/>
              </a:ext>
            </a:extLst>
          </p:cNvPr>
          <p:cNvSpPr>
            <a:spLocks noGrp="1" noChangeArrowheads="1"/>
          </p:cNvSpPr>
          <p:nvPr>
            <p:ph type="title"/>
          </p:nvPr>
        </p:nvSpPr>
        <p:spPr>
          <a:xfrm>
            <a:off x="539750" y="873125"/>
            <a:ext cx="8001000" cy="684213"/>
          </a:xfrm>
        </p:spPr>
        <p:txBody>
          <a:bodyPr/>
          <a:lstStyle/>
          <a:p>
            <a:r>
              <a:rPr lang="zh-CN" altLang="en-US" sz="2800" b="1">
                <a:solidFill>
                  <a:srgbClr val="CC3300"/>
                </a:solidFill>
                <a:latin typeface="Times New Roman" panose="02020603050405020304" pitchFamily="18" charset="0"/>
                <a:ea typeface="黑体" panose="02010609060101010101" pitchFamily="49" charset="-122"/>
              </a:rPr>
              <a:t>液体粘度的估算</a:t>
            </a:r>
            <a:r>
              <a:rPr lang="en-US" altLang="zh-CN" sz="2800" b="1">
                <a:solidFill>
                  <a:srgbClr val="CC3300"/>
                </a:solidFill>
                <a:latin typeface="Times New Roman" panose="02020603050405020304" pitchFamily="18" charset="0"/>
                <a:ea typeface="黑体" panose="02010609060101010101" pitchFamily="49" charset="-122"/>
              </a:rPr>
              <a:t>(Orrich</a:t>
            </a:r>
            <a:r>
              <a:rPr lang="zh-CN" altLang="en-US" sz="2800" b="1">
                <a:solidFill>
                  <a:srgbClr val="CC3300"/>
                </a:solidFill>
                <a:latin typeface="Times New Roman" panose="02020603050405020304" pitchFamily="18" charset="0"/>
                <a:ea typeface="黑体" panose="02010609060101010101" pitchFamily="49" charset="-122"/>
              </a:rPr>
              <a:t>法</a:t>
            </a:r>
            <a:r>
              <a:rPr lang="en-US" altLang="zh-CN" sz="2800" b="1">
                <a:solidFill>
                  <a:srgbClr val="CC3300"/>
                </a:solidFill>
                <a:latin typeface="Times New Roman" panose="02020603050405020304" pitchFamily="18" charset="0"/>
                <a:ea typeface="黑体" panose="02010609060101010101" pitchFamily="49" charset="-122"/>
              </a:rPr>
              <a:t>)</a:t>
            </a:r>
          </a:p>
        </p:txBody>
      </p:sp>
      <p:pic>
        <p:nvPicPr>
          <p:cNvPr id="191491" name="Picture 5" descr="液体粘度基团">
            <a:extLst>
              <a:ext uri="{FF2B5EF4-FFF2-40B4-BE49-F238E27FC236}">
                <a16:creationId xmlns:a16="http://schemas.microsoft.com/office/drawing/2014/main" id="{DA6AB9FD-CA41-4F58-AE4E-A708E117C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559050"/>
            <a:ext cx="5545138"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1492" name="Object 6">
            <a:extLst>
              <a:ext uri="{FF2B5EF4-FFF2-40B4-BE49-F238E27FC236}">
                <a16:creationId xmlns:a16="http://schemas.microsoft.com/office/drawing/2014/main" id="{DDF8D1D7-B32E-4C16-ACBE-2809C4F2A25D}"/>
              </a:ext>
            </a:extLst>
          </p:cNvPr>
          <p:cNvGraphicFramePr>
            <a:graphicFrameLocks noChangeAspect="1"/>
          </p:cNvGraphicFramePr>
          <p:nvPr/>
        </p:nvGraphicFramePr>
        <p:xfrm>
          <a:off x="3492500" y="1700213"/>
          <a:ext cx="2305050" cy="723900"/>
        </p:xfrm>
        <a:graphic>
          <a:graphicData uri="http://schemas.openxmlformats.org/presentationml/2006/ole">
            <mc:AlternateContent xmlns:mc="http://schemas.openxmlformats.org/markup-compatibility/2006">
              <mc:Choice xmlns:v="urn:schemas-microsoft-com:vml" Requires="v">
                <p:oleObj spid="_x0000_s55304" name="Equation" r:id="rId4" imgW="1294838" imgH="406224" progId="Equation.3">
                  <p:embed/>
                </p:oleObj>
              </mc:Choice>
              <mc:Fallback>
                <p:oleObj name="Equation" r:id="rId4" imgW="1294838" imgH="406224" progId="Equation.3">
                  <p:embed/>
                  <p:pic>
                    <p:nvPicPr>
                      <p:cNvPr id="191492" name="Object 6">
                        <a:extLst>
                          <a:ext uri="{FF2B5EF4-FFF2-40B4-BE49-F238E27FC236}">
                            <a16:creationId xmlns:a16="http://schemas.microsoft.com/office/drawing/2014/main" id="{DDF8D1D7-B32E-4C16-ACBE-2809C4F2A2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1700213"/>
                        <a:ext cx="2305050" cy="7239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493" name="Text Box 7">
            <a:extLst>
              <a:ext uri="{FF2B5EF4-FFF2-40B4-BE49-F238E27FC236}">
                <a16:creationId xmlns:a16="http://schemas.microsoft.com/office/drawing/2014/main" id="{ADD4B01B-EC13-4D8B-8D17-EE1E3D504CCE}"/>
              </a:ext>
            </a:extLst>
          </p:cNvPr>
          <p:cNvSpPr txBox="1">
            <a:spLocks noChangeArrowheads="1"/>
          </p:cNvSpPr>
          <p:nvPr/>
        </p:nvSpPr>
        <p:spPr bwMode="auto">
          <a:xfrm>
            <a:off x="682625" y="2924175"/>
            <a:ext cx="216058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zh-CN" altLang="en-US" sz="2400" b="1">
                <a:solidFill>
                  <a:srgbClr val="000099"/>
                </a:solidFill>
                <a:latin typeface="Times New Roman" panose="02020603050405020304" pitchFamily="18" charset="0"/>
              </a:rPr>
              <a:t>式中：</a:t>
            </a:r>
            <a:br>
              <a:rPr kumimoji="1" lang="zh-CN" altLang="en-US" sz="2400" b="1">
                <a:solidFill>
                  <a:srgbClr val="000099"/>
                </a:solidFill>
                <a:latin typeface="Times New Roman" panose="02020603050405020304" pitchFamily="18" charset="0"/>
              </a:rPr>
            </a:br>
            <a:r>
              <a:rPr kumimoji="1" lang="en-US" altLang="zh-CN" sz="2400" b="1">
                <a:solidFill>
                  <a:srgbClr val="000099"/>
                </a:solidFill>
                <a:latin typeface="Times New Roman" panose="02020603050405020304" pitchFamily="18" charset="0"/>
              </a:rPr>
              <a:t>d</a:t>
            </a:r>
            <a:r>
              <a:rPr kumimoji="1" lang="en-US" altLang="zh-CN" sz="2400" b="1" baseline="30000">
                <a:solidFill>
                  <a:srgbClr val="000099"/>
                </a:solidFill>
                <a:latin typeface="Times New Roman" panose="02020603050405020304" pitchFamily="18" charset="0"/>
              </a:rPr>
              <a:t>20</a:t>
            </a:r>
            <a:r>
              <a:rPr kumimoji="1" lang="en-US" altLang="zh-CN" sz="2400" b="1">
                <a:solidFill>
                  <a:srgbClr val="000099"/>
                </a:solidFill>
                <a:latin typeface="Times New Roman" panose="02020603050405020304" pitchFamily="18" charset="0"/>
              </a:rPr>
              <a:t> — g/cm</a:t>
            </a:r>
            <a:r>
              <a:rPr kumimoji="1" lang="en-US" altLang="zh-CN" sz="2400" b="1" baseline="30000">
                <a:solidFill>
                  <a:srgbClr val="000099"/>
                </a:solidFill>
                <a:latin typeface="Times New Roman" panose="02020603050405020304" pitchFamily="18" charset="0"/>
              </a:rPr>
              <a:t>3</a:t>
            </a:r>
            <a:r>
              <a:rPr kumimoji="1" lang="zh-CN" altLang="en-US" sz="2400" b="1">
                <a:solidFill>
                  <a:srgbClr val="000099"/>
                </a:solidFill>
                <a:latin typeface="Times New Roman" panose="02020603050405020304" pitchFamily="18" charset="0"/>
              </a:rPr>
              <a:t>； </a:t>
            </a:r>
            <a:r>
              <a:rPr kumimoji="1" lang="en-US" altLang="zh-CN" sz="2400" b="1">
                <a:solidFill>
                  <a:srgbClr val="000099"/>
                </a:solidFill>
                <a:latin typeface="Times New Roman" panose="02020603050405020304" pitchFamily="18" charset="0"/>
              </a:rPr>
              <a:t>M — g/mol</a:t>
            </a:r>
            <a:r>
              <a:rPr kumimoji="1" lang="zh-CN" altLang="en-US" sz="2400" b="1">
                <a:solidFill>
                  <a:srgbClr val="000099"/>
                </a:solidFill>
                <a:latin typeface="Times New Roman" panose="02020603050405020304" pitchFamily="18" charset="0"/>
              </a:rPr>
              <a:t>；</a:t>
            </a:r>
            <a:br>
              <a:rPr kumimoji="1" lang="zh-CN" altLang="en-US" sz="2400" b="1">
                <a:solidFill>
                  <a:srgbClr val="000099"/>
                </a:solidFill>
                <a:latin typeface="Times New Roman" panose="02020603050405020304" pitchFamily="18" charset="0"/>
              </a:rPr>
            </a:br>
            <a:r>
              <a:rPr kumimoji="1" lang="zh-CN" altLang="en-US" sz="2400" b="1">
                <a:solidFill>
                  <a:srgbClr val="000099"/>
                </a:solidFill>
                <a:latin typeface="Times New Roman" panose="02020603050405020304" pitchFamily="18" charset="0"/>
                <a:sym typeface="Symbol" panose="05050102010706020507" pitchFamily="18" charset="2"/>
              </a:rPr>
              <a:t></a:t>
            </a:r>
            <a:r>
              <a:rPr kumimoji="1" lang="en-US" altLang="zh-CN" sz="2400" b="1" baseline="-25000">
                <a:solidFill>
                  <a:srgbClr val="000099"/>
                </a:solidFill>
                <a:latin typeface="Times New Roman" panose="02020603050405020304" pitchFamily="18" charset="0"/>
                <a:sym typeface="Symbol" panose="05050102010706020507" pitchFamily="18" charset="2"/>
              </a:rPr>
              <a:t>L</a:t>
            </a:r>
            <a:r>
              <a:rPr kumimoji="1" lang="en-US" altLang="zh-CN" sz="2400" b="1">
                <a:solidFill>
                  <a:srgbClr val="000099"/>
                </a:solidFill>
                <a:latin typeface="Times New Roman" panose="02020603050405020304" pitchFamily="18" charset="0"/>
                <a:sym typeface="Symbol" panose="05050102010706020507" pitchFamily="18" charset="2"/>
              </a:rPr>
              <a:t> — cP</a:t>
            </a:r>
            <a:r>
              <a:rPr kumimoji="1" lang="zh-CN" altLang="en-US" sz="2400" b="1">
                <a:solidFill>
                  <a:srgbClr val="000099"/>
                </a:solidFill>
                <a:latin typeface="Times New Roman" panose="02020603050405020304" pitchFamily="18" charset="0"/>
                <a:sym typeface="Symbol" panose="05050102010706020507" pitchFamily="18" charset="2"/>
              </a:rPr>
              <a:t>；</a:t>
            </a:r>
            <a:br>
              <a:rPr kumimoji="1" lang="zh-CN" altLang="en-US" sz="2400" b="1">
                <a:solidFill>
                  <a:srgbClr val="000099"/>
                </a:solidFill>
                <a:latin typeface="Times New Roman" panose="02020603050405020304" pitchFamily="18" charset="0"/>
                <a:sym typeface="Symbol" panose="05050102010706020507" pitchFamily="18" charset="2"/>
              </a:rPr>
            </a:br>
            <a:r>
              <a:rPr kumimoji="1" lang="en-US" altLang="zh-CN" sz="2400" b="1">
                <a:solidFill>
                  <a:srgbClr val="000099"/>
                </a:solidFill>
                <a:latin typeface="Times New Roman" panose="02020603050405020304" pitchFamily="18" charset="0"/>
                <a:sym typeface="Symbol" panose="05050102010706020507" pitchFamily="18" charset="2"/>
              </a:rPr>
              <a:t>T — K</a:t>
            </a:r>
            <a:r>
              <a:rPr kumimoji="1" lang="zh-CN" altLang="en-US" sz="2400" b="1">
                <a:solidFill>
                  <a:srgbClr val="000099"/>
                </a:solidFill>
                <a:latin typeface="Times New Roman" panose="02020603050405020304" pitchFamily="18" charset="0"/>
                <a:sym typeface="Symbol" panose="05050102010706020507" pitchFamily="18" charset="2"/>
              </a:rPr>
              <a:t>。</a:t>
            </a:r>
            <a:endParaRPr kumimoji="1" lang="zh-CN" altLang="en-US" sz="2400" b="1">
              <a:solidFill>
                <a:srgbClr val="000099"/>
              </a:solidFill>
              <a:latin typeface="Times New Roman" panose="02020603050405020304"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4A6CEBEB-78E2-43D9-A86C-A579484656C4}"/>
              </a:ext>
            </a:extLst>
          </p:cNvPr>
          <p:cNvSpPr>
            <a:spLocks noGrp="1" noChangeArrowheads="1"/>
          </p:cNvSpPr>
          <p:nvPr>
            <p:ph type="title"/>
          </p:nvPr>
        </p:nvSpPr>
        <p:spPr>
          <a:xfrm>
            <a:off x="574675" y="836613"/>
            <a:ext cx="8001000" cy="684212"/>
          </a:xfrm>
        </p:spPr>
        <p:txBody>
          <a:bodyPr/>
          <a:lstStyle/>
          <a:p>
            <a:r>
              <a:rPr lang="zh-CN" altLang="en-US" sz="2800" b="1">
                <a:solidFill>
                  <a:srgbClr val="CC3300"/>
                </a:solidFill>
                <a:latin typeface="Times New Roman" panose="02020603050405020304" pitchFamily="18" charset="0"/>
                <a:ea typeface="黑体" panose="02010609060101010101" pitchFamily="49" charset="-122"/>
              </a:rPr>
              <a:t>液体混合物的粘度</a:t>
            </a:r>
            <a:r>
              <a:rPr lang="en-US" altLang="zh-CN" sz="2800" b="1">
                <a:solidFill>
                  <a:srgbClr val="CC3300"/>
                </a:solidFill>
                <a:latin typeface="Times New Roman" panose="02020603050405020304" pitchFamily="18" charset="0"/>
                <a:ea typeface="黑体" panose="02010609060101010101" pitchFamily="49" charset="-122"/>
              </a:rPr>
              <a:t>(Grunberg</a:t>
            </a:r>
            <a:r>
              <a:rPr lang="zh-CN" altLang="en-US" sz="2800" b="1">
                <a:solidFill>
                  <a:srgbClr val="CC3300"/>
                </a:solidFill>
                <a:latin typeface="Times New Roman" panose="02020603050405020304" pitchFamily="18" charset="0"/>
                <a:ea typeface="黑体" panose="02010609060101010101" pitchFamily="49" charset="-122"/>
              </a:rPr>
              <a:t>法</a:t>
            </a:r>
            <a:r>
              <a:rPr lang="en-US" altLang="zh-CN" sz="2800" b="1">
                <a:solidFill>
                  <a:srgbClr val="CC3300"/>
                </a:solidFill>
                <a:latin typeface="Times New Roman" panose="02020603050405020304" pitchFamily="18" charset="0"/>
                <a:ea typeface="黑体" panose="02010609060101010101" pitchFamily="49" charset="-122"/>
              </a:rPr>
              <a:t>)</a:t>
            </a:r>
          </a:p>
        </p:txBody>
      </p:sp>
      <p:graphicFrame>
        <p:nvGraphicFramePr>
          <p:cNvPr id="192515" name="Object 5">
            <a:extLst>
              <a:ext uri="{FF2B5EF4-FFF2-40B4-BE49-F238E27FC236}">
                <a16:creationId xmlns:a16="http://schemas.microsoft.com/office/drawing/2014/main" id="{6465B1B9-61A3-4F71-8DAE-005D0FEA2797}"/>
              </a:ext>
            </a:extLst>
          </p:cNvPr>
          <p:cNvGraphicFramePr>
            <a:graphicFrameLocks noChangeAspect="1"/>
          </p:cNvGraphicFramePr>
          <p:nvPr/>
        </p:nvGraphicFramePr>
        <p:xfrm>
          <a:off x="1554163" y="1768475"/>
          <a:ext cx="3738562" cy="668338"/>
        </p:xfrm>
        <a:graphic>
          <a:graphicData uri="http://schemas.openxmlformats.org/presentationml/2006/ole">
            <mc:AlternateContent xmlns:mc="http://schemas.openxmlformats.org/markup-compatibility/2006">
              <mc:Choice xmlns:v="urn:schemas-microsoft-com:vml" Requires="v">
                <p:oleObj spid="_x0000_s56346" name="公式" r:id="rId3" imgW="2273300" imgH="406400" progId="Equation.3">
                  <p:embed/>
                </p:oleObj>
              </mc:Choice>
              <mc:Fallback>
                <p:oleObj name="公式" r:id="rId3" imgW="2273300" imgH="406400" progId="Equation.3">
                  <p:embed/>
                  <p:pic>
                    <p:nvPicPr>
                      <p:cNvPr id="192515" name="Object 5">
                        <a:extLst>
                          <a:ext uri="{FF2B5EF4-FFF2-40B4-BE49-F238E27FC236}">
                            <a16:creationId xmlns:a16="http://schemas.microsoft.com/office/drawing/2014/main" id="{6465B1B9-61A3-4F71-8DAE-005D0FEA2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163" y="1768475"/>
                        <a:ext cx="3738562" cy="66833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16" name="Text Box 6">
            <a:extLst>
              <a:ext uri="{FF2B5EF4-FFF2-40B4-BE49-F238E27FC236}">
                <a16:creationId xmlns:a16="http://schemas.microsoft.com/office/drawing/2014/main" id="{7C1ADF8A-3377-4A23-B75A-B9CCC562FA51}"/>
              </a:ext>
            </a:extLst>
          </p:cNvPr>
          <p:cNvSpPr txBox="1">
            <a:spLocks noChangeArrowheads="1"/>
          </p:cNvSpPr>
          <p:nvPr/>
        </p:nvSpPr>
        <p:spPr bwMode="auto">
          <a:xfrm>
            <a:off x="539750" y="2420938"/>
            <a:ext cx="80645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en-US" altLang="zh-CN" sz="2200" b="1">
                <a:solidFill>
                  <a:srgbClr val="000099"/>
                </a:solidFill>
                <a:latin typeface="Times New Roman" panose="02020603050405020304" pitchFamily="18" charset="0"/>
              </a:rPr>
              <a:t>(1)  G</a:t>
            </a:r>
            <a:r>
              <a:rPr kumimoji="1" lang="en-US" altLang="zh-CN" sz="2200" b="1" baseline="-25000">
                <a:solidFill>
                  <a:srgbClr val="000099"/>
                </a:solidFill>
                <a:latin typeface="Times New Roman" panose="02020603050405020304" pitchFamily="18" charset="0"/>
              </a:rPr>
              <a:t>ij</a:t>
            </a:r>
            <a:r>
              <a:rPr kumimoji="1" lang="zh-CN" altLang="en-US" sz="2200" b="1">
                <a:solidFill>
                  <a:srgbClr val="000099"/>
                </a:solidFill>
                <a:latin typeface="Times New Roman" panose="02020603050405020304" pitchFamily="18" charset="0"/>
              </a:rPr>
              <a:t>一般作为温度的函数，取</a:t>
            </a:r>
            <a:r>
              <a:rPr kumimoji="1" lang="en-US" altLang="zh-CN" sz="2200" b="1">
                <a:solidFill>
                  <a:srgbClr val="000099"/>
                </a:solidFill>
                <a:latin typeface="Times New Roman" panose="02020603050405020304" pitchFamily="18" charset="0"/>
              </a:rPr>
              <a:t>0</a:t>
            </a:r>
            <a:r>
              <a:rPr kumimoji="1" lang="zh-CN" altLang="en-US" sz="2200" b="1">
                <a:solidFill>
                  <a:srgbClr val="000099"/>
                </a:solidFill>
                <a:latin typeface="Times New Roman" panose="02020603050405020304" pitchFamily="18" charset="0"/>
              </a:rPr>
              <a:t>或予以拟合；</a:t>
            </a:r>
            <a:br>
              <a:rPr kumimoji="1" lang="zh-CN" altLang="en-US" sz="2200" b="1">
                <a:solidFill>
                  <a:srgbClr val="000099"/>
                </a:solidFill>
                <a:latin typeface="Times New Roman" panose="02020603050405020304" pitchFamily="18" charset="0"/>
              </a:rPr>
            </a:br>
            <a:r>
              <a:rPr kumimoji="1" lang="zh-CN" altLang="en-US" sz="2200" b="1">
                <a:solidFill>
                  <a:srgbClr val="000099"/>
                </a:solidFill>
                <a:latin typeface="Times New Roman" panose="02020603050405020304" pitchFamily="18" charset="0"/>
              </a:rPr>
              <a:t>       </a:t>
            </a:r>
            <a:r>
              <a:rPr kumimoji="1" lang="en-US" altLang="zh-CN" sz="2200" b="1">
                <a:solidFill>
                  <a:srgbClr val="000099"/>
                </a:solidFill>
                <a:latin typeface="Times New Roman" panose="02020603050405020304" pitchFamily="18" charset="0"/>
              </a:rPr>
              <a:t>(2)  </a:t>
            </a:r>
            <a:r>
              <a:rPr kumimoji="1" lang="zh-CN" altLang="en-US" sz="2200" b="1">
                <a:solidFill>
                  <a:srgbClr val="000099"/>
                </a:solidFill>
                <a:latin typeface="Times New Roman" panose="02020603050405020304" pitchFamily="18" charset="0"/>
              </a:rPr>
              <a:t>如果计算，</a:t>
            </a:r>
            <a:r>
              <a:rPr kumimoji="1" lang="en-US" altLang="zh-CN" sz="2200" b="1">
                <a:solidFill>
                  <a:srgbClr val="000099"/>
                </a:solidFill>
                <a:latin typeface="Times New Roman" panose="02020603050405020304" pitchFamily="18" charset="0"/>
              </a:rPr>
              <a:t>298K</a:t>
            </a:r>
            <a:r>
              <a:rPr kumimoji="1" lang="zh-CN" altLang="en-US" sz="2200" b="1">
                <a:solidFill>
                  <a:srgbClr val="000099"/>
                </a:solidFill>
                <a:latin typeface="Times New Roman" panose="02020603050405020304" pitchFamily="18" charset="0"/>
              </a:rPr>
              <a:t>下的</a:t>
            </a:r>
            <a:r>
              <a:rPr kumimoji="1" lang="en-US" altLang="zh-CN" sz="2200" b="1">
                <a:solidFill>
                  <a:srgbClr val="000099"/>
                </a:solidFill>
                <a:latin typeface="Times New Roman" panose="02020603050405020304" pitchFamily="18" charset="0"/>
              </a:rPr>
              <a:t>G</a:t>
            </a:r>
            <a:r>
              <a:rPr kumimoji="1" lang="en-US" altLang="zh-CN" sz="2200" b="1" baseline="-25000">
                <a:solidFill>
                  <a:srgbClr val="000099"/>
                </a:solidFill>
                <a:latin typeface="Times New Roman" panose="02020603050405020304" pitchFamily="18" charset="0"/>
              </a:rPr>
              <a:t>ij</a:t>
            </a:r>
            <a:r>
              <a:rPr kumimoji="1" lang="zh-CN" altLang="en-US" sz="2200" b="1">
                <a:solidFill>
                  <a:srgbClr val="000099"/>
                </a:solidFill>
                <a:latin typeface="Times New Roman" panose="02020603050405020304" pitchFamily="18" charset="0"/>
              </a:rPr>
              <a:t>可用下式计算：</a:t>
            </a:r>
            <a:endParaRPr kumimoji="1" lang="zh-CN" altLang="en-US" sz="2200" b="1">
              <a:solidFill>
                <a:schemeClr val="accent2"/>
              </a:solidFill>
              <a:latin typeface="Times New Roman" panose="02020603050405020304" pitchFamily="18" charset="0"/>
              <a:sym typeface="Symbol" panose="05050102010706020507" pitchFamily="18" charset="2"/>
            </a:endParaRPr>
          </a:p>
        </p:txBody>
      </p:sp>
      <p:graphicFrame>
        <p:nvGraphicFramePr>
          <p:cNvPr id="192517" name="Object 7">
            <a:extLst>
              <a:ext uri="{FF2B5EF4-FFF2-40B4-BE49-F238E27FC236}">
                <a16:creationId xmlns:a16="http://schemas.microsoft.com/office/drawing/2014/main" id="{B3F798EF-E2A2-4DA5-B3D6-0EA99CEA5F07}"/>
              </a:ext>
            </a:extLst>
          </p:cNvPr>
          <p:cNvGraphicFramePr>
            <a:graphicFrameLocks noChangeAspect="1"/>
          </p:cNvGraphicFramePr>
          <p:nvPr/>
        </p:nvGraphicFramePr>
        <p:xfrm>
          <a:off x="1692275" y="5013325"/>
          <a:ext cx="3576638" cy="395288"/>
        </p:xfrm>
        <a:graphic>
          <a:graphicData uri="http://schemas.openxmlformats.org/presentationml/2006/ole">
            <mc:AlternateContent xmlns:mc="http://schemas.openxmlformats.org/markup-compatibility/2006">
              <mc:Choice xmlns:v="urn:schemas-microsoft-com:vml" Requires="v">
                <p:oleObj spid="_x0000_s56347" name="公式" r:id="rId5" imgW="2184400" imgH="241300" progId="Equation.3">
                  <p:embed/>
                </p:oleObj>
              </mc:Choice>
              <mc:Fallback>
                <p:oleObj name="公式" r:id="rId5" imgW="2184400" imgH="241300" progId="Equation.3">
                  <p:embed/>
                  <p:pic>
                    <p:nvPicPr>
                      <p:cNvPr id="192517" name="Object 7">
                        <a:extLst>
                          <a:ext uri="{FF2B5EF4-FFF2-40B4-BE49-F238E27FC236}">
                            <a16:creationId xmlns:a16="http://schemas.microsoft.com/office/drawing/2014/main" id="{B3F798EF-E2A2-4DA5-B3D6-0EA99CEA5F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5013325"/>
                        <a:ext cx="3576638" cy="39528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18" name="Text Box 8">
            <a:extLst>
              <a:ext uri="{FF2B5EF4-FFF2-40B4-BE49-F238E27FC236}">
                <a16:creationId xmlns:a16="http://schemas.microsoft.com/office/drawing/2014/main" id="{8D1B7B7A-628D-4BAE-9B3A-FD3CBF6B5C82}"/>
              </a:ext>
            </a:extLst>
          </p:cNvPr>
          <p:cNvSpPr txBox="1">
            <a:spLocks noChangeArrowheads="1"/>
          </p:cNvSpPr>
          <p:nvPr/>
        </p:nvSpPr>
        <p:spPr bwMode="auto">
          <a:xfrm>
            <a:off x="539750" y="3860800"/>
            <a:ext cx="80645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200" b="1">
                <a:solidFill>
                  <a:srgbClr val="000099"/>
                </a:solidFill>
                <a:latin typeface="Times New Roman" panose="02020603050405020304" pitchFamily="18" charset="0"/>
              </a:rPr>
              <a:t>式中，</a:t>
            </a:r>
            <a:r>
              <a:rPr kumimoji="1" lang="en-US" altLang="zh-CN" sz="2200" b="1">
                <a:solidFill>
                  <a:srgbClr val="000099"/>
                </a:solidFill>
                <a:latin typeface="Times New Roman" panose="02020603050405020304" pitchFamily="18" charset="0"/>
              </a:rPr>
              <a:t>N</a:t>
            </a:r>
            <a:r>
              <a:rPr kumimoji="1" lang="en-US" altLang="zh-CN" sz="2200" b="1" baseline="-25000">
                <a:solidFill>
                  <a:srgbClr val="000099"/>
                </a:solidFill>
                <a:latin typeface="Times New Roman" panose="02020603050405020304" pitchFamily="18" charset="0"/>
              </a:rPr>
              <a:t>i</a:t>
            </a:r>
            <a:r>
              <a:rPr kumimoji="1" lang="zh-CN" altLang="en-US" sz="2200" b="1">
                <a:solidFill>
                  <a:srgbClr val="000099"/>
                </a:solidFill>
                <a:latin typeface="Times New Roman" panose="02020603050405020304" pitchFamily="18" charset="0"/>
              </a:rPr>
              <a:t>、</a:t>
            </a:r>
            <a:r>
              <a:rPr kumimoji="1" lang="en-US" altLang="zh-CN" sz="2200" b="1">
                <a:solidFill>
                  <a:srgbClr val="000099"/>
                </a:solidFill>
                <a:latin typeface="Times New Roman" panose="02020603050405020304" pitchFamily="18" charset="0"/>
              </a:rPr>
              <a:t>N</a:t>
            </a:r>
            <a:r>
              <a:rPr kumimoji="1" lang="en-US" altLang="zh-CN" sz="2200" b="1" baseline="-25000">
                <a:solidFill>
                  <a:srgbClr val="000099"/>
                </a:solidFill>
                <a:latin typeface="Times New Roman" panose="02020603050405020304" pitchFamily="18" charset="0"/>
              </a:rPr>
              <a:t>j</a:t>
            </a:r>
            <a:r>
              <a:rPr kumimoji="1" lang="zh-CN" altLang="en-US" sz="2200" b="1">
                <a:solidFill>
                  <a:srgbClr val="000099"/>
                </a:solidFill>
                <a:latin typeface="Times New Roman" panose="02020603050405020304" pitchFamily="18" charset="0"/>
              </a:rPr>
              <a:t>为所含</a:t>
            </a:r>
            <a:r>
              <a:rPr kumimoji="1" lang="en-US" altLang="zh-CN" sz="2200" b="1">
                <a:solidFill>
                  <a:srgbClr val="000099"/>
                </a:solidFill>
                <a:latin typeface="Times New Roman" panose="02020603050405020304" pitchFamily="18" charset="0"/>
              </a:rPr>
              <a:t>C</a:t>
            </a:r>
            <a:r>
              <a:rPr kumimoji="1" lang="zh-CN" altLang="en-US" sz="2200" b="1">
                <a:solidFill>
                  <a:srgbClr val="000099"/>
                </a:solidFill>
                <a:latin typeface="Times New Roman" panose="02020603050405020304" pitchFamily="18" charset="0"/>
              </a:rPr>
              <a:t>原子数，若</a:t>
            </a:r>
            <a:r>
              <a:rPr kumimoji="1" lang="en-US" altLang="zh-CN" sz="2200" b="1">
                <a:solidFill>
                  <a:srgbClr val="000099"/>
                </a:solidFill>
                <a:latin typeface="Times New Roman" panose="02020603050405020304" pitchFamily="18" charset="0"/>
              </a:rPr>
              <a:t>i</a:t>
            </a:r>
            <a:r>
              <a:rPr kumimoji="1" lang="zh-CN" altLang="en-US" sz="2200" b="1">
                <a:solidFill>
                  <a:srgbClr val="000099"/>
                </a:solidFill>
                <a:latin typeface="Times New Roman" panose="02020603050405020304" pitchFamily="18" charset="0"/>
              </a:rPr>
              <a:t>、</a:t>
            </a:r>
            <a:r>
              <a:rPr kumimoji="1" lang="en-US" altLang="zh-CN" sz="2200" b="1">
                <a:solidFill>
                  <a:srgbClr val="000099"/>
                </a:solidFill>
                <a:latin typeface="Times New Roman" panose="02020603050405020304" pitchFamily="18" charset="0"/>
              </a:rPr>
              <a:t>j</a:t>
            </a:r>
            <a:r>
              <a:rPr kumimoji="1" lang="zh-CN" altLang="en-US" sz="2200" b="1">
                <a:solidFill>
                  <a:srgbClr val="000099"/>
                </a:solidFill>
                <a:latin typeface="Times New Roman" panose="02020603050405020304" pitchFamily="18" charset="0"/>
              </a:rPr>
              <a:t>中含有</a:t>
            </a:r>
            <a:r>
              <a:rPr kumimoji="1" lang="en-US" altLang="zh-CN" sz="2200" b="1">
                <a:solidFill>
                  <a:srgbClr val="000099"/>
                </a:solidFill>
                <a:latin typeface="Times New Roman" panose="02020603050405020304" pitchFamily="18" charset="0"/>
              </a:rPr>
              <a:t>C</a:t>
            </a:r>
            <a:r>
              <a:rPr kumimoji="1" lang="zh-CN" altLang="en-US" sz="2200" b="1">
                <a:solidFill>
                  <a:srgbClr val="000099"/>
                </a:solidFill>
                <a:latin typeface="Times New Roman" panose="02020603050405020304" pitchFamily="18" charset="0"/>
              </a:rPr>
              <a:t>、</a:t>
            </a:r>
            <a:r>
              <a:rPr kumimoji="1" lang="en-US" altLang="zh-CN" sz="2200" b="1">
                <a:solidFill>
                  <a:srgbClr val="000099"/>
                </a:solidFill>
                <a:latin typeface="Times New Roman" panose="02020603050405020304" pitchFamily="18" charset="0"/>
              </a:rPr>
              <a:t>H</a:t>
            </a:r>
            <a:r>
              <a:rPr kumimoji="1" lang="zh-CN" altLang="en-US" sz="2200" b="1">
                <a:solidFill>
                  <a:srgbClr val="000099"/>
                </a:solidFill>
                <a:latin typeface="Times New Roman" panose="02020603050405020304" pitchFamily="18" charset="0"/>
              </a:rPr>
              <a:t>之外的其它原子，</a:t>
            </a:r>
            <a:r>
              <a:rPr kumimoji="1" lang="en-US" altLang="zh-CN" sz="2200" b="1">
                <a:solidFill>
                  <a:srgbClr val="000099"/>
                </a:solidFill>
                <a:latin typeface="Times New Roman" panose="02020603050405020304" pitchFamily="18" charset="0"/>
              </a:rPr>
              <a:t>W</a:t>
            </a:r>
            <a:r>
              <a:rPr kumimoji="1" lang="zh-CN" altLang="en-US" sz="2200" b="1">
                <a:solidFill>
                  <a:srgbClr val="000099"/>
                </a:solidFill>
                <a:latin typeface="Times New Roman" panose="02020603050405020304" pitchFamily="18" charset="0"/>
              </a:rPr>
              <a:t>＝</a:t>
            </a:r>
            <a:r>
              <a:rPr kumimoji="1" lang="en-US" altLang="zh-CN" sz="2200" b="1">
                <a:solidFill>
                  <a:srgbClr val="000099"/>
                </a:solidFill>
                <a:latin typeface="Times New Roman" panose="02020603050405020304" pitchFamily="18" charset="0"/>
              </a:rPr>
              <a:t>0</a:t>
            </a:r>
            <a:r>
              <a:rPr kumimoji="1" lang="zh-CN" altLang="en-US" sz="2200" b="1">
                <a:solidFill>
                  <a:srgbClr val="000099"/>
                </a:solidFill>
                <a:latin typeface="Times New Roman" panose="02020603050405020304" pitchFamily="18" charset="0"/>
              </a:rPr>
              <a:t>；△为基团值，见附表。</a:t>
            </a:r>
            <a:br>
              <a:rPr kumimoji="1" lang="zh-CN" altLang="en-US" sz="2200" b="1">
                <a:solidFill>
                  <a:srgbClr val="000099"/>
                </a:solidFill>
                <a:latin typeface="Times New Roman" panose="02020603050405020304" pitchFamily="18" charset="0"/>
              </a:rPr>
            </a:br>
            <a:r>
              <a:rPr kumimoji="1" lang="zh-CN" altLang="en-US" sz="2200" b="1">
                <a:solidFill>
                  <a:srgbClr val="000099"/>
                </a:solidFill>
                <a:latin typeface="Times New Roman" panose="02020603050405020304" pitchFamily="18" charset="0"/>
              </a:rPr>
              <a:t>       </a:t>
            </a:r>
            <a:r>
              <a:rPr kumimoji="1" lang="en-US" altLang="zh-CN" sz="2200" b="1">
                <a:solidFill>
                  <a:srgbClr val="000099"/>
                </a:solidFill>
                <a:latin typeface="Times New Roman" panose="02020603050405020304" pitchFamily="18" charset="0"/>
              </a:rPr>
              <a:t>(3)  </a:t>
            </a:r>
            <a:r>
              <a:rPr kumimoji="1" lang="zh-CN" altLang="en-US" sz="2200" b="1">
                <a:solidFill>
                  <a:srgbClr val="000099"/>
                </a:solidFill>
                <a:latin typeface="Times New Roman" panose="02020603050405020304" pitchFamily="18" charset="0"/>
              </a:rPr>
              <a:t>对缔合体系，取温度的弱函数：</a:t>
            </a:r>
            <a:endParaRPr kumimoji="1" lang="zh-CN" altLang="en-US" sz="2200" b="1">
              <a:solidFill>
                <a:schemeClr val="accent2"/>
              </a:solidFill>
              <a:latin typeface="Times New Roman" panose="02020603050405020304" pitchFamily="18" charset="0"/>
              <a:sym typeface="Symbol" panose="05050102010706020507" pitchFamily="18" charset="2"/>
            </a:endParaRPr>
          </a:p>
        </p:txBody>
      </p:sp>
      <p:graphicFrame>
        <p:nvGraphicFramePr>
          <p:cNvPr id="192519" name="Object 9">
            <a:extLst>
              <a:ext uri="{FF2B5EF4-FFF2-40B4-BE49-F238E27FC236}">
                <a16:creationId xmlns:a16="http://schemas.microsoft.com/office/drawing/2014/main" id="{C347342C-3595-4F66-AE82-564763FBCEC1}"/>
              </a:ext>
            </a:extLst>
          </p:cNvPr>
          <p:cNvGraphicFramePr>
            <a:graphicFrameLocks noChangeAspect="1"/>
          </p:cNvGraphicFramePr>
          <p:nvPr/>
        </p:nvGraphicFramePr>
        <p:xfrm>
          <a:off x="1258888" y="3357563"/>
          <a:ext cx="2555875" cy="431800"/>
        </p:xfrm>
        <a:graphic>
          <a:graphicData uri="http://schemas.openxmlformats.org/presentationml/2006/ole">
            <mc:AlternateContent xmlns:mc="http://schemas.openxmlformats.org/markup-compatibility/2006">
              <mc:Choice xmlns:v="urn:schemas-microsoft-com:vml" Requires="v">
                <p:oleObj spid="_x0000_s56348" name="公式" r:id="rId7" imgW="1435100" imgH="241300" progId="Equation.3">
                  <p:embed/>
                </p:oleObj>
              </mc:Choice>
              <mc:Fallback>
                <p:oleObj name="公式" r:id="rId7" imgW="1435100" imgH="241300" progId="Equation.3">
                  <p:embed/>
                  <p:pic>
                    <p:nvPicPr>
                      <p:cNvPr id="192519" name="Object 9">
                        <a:extLst>
                          <a:ext uri="{FF2B5EF4-FFF2-40B4-BE49-F238E27FC236}">
                            <a16:creationId xmlns:a16="http://schemas.microsoft.com/office/drawing/2014/main" id="{C347342C-3595-4F66-AE82-564763FBCE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3357563"/>
                        <a:ext cx="2555875" cy="4318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2520" name="Object 10">
            <a:extLst>
              <a:ext uri="{FF2B5EF4-FFF2-40B4-BE49-F238E27FC236}">
                <a16:creationId xmlns:a16="http://schemas.microsoft.com/office/drawing/2014/main" id="{493E9F14-78F9-45B3-A0EE-70880700A861}"/>
              </a:ext>
            </a:extLst>
          </p:cNvPr>
          <p:cNvGraphicFramePr>
            <a:graphicFrameLocks noChangeAspect="1"/>
          </p:cNvGraphicFramePr>
          <p:nvPr/>
        </p:nvGraphicFramePr>
        <p:xfrm>
          <a:off x="3995738" y="3213100"/>
          <a:ext cx="3960812" cy="698500"/>
        </p:xfrm>
        <a:graphic>
          <a:graphicData uri="http://schemas.openxmlformats.org/presentationml/2006/ole">
            <mc:AlternateContent xmlns:mc="http://schemas.openxmlformats.org/markup-compatibility/2006">
              <mc:Choice xmlns:v="urn:schemas-microsoft-com:vml" Requires="v">
                <p:oleObj spid="_x0000_s56349" name="公式" r:id="rId9" imgW="2819400" imgH="495300" progId="Equation.3">
                  <p:embed/>
                </p:oleObj>
              </mc:Choice>
              <mc:Fallback>
                <p:oleObj name="公式" r:id="rId9" imgW="2819400" imgH="495300" progId="Equation.3">
                  <p:embed/>
                  <p:pic>
                    <p:nvPicPr>
                      <p:cNvPr id="192520" name="Object 10">
                        <a:extLst>
                          <a:ext uri="{FF2B5EF4-FFF2-40B4-BE49-F238E27FC236}">
                            <a16:creationId xmlns:a16="http://schemas.microsoft.com/office/drawing/2014/main" id="{493E9F14-78F9-45B3-A0EE-70880700A86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3213100"/>
                        <a:ext cx="3960812" cy="6985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2521" name="Text Box 11">
            <a:extLst>
              <a:ext uri="{FF2B5EF4-FFF2-40B4-BE49-F238E27FC236}">
                <a16:creationId xmlns:a16="http://schemas.microsoft.com/office/drawing/2014/main" id="{5B2B29EA-C361-4B7A-BDDB-DDF2D7FB8319}"/>
              </a:ext>
            </a:extLst>
          </p:cNvPr>
          <p:cNvSpPr txBox="1">
            <a:spLocks noChangeArrowheads="1"/>
          </p:cNvSpPr>
          <p:nvPr/>
        </p:nvSpPr>
        <p:spPr bwMode="auto">
          <a:xfrm>
            <a:off x="539750" y="5373688"/>
            <a:ext cx="80645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200" b="1">
                <a:solidFill>
                  <a:srgbClr val="000099"/>
                </a:solidFill>
                <a:latin typeface="Times New Roman" panose="02020603050405020304" pitchFamily="18" charset="0"/>
              </a:rPr>
              <a:t>此外，还有导热系数、扩散系数等性质的估算，可参考有关手册，这里不再解释。</a:t>
            </a:r>
            <a:endParaRPr kumimoji="1" lang="zh-CN" altLang="en-US" sz="2200" b="1">
              <a:solidFill>
                <a:schemeClr val="accent2"/>
              </a:solidFill>
              <a:latin typeface="Times New Roman" panose="02020603050405020304" pitchFamily="18" charset="0"/>
              <a:sym typeface="Symbol" panose="05050102010706020507" pitchFamily="18" charset="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标题 1">
            <a:extLst>
              <a:ext uri="{FF2B5EF4-FFF2-40B4-BE49-F238E27FC236}">
                <a16:creationId xmlns:a16="http://schemas.microsoft.com/office/drawing/2014/main" id="{501E28C4-BF30-423A-8D9C-FB62B8E88D68}"/>
              </a:ext>
            </a:extLst>
          </p:cNvPr>
          <p:cNvSpPr>
            <a:spLocks noGrp="1" noChangeArrowheads="1"/>
          </p:cNvSpPr>
          <p:nvPr>
            <p:ph type="title"/>
          </p:nvPr>
        </p:nvSpPr>
        <p:spPr/>
        <p:txBody>
          <a:bodyPr/>
          <a:lstStyle/>
          <a:p>
            <a:r>
              <a:rPr lang="en-US" altLang="zh-CN"/>
              <a:t>2.10 UNIFAC </a:t>
            </a:r>
            <a:r>
              <a:rPr lang="zh-CN" altLang="en-US"/>
              <a:t>法</a:t>
            </a:r>
          </a:p>
        </p:txBody>
      </p:sp>
      <p:sp>
        <p:nvSpPr>
          <p:cNvPr id="3" name="内容占位符 2">
            <a:extLst>
              <a:ext uri="{FF2B5EF4-FFF2-40B4-BE49-F238E27FC236}">
                <a16:creationId xmlns:a16="http://schemas.microsoft.com/office/drawing/2014/main" id="{1AF8D2BF-F05A-4FA6-B122-89F5667C1E68}"/>
              </a:ext>
            </a:extLst>
          </p:cNvPr>
          <p:cNvSpPr>
            <a:spLocks noGrp="1"/>
          </p:cNvSpPr>
          <p:nvPr>
            <p:ph idx="1"/>
          </p:nvPr>
        </p:nvSpPr>
        <p:spPr/>
        <p:txBody>
          <a:bodyPr/>
          <a:lstStyle/>
          <a:p>
            <a:pPr marL="0" indent="0">
              <a:lnSpc>
                <a:spcPct val="120000"/>
              </a:lnSpc>
              <a:defRPr/>
            </a:pPr>
            <a:r>
              <a:rPr lang="en-US" altLang="zh-CN" sz="3200" b="1" dirty="0">
                <a:latin typeface="Times New Roman" pitchFamily="18" charset="0"/>
              </a:rPr>
              <a:t>UNIFAC</a:t>
            </a:r>
            <a:r>
              <a:rPr lang="zh-CN" altLang="en-US" sz="3200" b="1" dirty="0">
                <a:latin typeface="Times New Roman" pitchFamily="18" charset="0"/>
              </a:rPr>
              <a:t>法是</a:t>
            </a:r>
            <a:r>
              <a:rPr lang="en-US" altLang="zh-CN" sz="3200" b="1" dirty="0">
                <a:latin typeface="Times New Roman" pitchFamily="18" charset="0"/>
              </a:rPr>
              <a:t>1975</a:t>
            </a:r>
            <a:r>
              <a:rPr lang="zh-CN" altLang="en-US" sz="3200" b="1" dirty="0">
                <a:latin typeface="Times New Roman" pitchFamily="18" charset="0"/>
              </a:rPr>
              <a:t>年发表的，是将基团法和</a:t>
            </a:r>
            <a:r>
              <a:rPr lang="en-US" altLang="zh-CN" sz="3200" b="1" dirty="0">
                <a:latin typeface="Times New Roman" pitchFamily="18" charset="0"/>
              </a:rPr>
              <a:t>UNIQUAC</a:t>
            </a:r>
            <a:r>
              <a:rPr lang="zh-CN" altLang="en-US" sz="3200" b="1" dirty="0">
                <a:latin typeface="Times New Roman" pitchFamily="18" charset="0"/>
              </a:rPr>
              <a:t>模型结合起来的，目前广泛用于活度系数的估算。</a:t>
            </a:r>
          </a:p>
          <a:p>
            <a:pPr marL="0" indent="0">
              <a:lnSpc>
                <a:spcPct val="120000"/>
              </a:lnSpc>
              <a:defRPr/>
            </a:pPr>
            <a:r>
              <a:rPr lang="zh-CN" altLang="en-US" sz="3200" b="1" dirty="0">
                <a:latin typeface="Times New Roman" pitchFamily="18" charset="0"/>
              </a:rPr>
              <a:t>基本公式为</a:t>
            </a:r>
            <a:r>
              <a:rPr lang="zh-CN" altLang="en-US" sz="3600" b="1" dirty="0">
                <a:latin typeface="Times New Roman" pitchFamily="18" charset="0"/>
              </a:rPr>
              <a:t>：</a:t>
            </a:r>
          </a:p>
          <a:p>
            <a:pPr>
              <a:defRPr/>
            </a:pPr>
            <a:endParaRPr lang="zh-CN" altLang="en-US" dirty="0"/>
          </a:p>
        </p:txBody>
      </p:sp>
      <p:graphicFrame>
        <p:nvGraphicFramePr>
          <p:cNvPr id="193540" name="Object 4">
            <a:extLst>
              <a:ext uri="{FF2B5EF4-FFF2-40B4-BE49-F238E27FC236}">
                <a16:creationId xmlns:a16="http://schemas.microsoft.com/office/drawing/2014/main" id="{1244E5C5-E511-456C-B5AB-C2B1438836FF}"/>
              </a:ext>
            </a:extLst>
          </p:cNvPr>
          <p:cNvGraphicFramePr>
            <a:graphicFrameLocks noChangeAspect="1"/>
          </p:cNvGraphicFramePr>
          <p:nvPr/>
        </p:nvGraphicFramePr>
        <p:xfrm>
          <a:off x="2195513" y="4581525"/>
          <a:ext cx="5703887" cy="1079500"/>
        </p:xfrm>
        <a:graphic>
          <a:graphicData uri="http://schemas.openxmlformats.org/presentationml/2006/ole">
            <mc:AlternateContent xmlns:mc="http://schemas.openxmlformats.org/markup-compatibility/2006">
              <mc:Choice xmlns:v="urn:schemas-microsoft-com:vml" Requires="v">
                <p:oleObj spid="_x0000_s57352" name="公式" r:id="rId3" imgW="1257300" imgH="241300" progId="Equation.3">
                  <p:embed/>
                </p:oleObj>
              </mc:Choice>
              <mc:Fallback>
                <p:oleObj name="公式" r:id="rId3" imgW="1257300" imgH="241300" progId="Equation.3">
                  <p:embed/>
                  <p:pic>
                    <p:nvPicPr>
                      <p:cNvPr id="193540" name="Object 4">
                        <a:extLst>
                          <a:ext uri="{FF2B5EF4-FFF2-40B4-BE49-F238E27FC236}">
                            <a16:creationId xmlns:a16="http://schemas.microsoft.com/office/drawing/2014/main" id="{1244E5C5-E511-456C-B5AB-C2B1438836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4581525"/>
                        <a:ext cx="57038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标题 1">
            <a:extLst>
              <a:ext uri="{FF2B5EF4-FFF2-40B4-BE49-F238E27FC236}">
                <a16:creationId xmlns:a16="http://schemas.microsoft.com/office/drawing/2014/main" id="{E0AD1549-26A7-4FC4-B6DA-E83E752739A2}"/>
              </a:ext>
            </a:extLst>
          </p:cNvPr>
          <p:cNvSpPr>
            <a:spLocks noGrp="1" noChangeArrowheads="1"/>
          </p:cNvSpPr>
          <p:nvPr>
            <p:ph type="title"/>
          </p:nvPr>
        </p:nvSpPr>
        <p:spPr/>
        <p:txBody>
          <a:bodyPr/>
          <a:lstStyle/>
          <a:p>
            <a:endParaRPr lang="zh-CN" altLang="en-US"/>
          </a:p>
        </p:txBody>
      </p:sp>
      <p:sp>
        <p:nvSpPr>
          <p:cNvPr id="194563" name="内容占位符 2">
            <a:extLst>
              <a:ext uri="{FF2B5EF4-FFF2-40B4-BE49-F238E27FC236}">
                <a16:creationId xmlns:a16="http://schemas.microsoft.com/office/drawing/2014/main" id="{BE15C97F-19D1-48A3-92CB-5ED8DF889131}"/>
              </a:ext>
            </a:extLst>
          </p:cNvPr>
          <p:cNvSpPr>
            <a:spLocks noGrp="1" noChangeArrowheads="1"/>
          </p:cNvSpPr>
          <p:nvPr>
            <p:ph idx="1"/>
          </p:nvPr>
        </p:nvSpPr>
        <p:spPr/>
        <p:txBody>
          <a:bodyPr/>
          <a:lstStyle/>
          <a:p>
            <a:r>
              <a:rPr lang="zh-CN" altLang="en-US" sz="3200" b="1">
                <a:latin typeface="Times New Roman" panose="02020603050405020304" pitchFamily="18" charset="0"/>
                <a:cs typeface="Times New Roman" panose="02020603050405020304" pitchFamily="18" charset="0"/>
              </a:rPr>
              <a:t>         为活度系数组合项，主要反映分子大小和形状的差别</a:t>
            </a:r>
            <a:r>
              <a:rPr lang="zh-CN" altLang="en-US" sz="3200">
                <a:latin typeface="Times New Roman" panose="02020603050405020304" pitchFamily="18" charset="0"/>
                <a:cs typeface="Times New Roman" panose="02020603050405020304" pitchFamily="18" charset="0"/>
              </a:rPr>
              <a:t>；</a:t>
            </a:r>
            <a:r>
              <a:rPr lang="zh-CN" altLang="en-US" sz="3200" b="1">
                <a:latin typeface="Times New Roman" panose="02020603050405020304" pitchFamily="18" charset="0"/>
                <a:cs typeface="Times New Roman" panose="02020603050405020304" pitchFamily="18" charset="0"/>
              </a:rPr>
              <a:t>只与纯物质结构和性质有关，与其他分子存在无关。</a:t>
            </a:r>
            <a:endParaRPr lang="en-US" altLang="zh-CN" sz="3200" b="1">
              <a:latin typeface="Times New Roman" panose="02020603050405020304" pitchFamily="18" charset="0"/>
              <a:cs typeface="Times New Roman" panose="02020603050405020304" pitchFamily="18" charset="0"/>
            </a:endParaRPr>
          </a:p>
          <a:p>
            <a:r>
              <a:rPr lang="zh-CN" altLang="en-US" sz="3200" b="1">
                <a:latin typeface="Times New Roman" panose="02020603050405020304" pitchFamily="18" charset="0"/>
                <a:cs typeface="Times New Roman" panose="02020603050405020304" pitchFamily="18" charset="0"/>
              </a:rPr>
              <a:t>        为活度系数剩余相，表示基团之间相互作用的影响</a:t>
            </a:r>
            <a:r>
              <a:rPr lang="zh-CN" altLang="en-US" sz="3200">
                <a:latin typeface="Times New Roman" panose="02020603050405020304" pitchFamily="18" charset="0"/>
                <a:cs typeface="Times New Roman" panose="02020603050405020304" pitchFamily="18" charset="0"/>
              </a:rPr>
              <a:t>。</a:t>
            </a:r>
            <a:endParaRPr lang="zh-CN" altLang="en-US" sz="3200">
              <a:latin typeface="Arial" panose="020B0604020202020204" pitchFamily="34" charset="0"/>
            </a:endParaRPr>
          </a:p>
          <a:p>
            <a:endParaRPr lang="zh-CN" altLang="en-US" sz="3200" b="1">
              <a:latin typeface="Arial" panose="020B0604020202020204" pitchFamily="34" charset="0"/>
            </a:endParaRPr>
          </a:p>
          <a:p>
            <a:endParaRPr lang="zh-CN" altLang="en-US" b="1"/>
          </a:p>
        </p:txBody>
      </p:sp>
      <p:graphicFrame>
        <p:nvGraphicFramePr>
          <p:cNvPr id="194564" name="Object 7">
            <a:extLst>
              <a:ext uri="{FF2B5EF4-FFF2-40B4-BE49-F238E27FC236}">
                <a16:creationId xmlns:a16="http://schemas.microsoft.com/office/drawing/2014/main" id="{04368147-5E8E-4075-90E2-50A3FF61A9AB}"/>
              </a:ext>
            </a:extLst>
          </p:cNvPr>
          <p:cNvGraphicFramePr>
            <a:graphicFrameLocks noChangeAspect="1"/>
          </p:cNvGraphicFramePr>
          <p:nvPr/>
        </p:nvGraphicFramePr>
        <p:xfrm>
          <a:off x="1187450" y="1700213"/>
          <a:ext cx="852488" cy="576262"/>
        </p:xfrm>
        <a:graphic>
          <a:graphicData uri="http://schemas.openxmlformats.org/presentationml/2006/ole">
            <mc:AlternateContent xmlns:mc="http://schemas.openxmlformats.org/markup-compatibility/2006">
              <mc:Choice xmlns:v="urn:schemas-microsoft-com:vml" Requires="v">
                <p:oleObj spid="_x0000_s58382" name="公式" r:id="rId3" imgW="355446" imgH="241195" progId="Equation.3">
                  <p:embed/>
                </p:oleObj>
              </mc:Choice>
              <mc:Fallback>
                <p:oleObj name="公式" r:id="rId3" imgW="355446" imgH="241195" progId="Equation.3">
                  <p:embed/>
                  <p:pic>
                    <p:nvPicPr>
                      <p:cNvPr id="194564" name="Object 7">
                        <a:extLst>
                          <a:ext uri="{FF2B5EF4-FFF2-40B4-BE49-F238E27FC236}">
                            <a16:creationId xmlns:a16="http://schemas.microsoft.com/office/drawing/2014/main" id="{04368147-5E8E-4075-90E2-50A3FF61A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700213"/>
                        <a:ext cx="8524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565" name="Object 6">
            <a:extLst>
              <a:ext uri="{FF2B5EF4-FFF2-40B4-BE49-F238E27FC236}">
                <a16:creationId xmlns:a16="http://schemas.microsoft.com/office/drawing/2014/main" id="{6149EACE-533B-410B-95F8-1DCDF0C5AB94}"/>
              </a:ext>
            </a:extLst>
          </p:cNvPr>
          <p:cNvGraphicFramePr>
            <a:graphicFrameLocks noChangeAspect="1"/>
          </p:cNvGraphicFramePr>
          <p:nvPr/>
        </p:nvGraphicFramePr>
        <p:xfrm>
          <a:off x="1116013" y="3284538"/>
          <a:ext cx="922337" cy="623887"/>
        </p:xfrm>
        <a:graphic>
          <a:graphicData uri="http://schemas.openxmlformats.org/presentationml/2006/ole">
            <mc:AlternateContent xmlns:mc="http://schemas.openxmlformats.org/markup-compatibility/2006">
              <mc:Choice xmlns:v="urn:schemas-microsoft-com:vml" Requires="v">
                <p:oleObj spid="_x0000_s58383" name="公式" r:id="rId5" imgW="355446" imgH="241195" progId="Equation.3">
                  <p:embed/>
                </p:oleObj>
              </mc:Choice>
              <mc:Fallback>
                <p:oleObj name="公式" r:id="rId5" imgW="355446" imgH="241195" progId="Equation.3">
                  <p:embed/>
                  <p:pic>
                    <p:nvPicPr>
                      <p:cNvPr id="194565" name="Object 6">
                        <a:extLst>
                          <a:ext uri="{FF2B5EF4-FFF2-40B4-BE49-F238E27FC236}">
                            <a16:creationId xmlns:a16="http://schemas.microsoft.com/office/drawing/2014/main" id="{6149EACE-533B-410B-95F8-1DCDF0C5AB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3284538"/>
                        <a:ext cx="922337"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5586" name="Object 4">
            <a:extLst>
              <a:ext uri="{FF2B5EF4-FFF2-40B4-BE49-F238E27FC236}">
                <a16:creationId xmlns:a16="http://schemas.microsoft.com/office/drawing/2014/main" id="{3DD3BA27-ECE7-4760-8A70-7656CBB90A81}"/>
              </a:ext>
            </a:extLst>
          </p:cNvPr>
          <p:cNvGraphicFramePr>
            <a:graphicFrameLocks noChangeAspect="1"/>
          </p:cNvGraphicFramePr>
          <p:nvPr>
            <p:ph sz="quarter" idx="1"/>
          </p:nvPr>
        </p:nvGraphicFramePr>
        <p:xfrm>
          <a:off x="2195513" y="188913"/>
          <a:ext cx="4176712" cy="4135437"/>
        </p:xfrm>
        <a:graphic>
          <a:graphicData uri="http://schemas.openxmlformats.org/presentationml/2006/ole">
            <mc:AlternateContent xmlns:mc="http://schemas.openxmlformats.org/markup-compatibility/2006">
              <mc:Choice xmlns:v="urn:schemas-microsoft-com:vml" Requires="v">
                <p:oleObj spid="_x0000_s59418" name="公式" r:id="rId3" imgW="2565400" imgH="2540000" progId="Equation.3">
                  <p:embed/>
                </p:oleObj>
              </mc:Choice>
              <mc:Fallback>
                <p:oleObj name="公式" r:id="rId3" imgW="2565400" imgH="2540000" progId="Equation.3">
                  <p:embed/>
                  <p:pic>
                    <p:nvPicPr>
                      <p:cNvPr id="195586" name="Object 4">
                        <a:extLst>
                          <a:ext uri="{FF2B5EF4-FFF2-40B4-BE49-F238E27FC236}">
                            <a16:creationId xmlns:a16="http://schemas.microsoft.com/office/drawing/2014/main" id="{3DD3BA27-ECE7-4760-8A70-7656CBB90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88913"/>
                        <a:ext cx="4176712" cy="413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87" name="Text Box 12">
            <a:extLst>
              <a:ext uri="{FF2B5EF4-FFF2-40B4-BE49-F238E27FC236}">
                <a16:creationId xmlns:a16="http://schemas.microsoft.com/office/drawing/2014/main" id="{7701E9CF-28B6-48B7-919C-DB32F947838B}"/>
              </a:ext>
            </a:extLst>
          </p:cNvPr>
          <p:cNvSpPr txBox="1">
            <a:spLocks noChangeArrowheads="1"/>
          </p:cNvSpPr>
          <p:nvPr/>
        </p:nvSpPr>
        <p:spPr bwMode="auto">
          <a:xfrm>
            <a:off x="611188" y="5876925"/>
            <a:ext cx="5256212"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endParaRPr lang="en-US" altLang="zh-CN" sz="1800">
              <a:solidFill>
                <a:srgbClr val="000000"/>
              </a:solidFill>
            </a:endParaRPr>
          </a:p>
          <a:p>
            <a:pPr eaLnBrk="1" hangingPunct="1">
              <a:spcBef>
                <a:spcPct val="50000"/>
              </a:spcBef>
              <a:buClrTx/>
              <a:buSzTx/>
              <a:buFontTx/>
              <a:buNone/>
            </a:pPr>
            <a:endParaRPr lang="en-US" altLang="zh-CN" sz="1800">
              <a:solidFill>
                <a:srgbClr val="000000"/>
              </a:solidFill>
            </a:endParaRPr>
          </a:p>
        </p:txBody>
      </p:sp>
      <p:grpSp>
        <p:nvGrpSpPr>
          <p:cNvPr id="195588" name="Group 22">
            <a:extLst>
              <a:ext uri="{FF2B5EF4-FFF2-40B4-BE49-F238E27FC236}">
                <a16:creationId xmlns:a16="http://schemas.microsoft.com/office/drawing/2014/main" id="{9A273B9A-D1E6-458F-82AC-16449D0D6921}"/>
              </a:ext>
            </a:extLst>
          </p:cNvPr>
          <p:cNvGrpSpPr>
            <a:grpSpLocks/>
          </p:cNvGrpSpPr>
          <p:nvPr/>
        </p:nvGrpSpPr>
        <p:grpSpPr bwMode="auto">
          <a:xfrm>
            <a:off x="827088" y="4365625"/>
            <a:ext cx="7848600" cy="1917700"/>
            <a:chOff x="521" y="2750"/>
            <a:chExt cx="4944" cy="1208"/>
          </a:xfrm>
        </p:grpSpPr>
        <p:graphicFrame>
          <p:nvGraphicFramePr>
            <p:cNvPr id="195589" name="Object 7">
              <a:extLst>
                <a:ext uri="{FF2B5EF4-FFF2-40B4-BE49-F238E27FC236}">
                  <a16:creationId xmlns:a16="http://schemas.microsoft.com/office/drawing/2014/main" id="{BF7F6524-0AF1-4990-96D7-BB1852F121F5}"/>
                </a:ext>
              </a:extLst>
            </p:cNvPr>
            <p:cNvGraphicFramePr>
              <a:graphicFrameLocks noChangeAspect="1"/>
            </p:cNvGraphicFramePr>
            <p:nvPr/>
          </p:nvGraphicFramePr>
          <p:xfrm>
            <a:off x="3334" y="2795"/>
            <a:ext cx="436" cy="231"/>
          </p:xfrm>
          <a:graphic>
            <a:graphicData uri="http://schemas.openxmlformats.org/presentationml/2006/ole">
              <mc:AlternateContent xmlns:mc="http://schemas.openxmlformats.org/markup-compatibility/2006">
                <mc:Choice xmlns:v="urn:schemas-microsoft-com:vml" Requires="v">
                  <p:oleObj spid="_x0000_s59419" name="公式" r:id="rId5" imgW="431613" imgH="228501" progId="Equation.3">
                    <p:embed/>
                  </p:oleObj>
                </mc:Choice>
                <mc:Fallback>
                  <p:oleObj name="公式" r:id="rId5" imgW="431613" imgH="228501" progId="Equation.3">
                    <p:embed/>
                    <p:pic>
                      <p:nvPicPr>
                        <p:cNvPr id="195589" name="Object 7">
                          <a:extLst>
                            <a:ext uri="{FF2B5EF4-FFF2-40B4-BE49-F238E27FC236}">
                              <a16:creationId xmlns:a16="http://schemas.microsoft.com/office/drawing/2014/main" id="{BF7F6524-0AF1-4990-96D7-BB1852F121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 y="2795"/>
                          <a:ext cx="43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590" name="Object 13">
              <a:extLst>
                <a:ext uri="{FF2B5EF4-FFF2-40B4-BE49-F238E27FC236}">
                  <a16:creationId xmlns:a16="http://schemas.microsoft.com/office/drawing/2014/main" id="{F9AE98AF-6FCF-4D4B-8E34-F6069097E420}"/>
                </a:ext>
              </a:extLst>
            </p:cNvPr>
            <p:cNvGraphicFramePr>
              <a:graphicFrameLocks noChangeAspect="1"/>
            </p:cNvGraphicFramePr>
            <p:nvPr/>
          </p:nvGraphicFramePr>
          <p:xfrm>
            <a:off x="5103" y="2976"/>
            <a:ext cx="183" cy="248"/>
          </p:xfrm>
          <a:graphic>
            <a:graphicData uri="http://schemas.openxmlformats.org/presentationml/2006/ole">
              <mc:AlternateContent xmlns:mc="http://schemas.openxmlformats.org/markup-compatibility/2006">
                <mc:Choice xmlns:v="urn:schemas-microsoft-com:vml" Requires="v">
                  <p:oleObj spid="_x0000_s59420" name="公式" r:id="rId7" imgW="177646" imgH="241091" progId="Equation.3">
                    <p:embed/>
                  </p:oleObj>
                </mc:Choice>
                <mc:Fallback>
                  <p:oleObj name="公式" r:id="rId7" imgW="177646" imgH="241091" progId="Equation.3">
                    <p:embed/>
                    <p:pic>
                      <p:nvPicPr>
                        <p:cNvPr id="195590" name="Object 13">
                          <a:extLst>
                            <a:ext uri="{FF2B5EF4-FFF2-40B4-BE49-F238E27FC236}">
                              <a16:creationId xmlns:a16="http://schemas.microsoft.com/office/drawing/2014/main" id="{F9AE98AF-6FCF-4D4B-8E34-F6069097E4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3" y="2976"/>
                          <a:ext cx="183"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5591" name="Text Box 6">
              <a:extLst>
                <a:ext uri="{FF2B5EF4-FFF2-40B4-BE49-F238E27FC236}">
                  <a16:creationId xmlns:a16="http://schemas.microsoft.com/office/drawing/2014/main" id="{89499959-6107-4A55-ABA3-372FC3A45511}"/>
                </a:ext>
              </a:extLst>
            </p:cNvPr>
            <p:cNvSpPr txBox="1">
              <a:spLocks noChangeArrowheads="1"/>
            </p:cNvSpPr>
            <p:nvPr/>
          </p:nvSpPr>
          <p:spPr bwMode="auto">
            <a:xfrm>
              <a:off x="521" y="2750"/>
              <a:ext cx="4944"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50000"/>
                </a:spcBef>
                <a:buClrTx/>
                <a:buSzTx/>
                <a:buFontTx/>
                <a:buNone/>
              </a:pPr>
              <a:r>
                <a:rPr lang="zh-CN" altLang="en-US" sz="2000" b="1">
                  <a:solidFill>
                    <a:srgbClr val="000000"/>
                  </a:solidFill>
                  <a:latin typeface="Times New Roman" panose="02020603050405020304" pitchFamily="18" charset="0"/>
                </a:rPr>
                <a:t>配位数</a:t>
              </a:r>
              <a:r>
                <a:rPr lang="en-US" altLang="zh-CN" sz="2000" b="1">
                  <a:solidFill>
                    <a:srgbClr val="000000"/>
                  </a:solidFill>
                  <a:latin typeface="Times New Roman" panose="02020603050405020304" pitchFamily="18" charset="0"/>
                </a:rPr>
                <a:t>Z</a:t>
              </a:r>
              <a:r>
                <a:rPr lang="zh-CN" altLang="en-US" sz="2000" b="1">
                  <a:solidFill>
                    <a:srgbClr val="000000"/>
                  </a:solidFill>
                  <a:latin typeface="Times New Roman" panose="02020603050405020304" pitchFamily="18" charset="0"/>
                </a:rPr>
                <a:t>取为</a:t>
              </a:r>
              <a:r>
                <a:rPr lang="en-US" altLang="zh-CN" sz="2000" b="1">
                  <a:solidFill>
                    <a:srgbClr val="000000"/>
                  </a:solidFill>
                  <a:latin typeface="Times New Roman" panose="02020603050405020304" pitchFamily="18" charset="0"/>
                </a:rPr>
                <a:t>10</a:t>
              </a:r>
              <a:r>
                <a:rPr lang="zh-CN" altLang="en-US" sz="2000" b="1">
                  <a:solidFill>
                    <a:srgbClr val="000000"/>
                  </a:solidFill>
                  <a:latin typeface="Times New Roman" panose="02020603050405020304" pitchFamily="18" charset="0"/>
                </a:rPr>
                <a:t>，</a:t>
              </a:r>
              <a:r>
                <a:rPr lang="en-US" altLang="zh-CN" sz="2000" b="1" i="1">
                  <a:solidFill>
                    <a:srgbClr val="000000"/>
                  </a:solidFill>
                  <a:latin typeface="Times New Roman" panose="02020603050405020304" pitchFamily="18" charset="0"/>
                </a:rPr>
                <a:t>x</a:t>
              </a:r>
              <a:r>
                <a:rPr lang="en-US" altLang="zh-CN" sz="2000" b="1" baseline="-25000">
                  <a:solidFill>
                    <a:srgbClr val="000000"/>
                  </a:solidFill>
                  <a:latin typeface="Times New Roman" panose="02020603050405020304" pitchFamily="18" charset="0"/>
                </a:rPr>
                <a:t>i</a:t>
              </a:r>
              <a:r>
                <a:rPr lang="zh-CN" altLang="en-US" sz="2000" b="1">
                  <a:solidFill>
                    <a:srgbClr val="000000"/>
                  </a:solidFill>
                  <a:latin typeface="Times New Roman" panose="02020603050405020304" pitchFamily="18" charset="0"/>
                </a:rPr>
                <a:t>是组分</a:t>
              </a:r>
              <a:r>
                <a:rPr lang="en-US" altLang="zh-CN" sz="2000" b="1">
                  <a:solidFill>
                    <a:srgbClr val="000000"/>
                  </a:solidFill>
                  <a:latin typeface="Times New Roman" panose="02020603050405020304" pitchFamily="18" charset="0"/>
                </a:rPr>
                <a:t>i</a:t>
              </a:r>
              <a:r>
                <a:rPr lang="zh-CN" altLang="en-US" sz="2000" b="1">
                  <a:solidFill>
                    <a:srgbClr val="000000"/>
                  </a:solidFill>
                  <a:latin typeface="Times New Roman" panose="02020603050405020304" pitchFamily="18" charset="0"/>
                </a:rPr>
                <a:t>的摩尔分数，        分别是表面积分数和体积分数，它们分别由表面积参数</a:t>
              </a:r>
              <a:r>
                <a:rPr lang="en-US" altLang="zh-CN" sz="2000" b="1" i="1">
                  <a:solidFill>
                    <a:srgbClr val="000000"/>
                  </a:solidFill>
                  <a:latin typeface="Times New Roman" panose="02020603050405020304" pitchFamily="18" charset="0"/>
                </a:rPr>
                <a:t>Q</a:t>
              </a:r>
              <a:r>
                <a:rPr lang="en-US" altLang="zh-CN" sz="2000" b="1" baseline="-25000">
                  <a:solidFill>
                    <a:srgbClr val="000000"/>
                  </a:solidFill>
                  <a:latin typeface="Times New Roman" panose="02020603050405020304" pitchFamily="18" charset="0"/>
                </a:rPr>
                <a:t>k</a:t>
              </a:r>
              <a:r>
                <a:rPr lang="zh-CN" altLang="en-US" sz="2000" b="1">
                  <a:solidFill>
                    <a:srgbClr val="000000"/>
                  </a:solidFill>
                  <a:latin typeface="Times New Roman" panose="02020603050405020304" pitchFamily="18" charset="0"/>
                </a:rPr>
                <a:t>和体积参数</a:t>
              </a:r>
              <a:r>
                <a:rPr lang="en-US" altLang="zh-CN" sz="2000" b="1" i="1">
                  <a:solidFill>
                    <a:srgbClr val="000000"/>
                  </a:solidFill>
                  <a:latin typeface="Times New Roman" panose="02020603050405020304" pitchFamily="18" charset="0"/>
                </a:rPr>
                <a:t>R</a:t>
              </a:r>
              <a:r>
                <a:rPr lang="en-US" altLang="zh-CN" sz="2000" b="1" baseline="-25000">
                  <a:solidFill>
                    <a:srgbClr val="000000"/>
                  </a:solidFill>
                  <a:latin typeface="Times New Roman" panose="02020603050405020304" pitchFamily="18" charset="0"/>
                </a:rPr>
                <a:t>k</a:t>
              </a:r>
              <a:r>
                <a:rPr lang="zh-CN" altLang="en-US" sz="2000" b="1">
                  <a:solidFill>
                    <a:srgbClr val="000000"/>
                  </a:solidFill>
                  <a:latin typeface="Times New Roman" panose="02020603050405020304" pitchFamily="18" charset="0"/>
                </a:rPr>
                <a:t>计算而得，式中     是在分子</a:t>
              </a:r>
              <a:r>
                <a:rPr lang="en-US" altLang="zh-CN" sz="2000" b="1">
                  <a:solidFill>
                    <a:srgbClr val="000000"/>
                  </a:solidFill>
                  <a:latin typeface="Times New Roman" panose="02020603050405020304" pitchFamily="18" charset="0"/>
                </a:rPr>
                <a:t>i</a:t>
              </a:r>
              <a:r>
                <a:rPr lang="zh-CN" altLang="en-US" sz="2000" b="1">
                  <a:solidFill>
                    <a:srgbClr val="000000"/>
                  </a:solidFill>
                  <a:latin typeface="Times New Roman" panose="02020603050405020304" pitchFamily="18" charset="0"/>
                </a:rPr>
                <a:t>中基团</a:t>
              </a:r>
              <a:r>
                <a:rPr lang="en-US" altLang="zh-CN" sz="2000" b="1">
                  <a:solidFill>
                    <a:srgbClr val="000000"/>
                  </a:solidFill>
                  <a:latin typeface="Times New Roman" panose="02020603050405020304" pitchFamily="18" charset="0"/>
                </a:rPr>
                <a:t>k</a:t>
              </a:r>
              <a:r>
                <a:rPr lang="zh-CN" altLang="en-US" sz="2000" b="1">
                  <a:solidFill>
                    <a:srgbClr val="000000"/>
                  </a:solidFill>
                  <a:latin typeface="Times New Roman" panose="02020603050405020304" pitchFamily="18" charset="0"/>
                </a:rPr>
                <a:t>的数目，它是整数。计算      需要的数据是所涉基团的</a:t>
              </a:r>
              <a:r>
                <a:rPr lang="en-US" altLang="zh-CN" sz="1800" b="1" i="1">
                  <a:solidFill>
                    <a:srgbClr val="000000"/>
                  </a:solidFill>
                  <a:latin typeface="Times New Roman" panose="02020603050405020304" pitchFamily="18" charset="0"/>
                </a:rPr>
                <a:t>Q</a:t>
              </a:r>
              <a:r>
                <a:rPr lang="en-US" altLang="zh-CN" sz="1800" b="1" baseline="-25000">
                  <a:solidFill>
                    <a:srgbClr val="000000"/>
                  </a:solidFill>
                  <a:latin typeface="Times New Roman" panose="02020603050405020304" pitchFamily="18" charset="0"/>
                </a:rPr>
                <a:t>k</a:t>
              </a:r>
              <a:r>
                <a:rPr lang="en-US" altLang="zh-CN" sz="1800" b="1">
                  <a:solidFill>
                    <a:srgbClr val="000000"/>
                  </a:solidFill>
                  <a:latin typeface="Times New Roman" panose="02020603050405020304" pitchFamily="18" charset="0"/>
                </a:rPr>
                <a:t> </a:t>
              </a:r>
              <a:r>
                <a:rPr lang="zh-CN" altLang="en-US" sz="1800" b="1">
                  <a:solidFill>
                    <a:srgbClr val="000000"/>
                  </a:solidFill>
                  <a:latin typeface="Times New Roman" panose="02020603050405020304" pitchFamily="18" charset="0"/>
                </a:rPr>
                <a:t>和</a:t>
              </a:r>
              <a:r>
                <a:rPr lang="en-US" altLang="zh-CN" sz="1800" b="1" i="1">
                  <a:solidFill>
                    <a:srgbClr val="000000"/>
                  </a:solidFill>
                  <a:latin typeface="Times New Roman" panose="02020603050405020304" pitchFamily="18" charset="0"/>
                </a:rPr>
                <a:t>R</a:t>
              </a:r>
              <a:r>
                <a:rPr lang="en-US" altLang="zh-CN" sz="1800" b="1" baseline="-25000">
                  <a:solidFill>
                    <a:srgbClr val="000000"/>
                  </a:solidFill>
                  <a:latin typeface="Times New Roman" panose="02020603050405020304" pitchFamily="18" charset="0"/>
                </a:rPr>
                <a:t>k</a:t>
              </a:r>
              <a:r>
                <a:rPr lang="zh-CN" altLang="en-US" sz="1800" b="1">
                  <a:solidFill>
                    <a:srgbClr val="000000"/>
                  </a:solidFill>
                  <a:latin typeface="Times New Roman" panose="02020603050405020304" pitchFamily="18" charset="0"/>
                </a:rPr>
                <a:t>值，</a:t>
              </a:r>
              <a:r>
                <a:rPr lang="zh-CN" altLang="en-US" sz="2000" b="1">
                  <a:solidFill>
                    <a:srgbClr val="000000"/>
                  </a:solidFill>
                  <a:latin typeface="Times New Roman" panose="02020603050405020304" pitchFamily="18" charset="0"/>
                </a:rPr>
                <a:t>这类微观参数可由手册查出或者由</a:t>
              </a:r>
              <a:r>
                <a:rPr lang="en-US" altLang="zh-CN" sz="2000" b="1">
                  <a:solidFill>
                    <a:srgbClr val="000000"/>
                  </a:solidFill>
                  <a:latin typeface="Times New Roman" panose="02020603050405020304" pitchFamily="18" charset="0"/>
                </a:rPr>
                <a:t>Bandi</a:t>
              </a:r>
              <a:r>
                <a:rPr lang="zh-CN" altLang="en-US" sz="2000" b="1">
                  <a:solidFill>
                    <a:srgbClr val="000000"/>
                  </a:solidFill>
                  <a:latin typeface="Times New Roman" panose="02020603050405020304" pitchFamily="18" charset="0"/>
                </a:rPr>
                <a:t>所给出的公式计算。</a:t>
              </a:r>
            </a:p>
          </p:txBody>
        </p:sp>
        <p:graphicFrame>
          <p:nvGraphicFramePr>
            <p:cNvPr id="195592" name="Object 16">
              <a:extLst>
                <a:ext uri="{FF2B5EF4-FFF2-40B4-BE49-F238E27FC236}">
                  <a16:creationId xmlns:a16="http://schemas.microsoft.com/office/drawing/2014/main" id="{AFC0D8BF-D1A7-4D66-B981-04EFC8BFDE44}"/>
                </a:ext>
              </a:extLst>
            </p:cNvPr>
            <p:cNvGraphicFramePr>
              <a:graphicFrameLocks noChangeAspect="1"/>
            </p:cNvGraphicFramePr>
            <p:nvPr/>
          </p:nvGraphicFramePr>
          <p:xfrm>
            <a:off x="3606" y="3203"/>
            <a:ext cx="234" cy="297"/>
          </p:xfrm>
          <a:graphic>
            <a:graphicData uri="http://schemas.openxmlformats.org/presentationml/2006/ole">
              <mc:AlternateContent xmlns:mc="http://schemas.openxmlformats.org/markup-compatibility/2006">
                <mc:Choice xmlns:v="urn:schemas-microsoft-com:vml" Requires="v">
                  <p:oleObj spid="_x0000_s59421" name="公式" r:id="rId9" imgW="190417" imgH="241195" progId="Equation.3">
                    <p:embed/>
                  </p:oleObj>
                </mc:Choice>
                <mc:Fallback>
                  <p:oleObj name="公式" r:id="rId9" imgW="190417" imgH="241195" progId="Equation.3">
                    <p:embed/>
                    <p:pic>
                      <p:nvPicPr>
                        <p:cNvPr id="195592" name="Object 16">
                          <a:extLst>
                            <a:ext uri="{FF2B5EF4-FFF2-40B4-BE49-F238E27FC236}">
                              <a16:creationId xmlns:a16="http://schemas.microsoft.com/office/drawing/2014/main" id="{AFC0D8BF-D1A7-4D66-B981-04EFC8BFDE4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 y="3203"/>
                          <a:ext cx="234"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0" name="Object 4">
            <a:extLst>
              <a:ext uri="{FF2B5EF4-FFF2-40B4-BE49-F238E27FC236}">
                <a16:creationId xmlns:a16="http://schemas.microsoft.com/office/drawing/2014/main" id="{27554C31-7A54-4426-9375-12FD5D1C8568}"/>
              </a:ext>
            </a:extLst>
          </p:cNvPr>
          <p:cNvGraphicFramePr>
            <a:graphicFrameLocks noChangeAspect="1"/>
          </p:cNvGraphicFramePr>
          <p:nvPr/>
        </p:nvGraphicFramePr>
        <p:xfrm>
          <a:off x="3059113" y="893763"/>
          <a:ext cx="3168650" cy="741362"/>
        </p:xfrm>
        <a:graphic>
          <a:graphicData uri="http://schemas.openxmlformats.org/presentationml/2006/ole">
            <mc:AlternateContent xmlns:mc="http://schemas.openxmlformats.org/markup-compatibility/2006">
              <mc:Choice xmlns:v="urn:schemas-microsoft-com:vml" Requires="v">
                <p:oleObj spid="_x0000_s60478" name="公式" r:id="rId3" imgW="1828800" imgH="431800" progId="Equation.3">
                  <p:embed/>
                </p:oleObj>
              </mc:Choice>
              <mc:Fallback>
                <p:oleObj name="公式" r:id="rId3" imgW="1828800" imgH="431800" progId="Equation.3">
                  <p:embed/>
                  <p:pic>
                    <p:nvPicPr>
                      <p:cNvPr id="196610" name="Object 4">
                        <a:extLst>
                          <a:ext uri="{FF2B5EF4-FFF2-40B4-BE49-F238E27FC236}">
                            <a16:creationId xmlns:a16="http://schemas.microsoft.com/office/drawing/2014/main" id="{27554C31-7A54-4426-9375-12FD5D1C8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893763"/>
                        <a:ext cx="3168650"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611" name="Object 8">
            <a:extLst>
              <a:ext uri="{FF2B5EF4-FFF2-40B4-BE49-F238E27FC236}">
                <a16:creationId xmlns:a16="http://schemas.microsoft.com/office/drawing/2014/main" id="{9EAE9FA7-6407-47F6-8D63-536B978CFB98}"/>
              </a:ext>
            </a:extLst>
          </p:cNvPr>
          <p:cNvGraphicFramePr>
            <a:graphicFrameLocks noChangeAspect="1"/>
          </p:cNvGraphicFramePr>
          <p:nvPr/>
        </p:nvGraphicFramePr>
        <p:xfrm>
          <a:off x="1403350" y="1916113"/>
          <a:ext cx="290513" cy="373062"/>
        </p:xfrm>
        <a:graphic>
          <a:graphicData uri="http://schemas.openxmlformats.org/presentationml/2006/ole">
            <mc:AlternateContent xmlns:mc="http://schemas.openxmlformats.org/markup-compatibility/2006">
              <mc:Choice xmlns:v="urn:schemas-microsoft-com:vml" Requires="v">
                <p:oleObj spid="_x0000_s60479" name="公式" r:id="rId5" imgW="177646" imgH="228402" progId="Equation.3">
                  <p:embed/>
                </p:oleObj>
              </mc:Choice>
              <mc:Fallback>
                <p:oleObj name="公式" r:id="rId5" imgW="177646" imgH="228402" progId="Equation.3">
                  <p:embed/>
                  <p:pic>
                    <p:nvPicPr>
                      <p:cNvPr id="196611" name="Object 8">
                        <a:extLst>
                          <a:ext uri="{FF2B5EF4-FFF2-40B4-BE49-F238E27FC236}">
                            <a16:creationId xmlns:a16="http://schemas.microsoft.com/office/drawing/2014/main" id="{9EAE9FA7-6407-47F6-8D63-536B978CFB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1916113"/>
                        <a:ext cx="29051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612" name="Object 7">
            <a:extLst>
              <a:ext uri="{FF2B5EF4-FFF2-40B4-BE49-F238E27FC236}">
                <a16:creationId xmlns:a16="http://schemas.microsoft.com/office/drawing/2014/main" id="{2EAFB730-82D0-47E5-9E96-AF4DD752A700}"/>
              </a:ext>
            </a:extLst>
          </p:cNvPr>
          <p:cNvGraphicFramePr>
            <a:graphicFrameLocks noChangeAspect="1"/>
          </p:cNvGraphicFramePr>
          <p:nvPr/>
        </p:nvGraphicFramePr>
        <p:xfrm>
          <a:off x="4284663" y="1916113"/>
          <a:ext cx="431800" cy="400050"/>
        </p:xfrm>
        <a:graphic>
          <a:graphicData uri="http://schemas.openxmlformats.org/presentationml/2006/ole">
            <mc:AlternateContent xmlns:mc="http://schemas.openxmlformats.org/markup-compatibility/2006">
              <mc:Choice xmlns:v="urn:schemas-microsoft-com:vml" Requires="v">
                <p:oleObj spid="_x0000_s60480" name="公式" r:id="rId7" imgW="253890" imgH="241195" progId="Equation.3">
                  <p:embed/>
                </p:oleObj>
              </mc:Choice>
              <mc:Fallback>
                <p:oleObj name="公式" r:id="rId7" imgW="253890" imgH="241195" progId="Equation.3">
                  <p:embed/>
                  <p:pic>
                    <p:nvPicPr>
                      <p:cNvPr id="196612" name="Object 7">
                        <a:extLst>
                          <a:ext uri="{FF2B5EF4-FFF2-40B4-BE49-F238E27FC236}">
                            <a16:creationId xmlns:a16="http://schemas.microsoft.com/office/drawing/2014/main" id="{2EAFB730-82D0-47E5-9E96-AF4DD752A7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1916113"/>
                        <a:ext cx="431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613" name="Rectangle 10">
            <a:extLst>
              <a:ext uri="{FF2B5EF4-FFF2-40B4-BE49-F238E27FC236}">
                <a16:creationId xmlns:a16="http://schemas.microsoft.com/office/drawing/2014/main" id="{74C2C7C5-FEE5-4645-B526-10B9ECF7595A}"/>
              </a:ext>
            </a:extLst>
          </p:cNvPr>
          <p:cNvSpPr>
            <a:spLocks noChangeArrowheads="1"/>
          </p:cNvSpPr>
          <p:nvPr/>
        </p:nvSpPr>
        <p:spPr bwMode="auto">
          <a:xfrm>
            <a:off x="1547813" y="1916113"/>
            <a:ext cx="304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是基团</a:t>
            </a:r>
            <a:r>
              <a:rPr lang="en-US" altLang="zh-CN" sz="2000" b="1">
                <a:solidFill>
                  <a:srgbClr val="000000"/>
                </a:solidFill>
                <a:latin typeface="Times New Roman" panose="02020603050405020304" pitchFamily="18" charset="0"/>
                <a:cs typeface="Times New Roman" panose="02020603050405020304" pitchFamily="18" charset="0"/>
              </a:rPr>
              <a:t>k</a:t>
            </a:r>
            <a:r>
              <a:rPr lang="zh-CN" altLang="en-US" sz="2000" b="1">
                <a:solidFill>
                  <a:srgbClr val="000000"/>
                </a:solidFill>
                <a:latin typeface="Times New Roman" panose="02020603050405020304" pitchFamily="18" charset="0"/>
                <a:cs typeface="Times New Roman" panose="02020603050405020304" pitchFamily="18" charset="0"/>
              </a:rPr>
              <a:t>的活度系数</a:t>
            </a:r>
            <a:r>
              <a:rPr lang="zh-CN" altLang="en-US" sz="2000">
                <a:solidFill>
                  <a:srgbClr val="000000"/>
                </a:solidFill>
                <a:latin typeface="Times New Roman" panose="02020603050405020304" pitchFamily="18" charset="0"/>
                <a:cs typeface="Times New Roman" panose="02020603050405020304" pitchFamily="18" charset="0"/>
              </a:rPr>
              <a:t>；</a:t>
            </a:r>
            <a:endParaRPr lang="zh-CN" altLang="en-US" sz="2000">
              <a:solidFill>
                <a:srgbClr val="000000"/>
              </a:solidFill>
              <a:latin typeface="Arial" panose="020B0604020202020204" pitchFamily="34" charset="0"/>
            </a:endParaRPr>
          </a:p>
        </p:txBody>
      </p:sp>
      <p:sp>
        <p:nvSpPr>
          <p:cNvPr id="196614" name="Rectangle 11">
            <a:extLst>
              <a:ext uri="{FF2B5EF4-FFF2-40B4-BE49-F238E27FC236}">
                <a16:creationId xmlns:a16="http://schemas.microsoft.com/office/drawing/2014/main" id="{B04463D2-C73C-410F-8415-D6F00F2C407C}"/>
              </a:ext>
            </a:extLst>
          </p:cNvPr>
          <p:cNvSpPr>
            <a:spLocks noChangeArrowheads="1"/>
          </p:cNvSpPr>
          <p:nvPr/>
        </p:nvSpPr>
        <p:spPr bwMode="auto">
          <a:xfrm>
            <a:off x="4572000" y="1916113"/>
            <a:ext cx="39512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是在纯溶剂</a:t>
            </a:r>
            <a:r>
              <a:rPr lang="en-US" altLang="zh-CN" sz="2000" b="1">
                <a:solidFill>
                  <a:srgbClr val="000000"/>
                </a:solidFill>
                <a:latin typeface="Times New Roman" panose="02020603050405020304" pitchFamily="18" charset="0"/>
                <a:cs typeface="Times New Roman" panose="02020603050405020304" pitchFamily="18" charset="0"/>
              </a:rPr>
              <a:t>i</a:t>
            </a:r>
            <a:r>
              <a:rPr lang="zh-CN" altLang="en-US" sz="2000" b="1">
                <a:solidFill>
                  <a:srgbClr val="000000"/>
                </a:solidFill>
                <a:latin typeface="Times New Roman" panose="02020603050405020304" pitchFamily="18" charset="0"/>
                <a:cs typeface="Times New Roman" panose="02020603050405020304" pitchFamily="18" charset="0"/>
              </a:rPr>
              <a:t>中基团</a:t>
            </a:r>
            <a:r>
              <a:rPr lang="en-US" altLang="zh-CN" sz="2000" b="1">
                <a:solidFill>
                  <a:srgbClr val="000000"/>
                </a:solidFill>
                <a:latin typeface="Times New Roman" panose="02020603050405020304" pitchFamily="18" charset="0"/>
                <a:cs typeface="Times New Roman" panose="02020603050405020304" pitchFamily="18" charset="0"/>
              </a:rPr>
              <a:t>k</a:t>
            </a:r>
            <a:r>
              <a:rPr lang="zh-CN" altLang="en-US" sz="2000" b="1">
                <a:solidFill>
                  <a:srgbClr val="000000"/>
                </a:solidFill>
                <a:latin typeface="Times New Roman" panose="02020603050405020304" pitchFamily="18" charset="0"/>
                <a:cs typeface="Times New Roman" panose="02020603050405020304" pitchFamily="18" charset="0"/>
              </a:rPr>
              <a:t>的活度系数；</a:t>
            </a:r>
            <a:endParaRPr lang="zh-CN" altLang="en-US" sz="2000" b="1">
              <a:solidFill>
                <a:srgbClr val="000000"/>
              </a:solidFill>
              <a:latin typeface="Arial" panose="020B0604020202020204" pitchFamily="34" charset="0"/>
            </a:endParaRPr>
          </a:p>
        </p:txBody>
      </p:sp>
      <p:sp>
        <p:nvSpPr>
          <p:cNvPr id="196615" name="Rectangle 17">
            <a:extLst>
              <a:ext uri="{FF2B5EF4-FFF2-40B4-BE49-F238E27FC236}">
                <a16:creationId xmlns:a16="http://schemas.microsoft.com/office/drawing/2014/main" id="{0501DF20-7633-494F-AFB1-27AF4967ADA2}"/>
              </a:ext>
            </a:extLst>
          </p:cNvPr>
          <p:cNvSpPr>
            <a:spLocks noChangeArrowheads="1"/>
          </p:cNvSpPr>
          <p:nvPr/>
        </p:nvSpPr>
        <p:spPr bwMode="auto">
          <a:xfrm>
            <a:off x="684213" y="2420938"/>
            <a:ext cx="3511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纯组分</a:t>
            </a:r>
            <a:r>
              <a:rPr lang="en-US" altLang="zh-CN" sz="2000" b="1">
                <a:solidFill>
                  <a:srgbClr val="000000"/>
                </a:solidFill>
                <a:latin typeface="Times New Roman" panose="02020603050405020304" pitchFamily="18" charset="0"/>
                <a:cs typeface="Times New Roman" panose="02020603050405020304" pitchFamily="18" charset="0"/>
              </a:rPr>
              <a:t>i</a:t>
            </a:r>
            <a:r>
              <a:rPr lang="zh-CN" altLang="en-US" sz="2000" b="1">
                <a:solidFill>
                  <a:srgbClr val="000000"/>
                </a:solidFill>
                <a:latin typeface="Times New Roman" panose="02020603050405020304" pitchFamily="18" charset="0"/>
                <a:cs typeface="Times New Roman" panose="02020603050405020304" pitchFamily="18" charset="0"/>
              </a:rPr>
              <a:t>中基团</a:t>
            </a:r>
            <a:r>
              <a:rPr lang="en-US" altLang="zh-CN" sz="2000" b="1">
                <a:solidFill>
                  <a:srgbClr val="000000"/>
                </a:solidFill>
                <a:latin typeface="Times New Roman" panose="02020603050405020304" pitchFamily="18" charset="0"/>
                <a:cs typeface="Times New Roman" panose="02020603050405020304" pitchFamily="18" charset="0"/>
              </a:rPr>
              <a:t>k</a:t>
            </a:r>
            <a:r>
              <a:rPr lang="zh-CN" altLang="en-US" sz="2000" b="1">
                <a:solidFill>
                  <a:srgbClr val="000000"/>
                </a:solidFill>
                <a:latin typeface="Times New Roman" panose="02020603050405020304" pitchFamily="18" charset="0"/>
                <a:cs typeface="Times New Roman" panose="02020603050405020304" pitchFamily="18" charset="0"/>
              </a:rPr>
              <a:t>的活度系数</a:t>
            </a:r>
            <a:endParaRPr lang="zh-CN" altLang="en-US" sz="2000" b="1">
              <a:solidFill>
                <a:srgbClr val="000000"/>
              </a:solidFill>
              <a:latin typeface="Arial" panose="020B0604020202020204" pitchFamily="34" charset="0"/>
            </a:endParaRPr>
          </a:p>
        </p:txBody>
      </p:sp>
      <p:graphicFrame>
        <p:nvGraphicFramePr>
          <p:cNvPr id="196616" name="Object 16">
            <a:extLst>
              <a:ext uri="{FF2B5EF4-FFF2-40B4-BE49-F238E27FC236}">
                <a16:creationId xmlns:a16="http://schemas.microsoft.com/office/drawing/2014/main" id="{4FD1D7A9-CDD4-4CC1-9E15-8EA4580C7F8F}"/>
              </a:ext>
            </a:extLst>
          </p:cNvPr>
          <p:cNvGraphicFramePr>
            <a:graphicFrameLocks noChangeAspect="1"/>
          </p:cNvGraphicFramePr>
          <p:nvPr/>
        </p:nvGraphicFramePr>
        <p:xfrm>
          <a:off x="4121150" y="2395538"/>
          <a:ext cx="481013" cy="444500"/>
        </p:xfrm>
        <a:graphic>
          <a:graphicData uri="http://schemas.openxmlformats.org/presentationml/2006/ole">
            <mc:AlternateContent xmlns:mc="http://schemas.openxmlformats.org/markup-compatibility/2006">
              <mc:Choice xmlns:v="urn:schemas-microsoft-com:vml" Requires="v">
                <p:oleObj spid="_x0000_s60481" name="公式" r:id="rId9" imgW="253890" imgH="241195" progId="Equation.3">
                  <p:embed/>
                </p:oleObj>
              </mc:Choice>
              <mc:Fallback>
                <p:oleObj name="公式" r:id="rId9" imgW="253890" imgH="241195" progId="Equation.3">
                  <p:embed/>
                  <p:pic>
                    <p:nvPicPr>
                      <p:cNvPr id="196616" name="Object 16">
                        <a:extLst>
                          <a:ext uri="{FF2B5EF4-FFF2-40B4-BE49-F238E27FC236}">
                            <a16:creationId xmlns:a16="http://schemas.microsoft.com/office/drawing/2014/main" id="{4FD1D7A9-CDD4-4CC1-9E15-8EA4580C7F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1150" y="2395538"/>
                        <a:ext cx="481013"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617" name="Rectangle 18">
            <a:extLst>
              <a:ext uri="{FF2B5EF4-FFF2-40B4-BE49-F238E27FC236}">
                <a16:creationId xmlns:a16="http://schemas.microsoft.com/office/drawing/2014/main" id="{784C2CE7-347D-4641-89AC-E8491B89A145}"/>
              </a:ext>
            </a:extLst>
          </p:cNvPr>
          <p:cNvSpPr>
            <a:spLocks noChangeArrowheads="1"/>
          </p:cNvSpPr>
          <p:nvPr/>
        </p:nvSpPr>
        <p:spPr bwMode="auto">
          <a:xfrm>
            <a:off x="4572000" y="2420938"/>
            <a:ext cx="196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的计算公式为：</a:t>
            </a:r>
            <a:endParaRPr lang="zh-CN" altLang="en-US" sz="2000" b="1">
              <a:solidFill>
                <a:srgbClr val="000000"/>
              </a:solidFill>
              <a:latin typeface="Arial" panose="020B0604020202020204" pitchFamily="34" charset="0"/>
            </a:endParaRPr>
          </a:p>
        </p:txBody>
      </p:sp>
      <p:graphicFrame>
        <p:nvGraphicFramePr>
          <p:cNvPr id="196618" name="Object 19">
            <a:extLst>
              <a:ext uri="{FF2B5EF4-FFF2-40B4-BE49-F238E27FC236}">
                <a16:creationId xmlns:a16="http://schemas.microsoft.com/office/drawing/2014/main" id="{A033A2CC-ED65-4948-89E9-D0C6C7CA0743}"/>
              </a:ext>
            </a:extLst>
          </p:cNvPr>
          <p:cNvGraphicFramePr>
            <a:graphicFrameLocks noChangeAspect="1"/>
          </p:cNvGraphicFramePr>
          <p:nvPr/>
        </p:nvGraphicFramePr>
        <p:xfrm>
          <a:off x="1908175" y="2997200"/>
          <a:ext cx="4608513" cy="1000125"/>
        </p:xfrm>
        <a:graphic>
          <a:graphicData uri="http://schemas.openxmlformats.org/presentationml/2006/ole">
            <mc:AlternateContent xmlns:mc="http://schemas.openxmlformats.org/markup-compatibility/2006">
              <mc:Choice xmlns:v="urn:schemas-microsoft-com:vml" Requires="v">
                <p:oleObj spid="_x0000_s60482" name="公式" r:id="rId11" imgW="2971800" imgH="647700" progId="Equation.3">
                  <p:embed/>
                </p:oleObj>
              </mc:Choice>
              <mc:Fallback>
                <p:oleObj name="公式" r:id="rId11" imgW="2971800" imgH="647700" progId="Equation.3">
                  <p:embed/>
                  <p:pic>
                    <p:nvPicPr>
                      <p:cNvPr id="196618" name="Object 19">
                        <a:extLst>
                          <a:ext uri="{FF2B5EF4-FFF2-40B4-BE49-F238E27FC236}">
                            <a16:creationId xmlns:a16="http://schemas.microsoft.com/office/drawing/2014/main" id="{A033A2CC-ED65-4948-89E9-D0C6C7CA074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2997200"/>
                        <a:ext cx="460851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619" name="Object 27">
            <a:extLst>
              <a:ext uri="{FF2B5EF4-FFF2-40B4-BE49-F238E27FC236}">
                <a16:creationId xmlns:a16="http://schemas.microsoft.com/office/drawing/2014/main" id="{6183FC65-A142-48B9-A1EE-E9CBEE957D55}"/>
              </a:ext>
            </a:extLst>
          </p:cNvPr>
          <p:cNvGraphicFramePr>
            <a:graphicFrameLocks noChangeAspect="1"/>
          </p:cNvGraphicFramePr>
          <p:nvPr/>
        </p:nvGraphicFramePr>
        <p:xfrm>
          <a:off x="1331913" y="3932238"/>
          <a:ext cx="431800" cy="431800"/>
        </p:xfrm>
        <a:graphic>
          <a:graphicData uri="http://schemas.openxmlformats.org/presentationml/2006/ole">
            <mc:AlternateContent xmlns:mc="http://schemas.openxmlformats.org/markup-compatibility/2006">
              <mc:Choice xmlns:v="urn:schemas-microsoft-com:vml" Requires="v">
                <p:oleObj spid="_x0000_s60483" name="公式" r:id="rId13" imgW="241195" imgH="241195" progId="Equation.3">
                  <p:embed/>
                </p:oleObj>
              </mc:Choice>
              <mc:Fallback>
                <p:oleObj name="公式" r:id="rId13" imgW="241195" imgH="241195" progId="Equation.3">
                  <p:embed/>
                  <p:pic>
                    <p:nvPicPr>
                      <p:cNvPr id="196619" name="Object 27">
                        <a:extLst>
                          <a:ext uri="{FF2B5EF4-FFF2-40B4-BE49-F238E27FC236}">
                            <a16:creationId xmlns:a16="http://schemas.microsoft.com/office/drawing/2014/main" id="{6183FC65-A142-48B9-A1EE-E9CBEE957D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3932238"/>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620" name="Object 26">
            <a:extLst>
              <a:ext uri="{FF2B5EF4-FFF2-40B4-BE49-F238E27FC236}">
                <a16:creationId xmlns:a16="http://schemas.microsoft.com/office/drawing/2014/main" id="{29C9FB18-6D82-4D3B-A3A6-1E6BD0BE1B9D}"/>
              </a:ext>
            </a:extLst>
          </p:cNvPr>
          <p:cNvGraphicFramePr>
            <a:graphicFrameLocks noChangeAspect="1"/>
          </p:cNvGraphicFramePr>
          <p:nvPr/>
        </p:nvGraphicFramePr>
        <p:xfrm>
          <a:off x="7235825" y="3644900"/>
          <a:ext cx="1565275" cy="957263"/>
        </p:xfrm>
        <a:graphic>
          <a:graphicData uri="http://schemas.openxmlformats.org/presentationml/2006/ole">
            <mc:AlternateContent xmlns:mc="http://schemas.openxmlformats.org/markup-compatibility/2006">
              <mc:Choice xmlns:v="urn:schemas-microsoft-com:vml" Requires="v">
                <p:oleObj spid="_x0000_s60484" name="公式" r:id="rId15" imgW="1054100" imgH="647700" progId="Equation.3">
                  <p:embed/>
                </p:oleObj>
              </mc:Choice>
              <mc:Fallback>
                <p:oleObj name="公式" r:id="rId15" imgW="1054100" imgH="647700" progId="Equation.3">
                  <p:embed/>
                  <p:pic>
                    <p:nvPicPr>
                      <p:cNvPr id="196620" name="Object 26">
                        <a:extLst>
                          <a:ext uri="{FF2B5EF4-FFF2-40B4-BE49-F238E27FC236}">
                            <a16:creationId xmlns:a16="http://schemas.microsoft.com/office/drawing/2014/main" id="{29C9FB18-6D82-4D3B-A3A6-1E6BD0BE1B9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35825" y="3644900"/>
                        <a:ext cx="1565275"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621" name="Rectangle 28">
            <a:extLst>
              <a:ext uri="{FF2B5EF4-FFF2-40B4-BE49-F238E27FC236}">
                <a16:creationId xmlns:a16="http://schemas.microsoft.com/office/drawing/2014/main" id="{F5B84C19-3279-4DF7-950D-207F82F531CC}"/>
              </a:ext>
            </a:extLst>
          </p:cNvPr>
          <p:cNvSpPr>
            <a:spLocks noChangeArrowheads="1"/>
          </p:cNvSpPr>
          <p:nvPr/>
        </p:nvSpPr>
        <p:spPr bwMode="auto">
          <a:xfrm>
            <a:off x="323850" y="3860800"/>
            <a:ext cx="100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式中</a:t>
            </a:r>
            <a:endParaRPr lang="zh-CN" altLang="en-US" sz="2000" b="1">
              <a:solidFill>
                <a:srgbClr val="000000"/>
              </a:solidFill>
              <a:latin typeface="Arial" panose="020B0604020202020204" pitchFamily="34" charset="0"/>
            </a:endParaRPr>
          </a:p>
        </p:txBody>
      </p:sp>
      <p:sp>
        <p:nvSpPr>
          <p:cNvPr id="196622" name="Rectangle 29">
            <a:extLst>
              <a:ext uri="{FF2B5EF4-FFF2-40B4-BE49-F238E27FC236}">
                <a16:creationId xmlns:a16="http://schemas.microsoft.com/office/drawing/2014/main" id="{92DEF21A-52FD-4821-9395-D266D9F5A323}"/>
              </a:ext>
            </a:extLst>
          </p:cNvPr>
          <p:cNvSpPr>
            <a:spLocks noChangeArrowheads="1"/>
          </p:cNvSpPr>
          <p:nvPr/>
        </p:nvSpPr>
        <p:spPr bwMode="auto">
          <a:xfrm>
            <a:off x="1692275" y="3933825"/>
            <a:ext cx="53752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是组分</a:t>
            </a:r>
            <a:r>
              <a:rPr lang="en-US" altLang="zh-CN" sz="2000" b="1">
                <a:solidFill>
                  <a:srgbClr val="000000"/>
                </a:solidFill>
                <a:latin typeface="Times New Roman" panose="02020603050405020304" pitchFamily="18" charset="0"/>
                <a:cs typeface="Times New Roman" panose="02020603050405020304" pitchFamily="18" charset="0"/>
              </a:rPr>
              <a:t>i</a:t>
            </a:r>
            <a:r>
              <a:rPr lang="zh-CN" altLang="en-US" sz="2000" b="1">
                <a:solidFill>
                  <a:srgbClr val="000000"/>
                </a:solidFill>
                <a:latin typeface="Times New Roman" panose="02020603050405020304" pitchFamily="18" charset="0"/>
                <a:cs typeface="Times New Roman" panose="02020603050405020304" pitchFamily="18" charset="0"/>
              </a:rPr>
              <a:t>中基团</a:t>
            </a:r>
            <a:r>
              <a:rPr lang="en-US" altLang="zh-CN" sz="2000" b="1">
                <a:solidFill>
                  <a:srgbClr val="000000"/>
                </a:solidFill>
                <a:latin typeface="Times New Roman" panose="02020603050405020304" pitchFamily="18" charset="0"/>
                <a:cs typeface="Times New Roman" panose="02020603050405020304" pitchFamily="18" charset="0"/>
              </a:rPr>
              <a:t>m</a:t>
            </a:r>
            <a:r>
              <a:rPr lang="zh-CN" altLang="en-US" sz="2000" b="1">
                <a:solidFill>
                  <a:srgbClr val="000000"/>
                </a:solidFill>
                <a:latin typeface="Times New Roman" panose="02020603050405020304" pitchFamily="18" charset="0"/>
                <a:cs typeface="Times New Roman" panose="02020603050405020304" pitchFamily="18" charset="0"/>
              </a:rPr>
              <a:t>的表面积分数，其计算公式为</a:t>
            </a:r>
            <a:r>
              <a:rPr lang="en-US" altLang="zh-CN" sz="2000" b="1">
                <a:solidFill>
                  <a:srgbClr val="000000"/>
                </a:solidFill>
                <a:latin typeface="Times New Roman" panose="02020603050405020304" pitchFamily="18" charset="0"/>
                <a:cs typeface="Times New Roman" panose="02020603050405020304" pitchFamily="18" charset="0"/>
              </a:rPr>
              <a:t>;</a:t>
            </a:r>
            <a:endParaRPr lang="en-US" altLang="zh-CN" sz="2000" b="1">
              <a:solidFill>
                <a:srgbClr val="000000"/>
              </a:solidFill>
              <a:latin typeface="Arial" panose="020B0604020202020204" pitchFamily="34" charset="0"/>
            </a:endParaRPr>
          </a:p>
        </p:txBody>
      </p:sp>
      <p:sp>
        <p:nvSpPr>
          <p:cNvPr id="196623" name="Rectangle 30">
            <a:extLst>
              <a:ext uri="{FF2B5EF4-FFF2-40B4-BE49-F238E27FC236}">
                <a16:creationId xmlns:a16="http://schemas.microsoft.com/office/drawing/2014/main" id="{7B2108EE-5B8D-40E2-AD70-C46C7242558B}"/>
              </a:ext>
            </a:extLst>
          </p:cNvPr>
          <p:cNvSpPr>
            <a:spLocks noChangeArrowheads="1"/>
          </p:cNvSpPr>
          <p:nvPr/>
        </p:nvSpPr>
        <p:spPr bwMode="auto">
          <a:xfrm>
            <a:off x="2346325" y="3778250"/>
            <a:ext cx="26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en-US" altLang="zh-CN" sz="1200">
              <a:solidFill>
                <a:srgbClr val="000000"/>
              </a:solidFill>
              <a:latin typeface="Times New Roman" panose="02020603050405020304" pitchFamily="18" charset="0"/>
              <a:cs typeface="Times New Roman" panose="02020603050405020304" pitchFamily="18" charset="0"/>
            </a:endParaRPr>
          </a:p>
          <a:p>
            <a:pPr>
              <a:spcBef>
                <a:spcPct val="0"/>
              </a:spcBef>
              <a:buClrTx/>
              <a:buSzTx/>
              <a:buFontTx/>
              <a:buNone/>
            </a:pPr>
            <a:r>
              <a:rPr lang="en-US" altLang="zh-CN" sz="1200">
                <a:solidFill>
                  <a:srgbClr val="000000"/>
                </a:solidFill>
                <a:latin typeface="Times New Roman" panose="02020603050405020304" pitchFamily="18" charset="0"/>
                <a:cs typeface="Times New Roman" panose="02020603050405020304" pitchFamily="18" charset="0"/>
              </a:rPr>
              <a:t>  </a:t>
            </a:r>
            <a:endParaRPr lang="en-US" altLang="zh-CN" sz="1800">
              <a:solidFill>
                <a:srgbClr val="000000"/>
              </a:solidFill>
              <a:latin typeface="Arial" panose="020B0604020202020204" pitchFamily="34" charset="0"/>
            </a:endParaRPr>
          </a:p>
        </p:txBody>
      </p:sp>
      <p:graphicFrame>
        <p:nvGraphicFramePr>
          <p:cNvPr id="196624" name="Object 32">
            <a:extLst>
              <a:ext uri="{FF2B5EF4-FFF2-40B4-BE49-F238E27FC236}">
                <a16:creationId xmlns:a16="http://schemas.microsoft.com/office/drawing/2014/main" id="{95609061-1783-4261-97B5-8A38E08ADDA5}"/>
              </a:ext>
            </a:extLst>
          </p:cNvPr>
          <p:cNvGraphicFramePr>
            <a:graphicFrameLocks noChangeAspect="1"/>
          </p:cNvGraphicFramePr>
          <p:nvPr/>
        </p:nvGraphicFramePr>
        <p:xfrm>
          <a:off x="827088" y="4737100"/>
          <a:ext cx="720725" cy="360363"/>
        </p:xfrm>
        <a:graphic>
          <a:graphicData uri="http://schemas.openxmlformats.org/presentationml/2006/ole">
            <mc:AlternateContent xmlns:mc="http://schemas.openxmlformats.org/markup-compatibility/2006">
              <mc:Choice xmlns:v="urn:schemas-microsoft-com:vml" Requires="v">
                <p:oleObj spid="_x0000_s60485" name="公式" r:id="rId17" imgW="457200" imgH="228600" progId="Equation.3">
                  <p:embed/>
                </p:oleObj>
              </mc:Choice>
              <mc:Fallback>
                <p:oleObj name="公式" r:id="rId17" imgW="457200" imgH="228600" progId="Equation.3">
                  <p:embed/>
                  <p:pic>
                    <p:nvPicPr>
                      <p:cNvPr id="196624" name="Object 32">
                        <a:extLst>
                          <a:ext uri="{FF2B5EF4-FFF2-40B4-BE49-F238E27FC236}">
                            <a16:creationId xmlns:a16="http://schemas.microsoft.com/office/drawing/2014/main" id="{95609061-1783-4261-97B5-8A38E08ADDA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8" y="4737100"/>
                        <a:ext cx="7207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625" name="Object 31">
            <a:extLst>
              <a:ext uri="{FF2B5EF4-FFF2-40B4-BE49-F238E27FC236}">
                <a16:creationId xmlns:a16="http://schemas.microsoft.com/office/drawing/2014/main" id="{DE6106AA-B2DF-466E-B5C3-6A07CCD45BA1}"/>
              </a:ext>
            </a:extLst>
          </p:cNvPr>
          <p:cNvGraphicFramePr>
            <a:graphicFrameLocks noChangeAspect="1"/>
          </p:cNvGraphicFramePr>
          <p:nvPr/>
        </p:nvGraphicFramePr>
        <p:xfrm>
          <a:off x="827088" y="5229225"/>
          <a:ext cx="504825" cy="406400"/>
        </p:xfrm>
        <a:graphic>
          <a:graphicData uri="http://schemas.openxmlformats.org/presentationml/2006/ole">
            <mc:AlternateContent xmlns:mc="http://schemas.openxmlformats.org/markup-compatibility/2006">
              <mc:Choice xmlns:v="urn:schemas-microsoft-com:vml" Requires="v">
                <p:oleObj spid="_x0000_s60486" name="公式" r:id="rId19" imgW="291973" imgH="241195" progId="Equation.3">
                  <p:embed/>
                </p:oleObj>
              </mc:Choice>
              <mc:Fallback>
                <p:oleObj name="公式" r:id="rId19" imgW="291973" imgH="241195" progId="Equation.3">
                  <p:embed/>
                  <p:pic>
                    <p:nvPicPr>
                      <p:cNvPr id="196625" name="Object 31">
                        <a:extLst>
                          <a:ext uri="{FF2B5EF4-FFF2-40B4-BE49-F238E27FC236}">
                            <a16:creationId xmlns:a16="http://schemas.microsoft.com/office/drawing/2014/main" id="{DE6106AA-B2DF-466E-B5C3-6A07CCD45BA1}"/>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7088" y="5229225"/>
                        <a:ext cx="5048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6626" name="Rectangle 34">
            <a:extLst>
              <a:ext uri="{FF2B5EF4-FFF2-40B4-BE49-F238E27FC236}">
                <a16:creationId xmlns:a16="http://schemas.microsoft.com/office/drawing/2014/main" id="{614320FA-881F-43BA-BDE7-823E5E1E99C5}"/>
              </a:ext>
            </a:extLst>
          </p:cNvPr>
          <p:cNvSpPr>
            <a:spLocks noChangeArrowheads="1"/>
          </p:cNvSpPr>
          <p:nvPr/>
        </p:nvSpPr>
        <p:spPr bwMode="auto">
          <a:xfrm>
            <a:off x="1547813" y="4724400"/>
            <a:ext cx="33305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是基团</a:t>
            </a:r>
            <a:r>
              <a:rPr lang="en-US" altLang="zh-CN" sz="2000" b="1">
                <a:solidFill>
                  <a:srgbClr val="000000"/>
                </a:solidFill>
                <a:latin typeface="Times New Roman" panose="02020603050405020304" pitchFamily="18" charset="0"/>
                <a:cs typeface="Times New Roman" panose="02020603050405020304" pitchFamily="18" charset="0"/>
              </a:rPr>
              <a:t>m</a:t>
            </a:r>
            <a:r>
              <a:rPr lang="zh-CN" altLang="en-US" sz="2000" b="1">
                <a:solidFill>
                  <a:srgbClr val="000000"/>
                </a:solidFill>
                <a:latin typeface="Times New Roman" panose="02020603050405020304" pitchFamily="18" charset="0"/>
                <a:cs typeface="Times New Roman" panose="02020603050405020304" pitchFamily="18" charset="0"/>
              </a:rPr>
              <a:t>、</a:t>
            </a:r>
            <a:r>
              <a:rPr lang="en-US" altLang="zh-CN" sz="2000" b="1">
                <a:solidFill>
                  <a:srgbClr val="000000"/>
                </a:solidFill>
                <a:latin typeface="Times New Roman" panose="02020603050405020304" pitchFamily="18" charset="0"/>
                <a:cs typeface="Times New Roman" panose="02020603050405020304" pitchFamily="18" charset="0"/>
              </a:rPr>
              <a:t>n</a:t>
            </a:r>
            <a:r>
              <a:rPr lang="zh-CN" altLang="en-US" sz="2000" b="1">
                <a:solidFill>
                  <a:srgbClr val="000000"/>
                </a:solidFill>
                <a:latin typeface="Times New Roman" panose="02020603050405020304" pitchFamily="18" charset="0"/>
                <a:cs typeface="Times New Roman" panose="02020603050405020304" pitchFamily="18" charset="0"/>
              </a:rPr>
              <a:t>的表面积参数</a:t>
            </a:r>
            <a:r>
              <a:rPr lang="zh-CN" altLang="en-US" sz="2000">
                <a:solidFill>
                  <a:srgbClr val="000000"/>
                </a:solidFill>
                <a:latin typeface="Times New Roman" panose="02020603050405020304" pitchFamily="18" charset="0"/>
                <a:cs typeface="Times New Roman" panose="02020603050405020304" pitchFamily="18" charset="0"/>
              </a:rPr>
              <a:t>；</a:t>
            </a:r>
            <a:endParaRPr lang="zh-CN" altLang="en-US" sz="2000">
              <a:solidFill>
                <a:srgbClr val="000000"/>
              </a:solidFill>
              <a:latin typeface="Arial" panose="020B0604020202020204" pitchFamily="34" charset="0"/>
            </a:endParaRPr>
          </a:p>
        </p:txBody>
      </p:sp>
      <p:sp>
        <p:nvSpPr>
          <p:cNvPr id="196627" name="Rectangle 35">
            <a:extLst>
              <a:ext uri="{FF2B5EF4-FFF2-40B4-BE49-F238E27FC236}">
                <a16:creationId xmlns:a16="http://schemas.microsoft.com/office/drawing/2014/main" id="{61EA9093-CF2E-4971-AA97-DFB565399077}"/>
              </a:ext>
            </a:extLst>
          </p:cNvPr>
          <p:cNvSpPr>
            <a:spLocks noChangeArrowheads="1"/>
          </p:cNvSpPr>
          <p:nvPr/>
        </p:nvSpPr>
        <p:spPr bwMode="auto">
          <a:xfrm>
            <a:off x="1403350" y="5229225"/>
            <a:ext cx="5291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是纯组分</a:t>
            </a:r>
            <a:r>
              <a:rPr lang="en-US" altLang="zh-CN" sz="2000" b="1">
                <a:solidFill>
                  <a:srgbClr val="000000"/>
                </a:solidFill>
                <a:latin typeface="Times New Roman" panose="02020603050405020304" pitchFamily="18" charset="0"/>
                <a:cs typeface="Times New Roman" panose="02020603050405020304" pitchFamily="18" charset="0"/>
              </a:rPr>
              <a:t>i</a:t>
            </a:r>
            <a:r>
              <a:rPr lang="zh-CN" altLang="en-US" sz="2000" b="1">
                <a:solidFill>
                  <a:srgbClr val="000000"/>
                </a:solidFill>
                <a:latin typeface="Times New Roman" panose="02020603050405020304" pitchFamily="18" charset="0"/>
                <a:cs typeface="Times New Roman" panose="02020603050405020304" pitchFamily="18" charset="0"/>
              </a:rPr>
              <a:t>中基团</a:t>
            </a:r>
            <a:r>
              <a:rPr lang="en-US" altLang="zh-CN" sz="2000" b="1">
                <a:solidFill>
                  <a:srgbClr val="000000"/>
                </a:solidFill>
                <a:latin typeface="Times New Roman" panose="02020603050405020304" pitchFamily="18" charset="0"/>
                <a:cs typeface="Times New Roman" panose="02020603050405020304" pitchFamily="18" charset="0"/>
              </a:rPr>
              <a:t>m</a:t>
            </a:r>
            <a:r>
              <a:rPr lang="zh-CN" altLang="en-US" sz="2000" b="1">
                <a:solidFill>
                  <a:srgbClr val="000000"/>
                </a:solidFill>
                <a:latin typeface="Times New Roman" panose="02020603050405020304" pitchFamily="18" charset="0"/>
                <a:cs typeface="Times New Roman" panose="02020603050405020304" pitchFamily="18" charset="0"/>
              </a:rPr>
              <a:t>的分数，其计算公式如下：</a:t>
            </a:r>
            <a:endParaRPr lang="zh-CN" altLang="en-US" sz="2000" b="1">
              <a:solidFill>
                <a:srgbClr val="000000"/>
              </a:solidFill>
              <a:latin typeface="Arial" panose="020B0604020202020204" pitchFamily="34" charset="0"/>
            </a:endParaRPr>
          </a:p>
        </p:txBody>
      </p:sp>
      <p:sp>
        <p:nvSpPr>
          <p:cNvPr id="196628" name="Rectangle 37">
            <a:extLst>
              <a:ext uri="{FF2B5EF4-FFF2-40B4-BE49-F238E27FC236}">
                <a16:creationId xmlns:a16="http://schemas.microsoft.com/office/drawing/2014/main" id="{AEC1DFF9-5B98-466F-BFB7-5F79FF0A4FFF}"/>
              </a:ext>
            </a:extLst>
          </p:cNvPr>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000"/>
              </a:solidFill>
            </a:endParaRPr>
          </a:p>
        </p:txBody>
      </p:sp>
      <p:graphicFrame>
        <p:nvGraphicFramePr>
          <p:cNvPr id="196629" name="Object 36">
            <a:extLst>
              <a:ext uri="{FF2B5EF4-FFF2-40B4-BE49-F238E27FC236}">
                <a16:creationId xmlns:a16="http://schemas.microsoft.com/office/drawing/2014/main" id="{00EB6629-952B-4300-A788-A376D7C1BCE3}"/>
              </a:ext>
            </a:extLst>
          </p:cNvPr>
          <p:cNvGraphicFramePr>
            <a:graphicFrameLocks noChangeAspect="1"/>
          </p:cNvGraphicFramePr>
          <p:nvPr/>
        </p:nvGraphicFramePr>
        <p:xfrm>
          <a:off x="6443663" y="5124450"/>
          <a:ext cx="1368425" cy="995363"/>
        </p:xfrm>
        <a:graphic>
          <a:graphicData uri="http://schemas.openxmlformats.org/presentationml/2006/ole">
            <mc:AlternateContent xmlns:mc="http://schemas.openxmlformats.org/markup-compatibility/2006">
              <mc:Choice xmlns:v="urn:schemas-microsoft-com:vml" Requires="v">
                <p:oleObj spid="_x0000_s60487" name="公式" r:id="rId21" imgW="889000" imgH="647700" progId="Equation.3">
                  <p:embed/>
                </p:oleObj>
              </mc:Choice>
              <mc:Fallback>
                <p:oleObj name="公式" r:id="rId21" imgW="889000" imgH="647700" progId="Equation.3">
                  <p:embed/>
                  <p:pic>
                    <p:nvPicPr>
                      <p:cNvPr id="196629" name="Object 36">
                        <a:extLst>
                          <a:ext uri="{FF2B5EF4-FFF2-40B4-BE49-F238E27FC236}">
                            <a16:creationId xmlns:a16="http://schemas.microsoft.com/office/drawing/2014/main" id="{00EB6629-952B-4300-A788-A376D7C1BCE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443663" y="5124450"/>
                        <a:ext cx="1368425" cy="99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7634" name="Group 31">
            <a:extLst>
              <a:ext uri="{FF2B5EF4-FFF2-40B4-BE49-F238E27FC236}">
                <a16:creationId xmlns:a16="http://schemas.microsoft.com/office/drawing/2014/main" id="{40A0F629-CD39-4BD3-8943-8E470273AB8C}"/>
              </a:ext>
            </a:extLst>
          </p:cNvPr>
          <p:cNvGrpSpPr>
            <a:grpSpLocks/>
          </p:cNvGrpSpPr>
          <p:nvPr/>
        </p:nvGrpSpPr>
        <p:grpSpPr bwMode="auto">
          <a:xfrm>
            <a:off x="1331913" y="908050"/>
            <a:ext cx="6673850" cy="701675"/>
            <a:chOff x="839" y="572"/>
            <a:chExt cx="4204" cy="442"/>
          </a:xfrm>
        </p:grpSpPr>
        <p:graphicFrame>
          <p:nvGraphicFramePr>
            <p:cNvPr id="197648" name="Object 5">
              <a:extLst>
                <a:ext uri="{FF2B5EF4-FFF2-40B4-BE49-F238E27FC236}">
                  <a16:creationId xmlns:a16="http://schemas.microsoft.com/office/drawing/2014/main" id="{FD233998-9732-4D2A-BE0A-5696E457E3C5}"/>
                </a:ext>
              </a:extLst>
            </p:cNvPr>
            <p:cNvGraphicFramePr>
              <a:graphicFrameLocks noChangeAspect="1"/>
            </p:cNvGraphicFramePr>
            <p:nvPr/>
          </p:nvGraphicFramePr>
          <p:xfrm>
            <a:off x="2952" y="572"/>
            <a:ext cx="183" cy="235"/>
          </p:xfrm>
          <a:graphic>
            <a:graphicData uri="http://schemas.openxmlformats.org/presentationml/2006/ole">
              <mc:AlternateContent xmlns:mc="http://schemas.openxmlformats.org/markup-compatibility/2006">
                <mc:Choice xmlns:v="urn:schemas-microsoft-com:vml" Requires="v">
                  <p:oleObj spid="_x0000_s61508" name="公式" r:id="rId3" imgW="177646" imgH="228402" progId="Equation.3">
                    <p:embed/>
                  </p:oleObj>
                </mc:Choice>
                <mc:Fallback>
                  <p:oleObj name="公式" r:id="rId3" imgW="177646" imgH="228402" progId="Equation.3">
                    <p:embed/>
                    <p:pic>
                      <p:nvPicPr>
                        <p:cNvPr id="197648" name="Object 5">
                          <a:extLst>
                            <a:ext uri="{FF2B5EF4-FFF2-40B4-BE49-F238E27FC236}">
                              <a16:creationId xmlns:a16="http://schemas.microsoft.com/office/drawing/2014/main" id="{FD233998-9732-4D2A-BE0A-5696E457E3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 y="572"/>
                          <a:ext cx="183"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649" name="Object 4">
              <a:extLst>
                <a:ext uri="{FF2B5EF4-FFF2-40B4-BE49-F238E27FC236}">
                  <a16:creationId xmlns:a16="http://schemas.microsoft.com/office/drawing/2014/main" id="{25D26BB1-BB38-4706-9F9E-C29C254C45DA}"/>
                </a:ext>
              </a:extLst>
            </p:cNvPr>
            <p:cNvGraphicFramePr>
              <a:graphicFrameLocks noChangeAspect="1"/>
            </p:cNvGraphicFramePr>
            <p:nvPr/>
          </p:nvGraphicFramePr>
          <p:xfrm>
            <a:off x="3499" y="576"/>
            <a:ext cx="287" cy="266"/>
          </p:xfrm>
          <a:graphic>
            <a:graphicData uri="http://schemas.openxmlformats.org/presentationml/2006/ole">
              <mc:AlternateContent xmlns:mc="http://schemas.openxmlformats.org/markup-compatibility/2006">
                <mc:Choice xmlns:v="urn:schemas-microsoft-com:vml" Requires="v">
                  <p:oleObj spid="_x0000_s61509" name="公式" r:id="rId5" imgW="253890" imgH="241195" progId="Equation.3">
                    <p:embed/>
                  </p:oleObj>
                </mc:Choice>
                <mc:Fallback>
                  <p:oleObj name="公式" r:id="rId5" imgW="253890" imgH="241195" progId="Equation.3">
                    <p:embed/>
                    <p:pic>
                      <p:nvPicPr>
                        <p:cNvPr id="197649" name="Object 4">
                          <a:extLst>
                            <a:ext uri="{FF2B5EF4-FFF2-40B4-BE49-F238E27FC236}">
                              <a16:creationId xmlns:a16="http://schemas.microsoft.com/office/drawing/2014/main" id="{25D26BB1-BB38-4706-9F9E-C29C254C45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9" y="576"/>
                          <a:ext cx="28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50" name="Rectangle 6">
              <a:extLst>
                <a:ext uri="{FF2B5EF4-FFF2-40B4-BE49-F238E27FC236}">
                  <a16:creationId xmlns:a16="http://schemas.microsoft.com/office/drawing/2014/main" id="{70F1325B-C08A-4E12-9856-02DEF780B3F2}"/>
                </a:ext>
              </a:extLst>
            </p:cNvPr>
            <p:cNvSpPr>
              <a:spLocks noChangeArrowheads="1"/>
            </p:cNvSpPr>
            <p:nvPr/>
          </p:nvSpPr>
          <p:spPr bwMode="auto">
            <a:xfrm>
              <a:off x="839" y="572"/>
              <a:ext cx="420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混合物中基团</a:t>
              </a:r>
              <a:r>
                <a:rPr lang="en-US" altLang="zh-CN" sz="2000" b="1">
                  <a:solidFill>
                    <a:srgbClr val="000000"/>
                  </a:solidFill>
                  <a:latin typeface="Times New Roman" panose="02020603050405020304" pitchFamily="18" charset="0"/>
                  <a:cs typeface="Times New Roman" panose="02020603050405020304" pitchFamily="18" charset="0"/>
                </a:rPr>
                <a:t>k</a:t>
              </a:r>
              <a:r>
                <a:rPr lang="zh-CN" altLang="en-US" sz="2000" b="1">
                  <a:solidFill>
                    <a:srgbClr val="000000"/>
                  </a:solidFill>
                  <a:latin typeface="Times New Roman" panose="02020603050405020304" pitchFamily="18" charset="0"/>
                  <a:cs typeface="Times New Roman" panose="02020603050405020304" pitchFamily="18" charset="0"/>
                </a:rPr>
                <a:t>的活度系数</a:t>
              </a:r>
              <a:r>
                <a:rPr lang="zh-CN" altLang="en-US" sz="2000" b="1">
                  <a:solidFill>
                    <a:srgbClr val="000000"/>
                  </a:solidFill>
                </a:rPr>
                <a:t>的       与          计算公式类似，</a:t>
              </a:r>
            </a:p>
            <a:p>
              <a:pPr eaLnBrk="1" hangingPunct="1">
                <a:spcBef>
                  <a:spcPct val="0"/>
                </a:spcBef>
                <a:buClrTx/>
                <a:buSzTx/>
                <a:buFontTx/>
                <a:buNone/>
              </a:pPr>
              <a:r>
                <a:rPr lang="zh-CN" altLang="en-US" sz="2000" b="1">
                  <a:solidFill>
                    <a:srgbClr val="000000"/>
                  </a:solidFill>
                </a:rPr>
                <a:t>由以下公式计算：</a:t>
              </a:r>
            </a:p>
          </p:txBody>
        </p:sp>
      </p:grpSp>
      <p:sp>
        <p:nvSpPr>
          <p:cNvPr id="197635" name="Rectangle 10">
            <a:extLst>
              <a:ext uri="{FF2B5EF4-FFF2-40B4-BE49-F238E27FC236}">
                <a16:creationId xmlns:a16="http://schemas.microsoft.com/office/drawing/2014/main" id="{091A8EA4-377F-4FA6-AAF1-E34EF83C73D9}"/>
              </a:ext>
            </a:extLst>
          </p:cNvPr>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000"/>
              </a:solidFill>
            </a:endParaRPr>
          </a:p>
        </p:txBody>
      </p:sp>
      <p:graphicFrame>
        <p:nvGraphicFramePr>
          <p:cNvPr id="197636" name="Object 9">
            <a:extLst>
              <a:ext uri="{FF2B5EF4-FFF2-40B4-BE49-F238E27FC236}">
                <a16:creationId xmlns:a16="http://schemas.microsoft.com/office/drawing/2014/main" id="{BD631165-33A1-4705-860C-E2D094FC13DA}"/>
              </a:ext>
            </a:extLst>
          </p:cNvPr>
          <p:cNvGraphicFramePr>
            <a:graphicFrameLocks noChangeAspect="1"/>
          </p:cNvGraphicFramePr>
          <p:nvPr/>
        </p:nvGraphicFramePr>
        <p:xfrm>
          <a:off x="1979613" y="1700213"/>
          <a:ext cx="4968875" cy="1139825"/>
        </p:xfrm>
        <a:graphic>
          <a:graphicData uri="http://schemas.openxmlformats.org/presentationml/2006/ole">
            <mc:AlternateContent xmlns:mc="http://schemas.openxmlformats.org/markup-compatibility/2006">
              <mc:Choice xmlns:v="urn:schemas-microsoft-com:vml" Requires="v">
                <p:oleObj spid="_x0000_s61510" name="公式" r:id="rId7" imgW="2806700" imgH="647700" progId="Equation.3">
                  <p:embed/>
                </p:oleObj>
              </mc:Choice>
              <mc:Fallback>
                <p:oleObj name="公式" r:id="rId7" imgW="2806700" imgH="647700" progId="Equation.3">
                  <p:embed/>
                  <p:pic>
                    <p:nvPicPr>
                      <p:cNvPr id="197636" name="Object 9">
                        <a:extLst>
                          <a:ext uri="{FF2B5EF4-FFF2-40B4-BE49-F238E27FC236}">
                            <a16:creationId xmlns:a16="http://schemas.microsoft.com/office/drawing/2014/main" id="{BD631165-33A1-4705-860C-E2D094FC13D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9613" y="1700213"/>
                        <a:ext cx="496887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37" name="Rectangle 12">
            <a:extLst>
              <a:ext uri="{FF2B5EF4-FFF2-40B4-BE49-F238E27FC236}">
                <a16:creationId xmlns:a16="http://schemas.microsoft.com/office/drawing/2014/main" id="{41D2D1C7-1548-4A42-8184-07CDFB44B564}"/>
              </a:ext>
            </a:extLst>
          </p:cNvPr>
          <p:cNvSpPr>
            <a:spLocks noChangeArrowheads="1"/>
          </p:cNvSpPr>
          <p:nvPr/>
        </p:nvSpPr>
        <p:spPr bwMode="auto">
          <a:xfrm>
            <a:off x="0" y="3100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solidFill>
                <a:srgbClr val="000000"/>
              </a:solidFill>
            </a:endParaRPr>
          </a:p>
        </p:txBody>
      </p:sp>
      <p:graphicFrame>
        <p:nvGraphicFramePr>
          <p:cNvPr id="197638" name="Object 11">
            <a:extLst>
              <a:ext uri="{FF2B5EF4-FFF2-40B4-BE49-F238E27FC236}">
                <a16:creationId xmlns:a16="http://schemas.microsoft.com/office/drawing/2014/main" id="{3242D6CC-2FC9-45F2-B755-FB98D1066D6E}"/>
              </a:ext>
            </a:extLst>
          </p:cNvPr>
          <p:cNvGraphicFramePr>
            <a:graphicFrameLocks noChangeAspect="1"/>
          </p:cNvGraphicFramePr>
          <p:nvPr/>
        </p:nvGraphicFramePr>
        <p:xfrm>
          <a:off x="2051050" y="2997200"/>
          <a:ext cx="1512888" cy="1041400"/>
        </p:xfrm>
        <a:graphic>
          <a:graphicData uri="http://schemas.openxmlformats.org/presentationml/2006/ole">
            <mc:AlternateContent xmlns:mc="http://schemas.openxmlformats.org/markup-compatibility/2006">
              <mc:Choice xmlns:v="urn:schemas-microsoft-com:vml" Requires="v">
                <p:oleObj spid="_x0000_s61511" name="公式" r:id="rId9" imgW="939800" imgH="647700" progId="Equation.3">
                  <p:embed/>
                </p:oleObj>
              </mc:Choice>
              <mc:Fallback>
                <p:oleObj name="公式" r:id="rId9" imgW="939800" imgH="647700" progId="Equation.3">
                  <p:embed/>
                  <p:pic>
                    <p:nvPicPr>
                      <p:cNvPr id="197638" name="Object 11">
                        <a:extLst>
                          <a:ext uri="{FF2B5EF4-FFF2-40B4-BE49-F238E27FC236}">
                            <a16:creationId xmlns:a16="http://schemas.microsoft.com/office/drawing/2014/main" id="{3242D6CC-2FC9-45F2-B755-FB98D1066D6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2997200"/>
                        <a:ext cx="151288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639" name="Object 13">
            <a:extLst>
              <a:ext uri="{FF2B5EF4-FFF2-40B4-BE49-F238E27FC236}">
                <a16:creationId xmlns:a16="http://schemas.microsoft.com/office/drawing/2014/main" id="{E36C138F-C4C9-440A-964D-ECD9C7BCC1C7}"/>
              </a:ext>
            </a:extLst>
          </p:cNvPr>
          <p:cNvGraphicFramePr>
            <a:graphicFrameLocks noChangeAspect="1"/>
          </p:cNvGraphicFramePr>
          <p:nvPr/>
        </p:nvGraphicFramePr>
        <p:xfrm>
          <a:off x="4427538" y="2997200"/>
          <a:ext cx="1655762" cy="1225550"/>
        </p:xfrm>
        <a:graphic>
          <a:graphicData uri="http://schemas.openxmlformats.org/presentationml/2006/ole">
            <mc:AlternateContent xmlns:mc="http://schemas.openxmlformats.org/markup-compatibility/2006">
              <mc:Choice xmlns:v="urn:schemas-microsoft-com:vml" Requires="v">
                <p:oleObj spid="_x0000_s61512" name="公式" r:id="rId11" imgW="1193800" imgH="889000" progId="Equation.3">
                  <p:embed/>
                </p:oleObj>
              </mc:Choice>
              <mc:Fallback>
                <p:oleObj name="公式" r:id="rId11" imgW="1193800" imgH="889000" progId="Equation.3">
                  <p:embed/>
                  <p:pic>
                    <p:nvPicPr>
                      <p:cNvPr id="197639" name="Object 13">
                        <a:extLst>
                          <a:ext uri="{FF2B5EF4-FFF2-40B4-BE49-F238E27FC236}">
                            <a16:creationId xmlns:a16="http://schemas.microsoft.com/office/drawing/2014/main" id="{E36C138F-C4C9-440A-964D-ECD9C7BCC1C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538" y="2997200"/>
                        <a:ext cx="1655762"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640" name="Object 15">
            <a:extLst>
              <a:ext uri="{FF2B5EF4-FFF2-40B4-BE49-F238E27FC236}">
                <a16:creationId xmlns:a16="http://schemas.microsoft.com/office/drawing/2014/main" id="{89C5EA1E-F6EA-4256-A018-B176413EF911}"/>
              </a:ext>
            </a:extLst>
          </p:cNvPr>
          <p:cNvGraphicFramePr>
            <a:graphicFrameLocks noChangeAspect="1"/>
          </p:cNvGraphicFramePr>
          <p:nvPr/>
        </p:nvGraphicFramePr>
        <p:xfrm>
          <a:off x="1979613" y="4292600"/>
          <a:ext cx="3600450" cy="479425"/>
        </p:xfrm>
        <a:graphic>
          <a:graphicData uri="http://schemas.openxmlformats.org/presentationml/2006/ole">
            <mc:AlternateContent xmlns:mc="http://schemas.openxmlformats.org/markup-compatibility/2006">
              <mc:Choice xmlns:v="urn:schemas-microsoft-com:vml" Requires="v">
                <p:oleObj spid="_x0000_s61513" name="公式" r:id="rId13" imgW="1790700" imgH="241300" progId="Equation.3">
                  <p:embed/>
                </p:oleObj>
              </mc:Choice>
              <mc:Fallback>
                <p:oleObj name="公式" r:id="rId13" imgW="1790700" imgH="241300" progId="Equation.3">
                  <p:embed/>
                  <p:pic>
                    <p:nvPicPr>
                      <p:cNvPr id="197640" name="Object 15">
                        <a:extLst>
                          <a:ext uri="{FF2B5EF4-FFF2-40B4-BE49-F238E27FC236}">
                            <a16:creationId xmlns:a16="http://schemas.microsoft.com/office/drawing/2014/main" id="{89C5EA1E-F6EA-4256-A018-B176413EF91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79613" y="4292600"/>
                        <a:ext cx="36004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7641" name="Group 30">
            <a:extLst>
              <a:ext uri="{FF2B5EF4-FFF2-40B4-BE49-F238E27FC236}">
                <a16:creationId xmlns:a16="http://schemas.microsoft.com/office/drawing/2014/main" id="{68C7E5AA-EB77-463B-82FE-B3DC85AAD44E}"/>
              </a:ext>
            </a:extLst>
          </p:cNvPr>
          <p:cNvGrpSpPr>
            <a:grpSpLocks/>
          </p:cNvGrpSpPr>
          <p:nvPr/>
        </p:nvGrpSpPr>
        <p:grpSpPr bwMode="auto">
          <a:xfrm>
            <a:off x="1187450" y="5084763"/>
            <a:ext cx="7367588" cy="1204912"/>
            <a:chOff x="748" y="3203"/>
            <a:chExt cx="4641" cy="759"/>
          </a:xfrm>
        </p:grpSpPr>
        <p:graphicFrame>
          <p:nvGraphicFramePr>
            <p:cNvPr id="197642" name="Object 22">
              <a:extLst>
                <a:ext uri="{FF2B5EF4-FFF2-40B4-BE49-F238E27FC236}">
                  <a16:creationId xmlns:a16="http://schemas.microsoft.com/office/drawing/2014/main" id="{06EB75C7-924D-4F02-B2AD-923D7D350FD4}"/>
                </a:ext>
              </a:extLst>
            </p:cNvPr>
            <p:cNvGraphicFramePr>
              <a:graphicFrameLocks noChangeAspect="1"/>
            </p:cNvGraphicFramePr>
            <p:nvPr/>
          </p:nvGraphicFramePr>
          <p:xfrm>
            <a:off x="748" y="3215"/>
            <a:ext cx="273" cy="253"/>
          </p:xfrm>
          <a:graphic>
            <a:graphicData uri="http://schemas.openxmlformats.org/presentationml/2006/ole">
              <mc:AlternateContent xmlns:mc="http://schemas.openxmlformats.org/markup-compatibility/2006">
                <mc:Choice xmlns:v="urn:schemas-microsoft-com:vml" Requires="v">
                  <p:oleObj spid="_x0000_s61514" name="公式" r:id="rId15" imgW="253890" imgH="241195" progId="Equation.3">
                    <p:embed/>
                  </p:oleObj>
                </mc:Choice>
                <mc:Fallback>
                  <p:oleObj name="公式" r:id="rId15" imgW="253890" imgH="241195" progId="Equation.3">
                    <p:embed/>
                    <p:pic>
                      <p:nvPicPr>
                        <p:cNvPr id="197642" name="Object 22">
                          <a:extLst>
                            <a:ext uri="{FF2B5EF4-FFF2-40B4-BE49-F238E27FC236}">
                              <a16:creationId xmlns:a16="http://schemas.microsoft.com/office/drawing/2014/main" id="{06EB75C7-924D-4F02-B2AD-923D7D350FD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48" y="3215"/>
                          <a:ext cx="27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643" name="Object 21">
              <a:extLst>
                <a:ext uri="{FF2B5EF4-FFF2-40B4-BE49-F238E27FC236}">
                  <a16:creationId xmlns:a16="http://schemas.microsoft.com/office/drawing/2014/main" id="{CFBC48AB-EF4F-4919-8970-7EB933600FA2}"/>
                </a:ext>
              </a:extLst>
            </p:cNvPr>
            <p:cNvGraphicFramePr>
              <a:graphicFrameLocks noChangeAspect="1"/>
            </p:cNvGraphicFramePr>
            <p:nvPr/>
          </p:nvGraphicFramePr>
          <p:xfrm>
            <a:off x="2880" y="3215"/>
            <a:ext cx="231" cy="211"/>
          </p:xfrm>
          <a:graphic>
            <a:graphicData uri="http://schemas.openxmlformats.org/presentationml/2006/ole">
              <mc:AlternateContent xmlns:mc="http://schemas.openxmlformats.org/markup-compatibility/2006">
                <mc:Choice xmlns:v="urn:schemas-microsoft-com:vml" Requires="v">
                  <p:oleObj spid="_x0000_s61515" name="公式" r:id="rId17" imgW="253890" imgH="228501" progId="Equation.3">
                    <p:embed/>
                  </p:oleObj>
                </mc:Choice>
                <mc:Fallback>
                  <p:oleObj name="公式" r:id="rId17" imgW="253890" imgH="228501" progId="Equation.3">
                    <p:embed/>
                    <p:pic>
                      <p:nvPicPr>
                        <p:cNvPr id="197643" name="Object 21">
                          <a:extLst>
                            <a:ext uri="{FF2B5EF4-FFF2-40B4-BE49-F238E27FC236}">
                              <a16:creationId xmlns:a16="http://schemas.microsoft.com/office/drawing/2014/main" id="{CFBC48AB-EF4F-4919-8970-7EB933600FA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80" y="3215"/>
                          <a:ext cx="23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644" name="Object 20">
              <a:extLst>
                <a:ext uri="{FF2B5EF4-FFF2-40B4-BE49-F238E27FC236}">
                  <a16:creationId xmlns:a16="http://schemas.microsoft.com/office/drawing/2014/main" id="{2CF95B72-A8C4-40FC-8E0D-BC5FB19A7BE9}"/>
                </a:ext>
              </a:extLst>
            </p:cNvPr>
            <p:cNvGraphicFramePr>
              <a:graphicFrameLocks noChangeAspect="1"/>
            </p:cNvGraphicFramePr>
            <p:nvPr/>
          </p:nvGraphicFramePr>
          <p:xfrm>
            <a:off x="748" y="3441"/>
            <a:ext cx="206" cy="235"/>
          </p:xfrm>
          <a:graphic>
            <a:graphicData uri="http://schemas.openxmlformats.org/presentationml/2006/ole">
              <mc:AlternateContent xmlns:mc="http://schemas.openxmlformats.org/markup-compatibility/2006">
                <mc:Choice xmlns:v="urn:schemas-microsoft-com:vml" Requires="v">
                  <p:oleObj spid="_x0000_s61516" name="公式" r:id="rId19" imgW="203112" imgH="228501" progId="Equation.3">
                    <p:embed/>
                  </p:oleObj>
                </mc:Choice>
                <mc:Fallback>
                  <p:oleObj name="公式" r:id="rId19" imgW="203112" imgH="228501" progId="Equation.3">
                    <p:embed/>
                    <p:pic>
                      <p:nvPicPr>
                        <p:cNvPr id="197644" name="Object 20">
                          <a:extLst>
                            <a:ext uri="{FF2B5EF4-FFF2-40B4-BE49-F238E27FC236}">
                              <a16:creationId xmlns:a16="http://schemas.microsoft.com/office/drawing/2014/main" id="{2CF95B72-A8C4-40FC-8E0D-BC5FB19A7BE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48" y="3441"/>
                          <a:ext cx="206"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645" name="Object 19">
              <a:extLst>
                <a:ext uri="{FF2B5EF4-FFF2-40B4-BE49-F238E27FC236}">
                  <a16:creationId xmlns:a16="http://schemas.microsoft.com/office/drawing/2014/main" id="{BD592689-0302-4CF3-A539-6E3159C9DA87}"/>
                </a:ext>
              </a:extLst>
            </p:cNvPr>
            <p:cNvGraphicFramePr>
              <a:graphicFrameLocks noChangeAspect="1"/>
            </p:cNvGraphicFramePr>
            <p:nvPr/>
          </p:nvGraphicFramePr>
          <p:xfrm>
            <a:off x="3334" y="3441"/>
            <a:ext cx="317" cy="256"/>
          </p:xfrm>
          <a:graphic>
            <a:graphicData uri="http://schemas.openxmlformats.org/presentationml/2006/ole">
              <mc:AlternateContent xmlns:mc="http://schemas.openxmlformats.org/markup-compatibility/2006">
                <mc:Choice xmlns:v="urn:schemas-microsoft-com:vml" Requires="v">
                  <p:oleObj spid="_x0000_s61517" name="公式" r:id="rId21" imgW="291973" imgH="241195" progId="Equation.3">
                    <p:embed/>
                  </p:oleObj>
                </mc:Choice>
                <mc:Fallback>
                  <p:oleObj name="公式" r:id="rId21" imgW="291973" imgH="241195" progId="Equation.3">
                    <p:embed/>
                    <p:pic>
                      <p:nvPicPr>
                        <p:cNvPr id="197645" name="Object 19">
                          <a:extLst>
                            <a:ext uri="{FF2B5EF4-FFF2-40B4-BE49-F238E27FC236}">
                              <a16:creationId xmlns:a16="http://schemas.microsoft.com/office/drawing/2014/main" id="{BD592689-0302-4CF3-A539-6E3159C9DA87}"/>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34" y="3441"/>
                          <a:ext cx="31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7646" name="Object 18">
              <a:extLst>
                <a:ext uri="{FF2B5EF4-FFF2-40B4-BE49-F238E27FC236}">
                  <a16:creationId xmlns:a16="http://schemas.microsoft.com/office/drawing/2014/main" id="{9EC71AAF-F6FF-45FE-A65A-7F4A2BC8B43D}"/>
                </a:ext>
              </a:extLst>
            </p:cNvPr>
            <p:cNvGraphicFramePr>
              <a:graphicFrameLocks noChangeAspect="1"/>
            </p:cNvGraphicFramePr>
            <p:nvPr/>
          </p:nvGraphicFramePr>
          <p:xfrm>
            <a:off x="748" y="3668"/>
            <a:ext cx="322" cy="294"/>
          </p:xfrm>
          <a:graphic>
            <a:graphicData uri="http://schemas.openxmlformats.org/presentationml/2006/ole">
              <mc:AlternateContent xmlns:mc="http://schemas.openxmlformats.org/markup-compatibility/2006">
                <mc:Choice xmlns:v="urn:schemas-microsoft-com:vml" Requires="v">
                  <p:oleObj spid="_x0000_s61518" name="公式" r:id="rId23" imgW="253890" imgH="228501" progId="Equation.3">
                    <p:embed/>
                  </p:oleObj>
                </mc:Choice>
                <mc:Fallback>
                  <p:oleObj name="公式" r:id="rId23" imgW="253890" imgH="228501" progId="Equation.3">
                    <p:embed/>
                    <p:pic>
                      <p:nvPicPr>
                        <p:cNvPr id="197646" name="Object 18">
                          <a:extLst>
                            <a:ext uri="{FF2B5EF4-FFF2-40B4-BE49-F238E27FC236}">
                              <a16:creationId xmlns:a16="http://schemas.microsoft.com/office/drawing/2014/main" id="{9EC71AAF-F6FF-45FE-A65A-7F4A2BC8B43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48" y="3668"/>
                          <a:ext cx="322"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7647" name="Rectangle 24">
              <a:extLst>
                <a:ext uri="{FF2B5EF4-FFF2-40B4-BE49-F238E27FC236}">
                  <a16:creationId xmlns:a16="http://schemas.microsoft.com/office/drawing/2014/main" id="{E9C2A2EB-F407-4885-A447-875DDBC80424}"/>
                </a:ext>
              </a:extLst>
            </p:cNvPr>
            <p:cNvSpPr>
              <a:spLocks noChangeArrowheads="1"/>
            </p:cNvSpPr>
            <p:nvPr/>
          </p:nvSpPr>
          <p:spPr bwMode="auto">
            <a:xfrm>
              <a:off x="1020" y="3203"/>
              <a:ext cx="4369"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000" b="1">
                  <a:solidFill>
                    <a:srgbClr val="000000"/>
                  </a:solidFill>
                  <a:latin typeface="Times New Roman" panose="02020603050405020304" pitchFamily="18" charset="0"/>
                  <a:cs typeface="Times New Roman" panose="02020603050405020304" pitchFamily="18" charset="0"/>
                </a:rPr>
                <a:t>为组分</a:t>
              </a:r>
              <a:r>
                <a:rPr lang="en-US" altLang="zh-CN" sz="2000" b="1">
                  <a:solidFill>
                    <a:srgbClr val="000000"/>
                  </a:solidFill>
                  <a:latin typeface="Times New Roman" panose="02020603050405020304" pitchFamily="18" charset="0"/>
                  <a:cs typeface="Times New Roman" panose="02020603050405020304" pitchFamily="18" charset="0"/>
                </a:rPr>
                <a:t>j</a:t>
              </a:r>
              <a:r>
                <a:rPr lang="zh-CN" altLang="en-US" sz="2000" b="1">
                  <a:solidFill>
                    <a:srgbClr val="000000"/>
                  </a:solidFill>
                  <a:latin typeface="Times New Roman" panose="02020603050405020304" pitchFamily="18" charset="0"/>
                  <a:cs typeface="Times New Roman" panose="02020603050405020304" pitchFamily="18" charset="0"/>
                </a:rPr>
                <a:t>中基团</a:t>
              </a:r>
              <a:r>
                <a:rPr lang="en-US" altLang="zh-CN" sz="2000" b="1">
                  <a:solidFill>
                    <a:srgbClr val="000000"/>
                  </a:solidFill>
                  <a:latin typeface="Times New Roman" panose="02020603050405020304" pitchFamily="18" charset="0"/>
                  <a:cs typeface="Times New Roman" panose="02020603050405020304" pitchFamily="18" charset="0"/>
                </a:rPr>
                <a:t>m</a:t>
              </a:r>
              <a:r>
                <a:rPr lang="zh-CN" altLang="en-US" sz="2000" b="1">
                  <a:solidFill>
                    <a:srgbClr val="000000"/>
                  </a:solidFill>
                  <a:latin typeface="Times New Roman" panose="02020603050405020304" pitchFamily="18" charset="0"/>
                  <a:cs typeface="Times New Roman" panose="02020603050405020304" pitchFamily="18" charset="0"/>
                </a:rPr>
                <a:t>的数目；       </a:t>
              </a:r>
              <a:r>
                <a:rPr lang="zh-CN" altLang="en-US" sz="2000" b="1">
                  <a:solidFill>
                    <a:srgbClr val="000000"/>
                  </a:solidFill>
                  <a:latin typeface="Times New Roman" panose="02020603050405020304" pitchFamily="18" charset="0"/>
                </a:rPr>
                <a:t>为混合物中基团</a:t>
              </a:r>
              <a:r>
                <a:rPr lang="en-US" altLang="zh-CN" sz="2000" b="1">
                  <a:solidFill>
                    <a:srgbClr val="000000"/>
                  </a:solidFill>
                  <a:latin typeface="Times New Roman" panose="02020603050405020304" pitchFamily="18" charset="0"/>
                </a:rPr>
                <a:t>m</a:t>
              </a:r>
              <a:r>
                <a:rPr lang="zh-CN" altLang="en-US" sz="2000" b="1">
                  <a:solidFill>
                    <a:srgbClr val="000000"/>
                  </a:solidFill>
                  <a:latin typeface="Times New Roman" panose="02020603050405020304" pitchFamily="18" charset="0"/>
                </a:rPr>
                <a:t>的分数；</a:t>
              </a:r>
            </a:p>
            <a:p>
              <a:pPr eaLnBrk="1" hangingPunct="1">
                <a:lnSpc>
                  <a:spcPct val="120000"/>
                </a:lnSpc>
                <a:spcBef>
                  <a:spcPct val="0"/>
                </a:spcBef>
                <a:buClrTx/>
                <a:buSzTx/>
                <a:buFontTx/>
                <a:buNone/>
              </a:pPr>
              <a:r>
                <a:rPr lang="zh-CN" altLang="en-US" sz="2000" b="1">
                  <a:solidFill>
                    <a:srgbClr val="000000"/>
                  </a:solidFill>
                  <a:latin typeface="Times New Roman" panose="02020603050405020304" pitchFamily="18" charset="0"/>
                </a:rPr>
                <a:t>为混合物中基团</a:t>
              </a:r>
              <a:r>
                <a:rPr lang="en-US" altLang="zh-CN" sz="2000" b="1">
                  <a:solidFill>
                    <a:srgbClr val="000000"/>
                  </a:solidFill>
                  <a:latin typeface="Times New Roman" panose="02020603050405020304" pitchFamily="18" charset="0"/>
                </a:rPr>
                <a:t>m</a:t>
              </a:r>
              <a:r>
                <a:rPr lang="zh-CN" altLang="en-US" sz="2000" b="1">
                  <a:solidFill>
                    <a:srgbClr val="000000"/>
                  </a:solidFill>
                  <a:latin typeface="Times New Roman" panose="02020603050405020304" pitchFamily="18" charset="0"/>
                </a:rPr>
                <a:t>的表面积分数；       为基团交互作用参数；</a:t>
              </a:r>
            </a:p>
            <a:p>
              <a:pPr eaLnBrk="1" hangingPunct="1">
                <a:lnSpc>
                  <a:spcPct val="120000"/>
                </a:lnSpc>
                <a:spcBef>
                  <a:spcPct val="0"/>
                </a:spcBef>
                <a:buClrTx/>
                <a:buSzTx/>
                <a:buFontTx/>
                <a:buNone/>
              </a:pPr>
              <a:r>
                <a:rPr lang="zh-CN" altLang="en-US" sz="2000" b="1">
                  <a:solidFill>
                    <a:srgbClr val="000000"/>
                  </a:solidFill>
                  <a:latin typeface="Times New Roman" panose="02020603050405020304" pitchFamily="18" charset="0"/>
                </a:rPr>
                <a:t>为基团交互作用能量参数；</a:t>
              </a:r>
              <a:r>
                <a:rPr lang="en-US" altLang="zh-CN" sz="2000" b="1">
                  <a:solidFill>
                    <a:srgbClr val="000000"/>
                  </a:solidFill>
                  <a:latin typeface="Times New Roman" panose="02020603050405020304" pitchFamily="18" charset="0"/>
                </a:rPr>
                <a:t>M</a:t>
              </a:r>
              <a:r>
                <a:rPr lang="zh-CN" altLang="en-US" sz="2000" b="1">
                  <a:solidFill>
                    <a:srgbClr val="000000"/>
                  </a:solidFill>
                  <a:latin typeface="Times New Roman" panose="02020603050405020304" pitchFamily="18" charset="0"/>
                </a:rPr>
                <a:t>为组分数；</a:t>
              </a:r>
              <a:r>
                <a:rPr lang="en-US" altLang="zh-CN" sz="2000" b="1">
                  <a:solidFill>
                    <a:srgbClr val="000000"/>
                  </a:solidFill>
                  <a:latin typeface="Times New Roman" panose="02020603050405020304" pitchFamily="18" charset="0"/>
                </a:rPr>
                <a:t>N</a:t>
              </a:r>
              <a:r>
                <a:rPr lang="zh-CN" altLang="en-US" sz="2000" b="1">
                  <a:solidFill>
                    <a:srgbClr val="000000"/>
                  </a:solidFill>
                  <a:latin typeface="Times New Roman" panose="02020603050405020304" pitchFamily="18" charset="0"/>
                </a:rPr>
                <a:t>为基团数。</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1EB602-2B37-4C7F-B723-8DD8406A1C68}"/>
              </a:ext>
            </a:extLst>
          </p:cNvPr>
          <p:cNvSpPr>
            <a:spLocks noGrp="1"/>
          </p:cNvSpPr>
          <p:nvPr>
            <p:ph sz="quarter" idx="10"/>
          </p:nvPr>
        </p:nvSpPr>
        <p:spPr/>
        <p:txBody>
          <a:bodyPr/>
          <a:lstStyle/>
          <a:p>
            <a:pPr marL="0" indent="0">
              <a:buNone/>
            </a:pPr>
            <a:r>
              <a:rPr lang="zh-CN" altLang="en-US" dirty="0"/>
              <a:t>四、压强的单位</a:t>
            </a:r>
            <a:endParaRPr lang="en-US" altLang="zh-CN" dirty="0"/>
          </a:p>
          <a:p>
            <a:pPr lvl="1" indent="639763"/>
            <a:r>
              <a:rPr lang="en-US" altLang="zh-CN" sz="2800" dirty="0">
                <a:latin typeface="Times New Roman" panose="02020603050405020304" pitchFamily="18" charset="0"/>
                <a:cs typeface="Times New Roman" panose="02020603050405020304" pitchFamily="18" charset="0"/>
              </a:rPr>
              <a:t>1atm = 760mmHg</a:t>
            </a:r>
          </a:p>
          <a:p>
            <a:pPr lvl="1" indent="639763"/>
            <a:r>
              <a:rPr lang="en-US" altLang="zh-CN" sz="2800" dirty="0">
                <a:latin typeface="Times New Roman" panose="02020603050405020304" pitchFamily="18" charset="0"/>
                <a:cs typeface="Times New Roman" panose="02020603050405020304" pitchFamily="18" charset="0"/>
              </a:rPr>
              <a:t>         = 10336mmH2O</a:t>
            </a:r>
          </a:p>
          <a:p>
            <a:pPr lvl="1" indent="639763"/>
            <a:r>
              <a:rPr lang="en-US" altLang="zh-CN" sz="2800" dirty="0">
                <a:latin typeface="Times New Roman" panose="02020603050405020304" pitchFamily="18" charset="0"/>
                <a:cs typeface="Times New Roman" panose="02020603050405020304" pitchFamily="18" charset="0"/>
              </a:rPr>
              <a:t>         = 101 325 Pa</a:t>
            </a:r>
          </a:p>
          <a:p>
            <a:pPr lvl="1" indent="639763"/>
            <a:r>
              <a:rPr lang="en-US" altLang="zh-CN" sz="2800" dirty="0">
                <a:latin typeface="Times New Roman" panose="02020603050405020304" pitchFamily="18" charset="0"/>
                <a:cs typeface="Times New Roman" panose="02020603050405020304" pitchFamily="18" charset="0"/>
              </a:rPr>
              <a:t>         = 14.7Psia(</a:t>
            </a:r>
            <a:r>
              <a:rPr lang="zh-CN" altLang="en-US" sz="2800" dirty="0">
                <a:latin typeface="Times New Roman" panose="02020603050405020304" pitchFamily="18" charset="0"/>
                <a:cs typeface="Times New Roman" panose="02020603050405020304" pitchFamily="18" charset="0"/>
              </a:rPr>
              <a:t>磅力</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英寸</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绝压</a:t>
            </a:r>
            <a:r>
              <a:rPr lang="en-US" altLang="zh-CN" sz="2800" dirty="0">
                <a:latin typeface="Times New Roman" panose="02020603050405020304" pitchFamily="18" charset="0"/>
                <a:cs typeface="Times New Roman" panose="02020603050405020304" pitchFamily="18" charset="0"/>
              </a:rPr>
              <a:t>)</a:t>
            </a:r>
          </a:p>
          <a:p>
            <a:pPr lvl="1" indent="639763"/>
            <a:r>
              <a:rPr lang="en-US" altLang="zh-CN" sz="2800" dirty="0">
                <a:latin typeface="Times New Roman" panose="02020603050405020304" pitchFamily="18" charset="0"/>
                <a:cs typeface="Times New Roman" panose="02020603050405020304" pitchFamily="18" charset="0"/>
              </a:rPr>
              <a:t>1at    = 1kgf/cm2</a:t>
            </a:r>
          </a:p>
          <a:p>
            <a:pPr lvl="1" indent="639763"/>
            <a:r>
              <a:rPr lang="en-US" altLang="zh-CN" sz="2800" dirty="0">
                <a:latin typeface="Times New Roman" panose="02020603050405020304" pitchFamily="18" charset="0"/>
                <a:cs typeface="Times New Roman" panose="02020603050405020304" pitchFamily="18" charset="0"/>
              </a:rPr>
              <a:t> 	     = 10mH2O</a:t>
            </a:r>
          </a:p>
          <a:p>
            <a:pPr lvl="1" indent="639763"/>
            <a:r>
              <a:rPr lang="en-US" altLang="zh-CN" sz="2800" dirty="0">
                <a:latin typeface="Times New Roman" panose="02020603050405020304" pitchFamily="18" charset="0"/>
                <a:cs typeface="Times New Roman" panose="02020603050405020304" pitchFamily="18" charset="0"/>
              </a:rPr>
              <a:t>         = 735.6mmHg</a:t>
            </a:r>
          </a:p>
          <a:p>
            <a:pPr lvl="1" indent="639763"/>
            <a:r>
              <a:rPr lang="en-US" altLang="zh-CN" sz="2800" dirty="0">
                <a:latin typeface="Times New Roman" panose="02020603050405020304" pitchFamily="18" charset="0"/>
                <a:cs typeface="Times New Roman" panose="02020603050405020304" pitchFamily="18" charset="0"/>
              </a:rPr>
              <a:t>         =  98000Pa</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id="{AA89FB61-25AE-41A3-9306-D49A64633025}"/>
              </a:ext>
            </a:extLst>
          </p:cNvPr>
          <p:cNvSpPr>
            <a:spLocks noGrp="1" noChangeArrowheads="1"/>
          </p:cNvSpPr>
          <p:nvPr>
            <p:ph type="body" idx="1"/>
          </p:nvPr>
        </p:nvSpPr>
        <p:spPr>
          <a:xfrm>
            <a:off x="1187450" y="765175"/>
            <a:ext cx="7772400" cy="5656263"/>
          </a:xfrm>
        </p:spPr>
        <p:txBody>
          <a:bodyPr/>
          <a:lstStyle/>
          <a:p>
            <a:pPr marL="0" indent="0" eaLnBrk="1" hangingPunct="1">
              <a:lnSpc>
                <a:spcPct val="90000"/>
              </a:lnSpc>
            </a:pPr>
            <a:r>
              <a:rPr lang="en-US" altLang="zh-CN" b="1">
                <a:solidFill>
                  <a:srgbClr val="CC0000"/>
                </a:solidFill>
                <a:latin typeface="Times New Roman" panose="02020603050405020304" pitchFamily="18" charset="0"/>
              </a:rPr>
              <a:t>UNIFAC</a:t>
            </a:r>
            <a:r>
              <a:rPr lang="zh-CN" altLang="en-US" b="1">
                <a:solidFill>
                  <a:srgbClr val="CC0000"/>
                </a:solidFill>
                <a:latin typeface="Times New Roman" panose="02020603050405020304" pitchFamily="18" charset="0"/>
              </a:rPr>
              <a:t>法的应用情况：</a:t>
            </a:r>
          </a:p>
          <a:p>
            <a:pPr marL="0" indent="0" eaLnBrk="1" hangingPunct="1">
              <a:lnSpc>
                <a:spcPct val="120000"/>
              </a:lnSpc>
              <a:buFont typeface="Wingdings" panose="05000000000000000000" pitchFamily="2" charset="2"/>
              <a:buNone/>
            </a:pPr>
            <a:r>
              <a:rPr lang="en-US" altLang="zh-CN" sz="2400" b="1">
                <a:latin typeface="Times New Roman" panose="02020603050405020304" pitchFamily="18" charset="0"/>
              </a:rPr>
              <a:t>UNIFAC</a:t>
            </a:r>
            <a:r>
              <a:rPr lang="zh-CN" altLang="en-US" sz="2400" b="1">
                <a:latin typeface="Times New Roman" panose="02020603050405020304" pitchFamily="18" charset="0"/>
              </a:rPr>
              <a:t>法首先在</a:t>
            </a:r>
            <a:r>
              <a:rPr lang="en-US" altLang="zh-CN" sz="2400" b="1">
                <a:latin typeface="Times New Roman" panose="02020603050405020304" pitchFamily="18" charset="0"/>
              </a:rPr>
              <a:t>VLE</a:t>
            </a:r>
            <a:r>
              <a:rPr lang="zh-CN" altLang="en-US" sz="2400" b="1">
                <a:latin typeface="Times New Roman" panose="02020603050405020304" pitchFamily="18" charset="0"/>
              </a:rPr>
              <a:t>中使用的，而不久就在</a:t>
            </a:r>
            <a:r>
              <a:rPr lang="en-US" altLang="zh-CN" sz="2400" b="1">
                <a:latin typeface="Times New Roman" panose="02020603050405020304" pitchFamily="18" charset="0"/>
              </a:rPr>
              <a:t>LLE</a:t>
            </a:r>
            <a:r>
              <a:rPr lang="zh-CN" altLang="en-US" sz="2400" b="1">
                <a:latin typeface="Times New Roman" panose="02020603050405020304" pitchFamily="18" charset="0"/>
              </a:rPr>
              <a:t>、</a:t>
            </a:r>
            <a:r>
              <a:rPr lang="en-US" altLang="zh-CN" sz="2400" b="1">
                <a:latin typeface="Times New Roman" panose="02020603050405020304" pitchFamily="18" charset="0"/>
              </a:rPr>
              <a:t>GLE</a:t>
            </a:r>
            <a:r>
              <a:rPr lang="zh-CN" altLang="en-US" sz="2400" b="1">
                <a:latin typeface="Times New Roman" panose="02020603050405020304" pitchFamily="18" charset="0"/>
              </a:rPr>
              <a:t>、</a:t>
            </a:r>
            <a:r>
              <a:rPr lang="en-US" altLang="zh-CN" sz="2400" b="1">
                <a:latin typeface="Times New Roman" panose="02020603050405020304" pitchFamily="18" charset="0"/>
              </a:rPr>
              <a:t>SLE</a:t>
            </a:r>
            <a:r>
              <a:rPr lang="zh-CN" altLang="en-US" sz="2400" b="1">
                <a:latin typeface="Times New Roman" panose="02020603050405020304" pitchFamily="18" charset="0"/>
              </a:rPr>
              <a:t>、和超额焓、黏度等的计算中得到使用。并且在使用中进行了不同的修正。主要修正为：</a:t>
            </a:r>
          </a:p>
          <a:p>
            <a:pPr marL="0" indent="0" eaLnBrk="1" hangingPunct="1">
              <a:lnSpc>
                <a:spcPct val="120000"/>
              </a:lnSpc>
              <a:buFont typeface="Wingdings" panose="05000000000000000000"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1</a:t>
            </a:r>
            <a:r>
              <a:rPr lang="zh-CN" altLang="en-US" sz="2400" b="1">
                <a:latin typeface="Times New Roman" panose="02020603050405020304" pitchFamily="18" charset="0"/>
              </a:rPr>
              <a:t>）增加基团，如加入纯气体作为基团：</a:t>
            </a:r>
            <a:r>
              <a:rPr lang="en-US" altLang="zh-CN" sz="2400" b="1">
                <a:latin typeface="Times New Roman" panose="02020603050405020304" pitchFamily="18" charset="0"/>
              </a:rPr>
              <a:t>N</a:t>
            </a:r>
            <a:r>
              <a:rPr lang="en-US" altLang="zh-CN" sz="2400" b="1" baseline="-25000">
                <a:latin typeface="Times New Roman" panose="02020603050405020304" pitchFamily="18" charset="0"/>
              </a:rPr>
              <a:t>2</a:t>
            </a:r>
            <a:r>
              <a:rPr lang="zh-CN" altLang="en-US" sz="2400" b="1">
                <a:latin typeface="Times New Roman" panose="02020603050405020304" pitchFamily="18" charset="0"/>
              </a:rPr>
              <a:t>、</a:t>
            </a:r>
            <a:r>
              <a:rPr lang="en-US" altLang="zh-CN" sz="2400" b="1">
                <a:latin typeface="Times New Roman" panose="02020603050405020304" pitchFamily="18" charset="0"/>
              </a:rPr>
              <a:t>O</a:t>
            </a:r>
            <a:r>
              <a:rPr lang="en-US" altLang="zh-CN" sz="2400" b="1" baseline="-25000">
                <a:latin typeface="Times New Roman" panose="02020603050405020304" pitchFamily="18" charset="0"/>
              </a:rPr>
              <a:t>2</a:t>
            </a:r>
            <a:r>
              <a:rPr lang="zh-CN" altLang="en-US" sz="2400" b="1">
                <a:latin typeface="Times New Roman" panose="02020603050405020304" pitchFamily="18" charset="0"/>
              </a:rPr>
              <a:t>、</a:t>
            </a:r>
            <a:r>
              <a:rPr lang="en-US" altLang="zh-CN" sz="2400" b="1">
                <a:latin typeface="Times New Roman" panose="02020603050405020304" pitchFamily="18" charset="0"/>
              </a:rPr>
              <a:t>H</a:t>
            </a:r>
            <a:r>
              <a:rPr lang="en-US" altLang="zh-CN" sz="2400" b="1" baseline="-25000">
                <a:latin typeface="Times New Roman" panose="02020603050405020304" pitchFamily="18" charset="0"/>
              </a:rPr>
              <a:t>2</a:t>
            </a:r>
            <a:r>
              <a:rPr lang="zh-CN" altLang="en-US" sz="2400" b="1">
                <a:latin typeface="Times New Roman" panose="02020603050405020304" pitchFamily="18" charset="0"/>
              </a:rPr>
              <a:t>、</a:t>
            </a:r>
            <a:r>
              <a:rPr lang="en-US" altLang="zh-CN" sz="2400" b="1">
                <a:latin typeface="Times New Roman" panose="02020603050405020304" pitchFamily="18" charset="0"/>
              </a:rPr>
              <a:t>CO</a:t>
            </a:r>
            <a:r>
              <a:rPr lang="zh-CN" altLang="en-US" sz="2400" b="1">
                <a:latin typeface="Times New Roman" panose="02020603050405020304" pitchFamily="18" charset="0"/>
              </a:rPr>
              <a:t>、</a:t>
            </a:r>
            <a:r>
              <a:rPr lang="en-US" altLang="zh-CN" sz="2400" b="1">
                <a:latin typeface="Times New Roman" panose="02020603050405020304" pitchFamily="18" charset="0"/>
              </a:rPr>
              <a:t>CO</a:t>
            </a:r>
            <a:r>
              <a:rPr lang="en-US" altLang="zh-CN" sz="2400" b="1" baseline="-25000">
                <a:latin typeface="Times New Roman" panose="02020603050405020304" pitchFamily="18" charset="0"/>
              </a:rPr>
              <a:t>2</a:t>
            </a:r>
            <a:r>
              <a:rPr lang="zh-CN" altLang="en-US" sz="2400" b="1">
                <a:latin typeface="Times New Roman" panose="02020603050405020304" pitchFamily="18" charset="0"/>
              </a:rPr>
              <a:t>、</a:t>
            </a:r>
            <a:r>
              <a:rPr lang="en-US" altLang="zh-CN" sz="2400" b="1">
                <a:latin typeface="Times New Roman" panose="02020603050405020304" pitchFamily="18" charset="0"/>
              </a:rPr>
              <a:t>H</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S</a:t>
            </a:r>
            <a:r>
              <a:rPr lang="zh-CN" altLang="en-US" sz="2400" b="1">
                <a:latin typeface="Times New Roman" panose="02020603050405020304" pitchFamily="18" charset="0"/>
              </a:rPr>
              <a:t>、</a:t>
            </a:r>
            <a:r>
              <a:rPr lang="en-US" altLang="zh-CN" sz="2400" b="1">
                <a:latin typeface="Times New Roman" panose="02020603050405020304" pitchFamily="18" charset="0"/>
              </a:rPr>
              <a:t>CH</a:t>
            </a:r>
            <a:r>
              <a:rPr lang="en-US" altLang="zh-CN" sz="2400" b="1" baseline="-25000">
                <a:latin typeface="Times New Roman" panose="02020603050405020304" pitchFamily="18" charset="0"/>
              </a:rPr>
              <a:t>4</a:t>
            </a:r>
            <a:r>
              <a:rPr lang="zh-CN" altLang="en-US" sz="2400" b="1">
                <a:latin typeface="Times New Roman" panose="02020603050405020304" pitchFamily="18" charset="0"/>
              </a:rPr>
              <a:t>、</a:t>
            </a:r>
            <a:r>
              <a:rPr lang="en-US" altLang="zh-CN" sz="2400" b="1">
                <a:latin typeface="Times New Roman" panose="02020603050405020304" pitchFamily="18" charset="0"/>
              </a:rPr>
              <a:t>C</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H</a:t>
            </a:r>
            <a:r>
              <a:rPr lang="en-US" altLang="zh-CN" sz="2400" b="1" baseline="-25000">
                <a:latin typeface="Times New Roman" panose="02020603050405020304" pitchFamily="18" charset="0"/>
              </a:rPr>
              <a:t>6</a:t>
            </a:r>
            <a:r>
              <a:rPr lang="zh-CN" altLang="en-US" sz="2400" b="1">
                <a:latin typeface="Times New Roman" panose="02020603050405020304" pitchFamily="18" charset="0"/>
              </a:rPr>
              <a:t>、</a:t>
            </a:r>
            <a:r>
              <a:rPr lang="en-US" altLang="zh-CN" sz="2400" b="1">
                <a:latin typeface="Times New Roman" panose="02020603050405020304" pitchFamily="18" charset="0"/>
              </a:rPr>
              <a:t>C</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H</a:t>
            </a:r>
            <a:r>
              <a:rPr lang="en-US" altLang="zh-CN" sz="2400" b="1" baseline="-25000">
                <a:latin typeface="Times New Roman" panose="02020603050405020304" pitchFamily="18" charset="0"/>
              </a:rPr>
              <a:t>4</a:t>
            </a:r>
            <a:r>
              <a:rPr lang="zh-CN" altLang="en-US" sz="2400" b="1">
                <a:latin typeface="Times New Roman" panose="02020603050405020304" pitchFamily="18" charset="0"/>
              </a:rPr>
              <a:t>、</a:t>
            </a:r>
            <a:r>
              <a:rPr lang="en-US" altLang="zh-CN" sz="2400" b="1">
                <a:latin typeface="Times New Roman" panose="02020603050405020304" pitchFamily="18" charset="0"/>
              </a:rPr>
              <a:t>C</a:t>
            </a:r>
            <a:r>
              <a:rPr lang="en-US" altLang="zh-CN" sz="2400" b="1" baseline="-25000">
                <a:latin typeface="Times New Roman" panose="02020603050405020304" pitchFamily="18" charset="0"/>
              </a:rPr>
              <a:t>2</a:t>
            </a:r>
            <a:r>
              <a:rPr lang="en-US" altLang="zh-CN" sz="2400" b="1">
                <a:latin typeface="Times New Roman" panose="02020603050405020304" pitchFamily="18" charset="0"/>
              </a:rPr>
              <a:t>H</a:t>
            </a:r>
            <a:r>
              <a:rPr lang="en-US" altLang="zh-CN" sz="2400" b="1" baseline="-25000">
                <a:latin typeface="Times New Roman" panose="02020603050405020304" pitchFamily="18" charset="0"/>
              </a:rPr>
              <a:t>2</a:t>
            </a:r>
            <a:r>
              <a:rPr lang="zh-CN" altLang="en-US" sz="2400" b="1">
                <a:latin typeface="Times New Roman" panose="02020603050405020304" pitchFamily="18" charset="0"/>
              </a:rPr>
              <a:t>；</a:t>
            </a:r>
          </a:p>
          <a:p>
            <a:pPr marL="0" indent="0" eaLnBrk="1" hangingPunct="1">
              <a:lnSpc>
                <a:spcPct val="120000"/>
              </a:lnSpc>
              <a:buFont typeface="Wingdings" panose="05000000000000000000"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2</a:t>
            </a:r>
            <a:r>
              <a:rPr lang="zh-CN" altLang="en-US" sz="2400" b="1">
                <a:latin typeface="Times New Roman" panose="02020603050405020304" pitchFamily="18" charset="0"/>
              </a:rPr>
              <a:t>）为校正异构的影响，增加基团；</a:t>
            </a:r>
          </a:p>
          <a:p>
            <a:pPr marL="0" indent="0" eaLnBrk="1" hangingPunct="1">
              <a:lnSpc>
                <a:spcPct val="120000"/>
              </a:lnSpc>
              <a:buFont typeface="Wingdings" panose="05000000000000000000" pitchFamily="2" charset="2"/>
              <a:buNone/>
            </a:pPr>
            <a:r>
              <a:rPr lang="zh-CN" altLang="en-US" sz="2400" b="1">
                <a:latin typeface="Times New Roman" panose="02020603050405020304" pitchFamily="18" charset="0"/>
              </a:rPr>
              <a:t>（</a:t>
            </a:r>
            <a:r>
              <a:rPr lang="en-US" altLang="zh-CN" sz="2400" b="1">
                <a:latin typeface="Times New Roman" panose="02020603050405020304" pitchFamily="18" charset="0"/>
              </a:rPr>
              <a:t>3</a:t>
            </a:r>
            <a:r>
              <a:rPr lang="zh-CN" altLang="en-US" sz="2400" b="1">
                <a:latin typeface="Times New Roman" panose="02020603050405020304" pitchFamily="18" charset="0"/>
              </a:rPr>
              <a:t>）改进剩余项和能量交互作用参数的计算公式</a:t>
            </a:r>
            <a:r>
              <a:rPr lang="zh-CN" altLang="en-US" sz="2400" b="1"/>
              <a: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9682" name="Picture 7" descr="1">
            <a:extLst>
              <a:ext uri="{FF2B5EF4-FFF2-40B4-BE49-F238E27FC236}">
                <a16:creationId xmlns:a16="http://schemas.microsoft.com/office/drawing/2014/main" id="{AADC3F2F-3FBE-40A2-A3B8-C01CB0910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76250"/>
            <a:ext cx="8526462" cy="576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706" name="Picture 5" descr="1">
            <a:extLst>
              <a:ext uri="{FF2B5EF4-FFF2-40B4-BE49-F238E27FC236}">
                <a16:creationId xmlns:a16="http://schemas.microsoft.com/office/drawing/2014/main" id="{91E1683C-DD9A-49AA-A76A-6A4102B6C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 y="819150"/>
            <a:ext cx="82677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0" name="Picture 6" descr="3">
            <a:extLst>
              <a:ext uri="{FF2B5EF4-FFF2-40B4-BE49-F238E27FC236}">
                <a16:creationId xmlns:a16="http://schemas.microsoft.com/office/drawing/2014/main" id="{2854413C-2132-4DCC-B2C6-7FAE9B73E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809625"/>
            <a:ext cx="766762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754" name="Picture 5" descr="4">
            <a:extLst>
              <a:ext uri="{FF2B5EF4-FFF2-40B4-BE49-F238E27FC236}">
                <a16:creationId xmlns:a16="http://schemas.microsoft.com/office/drawing/2014/main" id="{66187E46-F5D9-424D-8302-FDC527373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338138"/>
            <a:ext cx="9124950" cy="618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778" name="Picture 5" descr="5">
            <a:extLst>
              <a:ext uri="{FF2B5EF4-FFF2-40B4-BE49-F238E27FC236}">
                <a16:creationId xmlns:a16="http://schemas.microsoft.com/office/drawing/2014/main" id="{886D1C2A-5608-4F87-A678-794C69AE9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476250"/>
            <a:ext cx="8882062"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02" name="Picture 5" descr="6">
            <a:extLst>
              <a:ext uri="{FF2B5EF4-FFF2-40B4-BE49-F238E27FC236}">
                <a16:creationId xmlns:a16="http://schemas.microsoft.com/office/drawing/2014/main" id="{628456DD-8824-464A-AD33-158209B2A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088" y="185738"/>
            <a:ext cx="8505825" cy="648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826" name="Picture 6" descr="6">
            <a:extLst>
              <a:ext uri="{FF2B5EF4-FFF2-40B4-BE49-F238E27FC236}">
                <a16:creationId xmlns:a16="http://schemas.microsoft.com/office/drawing/2014/main" id="{8173AC14-EE71-4C7A-A8D6-844105AEB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31800"/>
            <a:ext cx="7799387" cy="590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850" name="Picture 5" descr="7">
            <a:extLst>
              <a:ext uri="{FF2B5EF4-FFF2-40B4-BE49-F238E27FC236}">
                <a16:creationId xmlns:a16="http://schemas.microsoft.com/office/drawing/2014/main" id="{EC0FD2F5-B1AA-48C5-886A-B522620876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3" y="404813"/>
            <a:ext cx="8688387" cy="565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874" name="Picture 5" descr="7">
            <a:extLst>
              <a:ext uri="{FF2B5EF4-FFF2-40B4-BE49-F238E27FC236}">
                <a16:creationId xmlns:a16="http://schemas.microsoft.com/office/drawing/2014/main" id="{8B1D07B5-65AC-418F-B7D0-79867005E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04775"/>
            <a:ext cx="8353425" cy="664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64E1E4F-822B-41BD-A943-A87EB300DA82}"/>
              </a:ext>
            </a:extLst>
          </p:cNvPr>
          <p:cNvSpPr>
            <a:spLocks noGrp="1"/>
          </p:cNvSpPr>
          <p:nvPr>
            <p:ph sz="quarter" idx="10"/>
          </p:nvPr>
        </p:nvSpPr>
        <p:spPr/>
        <p:txBody>
          <a:bodyPr/>
          <a:lstStyle/>
          <a:p>
            <a:pPr marL="0" indent="0">
              <a:buNone/>
            </a:pPr>
            <a:r>
              <a:rPr lang="zh-CN" altLang="en-US" dirty="0"/>
              <a:t>压强的表示方法</a:t>
            </a:r>
          </a:p>
        </p:txBody>
      </p:sp>
      <p:sp>
        <p:nvSpPr>
          <p:cNvPr id="14339" name="Line 5">
            <a:extLst>
              <a:ext uri="{FF2B5EF4-FFF2-40B4-BE49-F238E27FC236}">
                <a16:creationId xmlns:a16="http://schemas.microsoft.com/office/drawing/2014/main" id="{185EB90B-483C-4787-A4A9-10751123FCF8}"/>
              </a:ext>
            </a:extLst>
          </p:cNvPr>
          <p:cNvSpPr>
            <a:spLocks noChangeShapeType="1"/>
          </p:cNvSpPr>
          <p:nvPr/>
        </p:nvSpPr>
        <p:spPr bwMode="auto">
          <a:xfrm>
            <a:off x="2124075" y="1989138"/>
            <a:ext cx="568801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0" name="Line 6">
            <a:extLst>
              <a:ext uri="{FF2B5EF4-FFF2-40B4-BE49-F238E27FC236}">
                <a16:creationId xmlns:a16="http://schemas.microsoft.com/office/drawing/2014/main" id="{C3C46E4C-C378-4C87-A0D0-C4D4D45F950D}"/>
              </a:ext>
            </a:extLst>
          </p:cNvPr>
          <p:cNvSpPr>
            <a:spLocks noChangeShapeType="1"/>
          </p:cNvSpPr>
          <p:nvPr/>
        </p:nvSpPr>
        <p:spPr bwMode="auto">
          <a:xfrm>
            <a:off x="2700338" y="2565400"/>
            <a:ext cx="511175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1" name="Line 7">
            <a:extLst>
              <a:ext uri="{FF2B5EF4-FFF2-40B4-BE49-F238E27FC236}">
                <a16:creationId xmlns:a16="http://schemas.microsoft.com/office/drawing/2014/main" id="{B3307951-4B57-451E-99C9-DF1907B0BB62}"/>
              </a:ext>
            </a:extLst>
          </p:cNvPr>
          <p:cNvSpPr>
            <a:spLocks noChangeShapeType="1"/>
          </p:cNvSpPr>
          <p:nvPr/>
        </p:nvSpPr>
        <p:spPr bwMode="auto">
          <a:xfrm>
            <a:off x="3419475" y="4005263"/>
            <a:ext cx="44656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2" name="Line 8">
            <a:extLst>
              <a:ext uri="{FF2B5EF4-FFF2-40B4-BE49-F238E27FC236}">
                <a16:creationId xmlns:a16="http://schemas.microsoft.com/office/drawing/2014/main" id="{CD2B613E-6780-4A15-B39F-90B6805DC056}"/>
              </a:ext>
            </a:extLst>
          </p:cNvPr>
          <p:cNvSpPr>
            <a:spLocks noChangeShapeType="1"/>
          </p:cNvSpPr>
          <p:nvPr/>
        </p:nvSpPr>
        <p:spPr bwMode="auto">
          <a:xfrm>
            <a:off x="2051050" y="5805488"/>
            <a:ext cx="576103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3" name="Line 9">
            <a:extLst>
              <a:ext uri="{FF2B5EF4-FFF2-40B4-BE49-F238E27FC236}">
                <a16:creationId xmlns:a16="http://schemas.microsoft.com/office/drawing/2014/main" id="{3730D26A-724E-4B0B-95C8-E98CA843216A}"/>
              </a:ext>
            </a:extLst>
          </p:cNvPr>
          <p:cNvSpPr>
            <a:spLocks noChangeShapeType="1"/>
          </p:cNvSpPr>
          <p:nvPr/>
        </p:nvSpPr>
        <p:spPr bwMode="auto">
          <a:xfrm>
            <a:off x="2339975" y="1989138"/>
            <a:ext cx="0" cy="38163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 name="Text Box 10">
            <a:extLst>
              <a:ext uri="{FF2B5EF4-FFF2-40B4-BE49-F238E27FC236}">
                <a16:creationId xmlns:a16="http://schemas.microsoft.com/office/drawing/2014/main" id="{11F85C90-3C9F-4514-9733-6A6800F951F0}"/>
              </a:ext>
            </a:extLst>
          </p:cNvPr>
          <p:cNvSpPr txBox="1">
            <a:spLocks noChangeArrowheads="1"/>
          </p:cNvSpPr>
          <p:nvPr/>
        </p:nvSpPr>
        <p:spPr bwMode="auto">
          <a:xfrm>
            <a:off x="7885113" y="5661025"/>
            <a:ext cx="6477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a:t>0</a:t>
            </a:r>
          </a:p>
        </p:txBody>
      </p:sp>
      <p:sp>
        <p:nvSpPr>
          <p:cNvPr id="14345" name="Text Box 11">
            <a:extLst>
              <a:ext uri="{FF2B5EF4-FFF2-40B4-BE49-F238E27FC236}">
                <a16:creationId xmlns:a16="http://schemas.microsoft.com/office/drawing/2014/main" id="{072DD73F-CA58-4505-BF64-5529BD222B2A}"/>
              </a:ext>
            </a:extLst>
          </p:cNvPr>
          <p:cNvSpPr txBox="1">
            <a:spLocks noChangeArrowheads="1"/>
          </p:cNvSpPr>
          <p:nvPr/>
        </p:nvSpPr>
        <p:spPr bwMode="auto">
          <a:xfrm>
            <a:off x="7812088" y="2349500"/>
            <a:ext cx="792162"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a:t>1atm</a:t>
            </a:r>
          </a:p>
        </p:txBody>
      </p:sp>
      <p:sp>
        <p:nvSpPr>
          <p:cNvPr id="14346" name="Line 12">
            <a:extLst>
              <a:ext uri="{FF2B5EF4-FFF2-40B4-BE49-F238E27FC236}">
                <a16:creationId xmlns:a16="http://schemas.microsoft.com/office/drawing/2014/main" id="{C03F2561-7EAE-443E-9EB2-E323843E5EED}"/>
              </a:ext>
            </a:extLst>
          </p:cNvPr>
          <p:cNvSpPr>
            <a:spLocks noChangeShapeType="1"/>
          </p:cNvSpPr>
          <p:nvPr/>
        </p:nvSpPr>
        <p:spPr bwMode="auto">
          <a:xfrm>
            <a:off x="2987675" y="2565400"/>
            <a:ext cx="0" cy="32400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7" name="Line 13">
            <a:extLst>
              <a:ext uri="{FF2B5EF4-FFF2-40B4-BE49-F238E27FC236}">
                <a16:creationId xmlns:a16="http://schemas.microsoft.com/office/drawing/2014/main" id="{9781ADD4-6F93-46DF-8C75-006FFD15D56C}"/>
              </a:ext>
            </a:extLst>
          </p:cNvPr>
          <p:cNvSpPr>
            <a:spLocks noChangeShapeType="1"/>
          </p:cNvSpPr>
          <p:nvPr/>
        </p:nvSpPr>
        <p:spPr bwMode="auto">
          <a:xfrm>
            <a:off x="2987675" y="1989138"/>
            <a:ext cx="0" cy="576262"/>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8" name="Line 14">
            <a:extLst>
              <a:ext uri="{FF2B5EF4-FFF2-40B4-BE49-F238E27FC236}">
                <a16:creationId xmlns:a16="http://schemas.microsoft.com/office/drawing/2014/main" id="{D4ABB977-6904-4FE2-A0BE-B58FB19463E5}"/>
              </a:ext>
            </a:extLst>
          </p:cNvPr>
          <p:cNvSpPr>
            <a:spLocks noChangeShapeType="1"/>
          </p:cNvSpPr>
          <p:nvPr/>
        </p:nvSpPr>
        <p:spPr bwMode="auto">
          <a:xfrm>
            <a:off x="4427538" y="2565400"/>
            <a:ext cx="0" cy="1439863"/>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9" name="Line 15">
            <a:extLst>
              <a:ext uri="{FF2B5EF4-FFF2-40B4-BE49-F238E27FC236}">
                <a16:creationId xmlns:a16="http://schemas.microsoft.com/office/drawing/2014/main" id="{1704E029-79EF-446A-9BD7-09A7D55D9053}"/>
              </a:ext>
            </a:extLst>
          </p:cNvPr>
          <p:cNvSpPr>
            <a:spLocks noChangeShapeType="1"/>
          </p:cNvSpPr>
          <p:nvPr/>
        </p:nvSpPr>
        <p:spPr bwMode="auto">
          <a:xfrm>
            <a:off x="4427538" y="4005263"/>
            <a:ext cx="0" cy="1800225"/>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50" name="Text Box 16">
            <a:extLst>
              <a:ext uri="{FF2B5EF4-FFF2-40B4-BE49-F238E27FC236}">
                <a16:creationId xmlns:a16="http://schemas.microsoft.com/office/drawing/2014/main" id="{EACC7A75-49D2-41DC-9687-8FB60F43954C}"/>
              </a:ext>
            </a:extLst>
          </p:cNvPr>
          <p:cNvSpPr txBox="1">
            <a:spLocks noChangeArrowheads="1"/>
          </p:cNvSpPr>
          <p:nvPr/>
        </p:nvSpPr>
        <p:spPr bwMode="auto">
          <a:xfrm>
            <a:off x="1835150" y="2924175"/>
            <a:ext cx="504825" cy="160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a:t>绝</a:t>
            </a:r>
          </a:p>
          <a:p>
            <a:pPr algn="ctr" eaLnBrk="1" hangingPunct="1">
              <a:spcBef>
                <a:spcPct val="50000"/>
              </a:spcBef>
            </a:pPr>
            <a:r>
              <a:rPr lang="zh-CN" altLang="en-US"/>
              <a:t>对</a:t>
            </a:r>
          </a:p>
          <a:p>
            <a:pPr algn="ctr" eaLnBrk="1" hangingPunct="1">
              <a:spcBef>
                <a:spcPct val="50000"/>
              </a:spcBef>
            </a:pPr>
            <a:r>
              <a:rPr lang="zh-CN" altLang="en-US"/>
              <a:t>压</a:t>
            </a:r>
          </a:p>
          <a:p>
            <a:pPr algn="ctr" eaLnBrk="1" hangingPunct="1">
              <a:spcBef>
                <a:spcPct val="50000"/>
              </a:spcBef>
            </a:pPr>
            <a:r>
              <a:rPr lang="zh-CN" altLang="en-US"/>
              <a:t>强</a:t>
            </a:r>
          </a:p>
        </p:txBody>
      </p:sp>
      <p:sp>
        <p:nvSpPr>
          <p:cNvPr id="14351" name="Text Box 17">
            <a:extLst>
              <a:ext uri="{FF2B5EF4-FFF2-40B4-BE49-F238E27FC236}">
                <a16:creationId xmlns:a16="http://schemas.microsoft.com/office/drawing/2014/main" id="{0027FBA6-198F-4FF4-84A8-854D8DB2AD36}"/>
              </a:ext>
            </a:extLst>
          </p:cNvPr>
          <p:cNvSpPr txBox="1">
            <a:spLocks noChangeArrowheads="1"/>
          </p:cNvSpPr>
          <p:nvPr/>
        </p:nvSpPr>
        <p:spPr bwMode="auto">
          <a:xfrm>
            <a:off x="2555875" y="3429000"/>
            <a:ext cx="503238"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a:t>大</a:t>
            </a:r>
          </a:p>
          <a:p>
            <a:pPr algn="ctr" eaLnBrk="1" hangingPunct="1">
              <a:spcBef>
                <a:spcPct val="50000"/>
              </a:spcBef>
            </a:pPr>
            <a:r>
              <a:rPr lang="zh-CN" altLang="en-US"/>
              <a:t>气</a:t>
            </a:r>
          </a:p>
          <a:p>
            <a:pPr algn="ctr" eaLnBrk="1" hangingPunct="1">
              <a:spcBef>
                <a:spcPct val="50000"/>
              </a:spcBef>
            </a:pPr>
            <a:r>
              <a:rPr lang="zh-CN" altLang="en-US"/>
              <a:t>压</a:t>
            </a:r>
          </a:p>
        </p:txBody>
      </p:sp>
      <p:sp>
        <p:nvSpPr>
          <p:cNvPr id="14352" name="Text Box 18">
            <a:extLst>
              <a:ext uri="{FF2B5EF4-FFF2-40B4-BE49-F238E27FC236}">
                <a16:creationId xmlns:a16="http://schemas.microsoft.com/office/drawing/2014/main" id="{80DFDE58-153D-43A9-B0A9-77FA74A62C36}"/>
              </a:ext>
            </a:extLst>
          </p:cNvPr>
          <p:cNvSpPr txBox="1">
            <a:spLocks noChangeArrowheads="1"/>
          </p:cNvSpPr>
          <p:nvPr/>
        </p:nvSpPr>
        <p:spPr bwMode="auto">
          <a:xfrm>
            <a:off x="2987675" y="1989138"/>
            <a:ext cx="576263" cy="64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a:t>表压</a:t>
            </a:r>
          </a:p>
        </p:txBody>
      </p:sp>
      <p:sp>
        <p:nvSpPr>
          <p:cNvPr id="14353" name="Text Box 19">
            <a:extLst>
              <a:ext uri="{FF2B5EF4-FFF2-40B4-BE49-F238E27FC236}">
                <a16:creationId xmlns:a16="http://schemas.microsoft.com/office/drawing/2014/main" id="{D1CFBE89-BF08-4952-BCC2-D609D873D228}"/>
              </a:ext>
            </a:extLst>
          </p:cNvPr>
          <p:cNvSpPr txBox="1">
            <a:spLocks noChangeArrowheads="1"/>
          </p:cNvSpPr>
          <p:nvPr/>
        </p:nvSpPr>
        <p:spPr bwMode="auto">
          <a:xfrm>
            <a:off x="4356100" y="2636838"/>
            <a:ext cx="647700" cy="1192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a:t>真</a:t>
            </a:r>
          </a:p>
          <a:p>
            <a:pPr algn="ctr" eaLnBrk="1" hangingPunct="1">
              <a:spcBef>
                <a:spcPct val="50000"/>
              </a:spcBef>
            </a:pPr>
            <a:r>
              <a:rPr lang="zh-CN" altLang="en-US"/>
              <a:t>空</a:t>
            </a:r>
          </a:p>
          <a:p>
            <a:pPr algn="ctr" eaLnBrk="1" hangingPunct="1">
              <a:spcBef>
                <a:spcPct val="50000"/>
              </a:spcBef>
            </a:pPr>
            <a:r>
              <a:rPr lang="zh-CN" altLang="en-US"/>
              <a:t>度</a:t>
            </a:r>
          </a:p>
        </p:txBody>
      </p:sp>
      <p:sp>
        <p:nvSpPr>
          <p:cNvPr id="14354" name="Text Box 20">
            <a:extLst>
              <a:ext uri="{FF2B5EF4-FFF2-40B4-BE49-F238E27FC236}">
                <a16:creationId xmlns:a16="http://schemas.microsoft.com/office/drawing/2014/main" id="{5FD9DFAE-109B-4261-9F82-5BC0A4983106}"/>
              </a:ext>
            </a:extLst>
          </p:cNvPr>
          <p:cNvSpPr txBox="1">
            <a:spLocks noChangeArrowheads="1"/>
          </p:cNvSpPr>
          <p:nvPr/>
        </p:nvSpPr>
        <p:spPr bwMode="auto">
          <a:xfrm>
            <a:off x="4500563" y="4149725"/>
            <a:ext cx="504825" cy="1604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a:t>绝</a:t>
            </a:r>
          </a:p>
          <a:p>
            <a:pPr algn="ctr" eaLnBrk="1" hangingPunct="1">
              <a:spcBef>
                <a:spcPct val="50000"/>
              </a:spcBef>
            </a:pPr>
            <a:r>
              <a:rPr lang="zh-CN" altLang="en-US"/>
              <a:t>对</a:t>
            </a:r>
          </a:p>
          <a:p>
            <a:pPr algn="ctr" eaLnBrk="1" hangingPunct="1">
              <a:spcBef>
                <a:spcPct val="50000"/>
              </a:spcBef>
            </a:pPr>
            <a:r>
              <a:rPr lang="zh-CN" altLang="en-US"/>
              <a:t>压</a:t>
            </a:r>
          </a:p>
          <a:p>
            <a:pPr algn="ctr" eaLnBrk="1" hangingPunct="1">
              <a:spcBef>
                <a:spcPct val="50000"/>
              </a:spcBef>
            </a:pPr>
            <a:r>
              <a:rPr lang="zh-CN" altLang="en-US"/>
              <a:t>强</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898" name="Picture 5" descr="8">
            <a:extLst>
              <a:ext uri="{FF2B5EF4-FFF2-40B4-BE49-F238E27FC236}">
                <a16:creationId xmlns:a16="http://schemas.microsoft.com/office/drawing/2014/main" id="{E8C67E21-D71E-406C-BDA8-FD07A08F7B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052513"/>
            <a:ext cx="8591550"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06E1AA8C-E776-4E76-B1D8-D070929E2C58}"/>
              </a:ext>
            </a:extLst>
          </p:cNvPr>
          <p:cNvSpPr>
            <a:spLocks noGrp="1" noChangeArrowheads="1"/>
          </p:cNvSpPr>
          <p:nvPr>
            <p:ph sz="quarter" idx="10"/>
          </p:nvPr>
        </p:nvSpPr>
        <p:spPr/>
        <p:txBody>
          <a:bodyPr/>
          <a:lstStyle/>
          <a:p>
            <a:pPr>
              <a:buFont typeface="+mj-ea"/>
              <a:buAutoNum type="ea1JpnChsDbPeriod" startAt="5"/>
            </a:pPr>
            <a:r>
              <a:rPr lang="zh-CN" altLang="en-US" sz="3600" dirty="0"/>
              <a:t>浓度的表示</a:t>
            </a:r>
            <a:endParaRPr lang="en-US" altLang="zh-CN" sz="3600" dirty="0"/>
          </a:p>
          <a:p>
            <a:pPr marL="685800" lvl="1" indent="-342900">
              <a:buFont typeface="Wingdings" panose="05000000000000000000" pitchFamily="2" charset="2"/>
              <a:buChar char="Ø"/>
            </a:pPr>
            <a:r>
              <a:rPr lang="zh-CN" altLang="en-US" sz="3200" dirty="0"/>
              <a:t>质量浓度：</a:t>
            </a:r>
            <a:r>
              <a:rPr lang="en-US" altLang="zh-CN" sz="3200" dirty="0">
                <a:latin typeface="Times New Roman" panose="02020603050405020304" pitchFamily="18" charset="0"/>
              </a:rPr>
              <a:t>kg/m</a:t>
            </a:r>
            <a:r>
              <a:rPr lang="en-US" altLang="zh-CN" sz="3200" baseline="30000" dirty="0">
                <a:latin typeface="Times New Roman" panose="02020603050405020304" pitchFamily="18" charset="0"/>
              </a:rPr>
              <a:t>3</a:t>
            </a:r>
            <a:r>
              <a:rPr lang="en-US" altLang="zh-CN" sz="3200" dirty="0">
                <a:latin typeface="Times New Roman" panose="02020603050405020304" pitchFamily="18" charset="0"/>
              </a:rPr>
              <a:t>, g/l.</a:t>
            </a:r>
          </a:p>
          <a:p>
            <a:pPr marL="685800" lvl="1" indent="-342900">
              <a:buFont typeface="Wingdings" panose="05000000000000000000" pitchFamily="2" charset="2"/>
              <a:buChar char="Ø"/>
            </a:pPr>
            <a:r>
              <a:rPr lang="zh-CN" altLang="en-US" sz="3200" dirty="0"/>
              <a:t>体积摩尔浓度：</a:t>
            </a:r>
            <a:r>
              <a:rPr lang="en-US" altLang="zh-CN" sz="3200" dirty="0">
                <a:latin typeface="Times New Roman" panose="02020603050405020304" pitchFamily="18" charset="0"/>
              </a:rPr>
              <a:t>mol/l</a:t>
            </a:r>
            <a:r>
              <a:rPr lang="zh-CN" altLang="en-US" sz="3200" dirty="0">
                <a:latin typeface="Times New Roman" panose="02020603050405020304" pitchFamily="18" charset="0"/>
              </a:rPr>
              <a:t>，</a:t>
            </a:r>
            <a:r>
              <a:rPr lang="en-US" altLang="zh-CN" sz="3200" dirty="0" err="1">
                <a:latin typeface="Times New Roman" panose="02020603050405020304" pitchFamily="18" charset="0"/>
              </a:rPr>
              <a:t>kmol</a:t>
            </a:r>
            <a:r>
              <a:rPr lang="en-US" altLang="zh-CN" sz="3200" dirty="0">
                <a:latin typeface="Times New Roman" panose="02020603050405020304" pitchFamily="18" charset="0"/>
              </a:rPr>
              <a:t>/m</a:t>
            </a:r>
            <a:r>
              <a:rPr lang="en-US" altLang="zh-CN" sz="3200" baseline="30000" dirty="0">
                <a:latin typeface="Times New Roman" panose="02020603050405020304" pitchFamily="18" charset="0"/>
              </a:rPr>
              <a:t>3</a:t>
            </a:r>
          </a:p>
          <a:p>
            <a:pPr marL="685800" lvl="1" indent="-342900">
              <a:buFont typeface="Wingdings" panose="05000000000000000000" pitchFamily="2" charset="2"/>
              <a:buChar char="Ø"/>
            </a:pPr>
            <a:r>
              <a:rPr lang="zh-CN" altLang="en-US" sz="3200" dirty="0">
                <a:latin typeface="Times New Roman" panose="02020603050405020304" pitchFamily="18" charset="0"/>
              </a:rPr>
              <a:t>质量摩尔浓度：</a:t>
            </a:r>
            <a:r>
              <a:rPr lang="en-US" altLang="zh-CN" sz="3200" dirty="0">
                <a:latin typeface="Times New Roman" panose="02020603050405020304" pitchFamily="18" charset="0"/>
              </a:rPr>
              <a:t>mol/kg</a:t>
            </a:r>
          </a:p>
          <a:p>
            <a:pPr marL="685800" lvl="1" indent="-342900">
              <a:buFont typeface="Wingdings" panose="05000000000000000000" pitchFamily="2" charset="2"/>
              <a:buChar char="Ø"/>
            </a:pPr>
            <a:r>
              <a:rPr lang="zh-CN" altLang="en-US" sz="3200" dirty="0">
                <a:latin typeface="Times New Roman" panose="02020603050405020304" pitchFamily="18" charset="0"/>
              </a:rPr>
              <a:t>百万分数</a:t>
            </a:r>
            <a:r>
              <a:rPr lang="en-US" altLang="zh-CN" sz="3200" dirty="0">
                <a:latin typeface="Times New Roman" panose="02020603050405020304" pitchFamily="18" charset="0"/>
              </a:rPr>
              <a:t>(ppm, ppb): </a:t>
            </a:r>
          </a:p>
          <a:p>
            <a:pPr lvl="1" eaLnBrk="1" hangingPunct="1"/>
            <a:r>
              <a:rPr lang="zh-CN" altLang="en-US" sz="3200" dirty="0">
                <a:latin typeface="Times New Roman" panose="02020603050405020304" pitchFamily="18" charset="0"/>
              </a:rPr>
              <a:t>     气体：摩尔分数</a:t>
            </a:r>
          </a:p>
          <a:p>
            <a:pPr lvl="1" eaLnBrk="1" hangingPunct="1"/>
            <a:r>
              <a:rPr lang="zh-CN" altLang="en-US" sz="3200" dirty="0">
                <a:latin typeface="Times New Roman" panose="02020603050405020304" pitchFamily="18" charset="0"/>
              </a:rPr>
              <a:t>      液体和固体：质量分数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A06A302-73A7-46B8-AE4A-B974C50157D3}"/>
              </a:ext>
            </a:extLst>
          </p:cNvPr>
          <p:cNvSpPr>
            <a:spLocks noGrp="1"/>
          </p:cNvSpPr>
          <p:nvPr>
            <p:ph sz="quarter" idx="10"/>
          </p:nvPr>
        </p:nvSpPr>
        <p:spPr/>
        <p:txBody>
          <a:bodyPr/>
          <a:lstStyle/>
          <a:p>
            <a:pPr marL="0" indent="0">
              <a:buNone/>
            </a:pPr>
            <a:r>
              <a:rPr lang="en-US" altLang="zh-CN" dirty="0"/>
              <a:t>4.2  </a:t>
            </a:r>
            <a:r>
              <a:rPr lang="zh-CN" altLang="en-US" dirty="0"/>
              <a:t>物性数据的估算</a:t>
            </a:r>
            <a:endParaRPr lang="en-US" altLang="zh-CN" dirty="0"/>
          </a:p>
          <a:p>
            <a:pPr marL="0" lvl="1" indent="342900"/>
            <a:r>
              <a:rPr lang="zh-CN" altLang="en-US" dirty="0"/>
              <a:t>化工数据是化工热力学学科中的一个分支，有广义和狭义两种理解：</a:t>
            </a:r>
            <a:r>
              <a:rPr lang="zh-CN" altLang="en-US" dirty="0">
                <a:solidFill>
                  <a:srgbClr val="FF0000"/>
                </a:solidFill>
              </a:rPr>
              <a:t>广义的化工数据</a:t>
            </a:r>
            <a:r>
              <a:rPr lang="zh-CN" altLang="en-US" dirty="0"/>
              <a:t>是 指与化工生产有关的各种数据，包括基本物性常数、热力学数据、微观数据、传递性质数 据、与安全和环保等内容有关的数据、反应速率数据等。</a:t>
            </a:r>
            <a:r>
              <a:rPr lang="zh-CN" altLang="en-US" dirty="0">
                <a:solidFill>
                  <a:srgbClr val="FF0000"/>
                </a:solidFill>
              </a:rPr>
              <a:t>狭义</a:t>
            </a:r>
            <a:r>
              <a:rPr lang="zh-CN" altLang="en-US" dirty="0"/>
              <a:t>的理解所包括的范围要小些， 不包括反应速率数据，一般也不包括毒性、闪点、爆炸范围等数据。化工数据中的绝大部分 是各种纯物质或混合物的物理或化学性质，因此也被称为物化性质或简称为物性。化工数据 广泛应用于化学工程计算，在任何类别的化工设计、生产、科研工作中都是必不可少的。在 过程模拟计算中所花的时间绝大部分是有关化工数据的计算。化工数据的可靠性在很大程度 上决定了许多化学工程计算和过程模拟计算的可靠性。</a:t>
            </a:r>
          </a:p>
          <a:p>
            <a:pPr marL="0" lvl="1" indent="-85725"/>
            <a:endParaRPr lang="zh-CN" altLang="en-US" dirty="0"/>
          </a:p>
        </p:txBody>
      </p:sp>
      <p:sp>
        <p:nvSpPr>
          <p:cNvPr id="4" name="灯片编号占位符 3">
            <a:extLst>
              <a:ext uri="{FF2B5EF4-FFF2-40B4-BE49-F238E27FC236}">
                <a16:creationId xmlns:a16="http://schemas.microsoft.com/office/drawing/2014/main" id="{73A818AA-208F-48EA-ABD9-B7544FA27F79}"/>
              </a:ext>
            </a:extLst>
          </p:cNvPr>
          <p:cNvSpPr>
            <a:spLocks noGrp="1"/>
          </p:cNvSpPr>
          <p:nvPr>
            <p:ph type="sldNum" sz="quarter" idx="4294967295"/>
          </p:nvPr>
        </p:nvSpPr>
        <p:spPr/>
        <p:txBody>
          <a:bodyPr/>
          <a:lstStyle/>
          <a:p>
            <a:pPr>
              <a:defRPr/>
            </a:pPr>
            <a:endParaRPr lang="en-US" altLang="zh-CN" dirty="0"/>
          </a:p>
        </p:txBody>
      </p:sp>
    </p:spTree>
    <p:extLst>
      <p:ext uri="{BB962C8B-B14F-4D97-AF65-F5344CB8AC3E}">
        <p14:creationId xmlns:p14="http://schemas.microsoft.com/office/powerpoint/2010/main" val="1835746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6D7FDD5-BCE6-4540-821B-DB63CEBE3965}"/>
              </a:ext>
            </a:extLst>
          </p:cNvPr>
          <p:cNvSpPr>
            <a:spLocks noGrp="1"/>
          </p:cNvSpPr>
          <p:nvPr>
            <p:ph sz="quarter" idx="10"/>
          </p:nvPr>
        </p:nvSpPr>
        <p:spPr/>
        <p:txBody>
          <a:bodyPr/>
          <a:lstStyle/>
          <a:p>
            <a:r>
              <a:rPr lang="zh-CN" altLang="en-US" dirty="0"/>
              <a:t>化工数据的评价 </a:t>
            </a:r>
            <a:endParaRPr lang="en-US" altLang="zh-CN" dirty="0"/>
          </a:p>
          <a:p>
            <a:pPr marL="685800" lvl="1" indent="-342900">
              <a:buFont typeface="Wingdings" panose="05000000000000000000" pitchFamily="2" charset="2"/>
              <a:buChar char="Ø"/>
            </a:pPr>
            <a:r>
              <a:rPr lang="zh-CN" altLang="en-US" dirty="0"/>
              <a:t>化工数据以实验值最可靠</a:t>
            </a:r>
          </a:p>
          <a:p>
            <a:pPr marL="685800" lvl="1" indent="-342900">
              <a:buFont typeface="Wingdings" panose="05000000000000000000" pitchFamily="2" charset="2"/>
              <a:buChar char="Ø"/>
            </a:pPr>
            <a:r>
              <a:rPr lang="zh-CN" altLang="en-US" dirty="0"/>
              <a:t>当不同作者对同一物性给出不同值时，要进行数据评价。</a:t>
            </a:r>
          </a:p>
          <a:p>
            <a:pPr marL="685800" lvl="1" indent="-342900">
              <a:buFont typeface="Wingdings" panose="05000000000000000000" pitchFamily="2" charset="2"/>
              <a:buChar char="Ø"/>
            </a:pPr>
            <a:r>
              <a:rPr lang="zh-CN" altLang="en-US" dirty="0"/>
              <a:t>对数据评价时可用“质量码”，经数据评价的数据有更大的可靠性。</a:t>
            </a:r>
          </a:p>
          <a:p>
            <a:pPr marL="685800" lvl="1" indent="-342900">
              <a:buFont typeface="Wingdings" panose="05000000000000000000" pitchFamily="2" charset="2"/>
              <a:buChar char="Ø"/>
            </a:pPr>
            <a:r>
              <a:rPr lang="zh-CN" altLang="en-US" dirty="0"/>
              <a:t>经评价的数据大都集中在数据手册中。</a:t>
            </a:r>
          </a:p>
          <a:p>
            <a:pPr marL="685800" lvl="1" indent="-342900">
              <a:buFont typeface="Wingdings" panose="05000000000000000000" pitchFamily="2" charset="2"/>
              <a:buChar char="Ø"/>
            </a:pPr>
            <a:r>
              <a:rPr lang="zh-CN" altLang="en-US" dirty="0"/>
              <a:t>靠一本手册或一套手册不可能查到所有的数据。数据手册有专用性，即一类或同类物性集中在一本或一套手册中。</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FBC8A001-0F91-43FC-A406-1BC2AF5CF9A4}"/>
              </a:ext>
            </a:extLst>
          </p:cNvPr>
          <p:cNvSpPr>
            <a:spLocks noGrp="1"/>
          </p:cNvSpPr>
          <p:nvPr>
            <p:ph sz="quarter" idx="10"/>
          </p:nvPr>
        </p:nvSpPr>
        <p:spPr/>
        <p:txBody>
          <a:bodyPr/>
          <a:lstStyle/>
          <a:p>
            <a:pPr>
              <a:buFont typeface="+mj-ea"/>
              <a:buAutoNum type="ea1JpnChsDbPeriod" startAt="2"/>
            </a:pPr>
            <a:r>
              <a:rPr lang="zh-CN" altLang="en-US" dirty="0"/>
              <a:t>数据评价的规则</a:t>
            </a:r>
          </a:p>
          <a:p>
            <a:pPr marL="714375" lvl="2" indent="-457200">
              <a:buFont typeface="Wingdings" panose="05000000000000000000" pitchFamily="2" charset="2"/>
              <a:buChar char="Ø"/>
            </a:pPr>
            <a:r>
              <a:rPr lang="zh-CN" altLang="en-US" sz="2400" dirty="0"/>
              <a:t>选用经典的实验方法得到的数据；</a:t>
            </a:r>
          </a:p>
          <a:p>
            <a:pPr marL="714375" lvl="2" indent="-457200">
              <a:buFont typeface="Wingdings" panose="05000000000000000000" pitchFamily="2" charset="2"/>
              <a:buChar char="Ø"/>
            </a:pPr>
            <a:r>
              <a:rPr lang="zh-CN" altLang="en-US" sz="2400" dirty="0"/>
              <a:t>采用较新年代的实验数据；</a:t>
            </a:r>
          </a:p>
          <a:p>
            <a:pPr marL="714375" lvl="2" indent="-457200">
              <a:buFont typeface="Wingdings" panose="05000000000000000000" pitchFamily="2" charset="2"/>
              <a:buChar char="Ø"/>
            </a:pPr>
            <a:r>
              <a:rPr lang="zh-CN" altLang="en-US" sz="2400" dirty="0"/>
              <a:t>信任经其他数据专家评估的数据；</a:t>
            </a:r>
          </a:p>
          <a:p>
            <a:pPr marL="714375" lvl="2" indent="-457200">
              <a:buFont typeface="Wingdings" panose="05000000000000000000" pitchFamily="2" charset="2"/>
              <a:buChar char="Ø"/>
            </a:pPr>
            <a:r>
              <a:rPr lang="zh-CN" altLang="en-US" sz="2400" dirty="0"/>
              <a:t>优先选用高知名度的测定者或实验室的数据；</a:t>
            </a:r>
          </a:p>
          <a:p>
            <a:pPr marL="714375" lvl="2" indent="-457200">
              <a:buFont typeface="Wingdings" panose="05000000000000000000" pitchFamily="2" charset="2"/>
              <a:buChar char="Ø"/>
            </a:pPr>
            <a:r>
              <a:rPr lang="zh-CN" altLang="en-US" sz="2400" dirty="0"/>
              <a:t>注意作者自己公布的实验误差；</a:t>
            </a:r>
          </a:p>
          <a:p>
            <a:pPr marL="714375" lvl="2" indent="-457200">
              <a:buFont typeface="Wingdings" panose="05000000000000000000" pitchFamily="2" charset="2"/>
              <a:buChar char="Ø"/>
            </a:pPr>
            <a:r>
              <a:rPr lang="zh-CN" altLang="en-US" sz="2400" dirty="0"/>
              <a:t>注意测定者公布的原料纯度，了解方法的可靠性；</a:t>
            </a:r>
          </a:p>
          <a:p>
            <a:pPr marL="714375" lvl="2" indent="-457200">
              <a:buFont typeface="Wingdings" panose="05000000000000000000" pitchFamily="2" charset="2"/>
              <a:buChar char="Ø"/>
            </a:pPr>
            <a:r>
              <a:rPr lang="zh-CN" altLang="en-US" sz="2400" dirty="0"/>
              <a:t>注意测定时的温度、压力等测定精度；</a:t>
            </a:r>
          </a:p>
          <a:p>
            <a:pPr marL="714375" lvl="2" indent="-457200">
              <a:buFont typeface="Wingdings" panose="05000000000000000000" pitchFamily="2" charset="2"/>
              <a:buChar char="Ø"/>
            </a:pPr>
            <a:r>
              <a:rPr lang="zh-CN" altLang="en-US" sz="2400" dirty="0"/>
              <a:t>了解实验目的</a:t>
            </a:r>
            <a:endParaRPr lang="en-US" altLang="zh-CN" sz="2400" dirty="0"/>
          </a:p>
        </p:txBody>
      </p:sp>
      <p:sp>
        <p:nvSpPr>
          <p:cNvPr id="4" name="灯片编号占位符 3">
            <a:extLst>
              <a:ext uri="{FF2B5EF4-FFF2-40B4-BE49-F238E27FC236}">
                <a16:creationId xmlns:a16="http://schemas.microsoft.com/office/drawing/2014/main" id="{A0EA4779-8A2A-41ED-9875-5F8883008D06}"/>
              </a:ext>
            </a:extLst>
          </p:cNvPr>
          <p:cNvSpPr>
            <a:spLocks noGrp="1"/>
          </p:cNvSpPr>
          <p:nvPr>
            <p:ph type="sldNum" sz="quarter" idx="4294967295"/>
          </p:nvPr>
        </p:nvSpPr>
        <p:spPr/>
        <p:txBody>
          <a:bodyPr/>
          <a:lstStyle/>
          <a:p>
            <a:pPr>
              <a:defRPr/>
            </a:pPr>
            <a:fld id="{58AA85E1-881B-4A51-90B4-53B6D48B1A7F}" type="slidenum">
              <a:rPr lang="en-US" altLang="zh-CN" smtClean="0"/>
              <a:pPr>
                <a:defRPr/>
              </a:pPr>
              <a:t>17</a:t>
            </a:fld>
            <a:endParaRPr lang="en-US" altLang="zh-CN"/>
          </a:p>
        </p:txBody>
      </p:sp>
    </p:spTree>
    <p:extLst>
      <p:ext uri="{BB962C8B-B14F-4D97-AF65-F5344CB8AC3E}">
        <p14:creationId xmlns:p14="http://schemas.microsoft.com/office/powerpoint/2010/main" val="4173396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a:extLst>
              <a:ext uri="{FF2B5EF4-FFF2-40B4-BE49-F238E27FC236}">
                <a16:creationId xmlns:a16="http://schemas.microsoft.com/office/drawing/2014/main" id="{CE0F5421-A566-49BC-AE3F-CC277E8918DD}"/>
              </a:ext>
            </a:extLst>
          </p:cNvPr>
          <p:cNvSpPr>
            <a:spLocks noGrp="1" noRot="1" noChangeArrowheads="1"/>
          </p:cNvSpPr>
          <p:nvPr>
            <p:ph sz="quarter" idx="10"/>
          </p:nvPr>
        </p:nvSpPr>
        <p:spPr/>
        <p:txBody>
          <a:bodyPr/>
          <a:lstStyle/>
          <a:p>
            <a:pPr>
              <a:lnSpc>
                <a:spcPct val="90000"/>
              </a:lnSpc>
            </a:pPr>
            <a:r>
              <a:rPr lang="zh-CN" altLang="en-US" sz="2400" dirty="0"/>
              <a:t>化工物性数据和相平衡数据的查询 </a:t>
            </a:r>
            <a:endParaRPr lang="en-US" altLang="zh-CN" sz="2400" dirty="0"/>
          </a:p>
          <a:p>
            <a:pPr marL="0" lvl="1" indent="342900">
              <a:lnSpc>
                <a:spcPct val="90000"/>
              </a:lnSpc>
            </a:pPr>
            <a:r>
              <a:rPr lang="zh-CN" altLang="en-US" sz="2000" dirty="0"/>
              <a:t>化工</a:t>
            </a:r>
            <a:r>
              <a:rPr lang="zh-CN" altLang="en-US" dirty="0"/>
              <a:t>性</a:t>
            </a:r>
            <a:r>
              <a:rPr lang="zh-CN" altLang="en-US" sz="2000" dirty="0"/>
              <a:t>物数据内容很多，数量庞大，纯物质的物性数据一般可以归纳为以下</a:t>
            </a:r>
            <a:r>
              <a:rPr lang="en-US" altLang="zh-CN" sz="2000" dirty="0"/>
              <a:t>5</a:t>
            </a:r>
            <a:r>
              <a:rPr lang="zh-CN" altLang="en-US" sz="2000" dirty="0"/>
              <a:t>类：</a:t>
            </a:r>
          </a:p>
          <a:p>
            <a:pPr marL="0" lvl="1" indent="342900">
              <a:lnSpc>
                <a:spcPct val="90000"/>
              </a:lnSpc>
            </a:pPr>
            <a:r>
              <a:rPr lang="zh-CN" altLang="en-US" sz="2000" dirty="0"/>
              <a:t>⑴</a:t>
            </a:r>
            <a:r>
              <a:rPr lang="zh-CN" altLang="en-US" sz="2000" dirty="0">
                <a:solidFill>
                  <a:srgbClr val="0070C0"/>
                </a:solidFill>
              </a:rPr>
              <a:t>基础物性</a:t>
            </a:r>
            <a:r>
              <a:rPr lang="zh-CN" altLang="en-US" sz="2000" dirty="0"/>
              <a:t>，如常压沸点、临界温度、临界压力、临界体积、临界压缩因子、偏心因子、三相点、熔点</a:t>
            </a:r>
            <a:r>
              <a:rPr lang="en-US" altLang="zh-CN" sz="2000" dirty="0"/>
              <a:t>(</a:t>
            </a:r>
            <a:r>
              <a:rPr lang="zh-CN" altLang="en-US" sz="2000" dirty="0"/>
              <a:t>或凝固点</a:t>
            </a:r>
            <a:r>
              <a:rPr lang="en-US" altLang="zh-CN" sz="2000" dirty="0"/>
              <a:t>)</a:t>
            </a:r>
            <a:r>
              <a:rPr lang="zh-CN" altLang="en-US" sz="2000" dirty="0"/>
              <a:t>等不随温度变化的性质，此类数据一般可查；</a:t>
            </a:r>
          </a:p>
          <a:p>
            <a:pPr marL="0" lvl="1" indent="342900">
              <a:lnSpc>
                <a:spcPct val="90000"/>
              </a:lnSpc>
            </a:pPr>
            <a:r>
              <a:rPr lang="zh-CN" altLang="en-US" sz="2000" dirty="0"/>
              <a:t>⑵</a:t>
            </a:r>
            <a:r>
              <a:rPr lang="zh-CN" altLang="en-US" sz="2000" dirty="0">
                <a:solidFill>
                  <a:srgbClr val="0070C0"/>
                </a:solidFill>
              </a:rPr>
              <a:t>参考状态性质</a:t>
            </a:r>
            <a:r>
              <a:rPr lang="zh-CN" altLang="en-US" sz="2000" dirty="0"/>
              <a:t>，如标准生成自由焓、标准生成自由能；</a:t>
            </a:r>
          </a:p>
          <a:p>
            <a:pPr marL="0" lvl="1" indent="342900">
              <a:lnSpc>
                <a:spcPct val="90000"/>
              </a:lnSpc>
            </a:pPr>
            <a:r>
              <a:rPr lang="zh-CN" altLang="en-US" sz="2000" dirty="0"/>
              <a:t>⑶</a:t>
            </a:r>
            <a:r>
              <a:rPr lang="zh-CN" altLang="en-US" sz="2000" dirty="0">
                <a:solidFill>
                  <a:srgbClr val="0070C0"/>
                </a:solidFill>
              </a:rPr>
              <a:t>与温度相关的热力学性质</a:t>
            </a:r>
            <a:r>
              <a:rPr lang="zh-CN" altLang="en-US" sz="2000" dirty="0"/>
              <a:t>，如蒸汽压、汽化潜热、液体摩尔体积、焓、熵、热容等；</a:t>
            </a:r>
          </a:p>
          <a:p>
            <a:pPr marL="0" lvl="1" indent="342900">
              <a:lnSpc>
                <a:spcPct val="90000"/>
              </a:lnSpc>
            </a:pPr>
            <a:r>
              <a:rPr lang="zh-CN" altLang="en-US" sz="2000" dirty="0"/>
              <a:t>⑷</a:t>
            </a:r>
            <a:r>
              <a:rPr lang="zh-CN" altLang="en-US" sz="2000" dirty="0">
                <a:solidFill>
                  <a:srgbClr val="0070C0"/>
                </a:solidFill>
              </a:rPr>
              <a:t>化学反应与热化学数据</a:t>
            </a:r>
            <a:r>
              <a:rPr lang="zh-CN" altLang="en-US" sz="2000" dirty="0"/>
              <a:t>，如反应热、生成热、燃烧热、反应速率常数、活化能、化学平衡常数等；</a:t>
            </a:r>
          </a:p>
          <a:p>
            <a:pPr marL="0" lvl="1" indent="342900">
              <a:lnSpc>
                <a:spcPct val="90000"/>
              </a:lnSpc>
            </a:pPr>
            <a:r>
              <a:rPr lang="zh-CN" altLang="en-US" sz="2000" dirty="0"/>
              <a:t>⑸</a:t>
            </a:r>
            <a:r>
              <a:rPr lang="zh-CN" altLang="en-US" sz="2000" dirty="0">
                <a:solidFill>
                  <a:srgbClr val="0070C0"/>
                </a:solidFill>
              </a:rPr>
              <a:t>与温度相关的传递性质</a:t>
            </a:r>
            <a:r>
              <a:rPr lang="zh-CN" altLang="en-US" sz="2000" dirty="0"/>
              <a:t>，如等张比容、液体粘度、液体导热系数、表面张力、扩散系数等。</a:t>
            </a:r>
          </a:p>
          <a:p>
            <a:pPr marL="0" lvl="1" indent="342900">
              <a:lnSpc>
                <a:spcPct val="90000"/>
              </a:lnSpc>
            </a:pPr>
            <a:r>
              <a:rPr lang="zh-CN" altLang="en-US" sz="2000" dirty="0"/>
              <a:t>混合物的物性数据往往需要在纯物质物性数据的基础上由合适的混合规则计算得到。 </a:t>
            </a:r>
          </a:p>
        </p:txBody>
      </p:sp>
      <p:sp>
        <p:nvSpPr>
          <p:cNvPr id="87045" name="灯片编号占位符 1">
            <a:extLst>
              <a:ext uri="{FF2B5EF4-FFF2-40B4-BE49-F238E27FC236}">
                <a16:creationId xmlns:a16="http://schemas.microsoft.com/office/drawing/2014/main" id="{403DB233-4C8F-44C1-A8B8-0A1F0A0AD296}"/>
              </a:ext>
            </a:extLst>
          </p:cNvPr>
          <p:cNvSpPr>
            <a:spLocks noGrp="1"/>
          </p:cNvSpPr>
          <p:nvPr>
            <p:ph type="sldNum" sz="quarter" idx="4294967295"/>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F19A088-D542-47DD-8F28-C55023421874}" type="slidenum">
              <a:rPr lang="en-US" altLang="zh-CN" sz="1200" smtClean="0">
                <a:latin typeface="Arial" panose="020B0604020202020204" pitchFamily="34" charset="0"/>
              </a:rPr>
              <a:pPr>
                <a:spcBef>
                  <a:spcPct val="0"/>
                </a:spcBef>
                <a:buClrTx/>
                <a:buFontTx/>
                <a:buNone/>
              </a:pPr>
              <a:t>18</a:t>
            </a:fld>
            <a:endParaRPr lang="en-US" altLang="zh-CN" sz="1200">
              <a:latin typeface="Arial" panose="020B0604020202020204" pitchFamily="34" charset="0"/>
            </a:endParaRPr>
          </a:p>
        </p:txBody>
      </p:sp>
      <p:sp>
        <p:nvSpPr>
          <p:cNvPr id="79876" name="AutoShape 4">
            <a:extLst>
              <a:ext uri="{FF2B5EF4-FFF2-40B4-BE49-F238E27FC236}">
                <a16:creationId xmlns:a16="http://schemas.microsoft.com/office/drawing/2014/main" id="{51D2D741-C35A-4554-8D52-3504F9537C25}"/>
              </a:ext>
            </a:extLst>
          </p:cNvPr>
          <p:cNvSpPr>
            <a:spLocks noChangeArrowheads="1"/>
          </p:cNvSpPr>
          <p:nvPr/>
        </p:nvSpPr>
        <p:spPr bwMode="auto">
          <a:xfrm>
            <a:off x="4283968" y="5013176"/>
            <a:ext cx="4103688" cy="1008063"/>
          </a:xfrm>
          <a:prstGeom prst="wedgeRoundRectCallout">
            <a:avLst>
              <a:gd name="adj1" fmla="val -71819"/>
              <a:gd name="adj2" fmla="val -56458"/>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800" b="1" dirty="0">
                <a:latin typeface="Arial" panose="020B0604020202020204" pitchFamily="34" charset="0"/>
              </a:rPr>
              <a:t>⑵-⑸</a:t>
            </a:r>
            <a:r>
              <a:rPr lang="zh-CN" altLang="en-US" sz="1800" b="1" dirty="0">
                <a:latin typeface="Arial" panose="020B0604020202020204" pitchFamily="34" charset="0"/>
              </a:rPr>
              <a:t>类数据必须知道系统的温度、压力，然后通过计算</a:t>
            </a:r>
            <a:r>
              <a:rPr lang="en-US" altLang="zh-CN" sz="1800" b="1" dirty="0">
                <a:latin typeface="Arial" panose="020B0604020202020204" pitchFamily="34" charset="0"/>
              </a:rPr>
              <a:t>(</a:t>
            </a:r>
            <a:r>
              <a:rPr lang="zh-CN" altLang="en-US" sz="1800" b="1" dirty="0">
                <a:latin typeface="Arial" panose="020B0604020202020204" pitchFamily="34" charset="0"/>
              </a:rPr>
              <a:t>函数关系式</a:t>
            </a:r>
            <a:r>
              <a:rPr lang="en-US" altLang="zh-CN" sz="1800" b="1" dirty="0">
                <a:latin typeface="Arial" panose="020B0604020202020204" pitchFamily="34" charset="0"/>
              </a:rPr>
              <a:t>)</a:t>
            </a:r>
            <a:r>
              <a:rPr lang="zh-CN" altLang="en-US" sz="1800" b="1" dirty="0">
                <a:latin typeface="Arial" panose="020B0604020202020204" pitchFamily="34" charset="0"/>
              </a:rPr>
              <a:t>或插值</a:t>
            </a:r>
            <a:r>
              <a:rPr lang="en-US" altLang="zh-CN" sz="1800" b="1" dirty="0">
                <a:latin typeface="Arial" panose="020B0604020202020204" pitchFamily="34" charset="0"/>
              </a:rPr>
              <a:t>(</a:t>
            </a:r>
            <a:r>
              <a:rPr lang="zh-CN" altLang="en-US" sz="1800" b="1" dirty="0">
                <a:latin typeface="Arial" panose="020B0604020202020204" pitchFamily="34" charset="0"/>
              </a:rPr>
              <a:t>列表函数</a:t>
            </a:r>
            <a:r>
              <a:rPr lang="en-US" altLang="zh-CN" sz="1800" b="1" dirty="0">
                <a:latin typeface="Arial" panose="020B0604020202020204" pitchFamily="34" charset="0"/>
              </a:rPr>
              <a:t>)</a:t>
            </a:r>
            <a:r>
              <a:rPr lang="zh-CN" altLang="en-US" sz="1800" b="1" dirty="0">
                <a:latin typeface="Arial" panose="020B0604020202020204" pitchFamily="34" charset="0"/>
              </a:rPr>
              <a:t>才能得到。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7" dur="500"/>
                                        <p:tgtEl>
                                          <p:spTgt spid="79875">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10" dur="500"/>
                                        <p:tgtEl>
                                          <p:spTgt spid="79875">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875">
                                            <p:txEl>
                                              <p:pRg st="4" end="4"/>
                                            </p:txEl>
                                          </p:spTgt>
                                        </p:tgtEl>
                                        <p:attrNameLst>
                                          <p:attrName>style.visibility</p:attrName>
                                        </p:attrNameLst>
                                      </p:cBhvr>
                                      <p:to>
                                        <p:strVal val="visible"/>
                                      </p:to>
                                    </p:set>
                                    <p:animEffect transition="in" filter="blinds(horizontal)">
                                      <p:cBhvr>
                                        <p:cTn id="13" dur="500"/>
                                        <p:tgtEl>
                                          <p:spTgt spid="79875">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9875">
                                            <p:txEl>
                                              <p:pRg st="5" end="5"/>
                                            </p:txEl>
                                          </p:spTgt>
                                        </p:tgtEl>
                                        <p:attrNameLst>
                                          <p:attrName>style.visibility</p:attrName>
                                        </p:attrNameLst>
                                      </p:cBhvr>
                                      <p:to>
                                        <p:strVal val="visible"/>
                                      </p:to>
                                    </p:set>
                                    <p:animEffect transition="in" filter="blinds(horizontal)">
                                      <p:cBhvr>
                                        <p:cTn id="16" dur="500"/>
                                        <p:tgtEl>
                                          <p:spTgt spid="79875">
                                            <p:txEl>
                                              <p:pRg st="5" end="5"/>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9875">
                                            <p:txEl>
                                              <p:pRg st="6" end="6"/>
                                            </p:txEl>
                                          </p:spTgt>
                                        </p:tgtEl>
                                        <p:attrNameLst>
                                          <p:attrName>style.visibility</p:attrName>
                                        </p:attrNameLst>
                                      </p:cBhvr>
                                      <p:to>
                                        <p:strVal val="visible"/>
                                      </p:to>
                                    </p:set>
                                    <p:animEffect transition="in" filter="blinds(horizontal)">
                                      <p:cBhvr>
                                        <p:cTn id="19" dur="500"/>
                                        <p:tgtEl>
                                          <p:spTgt spid="79875">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9876"/>
                                        </p:tgtEl>
                                        <p:attrNameLst>
                                          <p:attrName>style.visibility</p:attrName>
                                        </p:attrNameLst>
                                      </p:cBhvr>
                                      <p:to>
                                        <p:strVal val="visible"/>
                                      </p:to>
                                    </p:set>
                                    <p:animEffect transition="in" filter="blinds(horizontal)">
                                      <p:cBhvr>
                                        <p:cTn id="24" dur="500"/>
                                        <p:tgtEl>
                                          <p:spTgt spid="79876"/>
                                        </p:tgtEl>
                                      </p:cBhvr>
                                    </p:animEffect>
                                  </p:childTnLst>
                                  <p:subTnLst>
                                    <p:set>
                                      <p:cBhvr override="childStyle">
                                        <p:cTn dur="1" fill="hold" display="0" masterRel="nextClick" afterEffect="1"/>
                                        <p:tgtEl>
                                          <p:spTgt spid="79876"/>
                                        </p:tgtEl>
                                        <p:attrNameLst>
                                          <p:attrName>style.visibility</p:attrName>
                                        </p:attrNameLst>
                                      </p:cBhvr>
                                      <p:to>
                                        <p:strVal val="hidden"/>
                                      </p:to>
                                    </p:set>
                                  </p:subTnLst>
                                </p:cTn>
                              </p:par>
                              <p:par>
                                <p:cTn id="25" presetID="3" presetClass="entr" presetSubtype="10" fill="hold" grpId="0" nodeType="withEffect">
                                  <p:stCondLst>
                                    <p:cond delay="0"/>
                                  </p:stCondLst>
                                  <p:childTnLst>
                                    <p:set>
                                      <p:cBhvr>
                                        <p:cTn id="26" dur="1" fill="hold">
                                          <p:stCondLst>
                                            <p:cond delay="0"/>
                                          </p:stCondLst>
                                        </p:cTn>
                                        <p:tgtEl>
                                          <p:spTgt spid="79875">
                                            <p:txEl>
                                              <p:pRg st="7" end="7"/>
                                            </p:txEl>
                                          </p:spTgt>
                                        </p:tgtEl>
                                        <p:attrNameLst>
                                          <p:attrName>style.visibility</p:attrName>
                                        </p:attrNameLst>
                                      </p:cBhvr>
                                      <p:to>
                                        <p:strVal val="visible"/>
                                      </p:to>
                                    </p:set>
                                    <p:animEffect transition="in" filter="blinds(horizontal)">
                                      <p:cBhvr>
                                        <p:cTn id="27" dur="500"/>
                                        <p:tgtEl>
                                          <p:spTgt spid="798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7987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2263AEB6-385A-4E7B-99A4-2C56FAD4D4BC}"/>
              </a:ext>
            </a:extLst>
          </p:cNvPr>
          <p:cNvSpPr>
            <a:spLocks noGrp="1" noRot="1" noChangeArrowheads="1"/>
          </p:cNvSpPr>
          <p:nvPr>
            <p:ph sz="quarter" idx="10"/>
          </p:nvPr>
        </p:nvSpPr>
        <p:spPr/>
        <p:txBody>
          <a:bodyPr/>
          <a:lstStyle/>
          <a:p>
            <a:pPr marL="0" indent="0" eaLnBrk="1" hangingPunct="1">
              <a:buFont typeface="Wingdings" panose="05000000000000000000" pitchFamily="2" charset="2"/>
              <a:buNone/>
            </a:pPr>
            <a:r>
              <a:rPr lang="zh-CN" altLang="en-US" dirty="0"/>
              <a:t>化工相平衡数据有两个来源：</a:t>
            </a:r>
          </a:p>
          <a:p>
            <a:pPr marL="0" lvl="1" indent="628650"/>
            <a:r>
              <a:rPr lang="zh-CN" altLang="en-US" dirty="0"/>
              <a:t>一是通过</a:t>
            </a:r>
            <a:r>
              <a:rPr lang="zh-CN" altLang="en-US" dirty="0">
                <a:solidFill>
                  <a:srgbClr val="0070C0"/>
                </a:solidFill>
              </a:rPr>
              <a:t>相平衡实验测定</a:t>
            </a:r>
            <a:r>
              <a:rPr lang="zh-CN" altLang="en-US" dirty="0"/>
              <a:t>获得数据，经过上百年的积累，已经有了相当数量的气液、汽液、液液、固液、气固等相平衡的实验数据，一般都以列表函数的形式存在；</a:t>
            </a:r>
          </a:p>
          <a:p>
            <a:pPr marL="0" lvl="1" indent="628650"/>
            <a:r>
              <a:rPr lang="zh-CN" altLang="en-US" dirty="0"/>
              <a:t>二是通过合适的</a:t>
            </a:r>
            <a:r>
              <a:rPr lang="zh-CN" altLang="en-US" dirty="0">
                <a:solidFill>
                  <a:srgbClr val="0070C0"/>
                </a:solidFill>
              </a:rPr>
              <a:t>状态方程</a:t>
            </a:r>
            <a:r>
              <a:rPr lang="zh-CN" altLang="en-US" dirty="0"/>
              <a:t>进行计算，状态方程的参数一般由相平衡实验数据回归得到，且各种状态方程对物系类型有一定的适应性，需要使用者能够正确选择使用。</a:t>
            </a:r>
          </a:p>
        </p:txBody>
      </p:sp>
      <p:sp>
        <p:nvSpPr>
          <p:cNvPr id="88067" name="灯片编号占位符 1">
            <a:extLst>
              <a:ext uri="{FF2B5EF4-FFF2-40B4-BE49-F238E27FC236}">
                <a16:creationId xmlns:a16="http://schemas.microsoft.com/office/drawing/2014/main" id="{53D56801-CB70-4DE6-A904-6C08D3EAA9D9}"/>
              </a:ext>
            </a:extLst>
          </p:cNvPr>
          <p:cNvSpPr>
            <a:spLocks noGrp="1"/>
          </p:cNvSpPr>
          <p:nvPr>
            <p:ph type="sldNum" sz="quarter" idx="4294967295"/>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5C606D82-EF52-43D0-9BFB-3ED23F7B969C}" type="slidenum">
              <a:rPr lang="en-US" altLang="zh-CN" sz="1200" smtClean="0">
                <a:latin typeface="Arial" panose="020B0604020202020204" pitchFamily="34" charset="0"/>
              </a:rPr>
              <a:pPr>
                <a:spcBef>
                  <a:spcPct val="0"/>
                </a:spcBef>
                <a:buClrTx/>
                <a:buFontTx/>
                <a:buNone/>
              </a:pPr>
              <a:t>19</a:t>
            </a:fld>
            <a:endParaRPr lang="en-US" altLang="zh-CN" sz="12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7" dur="500"/>
                                        <p:tgtEl>
                                          <p:spTgt spid="80899">
                                            <p:txEl>
                                              <p:pRg st="1" end="1"/>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0899">
                                            <p:txEl>
                                              <p:pRg st="2" end="2"/>
                                            </p:txEl>
                                          </p:spTgt>
                                        </p:tgtEl>
                                        <p:attrNameLst>
                                          <p:attrName>style.visibility</p:attrName>
                                        </p:attrNameLst>
                                      </p:cBhvr>
                                      <p:to>
                                        <p:strVal val="visible"/>
                                      </p:to>
                                    </p:set>
                                    <p:animEffect transition="in" filter="blinds(horizontal)">
                                      <p:cBhvr>
                                        <p:cTn id="10" dur="500"/>
                                        <p:tgtEl>
                                          <p:spTgt spid="808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9E108B45-8512-4CA0-B9DC-BDBC29481506}"/>
              </a:ext>
            </a:extLst>
          </p:cNvPr>
          <p:cNvSpPr>
            <a:spLocks noGrp="1" noChangeArrowheads="1"/>
          </p:cNvSpPr>
          <p:nvPr>
            <p:ph sz="quarter" idx="10"/>
          </p:nvPr>
        </p:nvSpPr>
        <p:spPr/>
        <p:txBody>
          <a:bodyPr/>
          <a:lstStyle/>
          <a:p>
            <a:pPr marL="0" lvl="1" indent="-85725"/>
            <a:r>
              <a:rPr lang="zh-CN" altLang="en-US" sz="3200" dirty="0">
                <a:solidFill>
                  <a:schemeClr val="accent2"/>
                </a:solidFill>
              </a:rPr>
              <a:t>化工计算</a:t>
            </a:r>
            <a:r>
              <a:rPr lang="zh-CN" altLang="en-US" sz="3200" dirty="0"/>
              <a:t>是进行化工工艺过程设计及经济评价的基本依据。通过对生产过程作物料和能量衡算，可以对生产</a:t>
            </a:r>
            <a:r>
              <a:rPr lang="zh-CN" altLang="en-US" sz="3200" dirty="0">
                <a:solidFill>
                  <a:schemeClr val="accent2"/>
                </a:solidFill>
              </a:rPr>
              <a:t>消耗定额</a:t>
            </a:r>
            <a:r>
              <a:rPr lang="zh-CN" altLang="en-US" sz="3200" dirty="0"/>
              <a:t>、</a:t>
            </a:r>
            <a:r>
              <a:rPr lang="zh-CN" altLang="en-US" sz="3200" dirty="0">
                <a:solidFill>
                  <a:schemeClr val="accent2"/>
                </a:solidFill>
              </a:rPr>
              <a:t>产品产率</a:t>
            </a:r>
            <a:r>
              <a:rPr lang="zh-CN" altLang="en-US" sz="3200" dirty="0"/>
              <a:t>、</a:t>
            </a:r>
            <a:r>
              <a:rPr lang="zh-CN" altLang="en-US" sz="3200" dirty="0">
                <a:solidFill>
                  <a:schemeClr val="accent2"/>
                </a:solidFill>
              </a:rPr>
              <a:t>产品成本</a:t>
            </a:r>
            <a:r>
              <a:rPr lang="zh-CN" altLang="en-US" sz="3200" dirty="0"/>
              <a:t>等做出评价，从而确定该工艺过程的可行性；</a:t>
            </a:r>
            <a:r>
              <a:rPr lang="zh-CN" altLang="en-US" sz="3200" i="1" dirty="0">
                <a:solidFill>
                  <a:schemeClr val="accent2"/>
                </a:solidFill>
              </a:rPr>
              <a:t>物料</a:t>
            </a:r>
            <a:r>
              <a:rPr lang="zh-CN" altLang="en-US" sz="3200" dirty="0"/>
              <a:t>和</a:t>
            </a:r>
            <a:r>
              <a:rPr lang="zh-CN" altLang="en-US" sz="3200" i="1" dirty="0">
                <a:solidFill>
                  <a:schemeClr val="accent2"/>
                </a:solidFill>
              </a:rPr>
              <a:t>能量衡算</a:t>
            </a:r>
            <a:r>
              <a:rPr lang="zh-CN" altLang="en-US" sz="3200" dirty="0"/>
              <a:t>也是设计化工设备（如蒸馏塔、吸收塔、反应器等）或生产装置的基础。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a:extLst>
              <a:ext uri="{FF2B5EF4-FFF2-40B4-BE49-F238E27FC236}">
                <a16:creationId xmlns:a16="http://schemas.microsoft.com/office/drawing/2014/main" id="{247A7690-0349-4F1D-A8A9-9AB2DAE713E1}"/>
              </a:ext>
            </a:extLst>
          </p:cNvPr>
          <p:cNvSpPr>
            <a:spLocks noGrp="1" noRot="1" noChangeArrowheads="1"/>
          </p:cNvSpPr>
          <p:nvPr>
            <p:ph type="body" idx="1"/>
          </p:nvPr>
        </p:nvSpPr>
        <p:spPr>
          <a:xfrm>
            <a:off x="463550" y="1916113"/>
            <a:ext cx="4319588" cy="5184775"/>
          </a:xfrm>
        </p:spPr>
        <p:txBody>
          <a:bodyPr/>
          <a:lstStyle/>
          <a:p>
            <a:pPr eaLnBrk="1" hangingPunct="1"/>
            <a:r>
              <a:rPr lang="zh-CN" altLang="en-US" dirty="0">
                <a:solidFill>
                  <a:srgbClr val="FF3300"/>
                </a:solidFill>
              </a:rPr>
              <a:t>中文工具书</a:t>
            </a:r>
          </a:p>
          <a:p>
            <a:pPr eaLnBrk="1" hangingPunct="1"/>
            <a:r>
              <a:rPr lang="zh-CN" altLang="en-US" dirty="0"/>
              <a:t>⑴ 化工辞典，王箴主编，化学工业出版社出版</a:t>
            </a:r>
            <a:r>
              <a:rPr lang="en-US" altLang="zh-CN" dirty="0"/>
              <a:t>. </a:t>
            </a:r>
          </a:p>
          <a:p>
            <a:pPr eaLnBrk="1" hangingPunct="1"/>
            <a:r>
              <a:rPr lang="zh-CN" altLang="en-US" dirty="0"/>
              <a:t>最新版本是</a:t>
            </a:r>
            <a:r>
              <a:rPr lang="en-US" altLang="zh-CN" dirty="0"/>
              <a:t>2000</a:t>
            </a:r>
            <a:r>
              <a:rPr lang="zh-CN" altLang="en-US" dirty="0"/>
              <a:t>年出的第</a:t>
            </a:r>
            <a:r>
              <a:rPr lang="en-US" altLang="zh-CN" dirty="0"/>
              <a:t>4</a:t>
            </a:r>
            <a:r>
              <a:rPr lang="zh-CN" altLang="en-US" dirty="0"/>
              <a:t>版，共收词</a:t>
            </a:r>
            <a:r>
              <a:rPr lang="en-US" altLang="zh-CN" dirty="0"/>
              <a:t>16000</a:t>
            </a:r>
            <a:r>
              <a:rPr lang="zh-CN" altLang="en-US" dirty="0"/>
              <a:t>余条。 </a:t>
            </a:r>
          </a:p>
        </p:txBody>
      </p:sp>
      <p:pic>
        <p:nvPicPr>
          <p:cNvPr id="97284" name="Picture 4">
            <a:extLst>
              <a:ext uri="{FF2B5EF4-FFF2-40B4-BE49-F238E27FC236}">
                <a16:creationId xmlns:a16="http://schemas.microsoft.com/office/drawing/2014/main" id="{9D03FEE4-E70C-4B61-A187-54EB8B955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908050"/>
            <a:ext cx="3741737" cy="5472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92" name="灯片编号占位符 1">
            <a:extLst>
              <a:ext uri="{FF2B5EF4-FFF2-40B4-BE49-F238E27FC236}">
                <a16:creationId xmlns:a16="http://schemas.microsoft.com/office/drawing/2014/main" id="{8E2AFFB6-BB28-43A9-8442-D370E250375B}"/>
              </a:ext>
            </a:extLst>
          </p:cNvPr>
          <p:cNvSpPr>
            <a:spLocks noGrp="1"/>
          </p:cNvSpPr>
          <p:nvPr>
            <p:ph type="sldNum" sz="quarter" idx="12"/>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41A02A40-2237-4112-83A5-043F2F36AA76}" type="slidenum">
              <a:rPr lang="en-US" altLang="zh-CN" sz="1200" smtClean="0">
                <a:latin typeface="Arial" panose="020B0604020202020204" pitchFamily="34" charset="0"/>
              </a:rPr>
              <a:pPr>
                <a:spcBef>
                  <a:spcPct val="0"/>
                </a:spcBef>
                <a:buClrTx/>
                <a:buFontTx/>
                <a:buNone/>
              </a:pPr>
              <a:t>20</a:t>
            </a:fld>
            <a:endParaRPr lang="en-US" altLang="zh-CN" sz="12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blinds(horizontal)">
                                      <p:cBhvr>
                                        <p:cTn id="7" dur="500"/>
                                        <p:tgtEl>
                                          <p:spTgt spid="97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7283">
                                            <p:txEl>
                                              <p:pRg st="1" end="1"/>
                                            </p:txEl>
                                          </p:spTgt>
                                        </p:tgtEl>
                                        <p:attrNameLst>
                                          <p:attrName>style.visibility</p:attrName>
                                        </p:attrNameLst>
                                      </p:cBhvr>
                                      <p:to>
                                        <p:strVal val="visible"/>
                                      </p:to>
                                    </p:set>
                                    <p:animEffect transition="in" filter="blinds(horizontal)">
                                      <p:cBhvr>
                                        <p:cTn id="12" dur="500"/>
                                        <p:tgtEl>
                                          <p:spTgt spid="97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7284"/>
                                        </p:tgtEl>
                                        <p:attrNameLst>
                                          <p:attrName>style.visibility</p:attrName>
                                        </p:attrNameLst>
                                      </p:cBhvr>
                                      <p:to>
                                        <p:strVal val="visible"/>
                                      </p:to>
                                    </p:set>
                                    <p:animEffect transition="in" filter="blinds(horizontal)">
                                      <p:cBhvr>
                                        <p:cTn id="17" dur="500"/>
                                        <p:tgtEl>
                                          <p:spTgt spid="972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283">
                                            <p:txEl>
                                              <p:pRg st="2" end="2"/>
                                            </p:txEl>
                                          </p:spTgt>
                                        </p:tgtEl>
                                        <p:attrNameLst>
                                          <p:attrName>style.visibility</p:attrName>
                                        </p:attrNameLst>
                                      </p:cBhvr>
                                      <p:to>
                                        <p:strVal val="visible"/>
                                      </p:to>
                                    </p:set>
                                    <p:animEffect transition="in" filter="blinds(horizontal)">
                                      <p:cBhvr>
                                        <p:cTn id="22" dur="500"/>
                                        <p:tgtEl>
                                          <p:spTgt spid="97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151FE058-3B95-4288-BF9C-EE53BF164A03}"/>
              </a:ext>
            </a:extLst>
          </p:cNvPr>
          <p:cNvSpPr>
            <a:spLocks noGrp="1" noRot="1" noChangeArrowheads="1"/>
          </p:cNvSpPr>
          <p:nvPr>
            <p:ph sz="quarter" idx="10"/>
          </p:nvPr>
        </p:nvSpPr>
        <p:spPr>
          <a:xfrm>
            <a:off x="450056" y="1098549"/>
            <a:ext cx="4265960" cy="5542396"/>
          </a:xfrm>
        </p:spPr>
        <p:txBody>
          <a:bodyPr/>
          <a:lstStyle/>
          <a:p>
            <a:pPr marL="0" lvl="1" indent="-85725">
              <a:lnSpc>
                <a:spcPct val="90000"/>
              </a:lnSpc>
            </a:pPr>
            <a:r>
              <a:rPr lang="zh-CN" altLang="en-US" sz="2000" dirty="0"/>
              <a:t>⑵ 石油化工基础数据手册</a:t>
            </a:r>
            <a:r>
              <a:rPr lang="en-US" altLang="zh-CN" sz="2000" dirty="0"/>
              <a:t>,</a:t>
            </a:r>
            <a:r>
              <a:rPr lang="zh-CN" altLang="en-US" sz="2000" dirty="0"/>
              <a:t>卢焕章主编，化学工业出版社</a:t>
            </a:r>
            <a:r>
              <a:rPr lang="en-US" altLang="zh-CN" sz="2000" dirty="0"/>
              <a:t>1982. </a:t>
            </a:r>
          </a:p>
          <a:p>
            <a:pPr marL="257175" lvl="1" indent="-342900">
              <a:lnSpc>
                <a:spcPct val="90000"/>
              </a:lnSpc>
              <a:buFont typeface="Wingdings" panose="05000000000000000000" pitchFamily="2" charset="2"/>
              <a:buChar char="Ø"/>
            </a:pPr>
            <a:r>
              <a:rPr lang="zh-CN" altLang="en-US" sz="2000" dirty="0"/>
              <a:t>共两篇，第一篇介绍各种化工介质物理、化学性质和数据的计算方法；第二篇将</a:t>
            </a:r>
            <a:r>
              <a:rPr lang="en-US" altLang="zh-CN" sz="2000" dirty="0"/>
              <a:t>387</a:t>
            </a:r>
            <a:r>
              <a:rPr lang="zh-CN" altLang="en-US" sz="2000" dirty="0"/>
              <a:t>个化合物的各种数据列成表格．以供查阅。</a:t>
            </a:r>
          </a:p>
          <a:p>
            <a:pPr marL="257175" lvl="1" indent="-342900">
              <a:lnSpc>
                <a:spcPct val="90000"/>
              </a:lnSpc>
              <a:buFont typeface="Wingdings" panose="05000000000000000000" pitchFamily="2" charset="2"/>
              <a:buChar char="Ø"/>
            </a:pPr>
            <a:r>
              <a:rPr lang="zh-CN" altLang="en-US" sz="2000" dirty="0"/>
              <a:t>这些数据包括临界参数，及其在一定温度、压力范围内的饱和蒸汽压、汽化热、热容、密度、粘度、导热系数、表面张力、压缩因子、偏心因子等</a:t>
            </a:r>
            <a:r>
              <a:rPr lang="en-US" altLang="zh-CN" sz="2000" dirty="0"/>
              <a:t>16</a:t>
            </a:r>
            <a:r>
              <a:rPr lang="zh-CN" altLang="en-US" sz="2000" dirty="0"/>
              <a:t>个物理参数。</a:t>
            </a:r>
            <a:endParaRPr lang="en-US" altLang="zh-CN" sz="2000" dirty="0"/>
          </a:p>
          <a:p>
            <a:pPr marL="257175" lvl="1" indent="-342900">
              <a:lnSpc>
                <a:spcPct val="90000"/>
              </a:lnSpc>
              <a:buFont typeface="Wingdings" panose="05000000000000000000" pitchFamily="2" charset="2"/>
              <a:buChar char="Ø"/>
            </a:pPr>
            <a:r>
              <a:rPr lang="en-US" altLang="zh-CN" sz="2000" dirty="0"/>
              <a:t>1993</a:t>
            </a:r>
            <a:r>
              <a:rPr lang="zh-CN" altLang="zh-CN" sz="2000" dirty="0"/>
              <a:t>年</a:t>
            </a:r>
            <a:r>
              <a:rPr lang="en-US" altLang="zh-CN" sz="2000" dirty="0"/>
              <a:t>,</a:t>
            </a:r>
            <a:r>
              <a:rPr lang="zh-CN" altLang="zh-CN" sz="2000" dirty="0"/>
              <a:t>化学工业出版社出版了由马沛生主编的石油化工基础数据手册续编，包</a:t>
            </a:r>
            <a:r>
              <a:rPr lang="zh-CN" altLang="en-US" sz="2000" dirty="0"/>
              <a:t>含</a:t>
            </a:r>
            <a:r>
              <a:rPr lang="en-US" altLang="zh-CN" sz="2000" dirty="0"/>
              <a:t>552</a:t>
            </a:r>
            <a:r>
              <a:rPr lang="zh-CN" altLang="zh-CN" sz="2000" dirty="0"/>
              <a:t>个新化合物的</a:t>
            </a:r>
            <a:r>
              <a:rPr lang="en-US" altLang="zh-CN" sz="2000" dirty="0"/>
              <a:t>21</a:t>
            </a:r>
            <a:r>
              <a:rPr lang="zh-CN" altLang="zh-CN" sz="2000" dirty="0"/>
              <a:t>项物性。</a:t>
            </a:r>
            <a:endParaRPr lang="zh-CN" altLang="en-US" sz="2000" dirty="0"/>
          </a:p>
          <a:p>
            <a:pPr eaLnBrk="1" hangingPunct="1">
              <a:lnSpc>
                <a:spcPct val="90000"/>
              </a:lnSpc>
            </a:pPr>
            <a:endParaRPr lang="en-US" altLang="zh-CN" sz="2000" dirty="0"/>
          </a:p>
        </p:txBody>
      </p:sp>
      <p:sp>
        <p:nvSpPr>
          <p:cNvPr id="90116" name="灯片编号占位符 1">
            <a:extLst>
              <a:ext uri="{FF2B5EF4-FFF2-40B4-BE49-F238E27FC236}">
                <a16:creationId xmlns:a16="http://schemas.microsoft.com/office/drawing/2014/main" id="{6AFAF303-6611-4E93-B2DC-8591D2ECD394}"/>
              </a:ext>
            </a:extLst>
          </p:cNvPr>
          <p:cNvSpPr>
            <a:spLocks noGrp="1"/>
          </p:cNvSpPr>
          <p:nvPr>
            <p:ph type="sldNum" sz="quarter" idx="4294967295"/>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8D00ECBB-40A8-47FC-8055-9123CDFC19E6}" type="slidenum">
              <a:rPr lang="en-US" altLang="zh-CN" sz="1200" smtClean="0">
                <a:latin typeface="Arial" panose="020B0604020202020204" pitchFamily="34" charset="0"/>
              </a:rPr>
              <a:pPr>
                <a:spcBef>
                  <a:spcPct val="0"/>
                </a:spcBef>
                <a:buClrTx/>
                <a:buFontTx/>
                <a:buNone/>
              </a:pPr>
              <a:t>21</a:t>
            </a:fld>
            <a:endParaRPr lang="en-US" altLang="zh-CN" sz="1200">
              <a:latin typeface="Arial" panose="020B0604020202020204" pitchFamily="34" charset="0"/>
            </a:endParaRPr>
          </a:p>
        </p:txBody>
      </p:sp>
      <p:pic>
        <p:nvPicPr>
          <p:cNvPr id="81924" name="Picture 4">
            <a:extLst>
              <a:ext uri="{FF2B5EF4-FFF2-40B4-BE49-F238E27FC236}">
                <a16:creationId xmlns:a16="http://schemas.microsoft.com/office/drawing/2014/main" id="{73081F09-4EFD-45FB-89F0-4E1E0B5BC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038" y="836613"/>
            <a:ext cx="3625850" cy="55895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animEffect transition="in" filter="blinds(horizontal)">
                                      <p:cBhvr>
                                        <p:cTn id="7" dur="500"/>
                                        <p:tgtEl>
                                          <p:spTgt spid="81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12" dur="500"/>
                                        <p:tgtEl>
                                          <p:spTgt spid="8192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15" dur="500"/>
                                        <p:tgtEl>
                                          <p:spTgt spid="8192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1923">
                                            <p:txEl>
                                              <p:pRg st="3" end="3"/>
                                            </p:txEl>
                                          </p:spTgt>
                                        </p:tgtEl>
                                        <p:attrNameLst>
                                          <p:attrName>style.visibility</p:attrName>
                                        </p:attrNameLst>
                                      </p:cBhvr>
                                      <p:to>
                                        <p:strVal val="visible"/>
                                      </p:to>
                                    </p:set>
                                    <p:animEffect transition="in" filter="blinds(horizontal)">
                                      <p:cBhvr>
                                        <p:cTn id="18" dur="500"/>
                                        <p:tgtEl>
                                          <p:spTgt spid="81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a:extLst>
              <a:ext uri="{FF2B5EF4-FFF2-40B4-BE49-F238E27FC236}">
                <a16:creationId xmlns:a16="http://schemas.microsoft.com/office/drawing/2014/main" id="{49F900A0-39DD-4130-8B14-CC3E6509A9B7}"/>
              </a:ext>
            </a:extLst>
          </p:cNvPr>
          <p:cNvSpPr>
            <a:spLocks noGrp="1" noRot="1" noChangeArrowheads="1"/>
          </p:cNvSpPr>
          <p:nvPr>
            <p:ph sz="quarter" idx="10"/>
          </p:nvPr>
        </p:nvSpPr>
        <p:spPr>
          <a:xfrm>
            <a:off x="450056" y="1098549"/>
            <a:ext cx="3041824" cy="5542396"/>
          </a:xfrm>
        </p:spPr>
        <p:txBody>
          <a:bodyPr/>
          <a:lstStyle/>
          <a:p>
            <a:pPr marL="0" lvl="1" indent="-85725"/>
            <a:r>
              <a:rPr lang="zh-CN" altLang="en-US" sz="2000" dirty="0"/>
              <a:t>⑶ 化学工程手册，</a:t>
            </a:r>
            <a:r>
              <a:rPr lang="zh-CN" altLang="en-US" dirty="0"/>
              <a:t>化学工业</a:t>
            </a:r>
            <a:r>
              <a:rPr lang="zh-CN" altLang="en-US" sz="2000" dirty="0"/>
              <a:t>出版社</a:t>
            </a:r>
            <a:r>
              <a:rPr lang="en-US" altLang="zh-CN" sz="2000" dirty="0"/>
              <a:t>1980</a:t>
            </a:r>
            <a:r>
              <a:rPr lang="zh-CN" altLang="en-US" sz="2000" dirty="0"/>
              <a:t>开始出版，第</a:t>
            </a:r>
            <a:r>
              <a:rPr lang="en-US" altLang="zh-CN" sz="2000" dirty="0"/>
              <a:t>3</a:t>
            </a:r>
            <a:r>
              <a:rPr lang="zh-CN" altLang="en-US" sz="2000" dirty="0"/>
              <a:t>版由袁渭康、王静康、费维扬、欧阳平凯主编，分五卷于</a:t>
            </a:r>
            <a:r>
              <a:rPr lang="en-US" altLang="zh-CN" sz="2000" dirty="0"/>
              <a:t>2019</a:t>
            </a:r>
            <a:r>
              <a:rPr lang="zh-CN" altLang="en-US" sz="2000" dirty="0"/>
              <a:t>年出版，共</a:t>
            </a:r>
            <a:r>
              <a:rPr lang="en-US" altLang="zh-CN" sz="2000" dirty="0"/>
              <a:t>30</a:t>
            </a:r>
            <a:r>
              <a:rPr lang="zh-CN" altLang="en-US" sz="2000" dirty="0"/>
              <a:t>篇，另有附录及索引。  </a:t>
            </a:r>
          </a:p>
          <a:p>
            <a:pPr eaLnBrk="1" hangingPunct="1"/>
            <a:endParaRPr lang="zh-CN" altLang="en-US" sz="2400" dirty="0"/>
          </a:p>
          <a:p>
            <a:pPr eaLnBrk="1" hangingPunct="1"/>
            <a:endParaRPr lang="en-US" altLang="zh-CN" sz="2400" dirty="0"/>
          </a:p>
        </p:txBody>
      </p:sp>
      <p:sp>
        <p:nvSpPr>
          <p:cNvPr id="91140" name="灯片编号占位符 1">
            <a:extLst>
              <a:ext uri="{FF2B5EF4-FFF2-40B4-BE49-F238E27FC236}">
                <a16:creationId xmlns:a16="http://schemas.microsoft.com/office/drawing/2014/main" id="{588C4AEC-45E0-4368-B09E-687B2595F5F5}"/>
              </a:ext>
            </a:extLst>
          </p:cNvPr>
          <p:cNvSpPr>
            <a:spLocks noGrp="1"/>
          </p:cNvSpPr>
          <p:nvPr>
            <p:ph type="sldNum" sz="quarter" idx="4294967295"/>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C1B4D180-0E2B-42F7-A99C-E9E2E0A9282D}" type="slidenum">
              <a:rPr lang="en-US" altLang="zh-CN" sz="1200" smtClean="0">
                <a:latin typeface="Arial" panose="020B0604020202020204" pitchFamily="34" charset="0"/>
              </a:rPr>
              <a:pPr>
                <a:spcBef>
                  <a:spcPct val="0"/>
                </a:spcBef>
                <a:buClrTx/>
                <a:buFontTx/>
                <a:buNone/>
              </a:pPr>
              <a:t>22</a:t>
            </a:fld>
            <a:endParaRPr lang="en-US" altLang="zh-CN" sz="1200">
              <a:latin typeface="Arial" panose="020B0604020202020204" pitchFamily="34" charset="0"/>
            </a:endParaRPr>
          </a:p>
        </p:txBody>
      </p:sp>
      <p:pic>
        <p:nvPicPr>
          <p:cNvPr id="2" name="图片 1">
            <a:extLst>
              <a:ext uri="{FF2B5EF4-FFF2-40B4-BE49-F238E27FC236}">
                <a16:creationId xmlns:a16="http://schemas.microsoft.com/office/drawing/2014/main" id="{EE813E5F-E7F6-47D0-B080-44170E913984}"/>
              </a:ext>
            </a:extLst>
          </p:cNvPr>
          <p:cNvPicPr>
            <a:picLocks noChangeAspect="1"/>
          </p:cNvPicPr>
          <p:nvPr/>
        </p:nvPicPr>
        <p:blipFill>
          <a:blip r:embed="rId2"/>
          <a:stretch>
            <a:fillRect/>
          </a:stretch>
        </p:blipFill>
        <p:spPr>
          <a:xfrm>
            <a:off x="4536464" y="847809"/>
            <a:ext cx="4032448" cy="56841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a:extLst>
              <a:ext uri="{FF2B5EF4-FFF2-40B4-BE49-F238E27FC236}">
                <a16:creationId xmlns:a16="http://schemas.microsoft.com/office/drawing/2014/main" id="{76732BD8-28CE-4C95-9831-BF5211D285A5}"/>
              </a:ext>
            </a:extLst>
          </p:cNvPr>
          <p:cNvSpPr>
            <a:spLocks noGrp="1" noRot="1" noChangeArrowheads="1"/>
          </p:cNvSpPr>
          <p:nvPr>
            <p:ph sz="quarter" idx="10"/>
          </p:nvPr>
        </p:nvSpPr>
        <p:spPr/>
        <p:txBody>
          <a:bodyPr/>
          <a:lstStyle/>
          <a:p>
            <a:pPr marL="0" lvl="1" indent="452438"/>
            <a:r>
              <a:rPr lang="zh-CN" altLang="en-US" sz="2800" dirty="0"/>
              <a:t>⑷ 化工百科全书，化学工业出版社</a:t>
            </a:r>
            <a:r>
              <a:rPr lang="en-US" altLang="zh-CN" sz="2800" dirty="0"/>
              <a:t>1991-1998</a:t>
            </a:r>
            <a:r>
              <a:rPr lang="zh-CN" altLang="en-US" sz="2800" dirty="0"/>
              <a:t>出版，正文</a:t>
            </a:r>
            <a:r>
              <a:rPr lang="en-US" altLang="zh-CN" sz="2800" dirty="0"/>
              <a:t>19</a:t>
            </a:r>
            <a:r>
              <a:rPr lang="zh-CN" altLang="en-US" sz="2800" dirty="0"/>
              <a:t>卷，索引</a:t>
            </a:r>
            <a:r>
              <a:rPr lang="en-US" altLang="zh-CN" sz="2800" dirty="0"/>
              <a:t>1</a:t>
            </a:r>
            <a:r>
              <a:rPr lang="zh-CN" altLang="en-US" sz="2800" dirty="0"/>
              <a:t>卷，全书</a:t>
            </a:r>
            <a:r>
              <a:rPr lang="en-US" altLang="zh-CN" sz="2800" dirty="0"/>
              <a:t>4800</a:t>
            </a:r>
            <a:r>
              <a:rPr lang="zh-CN" altLang="en-US" sz="2800" dirty="0"/>
              <a:t>多万字，全面介绍化学工艺各分支的主要理论知识和实践成果，并反映化学工业及其相关工业的技术现状与发展趋势的大型专业性百科全书。</a:t>
            </a:r>
          </a:p>
          <a:p>
            <a:pPr marL="0" lvl="1" indent="452438"/>
            <a:r>
              <a:rPr lang="zh-CN" altLang="en-US" sz="2800" dirty="0"/>
              <a:t>该全书较全面、准确地反映了化工领域最新的技术和发展趋势，覆盖内容齐全完备，所涉及的专业和学科十分广泛。</a:t>
            </a:r>
          </a:p>
        </p:txBody>
      </p:sp>
      <p:sp>
        <p:nvSpPr>
          <p:cNvPr id="92164" name="灯片编号占位符 1">
            <a:extLst>
              <a:ext uri="{FF2B5EF4-FFF2-40B4-BE49-F238E27FC236}">
                <a16:creationId xmlns:a16="http://schemas.microsoft.com/office/drawing/2014/main" id="{B1BE6DA8-4A4E-445A-9CFE-201BDC597368}"/>
              </a:ext>
            </a:extLst>
          </p:cNvPr>
          <p:cNvSpPr>
            <a:spLocks noGrp="1"/>
          </p:cNvSpPr>
          <p:nvPr>
            <p:ph type="sldNum" sz="quarter" idx="4294967295"/>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E45C33D9-34D1-4F34-B33D-0BFD1ECB757D}" type="slidenum">
              <a:rPr lang="en-US" altLang="zh-CN" sz="1200" smtClean="0">
                <a:latin typeface="Arial" panose="020B0604020202020204" pitchFamily="34" charset="0"/>
              </a:rPr>
              <a:pPr>
                <a:spcBef>
                  <a:spcPct val="0"/>
                </a:spcBef>
                <a:buClrTx/>
                <a:buFontTx/>
                <a:buNone/>
              </a:pPr>
              <a:t>23</a:t>
            </a:fld>
            <a:endParaRPr lang="en-US" altLang="zh-CN" sz="12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animEffect transition="in" filter="blinds(horizontal)">
                                      <p:cBhvr>
                                        <p:cTn id="7" dur="500"/>
                                        <p:tgtEl>
                                          <p:spTgt spid="993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56F1540-79AE-4613-8903-17791C459A1F}"/>
              </a:ext>
            </a:extLst>
          </p:cNvPr>
          <p:cNvSpPr>
            <a:spLocks noGrp="1"/>
          </p:cNvSpPr>
          <p:nvPr>
            <p:ph sz="quarter" idx="10"/>
          </p:nvPr>
        </p:nvSpPr>
        <p:spPr/>
        <p:txBody>
          <a:bodyPr/>
          <a:lstStyle/>
          <a:p>
            <a:endParaRPr lang="zh-CN" altLang="en-US"/>
          </a:p>
        </p:txBody>
      </p:sp>
      <p:pic>
        <p:nvPicPr>
          <p:cNvPr id="4" name="Picture 5">
            <a:extLst>
              <a:ext uri="{FF2B5EF4-FFF2-40B4-BE49-F238E27FC236}">
                <a16:creationId xmlns:a16="http://schemas.microsoft.com/office/drawing/2014/main" id="{8406C5A2-6025-48A2-B5F2-1D334D5A3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63" y="968375"/>
            <a:ext cx="9013825" cy="49212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a:extLst>
              <a:ext uri="{FF2B5EF4-FFF2-40B4-BE49-F238E27FC236}">
                <a16:creationId xmlns:a16="http://schemas.microsoft.com/office/drawing/2014/main" id="{314BBA74-BA84-4375-B082-2104DEA28B23}"/>
              </a:ext>
            </a:extLst>
          </p:cNvPr>
          <p:cNvSpPr>
            <a:spLocks noGrp="1" noRot="1" noChangeArrowheads="1"/>
          </p:cNvSpPr>
          <p:nvPr>
            <p:ph type="body" idx="1"/>
          </p:nvPr>
        </p:nvSpPr>
        <p:spPr>
          <a:xfrm>
            <a:off x="242093" y="980728"/>
            <a:ext cx="8659813" cy="2305050"/>
          </a:xfrm>
        </p:spPr>
        <p:txBody>
          <a:bodyPr/>
          <a:lstStyle/>
          <a:p>
            <a:pPr eaLnBrk="1" hangingPunct="1">
              <a:lnSpc>
                <a:spcPct val="90000"/>
              </a:lnSpc>
            </a:pPr>
            <a:r>
              <a:rPr lang="zh-CN" altLang="en-US" dirty="0">
                <a:solidFill>
                  <a:srgbClr val="FF3300"/>
                </a:solidFill>
              </a:rPr>
              <a:t>外文工具书</a:t>
            </a:r>
          </a:p>
          <a:p>
            <a:pPr eaLnBrk="1" hangingPunct="1">
              <a:lnSpc>
                <a:spcPct val="90000"/>
              </a:lnSpc>
            </a:pPr>
            <a:r>
              <a:rPr lang="zh-CN" altLang="en-US" sz="2400" dirty="0"/>
              <a:t>⑴ </a:t>
            </a:r>
            <a:r>
              <a:rPr lang="en-US" altLang="zh-CN" sz="2400" dirty="0"/>
              <a:t>Perry‘s Chemical Engineers’ Handbook</a:t>
            </a:r>
            <a:r>
              <a:rPr lang="zh-CN" altLang="en-US" sz="2400" dirty="0"/>
              <a:t>，美国</a:t>
            </a:r>
            <a:r>
              <a:rPr lang="en-US" altLang="zh-CN" sz="2400" dirty="0"/>
              <a:t>McGraw-Hill</a:t>
            </a:r>
            <a:r>
              <a:rPr lang="zh-CN" altLang="en-US" sz="2400" dirty="0"/>
              <a:t>公司出版。</a:t>
            </a:r>
            <a:r>
              <a:rPr lang="en-US" altLang="zh-CN" sz="2400" dirty="0"/>
              <a:t>1934</a:t>
            </a:r>
            <a:r>
              <a:rPr lang="zh-CN" altLang="en-US" sz="2400" dirty="0"/>
              <a:t>年首次出版，并随着科学技术的发展不断更新，至</a:t>
            </a:r>
            <a:r>
              <a:rPr lang="en-US" altLang="zh-CN" sz="2400" dirty="0"/>
              <a:t>2008</a:t>
            </a:r>
            <a:r>
              <a:rPr lang="zh-CN" altLang="en-US" sz="2400" dirty="0"/>
              <a:t>年已经出版了</a:t>
            </a:r>
            <a:r>
              <a:rPr lang="en-US" altLang="zh-CN" sz="2400" dirty="0"/>
              <a:t>8</a:t>
            </a:r>
            <a:r>
              <a:rPr lang="zh-CN" altLang="en-US" sz="2400" dirty="0"/>
              <a:t>个版本。手册中包含大量的化工信息和数据，包括化工基本原理、基础数据、化工工艺、化工设备和计算机应用，第</a:t>
            </a:r>
            <a:r>
              <a:rPr lang="en-US" altLang="zh-CN" sz="2400" dirty="0"/>
              <a:t>8</a:t>
            </a:r>
            <a:r>
              <a:rPr lang="zh-CN" altLang="en-US" sz="2400" dirty="0"/>
              <a:t>版的主要目录见表</a:t>
            </a:r>
            <a:r>
              <a:rPr lang="en-US" altLang="zh-CN" sz="2400" dirty="0"/>
              <a:t>1-3</a:t>
            </a:r>
            <a:r>
              <a:rPr lang="zh-CN" altLang="en-US" sz="2400" dirty="0"/>
              <a:t>。 </a:t>
            </a:r>
            <a:endParaRPr lang="zh-CN" altLang="en-US" dirty="0"/>
          </a:p>
        </p:txBody>
      </p:sp>
      <p:pic>
        <p:nvPicPr>
          <p:cNvPr id="83413" name="Picture 469">
            <a:extLst>
              <a:ext uri="{FF2B5EF4-FFF2-40B4-BE49-F238E27FC236}">
                <a16:creationId xmlns:a16="http://schemas.microsoft.com/office/drawing/2014/main" id="{8D9804A5-A857-48EB-8426-24025C137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997200"/>
            <a:ext cx="6145213" cy="36623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212" name="灯片编号占位符 1">
            <a:extLst>
              <a:ext uri="{FF2B5EF4-FFF2-40B4-BE49-F238E27FC236}">
                <a16:creationId xmlns:a16="http://schemas.microsoft.com/office/drawing/2014/main" id="{41594C5A-B64E-4211-9D85-C5C05C095DFD}"/>
              </a:ext>
            </a:extLst>
          </p:cNvPr>
          <p:cNvSpPr>
            <a:spLocks noGrp="1"/>
          </p:cNvSpPr>
          <p:nvPr>
            <p:ph type="sldNum" sz="quarter" idx="12"/>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EA26730E-DDCA-49E9-8063-6A0E1FE915E7}" type="slidenum">
              <a:rPr lang="en-US" altLang="zh-CN" sz="1200" smtClean="0">
                <a:latin typeface="Arial" panose="020B0604020202020204" pitchFamily="34" charset="0"/>
              </a:rPr>
              <a:pPr>
                <a:spcBef>
                  <a:spcPct val="0"/>
                </a:spcBef>
                <a:buClrTx/>
                <a:buFontTx/>
                <a:buNone/>
              </a:pPr>
              <a:t>25</a:t>
            </a:fld>
            <a:endParaRPr lang="en-US" altLang="zh-CN" sz="12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2947">
                                            <p:txEl>
                                              <p:pRg st="1" end="1"/>
                                            </p:txEl>
                                          </p:spTgt>
                                        </p:tgtEl>
                                        <p:attrNameLst>
                                          <p:attrName>style.visibility</p:attrName>
                                        </p:attrNameLst>
                                      </p:cBhvr>
                                      <p:to>
                                        <p:strVal val="visible"/>
                                      </p:to>
                                    </p:set>
                                    <p:animEffect transition="in" filter="blinds(horizontal)">
                                      <p:cBhvr>
                                        <p:cTn id="7" dur="500"/>
                                        <p:tgtEl>
                                          <p:spTgt spid="829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413"/>
                                        </p:tgtEl>
                                        <p:attrNameLst>
                                          <p:attrName>style.visibility</p:attrName>
                                        </p:attrNameLst>
                                      </p:cBhvr>
                                      <p:to>
                                        <p:strVal val="visible"/>
                                      </p:to>
                                    </p:set>
                                    <p:animEffect transition="in" filter="blinds(horizontal)">
                                      <p:cBhvr>
                                        <p:cTn id="12" dur="500"/>
                                        <p:tgtEl>
                                          <p:spTgt spid="83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a:extLst>
              <a:ext uri="{FF2B5EF4-FFF2-40B4-BE49-F238E27FC236}">
                <a16:creationId xmlns:a16="http://schemas.microsoft.com/office/drawing/2014/main" id="{E1B87E34-65D4-4B9C-B83C-AB8EBF342F23}"/>
              </a:ext>
            </a:extLst>
          </p:cNvPr>
          <p:cNvSpPr>
            <a:spLocks noGrp="1" noRot="1" noChangeArrowheads="1"/>
          </p:cNvSpPr>
          <p:nvPr>
            <p:ph type="body" idx="1"/>
          </p:nvPr>
        </p:nvSpPr>
        <p:spPr>
          <a:xfrm>
            <a:off x="179512" y="980728"/>
            <a:ext cx="8408987" cy="2663825"/>
          </a:xfrm>
        </p:spPr>
        <p:txBody>
          <a:bodyPr/>
          <a:lstStyle/>
          <a:p>
            <a:pPr eaLnBrk="1" hangingPunct="1">
              <a:lnSpc>
                <a:spcPct val="90000"/>
              </a:lnSpc>
            </a:pPr>
            <a:r>
              <a:rPr lang="zh-CN" altLang="en-US" sz="2400" dirty="0">
                <a:latin typeface="Times New Roman" panose="02020603050405020304" pitchFamily="18" charset="0"/>
                <a:cs typeface="Times New Roman" panose="02020603050405020304" pitchFamily="18" charset="0"/>
              </a:rPr>
              <a:t>⑵ </a:t>
            </a:r>
            <a:r>
              <a:rPr lang="en-US" altLang="zh-CN" sz="2400" dirty="0">
                <a:latin typeface="Times New Roman" panose="02020603050405020304" pitchFamily="18" charset="0"/>
                <a:cs typeface="Times New Roman" panose="02020603050405020304" pitchFamily="18" charset="0"/>
              </a:rPr>
              <a:t>CRC handbook of chemistry and physics</a:t>
            </a:r>
            <a:r>
              <a:rPr lang="zh-CN" altLang="en-US" sz="2400" dirty="0">
                <a:latin typeface="Times New Roman" panose="02020603050405020304" pitchFamily="18" charset="0"/>
                <a:cs typeface="Times New Roman" panose="02020603050405020304" pitchFamily="18" charset="0"/>
              </a:rPr>
              <a:t>，美国</a:t>
            </a:r>
            <a:r>
              <a:rPr lang="en-US" altLang="zh-CN" sz="2400" dirty="0">
                <a:latin typeface="Times New Roman" panose="02020603050405020304" pitchFamily="18" charset="0"/>
                <a:cs typeface="Times New Roman" panose="02020603050405020304" pitchFamily="18" charset="0"/>
              </a:rPr>
              <a:t>CRC Press</a:t>
            </a:r>
            <a:r>
              <a:rPr lang="zh-CN" altLang="en-US" sz="2400" dirty="0">
                <a:latin typeface="Times New Roman" panose="02020603050405020304" pitchFamily="18" charset="0"/>
                <a:cs typeface="Times New Roman" panose="02020603050405020304" pitchFamily="18" charset="0"/>
              </a:rPr>
              <a:t>公司出版。其中含有约</a:t>
            </a:r>
            <a:r>
              <a:rPr lang="en-US" altLang="zh-CN" sz="2400" dirty="0">
                <a:latin typeface="Times New Roman" panose="02020603050405020304" pitchFamily="18" charset="0"/>
                <a:cs typeface="Times New Roman" panose="02020603050405020304" pitchFamily="18" charset="0"/>
              </a:rPr>
              <a:t>20000</a:t>
            </a:r>
            <a:r>
              <a:rPr lang="zh-CN" altLang="en-US" sz="2400" dirty="0">
                <a:latin typeface="Times New Roman" panose="02020603050405020304" pitchFamily="18" charset="0"/>
                <a:cs typeface="Times New Roman" panose="02020603050405020304" pitchFamily="18" charset="0"/>
              </a:rPr>
              <a:t>种物质的准确、可靠和最新的化学物理数据。第</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版于</a:t>
            </a:r>
            <a:r>
              <a:rPr lang="en-US" altLang="zh-CN" sz="2400" dirty="0">
                <a:latin typeface="Times New Roman" panose="02020603050405020304" pitchFamily="18" charset="0"/>
                <a:cs typeface="Times New Roman" panose="02020603050405020304" pitchFamily="18" charset="0"/>
              </a:rPr>
              <a:t>1913</a:t>
            </a:r>
            <a:r>
              <a:rPr lang="zh-CN" altLang="en-US" sz="2400" dirty="0">
                <a:latin typeface="Times New Roman" panose="02020603050405020304" pitchFamily="18" charset="0"/>
                <a:cs typeface="Times New Roman" panose="02020603050405020304" pitchFamily="18" charset="0"/>
              </a:rPr>
              <a:t>问世，此后几乎逐年进行修订再版，后来又改为每两年再版一次，内容不断扩充更新。目前最新版本为</a:t>
            </a:r>
            <a:r>
              <a:rPr lang="en-US" altLang="zh-CN" sz="2400" dirty="0">
                <a:latin typeface="Times New Roman" panose="02020603050405020304" pitchFamily="18" charset="0"/>
                <a:cs typeface="Times New Roman" panose="02020603050405020304" pitchFamily="18" charset="0"/>
              </a:rPr>
              <a:t>2012</a:t>
            </a:r>
            <a:r>
              <a:rPr lang="zh-CN" altLang="en-US" sz="2400" dirty="0">
                <a:latin typeface="Times New Roman" panose="02020603050405020304" pitchFamily="18" charset="0"/>
                <a:cs typeface="Times New Roman" panose="02020603050405020304" pitchFamily="18" charset="0"/>
              </a:rPr>
              <a:t>年出版的第</a:t>
            </a:r>
            <a:r>
              <a:rPr lang="en-US" altLang="zh-CN" sz="2400" dirty="0">
                <a:latin typeface="Times New Roman" panose="02020603050405020304" pitchFamily="18" charset="0"/>
                <a:cs typeface="Times New Roman" panose="02020603050405020304" pitchFamily="18" charset="0"/>
              </a:rPr>
              <a:t>92</a:t>
            </a:r>
            <a:r>
              <a:rPr lang="zh-CN" altLang="en-US" sz="2400" dirty="0">
                <a:latin typeface="Times New Roman" panose="02020603050405020304" pitchFamily="18" charset="0"/>
                <a:cs typeface="Times New Roman" panose="02020603050405020304" pitchFamily="18" charset="0"/>
              </a:rPr>
              <a:t>版</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网络版</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，其主要目录见表</a:t>
            </a:r>
            <a:r>
              <a:rPr lang="en-US" altLang="zh-CN" sz="2400" dirty="0">
                <a:latin typeface="Times New Roman" panose="02020603050405020304" pitchFamily="18" charset="0"/>
                <a:cs typeface="Times New Roman" panose="02020603050405020304" pitchFamily="18" charset="0"/>
              </a:rPr>
              <a:t>1-4</a:t>
            </a:r>
            <a:r>
              <a:rPr lang="zh-CN" altLang="en-US" sz="2400" dirty="0">
                <a:latin typeface="Times New Roman" panose="02020603050405020304" pitchFamily="18" charset="0"/>
                <a:cs typeface="Times New Roman" panose="02020603050405020304" pitchFamily="18" charset="0"/>
              </a:rPr>
              <a:t>。 </a:t>
            </a:r>
          </a:p>
        </p:txBody>
      </p:sp>
      <p:pic>
        <p:nvPicPr>
          <p:cNvPr id="100356" name="Picture 4">
            <a:extLst>
              <a:ext uri="{FF2B5EF4-FFF2-40B4-BE49-F238E27FC236}">
                <a16:creationId xmlns:a16="http://schemas.microsoft.com/office/drawing/2014/main" id="{12EA2D87-B1F6-4766-984D-2F53D7547B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140968"/>
            <a:ext cx="6911975" cy="33162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36" name="灯片编号占位符 1">
            <a:extLst>
              <a:ext uri="{FF2B5EF4-FFF2-40B4-BE49-F238E27FC236}">
                <a16:creationId xmlns:a16="http://schemas.microsoft.com/office/drawing/2014/main" id="{B0213F95-81AC-4382-BE59-AAAF43DE1DAC}"/>
              </a:ext>
            </a:extLst>
          </p:cNvPr>
          <p:cNvSpPr>
            <a:spLocks noGrp="1"/>
          </p:cNvSpPr>
          <p:nvPr>
            <p:ph type="sldNum" sz="quarter" idx="12"/>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2BCB6667-634C-4219-A338-2E1946252EBF}" type="slidenum">
              <a:rPr lang="en-US" altLang="zh-CN" sz="1200" smtClean="0">
                <a:latin typeface="Arial" panose="020B0604020202020204" pitchFamily="34" charset="0"/>
              </a:rPr>
              <a:pPr>
                <a:spcBef>
                  <a:spcPct val="0"/>
                </a:spcBef>
                <a:buClrTx/>
                <a:buFontTx/>
                <a:buNone/>
              </a:pPr>
              <a:t>26</a:t>
            </a:fld>
            <a:endParaRPr lang="en-US" altLang="zh-CN" sz="12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0356"/>
                                        </p:tgtEl>
                                        <p:attrNameLst>
                                          <p:attrName>style.visibility</p:attrName>
                                        </p:attrNameLst>
                                      </p:cBhvr>
                                      <p:to>
                                        <p:strVal val="visible"/>
                                      </p:to>
                                    </p:set>
                                    <p:animEffect transition="in" filter="blinds(horizontal)">
                                      <p:cBhvr>
                                        <p:cTn id="7" dur="500"/>
                                        <p:tgtEl>
                                          <p:spTgt spid="100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4B708879-0DFC-4354-802A-D9776F771352}"/>
              </a:ext>
            </a:extLst>
          </p:cNvPr>
          <p:cNvSpPr>
            <a:spLocks noGrp="1" noRot="1" noChangeArrowheads="1"/>
          </p:cNvSpPr>
          <p:nvPr>
            <p:ph type="body" idx="1"/>
          </p:nvPr>
        </p:nvSpPr>
        <p:spPr>
          <a:xfrm>
            <a:off x="301625" y="1241425"/>
            <a:ext cx="8540750" cy="5616575"/>
          </a:xfrm>
        </p:spPr>
        <p:txBody>
          <a:bodyPr/>
          <a:lstStyle/>
          <a:p>
            <a:pPr eaLnBrk="1" hangingPunct="1">
              <a:lnSpc>
                <a:spcPct val="90000"/>
              </a:lnSpc>
            </a:pPr>
            <a:r>
              <a:rPr lang="zh-CN" altLang="en-US" sz="2400" dirty="0"/>
              <a:t>⑶ </a:t>
            </a:r>
            <a:r>
              <a:rPr lang="en-US" altLang="zh-CN" sz="2400" dirty="0"/>
              <a:t>Lange‘s Chemistry Handbook</a:t>
            </a:r>
            <a:r>
              <a:rPr lang="zh-CN" altLang="en-US" sz="2400" dirty="0"/>
              <a:t>，美国</a:t>
            </a:r>
            <a:r>
              <a:rPr lang="en-US" altLang="zh-CN" sz="2400" dirty="0"/>
              <a:t>McGraw-Hill</a:t>
            </a:r>
            <a:r>
              <a:rPr lang="zh-CN" altLang="en-US" sz="2400" dirty="0"/>
              <a:t>公司</a:t>
            </a:r>
            <a:r>
              <a:rPr lang="en-US" altLang="zh-CN" sz="2400" dirty="0"/>
              <a:t>1934</a:t>
            </a:r>
            <a:r>
              <a:rPr lang="zh-CN" altLang="en-US" sz="2400" dirty="0"/>
              <a:t>年开始出版。目前最新版本是</a:t>
            </a:r>
            <a:r>
              <a:rPr lang="en-US" altLang="zh-CN" sz="2400" dirty="0"/>
              <a:t>2004</a:t>
            </a:r>
            <a:r>
              <a:rPr lang="zh-CN" altLang="en-US" sz="2400" dirty="0"/>
              <a:t>年出版的第</a:t>
            </a:r>
            <a:r>
              <a:rPr lang="en-US" altLang="zh-CN" sz="2400" dirty="0"/>
              <a:t>16</a:t>
            </a:r>
            <a:r>
              <a:rPr lang="zh-CN" altLang="en-US" sz="2400" dirty="0"/>
              <a:t>版，其中包含约</a:t>
            </a:r>
            <a:r>
              <a:rPr lang="en-US" altLang="zh-CN" sz="2400" dirty="0"/>
              <a:t>4400</a:t>
            </a:r>
            <a:r>
              <a:rPr lang="zh-CN" altLang="en-US" sz="2400" dirty="0"/>
              <a:t>种有机化合物、</a:t>
            </a:r>
            <a:r>
              <a:rPr lang="en-US" altLang="zh-CN" sz="2400" dirty="0"/>
              <a:t>1400</a:t>
            </a:r>
            <a:r>
              <a:rPr lang="zh-CN" altLang="en-US" sz="2400" dirty="0"/>
              <a:t>种无机化合物的物性数据。全书共分</a:t>
            </a:r>
            <a:r>
              <a:rPr lang="en-US" altLang="zh-CN" sz="2400" dirty="0"/>
              <a:t>4</a:t>
            </a:r>
            <a:r>
              <a:rPr lang="zh-CN" altLang="en-US" sz="2400" dirty="0"/>
              <a:t>个部分，分别是无机化合物数据、有机化合物数据、光谱学数据、通用信息与转换表格，每部分前面列出详细目录，全书有索引，便于查询。</a:t>
            </a:r>
          </a:p>
          <a:p>
            <a:pPr eaLnBrk="1" hangingPunct="1">
              <a:lnSpc>
                <a:spcPct val="90000"/>
              </a:lnSpc>
            </a:pPr>
            <a:r>
              <a:rPr lang="zh-CN" altLang="en-US" sz="2400" dirty="0"/>
              <a:t>⑷ </a:t>
            </a:r>
            <a:r>
              <a:rPr lang="en-US" altLang="zh-CN" sz="2400" dirty="0"/>
              <a:t>Kirk-</a:t>
            </a:r>
            <a:r>
              <a:rPr lang="en-US" altLang="zh-CN" sz="2400" dirty="0" err="1"/>
              <a:t>Othmer</a:t>
            </a:r>
            <a:r>
              <a:rPr lang="en-US" altLang="zh-CN" sz="2400" dirty="0"/>
              <a:t> Encyclopedia of Chemical Technology, </a:t>
            </a:r>
            <a:r>
              <a:rPr lang="zh-CN" altLang="en-US" sz="2400" dirty="0"/>
              <a:t>美国</a:t>
            </a:r>
            <a:r>
              <a:rPr lang="en-US" altLang="zh-CN" sz="2400" dirty="0"/>
              <a:t>John Wiley &amp; Sons Inc</a:t>
            </a:r>
            <a:r>
              <a:rPr lang="zh-CN" altLang="en-US" sz="2400" dirty="0"/>
              <a:t>公司于</a:t>
            </a:r>
            <a:r>
              <a:rPr lang="en-US" altLang="zh-CN" sz="2400" dirty="0"/>
              <a:t>1947</a:t>
            </a:r>
            <a:r>
              <a:rPr lang="zh-CN" altLang="en-US" sz="2400" dirty="0"/>
              <a:t>年开始出版，目前最新版为第</a:t>
            </a:r>
            <a:r>
              <a:rPr lang="en-US" altLang="zh-CN" sz="2400" dirty="0"/>
              <a:t>5</a:t>
            </a:r>
            <a:r>
              <a:rPr lang="zh-CN" altLang="en-US" sz="2400" dirty="0"/>
              <a:t>版，</a:t>
            </a:r>
            <a:r>
              <a:rPr lang="en-US" altLang="zh-CN" sz="2400" dirty="0"/>
              <a:t>2004-2007</a:t>
            </a:r>
            <a:r>
              <a:rPr lang="zh-CN" altLang="en-US" sz="2400" dirty="0"/>
              <a:t>年出版，共</a:t>
            </a:r>
            <a:r>
              <a:rPr lang="en-US" altLang="zh-CN" sz="2400" dirty="0"/>
              <a:t>26</a:t>
            </a:r>
            <a:r>
              <a:rPr lang="zh-CN" altLang="en-US" sz="2400" dirty="0"/>
              <a:t>卷加</a:t>
            </a:r>
            <a:r>
              <a:rPr lang="en-US" altLang="zh-CN" sz="2400" dirty="0"/>
              <a:t>1</a:t>
            </a:r>
            <a:r>
              <a:rPr lang="zh-CN" altLang="en-US" sz="2400" dirty="0"/>
              <a:t>卷补编。该书是一部具有重要参考价值的大型化工参考工具书，主要介绍各种化工产品的性质、制法、较新的经济资料、分析与规格、毒性与安全以及用途等有关内容，提供化学领域的最具综合性的参考文献，涵盖了整个化工技术范畴，包括基本的化学信息以及应用卫生和安全内涵。</a:t>
            </a:r>
          </a:p>
        </p:txBody>
      </p:sp>
      <p:sp>
        <p:nvSpPr>
          <p:cNvPr id="96259" name="灯片编号占位符 1">
            <a:extLst>
              <a:ext uri="{FF2B5EF4-FFF2-40B4-BE49-F238E27FC236}">
                <a16:creationId xmlns:a16="http://schemas.microsoft.com/office/drawing/2014/main" id="{9CEE0E31-9192-4224-8C4D-79010E56F2D3}"/>
              </a:ext>
            </a:extLst>
          </p:cNvPr>
          <p:cNvSpPr>
            <a:spLocks noGrp="1"/>
          </p:cNvSpPr>
          <p:nvPr>
            <p:ph type="sldNum" sz="quarter" idx="12"/>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F891E03A-1E3C-4E5B-A178-C4C61DA8014C}" type="slidenum">
              <a:rPr lang="en-US" altLang="zh-CN" sz="1200" smtClean="0">
                <a:latin typeface="Arial" panose="020B0604020202020204" pitchFamily="34" charset="0"/>
              </a:rPr>
              <a:pPr>
                <a:spcBef>
                  <a:spcPct val="0"/>
                </a:spcBef>
                <a:buClrTx/>
                <a:buFontTx/>
                <a:buNone/>
              </a:pPr>
              <a:t>27</a:t>
            </a:fld>
            <a:endParaRPr lang="en-US" altLang="zh-CN" sz="12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animEffect transition="in" filter="blinds(horizontal)">
                                      <p:cBhvr>
                                        <p:cTn id="7" dur="500"/>
                                        <p:tgtEl>
                                          <p:spTgt spid="101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a:extLst>
              <a:ext uri="{FF2B5EF4-FFF2-40B4-BE49-F238E27FC236}">
                <a16:creationId xmlns:a16="http://schemas.microsoft.com/office/drawing/2014/main" id="{3A5CE62C-2C32-457D-8CA4-E50CD24B5948}"/>
              </a:ext>
            </a:extLst>
          </p:cNvPr>
          <p:cNvSpPr>
            <a:spLocks noGrp="1" noRot="1" noChangeArrowheads="1"/>
          </p:cNvSpPr>
          <p:nvPr>
            <p:ph type="body" idx="1"/>
          </p:nvPr>
        </p:nvSpPr>
        <p:spPr>
          <a:xfrm>
            <a:off x="179512" y="1196752"/>
            <a:ext cx="8540750" cy="4681537"/>
          </a:xfrm>
        </p:spPr>
        <p:txBody>
          <a:bodyPr/>
          <a:lstStyle/>
          <a:p>
            <a:pPr eaLnBrk="1" hangingPunct="1">
              <a:lnSpc>
                <a:spcPct val="90000"/>
              </a:lnSpc>
            </a:pPr>
            <a:r>
              <a:rPr lang="zh-CN" altLang="en-US" sz="2400" dirty="0"/>
              <a:t>⑸ </a:t>
            </a:r>
            <a:r>
              <a:rPr lang="en-US" altLang="zh-CN" sz="2400" dirty="0"/>
              <a:t>DECHEMA Chemistry Data Series, </a:t>
            </a:r>
            <a:r>
              <a:rPr lang="zh-CN" altLang="en-US" sz="2400" dirty="0"/>
              <a:t>德国化工与生物技术学会</a:t>
            </a:r>
            <a:r>
              <a:rPr lang="en-US" altLang="zh-CN" sz="2400" dirty="0"/>
              <a:t>(DECHEMA) </a:t>
            </a:r>
            <a:r>
              <a:rPr lang="zh-CN" altLang="en-US" sz="2400" dirty="0"/>
              <a:t>出版。</a:t>
            </a:r>
          </a:p>
          <a:p>
            <a:pPr eaLnBrk="1" hangingPunct="1">
              <a:lnSpc>
                <a:spcPct val="90000"/>
              </a:lnSpc>
            </a:pPr>
            <a:r>
              <a:rPr lang="zh-CN" altLang="en-US" sz="2400" dirty="0"/>
              <a:t>该系列手册中数据重点是化合物和混合物，尤其是流体相态的热物理性质的数据，包括气液相平衡、液液相平衡、固液相平衡、临界性质、活度系数、混合物导热系数及粘度、电解质相平衡及相图、聚合物溶液数据和大分子化合物溶解度及相关性质等。涵盖了</a:t>
            </a:r>
            <a:r>
              <a:rPr lang="en-US" altLang="zh-CN" sz="2400" dirty="0"/>
              <a:t>3.65</a:t>
            </a:r>
            <a:r>
              <a:rPr lang="zh-CN" altLang="en-US" sz="2400" dirty="0"/>
              <a:t>万个化合物和</a:t>
            </a:r>
            <a:r>
              <a:rPr lang="en-US" altLang="zh-CN" sz="2400" dirty="0"/>
              <a:t>12.4</a:t>
            </a:r>
            <a:r>
              <a:rPr lang="zh-CN" altLang="en-US" sz="2400" dirty="0"/>
              <a:t>万个混合物，且这些数据均经过分析评估，为化工工程师的工程设计和技术开发提供不可或缺的依据。</a:t>
            </a:r>
          </a:p>
          <a:p>
            <a:pPr eaLnBrk="1" hangingPunct="1">
              <a:lnSpc>
                <a:spcPct val="90000"/>
              </a:lnSpc>
            </a:pPr>
            <a:r>
              <a:rPr lang="zh-CN" altLang="en-US" sz="2400" dirty="0"/>
              <a:t>该系列手册从</a:t>
            </a:r>
            <a:r>
              <a:rPr lang="en-US" altLang="zh-CN" sz="2400" dirty="0"/>
              <a:t>1977</a:t>
            </a:r>
            <a:r>
              <a:rPr lang="zh-CN" altLang="en-US" sz="2400" dirty="0"/>
              <a:t>年开始出版，目前已经出版了</a:t>
            </a:r>
            <a:r>
              <a:rPr lang="en-US" altLang="zh-CN" sz="2400" dirty="0"/>
              <a:t>13</a:t>
            </a:r>
            <a:r>
              <a:rPr lang="zh-CN" altLang="en-US" sz="2400" dirty="0"/>
              <a:t>卷，各卷内容见表</a:t>
            </a:r>
            <a:r>
              <a:rPr lang="en-US" altLang="zh-CN" sz="2400" dirty="0"/>
              <a:t>1-5</a:t>
            </a:r>
            <a:r>
              <a:rPr lang="zh-CN" altLang="en-US" sz="2400" dirty="0"/>
              <a:t>。</a:t>
            </a:r>
          </a:p>
        </p:txBody>
      </p:sp>
      <p:sp>
        <p:nvSpPr>
          <p:cNvPr id="97283" name="灯片编号占位符 1">
            <a:extLst>
              <a:ext uri="{FF2B5EF4-FFF2-40B4-BE49-F238E27FC236}">
                <a16:creationId xmlns:a16="http://schemas.microsoft.com/office/drawing/2014/main" id="{CF2D371D-A2FB-4C0C-8E41-968317899B34}"/>
              </a:ext>
            </a:extLst>
          </p:cNvPr>
          <p:cNvSpPr>
            <a:spLocks noGrp="1"/>
          </p:cNvSpPr>
          <p:nvPr>
            <p:ph type="sldNum" sz="quarter" idx="12"/>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560E087D-37BC-434D-B330-897870FCB569}" type="slidenum">
              <a:rPr lang="en-US" altLang="zh-CN" sz="1200" smtClean="0">
                <a:latin typeface="Arial" panose="020B0604020202020204" pitchFamily="34" charset="0"/>
              </a:rPr>
              <a:pPr>
                <a:spcBef>
                  <a:spcPct val="0"/>
                </a:spcBef>
                <a:buClrTx/>
                <a:buFontTx/>
                <a:buNone/>
              </a:pPr>
              <a:t>28</a:t>
            </a:fld>
            <a:endParaRPr lang="en-US" altLang="zh-CN" sz="12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Effect transition="in" filter="blinds(horizontal)">
                                      <p:cBhvr>
                                        <p:cTn id="7" dur="500"/>
                                        <p:tgtEl>
                                          <p:spTgt spid="849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5">
                                            <p:txEl>
                                              <p:pRg st="2" end="2"/>
                                            </p:txEl>
                                          </p:spTgt>
                                        </p:tgtEl>
                                        <p:attrNameLst>
                                          <p:attrName>style.visibility</p:attrName>
                                        </p:attrNameLst>
                                      </p:cBhvr>
                                      <p:to>
                                        <p:strVal val="visible"/>
                                      </p:to>
                                    </p:set>
                                    <p:animEffect transition="in" filter="blinds(horizontal)">
                                      <p:cBhvr>
                                        <p:cTn id="12" dur="500"/>
                                        <p:tgtEl>
                                          <p:spTgt spid="84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7F0F3E93-F3E4-48CF-A025-96985EF52E6C}"/>
              </a:ext>
            </a:extLst>
          </p:cNvPr>
          <p:cNvSpPr>
            <a:spLocks noGrp="1" noChangeArrowheads="1"/>
          </p:cNvSpPr>
          <p:nvPr>
            <p:ph type="title"/>
          </p:nvPr>
        </p:nvSpPr>
        <p:spPr/>
        <p:txBody>
          <a:bodyPr/>
          <a:lstStyle/>
          <a:p>
            <a:endParaRPr lang="zh-CN" altLang="en-US"/>
          </a:p>
        </p:txBody>
      </p:sp>
      <p:sp>
        <p:nvSpPr>
          <p:cNvPr id="98307" name="内容占位符 2">
            <a:extLst>
              <a:ext uri="{FF2B5EF4-FFF2-40B4-BE49-F238E27FC236}">
                <a16:creationId xmlns:a16="http://schemas.microsoft.com/office/drawing/2014/main" id="{E1946533-A60F-4057-9E6F-7FE1A479084B}"/>
              </a:ext>
            </a:extLst>
          </p:cNvPr>
          <p:cNvSpPr>
            <a:spLocks noGrp="1" noChangeArrowheads="1"/>
          </p:cNvSpPr>
          <p:nvPr>
            <p:ph idx="1"/>
          </p:nvPr>
        </p:nvSpPr>
        <p:spPr/>
        <p:txBody>
          <a:bodyPr/>
          <a:lstStyle/>
          <a:p>
            <a:endParaRPr lang="zh-CN" altLang="en-US"/>
          </a:p>
        </p:txBody>
      </p:sp>
      <p:pic>
        <p:nvPicPr>
          <p:cNvPr id="4" name="Picture 4">
            <a:extLst>
              <a:ext uri="{FF2B5EF4-FFF2-40B4-BE49-F238E27FC236}">
                <a16:creationId xmlns:a16="http://schemas.microsoft.com/office/drawing/2014/main" id="{BD7A3727-75D7-42C0-A19C-1B07A85825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3" y="912813"/>
            <a:ext cx="8820150" cy="50371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C7954D0C-FEB8-4171-89DB-A6B58EF707CB}"/>
              </a:ext>
            </a:extLst>
          </p:cNvPr>
          <p:cNvSpPr>
            <a:spLocks noGrp="1"/>
          </p:cNvSpPr>
          <p:nvPr>
            <p:ph sz="quarter" idx="10"/>
          </p:nvPr>
        </p:nvSpPr>
        <p:spPr/>
        <p:txBody>
          <a:bodyPr/>
          <a:lstStyle/>
          <a:p>
            <a:pPr marL="0" indent="0">
              <a:buNone/>
            </a:pPr>
            <a:r>
              <a:rPr lang="en-US" altLang="zh-CN" b="1" dirty="0">
                <a:latin typeface="Times New Roman" panose="02020603050405020304" pitchFamily="18" charset="0"/>
              </a:rPr>
              <a:t>4.1   </a:t>
            </a:r>
            <a:r>
              <a:rPr lang="zh-CN" altLang="en-US" b="1" dirty="0">
                <a:latin typeface="Times New Roman" panose="02020603050405020304" pitchFamily="18" charset="0"/>
              </a:rPr>
              <a:t>因次和单位</a:t>
            </a:r>
            <a:endParaRPr lang="en-US" altLang="zh-CN" b="1" dirty="0">
              <a:latin typeface="Times New Roman" panose="02020603050405020304" pitchFamily="18" charset="0"/>
            </a:endParaRPr>
          </a:p>
          <a:p>
            <a:r>
              <a:rPr lang="en-US" altLang="zh-CN" b="1" dirty="0">
                <a:latin typeface="Times New Roman" panose="02020603050405020304" pitchFamily="18" charset="0"/>
              </a:rPr>
              <a:t>SI</a:t>
            </a:r>
            <a:r>
              <a:rPr lang="zh-CN" altLang="en-US" b="1" dirty="0">
                <a:latin typeface="Times New Roman" panose="02020603050405020304" pitchFamily="18" charset="0"/>
              </a:rPr>
              <a:t>单位制</a:t>
            </a:r>
            <a:endParaRPr lang="en-US" altLang="zh-CN" b="1" dirty="0">
              <a:latin typeface="Times New Roman" panose="02020603050405020304" pitchFamily="18" charset="0"/>
            </a:endParaRPr>
          </a:p>
          <a:p>
            <a:pPr marL="685800" lvl="1" indent="-342900">
              <a:buFont typeface="Wingdings" panose="05000000000000000000" pitchFamily="2" charset="2"/>
              <a:buChar char="Ø"/>
            </a:pPr>
            <a:r>
              <a:rPr lang="en-US" altLang="zh-CN" sz="2800" dirty="0"/>
              <a:t>International System of Units (SI units)</a:t>
            </a:r>
          </a:p>
          <a:p>
            <a:pPr marL="685800" lvl="1" indent="-342900">
              <a:buFont typeface="Wingdings" panose="05000000000000000000" pitchFamily="2" charset="2"/>
              <a:buChar char="Ø"/>
            </a:pPr>
            <a:r>
              <a:rPr lang="zh-CN" altLang="en-US" sz="2800" dirty="0"/>
              <a:t>基本单位和辅助单位</a:t>
            </a:r>
          </a:p>
          <a:p>
            <a:pPr marL="685800" lvl="1" indent="-342900">
              <a:buFont typeface="Wingdings" panose="05000000000000000000" pitchFamily="2" charset="2"/>
              <a:buChar char="Ø"/>
            </a:pPr>
            <a:r>
              <a:rPr lang="zh-CN" altLang="en-US" sz="2800" dirty="0"/>
              <a:t>导出单位</a:t>
            </a:r>
          </a:p>
          <a:p>
            <a:pPr marL="685800" lvl="1" indent="-342900">
              <a:buFont typeface="Wingdings" panose="05000000000000000000" pitchFamily="2" charset="2"/>
              <a:buChar char="Ø"/>
            </a:pPr>
            <a:r>
              <a:rPr lang="zh-CN" altLang="en-US" sz="2800" dirty="0"/>
              <a:t>词头和倍数单位</a:t>
            </a:r>
          </a:p>
          <a:p>
            <a:pPr marL="685800" lvl="1" indent="-342900">
              <a:buFont typeface="Wingdings" panose="05000000000000000000" pitchFamily="2" charset="2"/>
              <a:buChar char="Ø"/>
            </a:pPr>
            <a:r>
              <a:rPr lang="zh-CN" altLang="en-US" sz="2800" dirty="0"/>
              <a:t>非国际制单位</a:t>
            </a:r>
            <a:endParaRPr lang="zh-CN" altLang="en-US" dirty="0"/>
          </a:p>
        </p:txBody>
      </p:sp>
      <p:sp>
        <p:nvSpPr>
          <p:cNvPr id="4" name="灯片编号占位符 3">
            <a:extLst>
              <a:ext uri="{FF2B5EF4-FFF2-40B4-BE49-F238E27FC236}">
                <a16:creationId xmlns:a16="http://schemas.microsoft.com/office/drawing/2014/main" id="{EAA120B3-20F8-4647-AD46-959B95C8342F}"/>
              </a:ext>
            </a:extLst>
          </p:cNvPr>
          <p:cNvSpPr>
            <a:spLocks noGrp="1"/>
          </p:cNvSpPr>
          <p:nvPr>
            <p:ph type="sldNum" sz="quarter" idx="4294967295"/>
          </p:nvPr>
        </p:nvSpPr>
        <p:spPr/>
        <p:txBody>
          <a:bodyPr/>
          <a:lstStyle/>
          <a:p>
            <a:pPr>
              <a:defRPr/>
            </a:pPr>
            <a:fld id="{58AA85E1-881B-4A51-90B4-53B6D48B1A7F}" type="slidenum">
              <a:rPr lang="en-US" altLang="zh-CN" smtClean="0"/>
              <a:pPr>
                <a:defRPr/>
              </a:pPr>
              <a:t>3</a:t>
            </a:fld>
            <a:endParaRPr lang="en-US" altLang="zh-CN"/>
          </a:p>
        </p:txBody>
      </p:sp>
    </p:spTree>
    <p:extLst>
      <p:ext uri="{BB962C8B-B14F-4D97-AF65-F5344CB8AC3E}">
        <p14:creationId xmlns:p14="http://schemas.microsoft.com/office/powerpoint/2010/main" val="1453299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9A06D4BA-B297-4D35-84FF-EDECFDBB99A1}"/>
              </a:ext>
            </a:extLst>
          </p:cNvPr>
          <p:cNvSpPr>
            <a:spLocks noGrp="1" noRot="1" noChangeArrowheads="1"/>
          </p:cNvSpPr>
          <p:nvPr>
            <p:ph sz="quarter" idx="10"/>
          </p:nvPr>
        </p:nvSpPr>
        <p:spPr/>
        <p:txBody>
          <a:bodyPr/>
          <a:lstStyle/>
          <a:p>
            <a:pPr marL="0" indent="0">
              <a:buNone/>
            </a:pPr>
            <a:r>
              <a:rPr lang="en-US" altLang="zh-CN" sz="2400" dirty="0"/>
              <a:t>4.2.1 </a:t>
            </a:r>
            <a:r>
              <a:rPr lang="zh-CN" altLang="en-US" sz="2400" dirty="0"/>
              <a:t>化工物性数据的查询</a:t>
            </a:r>
            <a:endParaRPr lang="en-US" altLang="zh-CN" sz="2400" dirty="0">
              <a:solidFill>
                <a:srgbClr val="FF3300"/>
              </a:solidFill>
            </a:endParaRPr>
          </a:p>
          <a:p>
            <a:pPr marL="0" lvl="1" indent="-85725"/>
            <a:r>
              <a:rPr lang="en-US" altLang="zh-CN" dirty="0">
                <a:solidFill>
                  <a:srgbClr val="FF3300"/>
                </a:solidFill>
              </a:rPr>
              <a:t>        </a:t>
            </a:r>
            <a:r>
              <a:rPr lang="zh-CN" altLang="en-US" dirty="0">
                <a:solidFill>
                  <a:srgbClr val="0070C0"/>
                </a:solidFill>
              </a:rPr>
              <a:t>从</a:t>
            </a:r>
            <a:r>
              <a:rPr lang="en-US" altLang="zh-CN" dirty="0">
                <a:solidFill>
                  <a:srgbClr val="0070C0"/>
                </a:solidFill>
              </a:rPr>
              <a:t>ASPEN PLUS</a:t>
            </a:r>
            <a:r>
              <a:rPr lang="zh-CN" altLang="en-US" dirty="0">
                <a:solidFill>
                  <a:srgbClr val="0070C0"/>
                </a:solidFill>
              </a:rPr>
              <a:t>软件数据库中查找</a:t>
            </a:r>
          </a:p>
          <a:p>
            <a:pPr marL="0" lvl="1" indent="265113"/>
            <a:r>
              <a:rPr lang="zh-CN" altLang="en-US" dirty="0"/>
              <a:t>    在化工设计过程中，物性数据的查找是耗时最多的工作。能够熟练地查找数据、判断数据的可靠性是化工专业人员的基本功之一。</a:t>
            </a:r>
          </a:p>
          <a:p>
            <a:pPr marL="0" lvl="1" indent="265113"/>
            <a:r>
              <a:rPr lang="zh-CN" altLang="en-US" dirty="0"/>
              <a:t>    图书馆内关于化工物性数据的专著、手册、图册、教材琳琅满目，对于新加入化工领域的学生来说，往往无从下手。</a:t>
            </a:r>
          </a:p>
          <a:p>
            <a:pPr marL="0" lvl="1" indent="265113"/>
            <a:r>
              <a:rPr lang="zh-CN" altLang="en-US" dirty="0"/>
              <a:t>    而使用大型化工流程模拟软件查找、计算、估算化工物性数据，则为他们提供一条查找物性数据的快捷通道。</a:t>
            </a:r>
          </a:p>
          <a:p>
            <a:pPr marL="0" lvl="1" indent="265113"/>
            <a:r>
              <a:rPr lang="zh-CN" altLang="en-US" dirty="0"/>
              <a:t>    即是使经验丰富的化工工程师，掌握软件的物性数据估算、计算功能，也会对他们的设计工作提供一个事倍功半的利器，大大提高工作效率，成为他们设计工作中爱不释手的有力工具。</a:t>
            </a:r>
          </a:p>
        </p:txBody>
      </p:sp>
      <p:sp>
        <p:nvSpPr>
          <p:cNvPr id="99332" name="灯片编号占位符 1">
            <a:extLst>
              <a:ext uri="{FF2B5EF4-FFF2-40B4-BE49-F238E27FC236}">
                <a16:creationId xmlns:a16="http://schemas.microsoft.com/office/drawing/2014/main" id="{675E5DFB-910E-47D5-8D8F-EB983B40F599}"/>
              </a:ext>
            </a:extLst>
          </p:cNvPr>
          <p:cNvSpPr>
            <a:spLocks noGrp="1"/>
          </p:cNvSpPr>
          <p:nvPr>
            <p:ph type="sldNum" sz="quarter" idx="4294967295"/>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EF72E5D0-8B74-464B-8E09-4B080CDDC99D}" type="slidenum">
              <a:rPr lang="en-US" altLang="zh-CN" sz="1200" smtClean="0">
                <a:latin typeface="Arial" panose="020B0604020202020204" pitchFamily="34" charset="0"/>
              </a:rPr>
              <a:pPr>
                <a:spcBef>
                  <a:spcPct val="0"/>
                </a:spcBef>
                <a:buClrTx/>
                <a:buFontTx/>
                <a:buNone/>
              </a:pPr>
              <a:t>30</a:t>
            </a:fld>
            <a:endParaRPr lang="en-US" altLang="zh-CN" sz="120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animEffect transition="in" filter="blinds(horizontal)">
                                      <p:cBhvr>
                                        <p:cTn id="7" dur="500"/>
                                        <p:tgtEl>
                                          <p:spTgt spid="88066">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8066">
                                            <p:txEl>
                                              <p:pRg st="3" end="3"/>
                                            </p:txEl>
                                          </p:spTgt>
                                        </p:tgtEl>
                                        <p:attrNameLst>
                                          <p:attrName>style.visibility</p:attrName>
                                        </p:attrNameLst>
                                      </p:cBhvr>
                                      <p:to>
                                        <p:strVal val="visible"/>
                                      </p:to>
                                    </p:set>
                                    <p:animEffect transition="in" filter="blinds(horizontal)">
                                      <p:cBhvr>
                                        <p:cTn id="10" dur="500"/>
                                        <p:tgtEl>
                                          <p:spTgt spid="88066">
                                            <p:txEl>
                                              <p:pRg st="3" end="3"/>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8066">
                                            <p:txEl>
                                              <p:pRg st="4" end="4"/>
                                            </p:txEl>
                                          </p:spTgt>
                                        </p:tgtEl>
                                        <p:attrNameLst>
                                          <p:attrName>style.visibility</p:attrName>
                                        </p:attrNameLst>
                                      </p:cBhvr>
                                      <p:to>
                                        <p:strVal val="visible"/>
                                      </p:to>
                                    </p:set>
                                    <p:animEffect transition="in" filter="blinds(horizontal)">
                                      <p:cBhvr>
                                        <p:cTn id="13" dur="500"/>
                                        <p:tgtEl>
                                          <p:spTgt spid="88066">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8066">
                                            <p:txEl>
                                              <p:pRg st="5" end="5"/>
                                            </p:txEl>
                                          </p:spTgt>
                                        </p:tgtEl>
                                        <p:attrNameLst>
                                          <p:attrName>style.visibility</p:attrName>
                                        </p:attrNameLst>
                                      </p:cBhvr>
                                      <p:to>
                                        <p:strVal val="visible"/>
                                      </p:to>
                                    </p:set>
                                    <p:animEffect transition="in" filter="blinds(horizontal)">
                                      <p:cBhvr>
                                        <p:cTn id="16" dur="500"/>
                                        <p:tgtEl>
                                          <p:spTgt spid="880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8F5BD542-1778-4073-8789-26421A8E46A0}"/>
              </a:ext>
            </a:extLst>
          </p:cNvPr>
          <p:cNvSpPr>
            <a:spLocks noGrp="1" noRot="1" noChangeArrowheads="1"/>
          </p:cNvSpPr>
          <p:nvPr>
            <p:ph type="body" idx="1"/>
          </p:nvPr>
        </p:nvSpPr>
        <p:spPr>
          <a:xfrm>
            <a:off x="78654" y="801688"/>
            <a:ext cx="8569325" cy="2159000"/>
          </a:xfrm>
        </p:spPr>
        <p:txBody>
          <a:bodyPr/>
          <a:lstStyle/>
          <a:p>
            <a:pPr marL="0" indent="0" eaLnBrk="1" hangingPunct="1"/>
            <a:r>
              <a:rPr lang="en-US" altLang="zh-CN" dirty="0"/>
              <a:t>ASPEN PLUS</a:t>
            </a:r>
            <a:r>
              <a:rPr lang="zh-CN" altLang="en-US" dirty="0"/>
              <a:t>软件自带的数据库称为系统数据库，其中含有大量纯物质和混合物的物性数据，可被方便地查询、调用。</a:t>
            </a:r>
          </a:p>
          <a:p>
            <a:pPr marL="0" indent="0" eaLnBrk="1" hangingPunct="1"/>
            <a:r>
              <a:rPr lang="zh-CN" altLang="en-US" dirty="0"/>
              <a:t>    系统数据库是</a:t>
            </a:r>
            <a:r>
              <a:rPr lang="en-US" altLang="zh-CN" dirty="0"/>
              <a:t>ASPEN PLUS</a:t>
            </a:r>
            <a:r>
              <a:rPr lang="zh-CN" altLang="en-US" dirty="0"/>
              <a:t>的一部分，并与</a:t>
            </a:r>
            <a:r>
              <a:rPr lang="en-US" altLang="zh-CN" dirty="0"/>
              <a:t>ASPEN PLUS</a:t>
            </a:r>
            <a:r>
              <a:rPr lang="zh-CN" altLang="en-US" dirty="0"/>
              <a:t>一起同时被安装。</a:t>
            </a:r>
          </a:p>
        </p:txBody>
      </p:sp>
      <p:sp>
        <p:nvSpPr>
          <p:cNvPr id="5125" name="Text Box 5">
            <a:extLst>
              <a:ext uri="{FF2B5EF4-FFF2-40B4-BE49-F238E27FC236}">
                <a16:creationId xmlns:a16="http://schemas.microsoft.com/office/drawing/2014/main" id="{84F3B976-C9C6-4464-A187-F180DF25F91D}"/>
              </a:ext>
            </a:extLst>
          </p:cNvPr>
          <p:cNvSpPr txBox="1">
            <a:spLocks noChangeArrowheads="1"/>
          </p:cNvSpPr>
          <p:nvPr/>
        </p:nvSpPr>
        <p:spPr bwMode="auto">
          <a:xfrm>
            <a:off x="468313" y="4437063"/>
            <a:ext cx="15319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000" b="1">
                <a:latin typeface="Arial" panose="020B0604020202020204" pitchFamily="34" charset="0"/>
              </a:rPr>
              <a:t>系统数据库</a:t>
            </a:r>
            <a:r>
              <a:rPr lang="zh-CN" altLang="en-US" sz="2000">
                <a:latin typeface="Arial" panose="020B0604020202020204" pitchFamily="34" charset="0"/>
              </a:rPr>
              <a:t> </a:t>
            </a:r>
          </a:p>
        </p:txBody>
      </p:sp>
      <p:sp>
        <p:nvSpPr>
          <p:cNvPr id="5126" name="Text Box 6">
            <a:extLst>
              <a:ext uri="{FF2B5EF4-FFF2-40B4-BE49-F238E27FC236}">
                <a16:creationId xmlns:a16="http://schemas.microsoft.com/office/drawing/2014/main" id="{B4F31FCE-E1C2-474A-ADBC-F67A21E27E83}"/>
              </a:ext>
            </a:extLst>
          </p:cNvPr>
          <p:cNvSpPr txBox="1">
            <a:spLocks noChangeArrowheads="1"/>
          </p:cNvSpPr>
          <p:nvPr/>
        </p:nvSpPr>
        <p:spPr bwMode="auto">
          <a:xfrm>
            <a:off x="2771775" y="2997200"/>
            <a:ext cx="172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b="1">
                <a:latin typeface="Arial" panose="020B0604020202020204" pitchFamily="34" charset="0"/>
              </a:rPr>
              <a:t>PURECOMP </a:t>
            </a:r>
          </a:p>
        </p:txBody>
      </p:sp>
      <p:sp>
        <p:nvSpPr>
          <p:cNvPr id="5127" name="Text Box 7">
            <a:extLst>
              <a:ext uri="{FF2B5EF4-FFF2-40B4-BE49-F238E27FC236}">
                <a16:creationId xmlns:a16="http://schemas.microsoft.com/office/drawing/2014/main" id="{E5087F7E-F1CF-4D92-8E30-8A33F6EB244A}"/>
              </a:ext>
            </a:extLst>
          </p:cNvPr>
          <p:cNvSpPr txBox="1">
            <a:spLocks noChangeArrowheads="1"/>
          </p:cNvSpPr>
          <p:nvPr/>
        </p:nvSpPr>
        <p:spPr bwMode="auto">
          <a:xfrm>
            <a:off x="2771775" y="4652963"/>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b="1">
                <a:latin typeface="Arial" panose="020B0604020202020204" pitchFamily="34" charset="0"/>
              </a:rPr>
              <a:t>SOLIDS </a:t>
            </a:r>
          </a:p>
        </p:txBody>
      </p:sp>
      <p:sp>
        <p:nvSpPr>
          <p:cNvPr id="5128" name="Text Box 8">
            <a:extLst>
              <a:ext uri="{FF2B5EF4-FFF2-40B4-BE49-F238E27FC236}">
                <a16:creationId xmlns:a16="http://schemas.microsoft.com/office/drawing/2014/main" id="{4D7D71EC-E5EC-4FAF-BD7A-8BDE66E5422F}"/>
              </a:ext>
            </a:extLst>
          </p:cNvPr>
          <p:cNvSpPr txBox="1">
            <a:spLocks noChangeArrowheads="1"/>
          </p:cNvSpPr>
          <p:nvPr/>
        </p:nvSpPr>
        <p:spPr bwMode="auto">
          <a:xfrm>
            <a:off x="2771775" y="3573463"/>
            <a:ext cx="1536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b="1">
                <a:latin typeface="Arial" panose="020B0604020202020204" pitchFamily="34" charset="0"/>
              </a:rPr>
              <a:t>AQUEOUS </a:t>
            </a:r>
          </a:p>
        </p:txBody>
      </p:sp>
      <p:sp>
        <p:nvSpPr>
          <p:cNvPr id="5129" name="Text Box 9">
            <a:extLst>
              <a:ext uri="{FF2B5EF4-FFF2-40B4-BE49-F238E27FC236}">
                <a16:creationId xmlns:a16="http://schemas.microsoft.com/office/drawing/2014/main" id="{2F7E5567-48C1-4F5E-BE43-2176864A102C}"/>
              </a:ext>
            </a:extLst>
          </p:cNvPr>
          <p:cNvSpPr txBox="1">
            <a:spLocks noChangeArrowheads="1"/>
          </p:cNvSpPr>
          <p:nvPr/>
        </p:nvSpPr>
        <p:spPr bwMode="auto">
          <a:xfrm>
            <a:off x="2771775" y="4149725"/>
            <a:ext cx="1704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b="1">
                <a:latin typeface="Arial" panose="020B0604020202020204" pitchFamily="34" charset="0"/>
              </a:rPr>
              <a:t>INORGANIC </a:t>
            </a:r>
          </a:p>
        </p:txBody>
      </p:sp>
      <p:sp>
        <p:nvSpPr>
          <p:cNvPr id="5130" name="Text Box 10">
            <a:extLst>
              <a:ext uri="{FF2B5EF4-FFF2-40B4-BE49-F238E27FC236}">
                <a16:creationId xmlns:a16="http://schemas.microsoft.com/office/drawing/2014/main" id="{A9519161-F98C-4D7E-96F4-E192A34ADB16}"/>
              </a:ext>
            </a:extLst>
          </p:cNvPr>
          <p:cNvSpPr txBox="1">
            <a:spLocks noChangeArrowheads="1"/>
          </p:cNvSpPr>
          <p:nvPr/>
        </p:nvSpPr>
        <p:spPr bwMode="auto">
          <a:xfrm>
            <a:off x="2771775" y="5734050"/>
            <a:ext cx="1220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b="1">
                <a:latin typeface="Arial" panose="020B0604020202020204" pitchFamily="34" charset="0"/>
              </a:rPr>
              <a:t>BINARY</a:t>
            </a:r>
            <a:r>
              <a:rPr lang="en-US" altLang="zh-CN" sz="1800" b="1">
                <a:latin typeface="Arial" panose="020B0604020202020204" pitchFamily="34" charset="0"/>
              </a:rPr>
              <a:t> </a:t>
            </a:r>
          </a:p>
        </p:txBody>
      </p:sp>
      <p:sp>
        <p:nvSpPr>
          <p:cNvPr id="5131" name="Text Box 11">
            <a:extLst>
              <a:ext uri="{FF2B5EF4-FFF2-40B4-BE49-F238E27FC236}">
                <a16:creationId xmlns:a16="http://schemas.microsoft.com/office/drawing/2014/main" id="{AEBAE778-7C5D-423B-8ECE-F3A11E85D2BF}"/>
              </a:ext>
            </a:extLst>
          </p:cNvPr>
          <p:cNvSpPr txBox="1">
            <a:spLocks noChangeArrowheads="1"/>
          </p:cNvSpPr>
          <p:nvPr/>
        </p:nvSpPr>
        <p:spPr bwMode="auto">
          <a:xfrm>
            <a:off x="2771775" y="5229225"/>
            <a:ext cx="1381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000" b="1">
                <a:latin typeface="Arial" panose="020B0604020202020204" pitchFamily="34" charset="0"/>
              </a:rPr>
              <a:t>COMBUS </a:t>
            </a:r>
          </a:p>
        </p:txBody>
      </p:sp>
      <p:sp>
        <p:nvSpPr>
          <p:cNvPr id="5132" name="AutoShape 12">
            <a:extLst>
              <a:ext uri="{FF2B5EF4-FFF2-40B4-BE49-F238E27FC236}">
                <a16:creationId xmlns:a16="http://schemas.microsoft.com/office/drawing/2014/main" id="{1250F701-91C8-44D1-9F37-8B086D28168B}"/>
              </a:ext>
            </a:extLst>
          </p:cNvPr>
          <p:cNvSpPr>
            <a:spLocks/>
          </p:cNvSpPr>
          <p:nvPr/>
        </p:nvSpPr>
        <p:spPr bwMode="auto">
          <a:xfrm>
            <a:off x="2051050" y="3213100"/>
            <a:ext cx="433388" cy="2808288"/>
          </a:xfrm>
          <a:prstGeom prst="leftBrace">
            <a:avLst>
              <a:gd name="adj1" fmla="val 53999"/>
              <a:gd name="adj2" fmla="val 50000"/>
            </a:avLst>
          </a:prstGeom>
          <a:noFill/>
          <a:ln w="28575">
            <a:solidFill>
              <a:schemeClr val="tx1"/>
            </a:solidFill>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latin typeface="Arial" panose="020B0604020202020204" pitchFamily="34" charset="0"/>
            </a:endParaRPr>
          </a:p>
        </p:txBody>
      </p:sp>
      <p:sp>
        <p:nvSpPr>
          <p:cNvPr id="5133" name="AutoShape 13">
            <a:extLst>
              <a:ext uri="{FF2B5EF4-FFF2-40B4-BE49-F238E27FC236}">
                <a16:creationId xmlns:a16="http://schemas.microsoft.com/office/drawing/2014/main" id="{71F1BDF6-DB38-4DC3-A47B-68B1532DA7BC}"/>
              </a:ext>
            </a:extLst>
          </p:cNvPr>
          <p:cNvSpPr>
            <a:spLocks noChangeArrowheads="1"/>
          </p:cNvSpPr>
          <p:nvPr/>
        </p:nvSpPr>
        <p:spPr bwMode="auto">
          <a:xfrm>
            <a:off x="5508625" y="3429000"/>
            <a:ext cx="3022600" cy="1295400"/>
          </a:xfrm>
          <a:prstGeom prst="wedgeRoundRectCallout">
            <a:avLst>
              <a:gd name="adj1" fmla="val -69852"/>
              <a:gd name="adj2" fmla="val 23162"/>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1800" b="1">
                <a:latin typeface="Arial" panose="020B0604020202020204" pitchFamily="34" charset="0"/>
              </a:rPr>
              <a:t>系统数据库适用于每一个</a:t>
            </a:r>
            <a:r>
              <a:rPr lang="en-US" altLang="zh-CN" sz="1800" b="1">
                <a:latin typeface="Arial" panose="020B0604020202020204" pitchFamily="34" charset="0"/>
              </a:rPr>
              <a:t>ASPEN PLUS</a:t>
            </a:r>
            <a:r>
              <a:rPr lang="zh-CN" altLang="en-US" sz="1800" b="1">
                <a:latin typeface="Arial" panose="020B0604020202020204" pitchFamily="34" charset="0"/>
              </a:rPr>
              <a:t>程序的运行，物性参数会自动从各数据库中检索出来 </a:t>
            </a:r>
          </a:p>
        </p:txBody>
      </p:sp>
      <p:sp>
        <p:nvSpPr>
          <p:cNvPr id="5134" name="AutoShape 14">
            <a:extLst>
              <a:ext uri="{FF2B5EF4-FFF2-40B4-BE49-F238E27FC236}">
                <a16:creationId xmlns:a16="http://schemas.microsoft.com/office/drawing/2014/main" id="{3A8E34F6-B527-4FD6-8B73-4DF075C07B9E}"/>
              </a:ext>
            </a:extLst>
          </p:cNvPr>
          <p:cNvSpPr>
            <a:spLocks noChangeArrowheads="1"/>
          </p:cNvSpPr>
          <p:nvPr/>
        </p:nvSpPr>
        <p:spPr bwMode="auto">
          <a:xfrm>
            <a:off x="3635375" y="620713"/>
            <a:ext cx="5257800" cy="1944687"/>
          </a:xfrm>
          <a:prstGeom prst="wedgeRoundRectCallout">
            <a:avLst>
              <a:gd name="adj1" fmla="val -38134"/>
              <a:gd name="adj2" fmla="val 7301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buClr>
                <a:schemeClr val="hlink"/>
              </a:buClr>
              <a:buSzPct val="70000"/>
              <a:buFont typeface="Wingdings" panose="05000000000000000000" pitchFamily="2" charset="2"/>
              <a:buNone/>
            </a:pPr>
            <a:r>
              <a:rPr lang="zh-CN" altLang="en-US" sz="1800" b="1">
                <a:latin typeface="Arial" panose="020B0604020202020204" pitchFamily="34" charset="0"/>
              </a:rPr>
              <a:t>最主要的纯组分物性数据库，包含</a:t>
            </a:r>
            <a:r>
              <a:rPr lang="en-US" altLang="zh-CN" sz="1800" b="1">
                <a:latin typeface="Arial" panose="020B0604020202020204" pitchFamily="34" charset="0"/>
              </a:rPr>
              <a:t>1800</a:t>
            </a:r>
            <a:r>
              <a:rPr lang="zh-CN" altLang="en-US" sz="1800" b="1">
                <a:latin typeface="Arial" panose="020B0604020202020204" pitchFamily="34" charset="0"/>
              </a:rPr>
              <a:t>种以上纯组分的物性参数。主要纯组分数据库的内容是在不断更新扩展和改进的，因此从一个版本到下一个版本的</a:t>
            </a:r>
            <a:r>
              <a:rPr lang="en-US" altLang="zh-CN" sz="1800" b="1">
                <a:latin typeface="Arial" panose="020B0604020202020204" pitchFamily="34" charset="0"/>
              </a:rPr>
              <a:t>ASPEN PLUS </a:t>
            </a:r>
            <a:r>
              <a:rPr lang="zh-CN" altLang="en-US" sz="1800" b="1">
                <a:latin typeface="Arial" panose="020B0604020202020204" pitchFamily="34" charset="0"/>
              </a:rPr>
              <a:t>某个参数值可能改变。如果使用更新的数据库进行模拟计算，可能会引起模拟结果的不同。</a:t>
            </a:r>
            <a:endParaRPr lang="zh-CN" altLang="en-US" sz="1800">
              <a:latin typeface="Arial" panose="020B0604020202020204" pitchFamily="34" charset="0"/>
            </a:endParaRPr>
          </a:p>
        </p:txBody>
      </p:sp>
      <p:sp>
        <p:nvSpPr>
          <p:cNvPr id="5135" name="AutoShape 15">
            <a:extLst>
              <a:ext uri="{FF2B5EF4-FFF2-40B4-BE49-F238E27FC236}">
                <a16:creationId xmlns:a16="http://schemas.microsoft.com/office/drawing/2014/main" id="{A9ADA914-18E4-420E-BBC1-9425194C09C9}"/>
              </a:ext>
            </a:extLst>
          </p:cNvPr>
          <p:cNvSpPr>
            <a:spLocks noChangeArrowheads="1"/>
          </p:cNvSpPr>
          <p:nvPr/>
        </p:nvSpPr>
        <p:spPr bwMode="auto">
          <a:xfrm>
            <a:off x="900113" y="549275"/>
            <a:ext cx="4608512" cy="1584325"/>
          </a:xfrm>
          <a:prstGeom prst="wedgeRoundRectCallout">
            <a:avLst>
              <a:gd name="adj1" fmla="val -6116"/>
              <a:gd name="adj2" fmla="val 14138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1800" b="1">
                <a:latin typeface="Arial" panose="020B0604020202020204" pitchFamily="34" charset="0"/>
              </a:rPr>
              <a:t>包括</a:t>
            </a:r>
            <a:r>
              <a:rPr lang="en-US" altLang="zh-CN" sz="1800" b="1">
                <a:latin typeface="Arial" panose="020B0604020202020204" pitchFamily="34" charset="0"/>
              </a:rPr>
              <a:t>900</a:t>
            </a:r>
            <a:r>
              <a:rPr lang="zh-CN" altLang="en-US" sz="1800" b="1">
                <a:latin typeface="Arial" panose="020B0604020202020204" pitchFamily="34" charset="0"/>
              </a:rPr>
              <a:t>种离子化合物的参数，用于电解质溶液的计算。关键参数有：水合热，无限稀释状态下的吉布斯生成自由能，以及无限稀释状态下的水合相热容，该数据库可以向上兼容。 </a:t>
            </a:r>
          </a:p>
        </p:txBody>
      </p:sp>
      <p:sp>
        <p:nvSpPr>
          <p:cNvPr id="5136" name="AutoShape 16">
            <a:extLst>
              <a:ext uri="{FF2B5EF4-FFF2-40B4-BE49-F238E27FC236}">
                <a16:creationId xmlns:a16="http://schemas.microsoft.com/office/drawing/2014/main" id="{18350395-649F-4C81-B4DE-54B476C46558}"/>
              </a:ext>
            </a:extLst>
          </p:cNvPr>
          <p:cNvSpPr>
            <a:spLocks noChangeArrowheads="1"/>
          </p:cNvSpPr>
          <p:nvPr/>
        </p:nvSpPr>
        <p:spPr bwMode="auto">
          <a:xfrm>
            <a:off x="611188" y="1557338"/>
            <a:ext cx="4681537" cy="2087562"/>
          </a:xfrm>
          <a:prstGeom prst="wedgeRoundRectCallout">
            <a:avLst>
              <a:gd name="adj1" fmla="val -3171"/>
              <a:gd name="adj2" fmla="val 72815"/>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1800" b="1">
                <a:latin typeface="Arial" panose="020B0604020202020204" pitchFamily="34" charset="0"/>
              </a:rPr>
              <a:t>包括大约</a:t>
            </a:r>
            <a:r>
              <a:rPr lang="en-US" altLang="zh-CN" sz="1800" b="1">
                <a:latin typeface="Arial" panose="020B0604020202020204" pitchFamily="34" charset="0"/>
              </a:rPr>
              <a:t>2450</a:t>
            </a:r>
            <a:r>
              <a:rPr lang="zh-CN" altLang="en-US" sz="1800" b="1">
                <a:latin typeface="Arial" panose="020B0604020202020204" pitchFamily="34" charset="0"/>
              </a:rPr>
              <a:t>个组分（大多数是无机物）的热化学数据，关键数据是焓、熵、吉布斯自由能和热容关联系数。对于给出的一个组分，可以有大量的固相、一个液相和理想气相的数据。相同的参数集可用于计算一个给定的温度范围之内的一个给定相态的焓、熵、吉布斯自由能和热容。 </a:t>
            </a:r>
          </a:p>
        </p:txBody>
      </p:sp>
      <p:sp>
        <p:nvSpPr>
          <p:cNvPr id="5137" name="AutoShape 17">
            <a:extLst>
              <a:ext uri="{FF2B5EF4-FFF2-40B4-BE49-F238E27FC236}">
                <a16:creationId xmlns:a16="http://schemas.microsoft.com/office/drawing/2014/main" id="{952B3FF8-3D3C-4782-93EA-CB5E720E008C}"/>
              </a:ext>
            </a:extLst>
          </p:cNvPr>
          <p:cNvSpPr>
            <a:spLocks noChangeArrowheads="1"/>
          </p:cNvSpPr>
          <p:nvPr/>
        </p:nvSpPr>
        <p:spPr bwMode="auto">
          <a:xfrm>
            <a:off x="5003800" y="4941888"/>
            <a:ext cx="3744913" cy="1511300"/>
          </a:xfrm>
          <a:prstGeom prst="wedgeRoundRectCallout">
            <a:avLst>
              <a:gd name="adj1" fmla="val -79759"/>
              <a:gd name="adj2" fmla="val -56829"/>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1800" b="1">
                <a:latin typeface="Arial" panose="020B0604020202020204" pitchFamily="34" charset="0"/>
              </a:rPr>
              <a:t>包括</a:t>
            </a:r>
            <a:r>
              <a:rPr lang="en-US" altLang="zh-CN" sz="1800" b="1">
                <a:latin typeface="Arial" panose="020B0604020202020204" pitchFamily="34" charset="0"/>
              </a:rPr>
              <a:t>3314</a:t>
            </a:r>
            <a:r>
              <a:rPr lang="zh-CN" altLang="en-US" sz="1800" b="1">
                <a:latin typeface="Arial" panose="020B0604020202020204" pitchFamily="34" charset="0"/>
              </a:rPr>
              <a:t>个固体组分的参数，该数据库用于固体和电解质应用，该数据库大部分被</a:t>
            </a:r>
            <a:r>
              <a:rPr lang="en-US" altLang="zh-CN" sz="1800" b="1">
                <a:latin typeface="Arial" panose="020B0604020202020204" pitchFamily="34" charset="0"/>
              </a:rPr>
              <a:t>INORGANIC</a:t>
            </a:r>
            <a:r>
              <a:rPr lang="zh-CN" altLang="en-US" sz="1800" b="1">
                <a:latin typeface="Arial" panose="020B0604020202020204" pitchFamily="34" charset="0"/>
              </a:rPr>
              <a:t>替代了，但它对于电解质应用来说仍然是必要的。 </a:t>
            </a:r>
          </a:p>
        </p:txBody>
      </p:sp>
      <p:sp>
        <p:nvSpPr>
          <p:cNvPr id="5138" name="AutoShape 18">
            <a:extLst>
              <a:ext uri="{FF2B5EF4-FFF2-40B4-BE49-F238E27FC236}">
                <a16:creationId xmlns:a16="http://schemas.microsoft.com/office/drawing/2014/main" id="{488A3D6E-2F70-4B86-9137-209D151D6248}"/>
              </a:ext>
            </a:extLst>
          </p:cNvPr>
          <p:cNvSpPr>
            <a:spLocks noChangeArrowheads="1"/>
          </p:cNvSpPr>
          <p:nvPr/>
        </p:nvSpPr>
        <p:spPr bwMode="auto">
          <a:xfrm>
            <a:off x="4427538" y="2420938"/>
            <a:ext cx="4321175" cy="2160587"/>
          </a:xfrm>
          <a:prstGeom prst="wedgeRoundRectCallout">
            <a:avLst>
              <a:gd name="adj1" fmla="val -57019"/>
              <a:gd name="adj2" fmla="val 83944"/>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1800" b="1">
                <a:latin typeface="Arial" panose="020B0604020202020204" pitchFamily="34" charset="0"/>
              </a:rPr>
              <a:t>用于高温气相计算的专用数据库，它包括在燃烧产品中发现的</a:t>
            </a:r>
            <a:r>
              <a:rPr lang="en-US" altLang="zh-CN" sz="1800" b="1">
                <a:latin typeface="Arial" panose="020B0604020202020204" pitchFamily="34" charset="0"/>
              </a:rPr>
              <a:t>59</a:t>
            </a:r>
            <a:r>
              <a:rPr lang="zh-CN" altLang="en-US" sz="1800" b="1">
                <a:latin typeface="Arial" panose="020B0604020202020204" pitchFamily="34" charset="0"/>
              </a:rPr>
              <a:t>个典型组分的参数，包括自由基。</a:t>
            </a:r>
            <a:r>
              <a:rPr lang="en-US" altLang="zh-CN" sz="1800" b="1">
                <a:latin typeface="Arial" panose="020B0604020202020204" pitchFamily="34" charset="0"/>
              </a:rPr>
              <a:t>CPIG</a:t>
            </a:r>
            <a:r>
              <a:rPr lang="zh-CN" altLang="en-US" sz="1800" b="1">
                <a:latin typeface="Arial" panose="020B0604020202020204" pitchFamily="34" charset="0"/>
              </a:rPr>
              <a:t>由</a:t>
            </a:r>
            <a:r>
              <a:rPr lang="en-US" altLang="zh-CN" sz="1800" b="1">
                <a:latin typeface="Arial" panose="020B0604020202020204" pitchFamily="34" charset="0"/>
              </a:rPr>
              <a:t>JANAF</a:t>
            </a:r>
            <a:r>
              <a:rPr lang="zh-CN" altLang="en-US" sz="1800" b="1">
                <a:latin typeface="Arial" panose="020B0604020202020204" pitchFamily="34" charset="0"/>
              </a:rPr>
              <a:t>表中的数据决定，温度高达</a:t>
            </a:r>
            <a:r>
              <a:rPr lang="en-US" altLang="zh-CN" sz="1800" b="1">
                <a:latin typeface="Arial" panose="020B0604020202020204" pitchFamily="34" charset="0"/>
              </a:rPr>
              <a:t>6000K</a:t>
            </a:r>
            <a:r>
              <a:rPr lang="zh-CN" altLang="en-US" sz="1800" b="1">
                <a:latin typeface="Arial" panose="020B0604020202020204" pitchFamily="34" charset="0"/>
              </a:rPr>
              <a:t>（</a:t>
            </a:r>
            <a:r>
              <a:rPr lang="en-US" altLang="zh-CN" sz="1800" b="1">
                <a:latin typeface="Arial" panose="020B0604020202020204" pitchFamily="34" charset="0"/>
              </a:rPr>
              <a:t>HANAF</a:t>
            </a:r>
            <a:r>
              <a:rPr lang="zh-CN" altLang="en-US" sz="1800" b="1">
                <a:latin typeface="Arial" panose="020B0604020202020204" pitchFamily="34" charset="0"/>
              </a:rPr>
              <a:t>热化学表）。</a:t>
            </a:r>
            <a:r>
              <a:rPr lang="en-US" altLang="zh-CN" sz="1800" b="1">
                <a:latin typeface="Arial" panose="020B0604020202020204" pitchFamily="34" charset="0"/>
              </a:rPr>
              <a:t>ASPENPCD</a:t>
            </a:r>
            <a:r>
              <a:rPr lang="zh-CN" altLang="en-US" sz="1800" b="1">
                <a:latin typeface="Arial" panose="020B0604020202020204" pitchFamily="34" charset="0"/>
              </a:rPr>
              <a:t>和</a:t>
            </a:r>
            <a:r>
              <a:rPr lang="en-US" altLang="zh-CN" sz="1800" b="1">
                <a:latin typeface="Arial" panose="020B0604020202020204" pitchFamily="34" charset="0"/>
              </a:rPr>
              <a:t>PURECOMP</a:t>
            </a:r>
            <a:r>
              <a:rPr lang="zh-CN" altLang="en-US" sz="1800" b="1">
                <a:latin typeface="Arial" panose="020B0604020202020204" pitchFamily="34" charset="0"/>
              </a:rPr>
              <a:t>中的参数在</a:t>
            </a:r>
            <a:r>
              <a:rPr lang="en-US" altLang="zh-CN" sz="1800" b="1">
                <a:latin typeface="Arial" panose="020B0604020202020204" pitchFamily="34" charset="0"/>
              </a:rPr>
              <a:t>1500K</a:t>
            </a:r>
            <a:r>
              <a:rPr lang="zh-CN" altLang="en-US" sz="1800" b="1">
                <a:latin typeface="Arial" panose="020B0604020202020204" pitchFamily="34" charset="0"/>
              </a:rPr>
              <a:t>以上时计算通常不够准确。 </a:t>
            </a:r>
          </a:p>
        </p:txBody>
      </p:sp>
      <p:sp>
        <p:nvSpPr>
          <p:cNvPr id="5139" name="AutoShape 19">
            <a:extLst>
              <a:ext uri="{FF2B5EF4-FFF2-40B4-BE49-F238E27FC236}">
                <a16:creationId xmlns:a16="http://schemas.microsoft.com/office/drawing/2014/main" id="{A1ED434F-6B9F-45D8-BF6F-04C15C37C9BA}"/>
              </a:ext>
            </a:extLst>
          </p:cNvPr>
          <p:cNvSpPr>
            <a:spLocks noChangeArrowheads="1"/>
          </p:cNvSpPr>
          <p:nvPr/>
        </p:nvSpPr>
        <p:spPr bwMode="auto">
          <a:xfrm>
            <a:off x="1763713" y="3068638"/>
            <a:ext cx="5111750" cy="1584325"/>
          </a:xfrm>
          <a:prstGeom prst="wedgeRoundRectCallout">
            <a:avLst>
              <a:gd name="adj1" fmla="val -26148"/>
              <a:gd name="adj2" fmla="val 114227"/>
              <a:gd name="adj3" fmla="val 16667"/>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1800" b="1">
                <a:latin typeface="Arial" panose="020B0604020202020204" pitchFamily="34" charset="0"/>
              </a:rPr>
              <a:t>二元混合物数据库，为</a:t>
            </a:r>
            <a:r>
              <a:rPr lang="en-US" altLang="zh-CN" sz="1800" b="1">
                <a:latin typeface="Arial" panose="020B0604020202020204" pitchFamily="34" charset="0"/>
              </a:rPr>
              <a:t>WILSON</a:t>
            </a:r>
            <a:r>
              <a:rPr lang="zh-CN" altLang="en-US" sz="1800" b="1">
                <a:latin typeface="Arial" panose="020B0604020202020204" pitchFamily="34" charset="0"/>
              </a:rPr>
              <a:t>、</a:t>
            </a:r>
            <a:r>
              <a:rPr lang="en-US" altLang="zh-CN" sz="1800" b="1">
                <a:latin typeface="Arial" panose="020B0604020202020204" pitchFamily="34" charset="0"/>
              </a:rPr>
              <a:t>NRTL</a:t>
            </a:r>
            <a:r>
              <a:rPr lang="zh-CN" altLang="en-US" sz="1800" b="1">
                <a:latin typeface="Arial" panose="020B0604020202020204" pitchFamily="34" charset="0"/>
              </a:rPr>
              <a:t>和 </a:t>
            </a:r>
            <a:r>
              <a:rPr lang="en-US" altLang="zh-CN" sz="1800" b="1">
                <a:latin typeface="Arial" panose="020B0604020202020204" pitchFamily="34" charset="0"/>
              </a:rPr>
              <a:t>UNIQUAC</a:t>
            </a:r>
            <a:r>
              <a:rPr lang="zh-CN" altLang="en-US" sz="1800" b="1">
                <a:latin typeface="Arial" panose="020B0604020202020204" pitchFamily="34" charset="0"/>
              </a:rPr>
              <a:t>方程提供二元混合物的交互作用参数，包含</a:t>
            </a:r>
            <a:r>
              <a:rPr lang="en-US" altLang="zh-CN" sz="1800" b="1">
                <a:latin typeface="Arial" panose="020B0604020202020204" pitchFamily="34" charset="0"/>
              </a:rPr>
              <a:t>3600</a:t>
            </a:r>
            <a:r>
              <a:rPr lang="zh-CN" altLang="en-US" sz="1800" b="1">
                <a:latin typeface="Arial" panose="020B0604020202020204" pitchFamily="34" charset="0"/>
              </a:rPr>
              <a:t>套以上二元汽液平衡、液液平衡体系的交互作用参数，</a:t>
            </a:r>
            <a:r>
              <a:rPr lang="en-US" altLang="zh-CN" sz="1800" b="1">
                <a:latin typeface="Arial" panose="020B0604020202020204" pitchFamily="34" charset="0"/>
              </a:rPr>
              <a:t>1600</a:t>
            </a:r>
            <a:r>
              <a:rPr lang="zh-CN" altLang="en-US" sz="1800" b="1">
                <a:latin typeface="Arial" panose="020B0604020202020204" pitchFamily="34" charset="0"/>
              </a:rPr>
              <a:t>套以上气液平衡体系的亨利系数等。</a:t>
            </a:r>
            <a:r>
              <a:rPr lang="zh-CN" altLang="en-US" sz="1800">
                <a:latin typeface="Arial" panose="020B0604020202020204" pitchFamily="34" charset="0"/>
              </a:rPr>
              <a:t> </a:t>
            </a:r>
          </a:p>
        </p:txBody>
      </p:sp>
      <p:sp>
        <p:nvSpPr>
          <p:cNvPr id="100371" name="灯片编号占位符 1">
            <a:extLst>
              <a:ext uri="{FF2B5EF4-FFF2-40B4-BE49-F238E27FC236}">
                <a16:creationId xmlns:a16="http://schemas.microsoft.com/office/drawing/2014/main" id="{7C02A7D5-81B3-40CE-A998-B17A7C7EE592}"/>
              </a:ext>
            </a:extLst>
          </p:cNvPr>
          <p:cNvSpPr>
            <a:spLocks noGrp="1"/>
          </p:cNvSpPr>
          <p:nvPr>
            <p:ph type="sldNum" sz="quarter" idx="12"/>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742C3F81-8D5F-4307-8C80-0E6C9145FF31}" type="slidenum">
              <a:rPr lang="en-US" altLang="zh-CN" sz="1200" smtClean="0">
                <a:latin typeface="Arial" panose="020B0604020202020204" pitchFamily="34" charset="0"/>
              </a:rPr>
              <a:pPr>
                <a:spcBef>
                  <a:spcPct val="0"/>
                </a:spcBef>
                <a:buClrTx/>
                <a:buFontTx/>
                <a:buNone/>
              </a:pPr>
              <a:t>31</a:t>
            </a:fld>
            <a:endParaRPr lang="en-US" altLang="zh-CN" sz="1200">
              <a:latin typeface="Arial" panose="020B0604020202020204" pitchFamily="34" charset="0"/>
            </a:endParaRPr>
          </a:p>
        </p:txBody>
      </p:sp>
      <p:sp>
        <p:nvSpPr>
          <p:cNvPr id="3" name="标题 2">
            <a:extLst>
              <a:ext uri="{FF2B5EF4-FFF2-40B4-BE49-F238E27FC236}">
                <a16:creationId xmlns:a16="http://schemas.microsoft.com/office/drawing/2014/main" id="{4C9CAF72-9235-4F36-A219-4FB831C52E95}"/>
              </a:ext>
            </a:extLst>
          </p:cNvPr>
          <p:cNvSpPr>
            <a:spLocks noGrp="1"/>
          </p:cNvSpPr>
          <p:nvPr>
            <p:ph type="title"/>
          </p:nvPr>
        </p:nvSpPr>
        <p:spPr/>
        <p:txBody>
          <a:bodyPr/>
          <a:lstStyle/>
          <a:p>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125"/>
                                        </p:tgtEl>
                                        <p:attrNameLst>
                                          <p:attrName>style.visibility</p:attrName>
                                        </p:attrNameLst>
                                      </p:cBhvr>
                                      <p:to>
                                        <p:strVal val="visible"/>
                                      </p:to>
                                    </p:set>
                                    <p:animEffect transition="in" filter="blinds(horizontal)">
                                      <p:cBhvr>
                                        <p:cTn id="17" dur="500"/>
                                        <p:tgtEl>
                                          <p:spTgt spid="51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132"/>
                                        </p:tgtEl>
                                        <p:attrNameLst>
                                          <p:attrName>style.visibility</p:attrName>
                                        </p:attrNameLst>
                                      </p:cBhvr>
                                      <p:to>
                                        <p:strVal val="visible"/>
                                      </p:to>
                                    </p:set>
                                    <p:animEffect transition="in" filter="blinds(horizontal)">
                                      <p:cBhvr>
                                        <p:cTn id="22" dur="500"/>
                                        <p:tgtEl>
                                          <p:spTgt spid="51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126"/>
                                        </p:tgtEl>
                                        <p:attrNameLst>
                                          <p:attrName>style.visibility</p:attrName>
                                        </p:attrNameLst>
                                      </p:cBhvr>
                                      <p:to>
                                        <p:strVal val="visible"/>
                                      </p:to>
                                    </p:set>
                                    <p:animEffect transition="in" filter="blinds(horizontal)">
                                      <p:cBhvr>
                                        <p:cTn id="27" dur="500"/>
                                        <p:tgtEl>
                                          <p:spTgt spid="51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28"/>
                                        </p:tgtEl>
                                        <p:attrNameLst>
                                          <p:attrName>style.visibility</p:attrName>
                                        </p:attrNameLst>
                                      </p:cBhvr>
                                      <p:to>
                                        <p:strVal val="visible"/>
                                      </p:to>
                                    </p:set>
                                    <p:animEffect transition="in" filter="blinds(horizontal)">
                                      <p:cBhvr>
                                        <p:cTn id="32" dur="500"/>
                                        <p:tgtEl>
                                          <p:spTgt spid="512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29"/>
                                        </p:tgtEl>
                                        <p:attrNameLst>
                                          <p:attrName>style.visibility</p:attrName>
                                        </p:attrNameLst>
                                      </p:cBhvr>
                                      <p:to>
                                        <p:strVal val="visible"/>
                                      </p:to>
                                    </p:set>
                                    <p:animEffect transition="in" filter="blinds(horizontal)">
                                      <p:cBhvr>
                                        <p:cTn id="37" dur="500"/>
                                        <p:tgtEl>
                                          <p:spTgt spid="51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27"/>
                                        </p:tgtEl>
                                        <p:attrNameLst>
                                          <p:attrName>style.visibility</p:attrName>
                                        </p:attrNameLst>
                                      </p:cBhvr>
                                      <p:to>
                                        <p:strVal val="visible"/>
                                      </p:to>
                                    </p:set>
                                    <p:animEffect transition="in" filter="blinds(horizontal)">
                                      <p:cBhvr>
                                        <p:cTn id="42" dur="500"/>
                                        <p:tgtEl>
                                          <p:spTgt spid="512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31"/>
                                        </p:tgtEl>
                                        <p:attrNameLst>
                                          <p:attrName>style.visibility</p:attrName>
                                        </p:attrNameLst>
                                      </p:cBhvr>
                                      <p:to>
                                        <p:strVal val="visible"/>
                                      </p:to>
                                    </p:set>
                                    <p:animEffect transition="in" filter="blinds(horizontal)">
                                      <p:cBhvr>
                                        <p:cTn id="47" dur="500"/>
                                        <p:tgtEl>
                                          <p:spTgt spid="51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130"/>
                                        </p:tgtEl>
                                        <p:attrNameLst>
                                          <p:attrName>style.visibility</p:attrName>
                                        </p:attrNameLst>
                                      </p:cBhvr>
                                      <p:to>
                                        <p:strVal val="visible"/>
                                      </p:to>
                                    </p:set>
                                    <p:animEffect transition="in" filter="blinds(horizontal)">
                                      <p:cBhvr>
                                        <p:cTn id="52" dur="500"/>
                                        <p:tgtEl>
                                          <p:spTgt spid="51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133"/>
                                        </p:tgtEl>
                                        <p:attrNameLst>
                                          <p:attrName>style.visibility</p:attrName>
                                        </p:attrNameLst>
                                      </p:cBhvr>
                                      <p:to>
                                        <p:strVal val="visible"/>
                                      </p:to>
                                    </p:set>
                                    <p:animEffect transition="in" filter="blinds(horizontal)">
                                      <p:cBhvr>
                                        <p:cTn id="57" dur="500"/>
                                        <p:tgtEl>
                                          <p:spTgt spid="5133"/>
                                        </p:tgtEl>
                                      </p:cBhvr>
                                    </p:animEffect>
                                  </p:childTnLst>
                                  <p:subTnLst>
                                    <p:set>
                                      <p:cBhvr override="childStyle">
                                        <p:cTn dur="1" fill="hold" display="0" masterRel="nextClick" afterEffect="1"/>
                                        <p:tgtEl>
                                          <p:spTgt spid="5133"/>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134"/>
                                        </p:tgtEl>
                                        <p:attrNameLst>
                                          <p:attrName>style.visibility</p:attrName>
                                        </p:attrNameLst>
                                      </p:cBhvr>
                                      <p:to>
                                        <p:strVal val="visible"/>
                                      </p:to>
                                    </p:set>
                                    <p:animEffect transition="in" filter="blinds(horizontal)">
                                      <p:cBhvr>
                                        <p:cTn id="62" dur="500"/>
                                        <p:tgtEl>
                                          <p:spTgt spid="5134"/>
                                        </p:tgtEl>
                                      </p:cBhvr>
                                    </p:animEffect>
                                  </p:childTnLst>
                                  <p:subTnLst>
                                    <p:set>
                                      <p:cBhvr override="childStyle">
                                        <p:cTn dur="1" fill="hold" display="0" masterRel="nextClick" afterEffect="1"/>
                                        <p:tgtEl>
                                          <p:spTgt spid="5134"/>
                                        </p:tgtEl>
                                        <p:attrNameLst>
                                          <p:attrName>style.visibility</p:attrName>
                                        </p:attrNameLst>
                                      </p:cBhvr>
                                      <p:to>
                                        <p:strVal val="hidden"/>
                                      </p:to>
                                    </p:set>
                                  </p:sub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5135"/>
                                        </p:tgtEl>
                                        <p:attrNameLst>
                                          <p:attrName>style.visibility</p:attrName>
                                        </p:attrNameLst>
                                      </p:cBhvr>
                                      <p:to>
                                        <p:strVal val="visible"/>
                                      </p:to>
                                    </p:set>
                                    <p:animEffect transition="in" filter="blinds(horizontal)">
                                      <p:cBhvr>
                                        <p:cTn id="67" dur="500"/>
                                        <p:tgtEl>
                                          <p:spTgt spid="5135"/>
                                        </p:tgtEl>
                                      </p:cBhvr>
                                    </p:animEffect>
                                  </p:childTnLst>
                                  <p:subTnLst>
                                    <p:set>
                                      <p:cBhvr override="childStyle">
                                        <p:cTn dur="1" fill="hold" display="0" masterRel="nextClick" afterEffect="1"/>
                                        <p:tgtEl>
                                          <p:spTgt spid="5135"/>
                                        </p:tgtEl>
                                        <p:attrNameLst>
                                          <p:attrName>style.visibility</p:attrName>
                                        </p:attrNameLst>
                                      </p:cBhvr>
                                      <p:to>
                                        <p:strVal val="hidden"/>
                                      </p:to>
                                    </p:set>
                                  </p:sub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5136"/>
                                        </p:tgtEl>
                                        <p:attrNameLst>
                                          <p:attrName>style.visibility</p:attrName>
                                        </p:attrNameLst>
                                      </p:cBhvr>
                                      <p:to>
                                        <p:strVal val="visible"/>
                                      </p:to>
                                    </p:set>
                                    <p:animEffect transition="in" filter="blinds(horizontal)">
                                      <p:cBhvr>
                                        <p:cTn id="72" dur="500"/>
                                        <p:tgtEl>
                                          <p:spTgt spid="5136"/>
                                        </p:tgtEl>
                                      </p:cBhvr>
                                    </p:animEffect>
                                  </p:childTnLst>
                                  <p:subTnLst>
                                    <p:set>
                                      <p:cBhvr override="childStyle">
                                        <p:cTn dur="1" fill="hold" display="0" masterRel="nextClick" afterEffect="1"/>
                                        <p:tgtEl>
                                          <p:spTgt spid="5136"/>
                                        </p:tgtEl>
                                        <p:attrNameLst>
                                          <p:attrName>style.visibility</p:attrName>
                                        </p:attrNameLst>
                                      </p:cBhvr>
                                      <p:to>
                                        <p:strVal val="hidden"/>
                                      </p:to>
                                    </p:set>
                                  </p:sub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5137"/>
                                        </p:tgtEl>
                                        <p:attrNameLst>
                                          <p:attrName>style.visibility</p:attrName>
                                        </p:attrNameLst>
                                      </p:cBhvr>
                                      <p:to>
                                        <p:strVal val="visible"/>
                                      </p:to>
                                    </p:set>
                                    <p:animEffect transition="in" filter="blinds(horizontal)">
                                      <p:cBhvr>
                                        <p:cTn id="77" dur="500"/>
                                        <p:tgtEl>
                                          <p:spTgt spid="5137"/>
                                        </p:tgtEl>
                                      </p:cBhvr>
                                    </p:animEffect>
                                  </p:childTnLst>
                                  <p:subTnLst>
                                    <p:set>
                                      <p:cBhvr override="childStyle">
                                        <p:cTn dur="1" fill="hold" display="0" masterRel="nextClick" afterEffect="1"/>
                                        <p:tgtEl>
                                          <p:spTgt spid="5137"/>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5138"/>
                                        </p:tgtEl>
                                        <p:attrNameLst>
                                          <p:attrName>style.visibility</p:attrName>
                                        </p:attrNameLst>
                                      </p:cBhvr>
                                      <p:to>
                                        <p:strVal val="visible"/>
                                      </p:to>
                                    </p:set>
                                    <p:animEffect transition="in" filter="blinds(horizontal)">
                                      <p:cBhvr>
                                        <p:cTn id="82" dur="500"/>
                                        <p:tgtEl>
                                          <p:spTgt spid="5138"/>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139"/>
                                        </p:tgtEl>
                                        <p:attrNameLst>
                                          <p:attrName>style.visibility</p:attrName>
                                        </p:attrNameLst>
                                      </p:cBhvr>
                                      <p:to>
                                        <p:strVal val="visible"/>
                                      </p:to>
                                    </p:set>
                                    <p:animEffect transition="in" filter="blinds(horizontal)">
                                      <p:cBhvr>
                                        <p:cTn id="87" dur="500"/>
                                        <p:tgtEl>
                                          <p:spTgt spid="5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P spid="5125" grpId="0"/>
      <p:bldP spid="5126" grpId="0"/>
      <p:bldP spid="5127" grpId="0"/>
      <p:bldP spid="5128" grpId="0"/>
      <p:bldP spid="5129" grpId="0"/>
      <p:bldP spid="5130" grpId="0"/>
      <p:bldP spid="5131" grpId="0"/>
      <p:bldP spid="5132" grpId="0" animBg="1"/>
      <p:bldP spid="5133" grpId="0" animBg="1"/>
      <p:bldP spid="5134" grpId="0" animBg="1"/>
      <p:bldP spid="5135" grpId="0" animBg="1"/>
      <p:bldP spid="5136" grpId="0" animBg="1"/>
      <p:bldP spid="5137" grpId="0" animBg="1"/>
      <p:bldP spid="5138" grpId="0" animBg="1"/>
      <p:bldP spid="513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4020F26-9B1B-48D1-A661-91352B5DC383}"/>
              </a:ext>
            </a:extLst>
          </p:cNvPr>
          <p:cNvSpPr>
            <a:spLocks noGrp="1" noRot="1" noChangeArrowheads="1"/>
          </p:cNvSpPr>
          <p:nvPr>
            <p:ph type="body" idx="1"/>
          </p:nvPr>
        </p:nvSpPr>
        <p:spPr>
          <a:xfrm>
            <a:off x="395288" y="1700213"/>
            <a:ext cx="8540750" cy="4105275"/>
          </a:xfrm>
        </p:spPr>
        <p:txBody>
          <a:bodyPr/>
          <a:lstStyle/>
          <a:p>
            <a:pPr marL="0" indent="449263" algn="just" eaLnBrk="1" hangingPunct="1"/>
            <a:r>
              <a:rPr lang="zh-CN" altLang="en-US">
                <a:latin typeface="Times New Roman" panose="02020603050405020304" pitchFamily="18" charset="0"/>
              </a:rPr>
              <a:t>了解软件数据库的内容与功能，为的是在化工设计过程中应用。在工艺设计之初，大量时间被用于查找物性数据。化工模拟软件的普及，为物性数据查找提供了极大的便利。</a:t>
            </a:r>
          </a:p>
          <a:p>
            <a:pPr marL="0" indent="449263" algn="just" eaLnBrk="1" hangingPunct="1"/>
            <a:r>
              <a:rPr lang="zh-CN" altLang="en-US">
                <a:solidFill>
                  <a:srgbClr val="FA3D2E"/>
                </a:solidFill>
                <a:latin typeface="Times New Roman" panose="02020603050405020304" pitchFamily="18" charset="0"/>
              </a:rPr>
              <a:t>例</a:t>
            </a:r>
            <a:r>
              <a:rPr lang="en-US" altLang="zh-CN">
                <a:solidFill>
                  <a:srgbClr val="FA3D2E"/>
                </a:solidFill>
                <a:latin typeface="Times New Roman" panose="02020603050405020304" pitchFamily="18" charset="0"/>
              </a:rPr>
              <a:t>1-1.</a:t>
            </a:r>
            <a:r>
              <a:rPr lang="zh-CN" altLang="en-US">
                <a:solidFill>
                  <a:srgbClr val="FA3D2E"/>
                </a:solidFill>
                <a:latin typeface="Times New Roman" panose="02020603050405020304" pitchFamily="18" charset="0"/>
              </a:rPr>
              <a:t>查询硫化氢和硫磺的全部纯组分物性</a:t>
            </a:r>
            <a:r>
              <a:rPr lang="en-US" altLang="zh-CN">
                <a:solidFill>
                  <a:srgbClr val="FA3D2E"/>
                </a:solidFill>
                <a:latin typeface="Times New Roman" panose="02020603050405020304" pitchFamily="18" charset="0"/>
              </a:rPr>
              <a:t>.</a:t>
            </a:r>
          </a:p>
          <a:p>
            <a:pPr marL="0" indent="449263" algn="just" eaLnBrk="1" hangingPunct="1"/>
            <a:r>
              <a:rPr lang="zh-CN" altLang="en-US">
                <a:latin typeface="Times New Roman" panose="02020603050405020304" pitchFamily="18" charset="0"/>
              </a:rPr>
              <a:t>为保护环境，工业废气中的硫化氢都采用</a:t>
            </a:r>
            <a:r>
              <a:rPr lang="en-US" altLang="zh-CN">
                <a:latin typeface="Times New Roman" panose="02020603050405020304" pitchFamily="18" charset="0"/>
              </a:rPr>
              <a:t>CLAUS</a:t>
            </a:r>
            <a:r>
              <a:rPr lang="zh-CN" altLang="en-US">
                <a:latin typeface="Times New Roman" panose="02020603050405020304" pitchFamily="18" charset="0"/>
              </a:rPr>
              <a:t>工艺转化为液态硫磺进行回收。请从</a:t>
            </a:r>
            <a:r>
              <a:rPr lang="en-US" altLang="zh-CN">
                <a:latin typeface="Times New Roman" panose="02020603050405020304" pitchFamily="18" charset="0"/>
              </a:rPr>
              <a:t>ASPEN PLUS </a:t>
            </a:r>
            <a:r>
              <a:rPr lang="zh-CN" altLang="en-US">
                <a:latin typeface="Times New Roman" panose="02020603050405020304" pitchFamily="18" charset="0"/>
              </a:rPr>
              <a:t>系统数据库中查询硫化氢和硫磺的全部纯组分物性。</a:t>
            </a:r>
          </a:p>
          <a:p>
            <a:pPr marL="0" indent="449263" algn="just" eaLnBrk="1" hangingPunct="1"/>
            <a:endParaRPr lang="zh-CN" altLang="en-US">
              <a:latin typeface="Times New Roman" panose="02020603050405020304" pitchFamily="18" charset="0"/>
            </a:endParaRPr>
          </a:p>
          <a:p>
            <a:pPr marL="0" indent="449263" algn="just" eaLnBrk="1" hangingPunct="1"/>
            <a:endParaRPr lang="en-US" altLang="zh-CN">
              <a:latin typeface="Times New Roman" panose="02020603050405020304" pitchFamily="18" charset="0"/>
            </a:endParaRPr>
          </a:p>
        </p:txBody>
      </p:sp>
      <p:sp>
        <p:nvSpPr>
          <p:cNvPr id="101379" name="灯片编号占位符 1">
            <a:extLst>
              <a:ext uri="{FF2B5EF4-FFF2-40B4-BE49-F238E27FC236}">
                <a16:creationId xmlns:a16="http://schemas.microsoft.com/office/drawing/2014/main" id="{6300628C-0530-4907-AF40-9BD0E22B00F8}"/>
              </a:ext>
            </a:extLst>
          </p:cNvPr>
          <p:cNvSpPr>
            <a:spLocks noGrp="1"/>
          </p:cNvSpPr>
          <p:nvPr>
            <p:ph type="sldNum" sz="quarter" idx="12"/>
          </p:nvPr>
        </p:nvSpPr>
        <p:spPr>
          <a:noFill/>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fld id="{9874A263-D140-4B43-A7CF-D680C5F134B4}" type="slidenum">
              <a:rPr lang="en-US" altLang="zh-CN" sz="1200" smtClean="0">
                <a:latin typeface="Arial" panose="020B0604020202020204" pitchFamily="34" charset="0"/>
              </a:rPr>
              <a:pPr>
                <a:spcBef>
                  <a:spcPct val="0"/>
                </a:spcBef>
                <a:buClrTx/>
                <a:buFontTx/>
                <a:buNone/>
              </a:pPr>
              <a:t>32</a:t>
            </a:fld>
            <a:endParaRPr lang="en-US" altLang="zh-CN" sz="1200">
              <a:latin typeface="Arial" panose="020B0604020202020204" pitchFamily="34" charset="0"/>
            </a:endParaRPr>
          </a:p>
        </p:txBody>
      </p:sp>
      <p:sp>
        <p:nvSpPr>
          <p:cNvPr id="101380" name="标题 2">
            <a:extLst>
              <a:ext uri="{FF2B5EF4-FFF2-40B4-BE49-F238E27FC236}">
                <a16:creationId xmlns:a16="http://schemas.microsoft.com/office/drawing/2014/main" id="{8F2AA07C-0C8F-48A8-8737-D3DE2F7D961A}"/>
              </a:ext>
            </a:extLst>
          </p:cNvPr>
          <p:cNvSpPr>
            <a:spLocks noGrp="1" noChangeArrowheads="1"/>
          </p:cNvSpPr>
          <p:nvPr>
            <p:ph type="title"/>
          </p:nvPr>
        </p:nvSpPr>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xEl>
                                              <p:pRg st="1" end="1"/>
                                            </p:txEl>
                                          </p:spTgt>
                                        </p:tgtEl>
                                        <p:attrNameLst>
                                          <p:attrName>style.visibility</p:attrName>
                                        </p:attrNameLst>
                                      </p:cBhvr>
                                      <p:to>
                                        <p:strVal val="visible"/>
                                      </p:to>
                                    </p:set>
                                    <p:animEffect transition="in" filter="blinds(horizontal)">
                                      <p:cBhvr>
                                        <p:cTn id="7" dur="500"/>
                                        <p:tgtEl>
                                          <p:spTgt spid="71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0">
                                            <p:txEl>
                                              <p:pRg st="2" end="2"/>
                                            </p:txEl>
                                          </p:spTgt>
                                        </p:tgtEl>
                                        <p:attrNameLst>
                                          <p:attrName>style.visibility</p:attrName>
                                        </p:attrNameLst>
                                      </p:cBhvr>
                                      <p:to>
                                        <p:strVal val="visible"/>
                                      </p:to>
                                    </p:set>
                                    <p:animEffect transition="in" filter="blinds(horizontal)">
                                      <p:cBhvr>
                                        <p:cTn id="12" dur="500"/>
                                        <p:tgtEl>
                                          <p:spTgt spid="717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F69FD7-0270-4B67-813E-F6C6F1302DAD}"/>
              </a:ext>
            </a:extLst>
          </p:cNvPr>
          <p:cNvSpPr>
            <a:spLocks noGrp="1"/>
          </p:cNvSpPr>
          <p:nvPr>
            <p:ph sz="quarter" idx="10"/>
          </p:nvPr>
        </p:nvSpPr>
        <p:spPr/>
        <p:txBody>
          <a:bodyPr/>
          <a:lstStyle/>
          <a:p>
            <a:pPr marL="0" indent="0" algn="just">
              <a:lnSpc>
                <a:spcPct val="120000"/>
              </a:lnSpc>
              <a:buClr>
                <a:schemeClr val="hlink"/>
              </a:buClr>
              <a:buNone/>
              <a:defRPr/>
            </a:pPr>
            <a:r>
              <a:rPr lang="zh-CN" altLang="en-US" b="1" dirty="0">
                <a:solidFill>
                  <a:schemeClr val="hlink"/>
                </a:solidFill>
              </a:rPr>
              <a:t>化工数据估算的必要性</a:t>
            </a:r>
            <a:endParaRPr lang="en-US" altLang="zh-CN" b="1" dirty="0"/>
          </a:p>
          <a:p>
            <a:pPr marL="600075" lvl="2" indent="-342900" algn="just">
              <a:lnSpc>
                <a:spcPct val="120000"/>
              </a:lnSpc>
              <a:buClr>
                <a:schemeClr val="hlink"/>
              </a:buClr>
              <a:buFont typeface="Wingdings" panose="05000000000000000000" pitchFamily="2" charset="2"/>
              <a:buChar char="Ø"/>
              <a:defRPr/>
            </a:pPr>
            <a:r>
              <a:rPr lang="zh-CN" altLang="en-US" sz="2400" b="1" dirty="0"/>
              <a:t>虽然在文献中或手册中已有许多数据，但化学工业中</a:t>
            </a:r>
            <a:r>
              <a:rPr lang="zh-CN" altLang="en-US" sz="2400" b="1" dirty="0">
                <a:solidFill>
                  <a:schemeClr val="hlink"/>
                </a:solidFill>
              </a:rPr>
              <a:t>化合物品种</a:t>
            </a:r>
            <a:r>
              <a:rPr lang="zh-CN" altLang="en-US" sz="2400" b="1" dirty="0"/>
              <a:t>太多，且要考虑不同</a:t>
            </a:r>
            <a:r>
              <a:rPr lang="zh-CN" altLang="en-US" sz="2400" b="1" dirty="0">
                <a:solidFill>
                  <a:schemeClr val="hlink"/>
                </a:solidFill>
              </a:rPr>
              <a:t>温度</a:t>
            </a:r>
            <a:r>
              <a:rPr lang="zh-CN" altLang="en-US" sz="2400" b="1" dirty="0"/>
              <a:t>、</a:t>
            </a:r>
            <a:r>
              <a:rPr lang="zh-CN" altLang="en-US" sz="2400" b="1" dirty="0">
                <a:solidFill>
                  <a:schemeClr val="hlink"/>
                </a:solidFill>
              </a:rPr>
              <a:t>压力</a:t>
            </a:r>
            <a:r>
              <a:rPr lang="zh-CN" altLang="en-US" sz="2400" b="1" dirty="0"/>
              <a:t>下，物性值的变化。</a:t>
            </a:r>
          </a:p>
          <a:p>
            <a:pPr marL="600075" lvl="2" indent="-342900" algn="just">
              <a:lnSpc>
                <a:spcPct val="120000"/>
              </a:lnSpc>
              <a:buClr>
                <a:schemeClr val="hlink"/>
              </a:buClr>
              <a:buFont typeface="Wingdings" panose="05000000000000000000" pitchFamily="2" charset="2"/>
              <a:buChar char="Ø"/>
              <a:defRPr/>
            </a:pPr>
            <a:r>
              <a:rPr lang="zh-CN" altLang="en-US" sz="2400" b="1" dirty="0"/>
              <a:t>工业中处理的又多是混合物，物性项目中必须考虑浓度的影响；</a:t>
            </a:r>
          </a:p>
          <a:p>
            <a:pPr marL="600075" lvl="2" indent="-342900" algn="just">
              <a:lnSpc>
                <a:spcPct val="120000"/>
              </a:lnSpc>
              <a:buClr>
                <a:schemeClr val="hlink"/>
              </a:buClr>
              <a:buFont typeface="Wingdings" panose="05000000000000000000" pitchFamily="2" charset="2"/>
              <a:buChar char="Ø"/>
              <a:defRPr/>
            </a:pPr>
            <a:r>
              <a:rPr lang="zh-CN" altLang="en-US" sz="2400" b="1" dirty="0"/>
              <a:t>实测值远远不能满足需要，有时测定技术上存在难以克服的困难；</a:t>
            </a:r>
          </a:p>
          <a:p>
            <a:pPr marL="600075" lvl="2" indent="-342900" algn="just">
              <a:lnSpc>
                <a:spcPct val="120000"/>
              </a:lnSpc>
              <a:buClr>
                <a:schemeClr val="hlink"/>
              </a:buClr>
              <a:buFont typeface="Wingdings" panose="05000000000000000000" pitchFamily="2" charset="2"/>
              <a:buChar char="Ø"/>
              <a:defRPr/>
            </a:pPr>
            <a:r>
              <a:rPr lang="zh-CN" altLang="en-US" sz="2400" b="1" dirty="0"/>
              <a:t>估算求取化工数据成为极重要的方法。 </a:t>
            </a:r>
          </a:p>
          <a:p>
            <a:pPr>
              <a:defRPr/>
            </a:pPr>
            <a:endParaRPr lang="zh-CN" altLang="en-US"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8051D779-5F04-48A8-96AC-2EA6ACD99177}"/>
              </a:ext>
            </a:extLst>
          </p:cNvPr>
          <p:cNvSpPr>
            <a:spLocks noGrp="1" noChangeArrowheads="1"/>
          </p:cNvSpPr>
          <p:nvPr>
            <p:ph type="title"/>
          </p:nvPr>
        </p:nvSpPr>
        <p:spPr>
          <a:xfrm>
            <a:off x="574675" y="801688"/>
            <a:ext cx="8001000" cy="755650"/>
          </a:xfrm>
        </p:spPr>
        <p:txBody>
          <a:bodyPr/>
          <a:lstStyle/>
          <a:p>
            <a:r>
              <a:rPr lang="zh-CN" altLang="en-US" sz="3200" b="1">
                <a:solidFill>
                  <a:srgbClr val="CC3300"/>
                </a:solidFill>
                <a:latin typeface="Times New Roman" panose="02020603050405020304" pitchFamily="18" charset="0"/>
                <a:ea typeface="黑体" panose="02010609060101010101" pitchFamily="49" charset="-122"/>
              </a:rPr>
              <a:t>热力学性质估算思路</a:t>
            </a:r>
          </a:p>
        </p:txBody>
      </p:sp>
      <p:sp>
        <p:nvSpPr>
          <p:cNvPr id="208901" name="Text Box 5">
            <a:extLst>
              <a:ext uri="{FF2B5EF4-FFF2-40B4-BE49-F238E27FC236}">
                <a16:creationId xmlns:a16="http://schemas.microsoft.com/office/drawing/2014/main" id="{B43F3AB8-C6E0-4FF8-871E-C4928AE16F49}"/>
              </a:ext>
            </a:extLst>
          </p:cNvPr>
          <p:cNvSpPr txBox="1">
            <a:spLocks noChangeArrowheads="1"/>
          </p:cNvSpPr>
          <p:nvPr/>
        </p:nvSpPr>
        <p:spPr bwMode="auto">
          <a:xfrm>
            <a:off x="611188" y="1700213"/>
            <a:ext cx="7993062"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1" hangingPunct="1">
              <a:buFont typeface="Wingdings" pitchFamily="2" charset="2"/>
              <a:buChar char="p"/>
              <a:defRPr/>
            </a:pPr>
            <a:r>
              <a:rPr lang="zh-CN" altLang="en-US" sz="2400" b="1" dirty="0">
                <a:solidFill>
                  <a:srgbClr val="CC3300"/>
                </a:solidFill>
                <a:latin typeface="Times New Roman" pitchFamily="18" charset="0"/>
                <a:ea typeface="黑体" pitchFamily="2" charset="-122"/>
              </a:rPr>
              <a:t>性质估算应满足的条件</a:t>
            </a:r>
          </a:p>
          <a:p>
            <a:pPr eaLnBrk="1" hangingPunct="1">
              <a:defRPr/>
            </a:pPr>
            <a:r>
              <a:rPr kumimoji="1" lang="zh-CN" altLang="en-US" sz="2200" b="1" dirty="0">
                <a:solidFill>
                  <a:srgbClr val="000099"/>
                </a:solidFill>
                <a:latin typeface="Times New Roman" pitchFamily="18" charset="0"/>
              </a:rPr>
              <a:t>        </a:t>
            </a:r>
            <a:r>
              <a:rPr kumimoji="1" lang="en-US" altLang="zh-CN" sz="2200" b="1" dirty="0">
                <a:solidFill>
                  <a:srgbClr val="000099"/>
                </a:solidFill>
                <a:latin typeface="Times New Roman" pitchFamily="18" charset="0"/>
              </a:rPr>
              <a:t>(1) </a:t>
            </a:r>
            <a:r>
              <a:rPr kumimoji="1" lang="zh-CN" altLang="en-US" sz="2200" b="1" dirty="0">
                <a:solidFill>
                  <a:srgbClr val="000099"/>
                </a:solidFill>
                <a:latin typeface="Times New Roman" pitchFamily="18" charset="0"/>
              </a:rPr>
              <a:t>能够提供纯物质及其混合物在必要条件范围内可靠的热力学性质数据，误差较小</a:t>
            </a:r>
            <a:r>
              <a:rPr kumimoji="1" lang="en-US" altLang="zh-CN" sz="2200" b="1" dirty="0">
                <a:solidFill>
                  <a:srgbClr val="000099"/>
                </a:solidFill>
                <a:latin typeface="Times New Roman" pitchFamily="18" charset="0"/>
              </a:rPr>
              <a:t>(&lt;5%)</a:t>
            </a:r>
            <a:r>
              <a:rPr kumimoji="1" lang="zh-CN" altLang="en-US" sz="2200" b="1" dirty="0">
                <a:solidFill>
                  <a:srgbClr val="000099"/>
                </a:solidFill>
                <a:latin typeface="Times New Roman" pitchFamily="18" charset="0"/>
              </a:rPr>
              <a:t>；</a:t>
            </a:r>
            <a:br>
              <a:rPr kumimoji="1" lang="zh-CN" altLang="en-US" sz="2200" b="1" dirty="0">
                <a:solidFill>
                  <a:srgbClr val="000099"/>
                </a:solidFill>
                <a:latin typeface="Times New Roman" pitchFamily="18" charset="0"/>
              </a:rPr>
            </a:br>
            <a:r>
              <a:rPr kumimoji="1" lang="zh-CN" altLang="en-US" sz="2200" b="1" dirty="0">
                <a:solidFill>
                  <a:srgbClr val="000099"/>
                </a:solidFill>
                <a:latin typeface="Times New Roman" pitchFamily="18" charset="0"/>
              </a:rPr>
              <a:t>        </a:t>
            </a:r>
            <a:r>
              <a:rPr kumimoji="1" lang="en-US" altLang="zh-CN" sz="2200" b="1" dirty="0">
                <a:solidFill>
                  <a:srgbClr val="000099"/>
                </a:solidFill>
                <a:latin typeface="Times New Roman" pitchFamily="18" charset="0"/>
              </a:rPr>
              <a:t>(2) </a:t>
            </a:r>
            <a:r>
              <a:rPr kumimoji="1" lang="zh-CN" altLang="en-US" sz="2200" b="1" dirty="0">
                <a:solidFill>
                  <a:srgbClr val="000099"/>
                </a:solidFill>
                <a:latin typeface="Times New Roman" pitchFamily="18" charset="0"/>
              </a:rPr>
              <a:t>估算数据仅需要少量的输入数据，所依据的物性必须是精确而容易得到的；</a:t>
            </a:r>
            <a:br>
              <a:rPr kumimoji="1" lang="zh-CN" altLang="en-US" sz="2200" b="1" dirty="0">
                <a:solidFill>
                  <a:srgbClr val="000099"/>
                </a:solidFill>
                <a:latin typeface="Times New Roman" pitchFamily="18" charset="0"/>
              </a:rPr>
            </a:br>
            <a:r>
              <a:rPr kumimoji="1" lang="zh-CN" altLang="en-US" sz="2200" b="1" dirty="0">
                <a:solidFill>
                  <a:srgbClr val="000099"/>
                </a:solidFill>
                <a:latin typeface="Times New Roman" pitchFamily="18" charset="0"/>
              </a:rPr>
              <a:t>        </a:t>
            </a:r>
            <a:r>
              <a:rPr kumimoji="1" lang="en-US" altLang="zh-CN" sz="2200" b="1" dirty="0">
                <a:solidFill>
                  <a:srgbClr val="000099"/>
                </a:solidFill>
                <a:latin typeface="Times New Roman" pitchFamily="18" charset="0"/>
              </a:rPr>
              <a:t>(3) </a:t>
            </a:r>
            <a:r>
              <a:rPr kumimoji="1" lang="zh-CN" altLang="en-US" sz="2200" b="1" dirty="0">
                <a:solidFill>
                  <a:srgbClr val="000099"/>
                </a:solidFill>
                <a:latin typeface="Times New Roman" pitchFamily="18" charset="0"/>
              </a:rPr>
              <a:t>计算过程不宜太复杂，易学易用</a:t>
            </a:r>
            <a:r>
              <a:rPr kumimoji="1" lang="en-US" altLang="zh-CN" sz="2200" b="1" dirty="0">
                <a:solidFill>
                  <a:srgbClr val="000099"/>
                </a:solidFill>
                <a:latin typeface="Times New Roman" pitchFamily="18" charset="0"/>
              </a:rPr>
              <a:t>(</a:t>
            </a:r>
            <a:r>
              <a:rPr kumimoji="1" lang="zh-CN" altLang="en-US" sz="2200" b="1" dirty="0">
                <a:solidFill>
                  <a:srgbClr val="800000"/>
                </a:solidFill>
                <a:latin typeface="Times New Roman" pitchFamily="18" charset="0"/>
                <a:ea typeface="黑体" pitchFamily="2" charset="-122"/>
              </a:rPr>
              <a:t>已适当放宽</a:t>
            </a:r>
            <a:r>
              <a:rPr kumimoji="1" lang="en-US" altLang="zh-CN" sz="2200" b="1" dirty="0">
                <a:solidFill>
                  <a:srgbClr val="000099"/>
                </a:solidFill>
                <a:latin typeface="Times New Roman" pitchFamily="18" charset="0"/>
              </a:rPr>
              <a:t>)</a:t>
            </a:r>
            <a:r>
              <a:rPr kumimoji="1" lang="zh-CN" altLang="en-US" sz="2200" b="1" dirty="0">
                <a:solidFill>
                  <a:srgbClr val="000099"/>
                </a:solidFill>
                <a:latin typeface="Times New Roman" pitchFamily="18" charset="0"/>
              </a:rPr>
              <a:t>；</a:t>
            </a:r>
            <a:br>
              <a:rPr kumimoji="1" lang="zh-CN" altLang="en-US" sz="2200" b="1" dirty="0">
                <a:solidFill>
                  <a:srgbClr val="000099"/>
                </a:solidFill>
                <a:latin typeface="Times New Roman" pitchFamily="18" charset="0"/>
              </a:rPr>
            </a:br>
            <a:r>
              <a:rPr kumimoji="1" lang="zh-CN" altLang="en-US" sz="2200" b="1" dirty="0">
                <a:solidFill>
                  <a:srgbClr val="000099"/>
                </a:solidFill>
                <a:latin typeface="Times New Roman" pitchFamily="18" charset="0"/>
              </a:rPr>
              <a:t>        </a:t>
            </a:r>
            <a:r>
              <a:rPr kumimoji="1" lang="en-US" altLang="zh-CN" sz="2200" b="1" dirty="0">
                <a:solidFill>
                  <a:srgbClr val="000099"/>
                </a:solidFill>
                <a:latin typeface="Times New Roman" pitchFamily="18" charset="0"/>
              </a:rPr>
              <a:t>(4) </a:t>
            </a:r>
            <a:r>
              <a:rPr kumimoji="1" lang="zh-CN" altLang="en-US" sz="2200" b="1" dirty="0">
                <a:solidFill>
                  <a:srgbClr val="000099"/>
                </a:solidFill>
                <a:latin typeface="Times New Roman" pitchFamily="18" charset="0"/>
              </a:rPr>
              <a:t>估算方法尽可能对一类物质具有通用性，对不同物质的分类不宜太多；</a:t>
            </a:r>
            <a:br>
              <a:rPr kumimoji="1" lang="zh-CN" altLang="en-US" sz="2200" b="1" dirty="0">
                <a:solidFill>
                  <a:srgbClr val="000099"/>
                </a:solidFill>
                <a:latin typeface="Times New Roman" pitchFamily="18" charset="0"/>
              </a:rPr>
            </a:br>
            <a:r>
              <a:rPr kumimoji="1" lang="zh-CN" altLang="en-US" sz="2200" b="1" dirty="0">
                <a:solidFill>
                  <a:srgbClr val="000099"/>
                </a:solidFill>
                <a:latin typeface="Times New Roman" pitchFamily="18" charset="0"/>
              </a:rPr>
              <a:t>        </a:t>
            </a:r>
            <a:r>
              <a:rPr kumimoji="1" lang="en-US" altLang="zh-CN" sz="2200" b="1" dirty="0">
                <a:solidFill>
                  <a:srgbClr val="000099"/>
                </a:solidFill>
                <a:latin typeface="Times New Roman" pitchFamily="18" charset="0"/>
              </a:rPr>
              <a:t>(5) </a:t>
            </a:r>
            <a:r>
              <a:rPr kumimoji="1" lang="zh-CN" altLang="en-US" sz="2200" b="1" dirty="0">
                <a:solidFill>
                  <a:srgbClr val="000099"/>
                </a:solidFill>
                <a:latin typeface="Times New Roman" pitchFamily="18" charset="0"/>
              </a:rPr>
              <a:t>标注明确估算数据可能的误差；</a:t>
            </a:r>
            <a:br>
              <a:rPr kumimoji="1" lang="zh-CN" altLang="en-US" sz="2200" b="1" dirty="0">
                <a:solidFill>
                  <a:srgbClr val="000099"/>
                </a:solidFill>
                <a:latin typeface="Times New Roman" pitchFamily="18" charset="0"/>
              </a:rPr>
            </a:br>
            <a:r>
              <a:rPr kumimoji="1" lang="zh-CN" altLang="en-US" sz="2200" b="1" dirty="0">
                <a:solidFill>
                  <a:srgbClr val="000099"/>
                </a:solidFill>
                <a:latin typeface="Times New Roman" pitchFamily="18" charset="0"/>
              </a:rPr>
              <a:t>        </a:t>
            </a:r>
            <a:r>
              <a:rPr kumimoji="1" lang="en-US" altLang="zh-CN" sz="2200" b="1" dirty="0">
                <a:solidFill>
                  <a:srgbClr val="000099"/>
                </a:solidFill>
                <a:latin typeface="Times New Roman" pitchFamily="18" charset="0"/>
              </a:rPr>
              <a:t>(6) </a:t>
            </a:r>
            <a:r>
              <a:rPr kumimoji="1" lang="zh-CN" altLang="en-US" sz="2200" b="1" dirty="0">
                <a:solidFill>
                  <a:srgbClr val="000099"/>
                </a:solidFill>
                <a:latin typeface="Times New Roman" pitchFamily="18" charset="0"/>
              </a:rPr>
              <a:t>在拟合估算公式中的参数时，应选择尽可能多且比较精确的实验数据，对出现的较大偏差应多从估算公式中解决。</a:t>
            </a:r>
            <a:br>
              <a:rPr kumimoji="1" lang="zh-CN" altLang="en-US" sz="2200" b="1" dirty="0">
                <a:solidFill>
                  <a:srgbClr val="000099"/>
                </a:solidFill>
                <a:latin typeface="Times New Roman" pitchFamily="18" charset="0"/>
              </a:rPr>
            </a:br>
            <a:r>
              <a:rPr kumimoji="1" lang="zh-CN" altLang="en-US" sz="2200" b="1" dirty="0">
                <a:solidFill>
                  <a:srgbClr val="000099"/>
                </a:solidFill>
                <a:latin typeface="Times New Roman" pitchFamily="18" charset="0"/>
              </a:rPr>
              <a:t>        虽然目前尚无完全满足上述条件的估算方法，但并不影响物性估算方法的应用价值。</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31A07C1-C688-4817-B2E0-E210CDDC04DA}"/>
              </a:ext>
            </a:extLst>
          </p:cNvPr>
          <p:cNvSpPr>
            <a:spLocks noGrp="1" noChangeArrowheads="1"/>
          </p:cNvSpPr>
          <p:nvPr>
            <p:ph type="title"/>
          </p:nvPr>
        </p:nvSpPr>
        <p:spPr>
          <a:xfrm>
            <a:off x="539750" y="908050"/>
            <a:ext cx="8001000" cy="612775"/>
          </a:xfrm>
        </p:spPr>
        <p:txBody>
          <a:bodyPr/>
          <a:lstStyle/>
          <a:p>
            <a:r>
              <a:rPr lang="zh-CN" altLang="en-US" sz="2800" b="1">
                <a:solidFill>
                  <a:srgbClr val="CC3300"/>
                </a:solidFill>
                <a:latin typeface="Times New Roman" panose="02020603050405020304" pitchFamily="18" charset="0"/>
                <a:ea typeface="黑体" panose="02010609060101010101" pitchFamily="49" charset="-122"/>
              </a:rPr>
              <a:t>物性估算基本思路</a:t>
            </a:r>
          </a:p>
        </p:txBody>
      </p:sp>
      <p:sp>
        <p:nvSpPr>
          <p:cNvPr id="104451" name="Text Box 4">
            <a:extLst>
              <a:ext uri="{FF2B5EF4-FFF2-40B4-BE49-F238E27FC236}">
                <a16:creationId xmlns:a16="http://schemas.microsoft.com/office/drawing/2014/main" id="{52155588-671B-466E-9949-7ED2D2710992}"/>
              </a:ext>
            </a:extLst>
          </p:cNvPr>
          <p:cNvSpPr txBox="1">
            <a:spLocks noChangeArrowheads="1"/>
          </p:cNvSpPr>
          <p:nvPr/>
        </p:nvSpPr>
        <p:spPr bwMode="auto">
          <a:xfrm>
            <a:off x="611188" y="1700213"/>
            <a:ext cx="7993062" cy="435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400" b="1">
                <a:solidFill>
                  <a:srgbClr val="CC3300"/>
                </a:solidFill>
                <a:latin typeface="Times New Roman" panose="02020603050405020304" pitchFamily="18" charset="0"/>
                <a:ea typeface="黑体" panose="02010609060101010101" pitchFamily="49" charset="-122"/>
              </a:rPr>
              <a:t>(1)  </a:t>
            </a:r>
            <a:r>
              <a:rPr lang="zh-CN" altLang="en-US" sz="2400" b="1">
                <a:solidFill>
                  <a:srgbClr val="CC3300"/>
                </a:solidFill>
                <a:latin typeface="Times New Roman" panose="02020603050405020304" pitchFamily="18" charset="0"/>
                <a:ea typeface="黑体" panose="02010609060101010101" pitchFamily="49" charset="-122"/>
              </a:rPr>
              <a:t>对应态原理</a:t>
            </a:r>
          </a:p>
          <a:p>
            <a:pPr eaLnBrk="1" hangingPunct="1">
              <a:spcBef>
                <a:spcPct val="0"/>
              </a:spcBef>
              <a:buClrTx/>
              <a:buFontTx/>
              <a:buNone/>
            </a:pPr>
            <a:r>
              <a:rPr kumimoji="1" lang="zh-CN" altLang="en-US" sz="2200" b="1">
                <a:solidFill>
                  <a:srgbClr val="000099"/>
                </a:solidFill>
                <a:latin typeface="Times New Roman" panose="02020603050405020304" pitchFamily="18" charset="0"/>
              </a:rPr>
              <a:t>        自范德华提出对应状态原理以来，这种方法已广泛用于状态方程、物性估算等领域。对应态原理认为，</a:t>
            </a:r>
            <a:r>
              <a:rPr kumimoji="1" lang="zh-CN" altLang="en-US" sz="2200" b="1">
                <a:solidFill>
                  <a:srgbClr val="800000"/>
                </a:solidFill>
                <a:latin typeface="Times New Roman" panose="02020603050405020304" pitchFamily="18" charset="0"/>
                <a:ea typeface="黑体" panose="02010609060101010101" pitchFamily="49" charset="-122"/>
              </a:rPr>
              <a:t>对比压力、对比温度都相同的任何两物质都有相同的体积</a:t>
            </a:r>
            <a:r>
              <a:rPr kumimoji="1" lang="zh-CN" altLang="en-US" sz="2200" b="1">
                <a:solidFill>
                  <a:srgbClr val="000099"/>
                </a:solidFill>
                <a:latin typeface="Times New Roman" panose="02020603050405020304" pitchFamily="18" charset="0"/>
              </a:rPr>
              <a:t>。现在该法已在较多物性关联公式中应用，特别在对气体物性数据，如粘度、导热系数、扩散系数等的估算和关联。</a:t>
            </a:r>
          </a:p>
          <a:p>
            <a:pPr eaLnBrk="1" hangingPunct="1">
              <a:spcBef>
                <a:spcPct val="50000"/>
              </a:spcBef>
              <a:buClrTx/>
              <a:buFontTx/>
              <a:buNone/>
            </a:pPr>
            <a:r>
              <a:rPr lang="en-US" altLang="zh-CN" sz="2400" b="1">
                <a:solidFill>
                  <a:srgbClr val="CC3300"/>
                </a:solidFill>
                <a:latin typeface="Times New Roman" panose="02020603050405020304" pitchFamily="18" charset="0"/>
                <a:ea typeface="黑体" panose="02010609060101010101" pitchFamily="49" charset="-122"/>
              </a:rPr>
              <a:t>(2) </a:t>
            </a:r>
            <a:r>
              <a:rPr lang="zh-CN" altLang="en-US" sz="2400" b="1">
                <a:solidFill>
                  <a:srgbClr val="CC3300"/>
                </a:solidFill>
                <a:latin typeface="Times New Roman" panose="02020603050405020304" pitchFamily="18" charset="0"/>
                <a:ea typeface="黑体" panose="02010609060101010101" pitchFamily="49" charset="-122"/>
              </a:rPr>
              <a:t>非极性和极性分子</a:t>
            </a:r>
          </a:p>
          <a:p>
            <a:pPr eaLnBrk="1" hangingPunct="1">
              <a:spcBef>
                <a:spcPct val="0"/>
              </a:spcBef>
              <a:buClrTx/>
              <a:buFontTx/>
              <a:buNone/>
            </a:pPr>
            <a:r>
              <a:rPr kumimoji="1" lang="zh-CN" altLang="en-US" sz="2200" b="1">
                <a:solidFill>
                  <a:srgbClr val="000099"/>
                </a:solidFill>
                <a:latin typeface="Times New Roman" panose="02020603050405020304" pitchFamily="18" charset="0"/>
              </a:rPr>
              <a:t>        小的球形分子能很好地符合对应态原理，但非球形和极性分子却相差较大。偏心因子</a:t>
            </a:r>
            <a:r>
              <a:rPr kumimoji="1" lang="zh-CN" altLang="en-US" sz="2200" b="1">
                <a:solidFill>
                  <a:srgbClr val="000099"/>
                </a:solidFill>
                <a:latin typeface="Times New Roman" panose="02020603050405020304" pitchFamily="18" charset="0"/>
                <a:sym typeface="Symbol" panose="05050102010706020507" pitchFamily="18" charset="2"/>
              </a:rPr>
              <a:t>的提出，将两参数对应态原理修正为三参数对应态，能够很好地表示非极性分子的行为。但对于强极性分子仍无能为力。后来对强极性分子又提出了以偶极矩</a:t>
            </a:r>
            <a:r>
              <a:rPr kumimoji="1" lang="en-US" altLang="zh-CN" sz="2200" b="1">
                <a:solidFill>
                  <a:srgbClr val="000099"/>
                </a:solidFill>
                <a:latin typeface="Times New Roman" panose="02020603050405020304" pitchFamily="18" charset="0"/>
                <a:sym typeface="Symbol" panose="05050102010706020507" pitchFamily="18" charset="2"/>
              </a:rPr>
              <a:t>μ(debye)</a:t>
            </a:r>
            <a:r>
              <a:rPr kumimoji="1" lang="zh-CN" altLang="en-US" sz="2200" b="1">
                <a:solidFill>
                  <a:srgbClr val="000099"/>
                </a:solidFill>
                <a:latin typeface="Times New Roman" panose="02020603050405020304" pitchFamily="18" charset="0"/>
                <a:sym typeface="Symbol" panose="05050102010706020507" pitchFamily="18" charset="2"/>
              </a:rPr>
              <a:t>为基础的附加参数，但目前取得成果还十分有限。</a:t>
            </a:r>
            <a:endParaRPr kumimoji="1" lang="zh-CN" altLang="en-US" sz="2200" b="1">
              <a:solidFill>
                <a:srgbClr val="000099"/>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A905A6D-37AF-4E24-8EB2-7F35483E7902}"/>
              </a:ext>
            </a:extLst>
          </p:cNvPr>
          <p:cNvSpPr>
            <a:spLocks noGrp="1" noChangeArrowheads="1"/>
          </p:cNvSpPr>
          <p:nvPr>
            <p:ph type="title"/>
          </p:nvPr>
        </p:nvSpPr>
        <p:spPr>
          <a:xfrm>
            <a:off x="531813" y="836613"/>
            <a:ext cx="8001000" cy="684212"/>
          </a:xfrm>
        </p:spPr>
        <p:txBody>
          <a:bodyPr/>
          <a:lstStyle/>
          <a:p>
            <a:r>
              <a:rPr lang="zh-CN" altLang="en-US" sz="2800" b="1">
                <a:solidFill>
                  <a:srgbClr val="CC3300"/>
                </a:solidFill>
                <a:latin typeface="Times New Roman" panose="02020603050405020304" pitchFamily="18" charset="0"/>
                <a:ea typeface="黑体" panose="02010609060101010101" pitchFamily="49" charset="-122"/>
              </a:rPr>
              <a:t>物性估算基本思路</a:t>
            </a:r>
          </a:p>
        </p:txBody>
      </p:sp>
      <p:sp>
        <p:nvSpPr>
          <p:cNvPr id="105475" name="Text Box 5">
            <a:extLst>
              <a:ext uri="{FF2B5EF4-FFF2-40B4-BE49-F238E27FC236}">
                <a16:creationId xmlns:a16="http://schemas.microsoft.com/office/drawing/2014/main" id="{8A45CE06-7B16-4FAC-A17B-425A059AD967}"/>
              </a:ext>
            </a:extLst>
          </p:cNvPr>
          <p:cNvSpPr txBox="1">
            <a:spLocks noChangeArrowheads="1"/>
          </p:cNvSpPr>
          <p:nvPr/>
        </p:nvSpPr>
        <p:spPr bwMode="auto">
          <a:xfrm>
            <a:off x="611188" y="1700213"/>
            <a:ext cx="7993062" cy="414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400" b="1">
                <a:solidFill>
                  <a:srgbClr val="CC3300"/>
                </a:solidFill>
                <a:latin typeface="Times New Roman" panose="02020603050405020304" pitchFamily="18" charset="0"/>
                <a:ea typeface="黑体" panose="02010609060101010101" pitchFamily="49" charset="-122"/>
              </a:rPr>
              <a:t>(3)  </a:t>
            </a:r>
            <a:r>
              <a:rPr lang="zh-CN" altLang="en-US" sz="2400" b="1">
                <a:solidFill>
                  <a:srgbClr val="CC3300"/>
                </a:solidFill>
                <a:latin typeface="Times New Roman" panose="02020603050405020304" pitchFamily="18" charset="0"/>
                <a:ea typeface="黑体" panose="02010609060101010101" pitchFamily="49" charset="-122"/>
              </a:rPr>
              <a:t>结构和键型</a:t>
            </a:r>
          </a:p>
          <a:p>
            <a:pPr eaLnBrk="1" hangingPunct="1">
              <a:spcBef>
                <a:spcPct val="0"/>
              </a:spcBef>
              <a:buClrTx/>
              <a:buFontTx/>
              <a:buNone/>
            </a:pPr>
            <a:r>
              <a:rPr kumimoji="1" lang="zh-CN" altLang="en-US" sz="2200" b="1">
                <a:solidFill>
                  <a:srgbClr val="000099"/>
                </a:solidFill>
                <a:latin typeface="Times New Roman" panose="02020603050405020304" pitchFamily="18" charset="0"/>
              </a:rPr>
              <a:t>         所有宏观性质都与</a:t>
            </a:r>
            <a:r>
              <a:rPr kumimoji="1" lang="zh-CN" altLang="en-US" sz="2200" b="1">
                <a:solidFill>
                  <a:srgbClr val="800000"/>
                </a:solidFill>
                <a:latin typeface="Times New Roman" panose="02020603050405020304" pitchFamily="18" charset="0"/>
                <a:ea typeface="黑体" panose="02010609060101010101" pitchFamily="49" charset="-122"/>
              </a:rPr>
              <a:t>分子结构</a:t>
            </a:r>
            <a:r>
              <a:rPr kumimoji="1" lang="zh-CN" altLang="en-US" sz="2200" b="1">
                <a:solidFill>
                  <a:srgbClr val="000099"/>
                </a:solidFill>
                <a:latin typeface="Times New Roman" panose="02020603050405020304" pitchFamily="18" charset="0"/>
              </a:rPr>
              <a:t>和</a:t>
            </a:r>
            <a:r>
              <a:rPr kumimoji="1" lang="zh-CN" altLang="en-US" sz="2200" b="1">
                <a:solidFill>
                  <a:srgbClr val="800000"/>
                </a:solidFill>
                <a:latin typeface="Times New Roman" panose="02020603050405020304" pitchFamily="18" charset="0"/>
                <a:ea typeface="黑体" panose="02010609060101010101" pitchFamily="49" charset="-122"/>
              </a:rPr>
              <a:t>原子间键型</a:t>
            </a:r>
            <a:r>
              <a:rPr kumimoji="1" lang="zh-CN" altLang="en-US" sz="2200" b="1">
                <a:solidFill>
                  <a:srgbClr val="000099"/>
                </a:solidFill>
                <a:latin typeface="Times New Roman" panose="02020603050405020304" pitchFamily="18" charset="0"/>
              </a:rPr>
              <a:t>有关，正是它们决定了分子间力的数量级和类型。</a:t>
            </a:r>
            <a:r>
              <a:rPr kumimoji="1" lang="zh-CN" altLang="en-US" sz="2200" b="1">
                <a:solidFill>
                  <a:srgbClr val="800000"/>
                </a:solidFill>
                <a:latin typeface="Times New Roman" panose="02020603050405020304" pitchFamily="18" charset="0"/>
                <a:ea typeface="黑体" panose="02010609060101010101" pitchFamily="49" charset="-122"/>
              </a:rPr>
              <a:t>原子</a:t>
            </a:r>
            <a:r>
              <a:rPr kumimoji="1" lang="zh-CN" altLang="en-US" sz="2200" b="1">
                <a:solidFill>
                  <a:srgbClr val="000099"/>
                </a:solidFill>
                <a:latin typeface="Times New Roman" panose="02020603050405020304" pitchFamily="18" charset="0"/>
              </a:rPr>
              <a:t>、</a:t>
            </a:r>
            <a:r>
              <a:rPr kumimoji="1" lang="zh-CN" altLang="en-US" sz="2200" b="1">
                <a:solidFill>
                  <a:srgbClr val="800000"/>
                </a:solidFill>
                <a:latin typeface="Times New Roman" panose="02020603050405020304" pitchFamily="18" charset="0"/>
                <a:ea typeface="黑体" panose="02010609060101010101" pitchFamily="49" charset="-122"/>
              </a:rPr>
              <a:t>原子团</a:t>
            </a:r>
            <a:r>
              <a:rPr kumimoji="1" lang="zh-CN" altLang="en-US" sz="2200" b="1">
                <a:solidFill>
                  <a:srgbClr val="000099"/>
                </a:solidFill>
                <a:latin typeface="Times New Roman" panose="02020603050405020304" pitchFamily="18" charset="0"/>
              </a:rPr>
              <a:t>和</a:t>
            </a:r>
            <a:r>
              <a:rPr kumimoji="1" lang="zh-CN" altLang="en-US" sz="2200" b="1">
                <a:solidFill>
                  <a:srgbClr val="800000"/>
                </a:solidFill>
                <a:latin typeface="Times New Roman" panose="02020603050405020304" pitchFamily="18" charset="0"/>
                <a:ea typeface="黑体" panose="02010609060101010101" pitchFamily="49" charset="-122"/>
              </a:rPr>
              <a:t>键型</a:t>
            </a:r>
            <a:r>
              <a:rPr kumimoji="1" lang="zh-CN" altLang="en-US" sz="2200" b="1">
                <a:solidFill>
                  <a:srgbClr val="000099"/>
                </a:solidFill>
                <a:latin typeface="Times New Roman" panose="02020603050405020304" pitchFamily="18" charset="0"/>
              </a:rPr>
              <a:t>等是构成分子的结构单元，通过这些分子结构单元的贡献加和，可以求算出待估算物性。有时计算的贡献加和并不是性质本身，而是按照简化的理论或经验规则算得的性质关联式。</a:t>
            </a:r>
          </a:p>
          <a:p>
            <a:pPr eaLnBrk="1" hangingPunct="1">
              <a:spcBef>
                <a:spcPct val="50000"/>
              </a:spcBef>
              <a:buClrTx/>
              <a:buFontTx/>
              <a:buNone/>
            </a:pPr>
            <a:r>
              <a:rPr lang="en-US" altLang="zh-CN" sz="2400" b="1">
                <a:solidFill>
                  <a:srgbClr val="CC3300"/>
                </a:solidFill>
                <a:latin typeface="Times New Roman" panose="02020603050405020304" pitchFamily="18" charset="0"/>
                <a:ea typeface="黑体" panose="02010609060101010101" pitchFamily="49" charset="-122"/>
              </a:rPr>
              <a:t>(4)  </a:t>
            </a:r>
            <a:r>
              <a:rPr lang="zh-CN" altLang="en-US" sz="2400" b="1">
                <a:solidFill>
                  <a:srgbClr val="CC3300"/>
                </a:solidFill>
                <a:latin typeface="Times New Roman" panose="02020603050405020304" pitchFamily="18" charset="0"/>
                <a:ea typeface="黑体" panose="02010609060101010101" pitchFamily="49" charset="-122"/>
              </a:rPr>
              <a:t>估算的类型</a:t>
            </a:r>
          </a:p>
          <a:p>
            <a:pPr eaLnBrk="1" hangingPunct="1">
              <a:spcBef>
                <a:spcPct val="0"/>
              </a:spcBef>
              <a:buClrTx/>
              <a:buFontTx/>
              <a:buNone/>
            </a:pPr>
            <a:r>
              <a:rPr kumimoji="1" lang="zh-CN" altLang="en-US" sz="22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基础物性数据</a:t>
            </a:r>
            <a:r>
              <a:rPr kumimoji="1" lang="en-US" altLang="zh-CN" sz="2400" b="1">
                <a:solidFill>
                  <a:srgbClr val="000099"/>
                </a:solidFill>
                <a:latin typeface="Times New Roman" panose="02020603050405020304" pitchFamily="18" charset="0"/>
              </a:rPr>
              <a:t>(</a:t>
            </a:r>
            <a:r>
              <a:rPr kumimoji="1" lang="zh-CN" altLang="en-US" sz="2400" b="1">
                <a:solidFill>
                  <a:srgbClr val="000099"/>
                </a:solidFill>
                <a:latin typeface="Times New Roman" panose="02020603050405020304" pitchFamily="18" charset="0"/>
              </a:rPr>
              <a:t>如临界参数</a:t>
            </a:r>
            <a:r>
              <a:rPr kumimoji="1" lang="en-US" altLang="zh-CN" sz="2400" b="1">
                <a:solidFill>
                  <a:srgbClr val="000099"/>
                </a:solidFill>
                <a:latin typeface="Times New Roman" panose="02020603050405020304" pitchFamily="18" charset="0"/>
              </a:rPr>
              <a:t>)</a:t>
            </a:r>
            <a:r>
              <a:rPr kumimoji="1" lang="zh-CN" altLang="en-US" sz="2400" b="1">
                <a:solidFill>
                  <a:srgbClr val="000099"/>
                </a:solidFill>
                <a:latin typeface="Times New Roman" panose="02020603050405020304" pitchFamily="18" charset="0"/>
              </a:rPr>
              <a:t>通常用</a:t>
            </a:r>
            <a:r>
              <a:rPr kumimoji="1" lang="zh-CN" altLang="en-US" sz="2400" b="1">
                <a:solidFill>
                  <a:srgbClr val="800000"/>
                </a:solidFill>
                <a:latin typeface="Times New Roman" panose="02020603050405020304" pitchFamily="18" charset="0"/>
                <a:ea typeface="黑体" panose="02010609060101010101" pitchFamily="49" charset="-122"/>
              </a:rPr>
              <a:t>基团贡献法</a:t>
            </a:r>
            <a:r>
              <a:rPr kumimoji="1" lang="zh-CN" altLang="en-US" sz="2400" b="1">
                <a:solidFill>
                  <a:srgbClr val="000099"/>
                </a:solidFill>
                <a:latin typeface="Times New Roman" panose="02020603050405020304" pitchFamily="18" charset="0"/>
              </a:rPr>
              <a:t>。</a:t>
            </a:r>
          </a:p>
          <a:p>
            <a:pPr eaLnBrk="1" hangingPunct="1">
              <a:spcBef>
                <a:spcPct val="0"/>
              </a:spcBef>
              <a:buClrTx/>
              <a:buFontTx/>
              <a:buNone/>
            </a:pPr>
            <a:r>
              <a:rPr kumimoji="1" lang="zh-CN" altLang="en-US" sz="2400" b="1">
                <a:solidFill>
                  <a:srgbClr val="000099"/>
                </a:solidFill>
                <a:latin typeface="Times New Roman" panose="02020603050405020304" pitchFamily="18" charset="0"/>
              </a:rPr>
              <a:t>       蒸汽压数据通常用</a:t>
            </a:r>
            <a:r>
              <a:rPr kumimoji="1" lang="en-US" altLang="zh-CN" sz="2400" b="1">
                <a:solidFill>
                  <a:srgbClr val="000099"/>
                </a:solidFill>
                <a:latin typeface="Times New Roman" panose="02020603050405020304" pitchFamily="18" charset="0"/>
              </a:rPr>
              <a:t>Antoine</a:t>
            </a:r>
            <a:r>
              <a:rPr kumimoji="1" lang="zh-CN" altLang="en-US" sz="2400" b="1">
                <a:solidFill>
                  <a:srgbClr val="000099"/>
                </a:solidFill>
                <a:latin typeface="Times New Roman" panose="02020603050405020304" pitchFamily="18" charset="0"/>
              </a:rPr>
              <a:t>方程或其改进型，</a:t>
            </a:r>
            <a:r>
              <a:rPr kumimoji="1" lang="en-US" altLang="zh-CN" sz="2400" b="1">
                <a:solidFill>
                  <a:srgbClr val="000099"/>
                </a:solidFill>
                <a:latin typeface="Times New Roman" panose="02020603050405020304" pitchFamily="18" charset="0"/>
              </a:rPr>
              <a:t>Antoine</a:t>
            </a:r>
            <a:r>
              <a:rPr kumimoji="1" lang="zh-CN" altLang="en-US" sz="2400" b="1">
                <a:solidFill>
                  <a:srgbClr val="000099"/>
                </a:solidFill>
                <a:latin typeface="Times New Roman" panose="02020603050405020304" pitchFamily="18" charset="0"/>
              </a:rPr>
              <a:t>常数也可以用基团贡献法估算。 </a:t>
            </a:r>
          </a:p>
          <a:p>
            <a:pPr eaLnBrk="1" hangingPunct="1">
              <a:spcBef>
                <a:spcPct val="0"/>
              </a:spcBef>
              <a:buClrTx/>
              <a:buFontTx/>
              <a:buNone/>
            </a:pPr>
            <a:r>
              <a:rPr kumimoji="1" lang="zh-CN" altLang="en-US" sz="2400" b="1">
                <a:solidFill>
                  <a:srgbClr val="000099"/>
                </a:solidFill>
                <a:latin typeface="Times New Roman" panose="02020603050405020304" pitchFamily="18" charset="0"/>
              </a:rPr>
              <a:t>       热容、焓、熵等数据常用</a:t>
            </a:r>
            <a:r>
              <a:rPr kumimoji="1" lang="zh-CN" altLang="en-US" sz="2400" b="1">
                <a:solidFill>
                  <a:srgbClr val="800000"/>
                </a:solidFill>
                <a:latin typeface="Times New Roman" panose="02020603050405020304" pitchFamily="18" charset="0"/>
                <a:ea typeface="黑体" panose="02010609060101010101" pitchFamily="49" charset="-122"/>
              </a:rPr>
              <a:t>对应状态法</a:t>
            </a:r>
            <a:r>
              <a:rPr kumimoji="1" lang="zh-CN" altLang="en-US" sz="2400" b="1">
                <a:solidFill>
                  <a:srgbClr val="000099"/>
                </a:solidFill>
                <a:latin typeface="Times New Roman" panose="02020603050405020304" pitchFamily="18" charset="0"/>
              </a:rPr>
              <a:t>估算。</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23821BE6-D78A-4991-9DF9-DD9726B07153}"/>
              </a:ext>
            </a:extLst>
          </p:cNvPr>
          <p:cNvSpPr>
            <a:spLocks noGrp="1" noChangeArrowheads="1"/>
          </p:cNvSpPr>
          <p:nvPr>
            <p:ph type="title"/>
          </p:nvPr>
        </p:nvSpPr>
        <p:spPr/>
        <p:txBody>
          <a:bodyPr/>
          <a:lstStyle/>
          <a:p>
            <a:r>
              <a:rPr lang="en-US" altLang="zh-CN"/>
              <a:t>2.1 </a:t>
            </a:r>
            <a:r>
              <a:rPr lang="zh-CN" altLang="en-US"/>
              <a:t>偏心因子</a:t>
            </a:r>
          </a:p>
        </p:txBody>
      </p:sp>
      <p:sp>
        <p:nvSpPr>
          <p:cNvPr id="106499" name="内容占位符 2">
            <a:extLst>
              <a:ext uri="{FF2B5EF4-FFF2-40B4-BE49-F238E27FC236}">
                <a16:creationId xmlns:a16="http://schemas.microsoft.com/office/drawing/2014/main" id="{3AF2C802-248B-4B36-9351-D148B8D8DDA8}"/>
              </a:ext>
            </a:extLst>
          </p:cNvPr>
          <p:cNvSpPr>
            <a:spLocks noGrp="1" noChangeArrowheads="1"/>
          </p:cNvSpPr>
          <p:nvPr>
            <p:ph idx="1"/>
          </p:nvPr>
        </p:nvSpPr>
        <p:spPr>
          <a:xfrm>
            <a:off x="566738" y="1752600"/>
            <a:ext cx="8181975" cy="4267200"/>
          </a:xfrm>
        </p:spPr>
        <p:txBody>
          <a:bodyPr/>
          <a:lstStyle/>
          <a:p>
            <a:r>
              <a:rPr lang="zh-CN" altLang="en-US" sz="3200" b="1">
                <a:latin typeface="Times New Roman" panose="02020603050405020304" pitchFamily="18" charset="0"/>
              </a:rPr>
              <a:t>实验发现，纯态流体对比饱和蒸气压的对数        与对比温度</a:t>
            </a:r>
            <a:r>
              <a:rPr lang="en-US" altLang="zh-CN" sz="3200" b="1" i="1">
                <a:latin typeface="Times New Roman" panose="02020603050405020304" pitchFamily="18" charset="0"/>
              </a:rPr>
              <a:t>T</a:t>
            </a:r>
            <a:r>
              <a:rPr lang="en-US" altLang="zh-CN" sz="3200" b="1" baseline="-25000">
                <a:latin typeface="Times New Roman" panose="02020603050405020304" pitchFamily="18" charset="0"/>
              </a:rPr>
              <a:t>r</a:t>
            </a:r>
            <a:r>
              <a:rPr lang="zh-CN" altLang="en-US" sz="3200" b="1">
                <a:latin typeface="Times New Roman" panose="02020603050405020304" pitchFamily="18" charset="0"/>
              </a:rPr>
              <a:t>的倒数近似于直线关系，即</a:t>
            </a:r>
            <a:r>
              <a:rPr lang="zh-CN" altLang="en-US" sz="3200" b="1"/>
              <a:t> </a:t>
            </a:r>
            <a:endParaRPr lang="en-US" altLang="zh-CN" sz="3200" b="1"/>
          </a:p>
          <a:p>
            <a:endParaRPr lang="en-US" altLang="zh-CN" sz="3200" b="1"/>
          </a:p>
          <a:p>
            <a:endParaRPr lang="en-US" altLang="zh-CN" sz="3200" b="1"/>
          </a:p>
          <a:p>
            <a:r>
              <a:rPr lang="zh-CN" altLang="en-US" sz="3200" b="1">
                <a:latin typeface="Times New Roman" panose="02020603050405020304" pitchFamily="18" charset="0"/>
              </a:rPr>
              <a:t>简单流体</a:t>
            </a:r>
            <a:r>
              <a:rPr lang="en-US" altLang="zh-CN" sz="3200" b="1">
                <a:latin typeface="Times New Roman" panose="02020603050405020304" pitchFamily="18" charset="0"/>
              </a:rPr>
              <a:t>(</a:t>
            </a:r>
            <a:r>
              <a:rPr lang="zh-CN" altLang="en-US" sz="3200" b="1">
                <a:latin typeface="Times New Roman" panose="02020603050405020304" pitchFamily="18" charset="0"/>
              </a:rPr>
              <a:t>氩、氪、氙</a:t>
            </a:r>
            <a:r>
              <a:rPr lang="en-US" altLang="zh-CN" sz="3200" b="1">
                <a:latin typeface="Times New Roman" panose="02020603050405020304" pitchFamily="18" charset="0"/>
              </a:rPr>
              <a:t>)</a:t>
            </a:r>
            <a:r>
              <a:rPr lang="zh-CN" altLang="en-US" sz="3200" b="1">
                <a:latin typeface="Times New Roman" panose="02020603050405020304" pitchFamily="18" charset="0"/>
              </a:rPr>
              <a:t>作 </a:t>
            </a:r>
            <a:r>
              <a:rPr lang="en-US" altLang="zh-CN" sz="3200" b="1">
                <a:latin typeface="Times New Roman" panose="02020603050405020304" pitchFamily="18" charset="0"/>
              </a:rPr>
              <a:t>lg</a:t>
            </a:r>
            <a:r>
              <a:rPr lang="en-US" altLang="zh-CN" sz="3200" b="1" i="1">
                <a:latin typeface="Times New Roman" panose="02020603050405020304" pitchFamily="18" charset="0"/>
              </a:rPr>
              <a:t>p</a:t>
            </a:r>
            <a:r>
              <a:rPr lang="en-US" altLang="zh-CN" sz="3200" b="1" baseline="-25000">
                <a:latin typeface="Times New Roman" panose="02020603050405020304" pitchFamily="18" charset="0"/>
              </a:rPr>
              <a:t>r</a:t>
            </a:r>
            <a:r>
              <a:rPr lang="en-US" altLang="zh-CN" sz="3200" b="1" baseline="30000">
                <a:latin typeface="Times New Roman" panose="02020603050405020304" pitchFamily="18" charset="0"/>
              </a:rPr>
              <a:t>S</a:t>
            </a:r>
            <a:r>
              <a:rPr lang="zh-CN" altLang="en-US" sz="3200" b="1">
                <a:latin typeface="Times New Roman" panose="02020603050405020304" pitchFamily="18" charset="0"/>
              </a:rPr>
              <a:t>～</a:t>
            </a:r>
            <a:r>
              <a:rPr lang="en-US" altLang="zh-CN" sz="3200" b="1">
                <a:latin typeface="Times New Roman" panose="02020603050405020304" pitchFamily="18" charset="0"/>
              </a:rPr>
              <a:t>1/</a:t>
            </a:r>
            <a:r>
              <a:rPr lang="en-US" altLang="zh-CN" sz="3200" b="1" i="1">
                <a:latin typeface="Times New Roman" panose="02020603050405020304" pitchFamily="18" charset="0"/>
              </a:rPr>
              <a:t>T</a:t>
            </a:r>
            <a:r>
              <a:rPr lang="en-US" altLang="zh-CN" sz="3200" b="1" baseline="-25000">
                <a:latin typeface="Times New Roman" panose="02020603050405020304" pitchFamily="18" charset="0"/>
              </a:rPr>
              <a:t>r</a:t>
            </a:r>
            <a:r>
              <a:rPr lang="zh-CN" altLang="en-US" sz="3200" b="1">
                <a:latin typeface="Times New Roman" panose="02020603050405020304" pitchFamily="18" charset="0"/>
              </a:rPr>
              <a:t>图，其斜率相同，且通过点</a:t>
            </a:r>
            <a:r>
              <a:rPr lang="en-US" altLang="zh-CN" sz="3200" b="1">
                <a:latin typeface="Times New Roman" panose="02020603050405020304" pitchFamily="18" charset="0"/>
              </a:rPr>
              <a:t>(</a:t>
            </a:r>
            <a:r>
              <a:rPr lang="en-US" altLang="zh-CN" sz="3200" b="1" i="1">
                <a:latin typeface="Times New Roman" panose="02020603050405020304" pitchFamily="18" charset="0"/>
              </a:rPr>
              <a:t>T</a:t>
            </a:r>
            <a:r>
              <a:rPr lang="en-US" altLang="zh-CN" sz="3200" b="1" baseline="-25000">
                <a:latin typeface="Times New Roman" panose="02020603050405020304" pitchFamily="18" charset="0"/>
              </a:rPr>
              <a:t>r</a:t>
            </a:r>
            <a:r>
              <a:rPr lang="en-US" altLang="zh-CN" sz="3200" b="1">
                <a:latin typeface="Times New Roman" panose="02020603050405020304" pitchFamily="18" charset="0"/>
              </a:rPr>
              <a:t>=0.7</a:t>
            </a:r>
            <a:r>
              <a:rPr lang="zh-CN" altLang="en-US" sz="3200" b="1">
                <a:latin typeface="Times New Roman" panose="02020603050405020304" pitchFamily="18" charset="0"/>
              </a:rPr>
              <a:t>，</a:t>
            </a:r>
            <a:r>
              <a:rPr lang="en-US" altLang="zh-CN" sz="3200" b="1">
                <a:latin typeface="Times New Roman" panose="02020603050405020304" pitchFamily="18" charset="0"/>
              </a:rPr>
              <a:t>lgp</a:t>
            </a:r>
            <a:r>
              <a:rPr lang="en-US" altLang="zh-CN" sz="3200" b="1" baseline="-25000">
                <a:latin typeface="Times New Roman" panose="02020603050405020304" pitchFamily="18" charset="0"/>
              </a:rPr>
              <a:t>r</a:t>
            </a:r>
            <a:r>
              <a:rPr lang="en-US" altLang="zh-CN" sz="3200" b="1" baseline="30000">
                <a:latin typeface="Times New Roman" panose="02020603050405020304" pitchFamily="18" charset="0"/>
              </a:rPr>
              <a:t>S</a:t>
            </a:r>
            <a:r>
              <a:rPr lang="en-US" altLang="zh-CN" sz="3200" b="1">
                <a:latin typeface="Times New Roman" panose="02020603050405020304" pitchFamily="18" charset="0"/>
              </a:rPr>
              <a:t>=-1)</a:t>
            </a:r>
            <a:endParaRPr lang="zh-CN" altLang="en-US" sz="3200" b="1"/>
          </a:p>
          <a:p>
            <a:endParaRPr lang="zh-CN" altLang="en-US"/>
          </a:p>
        </p:txBody>
      </p:sp>
      <p:graphicFrame>
        <p:nvGraphicFramePr>
          <p:cNvPr id="106500" name="对象 3">
            <a:extLst>
              <a:ext uri="{FF2B5EF4-FFF2-40B4-BE49-F238E27FC236}">
                <a16:creationId xmlns:a16="http://schemas.microsoft.com/office/drawing/2014/main" id="{230BD579-18DA-4A31-B2FE-EAE27C2DE4E7}"/>
              </a:ext>
            </a:extLst>
          </p:cNvPr>
          <p:cNvGraphicFramePr>
            <a:graphicFrameLocks noChangeAspect="1"/>
          </p:cNvGraphicFramePr>
          <p:nvPr/>
        </p:nvGraphicFramePr>
        <p:xfrm>
          <a:off x="1692275" y="2276475"/>
          <a:ext cx="719138" cy="523875"/>
        </p:xfrm>
        <a:graphic>
          <a:graphicData uri="http://schemas.openxmlformats.org/presentationml/2006/ole">
            <mc:AlternateContent xmlns:mc="http://schemas.openxmlformats.org/markup-compatibility/2006">
              <mc:Choice xmlns:v="urn:schemas-microsoft-com:vml" Requires="v">
                <p:oleObj spid="_x0000_s1038" name="Equation" r:id="rId3" imgW="279279" imgH="203112" progId="Equation.DSMT4">
                  <p:embed/>
                </p:oleObj>
              </mc:Choice>
              <mc:Fallback>
                <p:oleObj name="Equation" r:id="rId3" imgW="279279" imgH="203112" progId="Equation.DSMT4">
                  <p:embed/>
                  <p:pic>
                    <p:nvPicPr>
                      <p:cNvPr id="106500" name="对象 3">
                        <a:extLst>
                          <a:ext uri="{FF2B5EF4-FFF2-40B4-BE49-F238E27FC236}">
                            <a16:creationId xmlns:a16="http://schemas.microsoft.com/office/drawing/2014/main" id="{230BD579-18DA-4A31-B2FE-EAE27C2DE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276475"/>
                        <a:ext cx="7191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501" name="对象 4">
            <a:extLst>
              <a:ext uri="{FF2B5EF4-FFF2-40B4-BE49-F238E27FC236}">
                <a16:creationId xmlns:a16="http://schemas.microsoft.com/office/drawing/2014/main" id="{D7D443D0-8F15-459C-A3B5-F600E7226711}"/>
              </a:ext>
            </a:extLst>
          </p:cNvPr>
          <p:cNvGraphicFramePr>
            <a:graphicFrameLocks noChangeAspect="1"/>
          </p:cNvGraphicFramePr>
          <p:nvPr/>
        </p:nvGraphicFramePr>
        <p:xfrm>
          <a:off x="2700338" y="2852738"/>
          <a:ext cx="3600450" cy="1568450"/>
        </p:xfrm>
        <a:graphic>
          <a:graphicData uri="http://schemas.openxmlformats.org/presentationml/2006/ole">
            <mc:AlternateContent xmlns:mc="http://schemas.openxmlformats.org/markup-compatibility/2006">
              <mc:Choice xmlns:v="urn:schemas-microsoft-com:vml" Requires="v">
                <p:oleObj spid="_x0000_s1039" name="Equation" r:id="rId5" imgW="812447" imgH="355446" progId="Equation.DSMT4">
                  <p:embed/>
                </p:oleObj>
              </mc:Choice>
              <mc:Fallback>
                <p:oleObj name="Equation" r:id="rId5" imgW="812447" imgH="355446" progId="Equation.DSMT4">
                  <p:embed/>
                  <p:pic>
                    <p:nvPicPr>
                      <p:cNvPr id="106501" name="对象 4">
                        <a:extLst>
                          <a:ext uri="{FF2B5EF4-FFF2-40B4-BE49-F238E27FC236}">
                            <a16:creationId xmlns:a16="http://schemas.microsoft.com/office/drawing/2014/main" id="{D7D443D0-8F15-459C-A3B5-F600E72267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852738"/>
                        <a:ext cx="3600450" cy="15684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F91839E2-B1FB-4B2F-AABA-D6310A1992AF}"/>
              </a:ext>
            </a:extLst>
          </p:cNvPr>
          <p:cNvSpPr>
            <a:spLocks noGrp="1" noChangeArrowheads="1"/>
          </p:cNvSpPr>
          <p:nvPr>
            <p:ph type="title"/>
          </p:nvPr>
        </p:nvSpPr>
        <p:spPr/>
        <p:txBody>
          <a:bodyPr/>
          <a:lstStyle/>
          <a:p>
            <a:endParaRPr lang="zh-CN" altLang="en-US"/>
          </a:p>
        </p:txBody>
      </p:sp>
      <p:sp>
        <p:nvSpPr>
          <p:cNvPr id="107523" name="内容占位符 2">
            <a:extLst>
              <a:ext uri="{FF2B5EF4-FFF2-40B4-BE49-F238E27FC236}">
                <a16:creationId xmlns:a16="http://schemas.microsoft.com/office/drawing/2014/main" id="{ED0AEBDF-55BE-41AD-BB9C-058B2697C537}"/>
              </a:ext>
            </a:extLst>
          </p:cNvPr>
          <p:cNvSpPr>
            <a:spLocks noGrp="1" noChangeArrowheads="1"/>
          </p:cNvSpPr>
          <p:nvPr>
            <p:ph idx="1"/>
          </p:nvPr>
        </p:nvSpPr>
        <p:spPr/>
        <p:txBody>
          <a:bodyPr/>
          <a:lstStyle/>
          <a:p>
            <a:pPr>
              <a:buFont typeface="Wingdings" panose="05000000000000000000" pitchFamily="2" charset="2"/>
              <a:buChar char="p"/>
            </a:pPr>
            <a:r>
              <a:rPr lang="zh-CN" altLang="en-US" sz="3200" b="1"/>
              <a:t>对于其他流体，</a:t>
            </a:r>
            <a:r>
              <a:rPr lang="zh-CN" altLang="en-US" sz="3200" b="1">
                <a:latin typeface="Times New Roman" panose="02020603050405020304" pitchFamily="18" charset="0"/>
              </a:rPr>
              <a:t>在</a:t>
            </a:r>
            <a:r>
              <a:rPr lang="en-US" altLang="zh-CN" sz="3200" b="1" i="1">
                <a:latin typeface="Times New Roman" panose="02020603050405020304" pitchFamily="18" charset="0"/>
              </a:rPr>
              <a:t>T</a:t>
            </a:r>
            <a:r>
              <a:rPr lang="en-US" altLang="zh-CN" sz="3200" b="1" baseline="-25000">
                <a:latin typeface="Times New Roman" panose="02020603050405020304" pitchFamily="18" charset="0"/>
              </a:rPr>
              <a:t>r</a:t>
            </a:r>
            <a:r>
              <a:rPr lang="en-US" altLang="zh-CN" sz="3200" b="1">
                <a:latin typeface="Times New Roman" panose="02020603050405020304" pitchFamily="18" charset="0"/>
              </a:rPr>
              <a:t>=0.7</a:t>
            </a:r>
            <a:r>
              <a:rPr lang="zh-CN" altLang="en-US" sz="3200" b="1">
                <a:latin typeface="Times New Roman" panose="02020603050405020304" pitchFamily="18" charset="0"/>
              </a:rPr>
              <a:t>时， </a:t>
            </a:r>
            <a:r>
              <a:rPr lang="en-US" altLang="zh-CN" sz="3200" b="1">
                <a:latin typeface="Times New Roman" panose="02020603050405020304" pitchFamily="18" charset="0"/>
              </a:rPr>
              <a:t>lg</a:t>
            </a:r>
            <a:r>
              <a:rPr lang="en-US" altLang="zh-CN" sz="3200" b="1" i="1">
                <a:latin typeface="Times New Roman" panose="02020603050405020304" pitchFamily="18" charset="0"/>
              </a:rPr>
              <a:t>p</a:t>
            </a:r>
            <a:r>
              <a:rPr lang="en-US" altLang="zh-CN" sz="3200" b="1" baseline="-25000">
                <a:latin typeface="Times New Roman" panose="02020603050405020304" pitchFamily="18" charset="0"/>
              </a:rPr>
              <a:t>r</a:t>
            </a:r>
            <a:r>
              <a:rPr lang="en-US" altLang="zh-CN" sz="3200" b="1" baseline="30000">
                <a:latin typeface="Times New Roman" panose="02020603050405020304" pitchFamily="18" charset="0"/>
              </a:rPr>
              <a:t>s</a:t>
            </a:r>
            <a:r>
              <a:rPr lang="en-US" altLang="zh-CN" sz="3200" b="1">
                <a:latin typeface="Times New Roman" panose="02020603050405020304" pitchFamily="18" charset="0"/>
              </a:rPr>
              <a:t>&lt;-1</a:t>
            </a:r>
            <a:r>
              <a:rPr lang="zh-CN" altLang="en-US" sz="3200" b="1">
                <a:latin typeface="Times New Roman" panose="02020603050405020304" pitchFamily="18" charset="0"/>
              </a:rPr>
              <a:t>。</a:t>
            </a:r>
            <a:endParaRPr lang="en-US" altLang="zh-CN" sz="3200" b="1">
              <a:latin typeface="Times New Roman" panose="02020603050405020304" pitchFamily="18" charset="0"/>
            </a:endParaRPr>
          </a:p>
          <a:p>
            <a:pPr>
              <a:buFont typeface="Wingdings" panose="05000000000000000000" pitchFamily="2" charset="2"/>
              <a:buChar char="u"/>
            </a:pPr>
            <a:endParaRPr lang="en-US" altLang="zh-CN" sz="3200" b="1">
              <a:latin typeface="Times New Roman" panose="02020603050405020304" pitchFamily="18" charset="0"/>
            </a:endParaRPr>
          </a:p>
          <a:p>
            <a:pPr>
              <a:buFont typeface="Wingdings" panose="05000000000000000000" pitchFamily="2" charset="2"/>
              <a:buChar char="u"/>
            </a:pPr>
            <a:endParaRPr lang="en-US" altLang="zh-CN" sz="3200" b="1">
              <a:latin typeface="Times New Roman" panose="02020603050405020304" pitchFamily="18" charset="0"/>
            </a:endParaRPr>
          </a:p>
          <a:p>
            <a:pPr>
              <a:buFont typeface="Wingdings" panose="05000000000000000000" pitchFamily="2" charset="2"/>
              <a:buChar char="u"/>
            </a:pPr>
            <a:endParaRPr lang="en-US" altLang="zh-CN" sz="3200" b="1">
              <a:latin typeface="Times New Roman" panose="02020603050405020304" pitchFamily="18" charset="0"/>
            </a:endParaRPr>
          </a:p>
          <a:p>
            <a:pPr>
              <a:buFont typeface="Wingdings" panose="05000000000000000000" pitchFamily="2" charset="2"/>
              <a:buChar char="p"/>
            </a:pPr>
            <a:r>
              <a:rPr lang="en-US" altLang="zh-CN" sz="3200" b="1" i="1">
                <a:solidFill>
                  <a:srgbClr val="FF0000"/>
                </a:solidFill>
                <a:sym typeface="Symbol" panose="05050102010706020507" pitchFamily="18" charset="2"/>
              </a:rPr>
              <a:t></a:t>
            </a:r>
            <a:r>
              <a:rPr lang="zh-CN" altLang="en-US" sz="3200" b="1"/>
              <a:t>表征了一般流体与简单流体分子间相互作用的差异</a:t>
            </a:r>
            <a:r>
              <a:rPr lang="zh-CN" altLang="en-US" sz="3200"/>
              <a:t>。</a:t>
            </a:r>
            <a:r>
              <a:rPr lang="zh-CN" altLang="en-US" sz="3200" b="1"/>
              <a:t>  </a:t>
            </a:r>
          </a:p>
        </p:txBody>
      </p:sp>
      <p:graphicFrame>
        <p:nvGraphicFramePr>
          <p:cNvPr id="107524" name="对象 3">
            <a:extLst>
              <a:ext uri="{FF2B5EF4-FFF2-40B4-BE49-F238E27FC236}">
                <a16:creationId xmlns:a16="http://schemas.microsoft.com/office/drawing/2014/main" id="{836D601C-74F9-4563-AECC-2620C596DFA8}"/>
              </a:ext>
            </a:extLst>
          </p:cNvPr>
          <p:cNvGraphicFramePr>
            <a:graphicFrameLocks noChangeAspect="1"/>
          </p:cNvGraphicFramePr>
          <p:nvPr/>
        </p:nvGraphicFramePr>
        <p:xfrm>
          <a:off x="971550" y="2420938"/>
          <a:ext cx="7762875" cy="1584325"/>
        </p:xfrm>
        <a:graphic>
          <a:graphicData uri="http://schemas.openxmlformats.org/presentationml/2006/ole">
            <mc:AlternateContent xmlns:mc="http://schemas.openxmlformats.org/markup-compatibility/2006">
              <mc:Choice xmlns:v="urn:schemas-microsoft-com:vml" Requires="v">
                <p:oleObj spid="_x0000_s2056" name="Equation" r:id="rId3" imgW="2273300" imgH="469900" progId="Equation.DSMT4">
                  <p:embed/>
                </p:oleObj>
              </mc:Choice>
              <mc:Fallback>
                <p:oleObj name="Equation" r:id="rId3" imgW="2273300" imgH="469900" progId="Equation.DSMT4">
                  <p:embed/>
                  <p:pic>
                    <p:nvPicPr>
                      <p:cNvPr id="107524" name="对象 3">
                        <a:extLst>
                          <a:ext uri="{FF2B5EF4-FFF2-40B4-BE49-F238E27FC236}">
                            <a16:creationId xmlns:a16="http://schemas.microsoft.com/office/drawing/2014/main" id="{836D601C-74F9-4563-AECC-2620C596DF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420938"/>
                        <a:ext cx="7762875" cy="1584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546" name="Group 9">
            <a:extLst>
              <a:ext uri="{FF2B5EF4-FFF2-40B4-BE49-F238E27FC236}">
                <a16:creationId xmlns:a16="http://schemas.microsoft.com/office/drawing/2014/main" id="{D8659C5E-30D8-4D2B-B805-7A0F2686965B}"/>
              </a:ext>
            </a:extLst>
          </p:cNvPr>
          <p:cNvGrpSpPr>
            <a:grpSpLocks noChangeAspect="1"/>
          </p:cNvGrpSpPr>
          <p:nvPr/>
        </p:nvGrpSpPr>
        <p:grpSpPr bwMode="auto">
          <a:xfrm>
            <a:off x="1036638" y="414338"/>
            <a:ext cx="6854825" cy="5727700"/>
            <a:chOff x="343" y="112"/>
            <a:chExt cx="4318" cy="3608"/>
          </a:xfrm>
        </p:grpSpPr>
        <p:sp>
          <p:nvSpPr>
            <p:cNvPr id="108552" name="AutoShape 8">
              <a:extLst>
                <a:ext uri="{FF2B5EF4-FFF2-40B4-BE49-F238E27FC236}">
                  <a16:creationId xmlns:a16="http://schemas.microsoft.com/office/drawing/2014/main" id="{04442CEA-6573-4D7F-8643-B0C2A46E1169}"/>
                </a:ext>
              </a:extLst>
            </p:cNvPr>
            <p:cNvSpPr>
              <a:spLocks noChangeAspect="1" noChangeArrowheads="1" noTextEdit="1"/>
            </p:cNvSpPr>
            <p:nvPr/>
          </p:nvSpPr>
          <p:spPr bwMode="auto">
            <a:xfrm>
              <a:off x="343" y="112"/>
              <a:ext cx="4318" cy="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553" name="Rectangle 10">
              <a:extLst>
                <a:ext uri="{FF2B5EF4-FFF2-40B4-BE49-F238E27FC236}">
                  <a16:creationId xmlns:a16="http://schemas.microsoft.com/office/drawing/2014/main" id="{1E14D82F-8DF9-4C30-992C-6110CE19BC48}"/>
                </a:ext>
              </a:extLst>
            </p:cNvPr>
            <p:cNvSpPr>
              <a:spLocks noChangeArrowheads="1"/>
            </p:cNvSpPr>
            <p:nvPr/>
          </p:nvSpPr>
          <p:spPr bwMode="auto">
            <a:xfrm>
              <a:off x="1139" y="871"/>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600" b="1">
                  <a:solidFill>
                    <a:srgbClr val="000000"/>
                  </a:solidFill>
                  <a:latin typeface="Arial" panose="020B0604020202020204" pitchFamily="34" charset="0"/>
                </a:rPr>
                <a:t>1.0</a:t>
              </a:r>
              <a:endParaRPr lang="en-US" altLang="zh-CN" sz="1800"/>
            </a:p>
          </p:txBody>
        </p:sp>
        <p:sp>
          <p:nvSpPr>
            <p:cNvPr id="108554" name="Rectangle 11">
              <a:extLst>
                <a:ext uri="{FF2B5EF4-FFF2-40B4-BE49-F238E27FC236}">
                  <a16:creationId xmlns:a16="http://schemas.microsoft.com/office/drawing/2014/main" id="{5248A974-792B-430E-8AD2-7B02ED887912}"/>
                </a:ext>
              </a:extLst>
            </p:cNvPr>
            <p:cNvSpPr>
              <a:spLocks noChangeArrowheads="1"/>
            </p:cNvSpPr>
            <p:nvPr/>
          </p:nvSpPr>
          <p:spPr bwMode="auto">
            <a:xfrm>
              <a:off x="1765" y="871"/>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600" b="1">
                  <a:solidFill>
                    <a:srgbClr val="000000"/>
                  </a:solidFill>
                  <a:latin typeface="Arial" panose="020B0604020202020204" pitchFamily="34" charset="0"/>
                </a:rPr>
                <a:t>1.2</a:t>
              </a:r>
              <a:endParaRPr lang="en-US" altLang="zh-CN" sz="1800"/>
            </a:p>
          </p:txBody>
        </p:sp>
        <p:sp>
          <p:nvSpPr>
            <p:cNvPr id="108555" name="Rectangle 12">
              <a:extLst>
                <a:ext uri="{FF2B5EF4-FFF2-40B4-BE49-F238E27FC236}">
                  <a16:creationId xmlns:a16="http://schemas.microsoft.com/office/drawing/2014/main" id="{5BDED740-DB7F-45BC-A819-BBF179BFF4D4}"/>
                </a:ext>
              </a:extLst>
            </p:cNvPr>
            <p:cNvSpPr>
              <a:spLocks noChangeArrowheads="1"/>
            </p:cNvSpPr>
            <p:nvPr/>
          </p:nvSpPr>
          <p:spPr bwMode="auto">
            <a:xfrm>
              <a:off x="2389" y="871"/>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600" b="1">
                  <a:solidFill>
                    <a:srgbClr val="000000"/>
                  </a:solidFill>
                  <a:latin typeface="Arial" panose="020B0604020202020204" pitchFamily="34" charset="0"/>
                </a:rPr>
                <a:t>1.4</a:t>
              </a:r>
              <a:endParaRPr lang="en-US" altLang="zh-CN" sz="1800"/>
            </a:p>
          </p:txBody>
        </p:sp>
        <p:sp>
          <p:nvSpPr>
            <p:cNvPr id="108556" name="Rectangle 13">
              <a:extLst>
                <a:ext uri="{FF2B5EF4-FFF2-40B4-BE49-F238E27FC236}">
                  <a16:creationId xmlns:a16="http://schemas.microsoft.com/office/drawing/2014/main" id="{54CDC444-246C-4E0B-89D2-D339F8AC9AED}"/>
                </a:ext>
              </a:extLst>
            </p:cNvPr>
            <p:cNvSpPr>
              <a:spLocks noChangeArrowheads="1"/>
            </p:cNvSpPr>
            <p:nvPr/>
          </p:nvSpPr>
          <p:spPr bwMode="auto">
            <a:xfrm>
              <a:off x="3014" y="871"/>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600" b="1">
                  <a:solidFill>
                    <a:srgbClr val="000000"/>
                  </a:solidFill>
                  <a:latin typeface="Arial" panose="020B0604020202020204" pitchFamily="34" charset="0"/>
                </a:rPr>
                <a:t>1.6</a:t>
              </a:r>
              <a:endParaRPr lang="en-US" altLang="zh-CN" sz="1800"/>
            </a:p>
          </p:txBody>
        </p:sp>
        <p:sp>
          <p:nvSpPr>
            <p:cNvPr id="108557" name="Rectangle 14">
              <a:extLst>
                <a:ext uri="{FF2B5EF4-FFF2-40B4-BE49-F238E27FC236}">
                  <a16:creationId xmlns:a16="http://schemas.microsoft.com/office/drawing/2014/main" id="{88906754-2A01-45C0-8A12-698C4000D3C5}"/>
                </a:ext>
              </a:extLst>
            </p:cNvPr>
            <p:cNvSpPr>
              <a:spLocks noChangeArrowheads="1"/>
            </p:cNvSpPr>
            <p:nvPr/>
          </p:nvSpPr>
          <p:spPr bwMode="auto">
            <a:xfrm>
              <a:off x="3639" y="871"/>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600" b="1">
                  <a:solidFill>
                    <a:srgbClr val="000000"/>
                  </a:solidFill>
                  <a:latin typeface="Arial" panose="020B0604020202020204" pitchFamily="34" charset="0"/>
                </a:rPr>
                <a:t>1.8</a:t>
              </a:r>
              <a:endParaRPr lang="en-US" altLang="zh-CN" sz="1800"/>
            </a:p>
          </p:txBody>
        </p:sp>
        <p:sp>
          <p:nvSpPr>
            <p:cNvPr id="108558" name="Rectangle 15">
              <a:extLst>
                <a:ext uri="{FF2B5EF4-FFF2-40B4-BE49-F238E27FC236}">
                  <a16:creationId xmlns:a16="http://schemas.microsoft.com/office/drawing/2014/main" id="{452E6422-B77E-4F4E-9EDA-A7ED4AC8D394}"/>
                </a:ext>
              </a:extLst>
            </p:cNvPr>
            <p:cNvSpPr>
              <a:spLocks noChangeArrowheads="1"/>
            </p:cNvSpPr>
            <p:nvPr/>
          </p:nvSpPr>
          <p:spPr bwMode="auto">
            <a:xfrm>
              <a:off x="4264" y="871"/>
              <a:ext cx="255"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600" b="1">
                  <a:solidFill>
                    <a:srgbClr val="000000"/>
                  </a:solidFill>
                  <a:latin typeface="Arial" panose="020B0604020202020204" pitchFamily="34" charset="0"/>
                </a:rPr>
                <a:t>2.0</a:t>
              </a:r>
              <a:endParaRPr lang="en-US" altLang="zh-CN" sz="1800"/>
            </a:p>
          </p:txBody>
        </p:sp>
        <p:sp>
          <p:nvSpPr>
            <p:cNvPr id="108559" name="Line 16">
              <a:extLst>
                <a:ext uri="{FF2B5EF4-FFF2-40B4-BE49-F238E27FC236}">
                  <a16:creationId xmlns:a16="http://schemas.microsoft.com/office/drawing/2014/main" id="{BC42CB6D-B6CE-4224-A8D4-65A63A36E682}"/>
                </a:ext>
              </a:extLst>
            </p:cNvPr>
            <p:cNvSpPr>
              <a:spLocks noChangeShapeType="1"/>
            </p:cNvSpPr>
            <p:nvPr/>
          </p:nvSpPr>
          <p:spPr bwMode="auto">
            <a:xfrm>
              <a:off x="1220" y="1037"/>
              <a:ext cx="0" cy="4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0" name="Line 17">
              <a:extLst>
                <a:ext uri="{FF2B5EF4-FFF2-40B4-BE49-F238E27FC236}">
                  <a16:creationId xmlns:a16="http://schemas.microsoft.com/office/drawing/2014/main" id="{0749A2DB-5C11-4D1C-B434-B13D558EB38D}"/>
                </a:ext>
              </a:extLst>
            </p:cNvPr>
            <p:cNvSpPr>
              <a:spLocks noChangeShapeType="1"/>
            </p:cNvSpPr>
            <p:nvPr/>
          </p:nvSpPr>
          <p:spPr bwMode="auto">
            <a:xfrm>
              <a:off x="1533" y="1081"/>
              <a:ext cx="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1" name="Line 18">
              <a:extLst>
                <a:ext uri="{FF2B5EF4-FFF2-40B4-BE49-F238E27FC236}">
                  <a16:creationId xmlns:a16="http://schemas.microsoft.com/office/drawing/2014/main" id="{106827C7-D0CD-4D37-AAA3-B7D740CA3ACE}"/>
                </a:ext>
              </a:extLst>
            </p:cNvPr>
            <p:cNvSpPr>
              <a:spLocks noChangeShapeType="1"/>
            </p:cNvSpPr>
            <p:nvPr/>
          </p:nvSpPr>
          <p:spPr bwMode="auto">
            <a:xfrm>
              <a:off x="1846" y="1037"/>
              <a:ext cx="0" cy="4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2" name="Line 19">
              <a:extLst>
                <a:ext uri="{FF2B5EF4-FFF2-40B4-BE49-F238E27FC236}">
                  <a16:creationId xmlns:a16="http://schemas.microsoft.com/office/drawing/2014/main" id="{D2710D0B-607E-45DC-9A0B-722B51DB1159}"/>
                </a:ext>
              </a:extLst>
            </p:cNvPr>
            <p:cNvSpPr>
              <a:spLocks noChangeShapeType="1"/>
            </p:cNvSpPr>
            <p:nvPr/>
          </p:nvSpPr>
          <p:spPr bwMode="auto">
            <a:xfrm>
              <a:off x="2158" y="1081"/>
              <a:ext cx="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3" name="Line 20">
              <a:extLst>
                <a:ext uri="{FF2B5EF4-FFF2-40B4-BE49-F238E27FC236}">
                  <a16:creationId xmlns:a16="http://schemas.microsoft.com/office/drawing/2014/main" id="{809B1293-DA5D-42D5-88E0-701177056927}"/>
                </a:ext>
              </a:extLst>
            </p:cNvPr>
            <p:cNvSpPr>
              <a:spLocks noChangeShapeType="1"/>
            </p:cNvSpPr>
            <p:nvPr/>
          </p:nvSpPr>
          <p:spPr bwMode="auto">
            <a:xfrm>
              <a:off x="2470" y="1037"/>
              <a:ext cx="0" cy="4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4" name="Line 21">
              <a:extLst>
                <a:ext uri="{FF2B5EF4-FFF2-40B4-BE49-F238E27FC236}">
                  <a16:creationId xmlns:a16="http://schemas.microsoft.com/office/drawing/2014/main" id="{06E97A62-54F0-4584-9DE8-AEAB96E7DB47}"/>
                </a:ext>
              </a:extLst>
            </p:cNvPr>
            <p:cNvSpPr>
              <a:spLocks noChangeShapeType="1"/>
            </p:cNvSpPr>
            <p:nvPr/>
          </p:nvSpPr>
          <p:spPr bwMode="auto">
            <a:xfrm>
              <a:off x="2783" y="1081"/>
              <a:ext cx="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5" name="Line 22">
              <a:extLst>
                <a:ext uri="{FF2B5EF4-FFF2-40B4-BE49-F238E27FC236}">
                  <a16:creationId xmlns:a16="http://schemas.microsoft.com/office/drawing/2014/main" id="{95513D35-65E4-4626-B7CC-A67411CAE7F4}"/>
                </a:ext>
              </a:extLst>
            </p:cNvPr>
            <p:cNvSpPr>
              <a:spLocks noChangeShapeType="1"/>
            </p:cNvSpPr>
            <p:nvPr/>
          </p:nvSpPr>
          <p:spPr bwMode="auto">
            <a:xfrm>
              <a:off x="3095" y="1037"/>
              <a:ext cx="0" cy="4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6" name="Line 23">
              <a:extLst>
                <a:ext uri="{FF2B5EF4-FFF2-40B4-BE49-F238E27FC236}">
                  <a16:creationId xmlns:a16="http://schemas.microsoft.com/office/drawing/2014/main" id="{EFBA5151-4528-4B07-A090-110A36204418}"/>
                </a:ext>
              </a:extLst>
            </p:cNvPr>
            <p:cNvSpPr>
              <a:spLocks noChangeShapeType="1"/>
            </p:cNvSpPr>
            <p:nvPr/>
          </p:nvSpPr>
          <p:spPr bwMode="auto">
            <a:xfrm>
              <a:off x="3408" y="1081"/>
              <a:ext cx="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7" name="Line 24">
              <a:extLst>
                <a:ext uri="{FF2B5EF4-FFF2-40B4-BE49-F238E27FC236}">
                  <a16:creationId xmlns:a16="http://schemas.microsoft.com/office/drawing/2014/main" id="{07AE723C-1BAC-4553-BE24-6981AEBBF944}"/>
                </a:ext>
              </a:extLst>
            </p:cNvPr>
            <p:cNvSpPr>
              <a:spLocks noChangeShapeType="1"/>
            </p:cNvSpPr>
            <p:nvPr/>
          </p:nvSpPr>
          <p:spPr bwMode="auto">
            <a:xfrm>
              <a:off x="3720" y="1037"/>
              <a:ext cx="0" cy="4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8" name="Line 25">
              <a:extLst>
                <a:ext uri="{FF2B5EF4-FFF2-40B4-BE49-F238E27FC236}">
                  <a16:creationId xmlns:a16="http://schemas.microsoft.com/office/drawing/2014/main" id="{429CC610-0384-4998-AB86-2818E2A44113}"/>
                </a:ext>
              </a:extLst>
            </p:cNvPr>
            <p:cNvSpPr>
              <a:spLocks noChangeShapeType="1"/>
            </p:cNvSpPr>
            <p:nvPr/>
          </p:nvSpPr>
          <p:spPr bwMode="auto">
            <a:xfrm>
              <a:off x="4033" y="1081"/>
              <a:ext cx="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69" name="Line 26">
              <a:extLst>
                <a:ext uri="{FF2B5EF4-FFF2-40B4-BE49-F238E27FC236}">
                  <a16:creationId xmlns:a16="http://schemas.microsoft.com/office/drawing/2014/main" id="{31F9F9BC-CD30-4628-A4FB-10EE14271AFC}"/>
                </a:ext>
              </a:extLst>
            </p:cNvPr>
            <p:cNvSpPr>
              <a:spLocks noChangeShapeType="1"/>
            </p:cNvSpPr>
            <p:nvPr/>
          </p:nvSpPr>
          <p:spPr bwMode="auto">
            <a:xfrm>
              <a:off x="4345" y="1037"/>
              <a:ext cx="0" cy="4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0" name="Line 27">
              <a:extLst>
                <a:ext uri="{FF2B5EF4-FFF2-40B4-BE49-F238E27FC236}">
                  <a16:creationId xmlns:a16="http://schemas.microsoft.com/office/drawing/2014/main" id="{FED5148B-3FBA-4D2E-9543-B61C947CDEEE}"/>
                </a:ext>
              </a:extLst>
            </p:cNvPr>
            <p:cNvSpPr>
              <a:spLocks noChangeShapeType="1"/>
            </p:cNvSpPr>
            <p:nvPr/>
          </p:nvSpPr>
          <p:spPr bwMode="auto">
            <a:xfrm>
              <a:off x="1220" y="1081"/>
              <a:ext cx="3125"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1" name="Rectangle 28">
              <a:extLst>
                <a:ext uri="{FF2B5EF4-FFF2-40B4-BE49-F238E27FC236}">
                  <a16:creationId xmlns:a16="http://schemas.microsoft.com/office/drawing/2014/main" id="{3D7E03EA-A2A7-4990-9E40-A06CF523E712}"/>
                </a:ext>
              </a:extLst>
            </p:cNvPr>
            <p:cNvSpPr>
              <a:spLocks noChangeArrowheads="1"/>
            </p:cNvSpPr>
            <p:nvPr/>
          </p:nvSpPr>
          <p:spPr bwMode="auto">
            <a:xfrm>
              <a:off x="1043" y="3330"/>
              <a:ext cx="18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600" b="1">
                  <a:solidFill>
                    <a:srgbClr val="000000"/>
                  </a:solidFill>
                  <a:latin typeface="Arial" panose="020B0604020202020204" pitchFamily="34" charset="0"/>
                </a:rPr>
                <a:t>-4</a:t>
              </a:r>
              <a:endParaRPr lang="en-US" altLang="zh-CN" sz="1800"/>
            </a:p>
          </p:txBody>
        </p:sp>
        <p:sp>
          <p:nvSpPr>
            <p:cNvPr id="108572" name="Rectangle 29">
              <a:extLst>
                <a:ext uri="{FF2B5EF4-FFF2-40B4-BE49-F238E27FC236}">
                  <a16:creationId xmlns:a16="http://schemas.microsoft.com/office/drawing/2014/main" id="{EAB755A9-D647-43D0-B716-CCE79261074F}"/>
                </a:ext>
              </a:extLst>
            </p:cNvPr>
            <p:cNvSpPr>
              <a:spLocks noChangeArrowheads="1"/>
            </p:cNvSpPr>
            <p:nvPr/>
          </p:nvSpPr>
          <p:spPr bwMode="auto">
            <a:xfrm>
              <a:off x="1043" y="2749"/>
              <a:ext cx="18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600" b="1">
                  <a:solidFill>
                    <a:srgbClr val="000000"/>
                  </a:solidFill>
                  <a:latin typeface="Arial" panose="020B0604020202020204" pitchFamily="34" charset="0"/>
                </a:rPr>
                <a:t>-3</a:t>
              </a:r>
              <a:endParaRPr lang="en-US" altLang="zh-CN" sz="1800"/>
            </a:p>
          </p:txBody>
        </p:sp>
        <p:sp>
          <p:nvSpPr>
            <p:cNvPr id="108573" name="Rectangle 30">
              <a:extLst>
                <a:ext uri="{FF2B5EF4-FFF2-40B4-BE49-F238E27FC236}">
                  <a16:creationId xmlns:a16="http://schemas.microsoft.com/office/drawing/2014/main" id="{D3B9B846-C899-41D2-9EF9-12C8F431CED4}"/>
                </a:ext>
              </a:extLst>
            </p:cNvPr>
            <p:cNvSpPr>
              <a:spLocks noChangeArrowheads="1"/>
            </p:cNvSpPr>
            <p:nvPr/>
          </p:nvSpPr>
          <p:spPr bwMode="auto">
            <a:xfrm>
              <a:off x="1043" y="2167"/>
              <a:ext cx="18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600" b="1">
                  <a:solidFill>
                    <a:srgbClr val="000000"/>
                  </a:solidFill>
                  <a:latin typeface="Arial" panose="020B0604020202020204" pitchFamily="34" charset="0"/>
                </a:rPr>
                <a:t>-2</a:t>
              </a:r>
              <a:endParaRPr lang="en-US" altLang="zh-CN" sz="1800"/>
            </a:p>
          </p:txBody>
        </p:sp>
        <p:sp>
          <p:nvSpPr>
            <p:cNvPr id="108574" name="Rectangle 31">
              <a:extLst>
                <a:ext uri="{FF2B5EF4-FFF2-40B4-BE49-F238E27FC236}">
                  <a16:creationId xmlns:a16="http://schemas.microsoft.com/office/drawing/2014/main" id="{1B36FBA9-CF0B-497B-9B5D-AD4F2801637B}"/>
                </a:ext>
              </a:extLst>
            </p:cNvPr>
            <p:cNvSpPr>
              <a:spLocks noChangeArrowheads="1"/>
            </p:cNvSpPr>
            <p:nvPr/>
          </p:nvSpPr>
          <p:spPr bwMode="auto">
            <a:xfrm>
              <a:off x="1043" y="1586"/>
              <a:ext cx="187"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600" b="1">
                  <a:solidFill>
                    <a:srgbClr val="000000"/>
                  </a:solidFill>
                  <a:latin typeface="Arial" panose="020B0604020202020204" pitchFamily="34" charset="0"/>
                </a:rPr>
                <a:t>-1</a:t>
              </a:r>
              <a:endParaRPr lang="en-US" altLang="zh-CN" sz="1800"/>
            </a:p>
          </p:txBody>
        </p:sp>
        <p:sp>
          <p:nvSpPr>
            <p:cNvPr id="108575" name="Rectangle 32">
              <a:extLst>
                <a:ext uri="{FF2B5EF4-FFF2-40B4-BE49-F238E27FC236}">
                  <a16:creationId xmlns:a16="http://schemas.microsoft.com/office/drawing/2014/main" id="{C04A4DE5-AB3D-48BA-AEB3-16F434A0F583}"/>
                </a:ext>
              </a:extLst>
            </p:cNvPr>
            <p:cNvSpPr>
              <a:spLocks noChangeArrowheads="1"/>
            </p:cNvSpPr>
            <p:nvPr/>
          </p:nvSpPr>
          <p:spPr bwMode="auto">
            <a:xfrm>
              <a:off x="1082" y="1005"/>
              <a:ext cx="141"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600" b="1">
                  <a:solidFill>
                    <a:srgbClr val="000000"/>
                  </a:solidFill>
                  <a:latin typeface="Arial" panose="020B0604020202020204" pitchFamily="34" charset="0"/>
                </a:rPr>
                <a:t>0</a:t>
              </a:r>
              <a:endParaRPr lang="en-US" altLang="zh-CN" sz="1800"/>
            </a:p>
          </p:txBody>
        </p:sp>
        <p:sp>
          <p:nvSpPr>
            <p:cNvPr id="108576" name="Line 33">
              <a:extLst>
                <a:ext uri="{FF2B5EF4-FFF2-40B4-BE49-F238E27FC236}">
                  <a16:creationId xmlns:a16="http://schemas.microsoft.com/office/drawing/2014/main" id="{8084D257-DB50-42C6-B4E7-63F202D487E6}"/>
                </a:ext>
              </a:extLst>
            </p:cNvPr>
            <p:cNvSpPr>
              <a:spLocks noChangeShapeType="1"/>
            </p:cNvSpPr>
            <p:nvPr/>
          </p:nvSpPr>
          <p:spPr bwMode="auto">
            <a:xfrm>
              <a:off x="1176" y="3406"/>
              <a:ext cx="44"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7" name="Line 34">
              <a:extLst>
                <a:ext uri="{FF2B5EF4-FFF2-40B4-BE49-F238E27FC236}">
                  <a16:creationId xmlns:a16="http://schemas.microsoft.com/office/drawing/2014/main" id="{C139A194-9C53-41A4-8B45-1D8C6A735136}"/>
                </a:ext>
              </a:extLst>
            </p:cNvPr>
            <p:cNvSpPr>
              <a:spLocks noChangeShapeType="1"/>
            </p:cNvSpPr>
            <p:nvPr/>
          </p:nvSpPr>
          <p:spPr bwMode="auto">
            <a:xfrm>
              <a:off x="1220" y="3116"/>
              <a:ext cx="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8" name="Line 35">
              <a:extLst>
                <a:ext uri="{FF2B5EF4-FFF2-40B4-BE49-F238E27FC236}">
                  <a16:creationId xmlns:a16="http://schemas.microsoft.com/office/drawing/2014/main" id="{621F3662-98CE-4218-9D3E-69FA0A12AD55}"/>
                </a:ext>
              </a:extLst>
            </p:cNvPr>
            <p:cNvSpPr>
              <a:spLocks noChangeShapeType="1"/>
            </p:cNvSpPr>
            <p:nvPr/>
          </p:nvSpPr>
          <p:spPr bwMode="auto">
            <a:xfrm>
              <a:off x="1176" y="2825"/>
              <a:ext cx="44"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79" name="Line 36">
              <a:extLst>
                <a:ext uri="{FF2B5EF4-FFF2-40B4-BE49-F238E27FC236}">
                  <a16:creationId xmlns:a16="http://schemas.microsoft.com/office/drawing/2014/main" id="{9B732FA3-2AF7-4728-A5AE-39FA119A3E7D}"/>
                </a:ext>
              </a:extLst>
            </p:cNvPr>
            <p:cNvSpPr>
              <a:spLocks noChangeShapeType="1"/>
            </p:cNvSpPr>
            <p:nvPr/>
          </p:nvSpPr>
          <p:spPr bwMode="auto">
            <a:xfrm>
              <a:off x="1220" y="2535"/>
              <a:ext cx="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0" name="Line 37">
              <a:extLst>
                <a:ext uri="{FF2B5EF4-FFF2-40B4-BE49-F238E27FC236}">
                  <a16:creationId xmlns:a16="http://schemas.microsoft.com/office/drawing/2014/main" id="{A9116A57-4155-4A5F-8EDB-EDD4A75175FB}"/>
                </a:ext>
              </a:extLst>
            </p:cNvPr>
            <p:cNvSpPr>
              <a:spLocks noChangeShapeType="1"/>
            </p:cNvSpPr>
            <p:nvPr/>
          </p:nvSpPr>
          <p:spPr bwMode="auto">
            <a:xfrm>
              <a:off x="1176" y="2244"/>
              <a:ext cx="44"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1" name="Line 38">
              <a:extLst>
                <a:ext uri="{FF2B5EF4-FFF2-40B4-BE49-F238E27FC236}">
                  <a16:creationId xmlns:a16="http://schemas.microsoft.com/office/drawing/2014/main" id="{6C725A48-812E-4A92-8838-72706305BE92}"/>
                </a:ext>
              </a:extLst>
            </p:cNvPr>
            <p:cNvSpPr>
              <a:spLocks noChangeShapeType="1"/>
            </p:cNvSpPr>
            <p:nvPr/>
          </p:nvSpPr>
          <p:spPr bwMode="auto">
            <a:xfrm>
              <a:off x="1220" y="1954"/>
              <a:ext cx="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2" name="Line 39">
              <a:extLst>
                <a:ext uri="{FF2B5EF4-FFF2-40B4-BE49-F238E27FC236}">
                  <a16:creationId xmlns:a16="http://schemas.microsoft.com/office/drawing/2014/main" id="{A157240D-E281-40DE-83B3-00A44D68F2D8}"/>
                </a:ext>
              </a:extLst>
            </p:cNvPr>
            <p:cNvSpPr>
              <a:spLocks noChangeShapeType="1"/>
            </p:cNvSpPr>
            <p:nvPr/>
          </p:nvSpPr>
          <p:spPr bwMode="auto">
            <a:xfrm>
              <a:off x="1176" y="1663"/>
              <a:ext cx="44"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3" name="Line 40">
              <a:extLst>
                <a:ext uri="{FF2B5EF4-FFF2-40B4-BE49-F238E27FC236}">
                  <a16:creationId xmlns:a16="http://schemas.microsoft.com/office/drawing/2014/main" id="{99804E31-C696-4106-9852-EA08E538A279}"/>
                </a:ext>
              </a:extLst>
            </p:cNvPr>
            <p:cNvSpPr>
              <a:spLocks noChangeShapeType="1"/>
            </p:cNvSpPr>
            <p:nvPr/>
          </p:nvSpPr>
          <p:spPr bwMode="auto">
            <a:xfrm>
              <a:off x="1220" y="1373"/>
              <a:ext cx="0"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4" name="Line 41">
              <a:extLst>
                <a:ext uri="{FF2B5EF4-FFF2-40B4-BE49-F238E27FC236}">
                  <a16:creationId xmlns:a16="http://schemas.microsoft.com/office/drawing/2014/main" id="{EA3B1092-CCD5-4E18-A1AD-82F06E44B344}"/>
                </a:ext>
              </a:extLst>
            </p:cNvPr>
            <p:cNvSpPr>
              <a:spLocks noChangeShapeType="1"/>
            </p:cNvSpPr>
            <p:nvPr/>
          </p:nvSpPr>
          <p:spPr bwMode="auto">
            <a:xfrm>
              <a:off x="1176" y="1081"/>
              <a:ext cx="44" cy="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5" name="Line 42">
              <a:extLst>
                <a:ext uri="{FF2B5EF4-FFF2-40B4-BE49-F238E27FC236}">
                  <a16:creationId xmlns:a16="http://schemas.microsoft.com/office/drawing/2014/main" id="{79E6EA18-2B0E-4AB8-8B92-876BE1F95568}"/>
                </a:ext>
              </a:extLst>
            </p:cNvPr>
            <p:cNvSpPr>
              <a:spLocks noChangeShapeType="1"/>
            </p:cNvSpPr>
            <p:nvPr/>
          </p:nvSpPr>
          <p:spPr bwMode="auto">
            <a:xfrm flipV="1">
              <a:off x="1220" y="1081"/>
              <a:ext cx="0" cy="232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6" name="Freeform 43">
              <a:extLst>
                <a:ext uri="{FF2B5EF4-FFF2-40B4-BE49-F238E27FC236}">
                  <a16:creationId xmlns:a16="http://schemas.microsoft.com/office/drawing/2014/main" id="{27692EC6-5D35-42D6-80E2-5C8C6B838B0A}"/>
                </a:ext>
              </a:extLst>
            </p:cNvPr>
            <p:cNvSpPr>
              <a:spLocks/>
            </p:cNvSpPr>
            <p:nvPr/>
          </p:nvSpPr>
          <p:spPr bwMode="auto">
            <a:xfrm>
              <a:off x="1220" y="1081"/>
              <a:ext cx="2500" cy="1082"/>
            </a:xfrm>
            <a:custGeom>
              <a:avLst/>
              <a:gdLst>
                <a:gd name="T0" fmla="*/ 0 w 2500"/>
                <a:gd name="T1" fmla="*/ 0 h 1082"/>
                <a:gd name="T2" fmla="*/ 1344 w 2500"/>
                <a:gd name="T3" fmla="*/ 582 h 1082"/>
                <a:gd name="T4" fmla="*/ 2500 w 2500"/>
                <a:gd name="T5" fmla="*/ 1082 h 1082"/>
                <a:gd name="T6" fmla="*/ 0 60000 65536"/>
                <a:gd name="T7" fmla="*/ 0 60000 65536"/>
                <a:gd name="T8" fmla="*/ 0 60000 65536"/>
              </a:gdLst>
              <a:ahLst/>
              <a:cxnLst>
                <a:cxn ang="T6">
                  <a:pos x="T0" y="T1"/>
                </a:cxn>
                <a:cxn ang="T7">
                  <a:pos x="T2" y="T3"/>
                </a:cxn>
                <a:cxn ang="T8">
                  <a:pos x="T4" y="T5"/>
                </a:cxn>
              </a:cxnLst>
              <a:rect l="0" t="0" r="r" b="b"/>
              <a:pathLst>
                <a:path w="2500" h="1082">
                  <a:moveTo>
                    <a:pt x="0" y="0"/>
                  </a:moveTo>
                  <a:lnTo>
                    <a:pt x="1344" y="582"/>
                  </a:lnTo>
                  <a:lnTo>
                    <a:pt x="2500" y="1082"/>
                  </a:lnTo>
                </a:path>
              </a:pathLst>
            </a:custGeom>
            <a:noFill/>
            <a:ln w="38100">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587" name="Freeform 44">
              <a:extLst>
                <a:ext uri="{FF2B5EF4-FFF2-40B4-BE49-F238E27FC236}">
                  <a16:creationId xmlns:a16="http://schemas.microsoft.com/office/drawing/2014/main" id="{5C999816-F79B-47EB-BBA3-54120BE814AA}"/>
                </a:ext>
              </a:extLst>
            </p:cNvPr>
            <p:cNvSpPr>
              <a:spLocks/>
            </p:cNvSpPr>
            <p:nvPr/>
          </p:nvSpPr>
          <p:spPr bwMode="auto">
            <a:xfrm>
              <a:off x="1220" y="1081"/>
              <a:ext cx="2500" cy="1838"/>
            </a:xfrm>
            <a:custGeom>
              <a:avLst/>
              <a:gdLst>
                <a:gd name="T0" fmla="*/ 0 w 2500"/>
                <a:gd name="T1" fmla="*/ 0 h 1838"/>
                <a:gd name="T2" fmla="*/ 1344 w 2500"/>
                <a:gd name="T3" fmla="*/ 989 h 1838"/>
                <a:gd name="T4" fmla="*/ 2500 w 2500"/>
                <a:gd name="T5" fmla="*/ 1838 h 1838"/>
                <a:gd name="T6" fmla="*/ 0 60000 65536"/>
                <a:gd name="T7" fmla="*/ 0 60000 65536"/>
                <a:gd name="T8" fmla="*/ 0 60000 65536"/>
              </a:gdLst>
              <a:ahLst/>
              <a:cxnLst>
                <a:cxn ang="T6">
                  <a:pos x="T0" y="T1"/>
                </a:cxn>
                <a:cxn ang="T7">
                  <a:pos x="T2" y="T3"/>
                </a:cxn>
                <a:cxn ang="T8">
                  <a:pos x="T4" y="T5"/>
                </a:cxn>
              </a:cxnLst>
              <a:rect l="0" t="0" r="r" b="b"/>
              <a:pathLst>
                <a:path w="2500" h="1838">
                  <a:moveTo>
                    <a:pt x="0" y="0"/>
                  </a:moveTo>
                  <a:lnTo>
                    <a:pt x="1344" y="989"/>
                  </a:lnTo>
                  <a:lnTo>
                    <a:pt x="2500" y="1838"/>
                  </a:lnTo>
                </a:path>
              </a:pathLst>
            </a:custGeom>
            <a:noFill/>
            <a:ln w="38100">
              <a:solidFill>
                <a:srgbClr val="00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8588" name="Line 45">
              <a:extLst>
                <a:ext uri="{FF2B5EF4-FFF2-40B4-BE49-F238E27FC236}">
                  <a16:creationId xmlns:a16="http://schemas.microsoft.com/office/drawing/2014/main" id="{05BB310F-91DE-4A48-809D-D61B33978E5C}"/>
                </a:ext>
              </a:extLst>
            </p:cNvPr>
            <p:cNvSpPr>
              <a:spLocks noChangeShapeType="1"/>
            </p:cNvSpPr>
            <p:nvPr/>
          </p:nvSpPr>
          <p:spPr bwMode="auto">
            <a:xfrm>
              <a:off x="2573" y="1088"/>
              <a:ext cx="0" cy="6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89" name="Line 46">
              <a:extLst>
                <a:ext uri="{FF2B5EF4-FFF2-40B4-BE49-F238E27FC236}">
                  <a16:creationId xmlns:a16="http://schemas.microsoft.com/office/drawing/2014/main" id="{185EEDFA-6F0B-4C90-94AC-056C770E1744}"/>
                </a:ext>
              </a:extLst>
            </p:cNvPr>
            <p:cNvSpPr>
              <a:spLocks noChangeShapeType="1"/>
            </p:cNvSpPr>
            <p:nvPr/>
          </p:nvSpPr>
          <p:spPr bwMode="auto">
            <a:xfrm>
              <a:off x="2573" y="1231"/>
              <a:ext cx="0" cy="6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0" name="Line 47">
              <a:extLst>
                <a:ext uri="{FF2B5EF4-FFF2-40B4-BE49-F238E27FC236}">
                  <a16:creationId xmlns:a16="http://schemas.microsoft.com/office/drawing/2014/main" id="{3972B4B9-7D40-4B32-BF11-B8A911FD4973}"/>
                </a:ext>
              </a:extLst>
            </p:cNvPr>
            <p:cNvSpPr>
              <a:spLocks noChangeShapeType="1"/>
            </p:cNvSpPr>
            <p:nvPr/>
          </p:nvSpPr>
          <p:spPr bwMode="auto">
            <a:xfrm>
              <a:off x="2573" y="1375"/>
              <a:ext cx="0" cy="6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1" name="Line 48">
              <a:extLst>
                <a:ext uri="{FF2B5EF4-FFF2-40B4-BE49-F238E27FC236}">
                  <a16:creationId xmlns:a16="http://schemas.microsoft.com/office/drawing/2014/main" id="{28BC7AAB-3352-43EB-B337-2999BD4A880C}"/>
                </a:ext>
              </a:extLst>
            </p:cNvPr>
            <p:cNvSpPr>
              <a:spLocks noChangeShapeType="1"/>
            </p:cNvSpPr>
            <p:nvPr/>
          </p:nvSpPr>
          <p:spPr bwMode="auto">
            <a:xfrm>
              <a:off x="2573" y="1519"/>
              <a:ext cx="0" cy="6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2" name="Line 49">
              <a:extLst>
                <a:ext uri="{FF2B5EF4-FFF2-40B4-BE49-F238E27FC236}">
                  <a16:creationId xmlns:a16="http://schemas.microsoft.com/office/drawing/2014/main" id="{A00E59E9-761D-4BEB-8366-8F4095BAFE64}"/>
                </a:ext>
              </a:extLst>
            </p:cNvPr>
            <p:cNvSpPr>
              <a:spLocks noChangeShapeType="1"/>
            </p:cNvSpPr>
            <p:nvPr/>
          </p:nvSpPr>
          <p:spPr bwMode="auto">
            <a:xfrm>
              <a:off x="2573" y="1663"/>
              <a:ext cx="0" cy="6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3" name="Line 50">
              <a:extLst>
                <a:ext uri="{FF2B5EF4-FFF2-40B4-BE49-F238E27FC236}">
                  <a16:creationId xmlns:a16="http://schemas.microsoft.com/office/drawing/2014/main" id="{1834682A-989F-42B4-BE7F-1662EEC776BF}"/>
                </a:ext>
              </a:extLst>
            </p:cNvPr>
            <p:cNvSpPr>
              <a:spLocks noChangeShapeType="1"/>
            </p:cNvSpPr>
            <p:nvPr/>
          </p:nvSpPr>
          <p:spPr bwMode="auto">
            <a:xfrm>
              <a:off x="2573" y="1806"/>
              <a:ext cx="0" cy="6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4" name="Line 51">
              <a:extLst>
                <a:ext uri="{FF2B5EF4-FFF2-40B4-BE49-F238E27FC236}">
                  <a16:creationId xmlns:a16="http://schemas.microsoft.com/office/drawing/2014/main" id="{B068B803-A39C-4474-B420-D23C67E08D08}"/>
                </a:ext>
              </a:extLst>
            </p:cNvPr>
            <p:cNvSpPr>
              <a:spLocks noChangeShapeType="1"/>
            </p:cNvSpPr>
            <p:nvPr/>
          </p:nvSpPr>
          <p:spPr bwMode="auto">
            <a:xfrm>
              <a:off x="2573" y="1950"/>
              <a:ext cx="0" cy="61"/>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595" name="Rectangle 52">
              <a:extLst>
                <a:ext uri="{FF2B5EF4-FFF2-40B4-BE49-F238E27FC236}">
                  <a16:creationId xmlns:a16="http://schemas.microsoft.com/office/drawing/2014/main" id="{30E2200C-A169-4103-B01C-3A03DEC73EBE}"/>
                </a:ext>
              </a:extLst>
            </p:cNvPr>
            <p:cNvSpPr>
              <a:spLocks noChangeArrowheads="1"/>
            </p:cNvSpPr>
            <p:nvPr/>
          </p:nvSpPr>
          <p:spPr bwMode="auto">
            <a:xfrm>
              <a:off x="3778" y="2146"/>
              <a:ext cx="790"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200" b="1">
                  <a:solidFill>
                    <a:srgbClr val="000000"/>
                  </a:solidFill>
                  <a:latin typeface="Times New Roman" panose="02020603050405020304" pitchFamily="18" charset="0"/>
                </a:rPr>
                <a:t>Ar,Kr,Xe</a:t>
              </a:r>
              <a:endParaRPr lang="en-US" altLang="zh-CN" sz="1800"/>
            </a:p>
          </p:txBody>
        </p:sp>
        <p:sp>
          <p:nvSpPr>
            <p:cNvPr id="108596" name="Rectangle 53">
              <a:extLst>
                <a:ext uri="{FF2B5EF4-FFF2-40B4-BE49-F238E27FC236}">
                  <a16:creationId xmlns:a16="http://schemas.microsoft.com/office/drawing/2014/main" id="{E37C1247-327C-46CE-AC89-5A9E38F0C4EF}"/>
                </a:ext>
              </a:extLst>
            </p:cNvPr>
            <p:cNvSpPr>
              <a:spLocks noChangeArrowheads="1"/>
            </p:cNvSpPr>
            <p:nvPr/>
          </p:nvSpPr>
          <p:spPr bwMode="auto">
            <a:xfrm>
              <a:off x="2614" y="346"/>
              <a:ext cx="25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800">
                  <a:solidFill>
                    <a:srgbClr val="000000"/>
                  </a:solidFill>
                  <a:latin typeface="Times New Roman" panose="02020603050405020304" pitchFamily="18" charset="0"/>
                </a:rPr>
                <a:t>1/</a:t>
              </a:r>
              <a:r>
                <a:rPr lang="en-US" altLang="zh-CN" sz="1800" i="1">
                  <a:solidFill>
                    <a:srgbClr val="000000"/>
                  </a:solidFill>
                  <a:latin typeface="Times New Roman" panose="02020603050405020304" pitchFamily="18" charset="0"/>
                </a:rPr>
                <a:t>T</a:t>
              </a:r>
              <a:endParaRPr lang="en-US" altLang="zh-CN" sz="1800" i="1"/>
            </a:p>
          </p:txBody>
        </p:sp>
        <p:sp>
          <p:nvSpPr>
            <p:cNvPr id="108597" name="Rectangle 54">
              <a:extLst>
                <a:ext uri="{FF2B5EF4-FFF2-40B4-BE49-F238E27FC236}">
                  <a16:creationId xmlns:a16="http://schemas.microsoft.com/office/drawing/2014/main" id="{176C2D9D-27A0-43B3-BB1D-34B288A10E94}"/>
                </a:ext>
              </a:extLst>
            </p:cNvPr>
            <p:cNvSpPr>
              <a:spLocks noChangeArrowheads="1"/>
            </p:cNvSpPr>
            <p:nvPr/>
          </p:nvSpPr>
          <p:spPr bwMode="auto">
            <a:xfrm>
              <a:off x="2860" y="480"/>
              <a:ext cx="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500">
                  <a:solidFill>
                    <a:srgbClr val="000000"/>
                  </a:solidFill>
                  <a:latin typeface="Times New Roman" panose="02020603050405020304" pitchFamily="18" charset="0"/>
                </a:rPr>
                <a:t>r</a:t>
              </a:r>
              <a:endParaRPr lang="en-US" altLang="zh-CN" sz="1800"/>
            </a:p>
          </p:txBody>
        </p:sp>
        <p:sp>
          <p:nvSpPr>
            <p:cNvPr id="108598" name="Rectangle 55">
              <a:extLst>
                <a:ext uri="{FF2B5EF4-FFF2-40B4-BE49-F238E27FC236}">
                  <a16:creationId xmlns:a16="http://schemas.microsoft.com/office/drawing/2014/main" id="{10FC9259-33D2-42DF-A262-9E441F17EA26}"/>
                </a:ext>
              </a:extLst>
            </p:cNvPr>
            <p:cNvSpPr>
              <a:spLocks noChangeArrowheads="1"/>
            </p:cNvSpPr>
            <p:nvPr/>
          </p:nvSpPr>
          <p:spPr bwMode="auto">
            <a:xfrm rot="-5400000">
              <a:off x="625" y="1812"/>
              <a:ext cx="2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800">
                  <a:solidFill>
                    <a:srgbClr val="000000"/>
                  </a:solidFill>
                  <a:latin typeface="Times New Roman" panose="02020603050405020304" pitchFamily="18" charset="0"/>
                </a:rPr>
                <a:t>lg</a:t>
              </a:r>
              <a:endParaRPr lang="en-US" altLang="zh-CN" sz="1800"/>
            </a:p>
          </p:txBody>
        </p:sp>
        <p:sp>
          <p:nvSpPr>
            <p:cNvPr id="108599" name="Rectangle 56">
              <a:extLst>
                <a:ext uri="{FF2B5EF4-FFF2-40B4-BE49-F238E27FC236}">
                  <a16:creationId xmlns:a16="http://schemas.microsoft.com/office/drawing/2014/main" id="{8E6AD586-897C-4261-BCB8-432D794B5FE4}"/>
                </a:ext>
              </a:extLst>
            </p:cNvPr>
            <p:cNvSpPr>
              <a:spLocks noChangeArrowheads="1"/>
            </p:cNvSpPr>
            <p:nvPr/>
          </p:nvSpPr>
          <p:spPr bwMode="auto">
            <a:xfrm rot="-5400000">
              <a:off x="654" y="1698"/>
              <a:ext cx="1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800" i="1">
                  <a:solidFill>
                    <a:srgbClr val="000000"/>
                  </a:solidFill>
                  <a:latin typeface="Times New Roman" panose="02020603050405020304" pitchFamily="18" charset="0"/>
                </a:rPr>
                <a:t>p</a:t>
              </a:r>
              <a:endParaRPr lang="en-US" altLang="zh-CN" sz="1800"/>
            </a:p>
          </p:txBody>
        </p:sp>
        <p:sp>
          <p:nvSpPr>
            <p:cNvPr id="108600" name="Rectangle 57">
              <a:extLst>
                <a:ext uri="{FF2B5EF4-FFF2-40B4-BE49-F238E27FC236}">
                  <a16:creationId xmlns:a16="http://schemas.microsoft.com/office/drawing/2014/main" id="{87D1B25A-B422-4402-A182-4CD6C1122E2A}"/>
                </a:ext>
              </a:extLst>
            </p:cNvPr>
            <p:cNvSpPr>
              <a:spLocks noChangeArrowheads="1"/>
            </p:cNvSpPr>
            <p:nvPr/>
          </p:nvSpPr>
          <p:spPr bwMode="auto">
            <a:xfrm rot="-5400000">
              <a:off x="785" y="1703"/>
              <a:ext cx="8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400">
                  <a:solidFill>
                    <a:srgbClr val="000000"/>
                  </a:solidFill>
                  <a:latin typeface="Times New Roman" panose="02020603050405020304" pitchFamily="18" charset="0"/>
                </a:rPr>
                <a:t>r</a:t>
              </a:r>
              <a:endParaRPr lang="en-US" altLang="zh-CN" sz="1800"/>
            </a:p>
          </p:txBody>
        </p:sp>
        <p:sp>
          <p:nvSpPr>
            <p:cNvPr id="108601" name="Rectangle 58">
              <a:extLst>
                <a:ext uri="{FF2B5EF4-FFF2-40B4-BE49-F238E27FC236}">
                  <a16:creationId xmlns:a16="http://schemas.microsoft.com/office/drawing/2014/main" id="{3B28D9D7-B7A3-4A73-BE38-90A4C6F697C4}"/>
                </a:ext>
              </a:extLst>
            </p:cNvPr>
            <p:cNvSpPr>
              <a:spLocks noChangeArrowheads="1"/>
            </p:cNvSpPr>
            <p:nvPr/>
          </p:nvSpPr>
          <p:spPr bwMode="auto">
            <a:xfrm rot="-5400000">
              <a:off x="603" y="1654"/>
              <a:ext cx="11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400">
                  <a:solidFill>
                    <a:srgbClr val="000000"/>
                  </a:solidFill>
                  <a:latin typeface="Times New Roman" panose="02020603050405020304" pitchFamily="18" charset="0"/>
                </a:rPr>
                <a:t>S</a:t>
              </a:r>
              <a:endParaRPr lang="en-US" altLang="zh-CN" sz="1800"/>
            </a:p>
          </p:txBody>
        </p:sp>
        <p:sp>
          <p:nvSpPr>
            <p:cNvPr id="108602" name="Rectangle 59">
              <a:extLst>
                <a:ext uri="{FF2B5EF4-FFF2-40B4-BE49-F238E27FC236}">
                  <a16:creationId xmlns:a16="http://schemas.microsoft.com/office/drawing/2014/main" id="{872A64DC-B6D9-4646-AFBF-BCA4E0951D88}"/>
                </a:ext>
              </a:extLst>
            </p:cNvPr>
            <p:cNvSpPr>
              <a:spLocks noChangeArrowheads="1"/>
            </p:cNvSpPr>
            <p:nvPr/>
          </p:nvSpPr>
          <p:spPr bwMode="auto">
            <a:xfrm>
              <a:off x="2768" y="672"/>
              <a:ext cx="87"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1500">
                  <a:solidFill>
                    <a:srgbClr val="000000"/>
                  </a:solidFill>
                  <a:latin typeface="Arial" panose="020B0604020202020204" pitchFamily="34" charset="0"/>
                </a:rPr>
                <a:t> </a:t>
              </a:r>
              <a:endParaRPr lang="en-US" altLang="zh-CN" sz="1800"/>
            </a:p>
          </p:txBody>
        </p:sp>
      </p:grpSp>
      <p:sp>
        <p:nvSpPr>
          <p:cNvPr id="108547" name="Text Box 7">
            <a:extLst>
              <a:ext uri="{FF2B5EF4-FFF2-40B4-BE49-F238E27FC236}">
                <a16:creationId xmlns:a16="http://schemas.microsoft.com/office/drawing/2014/main" id="{03871714-6792-4BAF-B5EB-9D54ED98CC85}"/>
              </a:ext>
            </a:extLst>
          </p:cNvPr>
          <p:cNvSpPr txBox="1">
            <a:spLocks noChangeArrowheads="1"/>
          </p:cNvSpPr>
          <p:nvPr/>
        </p:nvSpPr>
        <p:spPr bwMode="auto">
          <a:xfrm>
            <a:off x="3203575" y="5516563"/>
            <a:ext cx="324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2800" b="1">
                <a:latin typeface="Times New Roman" panose="02020603050405020304" pitchFamily="18" charset="0"/>
              </a:rPr>
              <a:t>lg</a:t>
            </a:r>
            <a:r>
              <a:rPr lang="en-US" altLang="zh-CN" sz="2800" b="1" i="1">
                <a:latin typeface="Times New Roman" panose="02020603050405020304" pitchFamily="18" charset="0"/>
              </a:rPr>
              <a:t>p</a:t>
            </a:r>
            <a:r>
              <a:rPr lang="en-US" altLang="zh-CN" sz="2800" b="1" baseline="-25000">
                <a:latin typeface="Times New Roman" panose="02020603050405020304" pitchFamily="18" charset="0"/>
              </a:rPr>
              <a:t>r</a:t>
            </a:r>
            <a:r>
              <a:rPr lang="en-US" altLang="zh-CN" sz="2800" b="1" baseline="30000">
                <a:latin typeface="Times New Roman" panose="02020603050405020304" pitchFamily="18" charset="0"/>
              </a:rPr>
              <a:t>S</a:t>
            </a:r>
            <a:r>
              <a:rPr lang="en-US" altLang="zh-CN" sz="2800" b="1">
                <a:latin typeface="Times New Roman" panose="02020603050405020304" pitchFamily="18" charset="0"/>
              </a:rPr>
              <a:t>~1/</a:t>
            </a:r>
            <a:r>
              <a:rPr lang="en-US" altLang="zh-CN" sz="2800" b="1" i="1">
                <a:latin typeface="Times New Roman" panose="02020603050405020304" pitchFamily="18" charset="0"/>
              </a:rPr>
              <a:t>T</a:t>
            </a:r>
            <a:r>
              <a:rPr lang="en-US" altLang="zh-CN" sz="2800" b="1" baseline="-25000">
                <a:latin typeface="Times New Roman" panose="02020603050405020304" pitchFamily="18" charset="0"/>
              </a:rPr>
              <a:t>r</a:t>
            </a:r>
            <a:r>
              <a:rPr lang="zh-CN" altLang="en-US" sz="2800" b="1">
                <a:latin typeface="Times New Roman" panose="02020603050405020304" pitchFamily="18" charset="0"/>
              </a:rPr>
              <a:t>图</a:t>
            </a:r>
            <a:r>
              <a:rPr lang="zh-CN" altLang="en-US" sz="2800">
                <a:latin typeface="Times New Roman" panose="02020603050405020304" pitchFamily="18" charset="0"/>
              </a:rPr>
              <a:t> </a:t>
            </a:r>
          </a:p>
        </p:txBody>
      </p:sp>
      <p:grpSp>
        <p:nvGrpSpPr>
          <p:cNvPr id="108548" name="Group 3">
            <a:extLst>
              <a:ext uri="{FF2B5EF4-FFF2-40B4-BE49-F238E27FC236}">
                <a16:creationId xmlns:a16="http://schemas.microsoft.com/office/drawing/2014/main" id="{16E2B5BC-0E5A-4CA0-931B-4AA69DC9F66B}"/>
              </a:ext>
            </a:extLst>
          </p:cNvPr>
          <p:cNvGrpSpPr>
            <a:grpSpLocks/>
          </p:cNvGrpSpPr>
          <p:nvPr/>
        </p:nvGrpSpPr>
        <p:grpSpPr bwMode="auto">
          <a:xfrm>
            <a:off x="4659313" y="2876550"/>
            <a:ext cx="901700" cy="650875"/>
            <a:chOff x="2600" y="1584"/>
            <a:chExt cx="568" cy="410"/>
          </a:xfrm>
        </p:grpSpPr>
        <p:sp>
          <p:nvSpPr>
            <p:cNvPr id="108550" name="AutoShape 4">
              <a:extLst>
                <a:ext uri="{FF2B5EF4-FFF2-40B4-BE49-F238E27FC236}">
                  <a16:creationId xmlns:a16="http://schemas.microsoft.com/office/drawing/2014/main" id="{A166AA29-A8B7-4ADF-B6CA-D251CBE10A58}"/>
                </a:ext>
              </a:extLst>
            </p:cNvPr>
            <p:cNvSpPr>
              <a:spLocks/>
            </p:cNvSpPr>
            <p:nvPr/>
          </p:nvSpPr>
          <p:spPr bwMode="auto">
            <a:xfrm>
              <a:off x="2600" y="1584"/>
              <a:ext cx="144" cy="384"/>
            </a:xfrm>
            <a:prstGeom prst="rightBrace">
              <a:avLst>
                <a:gd name="adj1" fmla="val 22222"/>
                <a:gd name="adj2" fmla="val 50000"/>
              </a:avLst>
            </a:prstGeom>
            <a:noFill/>
            <a:ln w="31750">
              <a:solidFill>
                <a:srgbClr val="99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endParaRPr lang="zh-CN" altLang="en-US" sz="1800"/>
            </a:p>
          </p:txBody>
        </p:sp>
        <p:sp>
          <p:nvSpPr>
            <p:cNvPr id="108551" name="Text Box 5">
              <a:extLst>
                <a:ext uri="{FF2B5EF4-FFF2-40B4-BE49-F238E27FC236}">
                  <a16:creationId xmlns:a16="http://schemas.microsoft.com/office/drawing/2014/main" id="{1F970A2D-B9A8-40AD-9D24-4B4357F86B23}"/>
                </a:ext>
              </a:extLst>
            </p:cNvPr>
            <p:cNvSpPr txBox="1">
              <a:spLocks noChangeArrowheads="1"/>
            </p:cNvSpPr>
            <p:nvPr/>
          </p:nvSpPr>
          <p:spPr bwMode="auto">
            <a:xfrm>
              <a:off x="2784" y="1706"/>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1800" b="1">
                  <a:latin typeface="Times New Roman" panose="02020603050405020304" pitchFamily="18" charset="0"/>
                  <a:sym typeface="Symbol" panose="05050102010706020507" pitchFamily="18" charset="2"/>
                </a:rPr>
                <a:t></a:t>
              </a:r>
              <a:endParaRPr lang="en-US" altLang="zh-CN" sz="1800" b="1">
                <a:latin typeface="Times New Roman" panose="02020603050405020304" pitchFamily="18" charset="0"/>
              </a:endParaRPr>
            </a:p>
          </p:txBody>
        </p:sp>
      </p:grpSp>
      <p:sp>
        <p:nvSpPr>
          <p:cNvPr id="108549" name="Rectangle 6">
            <a:extLst>
              <a:ext uri="{FF2B5EF4-FFF2-40B4-BE49-F238E27FC236}">
                <a16:creationId xmlns:a16="http://schemas.microsoft.com/office/drawing/2014/main" id="{03D11147-474A-4E07-8D42-CF7DB327A6DF}"/>
              </a:ext>
            </a:extLst>
          </p:cNvPr>
          <p:cNvSpPr>
            <a:spLocks noChangeArrowheads="1"/>
          </p:cNvSpPr>
          <p:nvPr/>
        </p:nvSpPr>
        <p:spPr bwMode="auto">
          <a:xfrm>
            <a:off x="5876925" y="4292600"/>
            <a:ext cx="192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1800" b="1">
                <a:latin typeface="Times New Roman" panose="02020603050405020304" pitchFamily="18" charset="0"/>
              </a:rPr>
              <a:t>非球形分子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DB2CEC-0683-4860-9684-635EC8025843}"/>
              </a:ext>
            </a:extLst>
          </p:cNvPr>
          <p:cNvSpPr>
            <a:spLocks noGrp="1"/>
          </p:cNvSpPr>
          <p:nvPr>
            <p:ph sz="quarter" idx="10"/>
          </p:nvPr>
        </p:nvSpPr>
        <p:spPr/>
        <p:txBody>
          <a:bodyPr/>
          <a:lstStyle/>
          <a:p>
            <a:pPr>
              <a:buAutoNum type="arabicPeriod"/>
            </a:pPr>
            <a:r>
              <a:rPr lang="en-US" altLang="zh-CN" sz="3200" b="1" dirty="0">
                <a:latin typeface="Times New Roman" panose="02020603050405020304" pitchFamily="18" charset="0"/>
              </a:rPr>
              <a:t>SI</a:t>
            </a:r>
            <a:r>
              <a:rPr lang="zh-CN" altLang="en-US" sz="3200" b="1" dirty="0">
                <a:latin typeface="Times New Roman" panose="02020603050405020304" pitchFamily="18" charset="0"/>
              </a:rPr>
              <a:t>单位制的特点</a:t>
            </a:r>
            <a:endParaRPr lang="en-US" altLang="zh-CN" sz="3200" b="1" dirty="0">
              <a:latin typeface="Times New Roman" panose="02020603050405020304" pitchFamily="18" charset="0"/>
            </a:endParaRPr>
          </a:p>
          <a:p>
            <a:pPr lvl="2" indent="-342900">
              <a:buFont typeface="Wingdings" panose="05000000000000000000" pitchFamily="2" charset="2"/>
              <a:buChar char="Ø"/>
            </a:pPr>
            <a:r>
              <a:rPr lang="zh-CN" altLang="en-US" sz="2200" dirty="0"/>
              <a:t>遵</a:t>
            </a:r>
            <a:r>
              <a:rPr lang="zh-CN" altLang="en-US" sz="2800" dirty="0"/>
              <a:t>守建立单位制的原则</a:t>
            </a:r>
          </a:p>
          <a:p>
            <a:pPr lvl="2" indent="-342900">
              <a:buFont typeface="Wingdings" panose="05000000000000000000" pitchFamily="2" charset="2"/>
              <a:buChar char="Ø"/>
            </a:pPr>
            <a:r>
              <a:rPr lang="zh-CN" altLang="en-US" sz="2800" dirty="0"/>
              <a:t>遵守一贯性原则</a:t>
            </a:r>
          </a:p>
          <a:p>
            <a:pPr lvl="2" indent="-342900">
              <a:buFont typeface="Wingdings" panose="05000000000000000000" pitchFamily="2" charset="2"/>
              <a:buChar char="Ø"/>
            </a:pPr>
            <a:r>
              <a:rPr lang="zh-CN" altLang="en-US" sz="2800" dirty="0"/>
              <a:t>一量一单位</a:t>
            </a:r>
          </a:p>
          <a:p>
            <a:pPr lvl="2" indent="-342900">
              <a:buFont typeface="Wingdings" panose="05000000000000000000" pitchFamily="2" charset="2"/>
              <a:buChar char="Ø"/>
            </a:pPr>
            <a:r>
              <a:rPr lang="zh-CN" altLang="en-US" sz="2800" dirty="0"/>
              <a:t>十进制倍数单</a:t>
            </a:r>
            <a:r>
              <a:rPr lang="zh-CN" altLang="en-US" sz="2200" dirty="0"/>
              <a:t>位</a:t>
            </a:r>
          </a:p>
        </p:txBody>
      </p:sp>
    </p:spTree>
    <p:extLst>
      <p:ext uri="{BB962C8B-B14F-4D97-AF65-F5344CB8AC3E}">
        <p14:creationId xmlns:p14="http://schemas.microsoft.com/office/powerpoint/2010/main" val="1330841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02C5F962-5F8B-41FC-AB26-F8238DF63931}"/>
              </a:ext>
            </a:extLst>
          </p:cNvPr>
          <p:cNvSpPr>
            <a:spLocks noGrp="1" noChangeArrowheads="1"/>
          </p:cNvSpPr>
          <p:nvPr>
            <p:ph type="title"/>
          </p:nvPr>
        </p:nvSpPr>
        <p:spPr/>
        <p:txBody>
          <a:bodyPr/>
          <a:lstStyle/>
          <a:p>
            <a:r>
              <a:rPr lang="en-US" altLang="zh-CN"/>
              <a:t>2.2 </a:t>
            </a:r>
            <a:r>
              <a:rPr lang="zh-CN" altLang="en-US"/>
              <a:t>对应态原理</a:t>
            </a:r>
          </a:p>
        </p:txBody>
      </p:sp>
      <p:sp>
        <p:nvSpPr>
          <p:cNvPr id="109571" name="内容占位符 2">
            <a:extLst>
              <a:ext uri="{FF2B5EF4-FFF2-40B4-BE49-F238E27FC236}">
                <a16:creationId xmlns:a16="http://schemas.microsoft.com/office/drawing/2014/main" id="{C946B316-5282-47F0-92B3-3FC0A281223A}"/>
              </a:ext>
            </a:extLst>
          </p:cNvPr>
          <p:cNvSpPr>
            <a:spLocks noGrp="1" noChangeArrowheads="1"/>
          </p:cNvSpPr>
          <p:nvPr>
            <p:ph idx="1"/>
          </p:nvPr>
        </p:nvSpPr>
        <p:spPr/>
        <p:txBody>
          <a:bodyPr/>
          <a:lstStyle/>
          <a:p>
            <a:r>
              <a:rPr lang="zh-CN" altLang="en-US" sz="2800" b="1"/>
              <a:t>对应态原理认为：在相同的对比状态下，所有的物质表现出相同的性质。</a:t>
            </a:r>
          </a:p>
          <a:p>
            <a:endParaRPr lang="zh-CN" altLang="en-US"/>
          </a:p>
        </p:txBody>
      </p:sp>
      <p:sp>
        <p:nvSpPr>
          <p:cNvPr id="109572" name="Rectangle 3" descr="Rectangle: Click to edit Master text styles&#10;Second level&#10;Third level&#10;Fourth level&#10;Fifth level">
            <a:extLst>
              <a:ext uri="{FF2B5EF4-FFF2-40B4-BE49-F238E27FC236}">
                <a16:creationId xmlns:a16="http://schemas.microsoft.com/office/drawing/2014/main" id="{9281683B-9DA1-429D-B9E0-0B8A7EDCF8A5}"/>
              </a:ext>
            </a:extLst>
          </p:cNvPr>
          <p:cNvSpPr txBox="1">
            <a:spLocks noChangeArrowheads="1"/>
          </p:cNvSpPr>
          <p:nvPr/>
        </p:nvSpPr>
        <p:spPr bwMode="auto">
          <a:xfrm>
            <a:off x="1116013" y="2878138"/>
            <a:ext cx="28082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80000"/>
              </a:lnSpc>
              <a:buFont typeface="Wingdings" panose="05000000000000000000" pitchFamily="2" charset="2"/>
              <a:buNone/>
            </a:pPr>
            <a:r>
              <a:rPr lang="zh-CN" altLang="en-US" sz="3600" b="1">
                <a:solidFill>
                  <a:srgbClr val="FF0000"/>
                </a:solidFill>
              </a:rPr>
              <a:t>定义对比量</a:t>
            </a:r>
            <a:r>
              <a:rPr lang="en-US" altLang="zh-CN" sz="3600" b="1">
                <a:solidFill>
                  <a:srgbClr val="FF0000"/>
                </a:solidFill>
              </a:rPr>
              <a:t>:</a:t>
            </a:r>
            <a:endParaRPr lang="zh-CN" altLang="en-US" sz="3600" b="1">
              <a:solidFill>
                <a:srgbClr val="FF0000"/>
              </a:solidFill>
            </a:endParaRPr>
          </a:p>
        </p:txBody>
      </p:sp>
      <p:graphicFrame>
        <p:nvGraphicFramePr>
          <p:cNvPr id="109573" name="Object 4">
            <a:extLst>
              <a:ext uri="{FF2B5EF4-FFF2-40B4-BE49-F238E27FC236}">
                <a16:creationId xmlns:a16="http://schemas.microsoft.com/office/drawing/2014/main" id="{B4C3905D-A533-4C78-9739-1D6D165483BD}"/>
              </a:ext>
            </a:extLst>
          </p:cNvPr>
          <p:cNvGraphicFramePr>
            <a:graphicFrameLocks noChangeAspect="1"/>
          </p:cNvGraphicFramePr>
          <p:nvPr/>
        </p:nvGraphicFramePr>
        <p:xfrm>
          <a:off x="1125538" y="3789363"/>
          <a:ext cx="7040562" cy="750887"/>
        </p:xfrm>
        <a:graphic>
          <a:graphicData uri="http://schemas.openxmlformats.org/presentationml/2006/ole">
            <mc:AlternateContent xmlns:mc="http://schemas.openxmlformats.org/markup-compatibility/2006">
              <mc:Choice xmlns:v="urn:schemas-microsoft-com:vml" Requires="v">
                <p:oleObj spid="_x0000_s3080" name="Equation" r:id="rId3" imgW="1790700" imgH="190500" progId="Equation.DSMT4">
                  <p:embed/>
                </p:oleObj>
              </mc:Choice>
              <mc:Fallback>
                <p:oleObj name="Equation" r:id="rId3" imgW="1790700" imgH="190500" progId="Equation.DSMT4">
                  <p:embed/>
                  <p:pic>
                    <p:nvPicPr>
                      <p:cNvPr id="109573" name="Object 4">
                        <a:extLst>
                          <a:ext uri="{FF2B5EF4-FFF2-40B4-BE49-F238E27FC236}">
                            <a16:creationId xmlns:a16="http://schemas.microsoft.com/office/drawing/2014/main" id="{B4C3905D-A533-4C78-9739-1D6D165483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538" y="3789363"/>
                        <a:ext cx="7040562" cy="750887"/>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3EB3A86D-DBE2-461B-ABF3-F78F9784FB79}"/>
              </a:ext>
            </a:extLst>
          </p:cNvPr>
          <p:cNvSpPr>
            <a:spLocks noGrp="1" noChangeArrowheads="1"/>
          </p:cNvSpPr>
          <p:nvPr>
            <p:ph type="title"/>
          </p:nvPr>
        </p:nvSpPr>
        <p:spPr/>
        <p:txBody>
          <a:bodyPr/>
          <a:lstStyle/>
          <a:p>
            <a:endParaRPr lang="zh-CN" altLang="en-US"/>
          </a:p>
        </p:txBody>
      </p:sp>
      <p:sp>
        <p:nvSpPr>
          <p:cNvPr id="110595" name="内容占位符 2">
            <a:extLst>
              <a:ext uri="{FF2B5EF4-FFF2-40B4-BE49-F238E27FC236}">
                <a16:creationId xmlns:a16="http://schemas.microsoft.com/office/drawing/2014/main" id="{00D0028F-95DA-4EAE-B840-32C2B6997DE4}"/>
              </a:ext>
            </a:extLst>
          </p:cNvPr>
          <p:cNvSpPr>
            <a:spLocks noGrp="1" noChangeArrowheads="1"/>
          </p:cNvSpPr>
          <p:nvPr>
            <p:ph idx="1"/>
          </p:nvPr>
        </p:nvSpPr>
        <p:spPr/>
        <p:txBody>
          <a:bodyPr/>
          <a:lstStyle/>
          <a:p>
            <a:r>
              <a:rPr lang="zh-CN" altLang="en-US" sz="3200" b="1">
                <a:solidFill>
                  <a:srgbClr val="FF0000"/>
                </a:solidFill>
                <a:latin typeface="Times New Roman" panose="02020603050405020304" pitchFamily="18" charset="0"/>
              </a:rPr>
              <a:t>对比态</a:t>
            </a:r>
            <a:r>
              <a:rPr lang="en-US" altLang="zh-CN" sz="3200" b="1">
                <a:solidFill>
                  <a:srgbClr val="FF0000"/>
                </a:solidFill>
                <a:latin typeface="Times New Roman" panose="02020603050405020304" pitchFamily="18" charset="0"/>
              </a:rPr>
              <a:t>Van der Waals</a:t>
            </a:r>
            <a:r>
              <a:rPr lang="zh-CN" altLang="en-US" sz="3200" b="1">
                <a:solidFill>
                  <a:srgbClr val="FF0000"/>
                </a:solidFill>
                <a:latin typeface="Times New Roman" panose="02020603050405020304" pitchFamily="18" charset="0"/>
              </a:rPr>
              <a:t>方程</a:t>
            </a:r>
          </a:p>
          <a:p>
            <a:endParaRPr lang="zh-CN" altLang="en-US"/>
          </a:p>
        </p:txBody>
      </p:sp>
      <p:graphicFrame>
        <p:nvGraphicFramePr>
          <p:cNvPr id="110596" name="Object 5">
            <a:extLst>
              <a:ext uri="{FF2B5EF4-FFF2-40B4-BE49-F238E27FC236}">
                <a16:creationId xmlns:a16="http://schemas.microsoft.com/office/drawing/2014/main" id="{68B7574D-5F85-4246-BB1F-A9F621C3AFAD}"/>
              </a:ext>
            </a:extLst>
          </p:cNvPr>
          <p:cNvGraphicFramePr>
            <a:graphicFrameLocks noChangeAspect="1"/>
          </p:cNvGraphicFramePr>
          <p:nvPr/>
        </p:nvGraphicFramePr>
        <p:xfrm>
          <a:off x="2195513" y="2798763"/>
          <a:ext cx="4918075" cy="1482725"/>
        </p:xfrm>
        <a:graphic>
          <a:graphicData uri="http://schemas.openxmlformats.org/presentationml/2006/ole">
            <mc:AlternateContent xmlns:mc="http://schemas.openxmlformats.org/markup-compatibility/2006">
              <mc:Choice xmlns:v="urn:schemas-microsoft-com:vml" Requires="v">
                <p:oleObj spid="_x0000_s4104" name="Equation" r:id="rId3" imgW="1447800" imgH="431800" progId="Equation.DSMT4">
                  <p:embed/>
                </p:oleObj>
              </mc:Choice>
              <mc:Fallback>
                <p:oleObj name="Equation" r:id="rId3" imgW="1447800" imgH="431800" progId="Equation.DSMT4">
                  <p:embed/>
                  <p:pic>
                    <p:nvPicPr>
                      <p:cNvPr id="110596" name="Object 5">
                        <a:extLst>
                          <a:ext uri="{FF2B5EF4-FFF2-40B4-BE49-F238E27FC236}">
                            <a16:creationId xmlns:a16="http://schemas.microsoft.com/office/drawing/2014/main" id="{68B7574D-5F85-4246-BB1F-A9F621C3A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2798763"/>
                        <a:ext cx="4918075" cy="148272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597" name="Text Box 8">
            <a:extLst>
              <a:ext uri="{FF2B5EF4-FFF2-40B4-BE49-F238E27FC236}">
                <a16:creationId xmlns:a16="http://schemas.microsoft.com/office/drawing/2014/main" id="{9D8F6B19-C554-45BB-8845-04AB3772833B}"/>
              </a:ext>
            </a:extLst>
          </p:cNvPr>
          <p:cNvSpPr txBox="1">
            <a:spLocks noChangeArrowheads="1"/>
          </p:cNvSpPr>
          <p:nvPr/>
        </p:nvSpPr>
        <p:spPr bwMode="auto">
          <a:xfrm>
            <a:off x="17463" y="3846513"/>
            <a:ext cx="8243887"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endParaRPr lang="en-US" altLang="zh-CN" sz="1800" b="1"/>
          </a:p>
          <a:p>
            <a:pPr eaLnBrk="1" hangingPunct="1">
              <a:spcBef>
                <a:spcPct val="50000"/>
              </a:spcBef>
              <a:buClrTx/>
              <a:buFontTx/>
              <a:buNone/>
            </a:pPr>
            <a:endParaRPr lang="en-US" altLang="zh-CN" sz="1800"/>
          </a:p>
        </p:txBody>
      </p:sp>
      <p:sp>
        <p:nvSpPr>
          <p:cNvPr id="110598" name="Text Box 12">
            <a:extLst>
              <a:ext uri="{FF2B5EF4-FFF2-40B4-BE49-F238E27FC236}">
                <a16:creationId xmlns:a16="http://schemas.microsoft.com/office/drawing/2014/main" id="{617E7EE6-34EA-44EB-A16E-0AD044DC685F}"/>
              </a:ext>
            </a:extLst>
          </p:cNvPr>
          <p:cNvSpPr txBox="1">
            <a:spLocks noChangeArrowheads="1"/>
          </p:cNvSpPr>
          <p:nvPr/>
        </p:nvSpPr>
        <p:spPr bwMode="auto">
          <a:xfrm>
            <a:off x="3811588" y="4598988"/>
            <a:ext cx="49371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4000" b="1">
                <a:latin typeface="Times New Roman" panose="02020603050405020304" pitchFamily="18" charset="0"/>
              </a:rPr>
              <a:t>—</a:t>
            </a:r>
            <a:r>
              <a:rPr lang="zh-CN" altLang="en-US" sz="4000" b="1">
                <a:solidFill>
                  <a:srgbClr val="3333FF"/>
                </a:solidFill>
              </a:rPr>
              <a:t>两参数对应态原理</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24243C32-7A96-40A1-9784-F365793839A6}"/>
              </a:ext>
            </a:extLst>
          </p:cNvPr>
          <p:cNvSpPr>
            <a:spLocks noGrp="1" noChangeArrowheads="1"/>
          </p:cNvSpPr>
          <p:nvPr>
            <p:ph type="title"/>
          </p:nvPr>
        </p:nvSpPr>
        <p:spPr/>
        <p:txBody>
          <a:bodyPr/>
          <a:lstStyle/>
          <a:p>
            <a:endParaRPr lang="zh-CN" altLang="en-US"/>
          </a:p>
        </p:txBody>
      </p:sp>
      <p:sp>
        <p:nvSpPr>
          <p:cNvPr id="111619" name="内容占位符 2">
            <a:extLst>
              <a:ext uri="{FF2B5EF4-FFF2-40B4-BE49-F238E27FC236}">
                <a16:creationId xmlns:a16="http://schemas.microsoft.com/office/drawing/2014/main" id="{E360B65C-E5B6-4359-A1F2-FF431F173AD1}"/>
              </a:ext>
            </a:extLst>
          </p:cNvPr>
          <p:cNvSpPr>
            <a:spLocks noGrp="1" noChangeArrowheads="1"/>
          </p:cNvSpPr>
          <p:nvPr>
            <p:ph idx="1"/>
          </p:nvPr>
        </p:nvSpPr>
        <p:spPr>
          <a:xfrm>
            <a:off x="566738" y="1752600"/>
            <a:ext cx="8181975" cy="4340225"/>
          </a:xfrm>
        </p:spPr>
        <p:txBody>
          <a:bodyPr/>
          <a:lstStyle/>
          <a:p>
            <a:r>
              <a:rPr lang="zh-CN" altLang="en-US" sz="2800" b="1">
                <a:solidFill>
                  <a:srgbClr val="FF0000"/>
                </a:solidFill>
              </a:rPr>
              <a:t>两参数对应态原理</a:t>
            </a:r>
            <a:endParaRPr lang="zh-CN" altLang="en-US" sz="2400" b="1">
              <a:solidFill>
                <a:srgbClr val="FF0000"/>
              </a:solidFill>
            </a:endParaRPr>
          </a:p>
          <a:p>
            <a:pPr lvl="1"/>
            <a:r>
              <a:rPr lang="zh-CN" altLang="en-US" sz="2800" b="1"/>
              <a:t>对于不同的气体，在相同的对比温度和对比压力时，则具有相同的对比体积</a:t>
            </a:r>
            <a:r>
              <a:rPr lang="en-US" altLang="zh-CN" sz="2800" b="1"/>
              <a:t>(</a:t>
            </a:r>
            <a:r>
              <a:rPr lang="zh-CN" altLang="en-US" sz="2800" b="1"/>
              <a:t>或压缩因子</a:t>
            </a:r>
            <a:r>
              <a:rPr lang="en-US" altLang="zh-CN" sz="2800" b="1"/>
              <a:t>) </a:t>
            </a:r>
            <a:r>
              <a:rPr lang="zh-CN" altLang="en-US" sz="2800" b="1"/>
              <a:t>。</a:t>
            </a:r>
          </a:p>
          <a:p>
            <a:pPr lvl="1"/>
            <a:r>
              <a:rPr lang="en-US" altLang="zh-CN" sz="2800" b="1">
                <a:latin typeface="Times New Roman" panose="02020603050405020304" pitchFamily="18" charset="0"/>
              </a:rPr>
              <a:t>Z</a:t>
            </a:r>
            <a:r>
              <a:rPr lang="en-US" altLang="zh-CN" sz="2800" b="1" baseline="-25000">
                <a:latin typeface="Times New Roman" panose="02020603050405020304" pitchFamily="18" charset="0"/>
              </a:rPr>
              <a:t>c</a:t>
            </a:r>
            <a:r>
              <a:rPr lang="zh-CN" altLang="en-US" sz="2800" b="1">
                <a:latin typeface="Times New Roman" panose="02020603050405020304" pitchFamily="18" charset="0"/>
              </a:rPr>
              <a:t>相等</a:t>
            </a:r>
            <a:r>
              <a:rPr lang="zh-CN" altLang="en-US" sz="2800" b="1"/>
              <a:t>时才严格成立，只能适用于简单的球性流体；</a:t>
            </a:r>
          </a:p>
          <a:p>
            <a:pPr lvl="1"/>
            <a:r>
              <a:rPr lang="zh-CN" altLang="en-US" sz="2800" b="1"/>
              <a:t>意义：对应态原理是一种特别的状态方程，也是预测流体性质最有效的方法之一 。</a:t>
            </a:r>
            <a:endParaRPr lang="en-US" altLang="zh-CN" sz="2800" b="1"/>
          </a:p>
          <a:p>
            <a:pPr lvl="1"/>
            <a:r>
              <a:rPr lang="zh-CN" altLang="en-US" sz="2800" b="1"/>
              <a:t>二参数精度不高，通常引入第三参数，如：</a:t>
            </a:r>
          </a:p>
          <a:p>
            <a:pPr lvl="1"/>
            <a:endParaRPr lang="zh-CN" altLang="en-US" sz="2800" b="1"/>
          </a:p>
          <a:p>
            <a:endParaRPr lang="zh-CN" altLang="en-US"/>
          </a:p>
        </p:txBody>
      </p:sp>
      <p:graphicFrame>
        <p:nvGraphicFramePr>
          <p:cNvPr id="111620" name="对象 3">
            <a:extLst>
              <a:ext uri="{FF2B5EF4-FFF2-40B4-BE49-F238E27FC236}">
                <a16:creationId xmlns:a16="http://schemas.microsoft.com/office/drawing/2014/main" id="{8C3DCB28-D7EC-422D-8B3A-CFD5737C0196}"/>
              </a:ext>
            </a:extLst>
          </p:cNvPr>
          <p:cNvGraphicFramePr>
            <a:graphicFrameLocks noChangeAspect="1"/>
          </p:cNvGraphicFramePr>
          <p:nvPr/>
        </p:nvGraphicFramePr>
        <p:xfrm>
          <a:off x="7019925" y="6021388"/>
          <a:ext cx="1033463" cy="661987"/>
        </p:xfrm>
        <a:graphic>
          <a:graphicData uri="http://schemas.openxmlformats.org/presentationml/2006/ole">
            <mc:AlternateContent xmlns:mc="http://schemas.openxmlformats.org/markup-compatibility/2006">
              <mc:Choice xmlns:v="urn:schemas-microsoft-com:vml" Requires="v">
                <p:oleObj spid="_x0000_s5128" name="Equation" r:id="rId3" imgW="355446" imgH="228501" progId="Equation.DSMT4">
                  <p:embed/>
                </p:oleObj>
              </mc:Choice>
              <mc:Fallback>
                <p:oleObj name="Equation" r:id="rId3" imgW="355446" imgH="228501" progId="Equation.DSMT4">
                  <p:embed/>
                  <p:pic>
                    <p:nvPicPr>
                      <p:cNvPr id="111620" name="对象 3">
                        <a:extLst>
                          <a:ext uri="{FF2B5EF4-FFF2-40B4-BE49-F238E27FC236}">
                            <a16:creationId xmlns:a16="http://schemas.microsoft.com/office/drawing/2014/main" id="{8C3DCB28-D7EC-422D-8B3A-CFD5737C0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6021388"/>
                        <a:ext cx="1033463" cy="661987"/>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5AF477AA-B3DC-496E-B8FD-AA1A0534A9E2}"/>
              </a:ext>
            </a:extLst>
          </p:cNvPr>
          <p:cNvSpPr>
            <a:spLocks noGrp="1" noChangeArrowheads="1"/>
          </p:cNvSpPr>
          <p:nvPr>
            <p:ph type="title"/>
          </p:nvPr>
        </p:nvSpPr>
        <p:spPr/>
        <p:txBody>
          <a:bodyPr/>
          <a:lstStyle/>
          <a:p>
            <a:r>
              <a:rPr lang="en-US" altLang="zh-CN"/>
              <a:t>2.3 </a:t>
            </a:r>
            <a:r>
              <a:rPr lang="zh-CN" altLang="en-US"/>
              <a:t>三参数对应态原理</a:t>
            </a:r>
          </a:p>
        </p:txBody>
      </p:sp>
      <p:sp>
        <p:nvSpPr>
          <p:cNvPr id="3" name="内容占位符 2">
            <a:extLst>
              <a:ext uri="{FF2B5EF4-FFF2-40B4-BE49-F238E27FC236}">
                <a16:creationId xmlns:a16="http://schemas.microsoft.com/office/drawing/2014/main" id="{456DF556-DBD0-4604-A354-324A761A1623}"/>
              </a:ext>
            </a:extLst>
          </p:cNvPr>
          <p:cNvSpPr>
            <a:spLocks noGrp="1"/>
          </p:cNvSpPr>
          <p:nvPr>
            <p:ph idx="1"/>
          </p:nvPr>
        </p:nvSpPr>
        <p:spPr/>
        <p:txBody>
          <a:bodyPr/>
          <a:lstStyle/>
          <a:p>
            <a:pPr>
              <a:defRPr/>
            </a:pPr>
            <a:r>
              <a:rPr lang="zh-CN" altLang="en-US" sz="3200" b="1" dirty="0">
                <a:latin typeface="Times New Roman" pitchFamily="18" charset="0"/>
              </a:rPr>
              <a:t>以</a:t>
            </a:r>
            <a:r>
              <a:rPr lang="en-US" altLang="zh-CN" sz="3200" b="1" i="1" dirty="0" err="1">
                <a:solidFill>
                  <a:srgbClr val="FF0000"/>
                </a:solidFill>
                <a:latin typeface="Times New Roman" pitchFamily="18" charset="0"/>
              </a:rPr>
              <a:t>Z</a:t>
            </a:r>
            <a:r>
              <a:rPr lang="en-US" altLang="zh-CN" sz="3200" b="1" baseline="-25000" dirty="0" err="1">
                <a:solidFill>
                  <a:srgbClr val="FF0000"/>
                </a:solidFill>
                <a:latin typeface="Times New Roman" pitchFamily="18" charset="0"/>
              </a:rPr>
              <a:t>c</a:t>
            </a:r>
            <a:r>
              <a:rPr lang="zh-CN" altLang="en-US" sz="3200" b="1" dirty="0">
                <a:latin typeface="Times New Roman" pitchFamily="18" charset="0"/>
              </a:rPr>
              <a:t>作为第三参数</a:t>
            </a:r>
            <a:endParaRPr lang="en-US" altLang="zh-CN" sz="3200" b="1" dirty="0">
              <a:latin typeface="Times New Roman" pitchFamily="18" charset="0"/>
            </a:endParaRPr>
          </a:p>
          <a:p>
            <a:pPr>
              <a:defRPr/>
            </a:pPr>
            <a:endParaRPr lang="en-US" altLang="zh-CN" sz="3200" b="1" dirty="0">
              <a:latin typeface="Times New Roman" pitchFamily="18" charset="0"/>
            </a:endParaRPr>
          </a:p>
          <a:p>
            <a:pPr>
              <a:defRPr/>
            </a:pPr>
            <a:endParaRPr lang="en-US" altLang="zh-CN" sz="3200" b="1" dirty="0">
              <a:latin typeface="Times New Roman" pitchFamily="18" charset="0"/>
            </a:endParaRPr>
          </a:p>
          <a:p>
            <a:pPr lvl="1">
              <a:defRPr/>
            </a:pPr>
            <a:r>
              <a:rPr lang="zh-CN" altLang="en-US" sz="2800" b="1" dirty="0">
                <a:latin typeface="Times New Roman" pitchFamily="18" charset="0"/>
              </a:rPr>
              <a:t>认为，</a:t>
            </a:r>
            <a:r>
              <a:rPr lang="en-US" altLang="zh-CN" sz="2800" b="1" i="1" dirty="0" err="1">
                <a:solidFill>
                  <a:srgbClr val="FF3300"/>
                </a:solidFill>
                <a:latin typeface="Times New Roman" pitchFamily="18" charset="0"/>
              </a:rPr>
              <a:t>Z</a:t>
            </a:r>
            <a:r>
              <a:rPr lang="en-US" altLang="zh-CN" sz="2800" b="1" baseline="-25000" dirty="0" err="1">
                <a:solidFill>
                  <a:srgbClr val="FF3300"/>
                </a:solidFill>
                <a:latin typeface="Times New Roman" pitchFamily="18" charset="0"/>
              </a:rPr>
              <a:t>c</a:t>
            </a:r>
            <a:r>
              <a:rPr lang="zh-CN" altLang="en-US" sz="2800" b="1" dirty="0">
                <a:latin typeface="Times New Roman" pitchFamily="18" charset="0"/>
              </a:rPr>
              <a:t>相等的真实气体，如果两个对比参数相等，则第三个对比参数必相等。 </a:t>
            </a:r>
          </a:p>
          <a:p>
            <a:pPr lvl="1">
              <a:defRPr/>
            </a:pPr>
            <a:r>
              <a:rPr lang="zh-CN" altLang="en-US" sz="2800" b="1" dirty="0">
                <a:latin typeface="Times New Roman" pitchFamily="18" charset="0"/>
              </a:rPr>
              <a:t>按</a:t>
            </a:r>
            <a:r>
              <a:rPr lang="en-US" altLang="zh-CN" sz="2800" b="1" i="1" dirty="0" err="1">
                <a:solidFill>
                  <a:srgbClr val="FF3300"/>
                </a:solidFill>
                <a:latin typeface="Times New Roman" pitchFamily="18" charset="0"/>
              </a:rPr>
              <a:t>Z</a:t>
            </a:r>
            <a:r>
              <a:rPr lang="en-US" altLang="zh-CN" sz="2800" b="1" baseline="-25000" dirty="0" err="1">
                <a:solidFill>
                  <a:srgbClr val="FF3300"/>
                </a:solidFill>
                <a:latin typeface="Times New Roman" pitchFamily="18" charset="0"/>
              </a:rPr>
              <a:t>c</a:t>
            </a:r>
            <a:r>
              <a:rPr lang="zh-CN" altLang="en-US" sz="2800" b="1" dirty="0">
                <a:latin typeface="Times New Roman" pitchFamily="18" charset="0"/>
                <a:cs typeface="Times New Roman" pitchFamily="18" charset="0"/>
              </a:rPr>
              <a:t>将所选物质分为</a:t>
            </a:r>
            <a:r>
              <a:rPr lang="en-US" altLang="zh-CN" sz="2800" b="1" dirty="0">
                <a:latin typeface="Times New Roman" pitchFamily="18" charset="0"/>
              </a:rPr>
              <a:t>0.23</a:t>
            </a:r>
            <a:r>
              <a:rPr lang="zh-CN" altLang="en-US" sz="2800" b="1" dirty="0">
                <a:latin typeface="Times New Roman" pitchFamily="18" charset="0"/>
                <a:cs typeface="Times New Roman" pitchFamily="18" charset="0"/>
              </a:rPr>
              <a:t>、</a:t>
            </a:r>
            <a:r>
              <a:rPr lang="en-US" altLang="zh-CN" sz="2800" b="1" dirty="0">
                <a:latin typeface="Times New Roman" pitchFamily="18" charset="0"/>
              </a:rPr>
              <a:t>0.25</a:t>
            </a:r>
            <a:r>
              <a:rPr lang="zh-CN" altLang="en-US" sz="2800" b="1" dirty="0">
                <a:latin typeface="Times New Roman" pitchFamily="18" charset="0"/>
                <a:cs typeface="Times New Roman" pitchFamily="18" charset="0"/>
              </a:rPr>
              <a:t>、</a:t>
            </a:r>
            <a:r>
              <a:rPr lang="en-US" altLang="zh-CN" sz="2800" b="1" dirty="0">
                <a:latin typeface="Times New Roman" pitchFamily="18" charset="0"/>
              </a:rPr>
              <a:t>0.27</a:t>
            </a:r>
            <a:r>
              <a:rPr lang="zh-CN" altLang="en-US" sz="2800" b="1" dirty="0">
                <a:latin typeface="Times New Roman" pitchFamily="18" charset="0"/>
                <a:cs typeface="Times New Roman" pitchFamily="18" charset="0"/>
              </a:rPr>
              <a:t>、</a:t>
            </a:r>
            <a:r>
              <a:rPr lang="en-US" altLang="zh-CN" sz="2800" b="1" dirty="0">
                <a:latin typeface="Times New Roman" pitchFamily="18" charset="0"/>
              </a:rPr>
              <a:t>0.29</a:t>
            </a:r>
            <a:r>
              <a:rPr lang="zh-CN" altLang="en-US" sz="2800" b="1" dirty="0">
                <a:latin typeface="Times New Roman" pitchFamily="18" charset="0"/>
                <a:cs typeface="Times New Roman" pitchFamily="18" charset="0"/>
              </a:rPr>
              <a:t>四组</a:t>
            </a:r>
            <a:r>
              <a:rPr lang="zh-CN" altLang="en-US" sz="2800" b="1" dirty="0">
                <a:latin typeface="Times New Roman" pitchFamily="18" charset="0"/>
              </a:rPr>
              <a:t> ，分别得到了各组的</a:t>
            </a:r>
            <a:r>
              <a:rPr lang="en-US" altLang="zh-CN" sz="2800" b="1" i="1" dirty="0">
                <a:solidFill>
                  <a:srgbClr val="FF3300"/>
                </a:solidFill>
                <a:latin typeface="Times New Roman" pitchFamily="18" charset="0"/>
              </a:rPr>
              <a:t>Z</a:t>
            </a:r>
            <a:r>
              <a:rPr lang="zh-CN" altLang="en-US" sz="2800" b="1" dirty="0">
                <a:latin typeface="Times New Roman" pitchFamily="18" charset="0"/>
              </a:rPr>
              <a:t>和其他对比热力学性质与</a:t>
            </a:r>
            <a:r>
              <a:rPr lang="en-US" altLang="zh-CN" sz="2800" b="1" i="1" dirty="0" err="1">
                <a:latin typeface="Times New Roman" pitchFamily="18" charset="0"/>
              </a:rPr>
              <a:t>T</a:t>
            </a:r>
            <a:r>
              <a:rPr lang="en-US" altLang="zh-CN" sz="2800" b="1" baseline="-25000" dirty="0" err="1">
                <a:latin typeface="Times New Roman" pitchFamily="18" charset="0"/>
              </a:rPr>
              <a:t>r</a:t>
            </a:r>
            <a:r>
              <a:rPr lang="zh-CN" altLang="en-US" sz="2800" b="1" dirty="0">
                <a:latin typeface="Times New Roman" pitchFamily="18" charset="0"/>
              </a:rPr>
              <a:t>和</a:t>
            </a:r>
            <a:r>
              <a:rPr lang="en-US" altLang="zh-CN" sz="2800" b="1" i="1" dirty="0" err="1">
                <a:latin typeface="Times New Roman" pitchFamily="18" charset="0"/>
              </a:rPr>
              <a:t>p</a:t>
            </a:r>
            <a:r>
              <a:rPr lang="en-US" altLang="zh-CN" sz="2800" b="1" baseline="-25000" dirty="0" err="1">
                <a:latin typeface="Times New Roman" pitchFamily="18" charset="0"/>
              </a:rPr>
              <a:t>r</a:t>
            </a:r>
            <a:r>
              <a:rPr lang="zh-CN" altLang="en-US" sz="2800" b="1" dirty="0">
                <a:latin typeface="Times New Roman" pitchFamily="18" charset="0"/>
              </a:rPr>
              <a:t>的数据图</a:t>
            </a:r>
            <a:r>
              <a:rPr lang="zh-CN" altLang="en-US" sz="2800" b="1" dirty="0"/>
              <a:t>。</a:t>
            </a:r>
            <a:endParaRPr lang="en-US" altLang="zh-CN" sz="2800" b="1" dirty="0"/>
          </a:p>
          <a:p>
            <a:pPr lvl="1">
              <a:defRPr/>
            </a:pPr>
            <a:r>
              <a:rPr lang="zh-CN" altLang="en-US" sz="2800" b="1" dirty="0"/>
              <a:t>该方法可用于汽、液相压缩因子</a:t>
            </a:r>
            <a:r>
              <a:rPr lang="en-US" altLang="zh-CN" sz="2800" b="1" i="1" dirty="0">
                <a:latin typeface="Times New Roman" pitchFamily="18" charset="0"/>
              </a:rPr>
              <a:t>Z</a:t>
            </a:r>
            <a:r>
              <a:rPr lang="zh-CN" altLang="en-US" sz="2800" b="1" dirty="0"/>
              <a:t>的计算。 </a:t>
            </a:r>
          </a:p>
          <a:p>
            <a:pPr marL="471487" lvl="1" indent="0">
              <a:buFont typeface="Wingdings" panose="05000000000000000000" pitchFamily="2" charset="2"/>
              <a:buNone/>
              <a:defRPr/>
            </a:pPr>
            <a:endParaRPr lang="zh-CN" altLang="en-US" sz="2800" b="1" dirty="0"/>
          </a:p>
          <a:p>
            <a:pPr>
              <a:defRPr/>
            </a:pPr>
            <a:endParaRPr lang="zh-CN" altLang="en-US" sz="3200" b="1" dirty="0">
              <a:latin typeface="Times New Roman" pitchFamily="18" charset="0"/>
            </a:endParaRPr>
          </a:p>
          <a:p>
            <a:pPr>
              <a:defRPr/>
            </a:pPr>
            <a:endParaRPr lang="zh-CN" altLang="en-US" dirty="0"/>
          </a:p>
        </p:txBody>
      </p:sp>
      <p:graphicFrame>
        <p:nvGraphicFramePr>
          <p:cNvPr id="112644" name="Object 6">
            <a:extLst>
              <a:ext uri="{FF2B5EF4-FFF2-40B4-BE49-F238E27FC236}">
                <a16:creationId xmlns:a16="http://schemas.microsoft.com/office/drawing/2014/main" id="{0A4E2B89-0CEB-4492-A72D-58F7C1DE165B}"/>
              </a:ext>
            </a:extLst>
          </p:cNvPr>
          <p:cNvGraphicFramePr>
            <a:graphicFrameLocks noChangeAspect="1"/>
          </p:cNvGraphicFramePr>
          <p:nvPr/>
        </p:nvGraphicFramePr>
        <p:xfrm>
          <a:off x="2374900" y="2366963"/>
          <a:ext cx="3994150" cy="917575"/>
        </p:xfrm>
        <a:graphic>
          <a:graphicData uri="http://schemas.openxmlformats.org/presentationml/2006/ole">
            <mc:AlternateContent xmlns:mc="http://schemas.openxmlformats.org/markup-compatibility/2006">
              <mc:Choice xmlns:v="urn:schemas-microsoft-com:vml" Requires="v">
                <p:oleObj spid="_x0000_s6152" name="Equation" r:id="rId3" imgW="825500" imgH="190500" progId="Equation.DSMT4">
                  <p:embed/>
                </p:oleObj>
              </mc:Choice>
              <mc:Fallback>
                <p:oleObj name="Equation" r:id="rId3" imgW="825500" imgH="190500" progId="Equation.DSMT4">
                  <p:embed/>
                  <p:pic>
                    <p:nvPicPr>
                      <p:cNvPr id="112644" name="Object 6">
                        <a:extLst>
                          <a:ext uri="{FF2B5EF4-FFF2-40B4-BE49-F238E27FC236}">
                            <a16:creationId xmlns:a16="http://schemas.microsoft.com/office/drawing/2014/main" id="{0A4E2B89-0CEB-4492-A72D-58F7C1DE16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900" y="2366963"/>
                        <a:ext cx="3994150" cy="91757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67AA0CD6-8696-4569-8A5B-0DCB9EB31477}"/>
              </a:ext>
            </a:extLst>
          </p:cNvPr>
          <p:cNvSpPr>
            <a:spLocks noGrp="1" noChangeArrowheads="1"/>
          </p:cNvSpPr>
          <p:nvPr>
            <p:ph type="title"/>
          </p:nvPr>
        </p:nvSpPr>
        <p:spPr/>
        <p:txBody>
          <a:bodyPr/>
          <a:lstStyle/>
          <a:p>
            <a:r>
              <a:rPr lang="zh-CN" altLang="en-US" sz="4000" b="1">
                <a:latin typeface="Times New Roman" panose="02020603050405020304" pitchFamily="18" charset="0"/>
              </a:rPr>
              <a:t>以</a:t>
            </a:r>
            <a:r>
              <a:rPr lang="zh-CN" altLang="en-US" sz="4000" b="1" i="1">
                <a:solidFill>
                  <a:srgbClr val="FF0000"/>
                </a:solidFill>
                <a:sym typeface="Symbol" panose="05050102010706020507" pitchFamily="18" charset="2"/>
              </a:rPr>
              <a:t></a:t>
            </a:r>
            <a:r>
              <a:rPr lang="zh-CN" altLang="en-US" sz="4000" b="1"/>
              <a:t>作为第三参数</a:t>
            </a:r>
            <a:endParaRPr lang="zh-CN" altLang="en-US"/>
          </a:p>
        </p:txBody>
      </p:sp>
      <p:sp>
        <p:nvSpPr>
          <p:cNvPr id="3" name="内容占位符 2">
            <a:extLst>
              <a:ext uri="{FF2B5EF4-FFF2-40B4-BE49-F238E27FC236}">
                <a16:creationId xmlns:a16="http://schemas.microsoft.com/office/drawing/2014/main" id="{2649C541-9882-4527-BC19-FB39B4FF792C}"/>
              </a:ext>
            </a:extLst>
          </p:cNvPr>
          <p:cNvSpPr>
            <a:spLocks noGrp="1"/>
          </p:cNvSpPr>
          <p:nvPr>
            <p:ph idx="1"/>
          </p:nvPr>
        </p:nvSpPr>
        <p:spPr/>
        <p:txBody>
          <a:bodyPr/>
          <a:lstStyle/>
          <a:p>
            <a:pPr>
              <a:defRPr/>
            </a:pPr>
            <a:r>
              <a:rPr lang="en-US" altLang="zh-CN" sz="2800" b="1" dirty="0" err="1">
                <a:solidFill>
                  <a:srgbClr val="3333FF"/>
                </a:solidFill>
                <a:latin typeface="Times New Roman" pitchFamily="18" charset="0"/>
              </a:rPr>
              <a:t>Pitzer</a:t>
            </a:r>
            <a:r>
              <a:rPr lang="zh-CN" altLang="en-US" sz="2800" b="1" dirty="0">
                <a:solidFill>
                  <a:srgbClr val="3333FF"/>
                </a:solidFill>
                <a:latin typeface="Times New Roman" pitchFamily="18" charset="0"/>
              </a:rPr>
              <a:t>三参数对应态原理</a:t>
            </a:r>
            <a:endParaRPr lang="en-US" altLang="zh-CN" sz="2800" b="1" dirty="0">
              <a:solidFill>
                <a:srgbClr val="3333FF"/>
              </a:solidFill>
              <a:latin typeface="Times New Roman" pitchFamily="18" charset="0"/>
            </a:endParaRPr>
          </a:p>
          <a:p>
            <a:pPr marL="0" indent="0">
              <a:buFont typeface="Wingdings" panose="05000000000000000000" pitchFamily="2" charset="2"/>
              <a:buNone/>
              <a:defRPr/>
            </a:pPr>
            <a:r>
              <a:rPr lang="zh-CN" altLang="en-US" sz="2800" b="1" dirty="0"/>
              <a:t>      对于所有</a:t>
            </a:r>
            <a:r>
              <a:rPr lang="zh-CN" altLang="en-US" sz="2800" b="1" i="1" dirty="0">
                <a:sym typeface="Symbol" pitchFamily="18" charset="2"/>
              </a:rPr>
              <a:t></a:t>
            </a:r>
            <a:r>
              <a:rPr lang="zh-CN" altLang="en-US" sz="2800" b="1" dirty="0"/>
              <a:t>相同的流体，若处在相同的</a:t>
            </a:r>
            <a:r>
              <a:rPr lang="en-US" altLang="zh-CN" sz="2800" b="1" i="1" dirty="0" err="1"/>
              <a:t>T</a:t>
            </a:r>
            <a:r>
              <a:rPr lang="en-US" altLang="zh-CN" sz="2800" b="1" baseline="-25000" dirty="0" err="1"/>
              <a:t>r</a:t>
            </a:r>
            <a:r>
              <a:rPr lang="zh-CN" altLang="en-US" sz="2800" b="1" dirty="0"/>
              <a:t>和</a:t>
            </a:r>
            <a:r>
              <a:rPr lang="en-US" altLang="zh-CN" sz="2800" b="1" i="1" dirty="0" err="1"/>
              <a:t>p</a:t>
            </a:r>
            <a:r>
              <a:rPr lang="en-US" altLang="zh-CN" sz="2800" b="1" baseline="-25000" dirty="0" err="1"/>
              <a:t>r</a:t>
            </a:r>
            <a:r>
              <a:rPr lang="zh-CN" altLang="en-US" sz="2800" b="1" dirty="0"/>
              <a:t>下，其压缩因子必定相等。</a:t>
            </a:r>
          </a:p>
          <a:p>
            <a:pPr marL="0" indent="0">
              <a:buFont typeface="Wingdings" panose="05000000000000000000" pitchFamily="2" charset="2"/>
              <a:buNone/>
              <a:defRPr/>
            </a:pPr>
            <a:endParaRPr lang="zh-CN" altLang="en-US" dirty="0"/>
          </a:p>
        </p:txBody>
      </p:sp>
      <p:graphicFrame>
        <p:nvGraphicFramePr>
          <p:cNvPr id="113668" name="Object 4">
            <a:extLst>
              <a:ext uri="{FF2B5EF4-FFF2-40B4-BE49-F238E27FC236}">
                <a16:creationId xmlns:a16="http://schemas.microsoft.com/office/drawing/2014/main" id="{37185177-A2F1-4E73-B1F7-B957B4010572}"/>
              </a:ext>
            </a:extLst>
          </p:cNvPr>
          <p:cNvGraphicFramePr>
            <a:graphicFrameLocks noChangeAspect="1"/>
          </p:cNvGraphicFramePr>
          <p:nvPr/>
        </p:nvGraphicFramePr>
        <p:xfrm>
          <a:off x="2051050" y="3284538"/>
          <a:ext cx="4827588" cy="1081087"/>
        </p:xfrm>
        <a:graphic>
          <a:graphicData uri="http://schemas.openxmlformats.org/presentationml/2006/ole">
            <mc:AlternateContent xmlns:mc="http://schemas.openxmlformats.org/markup-compatibility/2006">
              <mc:Choice xmlns:v="urn:schemas-microsoft-com:vml" Requires="v">
                <p:oleObj spid="_x0000_s7176" name="Equation" r:id="rId3" imgW="812447" imgH="177723" progId="Equation.DSMT4">
                  <p:embed/>
                </p:oleObj>
              </mc:Choice>
              <mc:Fallback>
                <p:oleObj name="Equation" r:id="rId3" imgW="812447" imgH="177723" progId="Equation.DSMT4">
                  <p:embed/>
                  <p:pic>
                    <p:nvPicPr>
                      <p:cNvPr id="113668" name="Object 4">
                        <a:extLst>
                          <a:ext uri="{FF2B5EF4-FFF2-40B4-BE49-F238E27FC236}">
                            <a16:creationId xmlns:a16="http://schemas.microsoft.com/office/drawing/2014/main" id="{37185177-A2F1-4E73-B1F7-B957B4010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284538"/>
                        <a:ext cx="4827588" cy="1081087"/>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669" name="Rectangle 5">
            <a:extLst>
              <a:ext uri="{FF2B5EF4-FFF2-40B4-BE49-F238E27FC236}">
                <a16:creationId xmlns:a16="http://schemas.microsoft.com/office/drawing/2014/main" id="{A64B6344-E8E7-4686-96BC-7447BCD94431}"/>
              </a:ext>
            </a:extLst>
          </p:cNvPr>
          <p:cNvSpPr>
            <a:spLocks noChangeArrowheads="1"/>
          </p:cNvSpPr>
          <p:nvPr/>
        </p:nvSpPr>
        <p:spPr bwMode="auto">
          <a:xfrm>
            <a:off x="1762125" y="4668838"/>
            <a:ext cx="684212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buClr>
                <a:schemeClr val="hlink"/>
              </a:buClr>
              <a:buSzPct val="110000"/>
              <a:buFont typeface="Wingdings" panose="05000000000000000000" pitchFamily="2" charset="2"/>
              <a:buNone/>
            </a:pPr>
            <a:r>
              <a:rPr lang="en-US" altLang="zh-CN" sz="2800" b="1" i="1">
                <a:solidFill>
                  <a:srgbClr val="FF0000"/>
                </a:solidFill>
                <a:latin typeface="Times New Roman" panose="02020603050405020304" pitchFamily="18" charset="0"/>
              </a:rPr>
              <a:t>Z</a:t>
            </a:r>
            <a:r>
              <a:rPr lang="en-US" altLang="zh-CN" sz="2800" b="1" baseline="30000">
                <a:solidFill>
                  <a:srgbClr val="FF0000"/>
                </a:solidFill>
                <a:latin typeface="Times New Roman" panose="02020603050405020304" pitchFamily="18" charset="0"/>
              </a:rPr>
              <a:t>(0) </a:t>
            </a:r>
            <a:r>
              <a:rPr lang="en-US" altLang="zh-CN" sz="2800" b="1">
                <a:latin typeface="Times New Roman" panose="02020603050405020304" pitchFamily="18" charset="0"/>
              </a:rPr>
              <a:t>——</a:t>
            </a:r>
            <a:r>
              <a:rPr lang="zh-CN" altLang="en-US" sz="2800" b="1">
                <a:latin typeface="Times New Roman" panose="02020603050405020304" pitchFamily="18" charset="0"/>
              </a:rPr>
              <a:t>简单流体的压缩因子</a:t>
            </a:r>
          </a:p>
          <a:p>
            <a:pPr eaLnBrk="1" hangingPunct="1">
              <a:lnSpc>
                <a:spcPct val="120000"/>
              </a:lnSpc>
              <a:buClr>
                <a:schemeClr val="hlink"/>
              </a:buClr>
              <a:buSzPct val="110000"/>
              <a:buFont typeface="Wingdings" panose="05000000000000000000" pitchFamily="2" charset="2"/>
              <a:buNone/>
            </a:pPr>
            <a:r>
              <a:rPr lang="en-US" altLang="zh-CN" sz="2800" b="1" i="1">
                <a:solidFill>
                  <a:srgbClr val="FF0000"/>
                </a:solidFill>
                <a:latin typeface="Times New Roman" panose="02020603050405020304" pitchFamily="18" charset="0"/>
              </a:rPr>
              <a:t>Z</a:t>
            </a:r>
            <a:r>
              <a:rPr lang="en-US" altLang="zh-CN" sz="2800" b="1" baseline="30000">
                <a:solidFill>
                  <a:srgbClr val="FF0000"/>
                </a:solidFill>
                <a:latin typeface="Times New Roman" panose="02020603050405020304" pitchFamily="18" charset="0"/>
              </a:rPr>
              <a:t>(1) </a:t>
            </a:r>
            <a:r>
              <a:rPr lang="en-US" altLang="zh-CN" sz="2800" b="1">
                <a:latin typeface="Times New Roman" panose="02020603050405020304" pitchFamily="18" charset="0"/>
              </a:rPr>
              <a:t>——</a:t>
            </a:r>
            <a:r>
              <a:rPr lang="zh-CN" altLang="en-US" sz="2800" b="1">
                <a:latin typeface="Times New Roman" panose="02020603050405020304" pitchFamily="18" charset="0"/>
              </a:rPr>
              <a:t>研究流体相对于简单流体的偏差</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EB398337-78EA-49A1-897C-D3465607B833}"/>
              </a:ext>
            </a:extLst>
          </p:cNvPr>
          <p:cNvSpPr>
            <a:spLocks noGrp="1" noChangeArrowheads="1"/>
          </p:cNvSpPr>
          <p:nvPr>
            <p:ph type="title"/>
          </p:nvPr>
        </p:nvSpPr>
        <p:spPr/>
        <p:txBody>
          <a:bodyPr/>
          <a:lstStyle/>
          <a:p>
            <a:endParaRPr lang="zh-CN" altLang="en-US"/>
          </a:p>
        </p:txBody>
      </p:sp>
      <p:sp>
        <p:nvSpPr>
          <p:cNvPr id="114691" name="内容占位符 2">
            <a:extLst>
              <a:ext uri="{FF2B5EF4-FFF2-40B4-BE49-F238E27FC236}">
                <a16:creationId xmlns:a16="http://schemas.microsoft.com/office/drawing/2014/main" id="{F1DC0C02-2C8A-4678-8BAC-6F7C6884F8B3}"/>
              </a:ext>
            </a:extLst>
          </p:cNvPr>
          <p:cNvSpPr>
            <a:spLocks noGrp="1" noChangeArrowheads="1"/>
          </p:cNvSpPr>
          <p:nvPr>
            <p:ph idx="1"/>
          </p:nvPr>
        </p:nvSpPr>
        <p:spPr/>
        <p:txBody>
          <a:bodyPr/>
          <a:lstStyle/>
          <a:p>
            <a:r>
              <a:rPr lang="en-US" altLang="zh-CN" sz="3200" b="1" i="1">
                <a:latin typeface="Times New Roman" panose="02020603050405020304" pitchFamily="18" charset="0"/>
              </a:rPr>
              <a:t>Z</a:t>
            </a:r>
            <a:r>
              <a:rPr lang="en-US" altLang="zh-CN" sz="3200" b="1" baseline="30000">
                <a:latin typeface="Times New Roman" panose="02020603050405020304" pitchFamily="18" charset="0"/>
              </a:rPr>
              <a:t>(0)</a:t>
            </a:r>
            <a:r>
              <a:rPr lang="zh-CN" altLang="en-US" sz="3200" b="1">
                <a:latin typeface="Times New Roman" panose="02020603050405020304" pitchFamily="18" charset="0"/>
              </a:rPr>
              <a:t>和</a:t>
            </a:r>
            <a:r>
              <a:rPr lang="en-US" altLang="zh-CN" sz="3200" b="1" i="1">
                <a:latin typeface="Times New Roman" panose="02020603050405020304" pitchFamily="18" charset="0"/>
              </a:rPr>
              <a:t>Z</a:t>
            </a:r>
            <a:r>
              <a:rPr lang="en-US" altLang="zh-CN" sz="3200" b="1" baseline="30000">
                <a:latin typeface="Times New Roman" panose="02020603050405020304" pitchFamily="18" charset="0"/>
              </a:rPr>
              <a:t>(1)</a:t>
            </a:r>
            <a:r>
              <a:rPr lang="zh-CN" altLang="en-US" sz="3200" b="1">
                <a:latin typeface="Times New Roman" panose="02020603050405020304" pitchFamily="18" charset="0"/>
              </a:rPr>
              <a:t>的都是</a:t>
            </a:r>
            <a:r>
              <a:rPr lang="en-US" altLang="zh-CN" sz="3200" b="1" i="1">
                <a:latin typeface="Times New Roman" panose="02020603050405020304" pitchFamily="18" charset="0"/>
              </a:rPr>
              <a:t>T</a:t>
            </a:r>
            <a:r>
              <a:rPr lang="en-US" altLang="zh-CN" sz="3200" b="1" baseline="-25000">
                <a:latin typeface="Times New Roman" panose="02020603050405020304" pitchFamily="18" charset="0"/>
              </a:rPr>
              <a:t>r</a:t>
            </a:r>
            <a:r>
              <a:rPr lang="zh-CN" altLang="en-US" sz="3200" b="1">
                <a:latin typeface="Times New Roman" panose="02020603050405020304" pitchFamily="18" charset="0"/>
              </a:rPr>
              <a:t>和</a:t>
            </a:r>
            <a:r>
              <a:rPr lang="en-US" altLang="zh-CN" sz="3200" b="1" i="1">
                <a:latin typeface="Times New Roman" panose="02020603050405020304" pitchFamily="18" charset="0"/>
              </a:rPr>
              <a:t>p</a:t>
            </a:r>
            <a:r>
              <a:rPr lang="en-US" altLang="zh-CN" sz="3200" b="1" baseline="-25000">
                <a:latin typeface="Times New Roman" panose="02020603050405020304" pitchFamily="18" charset="0"/>
              </a:rPr>
              <a:t>r</a:t>
            </a:r>
            <a:r>
              <a:rPr lang="zh-CN" altLang="en-US" sz="3200" b="1">
                <a:latin typeface="Times New Roman" panose="02020603050405020304" pitchFamily="18" charset="0"/>
              </a:rPr>
              <a:t>的函数，计算时可直接查图。</a:t>
            </a:r>
          </a:p>
          <a:p>
            <a:r>
              <a:rPr lang="en-US" altLang="zh-CN" sz="3200" b="1">
                <a:latin typeface="Times New Roman" panose="02020603050405020304" pitchFamily="18" charset="0"/>
              </a:rPr>
              <a:t>Pitzer</a:t>
            </a:r>
            <a:r>
              <a:rPr lang="zh-CN" altLang="en-US" sz="3200" b="1">
                <a:latin typeface="Times New Roman" panose="02020603050405020304" pitchFamily="18" charset="0"/>
              </a:rPr>
              <a:t>普遍化关系式对于非极性或弱极性气体能够提供可靠结果，对强极性气体则误差达</a:t>
            </a:r>
            <a:r>
              <a:rPr lang="en-US" altLang="zh-CN" sz="3200" b="1">
                <a:latin typeface="Times New Roman" panose="02020603050405020304" pitchFamily="18" charset="0"/>
              </a:rPr>
              <a:t>5~10%</a:t>
            </a:r>
            <a:r>
              <a:rPr lang="zh-CN" altLang="en-US" sz="3200" b="1">
                <a:latin typeface="Times New Roman" panose="02020603050405020304" pitchFamily="18" charset="0"/>
              </a:rPr>
              <a:t>；而对于缔合气体和量子气体，误差较大，使用时应当特别注意。</a:t>
            </a:r>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6A60FCA2-8436-4E7D-AB97-96DDFE72042C}"/>
              </a:ext>
            </a:extLst>
          </p:cNvPr>
          <p:cNvSpPr>
            <a:spLocks noGrp="1" noChangeArrowheads="1"/>
          </p:cNvSpPr>
          <p:nvPr>
            <p:ph type="title"/>
          </p:nvPr>
        </p:nvSpPr>
        <p:spPr/>
        <p:txBody>
          <a:bodyPr/>
          <a:lstStyle/>
          <a:p>
            <a:endParaRPr lang="zh-CN" altLang="en-US"/>
          </a:p>
        </p:txBody>
      </p:sp>
      <p:sp>
        <p:nvSpPr>
          <p:cNvPr id="115715" name="内容占位符 2">
            <a:extLst>
              <a:ext uri="{FF2B5EF4-FFF2-40B4-BE49-F238E27FC236}">
                <a16:creationId xmlns:a16="http://schemas.microsoft.com/office/drawing/2014/main" id="{4EB7ED6A-01FD-4B31-96B5-A4AA71C39B62}"/>
              </a:ext>
            </a:extLst>
          </p:cNvPr>
          <p:cNvSpPr>
            <a:spLocks noGrp="1" noChangeArrowheads="1"/>
          </p:cNvSpPr>
          <p:nvPr>
            <p:ph idx="1"/>
          </p:nvPr>
        </p:nvSpPr>
        <p:spPr/>
        <p:txBody>
          <a:bodyPr/>
          <a:lstStyle/>
          <a:p>
            <a:endParaRPr lang="zh-CN" altLang="en-US"/>
          </a:p>
        </p:txBody>
      </p:sp>
      <p:pic>
        <p:nvPicPr>
          <p:cNvPr id="115716" name="Picture 2">
            <a:extLst>
              <a:ext uri="{FF2B5EF4-FFF2-40B4-BE49-F238E27FC236}">
                <a16:creationId xmlns:a16="http://schemas.microsoft.com/office/drawing/2014/main" id="{A8E2CBD0-F360-4581-9F15-9CF07C638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73025"/>
            <a:ext cx="5686425" cy="616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7" name="Rectangle 3">
            <a:extLst>
              <a:ext uri="{FF2B5EF4-FFF2-40B4-BE49-F238E27FC236}">
                <a16:creationId xmlns:a16="http://schemas.microsoft.com/office/drawing/2014/main" id="{13159694-20BE-4B6D-BA56-E70374AE2F99}"/>
              </a:ext>
            </a:extLst>
          </p:cNvPr>
          <p:cNvSpPr>
            <a:spLocks noChangeArrowheads="1"/>
          </p:cNvSpPr>
          <p:nvPr/>
        </p:nvSpPr>
        <p:spPr bwMode="auto">
          <a:xfrm>
            <a:off x="2697163" y="6276975"/>
            <a:ext cx="4338637"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b="1">
                <a:latin typeface="Times New Roman" panose="02020603050405020304" pitchFamily="18" charset="0"/>
              </a:rPr>
              <a:t>图</a:t>
            </a:r>
            <a:r>
              <a:rPr lang="en-US" altLang="zh-CN" sz="2800" b="1">
                <a:latin typeface="Times New Roman" panose="02020603050405020304" pitchFamily="18" charset="0"/>
              </a:rPr>
              <a:t>2.1   </a:t>
            </a:r>
            <a:r>
              <a:rPr lang="en-US" altLang="zh-CN" sz="2800" b="1" i="1">
                <a:latin typeface="Times New Roman" panose="02020603050405020304" pitchFamily="18" charset="0"/>
              </a:rPr>
              <a:t>Z</a:t>
            </a:r>
            <a:r>
              <a:rPr lang="zh-CN" altLang="en-US" sz="2800" b="1" baseline="30000">
                <a:latin typeface="Times New Roman" panose="02020603050405020304" pitchFamily="18" charset="0"/>
              </a:rPr>
              <a:t>（</a:t>
            </a:r>
            <a:r>
              <a:rPr lang="en-US" altLang="zh-CN" sz="2800" b="1" baseline="30000">
                <a:latin typeface="Times New Roman" panose="02020603050405020304" pitchFamily="18" charset="0"/>
              </a:rPr>
              <a:t>0</a:t>
            </a:r>
            <a:r>
              <a:rPr lang="zh-CN" altLang="en-US" sz="2800" b="1" baseline="30000">
                <a:latin typeface="Times New Roman" panose="02020603050405020304" pitchFamily="18" charset="0"/>
              </a:rPr>
              <a:t>）</a:t>
            </a:r>
            <a:r>
              <a:rPr lang="zh-CN" altLang="en-US" sz="2800" b="1">
                <a:latin typeface="Times New Roman" panose="02020603050405020304" pitchFamily="18" charset="0"/>
              </a:rPr>
              <a:t>的普遍化关系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42B3B1DC-CEB8-4C40-9AF6-6FBE276F8C52}"/>
              </a:ext>
            </a:extLst>
          </p:cNvPr>
          <p:cNvSpPr>
            <a:spLocks noGrp="1" noChangeArrowheads="1"/>
          </p:cNvSpPr>
          <p:nvPr>
            <p:ph type="title"/>
          </p:nvPr>
        </p:nvSpPr>
        <p:spPr/>
        <p:txBody>
          <a:bodyPr/>
          <a:lstStyle/>
          <a:p>
            <a:endParaRPr lang="zh-CN" altLang="en-US"/>
          </a:p>
        </p:txBody>
      </p:sp>
      <p:sp>
        <p:nvSpPr>
          <p:cNvPr id="116739" name="内容占位符 2">
            <a:extLst>
              <a:ext uri="{FF2B5EF4-FFF2-40B4-BE49-F238E27FC236}">
                <a16:creationId xmlns:a16="http://schemas.microsoft.com/office/drawing/2014/main" id="{518D8827-071C-4D2A-A4B4-2CC1C99EB66F}"/>
              </a:ext>
            </a:extLst>
          </p:cNvPr>
          <p:cNvSpPr>
            <a:spLocks noGrp="1" noChangeArrowheads="1"/>
          </p:cNvSpPr>
          <p:nvPr>
            <p:ph idx="1"/>
          </p:nvPr>
        </p:nvSpPr>
        <p:spPr/>
        <p:txBody>
          <a:bodyPr/>
          <a:lstStyle/>
          <a:p>
            <a:endParaRPr lang="zh-CN" altLang="en-US"/>
          </a:p>
        </p:txBody>
      </p:sp>
      <p:pic>
        <p:nvPicPr>
          <p:cNvPr id="116740" name="Picture 2">
            <a:extLst>
              <a:ext uri="{FF2B5EF4-FFF2-40B4-BE49-F238E27FC236}">
                <a16:creationId xmlns:a16="http://schemas.microsoft.com/office/drawing/2014/main" id="{F97E662F-77FB-4BA8-AD75-BF5C99991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71438"/>
            <a:ext cx="5997575" cy="631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Rectangle 3">
            <a:extLst>
              <a:ext uri="{FF2B5EF4-FFF2-40B4-BE49-F238E27FC236}">
                <a16:creationId xmlns:a16="http://schemas.microsoft.com/office/drawing/2014/main" id="{36C33F1F-B9A1-4E1E-8AF2-0236D44363BB}"/>
              </a:ext>
            </a:extLst>
          </p:cNvPr>
          <p:cNvSpPr>
            <a:spLocks noChangeArrowheads="1"/>
          </p:cNvSpPr>
          <p:nvPr/>
        </p:nvSpPr>
        <p:spPr bwMode="auto">
          <a:xfrm>
            <a:off x="2481263" y="6396038"/>
            <a:ext cx="4460875"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b="1">
                <a:latin typeface="Times New Roman" panose="02020603050405020304" pitchFamily="18" charset="0"/>
              </a:rPr>
              <a:t>图</a:t>
            </a:r>
            <a:r>
              <a:rPr lang="en-US" altLang="zh-CN" sz="2800" b="1">
                <a:latin typeface="Times New Roman" panose="02020603050405020304" pitchFamily="18" charset="0"/>
              </a:rPr>
              <a:t>2</a:t>
            </a:r>
            <a:r>
              <a:rPr lang="en-US" altLang="zh-CN" sz="2800" b="1" i="1">
                <a:latin typeface="Times New Roman" panose="02020603050405020304" pitchFamily="18" charset="0"/>
              </a:rPr>
              <a:t>.2 </a:t>
            </a:r>
            <a:r>
              <a:rPr lang="en-US" altLang="zh-CN" sz="2800" b="1">
                <a:latin typeface="Times New Roman" panose="02020603050405020304" pitchFamily="18" charset="0"/>
              </a:rPr>
              <a:t>   </a:t>
            </a:r>
            <a:r>
              <a:rPr lang="en-US" altLang="zh-CN" sz="2800" b="1" i="1">
                <a:latin typeface="Times New Roman" panose="02020603050405020304" pitchFamily="18" charset="0"/>
              </a:rPr>
              <a:t>Z</a:t>
            </a:r>
            <a:r>
              <a:rPr lang="zh-CN" altLang="en-US" sz="2800" b="1" baseline="30000">
                <a:latin typeface="Times New Roman" panose="02020603050405020304" pitchFamily="18" charset="0"/>
              </a:rPr>
              <a:t>（</a:t>
            </a:r>
            <a:r>
              <a:rPr lang="en-US" altLang="zh-CN" sz="2800" b="1" baseline="30000">
                <a:latin typeface="Times New Roman" panose="02020603050405020304" pitchFamily="18" charset="0"/>
              </a:rPr>
              <a:t>1</a:t>
            </a:r>
            <a:r>
              <a:rPr lang="zh-CN" altLang="en-US" sz="2800" b="1" baseline="30000">
                <a:latin typeface="Times New Roman" panose="02020603050405020304" pitchFamily="18" charset="0"/>
              </a:rPr>
              <a:t>）</a:t>
            </a:r>
            <a:r>
              <a:rPr lang="zh-CN" altLang="en-US" sz="2800" b="1">
                <a:latin typeface="Times New Roman" panose="02020603050405020304" pitchFamily="18" charset="0"/>
              </a:rPr>
              <a:t>的普遍化关系</a:t>
            </a:r>
            <a:r>
              <a:rPr lang="zh-CN" altLang="en-US" sz="2800" b="1"/>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B8C77FC7-091E-452E-A5CC-9D5E1E8C0296}"/>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FAD5B8F-6558-48F0-8A51-CA85F1D798C8}"/>
              </a:ext>
            </a:extLst>
          </p:cNvPr>
          <p:cNvSpPr>
            <a:spLocks noGrp="1"/>
          </p:cNvSpPr>
          <p:nvPr>
            <p:ph idx="1"/>
          </p:nvPr>
        </p:nvSpPr>
        <p:spPr/>
        <p:txBody>
          <a:bodyPr/>
          <a:lstStyle/>
          <a:p>
            <a:pPr>
              <a:defRPr/>
            </a:pPr>
            <a:r>
              <a:rPr lang="en-US" altLang="zh-CN" sz="2800" b="1" dirty="0">
                <a:solidFill>
                  <a:srgbClr val="3333FF"/>
                </a:solidFill>
                <a:latin typeface="Times New Roman" pitchFamily="18" charset="0"/>
              </a:rPr>
              <a:t>Lee</a:t>
            </a:r>
            <a:r>
              <a:rPr lang="zh-CN" altLang="en-US" sz="2800" b="1" dirty="0">
                <a:solidFill>
                  <a:srgbClr val="3333FF"/>
                </a:solidFill>
                <a:latin typeface="Times New Roman" pitchFamily="18" charset="0"/>
              </a:rPr>
              <a:t>－</a:t>
            </a:r>
            <a:r>
              <a:rPr lang="en-US" altLang="zh-CN" sz="2800" b="1" dirty="0" err="1">
                <a:solidFill>
                  <a:srgbClr val="3333FF"/>
                </a:solidFill>
                <a:latin typeface="Times New Roman" pitchFamily="18" charset="0"/>
              </a:rPr>
              <a:t>Kesler</a:t>
            </a:r>
            <a:r>
              <a:rPr lang="zh-CN" altLang="en-US" sz="2800" b="1" dirty="0">
                <a:solidFill>
                  <a:srgbClr val="3333FF"/>
                </a:solidFill>
                <a:latin typeface="Times New Roman" pitchFamily="18" charset="0"/>
              </a:rPr>
              <a:t>三参数对应态原理</a:t>
            </a:r>
            <a:endParaRPr lang="en-US" altLang="zh-CN" sz="2800" b="1" dirty="0">
              <a:solidFill>
                <a:srgbClr val="3333FF"/>
              </a:solidFill>
              <a:latin typeface="Times New Roman" pitchFamily="18" charset="0"/>
            </a:endParaRPr>
          </a:p>
          <a:p>
            <a:pPr>
              <a:defRPr/>
            </a:pPr>
            <a:endParaRPr lang="en-US" altLang="zh-CN" sz="2800" b="1" dirty="0">
              <a:solidFill>
                <a:srgbClr val="3333FF"/>
              </a:solidFill>
              <a:latin typeface="Times New Roman" pitchFamily="18" charset="0"/>
            </a:endParaRPr>
          </a:p>
          <a:p>
            <a:pPr>
              <a:defRPr/>
            </a:pPr>
            <a:endParaRPr lang="en-US" altLang="zh-CN" sz="2800" b="1" dirty="0">
              <a:solidFill>
                <a:srgbClr val="3333FF"/>
              </a:solidFill>
              <a:latin typeface="Times New Roman" pitchFamily="18" charset="0"/>
            </a:endParaRPr>
          </a:p>
          <a:p>
            <a:pPr>
              <a:defRPr/>
            </a:pPr>
            <a:endParaRPr lang="en-US" altLang="zh-CN" sz="2800" b="1" dirty="0">
              <a:solidFill>
                <a:srgbClr val="3333FF"/>
              </a:solidFill>
              <a:latin typeface="Times New Roman" pitchFamily="18" charset="0"/>
            </a:endParaRPr>
          </a:p>
          <a:p>
            <a:pPr>
              <a:defRPr/>
            </a:pPr>
            <a:endParaRPr lang="en-US" altLang="zh-CN" sz="2800" b="1" dirty="0">
              <a:solidFill>
                <a:srgbClr val="3333FF"/>
              </a:solidFill>
              <a:latin typeface="Times New Roman" pitchFamily="18" charset="0"/>
            </a:endParaRPr>
          </a:p>
          <a:p>
            <a:pPr marL="0" indent="0">
              <a:buFont typeface="Wingdings" panose="05000000000000000000" pitchFamily="2" charset="2"/>
              <a:buNone/>
              <a:defRPr/>
            </a:pPr>
            <a:r>
              <a:rPr lang="zh-CN" altLang="en-US" sz="3200" b="1" dirty="0">
                <a:latin typeface="Times New Roman" pitchFamily="18" charset="0"/>
              </a:rPr>
              <a:t>      简单流体</a:t>
            </a:r>
            <a:r>
              <a:rPr lang="en-US" altLang="zh-CN" sz="3200" b="1" dirty="0">
                <a:latin typeface="Times New Roman" pitchFamily="18" charset="0"/>
              </a:rPr>
              <a:t>(0), </a:t>
            </a:r>
            <a:r>
              <a:rPr lang="zh-CN" altLang="en-US" sz="3200" b="1" dirty="0">
                <a:latin typeface="Times New Roman" pitchFamily="18" charset="0"/>
              </a:rPr>
              <a:t>参考流体</a:t>
            </a:r>
            <a:r>
              <a:rPr lang="en-US" altLang="zh-CN" sz="3200" b="1" dirty="0">
                <a:latin typeface="Times New Roman" pitchFamily="18" charset="0"/>
              </a:rPr>
              <a:t>(r), </a:t>
            </a:r>
            <a:r>
              <a:rPr lang="zh-CN" altLang="en-US" sz="3200" b="1" dirty="0">
                <a:latin typeface="Times New Roman" pitchFamily="18" charset="0"/>
              </a:rPr>
              <a:t>的状态方程采用修正的</a:t>
            </a:r>
            <a:r>
              <a:rPr lang="en-US" altLang="zh-CN" sz="3200" b="1" dirty="0">
                <a:latin typeface="Times New Roman" pitchFamily="18" charset="0"/>
              </a:rPr>
              <a:t>BWR</a:t>
            </a:r>
            <a:r>
              <a:rPr lang="zh-CN" altLang="en-US" sz="3200" b="1" dirty="0">
                <a:latin typeface="Times New Roman" pitchFamily="18" charset="0"/>
              </a:rPr>
              <a:t>方程</a:t>
            </a:r>
          </a:p>
          <a:p>
            <a:pPr>
              <a:defRPr/>
            </a:pPr>
            <a:endParaRPr lang="zh-CN" altLang="en-US" dirty="0"/>
          </a:p>
        </p:txBody>
      </p:sp>
      <p:graphicFrame>
        <p:nvGraphicFramePr>
          <p:cNvPr id="117764" name="对象 3">
            <a:extLst>
              <a:ext uri="{FF2B5EF4-FFF2-40B4-BE49-F238E27FC236}">
                <a16:creationId xmlns:a16="http://schemas.microsoft.com/office/drawing/2014/main" id="{1D84084A-86D2-45D8-8A77-C592BA42A0A1}"/>
              </a:ext>
            </a:extLst>
          </p:cNvPr>
          <p:cNvGraphicFramePr>
            <a:graphicFrameLocks noChangeAspect="1"/>
          </p:cNvGraphicFramePr>
          <p:nvPr/>
        </p:nvGraphicFramePr>
        <p:xfrm>
          <a:off x="1619250" y="2492375"/>
          <a:ext cx="5918200" cy="1512888"/>
        </p:xfrm>
        <a:graphic>
          <a:graphicData uri="http://schemas.openxmlformats.org/presentationml/2006/ole">
            <mc:AlternateContent xmlns:mc="http://schemas.openxmlformats.org/markup-compatibility/2006">
              <mc:Choice xmlns:v="urn:schemas-microsoft-com:vml" Requires="v">
                <p:oleObj spid="_x0000_s8200" name="Equation" r:id="rId3" imgW="1308100" imgH="330200" progId="Equation.DSMT4">
                  <p:embed/>
                </p:oleObj>
              </mc:Choice>
              <mc:Fallback>
                <p:oleObj name="Equation" r:id="rId3" imgW="1308100" imgH="330200" progId="Equation.DSMT4">
                  <p:embed/>
                  <p:pic>
                    <p:nvPicPr>
                      <p:cNvPr id="117764" name="对象 3">
                        <a:extLst>
                          <a:ext uri="{FF2B5EF4-FFF2-40B4-BE49-F238E27FC236}">
                            <a16:creationId xmlns:a16="http://schemas.microsoft.com/office/drawing/2014/main" id="{1D84084A-86D2-45D8-8A77-C592BA42A0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492375"/>
                        <a:ext cx="5918200" cy="15128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AF361C0B-6C7D-4EB2-8818-5E082EEF6D1E}"/>
              </a:ext>
            </a:extLst>
          </p:cNvPr>
          <p:cNvSpPr>
            <a:spLocks noGrp="1" noChangeArrowheads="1"/>
          </p:cNvSpPr>
          <p:nvPr>
            <p:ph type="title"/>
          </p:nvPr>
        </p:nvSpPr>
        <p:spPr/>
        <p:txBody>
          <a:bodyPr/>
          <a:lstStyle/>
          <a:p>
            <a:endParaRPr lang="zh-CN" altLang="en-US"/>
          </a:p>
        </p:txBody>
      </p:sp>
      <p:sp>
        <p:nvSpPr>
          <p:cNvPr id="118787" name="内容占位符 2">
            <a:extLst>
              <a:ext uri="{FF2B5EF4-FFF2-40B4-BE49-F238E27FC236}">
                <a16:creationId xmlns:a16="http://schemas.microsoft.com/office/drawing/2014/main" id="{7929CC4C-9D1C-4B51-BCB0-4532AF8AC737}"/>
              </a:ext>
            </a:extLst>
          </p:cNvPr>
          <p:cNvSpPr>
            <a:spLocks noGrp="1" noChangeArrowheads="1"/>
          </p:cNvSpPr>
          <p:nvPr>
            <p:ph idx="1"/>
          </p:nvPr>
        </p:nvSpPr>
        <p:spPr/>
        <p:txBody>
          <a:bodyPr/>
          <a:lstStyle/>
          <a:p>
            <a:r>
              <a:rPr lang="en-US" altLang="zh-CN" sz="2800" b="1">
                <a:solidFill>
                  <a:srgbClr val="3333FF"/>
                </a:solidFill>
                <a:latin typeface="Times New Roman" panose="02020603050405020304" pitchFamily="18" charset="0"/>
              </a:rPr>
              <a:t>Teja</a:t>
            </a:r>
            <a:r>
              <a:rPr lang="zh-CN" altLang="en-US" sz="2800" b="1">
                <a:solidFill>
                  <a:srgbClr val="3333FF"/>
                </a:solidFill>
                <a:latin typeface="Times New Roman" panose="02020603050405020304" pitchFamily="18" charset="0"/>
              </a:rPr>
              <a:t>的三参数对应态原理</a:t>
            </a:r>
            <a:r>
              <a:rPr lang="zh-CN" altLang="en-US" sz="2800" b="1"/>
              <a:t> </a:t>
            </a:r>
            <a:endParaRPr lang="en-US" altLang="zh-CN" sz="2800" b="1"/>
          </a:p>
          <a:p>
            <a:endParaRPr lang="en-US" altLang="zh-CN" sz="2800" b="1"/>
          </a:p>
          <a:p>
            <a:endParaRPr lang="en-US" altLang="zh-CN" sz="2800" b="1"/>
          </a:p>
          <a:p>
            <a:endParaRPr lang="en-US" altLang="zh-CN" sz="2800" b="1"/>
          </a:p>
          <a:p>
            <a:pPr lvl="1"/>
            <a:r>
              <a:rPr lang="en-US" altLang="zh-CN" sz="2800" b="1" i="1">
                <a:latin typeface="Times New Roman" panose="02020603050405020304" pitchFamily="18" charset="0"/>
              </a:rPr>
              <a:t>r</a:t>
            </a:r>
            <a:r>
              <a:rPr lang="en-US" altLang="zh-CN" sz="2800" b="1" baseline="-25000">
                <a:latin typeface="Times New Roman" panose="02020603050405020304" pitchFamily="18" charset="0"/>
              </a:rPr>
              <a:t>1</a:t>
            </a:r>
            <a:r>
              <a:rPr lang="en-US" altLang="zh-CN" sz="2800" b="1" i="1">
                <a:latin typeface="Times New Roman" panose="02020603050405020304" pitchFamily="18" charset="0"/>
              </a:rPr>
              <a:t>, r</a:t>
            </a:r>
            <a:r>
              <a:rPr lang="en-US" altLang="zh-CN" sz="2800" b="1" baseline="-25000">
                <a:latin typeface="Times New Roman" panose="02020603050405020304" pitchFamily="18" charset="0"/>
              </a:rPr>
              <a:t>2</a:t>
            </a:r>
            <a:r>
              <a:rPr lang="zh-CN" altLang="en-US" sz="2800" b="1">
                <a:latin typeface="Times New Roman" panose="02020603050405020304" pitchFamily="18" charset="0"/>
              </a:rPr>
              <a:t>是两个非球形参考流体，可用不同的状态方程描述。</a:t>
            </a:r>
          </a:p>
          <a:p>
            <a:pPr lvl="1"/>
            <a:r>
              <a:rPr lang="zh-CN" altLang="en-US" sz="2800" b="1"/>
              <a:t>研究流体与参考流体的性质越</a:t>
            </a:r>
            <a:r>
              <a:rPr lang="zh-CN" altLang="en-US" sz="2800" b="1">
                <a:solidFill>
                  <a:srgbClr val="FF0000"/>
                </a:solidFill>
              </a:rPr>
              <a:t>接近</a:t>
            </a:r>
            <a:r>
              <a:rPr lang="zh-CN" altLang="en-US" sz="2800" b="1"/>
              <a:t>，预测结果的</a:t>
            </a:r>
            <a:r>
              <a:rPr lang="zh-CN" altLang="en-US" sz="2800" b="1">
                <a:solidFill>
                  <a:srgbClr val="FF0000"/>
                </a:solidFill>
              </a:rPr>
              <a:t>准确性</a:t>
            </a:r>
            <a:r>
              <a:rPr lang="zh-CN" altLang="en-US" sz="2800" b="1"/>
              <a:t>和</a:t>
            </a:r>
            <a:r>
              <a:rPr lang="zh-CN" altLang="en-US" sz="2800" b="1">
                <a:solidFill>
                  <a:srgbClr val="FF0000"/>
                </a:solidFill>
              </a:rPr>
              <a:t>可靠性</a:t>
            </a:r>
            <a:r>
              <a:rPr lang="zh-CN" altLang="en-US" sz="2800" b="1"/>
              <a:t>越高。</a:t>
            </a:r>
          </a:p>
          <a:p>
            <a:endParaRPr lang="zh-CN" altLang="en-US" sz="2800" b="1"/>
          </a:p>
          <a:p>
            <a:endParaRPr lang="zh-CN" altLang="en-US"/>
          </a:p>
        </p:txBody>
      </p:sp>
      <p:graphicFrame>
        <p:nvGraphicFramePr>
          <p:cNvPr id="118788" name="对象 3">
            <a:extLst>
              <a:ext uri="{FF2B5EF4-FFF2-40B4-BE49-F238E27FC236}">
                <a16:creationId xmlns:a16="http://schemas.microsoft.com/office/drawing/2014/main" id="{94D3C587-F7A1-48B5-889C-6C7C6002105D}"/>
              </a:ext>
            </a:extLst>
          </p:cNvPr>
          <p:cNvGraphicFramePr>
            <a:graphicFrameLocks noChangeAspect="1"/>
          </p:cNvGraphicFramePr>
          <p:nvPr/>
        </p:nvGraphicFramePr>
        <p:xfrm>
          <a:off x="971550" y="2349500"/>
          <a:ext cx="7399338" cy="1511300"/>
        </p:xfrm>
        <a:graphic>
          <a:graphicData uri="http://schemas.openxmlformats.org/presentationml/2006/ole">
            <mc:AlternateContent xmlns:mc="http://schemas.openxmlformats.org/markup-compatibility/2006">
              <mc:Choice xmlns:v="urn:schemas-microsoft-com:vml" Requires="v">
                <p:oleObj spid="_x0000_s9224" name="Equation" r:id="rId3" imgW="1726451" imgH="355446" progId="Equation.DSMT4">
                  <p:embed/>
                </p:oleObj>
              </mc:Choice>
              <mc:Fallback>
                <p:oleObj name="Equation" r:id="rId3" imgW="1726451" imgH="355446" progId="Equation.DSMT4">
                  <p:embed/>
                  <p:pic>
                    <p:nvPicPr>
                      <p:cNvPr id="118788" name="对象 3">
                        <a:extLst>
                          <a:ext uri="{FF2B5EF4-FFF2-40B4-BE49-F238E27FC236}">
                            <a16:creationId xmlns:a16="http://schemas.microsoft.com/office/drawing/2014/main" id="{94D3C587-F7A1-48B5-889C-6C7C600210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349500"/>
                        <a:ext cx="7399338" cy="15113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1">
            <a:extLst>
              <a:ext uri="{FF2B5EF4-FFF2-40B4-BE49-F238E27FC236}">
                <a16:creationId xmlns:a16="http://schemas.microsoft.com/office/drawing/2014/main" id="{79F1C263-CD37-4E5C-934E-40A4E4EDDDBA}"/>
              </a:ext>
            </a:extLst>
          </p:cNvPr>
          <p:cNvSpPr>
            <a:spLocks noGrp="1" noChangeArrowheads="1"/>
          </p:cNvSpPr>
          <p:nvPr>
            <p:ph type="title"/>
          </p:nvPr>
        </p:nvSpPr>
        <p:spPr>
          <a:xfrm>
            <a:off x="251520" y="811211"/>
            <a:ext cx="4536504" cy="457549"/>
          </a:xfrm>
        </p:spPr>
        <p:txBody>
          <a:bodyPr/>
          <a:lstStyle/>
          <a:p>
            <a:pPr algn="l" eaLnBrk="1" hangingPunct="1"/>
            <a:r>
              <a:rPr lang="en-US" altLang="zh-CN" sz="3200" dirty="0">
                <a:solidFill>
                  <a:srgbClr val="FF0000"/>
                </a:solidFill>
                <a:latin typeface="楷体" panose="02010609060101010101" pitchFamily="49" charset="-122"/>
                <a:ea typeface="楷体" panose="02010609060101010101" pitchFamily="49" charset="-122"/>
              </a:rPr>
              <a:t>2. SI</a:t>
            </a:r>
            <a:r>
              <a:rPr lang="zh-CN" altLang="en-US" sz="3200" dirty="0">
                <a:solidFill>
                  <a:srgbClr val="FF0000"/>
                </a:solidFill>
                <a:latin typeface="楷体" panose="02010609060101010101" pitchFamily="49" charset="-122"/>
                <a:ea typeface="楷体" panose="02010609060101010101" pitchFamily="49" charset="-122"/>
              </a:rPr>
              <a:t>基本单位</a:t>
            </a:r>
          </a:p>
        </p:txBody>
      </p:sp>
      <p:graphicFrame>
        <p:nvGraphicFramePr>
          <p:cNvPr id="9347" name="Group 131">
            <a:extLst>
              <a:ext uri="{FF2B5EF4-FFF2-40B4-BE49-F238E27FC236}">
                <a16:creationId xmlns:a16="http://schemas.microsoft.com/office/drawing/2014/main" id="{94B53193-2A2C-41A1-A6CD-618EF3128DF3}"/>
              </a:ext>
            </a:extLst>
          </p:cNvPr>
          <p:cNvGraphicFramePr>
            <a:graphicFrameLocks noGrp="1"/>
          </p:cNvGraphicFramePr>
          <p:nvPr>
            <p:ph idx="1"/>
          </p:nvPr>
        </p:nvGraphicFramePr>
        <p:xfrm>
          <a:off x="566738" y="1752600"/>
          <a:ext cx="8001000" cy="4294189"/>
        </p:xfrm>
        <a:graphic>
          <a:graphicData uri="http://schemas.openxmlformats.org/drawingml/2006/table">
            <a:tbl>
              <a:tblPr/>
              <a:tblGrid>
                <a:gridCol w="3273425">
                  <a:extLst>
                    <a:ext uri="{9D8B030D-6E8A-4147-A177-3AD203B41FA5}">
                      <a16:colId xmlns:a16="http://schemas.microsoft.com/office/drawing/2014/main" val="2484030708"/>
                    </a:ext>
                  </a:extLst>
                </a:gridCol>
                <a:gridCol w="1454150">
                  <a:extLst>
                    <a:ext uri="{9D8B030D-6E8A-4147-A177-3AD203B41FA5}">
                      <a16:colId xmlns:a16="http://schemas.microsoft.com/office/drawing/2014/main" val="17842878"/>
                    </a:ext>
                  </a:extLst>
                </a:gridCol>
                <a:gridCol w="1273175">
                  <a:extLst>
                    <a:ext uri="{9D8B030D-6E8A-4147-A177-3AD203B41FA5}">
                      <a16:colId xmlns:a16="http://schemas.microsoft.com/office/drawing/2014/main" val="2063038606"/>
                    </a:ext>
                  </a:extLst>
                </a:gridCol>
                <a:gridCol w="2000250">
                  <a:extLst>
                    <a:ext uri="{9D8B030D-6E8A-4147-A177-3AD203B41FA5}">
                      <a16:colId xmlns:a16="http://schemas.microsoft.com/office/drawing/2014/main" val="2178155592"/>
                    </a:ext>
                  </a:extLst>
                </a:gridCol>
              </a:tblGrid>
              <a:tr h="52546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量的名称</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单位</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符号</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中文名称</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189783"/>
                  </a:ext>
                </a:extLst>
              </a:tr>
              <a:tr h="527050">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Length </a:t>
                      </a: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长度</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meter</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米</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60332258"/>
                  </a:ext>
                </a:extLst>
              </a:tr>
              <a:tr h="552450">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Mass </a:t>
                      </a: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质量 </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kilogram</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kg</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千克</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497596807"/>
                  </a:ext>
                </a:extLst>
              </a:tr>
              <a:tr h="527050">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Time </a:t>
                      </a: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时间</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second</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秒</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846157508"/>
                  </a:ext>
                </a:extLst>
              </a:tr>
              <a:tr h="52546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electric current </a:t>
                      </a: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电流</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ampere</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安</a:t>
                      </a: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培</a:t>
                      </a: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25067705"/>
                  </a:ext>
                </a:extLst>
              </a:tr>
              <a:tr h="525463">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Temperature </a:t>
                      </a: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温度</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Kelvin</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K</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开</a:t>
                      </a: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尔文</a:t>
                      </a: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387669131"/>
                  </a:ext>
                </a:extLst>
              </a:tr>
              <a:tr h="587375">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物质的量</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mole</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mol</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摩</a:t>
                      </a: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尔</a:t>
                      </a: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4034378091"/>
                  </a:ext>
                </a:extLst>
              </a:tr>
              <a:tr h="523875">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发光强度</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candela</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cd</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坎</a:t>
                      </a: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zh-CN" altLang="en-US"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德拉</a:t>
                      </a:r>
                      <a:r>
                        <a:rPr kumimoji="0" lang="en-US" altLang="zh-CN" sz="2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9143026"/>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a:extLst>
              <a:ext uri="{FF2B5EF4-FFF2-40B4-BE49-F238E27FC236}">
                <a16:creationId xmlns:a16="http://schemas.microsoft.com/office/drawing/2014/main" id="{7886436B-BBFA-4D93-927B-10A098236684}"/>
              </a:ext>
            </a:extLst>
          </p:cNvPr>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0CC430-1113-4C98-9B81-54FDB050B01A}" type="slidenum">
              <a:rPr kumimoji="0" lang="en-US" altLang="zh-CN" sz="1400" smtClean="0">
                <a:solidFill>
                  <a:srgbClr val="40458C"/>
                </a:solidFill>
                <a:latin typeface="Verdana" panose="020B0604030504040204" pitchFamily="34" charset="0"/>
              </a:rPr>
              <a:pPr>
                <a:spcBef>
                  <a:spcPct val="0"/>
                </a:spcBef>
                <a:buClrTx/>
                <a:buSzTx/>
                <a:buFontTx/>
                <a:buNone/>
              </a:pPr>
              <a:t>50</a:t>
            </a:fld>
            <a:endParaRPr kumimoji="0" lang="en-US" altLang="zh-CN" sz="1400">
              <a:solidFill>
                <a:srgbClr val="40458C"/>
              </a:solidFill>
              <a:latin typeface="Verdana" panose="020B0604030504040204" pitchFamily="34" charset="0"/>
            </a:endParaRPr>
          </a:p>
        </p:txBody>
      </p:sp>
      <p:sp>
        <p:nvSpPr>
          <p:cNvPr id="119811" name="Rectangle 2">
            <a:extLst>
              <a:ext uri="{FF2B5EF4-FFF2-40B4-BE49-F238E27FC236}">
                <a16:creationId xmlns:a16="http://schemas.microsoft.com/office/drawing/2014/main" id="{CB3F75E9-94F2-47B7-AF9D-7FADF11E2F93}"/>
              </a:ext>
            </a:extLst>
          </p:cNvPr>
          <p:cNvSpPr>
            <a:spLocks noChangeArrowheads="1"/>
          </p:cNvSpPr>
          <p:nvPr/>
        </p:nvSpPr>
        <p:spPr bwMode="auto">
          <a:xfrm>
            <a:off x="395288" y="1204913"/>
            <a:ext cx="8169275"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40000"/>
              </a:lnSpc>
              <a:spcBef>
                <a:spcPct val="0"/>
              </a:spcBef>
              <a:buClrTx/>
              <a:buSzTx/>
              <a:buFontTx/>
              <a:buNone/>
            </a:pPr>
            <a:r>
              <a:rPr lang="zh-CN" altLang="en-US" sz="2800" b="1">
                <a:solidFill>
                  <a:srgbClr val="40458C"/>
                </a:solidFill>
                <a:latin typeface="Times New Roman" panose="02020603050405020304" pitchFamily="18" charset="0"/>
              </a:rPr>
              <a:t>用</a:t>
            </a:r>
            <a:r>
              <a:rPr lang="en-US" altLang="zh-CN" sz="2800" b="1">
                <a:solidFill>
                  <a:srgbClr val="40458C"/>
                </a:solidFill>
                <a:latin typeface="Times New Roman" panose="02020603050405020304" pitchFamily="18" charset="0"/>
              </a:rPr>
              <a:t>Pitzer</a:t>
            </a:r>
            <a:r>
              <a:rPr lang="zh-CN" altLang="en-US" sz="2800" b="1">
                <a:solidFill>
                  <a:srgbClr val="40458C"/>
                </a:solidFill>
                <a:latin typeface="Times New Roman" panose="02020603050405020304" pitchFamily="18" charset="0"/>
              </a:rPr>
              <a:t>普遍化关系式计算甲烷在</a:t>
            </a:r>
            <a:r>
              <a:rPr lang="en-US" altLang="zh-CN" sz="2800" b="1">
                <a:solidFill>
                  <a:srgbClr val="40458C"/>
                </a:solidFill>
                <a:latin typeface="Times New Roman" panose="02020603050405020304" pitchFamily="18" charset="0"/>
              </a:rPr>
              <a:t>323.16K</a:t>
            </a:r>
            <a:r>
              <a:rPr lang="zh-CN" altLang="en-US" sz="2800" b="1">
                <a:solidFill>
                  <a:srgbClr val="40458C"/>
                </a:solidFill>
                <a:latin typeface="Times New Roman" panose="02020603050405020304" pitchFamily="18" charset="0"/>
              </a:rPr>
              <a:t>时产生的压力。已知甲烷的摩尔体积                                     ，压力的实验值为 </a:t>
            </a:r>
          </a:p>
        </p:txBody>
      </p:sp>
      <p:sp>
        <p:nvSpPr>
          <p:cNvPr id="119812" name="Rectangle 3">
            <a:extLst>
              <a:ext uri="{FF2B5EF4-FFF2-40B4-BE49-F238E27FC236}">
                <a16:creationId xmlns:a16="http://schemas.microsoft.com/office/drawing/2014/main" id="{92E41197-F64F-4ED1-BA9F-FAE346C5CBCC}"/>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graphicFrame>
        <p:nvGraphicFramePr>
          <p:cNvPr id="119813" name="Object 4">
            <a:extLst>
              <a:ext uri="{FF2B5EF4-FFF2-40B4-BE49-F238E27FC236}">
                <a16:creationId xmlns:a16="http://schemas.microsoft.com/office/drawing/2014/main" id="{52914216-F7B4-4BDC-A00C-9F31D501C510}"/>
              </a:ext>
            </a:extLst>
          </p:cNvPr>
          <p:cNvGraphicFramePr>
            <a:graphicFrameLocks noChangeAspect="1"/>
          </p:cNvGraphicFramePr>
          <p:nvPr/>
        </p:nvGraphicFramePr>
        <p:xfrm>
          <a:off x="5076825" y="1916113"/>
          <a:ext cx="3024188" cy="506412"/>
        </p:xfrm>
        <a:graphic>
          <a:graphicData uri="http://schemas.openxmlformats.org/presentationml/2006/ole">
            <mc:AlternateContent xmlns:mc="http://schemas.openxmlformats.org/markup-compatibility/2006">
              <mc:Choice xmlns:v="urn:schemas-microsoft-com:vml" Requires="v">
                <p:oleObj spid="_x0000_s10254" name="Equation" r:id="rId5" imgW="1143000" imgH="190500" progId="Equation.DSMT4">
                  <p:embed/>
                </p:oleObj>
              </mc:Choice>
              <mc:Fallback>
                <p:oleObj name="Equation" r:id="rId5" imgW="1143000" imgH="190500" progId="Equation.DSMT4">
                  <p:embed/>
                  <p:pic>
                    <p:nvPicPr>
                      <p:cNvPr id="119813" name="Object 4">
                        <a:extLst>
                          <a:ext uri="{FF2B5EF4-FFF2-40B4-BE49-F238E27FC236}">
                            <a16:creationId xmlns:a16="http://schemas.microsoft.com/office/drawing/2014/main" id="{52914216-F7B4-4BDC-A00C-9F31D501C5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1916113"/>
                        <a:ext cx="30241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14" name="Rectangle 5">
            <a:extLst>
              <a:ext uri="{FF2B5EF4-FFF2-40B4-BE49-F238E27FC236}">
                <a16:creationId xmlns:a16="http://schemas.microsoft.com/office/drawing/2014/main" id="{9F27D56B-7ACE-469E-97C3-D304E185D302}"/>
              </a:ext>
            </a:extLst>
          </p:cNvPr>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graphicFrame>
        <p:nvGraphicFramePr>
          <p:cNvPr id="119815" name="Object 6">
            <a:extLst>
              <a:ext uri="{FF2B5EF4-FFF2-40B4-BE49-F238E27FC236}">
                <a16:creationId xmlns:a16="http://schemas.microsoft.com/office/drawing/2014/main" id="{EB54E286-2692-4F6C-9104-0D4BA09021E8}"/>
              </a:ext>
            </a:extLst>
          </p:cNvPr>
          <p:cNvGraphicFramePr>
            <a:graphicFrameLocks noChangeAspect="1"/>
          </p:cNvGraphicFramePr>
          <p:nvPr/>
        </p:nvGraphicFramePr>
        <p:xfrm>
          <a:off x="3203575" y="2565400"/>
          <a:ext cx="1979613" cy="487363"/>
        </p:xfrm>
        <a:graphic>
          <a:graphicData uri="http://schemas.openxmlformats.org/presentationml/2006/ole">
            <mc:AlternateContent xmlns:mc="http://schemas.openxmlformats.org/markup-compatibility/2006">
              <mc:Choice xmlns:v="urn:schemas-microsoft-com:vml" Requires="v">
                <p:oleObj spid="_x0000_s10255" name="Equation" r:id="rId7" imgW="774364" imgH="190417" progId="Equation.DSMT4">
                  <p:embed/>
                </p:oleObj>
              </mc:Choice>
              <mc:Fallback>
                <p:oleObj name="Equation" r:id="rId7" imgW="774364" imgH="190417" progId="Equation.DSMT4">
                  <p:embed/>
                  <p:pic>
                    <p:nvPicPr>
                      <p:cNvPr id="119815" name="Object 6">
                        <a:extLst>
                          <a:ext uri="{FF2B5EF4-FFF2-40B4-BE49-F238E27FC236}">
                            <a16:creationId xmlns:a16="http://schemas.microsoft.com/office/drawing/2014/main" id="{EB54E286-2692-4F6C-9104-0D4BA09021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2565400"/>
                        <a:ext cx="1979613"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16" name="Text Box 7">
            <a:extLst>
              <a:ext uri="{FF2B5EF4-FFF2-40B4-BE49-F238E27FC236}">
                <a16:creationId xmlns:a16="http://schemas.microsoft.com/office/drawing/2014/main" id="{E6F1FA0B-A55A-4093-AF85-6A304A34ACB3}"/>
              </a:ext>
            </a:extLst>
          </p:cNvPr>
          <p:cNvSpPr txBox="1">
            <a:spLocks noChangeArrowheads="1"/>
          </p:cNvSpPr>
          <p:nvPr/>
        </p:nvSpPr>
        <p:spPr bwMode="auto">
          <a:xfrm>
            <a:off x="5219700" y="2636838"/>
            <a:ext cx="792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40458C"/>
                </a:solidFill>
              </a:rPr>
              <a:t>。</a:t>
            </a:r>
          </a:p>
        </p:txBody>
      </p:sp>
      <p:sp>
        <p:nvSpPr>
          <p:cNvPr id="119817" name="Rectangle 10">
            <a:extLst>
              <a:ext uri="{FF2B5EF4-FFF2-40B4-BE49-F238E27FC236}">
                <a16:creationId xmlns:a16="http://schemas.microsoft.com/office/drawing/2014/main" id="{2C26990E-055C-4F7D-9CAB-973EA9161627}"/>
              </a:ext>
            </a:extLst>
          </p:cNvPr>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sp>
        <p:nvSpPr>
          <p:cNvPr id="119818" name="Rectangle 12">
            <a:extLst>
              <a:ext uri="{FF2B5EF4-FFF2-40B4-BE49-F238E27FC236}">
                <a16:creationId xmlns:a16="http://schemas.microsoft.com/office/drawing/2014/main" id="{1F6D2926-36A7-422F-90AD-7ED811588CD2}"/>
              </a:ext>
            </a:extLst>
          </p:cNvPr>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sp>
        <p:nvSpPr>
          <p:cNvPr id="119819" name="Rectangle 15">
            <a:extLst>
              <a:ext uri="{FF2B5EF4-FFF2-40B4-BE49-F238E27FC236}">
                <a16:creationId xmlns:a16="http://schemas.microsoft.com/office/drawing/2014/main" id="{7236AB36-C11C-40A3-B3E5-B38EE137F19E}"/>
              </a:ext>
            </a:extLst>
          </p:cNvPr>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sp>
        <p:nvSpPr>
          <p:cNvPr id="119820" name="Rectangle 21">
            <a:extLst>
              <a:ext uri="{FF2B5EF4-FFF2-40B4-BE49-F238E27FC236}">
                <a16:creationId xmlns:a16="http://schemas.microsoft.com/office/drawing/2014/main" id="{96D1A3E5-0B41-4A32-B605-C675B1AE4C1E}"/>
              </a:ext>
            </a:extLst>
          </p:cNvPr>
          <p:cNvSpPr>
            <a:spLocks noChangeArrowheads="1"/>
          </p:cNvSpPr>
          <p:nvPr/>
        </p:nvSpPr>
        <p:spPr bwMode="auto">
          <a:xfrm>
            <a:off x="395288" y="701675"/>
            <a:ext cx="5969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solidFill>
                  <a:srgbClr val="FF0000"/>
                </a:solidFill>
                <a:latin typeface="Times New Roman" panose="02020603050405020304" pitchFamily="18" charset="0"/>
              </a:rPr>
              <a:t>例</a:t>
            </a:r>
            <a:endParaRPr lang="en-US" altLang="zh-CN" b="1">
              <a:solidFill>
                <a:srgbClr val="FF0000"/>
              </a:solidFill>
              <a:latin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a:extLst>
              <a:ext uri="{FF2B5EF4-FFF2-40B4-BE49-F238E27FC236}">
                <a16:creationId xmlns:a16="http://schemas.microsoft.com/office/drawing/2014/main" id="{678E0389-6940-4FE7-BE7A-1DFA0A57723D}"/>
              </a:ext>
            </a:extLst>
          </p:cNvPr>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466709C-30A1-4B4C-A8D7-404D8A11A64F}" type="slidenum">
              <a:rPr kumimoji="0" lang="en-US" altLang="zh-CN" sz="1400" smtClean="0">
                <a:solidFill>
                  <a:srgbClr val="40458C"/>
                </a:solidFill>
                <a:latin typeface="Verdana" panose="020B0604030504040204" pitchFamily="34" charset="0"/>
              </a:rPr>
              <a:pPr>
                <a:spcBef>
                  <a:spcPct val="0"/>
                </a:spcBef>
                <a:buClrTx/>
                <a:buSzTx/>
                <a:buFontTx/>
                <a:buNone/>
              </a:pPr>
              <a:t>51</a:t>
            </a:fld>
            <a:endParaRPr kumimoji="0" lang="en-US" altLang="zh-CN" sz="1400">
              <a:solidFill>
                <a:srgbClr val="40458C"/>
              </a:solidFill>
              <a:latin typeface="Verdana" panose="020B0604030504040204" pitchFamily="34" charset="0"/>
            </a:endParaRPr>
          </a:p>
        </p:txBody>
      </p:sp>
      <p:sp>
        <p:nvSpPr>
          <p:cNvPr id="121859" name="Rectangle 8">
            <a:extLst>
              <a:ext uri="{FF2B5EF4-FFF2-40B4-BE49-F238E27FC236}">
                <a16:creationId xmlns:a16="http://schemas.microsoft.com/office/drawing/2014/main" id="{E972FC87-D823-48FA-9A14-C6556BF6BD35}"/>
              </a:ext>
            </a:extLst>
          </p:cNvPr>
          <p:cNvSpPr>
            <a:spLocks noChangeArrowheads="1"/>
          </p:cNvSpPr>
          <p:nvPr/>
        </p:nvSpPr>
        <p:spPr bwMode="auto">
          <a:xfrm>
            <a:off x="1116013" y="446088"/>
            <a:ext cx="4932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40458C"/>
                </a:solidFill>
              </a:rPr>
              <a:t>从附录查得甲烷的临界参数为 </a:t>
            </a:r>
          </a:p>
        </p:txBody>
      </p:sp>
      <p:sp>
        <p:nvSpPr>
          <p:cNvPr id="121860" name="Rectangle 9">
            <a:extLst>
              <a:ext uri="{FF2B5EF4-FFF2-40B4-BE49-F238E27FC236}">
                <a16:creationId xmlns:a16="http://schemas.microsoft.com/office/drawing/2014/main" id="{3F98A05C-B127-4C14-92CA-519BA073796E}"/>
              </a:ext>
            </a:extLst>
          </p:cNvPr>
          <p:cNvSpPr>
            <a:spLocks noChangeArrowheads="1"/>
          </p:cNvSpPr>
          <p:nvPr/>
        </p:nvSpPr>
        <p:spPr bwMode="auto">
          <a:xfrm>
            <a:off x="395288" y="404813"/>
            <a:ext cx="89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FF0000"/>
                </a:solidFill>
              </a:rPr>
              <a:t>解：</a:t>
            </a:r>
          </a:p>
        </p:txBody>
      </p:sp>
      <p:graphicFrame>
        <p:nvGraphicFramePr>
          <p:cNvPr id="121861" name="Object 11">
            <a:extLst>
              <a:ext uri="{FF2B5EF4-FFF2-40B4-BE49-F238E27FC236}">
                <a16:creationId xmlns:a16="http://schemas.microsoft.com/office/drawing/2014/main" id="{496F330C-7D1C-440A-BB87-7BB8487FF64C}"/>
              </a:ext>
            </a:extLst>
          </p:cNvPr>
          <p:cNvGraphicFramePr>
            <a:graphicFrameLocks noChangeAspect="1"/>
          </p:cNvGraphicFramePr>
          <p:nvPr/>
        </p:nvGraphicFramePr>
        <p:xfrm>
          <a:off x="900113" y="1196975"/>
          <a:ext cx="7019925" cy="652463"/>
        </p:xfrm>
        <a:graphic>
          <a:graphicData uri="http://schemas.openxmlformats.org/presentationml/2006/ole">
            <mc:AlternateContent xmlns:mc="http://schemas.openxmlformats.org/markup-compatibility/2006">
              <mc:Choice xmlns:v="urn:schemas-microsoft-com:vml" Requires="v">
                <p:oleObj spid="_x0000_s11296" name="Equation" r:id="rId5" imgW="2057400" imgH="190500" progId="Equation.DSMT4">
                  <p:embed/>
                </p:oleObj>
              </mc:Choice>
              <mc:Fallback>
                <p:oleObj name="Equation" r:id="rId5" imgW="2057400" imgH="190500" progId="Equation.DSMT4">
                  <p:embed/>
                  <p:pic>
                    <p:nvPicPr>
                      <p:cNvPr id="121861" name="Object 11">
                        <a:extLst>
                          <a:ext uri="{FF2B5EF4-FFF2-40B4-BE49-F238E27FC236}">
                            <a16:creationId xmlns:a16="http://schemas.microsoft.com/office/drawing/2014/main" id="{496F330C-7D1C-440A-BB87-7BB8487FF6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1196975"/>
                        <a:ext cx="7019925"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62" name="Object 13">
            <a:extLst>
              <a:ext uri="{FF2B5EF4-FFF2-40B4-BE49-F238E27FC236}">
                <a16:creationId xmlns:a16="http://schemas.microsoft.com/office/drawing/2014/main" id="{25E376EE-3ABF-43FA-ADF5-7333E89F7A89}"/>
              </a:ext>
            </a:extLst>
          </p:cNvPr>
          <p:cNvGraphicFramePr>
            <a:graphicFrameLocks noChangeAspect="1"/>
          </p:cNvGraphicFramePr>
          <p:nvPr/>
        </p:nvGraphicFramePr>
        <p:xfrm>
          <a:off x="1042988" y="1930400"/>
          <a:ext cx="2952750" cy="993775"/>
        </p:xfrm>
        <a:graphic>
          <a:graphicData uri="http://schemas.openxmlformats.org/presentationml/2006/ole">
            <mc:AlternateContent xmlns:mc="http://schemas.openxmlformats.org/markup-compatibility/2006">
              <mc:Choice xmlns:v="urn:schemas-microsoft-com:vml" Requires="v">
                <p:oleObj spid="_x0000_s11297" name="Equation" r:id="rId7" imgW="990170" imgH="330057" progId="Equation.DSMT4">
                  <p:embed/>
                </p:oleObj>
              </mc:Choice>
              <mc:Fallback>
                <p:oleObj name="Equation" r:id="rId7" imgW="990170" imgH="330057" progId="Equation.DSMT4">
                  <p:embed/>
                  <p:pic>
                    <p:nvPicPr>
                      <p:cNvPr id="121862" name="Object 13">
                        <a:extLst>
                          <a:ext uri="{FF2B5EF4-FFF2-40B4-BE49-F238E27FC236}">
                            <a16:creationId xmlns:a16="http://schemas.microsoft.com/office/drawing/2014/main" id="{25E376EE-3ABF-43FA-ADF5-7333E89F7A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1930400"/>
                        <a:ext cx="295275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863" name="Rectangle 14">
            <a:extLst>
              <a:ext uri="{FF2B5EF4-FFF2-40B4-BE49-F238E27FC236}">
                <a16:creationId xmlns:a16="http://schemas.microsoft.com/office/drawing/2014/main" id="{0844062F-6114-4C21-B20C-9006D3732495}"/>
              </a:ext>
            </a:extLst>
          </p:cNvPr>
          <p:cNvSpPr>
            <a:spLocks noChangeArrowheads="1"/>
          </p:cNvSpPr>
          <p:nvPr/>
        </p:nvSpPr>
        <p:spPr bwMode="auto">
          <a:xfrm>
            <a:off x="755650" y="3038475"/>
            <a:ext cx="5826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40458C"/>
                </a:solidFill>
                <a:latin typeface="Times New Roman" panose="02020603050405020304" pitchFamily="18" charset="0"/>
              </a:rPr>
              <a:t>因为</a:t>
            </a:r>
            <a:r>
              <a:rPr lang="en-US" altLang="zh-CN" sz="2800" b="1" i="1">
                <a:solidFill>
                  <a:srgbClr val="40458C"/>
                </a:solidFill>
                <a:latin typeface="Times New Roman" panose="02020603050405020304" pitchFamily="18" charset="0"/>
              </a:rPr>
              <a:t>p</a:t>
            </a:r>
            <a:r>
              <a:rPr lang="en-US" altLang="zh-CN" sz="2800" b="1" baseline="-25000">
                <a:solidFill>
                  <a:srgbClr val="40458C"/>
                </a:solidFill>
                <a:latin typeface="Times New Roman" panose="02020603050405020304" pitchFamily="18" charset="0"/>
              </a:rPr>
              <a:t>r</a:t>
            </a:r>
            <a:r>
              <a:rPr lang="zh-CN" altLang="en-US" sz="2800" b="1">
                <a:solidFill>
                  <a:srgbClr val="40458C"/>
                </a:solidFill>
                <a:latin typeface="Times New Roman" panose="02020603050405020304" pitchFamily="18" charset="0"/>
              </a:rPr>
              <a:t>不能直接计算，需迭代求解。</a:t>
            </a:r>
          </a:p>
        </p:txBody>
      </p:sp>
      <p:graphicFrame>
        <p:nvGraphicFramePr>
          <p:cNvPr id="121864" name="Object 16">
            <a:extLst>
              <a:ext uri="{FF2B5EF4-FFF2-40B4-BE49-F238E27FC236}">
                <a16:creationId xmlns:a16="http://schemas.microsoft.com/office/drawing/2014/main" id="{528529D9-EB20-42A9-B3DE-BCC9FB91B368}"/>
              </a:ext>
            </a:extLst>
          </p:cNvPr>
          <p:cNvGraphicFramePr>
            <a:graphicFrameLocks noChangeAspect="1"/>
          </p:cNvGraphicFramePr>
          <p:nvPr/>
        </p:nvGraphicFramePr>
        <p:xfrm>
          <a:off x="769938" y="3716338"/>
          <a:ext cx="6538912" cy="974725"/>
        </p:xfrm>
        <a:graphic>
          <a:graphicData uri="http://schemas.openxmlformats.org/presentationml/2006/ole">
            <mc:AlternateContent xmlns:mc="http://schemas.openxmlformats.org/markup-compatibility/2006">
              <mc:Choice xmlns:v="urn:schemas-microsoft-com:vml" Requires="v">
                <p:oleObj spid="_x0000_s11298" name="Equation" r:id="rId9" imgW="2235200" imgH="330200" progId="Equation.DSMT4">
                  <p:embed/>
                </p:oleObj>
              </mc:Choice>
              <mc:Fallback>
                <p:oleObj name="Equation" r:id="rId9" imgW="2235200" imgH="330200" progId="Equation.DSMT4">
                  <p:embed/>
                  <p:pic>
                    <p:nvPicPr>
                      <p:cNvPr id="121864" name="Object 16">
                        <a:extLst>
                          <a:ext uri="{FF2B5EF4-FFF2-40B4-BE49-F238E27FC236}">
                            <a16:creationId xmlns:a16="http://schemas.microsoft.com/office/drawing/2014/main" id="{528529D9-EB20-42A9-B3DE-BCC9FB91B3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9938" y="3716338"/>
                        <a:ext cx="653891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65" name="Object 18">
            <a:extLst>
              <a:ext uri="{FF2B5EF4-FFF2-40B4-BE49-F238E27FC236}">
                <a16:creationId xmlns:a16="http://schemas.microsoft.com/office/drawing/2014/main" id="{18CD34FE-D479-4239-BE21-F41B924BDAD7}"/>
              </a:ext>
            </a:extLst>
          </p:cNvPr>
          <p:cNvGraphicFramePr>
            <a:graphicFrameLocks noChangeAspect="1"/>
          </p:cNvGraphicFramePr>
          <p:nvPr/>
        </p:nvGraphicFramePr>
        <p:xfrm>
          <a:off x="1258888" y="4822825"/>
          <a:ext cx="3817937" cy="622300"/>
        </p:xfrm>
        <a:graphic>
          <a:graphicData uri="http://schemas.openxmlformats.org/presentationml/2006/ole">
            <mc:AlternateContent xmlns:mc="http://schemas.openxmlformats.org/markup-compatibility/2006">
              <mc:Choice xmlns:v="urn:schemas-microsoft-com:vml" Requires="v">
                <p:oleObj spid="_x0000_s11299" name="Equation" r:id="rId11" imgW="1231366" imgH="203112" progId="Equation.DSMT4">
                  <p:embed/>
                </p:oleObj>
              </mc:Choice>
              <mc:Fallback>
                <p:oleObj name="Equation" r:id="rId11" imgW="1231366" imgH="203112" progId="Equation.DSMT4">
                  <p:embed/>
                  <p:pic>
                    <p:nvPicPr>
                      <p:cNvPr id="121865" name="Object 18">
                        <a:extLst>
                          <a:ext uri="{FF2B5EF4-FFF2-40B4-BE49-F238E27FC236}">
                            <a16:creationId xmlns:a16="http://schemas.microsoft.com/office/drawing/2014/main" id="{18CD34FE-D479-4239-BE21-F41B924BDAD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4822825"/>
                        <a:ext cx="3817937"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866" name="Rectangle 19">
            <a:extLst>
              <a:ext uri="{FF2B5EF4-FFF2-40B4-BE49-F238E27FC236}">
                <a16:creationId xmlns:a16="http://schemas.microsoft.com/office/drawing/2014/main" id="{A902BA42-27CD-4CBF-9553-0E3670B663C3}"/>
              </a:ext>
            </a:extLst>
          </p:cNvPr>
          <p:cNvSpPr>
            <a:spLocks noChangeArrowheads="1"/>
          </p:cNvSpPr>
          <p:nvPr/>
        </p:nvSpPr>
        <p:spPr bwMode="auto">
          <a:xfrm>
            <a:off x="755650" y="4911725"/>
            <a:ext cx="646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40458C"/>
                </a:solidFill>
              </a:rPr>
              <a:t>而 </a:t>
            </a:r>
          </a:p>
        </p:txBody>
      </p:sp>
      <p:sp>
        <p:nvSpPr>
          <p:cNvPr id="121867" name="Rectangle 20">
            <a:extLst>
              <a:ext uri="{FF2B5EF4-FFF2-40B4-BE49-F238E27FC236}">
                <a16:creationId xmlns:a16="http://schemas.microsoft.com/office/drawing/2014/main" id="{1E355B3B-8156-433B-B2DB-4D8658BA4723}"/>
              </a:ext>
            </a:extLst>
          </p:cNvPr>
          <p:cNvSpPr>
            <a:spLocks noChangeArrowheads="1"/>
          </p:cNvSpPr>
          <p:nvPr/>
        </p:nvSpPr>
        <p:spPr bwMode="auto">
          <a:xfrm>
            <a:off x="5003800" y="4886325"/>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40458C"/>
                </a:solidFill>
              </a:rPr>
              <a:t>代入上式，则</a:t>
            </a:r>
          </a:p>
        </p:txBody>
      </p:sp>
      <p:graphicFrame>
        <p:nvGraphicFramePr>
          <p:cNvPr id="121868" name="Object 21">
            <a:extLst>
              <a:ext uri="{FF2B5EF4-FFF2-40B4-BE49-F238E27FC236}">
                <a16:creationId xmlns:a16="http://schemas.microsoft.com/office/drawing/2014/main" id="{58576D88-C4DD-4270-BB54-642DD66EB4B1}"/>
              </a:ext>
            </a:extLst>
          </p:cNvPr>
          <p:cNvGraphicFramePr>
            <a:graphicFrameLocks noChangeAspect="1"/>
          </p:cNvGraphicFramePr>
          <p:nvPr/>
        </p:nvGraphicFramePr>
        <p:xfrm>
          <a:off x="1114425" y="5607050"/>
          <a:ext cx="4394200" cy="1062038"/>
        </p:xfrm>
        <a:graphic>
          <a:graphicData uri="http://schemas.openxmlformats.org/presentationml/2006/ole">
            <mc:AlternateContent xmlns:mc="http://schemas.openxmlformats.org/markup-compatibility/2006">
              <mc:Choice xmlns:v="urn:schemas-microsoft-com:vml" Requires="v">
                <p:oleObj spid="_x0000_s11300" name="Equation" r:id="rId13" imgW="1422400" imgH="342900" progId="Equation.DSMT4">
                  <p:embed/>
                </p:oleObj>
              </mc:Choice>
              <mc:Fallback>
                <p:oleObj name="Equation" r:id="rId13" imgW="1422400" imgH="342900" progId="Equation.DSMT4">
                  <p:embed/>
                  <p:pic>
                    <p:nvPicPr>
                      <p:cNvPr id="121868" name="Object 21">
                        <a:extLst>
                          <a:ext uri="{FF2B5EF4-FFF2-40B4-BE49-F238E27FC236}">
                            <a16:creationId xmlns:a16="http://schemas.microsoft.com/office/drawing/2014/main" id="{58576D88-C4DD-4270-BB54-642DD66EB4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4425" y="5607050"/>
                        <a:ext cx="43942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a:extLst>
              <a:ext uri="{FF2B5EF4-FFF2-40B4-BE49-F238E27FC236}">
                <a16:creationId xmlns:a16="http://schemas.microsoft.com/office/drawing/2014/main" id="{31027534-2249-4067-882C-D7EC29E4A247}"/>
              </a:ext>
            </a:extLst>
          </p:cNvPr>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50B3138-69B9-4B0B-BADF-067D30CB09E5}" type="slidenum">
              <a:rPr kumimoji="0" lang="en-US" altLang="zh-CN" sz="1400" smtClean="0">
                <a:solidFill>
                  <a:srgbClr val="40458C"/>
                </a:solidFill>
                <a:latin typeface="Verdana" panose="020B0604030504040204" pitchFamily="34" charset="0"/>
              </a:rPr>
              <a:pPr>
                <a:spcBef>
                  <a:spcPct val="0"/>
                </a:spcBef>
                <a:buClrTx/>
                <a:buSzTx/>
                <a:buFontTx/>
                <a:buNone/>
              </a:pPr>
              <a:t>52</a:t>
            </a:fld>
            <a:endParaRPr kumimoji="0" lang="en-US" altLang="zh-CN" sz="1400">
              <a:solidFill>
                <a:srgbClr val="40458C"/>
              </a:solidFill>
              <a:latin typeface="Verdana" panose="020B0604030504040204" pitchFamily="34" charset="0"/>
            </a:endParaRPr>
          </a:p>
        </p:txBody>
      </p:sp>
      <p:sp>
        <p:nvSpPr>
          <p:cNvPr id="123907" name="Rectangle 2">
            <a:extLst>
              <a:ext uri="{FF2B5EF4-FFF2-40B4-BE49-F238E27FC236}">
                <a16:creationId xmlns:a16="http://schemas.microsoft.com/office/drawing/2014/main" id="{2B1658CD-058B-48B8-824C-000E2C8882D1}"/>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sp>
        <p:nvSpPr>
          <p:cNvPr id="123908" name="Rectangle 4">
            <a:extLst>
              <a:ext uri="{FF2B5EF4-FFF2-40B4-BE49-F238E27FC236}">
                <a16:creationId xmlns:a16="http://schemas.microsoft.com/office/drawing/2014/main" id="{084270A4-7E5D-4C94-87C3-7A9B8D9C80AC}"/>
              </a:ext>
            </a:extLst>
          </p:cNvPr>
          <p:cNvSpPr>
            <a:spLocks noChangeArrowheads="1"/>
          </p:cNvSpPr>
          <p:nvPr/>
        </p:nvSpPr>
        <p:spPr bwMode="auto">
          <a:xfrm>
            <a:off x="0"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graphicFrame>
        <p:nvGraphicFramePr>
          <p:cNvPr id="123909" name="Object 5">
            <a:extLst>
              <a:ext uri="{FF2B5EF4-FFF2-40B4-BE49-F238E27FC236}">
                <a16:creationId xmlns:a16="http://schemas.microsoft.com/office/drawing/2014/main" id="{F4CE3588-FBF5-410C-89B4-F715DC699E5E}"/>
              </a:ext>
            </a:extLst>
          </p:cNvPr>
          <p:cNvGraphicFramePr>
            <a:graphicFrameLocks noChangeAspect="1"/>
          </p:cNvGraphicFramePr>
          <p:nvPr/>
        </p:nvGraphicFramePr>
        <p:xfrm>
          <a:off x="1547813" y="1273175"/>
          <a:ext cx="2879725" cy="642938"/>
        </p:xfrm>
        <a:graphic>
          <a:graphicData uri="http://schemas.openxmlformats.org/presentationml/2006/ole">
            <mc:AlternateContent xmlns:mc="http://schemas.openxmlformats.org/markup-compatibility/2006">
              <mc:Choice xmlns:v="urn:schemas-microsoft-com:vml" Requires="v">
                <p:oleObj spid="_x0000_s12326" name="Equation" r:id="rId5" imgW="812447" imgH="177723" progId="Equation.DSMT4">
                  <p:embed/>
                </p:oleObj>
              </mc:Choice>
              <mc:Fallback>
                <p:oleObj name="Equation" r:id="rId5" imgW="812447" imgH="177723" progId="Equation.DSMT4">
                  <p:embed/>
                  <p:pic>
                    <p:nvPicPr>
                      <p:cNvPr id="123909" name="Object 5">
                        <a:extLst>
                          <a:ext uri="{FF2B5EF4-FFF2-40B4-BE49-F238E27FC236}">
                            <a16:creationId xmlns:a16="http://schemas.microsoft.com/office/drawing/2014/main" id="{F4CE3588-FBF5-410C-89B4-F715DC699E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273175"/>
                        <a:ext cx="2879725" cy="642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0" name="Rectangle 6">
            <a:extLst>
              <a:ext uri="{FF2B5EF4-FFF2-40B4-BE49-F238E27FC236}">
                <a16:creationId xmlns:a16="http://schemas.microsoft.com/office/drawing/2014/main" id="{412C5AFD-D279-4022-968D-C3376470FB03}"/>
              </a:ext>
            </a:extLst>
          </p:cNvPr>
          <p:cNvSpPr>
            <a:spLocks noChangeArrowheads="1"/>
          </p:cNvSpPr>
          <p:nvPr/>
        </p:nvSpPr>
        <p:spPr bwMode="auto">
          <a:xfrm>
            <a:off x="684213" y="446088"/>
            <a:ext cx="2251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40458C"/>
                </a:solidFill>
                <a:latin typeface="Times New Roman" panose="02020603050405020304" pitchFamily="18" charset="0"/>
              </a:rPr>
              <a:t>根据式</a:t>
            </a:r>
            <a:r>
              <a:rPr lang="en-US" altLang="zh-CN" sz="2800" b="1">
                <a:solidFill>
                  <a:srgbClr val="40458C"/>
                </a:solidFill>
                <a:latin typeface="Times New Roman" panose="02020603050405020304" pitchFamily="18" charset="0"/>
              </a:rPr>
              <a:t>(2-49)</a:t>
            </a:r>
            <a:r>
              <a:rPr lang="en-US" altLang="zh-CN" sz="2800" b="1">
                <a:solidFill>
                  <a:srgbClr val="40458C"/>
                </a:solidFill>
              </a:rPr>
              <a:t> </a:t>
            </a:r>
          </a:p>
        </p:txBody>
      </p:sp>
      <p:sp>
        <p:nvSpPr>
          <p:cNvPr id="123911" name="Rectangle 7">
            <a:extLst>
              <a:ext uri="{FF2B5EF4-FFF2-40B4-BE49-F238E27FC236}">
                <a16:creationId xmlns:a16="http://schemas.microsoft.com/office/drawing/2014/main" id="{99E956E6-CC25-4A8C-83BA-41624BCBABC2}"/>
              </a:ext>
            </a:extLst>
          </p:cNvPr>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graphicFrame>
        <p:nvGraphicFramePr>
          <p:cNvPr id="123912" name="Object 8">
            <a:extLst>
              <a:ext uri="{FF2B5EF4-FFF2-40B4-BE49-F238E27FC236}">
                <a16:creationId xmlns:a16="http://schemas.microsoft.com/office/drawing/2014/main" id="{8CB4F1B8-013F-4AA0-907C-5D644ED7B0C9}"/>
              </a:ext>
            </a:extLst>
          </p:cNvPr>
          <p:cNvGraphicFramePr>
            <a:graphicFrameLocks noChangeAspect="1"/>
          </p:cNvGraphicFramePr>
          <p:nvPr/>
        </p:nvGraphicFramePr>
        <p:xfrm>
          <a:off x="2555875" y="2205038"/>
          <a:ext cx="1368425" cy="539750"/>
        </p:xfrm>
        <a:graphic>
          <a:graphicData uri="http://schemas.openxmlformats.org/presentationml/2006/ole">
            <mc:AlternateContent xmlns:mc="http://schemas.openxmlformats.org/markup-compatibility/2006">
              <mc:Choice xmlns:v="urn:schemas-microsoft-com:vml" Requires="v">
                <p:oleObj spid="_x0000_s12327" name="Equation" r:id="rId7" imgW="406048" imgH="164957" progId="Equation.DSMT4">
                  <p:embed/>
                </p:oleObj>
              </mc:Choice>
              <mc:Fallback>
                <p:oleObj name="Equation" r:id="rId7" imgW="406048" imgH="164957" progId="Equation.DSMT4">
                  <p:embed/>
                  <p:pic>
                    <p:nvPicPr>
                      <p:cNvPr id="123912" name="Object 8">
                        <a:extLst>
                          <a:ext uri="{FF2B5EF4-FFF2-40B4-BE49-F238E27FC236}">
                            <a16:creationId xmlns:a16="http://schemas.microsoft.com/office/drawing/2014/main" id="{8CB4F1B8-013F-4AA0-907C-5D644ED7B0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2205038"/>
                        <a:ext cx="13684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3" name="Rectangle 9">
            <a:extLst>
              <a:ext uri="{FF2B5EF4-FFF2-40B4-BE49-F238E27FC236}">
                <a16:creationId xmlns:a16="http://schemas.microsoft.com/office/drawing/2014/main" id="{5E06A7FB-867F-4F6B-9A34-FE6952828933}"/>
              </a:ext>
            </a:extLst>
          </p:cNvPr>
          <p:cNvSpPr>
            <a:spLocks noChangeArrowheads="1"/>
          </p:cNvSpPr>
          <p:nvPr/>
        </p:nvSpPr>
        <p:spPr bwMode="auto">
          <a:xfrm>
            <a:off x="539750" y="2205038"/>
            <a:ext cx="5472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40458C"/>
                </a:solidFill>
                <a:latin typeface="Times New Roman" panose="02020603050405020304" pitchFamily="18" charset="0"/>
              </a:rPr>
              <a:t>假定</a:t>
            </a:r>
            <a:r>
              <a:rPr lang="en-US" altLang="zh-CN" sz="2800" b="1" i="1">
                <a:solidFill>
                  <a:srgbClr val="40458C"/>
                </a:solidFill>
                <a:latin typeface="Times New Roman" panose="02020603050405020304" pitchFamily="18" charset="0"/>
              </a:rPr>
              <a:t>Z</a:t>
            </a:r>
            <a:r>
              <a:rPr lang="zh-CN" altLang="en-US" sz="2800" b="1">
                <a:solidFill>
                  <a:srgbClr val="40458C"/>
                </a:solidFill>
                <a:latin typeface="Times New Roman" panose="02020603050405020304" pitchFamily="18" charset="0"/>
                <a:cs typeface="Times New Roman" panose="02020603050405020304" pitchFamily="18" charset="0"/>
              </a:rPr>
              <a:t>的初值</a:t>
            </a:r>
            <a:r>
              <a:rPr lang="zh-CN" altLang="en-US" sz="2800" b="1">
                <a:solidFill>
                  <a:srgbClr val="40458C"/>
                </a:solidFill>
              </a:rPr>
              <a:t>                 ，则</a:t>
            </a:r>
          </a:p>
        </p:txBody>
      </p:sp>
      <p:sp>
        <p:nvSpPr>
          <p:cNvPr id="123914" name="Rectangle 10">
            <a:extLst>
              <a:ext uri="{FF2B5EF4-FFF2-40B4-BE49-F238E27FC236}">
                <a16:creationId xmlns:a16="http://schemas.microsoft.com/office/drawing/2014/main" id="{6A24B82B-13D4-44F0-9354-2247234846E0}"/>
              </a:ext>
            </a:extLst>
          </p:cNvPr>
          <p:cNvSpPr>
            <a:spLocks noChangeArrowheads="1"/>
          </p:cNvSpPr>
          <p:nvPr/>
        </p:nvSpPr>
        <p:spPr bwMode="auto">
          <a:xfrm>
            <a:off x="0" y="3068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graphicFrame>
        <p:nvGraphicFramePr>
          <p:cNvPr id="123915" name="Object 11">
            <a:extLst>
              <a:ext uri="{FF2B5EF4-FFF2-40B4-BE49-F238E27FC236}">
                <a16:creationId xmlns:a16="http://schemas.microsoft.com/office/drawing/2014/main" id="{605E90ED-A691-4BE9-B7B0-3815186960E4}"/>
              </a:ext>
            </a:extLst>
          </p:cNvPr>
          <p:cNvGraphicFramePr>
            <a:graphicFrameLocks noChangeAspect="1"/>
          </p:cNvGraphicFramePr>
          <p:nvPr/>
        </p:nvGraphicFramePr>
        <p:xfrm>
          <a:off x="5219700" y="2133600"/>
          <a:ext cx="1368425" cy="527050"/>
        </p:xfrm>
        <a:graphic>
          <a:graphicData uri="http://schemas.openxmlformats.org/presentationml/2006/ole">
            <mc:AlternateContent xmlns:mc="http://schemas.openxmlformats.org/markup-compatibility/2006">
              <mc:Choice xmlns:v="urn:schemas-microsoft-com:vml" Requires="v">
                <p:oleObj spid="_x0000_s12328" name="Equation" r:id="rId9" imgW="495085" imgH="190417" progId="Equation.DSMT4">
                  <p:embed/>
                </p:oleObj>
              </mc:Choice>
              <mc:Fallback>
                <p:oleObj name="Equation" r:id="rId9" imgW="495085" imgH="190417" progId="Equation.DSMT4">
                  <p:embed/>
                  <p:pic>
                    <p:nvPicPr>
                      <p:cNvPr id="123915" name="Object 11">
                        <a:extLst>
                          <a:ext uri="{FF2B5EF4-FFF2-40B4-BE49-F238E27FC236}">
                            <a16:creationId xmlns:a16="http://schemas.microsoft.com/office/drawing/2014/main" id="{605E90ED-A691-4BE9-B7B0-3815186960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19700" y="2133600"/>
                        <a:ext cx="13684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6" name="Rectangle 12">
            <a:extLst>
              <a:ext uri="{FF2B5EF4-FFF2-40B4-BE49-F238E27FC236}">
                <a16:creationId xmlns:a16="http://schemas.microsoft.com/office/drawing/2014/main" id="{768336F0-90B9-4CD5-A3BB-535CD6F9573A}"/>
              </a:ext>
            </a:extLst>
          </p:cNvPr>
          <p:cNvSpPr>
            <a:spLocks noChangeArrowheads="1"/>
          </p:cNvSpPr>
          <p:nvPr/>
        </p:nvSpPr>
        <p:spPr bwMode="auto">
          <a:xfrm>
            <a:off x="503238" y="2924175"/>
            <a:ext cx="86407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800" b="1">
                <a:solidFill>
                  <a:srgbClr val="40458C"/>
                </a:solidFill>
                <a:latin typeface="Times New Roman" panose="02020603050405020304" pitchFamily="18" charset="0"/>
              </a:rPr>
              <a:t>即可从式</a:t>
            </a:r>
            <a:r>
              <a:rPr lang="en-US" altLang="zh-CN" sz="2800" b="1">
                <a:solidFill>
                  <a:srgbClr val="40458C"/>
                </a:solidFill>
                <a:latin typeface="Times New Roman" panose="02020603050405020304" pitchFamily="18" charset="0"/>
              </a:rPr>
              <a:t>(2-49)</a:t>
            </a:r>
            <a:r>
              <a:rPr lang="zh-CN" altLang="en-US" sz="2800" b="1">
                <a:solidFill>
                  <a:srgbClr val="40458C"/>
                </a:solidFill>
                <a:latin typeface="Times New Roman" panose="02020603050405020304" pitchFamily="18" charset="0"/>
              </a:rPr>
              <a:t>、图</a:t>
            </a:r>
            <a:r>
              <a:rPr lang="en-US" altLang="zh-CN" sz="2800" b="1">
                <a:solidFill>
                  <a:srgbClr val="40458C"/>
                </a:solidFill>
                <a:latin typeface="Times New Roman" panose="02020603050405020304" pitchFamily="18" charset="0"/>
              </a:rPr>
              <a:t>2-4</a:t>
            </a:r>
            <a:r>
              <a:rPr lang="zh-CN" altLang="en-US" sz="2800" b="1">
                <a:solidFill>
                  <a:srgbClr val="40458C"/>
                </a:solidFill>
                <a:latin typeface="Times New Roman" panose="02020603050405020304" pitchFamily="18" charset="0"/>
              </a:rPr>
              <a:t>及图</a:t>
            </a:r>
            <a:r>
              <a:rPr lang="en-US" altLang="zh-CN" sz="2800" b="1">
                <a:solidFill>
                  <a:srgbClr val="40458C"/>
                </a:solidFill>
                <a:latin typeface="Times New Roman" panose="02020603050405020304" pitchFamily="18" charset="0"/>
              </a:rPr>
              <a:t>2-5</a:t>
            </a:r>
            <a:r>
              <a:rPr lang="zh-CN" altLang="en-US" sz="2800" b="1">
                <a:solidFill>
                  <a:srgbClr val="40458C"/>
                </a:solidFill>
                <a:latin typeface="Times New Roman" panose="02020603050405020304" pitchFamily="18" charset="0"/>
              </a:rPr>
              <a:t>求得新的</a:t>
            </a:r>
            <a:r>
              <a:rPr lang="en-US" altLang="zh-CN" sz="2800" b="1" i="1">
                <a:solidFill>
                  <a:srgbClr val="40458C"/>
                </a:solidFill>
                <a:latin typeface="Times New Roman" panose="02020603050405020304" pitchFamily="18" charset="0"/>
              </a:rPr>
              <a:t>Z</a:t>
            </a:r>
            <a:r>
              <a:rPr lang="zh-CN" altLang="en-US" sz="2800" b="1">
                <a:solidFill>
                  <a:srgbClr val="40458C"/>
                </a:solidFill>
                <a:latin typeface="Times New Roman" panose="02020603050405020304" pitchFamily="18" charset="0"/>
              </a:rPr>
              <a:t>值，重复以上计算直至迭代收敛。</a:t>
            </a:r>
          </a:p>
        </p:txBody>
      </p:sp>
      <p:graphicFrame>
        <p:nvGraphicFramePr>
          <p:cNvPr id="123917" name="Object 14">
            <a:extLst>
              <a:ext uri="{FF2B5EF4-FFF2-40B4-BE49-F238E27FC236}">
                <a16:creationId xmlns:a16="http://schemas.microsoft.com/office/drawing/2014/main" id="{CB3A40DF-71ED-4222-9305-524B361B541C}"/>
              </a:ext>
            </a:extLst>
          </p:cNvPr>
          <p:cNvGraphicFramePr>
            <a:graphicFrameLocks noChangeAspect="1"/>
          </p:cNvGraphicFramePr>
          <p:nvPr/>
        </p:nvGraphicFramePr>
        <p:xfrm>
          <a:off x="1476375" y="4221163"/>
          <a:ext cx="1727200" cy="503237"/>
        </p:xfrm>
        <a:graphic>
          <a:graphicData uri="http://schemas.openxmlformats.org/presentationml/2006/ole">
            <mc:AlternateContent xmlns:mc="http://schemas.openxmlformats.org/markup-compatibility/2006">
              <mc:Choice xmlns:v="urn:schemas-microsoft-com:vml" Requires="v">
                <p:oleObj spid="_x0000_s12329" name="Equation" r:id="rId11" imgW="520474" imgH="152334" progId="Equation.DSMT4">
                  <p:embed/>
                </p:oleObj>
              </mc:Choice>
              <mc:Fallback>
                <p:oleObj name="Equation" r:id="rId11" imgW="520474" imgH="152334" progId="Equation.DSMT4">
                  <p:embed/>
                  <p:pic>
                    <p:nvPicPr>
                      <p:cNvPr id="123917" name="Object 14">
                        <a:extLst>
                          <a:ext uri="{FF2B5EF4-FFF2-40B4-BE49-F238E27FC236}">
                            <a16:creationId xmlns:a16="http://schemas.microsoft.com/office/drawing/2014/main" id="{CB3A40DF-71ED-4222-9305-524B361B541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4221163"/>
                        <a:ext cx="1727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8" name="Object 15">
            <a:extLst>
              <a:ext uri="{FF2B5EF4-FFF2-40B4-BE49-F238E27FC236}">
                <a16:creationId xmlns:a16="http://schemas.microsoft.com/office/drawing/2014/main" id="{8D55F8C0-E3BA-4E9D-9C17-89D452FEA798}"/>
              </a:ext>
            </a:extLst>
          </p:cNvPr>
          <p:cNvGraphicFramePr>
            <a:graphicFrameLocks noChangeAspect="1"/>
          </p:cNvGraphicFramePr>
          <p:nvPr/>
        </p:nvGraphicFramePr>
        <p:xfrm>
          <a:off x="4211638" y="4076700"/>
          <a:ext cx="1655762" cy="638175"/>
        </p:xfrm>
        <a:graphic>
          <a:graphicData uri="http://schemas.openxmlformats.org/presentationml/2006/ole">
            <mc:AlternateContent xmlns:mc="http://schemas.openxmlformats.org/markup-compatibility/2006">
              <mc:Choice xmlns:v="urn:schemas-microsoft-com:vml" Requires="v">
                <p:oleObj spid="_x0000_s12330" name="Equation" r:id="rId13" imgW="495085" imgH="190417" progId="Equation.DSMT4">
                  <p:embed/>
                </p:oleObj>
              </mc:Choice>
              <mc:Fallback>
                <p:oleObj name="Equation" r:id="rId13" imgW="495085" imgH="190417" progId="Equation.DSMT4">
                  <p:embed/>
                  <p:pic>
                    <p:nvPicPr>
                      <p:cNvPr id="123918" name="Object 15">
                        <a:extLst>
                          <a:ext uri="{FF2B5EF4-FFF2-40B4-BE49-F238E27FC236}">
                            <a16:creationId xmlns:a16="http://schemas.microsoft.com/office/drawing/2014/main" id="{8D55F8C0-E3BA-4E9D-9C17-89D452FEA7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11638" y="4076700"/>
                        <a:ext cx="16557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919" name="Object 16">
            <a:extLst>
              <a:ext uri="{FF2B5EF4-FFF2-40B4-BE49-F238E27FC236}">
                <a16:creationId xmlns:a16="http://schemas.microsoft.com/office/drawing/2014/main" id="{443F3ACA-0E82-4352-9ECD-B42206945961}"/>
              </a:ext>
            </a:extLst>
          </p:cNvPr>
          <p:cNvGraphicFramePr>
            <a:graphicFrameLocks noChangeAspect="1"/>
          </p:cNvGraphicFramePr>
          <p:nvPr/>
        </p:nvGraphicFramePr>
        <p:xfrm>
          <a:off x="1403350" y="4926013"/>
          <a:ext cx="6840538" cy="922337"/>
        </p:xfrm>
        <a:graphic>
          <a:graphicData uri="http://schemas.openxmlformats.org/presentationml/2006/ole">
            <mc:AlternateContent xmlns:mc="http://schemas.openxmlformats.org/markup-compatibility/2006">
              <mc:Choice xmlns:v="urn:schemas-microsoft-com:vml" Requires="v">
                <p:oleObj spid="_x0000_s12331" name="Equation" r:id="rId15" imgW="2463800" imgH="330200" progId="Equation.DSMT4">
                  <p:embed/>
                </p:oleObj>
              </mc:Choice>
              <mc:Fallback>
                <p:oleObj name="Equation" r:id="rId15" imgW="2463800" imgH="330200" progId="Equation.DSMT4">
                  <p:embed/>
                  <p:pic>
                    <p:nvPicPr>
                      <p:cNvPr id="123919" name="Object 16">
                        <a:extLst>
                          <a:ext uri="{FF2B5EF4-FFF2-40B4-BE49-F238E27FC236}">
                            <a16:creationId xmlns:a16="http://schemas.microsoft.com/office/drawing/2014/main" id="{443F3ACA-0E82-4352-9ECD-B4220694596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350" y="4926013"/>
                        <a:ext cx="6840538"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20" name="Rectangle 17">
            <a:extLst>
              <a:ext uri="{FF2B5EF4-FFF2-40B4-BE49-F238E27FC236}">
                <a16:creationId xmlns:a16="http://schemas.microsoft.com/office/drawing/2014/main" id="{91928614-2E05-49B4-8183-A5875AF3017E}"/>
              </a:ext>
            </a:extLst>
          </p:cNvPr>
          <p:cNvSpPr>
            <a:spLocks noChangeArrowheads="1"/>
          </p:cNvSpPr>
          <p:nvPr/>
        </p:nvSpPr>
        <p:spPr bwMode="auto">
          <a:xfrm>
            <a:off x="611188" y="6021388"/>
            <a:ext cx="447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3333FF"/>
                </a:solidFill>
              </a:rPr>
              <a:t>计算结果与实验值十分接近</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a:extLst>
              <a:ext uri="{FF2B5EF4-FFF2-40B4-BE49-F238E27FC236}">
                <a16:creationId xmlns:a16="http://schemas.microsoft.com/office/drawing/2014/main" id="{2CE66463-EC74-4D82-B22D-68952133B7EC}"/>
              </a:ext>
            </a:extLst>
          </p:cNvPr>
          <p:cNvSpPr>
            <a:spLocks noGrp="1" noChangeArrowheads="1"/>
          </p:cNvSpPr>
          <p:nvPr>
            <p:ph type="title"/>
          </p:nvPr>
        </p:nvSpPr>
        <p:spPr/>
        <p:txBody>
          <a:bodyPr/>
          <a:lstStyle/>
          <a:p>
            <a:r>
              <a:rPr lang="en-US" altLang="zh-CN"/>
              <a:t>3.4</a:t>
            </a:r>
            <a:r>
              <a:rPr lang="zh-CN" altLang="en-US"/>
              <a:t>普遍化状态方程</a:t>
            </a:r>
          </a:p>
        </p:txBody>
      </p:sp>
      <p:sp>
        <p:nvSpPr>
          <p:cNvPr id="125955" name="内容占位符 2">
            <a:extLst>
              <a:ext uri="{FF2B5EF4-FFF2-40B4-BE49-F238E27FC236}">
                <a16:creationId xmlns:a16="http://schemas.microsoft.com/office/drawing/2014/main" id="{5B4D523E-3025-4E5B-970C-D22D37EEAA75}"/>
              </a:ext>
            </a:extLst>
          </p:cNvPr>
          <p:cNvSpPr>
            <a:spLocks noGrp="1" noChangeArrowheads="1"/>
          </p:cNvSpPr>
          <p:nvPr>
            <p:ph idx="1"/>
          </p:nvPr>
        </p:nvSpPr>
        <p:spPr/>
        <p:txBody>
          <a:bodyPr/>
          <a:lstStyle/>
          <a:p>
            <a:r>
              <a:rPr lang="zh-CN" altLang="en-US"/>
              <a:t>普遍化第二</a:t>
            </a:r>
            <a:r>
              <a:rPr lang="en-US" altLang="zh-CN"/>
              <a:t>Virial</a:t>
            </a:r>
            <a:r>
              <a:rPr lang="zh-CN" altLang="en-US"/>
              <a:t>系数 </a:t>
            </a:r>
          </a:p>
        </p:txBody>
      </p:sp>
      <p:graphicFrame>
        <p:nvGraphicFramePr>
          <p:cNvPr id="125956" name="Object 5">
            <a:extLst>
              <a:ext uri="{FF2B5EF4-FFF2-40B4-BE49-F238E27FC236}">
                <a16:creationId xmlns:a16="http://schemas.microsoft.com/office/drawing/2014/main" id="{A1A4D9B5-7E19-4CE4-8C79-355BD19C35CA}"/>
              </a:ext>
            </a:extLst>
          </p:cNvPr>
          <p:cNvGraphicFramePr>
            <a:graphicFrameLocks noChangeAspect="1"/>
          </p:cNvGraphicFramePr>
          <p:nvPr/>
        </p:nvGraphicFramePr>
        <p:xfrm>
          <a:off x="2124075" y="2565400"/>
          <a:ext cx="4329113" cy="1276350"/>
        </p:xfrm>
        <a:graphic>
          <a:graphicData uri="http://schemas.openxmlformats.org/presentationml/2006/ole">
            <mc:AlternateContent xmlns:mc="http://schemas.openxmlformats.org/markup-compatibility/2006">
              <mc:Choice xmlns:v="urn:schemas-microsoft-com:vml" Requires="v">
                <p:oleObj spid="_x0000_s13326" name="Equation" r:id="rId3" imgW="1651000" imgH="482600" progId="Equation.DSMT4">
                  <p:embed/>
                </p:oleObj>
              </mc:Choice>
              <mc:Fallback>
                <p:oleObj name="Equation" r:id="rId3" imgW="1651000" imgH="482600" progId="Equation.DSMT4">
                  <p:embed/>
                  <p:pic>
                    <p:nvPicPr>
                      <p:cNvPr id="125956" name="Object 5">
                        <a:extLst>
                          <a:ext uri="{FF2B5EF4-FFF2-40B4-BE49-F238E27FC236}">
                            <a16:creationId xmlns:a16="http://schemas.microsoft.com/office/drawing/2014/main" id="{A1A4D9B5-7E19-4CE4-8C79-355BD19C35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565400"/>
                        <a:ext cx="4329113" cy="1276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957" name="Object 7">
            <a:extLst>
              <a:ext uri="{FF2B5EF4-FFF2-40B4-BE49-F238E27FC236}">
                <a16:creationId xmlns:a16="http://schemas.microsoft.com/office/drawing/2014/main" id="{A1FA1AE8-A146-4373-8640-94208964292C}"/>
              </a:ext>
            </a:extLst>
          </p:cNvPr>
          <p:cNvGraphicFramePr>
            <a:graphicFrameLocks noChangeAspect="1"/>
          </p:cNvGraphicFramePr>
          <p:nvPr/>
        </p:nvGraphicFramePr>
        <p:xfrm>
          <a:off x="2540000" y="3986213"/>
          <a:ext cx="1239838" cy="1724025"/>
        </p:xfrm>
        <a:graphic>
          <a:graphicData uri="http://schemas.openxmlformats.org/presentationml/2006/ole">
            <mc:AlternateContent xmlns:mc="http://schemas.openxmlformats.org/markup-compatibility/2006">
              <mc:Choice xmlns:v="urn:schemas-microsoft-com:vml" Requires="v">
                <p:oleObj spid="_x0000_s13327" name="Equation" r:id="rId5" imgW="304668" imgH="431613" progId="Equation.DSMT4">
                  <p:embed/>
                </p:oleObj>
              </mc:Choice>
              <mc:Fallback>
                <p:oleObj name="Equation" r:id="rId5" imgW="304668" imgH="431613" progId="Equation.DSMT4">
                  <p:embed/>
                  <p:pic>
                    <p:nvPicPr>
                      <p:cNvPr id="125957" name="Object 7">
                        <a:extLst>
                          <a:ext uri="{FF2B5EF4-FFF2-40B4-BE49-F238E27FC236}">
                            <a16:creationId xmlns:a16="http://schemas.microsoft.com/office/drawing/2014/main" id="{A1FA1AE8-A146-4373-8640-9420896429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0000" y="3986213"/>
                        <a:ext cx="1239838" cy="1724025"/>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5958" name="Rectangle 8">
            <a:extLst>
              <a:ext uri="{FF2B5EF4-FFF2-40B4-BE49-F238E27FC236}">
                <a16:creationId xmlns:a16="http://schemas.microsoft.com/office/drawing/2014/main" id="{316B8D4F-C149-4270-9FAA-F79BE0FB223C}"/>
              </a:ext>
            </a:extLst>
          </p:cNvPr>
          <p:cNvSpPr>
            <a:spLocks noChangeArrowheads="1"/>
          </p:cNvSpPr>
          <p:nvPr/>
        </p:nvSpPr>
        <p:spPr bwMode="auto">
          <a:xfrm>
            <a:off x="3924300" y="5013325"/>
            <a:ext cx="41100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lang="en-US" altLang="zh-CN" sz="2800" b="1">
                <a:latin typeface="Arial" panose="020B0604020202020204" pitchFamily="34" charset="0"/>
              </a:rPr>
              <a:t>——</a:t>
            </a:r>
            <a:r>
              <a:rPr lang="zh-CN" altLang="en-US" sz="2800" b="1">
                <a:latin typeface="Arial" panose="020B0604020202020204" pitchFamily="34" charset="0"/>
              </a:rPr>
              <a:t>普遍化第二维里系数</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a:extLst>
              <a:ext uri="{FF2B5EF4-FFF2-40B4-BE49-F238E27FC236}">
                <a16:creationId xmlns:a16="http://schemas.microsoft.com/office/drawing/2014/main" id="{A27D0E50-A8E3-4A88-8442-8DE86EF8031D}"/>
              </a:ext>
            </a:extLst>
          </p:cNvPr>
          <p:cNvSpPr>
            <a:spLocks noGrp="1" noChangeArrowheads="1"/>
          </p:cNvSpPr>
          <p:nvPr>
            <p:ph type="title"/>
          </p:nvPr>
        </p:nvSpPr>
        <p:spPr/>
        <p:txBody>
          <a:bodyPr/>
          <a:lstStyle/>
          <a:p>
            <a:endParaRPr lang="zh-CN" altLang="en-US"/>
          </a:p>
        </p:txBody>
      </p:sp>
      <p:sp>
        <p:nvSpPr>
          <p:cNvPr id="126979" name="内容占位符 2">
            <a:extLst>
              <a:ext uri="{FF2B5EF4-FFF2-40B4-BE49-F238E27FC236}">
                <a16:creationId xmlns:a16="http://schemas.microsoft.com/office/drawing/2014/main" id="{3229E48B-9F5D-43D2-B096-74722C4D39C8}"/>
              </a:ext>
            </a:extLst>
          </p:cNvPr>
          <p:cNvSpPr>
            <a:spLocks noGrp="1" noChangeArrowheads="1"/>
          </p:cNvSpPr>
          <p:nvPr>
            <p:ph idx="1"/>
          </p:nvPr>
        </p:nvSpPr>
        <p:spPr/>
        <p:txBody>
          <a:bodyPr/>
          <a:lstStyle/>
          <a:p>
            <a:r>
              <a:rPr lang="en-US" altLang="zh-CN" sz="3200" b="1">
                <a:latin typeface="Times New Roman" panose="02020603050405020304" pitchFamily="18" charset="0"/>
              </a:rPr>
              <a:t>Pitzer</a:t>
            </a:r>
            <a:r>
              <a:rPr lang="zh-CN" altLang="en-US" sz="3200" b="1">
                <a:latin typeface="Times New Roman" panose="02020603050405020304" pitchFamily="18" charset="0"/>
              </a:rPr>
              <a:t>等提出了如下关联式</a:t>
            </a:r>
            <a:r>
              <a:rPr lang="zh-CN" altLang="en-US" sz="3200">
                <a:latin typeface="Arial" panose="020B0604020202020204" pitchFamily="34" charset="0"/>
              </a:rPr>
              <a:t> </a:t>
            </a:r>
          </a:p>
          <a:p>
            <a:endParaRPr lang="zh-CN" altLang="en-US"/>
          </a:p>
        </p:txBody>
      </p:sp>
      <p:graphicFrame>
        <p:nvGraphicFramePr>
          <p:cNvPr id="126980" name="对象 3">
            <a:extLst>
              <a:ext uri="{FF2B5EF4-FFF2-40B4-BE49-F238E27FC236}">
                <a16:creationId xmlns:a16="http://schemas.microsoft.com/office/drawing/2014/main" id="{CE5FA956-5AF5-4262-A262-7CA761317A5E}"/>
              </a:ext>
            </a:extLst>
          </p:cNvPr>
          <p:cNvGraphicFramePr>
            <a:graphicFrameLocks noChangeAspect="1"/>
          </p:cNvGraphicFramePr>
          <p:nvPr/>
        </p:nvGraphicFramePr>
        <p:xfrm>
          <a:off x="4787900" y="4292600"/>
          <a:ext cx="4110038" cy="1411288"/>
        </p:xfrm>
        <a:graphic>
          <a:graphicData uri="http://schemas.openxmlformats.org/presentationml/2006/ole">
            <mc:AlternateContent xmlns:mc="http://schemas.openxmlformats.org/markup-compatibility/2006">
              <mc:Choice xmlns:v="urn:schemas-microsoft-com:vml" Requires="v">
                <p:oleObj spid="_x0000_s14356" name="Equation" r:id="rId3" imgW="1269449" imgH="431613" progId="Equation.DSMT4">
                  <p:embed/>
                </p:oleObj>
              </mc:Choice>
              <mc:Fallback>
                <p:oleObj name="Equation" r:id="rId3" imgW="1269449" imgH="431613" progId="Equation.DSMT4">
                  <p:embed/>
                  <p:pic>
                    <p:nvPicPr>
                      <p:cNvPr id="126980" name="对象 3">
                        <a:extLst>
                          <a:ext uri="{FF2B5EF4-FFF2-40B4-BE49-F238E27FC236}">
                            <a16:creationId xmlns:a16="http://schemas.microsoft.com/office/drawing/2014/main" id="{CE5FA956-5AF5-4262-A262-7CA761317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4292600"/>
                        <a:ext cx="4110038" cy="1411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1" name="对象 4">
            <a:extLst>
              <a:ext uri="{FF2B5EF4-FFF2-40B4-BE49-F238E27FC236}">
                <a16:creationId xmlns:a16="http://schemas.microsoft.com/office/drawing/2014/main" id="{E23638BB-95B4-4DC9-A2F6-A301EEE38E15}"/>
              </a:ext>
            </a:extLst>
          </p:cNvPr>
          <p:cNvGraphicFramePr>
            <a:graphicFrameLocks noChangeAspect="1"/>
          </p:cNvGraphicFramePr>
          <p:nvPr/>
        </p:nvGraphicFramePr>
        <p:xfrm>
          <a:off x="250825" y="4292600"/>
          <a:ext cx="4203700" cy="1428750"/>
        </p:xfrm>
        <a:graphic>
          <a:graphicData uri="http://schemas.openxmlformats.org/presentationml/2006/ole">
            <mc:AlternateContent xmlns:mc="http://schemas.openxmlformats.org/markup-compatibility/2006">
              <mc:Choice xmlns:v="urn:schemas-microsoft-com:vml" Requires="v">
                <p:oleObj spid="_x0000_s14357" name="Equation" r:id="rId5" imgW="1282700" imgH="431800" progId="Equation.DSMT4">
                  <p:embed/>
                </p:oleObj>
              </mc:Choice>
              <mc:Fallback>
                <p:oleObj name="Equation" r:id="rId5" imgW="1282700" imgH="431800" progId="Equation.DSMT4">
                  <p:embed/>
                  <p:pic>
                    <p:nvPicPr>
                      <p:cNvPr id="126981" name="对象 4">
                        <a:extLst>
                          <a:ext uri="{FF2B5EF4-FFF2-40B4-BE49-F238E27FC236}">
                            <a16:creationId xmlns:a16="http://schemas.microsoft.com/office/drawing/2014/main" id="{E23638BB-95B4-4DC9-A2F6-A301EEE38E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4292600"/>
                        <a:ext cx="4203700" cy="142875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2" name="对象 5">
            <a:extLst>
              <a:ext uri="{FF2B5EF4-FFF2-40B4-BE49-F238E27FC236}">
                <a16:creationId xmlns:a16="http://schemas.microsoft.com/office/drawing/2014/main" id="{AFB04D4C-0571-407E-B65C-CC865164C277}"/>
              </a:ext>
            </a:extLst>
          </p:cNvPr>
          <p:cNvGraphicFramePr>
            <a:graphicFrameLocks noChangeAspect="1"/>
          </p:cNvGraphicFramePr>
          <p:nvPr/>
        </p:nvGraphicFramePr>
        <p:xfrm>
          <a:off x="2124075" y="2492375"/>
          <a:ext cx="4279900" cy="1584325"/>
        </p:xfrm>
        <a:graphic>
          <a:graphicData uri="http://schemas.openxmlformats.org/presentationml/2006/ole">
            <mc:AlternateContent xmlns:mc="http://schemas.openxmlformats.org/markup-compatibility/2006">
              <mc:Choice xmlns:v="urn:schemas-microsoft-com:vml" Requires="v">
                <p:oleObj spid="_x0000_s14358" name="Equation" r:id="rId7" imgW="1155700" imgH="431800" progId="Equation.DSMT4">
                  <p:embed/>
                </p:oleObj>
              </mc:Choice>
              <mc:Fallback>
                <p:oleObj name="Equation" r:id="rId7" imgW="1155700" imgH="431800" progId="Equation.DSMT4">
                  <p:embed/>
                  <p:pic>
                    <p:nvPicPr>
                      <p:cNvPr id="126982" name="对象 5">
                        <a:extLst>
                          <a:ext uri="{FF2B5EF4-FFF2-40B4-BE49-F238E27FC236}">
                            <a16:creationId xmlns:a16="http://schemas.microsoft.com/office/drawing/2014/main" id="{AFB04D4C-0571-407E-B65C-CC865164C2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2492375"/>
                        <a:ext cx="4279900" cy="1584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a:extLst>
              <a:ext uri="{FF2B5EF4-FFF2-40B4-BE49-F238E27FC236}">
                <a16:creationId xmlns:a16="http://schemas.microsoft.com/office/drawing/2014/main" id="{AA39946D-BF91-42A7-8C2B-B0BBE6DC8124}"/>
              </a:ext>
            </a:extLst>
          </p:cNvPr>
          <p:cNvSpPr>
            <a:spLocks noGrp="1" noChangeArrowheads="1"/>
          </p:cNvSpPr>
          <p:nvPr>
            <p:ph type="title"/>
          </p:nvPr>
        </p:nvSpPr>
        <p:spPr/>
        <p:txBody>
          <a:bodyPr/>
          <a:lstStyle/>
          <a:p>
            <a:endParaRPr lang="zh-CN" altLang="en-US"/>
          </a:p>
        </p:txBody>
      </p:sp>
      <p:sp>
        <p:nvSpPr>
          <p:cNvPr id="128003" name="内容占位符 2">
            <a:extLst>
              <a:ext uri="{FF2B5EF4-FFF2-40B4-BE49-F238E27FC236}">
                <a16:creationId xmlns:a16="http://schemas.microsoft.com/office/drawing/2014/main" id="{D8DB82E8-92A8-4DF7-BA38-6D0F8121B902}"/>
              </a:ext>
            </a:extLst>
          </p:cNvPr>
          <p:cNvSpPr>
            <a:spLocks noGrp="1" noChangeArrowheads="1"/>
          </p:cNvSpPr>
          <p:nvPr>
            <p:ph idx="1"/>
          </p:nvPr>
        </p:nvSpPr>
        <p:spPr/>
        <p:txBody>
          <a:bodyPr/>
          <a:lstStyle/>
          <a:p>
            <a:endParaRPr lang="zh-CN" altLang="en-US"/>
          </a:p>
        </p:txBody>
      </p:sp>
      <p:pic>
        <p:nvPicPr>
          <p:cNvPr id="128004" name="Picture 2">
            <a:extLst>
              <a:ext uri="{FF2B5EF4-FFF2-40B4-BE49-F238E27FC236}">
                <a16:creationId xmlns:a16="http://schemas.microsoft.com/office/drawing/2014/main" id="{C09261AA-8527-4A3D-9898-227EE05A9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692150"/>
            <a:ext cx="8135937" cy="485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5" name="矩形 4">
            <a:extLst>
              <a:ext uri="{FF2B5EF4-FFF2-40B4-BE49-F238E27FC236}">
                <a16:creationId xmlns:a16="http://schemas.microsoft.com/office/drawing/2014/main" id="{9BCDAF0F-E149-45FF-A418-FB88D49EF7F3}"/>
              </a:ext>
            </a:extLst>
          </p:cNvPr>
          <p:cNvSpPr>
            <a:spLocks noChangeArrowheads="1"/>
          </p:cNvSpPr>
          <p:nvPr/>
        </p:nvSpPr>
        <p:spPr bwMode="auto">
          <a:xfrm>
            <a:off x="2051050" y="6021388"/>
            <a:ext cx="5473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b="1">
                <a:latin typeface="Times New Roman" panose="02020603050405020304" pitchFamily="18" charset="0"/>
              </a:rPr>
              <a:t>图</a:t>
            </a:r>
            <a:r>
              <a:rPr lang="en-US" altLang="zh-CN" sz="2800" b="1">
                <a:latin typeface="Times New Roman" panose="02020603050405020304" pitchFamily="18" charset="0"/>
              </a:rPr>
              <a:t>2.3  </a:t>
            </a:r>
            <a:r>
              <a:rPr lang="zh-CN" altLang="en-US" sz="2800" b="1">
                <a:latin typeface="Times New Roman" panose="02020603050405020304" pitchFamily="18" charset="0"/>
              </a:rPr>
              <a:t>普遍化关系式的适用范围</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a:extLst>
              <a:ext uri="{FF2B5EF4-FFF2-40B4-BE49-F238E27FC236}">
                <a16:creationId xmlns:a16="http://schemas.microsoft.com/office/drawing/2014/main" id="{8F48ADA8-1B12-4293-9123-AD10BE5E1E0A}"/>
              </a:ext>
            </a:extLst>
          </p:cNvPr>
          <p:cNvSpPr>
            <a:spLocks noGrp="1" noChangeArrowheads="1"/>
          </p:cNvSpPr>
          <p:nvPr>
            <p:ph type="title"/>
          </p:nvPr>
        </p:nvSpPr>
        <p:spPr/>
        <p:txBody>
          <a:bodyPr/>
          <a:lstStyle/>
          <a:p>
            <a:endParaRPr lang="zh-CN" altLang="en-US"/>
          </a:p>
        </p:txBody>
      </p:sp>
      <p:sp>
        <p:nvSpPr>
          <p:cNvPr id="129027" name="内容占位符 2">
            <a:extLst>
              <a:ext uri="{FF2B5EF4-FFF2-40B4-BE49-F238E27FC236}">
                <a16:creationId xmlns:a16="http://schemas.microsoft.com/office/drawing/2014/main" id="{3499FB20-0881-440D-872A-8430DAD27DA1}"/>
              </a:ext>
            </a:extLst>
          </p:cNvPr>
          <p:cNvSpPr>
            <a:spLocks noGrp="1" noChangeArrowheads="1"/>
          </p:cNvSpPr>
          <p:nvPr>
            <p:ph idx="1"/>
          </p:nvPr>
        </p:nvSpPr>
        <p:spPr/>
        <p:txBody>
          <a:bodyPr/>
          <a:lstStyle/>
          <a:p>
            <a:r>
              <a:rPr lang="zh-CN" altLang="en-US" sz="2800" b="1">
                <a:latin typeface="Times New Roman" panose="02020603050405020304" pitchFamily="18" charset="0"/>
              </a:rPr>
              <a:t>普遍化的</a:t>
            </a:r>
            <a:r>
              <a:rPr lang="en-US" altLang="zh-CN" sz="2800" b="1">
                <a:latin typeface="Times New Roman" panose="02020603050405020304" pitchFamily="18" charset="0"/>
              </a:rPr>
              <a:t>Van der Waals</a:t>
            </a:r>
            <a:r>
              <a:rPr lang="zh-CN" altLang="en-US" sz="2800" b="1">
                <a:latin typeface="Times New Roman" panose="02020603050405020304" pitchFamily="18" charset="0"/>
              </a:rPr>
              <a:t>方程</a:t>
            </a:r>
            <a:endParaRPr lang="en-US" altLang="zh-CN" sz="2800" b="1">
              <a:latin typeface="Times New Roman" panose="02020603050405020304" pitchFamily="18" charset="0"/>
            </a:endParaRPr>
          </a:p>
          <a:p>
            <a:endParaRPr lang="en-US" altLang="zh-CN" sz="2800" b="1">
              <a:latin typeface="Times New Roman" panose="02020603050405020304" pitchFamily="18" charset="0"/>
            </a:endParaRPr>
          </a:p>
          <a:p>
            <a:endParaRPr lang="en-US" altLang="zh-CN" sz="2800" b="1">
              <a:latin typeface="Times New Roman" panose="02020603050405020304" pitchFamily="18" charset="0"/>
            </a:endParaRPr>
          </a:p>
          <a:p>
            <a:endParaRPr lang="en-US" altLang="zh-CN" sz="2800" b="1">
              <a:latin typeface="Times New Roman" panose="02020603050405020304" pitchFamily="18" charset="0"/>
            </a:endParaRPr>
          </a:p>
          <a:p>
            <a:endParaRPr lang="zh-CN" altLang="en-US" sz="2800" b="1">
              <a:latin typeface="Times New Roman" panose="02020603050405020304" pitchFamily="18" charset="0"/>
            </a:endParaRPr>
          </a:p>
          <a:p>
            <a:endParaRPr lang="zh-CN" altLang="en-US"/>
          </a:p>
        </p:txBody>
      </p:sp>
      <p:graphicFrame>
        <p:nvGraphicFramePr>
          <p:cNvPr id="129028" name="对象 3">
            <a:extLst>
              <a:ext uri="{FF2B5EF4-FFF2-40B4-BE49-F238E27FC236}">
                <a16:creationId xmlns:a16="http://schemas.microsoft.com/office/drawing/2014/main" id="{8662C0A9-AB10-4C4B-9945-12AF87A5E65F}"/>
              </a:ext>
            </a:extLst>
          </p:cNvPr>
          <p:cNvGraphicFramePr>
            <a:graphicFrameLocks noChangeAspect="1"/>
          </p:cNvGraphicFramePr>
          <p:nvPr/>
        </p:nvGraphicFramePr>
        <p:xfrm>
          <a:off x="1908175" y="2565400"/>
          <a:ext cx="5530850" cy="1655763"/>
        </p:xfrm>
        <a:graphic>
          <a:graphicData uri="http://schemas.openxmlformats.org/presentationml/2006/ole">
            <mc:AlternateContent xmlns:mc="http://schemas.openxmlformats.org/markup-compatibility/2006">
              <mc:Choice xmlns:v="urn:schemas-microsoft-com:vml" Requires="v">
                <p:oleObj spid="_x0000_s15368" name="Equation" r:id="rId3" imgW="1497950" imgH="444307" progId="Equation.DSMT4">
                  <p:embed/>
                </p:oleObj>
              </mc:Choice>
              <mc:Fallback>
                <p:oleObj name="Equation" r:id="rId3" imgW="1497950" imgH="444307" progId="Equation.DSMT4">
                  <p:embed/>
                  <p:pic>
                    <p:nvPicPr>
                      <p:cNvPr id="129028" name="对象 3">
                        <a:extLst>
                          <a:ext uri="{FF2B5EF4-FFF2-40B4-BE49-F238E27FC236}">
                            <a16:creationId xmlns:a16="http://schemas.microsoft.com/office/drawing/2014/main" id="{8662C0A9-AB10-4C4B-9945-12AF87A5E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2565400"/>
                        <a:ext cx="5530850" cy="16557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1">
            <a:extLst>
              <a:ext uri="{FF2B5EF4-FFF2-40B4-BE49-F238E27FC236}">
                <a16:creationId xmlns:a16="http://schemas.microsoft.com/office/drawing/2014/main" id="{E484F80A-83D3-479B-AA4C-510E4F92517C}"/>
              </a:ext>
            </a:extLst>
          </p:cNvPr>
          <p:cNvSpPr>
            <a:spLocks noGrp="1" noChangeArrowheads="1"/>
          </p:cNvSpPr>
          <p:nvPr>
            <p:ph type="title"/>
          </p:nvPr>
        </p:nvSpPr>
        <p:spPr/>
        <p:txBody>
          <a:bodyPr/>
          <a:lstStyle/>
          <a:p>
            <a:endParaRPr lang="zh-CN" altLang="en-US"/>
          </a:p>
        </p:txBody>
      </p:sp>
      <p:sp>
        <p:nvSpPr>
          <p:cNvPr id="130051" name="内容占位符 2">
            <a:extLst>
              <a:ext uri="{FF2B5EF4-FFF2-40B4-BE49-F238E27FC236}">
                <a16:creationId xmlns:a16="http://schemas.microsoft.com/office/drawing/2014/main" id="{9482A97A-8EA1-42A9-97AA-4D217B627D5F}"/>
              </a:ext>
            </a:extLst>
          </p:cNvPr>
          <p:cNvSpPr txBox="1">
            <a:spLocks/>
          </p:cNvSpPr>
          <p:nvPr/>
        </p:nvSpPr>
        <p:spPr bwMode="auto">
          <a:xfrm>
            <a:off x="684213" y="1773238"/>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r>
              <a:rPr lang="zh-CN" altLang="en-US" sz="2800" b="1">
                <a:latin typeface="Arial" panose="020B0604020202020204" pitchFamily="34" charset="0"/>
              </a:rPr>
              <a:t>普遍化</a:t>
            </a:r>
            <a:r>
              <a:rPr lang="en-US" altLang="zh-CN" sz="2800" b="1">
                <a:latin typeface="Arial" panose="020B0604020202020204" pitchFamily="34" charset="0"/>
              </a:rPr>
              <a:t>RK</a:t>
            </a:r>
            <a:r>
              <a:rPr lang="zh-CN" altLang="en-US" sz="2800" b="1">
                <a:latin typeface="Arial" panose="020B0604020202020204" pitchFamily="34" charset="0"/>
              </a:rPr>
              <a:t>方程</a:t>
            </a:r>
          </a:p>
          <a:p>
            <a:endParaRPr lang="zh-CN" altLang="en-US" sz="2800" b="1">
              <a:latin typeface="Times New Roman" panose="02020603050405020304" pitchFamily="18" charset="0"/>
            </a:endParaRPr>
          </a:p>
          <a:p>
            <a:endParaRPr lang="zh-CN" altLang="en-US"/>
          </a:p>
        </p:txBody>
      </p:sp>
      <p:graphicFrame>
        <p:nvGraphicFramePr>
          <p:cNvPr id="130052" name="对象 4">
            <a:extLst>
              <a:ext uri="{FF2B5EF4-FFF2-40B4-BE49-F238E27FC236}">
                <a16:creationId xmlns:a16="http://schemas.microsoft.com/office/drawing/2014/main" id="{EA237940-B9B6-4EB5-8080-9CC47F37AAE0}"/>
              </a:ext>
            </a:extLst>
          </p:cNvPr>
          <p:cNvGraphicFramePr>
            <a:graphicFrameLocks noChangeAspect="1"/>
          </p:cNvGraphicFramePr>
          <p:nvPr/>
        </p:nvGraphicFramePr>
        <p:xfrm>
          <a:off x="1116013" y="2636838"/>
          <a:ext cx="7497762" cy="1584325"/>
        </p:xfrm>
        <a:graphic>
          <a:graphicData uri="http://schemas.openxmlformats.org/presentationml/2006/ole">
            <mc:AlternateContent xmlns:mc="http://schemas.openxmlformats.org/markup-compatibility/2006">
              <mc:Choice xmlns:v="urn:schemas-microsoft-com:vml" Requires="v">
                <p:oleObj spid="_x0000_s16404" name="Equation" r:id="rId3" imgW="2032000" imgH="431800" progId="Equation.DSMT4">
                  <p:embed/>
                </p:oleObj>
              </mc:Choice>
              <mc:Fallback>
                <p:oleObj name="Equation" r:id="rId3" imgW="2032000" imgH="431800" progId="Equation.DSMT4">
                  <p:embed/>
                  <p:pic>
                    <p:nvPicPr>
                      <p:cNvPr id="130052" name="对象 4">
                        <a:extLst>
                          <a:ext uri="{FF2B5EF4-FFF2-40B4-BE49-F238E27FC236}">
                            <a16:creationId xmlns:a16="http://schemas.microsoft.com/office/drawing/2014/main" id="{EA237940-B9B6-4EB5-8080-9CC47F37AA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636838"/>
                        <a:ext cx="7497762" cy="15843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53" name="对象 5">
            <a:extLst>
              <a:ext uri="{FF2B5EF4-FFF2-40B4-BE49-F238E27FC236}">
                <a16:creationId xmlns:a16="http://schemas.microsoft.com/office/drawing/2014/main" id="{C7F4C39E-1788-486C-B1F5-2B8D52C28ACF}"/>
              </a:ext>
            </a:extLst>
          </p:cNvPr>
          <p:cNvGraphicFramePr>
            <a:graphicFrameLocks noChangeAspect="1"/>
          </p:cNvGraphicFramePr>
          <p:nvPr/>
        </p:nvGraphicFramePr>
        <p:xfrm>
          <a:off x="1084263" y="4508500"/>
          <a:ext cx="3600450" cy="936625"/>
        </p:xfrm>
        <a:graphic>
          <a:graphicData uri="http://schemas.openxmlformats.org/presentationml/2006/ole">
            <mc:AlternateContent xmlns:mc="http://schemas.openxmlformats.org/markup-compatibility/2006">
              <mc:Choice xmlns:v="urn:schemas-microsoft-com:vml" Requires="v">
                <p:oleObj spid="_x0000_s16405" name="Equation" r:id="rId5" imgW="876300" imgH="228600" progId="Equation.DSMT4">
                  <p:embed/>
                </p:oleObj>
              </mc:Choice>
              <mc:Fallback>
                <p:oleObj name="Equation" r:id="rId5" imgW="876300" imgH="228600" progId="Equation.DSMT4">
                  <p:embed/>
                  <p:pic>
                    <p:nvPicPr>
                      <p:cNvPr id="130053" name="对象 5">
                        <a:extLst>
                          <a:ext uri="{FF2B5EF4-FFF2-40B4-BE49-F238E27FC236}">
                            <a16:creationId xmlns:a16="http://schemas.microsoft.com/office/drawing/2014/main" id="{C7F4C39E-1788-486C-B1F5-2B8D52C28A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4263" y="4508500"/>
                        <a:ext cx="3600450" cy="93662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0054" name="对象 6">
            <a:extLst>
              <a:ext uri="{FF2B5EF4-FFF2-40B4-BE49-F238E27FC236}">
                <a16:creationId xmlns:a16="http://schemas.microsoft.com/office/drawing/2014/main" id="{F9DE2A23-57E7-4912-857D-D0A35087E07E}"/>
              </a:ext>
            </a:extLst>
          </p:cNvPr>
          <p:cNvGraphicFramePr>
            <a:graphicFrameLocks noChangeAspect="1"/>
          </p:cNvGraphicFramePr>
          <p:nvPr/>
        </p:nvGraphicFramePr>
        <p:xfrm>
          <a:off x="5076825" y="4581525"/>
          <a:ext cx="3309938" cy="863600"/>
        </p:xfrm>
        <a:graphic>
          <a:graphicData uri="http://schemas.openxmlformats.org/presentationml/2006/ole">
            <mc:AlternateContent xmlns:mc="http://schemas.openxmlformats.org/markup-compatibility/2006">
              <mc:Choice xmlns:v="urn:schemas-microsoft-com:vml" Requires="v">
                <p:oleObj spid="_x0000_s16406" name="Equation" r:id="rId7" imgW="876300" imgH="228600" progId="Equation.DSMT4">
                  <p:embed/>
                </p:oleObj>
              </mc:Choice>
              <mc:Fallback>
                <p:oleObj name="Equation" r:id="rId7" imgW="876300" imgH="228600" progId="Equation.DSMT4">
                  <p:embed/>
                  <p:pic>
                    <p:nvPicPr>
                      <p:cNvPr id="130054" name="对象 6">
                        <a:extLst>
                          <a:ext uri="{FF2B5EF4-FFF2-40B4-BE49-F238E27FC236}">
                            <a16:creationId xmlns:a16="http://schemas.microsoft.com/office/drawing/2014/main" id="{F9DE2A23-57E7-4912-857D-D0A35087E07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4581525"/>
                        <a:ext cx="3309938" cy="863600"/>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a:extLst>
              <a:ext uri="{FF2B5EF4-FFF2-40B4-BE49-F238E27FC236}">
                <a16:creationId xmlns:a16="http://schemas.microsoft.com/office/drawing/2014/main" id="{26DE55CC-C1F8-484A-80E0-44D74BE4AEFC}"/>
              </a:ext>
            </a:extLst>
          </p:cNvPr>
          <p:cNvSpPr>
            <a:spLocks noGrp="1" noChangeArrowheads="1"/>
          </p:cNvSpPr>
          <p:nvPr>
            <p:ph type="title"/>
          </p:nvPr>
        </p:nvSpPr>
        <p:spPr/>
        <p:txBody>
          <a:bodyPr/>
          <a:lstStyle/>
          <a:p>
            <a:endParaRPr lang="zh-CN" altLang="en-US"/>
          </a:p>
        </p:txBody>
      </p:sp>
      <p:sp>
        <p:nvSpPr>
          <p:cNvPr id="131075" name="内容占位符 2">
            <a:extLst>
              <a:ext uri="{FF2B5EF4-FFF2-40B4-BE49-F238E27FC236}">
                <a16:creationId xmlns:a16="http://schemas.microsoft.com/office/drawing/2014/main" id="{E267E877-277C-47E9-9D6A-DD87E25C8D33}"/>
              </a:ext>
            </a:extLst>
          </p:cNvPr>
          <p:cNvSpPr>
            <a:spLocks noGrp="1" noChangeArrowheads="1"/>
          </p:cNvSpPr>
          <p:nvPr>
            <p:ph idx="1"/>
          </p:nvPr>
        </p:nvSpPr>
        <p:spPr/>
        <p:txBody>
          <a:bodyPr/>
          <a:lstStyle/>
          <a:p>
            <a:r>
              <a:rPr lang="zh-CN" altLang="en-US"/>
              <a:t>不含物性常数，只含有对比态参数的形式；</a:t>
            </a:r>
          </a:p>
          <a:p>
            <a:r>
              <a:rPr lang="zh-CN" altLang="en-US"/>
              <a:t> 适用于任何气体的状态方程。</a:t>
            </a:r>
          </a:p>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a:extLst>
              <a:ext uri="{FF2B5EF4-FFF2-40B4-BE49-F238E27FC236}">
                <a16:creationId xmlns:a16="http://schemas.microsoft.com/office/drawing/2014/main" id="{6B917C8B-6011-47FD-BE4C-DE3226E4E668}"/>
              </a:ext>
            </a:extLst>
          </p:cNvPr>
          <p:cNvSpPr>
            <a:spLocks noGrp="1" noChangeArrowheads="1"/>
          </p:cNvSpPr>
          <p:nvPr>
            <p:ph type="title"/>
          </p:nvPr>
        </p:nvSpPr>
        <p:spPr/>
        <p:txBody>
          <a:bodyPr/>
          <a:lstStyle/>
          <a:p>
            <a:r>
              <a:rPr lang="en-US" altLang="zh-CN"/>
              <a:t>2.5</a:t>
            </a:r>
            <a:r>
              <a:rPr lang="zh-CN" altLang="en-US"/>
              <a:t>流体的蒸气压、蒸发焓和蒸发熵</a:t>
            </a:r>
          </a:p>
        </p:txBody>
      </p:sp>
      <p:sp>
        <p:nvSpPr>
          <p:cNvPr id="3" name="内容占位符 2">
            <a:extLst>
              <a:ext uri="{FF2B5EF4-FFF2-40B4-BE49-F238E27FC236}">
                <a16:creationId xmlns:a16="http://schemas.microsoft.com/office/drawing/2014/main" id="{4C81F85C-4D42-4535-9849-8D45C20039B3}"/>
              </a:ext>
            </a:extLst>
          </p:cNvPr>
          <p:cNvSpPr>
            <a:spLocks noGrp="1"/>
          </p:cNvSpPr>
          <p:nvPr>
            <p:ph idx="1"/>
          </p:nvPr>
        </p:nvSpPr>
        <p:spPr/>
        <p:txBody>
          <a:bodyPr/>
          <a:lstStyle/>
          <a:p>
            <a:pPr>
              <a:defRPr/>
            </a:pPr>
            <a:r>
              <a:rPr lang="zh-CN" altLang="en-US" dirty="0"/>
              <a:t>蒸汽压</a:t>
            </a:r>
          </a:p>
          <a:p>
            <a:pPr marL="0" indent="0">
              <a:buFont typeface="Wingdings" panose="05000000000000000000" pitchFamily="2" charset="2"/>
              <a:buNone/>
              <a:defRPr/>
            </a:pPr>
            <a:r>
              <a:rPr lang="zh-CN" altLang="en-US" sz="3200" b="1" dirty="0"/>
              <a:t>     纯物质在一定温度下，使汽液相共存的压力称为该温度下的饱和蒸气压。</a:t>
            </a:r>
          </a:p>
          <a:p>
            <a:pPr marL="0" indent="0">
              <a:buFont typeface="Wingdings" panose="05000000000000000000" pitchFamily="2" charset="2"/>
              <a:buNone/>
              <a:defRPr/>
            </a:pPr>
            <a:r>
              <a:rPr lang="en-US" altLang="zh-CN" sz="3200" b="1" dirty="0">
                <a:solidFill>
                  <a:srgbClr val="FF33CC"/>
                </a:solidFill>
                <a:latin typeface="Times New Roman" pitchFamily="18" charset="0"/>
              </a:rPr>
              <a:t>       </a:t>
            </a:r>
            <a:r>
              <a:rPr lang="en-US" altLang="zh-CN" sz="3200" b="1" dirty="0" err="1">
                <a:solidFill>
                  <a:srgbClr val="FF33CC"/>
                </a:solidFill>
                <a:latin typeface="Times New Roman" pitchFamily="18" charset="0"/>
              </a:rPr>
              <a:t>Clapeyron</a:t>
            </a:r>
            <a:r>
              <a:rPr lang="zh-CN" altLang="en-US" sz="3200" b="1" dirty="0">
                <a:solidFill>
                  <a:srgbClr val="FF33CC"/>
                </a:solidFill>
                <a:latin typeface="Times New Roman" pitchFamily="18" charset="0"/>
              </a:rPr>
              <a:t>方程：</a:t>
            </a:r>
            <a:r>
              <a:rPr lang="zh-CN" altLang="en-US" sz="3200" b="1" dirty="0">
                <a:latin typeface="Times New Roman" pitchFamily="18" charset="0"/>
              </a:rPr>
              <a:t>描述纯物质气液两相平衡时蒸气压与温度的变化关系。</a:t>
            </a:r>
          </a:p>
          <a:p>
            <a:pPr>
              <a:defRPr/>
            </a:pPr>
            <a:endParaRPr lang="zh-CN" altLang="en-US" dirty="0"/>
          </a:p>
        </p:txBody>
      </p:sp>
      <p:graphicFrame>
        <p:nvGraphicFramePr>
          <p:cNvPr id="132100" name="对象 3">
            <a:extLst>
              <a:ext uri="{FF2B5EF4-FFF2-40B4-BE49-F238E27FC236}">
                <a16:creationId xmlns:a16="http://schemas.microsoft.com/office/drawing/2014/main" id="{7ECD7969-D041-48CA-AA68-13142C82E342}"/>
              </a:ext>
            </a:extLst>
          </p:cNvPr>
          <p:cNvGraphicFramePr>
            <a:graphicFrameLocks noChangeAspect="1"/>
          </p:cNvGraphicFramePr>
          <p:nvPr/>
        </p:nvGraphicFramePr>
        <p:xfrm>
          <a:off x="2563813" y="4351338"/>
          <a:ext cx="2830512" cy="1435100"/>
        </p:xfrm>
        <a:graphic>
          <a:graphicData uri="http://schemas.openxmlformats.org/presentationml/2006/ole">
            <mc:AlternateContent xmlns:mc="http://schemas.openxmlformats.org/markup-compatibility/2006">
              <mc:Choice xmlns:v="urn:schemas-microsoft-com:vml" Requires="v">
                <p:oleObj spid="_x0000_s17428" name="Equation" r:id="rId3" imgW="952087" imgH="418918" progId="Equation.DSMT4">
                  <p:embed/>
                </p:oleObj>
              </mc:Choice>
              <mc:Fallback>
                <p:oleObj name="Equation" r:id="rId3" imgW="952087" imgH="418918" progId="Equation.DSMT4">
                  <p:embed/>
                  <p:pic>
                    <p:nvPicPr>
                      <p:cNvPr id="132100" name="对象 3">
                        <a:extLst>
                          <a:ext uri="{FF2B5EF4-FFF2-40B4-BE49-F238E27FC236}">
                            <a16:creationId xmlns:a16="http://schemas.microsoft.com/office/drawing/2014/main" id="{7ECD7969-D041-48CA-AA68-13142C82E3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3813" y="4351338"/>
                        <a:ext cx="2830512" cy="14351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01" name="对象 4">
            <a:extLst>
              <a:ext uri="{FF2B5EF4-FFF2-40B4-BE49-F238E27FC236}">
                <a16:creationId xmlns:a16="http://schemas.microsoft.com/office/drawing/2014/main" id="{73CB3C1B-5269-4856-B81D-3C00D044F32B}"/>
              </a:ext>
            </a:extLst>
          </p:cNvPr>
          <p:cNvGraphicFramePr>
            <a:graphicFrameLocks noChangeAspect="1"/>
          </p:cNvGraphicFramePr>
          <p:nvPr/>
        </p:nvGraphicFramePr>
        <p:xfrm>
          <a:off x="1258888" y="5975350"/>
          <a:ext cx="3240087" cy="549275"/>
        </p:xfrm>
        <a:graphic>
          <a:graphicData uri="http://schemas.openxmlformats.org/presentationml/2006/ole">
            <mc:AlternateContent xmlns:mc="http://schemas.openxmlformats.org/markup-compatibility/2006">
              <mc:Choice xmlns:v="urn:schemas-microsoft-com:vml" Requires="v">
                <p:oleObj spid="_x0000_s17429" name="Equation" r:id="rId5" imgW="952087" imgH="165028" progId="Equation.DSMT4">
                  <p:embed/>
                </p:oleObj>
              </mc:Choice>
              <mc:Fallback>
                <p:oleObj name="Equation" r:id="rId5" imgW="952087" imgH="165028" progId="Equation.DSMT4">
                  <p:embed/>
                  <p:pic>
                    <p:nvPicPr>
                      <p:cNvPr id="132101" name="对象 4">
                        <a:extLst>
                          <a:ext uri="{FF2B5EF4-FFF2-40B4-BE49-F238E27FC236}">
                            <a16:creationId xmlns:a16="http://schemas.microsoft.com/office/drawing/2014/main" id="{73CB3C1B-5269-4856-B81D-3C00D044F3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5975350"/>
                        <a:ext cx="3240087" cy="549275"/>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102" name="对象 5">
            <a:extLst>
              <a:ext uri="{FF2B5EF4-FFF2-40B4-BE49-F238E27FC236}">
                <a16:creationId xmlns:a16="http://schemas.microsoft.com/office/drawing/2014/main" id="{2BDAD08B-ED4D-454D-849D-9F12E74ED28B}"/>
              </a:ext>
            </a:extLst>
          </p:cNvPr>
          <p:cNvGraphicFramePr>
            <a:graphicFrameLocks noChangeAspect="1"/>
          </p:cNvGraphicFramePr>
          <p:nvPr/>
        </p:nvGraphicFramePr>
        <p:xfrm>
          <a:off x="5003800" y="5935663"/>
          <a:ext cx="2879725" cy="588962"/>
        </p:xfrm>
        <a:graphic>
          <a:graphicData uri="http://schemas.openxmlformats.org/presentationml/2006/ole">
            <mc:AlternateContent xmlns:mc="http://schemas.openxmlformats.org/markup-compatibility/2006">
              <mc:Choice xmlns:v="urn:schemas-microsoft-com:vml" Requires="v">
                <p:oleObj spid="_x0000_s17430" name="Equation" r:id="rId7" imgW="888614" imgH="177723" progId="Equation.DSMT4">
                  <p:embed/>
                </p:oleObj>
              </mc:Choice>
              <mc:Fallback>
                <p:oleObj name="Equation" r:id="rId7" imgW="888614" imgH="177723" progId="Equation.DSMT4">
                  <p:embed/>
                  <p:pic>
                    <p:nvPicPr>
                      <p:cNvPr id="132102" name="对象 5">
                        <a:extLst>
                          <a:ext uri="{FF2B5EF4-FFF2-40B4-BE49-F238E27FC236}">
                            <a16:creationId xmlns:a16="http://schemas.microsoft.com/office/drawing/2014/main" id="{2BDAD08B-ED4D-454D-849D-9F12E74ED2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5935663"/>
                        <a:ext cx="2879725" cy="588962"/>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7">
            <a:extLst>
              <a:ext uri="{FF2B5EF4-FFF2-40B4-BE49-F238E27FC236}">
                <a16:creationId xmlns:a16="http://schemas.microsoft.com/office/drawing/2014/main" id="{8789929E-1E0E-4C3B-8AFB-8519197A8F32}"/>
              </a:ext>
            </a:extLst>
          </p:cNvPr>
          <p:cNvSpPr>
            <a:spLocks noGrp="1" noChangeArrowheads="1"/>
          </p:cNvSpPr>
          <p:nvPr>
            <p:ph type="title"/>
          </p:nvPr>
        </p:nvSpPr>
        <p:spPr>
          <a:xfrm>
            <a:off x="395536" y="980728"/>
            <a:ext cx="2880320" cy="576064"/>
          </a:xfrm>
        </p:spPr>
        <p:txBody>
          <a:bodyPr/>
          <a:lstStyle/>
          <a:p>
            <a:pPr algn="l" eaLnBrk="1" hangingPunct="1"/>
            <a:r>
              <a:rPr lang="en-US" altLang="zh-CN" sz="3200" dirty="0">
                <a:solidFill>
                  <a:srgbClr val="FF0000"/>
                </a:solidFill>
                <a:latin typeface="楷体" panose="02010609060101010101" pitchFamily="49" charset="-122"/>
                <a:ea typeface="楷体" panose="02010609060101010101" pitchFamily="49" charset="-122"/>
              </a:rPr>
              <a:t>3. SI</a:t>
            </a:r>
            <a:r>
              <a:rPr lang="zh-CN" altLang="en-US" sz="3200" dirty="0">
                <a:solidFill>
                  <a:srgbClr val="FF0000"/>
                </a:solidFill>
                <a:latin typeface="楷体" panose="02010609060101010101" pitchFamily="49" charset="-122"/>
                <a:ea typeface="楷体" panose="02010609060101010101" pitchFamily="49" charset="-122"/>
              </a:rPr>
              <a:t>导出单位</a:t>
            </a:r>
          </a:p>
        </p:txBody>
      </p:sp>
      <p:graphicFrame>
        <p:nvGraphicFramePr>
          <p:cNvPr id="11367" name="Group 103">
            <a:extLst>
              <a:ext uri="{FF2B5EF4-FFF2-40B4-BE49-F238E27FC236}">
                <a16:creationId xmlns:a16="http://schemas.microsoft.com/office/drawing/2014/main" id="{36B48E3C-B184-4307-AF64-FAC856C1E5B2}"/>
              </a:ext>
            </a:extLst>
          </p:cNvPr>
          <p:cNvGraphicFramePr>
            <a:graphicFrameLocks noGrp="1"/>
          </p:cNvGraphicFramePr>
          <p:nvPr>
            <p:ph idx="1"/>
          </p:nvPr>
        </p:nvGraphicFramePr>
        <p:xfrm>
          <a:off x="566738" y="1752600"/>
          <a:ext cx="7966075" cy="3317875"/>
        </p:xfrm>
        <a:graphic>
          <a:graphicData uri="http://schemas.openxmlformats.org/drawingml/2006/table">
            <a:tbl>
              <a:tblPr/>
              <a:tblGrid>
                <a:gridCol w="2655887">
                  <a:extLst>
                    <a:ext uri="{9D8B030D-6E8A-4147-A177-3AD203B41FA5}">
                      <a16:colId xmlns:a16="http://schemas.microsoft.com/office/drawing/2014/main" val="28769002"/>
                    </a:ext>
                  </a:extLst>
                </a:gridCol>
                <a:gridCol w="2654300">
                  <a:extLst>
                    <a:ext uri="{9D8B030D-6E8A-4147-A177-3AD203B41FA5}">
                      <a16:colId xmlns:a16="http://schemas.microsoft.com/office/drawing/2014/main" val="420652829"/>
                    </a:ext>
                  </a:extLst>
                </a:gridCol>
                <a:gridCol w="2655888">
                  <a:extLst>
                    <a:ext uri="{9D8B030D-6E8A-4147-A177-3AD203B41FA5}">
                      <a16:colId xmlns:a16="http://schemas.microsoft.com/office/drawing/2014/main" val="2797381127"/>
                    </a:ext>
                  </a:extLst>
                </a:gridCol>
              </a:tblGrid>
              <a:tr h="663575">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量的名称</a:t>
                      </a:r>
                    </a:p>
                  </a:txBody>
                  <a:tcPr horzOverflow="overflow">
                    <a:lnL cap="flat">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单位</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符号</a:t>
                      </a:r>
                    </a:p>
                  </a:txBody>
                  <a:tcPr horzOverflow="overflow">
                    <a:lnL>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8108836"/>
                  </a:ext>
                </a:extLst>
              </a:tr>
              <a:tr h="663575">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力</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牛顿</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N</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752875779"/>
                  </a:ext>
                </a:extLst>
              </a:tr>
              <a:tr h="663575">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压强</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帕斯卡</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Pa</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390456504"/>
                  </a:ext>
                </a:extLst>
              </a:tr>
              <a:tr h="663575">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能量，功</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焦耳</a:t>
                      </a:r>
                    </a:p>
                  </a:txBody>
                  <a:tcPr horzOverflow="overflow">
                    <a:lnL>
                      <a:noFill/>
                    </a:lnL>
                    <a:lnR>
                      <a:noFill/>
                    </a:lnR>
                    <a:lnT>
                      <a:noFill/>
                    </a:lnT>
                    <a:lnB>
                      <a:noFill/>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J</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3174952048"/>
                  </a:ext>
                </a:extLst>
              </a:tr>
              <a:tr h="663575">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功率</a:t>
                      </a:r>
                    </a:p>
                  </a:txBody>
                  <a:tcPr horzOverflow="overflow">
                    <a:lnL cap="flat">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zh-CN" altLang="en-US"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瓦特</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a:solidFill>
                            <a:schemeClr val="tx1"/>
                          </a:solidFill>
                          <a:latin typeface="Verdana" panose="020B0604030504040204" pitchFamily="34" charset="0"/>
                          <a:ea typeface="宋体" panose="02010600030101010101" pitchFamily="2" charset="-122"/>
                        </a:defRPr>
                      </a:lvl1pPr>
                      <a:lvl2pPr marL="471488" algn="l">
                        <a:spcBef>
                          <a:spcPct val="20000"/>
                        </a:spcBef>
                        <a:buClr>
                          <a:schemeClr val="accent2"/>
                        </a:buClr>
                        <a:buFont typeface="Wingdings" panose="05000000000000000000" pitchFamily="2" charset="2"/>
                        <a:defRPr sz="2200">
                          <a:solidFill>
                            <a:schemeClr val="tx1"/>
                          </a:solidFill>
                          <a:latin typeface="Verdana" panose="020B0604030504040204" pitchFamily="34" charset="0"/>
                          <a:ea typeface="宋体" panose="02010600030101010101" pitchFamily="2" charset="-122"/>
                        </a:defRPr>
                      </a:lvl2pPr>
                      <a:lvl3pPr marL="909638" algn="l">
                        <a:spcBef>
                          <a:spcPct val="20000"/>
                        </a:spcBef>
                        <a:buClr>
                          <a:schemeClr val="accent2"/>
                        </a:buClr>
                        <a:buFont typeface="Wingdings" panose="05000000000000000000" pitchFamily="2" charset="2"/>
                        <a:defRPr sz="2100">
                          <a:solidFill>
                            <a:schemeClr val="tx1"/>
                          </a:solidFill>
                          <a:latin typeface="Verdana" panose="020B0604030504040204" pitchFamily="34" charset="0"/>
                          <a:ea typeface="宋体" panose="02010600030101010101" pitchFamily="2" charset="-122"/>
                        </a:defRPr>
                      </a:lvl3pPr>
                      <a:lvl4pPr marL="1306513" algn="l">
                        <a:spcBef>
                          <a:spcPct val="20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4pPr>
                      <a:lvl5pPr marL="1695450" algn="l">
                        <a:spcBef>
                          <a:spcPct val="25000"/>
                        </a:spcBef>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5pPr>
                      <a:lvl6pPr marL="21526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6pPr>
                      <a:lvl7pPr marL="26098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7pPr>
                      <a:lvl8pPr marL="30670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8pPr>
                      <a:lvl9pPr marL="3524250" fontAlgn="base">
                        <a:spcBef>
                          <a:spcPct val="25000"/>
                        </a:spcBef>
                        <a:spcAft>
                          <a:spcPct val="0"/>
                        </a:spcAft>
                        <a:buClr>
                          <a:schemeClr val="accent2"/>
                        </a:buClr>
                        <a:buFont typeface="Wingdings" panose="05000000000000000000" pitchFamily="2" charset="2"/>
                        <a:defRPr>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altLang="zh-CN" sz="2600" b="0" i="0" u="none" strike="noStrike" cap="none" normalizeH="0" baseline="0">
                          <a:ln>
                            <a:noFill/>
                          </a:ln>
                          <a:solidFill>
                            <a:schemeClr val="tx1"/>
                          </a:solidFill>
                          <a:effectLst/>
                          <a:latin typeface="Verdana" panose="020B0604030504040204" pitchFamily="34" charset="0"/>
                          <a:ea typeface="宋体" panose="02010600030101010101" pitchFamily="2" charset="-122"/>
                        </a:rPr>
                        <a:t>W</a:t>
                      </a:r>
                    </a:p>
                  </a:txBody>
                  <a:tcPr horzOverflow="overflow">
                    <a:lnL>
                      <a:noFill/>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99101714"/>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灯片编号占位符 4">
            <a:extLst>
              <a:ext uri="{FF2B5EF4-FFF2-40B4-BE49-F238E27FC236}">
                <a16:creationId xmlns:a16="http://schemas.microsoft.com/office/drawing/2014/main" id="{7BA18B38-5827-4FD8-84FF-6E0F98F4A1F8}"/>
              </a:ext>
            </a:extLst>
          </p:cNvPr>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694D242-AC1B-4D3B-A7F9-02706F418187}" type="slidenum">
              <a:rPr kumimoji="0" lang="en-US" altLang="zh-CN" sz="1400" smtClean="0">
                <a:solidFill>
                  <a:srgbClr val="40458C"/>
                </a:solidFill>
                <a:latin typeface="Verdana" panose="020B0604030504040204" pitchFamily="34" charset="0"/>
              </a:rPr>
              <a:pPr>
                <a:spcBef>
                  <a:spcPct val="0"/>
                </a:spcBef>
                <a:buClrTx/>
                <a:buSzTx/>
                <a:buFontTx/>
                <a:buNone/>
              </a:pPr>
              <a:t>60</a:t>
            </a:fld>
            <a:endParaRPr kumimoji="0" lang="en-US" altLang="zh-CN" sz="1400">
              <a:solidFill>
                <a:srgbClr val="40458C"/>
              </a:solidFill>
              <a:latin typeface="Verdana" panose="020B0604030504040204" pitchFamily="34" charset="0"/>
            </a:endParaRPr>
          </a:p>
        </p:txBody>
      </p:sp>
      <p:sp>
        <p:nvSpPr>
          <p:cNvPr id="133123" name="Text Box 2">
            <a:extLst>
              <a:ext uri="{FF2B5EF4-FFF2-40B4-BE49-F238E27FC236}">
                <a16:creationId xmlns:a16="http://schemas.microsoft.com/office/drawing/2014/main" id="{14D001B9-3BC6-49EE-AB36-BC2A8099C95B}"/>
              </a:ext>
            </a:extLst>
          </p:cNvPr>
          <p:cNvSpPr txBox="1">
            <a:spLocks noChangeArrowheads="1"/>
          </p:cNvSpPr>
          <p:nvPr/>
        </p:nvSpPr>
        <p:spPr bwMode="auto">
          <a:xfrm>
            <a:off x="304800" y="461963"/>
            <a:ext cx="5780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a:solidFill>
                  <a:srgbClr val="40458C"/>
                </a:solidFill>
              </a:rPr>
              <a:t>  </a:t>
            </a:r>
            <a:r>
              <a:rPr lang="zh-CN" altLang="en-US" sz="2800" b="1">
                <a:solidFill>
                  <a:srgbClr val="40458C"/>
                </a:solidFill>
              </a:rPr>
              <a:t>将                            代入上式</a:t>
            </a:r>
          </a:p>
        </p:txBody>
      </p:sp>
      <p:graphicFrame>
        <p:nvGraphicFramePr>
          <p:cNvPr id="133124" name="Object 3">
            <a:extLst>
              <a:ext uri="{FF2B5EF4-FFF2-40B4-BE49-F238E27FC236}">
                <a16:creationId xmlns:a16="http://schemas.microsoft.com/office/drawing/2014/main" id="{89422944-85CA-4962-BD9C-2299EC7AD0AC}"/>
              </a:ext>
            </a:extLst>
          </p:cNvPr>
          <p:cNvGraphicFramePr>
            <a:graphicFrameLocks noChangeAspect="1"/>
          </p:cNvGraphicFramePr>
          <p:nvPr/>
        </p:nvGraphicFramePr>
        <p:xfrm>
          <a:off x="1116013" y="476250"/>
          <a:ext cx="2663825" cy="552450"/>
        </p:xfrm>
        <a:graphic>
          <a:graphicData uri="http://schemas.openxmlformats.org/presentationml/2006/ole">
            <mc:AlternateContent xmlns:mc="http://schemas.openxmlformats.org/markup-compatibility/2006">
              <mc:Choice xmlns:v="urn:schemas-microsoft-com:vml" Requires="v">
                <p:oleObj spid="_x0000_s18470" name="Equation" r:id="rId5" imgW="977476" imgH="203112" progId="Equation.DSMT4">
                  <p:embed/>
                </p:oleObj>
              </mc:Choice>
              <mc:Fallback>
                <p:oleObj name="Equation" r:id="rId5" imgW="977476" imgH="203112" progId="Equation.DSMT4">
                  <p:embed/>
                  <p:pic>
                    <p:nvPicPr>
                      <p:cNvPr id="133124" name="Object 3">
                        <a:extLst>
                          <a:ext uri="{FF2B5EF4-FFF2-40B4-BE49-F238E27FC236}">
                            <a16:creationId xmlns:a16="http://schemas.microsoft.com/office/drawing/2014/main" id="{89422944-85CA-4962-BD9C-2299EC7AD0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76250"/>
                        <a:ext cx="2663825" cy="552450"/>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25" name="Text Box 4">
            <a:extLst>
              <a:ext uri="{FF2B5EF4-FFF2-40B4-BE49-F238E27FC236}">
                <a16:creationId xmlns:a16="http://schemas.microsoft.com/office/drawing/2014/main" id="{AFEA2B5D-9B52-4866-99EE-868B20CEA5C0}"/>
              </a:ext>
            </a:extLst>
          </p:cNvPr>
          <p:cNvSpPr txBox="1">
            <a:spLocks noChangeArrowheads="1"/>
          </p:cNvSpPr>
          <p:nvPr/>
        </p:nvSpPr>
        <p:spPr bwMode="auto">
          <a:xfrm>
            <a:off x="539750" y="3213100"/>
            <a:ext cx="3603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rgbClr val="40458C"/>
                </a:solidFill>
              </a:rPr>
              <a:t>设</a:t>
            </a:r>
          </a:p>
        </p:txBody>
      </p:sp>
      <p:graphicFrame>
        <p:nvGraphicFramePr>
          <p:cNvPr id="133126" name="Object 5">
            <a:extLst>
              <a:ext uri="{FF2B5EF4-FFF2-40B4-BE49-F238E27FC236}">
                <a16:creationId xmlns:a16="http://schemas.microsoft.com/office/drawing/2014/main" id="{D3640CA4-FBE9-44B5-B3F4-EAA3D60FBD0B}"/>
              </a:ext>
            </a:extLst>
          </p:cNvPr>
          <p:cNvGraphicFramePr>
            <a:graphicFrameLocks noChangeAspect="1"/>
          </p:cNvGraphicFramePr>
          <p:nvPr/>
        </p:nvGraphicFramePr>
        <p:xfrm>
          <a:off x="5437188" y="3141663"/>
          <a:ext cx="2519362" cy="1155700"/>
        </p:xfrm>
        <a:graphic>
          <a:graphicData uri="http://schemas.openxmlformats.org/presentationml/2006/ole">
            <mc:AlternateContent xmlns:mc="http://schemas.openxmlformats.org/markup-compatibility/2006">
              <mc:Choice xmlns:v="urn:schemas-microsoft-com:vml" Requires="v">
                <p:oleObj spid="_x0000_s18471" name="Equation" r:id="rId7" imgW="748975" imgH="342751" progId="Equation.DSMT4">
                  <p:embed/>
                </p:oleObj>
              </mc:Choice>
              <mc:Fallback>
                <p:oleObj name="Equation" r:id="rId7" imgW="748975" imgH="342751" progId="Equation.DSMT4">
                  <p:embed/>
                  <p:pic>
                    <p:nvPicPr>
                      <p:cNvPr id="133126" name="Object 5">
                        <a:extLst>
                          <a:ext uri="{FF2B5EF4-FFF2-40B4-BE49-F238E27FC236}">
                            <a16:creationId xmlns:a16="http://schemas.microsoft.com/office/drawing/2014/main" id="{D3640CA4-FBE9-44B5-B3F4-EAA3D60FBD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7188" y="3141663"/>
                        <a:ext cx="2519362" cy="11557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27" name="Object 6">
            <a:extLst>
              <a:ext uri="{FF2B5EF4-FFF2-40B4-BE49-F238E27FC236}">
                <a16:creationId xmlns:a16="http://schemas.microsoft.com/office/drawing/2014/main" id="{3DC1C35F-F2D5-46EC-A772-4F2C065B190B}"/>
              </a:ext>
            </a:extLst>
          </p:cNvPr>
          <p:cNvGraphicFramePr>
            <a:graphicFrameLocks noChangeAspect="1"/>
          </p:cNvGraphicFramePr>
          <p:nvPr/>
        </p:nvGraphicFramePr>
        <p:xfrm>
          <a:off x="5364163" y="5229225"/>
          <a:ext cx="2743200" cy="966788"/>
        </p:xfrm>
        <a:graphic>
          <a:graphicData uri="http://schemas.openxmlformats.org/presentationml/2006/ole">
            <mc:AlternateContent xmlns:mc="http://schemas.openxmlformats.org/markup-compatibility/2006">
              <mc:Choice xmlns:v="urn:schemas-microsoft-com:vml" Requires="v">
                <p:oleObj spid="_x0000_s18472" name="Equation" r:id="rId9" imgW="1117115" imgH="393529" progId="Equation.3">
                  <p:embed/>
                </p:oleObj>
              </mc:Choice>
              <mc:Fallback>
                <p:oleObj name="Equation" r:id="rId9" imgW="1117115" imgH="393529" progId="Equation.3">
                  <p:embed/>
                  <p:pic>
                    <p:nvPicPr>
                      <p:cNvPr id="133127" name="Object 6">
                        <a:extLst>
                          <a:ext uri="{FF2B5EF4-FFF2-40B4-BE49-F238E27FC236}">
                            <a16:creationId xmlns:a16="http://schemas.microsoft.com/office/drawing/2014/main" id="{3DC1C35F-F2D5-46EC-A772-4F2C065B190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5229225"/>
                        <a:ext cx="2743200" cy="966788"/>
                      </a:xfrm>
                      <a:prstGeom prst="rect">
                        <a:avLst/>
                      </a:prstGeom>
                      <a:solidFill>
                        <a:srgbClr val="FF7C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28" name="Text Box 7">
            <a:extLst>
              <a:ext uri="{FF2B5EF4-FFF2-40B4-BE49-F238E27FC236}">
                <a16:creationId xmlns:a16="http://schemas.microsoft.com/office/drawing/2014/main" id="{FD51F7D0-CF5A-451D-98C7-AB63E62EA65A}"/>
              </a:ext>
            </a:extLst>
          </p:cNvPr>
          <p:cNvSpPr txBox="1">
            <a:spLocks noChangeArrowheads="1"/>
          </p:cNvSpPr>
          <p:nvPr/>
        </p:nvSpPr>
        <p:spPr bwMode="auto">
          <a:xfrm>
            <a:off x="1042988" y="6308725"/>
            <a:ext cx="763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Char char="l"/>
            </a:pPr>
            <a:r>
              <a:rPr kumimoji="0" lang="en-US" altLang="zh-CN" sz="2800" b="1">
                <a:solidFill>
                  <a:srgbClr val="40458C"/>
                </a:solidFill>
                <a:latin typeface="Times New Roman" panose="02020603050405020304" pitchFamily="18" charset="0"/>
              </a:rPr>
              <a:t>Antoine</a:t>
            </a:r>
            <a:r>
              <a:rPr kumimoji="0" lang="zh-CN" altLang="en-US" sz="2800" b="1">
                <a:solidFill>
                  <a:srgbClr val="40458C"/>
                </a:solidFill>
                <a:latin typeface="Times New Roman" panose="02020603050405020304" pitchFamily="18" charset="0"/>
              </a:rPr>
              <a:t>常数</a:t>
            </a:r>
            <a:r>
              <a:rPr lang="en-US" altLang="zh-CN" sz="2800" b="1" i="1">
                <a:solidFill>
                  <a:srgbClr val="40458C"/>
                </a:solidFill>
                <a:latin typeface="Times New Roman" panose="02020603050405020304" pitchFamily="18" charset="0"/>
              </a:rPr>
              <a:t>A</a:t>
            </a:r>
            <a:r>
              <a:rPr lang="zh-CN" altLang="en-US" sz="2800" b="1">
                <a:solidFill>
                  <a:srgbClr val="40458C"/>
                </a:solidFill>
                <a:latin typeface="Times New Roman" panose="02020603050405020304" pitchFamily="18" charset="0"/>
              </a:rPr>
              <a:t>，</a:t>
            </a:r>
            <a:r>
              <a:rPr lang="en-US" altLang="zh-CN" sz="2800" b="1" i="1">
                <a:solidFill>
                  <a:srgbClr val="40458C"/>
                </a:solidFill>
                <a:latin typeface="Times New Roman" panose="02020603050405020304" pitchFamily="18" charset="0"/>
              </a:rPr>
              <a:t>B</a:t>
            </a:r>
            <a:r>
              <a:rPr lang="zh-CN" altLang="en-US" sz="2800" b="1">
                <a:solidFill>
                  <a:srgbClr val="40458C"/>
                </a:solidFill>
                <a:latin typeface="Times New Roman" panose="02020603050405020304" pitchFamily="18" charset="0"/>
              </a:rPr>
              <a:t>，</a:t>
            </a:r>
            <a:r>
              <a:rPr lang="en-US" altLang="zh-CN" sz="2800" b="1" i="1">
                <a:solidFill>
                  <a:srgbClr val="40458C"/>
                </a:solidFill>
                <a:latin typeface="Times New Roman" panose="02020603050405020304" pitchFamily="18" charset="0"/>
              </a:rPr>
              <a:t>C</a:t>
            </a:r>
            <a:r>
              <a:rPr lang="en-US" altLang="zh-CN" sz="2800" b="1">
                <a:solidFill>
                  <a:srgbClr val="40458C"/>
                </a:solidFill>
                <a:latin typeface="Times New Roman" panose="02020603050405020304" pitchFamily="18" charset="0"/>
              </a:rPr>
              <a:t> </a:t>
            </a:r>
            <a:r>
              <a:rPr lang="zh-CN" altLang="en-US" sz="2800" b="1">
                <a:solidFill>
                  <a:srgbClr val="40458C"/>
                </a:solidFill>
                <a:latin typeface="Times New Roman" panose="02020603050405020304" pitchFamily="18" charset="0"/>
              </a:rPr>
              <a:t>均可从附录</a:t>
            </a:r>
            <a:r>
              <a:rPr lang="en-US" altLang="zh-CN" sz="2800" b="1">
                <a:solidFill>
                  <a:srgbClr val="40458C"/>
                </a:solidFill>
                <a:latin typeface="Times New Roman" panose="02020603050405020304" pitchFamily="18" charset="0"/>
              </a:rPr>
              <a:t>1.2</a:t>
            </a:r>
            <a:r>
              <a:rPr lang="zh-CN" altLang="en-US" sz="2800" b="1">
                <a:solidFill>
                  <a:srgbClr val="40458C"/>
                </a:solidFill>
                <a:latin typeface="Times New Roman" panose="02020603050405020304" pitchFamily="18" charset="0"/>
              </a:rPr>
              <a:t>中查得。</a:t>
            </a:r>
          </a:p>
        </p:txBody>
      </p:sp>
      <p:graphicFrame>
        <p:nvGraphicFramePr>
          <p:cNvPr id="133129" name="Object 8">
            <a:extLst>
              <a:ext uri="{FF2B5EF4-FFF2-40B4-BE49-F238E27FC236}">
                <a16:creationId xmlns:a16="http://schemas.microsoft.com/office/drawing/2014/main" id="{FD9DA6D0-763E-45A3-9B9F-F1AC712E319C}"/>
              </a:ext>
            </a:extLst>
          </p:cNvPr>
          <p:cNvGraphicFramePr>
            <a:graphicFrameLocks noChangeAspect="1"/>
          </p:cNvGraphicFramePr>
          <p:nvPr/>
        </p:nvGraphicFramePr>
        <p:xfrm>
          <a:off x="755650" y="1268413"/>
          <a:ext cx="3097213" cy="1117600"/>
        </p:xfrm>
        <a:graphic>
          <a:graphicData uri="http://schemas.openxmlformats.org/presentationml/2006/ole">
            <mc:AlternateContent xmlns:mc="http://schemas.openxmlformats.org/markup-compatibility/2006">
              <mc:Choice xmlns:v="urn:schemas-microsoft-com:vml" Requires="v">
                <p:oleObj spid="_x0000_s18473" name="Equation" r:id="rId11" imgW="1028700" imgH="368300" progId="Equation.DSMT4">
                  <p:embed/>
                </p:oleObj>
              </mc:Choice>
              <mc:Fallback>
                <p:oleObj name="Equation" r:id="rId11" imgW="1028700" imgH="368300" progId="Equation.DSMT4">
                  <p:embed/>
                  <p:pic>
                    <p:nvPicPr>
                      <p:cNvPr id="133129" name="Object 8">
                        <a:extLst>
                          <a:ext uri="{FF2B5EF4-FFF2-40B4-BE49-F238E27FC236}">
                            <a16:creationId xmlns:a16="http://schemas.microsoft.com/office/drawing/2014/main" id="{FD9DA6D0-763E-45A3-9B9F-F1AC712E319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55650" y="1268413"/>
                        <a:ext cx="30972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130" name="Object 9">
            <a:extLst>
              <a:ext uri="{FF2B5EF4-FFF2-40B4-BE49-F238E27FC236}">
                <a16:creationId xmlns:a16="http://schemas.microsoft.com/office/drawing/2014/main" id="{550F00E1-09FE-466B-AAAD-F5E627467EF3}"/>
              </a:ext>
            </a:extLst>
          </p:cNvPr>
          <p:cNvGraphicFramePr>
            <a:graphicFrameLocks noChangeAspect="1"/>
          </p:cNvGraphicFramePr>
          <p:nvPr/>
        </p:nvGraphicFramePr>
        <p:xfrm>
          <a:off x="4932363" y="1181100"/>
          <a:ext cx="2808287" cy="1141413"/>
        </p:xfrm>
        <a:graphic>
          <a:graphicData uri="http://schemas.openxmlformats.org/presentationml/2006/ole">
            <mc:AlternateContent xmlns:mc="http://schemas.openxmlformats.org/markup-compatibility/2006">
              <mc:Choice xmlns:v="urn:schemas-microsoft-com:vml" Requires="v">
                <p:oleObj spid="_x0000_s18474" name="Equation" r:id="rId13" imgW="914400" imgH="368300" progId="Equation.DSMT4">
                  <p:embed/>
                </p:oleObj>
              </mc:Choice>
              <mc:Fallback>
                <p:oleObj name="Equation" r:id="rId13" imgW="914400" imgH="368300" progId="Equation.DSMT4">
                  <p:embed/>
                  <p:pic>
                    <p:nvPicPr>
                      <p:cNvPr id="133130" name="Object 9">
                        <a:extLst>
                          <a:ext uri="{FF2B5EF4-FFF2-40B4-BE49-F238E27FC236}">
                            <a16:creationId xmlns:a16="http://schemas.microsoft.com/office/drawing/2014/main" id="{550F00E1-09FE-466B-AAAD-F5E627467E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32363" y="1181100"/>
                        <a:ext cx="2808287"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31" name="Text Box 10">
            <a:extLst>
              <a:ext uri="{FF2B5EF4-FFF2-40B4-BE49-F238E27FC236}">
                <a16:creationId xmlns:a16="http://schemas.microsoft.com/office/drawing/2014/main" id="{400C7004-533F-4C03-ADD2-BACE129A0AF5}"/>
              </a:ext>
            </a:extLst>
          </p:cNvPr>
          <p:cNvSpPr txBox="1">
            <a:spLocks noChangeArrowheads="1"/>
          </p:cNvSpPr>
          <p:nvPr/>
        </p:nvSpPr>
        <p:spPr bwMode="auto">
          <a:xfrm>
            <a:off x="4140200" y="1557338"/>
            <a:ext cx="50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a:solidFill>
                  <a:srgbClr val="40458C"/>
                </a:solidFill>
              </a:rPr>
              <a:t>或</a:t>
            </a:r>
          </a:p>
        </p:txBody>
      </p:sp>
      <p:sp>
        <p:nvSpPr>
          <p:cNvPr id="133132" name="Rectangle 11">
            <a:extLst>
              <a:ext uri="{FF2B5EF4-FFF2-40B4-BE49-F238E27FC236}">
                <a16:creationId xmlns:a16="http://schemas.microsoft.com/office/drawing/2014/main" id="{41758A84-DB85-4139-8722-73B65461F3BE}"/>
              </a:ext>
            </a:extLst>
          </p:cNvPr>
          <p:cNvSpPr>
            <a:spLocks noChangeArrowheads="1"/>
          </p:cNvSpPr>
          <p:nvPr/>
        </p:nvSpPr>
        <p:spPr bwMode="auto">
          <a:xfrm>
            <a:off x="3924300" y="2276475"/>
            <a:ext cx="4984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3333FF"/>
                </a:solidFill>
                <a:latin typeface="Times New Roman" panose="02020603050405020304" pitchFamily="18" charset="0"/>
              </a:rPr>
              <a:t>——Claperyron -Clausius</a:t>
            </a:r>
            <a:r>
              <a:rPr lang="zh-CN" altLang="en-US" sz="2800" b="1">
                <a:solidFill>
                  <a:srgbClr val="3333FF"/>
                </a:solidFill>
                <a:latin typeface="Times New Roman" panose="02020603050405020304" pitchFamily="18" charset="0"/>
              </a:rPr>
              <a:t>方程</a:t>
            </a:r>
            <a:r>
              <a:rPr lang="zh-CN" altLang="en-US" sz="2800" b="1">
                <a:solidFill>
                  <a:srgbClr val="40458C"/>
                </a:solidFill>
              </a:rPr>
              <a:t> </a:t>
            </a:r>
          </a:p>
        </p:txBody>
      </p:sp>
      <p:graphicFrame>
        <p:nvGraphicFramePr>
          <p:cNvPr id="133133" name="Object 12">
            <a:extLst>
              <a:ext uri="{FF2B5EF4-FFF2-40B4-BE49-F238E27FC236}">
                <a16:creationId xmlns:a16="http://schemas.microsoft.com/office/drawing/2014/main" id="{1950640B-5D3C-449D-80E1-94EA895E246D}"/>
              </a:ext>
            </a:extLst>
          </p:cNvPr>
          <p:cNvGraphicFramePr>
            <a:graphicFrameLocks noGrp="1" noChangeAspect="1"/>
          </p:cNvGraphicFramePr>
          <p:nvPr>
            <p:ph/>
          </p:nvPr>
        </p:nvGraphicFramePr>
        <p:xfrm>
          <a:off x="1308100" y="2997200"/>
          <a:ext cx="2246313" cy="1163638"/>
        </p:xfrm>
        <a:graphic>
          <a:graphicData uri="http://schemas.openxmlformats.org/presentationml/2006/ole">
            <mc:AlternateContent xmlns:mc="http://schemas.openxmlformats.org/markup-compatibility/2006">
              <mc:Choice xmlns:v="urn:schemas-microsoft-com:vml" Requires="v">
                <p:oleObj spid="_x0000_s18475" name="Equation" r:id="rId15" imgW="711200" imgH="368300" progId="Equation.DSMT4">
                  <p:embed/>
                </p:oleObj>
              </mc:Choice>
              <mc:Fallback>
                <p:oleObj name="Equation" r:id="rId15" imgW="711200" imgH="368300" progId="Equation.DSMT4">
                  <p:embed/>
                  <p:pic>
                    <p:nvPicPr>
                      <p:cNvPr id="133133" name="Object 12">
                        <a:extLst>
                          <a:ext uri="{FF2B5EF4-FFF2-40B4-BE49-F238E27FC236}">
                            <a16:creationId xmlns:a16="http://schemas.microsoft.com/office/drawing/2014/main" id="{1950640B-5D3C-449D-80E1-94EA895E246D}"/>
                          </a:ext>
                        </a:extLst>
                      </p:cNvPr>
                      <p:cNvPicPr>
                        <a:picLocks noGrp="1"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08100" y="2997200"/>
                        <a:ext cx="2246313" cy="116363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34" name="Text Box 13">
            <a:extLst>
              <a:ext uri="{FF2B5EF4-FFF2-40B4-BE49-F238E27FC236}">
                <a16:creationId xmlns:a16="http://schemas.microsoft.com/office/drawing/2014/main" id="{4880A6AE-3C81-4326-AA35-862F7B04D86D}"/>
              </a:ext>
            </a:extLst>
          </p:cNvPr>
          <p:cNvSpPr txBox="1">
            <a:spLocks noChangeArrowheads="1"/>
          </p:cNvSpPr>
          <p:nvPr/>
        </p:nvSpPr>
        <p:spPr bwMode="auto">
          <a:xfrm>
            <a:off x="2484438" y="5445125"/>
            <a:ext cx="31670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b="1">
                <a:solidFill>
                  <a:srgbClr val="FF0000"/>
                </a:solidFill>
              </a:rPr>
              <a:t>Antoine</a:t>
            </a:r>
            <a:r>
              <a:rPr lang="zh-CN" altLang="en-US" sz="2800" b="1">
                <a:solidFill>
                  <a:srgbClr val="FF0000"/>
                </a:solidFill>
              </a:rPr>
              <a:t>方程</a:t>
            </a:r>
            <a:r>
              <a:rPr lang="en-US" altLang="zh-CN" sz="2400" b="1">
                <a:solidFill>
                  <a:srgbClr val="FF0000"/>
                </a:solidFill>
                <a:latin typeface="Times New Roman" panose="02020603050405020304" pitchFamily="18" charset="0"/>
              </a:rPr>
              <a:t>——</a:t>
            </a:r>
            <a:endParaRPr lang="en-US" altLang="zh-CN" sz="2400" b="1">
              <a:solidFill>
                <a:srgbClr val="FF0000"/>
              </a:solidFill>
            </a:endParaRPr>
          </a:p>
        </p:txBody>
      </p:sp>
      <p:sp>
        <p:nvSpPr>
          <p:cNvPr id="133135" name="AutoShape 14">
            <a:extLst>
              <a:ext uri="{FF2B5EF4-FFF2-40B4-BE49-F238E27FC236}">
                <a16:creationId xmlns:a16="http://schemas.microsoft.com/office/drawing/2014/main" id="{81F19B4E-0AFE-42A7-B85C-2C358E714E8D}"/>
              </a:ext>
            </a:extLst>
          </p:cNvPr>
          <p:cNvSpPr>
            <a:spLocks noChangeArrowheads="1"/>
          </p:cNvSpPr>
          <p:nvPr/>
        </p:nvSpPr>
        <p:spPr bwMode="auto">
          <a:xfrm>
            <a:off x="6300788" y="4508500"/>
            <a:ext cx="576262" cy="647700"/>
          </a:xfrm>
          <a:prstGeom prst="downArrow">
            <a:avLst>
              <a:gd name="adj1" fmla="val 50000"/>
              <a:gd name="adj2" fmla="val 28099"/>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sp>
        <p:nvSpPr>
          <p:cNvPr id="133136" name="AutoShape 15">
            <a:extLst>
              <a:ext uri="{FF2B5EF4-FFF2-40B4-BE49-F238E27FC236}">
                <a16:creationId xmlns:a16="http://schemas.microsoft.com/office/drawing/2014/main" id="{60A6E780-09F8-42A6-92D7-286C70AB51E7}"/>
              </a:ext>
            </a:extLst>
          </p:cNvPr>
          <p:cNvSpPr>
            <a:spLocks noChangeArrowheads="1"/>
          </p:cNvSpPr>
          <p:nvPr/>
        </p:nvSpPr>
        <p:spPr bwMode="auto">
          <a:xfrm rot="-5400000">
            <a:off x="4391819" y="3104357"/>
            <a:ext cx="431800" cy="1223962"/>
          </a:xfrm>
          <a:prstGeom prst="downArrow">
            <a:avLst>
              <a:gd name="adj1" fmla="val 50000"/>
              <a:gd name="adj2" fmla="val 70864"/>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a:extLst>
              <a:ext uri="{FF2B5EF4-FFF2-40B4-BE49-F238E27FC236}">
                <a16:creationId xmlns:a16="http://schemas.microsoft.com/office/drawing/2014/main" id="{745C871F-1AA0-4E62-B44D-69A1FD52345A}"/>
              </a:ext>
            </a:extLst>
          </p:cNvPr>
          <p:cNvSpPr>
            <a:spLocks noGrp="1" noChangeArrowheads="1"/>
          </p:cNvSpPr>
          <p:nvPr>
            <p:ph type="title"/>
          </p:nvPr>
        </p:nvSpPr>
        <p:spPr/>
        <p:txBody>
          <a:bodyPr/>
          <a:lstStyle/>
          <a:p>
            <a:endParaRPr lang="zh-CN" altLang="en-US"/>
          </a:p>
        </p:txBody>
      </p:sp>
      <p:sp>
        <p:nvSpPr>
          <p:cNvPr id="135171" name="内容占位符 2">
            <a:extLst>
              <a:ext uri="{FF2B5EF4-FFF2-40B4-BE49-F238E27FC236}">
                <a16:creationId xmlns:a16="http://schemas.microsoft.com/office/drawing/2014/main" id="{DADFBAE7-1EDB-4952-85AC-9EBF958A6A18}"/>
              </a:ext>
            </a:extLst>
          </p:cNvPr>
          <p:cNvSpPr>
            <a:spLocks noGrp="1" noChangeArrowheads="1"/>
          </p:cNvSpPr>
          <p:nvPr>
            <p:ph idx="1"/>
          </p:nvPr>
        </p:nvSpPr>
        <p:spPr/>
        <p:txBody>
          <a:bodyPr/>
          <a:lstStyle/>
          <a:p>
            <a:r>
              <a:rPr lang="zh-CN" altLang="en-US" sz="3200" b="1">
                <a:latin typeface="Arial" panose="020B0604020202020204" pitchFamily="34" charset="0"/>
              </a:rPr>
              <a:t>当</a:t>
            </a:r>
            <a:r>
              <a:rPr lang="zh-CN" altLang="en-US" sz="3200" b="1">
                <a:latin typeface="Times New Roman" panose="02020603050405020304" pitchFamily="18" charset="0"/>
              </a:rPr>
              <a:t>缺乏</a:t>
            </a:r>
            <a:r>
              <a:rPr lang="en-US" altLang="zh-CN" sz="3200" b="1">
                <a:latin typeface="Times New Roman" panose="02020603050405020304" pitchFamily="18" charset="0"/>
              </a:rPr>
              <a:t>Antoine</a:t>
            </a:r>
            <a:r>
              <a:rPr lang="zh-CN" altLang="en-US" sz="3200" b="1">
                <a:latin typeface="Times New Roman" panose="02020603050405020304" pitchFamily="18" charset="0"/>
              </a:rPr>
              <a:t>常数时，采用</a:t>
            </a:r>
            <a:r>
              <a:rPr lang="zh-CN" altLang="en-US" sz="3200" b="1">
                <a:latin typeface="Arial" panose="020B0604020202020204" pitchFamily="34" charset="0"/>
              </a:rPr>
              <a:t>普遍化方法计算蒸气压。</a:t>
            </a:r>
            <a:endParaRPr lang="en-US" altLang="zh-CN" sz="3200" b="1">
              <a:latin typeface="Arial" panose="020B0604020202020204" pitchFamily="34" charset="0"/>
            </a:endParaRPr>
          </a:p>
          <a:p>
            <a:r>
              <a:rPr lang="en-US" altLang="zh-CN" sz="3200" b="1">
                <a:solidFill>
                  <a:srgbClr val="3333FF"/>
                </a:solidFill>
                <a:latin typeface="Times New Roman" panose="02020603050405020304" pitchFamily="18" charset="0"/>
              </a:rPr>
              <a:t>Pitzer</a:t>
            </a:r>
            <a:r>
              <a:rPr lang="zh-CN" altLang="en-US" sz="3200" b="1">
                <a:solidFill>
                  <a:srgbClr val="3333FF"/>
                </a:solidFill>
                <a:latin typeface="Times New Roman" panose="02020603050405020304" pitchFamily="18" charset="0"/>
              </a:rPr>
              <a:t>三参数蒸气压关联式</a:t>
            </a:r>
          </a:p>
          <a:p>
            <a:endParaRPr lang="zh-CN" altLang="en-US"/>
          </a:p>
        </p:txBody>
      </p:sp>
      <p:graphicFrame>
        <p:nvGraphicFramePr>
          <p:cNvPr id="135172" name="对象 3">
            <a:extLst>
              <a:ext uri="{FF2B5EF4-FFF2-40B4-BE49-F238E27FC236}">
                <a16:creationId xmlns:a16="http://schemas.microsoft.com/office/drawing/2014/main" id="{3B5FF3B4-F0B7-460C-8DAE-52CE35CD8665}"/>
              </a:ext>
            </a:extLst>
          </p:cNvPr>
          <p:cNvGraphicFramePr>
            <a:graphicFrameLocks noChangeAspect="1"/>
          </p:cNvGraphicFramePr>
          <p:nvPr/>
        </p:nvGraphicFramePr>
        <p:xfrm>
          <a:off x="555625" y="3605213"/>
          <a:ext cx="5635625" cy="669925"/>
        </p:xfrm>
        <a:graphic>
          <a:graphicData uri="http://schemas.openxmlformats.org/presentationml/2006/ole">
            <mc:AlternateContent xmlns:mc="http://schemas.openxmlformats.org/markup-compatibility/2006">
              <mc:Choice xmlns:v="urn:schemas-microsoft-com:vml" Requires="v">
                <p:oleObj spid="_x0000_s19470" name="Equation" r:id="rId3" imgW="2032000" imgH="241300" progId="Equation.DSMT4">
                  <p:embed/>
                </p:oleObj>
              </mc:Choice>
              <mc:Fallback>
                <p:oleObj name="Equation" r:id="rId3" imgW="2032000" imgH="241300" progId="Equation.DSMT4">
                  <p:embed/>
                  <p:pic>
                    <p:nvPicPr>
                      <p:cNvPr id="135172" name="对象 3">
                        <a:extLst>
                          <a:ext uri="{FF2B5EF4-FFF2-40B4-BE49-F238E27FC236}">
                            <a16:creationId xmlns:a16="http://schemas.microsoft.com/office/drawing/2014/main" id="{3B5FF3B4-F0B7-460C-8DAE-52CE35CD86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3605213"/>
                        <a:ext cx="5635625" cy="6699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173" name="对象 4">
            <a:extLst>
              <a:ext uri="{FF2B5EF4-FFF2-40B4-BE49-F238E27FC236}">
                <a16:creationId xmlns:a16="http://schemas.microsoft.com/office/drawing/2014/main" id="{00DE78D5-C97A-4E02-A269-66C169E79108}"/>
              </a:ext>
            </a:extLst>
          </p:cNvPr>
          <p:cNvGraphicFramePr>
            <a:graphicFrameLocks noChangeAspect="1"/>
          </p:cNvGraphicFramePr>
          <p:nvPr/>
        </p:nvGraphicFramePr>
        <p:xfrm>
          <a:off x="587375" y="4686300"/>
          <a:ext cx="8305800" cy="1190625"/>
        </p:xfrm>
        <a:graphic>
          <a:graphicData uri="http://schemas.openxmlformats.org/presentationml/2006/ole">
            <mc:AlternateContent xmlns:mc="http://schemas.openxmlformats.org/markup-compatibility/2006">
              <mc:Choice xmlns:v="urn:schemas-microsoft-com:vml" Requires="v">
                <p:oleObj spid="_x0000_s19471" name="Equation" r:id="rId5" imgW="3543300" imgH="508000" progId="Equation.3">
                  <p:embed/>
                </p:oleObj>
              </mc:Choice>
              <mc:Fallback>
                <p:oleObj name="Equation" r:id="rId5" imgW="3543300" imgH="508000" progId="Equation.3">
                  <p:embed/>
                  <p:pic>
                    <p:nvPicPr>
                      <p:cNvPr id="135173" name="对象 4">
                        <a:extLst>
                          <a:ext uri="{FF2B5EF4-FFF2-40B4-BE49-F238E27FC236}">
                            <a16:creationId xmlns:a16="http://schemas.microsoft.com/office/drawing/2014/main" id="{00DE78D5-C97A-4E02-A269-66C169E791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75" y="4686300"/>
                        <a:ext cx="8305800" cy="1190625"/>
                      </a:xfrm>
                      <a:prstGeom prst="rect">
                        <a:avLst/>
                      </a:prstGeom>
                      <a:solidFill>
                        <a:srgbClr val="CC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6F743F4D-FA92-47EE-B08B-9382DF62B165}"/>
              </a:ext>
            </a:extLst>
          </p:cNvPr>
          <p:cNvSpPr>
            <a:spLocks noGrp="1" noChangeArrowheads="1"/>
          </p:cNvSpPr>
          <p:nvPr>
            <p:ph type="title"/>
          </p:nvPr>
        </p:nvSpPr>
        <p:spPr>
          <a:xfrm>
            <a:off x="539750" y="836613"/>
            <a:ext cx="6589713" cy="684212"/>
          </a:xfrm>
        </p:spPr>
        <p:txBody>
          <a:bodyPr/>
          <a:lstStyle/>
          <a:p>
            <a:r>
              <a:rPr lang="en-US" altLang="zh-CN" sz="2800" b="1">
                <a:solidFill>
                  <a:srgbClr val="CC3300"/>
                </a:solidFill>
                <a:latin typeface="Times New Roman" panose="02020603050405020304" pitchFamily="18" charset="0"/>
                <a:ea typeface="黑体" panose="02010609060101010101" pitchFamily="49" charset="-122"/>
              </a:rPr>
              <a:t>Riedel</a:t>
            </a:r>
            <a:r>
              <a:rPr lang="zh-CN" altLang="en-US" sz="2800" b="1">
                <a:solidFill>
                  <a:srgbClr val="CC3300"/>
                </a:solidFill>
                <a:latin typeface="Times New Roman" panose="02020603050405020304" pitchFamily="18" charset="0"/>
                <a:ea typeface="黑体" panose="02010609060101010101" pitchFamily="49" charset="-122"/>
              </a:rPr>
              <a:t>对比态蒸汽压方程</a:t>
            </a:r>
          </a:p>
        </p:txBody>
      </p:sp>
      <p:sp>
        <p:nvSpPr>
          <p:cNvPr id="136195" name="Text Box 5">
            <a:extLst>
              <a:ext uri="{FF2B5EF4-FFF2-40B4-BE49-F238E27FC236}">
                <a16:creationId xmlns:a16="http://schemas.microsoft.com/office/drawing/2014/main" id="{A6BF64DE-51BE-45CE-893B-2E4F57E7A6A5}"/>
              </a:ext>
            </a:extLst>
          </p:cNvPr>
          <p:cNvSpPr txBox="1">
            <a:spLocks noChangeArrowheads="1"/>
          </p:cNvSpPr>
          <p:nvPr/>
        </p:nvSpPr>
        <p:spPr bwMode="auto">
          <a:xfrm>
            <a:off x="539750" y="1700213"/>
            <a:ext cx="81359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200" b="1">
                <a:solidFill>
                  <a:srgbClr val="000099"/>
                </a:solidFill>
                <a:latin typeface="Times New Roman" panose="02020603050405020304" pitchFamily="18" charset="0"/>
              </a:rPr>
              <a:t>        </a:t>
            </a:r>
            <a:r>
              <a:rPr kumimoji="1" lang="zh-CN" altLang="en-US" sz="2200" b="1">
                <a:solidFill>
                  <a:srgbClr val="000099"/>
                </a:solidFill>
                <a:latin typeface="Times New Roman" panose="02020603050405020304" pitchFamily="18" charset="0"/>
              </a:rPr>
              <a:t>目前使用最广泛的是上述</a:t>
            </a:r>
            <a:r>
              <a:rPr kumimoji="1" lang="en-US" altLang="zh-CN" sz="2200" b="1">
                <a:solidFill>
                  <a:srgbClr val="000099"/>
                </a:solidFill>
                <a:latin typeface="Times New Roman" panose="02020603050405020304" pitchFamily="18" charset="0"/>
              </a:rPr>
              <a:t>Antoine</a:t>
            </a:r>
            <a:r>
              <a:rPr kumimoji="1" lang="zh-CN" altLang="en-US" sz="2200" b="1">
                <a:solidFill>
                  <a:srgbClr val="000099"/>
                </a:solidFill>
                <a:latin typeface="Times New Roman" panose="02020603050405020304" pitchFamily="18" charset="0"/>
              </a:rPr>
              <a:t>方程及其扩展式，其中的参数可参考有关手册。基于对比态原理，</a:t>
            </a:r>
            <a:r>
              <a:rPr kumimoji="1" lang="en-US" altLang="zh-CN" sz="2200" b="1">
                <a:solidFill>
                  <a:srgbClr val="000099"/>
                </a:solidFill>
                <a:latin typeface="Times New Roman" panose="02020603050405020304" pitchFamily="18" charset="0"/>
              </a:rPr>
              <a:t>Riedel</a:t>
            </a:r>
            <a:r>
              <a:rPr kumimoji="1" lang="zh-CN" altLang="en-US" sz="2200" b="1">
                <a:solidFill>
                  <a:srgbClr val="000099"/>
                </a:solidFill>
                <a:latin typeface="Times New Roman" panose="02020603050405020304" pitchFamily="18" charset="0"/>
              </a:rPr>
              <a:t>提出如下方程：</a:t>
            </a:r>
          </a:p>
        </p:txBody>
      </p:sp>
      <p:graphicFrame>
        <p:nvGraphicFramePr>
          <p:cNvPr id="136196" name="Object 6">
            <a:extLst>
              <a:ext uri="{FF2B5EF4-FFF2-40B4-BE49-F238E27FC236}">
                <a16:creationId xmlns:a16="http://schemas.microsoft.com/office/drawing/2014/main" id="{519C2747-619F-4312-8E8D-EB7DD12B4942}"/>
              </a:ext>
            </a:extLst>
          </p:cNvPr>
          <p:cNvGraphicFramePr>
            <a:graphicFrameLocks noChangeAspect="1"/>
          </p:cNvGraphicFramePr>
          <p:nvPr/>
        </p:nvGraphicFramePr>
        <p:xfrm>
          <a:off x="1619250" y="3617913"/>
          <a:ext cx="2016125" cy="387350"/>
        </p:xfrm>
        <a:graphic>
          <a:graphicData uri="http://schemas.openxmlformats.org/presentationml/2006/ole">
            <mc:AlternateContent xmlns:mc="http://schemas.openxmlformats.org/markup-compatibility/2006">
              <mc:Choice xmlns:v="urn:schemas-microsoft-com:vml" Requires="v">
                <p:oleObj spid="_x0000_s20548" name="公式" r:id="rId3" imgW="1193800" imgH="228600" progId="Equation.3">
                  <p:embed/>
                </p:oleObj>
              </mc:Choice>
              <mc:Fallback>
                <p:oleObj name="公式" r:id="rId3" imgW="1193800" imgH="228600" progId="Equation.3">
                  <p:embed/>
                  <p:pic>
                    <p:nvPicPr>
                      <p:cNvPr id="136196" name="Object 6">
                        <a:extLst>
                          <a:ext uri="{FF2B5EF4-FFF2-40B4-BE49-F238E27FC236}">
                            <a16:creationId xmlns:a16="http://schemas.microsoft.com/office/drawing/2014/main" id="{519C2747-619F-4312-8E8D-EB7DD12B4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617913"/>
                        <a:ext cx="2016125" cy="3873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7" name="Object 7">
            <a:extLst>
              <a:ext uri="{FF2B5EF4-FFF2-40B4-BE49-F238E27FC236}">
                <a16:creationId xmlns:a16="http://schemas.microsoft.com/office/drawing/2014/main" id="{D2000075-92AE-420B-B0B3-1726334F372D}"/>
              </a:ext>
            </a:extLst>
          </p:cNvPr>
          <p:cNvGraphicFramePr>
            <a:graphicFrameLocks noChangeAspect="1"/>
          </p:cNvGraphicFramePr>
          <p:nvPr/>
        </p:nvGraphicFramePr>
        <p:xfrm>
          <a:off x="1619250" y="2439988"/>
          <a:ext cx="3313113" cy="701675"/>
        </p:xfrm>
        <a:graphic>
          <a:graphicData uri="http://schemas.openxmlformats.org/presentationml/2006/ole">
            <mc:AlternateContent xmlns:mc="http://schemas.openxmlformats.org/markup-compatibility/2006">
              <mc:Choice xmlns:v="urn:schemas-microsoft-com:vml" Requires="v">
                <p:oleObj spid="_x0000_s20549" name="公式" r:id="rId5" imgW="2159000" imgH="457200" progId="Equation.3">
                  <p:embed/>
                </p:oleObj>
              </mc:Choice>
              <mc:Fallback>
                <p:oleObj name="公式" r:id="rId5" imgW="2159000" imgH="457200" progId="Equation.3">
                  <p:embed/>
                  <p:pic>
                    <p:nvPicPr>
                      <p:cNvPr id="136197" name="Object 7">
                        <a:extLst>
                          <a:ext uri="{FF2B5EF4-FFF2-40B4-BE49-F238E27FC236}">
                            <a16:creationId xmlns:a16="http://schemas.microsoft.com/office/drawing/2014/main" id="{D2000075-92AE-420B-B0B3-1726334F37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2439988"/>
                        <a:ext cx="3313113" cy="7016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8" name="Object 8">
            <a:extLst>
              <a:ext uri="{FF2B5EF4-FFF2-40B4-BE49-F238E27FC236}">
                <a16:creationId xmlns:a16="http://schemas.microsoft.com/office/drawing/2014/main" id="{AA6A08A7-EFDE-4EA4-9CAD-904169A31C68}"/>
              </a:ext>
            </a:extLst>
          </p:cNvPr>
          <p:cNvGraphicFramePr>
            <a:graphicFrameLocks noChangeAspect="1"/>
          </p:cNvGraphicFramePr>
          <p:nvPr/>
        </p:nvGraphicFramePr>
        <p:xfrm>
          <a:off x="1619250" y="3184525"/>
          <a:ext cx="1223963" cy="373063"/>
        </p:xfrm>
        <a:graphic>
          <a:graphicData uri="http://schemas.openxmlformats.org/presentationml/2006/ole">
            <mc:AlternateContent xmlns:mc="http://schemas.openxmlformats.org/markup-compatibility/2006">
              <mc:Choice xmlns:v="urn:schemas-microsoft-com:vml" Requires="v">
                <p:oleObj spid="_x0000_s20550" name="公式" r:id="rId7" imgW="749300" imgH="228600" progId="Equation.3">
                  <p:embed/>
                </p:oleObj>
              </mc:Choice>
              <mc:Fallback>
                <p:oleObj name="公式" r:id="rId7" imgW="749300" imgH="228600" progId="Equation.3">
                  <p:embed/>
                  <p:pic>
                    <p:nvPicPr>
                      <p:cNvPr id="136198" name="Object 8">
                        <a:extLst>
                          <a:ext uri="{FF2B5EF4-FFF2-40B4-BE49-F238E27FC236}">
                            <a16:creationId xmlns:a16="http://schemas.microsoft.com/office/drawing/2014/main" id="{AA6A08A7-EFDE-4EA4-9CAD-904169A31C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3184525"/>
                        <a:ext cx="1223963" cy="37306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199" name="Object 9">
            <a:extLst>
              <a:ext uri="{FF2B5EF4-FFF2-40B4-BE49-F238E27FC236}">
                <a16:creationId xmlns:a16="http://schemas.microsoft.com/office/drawing/2014/main" id="{76CF45ED-79B4-407E-83B6-DDF95537CA75}"/>
              </a:ext>
            </a:extLst>
          </p:cNvPr>
          <p:cNvGraphicFramePr>
            <a:graphicFrameLocks noChangeAspect="1"/>
          </p:cNvGraphicFramePr>
          <p:nvPr/>
        </p:nvGraphicFramePr>
        <p:xfrm>
          <a:off x="3132138" y="3184525"/>
          <a:ext cx="1223962" cy="373063"/>
        </p:xfrm>
        <a:graphic>
          <a:graphicData uri="http://schemas.openxmlformats.org/presentationml/2006/ole">
            <mc:AlternateContent xmlns:mc="http://schemas.openxmlformats.org/markup-compatibility/2006">
              <mc:Choice xmlns:v="urn:schemas-microsoft-com:vml" Requires="v">
                <p:oleObj spid="_x0000_s20551" name="公式" r:id="rId9" imgW="749300" imgH="228600" progId="Equation.3">
                  <p:embed/>
                </p:oleObj>
              </mc:Choice>
              <mc:Fallback>
                <p:oleObj name="公式" r:id="rId9" imgW="749300" imgH="228600" progId="Equation.3">
                  <p:embed/>
                  <p:pic>
                    <p:nvPicPr>
                      <p:cNvPr id="136199" name="Object 9">
                        <a:extLst>
                          <a:ext uri="{FF2B5EF4-FFF2-40B4-BE49-F238E27FC236}">
                            <a16:creationId xmlns:a16="http://schemas.microsoft.com/office/drawing/2014/main" id="{76CF45ED-79B4-407E-83B6-DDF95537CA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3184525"/>
                        <a:ext cx="1223962" cy="37306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0" name="Object 10">
            <a:extLst>
              <a:ext uri="{FF2B5EF4-FFF2-40B4-BE49-F238E27FC236}">
                <a16:creationId xmlns:a16="http://schemas.microsoft.com/office/drawing/2014/main" id="{30BB7089-1780-41CF-B439-E65674C9924A}"/>
              </a:ext>
            </a:extLst>
          </p:cNvPr>
          <p:cNvGraphicFramePr>
            <a:graphicFrameLocks noChangeAspect="1"/>
          </p:cNvGraphicFramePr>
          <p:nvPr/>
        </p:nvGraphicFramePr>
        <p:xfrm>
          <a:off x="4498975" y="3184525"/>
          <a:ext cx="1657350" cy="387350"/>
        </p:xfrm>
        <a:graphic>
          <a:graphicData uri="http://schemas.openxmlformats.org/presentationml/2006/ole">
            <mc:AlternateContent xmlns:mc="http://schemas.openxmlformats.org/markup-compatibility/2006">
              <mc:Choice xmlns:v="urn:schemas-microsoft-com:vml" Requires="v">
                <p:oleObj spid="_x0000_s20552" name="公式" r:id="rId11" imgW="1028254" imgH="241195" progId="Equation.3">
                  <p:embed/>
                </p:oleObj>
              </mc:Choice>
              <mc:Fallback>
                <p:oleObj name="公式" r:id="rId11" imgW="1028254" imgH="241195" progId="Equation.3">
                  <p:embed/>
                  <p:pic>
                    <p:nvPicPr>
                      <p:cNvPr id="136200" name="Object 10">
                        <a:extLst>
                          <a:ext uri="{FF2B5EF4-FFF2-40B4-BE49-F238E27FC236}">
                            <a16:creationId xmlns:a16="http://schemas.microsoft.com/office/drawing/2014/main" id="{30BB7089-1780-41CF-B439-E65674C992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98975" y="3184525"/>
                        <a:ext cx="1657350" cy="3873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1" name="Object 11">
            <a:extLst>
              <a:ext uri="{FF2B5EF4-FFF2-40B4-BE49-F238E27FC236}">
                <a16:creationId xmlns:a16="http://schemas.microsoft.com/office/drawing/2014/main" id="{87B8CB14-80B1-4762-A24E-95902C5A2904}"/>
              </a:ext>
            </a:extLst>
          </p:cNvPr>
          <p:cNvGraphicFramePr>
            <a:graphicFrameLocks noChangeAspect="1"/>
          </p:cNvGraphicFramePr>
          <p:nvPr/>
        </p:nvGraphicFramePr>
        <p:xfrm>
          <a:off x="6300788" y="3184525"/>
          <a:ext cx="1008062" cy="377825"/>
        </p:xfrm>
        <a:graphic>
          <a:graphicData uri="http://schemas.openxmlformats.org/presentationml/2006/ole">
            <mc:AlternateContent xmlns:mc="http://schemas.openxmlformats.org/markup-compatibility/2006">
              <mc:Choice xmlns:v="urn:schemas-microsoft-com:vml" Requires="v">
                <p:oleObj spid="_x0000_s20553" name="公式" r:id="rId13" imgW="609600" imgH="228600" progId="Equation.3">
                  <p:embed/>
                </p:oleObj>
              </mc:Choice>
              <mc:Fallback>
                <p:oleObj name="公式" r:id="rId13" imgW="609600" imgH="228600" progId="Equation.3">
                  <p:embed/>
                  <p:pic>
                    <p:nvPicPr>
                      <p:cNvPr id="136201" name="Object 11">
                        <a:extLst>
                          <a:ext uri="{FF2B5EF4-FFF2-40B4-BE49-F238E27FC236}">
                            <a16:creationId xmlns:a16="http://schemas.microsoft.com/office/drawing/2014/main" id="{87B8CB14-80B1-4762-A24E-95902C5A290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0788" y="3184525"/>
                        <a:ext cx="1008062" cy="3778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2" name="Object 12">
            <a:extLst>
              <a:ext uri="{FF2B5EF4-FFF2-40B4-BE49-F238E27FC236}">
                <a16:creationId xmlns:a16="http://schemas.microsoft.com/office/drawing/2014/main" id="{F71A89A2-C7E8-48A7-992B-8A7D170AEA28}"/>
              </a:ext>
            </a:extLst>
          </p:cNvPr>
          <p:cNvGraphicFramePr>
            <a:graphicFrameLocks noChangeAspect="1"/>
          </p:cNvGraphicFramePr>
          <p:nvPr/>
        </p:nvGraphicFramePr>
        <p:xfrm>
          <a:off x="5219700" y="4076700"/>
          <a:ext cx="2665413" cy="679450"/>
        </p:xfrm>
        <a:graphic>
          <a:graphicData uri="http://schemas.openxmlformats.org/presentationml/2006/ole">
            <mc:AlternateContent xmlns:mc="http://schemas.openxmlformats.org/markup-compatibility/2006">
              <mc:Choice xmlns:v="urn:schemas-microsoft-com:vml" Requires="v">
                <p:oleObj spid="_x0000_s20554" name="公式" r:id="rId15" imgW="1739900" imgH="444500" progId="Equation.3">
                  <p:embed/>
                </p:oleObj>
              </mc:Choice>
              <mc:Fallback>
                <p:oleObj name="公式" r:id="rId15" imgW="1739900" imgH="444500" progId="Equation.3">
                  <p:embed/>
                  <p:pic>
                    <p:nvPicPr>
                      <p:cNvPr id="136202" name="Object 12">
                        <a:extLst>
                          <a:ext uri="{FF2B5EF4-FFF2-40B4-BE49-F238E27FC236}">
                            <a16:creationId xmlns:a16="http://schemas.microsoft.com/office/drawing/2014/main" id="{F71A89A2-C7E8-48A7-992B-8A7D170AEA2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19700" y="4076700"/>
                        <a:ext cx="2665413" cy="6794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3" name="Object 13">
            <a:extLst>
              <a:ext uri="{FF2B5EF4-FFF2-40B4-BE49-F238E27FC236}">
                <a16:creationId xmlns:a16="http://schemas.microsoft.com/office/drawing/2014/main" id="{0EC60824-8FEB-441B-B9F9-649797379B5D}"/>
              </a:ext>
            </a:extLst>
          </p:cNvPr>
          <p:cNvGraphicFramePr>
            <a:graphicFrameLocks noChangeAspect="1"/>
          </p:cNvGraphicFramePr>
          <p:nvPr/>
        </p:nvGraphicFramePr>
        <p:xfrm>
          <a:off x="1619250" y="4065588"/>
          <a:ext cx="3457575" cy="658812"/>
        </p:xfrm>
        <a:graphic>
          <a:graphicData uri="http://schemas.openxmlformats.org/presentationml/2006/ole">
            <mc:AlternateContent xmlns:mc="http://schemas.openxmlformats.org/markup-compatibility/2006">
              <mc:Choice xmlns:v="urn:schemas-microsoft-com:vml" Requires="v">
                <p:oleObj spid="_x0000_s20555" name="公式" r:id="rId17" imgW="2273300" imgH="444500" progId="Equation.3">
                  <p:embed/>
                </p:oleObj>
              </mc:Choice>
              <mc:Fallback>
                <p:oleObj name="公式" r:id="rId17" imgW="2273300" imgH="444500" progId="Equation.3">
                  <p:embed/>
                  <p:pic>
                    <p:nvPicPr>
                      <p:cNvPr id="136203" name="Object 13">
                        <a:extLst>
                          <a:ext uri="{FF2B5EF4-FFF2-40B4-BE49-F238E27FC236}">
                            <a16:creationId xmlns:a16="http://schemas.microsoft.com/office/drawing/2014/main" id="{0EC60824-8FEB-441B-B9F9-649797379B5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19250" y="4065588"/>
                        <a:ext cx="3457575" cy="6588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04" name="Text Box 14">
            <a:extLst>
              <a:ext uri="{FF2B5EF4-FFF2-40B4-BE49-F238E27FC236}">
                <a16:creationId xmlns:a16="http://schemas.microsoft.com/office/drawing/2014/main" id="{FCB2B63C-3458-4453-9AFA-F54908EC8075}"/>
              </a:ext>
            </a:extLst>
          </p:cNvPr>
          <p:cNvSpPr txBox="1">
            <a:spLocks noChangeArrowheads="1"/>
          </p:cNvSpPr>
          <p:nvPr/>
        </p:nvSpPr>
        <p:spPr bwMode="auto">
          <a:xfrm>
            <a:off x="612775" y="4683125"/>
            <a:ext cx="81359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200" b="1">
                <a:solidFill>
                  <a:srgbClr val="000099"/>
                </a:solidFill>
                <a:latin typeface="Times New Roman" panose="02020603050405020304" pitchFamily="18" charset="0"/>
              </a:rPr>
              <a:t>        </a:t>
            </a:r>
            <a:r>
              <a:rPr kumimoji="1" lang="zh-CN" altLang="en-US" sz="2200" b="1">
                <a:solidFill>
                  <a:srgbClr val="000099"/>
                </a:solidFill>
                <a:latin typeface="Times New Roman" panose="02020603050405020304" pitchFamily="18" charset="0"/>
              </a:rPr>
              <a:t>式中压力单位用</a:t>
            </a:r>
            <a:r>
              <a:rPr kumimoji="1" lang="en-US" altLang="zh-CN" sz="2200" b="1">
                <a:solidFill>
                  <a:srgbClr val="000099"/>
                </a:solidFill>
                <a:latin typeface="Times New Roman" panose="02020603050405020304" pitchFamily="18" charset="0"/>
              </a:rPr>
              <a:t>MPa</a:t>
            </a:r>
            <a:r>
              <a:rPr kumimoji="1" lang="zh-CN" altLang="en-US" sz="2200" b="1">
                <a:solidFill>
                  <a:srgbClr val="000099"/>
                </a:solidFill>
                <a:latin typeface="Times New Roman" panose="02020603050405020304" pitchFamily="18" charset="0"/>
              </a:rPr>
              <a:t>。通常</a:t>
            </a:r>
            <a:r>
              <a:rPr kumimoji="1" lang="en-US" altLang="zh-CN" sz="2200" b="1">
                <a:solidFill>
                  <a:srgbClr val="000099"/>
                </a:solidFill>
                <a:latin typeface="Times New Roman" panose="02020603050405020304" pitchFamily="18" charset="0"/>
              </a:rPr>
              <a:t>K</a:t>
            </a:r>
            <a:r>
              <a:rPr kumimoji="1" lang="zh-CN" altLang="en-US" sz="2200" b="1">
                <a:solidFill>
                  <a:srgbClr val="000099"/>
                </a:solidFill>
                <a:latin typeface="Times New Roman" panose="02020603050405020304" pitchFamily="18" charset="0"/>
              </a:rPr>
              <a:t>可取为</a:t>
            </a:r>
            <a:r>
              <a:rPr kumimoji="1" lang="en-US" altLang="zh-CN" sz="2200" b="1">
                <a:solidFill>
                  <a:srgbClr val="000099"/>
                </a:solidFill>
                <a:latin typeface="Times New Roman" panose="02020603050405020304" pitchFamily="18" charset="0"/>
              </a:rPr>
              <a:t>0.838</a:t>
            </a:r>
            <a:r>
              <a:rPr kumimoji="1" lang="zh-CN" altLang="en-US" sz="2200" b="1">
                <a:solidFill>
                  <a:srgbClr val="000099"/>
                </a:solidFill>
                <a:latin typeface="Times New Roman" panose="02020603050405020304" pitchFamily="18" charset="0"/>
              </a:rPr>
              <a:t>；但对于酸和醇，可按</a:t>
            </a:r>
            <a:r>
              <a:rPr kumimoji="1" lang="en-US" altLang="zh-CN" sz="2200" b="1">
                <a:solidFill>
                  <a:srgbClr val="000099"/>
                </a:solidFill>
                <a:latin typeface="Times New Roman" panose="02020603050405020304" pitchFamily="18" charset="0"/>
              </a:rPr>
              <a:t>Vetere</a:t>
            </a:r>
            <a:r>
              <a:rPr kumimoji="1" lang="zh-CN" altLang="en-US" sz="2200" b="1">
                <a:solidFill>
                  <a:srgbClr val="000099"/>
                </a:solidFill>
                <a:latin typeface="Times New Roman" panose="02020603050405020304" pitchFamily="18" charset="0"/>
              </a:rPr>
              <a:t>规则改进：</a:t>
            </a:r>
          </a:p>
        </p:txBody>
      </p:sp>
      <p:graphicFrame>
        <p:nvGraphicFramePr>
          <p:cNvPr id="136205" name="Object 15">
            <a:extLst>
              <a:ext uri="{FF2B5EF4-FFF2-40B4-BE49-F238E27FC236}">
                <a16:creationId xmlns:a16="http://schemas.microsoft.com/office/drawing/2014/main" id="{08619B35-4A53-4686-AFF7-B98D60BC7C39}"/>
              </a:ext>
            </a:extLst>
          </p:cNvPr>
          <p:cNvGraphicFramePr>
            <a:graphicFrameLocks noChangeAspect="1"/>
          </p:cNvGraphicFramePr>
          <p:nvPr/>
        </p:nvGraphicFramePr>
        <p:xfrm>
          <a:off x="5003800" y="5368925"/>
          <a:ext cx="2520950" cy="723900"/>
        </p:xfrm>
        <a:graphic>
          <a:graphicData uri="http://schemas.openxmlformats.org/presentationml/2006/ole">
            <mc:AlternateContent xmlns:mc="http://schemas.openxmlformats.org/markup-compatibility/2006">
              <mc:Choice xmlns:v="urn:schemas-microsoft-com:vml" Requires="v">
                <p:oleObj spid="_x0000_s20556" name="Equation" r:id="rId19" imgW="1548728" imgH="444307" progId="Equation.3">
                  <p:embed/>
                </p:oleObj>
              </mc:Choice>
              <mc:Fallback>
                <p:oleObj name="Equation" r:id="rId19" imgW="1548728" imgH="444307" progId="Equation.3">
                  <p:embed/>
                  <p:pic>
                    <p:nvPicPr>
                      <p:cNvPr id="136205" name="Object 15">
                        <a:extLst>
                          <a:ext uri="{FF2B5EF4-FFF2-40B4-BE49-F238E27FC236}">
                            <a16:creationId xmlns:a16="http://schemas.microsoft.com/office/drawing/2014/main" id="{08619B35-4A53-4686-AFF7-B98D60BC7C3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03800" y="5368925"/>
                        <a:ext cx="2520950" cy="7239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6" name="Object 16">
            <a:extLst>
              <a:ext uri="{FF2B5EF4-FFF2-40B4-BE49-F238E27FC236}">
                <a16:creationId xmlns:a16="http://schemas.microsoft.com/office/drawing/2014/main" id="{7BE1D2C6-6F51-4767-9B8E-E212E93BEA74}"/>
              </a:ext>
            </a:extLst>
          </p:cNvPr>
          <p:cNvGraphicFramePr>
            <a:graphicFrameLocks noChangeAspect="1"/>
          </p:cNvGraphicFramePr>
          <p:nvPr/>
        </p:nvGraphicFramePr>
        <p:xfrm>
          <a:off x="2268538" y="5426075"/>
          <a:ext cx="2349500" cy="331788"/>
        </p:xfrm>
        <a:graphic>
          <a:graphicData uri="http://schemas.openxmlformats.org/presentationml/2006/ole">
            <mc:AlternateContent xmlns:mc="http://schemas.openxmlformats.org/markup-compatibility/2006">
              <mc:Choice xmlns:v="urn:schemas-microsoft-com:vml" Requires="v">
                <p:oleObj spid="_x0000_s20557" name="公式" r:id="rId21" imgW="1256755" imgH="177723" progId="Equation.3">
                  <p:embed/>
                </p:oleObj>
              </mc:Choice>
              <mc:Fallback>
                <p:oleObj name="公式" r:id="rId21" imgW="1256755" imgH="177723" progId="Equation.3">
                  <p:embed/>
                  <p:pic>
                    <p:nvPicPr>
                      <p:cNvPr id="136206" name="Object 16">
                        <a:extLst>
                          <a:ext uri="{FF2B5EF4-FFF2-40B4-BE49-F238E27FC236}">
                            <a16:creationId xmlns:a16="http://schemas.microsoft.com/office/drawing/2014/main" id="{7BE1D2C6-6F51-4767-9B8E-E212E93BEA74}"/>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268538" y="5426075"/>
                        <a:ext cx="2349500" cy="33178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6207" name="Object 17">
            <a:extLst>
              <a:ext uri="{FF2B5EF4-FFF2-40B4-BE49-F238E27FC236}">
                <a16:creationId xmlns:a16="http://schemas.microsoft.com/office/drawing/2014/main" id="{31A11BC3-249E-4F19-B872-1F8AE7EA662B}"/>
              </a:ext>
            </a:extLst>
          </p:cNvPr>
          <p:cNvGraphicFramePr>
            <a:graphicFrameLocks noChangeAspect="1"/>
          </p:cNvGraphicFramePr>
          <p:nvPr/>
        </p:nvGraphicFramePr>
        <p:xfrm>
          <a:off x="2266950" y="5761038"/>
          <a:ext cx="2160588" cy="331787"/>
        </p:xfrm>
        <a:graphic>
          <a:graphicData uri="http://schemas.openxmlformats.org/presentationml/2006/ole">
            <mc:AlternateContent xmlns:mc="http://schemas.openxmlformats.org/markup-compatibility/2006">
              <mc:Choice xmlns:v="urn:schemas-microsoft-com:vml" Requires="v">
                <p:oleObj spid="_x0000_s20558" name="公式" r:id="rId23" imgW="1155199" imgH="177723" progId="Equation.3">
                  <p:embed/>
                </p:oleObj>
              </mc:Choice>
              <mc:Fallback>
                <p:oleObj name="公式" r:id="rId23" imgW="1155199" imgH="177723" progId="Equation.3">
                  <p:embed/>
                  <p:pic>
                    <p:nvPicPr>
                      <p:cNvPr id="136207" name="Object 17">
                        <a:extLst>
                          <a:ext uri="{FF2B5EF4-FFF2-40B4-BE49-F238E27FC236}">
                            <a16:creationId xmlns:a16="http://schemas.microsoft.com/office/drawing/2014/main" id="{31A11BC3-249E-4F19-B872-1F8AE7EA662B}"/>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66950" y="5761038"/>
                        <a:ext cx="2160588" cy="331787"/>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6208" name="Text Box 18">
            <a:extLst>
              <a:ext uri="{FF2B5EF4-FFF2-40B4-BE49-F238E27FC236}">
                <a16:creationId xmlns:a16="http://schemas.microsoft.com/office/drawing/2014/main" id="{5A20CE80-0C1C-497E-AED0-3C32F9822606}"/>
              </a:ext>
            </a:extLst>
          </p:cNvPr>
          <p:cNvSpPr txBox="1">
            <a:spLocks noChangeArrowheads="1"/>
          </p:cNvSpPr>
          <p:nvPr/>
        </p:nvSpPr>
        <p:spPr bwMode="auto">
          <a:xfrm>
            <a:off x="1474788" y="5403850"/>
            <a:ext cx="15128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2200" b="1">
                <a:solidFill>
                  <a:srgbClr val="000099"/>
                </a:solidFill>
                <a:latin typeface="Times New Roman" panose="02020603050405020304" pitchFamily="18" charset="0"/>
              </a:rPr>
              <a:t>酸：</a:t>
            </a:r>
            <a:br>
              <a:rPr kumimoji="1" lang="zh-CN" altLang="en-US" sz="2200" b="1">
                <a:solidFill>
                  <a:srgbClr val="000099"/>
                </a:solidFill>
                <a:latin typeface="Times New Roman" panose="02020603050405020304" pitchFamily="18" charset="0"/>
              </a:rPr>
            </a:br>
            <a:r>
              <a:rPr kumimoji="1" lang="zh-CN" altLang="en-US" sz="2200" b="1">
                <a:solidFill>
                  <a:srgbClr val="000099"/>
                </a:solidFill>
                <a:latin typeface="Times New Roman" panose="02020603050405020304" pitchFamily="18" charset="0"/>
              </a:rPr>
              <a:t>醇：</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35C713AC-A37A-49C9-8D07-1DF9629B5933}"/>
              </a:ext>
            </a:extLst>
          </p:cNvPr>
          <p:cNvSpPr>
            <a:spLocks noGrp="1" noChangeArrowheads="1"/>
          </p:cNvSpPr>
          <p:nvPr>
            <p:ph type="title"/>
          </p:nvPr>
        </p:nvSpPr>
        <p:spPr>
          <a:xfrm>
            <a:off x="574675" y="836613"/>
            <a:ext cx="8001000" cy="684212"/>
          </a:xfrm>
        </p:spPr>
        <p:txBody>
          <a:bodyPr/>
          <a:lstStyle/>
          <a:p>
            <a:r>
              <a:rPr lang="en-US" altLang="zh-CN" sz="2800" b="1">
                <a:solidFill>
                  <a:srgbClr val="CC3300"/>
                </a:solidFill>
                <a:latin typeface="Times New Roman" panose="02020603050405020304" pitchFamily="18" charset="0"/>
                <a:ea typeface="黑体" panose="02010609060101010101" pitchFamily="49" charset="-122"/>
              </a:rPr>
              <a:t>Lee-Kesler(LK)</a:t>
            </a:r>
            <a:r>
              <a:rPr lang="zh-CN" altLang="en-US" sz="2800" b="1">
                <a:solidFill>
                  <a:srgbClr val="CC3300"/>
                </a:solidFill>
                <a:latin typeface="Times New Roman" panose="02020603050405020304" pitchFamily="18" charset="0"/>
                <a:ea typeface="黑体" panose="02010609060101010101" pitchFamily="49" charset="-122"/>
              </a:rPr>
              <a:t>蒸汽压方程</a:t>
            </a:r>
          </a:p>
        </p:txBody>
      </p:sp>
      <p:graphicFrame>
        <p:nvGraphicFramePr>
          <p:cNvPr id="137219" name="Object 5">
            <a:extLst>
              <a:ext uri="{FF2B5EF4-FFF2-40B4-BE49-F238E27FC236}">
                <a16:creationId xmlns:a16="http://schemas.microsoft.com/office/drawing/2014/main" id="{B8D516DF-F792-4E9F-BECE-485DDC6C317E}"/>
              </a:ext>
            </a:extLst>
          </p:cNvPr>
          <p:cNvGraphicFramePr>
            <a:graphicFrameLocks noChangeAspect="1"/>
          </p:cNvGraphicFramePr>
          <p:nvPr/>
        </p:nvGraphicFramePr>
        <p:xfrm>
          <a:off x="1692275" y="2133600"/>
          <a:ext cx="2446338" cy="427038"/>
        </p:xfrm>
        <a:graphic>
          <a:graphicData uri="http://schemas.openxmlformats.org/presentationml/2006/ole">
            <mc:AlternateContent xmlns:mc="http://schemas.openxmlformats.org/markup-compatibility/2006">
              <mc:Choice xmlns:v="urn:schemas-microsoft-com:vml" Requires="v">
                <p:oleObj spid="_x0000_s21524" name="公式" r:id="rId3" imgW="1308100" imgH="228600" progId="Equation.3">
                  <p:embed/>
                </p:oleObj>
              </mc:Choice>
              <mc:Fallback>
                <p:oleObj name="公式" r:id="rId3" imgW="1308100" imgH="228600" progId="Equation.3">
                  <p:embed/>
                  <p:pic>
                    <p:nvPicPr>
                      <p:cNvPr id="137219" name="Object 5">
                        <a:extLst>
                          <a:ext uri="{FF2B5EF4-FFF2-40B4-BE49-F238E27FC236}">
                            <a16:creationId xmlns:a16="http://schemas.microsoft.com/office/drawing/2014/main" id="{B8D516DF-F792-4E9F-BECE-485DDC6C31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133600"/>
                        <a:ext cx="2446338" cy="42703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0" name="Object 6">
            <a:extLst>
              <a:ext uri="{FF2B5EF4-FFF2-40B4-BE49-F238E27FC236}">
                <a16:creationId xmlns:a16="http://schemas.microsoft.com/office/drawing/2014/main" id="{45461BCD-0A23-4E99-BFFC-941928B2DDD0}"/>
              </a:ext>
            </a:extLst>
          </p:cNvPr>
          <p:cNvGraphicFramePr>
            <a:graphicFrameLocks noChangeAspect="1"/>
          </p:cNvGraphicFramePr>
          <p:nvPr/>
        </p:nvGraphicFramePr>
        <p:xfrm>
          <a:off x="1692275" y="2605088"/>
          <a:ext cx="5400675" cy="679450"/>
        </p:xfrm>
        <a:graphic>
          <a:graphicData uri="http://schemas.openxmlformats.org/presentationml/2006/ole">
            <mc:AlternateContent xmlns:mc="http://schemas.openxmlformats.org/markup-compatibility/2006">
              <mc:Choice xmlns:v="urn:schemas-microsoft-com:vml" Requires="v">
                <p:oleObj spid="_x0000_s21525" name="公式" r:id="rId5" imgW="3543300" imgH="444500" progId="Equation.3">
                  <p:embed/>
                </p:oleObj>
              </mc:Choice>
              <mc:Fallback>
                <p:oleObj name="公式" r:id="rId5" imgW="3543300" imgH="444500" progId="Equation.3">
                  <p:embed/>
                  <p:pic>
                    <p:nvPicPr>
                      <p:cNvPr id="137220" name="Object 6">
                        <a:extLst>
                          <a:ext uri="{FF2B5EF4-FFF2-40B4-BE49-F238E27FC236}">
                            <a16:creationId xmlns:a16="http://schemas.microsoft.com/office/drawing/2014/main" id="{45461BCD-0A23-4E99-BFFC-941928B2DD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605088"/>
                        <a:ext cx="5400675" cy="6794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1" name="Object 7">
            <a:extLst>
              <a:ext uri="{FF2B5EF4-FFF2-40B4-BE49-F238E27FC236}">
                <a16:creationId xmlns:a16="http://schemas.microsoft.com/office/drawing/2014/main" id="{FC17B02B-0077-4249-AE49-74B1C3B85ADC}"/>
              </a:ext>
            </a:extLst>
          </p:cNvPr>
          <p:cNvGraphicFramePr>
            <a:graphicFrameLocks noChangeAspect="1"/>
          </p:cNvGraphicFramePr>
          <p:nvPr/>
        </p:nvGraphicFramePr>
        <p:xfrm>
          <a:off x="1708150" y="3357563"/>
          <a:ext cx="5384800" cy="712787"/>
        </p:xfrm>
        <a:graphic>
          <a:graphicData uri="http://schemas.openxmlformats.org/presentationml/2006/ole">
            <mc:AlternateContent xmlns:mc="http://schemas.openxmlformats.org/markup-compatibility/2006">
              <mc:Choice xmlns:v="urn:schemas-microsoft-com:vml" Requires="v">
                <p:oleObj spid="_x0000_s21526" name="公式" r:id="rId7" imgW="3365500" imgH="444500" progId="Equation.3">
                  <p:embed/>
                </p:oleObj>
              </mc:Choice>
              <mc:Fallback>
                <p:oleObj name="公式" r:id="rId7" imgW="3365500" imgH="444500" progId="Equation.3">
                  <p:embed/>
                  <p:pic>
                    <p:nvPicPr>
                      <p:cNvPr id="137221" name="Object 7">
                        <a:extLst>
                          <a:ext uri="{FF2B5EF4-FFF2-40B4-BE49-F238E27FC236}">
                            <a16:creationId xmlns:a16="http://schemas.microsoft.com/office/drawing/2014/main" id="{FC17B02B-0077-4249-AE49-74B1C3B85A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8150" y="3357563"/>
                        <a:ext cx="5384800" cy="712787"/>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2" name="Text Box 8">
            <a:extLst>
              <a:ext uri="{FF2B5EF4-FFF2-40B4-BE49-F238E27FC236}">
                <a16:creationId xmlns:a16="http://schemas.microsoft.com/office/drawing/2014/main" id="{EA589E87-F38F-4D53-ACB9-FDDCE00915D6}"/>
              </a:ext>
            </a:extLst>
          </p:cNvPr>
          <p:cNvSpPr txBox="1">
            <a:spLocks noChangeArrowheads="1"/>
          </p:cNvSpPr>
          <p:nvPr/>
        </p:nvSpPr>
        <p:spPr bwMode="auto">
          <a:xfrm>
            <a:off x="539750" y="1628775"/>
            <a:ext cx="813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引进偏心因子的</a:t>
            </a:r>
            <a:r>
              <a:rPr kumimoji="1" lang="en-US" altLang="zh-CN" sz="2400" b="1">
                <a:solidFill>
                  <a:srgbClr val="000099"/>
                </a:solidFill>
                <a:latin typeface="Times New Roman" panose="02020603050405020304" pitchFamily="18" charset="0"/>
              </a:rPr>
              <a:t>Lee-Kesler</a:t>
            </a:r>
            <a:r>
              <a:rPr kumimoji="1" lang="zh-CN" altLang="en-US" sz="2400" b="1">
                <a:solidFill>
                  <a:srgbClr val="000099"/>
                </a:solidFill>
                <a:latin typeface="Times New Roman" panose="02020603050405020304" pitchFamily="18" charset="0"/>
              </a:rPr>
              <a:t>方程公式为：</a:t>
            </a:r>
          </a:p>
        </p:txBody>
      </p:sp>
      <p:sp>
        <p:nvSpPr>
          <p:cNvPr id="137223" name="Text Box 9">
            <a:extLst>
              <a:ext uri="{FF2B5EF4-FFF2-40B4-BE49-F238E27FC236}">
                <a16:creationId xmlns:a16="http://schemas.microsoft.com/office/drawing/2014/main" id="{268AAED9-A4BB-44C7-A44D-7B8DEB8A173B}"/>
              </a:ext>
            </a:extLst>
          </p:cNvPr>
          <p:cNvSpPr txBox="1">
            <a:spLocks noChangeArrowheads="1"/>
          </p:cNvSpPr>
          <p:nvPr/>
        </p:nvSpPr>
        <p:spPr bwMode="auto">
          <a:xfrm>
            <a:off x="539750" y="4103688"/>
            <a:ext cx="8135938"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估算纯物质饱和蒸汽压的方法较多，</a:t>
            </a:r>
            <a:r>
              <a:rPr kumimoji="1" lang="en-US" altLang="zh-CN" sz="2400" b="1">
                <a:solidFill>
                  <a:srgbClr val="000099"/>
                </a:solidFill>
                <a:latin typeface="Times New Roman" panose="02020603050405020304" pitchFamily="18" charset="0"/>
              </a:rPr>
              <a:t>Antoine</a:t>
            </a:r>
            <a:r>
              <a:rPr kumimoji="1" lang="zh-CN" altLang="en-US" sz="2400" b="1">
                <a:solidFill>
                  <a:srgbClr val="000099"/>
                </a:solidFill>
                <a:latin typeface="Times New Roman" panose="02020603050405020304" pitchFamily="18" charset="0"/>
              </a:rPr>
              <a:t>方程在回归范围内能得到很好的精度。 </a:t>
            </a:r>
            <a:r>
              <a:rPr kumimoji="1" lang="en-US" altLang="zh-CN" sz="2400" b="1">
                <a:solidFill>
                  <a:srgbClr val="000099"/>
                </a:solidFill>
                <a:latin typeface="Times New Roman" panose="02020603050405020304" pitchFamily="18" charset="0"/>
              </a:rPr>
              <a:t>Riedel</a:t>
            </a:r>
            <a:r>
              <a:rPr kumimoji="1" lang="zh-CN" altLang="en-US" sz="2400" b="1">
                <a:solidFill>
                  <a:srgbClr val="000099"/>
                </a:solidFill>
                <a:latin typeface="Times New Roman" panose="02020603050405020304" pitchFamily="18" charset="0"/>
              </a:rPr>
              <a:t>方程需要物质的临界常数和正常沸点，</a:t>
            </a:r>
            <a:r>
              <a:rPr kumimoji="1" lang="en-US" altLang="zh-CN" sz="2400" b="1">
                <a:solidFill>
                  <a:srgbClr val="000099"/>
                </a:solidFill>
                <a:latin typeface="Times New Roman" panose="02020603050405020304" pitchFamily="18" charset="0"/>
              </a:rPr>
              <a:t>LK </a:t>
            </a:r>
            <a:r>
              <a:rPr kumimoji="1" lang="zh-CN" altLang="en-US" sz="2400" b="1">
                <a:solidFill>
                  <a:srgbClr val="000099"/>
                </a:solidFill>
                <a:latin typeface="Times New Roman" panose="02020603050405020304" pitchFamily="18" charset="0"/>
              </a:rPr>
              <a:t>方程需要物质的临界常数和偏心因子，二者的精度均不及</a:t>
            </a:r>
            <a:r>
              <a:rPr kumimoji="1" lang="en-US" altLang="zh-CN" sz="2400" b="1">
                <a:solidFill>
                  <a:srgbClr val="000099"/>
                </a:solidFill>
                <a:latin typeface="Times New Roman" panose="02020603050405020304" pitchFamily="18" charset="0"/>
              </a:rPr>
              <a:t>Antoine</a:t>
            </a:r>
            <a:r>
              <a:rPr kumimoji="1" lang="zh-CN" altLang="en-US" sz="2400" b="1">
                <a:solidFill>
                  <a:srgbClr val="000099"/>
                </a:solidFill>
                <a:latin typeface="Times New Roman" panose="02020603050405020304" pitchFamily="18" charset="0"/>
              </a:rPr>
              <a:t>方程，但在缺乏</a:t>
            </a:r>
            <a:r>
              <a:rPr kumimoji="1" lang="en-US" altLang="zh-CN" sz="2400" b="1">
                <a:solidFill>
                  <a:srgbClr val="000099"/>
                </a:solidFill>
                <a:latin typeface="Times New Roman" panose="02020603050405020304" pitchFamily="18" charset="0"/>
              </a:rPr>
              <a:t>Antoine</a:t>
            </a:r>
            <a:r>
              <a:rPr kumimoji="1" lang="zh-CN" altLang="en-US" sz="2400" b="1">
                <a:solidFill>
                  <a:srgbClr val="000099"/>
                </a:solidFill>
                <a:latin typeface="Times New Roman" panose="02020603050405020304" pitchFamily="18" charset="0"/>
              </a:rPr>
              <a:t>参数以及蒸汽压数据的情况下，是很好的估算方法。</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a:extLst>
              <a:ext uri="{FF2B5EF4-FFF2-40B4-BE49-F238E27FC236}">
                <a16:creationId xmlns:a16="http://schemas.microsoft.com/office/drawing/2014/main" id="{823A7E22-E671-4838-9D54-139495A8000D}"/>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D8AF86-77F8-4E98-88D9-463FB1C0BF70}"/>
              </a:ext>
            </a:extLst>
          </p:cNvPr>
          <p:cNvSpPr>
            <a:spLocks noGrp="1"/>
          </p:cNvSpPr>
          <p:nvPr>
            <p:ph idx="1"/>
          </p:nvPr>
        </p:nvSpPr>
        <p:spPr/>
        <p:txBody>
          <a:bodyPr/>
          <a:lstStyle/>
          <a:p>
            <a:pPr>
              <a:defRPr/>
            </a:pPr>
            <a:r>
              <a:rPr lang="zh-CN" altLang="en-US" sz="2800" b="1" dirty="0">
                <a:solidFill>
                  <a:srgbClr val="3333FF"/>
                </a:solidFill>
                <a:latin typeface="Times New Roman" pitchFamily="18" charset="0"/>
              </a:rPr>
              <a:t>蒸发</a:t>
            </a:r>
            <a:r>
              <a:rPr lang="zh-CN" altLang="en-US" sz="2800" b="1" dirty="0">
                <a:solidFill>
                  <a:srgbClr val="3333FF"/>
                </a:solidFill>
              </a:rPr>
              <a:t>焓和蒸发熵</a:t>
            </a:r>
          </a:p>
          <a:p>
            <a:pPr marL="0" indent="0">
              <a:buFont typeface="Wingdings" panose="05000000000000000000" pitchFamily="2" charset="2"/>
              <a:buNone/>
              <a:defRPr/>
            </a:pPr>
            <a:r>
              <a:rPr lang="zh-CN" altLang="en-US" sz="3200" b="1" dirty="0"/>
              <a:t>     液相向汽相平衡转化过程的焓变和熵变分别称为蒸发焓和</a:t>
            </a:r>
            <a:r>
              <a:rPr lang="zh-CN" altLang="en-US" sz="3200" b="1" dirty="0">
                <a:latin typeface="Times New Roman" pitchFamily="18" charset="0"/>
              </a:rPr>
              <a:t>蒸发熵（</a:t>
            </a:r>
            <a:r>
              <a:rPr lang="zh-CN" altLang="en-US" sz="3200" b="1" i="1" dirty="0">
                <a:latin typeface="Times New Roman" pitchFamily="18" charset="0"/>
                <a:sym typeface="Symbol" pitchFamily="18" charset="2"/>
              </a:rPr>
              <a:t></a:t>
            </a:r>
            <a:r>
              <a:rPr lang="en-US" altLang="zh-CN" sz="3200" b="1" i="1" dirty="0">
                <a:latin typeface="Times New Roman" pitchFamily="18" charset="0"/>
                <a:sym typeface="Symbol" pitchFamily="18" charset="2"/>
              </a:rPr>
              <a:t>H</a:t>
            </a:r>
            <a:r>
              <a:rPr lang="en-US" altLang="zh-CN" sz="3200" b="1" baseline="30000" dirty="0">
                <a:latin typeface="Times New Roman" pitchFamily="18" charset="0"/>
                <a:sym typeface="Symbol" pitchFamily="18" charset="2"/>
              </a:rPr>
              <a:t>V</a:t>
            </a:r>
            <a:r>
              <a:rPr lang="en-US" altLang="zh-CN" sz="3200" b="1" i="1" dirty="0">
                <a:latin typeface="Times New Roman" pitchFamily="18" charset="0"/>
                <a:sym typeface="Symbol" pitchFamily="18" charset="2"/>
              </a:rPr>
              <a:t>, S</a:t>
            </a:r>
            <a:r>
              <a:rPr lang="en-US" altLang="zh-CN" sz="3200" b="1" baseline="30000" dirty="0">
                <a:latin typeface="Times New Roman" pitchFamily="18" charset="0"/>
                <a:sym typeface="Symbol" pitchFamily="18" charset="2"/>
              </a:rPr>
              <a:t>V</a:t>
            </a:r>
            <a:r>
              <a:rPr lang="zh-CN" altLang="en-US" sz="3200" b="1" dirty="0">
                <a:latin typeface="Times New Roman" pitchFamily="18" charset="0"/>
                <a:sym typeface="Symbol" pitchFamily="18" charset="2"/>
              </a:rPr>
              <a:t>）</a:t>
            </a:r>
            <a:r>
              <a:rPr lang="zh-CN" altLang="en-US" sz="3200" b="1" dirty="0">
                <a:latin typeface="Times New Roman" pitchFamily="18" charset="0"/>
              </a:rPr>
              <a:t> 。</a:t>
            </a:r>
            <a:endParaRPr lang="en-US" altLang="zh-CN" sz="3200" b="1" dirty="0">
              <a:latin typeface="Times New Roman" pitchFamily="18" charset="0"/>
            </a:endParaRPr>
          </a:p>
          <a:p>
            <a:pPr>
              <a:defRPr/>
            </a:pPr>
            <a:r>
              <a:rPr lang="zh-CN" altLang="en-US" sz="3200" b="1" dirty="0">
                <a:latin typeface="Times New Roman" pitchFamily="18" charset="0"/>
              </a:rPr>
              <a:t>由</a:t>
            </a:r>
            <a:r>
              <a:rPr lang="en-US" altLang="zh-CN" sz="3200" b="1" dirty="0" err="1">
                <a:latin typeface="Times New Roman" pitchFamily="18" charset="0"/>
              </a:rPr>
              <a:t>Clapeyron</a:t>
            </a:r>
            <a:r>
              <a:rPr lang="zh-CN" altLang="en-US" sz="3200" b="1" dirty="0">
                <a:latin typeface="Times New Roman" pitchFamily="18" charset="0"/>
              </a:rPr>
              <a:t>方程</a:t>
            </a:r>
          </a:p>
          <a:p>
            <a:pPr marL="0" indent="0">
              <a:buFont typeface="Wingdings" panose="05000000000000000000" pitchFamily="2" charset="2"/>
              <a:buNone/>
              <a:defRPr/>
            </a:pPr>
            <a:r>
              <a:rPr lang="zh-CN" altLang="en-US" sz="3200" b="1" dirty="0"/>
              <a:t> </a:t>
            </a:r>
          </a:p>
          <a:p>
            <a:pPr>
              <a:defRPr/>
            </a:pPr>
            <a:endParaRPr lang="zh-CN" altLang="en-US" dirty="0"/>
          </a:p>
        </p:txBody>
      </p:sp>
      <p:sp>
        <p:nvSpPr>
          <p:cNvPr id="138244" name="Rectangle 3">
            <a:extLst>
              <a:ext uri="{FF2B5EF4-FFF2-40B4-BE49-F238E27FC236}">
                <a16:creationId xmlns:a16="http://schemas.microsoft.com/office/drawing/2014/main" id="{C996DC15-53D0-465A-8812-02CD5DDC6CA3}"/>
              </a:ext>
            </a:extLst>
          </p:cNvPr>
          <p:cNvSpPr>
            <a:spLocks noChangeArrowheads="1"/>
          </p:cNvSpPr>
          <p:nvPr/>
        </p:nvSpPr>
        <p:spPr bwMode="auto">
          <a:xfrm>
            <a:off x="827088" y="5146675"/>
            <a:ext cx="7634287" cy="107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3200" b="1">
                <a:latin typeface="Times New Roman" panose="02020603050405020304" pitchFamily="18" charset="0"/>
              </a:rPr>
              <a:t>直接从蒸气压数据得到</a:t>
            </a:r>
            <a:r>
              <a:rPr lang="en-US" altLang="zh-CN" sz="3200" b="1">
                <a:latin typeface="Times New Roman" panose="02020603050405020304" pitchFamily="18" charset="0"/>
              </a:rPr>
              <a:t>d</a:t>
            </a:r>
            <a:r>
              <a:rPr lang="en-US" altLang="zh-CN" sz="3200" b="1" i="1">
                <a:latin typeface="Times New Roman" panose="02020603050405020304" pitchFamily="18" charset="0"/>
              </a:rPr>
              <a:t>p</a:t>
            </a:r>
            <a:r>
              <a:rPr lang="en-US" altLang="zh-CN" sz="3200" b="1" baseline="30000">
                <a:latin typeface="Times New Roman" panose="02020603050405020304" pitchFamily="18" charset="0"/>
              </a:rPr>
              <a:t>s</a:t>
            </a:r>
            <a:r>
              <a:rPr lang="en-US" altLang="zh-CN" sz="3200" b="1">
                <a:latin typeface="Times New Roman" panose="02020603050405020304" pitchFamily="18" charset="0"/>
              </a:rPr>
              <a:t>/d</a:t>
            </a:r>
            <a:r>
              <a:rPr lang="en-US" altLang="zh-CN" sz="3200" b="1" i="1">
                <a:latin typeface="Times New Roman" panose="02020603050405020304" pitchFamily="18" charset="0"/>
              </a:rPr>
              <a:t>T</a:t>
            </a:r>
            <a:r>
              <a:rPr lang="zh-CN" altLang="en-US" sz="3200" b="1">
                <a:latin typeface="Times New Roman" panose="02020603050405020304" pitchFamily="18" charset="0"/>
              </a:rPr>
              <a:t>，从而求出△</a:t>
            </a:r>
            <a:r>
              <a:rPr lang="en-US" altLang="zh-CN" sz="3200" b="1" i="1">
                <a:latin typeface="Times New Roman" panose="02020603050405020304" pitchFamily="18" charset="0"/>
              </a:rPr>
              <a:t>H</a:t>
            </a:r>
            <a:r>
              <a:rPr lang="en-US" altLang="zh-CN" sz="3200" b="1" baseline="30000">
                <a:latin typeface="Times New Roman" panose="02020603050405020304" pitchFamily="18" charset="0"/>
              </a:rPr>
              <a:t>V</a:t>
            </a:r>
            <a:r>
              <a:rPr lang="zh-CN" altLang="en-US" sz="3200" b="1">
                <a:latin typeface="Times New Roman" panose="02020603050405020304" pitchFamily="18" charset="0"/>
              </a:rPr>
              <a:t>。</a:t>
            </a:r>
          </a:p>
        </p:txBody>
      </p:sp>
      <p:graphicFrame>
        <p:nvGraphicFramePr>
          <p:cNvPr id="138245" name="Object 4">
            <a:extLst>
              <a:ext uri="{FF2B5EF4-FFF2-40B4-BE49-F238E27FC236}">
                <a16:creationId xmlns:a16="http://schemas.microsoft.com/office/drawing/2014/main" id="{465981E7-F97E-4D93-9D35-938402A97ED0}"/>
              </a:ext>
            </a:extLst>
          </p:cNvPr>
          <p:cNvGraphicFramePr>
            <a:graphicFrameLocks noChangeAspect="1"/>
          </p:cNvGraphicFramePr>
          <p:nvPr/>
        </p:nvGraphicFramePr>
        <p:xfrm>
          <a:off x="3529013" y="3894138"/>
          <a:ext cx="2627312" cy="1314450"/>
        </p:xfrm>
        <a:graphic>
          <a:graphicData uri="http://schemas.openxmlformats.org/presentationml/2006/ole">
            <mc:AlternateContent xmlns:mc="http://schemas.openxmlformats.org/markup-compatibility/2006">
              <mc:Choice xmlns:v="urn:schemas-microsoft-com:vml" Requires="v">
                <p:oleObj spid="_x0000_s22536" name="Equation" r:id="rId3" imgW="736600" imgH="368300" progId="Equation.DSMT4">
                  <p:embed/>
                </p:oleObj>
              </mc:Choice>
              <mc:Fallback>
                <p:oleObj name="Equation" r:id="rId3" imgW="736600" imgH="368300" progId="Equation.DSMT4">
                  <p:embed/>
                  <p:pic>
                    <p:nvPicPr>
                      <p:cNvPr id="138245" name="Object 4">
                        <a:extLst>
                          <a:ext uri="{FF2B5EF4-FFF2-40B4-BE49-F238E27FC236}">
                            <a16:creationId xmlns:a16="http://schemas.microsoft.com/office/drawing/2014/main" id="{465981E7-F97E-4D93-9D35-938402A97E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9013" y="3894138"/>
                        <a:ext cx="2627312" cy="13144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a:extLst>
              <a:ext uri="{FF2B5EF4-FFF2-40B4-BE49-F238E27FC236}">
                <a16:creationId xmlns:a16="http://schemas.microsoft.com/office/drawing/2014/main" id="{EE576A17-DBAA-4319-B845-19E60D61C0B2}"/>
              </a:ext>
            </a:extLst>
          </p:cNvPr>
          <p:cNvSpPr>
            <a:spLocks noGrp="1" noChangeArrowheads="1"/>
          </p:cNvSpPr>
          <p:nvPr>
            <p:ph type="title"/>
          </p:nvPr>
        </p:nvSpPr>
        <p:spPr/>
        <p:txBody>
          <a:bodyPr/>
          <a:lstStyle/>
          <a:p>
            <a:endParaRPr lang="zh-CN" altLang="en-US"/>
          </a:p>
        </p:txBody>
      </p:sp>
      <p:sp>
        <p:nvSpPr>
          <p:cNvPr id="139267" name="内容占位符 2">
            <a:extLst>
              <a:ext uri="{FF2B5EF4-FFF2-40B4-BE49-F238E27FC236}">
                <a16:creationId xmlns:a16="http://schemas.microsoft.com/office/drawing/2014/main" id="{2998E5C8-DFD8-45B9-B90F-7FF7D7B47B56}"/>
              </a:ext>
            </a:extLst>
          </p:cNvPr>
          <p:cNvSpPr>
            <a:spLocks noGrp="1" noChangeArrowheads="1"/>
          </p:cNvSpPr>
          <p:nvPr>
            <p:ph idx="1"/>
          </p:nvPr>
        </p:nvSpPr>
        <p:spPr/>
        <p:txBody>
          <a:bodyPr/>
          <a:lstStyle/>
          <a:p>
            <a:r>
              <a:rPr kumimoji="1" lang="zh-CN" altLang="en-US" sz="3200" b="1">
                <a:solidFill>
                  <a:srgbClr val="000099"/>
                </a:solidFill>
                <a:latin typeface="Times New Roman" panose="02020603050405020304" pitchFamily="18" charset="0"/>
              </a:rPr>
              <a:t> </a:t>
            </a:r>
            <a:r>
              <a:rPr kumimoji="1" lang="en-US" altLang="zh-CN" sz="2400" b="1">
                <a:solidFill>
                  <a:srgbClr val="000099"/>
                </a:solidFill>
                <a:latin typeface="Times New Roman" panose="02020603050405020304" pitchFamily="18" charset="0"/>
              </a:rPr>
              <a:t>Clausius-Claperon(</a:t>
            </a:r>
            <a:r>
              <a:rPr kumimoji="1" lang="zh-CN" altLang="en-US" sz="2400" b="1">
                <a:solidFill>
                  <a:srgbClr val="000099"/>
                </a:solidFill>
                <a:latin typeface="Times New Roman" panose="02020603050405020304" pitchFamily="18" charset="0"/>
              </a:rPr>
              <a:t>克克</a:t>
            </a:r>
            <a:r>
              <a:rPr kumimoji="1" lang="en-US" altLang="zh-CN" sz="2400" b="1">
                <a:solidFill>
                  <a:srgbClr val="000099"/>
                </a:solidFill>
                <a:latin typeface="Times New Roman" panose="02020603050405020304" pitchFamily="18" charset="0"/>
              </a:rPr>
              <a:t>)</a:t>
            </a:r>
            <a:r>
              <a:rPr kumimoji="1" lang="zh-CN" altLang="en-US" sz="2400" b="1">
                <a:solidFill>
                  <a:srgbClr val="000099"/>
                </a:solidFill>
                <a:latin typeface="Times New Roman" panose="02020603050405020304" pitchFamily="18" charset="0"/>
              </a:rPr>
              <a:t>方程在饱和蒸汽压和蒸发焓之间建立了联系，如果已知蒸汽压方程，则可估算蒸发焓。</a:t>
            </a:r>
            <a:endParaRPr lang="zh-CN" altLang="en-US" sz="2400"/>
          </a:p>
        </p:txBody>
      </p:sp>
      <p:graphicFrame>
        <p:nvGraphicFramePr>
          <p:cNvPr id="139268" name="Object 6">
            <a:extLst>
              <a:ext uri="{FF2B5EF4-FFF2-40B4-BE49-F238E27FC236}">
                <a16:creationId xmlns:a16="http://schemas.microsoft.com/office/drawing/2014/main" id="{1B2A20ED-85AC-4123-B4EB-5B9208F1B2BD}"/>
              </a:ext>
            </a:extLst>
          </p:cNvPr>
          <p:cNvGraphicFramePr>
            <a:graphicFrameLocks noChangeAspect="1"/>
          </p:cNvGraphicFramePr>
          <p:nvPr/>
        </p:nvGraphicFramePr>
        <p:xfrm>
          <a:off x="1476375" y="4005263"/>
          <a:ext cx="2592388" cy="730250"/>
        </p:xfrm>
        <a:graphic>
          <a:graphicData uri="http://schemas.openxmlformats.org/presentationml/2006/ole">
            <mc:AlternateContent xmlns:mc="http://schemas.openxmlformats.org/markup-compatibility/2006">
              <mc:Choice xmlns:v="urn:schemas-microsoft-com:vml" Requires="v">
                <p:oleObj spid="_x0000_s23608" name="公式" r:id="rId3" imgW="1625600" imgH="457200" progId="Equation.3">
                  <p:embed/>
                </p:oleObj>
              </mc:Choice>
              <mc:Fallback>
                <p:oleObj name="公式" r:id="rId3" imgW="1625600" imgH="457200" progId="Equation.3">
                  <p:embed/>
                  <p:pic>
                    <p:nvPicPr>
                      <p:cNvPr id="139268" name="Object 6">
                        <a:extLst>
                          <a:ext uri="{FF2B5EF4-FFF2-40B4-BE49-F238E27FC236}">
                            <a16:creationId xmlns:a16="http://schemas.microsoft.com/office/drawing/2014/main" id="{1B2A20ED-85AC-4123-B4EB-5B9208F1B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4005263"/>
                        <a:ext cx="2592388" cy="7302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69" name="Object 7">
            <a:extLst>
              <a:ext uri="{FF2B5EF4-FFF2-40B4-BE49-F238E27FC236}">
                <a16:creationId xmlns:a16="http://schemas.microsoft.com/office/drawing/2014/main" id="{410B9665-F5B3-43D7-92D0-4CD528F0F2C7}"/>
              </a:ext>
            </a:extLst>
          </p:cNvPr>
          <p:cNvGraphicFramePr>
            <a:graphicFrameLocks noChangeAspect="1"/>
          </p:cNvGraphicFramePr>
          <p:nvPr/>
        </p:nvGraphicFramePr>
        <p:xfrm>
          <a:off x="3492500" y="4797425"/>
          <a:ext cx="2087563" cy="806450"/>
        </p:xfrm>
        <a:graphic>
          <a:graphicData uri="http://schemas.openxmlformats.org/presentationml/2006/ole">
            <mc:AlternateContent xmlns:mc="http://schemas.openxmlformats.org/markup-compatibility/2006">
              <mc:Choice xmlns:v="urn:schemas-microsoft-com:vml" Requires="v">
                <p:oleObj spid="_x0000_s23609" name="Equation" r:id="rId5" imgW="1346200" imgH="520700" progId="Equation.3">
                  <p:embed/>
                </p:oleObj>
              </mc:Choice>
              <mc:Fallback>
                <p:oleObj name="Equation" r:id="rId5" imgW="1346200" imgH="520700" progId="Equation.3">
                  <p:embed/>
                  <p:pic>
                    <p:nvPicPr>
                      <p:cNvPr id="139269" name="Object 7">
                        <a:extLst>
                          <a:ext uri="{FF2B5EF4-FFF2-40B4-BE49-F238E27FC236}">
                            <a16:creationId xmlns:a16="http://schemas.microsoft.com/office/drawing/2014/main" id="{410B9665-F5B3-43D7-92D0-4CD528F0F2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4797425"/>
                        <a:ext cx="2087563" cy="8064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0" name="Object 9">
            <a:extLst>
              <a:ext uri="{FF2B5EF4-FFF2-40B4-BE49-F238E27FC236}">
                <a16:creationId xmlns:a16="http://schemas.microsoft.com/office/drawing/2014/main" id="{296A5204-9F65-4FA4-AD53-FA0E0BBE59BC}"/>
              </a:ext>
            </a:extLst>
          </p:cNvPr>
          <p:cNvGraphicFramePr>
            <a:graphicFrameLocks noChangeAspect="1"/>
          </p:cNvGraphicFramePr>
          <p:nvPr/>
        </p:nvGraphicFramePr>
        <p:xfrm>
          <a:off x="1476375" y="2852738"/>
          <a:ext cx="1582738" cy="657225"/>
        </p:xfrm>
        <a:graphic>
          <a:graphicData uri="http://schemas.openxmlformats.org/presentationml/2006/ole">
            <mc:AlternateContent xmlns:mc="http://schemas.openxmlformats.org/markup-compatibility/2006">
              <mc:Choice xmlns:v="urn:schemas-microsoft-com:vml" Requires="v">
                <p:oleObj spid="_x0000_s23610" name="公式" r:id="rId7" imgW="1002865" imgH="418918" progId="Equation.3">
                  <p:embed/>
                </p:oleObj>
              </mc:Choice>
              <mc:Fallback>
                <p:oleObj name="公式" r:id="rId7" imgW="1002865" imgH="418918" progId="Equation.3">
                  <p:embed/>
                  <p:pic>
                    <p:nvPicPr>
                      <p:cNvPr id="139270" name="Object 9">
                        <a:extLst>
                          <a:ext uri="{FF2B5EF4-FFF2-40B4-BE49-F238E27FC236}">
                            <a16:creationId xmlns:a16="http://schemas.microsoft.com/office/drawing/2014/main" id="{296A5204-9F65-4FA4-AD53-FA0E0BBE59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2852738"/>
                        <a:ext cx="1582738" cy="6572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1" name="Object 10">
            <a:extLst>
              <a:ext uri="{FF2B5EF4-FFF2-40B4-BE49-F238E27FC236}">
                <a16:creationId xmlns:a16="http://schemas.microsoft.com/office/drawing/2014/main" id="{6E0F6F27-F4B3-4FD8-B7E6-1F932259474B}"/>
              </a:ext>
            </a:extLst>
          </p:cNvPr>
          <p:cNvGraphicFramePr>
            <a:graphicFrameLocks noChangeAspect="1"/>
          </p:cNvGraphicFramePr>
          <p:nvPr/>
        </p:nvGraphicFramePr>
        <p:xfrm>
          <a:off x="3132138" y="2852738"/>
          <a:ext cx="2160587" cy="650875"/>
        </p:xfrm>
        <a:graphic>
          <a:graphicData uri="http://schemas.openxmlformats.org/presentationml/2006/ole">
            <mc:AlternateContent xmlns:mc="http://schemas.openxmlformats.org/markup-compatibility/2006">
              <mc:Choice xmlns:v="urn:schemas-microsoft-com:vml" Requires="v">
                <p:oleObj spid="_x0000_s23611" name="公式" r:id="rId9" imgW="1384300" imgH="419100" progId="Equation.3">
                  <p:embed/>
                </p:oleObj>
              </mc:Choice>
              <mc:Fallback>
                <p:oleObj name="公式" r:id="rId9" imgW="1384300" imgH="419100" progId="Equation.3">
                  <p:embed/>
                  <p:pic>
                    <p:nvPicPr>
                      <p:cNvPr id="139271" name="Object 10">
                        <a:extLst>
                          <a:ext uri="{FF2B5EF4-FFF2-40B4-BE49-F238E27FC236}">
                            <a16:creationId xmlns:a16="http://schemas.microsoft.com/office/drawing/2014/main" id="{6E0F6F27-F4B3-4FD8-B7E6-1F932259474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2138" y="2852738"/>
                        <a:ext cx="2160587" cy="6508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2" name="Object 11">
            <a:extLst>
              <a:ext uri="{FF2B5EF4-FFF2-40B4-BE49-F238E27FC236}">
                <a16:creationId xmlns:a16="http://schemas.microsoft.com/office/drawing/2014/main" id="{29311026-7D13-4010-93D7-3C991B91C649}"/>
              </a:ext>
            </a:extLst>
          </p:cNvPr>
          <p:cNvGraphicFramePr>
            <a:graphicFrameLocks noChangeAspect="1"/>
          </p:cNvGraphicFramePr>
          <p:nvPr/>
        </p:nvGraphicFramePr>
        <p:xfrm>
          <a:off x="5337175" y="2835275"/>
          <a:ext cx="1971675" cy="660400"/>
        </p:xfrm>
        <a:graphic>
          <a:graphicData uri="http://schemas.openxmlformats.org/presentationml/2006/ole">
            <mc:AlternateContent xmlns:mc="http://schemas.openxmlformats.org/markup-compatibility/2006">
              <mc:Choice xmlns:v="urn:schemas-microsoft-com:vml" Requires="v">
                <p:oleObj spid="_x0000_s23612" name="公式" r:id="rId11" imgW="1320227" imgH="444307" progId="Equation.3">
                  <p:embed/>
                </p:oleObj>
              </mc:Choice>
              <mc:Fallback>
                <p:oleObj name="公式" r:id="rId11" imgW="1320227" imgH="444307" progId="Equation.3">
                  <p:embed/>
                  <p:pic>
                    <p:nvPicPr>
                      <p:cNvPr id="139272" name="Object 11">
                        <a:extLst>
                          <a:ext uri="{FF2B5EF4-FFF2-40B4-BE49-F238E27FC236}">
                            <a16:creationId xmlns:a16="http://schemas.microsoft.com/office/drawing/2014/main" id="{29311026-7D13-4010-93D7-3C991B91C64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37175" y="2835275"/>
                        <a:ext cx="1971675" cy="6604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3" name="Object 12">
            <a:extLst>
              <a:ext uri="{FF2B5EF4-FFF2-40B4-BE49-F238E27FC236}">
                <a16:creationId xmlns:a16="http://schemas.microsoft.com/office/drawing/2014/main" id="{C17C42A4-79A2-4378-A73E-E884C3E5811B}"/>
              </a:ext>
            </a:extLst>
          </p:cNvPr>
          <p:cNvGraphicFramePr>
            <a:graphicFrameLocks noChangeAspect="1"/>
          </p:cNvGraphicFramePr>
          <p:nvPr/>
        </p:nvGraphicFramePr>
        <p:xfrm>
          <a:off x="1476375" y="3573463"/>
          <a:ext cx="3671888" cy="384175"/>
        </p:xfrm>
        <a:graphic>
          <a:graphicData uri="http://schemas.openxmlformats.org/presentationml/2006/ole">
            <mc:AlternateContent xmlns:mc="http://schemas.openxmlformats.org/markup-compatibility/2006">
              <mc:Choice xmlns:v="urn:schemas-microsoft-com:vml" Requires="v">
                <p:oleObj spid="_x0000_s23613" name="公式" r:id="rId13" imgW="2425700" imgH="254000" progId="Equation.3">
                  <p:embed/>
                </p:oleObj>
              </mc:Choice>
              <mc:Fallback>
                <p:oleObj name="公式" r:id="rId13" imgW="2425700" imgH="254000" progId="Equation.3">
                  <p:embed/>
                  <p:pic>
                    <p:nvPicPr>
                      <p:cNvPr id="139273" name="Object 12">
                        <a:extLst>
                          <a:ext uri="{FF2B5EF4-FFF2-40B4-BE49-F238E27FC236}">
                            <a16:creationId xmlns:a16="http://schemas.microsoft.com/office/drawing/2014/main" id="{C17C42A4-79A2-4378-A73E-E884C3E5811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76375" y="3573463"/>
                        <a:ext cx="3671888" cy="3841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274" name="Object 13">
            <a:extLst>
              <a:ext uri="{FF2B5EF4-FFF2-40B4-BE49-F238E27FC236}">
                <a16:creationId xmlns:a16="http://schemas.microsoft.com/office/drawing/2014/main" id="{120381AC-55D5-408A-83DE-6C0B23B788CE}"/>
              </a:ext>
            </a:extLst>
          </p:cNvPr>
          <p:cNvGraphicFramePr>
            <a:graphicFrameLocks noChangeAspect="1"/>
          </p:cNvGraphicFramePr>
          <p:nvPr/>
        </p:nvGraphicFramePr>
        <p:xfrm>
          <a:off x="5364163" y="3573463"/>
          <a:ext cx="2160587" cy="363537"/>
        </p:xfrm>
        <a:graphic>
          <a:graphicData uri="http://schemas.openxmlformats.org/presentationml/2006/ole">
            <mc:AlternateContent xmlns:mc="http://schemas.openxmlformats.org/markup-compatibility/2006">
              <mc:Choice xmlns:v="urn:schemas-microsoft-com:vml" Requires="v">
                <p:oleObj spid="_x0000_s23614" name="公式" r:id="rId15" imgW="1358900" imgH="228600" progId="Equation.3">
                  <p:embed/>
                </p:oleObj>
              </mc:Choice>
              <mc:Fallback>
                <p:oleObj name="公式" r:id="rId15" imgW="1358900" imgH="228600" progId="Equation.3">
                  <p:embed/>
                  <p:pic>
                    <p:nvPicPr>
                      <p:cNvPr id="139274" name="Object 13">
                        <a:extLst>
                          <a:ext uri="{FF2B5EF4-FFF2-40B4-BE49-F238E27FC236}">
                            <a16:creationId xmlns:a16="http://schemas.microsoft.com/office/drawing/2014/main" id="{120381AC-55D5-408A-83DE-6C0B23B788C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64163" y="3573463"/>
                        <a:ext cx="2160587" cy="363537"/>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5" name="Text Box 14">
            <a:extLst>
              <a:ext uri="{FF2B5EF4-FFF2-40B4-BE49-F238E27FC236}">
                <a16:creationId xmlns:a16="http://schemas.microsoft.com/office/drawing/2014/main" id="{916FAF44-D849-4C95-9AAF-AE4FF60ED45E}"/>
              </a:ext>
            </a:extLst>
          </p:cNvPr>
          <p:cNvSpPr txBox="1">
            <a:spLocks noChangeArrowheads="1"/>
          </p:cNvSpPr>
          <p:nvPr/>
        </p:nvSpPr>
        <p:spPr bwMode="auto">
          <a:xfrm>
            <a:off x="1187450" y="4941888"/>
            <a:ext cx="33845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2200" b="1">
                <a:solidFill>
                  <a:srgbClr val="000099"/>
                </a:solidFill>
                <a:latin typeface="Times New Roman" panose="02020603050405020304" pitchFamily="18" charset="0"/>
              </a:rPr>
              <a:t>对</a:t>
            </a:r>
            <a:r>
              <a:rPr kumimoji="1" lang="en-US" altLang="zh-CN" sz="2200" b="1">
                <a:solidFill>
                  <a:srgbClr val="000099"/>
                </a:solidFill>
                <a:latin typeface="Times New Roman" panose="02020603050405020304" pitchFamily="18" charset="0"/>
              </a:rPr>
              <a:t>Antoine</a:t>
            </a:r>
            <a:r>
              <a:rPr kumimoji="1" lang="zh-CN" altLang="en-US" sz="2200" b="1">
                <a:solidFill>
                  <a:srgbClr val="000099"/>
                </a:solidFill>
                <a:latin typeface="Times New Roman" panose="02020603050405020304" pitchFamily="18" charset="0"/>
              </a:rPr>
              <a:t>方程：</a:t>
            </a:r>
          </a:p>
        </p:txBody>
      </p:sp>
      <p:graphicFrame>
        <p:nvGraphicFramePr>
          <p:cNvPr id="139276" name="Object 15">
            <a:extLst>
              <a:ext uri="{FF2B5EF4-FFF2-40B4-BE49-F238E27FC236}">
                <a16:creationId xmlns:a16="http://schemas.microsoft.com/office/drawing/2014/main" id="{B9CC12CB-8970-4E88-95C6-97035B357467}"/>
              </a:ext>
            </a:extLst>
          </p:cNvPr>
          <p:cNvGraphicFramePr>
            <a:graphicFrameLocks noChangeAspect="1"/>
          </p:cNvGraphicFramePr>
          <p:nvPr/>
        </p:nvGraphicFramePr>
        <p:xfrm>
          <a:off x="3492500" y="5661025"/>
          <a:ext cx="2738438" cy="411163"/>
        </p:xfrm>
        <a:graphic>
          <a:graphicData uri="http://schemas.openxmlformats.org/presentationml/2006/ole">
            <mc:AlternateContent xmlns:mc="http://schemas.openxmlformats.org/markup-compatibility/2006">
              <mc:Choice xmlns:v="urn:schemas-microsoft-com:vml" Requires="v">
                <p:oleObj spid="_x0000_s23615" name="Equation" r:id="rId17" imgW="1524000" imgH="228600" progId="Equation.3">
                  <p:embed/>
                </p:oleObj>
              </mc:Choice>
              <mc:Fallback>
                <p:oleObj name="Equation" r:id="rId17" imgW="1524000" imgH="228600" progId="Equation.3">
                  <p:embed/>
                  <p:pic>
                    <p:nvPicPr>
                      <p:cNvPr id="139276" name="Object 15">
                        <a:extLst>
                          <a:ext uri="{FF2B5EF4-FFF2-40B4-BE49-F238E27FC236}">
                            <a16:creationId xmlns:a16="http://schemas.microsoft.com/office/drawing/2014/main" id="{B9CC12CB-8970-4E88-95C6-97035B35746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92500" y="5661025"/>
                        <a:ext cx="2738438" cy="41116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277" name="Text Box 16">
            <a:extLst>
              <a:ext uri="{FF2B5EF4-FFF2-40B4-BE49-F238E27FC236}">
                <a16:creationId xmlns:a16="http://schemas.microsoft.com/office/drawing/2014/main" id="{0F0E579A-4D66-43C8-AADA-20D60BF26B47}"/>
              </a:ext>
            </a:extLst>
          </p:cNvPr>
          <p:cNvSpPr txBox="1">
            <a:spLocks noChangeArrowheads="1"/>
          </p:cNvSpPr>
          <p:nvPr/>
        </p:nvSpPr>
        <p:spPr bwMode="auto">
          <a:xfrm>
            <a:off x="1187450" y="5589588"/>
            <a:ext cx="338455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2200" b="1">
                <a:solidFill>
                  <a:srgbClr val="000099"/>
                </a:solidFill>
                <a:latin typeface="Times New Roman" panose="02020603050405020304" pitchFamily="18" charset="0"/>
              </a:rPr>
              <a:t>对</a:t>
            </a:r>
            <a:r>
              <a:rPr kumimoji="1" lang="en-US" altLang="zh-CN" sz="2200" b="1">
                <a:solidFill>
                  <a:srgbClr val="000099"/>
                </a:solidFill>
                <a:latin typeface="Times New Roman" panose="02020603050405020304" pitchFamily="18" charset="0"/>
              </a:rPr>
              <a:t>Riedel</a:t>
            </a:r>
            <a:r>
              <a:rPr kumimoji="1" lang="zh-CN" altLang="en-US" sz="2200" b="1">
                <a:solidFill>
                  <a:srgbClr val="000099"/>
                </a:solidFill>
                <a:latin typeface="Times New Roman" panose="02020603050405020304" pitchFamily="18" charset="0"/>
              </a:rPr>
              <a:t>方程：</a:t>
            </a:r>
          </a:p>
        </p:txBody>
      </p:sp>
      <p:graphicFrame>
        <p:nvGraphicFramePr>
          <p:cNvPr id="139278" name="Object 17">
            <a:extLst>
              <a:ext uri="{FF2B5EF4-FFF2-40B4-BE49-F238E27FC236}">
                <a16:creationId xmlns:a16="http://schemas.microsoft.com/office/drawing/2014/main" id="{6EA20438-BDC8-421A-8FF0-744FFA641269}"/>
              </a:ext>
            </a:extLst>
          </p:cNvPr>
          <p:cNvGraphicFramePr>
            <a:graphicFrameLocks noChangeAspect="1"/>
          </p:cNvGraphicFramePr>
          <p:nvPr/>
        </p:nvGraphicFramePr>
        <p:xfrm>
          <a:off x="4284663" y="4149725"/>
          <a:ext cx="2374900" cy="431800"/>
        </p:xfrm>
        <a:graphic>
          <a:graphicData uri="http://schemas.openxmlformats.org/presentationml/2006/ole">
            <mc:AlternateContent xmlns:mc="http://schemas.openxmlformats.org/markup-compatibility/2006">
              <mc:Choice xmlns:v="urn:schemas-microsoft-com:vml" Requires="v">
                <p:oleObj spid="_x0000_s23616" name="公式" r:id="rId19" imgW="1459866" imgH="241195" progId="Equation.3">
                  <p:embed/>
                </p:oleObj>
              </mc:Choice>
              <mc:Fallback>
                <p:oleObj name="公式" r:id="rId19" imgW="1459866" imgH="241195" progId="Equation.3">
                  <p:embed/>
                  <p:pic>
                    <p:nvPicPr>
                      <p:cNvPr id="139278" name="Object 17">
                        <a:extLst>
                          <a:ext uri="{FF2B5EF4-FFF2-40B4-BE49-F238E27FC236}">
                            <a16:creationId xmlns:a16="http://schemas.microsoft.com/office/drawing/2014/main" id="{6EA20438-BDC8-421A-8FF0-744FFA64126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84663" y="4149725"/>
                        <a:ext cx="2374900" cy="4318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a:extLst>
              <a:ext uri="{FF2B5EF4-FFF2-40B4-BE49-F238E27FC236}">
                <a16:creationId xmlns:a16="http://schemas.microsoft.com/office/drawing/2014/main" id="{928DAAE8-1CF2-4B5B-9C82-B2370CA05278}"/>
              </a:ext>
            </a:extLst>
          </p:cNvPr>
          <p:cNvSpPr>
            <a:spLocks noGrp="1" noChangeArrowheads="1"/>
          </p:cNvSpPr>
          <p:nvPr>
            <p:ph type="title"/>
          </p:nvPr>
        </p:nvSpPr>
        <p:spPr/>
        <p:txBody>
          <a:bodyPr/>
          <a:lstStyle/>
          <a:p>
            <a:endParaRPr lang="zh-CN" altLang="en-US"/>
          </a:p>
        </p:txBody>
      </p:sp>
      <p:sp>
        <p:nvSpPr>
          <p:cNvPr id="140291" name="内容占位符 2">
            <a:extLst>
              <a:ext uri="{FF2B5EF4-FFF2-40B4-BE49-F238E27FC236}">
                <a16:creationId xmlns:a16="http://schemas.microsoft.com/office/drawing/2014/main" id="{F48B57D7-3DE3-4C56-A03A-203EC2D6F533}"/>
              </a:ext>
            </a:extLst>
          </p:cNvPr>
          <p:cNvSpPr>
            <a:spLocks noGrp="1" noChangeArrowheads="1"/>
          </p:cNvSpPr>
          <p:nvPr>
            <p:ph idx="1"/>
          </p:nvPr>
        </p:nvSpPr>
        <p:spPr>
          <a:xfrm>
            <a:off x="539750" y="1700213"/>
            <a:ext cx="8001000" cy="4267200"/>
          </a:xfrm>
        </p:spPr>
        <p:txBody>
          <a:bodyPr/>
          <a:lstStyle/>
          <a:p>
            <a:r>
              <a:rPr lang="zh-CN" altLang="en-US" sz="3200" b="1">
                <a:latin typeface="Times New Roman" panose="02020603050405020304" pitchFamily="18" charset="0"/>
              </a:rPr>
              <a:t>利用</a:t>
            </a:r>
            <a:r>
              <a:rPr lang="zh-CN" altLang="en-US" sz="3200" b="1">
                <a:latin typeface="Arial" panose="020B0604020202020204" pitchFamily="34" charset="0"/>
              </a:rPr>
              <a:t>蒸气压方程</a:t>
            </a:r>
          </a:p>
          <a:p>
            <a:endParaRPr lang="zh-CN" altLang="en-US"/>
          </a:p>
        </p:txBody>
      </p:sp>
      <p:graphicFrame>
        <p:nvGraphicFramePr>
          <p:cNvPr id="140292" name="对象 3">
            <a:extLst>
              <a:ext uri="{FF2B5EF4-FFF2-40B4-BE49-F238E27FC236}">
                <a16:creationId xmlns:a16="http://schemas.microsoft.com/office/drawing/2014/main" id="{81F3261F-A36E-40D6-8AB5-22882B159401}"/>
              </a:ext>
            </a:extLst>
          </p:cNvPr>
          <p:cNvGraphicFramePr>
            <a:graphicFrameLocks noChangeAspect="1"/>
          </p:cNvGraphicFramePr>
          <p:nvPr/>
        </p:nvGraphicFramePr>
        <p:xfrm>
          <a:off x="2124075" y="2492375"/>
          <a:ext cx="4159250" cy="1441450"/>
        </p:xfrm>
        <a:graphic>
          <a:graphicData uri="http://schemas.openxmlformats.org/presentationml/2006/ole">
            <mc:AlternateContent xmlns:mc="http://schemas.openxmlformats.org/markup-compatibility/2006">
              <mc:Choice xmlns:v="urn:schemas-microsoft-com:vml" Requires="v">
                <p:oleObj spid="_x0000_s24590" name="Equation" r:id="rId3" imgW="1320800" imgH="457200" progId="Equation.DSMT4">
                  <p:embed/>
                </p:oleObj>
              </mc:Choice>
              <mc:Fallback>
                <p:oleObj name="Equation" r:id="rId3" imgW="1320800" imgH="457200" progId="Equation.DSMT4">
                  <p:embed/>
                  <p:pic>
                    <p:nvPicPr>
                      <p:cNvPr id="140292" name="对象 3">
                        <a:extLst>
                          <a:ext uri="{FF2B5EF4-FFF2-40B4-BE49-F238E27FC236}">
                            <a16:creationId xmlns:a16="http://schemas.microsoft.com/office/drawing/2014/main" id="{81F3261F-A36E-40D6-8AB5-22882B1594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492375"/>
                        <a:ext cx="4159250" cy="14414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0293" name="对象 4">
            <a:extLst>
              <a:ext uri="{FF2B5EF4-FFF2-40B4-BE49-F238E27FC236}">
                <a16:creationId xmlns:a16="http://schemas.microsoft.com/office/drawing/2014/main" id="{0D510541-2EBB-4EB6-808C-ADF57864293B}"/>
              </a:ext>
            </a:extLst>
          </p:cNvPr>
          <p:cNvGraphicFramePr>
            <a:graphicFrameLocks noChangeAspect="1"/>
          </p:cNvGraphicFramePr>
          <p:nvPr/>
        </p:nvGraphicFramePr>
        <p:xfrm>
          <a:off x="1042988" y="4437063"/>
          <a:ext cx="7412037" cy="720725"/>
        </p:xfrm>
        <a:graphic>
          <a:graphicData uri="http://schemas.openxmlformats.org/presentationml/2006/ole">
            <mc:AlternateContent xmlns:mc="http://schemas.openxmlformats.org/markup-compatibility/2006">
              <mc:Choice xmlns:v="urn:schemas-microsoft-com:vml" Requires="v">
                <p:oleObj spid="_x0000_s24591" name="Equation" r:id="rId5" imgW="2324100" imgH="228600" progId="Equation.DSMT4">
                  <p:embed/>
                </p:oleObj>
              </mc:Choice>
              <mc:Fallback>
                <p:oleObj name="Equation" r:id="rId5" imgW="2324100" imgH="228600" progId="Equation.DSMT4">
                  <p:embed/>
                  <p:pic>
                    <p:nvPicPr>
                      <p:cNvPr id="140293" name="对象 4">
                        <a:extLst>
                          <a:ext uri="{FF2B5EF4-FFF2-40B4-BE49-F238E27FC236}">
                            <a16:creationId xmlns:a16="http://schemas.microsoft.com/office/drawing/2014/main" id="{0D510541-2EBB-4EB6-808C-ADF5786429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4437063"/>
                        <a:ext cx="7412037" cy="72072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a:extLst>
              <a:ext uri="{FF2B5EF4-FFF2-40B4-BE49-F238E27FC236}">
                <a16:creationId xmlns:a16="http://schemas.microsoft.com/office/drawing/2014/main" id="{1FC1B182-23BB-4844-8821-EADE6619C50C}"/>
              </a:ext>
            </a:extLst>
          </p:cNvPr>
          <p:cNvSpPr>
            <a:spLocks noGrp="1" noChangeArrowheads="1"/>
          </p:cNvSpPr>
          <p:nvPr>
            <p:ph type="title"/>
          </p:nvPr>
        </p:nvSpPr>
        <p:spPr/>
        <p:txBody>
          <a:bodyPr/>
          <a:lstStyle/>
          <a:p>
            <a:endParaRPr lang="zh-CN" altLang="en-US"/>
          </a:p>
        </p:txBody>
      </p:sp>
      <p:sp>
        <p:nvSpPr>
          <p:cNvPr id="141315" name="内容占位符 2">
            <a:extLst>
              <a:ext uri="{FF2B5EF4-FFF2-40B4-BE49-F238E27FC236}">
                <a16:creationId xmlns:a16="http://schemas.microsoft.com/office/drawing/2014/main" id="{84FD0AF3-14AD-4676-B494-7DEBE3557F0B}"/>
              </a:ext>
            </a:extLst>
          </p:cNvPr>
          <p:cNvSpPr>
            <a:spLocks noGrp="1" noChangeArrowheads="1"/>
          </p:cNvSpPr>
          <p:nvPr>
            <p:ph idx="1"/>
          </p:nvPr>
        </p:nvSpPr>
        <p:spPr/>
        <p:txBody>
          <a:bodyPr/>
          <a:lstStyle/>
          <a:p>
            <a:r>
              <a:rPr lang="zh-CN" altLang="en-US" sz="3200" b="1">
                <a:latin typeface="Times New Roman" panose="02020603050405020304" pitchFamily="18" charset="0"/>
              </a:rPr>
              <a:t>但△</a:t>
            </a:r>
            <a:r>
              <a:rPr lang="en-US" altLang="zh-CN" sz="3200" b="1">
                <a:latin typeface="Times New Roman" panose="02020603050405020304" pitchFamily="18" charset="0"/>
              </a:rPr>
              <a:t>Z</a:t>
            </a:r>
            <a:r>
              <a:rPr lang="zh-CN" altLang="en-US" sz="3200" b="1">
                <a:latin typeface="Times New Roman" panose="02020603050405020304" pitchFamily="18" charset="0"/>
              </a:rPr>
              <a:t>通常使用经验关联式：</a:t>
            </a:r>
          </a:p>
          <a:p>
            <a:endParaRPr lang="zh-CN" altLang="en-US"/>
          </a:p>
        </p:txBody>
      </p:sp>
      <p:graphicFrame>
        <p:nvGraphicFramePr>
          <p:cNvPr id="141316" name="对象 3">
            <a:extLst>
              <a:ext uri="{FF2B5EF4-FFF2-40B4-BE49-F238E27FC236}">
                <a16:creationId xmlns:a16="http://schemas.microsoft.com/office/drawing/2014/main" id="{6CDD8867-6DAF-4A19-9DD7-7971AE3BC26F}"/>
              </a:ext>
            </a:extLst>
          </p:cNvPr>
          <p:cNvGraphicFramePr>
            <a:graphicFrameLocks noGrp="1" noChangeAspect="1"/>
          </p:cNvGraphicFramePr>
          <p:nvPr/>
        </p:nvGraphicFramePr>
        <p:xfrm>
          <a:off x="1979613" y="2349500"/>
          <a:ext cx="3841750" cy="1871663"/>
        </p:xfrm>
        <a:graphic>
          <a:graphicData uri="http://schemas.openxmlformats.org/presentationml/2006/ole">
            <mc:AlternateContent xmlns:mc="http://schemas.openxmlformats.org/markup-compatibility/2006">
              <mc:Choice xmlns:v="urn:schemas-microsoft-com:vml" Requires="v">
                <p:oleObj spid="_x0000_s25614" name="Equation" r:id="rId3" imgW="1041400" imgH="508000" progId="Equation.DSMT4">
                  <p:embed/>
                </p:oleObj>
              </mc:Choice>
              <mc:Fallback>
                <p:oleObj name="Equation" r:id="rId3" imgW="1041400" imgH="508000" progId="Equation.DSMT4">
                  <p:embed/>
                  <p:pic>
                    <p:nvPicPr>
                      <p:cNvPr id="141316" name="对象 3">
                        <a:extLst>
                          <a:ext uri="{FF2B5EF4-FFF2-40B4-BE49-F238E27FC236}">
                            <a16:creationId xmlns:a16="http://schemas.microsoft.com/office/drawing/2014/main" id="{6CDD8867-6DAF-4A19-9DD7-7971AE3BC26F}"/>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349500"/>
                        <a:ext cx="3841750" cy="1871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1317" name="对象 4">
            <a:extLst>
              <a:ext uri="{FF2B5EF4-FFF2-40B4-BE49-F238E27FC236}">
                <a16:creationId xmlns:a16="http://schemas.microsoft.com/office/drawing/2014/main" id="{0E48C44C-3C92-491E-A6EF-655B6824141A}"/>
              </a:ext>
            </a:extLst>
          </p:cNvPr>
          <p:cNvGraphicFramePr>
            <a:graphicFrameLocks noGrp="1" noChangeAspect="1"/>
          </p:cNvGraphicFramePr>
          <p:nvPr/>
        </p:nvGraphicFramePr>
        <p:xfrm>
          <a:off x="4140200" y="4365625"/>
          <a:ext cx="2087563" cy="887413"/>
        </p:xfrm>
        <a:graphic>
          <a:graphicData uri="http://schemas.openxmlformats.org/presentationml/2006/ole">
            <mc:AlternateContent xmlns:mc="http://schemas.openxmlformats.org/markup-compatibility/2006">
              <mc:Choice xmlns:v="urn:schemas-microsoft-com:vml" Requires="v">
                <p:oleObj spid="_x0000_s25615" name="Equation" r:id="rId5" imgW="596641" imgH="253890" progId="Equation.DSMT4">
                  <p:embed/>
                </p:oleObj>
              </mc:Choice>
              <mc:Fallback>
                <p:oleObj name="Equation" r:id="rId5" imgW="596641" imgH="253890" progId="Equation.DSMT4">
                  <p:embed/>
                  <p:pic>
                    <p:nvPicPr>
                      <p:cNvPr id="141317" name="对象 4">
                        <a:extLst>
                          <a:ext uri="{FF2B5EF4-FFF2-40B4-BE49-F238E27FC236}">
                            <a16:creationId xmlns:a16="http://schemas.microsoft.com/office/drawing/2014/main" id="{0E48C44C-3C92-491E-A6EF-655B6824141A}"/>
                          </a:ext>
                        </a:extLst>
                      </p:cNvPr>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4365625"/>
                        <a:ext cx="2087563" cy="887413"/>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99544436-A266-409A-AE94-DBC80AAAE471}"/>
              </a:ext>
            </a:extLst>
          </p:cNvPr>
          <p:cNvSpPr>
            <a:spLocks noGrp="1" noChangeArrowheads="1"/>
          </p:cNvSpPr>
          <p:nvPr>
            <p:ph type="title"/>
          </p:nvPr>
        </p:nvSpPr>
        <p:spPr>
          <a:xfrm>
            <a:off x="574675" y="836613"/>
            <a:ext cx="8001000" cy="684212"/>
          </a:xfrm>
        </p:spPr>
        <p:txBody>
          <a:bodyPr/>
          <a:lstStyle/>
          <a:p>
            <a:r>
              <a:rPr lang="zh-CN" altLang="en-US" sz="2800" b="1">
                <a:solidFill>
                  <a:srgbClr val="CC3300"/>
                </a:solidFill>
                <a:latin typeface="Times New Roman" panose="02020603050405020304" pitchFamily="18" charset="0"/>
                <a:ea typeface="黑体" panose="02010609060101010101" pitchFamily="49" charset="-122"/>
              </a:rPr>
              <a:t>由对应态原理估算蒸发焓</a:t>
            </a:r>
          </a:p>
        </p:txBody>
      </p:sp>
      <p:sp>
        <p:nvSpPr>
          <p:cNvPr id="142339" name="Text Box 5">
            <a:extLst>
              <a:ext uri="{FF2B5EF4-FFF2-40B4-BE49-F238E27FC236}">
                <a16:creationId xmlns:a16="http://schemas.microsoft.com/office/drawing/2014/main" id="{23CD1973-3BDF-49B9-AFD5-AE8BF797EA6E}"/>
              </a:ext>
            </a:extLst>
          </p:cNvPr>
          <p:cNvSpPr txBox="1">
            <a:spLocks noChangeArrowheads="1"/>
          </p:cNvSpPr>
          <p:nvPr/>
        </p:nvSpPr>
        <p:spPr bwMode="auto">
          <a:xfrm>
            <a:off x="612775" y="1698625"/>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400" b="1">
                <a:solidFill>
                  <a:schemeClr val="accent2"/>
                </a:solidFill>
                <a:latin typeface="Times New Roman" panose="02020603050405020304" pitchFamily="18" charset="0"/>
              </a:rPr>
              <a:t>(1) Pitzer</a:t>
            </a:r>
            <a:r>
              <a:rPr kumimoji="1" lang="zh-CN" altLang="en-US" sz="2400" b="1">
                <a:solidFill>
                  <a:schemeClr val="accent2"/>
                </a:solidFill>
                <a:latin typeface="Times New Roman" panose="02020603050405020304" pitchFamily="18" charset="0"/>
              </a:rPr>
              <a:t>公式</a:t>
            </a:r>
            <a:r>
              <a:rPr kumimoji="1" lang="en-US" altLang="zh-CN" sz="2400" b="1">
                <a:solidFill>
                  <a:schemeClr val="accent2"/>
                </a:solidFill>
                <a:latin typeface="Times New Roman" panose="02020603050405020304" pitchFamily="18" charset="0"/>
              </a:rPr>
              <a:t>:</a:t>
            </a:r>
          </a:p>
        </p:txBody>
      </p:sp>
      <p:graphicFrame>
        <p:nvGraphicFramePr>
          <p:cNvPr id="142340" name="Object 6">
            <a:extLst>
              <a:ext uri="{FF2B5EF4-FFF2-40B4-BE49-F238E27FC236}">
                <a16:creationId xmlns:a16="http://schemas.microsoft.com/office/drawing/2014/main" id="{75A95A93-81CD-42B3-BA7D-491F089CCDF3}"/>
              </a:ext>
            </a:extLst>
          </p:cNvPr>
          <p:cNvGraphicFramePr>
            <a:graphicFrameLocks noChangeAspect="1"/>
          </p:cNvGraphicFramePr>
          <p:nvPr/>
        </p:nvGraphicFramePr>
        <p:xfrm>
          <a:off x="1981200" y="2298700"/>
          <a:ext cx="4816475" cy="798513"/>
        </p:xfrm>
        <a:graphic>
          <a:graphicData uri="http://schemas.openxmlformats.org/presentationml/2006/ole">
            <mc:AlternateContent xmlns:mc="http://schemas.openxmlformats.org/markup-compatibility/2006">
              <mc:Choice xmlns:v="urn:schemas-microsoft-com:vml" Requires="v">
                <p:oleObj spid="_x0000_s26644" name="Equation" r:id="rId3" imgW="2679700" imgH="444500" progId="Equation.3">
                  <p:embed/>
                </p:oleObj>
              </mc:Choice>
              <mc:Fallback>
                <p:oleObj name="Equation" r:id="rId3" imgW="2679700" imgH="444500" progId="Equation.3">
                  <p:embed/>
                  <p:pic>
                    <p:nvPicPr>
                      <p:cNvPr id="142340" name="Object 6">
                        <a:extLst>
                          <a:ext uri="{FF2B5EF4-FFF2-40B4-BE49-F238E27FC236}">
                            <a16:creationId xmlns:a16="http://schemas.microsoft.com/office/drawing/2014/main" id="{75A95A93-81CD-42B3-BA7D-491F089CC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98700"/>
                        <a:ext cx="4816475" cy="79851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1" name="Text Box 7">
            <a:extLst>
              <a:ext uri="{FF2B5EF4-FFF2-40B4-BE49-F238E27FC236}">
                <a16:creationId xmlns:a16="http://schemas.microsoft.com/office/drawing/2014/main" id="{1CE0253C-8A87-4309-ACC8-62827767C549}"/>
              </a:ext>
            </a:extLst>
          </p:cNvPr>
          <p:cNvSpPr txBox="1">
            <a:spLocks noChangeArrowheads="1"/>
          </p:cNvSpPr>
          <p:nvPr/>
        </p:nvSpPr>
        <p:spPr bwMode="auto">
          <a:xfrm>
            <a:off x="973138" y="3138488"/>
            <a:ext cx="7343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zh-CN" altLang="en-US" sz="2400" b="1">
                <a:solidFill>
                  <a:srgbClr val="000099"/>
                </a:solidFill>
                <a:latin typeface="Times New Roman" panose="02020603050405020304" pitchFamily="18" charset="0"/>
              </a:rPr>
              <a:t>适用温度范围：</a:t>
            </a:r>
            <a:r>
              <a:rPr kumimoji="1" lang="en-US" altLang="zh-CN" sz="2400" b="1">
                <a:solidFill>
                  <a:srgbClr val="000099"/>
                </a:solidFill>
                <a:latin typeface="Times New Roman" panose="02020603050405020304" pitchFamily="18" charset="0"/>
              </a:rPr>
              <a:t>0.7&lt;T</a:t>
            </a:r>
            <a:r>
              <a:rPr kumimoji="1" lang="en-US" altLang="zh-CN" sz="2400" b="1" baseline="-25000">
                <a:solidFill>
                  <a:srgbClr val="000099"/>
                </a:solidFill>
                <a:latin typeface="Times New Roman" panose="02020603050405020304" pitchFamily="18" charset="0"/>
              </a:rPr>
              <a:t>r</a:t>
            </a:r>
            <a:r>
              <a:rPr kumimoji="1" lang="en-US" altLang="zh-CN" sz="2400" b="1">
                <a:solidFill>
                  <a:srgbClr val="000099"/>
                </a:solidFill>
                <a:latin typeface="Times New Roman" panose="02020603050405020304" pitchFamily="18" charset="0"/>
              </a:rPr>
              <a:t>&lt;1.0</a:t>
            </a:r>
            <a:r>
              <a:rPr kumimoji="1" lang="zh-CN" altLang="en-US" sz="2400" b="1">
                <a:solidFill>
                  <a:srgbClr val="000099"/>
                </a:solidFill>
                <a:latin typeface="Times New Roman" panose="02020603050405020304" pitchFamily="18" charset="0"/>
              </a:rPr>
              <a:t>。</a:t>
            </a:r>
          </a:p>
        </p:txBody>
      </p:sp>
      <p:sp>
        <p:nvSpPr>
          <p:cNvPr id="142342" name="Text Box 8">
            <a:extLst>
              <a:ext uri="{FF2B5EF4-FFF2-40B4-BE49-F238E27FC236}">
                <a16:creationId xmlns:a16="http://schemas.microsoft.com/office/drawing/2014/main" id="{B18CDDFE-BFDB-4D40-8A6C-EE291A2FD8CD}"/>
              </a:ext>
            </a:extLst>
          </p:cNvPr>
          <p:cNvSpPr txBox="1">
            <a:spLocks noChangeArrowheads="1"/>
          </p:cNvSpPr>
          <p:nvPr/>
        </p:nvSpPr>
        <p:spPr bwMode="auto">
          <a:xfrm>
            <a:off x="612775" y="3641725"/>
            <a:ext cx="81359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400" b="1">
                <a:solidFill>
                  <a:schemeClr val="accent2"/>
                </a:solidFill>
                <a:latin typeface="Times New Roman" panose="02020603050405020304" pitchFamily="18" charset="0"/>
              </a:rPr>
              <a:t>(2) Watson</a:t>
            </a:r>
            <a:r>
              <a:rPr kumimoji="1" lang="zh-CN" altLang="en-US" sz="2400" b="1">
                <a:solidFill>
                  <a:schemeClr val="accent2"/>
                </a:solidFill>
                <a:latin typeface="Times New Roman" panose="02020603050405020304" pitchFamily="18" charset="0"/>
              </a:rPr>
              <a:t>公式</a:t>
            </a:r>
            <a:r>
              <a:rPr kumimoji="1" lang="en-US" altLang="zh-CN" sz="2400" b="1">
                <a:solidFill>
                  <a:schemeClr val="accent2"/>
                </a:solidFill>
                <a:latin typeface="Times New Roman" panose="02020603050405020304" pitchFamily="18" charset="0"/>
              </a:rPr>
              <a:t>:</a:t>
            </a:r>
            <a:br>
              <a:rPr kumimoji="1" lang="en-US" altLang="zh-CN" sz="2400" b="1">
                <a:solidFill>
                  <a:srgbClr val="000099"/>
                </a:solidFill>
                <a:latin typeface="Times New Roman" panose="02020603050405020304" pitchFamily="18" charset="0"/>
              </a:rPr>
            </a:b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当已知某一个温度</a:t>
            </a:r>
            <a:r>
              <a:rPr kumimoji="1" lang="en-US" altLang="zh-CN" sz="2400" b="1">
                <a:solidFill>
                  <a:srgbClr val="000099"/>
                </a:solidFill>
                <a:latin typeface="Times New Roman" panose="02020603050405020304" pitchFamily="18" charset="0"/>
              </a:rPr>
              <a:t>(</a:t>
            </a:r>
            <a:r>
              <a:rPr kumimoji="1" lang="zh-CN" altLang="en-US" sz="2400" b="1">
                <a:solidFill>
                  <a:srgbClr val="000099"/>
                </a:solidFill>
                <a:latin typeface="Times New Roman" panose="02020603050405020304" pitchFamily="18" charset="0"/>
              </a:rPr>
              <a:t>如正常沸点</a:t>
            </a:r>
            <a:r>
              <a:rPr kumimoji="1" lang="en-US" altLang="zh-CN" sz="2400" b="1">
                <a:solidFill>
                  <a:srgbClr val="000099"/>
                </a:solidFill>
                <a:latin typeface="Times New Roman" panose="02020603050405020304" pitchFamily="18" charset="0"/>
              </a:rPr>
              <a:t>)</a:t>
            </a:r>
            <a:r>
              <a:rPr kumimoji="1" lang="zh-CN" altLang="en-US" sz="2400" b="1">
                <a:solidFill>
                  <a:srgbClr val="000099"/>
                </a:solidFill>
                <a:latin typeface="Times New Roman" panose="02020603050405020304" pitchFamily="18" charset="0"/>
              </a:rPr>
              <a:t>下的蒸发焓，可用下式计算另一个温度下的蒸发焓：</a:t>
            </a:r>
          </a:p>
        </p:txBody>
      </p:sp>
      <p:graphicFrame>
        <p:nvGraphicFramePr>
          <p:cNvPr id="142343" name="Object 9">
            <a:extLst>
              <a:ext uri="{FF2B5EF4-FFF2-40B4-BE49-F238E27FC236}">
                <a16:creationId xmlns:a16="http://schemas.microsoft.com/office/drawing/2014/main" id="{5DFE67CD-6D99-40E9-84FD-3AB5C9D34112}"/>
              </a:ext>
            </a:extLst>
          </p:cNvPr>
          <p:cNvGraphicFramePr>
            <a:graphicFrameLocks noChangeAspect="1"/>
          </p:cNvGraphicFramePr>
          <p:nvPr/>
        </p:nvGraphicFramePr>
        <p:xfrm>
          <a:off x="1981200" y="4964113"/>
          <a:ext cx="2693988" cy="912812"/>
        </p:xfrm>
        <a:graphic>
          <a:graphicData uri="http://schemas.openxmlformats.org/presentationml/2006/ole">
            <mc:AlternateContent xmlns:mc="http://schemas.openxmlformats.org/markup-compatibility/2006">
              <mc:Choice xmlns:v="urn:schemas-microsoft-com:vml" Requires="v">
                <p:oleObj spid="_x0000_s26645" name="Equation" r:id="rId5" imgW="1498600" imgH="508000" progId="Equation.3">
                  <p:embed/>
                </p:oleObj>
              </mc:Choice>
              <mc:Fallback>
                <p:oleObj name="Equation" r:id="rId5" imgW="1498600" imgH="508000" progId="Equation.3">
                  <p:embed/>
                  <p:pic>
                    <p:nvPicPr>
                      <p:cNvPr id="142343" name="Object 9">
                        <a:extLst>
                          <a:ext uri="{FF2B5EF4-FFF2-40B4-BE49-F238E27FC236}">
                            <a16:creationId xmlns:a16="http://schemas.microsoft.com/office/drawing/2014/main" id="{5DFE67CD-6D99-40E9-84FD-3AB5C9D341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964113"/>
                        <a:ext cx="2693988" cy="9128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2344" name="Object 10">
            <a:extLst>
              <a:ext uri="{FF2B5EF4-FFF2-40B4-BE49-F238E27FC236}">
                <a16:creationId xmlns:a16="http://schemas.microsoft.com/office/drawing/2014/main" id="{E105D8D6-A279-4A49-999C-D45F99DE250B}"/>
              </a:ext>
            </a:extLst>
          </p:cNvPr>
          <p:cNvGraphicFramePr>
            <a:graphicFrameLocks noChangeAspect="1"/>
          </p:cNvGraphicFramePr>
          <p:nvPr/>
        </p:nvGraphicFramePr>
        <p:xfrm>
          <a:off x="5005388" y="5251450"/>
          <a:ext cx="1895475" cy="320675"/>
        </p:xfrm>
        <a:graphic>
          <a:graphicData uri="http://schemas.openxmlformats.org/presentationml/2006/ole">
            <mc:AlternateContent xmlns:mc="http://schemas.openxmlformats.org/markup-compatibility/2006">
              <mc:Choice xmlns:v="urn:schemas-microsoft-com:vml" Requires="v">
                <p:oleObj spid="_x0000_s26646" name="公式" r:id="rId7" imgW="1053643" imgH="177723" progId="Equation.3">
                  <p:embed/>
                </p:oleObj>
              </mc:Choice>
              <mc:Fallback>
                <p:oleObj name="公式" r:id="rId7" imgW="1053643" imgH="177723" progId="Equation.3">
                  <p:embed/>
                  <p:pic>
                    <p:nvPicPr>
                      <p:cNvPr id="142344" name="Object 10">
                        <a:extLst>
                          <a:ext uri="{FF2B5EF4-FFF2-40B4-BE49-F238E27FC236}">
                            <a16:creationId xmlns:a16="http://schemas.microsoft.com/office/drawing/2014/main" id="{E105D8D6-A279-4A49-999C-D45F99DE25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5388" y="5251450"/>
                        <a:ext cx="1895475" cy="3206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5">
            <a:extLst>
              <a:ext uri="{FF2B5EF4-FFF2-40B4-BE49-F238E27FC236}">
                <a16:creationId xmlns:a16="http://schemas.microsoft.com/office/drawing/2014/main" id="{CA79F8A0-C1DB-4385-9EE6-9827232B2ED3}"/>
              </a:ext>
            </a:extLst>
          </p:cNvPr>
          <p:cNvSpPr>
            <a:spLocks noGrp="1" noChangeArrowheads="1"/>
          </p:cNvSpPr>
          <p:nvPr>
            <p:ph type="title"/>
          </p:nvPr>
        </p:nvSpPr>
        <p:spPr>
          <a:xfrm>
            <a:off x="574675" y="836613"/>
            <a:ext cx="8001000" cy="684212"/>
          </a:xfrm>
          <a:noFill/>
        </p:spPr>
        <p:txBody>
          <a:bodyPr/>
          <a:lstStyle/>
          <a:p>
            <a:r>
              <a:rPr lang="zh-CN" altLang="en-US" sz="2800" b="1">
                <a:solidFill>
                  <a:srgbClr val="CC3300"/>
                </a:solidFill>
                <a:latin typeface="Times New Roman" panose="02020603050405020304" pitchFamily="18" charset="0"/>
                <a:ea typeface="黑体" panose="02010609060101010101" pitchFamily="49" charset="-122"/>
              </a:rPr>
              <a:t>正常沸点蒸发焓的估算</a:t>
            </a:r>
          </a:p>
        </p:txBody>
      </p:sp>
      <p:graphicFrame>
        <p:nvGraphicFramePr>
          <p:cNvPr id="143363" name="Object 17">
            <a:extLst>
              <a:ext uri="{FF2B5EF4-FFF2-40B4-BE49-F238E27FC236}">
                <a16:creationId xmlns:a16="http://schemas.microsoft.com/office/drawing/2014/main" id="{71743BFD-5D7F-4540-8B21-38A3A76E2795}"/>
              </a:ext>
            </a:extLst>
          </p:cNvPr>
          <p:cNvGraphicFramePr>
            <a:graphicFrameLocks noChangeAspect="1"/>
          </p:cNvGraphicFramePr>
          <p:nvPr/>
        </p:nvGraphicFramePr>
        <p:xfrm>
          <a:off x="1763713" y="2852738"/>
          <a:ext cx="4635500" cy="798512"/>
        </p:xfrm>
        <a:graphic>
          <a:graphicData uri="http://schemas.openxmlformats.org/presentationml/2006/ole">
            <mc:AlternateContent xmlns:mc="http://schemas.openxmlformats.org/markup-compatibility/2006">
              <mc:Choice xmlns:v="urn:schemas-microsoft-com:vml" Requires="v">
                <p:oleObj spid="_x0000_s27668" name="Equation" r:id="rId3" imgW="2578100" imgH="444500" progId="Equation.3">
                  <p:embed/>
                </p:oleObj>
              </mc:Choice>
              <mc:Fallback>
                <p:oleObj name="Equation" r:id="rId3" imgW="2578100" imgH="444500" progId="Equation.3">
                  <p:embed/>
                  <p:pic>
                    <p:nvPicPr>
                      <p:cNvPr id="143363" name="Object 17">
                        <a:extLst>
                          <a:ext uri="{FF2B5EF4-FFF2-40B4-BE49-F238E27FC236}">
                            <a16:creationId xmlns:a16="http://schemas.microsoft.com/office/drawing/2014/main" id="{71743BFD-5D7F-4540-8B21-38A3A76E2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852738"/>
                        <a:ext cx="4635500" cy="79851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4" name="Object 18">
            <a:extLst>
              <a:ext uri="{FF2B5EF4-FFF2-40B4-BE49-F238E27FC236}">
                <a16:creationId xmlns:a16="http://schemas.microsoft.com/office/drawing/2014/main" id="{775A55E6-E628-4A1A-B041-886BD2855A7E}"/>
              </a:ext>
            </a:extLst>
          </p:cNvPr>
          <p:cNvGraphicFramePr>
            <a:graphicFrameLocks noChangeAspect="1"/>
          </p:cNvGraphicFramePr>
          <p:nvPr/>
        </p:nvGraphicFramePr>
        <p:xfrm>
          <a:off x="1763713" y="4102100"/>
          <a:ext cx="6054725" cy="766763"/>
        </p:xfrm>
        <a:graphic>
          <a:graphicData uri="http://schemas.openxmlformats.org/presentationml/2006/ole">
            <mc:AlternateContent xmlns:mc="http://schemas.openxmlformats.org/markup-compatibility/2006">
              <mc:Choice xmlns:v="urn:schemas-microsoft-com:vml" Requires="v">
                <p:oleObj spid="_x0000_s27669" name="公式" r:id="rId5" imgW="3505200" imgH="444500" progId="Equation.3">
                  <p:embed/>
                </p:oleObj>
              </mc:Choice>
              <mc:Fallback>
                <p:oleObj name="公式" r:id="rId5" imgW="3505200" imgH="444500" progId="Equation.3">
                  <p:embed/>
                  <p:pic>
                    <p:nvPicPr>
                      <p:cNvPr id="143364" name="Object 18">
                        <a:extLst>
                          <a:ext uri="{FF2B5EF4-FFF2-40B4-BE49-F238E27FC236}">
                            <a16:creationId xmlns:a16="http://schemas.microsoft.com/office/drawing/2014/main" id="{775A55E6-E628-4A1A-B041-886BD2855A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102100"/>
                        <a:ext cx="6054725" cy="76676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65" name="Object 19">
            <a:extLst>
              <a:ext uri="{FF2B5EF4-FFF2-40B4-BE49-F238E27FC236}">
                <a16:creationId xmlns:a16="http://schemas.microsoft.com/office/drawing/2014/main" id="{91E7A000-238E-476F-856A-D39DBA0F4169}"/>
              </a:ext>
            </a:extLst>
          </p:cNvPr>
          <p:cNvGraphicFramePr>
            <a:graphicFrameLocks noChangeAspect="1"/>
          </p:cNvGraphicFramePr>
          <p:nvPr/>
        </p:nvGraphicFramePr>
        <p:xfrm>
          <a:off x="1763713" y="5337175"/>
          <a:ext cx="6408737" cy="755650"/>
        </p:xfrm>
        <a:graphic>
          <a:graphicData uri="http://schemas.openxmlformats.org/presentationml/2006/ole">
            <mc:AlternateContent xmlns:mc="http://schemas.openxmlformats.org/markup-compatibility/2006">
              <mc:Choice xmlns:v="urn:schemas-microsoft-com:vml" Requires="v">
                <p:oleObj spid="_x0000_s27670" name="公式" r:id="rId7" imgW="3771900" imgH="444500" progId="Equation.3">
                  <p:embed/>
                </p:oleObj>
              </mc:Choice>
              <mc:Fallback>
                <p:oleObj name="公式" r:id="rId7" imgW="3771900" imgH="444500" progId="Equation.3">
                  <p:embed/>
                  <p:pic>
                    <p:nvPicPr>
                      <p:cNvPr id="143365" name="Object 19">
                        <a:extLst>
                          <a:ext uri="{FF2B5EF4-FFF2-40B4-BE49-F238E27FC236}">
                            <a16:creationId xmlns:a16="http://schemas.microsoft.com/office/drawing/2014/main" id="{91E7A000-238E-476F-856A-D39DBA0F416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337175"/>
                        <a:ext cx="6408737" cy="7556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366" name="Text Box 20">
            <a:extLst>
              <a:ext uri="{FF2B5EF4-FFF2-40B4-BE49-F238E27FC236}">
                <a16:creationId xmlns:a16="http://schemas.microsoft.com/office/drawing/2014/main" id="{0830187B-8E0D-4DAF-9884-B3E6E1F94F5E}"/>
              </a:ext>
            </a:extLst>
          </p:cNvPr>
          <p:cNvSpPr txBox="1">
            <a:spLocks noChangeArrowheads="1"/>
          </p:cNvSpPr>
          <p:nvPr/>
        </p:nvSpPr>
        <p:spPr bwMode="auto">
          <a:xfrm>
            <a:off x="612775" y="1698625"/>
            <a:ext cx="80645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50000"/>
              </a:spcBef>
              <a:buClrTx/>
              <a:buFontTx/>
              <a:buNone/>
            </a:pPr>
            <a:r>
              <a:rPr kumimoji="1" lang="en-US" altLang="zh-CN" sz="2400" b="1">
                <a:solidFill>
                  <a:srgbClr val="000099"/>
                </a:solidFill>
                <a:latin typeface="Times New Roman" panose="02020603050405020304" pitchFamily="18" charset="0"/>
              </a:rPr>
              <a:t>        </a:t>
            </a:r>
            <a:r>
              <a:rPr kumimoji="1" lang="zh-CN" altLang="en-US" sz="2400" b="1">
                <a:solidFill>
                  <a:srgbClr val="000099"/>
                </a:solidFill>
                <a:latin typeface="Times New Roman" panose="02020603050405020304" pitchFamily="18" charset="0"/>
              </a:rPr>
              <a:t>正常沸点下的汽化焓是很重要的热力学数据，可用以下几种方法进行估算，</a:t>
            </a:r>
            <a:r>
              <a:rPr kumimoji="1" lang="en-US" altLang="zh-CN" sz="2400" b="1">
                <a:solidFill>
                  <a:srgbClr val="000099"/>
                </a:solidFill>
                <a:latin typeface="Times New Roman" panose="02020603050405020304" pitchFamily="18" charset="0"/>
              </a:rPr>
              <a:t>p</a:t>
            </a:r>
            <a:r>
              <a:rPr kumimoji="1" lang="en-US" altLang="zh-CN" sz="2400" b="1" baseline="-25000">
                <a:solidFill>
                  <a:srgbClr val="000099"/>
                </a:solidFill>
                <a:latin typeface="Times New Roman" panose="02020603050405020304" pitchFamily="18" charset="0"/>
              </a:rPr>
              <a:t>c</a:t>
            </a:r>
            <a:r>
              <a:rPr kumimoji="1" lang="zh-CN" altLang="en-US" sz="2400" b="1">
                <a:solidFill>
                  <a:srgbClr val="000099"/>
                </a:solidFill>
                <a:latin typeface="Times New Roman" panose="02020603050405020304" pitchFamily="18" charset="0"/>
              </a:rPr>
              <a:t>的单位为</a:t>
            </a:r>
            <a:r>
              <a:rPr kumimoji="1" lang="en-US" altLang="zh-CN" sz="2400" b="1">
                <a:solidFill>
                  <a:srgbClr val="000099"/>
                </a:solidFill>
                <a:latin typeface="Times New Roman" panose="02020603050405020304" pitchFamily="18" charset="0"/>
              </a:rPr>
              <a:t>MPa</a:t>
            </a:r>
            <a:r>
              <a:rPr kumimoji="1" lang="zh-CN" altLang="en-US" sz="2400" b="1">
                <a:solidFill>
                  <a:srgbClr val="000099"/>
                </a:solidFill>
                <a:latin typeface="Times New Roman" panose="02020603050405020304" pitchFamily="18" charset="0"/>
              </a:rPr>
              <a:t>。</a:t>
            </a:r>
            <a:br>
              <a:rPr kumimoji="1" lang="zh-CN" altLang="en-US" sz="2400" b="1">
                <a:solidFill>
                  <a:srgbClr val="000099"/>
                </a:solidFill>
                <a:latin typeface="Times New Roman" panose="02020603050405020304" pitchFamily="18" charset="0"/>
              </a:rPr>
            </a:br>
            <a:r>
              <a:rPr kumimoji="1" lang="en-US" altLang="zh-CN" sz="2400" b="1">
                <a:solidFill>
                  <a:schemeClr val="accent2"/>
                </a:solidFill>
                <a:latin typeface="Times New Roman" panose="02020603050405020304" pitchFamily="18" charset="0"/>
              </a:rPr>
              <a:t>(1) Riedel</a:t>
            </a:r>
            <a:r>
              <a:rPr kumimoji="1" lang="zh-CN" altLang="en-US" sz="2400" b="1">
                <a:solidFill>
                  <a:schemeClr val="accent2"/>
                </a:solidFill>
                <a:latin typeface="Times New Roman" panose="02020603050405020304" pitchFamily="18" charset="0"/>
              </a:rPr>
              <a:t>法：</a:t>
            </a:r>
          </a:p>
        </p:txBody>
      </p:sp>
      <p:sp>
        <p:nvSpPr>
          <p:cNvPr id="143367" name="Text Box 21">
            <a:extLst>
              <a:ext uri="{FF2B5EF4-FFF2-40B4-BE49-F238E27FC236}">
                <a16:creationId xmlns:a16="http://schemas.microsoft.com/office/drawing/2014/main" id="{51E0A56E-10B2-4A0A-A3F2-441880D96611}"/>
              </a:ext>
            </a:extLst>
          </p:cNvPr>
          <p:cNvSpPr txBox="1">
            <a:spLocks noChangeArrowheads="1"/>
          </p:cNvSpPr>
          <p:nvPr/>
        </p:nvSpPr>
        <p:spPr bwMode="auto">
          <a:xfrm>
            <a:off x="612775" y="3644900"/>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400" b="1">
                <a:solidFill>
                  <a:schemeClr val="accent2"/>
                </a:solidFill>
                <a:latin typeface="Times New Roman" panose="02020603050405020304" pitchFamily="18" charset="0"/>
              </a:rPr>
              <a:t>(2) Chen</a:t>
            </a:r>
            <a:r>
              <a:rPr kumimoji="1" lang="zh-CN" altLang="en-US" sz="2400" b="1">
                <a:solidFill>
                  <a:schemeClr val="accent2"/>
                </a:solidFill>
                <a:latin typeface="Times New Roman" panose="02020603050405020304" pitchFamily="18" charset="0"/>
              </a:rPr>
              <a:t>法</a:t>
            </a:r>
            <a:r>
              <a:rPr kumimoji="1" lang="en-US" altLang="zh-CN" sz="2400" b="1">
                <a:solidFill>
                  <a:schemeClr val="accent2"/>
                </a:solidFill>
                <a:latin typeface="Times New Roman" panose="02020603050405020304" pitchFamily="18" charset="0"/>
              </a:rPr>
              <a:t>:</a:t>
            </a:r>
          </a:p>
        </p:txBody>
      </p:sp>
      <p:sp>
        <p:nvSpPr>
          <p:cNvPr id="143368" name="Text Box 22">
            <a:extLst>
              <a:ext uri="{FF2B5EF4-FFF2-40B4-BE49-F238E27FC236}">
                <a16:creationId xmlns:a16="http://schemas.microsoft.com/office/drawing/2014/main" id="{6DCC71D5-1EC1-4DFF-99A3-4CE68B5FCEF8}"/>
              </a:ext>
            </a:extLst>
          </p:cNvPr>
          <p:cNvSpPr txBox="1">
            <a:spLocks noChangeArrowheads="1"/>
          </p:cNvSpPr>
          <p:nvPr/>
        </p:nvSpPr>
        <p:spPr bwMode="auto">
          <a:xfrm>
            <a:off x="611188" y="4868863"/>
            <a:ext cx="8064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kumimoji="1" lang="en-US" altLang="zh-CN" sz="2400" b="1">
                <a:solidFill>
                  <a:schemeClr val="accent2"/>
                </a:solidFill>
                <a:latin typeface="Times New Roman" panose="02020603050405020304" pitchFamily="18" charset="0"/>
              </a:rPr>
              <a:t>(3) Procopio-Su</a:t>
            </a:r>
            <a:r>
              <a:rPr kumimoji="1" lang="zh-CN" altLang="en-US" sz="2400" b="1">
                <a:solidFill>
                  <a:schemeClr val="accent2"/>
                </a:solidFill>
                <a:latin typeface="Times New Roman" panose="02020603050405020304" pitchFamily="18" charset="0"/>
              </a:rPr>
              <a:t>法</a:t>
            </a:r>
            <a:r>
              <a:rPr kumimoji="1" lang="en-US" altLang="zh-CN" sz="2400" b="1">
                <a:solidFill>
                  <a:schemeClr val="accent2"/>
                </a:solidFill>
                <a:latin typeface="Times New Roman" panose="02020603050405020304" pitchFamily="18" charset="0"/>
              </a:rPr>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5F5FC9D-E19B-4519-B921-FC4908743A63}"/>
              </a:ext>
            </a:extLst>
          </p:cNvPr>
          <p:cNvSpPr>
            <a:spLocks noGrp="1" noChangeArrowheads="1"/>
          </p:cNvSpPr>
          <p:nvPr>
            <p:ph type="title"/>
          </p:nvPr>
        </p:nvSpPr>
        <p:spPr/>
        <p:txBody>
          <a:bodyPr/>
          <a:lstStyle/>
          <a:p>
            <a:pPr eaLnBrk="1" hangingPunct="1"/>
            <a:endParaRPr lang="zh-CN" altLang="en-US" dirty="0"/>
          </a:p>
        </p:txBody>
      </p:sp>
      <p:pic>
        <p:nvPicPr>
          <p:cNvPr id="8195" name="Picture 5" descr="https://wkretype.bdimg.com/retype/zoom/beb10af1856a561252d36faa?pn=19&amp;o=jpg_6&amp;md5sum=0aad7c002a5f8543fbb8110ba7f0220a&amp;sign=d0468ea2b0&amp;png=65059-68459&amp;jpg=1838742-1947728">
            <a:extLst>
              <a:ext uri="{FF2B5EF4-FFF2-40B4-BE49-F238E27FC236}">
                <a16:creationId xmlns:a16="http://schemas.microsoft.com/office/drawing/2014/main" id="{54F56A15-6123-470B-8321-0E5CF177AE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a:extLst>
              <a:ext uri="{FF2B5EF4-FFF2-40B4-BE49-F238E27FC236}">
                <a16:creationId xmlns:a16="http://schemas.microsoft.com/office/drawing/2014/main" id="{F72A3EA5-EE37-4233-8085-1DE46872DF19}"/>
              </a:ext>
            </a:extLst>
          </p:cNvPr>
          <p:cNvSpPr>
            <a:spLocks noGrp="1" noChangeArrowheads="1"/>
          </p:cNvSpPr>
          <p:nvPr>
            <p:ph type="title"/>
          </p:nvPr>
        </p:nvSpPr>
        <p:spPr/>
        <p:txBody>
          <a:bodyPr/>
          <a:lstStyle/>
          <a:p>
            <a:endParaRPr lang="zh-CN" altLang="en-US"/>
          </a:p>
        </p:txBody>
      </p:sp>
      <p:sp>
        <p:nvSpPr>
          <p:cNvPr id="144387" name="内容占位符 2">
            <a:extLst>
              <a:ext uri="{FF2B5EF4-FFF2-40B4-BE49-F238E27FC236}">
                <a16:creationId xmlns:a16="http://schemas.microsoft.com/office/drawing/2014/main" id="{2B3D1FE8-DB41-4D7D-8284-7E6DAB3F3F6C}"/>
              </a:ext>
            </a:extLst>
          </p:cNvPr>
          <p:cNvSpPr>
            <a:spLocks noGrp="1" noChangeArrowheads="1"/>
          </p:cNvSpPr>
          <p:nvPr>
            <p:ph idx="1"/>
          </p:nvPr>
        </p:nvSpPr>
        <p:spPr/>
        <p:txBody>
          <a:bodyPr/>
          <a:lstStyle/>
          <a:p>
            <a:r>
              <a:rPr lang="zh-CN" altLang="en-US" sz="3200" b="1">
                <a:solidFill>
                  <a:srgbClr val="FF33CC"/>
                </a:solidFill>
                <a:latin typeface="Times New Roman" panose="02020603050405020304" pitchFamily="18" charset="0"/>
              </a:rPr>
              <a:t>汽化熵</a:t>
            </a:r>
            <a:r>
              <a:rPr lang="zh-CN" altLang="en-US" sz="3200" b="1">
                <a:latin typeface="Times New Roman" panose="02020603050405020304" pitchFamily="18" charset="0"/>
              </a:rPr>
              <a:t>等于汽化焓除以汽化温度。</a:t>
            </a:r>
            <a:endParaRPr lang="zh-CN" altLang="en-US" b="1"/>
          </a:p>
          <a:p>
            <a:endParaRPr lang="zh-CN" altLang="en-US"/>
          </a:p>
        </p:txBody>
      </p:sp>
      <p:graphicFrame>
        <p:nvGraphicFramePr>
          <p:cNvPr id="144388" name="对象 3">
            <a:extLst>
              <a:ext uri="{FF2B5EF4-FFF2-40B4-BE49-F238E27FC236}">
                <a16:creationId xmlns:a16="http://schemas.microsoft.com/office/drawing/2014/main" id="{832841C3-355F-4EB3-93DB-FD72A6D39FF9}"/>
              </a:ext>
            </a:extLst>
          </p:cNvPr>
          <p:cNvGraphicFramePr>
            <a:graphicFrameLocks noChangeAspect="1"/>
          </p:cNvGraphicFramePr>
          <p:nvPr/>
        </p:nvGraphicFramePr>
        <p:xfrm>
          <a:off x="2339975" y="2708275"/>
          <a:ext cx="2898775" cy="1512888"/>
        </p:xfrm>
        <a:graphic>
          <a:graphicData uri="http://schemas.openxmlformats.org/presentationml/2006/ole">
            <mc:AlternateContent xmlns:mc="http://schemas.openxmlformats.org/markup-compatibility/2006">
              <mc:Choice xmlns:v="urn:schemas-microsoft-com:vml" Requires="v">
                <p:oleObj spid="_x0000_s28680" name="Equation" r:id="rId3" imgW="800100" imgH="419100" progId="Equation.DSMT4">
                  <p:embed/>
                </p:oleObj>
              </mc:Choice>
              <mc:Fallback>
                <p:oleObj name="Equation" r:id="rId3" imgW="800100" imgH="419100" progId="Equation.DSMT4">
                  <p:embed/>
                  <p:pic>
                    <p:nvPicPr>
                      <p:cNvPr id="144388" name="对象 3">
                        <a:extLst>
                          <a:ext uri="{FF2B5EF4-FFF2-40B4-BE49-F238E27FC236}">
                            <a16:creationId xmlns:a16="http://schemas.microsoft.com/office/drawing/2014/main" id="{832841C3-355F-4EB3-93DB-FD72A6D39F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708275"/>
                        <a:ext cx="2898775" cy="15128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a:extLst>
              <a:ext uri="{FF2B5EF4-FFF2-40B4-BE49-F238E27FC236}">
                <a16:creationId xmlns:a16="http://schemas.microsoft.com/office/drawing/2014/main" id="{77BBE1AD-7AFA-4854-94E6-13E0A296C790}"/>
              </a:ext>
            </a:extLst>
          </p:cNvPr>
          <p:cNvSpPr>
            <a:spLocks noGrp="1" noChangeArrowheads="1"/>
          </p:cNvSpPr>
          <p:nvPr>
            <p:ph type="title"/>
          </p:nvPr>
        </p:nvSpPr>
        <p:spPr/>
        <p:txBody>
          <a:bodyPr/>
          <a:lstStyle/>
          <a:p>
            <a:r>
              <a:rPr lang="en-US" altLang="zh-CN"/>
              <a:t>2.6 </a:t>
            </a:r>
            <a:r>
              <a:rPr lang="zh-CN" altLang="en-US"/>
              <a:t>液体的</a:t>
            </a:r>
            <a:r>
              <a:rPr lang="en-US" altLang="zh-CN"/>
              <a:t>p-V-T</a:t>
            </a:r>
            <a:r>
              <a:rPr lang="zh-CN" altLang="en-US"/>
              <a:t>关系</a:t>
            </a:r>
          </a:p>
        </p:txBody>
      </p:sp>
      <p:sp>
        <p:nvSpPr>
          <p:cNvPr id="145411" name="内容占位符 2">
            <a:extLst>
              <a:ext uri="{FF2B5EF4-FFF2-40B4-BE49-F238E27FC236}">
                <a16:creationId xmlns:a16="http://schemas.microsoft.com/office/drawing/2014/main" id="{6677012D-845F-4052-AD08-6997E619247B}"/>
              </a:ext>
            </a:extLst>
          </p:cNvPr>
          <p:cNvSpPr>
            <a:spLocks noGrp="1" noChangeArrowheads="1"/>
          </p:cNvSpPr>
          <p:nvPr>
            <p:ph idx="1"/>
          </p:nvPr>
        </p:nvSpPr>
        <p:spPr/>
        <p:txBody>
          <a:bodyPr/>
          <a:lstStyle/>
          <a:p>
            <a:r>
              <a:rPr lang="en-US" altLang="zh-CN" sz="3200" b="1">
                <a:solidFill>
                  <a:schemeClr val="tx2"/>
                </a:solidFill>
                <a:latin typeface="Times New Roman" panose="02020603050405020304" pitchFamily="18" charset="0"/>
              </a:rPr>
              <a:t> Tait</a:t>
            </a:r>
            <a:r>
              <a:rPr lang="zh-CN" altLang="en-US" sz="3200" b="1">
                <a:solidFill>
                  <a:schemeClr val="tx2"/>
                </a:solidFill>
                <a:latin typeface="Times New Roman" panose="02020603050405020304" pitchFamily="18" charset="0"/>
              </a:rPr>
              <a:t>方程</a:t>
            </a:r>
            <a:r>
              <a:rPr lang="zh-CN" altLang="en-US" b="1"/>
              <a:t> </a:t>
            </a:r>
          </a:p>
          <a:p>
            <a:endParaRPr lang="zh-CN" altLang="en-US"/>
          </a:p>
        </p:txBody>
      </p:sp>
      <p:graphicFrame>
        <p:nvGraphicFramePr>
          <p:cNvPr id="145412" name="Object 6">
            <a:extLst>
              <a:ext uri="{FF2B5EF4-FFF2-40B4-BE49-F238E27FC236}">
                <a16:creationId xmlns:a16="http://schemas.microsoft.com/office/drawing/2014/main" id="{0B77B75C-3A0F-4609-9302-D97BAB8B817C}"/>
              </a:ext>
            </a:extLst>
          </p:cNvPr>
          <p:cNvGraphicFramePr>
            <a:graphicFrameLocks noChangeAspect="1"/>
          </p:cNvGraphicFramePr>
          <p:nvPr/>
        </p:nvGraphicFramePr>
        <p:xfrm>
          <a:off x="1331913" y="2486025"/>
          <a:ext cx="5329237" cy="1657350"/>
        </p:xfrm>
        <a:graphic>
          <a:graphicData uri="http://schemas.openxmlformats.org/presentationml/2006/ole">
            <mc:AlternateContent xmlns:mc="http://schemas.openxmlformats.org/markup-compatibility/2006">
              <mc:Choice xmlns:v="urn:schemas-microsoft-com:vml" Requires="v">
                <p:oleObj spid="_x0000_s29704" name="Equation" r:id="rId3" imgW="1256755" imgH="393529" progId="Equation.DSMT4">
                  <p:embed/>
                </p:oleObj>
              </mc:Choice>
              <mc:Fallback>
                <p:oleObj name="Equation" r:id="rId3" imgW="1256755" imgH="393529" progId="Equation.DSMT4">
                  <p:embed/>
                  <p:pic>
                    <p:nvPicPr>
                      <p:cNvPr id="145412" name="Object 6">
                        <a:extLst>
                          <a:ext uri="{FF2B5EF4-FFF2-40B4-BE49-F238E27FC236}">
                            <a16:creationId xmlns:a16="http://schemas.microsoft.com/office/drawing/2014/main" id="{0B77B75C-3A0F-4609-9302-D97BAB8B81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486025"/>
                        <a:ext cx="5329237" cy="16573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5413" name="Rectangle 7">
            <a:extLst>
              <a:ext uri="{FF2B5EF4-FFF2-40B4-BE49-F238E27FC236}">
                <a16:creationId xmlns:a16="http://schemas.microsoft.com/office/drawing/2014/main" id="{43C51BE8-BBC2-4E17-A956-D34448CEBCCB}"/>
              </a:ext>
            </a:extLst>
          </p:cNvPr>
          <p:cNvSpPr>
            <a:spLocks noChangeArrowheads="1"/>
          </p:cNvSpPr>
          <p:nvPr/>
        </p:nvSpPr>
        <p:spPr bwMode="auto">
          <a:xfrm>
            <a:off x="1763713" y="4702175"/>
            <a:ext cx="4808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b="1" i="1"/>
              <a:t>D</a:t>
            </a:r>
            <a:r>
              <a:rPr lang="zh-CN" altLang="en-US" sz="2800" b="1"/>
              <a:t>和</a:t>
            </a:r>
            <a:r>
              <a:rPr lang="en-US" altLang="zh-CN" sz="2800" b="1" i="1"/>
              <a:t>E</a:t>
            </a:r>
            <a:r>
              <a:rPr lang="en-US" altLang="zh-CN" sz="2800" b="1"/>
              <a:t> </a:t>
            </a:r>
            <a:r>
              <a:rPr lang="en-US" altLang="zh-CN" sz="2800" b="1">
                <a:latin typeface="Times New Roman" panose="02020603050405020304" pitchFamily="18" charset="0"/>
              </a:rPr>
              <a:t>——</a:t>
            </a:r>
            <a:r>
              <a:rPr lang="zh-CN" altLang="en-US" sz="2800" b="1"/>
              <a:t>给定温度下的常数 </a:t>
            </a:r>
          </a:p>
        </p:txBody>
      </p:sp>
      <p:sp>
        <p:nvSpPr>
          <p:cNvPr id="145414" name="Rectangle 8">
            <a:extLst>
              <a:ext uri="{FF2B5EF4-FFF2-40B4-BE49-F238E27FC236}">
                <a16:creationId xmlns:a16="http://schemas.microsoft.com/office/drawing/2014/main" id="{0AF1B9CE-E283-47E6-9D1A-28B4D9219EE5}"/>
              </a:ext>
            </a:extLst>
          </p:cNvPr>
          <p:cNvSpPr>
            <a:spLocks noChangeArrowheads="1"/>
          </p:cNvSpPr>
          <p:nvPr/>
        </p:nvSpPr>
        <p:spPr bwMode="auto">
          <a:xfrm>
            <a:off x="611188" y="5400675"/>
            <a:ext cx="83486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Pct val="75000"/>
              <a:buFont typeface="Wingdings" panose="05000000000000000000" pitchFamily="2" charset="2"/>
              <a:buChar char="u"/>
            </a:pPr>
            <a:r>
              <a:rPr lang="zh-CN" altLang="en-US" sz="3200" b="1">
                <a:latin typeface="Arial" panose="020B0604020202020204" pitchFamily="34" charset="0"/>
              </a:rPr>
              <a:t>可计算很高压力下液体体积，而且精度很高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a:extLst>
              <a:ext uri="{FF2B5EF4-FFF2-40B4-BE49-F238E27FC236}">
                <a16:creationId xmlns:a16="http://schemas.microsoft.com/office/drawing/2014/main" id="{27FC1166-3202-4ADA-861A-66F8DD9CC788}"/>
              </a:ext>
            </a:extLst>
          </p:cNvPr>
          <p:cNvSpPr>
            <a:spLocks noGrp="1" noChangeArrowheads="1"/>
          </p:cNvSpPr>
          <p:nvPr>
            <p:ph type="title"/>
          </p:nvPr>
        </p:nvSpPr>
        <p:spPr/>
        <p:txBody>
          <a:bodyPr/>
          <a:lstStyle/>
          <a:p>
            <a:endParaRPr lang="zh-CN" altLang="en-US"/>
          </a:p>
        </p:txBody>
      </p:sp>
      <p:sp>
        <p:nvSpPr>
          <p:cNvPr id="146435" name="内容占位符 2">
            <a:extLst>
              <a:ext uri="{FF2B5EF4-FFF2-40B4-BE49-F238E27FC236}">
                <a16:creationId xmlns:a16="http://schemas.microsoft.com/office/drawing/2014/main" id="{60714E14-BB79-430B-88A7-19406377386A}"/>
              </a:ext>
            </a:extLst>
          </p:cNvPr>
          <p:cNvSpPr>
            <a:spLocks noGrp="1" noChangeArrowheads="1"/>
          </p:cNvSpPr>
          <p:nvPr>
            <p:ph idx="1"/>
          </p:nvPr>
        </p:nvSpPr>
        <p:spPr/>
        <p:txBody>
          <a:bodyPr/>
          <a:lstStyle/>
          <a:p>
            <a:r>
              <a:rPr lang="en-US" altLang="zh-CN" sz="2800" b="1">
                <a:solidFill>
                  <a:schemeClr val="tx2"/>
                </a:solidFill>
                <a:latin typeface="Times New Roman" panose="02020603050405020304" pitchFamily="18" charset="0"/>
              </a:rPr>
              <a:t> Rackett</a:t>
            </a:r>
            <a:r>
              <a:rPr lang="zh-CN" altLang="en-US" sz="2800" b="1">
                <a:solidFill>
                  <a:schemeClr val="tx2"/>
                </a:solidFill>
                <a:latin typeface="Times New Roman" panose="02020603050405020304" pitchFamily="18" charset="0"/>
              </a:rPr>
              <a:t>方程</a:t>
            </a:r>
          </a:p>
          <a:p>
            <a:endParaRPr lang="zh-CN" altLang="en-US"/>
          </a:p>
        </p:txBody>
      </p:sp>
      <p:graphicFrame>
        <p:nvGraphicFramePr>
          <p:cNvPr id="146436" name="Object 3">
            <a:extLst>
              <a:ext uri="{FF2B5EF4-FFF2-40B4-BE49-F238E27FC236}">
                <a16:creationId xmlns:a16="http://schemas.microsoft.com/office/drawing/2014/main" id="{8400DEEA-FC57-4A83-BF6F-A5C6ABEDC012}"/>
              </a:ext>
            </a:extLst>
          </p:cNvPr>
          <p:cNvGraphicFramePr>
            <a:graphicFrameLocks noChangeAspect="1"/>
          </p:cNvGraphicFramePr>
          <p:nvPr/>
        </p:nvGraphicFramePr>
        <p:xfrm>
          <a:off x="1384300" y="2333625"/>
          <a:ext cx="3532188" cy="915988"/>
        </p:xfrm>
        <a:graphic>
          <a:graphicData uri="http://schemas.openxmlformats.org/presentationml/2006/ole">
            <mc:AlternateContent xmlns:mc="http://schemas.openxmlformats.org/markup-compatibility/2006">
              <mc:Choice xmlns:v="urn:schemas-microsoft-com:vml" Requires="v">
                <p:oleObj spid="_x0000_s30734" name="Equation" r:id="rId3" imgW="1028254" imgH="266584" progId="Equation.DSMT4">
                  <p:embed/>
                </p:oleObj>
              </mc:Choice>
              <mc:Fallback>
                <p:oleObj name="Equation" r:id="rId3" imgW="1028254" imgH="266584" progId="Equation.DSMT4">
                  <p:embed/>
                  <p:pic>
                    <p:nvPicPr>
                      <p:cNvPr id="146436" name="Object 3">
                        <a:extLst>
                          <a:ext uri="{FF2B5EF4-FFF2-40B4-BE49-F238E27FC236}">
                            <a16:creationId xmlns:a16="http://schemas.microsoft.com/office/drawing/2014/main" id="{8400DEEA-FC57-4A83-BF6F-A5C6ABEDC0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300" y="2333625"/>
                        <a:ext cx="3532188" cy="915988"/>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6437" name="Text Box 4">
            <a:extLst>
              <a:ext uri="{FF2B5EF4-FFF2-40B4-BE49-F238E27FC236}">
                <a16:creationId xmlns:a16="http://schemas.microsoft.com/office/drawing/2014/main" id="{485988C4-BCF0-46F9-91EA-A2736EE612B0}"/>
              </a:ext>
            </a:extLst>
          </p:cNvPr>
          <p:cNvSpPr txBox="1">
            <a:spLocks noChangeArrowheads="1"/>
          </p:cNvSpPr>
          <p:nvPr/>
        </p:nvSpPr>
        <p:spPr bwMode="auto">
          <a:xfrm>
            <a:off x="1212850" y="3535363"/>
            <a:ext cx="4105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 typeface="Wingdings" panose="05000000000000000000" pitchFamily="2" charset="2"/>
              <a:buChar char="u"/>
            </a:pPr>
            <a:r>
              <a:rPr lang="zh-CN" altLang="en-US" sz="2800" b="1">
                <a:latin typeface="Times New Roman" panose="02020603050405020304" pitchFamily="18" charset="0"/>
              </a:rPr>
              <a:t>修正的</a:t>
            </a:r>
            <a:r>
              <a:rPr lang="en-US" altLang="zh-CN" sz="2800" b="1">
                <a:latin typeface="Times New Roman" panose="02020603050405020304" pitchFamily="18" charset="0"/>
              </a:rPr>
              <a:t>Rackett</a:t>
            </a:r>
            <a:r>
              <a:rPr lang="zh-CN" altLang="en-US" sz="2800" b="1"/>
              <a:t>方程</a:t>
            </a:r>
          </a:p>
        </p:txBody>
      </p:sp>
      <p:graphicFrame>
        <p:nvGraphicFramePr>
          <p:cNvPr id="146438" name="Object 5">
            <a:extLst>
              <a:ext uri="{FF2B5EF4-FFF2-40B4-BE49-F238E27FC236}">
                <a16:creationId xmlns:a16="http://schemas.microsoft.com/office/drawing/2014/main" id="{EE6DB4C0-BF2F-42C1-9CC9-42119B573C73}"/>
              </a:ext>
            </a:extLst>
          </p:cNvPr>
          <p:cNvGraphicFramePr>
            <a:graphicFrameLocks noChangeAspect="1"/>
          </p:cNvGraphicFramePr>
          <p:nvPr/>
        </p:nvGraphicFramePr>
        <p:xfrm>
          <a:off x="1527175" y="4306888"/>
          <a:ext cx="4845050" cy="828675"/>
        </p:xfrm>
        <a:graphic>
          <a:graphicData uri="http://schemas.openxmlformats.org/presentationml/2006/ole">
            <mc:AlternateContent xmlns:mc="http://schemas.openxmlformats.org/markup-compatibility/2006">
              <mc:Choice xmlns:v="urn:schemas-microsoft-com:vml" Requires="v">
                <p:oleObj spid="_x0000_s30735" name="Equation" r:id="rId5" imgW="1333500" imgH="228600" progId="Equation.DSMT4">
                  <p:embed/>
                </p:oleObj>
              </mc:Choice>
              <mc:Fallback>
                <p:oleObj name="Equation" r:id="rId5" imgW="1333500" imgH="228600" progId="Equation.DSMT4">
                  <p:embed/>
                  <p:pic>
                    <p:nvPicPr>
                      <p:cNvPr id="146438" name="Object 5">
                        <a:extLst>
                          <a:ext uri="{FF2B5EF4-FFF2-40B4-BE49-F238E27FC236}">
                            <a16:creationId xmlns:a16="http://schemas.microsoft.com/office/drawing/2014/main" id="{EE6DB4C0-BF2F-42C1-9CC9-42119B573C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7175" y="4306888"/>
                        <a:ext cx="4845050" cy="828675"/>
                      </a:xfrm>
                      <a:prstGeom prst="rect">
                        <a:avLst/>
                      </a:prstGeom>
                      <a:solidFill>
                        <a:srgbClr val="FF7C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a:extLst>
              <a:ext uri="{FF2B5EF4-FFF2-40B4-BE49-F238E27FC236}">
                <a16:creationId xmlns:a16="http://schemas.microsoft.com/office/drawing/2014/main" id="{3132126A-5BA1-457A-8C2B-CA6C33E291C5}"/>
              </a:ext>
            </a:extLst>
          </p:cNvPr>
          <p:cNvSpPr>
            <a:spLocks noGrp="1" noChangeArrowheads="1"/>
          </p:cNvSpPr>
          <p:nvPr>
            <p:ph type="title"/>
          </p:nvPr>
        </p:nvSpPr>
        <p:spPr/>
        <p:txBody>
          <a:bodyPr/>
          <a:lstStyle/>
          <a:p>
            <a:endParaRPr lang="zh-CN" altLang="en-US"/>
          </a:p>
        </p:txBody>
      </p:sp>
      <p:sp>
        <p:nvSpPr>
          <p:cNvPr id="147459" name="Text Box 6">
            <a:extLst>
              <a:ext uri="{FF2B5EF4-FFF2-40B4-BE49-F238E27FC236}">
                <a16:creationId xmlns:a16="http://schemas.microsoft.com/office/drawing/2014/main" id="{2EBCF457-2104-45FD-9630-4EE62269BE23}"/>
              </a:ext>
            </a:extLst>
          </p:cNvPr>
          <p:cNvSpPr txBox="1">
            <a:spLocks noChangeArrowheads="1"/>
          </p:cNvSpPr>
          <p:nvPr/>
        </p:nvSpPr>
        <p:spPr bwMode="auto">
          <a:xfrm>
            <a:off x="1547813" y="2205038"/>
            <a:ext cx="46085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 typeface="Wingdings" panose="05000000000000000000" pitchFamily="2" charset="2"/>
              <a:buChar char="u"/>
            </a:pPr>
            <a:r>
              <a:rPr lang="en-US" altLang="zh-CN" sz="2800" b="1">
                <a:latin typeface="Times New Roman" panose="02020603050405020304" pitchFamily="18" charset="0"/>
              </a:rPr>
              <a:t>Campbell</a:t>
            </a:r>
            <a:r>
              <a:rPr lang="zh-CN" altLang="en-US" sz="2800" b="1">
                <a:latin typeface="Times New Roman" panose="02020603050405020304" pitchFamily="18" charset="0"/>
              </a:rPr>
              <a:t>将</a:t>
            </a:r>
            <a:r>
              <a:rPr lang="en-US" altLang="zh-CN" sz="2800" b="1">
                <a:latin typeface="Times New Roman" panose="02020603050405020304" pitchFamily="18" charset="0"/>
              </a:rPr>
              <a:t>Z</a:t>
            </a:r>
            <a:r>
              <a:rPr lang="en-US" altLang="zh-CN" sz="2800" b="1" baseline="-25000">
                <a:latin typeface="Times New Roman" panose="02020603050405020304" pitchFamily="18" charset="0"/>
              </a:rPr>
              <a:t>RA</a:t>
            </a:r>
            <a:r>
              <a:rPr lang="zh-CN" altLang="en-US" sz="2800" b="1">
                <a:latin typeface="Times New Roman" panose="02020603050405020304" pitchFamily="18" charset="0"/>
              </a:rPr>
              <a:t>改写为</a:t>
            </a:r>
            <a:r>
              <a:rPr lang="zh-CN" altLang="en-US" sz="1800" b="1">
                <a:latin typeface="Times New Roman" panose="02020603050405020304" pitchFamily="18" charset="0"/>
              </a:rPr>
              <a:t> </a:t>
            </a:r>
          </a:p>
        </p:txBody>
      </p:sp>
      <p:graphicFrame>
        <p:nvGraphicFramePr>
          <p:cNvPr id="147460" name="Object 7">
            <a:extLst>
              <a:ext uri="{FF2B5EF4-FFF2-40B4-BE49-F238E27FC236}">
                <a16:creationId xmlns:a16="http://schemas.microsoft.com/office/drawing/2014/main" id="{153391A2-1A12-4C6D-AF3A-54AF3D10154E}"/>
              </a:ext>
            </a:extLst>
          </p:cNvPr>
          <p:cNvGraphicFramePr>
            <a:graphicFrameLocks noChangeAspect="1"/>
          </p:cNvGraphicFramePr>
          <p:nvPr/>
        </p:nvGraphicFramePr>
        <p:xfrm>
          <a:off x="1933575" y="3044825"/>
          <a:ext cx="4414838" cy="838200"/>
        </p:xfrm>
        <a:graphic>
          <a:graphicData uri="http://schemas.openxmlformats.org/presentationml/2006/ole">
            <mc:AlternateContent xmlns:mc="http://schemas.openxmlformats.org/markup-compatibility/2006">
              <mc:Choice xmlns:v="urn:schemas-microsoft-com:vml" Requires="v">
                <p:oleObj spid="_x0000_s31752" name="Equation" r:id="rId3" imgW="1206500" imgH="228600" progId="Equation.DSMT4">
                  <p:embed/>
                </p:oleObj>
              </mc:Choice>
              <mc:Fallback>
                <p:oleObj name="Equation" r:id="rId3" imgW="1206500" imgH="228600" progId="Equation.DSMT4">
                  <p:embed/>
                  <p:pic>
                    <p:nvPicPr>
                      <p:cNvPr id="147460" name="Object 7">
                        <a:extLst>
                          <a:ext uri="{FF2B5EF4-FFF2-40B4-BE49-F238E27FC236}">
                            <a16:creationId xmlns:a16="http://schemas.microsoft.com/office/drawing/2014/main" id="{153391A2-1A12-4C6D-AF3A-54AF3D101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3575" y="3044825"/>
                        <a:ext cx="4414838" cy="838200"/>
                      </a:xfrm>
                      <a:prstGeom prst="rect">
                        <a:avLst/>
                      </a:prstGeom>
                      <a:solidFill>
                        <a:srgbClr val="FF7C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a:extLst>
              <a:ext uri="{FF2B5EF4-FFF2-40B4-BE49-F238E27FC236}">
                <a16:creationId xmlns:a16="http://schemas.microsoft.com/office/drawing/2014/main" id="{C7F4D9F7-E3FC-4C83-A846-8044F1BF1E8F}"/>
              </a:ext>
            </a:extLst>
          </p:cNvPr>
          <p:cNvSpPr>
            <a:spLocks noGrp="1" noChangeArrowheads="1"/>
          </p:cNvSpPr>
          <p:nvPr>
            <p:ph type="title"/>
          </p:nvPr>
        </p:nvSpPr>
        <p:spPr/>
        <p:txBody>
          <a:bodyPr/>
          <a:lstStyle/>
          <a:p>
            <a:endParaRPr lang="zh-CN" altLang="en-US"/>
          </a:p>
        </p:txBody>
      </p:sp>
      <p:sp>
        <p:nvSpPr>
          <p:cNvPr id="148483" name="内容占位符 2">
            <a:extLst>
              <a:ext uri="{FF2B5EF4-FFF2-40B4-BE49-F238E27FC236}">
                <a16:creationId xmlns:a16="http://schemas.microsoft.com/office/drawing/2014/main" id="{C4619783-328E-4CDB-8EE2-2448B16261DA}"/>
              </a:ext>
            </a:extLst>
          </p:cNvPr>
          <p:cNvSpPr>
            <a:spLocks noGrp="1" noChangeArrowheads="1"/>
          </p:cNvSpPr>
          <p:nvPr>
            <p:ph idx="1"/>
          </p:nvPr>
        </p:nvSpPr>
        <p:spPr/>
        <p:txBody>
          <a:bodyPr/>
          <a:lstStyle/>
          <a:p>
            <a:r>
              <a:rPr lang="zh-CN" altLang="en-US"/>
              <a:t>普遍化关联式</a:t>
            </a:r>
          </a:p>
          <a:p>
            <a:r>
              <a:rPr lang="en-US" altLang="zh-CN" sz="3200" b="1">
                <a:latin typeface="Times New Roman" panose="02020603050405020304" pitchFamily="18" charset="0"/>
              </a:rPr>
              <a:t>Lyderson</a:t>
            </a:r>
            <a:r>
              <a:rPr lang="zh-CN" altLang="en-US" sz="3200" b="1">
                <a:latin typeface="Times New Roman" panose="02020603050405020304" pitchFamily="18" charset="0"/>
              </a:rPr>
              <a:t>等提出了一个估算液体体积的普遍化方法。</a:t>
            </a:r>
            <a:r>
              <a:rPr lang="zh-CN" altLang="en-US" sz="3200" b="1"/>
              <a:t> </a:t>
            </a:r>
          </a:p>
          <a:p>
            <a:endParaRPr lang="zh-CN" altLang="en-US"/>
          </a:p>
        </p:txBody>
      </p:sp>
      <p:graphicFrame>
        <p:nvGraphicFramePr>
          <p:cNvPr id="148484" name="Object 5">
            <a:extLst>
              <a:ext uri="{FF2B5EF4-FFF2-40B4-BE49-F238E27FC236}">
                <a16:creationId xmlns:a16="http://schemas.microsoft.com/office/drawing/2014/main" id="{7C0D9F98-7685-412F-B001-08B6791AE6D3}"/>
              </a:ext>
            </a:extLst>
          </p:cNvPr>
          <p:cNvGraphicFramePr>
            <a:graphicFrameLocks noChangeAspect="1"/>
          </p:cNvGraphicFramePr>
          <p:nvPr/>
        </p:nvGraphicFramePr>
        <p:xfrm>
          <a:off x="1331913" y="4149725"/>
          <a:ext cx="2232025" cy="1192213"/>
        </p:xfrm>
        <a:graphic>
          <a:graphicData uri="http://schemas.openxmlformats.org/presentationml/2006/ole">
            <mc:AlternateContent xmlns:mc="http://schemas.openxmlformats.org/markup-compatibility/2006">
              <mc:Choice xmlns:v="urn:schemas-microsoft-com:vml" Requires="v">
                <p:oleObj spid="_x0000_s32782" name="Equation" r:id="rId3" imgW="698500" imgH="368300" progId="Equation.DSMT4">
                  <p:embed/>
                </p:oleObj>
              </mc:Choice>
              <mc:Fallback>
                <p:oleObj name="Equation" r:id="rId3" imgW="698500" imgH="368300" progId="Equation.DSMT4">
                  <p:embed/>
                  <p:pic>
                    <p:nvPicPr>
                      <p:cNvPr id="148484" name="Object 5">
                        <a:extLst>
                          <a:ext uri="{FF2B5EF4-FFF2-40B4-BE49-F238E27FC236}">
                            <a16:creationId xmlns:a16="http://schemas.microsoft.com/office/drawing/2014/main" id="{7C0D9F98-7685-412F-B001-08B6791AE6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4149725"/>
                        <a:ext cx="2232025" cy="119221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8485" name="Rectangle 6">
            <a:extLst>
              <a:ext uri="{FF2B5EF4-FFF2-40B4-BE49-F238E27FC236}">
                <a16:creationId xmlns:a16="http://schemas.microsoft.com/office/drawing/2014/main" id="{596C9FD1-EC06-4F49-9CAF-5984CDDC36C2}"/>
              </a:ext>
            </a:extLst>
          </p:cNvPr>
          <p:cNvSpPr>
            <a:spLocks noChangeArrowheads="1"/>
          </p:cNvSpPr>
          <p:nvPr/>
        </p:nvSpPr>
        <p:spPr bwMode="auto">
          <a:xfrm>
            <a:off x="1619250" y="3429000"/>
            <a:ext cx="2722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b="1">
                <a:solidFill>
                  <a:srgbClr val="FF0000"/>
                </a:solidFill>
              </a:rPr>
              <a:t>液体对比密度</a:t>
            </a:r>
            <a:r>
              <a:rPr lang="zh-CN" altLang="en-US" sz="1800" b="1">
                <a:solidFill>
                  <a:srgbClr val="FF0000"/>
                </a:solidFill>
              </a:rPr>
              <a:t>：</a:t>
            </a:r>
            <a:r>
              <a:rPr lang="zh-CN" altLang="en-US" sz="1800" b="1"/>
              <a:t> </a:t>
            </a:r>
          </a:p>
        </p:txBody>
      </p:sp>
      <p:graphicFrame>
        <p:nvGraphicFramePr>
          <p:cNvPr id="148486" name="Object 7">
            <a:extLst>
              <a:ext uri="{FF2B5EF4-FFF2-40B4-BE49-F238E27FC236}">
                <a16:creationId xmlns:a16="http://schemas.microsoft.com/office/drawing/2014/main" id="{405FA38C-8048-473C-BE99-8D338FE57C56}"/>
              </a:ext>
            </a:extLst>
          </p:cNvPr>
          <p:cNvGraphicFramePr>
            <a:graphicFrameLocks noChangeAspect="1"/>
          </p:cNvGraphicFramePr>
          <p:nvPr/>
        </p:nvGraphicFramePr>
        <p:xfrm>
          <a:off x="4140200" y="4292600"/>
          <a:ext cx="2233613" cy="1346200"/>
        </p:xfrm>
        <a:graphic>
          <a:graphicData uri="http://schemas.openxmlformats.org/presentationml/2006/ole">
            <mc:AlternateContent xmlns:mc="http://schemas.openxmlformats.org/markup-compatibility/2006">
              <mc:Choice xmlns:v="urn:schemas-microsoft-com:vml" Requires="v">
                <p:oleObj spid="_x0000_s32783" name="Equation" r:id="rId5" imgW="647419" imgH="393529" progId="Equation.DSMT4">
                  <p:embed/>
                </p:oleObj>
              </mc:Choice>
              <mc:Fallback>
                <p:oleObj name="Equation" r:id="rId5" imgW="647419" imgH="393529" progId="Equation.DSMT4">
                  <p:embed/>
                  <p:pic>
                    <p:nvPicPr>
                      <p:cNvPr id="148486" name="Object 7">
                        <a:extLst>
                          <a:ext uri="{FF2B5EF4-FFF2-40B4-BE49-F238E27FC236}">
                            <a16:creationId xmlns:a16="http://schemas.microsoft.com/office/drawing/2014/main" id="{405FA38C-8048-473C-BE99-8D338FE57C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0200" y="4292600"/>
                        <a:ext cx="2233613" cy="1346200"/>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a:extLst>
              <a:ext uri="{FF2B5EF4-FFF2-40B4-BE49-F238E27FC236}">
                <a16:creationId xmlns:a16="http://schemas.microsoft.com/office/drawing/2014/main" id="{B8978CA7-439A-4759-B5A6-C5D1CE784B62}"/>
              </a:ext>
            </a:extLst>
          </p:cNvPr>
          <p:cNvSpPr>
            <a:spLocks noGrp="1" noChangeArrowheads="1"/>
          </p:cNvSpPr>
          <p:nvPr>
            <p:ph type="title"/>
          </p:nvPr>
        </p:nvSpPr>
        <p:spPr/>
        <p:txBody>
          <a:bodyPr/>
          <a:lstStyle/>
          <a:p>
            <a:endParaRPr lang="zh-CN" altLang="en-US"/>
          </a:p>
        </p:txBody>
      </p:sp>
      <p:sp>
        <p:nvSpPr>
          <p:cNvPr id="149507" name="内容占位符 2">
            <a:extLst>
              <a:ext uri="{FF2B5EF4-FFF2-40B4-BE49-F238E27FC236}">
                <a16:creationId xmlns:a16="http://schemas.microsoft.com/office/drawing/2014/main" id="{86C74207-B454-4304-B9C1-66995CFB0DBB}"/>
              </a:ext>
            </a:extLst>
          </p:cNvPr>
          <p:cNvSpPr>
            <a:spLocks noGrp="1" noChangeArrowheads="1"/>
          </p:cNvSpPr>
          <p:nvPr>
            <p:ph idx="1"/>
          </p:nvPr>
        </p:nvSpPr>
        <p:spPr/>
        <p:txBody>
          <a:bodyPr/>
          <a:lstStyle/>
          <a:p>
            <a:endParaRPr lang="zh-CN" altLang="en-US"/>
          </a:p>
        </p:txBody>
      </p:sp>
      <p:pic>
        <p:nvPicPr>
          <p:cNvPr id="149508" name="Picture 8">
            <a:extLst>
              <a:ext uri="{FF2B5EF4-FFF2-40B4-BE49-F238E27FC236}">
                <a16:creationId xmlns:a16="http://schemas.microsoft.com/office/drawing/2014/main" id="{6541F803-B3FE-4562-8C18-833762725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0"/>
            <a:ext cx="8783638" cy="598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509" name="Rectangle 10">
            <a:extLst>
              <a:ext uri="{FF2B5EF4-FFF2-40B4-BE49-F238E27FC236}">
                <a16:creationId xmlns:a16="http://schemas.microsoft.com/office/drawing/2014/main" id="{4D709E2E-9442-4E48-B592-06190389ECC4}"/>
              </a:ext>
            </a:extLst>
          </p:cNvPr>
          <p:cNvSpPr>
            <a:spLocks noChangeArrowheads="1"/>
          </p:cNvSpPr>
          <p:nvPr/>
        </p:nvSpPr>
        <p:spPr bwMode="auto">
          <a:xfrm>
            <a:off x="2219325" y="6178550"/>
            <a:ext cx="5037138"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2800" b="1"/>
              <a:t>图</a:t>
            </a:r>
            <a:r>
              <a:rPr lang="en-US" altLang="zh-CN" sz="2800" b="1"/>
              <a:t>2.4  </a:t>
            </a:r>
            <a:r>
              <a:rPr lang="zh-CN" altLang="en-US" sz="2800" b="1"/>
              <a:t>液体的普遍化密度关系</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3">
            <a:extLst>
              <a:ext uri="{FF2B5EF4-FFF2-40B4-BE49-F238E27FC236}">
                <a16:creationId xmlns:a16="http://schemas.microsoft.com/office/drawing/2014/main" id="{8AE52AF8-128F-43C6-A9C0-6FCC381C9CA0}"/>
              </a:ext>
            </a:extLst>
          </p:cNvPr>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45C883-ADFD-40BD-ACA9-814B6039ABB5}" type="slidenum">
              <a:rPr kumimoji="0" lang="en-US" altLang="zh-CN" sz="1400" smtClean="0">
                <a:solidFill>
                  <a:srgbClr val="40458C"/>
                </a:solidFill>
                <a:latin typeface="Verdana" panose="020B0604030504040204" pitchFamily="34" charset="0"/>
              </a:rPr>
              <a:pPr>
                <a:spcBef>
                  <a:spcPct val="0"/>
                </a:spcBef>
                <a:buClrTx/>
                <a:buSzTx/>
                <a:buFontTx/>
                <a:buNone/>
              </a:pPr>
              <a:t>76</a:t>
            </a:fld>
            <a:endParaRPr kumimoji="0" lang="en-US" altLang="zh-CN" sz="1400">
              <a:solidFill>
                <a:srgbClr val="40458C"/>
              </a:solidFill>
              <a:latin typeface="Verdana" panose="020B0604030504040204" pitchFamily="34" charset="0"/>
            </a:endParaRPr>
          </a:p>
        </p:txBody>
      </p:sp>
      <p:sp>
        <p:nvSpPr>
          <p:cNvPr id="150531" name="Rectangle 2">
            <a:extLst>
              <a:ext uri="{FF2B5EF4-FFF2-40B4-BE49-F238E27FC236}">
                <a16:creationId xmlns:a16="http://schemas.microsoft.com/office/drawing/2014/main" id="{793DC18D-5DA9-4B58-B80E-E652DB6D12E3}"/>
              </a:ext>
            </a:extLst>
          </p:cNvPr>
          <p:cNvSpPr>
            <a:spLocks noChangeArrowheads="1"/>
          </p:cNvSpPr>
          <p:nvPr/>
        </p:nvSpPr>
        <p:spPr bwMode="auto">
          <a:xfrm>
            <a:off x="250825" y="1109663"/>
            <a:ext cx="7991475"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lnSpc>
                <a:spcPct val="140000"/>
              </a:lnSpc>
              <a:spcBef>
                <a:spcPct val="0"/>
              </a:spcBef>
              <a:buClrTx/>
              <a:buSzTx/>
              <a:buFontTx/>
              <a:buNone/>
            </a:pPr>
            <a:r>
              <a:rPr lang="en-US" altLang="zh-CN" sz="2800" b="1">
                <a:solidFill>
                  <a:srgbClr val="40458C"/>
                </a:solidFill>
                <a:latin typeface="Times New Roman" panose="02020603050405020304" pitchFamily="18" charset="0"/>
              </a:rPr>
              <a:t>(1) </a:t>
            </a:r>
            <a:r>
              <a:rPr lang="zh-CN" altLang="en-US" sz="2800" b="1">
                <a:solidFill>
                  <a:srgbClr val="40458C"/>
                </a:solidFill>
                <a:latin typeface="Times New Roman" panose="02020603050405020304" pitchFamily="18" charset="0"/>
              </a:rPr>
              <a:t>试估算</a:t>
            </a:r>
            <a:r>
              <a:rPr lang="en-US" altLang="zh-CN" sz="2800" b="1">
                <a:solidFill>
                  <a:srgbClr val="40458C"/>
                </a:solidFill>
                <a:latin typeface="Times New Roman" panose="02020603050405020304" pitchFamily="18" charset="0"/>
              </a:rPr>
              <a:t>310.15K</a:t>
            </a:r>
            <a:r>
              <a:rPr lang="zh-CN" altLang="en-US" sz="2800" b="1">
                <a:solidFill>
                  <a:srgbClr val="40458C"/>
                </a:solidFill>
                <a:latin typeface="Times New Roman" panose="02020603050405020304" pitchFamily="18" charset="0"/>
              </a:rPr>
              <a:t>的饱和液态氨的密度；</a:t>
            </a:r>
          </a:p>
          <a:p>
            <a:pPr eaLnBrk="1" hangingPunct="1">
              <a:lnSpc>
                <a:spcPct val="140000"/>
              </a:lnSpc>
              <a:spcBef>
                <a:spcPct val="0"/>
              </a:spcBef>
              <a:buClrTx/>
              <a:buSzTx/>
              <a:buFontTx/>
              <a:buNone/>
            </a:pPr>
            <a:r>
              <a:rPr lang="en-US" altLang="zh-CN" sz="2800" b="1">
                <a:solidFill>
                  <a:srgbClr val="40458C"/>
                </a:solidFill>
                <a:latin typeface="Times New Roman" panose="02020603050405020304" pitchFamily="18" charset="0"/>
              </a:rPr>
              <a:t>(2) </a:t>
            </a:r>
            <a:r>
              <a:rPr lang="zh-CN" altLang="en-US" sz="2800" b="1">
                <a:solidFill>
                  <a:srgbClr val="40458C"/>
                </a:solidFill>
                <a:latin typeface="Times New Roman" panose="02020603050405020304" pitchFamily="18" charset="0"/>
              </a:rPr>
              <a:t>估算</a:t>
            </a:r>
            <a:r>
              <a:rPr lang="en-US" altLang="zh-CN" sz="2800" b="1">
                <a:solidFill>
                  <a:srgbClr val="40458C"/>
                </a:solidFill>
                <a:latin typeface="Times New Roman" panose="02020603050405020304" pitchFamily="18" charset="0"/>
              </a:rPr>
              <a:t>310K</a:t>
            </a:r>
            <a:r>
              <a:rPr lang="zh-CN" altLang="en-US" sz="2800" b="1">
                <a:solidFill>
                  <a:srgbClr val="40458C"/>
                </a:solidFill>
                <a:latin typeface="Times New Roman" panose="02020603050405020304" pitchFamily="18" charset="0"/>
              </a:rPr>
              <a:t>、</a:t>
            </a:r>
            <a:r>
              <a:rPr lang="en-US" altLang="zh-CN" sz="2800" b="1">
                <a:solidFill>
                  <a:srgbClr val="40458C"/>
                </a:solidFill>
                <a:latin typeface="Times New Roman" panose="02020603050405020304" pitchFamily="18" charset="0"/>
              </a:rPr>
              <a:t>10.13MPa</a:t>
            </a:r>
            <a:r>
              <a:rPr lang="zh-CN" altLang="en-US" sz="2800" b="1">
                <a:solidFill>
                  <a:srgbClr val="40458C"/>
                </a:solidFill>
                <a:latin typeface="Times New Roman" panose="02020603050405020304" pitchFamily="18" charset="0"/>
              </a:rPr>
              <a:t>下液态氨的密度。</a:t>
            </a:r>
          </a:p>
          <a:p>
            <a:pPr eaLnBrk="1" hangingPunct="1">
              <a:lnSpc>
                <a:spcPct val="140000"/>
              </a:lnSpc>
              <a:spcBef>
                <a:spcPct val="0"/>
              </a:spcBef>
              <a:buClrTx/>
              <a:buSzTx/>
              <a:buFontTx/>
              <a:buNone/>
            </a:pPr>
            <a:r>
              <a:rPr lang="zh-CN" altLang="en-US" sz="2800" b="1">
                <a:solidFill>
                  <a:srgbClr val="40458C"/>
                </a:solidFill>
                <a:latin typeface="Times New Roman" panose="02020603050405020304" pitchFamily="18" charset="0"/>
              </a:rPr>
              <a:t>已知实验值为</a:t>
            </a:r>
          </a:p>
        </p:txBody>
      </p:sp>
      <p:graphicFrame>
        <p:nvGraphicFramePr>
          <p:cNvPr id="150532" name="Object 3">
            <a:extLst>
              <a:ext uri="{FF2B5EF4-FFF2-40B4-BE49-F238E27FC236}">
                <a16:creationId xmlns:a16="http://schemas.microsoft.com/office/drawing/2014/main" id="{ABD66648-F4A8-4DEB-B81E-F9B642D63D65}"/>
              </a:ext>
            </a:extLst>
          </p:cNvPr>
          <p:cNvGraphicFramePr>
            <a:graphicFrameLocks noChangeAspect="1"/>
          </p:cNvGraphicFramePr>
          <p:nvPr/>
        </p:nvGraphicFramePr>
        <p:xfrm>
          <a:off x="2627313" y="2493963"/>
          <a:ext cx="2951162" cy="503237"/>
        </p:xfrm>
        <a:graphic>
          <a:graphicData uri="http://schemas.openxmlformats.org/presentationml/2006/ole">
            <mc:AlternateContent xmlns:mc="http://schemas.openxmlformats.org/markup-compatibility/2006">
              <mc:Choice xmlns:v="urn:schemas-microsoft-com:vml" Requires="v">
                <p:oleObj spid="_x0000_s33800" name="Equation" r:id="rId5" imgW="1066337" imgH="177723" progId="Equation.DSMT4">
                  <p:embed/>
                </p:oleObj>
              </mc:Choice>
              <mc:Fallback>
                <p:oleObj name="Equation" r:id="rId5" imgW="1066337" imgH="177723" progId="Equation.DSMT4">
                  <p:embed/>
                  <p:pic>
                    <p:nvPicPr>
                      <p:cNvPr id="150532" name="Object 3">
                        <a:extLst>
                          <a:ext uri="{FF2B5EF4-FFF2-40B4-BE49-F238E27FC236}">
                            <a16:creationId xmlns:a16="http://schemas.microsoft.com/office/drawing/2014/main" id="{ABD66648-F4A8-4DEB-B81E-F9B642D63D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2493963"/>
                        <a:ext cx="29511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0533" name="Rectangle 4">
            <a:extLst>
              <a:ext uri="{FF2B5EF4-FFF2-40B4-BE49-F238E27FC236}">
                <a16:creationId xmlns:a16="http://schemas.microsoft.com/office/drawing/2014/main" id="{74E3F2E9-D175-4151-979A-3ED4B911BB9F}"/>
              </a:ext>
            </a:extLst>
          </p:cNvPr>
          <p:cNvSpPr>
            <a:spLocks noChangeArrowheads="1"/>
          </p:cNvSpPr>
          <p:nvPr/>
        </p:nvSpPr>
        <p:spPr bwMode="auto">
          <a:xfrm>
            <a:off x="5435600" y="247808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40458C"/>
                </a:solidFill>
                <a:latin typeface="Times New Roman" panose="02020603050405020304" pitchFamily="18" charset="0"/>
              </a:rPr>
              <a:t>。</a:t>
            </a:r>
          </a:p>
        </p:txBody>
      </p:sp>
      <p:sp>
        <p:nvSpPr>
          <p:cNvPr id="150534" name="Rectangle 13">
            <a:extLst>
              <a:ext uri="{FF2B5EF4-FFF2-40B4-BE49-F238E27FC236}">
                <a16:creationId xmlns:a16="http://schemas.microsoft.com/office/drawing/2014/main" id="{4BEDFB2D-80B4-46D0-9C0D-2B823827D27F}"/>
              </a:ext>
            </a:extLst>
          </p:cNvPr>
          <p:cNvSpPr>
            <a:spLocks noChangeArrowheads="1"/>
          </p:cNvSpPr>
          <p:nvPr/>
        </p:nvSpPr>
        <p:spPr bwMode="auto">
          <a:xfrm>
            <a:off x="250825" y="601663"/>
            <a:ext cx="5969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solidFill>
                  <a:srgbClr val="FF0000"/>
                </a:solidFill>
                <a:latin typeface="Times New Roman" panose="02020603050405020304" pitchFamily="18" charset="0"/>
              </a:rPr>
              <a:t>例</a:t>
            </a:r>
            <a:endParaRPr lang="en-US" altLang="zh-CN" b="1">
              <a:solidFill>
                <a:srgbClr val="FF0000"/>
              </a:solidFill>
              <a:latin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3">
            <a:extLst>
              <a:ext uri="{FF2B5EF4-FFF2-40B4-BE49-F238E27FC236}">
                <a16:creationId xmlns:a16="http://schemas.microsoft.com/office/drawing/2014/main" id="{48A0E76E-333C-458B-A650-F342B53C349C}"/>
              </a:ext>
            </a:extLst>
          </p:cNvPr>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FD25147-AE04-4CD5-B7FF-3D017E19DE17}" type="slidenum">
              <a:rPr kumimoji="0" lang="en-US" altLang="zh-CN" sz="1400" smtClean="0">
                <a:solidFill>
                  <a:srgbClr val="40458C"/>
                </a:solidFill>
                <a:latin typeface="Verdana" panose="020B0604030504040204" pitchFamily="34" charset="0"/>
              </a:rPr>
              <a:pPr>
                <a:spcBef>
                  <a:spcPct val="0"/>
                </a:spcBef>
                <a:buClrTx/>
                <a:buSzTx/>
                <a:buFontTx/>
                <a:buNone/>
              </a:pPr>
              <a:t>77</a:t>
            </a:fld>
            <a:endParaRPr kumimoji="0" lang="en-US" altLang="zh-CN" sz="1400">
              <a:solidFill>
                <a:srgbClr val="40458C"/>
              </a:solidFill>
              <a:latin typeface="Verdana" panose="020B0604030504040204" pitchFamily="34" charset="0"/>
            </a:endParaRPr>
          </a:p>
        </p:txBody>
      </p:sp>
      <p:sp>
        <p:nvSpPr>
          <p:cNvPr id="152579" name="Rectangle 5">
            <a:extLst>
              <a:ext uri="{FF2B5EF4-FFF2-40B4-BE49-F238E27FC236}">
                <a16:creationId xmlns:a16="http://schemas.microsoft.com/office/drawing/2014/main" id="{663B148F-5C62-47CB-BFB1-ECECB2134D69}"/>
              </a:ext>
            </a:extLst>
          </p:cNvPr>
          <p:cNvSpPr>
            <a:spLocks noChangeArrowheads="1"/>
          </p:cNvSpPr>
          <p:nvPr/>
        </p:nvSpPr>
        <p:spPr bwMode="auto">
          <a:xfrm>
            <a:off x="971550" y="303213"/>
            <a:ext cx="45577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40458C"/>
                </a:solidFill>
                <a:latin typeface="Times New Roman" panose="02020603050405020304" pitchFamily="18" charset="0"/>
              </a:rPr>
              <a:t>由附录</a:t>
            </a:r>
            <a:r>
              <a:rPr lang="en-US" altLang="zh-CN" sz="2800" b="1">
                <a:solidFill>
                  <a:srgbClr val="40458C"/>
                </a:solidFill>
                <a:latin typeface="Times New Roman" panose="02020603050405020304" pitchFamily="18" charset="0"/>
              </a:rPr>
              <a:t>1.1</a:t>
            </a:r>
            <a:r>
              <a:rPr lang="zh-CN" altLang="en-US" sz="2800" b="1">
                <a:solidFill>
                  <a:srgbClr val="40458C"/>
                </a:solidFill>
                <a:latin typeface="Times New Roman" panose="02020603050405020304" pitchFamily="18" charset="0"/>
              </a:rPr>
              <a:t>查得氨的临界参数</a:t>
            </a:r>
          </a:p>
        </p:txBody>
      </p:sp>
      <p:graphicFrame>
        <p:nvGraphicFramePr>
          <p:cNvPr id="152580" name="Object 6">
            <a:extLst>
              <a:ext uri="{FF2B5EF4-FFF2-40B4-BE49-F238E27FC236}">
                <a16:creationId xmlns:a16="http://schemas.microsoft.com/office/drawing/2014/main" id="{C087F0B6-B125-4F66-A6A7-0AEB354C8D7E}"/>
              </a:ext>
            </a:extLst>
          </p:cNvPr>
          <p:cNvGraphicFramePr>
            <a:graphicFrameLocks noChangeAspect="1"/>
          </p:cNvGraphicFramePr>
          <p:nvPr/>
        </p:nvGraphicFramePr>
        <p:xfrm>
          <a:off x="1116013" y="908050"/>
          <a:ext cx="5184775" cy="1101725"/>
        </p:xfrm>
        <a:graphic>
          <a:graphicData uri="http://schemas.openxmlformats.org/presentationml/2006/ole">
            <mc:AlternateContent xmlns:mc="http://schemas.openxmlformats.org/markup-compatibility/2006">
              <mc:Choice xmlns:v="urn:schemas-microsoft-com:vml" Requires="v">
                <p:oleObj spid="_x0000_s34842" name="Equation" r:id="rId5" imgW="2260600" imgH="482600" progId="Equation.DSMT4">
                  <p:embed/>
                </p:oleObj>
              </mc:Choice>
              <mc:Fallback>
                <p:oleObj name="Equation" r:id="rId5" imgW="2260600" imgH="482600" progId="Equation.DSMT4">
                  <p:embed/>
                  <p:pic>
                    <p:nvPicPr>
                      <p:cNvPr id="152580" name="Object 6">
                        <a:extLst>
                          <a:ext uri="{FF2B5EF4-FFF2-40B4-BE49-F238E27FC236}">
                            <a16:creationId xmlns:a16="http://schemas.microsoft.com/office/drawing/2014/main" id="{C087F0B6-B125-4F66-A6A7-0AEB354C8D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908050"/>
                        <a:ext cx="51847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2581" name="Rectangle 7">
            <a:extLst>
              <a:ext uri="{FF2B5EF4-FFF2-40B4-BE49-F238E27FC236}">
                <a16:creationId xmlns:a16="http://schemas.microsoft.com/office/drawing/2014/main" id="{BDC79108-8FA5-4E06-808F-592BE1FE646B}"/>
              </a:ext>
            </a:extLst>
          </p:cNvPr>
          <p:cNvSpPr>
            <a:spLocks noChangeArrowheads="1"/>
          </p:cNvSpPr>
          <p:nvPr/>
        </p:nvSpPr>
        <p:spPr bwMode="auto">
          <a:xfrm>
            <a:off x="611188" y="2174875"/>
            <a:ext cx="4762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1</a:t>
            </a:r>
            <a:r>
              <a:rPr lang="zh-CN" altLang="en-US" sz="2800" b="1">
                <a:solidFill>
                  <a:srgbClr val="0000FF"/>
                </a:solidFill>
                <a:latin typeface="Times New Roman" panose="02020603050405020304" pitchFamily="18" charset="0"/>
              </a:rPr>
              <a:t>）采用修正的</a:t>
            </a:r>
            <a:r>
              <a:rPr lang="en-US" altLang="zh-CN" sz="2800" b="1">
                <a:solidFill>
                  <a:srgbClr val="0000FF"/>
                </a:solidFill>
                <a:latin typeface="Times New Roman" panose="02020603050405020304" pitchFamily="18" charset="0"/>
              </a:rPr>
              <a:t>Rackett</a:t>
            </a:r>
            <a:r>
              <a:rPr lang="zh-CN" altLang="en-US" sz="2800" b="1">
                <a:solidFill>
                  <a:srgbClr val="0000FF"/>
                </a:solidFill>
                <a:latin typeface="Times New Roman" panose="02020603050405020304" pitchFamily="18" charset="0"/>
              </a:rPr>
              <a:t>方程</a:t>
            </a:r>
          </a:p>
        </p:txBody>
      </p:sp>
      <p:graphicFrame>
        <p:nvGraphicFramePr>
          <p:cNvPr id="152582" name="Object 8">
            <a:extLst>
              <a:ext uri="{FF2B5EF4-FFF2-40B4-BE49-F238E27FC236}">
                <a16:creationId xmlns:a16="http://schemas.microsoft.com/office/drawing/2014/main" id="{239A4BF1-F7DE-4759-B7B4-9FD04E38E918}"/>
              </a:ext>
            </a:extLst>
          </p:cNvPr>
          <p:cNvGraphicFramePr>
            <a:graphicFrameLocks noChangeAspect="1"/>
          </p:cNvGraphicFramePr>
          <p:nvPr/>
        </p:nvGraphicFramePr>
        <p:xfrm>
          <a:off x="1331913" y="2781300"/>
          <a:ext cx="3024187" cy="954088"/>
        </p:xfrm>
        <a:graphic>
          <a:graphicData uri="http://schemas.openxmlformats.org/presentationml/2006/ole">
            <mc:AlternateContent xmlns:mc="http://schemas.openxmlformats.org/markup-compatibility/2006">
              <mc:Choice xmlns:v="urn:schemas-microsoft-com:vml" Requires="v">
                <p:oleObj spid="_x0000_s34843" name="Equation" r:id="rId7" imgW="1054100" imgH="330200" progId="Equation.DSMT4">
                  <p:embed/>
                </p:oleObj>
              </mc:Choice>
              <mc:Fallback>
                <p:oleObj name="Equation" r:id="rId7" imgW="1054100" imgH="330200" progId="Equation.DSMT4">
                  <p:embed/>
                  <p:pic>
                    <p:nvPicPr>
                      <p:cNvPr id="152582" name="Object 8">
                        <a:extLst>
                          <a:ext uri="{FF2B5EF4-FFF2-40B4-BE49-F238E27FC236}">
                            <a16:creationId xmlns:a16="http://schemas.microsoft.com/office/drawing/2014/main" id="{239A4BF1-F7DE-4759-B7B4-9FD04E38E9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2781300"/>
                        <a:ext cx="302418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2583" name="Rectangle 9">
            <a:extLst>
              <a:ext uri="{FF2B5EF4-FFF2-40B4-BE49-F238E27FC236}">
                <a16:creationId xmlns:a16="http://schemas.microsoft.com/office/drawing/2014/main" id="{40595434-4888-4554-A3E2-90A2049A94AF}"/>
              </a:ext>
            </a:extLst>
          </p:cNvPr>
          <p:cNvSpPr>
            <a:spLocks noChangeArrowheads="1"/>
          </p:cNvSpPr>
          <p:nvPr/>
        </p:nvSpPr>
        <p:spPr bwMode="auto">
          <a:xfrm>
            <a:off x="925513" y="3903663"/>
            <a:ext cx="25352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40458C"/>
                </a:solidFill>
                <a:latin typeface="Times New Roman" panose="02020603050405020304" pitchFamily="18" charset="0"/>
              </a:rPr>
              <a:t>从附录</a:t>
            </a:r>
            <a:r>
              <a:rPr lang="en-US" altLang="zh-CN" sz="2800" b="1">
                <a:solidFill>
                  <a:srgbClr val="40458C"/>
                </a:solidFill>
              </a:rPr>
              <a:t>1.3</a:t>
            </a:r>
            <a:r>
              <a:rPr lang="zh-CN" altLang="en-US" sz="2800" b="1">
                <a:solidFill>
                  <a:srgbClr val="40458C"/>
                </a:solidFill>
                <a:latin typeface="Times New Roman" panose="02020603050405020304" pitchFamily="18" charset="0"/>
              </a:rPr>
              <a:t>查得</a:t>
            </a:r>
          </a:p>
        </p:txBody>
      </p:sp>
      <p:graphicFrame>
        <p:nvGraphicFramePr>
          <p:cNvPr id="152584" name="Object 10">
            <a:extLst>
              <a:ext uri="{FF2B5EF4-FFF2-40B4-BE49-F238E27FC236}">
                <a16:creationId xmlns:a16="http://schemas.microsoft.com/office/drawing/2014/main" id="{4D9EDB73-2272-4069-BC04-6F692218FE72}"/>
              </a:ext>
            </a:extLst>
          </p:cNvPr>
          <p:cNvGraphicFramePr>
            <a:graphicFrameLocks noChangeAspect="1"/>
          </p:cNvGraphicFramePr>
          <p:nvPr/>
        </p:nvGraphicFramePr>
        <p:xfrm>
          <a:off x="3851275" y="3860800"/>
          <a:ext cx="2233613" cy="612775"/>
        </p:xfrm>
        <a:graphic>
          <a:graphicData uri="http://schemas.openxmlformats.org/presentationml/2006/ole">
            <mc:AlternateContent xmlns:mc="http://schemas.openxmlformats.org/markup-compatibility/2006">
              <mc:Choice xmlns:v="urn:schemas-microsoft-com:vml" Requires="v">
                <p:oleObj spid="_x0000_s34844" name="Equation" r:id="rId9" imgW="698500" imgH="190500" progId="Equation.DSMT4">
                  <p:embed/>
                </p:oleObj>
              </mc:Choice>
              <mc:Fallback>
                <p:oleObj name="Equation" r:id="rId9" imgW="698500" imgH="190500" progId="Equation.DSMT4">
                  <p:embed/>
                  <p:pic>
                    <p:nvPicPr>
                      <p:cNvPr id="152584" name="Object 10">
                        <a:extLst>
                          <a:ext uri="{FF2B5EF4-FFF2-40B4-BE49-F238E27FC236}">
                            <a16:creationId xmlns:a16="http://schemas.microsoft.com/office/drawing/2014/main" id="{4D9EDB73-2272-4069-BC04-6F692218FE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3860800"/>
                        <a:ext cx="2233613" cy="61277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2585" name="Object 11">
            <a:extLst>
              <a:ext uri="{FF2B5EF4-FFF2-40B4-BE49-F238E27FC236}">
                <a16:creationId xmlns:a16="http://schemas.microsoft.com/office/drawing/2014/main" id="{7DD34697-5C17-48E4-9A2F-DFF8BD5B9841}"/>
              </a:ext>
            </a:extLst>
          </p:cNvPr>
          <p:cNvGraphicFramePr>
            <a:graphicFrameLocks noChangeAspect="1"/>
          </p:cNvGraphicFramePr>
          <p:nvPr/>
        </p:nvGraphicFramePr>
        <p:xfrm>
          <a:off x="125413" y="4721225"/>
          <a:ext cx="8928100" cy="1516063"/>
        </p:xfrm>
        <a:graphic>
          <a:graphicData uri="http://schemas.openxmlformats.org/presentationml/2006/ole">
            <mc:AlternateContent xmlns:mc="http://schemas.openxmlformats.org/markup-compatibility/2006">
              <mc:Choice xmlns:v="urn:schemas-microsoft-com:vml" Requires="v">
                <p:oleObj spid="_x0000_s34845" name="Equation" r:id="rId11" imgW="3175000" imgH="533400" progId="Equation.DSMT4">
                  <p:embed/>
                </p:oleObj>
              </mc:Choice>
              <mc:Fallback>
                <p:oleObj name="Equation" r:id="rId11" imgW="3175000" imgH="533400" progId="Equation.DSMT4">
                  <p:embed/>
                  <p:pic>
                    <p:nvPicPr>
                      <p:cNvPr id="152585" name="Object 11">
                        <a:extLst>
                          <a:ext uri="{FF2B5EF4-FFF2-40B4-BE49-F238E27FC236}">
                            <a16:creationId xmlns:a16="http://schemas.microsoft.com/office/drawing/2014/main" id="{7DD34697-5C17-48E4-9A2F-DFF8BD5B984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413" y="4721225"/>
                        <a:ext cx="8928100" cy="1516063"/>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2586" name="Rectangle 12">
            <a:extLst>
              <a:ext uri="{FF2B5EF4-FFF2-40B4-BE49-F238E27FC236}">
                <a16:creationId xmlns:a16="http://schemas.microsoft.com/office/drawing/2014/main" id="{06AEA574-E981-43E8-9208-F955F9625E13}"/>
              </a:ext>
            </a:extLst>
          </p:cNvPr>
          <p:cNvSpPr>
            <a:spLocks noChangeArrowheads="1"/>
          </p:cNvSpPr>
          <p:nvPr/>
        </p:nvSpPr>
        <p:spPr bwMode="auto">
          <a:xfrm>
            <a:off x="179388" y="207963"/>
            <a:ext cx="10001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1">
                <a:solidFill>
                  <a:srgbClr val="FF0000"/>
                </a:solidFill>
              </a:rPr>
              <a:t>解：</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3">
            <a:extLst>
              <a:ext uri="{FF2B5EF4-FFF2-40B4-BE49-F238E27FC236}">
                <a16:creationId xmlns:a16="http://schemas.microsoft.com/office/drawing/2014/main" id="{EE8AC958-8C82-4AC4-99FF-67F50EFB295C}"/>
              </a:ext>
            </a:extLst>
          </p:cNvPr>
          <p:cNvSpPr>
            <a:spLocks noGrp="1"/>
          </p:cNvSpPr>
          <p:nvPr>
            <p:ph type="sldNum" sz="quarter" idx="12"/>
          </p:nvPr>
        </p:nvSpPr>
        <p:spPr>
          <a:noFill/>
        </p:spPr>
        <p:txBody>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7A219E-9295-4B66-8A2D-10C77DF23109}" type="slidenum">
              <a:rPr kumimoji="0" lang="en-US" altLang="zh-CN" sz="1400" smtClean="0">
                <a:solidFill>
                  <a:srgbClr val="40458C"/>
                </a:solidFill>
                <a:latin typeface="Verdana" panose="020B0604030504040204" pitchFamily="34" charset="0"/>
              </a:rPr>
              <a:pPr>
                <a:spcBef>
                  <a:spcPct val="0"/>
                </a:spcBef>
                <a:buClrTx/>
                <a:buSzTx/>
                <a:buFontTx/>
                <a:buNone/>
              </a:pPr>
              <a:t>78</a:t>
            </a:fld>
            <a:endParaRPr kumimoji="0" lang="en-US" altLang="zh-CN" sz="1400">
              <a:solidFill>
                <a:srgbClr val="40458C"/>
              </a:solidFill>
              <a:latin typeface="Verdana" panose="020B0604030504040204" pitchFamily="34" charset="0"/>
            </a:endParaRPr>
          </a:p>
        </p:txBody>
      </p:sp>
      <p:sp>
        <p:nvSpPr>
          <p:cNvPr id="154627" name="Rectangle 2">
            <a:extLst>
              <a:ext uri="{FF2B5EF4-FFF2-40B4-BE49-F238E27FC236}">
                <a16:creationId xmlns:a16="http://schemas.microsoft.com/office/drawing/2014/main" id="{7C9BAC79-90C0-48C1-8934-45CD5A5FBF58}"/>
              </a:ext>
            </a:extLst>
          </p:cNvPr>
          <p:cNvSpPr>
            <a:spLocks noChangeArrowheads="1"/>
          </p:cNvSpPr>
          <p:nvPr/>
        </p:nvSpPr>
        <p:spPr bwMode="auto">
          <a:xfrm>
            <a:off x="468313" y="230188"/>
            <a:ext cx="4291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2</a:t>
            </a:r>
            <a:r>
              <a:rPr lang="zh-CN" altLang="en-US" sz="2800" b="1">
                <a:solidFill>
                  <a:srgbClr val="0000FF"/>
                </a:solidFill>
                <a:latin typeface="Times New Roman" panose="02020603050405020304" pitchFamily="18" charset="0"/>
              </a:rPr>
              <a:t>）采用普遍化密度关系</a:t>
            </a:r>
          </a:p>
        </p:txBody>
      </p:sp>
      <p:sp>
        <p:nvSpPr>
          <p:cNvPr id="154628" name="Rectangle 3">
            <a:extLst>
              <a:ext uri="{FF2B5EF4-FFF2-40B4-BE49-F238E27FC236}">
                <a16:creationId xmlns:a16="http://schemas.microsoft.com/office/drawing/2014/main" id="{90705F42-C2B7-4FEE-8B65-DBC42630DAD0}"/>
              </a:ext>
            </a:extLst>
          </p:cNvPr>
          <p:cNvSpPr>
            <a:spLocks noChangeArrowheads="1"/>
          </p:cNvSpPr>
          <p:nvPr/>
        </p:nvSpPr>
        <p:spPr bwMode="auto">
          <a:xfrm>
            <a:off x="0"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graphicFrame>
        <p:nvGraphicFramePr>
          <p:cNvPr id="154629" name="Object 4">
            <a:extLst>
              <a:ext uri="{FF2B5EF4-FFF2-40B4-BE49-F238E27FC236}">
                <a16:creationId xmlns:a16="http://schemas.microsoft.com/office/drawing/2014/main" id="{059B2A28-8CD9-4867-9482-548FE07586E1}"/>
              </a:ext>
            </a:extLst>
          </p:cNvPr>
          <p:cNvGraphicFramePr>
            <a:graphicFrameLocks noChangeAspect="1"/>
          </p:cNvGraphicFramePr>
          <p:nvPr/>
        </p:nvGraphicFramePr>
        <p:xfrm>
          <a:off x="1042988" y="836613"/>
          <a:ext cx="5473700" cy="863600"/>
        </p:xfrm>
        <a:graphic>
          <a:graphicData uri="http://schemas.openxmlformats.org/presentationml/2006/ole">
            <mc:AlternateContent xmlns:mc="http://schemas.openxmlformats.org/markup-compatibility/2006">
              <mc:Choice xmlns:v="urn:schemas-microsoft-com:vml" Requires="v">
                <p:oleObj spid="_x0000_s35878" name="Equation" r:id="rId5" imgW="2108200" imgH="330200" progId="Equation.DSMT4">
                  <p:embed/>
                </p:oleObj>
              </mc:Choice>
              <mc:Fallback>
                <p:oleObj name="Equation" r:id="rId5" imgW="2108200" imgH="330200" progId="Equation.DSMT4">
                  <p:embed/>
                  <p:pic>
                    <p:nvPicPr>
                      <p:cNvPr id="154629" name="Object 4">
                        <a:extLst>
                          <a:ext uri="{FF2B5EF4-FFF2-40B4-BE49-F238E27FC236}">
                            <a16:creationId xmlns:a16="http://schemas.microsoft.com/office/drawing/2014/main" id="{059B2A28-8CD9-4867-9482-548FE07586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836613"/>
                        <a:ext cx="54737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4630" name="Rectangle 5">
            <a:extLst>
              <a:ext uri="{FF2B5EF4-FFF2-40B4-BE49-F238E27FC236}">
                <a16:creationId xmlns:a16="http://schemas.microsoft.com/office/drawing/2014/main" id="{48881065-5AD9-4468-BF91-30853E3A7ADC}"/>
              </a:ext>
            </a:extLst>
          </p:cNvPr>
          <p:cNvSpPr>
            <a:spLocks noChangeArrowheads="1"/>
          </p:cNvSpPr>
          <p:nvPr/>
        </p:nvSpPr>
        <p:spPr bwMode="auto">
          <a:xfrm>
            <a:off x="887413" y="1916113"/>
            <a:ext cx="1477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40458C"/>
                </a:solidFill>
                <a:latin typeface="Times New Roman" panose="02020603050405020304" pitchFamily="18" charset="0"/>
              </a:rPr>
              <a:t>查图</a:t>
            </a:r>
            <a:r>
              <a:rPr lang="en-US" altLang="zh-CN" sz="2800" b="1">
                <a:solidFill>
                  <a:srgbClr val="40458C"/>
                </a:solidFill>
                <a:latin typeface="Times New Roman" panose="02020603050405020304" pitchFamily="18" charset="0"/>
              </a:rPr>
              <a:t>2-7</a:t>
            </a:r>
            <a:r>
              <a:rPr lang="en-US" altLang="zh-CN" sz="2800" b="1">
                <a:solidFill>
                  <a:srgbClr val="40458C"/>
                </a:solidFill>
              </a:rPr>
              <a:t> </a:t>
            </a:r>
          </a:p>
        </p:txBody>
      </p:sp>
      <p:sp>
        <p:nvSpPr>
          <p:cNvPr id="154631" name="Rectangle 6">
            <a:extLst>
              <a:ext uri="{FF2B5EF4-FFF2-40B4-BE49-F238E27FC236}">
                <a16:creationId xmlns:a16="http://schemas.microsoft.com/office/drawing/2014/main" id="{229F1F85-D6FE-4A9B-AF76-0E5B2ED56461}"/>
              </a:ext>
            </a:extLst>
          </p:cNvPr>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graphicFrame>
        <p:nvGraphicFramePr>
          <p:cNvPr id="154632" name="Object 7">
            <a:extLst>
              <a:ext uri="{FF2B5EF4-FFF2-40B4-BE49-F238E27FC236}">
                <a16:creationId xmlns:a16="http://schemas.microsoft.com/office/drawing/2014/main" id="{2498A4A9-A2B1-44E4-82FA-956EB9B20C09}"/>
              </a:ext>
            </a:extLst>
          </p:cNvPr>
          <p:cNvGraphicFramePr>
            <a:graphicFrameLocks noChangeAspect="1"/>
          </p:cNvGraphicFramePr>
          <p:nvPr/>
        </p:nvGraphicFramePr>
        <p:xfrm>
          <a:off x="2484438" y="1916113"/>
          <a:ext cx="1584325" cy="609600"/>
        </p:xfrm>
        <a:graphic>
          <a:graphicData uri="http://schemas.openxmlformats.org/presentationml/2006/ole">
            <mc:AlternateContent xmlns:mc="http://schemas.openxmlformats.org/markup-compatibility/2006">
              <mc:Choice xmlns:v="urn:schemas-microsoft-com:vml" Requires="v">
                <p:oleObj spid="_x0000_s35879" name="Equation" r:id="rId7" imgW="495085" imgH="190417" progId="Equation.DSMT4">
                  <p:embed/>
                </p:oleObj>
              </mc:Choice>
              <mc:Fallback>
                <p:oleObj name="Equation" r:id="rId7" imgW="495085" imgH="190417" progId="Equation.DSMT4">
                  <p:embed/>
                  <p:pic>
                    <p:nvPicPr>
                      <p:cNvPr id="154632" name="Object 7">
                        <a:extLst>
                          <a:ext uri="{FF2B5EF4-FFF2-40B4-BE49-F238E27FC236}">
                            <a16:creationId xmlns:a16="http://schemas.microsoft.com/office/drawing/2014/main" id="{2498A4A9-A2B1-44E4-82FA-956EB9B20C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1916113"/>
                        <a:ext cx="15843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4633" name="Rectangle 8">
            <a:extLst>
              <a:ext uri="{FF2B5EF4-FFF2-40B4-BE49-F238E27FC236}">
                <a16:creationId xmlns:a16="http://schemas.microsoft.com/office/drawing/2014/main" id="{E9A0432F-37D4-4895-B28B-8B3A6D712800}"/>
              </a:ext>
            </a:extLst>
          </p:cNvPr>
          <p:cNvSpPr>
            <a:spLocks noChangeArrowheads="1"/>
          </p:cNvSpPr>
          <p:nvPr/>
        </p:nvSpPr>
        <p:spPr bwMode="auto">
          <a:xfrm>
            <a:off x="0" y="3243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graphicFrame>
        <p:nvGraphicFramePr>
          <p:cNvPr id="154634" name="Object 9">
            <a:extLst>
              <a:ext uri="{FF2B5EF4-FFF2-40B4-BE49-F238E27FC236}">
                <a16:creationId xmlns:a16="http://schemas.microsoft.com/office/drawing/2014/main" id="{68858424-E269-47A0-A93F-D955860C9DE7}"/>
              </a:ext>
            </a:extLst>
          </p:cNvPr>
          <p:cNvGraphicFramePr>
            <a:graphicFrameLocks noChangeAspect="1"/>
          </p:cNvGraphicFramePr>
          <p:nvPr/>
        </p:nvGraphicFramePr>
        <p:xfrm>
          <a:off x="1042988" y="2636838"/>
          <a:ext cx="5976937" cy="1027112"/>
        </p:xfrm>
        <a:graphic>
          <a:graphicData uri="http://schemas.openxmlformats.org/presentationml/2006/ole">
            <mc:AlternateContent xmlns:mc="http://schemas.openxmlformats.org/markup-compatibility/2006">
              <mc:Choice xmlns:v="urn:schemas-microsoft-com:vml" Requires="v">
                <p:oleObj spid="_x0000_s35880" name="Equation" r:id="rId9" imgW="2159000" imgH="368300" progId="Equation.DSMT4">
                  <p:embed/>
                </p:oleObj>
              </mc:Choice>
              <mc:Fallback>
                <p:oleObj name="Equation" r:id="rId9" imgW="2159000" imgH="368300" progId="Equation.DSMT4">
                  <p:embed/>
                  <p:pic>
                    <p:nvPicPr>
                      <p:cNvPr id="154634" name="Object 9">
                        <a:extLst>
                          <a:ext uri="{FF2B5EF4-FFF2-40B4-BE49-F238E27FC236}">
                            <a16:creationId xmlns:a16="http://schemas.microsoft.com/office/drawing/2014/main" id="{68858424-E269-47A0-A93F-D955860C9DE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2636838"/>
                        <a:ext cx="5976937"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4635" name="Rectangle 10">
            <a:extLst>
              <a:ext uri="{FF2B5EF4-FFF2-40B4-BE49-F238E27FC236}">
                <a16:creationId xmlns:a16="http://schemas.microsoft.com/office/drawing/2014/main" id="{8F83B0B6-32AA-4098-A874-186468FE8642}"/>
              </a:ext>
            </a:extLst>
          </p:cNvPr>
          <p:cNvSpPr>
            <a:spLocks noChangeArrowheads="1"/>
          </p:cNvSpPr>
          <p:nvPr/>
        </p:nvSpPr>
        <p:spPr bwMode="auto">
          <a:xfrm>
            <a:off x="250825" y="4365625"/>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40458C"/>
                </a:solidFill>
                <a:latin typeface="Times New Roman" panose="02020603050405020304" pitchFamily="18" charset="0"/>
              </a:rPr>
              <a:t>从图</a:t>
            </a:r>
            <a:r>
              <a:rPr lang="en-US" altLang="zh-CN" sz="2800" b="1">
                <a:solidFill>
                  <a:srgbClr val="40458C"/>
                </a:solidFill>
                <a:latin typeface="Times New Roman" panose="02020603050405020304" pitchFamily="18" charset="0"/>
              </a:rPr>
              <a:t>2-7</a:t>
            </a:r>
            <a:r>
              <a:rPr lang="zh-CN" altLang="en-US" sz="2800" b="1">
                <a:solidFill>
                  <a:srgbClr val="40458C"/>
                </a:solidFill>
                <a:latin typeface="Times New Roman" panose="02020603050405020304" pitchFamily="18" charset="0"/>
              </a:rPr>
              <a:t>查得饱和液体在                    时，</a:t>
            </a:r>
            <a:r>
              <a:rPr lang="zh-CN" altLang="en-US" sz="2800" b="1">
                <a:solidFill>
                  <a:srgbClr val="40458C"/>
                </a:solidFill>
              </a:rPr>
              <a:t>  </a:t>
            </a:r>
          </a:p>
        </p:txBody>
      </p:sp>
      <p:sp>
        <p:nvSpPr>
          <p:cNvPr id="154636" name="Rectangle 11">
            <a:extLst>
              <a:ext uri="{FF2B5EF4-FFF2-40B4-BE49-F238E27FC236}">
                <a16:creationId xmlns:a16="http://schemas.microsoft.com/office/drawing/2014/main" id="{83A0265F-80CF-4607-A1EE-0931C84D85FB}"/>
              </a:ext>
            </a:extLst>
          </p:cNvPr>
          <p:cNvSpPr>
            <a:spLocks noChangeArrowheads="1"/>
          </p:cNvSpPr>
          <p:nvPr/>
        </p:nvSpPr>
        <p:spPr bwMode="auto">
          <a:xfrm>
            <a:off x="0" y="3333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graphicFrame>
        <p:nvGraphicFramePr>
          <p:cNvPr id="154637" name="Object 12">
            <a:extLst>
              <a:ext uri="{FF2B5EF4-FFF2-40B4-BE49-F238E27FC236}">
                <a16:creationId xmlns:a16="http://schemas.microsoft.com/office/drawing/2014/main" id="{85C3C5CA-67A8-4B36-BB2C-B62582005387}"/>
              </a:ext>
            </a:extLst>
          </p:cNvPr>
          <p:cNvGraphicFramePr>
            <a:graphicFrameLocks noChangeAspect="1"/>
          </p:cNvGraphicFramePr>
          <p:nvPr/>
        </p:nvGraphicFramePr>
        <p:xfrm>
          <a:off x="4064000" y="4437063"/>
          <a:ext cx="1587500" cy="503237"/>
        </p:xfrm>
        <a:graphic>
          <a:graphicData uri="http://schemas.openxmlformats.org/presentationml/2006/ole">
            <mc:AlternateContent xmlns:mc="http://schemas.openxmlformats.org/markup-compatibility/2006">
              <mc:Choice xmlns:v="urn:schemas-microsoft-com:vml" Requires="v">
                <p:oleObj spid="_x0000_s35881" name="Equation" r:id="rId11" imgW="596900" imgH="190500" progId="Equation.DSMT4">
                  <p:embed/>
                </p:oleObj>
              </mc:Choice>
              <mc:Fallback>
                <p:oleObj name="Equation" r:id="rId11" imgW="596900" imgH="190500" progId="Equation.DSMT4">
                  <p:embed/>
                  <p:pic>
                    <p:nvPicPr>
                      <p:cNvPr id="154637" name="Object 12">
                        <a:extLst>
                          <a:ext uri="{FF2B5EF4-FFF2-40B4-BE49-F238E27FC236}">
                            <a16:creationId xmlns:a16="http://schemas.microsoft.com/office/drawing/2014/main" id="{85C3C5CA-67A8-4B36-BB2C-B6258200538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4000" y="4437063"/>
                        <a:ext cx="15875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4638" name="Object 13">
            <a:extLst>
              <a:ext uri="{FF2B5EF4-FFF2-40B4-BE49-F238E27FC236}">
                <a16:creationId xmlns:a16="http://schemas.microsoft.com/office/drawing/2014/main" id="{87025F0A-850B-466D-BD94-A313D7BCCE40}"/>
              </a:ext>
            </a:extLst>
          </p:cNvPr>
          <p:cNvGraphicFramePr>
            <a:graphicFrameLocks noChangeAspect="1"/>
          </p:cNvGraphicFramePr>
          <p:nvPr/>
        </p:nvGraphicFramePr>
        <p:xfrm>
          <a:off x="468313" y="5013325"/>
          <a:ext cx="7056437" cy="1063625"/>
        </p:xfrm>
        <a:graphic>
          <a:graphicData uri="http://schemas.openxmlformats.org/presentationml/2006/ole">
            <mc:AlternateContent xmlns:mc="http://schemas.openxmlformats.org/markup-compatibility/2006">
              <mc:Choice xmlns:v="urn:schemas-microsoft-com:vml" Requires="v">
                <p:oleObj spid="_x0000_s35882" name="Equation" r:id="rId13" imgW="2590800" imgH="393700" progId="Equation.DSMT4">
                  <p:embed/>
                </p:oleObj>
              </mc:Choice>
              <mc:Fallback>
                <p:oleObj name="Equation" r:id="rId13" imgW="2590800" imgH="393700" progId="Equation.DSMT4">
                  <p:embed/>
                  <p:pic>
                    <p:nvPicPr>
                      <p:cNvPr id="154638" name="Object 13">
                        <a:extLst>
                          <a:ext uri="{FF2B5EF4-FFF2-40B4-BE49-F238E27FC236}">
                            <a16:creationId xmlns:a16="http://schemas.microsoft.com/office/drawing/2014/main" id="{87025F0A-850B-466D-BD94-A313D7BCCE4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5013325"/>
                        <a:ext cx="7056437"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4639" name="Text Box 14">
            <a:extLst>
              <a:ext uri="{FF2B5EF4-FFF2-40B4-BE49-F238E27FC236}">
                <a16:creationId xmlns:a16="http://schemas.microsoft.com/office/drawing/2014/main" id="{3FB02EBF-6114-41B4-868F-A78377817699}"/>
              </a:ext>
            </a:extLst>
          </p:cNvPr>
          <p:cNvSpPr txBox="1">
            <a:spLocks noChangeArrowheads="1"/>
          </p:cNvSpPr>
          <p:nvPr/>
        </p:nvSpPr>
        <p:spPr bwMode="auto">
          <a:xfrm>
            <a:off x="468313" y="3716338"/>
            <a:ext cx="64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b="1">
                <a:solidFill>
                  <a:srgbClr val="FF0000"/>
                </a:solidFill>
              </a:rPr>
              <a:t>或</a:t>
            </a:r>
          </a:p>
        </p:txBody>
      </p:sp>
      <p:graphicFrame>
        <p:nvGraphicFramePr>
          <p:cNvPr id="154640" name="Object 15">
            <a:extLst>
              <a:ext uri="{FF2B5EF4-FFF2-40B4-BE49-F238E27FC236}">
                <a16:creationId xmlns:a16="http://schemas.microsoft.com/office/drawing/2014/main" id="{0B3D1DA1-5A37-4B81-B782-FE98CCD9E22E}"/>
              </a:ext>
            </a:extLst>
          </p:cNvPr>
          <p:cNvGraphicFramePr>
            <a:graphicFrameLocks noChangeAspect="1"/>
          </p:cNvGraphicFramePr>
          <p:nvPr/>
        </p:nvGraphicFramePr>
        <p:xfrm>
          <a:off x="6372225" y="4341813"/>
          <a:ext cx="1368425" cy="527050"/>
        </p:xfrm>
        <a:graphic>
          <a:graphicData uri="http://schemas.openxmlformats.org/presentationml/2006/ole">
            <mc:AlternateContent xmlns:mc="http://schemas.openxmlformats.org/markup-compatibility/2006">
              <mc:Choice xmlns:v="urn:schemas-microsoft-com:vml" Requires="v">
                <p:oleObj spid="_x0000_s35883" name="Equation" r:id="rId15" imgW="495085" imgH="190417" progId="Equation.DSMT4">
                  <p:embed/>
                </p:oleObj>
              </mc:Choice>
              <mc:Fallback>
                <p:oleObj name="Equation" r:id="rId15" imgW="495085" imgH="190417" progId="Equation.DSMT4">
                  <p:embed/>
                  <p:pic>
                    <p:nvPicPr>
                      <p:cNvPr id="154640" name="Object 15">
                        <a:extLst>
                          <a:ext uri="{FF2B5EF4-FFF2-40B4-BE49-F238E27FC236}">
                            <a16:creationId xmlns:a16="http://schemas.microsoft.com/office/drawing/2014/main" id="{0B3D1DA1-5A37-4B81-B782-FE98CCD9E22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372225" y="4341813"/>
                        <a:ext cx="13684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41" name="Rectangle 16">
            <a:extLst>
              <a:ext uri="{FF2B5EF4-FFF2-40B4-BE49-F238E27FC236}">
                <a16:creationId xmlns:a16="http://schemas.microsoft.com/office/drawing/2014/main" id="{2BDA7D9B-3B54-406F-9E18-40EB6EDE7C0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110000"/>
              <a:buFont typeface="Wingdings" panose="05000000000000000000" pitchFamily="2" charset="2"/>
              <a:buBlip>
                <a:blip r:embed="rId4"/>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60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hlink"/>
              </a:buClr>
              <a:buSzPct val="95000"/>
              <a:buFont typeface="Wingdings" panose="05000000000000000000" pitchFamily="2" charset="2"/>
              <a:buChar char="w"/>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tx1"/>
              </a:buClr>
              <a:buSzPct val="6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solidFill>
                <a:srgbClr val="40458C"/>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a:extLst>
              <a:ext uri="{FF2B5EF4-FFF2-40B4-BE49-F238E27FC236}">
                <a16:creationId xmlns:a16="http://schemas.microsoft.com/office/drawing/2014/main" id="{AB6E9DF2-2601-4365-A284-2D7C3D82A9D6}"/>
              </a:ext>
            </a:extLst>
          </p:cNvPr>
          <p:cNvSpPr>
            <a:spLocks noGrp="1" noChangeArrowheads="1"/>
          </p:cNvSpPr>
          <p:nvPr>
            <p:ph type="title"/>
          </p:nvPr>
        </p:nvSpPr>
        <p:spPr/>
        <p:txBody>
          <a:bodyPr/>
          <a:lstStyle/>
          <a:p>
            <a:r>
              <a:rPr lang="en-US" altLang="zh-CN"/>
              <a:t>2.7</a:t>
            </a:r>
            <a:r>
              <a:rPr lang="zh-CN" altLang="en-US"/>
              <a:t>基团法概述</a:t>
            </a:r>
          </a:p>
        </p:txBody>
      </p:sp>
      <p:sp>
        <p:nvSpPr>
          <p:cNvPr id="156675" name="内容占位符 2">
            <a:extLst>
              <a:ext uri="{FF2B5EF4-FFF2-40B4-BE49-F238E27FC236}">
                <a16:creationId xmlns:a16="http://schemas.microsoft.com/office/drawing/2014/main" id="{86F727F7-5903-47F4-8D8C-7D3182A8F033}"/>
              </a:ext>
            </a:extLst>
          </p:cNvPr>
          <p:cNvSpPr>
            <a:spLocks noGrp="1" noChangeArrowheads="1"/>
          </p:cNvSpPr>
          <p:nvPr>
            <p:ph idx="1"/>
          </p:nvPr>
        </p:nvSpPr>
        <p:spPr>
          <a:xfrm>
            <a:off x="566738" y="1752600"/>
            <a:ext cx="8326437" cy="4267200"/>
          </a:xfrm>
        </p:spPr>
        <p:txBody>
          <a:bodyPr/>
          <a:lstStyle/>
          <a:p>
            <a:pPr algn="just">
              <a:lnSpc>
                <a:spcPct val="120000"/>
              </a:lnSpc>
              <a:buClr>
                <a:schemeClr val="hlink"/>
              </a:buClr>
              <a:buSzPct val="80000"/>
              <a:buFont typeface="Wingdings" panose="05000000000000000000" pitchFamily="2" charset="2"/>
              <a:buChar char="u"/>
            </a:pPr>
            <a:r>
              <a:rPr lang="zh-CN" altLang="en-US" sz="2400" b="1"/>
              <a:t>对应状态法有通用和简洁的优点，也便于计算机使用。</a:t>
            </a:r>
          </a:p>
          <a:p>
            <a:pPr algn="just">
              <a:lnSpc>
                <a:spcPct val="120000"/>
              </a:lnSpc>
              <a:buClr>
                <a:schemeClr val="hlink"/>
              </a:buClr>
              <a:buSzPct val="80000"/>
              <a:buFont typeface="Wingdings" panose="05000000000000000000" pitchFamily="2" charset="2"/>
              <a:buChar char="u"/>
            </a:pPr>
            <a:r>
              <a:rPr lang="zh-CN" altLang="en-US" sz="2400" b="1"/>
              <a:t>主要问题是过于依赖临界参数，而至今具有临界参数的物质只略多于</a:t>
            </a:r>
            <a:r>
              <a:rPr lang="en-US" altLang="zh-CN" sz="2400" b="1"/>
              <a:t>1000</a:t>
            </a:r>
            <a:r>
              <a:rPr lang="zh-CN" altLang="en-US" sz="2400" b="1"/>
              <a:t>种。因此对于缺乏临界参数的化合物对比状态法是难于使用的。</a:t>
            </a:r>
          </a:p>
          <a:p>
            <a:pPr algn="just">
              <a:lnSpc>
                <a:spcPct val="120000"/>
              </a:lnSpc>
              <a:buClr>
                <a:schemeClr val="hlink"/>
              </a:buClr>
              <a:buSzPct val="80000"/>
              <a:buFont typeface="Wingdings" panose="05000000000000000000" pitchFamily="2" charset="2"/>
              <a:buChar char="u"/>
            </a:pPr>
            <a:r>
              <a:rPr lang="zh-CN" altLang="en-US" sz="2400" b="1"/>
              <a:t>基团贡献法（简称基团法）具有完全不同的出发点。</a:t>
            </a:r>
          </a:p>
          <a:p>
            <a:pPr algn="just">
              <a:lnSpc>
                <a:spcPct val="120000"/>
              </a:lnSpc>
              <a:buClr>
                <a:schemeClr val="hlink"/>
              </a:buClr>
              <a:buSzPct val="80000"/>
              <a:buFont typeface="Wingdings" panose="05000000000000000000" pitchFamily="2" charset="2"/>
              <a:buChar char="u"/>
            </a:pPr>
            <a:r>
              <a:rPr lang="zh-CN" altLang="en-US" sz="2400" b="1"/>
              <a:t>基团法假定纯物质或混合物的物性等于构成此化合物或混合物的各种基团对此物性的贡献值的总和，并假定在任何体系中，同一种基团对于某个物性的贡献值都是相同的。</a:t>
            </a:r>
          </a:p>
          <a:p>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2FC5B937-A288-486B-8A41-DAFB71A4FA5C}"/>
              </a:ext>
            </a:extLst>
          </p:cNvPr>
          <p:cNvSpPr>
            <a:spLocks noGrp="1" noChangeArrowheads="1"/>
          </p:cNvSpPr>
          <p:nvPr>
            <p:ph type="title"/>
          </p:nvPr>
        </p:nvSpPr>
        <p:spPr/>
        <p:txBody>
          <a:bodyPr/>
          <a:lstStyle/>
          <a:p>
            <a:endParaRPr lang="zh-CN" altLang="en-US"/>
          </a:p>
        </p:txBody>
      </p:sp>
      <p:sp>
        <p:nvSpPr>
          <p:cNvPr id="9219" name="内容占位符 2">
            <a:extLst>
              <a:ext uri="{FF2B5EF4-FFF2-40B4-BE49-F238E27FC236}">
                <a16:creationId xmlns:a16="http://schemas.microsoft.com/office/drawing/2014/main" id="{E822C150-E9B7-4027-9F37-50CE0CAE0699}"/>
              </a:ext>
            </a:extLst>
          </p:cNvPr>
          <p:cNvSpPr>
            <a:spLocks noGrp="1" noChangeArrowheads="1"/>
          </p:cNvSpPr>
          <p:nvPr>
            <p:ph idx="1"/>
          </p:nvPr>
        </p:nvSpPr>
        <p:spPr/>
        <p:txBody>
          <a:bodyPr/>
          <a:lstStyle/>
          <a:p>
            <a:endParaRPr lang="zh-CN" altLang="en-US"/>
          </a:p>
        </p:txBody>
      </p:sp>
      <p:pic>
        <p:nvPicPr>
          <p:cNvPr id="9220" name="Picture 2" descr="https://wkretype.bdimg.com/retype/zoom/beb10af1856a561252d36faa?pn=20&amp;o=jpg_6&amp;md5sum=0aad7c002a5f8543fbb8110ba7f0220a&amp;sign=d0468ea2b0&amp;png=68460-71844&amp;jpg=1947729-2051857">
            <a:extLst>
              <a:ext uri="{FF2B5EF4-FFF2-40B4-BE49-F238E27FC236}">
                <a16:creationId xmlns:a16="http://schemas.microsoft.com/office/drawing/2014/main" id="{1215DA7C-DC2F-4120-9621-08157FCA9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a:extLst>
              <a:ext uri="{FF2B5EF4-FFF2-40B4-BE49-F238E27FC236}">
                <a16:creationId xmlns:a16="http://schemas.microsoft.com/office/drawing/2014/main" id="{BDD307FE-528F-41C4-86E3-BC0D48B0F00B}"/>
              </a:ext>
            </a:extLst>
          </p:cNvPr>
          <p:cNvSpPr>
            <a:spLocks noGrp="1" noChangeArrowheads="1"/>
          </p:cNvSpPr>
          <p:nvPr>
            <p:ph type="title"/>
          </p:nvPr>
        </p:nvSpPr>
        <p:spPr/>
        <p:txBody>
          <a:bodyPr/>
          <a:lstStyle/>
          <a:p>
            <a:endParaRPr lang="zh-CN" altLang="en-US"/>
          </a:p>
        </p:txBody>
      </p:sp>
      <p:sp>
        <p:nvSpPr>
          <p:cNvPr id="157699" name="内容占位符 2">
            <a:extLst>
              <a:ext uri="{FF2B5EF4-FFF2-40B4-BE49-F238E27FC236}">
                <a16:creationId xmlns:a16="http://schemas.microsoft.com/office/drawing/2014/main" id="{D61189D7-290B-4A39-A6E3-23C5C8A222B2}"/>
              </a:ext>
            </a:extLst>
          </p:cNvPr>
          <p:cNvSpPr>
            <a:spLocks noGrp="1" noChangeArrowheads="1"/>
          </p:cNvSpPr>
          <p:nvPr>
            <p:ph idx="1"/>
          </p:nvPr>
        </p:nvSpPr>
        <p:spPr/>
        <p:txBody>
          <a:bodyPr/>
          <a:lstStyle/>
          <a:p>
            <a:pPr>
              <a:lnSpc>
                <a:spcPct val="120000"/>
              </a:lnSpc>
              <a:buClr>
                <a:schemeClr val="hlink"/>
              </a:buClr>
              <a:buSzPct val="80000"/>
              <a:buFont typeface="Wingdings" panose="05000000000000000000" pitchFamily="2" charset="2"/>
              <a:buChar char="u"/>
            </a:pPr>
            <a:r>
              <a:rPr lang="zh-CN" altLang="en-US" sz="3200" b="1">
                <a:latin typeface="Times New Roman" panose="02020603050405020304" pitchFamily="18" charset="0"/>
              </a:rPr>
              <a:t>基团法的优点是具有最大的通用性。</a:t>
            </a:r>
          </a:p>
          <a:p>
            <a:pPr>
              <a:lnSpc>
                <a:spcPct val="120000"/>
              </a:lnSpc>
              <a:buClr>
                <a:schemeClr val="hlink"/>
              </a:buClr>
              <a:buSzPct val="80000"/>
              <a:buFont typeface="Wingdings" panose="05000000000000000000" pitchFamily="2" charset="2"/>
              <a:buChar char="u"/>
            </a:pPr>
            <a:r>
              <a:rPr lang="zh-CN" altLang="en-US" sz="3200" b="1">
                <a:latin typeface="Times New Roman" panose="02020603050405020304" pitchFamily="18" charset="0"/>
              </a:rPr>
              <a:t>由于构成常见化合物的基团只有约</a:t>
            </a:r>
            <a:r>
              <a:rPr lang="en-US" altLang="zh-CN" sz="3200" b="1">
                <a:latin typeface="Times New Roman" panose="02020603050405020304" pitchFamily="18" charset="0"/>
              </a:rPr>
              <a:t>100</a:t>
            </a:r>
            <a:r>
              <a:rPr lang="zh-CN" altLang="en-US" sz="3200" b="1">
                <a:latin typeface="Times New Roman" panose="02020603050405020304" pitchFamily="18" charset="0"/>
              </a:rPr>
              <a:t>个，因此</a:t>
            </a:r>
            <a:r>
              <a:rPr lang="en-US" altLang="zh-CN" sz="3200" b="1">
                <a:latin typeface="Times New Roman" panose="02020603050405020304" pitchFamily="18" charset="0"/>
              </a:rPr>
              <a:t>100</a:t>
            </a:r>
            <a:r>
              <a:rPr lang="zh-CN" altLang="en-US" sz="3200" b="1">
                <a:latin typeface="Times New Roman" panose="02020603050405020304" pitchFamily="18" charset="0"/>
              </a:rPr>
              <a:t>个基团就基本上可估算各类有机化合物的物性了。</a:t>
            </a:r>
          </a:p>
          <a:p>
            <a:pPr>
              <a:lnSpc>
                <a:spcPct val="120000"/>
              </a:lnSpc>
              <a:buClr>
                <a:schemeClr val="hlink"/>
              </a:buClr>
              <a:buSzPct val="80000"/>
              <a:buFont typeface="Wingdings" panose="05000000000000000000" pitchFamily="2" charset="2"/>
              <a:buChar char="u"/>
            </a:pPr>
            <a:r>
              <a:rPr lang="zh-CN" altLang="en-US" sz="3200" b="1">
                <a:latin typeface="Times New Roman" panose="02020603050405020304" pitchFamily="18" charset="0"/>
              </a:rPr>
              <a:t>基团法主要用于估算有机物的物性</a:t>
            </a:r>
          </a:p>
          <a:p>
            <a:pPr>
              <a:lnSpc>
                <a:spcPct val="120000"/>
              </a:lnSpc>
              <a:buClr>
                <a:schemeClr val="hlink"/>
              </a:buClr>
              <a:buSzPct val="80000"/>
              <a:buFont typeface="Wingdings" panose="05000000000000000000" pitchFamily="2" charset="2"/>
              <a:buChar char="u"/>
            </a:pPr>
            <a:r>
              <a:rPr lang="zh-CN" altLang="en-US" sz="3200" b="1">
                <a:latin typeface="Times New Roman" panose="02020603050405020304" pitchFamily="18" charset="0"/>
              </a:rPr>
              <a:t>一些基团法不依赖于任何其他物性，但有的基团法关系式中需要其他物性参数</a:t>
            </a:r>
            <a:r>
              <a:rPr lang="zh-CN" altLang="en-US" sz="3200" b="1"/>
              <a:t>。</a:t>
            </a:r>
          </a:p>
          <a:p>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a:extLst>
              <a:ext uri="{FF2B5EF4-FFF2-40B4-BE49-F238E27FC236}">
                <a16:creationId xmlns:a16="http://schemas.microsoft.com/office/drawing/2014/main" id="{6D1EEEC7-8F4E-4337-B8FC-863C2B666859}"/>
              </a:ext>
            </a:extLst>
          </p:cNvPr>
          <p:cNvSpPr>
            <a:spLocks noGrp="1" noChangeArrowheads="1"/>
          </p:cNvSpPr>
          <p:nvPr>
            <p:ph type="title"/>
          </p:nvPr>
        </p:nvSpPr>
        <p:spPr/>
        <p:txBody>
          <a:bodyPr/>
          <a:lstStyle/>
          <a:p>
            <a:r>
              <a:rPr lang="zh-CN" altLang="en-US" sz="4000" b="1">
                <a:solidFill>
                  <a:schemeClr val="hlink"/>
                </a:solidFill>
              </a:rPr>
              <a:t>基团法发展和分类</a:t>
            </a:r>
            <a:endParaRPr lang="zh-CN" altLang="en-US"/>
          </a:p>
        </p:txBody>
      </p:sp>
      <p:sp>
        <p:nvSpPr>
          <p:cNvPr id="158723" name="内容占位符 2">
            <a:extLst>
              <a:ext uri="{FF2B5EF4-FFF2-40B4-BE49-F238E27FC236}">
                <a16:creationId xmlns:a16="http://schemas.microsoft.com/office/drawing/2014/main" id="{0F8A4C92-4488-4EC0-9E01-E7FAA2A9795D}"/>
              </a:ext>
            </a:extLst>
          </p:cNvPr>
          <p:cNvSpPr>
            <a:spLocks noGrp="1" noChangeArrowheads="1"/>
          </p:cNvSpPr>
          <p:nvPr>
            <p:ph idx="1"/>
          </p:nvPr>
        </p:nvSpPr>
        <p:spPr/>
        <p:txBody>
          <a:bodyPr/>
          <a:lstStyle/>
          <a:p>
            <a:pPr>
              <a:lnSpc>
                <a:spcPct val="120000"/>
              </a:lnSpc>
              <a:buClr>
                <a:schemeClr val="hlink"/>
              </a:buClr>
              <a:buSzPct val="80000"/>
              <a:buFont typeface="Wingdings" panose="05000000000000000000" pitchFamily="2" charset="2"/>
              <a:buChar char="u"/>
            </a:pPr>
            <a:r>
              <a:rPr lang="zh-CN" altLang="en-US" sz="2100" b="1">
                <a:latin typeface="Times New Roman" panose="02020603050405020304" pitchFamily="18" charset="0"/>
              </a:rPr>
              <a:t>早期的基团法很简单，基团划分“粗糙”，所划基团很少。</a:t>
            </a:r>
          </a:p>
          <a:p>
            <a:pPr>
              <a:lnSpc>
                <a:spcPct val="120000"/>
              </a:lnSpc>
              <a:buClr>
                <a:schemeClr val="hlink"/>
              </a:buClr>
              <a:buSzPct val="80000"/>
              <a:buFont typeface="Wingdings" panose="05000000000000000000" pitchFamily="2" charset="2"/>
              <a:buChar char="u"/>
            </a:pPr>
            <a:r>
              <a:rPr lang="en-US" altLang="zh-CN" sz="2100" b="1">
                <a:latin typeface="Times New Roman" panose="02020603050405020304" pitchFamily="18" charset="0"/>
              </a:rPr>
              <a:t>20</a:t>
            </a:r>
            <a:r>
              <a:rPr lang="zh-CN" altLang="en-US" sz="2100" b="1">
                <a:latin typeface="Times New Roman" panose="02020603050405020304" pitchFamily="18" charset="0"/>
              </a:rPr>
              <a:t>世纪中叶，用基团法估算标准生产焓及临界性质时，划分的基团较多较细。</a:t>
            </a:r>
          </a:p>
          <a:p>
            <a:pPr>
              <a:lnSpc>
                <a:spcPct val="120000"/>
              </a:lnSpc>
              <a:buClr>
                <a:schemeClr val="hlink"/>
              </a:buClr>
              <a:buSzPct val="80000"/>
              <a:buFont typeface="Wingdings" panose="05000000000000000000" pitchFamily="2" charset="2"/>
              <a:buChar char="u"/>
            </a:pPr>
            <a:r>
              <a:rPr lang="zh-CN" altLang="en-US" sz="2100" b="1">
                <a:latin typeface="Times New Roman" panose="02020603050405020304" pitchFamily="18" charset="0"/>
              </a:rPr>
              <a:t>早期的基团法中，不考虑各种基团间的交互作用。从</a:t>
            </a:r>
            <a:r>
              <a:rPr lang="en-US" altLang="zh-CN" sz="2100" b="1">
                <a:latin typeface="Times New Roman" panose="02020603050405020304" pitchFamily="18" charset="0"/>
              </a:rPr>
              <a:t>20</a:t>
            </a:r>
            <a:r>
              <a:rPr lang="zh-CN" altLang="en-US" sz="2100" b="1">
                <a:latin typeface="Times New Roman" panose="02020603050405020304" pitchFamily="18" charset="0"/>
              </a:rPr>
              <a:t>世纪</a:t>
            </a:r>
            <a:r>
              <a:rPr lang="en-US" altLang="zh-CN" sz="2100" b="1">
                <a:latin typeface="Times New Roman" panose="02020603050405020304" pitchFamily="18" charset="0"/>
              </a:rPr>
              <a:t>40</a:t>
            </a:r>
            <a:r>
              <a:rPr lang="zh-CN" altLang="en-US" sz="2100" b="1">
                <a:latin typeface="Times New Roman" panose="02020603050405020304" pitchFamily="18" charset="0"/>
              </a:rPr>
              <a:t>年代起，开始修正临近基团的影响。</a:t>
            </a:r>
          </a:p>
          <a:p>
            <a:pPr>
              <a:lnSpc>
                <a:spcPct val="120000"/>
              </a:lnSpc>
              <a:buClr>
                <a:schemeClr val="hlink"/>
              </a:buClr>
              <a:buSzPct val="80000"/>
              <a:buFont typeface="Wingdings" panose="05000000000000000000" pitchFamily="2" charset="2"/>
              <a:buChar char="u"/>
            </a:pPr>
            <a:r>
              <a:rPr lang="zh-CN" altLang="en-US" sz="2100" b="1">
                <a:latin typeface="Times New Roman" panose="02020603050405020304" pitchFamily="18" charset="0"/>
              </a:rPr>
              <a:t>基团法从估算固定温度点开始，经过发展，目前基团法已经提出了温度关联式，用于各种温度下。</a:t>
            </a:r>
          </a:p>
          <a:p>
            <a:pPr>
              <a:lnSpc>
                <a:spcPct val="120000"/>
              </a:lnSpc>
              <a:buClr>
                <a:schemeClr val="hlink"/>
              </a:buClr>
              <a:buSzPct val="80000"/>
              <a:buFont typeface="Wingdings" panose="05000000000000000000" pitchFamily="2" charset="2"/>
              <a:buChar char="u"/>
            </a:pPr>
            <a:r>
              <a:rPr lang="zh-CN" altLang="en-US" sz="2100" b="1"/>
              <a:t>开始基团法仅用于纯物质的物性估算，目前已用于汽液平衡估算，并用于多种相平衡估算中，成为唯一的估算相平衡的方法。</a:t>
            </a:r>
          </a:p>
          <a:p>
            <a:endParaRPr lang="zh-CN" altLang="en-US" sz="21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a:extLst>
              <a:ext uri="{FF2B5EF4-FFF2-40B4-BE49-F238E27FC236}">
                <a16:creationId xmlns:a16="http://schemas.microsoft.com/office/drawing/2014/main" id="{6D727E00-DDF7-45FF-918B-D5E3F6E1C8B8}"/>
              </a:ext>
            </a:extLst>
          </p:cNvPr>
          <p:cNvSpPr>
            <a:spLocks noGrp="1" noChangeArrowheads="1"/>
          </p:cNvSpPr>
          <p:nvPr>
            <p:ph type="title"/>
          </p:nvPr>
        </p:nvSpPr>
        <p:spPr/>
        <p:txBody>
          <a:bodyPr/>
          <a:lstStyle/>
          <a:p>
            <a:endParaRPr lang="zh-CN" altLang="en-US"/>
          </a:p>
        </p:txBody>
      </p:sp>
      <p:sp>
        <p:nvSpPr>
          <p:cNvPr id="159747" name="内容占位符 2">
            <a:extLst>
              <a:ext uri="{FF2B5EF4-FFF2-40B4-BE49-F238E27FC236}">
                <a16:creationId xmlns:a16="http://schemas.microsoft.com/office/drawing/2014/main" id="{86E176B0-74AE-4682-A53F-BCACB6D924F3}"/>
              </a:ext>
            </a:extLst>
          </p:cNvPr>
          <p:cNvSpPr>
            <a:spLocks noGrp="1" noChangeArrowheads="1"/>
          </p:cNvSpPr>
          <p:nvPr>
            <p:ph idx="1"/>
          </p:nvPr>
        </p:nvSpPr>
        <p:spPr/>
        <p:txBody>
          <a:bodyPr/>
          <a:lstStyle/>
          <a:p>
            <a:pPr algn="just">
              <a:lnSpc>
                <a:spcPct val="120000"/>
              </a:lnSpc>
              <a:buClr>
                <a:schemeClr val="hlink"/>
              </a:buClr>
              <a:buSzPct val="80000"/>
              <a:buFont typeface="Wingdings" panose="05000000000000000000" pitchFamily="2" charset="2"/>
              <a:buChar char="u"/>
            </a:pPr>
            <a:r>
              <a:rPr lang="zh-CN" altLang="en-US" sz="2500" b="1"/>
              <a:t>随着基团划分细致，计算精度提高，但基团数膨胀造成了计算的复杂性；</a:t>
            </a:r>
          </a:p>
          <a:p>
            <a:pPr algn="just">
              <a:lnSpc>
                <a:spcPct val="120000"/>
              </a:lnSpc>
              <a:buClr>
                <a:schemeClr val="hlink"/>
              </a:buClr>
              <a:buSzPct val="80000"/>
              <a:buFont typeface="Wingdings" panose="05000000000000000000" pitchFamily="2" charset="2"/>
              <a:buChar char="u"/>
            </a:pPr>
            <a:r>
              <a:rPr lang="zh-CN" altLang="en-US" sz="2500" b="1"/>
              <a:t>加入结构修正项，计算结果更好，但估算方法更加繁琐，通用性也差；</a:t>
            </a:r>
          </a:p>
          <a:p>
            <a:pPr algn="just">
              <a:lnSpc>
                <a:spcPct val="120000"/>
              </a:lnSpc>
              <a:buClr>
                <a:schemeClr val="hlink"/>
              </a:buClr>
              <a:buSzPct val="80000"/>
              <a:buFont typeface="Wingdings" panose="05000000000000000000" pitchFamily="2" charset="2"/>
              <a:buChar char="u"/>
            </a:pPr>
            <a:r>
              <a:rPr lang="zh-CN" altLang="en-US" sz="2500" b="1"/>
              <a:t>温度关联式的提出，使基团法便于计算机使用。</a:t>
            </a:r>
          </a:p>
          <a:p>
            <a:pPr algn="just">
              <a:lnSpc>
                <a:spcPct val="120000"/>
              </a:lnSpc>
              <a:buClr>
                <a:schemeClr val="hlink"/>
              </a:buClr>
              <a:buSzPct val="80000"/>
              <a:buFont typeface="Wingdings" panose="05000000000000000000" pitchFamily="2" charset="2"/>
              <a:buChar char="u"/>
            </a:pPr>
            <a:r>
              <a:rPr lang="zh-CN" altLang="en-US" sz="2500" b="1"/>
              <a:t>为了使用，应该将基团法的基团划分和结构校正控制在适度的范围内。否则将失去基团法通用性的优点。</a:t>
            </a:r>
          </a:p>
          <a:p>
            <a:endParaRPr lang="zh-CN" altLang="en-US" sz="25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a:extLst>
              <a:ext uri="{FF2B5EF4-FFF2-40B4-BE49-F238E27FC236}">
                <a16:creationId xmlns:a16="http://schemas.microsoft.com/office/drawing/2014/main" id="{9D59B14B-01E1-4B97-B6EA-DEA5EBE22057}"/>
              </a:ext>
            </a:extLst>
          </p:cNvPr>
          <p:cNvSpPr>
            <a:spLocks noGrp="1" noChangeArrowheads="1"/>
          </p:cNvSpPr>
          <p:nvPr>
            <p:ph type="title"/>
          </p:nvPr>
        </p:nvSpPr>
        <p:spPr/>
        <p:txBody>
          <a:bodyPr/>
          <a:lstStyle/>
          <a:p>
            <a:r>
              <a:rPr lang="en-US" altLang="zh-CN" sz="4000" b="1">
                <a:solidFill>
                  <a:schemeClr val="hlink"/>
                </a:solidFill>
                <a:latin typeface="Times New Roman" panose="02020603050405020304" pitchFamily="18" charset="0"/>
              </a:rPr>
              <a:t>Joback</a:t>
            </a:r>
            <a:r>
              <a:rPr lang="zh-CN" altLang="en-US" sz="4000" b="1">
                <a:solidFill>
                  <a:schemeClr val="hlink"/>
                </a:solidFill>
                <a:latin typeface="Times New Roman" panose="02020603050405020304" pitchFamily="18" charset="0"/>
              </a:rPr>
              <a:t>法</a:t>
            </a:r>
            <a:r>
              <a:rPr lang="zh-CN" altLang="en-US" sz="4000" b="1">
                <a:solidFill>
                  <a:schemeClr val="hlink"/>
                </a:solidFill>
              </a:rPr>
              <a:t>估算</a:t>
            </a:r>
            <a:r>
              <a:rPr lang="en-US" altLang="zh-CN" sz="4000" b="1" i="1">
                <a:solidFill>
                  <a:schemeClr val="hlink"/>
                </a:solidFill>
                <a:latin typeface="Times New Roman" panose="02020603050405020304" pitchFamily="18" charset="0"/>
              </a:rPr>
              <a:t>T</a:t>
            </a:r>
            <a:r>
              <a:rPr lang="en-US" altLang="zh-CN" sz="4000" b="1" baseline="-25000">
                <a:solidFill>
                  <a:schemeClr val="hlink"/>
                </a:solidFill>
                <a:latin typeface="Times New Roman" panose="02020603050405020304" pitchFamily="18" charset="0"/>
              </a:rPr>
              <a:t>b</a:t>
            </a:r>
            <a:r>
              <a:rPr lang="zh-CN" altLang="en-US" sz="4000" b="1">
                <a:solidFill>
                  <a:schemeClr val="hlink"/>
                </a:solidFill>
              </a:rPr>
              <a:t>和临界性质</a:t>
            </a:r>
            <a:endParaRPr lang="zh-CN" altLang="en-US"/>
          </a:p>
        </p:txBody>
      </p:sp>
      <p:graphicFrame>
        <p:nvGraphicFramePr>
          <p:cNvPr id="160771" name="对象 3">
            <a:extLst>
              <a:ext uri="{FF2B5EF4-FFF2-40B4-BE49-F238E27FC236}">
                <a16:creationId xmlns:a16="http://schemas.microsoft.com/office/drawing/2014/main" id="{D78C92FA-5418-4826-9412-63830B369CBD}"/>
              </a:ext>
            </a:extLst>
          </p:cNvPr>
          <p:cNvGraphicFramePr>
            <a:graphicFrameLocks noChangeAspect="1"/>
          </p:cNvGraphicFramePr>
          <p:nvPr/>
        </p:nvGraphicFramePr>
        <p:xfrm>
          <a:off x="1619250" y="1844675"/>
          <a:ext cx="6223000" cy="936625"/>
        </p:xfrm>
        <a:graphic>
          <a:graphicData uri="http://schemas.openxmlformats.org/presentationml/2006/ole">
            <mc:AlternateContent xmlns:mc="http://schemas.openxmlformats.org/markup-compatibility/2006">
              <mc:Choice xmlns:v="urn:schemas-microsoft-com:vml" Requires="v">
                <p:oleObj spid="_x0000_s36896" name="公式" r:id="rId3" imgW="1320227" imgH="241195" progId="Equation.3">
                  <p:embed/>
                </p:oleObj>
              </mc:Choice>
              <mc:Fallback>
                <p:oleObj name="公式" r:id="rId3" imgW="1320227" imgH="241195" progId="Equation.3">
                  <p:embed/>
                  <p:pic>
                    <p:nvPicPr>
                      <p:cNvPr id="160771" name="对象 3">
                        <a:extLst>
                          <a:ext uri="{FF2B5EF4-FFF2-40B4-BE49-F238E27FC236}">
                            <a16:creationId xmlns:a16="http://schemas.microsoft.com/office/drawing/2014/main" id="{D78C92FA-5418-4826-9412-63830B369C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1844675"/>
                        <a:ext cx="6223000" cy="9366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0772" name="对象 4">
            <a:extLst>
              <a:ext uri="{FF2B5EF4-FFF2-40B4-BE49-F238E27FC236}">
                <a16:creationId xmlns:a16="http://schemas.microsoft.com/office/drawing/2014/main" id="{FEF8AA07-3B59-4ED5-B57D-10499564DA66}"/>
              </a:ext>
            </a:extLst>
          </p:cNvPr>
          <p:cNvGraphicFramePr>
            <a:graphicFrameLocks noChangeAspect="1"/>
          </p:cNvGraphicFramePr>
          <p:nvPr/>
        </p:nvGraphicFramePr>
        <p:xfrm>
          <a:off x="1619250" y="3068638"/>
          <a:ext cx="6067425" cy="865187"/>
        </p:xfrm>
        <a:graphic>
          <a:graphicData uri="http://schemas.openxmlformats.org/presentationml/2006/ole">
            <mc:AlternateContent xmlns:mc="http://schemas.openxmlformats.org/markup-compatibility/2006">
              <mc:Choice xmlns:v="urn:schemas-microsoft-com:vml" Requires="v">
                <p:oleObj spid="_x0000_s36897" name="公式" r:id="rId5" imgW="1397000" imgH="241300" progId="Equation.3">
                  <p:embed/>
                </p:oleObj>
              </mc:Choice>
              <mc:Fallback>
                <p:oleObj name="公式" r:id="rId5" imgW="1397000" imgH="241300" progId="Equation.3">
                  <p:embed/>
                  <p:pic>
                    <p:nvPicPr>
                      <p:cNvPr id="160772" name="对象 4">
                        <a:extLst>
                          <a:ext uri="{FF2B5EF4-FFF2-40B4-BE49-F238E27FC236}">
                            <a16:creationId xmlns:a16="http://schemas.microsoft.com/office/drawing/2014/main" id="{FEF8AA07-3B59-4ED5-B57D-10499564DA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3068638"/>
                        <a:ext cx="6067425" cy="8651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0773" name="对象 5">
            <a:extLst>
              <a:ext uri="{FF2B5EF4-FFF2-40B4-BE49-F238E27FC236}">
                <a16:creationId xmlns:a16="http://schemas.microsoft.com/office/drawing/2014/main" id="{F192E79D-CD64-4910-B15F-7551F53B4E6D}"/>
              </a:ext>
            </a:extLst>
          </p:cNvPr>
          <p:cNvGraphicFramePr>
            <a:graphicFrameLocks noChangeAspect="1"/>
          </p:cNvGraphicFramePr>
          <p:nvPr/>
        </p:nvGraphicFramePr>
        <p:xfrm>
          <a:off x="1042988" y="4149725"/>
          <a:ext cx="7483475" cy="647700"/>
        </p:xfrm>
        <a:graphic>
          <a:graphicData uri="http://schemas.openxmlformats.org/presentationml/2006/ole">
            <mc:AlternateContent xmlns:mc="http://schemas.openxmlformats.org/markup-compatibility/2006">
              <mc:Choice xmlns:v="urn:schemas-microsoft-com:vml" Requires="v">
                <p:oleObj spid="_x0000_s36898" name="公式" r:id="rId7" imgW="2908300" imgH="304800" progId="Equation.3">
                  <p:embed/>
                </p:oleObj>
              </mc:Choice>
              <mc:Fallback>
                <p:oleObj name="公式" r:id="rId7" imgW="2908300" imgH="304800" progId="Equation.3">
                  <p:embed/>
                  <p:pic>
                    <p:nvPicPr>
                      <p:cNvPr id="160773" name="对象 5">
                        <a:extLst>
                          <a:ext uri="{FF2B5EF4-FFF2-40B4-BE49-F238E27FC236}">
                            <a16:creationId xmlns:a16="http://schemas.microsoft.com/office/drawing/2014/main" id="{F192E79D-CD64-4910-B15F-7551F53B4E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4149725"/>
                        <a:ext cx="7483475" cy="6477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0774" name="对象 6">
            <a:extLst>
              <a:ext uri="{FF2B5EF4-FFF2-40B4-BE49-F238E27FC236}">
                <a16:creationId xmlns:a16="http://schemas.microsoft.com/office/drawing/2014/main" id="{1FA9BF96-10EE-4254-A2B4-1CD86C7A5D08}"/>
              </a:ext>
            </a:extLst>
          </p:cNvPr>
          <p:cNvGraphicFramePr>
            <a:graphicFrameLocks noChangeAspect="1"/>
          </p:cNvGraphicFramePr>
          <p:nvPr/>
        </p:nvGraphicFramePr>
        <p:xfrm>
          <a:off x="1222375" y="4926013"/>
          <a:ext cx="6958013" cy="679450"/>
        </p:xfrm>
        <a:graphic>
          <a:graphicData uri="http://schemas.openxmlformats.org/presentationml/2006/ole">
            <mc:AlternateContent xmlns:mc="http://schemas.openxmlformats.org/markup-compatibility/2006">
              <mc:Choice xmlns:v="urn:schemas-microsoft-com:vml" Requires="v">
                <p:oleObj spid="_x0000_s36899" name="公式" r:id="rId9" imgW="2362200" imgH="279400" progId="Equation.3">
                  <p:embed/>
                </p:oleObj>
              </mc:Choice>
              <mc:Fallback>
                <p:oleObj name="公式" r:id="rId9" imgW="2362200" imgH="279400" progId="Equation.3">
                  <p:embed/>
                  <p:pic>
                    <p:nvPicPr>
                      <p:cNvPr id="160774" name="对象 6">
                        <a:extLst>
                          <a:ext uri="{FF2B5EF4-FFF2-40B4-BE49-F238E27FC236}">
                            <a16:creationId xmlns:a16="http://schemas.microsoft.com/office/drawing/2014/main" id="{1FA9BF96-10EE-4254-A2B4-1CD86C7A5D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2375" y="4926013"/>
                        <a:ext cx="6958013" cy="6794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0775" name="对象 7">
            <a:extLst>
              <a:ext uri="{FF2B5EF4-FFF2-40B4-BE49-F238E27FC236}">
                <a16:creationId xmlns:a16="http://schemas.microsoft.com/office/drawing/2014/main" id="{E04467A5-8047-4E31-A486-B6CF15FFD236}"/>
              </a:ext>
            </a:extLst>
          </p:cNvPr>
          <p:cNvGraphicFramePr>
            <a:graphicFrameLocks noChangeAspect="1"/>
          </p:cNvGraphicFramePr>
          <p:nvPr/>
        </p:nvGraphicFramePr>
        <p:xfrm>
          <a:off x="1979613" y="5732463"/>
          <a:ext cx="4824412" cy="727075"/>
        </p:xfrm>
        <a:graphic>
          <a:graphicData uri="http://schemas.openxmlformats.org/presentationml/2006/ole">
            <mc:AlternateContent xmlns:mc="http://schemas.openxmlformats.org/markup-compatibility/2006">
              <mc:Choice xmlns:v="urn:schemas-microsoft-com:vml" Requires="v">
                <p:oleObj spid="_x0000_s36900" name="公式" r:id="rId11" imgW="1320227" imgH="241195" progId="Equation.3">
                  <p:embed/>
                </p:oleObj>
              </mc:Choice>
              <mc:Fallback>
                <p:oleObj name="公式" r:id="rId11" imgW="1320227" imgH="241195" progId="Equation.3">
                  <p:embed/>
                  <p:pic>
                    <p:nvPicPr>
                      <p:cNvPr id="160775" name="对象 7">
                        <a:extLst>
                          <a:ext uri="{FF2B5EF4-FFF2-40B4-BE49-F238E27FC236}">
                            <a16:creationId xmlns:a16="http://schemas.microsoft.com/office/drawing/2014/main" id="{E04467A5-8047-4E31-A486-B6CF15FFD2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9613" y="5732463"/>
                        <a:ext cx="4824412" cy="727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a:extLst>
              <a:ext uri="{FF2B5EF4-FFF2-40B4-BE49-F238E27FC236}">
                <a16:creationId xmlns:a16="http://schemas.microsoft.com/office/drawing/2014/main" id="{4D7EB24E-8176-40EC-9577-F057E5407EEF}"/>
              </a:ext>
            </a:extLst>
          </p:cNvPr>
          <p:cNvSpPr>
            <a:spLocks noGrp="1" noChangeArrowheads="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1BCA517-52EF-440F-A200-DCD56650107E}"/>
              </a:ext>
            </a:extLst>
          </p:cNvPr>
          <p:cNvSpPr>
            <a:spLocks noGrp="1"/>
          </p:cNvSpPr>
          <p:nvPr>
            <p:ph idx="1"/>
          </p:nvPr>
        </p:nvSpPr>
        <p:spPr/>
        <p:txBody>
          <a:bodyPr/>
          <a:lstStyle/>
          <a:p>
            <a:pPr eaLnBrk="1" hangingPunct="1">
              <a:spcBef>
                <a:spcPct val="50000"/>
              </a:spcBef>
              <a:buClrTx/>
              <a:defRPr/>
            </a:pPr>
            <a:r>
              <a:rPr kumimoji="1" lang="zh-CN" altLang="en-US" sz="2800" b="1" kern="1200" dirty="0">
                <a:solidFill>
                  <a:srgbClr val="000099"/>
                </a:solidFill>
                <a:latin typeface="Times New Roman" pitchFamily="18" charset="0"/>
              </a:rPr>
              <a:t>式中： </a:t>
            </a:r>
            <a:r>
              <a:rPr kumimoji="1" lang="en-US" altLang="zh-CN" sz="2800" b="1" kern="1200" dirty="0" err="1">
                <a:solidFill>
                  <a:srgbClr val="000099"/>
                </a:solidFill>
                <a:latin typeface="Times New Roman" pitchFamily="18" charset="0"/>
              </a:rPr>
              <a:t>n</a:t>
            </a:r>
            <a:r>
              <a:rPr kumimoji="1" lang="en-US" altLang="zh-CN" sz="2800" b="1" kern="1200" baseline="-25000" dirty="0" err="1">
                <a:solidFill>
                  <a:srgbClr val="000099"/>
                </a:solidFill>
                <a:latin typeface="Times New Roman" pitchFamily="18" charset="0"/>
              </a:rPr>
              <a:t>A</a:t>
            </a:r>
            <a:r>
              <a:rPr kumimoji="1" lang="zh-CN" altLang="en-US" sz="2800" b="1" kern="1200" dirty="0">
                <a:solidFill>
                  <a:srgbClr val="000099"/>
                </a:solidFill>
                <a:latin typeface="Times New Roman" pitchFamily="18" charset="0"/>
              </a:rPr>
              <a:t>为分子中原子总数；</a:t>
            </a:r>
            <a:r>
              <a:rPr kumimoji="1" lang="en-US" altLang="zh-CN" sz="2800" b="1" kern="1200" dirty="0" err="1">
                <a:solidFill>
                  <a:srgbClr val="000099"/>
                </a:solidFill>
                <a:latin typeface="Times New Roman" pitchFamily="18" charset="0"/>
              </a:rPr>
              <a:t>n</a:t>
            </a:r>
            <a:r>
              <a:rPr kumimoji="1" lang="en-US" altLang="zh-CN" sz="2800" b="1" kern="1200" baseline="-25000" dirty="0" err="1">
                <a:solidFill>
                  <a:srgbClr val="000099"/>
                </a:solidFill>
                <a:latin typeface="Times New Roman" pitchFamily="18" charset="0"/>
              </a:rPr>
              <a:t>i</a:t>
            </a:r>
            <a:r>
              <a:rPr kumimoji="1" lang="zh-CN" altLang="en-US" sz="2800" b="1" kern="1200" dirty="0">
                <a:solidFill>
                  <a:srgbClr val="000099"/>
                </a:solidFill>
                <a:latin typeface="Times New Roman" pitchFamily="18" charset="0"/>
              </a:rPr>
              <a:t>为分子中</a:t>
            </a:r>
            <a:r>
              <a:rPr kumimoji="1" lang="en-US" altLang="zh-CN" sz="2800" b="1" kern="1200" dirty="0">
                <a:solidFill>
                  <a:srgbClr val="000099"/>
                </a:solidFill>
                <a:latin typeface="Times New Roman" pitchFamily="18" charset="0"/>
              </a:rPr>
              <a:t>i</a:t>
            </a:r>
            <a:r>
              <a:rPr kumimoji="1" lang="zh-CN" altLang="en-US" sz="2800" b="1" kern="1200" dirty="0">
                <a:solidFill>
                  <a:srgbClr val="000099"/>
                </a:solidFill>
                <a:latin typeface="Times New Roman" pitchFamily="18" charset="0"/>
              </a:rPr>
              <a:t>类基团的个数；</a:t>
            </a:r>
            <a:r>
              <a:rPr kumimoji="1" lang="zh-CN" altLang="en-US" sz="2800" b="1" kern="1200" dirty="0">
                <a:solidFill>
                  <a:srgbClr val="000099"/>
                </a:solidFill>
                <a:latin typeface="Times New Roman" pitchFamily="18" charset="0"/>
                <a:sym typeface="Symbol" pitchFamily="18" charset="2"/>
              </a:rPr>
              <a:t></a:t>
            </a:r>
            <a:r>
              <a:rPr kumimoji="1" lang="en-US" altLang="zh-CN" sz="2800" b="1" kern="1200" dirty="0">
                <a:solidFill>
                  <a:srgbClr val="000099"/>
                </a:solidFill>
                <a:latin typeface="Times New Roman" pitchFamily="18" charset="0"/>
                <a:sym typeface="Symbol" pitchFamily="18" charset="2"/>
              </a:rPr>
              <a:t>f</a:t>
            </a:r>
            <a:r>
              <a:rPr kumimoji="1" lang="en-US" altLang="zh-CN" sz="2800" b="1" kern="1200" baseline="-25000" dirty="0">
                <a:solidFill>
                  <a:srgbClr val="000099"/>
                </a:solidFill>
                <a:latin typeface="Times New Roman" pitchFamily="18" charset="0"/>
                <a:sym typeface="Symbol" pitchFamily="18" charset="2"/>
              </a:rPr>
              <a:t>i</a:t>
            </a:r>
            <a:r>
              <a:rPr kumimoji="1" lang="zh-CN" altLang="en-US" sz="2800" b="1" kern="1200" dirty="0">
                <a:solidFill>
                  <a:srgbClr val="000099"/>
                </a:solidFill>
                <a:latin typeface="Times New Roman" pitchFamily="18" charset="0"/>
                <a:sym typeface="Symbol" pitchFamily="18" charset="2"/>
              </a:rPr>
              <a:t>为分子中</a:t>
            </a:r>
            <a:r>
              <a:rPr kumimoji="1" lang="en-US" altLang="zh-CN" sz="2800" b="1" kern="1200" dirty="0">
                <a:solidFill>
                  <a:srgbClr val="000099"/>
                </a:solidFill>
                <a:latin typeface="Times New Roman" pitchFamily="18" charset="0"/>
                <a:sym typeface="Symbol" pitchFamily="18" charset="2"/>
              </a:rPr>
              <a:t>i</a:t>
            </a:r>
            <a:r>
              <a:rPr kumimoji="1" lang="zh-CN" altLang="en-US" sz="2800" b="1" kern="1200" dirty="0">
                <a:solidFill>
                  <a:srgbClr val="000099"/>
                </a:solidFill>
                <a:latin typeface="Times New Roman" pitchFamily="18" charset="0"/>
                <a:sym typeface="Symbol" pitchFamily="18" charset="2"/>
              </a:rPr>
              <a:t>类团对分子性质</a:t>
            </a:r>
            <a:r>
              <a:rPr kumimoji="1" lang="en-US" altLang="zh-CN" sz="2800" b="1" kern="1200" dirty="0">
                <a:solidFill>
                  <a:srgbClr val="000099"/>
                </a:solidFill>
                <a:latin typeface="Times New Roman" pitchFamily="18" charset="0"/>
                <a:sym typeface="Symbol" pitchFamily="18" charset="2"/>
              </a:rPr>
              <a:t>f</a:t>
            </a:r>
            <a:r>
              <a:rPr kumimoji="1" lang="zh-CN" altLang="en-US" sz="2800" b="1" kern="1200" dirty="0">
                <a:solidFill>
                  <a:srgbClr val="000099"/>
                </a:solidFill>
                <a:latin typeface="Times New Roman" pitchFamily="18" charset="0"/>
                <a:sym typeface="Symbol" pitchFamily="18" charset="2"/>
              </a:rPr>
              <a:t>的贡献；</a:t>
            </a:r>
            <a:r>
              <a:rPr kumimoji="1" lang="en-US" altLang="zh-CN" sz="2800" b="1" kern="1200" dirty="0">
                <a:solidFill>
                  <a:srgbClr val="000099"/>
                </a:solidFill>
                <a:latin typeface="Times New Roman" pitchFamily="18" charset="0"/>
                <a:sym typeface="Symbol" pitchFamily="18" charset="2"/>
              </a:rPr>
              <a:t>Tm</a:t>
            </a:r>
            <a:r>
              <a:rPr kumimoji="1" lang="zh-CN" altLang="en-US" sz="2800" b="1" kern="1200" dirty="0">
                <a:solidFill>
                  <a:srgbClr val="000099"/>
                </a:solidFill>
                <a:latin typeface="Times New Roman" pitchFamily="18" charset="0"/>
                <a:sym typeface="Symbol" pitchFamily="18" charset="2"/>
              </a:rPr>
              <a:t>、</a:t>
            </a:r>
            <a:r>
              <a:rPr kumimoji="1" lang="en-US" altLang="zh-CN" sz="2800" b="1" kern="1200" dirty="0">
                <a:solidFill>
                  <a:srgbClr val="000099"/>
                </a:solidFill>
                <a:latin typeface="Times New Roman" pitchFamily="18" charset="0"/>
                <a:sym typeface="Symbol" pitchFamily="18" charset="2"/>
              </a:rPr>
              <a:t>Tb</a:t>
            </a:r>
            <a:r>
              <a:rPr kumimoji="1" lang="zh-CN" altLang="en-US" sz="2800" b="1" kern="1200" dirty="0">
                <a:solidFill>
                  <a:srgbClr val="000099"/>
                </a:solidFill>
                <a:latin typeface="Times New Roman" pitchFamily="18" charset="0"/>
                <a:sym typeface="Symbol" pitchFamily="18" charset="2"/>
              </a:rPr>
              <a:t>、</a:t>
            </a:r>
            <a:r>
              <a:rPr kumimoji="1" lang="en-US" altLang="zh-CN" sz="2800" b="1" kern="1200" dirty="0" err="1">
                <a:solidFill>
                  <a:srgbClr val="000099"/>
                </a:solidFill>
                <a:latin typeface="Times New Roman" pitchFamily="18" charset="0"/>
                <a:sym typeface="Symbol" pitchFamily="18" charset="2"/>
              </a:rPr>
              <a:t>Tc</a:t>
            </a:r>
            <a:r>
              <a:rPr kumimoji="1" lang="zh-CN" altLang="en-US" sz="2800" b="1" kern="1200" dirty="0">
                <a:solidFill>
                  <a:srgbClr val="000099"/>
                </a:solidFill>
                <a:latin typeface="Times New Roman" pitchFamily="18" charset="0"/>
                <a:sym typeface="Symbol" pitchFamily="18" charset="2"/>
              </a:rPr>
              <a:t>的单位为</a:t>
            </a:r>
            <a:r>
              <a:rPr kumimoji="1" lang="en-US" altLang="zh-CN" sz="2800" b="1" kern="1200" dirty="0">
                <a:solidFill>
                  <a:srgbClr val="000099"/>
                </a:solidFill>
                <a:latin typeface="Times New Roman" pitchFamily="18" charset="0"/>
                <a:sym typeface="Symbol" pitchFamily="18" charset="2"/>
              </a:rPr>
              <a:t>K</a:t>
            </a:r>
            <a:r>
              <a:rPr kumimoji="1" lang="zh-CN" altLang="en-US" sz="2800" b="1" kern="1200" dirty="0">
                <a:solidFill>
                  <a:srgbClr val="000099"/>
                </a:solidFill>
                <a:latin typeface="Times New Roman" pitchFamily="18" charset="0"/>
                <a:sym typeface="Symbol" pitchFamily="18" charset="2"/>
              </a:rPr>
              <a:t>；</a:t>
            </a:r>
            <a:r>
              <a:rPr kumimoji="1" lang="en-US" altLang="zh-CN" sz="2800" b="1" kern="1200" dirty="0">
                <a:solidFill>
                  <a:srgbClr val="000099"/>
                </a:solidFill>
                <a:latin typeface="Times New Roman" pitchFamily="18" charset="0"/>
                <a:sym typeface="Symbol" pitchFamily="18" charset="2"/>
              </a:rPr>
              <a:t>p</a:t>
            </a:r>
            <a:r>
              <a:rPr kumimoji="1" lang="en-US" altLang="zh-CN" sz="2800" b="1" kern="1200" baseline="-25000" dirty="0">
                <a:solidFill>
                  <a:srgbClr val="000099"/>
                </a:solidFill>
                <a:latin typeface="Times New Roman" pitchFamily="18" charset="0"/>
                <a:sym typeface="Symbol" pitchFamily="18" charset="2"/>
              </a:rPr>
              <a:t>c</a:t>
            </a:r>
            <a:r>
              <a:rPr kumimoji="1" lang="zh-CN" altLang="en-US" sz="2800" b="1" kern="1200" dirty="0">
                <a:solidFill>
                  <a:srgbClr val="000099"/>
                </a:solidFill>
                <a:latin typeface="Times New Roman" pitchFamily="18" charset="0"/>
                <a:sym typeface="Symbol" pitchFamily="18" charset="2"/>
              </a:rPr>
              <a:t>的单位为</a:t>
            </a:r>
            <a:r>
              <a:rPr kumimoji="1" lang="en-US" altLang="zh-CN" sz="2800" b="1" kern="1200" dirty="0">
                <a:solidFill>
                  <a:srgbClr val="000099"/>
                </a:solidFill>
                <a:latin typeface="Times New Roman" pitchFamily="18" charset="0"/>
                <a:sym typeface="Symbol" pitchFamily="18" charset="2"/>
              </a:rPr>
              <a:t>0.1MPa</a:t>
            </a:r>
            <a:r>
              <a:rPr kumimoji="1" lang="zh-CN" altLang="en-US" sz="2800" b="1" kern="1200" dirty="0">
                <a:solidFill>
                  <a:srgbClr val="000099"/>
                </a:solidFill>
                <a:latin typeface="Times New Roman" pitchFamily="18" charset="0"/>
                <a:sym typeface="Symbol" pitchFamily="18" charset="2"/>
              </a:rPr>
              <a:t>；</a:t>
            </a:r>
            <a:r>
              <a:rPr kumimoji="1" lang="en-US" altLang="zh-CN" sz="2800" b="1" kern="1200" dirty="0" err="1">
                <a:solidFill>
                  <a:srgbClr val="000099"/>
                </a:solidFill>
                <a:latin typeface="Times New Roman" pitchFamily="18" charset="0"/>
                <a:sym typeface="Symbol" pitchFamily="18" charset="2"/>
              </a:rPr>
              <a:t>Vc</a:t>
            </a:r>
            <a:r>
              <a:rPr kumimoji="1" lang="zh-CN" altLang="en-US" sz="2800" b="1" kern="1200" dirty="0">
                <a:solidFill>
                  <a:srgbClr val="000099"/>
                </a:solidFill>
                <a:latin typeface="Times New Roman" pitchFamily="18" charset="0"/>
                <a:sym typeface="Symbol" pitchFamily="18" charset="2"/>
              </a:rPr>
              <a:t>的单位为</a:t>
            </a:r>
            <a:r>
              <a:rPr kumimoji="1" lang="en-US" altLang="zh-CN" sz="2800" b="1" kern="1200" dirty="0">
                <a:solidFill>
                  <a:srgbClr val="000099"/>
                </a:solidFill>
                <a:latin typeface="Times New Roman" pitchFamily="18" charset="0"/>
                <a:sym typeface="Symbol" pitchFamily="18" charset="2"/>
              </a:rPr>
              <a:t>cm</a:t>
            </a:r>
            <a:r>
              <a:rPr kumimoji="1" lang="en-US" altLang="zh-CN" sz="2800" b="1" kern="1200" baseline="30000" dirty="0">
                <a:solidFill>
                  <a:srgbClr val="000099"/>
                </a:solidFill>
                <a:latin typeface="Times New Roman" pitchFamily="18" charset="0"/>
                <a:sym typeface="Symbol" pitchFamily="18" charset="2"/>
              </a:rPr>
              <a:t>3</a:t>
            </a:r>
            <a:r>
              <a:rPr kumimoji="1" lang="en-US" altLang="zh-CN" sz="2800" b="1" kern="1200" dirty="0">
                <a:solidFill>
                  <a:srgbClr val="000099"/>
                </a:solidFill>
                <a:latin typeface="Times New Roman" pitchFamily="18" charset="0"/>
                <a:sym typeface="Symbol" pitchFamily="18" charset="2"/>
              </a:rPr>
              <a:t>.mol</a:t>
            </a:r>
            <a:r>
              <a:rPr kumimoji="1" lang="en-US" altLang="zh-CN" sz="2800" b="1" kern="1200" baseline="30000" dirty="0">
                <a:solidFill>
                  <a:srgbClr val="000099"/>
                </a:solidFill>
                <a:latin typeface="Times New Roman" pitchFamily="18" charset="0"/>
                <a:sym typeface="Symbol" pitchFamily="18" charset="2"/>
              </a:rPr>
              <a:t>-1</a:t>
            </a:r>
            <a:r>
              <a:rPr kumimoji="1" lang="zh-CN" altLang="en-US" sz="2800" b="1" kern="1200" dirty="0">
                <a:solidFill>
                  <a:srgbClr val="000099"/>
                </a:solidFill>
                <a:latin typeface="Times New Roman" pitchFamily="18" charset="0"/>
                <a:sym typeface="Symbol" pitchFamily="18" charset="2"/>
              </a:rPr>
              <a:t>。</a:t>
            </a:r>
          </a:p>
          <a:p>
            <a:pPr>
              <a:defRPr/>
            </a:pPr>
            <a:r>
              <a:rPr lang="zh-CN" altLang="en-US" sz="2800" b="1" dirty="0"/>
              <a:t>方法缺点：未考虑邻近基团影响，特别是</a:t>
            </a:r>
            <a:r>
              <a:rPr lang="en-US" altLang="zh-CN" sz="2800" b="1" dirty="0"/>
              <a:t>-F</a:t>
            </a:r>
            <a:r>
              <a:rPr lang="zh-CN" altLang="en-US" sz="2800" b="1" dirty="0"/>
              <a:t>、－</a:t>
            </a:r>
            <a:r>
              <a:rPr lang="en-US" altLang="zh-CN" sz="2800" b="1" dirty="0" err="1"/>
              <a:t>Cl</a:t>
            </a:r>
            <a:r>
              <a:rPr lang="zh-CN" altLang="en-US" sz="2800" b="1" dirty="0"/>
              <a:t>基团简单加和</a:t>
            </a:r>
            <a:r>
              <a:rPr lang="zh-CN" altLang="en-US" sz="2800" dirty="0"/>
              <a:t>。</a:t>
            </a:r>
          </a:p>
          <a:p>
            <a:pPr>
              <a:defRPr/>
            </a:pPr>
            <a:endParaRPr lang="zh-CN" alt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内容占位符 2">
            <a:extLst>
              <a:ext uri="{FF2B5EF4-FFF2-40B4-BE49-F238E27FC236}">
                <a16:creationId xmlns:a16="http://schemas.microsoft.com/office/drawing/2014/main" id="{5D28307C-4DC7-4995-9D12-B73CCE223C26}"/>
              </a:ext>
            </a:extLst>
          </p:cNvPr>
          <p:cNvSpPr>
            <a:spLocks noGrp="1" noChangeArrowheads="1"/>
          </p:cNvSpPr>
          <p:nvPr>
            <p:ph idx="1"/>
          </p:nvPr>
        </p:nvSpPr>
        <p:spPr/>
        <p:txBody>
          <a:bodyPr/>
          <a:lstStyle/>
          <a:p>
            <a:endParaRPr lang="zh-CN" altLang="en-US"/>
          </a:p>
        </p:txBody>
      </p:sp>
      <p:pic>
        <p:nvPicPr>
          <p:cNvPr id="162819" name="Picture 4" descr="Joback基团">
            <a:extLst>
              <a:ext uri="{FF2B5EF4-FFF2-40B4-BE49-F238E27FC236}">
                <a16:creationId xmlns:a16="http://schemas.microsoft.com/office/drawing/2014/main" id="{48AE2B86-2A99-4FAE-AB26-E6BD49564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41438"/>
            <a:ext cx="9331325"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a:extLst>
              <a:ext uri="{FF2B5EF4-FFF2-40B4-BE49-F238E27FC236}">
                <a16:creationId xmlns:a16="http://schemas.microsoft.com/office/drawing/2014/main" id="{7F0F5C6E-47E3-45D6-9FC4-39E708D895CB}"/>
              </a:ext>
            </a:extLst>
          </p:cNvPr>
          <p:cNvSpPr>
            <a:spLocks noGrp="1" noChangeArrowheads="1"/>
          </p:cNvSpPr>
          <p:nvPr>
            <p:ph type="title"/>
          </p:nvPr>
        </p:nvSpPr>
        <p:spPr/>
        <p:txBody>
          <a:bodyPr/>
          <a:lstStyle/>
          <a:p>
            <a:r>
              <a:rPr lang="en-US" altLang="zh-CN" sz="4000" b="1">
                <a:solidFill>
                  <a:srgbClr val="CC3300"/>
                </a:solidFill>
                <a:latin typeface="Times New Roman" panose="02020603050405020304" pitchFamily="18" charset="0"/>
                <a:ea typeface="黑体" panose="02010609060101010101" pitchFamily="49" charset="-122"/>
              </a:rPr>
              <a:t>CG</a:t>
            </a:r>
            <a:r>
              <a:rPr lang="zh-CN" altLang="en-US" sz="4000" b="1">
                <a:solidFill>
                  <a:srgbClr val="CC3300"/>
                </a:solidFill>
                <a:latin typeface="Times New Roman" panose="02020603050405020304" pitchFamily="18" charset="0"/>
                <a:ea typeface="黑体" panose="02010609060101010101" pitchFamily="49" charset="-122"/>
              </a:rPr>
              <a:t>两水平基团贡献法</a:t>
            </a:r>
            <a:endParaRPr lang="zh-CN" altLang="en-US"/>
          </a:p>
        </p:txBody>
      </p:sp>
      <p:sp>
        <p:nvSpPr>
          <p:cNvPr id="163843" name="内容占位符 2">
            <a:extLst>
              <a:ext uri="{FF2B5EF4-FFF2-40B4-BE49-F238E27FC236}">
                <a16:creationId xmlns:a16="http://schemas.microsoft.com/office/drawing/2014/main" id="{57217F88-19E7-4831-994E-7940151C8623}"/>
              </a:ext>
            </a:extLst>
          </p:cNvPr>
          <p:cNvSpPr>
            <a:spLocks noGrp="1" noChangeArrowheads="1"/>
          </p:cNvSpPr>
          <p:nvPr>
            <p:ph idx="1"/>
          </p:nvPr>
        </p:nvSpPr>
        <p:spPr/>
        <p:txBody>
          <a:bodyPr/>
          <a:lstStyle/>
          <a:p>
            <a:r>
              <a:rPr kumimoji="1" lang="en-US" altLang="zh-CN" sz="3200" b="1">
                <a:solidFill>
                  <a:srgbClr val="000099"/>
                </a:solidFill>
                <a:latin typeface="Times New Roman" panose="02020603050405020304" pitchFamily="18" charset="0"/>
                <a:sym typeface="Symbol" panose="05050102010706020507" pitchFamily="18" charset="2"/>
              </a:rPr>
              <a:t> Constantinou</a:t>
            </a:r>
            <a:r>
              <a:rPr kumimoji="1" lang="zh-CN" altLang="en-US" sz="3200" b="1">
                <a:solidFill>
                  <a:srgbClr val="000099"/>
                </a:solidFill>
                <a:latin typeface="Times New Roman" panose="02020603050405020304" pitchFamily="18" charset="0"/>
                <a:sym typeface="Symbol" panose="05050102010706020507" pitchFamily="18" charset="2"/>
              </a:rPr>
              <a:t>和</a:t>
            </a:r>
            <a:r>
              <a:rPr kumimoji="1" lang="en-US" altLang="zh-CN" sz="3200" b="1">
                <a:solidFill>
                  <a:srgbClr val="000099"/>
                </a:solidFill>
                <a:latin typeface="Times New Roman" panose="02020603050405020304" pitchFamily="18" charset="0"/>
                <a:sym typeface="Symbol" panose="05050102010706020507" pitchFamily="18" charset="2"/>
              </a:rPr>
              <a:t>Gani </a:t>
            </a:r>
            <a:r>
              <a:rPr kumimoji="1" lang="zh-CN" altLang="en-US" sz="3200" b="1">
                <a:solidFill>
                  <a:srgbClr val="000099"/>
                </a:solidFill>
                <a:latin typeface="Times New Roman" panose="02020603050405020304" pitchFamily="18" charset="0"/>
                <a:sym typeface="Symbol" panose="05050102010706020507" pitchFamily="18" charset="2"/>
              </a:rPr>
              <a:t>在</a:t>
            </a:r>
            <a:r>
              <a:rPr kumimoji="1" lang="en-US" altLang="zh-CN" sz="3200" b="1">
                <a:solidFill>
                  <a:srgbClr val="000099"/>
                </a:solidFill>
                <a:latin typeface="Times New Roman" panose="02020603050405020304" pitchFamily="18" charset="0"/>
                <a:sym typeface="Symbol" panose="05050102010706020507" pitchFamily="18" charset="2"/>
              </a:rPr>
              <a:t>1994</a:t>
            </a:r>
            <a:r>
              <a:rPr kumimoji="1" lang="zh-CN" altLang="en-US" sz="3200" b="1">
                <a:solidFill>
                  <a:srgbClr val="000099"/>
                </a:solidFill>
                <a:latin typeface="Times New Roman" panose="02020603050405020304" pitchFamily="18" charset="0"/>
                <a:sym typeface="Symbol" panose="05050102010706020507" pitchFamily="18" charset="2"/>
              </a:rPr>
              <a:t>年以</a:t>
            </a:r>
            <a:r>
              <a:rPr kumimoji="1" lang="en-US" altLang="zh-CN" sz="3200" b="1">
                <a:solidFill>
                  <a:srgbClr val="800000"/>
                </a:solidFill>
                <a:latin typeface="Times New Roman" panose="02020603050405020304" pitchFamily="18" charset="0"/>
                <a:ea typeface="黑体" panose="02010609060101010101" pitchFamily="49" charset="-122"/>
                <a:sym typeface="Symbol" panose="05050102010706020507" pitchFamily="18" charset="2"/>
              </a:rPr>
              <a:t>UNIFAC</a:t>
            </a:r>
            <a:r>
              <a:rPr kumimoji="1" lang="zh-CN" altLang="en-US" sz="3200" b="1">
                <a:solidFill>
                  <a:srgbClr val="800000"/>
                </a:solidFill>
                <a:latin typeface="Times New Roman" panose="02020603050405020304" pitchFamily="18" charset="0"/>
                <a:ea typeface="黑体" panose="02010609060101010101" pitchFamily="49" charset="-122"/>
                <a:sym typeface="Symbol" panose="05050102010706020507" pitchFamily="18" charset="2"/>
              </a:rPr>
              <a:t>基团贡献法</a:t>
            </a:r>
            <a:r>
              <a:rPr kumimoji="1" lang="zh-CN" altLang="en-US" sz="3200" b="1">
                <a:solidFill>
                  <a:srgbClr val="000099"/>
                </a:solidFill>
                <a:latin typeface="Times New Roman" panose="02020603050405020304" pitchFamily="18" charset="0"/>
                <a:sym typeface="Symbol" panose="05050102010706020507" pitchFamily="18" charset="2"/>
              </a:rPr>
              <a:t>为基础提出了物性估算的</a:t>
            </a:r>
            <a:r>
              <a:rPr kumimoji="1" lang="zh-CN" altLang="en-US" sz="3200" b="1">
                <a:solidFill>
                  <a:srgbClr val="800000"/>
                </a:solidFill>
                <a:latin typeface="Times New Roman" panose="02020603050405020304" pitchFamily="18" charset="0"/>
                <a:ea typeface="黑体" panose="02010609060101010101" pitchFamily="49" charset="-122"/>
                <a:sym typeface="Symbol" panose="05050102010706020507" pitchFamily="18" charset="2"/>
              </a:rPr>
              <a:t>两水平基团贡献</a:t>
            </a:r>
            <a:r>
              <a:rPr kumimoji="1" lang="en-US" altLang="zh-CN" sz="3200" b="1">
                <a:solidFill>
                  <a:srgbClr val="800000"/>
                </a:solidFill>
                <a:latin typeface="Times New Roman" panose="02020603050405020304" pitchFamily="18" charset="0"/>
                <a:ea typeface="黑体" panose="02010609060101010101" pitchFamily="49" charset="-122"/>
                <a:sym typeface="Symbol" panose="05050102010706020507" pitchFamily="18" charset="2"/>
              </a:rPr>
              <a:t>(CG)</a:t>
            </a:r>
            <a:r>
              <a:rPr kumimoji="1" lang="zh-CN" altLang="en-US" sz="3200" b="1">
                <a:solidFill>
                  <a:srgbClr val="800000"/>
                </a:solidFill>
                <a:latin typeface="Times New Roman" panose="02020603050405020304" pitchFamily="18" charset="0"/>
                <a:ea typeface="黑体" panose="02010609060101010101" pitchFamily="49" charset="-122"/>
                <a:sym typeface="Symbol" panose="05050102010706020507" pitchFamily="18" charset="2"/>
              </a:rPr>
              <a:t>法</a:t>
            </a:r>
            <a:r>
              <a:rPr kumimoji="1" lang="zh-CN" altLang="en-US" sz="3200" b="1">
                <a:solidFill>
                  <a:srgbClr val="000099"/>
                </a:solidFill>
                <a:latin typeface="Times New Roman" panose="02020603050405020304" pitchFamily="18" charset="0"/>
                <a:sym typeface="Symbol" panose="05050102010706020507" pitchFamily="18" charset="2"/>
              </a:rPr>
              <a:t>。他们将有机分子的结构单元分为一级和二级两个水平的基团，物性可按两个水平来估算。一级水平只用一级基团值，二级水平则需增加二级基团的贡献。 估算公式如下：</a:t>
            </a:r>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a:extLst>
              <a:ext uri="{FF2B5EF4-FFF2-40B4-BE49-F238E27FC236}">
                <a16:creationId xmlns:a16="http://schemas.microsoft.com/office/drawing/2014/main" id="{B51BF8F9-D147-40DE-921E-C00E9F013E46}"/>
              </a:ext>
            </a:extLst>
          </p:cNvPr>
          <p:cNvSpPr>
            <a:spLocks noGrp="1" noChangeArrowheads="1"/>
          </p:cNvSpPr>
          <p:nvPr>
            <p:ph type="title"/>
          </p:nvPr>
        </p:nvSpPr>
        <p:spPr/>
        <p:txBody>
          <a:bodyPr/>
          <a:lstStyle/>
          <a:p>
            <a:endParaRPr lang="zh-CN" altLang="en-US"/>
          </a:p>
        </p:txBody>
      </p:sp>
      <p:graphicFrame>
        <p:nvGraphicFramePr>
          <p:cNvPr id="164867" name="对象 3">
            <a:extLst>
              <a:ext uri="{FF2B5EF4-FFF2-40B4-BE49-F238E27FC236}">
                <a16:creationId xmlns:a16="http://schemas.microsoft.com/office/drawing/2014/main" id="{67C11D32-33E0-443F-8271-9085D22D1C1A}"/>
              </a:ext>
            </a:extLst>
          </p:cNvPr>
          <p:cNvGraphicFramePr>
            <a:graphicFrameLocks noChangeAspect="1"/>
          </p:cNvGraphicFramePr>
          <p:nvPr/>
        </p:nvGraphicFramePr>
        <p:xfrm>
          <a:off x="539750" y="2205038"/>
          <a:ext cx="8242300" cy="604837"/>
        </p:xfrm>
        <a:graphic>
          <a:graphicData uri="http://schemas.openxmlformats.org/presentationml/2006/ole">
            <mc:AlternateContent xmlns:mc="http://schemas.openxmlformats.org/markup-compatibility/2006">
              <mc:Choice xmlns:v="urn:schemas-microsoft-com:vml" Requires="v">
                <p:oleObj spid="_x0000_s37920" name="公式" r:id="rId3" imgW="2857500" imgH="254000" progId="Equation.3">
                  <p:embed/>
                </p:oleObj>
              </mc:Choice>
              <mc:Fallback>
                <p:oleObj name="公式" r:id="rId3" imgW="2857500" imgH="254000" progId="Equation.3">
                  <p:embed/>
                  <p:pic>
                    <p:nvPicPr>
                      <p:cNvPr id="164867" name="对象 3">
                        <a:extLst>
                          <a:ext uri="{FF2B5EF4-FFF2-40B4-BE49-F238E27FC236}">
                            <a16:creationId xmlns:a16="http://schemas.microsoft.com/office/drawing/2014/main" id="{67C11D32-33E0-443F-8271-9085D22D1C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2205038"/>
                        <a:ext cx="8242300" cy="6048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868" name="对象 4">
            <a:extLst>
              <a:ext uri="{FF2B5EF4-FFF2-40B4-BE49-F238E27FC236}">
                <a16:creationId xmlns:a16="http://schemas.microsoft.com/office/drawing/2014/main" id="{E395D9D5-E3F0-4A42-AD16-905E1A48EE18}"/>
              </a:ext>
            </a:extLst>
          </p:cNvPr>
          <p:cNvGraphicFramePr>
            <a:graphicFrameLocks noChangeAspect="1"/>
          </p:cNvGraphicFramePr>
          <p:nvPr/>
        </p:nvGraphicFramePr>
        <p:xfrm>
          <a:off x="611188" y="3068638"/>
          <a:ext cx="7777162" cy="581025"/>
        </p:xfrm>
        <a:graphic>
          <a:graphicData uri="http://schemas.openxmlformats.org/presentationml/2006/ole">
            <mc:AlternateContent xmlns:mc="http://schemas.openxmlformats.org/markup-compatibility/2006">
              <mc:Choice xmlns:v="urn:schemas-microsoft-com:vml" Requires="v">
                <p:oleObj spid="_x0000_s37921" name="公式" r:id="rId5" imgW="2667000" imgH="241300" progId="Equation.3">
                  <p:embed/>
                </p:oleObj>
              </mc:Choice>
              <mc:Fallback>
                <p:oleObj name="公式" r:id="rId5" imgW="2667000" imgH="241300" progId="Equation.3">
                  <p:embed/>
                  <p:pic>
                    <p:nvPicPr>
                      <p:cNvPr id="164868" name="对象 4">
                        <a:extLst>
                          <a:ext uri="{FF2B5EF4-FFF2-40B4-BE49-F238E27FC236}">
                            <a16:creationId xmlns:a16="http://schemas.microsoft.com/office/drawing/2014/main" id="{E395D9D5-E3F0-4A42-AD16-905E1A48EE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3068638"/>
                        <a:ext cx="7777162" cy="5810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869" name="对象 5">
            <a:extLst>
              <a:ext uri="{FF2B5EF4-FFF2-40B4-BE49-F238E27FC236}">
                <a16:creationId xmlns:a16="http://schemas.microsoft.com/office/drawing/2014/main" id="{22E66C10-9ADC-432C-9EBF-902E21460505}"/>
              </a:ext>
            </a:extLst>
          </p:cNvPr>
          <p:cNvGraphicFramePr>
            <a:graphicFrameLocks noChangeAspect="1"/>
          </p:cNvGraphicFramePr>
          <p:nvPr/>
        </p:nvGraphicFramePr>
        <p:xfrm>
          <a:off x="684213" y="3860800"/>
          <a:ext cx="7643812" cy="573088"/>
        </p:xfrm>
        <a:graphic>
          <a:graphicData uri="http://schemas.openxmlformats.org/presentationml/2006/ole">
            <mc:AlternateContent xmlns:mc="http://schemas.openxmlformats.org/markup-compatibility/2006">
              <mc:Choice xmlns:v="urn:schemas-microsoft-com:vml" Requires="v">
                <p:oleObj spid="_x0000_s37922" name="公式" r:id="rId7" imgW="2654300" imgH="241300" progId="Equation.3">
                  <p:embed/>
                </p:oleObj>
              </mc:Choice>
              <mc:Fallback>
                <p:oleObj name="公式" r:id="rId7" imgW="2654300" imgH="241300" progId="Equation.3">
                  <p:embed/>
                  <p:pic>
                    <p:nvPicPr>
                      <p:cNvPr id="164869" name="对象 5">
                        <a:extLst>
                          <a:ext uri="{FF2B5EF4-FFF2-40B4-BE49-F238E27FC236}">
                            <a16:creationId xmlns:a16="http://schemas.microsoft.com/office/drawing/2014/main" id="{22E66C10-9ADC-432C-9EBF-902E214605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4213" y="3860800"/>
                        <a:ext cx="7643812" cy="573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870" name="对象 6">
            <a:extLst>
              <a:ext uri="{FF2B5EF4-FFF2-40B4-BE49-F238E27FC236}">
                <a16:creationId xmlns:a16="http://schemas.microsoft.com/office/drawing/2014/main" id="{B8BA1F25-BB19-43BF-9739-43471D5409C1}"/>
              </a:ext>
            </a:extLst>
          </p:cNvPr>
          <p:cNvGraphicFramePr>
            <a:graphicFrameLocks noChangeAspect="1"/>
          </p:cNvGraphicFramePr>
          <p:nvPr/>
        </p:nvGraphicFramePr>
        <p:xfrm>
          <a:off x="336550" y="4652963"/>
          <a:ext cx="8824913" cy="581025"/>
        </p:xfrm>
        <a:graphic>
          <a:graphicData uri="http://schemas.openxmlformats.org/presentationml/2006/ole">
            <mc:AlternateContent xmlns:mc="http://schemas.openxmlformats.org/markup-compatibility/2006">
              <mc:Choice xmlns:v="urn:schemas-microsoft-com:vml" Requires="v">
                <p:oleObj spid="_x0000_s37923" name="公式" r:id="rId9" imgW="3352800" imgH="266700" progId="Equation.3">
                  <p:embed/>
                </p:oleObj>
              </mc:Choice>
              <mc:Fallback>
                <p:oleObj name="公式" r:id="rId9" imgW="3352800" imgH="266700" progId="Equation.3">
                  <p:embed/>
                  <p:pic>
                    <p:nvPicPr>
                      <p:cNvPr id="164870" name="对象 6">
                        <a:extLst>
                          <a:ext uri="{FF2B5EF4-FFF2-40B4-BE49-F238E27FC236}">
                            <a16:creationId xmlns:a16="http://schemas.microsoft.com/office/drawing/2014/main" id="{B8BA1F25-BB19-43BF-9739-43471D5409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6550" y="4652963"/>
                        <a:ext cx="8824913" cy="5810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871" name="对象 7">
            <a:extLst>
              <a:ext uri="{FF2B5EF4-FFF2-40B4-BE49-F238E27FC236}">
                <a16:creationId xmlns:a16="http://schemas.microsoft.com/office/drawing/2014/main" id="{F310A76A-A75B-448B-8035-68C3CA1A6D92}"/>
              </a:ext>
            </a:extLst>
          </p:cNvPr>
          <p:cNvGraphicFramePr>
            <a:graphicFrameLocks noChangeAspect="1"/>
          </p:cNvGraphicFramePr>
          <p:nvPr/>
        </p:nvGraphicFramePr>
        <p:xfrm>
          <a:off x="900113" y="5373688"/>
          <a:ext cx="7178675" cy="565150"/>
        </p:xfrm>
        <a:graphic>
          <a:graphicData uri="http://schemas.openxmlformats.org/presentationml/2006/ole">
            <mc:AlternateContent xmlns:mc="http://schemas.openxmlformats.org/markup-compatibility/2006">
              <mc:Choice xmlns:v="urn:schemas-microsoft-com:vml" Requires="v">
                <p:oleObj spid="_x0000_s37924" name="公式" r:id="rId11" imgW="2514600" imgH="241300" progId="Equation.3">
                  <p:embed/>
                </p:oleObj>
              </mc:Choice>
              <mc:Fallback>
                <p:oleObj name="公式" r:id="rId11" imgW="2514600" imgH="241300" progId="Equation.3">
                  <p:embed/>
                  <p:pic>
                    <p:nvPicPr>
                      <p:cNvPr id="164871" name="对象 7">
                        <a:extLst>
                          <a:ext uri="{FF2B5EF4-FFF2-40B4-BE49-F238E27FC236}">
                            <a16:creationId xmlns:a16="http://schemas.microsoft.com/office/drawing/2014/main" id="{F310A76A-A75B-448B-8035-68C3CA1A6D9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0113" y="5373688"/>
                        <a:ext cx="7178675" cy="565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a:extLst>
              <a:ext uri="{FF2B5EF4-FFF2-40B4-BE49-F238E27FC236}">
                <a16:creationId xmlns:a16="http://schemas.microsoft.com/office/drawing/2014/main" id="{12367A45-A4BE-46F8-8D57-AB1CA37B92B5}"/>
              </a:ext>
            </a:extLst>
          </p:cNvPr>
          <p:cNvSpPr>
            <a:spLocks noGrp="1" noChangeArrowheads="1"/>
          </p:cNvSpPr>
          <p:nvPr>
            <p:ph type="title"/>
          </p:nvPr>
        </p:nvSpPr>
        <p:spPr/>
        <p:txBody>
          <a:bodyPr/>
          <a:lstStyle/>
          <a:p>
            <a:endParaRPr lang="zh-CN" altLang="en-US"/>
          </a:p>
        </p:txBody>
      </p:sp>
      <p:sp>
        <p:nvSpPr>
          <p:cNvPr id="165891" name="内容占位符 2">
            <a:extLst>
              <a:ext uri="{FF2B5EF4-FFF2-40B4-BE49-F238E27FC236}">
                <a16:creationId xmlns:a16="http://schemas.microsoft.com/office/drawing/2014/main" id="{4DA31BD8-19ED-4CC0-BBE5-858F981F44FE}"/>
              </a:ext>
            </a:extLst>
          </p:cNvPr>
          <p:cNvSpPr>
            <a:spLocks noGrp="1" noChangeArrowheads="1"/>
          </p:cNvSpPr>
          <p:nvPr>
            <p:ph idx="1"/>
          </p:nvPr>
        </p:nvSpPr>
        <p:spPr/>
        <p:txBody>
          <a:bodyPr/>
          <a:lstStyle/>
          <a:p>
            <a:r>
              <a:rPr kumimoji="1" lang="zh-CN" altLang="en-US" sz="3200" b="1">
                <a:solidFill>
                  <a:srgbClr val="000099"/>
                </a:solidFill>
                <a:latin typeface="Times New Roman" panose="02020603050405020304" pitchFamily="18" charset="0"/>
              </a:rPr>
              <a:t>式中： </a:t>
            </a:r>
            <a:r>
              <a:rPr kumimoji="1" lang="en-US" altLang="zh-CN" sz="3200" b="1">
                <a:solidFill>
                  <a:srgbClr val="000099"/>
                </a:solidFill>
                <a:latin typeface="Times New Roman" panose="02020603050405020304" pitchFamily="18" charset="0"/>
              </a:rPr>
              <a:t>n</a:t>
            </a:r>
            <a:r>
              <a:rPr kumimoji="1" lang="en-US" altLang="zh-CN" sz="3200" b="1" baseline="-25000">
                <a:solidFill>
                  <a:srgbClr val="000099"/>
                </a:solidFill>
                <a:latin typeface="Times New Roman" panose="02020603050405020304" pitchFamily="18" charset="0"/>
              </a:rPr>
              <a:t>i</a:t>
            </a:r>
            <a:r>
              <a:rPr kumimoji="1" lang="zh-CN" altLang="en-US" sz="3200" b="1">
                <a:solidFill>
                  <a:srgbClr val="000099"/>
                </a:solidFill>
                <a:latin typeface="Times New Roman" panose="02020603050405020304" pitchFamily="18" charset="0"/>
              </a:rPr>
              <a:t>为一级水平</a:t>
            </a:r>
            <a:r>
              <a:rPr kumimoji="1" lang="en-US" altLang="zh-CN" sz="3200" b="1">
                <a:solidFill>
                  <a:srgbClr val="000099"/>
                </a:solidFill>
                <a:latin typeface="Times New Roman" panose="02020603050405020304" pitchFamily="18" charset="0"/>
              </a:rPr>
              <a:t>i</a:t>
            </a:r>
            <a:r>
              <a:rPr kumimoji="1" lang="zh-CN" altLang="en-US" sz="3200" b="1">
                <a:solidFill>
                  <a:srgbClr val="000099"/>
                </a:solidFill>
                <a:latin typeface="Times New Roman" panose="02020603050405020304" pitchFamily="18" charset="0"/>
              </a:rPr>
              <a:t>类基团个数； </a:t>
            </a:r>
            <a:r>
              <a:rPr kumimoji="1" lang="en-US" altLang="zh-CN" sz="3200" b="1">
                <a:solidFill>
                  <a:srgbClr val="000099"/>
                </a:solidFill>
                <a:latin typeface="Times New Roman" panose="02020603050405020304" pitchFamily="18" charset="0"/>
              </a:rPr>
              <a:t>m</a:t>
            </a:r>
            <a:r>
              <a:rPr kumimoji="1" lang="en-US" altLang="zh-CN" sz="3200" b="1" baseline="-25000">
                <a:solidFill>
                  <a:srgbClr val="000099"/>
                </a:solidFill>
                <a:latin typeface="Times New Roman" panose="02020603050405020304" pitchFamily="18" charset="0"/>
              </a:rPr>
              <a:t>k</a:t>
            </a:r>
            <a:r>
              <a:rPr kumimoji="1" lang="zh-CN" altLang="en-US" sz="3200" b="1">
                <a:solidFill>
                  <a:srgbClr val="000099"/>
                </a:solidFill>
                <a:latin typeface="Times New Roman" panose="02020603050405020304" pitchFamily="18" charset="0"/>
              </a:rPr>
              <a:t>为二级水平</a:t>
            </a:r>
            <a:r>
              <a:rPr kumimoji="1" lang="en-US" altLang="zh-CN" sz="3200" b="1">
                <a:solidFill>
                  <a:srgbClr val="000099"/>
                </a:solidFill>
                <a:latin typeface="Times New Roman" panose="02020603050405020304" pitchFamily="18" charset="0"/>
              </a:rPr>
              <a:t>k</a:t>
            </a:r>
            <a:r>
              <a:rPr kumimoji="1" lang="zh-CN" altLang="en-US" sz="3200" b="1">
                <a:solidFill>
                  <a:srgbClr val="000099"/>
                </a:solidFill>
                <a:latin typeface="Times New Roman" panose="02020603050405020304" pitchFamily="18" charset="0"/>
              </a:rPr>
              <a:t>类基团个数</a:t>
            </a:r>
            <a:r>
              <a:rPr kumimoji="1" lang="zh-CN" altLang="en-US" sz="3200" b="1">
                <a:solidFill>
                  <a:srgbClr val="000099"/>
                </a:solidFill>
                <a:latin typeface="Times New Roman" panose="02020603050405020304" pitchFamily="18" charset="0"/>
                <a:sym typeface="Symbol" panose="05050102010706020507" pitchFamily="18" charset="2"/>
              </a:rPr>
              <a:t>；令</a:t>
            </a:r>
            <a:r>
              <a:rPr kumimoji="1" lang="en-US" altLang="zh-CN" sz="3200" b="1">
                <a:solidFill>
                  <a:srgbClr val="000099"/>
                </a:solidFill>
                <a:latin typeface="Times New Roman" panose="02020603050405020304" pitchFamily="18" charset="0"/>
                <a:sym typeface="Symbol" panose="05050102010706020507" pitchFamily="18" charset="2"/>
              </a:rPr>
              <a:t>w=0</a:t>
            </a:r>
            <a:r>
              <a:rPr kumimoji="1" lang="zh-CN" altLang="en-US" sz="3200" b="1">
                <a:solidFill>
                  <a:srgbClr val="000099"/>
                </a:solidFill>
                <a:latin typeface="Times New Roman" panose="02020603050405020304" pitchFamily="18" charset="0"/>
                <a:sym typeface="Symbol" panose="05050102010706020507" pitchFamily="18" charset="2"/>
              </a:rPr>
              <a:t>为一级水平估算，令</a:t>
            </a:r>
            <a:r>
              <a:rPr kumimoji="1" lang="en-US" altLang="zh-CN" sz="3200" b="1">
                <a:solidFill>
                  <a:srgbClr val="000099"/>
                </a:solidFill>
                <a:latin typeface="Times New Roman" panose="02020603050405020304" pitchFamily="18" charset="0"/>
                <a:sym typeface="Symbol" panose="05050102010706020507" pitchFamily="18" charset="2"/>
              </a:rPr>
              <a:t>w=1</a:t>
            </a:r>
            <a:r>
              <a:rPr kumimoji="1" lang="zh-CN" altLang="en-US" sz="3200" b="1">
                <a:solidFill>
                  <a:srgbClr val="000099"/>
                </a:solidFill>
                <a:latin typeface="Times New Roman" panose="02020603050405020304" pitchFamily="18" charset="0"/>
                <a:sym typeface="Symbol" panose="05050102010706020507" pitchFamily="18" charset="2"/>
              </a:rPr>
              <a:t>为二级水平估算。</a:t>
            </a:r>
          </a:p>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a:extLst>
              <a:ext uri="{FF2B5EF4-FFF2-40B4-BE49-F238E27FC236}">
                <a16:creationId xmlns:a16="http://schemas.microsoft.com/office/drawing/2014/main" id="{68B36BB3-BD0A-4233-B3B3-B776C59C3154}"/>
              </a:ext>
            </a:extLst>
          </p:cNvPr>
          <p:cNvSpPr>
            <a:spLocks noGrp="1" noChangeArrowheads="1"/>
          </p:cNvSpPr>
          <p:nvPr>
            <p:ph type="title"/>
          </p:nvPr>
        </p:nvSpPr>
        <p:spPr/>
        <p:txBody>
          <a:bodyPr/>
          <a:lstStyle/>
          <a:p>
            <a:endParaRPr lang="zh-CN" altLang="en-US"/>
          </a:p>
        </p:txBody>
      </p:sp>
      <p:pic>
        <p:nvPicPr>
          <p:cNvPr id="166915" name="内容占位符 4">
            <a:extLst>
              <a:ext uri="{FF2B5EF4-FFF2-40B4-BE49-F238E27FC236}">
                <a16:creationId xmlns:a16="http://schemas.microsoft.com/office/drawing/2014/main" id="{118E7D71-484F-46BF-A2CC-6C2911A2EF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3635" t="9651" r="9091" b="49603"/>
          <a:stretch>
            <a:fillRect/>
          </a:stretch>
        </p:blipFill>
        <p:spPr>
          <a:xfrm>
            <a:off x="168275" y="115888"/>
            <a:ext cx="8637588" cy="643731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7C027996-F585-4570-A8BF-B477D3600B01}"/>
              </a:ext>
            </a:extLst>
          </p:cNvPr>
          <p:cNvSpPr>
            <a:spLocks noGrp="1" noChangeArrowheads="1"/>
          </p:cNvSpPr>
          <p:nvPr>
            <p:ph sz="quarter" idx="10"/>
          </p:nvPr>
        </p:nvSpPr>
        <p:spPr/>
        <p:txBody>
          <a:bodyPr/>
          <a:lstStyle/>
          <a:p>
            <a:r>
              <a:rPr lang="zh-CN" altLang="en-US" sz="3600" dirty="0"/>
              <a:t>英美制与</a:t>
            </a:r>
            <a:r>
              <a:rPr lang="en-US" altLang="zh-CN" sz="3600" dirty="0"/>
              <a:t>SI</a:t>
            </a:r>
            <a:r>
              <a:rPr lang="zh-CN" altLang="en-US" sz="3600" dirty="0"/>
              <a:t>值和其他单位的换算</a:t>
            </a:r>
            <a:endParaRPr lang="en-US" altLang="zh-CN" sz="3600" dirty="0"/>
          </a:p>
          <a:p>
            <a:pPr marL="0" lvl="1" indent="-85725" algn="ctr"/>
            <a:endParaRPr lang="en-US" altLang="zh-CN" sz="3200" dirty="0">
              <a:latin typeface="Times New Roman" panose="02020603050405020304" pitchFamily="18" charset="0"/>
            </a:endParaRPr>
          </a:p>
          <a:p>
            <a:pPr marL="0" lvl="1" indent="-85725" algn="ctr"/>
            <a:r>
              <a:rPr lang="en-US" altLang="zh-CN" sz="3200" dirty="0">
                <a:latin typeface="Times New Roman" panose="02020603050405020304" pitchFamily="18" charset="0"/>
              </a:rPr>
              <a:t>1 ft</a:t>
            </a:r>
            <a:r>
              <a:rPr lang="zh-CN" altLang="en-US" sz="3200" dirty="0">
                <a:latin typeface="Times New Roman" panose="02020603050405020304" pitchFamily="18" charset="0"/>
              </a:rPr>
              <a:t>（英尺） </a:t>
            </a:r>
            <a:r>
              <a:rPr lang="en-US" altLang="zh-CN" sz="3200" dirty="0">
                <a:latin typeface="Times New Roman" panose="02020603050405020304" pitchFamily="18" charset="0"/>
              </a:rPr>
              <a:t>=0.3048m</a:t>
            </a:r>
          </a:p>
          <a:p>
            <a:pPr marL="0" lvl="1" indent="-85725" algn="ctr"/>
            <a:endParaRPr lang="en-US" altLang="zh-CN" sz="3200" dirty="0">
              <a:latin typeface="Times New Roman" panose="02020603050405020304" pitchFamily="18" charset="0"/>
            </a:endParaRPr>
          </a:p>
          <a:p>
            <a:pPr algn="ctr" eaLnBrk="1" hangingPunct="1">
              <a:buFont typeface="Wingdings" panose="05000000000000000000" pitchFamily="2" charset="2"/>
              <a:buNone/>
            </a:pPr>
            <a:r>
              <a:rPr lang="en-US" altLang="zh-CN" sz="3200" dirty="0">
                <a:solidFill>
                  <a:schemeClr val="tx1"/>
                </a:solidFill>
                <a:latin typeface="Times New Roman" panose="02020603050405020304" pitchFamily="18" charset="0"/>
                <a:ea typeface="+mn-ea"/>
              </a:rPr>
              <a:t>1 </a:t>
            </a:r>
            <a:r>
              <a:rPr lang="en-US" altLang="zh-CN" sz="3200" dirty="0" err="1">
                <a:solidFill>
                  <a:schemeClr val="tx1"/>
                </a:solidFill>
                <a:latin typeface="Times New Roman" panose="02020603050405020304" pitchFamily="18" charset="0"/>
                <a:ea typeface="+mn-ea"/>
              </a:rPr>
              <a:t>lb</a:t>
            </a:r>
            <a:r>
              <a:rPr lang="zh-CN" altLang="en-US" sz="3200" dirty="0">
                <a:solidFill>
                  <a:schemeClr val="tx1"/>
                </a:solidFill>
                <a:latin typeface="Times New Roman" panose="02020603050405020304" pitchFamily="18" charset="0"/>
                <a:ea typeface="+mn-ea"/>
              </a:rPr>
              <a:t>（磅）</a:t>
            </a:r>
            <a:r>
              <a:rPr lang="en-US" altLang="zh-CN" sz="3200" dirty="0">
                <a:solidFill>
                  <a:schemeClr val="tx1"/>
                </a:solidFill>
                <a:latin typeface="Times New Roman" panose="02020603050405020304" pitchFamily="18" charset="0"/>
                <a:ea typeface="+mn-ea"/>
              </a:rPr>
              <a:t>=0.4536kg</a:t>
            </a:r>
          </a:p>
          <a:p>
            <a:pPr algn="ctr" eaLnBrk="1" hangingPunct="1">
              <a:buFont typeface="Wingdings" panose="05000000000000000000" pitchFamily="2" charset="2"/>
              <a:buNone/>
            </a:pPr>
            <a:endParaRPr lang="en-US" altLang="zh-CN" sz="3200" dirty="0">
              <a:solidFill>
                <a:schemeClr val="tx1"/>
              </a:solidFill>
              <a:latin typeface="Times New Roman" panose="02020603050405020304" pitchFamily="18" charset="0"/>
              <a:ea typeface="+mn-ea"/>
            </a:endParaRPr>
          </a:p>
          <a:p>
            <a:pPr algn="ctr" eaLnBrk="1" hangingPunct="1">
              <a:buFont typeface="Wingdings" panose="05000000000000000000" pitchFamily="2" charset="2"/>
              <a:buNone/>
            </a:pPr>
            <a:r>
              <a:rPr lang="en-US" altLang="zh-CN" sz="3200" dirty="0">
                <a:solidFill>
                  <a:schemeClr val="tx1"/>
                </a:solidFill>
                <a:latin typeface="Times New Roman" panose="02020603050405020304" pitchFamily="18" charset="0"/>
                <a:ea typeface="+mn-ea"/>
              </a:rPr>
              <a:t>1gal</a:t>
            </a:r>
            <a:r>
              <a:rPr lang="zh-CN" altLang="en-US" sz="3200" dirty="0">
                <a:solidFill>
                  <a:schemeClr val="tx1"/>
                </a:solidFill>
                <a:latin typeface="Times New Roman" panose="02020603050405020304" pitchFamily="18" charset="0"/>
                <a:ea typeface="+mn-ea"/>
              </a:rPr>
              <a:t>（加仑） </a:t>
            </a:r>
            <a:r>
              <a:rPr lang="en-US" altLang="zh-CN" sz="3200" dirty="0">
                <a:solidFill>
                  <a:schemeClr val="tx1"/>
                </a:solidFill>
                <a:latin typeface="Times New Roman" panose="02020603050405020304" pitchFamily="18" charset="0"/>
                <a:ea typeface="+mn-ea"/>
              </a:rPr>
              <a:t>=4.5459 l</a:t>
            </a:r>
          </a:p>
          <a:p>
            <a:pPr eaLnBrk="1" hangingPunct="1"/>
            <a:endParaRPr lang="en-US" altLang="zh-CN" sz="36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a:extLst>
              <a:ext uri="{FF2B5EF4-FFF2-40B4-BE49-F238E27FC236}">
                <a16:creationId xmlns:a16="http://schemas.microsoft.com/office/drawing/2014/main" id="{9CDDA683-C471-4B98-8FF3-810904038C76}"/>
              </a:ext>
            </a:extLst>
          </p:cNvPr>
          <p:cNvSpPr>
            <a:spLocks noGrp="1" noChangeArrowheads="1"/>
          </p:cNvSpPr>
          <p:nvPr>
            <p:ph type="title"/>
          </p:nvPr>
        </p:nvSpPr>
        <p:spPr/>
        <p:txBody>
          <a:bodyPr/>
          <a:lstStyle/>
          <a:p>
            <a:endParaRPr lang="zh-CN" altLang="en-US"/>
          </a:p>
        </p:txBody>
      </p:sp>
      <p:pic>
        <p:nvPicPr>
          <p:cNvPr id="167939" name="内容占位符 4">
            <a:extLst>
              <a:ext uri="{FF2B5EF4-FFF2-40B4-BE49-F238E27FC236}">
                <a16:creationId xmlns:a16="http://schemas.microsoft.com/office/drawing/2014/main" id="{1D82DCCA-2BA9-4B17-9FB6-7ED5C1B656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2006" t="49409" r="6921" b="6715"/>
          <a:stretch>
            <a:fillRect/>
          </a:stretch>
        </p:blipFill>
        <p:spPr>
          <a:xfrm>
            <a:off x="547688" y="295275"/>
            <a:ext cx="8183562" cy="6257925"/>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a:extLst>
              <a:ext uri="{FF2B5EF4-FFF2-40B4-BE49-F238E27FC236}">
                <a16:creationId xmlns:a16="http://schemas.microsoft.com/office/drawing/2014/main" id="{5231865E-713B-4F3E-9059-6D8F5B83E490}"/>
              </a:ext>
            </a:extLst>
          </p:cNvPr>
          <p:cNvSpPr>
            <a:spLocks noGrp="1" noChangeArrowheads="1"/>
          </p:cNvSpPr>
          <p:nvPr>
            <p:ph type="title"/>
          </p:nvPr>
        </p:nvSpPr>
        <p:spPr/>
        <p:txBody>
          <a:bodyPr/>
          <a:lstStyle/>
          <a:p>
            <a:endParaRPr lang="zh-CN" altLang="en-US"/>
          </a:p>
        </p:txBody>
      </p:sp>
      <p:sp>
        <p:nvSpPr>
          <p:cNvPr id="168963" name="内容占位符 2">
            <a:extLst>
              <a:ext uri="{FF2B5EF4-FFF2-40B4-BE49-F238E27FC236}">
                <a16:creationId xmlns:a16="http://schemas.microsoft.com/office/drawing/2014/main" id="{BD7AA0B0-7260-4B69-B7BA-AABE3295F732}"/>
              </a:ext>
            </a:extLst>
          </p:cNvPr>
          <p:cNvSpPr>
            <a:spLocks noGrp="1" noChangeArrowheads="1"/>
          </p:cNvSpPr>
          <p:nvPr>
            <p:ph idx="1"/>
          </p:nvPr>
        </p:nvSpPr>
        <p:spPr/>
        <p:txBody>
          <a:bodyPr/>
          <a:lstStyle/>
          <a:p>
            <a:endParaRPr lang="zh-CN" altLang="en-US"/>
          </a:p>
        </p:txBody>
      </p:sp>
      <p:pic>
        <p:nvPicPr>
          <p:cNvPr id="168964" name="Picture 6" descr="CG1基团">
            <a:extLst>
              <a:ext uri="{FF2B5EF4-FFF2-40B4-BE49-F238E27FC236}">
                <a16:creationId xmlns:a16="http://schemas.microsoft.com/office/drawing/2014/main" id="{6B1DD6C2-C81F-4C89-86D4-9A8180B14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04813"/>
            <a:ext cx="8201025" cy="590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a:extLst>
              <a:ext uri="{FF2B5EF4-FFF2-40B4-BE49-F238E27FC236}">
                <a16:creationId xmlns:a16="http://schemas.microsoft.com/office/drawing/2014/main" id="{471FDBC5-47F3-486A-978F-DF49A53F8DFA}"/>
              </a:ext>
            </a:extLst>
          </p:cNvPr>
          <p:cNvSpPr>
            <a:spLocks noGrp="1" noChangeArrowheads="1"/>
          </p:cNvSpPr>
          <p:nvPr>
            <p:ph type="title"/>
          </p:nvPr>
        </p:nvSpPr>
        <p:spPr/>
        <p:txBody>
          <a:bodyPr/>
          <a:lstStyle/>
          <a:p>
            <a:r>
              <a:rPr lang="en-US" altLang="zh-CN" sz="4000" b="1">
                <a:solidFill>
                  <a:srgbClr val="CC3300"/>
                </a:solidFill>
                <a:latin typeface="Times New Roman" panose="02020603050405020304" pitchFamily="18" charset="0"/>
                <a:ea typeface="黑体" panose="02010609060101010101" pitchFamily="49" charset="-122"/>
              </a:rPr>
              <a:t>MP</a:t>
            </a:r>
            <a:r>
              <a:rPr lang="zh-CN" altLang="en-US" sz="4000" b="1">
                <a:solidFill>
                  <a:srgbClr val="CC3300"/>
                </a:solidFill>
                <a:latin typeface="Times New Roman" panose="02020603050405020304" pitchFamily="18" charset="0"/>
                <a:ea typeface="黑体" panose="02010609060101010101" pitchFamily="49" charset="-122"/>
              </a:rPr>
              <a:t>基团相互作用贡献方法</a:t>
            </a:r>
            <a:endParaRPr lang="zh-CN" altLang="en-US"/>
          </a:p>
        </p:txBody>
      </p:sp>
      <p:sp>
        <p:nvSpPr>
          <p:cNvPr id="3" name="内容占位符 2">
            <a:extLst>
              <a:ext uri="{FF2B5EF4-FFF2-40B4-BE49-F238E27FC236}">
                <a16:creationId xmlns:a16="http://schemas.microsoft.com/office/drawing/2014/main" id="{7C916D6A-947A-462E-BF6D-CE7113F37F39}"/>
              </a:ext>
            </a:extLst>
          </p:cNvPr>
          <p:cNvSpPr>
            <a:spLocks noGrp="1"/>
          </p:cNvSpPr>
          <p:nvPr>
            <p:ph idx="1"/>
          </p:nvPr>
        </p:nvSpPr>
        <p:spPr/>
        <p:txBody>
          <a:bodyPr/>
          <a:lstStyle/>
          <a:p>
            <a:pPr marL="0" indent="0">
              <a:buFont typeface="Wingdings" panose="05000000000000000000" pitchFamily="2" charset="2"/>
              <a:buNone/>
              <a:defRPr/>
            </a:pPr>
            <a:r>
              <a:rPr kumimoji="1" lang="en-US" altLang="zh-CN" sz="3200" b="1" dirty="0">
                <a:solidFill>
                  <a:srgbClr val="000099"/>
                </a:solidFill>
                <a:latin typeface="Times New Roman" pitchFamily="18" charset="0"/>
              </a:rPr>
              <a:t>          1999</a:t>
            </a:r>
            <a:r>
              <a:rPr kumimoji="1" lang="zh-CN" altLang="en-US" sz="3200" b="1" dirty="0">
                <a:solidFill>
                  <a:srgbClr val="000099"/>
                </a:solidFill>
                <a:latin typeface="Times New Roman" pitchFamily="18" charset="0"/>
              </a:rPr>
              <a:t>年，</a:t>
            </a:r>
            <a:r>
              <a:rPr kumimoji="1" lang="en-US" altLang="zh-CN" sz="3200" b="1" dirty="0">
                <a:solidFill>
                  <a:srgbClr val="000099"/>
                </a:solidFill>
                <a:latin typeface="Times New Roman" pitchFamily="18" charset="0"/>
              </a:rPr>
              <a:t>Marrero</a:t>
            </a:r>
            <a:r>
              <a:rPr kumimoji="1" lang="zh-CN" altLang="en-US" sz="3200" b="1" dirty="0">
                <a:solidFill>
                  <a:srgbClr val="000099"/>
                </a:solidFill>
                <a:latin typeface="Times New Roman" pitchFamily="18" charset="0"/>
              </a:rPr>
              <a:t>和</a:t>
            </a:r>
            <a:r>
              <a:rPr kumimoji="1" lang="en-US" altLang="zh-CN" sz="3200" b="1" dirty="0" err="1">
                <a:solidFill>
                  <a:srgbClr val="000099"/>
                </a:solidFill>
                <a:latin typeface="Times New Roman" pitchFamily="18" charset="0"/>
              </a:rPr>
              <a:t>Pardillo</a:t>
            </a:r>
            <a:r>
              <a:rPr kumimoji="1" lang="zh-CN" altLang="en-US" sz="3200" b="1" dirty="0">
                <a:solidFill>
                  <a:srgbClr val="000099"/>
                </a:solidFill>
                <a:latin typeface="Times New Roman" pitchFamily="18" charset="0"/>
              </a:rPr>
              <a:t>将两个相邻简单基团作为分子的独立结构单元，实际上是考虑了连接简单基团的化学键作用，提出了物性估算的</a:t>
            </a:r>
            <a:r>
              <a:rPr kumimoji="1" lang="zh-CN" altLang="en-US" sz="3200" b="1" dirty="0">
                <a:solidFill>
                  <a:srgbClr val="800000"/>
                </a:solidFill>
                <a:latin typeface="Times New Roman" pitchFamily="18" charset="0"/>
                <a:ea typeface="黑体" pitchFamily="2" charset="-122"/>
              </a:rPr>
              <a:t>基团相互作用贡献</a:t>
            </a:r>
            <a:r>
              <a:rPr kumimoji="1" lang="en-US" altLang="zh-CN" sz="3200" b="1" dirty="0">
                <a:solidFill>
                  <a:srgbClr val="800000"/>
                </a:solidFill>
                <a:latin typeface="Times New Roman" pitchFamily="18" charset="0"/>
                <a:ea typeface="黑体" pitchFamily="2" charset="-122"/>
              </a:rPr>
              <a:t>(MP)</a:t>
            </a:r>
            <a:r>
              <a:rPr kumimoji="1" lang="zh-CN" altLang="en-US" sz="3200" b="1" dirty="0">
                <a:solidFill>
                  <a:srgbClr val="800000"/>
                </a:solidFill>
                <a:latin typeface="Times New Roman" pitchFamily="18" charset="0"/>
                <a:ea typeface="黑体" pitchFamily="2" charset="-122"/>
              </a:rPr>
              <a:t>法</a:t>
            </a:r>
            <a:r>
              <a:rPr kumimoji="1" lang="zh-CN" altLang="en-US" sz="3200" b="1" dirty="0">
                <a:solidFill>
                  <a:srgbClr val="000099"/>
                </a:solidFill>
                <a:latin typeface="Times New Roman" pitchFamily="18" charset="0"/>
              </a:rPr>
              <a:t> 。</a:t>
            </a:r>
            <a:r>
              <a:rPr kumimoji="1" lang="en-US" altLang="zh-CN" sz="3200" b="1" dirty="0">
                <a:solidFill>
                  <a:srgbClr val="000099"/>
                </a:solidFill>
                <a:latin typeface="Times New Roman" pitchFamily="18" charset="0"/>
              </a:rPr>
              <a:t>MP</a:t>
            </a:r>
            <a:r>
              <a:rPr kumimoji="1" lang="zh-CN" altLang="en-US" sz="3200" b="1" dirty="0">
                <a:solidFill>
                  <a:srgbClr val="000099"/>
                </a:solidFill>
                <a:latin typeface="Times New Roman" pitchFamily="18" charset="0"/>
              </a:rPr>
              <a:t>法分两种估算方法，一种类似于</a:t>
            </a:r>
            <a:r>
              <a:rPr kumimoji="1" lang="en-US" altLang="zh-CN" sz="3200" b="1" dirty="0" err="1">
                <a:solidFill>
                  <a:srgbClr val="000099"/>
                </a:solidFill>
                <a:latin typeface="Times New Roman" pitchFamily="18" charset="0"/>
              </a:rPr>
              <a:t>Joback</a:t>
            </a:r>
            <a:r>
              <a:rPr kumimoji="1" lang="zh-CN" altLang="en-US" sz="3200" b="1" dirty="0">
                <a:solidFill>
                  <a:srgbClr val="000099"/>
                </a:solidFill>
                <a:latin typeface="Times New Roman" pitchFamily="18" charset="0"/>
              </a:rPr>
              <a:t>基团贡献法；另一种以基团之间的化学键为基础，可称为键贡献法。</a:t>
            </a:r>
          </a:p>
          <a:p>
            <a:pPr>
              <a:defRPr/>
            </a:pP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a:extLst>
              <a:ext uri="{FF2B5EF4-FFF2-40B4-BE49-F238E27FC236}">
                <a16:creationId xmlns:a16="http://schemas.microsoft.com/office/drawing/2014/main" id="{7FF15FA4-10E4-4115-96A5-E61A77E245DB}"/>
              </a:ext>
            </a:extLst>
          </p:cNvPr>
          <p:cNvSpPr>
            <a:spLocks noGrp="1" noChangeArrowheads="1"/>
          </p:cNvSpPr>
          <p:nvPr>
            <p:ph type="title"/>
          </p:nvPr>
        </p:nvSpPr>
        <p:spPr/>
        <p:txBody>
          <a:bodyPr/>
          <a:lstStyle/>
          <a:p>
            <a:endParaRPr lang="zh-CN" altLang="en-US"/>
          </a:p>
        </p:txBody>
      </p:sp>
      <p:sp>
        <p:nvSpPr>
          <p:cNvPr id="171011" name="内容占位符 2">
            <a:extLst>
              <a:ext uri="{FF2B5EF4-FFF2-40B4-BE49-F238E27FC236}">
                <a16:creationId xmlns:a16="http://schemas.microsoft.com/office/drawing/2014/main" id="{38B10994-FCE8-497C-944F-47C774998BA7}"/>
              </a:ext>
            </a:extLst>
          </p:cNvPr>
          <p:cNvSpPr>
            <a:spLocks noGrp="1" noChangeArrowheads="1"/>
          </p:cNvSpPr>
          <p:nvPr>
            <p:ph idx="1"/>
          </p:nvPr>
        </p:nvSpPr>
        <p:spPr/>
        <p:txBody>
          <a:bodyPr/>
          <a:lstStyle/>
          <a:p>
            <a:r>
              <a:rPr kumimoji="1" lang="zh-CN" altLang="en-US" sz="3200" b="1">
                <a:solidFill>
                  <a:schemeClr val="accent2"/>
                </a:solidFill>
                <a:latin typeface="Times New Roman" panose="02020603050405020304" pitchFamily="18" charset="0"/>
              </a:rPr>
              <a:t>基团贡献法</a:t>
            </a:r>
          </a:p>
          <a:p>
            <a:endParaRPr lang="zh-CN" altLang="en-US"/>
          </a:p>
        </p:txBody>
      </p:sp>
      <p:graphicFrame>
        <p:nvGraphicFramePr>
          <p:cNvPr id="171012" name="对象 3">
            <a:extLst>
              <a:ext uri="{FF2B5EF4-FFF2-40B4-BE49-F238E27FC236}">
                <a16:creationId xmlns:a16="http://schemas.microsoft.com/office/drawing/2014/main" id="{766AF2C8-A568-4C30-A792-14DCED14C9D3}"/>
              </a:ext>
            </a:extLst>
          </p:cNvPr>
          <p:cNvGraphicFramePr>
            <a:graphicFrameLocks noChangeAspect="1"/>
          </p:cNvGraphicFramePr>
          <p:nvPr/>
        </p:nvGraphicFramePr>
        <p:xfrm>
          <a:off x="1403350" y="2420938"/>
          <a:ext cx="5897563" cy="685800"/>
        </p:xfrm>
        <a:graphic>
          <a:graphicData uri="http://schemas.openxmlformats.org/presentationml/2006/ole">
            <mc:AlternateContent xmlns:mc="http://schemas.openxmlformats.org/markup-compatibility/2006">
              <mc:Choice xmlns:v="urn:schemas-microsoft-com:vml" Requires="v">
                <p:oleObj spid="_x0000_s38938" name="公式" r:id="rId3" imgW="1714500" imgH="241300" progId="Equation.3">
                  <p:embed/>
                </p:oleObj>
              </mc:Choice>
              <mc:Fallback>
                <p:oleObj name="公式" r:id="rId3" imgW="1714500" imgH="241300" progId="Equation.3">
                  <p:embed/>
                  <p:pic>
                    <p:nvPicPr>
                      <p:cNvPr id="171012" name="对象 3">
                        <a:extLst>
                          <a:ext uri="{FF2B5EF4-FFF2-40B4-BE49-F238E27FC236}">
                            <a16:creationId xmlns:a16="http://schemas.microsoft.com/office/drawing/2014/main" id="{766AF2C8-A568-4C30-A792-14DCED14C9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420938"/>
                        <a:ext cx="5897563" cy="6858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13" name="对象 4">
            <a:extLst>
              <a:ext uri="{FF2B5EF4-FFF2-40B4-BE49-F238E27FC236}">
                <a16:creationId xmlns:a16="http://schemas.microsoft.com/office/drawing/2014/main" id="{C48213ED-C5E9-4BA7-BD0A-7CFEE64CDC35}"/>
              </a:ext>
            </a:extLst>
          </p:cNvPr>
          <p:cNvGraphicFramePr>
            <a:graphicFrameLocks noChangeAspect="1"/>
          </p:cNvGraphicFramePr>
          <p:nvPr/>
        </p:nvGraphicFramePr>
        <p:xfrm>
          <a:off x="684213" y="3284538"/>
          <a:ext cx="8280400" cy="784225"/>
        </p:xfrm>
        <a:graphic>
          <a:graphicData uri="http://schemas.openxmlformats.org/presentationml/2006/ole">
            <mc:AlternateContent xmlns:mc="http://schemas.openxmlformats.org/markup-compatibility/2006">
              <mc:Choice xmlns:v="urn:schemas-microsoft-com:vml" Requires="v">
                <p:oleObj spid="_x0000_s38939" name="公式" r:id="rId5" imgW="3060700" imgH="254000" progId="Equation.3">
                  <p:embed/>
                </p:oleObj>
              </mc:Choice>
              <mc:Fallback>
                <p:oleObj name="公式" r:id="rId5" imgW="3060700" imgH="254000" progId="Equation.3">
                  <p:embed/>
                  <p:pic>
                    <p:nvPicPr>
                      <p:cNvPr id="171013" name="对象 4">
                        <a:extLst>
                          <a:ext uri="{FF2B5EF4-FFF2-40B4-BE49-F238E27FC236}">
                            <a16:creationId xmlns:a16="http://schemas.microsoft.com/office/drawing/2014/main" id="{C48213ED-C5E9-4BA7-BD0A-7CFEE64CDC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284538"/>
                        <a:ext cx="8280400" cy="7842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14" name="对象 5">
            <a:extLst>
              <a:ext uri="{FF2B5EF4-FFF2-40B4-BE49-F238E27FC236}">
                <a16:creationId xmlns:a16="http://schemas.microsoft.com/office/drawing/2014/main" id="{DAC96A86-B20B-46BE-8872-F37744571B36}"/>
              </a:ext>
            </a:extLst>
          </p:cNvPr>
          <p:cNvGraphicFramePr>
            <a:graphicFrameLocks noChangeAspect="1"/>
          </p:cNvGraphicFramePr>
          <p:nvPr/>
        </p:nvGraphicFramePr>
        <p:xfrm>
          <a:off x="214313" y="4292600"/>
          <a:ext cx="8929687" cy="777875"/>
        </p:xfrm>
        <a:graphic>
          <a:graphicData uri="http://schemas.openxmlformats.org/presentationml/2006/ole">
            <mc:AlternateContent xmlns:mc="http://schemas.openxmlformats.org/markup-compatibility/2006">
              <mc:Choice xmlns:v="urn:schemas-microsoft-com:vml" Requires="v">
                <p:oleObj spid="_x0000_s38940" name="公式" r:id="rId7" imgW="3098800" imgH="266700" progId="Equation.3">
                  <p:embed/>
                </p:oleObj>
              </mc:Choice>
              <mc:Fallback>
                <p:oleObj name="公式" r:id="rId7" imgW="3098800" imgH="266700" progId="Equation.3">
                  <p:embed/>
                  <p:pic>
                    <p:nvPicPr>
                      <p:cNvPr id="171014" name="对象 5">
                        <a:extLst>
                          <a:ext uri="{FF2B5EF4-FFF2-40B4-BE49-F238E27FC236}">
                            <a16:creationId xmlns:a16="http://schemas.microsoft.com/office/drawing/2014/main" id="{DAC96A86-B20B-46BE-8872-F37744571B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313" y="4292600"/>
                        <a:ext cx="8929687" cy="7778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1015" name="对象 6">
            <a:extLst>
              <a:ext uri="{FF2B5EF4-FFF2-40B4-BE49-F238E27FC236}">
                <a16:creationId xmlns:a16="http://schemas.microsoft.com/office/drawing/2014/main" id="{D8862CC1-3415-4447-9EF1-FB4EADEA7997}"/>
              </a:ext>
            </a:extLst>
          </p:cNvPr>
          <p:cNvGraphicFramePr>
            <a:graphicFrameLocks noChangeAspect="1"/>
          </p:cNvGraphicFramePr>
          <p:nvPr/>
        </p:nvGraphicFramePr>
        <p:xfrm>
          <a:off x="1331913" y="5300663"/>
          <a:ext cx="7186612" cy="731837"/>
        </p:xfrm>
        <a:graphic>
          <a:graphicData uri="http://schemas.openxmlformats.org/presentationml/2006/ole">
            <mc:AlternateContent xmlns:mc="http://schemas.openxmlformats.org/markup-compatibility/2006">
              <mc:Choice xmlns:v="urn:schemas-microsoft-com:vml" Requires="v">
                <p:oleObj spid="_x0000_s38941" name="公式" r:id="rId9" imgW="2057400" imgH="254000" progId="Equation.3">
                  <p:embed/>
                </p:oleObj>
              </mc:Choice>
              <mc:Fallback>
                <p:oleObj name="公式" r:id="rId9" imgW="2057400" imgH="254000" progId="Equation.3">
                  <p:embed/>
                  <p:pic>
                    <p:nvPicPr>
                      <p:cNvPr id="171015" name="对象 6">
                        <a:extLst>
                          <a:ext uri="{FF2B5EF4-FFF2-40B4-BE49-F238E27FC236}">
                            <a16:creationId xmlns:a16="http://schemas.microsoft.com/office/drawing/2014/main" id="{D8862CC1-3415-4447-9EF1-FB4EADEA799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5300663"/>
                        <a:ext cx="7186612" cy="7318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a:extLst>
              <a:ext uri="{FF2B5EF4-FFF2-40B4-BE49-F238E27FC236}">
                <a16:creationId xmlns:a16="http://schemas.microsoft.com/office/drawing/2014/main" id="{68DECBEA-7AA7-405B-A6AD-04D72A8DAEEE}"/>
              </a:ext>
            </a:extLst>
          </p:cNvPr>
          <p:cNvSpPr>
            <a:spLocks noGrp="1" noChangeArrowheads="1"/>
          </p:cNvSpPr>
          <p:nvPr>
            <p:ph type="title"/>
          </p:nvPr>
        </p:nvSpPr>
        <p:spPr/>
        <p:txBody>
          <a:bodyPr/>
          <a:lstStyle/>
          <a:p>
            <a:endParaRPr lang="zh-CN" altLang="en-US"/>
          </a:p>
        </p:txBody>
      </p:sp>
      <p:sp>
        <p:nvSpPr>
          <p:cNvPr id="172035" name="内容占位符 2">
            <a:extLst>
              <a:ext uri="{FF2B5EF4-FFF2-40B4-BE49-F238E27FC236}">
                <a16:creationId xmlns:a16="http://schemas.microsoft.com/office/drawing/2014/main" id="{34D4BDF4-D08B-47AC-BED2-F11CC5025393}"/>
              </a:ext>
            </a:extLst>
          </p:cNvPr>
          <p:cNvSpPr>
            <a:spLocks noGrp="1" noChangeArrowheads="1"/>
          </p:cNvSpPr>
          <p:nvPr>
            <p:ph idx="1"/>
          </p:nvPr>
        </p:nvSpPr>
        <p:spPr/>
        <p:txBody>
          <a:bodyPr/>
          <a:lstStyle/>
          <a:p>
            <a:r>
              <a:rPr kumimoji="1" lang="zh-CN" altLang="en-US" sz="3200" b="1">
                <a:solidFill>
                  <a:schemeClr val="accent2"/>
                </a:solidFill>
                <a:latin typeface="Times New Roman" panose="02020603050405020304" pitchFamily="18" charset="0"/>
              </a:rPr>
              <a:t>键贡献法</a:t>
            </a:r>
          </a:p>
          <a:p>
            <a:endParaRPr lang="zh-CN" altLang="en-US"/>
          </a:p>
        </p:txBody>
      </p:sp>
      <p:graphicFrame>
        <p:nvGraphicFramePr>
          <p:cNvPr id="172036" name="对象 3">
            <a:extLst>
              <a:ext uri="{FF2B5EF4-FFF2-40B4-BE49-F238E27FC236}">
                <a16:creationId xmlns:a16="http://schemas.microsoft.com/office/drawing/2014/main" id="{D501F4A1-F87C-4471-BC0B-E466C26500ED}"/>
              </a:ext>
            </a:extLst>
          </p:cNvPr>
          <p:cNvGraphicFramePr>
            <a:graphicFrameLocks noChangeAspect="1"/>
          </p:cNvGraphicFramePr>
          <p:nvPr/>
        </p:nvGraphicFramePr>
        <p:xfrm>
          <a:off x="1116013" y="2636838"/>
          <a:ext cx="6926262" cy="636587"/>
        </p:xfrm>
        <a:graphic>
          <a:graphicData uri="http://schemas.openxmlformats.org/presentationml/2006/ole">
            <mc:AlternateContent xmlns:mc="http://schemas.openxmlformats.org/markup-compatibility/2006">
              <mc:Choice xmlns:v="urn:schemas-microsoft-com:vml" Requires="v">
                <p:oleObj spid="_x0000_s39962" name="公式" r:id="rId3" imgW="2273300" imgH="254000" progId="Equation.3">
                  <p:embed/>
                </p:oleObj>
              </mc:Choice>
              <mc:Fallback>
                <p:oleObj name="公式" r:id="rId3" imgW="2273300" imgH="254000" progId="Equation.3">
                  <p:embed/>
                  <p:pic>
                    <p:nvPicPr>
                      <p:cNvPr id="172036" name="对象 3">
                        <a:extLst>
                          <a:ext uri="{FF2B5EF4-FFF2-40B4-BE49-F238E27FC236}">
                            <a16:creationId xmlns:a16="http://schemas.microsoft.com/office/drawing/2014/main" id="{D501F4A1-F87C-4471-BC0B-E466C26500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636838"/>
                        <a:ext cx="6926262" cy="6365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37" name="对象 4">
            <a:extLst>
              <a:ext uri="{FF2B5EF4-FFF2-40B4-BE49-F238E27FC236}">
                <a16:creationId xmlns:a16="http://schemas.microsoft.com/office/drawing/2014/main" id="{97A4FC18-3C6F-4ADA-B1EF-BE1616518172}"/>
              </a:ext>
            </a:extLst>
          </p:cNvPr>
          <p:cNvGraphicFramePr>
            <a:graphicFrameLocks noChangeAspect="1"/>
          </p:cNvGraphicFramePr>
          <p:nvPr/>
        </p:nvGraphicFramePr>
        <p:xfrm>
          <a:off x="395288" y="3644900"/>
          <a:ext cx="8748712" cy="560388"/>
        </p:xfrm>
        <a:graphic>
          <a:graphicData uri="http://schemas.openxmlformats.org/presentationml/2006/ole">
            <mc:AlternateContent xmlns:mc="http://schemas.openxmlformats.org/markup-compatibility/2006">
              <mc:Choice xmlns:v="urn:schemas-microsoft-com:vml" Requires="v">
                <p:oleObj spid="_x0000_s39963" name="公式" r:id="rId5" imgW="3276600" imgH="254000" progId="Equation.3">
                  <p:embed/>
                </p:oleObj>
              </mc:Choice>
              <mc:Fallback>
                <p:oleObj name="公式" r:id="rId5" imgW="3276600" imgH="254000" progId="Equation.3">
                  <p:embed/>
                  <p:pic>
                    <p:nvPicPr>
                      <p:cNvPr id="172037" name="对象 4">
                        <a:extLst>
                          <a:ext uri="{FF2B5EF4-FFF2-40B4-BE49-F238E27FC236}">
                            <a16:creationId xmlns:a16="http://schemas.microsoft.com/office/drawing/2014/main" id="{97A4FC18-3C6F-4ADA-B1EF-BE16165181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644900"/>
                        <a:ext cx="8748712" cy="5603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38" name="对象 5">
            <a:extLst>
              <a:ext uri="{FF2B5EF4-FFF2-40B4-BE49-F238E27FC236}">
                <a16:creationId xmlns:a16="http://schemas.microsoft.com/office/drawing/2014/main" id="{22C46F2D-2F7D-49FD-8569-B8C583F81D12}"/>
              </a:ext>
            </a:extLst>
          </p:cNvPr>
          <p:cNvGraphicFramePr>
            <a:graphicFrameLocks noChangeAspect="1"/>
          </p:cNvGraphicFramePr>
          <p:nvPr/>
        </p:nvGraphicFramePr>
        <p:xfrm>
          <a:off x="323850" y="4508500"/>
          <a:ext cx="8820150" cy="687388"/>
        </p:xfrm>
        <a:graphic>
          <a:graphicData uri="http://schemas.openxmlformats.org/presentationml/2006/ole">
            <mc:AlternateContent xmlns:mc="http://schemas.openxmlformats.org/markup-compatibility/2006">
              <mc:Choice xmlns:v="urn:schemas-microsoft-com:vml" Requires="v">
                <p:oleObj spid="_x0000_s39964" name="公式" r:id="rId7" imgW="3098800" imgH="292100" progId="Equation.3">
                  <p:embed/>
                </p:oleObj>
              </mc:Choice>
              <mc:Fallback>
                <p:oleObj name="公式" r:id="rId7" imgW="3098800" imgH="292100" progId="Equation.3">
                  <p:embed/>
                  <p:pic>
                    <p:nvPicPr>
                      <p:cNvPr id="172038" name="对象 5">
                        <a:extLst>
                          <a:ext uri="{FF2B5EF4-FFF2-40B4-BE49-F238E27FC236}">
                            <a16:creationId xmlns:a16="http://schemas.microsoft.com/office/drawing/2014/main" id="{22C46F2D-2F7D-49FD-8569-B8C583F81D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850" y="4508500"/>
                        <a:ext cx="8820150" cy="6873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2039" name="对象 6">
            <a:extLst>
              <a:ext uri="{FF2B5EF4-FFF2-40B4-BE49-F238E27FC236}">
                <a16:creationId xmlns:a16="http://schemas.microsoft.com/office/drawing/2014/main" id="{18EB3753-7C2C-46E3-BCBC-9F3BD2716ED2}"/>
              </a:ext>
            </a:extLst>
          </p:cNvPr>
          <p:cNvGraphicFramePr>
            <a:graphicFrameLocks noChangeAspect="1"/>
          </p:cNvGraphicFramePr>
          <p:nvPr/>
        </p:nvGraphicFramePr>
        <p:xfrm>
          <a:off x="1476375" y="5300663"/>
          <a:ext cx="6361113" cy="649287"/>
        </p:xfrm>
        <a:graphic>
          <a:graphicData uri="http://schemas.openxmlformats.org/presentationml/2006/ole">
            <mc:AlternateContent xmlns:mc="http://schemas.openxmlformats.org/markup-compatibility/2006">
              <mc:Choice xmlns:v="urn:schemas-microsoft-com:vml" Requires="v">
                <p:oleObj spid="_x0000_s39965" name="公式" r:id="rId9" imgW="2057400" imgH="254000" progId="Equation.3">
                  <p:embed/>
                </p:oleObj>
              </mc:Choice>
              <mc:Fallback>
                <p:oleObj name="公式" r:id="rId9" imgW="2057400" imgH="254000" progId="Equation.3">
                  <p:embed/>
                  <p:pic>
                    <p:nvPicPr>
                      <p:cNvPr id="172039" name="对象 6">
                        <a:extLst>
                          <a:ext uri="{FF2B5EF4-FFF2-40B4-BE49-F238E27FC236}">
                            <a16:creationId xmlns:a16="http://schemas.microsoft.com/office/drawing/2014/main" id="{18EB3753-7C2C-46E3-BCBC-9F3BD2716ED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5300663"/>
                        <a:ext cx="6361113" cy="64928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1">
            <a:extLst>
              <a:ext uri="{FF2B5EF4-FFF2-40B4-BE49-F238E27FC236}">
                <a16:creationId xmlns:a16="http://schemas.microsoft.com/office/drawing/2014/main" id="{5E273BDA-1017-45C0-91BE-C8CEFE68061A}"/>
              </a:ext>
            </a:extLst>
          </p:cNvPr>
          <p:cNvSpPr>
            <a:spLocks noGrp="1" noChangeArrowheads="1"/>
          </p:cNvSpPr>
          <p:nvPr>
            <p:ph type="title"/>
          </p:nvPr>
        </p:nvSpPr>
        <p:spPr/>
        <p:txBody>
          <a:bodyPr/>
          <a:lstStyle/>
          <a:p>
            <a:endParaRPr lang="zh-CN" altLang="en-US"/>
          </a:p>
        </p:txBody>
      </p:sp>
      <p:sp>
        <p:nvSpPr>
          <p:cNvPr id="173059" name="内容占位符 2">
            <a:extLst>
              <a:ext uri="{FF2B5EF4-FFF2-40B4-BE49-F238E27FC236}">
                <a16:creationId xmlns:a16="http://schemas.microsoft.com/office/drawing/2014/main" id="{64F4EBD2-A7AA-4A60-BCFD-00F984265623}"/>
              </a:ext>
            </a:extLst>
          </p:cNvPr>
          <p:cNvSpPr>
            <a:spLocks noGrp="1" noChangeArrowheads="1"/>
          </p:cNvSpPr>
          <p:nvPr>
            <p:ph idx="1"/>
          </p:nvPr>
        </p:nvSpPr>
        <p:spPr/>
        <p:txBody>
          <a:bodyPr/>
          <a:lstStyle/>
          <a:p>
            <a:r>
              <a:rPr kumimoji="1" lang="en-US" altLang="zh-CN" sz="2800" b="1">
                <a:solidFill>
                  <a:srgbClr val="000099"/>
                </a:solidFill>
                <a:latin typeface="Times New Roman" panose="02020603050405020304" pitchFamily="18" charset="0"/>
              </a:rPr>
              <a:t> </a:t>
            </a:r>
            <a:r>
              <a:rPr kumimoji="1" lang="zh-CN" altLang="en-US" sz="2800" b="1">
                <a:solidFill>
                  <a:srgbClr val="000099"/>
                </a:solidFill>
                <a:latin typeface="Times New Roman" panose="02020603050405020304" pitchFamily="18" charset="0"/>
              </a:rPr>
              <a:t>公式中： </a:t>
            </a:r>
            <a:r>
              <a:rPr kumimoji="1" lang="en-US" altLang="zh-CN" sz="2800" b="1">
                <a:solidFill>
                  <a:srgbClr val="000099"/>
                </a:solidFill>
                <a:latin typeface="Times New Roman" panose="02020603050405020304" pitchFamily="18" charset="0"/>
              </a:rPr>
              <a:t>n</a:t>
            </a:r>
            <a:r>
              <a:rPr kumimoji="1" lang="en-US" altLang="zh-CN" sz="2800" b="1" baseline="-25000">
                <a:solidFill>
                  <a:srgbClr val="000099"/>
                </a:solidFill>
                <a:latin typeface="Times New Roman" panose="02020603050405020304" pitchFamily="18" charset="0"/>
              </a:rPr>
              <a:t>i</a:t>
            </a:r>
            <a:r>
              <a:rPr kumimoji="1" lang="zh-CN" altLang="en-US" sz="2800" b="1">
                <a:solidFill>
                  <a:srgbClr val="000099"/>
                </a:solidFill>
                <a:latin typeface="Times New Roman" panose="02020603050405020304" pitchFamily="18" charset="0"/>
              </a:rPr>
              <a:t>为</a:t>
            </a:r>
            <a:r>
              <a:rPr kumimoji="1" lang="en-US" altLang="zh-CN" sz="2800" b="1">
                <a:solidFill>
                  <a:srgbClr val="000099"/>
                </a:solidFill>
                <a:latin typeface="Times New Roman" panose="02020603050405020304" pitchFamily="18" charset="0"/>
              </a:rPr>
              <a:t>i</a:t>
            </a:r>
            <a:r>
              <a:rPr kumimoji="1" lang="zh-CN" altLang="en-US" sz="2800" b="1">
                <a:solidFill>
                  <a:srgbClr val="000099"/>
                </a:solidFill>
                <a:latin typeface="Times New Roman" panose="02020603050405020304" pitchFamily="18" charset="0"/>
              </a:rPr>
              <a:t>类邻接基团</a:t>
            </a:r>
            <a:r>
              <a:rPr kumimoji="1" lang="en-US" altLang="zh-CN" sz="2800" b="1">
                <a:solidFill>
                  <a:srgbClr val="000099"/>
                </a:solidFill>
                <a:latin typeface="Times New Roman" panose="02020603050405020304" pitchFamily="18" charset="0"/>
              </a:rPr>
              <a:t>(</a:t>
            </a:r>
            <a:r>
              <a:rPr kumimoji="1" lang="zh-CN" altLang="en-US" sz="2800" b="1">
                <a:solidFill>
                  <a:srgbClr val="000099"/>
                </a:solidFill>
                <a:latin typeface="Times New Roman" panose="02020603050405020304" pitchFamily="18" charset="0"/>
              </a:rPr>
              <a:t>键</a:t>
            </a:r>
            <a:r>
              <a:rPr kumimoji="1" lang="en-US" altLang="zh-CN" sz="2800" b="1">
                <a:solidFill>
                  <a:srgbClr val="000099"/>
                </a:solidFill>
                <a:latin typeface="Times New Roman" panose="02020603050405020304" pitchFamily="18" charset="0"/>
              </a:rPr>
              <a:t>)</a:t>
            </a:r>
            <a:r>
              <a:rPr kumimoji="1" lang="zh-CN" altLang="en-US" sz="2800" b="1">
                <a:solidFill>
                  <a:srgbClr val="000099"/>
                </a:solidFill>
                <a:latin typeface="Times New Roman" panose="02020603050405020304" pitchFamily="18" charset="0"/>
              </a:rPr>
              <a:t>个数； </a:t>
            </a:r>
            <a:r>
              <a:rPr kumimoji="1" lang="en-US" altLang="zh-CN" sz="2800" b="1">
                <a:solidFill>
                  <a:srgbClr val="000099"/>
                </a:solidFill>
                <a:latin typeface="Times New Roman" panose="02020603050405020304" pitchFamily="18" charset="0"/>
              </a:rPr>
              <a:t>n</a:t>
            </a:r>
            <a:r>
              <a:rPr kumimoji="1" lang="en-US" altLang="zh-CN" sz="2800" b="1" baseline="-25000">
                <a:solidFill>
                  <a:srgbClr val="000099"/>
                </a:solidFill>
                <a:latin typeface="Times New Roman" panose="02020603050405020304" pitchFamily="18" charset="0"/>
              </a:rPr>
              <a:t>A</a:t>
            </a:r>
            <a:r>
              <a:rPr kumimoji="1" lang="zh-CN" altLang="en-US" sz="2800" b="1">
                <a:solidFill>
                  <a:srgbClr val="000099"/>
                </a:solidFill>
                <a:latin typeface="Times New Roman" panose="02020603050405020304" pitchFamily="18" charset="0"/>
              </a:rPr>
              <a:t>为分子中原子的总数； </a:t>
            </a:r>
            <a:r>
              <a:rPr kumimoji="1" lang="zh-CN" altLang="en-US" sz="2800" b="1">
                <a:solidFill>
                  <a:srgbClr val="000099"/>
                </a:solidFill>
                <a:latin typeface="Times New Roman" panose="02020603050405020304" pitchFamily="18" charset="0"/>
                <a:sym typeface="Symbol" panose="05050102010706020507" pitchFamily="18" charset="2"/>
              </a:rPr>
              <a:t></a:t>
            </a:r>
            <a:r>
              <a:rPr kumimoji="1" lang="en-US" altLang="zh-CN" sz="2800" b="1">
                <a:solidFill>
                  <a:srgbClr val="000099"/>
                </a:solidFill>
                <a:latin typeface="Times New Roman" panose="02020603050405020304" pitchFamily="18" charset="0"/>
                <a:sym typeface="Symbol" panose="05050102010706020507" pitchFamily="18" charset="2"/>
              </a:rPr>
              <a:t>f</a:t>
            </a:r>
            <a:r>
              <a:rPr kumimoji="1" lang="en-US" altLang="zh-CN" sz="2800" b="1" baseline="-25000">
                <a:solidFill>
                  <a:srgbClr val="000099"/>
                </a:solidFill>
                <a:latin typeface="Times New Roman" panose="02020603050405020304" pitchFamily="18" charset="0"/>
                <a:sym typeface="Symbol" panose="05050102010706020507" pitchFamily="18" charset="2"/>
              </a:rPr>
              <a:t>i</a:t>
            </a:r>
            <a:r>
              <a:rPr kumimoji="1" lang="zh-CN" altLang="en-US" sz="2800" b="1">
                <a:solidFill>
                  <a:srgbClr val="000099"/>
                </a:solidFill>
                <a:latin typeface="Times New Roman" panose="02020603050405020304" pitchFamily="18" charset="0"/>
                <a:sym typeface="Symbol" panose="05050102010706020507" pitchFamily="18" charset="2"/>
              </a:rPr>
              <a:t>为分子中</a:t>
            </a:r>
            <a:r>
              <a:rPr kumimoji="1" lang="en-US" altLang="zh-CN" sz="2800" b="1">
                <a:solidFill>
                  <a:srgbClr val="000099"/>
                </a:solidFill>
                <a:latin typeface="Times New Roman" panose="02020603050405020304" pitchFamily="18" charset="0"/>
                <a:sym typeface="Symbol" panose="05050102010706020507" pitchFamily="18" charset="2"/>
              </a:rPr>
              <a:t>i</a:t>
            </a:r>
            <a:r>
              <a:rPr kumimoji="1" lang="zh-CN" altLang="en-US" sz="2800" b="1">
                <a:solidFill>
                  <a:srgbClr val="000099"/>
                </a:solidFill>
                <a:latin typeface="Times New Roman" panose="02020603050405020304" pitchFamily="18" charset="0"/>
                <a:sym typeface="Symbol" panose="05050102010706020507" pitchFamily="18" charset="2"/>
              </a:rPr>
              <a:t>类邻接基团对分子性质</a:t>
            </a:r>
            <a:r>
              <a:rPr kumimoji="1" lang="en-US" altLang="zh-CN" sz="2800" b="1">
                <a:solidFill>
                  <a:srgbClr val="000099"/>
                </a:solidFill>
                <a:latin typeface="Times New Roman" panose="02020603050405020304" pitchFamily="18" charset="0"/>
                <a:sym typeface="Symbol" panose="05050102010706020507" pitchFamily="18" charset="2"/>
              </a:rPr>
              <a:t>f</a:t>
            </a:r>
            <a:r>
              <a:rPr kumimoji="1" lang="zh-CN" altLang="en-US" sz="2800" b="1">
                <a:solidFill>
                  <a:srgbClr val="000099"/>
                </a:solidFill>
                <a:latin typeface="Times New Roman" panose="02020603050405020304" pitchFamily="18" charset="0"/>
                <a:sym typeface="Symbol" panose="05050102010706020507" pitchFamily="18" charset="2"/>
              </a:rPr>
              <a:t>的贡献。</a:t>
            </a:r>
            <a:br>
              <a:rPr kumimoji="1" lang="zh-CN" altLang="en-US" sz="2800" b="1">
                <a:solidFill>
                  <a:srgbClr val="000099"/>
                </a:solidFill>
                <a:latin typeface="Times New Roman" panose="02020603050405020304" pitchFamily="18" charset="0"/>
                <a:sym typeface="Symbol" panose="05050102010706020507" pitchFamily="18" charset="2"/>
              </a:rPr>
            </a:br>
            <a:r>
              <a:rPr kumimoji="1" lang="zh-CN" altLang="en-US" sz="2800" b="1">
                <a:solidFill>
                  <a:srgbClr val="000099"/>
                </a:solidFill>
                <a:latin typeface="Times New Roman" panose="02020603050405020304" pitchFamily="18" charset="0"/>
                <a:sym typeface="Symbol" panose="05050102010706020507" pitchFamily="18" charset="2"/>
              </a:rPr>
              <a:t>        基团参数可参考</a:t>
            </a:r>
            <a:r>
              <a:rPr kumimoji="1" lang="zh-CN" altLang="en-US" sz="2800" b="1">
                <a:solidFill>
                  <a:srgbClr val="000099"/>
                </a:solidFill>
                <a:latin typeface="Times New Roman" panose="02020603050405020304" pitchFamily="18" charset="0"/>
                <a:sym typeface="Wingdings" panose="05000000000000000000" pitchFamily="2" charset="2"/>
              </a:rPr>
              <a:t>：</a:t>
            </a:r>
            <a:r>
              <a:rPr kumimoji="1" lang="en-US" altLang="zh-CN" sz="2800" b="1">
                <a:solidFill>
                  <a:srgbClr val="000099"/>
                </a:solidFill>
                <a:latin typeface="Times New Roman" panose="02020603050405020304" pitchFamily="18" charset="0"/>
                <a:sym typeface="Wingdings" panose="05000000000000000000" pitchFamily="2" charset="2"/>
              </a:rPr>
              <a:t>(1) </a:t>
            </a:r>
            <a:r>
              <a:rPr kumimoji="1" lang="zh-CN" altLang="en-US" sz="2800" b="1">
                <a:solidFill>
                  <a:srgbClr val="000099"/>
                </a:solidFill>
                <a:latin typeface="Times New Roman" panose="02020603050405020304" pitchFamily="18" charset="0"/>
                <a:sym typeface="Wingdings" panose="05000000000000000000" pitchFamily="2" charset="2"/>
              </a:rPr>
              <a:t>马沛生，化工数据，中国石化出版社，</a:t>
            </a:r>
            <a:r>
              <a:rPr kumimoji="1" lang="en-US" altLang="zh-CN" sz="2800" b="1">
                <a:solidFill>
                  <a:srgbClr val="000099"/>
                </a:solidFill>
                <a:latin typeface="Times New Roman" panose="02020603050405020304" pitchFamily="18" charset="0"/>
                <a:sym typeface="Wingdings" panose="05000000000000000000" pitchFamily="2" charset="2"/>
              </a:rPr>
              <a:t>2003</a:t>
            </a:r>
            <a:r>
              <a:rPr kumimoji="1" lang="zh-CN" altLang="en-US" sz="2800" b="1">
                <a:solidFill>
                  <a:srgbClr val="000099"/>
                </a:solidFill>
                <a:latin typeface="Times New Roman" panose="02020603050405020304" pitchFamily="18" charset="0"/>
                <a:sym typeface="Wingdings" panose="05000000000000000000" pitchFamily="2" charset="2"/>
              </a:rPr>
              <a:t>；</a:t>
            </a:r>
            <a:r>
              <a:rPr kumimoji="1" lang="en-US" altLang="zh-CN" sz="2800" b="1">
                <a:solidFill>
                  <a:srgbClr val="000099"/>
                </a:solidFill>
                <a:latin typeface="Times New Roman" panose="02020603050405020304" pitchFamily="18" charset="0"/>
                <a:sym typeface="Wingdings" panose="05000000000000000000" pitchFamily="2" charset="2"/>
              </a:rPr>
              <a:t>(2) </a:t>
            </a:r>
            <a:r>
              <a:rPr kumimoji="1" lang="zh-CN" altLang="en-US" sz="2800" b="1">
                <a:solidFill>
                  <a:srgbClr val="000099"/>
                </a:solidFill>
                <a:latin typeface="Times New Roman" panose="02020603050405020304" pitchFamily="18" charset="0"/>
                <a:sym typeface="Wingdings" panose="05000000000000000000" pitchFamily="2" charset="2"/>
              </a:rPr>
              <a:t>赵红玲译，气液物性估算手册，化工出版社，</a:t>
            </a:r>
            <a:r>
              <a:rPr kumimoji="1" lang="en-US" altLang="zh-CN" sz="2800" b="1">
                <a:solidFill>
                  <a:srgbClr val="000099"/>
                </a:solidFill>
                <a:latin typeface="Times New Roman" panose="02020603050405020304" pitchFamily="18" charset="0"/>
                <a:sym typeface="Wingdings" panose="05000000000000000000" pitchFamily="2" charset="2"/>
              </a:rPr>
              <a:t>2006</a:t>
            </a:r>
            <a:r>
              <a:rPr kumimoji="1" lang="zh-CN" altLang="en-US" sz="2800" b="1">
                <a:solidFill>
                  <a:srgbClr val="000099"/>
                </a:solidFill>
                <a:latin typeface="Times New Roman" panose="02020603050405020304" pitchFamily="18" charset="0"/>
                <a:sym typeface="Wingdings" panose="05000000000000000000" pitchFamily="2" charset="2"/>
              </a:rPr>
              <a:t>。</a:t>
            </a:r>
            <a:br>
              <a:rPr kumimoji="1" lang="zh-CN" altLang="en-US" sz="2800" b="1">
                <a:solidFill>
                  <a:srgbClr val="000099"/>
                </a:solidFill>
                <a:latin typeface="Times New Roman" panose="02020603050405020304" pitchFamily="18" charset="0"/>
                <a:sym typeface="Wingdings" panose="05000000000000000000" pitchFamily="2" charset="2"/>
              </a:rPr>
            </a:br>
            <a:r>
              <a:rPr kumimoji="1" lang="zh-CN" altLang="en-US" sz="2800" b="1">
                <a:solidFill>
                  <a:srgbClr val="000099"/>
                </a:solidFill>
                <a:latin typeface="Times New Roman" panose="02020603050405020304" pitchFamily="18" charset="0"/>
                <a:sym typeface="Wingdings" panose="05000000000000000000" pitchFamily="2" charset="2"/>
              </a:rPr>
              <a:t>        </a:t>
            </a:r>
            <a:r>
              <a:rPr kumimoji="1" lang="en-US" altLang="zh-CN" sz="2800" b="1">
                <a:solidFill>
                  <a:srgbClr val="000099"/>
                </a:solidFill>
                <a:latin typeface="Times New Roman" panose="02020603050405020304" pitchFamily="18" charset="0"/>
                <a:sym typeface="Wingdings" panose="05000000000000000000" pitchFamily="2" charset="2"/>
              </a:rPr>
              <a:t>Joback</a:t>
            </a:r>
            <a:r>
              <a:rPr kumimoji="1" lang="zh-CN" altLang="en-US" sz="2800" b="1">
                <a:solidFill>
                  <a:srgbClr val="000099"/>
                </a:solidFill>
                <a:latin typeface="Times New Roman" panose="02020603050405020304" pitchFamily="18" charset="0"/>
                <a:sym typeface="Wingdings" panose="05000000000000000000" pitchFamily="2" charset="2"/>
              </a:rPr>
              <a:t>法简单，而</a:t>
            </a:r>
            <a:r>
              <a:rPr kumimoji="1" lang="en-US" altLang="zh-CN" sz="2800" b="1">
                <a:solidFill>
                  <a:srgbClr val="000099"/>
                </a:solidFill>
                <a:latin typeface="Times New Roman" panose="02020603050405020304" pitchFamily="18" charset="0"/>
                <a:sym typeface="Wingdings" panose="05000000000000000000" pitchFamily="2" charset="2"/>
              </a:rPr>
              <a:t>CG</a:t>
            </a:r>
            <a:r>
              <a:rPr kumimoji="1" lang="zh-CN" altLang="en-US" sz="2800" b="1">
                <a:solidFill>
                  <a:srgbClr val="000099"/>
                </a:solidFill>
                <a:latin typeface="Times New Roman" panose="02020603050405020304" pitchFamily="18" charset="0"/>
                <a:sym typeface="Wingdings" panose="05000000000000000000" pitchFamily="2" charset="2"/>
              </a:rPr>
              <a:t>法和</a:t>
            </a:r>
            <a:r>
              <a:rPr kumimoji="1" lang="en-US" altLang="zh-CN" sz="2800" b="1">
                <a:solidFill>
                  <a:srgbClr val="000099"/>
                </a:solidFill>
                <a:latin typeface="Times New Roman" panose="02020603050405020304" pitchFamily="18" charset="0"/>
                <a:sym typeface="Wingdings" panose="05000000000000000000" pitchFamily="2" charset="2"/>
              </a:rPr>
              <a:t>MP</a:t>
            </a:r>
            <a:r>
              <a:rPr kumimoji="1" lang="zh-CN" altLang="en-US" sz="2800" b="1">
                <a:solidFill>
                  <a:srgbClr val="000099"/>
                </a:solidFill>
                <a:latin typeface="Times New Roman" panose="02020603050405020304" pitchFamily="18" charset="0"/>
                <a:sym typeface="Wingdings" panose="05000000000000000000" pitchFamily="2" charset="2"/>
              </a:rPr>
              <a:t>法较为可靠。应用过程中最大的困难是对基团</a:t>
            </a:r>
            <a:r>
              <a:rPr kumimoji="1" lang="en-US" altLang="zh-CN" sz="2800" b="1">
                <a:solidFill>
                  <a:srgbClr val="000099"/>
                </a:solidFill>
                <a:latin typeface="Times New Roman" panose="02020603050405020304" pitchFamily="18" charset="0"/>
                <a:sym typeface="Wingdings" panose="05000000000000000000" pitchFamily="2" charset="2"/>
              </a:rPr>
              <a:t>(</a:t>
            </a:r>
            <a:r>
              <a:rPr kumimoji="1" lang="zh-CN" altLang="en-US" sz="2800" b="1">
                <a:solidFill>
                  <a:srgbClr val="000099"/>
                </a:solidFill>
                <a:latin typeface="Times New Roman" panose="02020603050405020304" pitchFamily="18" charset="0"/>
                <a:sym typeface="Wingdings" panose="05000000000000000000" pitchFamily="2" charset="2"/>
              </a:rPr>
              <a:t>键</a:t>
            </a:r>
            <a:r>
              <a:rPr kumimoji="1" lang="en-US" altLang="zh-CN" sz="2800" b="1">
                <a:solidFill>
                  <a:srgbClr val="000099"/>
                </a:solidFill>
                <a:latin typeface="Times New Roman" panose="02020603050405020304" pitchFamily="18" charset="0"/>
                <a:sym typeface="Wingdings" panose="05000000000000000000" pitchFamily="2" charset="2"/>
              </a:rPr>
              <a:t>)</a:t>
            </a:r>
            <a:r>
              <a:rPr kumimoji="1" lang="zh-CN" altLang="en-US" sz="2800" b="1">
                <a:solidFill>
                  <a:srgbClr val="000099"/>
                </a:solidFill>
                <a:latin typeface="Times New Roman" panose="02020603050405020304" pitchFamily="18" charset="0"/>
                <a:sym typeface="Wingdings" panose="05000000000000000000" pitchFamily="2" charset="2"/>
              </a:rPr>
              <a:t>的划分，应多参考例题，合理划分。</a:t>
            </a:r>
            <a:endParaRPr lang="zh-CN" alt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D25ED9E7-DE91-43A4-9E5A-D4747126EBEA}"/>
              </a:ext>
            </a:extLst>
          </p:cNvPr>
          <p:cNvSpPr>
            <a:spLocks noGrp="1" noChangeArrowheads="1"/>
          </p:cNvSpPr>
          <p:nvPr>
            <p:ph type="title"/>
          </p:nvPr>
        </p:nvSpPr>
        <p:spPr>
          <a:xfrm>
            <a:off x="468313" y="765175"/>
            <a:ext cx="8001000" cy="755650"/>
          </a:xfrm>
        </p:spPr>
        <p:txBody>
          <a:bodyPr/>
          <a:lstStyle/>
          <a:p>
            <a:r>
              <a:rPr lang="zh-CN" altLang="en-US" sz="2800" b="1">
                <a:solidFill>
                  <a:srgbClr val="CC3300"/>
                </a:solidFill>
                <a:latin typeface="Times New Roman" panose="02020603050405020304" pitchFamily="18" charset="0"/>
                <a:ea typeface="黑体" panose="02010609060101010101" pitchFamily="49" charset="-122"/>
              </a:rPr>
              <a:t>例题</a:t>
            </a:r>
            <a:endParaRPr lang="en-US" altLang="zh-CN" sz="2800" b="1">
              <a:solidFill>
                <a:srgbClr val="CC3300"/>
              </a:solidFill>
              <a:latin typeface="Times New Roman" panose="02020603050405020304" pitchFamily="18" charset="0"/>
              <a:ea typeface="黑体" panose="02010609060101010101" pitchFamily="49" charset="-122"/>
            </a:endParaRPr>
          </a:p>
        </p:txBody>
      </p:sp>
      <p:sp>
        <p:nvSpPr>
          <p:cNvPr id="174083" name="Text Box 6">
            <a:extLst>
              <a:ext uri="{FF2B5EF4-FFF2-40B4-BE49-F238E27FC236}">
                <a16:creationId xmlns:a16="http://schemas.microsoft.com/office/drawing/2014/main" id="{D39B07FA-FC3A-418E-B179-1C1AD826B180}"/>
              </a:ext>
            </a:extLst>
          </p:cNvPr>
          <p:cNvSpPr txBox="1">
            <a:spLocks noChangeArrowheads="1"/>
          </p:cNvSpPr>
          <p:nvPr/>
        </p:nvSpPr>
        <p:spPr bwMode="auto">
          <a:xfrm>
            <a:off x="539750" y="1700213"/>
            <a:ext cx="828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200" b="1">
                <a:solidFill>
                  <a:srgbClr val="000099"/>
                </a:solidFill>
                <a:latin typeface="Times New Roman" panose="02020603050405020304" pitchFamily="18" charset="0"/>
              </a:rPr>
              <a:t>        </a:t>
            </a:r>
            <a:r>
              <a:rPr kumimoji="1" lang="zh-CN" altLang="en-US" sz="2200" b="1">
                <a:solidFill>
                  <a:srgbClr val="000099"/>
                </a:solidFill>
                <a:latin typeface="Times New Roman" panose="02020603050405020304" pitchFamily="18" charset="0"/>
              </a:rPr>
              <a:t>估算乙苯的临界参数。实验值为</a:t>
            </a:r>
            <a:r>
              <a:rPr kumimoji="1" lang="en-US" altLang="zh-CN" sz="2200" b="1">
                <a:solidFill>
                  <a:srgbClr val="000099"/>
                </a:solidFill>
                <a:latin typeface="Times New Roman" panose="02020603050405020304" pitchFamily="18" charset="0"/>
              </a:rPr>
              <a:t>T</a:t>
            </a:r>
            <a:r>
              <a:rPr kumimoji="1" lang="en-US" altLang="zh-CN" sz="2200" b="1" baseline="-25000">
                <a:solidFill>
                  <a:srgbClr val="000099"/>
                </a:solidFill>
                <a:latin typeface="Times New Roman" panose="02020603050405020304" pitchFamily="18" charset="0"/>
              </a:rPr>
              <a:t>c</a:t>
            </a:r>
            <a:r>
              <a:rPr kumimoji="1" lang="en-US" altLang="zh-CN" sz="2200" b="1">
                <a:solidFill>
                  <a:srgbClr val="000099"/>
                </a:solidFill>
                <a:latin typeface="Times New Roman" panose="02020603050405020304" pitchFamily="18" charset="0"/>
              </a:rPr>
              <a:t>=617.20K</a:t>
            </a:r>
            <a:r>
              <a:rPr kumimoji="1" lang="zh-CN" altLang="en-US" sz="2200" b="1">
                <a:solidFill>
                  <a:srgbClr val="000099"/>
                </a:solidFill>
                <a:latin typeface="Times New Roman" panose="02020603050405020304" pitchFamily="18" charset="0"/>
              </a:rPr>
              <a:t>，</a:t>
            </a:r>
            <a:r>
              <a:rPr kumimoji="1" lang="en-US" altLang="zh-CN" sz="2200" b="1">
                <a:solidFill>
                  <a:srgbClr val="000099"/>
                </a:solidFill>
                <a:latin typeface="Times New Roman" panose="02020603050405020304" pitchFamily="18" charset="0"/>
              </a:rPr>
              <a:t>p</a:t>
            </a:r>
            <a:r>
              <a:rPr kumimoji="1" lang="en-US" altLang="zh-CN" sz="2200" b="1" baseline="-25000">
                <a:solidFill>
                  <a:srgbClr val="000099"/>
                </a:solidFill>
                <a:latin typeface="Times New Roman" panose="02020603050405020304" pitchFamily="18" charset="0"/>
              </a:rPr>
              <a:t>c</a:t>
            </a:r>
            <a:r>
              <a:rPr kumimoji="1" lang="en-US" altLang="zh-CN" sz="2200" b="1">
                <a:solidFill>
                  <a:srgbClr val="000099"/>
                </a:solidFill>
                <a:latin typeface="Times New Roman" panose="02020603050405020304" pitchFamily="18" charset="0"/>
              </a:rPr>
              <a:t>=3.609MPa, V</a:t>
            </a:r>
            <a:r>
              <a:rPr kumimoji="1" lang="en-US" altLang="zh-CN" sz="2200" b="1" baseline="-25000">
                <a:solidFill>
                  <a:srgbClr val="000099"/>
                </a:solidFill>
                <a:latin typeface="Times New Roman" panose="02020603050405020304" pitchFamily="18" charset="0"/>
              </a:rPr>
              <a:t>c</a:t>
            </a:r>
            <a:r>
              <a:rPr kumimoji="1" lang="en-US" altLang="zh-CN" sz="2200" b="1">
                <a:solidFill>
                  <a:srgbClr val="000099"/>
                </a:solidFill>
                <a:latin typeface="Times New Roman" panose="02020603050405020304" pitchFamily="18" charset="0"/>
              </a:rPr>
              <a:t>=374cm</a:t>
            </a:r>
            <a:r>
              <a:rPr kumimoji="1" lang="en-US" altLang="zh-CN" sz="2200" b="1" baseline="30000">
                <a:solidFill>
                  <a:srgbClr val="000099"/>
                </a:solidFill>
                <a:latin typeface="Times New Roman" panose="02020603050405020304" pitchFamily="18" charset="0"/>
              </a:rPr>
              <a:t>3</a:t>
            </a:r>
            <a:r>
              <a:rPr kumimoji="1" lang="en-US" altLang="zh-CN" sz="2200" b="1">
                <a:solidFill>
                  <a:srgbClr val="000099"/>
                </a:solidFill>
                <a:latin typeface="Times New Roman" panose="02020603050405020304" pitchFamily="18" charset="0"/>
              </a:rPr>
              <a:t>.mol</a:t>
            </a:r>
            <a:r>
              <a:rPr kumimoji="1" lang="en-US" altLang="zh-CN" sz="2200" b="1" baseline="30000">
                <a:solidFill>
                  <a:srgbClr val="000099"/>
                </a:solidFill>
                <a:latin typeface="Times New Roman" panose="02020603050405020304" pitchFamily="18" charset="0"/>
              </a:rPr>
              <a:t>-1</a:t>
            </a:r>
            <a:r>
              <a:rPr kumimoji="1" lang="zh-CN" altLang="en-US" sz="2200" b="1">
                <a:solidFill>
                  <a:srgbClr val="000099"/>
                </a:solidFill>
                <a:latin typeface="Times New Roman" panose="02020603050405020304" pitchFamily="18" charset="0"/>
              </a:rPr>
              <a:t>， </a:t>
            </a:r>
            <a:r>
              <a:rPr kumimoji="1" lang="en-US" altLang="zh-CN" sz="2200" b="1">
                <a:solidFill>
                  <a:srgbClr val="000099"/>
                </a:solidFill>
                <a:latin typeface="Times New Roman" panose="02020603050405020304" pitchFamily="18" charset="0"/>
              </a:rPr>
              <a:t>T</a:t>
            </a:r>
            <a:r>
              <a:rPr kumimoji="1" lang="en-US" altLang="zh-CN" sz="2200" b="1" baseline="-25000">
                <a:solidFill>
                  <a:srgbClr val="000099"/>
                </a:solidFill>
                <a:latin typeface="Times New Roman" panose="02020603050405020304" pitchFamily="18" charset="0"/>
              </a:rPr>
              <a:t>m</a:t>
            </a:r>
            <a:r>
              <a:rPr kumimoji="1" lang="en-US" altLang="zh-CN" sz="2200" b="1">
                <a:solidFill>
                  <a:srgbClr val="000099"/>
                </a:solidFill>
                <a:latin typeface="Times New Roman" panose="02020603050405020304" pitchFamily="18" charset="0"/>
              </a:rPr>
              <a:t>=178.17K</a:t>
            </a:r>
            <a:r>
              <a:rPr kumimoji="1" lang="zh-CN" altLang="en-US" sz="2200" b="1">
                <a:solidFill>
                  <a:srgbClr val="000099"/>
                </a:solidFill>
                <a:latin typeface="Times New Roman" panose="02020603050405020304" pitchFamily="18" charset="0"/>
              </a:rPr>
              <a:t>， </a:t>
            </a:r>
            <a:r>
              <a:rPr kumimoji="1" lang="en-US" altLang="zh-CN" sz="2200" b="1">
                <a:solidFill>
                  <a:srgbClr val="000099"/>
                </a:solidFill>
                <a:latin typeface="Times New Roman" panose="02020603050405020304" pitchFamily="18" charset="0"/>
              </a:rPr>
              <a:t>T</a:t>
            </a:r>
            <a:r>
              <a:rPr kumimoji="1" lang="en-US" altLang="zh-CN" sz="2200" b="1" baseline="-25000">
                <a:solidFill>
                  <a:srgbClr val="000099"/>
                </a:solidFill>
                <a:latin typeface="Times New Roman" panose="02020603050405020304" pitchFamily="18" charset="0"/>
              </a:rPr>
              <a:t>b</a:t>
            </a:r>
            <a:r>
              <a:rPr kumimoji="1" lang="en-US" altLang="zh-CN" sz="2200" b="1">
                <a:solidFill>
                  <a:srgbClr val="000099"/>
                </a:solidFill>
                <a:latin typeface="Times New Roman" panose="02020603050405020304" pitchFamily="18" charset="0"/>
              </a:rPr>
              <a:t>=409.34K</a:t>
            </a:r>
            <a:r>
              <a:rPr kumimoji="1" lang="zh-CN" altLang="en-US" sz="1800" b="1">
                <a:solidFill>
                  <a:srgbClr val="000099"/>
                </a:solidFill>
              </a:rPr>
              <a:t>，</a:t>
            </a:r>
            <a:r>
              <a:rPr kumimoji="1" lang="zh-CN" altLang="en-US" sz="1800"/>
              <a:t> </a:t>
            </a:r>
            <a:r>
              <a:rPr kumimoji="1" lang="en-US" altLang="zh-CN" sz="2200" b="1">
                <a:solidFill>
                  <a:srgbClr val="000099"/>
                </a:solidFill>
                <a:latin typeface="Times New Roman" panose="02020603050405020304" pitchFamily="18" charset="0"/>
              </a:rPr>
              <a:t>M=106.168</a:t>
            </a:r>
            <a:r>
              <a:rPr kumimoji="1" lang="zh-CN" altLang="en-US" sz="2200" b="1">
                <a:solidFill>
                  <a:srgbClr val="000099"/>
                </a:solidFill>
                <a:latin typeface="Times New Roman" panose="02020603050405020304" pitchFamily="18" charset="0"/>
              </a:rPr>
              <a:t>。</a:t>
            </a:r>
          </a:p>
        </p:txBody>
      </p:sp>
      <p:pic>
        <p:nvPicPr>
          <p:cNvPr id="174084" name="Picture 9" descr="苯乙烷基团划分">
            <a:extLst>
              <a:ext uri="{FF2B5EF4-FFF2-40B4-BE49-F238E27FC236}">
                <a16:creationId xmlns:a16="http://schemas.microsoft.com/office/drawing/2014/main" id="{863DAD5C-07DB-4297-9D7D-800C2883E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509838"/>
            <a:ext cx="6265863" cy="358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2DA4C828-0E07-456E-A6A1-4930211518FD}"/>
              </a:ext>
            </a:extLst>
          </p:cNvPr>
          <p:cNvSpPr>
            <a:spLocks noGrp="1" noChangeArrowheads="1"/>
          </p:cNvSpPr>
          <p:nvPr>
            <p:ph type="title"/>
          </p:nvPr>
        </p:nvSpPr>
        <p:spPr>
          <a:xfrm>
            <a:off x="574675" y="765175"/>
            <a:ext cx="8001000" cy="755650"/>
          </a:xfrm>
        </p:spPr>
        <p:txBody>
          <a:bodyPr/>
          <a:lstStyle/>
          <a:p>
            <a:r>
              <a:rPr lang="zh-CN" altLang="en-US" sz="2800" b="1">
                <a:solidFill>
                  <a:srgbClr val="CC3300"/>
                </a:solidFill>
                <a:latin typeface="Times New Roman" panose="02020603050405020304" pitchFamily="18" charset="0"/>
                <a:ea typeface="黑体" panose="02010609060101010101" pitchFamily="49" charset="-122"/>
              </a:rPr>
              <a:t>解</a:t>
            </a:r>
            <a:endParaRPr lang="en-US" altLang="zh-CN" sz="2800" b="1">
              <a:solidFill>
                <a:srgbClr val="CC3300"/>
              </a:solidFill>
              <a:latin typeface="Times New Roman" panose="02020603050405020304" pitchFamily="18" charset="0"/>
              <a:ea typeface="黑体" panose="02010609060101010101" pitchFamily="49" charset="-122"/>
            </a:endParaRPr>
          </a:p>
        </p:txBody>
      </p:sp>
      <p:sp>
        <p:nvSpPr>
          <p:cNvPr id="175107" name="Text Box 5">
            <a:extLst>
              <a:ext uri="{FF2B5EF4-FFF2-40B4-BE49-F238E27FC236}">
                <a16:creationId xmlns:a16="http://schemas.microsoft.com/office/drawing/2014/main" id="{4CAAF355-B123-4EBA-B958-7EC055304915}"/>
              </a:ext>
            </a:extLst>
          </p:cNvPr>
          <p:cNvSpPr txBox="1">
            <a:spLocks noChangeArrowheads="1"/>
          </p:cNvSpPr>
          <p:nvPr/>
        </p:nvSpPr>
        <p:spPr bwMode="auto">
          <a:xfrm>
            <a:off x="539750" y="1700213"/>
            <a:ext cx="81359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200" b="1">
                <a:solidFill>
                  <a:srgbClr val="000099"/>
                </a:solidFill>
                <a:latin typeface="Times New Roman" panose="02020603050405020304" pitchFamily="18" charset="0"/>
              </a:rPr>
              <a:t>(1) Joback</a:t>
            </a:r>
            <a:r>
              <a:rPr kumimoji="1" lang="zh-CN" altLang="en-US" sz="2200" b="1">
                <a:solidFill>
                  <a:srgbClr val="000099"/>
                </a:solidFill>
                <a:latin typeface="Times New Roman" panose="02020603050405020304" pitchFamily="18" charset="0"/>
              </a:rPr>
              <a:t>法</a:t>
            </a:r>
            <a:endParaRPr kumimoji="1" lang="zh-CN" altLang="en-US" sz="2200" b="1">
              <a:solidFill>
                <a:schemeClr val="accent2"/>
              </a:solidFill>
              <a:latin typeface="Times New Roman" panose="02020603050405020304" pitchFamily="18" charset="0"/>
            </a:endParaRPr>
          </a:p>
        </p:txBody>
      </p:sp>
      <p:graphicFrame>
        <p:nvGraphicFramePr>
          <p:cNvPr id="175108" name="Object 6">
            <a:extLst>
              <a:ext uri="{FF2B5EF4-FFF2-40B4-BE49-F238E27FC236}">
                <a16:creationId xmlns:a16="http://schemas.microsoft.com/office/drawing/2014/main" id="{DA1DF86F-1C8D-4092-98A1-161787E8CF1F}"/>
              </a:ext>
            </a:extLst>
          </p:cNvPr>
          <p:cNvGraphicFramePr>
            <a:graphicFrameLocks noChangeAspect="1"/>
          </p:cNvGraphicFramePr>
          <p:nvPr/>
        </p:nvGraphicFramePr>
        <p:xfrm>
          <a:off x="371475" y="2127250"/>
          <a:ext cx="6935788" cy="3997325"/>
        </p:xfrm>
        <a:graphic>
          <a:graphicData uri="http://schemas.openxmlformats.org/presentationml/2006/ole">
            <mc:AlternateContent xmlns:mc="http://schemas.openxmlformats.org/markup-compatibility/2006">
              <mc:Choice xmlns:v="urn:schemas-microsoft-com:vml" Requires="v">
                <p:oleObj spid="_x0000_s40998" name="Equation" r:id="rId3" imgW="3975100" imgH="2768600" progId="Equation.DSMT4">
                  <p:embed/>
                </p:oleObj>
              </mc:Choice>
              <mc:Fallback>
                <p:oleObj name="Equation" r:id="rId3" imgW="3975100" imgH="2768600" progId="Equation.DSMT4">
                  <p:embed/>
                  <p:pic>
                    <p:nvPicPr>
                      <p:cNvPr id="175108" name="Object 6">
                        <a:extLst>
                          <a:ext uri="{FF2B5EF4-FFF2-40B4-BE49-F238E27FC236}">
                            <a16:creationId xmlns:a16="http://schemas.microsoft.com/office/drawing/2014/main" id="{DA1DF86F-1C8D-4092-98A1-161787E8CF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 y="2127250"/>
                        <a:ext cx="6935788" cy="39973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09" name="Object 16">
            <a:extLst>
              <a:ext uri="{FF2B5EF4-FFF2-40B4-BE49-F238E27FC236}">
                <a16:creationId xmlns:a16="http://schemas.microsoft.com/office/drawing/2014/main" id="{E98C44E0-7D39-44F8-AE86-788361157298}"/>
              </a:ext>
            </a:extLst>
          </p:cNvPr>
          <p:cNvGraphicFramePr>
            <a:graphicFrameLocks noChangeAspect="1"/>
          </p:cNvGraphicFramePr>
          <p:nvPr/>
        </p:nvGraphicFramePr>
        <p:xfrm>
          <a:off x="7307263" y="4076700"/>
          <a:ext cx="1395412" cy="333375"/>
        </p:xfrm>
        <a:graphic>
          <a:graphicData uri="http://schemas.openxmlformats.org/presentationml/2006/ole">
            <mc:AlternateContent xmlns:mc="http://schemas.openxmlformats.org/markup-compatibility/2006">
              <mc:Choice xmlns:v="urn:schemas-microsoft-com:vml" Requires="v">
                <p:oleObj spid="_x0000_s40999" name="公式" r:id="rId5" imgW="787400" imgH="228600" progId="Equation.3">
                  <p:embed/>
                </p:oleObj>
              </mc:Choice>
              <mc:Fallback>
                <p:oleObj name="公式" r:id="rId5" imgW="787400" imgH="228600" progId="Equation.3">
                  <p:embed/>
                  <p:pic>
                    <p:nvPicPr>
                      <p:cNvPr id="175109" name="Object 16">
                        <a:extLst>
                          <a:ext uri="{FF2B5EF4-FFF2-40B4-BE49-F238E27FC236}">
                            <a16:creationId xmlns:a16="http://schemas.microsoft.com/office/drawing/2014/main" id="{E98C44E0-7D39-44F8-AE86-7883611572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7263" y="4076700"/>
                        <a:ext cx="1395412"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10" name="Object 17">
            <a:extLst>
              <a:ext uri="{FF2B5EF4-FFF2-40B4-BE49-F238E27FC236}">
                <a16:creationId xmlns:a16="http://schemas.microsoft.com/office/drawing/2014/main" id="{362E1862-33EC-4340-9869-853AD43C5D7C}"/>
              </a:ext>
            </a:extLst>
          </p:cNvPr>
          <p:cNvGraphicFramePr>
            <a:graphicFrameLocks noChangeAspect="1"/>
          </p:cNvGraphicFramePr>
          <p:nvPr/>
        </p:nvGraphicFramePr>
        <p:xfrm>
          <a:off x="7307263" y="4508500"/>
          <a:ext cx="1350962" cy="333375"/>
        </p:xfrm>
        <a:graphic>
          <a:graphicData uri="http://schemas.openxmlformats.org/presentationml/2006/ole">
            <mc:AlternateContent xmlns:mc="http://schemas.openxmlformats.org/markup-compatibility/2006">
              <mc:Choice xmlns:v="urn:schemas-microsoft-com:vml" Requires="v">
                <p:oleObj spid="_x0000_s41000" name="公式" r:id="rId7" imgW="761669" imgH="228501" progId="Equation.3">
                  <p:embed/>
                </p:oleObj>
              </mc:Choice>
              <mc:Fallback>
                <p:oleObj name="公式" r:id="rId7" imgW="761669" imgH="228501" progId="Equation.3">
                  <p:embed/>
                  <p:pic>
                    <p:nvPicPr>
                      <p:cNvPr id="175110" name="Object 17">
                        <a:extLst>
                          <a:ext uri="{FF2B5EF4-FFF2-40B4-BE49-F238E27FC236}">
                            <a16:creationId xmlns:a16="http://schemas.microsoft.com/office/drawing/2014/main" id="{362E1862-33EC-4340-9869-853AD43C5D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07263" y="4508500"/>
                        <a:ext cx="1350962"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11" name="Object 18">
            <a:extLst>
              <a:ext uri="{FF2B5EF4-FFF2-40B4-BE49-F238E27FC236}">
                <a16:creationId xmlns:a16="http://schemas.microsoft.com/office/drawing/2014/main" id="{39DE2E9C-2EC1-4640-9788-0D1227998B78}"/>
              </a:ext>
            </a:extLst>
          </p:cNvPr>
          <p:cNvGraphicFramePr>
            <a:graphicFrameLocks noChangeAspect="1"/>
          </p:cNvGraphicFramePr>
          <p:nvPr/>
        </p:nvGraphicFramePr>
        <p:xfrm>
          <a:off x="7307263" y="4914900"/>
          <a:ext cx="1349375" cy="333375"/>
        </p:xfrm>
        <a:graphic>
          <a:graphicData uri="http://schemas.openxmlformats.org/presentationml/2006/ole">
            <mc:AlternateContent xmlns:mc="http://schemas.openxmlformats.org/markup-compatibility/2006">
              <mc:Choice xmlns:v="urn:schemas-microsoft-com:vml" Requires="v">
                <p:oleObj spid="_x0000_s41001" name="公式" r:id="rId9" imgW="761669" imgH="228501" progId="Equation.3">
                  <p:embed/>
                </p:oleObj>
              </mc:Choice>
              <mc:Fallback>
                <p:oleObj name="公式" r:id="rId9" imgW="761669" imgH="228501" progId="Equation.3">
                  <p:embed/>
                  <p:pic>
                    <p:nvPicPr>
                      <p:cNvPr id="175111" name="Object 18">
                        <a:extLst>
                          <a:ext uri="{FF2B5EF4-FFF2-40B4-BE49-F238E27FC236}">
                            <a16:creationId xmlns:a16="http://schemas.microsoft.com/office/drawing/2014/main" id="{39DE2E9C-2EC1-4640-9788-0D1227998B7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7263" y="4914900"/>
                        <a:ext cx="1349375"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12" name="Object 19">
            <a:extLst>
              <a:ext uri="{FF2B5EF4-FFF2-40B4-BE49-F238E27FC236}">
                <a16:creationId xmlns:a16="http://schemas.microsoft.com/office/drawing/2014/main" id="{303B9622-C88F-40BA-8495-56526B2E1388}"/>
              </a:ext>
            </a:extLst>
          </p:cNvPr>
          <p:cNvGraphicFramePr>
            <a:graphicFrameLocks noChangeAspect="1"/>
          </p:cNvGraphicFramePr>
          <p:nvPr/>
        </p:nvGraphicFramePr>
        <p:xfrm>
          <a:off x="7307263" y="5300663"/>
          <a:ext cx="1238250" cy="333375"/>
        </p:xfrm>
        <a:graphic>
          <a:graphicData uri="http://schemas.openxmlformats.org/presentationml/2006/ole">
            <mc:AlternateContent xmlns:mc="http://schemas.openxmlformats.org/markup-compatibility/2006">
              <mc:Choice xmlns:v="urn:schemas-microsoft-com:vml" Requires="v">
                <p:oleObj spid="_x0000_s41002" name="公式" r:id="rId11" imgW="698500" imgH="228600" progId="Equation.3">
                  <p:embed/>
                </p:oleObj>
              </mc:Choice>
              <mc:Fallback>
                <p:oleObj name="公式" r:id="rId11" imgW="698500" imgH="228600" progId="Equation.3">
                  <p:embed/>
                  <p:pic>
                    <p:nvPicPr>
                      <p:cNvPr id="175112" name="Object 19">
                        <a:extLst>
                          <a:ext uri="{FF2B5EF4-FFF2-40B4-BE49-F238E27FC236}">
                            <a16:creationId xmlns:a16="http://schemas.microsoft.com/office/drawing/2014/main" id="{303B9622-C88F-40BA-8495-56526B2E13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07263" y="5300663"/>
                        <a:ext cx="1238250"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13" name="Object 20">
            <a:extLst>
              <a:ext uri="{FF2B5EF4-FFF2-40B4-BE49-F238E27FC236}">
                <a16:creationId xmlns:a16="http://schemas.microsoft.com/office/drawing/2014/main" id="{EBAC0094-91C7-4AE1-806D-001A08CE96BB}"/>
              </a:ext>
            </a:extLst>
          </p:cNvPr>
          <p:cNvGraphicFramePr>
            <a:graphicFrameLocks noChangeAspect="1"/>
          </p:cNvGraphicFramePr>
          <p:nvPr/>
        </p:nvGraphicFramePr>
        <p:xfrm>
          <a:off x="7307263" y="5707063"/>
          <a:ext cx="1012825" cy="333375"/>
        </p:xfrm>
        <a:graphic>
          <a:graphicData uri="http://schemas.openxmlformats.org/presentationml/2006/ole">
            <mc:AlternateContent xmlns:mc="http://schemas.openxmlformats.org/markup-compatibility/2006">
              <mc:Choice xmlns:v="urn:schemas-microsoft-com:vml" Requires="v">
                <p:oleObj spid="_x0000_s41003" name="公式" r:id="rId13" imgW="571252" imgH="228501" progId="Equation.3">
                  <p:embed/>
                </p:oleObj>
              </mc:Choice>
              <mc:Fallback>
                <p:oleObj name="公式" r:id="rId13" imgW="571252" imgH="228501" progId="Equation.3">
                  <p:embed/>
                  <p:pic>
                    <p:nvPicPr>
                      <p:cNvPr id="175113" name="Object 20">
                        <a:extLst>
                          <a:ext uri="{FF2B5EF4-FFF2-40B4-BE49-F238E27FC236}">
                            <a16:creationId xmlns:a16="http://schemas.microsoft.com/office/drawing/2014/main" id="{EBAC0094-91C7-4AE1-806D-001A08CE96B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07263" y="5707063"/>
                        <a:ext cx="1012825"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5">
            <a:extLst>
              <a:ext uri="{FF2B5EF4-FFF2-40B4-BE49-F238E27FC236}">
                <a16:creationId xmlns:a16="http://schemas.microsoft.com/office/drawing/2014/main" id="{A7075DF4-D68B-437D-9E37-D3037635E65D}"/>
              </a:ext>
            </a:extLst>
          </p:cNvPr>
          <p:cNvSpPr txBox="1">
            <a:spLocks noChangeArrowheads="1"/>
          </p:cNvSpPr>
          <p:nvPr/>
        </p:nvSpPr>
        <p:spPr bwMode="auto">
          <a:xfrm>
            <a:off x="539750" y="1700213"/>
            <a:ext cx="81359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200" b="1">
                <a:solidFill>
                  <a:srgbClr val="000099"/>
                </a:solidFill>
                <a:latin typeface="Times New Roman" panose="02020603050405020304" pitchFamily="18" charset="0"/>
              </a:rPr>
              <a:t>(2) CG</a:t>
            </a:r>
            <a:r>
              <a:rPr kumimoji="1" lang="zh-CN" altLang="en-US" sz="2200" b="1">
                <a:solidFill>
                  <a:srgbClr val="000099"/>
                </a:solidFill>
                <a:latin typeface="Times New Roman" panose="02020603050405020304" pitchFamily="18" charset="0"/>
              </a:rPr>
              <a:t>法</a:t>
            </a:r>
            <a:r>
              <a:rPr kumimoji="1" lang="en-US" altLang="zh-CN" sz="2200" b="1">
                <a:solidFill>
                  <a:srgbClr val="000099"/>
                </a:solidFill>
                <a:latin typeface="Times New Roman" panose="02020603050405020304" pitchFamily="18" charset="0"/>
              </a:rPr>
              <a:t>(</a:t>
            </a:r>
            <a:r>
              <a:rPr kumimoji="1" lang="zh-CN" altLang="en-US" sz="2200" b="1">
                <a:solidFill>
                  <a:srgbClr val="000099"/>
                </a:solidFill>
                <a:latin typeface="Times New Roman" panose="02020603050405020304" pitchFamily="18" charset="0"/>
              </a:rPr>
              <a:t>尽管有苯环和键连接，但无二级基团</a:t>
            </a:r>
            <a:r>
              <a:rPr kumimoji="1" lang="en-US" altLang="zh-CN" sz="2200" b="1">
                <a:solidFill>
                  <a:srgbClr val="000099"/>
                </a:solidFill>
                <a:latin typeface="Times New Roman" panose="02020603050405020304" pitchFamily="18" charset="0"/>
              </a:rPr>
              <a:t>)</a:t>
            </a:r>
            <a:endParaRPr kumimoji="1" lang="en-US" altLang="zh-CN" sz="2200" b="1">
              <a:solidFill>
                <a:schemeClr val="accent2"/>
              </a:solidFill>
              <a:latin typeface="Times New Roman" panose="02020603050405020304" pitchFamily="18" charset="0"/>
            </a:endParaRPr>
          </a:p>
        </p:txBody>
      </p:sp>
      <p:graphicFrame>
        <p:nvGraphicFramePr>
          <p:cNvPr id="176131" name="Object 6">
            <a:extLst>
              <a:ext uri="{FF2B5EF4-FFF2-40B4-BE49-F238E27FC236}">
                <a16:creationId xmlns:a16="http://schemas.microsoft.com/office/drawing/2014/main" id="{B2429CA0-023C-43CB-A298-1AA65EC67436}"/>
              </a:ext>
            </a:extLst>
          </p:cNvPr>
          <p:cNvGraphicFramePr>
            <a:graphicFrameLocks noChangeAspect="1"/>
          </p:cNvGraphicFramePr>
          <p:nvPr/>
        </p:nvGraphicFramePr>
        <p:xfrm>
          <a:off x="839788" y="2119313"/>
          <a:ext cx="5427662" cy="347662"/>
        </p:xfrm>
        <a:graphic>
          <a:graphicData uri="http://schemas.openxmlformats.org/presentationml/2006/ole">
            <mc:AlternateContent xmlns:mc="http://schemas.openxmlformats.org/markup-compatibility/2006">
              <mc:Choice xmlns:v="urn:schemas-microsoft-com:vml" Requires="v">
                <p:oleObj spid="_x0000_s42076" name="公式" r:id="rId3" imgW="3111500" imgH="241300" progId="Equation.3">
                  <p:embed/>
                </p:oleObj>
              </mc:Choice>
              <mc:Fallback>
                <p:oleObj name="公式" r:id="rId3" imgW="3111500" imgH="241300" progId="Equation.3">
                  <p:embed/>
                  <p:pic>
                    <p:nvPicPr>
                      <p:cNvPr id="176131" name="Object 6">
                        <a:extLst>
                          <a:ext uri="{FF2B5EF4-FFF2-40B4-BE49-F238E27FC236}">
                            <a16:creationId xmlns:a16="http://schemas.microsoft.com/office/drawing/2014/main" id="{B2429CA0-023C-43CB-A298-1AA65EC674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788" y="2119313"/>
                        <a:ext cx="5427662" cy="34766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2" name="Object 8">
            <a:extLst>
              <a:ext uri="{FF2B5EF4-FFF2-40B4-BE49-F238E27FC236}">
                <a16:creationId xmlns:a16="http://schemas.microsoft.com/office/drawing/2014/main" id="{A7479BCD-589A-4DAA-880D-BE1293B09416}"/>
              </a:ext>
            </a:extLst>
          </p:cNvPr>
          <p:cNvGraphicFramePr>
            <a:graphicFrameLocks noChangeAspect="1"/>
          </p:cNvGraphicFramePr>
          <p:nvPr/>
        </p:nvGraphicFramePr>
        <p:xfrm>
          <a:off x="839788" y="2484438"/>
          <a:ext cx="5521325" cy="355600"/>
        </p:xfrm>
        <a:graphic>
          <a:graphicData uri="http://schemas.openxmlformats.org/presentationml/2006/ole">
            <mc:AlternateContent xmlns:mc="http://schemas.openxmlformats.org/markup-compatibility/2006">
              <mc:Choice xmlns:v="urn:schemas-microsoft-com:vml" Requires="v">
                <p:oleObj spid="_x0000_s42077" name="公式" r:id="rId5" imgW="3086100" imgH="241300" progId="Equation.3">
                  <p:embed/>
                </p:oleObj>
              </mc:Choice>
              <mc:Fallback>
                <p:oleObj name="公式" r:id="rId5" imgW="3086100" imgH="241300" progId="Equation.3">
                  <p:embed/>
                  <p:pic>
                    <p:nvPicPr>
                      <p:cNvPr id="176132" name="Object 8">
                        <a:extLst>
                          <a:ext uri="{FF2B5EF4-FFF2-40B4-BE49-F238E27FC236}">
                            <a16:creationId xmlns:a16="http://schemas.microsoft.com/office/drawing/2014/main" id="{A7479BCD-589A-4DAA-880D-BE1293B094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88" y="2484438"/>
                        <a:ext cx="5521325" cy="3556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3" name="Object 10">
            <a:extLst>
              <a:ext uri="{FF2B5EF4-FFF2-40B4-BE49-F238E27FC236}">
                <a16:creationId xmlns:a16="http://schemas.microsoft.com/office/drawing/2014/main" id="{316A5B4B-CEC3-41A2-8D16-15D26CA4E14C}"/>
              </a:ext>
            </a:extLst>
          </p:cNvPr>
          <p:cNvGraphicFramePr>
            <a:graphicFrameLocks noChangeAspect="1"/>
          </p:cNvGraphicFramePr>
          <p:nvPr/>
        </p:nvGraphicFramePr>
        <p:xfrm>
          <a:off x="839788" y="2855913"/>
          <a:ext cx="5564187" cy="344487"/>
        </p:xfrm>
        <a:graphic>
          <a:graphicData uri="http://schemas.openxmlformats.org/presentationml/2006/ole">
            <mc:AlternateContent xmlns:mc="http://schemas.openxmlformats.org/markup-compatibility/2006">
              <mc:Choice xmlns:v="urn:schemas-microsoft-com:vml" Requires="v">
                <p:oleObj spid="_x0000_s42078" name="公式" r:id="rId7" imgW="3225800" imgH="241300" progId="Equation.3">
                  <p:embed/>
                </p:oleObj>
              </mc:Choice>
              <mc:Fallback>
                <p:oleObj name="公式" r:id="rId7" imgW="3225800" imgH="241300" progId="Equation.3">
                  <p:embed/>
                  <p:pic>
                    <p:nvPicPr>
                      <p:cNvPr id="176133" name="Object 10">
                        <a:extLst>
                          <a:ext uri="{FF2B5EF4-FFF2-40B4-BE49-F238E27FC236}">
                            <a16:creationId xmlns:a16="http://schemas.microsoft.com/office/drawing/2014/main" id="{316A5B4B-CEC3-41A2-8D16-15D26CA4E1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788" y="2855913"/>
                        <a:ext cx="5564187" cy="344487"/>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4" name="Object 12">
            <a:extLst>
              <a:ext uri="{FF2B5EF4-FFF2-40B4-BE49-F238E27FC236}">
                <a16:creationId xmlns:a16="http://schemas.microsoft.com/office/drawing/2014/main" id="{57DA2E73-E531-4D9C-89BC-0357B70B923B}"/>
              </a:ext>
            </a:extLst>
          </p:cNvPr>
          <p:cNvGraphicFramePr>
            <a:graphicFrameLocks noChangeAspect="1"/>
          </p:cNvGraphicFramePr>
          <p:nvPr/>
        </p:nvGraphicFramePr>
        <p:xfrm>
          <a:off x="850900" y="3213100"/>
          <a:ext cx="6253163" cy="344488"/>
        </p:xfrm>
        <a:graphic>
          <a:graphicData uri="http://schemas.openxmlformats.org/presentationml/2006/ole">
            <mc:AlternateContent xmlns:mc="http://schemas.openxmlformats.org/markup-compatibility/2006">
              <mc:Choice xmlns:v="urn:schemas-microsoft-com:vml" Requires="v">
                <p:oleObj spid="_x0000_s42079" name="公式" r:id="rId9" imgW="3606800" imgH="241300" progId="Equation.3">
                  <p:embed/>
                </p:oleObj>
              </mc:Choice>
              <mc:Fallback>
                <p:oleObj name="公式" r:id="rId9" imgW="3606800" imgH="241300" progId="Equation.3">
                  <p:embed/>
                  <p:pic>
                    <p:nvPicPr>
                      <p:cNvPr id="176134" name="Object 12">
                        <a:extLst>
                          <a:ext uri="{FF2B5EF4-FFF2-40B4-BE49-F238E27FC236}">
                            <a16:creationId xmlns:a16="http://schemas.microsoft.com/office/drawing/2014/main" id="{57DA2E73-E531-4D9C-89BC-0357B70B92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0900" y="3213100"/>
                        <a:ext cx="6253163" cy="34448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5" name="Object 14">
            <a:extLst>
              <a:ext uri="{FF2B5EF4-FFF2-40B4-BE49-F238E27FC236}">
                <a16:creationId xmlns:a16="http://schemas.microsoft.com/office/drawing/2014/main" id="{46789054-06DE-4CC2-954B-59CE6985809F}"/>
              </a:ext>
            </a:extLst>
          </p:cNvPr>
          <p:cNvGraphicFramePr>
            <a:graphicFrameLocks noChangeAspect="1"/>
          </p:cNvGraphicFramePr>
          <p:nvPr/>
        </p:nvGraphicFramePr>
        <p:xfrm>
          <a:off x="846138" y="3587750"/>
          <a:ext cx="5105400" cy="346075"/>
        </p:xfrm>
        <a:graphic>
          <a:graphicData uri="http://schemas.openxmlformats.org/presentationml/2006/ole">
            <mc:AlternateContent xmlns:mc="http://schemas.openxmlformats.org/markup-compatibility/2006">
              <mc:Choice xmlns:v="urn:schemas-microsoft-com:vml" Requires="v">
                <p:oleObj spid="_x0000_s42080" name="公式" r:id="rId11" imgW="2933700" imgH="241300" progId="Equation.3">
                  <p:embed/>
                </p:oleObj>
              </mc:Choice>
              <mc:Fallback>
                <p:oleObj name="公式" r:id="rId11" imgW="2933700" imgH="241300" progId="Equation.3">
                  <p:embed/>
                  <p:pic>
                    <p:nvPicPr>
                      <p:cNvPr id="176135" name="Object 14">
                        <a:extLst>
                          <a:ext uri="{FF2B5EF4-FFF2-40B4-BE49-F238E27FC236}">
                            <a16:creationId xmlns:a16="http://schemas.microsoft.com/office/drawing/2014/main" id="{46789054-06DE-4CC2-954B-59CE6985809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6138" y="3587750"/>
                        <a:ext cx="5105400" cy="3460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6" name="Object 16">
            <a:extLst>
              <a:ext uri="{FF2B5EF4-FFF2-40B4-BE49-F238E27FC236}">
                <a16:creationId xmlns:a16="http://schemas.microsoft.com/office/drawing/2014/main" id="{6B4EF3A3-8F6A-4098-8FA8-A0D7DD2A629B}"/>
              </a:ext>
            </a:extLst>
          </p:cNvPr>
          <p:cNvGraphicFramePr>
            <a:graphicFrameLocks noChangeAspect="1"/>
          </p:cNvGraphicFramePr>
          <p:nvPr/>
        </p:nvGraphicFramePr>
        <p:xfrm>
          <a:off x="7319963" y="4076700"/>
          <a:ext cx="1395412" cy="333375"/>
        </p:xfrm>
        <a:graphic>
          <a:graphicData uri="http://schemas.openxmlformats.org/presentationml/2006/ole">
            <mc:AlternateContent xmlns:mc="http://schemas.openxmlformats.org/markup-compatibility/2006">
              <mc:Choice xmlns:v="urn:schemas-microsoft-com:vml" Requires="v">
                <p:oleObj spid="_x0000_s42081" name="公式" r:id="rId13" imgW="787400" imgH="228600" progId="Equation.3">
                  <p:embed/>
                </p:oleObj>
              </mc:Choice>
              <mc:Fallback>
                <p:oleObj name="公式" r:id="rId13" imgW="787400" imgH="228600" progId="Equation.3">
                  <p:embed/>
                  <p:pic>
                    <p:nvPicPr>
                      <p:cNvPr id="176136" name="Object 16">
                        <a:extLst>
                          <a:ext uri="{FF2B5EF4-FFF2-40B4-BE49-F238E27FC236}">
                            <a16:creationId xmlns:a16="http://schemas.microsoft.com/office/drawing/2014/main" id="{6B4EF3A3-8F6A-4098-8FA8-A0D7DD2A629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19963" y="4076700"/>
                        <a:ext cx="1395412"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7" name="Object 17">
            <a:extLst>
              <a:ext uri="{FF2B5EF4-FFF2-40B4-BE49-F238E27FC236}">
                <a16:creationId xmlns:a16="http://schemas.microsoft.com/office/drawing/2014/main" id="{85A1D644-BB5E-4A6A-B8C9-3FB2725A7643}"/>
              </a:ext>
            </a:extLst>
          </p:cNvPr>
          <p:cNvGraphicFramePr>
            <a:graphicFrameLocks noChangeAspect="1"/>
          </p:cNvGraphicFramePr>
          <p:nvPr/>
        </p:nvGraphicFramePr>
        <p:xfrm>
          <a:off x="7319963" y="4508500"/>
          <a:ext cx="1350962" cy="333375"/>
        </p:xfrm>
        <a:graphic>
          <a:graphicData uri="http://schemas.openxmlformats.org/presentationml/2006/ole">
            <mc:AlternateContent xmlns:mc="http://schemas.openxmlformats.org/markup-compatibility/2006">
              <mc:Choice xmlns:v="urn:schemas-microsoft-com:vml" Requires="v">
                <p:oleObj spid="_x0000_s42082" name="公式" r:id="rId15" imgW="761669" imgH="228501" progId="Equation.3">
                  <p:embed/>
                </p:oleObj>
              </mc:Choice>
              <mc:Fallback>
                <p:oleObj name="公式" r:id="rId15" imgW="761669" imgH="228501" progId="Equation.3">
                  <p:embed/>
                  <p:pic>
                    <p:nvPicPr>
                      <p:cNvPr id="176137" name="Object 17">
                        <a:extLst>
                          <a:ext uri="{FF2B5EF4-FFF2-40B4-BE49-F238E27FC236}">
                            <a16:creationId xmlns:a16="http://schemas.microsoft.com/office/drawing/2014/main" id="{85A1D644-BB5E-4A6A-B8C9-3FB2725A764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19963" y="4508500"/>
                        <a:ext cx="1350962"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8" name="Object 18">
            <a:extLst>
              <a:ext uri="{FF2B5EF4-FFF2-40B4-BE49-F238E27FC236}">
                <a16:creationId xmlns:a16="http://schemas.microsoft.com/office/drawing/2014/main" id="{6704502F-3C5B-4D21-8E91-3D24F8BA7235}"/>
              </a:ext>
            </a:extLst>
          </p:cNvPr>
          <p:cNvGraphicFramePr>
            <a:graphicFrameLocks noChangeAspect="1"/>
          </p:cNvGraphicFramePr>
          <p:nvPr/>
        </p:nvGraphicFramePr>
        <p:xfrm>
          <a:off x="7319963" y="4914900"/>
          <a:ext cx="1349375" cy="333375"/>
        </p:xfrm>
        <a:graphic>
          <a:graphicData uri="http://schemas.openxmlformats.org/presentationml/2006/ole">
            <mc:AlternateContent xmlns:mc="http://schemas.openxmlformats.org/markup-compatibility/2006">
              <mc:Choice xmlns:v="urn:schemas-microsoft-com:vml" Requires="v">
                <p:oleObj spid="_x0000_s42083" name="公式" r:id="rId17" imgW="761669" imgH="228501" progId="Equation.3">
                  <p:embed/>
                </p:oleObj>
              </mc:Choice>
              <mc:Fallback>
                <p:oleObj name="公式" r:id="rId17" imgW="761669" imgH="228501" progId="Equation.3">
                  <p:embed/>
                  <p:pic>
                    <p:nvPicPr>
                      <p:cNvPr id="176138" name="Object 18">
                        <a:extLst>
                          <a:ext uri="{FF2B5EF4-FFF2-40B4-BE49-F238E27FC236}">
                            <a16:creationId xmlns:a16="http://schemas.microsoft.com/office/drawing/2014/main" id="{6704502F-3C5B-4D21-8E91-3D24F8BA723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319963" y="4914900"/>
                        <a:ext cx="1349375"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39" name="Object 19">
            <a:extLst>
              <a:ext uri="{FF2B5EF4-FFF2-40B4-BE49-F238E27FC236}">
                <a16:creationId xmlns:a16="http://schemas.microsoft.com/office/drawing/2014/main" id="{6547642E-3530-41BB-9568-D7D640F47DBB}"/>
              </a:ext>
            </a:extLst>
          </p:cNvPr>
          <p:cNvGraphicFramePr>
            <a:graphicFrameLocks noChangeAspect="1"/>
          </p:cNvGraphicFramePr>
          <p:nvPr/>
        </p:nvGraphicFramePr>
        <p:xfrm>
          <a:off x="7319963" y="5300663"/>
          <a:ext cx="1238250" cy="333375"/>
        </p:xfrm>
        <a:graphic>
          <a:graphicData uri="http://schemas.openxmlformats.org/presentationml/2006/ole">
            <mc:AlternateContent xmlns:mc="http://schemas.openxmlformats.org/markup-compatibility/2006">
              <mc:Choice xmlns:v="urn:schemas-microsoft-com:vml" Requires="v">
                <p:oleObj spid="_x0000_s42084" name="公式" r:id="rId19" imgW="698500" imgH="228600" progId="Equation.3">
                  <p:embed/>
                </p:oleObj>
              </mc:Choice>
              <mc:Fallback>
                <p:oleObj name="公式" r:id="rId19" imgW="698500" imgH="228600" progId="Equation.3">
                  <p:embed/>
                  <p:pic>
                    <p:nvPicPr>
                      <p:cNvPr id="176139" name="Object 19">
                        <a:extLst>
                          <a:ext uri="{FF2B5EF4-FFF2-40B4-BE49-F238E27FC236}">
                            <a16:creationId xmlns:a16="http://schemas.microsoft.com/office/drawing/2014/main" id="{6547642E-3530-41BB-9568-D7D640F47DB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19963" y="5300663"/>
                        <a:ext cx="1238250"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40" name="Object 20">
            <a:extLst>
              <a:ext uri="{FF2B5EF4-FFF2-40B4-BE49-F238E27FC236}">
                <a16:creationId xmlns:a16="http://schemas.microsoft.com/office/drawing/2014/main" id="{B5038487-724C-4FB7-830C-18B649E9BAC1}"/>
              </a:ext>
            </a:extLst>
          </p:cNvPr>
          <p:cNvGraphicFramePr>
            <a:graphicFrameLocks noChangeAspect="1"/>
          </p:cNvGraphicFramePr>
          <p:nvPr/>
        </p:nvGraphicFramePr>
        <p:xfrm>
          <a:off x="7319963" y="5707063"/>
          <a:ext cx="1012825" cy="333375"/>
        </p:xfrm>
        <a:graphic>
          <a:graphicData uri="http://schemas.openxmlformats.org/presentationml/2006/ole">
            <mc:AlternateContent xmlns:mc="http://schemas.openxmlformats.org/markup-compatibility/2006">
              <mc:Choice xmlns:v="urn:schemas-microsoft-com:vml" Requires="v">
                <p:oleObj spid="_x0000_s42085" name="公式" r:id="rId21" imgW="571252" imgH="228501" progId="Equation.3">
                  <p:embed/>
                </p:oleObj>
              </mc:Choice>
              <mc:Fallback>
                <p:oleObj name="公式" r:id="rId21" imgW="571252" imgH="228501" progId="Equation.3">
                  <p:embed/>
                  <p:pic>
                    <p:nvPicPr>
                      <p:cNvPr id="176140" name="Object 20">
                        <a:extLst>
                          <a:ext uri="{FF2B5EF4-FFF2-40B4-BE49-F238E27FC236}">
                            <a16:creationId xmlns:a16="http://schemas.microsoft.com/office/drawing/2014/main" id="{B5038487-724C-4FB7-830C-18B649E9BAC1}"/>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319963" y="5707063"/>
                        <a:ext cx="1012825"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41" name="Object 21">
            <a:extLst>
              <a:ext uri="{FF2B5EF4-FFF2-40B4-BE49-F238E27FC236}">
                <a16:creationId xmlns:a16="http://schemas.microsoft.com/office/drawing/2014/main" id="{DA7EB046-C2F7-450C-8D7B-2FF7AE5C2CD3}"/>
              </a:ext>
            </a:extLst>
          </p:cNvPr>
          <p:cNvGraphicFramePr>
            <a:graphicFrameLocks noChangeAspect="1"/>
          </p:cNvGraphicFramePr>
          <p:nvPr/>
        </p:nvGraphicFramePr>
        <p:xfrm>
          <a:off x="839788" y="4076700"/>
          <a:ext cx="6324600" cy="319088"/>
        </p:xfrm>
        <a:graphic>
          <a:graphicData uri="http://schemas.openxmlformats.org/presentationml/2006/ole">
            <mc:AlternateContent xmlns:mc="http://schemas.openxmlformats.org/markup-compatibility/2006">
              <mc:Choice xmlns:v="urn:schemas-microsoft-com:vml" Requires="v">
                <p:oleObj spid="_x0000_s42086" name="公式" r:id="rId23" imgW="3937000" imgH="241300" progId="Equation.3">
                  <p:embed/>
                </p:oleObj>
              </mc:Choice>
              <mc:Fallback>
                <p:oleObj name="公式" r:id="rId23" imgW="3937000" imgH="241300" progId="Equation.3">
                  <p:embed/>
                  <p:pic>
                    <p:nvPicPr>
                      <p:cNvPr id="176141" name="Object 21">
                        <a:extLst>
                          <a:ext uri="{FF2B5EF4-FFF2-40B4-BE49-F238E27FC236}">
                            <a16:creationId xmlns:a16="http://schemas.microsoft.com/office/drawing/2014/main" id="{DA7EB046-C2F7-450C-8D7B-2FF7AE5C2CD3}"/>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9788" y="4076700"/>
                        <a:ext cx="6324600" cy="31908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42" name="Object 22">
            <a:extLst>
              <a:ext uri="{FF2B5EF4-FFF2-40B4-BE49-F238E27FC236}">
                <a16:creationId xmlns:a16="http://schemas.microsoft.com/office/drawing/2014/main" id="{4F61F9BF-B3A5-498D-9BA4-DCE2F0E32C38}"/>
              </a:ext>
            </a:extLst>
          </p:cNvPr>
          <p:cNvGraphicFramePr>
            <a:graphicFrameLocks noChangeAspect="1"/>
          </p:cNvGraphicFramePr>
          <p:nvPr/>
        </p:nvGraphicFramePr>
        <p:xfrm>
          <a:off x="839788" y="4483100"/>
          <a:ext cx="6165850" cy="314325"/>
        </p:xfrm>
        <a:graphic>
          <a:graphicData uri="http://schemas.openxmlformats.org/presentationml/2006/ole">
            <mc:AlternateContent xmlns:mc="http://schemas.openxmlformats.org/markup-compatibility/2006">
              <mc:Choice xmlns:v="urn:schemas-microsoft-com:vml" Requires="v">
                <p:oleObj spid="_x0000_s42087" name="公式" r:id="rId25" imgW="3898900" imgH="241300" progId="Equation.3">
                  <p:embed/>
                </p:oleObj>
              </mc:Choice>
              <mc:Fallback>
                <p:oleObj name="公式" r:id="rId25" imgW="3898900" imgH="241300" progId="Equation.3">
                  <p:embed/>
                  <p:pic>
                    <p:nvPicPr>
                      <p:cNvPr id="176142" name="Object 22">
                        <a:extLst>
                          <a:ext uri="{FF2B5EF4-FFF2-40B4-BE49-F238E27FC236}">
                            <a16:creationId xmlns:a16="http://schemas.microsoft.com/office/drawing/2014/main" id="{4F61F9BF-B3A5-498D-9BA4-DCE2F0E32C38}"/>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39788" y="4483100"/>
                        <a:ext cx="6165850" cy="3143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43" name="Object 23">
            <a:extLst>
              <a:ext uri="{FF2B5EF4-FFF2-40B4-BE49-F238E27FC236}">
                <a16:creationId xmlns:a16="http://schemas.microsoft.com/office/drawing/2014/main" id="{A5064810-AC0D-4DF5-BF24-B1900F64A878}"/>
              </a:ext>
            </a:extLst>
          </p:cNvPr>
          <p:cNvGraphicFramePr>
            <a:graphicFrameLocks noChangeAspect="1"/>
          </p:cNvGraphicFramePr>
          <p:nvPr/>
        </p:nvGraphicFramePr>
        <p:xfrm>
          <a:off x="839788" y="4868863"/>
          <a:ext cx="6348412" cy="320675"/>
        </p:xfrm>
        <a:graphic>
          <a:graphicData uri="http://schemas.openxmlformats.org/presentationml/2006/ole">
            <mc:AlternateContent xmlns:mc="http://schemas.openxmlformats.org/markup-compatibility/2006">
              <mc:Choice xmlns:v="urn:schemas-microsoft-com:vml" Requires="v">
                <p:oleObj spid="_x0000_s42088" name="公式" r:id="rId27" imgW="3949700" imgH="241300" progId="Equation.3">
                  <p:embed/>
                </p:oleObj>
              </mc:Choice>
              <mc:Fallback>
                <p:oleObj name="公式" r:id="rId27" imgW="3949700" imgH="241300" progId="Equation.3">
                  <p:embed/>
                  <p:pic>
                    <p:nvPicPr>
                      <p:cNvPr id="176143" name="Object 23">
                        <a:extLst>
                          <a:ext uri="{FF2B5EF4-FFF2-40B4-BE49-F238E27FC236}">
                            <a16:creationId xmlns:a16="http://schemas.microsoft.com/office/drawing/2014/main" id="{A5064810-AC0D-4DF5-BF24-B1900F64A87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39788" y="4868863"/>
                        <a:ext cx="6348412" cy="3206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44" name="Object 24">
            <a:extLst>
              <a:ext uri="{FF2B5EF4-FFF2-40B4-BE49-F238E27FC236}">
                <a16:creationId xmlns:a16="http://schemas.microsoft.com/office/drawing/2014/main" id="{257BF657-D5A3-4AA5-A5F7-77F05B58F07A}"/>
              </a:ext>
            </a:extLst>
          </p:cNvPr>
          <p:cNvGraphicFramePr>
            <a:graphicFrameLocks noChangeAspect="1"/>
          </p:cNvGraphicFramePr>
          <p:nvPr/>
        </p:nvGraphicFramePr>
        <p:xfrm>
          <a:off x="839788" y="5240338"/>
          <a:ext cx="5868987" cy="349250"/>
        </p:xfrm>
        <a:graphic>
          <a:graphicData uri="http://schemas.openxmlformats.org/presentationml/2006/ole">
            <mc:AlternateContent xmlns:mc="http://schemas.openxmlformats.org/markup-compatibility/2006">
              <mc:Choice xmlns:v="urn:schemas-microsoft-com:vml" Requires="v">
                <p:oleObj spid="_x0000_s42089" name="公式" r:id="rId29" imgW="3517900" imgH="254000" progId="Equation.3">
                  <p:embed/>
                </p:oleObj>
              </mc:Choice>
              <mc:Fallback>
                <p:oleObj name="公式" r:id="rId29" imgW="3517900" imgH="254000" progId="Equation.3">
                  <p:embed/>
                  <p:pic>
                    <p:nvPicPr>
                      <p:cNvPr id="176144" name="Object 24">
                        <a:extLst>
                          <a:ext uri="{FF2B5EF4-FFF2-40B4-BE49-F238E27FC236}">
                            <a16:creationId xmlns:a16="http://schemas.microsoft.com/office/drawing/2014/main" id="{257BF657-D5A3-4AA5-A5F7-77F05B58F07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839788" y="5240338"/>
                        <a:ext cx="5868987" cy="3492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6145" name="Object 25">
            <a:extLst>
              <a:ext uri="{FF2B5EF4-FFF2-40B4-BE49-F238E27FC236}">
                <a16:creationId xmlns:a16="http://schemas.microsoft.com/office/drawing/2014/main" id="{CE9B1986-4B97-4C1C-90D6-EFC32F227230}"/>
              </a:ext>
            </a:extLst>
          </p:cNvPr>
          <p:cNvGraphicFramePr>
            <a:graphicFrameLocks noChangeAspect="1"/>
          </p:cNvGraphicFramePr>
          <p:nvPr/>
        </p:nvGraphicFramePr>
        <p:xfrm>
          <a:off x="827088" y="5661025"/>
          <a:ext cx="4921250" cy="376238"/>
        </p:xfrm>
        <a:graphic>
          <a:graphicData uri="http://schemas.openxmlformats.org/presentationml/2006/ole">
            <mc:AlternateContent xmlns:mc="http://schemas.openxmlformats.org/markup-compatibility/2006">
              <mc:Choice xmlns:v="urn:schemas-microsoft-com:vml" Requires="v">
                <p:oleObj spid="_x0000_s42090" name="公式" r:id="rId31" imgW="2603500" imgH="241300" progId="Equation.3">
                  <p:embed/>
                </p:oleObj>
              </mc:Choice>
              <mc:Fallback>
                <p:oleObj name="公式" r:id="rId31" imgW="2603500" imgH="241300" progId="Equation.3">
                  <p:embed/>
                  <p:pic>
                    <p:nvPicPr>
                      <p:cNvPr id="176145" name="Object 25">
                        <a:extLst>
                          <a:ext uri="{FF2B5EF4-FFF2-40B4-BE49-F238E27FC236}">
                            <a16:creationId xmlns:a16="http://schemas.microsoft.com/office/drawing/2014/main" id="{CE9B1986-4B97-4C1C-90D6-EFC32F227230}"/>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27088" y="5661025"/>
                        <a:ext cx="4921250" cy="37623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46" name="标题 1">
            <a:extLst>
              <a:ext uri="{FF2B5EF4-FFF2-40B4-BE49-F238E27FC236}">
                <a16:creationId xmlns:a16="http://schemas.microsoft.com/office/drawing/2014/main" id="{8DEFA0B7-B578-4568-A782-828CEFCE1998}"/>
              </a:ext>
            </a:extLst>
          </p:cNvPr>
          <p:cNvSpPr>
            <a:spLocks noGrp="1" noChangeArrowheads="1"/>
          </p:cNvSpPr>
          <p:nvPr>
            <p:ph type="title"/>
          </p:nvPr>
        </p:nvSpPr>
        <p:spPr/>
        <p:txBody>
          <a:bodyPr/>
          <a:lstStyle/>
          <a:p>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7154" name="Object 7">
            <a:extLst>
              <a:ext uri="{FF2B5EF4-FFF2-40B4-BE49-F238E27FC236}">
                <a16:creationId xmlns:a16="http://schemas.microsoft.com/office/drawing/2014/main" id="{B34F322E-306C-4F4B-AB2C-7B46C052D32B}"/>
              </a:ext>
            </a:extLst>
          </p:cNvPr>
          <p:cNvGraphicFramePr>
            <a:graphicFrameLocks noChangeAspect="1"/>
          </p:cNvGraphicFramePr>
          <p:nvPr/>
        </p:nvGraphicFramePr>
        <p:xfrm>
          <a:off x="835025" y="2305050"/>
          <a:ext cx="5954713" cy="355600"/>
        </p:xfrm>
        <a:graphic>
          <a:graphicData uri="http://schemas.openxmlformats.org/presentationml/2006/ole">
            <mc:AlternateContent xmlns:mc="http://schemas.openxmlformats.org/markup-compatibility/2006">
              <mc:Choice xmlns:v="urn:schemas-microsoft-com:vml" Requires="v">
                <p:oleObj spid="_x0000_s43082" name="公式" r:id="rId3" imgW="3327400" imgH="241300" progId="Equation.3">
                  <p:embed/>
                </p:oleObj>
              </mc:Choice>
              <mc:Fallback>
                <p:oleObj name="公式" r:id="rId3" imgW="3327400" imgH="241300" progId="Equation.3">
                  <p:embed/>
                  <p:pic>
                    <p:nvPicPr>
                      <p:cNvPr id="177154" name="Object 7">
                        <a:extLst>
                          <a:ext uri="{FF2B5EF4-FFF2-40B4-BE49-F238E27FC236}">
                            <a16:creationId xmlns:a16="http://schemas.microsoft.com/office/drawing/2014/main" id="{B34F322E-306C-4F4B-AB2C-7B46C052D3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2305050"/>
                        <a:ext cx="5954713" cy="35560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55" name="Object 8">
            <a:extLst>
              <a:ext uri="{FF2B5EF4-FFF2-40B4-BE49-F238E27FC236}">
                <a16:creationId xmlns:a16="http://schemas.microsoft.com/office/drawing/2014/main" id="{2E979954-2FA9-4384-8CED-D74345AD15DC}"/>
              </a:ext>
            </a:extLst>
          </p:cNvPr>
          <p:cNvGraphicFramePr>
            <a:graphicFrameLocks noChangeAspect="1"/>
          </p:cNvGraphicFramePr>
          <p:nvPr/>
        </p:nvGraphicFramePr>
        <p:xfrm>
          <a:off x="835025" y="4292600"/>
          <a:ext cx="6053138" cy="352425"/>
        </p:xfrm>
        <a:graphic>
          <a:graphicData uri="http://schemas.openxmlformats.org/presentationml/2006/ole">
            <mc:AlternateContent xmlns:mc="http://schemas.openxmlformats.org/markup-compatibility/2006">
              <mc:Choice xmlns:v="urn:schemas-microsoft-com:vml" Requires="v">
                <p:oleObj spid="_x0000_s43083" name="公式" r:id="rId5" imgW="3416300" imgH="241300" progId="Equation.3">
                  <p:embed/>
                </p:oleObj>
              </mc:Choice>
              <mc:Fallback>
                <p:oleObj name="公式" r:id="rId5" imgW="3416300" imgH="241300" progId="Equation.3">
                  <p:embed/>
                  <p:pic>
                    <p:nvPicPr>
                      <p:cNvPr id="177155" name="Object 8">
                        <a:extLst>
                          <a:ext uri="{FF2B5EF4-FFF2-40B4-BE49-F238E27FC236}">
                            <a16:creationId xmlns:a16="http://schemas.microsoft.com/office/drawing/2014/main" id="{2E979954-2FA9-4384-8CED-D74345AD15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025" y="4292600"/>
                        <a:ext cx="6053138" cy="35242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56" name="Object 9">
            <a:extLst>
              <a:ext uri="{FF2B5EF4-FFF2-40B4-BE49-F238E27FC236}">
                <a16:creationId xmlns:a16="http://schemas.microsoft.com/office/drawing/2014/main" id="{722C81F3-A21D-45FE-9714-31FC80008397}"/>
              </a:ext>
            </a:extLst>
          </p:cNvPr>
          <p:cNvGraphicFramePr>
            <a:graphicFrameLocks noChangeAspect="1"/>
          </p:cNvGraphicFramePr>
          <p:nvPr/>
        </p:nvGraphicFramePr>
        <p:xfrm>
          <a:off x="827088" y="2736850"/>
          <a:ext cx="6416675" cy="344488"/>
        </p:xfrm>
        <a:graphic>
          <a:graphicData uri="http://schemas.openxmlformats.org/presentationml/2006/ole">
            <mc:AlternateContent xmlns:mc="http://schemas.openxmlformats.org/markup-compatibility/2006">
              <mc:Choice xmlns:v="urn:schemas-microsoft-com:vml" Requires="v">
                <p:oleObj spid="_x0000_s43084" name="公式" r:id="rId7" imgW="3721100" imgH="241300" progId="Equation.3">
                  <p:embed/>
                </p:oleObj>
              </mc:Choice>
              <mc:Fallback>
                <p:oleObj name="公式" r:id="rId7" imgW="3721100" imgH="241300" progId="Equation.3">
                  <p:embed/>
                  <p:pic>
                    <p:nvPicPr>
                      <p:cNvPr id="177156" name="Object 9">
                        <a:extLst>
                          <a:ext uri="{FF2B5EF4-FFF2-40B4-BE49-F238E27FC236}">
                            <a16:creationId xmlns:a16="http://schemas.microsoft.com/office/drawing/2014/main" id="{722C81F3-A21D-45FE-9714-31FC800083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736850"/>
                        <a:ext cx="6416675" cy="344488"/>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57" name="Object 10">
            <a:extLst>
              <a:ext uri="{FF2B5EF4-FFF2-40B4-BE49-F238E27FC236}">
                <a16:creationId xmlns:a16="http://schemas.microsoft.com/office/drawing/2014/main" id="{1813BA74-50EA-4F9F-9106-3AD9ACDBBF99}"/>
              </a:ext>
            </a:extLst>
          </p:cNvPr>
          <p:cNvGraphicFramePr>
            <a:graphicFrameLocks noChangeAspect="1"/>
          </p:cNvGraphicFramePr>
          <p:nvPr/>
        </p:nvGraphicFramePr>
        <p:xfrm>
          <a:off x="835025" y="4787900"/>
          <a:ext cx="6194425" cy="315913"/>
        </p:xfrm>
        <a:graphic>
          <a:graphicData uri="http://schemas.openxmlformats.org/presentationml/2006/ole">
            <mc:AlternateContent xmlns:mc="http://schemas.openxmlformats.org/markup-compatibility/2006">
              <mc:Choice xmlns:v="urn:schemas-microsoft-com:vml" Requires="v">
                <p:oleObj spid="_x0000_s43085" name="公式" r:id="rId9" imgW="3873500" imgH="241300" progId="Equation.3">
                  <p:embed/>
                </p:oleObj>
              </mc:Choice>
              <mc:Fallback>
                <p:oleObj name="公式" r:id="rId9" imgW="3873500" imgH="241300" progId="Equation.3">
                  <p:embed/>
                  <p:pic>
                    <p:nvPicPr>
                      <p:cNvPr id="177157" name="Object 10">
                        <a:extLst>
                          <a:ext uri="{FF2B5EF4-FFF2-40B4-BE49-F238E27FC236}">
                            <a16:creationId xmlns:a16="http://schemas.microsoft.com/office/drawing/2014/main" id="{1813BA74-50EA-4F9F-9106-3AD9ACDBBF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5025" y="4787900"/>
                        <a:ext cx="6194425" cy="315913"/>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58" name="Object 11">
            <a:extLst>
              <a:ext uri="{FF2B5EF4-FFF2-40B4-BE49-F238E27FC236}">
                <a16:creationId xmlns:a16="http://schemas.microsoft.com/office/drawing/2014/main" id="{DCC35046-D7D8-4204-B97A-D7E5BFD9FCF3}"/>
              </a:ext>
            </a:extLst>
          </p:cNvPr>
          <p:cNvGraphicFramePr>
            <a:graphicFrameLocks noChangeAspect="1"/>
          </p:cNvGraphicFramePr>
          <p:nvPr/>
        </p:nvGraphicFramePr>
        <p:xfrm>
          <a:off x="844550" y="3170238"/>
          <a:ext cx="6757988" cy="360362"/>
        </p:xfrm>
        <a:graphic>
          <a:graphicData uri="http://schemas.openxmlformats.org/presentationml/2006/ole">
            <mc:AlternateContent xmlns:mc="http://schemas.openxmlformats.org/markup-compatibility/2006">
              <mc:Choice xmlns:v="urn:schemas-microsoft-com:vml" Requires="v">
                <p:oleObj spid="_x0000_s43086" name="公式" r:id="rId11" imgW="3733800" imgH="241300" progId="Equation.3">
                  <p:embed/>
                </p:oleObj>
              </mc:Choice>
              <mc:Fallback>
                <p:oleObj name="公式" r:id="rId11" imgW="3733800" imgH="241300" progId="Equation.3">
                  <p:embed/>
                  <p:pic>
                    <p:nvPicPr>
                      <p:cNvPr id="177158" name="Object 11">
                        <a:extLst>
                          <a:ext uri="{FF2B5EF4-FFF2-40B4-BE49-F238E27FC236}">
                            <a16:creationId xmlns:a16="http://schemas.microsoft.com/office/drawing/2014/main" id="{DCC35046-D7D8-4204-B97A-D7E5BFD9FC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4550" y="3170238"/>
                        <a:ext cx="6757988" cy="36036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59" name="Object 12">
            <a:extLst>
              <a:ext uri="{FF2B5EF4-FFF2-40B4-BE49-F238E27FC236}">
                <a16:creationId xmlns:a16="http://schemas.microsoft.com/office/drawing/2014/main" id="{E79058DB-9BEC-4E96-BA1A-995B72AD6E04}"/>
              </a:ext>
            </a:extLst>
          </p:cNvPr>
          <p:cNvGraphicFramePr>
            <a:graphicFrameLocks noChangeAspect="1"/>
          </p:cNvGraphicFramePr>
          <p:nvPr/>
        </p:nvGraphicFramePr>
        <p:xfrm>
          <a:off x="835025" y="5157788"/>
          <a:ext cx="6235700" cy="374650"/>
        </p:xfrm>
        <a:graphic>
          <a:graphicData uri="http://schemas.openxmlformats.org/presentationml/2006/ole">
            <mc:AlternateContent xmlns:mc="http://schemas.openxmlformats.org/markup-compatibility/2006">
              <mc:Choice xmlns:v="urn:schemas-microsoft-com:vml" Requires="v">
                <p:oleObj spid="_x0000_s43087" name="公式" r:id="rId13" imgW="3479800" imgH="254000" progId="Equation.3">
                  <p:embed/>
                </p:oleObj>
              </mc:Choice>
              <mc:Fallback>
                <p:oleObj name="公式" r:id="rId13" imgW="3479800" imgH="254000" progId="Equation.3">
                  <p:embed/>
                  <p:pic>
                    <p:nvPicPr>
                      <p:cNvPr id="177159" name="Object 12">
                        <a:extLst>
                          <a:ext uri="{FF2B5EF4-FFF2-40B4-BE49-F238E27FC236}">
                            <a16:creationId xmlns:a16="http://schemas.microsoft.com/office/drawing/2014/main" id="{E79058DB-9BEC-4E96-BA1A-995B72AD6E0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5025" y="5157788"/>
                        <a:ext cx="6235700" cy="374650"/>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0" name="Object 13">
            <a:extLst>
              <a:ext uri="{FF2B5EF4-FFF2-40B4-BE49-F238E27FC236}">
                <a16:creationId xmlns:a16="http://schemas.microsoft.com/office/drawing/2014/main" id="{EDBD3EE8-B0FD-4B74-B7D2-CEF205C522CD}"/>
              </a:ext>
            </a:extLst>
          </p:cNvPr>
          <p:cNvGraphicFramePr>
            <a:graphicFrameLocks noChangeAspect="1"/>
          </p:cNvGraphicFramePr>
          <p:nvPr/>
        </p:nvGraphicFramePr>
        <p:xfrm>
          <a:off x="835025" y="3587750"/>
          <a:ext cx="4972050" cy="346075"/>
        </p:xfrm>
        <a:graphic>
          <a:graphicData uri="http://schemas.openxmlformats.org/presentationml/2006/ole">
            <mc:AlternateContent xmlns:mc="http://schemas.openxmlformats.org/markup-compatibility/2006">
              <mc:Choice xmlns:v="urn:schemas-microsoft-com:vml" Requires="v">
                <p:oleObj spid="_x0000_s43088" name="公式" r:id="rId15" imgW="2857500" imgH="241300" progId="Equation.3">
                  <p:embed/>
                </p:oleObj>
              </mc:Choice>
              <mc:Fallback>
                <p:oleObj name="公式" r:id="rId15" imgW="2857500" imgH="241300" progId="Equation.3">
                  <p:embed/>
                  <p:pic>
                    <p:nvPicPr>
                      <p:cNvPr id="177160" name="Object 13">
                        <a:extLst>
                          <a:ext uri="{FF2B5EF4-FFF2-40B4-BE49-F238E27FC236}">
                            <a16:creationId xmlns:a16="http://schemas.microsoft.com/office/drawing/2014/main" id="{EDBD3EE8-B0FD-4B74-B7D2-CEF205C522C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025" y="3587750"/>
                        <a:ext cx="4972050" cy="3460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1" name="Object 14">
            <a:extLst>
              <a:ext uri="{FF2B5EF4-FFF2-40B4-BE49-F238E27FC236}">
                <a16:creationId xmlns:a16="http://schemas.microsoft.com/office/drawing/2014/main" id="{B60A89DF-EFAA-4360-A504-D58BEC66363B}"/>
              </a:ext>
            </a:extLst>
          </p:cNvPr>
          <p:cNvGraphicFramePr>
            <a:graphicFrameLocks noChangeAspect="1"/>
          </p:cNvGraphicFramePr>
          <p:nvPr/>
        </p:nvGraphicFramePr>
        <p:xfrm>
          <a:off x="835025" y="5646738"/>
          <a:ext cx="6299200" cy="373062"/>
        </p:xfrm>
        <a:graphic>
          <a:graphicData uri="http://schemas.openxmlformats.org/presentationml/2006/ole">
            <mc:AlternateContent xmlns:mc="http://schemas.openxmlformats.org/markup-compatibility/2006">
              <mc:Choice xmlns:v="urn:schemas-microsoft-com:vml" Requires="v">
                <p:oleObj spid="_x0000_s43089" name="公式" r:id="rId17" imgW="3530600" imgH="254000" progId="Equation.3">
                  <p:embed/>
                </p:oleObj>
              </mc:Choice>
              <mc:Fallback>
                <p:oleObj name="公式" r:id="rId17" imgW="3530600" imgH="254000" progId="Equation.3">
                  <p:embed/>
                  <p:pic>
                    <p:nvPicPr>
                      <p:cNvPr id="177161" name="Object 14">
                        <a:extLst>
                          <a:ext uri="{FF2B5EF4-FFF2-40B4-BE49-F238E27FC236}">
                            <a16:creationId xmlns:a16="http://schemas.microsoft.com/office/drawing/2014/main" id="{B60A89DF-EFAA-4360-A504-D58BEC66363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5025" y="5646738"/>
                        <a:ext cx="6299200" cy="373062"/>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2" name="Object 16">
            <a:extLst>
              <a:ext uri="{FF2B5EF4-FFF2-40B4-BE49-F238E27FC236}">
                <a16:creationId xmlns:a16="http://schemas.microsoft.com/office/drawing/2014/main" id="{8A575E7D-6A11-4D1D-9574-47371095E85F}"/>
              </a:ext>
            </a:extLst>
          </p:cNvPr>
          <p:cNvGraphicFramePr>
            <a:graphicFrameLocks noChangeAspect="1"/>
          </p:cNvGraphicFramePr>
          <p:nvPr/>
        </p:nvGraphicFramePr>
        <p:xfrm>
          <a:off x="7235825" y="4318000"/>
          <a:ext cx="1350963" cy="333375"/>
        </p:xfrm>
        <a:graphic>
          <a:graphicData uri="http://schemas.openxmlformats.org/presentationml/2006/ole">
            <mc:AlternateContent xmlns:mc="http://schemas.openxmlformats.org/markup-compatibility/2006">
              <mc:Choice xmlns:v="urn:schemas-microsoft-com:vml" Requires="v">
                <p:oleObj spid="_x0000_s43090" name="公式" r:id="rId19" imgW="761669" imgH="228501" progId="Equation.3">
                  <p:embed/>
                </p:oleObj>
              </mc:Choice>
              <mc:Fallback>
                <p:oleObj name="公式" r:id="rId19" imgW="761669" imgH="228501" progId="Equation.3">
                  <p:embed/>
                  <p:pic>
                    <p:nvPicPr>
                      <p:cNvPr id="177162" name="Object 16">
                        <a:extLst>
                          <a:ext uri="{FF2B5EF4-FFF2-40B4-BE49-F238E27FC236}">
                            <a16:creationId xmlns:a16="http://schemas.microsoft.com/office/drawing/2014/main" id="{8A575E7D-6A11-4D1D-9574-47371095E85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35825" y="4318000"/>
                        <a:ext cx="1350963"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3" name="Object 17">
            <a:extLst>
              <a:ext uri="{FF2B5EF4-FFF2-40B4-BE49-F238E27FC236}">
                <a16:creationId xmlns:a16="http://schemas.microsoft.com/office/drawing/2014/main" id="{FC38CE41-9207-4907-84F9-B9D576C22923}"/>
              </a:ext>
            </a:extLst>
          </p:cNvPr>
          <p:cNvGraphicFramePr>
            <a:graphicFrameLocks noChangeAspect="1"/>
          </p:cNvGraphicFramePr>
          <p:nvPr/>
        </p:nvGraphicFramePr>
        <p:xfrm>
          <a:off x="7235825" y="4724400"/>
          <a:ext cx="1349375" cy="333375"/>
        </p:xfrm>
        <a:graphic>
          <a:graphicData uri="http://schemas.openxmlformats.org/presentationml/2006/ole">
            <mc:AlternateContent xmlns:mc="http://schemas.openxmlformats.org/markup-compatibility/2006">
              <mc:Choice xmlns:v="urn:schemas-microsoft-com:vml" Requires="v">
                <p:oleObj spid="_x0000_s43091" name="公式" r:id="rId21" imgW="761669" imgH="228501" progId="Equation.3">
                  <p:embed/>
                </p:oleObj>
              </mc:Choice>
              <mc:Fallback>
                <p:oleObj name="公式" r:id="rId21" imgW="761669" imgH="228501" progId="Equation.3">
                  <p:embed/>
                  <p:pic>
                    <p:nvPicPr>
                      <p:cNvPr id="177163" name="Object 17">
                        <a:extLst>
                          <a:ext uri="{FF2B5EF4-FFF2-40B4-BE49-F238E27FC236}">
                            <a16:creationId xmlns:a16="http://schemas.microsoft.com/office/drawing/2014/main" id="{FC38CE41-9207-4907-84F9-B9D576C22923}"/>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235825" y="4724400"/>
                        <a:ext cx="1349375"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4" name="Object 18">
            <a:extLst>
              <a:ext uri="{FF2B5EF4-FFF2-40B4-BE49-F238E27FC236}">
                <a16:creationId xmlns:a16="http://schemas.microsoft.com/office/drawing/2014/main" id="{9D7026DD-A337-4396-9D5E-1D6C890179BD}"/>
              </a:ext>
            </a:extLst>
          </p:cNvPr>
          <p:cNvGraphicFramePr>
            <a:graphicFrameLocks noChangeAspect="1"/>
          </p:cNvGraphicFramePr>
          <p:nvPr/>
        </p:nvGraphicFramePr>
        <p:xfrm>
          <a:off x="7235825" y="5157788"/>
          <a:ext cx="1238250" cy="333375"/>
        </p:xfrm>
        <a:graphic>
          <a:graphicData uri="http://schemas.openxmlformats.org/presentationml/2006/ole">
            <mc:AlternateContent xmlns:mc="http://schemas.openxmlformats.org/markup-compatibility/2006">
              <mc:Choice xmlns:v="urn:schemas-microsoft-com:vml" Requires="v">
                <p:oleObj spid="_x0000_s43092" name="公式" r:id="rId23" imgW="698500" imgH="228600" progId="Equation.3">
                  <p:embed/>
                </p:oleObj>
              </mc:Choice>
              <mc:Fallback>
                <p:oleObj name="公式" r:id="rId23" imgW="698500" imgH="228600" progId="Equation.3">
                  <p:embed/>
                  <p:pic>
                    <p:nvPicPr>
                      <p:cNvPr id="177164" name="Object 18">
                        <a:extLst>
                          <a:ext uri="{FF2B5EF4-FFF2-40B4-BE49-F238E27FC236}">
                            <a16:creationId xmlns:a16="http://schemas.microsoft.com/office/drawing/2014/main" id="{9D7026DD-A337-4396-9D5E-1D6C890179BD}"/>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235825" y="5157788"/>
                        <a:ext cx="1238250"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65" name="Object 19">
            <a:extLst>
              <a:ext uri="{FF2B5EF4-FFF2-40B4-BE49-F238E27FC236}">
                <a16:creationId xmlns:a16="http://schemas.microsoft.com/office/drawing/2014/main" id="{B7674E3A-5AB1-481A-9019-CF31F8A5E677}"/>
              </a:ext>
            </a:extLst>
          </p:cNvPr>
          <p:cNvGraphicFramePr>
            <a:graphicFrameLocks noChangeAspect="1"/>
          </p:cNvGraphicFramePr>
          <p:nvPr/>
        </p:nvGraphicFramePr>
        <p:xfrm>
          <a:off x="7235825" y="5616575"/>
          <a:ext cx="1012825" cy="333375"/>
        </p:xfrm>
        <a:graphic>
          <a:graphicData uri="http://schemas.openxmlformats.org/presentationml/2006/ole">
            <mc:AlternateContent xmlns:mc="http://schemas.openxmlformats.org/markup-compatibility/2006">
              <mc:Choice xmlns:v="urn:schemas-microsoft-com:vml" Requires="v">
                <p:oleObj spid="_x0000_s43093" name="公式" r:id="rId25" imgW="571252" imgH="228501" progId="Equation.3">
                  <p:embed/>
                </p:oleObj>
              </mc:Choice>
              <mc:Fallback>
                <p:oleObj name="公式" r:id="rId25" imgW="571252" imgH="228501" progId="Equation.3">
                  <p:embed/>
                  <p:pic>
                    <p:nvPicPr>
                      <p:cNvPr id="177165" name="Object 19">
                        <a:extLst>
                          <a:ext uri="{FF2B5EF4-FFF2-40B4-BE49-F238E27FC236}">
                            <a16:creationId xmlns:a16="http://schemas.microsoft.com/office/drawing/2014/main" id="{B7674E3A-5AB1-481A-9019-CF31F8A5E677}"/>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35825" y="5616575"/>
                        <a:ext cx="1012825" cy="333375"/>
                      </a:xfrm>
                      <a:prstGeom prst="rect">
                        <a:avLst/>
                      </a:prstGeom>
                      <a:solidFill>
                        <a:srgbClr val="FFFF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166" name="Text Box 20">
            <a:extLst>
              <a:ext uri="{FF2B5EF4-FFF2-40B4-BE49-F238E27FC236}">
                <a16:creationId xmlns:a16="http://schemas.microsoft.com/office/drawing/2014/main" id="{0534A5B3-6B7F-4395-871C-B5A9357B159A}"/>
              </a:ext>
            </a:extLst>
          </p:cNvPr>
          <p:cNvSpPr txBox="1">
            <a:spLocks noChangeArrowheads="1"/>
          </p:cNvSpPr>
          <p:nvPr/>
        </p:nvSpPr>
        <p:spPr bwMode="auto">
          <a:xfrm>
            <a:off x="468313" y="1706563"/>
            <a:ext cx="8135937"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en-US" altLang="zh-CN" sz="2200" b="1">
                <a:solidFill>
                  <a:srgbClr val="000099"/>
                </a:solidFill>
                <a:latin typeface="Times New Roman" panose="02020603050405020304" pitchFamily="18" charset="0"/>
              </a:rPr>
              <a:t>(3) MP</a:t>
            </a:r>
            <a:r>
              <a:rPr kumimoji="1" lang="zh-CN" altLang="en-US" sz="2200" b="1">
                <a:solidFill>
                  <a:srgbClr val="000099"/>
                </a:solidFill>
                <a:latin typeface="Times New Roman" panose="02020603050405020304" pitchFamily="18" charset="0"/>
              </a:rPr>
              <a:t>法</a:t>
            </a:r>
            <a:r>
              <a:rPr kumimoji="1" lang="en-US" altLang="zh-CN" sz="2200" b="1">
                <a:solidFill>
                  <a:srgbClr val="000099"/>
                </a:solidFill>
                <a:latin typeface="Times New Roman" panose="02020603050405020304" pitchFamily="18" charset="0"/>
              </a:rPr>
              <a:t>(</a:t>
            </a:r>
            <a:r>
              <a:rPr kumimoji="1" lang="zh-CN" altLang="en-US" sz="2200" b="1">
                <a:solidFill>
                  <a:srgbClr val="000099"/>
                </a:solidFill>
                <a:latin typeface="Times New Roman" panose="02020603050405020304" pitchFamily="18" charset="0"/>
              </a:rPr>
              <a:t>基团贡献法，与</a:t>
            </a:r>
            <a:r>
              <a:rPr kumimoji="1" lang="en-US" altLang="zh-CN" sz="2200" b="1">
                <a:solidFill>
                  <a:srgbClr val="000099"/>
                </a:solidFill>
                <a:latin typeface="Times New Roman" panose="02020603050405020304" pitchFamily="18" charset="0"/>
              </a:rPr>
              <a:t>Joback</a:t>
            </a:r>
            <a:r>
              <a:rPr kumimoji="1" lang="zh-CN" altLang="en-US" sz="2200" b="1">
                <a:solidFill>
                  <a:srgbClr val="000099"/>
                </a:solidFill>
                <a:latin typeface="Times New Roman" panose="02020603050405020304" pitchFamily="18" charset="0"/>
              </a:rPr>
              <a:t>法类似</a:t>
            </a:r>
            <a:r>
              <a:rPr kumimoji="1" lang="en-US" altLang="zh-CN" sz="2200" b="1">
                <a:solidFill>
                  <a:srgbClr val="000099"/>
                </a:solidFill>
                <a:latin typeface="Times New Roman" panose="02020603050405020304" pitchFamily="18" charset="0"/>
              </a:rPr>
              <a:t>)</a:t>
            </a:r>
            <a:endParaRPr kumimoji="1" lang="en-US" altLang="zh-CN" sz="2200" b="1">
              <a:solidFill>
                <a:schemeClr val="accent2"/>
              </a:solidFill>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850</TotalTime>
  <Words>6227</Words>
  <Application>Microsoft Office PowerPoint</Application>
  <PresentationFormat>全屏显示(4:3)</PresentationFormat>
  <Paragraphs>552</Paragraphs>
  <Slides>130</Slides>
  <Notes>7</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5</vt:i4>
      </vt:variant>
      <vt:variant>
        <vt:lpstr>幻灯片标题</vt:lpstr>
      </vt:variant>
      <vt:variant>
        <vt:i4>130</vt:i4>
      </vt:variant>
    </vt:vector>
  </HeadingPairs>
  <TitlesOfParts>
    <vt:vector size="149" baseType="lpstr">
      <vt:lpstr>等线</vt:lpstr>
      <vt:lpstr>等线 Light</vt:lpstr>
      <vt:lpstr>黑体</vt:lpstr>
      <vt:lpstr>楷体</vt:lpstr>
      <vt:lpstr>宋体</vt:lpstr>
      <vt:lpstr>Arial</vt:lpstr>
      <vt:lpstr>Calibri</vt:lpstr>
      <vt:lpstr>Symbol</vt:lpstr>
      <vt:lpstr>Tahoma</vt:lpstr>
      <vt:lpstr>Times New Roman</vt:lpstr>
      <vt:lpstr>Verdana</vt:lpstr>
      <vt:lpstr>Wingdings</vt:lpstr>
      <vt:lpstr>1_自定义设计方案</vt:lpstr>
      <vt:lpstr>2_自定义设计方案</vt:lpstr>
      <vt:lpstr>MathType 5.0 Equation</vt:lpstr>
      <vt:lpstr>MathType 6.0 Equation</vt:lpstr>
      <vt:lpstr>Equation</vt:lpstr>
      <vt:lpstr>Microsoft 公式 3.0</vt:lpstr>
      <vt:lpstr>MathType 7.0 Equation</vt:lpstr>
      <vt:lpstr>PowerPoint 演示文稿</vt:lpstr>
      <vt:lpstr>PowerPoint 演示文稿</vt:lpstr>
      <vt:lpstr>PowerPoint 演示文稿</vt:lpstr>
      <vt:lpstr>PowerPoint 演示文稿</vt:lpstr>
      <vt:lpstr>2. SI基本单位</vt:lpstr>
      <vt:lpstr>3. SI导出单位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热力学性质估算思路</vt:lpstr>
      <vt:lpstr>物性估算基本思路</vt:lpstr>
      <vt:lpstr>物性估算基本思路</vt:lpstr>
      <vt:lpstr>2.1 偏心因子</vt:lpstr>
      <vt:lpstr>PowerPoint 演示文稿</vt:lpstr>
      <vt:lpstr>PowerPoint 演示文稿</vt:lpstr>
      <vt:lpstr>2.2 对应态原理</vt:lpstr>
      <vt:lpstr>PowerPoint 演示文稿</vt:lpstr>
      <vt:lpstr>PowerPoint 演示文稿</vt:lpstr>
      <vt:lpstr>2.3 三参数对应态原理</vt:lpstr>
      <vt:lpstr>以作为第三参数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3.4普遍化状态方程</vt:lpstr>
      <vt:lpstr>PowerPoint 演示文稿</vt:lpstr>
      <vt:lpstr>PowerPoint 演示文稿</vt:lpstr>
      <vt:lpstr>PowerPoint 演示文稿</vt:lpstr>
      <vt:lpstr>PowerPoint 演示文稿</vt:lpstr>
      <vt:lpstr>PowerPoint 演示文稿</vt:lpstr>
      <vt:lpstr>2.5流体的蒸气压、蒸发焓和蒸发熵</vt:lpstr>
      <vt:lpstr>PowerPoint 演示文稿</vt:lpstr>
      <vt:lpstr>PowerPoint 演示文稿</vt:lpstr>
      <vt:lpstr>Riedel对比态蒸汽压方程</vt:lpstr>
      <vt:lpstr>Lee-Kesler(LK)蒸汽压方程</vt:lpstr>
      <vt:lpstr>PowerPoint 演示文稿</vt:lpstr>
      <vt:lpstr>PowerPoint 演示文稿</vt:lpstr>
      <vt:lpstr>PowerPoint 演示文稿</vt:lpstr>
      <vt:lpstr>PowerPoint 演示文稿</vt:lpstr>
      <vt:lpstr>由对应态原理估算蒸发焓</vt:lpstr>
      <vt:lpstr>正常沸点蒸发焓的估算</vt:lpstr>
      <vt:lpstr>PowerPoint 演示文稿</vt:lpstr>
      <vt:lpstr>2.6 液体的p-V-T关系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2.7基团法概述</vt:lpstr>
      <vt:lpstr>PowerPoint 演示文稿</vt:lpstr>
      <vt:lpstr>基团法发展和分类</vt:lpstr>
      <vt:lpstr>PowerPoint 演示文稿</vt:lpstr>
      <vt:lpstr>Joback法估算Tb和临界性质</vt:lpstr>
      <vt:lpstr>PowerPoint 演示文稿</vt:lpstr>
      <vt:lpstr>PowerPoint 演示文稿</vt:lpstr>
      <vt:lpstr>CG两水平基团贡献法</vt:lpstr>
      <vt:lpstr>PowerPoint 演示文稿</vt:lpstr>
      <vt:lpstr>PowerPoint 演示文稿</vt:lpstr>
      <vt:lpstr>PowerPoint 演示文稿</vt:lpstr>
      <vt:lpstr>PowerPoint 演示文稿</vt:lpstr>
      <vt:lpstr>PowerPoint 演示文稿</vt:lpstr>
      <vt:lpstr>MP基团相互作用贡献方法</vt:lpstr>
      <vt:lpstr>PowerPoint 演示文稿</vt:lpstr>
      <vt:lpstr>PowerPoint 演示文稿</vt:lpstr>
      <vt:lpstr>PowerPoint 演示文稿</vt:lpstr>
      <vt:lpstr>例题</vt:lpstr>
      <vt:lpstr>解</vt:lpstr>
      <vt:lpstr>PowerPoint 演示文稿</vt:lpstr>
      <vt:lpstr>PowerPoint 演示文稿</vt:lpstr>
      <vt:lpstr>PowerPoint 演示文稿</vt:lpstr>
      <vt:lpstr>2.8   热化学性质的估算</vt:lpstr>
      <vt:lpstr>Constantinou-Gani(CG)法</vt:lpstr>
      <vt:lpstr>两种热化学性质估算法的比较</vt:lpstr>
      <vt:lpstr>CG 法估算的检验结果</vt:lpstr>
      <vt:lpstr>2.9  粘度(动力)的估算方法</vt:lpstr>
      <vt:lpstr>(1) Thodes估算法(对比态法)</vt:lpstr>
      <vt:lpstr>(2)  Golubev法</vt:lpstr>
      <vt:lpstr>低压下混合气体粘度估算</vt:lpstr>
      <vt:lpstr>加压下的气体粘度估算</vt:lpstr>
      <vt:lpstr>Lucas法估算低压气体粘度</vt:lpstr>
      <vt:lpstr>Lucas法估算加压气体粘度</vt:lpstr>
      <vt:lpstr>Lucas法估算加压气体的粘度</vt:lpstr>
      <vt:lpstr>液体粘度的估算(Orrich法)</vt:lpstr>
      <vt:lpstr>液体混合物的粘度(Grunberg法)</vt:lpstr>
      <vt:lpstr>2.10 UNIFAC 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山东轻工业学院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化工计算</dc:title>
  <dc:creator>郭宁</dc:creator>
  <cp:lastModifiedBy>郭宁</cp:lastModifiedBy>
  <cp:revision>111</cp:revision>
  <dcterms:created xsi:type="dcterms:W3CDTF">2006-10-22T10:25:47Z</dcterms:created>
  <dcterms:modified xsi:type="dcterms:W3CDTF">2023-02-17T02:18:07Z</dcterms:modified>
</cp:coreProperties>
</file>